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2"/>
  </p:notesMasterIdLst>
  <p:handoutMasterIdLst>
    <p:handoutMasterId r:id="rId43"/>
  </p:handoutMasterIdLst>
  <p:sldIdLst>
    <p:sldId id="264" r:id="rId2"/>
    <p:sldId id="340" r:id="rId3"/>
    <p:sldId id="336" r:id="rId4"/>
    <p:sldId id="343" r:id="rId5"/>
    <p:sldId id="489" r:id="rId6"/>
    <p:sldId id="490" r:id="rId7"/>
    <p:sldId id="486" r:id="rId8"/>
    <p:sldId id="506" r:id="rId9"/>
    <p:sldId id="416" r:id="rId10"/>
    <p:sldId id="389" r:id="rId11"/>
    <p:sldId id="390" r:id="rId12"/>
    <p:sldId id="393" r:id="rId13"/>
    <p:sldId id="395" r:id="rId14"/>
    <p:sldId id="428" r:id="rId15"/>
    <p:sldId id="427" r:id="rId16"/>
    <p:sldId id="433" r:id="rId17"/>
    <p:sldId id="494" r:id="rId18"/>
    <p:sldId id="371" r:id="rId19"/>
    <p:sldId id="452" r:id="rId20"/>
    <p:sldId id="383" r:id="rId21"/>
    <p:sldId id="453" r:id="rId22"/>
    <p:sldId id="495" r:id="rId23"/>
    <p:sldId id="496" r:id="rId24"/>
    <p:sldId id="441" r:id="rId25"/>
    <p:sldId id="465" r:id="rId26"/>
    <p:sldId id="466" r:id="rId27"/>
    <p:sldId id="468" r:id="rId28"/>
    <p:sldId id="470" r:id="rId29"/>
    <p:sldId id="471" r:id="rId30"/>
    <p:sldId id="476" r:id="rId31"/>
    <p:sldId id="472" r:id="rId32"/>
    <p:sldId id="497" r:id="rId33"/>
    <p:sldId id="481" r:id="rId34"/>
    <p:sldId id="477" r:id="rId35"/>
    <p:sldId id="479" r:id="rId36"/>
    <p:sldId id="499" r:id="rId37"/>
    <p:sldId id="474" r:id="rId38"/>
    <p:sldId id="473" r:id="rId39"/>
    <p:sldId id="370" r:id="rId40"/>
    <p:sldId id="491" r:id="rId41"/>
  </p:sldIdLst>
  <p:sldSz cx="9144000" cy="6858000" type="screen4x3"/>
  <p:notesSz cx="6669088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99"/>
    <a:srgbClr val="0000FF"/>
    <a:srgbClr val="99FFCC"/>
    <a:srgbClr val="CCFFFF"/>
    <a:srgbClr val="FFFF99"/>
    <a:srgbClr val="CCFF99"/>
    <a:srgbClr val="E46C0A"/>
    <a:srgbClr val="CC9900"/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 autoAdjust="0"/>
    <p:restoredTop sz="92111" autoAdjust="0"/>
  </p:normalViewPr>
  <p:slideViewPr>
    <p:cSldViewPr>
      <p:cViewPr varScale="1">
        <p:scale>
          <a:sx n="86" d="100"/>
          <a:sy n="86" d="100"/>
        </p:scale>
        <p:origin x="-28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1829" y="-86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10" Type="http://schemas.openxmlformats.org/officeDocument/2006/relationships/image" Target="../media/image85.wmf"/><Relationship Id="rId4" Type="http://schemas.openxmlformats.org/officeDocument/2006/relationships/image" Target="../media/image79.wmf"/><Relationship Id="rId9" Type="http://schemas.openxmlformats.org/officeDocument/2006/relationships/image" Target="../media/image8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65FBF0A-0BF2-4796-ACF2-959B9FD06D31}" type="datetimeFigureOut">
              <a:rPr lang="fr-FR"/>
              <a:pPr>
                <a:defRPr/>
              </a:pPr>
              <a:t>20/10/2010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6D682B0-466E-4D83-97BC-B929157A37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DDC87F0-1B13-4C22-A0BC-0D2D7BBA682D}" type="datetimeFigureOut">
              <a:rPr lang="fr-FR"/>
              <a:pPr>
                <a:defRPr/>
              </a:pPr>
              <a:t>20/10/2010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8CC5A30-9BAF-4923-BE60-FBF513CD95C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91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56A4CA-0027-4F06-83A8-8573658FE363}" type="slidenum">
              <a:rPr lang="fr-FR" smtClean="0">
                <a:latin typeface="Arial" pitchFamily="34" charset="0"/>
              </a:rPr>
              <a:pPr/>
              <a:t>1</a:t>
            </a:fld>
            <a:endParaRPr lang="fr-F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CC5A30-9BAF-4923-BE60-FBF513CD95C4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Sensitive </a:t>
            </a:r>
            <a:r>
              <a:rPr lang="fr-FR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</a:t>
            </a:r>
            <a:r>
              <a:rPr lang="fr-F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± 60 MeV/c2 &amp; GL&gt;0.5</a:t>
            </a:r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CC5A30-9BAF-4923-BE60-FBF513CD95C4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 descr="LHCbtrack"/>
          <p:cNvPicPr>
            <a:picLocks noChangeAspect="1" noChangeArrowheads="1"/>
          </p:cNvPicPr>
          <p:nvPr userDrawn="1"/>
        </p:nvPicPr>
        <p:blipFill>
          <a:blip r:embed="rId2" cstate="print"/>
          <a:srcRect t="8396" b="21074"/>
          <a:stretch>
            <a:fillRect/>
          </a:stretch>
        </p:blipFill>
        <p:spPr bwMode="auto">
          <a:xfrm>
            <a:off x="64" y="1142984"/>
            <a:ext cx="91440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6"/>
          <p:cNvSpPr txBox="1"/>
          <p:nvPr userDrawn="1"/>
        </p:nvSpPr>
        <p:spPr>
          <a:xfrm>
            <a:off x="-32" y="1026690"/>
            <a:ext cx="9144001" cy="4254098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noAutofit/>
          </a:bodyPr>
          <a:lstStyle/>
          <a:p>
            <a:pPr algn="l" defTabSz="457200" rtl="0"/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8" name="Picture 5" descr="panorama-2"/>
          <p:cNvPicPr>
            <a:picLocks noChangeAspect="1" noChangeArrowheads="1"/>
          </p:cNvPicPr>
          <p:nvPr userDrawn="1"/>
        </p:nvPicPr>
        <p:blipFill>
          <a:blip r:embed="rId3" cstate="print">
            <a:lum bright="18000" contrast="6000"/>
          </a:blip>
          <a:srcRect/>
          <a:stretch>
            <a:fillRect/>
          </a:stretch>
        </p:blipFill>
        <p:spPr bwMode="auto">
          <a:xfrm>
            <a:off x="0" y="3929066"/>
            <a:ext cx="9144000" cy="291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5634061"/>
            <a:ext cx="1752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p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5113" y="5634061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79588"/>
            <a:ext cx="7772400" cy="1311275"/>
          </a:xfrm>
          <a:noFill/>
          <a:ln w="9525">
            <a:noFill/>
          </a:ln>
        </p:spPr>
        <p:txBody>
          <a:bodyPr anchor="ctr"/>
          <a:lstStyle>
            <a:lvl1pPr>
              <a:defRPr sz="4000">
                <a:solidFill>
                  <a:srgbClr val="FF0000"/>
                </a:solidFill>
              </a:defRPr>
            </a:lvl1pPr>
          </a:lstStyle>
          <a:p>
            <a:r>
              <a:rPr lang="en-GB"/>
              <a:t>Cliquez pour modifier le style du titre du masque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63713" y="3432179"/>
            <a:ext cx="5648325" cy="639763"/>
          </a:xfrm>
          <a:ln>
            <a:solidFill>
              <a:schemeClr val="tx1"/>
            </a:solidFill>
          </a:ln>
        </p:spPr>
        <p:txBody>
          <a:bodyPr/>
          <a:lstStyle>
            <a:lvl1pPr marL="0" indent="0" algn="ctr">
              <a:buFont typeface="Wingdings" pitchFamily="2" charset="2"/>
              <a:buNone/>
              <a:defRPr sz="1600" b="1">
                <a:solidFill>
                  <a:srgbClr val="3333CC"/>
                </a:solidFill>
                <a:latin typeface="Times New Roman" pitchFamily="18" charset="0"/>
              </a:defRPr>
            </a:lvl1pPr>
          </a:lstStyle>
          <a:p>
            <a:r>
              <a:rPr lang="fr-FR"/>
              <a:t>Cliquez pour modifier le style des sous-titres du masque</a:t>
            </a:r>
          </a:p>
          <a:p>
            <a:r>
              <a:rPr lang="fr-FR"/>
              <a:t>LPC Clermont</a:t>
            </a:r>
          </a:p>
        </p:txBody>
      </p:sp>
      <p:pic>
        <p:nvPicPr>
          <p:cNvPr id="246785" name="Picture 1" descr="C:\Documents and Settings\Pascal\Mes documents\LHCb\Conferences\HQL2010\Banner HQL2010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512" y="0"/>
            <a:ext cx="6336704" cy="148478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Pascal Perret - LPC Clermont</a:t>
            </a: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1230313" y="6584950"/>
            <a:ext cx="2743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Pascal Perret - LPC Clermont</a:t>
            </a: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30313" y="6584950"/>
            <a:ext cx="2743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84988" y="93663"/>
            <a:ext cx="2259012" cy="26273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7950" y="93663"/>
            <a:ext cx="6624638" cy="26273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Pascal Perret - LPC Clermont</a:t>
            </a: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30313" y="6584950"/>
            <a:ext cx="2743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  <a:lvl2pPr>
              <a:defRPr>
                <a:solidFill>
                  <a:srgbClr val="0000FF"/>
                </a:solidFill>
              </a:defRPr>
            </a:lvl2pPr>
            <a:lvl3pPr>
              <a:defRPr>
                <a:solidFill>
                  <a:srgbClr val="0000FF"/>
                </a:solidFill>
              </a:defRPr>
            </a:lvl3pPr>
            <a:lvl4pPr>
              <a:defRPr>
                <a:solidFill>
                  <a:srgbClr val="0000FF"/>
                </a:solidFill>
              </a:defRPr>
            </a:lvl4pPr>
            <a:lvl5pPr>
              <a:defRPr>
                <a:solidFill>
                  <a:srgbClr val="0000FF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aseline="0"/>
            </a:lvl1pPr>
          </a:lstStyle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7772490" y="6503738"/>
            <a:ext cx="514286" cy="35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  <a:lvl2pPr>
              <a:defRPr>
                <a:solidFill>
                  <a:srgbClr val="0000FF"/>
                </a:solidFill>
              </a:defRPr>
            </a:lvl2pPr>
            <a:lvl3pPr>
              <a:defRPr>
                <a:solidFill>
                  <a:srgbClr val="0000FF"/>
                </a:solidFill>
              </a:defRPr>
            </a:lvl3pPr>
            <a:lvl4pPr>
              <a:defRPr>
                <a:solidFill>
                  <a:srgbClr val="0000FF"/>
                </a:solidFill>
              </a:defRPr>
            </a:lvl4pPr>
            <a:lvl5pPr>
              <a:defRPr>
                <a:solidFill>
                  <a:srgbClr val="0000FF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aseline="0"/>
            </a:lvl1pPr>
          </a:lstStyle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7772490" y="6503738"/>
            <a:ext cx="514286" cy="35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contenu 2"/>
          <p:cNvSpPr>
            <a:spLocks noGrp="1"/>
          </p:cNvSpPr>
          <p:nvPr>
            <p:ph idx="12"/>
          </p:nvPr>
        </p:nvSpPr>
        <p:spPr>
          <a:xfrm>
            <a:off x="107982" y="3902092"/>
            <a:ext cx="9036050" cy="1884362"/>
          </a:xfrm>
        </p:spPr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  <a:lvl2pPr>
              <a:defRPr>
                <a:solidFill>
                  <a:srgbClr val="0000FF"/>
                </a:solidFill>
              </a:defRPr>
            </a:lvl2pPr>
            <a:lvl3pPr>
              <a:defRPr>
                <a:solidFill>
                  <a:srgbClr val="0000FF"/>
                </a:solidFill>
              </a:defRPr>
            </a:lvl3pPr>
            <a:lvl4pPr>
              <a:defRPr>
                <a:solidFill>
                  <a:srgbClr val="0000FF"/>
                </a:solidFill>
              </a:defRPr>
            </a:lvl4pPr>
            <a:lvl5pPr>
              <a:defRPr>
                <a:solidFill>
                  <a:srgbClr val="0000FF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Pascal Perret - LPC Clermont</a:t>
            </a: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30313" y="6584950"/>
            <a:ext cx="2743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Pascal Perret - LPC Clermont</a:t>
            </a: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1230313" y="6584950"/>
            <a:ext cx="2743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07950" y="836613"/>
            <a:ext cx="4392042" cy="1884362"/>
          </a:xfrm>
        </p:spPr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  <a:lvl2pPr>
              <a:defRPr>
                <a:solidFill>
                  <a:srgbClr val="0000FF"/>
                </a:solidFill>
              </a:defRPr>
            </a:lvl2pPr>
            <a:lvl3pPr>
              <a:defRPr>
                <a:solidFill>
                  <a:srgbClr val="0000FF"/>
                </a:solidFill>
              </a:defRPr>
            </a:lvl3pPr>
            <a:lvl4pPr>
              <a:defRPr>
                <a:solidFill>
                  <a:srgbClr val="0000FF"/>
                </a:solidFill>
              </a:defRPr>
            </a:lvl4pPr>
            <a:lvl5pPr>
              <a:defRPr>
                <a:solidFill>
                  <a:srgbClr val="0000FF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2"/>
          </p:nvPr>
        </p:nvSpPr>
        <p:spPr>
          <a:xfrm>
            <a:off x="4644454" y="836712"/>
            <a:ext cx="4392042" cy="1884362"/>
          </a:xfrm>
        </p:spPr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  <a:lvl2pPr>
              <a:defRPr>
                <a:solidFill>
                  <a:srgbClr val="0000FF"/>
                </a:solidFill>
              </a:defRPr>
            </a:lvl2pPr>
            <a:lvl3pPr>
              <a:defRPr>
                <a:solidFill>
                  <a:srgbClr val="0000FF"/>
                </a:solidFill>
              </a:defRPr>
            </a:lvl3pPr>
            <a:lvl4pPr>
              <a:defRPr>
                <a:solidFill>
                  <a:srgbClr val="0000FF"/>
                </a:solidFill>
              </a:defRPr>
            </a:lvl4pPr>
            <a:lvl5pPr>
              <a:defRPr>
                <a:solidFill>
                  <a:srgbClr val="0000FF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Pascal Perret - LPC Clermont</a:t>
            </a:r>
            <a:endParaRPr lang="en-GB"/>
          </a:p>
        </p:txBody>
      </p:sp>
      <p:sp>
        <p:nvSpPr>
          <p:cNvPr id="9" name="Espace réservé de la date 8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1230313" y="6584950"/>
            <a:ext cx="2743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Pascal Perret - LPC Clermont</a:t>
            </a:r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30313" y="6584950"/>
            <a:ext cx="2743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Pascal Perret - LPC Clermont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1"/>
          </p:nvPr>
        </p:nvSpPr>
        <p:spPr>
          <a:xfrm>
            <a:off x="1230313" y="6584950"/>
            <a:ext cx="2743200" cy="2286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aseline="0"/>
            </a:lvl1pPr>
          </a:lstStyle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Pascal Perret - LPC Clermont</a:t>
            </a: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1230313" y="6584950"/>
            <a:ext cx="2743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</a:endParaRP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30313" y="6584950"/>
            <a:ext cx="2743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15/10/2010</a:t>
            </a:r>
            <a:endParaRPr lang="en-GB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8538" y="6524625"/>
            <a:ext cx="4608512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GB" smtClean="0"/>
              <a:t>Pascal Perret - LPC Clermont</a:t>
            </a:r>
            <a:endParaRPr lang="en-GB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0" cy="8858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836613"/>
            <a:ext cx="9036050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err="1" smtClean="0"/>
              <a:t>Cliquez</a:t>
            </a:r>
            <a:r>
              <a:rPr lang="en-GB" dirty="0" smtClean="0"/>
              <a:t> pour modifier les styles </a:t>
            </a:r>
            <a:r>
              <a:rPr lang="en-GB" dirty="0" err="1" smtClean="0"/>
              <a:t>du</a:t>
            </a:r>
            <a:r>
              <a:rPr lang="en-GB" dirty="0" smtClean="0"/>
              <a:t> </a:t>
            </a:r>
            <a:r>
              <a:rPr lang="en-GB" dirty="0" err="1" smtClean="0"/>
              <a:t>texte</a:t>
            </a:r>
            <a:r>
              <a:rPr lang="en-GB" dirty="0" smtClean="0"/>
              <a:t> </a:t>
            </a:r>
            <a:r>
              <a:rPr lang="en-GB" dirty="0" err="1" smtClean="0"/>
              <a:t>du</a:t>
            </a:r>
            <a:r>
              <a:rPr lang="en-GB" dirty="0" smtClean="0"/>
              <a:t> </a:t>
            </a:r>
            <a:r>
              <a:rPr lang="en-GB" dirty="0" err="1" smtClean="0"/>
              <a:t>masqu</a:t>
            </a:r>
            <a:endParaRPr lang="en-GB" dirty="0" smtClean="0"/>
          </a:p>
          <a:p>
            <a:pPr lvl="1"/>
            <a:r>
              <a:rPr lang="en-GB" dirty="0" err="1" smtClean="0"/>
              <a:t>Deuxième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Troisième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Quatrième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Cinquième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70104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4A60020E-3E29-48E7-B5D8-8D0CBCD9DD31}" type="slidenum">
              <a:rPr lang="en-GB" sz="1400">
                <a:solidFill>
                  <a:srgbClr val="9900CC"/>
                </a:solidFill>
                <a:latin typeface="Arial" charset="0"/>
              </a:rPr>
              <a:pPr algn="r">
                <a:defRPr/>
              </a:pPr>
              <a:t>‹N°›</a:t>
            </a:fld>
            <a:endParaRPr lang="en-GB" sz="1400">
              <a:solidFill>
                <a:srgbClr val="9900CC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28400" y="144000"/>
            <a:ext cx="8229600" cy="583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err="1" smtClean="0"/>
              <a:t>Cliquez</a:t>
            </a:r>
            <a:r>
              <a:rPr lang="en-GB" dirty="0" smtClean="0"/>
              <a:t> pour modifier le style </a:t>
            </a:r>
            <a:r>
              <a:rPr lang="en-GB" dirty="0" err="1" smtClean="0"/>
              <a:t>du</a:t>
            </a:r>
            <a:r>
              <a:rPr lang="en-GB" dirty="0" smtClean="0"/>
              <a:t> titre</a:t>
            </a:r>
          </a:p>
        </p:txBody>
      </p:sp>
      <p:pic>
        <p:nvPicPr>
          <p:cNvPr id="9" name="Picture 6" descr="lpc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86776" y="6500834"/>
            <a:ext cx="357166" cy="357166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15" cstate="print"/>
          <a:stretch>
            <a:fillRect/>
          </a:stretch>
        </p:blipFill>
        <p:spPr bwMode="auto">
          <a:xfrm>
            <a:off x="7772490" y="6503738"/>
            <a:ext cx="514286" cy="35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 descr="C:\Documents and Settings\Pascal\Mes documents\LHCb\Conferences\HQL2010\Banner HQL2010.jpg"/>
          <p:cNvPicPr>
            <a:picLocks noChangeAspect="1" noChangeArrowheads="1"/>
          </p:cNvPicPr>
          <p:nvPr userDrawn="1"/>
        </p:nvPicPr>
        <p:blipFill>
          <a:blip r:embed="rId16" cstate="print"/>
          <a:srcRect l="1501" t="9408" r="89773" b="52958"/>
          <a:stretch>
            <a:fillRect/>
          </a:stretch>
        </p:blipFill>
        <p:spPr bwMode="auto">
          <a:xfrm>
            <a:off x="7047" y="6453336"/>
            <a:ext cx="388489" cy="40466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20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charset="0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58825" indent="-280988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2pPr>
      <a:lvl3pPr marL="1146175" indent="-196850" algn="l" rtl="0" eaLnBrk="0" fontAlgn="base" hangingPunct="0">
        <a:spcBef>
          <a:spcPct val="20000"/>
        </a:spcBef>
        <a:spcAft>
          <a:spcPct val="0"/>
        </a:spcAft>
        <a:buClr>
          <a:srgbClr val="33CC33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525588" indent="-188913" algn="l" rtl="0" eaLnBrk="0" fontAlgn="base" hangingPunct="0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4pPr>
      <a:lvl5pPr marL="1905000" indent="-188913" algn="l" rtl="0" eaLnBrk="0" fontAlgn="base" hangingPunct="0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5pPr>
      <a:lvl6pPr marL="2362200" indent="-188913" algn="l" rtl="0" fontAlgn="base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6pPr>
      <a:lvl7pPr marL="2819400" indent="-188913" algn="l" rtl="0" fontAlgn="base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7pPr>
      <a:lvl8pPr marL="3276600" indent="-188913" algn="l" rtl="0" fontAlgn="base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8pPr>
      <a:lvl9pPr marL="3733800" indent="-188913" algn="l" rtl="0" fontAlgn="base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28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0.png"/><Relationship Id="rId7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4.png"/><Relationship Id="rId7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7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7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6.png"/><Relationship Id="rId5" Type="http://schemas.openxmlformats.org/officeDocument/2006/relationships/image" Target="../media/image48.png"/><Relationship Id="rId10" Type="http://schemas.openxmlformats.org/officeDocument/2006/relationships/image" Target="../media/image2.png"/><Relationship Id="rId4" Type="http://schemas.openxmlformats.org/officeDocument/2006/relationships/image" Target="../media/image47.jpeg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64.jpeg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65.jpeg"/><Relationship Id="rId9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67.gif"/><Relationship Id="rId7" Type="http://schemas.openxmlformats.org/officeDocument/2006/relationships/image" Target="../media/image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gif"/><Relationship Id="rId4" Type="http://schemas.openxmlformats.org/officeDocument/2006/relationships/image" Target="../media/image6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86.png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8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gif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9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ctrTitle"/>
          </p:nvPr>
        </p:nvSpPr>
        <p:spPr>
          <a:xfrm>
            <a:off x="685800" y="1879388"/>
            <a:ext cx="7772400" cy="1323439"/>
          </a:xfrm>
          <a:noFill/>
          <a:ln w="19050"/>
        </p:spPr>
        <p:txBody>
          <a:bodyPr/>
          <a:lstStyle/>
          <a:p>
            <a:r>
              <a:rPr lang="en-US" dirty="0" smtClean="0"/>
              <a:t>Future and Prospects for Heavy </a:t>
            </a:r>
            <a:r>
              <a:rPr lang="en-US" dirty="0" err="1" smtClean="0"/>
              <a:t>Flavour</a:t>
            </a:r>
            <a:r>
              <a:rPr lang="en-US" dirty="0" smtClean="0"/>
              <a:t> Physics at LHC</a:t>
            </a:r>
            <a:endParaRPr lang="fr-FR" dirty="0" smtClean="0"/>
          </a:p>
        </p:txBody>
      </p:sp>
      <p:sp>
        <p:nvSpPr>
          <p:cNvPr id="15363" name="Sous-titre 2"/>
          <p:cNvSpPr>
            <a:spLocks noGrp="1"/>
          </p:cNvSpPr>
          <p:nvPr>
            <p:ph type="subTitle" sz="quarter" idx="1"/>
          </p:nvPr>
        </p:nvSpPr>
        <p:spPr>
          <a:xfrm>
            <a:off x="1763713" y="3429000"/>
            <a:ext cx="5648325" cy="929485"/>
          </a:xfrm>
        </p:spPr>
        <p:txBody>
          <a:bodyPr/>
          <a:lstStyle/>
          <a:p>
            <a:r>
              <a:rPr lang="fr-FR" dirty="0" smtClean="0"/>
              <a:t>Pascal Perret </a:t>
            </a:r>
          </a:p>
          <a:p>
            <a:r>
              <a:rPr lang="fr-FR" dirty="0" smtClean="0"/>
              <a:t>LPC Clermont</a:t>
            </a:r>
          </a:p>
          <a:p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behalf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ATLAS, CMS &amp;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LHCb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Collaboration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118195" y="1142984"/>
            <a:ext cx="302580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0000FF"/>
              </a:buClr>
              <a:buSzPct val="70000"/>
              <a:buFont typeface="Wingdings" pitchFamily="2" charset="2"/>
              <a:buNone/>
            </a:pPr>
            <a:r>
              <a:rPr lang="en-GB" sz="2400" b="1" dirty="0" smtClean="0">
                <a:solidFill>
                  <a:srgbClr val="009900"/>
                </a:solidFill>
              </a:rPr>
              <a:t>15 October 2010</a:t>
            </a:r>
            <a:endParaRPr lang="en-GB" sz="2400" b="1" dirty="0">
              <a:solidFill>
                <a:srgbClr val="009900"/>
              </a:solidFill>
            </a:endParaRPr>
          </a:p>
        </p:txBody>
      </p:sp>
      <p:pic>
        <p:nvPicPr>
          <p:cNvPr id="6" name="Picture 24" descr="112349674434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8106" y="5639965"/>
            <a:ext cx="1195742" cy="110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 descr="ATLAS_White_480x720_0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5642224"/>
            <a:ext cx="72008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Detector performances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Electromagnetic</a:t>
            </a:r>
            <a:r>
              <a:rPr lang="fr-FR" dirty="0" smtClean="0"/>
              <a:t> </a:t>
            </a:r>
            <a:r>
              <a:rPr lang="fr-FR" dirty="0" err="1" smtClean="0"/>
              <a:t>calorimeters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First detectors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calibrated</a:t>
            </a:r>
            <a:endParaRPr lang="fr-FR" dirty="0" smtClean="0"/>
          </a:p>
          <a:p>
            <a:pPr lvl="1"/>
            <a:r>
              <a:rPr lang="fr-FR" dirty="0" smtClean="0"/>
              <a:t>The </a:t>
            </a:r>
            <a:r>
              <a:rPr lang="fr-FR" dirty="0" smtClean="0">
                <a:sym typeface="Symbol"/>
              </a:rPr>
              <a:t></a:t>
            </a:r>
            <a:r>
              <a:rPr lang="fr-FR" baseline="30000" dirty="0" smtClean="0"/>
              <a:t>0</a:t>
            </a:r>
            <a:r>
              <a:rPr lang="fr-FR" dirty="0" smtClean="0"/>
              <a:t> </a:t>
            </a:r>
            <a:r>
              <a:rPr lang="en-GB" dirty="0" smtClean="0">
                <a:latin typeface="Times New Roman"/>
                <a:cs typeface="Times New Roman"/>
              </a:rPr>
              <a:t>→</a:t>
            </a:r>
            <a:r>
              <a:rPr lang="en-US" dirty="0" err="1" smtClean="0">
                <a:latin typeface="Symbol" pitchFamily="18" charset="2"/>
                <a:sym typeface="Wingdings" pitchFamily="2" charset="2"/>
              </a:rPr>
              <a:t>gg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 </a:t>
            </a:r>
            <a:r>
              <a:rPr lang="fr-FR" dirty="0" err="1" smtClean="0"/>
              <a:t>candle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Pascal </a:t>
            </a:r>
            <a:r>
              <a:rPr lang="en-GB" dirty="0" err="1" smtClean="0"/>
              <a:t>Perret</a:t>
            </a:r>
            <a:r>
              <a:rPr lang="en-GB" dirty="0" smtClean="0"/>
              <a:t> - LPC Clermont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pic>
        <p:nvPicPr>
          <p:cNvPr id="6" name="Picture 8" descr="Fit_all_newCalib.png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382288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1"/>
          <p:cNvSpPr txBox="1"/>
          <p:nvPr/>
        </p:nvSpPr>
        <p:spPr>
          <a:xfrm>
            <a:off x="2267744" y="3140968"/>
            <a:ext cx="1436687" cy="466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 dirty="0">
                <a:ea typeface="ＭＳ Ｐゴシック" pitchFamily="-65" charset="-128"/>
                <a:cs typeface="Arial" charset="0"/>
              </a:rPr>
              <a:t>E</a:t>
            </a:r>
            <a:r>
              <a:rPr lang="en-US" sz="1200" b="1" baseline="-25000" dirty="0">
                <a:ea typeface="ＭＳ Ｐゴシック" pitchFamily="-65" charset="-128"/>
                <a:cs typeface="Arial" charset="0"/>
              </a:rPr>
              <a:t>T</a:t>
            </a:r>
            <a:r>
              <a:rPr lang="en-US" sz="1200" b="1" dirty="0">
                <a:ea typeface="ＭＳ Ｐゴシック" pitchFamily="-65" charset="-128"/>
                <a:cs typeface="Arial" charset="0"/>
              </a:rPr>
              <a:t> (γ) &gt; 400 </a:t>
            </a:r>
            <a:r>
              <a:rPr lang="en-US" sz="1200" b="1" dirty="0" err="1">
                <a:ea typeface="ＭＳ Ｐゴシック" pitchFamily="-65" charset="-128"/>
                <a:cs typeface="Arial" charset="0"/>
              </a:rPr>
              <a:t>MeV</a:t>
            </a:r>
            <a:endParaRPr lang="en-US" sz="1200" b="1" dirty="0">
              <a:ea typeface="ＭＳ Ｐゴシック" pitchFamily="-65" charset="-128"/>
              <a:cs typeface="Arial" charset="0"/>
            </a:endParaRPr>
          </a:p>
          <a:p>
            <a:pPr eaLnBrk="0" hangingPunct="0"/>
            <a:r>
              <a:rPr lang="en-US" sz="1200" b="1" dirty="0">
                <a:ea typeface="ＭＳ Ｐゴシック" pitchFamily="-65" charset="-128"/>
                <a:cs typeface="Arial" charset="0"/>
              </a:rPr>
              <a:t>E</a:t>
            </a:r>
            <a:r>
              <a:rPr lang="en-US" sz="1200" b="1" baseline="-25000" dirty="0">
                <a:ea typeface="ＭＳ Ｐゴシック" pitchFamily="-65" charset="-128"/>
                <a:cs typeface="Arial" charset="0"/>
              </a:rPr>
              <a:t>T</a:t>
            </a:r>
            <a:r>
              <a:rPr lang="en-US" sz="1200" b="1" dirty="0">
                <a:ea typeface="ＭＳ Ｐゴシック" pitchFamily="-65" charset="-128"/>
                <a:cs typeface="Arial" charset="0"/>
              </a:rPr>
              <a:t> (</a:t>
            </a:r>
            <a:r>
              <a:rPr lang="en-US" sz="1200" b="1" dirty="0" err="1">
                <a:ea typeface="ＭＳ Ｐゴシック" pitchFamily="-65" charset="-128"/>
                <a:cs typeface="Arial" charset="0"/>
              </a:rPr>
              <a:t>γγ</a:t>
            </a:r>
            <a:r>
              <a:rPr lang="en-US" sz="1200" b="1" dirty="0">
                <a:ea typeface="ＭＳ Ｐゴシック" pitchFamily="-65" charset="-128"/>
                <a:cs typeface="Arial" charset="0"/>
              </a:rPr>
              <a:t>) &gt; 900 </a:t>
            </a:r>
            <a:r>
              <a:rPr lang="en-US" sz="1200" b="1" dirty="0" err="1">
                <a:ea typeface="ＭＳ Ｐゴシック" pitchFamily="-65" charset="-128"/>
                <a:cs typeface="Arial" charset="0"/>
              </a:rPr>
              <a:t>MeV</a:t>
            </a:r>
            <a:endParaRPr lang="en-US" sz="1200" b="1" dirty="0">
              <a:ea typeface="ＭＳ Ｐゴシック" pitchFamily="-65" charset="-128"/>
              <a:cs typeface="Arial" charset="0"/>
            </a:endParaRP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789040"/>
            <a:ext cx="3467547" cy="268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space réservé du contenu 15"/>
          <p:cNvSpPr>
            <a:spLocks noGrp="1"/>
          </p:cNvSpPr>
          <p:nvPr>
            <p:ph idx="12"/>
          </p:nvPr>
        </p:nvSpPr>
        <p:spPr>
          <a:xfrm>
            <a:off x="107982" y="5445224"/>
            <a:ext cx="9036050" cy="1200329"/>
          </a:xfrm>
        </p:spPr>
        <p:txBody>
          <a:bodyPr/>
          <a:lstStyle/>
          <a:p>
            <a:pPr lvl="0"/>
            <a:r>
              <a:rPr lang="fr-FR" dirty="0" smtClean="0"/>
              <a:t>ECAL </a:t>
            </a:r>
            <a:r>
              <a:rPr lang="fr-FR" dirty="0" err="1" smtClean="0"/>
              <a:t>calibrated</a:t>
            </a:r>
            <a:r>
              <a:rPr lang="fr-FR" dirty="0" smtClean="0"/>
              <a:t> to 1- 2%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1"/>
            <a:r>
              <a:rPr lang="fr-FR" sz="2000" dirty="0" smtClean="0">
                <a:sym typeface="Symbol"/>
              </a:rPr>
              <a:t></a:t>
            </a:r>
            <a:r>
              <a:rPr lang="fr-FR" sz="2000" baseline="30000" dirty="0" smtClean="0"/>
              <a:t>0</a:t>
            </a:r>
            <a:r>
              <a:rPr lang="fr-FR" sz="2000" dirty="0" smtClean="0"/>
              <a:t> </a:t>
            </a:r>
            <a:r>
              <a:rPr lang="fr-FR" sz="2000" dirty="0" err="1" smtClean="0"/>
              <a:t>resolution</a:t>
            </a:r>
            <a:r>
              <a:rPr lang="fr-FR" sz="2000" dirty="0" smtClean="0"/>
              <a:t> close to expectation</a:t>
            </a:r>
          </a:p>
          <a:p>
            <a:pPr lvl="2"/>
            <a:r>
              <a:rPr lang="fr-FR" sz="1800" dirty="0" err="1" smtClean="0"/>
              <a:t>Even</a:t>
            </a:r>
            <a:r>
              <a:rPr lang="fr-FR" sz="1800" dirty="0" smtClean="0"/>
              <a:t> </a:t>
            </a:r>
            <a:r>
              <a:rPr lang="fr-FR" sz="1800" dirty="0" err="1" smtClean="0"/>
              <a:t>better</a:t>
            </a:r>
            <a:r>
              <a:rPr lang="fr-FR" sz="1800" dirty="0" smtClean="0"/>
              <a:t> for </a:t>
            </a:r>
            <a:r>
              <a:rPr lang="fr-FR" sz="1800" dirty="0" err="1" smtClean="0"/>
              <a:t>LHCb</a:t>
            </a:r>
            <a:r>
              <a:rPr lang="fr-FR" sz="1800" dirty="0" smtClean="0"/>
              <a:t>!</a:t>
            </a: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251519" y="4653136"/>
          <a:ext cx="4836369" cy="7416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890617"/>
                <a:gridCol w="1335925"/>
                <a:gridCol w="1261707"/>
                <a:gridCol w="1348120"/>
              </a:tblGrid>
              <a:tr h="370840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ATLAS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CMS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LHCb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lang="fr-FR" dirty="0" smtClean="0">
                          <a:latin typeface="Times New Roman"/>
                          <a:cs typeface="Times New Roman"/>
                        </a:rPr>
                        <a:t>(M</a:t>
                      </a:r>
                      <a:r>
                        <a:rPr lang="fr-FR" dirty="0" smtClean="0">
                          <a:sym typeface="Symbol"/>
                        </a:rPr>
                        <a:t></a:t>
                      </a:r>
                      <a:r>
                        <a:rPr lang="fr-FR" baseline="30000" dirty="0" smtClean="0"/>
                        <a:t>0</a:t>
                      </a:r>
                      <a:r>
                        <a:rPr lang="fr-FR" baseline="0" dirty="0" smtClean="0"/>
                        <a:t>)</a:t>
                      </a:r>
                      <a:endParaRPr lang="fr-FR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 MeV</a:t>
                      </a:r>
                      <a:endParaRPr lang="fr-FR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14 MeV</a:t>
                      </a:r>
                      <a:endParaRPr lang="fr-FR" dirty="0"/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7.2 MeV</a:t>
                      </a:r>
                      <a:endParaRPr lang="fr-FR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4" cstate="print"/>
          <a:srcRect t="2139"/>
          <a:stretch>
            <a:fillRect/>
          </a:stretch>
        </p:blipFill>
        <p:spPr bwMode="auto">
          <a:xfrm>
            <a:off x="5508104" y="922746"/>
            <a:ext cx="3371850" cy="286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388424" y="3933056"/>
            <a:ext cx="514286" cy="35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4" descr="1123496744345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0392" y="2348880"/>
            <a:ext cx="492160" cy="4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 descr="ATLAS_White_480x720_0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5589" y="2204864"/>
            <a:ext cx="384044" cy="57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Detector performances (</a:t>
            </a:r>
            <a:r>
              <a:rPr lang="fr-FR" dirty="0" err="1" smtClean="0"/>
              <a:t>cont</a:t>
            </a:r>
            <a:r>
              <a:rPr lang="fr-FR" dirty="0" smtClean="0"/>
              <a:t>’)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Tracking</a:t>
            </a:r>
            <a:r>
              <a:rPr lang="fr-FR" dirty="0" smtClean="0"/>
              <a:t> performances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sp>
        <p:nvSpPr>
          <p:cNvPr id="19" name="Espace réservé du contenu 18"/>
          <p:cNvSpPr>
            <a:spLocks noGrp="1"/>
          </p:cNvSpPr>
          <p:nvPr>
            <p:ph idx="12"/>
          </p:nvPr>
        </p:nvSpPr>
        <p:spPr>
          <a:xfrm>
            <a:off x="107982" y="5445224"/>
            <a:ext cx="9036050" cy="867930"/>
          </a:xfrm>
        </p:spPr>
        <p:txBody>
          <a:bodyPr/>
          <a:lstStyle/>
          <a:p>
            <a:r>
              <a:rPr lang="fr-FR" dirty="0" err="1" smtClean="0"/>
              <a:t>Better</a:t>
            </a:r>
            <a:r>
              <a:rPr lang="fr-FR" dirty="0" smtClean="0"/>
              <a:t> performance </a:t>
            </a:r>
            <a:r>
              <a:rPr lang="fr-FR" dirty="0" err="1" smtClean="0"/>
              <a:t>expected</a:t>
            </a:r>
            <a:r>
              <a:rPr lang="fr-FR" dirty="0" smtClean="0"/>
              <a:t>:</a:t>
            </a:r>
          </a:p>
          <a:p>
            <a:pPr lvl="1"/>
            <a:r>
              <a:rPr lang="fr-FR" dirty="0" err="1" smtClean="0"/>
              <a:t>Alignment</a:t>
            </a:r>
            <a:r>
              <a:rPr lang="fr-FR" dirty="0" smtClean="0"/>
              <a:t> on-</a:t>
            </a:r>
            <a:r>
              <a:rPr lang="fr-FR" dirty="0" err="1" smtClean="0"/>
              <a:t>going</a:t>
            </a:r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026" b="1341"/>
          <a:stretch>
            <a:fillRect/>
          </a:stretch>
        </p:blipFill>
        <p:spPr bwMode="auto">
          <a:xfrm>
            <a:off x="395536" y="1268760"/>
            <a:ext cx="343330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resoD0_vs_pt_DATA"/>
          <p:cNvPicPr>
            <a:picLocks noChangeAspect="1" noChangeArrowheads="1"/>
          </p:cNvPicPr>
          <p:nvPr/>
        </p:nvPicPr>
        <p:blipFill>
          <a:blip r:embed="rId3" cstate="print"/>
          <a:srcRect b="2703"/>
          <a:stretch>
            <a:fillRect/>
          </a:stretch>
        </p:blipFill>
        <p:spPr bwMode="auto">
          <a:xfrm>
            <a:off x="5868144" y="764704"/>
            <a:ext cx="3275856" cy="302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179512" y="4653136"/>
          <a:ext cx="4908376" cy="7416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008112"/>
                <a:gridCol w="1251580"/>
                <a:gridCol w="1280492"/>
                <a:gridCol w="1368192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@2GeV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ATLAS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CMS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LHCb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lang="fr-FR" dirty="0" smtClean="0">
                          <a:latin typeface="Times New Roman"/>
                          <a:cs typeface="Times New Roman"/>
                        </a:rPr>
                        <a:t> (IP)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60 µm</a:t>
                      </a:r>
                      <a:endParaRPr lang="fr-FR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50 µm</a:t>
                      </a:r>
                      <a:endParaRPr lang="fr-FR" dirty="0"/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25 µm *</a:t>
                      </a:r>
                      <a:endParaRPr lang="fr-FR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pic>
        <p:nvPicPr>
          <p:cNvPr id="86017" name="Picture 1" descr="C:\Documents and Settings\Pascal\Mes documents\LHCb\Conferences\HQL2010\Materiel\LHCb\new\PastedGraphic-2.tiff"/>
          <p:cNvPicPr>
            <a:picLocks noChangeAspect="1" noChangeArrowheads="1"/>
          </p:cNvPicPr>
          <p:nvPr/>
        </p:nvPicPr>
        <p:blipFill>
          <a:blip r:embed="rId4" cstate="print"/>
          <a:srcRect r="8635"/>
          <a:stretch>
            <a:fillRect/>
          </a:stretch>
        </p:blipFill>
        <p:spPr bwMode="auto">
          <a:xfrm>
            <a:off x="5711095" y="3753336"/>
            <a:ext cx="3432905" cy="2700000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-36512" y="6488668"/>
            <a:ext cx="288032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* single hit </a:t>
            </a:r>
            <a:r>
              <a:rPr lang="fr-FR" dirty="0" err="1" smtClean="0"/>
              <a:t>resolution</a:t>
            </a:r>
            <a:r>
              <a:rPr lang="fr-FR" dirty="0" smtClean="0"/>
              <a:t> 4µm!</a:t>
            </a:r>
            <a:endParaRPr lang="fr-FR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228184" y="4653136"/>
            <a:ext cx="514286" cy="35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4" descr="1123496744345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0392" y="2348880"/>
            <a:ext cx="492160" cy="4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 descr="ATLAS_White_480x720_0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5589" y="2204864"/>
            <a:ext cx="384044" cy="57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Documents and Settings\Pascal\Mes documents\LHCb\Conferences\HQL2010\Materiel\CMS\JPsi2_7pb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993514"/>
            <a:ext cx="2915816" cy="1870841"/>
          </a:xfrm>
          <a:prstGeom prst="rect">
            <a:avLst/>
          </a:prstGeom>
          <a:noFill/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Detector performances (</a:t>
            </a:r>
            <a:r>
              <a:rPr lang="fr-FR" dirty="0" err="1" smtClean="0"/>
              <a:t>cont</a:t>
            </a:r>
            <a:r>
              <a:rPr lang="fr-FR" dirty="0" smtClean="0"/>
              <a:t>’)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461665"/>
          </a:xfrm>
        </p:spPr>
        <p:txBody>
          <a:bodyPr/>
          <a:lstStyle/>
          <a:p>
            <a:r>
              <a:rPr lang="fr-FR" dirty="0" smtClean="0"/>
              <a:t>Di-muon </a:t>
            </a:r>
            <a:r>
              <a:rPr lang="fr-FR" dirty="0" err="1" smtClean="0"/>
              <a:t>spectrum</a:t>
            </a:r>
            <a:r>
              <a:rPr lang="fr-FR" dirty="0" smtClean="0"/>
              <a:t> (J/</a:t>
            </a:r>
            <a:r>
              <a:rPr lang="fr-FR" dirty="0" smtClean="0">
                <a:sym typeface="Symbol"/>
              </a:rPr>
              <a:t></a:t>
            </a:r>
            <a:r>
              <a:rPr lang="fr-FR" dirty="0" smtClean="0"/>
              <a:t> </a:t>
            </a:r>
            <a:r>
              <a:rPr lang="en-GB" dirty="0" smtClean="0">
                <a:latin typeface="Times New Roman"/>
                <a:cs typeface="Times New Roman"/>
              </a:rPr>
              <a:t>→ µ</a:t>
            </a:r>
            <a:r>
              <a:rPr lang="en-GB" baseline="30000" dirty="0" smtClean="0">
                <a:latin typeface="Times New Roman"/>
                <a:cs typeface="Times New Roman"/>
              </a:rPr>
              <a:t>+</a:t>
            </a:r>
            <a:r>
              <a:rPr lang="en-GB" dirty="0" smtClean="0">
                <a:latin typeface="Times New Roman"/>
                <a:cs typeface="Times New Roman"/>
              </a:rPr>
              <a:t>µ</a:t>
            </a:r>
            <a:r>
              <a:rPr lang="en-GB" baseline="30000" dirty="0" smtClean="0">
                <a:latin typeface="Times New Roman"/>
                <a:cs typeface="Times New Roman"/>
              </a:rPr>
              <a:t>-</a:t>
            </a:r>
            <a:r>
              <a:rPr lang="en-GB" dirty="0" smtClean="0">
                <a:latin typeface="Times New Roman"/>
                <a:cs typeface="Times New Roman"/>
              </a:rPr>
              <a:t> </a:t>
            </a:r>
            <a:r>
              <a:rPr lang="fr-FR" dirty="0" err="1" smtClean="0"/>
              <a:t>candle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 t="3469"/>
          <a:stretch>
            <a:fillRect/>
          </a:stretch>
        </p:blipFill>
        <p:spPr bwMode="auto">
          <a:xfrm>
            <a:off x="0" y="1340768"/>
            <a:ext cx="4283968" cy="400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55576" y="1916832"/>
            <a:ext cx="1206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900" i="1" dirty="0">
                <a:latin typeface="Arial Black" pitchFamily="34" charset="0"/>
              </a:rPr>
              <a:t>ATLAS</a:t>
            </a:r>
            <a:r>
              <a:rPr lang="en-US" sz="900" dirty="0">
                <a:latin typeface="Arial" pitchFamily="34" charset="0"/>
              </a:rPr>
              <a:t> Preliminary</a:t>
            </a: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1907704" y="1916831"/>
            <a:ext cx="533400" cy="914400"/>
          </a:xfrm>
          <a:prstGeom prst="ellipse">
            <a:avLst/>
          </a:prstGeom>
          <a:noFill/>
          <a:ln w="5715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V="1">
            <a:off x="2060104" y="2348879"/>
            <a:ext cx="6760368" cy="406152"/>
          </a:xfrm>
          <a:prstGeom prst="line">
            <a:avLst/>
          </a:prstGeom>
          <a:noFill/>
          <a:ln w="28575" cap="rnd">
            <a:solidFill>
              <a:srgbClr val="3366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2288704" y="1052736"/>
            <a:ext cx="4371528" cy="1228328"/>
          </a:xfrm>
          <a:prstGeom prst="line">
            <a:avLst/>
          </a:prstGeom>
          <a:noFill/>
          <a:ln w="28575" cap="rnd">
            <a:solidFill>
              <a:srgbClr val="3366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5" name="Picture 18" descr="https://atlas.web.cern.ch/Atlas/GROUPS/PHYSICS/FastPerformancePlots/Jpsi/looseMassDistribution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908720"/>
            <a:ext cx="2742456" cy="1967368"/>
          </a:xfrm>
          <a:prstGeom prst="rect">
            <a:avLst/>
          </a:prstGeom>
          <a:noFill/>
        </p:spPr>
      </p:pic>
      <p:sp>
        <p:nvSpPr>
          <p:cNvPr id="17" name="Donut 14"/>
          <p:cNvSpPr/>
          <p:nvPr/>
        </p:nvSpPr>
        <p:spPr bwMode="auto">
          <a:xfrm>
            <a:off x="8028384" y="3356992"/>
            <a:ext cx="762000" cy="533400"/>
          </a:xfrm>
          <a:prstGeom prst="donut">
            <a:avLst>
              <a:gd name="adj" fmla="val 9636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Helvetica" pitchFamily="-107" charset="0"/>
              <a:ea typeface="+mn-ea"/>
            </a:endParaRPr>
          </a:p>
        </p:txBody>
      </p:sp>
      <p:pic>
        <p:nvPicPr>
          <p:cNvPr id="16" name="Picture 21" descr="v4-jpsi"/>
          <p:cNvPicPr>
            <a:picLocks noChangeAspect="1" noChangeArrowheads="1"/>
          </p:cNvPicPr>
          <p:nvPr/>
        </p:nvPicPr>
        <p:blipFill>
          <a:blip r:embed="rId5" cstate="print"/>
          <a:srcRect l="8447" t="8000" r="11308" b="30668"/>
          <a:stretch>
            <a:fillRect/>
          </a:stretch>
        </p:blipFill>
        <p:spPr bwMode="auto">
          <a:xfrm>
            <a:off x="6407696" y="4869160"/>
            <a:ext cx="2736304" cy="1656184"/>
          </a:xfrm>
          <a:prstGeom prst="rect">
            <a:avLst/>
          </a:prstGeom>
          <a:noFill/>
        </p:spPr>
      </p:pic>
      <p:graphicFrame>
        <p:nvGraphicFramePr>
          <p:cNvPr id="18" name="Tableau 17"/>
          <p:cNvGraphicFramePr>
            <a:graphicFrameLocks noGrp="1"/>
          </p:cNvGraphicFramePr>
          <p:nvPr/>
        </p:nvGraphicFramePr>
        <p:xfrm>
          <a:off x="107505" y="5495632"/>
          <a:ext cx="4980384" cy="7416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080119"/>
                <a:gridCol w="1212724"/>
                <a:gridCol w="1299277"/>
                <a:gridCol w="1388264"/>
              </a:tblGrid>
              <a:tr h="370840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ATLAS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CMS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LHCb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lang="fr-FR" dirty="0" smtClean="0">
                          <a:latin typeface="Times New Roman"/>
                          <a:cs typeface="Times New Roman"/>
                        </a:rPr>
                        <a:t> (M</a:t>
                      </a:r>
                      <a:r>
                        <a:rPr lang="fr-FR" dirty="0" smtClean="0"/>
                        <a:t>J/</a:t>
                      </a:r>
                      <a:r>
                        <a:rPr lang="fr-FR" dirty="0" smtClean="0">
                          <a:sym typeface="Symbol"/>
                        </a:rPr>
                        <a:t></a:t>
                      </a:r>
                      <a:r>
                        <a:rPr lang="fr-FR" dirty="0" smtClean="0">
                          <a:latin typeface="Times New Roman"/>
                          <a:cs typeface="Times New Roman"/>
                        </a:rPr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70 MeV</a:t>
                      </a:r>
                      <a:endParaRPr lang="fr-FR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47 MeV</a:t>
                      </a:r>
                      <a:endParaRPr lang="fr-FR" dirty="0"/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14 MeV</a:t>
                      </a:r>
                      <a:endParaRPr lang="fr-FR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7968048" y="4869160"/>
            <a:ext cx="1212464" cy="57888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-65" charset="0"/>
              </a:rPr>
              <a:t>Mean 3094.5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-65" charset="0"/>
              </a:rPr>
              <a:t>σ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-65" charset="0"/>
              </a:rPr>
              <a:t> = 13.9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-65" charset="0"/>
              </a:rPr>
              <a:t>MeV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-65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45794" y="4869160"/>
            <a:ext cx="11945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 err="1" smtClean="0">
                <a:solidFill>
                  <a:sysClr val="windowText" lastClr="000000"/>
                </a:solidFill>
                <a:latin typeface="Calibri" pitchFamily="-65" charset="0"/>
              </a:rPr>
              <a:t>LHCb</a:t>
            </a:r>
            <a:r>
              <a:rPr lang="en-US" sz="1100" b="1" kern="0" dirty="0" smtClean="0">
                <a:solidFill>
                  <a:sysClr val="windowText" lastClr="000000"/>
                </a:solidFill>
                <a:latin typeface="Calibri" pitchFamily="-65" charset="0"/>
              </a:rPr>
              <a:t> preliminary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660232" y="5085184"/>
            <a:ext cx="514286" cy="35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4" descr="1123496744345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3983781"/>
            <a:ext cx="492160" cy="4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5" descr="ATLAS_White_480x720_0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5589" y="3501006"/>
            <a:ext cx="384044" cy="57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 descr="ATLAS_White_480x720_0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1772816"/>
            <a:ext cx="384044" cy="57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Documents and Settings\Pascal\Mes documents\LHCb\Conferences\HQL2010\Materiel\CMS\dimuonSpectrum_3_1pb-1.png"/>
          <p:cNvPicPr>
            <a:picLocks noChangeAspect="1" noChangeArrowheads="1"/>
          </p:cNvPicPr>
          <p:nvPr/>
        </p:nvPicPr>
        <p:blipFill>
          <a:blip r:embed="rId2" cstate="print"/>
          <a:srcRect l="1400" t="8259" r="8990"/>
          <a:stretch>
            <a:fillRect/>
          </a:stretch>
        </p:blipFill>
        <p:spPr bwMode="auto">
          <a:xfrm>
            <a:off x="107504" y="1340768"/>
            <a:ext cx="4608512" cy="3199656"/>
          </a:xfrm>
          <a:prstGeom prst="rect">
            <a:avLst/>
          </a:prstGeom>
          <a:noFill/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Detector performances (</a:t>
            </a:r>
            <a:r>
              <a:rPr lang="fr-FR" dirty="0" err="1" smtClean="0"/>
              <a:t>cont</a:t>
            </a:r>
            <a:r>
              <a:rPr lang="fr-FR" dirty="0" smtClean="0"/>
              <a:t>’)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Di-muon </a:t>
            </a:r>
            <a:r>
              <a:rPr lang="fr-FR" dirty="0" err="1" smtClean="0"/>
              <a:t>spectrum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sp>
        <p:nvSpPr>
          <p:cNvPr id="20" name="Espace réservé du contenu 19"/>
          <p:cNvSpPr>
            <a:spLocks noGrp="1"/>
          </p:cNvSpPr>
          <p:nvPr>
            <p:ph idx="12"/>
          </p:nvPr>
        </p:nvSpPr>
        <p:spPr>
          <a:xfrm>
            <a:off x="0" y="5517232"/>
            <a:ext cx="6444208" cy="461665"/>
          </a:xfrm>
        </p:spPr>
        <p:txBody>
          <a:bodyPr/>
          <a:lstStyle/>
          <a:p>
            <a:r>
              <a:rPr lang="en-US" dirty="0" smtClean="0"/>
              <a:t>Mass resolution approaching MC expectation</a:t>
            </a: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2310408" y="2010544"/>
            <a:ext cx="533400" cy="914400"/>
          </a:xfrm>
          <a:prstGeom prst="ellipse">
            <a:avLst/>
          </a:prstGeom>
          <a:noFill/>
          <a:ln w="5715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2555776" y="2924942"/>
            <a:ext cx="4032448" cy="1512169"/>
          </a:xfrm>
          <a:prstGeom prst="line">
            <a:avLst/>
          </a:prstGeom>
          <a:noFill/>
          <a:ln w="28575" cap="rnd">
            <a:solidFill>
              <a:srgbClr val="3366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2555776" y="1988840"/>
            <a:ext cx="4032448" cy="720080"/>
          </a:xfrm>
          <a:prstGeom prst="line">
            <a:avLst/>
          </a:prstGeom>
          <a:noFill/>
          <a:ln w="28575" cap="rnd">
            <a:solidFill>
              <a:srgbClr val="3366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9" name="Picture 22" descr="ups.png"/>
          <p:cNvPicPr preferRelativeResize="0">
            <a:picLocks noChangeAspect="1"/>
          </p:cNvPicPr>
          <p:nvPr/>
        </p:nvPicPr>
        <p:blipFill>
          <a:blip r:embed="rId3" cstate="print"/>
          <a:srcRect t="4043"/>
          <a:stretch>
            <a:fillRect/>
          </a:stretch>
        </p:blipFill>
        <p:spPr bwMode="auto">
          <a:xfrm>
            <a:off x="6588224" y="355947"/>
            <a:ext cx="2357066" cy="22617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3287" y="4653136"/>
            <a:ext cx="283071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C:\Documents and Settings\Pascal\Mes documents\LHCb\Conferences\HQL2010\Materiel\CMS\Y_3_1pb-1.png"/>
          <p:cNvPicPr>
            <a:picLocks noChangeAspect="1" noChangeArrowheads="1"/>
          </p:cNvPicPr>
          <p:nvPr/>
        </p:nvPicPr>
        <p:blipFill>
          <a:blip r:embed="rId5" cstate="print"/>
          <a:srcRect t="6758" r="8343"/>
          <a:stretch>
            <a:fillRect/>
          </a:stretch>
        </p:blipFill>
        <p:spPr bwMode="auto">
          <a:xfrm>
            <a:off x="6263680" y="2708920"/>
            <a:ext cx="2880320" cy="1987108"/>
          </a:xfrm>
          <a:prstGeom prst="rect">
            <a:avLst/>
          </a:prstGeom>
          <a:noFill/>
        </p:spPr>
      </p:pic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323528" y="4581128"/>
          <a:ext cx="4692352" cy="7416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008112"/>
                <a:gridCol w="1152128"/>
                <a:gridCol w="1224136"/>
                <a:gridCol w="1307976"/>
              </a:tblGrid>
              <a:tr h="370840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ATLAS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CMS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LHCb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lang="fr-FR" dirty="0" smtClean="0">
                          <a:latin typeface="Times New Roman"/>
                          <a:cs typeface="Times New Roman"/>
                        </a:rPr>
                        <a:t> (M</a:t>
                      </a:r>
                      <a:r>
                        <a:rPr lang="fr-FR" baseline="-25000" dirty="0" smtClean="0">
                          <a:sym typeface="Symbol"/>
                        </a:rPr>
                        <a:t></a:t>
                      </a:r>
                      <a:r>
                        <a:rPr lang="fr-FR" dirty="0" smtClean="0">
                          <a:latin typeface="Times New Roman"/>
                          <a:cs typeface="Times New Roman"/>
                        </a:rPr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170 MeV</a:t>
                      </a:r>
                      <a:endParaRPr lang="fr-FR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100 MeV</a:t>
                      </a:r>
                      <a:endParaRPr lang="fr-FR" dirty="0"/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47 MeV</a:t>
                      </a:r>
                      <a:endParaRPr lang="fr-FR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7968048" y="4869160"/>
            <a:ext cx="1212464" cy="57888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-65" charset="0"/>
              </a:rPr>
              <a:t>Mean = 9452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-65" charset="0"/>
              </a:rPr>
              <a:t>σ = 47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-65" charset="0"/>
              </a:rPr>
              <a:t>MeV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-65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45794" y="4869160"/>
            <a:ext cx="11945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 err="1" smtClean="0">
                <a:solidFill>
                  <a:sysClr val="windowText" lastClr="000000"/>
                </a:solidFill>
                <a:latin typeface="Calibri" pitchFamily="-65" charset="0"/>
              </a:rPr>
              <a:t>LHCb</a:t>
            </a:r>
            <a:r>
              <a:rPr lang="en-US" sz="1100" b="1" kern="0" dirty="0" smtClean="0">
                <a:solidFill>
                  <a:sysClr val="windowText" lastClr="000000"/>
                </a:solidFill>
                <a:latin typeface="Calibri" pitchFamily="-65" charset="0"/>
              </a:rPr>
              <a:t> preliminary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8244408" y="3284984"/>
            <a:ext cx="899592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3300"/>
                </a:solidFill>
              </a:rPr>
              <a:t>|</a:t>
            </a:r>
            <a:r>
              <a:rPr lang="el-GR" sz="1600" b="1" dirty="0" smtClean="0">
                <a:solidFill>
                  <a:srgbClr val="FF3300"/>
                </a:solidFill>
                <a:latin typeface="Times New Roman"/>
                <a:cs typeface="Times New Roman"/>
              </a:rPr>
              <a:t>η</a:t>
            </a:r>
            <a:r>
              <a:rPr lang="en-US" sz="1600" b="1" dirty="0" smtClean="0">
                <a:solidFill>
                  <a:srgbClr val="FF3300"/>
                </a:solidFill>
              </a:rPr>
              <a:t>| </a:t>
            </a:r>
            <a:r>
              <a:rPr lang="en-US" sz="1600" b="1" dirty="0">
                <a:solidFill>
                  <a:srgbClr val="FF3300"/>
                </a:solidFill>
              </a:rPr>
              <a:t>&lt; 2.4</a:t>
            </a:r>
            <a:r>
              <a:rPr lang="en-US" sz="1600" dirty="0">
                <a:solidFill>
                  <a:srgbClr val="FF3300"/>
                </a:solidFill>
              </a:rPr>
              <a:t> </a:t>
            </a:r>
            <a:endParaRPr lang="it-IT" sz="1600" dirty="0">
              <a:solidFill>
                <a:srgbClr val="FF3300"/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577994" y="5085184"/>
            <a:ext cx="514286" cy="35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4" descr="1123496744345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00120" y="2852936"/>
            <a:ext cx="492160" cy="4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4" descr="1123496744345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1463501"/>
            <a:ext cx="492160" cy="4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5" descr="ATLAS_White_480x720_0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6428" y="908718"/>
            <a:ext cx="384044" cy="57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Detector performances (</a:t>
            </a:r>
            <a:r>
              <a:rPr lang="fr-FR" dirty="0" err="1" smtClean="0"/>
              <a:t>cont</a:t>
            </a:r>
            <a:r>
              <a:rPr lang="fr-FR" dirty="0" smtClean="0"/>
              <a:t>’)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461665"/>
          </a:xfrm>
        </p:spPr>
        <p:txBody>
          <a:bodyPr/>
          <a:lstStyle/>
          <a:p>
            <a:r>
              <a:rPr lang="fr-FR" dirty="0" err="1" smtClean="0"/>
              <a:t>Particle</a:t>
            </a:r>
            <a:r>
              <a:rPr lang="fr-FR" dirty="0" smtClean="0"/>
              <a:t> Identification:</a:t>
            </a:r>
            <a:r>
              <a:rPr lang="el-GR" dirty="0" smtClean="0"/>
              <a:t>Φ→ </a:t>
            </a:r>
            <a:r>
              <a:rPr lang="fr-FR" dirty="0" smtClean="0"/>
              <a:t>K</a:t>
            </a:r>
            <a:r>
              <a:rPr lang="fr-FR" baseline="30000" dirty="0" smtClean="0"/>
              <a:t>+</a:t>
            </a:r>
            <a:r>
              <a:rPr lang="fr-FR" dirty="0" smtClean="0"/>
              <a:t> K</a:t>
            </a:r>
            <a:r>
              <a:rPr lang="fr-FR" baseline="30000" dirty="0" smtClean="0"/>
              <a:t>-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dirty="0" err="1" smtClean="0"/>
              <a:t>dE</a:t>
            </a:r>
            <a:r>
              <a:rPr lang="fr-FR" dirty="0" smtClean="0"/>
              <a:t>/</a:t>
            </a:r>
            <a:r>
              <a:rPr lang="fr-FR" dirty="0" err="1" smtClean="0"/>
              <a:t>dx</a:t>
            </a:r>
            <a:r>
              <a:rPr lang="fr-FR" dirty="0" smtClean="0"/>
              <a:t>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412776"/>
            <a:ext cx="361759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991970"/>
            <a:ext cx="3483388" cy="253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7775848" y="980728"/>
            <a:ext cx="1368152" cy="369332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CMS</a:t>
            </a:r>
          </a:p>
        </p:txBody>
      </p:sp>
      <p:grpSp>
        <p:nvGrpSpPr>
          <p:cNvPr id="26" name="Groupe 25"/>
          <p:cNvGrpSpPr/>
          <p:nvPr/>
        </p:nvGrpSpPr>
        <p:grpSpPr>
          <a:xfrm>
            <a:off x="107504" y="1412776"/>
            <a:ext cx="3816424" cy="2520279"/>
            <a:chOff x="63500" y="3749675"/>
            <a:chExt cx="3983038" cy="2790825"/>
          </a:xfrm>
        </p:grpSpPr>
        <p:pic>
          <p:nvPicPr>
            <p:cNvPr id="21" name="Picture 11" descr="DEDX_Plot_Overall_Data.png"/>
            <p:cNvPicPr preferRelativeResize="0"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00" y="3843338"/>
              <a:ext cx="3983038" cy="2697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19"/>
            <p:cNvSpPr txBox="1">
              <a:spLocks noChangeArrowheads="1"/>
            </p:cNvSpPr>
            <p:nvPr/>
          </p:nvSpPr>
          <p:spPr bwMode="auto">
            <a:xfrm>
              <a:off x="2197100" y="3749675"/>
              <a:ext cx="1323376" cy="3408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400" b="1" dirty="0">
                  <a:ea typeface="ＭＳ Ｐゴシック" pitchFamily="-65" charset="-128"/>
                  <a:cs typeface="Arial" charset="0"/>
                </a:rPr>
                <a:t>Pixel </a:t>
              </a:r>
              <a:r>
                <a:rPr lang="en-US" sz="1400" b="1" dirty="0" err="1">
                  <a:ea typeface="ＭＳ Ｐゴシック" pitchFamily="-65" charset="-128"/>
                  <a:cs typeface="Arial" charset="0"/>
                </a:rPr>
                <a:t>dE</a:t>
              </a:r>
              <a:r>
                <a:rPr lang="en-US" sz="1400" b="1" dirty="0">
                  <a:ea typeface="ＭＳ Ｐゴシック" pitchFamily="-65" charset="-128"/>
                  <a:cs typeface="Arial" charset="0"/>
                </a:rPr>
                <a:t>/</a:t>
              </a:r>
              <a:r>
                <a:rPr lang="en-US" sz="1400" b="1" dirty="0" err="1">
                  <a:ea typeface="ＭＳ Ｐゴシック" pitchFamily="-65" charset="-128"/>
                  <a:cs typeface="Arial" charset="0"/>
                </a:rPr>
                <a:t>dx</a:t>
              </a:r>
              <a:endParaRPr lang="en-US" sz="1400" b="1" dirty="0">
                <a:ea typeface="ＭＳ Ｐゴシック" pitchFamily="-65" charset="-128"/>
                <a:cs typeface="Arial" charset="0"/>
              </a:endParaRPr>
            </a:p>
          </p:txBody>
        </p:sp>
        <p:sp>
          <p:nvSpPr>
            <p:cNvPr id="23" name="TextBox 76"/>
            <p:cNvSpPr txBox="1">
              <a:spLocks noChangeArrowheads="1"/>
            </p:cNvSpPr>
            <p:nvPr/>
          </p:nvSpPr>
          <p:spPr bwMode="auto">
            <a:xfrm>
              <a:off x="1014413" y="5530850"/>
              <a:ext cx="306387" cy="3000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300" b="1">
                  <a:ea typeface="ＭＳ Ｐゴシック" pitchFamily="-65" charset="-128"/>
                  <a:cs typeface="Arial" charset="0"/>
                </a:rPr>
                <a:t>π</a:t>
              </a:r>
            </a:p>
          </p:txBody>
        </p:sp>
        <p:sp>
          <p:nvSpPr>
            <p:cNvPr id="24" name="TextBox 77"/>
            <p:cNvSpPr txBox="1">
              <a:spLocks noChangeArrowheads="1"/>
            </p:cNvSpPr>
            <p:nvPr/>
          </p:nvSpPr>
          <p:spPr bwMode="auto">
            <a:xfrm>
              <a:off x="1333500" y="4908550"/>
              <a:ext cx="312738" cy="3000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300" b="1">
                  <a:ea typeface="ＭＳ Ｐゴシック" pitchFamily="-65" charset="-128"/>
                  <a:cs typeface="Arial" charset="0"/>
                </a:rPr>
                <a:t>K</a:t>
              </a:r>
            </a:p>
          </p:txBody>
        </p:sp>
        <p:sp>
          <p:nvSpPr>
            <p:cNvPr id="25" name="TextBox 78"/>
            <p:cNvSpPr txBox="1">
              <a:spLocks noChangeArrowheads="1"/>
            </p:cNvSpPr>
            <p:nvPr/>
          </p:nvSpPr>
          <p:spPr bwMode="auto">
            <a:xfrm>
              <a:off x="1709738" y="4451350"/>
              <a:ext cx="295275" cy="3000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300" b="1">
                  <a:ea typeface="ＭＳ Ｐゴシック" pitchFamily="-65" charset="-128"/>
                  <a:cs typeface="Arial" charset="0"/>
                </a:rPr>
                <a:t>p</a:t>
              </a: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0" y="3933056"/>
            <a:ext cx="4572000" cy="2657922"/>
            <a:chOff x="-16060" y="3785138"/>
            <a:chExt cx="5255010" cy="2801938"/>
          </a:xfrm>
        </p:grpSpPr>
        <p:pic>
          <p:nvPicPr>
            <p:cNvPr id="27" name="Picture 12" descr="Phi_IndependentNorm_barrel.png"/>
            <p:cNvPicPr preferRelativeResize="0">
              <a:picLocks noChangeAspect="1"/>
            </p:cNvPicPr>
            <p:nvPr/>
          </p:nvPicPr>
          <p:blipFill>
            <a:blip r:embed="rId5" cstate="print"/>
            <a:srcRect t="3683"/>
            <a:stretch>
              <a:fillRect/>
            </a:stretch>
          </p:blipFill>
          <p:spPr bwMode="auto">
            <a:xfrm>
              <a:off x="-16060" y="3785138"/>
              <a:ext cx="4286250" cy="280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26"/>
            <p:cNvSpPr txBox="1">
              <a:spLocks noChangeArrowheads="1"/>
            </p:cNvSpPr>
            <p:nvPr/>
          </p:nvSpPr>
          <p:spPr bwMode="auto">
            <a:xfrm>
              <a:off x="3079304" y="5177086"/>
              <a:ext cx="973138" cy="3143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ea typeface="ＭＳ Ｐゴシック" pitchFamily="-65" charset="-128"/>
                  <a:cs typeface="Arial" charset="0"/>
                  <a:sym typeface="Wingdings" pitchFamily="2" charset="2"/>
                </a:rPr>
                <a:t>Φ  K</a:t>
              </a:r>
              <a:r>
                <a:rPr lang="en-US" sz="1400" b="1" baseline="30000">
                  <a:ea typeface="ＭＳ Ｐゴシック" pitchFamily="-65" charset="-128"/>
                  <a:cs typeface="Arial" charset="0"/>
                  <a:sym typeface="Wingdings" pitchFamily="2" charset="2"/>
                </a:rPr>
                <a:t>+</a:t>
              </a:r>
              <a:r>
                <a:rPr lang="en-US" sz="1400" b="1">
                  <a:ea typeface="ＭＳ Ｐゴシック" pitchFamily="-65" charset="-128"/>
                  <a:cs typeface="Arial" charset="0"/>
                  <a:sym typeface="Wingdings" pitchFamily="2" charset="2"/>
                </a:rPr>
                <a:t>K</a:t>
              </a:r>
              <a:r>
                <a:rPr lang="en-US" sz="1400" b="1" baseline="30000">
                  <a:ea typeface="ＭＳ Ｐゴシック" pitchFamily="-65" charset="-128"/>
                  <a:cs typeface="Arial" charset="0"/>
                  <a:sym typeface="Wingdings" pitchFamily="2" charset="2"/>
                </a:rPr>
                <a:t>-</a:t>
              </a:r>
              <a:endParaRPr lang="en-US" sz="1400" b="1" baseline="30000">
                <a:ea typeface="ＭＳ Ｐゴシック" pitchFamily="-65" charset="-128"/>
                <a:cs typeface="Arial" charset="0"/>
              </a:endParaRPr>
            </a:p>
          </p:txBody>
        </p:sp>
        <p:sp>
          <p:nvSpPr>
            <p:cNvPr id="29" name="TextBox 17"/>
            <p:cNvSpPr txBox="1">
              <a:spLocks noChangeArrowheads="1"/>
            </p:cNvSpPr>
            <p:nvPr/>
          </p:nvSpPr>
          <p:spPr bwMode="auto">
            <a:xfrm>
              <a:off x="3566667" y="4740523"/>
              <a:ext cx="1672283" cy="421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000" b="1" dirty="0">
                  <a:ea typeface="ＭＳ Ｐゴシック" pitchFamily="-65" charset="-128"/>
                  <a:cs typeface="Arial" charset="0"/>
                </a:rPr>
                <a:t>Normalized to data </a:t>
              </a:r>
            </a:p>
            <a:p>
              <a:pPr eaLnBrk="0" hangingPunct="0"/>
              <a:r>
                <a:rPr lang="en-US" sz="1000" b="1" dirty="0">
                  <a:ea typeface="ＭＳ Ｐゴシック" pitchFamily="-65" charset="-128"/>
                  <a:cs typeface="Arial" charset="0"/>
                </a:rPr>
                <a:t>Stat errors only</a:t>
              </a:r>
            </a:p>
          </p:txBody>
        </p:sp>
      </p:grp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0" y="1268760"/>
            <a:ext cx="1368152" cy="369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ATLAS</a:t>
            </a:r>
          </a:p>
        </p:txBody>
      </p:sp>
      <p:pic>
        <p:nvPicPr>
          <p:cNvPr id="32" name="Picture 24" descr="1123496744345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5661248"/>
            <a:ext cx="492160" cy="4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5" descr="ATLAS_White_480x720_0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437112"/>
            <a:ext cx="384044" cy="57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Detector performances (</a:t>
            </a:r>
            <a:r>
              <a:rPr lang="fr-FR" dirty="0" err="1" smtClean="0"/>
              <a:t>cont</a:t>
            </a:r>
            <a:r>
              <a:rPr lang="fr-FR" dirty="0" smtClean="0"/>
              <a:t>’)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950" y="836613"/>
            <a:ext cx="5256138" cy="1311128"/>
          </a:xfrm>
        </p:spPr>
        <p:txBody>
          <a:bodyPr/>
          <a:lstStyle/>
          <a:p>
            <a:r>
              <a:rPr lang="fr-FR" dirty="0" err="1" smtClean="0"/>
              <a:t>Particle</a:t>
            </a:r>
            <a:r>
              <a:rPr lang="fr-FR" dirty="0" smtClean="0"/>
              <a:t> Identification</a:t>
            </a:r>
          </a:p>
          <a:p>
            <a:pPr lvl="1"/>
            <a:r>
              <a:rPr lang="en-US" dirty="0" smtClean="0"/>
              <a:t>Performance still improving, getting close to MC </a:t>
            </a:r>
          </a:p>
          <a:p>
            <a:pPr lvl="1"/>
            <a:endParaRPr lang="fr-FR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grpSp>
        <p:nvGrpSpPr>
          <p:cNvPr id="6" name="Group 39"/>
          <p:cNvGrpSpPr>
            <a:grpSpLocks noChangeAspect="1"/>
          </p:cNvGrpSpPr>
          <p:nvPr/>
        </p:nvGrpSpPr>
        <p:grpSpPr bwMode="auto">
          <a:xfrm>
            <a:off x="251520" y="1988839"/>
            <a:ext cx="4408677" cy="2232249"/>
            <a:chOff x="4881465" y="3703403"/>
            <a:chExt cx="5687824" cy="2880342"/>
          </a:xfrm>
        </p:grpSpPr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4881465" y="3703403"/>
              <a:ext cx="5687824" cy="2880342"/>
              <a:chOff x="4881465" y="3703403"/>
              <a:chExt cx="5687824" cy="2880342"/>
            </a:xfrm>
          </p:grpSpPr>
          <p:pic>
            <p:nvPicPr>
              <p:cNvPr id="12" name="Picture 6" descr="\\cern.ch\dfs\Users\s\sandreas\Documents\LHCb\LHCb talks\LHCC\PhiNoPID_Rec07.jpg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 l="1602" t="2356" r="4502" b="1645"/>
              <a:stretch>
                <a:fillRect/>
              </a:stretch>
            </p:blipFill>
            <p:spPr bwMode="auto">
              <a:xfrm>
                <a:off x="4881465" y="3703403"/>
                <a:ext cx="4159884" cy="2880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TextBox 14"/>
              <p:cNvSpPr txBox="1">
                <a:spLocks noChangeArrowheads="1"/>
              </p:cNvSpPr>
              <p:nvPr/>
            </p:nvSpPr>
            <p:spPr bwMode="auto">
              <a:xfrm>
                <a:off x="6443967" y="4643446"/>
                <a:ext cx="1596118" cy="476561"/>
              </a:xfrm>
              <a:prstGeom prst="rect">
                <a:avLst/>
              </a:prstGeom>
              <a:noFill/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66700" indent="-266700"/>
                <a:r>
                  <a:rPr lang="el-GR" dirty="0">
                    <a:solidFill>
                      <a:srgbClr val="00B050"/>
                    </a:solidFill>
                    <a:latin typeface="Times New Roman" pitchFamily="-106" charset="0"/>
                    <a:cs typeface="Times New Roman" pitchFamily="-106" charset="0"/>
                  </a:rPr>
                  <a:t>Φ</a:t>
                </a:r>
                <a:r>
                  <a:rPr lang="en-US" dirty="0">
                    <a:solidFill>
                      <a:srgbClr val="00B050"/>
                    </a:solidFill>
                    <a:latin typeface="Times New Roman" pitchFamily="-106" charset="0"/>
                    <a:cs typeface="Times New Roman" pitchFamily="-106" charset="0"/>
                  </a:rPr>
                  <a:t> </a:t>
                </a:r>
                <a:r>
                  <a:rPr lang="en-US" dirty="0">
                    <a:solidFill>
                      <a:srgbClr val="00B050"/>
                    </a:solidFill>
                    <a:latin typeface="Times New Roman" pitchFamily="-106" charset="0"/>
                    <a:cs typeface="Times New Roman" pitchFamily="-106" charset="0"/>
                    <a:sym typeface="Wingdings" pitchFamily="-106" charset="2"/>
                  </a:rPr>
                  <a:t> KK ?</a:t>
                </a:r>
                <a:endParaRPr lang="en-US" dirty="0">
                  <a:solidFill>
                    <a:srgbClr val="00B050"/>
                  </a:solidFill>
                  <a:latin typeface="Times New Roman" pitchFamily="-106" charset="0"/>
                  <a:cs typeface="Times New Roman" pitchFamily="-106" charset="0"/>
                </a:endParaRPr>
              </a:p>
            </p:txBody>
          </p:sp>
          <p:sp>
            <p:nvSpPr>
              <p:cNvPr id="14" name="TextBox 15"/>
              <p:cNvSpPr txBox="1">
                <a:spLocks noChangeArrowheads="1"/>
              </p:cNvSpPr>
              <p:nvPr/>
            </p:nvSpPr>
            <p:spPr bwMode="auto">
              <a:xfrm>
                <a:off x="8876191" y="3796319"/>
                <a:ext cx="1693098" cy="34062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66700" indent="-266700"/>
                <a:r>
                  <a:rPr lang="en-US" sz="1600" b="1" dirty="0">
                    <a:solidFill>
                      <a:srgbClr val="00B050"/>
                    </a:solidFill>
                    <a:latin typeface="Times New Roman" pitchFamily="-106" charset="0"/>
                    <a:cs typeface="Times New Roman" pitchFamily="-106" charset="0"/>
                  </a:rPr>
                  <a:t>Without PID</a:t>
                </a:r>
              </a:p>
            </p:txBody>
          </p:sp>
        </p:grpSp>
        <p:cxnSp>
          <p:nvCxnSpPr>
            <p:cNvPr id="11" name="Straight Arrow Connector 12"/>
            <p:cNvCxnSpPr>
              <a:cxnSpLocks noChangeShapeType="1"/>
            </p:cNvCxnSpPr>
            <p:nvPr/>
          </p:nvCxnSpPr>
          <p:spPr bwMode="auto">
            <a:xfrm rot="5400000" flipH="1" flipV="1">
              <a:off x="5553010" y="5154619"/>
              <a:ext cx="1785950" cy="1588"/>
            </a:xfrm>
            <a:prstGeom prst="straightConnector1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 type="arrow" w="med" len="med"/>
            </a:ln>
          </p:spPr>
        </p:cxnSp>
      </p:grpSp>
      <p:sp>
        <p:nvSpPr>
          <p:cNvPr id="15" name="TextBox 21"/>
          <p:cNvSpPr txBox="1"/>
          <p:nvPr/>
        </p:nvSpPr>
        <p:spPr>
          <a:xfrm>
            <a:off x="2339752" y="3212976"/>
            <a:ext cx="72772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</a:rPr>
              <a:t>2009</a:t>
            </a:r>
            <a:endParaRPr kumimoji="0" lang="fr-CH" sz="18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16" name="Content Placeholder 5" descr="Phi.jpg"/>
          <p:cNvPicPr>
            <a:picLocks noChangeAspect="1"/>
          </p:cNvPicPr>
          <p:nvPr/>
        </p:nvPicPr>
        <p:blipFill>
          <a:blip r:embed="rId3" cstate="screen"/>
          <a:srcRect t="4058" r="-277" b="2665"/>
          <a:stretch>
            <a:fillRect/>
          </a:stretch>
        </p:blipFill>
        <p:spPr bwMode="auto">
          <a:xfrm>
            <a:off x="35496" y="4221088"/>
            <a:ext cx="399593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819987" y="4991420"/>
            <a:ext cx="1165448" cy="36933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/>
            <a:r>
              <a:rPr lang="el-GR" dirty="0">
                <a:solidFill>
                  <a:srgbClr val="00B050"/>
                </a:solidFill>
                <a:latin typeface="Times New Roman" pitchFamily="-106" charset="0"/>
                <a:cs typeface="Times New Roman" pitchFamily="-106" charset="0"/>
              </a:rPr>
              <a:t>Φ</a:t>
            </a:r>
            <a:r>
              <a:rPr lang="en-US" dirty="0">
                <a:solidFill>
                  <a:srgbClr val="00B050"/>
                </a:solidFill>
                <a:latin typeface="Times New Roman" pitchFamily="-106" charset="0"/>
                <a:cs typeface="Times New Roman" pitchFamily="-106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Times New Roman" pitchFamily="-106" charset="0"/>
                <a:cs typeface="Times New Roman" pitchFamily="-106" charset="0"/>
                <a:sym typeface="Wingdings" pitchFamily="-106" charset="2"/>
              </a:rPr>
              <a:t> KK !</a:t>
            </a:r>
            <a:endParaRPr lang="en-US" dirty="0">
              <a:solidFill>
                <a:srgbClr val="00B050"/>
              </a:solidFill>
              <a:latin typeface="Times New Roman" pitchFamily="-106" charset="0"/>
              <a:cs typeface="Times New Roman" pitchFamily="-106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2843808" y="5157192"/>
            <a:ext cx="738336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</a:rPr>
              <a:t>2010</a:t>
            </a:r>
            <a:endParaRPr kumimoji="0" lang="fr-CH" sz="18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707904" y="4293096"/>
            <a:ext cx="976549" cy="30655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66700" indent="-266700"/>
            <a:r>
              <a:rPr lang="en-US" sz="1600" b="1" dirty="0">
                <a:solidFill>
                  <a:srgbClr val="00B050"/>
                </a:solidFill>
                <a:latin typeface="Times New Roman" pitchFamily="-106" charset="0"/>
                <a:cs typeface="Times New Roman" pitchFamily="-106" charset="0"/>
              </a:rPr>
              <a:t>with PID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5004048" y="908720"/>
            <a:ext cx="4139952" cy="738664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err="1" smtClean="0">
                <a:solidFill>
                  <a:srgbClr val="0000FF"/>
                </a:solidFill>
              </a:rPr>
              <a:t>LHCb</a:t>
            </a:r>
            <a:r>
              <a:rPr lang="fr-FR" b="1" dirty="0" smtClean="0">
                <a:solidFill>
                  <a:srgbClr val="0000FF"/>
                </a:solidFill>
              </a:rPr>
              <a:t>:</a:t>
            </a:r>
          </a:p>
          <a:p>
            <a:r>
              <a:rPr lang="en-US" altLang="fr-FR" sz="2400" b="1" dirty="0" smtClean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f</a:t>
            </a:r>
            <a:r>
              <a:rPr lang="en-US" altLang="fr-FR" sz="2400" b="1" dirty="0" smtClean="0">
                <a:latin typeface="Symbol" pitchFamily="18" charset="2"/>
                <a:sym typeface="Symbol" pitchFamily="18" charset="2"/>
              </a:rPr>
              <a:t> </a:t>
            </a:r>
            <a:r>
              <a:rPr lang="el-GR" sz="2200" kern="0" dirty="0" smtClean="0">
                <a:solidFill>
                  <a:srgbClr val="0000FF"/>
                </a:solidFill>
                <a:latin typeface="Arial"/>
              </a:rPr>
              <a:t>→ </a:t>
            </a:r>
            <a:r>
              <a:rPr lang="fr-FR" sz="2200" kern="0" dirty="0" smtClean="0">
                <a:solidFill>
                  <a:srgbClr val="0000FF"/>
                </a:solidFill>
                <a:latin typeface="Arial"/>
              </a:rPr>
              <a:t>K</a:t>
            </a:r>
            <a:r>
              <a:rPr lang="fr-FR" sz="2200" kern="0" baseline="30000" dirty="0" smtClean="0">
                <a:solidFill>
                  <a:srgbClr val="0000FF"/>
                </a:solidFill>
                <a:latin typeface="Arial"/>
              </a:rPr>
              <a:t>+</a:t>
            </a:r>
            <a:r>
              <a:rPr lang="fr-FR" sz="2200" kern="0" dirty="0" smtClean="0">
                <a:solidFill>
                  <a:srgbClr val="0000FF"/>
                </a:solidFill>
                <a:latin typeface="Arial"/>
              </a:rPr>
              <a:t> K</a:t>
            </a:r>
            <a:r>
              <a:rPr lang="fr-FR" sz="2200" kern="0" baseline="30000" dirty="0" smtClean="0">
                <a:solidFill>
                  <a:srgbClr val="0000FF"/>
                </a:solidFill>
                <a:latin typeface="Arial"/>
              </a:rPr>
              <a:t>-</a:t>
            </a:r>
            <a:r>
              <a:rPr lang="fr-FR" sz="2200" kern="0" dirty="0" smtClean="0">
                <a:solidFill>
                  <a:srgbClr val="0000FF"/>
                </a:solidFill>
                <a:latin typeface="Arial"/>
              </a:rPr>
              <a:t> </a:t>
            </a:r>
            <a:r>
              <a:rPr lang="fr-FR" sz="2200" kern="0" dirty="0" err="1" smtClean="0">
                <a:solidFill>
                  <a:srgbClr val="0000FF"/>
                </a:solidFill>
                <a:latin typeface="Arial"/>
              </a:rPr>
              <a:t>using</a:t>
            </a:r>
            <a:r>
              <a:rPr lang="fr-FR" sz="2200" kern="0" dirty="0" smtClean="0">
                <a:solidFill>
                  <a:srgbClr val="0000FF"/>
                </a:solidFill>
                <a:latin typeface="Arial"/>
              </a:rPr>
              <a:t> RICH detectors </a:t>
            </a:r>
            <a:endParaRPr lang="fr-FR" sz="2200" kern="0" dirty="0">
              <a:solidFill>
                <a:srgbClr val="0000FF"/>
              </a:solidFill>
              <a:latin typeface="Arial"/>
            </a:endParaRPr>
          </a:p>
        </p:txBody>
      </p:sp>
      <p:pic>
        <p:nvPicPr>
          <p:cNvPr id="34" name="Picture 9" descr="HadID_3.jpg"/>
          <p:cNvPicPr>
            <a:picLocks noChangeAspect="1"/>
          </p:cNvPicPr>
          <p:nvPr/>
        </p:nvPicPr>
        <p:blipFill>
          <a:blip r:embed="rId4" cstate="print"/>
          <a:srcRect r="2646"/>
          <a:stretch>
            <a:fillRect/>
          </a:stretch>
        </p:blipFill>
        <p:spPr>
          <a:xfrm>
            <a:off x="5796136" y="1907705"/>
            <a:ext cx="3240360" cy="2200656"/>
          </a:xfrm>
          <a:prstGeom prst="rect">
            <a:avLst/>
          </a:prstGeom>
        </p:spPr>
      </p:pic>
      <p:pic>
        <p:nvPicPr>
          <p:cNvPr id="35" name="Picture 10" descr="HadID_4.jpg"/>
          <p:cNvPicPr>
            <a:picLocks noChangeAspect="1"/>
          </p:cNvPicPr>
          <p:nvPr/>
        </p:nvPicPr>
        <p:blipFill>
          <a:blip r:embed="rId5" cstate="print"/>
          <a:srcRect r="981" b="3193"/>
          <a:stretch>
            <a:fillRect/>
          </a:stretch>
        </p:blipFill>
        <p:spPr>
          <a:xfrm>
            <a:off x="5831273" y="4341832"/>
            <a:ext cx="3205223" cy="2183512"/>
          </a:xfrm>
          <a:prstGeom prst="rect">
            <a:avLst/>
          </a:prstGeom>
        </p:spPr>
      </p:pic>
      <p:sp>
        <p:nvSpPr>
          <p:cNvPr id="36" name="TextBox 21"/>
          <p:cNvSpPr txBox="1"/>
          <p:nvPr/>
        </p:nvSpPr>
        <p:spPr>
          <a:xfrm>
            <a:off x="6645429" y="1628800"/>
            <a:ext cx="1546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K-π separation</a:t>
            </a:r>
            <a:endParaRPr lang="en-US" dirty="0"/>
          </a:p>
        </p:txBody>
      </p:sp>
      <p:sp>
        <p:nvSpPr>
          <p:cNvPr id="37" name="TextBox 22"/>
          <p:cNvSpPr txBox="1"/>
          <p:nvPr/>
        </p:nvSpPr>
        <p:spPr>
          <a:xfrm>
            <a:off x="6681413" y="4077072"/>
            <a:ext cx="155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p-π</a:t>
            </a:r>
            <a:r>
              <a:rPr lang="en-US" dirty="0" smtClean="0"/>
              <a:t> separation</a:t>
            </a:r>
            <a:endParaRPr lang="en-US" dirty="0"/>
          </a:p>
        </p:txBody>
      </p:sp>
      <p:sp>
        <p:nvSpPr>
          <p:cNvPr id="40" name="ZoneTexte 39"/>
          <p:cNvSpPr txBox="1"/>
          <p:nvPr/>
        </p:nvSpPr>
        <p:spPr>
          <a:xfrm>
            <a:off x="4139952" y="2924944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0000FF"/>
                </a:solidFill>
              </a:rPr>
              <a:t>Alignment</a:t>
            </a:r>
            <a:r>
              <a:rPr lang="fr-FR" b="1" dirty="0" smtClean="0">
                <a:solidFill>
                  <a:srgbClr val="0000FF"/>
                </a:solidFill>
              </a:rPr>
              <a:t> and Calibration </a:t>
            </a:r>
            <a:r>
              <a:rPr lang="fr-FR" b="1" dirty="0" err="1" smtClean="0">
                <a:solidFill>
                  <a:srgbClr val="0000FF"/>
                </a:solidFill>
              </a:rPr>
              <a:t>ongoing</a:t>
            </a:r>
            <a:endParaRPr lang="fr-FR" b="1" dirty="0" smtClean="0">
              <a:solidFill>
                <a:srgbClr val="0000FF"/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131840" y="5949280"/>
            <a:ext cx="514286" cy="35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372200" y="2780928"/>
            <a:ext cx="514286" cy="35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Documents and Settings\Pascal\Mes documents\LHCb\Conferences\HQL2010\Materiel\LHCb\kkpimass.png"/>
          <p:cNvPicPr>
            <a:picLocks noChangeAspect="1" noChangeArrowheads="1"/>
          </p:cNvPicPr>
          <p:nvPr/>
        </p:nvPicPr>
        <p:blipFill>
          <a:blip r:embed="rId2" cstate="print"/>
          <a:srcRect l="2000" t="9489" r="6981" b="1039"/>
          <a:stretch>
            <a:fillRect/>
          </a:stretch>
        </p:blipFill>
        <p:spPr bwMode="auto">
          <a:xfrm>
            <a:off x="6588224" y="4796361"/>
            <a:ext cx="2483185" cy="1800991"/>
          </a:xfrm>
          <a:prstGeom prst="rect">
            <a:avLst/>
          </a:prstGeom>
          <a:noFill/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28400" y="144000"/>
            <a:ext cx="8229600" cy="584775"/>
          </a:xfrm>
        </p:spPr>
        <p:txBody>
          <a:bodyPr/>
          <a:lstStyle/>
          <a:p>
            <a:r>
              <a:rPr lang="en-US" dirty="0" smtClean="0"/>
              <a:t>First LHC Heavy </a:t>
            </a:r>
            <a:r>
              <a:rPr lang="en-US" dirty="0" err="1" smtClean="0"/>
              <a:t>Flavour</a:t>
            </a:r>
            <a:r>
              <a:rPr lang="en-US" dirty="0" smtClean="0"/>
              <a:t> Results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461665"/>
          </a:xfrm>
        </p:spPr>
        <p:txBody>
          <a:bodyPr/>
          <a:lstStyle/>
          <a:p>
            <a:r>
              <a:rPr lang="fr-FR" dirty="0" err="1" smtClean="0"/>
              <a:t>Charm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r>
              <a:rPr lang="fr-FR" dirty="0" smtClean="0"/>
              <a:t>: </a:t>
            </a:r>
            <a:r>
              <a:rPr lang="fr-FR" dirty="0" err="1" smtClean="0"/>
              <a:t>Huge</a:t>
            </a:r>
            <a:r>
              <a:rPr lang="fr-FR" dirty="0" smtClean="0"/>
              <a:t> </a:t>
            </a:r>
            <a:r>
              <a:rPr lang="fr-FR" dirty="0" err="1" smtClean="0"/>
              <a:t>charm</a:t>
            </a:r>
            <a:r>
              <a:rPr lang="fr-FR" dirty="0" smtClean="0"/>
              <a:t> production!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pic>
        <p:nvPicPr>
          <p:cNvPr id="9" name="Picture 4" descr="https://lhcb-phys.web.cern.ch/lhcb-phys/Data_2010/May_2010/KPP_L0HadronSEL01.png"/>
          <p:cNvPicPr>
            <a:picLocks noChangeAspect="1" noChangeArrowheads="1"/>
          </p:cNvPicPr>
          <p:nvPr/>
        </p:nvPicPr>
        <p:blipFill>
          <a:blip r:embed="rId3" cstate="print"/>
          <a:srcRect l="2500" r="2500"/>
          <a:stretch>
            <a:fillRect/>
          </a:stretch>
        </p:blipFill>
        <p:spPr bwMode="auto">
          <a:xfrm>
            <a:off x="6444208" y="2924944"/>
            <a:ext cx="2627784" cy="1866277"/>
          </a:xfrm>
          <a:prstGeom prst="rect">
            <a:avLst/>
          </a:prstGeom>
          <a:noFill/>
        </p:spPr>
      </p:pic>
      <p:sp>
        <p:nvSpPr>
          <p:cNvPr id="12" name="TextBox 21"/>
          <p:cNvSpPr txBox="1"/>
          <p:nvPr/>
        </p:nvSpPr>
        <p:spPr>
          <a:xfrm>
            <a:off x="3635896" y="5949280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Clear selection of Cabibbo-suppressed decay</a:t>
            </a:r>
          </a:p>
        </p:txBody>
      </p:sp>
      <p:cxnSp>
        <p:nvCxnSpPr>
          <p:cNvPr id="13" name="Straight Arrow Connector 23"/>
          <p:cNvCxnSpPr/>
          <p:nvPr/>
        </p:nvCxnSpPr>
        <p:spPr>
          <a:xfrm flipV="1">
            <a:off x="6156176" y="5949280"/>
            <a:ext cx="1008112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Content Placeholder 8" descr="snap.jpg"/>
          <p:cNvPicPr>
            <a:picLocks noChangeAspect="1"/>
          </p:cNvPicPr>
          <p:nvPr/>
        </p:nvPicPr>
        <p:blipFill>
          <a:blip r:embed="rId4" cstate="print"/>
          <a:srcRect t="2937"/>
          <a:stretch>
            <a:fillRect/>
          </a:stretch>
        </p:blipFill>
        <p:spPr bwMode="auto">
          <a:xfrm>
            <a:off x="6588224" y="836712"/>
            <a:ext cx="2410805" cy="2163634"/>
          </a:xfrm>
          <a:prstGeom prst="rect">
            <a:avLst/>
          </a:prstGeom>
          <a:solidFill>
            <a:srgbClr val="DDDDDD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 l="3030" t="5601" r="3030" b="1974"/>
          <a:stretch>
            <a:fillRect/>
          </a:stretch>
        </p:blipFill>
        <p:spPr bwMode="auto">
          <a:xfrm>
            <a:off x="3419872" y="1296144"/>
            <a:ext cx="223224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 cstate="print"/>
          <a:srcRect t="3163"/>
          <a:stretch>
            <a:fillRect/>
          </a:stretch>
        </p:blipFill>
        <p:spPr bwMode="auto">
          <a:xfrm>
            <a:off x="3491880" y="3645024"/>
            <a:ext cx="2379203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5" descr="D0.png"/>
          <p:cNvPicPr>
            <a:picLocks noChangeAspect="1"/>
          </p:cNvPicPr>
          <p:nvPr/>
        </p:nvPicPr>
        <p:blipFill>
          <a:blip r:embed="rId7" cstate="print"/>
          <a:srcRect t="3153" r="1869" b="2248"/>
          <a:stretch>
            <a:fillRect/>
          </a:stretch>
        </p:blipFill>
        <p:spPr bwMode="auto">
          <a:xfrm>
            <a:off x="0" y="1218153"/>
            <a:ext cx="2915816" cy="192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16"/>
          <p:cNvSpPr txBox="1">
            <a:spLocks noChangeArrowheads="1"/>
          </p:cNvSpPr>
          <p:nvPr/>
        </p:nvSpPr>
        <p:spPr bwMode="auto">
          <a:xfrm>
            <a:off x="1547665" y="1556792"/>
            <a:ext cx="122413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1400" b="1" dirty="0">
                <a:ea typeface="ＭＳ Ｐゴシック" pitchFamily="-65" charset="-128"/>
                <a:cs typeface="Arial" charset="0"/>
              </a:rPr>
              <a:t>D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0</a:t>
            </a:r>
            <a:r>
              <a:rPr lang="en-US" sz="1400" b="1" dirty="0">
                <a:ea typeface="ＭＳ Ｐゴシック" pitchFamily="-65" charset="-128"/>
                <a:cs typeface="Arial" charset="0"/>
              </a:rPr>
              <a:t> → K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-</a:t>
            </a:r>
            <a:r>
              <a:rPr lang="en-US" sz="1400" b="1" dirty="0">
                <a:ea typeface="ＭＳ Ｐゴシック" pitchFamily="-65" charset="-128"/>
                <a:cs typeface="Arial" charset="0"/>
              </a:rPr>
              <a:t> π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+</a:t>
            </a:r>
            <a:endParaRPr lang="en-US" sz="1400" b="1" dirty="0">
              <a:ea typeface="ＭＳ Ｐゴシック" pitchFamily="-65" charset="-128"/>
              <a:cs typeface="Arial" charset="0"/>
            </a:endParaRPr>
          </a:p>
        </p:txBody>
      </p:sp>
      <p:pic>
        <p:nvPicPr>
          <p:cNvPr id="23" name="Picture 17" descr="DPM.png"/>
          <p:cNvPicPr>
            <a:picLocks noChangeAspect="1"/>
          </p:cNvPicPr>
          <p:nvPr/>
        </p:nvPicPr>
        <p:blipFill>
          <a:blip r:embed="rId8" cstate="print"/>
          <a:srcRect t="3134" r="3211" b="2849"/>
          <a:stretch>
            <a:fillRect/>
          </a:stretch>
        </p:blipFill>
        <p:spPr bwMode="auto">
          <a:xfrm>
            <a:off x="-36512" y="3068960"/>
            <a:ext cx="29163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18"/>
          <p:cNvSpPr txBox="1"/>
          <p:nvPr/>
        </p:nvSpPr>
        <p:spPr>
          <a:xfrm>
            <a:off x="1547664" y="3429000"/>
            <a:ext cx="1368151" cy="30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en-US" sz="1400" b="1" dirty="0">
                <a:ea typeface="ＭＳ Ｐゴシック" pitchFamily="-65" charset="-128"/>
                <a:cs typeface="Arial" charset="0"/>
              </a:rPr>
              <a:t>D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+</a:t>
            </a:r>
            <a:r>
              <a:rPr lang="en-US" sz="1400" b="1" dirty="0">
                <a:ea typeface="ＭＳ Ｐゴシック" pitchFamily="-65" charset="-128"/>
                <a:cs typeface="Arial" charset="0"/>
              </a:rPr>
              <a:t> → K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-</a:t>
            </a:r>
            <a:r>
              <a:rPr lang="en-US" sz="1400" b="1" dirty="0">
                <a:ea typeface="ＭＳ Ｐゴシック" pitchFamily="-65" charset="-128"/>
                <a:cs typeface="Arial" charset="0"/>
              </a:rPr>
              <a:t> π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+</a:t>
            </a:r>
            <a:r>
              <a:rPr lang="en-US" sz="1400" b="1" dirty="0">
                <a:ea typeface="ＭＳ Ｐゴシック" pitchFamily="-65" charset="-128"/>
                <a:cs typeface="Arial" charset="0"/>
              </a:rPr>
              <a:t> π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+</a:t>
            </a:r>
          </a:p>
        </p:txBody>
      </p:sp>
      <p:pic>
        <p:nvPicPr>
          <p:cNvPr id="25" name="Picture 8" descr="Ds.png"/>
          <p:cNvPicPr>
            <a:picLocks noChangeAspect="1"/>
          </p:cNvPicPr>
          <p:nvPr/>
        </p:nvPicPr>
        <p:blipFill>
          <a:blip r:embed="rId9" cstate="print"/>
          <a:srcRect l="1750" t="4925" r="3751" b="3962"/>
          <a:stretch>
            <a:fillRect/>
          </a:stretch>
        </p:blipFill>
        <p:spPr bwMode="auto">
          <a:xfrm>
            <a:off x="35496" y="4941168"/>
            <a:ext cx="2814150" cy="192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1043608" y="5301208"/>
            <a:ext cx="216024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1400" b="1" dirty="0">
                <a:ea typeface="ＭＳ Ｐゴシック" pitchFamily="-65" charset="-128"/>
                <a:cs typeface="Arial" charset="0"/>
              </a:rPr>
              <a:t>D</a:t>
            </a:r>
            <a:r>
              <a:rPr lang="en-US" sz="1400" b="1" baseline="-25000" dirty="0">
                <a:ea typeface="ＭＳ Ｐゴシック" pitchFamily="-65" charset="-128"/>
                <a:cs typeface="Arial" charset="0"/>
              </a:rPr>
              <a:t>s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+</a:t>
            </a:r>
            <a:r>
              <a:rPr lang="en-US" sz="1400" b="1" dirty="0">
                <a:ea typeface="ＭＳ Ｐゴシック" pitchFamily="-65" charset="-128"/>
                <a:cs typeface="Arial" charset="0"/>
              </a:rPr>
              <a:t> → Φ π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+</a:t>
            </a:r>
            <a:r>
              <a:rPr lang="en-US" sz="1400" b="1" dirty="0">
                <a:ea typeface="ＭＳ Ｐゴシック" pitchFamily="-65" charset="-128"/>
                <a:cs typeface="Arial" charset="0"/>
              </a:rPr>
              <a:t> → (K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+</a:t>
            </a:r>
            <a:r>
              <a:rPr lang="en-US" sz="1400" b="1" dirty="0">
                <a:ea typeface="ＭＳ Ｐゴシック" pitchFamily="-65" charset="-128"/>
                <a:cs typeface="Arial" charset="0"/>
              </a:rPr>
              <a:t> K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-</a:t>
            </a:r>
            <a:r>
              <a:rPr lang="en-US" sz="1400" b="1" dirty="0">
                <a:ea typeface="ＭＳ Ｐゴシック" pitchFamily="-65" charset="-128"/>
                <a:cs typeface="Arial" charset="0"/>
              </a:rPr>
              <a:t>)π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+</a:t>
            </a:r>
          </a:p>
        </p:txBody>
      </p:sp>
      <p:sp>
        <p:nvSpPr>
          <p:cNvPr id="30" name="TextBox 16"/>
          <p:cNvSpPr txBox="1">
            <a:spLocks noChangeArrowheads="1"/>
          </p:cNvSpPr>
          <p:nvPr/>
        </p:nvSpPr>
        <p:spPr bwMode="auto">
          <a:xfrm>
            <a:off x="7812360" y="908720"/>
            <a:ext cx="122413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1400" b="1" dirty="0">
                <a:ea typeface="ＭＳ Ｐゴシック" pitchFamily="-65" charset="-128"/>
                <a:cs typeface="Arial" charset="0"/>
              </a:rPr>
              <a:t>D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0</a:t>
            </a:r>
            <a:r>
              <a:rPr lang="en-US" sz="1400" b="1" dirty="0">
                <a:ea typeface="ＭＳ Ｐゴシック" pitchFamily="-65" charset="-128"/>
                <a:cs typeface="Arial" charset="0"/>
              </a:rPr>
              <a:t> → K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-</a:t>
            </a:r>
            <a:r>
              <a:rPr lang="en-US" sz="1400" b="1" dirty="0">
                <a:ea typeface="ＭＳ Ｐゴシック" pitchFamily="-65" charset="-128"/>
                <a:cs typeface="Arial" charset="0"/>
              </a:rPr>
              <a:t> π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+</a:t>
            </a:r>
            <a:endParaRPr lang="en-US" sz="1400" b="1" dirty="0">
              <a:ea typeface="ＭＳ Ｐゴシック" pitchFamily="-65" charset="-128"/>
              <a:cs typeface="Arial" charset="0"/>
            </a:endParaRPr>
          </a:p>
        </p:txBody>
      </p:sp>
      <p:sp>
        <p:nvSpPr>
          <p:cNvPr id="31" name="TextBox 16"/>
          <p:cNvSpPr txBox="1">
            <a:spLocks noChangeArrowheads="1"/>
          </p:cNvSpPr>
          <p:nvPr/>
        </p:nvSpPr>
        <p:spPr bwMode="auto">
          <a:xfrm>
            <a:off x="4716016" y="1340768"/>
            <a:ext cx="122413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1400" b="1" dirty="0">
                <a:ea typeface="ＭＳ Ｐゴシック" pitchFamily="-65" charset="-128"/>
                <a:cs typeface="Arial" charset="0"/>
              </a:rPr>
              <a:t>D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0</a:t>
            </a:r>
            <a:r>
              <a:rPr lang="en-US" sz="1400" b="1" dirty="0">
                <a:ea typeface="ＭＳ Ｐゴシック" pitchFamily="-65" charset="-128"/>
                <a:cs typeface="Arial" charset="0"/>
              </a:rPr>
              <a:t> → K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-</a:t>
            </a:r>
            <a:r>
              <a:rPr lang="en-US" sz="1400" b="1" dirty="0">
                <a:ea typeface="ＭＳ Ｐゴシック" pitchFamily="-65" charset="-128"/>
                <a:cs typeface="Arial" charset="0"/>
              </a:rPr>
              <a:t> π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+</a:t>
            </a:r>
            <a:endParaRPr lang="en-US" sz="1400" b="1" dirty="0">
              <a:ea typeface="ＭＳ Ｐゴシック" pitchFamily="-65" charset="-128"/>
              <a:cs typeface="Arial" charset="0"/>
            </a:endParaRPr>
          </a:p>
        </p:txBody>
      </p:sp>
      <p:sp>
        <p:nvSpPr>
          <p:cNvPr id="33" name="TextBox 18"/>
          <p:cNvSpPr txBox="1"/>
          <p:nvPr/>
        </p:nvSpPr>
        <p:spPr>
          <a:xfrm>
            <a:off x="4716016" y="4005064"/>
            <a:ext cx="1368151" cy="30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en-US" sz="1400" b="1" dirty="0">
                <a:ea typeface="ＭＳ Ｐゴシック" pitchFamily="-65" charset="-128"/>
                <a:cs typeface="Arial" charset="0"/>
              </a:rPr>
              <a:t>D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+</a:t>
            </a:r>
            <a:r>
              <a:rPr lang="en-US" sz="1400" b="1" dirty="0">
                <a:ea typeface="ＭＳ Ｐゴシック" pitchFamily="-65" charset="-128"/>
                <a:cs typeface="Arial" charset="0"/>
              </a:rPr>
              <a:t> → K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-</a:t>
            </a:r>
            <a:r>
              <a:rPr lang="en-US" sz="1400" b="1" dirty="0">
                <a:ea typeface="ＭＳ Ｐゴシック" pitchFamily="-65" charset="-128"/>
                <a:cs typeface="Arial" charset="0"/>
              </a:rPr>
              <a:t> π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+</a:t>
            </a:r>
            <a:r>
              <a:rPr lang="en-US" sz="1400" b="1" dirty="0">
                <a:ea typeface="ＭＳ Ｐゴシック" pitchFamily="-65" charset="-128"/>
                <a:cs typeface="Arial" charset="0"/>
              </a:rPr>
              <a:t> π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+</a:t>
            </a:r>
          </a:p>
        </p:txBody>
      </p:sp>
      <p:sp>
        <p:nvSpPr>
          <p:cNvPr id="34" name="TextBox 18"/>
          <p:cNvSpPr txBox="1"/>
          <p:nvPr/>
        </p:nvSpPr>
        <p:spPr>
          <a:xfrm>
            <a:off x="7668344" y="3645024"/>
            <a:ext cx="1368151" cy="30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en-US" sz="1400" b="1" dirty="0">
                <a:ea typeface="ＭＳ Ｐゴシック" pitchFamily="-65" charset="-128"/>
                <a:cs typeface="Arial" charset="0"/>
              </a:rPr>
              <a:t>D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+</a:t>
            </a:r>
            <a:r>
              <a:rPr lang="en-US" sz="1400" b="1" dirty="0">
                <a:ea typeface="ＭＳ Ｐゴシック" pitchFamily="-65" charset="-128"/>
                <a:cs typeface="Arial" charset="0"/>
              </a:rPr>
              <a:t> → K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-</a:t>
            </a:r>
            <a:r>
              <a:rPr lang="en-US" sz="1400" b="1" dirty="0">
                <a:ea typeface="ＭＳ Ｐゴシック" pitchFamily="-65" charset="-128"/>
                <a:cs typeface="Arial" charset="0"/>
              </a:rPr>
              <a:t> π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+</a:t>
            </a:r>
            <a:r>
              <a:rPr lang="en-US" sz="1400" b="1" dirty="0">
                <a:ea typeface="ＭＳ Ｐゴシック" pitchFamily="-65" charset="-128"/>
                <a:cs typeface="Arial" charset="0"/>
              </a:rPr>
              <a:t> π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+</a:t>
            </a:r>
          </a:p>
        </p:txBody>
      </p:sp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7452320" y="5137447"/>
            <a:ext cx="17281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1400" b="1" dirty="0" smtClean="0">
                <a:ea typeface="ＭＳ Ｐゴシック" pitchFamily="-65" charset="-128"/>
                <a:cs typeface="Arial" charset="0"/>
              </a:rPr>
              <a:t>D</a:t>
            </a:r>
            <a:r>
              <a:rPr lang="en-US" sz="1400" b="1" baseline="-25000" dirty="0" smtClean="0">
                <a:ea typeface="ＭＳ Ｐゴシック" pitchFamily="-65" charset="-128"/>
                <a:cs typeface="Arial" charset="0"/>
              </a:rPr>
              <a:t>(s)</a:t>
            </a:r>
            <a:r>
              <a:rPr lang="en-US" sz="1400" b="1" baseline="30000" dirty="0" smtClean="0">
                <a:ea typeface="ＭＳ Ｐゴシック" pitchFamily="-65" charset="-128"/>
                <a:cs typeface="Arial" charset="0"/>
              </a:rPr>
              <a:t>+</a:t>
            </a:r>
            <a:r>
              <a:rPr lang="en-US" sz="1400" b="1" dirty="0" smtClean="0">
                <a:ea typeface="ＭＳ Ｐゴシック" pitchFamily="-65" charset="-128"/>
                <a:cs typeface="Arial" charset="0"/>
              </a:rPr>
              <a:t> → </a:t>
            </a:r>
            <a:r>
              <a:rPr lang="en-US" altLang="fr-FR" sz="1400" b="1" dirty="0" smtClean="0">
                <a:latin typeface="Symbol" pitchFamily="18" charset="2"/>
                <a:sym typeface="Symbol" pitchFamily="18" charset="2"/>
              </a:rPr>
              <a:t>f</a:t>
            </a:r>
            <a:r>
              <a:rPr lang="en-US" altLang="fr-FR" sz="1400" dirty="0" smtClean="0">
                <a:latin typeface="Symbol" pitchFamily="18" charset="2"/>
                <a:sym typeface="Symbol" pitchFamily="18" charset="2"/>
              </a:rPr>
              <a:t> </a:t>
            </a:r>
            <a:r>
              <a:rPr lang="en-US" sz="1400" b="1" dirty="0" smtClean="0">
                <a:ea typeface="ＭＳ Ｐゴシック" pitchFamily="-65" charset="-128"/>
                <a:cs typeface="Arial" charset="0"/>
              </a:rPr>
              <a:t>(</a:t>
            </a:r>
            <a:r>
              <a:rPr lang="en-US" sz="1400" b="1" dirty="0">
                <a:ea typeface="ＭＳ Ｐゴシック" pitchFamily="-65" charset="-128"/>
                <a:cs typeface="Arial" charset="0"/>
              </a:rPr>
              <a:t>K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+</a:t>
            </a:r>
            <a:r>
              <a:rPr lang="en-US" sz="1400" b="1" dirty="0">
                <a:ea typeface="ＭＳ Ｐゴシック" pitchFamily="-65" charset="-128"/>
                <a:cs typeface="Arial" charset="0"/>
              </a:rPr>
              <a:t> K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-</a:t>
            </a:r>
            <a:r>
              <a:rPr lang="en-US" sz="1400" b="1" dirty="0">
                <a:ea typeface="ＭＳ Ｐゴシック" pitchFamily="-65" charset="-128"/>
                <a:cs typeface="Arial" charset="0"/>
              </a:rPr>
              <a:t>)π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+</a:t>
            </a:r>
          </a:p>
        </p:txBody>
      </p:sp>
      <p:sp>
        <p:nvSpPr>
          <p:cNvPr id="37" name="TextBox 16"/>
          <p:cNvSpPr txBox="1">
            <a:spLocks noChangeArrowheads="1"/>
          </p:cNvSpPr>
          <p:nvPr/>
        </p:nvSpPr>
        <p:spPr bwMode="auto">
          <a:xfrm>
            <a:off x="8172400" y="1628800"/>
            <a:ext cx="8275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1400" b="1" dirty="0" smtClean="0">
                <a:ea typeface="ＭＳ Ｐゴシック" pitchFamily="-65" charset="-128"/>
                <a:cs typeface="Arial" charset="0"/>
              </a:rPr>
              <a:t>1.8 nb</a:t>
            </a:r>
            <a:r>
              <a:rPr lang="en-US" sz="1400" b="1" baseline="30000" dirty="0" smtClean="0">
                <a:ea typeface="ＭＳ Ｐゴシック" pitchFamily="-65" charset="-128"/>
                <a:cs typeface="Arial" charset="0"/>
              </a:rPr>
              <a:t>-1</a:t>
            </a:r>
            <a:endParaRPr lang="en-US" sz="1400" b="1" baseline="30000" dirty="0">
              <a:ea typeface="ＭＳ Ｐゴシック" pitchFamily="-65" charset="-128"/>
              <a:cs typeface="Arial" charset="0"/>
            </a:endParaRPr>
          </a:p>
        </p:txBody>
      </p:sp>
      <p:sp>
        <p:nvSpPr>
          <p:cNvPr id="38" name="TextBox 16"/>
          <p:cNvSpPr txBox="1">
            <a:spLocks noChangeArrowheads="1"/>
          </p:cNvSpPr>
          <p:nvPr/>
        </p:nvSpPr>
        <p:spPr bwMode="auto">
          <a:xfrm>
            <a:off x="8100392" y="3861048"/>
            <a:ext cx="8275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1400" b="1" dirty="0" smtClean="0">
                <a:ea typeface="ＭＳ Ｐゴシック" pitchFamily="-65" charset="-128"/>
                <a:cs typeface="Arial" charset="0"/>
              </a:rPr>
              <a:t>1.8 nb</a:t>
            </a:r>
            <a:r>
              <a:rPr lang="en-US" sz="1400" b="1" baseline="30000" dirty="0" smtClean="0">
                <a:ea typeface="ＭＳ Ｐゴシック" pitchFamily="-65" charset="-128"/>
                <a:cs typeface="Arial" charset="0"/>
              </a:rPr>
              <a:t>-1</a:t>
            </a:r>
            <a:endParaRPr lang="en-US" sz="1400" b="1" baseline="30000" dirty="0">
              <a:ea typeface="ＭＳ Ｐゴシック" pitchFamily="-65" charset="-128"/>
              <a:cs typeface="Arial" charset="0"/>
            </a:endParaRPr>
          </a:p>
        </p:txBody>
      </p:sp>
      <p:sp>
        <p:nvSpPr>
          <p:cNvPr id="39" name="TextBox 16"/>
          <p:cNvSpPr txBox="1">
            <a:spLocks noChangeArrowheads="1"/>
          </p:cNvSpPr>
          <p:nvPr/>
        </p:nvSpPr>
        <p:spPr bwMode="auto">
          <a:xfrm>
            <a:off x="8244408" y="5517232"/>
            <a:ext cx="8275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1400" b="1" dirty="0" smtClean="0">
                <a:ea typeface="ＭＳ Ｐゴシック" pitchFamily="-65" charset="-128"/>
                <a:cs typeface="Arial" charset="0"/>
              </a:rPr>
              <a:t>1.8 nb</a:t>
            </a:r>
            <a:r>
              <a:rPr lang="en-US" sz="1400" b="1" baseline="30000" dirty="0" smtClean="0">
                <a:ea typeface="ＭＳ Ｐゴシック" pitchFamily="-65" charset="-128"/>
                <a:cs typeface="Arial" charset="0"/>
              </a:rPr>
              <a:t>-1</a:t>
            </a:r>
            <a:endParaRPr lang="en-US" sz="1400" b="1" baseline="30000" dirty="0">
              <a:ea typeface="ＭＳ Ｐゴシック" pitchFamily="-65" charset="-128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>
          <a:xfrm rot="19476947">
            <a:off x="2738822" y="1288417"/>
            <a:ext cx="1020187" cy="646331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 smtClean="0"/>
              <a:t>Adrian’s talk</a:t>
            </a:r>
            <a:endParaRPr lang="fr-FR" dirty="0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6948264" y="908720"/>
            <a:ext cx="514286" cy="35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4" descr="1123496744345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67944" y="1535509"/>
            <a:ext cx="492160" cy="4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5" descr="ATLAS_White_480x720_02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67744" y="2420888"/>
            <a:ext cx="384044" cy="57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>
          <a:xfrm rot="19034221">
            <a:off x="5807979" y="1385094"/>
            <a:ext cx="1019954" cy="646331"/>
          </a:xfrm>
          <a:prstGeom prst="rect">
            <a:avLst/>
          </a:prstGeom>
          <a:solidFill>
            <a:srgbClr val="CC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 smtClean="0"/>
              <a:t>Johan’s talk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 rot="19344944">
            <a:off x="36048" y="3898819"/>
            <a:ext cx="1200203" cy="646331"/>
          </a:xfrm>
          <a:prstGeom prst="rect">
            <a:avLst/>
          </a:prstGeom>
          <a:solidFill>
            <a:srgbClr val="99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 smtClean="0"/>
              <a:t>Roberto’s talk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LHC Heavy </a:t>
            </a:r>
            <a:r>
              <a:rPr lang="en-US" dirty="0" err="1" smtClean="0"/>
              <a:t>Flavour</a:t>
            </a:r>
            <a:r>
              <a:rPr lang="en-US" dirty="0" smtClean="0"/>
              <a:t> Results (cont’)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5786199"/>
          </a:xfrm>
        </p:spPr>
        <p:txBody>
          <a:bodyPr/>
          <a:lstStyle/>
          <a:p>
            <a:r>
              <a:rPr lang="en-GB" dirty="0" smtClean="0"/>
              <a:t>Charm physics: Huge charm production!</a:t>
            </a:r>
          </a:p>
          <a:p>
            <a:pPr lvl="1"/>
            <a:r>
              <a:rPr lang="en-GB" dirty="0" smtClean="0"/>
              <a:t>From plots to cross-sections: </a:t>
            </a:r>
            <a:r>
              <a:rPr lang="en-GB" dirty="0" err="1" smtClean="0"/>
              <a:t>LHCb</a:t>
            </a:r>
            <a:endParaRPr lang="en-GB" dirty="0" smtClean="0"/>
          </a:p>
          <a:p>
            <a:pPr lvl="2"/>
            <a:r>
              <a:rPr lang="en-GB" dirty="0" smtClean="0"/>
              <a:t>Open charm production cross-sections are being studied </a:t>
            </a:r>
            <a:r>
              <a:rPr lang="en-GB" dirty="0" err="1" smtClean="0"/>
              <a:t>vs</a:t>
            </a:r>
            <a:r>
              <a:rPr lang="en-GB" dirty="0" smtClean="0"/>
              <a:t> y and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r>
              <a:rPr lang="en-GB" dirty="0" smtClean="0"/>
              <a:t> in forward region (2 &lt; y &lt; 5) for D*, D</a:t>
            </a:r>
            <a:r>
              <a:rPr lang="en-GB" baseline="30000" dirty="0" smtClean="0"/>
              <a:t>0</a:t>
            </a:r>
            <a:r>
              <a:rPr lang="en-GB" dirty="0" smtClean="0"/>
              <a:t>, D</a:t>
            </a:r>
            <a:r>
              <a:rPr lang="en-GB" baseline="30000" dirty="0" smtClean="0"/>
              <a:t>+</a:t>
            </a:r>
            <a:r>
              <a:rPr lang="en-GB" sz="1600" dirty="0" smtClean="0"/>
              <a:t> </a:t>
            </a:r>
            <a:r>
              <a:rPr lang="en-GB" dirty="0" smtClean="0"/>
              <a:t>and D</a:t>
            </a:r>
            <a:r>
              <a:rPr lang="en-GB" sz="1600" baseline="-25000" dirty="0" smtClean="0"/>
              <a:t>s</a:t>
            </a:r>
            <a:r>
              <a:rPr lang="en-GB" dirty="0" smtClean="0"/>
              <a:t> by </a:t>
            </a:r>
            <a:r>
              <a:rPr lang="en-GB" dirty="0" err="1" smtClean="0"/>
              <a:t>LHCb</a:t>
            </a:r>
            <a:r>
              <a:rPr lang="en-GB" dirty="0" smtClean="0"/>
              <a:t> :</a:t>
            </a:r>
          </a:p>
          <a:p>
            <a:pPr lvl="3"/>
            <a:r>
              <a:rPr lang="en-GB" dirty="0" smtClean="0"/>
              <a:t>Used small sub-sample of collected data :~ 2 nb</a:t>
            </a:r>
            <a:r>
              <a:rPr lang="en-GB" baseline="30000" dirty="0" smtClean="0"/>
              <a:t>-1</a:t>
            </a:r>
            <a:r>
              <a:rPr lang="en-GB" dirty="0" smtClean="0"/>
              <a:t> with unbiased trigger</a:t>
            </a:r>
          </a:p>
          <a:p>
            <a:pPr lvl="2"/>
            <a:r>
              <a:rPr lang="en-GB" dirty="0" smtClean="0"/>
              <a:t>Measurement of </a:t>
            </a:r>
            <a:r>
              <a:rPr lang="en-GB" sz="2400" dirty="0" smtClean="0"/>
              <a:t>σ</a:t>
            </a:r>
            <a:r>
              <a:rPr lang="en-GB" dirty="0" smtClean="0"/>
              <a:t>(</a:t>
            </a:r>
            <a:r>
              <a:rPr lang="en-GB" dirty="0" err="1" smtClean="0"/>
              <a:t>pp</a:t>
            </a:r>
            <a:r>
              <a:rPr lang="en-GB" b="1" dirty="0" err="1" smtClean="0">
                <a:ea typeface="ＭＳ Ｐゴシック" pitchFamily="-65" charset="-128"/>
                <a:cs typeface="Arial" charset="0"/>
              </a:rPr>
              <a:t>→</a:t>
            </a:r>
            <a:r>
              <a:rPr lang="en-GB" dirty="0" err="1" smtClean="0"/>
              <a:t>D</a:t>
            </a:r>
            <a:r>
              <a:rPr lang="en-GB" baseline="30000" dirty="0" err="1" smtClean="0"/>
              <a:t>+</a:t>
            </a:r>
            <a:r>
              <a:rPr lang="en-GB" dirty="0" err="1" smtClean="0"/>
              <a:t>X</a:t>
            </a:r>
            <a:r>
              <a:rPr lang="en-GB" dirty="0" smtClean="0"/>
              <a:t>) /</a:t>
            </a:r>
            <a:r>
              <a:rPr lang="en-GB" sz="2400" dirty="0" smtClean="0"/>
              <a:t>σ</a:t>
            </a:r>
            <a:r>
              <a:rPr lang="en-GB" dirty="0" smtClean="0"/>
              <a:t>(</a:t>
            </a:r>
            <a:r>
              <a:rPr lang="en-GB" dirty="0" err="1" smtClean="0"/>
              <a:t>pp</a:t>
            </a:r>
            <a:r>
              <a:rPr lang="en-GB" sz="2400" b="1" dirty="0" err="1" smtClean="0">
                <a:ea typeface="ＭＳ Ｐゴシック" pitchFamily="-65" charset="-128"/>
                <a:cs typeface="Arial" charset="0"/>
              </a:rPr>
              <a:t>→</a:t>
            </a:r>
            <a:r>
              <a:rPr lang="en-GB" dirty="0" err="1" smtClean="0"/>
              <a:t>D</a:t>
            </a:r>
            <a:r>
              <a:rPr lang="en-GB" baseline="-25000" dirty="0" err="1" smtClean="0"/>
              <a:t>s</a:t>
            </a:r>
            <a:r>
              <a:rPr lang="en-GB" dirty="0" err="1" smtClean="0"/>
              <a:t>X</a:t>
            </a:r>
            <a:r>
              <a:rPr lang="en-GB" dirty="0" smtClean="0"/>
              <a:t>)=2.32 ± 0.27 ± 0.26</a:t>
            </a:r>
          </a:p>
          <a:p>
            <a:pPr lvl="3"/>
            <a:r>
              <a:rPr lang="en-GB" dirty="0" smtClean="0"/>
              <a:t>many </a:t>
            </a:r>
            <a:r>
              <a:rPr lang="en-GB" dirty="0" err="1" smtClean="0"/>
              <a:t>systematics</a:t>
            </a:r>
            <a:r>
              <a:rPr lang="en-GB" dirty="0" smtClean="0"/>
              <a:t> drop out in the ratio: in agreement with PDG: 3.1±0.7</a:t>
            </a:r>
          </a:p>
          <a:p>
            <a:pPr lvl="1"/>
            <a:r>
              <a:rPr lang="en-GB" dirty="0" smtClean="0"/>
              <a:t>J/</a:t>
            </a:r>
            <a:r>
              <a:rPr lang="en-GB" dirty="0" smtClean="0">
                <a:sym typeface="Symbol"/>
              </a:rPr>
              <a:t></a:t>
            </a:r>
            <a:r>
              <a:rPr lang="en-GB" dirty="0" smtClean="0"/>
              <a:t> </a:t>
            </a:r>
            <a:r>
              <a:rPr lang="en-GB" dirty="0" smtClean="0">
                <a:latin typeface="Times New Roman"/>
                <a:cs typeface="Times New Roman"/>
              </a:rPr>
              <a:t>→ µ</a:t>
            </a:r>
            <a:r>
              <a:rPr lang="en-GB" baseline="30000" dirty="0" smtClean="0">
                <a:latin typeface="Times New Roman"/>
                <a:cs typeface="Times New Roman"/>
              </a:rPr>
              <a:t>+</a:t>
            </a:r>
            <a:r>
              <a:rPr lang="en-GB" dirty="0" smtClean="0">
                <a:latin typeface="Times New Roman"/>
                <a:cs typeface="Times New Roman"/>
              </a:rPr>
              <a:t>µ</a:t>
            </a:r>
            <a:r>
              <a:rPr lang="en-GB" baseline="30000" dirty="0" smtClean="0">
                <a:latin typeface="Times New Roman"/>
                <a:cs typeface="Times New Roman"/>
              </a:rPr>
              <a:t>-</a:t>
            </a:r>
            <a:r>
              <a:rPr lang="en-GB" dirty="0" smtClean="0">
                <a:latin typeface="Times New Roman"/>
                <a:cs typeface="Times New Roman"/>
              </a:rPr>
              <a:t> </a:t>
            </a:r>
            <a:r>
              <a:rPr lang="en-GB" dirty="0" smtClean="0"/>
              <a:t>production: ATLAS/CMS/</a:t>
            </a:r>
            <a:r>
              <a:rPr lang="en-GB" dirty="0" err="1" smtClean="0"/>
              <a:t>LHCb</a:t>
            </a:r>
            <a:endParaRPr lang="en-GB" dirty="0" smtClean="0"/>
          </a:p>
          <a:p>
            <a:pPr lvl="2"/>
            <a:r>
              <a:rPr lang="en-GB" dirty="0" smtClean="0"/>
              <a:t>Measurement of the differential (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r>
              <a:rPr lang="en-GB" dirty="0" smtClean="0"/>
              <a:t>) inclusive cross-section (prompt + from b) and the overall fraction of J/</a:t>
            </a:r>
            <a:r>
              <a:rPr lang="en-GB" dirty="0" smtClean="0">
                <a:sym typeface="Symbol"/>
              </a:rPr>
              <a:t></a:t>
            </a:r>
            <a:r>
              <a:rPr lang="en-GB" dirty="0" smtClean="0"/>
              <a:t> from b</a:t>
            </a:r>
          </a:p>
          <a:p>
            <a:pPr lvl="1"/>
            <a:r>
              <a:rPr lang="en-GB" dirty="0" smtClean="0"/>
              <a:t>b production cross-section from b → D</a:t>
            </a:r>
            <a:r>
              <a:rPr lang="en-GB" baseline="30000" dirty="0" smtClean="0"/>
              <a:t>0</a:t>
            </a:r>
            <a:r>
              <a:rPr lang="en-GB" dirty="0" smtClean="0">
                <a:latin typeface="Times New Roman"/>
                <a:cs typeface="Times New Roman"/>
              </a:rPr>
              <a:t>µ</a:t>
            </a:r>
            <a:r>
              <a:rPr lang="en-GB" dirty="0" smtClean="0">
                <a:latin typeface="Times New Roman"/>
                <a:cs typeface="Times New Roman"/>
                <a:sym typeface="Symbol"/>
              </a:rPr>
              <a:t></a:t>
            </a:r>
            <a:r>
              <a:rPr lang="en-GB" dirty="0" smtClean="0"/>
              <a:t>X events: </a:t>
            </a:r>
            <a:r>
              <a:rPr lang="en-GB" dirty="0" err="1" smtClean="0"/>
              <a:t>LHCb</a:t>
            </a:r>
            <a:endParaRPr lang="en-GB" dirty="0" smtClean="0"/>
          </a:p>
          <a:p>
            <a:pPr lvl="2"/>
            <a:r>
              <a:rPr lang="en-GB" dirty="0" smtClean="0"/>
              <a:t>Measure cross-section in four bins of</a:t>
            </a:r>
            <a:r>
              <a:rPr lang="en-GB" dirty="0" smtClean="0">
                <a:sym typeface="Euclid Symbol" pitchFamily="18" charset="2"/>
              </a:rPr>
              <a:t> </a:t>
            </a:r>
            <a:r>
              <a:rPr lang="en-GB" dirty="0" smtClean="0">
                <a:latin typeface="Times New Roman"/>
                <a:cs typeface="Times New Roman"/>
              </a:rPr>
              <a:t>η </a:t>
            </a:r>
            <a:r>
              <a:rPr lang="en-GB" dirty="0" smtClean="0">
                <a:sym typeface="Euclid Symbol" pitchFamily="18" charset="2"/>
              </a:rPr>
              <a:t>(</a:t>
            </a:r>
            <a:r>
              <a:rPr lang="en-GB" b="1" dirty="0" smtClean="0">
                <a:sym typeface="Euclid Symbol" pitchFamily="18" charset="2"/>
              </a:rPr>
              <a:t>ad</a:t>
            </a:r>
            <a:r>
              <a:rPr lang="en-GB" b="1" dirty="0" smtClean="0"/>
              <a:t>mitted to PLB</a:t>
            </a:r>
            <a:r>
              <a:rPr lang="en-GB" dirty="0" smtClean="0"/>
              <a:t>)</a:t>
            </a:r>
          </a:p>
          <a:p>
            <a:pPr lvl="3"/>
            <a:r>
              <a:rPr lang="el-GR" dirty="0" smtClean="0"/>
              <a:t>σ(</a:t>
            </a:r>
            <a:r>
              <a:rPr lang="fr-FR" dirty="0" smtClean="0"/>
              <a:t>pp</a:t>
            </a:r>
            <a:r>
              <a:rPr lang="el-GR" dirty="0" smtClean="0"/>
              <a:t> → </a:t>
            </a:r>
            <a:r>
              <a:rPr lang="fr-FR" dirty="0" err="1" smtClean="0"/>
              <a:t>H</a:t>
            </a:r>
            <a:r>
              <a:rPr lang="fr-FR" baseline="-25000" dirty="0" err="1" smtClean="0"/>
              <a:t>b</a:t>
            </a:r>
            <a:r>
              <a:rPr lang="fr-FR" dirty="0" err="1" smtClean="0"/>
              <a:t>X</a:t>
            </a:r>
            <a:r>
              <a:rPr lang="fr-FR" dirty="0" smtClean="0"/>
              <a:t>) = (75.3 ± 5.4 ± 13.0)</a:t>
            </a:r>
            <a:r>
              <a:rPr lang="el-GR" dirty="0" smtClean="0"/>
              <a:t>μ</a:t>
            </a:r>
            <a:r>
              <a:rPr lang="fr-FR" dirty="0" smtClean="0"/>
              <a:t>b for 2&lt;</a:t>
            </a:r>
            <a:r>
              <a:rPr lang="el-GR" dirty="0" smtClean="0">
                <a:latin typeface="Times New Roman"/>
                <a:cs typeface="Times New Roman"/>
              </a:rPr>
              <a:t>η</a:t>
            </a:r>
            <a:r>
              <a:rPr lang="fr-FR" dirty="0" smtClean="0"/>
              <a:t>&lt;6,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p</a:t>
            </a:r>
            <a:r>
              <a:rPr lang="fr-FR" baseline="-25000" dirty="0" err="1" smtClean="0"/>
              <a:t>T</a:t>
            </a:r>
            <a:r>
              <a:rPr lang="fr-FR" dirty="0" smtClean="0"/>
              <a:t> √s=7 </a:t>
            </a:r>
            <a:r>
              <a:rPr lang="fr-FR" dirty="0" err="1" smtClean="0"/>
              <a:t>TeV</a:t>
            </a:r>
            <a:endParaRPr lang="fr-FR" dirty="0" smtClean="0"/>
          </a:p>
          <a:p>
            <a:pPr lvl="3">
              <a:buNone/>
            </a:pPr>
            <a:r>
              <a:rPr lang="en-US" dirty="0" smtClean="0"/>
              <a:t>Use MC and </a:t>
            </a:r>
            <a:r>
              <a:rPr lang="en-US" dirty="0" err="1" smtClean="0"/>
              <a:t>Pythia</a:t>
            </a:r>
            <a:r>
              <a:rPr lang="en-US" dirty="0" smtClean="0"/>
              <a:t> to extrapolate to 4π and averaging with </a:t>
            </a:r>
            <a:r>
              <a:rPr lang="en-US" dirty="0" err="1" smtClean="0"/>
              <a:t>prel</a:t>
            </a:r>
            <a:r>
              <a:rPr lang="en-US" dirty="0" smtClean="0"/>
              <a:t>. Result from b</a:t>
            </a:r>
            <a:r>
              <a:rPr lang="fr-FR" dirty="0" smtClean="0"/>
              <a:t>→J/</a:t>
            </a:r>
            <a:r>
              <a:rPr lang="fr-FR" dirty="0" smtClean="0">
                <a:sym typeface="Symbol"/>
              </a:rPr>
              <a:t>:</a:t>
            </a:r>
          </a:p>
          <a:p>
            <a:pPr lvl="3"/>
            <a:r>
              <a:rPr lang="el-GR" b="1" dirty="0" smtClean="0">
                <a:solidFill>
                  <a:srgbClr val="FF0000"/>
                </a:solidFill>
              </a:rPr>
              <a:t>σ(</a:t>
            </a:r>
            <a:r>
              <a:rPr lang="fr-FR" b="1" dirty="0" smtClean="0">
                <a:solidFill>
                  <a:srgbClr val="FF0000"/>
                </a:solidFill>
              </a:rPr>
              <a:t>pp</a:t>
            </a:r>
            <a:r>
              <a:rPr lang="el-GR" b="1" dirty="0" smtClean="0">
                <a:solidFill>
                  <a:srgbClr val="FF0000"/>
                </a:solidFill>
              </a:rPr>
              <a:t> → </a:t>
            </a:r>
            <a:r>
              <a:rPr lang="fr-FR" b="1" dirty="0" err="1" smtClean="0">
                <a:solidFill>
                  <a:srgbClr val="FF0000"/>
                </a:solidFill>
              </a:rPr>
              <a:t>bbX</a:t>
            </a:r>
            <a:r>
              <a:rPr lang="fr-FR" b="1" dirty="0" smtClean="0">
                <a:solidFill>
                  <a:srgbClr val="FF0000"/>
                </a:solidFill>
              </a:rPr>
              <a:t>) = (292 ± 15 ± 43)</a:t>
            </a:r>
            <a:r>
              <a:rPr lang="el-GR" b="1" dirty="0" smtClean="0">
                <a:solidFill>
                  <a:srgbClr val="FF0000"/>
                </a:solidFill>
              </a:rPr>
              <a:t>μ</a:t>
            </a:r>
            <a:r>
              <a:rPr lang="fr-FR" b="1" dirty="0" smtClean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grpSp>
        <p:nvGrpSpPr>
          <p:cNvPr id="9" name="Groupe 8"/>
          <p:cNvGrpSpPr/>
          <p:nvPr/>
        </p:nvGrpSpPr>
        <p:grpSpPr>
          <a:xfrm>
            <a:off x="6156176" y="5917654"/>
            <a:ext cx="1114425" cy="607690"/>
            <a:chOff x="7164288" y="5085184"/>
            <a:chExt cx="1114425" cy="607690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64288" y="5085184"/>
              <a:ext cx="105727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64288" y="5445224"/>
              <a:ext cx="1114425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Rectangle 11"/>
          <p:cNvSpPr/>
          <p:nvPr/>
        </p:nvSpPr>
        <p:spPr>
          <a:xfrm>
            <a:off x="7343800" y="5877272"/>
            <a:ext cx="1800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 err="1" smtClean="0"/>
              <a:t>LHCb</a:t>
            </a:r>
            <a:r>
              <a:rPr lang="fr-FR" dirty="0" smtClean="0"/>
              <a:t> </a:t>
            </a:r>
            <a:r>
              <a:rPr lang="fr-FR" dirty="0" err="1" smtClean="0"/>
              <a:t>assumed</a:t>
            </a:r>
            <a:r>
              <a:rPr lang="fr-FR" dirty="0" smtClean="0"/>
              <a:t> in MC ~ 250 </a:t>
            </a:r>
            <a:r>
              <a:rPr lang="el-GR" dirty="0" smtClean="0"/>
              <a:t>μ</a:t>
            </a:r>
            <a:r>
              <a:rPr lang="fr-FR" dirty="0" smtClean="0"/>
              <a:t>b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 rot="19344944">
            <a:off x="272007" y="5331068"/>
            <a:ext cx="1008112" cy="923330"/>
          </a:xfrm>
          <a:prstGeom prst="rect">
            <a:avLst/>
          </a:prstGeom>
          <a:solidFill>
            <a:srgbClr val="CC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 err="1" smtClean="0"/>
              <a:t>Conor</a:t>
            </a:r>
            <a:r>
              <a:rPr lang="en-GB" dirty="0" smtClean="0"/>
              <a:t> &amp; Rob’s talk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 rot="19344944">
            <a:off x="92495" y="2085190"/>
            <a:ext cx="1008112" cy="646331"/>
          </a:xfrm>
          <a:prstGeom prst="rect">
            <a:avLst/>
          </a:prstGeom>
          <a:solidFill>
            <a:srgbClr val="CC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 err="1" smtClean="0"/>
              <a:t>Conor’s</a:t>
            </a:r>
            <a:r>
              <a:rPr lang="en-GB" dirty="0" smtClean="0"/>
              <a:t> talk</a:t>
            </a:r>
            <a:endParaRPr lang="fr-FR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2699792" y="6237312"/>
            <a:ext cx="1440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707886"/>
          </a:xfrm>
        </p:spPr>
        <p:txBody>
          <a:bodyPr/>
          <a:lstStyle/>
          <a:p>
            <a:r>
              <a:rPr lang="fr-FR" dirty="0" smtClean="0"/>
              <a:t>Future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pic>
        <p:nvPicPr>
          <p:cNvPr id="8" name="Picture 5" descr="C:\Documents and Settings\Pascal\Mes documents\LHCb\Conferences\HQL2010\Materiel\CMS\BsJpsiP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579958">
            <a:off x="375201" y="647970"/>
            <a:ext cx="3024054" cy="2268565"/>
          </a:xfrm>
          <a:prstGeom prst="rect">
            <a:avLst/>
          </a:prstGeom>
          <a:noFill/>
        </p:spPr>
      </p:pic>
      <p:pic>
        <p:nvPicPr>
          <p:cNvPr id="9" name="Picture 3" descr="C:\Documents and Settings\Pascal\Mes documents\LHCb\Conferences\HQL2010\Materiel\LHCb\Bs2JpsiPhi_Run72330_Evt78621879_v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86926">
            <a:off x="5497992" y="633867"/>
            <a:ext cx="3259132" cy="2307350"/>
          </a:xfrm>
          <a:prstGeom prst="rect">
            <a:avLst/>
          </a:prstGeom>
          <a:noFill/>
        </p:spPr>
      </p:pic>
      <p:sp>
        <p:nvSpPr>
          <p:cNvPr id="12" name="Flèche droite 11"/>
          <p:cNvSpPr/>
          <p:nvPr/>
        </p:nvSpPr>
        <p:spPr>
          <a:xfrm>
            <a:off x="251520" y="3368025"/>
            <a:ext cx="8280920" cy="792088"/>
          </a:xfrm>
          <a:prstGeom prst="rightArrow">
            <a:avLst>
              <a:gd name="adj1" fmla="val 50000"/>
              <a:gd name="adj2" fmla="val 74844"/>
            </a:avLst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</a:rPr>
              <a:t>Start-up       </a:t>
            </a:r>
            <a:r>
              <a:rPr lang="en-US" dirty="0" smtClean="0">
                <a:solidFill>
                  <a:schemeClr val="tx1"/>
                </a:solidFill>
              </a:rPr>
              <a:t>                     End 2010         2011          2015             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37109" y="3275692"/>
            <a:ext cx="6223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LHCb</a:t>
            </a:r>
            <a:r>
              <a:rPr lang="fr-FR" dirty="0" smtClean="0"/>
              <a:t>:                             O(100 </a:t>
            </a:r>
            <a:r>
              <a:rPr lang="fr-FR" dirty="0" err="1" smtClean="0"/>
              <a:t>pb</a:t>
            </a:r>
            <a:r>
              <a:rPr lang="fr-FR" baseline="30000" dirty="0" smtClean="0"/>
              <a:t>-1</a:t>
            </a:r>
            <a:r>
              <a:rPr lang="fr-FR" dirty="0" smtClean="0"/>
              <a:t>)     O(1 fb</a:t>
            </a:r>
            <a:r>
              <a:rPr lang="fr-FR" baseline="30000" dirty="0" smtClean="0"/>
              <a:t>-1</a:t>
            </a:r>
            <a:r>
              <a:rPr lang="fr-FR" dirty="0" smtClean="0"/>
              <a:t>)     O(6 fb</a:t>
            </a:r>
            <a:r>
              <a:rPr lang="fr-FR" baseline="30000" dirty="0" smtClean="0"/>
              <a:t>-1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39598" y="3861048"/>
            <a:ext cx="6475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ATLAS:                           O(100 </a:t>
            </a:r>
            <a:r>
              <a:rPr lang="fr-FR" dirty="0" err="1" smtClean="0"/>
              <a:t>pb</a:t>
            </a:r>
            <a:r>
              <a:rPr lang="fr-FR" baseline="30000" dirty="0" smtClean="0"/>
              <a:t>-1</a:t>
            </a:r>
            <a:r>
              <a:rPr lang="fr-FR" dirty="0" smtClean="0"/>
              <a:t>)     O(1 fb</a:t>
            </a:r>
            <a:r>
              <a:rPr lang="fr-FR" baseline="30000" dirty="0" smtClean="0"/>
              <a:t>-1</a:t>
            </a:r>
            <a:r>
              <a:rPr lang="fr-FR" dirty="0" smtClean="0"/>
              <a:t>)     O(30 fb</a:t>
            </a:r>
            <a:r>
              <a:rPr lang="fr-FR" baseline="30000" dirty="0" smtClean="0"/>
              <a:t>-1</a:t>
            </a:r>
            <a:r>
              <a:rPr lang="fr-FR" dirty="0" smtClean="0"/>
              <a:t>)  </a:t>
            </a:r>
          </a:p>
          <a:p>
            <a:r>
              <a:rPr lang="fr-FR" dirty="0" smtClean="0"/>
              <a:t>CMS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2771800" y="2348880"/>
            <a:ext cx="2088232" cy="93610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 B-</a:t>
            </a:r>
            <a:r>
              <a:rPr lang="en-US" sz="1400" dirty="0" err="1" smtClean="0">
                <a:solidFill>
                  <a:schemeClr val="tx1"/>
                </a:solidFill>
              </a:rPr>
              <a:t>hadron</a:t>
            </a:r>
            <a:r>
              <a:rPr lang="en-US" sz="1400" dirty="0" smtClean="0">
                <a:solidFill>
                  <a:schemeClr val="tx1"/>
                </a:solidFill>
              </a:rPr>
              <a:t> properties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 New decay limits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 Understand back-grounds for rare decays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99992" y="4221088"/>
            <a:ext cx="2088232" cy="93610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Rare decay searches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Searches for CP violation in weak decays of B mesons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Physics in </a:t>
            </a:r>
            <a:r>
              <a:rPr lang="en-GB" dirty="0" err="1" smtClean="0"/>
              <a:t>B</a:t>
            </a:r>
            <a:r>
              <a:rPr lang="en-GB" baseline="-25000" dirty="0" err="1" smtClean="0"/>
              <a:t>s</a:t>
            </a:r>
            <a:r>
              <a:rPr lang="en-GB" dirty="0" err="1" smtClean="0">
                <a:sym typeface="Symbol" pitchFamily="18" charset="2"/>
              </a:rPr>
              <a:t></a:t>
            </a:r>
            <a:r>
              <a:rPr lang="en-GB" dirty="0" err="1" smtClean="0">
                <a:latin typeface="Symbol" pitchFamily="18" charset="2"/>
                <a:sym typeface="Symbol" pitchFamily="18" charset="2"/>
              </a:rPr>
              <a:t>m</a:t>
            </a:r>
            <a:r>
              <a:rPr lang="en-GB" baseline="30000" dirty="0" err="1" smtClean="0">
                <a:latin typeface="Symbol" pitchFamily="18" charset="2"/>
                <a:sym typeface="Symbol" pitchFamily="18" charset="2"/>
              </a:rPr>
              <a:t>+</a:t>
            </a:r>
            <a:r>
              <a:rPr lang="en-GB" dirty="0" err="1" smtClean="0">
                <a:latin typeface="Symbol" pitchFamily="18" charset="2"/>
                <a:sym typeface="Symbol" pitchFamily="18" charset="2"/>
              </a:rPr>
              <a:t>m</a:t>
            </a:r>
            <a:r>
              <a:rPr lang="en-GB" baseline="30000" dirty="0" smtClean="0">
                <a:latin typeface="Symbol" pitchFamily="18" charset="2"/>
                <a:sym typeface="Symbol" pitchFamily="18" charset="2"/>
              </a:rPr>
              <a:t>-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07950" y="2787776"/>
            <a:ext cx="9036050" cy="3305520"/>
          </a:xfrm>
        </p:spPr>
        <p:txBody>
          <a:bodyPr/>
          <a:lstStyle/>
          <a:p>
            <a:r>
              <a:rPr lang="en-GB" dirty="0" err="1" smtClean="0"/>
              <a:t>Helicity</a:t>
            </a:r>
            <a:r>
              <a:rPr lang="en-GB" dirty="0" smtClean="0"/>
              <a:t> suppressed and in SM: </a:t>
            </a:r>
            <a:r>
              <a:rPr lang="en-GB" dirty="0" smtClean="0">
                <a:solidFill>
                  <a:srgbClr val="FF0000"/>
                </a:solidFill>
              </a:rPr>
              <a:t>BR(B</a:t>
            </a:r>
            <a:r>
              <a:rPr lang="en-GB" baseline="-25000" dirty="0" smtClean="0">
                <a:solidFill>
                  <a:srgbClr val="FF0000"/>
                </a:solidFill>
              </a:rPr>
              <a:t>s</a:t>
            </a:r>
            <a:r>
              <a:rPr lang="en-GB" dirty="0" smtClean="0">
                <a:solidFill>
                  <a:srgbClr val="FF0000"/>
                </a:solidFill>
              </a:rPr>
              <a:t> → </a:t>
            </a:r>
            <a:r>
              <a:rPr lang="en-GB" dirty="0" err="1" smtClean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m</a:t>
            </a:r>
            <a:r>
              <a:rPr lang="en-GB" baseline="30000" dirty="0" err="1" smtClean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+</a:t>
            </a:r>
            <a:r>
              <a:rPr lang="en-GB" dirty="0" err="1" smtClean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m</a:t>
            </a:r>
            <a:r>
              <a:rPr lang="en-GB" baseline="30000" dirty="0" smtClean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-</a:t>
            </a:r>
            <a:r>
              <a:rPr lang="en-GB" dirty="0" smtClean="0">
                <a:solidFill>
                  <a:srgbClr val="FF0000"/>
                </a:solidFill>
              </a:rPr>
              <a:t>)=(3.6 </a:t>
            </a:r>
            <a:r>
              <a:rPr lang="en-GB" dirty="0" smtClean="0">
                <a:solidFill>
                  <a:srgbClr val="FF0000"/>
                </a:solidFill>
                <a:cs typeface="Times New Roman" pitchFamily="18" charset="0"/>
              </a:rPr>
              <a:t>± </a:t>
            </a:r>
            <a:r>
              <a:rPr lang="en-GB" dirty="0" smtClean="0">
                <a:solidFill>
                  <a:srgbClr val="FF0000"/>
                </a:solidFill>
              </a:rPr>
              <a:t>0.3)</a:t>
            </a:r>
            <a:r>
              <a:rPr lang="en-GB" sz="1600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</a:t>
            </a:r>
            <a:r>
              <a:rPr lang="en-GB" dirty="0" smtClean="0">
                <a:solidFill>
                  <a:srgbClr val="FF0000"/>
                </a:solidFill>
              </a:rPr>
              <a:t>10</a:t>
            </a:r>
            <a:r>
              <a:rPr lang="en-GB" baseline="30000" dirty="0" smtClean="0">
                <a:solidFill>
                  <a:srgbClr val="FF0000"/>
                </a:solidFill>
              </a:rPr>
              <a:t>-9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GB" dirty="0" smtClean="0"/>
              <a:t>sensitive to New Physics; could be strongly enhanced in SUSY</a:t>
            </a:r>
          </a:p>
          <a:p>
            <a:pPr lvl="1"/>
            <a:r>
              <a:rPr lang="en-GB" dirty="0" smtClean="0"/>
              <a:t>Current best limit from CDF: BR(B</a:t>
            </a:r>
            <a:r>
              <a:rPr lang="en-GB" baseline="-25000" dirty="0" smtClean="0"/>
              <a:t>s</a:t>
            </a:r>
            <a:r>
              <a:rPr lang="en-GB" dirty="0" smtClean="0"/>
              <a:t> → </a:t>
            </a:r>
            <a:r>
              <a:rPr lang="en-GB" dirty="0" err="1" smtClean="0">
                <a:latin typeface="Symbol" pitchFamily="18" charset="2"/>
                <a:sym typeface="Symbol" pitchFamily="18" charset="2"/>
              </a:rPr>
              <a:t>m</a:t>
            </a:r>
            <a:r>
              <a:rPr lang="en-GB" baseline="30000" dirty="0" err="1" smtClean="0">
                <a:latin typeface="Symbol" pitchFamily="18" charset="2"/>
                <a:sym typeface="Symbol" pitchFamily="18" charset="2"/>
              </a:rPr>
              <a:t>+</a:t>
            </a:r>
            <a:r>
              <a:rPr lang="en-GB" dirty="0" err="1" smtClean="0">
                <a:latin typeface="Symbol" pitchFamily="18" charset="2"/>
                <a:sym typeface="Symbol" pitchFamily="18" charset="2"/>
              </a:rPr>
              <a:t>m</a:t>
            </a:r>
            <a:r>
              <a:rPr lang="en-GB" baseline="30000" dirty="0" smtClean="0">
                <a:latin typeface="Symbol" pitchFamily="18" charset="2"/>
                <a:sym typeface="Symbol" pitchFamily="18" charset="2"/>
              </a:rPr>
              <a:t>-</a:t>
            </a:r>
            <a:r>
              <a:rPr lang="en-GB" dirty="0" smtClean="0"/>
              <a:t>) &lt; 3.6 </a:t>
            </a:r>
            <a:r>
              <a:rPr lang="en-GB" dirty="0" smtClean="0">
                <a:cs typeface="Times New Roman" pitchFamily="18" charset="0"/>
                <a:sym typeface="Symbol" pitchFamily="18" charset="2"/>
              </a:rPr>
              <a:t></a:t>
            </a:r>
            <a:r>
              <a:rPr lang="en-GB" dirty="0" smtClean="0"/>
              <a:t>10</a:t>
            </a:r>
            <a:r>
              <a:rPr lang="en-GB" baseline="30000" dirty="0" smtClean="0"/>
              <a:t>-8</a:t>
            </a:r>
            <a:r>
              <a:rPr lang="en-GB" dirty="0" smtClean="0"/>
              <a:t> </a:t>
            </a:r>
            <a:r>
              <a:rPr lang="en-GB" sz="2000" dirty="0" smtClean="0"/>
              <a:t>@90%CL</a:t>
            </a:r>
            <a:endParaRPr lang="en-GB" dirty="0" smtClean="0"/>
          </a:p>
          <a:p>
            <a:pPr lvl="2"/>
            <a:r>
              <a:rPr lang="en-GB" dirty="0" smtClean="0"/>
              <a:t>BR(B</a:t>
            </a:r>
            <a:r>
              <a:rPr lang="en-GB" baseline="-25000" dirty="0" smtClean="0"/>
              <a:t>s</a:t>
            </a:r>
            <a:r>
              <a:rPr lang="en-GB" dirty="0" smtClean="0"/>
              <a:t> → </a:t>
            </a:r>
            <a:r>
              <a:rPr lang="en-GB" dirty="0" err="1" smtClean="0">
                <a:latin typeface="Symbol" pitchFamily="18" charset="2"/>
                <a:sym typeface="Symbol" pitchFamily="18" charset="2"/>
              </a:rPr>
              <a:t>m</a:t>
            </a:r>
            <a:r>
              <a:rPr lang="en-GB" baseline="30000" dirty="0" err="1" smtClean="0">
                <a:latin typeface="Symbol" pitchFamily="18" charset="2"/>
                <a:sym typeface="Symbol" pitchFamily="18" charset="2"/>
              </a:rPr>
              <a:t>+</a:t>
            </a:r>
            <a:r>
              <a:rPr lang="en-GB" dirty="0" err="1" smtClean="0">
                <a:latin typeface="Symbol" pitchFamily="18" charset="2"/>
                <a:sym typeface="Symbol" pitchFamily="18" charset="2"/>
              </a:rPr>
              <a:t>m</a:t>
            </a:r>
            <a:r>
              <a:rPr lang="en-GB" baseline="30000" dirty="0" smtClean="0">
                <a:latin typeface="Symbol" pitchFamily="18" charset="2"/>
                <a:sym typeface="Symbol" pitchFamily="18" charset="2"/>
              </a:rPr>
              <a:t>-</a:t>
            </a:r>
            <a:r>
              <a:rPr lang="en-GB" dirty="0" smtClean="0"/>
              <a:t>) &lt; 4.2 </a:t>
            </a:r>
            <a:r>
              <a:rPr lang="en-GB" dirty="0" smtClean="0">
                <a:cs typeface="Times New Roman" pitchFamily="18" charset="0"/>
                <a:sym typeface="Symbol" pitchFamily="18" charset="2"/>
              </a:rPr>
              <a:t></a:t>
            </a:r>
            <a:r>
              <a:rPr lang="en-GB" dirty="0" smtClean="0"/>
              <a:t>10</a:t>
            </a:r>
            <a:r>
              <a:rPr lang="en-GB" baseline="30000" dirty="0" smtClean="0"/>
              <a:t>-8</a:t>
            </a:r>
            <a:r>
              <a:rPr lang="en-GB" dirty="0" smtClean="0"/>
              <a:t> from D0 </a:t>
            </a:r>
            <a:r>
              <a:rPr lang="en-GB" sz="1800" dirty="0" smtClean="0"/>
              <a:t>@90%CL</a:t>
            </a:r>
            <a:endParaRPr lang="en-GB" dirty="0" smtClean="0"/>
          </a:p>
          <a:p>
            <a:r>
              <a:rPr lang="en-GB" dirty="0" smtClean="0"/>
              <a:t>Event selection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Main issue is background rejection:</a:t>
            </a:r>
          </a:p>
          <a:p>
            <a:pPr lvl="2"/>
            <a:r>
              <a:rPr lang="en-GB" dirty="0" smtClean="0">
                <a:solidFill>
                  <a:schemeClr val="tx1"/>
                </a:solidFill>
              </a:rPr>
              <a:t>dominated by B → </a:t>
            </a:r>
            <a:r>
              <a:rPr lang="en-GB" dirty="0" err="1" smtClean="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m</a:t>
            </a:r>
            <a:r>
              <a:rPr lang="en-GB" baseline="30000" dirty="0" err="1" smtClean="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+</a:t>
            </a:r>
            <a:r>
              <a:rPr lang="en-GB" dirty="0" err="1" smtClean="0">
                <a:solidFill>
                  <a:schemeClr val="tx1"/>
                </a:solidFill>
              </a:rPr>
              <a:t>X</a:t>
            </a:r>
            <a:r>
              <a:rPr lang="en-GB" dirty="0" smtClean="0">
                <a:solidFill>
                  <a:schemeClr val="tx1"/>
                </a:solidFill>
              </a:rPr>
              <a:t>, B → </a:t>
            </a:r>
            <a:r>
              <a:rPr lang="en-GB" dirty="0" smtClean="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m</a:t>
            </a:r>
            <a:r>
              <a:rPr lang="en-GB" baseline="30000" dirty="0" smtClean="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-</a:t>
            </a:r>
            <a:r>
              <a:rPr lang="en-GB" dirty="0" smtClean="0">
                <a:solidFill>
                  <a:schemeClr val="tx1"/>
                </a:solidFill>
              </a:rPr>
              <a:t> X decays</a:t>
            </a:r>
          </a:p>
          <a:p>
            <a:pPr lvl="1"/>
            <a:r>
              <a:rPr lang="en-GB" dirty="0" smtClean="0"/>
              <a:t>good mass resolution, vertex resolution and PID are essential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grpSp>
        <p:nvGrpSpPr>
          <p:cNvPr id="50" name="Groupe 49"/>
          <p:cNvGrpSpPr/>
          <p:nvPr/>
        </p:nvGrpSpPr>
        <p:grpSpPr>
          <a:xfrm>
            <a:off x="684213" y="961644"/>
            <a:ext cx="8459787" cy="1584325"/>
            <a:chOff x="684213" y="961644"/>
            <a:chExt cx="8459787" cy="1584325"/>
          </a:xfrm>
        </p:grpSpPr>
        <p:sp>
          <p:nvSpPr>
            <p:cNvPr id="8" name="Rectangle 59"/>
            <p:cNvSpPr>
              <a:spLocks noChangeArrowheads="1"/>
            </p:cNvSpPr>
            <p:nvPr/>
          </p:nvSpPr>
          <p:spPr bwMode="auto">
            <a:xfrm>
              <a:off x="684213" y="961644"/>
              <a:ext cx="7704137" cy="158432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9" name="Picture 38" descr="bs_twt_Z_mumu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16313" y="1200221"/>
              <a:ext cx="1992312" cy="107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39"/>
            <p:cNvSpPr txBox="1">
              <a:spLocks noChangeArrowheads="1"/>
            </p:cNvSpPr>
            <p:nvPr/>
          </p:nvSpPr>
          <p:spPr bwMode="auto">
            <a:xfrm>
              <a:off x="1524000" y="984321"/>
              <a:ext cx="527050" cy="3667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1" dirty="0">
                  <a:solidFill>
                    <a:schemeClr val="accent2"/>
                  </a:solidFill>
                  <a:latin typeface="Arial" charset="0"/>
                </a:rPr>
                <a:t>SM</a:t>
              </a:r>
            </a:p>
          </p:txBody>
        </p:sp>
        <p:pic>
          <p:nvPicPr>
            <p:cNvPr id="11" name="Picture 41" descr="bs_sCt_bb_HA_mumu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95963" y="982734"/>
              <a:ext cx="2233612" cy="138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61"/>
            <p:cNvSpPr txBox="1">
              <a:spLocks noChangeArrowheads="1"/>
            </p:cNvSpPr>
            <p:nvPr/>
          </p:nvSpPr>
          <p:spPr bwMode="auto">
            <a:xfrm>
              <a:off x="4189413" y="984321"/>
              <a:ext cx="527050" cy="3667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1">
                  <a:solidFill>
                    <a:schemeClr val="accent2"/>
                  </a:solidFill>
                  <a:latin typeface="Arial" charset="0"/>
                </a:rPr>
                <a:t>SM</a:t>
              </a:r>
            </a:p>
          </p:txBody>
        </p:sp>
        <p:sp>
          <p:nvSpPr>
            <p:cNvPr id="13" name="Text Box 62"/>
            <p:cNvSpPr txBox="1">
              <a:spLocks noChangeArrowheads="1"/>
            </p:cNvSpPr>
            <p:nvPr/>
          </p:nvSpPr>
          <p:spPr bwMode="auto">
            <a:xfrm>
              <a:off x="6438900" y="977971"/>
              <a:ext cx="869950" cy="3667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1">
                  <a:solidFill>
                    <a:schemeClr val="accent2"/>
                  </a:solidFill>
                  <a:latin typeface="Arial" charset="0"/>
                </a:rPr>
                <a:t>MSSM</a:t>
              </a:r>
            </a:p>
          </p:txBody>
        </p:sp>
        <p:sp>
          <p:nvSpPr>
            <p:cNvPr id="14" name="Rectangle 68"/>
            <p:cNvSpPr>
              <a:spLocks noChangeArrowheads="1"/>
            </p:cNvSpPr>
            <p:nvPr/>
          </p:nvSpPr>
          <p:spPr bwMode="auto">
            <a:xfrm>
              <a:off x="6732588" y="2249559"/>
              <a:ext cx="495300" cy="246062"/>
            </a:xfrm>
            <a:prstGeom prst="rect">
              <a:avLst/>
            </a:prstGeom>
            <a:solidFill>
              <a:schemeClr val="bg1"/>
            </a:solidFill>
            <a:ln w="3175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fr-FR"/>
            </a:p>
          </p:txBody>
        </p:sp>
        <p:grpSp>
          <p:nvGrpSpPr>
            <p:cNvPr id="15" name="Group 6"/>
            <p:cNvGrpSpPr>
              <a:grpSpLocks noChangeAspect="1"/>
            </p:cNvGrpSpPr>
            <p:nvPr/>
          </p:nvGrpSpPr>
          <p:grpSpPr bwMode="auto">
            <a:xfrm>
              <a:off x="933456" y="1322326"/>
              <a:ext cx="1982791" cy="766895"/>
              <a:chOff x="4123" y="508"/>
              <a:chExt cx="1973" cy="686"/>
            </a:xfrm>
          </p:grpSpPr>
          <p:graphicFrame>
            <p:nvGraphicFramePr>
              <p:cNvPr id="16" name="Object 7"/>
              <p:cNvGraphicFramePr>
                <a:graphicFrameLocks noChangeAspect="1"/>
              </p:cNvGraphicFramePr>
              <p:nvPr/>
            </p:nvGraphicFramePr>
            <p:xfrm>
              <a:off x="4999" y="668"/>
              <a:ext cx="160" cy="116"/>
            </p:xfrm>
            <a:graphic>
              <a:graphicData uri="http://schemas.openxmlformats.org/presentationml/2006/ole">
                <p:oleObj spid="_x0000_s72706" name="Équation" r:id="rId5" imgW="317500" imgH="228600" progId="Equation.3">
                  <p:embed/>
                </p:oleObj>
              </a:graphicData>
            </a:graphic>
          </p:graphicFrame>
          <p:graphicFrame>
            <p:nvGraphicFramePr>
              <p:cNvPr id="17" name="Object 8"/>
              <p:cNvGraphicFramePr>
                <a:graphicFrameLocks noChangeAspect="1"/>
              </p:cNvGraphicFramePr>
              <p:nvPr/>
            </p:nvGraphicFramePr>
            <p:xfrm>
              <a:off x="4999" y="1008"/>
              <a:ext cx="160" cy="116"/>
            </p:xfrm>
            <a:graphic>
              <a:graphicData uri="http://schemas.openxmlformats.org/presentationml/2006/ole">
                <p:oleObj spid="_x0000_s72707" name="Équation" r:id="rId6" imgW="317500" imgH="228600" progId="Equation.3">
                  <p:embed/>
                </p:oleObj>
              </a:graphicData>
            </a:graphic>
          </p:graphicFrame>
          <p:graphicFrame>
            <p:nvGraphicFramePr>
              <p:cNvPr id="18" name="Object 9"/>
              <p:cNvGraphicFramePr>
                <a:graphicFrameLocks noChangeAspect="1"/>
              </p:cNvGraphicFramePr>
              <p:nvPr/>
            </p:nvGraphicFramePr>
            <p:xfrm>
              <a:off x="4123" y="1037"/>
              <a:ext cx="83" cy="122"/>
            </p:xfrm>
            <a:graphic>
              <a:graphicData uri="http://schemas.openxmlformats.org/presentationml/2006/ole">
                <p:oleObj spid="_x0000_s72708" name="Équation" r:id="rId7" imgW="165100" imgH="241300" progId="Equation.3">
                  <p:embed/>
                </p:oleObj>
              </a:graphicData>
            </a:graphic>
          </p:graphicFrame>
          <p:graphicFrame>
            <p:nvGraphicFramePr>
              <p:cNvPr id="19" name="Object 10"/>
              <p:cNvGraphicFramePr>
                <a:graphicFrameLocks noChangeAspect="1"/>
              </p:cNvGraphicFramePr>
              <p:nvPr/>
            </p:nvGraphicFramePr>
            <p:xfrm>
              <a:off x="4123" y="576"/>
              <a:ext cx="83" cy="103"/>
            </p:xfrm>
            <a:graphic>
              <a:graphicData uri="http://schemas.openxmlformats.org/presentationml/2006/ole">
                <p:oleObj spid="_x0000_s72709" name="Équation" r:id="rId8" imgW="165100" imgH="203200" progId="Equation.3">
                  <p:embed/>
                </p:oleObj>
              </a:graphicData>
            </a:graphic>
          </p:graphicFrame>
          <p:graphicFrame>
            <p:nvGraphicFramePr>
              <p:cNvPr id="20" name="Object 11"/>
              <p:cNvGraphicFramePr>
                <a:graphicFrameLocks noChangeAspect="1"/>
              </p:cNvGraphicFramePr>
              <p:nvPr/>
            </p:nvGraphicFramePr>
            <p:xfrm>
              <a:off x="5947" y="528"/>
              <a:ext cx="149" cy="186"/>
            </p:xfrm>
            <a:graphic>
              <a:graphicData uri="http://schemas.openxmlformats.org/presentationml/2006/ole">
                <p:oleObj spid="_x0000_s72710" name="Équation" r:id="rId9" imgW="292100" imgH="368300" progId="Equation.3">
                  <p:embed/>
                </p:oleObj>
              </a:graphicData>
            </a:graphic>
          </p:graphicFrame>
          <p:graphicFrame>
            <p:nvGraphicFramePr>
              <p:cNvPr id="21" name="Object 12"/>
              <p:cNvGraphicFramePr>
                <a:graphicFrameLocks noChangeAspect="1"/>
              </p:cNvGraphicFramePr>
              <p:nvPr/>
            </p:nvGraphicFramePr>
            <p:xfrm>
              <a:off x="4632" y="824"/>
              <a:ext cx="58" cy="103"/>
            </p:xfrm>
            <a:graphic>
              <a:graphicData uri="http://schemas.openxmlformats.org/presentationml/2006/ole">
                <p:oleObj spid="_x0000_s72711" name="Équation" r:id="rId10" imgW="114300" imgH="203200" progId="Equation.3">
                  <p:embed/>
                </p:oleObj>
              </a:graphicData>
            </a:graphic>
          </p:graphicFrame>
          <p:grpSp>
            <p:nvGrpSpPr>
              <p:cNvPr id="22" name="Group 13"/>
              <p:cNvGrpSpPr>
                <a:grpSpLocks noChangeAspect="1"/>
              </p:cNvGrpSpPr>
              <p:nvPr/>
            </p:nvGrpSpPr>
            <p:grpSpPr bwMode="auto">
              <a:xfrm>
                <a:off x="4267" y="508"/>
                <a:ext cx="1632" cy="390"/>
                <a:chOff x="4560" y="378"/>
                <a:chExt cx="1248" cy="390"/>
              </a:xfrm>
            </p:grpSpPr>
            <p:grpSp>
              <p:nvGrpSpPr>
                <p:cNvPr id="25" name="Group 14"/>
                <p:cNvGrpSpPr>
                  <a:grpSpLocks noChangeAspect="1"/>
                </p:cNvGrpSpPr>
                <p:nvPr/>
              </p:nvGrpSpPr>
              <p:grpSpPr bwMode="auto">
                <a:xfrm>
                  <a:off x="4560" y="768"/>
                  <a:ext cx="1248" cy="0"/>
                  <a:chOff x="4560" y="768"/>
                  <a:chExt cx="1248" cy="0"/>
                </a:xfrm>
              </p:grpSpPr>
              <p:grpSp>
                <p:nvGrpSpPr>
                  <p:cNvPr id="40" name="Group 1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560" y="768"/>
                    <a:ext cx="390" cy="0"/>
                    <a:chOff x="4573" y="788"/>
                    <a:chExt cx="390" cy="0"/>
                  </a:xfrm>
                </p:grpSpPr>
                <p:sp>
                  <p:nvSpPr>
                    <p:cNvPr id="45" name="Line 1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4573" y="788"/>
                      <a:ext cx="39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6" name="Line 1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4702" y="788"/>
                      <a:ext cx="132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 type="triangle" w="med" len="med"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41" name="Group 1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418" y="768"/>
                    <a:ext cx="390" cy="0"/>
                    <a:chOff x="4573" y="788"/>
                    <a:chExt cx="390" cy="0"/>
                  </a:xfrm>
                </p:grpSpPr>
                <p:sp>
                  <p:nvSpPr>
                    <p:cNvPr id="43" name="Line 1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4573" y="788"/>
                      <a:ext cx="39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4" name="Line 2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4702" y="788"/>
                      <a:ext cx="132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 type="triangle" w="med" len="med"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42" name="Line 2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989" y="768"/>
                    <a:ext cx="39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6" name="Group 22"/>
                <p:cNvGrpSpPr>
                  <a:grpSpLocks noChangeAspect="1"/>
                </p:cNvGrpSpPr>
                <p:nvPr/>
              </p:nvGrpSpPr>
              <p:grpSpPr bwMode="auto">
                <a:xfrm flipH="1">
                  <a:off x="4560" y="384"/>
                  <a:ext cx="1248" cy="0"/>
                  <a:chOff x="4560" y="768"/>
                  <a:chExt cx="1248" cy="0"/>
                </a:xfrm>
              </p:grpSpPr>
              <p:grpSp>
                <p:nvGrpSpPr>
                  <p:cNvPr id="33" name="Group 2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560" y="768"/>
                    <a:ext cx="390" cy="0"/>
                    <a:chOff x="4573" y="788"/>
                    <a:chExt cx="390" cy="0"/>
                  </a:xfrm>
                </p:grpSpPr>
                <p:sp>
                  <p:nvSpPr>
                    <p:cNvPr id="38" name="Line 2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4573" y="788"/>
                      <a:ext cx="39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39" name="Line 2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4702" y="788"/>
                      <a:ext cx="132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 type="triangle" w="med" len="med"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34" name="Group 2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418" y="768"/>
                    <a:ext cx="390" cy="0"/>
                    <a:chOff x="4573" y="788"/>
                    <a:chExt cx="390" cy="0"/>
                  </a:xfrm>
                </p:grpSpPr>
                <p:sp>
                  <p:nvSpPr>
                    <p:cNvPr id="36" name="Line 2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4573" y="788"/>
                      <a:ext cx="39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37" name="Line 2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4702" y="788"/>
                      <a:ext cx="132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 type="triangle" w="med" len="med"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35" name="Line 2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989" y="768"/>
                    <a:ext cx="39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7" name="Group 30"/>
                <p:cNvGrpSpPr>
                  <a:grpSpLocks noChangeAspect="1"/>
                </p:cNvGrpSpPr>
                <p:nvPr/>
              </p:nvGrpSpPr>
              <p:grpSpPr bwMode="auto">
                <a:xfrm rot="16200000" flipH="1">
                  <a:off x="5229" y="573"/>
                  <a:ext cx="390" cy="0"/>
                  <a:chOff x="4573" y="788"/>
                  <a:chExt cx="390" cy="0"/>
                </a:xfrm>
              </p:grpSpPr>
              <p:sp>
                <p:nvSpPr>
                  <p:cNvPr id="31" name="Line 3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573" y="788"/>
                    <a:ext cx="39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2" name="Line 32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702" y="788"/>
                    <a:ext cx="13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8" name="Group 33"/>
                <p:cNvGrpSpPr>
                  <a:grpSpLocks noChangeAspect="1"/>
                </p:cNvGrpSpPr>
                <p:nvPr/>
              </p:nvGrpSpPr>
              <p:grpSpPr bwMode="auto">
                <a:xfrm rot="5400000" flipH="1">
                  <a:off x="4749" y="573"/>
                  <a:ext cx="390" cy="0"/>
                  <a:chOff x="4573" y="788"/>
                  <a:chExt cx="390" cy="0"/>
                </a:xfrm>
              </p:grpSpPr>
              <p:sp>
                <p:nvSpPr>
                  <p:cNvPr id="29" name="Line 3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573" y="788"/>
                    <a:ext cx="39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0" name="Line 3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702" y="788"/>
                    <a:ext cx="13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aphicFrame>
            <p:nvGraphicFramePr>
              <p:cNvPr id="23" name="Object 36"/>
              <p:cNvGraphicFramePr>
                <a:graphicFrameLocks noChangeAspect="1"/>
              </p:cNvGraphicFramePr>
              <p:nvPr/>
            </p:nvGraphicFramePr>
            <p:xfrm>
              <a:off x="5947" y="1008"/>
              <a:ext cx="143" cy="186"/>
            </p:xfrm>
            <a:graphic>
              <a:graphicData uri="http://schemas.openxmlformats.org/presentationml/2006/ole">
                <p:oleObj spid="_x0000_s72712" name="Équation" r:id="rId11" imgW="279400" imgH="368300" progId="Equation.3">
                  <p:embed/>
                </p:oleObj>
              </a:graphicData>
            </a:graphic>
          </p:graphicFrame>
          <p:graphicFrame>
            <p:nvGraphicFramePr>
              <p:cNvPr id="24" name="Object 37"/>
              <p:cNvGraphicFramePr>
                <a:graphicFrameLocks noChangeAspect="1"/>
              </p:cNvGraphicFramePr>
              <p:nvPr/>
            </p:nvGraphicFramePr>
            <p:xfrm>
              <a:off x="5443" y="834"/>
              <a:ext cx="98" cy="83"/>
            </p:xfrm>
            <a:graphic>
              <a:graphicData uri="http://schemas.openxmlformats.org/presentationml/2006/ole">
                <p:oleObj spid="_x0000_s72713" name="Équation" r:id="rId12" imgW="190500" imgH="165100" progId="Equation.3">
                  <p:embed/>
                </p:oleObj>
              </a:graphicData>
            </a:graphic>
          </p:graphicFrame>
        </p:grpSp>
        <p:sp>
          <p:nvSpPr>
            <p:cNvPr id="47" name="Text Box 65"/>
            <p:cNvSpPr txBox="1">
              <a:spLocks noChangeArrowheads="1"/>
            </p:cNvSpPr>
            <p:nvPr/>
          </p:nvSpPr>
          <p:spPr bwMode="auto">
            <a:xfrm>
              <a:off x="1928794" y="1197048"/>
              <a:ext cx="49646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3200" dirty="0">
                  <a:solidFill>
                    <a:srgbClr val="FF0000"/>
                  </a:solidFill>
                  <a:latin typeface="Times" pitchFamily="18" charset="0"/>
                </a:rPr>
                <a:t>? </a:t>
              </a:r>
            </a:p>
          </p:txBody>
        </p:sp>
        <p:sp>
          <p:nvSpPr>
            <p:cNvPr id="48" name="Text Box 65"/>
            <p:cNvSpPr txBox="1">
              <a:spLocks noChangeArrowheads="1"/>
            </p:cNvSpPr>
            <p:nvPr/>
          </p:nvSpPr>
          <p:spPr bwMode="auto">
            <a:xfrm>
              <a:off x="3786182" y="1054172"/>
              <a:ext cx="49646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3200" dirty="0">
                  <a:solidFill>
                    <a:srgbClr val="FF0000"/>
                  </a:solidFill>
                  <a:latin typeface="Times" pitchFamily="18" charset="0"/>
                </a:rPr>
                <a:t>? 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579148" y="1482800"/>
              <a:ext cx="15648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~ tan</a:t>
              </a:r>
              <a:r>
                <a:rPr lang="en-US" baseline="30000" dirty="0" smtClean="0">
                  <a:latin typeface="Comic Sans MS" pitchFamily="66" charset="0"/>
                </a:rPr>
                <a:t>6</a:t>
              </a:r>
              <a:r>
                <a:rPr lang="en-US" dirty="0" smtClean="0">
                  <a:latin typeface="Comic Sans MS" pitchFamily="66" charset="0"/>
                  <a:sym typeface="Symbol" pitchFamily="18" charset="2"/>
                </a:rPr>
                <a:t>/M</a:t>
              </a:r>
              <a:r>
                <a:rPr lang="en-US" baseline="-25000" dirty="0" smtClean="0">
                  <a:latin typeface="Comic Sans MS" pitchFamily="66" charset="0"/>
                  <a:sym typeface="Symbol" pitchFamily="18" charset="2"/>
                </a:rPr>
                <a:t>H</a:t>
              </a:r>
              <a:r>
                <a:rPr lang="en-US" baseline="30000" dirty="0" smtClean="0">
                  <a:latin typeface="Comic Sans MS" pitchFamily="66" charset="0"/>
                  <a:sym typeface="Symbol" pitchFamily="18" charset="2"/>
                </a:rPr>
                <a:t>2</a:t>
              </a:r>
              <a:r>
                <a:rPr lang="en-US" dirty="0" smtClean="0">
                  <a:latin typeface="Comic Sans MS" pitchFamily="66" charset="0"/>
                  <a:sym typeface="Symbol" pitchFamily="18" charset="2"/>
                </a:rPr>
                <a:t> </a:t>
              </a:r>
              <a:endParaRPr lang="fr-FR" dirty="0"/>
            </a:p>
          </p:txBody>
        </p:sp>
      </p:grpSp>
      <p:sp>
        <p:nvSpPr>
          <p:cNvPr id="51" name="TextBox 17"/>
          <p:cNvSpPr txBox="1">
            <a:spLocks noChangeArrowheads="1"/>
          </p:cNvSpPr>
          <p:nvPr/>
        </p:nvSpPr>
        <p:spPr bwMode="auto">
          <a:xfrm>
            <a:off x="6380609" y="2544961"/>
            <a:ext cx="26558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 dirty="0" err="1"/>
              <a:t>A.Buras</a:t>
            </a:r>
            <a:r>
              <a:rPr lang="en-US" sz="1400" i="1" dirty="0"/>
              <a:t>, EPS09, arXiv:0910.1032</a:t>
            </a:r>
          </a:p>
        </p:txBody>
      </p:sp>
      <p:sp>
        <p:nvSpPr>
          <p:cNvPr id="52" name="Rectangle 51"/>
          <p:cNvSpPr/>
          <p:nvPr/>
        </p:nvSpPr>
        <p:spPr>
          <a:xfrm rot="19344944">
            <a:off x="81485" y="821402"/>
            <a:ext cx="1114205" cy="646331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 smtClean="0"/>
              <a:t>Morning session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Content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6518708"/>
          </a:xfrm>
        </p:spPr>
        <p:txBody>
          <a:bodyPr/>
          <a:lstStyle/>
          <a:p>
            <a:r>
              <a:rPr lang="en-GB" dirty="0" smtClean="0"/>
              <a:t>The present:</a:t>
            </a:r>
          </a:p>
          <a:p>
            <a:pPr lvl="1"/>
            <a:r>
              <a:rPr lang="en-GB" dirty="0" smtClean="0"/>
              <a:t>LHC &amp; Detector performances highlight </a:t>
            </a:r>
          </a:p>
          <a:p>
            <a:pPr lvl="1"/>
            <a:r>
              <a:rPr lang="en-GB" dirty="0" smtClean="0"/>
              <a:t>First LHC Heavy Flavour Results</a:t>
            </a:r>
          </a:p>
          <a:p>
            <a:r>
              <a:rPr lang="en-GB" dirty="0" smtClean="0"/>
              <a:t>The future (selected topics)</a:t>
            </a:r>
          </a:p>
          <a:p>
            <a:r>
              <a:rPr lang="en-US" dirty="0" smtClean="0"/>
              <a:t>Prospects: </a:t>
            </a:r>
            <a:r>
              <a:rPr lang="fr-FR" dirty="0" err="1" smtClean="0"/>
              <a:t>LHCb</a:t>
            </a:r>
            <a:r>
              <a:rPr lang="fr-FR" dirty="0" smtClean="0"/>
              <a:t> upgrade</a:t>
            </a:r>
            <a:endParaRPr lang="en-US" dirty="0" smtClean="0"/>
          </a:p>
          <a:p>
            <a:r>
              <a:rPr lang="en-GB" dirty="0" smtClean="0"/>
              <a:t>Conclusions</a:t>
            </a:r>
          </a:p>
          <a:p>
            <a:endParaRPr lang="en-GB" dirty="0" smtClean="0"/>
          </a:p>
          <a:p>
            <a:r>
              <a:rPr lang="en-GB" dirty="0" smtClean="0"/>
              <a:t>Disclaimers:</a:t>
            </a:r>
          </a:p>
          <a:p>
            <a:pPr lvl="1"/>
            <a:r>
              <a:rPr lang="en-GB" dirty="0" smtClean="0"/>
              <a:t>Many topics not cover!</a:t>
            </a:r>
          </a:p>
          <a:p>
            <a:pPr lvl="1"/>
            <a:r>
              <a:rPr lang="en-GB" dirty="0" smtClean="0"/>
              <a:t>More details in other talks</a:t>
            </a:r>
          </a:p>
          <a:p>
            <a:pPr lvl="2"/>
            <a:r>
              <a:rPr lang="en-GB" dirty="0" smtClean="0"/>
              <a:t>LHC: ATLAS, CMS, </a:t>
            </a:r>
            <a:r>
              <a:rPr lang="en-GB" dirty="0" err="1" smtClean="0"/>
              <a:t>LHCb</a:t>
            </a:r>
            <a:endParaRPr lang="en-GB" dirty="0" smtClean="0"/>
          </a:p>
          <a:p>
            <a:pPr lvl="2"/>
            <a:r>
              <a:rPr lang="en-GB" dirty="0" err="1" smtClean="0"/>
              <a:t>Tevatron</a:t>
            </a:r>
            <a:r>
              <a:rPr lang="en-GB" dirty="0" smtClean="0"/>
              <a:t>: CDF, D0</a:t>
            </a:r>
          </a:p>
          <a:p>
            <a:pPr lvl="2"/>
            <a:r>
              <a:rPr lang="en-GB" dirty="0" err="1" smtClean="0"/>
              <a:t>Babar</a:t>
            </a:r>
            <a:r>
              <a:rPr lang="en-GB" dirty="0" smtClean="0"/>
              <a:t>, Belle</a:t>
            </a:r>
          </a:p>
          <a:p>
            <a:pPr lvl="2"/>
            <a:r>
              <a:rPr lang="en-GB" dirty="0" smtClean="0"/>
              <a:t>…</a:t>
            </a:r>
          </a:p>
          <a:p>
            <a:pPr lvl="2"/>
            <a:endParaRPr lang="en-GB" dirty="0" smtClean="0"/>
          </a:p>
          <a:p>
            <a:pPr lvl="2"/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2" name="Picture 6" descr="C:\Documents and Settings\Pascal\Mes documents\LHCb\Conferences\HQL2010\Materiel\CMS\Figure_003-b BPH-07-001.png"/>
          <p:cNvPicPr>
            <a:picLocks noChangeAspect="1" noChangeArrowheads="1"/>
          </p:cNvPicPr>
          <p:nvPr/>
        </p:nvPicPr>
        <p:blipFill>
          <a:blip r:embed="rId2" cstate="print"/>
          <a:srcRect l="3445" t="34775" r="15937"/>
          <a:stretch>
            <a:fillRect/>
          </a:stretch>
        </p:blipFill>
        <p:spPr bwMode="auto">
          <a:xfrm>
            <a:off x="7380312" y="4365104"/>
            <a:ext cx="1788039" cy="1872208"/>
          </a:xfrm>
          <a:prstGeom prst="rect">
            <a:avLst/>
          </a:prstGeom>
          <a:noFill/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</a:t>
            </a:r>
            <a:r>
              <a:rPr lang="en-GB" baseline="-25000" dirty="0" err="1" smtClean="0"/>
              <a:t>s</a:t>
            </a:r>
            <a:r>
              <a:rPr lang="en-GB" dirty="0" err="1" smtClean="0">
                <a:sym typeface="Symbol" pitchFamily="18" charset="2"/>
              </a:rPr>
              <a:t></a:t>
            </a:r>
            <a:r>
              <a:rPr lang="en-GB" dirty="0" err="1" smtClean="0">
                <a:latin typeface="Symbol" pitchFamily="18" charset="2"/>
                <a:sym typeface="Symbol" pitchFamily="18" charset="2"/>
              </a:rPr>
              <a:t>m</a:t>
            </a:r>
            <a:r>
              <a:rPr lang="en-GB" baseline="30000" dirty="0" err="1" smtClean="0">
                <a:latin typeface="Symbol" pitchFamily="18" charset="2"/>
                <a:sym typeface="Symbol" pitchFamily="18" charset="2"/>
              </a:rPr>
              <a:t>+</a:t>
            </a:r>
            <a:r>
              <a:rPr lang="en-GB" dirty="0" err="1" smtClean="0">
                <a:latin typeface="Symbol" pitchFamily="18" charset="2"/>
                <a:sym typeface="Symbol" pitchFamily="18" charset="2"/>
              </a:rPr>
              <a:t>m</a:t>
            </a:r>
            <a:r>
              <a:rPr lang="en-GB" baseline="30000" dirty="0" smtClean="0">
                <a:latin typeface="Symbol" pitchFamily="18" charset="2"/>
                <a:sym typeface="Symbol" pitchFamily="18" charset="2"/>
              </a:rPr>
              <a:t>-</a:t>
            </a:r>
            <a:r>
              <a:rPr lang="en-GB" dirty="0" smtClean="0">
                <a:latin typeface="Symbol" pitchFamily="18" charset="2"/>
                <a:sym typeface="Symbol" pitchFamily="18" charset="2"/>
              </a:rPr>
              <a:t>: </a:t>
            </a:r>
            <a:r>
              <a:rPr lang="en-GB" dirty="0" smtClean="0">
                <a:sym typeface="Symbol" pitchFamily="18" charset="2"/>
              </a:rPr>
              <a:t>ATLAS/CMS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3127010"/>
          </a:xfrm>
        </p:spPr>
        <p:txBody>
          <a:bodyPr/>
          <a:lstStyle/>
          <a:p>
            <a:r>
              <a:rPr lang="en-GB" dirty="0" smtClean="0"/>
              <a:t>« Easy » for the trigger: </a:t>
            </a:r>
            <a:r>
              <a:rPr lang="en-GB" dirty="0" err="1" smtClean="0"/>
              <a:t>hight</a:t>
            </a:r>
            <a:r>
              <a:rPr lang="en-GB" dirty="0" smtClean="0"/>
              <a:t>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r>
              <a:rPr lang="en-GB" dirty="0" smtClean="0"/>
              <a:t> (</a:t>
            </a:r>
            <a:r>
              <a:rPr lang="en-GB" dirty="0" err="1" smtClean="0"/>
              <a:t>di</a:t>
            </a:r>
            <a:r>
              <a:rPr lang="en-GB" dirty="0" smtClean="0"/>
              <a:t>-)</a:t>
            </a:r>
            <a:r>
              <a:rPr lang="en-GB" dirty="0" err="1" smtClean="0"/>
              <a:t>muons</a:t>
            </a:r>
            <a:endParaRPr lang="en-GB" dirty="0" smtClean="0"/>
          </a:p>
          <a:p>
            <a:r>
              <a:rPr lang="en-GB" dirty="0" smtClean="0"/>
              <a:t>ATLAS/CMS have similar discriminating variables</a:t>
            </a:r>
          </a:p>
          <a:p>
            <a:pPr lvl="1"/>
            <a:r>
              <a:rPr lang="en-GB" dirty="0" smtClean="0"/>
              <a:t> They perform cut based analysis to separate signal from background, using:</a:t>
            </a:r>
          </a:p>
          <a:p>
            <a:pPr lvl="2"/>
            <a:r>
              <a:rPr lang="en-GB" dirty="0" smtClean="0"/>
              <a:t>isolation of the </a:t>
            </a:r>
            <a:r>
              <a:rPr lang="en-GB" dirty="0" err="1" smtClean="0"/>
              <a:t>muon</a:t>
            </a:r>
            <a:r>
              <a:rPr lang="en-GB" dirty="0" smtClean="0"/>
              <a:t> pair</a:t>
            </a:r>
          </a:p>
          <a:p>
            <a:pPr lvl="2"/>
            <a:r>
              <a:rPr lang="en-GB" dirty="0" smtClean="0"/>
              <a:t>decay length significance</a:t>
            </a:r>
          </a:p>
          <a:p>
            <a:pPr lvl="2"/>
            <a:r>
              <a:rPr lang="en-GB" dirty="0" smtClean="0"/>
              <a:t>angle between </a:t>
            </a:r>
            <a:r>
              <a:rPr lang="en-GB" dirty="0" err="1" smtClean="0"/>
              <a:t>di-muon</a:t>
            </a:r>
            <a:r>
              <a:rPr lang="en-GB" dirty="0" smtClean="0"/>
              <a:t> momentum and direction to PV</a:t>
            </a:r>
          </a:p>
          <a:p>
            <a:pPr lvl="2"/>
            <a:r>
              <a:rPr lang="en-GB" dirty="0" smtClean="0"/>
              <a:t>mass window around m(B</a:t>
            </a:r>
            <a:r>
              <a:rPr lang="en-GB" baseline="-25000" dirty="0" smtClean="0"/>
              <a:t>s</a:t>
            </a:r>
            <a:r>
              <a:rPr lang="en-GB" dirty="0" smtClean="0"/>
              <a:t>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948264" y="3985319"/>
            <a:ext cx="1368152" cy="369332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0000FF"/>
                </a:solidFill>
              </a:rPr>
              <a:t>CMS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300192" y="614555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Isolation</a:t>
            </a:r>
            <a:endParaRPr lang="fr-FR" sz="1400" dirty="0"/>
          </a:p>
        </p:txBody>
      </p:sp>
      <p:sp>
        <p:nvSpPr>
          <p:cNvPr id="12" name="Rectangle 11"/>
          <p:cNvSpPr/>
          <p:nvPr/>
        </p:nvSpPr>
        <p:spPr>
          <a:xfrm>
            <a:off x="7646474" y="6145559"/>
            <a:ext cx="14975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Flight-</a:t>
            </a:r>
            <a:r>
              <a:rPr lang="fr-FR" sz="1400" dirty="0" err="1" smtClean="0"/>
              <a:t>length</a:t>
            </a:r>
            <a:r>
              <a:rPr lang="fr-FR" sz="1400" dirty="0" smtClean="0"/>
              <a:t> </a:t>
            </a:r>
            <a:r>
              <a:rPr lang="fr-FR" sz="1400" dirty="0" err="1" smtClean="0"/>
              <a:t>sig</a:t>
            </a:r>
            <a:r>
              <a:rPr lang="fr-FR" sz="1400" dirty="0" smtClean="0"/>
              <a:t>.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355976" y="39330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MC</a:t>
            </a:r>
            <a:endParaRPr lang="fr-FR" b="1" dirty="0"/>
          </a:p>
        </p:txBody>
      </p:sp>
      <p:pic>
        <p:nvPicPr>
          <p:cNvPr id="70659" name="Picture 3" descr="C:\Documents and Settings\Pascal\Mes documents\LHCb\Conferences\HQL2010\Materiel\Atlas\Fig4 TransDecayLength Bsmumu.gif"/>
          <p:cNvPicPr>
            <a:picLocks noChangeAspect="1" noChangeArrowheads="1"/>
          </p:cNvPicPr>
          <p:nvPr/>
        </p:nvPicPr>
        <p:blipFill>
          <a:blip r:embed="rId3" cstate="print"/>
          <a:srcRect r="7321"/>
          <a:stretch>
            <a:fillRect/>
          </a:stretch>
        </p:blipFill>
        <p:spPr bwMode="auto">
          <a:xfrm>
            <a:off x="-1" y="4302388"/>
            <a:ext cx="1946326" cy="1911096"/>
          </a:xfrm>
          <a:prstGeom prst="rect">
            <a:avLst/>
          </a:prstGeom>
          <a:noFill/>
        </p:spPr>
      </p:pic>
      <p:pic>
        <p:nvPicPr>
          <p:cNvPr id="70660" name="Picture 4" descr="C:\Documents and Settings\Pascal\Mes documents\LHCb\Conferences\HQL2010\Materiel\Atlas\Fig6 Pointing Bsmumu.gif"/>
          <p:cNvPicPr>
            <a:picLocks noChangeAspect="1" noChangeArrowheads="1"/>
          </p:cNvPicPr>
          <p:nvPr/>
        </p:nvPicPr>
        <p:blipFill>
          <a:blip r:embed="rId4" cstate="print"/>
          <a:srcRect l="4389" t="2411" r="8930" b="5953"/>
          <a:stretch>
            <a:fillRect/>
          </a:stretch>
        </p:blipFill>
        <p:spPr bwMode="auto">
          <a:xfrm>
            <a:off x="3707904" y="4374395"/>
            <a:ext cx="1820364" cy="1751252"/>
          </a:xfrm>
          <a:prstGeom prst="rect">
            <a:avLst/>
          </a:prstGeom>
          <a:noFill/>
        </p:spPr>
      </p:pic>
      <p:pic>
        <p:nvPicPr>
          <p:cNvPr id="70661" name="Picture 5" descr="C:\Documents and Settings\Pascal\Mes documents\LHCb\Conferences\HQL2010\Materiel\Atlas\Fig5 Iso Bsmumu.gif"/>
          <p:cNvPicPr>
            <a:picLocks noChangeAspect="1" noChangeArrowheads="1"/>
          </p:cNvPicPr>
          <p:nvPr/>
        </p:nvPicPr>
        <p:blipFill>
          <a:blip r:embed="rId5" cstate="print"/>
          <a:srcRect l="3141" t="2871" r="10178" b="4747"/>
          <a:stretch>
            <a:fillRect/>
          </a:stretch>
        </p:blipFill>
        <p:spPr bwMode="auto">
          <a:xfrm>
            <a:off x="1887540" y="4374397"/>
            <a:ext cx="1820364" cy="1765509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2483768" y="609329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Isolation</a:t>
            </a:r>
            <a:endParaRPr lang="fr-FR" sz="1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107504" y="609329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Trans</a:t>
            </a:r>
            <a:r>
              <a:rPr lang="fr-FR" sz="1400" dirty="0" smtClean="0"/>
              <a:t>. </a:t>
            </a:r>
            <a:r>
              <a:rPr lang="fr-FR" sz="1400" dirty="0" err="1" smtClean="0"/>
              <a:t>decay</a:t>
            </a:r>
            <a:r>
              <a:rPr lang="fr-FR" sz="1400" dirty="0" smtClean="0"/>
              <a:t> </a:t>
            </a:r>
            <a:r>
              <a:rPr lang="fr-FR" sz="1400" dirty="0" err="1" smtClean="0"/>
              <a:t>length</a:t>
            </a:r>
            <a:endParaRPr lang="fr-FR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4067944" y="6165304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Pointing</a:t>
            </a:r>
            <a:r>
              <a:rPr lang="fr-FR" sz="1400" dirty="0" smtClean="0"/>
              <a:t> angle</a:t>
            </a:r>
            <a:endParaRPr lang="fr-FR" sz="1400" dirty="0"/>
          </a:p>
        </p:txBody>
      </p:sp>
      <p:pic>
        <p:nvPicPr>
          <p:cNvPr id="70663" name="Picture 7" descr="C:\Documents and Settings\Pascal\Mes documents\LHCb\Conferences\HQL2010\Materiel\CMS\Figure_003-d BPH-07-001.png"/>
          <p:cNvPicPr>
            <a:picLocks noChangeAspect="1" noChangeArrowheads="1"/>
          </p:cNvPicPr>
          <p:nvPr/>
        </p:nvPicPr>
        <p:blipFill>
          <a:blip r:embed="rId6" cstate="print"/>
          <a:srcRect l="3185" t="34775" r="18050" b="1500"/>
          <a:stretch>
            <a:fillRect/>
          </a:stretch>
        </p:blipFill>
        <p:spPr bwMode="auto">
          <a:xfrm>
            <a:off x="5580112" y="4365104"/>
            <a:ext cx="1728192" cy="1809519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 rot="19344944">
            <a:off x="8118067" y="3355926"/>
            <a:ext cx="924792" cy="646331"/>
          </a:xfrm>
          <a:prstGeom prst="rect">
            <a:avLst/>
          </a:prstGeom>
          <a:solidFill>
            <a:srgbClr val="99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 smtClean="0"/>
              <a:t>Luca’s talk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 rot="19476947">
            <a:off x="-28472" y="3188563"/>
            <a:ext cx="1213126" cy="646331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 err="1" smtClean="0"/>
              <a:t>Valentin’s</a:t>
            </a:r>
            <a:r>
              <a:rPr lang="en-GB" dirty="0" smtClean="0"/>
              <a:t> talk</a:t>
            </a:r>
            <a:endParaRPr lang="fr-FR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3994611"/>
            <a:ext cx="1368152" cy="369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ATLAS</a:t>
            </a:r>
          </a:p>
        </p:txBody>
      </p:sp>
      <p:pic>
        <p:nvPicPr>
          <p:cNvPr id="22" name="Picture 24" descr="1123496744345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725144"/>
            <a:ext cx="492160" cy="4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5" descr="ATLAS_White_480x720_0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5229200"/>
            <a:ext cx="384044" cy="57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4736" y="4297060"/>
            <a:ext cx="2520280" cy="230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</a:t>
            </a:r>
            <a:r>
              <a:rPr lang="en-GB" baseline="-25000" dirty="0" err="1" smtClean="0"/>
              <a:t>s</a:t>
            </a:r>
            <a:r>
              <a:rPr lang="en-GB" dirty="0" err="1" smtClean="0">
                <a:sym typeface="Symbol" pitchFamily="18" charset="2"/>
              </a:rPr>
              <a:t></a:t>
            </a:r>
            <a:r>
              <a:rPr lang="en-GB" dirty="0" err="1" smtClean="0">
                <a:latin typeface="Symbol" pitchFamily="18" charset="2"/>
                <a:sym typeface="Symbol" pitchFamily="18" charset="2"/>
              </a:rPr>
              <a:t>m</a:t>
            </a:r>
            <a:r>
              <a:rPr lang="en-GB" baseline="30000" dirty="0" err="1" smtClean="0">
                <a:latin typeface="Symbol" pitchFamily="18" charset="2"/>
                <a:sym typeface="Symbol" pitchFamily="18" charset="2"/>
              </a:rPr>
              <a:t>+</a:t>
            </a:r>
            <a:r>
              <a:rPr lang="en-GB" dirty="0" err="1" smtClean="0">
                <a:latin typeface="Symbol" pitchFamily="18" charset="2"/>
                <a:sym typeface="Symbol" pitchFamily="18" charset="2"/>
              </a:rPr>
              <a:t>m</a:t>
            </a:r>
            <a:r>
              <a:rPr lang="en-GB" baseline="30000" dirty="0" smtClean="0">
                <a:latin typeface="Symbol" pitchFamily="18" charset="2"/>
                <a:sym typeface="Symbol" pitchFamily="18" charset="2"/>
              </a:rPr>
              <a:t>-</a:t>
            </a:r>
            <a:r>
              <a:rPr lang="en-GB" dirty="0" smtClean="0">
                <a:latin typeface="Symbol" pitchFamily="18" charset="2"/>
                <a:sym typeface="Symbol" pitchFamily="18" charset="2"/>
              </a:rPr>
              <a:t>: </a:t>
            </a:r>
            <a:r>
              <a:rPr lang="en-GB" dirty="0" smtClean="0">
                <a:sym typeface="Symbol" pitchFamily="18" charset="2"/>
              </a:rPr>
              <a:t>ATLAS/CMS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461665"/>
          </a:xfrm>
        </p:spPr>
        <p:txBody>
          <a:bodyPr/>
          <a:lstStyle/>
          <a:p>
            <a:r>
              <a:rPr lang="fr-FR" dirty="0" err="1" smtClean="0"/>
              <a:t>Expected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</a:t>
            </a:r>
            <a:r>
              <a:rPr lang="fr-FR" i="1" dirty="0" smtClean="0"/>
              <a:t>(</a:t>
            </a:r>
            <a:r>
              <a:rPr lang="fr-FR" i="1" dirty="0" err="1" smtClean="0"/>
              <a:t>assuming</a:t>
            </a:r>
            <a:r>
              <a:rPr lang="fr-FR" i="1" dirty="0" smtClean="0"/>
              <a:t> </a:t>
            </a:r>
            <a:r>
              <a:rPr lang="el-GR" i="1" dirty="0" smtClean="0"/>
              <a:t>σ(</a:t>
            </a:r>
            <a:r>
              <a:rPr lang="fr-FR" i="1" dirty="0" smtClean="0"/>
              <a:t>pp</a:t>
            </a:r>
            <a:r>
              <a:rPr lang="el-GR" i="1" dirty="0" smtClean="0"/>
              <a:t> → </a:t>
            </a:r>
            <a:r>
              <a:rPr lang="fr-FR" i="1" dirty="0" err="1" smtClean="0"/>
              <a:t>bbX</a:t>
            </a:r>
            <a:r>
              <a:rPr lang="fr-FR" i="1" dirty="0" smtClean="0"/>
              <a:t>) = 500 µb) @14TeV</a:t>
            </a:r>
            <a:r>
              <a:rPr lang="fr-FR" dirty="0" smtClean="0"/>
              <a:t>: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sp>
        <p:nvSpPr>
          <p:cNvPr id="10" name="Espace réservé du contenu 9"/>
          <p:cNvSpPr>
            <a:spLocks noGrp="1"/>
          </p:cNvSpPr>
          <p:nvPr>
            <p:ph idx="12"/>
          </p:nvPr>
        </p:nvSpPr>
        <p:spPr>
          <a:xfrm>
            <a:off x="107982" y="3902092"/>
            <a:ext cx="6984298" cy="1914370"/>
          </a:xfrm>
        </p:spPr>
        <p:txBody>
          <a:bodyPr/>
          <a:lstStyle/>
          <a:p>
            <a:pPr lvl="1"/>
            <a:r>
              <a:rPr lang="en-US" dirty="0" smtClean="0"/>
              <a:t>Uncertainty coming from limited amount of MC</a:t>
            </a:r>
          </a:p>
          <a:p>
            <a:pPr lvl="1"/>
            <a:r>
              <a:rPr lang="fr-FR" dirty="0" smtClean="0"/>
              <a:t>B </a:t>
            </a:r>
            <a:r>
              <a:rPr lang="el-GR" dirty="0" smtClean="0"/>
              <a:t>→</a:t>
            </a:r>
            <a:r>
              <a:rPr lang="fr-FR" dirty="0" smtClean="0"/>
              <a:t> J/</a:t>
            </a:r>
            <a:r>
              <a:rPr lang="fr-FR" dirty="0" smtClean="0">
                <a:sym typeface="Symbol"/>
              </a:rPr>
              <a:t> </a:t>
            </a:r>
            <a:r>
              <a:rPr lang="fr-FR" dirty="0" smtClean="0"/>
              <a:t>K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for </a:t>
            </a:r>
            <a:r>
              <a:rPr lang="fr-FR" dirty="0" err="1" smtClean="0"/>
              <a:t>normalization</a:t>
            </a:r>
            <a:r>
              <a:rPr lang="fr-FR" dirty="0" smtClean="0"/>
              <a:t> to translate the </a:t>
            </a:r>
            <a:r>
              <a:rPr lang="en-US" dirty="0" smtClean="0"/>
              <a:t>signal cross section to a BR</a:t>
            </a:r>
          </a:p>
          <a:p>
            <a:pPr lvl="2"/>
            <a:r>
              <a:rPr lang="en-US" dirty="0" smtClean="0"/>
              <a:t>Well measure BR</a:t>
            </a:r>
          </a:p>
          <a:p>
            <a:pPr lvl="2"/>
            <a:r>
              <a:rPr lang="en-US" dirty="0" smtClean="0"/>
              <a:t>Only 1 additional track compare to signal decay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5580112" y="908720"/>
            <a:ext cx="144016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3563888" y="1700808"/>
          <a:ext cx="5184576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4216"/>
                <a:gridCol w="936104"/>
                <a:gridCol w="936104"/>
                <a:gridCol w="1368152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 </a:t>
                      </a:r>
                      <a:r>
                        <a:rPr lang="fr-FR" dirty="0" err="1" smtClean="0"/>
                        <a:t>sig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 </a:t>
                      </a:r>
                      <a:r>
                        <a:rPr lang="fr-FR" dirty="0" err="1" smtClean="0"/>
                        <a:t>bkg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90% CL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ATLAS (10 fb</a:t>
                      </a:r>
                      <a:r>
                        <a:rPr lang="fr-FR" baseline="30000" dirty="0" smtClean="0"/>
                        <a:t>-1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5.6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---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CMS (1 fb</a:t>
                      </a:r>
                      <a:r>
                        <a:rPr lang="fr-FR" baseline="30000" dirty="0" smtClean="0"/>
                        <a:t>-1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2.4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6.5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&lt;1.6 10</a:t>
                      </a:r>
                      <a:r>
                        <a:rPr lang="fr-FR" baseline="30000" dirty="0" smtClean="0"/>
                        <a:t>-8</a:t>
                      </a:r>
                      <a:endParaRPr lang="fr-FR" baseline="30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3730" name="Picture 2" descr="C:\Documents and Settings\Pascal\Mes documents\LHCb\Conferences\HQL2010\Materiel\Atlas\Fig8 Mass Bsmumu.gif"/>
          <p:cNvPicPr>
            <a:picLocks noChangeAspect="1" noChangeArrowheads="1"/>
          </p:cNvPicPr>
          <p:nvPr/>
        </p:nvPicPr>
        <p:blipFill>
          <a:blip r:embed="rId3" cstate="print"/>
          <a:srcRect b="3435"/>
          <a:stretch>
            <a:fillRect/>
          </a:stretch>
        </p:blipFill>
        <p:spPr bwMode="auto">
          <a:xfrm>
            <a:off x="539552" y="1268759"/>
            <a:ext cx="2808312" cy="265229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563888" y="2967335"/>
            <a:ext cx="437423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with 10 – 20 fb</a:t>
            </a:r>
            <a:r>
              <a:rPr lang="en-US" baseline="30000" dirty="0" smtClean="0"/>
              <a:t>-1</a:t>
            </a:r>
            <a:r>
              <a:rPr lang="en-US" dirty="0" smtClean="0"/>
              <a:t> SM prediction region</a:t>
            </a:r>
          </a:p>
          <a:p>
            <a:r>
              <a:rPr lang="en-US" dirty="0" smtClean="0"/>
              <a:t>• 3σ evidence after 3 years@10</a:t>
            </a:r>
            <a:r>
              <a:rPr lang="en-US" baseline="30000" dirty="0" smtClean="0"/>
              <a:t>33</a:t>
            </a:r>
          </a:p>
          <a:p>
            <a:r>
              <a:rPr lang="en-US" dirty="0" smtClean="0"/>
              <a:t>• 5σ observation after 1 years@10</a:t>
            </a:r>
            <a:r>
              <a:rPr lang="en-US" baseline="30000" dirty="0" smtClean="0"/>
              <a:t>34</a:t>
            </a:r>
            <a:endParaRPr lang="fr-FR" baseline="30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8028384" y="2924944"/>
            <a:ext cx="1080120" cy="369332"/>
          </a:xfrm>
          <a:prstGeom prst="rect">
            <a:avLst/>
          </a:prstGeom>
          <a:solidFill>
            <a:srgbClr val="CC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r-FR" dirty="0" smtClean="0"/>
              <a:t>2.1 10</a:t>
            </a:r>
            <a:r>
              <a:rPr lang="fr-FR" baseline="30000" dirty="0" smtClean="0"/>
              <a:t>-8 *</a:t>
            </a:r>
            <a:endParaRPr lang="fr-FR" baseline="30000" dirty="0"/>
          </a:p>
        </p:txBody>
      </p:sp>
      <p:cxnSp>
        <p:nvCxnSpPr>
          <p:cNvPr id="15" name="Connecteur droit avec flèche 14"/>
          <p:cNvCxnSpPr/>
          <p:nvPr/>
        </p:nvCxnSpPr>
        <p:spPr>
          <a:xfrm rot="16200000" flipV="1">
            <a:off x="7920372" y="2744924"/>
            <a:ext cx="216024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0" y="6093296"/>
            <a:ext cx="4276725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/>
              <a:t>* Scaling quoted  result  by ratio of </a:t>
            </a:r>
            <a:r>
              <a:rPr lang="en-GB" sz="1200" dirty="0" err="1"/>
              <a:t>LHCb</a:t>
            </a:r>
            <a:r>
              <a:rPr lang="en-GB" sz="1200" dirty="0"/>
              <a:t> measured x-sec </a:t>
            </a:r>
          </a:p>
          <a:p>
            <a:r>
              <a:rPr lang="en-GB" sz="1200" dirty="0"/>
              <a:t>   at √s = 7 </a:t>
            </a:r>
            <a:r>
              <a:rPr lang="en-GB" sz="1200" dirty="0" err="1"/>
              <a:t>TeV</a:t>
            </a:r>
            <a:r>
              <a:rPr lang="en-GB" sz="1200" dirty="0"/>
              <a:t> to 14 </a:t>
            </a:r>
            <a:r>
              <a:rPr lang="en-GB" sz="1200" dirty="0" err="1"/>
              <a:t>TeV</a:t>
            </a:r>
            <a:r>
              <a:rPr lang="en-GB" sz="1200" dirty="0"/>
              <a:t> value assumed in MC study</a:t>
            </a:r>
            <a:r>
              <a:rPr lang="en-GB" sz="1200" dirty="0">
                <a:solidFill>
                  <a:srgbClr val="996600"/>
                </a:solidFill>
              </a:rPr>
              <a:t>.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8460432" y="4293096"/>
            <a:ext cx="7200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CMS</a:t>
            </a:r>
          </a:p>
          <a:p>
            <a:r>
              <a:rPr lang="fr-FR" sz="1600" dirty="0" err="1" smtClean="0"/>
              <a:t>Prel</a:t>
            </a:r>
            <a:r>
              <a:rPr lang="fr-FR" sz="1600" dirty="0" smtClean="0"/>
              <a:t>.</a:t>
            </a:r>
            <a:endParaRPr lang="fr-FR" sz="1600" dirty="0"/>
          </a:p>
        </p:txBody>
      </p:sp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6984776" y="4581128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dirty="0" err="1">
                <a:solidFill>
                  <a:srgbClr val="FF0000"/>
                </a:solidFill>
              </a:rPr>
              <a:t>N</a:t>
            </a:r>
            <a:r>
              <a:rPr lang="en-GB" sz="1200" baseline="-25000" dirty="0" err="1">
                <a:solidFill>
                  <a:srgbClr val="FF0000"/>
                </a:solidFill>
              </a:rPr>
              <a:t>sig</a:t>
            </a:r>
            <a:r>
              <a:rPr lang="en-GB" sz="1200" dirty="0">
                <a:solidFill>
                  <a:srgbClr val="FF0000"/>
                </a:solidFill>
              </a:rPr>
              <a:t> = </a:t>
            </a:r>
            <a:r>
              <a:rPr lang="en-GB" sz="1200" dirty="0" smtClean="0">
                <a:solidFill>
                  <a:srgbClr val="FF0000"/>
                </a:solidFill>
              </a:rPr>
              <a:t>48</a:t>
            </a:r>
            <a:endParaRPr lang="en-US" sz="1200" dirty="0">
              <a:solidFill>
                <a:srgbClr val="FF0000"/>
              </a:solidFill>
              <a:cs typeface="Arial" charset="0"/>
              <a:sym typeface="Euclid Symbol" pitchFamily="18" charset="2"/>
            </a:endParaRPr>
          </a:p>
          <a:p>
            <a:r>
              <a:rPr lang="el-GR" sz="1200" dirty="0">
                <a:solidFill>
                  <a:srgbClr val="FF0000"/>
                </a:solidFill>
                <a:cs typeface="Arial" charset="0"/>
                <a:sym typeface="Euclid Symbol" pitchFamily="18" charset="2"/>
              </a:rPr>
              <a:t>σ</a:t>
            </a:r>
            <a:r>
              <a:rPr lang="en-GB" sz="1200" baseline="-25000" dirty="0">
                <a:solidFill>
                  <a:srgbClr val="FF0000"/>
                </a:solidFill>
                <a:cs typeface="Arial" charset="0"/>
                <a:sym typeface="Euclid Symbol" pitchFamily="18" charset="2"/>
              </a:rPr>
              <a:t>M</a:t>
            </a:r>
            <a:r>
              <a:rPr lang="en-GB" sz="1200" dirty="0">
                <a:solidFill>
                  <a:srgbClr val="FF0000"/>
                </a:solidFill>
                <a:cs typeface="Arial" charset="0"/>
                <a:sym typeface="Euclid Symbol" pitchFamily="18" charset="2"/>
              </a:rPr>
              <a:t>  = 32 </a:t>
            </a:r>
            <a:r>
              <a:rPr lang="en-US" sz="1200" dirty="0" err="1" smtClean="0">
                <a:solidFill>
                  <a:srgbClr val="FF0000"/>
                </a:solidFill>
                <a:cs typeface="Arial" charset="0"/>
                <a:sym typeface="Euclid Symbol" pitchFamily="18" charset="2"/>
              </a:rPr>
              <a:t>MeV</a:t>
            </a:r>
            <a:r>
              <a:rPr lang="en-US" sz="1200" dirty="0" smtClean="0">
                <a:solidFill>
                  <a:srgbClr val="FF0000"/>
                </a:solidFill>
                <a:cs typeface="Arial" charset="0"/>
                <a:sym typeface="Euclid Symbol" pitchFamily="18" charset="2"/>
              </a:rPr>
              <a:t>/c</a:t>
            </a:r>
            <a:r>
              <a:rPr lang="en-US" sz="1100" baseline="30000" dirty="0" smtClean="0">
                <a:solidFill>
                  <a:srgbClr val="FF0000"/>
                </a:solidFill>
                <a:cs typeface="Arial" charset="0"/>
                <a:sym typeface="Euclid Symbol" pitchFamily="18" charset="2"/>
              </a:rPr>
              <a:t>2</a:t>
            </a:r>
            <a:endParaRPr lang="en-GB" sz="1100" baseline="30000" dirty="0">
              <a:solidFill>
                <a:srgbClr val="FF0000"/>
              </a:solidFill>
            </a:endParaRPr>
          </a:p>
        </p:txBody>
      </p:sp>
      <p:sp>
        <p:nvSpPr>
          <p:cNvPr id="20" name="Flèche droite 19"/>
          <p:cNvSpPr/>
          <p:nvPr/>
        </p:nvSpPr>
        <p:spPr>
          <a:xfrm rot="704146">
            <a:off x="5511462" y="4905494"/>
            <a:ext cx="108012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971600" y="148478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MC</a:t>
            </a:r>
            <a:endParaRPr lang="fr-FR" b="1" dirty="0"/>
          </a:p>
        </p:txBody>
      </p:sp>
      <p:sp>
        <p:nvSpPr>
          <p:cNvPr id="22" name="TextBox 16"/>
          <p:cNvSpPr txBox="1">
            <a:spLocks noChangeArrowheads="1"/>
          </p:cNvSpPr>
          <p:nvPr/>
        </p:nvSpPr>
        <p:spPr bwMode="auto">
          <a:xfrm>
            <a:off x="7092280" y="5085184"/>
            <a:ext cx="8640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1400" b="1" dirty="0" smtClean="0">
                <a:ea typeface="ＭＳ Ｐゴシック" pitchFamily="-65" charset="-128"/>
                <a:cs typeface="Arial" charset="0"/>
              </a:rPr>
              <a:t>280 nb</a:t>
            </a:r>
            <a:r>
              <a:rPr lang="en-US" sz="1400" b="1" baseline="30000" dirty="0" smtClean="0">
                <a:ea typeface="ＭＳ Ｐゴシック" pitchFamily="-65" charset="-128"/>
                <a:cs typeface="Arial" charset="0"/>
              </a:rPr>
              <a:t>-1</a:t>
            </a:r>
            <a:endParaRPr lang="en-US" sz="1400" b="1" baseline="30000" dirty="0">
              <a:ea typeface="ＭＳ Ｐゴシック" pitchFamily="-65" charset="-128"/>
              <a:cs typeface="Arial" charset="0"/>
            </a:endParaRPr>
          </a:p>
        </p:txBody>
      </p:sp>
      <p:pic>
        <p:nvPicPr>
          <p:cNvPr id="23" name="Picture 24" descr="112349674434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4336" y="4847877"/>
            <a:ext cx="492160" cy="4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5" descr="ATLAS_White_480x720_0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2492896"/>
            <a:ext cx="384044" cy="57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rot="19344944">
            <a:off x="943028" y="172925"/>
            <a:ext cx="786963" cy="646331"/>
          </a:xfrm>
          <a:prstGeom prst="rect">
            <a:avLst/>
          </a:prstGeom>
          <a:solidFill>
            <a:srgbClr val="CC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 err="1" smtClean="0"/>
              <a:t>Niels</a:t>
            </a:r>
            <a:r>
              <a:rPr lang="en-GB" dirty="0" smtClean="0"/>
              <a:t>’ talk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</a:t>
            </a:r>
            <a:r>
              <a:rPr lang="en-GB" baseline="-25000" dirty="0" err="1" smtClean="0"/>
              <a:t>s</a:t>
            </a:r>
            <a:r>
              <a:rPr lang="en-GB" dirty="0" err="1" smtClean="0">
                <a:sym typeface="Symbol" pitchFamily="18" charset="2"/>
              </a:rPr>
              <a:t></a:t>
            </a:r>
            <a:r>
              <a:rPr lang="en-GB" dirty="0" err="1" smtClean="0">
                <a:latin typeface="Symbol" pitchFamily="18" charset="2"/>
                <a:sym typeface="Symbol" pitchFamily="18" charset="2"/>
              </a:rPr>
              <a:t>m</a:t>
            </a:r>
            <a:r>
              <a:rPr lang="en-GB" baseline="30000" dirty="0" err="1" smtClean="0">
                <a:latin typeface="Symbol" pitchFamily="18" charset="2"/>
                <a:sym typeface="Symbol" pitchFamily="18" charset="2"/>
              </a:rPr>
              <a:t>+</a:t>
            </a:r>
            <a:r>
              <a:rPr lang="en-GB" dirty="0" err="1" smtClean="0">
                <a:latin typeface="Symbol" pitchFamily="18" charset="2"/>
                <a:sym typeface="Symbol" pitchFamily="18" charset="2"/>
              </a:rPr>
              <a:t>m</a:t>
            </a:r>
            <a:r>
              <a:rPr lang="en-GB" baseline="30000" dirty="0" smtClean="0">
                <a:latin typeface="Symbol" pitchFamily="18" charset="2"/>
                <a:sym typeface="Symbol" pitchFamily="18" charset="2"/>
              </a:rPr>
              <a:t>-</a:t>
            </a:r>
            <a:r>
              <a:rPr lang="en-GB" dirty="0" smtClean="0">
                <a:latin typeface="Symbol" pitchFamily="18" charset="2"/>
                <a:sym typeface="Symbol" pitchFamily="18" charset="2"/>
              </a:rPr>
              <a:t>: </a:t>
            </a:r>
            <a:r>
              <a:rPr lang="en-GB" dirty="0" err="1" smtClean="0">
                <a:sym typeface="Symbol" pitchFamily="18" charset="2"/>
              </a:rPr>
              <a:t>LHCb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sp>
        <p:nvSpPr>
          <p:cNvPr id="51" name="Espace réservé du contenu 50"/>
          <p:cNvSpPr>
            <a:spLocks noGrp="1"/>
          </p:cNvSpPr>
          <p:nvPr>
            <p:ph idx="12"/>
          </p:nvPr>
        </p:nvSpPr>
        <p:spPr>
          <a:xfrm>
            <a:off x="-252536" y="4538503"/>
            <a:ext cx="4031970" cy="1477328"/>
          </a:xfrm>
        </p:spPr>
        <p:txBody>
          <a:bodyPr/>
          <a:lstStyle/>
          <a:p>
            <a:pPr lvl="3"/>
            <a:r>
              <a:rPr lang="en-US" dirty="0" smtClean="0"/>
              <a:t>no events in sensitive region and general properties of background as expected</a:t>
            </a:r>
          </a:p>
        </p:txBody>
      </p:sp>
      <p:grpSp>
        <p:nvGrpSpPr>
          <p:cNvPr id="6" name="Groupe 29"/>
          <p:cNvGrpSpPr/>
          <p:nvPr/>
        </p:nvGrpSpPr>
        <p:grpSpPr>
          <a:xfrm>
            <a:off x="6516215" y="1484784"/>
            <a:ext cx="2627785" cy="1384410"/>
            <a:chOff x="4943856" y="914400"/>
            <a:chExt cx="4152689" cy="2590800"/>
          </a:xfrm>
        </p:grpSpPr>
        <p:sp>
          <p:nvSpPr>
            <p:cNvPr id="31" name="Line 10"/>
            <p:cNvSpPr>
              <a:spLocks noChangeShapeType="1"/>
            </p:cNvSpPr>
            <p:nvPr/>
          </p:nvSpPr>
          <p:spPr bwMode="auto">
            <a:xfrm flipV="1">
              <a:off x="6149721" y="1079762"/>
              <a:ext cx="0" cy="16168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1"/>
            <p:cNvSpPr>
              <a:spLocks noChangeShapeType="1"/>
            </p:cNvSpPr>
            <p:nvPr/>
          </p:nvSpPr>
          <p:spPr bwMode="auto">
            <a:xfrm flipH="1">
              <a:off x="4943856" y="2606351"/>
              <a:ext cx="1205865" cy="89884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2"/>
            <p:cNvSpPr>
              <a:spLocks noChangeShapeType="1"/>
            </p:cNvSpPr>
            <p:nvPr/>
          </p:nvSpPr>
          <p:spPr bwMode="auto">
            <a:xfrm>
              <a:off x="6149721" y="2606351"/>
              <a:ext cx="1356598" cy="8459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 Box 13"/>
            <p:cNvSpPr txBox="1">
              <a:spLocks noChangeArrowheads="1"/>
            </p:cNvSpPr>
            <p:nvPr/>
          </p:nvSpPr>
          <p:spPr bwMode="auto">
            <a:xfrm>
              <a:off x="6876773" y="2800992"/>
              <a:ext cx="2219772" cy="521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 i="1" dirty="0" smtClean="0">
                  <a:solidFill>
                    <a:srgbClr val="FF0000"/>
                  </a:solidFill>
                  <a:latin typeface="Lucida Handwriting" pitchFamily="66" charset="0"/>
                </a:rPr>
                <a:t>Geometry  GL</a:t>
              </a:r>
              <a:endParaRPr lang="en-US" sz="1400" b="1" i="1" dirty="0">
                <a:solidFill>
                  <a:srgbClr val="FF0000"/>
                </a:solidFill>
                <a:latin typeface="Lucida Handwriting" pitchFamily="66" charset="0"/>
              </a:endParaRPr>
            </a:p>
          </p:txBody>
        </p:sp>
        <p:sp>
          <p:nvSpPr>
            <p:cNvPr id="36" name="Text Box 15"/>
            <p:cNvSpPr txBox="1">
              <a:spLocks noChangeArrowheads="1"/>
            </p:cNvSpPr>
            <p:nvPr/>
          </p:nvSpPr>
          <p:spPr bwMode="auto">
            <a:xfrm>
              <a:off x="4943856" y="2272687"/>
              <a:ext cx="592465" cy="279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 i="1" dirty="0">
                  <a:solidFill>
                    <a:srgbClr val="FF0000"/>
                  </a:solidFill>
                  <a:latin typeface="Lucida Handwriting" pitchFamily="66" charset="0"/>
                </a:rPr>
                <a:t>PID </a:t>
              </a:r>
            </a:p>
          </p:txBody>
        </p:sp>
        <p:sp>
          <p:nvSpPr>
            <p:cNvPr id="39" name="Text Box 24"/>
            <p:cNvSpPr txBox="1">
              <a:spLocks noChangeArrowheads="1"/>
            </p:cNvSpPr>
            <p:nvPr/>
          </p:nvSpPr>
          <p:spPr bwMode="auto">
            <a:xfrm>
              <a:off x="7315204" y="1165291"/>
              <a:ext cx="1781341" cy="17279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dirty="0" smtClean="0"/>
                <a:t>IP</a:t>
              </a:r>
              <a:endParaRPr lang="en-US" dirty="0"/>
            </a:p>
            <a:p>
              <a:r>
                <a:rPr lang="en-US" dirty="0"/>
                <a:t>lifetime</a:t>
              </a:r>
            </a:p>
            <a:p>
              <a:r>
                <a:rPr lang="en-US" dirty="0" smtClean="0"/>
                <a:t>Isolation</a:t>
              </a:r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 flipH="1">
              <a:off x="6480048" y="1964724"/>
              <a:ext cx="804672" cy="7702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14"/>
            <p:cNvSpPr txBox="1">
              <a:spLocks noChangeArrowheads="1"/>
            </p:cNvSpPr>
            <p:nvPr/>
          </p:nvSpPr>
          <p:spPr bwMode="auto">
            <a:xfrm>
              <a:off x="6248116" y="914400"/>
              <a:ext cx="1909286" cy="279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1" i="1" dirty="0">
                  <a:solidFill>
                    <a:srgbClr val="FF0000"/>
                  </a:solidFill>
                  <a:latin typeface="Lucida Handwriting" pitchFamily="66" charset="0"/>
                </a:rPr>
                <a:t>Invariant Mass</a:t>
              </a:r>
            </a:p>
          </p:txBody>
        </p:sp>
      </p:grpSp>
      <p:sp>
        <p:nvSpPr>
          <p:cNvPr id="25" name="Flèche droite 24"/>
          <p:cNvSpPr/>
          <p:nvPr/>
        </p:nvSpPr>
        <p:spPr>
          <a:xfrm rot="397547">
            <a:off x="5223429" y="3634850"/>
            <a:ext cx="108012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6983760" y="5358259"/>
            <a:ext cx="216024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/>
              <a:t>expected ~ 6 signal events and ~ 30 background events for 1 fb</a:t>
            </a:r>
            <a:r>
              <a:rPr lang="en-US" sz="1600" baseline="30000" dirty="0" smtClean="0"/>
              <a:t>-1</a:t>
            </a:r>
            <a:endParaRPr lang="fr-FR" sz="1600" baseline="30000" dirty="0"/>
          </a:p>
        </p:txBody>
      </p:sp>
      <p:sp>
        <p:nvSpPr>
          <p:cNvPr id="55" name="Text Box 14"/>
          <p:cNvSpPr txBox="1">
            <a:spLocks noChangeArrowheads="1"/>
          </p:cNvSpPr>
          <p:nvPr/>
        </p:nvSpPr>
        <p:spPr bwMode="auto">
          <a:xfrm rot="16200000">
            <a:off x="2889685" y="5399347"/>
            <a:ext cx="1800200" cy="30777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  <a:latin typeface="Lucida Handwriting" pitchFamily="66" charset="0"/>
              </a:rPr>
              <a:t>Invariant Mass</a:t>
            </a:r>
            <a:endParaRPr lang="en-US" sz="1400" b="1" i="1" dirty="0">
              <a:solidFill>
                <a:srgbClr val="FF0000"/>
              </a:solidFill>
              <a:latin typeface="Lucida Handwriting" pitchFamily="66" charset="0"/>
            </a:endParaRPr>
          </a:p>
        </p:txBody>
      </p:sp>
      <p:grpSp>
        <p:nvGrpSpPr>
          <p:cNvPr id="59" name="Groupe 58"/>
          <p:cNvGrpSpPr/>
          <p:nvPr/>
        </p:nvGrpSpPr>
        <p:grpSpPr>
          <a:xfrm>
            <a:off x="6482399" y="3140968"/>
            <a:ext cx="2661601" cy="2073717"/>
            <a:chOff x="6482399" y="3140968"/>
            <a:chExt cx="2661601" cy="2073717"/>
          </a:xfrm>
        </p:grpSpPr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82399" y="3140968"/>
              <a:ext cx="2661601" cy="2073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ZoneTexte 57"/>
            <p:cNvSpPr txBox="1"/>
            <p:nvPr/>
          </p:nvSpPr>
          <p:spPr>
            <a:xfrm>
              <a:off x="8100392" y="3501008"/>
              <a:ext cx="864096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</p:grpSp>
      <p:sp>
        <p:nvSpPr>
          <p:cNvPr id="56" name="TextBox 9"/>
          <p:cNvSpPr txBox="1">
            <a:spLocks noChangeArrowheads="1"/>
          </p:cNvSpPr>
          <p:nvPr/>
        </p:nvSpPr>
        <p:spPr bwMode="auto">
          <a:xfrm>
            <a:off x="7884368" y="3356992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dirty="0" err="1">
                <a:solidFill>
                  <a:srgbClr val="FF0000"/>
                </a:solidFill>
              </a:rPr>
              <a:t>N</a:t>
            </a:r>
            <a:r>
              <a:rPr lang="en-GB" sz="1200" baseline="-25000" dirty="0" err="1">
                <a:solidFill>
                  <a:srgbClr val="FF0000"/>
                </a:solidFill>
              </a:rPr>
              <a:t>sig</a:t>
            </a:r>
            <a:r>
              <a:rPr lang="en-GB" sz="1200" dirty="0">
                <a:solidFill>
                  <a:srgbClr val="FF0000"/>
                </a:solidFill>
              </a:rPr>
              <a:t> = </a:t>
            </a:r>
            <a:r>
              <a:rPr lang="en-GB" sz="1200" dirty="0" smtClean="0">
                <a:solidFill>
                  <a:srgbClr val="FF0000"/>
                </a:solidFill>
              </a:rPr>
              <a:t>688</a:t>
            </a:r>
            <a:endParaRPr lang="en-US" sz="1200" dirty="0">
              <a:solidFill>
                <a:srgbClr val="FF0000"/>
              </a:solidFill>
              <a:cs typeface="Arial" charset="0"/>
              <a:sym typeface="Euclid Symbol" pitchFamily="18" charset="2"/>
            </a:endParaRPr>
          </a:p>
          <a:p>
            <a:r>
              <a:rPr lang="el-GR" sz="1200" dirty="0">
                <a:solidFill>
                  <a:srgbClr val="FF0000"/>
                </a:solidFill>
                <a:cs typeface="Arial" charset="0"/>
                <a:sym typeface="Euclid Symbol" pitchFamily="18" charset="2"/>
              </a:rPr>
              <a:t>σ</a:t>
            </a:r>
            <a:r>
              <a:rPr lang="en-GB" sz="1200" baseline="-25000" dirty="0">
                <a:solidFill>
                  <a:srgbClr val="FF0000"/>
                </a:solidFill>
                <a:cs typeface="Arial" charset="0"/>
                <a:sym typeface="Euclid Symbol" pitchFamily="18" charset="2"/>
              </a:rPr>
              <a:t>M</a:t>
            </a:r>
            <a:r>
              <a:rPr lang="en-GB" sz="1200" dirty="0">
                <a:solidFill>
                  <a:srgbClr val="FF0000"/>
                </a:solidFill>
                <a:cs typeface="Arial" charset="0"/>
                <a:sym typeface="Euclid Symbol" pitchFamily="18" charset="2"/>
              </a:rPr>
              <a:t>  = </a:t>
            </a:r>
            <a:r>
              <a:rPr lang="en-GB" sz="1200" dirty="0" smtClean="0">
                <a:solidFill>
                  <a:srgbClr val="FF0000"/>
                </a:solidFill>
                <a:cs typeface="Arial" charset="0"/>
                <a:sym typeface="Euclid Symbol" pitchFamily="18" charset="2"/>
              </a:rPr>
              <a:t>13 </a:t>
            </a:r>
            <a:r>
              <a:rPr lang="en-US" sz="1200" dirty="0" err="1" smtClean="0">
                <a:solidFill>
                  <a:srgbClr val="FF0000"/>
                </a:solidFill>
                <a:cs typeface="Arial" charset="0"/>
                <a:sym typeface="Euclid Symbol" pitchFamily="18" charset="2"/>
              </a:rPr>
              <a:t>MeV</a:t>
            </a:r>
            <a:r>
              <a:rPr lang="en-US" sz="1200" dirty="0" smtClean="0">
                <a:solidFill>
                  <a:srgbClr val="FF0000"/>
                </a:solidFill>
                <a:cs typeface="Arial" charset="0"/>
                <a:sym typeface="Euclid Symbol" pitchFamily="18" charset="2"/>
              </a:rPr>
              <a:t>/c</a:t>
            </a:r>
            <a:r>
              <a:rPr lang="en-US" sz="1100" baseline="30000" dirty="0" smtClean="0">
                <a:solidFill>
                  <a:srgbClr val="FF0000"/>
                </a:solidFill>
                <a:cs typeface="Arial" charset="0"/>
                <a:sym typeface="Euclid Symbol" pitchFamily="18" charset="2"/>
              </a:rPr>
              <a:t>2</a:t>
            </a:r>
            <a:endParaRPr lang="en-GB" sz="1100" baseline="30000" dirty="0">
              <a:solidFill>
                <a:srgbClr val="FF0000"/>
              </a:solidFill>
            </a:endParaRPr>
          </a:p>
        </p:txBody>
      </p:sp>
      <p:sp>
        <p:nvSpPr>
          <p:cNvPr id="57" name="TextBox 16"/>
          <p:cNvSpPr txBox="1">
            <a:spLocks noChangeArrowheads="1"/>
          </p:cNvSpPr>
          <p:nvPr/>
        </p:nvSpPr>
        <p:spPr bwMode="auto">
          <a:xfrm>
            <a:off x="8172400" y="3861048"/>
            <a:ext cx="8640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1400" b="1" dirty="0" smtClean="0">
                <a:ea typeface="ＭＳ Ｐゴシック" pitchFamily="-65" charset="-128"/>
                <a:cs typeface="Arial" charset="0"/>
              </a:rPr>
              <a:t>~3 pb</a:t>
            </a:r>
            <a:r>
              <a:rPr lang="en-US" sz="1400" b="1" baseline="30000" dirty="0" smtClean="0">
                <a:ea typeface="ＭＳ Ｐゴシック" pitchFamily="-65" charset="-128"/>
                <a:cs typeface="Arial" charset="0"/>
              </a:rPr>
              <a:t>-1</a:t>
            </a:r>
            <a:endParaRPr lang="en-US" sz="1400" b="1" baseline="30000" dirty="0">
              <a:ea typeface="ＭＳ Ｐゴシック" pitchFamily="-65" charset="-128"/>
              <a:cs typeface="Arial" charset="0"/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3851920" y="4725145"/>
            <a:ext cx="3096344" cy="1944216"/>
            <a:chOff x="4283968" y="4162473"/>
            <a:chExt cx="3812881" cy="2305820"/>
          </a:xfrm>
        </p:grpSpPr>
        <p:grpSp>
          <p:nvGrpSpPr>
            <p:cNvPr id="27" name="Groupe 36"/>
            <p:cNvGrpSpPr/>
            <p:nvPr/>
          </p:nvGrpSpPr>
          <p:grpSpPr>
            <a:xfrm>
              <a:off x="4283968" y="4162473"/>
              <a:ext cx="3812881" cy="2305820"/>
              <a:chOff x="467544" y="3730425"/>
              <a:chExt cx="3812881" cy="2305820"/>
            </a:xfrm>
          </p:grpSpPr>
          <p:pic>
            <p:nvPicPr>
              <p:cNvPr id="30" name="Picture 7" descr="mass_vs_GL.gif"/>
              <p:cNvPicPr>
                <a:picLocks noChangeAspect="1"/>
              </p:cNvPicPr>
              <p:nvPr/>
            </p:nvPicPr>
            <p:blipFill>
              <a:blip r:embed="rId4" cstate="print"/>
              <a:srcRect t="9050" r="9538"/>
              <a:stretch>
                <a:fillRect/>
              </a:stretch>
            </p:blipFill>
            <p:spPr bwMode="auto">
              <a:xfrm>
                <a:off x="467544" y="3730425"/>
                <a:ext cx="3812881" cy="23058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" name="Rectangle 40"/>
              <p:cNvSpPr/>
              <p:nvPr/>
            </p:nvSpPr>
            <p:spPr bwMode="auto">
              <a:xfrm>
                <a:off x="894582" y="4590033"/>
                <a:ext cx="3371850" cy="244475"/>
              </a:xfrm>
              <a:prstGeom prst="rect">
                <a:avLst/>
              </a:prstGeom>
              <a:solidFill>
                <a:srgbClr val="CC9900">
                  <a:alpha val="27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2542407" y="3780408"/>
                <a:ext cx="1724025" cy="2025650"/>
              </a:xfrm>
              <a:prstGeom prst="rect">
                <a:avLst/>
              </a:prstGeom>
              <a:solidFill>
                <a:srgbClr val="FF0000">
                  <a:alpha val="21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3366FF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2542407" y="4590033"/>
                <a:ext cx="1724025" cy="244475"/>
              </a:xfrm>
              <a:prstGeom prst="rect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8" name="TextBox 41"/>
            <p:cNvSpPr txBox="1">
              <a:spLocks noChangeArrowheads="1"/>
            </p:cNvSpPr>
            <p:nvPr/>
          </p:nvSpPr>
          <p:spPr bwMode="auto">
            <a:xfrm>
              <a:off x="6444208" y="5517232"/>
              <a:ext cx="14287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dirty="0">
                  <a:solidFill>
                    <a:srgbClr val="FF0000"/>
                  </a:solidFill>
                </a:rPr>
                <a:t>sensitive region</a:t>
              </a:r>
            </a:p>
          </p:txBody>
        </p:sp>
        <p:cxnSp>
          <p:nvCxnSpPr>
            <p:cNvPr id="29" name="Straight Arrow Connector 43"/>
            <p:cNvCxnSpPr/>
            <p:nvPr/>
          </p:nvCxnSpPr>
          <p:spPr>
            <a:xfrm flipV="1">
              <a:off x="6844258" y="5288632"/>
              <a:ext cx="247650" cy="219075"/>
            </a:xfrm>
            <a:prstGeom prst="straightConnector1">
              <a:avLst/>
            </a:prstGeom>
            <a:ln w="22225"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 Box 13"/>
          <p:cNvSpPr txBox="1">
            <a:spLocks noChangeArrowheads="1"/>
          </p:cNvSpPr>
          <p:nvPr/>
        </p:nvSpPr>
        <p:spPr bwMode="auto">
          <a:xfrm>
            <a:off x="5202859" y="6550223"/>
            <a:ext cx="2321469" cy="30777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  <a:latin typeface="Lucida Handwriting" pitchFamily="66" charset="0"/>
              </a:rPr>
              <a:t>Geometry  Likelihood</a:t>
            </a:r>
            <a:endParaRPr lang="en-US" sz="1400" b="1" i="1" dirty="0">
              <a:solidFill>
                <a:srgbClr val="FF0000"/>
              </a:solidFill>
              <a:latin typeface="Lucida Handwriting" pitchFamily="66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3748719"/>
          </a:xfrm>
        </p:spPr>
        <p:txBody>
          <a:bodyPr/>
          <a:lstStyle/>
          <a:p>
            <a:r>
              <a:rPr lang="en-US" dirty="0" err="1" smtClean="0"/>
              <a:t>LHCb</a:t>
            </a:r>
            <a:r>
              <a:rPr lang="en-US" dirty="0" smtClean="0"/>
              <a:t> approach is philosophically similar to </a:t>
            </a:r>
            <a:r>
              <a:rPr lang="en-US" dirty="0" err="1" smtClean="0"/>
              <a:t>Tevatron’s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loose selection and then construction of global likelihood:</a:t>
            </a:r>
          </a:p>
          <a:p>
            <a:pPr lvl="2"/>
            <a:r>
              <a:rPr lang="en-US" dirty="0" smtClean="0"/>
              <a:t>Analysis in 3 Parameter Space</a:t>
            </a:r>
          </a:p>
          <a:p>
            <a:pPr lvl="3"/>
            <a:r>
              <a:rPr lang="en-US" dirty="0" smtClean="0"/>
              <a:t>production fraction is the larger systematic </a:t>
            </a:r>
            <a:r>
              <a:rPr lang="en-US" sz="1600" dirty="0" smtClean="0"/>
              <a:t>(13%)</a:t>
            </a:r>
            <a:endParaRPr lang="en-US" dirty="0" smtClean="0"/>
          </a:p>
          <a:p>
            <a:pPr lvl="1"/>
            <a:r>
              <a:rPr lang="en-GB" b="1" dirty="0" smtClean="0"/>
              <a:t>Prospects from Data</a:t>
            </a:r>
            <a:r>
              <a:rPr lang="en-GB" dirty="0" smtClean="0"/>
              <a:t>:</a:t>
            </a:r>
          </a:p>
          <a:p>
            <a:pPr lvl="2"/>
            <a:r>
              <a:rPr lang="en-US" dirty="0" smtClean="0"/>
              <a:t>Mass resolution measured on B</a:t>
            </a:r>
            <a:r>
              <a:rPr lang="el-GR" dirty="0" smtClean="0"/>
              <a:t> → </a:t>
            </a:r>
            <a:r>
              <a:rPr lang="el-GR" dirty="0" smtClean="0">
                <a:sym typeface="Symbol"/>
              </a:rPr>
              <a:t></a:t>
            </a:r>
            <a:r>
              <a:rPr lang="fr-FR" dirty="0" smtClean="0">
                <a:sym typeface="Symbol"/>
              </a:rPr>
              <a:t>, </a:t>
            </a:r>
            <a:r>
              <a:rPr lang="el-GR" dirty="0" smtClean="0">
                <a:sym typeface="Symbol"/>
              </a:rPr>
              <a:t></a:t>
            </a:r>
            <a:r>
              <a:rPr lang="fr-FR" dirty="0" smtClean="0">
                <a:sym typeface="Symbol"/>
              </a:rPr>
              <a:t>K, …</a:t>
            </a:r>
            <a:r>
              <a:rPr lang="el-GR" dirty="0" smtClean="0">
                <a:sym typeface="Symbol"/>
              </a:rPr>
              <a:t> </a:t>
            </a:r>
            <a:r>
              <a:rPr lang="en-US" dirty="0" smtClean="0"/>
              <a:t> now 24 </a:t>
            </a:r>
            <a:r>
              <a:rPr lang="en-US" dirty="0" err="1" smtClean="0"/>
              <a:t>MeV</a:t>
            </a:r>
            <a:r>
              <a:rPr lang="en-US" dirty="0" smtClean="0"/>
              <a:t>/c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3"/>
            <a:r>
              <a:rPr lang="en-US" dirty="0" smtClean="0"/>
              <a:t>Getting closer to MC expectation (22 </a:t>
            </a:r>
            <a:r>
              <a:rPr lang="en-US" dirty="0" err="1" smtClean="0"/>
              <a:t>MeV</a:t>
            </a:r>
            <a:r>
              <a:rPr lang="en-US" dirty="0" smtClean="0"/>
              <a:t>/c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>
                <a:cs typeface="Times New Roman"/>
              </a:rPr>
              <a:t>Nice</a:t>
            </a:r>
            <a:r>
              <a:rPr lang="en-US" dirty="0" smtClean="0">
                <a:latin typeface="Times New Roman"/>
                <a:cs typeface="Times New Roman"/>
              </a:rPr>
              <a:t> B</a:t>
            </a:r>
            <a:r>
              <a:rPr lang="en-US" baseline="30000" dirty="0" smtClean="0">
                <a:latin typeface="Times New Roman"/>
                <a:cs typeface="Times New Roman"/>
              </a:rPr>
              <a:t>+</a:t>
            </a:r>
            <a:r>
              <a:rPr lang="en-US" dirty="0" smtClean="0">
                <a:latin typeface="Times New Roman"/>
                <a:cs typeface="Times New Roman"/>
              </a:rPr>
              <a:t>→J/</a:t>
            </a:r>
            <a:r>
              <a:rPr lang="el-GR" dirty="0" smtClean="0">
                <a:latin typeface="Times New Roman"/>
                <a:cs typeface="Times New Roman"/>
              </a:rPr>
              <a:t>ψ</a:t>
            </a:r>
            <a:r>
              <a:rPr lang="en-US" dirty="0" smtClean="0">
                <a:latin typeface="Times New Roman"/>
                <a:cs typeface="Times New Roman"/>
              </a:rPr>
              <a:t>K</a:t>
            </a:r>
            <a:r>
              <a:rPr lang="en-US" baseline="30000" dirty="0" smtClean="0">
                <a:latin typeface="Times New Roman"/>
                <a:cs typeface="Times New Roman"/>
              </a:rPr>
              <a:t>+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cs typeface="Times New Roman"/>
              </a:rPr>
              <a:t>signal</a:t>
            </a:r>
            <a:endParaRPr lang="en-US" dirty="0" smtClean="0"/>
          </a:p>
          <a:p>
            <a:pPr lvl="2"/>
            <a:r>
              <a:rPr lang="en-US" dirty="0" smtClean="0"/>
              <a:t>IP resolution in agreement to MC for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-25000" dirty="0" smtClean="0"/>
              <a:t> </a:t>
            </a:r>
            <a:r>
              <a:rPr lang="en-US" dirty="0" smtClean="0"/>
              <a:t>&gt; 2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2"/>
            <a:r>
              <a:rPr lang="en-US" dirty="0" smtClean="0"/>
              <a:t>Background at the expected level</a:t>
            </a:r>
          </a:p>
        </p:txBody>
      </p:sp>
      <p:sp>
        <p:nvSpPr>
          <p:cNvPr id="60" name="TextBox 16"/>
          <p:cNvSpPr txBox="1">
            <a:spLocks noChangeArrowheads="1"/>
          </p:cNvSpPr>
          <p:nvPr/>
        </p:nvSpPr>
        <p:spPr bwMode="auto">
          <a:xfrm>
            <a:off x="4716016" y="4725144"/>
            <a:ext cx="86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1400" b="1" dirty="0" smtClean="0">
                <a:ea typeface="ＭＳ Ｐゴシック" pitchFamily="-65" charset="-128"/>
                <a:cs typeface="Arial" charset="0"/>
              </a:rPr>
              <a:t>280 nb</a:t>
            </a:r>
            <a:r>
              <a:rPr lang="en-US" sz="1400" b="1" baseline="30000" dirty="0" smtClean="0">
                <a:ea typeface="ＭＳ Ｐゴシック" pitchFamily="-65" charset="-128"/>
                <a:cs typeface="Arial" charset="0"/>
              </a:rPr>
              <a:t>-1</a:t>
            </a:r>
            <a:endParaRPr lang="en-US" sz="1400" b="1" baseline="30000" dirty="0">
              <a:ea typeface="ＭＳ Ｐゴシック" pitchFamily="-65" charset="-128"/>
              <a:cs typeface="Arial" charset="0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876256" y="3861048"/>
            <a:ext cx="514286" cy="35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</a:t>
            </a:r>
            <a:r>
              <a:rPr lang="en-GB" baseline="-25000" dirty="0" err="1" smtClean="0"/>
              <a:t>s</a:t>
            </a:r>
            <a:r>
              <a:rPr lang="en-GB" dirty="0" err="1" smtClean="0">
                <a:sym typeface="Symbol" pitchFamily="18" charset="2"/>
              </a:rPr>
              <a:t></a:t>
            </a:r>
            <a:r>
              <a:rPr lang="en-GB" dirty="0" err="1" smtClean="0">
                <a:latin typeface="Symbol" pitchFamily="18" charset="2"/>
                <a:sym typeface="Symbol" pitchFamily="18" charset="2"/>
              </a:rPr>
              <a:t>m</a:t>
            </a:r>
            <a:r>
              <a:rPr lang="en-GB" baseline="30000" dirty="0" err="1" smtClean="0">
                <a:latin typeface="Symbol" pitchFamily="18" charset="2"/>
                <a:sym typeface="Symbol" pitchFamily="18" charset="2"/>
              </a:rPr>
              <a:t>+</a:t>
            </a:r>
            <a:r>
              <a:rPr lang="en-GB" dirty="0" err="1" smtClean="0">
                <a:latin typeface="Symbol" pitchFamily="18" charset="2"/>
                <a:sym typeface="Symbol" pitchFamily="18" charset="2"/>
              </a:rPr>
              <a:t>m</a:t>
            </a:r>
            <a:r>
              <a:rPr lang="en-GB" baseline="30000" dirty="0" smtClean="0">
                <a:latin typeface="Symbol" pitchFamily="18" charset="2"/>
                <a:sym typeface="Symbol" pitchFamily="18" charset="2"/>
              </a:rPr>
              <a:t>-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830997"/>
          </a:xfrm>
        </p:spPr>
        <p:txBody>
          <a:bodyPr/>
          <a:lstStyle/>
          <a:p>
            <a:r>
              <a:rPr lang="en-GB" dirty="0" smtClean="0"/>
              <a:t>ATLAS/CMS &amp; </a:t>
            </a:r>
            <a:r>
              <a:rPr lang="en-GB" dirty="0" err="1" smtClean="0"/>
              <a:t>LHCb</a:t>
            </a:r>
            <a:r>
              <a:rPr lang="en-GB" dirty="0" smtClean="0"/>
              <a:t> should be complementary for such a measurement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sp>
        <p:nvSpPr>
          <p:cNvPr id="26" name="Espace réservé du contenu 25"/>
          <p:cNvSpPr>
            <a:spLocks noGrp="1"/>
          </p:cNvSpPr>
          <p:nvPr>
            <p:ph idx="12"/>
          </p:nvPr>
        </p:nvSpPr>
        <p:spPr>
          <a:xfrm>
            <a:off x="107982" y="1628800"/>
            <a:ext cx="5328114" cy="4862870"/>
          </a:xfrm>
        </p:spPr>
        <p:txBody>
          <a:bodyPr/>
          <a:lstStyle/>
          <a:p>
            <a:pPr lvl="1"/>
            <a:r>
              <a:rPr lang="en-GB" dirty="0" smtClean="0"/>
              <a:t>Very soon LHC should be able </a:t>
            </a:r>
            <a:r>
              <a:rPr lang="en-US" dirty="0" smtClean="0"/>
              <a:t>to approach or surpass world best sensitivity</a:t>
            </a:r>
          </a:p>
          <a:p>
            <a:pPr lvl="2"/>
            <a:r>
              <a:rPr lang="en-US" dirty="0" smtClean="0"/>
              <a:t>With 50 pb</a:t>
            </a:r>
            <a:r>
              <a:rPr lang="en-US" baseline="30000" dirty="0" smtClean="0"/>
              <a:t>-1</a:t>
            </a:r>
            <a:r>
              <a:rPr lang="en-US" dirty="0" smtClean="0"/>
              <a:t> possible already to approach new limit: </a:t>
            </a:r>
          </a:p>
          <a:p>
            <a:pPr lvl="2"/>
            <a:r>
              <a:rPr lang="en-US" dirty="0" err="1" smtClean="0"/>
              <a:t>LHCb</a:t>
            </a:r>
            <a:r>
              <a:rPr lang="en-US" dirty="0" smtClean="0"/>
              <a:t> alone:</a:t>
            </a:r>
          </a:p>
          <a:p>
            <a:pPr lvl="3"/>
            <a:r>
              <a:rPr lang="en-GB" dirty="0" smtClean="0"/>
              <a:t>BR(B</a:t>
            </a:r>
            <a:r>
              <a:rPr lang="en-GB" baseline="-25000" dirty="0" smtClean="0"/>
              <a:t>s</a:t>
            </a:r>
            <a:r>
              <a:rPr lang="en-GB" dirty="0" smtClean="0"/>
              <a:t> → </a:t>
            </a:r>
            <a:r>
              <a:rPr lang="en-GB" dirty="0" err="1" smtClean="0">
                <a:latin typeface="Symbol" pitchFamily="18" charset="2"/>
                <a:sym typeface="Symbol" pitchFamily="18" charset="2"/>
              </a:rPr>
              <a:t>m</a:t>
            </a:r>
            <a:r>
              <a:rPr lang="en-GB" baseline="30000" dirty="0" err="1" smtClean="0">
                <a:latin typeface="Symbol" pitchFamily="18" charset="2"/>
                <a:sym typeface="Symbol" pitchFamily="18" charset="2"/>
              </a:rPr>
              <a:t>+</a:t>
            </a:r>
            <a:r>
              <a:rPr lang="en-GB" dirty="0" err="1" smtClean="0">
                <a:latin typeface="Symbol" pitchFamily="18" charset="2"/>
                <a:sym typeface="Symbol" pitchFamily="18" charset="2"/>
              </a:rPr>
              <a:t>m</a:t>
            </a:r>
            <a:r>
              <a:rPr lang="en-GB" baseline="30000" dirty="0" smtClean="0">
                <a:latin typeface="Symbol" pitchFamily="18" charset="2"/>
                <a:sym typeface="Symbol" pitchFamily="18" charset="2"/>
              </a:rPr>
              <a:t>-</a:t>
            </a:r>
            <a:r>
              <a:rPr lang="en-GB" dirty="0" smtClean="0"/>
              <a:t>) &lt; 3.4 </a:t>
            </a:r>
            <a:r>
              <a:rPr lang="en-GB" dirty="0" smtClean="0">
                <a:cs typeface="Times New Roman" pitchFamily="18" charset="0"/>
                <a:sym typeface="Symbol" pitchFamily="18" charset="2"/>
              </a:rPr>
              <a:t></a:t>
            </a:r>
            <a:r>
              <a:rPr lang="en-GB" dirty="0" smtClean="0"/>
              <a:t>10</a:t>
            </a:r>
            <a:r>
              <a:rPr lang="en-GB" baseline="30000" dirty="0" smtClean="0"/>
              <a:t>-8</a:t>
            </a:r>
            <a:r>
              <a:rPr lang="en-GB" dirty="0" smtClean="0"/>
              <a:t> </a:t>
            </a:r>
            <a:r>
              <a:rPr lang="en-GB" sz="1600" dirty="0" smtClean="0"/>
              <a:t>@90%CL</a:t>
            </a:r>
            <a:endParaRPr lang="en-GB" dirty="0" smtClean="0"/>
          </a:p>
          <a:p>
            <a:pPr lvl="3"/>
            <a:r>
              <a:rPr lang="en-US" dirty="0" smtClean="0"/>
              <a:t>5σ observation down to BR = 5 x SM with 1 fb</a:t>
            </a:r>
            <a:r>
              <a:rPr lang="en-US" baseline="30000" dirty="0" smtClean="0"/>
              <a:t>-1</a:t>
            </a:r>
            <a:r>
              <a:rPr lang="en-GB" dirty="0" smtClean="0"/>
              <a:t> </a:t>
            </a:r>
            <a:r>
              <a:rPr lang="en-GB" sz="1600" dirty="0" smtClean="0"/>
              <a:t>(BR(B</a:t>
            </a:r>
            <a:r>
              <a:rPr lang="en-GB" sz="1600" baseline="-25000" dirty="0" smtClean="0"/>
              <a:t>s</a:t>
            </a:r>
            <a:r>
              <a:rPr lang="en-GB" sz="1600" dirty="0" smtClean="0"/>
              <a:t> → </a:t>
            </a:r>
            <a:r>
              <a:rPr lang="en-GB" sz="1600" dirty="0" err="1" smtClean="0">
                <a:latin typeface="Symbol" pitchFamily="18" charset="2"/>
                <a:sym typeface="Symbol" pitchFamily="18" charset="2"/>
              </a:rPr>
              <a:t>m</a:t>
            </a:r>
            <a:r>
              <a:rPr lang="en-GB" sz="1600" baseline="30000" dirty="0" err="1" smtClean="0">
                <a:latin typeface="Symbol" pitchFamily="18" charset="2"/>
                <a:sym typeface="Symbol" pitchFamily="18" charset="2"/>
              </a:rPr>
              <a:t>+</a:t>
            </a:r>
            <a:r>
              <a:rPr lang="en-GB" sz="1600" dirty="0" err="1" smtClean="0">
                <a:latin typeface="Symbol" pitchFamily="18" charset="2"/>
                <a:sym typeface="Symbol" pitchFamily="18" charset="2"/>
              </a:rPr>
              <a:t>m</a:t>
            </a:r>
            <a:r>
              <a:rPr lang="en-GB" sz="1600" baseline="30000" dirty="0" smtClean="0">
                <a:latin typeface="Symbol" pitchFamily="18" charset="2"/>
                <a:sym typeface="Symbol" pitchFamily="18" charset="2"/>
              </a:rPr>
              <a:t>-</a:t>
            </a:r>
            <a:r>
              <a:rPr lang="en-GB" sz="1600" dirty="0" smtClean="0"/>
              <a:t>) &gt; 1.7 </a:t>
            </a:r>
            <a:r>
              <a:rPr lang="en-GB" sz="1600" dirty="0" smtClean="0">
                <a:cs typeface="Times New Roman" pitchFamily="18" charset="0"/>
                <a:sym typeface="Symbol" pitchFamily="18" charset="2"/>
              </a:rPr>
              <a:t></a:t>
            </a:r>
            <a:r>
              <a:rPr lang="en-GB" sz="1600" dirty="0" smtClean="0"/>
              <a:t>10</a:t>
            </a:r>
            <a:r>
              <a:rPr lang="en-GB" sz="1600" baseline="30000" dirty="0" smtClean="0"/>
              <a:t>-8</a:t>
            </a:r>
            <a:r>
              <a:rPr lang="en-GB" sz="1600" dirty="0" smtClean="0"/>
              <a:t>)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For a 5σ measurement at SM value a combination of all LHC observations will help! 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932040" y="5301208"/>
            <a:ext cx="288032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600" dirty="0" smtClean="0"/>
              <a:t>Close to CDF </a:t>
            </a:r>
            <a:r>
              <a:rPr lang="fr-FR" sz="1600" dirty="0" err="1" smtClean="0"/>
              <a:t>limit</a:t>
            </a:r>
            <a:r>
              <a:rPr lang="fr-FR" sz="1600" dirty="0" smtClean="0"/>
              <a:t> possible </a:t>
            </a:r>
            <a:r>
              <a:rPr lang="fr-FR" sz="1600" dirty="0" err="1" smtClean="0"/>
              <a:t>already</a:t>
            </a:r>
            <a:r>
              <a:rPr lang="fr-FR" sz="1600" dirty="0" smtClean="0"/>
              <a:t> end of the </a:t>
            </a:r>
            <a:r>
              <a:rPr lang="fr-FR" sz="1600" dirty="0" err="1" smtClean="0"/>
              <a:t>year</a:t>
            </a:r>
            <a:endParaRPr lang="fr-FR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8244408" y="52292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endParaRPr lang="fr-FR" dirty="0">
              <a:solidFill>
                <a:srgbClr val="0000FF"/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5220072" y="1556792"/>
            <a:ext cx="3600400" cy="3672408"/>
            <a:chOff x="5292080" y="1988840"/>
            <a:chExt cx="3600400" cy="3672408"/>
          </a:xfrm>
        </p:grpSpPr>
        <p:sp>
          <p:nvSpPr>
            <p:cNvPr id="12" name="ZoneTexte 11"/>
            <p:cNvSpPr txBox="1"/>
            <p:nvPr/>
          </p:nvSpPr>
          <p:spPr>
            <a:xfrm>
              <a:off x="5292080" y="1988840"/>
              <a:ext cx="3600400" cy="33855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a-DK" sz="1600" dirty="0" smtClean="0"/>
                <a:t>Exclusion limit at 90% CL at √s=7TeV </a:t>
              </a:r>
              <a:endParaRPr lang="fr-FR" sz="1600" dirty="0"/>
            </a:p>
          </p:txBody>
        </p:sp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 l="7746" t="8992" r="11698" b="4090"/>
            <a:stretch>
              <a:fillRect/>
            </a:stretch>
          </p:blipFill>
          <p:spPr bwMode="auto">
            <a:xfrm>
              <a:off x="5364088" y="2348880"/>
              <a:ext cx="3456384" cy="3168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Rectangle 13"/>
            <p:cNvSpPr/>
            <p:nvPr/>
          </p:nvSpPr>
          <p:spPr>
            <a:xfrm>
              <a:off x="6516216" y="3645024"/>
              <a:ext cx="1368152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" name="Connecteur droit 14"/>
            <p:cNvCxnSpPr/>
            <p:nvPr/>
          </p:nvCxnSpPr>
          <p:spPr>
            <a:xfrm>
              <a:off x="5796560" y="3924104"/>
              <a:ext cx="2924632" cy="0"/>
            </a:xfrm>
            <a:prstGeom prst="line">
              <a:avLst/>
            </a:prstGeom>
            <a:ln w="57150" cmpd="sng">
              <a:solidFill>
                <a:srgbClr val="0000CC"/>
              </a:solidFill>
              <a:prstDash val="dash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 rot="5400000" flipH="1" flipV="1">
              <a:off x="5724525" y="5444827"/>
              <a:ext cx="432048" cy="79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/>
            <p:nvPr/>
          </p:nvCxnSpPr>
          <p:spPr>
            <a:xfrm rot="5400000" flipH="1" flipV="1">
              <a:off x="8532837" y="5444827"/>
              <a:ext cx="432048" cy="79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>
              <a:off x="7596336" y="435581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err="1" smtClean="0">
                  <a:solidFill>
                    <a:srgbClr val="FF0000"/>
                  </a:solidFill>
                </a:rPr>
                <a:t>LHCb</a:t>
              </a:r>
              <a:r>
                <a:rPr lang="fr-FR" b="1" dirty="0" smtClean="0">
                  <a:solidFill>
                    <a:srgbClr val="FF0000"/>
                  </a:solidFill>
                </a:rPr>
                <a:t> MC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7740352" y="3140968"/>
              <a:ext cx="936104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050" b="1" dirty="0" smtClean="0"/>
                <a:t>D0 (11 fb</a:t>
              </a:r>
              <a:r>
                <a:rPr lang="fr-FR" sz="1050" b="1" baseline="30000" dirty="0" smtClean="0"/>
                <a:t>-1</a:t>
              </a:r>
              <a:r>
                <a:rPr lang="fr-FR" sz="1050" b="1" dirty="0" smtClean="0"/>
                <a:t>)</a:t>
              </a:r>
              <a:endParaRPr lang="fr-FR" sz="1050" b="1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7740352" y="2575937"/>
              <a:ext cx="936104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050" b="1" dirty="0" smtClean="0"/>
                <a:t>D0 (6.1 fb</a:t>
              </a:r>
              <a:r>
                <a:rPr lang="fr-FR" sz="1050" b="1" baseline="30000" dirty="0" smtClean="0"/>
                <a:t>-1</a:t>
              </a:r>
              <a:r>
                <a:rPr lang="fr-FR" sz="1050" b="1" dirty="0" smtClean="0"/>
                <a:t>)</a:t>
              </a:r>
              <a:endParaRPr lang="fr-FR" sz="1050" b="1" dirty="0"/>
            </a:p>
          </p:txBody>
        </p:sp>
        <p:cxnSp>
          <p:nvCxnSpPr>
            <p:cNvPr id="21" name="Connecteur droit 20"/>
            <p:cNvCxnSpPr/>
            <p:nvPr/>
          </p:nvCxnSpPr>
          <p:spPr>
            <a:xfrm>
              <a:off x="5829371" y="3386788"/>
              <a:ext cx="2924632" cy="0"/>
            </a:xfrm>
            <a:prstGeom prst="line">
              <a:avLst/>
            </a:prstGeom>
            <a:ln w="57150" cmpd="sng">
              <a:prstDash val="dash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7596336" y="2887052"/>
              <a:ext cx="1080120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050" b="1" dirty="0" smtClean="0">
                  <a:solidFill>
                    <a:srgbClr val="0000CC"/>
                  </a:solidFill>
                </a:rPr>
                <a:t>CDF (3.7 fb</a:t>
              </a:r>
              <a:r>
                <a:rPr lang="fr-FR" sz="1050" b="1" baseline="30000" dirty="0" smtClean="0">
                  <a:solidFill>
                    <a:srgbClr val="0000CC"/>
                  </a:solidFill>
                </a:rPr>
                <a:t>-1</a:t>
              </a:r>
              <a:r>
                <a:rPr lang="fr-FR" sz="1050" b="1" dirty="0" smtClean="0">
                  <a:solidFill>
                    <a:srgbClr val="0000CC"/>
                  </a:solidFill>
                </a:rPr>
                <a:t>)</a:t>
              </a:r>
              <a:endParaRPr lang="fr-FR" sz="1050" b="1" dirty="0">
                <a:solidFill>
                  <a:srgbClr val="0000CC"/>
                </a:solidFill>
              </a:endParaRPr>
            </a:p>
          </p:txBody>
        </p:sp>
        <p:cxnSp>
          <p:nvCxnSpPr>
            <p:cNvPr id="23" name="Connecteur droit 9"/>
            <p:cNvCxnSpPr/>
            <p:nvPr/>
          </p:nvCxnSpPr>
          <p:spPr>
            <a:xfrm>
              <a:off x="5796487" y="2855626"/>
              <a:ext cx="2924632" cy="0"/>
            </a:xfrm>
            <a:prstGeom prst="line">
              <a:avLst/>
            </a:prstGeom>
            <a:ln w="5715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5796136" y="3140968"/>
              <a:ext cx="2924632" cy="0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7596336" y="3607132"/>
              <a:ext cx="1080120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050" b="1" dirty="0" smtClean="0">
                  <a:solidFill>
                    <a:srgbClr val="0000CC"/>
                  </a:solidFill>
                </a:rPr>
                <a:t>CDF (11 fb</a:t>
              </a:r>
              <a:r>
                <a:rPr lang="fr-FR" sz="1050" b="1" baseline="30000" dirty="0" smtClean="0">
                  <a:solidFill>
                    <a:srgbClr val="0000CC"/>
                  </a:solidFill>
                </a:rPr>
                <a:t>-1</a:t>
              </a:r>
              <a:r>
                <a:rPr lang="fr-FR" sz="1050" b="1" dirty="0" smtClean="0">
                  <a:solidFill>
                    <a:srgbClr val="0000CC"/>
                  </a:solidFill>
                </a:rPr>
                <a:t>)</a:t>
              </a:r>
              <a:endParaRPr lang="fr-FR" sz="105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29" name="5-Point Star 6"/>
          <p:cNvSpPr/>
          <p:nvPr/>
        </p:nvSpPr>
        <p:spPr bwMode="auto">
          <a:xfrm>
            <a:off x="5796136" y="2564904"/>
            <a:ext cx="273050" cy="274638"/>
          </a:xfrm>
          <a:prstGeom prst="star5">
            <a:avLst/>
          </a:prstGeom>
          <a:solidFill>
            <a:srgbClr val="CC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8532440" y="3140968"/>
            <a:ext cx="720080" cy="369332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0000FF"/>
                </a:solidFill>
              </a:rPr>
              <a:t>CMS</a:t>
            </a:r>
          </a:p>
        </p:txBody>
      </p:sp>
      <p:sp>
        <p:nvSpPr>
          <p:cNvPr id="30" name="5-Point Star 6"/>
          <p:cNvSpPr/>
          <p:nvPr/>
        </p:nvSpPr>
        <p:spPr bwMode="auto">
          <a:xfrm>
            <a:off x="8475414" y="3370386"/>
            <a:ext cx="273050" cy="274638"/>
          </a:xfrm>
          <a:prstGeom prst="star5">
            <a:avLst/>
          </a:prstGeom>
          <a:solidFill>
            <a:srgbClr val="99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" name="5-Point Star 6"/>
          <p:cNvSpPr/>
          <p:nvPr/>
        </p:nvSpPr>
        <p:spPr bwMode="auto">
          <a:xfrm>
            <a:off x="8532440" y="3514402"/>
            <a:ext cx="273050" cy="274638"/>
          </a:xfrm>
          <a:prstGeom prst="star5">
            <a:avLst/>
          </a:prstGeom>
          <a:solidFill>
            <a:srgbClr val="CCFF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16"/>
          <p:cNvSpPr/>
          <p:nvPr/>
        </p:nvSpPr>
        <p:spPr>
          <a:xfrm rot="18920662">
            <a:off x="-175094" y="303279"/>
            <a:ext cx="1411277" cy="646331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 smtClean="0"/>
              <a:t>Wednesday session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</a:t>
            </a:r>
            <a:r>
              <a:rPr lang="en-GB" sz="40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20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 </a:t>
            </a:r>
            <a:r>
              <a:rPr lang="en-GB" dirty="0" smtClean="0"/>
              <a:t>measurements from B</a:t>
            </a:r>
            <a:r>
              <a:rPr lang="en-GB" baseline="-25000" dirty="0" smtClean="0"/>
              <a:t>s</a:t>
            </a:r>
            <a:r>
              <a:rPr lang="en-GB" dirty="0" smtClean="0"/>
              <a:t> </a:t>
            </a:r>
            <a:r>
              <a:rPr lang="en-GB" dirty="0" smtClean="0">
                <a:sym typeface="Symbol" pitchFamily="18" charset="2"/>
              </a:rPr>
              <a:t> J/</a:t>
            </a:r>
            <a:r>
              <a:rPr lang="en-GB" sz="4000" dirty="0" smtClean="0">
                <a:latin typeface="Symbol" pitchFamily="18" charset="2"/>
                <a:sym typeface="Symbol" pitchFamily="18" charset="2"/>
              </a:rPr>
              <a:t>y f</a:t>
            </a:r>
            <a:r>
              <a:rPr lang="en-GB" sz="2000" b="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4462760"/>
          </a:xfrm>
        </p:spPr>
        <p:txBody>
          <a:bodyPr/>
          <a:lstStyle/>
          <a:p>
            <a:r>
              <a:rPr lang="en-US" altLang="fr-FR" dirty="0" smtClean="0">
                <a:sym typeface="Symbol" pitchFamily="18" charset="2"/>
              </a:rPr>
              <a:t>The interference between B</a:t>
            </a:r>
            <a:r>
              <a:rPr lang="en-US" altLang="fr-FR" baseline="-25000" dirty="0" smtClean="0">
                <a:sym typeface="Symbol" pitchFamily="18" charset="2"/>
              </a:rPr>
              <a:t>s</a:t>
            </a:r>
            <a:r>
              <a:rPr lang="en-US" altLang="fr-FR" dirty="0" smtClean="0">
                <a:sym typeface="Symbol" pitchFamily="18" charset="2"/>
              </a:rPr>
              <a:t> decay to J/</a:t>
            </a:r>
            <a:r>
              <a:rPr lang="en-US" altLang="fr-FR" dirty="0" err="1" smtClean="0">
                <a:latin typeface="Symbol" pitchFamily="18" charset="2"/>
                <a:sym typeface="Symbol" pitchFamily="18" charset="2"/>
              </a:rPr>
              <a:t>yf</a:t>
            </a:r>
            <a:r>
              <a:rPr lang="en-US" altLang="fr-FR" dirty="0" smtClean="0">
                <a:sym typeface="Symbol" pitchFamily="18" charset="2"/>
              </a:rPr>
              <a:t> with or without mixing gives rise to a CP violating phase </a:t>
            </a:r>
            <a:r>
              <a:rPr lang="en-US" altLang="fr-FR" dirty="0" smtClean="0">
                <a:latin typeface="Symbol" pitchFamily="18" charset="2"/>
                <a:sym typeface="Symbol" pitchFamily="18" charset="2"/>
              </a:rPr>
              <a:t>F.</a:t>
            </a:r>
            <a:r>
              <a:rPr lang="en-US" altLang="fr-FR" dirty="0" smtClean="0">
                <a:cs typeface="Times New Roman" pitchFamily="18" charset="0"/>
                <a:sym typeface="Symbol" pitchFamily="18" charset="2"/>
              </a:rPr>
              <a:t> </a:t>
            </a:r>
          </a:p>
          <a:p>
            <a:pPr lvl="1"/>
            <a:r>
              <a:rPr lang="en-US" dirty="0" smtClean="0">
                <a:cs typeface="Times New Roman" pitchFamily="18" charset="0"/>
                <a:sym typeface="Symbol" pitchFamily="18" charset="2"/>
              </a:rPr>
              <a:t>It is a sensitive probe of New Physics:</a:t>
            </a:r>
          </a:p>
          <a:p>
            <a:pPr lvl="2"/>
            <a:r>
              <a:rPr lang="en-US" altLang="fr-FR" dirty="0" smtClean="0">
                <a:sym typeface="Symbol" pitchFamily="18" charset="2"/>
              </a:rPr>
              <a:t>It is well predicted in the SM:  </a:t>
            </a:r>
            <a:r>
              <a:rPr lang="en-US" altLang="fr-FR" dirty="0" smtClean="0">
                <a:latin typeface="Symbol" pitchFamily="18" charset="2"/>
                <a:sym typeface="Symbol" pitchFamily="18" charset="2"/>
              </a:rPr>
              <a:t>F</a:t>
            </a:r>
            <a:r>
              <a:rPr lang="en-US" altLang="fr-FR" dirty="0" smtClean="0">
                <a:sym typeface="Symbol" pitchFamily="18" charset="2"/>
              </a:rPr>
              <a:t>=-2</a:t>
            </a:r>
            <a:r>
              <a:rPr lang="en-US" altLang="fr-FR" baseline="-25000" dirty="0" smtClean="0">
                <a:sym typeface="Symbol" pitchFamily="18" charset="2"/>
              </a:rPr>
              <a:t>s</a:t>
            </a:r>
            <a:r>
              <a:rPr lang="en-US" altLang="fr-FR" dirty="0" smtClean="0">
                <a:sym typeface="Symbol" pitchFamily="18" charset="2"/>
              </a:rPr>
              <a:t>= -0.03680.0017</a:t>
            </a:r>
          </a:p>
          <a:p>
            <a:pPr lvl="2"/>
            <a:r>
              <a:rPr lang="en-US" altLang="fr-FR" dirty="0" smtClean="0">
                <a:sym typeface="Symbol" pitchFamily="18" charset="2"/>
              </a:rPr>
              <a:t>New particles can contribute to the B</a:t>
            </a:r>
            <a:r>
              <a:rPr lang="en-US" altLang="fr-FR" baseline="-25000" dirty="0" smtClean="0">
                <a:sym typeface="Symbol" pitchFamily="18" charset="2"/>
              </a:rPr>
              <a:t>s</a:t>
            </a:r>
            <a:r>
              <a:rPr lang="en-US" altLang="fr-FR" dirty="0" smtClean="0">
                <a:sym typeface="Symbol" pitchFamily="18" charset="2"/>
              </a:rPr>
              <a:t>-B</a:t>
            </a:r>
            <a:r>
              <a:rPr lang="en-US" altLang="fr-FR" baseline="-25000" dirty="0" smtClean="0">
                <a:sym typeface="Symbol" pitchFamily="18" charset="2"/>
              </a:rPr>
              <a:t>s</a:t>
            </a:r>
            <a:r>
              <a:rPr lang="en-US" altLang="fr-FR" dirty="0" smtClean="0">
                <a:sym typeface="Symbol" pitchFamily="18" charset="2"/>
              </a:rPr>
              <a:t> box diagrams and significantly modify the SM prediction</a:t>
            </a:r>
          </a:p>
          <a:p>
            <a:pPr lvl="1"/>
            <a:r>
              <a:rPr lang="en-US" dirty="0" smtClean="0">
                <a:cs typeface="Times New Roman" pitchFamily="18" charset="0"/>
                <a:sym typeface="Symbol" pitchFamily="18" charset="2"/>
              </a:rPr>
              <a:t>It is not a pure CP </a:t>
            </a:r>
            <a:r>
              <a:rPr lang="en-US" dirty="0" err="1" smtClean="0">
                <a:cs typeface="Times New Roman" pitchFamily="18" charset="0"/>
                <a:sym typeface="Symbol" pitchFamily="18" charset="2"/>
              </a:rPr>
              <a:t>eigenstate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 (VV decay)</a:t>
            </a:r>
          </a:p>
          <a:p>
            <a:pPr lvl="2"/>
            <a:r>
              <a:rPr lang="en-US" dirty="0" smtClean="0">
                <a:cs typeface="Times New Roman" pitchFamily="18" charset="0"/>
                <a:sym typeface="Symbol" pitchFamily="18" charset="2"/>
              </a:rPr>
              <a:t>2 CP even, 1 CP odd amplitude </a:t>
            </a:r>
          </a:p>
          <a:p>
            <a:pPr lvl="3"/>
            <a:r>
              <a:rPr lang="en-US" dirty="0" smtClean="0"/>
              <a:t>Initial states must be tagged</a:t>
            </a:r>
          </a:p>
          <a:p>
            <a:pPr lvl="3"/>
            <a:r>
              <a:rPr lang="en-US" dirty="0" smtClean="0"/>
              <a:t>Final states need to be statistically separated through angular analysis</a:t>
            </a:r>
          </a:p>
          <a:p>
            <a:pPr lvl="3"/>
            <a:r>
              <a:rPr lang="en-GB" dirty="0" err="1" smtClean="0">
                <a:solidFill>
                  <a:schemeClr val="tx2"/>
                </a:solidFill>
                <a:cs typeface="Times New Roman" pitchFamily="18" charset="0"/>
                <a:sym typeface="Symbol" pitchFamily="18" charset="2"/>
              </a:rPr>
              <a:t>Mistag</a:t>
            </a:r>
            <a:r>
              <a:rPr lang="en-GB" dirty="0" smtClean="0">
                <a:solidFill>
                  <a:schemeClr val="tx2"/>
                </a:solidFill>
                <a:cs typeface="Times New Roman" pitchFamily="18" charset="0"/>
                <a:sym typeface="Symbol" pitchFamily="18" charset="2"/>
              </a:rPr>
              <a:t> and proper time resolution are crucial…</a:t>
            </a:r>
          </a:p>
          <a:p>
            <a:pPr lvl="1"/>
            <a:r>
              <a:rPr lang="en-GB" dirty="0" smtClean="0">
                <a:cs typeface="Times New Roman" pitchFamily="18" charset="0"/>
                <a:sym typeface="Symbol" pitchFamily="18" charset="2"/>
              </a:rPr>
              <a:t>TEVATRON: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grpSp>
        <p:nvGrpSpPr>
          <p:cNvPr id="6" name="Group 121"/>
          <p:cNvGrpSpPr/>
          <p:nvPr/>
        </p:nvGrpSpPr>
        <p:grpSpPr>
          <a:xfrm>
            <a:off x="6215042" y="2708920"/>
            <a:ext cx="2928958" cy="1714512"/>
            <a:chOff x="6116341" y="857232"/>
            <a:chExt cx="2884815" cy="1571636"/>
          </a:xfrm>
        </p:grpSpPr>
        <p:grpSp>
          <p:nvGrpSpPr>
            <p:cNvPr id="7" name="Group 276"/>
            <p:cNvGrpSpPr>
              <a:grpSpLocks/>
            </p:cNvGrpSpPr>
            <p:nvPr/>
          </p:nvGrpSpPr>
          <p:grpSpPr bwMode="auto">
            <a:xfrm>
              <a:off x="6116341" y="857232"/>
              <a:ext cx="2884815" cy="1571636"/>
              <a:chOff x="565" y="894"/>
              <a:chExt cx="2071" cy="1136"/>
            </a:xfrm>
            <a:noFill/>
          </p:grpSpPr>
          <p:sp>
            <p:nvSpPr>
              <p:cNvPr id="9" name="Rectangle 274"/>
              <p:cNvSpPr>
                <a:spLocks noChangeArrowheads="1"/>
              </p:cNvSpPr>
              <p:nvPr/>
            </p:nvSpPr>
            <p:spPr bwMode="auto">
              <a:xfrm>
                <a:off x="565" y="894"/>
                <a:ext cx="2071" cy="1136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0" name="Group 261"/>
              <p:cNvGrpSpPr>
                <a:grpSpLocks/>
              </p:cNvGrpSpPr>
              <p:nvPr/>
            </p:nvGrpSpPr>
            <p:grpSpPr bwMode="auto">
              <a:xfrm>
                <a:off x="1310" y="961"/>
                <a:ext cx="545" cy="894"/>
                <a:chOff x="1310" y="961"/>
                <a:chExt cx="545" cy="894"/>
              </a:xfrm>
              <a:grpFill/>
            </p:grpSpPr>
            <p:graphicFrame>
              <p:nvGraphicFramePr>
                <p:cNvPr id="92" name="Object 6"/>
                <p:cNvGraphicFramePr>
                  <a:graphicFrameLocks noChangeAspect="1"/>
                </p:cNvGraphicFramePr>
                <p:nvPr/>
              </p:nvGraphicFramePr>
              <p:xfrm>
                <a:off x="1390" y="961"/>
                <a:ext cx="350" cy="205"/>
              </p:xfrm>
              <a:graphic>
                <a:graphicData uri="http://schemas.openxmlformats.org/presentationml/2006/ole">
                  <p:oleObj spid="_x0000_s63489" name="Equation" r:id="rId3" imgW="368280" imgH="215640" progId="Equation.3">
                    <p:embed/>
                  </p:oleObj>
                </a:graphicData>
              </a:graphic>
            </p:graphicFrame>
            <p:graphicFrame>
              <p:nvGraphicFramePr>
                <p:cNvPr id="93" name="Object 83"/>
                <p:cNvGraphicFramePr>
                  <a:graphicFrameLocks noChangeAspect="1"/>
                </p:cNvGraphicFramePr>
                <p:nvPr/>
              </p:nvGraphicFramePr>
              <p:xfrm>
                <a:off x="1393" y="1667"/>
                <a:ext cx="353" cy="188"/>
              </p:xfrm>
              <a:graphic>
                <a:graphicData uri="http://schemas.openxmlformats.org/presentationml/2006/ole">
                  <p:oleObj spid="_x0000_s63490" name="Equation" r:id="rId4" imgW="355320" imgH="190440" progId="Equation.3">
                    <p:embed/>
                  </p:oleObj>
                </a:graphicData>
              </a:graphic>
            </p:graphicFrame>
            <p:graphicFrame>
              <p:nvGraphicFramePr>
                <p:cNvPr id="94" name="Object 244"/>
                <p:cNvGraphicFramePr>
                  <a:graphicFrameLocks noChangeAspect="1"/>
                </p:cNvGraphicFramePr>
                <p:nvPr/>
              </p:nvGraphicFramePr>
              <p:xfrm>
                <a:off x="1310" y="1301"/>
                <a:ext cx="268" cy="214"/>
              </p:xfrm>
              <a:graphic>
                <a:graphicData uri="http://schemas.openxmlformats.org/presentationml/2006/ole">
                  <p:oleObj spid="_x0000_s63491" name="Equation" r:id="rId5" imgW="253800" imgH="203040" progId="Equation.3">
                    <p:embed/>
                  </p:oleObj>
                </a:graphicData>
              </a:graphic>
            </p:graphicFrame>
            <p:graphicFrame>
              <p:nvGraphicFramePr>
                <p:cNvPr id="95" name="Object 245"/>
                <p:cNvGraphicFramePr>
                  <a:graphicFrameLocks noChangeAspect="1"/>
                </p:cNvGraphicFramePr>
                <p:nvPr/>
              </p:nvGraphicFramePr>
              <p:xfrm>
                <a:off x="1587" y="1298"/>
                <a:ext cx="268" cy="214"/>
              </p:xfrm>
              <a:graphic>
                <a:graphicData uri="http://schemas.openxmlformats.org/presentationml/2006/ole">
                  <p:oleObj spid="_x0000_s63492" name="Equation" r:id="rId6" imgW="253800" imgH="203040" progId="Equation.3">
                    <p:embed/>
                  </p:oleObj>
                </a:graphicData>
              </a:graphic>
            </p:graphicFrame>
          </p:grpSp>
          <p:grpSp>
            <p:nvGrpSpPr>
              <p:cNvPr id="11" name="Group 262"/>
              <p:cNvGrpSpPr>
                <a:grpSpLocks/>
              </p:cNvGrpSpPr>
              <p:nvPr/>
            </p:nvGrpSpPr>
            <p:grpSpPr bwMode="auto">
              <a:xfrm>
                <a:off x="639" y="967"/>
                <a:ext cx="1965" cy="884"/>
                <a:chOff x="639" y="967"/>
                <a:chExt cx="1965" cy="884"/>
              </a:xfrm>
              <a:grpFill/>
            </p:grpSpPr>
            <p:graphicFrame>
              <p:nvGraphicFramePr>
                <p:cNvPr id="12" name="Object 5"/>
                <p:cNvGraphicFramePr>
                  <a:graphicFrameLocks noChangeAspect="1"/>
                </p:cNvGraphicFramePr>
                <p:nvPr/>
              </p:nvGraphicFramePr>
              <p:xfrm>
                <a:off x="773" y="1646"/>
                <a:ext cx="243" cy="205"/>
              </p:xfrm>
              <a:graphic>
                <a:graphicData uri="http://schemas.openxmlformats.org/presentationml/2006/ole">
                  <p:oleObj spid="_x0000_s63493" name="Equation" r:id="rId7" imgW="241200" imgH="203040" progId="Equation.3">
                    <p:embed/>
                  </p:oleObj>
                </a:graphicData>
              </a:graphic>
            </p:graphicFrame>
            <p:sp>
              <p:nvSpPr>
                <p:cNvPr id="13" name="Line 8"/>
                <p:cNvSpPr>
                  <a:spLocks noChangeShapeType="1"/>
                </p:cNvSpPr>
                <p:nvPr/>
              </p:nvSpPr>
              <p:spPr bwMode="auto">
                <a:xfrm>
                  <a:off x="889" y="1170"/>
                  <a:ext cx="1543" cy="0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" name="Line 9"/>
                <p:cNvSpPr>
                  <a:spLocks noChangeShapeType="1"/>
                </p:cNvSpPr>
                <p:nvPr/>
              </p:nvSpPr>
              <p:spPr bwMode="auto">
                <a:xfrm>
                  <a:off x="889" y="1669"/>
                  <a:ext cx="1543" cy="0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15" name="Group 10"/>
                <p:cNvGrpSpPr>
                  <a:grpSpLocks/>
                </p:cNvGrpSpPr>
                <p:nvPr/>
              </p:nvGrpSpPr>
              <p:grpSpPr bwMode="auto">
                <a:xfrm rot="16200000">
                  <a:off x="1052" y="1367"/>
                  <a:ext cx="502" cy="102"/>
                  <a:chOff x="448" y="2163"/>
                  <a:chExt cx="2568" cy="222"/>
                </a:xfrm>
                <a:grpFill/>
              </p:grpSpPr>
              <p:grpSp>
                <p:nvGrpSpPr>
                  <p:cNvPr id="59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580" y="2163"/>
                    <a:ext cx="2304" cy="222"/>
                    <a:chOff x="580" y="2163"/>
                    <a:chExt cx="4600" cy="454"/>
                  </a:xfrm>
                  <a:grpFill/>
                </p:grpSpPr>
                <p:grpSp>
                  <p:nvGrpSpPr>
                    <p:cNvPr id="62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80" y="2163"/>
                      <a:ext cx="2300" cy="451"/>
                      <a:chOff x="580" y="2160"/>
                      <a:chExt cx="4600" cy="1157"/>
                    </a:xfrm>
                    <a:grpFill/>
                  </p:grpSpPr>
                  <p:grpSp>
                    <p:nvGrpSpPr>
                      <p:cNvPr id="78" name="Group 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80" y="2160"/>
                        <a:ext cx="2300" cy="1152"/>
                        <a:chOff x="576" y="2160"/>
                        <a:chExt cx="2304" cy="1152"/>
                      </a:xfrm>
                      <a:grpFill/>
                    </p:grpSpPr>
                    <p:grpSp>
                      <p:nvGrpSpPr>
                        <p:cNvPr id="86" name="Group 1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28" y="2160"/>
                          <a:ext cx="1152" cy="576"/>
                          <a:chOff x="1728" y="2160"/>
                          <a:chExt cx="1152" cy="576"/>
                        </a:xfrm>
                        <a:grpFill/>
                      </p:grpSpPr>
                      <p:sp>
                        <p:nvSpPr>
                          <p:cNvPr id="90" name="Arc 1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04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91" name="Arc 16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16200000">
                            <a:off x="1728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87" name="Group 17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-10871608">
                          <a:off x="576" y="2736"/>
                          <a:ext cx="1152" cy="576"/>
                          <a:chOff x="1728" y="2160"/>
                          <a:chExt cx="1152" cy="576"/>
                        </a:xfrm>
                        <a:grpFill/>
                      </p:grpSpPr>
                      <p:sp>
                        <p:nvSpPr>
                          <p:cNvPr id="88" name="Arc 1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04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89" name="Arc 19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16200000">
                            <a:off x="1728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</p:grpSp>
                  <p:grpSp>
                    <p:nvGrpSpPr>
                      <p:cNvPr id="79" name="Group 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80" y="2165"/>
                        <a:ext cx="2300" cy="1152"/>
                        <a:chOff x="576" y="2160"/>
                        <a:chExt cx="2304" cy="1152"/>
                      </a:xfrm>
                      <a:grpFill/>
                    </p:grpSpPr>
                    <p:grpSp>
                      <p:nvGrpSpPr>
                        <p:cNvPr id="80" name="Group 2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28" y="2160"/>
                          <a:ext cx="1152" cy="576"/>
                          <a:chOff x="1728" y="2160"/>
                          <a:chExt cx="1152" cy="576"/>
                        </a:xfrm>
                        <a:grpFill/>
                      </p:grpSpPr>
                      <p:sp>
                        <p:nvSpPr>
                          <p:cNvPr id="84" name="Arc 2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04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85" name="Arc 23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16200000">
                            <a:off x="1728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81" name="Group 24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-10871608">
                          <a:off x="576" y="2736"/>
                          <a:ext cx="1152" cy="576"/>
                          <a:chOff x="1728" y="2160"/>
                          <a:chExt cx="1152" cy="576"/>
                        </a:xfrm>
                        <a:grpFill/>
                      </p:grpSpPr>
                      <p:sp>
                        <p:nvSpPr>
                          <p:cNvPr id="82" name="Arc 2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04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83" name="Arc 26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16200000">
                            <a:off x="1728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63" name="Group 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2166"/>
                      <a:ext cx="2300" cy="451"/>
                      <a:chOff x="580" y="2160"/>
                      <a:chExt cx="4600" cy="1157"/>
                    </a:xfrm>
                    <a:grpFill/>
                  </p:grpSpPr>
                  <p:grpSp>
                    <p:nvGrpSpPr>
                      <p:cNvPr id="64" name="Group 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80" y="2160"/>
                        <a:ext cx="2300" cy="1152"/>
                        <a:chOff x="576" y="2160"/>
                        <a:chExt cx="2304" cy="1152"/>
                      </a:xfrm>
                      <a:grpFill/>
                    </p:grpSpPr>
                    <p:grpSp>
                      <p:nvGrpSpPr>
                        <p:cNvPr id="72" name="Group 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28" y="2160"/>
                          <a:ext cx="1152" cy="576"/>
                          <a:chOff x="1728" y="2160"/>
                          <a:chExt cx="1152" cy="576"/>
                        </a:xfrm>
                        <a:grpFill/>
                      </p:grpSpPr>
                      <p:sp>
                        <p:nvSpPr>
                          <p:cNvPr id="76" name="Arc 3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04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77" name="Arc 31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16200000">
                            <a:off x="1728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73" name="Group 32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-10871608">
                          <a:off x="576" y="2736"/>
                          <a:ext cx="1152" cy="576"/>
                          <a:chOff x="1728" y="2160"/>
                          <a:chExt cx="1152" cy="576"/>
                        </a:xfrm>
                        <a:grpFill/>
                      </p:grpSpPr>
                      <p:sp>
                        <p:nvSpPr>
                          <p:cNvPr id="74" name="Arc 3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04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75" name="Arc 34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16200000">
                            <a:off x="1728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</p:grpSp>
                  <p:grpSp>
                    <p:nvGrpSpPr>
                      <p:cNvPr id="65" name="Group 3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80" y="2165"/>
                        <a:ext cx="2300" cy="1152"/>
                        <a:chOff x="576" y="2160"/>
                        <a:chExt cx="2304" cy="1152"/>
                      </a:xfrm>
                      <a:grpFill/>
                    </p:grpSpPr>
                    <p:grpSp>
                      <p:nvGrpSpPr>
                        <p:cNvPr id="66" name="Group 3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28" y="2160"/>
                          <a:ext cx="1152" cy="576"/>
                          <a:chOff x="1728" y="2160"/>
                          <a:chExt cx="1152" cy="576"/>
                        </a:xfrm>
                        <a:grpFill/>
                      </p:grpSpPr>
                      <p:sp>
                        <p:nvSpPr>
                          <p:cNvPr id="70" name="Arc 3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04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71" name="Arc 38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16200000">
                            <a:off x="1728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67" name="Group 39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-10871608">
                          <a:off x="576" y="2736"/>
                          <a:ext cx="1152" cy="576"/>
                          <a:chOff x="1728" y="2160"/>
                          <a:chExt cx="1152" cy="576"/>
                        </a:xfrm>
                        <a:grpFill/>
                      </p:grpSpPr>
                      <p:sp>
                        <p:nvSpPr>
                          <p:cNvPr id="68" name="Arc 4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04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69" name="Arc 41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16200000">
                            <a:off x="1728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60" name="Line 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8" y="2272"/>
                    <a:ext cx="136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61" name="Line 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2271"/>
                    <a:ext cx="136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6" name="Group 44"/>
                <p:cNvGrpSpPr>
                  <a:grpSpLocks/>
                </p:cNvGrpSpPr>
                <p:nvPr/>
              </p:nvGrpSpPr>
              <p:grpSpPr bwMode="auto">
                <a:xfrm rot="16200000">
                  <a:off x="1585" y="1369"/>
                  <a:ext cx="502" cy="102"/>
                  <a:chOff x="448" y="2163"/>
                  <a:chExt cx="2568" cy="222"/>
                </a:xfrm>
                <a:grpFill/>
              </p:grpSpPr>
              <p:grpSp>
                <p:nvGrpSpPr>
                  <p:cNvPr id="2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580" y="2163"/>
                    <a:ext cx="2304" cy="222"/>
                    <a:chOff x="580" y="2163"/>
                    <a:chExt cx="4600" cy="454"/>
                  </a:xfrm>
                  <a:grpFill/>
                </p:grpSpPr>
                <p:grpSp>
                  <p:nvGrpSpPr>
                    <p:cNvPr id="29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80" y="2163"/>
                      <a:ext cx="2300" cy="451"/>
                      <a:chOff x="580" y="2160"/>
                      <a:chExt cx="4600" cy="1157"/>
                    </a:xfrm>
                    <a:grpFill/>
                  </p:grpSpPr>
                  <p:grpSp>
                    <p:nvGrpSpPr>
                      <p:cNvPr id="45" name="Group 6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80" y="2160"/>
                        <a:ext cx="2300" cy="1152"/>
                        <a:chOff x="576" y="2160"/>
                        <a:chExt cx="2304" cy="1152"/>
                      </a:xfrm>
                      <a:grpFill/>
                    </p:grpSpPr>
                    <p:grpSp>
                      <p:nvGrpSpPr>
                        <p:cNvPr id="53" name="Group 4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28" y="2160"/>
                          <a:ext cx="1152" cy="576"/>
                          <a:chOff x="1728" y="2160"/>
                          <a:chExt cx="1152" cy="576"/>
                        </a:xfrm>
                        <a:grpFill/>
                      </p:grpSpPr>
                      <p:sp>
                        <p:nvSpPr>
                          <p:cNvPr id="57" name="Arc 4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04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58" name="Arc 50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16200000">
                            <a:off x="1728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54" name="Group 51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-10871608">
                          <a:off x="576" y="2736"/>
                          <a:ext cx="1152" cy="576"/>
                          <a:chOff x="1728" y="2160"/>
                          <a:chExt cx="1152" cy="576"/>
                        </a:xfrm>
                        <a:grpFill/>
                      </p:grpSpPr>
                      <p:sp>
                        <p:nvSpPr>
                          <p:cNvPr id="55" name="Arc 5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04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56" name="Arc 53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16200000">
                            <a:off x="1728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</p:grpSp>
                  <p:grpSp>
                    <p:nvGrpSpPr>
                      <p:cNvPr id="46" name="Group 5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80" y="2165"/>
                        <a:ext cx="2300" cy="1152"/>
                        <a:chOff x="576" y="2160"/>
                        <a:chExt cx="2304" cy="1152"/>
                      </a:xfrm>
                      <a:grpFill/>
                    </p:grpSpPr>
                    <p:grpSp>
                      <p:nvGrpSpPr>
                        <p:cNvPr id="47" name="Group 5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28" y="2160"/>
                          <a:ext cx="1152" cy="576"/>
                          <a:chOff x="1728" y="2160"/>
                          <a:chExt cx="1152" cy="576"/>
                        </a:xfrm>
                        <a:grpFill/>
                      </p:grpSpPr>
                      <p:sp>
                        <p:nvSpPr>
                          <p:cNvPr id="51" name="Arc 5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04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52" name="Arc 57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16200000">
                            <a:off x="1728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8" name="Group 58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-10871608">
                          <a:off x="576" y="2736"/>
                          <a:ext cx="1152" cy="576"/>
                          <a:chOff x="1728" y="2160"/>
                          <a:chExt cx="1152" cy="576"/>
                        </a:xfrm>
                        <a:grpFill/>
                      </p:grpSpPr>
                      <p:sp>
                        <p:nvSpPr>
                          <p:cNvPr id="49" name="Arc 5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04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50" name="Arc 60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16200000">
                            <a:off x="1728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0" name="Group 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2166"/>
                      <a:ext cx="2300" cy="451"/>
                      <a:chOff x="580" y="2160"/>
                      <a:chExt cx="4600" cy="1157"/>
                    </a:xfrm>
                    <a:grpFill/>
                  </p:grpSpPr>
                  <p:grpSp>
                    <p:nvGrpSpPr>
                      <p:cNvPr id="31" name="Group 6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80" y="2160"/>
                        <a:ext cx="2300" cy="1152"/>
                        <a:chOff x="576" y="2160"/>
                        <a:chExt cx="2304" cy="1152"/>
                      </a:xfrm>
                      <a:grpFill/>
                    </p:grpSpPr>
                    <p:grpSp>
                      <p:nvGrpSpPr>
                        <p:cNvPr id="39" name="Group 6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28" y="2160"/>
                          <a:ext cx="1152" cy="576"/>
                          <a:chOff x="1728" y="2160"/>
                          <a:chExt cx="1152" cy="576"/>
                        </a:xfrm>
                        <a:grpFill/>
                      </p:grpSpPr>
                      <p:sp>
                        <p:nvSpPr>
                          <p:cNvPr id="43" name="Arc 6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04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44" name="Arc 65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16200000">
                            <a:off x="1728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0" name="Group 66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-10871608">
                          <a:off x="576" y="2736"/>
                          <a:ext cx="1152" cy="576"/>
                          <a:chOff x="1728" y="2160"/>
                          <a:chExt cx="1152" cy="576"/>
                        </a:xfrm>
                        <a:grpFill/>
                      </p:grpSpPr>
                      <p:sp>
                        <p:nvSpPr>
                          <p:cNvPr id="41" name="Arc 6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04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42" name="Arc 68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16200000">
                            <a:off x="1728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</p:grpSp>
                  <p:grpSp>
                    <p:nvGrpSpPr>
                      <p:cNvPr id="32" name="Group 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80" y="2165"/>
                        <a:ext cx="2300" cy="1152"/>
                        <a:chOff x="576" y="2160"/>
                        <a:chExt cx="2304" cy="1152"/>
                      </a:xfrm>
                      <a:grpFill/>
                    </p:grpSpPr>
                    <p:grpSp>
                      <p:nvGrpSpPr>
                        <p:cNvPr id="33" name="Group 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28" y="2160"/>
                          <a:ext cx="1152" cy="576"/>
                          <a:chOff x="1728" y="2160"/>
                          <a:chExt cx="1152" cy="576"/>
                        </a:xfrm>
                        <a:grpFill/>
                      </p:grpSpPr>
                      <p:sp>
                        <p:nvSpPr>
                          <p:cNvPr id="37" name="Arc 7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04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38" name="Arc 72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16200000">
                            <a:off x="1728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34" name="Group 73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-10871608">
                          <a:off x="576" y="2736"/>
                          <a:ext cx="1152" cy="576"/>
                          <a:chOff x="1728" y="2160"/>
                          <a:chExt cx="1152" cy="576"/>
                        </a:xfrm>
                        <a:grpFill/>
                      </p:grpSpPr>
                      <p:sp>
                        <p:nvSpPr>
                          <p:cNvPr id="35" name="Arc 7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04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36" name="Arc 75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16200000">
                            <a:off x="1728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27" name="Line 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8" y="2272"/>
                    <a:ext cx="136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8" name="Line 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2271"/>
                    <a:ext cx="136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aphicFrame>
              <p:nvGraphicFramePr>
                <p:cNvPr id="17" name="Object 82"/>
                <p:cNvGraphicFramePr>
                  <a:graphicFrameLocks noChangeAspect="1"/>
                </p:cNvGraphicFramePr>
                <p:nvPr/>
              </p:nvGraphicFramePr>
              <p:xfrm>
                <a:off x="847" y="971"/>
                <a:ext cx="120" cy="204"/>
              </p:xfrm>
              <a:graphic>
                <a:graphicData uri="http://schemas.openxmlformats.org/presentationml/2006/ole">
                  <p:oleObj spid="_x0000_s63494" name="Equation" r:id="rId8" imgW="126720" imgH="215640" progId="Equation.3">
                    <p:embed/>
                  </p:oleObj>
                </a:graphicData>
              </a:graphic>
            </p:graphicFrame>
            <p:graphicFrame>
              <p:nvGraphicFramePr>
                <p:cNvPr id="18" name="Object 84"/>
                <p:cNvGraphicFramePr>
                  <a:graphicFrameLocks noChangeAspect="1"/>
                </p:cNvGraphicFramePr>
                <p:nvPr/>
              </p:nvGraphicFramePr>
              <p:xfrm>
                <a:off x="2196" y="967"/>
                <a:ext cx="240" cy="239"/>
              </p:xfrm>
              <a:graphic>
                <a:graphicData uri="http://schemas.openxmlformats.org/presentationml/2006/ole">
                  <p:oleObj spid="_x0000_s63495" name="Equation" r:id="rId9" imgW="241200" imgH="241200" progId="Equation.3">
                    <p:embed/>
                  </p:oleObj>
                </a:graphicData>
              </a:graphic>
            </p:graphicFrame>
            <p:graphicFrame>
              <p:nvGraphicFramePr>
                <p:cNvPr id="19" name="Object 85"/>
                <p:cNvGraphicFramePr>
                  <a:graphicFrameLocks noChangeAspect="1"/>
                </p:cNvGraphicFramePr>
                <p:nvPr/>
              </p:nvGraphicFramePr>
              <p:xfrm>
                <a:off x="2233" y="1663"/>
                <a:ext cx="125" cy="176"/>
              </p:xfrm>
              <a:graphic>
                <a:graphicData uri="http://schemas.openxmlformats.org/presentationml/2006/ole">
                  <p:oleObj spid="_x0000_s63496" name="Equation" r:id="rId10" imgW="126720" imgH="177480" progId="Equation.3">
                    <p:embed/>
                  </p:oleObj>
                </a:graphicData>
              </a:graphic>
            </p:graphicFrame>
            <p:sp>
              <p:nvSpPr>
                <p:cNvPr id="20" name="Line 240"/>
                <p:cNvSpPr>
                  <a:spLocks noChangeShapeType="1"/>
                </p:cNvSpPr>
                <p:nvPr/>
              </p:nvSpPr>
              <p:spPr bwMode="auto">
                <a:xfrm>
                  <a:off x="1048" y="1671"/>
                  <a:ext cx="42" cy="0"/>
                </a:xfrm>
                <a:prstGeom prst="line">
                  <a:avLst/>
                </a:prstGeom>
                <a:grp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" name="Line 241"/>
                <p:cNvSpPr>
                  <a:spLocks noChangeShapeType="1"/>
                </p:cNvSpPr>
                <p:nvPr/>
              </p:nvSpPr>
              <p:spPr bwMode="auto">
                <a:xfrm>
                  <a:off x="2120" y="1666"/>
                  <a:ext cx="52" cy="0"/>
                </a:xfrm>
                <a:prstGeom prst="line">
                  <a:avLst/>
                </a:prstGeom>
                <a:grp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" name="Line 242"/>
                <p:cNvSpPr>
                  <a:spLocks noChangeShapeType="1"/>
                </p:cNvSpPr>
                <p:nvPr/>
              </p:nvSpPr>
              <p:spPr bwMode="auto">
                <a:xfrm flipH="1">
                  <a:off x="2087" y="1176"/>
                  <a:ext cx="52" cy="0"/>
                </a:xfrm>
                <a:prstGeom prst="line">
                  <a:avLst/>
                </a:prstGeom>
                <a:grp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" name="Line 243"/>
                <p:cNvSpPr>
                  <a:spLocks noChangeShapeType="1"/>
                </p:cNvSpPr>
                <p:nvPr/>
              </p:nvSpPr>
              <p:spPr bwMode="auto">
                <a:xfrm flipH="1">
                  <a:off x="999" y="1172"/>
                  <a:ext cx="52" cy="0"/>
                </a:xfrm>
                <a:prstGeom prst="line">
                  <a:avLst/>
                </a:prstGeom>
                <a:grp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graphicFrame>
              <p:nvGraphicFramePr>
                <p:cNvPr id="24" name="Object 246"/>
                <p:cNvGraphicFramePr>
                  <a:graphicFrameLocks noChangeAspect="1"/>
                </p:cNvGraphicFramePr>
                <p:nvPr/>
              </p:nvGraphicFramePr>
              <p:xfrm>
                <a:off x="639" y="1317"/>
                <a:ext cx="192" cy="180"/>
              </p:xfrm>
              <a:graphic>
                <a:graphicData uri="http://schemas.openxmlformats.org/presentationml/2006/ole">
                  <p:oleObj spid="_x0000_s63497" name="Equation" r:id="rId11" imgW="203040" imgH="190440" progId="Equation.3">
                    <p:embed/>
                  </p:oleObj>
                </a:graphicData>
              </a:graphic>
            </p:graphicFrame>
            <p:graphicFrame>
              <p:nvGraphicFramePr>
                <p:cNvPr id="25" name="Object 247"/>
                <p:cNvGraphicFramePr>
                  <a:graphicFrameLocks noChangeAspect="1"/>
                </p:cNvGraphicFramePr>
                <p:nvPr/>
              </p:nvGraphicFramePr>
              <p:xfrm>
                <a:off x="2400" y="1270"/>
                <a:ext cx="204" cy="204"/>
              </p:xfrm>
              <a:graphic>
                <a:graphicData uri="http://schemas.openxmlformats.org/presentationml/2006/ole">
                  <p:oleObj spid="_x0000_s63498" name="Equation" r:id="rId12" imgW="215640" imgH="215640" progId="Equation.3">
                    <p:embed/>
                  </p:oleObj>
                </a:graphicData>
              </a:graphic>
            </p:graphicFrame>
          </p:grpSp>
        </p:grpSp>
        <p:sp>
          <p:nvSpPr>
            <p:cNvPr id="8" name="Text Box 267"/>
            <p:cNvSpPr txBox="1">
              <a:spLocks noChangeArrowheads="1"/>
            </p:cNvSpPr>
            <p:nvPr/>
          </p:nvSpPr>
          <p:spPr bwMode="auto">
            <a:xfrm>
              <a:off x="7155712" y="1643050"/>
              <a:ext cx="7024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 dirty="0" smtClean="0">
                  <a:solidFill>
                    <a:srgbClr val="FF0000"/>
                  </a:solidFill>
                </a:rPr>
                <a:t>+NP?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6" name="Groupe 115"/>
          <p:cNvGrpSpPr/>
          <p:nvPr/>
        </p:nvGrpSpPr>
        <p:grpSpPr>
          <a:xfrm>
            <a:off x="6732240" y="1124744"/>
            <a:ext cx="2095872" cy="823913"/>
            <a:chOff x="6364560" y="1340768"/>
            <a:chExt cx="2095872" cy="823913"/>
          </a:xfrm>
        </p:grpSpPr>
        <p:sp>
          <p:nvSpPr>
            <p:cNvPr id="109" name="Text Box 7"/>
            <p:cNvSpPr txBox="1">
              <a:spLocks noChangeArrowheads="1"/>
            </p:cNvSpPr>
            <p:nvPr/>
          </p:nvSpPr>
          <p:spPr bwMode="auto">
            <a:xfrm>
              <a:off x="6364560" y="1340768"/>
              <a:ext cx="533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</a:t>
              </a:r>
              <a:r>
                <a:rPr kumimoji="0" lang="en-US" sz="1800" b="0" i="0" u="none" strike="noStrike" kern="0" cap="none" spc="0" normalizeH="0" baseline="-25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</a:t>
              </a:r>
            </a:p>
          </p:txBody>
        </p:sp>
        <p:sp>
          <p:nvSpPr>
            <p:cNvPr id="110" name="Text Box 8"/>
            <p:cNvSpPr txBox="1">
              <a:spLocks noChangeArrowheads="1"/>
            </p:cNvSpPr>
            <p:nvPr/>
          </p:nvSpPr>
          <p:spPr bwMode="auto">
            <a:xfrm>
              <a:off x="7278960" y="1797968"/>
              <a:ext cx="457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</a:t>
              </a:r>
              <a:r>
                <a:rPr kumimoji="0" lang="en-US" sz="1800" b="0" i="0" u="none" strike="noStrike" kern="0" cap="none" spc="0" normalizeH="0" baseline="-25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</a:t>
              </a:r>
            </a:p>
          </p:txBody>
        </p:sp>
        <p:sp>
          <p:nvSpPr>
            <p:cNvPr id="111" name="Text Box 9"/>
            <p:cNvSpPr txBox="1">
              <a:spLocks noChangeArrowheads="1"/>
            </p:cNvSpPr>
            <p:nvPr/>
          </p:nvSpPr>
          <p:spPr bwMode="auto">
            <a:xfrm>
              <a:off x="7812360" y="1340768"/>
              <a:ext cx="64807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J/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ymbol" pitchFamily="18" charset="2"/>
                </a:rPr>
                <a:t>yf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endParaRPr>
            </a:p>
          </p:txBody>
        </p:sp>
        <p:sp>
          <p:nvSpPr>
            <p:cNvPr id="112" name="Line 10"/>
            <p:cNvSpPr>
              <a:spLocks noChangeShapeType="1"/>
            </p:cNvSpPr>
            <p:nvPr/>
          </p:nvSpPr>
          <p:spPr bwMode="auto">
            <a:xfrm>
              <a:off x="6821760" y="1569368"/>
              <a:ext cx="914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Line 11"/>
            <p:cNvSpPr>
              <a:spLocks noChangeShapeType="1"/>
            </p:cNvSpPr>
            <p:nvPr/>
          </p:nvSpPr>
          <p:spPr bwMode="auto">
            <a:xfrm flipV="1">
              <a:off x="7583760" y="1721768"/>
              <a:ext cx="38100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Line 12"/>
            <p:cNvSpPr>
              <a:spLocks noChangeShapeType="1"/>
            </p:cNvSpPr>
            <p:nvPr/>
          </p:nvSpPr>
          <p:spPr bwMode="auto">
            <a:xfrm>
              <a:off x="6669360" y="1721768"/>
              <a:ext cx="60960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Line 13"/>
            <p:cNvSpPr>
              <a:spLocks noChangeShapeType="1"/>
            </p:cNvSpPr>
            <p:nvPr/>
          </p:nvSpPr>
          <p:spPr bwMode="auto">
            <a:xfrm>
              <a:off x="7355160" y="1797968"/>
              <a:ext cx="152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04" name="Picture 4" descr="tag_contour_systadjust"/>
          <p:cNvPicPr>
            <a:picLocks noChangeAspect="1" noChangeArrowheads="1"/>
          </p:cNvPicPr>
          <p:nvPr/>
        </p:nvPicPr>
        <p:blipFill>
          <a:blip r:embed="rId13" cstate="print"/>
          <a:srcRect r="3400"/>
          <a:stretch>
            <a:fillRect/>
          </a:stretch>
        </p:blipFill>
        <p:spPr bwMode="auto">
          <a:xfrm>
            <a:off x="2555776" y="4797152"/>
            <a:ext cx="2074984" cy="2060848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5" name="Picture 9" descr="B60F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60032" y="4797152"/>
            <a:ext cx="2817503" cy="2060848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6" name="Rectangle 105"/>
          <p:cNvSpPr/>
          <p:nvPr/>
        </p:nvSpPr>
        <p:spPr>
          <a:xfrm>
            <a:off x="7740352" y="5301208"/>
            <a:ext cx="1285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SM </a:t>
            </a:r>
            <a:r>
              <a:rPr lang="fr-FR" b="1" dirty="0" err="1" smtClean="0">
                <a:solidFill>
                  <a:srgbClr val="0000FF"/>
                </a:solidFill>
              </a:rPr>
              <a:t>at</a:t>
            </a:r>
            <a:r>
              <a:rPr lang="fr-FR" b="1" dirty="0" smtClean="0">
                <a:solidFill>
                  <a:srgbClr val="0000FF"/>
                </a:solidFill>
              </a:rPr>
              <a:t> ~1</a:t>
            </a:r>
            <a:r>
              <a:rPr lang="el-GR" b="1" dirty="0" smtClean="0">
                <a:solidFill>
                  <a:srgbClr val="0000FF"/>
                </a:solidFill>
              </a:rPr>
              <a:t>σ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67544" y="5301208"/>
            <a:ext cx="187220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CDF and D0 set confidence level bounds on</a:t>
            </a:r>
          </a:p>
          <a:p>
            <a:r>
              <a:rPr lang="el-GR" b="1" dirty="0" smtClean="0">
                <a:solidFill>
                  <a:srgbClr val="0000FF"/>
                </a:solidFill>
              </a:rPr>
              <a:t>ΔΓ</a:t>
            </a:r>
            <a:r>
              <a:rPr lang="fr-FR" b="1" dirty="0" smtClean="0">
                <a:solidFill>
                  <a:srgbClr val="0000FF"/>
                </a:solidFill>
              </a:rPr>
              <a:t>s - </a:t>
            </a:r>
            <a:r>
              <a:rPr lang="en-US" altLang="fr-FR" sz="2400" b="1" kern="0" dirty="0" smtClean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f</a:t>
            </a:r>
            <a:r>
              <a:rPr lang="fr-FR" b="1" dirty="0" smtClean="0">
                <a:solidFill>
                  <a:srgbClr val="0000FF"/>
                </a:solidFill>
              </a:rPr>
              <a:t>s</a:t>
            </a:r>
            <a:endParaRPr lang="fr-FR" dirty="0">
              <a:solidFill>
                <a:srgbClr val="0000FF"/>
              </a:solidFill>
            </a:endParaRPr>
          </a:p>
        </p:txBody>
      </p:sp>
      <p:cxnSp>
        <p:nvCxnSpPr>
          <p:cNvPr id="108" name="Connecteur droit 107"/>
          <p:cNvCxnSpPr/>
          <p:nvPr/>
        </p:nvCxnSpPr>
        <p:spPr>
          <a:xfrm>
            <a:off x="5652120" y="2420888"/>
            <a:ext cx="144016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</a:t>
            </a:r>
            <a:r>
              <a:rPr lang="en-GB" sz="40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20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 </a:t>
            </a:r>
            <a:r>
              <a:rPr lang="en-GB" dirty="0" smtClean="0"/>
              <a:t>measurements from B</a:t>
            </a:r>
            <a:r>
              <a:rPr lang="en-GB" baseline="-25000" dirty="0" smtClean="0"/>
              <a:t>s</a:t>
            </a:r>
            <a:r>
              <a:rPr lang="en-GB" dirty="0" smtClean="0"/>
              <a:t> </a:t>
            </a:r>
            <a:r>
              <a:rPr lang="en-GB" dirty="0" smtClean="0">
                <a:sym typeface="Symbol" pitchFamily="18" charset="2"/>
              </a:rPr>
              <a:t> J/</a:t>
            </a:r>
            <a:r>
              <a:rPr lang="en-GB" sz="4000" dirty="0" smtClean="0">
                <a:latin typeface="Symbol" pitchFamily="18" charset="2"/>
                <a:sym typeface="Symbol" pitchFamily="18" charset="2"/>
              </a:rPr>
              <a:t>y f</a:t>
            </a:r>
            <a:r>
              <a:rPr lang="en-GB" sz="2000" b="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 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07950" y="836613"/>
            <a:ext cx="3383930" cy="5687711"/>
          </a:xfrm>
        </p:spPr>
        <p:txBody>
          <a:bodyPr/>
          <a:lstStyle/>
          <a:p>
            <a:r>
              <a:rPr lang="en-GB" dirty="0" smtClean="0"/>
              <a:t>ATLAS/CMS:</a:t>
            </a:r>
          </a:p>
          <a:p>
            <a:pPr lvl="1"/>
            <a:r>
              <a:rPr lang="en-GB" dirty="0" smtClean="0"/>
              <a:t>use Bs lifetime cuts</a:t>
            </a:r>
          </a:p>
          <a:p>
            <a:pPr lvl="2"/>
            <a:r>
              <a:rPr lang="en-GB" dirty="0" smtClean="0"/>
              <a:t>main background is long-lived</a:t>
            </a:r>
          </a:p>
          <a:p>
            <a:pPr lvl="2"/>
            <a:r>
              <a:rPr lang="en-GB" dirty="0" smtClean="0"/>
              <a:t>main </a:t>
            </a:r>
            <a:r>
              <a:rPr lang="en-GB" dirty="0" err="1" smtClean="0"/>
              <a:t>systematics</a:t>
            </a:r>
            <a:r>
              <a:rPr lang="en-GB" dirty="0" smtClean="0"/>
              <a:t>: control of acceptance</a:t>
            </a:r>
          </a:p>
          <a:p>
            <a:r>
              <a:rPr lang="en-GB" dirty="0" err="1" smtClean="0"/>
              <a:t>LHCb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Does NOT use Bs lifetime cuts</a:t>
            </a:r>
          </a:p>
          <a:p>
            <a:pPr lvl="2"/>
            <a:r>
              <a:rPr lang="en-GB" dirty="0" smtClean="0"/>
              <a:t>main background is prompt</a:t>
            </a:r>
          </a:p>
          <a:p>
            <a:pPr lvl="2"/>
            <a:r>
              <a:rPr lang="en-GB" dirty="0" smtClean="0"/>
              <a:t>Main </a:t>
            </a:r>
            <a:r>
              <a:rPr lang="en-GB" dirty="0" err="1" smtClean="0"/>
              <a:t>systematics</a:t>
            </a:r>
            <a:r>
              <a:rPr lang="en-GB" dirty="0" smtClean="0"/>
              <a:t> are </a:t>
            </a:r>
            <a:r>
              <a:rPr lang="en-GB" dirty="0" err="1" smtClean="0"/>
              <a:t>mistag</a:t>
            </a:r>
            <a:r>
              <a:rPr lang="en-GB" dirty="0" smtClean="0"/>
              <a:t> and proper-time resolution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19872" y="908720"/>
            <a:ext cx="5724128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 err="1" smtClean="0">
                <a:solidFill>
                  <a:srgbClr val="0000FF"/>
                </a:solidFill>
              </a:rPr>
              <a:t>Expected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LHCb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sensitivity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fr-FR" dirty="0" smtClean="0">
                <a:solidFill>
                  <a:srgbClr val="0000FF"/>
                </a:solidFill>
              </a:rPr>
              <a:t>10TeV - </a:t>
            </a:r>
            <a:r>
              <a:rPr lang="el-GR" dirty="0" smtClean="0">
                <a:solidFill>
                  <a:srgbClr val="0000FF"/>
                </a:solidFill>
              </a:rPr>
              <a:t>σ(</a:t>
            </a:r>
            <a:r>
              <a:rPr lang="fr-FR" dirty="0" smtClean="0">
                <a:solidFill>
                  <a:srgbClr val="0000FF"/>
                </a:solidFill>
              </a:rPr>
              <a:t>pp</a:t>
            </a:r>
            <a:r>
              <a:rPr lang="el-GR" dirty="0" smtClean="0">
                <a:solidFill>
                  <a:srgbClr val="0000FF"/>
                </a:solidFill>
              </a:rPr>
              <a:t> → </a:t>
            </a:r>
            <a:r>
              <a:rPr lang="fr-FR" dirty="0" err="1" smtClean="0">
                <a:solidFill>
                  <a:srgbClr val="0000FF"/>
                </a:solidFill>
              </a:rPr>
              <a:t>bbX</a:t>
            </a:r>
            <a:r>
              <a:rPr lang="fr-FR" dirty="0" smtClean="0">
                <a:solidFill>
                  <a:srgbClr val="0000FF"/>
                </a:solidFill>
              </a:rPr>
              <a:t>) = 292 µb</a:t>
            </a:r>
          </a:p>
        </p:txBody>
      </p:sp>
      <p:pic>
        <p:nvPicPr>
          <p:cNvPr id="210947" name="Picture 3" descr="C:\Documents and Settings\Pascal\Mes documents\LHCb\Conferences\HQL2010\Materiel\LHCb\sensitBetas7TeV-lpc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556792"/>
            <a:ext cx="4536504" cy="4101387"/>
          </a:xfrm>
          <a:prstGeom prst="rect">
            <a:avLst/>
          </a:prstGeom>
          <a:noFill/>
        </p:spPr>
      </p:pic>
      <p:cxnSp>
        <p:nvCxnSpPr>
          <p:cNvPr id="15" name="Connecteur droit avec flèche 14"/>
          <p:cNvCxnSpPr/>
          <p:nvPr/>
        </p:nvCxnSpPr>
        <p:spPr>
          <a:xfrm rot="5400000" flipH="1" flipV="1">
            <a:off x="4608000" y="5444827"/>
            <a:ext cx="432048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419872" y="5733256"/>
            <a:ext cx="288032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First result possible already with 50 pb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data</a:t>
            </a:r>
            <a:endParaRPr lang="fr-FR" sz="1600" dirty="0"/>
          </a:p>
        </p:txBody>
      </p:sp>
      <p:sp>
        <p:nvSpPr>
          <p:cNvPr id="17" name="Rectangle 16"/>
          <p:cNvSpPr/>
          <p:nvPr/>
        </p:nvSpPr>
        <p:spPr>
          <a:xfrm>
            <a:off x="6264696" y="5868561"/>
            <a:ext cx="2915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LHCb</a:t>
            </a:r>
            <a:r>
              <a:rPr lang="en-US" sz="1600" dirty="0" smtClean="0"/>
              <a:t>: yield for 0.2 fb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: ~ 7 k</a:t>
            </a:r>
          </a:p>
          <a:p>
            <a:r>
              <a:rPr lang="en-US" sz="1600" dirty="0" smtClean="0"/>
              <a:t>comparable to CDF @ 5.2 fb</a:t>
            </a:r>
            <a:r>
              <a:rPr lang="en-US" sz="1600" baseline="30000" dirty="0" smtClean="0"/>
              <a:t>-1</a:t>
            </a:r>
            <a:endParaRPr lang="fr-FR" sz="1600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6516216" y="1268760"/>
            <a:ext cx="144016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164288" y="406778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LHCb</a:t>
            </a:r>
            <a:r>
              <a:rPr lang="fr-FR" b="1" dirty="0" smtClean="0">
                <a:solidFill>
                  <a:srgbClr val="FF0000"/>
                </a:solidFill>
              </a:rPr>
              <a:t> MC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172400" y="56519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endParaRPr lang="fr-FR" dirty="0">
              <a:solidFill>
                <a:srgbClr val="0000FF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rot="16200000" flipV="1">
            <a:off x="8280412" y="5553235"/>
            <a:ext cx="36004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28400" y="144000"/>
            <a:ext cx="8229600" cy="707886"/>
          </a:xfrm>
        </p:spPr>
        <p:txBody>
          <a:bodyPr/>
          <a:lstStyle/>
          <a:p>
            <a:r>
              <a:rPr lang="en-GB" sz="4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</a:t>
            </a:r>
            <a:r>
              <a:rPr lang="en-GB" sz="40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20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 </a:t>
            </a:r>
            <a:r>
              <a:rPr lang="en-GB" dirty="0" smtClean="0"/>
              <a:t>measurements from B</a:t>
            </a:r>
            <a:r>
              <a:rPr lang="en-GB" baseline="-25000" dirty="0" smtClean="0"/>
              <a:t>s</a:t>
            </a:r>
            <a:r>
              <a:rPr lang="en-GB" dirty="0" smtClean="0"/>
              <a:t> </a:t>
            </a:r>
            <a:r>
              <a:rPr lang="en-GB" dirty="0" smtClean="0">
                <a:sym typeface="Symbol" pitchFamily="18" charset="2"/>
              </a:rPr>
              <a:t> J/</a:t>
            </a:r>
            <a:r>
              <a:rPr lang="en-GB" sz="4000" dirty="0" smtClean="0">
                <a:latin typeface="Symbol" pitchFamily="18" charset="2"/>
                <a:sym typeface="Symbol" pitchFamily="18" charset="2"/>
              </a:rPr>
              <a:t>y f</a:t>
            </a:r>
            <a:r>
              <a:rPr lang="en-GB" sz="2000" b="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904863"/>
          </a:xfrm>
        </p:spPr>
        <p:txBody>
          <a:bodyPr/>
          <a:lstStyle/>
          <a:p>
            <a:r>
              <a:rPr lang="en-GB" dirty="0" smtClean="0"/>
              <a:t>Prospects at </a:t>
            </a:r>
            <a:r>
              <a:rPr lang="en-GB" dirty="0" err="1" smtClean="0"/>
              <a:t>LHCb</a:t>
            </a:r>
            <a:r>
              <a:rPr lang="en-GB" dirty="0" smtClean="0"/>
              <a:t> from Data:</a:t>
            </a:r>
          </a:p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pic>
        <p:nvPicPr>
          <p:cNvPr id="209924" name="Picture 4" descr="C:\Documents and Settings\Pascal\Mes documents\LHCb\Conferences\HQL2010\Materiel\LHCb\new\summary_B_s0_unbiased.png"/>
          <p:cNvPicPr>
            <a:picLocks noChangeAspect="1" noChangeArrowheads="1"/>
          </p:cNvPicPr>
          <p:nvPr/>
        </p:nvPicPr>
        <p:blipFill>
          <a:blip r:embed="rId2" cstate="print"/>
          <a:srcRect l="1000" t="4428" r="50990"/>
          <a:stretch>
            <a:fillRect/>
          </a:stretch>
        </p:blipFill>
        <p:spPr bwMode="auto">
          <a:xfrm>
            <a:off x="179512" y="1268760"/>
            <a:ext cx="3456384" cy="466236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211960" y="1340768"/>
            <a:ext cx="47452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0000FF"/>
                </a:solidFill>
              </a:rPr>
              <a:t>Signal starts to show up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0000FF"/>
                </a:solidFill>
              </a:rPr>
              <a:t> yield in ≈ agreement with expectation</a:t>
            </a:r>
          </a:p>
        </p:txBody>
      </p:sp>
      <p:sp>
        <p:nvSpPr>
          <p:cNvPr id="10" name="TextBox 24"/>
          <p:cNvSpPr txBox="1">
            <a:spLocks noChangeArrowheads="1"/>
          </p:cNvSpPr>
          <p:nvPr/>
        </p:nvSpPr>
        <p:spPr bwMode="auto">
          <a:xfrm>
            <a:off x="2184515" y="4509120"/>
            <a:ext cx="8467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 b="1" dirty="0" smtClean="0"/>
              <a:t>~2 </a:t>
            </a:r>
            <a:r>
              <a:rPr lang="en-GB" sz="1600" b="1" dirty="0"/>
              <a:t>pb</a:t>
            </a:r>
            <a:r>
              <a:rPr lang="en-GB" sz="1600" b="1" baseline="30000" dirty="0"/>
              <a:t>-1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07704" y="3779748"/>
            <a:ext cx="1512168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dirty="0" err="1" smtClean="0"/>
              <a:t>N</a:t>
            </a:r>
            <a:r>
              <a:rPr lang="fr-FR" sz="1600" baseline="-25000" dirty="0" err="1" smtClean="0"/>
              <a:t>sig</a:t>
            </a:r>
            <a:r>
              <a:rPr lang="fr-FR" sz="1600" dirty="0" smtClean="0"/>
              <a:t>= 78±11</a:t>
            </a:r>
          </a:p>
          <a:p>
            <a:r>
              <a:rPr lang="el-GR" sz="1400" dirty="0" smtClean="0">
                <a:cs typeface="Arial" charset="0"/>
                <a:sym typeface="Euclid Symbol" pitchFamily="18" charset="2"/>
              </a:rPr>
              <a:t>σ</a:t>
            </a:r>
            <a:r>
              <a:rPr lang="en-GB" sz="1400" baseline="-25000" dirty="0" smtClean="0">
                <a:cs typeface="Arial" charset="0"/>
                <a:sym typeface="Euclid Symbol" pitchFamily="18" charset="2"/>
              </a:rPr>
              <a:t>M</a:t>
            </a:r>
            <a:r>
              <a:rPr lang="en-GB" sz="1400" dirty="0" smtClean="0">
                <a:cs typeface="Arial" charset="0"/>
                <a:sym typeface="Euclid Symbol" pitchFamily="18" charset="2"/>
              </a:rPr>
              <a:t>  = 13 </a:t>
            </a:r>
            <a:r>
              <a:rPr lang="en-US" sz="1400" dirty="0" err="1" smtClean="0">
                <a:cs typeface="Arial" charset="0"/>
                <a:sym typeface="Euclid Symbol" pitchFamily="18" charset="2"/>
              </a:rPr>
              <a:t>MeV</a:t>
            </a:r>
            <a:r>
              <a:rPr lang="en-US" sz="1400" dirty="0" smtClean="0">
                <a:cs typeface="Arial" charset="0"/>
                <a:sym typeface="Euclid Symbol" pitchFamily="18" charset="2"/>
              </a:rPr>
              <a:t>/c</a:t>
            </a:r>
            <a:r>
              <a:rPr lang="en-US" sz="1200" baseline="30000" dirty="0" smtClean="0">
                <a:cs typeface="Arial" charset="0"/>
                <a:sym typeface="Euclid Symbol" pitchFamily="18" charset="2"/>
              </a:rPr>
              <a:t>2</a:t>
            </a:r>
            <a:endParaRPr lang="en-GB" sz="1200" baseline="300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107504" y="5877272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Propertime</a:t>
            </a:r>
            <a:r>
              <a:rPr lang="en-GB" dirty="0" smtClean="0"/>
              <a:t> resolution not yet as in MC :~50-60 </a:t>
            </a:r>
            <a:r>
              <a:rPr lang="en-GB" dirty="0" err="1" smtClean="0"/>
              <a:t>fs</a:t>
            </a:r>
            <a:r>
              <a:rPr lang="en-GB" dirty="0" smtClean="0"/>
              <a:t>. </a:t>
            </a:r>
            <a:r>
              <a:rPr lang="en-GB" dirty="0" smtClean="0">
                <a:solidFill>
                  <a:srgbClr val="0000FF"/>
                </a:solidFill>
              </a:rPr>
              <a:t>Still very good for B</a:t>
            </a:r>
            <a:r>
              <a:rPr lang="en-GB" baseline="-25000" dirty="0" smtClean="0">
                <a:solidFill>
                  <a:srgbClr val="0000FF"/>
                </a:solidFill>
              </a:rPr>
              <a:t>s</a:t>
            </a:r>
            <a:r>
              <a:rPr lang="en-GB" dirty="0" smtClean="0">
                <a:solidFill>
                  <a:srgbClr val="0000FF"/>
                </a:solidFill>
              </a:rPr>
              <a:t> physics (would give a ~20% decrease in sensitivity).  Work on-going on alignment …</a:t>
            </a:r>
          </a:p>
        </p:txBody>
      </p:sp>
      <p:pic>
        <p:nvPicPr>
          <p:cNvPr id="211970" name="Picture 2" descr="C:\Documents and Settings\Pascal\Mes documents\LHCb\Conferences\HQL2010\Materiel\LHCb\B0Asym_Dmfix.gif"/>
          <p:cNvPicPr>
            <a:picLocks noChangeAspect="1" noChangeArrowheads="1"/>
          </p:cNvPicPr>
          <p:nvPr/>
        </p:nvPicPr>
        <p:blipFill>
          <a:blip r:embed="rId3" cstate="print"/>
          <a:srcRect t="9526"/>
          <a:stretch>
            <a:fillRect/>
          </a:stretch>
        </p:blipFill>
        <p:spPr bwMode="auto">
          <a:xfrm>
            <a:off x="4869621" y="1988840"/>
            <a:ext cx="3806835" cy="2346596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4283968" y="4221088"/>
            <a:ext cx="48600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FF"/>
                </a:solidFill>
              </a:rPr>
              <a:t>First signal of flavour oscillation from    B</a:t>
            </a:r>
            <a:r>
              <a:rPr lang="en-GB" sz="2000" baseline="30000" dirty="0" smtClean="0">
                <a:solidFill>
                  <a:srgbClr val="0000FF"/>
                </a:solidFill>
              </a:rPr>
              <a:t>0</a:t>
            </a:r>
            <a:r>
              <a:rPr lang="en-GB" sz="2000" baseline="-25000" dirty="0" smtClean="0">
                <a:solidFill>
                  <a:srgbClr val="0000FF"/>
                </a:solidFill>
              </a:rPr>
              <a:t>d</a:t>
            </a:r>
            <a:r>
              <a:rPr lang="en-GB" sz="2000" dirty="0" smtClean="0">
                <a:solidFill>
                  <a:srgbClr val="0000FF"/>
                </a:solidFill>
              </a:rPr>
              <a:t> </a:t>
            </a:r>
            <a:r>
              <a:rPr lang="el-GR" sz="2000" dirty="0" smtClean="0">
                <a:solidFill>
                  <a:srgbClr val="0000FF"/>
                </a:solidFill>
              </a:rPr>
              <a:t>→ </a:t>
            </a:r>
            <a:r>
              <a:rPr lang="en-GB" sz="2000" dirty="0" smtClean="0">
                <a:solidFill>
                  <a:srgbClr val="0000FF"/>
                </a:solidFill>
              </a:rPr>
              <a:t>D*</a:t>
            </a:r>
            <a:r>
              <a:rPr lang="en-GB" sz="2000" baseline="30000" dirty="0" smtClean="0">
                <a:solidFill>
                  <a:srgbClr val="0000FF"/>
                </a:solidFill>
              </a:rPr>
              <a:t>-</a:t>
            </a:r>
            <a:r>
              <a:rPr lang="en-GB" sz="2000" dirty="0" smtClean="0">
                <a:solidFill>
                  <a:srgbClr val="0000FF"/>
                </a:solidFill>
              </a:rPr>
              <a:t>(D</a:t>
            </a:r>
            <a:r>
              <a:rPr lang="en-GB" sz="2000" baseline="30000" dirty="0" smtClean="0">
                <a:solidFill>
                  <a:srgbClr val="0000FF"/>
                </a:solidFill>
              </a:rPr>
              <a:t>0</a:t>
            </a:r>
            <a:r>
              <a:rPr lang="el-GR" sz="2000" dirty="0" smtClean="0">
                <a:solidFill>
                  <a:srgbClr val="0000FF"/>
                </a:solidFill>
              </a:rPr>
              <a:t> </a:t>
            </a:r>
            <a:r>
              <a:rPr lang="en-US" sz="2000" kern="0" dirty="0" smtClean="0">
                <a:solidFill>
                  <a:srgbClr val="0000FF"/>
                </a:solidFill>
                <a:sym typeface="Symbol"/>
              </a:rPr>
              <a:t></a:t>
            </a:r>
            <a:r>
              <a:rPr lang="en-US" sz="2000" kern="0" baseline="30000" dirty="0" smtClean="0">
                <a:solidFill>
                  <a:srgbClr val="0000FF"/>
                </a:solidFill>
                <a:sym typeface="Symbol"/>
              </a:rPr>
              <a:t>-</a:t>
            </a:r>
            <a:r>
              <a:rPr lang="en-US" sz="2000" kern="0" dirty="0" smtClean="0">
                <a:solidFill>
                  <a:srgbClr val="0000FF"/>
                </a:solidFill>
                <a:sym typeface="Symbol"/>
              </a:rPr>
              <a:t>)</a:t>
            </a:r>
            <a:r>
              <a:rPr lang="en-US" sz="2000" kern="0" baseline="30000" dirty="0" smtClean="0">
                <a:solidFill>
                  <a:srgbClr val="0000FF"/>
                </a:solidFill>
                <a:sym typeface="Symbol"/>
              </a:rPr>
              <a:t>+</a:t>
            </a:r>
            <a:r>
              <a:rPr lang="en-US" sz="2000" kern="0" dirty="0" smtClean="0">
                <a:solidFill>
                  <a:srgbClr val="0000FF"/>
                </a:solidFill>
                <a:sym typeface="Symbol"/>
              </a:rPr>
              <a:t></a:t>
            </a:r>
            <a:r>
              <a:rPr lang="en-GB" sz="20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GB" sz="2000" dirty="0" smtClean="0">
                <a:solidFill>
                  <a:srgbClr val="0000FF"/>
                </a:solidFill>
              </a:rPr>
              <a:t>events.</a:t>
            </a:r>
          </a:p>
          <a:p>
            <a:r>
              <a:rPr lang="en-GB" sz="2000" dirty="0" smtClean="0">
                <a:solidFill>
                  <a:srgbClr val="0000FF"/>
                </a:solidFill>
              </a:rPr>
              <a:t>“Out of the box” un-calibrated tagging performance already at 60% of expected performance.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939243" y="2276872"/>
            <a:ext cx="13051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B</a:t>
            </a:r>
            <a:r>
              <a:rPr lang="en-GB" b="1" baseline="30000" dirty="0" smtClean="0">
                <a:solidFill>
                  <a:srgbClr val="0000FF"/>
                </a:solidFill>
              </a:rPr>
              <a:t>0</a:t>
            </a:r>
            <a:r>
              <a:rPr lang="el-GR" b="1" dirty="0" smtClean="0">
                <a:solidFill>
                  <a:srgbClr val="0000FF"/>
                </a:solidFill>
              </a:rPr>
              <a:t>→ </a:t>
            </a:r>
            <a:r>
              <a:rPr lang="en-GB" b="1" dirty="0" smtClean="0">
                <a:solidFill>
                  <a:srgbClr val="0000FF"/>
                </a:solidFill>
              </a:rPr>
              <a:t>D*</a:t>
            </a:r>
            <a:r>
              <a:rPr lang="en-US" b="1" kern="0" dirty="0" smtClean="0">
                <a:solidFill>
                  <a:srgbClr val="0000FF"/>
                </a:solidFill>
                <a:sym typeface="Symbol"/>
              </a:rPr>
              <a:t></a:t>
            </a:r>
            <a:r>
              <a:rPr lang="en-GB" b="1" dirty="0" smtClean="0">
                <a:solidFill>
                  <a:srgbClr val="0000FF"/>
                </a:solidFill>
                <a:sym typeface="Symbol"/>
              </a:rPr>
              <a:t> </a:t>
            </a:r>
          </a:p>
          <a:p>
            <a:r>
              <a:rPr lang="fr-FR" b="1" dirty="0" smtClean="0">
                <a:solidFill>
                  <a:srgbClr val="0000FF"/>
                </a:solidFill>
              </a:rPr>
              <a:t>~ 1.9 </a:t>
            </a:r>
            <a:r>
              <a:rPr lang="fr-FR" b="1" dirty="0" err="1" smtClean="0">
                <a:solidFill>
                  <a:srgbClr val="0000FF"/>
                </a:solidFill>
              </a:rPr>
              <a:t>pb</a:t>
            </a:r>
            <a:r>
              <a:rPr lang="fr-FR" b="1" dirty="0" smtClean="0">
                <a:solidFill>
                  <a:srgbClr val="0000FF"/>
                </a:solidFill>
              </a:rPr>
              <a:t>-1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548624">
            <a:off x="7916181" y="882499"/>
            <a:ext cx="1019954" cy="646331"/>
          </a:xfrm>
          <a:prstGeom prst="rect">
            <a:avLst/>
          </a:prstGeom>
          <a:solidFill>
            <a:srgbClr val="CC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 smtClean="0"/>
              <a:t>Johan’s talk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115616" y="3284984"/>
            <a:ext cx="1425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B</a:t>
            </a:r>
            <a:r>
              <a:rPr lang="en-GB" baseline="-25000" dirty="0" smtClean="0"/>
              <a:t>s</a:t>
            </a:r>
            <a:r>
              <a:rPr lang="en-GB" dirty="0" smtClean="0"/>
              <a:t> </a:t>
            </a:r>
            <a:r>
              <a:rPr lang="en-GB" dirty="0" smtClean="0">
                <a:sym typeface="Symbol" pitchFamily="18" charset="2"/>
              </a:rPr>
              <a:t> J/</a:t>
            </a:r>
            <a:r>
              <a:rPr lang="en-GB" sz="2400" dirty="0" smtClean="0">
                <a:latin typeface="Symbol" pitchFamily="18" charset="2"/>
                <a:sym typeface="Symbol" pitchFamily="18" charset="2"/>
              </a:rPr>
              <a:t>y f</a:t>
            </a:r>
            <a:r>
              <a:rPr lang="en-GB" sz="1200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 </a:t>
            </a:r>
            <a:endParaRPr lang="fr-FR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292080" y="3650778"/>
            <a:ext cx="514286" cy="35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</a:t>
            </a:r>
            <a:r>
              <a:rPr lang="en-US" altLang="fr-FR" dirty="0" smtClean="0">
                <a:sym typeface="Symbol" pitchFamily="18" charset="2"/>
              </a:rPr>
              <a:t> Measurements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2923877"/>
          </a:xfrm>
        </p:spPr>
        <p:txBody>
          <a:bodyPr/>
          <a:lstStyle/>
          <a:p>
            <a:r>
              <a:rPr lang="en-GB" dirty="0" smtClean="0"/>
              <a:t>B</a:t>
            </a:r>
            <a:r>
              <a:rPr lang="en-GB" baseline="-25000" dirty="0" smtClean="0"/>
              <a:t>(s)</a:t>
            </a:r>
            <a:r>
              <a:rPr lang="en-GB" dirty="0" smtClean="0"/>
              <a:t>→K</a:t>
            </a:r>
            <a:r>
              <a:rPr lang="en-GB" dirty="0" smtClean="0">
                <a:sym typeface="Symbol"/>
              </a:rPr>
              <a:t></a:t>
            </a:r>
            <a:r>
              <a:rPr lang="en-GB" dirty="0" smtClean="0"/>
              <a:t>,KK,</a:t>
            </a:r>
            <a:r>
              <a:rPr lang="en-GB" dirty="0" smtClean="0">
                <a:sym typeface="Symbol"/>
              </a:rPr>
              <a:t> …</a:t>
            </a:r>
          </a:p>
          <a:p>
            <a:pPr lvl="1"/>
            <a:r>
              <a:rPr lang="en-GB" dirty="0" smtClean="0"/>
              <a:t>Two body </a:t>
            </a:r>
            <a:r>
              <a:rPr lang="en-GB" dirty="0" err="1" smtClean="0"/>
              <a:t>charmless</a:t>
            </a:r>
            <a:r>
              <a:rPr lang="en-GB" dirty="0" smtClean="0"/>
              <a:t> B decays are core to </a:t>
            </a:r>
            <a:r>
              <a:rPr lang="en-GB" dirty="0" err="1" smtClean="0"/>
              <a:t>LHCb</a:t>
            </a:r>
            <a:r>
              <a:rPr lang="en-GB" dirty="0" smtClean="0"/>
              <a:t> programme: </a:t>
            </a:r>
            <a:r>
              <a:rPr lang="en-GB" dirty="0" smtClean="0">
                <a:sym typeface="Symbol"/>
              </a:rPr>
              <a:t> </a:t>
            </a:r>
            <a:r>
              <a:rPr lang="en-GB" dirty="0" smtClean="0"/>
              <a:t>angle, loop effects etc.</a:t>
            </a:r>
          </a:p>
          <a:p>
            <a:pPr lvl="2"/>
            <a:r>
              <a:rPr lang="en-GB" dirty="0" smtClean="0"/>
              <a:t>Penguin amplitudes:</a:t>
            </a:r>
          </a:p>
          <a:p>
            <a:pPr lvl="3"/>
            <a:r>
              <a:rPr lang="en-GB" dirty="0" smtClean="0"/>
              <a:t>Interference of </a:t>
            </a:r>
            <a:r>
              <a:rPr lang="en-GB" dirty="0" err="1" smtClean="0"/>
              <a:t>b→u</a:t>
            </a:r>
            <a:r>
              <a:rPr lang="en-GB" dirty="0" smtClean="0"/>
              <a:t> tree &amp; </a:t>
            </a:r>
            <a:r>
              <a:rPr lang="en-GB" dirty="0" err="1" smtClean="0"/>
              <a:t>b→d</a:t>
            </a:r>
            <a:r>
              <a:rPr lang="en-GB" dirty="0" smtClean="0"/>
              <a:t>(s) penguin diagrams</a:t>
            </a:r>
          </a:p>
          <a:p>
            <a:pPr lvl="3"/>
            <a:r>
              <a:rPr lang="en-US" dirty="0" smtClean="0"/>
              <a:t>CP time-dependent measurements from </a:t>
            </a:r>
            <a:r>
              <a:rPr lang="en-GB" dirty="0" err="1" smtClean="0"/>
              <a:t>B</a:t>
            </a:r>
            <a:r>
              <a:rPr lang="en-GB" baseline="-25000" dirty="0" err="1" smtClean="0"/>
              <a:t>d</a:t>
            </a:r>
            <a:r>
              <a:rPr lang="en-GB" dirty="0" smtClean="0"/>
              <a:t>→</a:t>
            </a:r>
            <a:r>
              <a:rPr lang="en-GB" dirty="0" smtClean="0">
                <a:sym typeface="Symbol"/>
              </a:rPr>
              <a:t> and </a:t>
            </a:r>
            <a:r>
              <a:rPr lang="en-GB" dirty="0" err="1" smtClean="0"/>
              <a:t>B</a:t>
            </a:r>
            <a:r>
              <a:rPr lang="en-GB" baseline="-25000" dirty="0" err="1" smtClean="0"/>
              <a:t>s</a:t>
            </a:r>
            <a:r>
              <a:rPr lang="en-GB" dirty="0" err="1" smtClean="0"/>
              <a:t>→KK</a:t>
            </a:r>
            <a:r>
              <a:rPr lang="en-GB" dirty="0" smtClean="0"/>
              <a:t> allow to extract </a:t>
            </a:r>
            <a:r>
              <a:rPr lang="en-GB" dirty="0" smtClean="0">
                <a:sym typeface="Symbol"/>
              </a:rPr>
              <a:t> relying on </a:t>
            </a:r>
            <a:r>
              <a:rPr lang="en-GB" dirty="0" smtClean="0"/>
              <a:t>U-Spin</a:t>
            </a:r>
            <a:r>
              <a:rPr lang="en-GB" dirty="0" smtClean="0">
                <a:sym typeface="Symbol"/>
              </a:rPr>
              <a:t>.</a:t>
            </a:r>
          </a:p>
          <a:p>
            <a:pPr lvl="1"/>
            <a:r>
              <a:rPr lang="en-GB" dirty="0" smtClean="0"/>
              <a:t>Crucial use of PID from RICH and very good mass resolution 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sp>
        <p:nvSpPr>
          <p:cNvPr id="14" name="Espace réservé du contenu 13"/>
          <p:cNvSpPr>
            <a:spLocks noGrp="1"/>
          </p:cNvSpPr>
          <p:nvPr>
            <p:ph idx="12"/>
          </p:nvPr>
        </p:nvSpPr>
        <p:spPr>
          <a:xfrm>
            <a:off x="107982" y="5683895"/>
            <a:ext cx="9036050" cy="769441"/>
          </a:xfrm>
        </p:spPr>
        <p:txBody>
          <a:bodyPr/>
          <a:lstStyle/>
          <a:p>
            <a:pPr lvl="1"/>
            <a:r>
              <a:rPr lang="en-US" dirty="0" smtClean="0"/>
              <a:t>Yields so far ~match expectations. </a:t>
            </a:r>
            <a:r>
              <a:rPr lang="en-US" i="1" dirty="0" smtClean="0">
                <a:solidFill>
                  <a:srgbClr val="00B050"/>
                </a:solidFill>
              </a:rPr>
              <a:t>In 2011 running </a:t>
            </a:r>
            <a:r>
              <a:rPr lang="en-US" i="1" dirty="0" err="1" smtClean="0">
                <a:solidFill>
                  <a:srgbClr val="00B050"/>
                </a:solidFill>
              </a:rPr>
              <a:t>LHCb</a:t>
            </a:r>
            <a:r>
              <a:rPr lang="en-US" i="1" dirty="0" smtClean="0">
                <a:solidFill>
                  <a:srgbClr val="00B050"/>
                </a:solidFill>
              </a:rPr>
              <a:t> will get largest world samples both in B</a:t>
            </a:r>
            <a:r>
              <a:rPr lang="en-US" i="1" baseline="30000" dirty="0" smtClean="0">
                <a:solidFill>
                  <a:srgbClr val="00B050"/>
                </a:solidFill>
              </a:rPr>
              <a:t>0</a:t>
            </a:r>
            <a:r>
              <a:rPr lang="en-US" i="1" dirty="0" smtClean="0">
                <a:solidFill>
                  <a:srgbClr val="00B050"/>
                </a:solidFill>
              </a:rPr>
              <a:t> and B</a:t>
            </a:r>
            <a:r>
              <a:rPr lang="en-US" i="1" baseline="-25000" dirty="0" smtClean="0">
                <a:solidFill>
                  <a:srgbClr val="00B050"/>
                </a:solidFill>
              </a:rPr>
              <a:t>s</a:t>
            </a:r>
            <a:r>
              <a:rPr lang="en-US" i="1" dirty="0" smtClean="0">
                <a:solidFill>
                  <a:srgbClr val="00B050"/>
                </a:solidFill>
              </a:rPr>
              <a:t>. </a:t>
            </a:r>
            <a:endParaRPr lang="fr-FR" i="1" dirty="0">
              <a:solidFill>
                <a:srgbClr val="00B050"/>
              </a:solidFill>
            </a:endParaRPr>
          </a:p>
        </p:txBody>
      </p:sp>
      <p:pic>
        <p:nvPicPr>
          <p:cNvPr id="6" name="Picture 7" descr="C:\Documents and Settings\Pascal\Mes documents\LHCb\Conferences\HQL2010\Materiel\LHCb\new\KpipiK.png"/>
          <p:cNvPicPr>
            <a:picLocks noChangeAspect="1" noChangeArrowheads="1"/>
          </p:cNvPicPr>
          <p:nvPr/>
        </p:nvPicPr>
        <p:blipFill>
          <a:blip r:embed="rId2" cstate="print"/>
          <a:srcRect l="2105" t="8289" r="8091" b="1564"/>
          <a:stretch>
            <a:fillRect/>
          </a:stretch>
        </p:blipFill>
        <p:spPr bwMode="auto">
          <a:xfrm>
            <a:off x="28221" y="3789045"/>
            <a:ext cx="2743579" cy="1864891"/>
          </a:xfrm>
          <a:prstGeom prst="rect">
            <a:avLst/>
          </a:prstGeom>
          <a:noFill/>
        </p:spPr>
      </p:pic>
      <p:sp>
        <p:nvSpPr>
          <p:cNvPr id="7" name="TextBox 24"/>
          <p:cNvSpPr txBox="1">
            <a:spLocks noChangeArrowheads="1"/>
          </p:cNvSpPr>
          <p:nvPr/>
        </p:nvSpPr>
        <p:spPr bwMode="auto">
          <a:xfrm>
            <a:off x="1713488" y="4653136"/>
            <a:ext cx="9621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 b="1" dirty="0" err="1" smtClean="0">
                <a:solidFill>
                  <a:srgbClr val="0000FF"/>
                </a:solidFill>
              </a:rPr>
              <a:t>B</a:t>
            </a:r>
            <a:r>
              <a:rPr lang="en-GB" sz="1400" b="1" baseline="-25000" dirty="0" err="1" smtClean="0">
                <a:solidFill>
                  <a:srgbClr val="0000FF"/>
                </a:solidFill>
              </a:rPr>
              <a:t>d</a:t>
            </a:r>
            <a:r>
              <a:rPr lang="en-GB" sz="1400" b="1" dirty="0" err="1" smtClean="0">
                <a:solidFill>
                  <a:srgbClr val="0000FF"/>
                </a:solidFill>
              </a:rPr>
              <a:t>→K</a:t>
            </a:r>
            <a:r>
              <a:rPr lang="en-GB" sz="1400" b="1" dirty="0" smtClean="0">
                <a:solidFill>
                  <a:srgbClr val="0000FF"/>
                </a:solidFill>
                <a:sym typeface="Symbol"/>
              </a:rPr>
              <a:t></a:t>
            </a:r>
            <a:r>
              <a:rPr lang="el-GR" sz="1400" b="1" dirty="0" smtClean="0">
                <a:solidFill>
                  <a:srgbClr val="0000FF"/>
                </a:solidFill>
              </a:rPr>
              <a:t> </a:t>
            </a:r>
            <a:endParaRPr lang="en-GB" sz="1400" b="1" dirty="0">
              <a:solidFill>
                <a:srgbClr val="0000FF"/>
              </a:solidFill>
            </a:endParaRPr>
          </a:p>
          <a:p>
            <a:pPr algn="ctr"/>
            <a:r>
              <a:rPr lang="en-GB" sz="1400" b="1" dirty="0" smtClean="0">
                <a:solidFill>
                  <a:srgbClr val="0000FF"/>
                </a:solidFill>
              </a:rPr>
              <a:t> ~3.1 </a:t>
            </a:r>
            <a:r>
              <a:rPr lang="en-GB" sz="1400" b="1" dirty="0">
                <a:solidFill>
                  <a:srgbClr val="0000FF"/>
                </a:solidFill>
              </a:rPr>
              <a:t>pb</a:t>
            </a:r>
            <a:r>
              <a:rPr lang="en-GB" sz="1400" b="1" baseline="30000" dirty="0">
                <a:solidFill>
                  <a:srgbClr val="0000FF"/>
                </a:solidFill>
              </a:rPr>
              <a:t>-1</a:t>
            </a:r>
          </a:p>
        </p:txBody>
      </p:sp>
      <p:pic>
        <p:nvPicPr>
          <p:cNvPr id="8" name="Picture 2" descr="C:\Documents and Settings\Pascal\Mes documents\LHCb\Conferences\HQL2010\Materiel\LHCb\new\KK.png"/>
          <p:cNvPicPr>
            <a:picLocks noChangeAspect="1" noChangeArrowheads="1"/>
          </p:cNvPicPr>
          <p:nvPr/>
        </p:nvPicPr>
        <p:blipFill>
          <a:blip r:embed="rId3" cstate="print"/>
          <a:srcRect l="1643" t="7281" r="7967"/>
          <a:stretch>
            <a:fillRect/>
          </a:stretch>
        </p:blipFill>
        <p:spPr bwMode="auto">
          <a:xfrm>
            <a:off x="3096143" y="3789046"/>
            <a:ext cx="2772001" cy="1926191"/>
          </a:xfrm>
          <a:prstGeom prst="rect">
            <a:avLst/>
          </a:prstGeom>
          <a:noFill/>
        </p:spPr>
      </p:pic>
      <p:sp>
        <p:nvSpPr>
          <p:cNvPr id="9" name="TextBox 24"/>
          <p:cNvSpPr txBox="1">
            <a:spLocks noChangeArrowheads="1"/>
          </p:cNvSpPr>
          <p:nvPr/>
        </p:nvSpPr>
        <p:spPr bwMode="auto">
          <a:xfrm>
            <a:off x="4824335" y="4509120"/>
            <a:ext cx="9621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 b="1" dirty="0" err="1">
                <a:solidFill>
                  <a:srgbClr val="0000FF"/>
                </a:solidFill>
              </a:rPr>
              <a:t>B</a:t>
            </a:r>
            <a:r>
              <a:rPr lang="en-GB" sz="1400" b="1" baseline="-25000" dirty="0" err="1">
                <a:solidFill>
                  <a:srgbClr val="0000FF"/>
                </a:solidFill>
              </a:rPr>
              <a:t>s</a:t>
            </a:r>
            <a:r>
              <a:rPr lang="en-GB" sz="1400" b="1" dirty="0" err="1">
                <a:solidFill>
                  <a:srgbClr val="0000FF"/>
                </a:solidFill>
              </a:rPr>
              <a:t>→KK</a:t>
            </a:r>
            <a:endParaRPr lang="en-GB" sz="1400" b="1" dirty="0">
              <a:solidFill>
                <a:srgbClr val="0000FF"/>
              </a:solidFill>
            </a:endParaRPr>
          </a:p>
          <a:p>
            <a:pPr algn="ctr"/>
            <a:r>
              <a:rPr lang="en-GB" sz="1400" b="1" dirty="0" smtClean="0">
                <a:solidFill>
                  <a:srgbClr val="0000FF"/>
                </a:solidFill>
              </a:rPr>
              <a:t> ~3.1 </a:t>
            </a:r>
            <a:r>
              <a:rPr lang="en-GB" sz="1400" b="1" dirty="0">
                <a:solidFill>
                  <a:srgbClr val="0000FF"/>
                </a:solidFill>
              </a:rPr>
              <a:t>pb</a:t>
            </a:r>
            <a:r>
              <a:rPr lang="en-GB" sz="1400" b="1" baseline="30000" dirty="0">
                <a:solidFill>
                  <a:srgbClr val="0000FF"/>
                </a:solidFill>
              </a:rPr>
              <a:t>-1</a:t>
            </a:r>
          </a:p>
        </p:txBody>
      </p:sp>
      <p:pic>
        <p:nvPicPr>
          <p:cNvPr id="10" name="Picture 4" descr="C:\Documents and Settings\Pascal\Mes documents\LHCb\Conferences\HQL2010\Materiel\LHCb\new\pipi.png"/>
          <p:cNvPicPr>
            <a:picLocks noChangeAspect="1" noChangeArrowheads="1"/>
          </p:cNvPicPr>
          <p:nvPr/>
        </p:nvPicPr>
        <p:blipFill>
          <a:blip r:embed="rId4" cstate="print"/>
          <a:srcRect l="1627" t="7208" r="7267" b="1489"/>
          <a:stretch>
            <a:fillRect/>
          </a:stretch>
        </p:blipFill>
        <p:spPr bwMode="auto">
          <a:xfrm>
            <a:off x="6228184" y="3745877"/>
            <a:ext cx="2823119" cy="1915371"/>
          </a:xfrm>
          <a:prstGeom prst="rect">
            <a:avLst/>
          </a:prstGeom>
          <a:noFill/>
        </p:spPr>
      </p:pic>
      <p:sp>
        <p:nvSpPr>
          <p:cNvPr id="11" name="TextBox 24"/>
          <p:cNvSpPr txBox="1">
            <a:spLocks noChangeArrowheads="1"/>
          </p:cNvSpPr>
          <p:nvPr/>
        </p:nvSpPr>
        <p:spPr bwMode="auto">
          <a:xfrm>
            <a:off x="7920879" y="4437112"/>
            <a:ext cx="9621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 b="1" dirty="0" err="1" smtClean="0">
                <a:solidFill>
                  <a:srgbClr val="0000FF"/>
                </a:solidFill>
              </a:rPr>
              <a:t>B</a:t>
            </a:r>
            <a:r>
              <a:rPr lang="en-GB" sz="1400" b="1" baseline="-25000" dirty="0" err="1" smtClean="0">
                <a:solidFill>
                  <a:srgbClr val="0000FF"/>
                </a:solidFill>
              </a:rPr>
              <a:t>d</a:t>
            </a:r>
            <a:r>
              <a:rPr lang="en-GB" sz="1400" b="1" dirty="0" smtClean="0">
                <a:solidFill>
                  <a:srgbClr val="0000FF"/>
                </a:solidFill>
              </a:rPr>
              <a:t>→</a:t>
            </a:r>
            <a:r>
              <a:rPr lang="el-GR" sz="1400" b="1" dirty="0" smtClean="0">
                <a:solidFill>
                  <a:srgbClr val="0000FF"/>
                </a:solidFill>
              </a:rPr>
              <a:t> </a:t>
            </a:r>
            <a:r>
              <a:rPr lang="en-GB" sz="1400" b="1" dirty="0" smtClean="0">
                <a:solidFill>
                  <a:srgbClr val="0000FF"/>
                </a:solidFill>
                <a:sym typeface="Symbol"/>
              </a:rPr>
              <a:t></a:t>
            </a:r>
            <a:r>
              <a:rPr lang="el-GR" sz="1400" b="1" dirty="0" smtClean="0">
                <a:solidFill>
                  <a:srgbClr val="0000FF"/>
                </a:solidFill>
              </a:rPr>
              <a:t> </a:t>
            </a:r>
            <a:r>
              <a:rPr lang="en-GB" sz="1400" b="1" dirty="0" smtClean="0">
                <a:solidFill>
                  <a:srgbClr val="0000FF"/>
                </a:solidFill>
                <a:sym typeface="Symbol"/>
              </a:rPr>
              <a:t></a:t>
            </a:r>
            <a:r>
              <a:rPr lang="el-GR" sz="1400" b="1" dirty="0" smtClean="0">
                <a:solidFill>
                  <a:srgbClr val="0000FF"/>
                </a:solidFill>
              </a:rPr>
              <a:t> </a:t>
            </a:r>
            <a:endParaRPr lang="en-GB" sz="1400" b="1" dirty="0">
              <a:solidFill>
                <a:srgbClr val="0000FF"/>
              </a:solidFill>
            </a:endParaRPr>
          </a:p>
          <a:p>
            <a:pPr algn="ctr"/>
            <a:r>
              <a:rPr lang="en-GB" sz="1400" b="1" dirty="0" smtClean="0">
                <a:solidFill>
                  <a:srgbClr val="0000FF"/>
                </a:solidFill>
              </a:rPr>
              <a:t> ~3.1 </a:t>
            </a:r>
            <a:r>
              <a:rPr lang="en-GB" sz="1400" b="1" dirty="0">
                <a:solidFill>
                  <a:srgbClr val="0000FF"/>
                </a:solidFill>
              </a:rPr>
              <a:t>pb</a:t>
            </a:r>
            <a:r>
              <a:rPr lang="en-GB" sz="1400" b="1" baseline="30000" dirty="0">
                <a:solidFill>
                  <a:srgbClr val="0000FF"/>
                </a:solidFill>
              </a:rPr>
              <a:t>-1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419872" y="4365104"/>
            <a:ext cx="514286" cy="35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 rot="19433403">
            <a:off x="-56286" y="2393428"/>
            <a:ext cx="1211829" cy="646331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 smtClean="0"/>
              <a:t>Denis’ talk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28400" y="144000"/>
            <a:ext cx="8229600" cy="707886"/>
          </a:xfrm>
        </p:spPr>
        <p:txBody>
          <a:bodyPr/>
          <a:lstStyle/>
          <a:p>
            <a:r>
              <a:rPr lang="en-US" altLang="fr-FR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</a:t>
            </a:r>
            <a:r>
              <a:rPr lang="en-US" altLang="fr-FR" dirty="0" smtClean="0">
                <a:sym typeface="Symbol" pitchFamily="18" charset="2"/>
              </a:rPr>
              <a:t> Measurements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461665"/>
          </a:xfrm>
        </p:spPr>
        <p:txBody>
          <a:bodyPr/>
          <a:lstStyle/>
          <a:p>
            <a:r>
              <a:rPr lang="fr-FR" dirty="0" err="1" smtClean="0"/>
              <a:t>Multibody</a:t>
            </a:r>
            <a:r>
              <a:rPr lang="fr-FR" dirty="0" smtClean="0"/>
              <a:t> </a:t>
            </a:r>
            <a:r>
              <a:rPr lang="fr-FR" dirty="0" err="1" smtClean="0"/>
              <a:t>hadronic</a:t>
            </a:r>
            <a:r>
              <a:rPr lang="fr-FR" dirty="0" smtClean="0"/>
              <a:t> final states: First look @ </a:t>
            </a:r>
            <a:r>
              <a:rPr lang="fr-FR" dirty="0" err="1" smtClean="0"/>
              <a:t>LHCb</a:t>
            </a:r>
            <a:endParaRPr lang="fr-FR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pic>
        <p:nvPicPr>
          <p:cNvPr id="9" name="Picture 6" descr="B2Dpi_MB.png"/>
          <p:cNvPicPr>
            <a:picLocks noChangeAspect="1"/>
          </p:cNvPicPr>
          <p:nvPr/>
        </p:nvPicPr>
        <p:blipFill>
          <a:blip r:embed="rId2" cstate="print"/>
          <a:srcRect t="2860" r="8838"/>
          <a:stretch>
            <a:fillRect/>
          </a:stretch>
        </p:blipFill>
        <p:spPr bwMode="auto">
          <a:xfrm>
            <a:off x="0" y="1268760"/>
            <a:ext cx="3384372" cy="244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20"/>
          <p:cNvSpPr txBox="1">
            <a:spLocks noChangeArrowheads="1"/>
          </p:cNvSpPr>
          <p:nvPr/>
        </p:nvSpPr>
        <p:spPr bwMode="auto">
          <a:xfrm>
            <a:off x="1835696" y="2204864"/>
            <a:ext cx="143252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B</a:t>
            </a:r>
            <a:r>
              <a:rPr lang="en-GB" sz="1600" b="1" baseline="30000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+</a:t>
            </a:r>
            <a:r>
              <a:rPr lang="en-GB" sz="16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→</a:t>
            </a:r>
            <a:r>
              <a:rPr lang="en-GB" sz="16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D(K</a:t>
            </a:r>
            <a:r>
              <a:rPr lang="el-GR" sz="1600" b="1" dirty="0" smtClean="0">
                <a:solidFill>
                  <a:srgbClr val="0000FF"/>
                </a:solidFill>
                <a:latin typeface="Times New Roman" pitchFamily="18" charset="0"/>
              </a:rPr>
              <a:t> π</a:t>
            </a:r>
            <a:r>
              <a:rPr lang="en-GB" sz="16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)</a:t>
            </a:r>
            <a:r>
              <a:rPr lang="el-GR" sz="1600" b="1" dirty="0" smtClean="0">
                <a:solidFill>
                  <a:srgbClr val="0000FF"/>
                </a:solidFill>
                <a:latin typeface="Times New Roman" pitchFamily="18" charset="0"/>
              </a:rPr>
              <a:t> π</a:t>
            </a:r>
            <a:r>
              <a:rPr lang="en-GB" sz="16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  </a:t>
            </a:r>
            <a:r>
              <a:rPr lang="en-GB" sz="16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~300 nb</a:t>
            </a:r>
            <a:r>
              <a:rPr lang="en-GB" sz="1600" b="1" baseline="30000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-1</a:t>
            </a:r>
          </a:p>
        </p:txBody>
      </p:sp>
      <p:pic>
        <p:nvPicPr>
          <p:cNvPr id="11" name="Picture 4" descr="BDPimassWithpeakingBG_thightercuts"/>
          <p:cNvPicPr>
            <a:picLocks noChangeAspect="1" noChangeArrowheads="1"/>
          </p:cNvPicPr>
          <p:nvPr/>
        </p:nvPicPr>
        <p:blipFill>
          <a:blip r:embed="rId3" cstate="print"/>
          <a:srcRect l="1924" t="2731" r="3338"/>
          <a:stretch>
            <a:fillRect/>
          </a:stretch>
        </p:blipFill>
        <p:spPr bwMode="auto">
          <a:xfrm>
            <a:off x="3347864" y="1340768"/>
            <a:ext cx="3734886" cy="245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21"/>
          <p:cNvSpPr txBox="1">
            <a:spLocks noChangeArrowheads="1"/>
          </p:cNvSpPr>
          <p:nvPr/>
        </p:nvSpPr>
        <p:spPr bwMode="auto">
          <a:xfrm>
            <a:off x="5508104" y="2196153"/>
            <a:ext cx="15841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B</a:t>
            </a:r>
            <a:r>
              <a:rPr lang="en-GB" sz="1600" b="1" baseline="30000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0</a:t>
            </a:r>
            <a:r>
              <a:rPr lang="en-GB" sz="16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→</a:t>
            </a:r>
            <a:r>
              <a:rPr lang="en-GB" sz="16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D(K</a:t>
            </a:r>
            <a:r>
              <a:rPr lang="el-GR" sz="1600" b="1" dirty="0" smtClean="0">
                <a:solidFill>
                  <a:srgbClr val="0000FF"/>
                </a:solidFill>
                <a:latin typeface="Times New Roman" pitchFamily="18" charset="0"/>
              </a:rPr>
              <a:t> π π</a:t>
            </a:r>
            <a:r>
              <a:rPr lang="en-GB" sz="16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)</a:t>
            </a:r>
            <a:r>
              <a:rPr lang="el-GR" sz="1600" b="1" dirty="0" smtClean="0">
                <a:solidFill>
                  <a:srgbClr val="0000FF"/>
                </a:solidFill>
                <a:latin typeface="Times New Roman" pitchFamily="18" charset="0"/>
              </a:rPr>
              <a:t> π</a:t>
            </a:r>
            <a:r>
              <a:rPr lang="en-GB" sz="16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 </a:t>
            </a:r>
            <a:endParaRPr lang="en-GB" sz="1600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 ~750 nb</a:t>
            </a:r>
            <a:r>
              <a:rPr lang="en-GB" sz="1600" b="1" baseline="30000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-1</a:t>
            </a:r>
          </a:p>
        </p:txBody>
      </p:sp>
      <p:pic>
        <p:nvPicPr>
          <p:cNvPr id="13" name="Picture 5" descr="BsFinalwithPB"/>
          <p:cNvPicPr>
            <a:picLocks noChangeAspect="1" noChangeArrowheads="1"/>
          </p:cNvPicPr>
          <p:nvPr/>
        </p:nvPicPr>
        <p:blipFill>
          <a:blip r:embed="rId4" cstate="print"/>
          <a:srcRect l="1826" t="2857" r="3221"/>
          <a:stretch>
            <a:fillRect/>
          </a:stretch>
        </p:blipFill>
        <p:spPr bwMode="auto">
          <a:xfrm>
            <a:off x="35496" y="3789040"/>
            <a:ext cx="3744416" cy="244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645024"/>
            <a:ext cx="263706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6379872" y="3995772"/>
            <a:ext cx="27286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B</a:t>
            </a:r>
            <a:r>
              <a:rPr lang="en-GB" b="1" baseline="30000" dirty="0" smtClean="0">
                <a:solidFill>
                  <a:srgbClr val="0000FF"/>
                </a:solidFill>
              </a:rPr>
              <a:t>0</a:t>
            </a:r>
            <a:r>
              <a:rPr lang="en-GB" b="1" dirty="0" smtClean="0">
                <a:solidFill>
                  <a:srgbClr val="0000FF"/>
                </a:solidFill>
              </a:rPr>
              <a:t>+ </a:t>
            </a:r>
            <a:r>
              <a:rPr lang="en-GB" b="1" dirty="0">
                <a:solidFill>
                  <a:srgbClr val="0000FF"/>
                </a:solidFill>
              </a:rPr>
              <a:t>B</a:t>
            </a:r>
            <a:r>
              <a:rPr lang="en-GB" b="1" baseline="30000" dirty="0" smtClean="0">
                <a:solidFill>
                  <a:srgbClr val="0000FF"/>
                </a:solidFill>
              </a:rPr>
              <a:t>+</a:t>
            </a:r>
            <a:r>
              <a:rPr lang="en-GB" b="1" dirty="0" smtClean="0">
                <a:solidFill>
                  <a:srgbClr val="0000FF"/>
                </a:solidFill>
              </a:rPr>
              <a:t>→D(K</a:t>
            </a:r>
            <a:r>
              <a:rPr lang="el-G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GB" b="1" dirty="0">
                <a:solidFill>
                  <a:srgbClr val="0000FF"/>
                </a:solidFill>
              </a:rPr>
              <a:t>, K</a:t>
            </a:r>
            <a:r>
              <a:rPr lang="el-G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ππ</a:t>
            </a:r>
            <a:r>
              <a:rPr lang="en-GB" b="1" dirty="0">
                <a:solidFill>
                  <a:srgbClr val="0000FF"/>
                </a:solidFill>
              </a:rPr>
              <a:t>) </a:t>
            </a:r>
            <a:r>
              <a:rPr lang="el-GR" b="1" dirty="0">
                <a:solidFill>
                  <a:srgbClr val="0000FF"/>
                </a:solidFill>
                <a:latin typeface="Times New Roman" pitchFamily="18" charset="0"/>
              </a:rPr>
              <a:t>πππ</a:t>
            </a:r>
            <a:endParaRPr lang="en-GB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5508104" y="4149080"/>
            <a:ext cx="10182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00FF"/>
                </a:solidFill>
              </a:rPr>
              <a:t>~0.4 pb</a:t>
            </a:r>
            <a:r>
              <a:rPr lang="en-GB" sz="1600" b="1" baseline="30000" dirty="0">
                <a:solidFill>
                  <a:srgbClr val="0000FF"/>
                </a:solidFill>
              </a:rPr>
              <a:t>-1</a:t>
            </a:r>
            <a:endParaRPr lang="en-GB" sz="1600" b="1" dirty="0">
              <a:solidFill>
                <a:srgbClr val="0000FF"/>
              </a:solidFill>
            </a:endParaRP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2216155" y="4365104"/>
            <a:ext cx="18517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B</a:t>
            </a:r>
            <a:r>
              <a:rPr lang="en-GB" b="1" baseline="-25000" dirty="0">
                <a:solidFill>
                  <a:srgbClr val="0000FF"/>
                </a:solidFill>
              </a:rPr>
              <a:t>s</a:t>
            </a:r>
            <a:r>
              <a:rPr lang="en-GB" b="1" dirty="0">
                <a:solidFill>
                  <a:srgbClr val="0000FF"/>
                </a:solidFill>
              </a:rPr>
              <a:t> → D</a:t>
            </a:r>
            <a:r>
              <a:rPr lang="en-GB" b="1" baseline="-25000" dirty="0">
                <a:solidFill>
                  <a:srgbClr val="0000FF"/>
                </a:solidFill>
              </a:rPr>
              <a:t>s</a:t>
            </a:r>
            <a:r>
              <a:rPr lang="en-GB" b="1" dirty="0">
                <a:solidFill>
                  <a:srgbClr val="0000FF"/>
                </a:solidFill>
              </a:rPr>
              <a:t>(KK</a:t>
            </a:r>
            <a:r>
              <a:rPr lang="el-G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GB" b="1" dirty="0">
                <a:solidFill>
                  <a:srgbClr val="0000FF"/>
                </a:solidFill>
              </a:rPr>
              <a:t>) </a:t>
            </a:r>
            <a:r>
              <a:rPr lang="el-GR" b="1" dirty="0">
                <a:solidFill>
                  <a:srgbClr val="0000FF"/>
                </a:solidFill>
                <a:latin typeface="Times New Roman" pitchFamily="18" charset="0"/>
              </a:rPr>
              <a:t>π</a:t>
            </a:r>
            <a:endParaRPr lang="en-GB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2555776" y="4725144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00FF"/>
                </a:solidFill>
              </a:rPr>
              <a:t>~0.75 pb</a:t>
            </a:r>
            <a:r>
              <a:rPr lang="en-GB" sz="1600" b="1" baseline="30000" dirty="0">
                <a:solidFill>
                  <a:srgbClr val="0000FF"/>
                </a:solidFill>
              </a:rPr>
              <a:t>-1</a:t>
            </a: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 rot="1873001">
            <a:off x="5166982" y="4943484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3300"/>
                </a:solidFill>
              </a:rPr>
              <a:t>6 track final state !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070767" y="1844824"/>
            <a:ext cx="2037737" cy="19389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Clean samples with high S/B </a:t>
            </a:r>
            <a:r>
              <a:rPr lang="fr-FR" sz="2400" dirty="0" err="1" smtClean="0">
                <a:solidFill>
                  <a:srgbClr val="0000FF"/>
                </a:solidFill>
              </a:rPr>
              <a:t>at</a:t>
            </a:r>
            <a:r>
              <a:rPr lang="fr-FR" sz="2400" dirty="0" smtClean="0">
                <a:solidFill>
                  <a:srgbClr val="0000FF"/>
                </a:solidFill>
              </a:rPr>
              <a:t>   ~ </a:t>
            </a:r>
            <a:r>
              <a:rPr lang="fr-FR" sz="2400" dirty="0" err="1" smtClean="0">
                <a:solidFill>
                  <a:srgbClr val="0000FF"/>
                </a:solidFill>
              </a:rPr>
              <a:t>expected</a:t>
            </a:r>
            <a:r>
              <a:rPr lang="fr-FR" sz="2400" dirty="0" smtClean="0">
                <a:solidFill>
                  <a:srgbClr val="0000FF"/>
                </a:solidFill>
              </a:rPr>
              <a:t> rate</a:t>
            </a:r>
            <a:endParaRPr lang="fr-FR" sz="2400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64288" y="5005625"/>
            <a:ext cx="18002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nl-NL" sz="2000" dirty="0" smtClean="0">
                <a:solidFill>
                  <a:srgbClr val="0000FF"/>
                </a:solidFill>
              </a:rPr>
              <a:t>2011:  </a:t>
            </a:r>
          </a:p>
          <a:p>
            <a:pPr algn="ctr"/>
            <a:r>
              <a:rPr lang="nl-NL" sz="2000" dirty="0" smtClean="0">
                <a:solidFill>
                  <a:srgbClr val="0000FF"/>
                </a:solidFill>
              </a:rPr>
              <a:t>1fb</a:t>
            </a:r>
            <a:r>
              <a:rPr lang="nl-NL" sz="2000" baseline="30000" dirty="0" smtClean="0">
                <a:solidFill>
                  <a:srgbClr val="0000FF"/>
                </a:solidFill>
              </a:rPr>
              <a:t>−1</a:t>
            </a:r>
            <a:r>
              <a:rPr lang="nl-NL" sz="2000" dirty="0" smtClean="0">
                <a:solidFill>
                  <a:srgbClr val="0000FF"/>
                </a:solidFill>
              </a:rPr>
              <a:t> @ 7 </a:t>
            </a:r>
            <a:r>
              <a:rPr lang="nl-NL" sz="2000" dirty="0" err="1" smtClean="0">
                <a:solidFill>
                  <a:srgbClr val="0000FF"/>
                </a:solidFill>
              </a:rPr>
              <a:t>TeV</a:t>
            </a:r>
            <a:endParaRPr lang="nl-NL" sz="2000" dirty="0" smtClean="0">
              <a:solidFill>
                <a:srgbClr val="0000FF"/>
              </a:solidFill>
            </a:endParaRPr>
          </a:p>
          <a:p>
            <a:pPr algn="ctr"/>
            <a:r>
              <a:rPr lang="nl-NL" sz="2000" dirty="0" smtClean="0">
                <a:solidFill>
                  <a:srgbClr val="0000FF"/>
                </a:solidFill>
              </a:rPr>
              <a:t> </a:t>
            </a:r>
            <a:r>
              <a:rPr lang="el-GR" sz="2000" dirty="0" smtClean="0">
                <a:solidFill>
                  <a:srgbClr val="0000FF"/>
                </a:solidFill>
                <a:latin typeface="Times New Roman"/>
                <a:cs typeface="Times New Roman"/>
                <a:sym typeface="Symbol"/>
              </a:rPr>
              <a:t>σ</a:t>
            </a:r>
            <a:r>
              <a:rPr lang="fr-FR" sz="2000" dirty="0" smtClean="0">
                <a:solidFill>
                  <a:srgbClr val="0000FF"/>
                </a:solidFill>
                <a:latin typeface="Times New Roman"/>
                <a:cs typeface="Times New Roman"/>
                <a:sym typeface="Symbol"/>
              </a:rPr>
              <a:t>(</a:t>
            </a:r>
            <a:r>
              <a:rPr lang="el-GR" sz="2000" dirty="0" smtClean="0">
                <a:solidFill>
                  <a:srgbClr val="0000FF"/>
                </a:solidFill>
                <a:latin typeface="Times New Roman"/>
                <a:cs typeface="Times New Roman"/>
                <a:sym typeface="Symbol"/>
              </a:rPr>
              <a:t></a:t>
            </a:r>
            <a:r>
              <a:rPr lang="fr-FR" sz="2000" dirty="0" smtClean="0">
                <a:solidFill>
                  <a:srgbClr val="0000FF"/>
                </a:solidFill>
                <a:latin typeface="Times New Roman"/>
                <a:cs typeface="Times New Roman"/>
                <a:sym typeface="Symbol"/>
              </a:rPr>
              <a:t>)</a:t>
            </a:r>
            <a:r>
              <a:rPr lang="en-GB" sz="20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nl-NL" sz="2000" dirty="0" smtClean="0">
                <a:solidFill>
                  <a:srgbClr val="0000FF"/>
                </a:solidFill>
              </a:rPr>
              <a:t>&lt; 10° ?</a:t>
            </a:r>
            <a:endParaRPr lang="fr-FR" sz="2000" dirty="0">
              <a:solidFill>
                <a:srgbClr val="0000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496" y="6021288"/>
            <a:ext cx="9036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channels and strategies will give a complete picture for </a:t>
            </a:r>
            <a:r>
              <a:rPr lang="en-GB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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measurements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Flèche droite 22"/>
          <p:cNvSpPr/>
          <p:nvPr/>
        </p:nvSpPr>
        <p:spPr>
          <a:xfrm rot="9167755">
            <a:off x="6057348" y="4532025"/>
            <a:ext cx="108012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283968" y="4221088"/>
            <a:ext cx="514286" cy="35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prospects: </a:t>
            </a:r>
            <a:r>
              <a:rPr lang="fr-FR" dirty="0" err="1" smtClean="0"/>
              <a:t>LHCb</a:t>
            </a:r>
            <a:r>
              <a:rPr lang="fr-FR" dirty="0" smtClean="0"/>
              <a:t> upgrade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sp>
        <p:nvSpPr>
          <p:cNvPr id="7" name="Flèche droite 6"/>
          <p:cNvSpPr/>
          <p:nvPr/>
        </p:nvSpPr>
        <p:spPr>
          <a:xfrm>
            <a:off x="755576" y="3079993"/>
            <a:ext cx="8280920" cy="792088"/>
          </a:xfrm>
          <a:prstGeom prst="rightArrow">
            <a:avLst>
              <a:gd name="adj1" fmla="val 50000"/>
              <a:gd name="adj2" fmla="val 74844"/>
            </a:avLst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                                                                                  2015               2022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41165" y="2915652"/>
            <a:ext cx="774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LHCb</a:t>
            </a:r>
            <a:r>
              <a:rPr lang="fr-FR" dirty="0" smtClean="0"/>
              <a:t>:                                                                      O(6 fb</a:t>
            </a:r>
            <a:r>
              <a:rPr lang="fr-FR" baseline="30000" dirty="0" smtClean="0"/>
              <a:t>-1</a:t>
            </a:r>
            <a:r>
              <a:rPr lang="fr-FR" dirty="0" smtClean="0"/>
              <a:t>)      O(100 fb</a:t>
            </a:r>
            <a:r>
              <a:rPr lang="fr-FR" baseline="30000" dirty="0" smtClean="0"/>
              <a:t>-1</a:t>
            </a:r>
            <a:r>
              <a:rPr lang="fr-FR" dirty="0" smtClean="0"/>
              <a:t>)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73454" y="3646765"/>
            <a:ext cx="7865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ATLAS:                                                                     O(30 fb</a:t>
            </a:r>
            <a:r>
              <a:rPr lang="fr-FR" baseline="30000" dirty="0" smtClean="0"/>
              <a:t>-1</a:t>
            </a:r>
            <a:r>
              <a:rPr lang="fr-FR" dirty="0" smtClean="0"/>
              <a:t>)     O(500 fb</a:t>
            </a:r>
            <a:r>
              <a:rPr lang="fr-FR" baseline="30000" dirty="0" smtClean="0"/>
              <a:t>-1</a:t>
            </a:r>
            <a:r>
              <a:rPr lang="fr-FR" dirty="0" smtClean="0"/>
              <a:t>) </a:t>
            </a:r>
          </a:p>
          <a:p>
            <a:r>
              <a:rPr lang="fr-FR" dirty="0" smtClean="0"/>
              <a:t>CMS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6156176" y="1628800"/>
            <a:ext cx="1872208" cy="10801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Very rare decays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CP violation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NP 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0107014_01-A4-at-144-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7150"/>
            <a:ext cx="92202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4716016" y="2276872"/>
            <a:ext cx="87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 err="1">
                <a:solidFill>
                  <a:srgbClr val="FFFF00"/>
                </a:solidFill>
                <a:latin typeface="Times New Roman" pitchFamily="18" charset="0"/>
              </a:rPr>
              <a:t>LHCb</a:t>
            </a:r>
            <a:endParaRPr lang="de-DE" sz="20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6444208" y="2636912"/>
            <a:ext cx="1033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rgbClr val="FFFF00"/>
                </a:solidFill>
                <a:latin typeface="Times New Roman" pitchFamily="18" charset="0"/>
              </a:rPr>
              <a:t>ATLAS</a:t>
            </a: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8244408" y="3861048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rgbClr val="FFFF00"/>
                </a:solidFill>
                <a:latin typeface="Times New Roman" pitchFamily="18" charset="0"/>
              </a:rPr>
              <a:t>ALICE</a:t>
            </a: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251520" y="3789040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rgbClr val="FFFF00"/>
                </a:solidFill>
                <a:latin typeface="Times New Roman" pitchFamily="18" charset="0"/>
              </a:rPr>
              <a:t>CMS</a:t>
            </a: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3923928" y="5445224"/>
            <a:ext cx="157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  <a:latin typeface="Times New Roman" pitchFamily="18" charset="0"/>
              </a:rPr>
              <a:t>LHC Tunnel</a:t>
            </a: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5940152" y="1556792"/>
            <a:ext cx="111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Geneva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7668344" y="234888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CERN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6876256" y="1700808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airport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47" name="Straight Arrow Connector 21"/>
          <p:cNvCxnSpPr>
            <a:cxnSpLocks noChangeShapeType="1"/>
          </p:cNvCxnSpPr>
          <p:nvPr/>
        </p:nvCxnSpPr>
        <p:spPr bwMode="auto">
          <a:xfrm rot="10800000" flipV="1">
            <a:off x="6228184" y="1916832"/>
            <a:ext cx="785813" cy="285750"/>
          </a:xfrm>
          <a:prstGeom prst="straightConnector1">
            <a:avLst/>
          </a:prstGeom>
          <a:noFill/>
          <a:ln w="12700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2915816" y="1700808"/>
            <a:ext cx="608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lake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4286250" y="548680"/>
            <a:ext cx="1338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Mont</a:t>
            </a:r>
            <a:r>
              <a:rPr lang="de-DE" dirty="0">
                <a:solidFill>
                  <a:schemeClr val="bg1"/>
                </a:solidFill>
              </a:rPr>
              <a:t> Blanc</a:t>
            </a:r>
          </a:p>
        </p:txBody>
      </p:sp>
      <p:pic>
        <p:nvPicPr>
          <p:cNvPr id="50" name="Picture 15" descr="LHC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861048"/>
            <a:ext cx="2382898" cy="158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6379642" y="1116608"/>
            <a:ext cx="1057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chemeClr val="bg1"/>
                </a:solidFill>
              </a:rPr>
              <a:t>jet d‘eau</a:t>
            </a:r>
          </a:p>
        </p:txBody>
      </p:sp>
      <p:cxnSp>
        <p:nvCxnSpPr>
          <p:cNvPr id="53" name="Straight Arrow Connector 29"/>
          <p:cNvCxnSpPr>
            <a:cxnSpLocks noChangeShapeType="1"/>
          </p:cNvCxnSpPr>
          <p:nvPr/>
        </p:nvCxnSpPr>
        <p:spPr bwMode="auto">
          <a:xfrm rot="10800000" flipV="1">
            <a:off x="5508104" y="1343620"/>
            <a:ext cx="857250" cy="357188"/>
          </a:xfrm>
          <a:prstGeom prst="straightConnector1">
            <a:avLst/>
          </a:prstGeom>
          <a:noFill/>
          <a:ln w="12700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3481388" y="4678363"/>
            <a:ext cx="15573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hangingPunct="0">
              <a:lnSpc>
                <a:spcPct val="90000"/>
              </a:lnSpc>
            </a:pPr>
            <a:endParaRPr lang="fr-FR" sz="1800">
              <a:solidFill>
                <a:srgbClr val="FFFFFF"/>
              </a:solidFill>
              <a:latin typeface="Cambria" pitchFamily="18" charset="0"/>
            </a:endParaRPr>
          </a:p>
          <a:p>
            <a:pPr algn="ctr" defTabSz="914400" eaLnBrk="0" hangingPunct="0">
              <a:lnSpc>
                <a:spcPct val="90000"/>
              </a:lnSpc>
            </a:pPr>
            <a:r>
              <a:rPr lang="fr-FR" sz="1800">
                <a:solidFill>
                  <a:srgbClr val="FFFFFF"/>
                </a:solidFill>
                <a:latin typeface="Cambria" pitchFamily="18" charset="0"/>
              </a:rPr>
              <a:t> :</a:t>
            </a:r>
          </a:p>
          <a:p>
            <a:pPr algn="ctr" defTabSz="914400" eaLnBrk="0" hangingPunct="0">
              <a:lnSpc>
                <a:spcPct val="90000"/>
              </a:lnSpc>
            </a:pPr>
            <a:r>
              <a:rPr lang="fr-FR" sz="1600">
                <a:solidFill>
                  <a:srgbClr val="FFFFFF"/>
                </a:solidFill>
                <a:latin typeface="Cambria" pitchFamily="18" charset="0"/>
              </a:rPr>
              <a:t>27 km LHC ring</a:t>
            </a:r>
            <a:endParaRPr lang="fr-FR" sz="2000">
              <a:latin typeface="Cambria" pitchFamily="18" charset="0"/>
            </a:endParaRPr>
          </a:p>
        </p:txBody>
      </p:sp>
      <p:grpSp>
        <p:nvGrpSpPr>
          <p:cNvPr id="28" name="Group 69"/>
          <p:cNvGrpSpPr>
            <a:grpSpLocks/>
          </p:cNvGrpSpPr>
          <p:nvPr/>
        </p:nvGrpSpPr>
        <p:grpSpPr bwMode="auto">
          <a:xfrm>
            <a:off x="827832" y="2060848"/>
            <a:ext cx="3022600" cy="1727200"/>
            <a:chOff x="64" y="1072"/>
            <a:chExt cx="1904" cy="1088"/>
          </a:xfrm>
        </p:grpSpPr>
        <p:sp>
          <p:nvSpPr>
            <p:cNvPr id="29" name="Line 70"/>
            <p:cNvSpPr>
              <a:spLocks noChangeShapeType="1"/>
            </p:cNvSpPr>
            <p:nvPr/>
          </p:nvSpPr>
          <p:spPr bwMode="auto">
            <a:xfrm flipH="1" flipV="1">
              <a:off x="109" y="2115"/>
              <a:ext cx="272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" name="Line 71"/>
            <p:cNvSpPr>
              <a:spLocks noChangeShapeType="1"/>
            </p:cNvSpPr>
            <p:nvPr/>
          </p:nvSpPr>
          <p:spPr bwMode="auto">
            <a:xfrm flipH="1">
              <a:off x="109" y="1072"/>
              <a:ext cx="227" cy="104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Oval 72"/>
            <p:cNvSpPr>
              <a:spLocks noChangeArrowheads="1"/>
            </p:cNvSpPr>
            <p:nvPr/>
          </p:nvSpPr>
          <p:spPr bwMode="auto">
            <a:xfrm>
              <a:off x="64" y="2070"/>
              <a:ext cx="93" cy="7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>
                <a:latin typeface="Cambria" pitchFamily="18" charset="0"/>
              </a:endParaRPr>
            </a:p>
          </p:txBody>
        </p:sp>
        <p:pic>
          <p:nvPicPr>
            <p:cNvPr id="32" name="Picture 73" descr="bul-pho-2007-07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" y="1072"/>
              <a:ext cx="1632" cy="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 Box 74"/>
            <p:cNvSpPr txBox="1">
              <a:spLocks noChangeArrowheads="1"/>
            </p:cNvSpPr>
            <p:nvPr/>
          </p:nvSpPr>
          <p:spPr bwMode="auto">
            <a:xfrm>
              <a:off x="1536" y="1072"/>
              <a:ext cx="35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 eaLnBrk="0" hangingPunct="0"/>
              <a:r>
                <a:rPr lang="de-CH" sz="1600">
                  <a:solidFill>
                    <a:schemeClr val="bg1"/>
                  </a:solidFill>
                  <a:latin typeface="Cambria" pitchFamily="18" charset="0"/>
                </a:rPr>
                <a:t>CMS</a:t>
              </a:r>
              <a:endParaRPr lang="de-CH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endParaRPr>
            </a:p>
          </p:txBody>
        </p:sp>
      </p:grpSp>
      <p:grpSp>
        <p:nvGrpSpPr>
          <p:cNvPr id="34" name="Group 75"/>
          <p:cNvGrpSpPr>
            <a:grpSpLocks/>
          </p:cNvGrpSpPr>
          <p:nvPr/>
        </p:nvGrpSpPr>
        <p:grpSpPr bwMode="auto">
          <a:xfrm>
            <a:off x="6390456" y="3068960"/>
            <a:ext cx="2286000" cy="1462088"/>
            <a:chOff x="96" y="2824"/>
            <a:chExt cx="1440" cy="921"/>
          </a:xfrm>
        </p:grpSpPr>
        <p:sp>
          <p:nvSpPr>
            <p:cNvPr id="35" name="Oval 76"/>
            <p:cNvSpPr>
              <a:spLocks noChangeArrowheads="1"/>
            </p:cNvSpPr>
            <p:nvPr/>
          </p:nvSpPr>
          <p:spPr bwMode="auto">
            <a:xfrm>
              <a:off x="1452" y="3199"/>
              <a:ext cx="84" cy="6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>
                <a:latin typeface="Cambria" pitchFamily="18" charset="0"/>
              </a:endParaRPr>
            </a:p>
          </p:txBody>
        </p:sp>
        <p:sp>
          <p:nvSpPr>
            <p:cNvPr id="36" name="Line 77"/>
            <p:cNvSpPr>
              <a:spLocks noChangeShapeType="1"/>
            </p:cNvSpPr>
            <p:nvPr/>
          </p:nvSpPr>
          <p:spPr bwMode="auto">
            <a:xfrm>
              <a:off x="1326" y="2832"/>
              <a:ext cx="168" cy="32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" name="Line 78"/>
            <p:cNvSpPr>
              <a:spLocks noChangeShapeType="1"/>
            </p:cNvSpPr>
            <p:nvPr/>
          </p:nvSpPr>
          <p:spPr bwMode="auto">
            <a:xfrm flipV="1">
              <a:off x="1344" y="3203"/>
              <a:ext cx="150" cy="54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54" name="Picture 79" descr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6" y="2832"/>
              <a:ext cx="1232" cy="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Text Box 80"/>
            <p:cNvSpPr txBox="1">
              <a:spLocks noChangeArrowheads="1"/>
            </p:cNvSpPr>
            <p:nvPr/>
          </p:nvSpPr>
          <p:spPr bwMode="auto">
            <a:xfrm>
              <a:off x="687" y="2824"/>
              <a:ext cx="45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hangingPunct="0"/>
              <a:r>
                <a:rPr lang="de-CH" sz="1600">
                  <a:solidFill>
                    <a:schemeClr val="bg1"/>
                  </a:solidFill>
                  <a:latin typeface="Cambria" pitchFamily="18" charset="0"/>
                </a:rPr>
                <a:t>ALICE</a:t>
              </a:r>
              <a:endParaRPr lang="de-CH" sz="2000">
                <a:solidFill>
                  <a:schemeClr val="bg1"/>
                </a:solidFill>
                <a:latin typeface="Cambria" pitchFamily="18" charset="0"/>
              </a:endParaRPr>
            </a:p>
          </p:txBody>
        </p:sp>
      </p:grpSp>
      <p:grpSp>
        <p:nvGrpSpPr>
          <p:cNvPr id="56" name="Group 81"/>
          <p:cNvGrpSpPr>
            <a:grpSpLocks/>
          </p:cNvGrpSpPr>
          <p:nvPr/>
        </p:nvGrpSpPr>
        <p:grpSpPr bwMode="auto">
          <a:xfrm>
            <a:off x="3491880" y="404664"/>
            <a:ext cx="2187575" cy="1985963"/>
            <a:chOff x="4224" y="1084"/>
            <a:chExt cx="1378" cy="1251"/>
          </a:xfrm>
        </p:grpSpPr>
        <p:grpSp>
          <p:nvGrpSpPr>
            <p:cNvPr id="57" name="Group 82"/>
            <p:cNvGrpSpPr>
              <a:grpSpLocks/>
            </p:cNvGrpSpPr>
            <p:nvPr/>
          </p:nvGrpSpPr>
          <p:grpSpPr bwMode="auto">
            <a:xfrm>
              <a:off x="4224" y="1104"/>
              <a:ext cx="1364" cy="1231"/>
              <a:chOff x="4224" y="1104"/>
              <a:chExt cx="1364" cy="1231"/>
            </a:xfrm>
          </p:grpSpPr>
          <p:sp>
            <p:nvSpPr>
              <p:cNvPr id="60" name="Oval 83"/>
              <p:cNvSpPr>
                <a:spLocks noChangeArrowheads="1"/>
              </p:cNvSpPr>
              <p:nvPr/>
            </p:nvSpPr>
            <p:spPr bwMode="auto">
              <a:xfrm>
                <a:off x="5494" y="2263"/>
                <a:ext cx="7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/>
                <a:endParaRPr lang="en-US">
                  <a:latin typeface="Cambria" pitchFamily="18" charset="0"/>
                </a:endParaRPr>
              </a:p>
            </p:txBody>
          </p:sp>
          <p:sp>
            <p:nvSpPr>
              <p:cNvPr id="61" name="Line 84"/>
              <p:cNvSpPr>
                <a:spLocks noChangeShapeType="1"/>
              </p:cNvSpPr>
              <p:nvPr/>
            </p:nvSpPr>
            <p:spPr bwMode="auto">
              <a:xfrm>
                <a:off x="4224" y="1991"/>
                <a:ext cx="1333" cy="3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2" name="Line 85"/>
              <p:cNvSpPr>
                <a:spLocks noChangeShapeType="1"/>
              </p:cNvSpPr>
              <p:nvPr/>
            </p:nvSpPr>
            <p:spPr bwMode="auto">
              <a:xfrm flipH="1">
                <a:off x="5539" y="1968"/>
                <a:ext cx="29" cy="34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pic>
            <p:nvPicPr>
              <p:cNvPr id="63" name="Picture 86" descr="Picture 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224" y="1104"/>
                <a:ext cx="1364" cy="8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8" name="Rectangle 87"/>
            <p:cNvSpPr>
              <a:spLocks noChangeArrowheads="1"/>
            </p:cNvSpPr>
            <p:nvPr/>
          </p:nvSpPr>
          <p:spPr bwMode="auto">
            <a:xfrm>
              <a:off x="5208" y="1104"/>
              <a:ext cx="384" cy="192"/>
            </a:xfrm>
            <a:prstGeom prst="rect">
              <a:avLst/>
            </a:prstGeom>
            <a:gradFill rotWithShape="0">
              <a:gsLst>
                <a:gs pos="0">
                  <a:srgbClr val="C89A09"/>
                </a:gs>
                <a:gs pos="100000">
                  <a:srgbClr val="D3D90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>
                <a:latin typeface="Cambria" pitchFamily="18" charset="0"/>
              </a:endParaRPr>
            </a:p>
          </p:txBody>
        </p:sp>
        <p:sp>
          <p:nvSpPr>
            <p:cNvPr id="59" name="Text Box 88"/>
            <p:cNvSpPr txBox="1">
              <a:spLocks noChangeArrowheads="1"/>
            </p:cNvSpPr>
            <p:nvPr/>
          </p:nvSpPr>
          <p:spPr bwMode="auto">
            <a:xfrm>
              <a:off x="5184" y="1084"/>
              <a:ext cx="41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 eaLnBrk="0" hangingPunct="0"/>
              <a:r>
                <a:rPr lang="de-CH" sz="1600">
                  <a:solidFill>
                    <a:schemeClr val="bg1"/>
                  </a:solidFill>
                  <a:latin typeface="Cambria" pitchFamily="18" charset="0"/>
                </a:rPr>
                <a:t>LHCb</a:t>
              </a:r>
              <a:endParaRPr lang="de-CH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endParaRPr>
            </a:p>
          </p:txBody>
        </p:sp>
      </p:grpSp>
      <p:grpSp>
        <p:nvGrpSpPr>
          <p:cNvPr id="64" name="Group 89"/>
          <p:cNvGrpSpPr>
            <a:grpSpLocks/>
          </p:cNvGrpSpPr>
          <p:nvPr/>
        </p:nvGrpSpPr>
        <p:grpSpPr bwMode="auto">
          <a:xfrm>
            <a:off x="6553200" y="620688"/>
            <a:ext cx="2590800" cy="2182813"/>
            <a:chOff x="3888" y="2976"/>
            <a:chExt cx="1632" cy="1375"/>
          </a:xfrm>
        </p:grpSpPr>
        <p:grpSp>
          <p:nvGrpSpPr>
            <p:cNvPr id="65" name="Group 90"/>
            <p:cNvGrpSpPr>
              <a:grpSpLocks/>
            </p:cNvGrpSpPr>
            <p:nvPr/>
          </p:nvGrpSpPr>
          <p:grpSpPr bwMode="auto">
            <a:xfrm>
              <a:off x="3888" y="2976"/>
              <a:ext cx="1632" cy="1375"/>
              <a:chOff x="3888" y="2976"/>
              <a:chExt cx="1632" cy="1375"/>
            </a:xfrm>
          </p:grpSpPr>
          <p:sp>
            <p:nvSpPr>
              <p:cNvPr id="68" name="Oval 91"/>
              <p:cNvSpPr>
                <a:spLocks noChangeArrowheads="1"/>
              </p:cNvSpPr>
              <p:nvPr/>
            </p:nvSpPr>
            <p:spPr bwMode="auto">
              <a:xfrm>
                <a:off x="4500" y="4291"/>
                <a:ext cx="75" cy="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/>
                <a:endParaRPr lang="en-US">
                  <a:latin typeface="Cambria" pitchFamily="18" charset="0"/>
                </a:endParaRPr>
              </a:p>
            </p:txBody>
          </p:sp>
          <p:sp>
            <p:nvSpPr>
              <p:cNvPr id="69" name="Line 92"/>
              <p:cNvSpPr>
                <a:spLocks noChangeShapeType="1"/>
              </p:cNvSpPr>
              <p:nvPr/>
            </p:nvSpPr>
            <p:spPr bwMode="auto">
              <a:xfrm flipH="1" flipV="1">
                <a:off x="3936" y="4019"/>
                <a:ext cx="564" cy="3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0" name="Line 93"/>
              <p:cNvSpPr>
                <a:spLocks noChangeShapeType="1"/>
              </p:cNvSpPr>
              <p:nvPr/>
            </p:nvSpPr>
            <p:spPr bwMode="auto">
              <a:xfrm flipV="1">
                <a:off x="4590" y="4019"/>
                <a:ext cx="930" cy="3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pic>
            <p:nvPicPr>
              <p:cNvPr id="71" name="Picture 94" descr="0511013_0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888" y="2976"/>
                <a:ext cx="1632" cy="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6" name="Rectangle 95"/>
            <p:cNvSpPr>
              <a:spLocks noChangeArrowheads="1"/>
            </p:cNvSpPr>
            <p:nvPr/>
          </p:nvSpPr>
          <p:spPr bwMode="auto">
            <a:xfrm>
              <a:off x="5130" y="3846"/>
              <a:ext cx="384" cy="192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>
                <a:latin typeface="Cambria" pitchFamily="18" charset="0"/>
              </a:endParaRPr>
            </a:p>
          </p:txBody>
        </p:sp>
        <p:sp>
          <p:nvSpPr>
            <p:cNvPr id="67" name="Text Box 96"/>
            <p:cNvSpPr txBox="1">
              <a:spLocks noChangeArrowheads="1"/>
            </p:cNvSpPr>
            <p:nvPr/>
          </p:nvSpPr>
          <p:spPr bwMode="auto">
            <a:xfrm>
              <a:off x="5082" y="3832"/>
              <a:ext cx="43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hangingPunct="0"/>
              <a:r>
                <a:rPr lang="de-CH" sz="1400">
                  <a:solidFill>
                    <a:srgbClr val="2074AC"/>
                  </a:solidFill>
                  <a:latin typeface="Cambria" pitchFamily="18" charset="0"/>
                </a:rPr>
                <a:t>ATLAS</a:t>
              </a:r>
              <a:endParaRPr lang="de-CH" sz="1400">
                <a:solidFill>
                  <a:schemeClr val="bg1"/>
                </a:solidFill>
                <a:latin typeface="Cambria" pitchFamily="18" charset="0"/>
              </a:endParaRPr>
            </a:p>
          </p:txBody>
        </p:sp>
      </p:grpSp>
      <p:sp>
        <p:nvSpPr>
          <p:cNvPr id="74" name="Espace réservé de la date 7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sp>
        <p:nvSpPr>
          <p:cNvPr id="75" name="Espace réservé du pied de page 7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0" y="596205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~ 100m </a:t>
            </a:r>
            <a:r>
              <a:rPr lang="fr-FR" dirty="0" err="1" smtClean="0">
                <a:solidFill>
                  <a:schemeClr val="bg1"/>
                </a:solidFill>
              </a:rPr>
              <a:t>under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ground</a:t>
            </a:r>
            <a:r>
              <a:rPr lang="fr-FR" dirty="0" smtClean="0">
                <a:solidFill>
                  <a:schemeClr val="bg1"/>
                </a:solidFill>
              </a:rPr>
              <a:t>.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B = 8 Tesla (@ 14TeV)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Operating </a:t>
            </a:r>
            <a:r>
              <a:rPr lang="fr-FR" dirty="0" err="1" smtClean="0">
                <a:solidFill>
                  <a:schemeClr val="bg1"/>
                </a:solidFill>
              </a:rPr>
              <a:t>temperature</a:t>
            </a:r>
            <a:r>
              <a:rPr lang="fr-FR" dirty="0" smtClean="0">
                <a:solidFill>
                  <a:schemeClr val="bg1"/>
                </a:solidFill>
              </a:rPr>
              <a:t>: 1.9K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LHCb</a:t>
            </a:r>
            <a:r>
              <a:rPr lang="fr-FR" dirty="0" smtClean="0"/>
              <a:t> Upgrade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07950" y="836613"/>
            <a:ext cx="6840314" cy="1951303"/>
          </a:xfrm>
        </p:spPr>
        <p:txBody>
          <a:bodyPr/>
          <a:lstStyle/>
          <a:p>
            <a:r>
              <a:rPr lang="fr-FR" dirty="0" smtClean="0"/>
              <a:t>LHC </a:t>
            </a:r>
            <a:r>
              <a:rPr lang="fr-FR" dirty="0" err="1" smtClean="0"/>
              <a:t>physics</a:t>
            </a:r>
            <a:r>
              <a:rPr lang="fr-FR" dirty="0" smtClean="0"/>
              <a:t> in ~2015</a:t>
            </a:r>
          </a:p>
          <a:p>
            <a:pPr lvl="1"/>
            <a:r>
              <a:rPr lang="en-US" dirty="0" smtClean="0"/>
              <a:t>New Physics (NP) will hopefully be discovered by ATLAS/CMS and </a:t>
            </a:r>
            <a:r>
              <a:rPr lang="en-US" dirty="0" err="1" smtClean="0"/>
              <a:t>LHCb</a:t>
            </a:r>
            <a:endParaRPr lang="en-US" dirty="0" smtClean="0"/>
          </a:p>
          <a:p>
            <a:pPr lvl="1"/>
            <a:r>
              <a:rPr lang="en-US" dirty="0" smtClean="0"/>
              <a:t>New Physics will very likely show up in </a:t>
            </a:r>
            <a:r>
              <a:rPr lang="en-US" dirty="0" err="1" smtClean="0"/>
              <a:t>Flavour</a:t>
            </a:r>
            <a:r>
              <a:rPr lang="en-US" dirty="0" smtClean="0"/>
              <a:t> observables: </a:t>
            </a:r>
            <a:r>
              <a:rPr lang="en-US" dirty="0" err="1" smtClean="0"/>
              <a:t>LHCb</a:t>
            </a:r>
            <a:r>
              <a:rPr lang="en-US" dirty="0" smtClean="0"/>
              <a:t> should see it!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pic>
        <p:nvPicPr>
          <p:cNvPr id="197633" name="Picture 1" descr="C:\Documents and Settings\Pascal\Mes documents\LHCb\Conferences\HQL2010\Materiel\crystal-b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2312" y="692696"/>
            <a:ext cx="2271688" cy="1635671"/>
          </a:xfrm>
          <a:prstGeom prst="rect">
            <a:avLst/>
          </a:prstGeom>
          <a:noFill/>
        </p:spPr>
      </p:pic>
      <p:graphicFrame>
        <p:nvGraphicFramePr>
          <p:cNvPr id="9" name="Content Placeholder 7"/>
          <p:cNvGraphicFramePr>
            <a:graphicFrameLocks/>
          </p:cNvGraphicFramePr>
          <p:nvPr/>
        </p:nvGraphicFramePr>
        <p:xfrm>
          <a:off x="1907704" y="2852936"/>
          <a:ext cx="542771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1872208"/>
                <a:gridCol w="117924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LHCb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Sensitivities (2 fb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baseline="0" dirty="0" smtClean="0"/>
                        <a:t> @14TeV)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Observable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Sensitivity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SM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CPV(</a:t>
                      </a:r>
                      <a:r>
                        <a:rPr lang="en-US" dirty="0" err="1" smtClean="0"/>
                        <a:t>B</a:t>
                      </a:r>
                      <a:r>
                        <a:rPr lang="en-US" baseline="-25000" dirty="0" err="1" smtClean="0"/>
                        <a:t>s</a:t>
                      </a:r>
                      <a:r>
                        <a:rPr lang="en-US" dirty="0" err="1" smtClean="0">
                          <a:sym typeface="Symbol"/>
                        </a:rPr>
                        <a:t>J</a:t>
                      </a:r>
                      <a:r>
                        <a:rPr lang="en-US" dirty="0" smtClean="0">
                          <a:sym typeface="Symbol"/>
                        </a:rPr>
                        <a:t>/</a:t>
                      </a:r>
                      <a:r>
                        <a:rPr lang="en-US" dirty="0" err="1" smtClean="0">
                          <a:latin typeface="Symbol" pitchFamily="18" charset="2"/>
                          <a:sym typeface="Symbol"/>
                        </a:rPr>
                        <a:t>yf</a:t>
                      </a:r>
                      <a:r>
                        <a:rPr lang="en-US" dirty="0" smtClean="0">
                          <a:sym typeface="Symbol"/>
                        </a:rPr>
                        <a:t>)  (2</a:t>
                      </a:r>
                      <a:r>
                        <a:rPr lang="en-US" dirty="0" smtClean="0">
                          <a:latin typeface="Symbol" pitchFamily="18" charset="2"/>
                          <a:sym typeface="Symbol"/>
                        </a:rPr>
                        <a:t>b</a:t>
                      </a:r>
                      <a:r>
                        <a:rPr lang="en-US" baseline="-25000" dirty="0" smtClean="0">
                          <a:sym typeface="Symbol"/>
                        </a:rPr>
                        <a:t>s</a:t>
                      </a:r>
                      <a:r>
                        <a:rPr lang="en-US" dirty="0" smtClean="0">
                          <a:sym typeface="Symbol"/>
                        </a:rPr>
                        <a:t>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Symbol"/>
                        </a:rPr>
                        <a:t> </a:t>
                      </a:r>
                      <a:r>
                        <a:rPr lang="en-US" dirty="0" smtClean="0">
                          <a:latin typeface="Symbol" pitchFamily="18" charset="2"/>
                          <a:sym typeface="Symbol"/>
                        </a:rPr>
                        <a:t>g</a:t>
                      </a:r>
                      <a:r>
                        <a:rPr lang="en-US" dirty="0" smtClean="0">
                          <a:sym typeface="Symbol"/>
                        </a:rPr>
                        <a:t> tree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</a:t>
                      </a:r>
                      <a:r>
                        <a:rPr lang="en-US" sz="2000" baseline="30000" dirty="0" smtClean="0"/>
                        <a:t>o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67.2°</a:t>
                      </a:r>
                      <a:endParaRPr lang="en-US" baseline="30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rush Script Std" pitchFamily="50" charset="0"/>
                        </a:rPr>
                        <a:t>B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B</a:t>
                      </a:r>
                      <a:r>
                        <a:rPr lang="en-US" baseline="-25000" dirty="0" err="1" smtClean="0"/>
                        <a:t>s</a:t>
                      </a:r>
                      <a:r>
                        <a:rPr lang="en-US" dirty="0" err="1" smtClean="0">
                          <a:sym typeface="Symbol"/>
                        </a:rPr>
                        <a:t></a:t>
                      </a:r>
                      <a:r>
                        <a:rPr lang="en-US" dirty="0" err="1" smtClean="0">
                          <a:latin typeface="Symbol" pitchFamily="18" charset="2"/>
                          <a:sym typeface="Symbol"/>
                        </a:rPr>
                        <a:t>m</a:t>
                      </a:r>
                      <a:r>
                        <a:rPr lang="en-US" baseline="30000" dirty="0" err="1" smtClean="0">
                          <a:latin typeface="Symbol" pitchFamily="18" charset="2"/>
                          <a:sym typeface="Symbol"/>
                        </a:rPr>
                        <a:t>+</a:t>
                      </a:r>
                      <a:r>
                        <a:rPr lang="en-US" dirty="0" err="1" smtClean="0">
                          <a:latin typeface="Symbol" pitchFamily="18" charset="2"/>
                          <a:sym typeface="Symbol"/>
                        </a:rPr>
                        <a:t>m</a:t>
                      </a:r>
                      <a:r>
                        <a:rPr lang="en-US" baseline="30000" dirty="0" smtClean="0">
                          <a:latin typeface="Symbol" pitchFamily="18" charset="2"/>
                          <a:sym typeface="Symbol"/>
                        </a:rPr>
                        <a:t>-</a:t>
                      </a:r>
                      <a:r>
                        <a:rPr lang="en-US" dirty="0" smtClean="0">
                          <a:sym typeface="Symbol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Observed at 3</a:t>
                      </a:r>
                      <a:r>
                        <a:rPr lang="el-GR" dirty="0" smtClean="0"/>
                        <a:t>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3.6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dirty="0" smtClean="0">
                          <a:cs typeface="Times New Roman" pitchFamily="18" charset="0"/>
                          <a:sym typeface="Symbol" pitchFamily="18" charset="2"/>
                        </a:rPr>
                        <a:t></a:t>
                      </a:r>
                      <a:r>
                        <a:rPr lang="en-GB" dirty="0" smtClean="0"/>
                        <a:t>10</a:t>
                      </a:r>
                      <a:r>
                        <a:rPr lang="en-GB" baseline="30000" dirty="0" smtClean="0"/>
                        <a:t>-9</a:t>
                      </a:r>
                      <a:r>
                        <a:rPr lang="en-GB" dirty="0" smtClean="0"/>
                        <a:t> 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-25000" dirty="0" smtClean="0"/>
                        <a:t>FB</a:t>
                      </a:r>
                      <a:r>
                        <a:rPr lang="en-US" dirty="0" smtClean="0"/>
                        <a:t>(B</a:t>
                      </a:r>
                      <a:r>
                        <a:rPr lang="en-US" dirty="0" smtClean="0">
                          <a:sym typeface="Symbol"/>
                        </a:rPr>
                        <a:t></a:t>
                      </a:r>
                      <a:r>
                        <a:rPr lang="en-US" dirty="0" smtClean="0"/>
                        <a:t>K*</a:t>
                      </a:r>
                      <a:r>
                        <a:rPr lang="en-US" dirty="0" err="1" smtClean="0">
                          <a:latin typeface="Symbol" pitchFamily="18" charset="2"/>
                          <a:sym typeface="Symbol"/>
                        </a:rPr>
                        <a:t>m</a:t>
                      </a:r>
                      <a:r>
                        <a:rPr lang="en-US" baseline="30000" dirty="0" err="1" smtClean="0">
                          <a:latin typeface="Symbol" pitchFamily="18" charset="2"/>
                          <a:sym typeface="Symbol"/>
                        </a:rPr>
                        <a:t>+</a:t>
                      </a:r>
                      <a:r>
                        <a:rPr lang="en-US" dirty="0" err="1" smtClean="0">
                          <a:latin typeface="Symbol" pitchFamily="18" charset="2"/>
                          <a:sym typeface="Symbol"/>
                        </a:rPr>
                        <a:t>m</a:t>
                      </a:r>
                      <a:r>
                        <a:rPr lang="en-US" baseline="30000" dirty="0" smtClean="0">
                          <a:latin typeface="Symbol" pitchFamily="18" charset="2"/>
                          <a:sym typeface="Symbol"/>
                        </a:rPr>
                        <a:t>-</a:t>
                      </a:r>
                      <a:r>
                        <a:rPr lang="en-US" dirty="0" smtClean="0">
                          <a:sym typeface="Symbol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0.5</a:t>
                      </a:r>
                      <a:r>
                        <a:rPr lang="en-US" baseline="0" dirty="0" smtClean="0">
                          <a:sym typeface="Symbol"/>
                        </a:rPr>
                        <a:t> </a:t>
                      </a:r>
                      <a:r>
                        <a:rPr lang="en-US" sz="1400" baseline="0" dirty="0" smtClean="0">
                          <a:sym typeface="Symbol"/>
                        </a:rPr>
                        <a:t>GeV</a:t>
                      </a:r>
                      <a:r>
                        <a:rPr lang="en-US" sz="1400" baseline="30000" dirty="0" smtClean="0">
                          <a:sym typeface="Symbol"/>
                        </a:rPr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ym typeface="Symbol"/>
                        </a:rPr>
                        <a:t>4.36 </a:t>
                      </a:r>
                      <a:r>
                        <a:rPr lang="en-US" sz="1400" baseline="0" dirty="0" smtClean="0">
                          <a:sym typeface="Symbol"/>
                        </a:rPr>
                        <a:t>GeV</a:t>
                      </a:r>
                      <a:r>
                        <a:rPr lang="en-US" sz="1400" baseline="30000" dirty="0" smtClean="0">
                          <a:sym typeface="Symbol"/>
                        </a:rPr>
                        <a:t>2</a:t>
                      </a:r>
                      <a:endParaRPr lang="en-US" baseline="30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CPV(</a:t>
                      </a:r>
                      <a:r>
                        <a:rPr lang="en-US" dirty="0" err="1" smtClean="0"/>
                        <a:t>B</a:t>
                      </a:r>
                      <a:r>
                        <a:rPr lang="en-US" baseline="-25000" dirty="0" err="1" smtClean="0"/>
                        <a:t>s</a:t>
                      </a:r>
                      <a:r>
                        <a:rPr lang="en-US" dirty="0" err="1" smtClean="0">
                          <a:sym typeface="Symbol"/>
                        </a:rPr>
                        <a:t></a:t>
                      </a:r>
                      <a:r>
                        <a:rPr lang="en-US" dirty="0" err="1" smtClean="0">
                          <a:latin typeface="Symbol" pitchFamily="18" charset="2"/>
                          <a:sym typeface="Symbol"/>
                        </a:rPr>
                        <a:t>fg</a:t>
                      </a:r>
                      <a:r>
                        <a:rPr lang="en-US" dirty="0" smtClean="0">
                          <a:sym typeface="Symbol"/>
                        </a:rPr>
                        <a:t>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LHCb</a:t>
            </a:r>
            <a:r>
              <a:rPr lang="fr-FR" dirty="0" smtClean="0"/>
              <a:t> Upgrade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5262979"/>
          </a:xfrm>
        </p:spPr>
        <p:txBody>
          <a:bodyPr/>
          <a:lstStyle/>
          <a:p>
            <a:r>
              <a:rPr lang="en-GB" dirty="0" smtClean="0"/>
              <a:t>Better Flavour Physics will be required to elucidate the NP flavour structure or probe NP at higher mass scale</a:t>
            </a:r>
          </a:p>
          <a:p>
            <a:pPr lvl="1"/>
            <a:r>
              <a:rPr lang="en-GB" dirty="0" smtClean="0"/>
              <a:t>LHC is a Super Flavour factory: 10</a:t>
            </a:r>
            <a:r>
              <a:rPr lang="en-GB" baseline="30000" dirty="0" smtClean="0"/>
              <a:t>6</a:t>
            </a:r>
            <a:r>
              <a:rPr lang="en-GB" dirty="0" smtClean="0"/>
              <a:t> Hz of b-quarks produced</a:t>
            </a:r>
          </a:p>
          <a:p>
            <a:pPr lvl="2"/>
            <a:r>
              <a:rPr lang="en-GB" dirty="0" err="1" smtClean="0"/>
              <a:t>LHCb</a:t>
            </a:r>
            <a:r>
              <a:rPr lang="en-GB" dirty="0" smtClean="0"/>
              <a:t> exploits only a small fraction of LHC: </a:t>
            </a:r>
          </a:p>
          <a:p>
            <a:pPr lvl="3"/>
            <a:r>
              <a:rPr lang="en-US" dirty="0" smtClean="0">
                <a:latin typeface="Lucida Calligraphy"/>
                <a:ea typeface="AppleGothic"/>
                <a:cs typeface="Lucida Calligraphy"/>
              </a:rPr>
              <a:t>L</a:t>
            </a:r>
            <a:r>
              <a:rPr lang="en-GB" baseline="-25000" dirty="0" err="1" smtClean="0"/>
              <a:t>LHCb</a:t>
            </a:r>
            <a:r>
              <a:rPr lang="en-GB" dirty="0" smtClean="0"/>
              <a:t>=2x10</a:t>
            </a:r>
            <a:r>
              <a:rPr lang="en-GB" baseline="30000" dirty="0" smtClean="0"/>
              <a:t>32</a:t>
            </a:r>
            <a:r>
              <a:rPr lang="en-GB" dirty="0" smtClean="0"/>
              <a:t> cm</a:t>
            </a:r>
            <a:r>
              <a:rPr lang="en-GB" baseline="30000" dirty="0" smtClean="0"/>
              <a:t>-2</a:t>
            </a:r>
            <a:r>
              <a:rPr lang="en-GB" dirty="0" smtClean="0"/>
              <a:t>s</a:t>
            </a:r>
            <a:r>
              <a:rPr lang="en-GB" baseline="30000" dirty="0" smtClean="0"/>
              <a:t>-1</a:t>
            </a:r>
            <a:r>
              <a:rPr lang="en-GB" dirty="0" smtClean="0"/>
              <a:t> /</a:t>
            </a:r>
            <a:r>
              <a:rPr lang="en-US" dirty="0" smtClean="0">
                <a:latin typeface="Lucida Calligraphy"/>
                <a:ea typeface="AppleGothic"/>
                <a:cs typeface="Lucida Calligraphy"/>
              </a:rPr>
              <a:t> L</a:t>
            </a:r>
            <a:r>
              <a:rPr lang="en-GB" baseline="-25000" dirty="0" smtClean="0"/>
              <a:t>LHC</a:t>
            </a:r>
            <a:r>
              <a:rPr lang="en-GB" dirty="0" smtClean="0"/>
              <a:t>=10</a:t>
            </a:r>
            <a:r>
              <a:rPr lang="en-GB" baseline="30000" dirty="0" smtClean="0"/>
              <a:t>34</a:t>
            </a:r>
            <a:r>
              <a:rPr lang="en-GB" dirty="0" smtClean="0"/>
              <a:t> cm</a:t>
            </a:r>
            <a:r>
              <a:rPr lang="en-GB" baseline="30000" dirty="0" smtClean="0"/>
              <a:t>-2</a:t>
            </a:r>
            <a:r>
              <a:rPr lang="en-GB" dirty="0" smtClean="0"/>
              <a:t>s</a:t>
            </a:r>
            <a:r>
              <a:rPr lang="en-GB" baseline="30000" dirty="0" smtClean="0"/>
              <a:t>-1 </a:t>
            </a:r>
            <a:endParaRPr lang="en-GB" dirty="0" smtClean="0"/>
          </a:p>
          <a:p>
            <a:pPr lvl="2"/>
            <a:r>
              <a:rPr lang="en-GB" b="1" dirty="0" err="1" smtClean="0"/>
              <a:t>LHCb</a:t>
            </a:r>
            <a:r>
              <a:rPr lang="en-GB" b="1" dirty="0" smtClean="0"/>
              <a:t> Upgrade will be complementary to Super B(Belle) factory!</a:t>
            </a:r>
          </a:p>
          <a:p>
            <a:r>
              <a:rPr lang="en-GB" dirty="0" err="1" smtClean="0"/>
              <a:t>LHCb</a:t>
            </a:r>
            <a:r>
              <a:rPr lang="en-GB" dirty="0" smtClean="0"/>
              <a:t> Upgrade Strategy</a:t>
            </a:r>
          </a:p>
          <a:p>
            <a:pPr lvl="1"/>
            <a:r>
              <a:rPr lang="en-GB" dirty="0" smtClean="0"/>
              <a:t>Running at 10 times design luminosity, i.e. at ~ 2x10</a:t>
            </a:r>
            <a:r>
              <a:rPr lang="en-GB" baseline="30000" dirty="0" smtClean="0"/>
              <a:t>33</a:t>
            </a:r>
            <a:r>
              <a:rPr lang="en-GB" dirty="0" smtClean="0"/>
              <a:t> cm</a:t>
            </a:r>
            <a:r>
              <a:rPr lang="en-GB" baseline="30000" dirty="0" smtClean="0"/>
              <a:t>-2</a:t>
            </a:r>
            <a:r>
              <a:rPr lang="en-GB" dirty="0" smtClean="0"/>
              <a:t>s</a:t>
            </a:r>
            <a:r>
              <a:rPr lang="en-GB" baseline="30000" dirty="0" smtClean="0"/>
              <a:t>-1</a:t>
            </a:r>
          </a:p>
          <a:p>
            <a:pPr lvl="2"/>
            <a:r>
              <a:rPr lang="en-GB" dirty="0" smtClean="0"/>
              <a:t>Upgrade </a:t>
            </a:r>
            <a:r>
              <a:rPr lang="en-US" dirty="0" smtClean="0"/>
              <a:t>planned in 2 phases matching LHC schedule </a:t>
            </a:r>
            <a:r>
              <a:rPr lang="en-GB" dirty="0" smtClean="0"/>
              <a:t>:</a:t>
            </a:r>
          </a:p>
          <a:p>
            <a:pPr lvl="3"/>
            <a:r>
              <a:rPr lang="en-GB" dirty="0" smtClean="0"/>
              <a:t>Phase 1: ~ 2016  </a:t>
            </a:r>
            <a:r>
              <a:rPr lang="en-US" dirty="0" smtClean="0">
                <a:latin typeface="Lucida Calligraphy"/>
                <a:ea typeface="AppleGothic"/>
                <a:cs typeface="Lucida Calligraphy"/>
              </a:rPr>
              <a:t>L </a:t>
            </a:r>
            <a:r>
              <a:rPr lang="en-GB" dirty="0" smtClean="0"/>
              <a:t>= 10</a:t>
            </a:r>
            <a:r>
              <a:rPr lang="en-GB" baseline="30000" dirty="0" smtClean="0"/>
              <a:t>33</a:t>
            </a:r>
            <a:r>
              <a:rPr lang="en-GB" dirty="0" smtClean="0"/>
              <a:t> cm</a:t>
            </a:r>
            <a:r>
              <a:rPr lang="en-GB" baseline="30000" dirty="0" smtClean="0"/>
              <a:t>-2</a:t>
            </a:r>
            <a:r>
              <a:rPr lang="en-GB" dirty="0" smtClean="0"/>
              <a:t>s</a:t>
            </a:r>
            <a:r>
              <a:rPr lang="en-GB" baseline="30000" dirty="0" smtClean="0"/>
              <a:t>-1</a:t>
            </a:r>
            <a:r>
              <a:rPr lang="en-GB" dirty="0" smtClean="0"/>
              <a:t> : </a:t>
            </a:r>
            <a:r>
              <a:rPr lang="en-GB" b="1" dirty="0" smtClean="0"/>
              <a:t>R&amp;D has started</a:t>
            </a:r>
            <a:endParaRPr lang="en-GB" b="1" baseline="30000" dirty="0" smtClean="0"/>
          </a:p>
          <a:p>
            <a:pPr lvl="3"/>
            <a:r>
              <a:rPr lang="en-GB" dirty="0" smtClean="0"/>
              <a:t>Phase 2:</a:t>
            </a:r>
            <a:r>
              <a:rPr lang="en-US" dirty="0" smtClean="0">
                <a:latin typeface="Lucida Calligraphy"/>
                <a:ea typeface="AppleGothic"/>
                <a:cs typeface="Lucida Calligraphy"/>
              </a:rPr>
              <a:t> L </a:t>
            </a:r>
            <a:r>
              <a:rPr lang="en-GB" dirty="0" smtClean="0"/>
              <a:t>=  2x10</a:t>
            </a:r>
            <a:r>
              <a:rPr lang="en-GB" baseline="30000" dirty="0" smtClean="0"/>
              <a:t>33</a:t>
            </a:r>
            <a:r>
              <a:rPr lang="en-GB" dirty="0" smtClean="0"/>
              <a:t> cm</a:t>
            </a:r>
            <a:r>
              <a:rPr lang="en-GB" baseline="30000" dirty="0" smtClean="0"/>
              <a:t>-2</a:t>
            </a:r>
            <a:r>
              <a:rPr lang="en-GB" dirty="0" smtClean="0"/>
              <a:t>s</a:t>
            </a:r>
            <a:r>
              <a:rPr lang="en-GB" baseline="30000" dirty="0" smtClean="0"/>
              <a:t>-1</a:t>
            </a:r>
            <a:endParaRPr lang="en-GB" dirty="0" smtClean="0"/>
          </a:p>
          <a:p>
            <a:pPr lvl="2"/>
            <a:r>
              <a:rPr lang="en-GB" i="1" dirty="0" smtClean="0"/>
              <a:t>read out full experiment at 40 MHz, currently at 1 MHz</a:t>
            </a:r>
          </a:p>
          <a:p>
            <a:pPr lvl="3"/>
            <a:r>
              <a:rPr lang="en-US" i="1" dirty="0" smtClean="0"/>
              <a:t>Gain a factor 2 in the trigger efficiency </a:t>
            </a:r>
            <a:r>
              <a:rPr lang="fr-FR" i="1" dirty="0" smtClean="0"/>
              <a:t>for </a:t>
            </a:r>
            <a:r>
              <a:rPr lang="fr-FR" i="1" dirty="0" err="1" smtClean="0"/>
              <a:t>hadronic</a:t>
            </a:r>
            <a:r>
              <a:rPr lang="fr-FR" i="1" dirty="0" smtClean="0"/>
              <a:t> </a:t>
            </a:r>
            <a:r>
              <a:rPr lang="fr-FR" i="1" dirty="0" err="1" smtClean="0"/>
              <a:t>channels</a:t>
            </a:r>
            <a:endParaRPr lang="en-GB" i="1" dirty="0" smtClean="0"/>
          </a:p>
          <a:p>
            <a:pPr lvl="2"/>
            <a:r>
              <a:rPr lang="en-GB" i="1" dirty="0" smtClean="0"/>
              <a:t>vertex and photon detector needs to be replaced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26" name="Titr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LHCb</a:t>
            </a:r>
            <a:r>
              <a:rPr lang="fr-FR" dirty="0" smtClean="0"/>
              <a:t> Trigger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grpSp>
        <p:nvGrpSpPr>
          <p:cNvPr id="3" name="Groupe 23"/>
          <p:cNvGrpSpPr/>
          <p:nvPr/>
        </p:nvGrpSpPr>
        <p:grpSpPr>
          <a:xfrm>
            <a:off x="467544" y="1124744"/>
            <a:ext cx="4926161" cy="3890587"/>
            <a:chOff x="509935" y="2346725"/>
            <a:chExt cx="4926161" cy="3890587"/>
          </a:xfrm>
        </p:grpSpPr>
        <p:sp>
          <p:nvSpPr>
            <p:cNvPr id="21" name="Rectangle 20"/>
            <p:cNvSpPr/>
            <p:nvPr/>
          </p:nvSpPr>
          <p:spPr>
            <a:xfrm>
              <a:off x="539552" y="4293096"/>
              <a:ext cx="4896544" cy="1944216"/>
            </a:xfrm>
            <a:prstGeom prst="rect">
              <a:avLst/>
            </a:prstGeom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ln w="25400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636730" y="2346725"/>
              <a:ext cx="1152525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70000"/>
                <a:buFont typeface="Wingdings" pitchFamily="2" charset="2"/>
                <a:buNone/>
              </a:pPr>
              <a:r>
                <a:rPr lang="en-US" sz="1600" u="sng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40 MHz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420830" y="3997749"/>
              <a:ext cx="8651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u="sng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1 MHz</a:t>
              </a: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3365518" y="2797599"/>
              <a:ext cx="1979612" cy="136842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Pile-up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Calorimeter</a:t>
              </a:r>
              <a:endParaRPr lang="en-US" sz="16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kern="1200" dirty="0" err="1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Muon</a:t>
              </a:r>
              <a:r>
                <a:rPr lang="en-US" sz="1600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 </a:t>
              </a:r>
              <a:endParaRPr lang="en-US" sz="16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</a:rPr>
                <a:t>+ L0DU</a:t>
              </a:r>
              <a:endParaRPr lang="en-US" sz="16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492268" y="2942062"/>
              <a:ext cx="1368425" cy="936625"/>
            </a:xfrm>
            <a:prstGeom prst="rect">
              <a:avLst/>
            </a:prstGeom>
            <a:solidFill>
              <a:srgbClr val="FFCC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u="sng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Level</a:t>
              </a:r>
              <a:r>
                <a:rPr lang="en-US" sz="1800" b="1" u="sng" kern="12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+mn-ea"/>
                  <a:cs typeface="+mn-cs"/>
                </a:rPr>
                <a:t> </a:t>
              </a:r>
              <a:r>
                <a:rPr lang="en-US" sz="1800" b="1" u="sng" kern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+mn-ea"/>
                  <a:cs typeface="+mn-cs"/>
                </a:rPr>
                <a:t>0: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+mn-ea"/>
                  <a:cs typeface="+mn-cs"/>
                </a:rPr>
                <a:t>High </a:t>
              </a:r>
              <a:r>
                <a:rPr lang="en-US" sz="2000" kern="1200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+mn-ea"/>
                  <a:cs typeface="+mn-cs"/>
                </a:rPr>
                <a:t>p</a:t>
              </a:r>
              <a:r>
                <a:rPr lang="en-US" sz="2000" kern="1200" baseline="-25000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+mn-ea"/>
                  <a:cs typeface="+mn-cs"/>
                </a:rPr>
                <a:t>T</a:t>
              </a:r>
              <a:r>
                <a:rPr lang="en-US" kern="12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+mn-ea"/>
                  <a:cs typeface="+mn-cs"/>
                </a:rPr>
                <a:t> </a:t>
              </a:r>
              <a:r>
                <a:rPr lang="en-US" sz="1800" kern="12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+mn-ea"/>
                  <a:cs typeface="+mn-cs"/>
                </a:rPr>
                <a:t>: </a:t>
              </a:r>
              <a:endParaRPr lang="en-US" sz="1800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+mn-ea"/>
                <a:cs typeface="+mn-cs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pitchFamily="18" charset="2"/>
                  <a:ea typeface="+mn-ea"/>
                  <a:cs typeface="+mn-cs"/>
                </a:rPr>
                <a:t>m</a:t>
              </a:r>
              <a:r>
                <a:rPr lang="en-US" sz="2000" kern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+mn-ea"/>
                  <a:cs typeface="+mn-cs"/>
                </a:rPr>
                <a:t>, e, h, </a:t>
              </a:r>
              <a:r>
                <a:rPr lang="en-US" sz="2000" kern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pitchFamily="18" charset="2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2141555" y="2634062"/>
              <a:ext cx="0" cy="3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r-FR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2141555" y="3878687"/>
              <a:ext cx="0" cy="4778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r-FR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H="1">
              <a:off x="2860693" y="3445299"/>
              <a:ext cx="5048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r-FR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2789255" y="3853287"/>
              <a:ext cx="647700" cy="360362"/>
            </a:xfrm>
            <a:prstGeom prst="rect">
              <a:avLst/>
            </a:prstGeom>
            <a:solidFill>
              <a:srgbClr val="FFCC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pitchFamily="18" charset="2"/>
                  <a:ea typeface="+mn-ea"/>
                  <a:cs typeface="+mn-cs"/>
                </a:rPr>
                <a:t>4 </a:t>
              </a:r>
              <a:r>
                <a:rPr lang="en-US" sz="2000" kern="12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+mn-ea"/>
                  <a:cs typeface="Arial" charset="0"/>
                </a:rPr>
                <a:t>µs</a:t>
              </a:r>
              <a:endParaRPr lang="en-US" sz="2000" kern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  <a:ea typeface="+mn-ea"/>
                <a:cs typeface="+mn-cs"/>
              </a:endParaRP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1079518" y="4356524"/>
              <a:ext cx="2141537" cy="1508105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b="1" u="sng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HLT:</a:t>
              </a:r>
            </a:p>
            <a:p>
              <a:pPr algn="ctr"/>
              <a:r>
                <a:rPr lang="en-US" sz="1800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L0 confirmation   </a:t>
              </a:r>
              <a:r>
                <a:rPr lang="en-US" sz="2000" kern="12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pitchFamily="18" charset="2"/>
                  <a:ea typeface="+mn-ea"/>
                  <a:cs typeface="+mn-cs"/>
                </a:rPr>
                <a:t>m</a:t>
              </a:r>
              <a:r>
                <a:rPr lang="en-US" sz="2000" kern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+mn-ea"/>
                  <a:cs typeface="+mn-cs"/>
                </a:rPr>
                <a:t>, e, h, </a:t>
              </a:r>
              <a:r>
                <a:rPr lang="en-US" sz="2000" kern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pitchFamily="18" charset="2"/>
                  <a:ea typeface="+mn-ea"/>
                  <a:cs typeface="+mn-cs"/>
                </a:rPr>
                <a:t>g</a:t>
              </a:r>
              <a:r>
                <a:rPr lang="en-US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 </a:t>
              </a:r>
              <a:r>
                <a:rPr lang="en-US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tracks</a:t>
              </a:r>
              <a:r>
                <a:rPr lang="en-US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inclusive/exclusive Selection </a:t>
              </a:r>
              <a:endParaRPr lang="en-US" sz="18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3509980" y="4645449"/>
              <a:ext cx="1871663" cy="914400"/>
            </a:xfrm>
            <a:prstGeom prst="ellipse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Full reconstruction 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of event</a:t>
              </a:r>
              <a:endParaRPr lang="en-US" sz="16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 flipH="1" flipV="1">
              <a:off x="3214705" y="5118524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r-FR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1420830" y="5869412"/>
              <a:ext cx="8651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u="sng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2 kHz</a:t>
              </a:r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>
              <a:off x="2141555" y="5870999"/>
              <a:ext cx="0" cy="26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r-FR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2222526" y="5864675"/>
              <a:ext cx="9093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u="sng" dirty="0" smtClean="0">
                  <a:solidFill>
                    <a:schemeClr val="tx2"/>
                  </a:solidFill>
                </a:rPr>
                <a:t>Storage</a:t>
              </a:r>
              <a:endParaRPr lang="fr-FR" sz="1600" dirty="0">
                <a:solidFill>
                  <a:srgbClr val="00B050"/>
                </a:solidFill>
              </a:endParaRPr>
            </a:p>
          </p:txBody>
        </p:sp>
        <p:sp>
          <p:nvSpPr>
            <p:cNvPr id="22" name="TextBox 64"/>
            <p:cNvSpPr txBox="1"/>
            <p:nvPr/>
          </p:nvSpPr>
          <p:spPr>
            <a:xfrm>
              <a:off x="539552" y="2780928"/>
              <a:ext cx="461665" cy="1208023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b="1" dirty="0" smtClean="0"/>
                <a:t>Hardware </a:t>
              </a:r>
              <a:endParaRPr lang="en-US" b="1" dirty="0"/>
            </a:p>
          </p:txBody>
        </p:sp>
        <p:sp>
          <p:nvSpPr>
            <p:cNvPr id="23" name="TextBox 65"/>
            <p:cNvSpPr txBox="1"/>
            <p:nvPr/>
          </p:nvSpPr>
          <p:spPr>
            <a:xfrm>
              <a:off x="509935" y="4298320"/>
              <a:ext cx="461665" cy="1938992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b="1" dirty="0" smtClean="0"/>
                <a:t>Computing farm 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LHCb</a:t>
            </a:r>
            <a:r>
              <a:rPr lang="fr-FR" dirty="0" smtClean="0"/>
              <a:t> Trigger: new </a:t>
            </a:r>
            <a:r>
              <a:rPr lang="fr-FR" dirty="0" err="1" smtClean="0"/>
              <a:t>scheme</a:t>
            </a:r>
            <a:endParaRPr lang="fr-FR" dirty="0"/>
          </a:p>
        </p:txBody>
      </p:sp>
      <p:sp>
        <p:nvSpPr>
          <p:cNvPr id="42" name="Espace réservé du contenu 41"/>
          <p:cNvSpPr>
            <a:spLocks noGrp="1"/>
          </p:cNvSpPr>
          <p:nvPr>
            <p:ph idx="1"/>
          </p:nvPr>
        </p:nvSpPr>
        <p:spPr>
          <a:xfrm>
            <a:off x="3852366" y="836613"/>
            <a:ext cx="5291634" cy="1884362"/>
          </a:xfrm>
        </p:spPr>
        <p:txBody>
          <a:bodyPr/>
          <a:lstStyle/>
          <a:p>
            <a:r>
              <a:rPr lang="fr-FR" dirty="0" err="1" smtClean="0"/>
              <a:t>Very</a:t>
            </a:r>
            <a:r>
              <a:rPr lang="fr-FR" dirty="0" smtClean="0"/>
              <a:t> flexible software trigger</a:t>
            </a:r>
          </a:p>
          <a:p>
            <a:pPr lvl="1"/>
            <a:r>
              <a:rPr lang="en-US" dirty="0" smtClean="0"/>
              <a:t>Can be adapted to any kind of </a:t>
            </a:r>
            <a:r>
              <a:rPr lang="en-US" dirty="0" err="1" smtClean="0"/>
              <a:t>scenarii</a:t>
            </a:r>
            <a:endParaRPr lang="en-US" dirty="0" smtClean="0"/>
          </a:p>
          <a:p>
            <a:pPr lvl="1"/>
            <a:r>
              <a:rPr lang="fr-FR" dirty="0" err="1" smtClean="0"/>
              <a:t>Highly</a:t>
            </a:r>
            <a:r>
              <a:rPr lang="fr-FR" dirty="0" smtClean="0"/>
              <a:t> </a:t>
            </a:r>
            <a:r>
              <a:rPr lang="fr-FR" dirty="0" err="1" smtClean="0"/>
              <a:t>selective</a:t>
            </a:r>
            <a:r>
              <a:rPr lang="fr-FR" dirty="0" smtClean="0"/>
              <a:t> for b-</a:t>
            </a:r>
            <a:r>
              <a:rPr lang="fr-FR" dirty="0" err="1" smtClean="0"/>
              <a:t>mesons</a:t>
            </a:r>
            <a:r>
              <a:rPr lang="fr-FR" dirty="0" smtClean="0"/>
              <a:t>: </a:t>
            </a:r>
          </a:p>
          <a:p>
            <a:pPr lvl="2"/>
            <a:r>
              <a:rPr lang="en-US" dirty="0" smtClean="0"/>
              <a:t>Reduction factor of 10</a:t>
            </a:r>
            <a:r>
              <a:rPr lang="en-US" baseline="30000" dirty="0" smtClean="0"/>
              <a:t>5</a:t>
            </a:r>
            <a:r>
              <a:rPr lang="en-US" dirty="0" smtClean="0"/>
              <a:t> on minimum bias</a:t>
            </a:r>
            <a:endParaRPr lang="fr-FR" dirty="0" smtClean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sp>
        <p:nvSpPr>
          <p:cNvPr id="72" name="Espace réservé du contenu 71"/>
          <p:cNvSpPr>
            <a:spLocks noGrp="1"/>
          </p:cNvSpPr>
          <p:nvPr>
            <p:ph idx="12"/>
          </p:nvPr>
        </p:nvSpPr>
        <p:spPr>
          <a:xfrm>
            <a:off x="107982" y="5013176"/>
            <a:ext cx="9036050" cy="1612749"/>
          </a:xfrm>
        </p:spPr>
        <p:txBody>
          <a:bodyPr/>
          <a:lstStyle/>
          <a:p>
            <a:r>
              <a:rPr lang="en-US" dirty="0" smtClean="0"/>
              <a:t>Readout the detector at 40 MHz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Replace all front-end </a:t>
            </a:r>
            <a:r>
              <a:rPr lang="fr-FR" dirty="0" err="1" smtClean="0">
                <a:solidFill>
                  <a:schemeClr val="tx1"/>
                </a:solidFill>
              </a:rPr>
              <a:t>electronics</a:t>
            </a:r>
            <a:endParaRPr lang="fr-FR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Replace all very front-end ASIC with a readout speed limited to 1 MHz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53" name="Groupe 23"/>
          <p:cNvGrpSpPr/>
          <p:nvPr/>
        </p:nvGrpSpPr>
        <p:grpSpPr>
          <a:xfrm>
            <a:off x="467544" y="1556792"/>
            <a:ext cx="4926161" cy="3456384"/>
            <a:chOff x="509935" y="2780928"/>
            <a:chExt cx="4926161" cy="3456384"/>
          </a:xfrm>
        </p:grpSpPr>
        <p:sp>
          <p:nvSpPr>
            <p:cNvPr id="54" name="Rectangle 53"/>
            <p:cNvSpPr/>
            <p:nvPr/>
          </p:nvSpPr>
          <p:spPr>
            <a:xfrm>
              <a:off x="539552" y="4293096"/>
              <a:ext cx="4896544" cy="1944216"/>
            </a:xfrm>
            <a:prstGeom prst="rect">
              <a:avLst/>
            </a:prstGeom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ln w="25400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55" name="Rectangle 4"/>
            <p:cNvSpPr>
              <a:spLocks noChangeArrowheads="1"/>
            </p:cNvSpPr>
            <p:nvPr/>
          </p:nvSpPr>
          <p:spPr bwMode="auto">
            <a:xfrm>
              <a:off x="1636730" y="3679604"/>
              <a:ext cx="1152525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70000"/>
                <a:buFont typeface="Wingdings" pitchFamily="2" charset="2"/>
                <a:buNone/>
              </a:pPr>
              <a:r>
                <a:rPr lang="en-US" sz="1600" b="1" u="sng" kern="1200" dirty="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rPr>
                <a:t>40 MHz</a:t>
              </a:r>
            </a:p>
          </p:txBody>
        </p:sp>
        <p:sp>
          <p:nvSpPr>
            <p:cNvPr id="59" name="Line 8"/>
            <p:cNvSpPr>
              <a:spLocks noChangeShapeType="1"/>
            </p:cNvSpPr>
            <p:nvPr/>
          </p:nvSpPr>
          <p:spPr bwMode="auto">
            <a:xfrm>
              <a:off x="2141555" y="3966941"/>
              <a:ext cx="0" cy="324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r-FR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3" name="Text Box 16"/>
            <p:cNvSpPr txBox="1">
              <a:spLocks noChangeArrowheads="1"/>
            </p:cNvSpPr>
            <p:nvPr/>
          </p:nvSpPr>
          <p:spPr bwMode="auto">
            <a:xfrm>
              <a:off x="1079518" y="4356524"/>
              <a:ext cx="2141537" cy="1508105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b="1" u="sng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HLT:</a:t>
              </a:r>
            </a:p>
            <a:p>
              <a:pPr algn="ctr"/>
              <a:r>
                <a:rPr lang="en-US" sz="1800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L0 confirmation   </a:t>
              </a:r>
              <a:r>
                <a:rPr lang="en-US" sz="2000" kern="12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pitchFamily="18" charset="2"/>
                  <a:ea typeface="+mn-ea"/>
                  <a:cs typeface="+mn-cs"/>
                </a:rPr>
                <a:t>m</a:t>
              </a:r>
              <a:r>
                <a:rPr lang="en-US" sz="2000" kern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+mn-ea"/>
                  <a:cs typeface="+mn-cs"/>
                </a:rPr>
                <a:t>, e, h, </a:t>
              </a:r>
              <a:r>
                <a:rPr lang="en-US" sz="2000" kern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pitchFamily="18" charset="2"/>
                  <a:ea typeface="+mn-ea"/>
                  <a:cs typeface="+mn-cs"/>
                </a:rPr>
                <a:t>g</a:t>
              </a:r>
              <a:r>
                <a:rPr lang="en-US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 </a:t>
              </a:r>
              <a:r>
                <a:rPr lang="en-US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tracks</a:t>
              </a:r>
              <a:r>
                <a:rPr lang="en-US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inclusive/exclusive Selection </a:t>
              </a:r>
              <a:endParaRPr lang="en-US" sz="18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4" name="Oval 17"/>
            <p:cNvSpPr>
              <a:spLocks noChangeArrowheads="1"/>
            </p:cNvSpPr>
            <p:nvPr/>
          </p:nvSpPr>
          <p:spPr bwMode="auto">
            <a:xfrm>
              <a:off x="3509980" y="4645449"/>
              <a:ext cx="1871663" cy="914400"/>
            </a:xfrm>
            <a:prstGeom prst="ellipse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Full reconstruction 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of event</a:t>
              </a:r>
              <a:endParaRPr lang="en-US" sz="16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5" name="Line 18"/>
            <p:cNvSpPr>
              <a:spLocks noChangeShapeType="1"/>
            </p:cNvSpPr>
            <p:nvPr/>
          </p:nvSpPr>
          <p:spPr bwMode="auto">
            <a:xfrm flipH="1" flipV="1">
              <a:off x="3214705" y="5118524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r-FR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6" name="Text Box 19"/>
            <p:cNvSpPr txBox="1">
              <a:spLocks noChangeArrowheads="1"/>
            </p:cNvSpPr>
            <p:nvPr/>
          </p:nvSpPr>
          <p:spPr bwMode="auto">
            <a:xfrm>
              <a:off x="1374031" y="5869412"/>
              <a:ext cx="8651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u="sng" kern="1200" dirty="0" smtClean="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rPr>
                <a:t>20 </a:t>
              </a:r>
              <a:r>
                <a:rPr lang="en-US" sz="1600" b="1" u="sng" kern="1200" dirty="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rPr>
                <a:t>kHz</a:t>
              </a:r>
            </a:p>
          </p:txBody>
        </p:sp>
        <p:sp>
          <p:nvSpPr>
            <p:cNvPr id="67" name="Line 20"/>
            <p:cNvSpPr>
              <a:spLocks noChangeShapeType="1"/>
            </p:cNvSpPr>
            <p:nvPr/>
          </p:nvSpPr>
          <p:spPr bwMode="auto">
            <a:xfrm>
              <a:off x="2141555" y="5870999"/>
              <a:ext cx="0" cy="26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r-FR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2222526" y="5864675"/>
              <a:ext cx="9093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u="sng" dirty="0" smtClean="0">
                  <a:solidFill>
                    <a:schemeClr val="tx2"/>
                  </a:solidFill>
                </a:rPr>
                <a:t>Storage</a:t>
              </a:r>
              <a:endParaRPr lang="fr-FR" sz="1600" dirty="0">
                <a:solidFill>
                  <a:srgbClr val="00B050"/>
                </a:solidFill>
              </a:endParaRPr>
            </a:p>
          </p:txBody>
        </p:sp>
        <p:sp>
          <p:nvSpPr>
            <p:cNvPr id="69" name="TextBox 64"/>
            <p:cNvSpPr txBox="1"/>
            <p:nvPr/>
          </p:nvSpPr>
          <p:spPr>
            <a:xfrm>
              <a:off x="539552" y="2780928"/>
              <a:ext cx="461665" cy="1208023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b="1" dirty="0" smtClean="0"/>
                <a:t>Hardware </a:t>
              </a:r>
              <a:endParaRPr lang="en-US" b="1" dirty="0"/>
            </a:p>
          </p:txBody>
        </p:sp>
        <p:sp>
          <p:nvSpPr>
            <p:cNvPr id="70" name="TextBox 65"/>
            <p:cNvSpPr txBox="1"/>
            <p:nvPr/>
          </p:nvSpPr>
          <p:spPr>
            <a:xfrm>
              <a:off x="509935" y="4298320"/>
              <a:ext cx="461665" cy="1938992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b="1" dirty="0" smtClean="0"/>
                <a:t>Computing farm 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high luminosity challenge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07950" y="836613"/>
            <a:ext cx="6192242" cy="1575816"/>
          </a:xfrm>
        </p:spPr>
        <p:txBody>
          <a:bodyPr/>
          <a:lstStyle/>
          <a:p>
            <a:r>
              <a:rPr lang="en-US" dirty="0" smtClean="0">
                <a:latin typeface="Lucida Calligraphy"/>
                <a:ea typeface="AppleGothic"/>
                <a:cs typeface="Lucida Calligraphy"/>
              </a:rPr>
              <a:t>L </a:t>
            </a:r>
            <a:r>
              <a:rPr lang="en-GB" dirty="0" smtClean="0"/>
              <a:t>= 10</a:t>
            </a:r>
            <a:r>
              <a:rPr lang="en-GB" baseline="30000" dirty="0" smtClean="0"/>
              <a:t>32</a:t>
            </a:r>
            <a:r>
              <a:rPr lang="en-GB" dirty="0" smtClean="0"/>
              <a:t> cm</a:t>
            </a:r>
            <a:r>
              <a:rPr lang="en-GB" baseline="30000" dirty="0" smtClean="0"/>
              <a:t>-2</a:t>
            </a:r>
            <a:r>
              <a:rPr lang="en-GB" dirty="0" smtClean="0"/>
              <a:t>s</a:t>
            </a:r>
            <a:r>
              <a:rPr lang="en-GB" baseline="30000" dirty="0" smtClean="0"/>
              <a:t>-1</a:t>
            </a:r>
          </a:p>
          <a:p>
            <a:pPr lvl="1"/>
            <a:r>
              <a:rPr lang="en-US" dirty="0" smtClean="0"/>
              <a:t>Average number of interactions per crossing: </a:t>
            </a:r>
            <a:r>
              <a:rPr lang="en-US" b="1" dirty="0" smtClean="0"/>
              <a:t>0.4</a:t>
            </a:r>
          </a:p>
          <a:p>
            <a:pPr lvl="2"/>
            <a:r>
              <a:rPr lang="en-US" dirty="0" smtClean="0"/>
              <a:t>Most crossings don’t have an interaction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pic>
        <p:nvPicPr>
          <p:cNvPr id="6" name="Picture 4" descr="Intperxing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420887"/>
            <a:ext cx="3509063" cy="34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high luminosity challenge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07950" y="836613"/>
            <a:ext cx="6048226" cy="4998291"/>
          </a:xfrm>
        </p:spPr>
        <p:txBody>
          <a:bodyPr/>
          <a:lstStyle/>
          <a:p>
            <a:r>
              <a:rPr lang="en-US" dirty="0" smtClean="0">
                <a:latin typeface="Lucida Calligraphy"/>
                <a:ea typeface="AppleGothic"/>
                <a:cs typeface="Lucida Calligraphy"/>
              </a:rPr>
              <a:t>L </a:t>
            </a:r>
            <a:r>
              <a:rPr lang="en-GB" dirty="0" smtClean="0"/>
              <a:t>= 10</a:t>
            </a:r>
            <a:r>
              <a:rPr lang="en-GB" baseline="30000" dirty="0" smtClean="0"/>
              <a:t>32</a:t>
            </a:r>
            <a:r>
              <a:rPr lang="en-GB" dirty="0" smtClean="0"/>
              <a:t> cm</a:t>
            </a:r>
            <a:r>
              <a:rPr lang="en-GB" baseline="30000" dirty="0" smtClean="0"/>
              <a:t>-2</a:t>
            </a:r>
            <a:r>
              <a:rPr lang="en-GB" dirty="0" smtClean="0"/>
              <a:t>s</a:t>
            </a:r>
            <a:r>
              <a:rPr lang="en-GB" baseline="30000" dirty="0" smtClean="0"/>
              <a:t>-1</a:t>
            </a:r>
          </a:p>
          <a:p>
            <a:pPr lvl="1"/>
            <a:r>
              <a:rPr lang="en-US" dirty="0" smtClean="0"/>
              <a:t>Average number of interactions per crossing: </a:t>
            </a:r>
            <a:r>
              <a:rPr lang="en-US" b="1" dirty="0" smtClean="0"/>
              <a:t>0.4</a:t>
            </a:r>
          </a:p>
          <a:p>
            <a:pPr lvl="2"/>
            <a:r>
              <a:rPr lang="en-US" dirty="0" smtClean="0"/>
              <a:t>Most crossings don’t have an interaction</a:t>
            </a:r>
          </a:p>
          <a:p>
            <a:r>
              <a:rPr lang="en-US" dirty="0" smtClean="0">
                <a:latin typeface="Lucida Calligraphy"/>
                <a:ea typeface="AppleGothic"/>
                <a:cs typeface="Lucida Calligraphy"/>
              </a:rPr>
              <a:t>L </a:t>
            </a:r>
            <a:r>
              <a:rPr lang="en-GB" dirty="0" smtClean="0"/>
              <a:t>= 10</a:t>
            </a:r>
            <a:r>
              <a:rPr lang="en-GB" baseline="30000" dirty="0" smtClean="0"/>
              <a:t>33</a:t>
            </a:r>
            <a:r>
              <a:rPr lang="en-GB" dirty="0" smtClean="0"/>
              <a:t> cm</a:t>
            </a:r>
            <a:r>
              <a:rPr lang="en-GB" baseline="30000" dirty="0" smtClean="0"/>
              <a:t>-2</a:t>
            </a:r>
            <a:r>
              <a:rPr lang="en-GB" dirty="0" smtClean="0"/>
              <a:t>s</a:t>
            </a:r>
            <a:r>
              <a:rPr lang="en-GB" baseline="30000" dirty="0" smtClean="0"/>
              <a:t>-1</a:t>
            </a:r>
          </a:p>
          <a:p>
            <a:pPr lvl="1"/>
            <a:r>
              <a:rPr lang="en-US" dirty="0" smtClean="0"/>
              <a:t>Average number of interactions per crossing: </a:t>
            </a:r>
            <a:r>
              <a:rPr lang="en-US" b="1" dirty="0" smtClean="0"/>
              <a:t>2.3</a:t>
            </a:r>
          </a:p>
          <a:p>
            <a:pPr lvl="2"/>
            <a:r>
              <a:rPr lang="en-US" dirty="0" smtClean="0"/>
              <a:t>With 15% of empty crossings </a:t>
            </a:r>
          </a:p>
          <a:p>
            <a:r>
              <a:rPr lang="en-US" dirty="0" smtClean="0">
                <a:latin typeface="Lucida Calligraphy"/>
                <a:ea typeface="AppleGothic"/>
                <a:cs typeface="Lucida Calligraphy"/>
              </a:rPr>
              <a:t>L </a:t>
            </a:r>
            <a:r>
              <a:rPr lang="en-GB" dirty="0" smtClean="0"/>
              <a:t>= 2x10</a:t>
            </a:r>
            <a:r>
              <a:rPr lang="en-GB" baseline="30000" dirty="0" smtClean="0"/>
              <a:t>33</a:t>
            </a:r>
            <a:r>
              <a:rPr lang="en-GB" dirty="0" smtClean="0"/>
              <a:t> cm</a:t>
            </a:r>
            <a:r>
              <a:rPr lang="en-GB" baseline="30000" dirty="0" smtClean="0"/>
              <a:t>-2</a:t>
            </a:r>
            <a:r>
              <a:rPr lang="en-GB" dirty="0" smtClean="0"/>
              <a:t>s</a:t>
            </a:r>
            <a:r>
              <a:rPr lang="en-GB" baseline="30000" dirty="0" smtClean="0"/>
              <a:t>-1</a:t>
            </a:r>
          </a:p>
          <a:p>
            <a:pPr lvl="1"/>
            <a:r>
              <a:rPr lang="en-US" dirty="0" smtClean="0"/>
              <a:t>Average number of interactions per crossing: </a:t>
            </a:r>
            <a:r>
              <a:rPr lang="en-US" b="1" dirty="0" smtClean="0"/>
              <a:t>4.6</a:t>
            </a:r>
          </a:p>
          <a:p>
            <a:pPr lvl="2"/>
            <a:r>
              <a:rPr lang="en-US" dirty="0" smtClean="0"/>
              <a:t>With all crossings with at least one interaction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sp>
        <p:nvSpPr>
          <p:cNvPr id="7" name="Espace réservé du contenu 6"/>
          <p:cNvSpPr>
            <a:spLocks noGrp="1"/>
          </p:cNvSpPr>
          <p:nvPr>
            <p:ph idx="12"/>
          </p:nvPr>
        </p:nvSpPr>
        <p:spPr>
          <a:xfrm>
            <a:off x="107982" y="5729422"/>
            <a:ext cx="9036050" cy="86793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Handle higher occupancy and radiation dose</a:t>
            </a:r>
          </a:p>
          <a:p>
            <a:pPr lvl="1"/>
            <a:r>
              <a:rPr lang="fr-FR" i="1" dirty="0" err="1" smtClean="0">
                <a:solidFill>
                  <a:schemeClr val="tx1"/>
                </a:solidFill>
              </a:rPr>
              <a:t>Redesign</a:t>
            </a:r>
            <a:r>
              <a:rPr lang="fr-FR" i="1" dirty="0" smtClean="0">
                <a:solidFill>
                  <a:schemeClr val="tx1"/>
                </a:solidFill>
              </a:rPr>
              <a:t> the </a:t>
            </a:r>
            <a:r>
              <a:rPr lang="fr-FR" i="1" dirty="0" err="1" smtClean="0">
                <a:solidFill>
                  <a:schemeClr val="tx1"/>
                </a:solidFill>
              </a:rPr>
              <a:t>inner</a:t>
            </a:r>
            <a:r>
              <a:rPr lang="fr-FR" i="1" dirty="0" smtClean="0">
                <a:solidFill>
                  <a:schemeClr val="tx1"/>
                </a:solidFill>
              </a:rPr>
              <a:t> part </a:t>
            </a:r>
            <a:r>
              <a:rPr lang="en-US" i="1" dirty="0" smtClean="0">
                <a:solidFill>
                  <a:schemeClr val="tx1"/>
                </a:solidFill>
              </a:rPr>
              <a:t>of the tracking system (VELO, TT, IT)</a:t>
            </a:r>
            <a:endParaRPr lang="fr-FR" i="1" dirty="0">
              <a:solidFill>
                <a:schemeClr val="tx1"/>
              </a:solidFill>
            </a:endParaRPr>
          </a:p>
        </p:txBody>
      </p:sp>
      <p:pic>
        <p:nvPicPr>
          <p:cNvPr id="9" name="Picture 9" descr="Intperx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420888"/>
            <a:ext cx="3508755" cy="34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LHCb</a:t>
            </a:r>
            <a:r>
              <a:rPr lang="en-US" dirty="0" smtClean="0"/>
              <a:t> detector evolution in Phase I</a:t>
            </a:r>
            <a:endParaRPr lang="fr-FR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idx="1"/>
          </p:nvPr>
        </p:nvSpPr>
        <p:spPr>
          <a:xfrm>
            <a:off x="107950" y="5919663"/>
            <a:ext cx="9036050" cy="461665"/>
          </a:xfrm>
        </p:spPr>
        <p:txBody>
          <a:bodyPr/>
          <a:lstStyle/>
          <a:p>
            <a:r>
              <a:rPr lang="en-US" dirty="0" smtClean="0"/>
              <a:t>Replace all the front-end electronics + DAQ network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grpSp>
        <p:nvGrpSpPr>
          <p:cNvPr id="20" name="Groupe 19"/>
          <p:cNvGrpSpPr/>
          <p:nvPr/>
        </p:nvGrpSpPr>
        <p:grpSpPr>
          <a:xfrm>
            <a:off x="457200" y="980728"/>
            <a:ext cx="8579375" cy="4960215"/>
            <a:chOff x="457200" y="1409700"/>
            <a:chExt cx="8579375" cy="4960215"/>
          </a:xfrm>
        </p:grpSpPr>
        <p:pic>
          <p:nvPicPr>
            <p:cNvPr id="6" name="Picture 5" descr="gene-2008-00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4505" y="1409700"/>
              <a:ext cx="7048500" cy="4960215"/>
            </a:xfrm>
            <a:prstGeom prst="rect">
              <a:avLst/>
            </a:prstGeom>
          </p:spPr>
        </p:pic>
        <p:cxnSp>
          <p:nvCxnSpPr>
            <p:cNvPr id="7" name="Straight Arrow Connector 9"/>
            <p:cNvCxnSpPr/>
            <p:nvPr/>
          </p:nvCxnSpPr>
          <p:spPr>
            <a:xfrm rot="5400000">
              <a:off x="1092716" y="3168650"/>
              <a:ext cx="1205468" cy="12700"/>
            </a:xfrm>
            <a:prstGeom prst="straightConnector1">
              <a:avLst/>
            </a:prstGeom>
            <a:noFill/>
            <a:ln w="19050" cap="flat" cmpd="sng" algn="ctr">
              <a:solidFill>
                <a:srgbClr val="FFB91D"/>
              </a:solidFill>
              <a:prstDash val="solid"/>
              <a:tailEnd type="arrow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8" name="Straight Arrow Connector 12"/>
            <p:cNvCxnSpPr/>
            <p:nvPr/>
          </p:nvCxnSpPr>
          <p:spPr>
            <a:xfrm rot="16200000" flipH="1">
              <a:off x="1829086" y="3346990"/>
              <a:ext cx="1227772" cy="307848"/>
            </a:xfrm>
            <a:prstGeom prst="straightConnector1">
              <a:avLst/>
            </a:prstGeom>
            <a:noFill/>
            <a:ln w="19050" cap="flat" cmpd="sng" algn="ctr">
              <a:solidFill>
                <a:srgbClr val="FFB91D"/>
              </a:solidFill>
              <a:prstDash val="solid"/>
              <a:tailEnd type="arrow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9" name="Straight Arrow Connector 14"/>
            <p:cNvCxnSpPr/>
            <p:nvPr/>
          </p:nvCxnSpPr>
          <p:spPr>
            <a:xfrm>
              <a:off x="2898650" y="2287032"/>
              <a:ext cx="1279651" cy="1117934"/>
            </a:xfrm>
            <a:prstGeom prst="straightConnector1">
              <a:avLst/>
            </a:prstGeom>
            <a:noFill/>
            <a:ln w="19050" cap="flat" cmpd="sng" algn="ctr">
              <a:solidFill>
                <a:srgbClr val="FFB91D"/>
              </a:solidFill>
              <a:prstDash val="solid"/>
              <a:tailEnd type="arrow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p:spPr>
        </p:cxnSp>
        <p:sp>
          <p:nvSpPr>
            <p:cNvPr id="10" name="TextBox 15"/>
            <p:cNvSpPr txBox="1"/>
            <p:nvPr/>
          </p:nvSpPr>
          <p:spPr>
            <a:xfrm>
              <a:off x="4055462" y="1594534"/>
              <a:ext cx="2345338" cy="646331"/>
            </a:xfrm>
            <a:prstGeom prst="rect">
              <a:avLst/>
            </a:prstGeom>
            <a:gradFill rotWithShape="1">
              <a:gsLst>
                <a:gs pos="0">
                  <a:srgbClr val="6DE304">
                    <a:tint val="45000"/>
                    <a:satMod val="200000"/>
                  </a:srgbClr>
                </a:gs>
                <a:gs pos="30000">
                  <a:srgbClr val="6DE304">
                    <a:tint val="61000"/>
                    <a:satMod val="200000"/>
                  </a:srgbClr>
                </a:gs>
                <a:gs pos="45000">
                  <a:srgbClr val="6DE304">
                    <a:tint val="66000"/>
                    <a:satMod val="200000"/>
                  </a:srgbClr>
                </a:gs>
                <a:gs pos="55000">
                  <a:srgbClr val="6DE304">
                    <a:tint val="66000"/>
                    <a:satMod val="200000"/>
                  </a:srgbClr>
                </a:gs>
                <a:gs pos="73000">
                  <a:srgbClr val="6DE304">
                    <a:tint val="61000"/>
                    <a:satMod val="200000"/>
                  </a:srgbClr>
                </a:gs>
                <a:gs pos="100000">
                  <a:srgbClr val="6DE304">
                    <a:tint val="45000"/>
                    <a:satMod val="200000"/>
                  </a:srgbClr>
                </a:gs>
              </a:gsLst>
              <a:lin ang="950000" scaled="1"/>
            </a:gradFill>
            <a:ln w="9525" cap="flat" cmpd="sng" algn="ctr">
              <a:solidFill>
                <a:srgbClr val="6DE304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Hadron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 id: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New photon detectors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11" name="Straight Arrow Connector 17"/>
            <p:cNvCxnSpPr/>
            <p:nvPr/>
          </p:nvCxnSpPr>
          <p:spPr>
            <a:xfrm rot="10800000" flipV="1">
              <a:off x="2289049" y="2287033"/>
              <a:ext cx="1889252" cy="1669015"/>
            </a:xfrm>
            <a:prstGeom prst="straightConnector1">
              <a:avLst/>
            </a:prstGeom>
            <a:noFill/>
            <a:ln w="25400" cap="flat" cmpd="sng" algn="ctr">
              <a:solidFill>
                <a:srgbClr val="6DE304">
                  <a:lumMod val="75000"/>
                </a:srgbClr>
              </a:solidFill>
              <a:prstDash val="solid"/>
              <a:tailEnd type="arrow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12" name="Straight Arrow Connector 20"/>
            <p:cNvCxnSpPr/>
            <p:nvPr/>
          </p:nvCxnSpPr>
          <p:spPr>
            <a:xfrm rot="5400000">
              <a:off x="4254761" y="2820174"/>
              <a:ext cx="1066282" cy="2"/>
            </a:xfrm>
            <a:prstGeom prst="straightConnector1">
              <a:avLst/>
            </a:prstGeom>
            <a:noFill/>
            <a:ln w="19050" cap="flat" cmpd="sng" algn="ctr">
              <a:solidFill>
                <a:srgbClr val="6DE304">
                  <a:lumMod val="50000"/>
                </a:srgbClr>
              </a:solidFill>
              <a:prstDash val="solid"/>
              <a:tailEnd type="arrow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p:spPr>
        </p:cxnSp>
        <p:sp>
          <p:nvSpPr>
            <p:cNvPr id="13" name="TextBox 21"/>
            <p:cNvSpPr txBox="1"/>
            <p:nvPr/>
          </p:nvSpPr>
          <p:spPr>
            <a:xfrm>
              <a:off x="7079228" y="2170668"/>
              <a:ext cx="1333981" cy="369332"/>
            </a:xfrm>
            <a:prstGeom prst="rect">
              <a:avLst/>
            </a:prstGeom>
            <a:gradFill rotWithShape="1">
              <a:gsLst>
                <a:gs pos="0">
                  <a:srgbClr val="FF0000">
                    <a:shade val="63000"/>
                  </a:srgbClr>
                </a:gs>
                <a:gs pos="30000">
                  <a:srgbClr val="FF0000">
                    <a:shade val="90000"/>
                    <a:satMod val="110000"/>
                  </a:srgbClr>
                </a:gs>
                <a:gs pos="45000">
                  <a:srgbClr val="FF0000">
                    <a:shade val="100000"/>
                    <a:satMod val="118000"/>
                  </a:srgbClr>
                </a:gs>
                <a:gs pos="55000">
                  <a:srgbClr val="FF0000">
                    <a:shade val="100000"/>
                    <a:satMod val="118000"/>
                  </a:srgbClr>
                </a:gs>
                <a:gs pos="73000">
                  <a:srgbClr val="FF0000">
                    <a:shade val="90000"/>
                    <a:satMod val="110000"/>
                  </a:srgbClr>
                </a:gs>
                <a:gs pos="100000">
                  <a:srgbClr val="FF0000">
                    <a:shade val="63000"/>
                  </a:srgbClr>
                </a:gs>
              </a:gsLst>
              <a:lin ang="950000" scaled="1"/>
            </a:gra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50800" dist="430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balanced" dir="t">
                <a:rot lat="0" lon="0" rev="0"/>
              </a:lightRig>
            </a:scene3d>
            <a:sp3d prstMaterial="matte">
              <a:bevelT w="0" h="0"/>
              <a:contourClr>
                <a:srgbClr val="FF0000">
                  <a:tint val="100000"/>
                  <a:shade val="100000"/>
                  <a:hueMod val="100000"/>
                  <a:satMod val="100000"/>
                </a:srgbClr>
              </a:contourClr>
            </a:sp3d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Calorimeter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14" name="Straight Arrow Connector 23"/>
            <p:cNvCxnSpPr/>
            <p:nvPr/>
          </p:nvCxnSpPr>
          <p:spPr>
            <a:xfrm rot="10800000" flipV="1">
              <a:off x="5278492" y="2240865"/>
              <a:ext cx="1800736" cy="1251634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tailEnd type="arrow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p:spPr>
        </p:cxnSp>
        <p:sp>
          <p:nvSpPr>
            <p:cNvPr id="15" name="TextBox 24"/>
            <p:cNvSpPr txBox="1"/>
            <p:nvPr/>
          </p:nvSpPr>
          <p:spPr>
            <a:xfrm>
              <a:off x="7015108" y="2540000"/>
              <a:ext cx="1599642" cy="369332"/>
            </a:xfrm>
            <a:prstGeom prst="rect">
              <a:avLst/>
            </a:prstGeom>
            <a:gradFill rotWithShape="1">
              <a:gsLst>
                <a:gs pos="0">
                  <a:srgbClr val="FF0000">
                    <a:shade val="63000"/>
                  </a:srgbClr>
                </a:gs>
                <a:gs pos="30000">
                  <a:srgbClr val="FF0000">
                    <a:shade val="90000"/>
                    <a:satMod val="110000"/>
                  </a:srgbClr>
                </a:gs>
                <a:gs pos="45000">
                  <a:srgbClr val="FF0000">
                    <a:shade val="100000"/>
                    <a:satMod val="118000"/>
                  </a:srgbClr>
                </a:gs>
                <a:gs pos="55000">
                  <a:srgbClr val="FF0000">
                    <a:shade val="100000"/>
                    <a:satMod val="118000"/>
                  </a:srgbClr>
                </a:gs>
                <a:gs pos="73000">
                  <a:srgbClr val="FF0000">
                    <a:shade val="90000"/>
                    <a:satMod val="110000"/>
                  </a:srgbClr>
                </a:gs>
                <a:gs pos="100000">
                  <a:srgbClr val="FF0000">
                    <a:shade val="63000"/>
                  </a:srgbClr>
                </a:gs>
              </a:gsLst>
              <a:lin ang="950000" scaled="1"/>
            </a:gra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50800" dist="430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balanced" dir="t">
                <a:rot lat="0" lon="0" rev="0"/>
              </a:lightRig>
            </a:scene3d>
            <a:sp3d prstMaterial="matte">
              <a:bevelT w="0" h="0"/>
              <a:contourClr>
                <a:srgbClr val="FF0000">
                  <a:tint val="100000"/>
                  <a:shade val="100000"/>
                  <a:hueMod val="100000"/>
                  <a:satMod val="100000"/>
                </a:srgbClr>
              </a:contourClr>
            </a:sp3d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Muon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 detector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16" name="Straight Arrow Connector 26"/>
            <p:cNvCxnSpPr/>
            <p:nvPr/>
          </p:nvCxnSpPr>
          <p:spPr>
            <a:xfrm rot="5400000">
              <a:off x="6750567" y="2978665"/>
              <a:ext cx="583167" cy="444500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tailEnd type="arrow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p:spPr>
        </p:cxnSp>
        <p:sp>
          <p:nvSpPr>
            <p:cNvPr id="17" name="TextBox 22"/>
            <p:cNvSpPr txBox="1"/>
            <p:nvPr/>
          </p:nvSpPr>
          <p:spPr>
            <a:xfrm>
              <a:off x="457200" y="1409700"/>
              <a:ext cx="1231900" cy="1200329"/>
            </a:xfrm>
            <a:prstGeom prst="rect">
              <a:avLst/>
            </a:prstGeom>
            <a:gradFill rotWithShape="1">
              <a:gsLst>
                <a:gs pos="0">
                  <a:srgbClr val="FFB91D">
                    <a:tint val="45000"/>
                    <a:satMod val="200000"/>
                  </a:srgbClr>
                </a:gs>
                <a:gs pos="30000">
                  <a:srgbClr val="FFB91D">
                    <a:tint val="61000"/>
                    <a:satMod val="200000"/>
                  </a:srgbClr>
                </a:gs>
                <a:gs pos="45000">
                  <a:srgbClr val="FFB91D">
                    <a:tint val="66000"/>
                    <a:satMod val="200000"/>
                  </a:srgbClr>
                </a:gs>
                <a:gs pos="55000">
                  <a:srgbClr val="FFB91D">
                    <a:tint val="66000"/>
                    <a:satMod val="200000"/>
                  </a:srgbClr>
                </a:gs>
                <a:gs pos="73000">
                  <a:srgbClr val="FFB91D">
                    <a:tint val="61000"/>
                    <a:satMod val="200000"/>
                  </a:srgbClr>
                </a:gs>
                <a:gs pos="100000">
                  <a:srgbClr val="FFB91D">
                    <a:tint val="45000"/>
                    <a:satMod val="200000"/>
                  </a:srgbClr>
                </a:gs>
              </a:gsLst>
              <a:lin ang="950000" scaled="1"/>
            </a:gradFill>
            <a:ln w="9525" cap="flat" cmpd="sng" algn="ctr">
              <a:solidFill>
                <a:srgbClr val="FFB91D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Vertex detector: new pixel system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8" name="TextBox 25"/>
            <p:cNvSpPr txBox="1"/>
            <p:nvPr/>
          </p:nvSpPr>
          <p:spPr>
            <a:xfrm>
              <a:off x="2073150" y="1409700"/>
              <a:ext cx="1651000" cy="1477328"/>
            </a:xfrm>
            <a:prstGeom prst="rect">
              <a:avLst/>
            </a:prstGeom>
            <a:gradFill rotWithShape="1">
              <a:gsLst>
                <a:gs pos="0">
                  <a:srgbClr val="FFB91D">
                    <a:tint val="45000"/>
                    <a:satMod val="200000"/>
                  </a:srgbClr>
                </a:gs>
                <a:gs pos="30000">
                  <a:srgbClr val="FFB91D">
                    <a:tint val="61000"/>
                    <a:satMod val="200000"/>
                  </a:srgbClr>
                </a:gs>
                <a:gs pos="45000">
                  <a:srgbClr val="FFB91D">
                    <a:tint val="66000"/>
                    <a:satMod val="200000"/>
                  </a:srgbClr>
                </a:gs>
                <a:gs pos="55000">
                  <a:srgbClr val="FFB91D">
                    <a:tint val="66000"/>
                    <a:satMod val="200000"/>
                  </a:srgbClr>
                </a:gs>
                <a:gs pos="73000">
                  <a:srgbClr val="FFB91D">
                    <a:tint val="61000"/>
                    <a:satMod val="200000"/>
                  </a:srgbClr>
                </a:gs>
                <a:gs pos="100000">
                  <a:srgbClr val="FFB91D">
                    <a:tint val="45000"/>
                    <a:satMod val="200000"/>
                  </a:srgbClr>
                </a:gs>
              </a:gsLst>
              <a:lin ang="950000" scaled="1"/>
            </a:gradFill>
            <a:ln w="9525" cap="flat" cmpd="sng" algn="ctr">
              <a:solidFill>
                <a:srgbClr val="FFB91D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Tracking system: new TT&amp; IT, new electronics for OT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9" name="TextBox 30"/>
            <p:cNvSpPr txBox="1"/>
            <p:nvPr/>
          </p:nvSpPr>
          <p:spPr>
            <a:xfrm>
              <a:off x="6904635" y="1524337"/>
              <a:ext cx="2131940" cy="646331"/>
            </a:xfrm>
            <a:prstGeom prst="rect">
              <a:avLst/>
            </a:prstGeom>
            <a:gradFill rotWithShape="1">
              <a:gsLst>
                <a:gs pos="0">
                  <a:srgbClr val="FF0000">
                    <a:shade val="63000"/>
                  </a:srgbClr>
                </a:gs>
                <a:gs pos="30000">
                  <a:srgbClr val="FF0000">
                    <a:shade val="90000"/>
                    <a:satMod val="110000"/>
                  </a:srgbClr>
                </a:gs>
                <a:gs pos="45000">
                  <a:srgbClr val="FF0000">
                    <a:shade val="100000"/>
                    <a:satMod val="118000"/>
                  </a:srgbClr>
                </a:gs>
                <a:gs pos="55000">
                  <a:srgbClr val="FF0000">
                    <a:shade val="100000"/>
                    <a:satMod val="118000"/>
                  </a:srgbClr>
                </a:gs>
                <a:gs pos="73000">
                  <a:srgbClr val="FF0000">
                    <a:shade val="90000"/>
                    <a:satMod val="110000"/>
                  </a:srgbClr>
                </a:gs>
                <a:gs pos="100000">
                  <a:srgbClr val="FF0000">
                    <a:shade val="63000"/>
                  </a:srgbClr>
                </a:gs>
              </a:gsLst>
              <a:lin ang="950000" scaled="1"/>
            </a:gra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50800" dist="430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balanced" dir="t">
                <a:rot lat="0" lon="0" rev="0"/>
              </a:lightRig>
            </a:scene3d>
            <a:sp3d prstMaterial="matte">
              <a:bevelT w="0" h="0"/>
              <a:contourClr>
                <a:srgbClr val="FF0000">
                  <a:tint val="100000"/>
                  <a:shade val="100000"/>
                  <a:hueMod val="100000"/>
                  <a:satMod val="100000"/>
                </a:srgbClr>
              </a:contourClr>
            </a:sp3d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Some electronics replacement for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LHCb</a:t>
            </a:r>
            <a:r>
              <a:rPr lang="fr-FR" dirty="0" smtClean="0"/>
              <a:t> </a:t>
            </a:r>
            <a:r>
              <a:rPr lang="fr-FR" dirty="0" err="1" smtClean="0"/>
              <a:t>sensitivities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100 fb</a:t>
            </a:r>
            <a:r>
              <a:rPr lang="en-US" baseline="30000" dirty="0" smtClean="0"/>
              <a:t>-1</a:t>
            </a:r>
            <a:r>
              <a:rPr lang="en-US" dirty="0" smtClean="0"/>
              <a:t> error in </a:t>
            </a:r>
            <a:r>
              <a:rPr lang="en-US" dirty="0" smtClean="0">
                <a:sym typeface="Symbol"/>
              </a:rPr>
              <a:t>2</a:t>
            </a:r>
            <a:r>
              <a:rPr lang="en-US" dirty="0" smtClean="0">
                <a:latin typeface="Symbol" pitchFamily="18" charset="2"/>
                <a:sym typeface="Symbol"/>
              </a:rPr>
              <a:t>b</a:t>
            </a:r>
            <a:r>
              <a:rPr lang="en-US" baseline="-25000" dirty="0" smtClean="0">
                <a:sym typeface="Symbol"/>
              </a:rPr>
              <a:t>s</a:t>
            </a:r>
            <a:r>
              <a:rPr lang="en-US" dirty="0" smtClean="0"/>
              <a:t> decreases to ±0.003 (only L improvement), useful to distinguish among </a:t>
            </a:r>
            <a:r>
              <a:rPr lang="en-US" dirty="0" err="1" smtClean="0"/>
              <a:t>Supersymmetry</a:t>
            </a:r>
            <a:r>
              <a:rPr lang="en-US" dirty="0" smtClean="0"/>
              <a:t> (or other) models, where the differences are on the order of ~0.02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sp>
        <p:nvSpPr>
          <p:cNvPr id="12" name="Espace réservé du contenu 11"/>
          <p:cNvSpPr>
            <a:spLocks noGrp="1"/>
          </p:cNvSpPr>
          <p:nvPr>
            <p:ph idx="12"/>
          </p:nvPr>
        </p:nvSpPr>
        <p:spPr>
          <a:xfrm>
            <a:off x="107982" y="4869160"/>
            <a:ext cx="9036050" cy="1649682"/>
          </a:xfrm>
        </p:spPr>
        <p:txBody>
          <a:bodyPr/>
          <a:lstStyle/>
          <a:p>
            <a:pPr lvl="1"/>
            <a:r>
              <a:rPr lang="fr-FR" dirty="0" smtClean="0"/>
              <a:t>+ </a:t>
            </a:r>
            <a:r>
              <a:rPr lang="fr-FR" dirty="0" err="1" smtClean="0"/>
              <a:t>many</a:t>
            </a:r>
            <a:r>
              <a:rPr lang="fr-FR" dirty="0" smtClean="0"/>
              <a:t> more observables:</a:t>
            </a:r>
          </a:p>
          <a:p>
            <a:pPr lvl="2"/>
            <a:r>
              <a:rPr lang="en-US" dirty="0" err="1" smtClean="0">
                <a:latin typeface="Symbol" pitchFamily="18" charset="2"/>
                <a:sym typeface="Symbol"/>
              </a:rPr>
              <a:t>f</a:t>
            </a:r>
            <a:r>
              <a:rPr lang="en-US" baseline="-25000" dirty="0" err="1" smtClean="0"/>
              <a:t>s</a:t>
            </a:r>
            <a:r>
              <a:rPr lang="en-US" dirty="0" smtClean="0"/>
              <a:t> in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s</a:t>
            </a:r>
            <a:r>
              <a:rPr lang="en-US" dirty="0" err="1" smtClean="0">
                <a:sym typeface="Symbol"/>
              </a:rPr>
              <a:t></a:t>
            </a:r>
            <a:r>
              <a:rPr lang="en-US" dirty="0" err="1" smtClean="0">
                <a:latin typeface="Symbol" pitchFamily="18" charset="2"/>
                <a:sym typeface="Symbol"/>
              </a:rPr>
              <a:t>ff</a:t>
            </a:r>
            <a:r>
              <a:rPr lang="en-US" dirty="0" smtClean="0">
                <a:sym typeface="Symbol"/>
              </a:rPr>
              <a:t>, </a:t>
            </a:r>
            <a:r>
              <a:rPr lang="en-US" dirty="0" smtClean="0">
                <a:latin typeface="Symbol" pitchFamily="18" charset="2"/>
                <a:sym typeface="Symbol"/>
              </a:rPr>
              <a:t>g</a:t>
            </a:r>
            <a:r>
              <a:rPr lang="en-US" dirty="0" smtClean="0"/>
              <a:t> mediated by loops, </a:t>
            </a:r>
            <a:r>
              <a:rPr lang="en-US" dirty="0" err="1" smtClean="0"/>
              <a:t>cos</a:t>
            </a:r>
            <a:r>
              <a:rPr lang="en-US" dirty="0" smtClean="0"/>
              <a:t> 2</a:t>
            </a:r>
            <a:r>
              <a:rPr lang="en-US" dirty="0" smtClean="0">
                <a:latin typeface="Symbol" pitchFamily="18" charset="2"/>
                <a:sym typeface="Symbol"/>
              </a:rPr>
              <a:t>b </a:t>
            </a:r>
            <a:r>
              <a:rPr lang="en-US" dirty="0" smtClean="0"/>
              <a:t>in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d</a:t>
            </a:r>
            <a:r>
              <a:rPr lang="en-US" dirty="0" smtClean="0"/>
              <a:t> → </a:t>
            </a:r>
            <a:r>
              <a:rPr lang="en-US" dirty="0" smtClean="0">
                <a:sym typeface="Symbol"/>
              </a:rPr>
              <a:t>J/</a:t>
            </a:r>
            <a:r>
              <a:rPr lang="en-US" dirty="0" smtClean="0">
                <a:latin typeface="Symbol" pitchFamily="18" charset="2"/>
                <a:sym typeface="Symbol"/>
              </a:rPr>
              <a:t>y </a:t>
            </a:r>
            <a:r>
              <a:rPr lang="en-US" dirty="0" smtClean="0"/>
              <a:t>K</a:t>
            </a:r>
            <a:r>
              <a:rPr lang="en-US" baseline="-25000" dirty="0" smtClean="0"/>
              <a:t>S</a:t>
            </a:r>
            <a:r>
              <a:rPr lang="en-US" dirty="0" smtClean="0"/>
              <a:t>, …</a:t>
            </a:r>
          </a:p>
          <a:p>
            <a:r>
              <a:rPr lang="en-US" b="1" dirty="0" smtClean="0"/>
              <a:t>The upgrade strategy is SLHC independent</a:t>
            </a:r>
          </a:p>
          <a:p>
            <a:pPr lvl="1"/>
            <a:r>
              <a:rPr lang="en-US" b="1" dirty="0" smtClean="0"/>
              <a:t>Letter of Intent → end 2010</a:t>
            </a:r>
          </a:p>
        </p:txBody>
      </p:sp>
      <p:graphicFrame>
        <p:nvGraphicFramePr>
          <p:cNvPr id="11" name="Content Placeholder 7"/>
          <p:cNvGraphicFramePr>
            <a:graphicFrameLocks/>
          </p:cNvGraphicFramePr>
          <p:nvPr/>
        </p:nvGraphicFramePr>
        <p:xfrm>
          <a:off x="1880592" y="2132856"/>
          <a:ext cx="542771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1872208"/>
                <a:gridCol w="117924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LHCb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Sensitivities (100 fb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baseline="0" dirty="0" smtClean="0"/>
                        <a:t> @14TeV)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Observable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Sensitivity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SM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CPV(</a:t>
                      </a:r>
                      <a:r>
                        <a:rPr lang="en-US" dirty="0" err="1" smtClean="0"/>
                        <a:t>B</a:t>
                      </a:r>
                      <a:r>
                        <a:rPr lang="en-US" baseline="-25000" dirty="0" err="1" smtClean="0"/>
                        <a:t>s</a:t>
                      </a:r>
                      <a:r>
                        <a:rPr lang="en-US" dirty="0" err="1" smtClean="0">
                          <a:sym typeface="Symbol"/>
                        </a:rPr>
                        <a:t>J</a:t>
                      </a:r>
                      <a:r>
                        <a:rPr lang="en-US" dirty="0" smtClean="0">
                          <a:sym typeface="Symbol"/>
                        </a:rPr>
                        <a:t>/</a:t>
                      </a:r>
                      <a:r>
                        <a:rPr lang="en-US" dirty="0" err="1" smtClean="0">
                          <a:latin typeface="Symbol" pitchFamily="18" charset="2"/>
                          <a:sym typeface="Symbol"/>
                        </a:rPr>
                        <a:t>yf</a:t>
                      </a:r>
                      <a:r>
                        <a:rPr lang="en-US" dirty="0" smtClean="0">
                          <a:sym typeface="Symbol"/>
                        </a:rPr>
                        <a:t>)  (2</a:t>
                      </a:r>
                      <a:r>
                        <a:rPr lang="en-US" dirty="0" smtClean="0">
                          <a:latin typeface="Symbol" pitchFamily="18" charset="2"/>
                          <a:sym typeface="Symbol"/>
                        </a:rPr>
                        <a:t>b</a:t>
                      </a:r>
                      <a:r>
                        <a:rPr lang="en-US" baseline="-25000" dirty="0" smtClean="0">
                          <a:sym typeface="Symbol"/>
                        </a:rPr>
                        <a:t>s</a:t>
                      </a:r>
                      <a:r>
                        <a:rPr lang="en-US" dirty="0" smtClean="0">
                          <a:sym typeface="Symbol"/>
                        </a:rPr>
                        <a:t>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Symbol"/>
                        </a:rPr>
                        <a:t> </a:t>
                      </a:r>
                      <a:r>
                        <a:rPr lang="en-US" dirty="0" smtClean="0">
                          <a:latin typeface="Symbol" pitchFamily="18" charset="2"/>
                          <a:sym typeface="Symbol"/>
                        </a:rPr>
                        <a:t>g</a:t>
                      </a:r>
                      <a:r>
                        <a:rPr lang="en-US" dirty="0" smtClean="0">
                          <a:sym typeface="Symbol"/>
                        </a:rPr>
                        <a:t> tree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1</a:t>
                      </a:r>
                      <a:r>
                        <a:rPr lang="en-US" sz="2000" baseline="30000" dirty="0" smtClean="0"/>
                        <a:t>o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67.2°</a:t>
                      </a:r>
                      <a:endParaRPr lang="en-US" baseline="30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rush Script Std" pitchFamily="50" charset="0"/>
                        </a:rPr>
                        <a:t>B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B</a:t>
                      </a:r>
                      <a:r>
                        <a:rPr lang="en-US" baseline="-25000" dirty="0" err="1" smtClean="0"/>
                        <a:t>s</a:t>
                      </a:r>
                      <a:r>
                        <a:rPr lang="en-US" dirty="0" err="1" smtClean="0">
                          <a:sym typeface="Symbol"/>
                        </a:rPr>
                        <a:t></a:t>
                      </a:r>
                      <a:r>
                        <a:rPr lang="en-US" dirty="0" err="1" smtClean="0">
                          <a:latin typeface="Symbol" pitchFamily="18" charset="2"/>
                          <a:sym typeface="Symbol"/>
                        </a:rPr>
                        <a:t>m</a:t>
                      </a:r>
                      <a:r>
                        <a:rPr lang="en-US" baseline="30000" dirty="0" err="1" smtClean="0">
                          <a:latin typeface="Symbol" pitchFamily="18" charset="2"/>
                          <a:sym typeface="Symbol"/>
                        </a:rPr>
                        <a:t>+</a:t>
                      </a:r>
                      <a:r>
                        <a:rPr lang="en-US" dirty="0" err="1" smtClean="0">
                          <a:latin typeface="Symbol" pitchFamily="18" charset="2"/>
                          <a:sym typeface="Symbol"/>
                        </a:rPr>
                        <a:t>m</a:t>
                      </a:r>
                      <a:r>
                        <a:rPr lang="en-US" baseline="30000" dirty="0" smtClean="0">
                          <a:latin typeface="Symbol" pitchFamily="18" charset="2"/>
                          <a:sym typeface="Symbol"/>
                        </a:rPr>
                        <a:t>-</a:t>
                      </a:r>
                      <a:r>
                        <a:rPr lang="en-US" dirty="0" smtClean="0">
                          <a:sym typeface="Symbol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5-10% of</a:t>
                      </a:r>
                      <a:r>
                        <a:rPr lang="en-US" baseline="0" dirty="0" smtClean="0"/>
                        <a:t> 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3.6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dirty="0" smtClean="0">
                          <a:cs typeface="Times New Roman" pitchFamily="18" charset="0"/>
                          <a:sym typeface="Symbol" pitchFamily="18" charset="2"/>
                        </a:rPr>
                        <a:t></a:t>
                      </a:r>
                      <a:r>
                        <a:rPr lang="en-GB" dirty="0" smtClean="0"/>
                        <a:t>10</a:t>
                      </a:r>
                      <a:r>
                        <a:rPr lang="en-GB" baseline="30000" dirty="0" smtClean="0"/>
                        <a:t>-9</a:t>
                      </a:r>
                      <a:r>
                        <a:rPr lang="en-GB" dirty="0" smtClean="0"/>
                        <a:t> 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-25000" dirty="0" smtClean="0"/>
                        <a:t>FB</a:t>
                      </a:r>
                      <a:r>
                        <a:rPr lang="en-US" dirty="0" smtClean="0"/>
                        <a:t>(B</a:t>
                      </a:r>
                      <a:r>
                        <a:rPr lang="en-US" dirty="0" smtClean="0">
                          <a:sym typeface="Symbol"/>
                        </a:rPr>
                        <a:t></a:t>
                      </a:r>
                      <a:r>
                        <a:rPr lang="en-US" dirty="0" smtClean="0"/>
                        <a:t>K*</a:t>
                      </a:r>
                      <a:r>
                        <a:rPr lang="en-US" dirty="0" err="1" smtClean="0">
                          <a:latin typeface="Symbol" pitchFamily="18" charset="2"/>
                          <a:sym typeface="Symbol"/>
                        </a:rPr>
                        <a:t>m</a:t>
                      </a:r>
                      <a:r>
                        <a:rPr lang="en-US" baseline="30000" dirty="0" err="1" smtClean="0">
                          <a:latin typeface="Symbol" pitchFamily="18" charset="2"/>
                          <a:sym typeface="Symbol"/>
                        </a:rPr>
                        <a:t>+</a:t>
                      </a:r>
                      <a:r>
                        <a:rPr lang="en-US" dirty="0" err="1" smtClean="0">
                          <a:latin typeface="Symbol" pitchFamily="18" charset="2"/>
                          <a:sym typeface="Symbol"/>
                        </a:rPr>
                        <a:t>m</a:t>
                      </a:r>
                      <a:r>
                        <a:rPr lang="en-US" baseline="30000" dirty="0" smtClean="0">
                          <a:latin typeface="Symbol" pitchFamily="18" charset="2"/>
                          <a:sym typeface="Symbol"/>
                        </a:rPr>
                        <a:t>-</a:t>
                      </a:r>
                      <a:r>
                        <a:rPr lang="en-US" dirty="0" smtClean="0">
                          <a:sym typeface="Symbol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0.07</a:t>
                      </a:r>
                      <a:r>
                        <a:rPr lang="en-US" baseline="0" dirty="0" smtClean="0">
                          <a:sym typeface="Symbol"/>
                        </a:rPr>
                        <a:t> </a:t>
                      </a:r>
                      <a:r>
                        <a:rPr lang="en-US" sz="1400" baseline="0" dirty="0" smtClean="0">
                          <a:sym typeface="Symbol"/>
                        </a:rPr>
                        <a:t>GeV</a:t>
                      </a:r>
                      <a:r>
                        <a:rPr lang="en-US" sz="1400" baseline="30000" dirty="0" smtClean="0">
                          <a:sym typeface="Symbol"/>
                        </a:rPr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ym typeface="Symbol"/>
                        </a:rPr>
                        <a:t>4.36 </a:t>
                      </a:r>
                      <a:r>
                        <a:rPr lang="en-US" sz="1400" baseline="0" dirty="0" smtClean="0">
                          <a:sym typeface="Symbol"/>
                        </a:rPr>
                        <a:t>GeV</a:t>
                      </a:r>
                      <a:r>
                        <a:rPr lang="en-US" sz="1400" baseline="30000" dirty="0" smtClean="0">
                          <a:sym typeface="Symbol"/>
                        </a:rPr>
                        <a:t>2</a:t>
                      </a:r>
                      <a:endParaRPr lang="en-US" baseline="30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CPV(</a:t>
                      </a:r>
                      <a:r>
                        <a:rPr lang="en-US" dirty="0" err="1" smtClean="0"/>
                        <a:t>B</a:t>
                      </a:r>
                      <a:r>
                        <a:rPr lang="en-US" baseline="-25000" dirty="0" err="1" smtClean="0"/>
                        <a:t>s</a:t>
                      </a:r>
                      <a:r>
                        <a:rPr lang="en-US" dirty="0" err="1" smtClean="0">
                          <a:sym typeface="Symbol"/>
                        </a:rPr>
                        <a:t></a:t>
                      </a:r>
                      <a:r>
                        <a:rPr lang="en-US" dirty="0" err="1" smtClean="0">
                          <a:latin typeface="Symbol" pitchFamily="18" charset="2"/>
                          <a:sym typeface="Symbol"/>
                        </a:rPr>
                        <a:t>fg</a:t>
                      </a:r>
                      <a:r>
                        <a:rPr lang="en-US" dirty="0" smtClean="0">
                          <a:sym typeface="Symbol"/>
                        </a:rPr>
                        <a:t>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707886"/>
          </a:xfrm>
        </p:spPr>
        <p:txBody>
          <a:bodyPr/>
          <a:lstStyle/>
          <a:p>
            <a:r>
              <a:rPr lang="fr-FR" dirty="0" err="1" smtClean="0"/>
              <a:t>conclusionS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5663089"/>
          </a:xfrm>
        </p:spPr>
        <p:txBody>
          <a:bodyPr/>
          <a:lstStyle/>
          <a:p>
            <a:r>
              <a:rPr lang="en-GB" b="1" dirty="0" smtClean="0"/>
              <a:t>Excellent LHC &amp; detectors start-up</a:t>
            </a:r>
          </a:p>
          <a:p>
            <a:pPr lvl="2"/>
            <a:r>
              <a:rPr lang="en-GB" dirty="0" smtClean="0"/>
              <a:t>Progressing very well to design performances</a:t>
            </a:r>
          </a:p>
          <a:p>
            <a:pPr lvl="1"/>
            <a:r>
              <a:rPr lang="en-GB" dirty="0" err="1" smtClean="0"/>
              <a:t>LHCb</a:t>
            </a:r>
            <a:r>
              <a:rPr lang="en-GB" dirty="0" smtClean="0"/>
              <a:t> </a:t>
            </a:r>
            <a:r>
              <a:rPr lang="en-US" dirty="0" smtClean="0"/>
              <a:t>is dedicated to b-physics and designed for it!</a:t>
            </a:r>
          </a:p>
          <a:p>
            <a:pPr lvl="2"/>
            <a:r>
              <a:rPr lang="en-GB" dirty="0" smtClean="0"/>
              <a:t>It has the best performances in terms of: Momentum and mass resolution, PID (</a:t>
            </a:r>
            <a:r>
              <a:rPr lang="en-US" dirty="0" smtClean="0">
                <a:latin typeface="Symbol" pitchFamily="18" charset="2"/>
                <a:cs typeface="Times New Roman" pitchFamily="18" charset="0"/>
              </a:rPr>
              <a:t>p</a:t>
            </a:r>
            <a:r>
              <a:rPr lang="en-GB" dirty="0" smtClean="0"/>
              <a:t>/K separation), Proper time resolution, Trigger</a:t>
            </a:r>
          </a:p>
          <a:p>
            <a:pPr lvl="1"/>
            <a:r>
              <a:rPr lang="en-GB" dirty="0" smtClean="0"/>
              <a:t>ATLAS/CMS:</a:t>
            </a:r>
          </a:p>
          <a:p>
            <a:pPr lvl="2"/>
            <a:r>
              <a:rPr lang="en-GB" dirty="0" smtClean="0"/>
              <a:t>will complement the b-physics program of </a:t>
            </a:r>
            <a:r>
              <a:rPr lang="en-GB" dirty="0" err="1" smtClean="0"/>
              <a:t>LHCb</a:t>
            </a:r>
            <a:endParaRPr lang="en-GB" dirty="0" smtClean="0"/>
          </a:p>
          <a:p>
            <a:pPr lvl="3"/>
            <a:r>
              <a:rPr lang="en-GB" dirty="0" smtClean="0"/>
              <a:t>Fully profit from </a:t>
            </a:r>
            <a:r>
              <a:rPr lang="en-GB" dirty="0" err="1" smtClean="0"/>
              <a:t>muon</a:t>
            </a:r>
            <a:r>
              <a:rPr lang="en-GB" dirty="0" smtClean="0"/>
              <a:t> trigger capabilities at high luminosity</a:t>
            </a:r>
          </a:p>
          <a:p>
            <a:pPr lvl="1"/>
            <a:r>
              <a:rPr lang="en-US" b="1" dirty="0" smtClean="0"/>
              <a:t>LHC is entering into the game! </a:t>
            </a:r>
          </a:p>
          <a:p>
            <a:pPr lvl="2"/>
            <a:r>
              <a:rPr lang="en-US" dirty="0" smtClean="0"/>
              <a:t>First data collected are very promising</a:t>
            </a:r>
          </a:p>
          <a:p>
            <a:pPr lvl="2"/>
            <a:r>
              <a:rPr lang="en-US" dirty="0" smtClean="0"/>
              <a:t>Many significant measurements will be achieved in the b and c-quark sectors in a near future</a:t>
            </a:r>
          </a:p>
          <a:p>
            <a:r>
              <a:rPr lang="en-US" sz="2200" i="1" dirty="0" err="1" smtClean="0"/>
              <a:t>LHCb</a:t>
            </a:r>
            <a:r>
              <a:rPr lang="en-US" sz="2200" i="1" dirty="0" smtClean="0"/>
              <a:t> is preparing a challenging upgrade aiming at an integrated luminosity of 100 fb</a:t>
            </a:r>
            <a:r>
              <a:rPr lang="en-US" sz="2200" i="1" baseline="30000" dirty="0" smtClean="0"/>
              <a:t>-1 </a:t>
            </a:r>
            <a:r>
              <a:rPr lang="en-US" sz="2200" i="1" dirty="0" smtClean="0"/>
              <a:t>complementary to a Super B factory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poised for a long and exciting physics program !!!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1" descr="C:\Documents and Settings\Pascal\Mes documents\LHCb\Conferences\HQL2010\Materiel\lui_days_liny 101014.png"/>
          <p:cNvPicPr>
            <a:picLocks noChangeAspect="1" noChangeArrowheads="1"/>
          </p:cNvPicPr>
          <p:nvPr/>
        </p:nvPicPr>
        <p:blipFill>
          <a:blip r:embed="rId2" cstate="print"/>
          <a:srcRect t="3278" r="13677"/>
          <a:stretch>
            <a:fillRect/>
          </a:stretch>
        </p:blipFill>
        <p:spPr bwMode="auto">
          <a:xfrm>
            <a:off x="6228184" y="2349240"/>
            <a:ext cx="2819651" cy="3240000"/>
          </a:xfrm>
          <a:prstGeom prst="rect">
            <a:avLst/>
          </a:prstGeom>
          <a:noFill/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LHC Performance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07950" y="836613"/>
            <a:ext cx="6192242" cy="5509200"/>
          </a:xfrm>
        </p:spPr>
        <p:txBody>
          <a:bodyPr/>
          <a:lstStyle/>
          <a:p>
            <a:r>
              <a:rPr lang="en-GB" sz="2400" dirty="0" smtClean="0"/>
              <a:t>Current program</a:t>
            </a:r>
          </a:p>
          <a:p>
            <a:pPr lvl="1"/>
            <a:r>
              <a:rPr lang="en-GB" dirty="0" smtClean="0"/>
              <a:t>Data taking at 7 </a:t>
            </a:r>
            <a:r>
              <a:rPr lang="en-GB" dirty="0" err="1" smtClean="0"/>
              <a:t>TeV</a:t>
            </a:r>
            <a:r>
              <a:rPr lang="en-GB" dirty="0" smtClean="0"/>
              <a:t> since March 2010</a:t>
            </a:r>
          </a:p>
          <a:p>
            <a:pPr lvl="1"/>
            <a:r>
              <a:rPr lang="en-GB" sz="2200" dirty="0" smtClean="0"/>
              <a:t>Alternating periods of machine LHC commissioning and physics data taking</a:t>
            </a:r>
          </a:p>
          <a:p>
            <a:pPr lvl="2"/>
            <a:r>
              <a:rPr lang="en-GB" dirty="0" smtClean="0"/>
              <a:t>Initial collisions with 2×10</a:t>
            </a:r>
            <a:r>
              <a:rPr lang="en-GB" baseline="30000" dirty="0" smtClean="0"/>
              <a:t>10</a:t>
            </a:r>
            <a:r>
              <a:rPr lang="en-GB" dirty="0" smtClean="0"/>
              <a:t>p/bunch</a:t>
            </a:r>
          </a:p>
          <a:p>
            <a:pPr lvl="2"/>
            <a:r>
              <a:rPr lang="en-GB" dirty="0" smtClean="0"/>
              <a:t>Now: 10</a:t>
            </a:r>
            <a:r>
              <a:rPr lang="en-GB" baseline="30000" dirty="0" smtClean="0"/>
              <a:t>11</a:t>
            </a:r>
            <a:r>
              <a:rPr lang="en-GB" dirty="0" smtClean="0"/>
              <a:t>p/bunch</a:t>
            </a:r>
          </a:p>
          <a:p>
            <a:pPr lvl="2"/>
            <a:r>
              <a:rPr lang="en-GB" dirty="0" smtClean="0"/>
              <a:t>Last week:</a:t>
            </a:r>
          </a:p>
          <a:p>
            <a:pPr lvl="3"/>
            <a:r>
              <a:rPr lang="en-GB" dirty="0" smtClean="0"/>
              <a:t>N= 248 bunches in trains with 233 bunches colliding (nominal LHC 2808/beam)</a:t>
            </a:r>
          </a:p>
          <a:p>
            <a:pPr lvl="3"/>
            <a:r>
              <a:rPr lang="en-GB" dirty="0" smtClean="0"/>
              <a:t>48bunches added in LHC beam each week! </a:t>
            </a:r>
          </a:p>
          <a:p>
            <a:pPr lvl="2"/>
            <a:r>
              <a:rPr lang="en-GB" b="1" dirty="0" err="1" smtClean="0"/>
              <a:t>L</a:t>
            </a:r>
            <a:r>
              <a:rPr lang="en-GB" b="1" baseline="30000" dirty="0" err="1" smtClean="0"/>
              <a:t>peak</a:t>
            </a:r>
            <a:r>
              <a:rPr lang="en-GB" b="1" dirty="0" smtClean="0"/>
              <a:t>= 1.03x10</a:t>
            </a:r>
            <a:r>
              <a:rPr lang="en-GB" b="1" baseline="30000" dirty="0" smtClean="0"/>
              <a:t>32</a:t>
            </a:r>
            <a:r>
              <a:rPr lang="en-GB" b="1" dirty="0" smtClean="0"/>
              <a:t> cm</a:t>
            </a:r>
            <a:r>
              <a:rPr lang="en-GB" b="1" baseline="30000" dirty="0" smtClean="0"/>
              <a:t>-2</a:t>
            </a:r>
            <a:r>
              <a:rPr lang="en-GB" b="1" dirty="0" smtClean="0"/>
              <a:t>s</a:t>
            </a:r>
            <a:r>
              <a:rPr lang="en-GB" b="1" baseline="30000" dirty="0" smtClean="0"/>
              <a:t>-1 </a:t>
            </a:r>
            <a:r>
              <a:rPr lang="en-GB" b="1" dirty="0" smtClean="0"/>
              <a:t>yesterday!</a:t>
            </a:r>
          </a:p>
          <a:p>
            <a:r>
              <a:rPr lang="en-GB" sz="2400" dirty="0" smtClean="0"/>
              <a:t>Future aims</a:t>
            </a:r>
          </a:p>
          <a:p>
            <a:pPr lvl="1"/>
            <a:r>
              <a:rPr lang="en-GB" sz="2000" dirty="0" smtClean="0"/>
              <a:t>L=10</a:t>
            </a:r>
            <a:r>
              <a:rPr lang="en-GB" sz="2000" baseline="30000" dirty="0" smtClean="0"/>
              <a:t>32</a:t>
            </a:r>
            <a:r>
              <a:rPr lang="en-GB" sz="2000" dirty="0" smtClean="0"/>
              <a:t> cm</a:t>
            </a:r>
            <a:r>
              <a:rPr lang="en-GB" sz="2000" baseline="30000" dirty="0" smtClean="0"/>
              <a:t>-2</a:t>
            </a:r>
            <a:r>
              <a:rPr lang="en-GB" sz="2000" dirty="0" smtClean="0"/>
              <a:t>s</a:t>
            </a:r>
            <a:r>
              <a:rPr lang="en-GB" sz="2000" baseline="30000" dirty="0" smtClean="0"/>
              <a:t>-1</a:t>
            </a:r>
            <a:r>
              <a:rPr lang="en-GB" sz="2000" dirty="0" smtClean="0"/>
              <a:t> by end 2010: </a:t>
            </a:r>
            <a:r>
              <a:rPr lang="en-GB" sz="2000" b="1" dirty="0" smtClean="0">
                <a:solidFill>
                  <a:srgbClr val="FF0000"/>
                </a:solidFill>
              </a:rPr>
              <a:t>Achieved!</a:t>
            </a:r>
          </a:p>
          <a:p>
            <a:pPr lvl="2"/>
            <a:r>
              <a:rPr lang="en-GB" sz="1800" dirty="0" smtClean="0"/>
              <a:t>We should collect ~30-50 pb</a:t>
            </a:r>
            <a:r>
              <a:rPr lang="en-GB" sz="1800" baseline="30000" dirty="0" smtClean="0"/>
              <a:t>-1</a:t>
            </a:r>
            <a:r>
              <a:rPr lang="en-GB" sz="1800" dirty="0" smtClean="0"/>
              <a:t>/experiment</a:t>
            </a:r>
          </a:p>
          <a:p>
            <a:pPr lvl="1"/>
            <a:r>
              <a:rPr lang="en-GB" sz="2000" dirty="0" smtClean="0"/>
              <a:t>1 fb</a:t>
            </a:r>
            <a:r>
              <a:rPr lang="en-GB" sz="2000" baseline="30000" dirty="0" smtClean="0"/>
              <a:t>-1</a:t>
            </a:r>
            <a:r>
              <a:rPr lang="en-GB" sz="2000" dirty="0" smtClean="0"/>
              <a:t> by end 2011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5580112" y="5589240"/>
            <a:ext cx="352839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Delivered luminosity increasing exponentially!</a:t>
            </a:r>
            <a:endParaRPr lang="fr-FR" sz="2000" b="1" dirty="0"/>
          </a:p>
        </p:txBody>
      </p:sp>
      <p:sp>
        <p:nvSpPr>
          <p:cNvPr id="14" name="Rectangle 13"/>
          <p:cNvSpPr/>
          <p:nvPr/>
        </p:nvSpPr>
        <p:spPr>
          <a:xfrm rot="1550410">
            <a:off x="6423134" y="1196752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Excellent machine performances!</a:t>
            </a:r>
            <a:endParaRPr lang="fr-FR" sz="2000" b="1" dirty="0"/>
          </a:p>
        </p:txBody>
      </p:sp>
      <p:sp>
        <p:nvSpPr>
          <p:cNvPr id="11" name="TextBox 8"/>
          <p:cNvSpPr txBox="1"/>
          <p:nvPr/>
        </p:nvSpPr>
        <p:spPr>
          <a:xfrm>
            <a:off x="6804248" y="434594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Development of </a:t>
            </a:r>
            <a:r>
              <a:rPr lang="en-US" sz="1400" b="1" dirty="0" smtClean="0">
                <a:solidFill>
                  <a:srgbClr val="FF0000"/>
                </a:solidFill>
              </a:rPr>
              <a:t>Bunch Trains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7884370" y="4097295"/>
            <a:ext cx="648070" cy="483833"/>
          </a:xfrm>
          <a:custGeom>
            <a:avLst/>
            <a:gdLst>
              <a:gd name="connsiteX0" fmla="*/ 0 w 648070"/>
              <a:gd name="connsiteY0" fmla="*/ 297402 h 483833"/>
              <a:gd name="connsiteX1" fmla="*/ 381740 w 648070"/>
              <a:gd name="connsiteY1" fmla="*/ 31072 h 483833"/>
              <a:gd name="connsiteX2" fmla="*/ 648070 w 648070"/>
              <a:gd name="connsiteY2" fmla="*/ 483833 h 48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8070" h="483833">
                <a:moveTo>
                  <a:pt x="0" y="297402"/>
                </a:moveTo>
                <a:cubicBezTo>
                  <a:pt x="136864" y="148701"/>
                  <a:pt x="273728" y="0"/>
                  <a:pt x="381740" y="31072"/>
                </a:cubicBezTo>
                <a:cubicBezTo>
                  <a:pt x="489752" y="62144"/>
                  <a:pt x="568911" y="272988"/>
                  <a:pt x="648070" y="483833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1187624" y="5157192"/>
            <a:ext cx="1440160" cy="504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707886"/>
          </a:xfrm>
        </p:spPr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!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LHC Performance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3564053"/>
          </a:xfrm>
        </p:spPr>
        <p:txBody>
          <a:bodyPr/>
          <a:lstStyle/>
          <a:p>
            <a:r>
              <a:rPr lang="en-GB" dirty="0" smtClean="0"/>
              <a:t>LHC experiments will operate at different nominal luminosities: </a:t>
            </a:r>
          </a:p>
          <a:p>
            <a:pPr lvl="1"/>
            <a:r>
              <a:rPr lang="en-GB" dirty="0" smtClean="0"/>
              <a:t>ATLAS/CMS: </a:t>
            </a:r>
            <a:r>
              <a:rPr lang="en-US" dirty="0" smtClean="0">
                <a:latin typeface="Lucida Calligraphy"/>
                <a:ea typeface="AppleGothic"/>
                <a:cs typeface="Lucida Calligraphy"/>
              </a:rPr>
              <a:t>L</a:t>
            </a:r>
            <a:r>
              <a:rPr lang="en-GB" baseline="-25000" dirty="0" smtClean="0">
                <a:ea typeface="AppleGothic"/>
                <a:cs typeface="Lucida Calligraphy"/>
              </a:rPr>
              <a:t>Nominal</a:t>
            </a:r>
            <a:r>
              <a:rPr lang="en-GB" dirty="0" smtClean="0"/>
              <a:t>=</a:t>
            </a:r>
            <a:r>
              <a:rPr lang="en-US" dirty="0" smtClean="0">
                <a:latin typeface="Lucida Calligraphy"/>
                <a:ea typeface="AppleGothic"/>
                <a:cs typeface="Lucida Calligraphy"/>
              </a:rPr>
              <a:t>L</a:t>
            </a:r>
            <a:r>
              <a:rPr lang="en-GB" baseline="-25000" dirty="0" smtClean="0"/>
              <a:t>LHC</a:t>
            </a:r>
            <a:r>
              <a:rPr lang="en-GB" dirty="0" smtClean="0"/>
              <a:t>=10</a:t>
            </a:r>
            <a:r>
              <a:rPr lang="en-GB" baseline="30000" dirty="0" smtClean="0"/>
              <a:t>34</a:t>
            </a:r>
            <a:r>
              <a:rPr lang="en-GB" dirty="0" smtClean="0"/>
              <a:t> cm</a:t>
            </a:r>
            <a:r>
              <a:rPr lang="en-GB" baseline="30000" dirty="0" smtClean="0"/>
              <a:t>-2</a:t>
            </a:r>
            <a:r>
              <a:rPr lang="en-GB" dirty="0" smtClean="0"/>
              <a:t>s</a:t>
            </a:r>
            <a:r>
              <a:rPr lang="en-GB" baseline="30000" dirty="0" smtClean="0"/>
              <a:t>-1 </a:t>
            </a:r>
            <a:endParaRPr lang="en-GB" dirty="0" smtClean="0"/>
          </a:p>
          <a:p>
            <a:pPr lvl="1"/>
            <a:r>
              <a:rPr lang="en-GB" dirty="0" err="1" smtClean="0"/>
              <a:t>LHCb</a:t>
            </a:r>
            <a:r>
              <a:rPr lang="en-GB" dirty="0" smtClean="0"/>
              <a:t>: </a:t>
            </a:r>
            <a:r>
              <a:rPr lang="en-US" dirty="0" smtClean="0">
                <a:latin typeface="Lucida Calligraphy"/>
                <a:ea typeface="AppleGothic"/>
                <a:cs typeface="Lucida Calligraphy"/>
              </a:rPr>
              <a:t>L</a:t>
            </a:r>
            <a:r>
              <a:rPr lang="en-GB" baseline="-25000" dirty="0" err="1" smtClean="0"/>
              <a:t>LHCb</a:t>
            </a:r>
            <a:r>
              <a:rPr lang="en-GB" dirty="0" smtClean="0"/>
              <a:t>=2x10</a:t>
            </a:r>
            <a:r>
              <a:rPr lang="en-GB" baseline="30000" dirty="0" smtClean="0"/>
              <a:t>32</a:t>
            </a:r>
            <a:r>
              <a:rPr lang="en-GB" dirty="0" smtClean="0"/>
              <a:t> cm</a:t>
            </a:r>
            <a:r>
              <a:rPr lang="en-GB" baseline="30000" dirty="0" smtClean="0"/>
              <a:t>-2</a:t>
            </a:r>
            <a:r>
              <a:rPr lang="en-GB" dirty="0" smtClean="0"/>
              <a:t>s</a:t>
            </a:r>
            <a:r>
              <a:rPr lang="en-GB" baseline="30000" dirty="0" smtClean="0"/>
              <a:t>-1</a:t>
            </a:r>
            <a:r>
              <a:rPr lang="en-GB" dirty="0" smtClean="0"/>
              <a:t> </a:t>
            </a:r>
          </a:p>
          <a:p>
            <a:pPr lvl="2"/>
            <a:r>
              <a:rPr lang="en-GB" dirty="0" smtClean="0"/>
              <a:t>by</a:t>
            </a:r>
            <a:r>
              <a:rPr lang="en-US" dirty="0" smtClean="0"/>
              <a:t> focusing less than at ATLAS and CMS</a:t>
            </a:r>
            <a:endParaRPr lang="en-GB" dirty="0" smtClean="0"/>
          </a:p>
          <a:p>
            <a:pPr lvl="3"/>
            <a:r>
              <a:rPr lang="en-US" dirty="0" smtClean="0"/>
              <a:t>with β* = 10 m  ~ 0.4 pp visible interactions per bunch crossing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However, the present running conditions are different: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LHC is reaching </a:t>
            </a:r>
            <a:r>
              <a:rPr lang="en-US" dirty="0" smtClean="0">
                <a:latin typeface="Lucida Calligraphy"/>
                <a:ea typeface="AppleGothic"/>
                <a:cs typeface="Lucida Calligraphy"/>
              </a:rPr>
              <a:t>L</a:t>
            </a:r>
            <a:r>
              <a:rPr lang="en-GB" dirty="0" smtClean="0"/>
              <a:t>=10</a:t>
            </a:r>
            <a:r>
              <a:rPr lang="en-GB" baseline="30000" dirty="0" smtClean="0"/>
              <a:t>32</a:t>
            </a:r>
            <a:r>
              <a:rPr lang="en-GB" dirty="0" smtClean="0"/>
              <a:t> cm</a:t>
            </a:r>
            <a:r>
              <a:rPr lang="en-GB" baseline="30000" dirty="0" smtClean="0"/>
              <a:t>-2</a:t>
            </a:r>
            <a:r>
              <a:rPr lang="en-GB" dirty="0" smtClean="0"/>
              <a:t>s</a:t>
            </a:r>
            <a:r>
              <a:rPr lang="en-GB" baseline="30000" dirty="0" smtClean="0"/>
              <a:t>-1</a:t>
            </a:r>
            <a:r>
              <a:rPr lang="en-GB" dirty="0" smtClean="0"/>
              <a:t>  </a:t>
            </a:r>
            <a:r>
              <a:rPr lang="en-US" dirty="0" smtClean="0"/>
              <a:t>soon</a:t>
            </a:r>
          </a:p>
          <a:p>
            <a:pPr lvl="2"/>
            <a:r>
              <a:rPr lang="en-US" dirty="0" smtClean="0"/>
              <a:t>All experiments (but Alice) are running at the same luminosity</a:t>
            </a:r>
          </a:p>
          <a:p>
            <a:pPr lvl="2"/>
            <a:r>
              <a:rPr lang="en-US" dirty="0" smtClean="0"/>
              <a:t>This is close to </a:t>
            </a:r>
            <a:r>
              <a:rPr lang="en-US" dirty="0" err="1" smtClean="0"/>
              <a:t>LHCb</a:t>
            </a:r>
            <a:r>
              <a:rPr lang="en-US" dirty="0" smtClean="0"/>
              <a:t> nominal luminosity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sp>
        <p:nvSpPr>
          <p:cNvPr id="11" name="Espace réservé du contenu 10"/>
          <p:cNvSpPr>
            <a:spLocks noGrp="1"/>
          </p:cNvSpPr>
          <p:nvPr>
            <p:ph idx="12"/>
          </p:nvPr>
        </p:nvSpPr>
        <p:spPr>
          <a:xfrm>
            <a:off x="107982" y="4293096"/>
            <a:ext cx="5616146" cy="1077218"/>
          </a:xfrm>
        </p:spPr>
        <p:txBody>
          <a:bodyPr/>
          <a:lstStyle/>
          <a:p>
            <a:pPr lvl="2"/>
            <a:r>
              <a:rPr lang="en-US" b="1" dirty="0" smtClean="0">
                <a:solidFill>
                  <a:schemeClr val="tx1"/>
                </a:solidFill>
              </a:rPr>
              <a:t>But with fewer bunches and with β* = 3.5 m </a:t>
            </a:r>
            <a:r>
              <a:rPr lang="en-US" b="1" dirty="0" smtClean="0">
                <a:solidFill>
                  <a:schemeClr val="tx1"/>
                </a:solidFill>
                <a:sym typeface="Symbol"/>
              </a:rPr>
              <a:t></a:t>
            </a:r>
            <a:r>
              <a:rPr lang="en-US" b="1" dirty="0" smtClean="0">
                <a:solidFill>
                  <a:schemeClr val="tx1"/>
                </a:solidFill>
              </a:rPr>
              <a:t> ~ 2.0 pp visible interactions per crossing</a:t>
            </a:r>
          </a:p>
          <a:p>
            <a:pPr lvl="2"/>
            <a:r>
              <a:rPr lang="en-US" b="1" dirty="0" err="1" smtClean="0"/>
              <a:t>LHCb</a:t>
            </a:r>
            <a:r>
              <a:rPr lang="en-US" b="1" dirty="0" smtClean="0"/>
              <a:t> use flexibility of trigger to adapt to actual conditions</a:t>
            </a:r>
            <a:endParaRPr lang="fr-FR" dirty="0" smtClean="0"/>
          </a:p>
        </p:txBody>
      </p:sp>
      <p:pic>
        <p:nvPicPr>
          <p:cNvPr id="6" name="Picture 71" descr="100928_PeakMu.png"/>
          <p:cNvPicPr>
            <a:picLocks noChangeAspect="1"/>
          </p:cNvPicPr>
          <p:nvPr/>
        </p:nvPicPr>
        <p:blipFill>
          <a:blip r:embed="rId2" cstate="print"/>
          <a:srcRect r="8897"/>
          <a:stretch>
            <a:fillRect/>
          </a:stretch>
        </p:blipFill>
        <p:spPr>
          <a:xfrm>
            <a:off x="5795571" y="4305511"/>
            <a:ext cx="3312933" cy="2291841"/>
          </a:xfrm>
          <a:prstGeom prst="rect">
            <a:avLst/>
          </a:prstGeom>
        </p:spPr>
      </p:pic>
      <p:grpSp>
        <p:nvGrpSpPr>
          <p:cNvPr id="7" name="Group 69"/>
          <p:cNvGrpSpPr/>
          <p:nvPr/>
        </p:nvGrpSpPr>
        <p:grpSpPr>
          <a:xfrm>
            <a:off x="6164101" y="5942423"/>
            <a:ext cx="2497810" cy="276999"/>
            <a:chOff x="3509761" y="5982710"/>
            <a:chExt cx="2497810" cy="276999"/>
          </a:xfrm>
        </p:grpSpPr>
        <p:cxnSp>
          <p:nvCxnSpPr>
            <p:cNvPr id="8" name="Straight Arrow Connector 72"/>
            <p:cNvCxnSpPr/>
            <p:nvPr/>
          </p:nvCxnSpPr>
          <p:spPr>
            <a:xfrm rot="10800000" flipV="1">
              <a:off x="3509761" y="6118850"/>
              <a:ext cx="2497810" cy="567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TextBox 76"/>
            <p:cNvSpPr txBox="1"/>
            <p:nvPr/>
          </p:nvSpPr>
          <p:spPr>
            <a:xfrm>
              <a:off x="3833584" y="5982710"/>
              <a:ext cx="106952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</a:rPr>
                <a:t>Design value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16216" y="4581128"/>
            <a:ext cx="514286" cy="35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Heavy</a:t>
            </a:r>
            <a:r>
              <a:rPr lang="fr-FR" dirty="0" smtClean="0"/>
              <a:t> </a:t>
            </a:r>
            <a:r>
              <a:rPr lang="fr-FR" dirty="0" err="1" smtClean="0"/>
              <a:t>Flavours</a:t>
            </a:r>
            <a:r>
              <a:rPr lang="fr-FR" dirty="0" smtClean="0"/>
              <a:t> @ LHC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4782848"/>
          </a:xfrm>
        </p:spPr>
        <p:txBody>
          <a:bodyPr/>
          <a:lstStyle/>
          <a:p>
            <a:r>
              <a:rPr lang="en-GB" dirty="0" smtClean="0"/>
              <a:t>LHC is a B- and D-mesons super factory:</a:t>
            </a:r>
          </a:p>
          <a:p>
            <a:pPr lvl="1"/>
            <a:r>
              <a:rPr lang="en-GB" dirty="0" smtClean="0"/>
              <a:t>Large bb cross section (~300 µb – 500 µb @ √s=7 – 14 </a:t>
            </a:r>
            <a:r>
              <a:rPr lang="en-GB" dirty="0" err="1" smtClean="0"/>
              <a:t>TeV</a:t>
            </a:r>
            <a:r>
              <a:rPr lang="en-GB" dirty="0" smtClean="0"/>
              <a:t>):</a:t>
            </a:r>
          </a:p>
          <a:p>
            <a:pPr lvl="2"/>
            <a:r>
              <a:rPr lang="en-GB" dirty="0" smtClean="0"/>
              <a:t>LHC @ 50 pb</a:t>
            </a:r>
            <a:r>
              <a:rPr lang="en-GB" baseline="30000" dirty="0" smtClean="0"/>
              <a:t>-1</a:t>
            </a:r>
            <a:r>
              <a:rPr lang="en-GB" dirty="0" smtClean="0"/>
              <a:t> [delivered per experiment]</a:t>
            </a:r>
          </a:p>
          <a:p>
            <a:pPr lvl="3"/>
            <a:r>
              <a:rPr lang="en-GB" dirty="0" smtClean="0"/>
              <a:t>~ 1.5 x 10</a:t>
            </a:r>
            <a:r>
              <a:rPr lang="en-GB" baseline="30000" dirty="0" smtClean="0"/>
              <a:t>10</a:t>
            </a:r>
            <a:r>
              <a:rPr lang="en-GB" dirty="0" smtClean="0"/>
              <a:t> B mesons [all species produced, B</a:t>
            </a:r>
            <a:r>
              <a:rPr lang="en-GB" baseline="30000" dirty="0" smtClean="0"/>
              <a:t>0</a:t>
            </a:r>
            <a:r>
              <a:rPr lang="en-GB" dirty="0" smtClean="0"/>
              <a:t>,B</a:t>
            </a:r>
            <a:r>
              <a:rPr lang="en-GB" baseline="30000" dirty="0" smtClean="0"/>
              <a:t>+</a:t>
            </a:r>
            <a:r>
              <a:rPr lang="en-GB" dirty="0" smtClean="0"/>
              <a:t>,B</a:t>
            </a:r>
            <a:r>
              <a:rPr lang="en-GB" baseline="-25000" dirty="0" smtClean="0"/>
              <a:t>S</a:t>
            </a:r>
            <a:r>
              <a:rPr lang="en-GB" dirty="0" smtClean="0"/>
              <a:t>,..]</a:t>
            </a:r>
          </a:p>
          <a:p>
            <a:pPr lvl="3"/>
            <a:r>
              <a:rPr lang="en-GB" dirty="0" smtClean="0"/>
              <a:t>~ 2.5 x10</a:t>
            </a:r>
            <a:r>
              <a:rPr lang="en-GB" baseline="30000" dirty="0" smtClean="0"/>
              <a:t>11</a:t>
            </a:r>
            <a:r>
              <a:rPr lang="en-GB" dirty="0" smtClean="0"/>
              <a:t> D mesons</a:t>
            </a:r>
          </a:p>
          <a:p>
            <a:pPr lvl="2"/>
            <a:r>
              <a:rPr lang="en-GB" dirty="0" smtClean="0"/>
              <a:t>B factories @ Y(4S) full statistics [delivered, </a:t>
            </a:r>
            <a:r>
              <a:rPr lang="en-GB" dirty="0" err="1" smtClean="0"/>
              <a:t>Babar+Belle</a:t>
            </a:r>
            <a:r>
              <a:rPr lang="en-GB" dirty="0" smtClean="0"/>
              <a:t>]:</a:t>
            </a:r>
          </a:p>
          <a:p>
            <a:pPr lvl="3"/>
            <a:r>
              <a:rPr lang="en-GB" dirty="0" smtClean="0"/>
              <a:t>~1.5 x10</a:t>
            </a:r>
            <a:r>
              <a:rPr lang="en-GB" baseline="30000" dirty="0" smtClean="0"/>
              <a:t>9</a:t>
            </a:r>
            <a:r>
              <a:rPr lang="en-GB" dirty="0" smtClean="0"/>
              <a:t> B</a:t>
            </a:r>
            <a:r>
              <a:rPr lang="en-GB" baseline="30000" dirty="0" smtClean="0"/>
              <a:t>+</a:t>
            </a:r>
            <a:r>
              <a:rPr lang="en-GB" dirty="0" smtClean="0"/>
              <a:t>,B</a:t>
            </a:r>
            <a:r>
              <a:rPr lang="en-GB" baseline="30000" dirty="0" smtClean="0"/>
              <a:t>0 </a:t>
            </a:r>
            <a:r>
              <a:rPr lang="en-GB" dirty="0" smtClean="0"/>
              <a:t>mesons</a:t>
            </a:r>
            <a:endParaRPr lang="en-GB" baseline="30000" dirty="0" smtClean="0"/>
          </a:p>
          <a:p>
            <a:pPr lvl="3"/>
            <a:r>
              <a:rPr lang="en-GB" dirty="0" smtClean="0"/>
              <a:t>~2 x 10</a:t>
            </a:r>
            <a:r>
              <a:rPr lang="en-GB" baseline="30000" dirty="0" smtClean="0"/>
              <a:t>9</a:t>
            </a:r>
            <a:r>
              <a:rPr lang="en-GB" dirty="0" smtClean="0"/>
              <a:t> D mesons</a:t>
            </a:r>
          </a:p>
          <a:p>
            <a:pPr lvl="1"/>
            <a:r>
              <a:rPr lang="en-GB" dirty="0" smtClean="0"/>
              <a:t>However, there are also challenges:</a:t>
            </a:r>
          </a:p>
          <a:p>
            <a:pPr lvl="2"/>
            <a:r>
              <a:rPr lang="en-GB" dirty="0" smtClean="0"/>
              <a:t>High multiplicity of tracks (~30 tracks per unit of rapidity)</a:t>
            </a:r>
          </a:p>
          <a:p>
            <a:pPr lvl="2"/>
            <a:r>
              <a:rPr lang="en-GB" dirty="0" smtClean="0"/>
              <a:t>High rate of background events (</a:t>
            </a:r>
            <a:r>
              <a:rPr lang="en-GB" dirty="0" err="1" smtClean="0"/>
              <a:t>σ</a:t>
            </a:r>
            <a:r>
              <a:rPr lang="en-GB" baseline="-25000" dirty="0" err="1" smtClean="0"/>
              <a:t>vis</a:t>
            </a:r>
            <a:r>
              <a:rPr lang="en-GB" baseline="-25000" dirty="0" smtClean="0"/>
              <a:t>. </a:t>
            </a:r>
            <a:r>
              <a:rPr lang="en-GB" baseline="-25000" dirty="0" err="1" smtClean="0"/>
              <a:t>Inel</a:t>
            </a:r>
            <a:r>
              <a:rPr lang="en-GB" baseline="-25000" dirty="0" smtClean="0"/>
              <a:t>.</a:t>
            </a:r>
            <a:r>
              <a:rPr lang="en-GB" dirty="0" smtClean="0"/>
              <a:t> ~ 60 </a:t>
            </a:r>
            <a:r>
              <a:rPr lang="en-GB" dirty="0" err="1" smtClean="0"/>
              <a:t>mb</a:t>
            </a:r>
            <a:r>
              <a:rPr lang="en-GB" dirty="0" smtClean="0"/>
              <a:t> at √s =7 </a:t>
            </a:r>
            <a:r>
              <a:rPr lang="en-GB" dirty="0" err="1" smtClean="0"/>
              <a:t>TeV</a:t>
            </a:r>
            <a:r>
              <a:rPr lang="en-GB" dirty="0" smtClean="0"/>
              <a:t>)</a:t>
            </a:r>
          </a:p>
          <a:p>
            <a:pPr lvl="3"/>
            <a:r>
              <a:rPr lang="en-GB" dirty="0" smtClean="0"/>
              <a:t>1/200 event contains a b quark, typical interesting BR &lt; 10</a:t>
            </a:r>
            <a:r>
              <a:rPr lang="en-GB" baseline="30000" dirty="0" smtClean="0"/>
              <a:t>-3</a:t>
            </a:r>
          </a:p>
          <a:p>
            <a:pPr lvl="1">
              <a:buNone/>
            </a:pPr>
            <a:r>
              <a:rPr lang="en-GB" dirty="0" smtClean="0"/>
              <a:t>	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cxnSp>
        <p:nvCxnSpPr>
          <p:cNvPr id="7" name="Connecteur droit 6"/>
          <p:cNvCxnSpPr/>
          <p:nvPr/>
        </p:nvCxnSpPr>
        <p:spPr>
          <a:xfrm>
            <a:off x="1872000" y="1332000"/>
            <a:ext cx="144016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7" name="Picture 4" descr="LHCb_Detector2"/>
          <p:cNvPicPr>
            <a:picLocks noChangeAspect="1" noChangeArrowheads="1"/>
          </p:cNvPicPr>
          <p:nvPr/>
        </p:nvPicPr>
        <p:blipFill>
          <a:blip r:embed="rId2" cstate="print"/>
          <a:srcRect t="3842" r="9998"/>
          <a:stretch>
            <a:fillRect/>
          </a:stretch>
        </p:blipFill>
        <p:spPr bwMode="auto">
          <a:xfrm>
            <a:off x="5688632" y="3337922"/>
            <a:ext cx="3419872" cy="203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Heavy</a:t>
            </a:r>
            <a:r>
              <a:rPr lang="fr-FR" dirty="0" smtClean="0"/>
              <a:t> </a:t>
            </a:r>
            <a:r>
              <a:rPr lang="fr-FR" dirty="0" err="1" smtClean="0"/>
              <a:t>Flavours</a:t>
            </a:r>
            <a:r>
              <a:rPr lang="fr-FR" dirty="0" smtClean="0"/>
              <a:t> @ LHC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2345257"/>
          </a:xfrm>
        </p:spPr>
        <p:txBody>
          <a:bodyPr/>
          <a:lstStyle/>
          <a:p>
            <a:r>
              <a:rPr lang="en-GB" dirty="0" smtClean="0"/>
              <a:t>LHC is a B- and D-mesons super factory:</a:t>
            </a:r>
          </a:p>
          <a:p>
            <a:pPr lvl="1"/>
            <a:r>
              <a:rPr lang="en-GB" dirty="0" smtClean="0"/>
              <a:t>bb produced mostly forward/backward</a:t>
            </a:r>
          </a:p>
          <a:p>
            <a:pPr lvl="1"/>
            <a:r>
              <a:rPr lang="en-GB" dirty="0" smtClean="0"/>
              <a:t>Detectors have different acceptance:</a:t>
            </a:r>
          </a:p>
          <a:p>
            <a:pPr lvl="2"/>
            <a:r>
              <a:rPr lang="en-GB" dirty="0" smtClean="0"/>
              <a:t>ATLAS/CMS |η|&lt;2.5</a:t>
            </a:r>
          </a:p>
          <a:p>
            <a:pPr lvl="2"/>
            <a:r>
              <a:rPr lang="en-GB" dirty="0" err="1" smtClean="0"/>
              <a:t>LHCb</a:t>
            </a:r>
            <a:r>
              <a:rPr lang="en-GB" dirty="0" smtClean="0"/>
              <a:t> forward spectrometer covering η=[2,6]</a:t>
            </a:r>
          </a:p>
          <a:p>
            <a:pPr lvl="3"/>
            <a:r>
              <a:rPr lang="en-GB" dirty="0" smtClean="0"/>
              <a:t>~30% in </a:t>
            </a:r>
            <a:r>
              <a:rPr lang="en-GB" dirty="0" err="1" smtClean="0"/>
              <a:t>LHCb</a:t>
            </a:r>
            <a:r>
              <a:rPr lang="en-GB" dirty="0" smtClean="0"/>
              <a:t> acceptance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sp>
        <p:nvSpPr>
          <p:cNvPr id="2411" name="Espace réservé du contenu 2410"/>
          <p:cNvSpPr>
            <a:spLocks noGrp="1"/>
          </p:cNvSpPr>
          <p:nvPr>
            <p:ph idx="12"/>
          </p:nvPr>
        </p:nvSpPr>
        <p:spPr>
          <a:xfrm>
            <a:off x="107982" y="6094457"/>
            <a:ext cx="9036050" cy="430887"/>
          </a:xfrm>
        </p:spPr>
        <p:txBody>
          <a:bodyPr/>
          <a:lstStyle/>
          <a:p>
            <a:pPr lvl="1"/>
            <a:r>
              <a:rPr lang="en-GB" b="1" dirty="0" smtClean="0"/>
              <a:t>An efficient trigger is essential</a:t>
            </a:r>
          </a:p>
        </p:txBody>
      </p:sp>
      <p:grpSp>
        <p:nvGrpSpPr>
          <p:cNvPr id="2412" name="Groupe 2411"/>
          <p:cNvGrpSpPr/>
          <p:nvPr/>
        </p:nvGrpSpPr>
        <p:grpSpPr>
          <a:xfrm>
            <a:off x="6084168" y="116632"/>
            <a:ext cx="2836125" cy="2736304"/>
            <a:chOff x="6307875" y="548680"/>
            <a:chExt cx="2836125" cy="2736304"/>
          </a:xfrm>
        </p:grpSpPr>
        <p:grpSp>
          <p:nvGrpSpPr>
            <p:cNvPr id="6" name="Group 1"/>
            <p:cNvGrpSpPr>
              <a:grpSpLocks/>
            </p:cNvGrpSpPr>
            <p:nvPr/>
          </p:nvGrpSpPr>
          <p:grpSpPr bwMode="auto">
            <a:xfrm>
              <a:off x="6372200" y="548680"/>
              <a:ext cx="2592288" cy="2736304"/>
              <a:chOff x="3480" y="1839"/>
              <a:chExt cx="2279" cy="2103"/>
            </a:xfrm>
          </p:grpSpPr>
          <p:grpSp>
            <p:nvGrpSpPr>
              <p:cNvPr id="7" name="Group 2"/>
              <p:cNvGrpSpPr>
                <a:grpSpLocks/>
              </p:cNvGrpSpPr>
              <p:nvPr/>
            </p:nvGrpSpPr>
            <p:grpSpPr bwMode="auto">
              <a:xfrm>
                <a:off x="4330" y="2670"/>
                <a:ext cx="1430" cy="1120"/>
                <a:chOff x="4330" y="2670"/>
                <a:chExt cx="1430" cy="1120"/>
              </a:xfrm>
            </p:grpSpPr>
            <p:sp>
              <p:nvSpPr>
                <p:cNvPr id="2197" name="AutoShape 3"/>
                <p:cNvSpPr>
                  <a:spLocks noChangeArrowheads="1"/>
                </p:cNvSpPr>
                <p:nvPr/>
              </p:nvSpPr>
              <p:spPr bwMode="auto">
                <a:xfrm>
                  <a:off x="4330" y="2671"/>
                  <a:ext cx="175" cy="1109"/>
                </a:xfrm>
                <a:custGeom>
                  <a:avLst/>
                  <a:gdLst>
                    <a:gd name="T0" fmla="*/ 0 w 175"/>
                    <a:gd name="T1" fmla="*/ 1077 h 1112"/>
                    <a:gd name="T2" fmla="*/ 5 w 175"/>
                    <a:gd name="T3" fmla="*/ 910 h 1112"/>
                    <a:gd name="T4" fmla="*/ 35 w 175"/>
                    <a:gd name="T5" fmla="*/ 898 h 1112"/>
                    <a:gd name="T6" fmla="*/ 35 w 175"/>
                    <a:gd name="T7" fmla="*/ 15 h 1112"/>
                    <a:gd name="T8" fmla="*/ 82 w 175"/>
                    <a:gd name="T9" fmla="*/ 0 h 1112"/>
                    <a:gd name="T10" fmla="*/ 117 w 175"/>
                    <a:gd name="T11" fmla="*/ 26 h 1112"/>
                    <a:gd name="T12" fmla="*/ 121 w 175"/>
                    <a:gd name="T13" fmla="*/ 907 h 1112"/>
                    <a:gd name="T14" fmla="*/ 140 w 175"/>
                    <a:gd name="T15" fmla="*/ 891 h 1112"/>
                    <a:gd name="T16" fmla="*/ 168 w 175"/>
                    <a:gd name="T17" fmla="*/ 922 h 1112"/>
                    <a:gd name="T18" fmla="*/ 175 w 175"/>
                    <a:gd name="T19" fmla="*/ 1089 h 1112"/>
                    <a:gd name="T20" fmla="*/ 67 w 175"/>
                    <a:gd name="T21" fmla="*/ 1112 h 1112"/>
                    <a:gd name="T22" fmla="*/ 0 w 175"/>
                    <a:gd name="T23" fmla="*/ 1077 h 1112"/>
                    <a:gd name="T24" fmla="*/ 0 w 175"/>
                    <a:gd name="T25" fmla="*/ 0 h 1112"/>
                    <a:gd name="T26" fmla="*/ 175 w 175"/>
                    <a:gd name="T27" fmla="*/ 1112 h 1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T24" t="T25" r="T26" b="T27"/>
                  <a:pathLst>
                    <a:path w="175" h="1112">
                      <a:moveTo>
                        <a:pt x="0" y="1077"/>
                      </a:moveTo>
                      <a:lnTo>
                        <a:pt x="5" y="910"/>
                      </a:lnTo>
                      <a:lnTo>
                        <a:pt x="35" y="898"/>
                      </a:lnTo>
                      <a:lnTo>
                        <a:pt x="35" y="15"/>
                      </a:lnTo>
                      <a:lnTo>
                        <a:pt x="82" y="0"/>
                      </a:lnTo>
                      <a:lnTo>
                        <a:pt x="117" y="26"/>
                      </a:lnTo>
                      <a:lnTo>
                        <a:pt x="121" y="907"/>
                      </a:lnTo>
                      <a:lnTo>
                        <a:pt x="140" y="891"/>
                      </a:lnTo>
                      <a:lnTo>
                        <a:pt x="168" y="922"/>
                      </a:lnTo>
                      <a:lnTo>
                        <a:pt x="175" y="1089"/>
                      </a:lnTo>
                      <a:lnTo>
                        <a:pt x="67" y="1112"/>
                      </a:lnTo>
                      <a:lnTo>
                        <a:pt x="0" y="1077"/>
                      </a:lnTo>
                      <a:close/>
                    </a:path>
                  </a:pathLst>
                </a:custGeom>
                <a:solidFill>
                  <a:srgbClr val="F2CC0D"/>
                </a:solidFill>
                <a:ln w="9360">
                  <a:solidFill>
                    <a:srgbClr val="F2CC0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98" name="AutoShape 4"/>
                <p:cNvSpPr>
                  <a:spLocks noChangeArrowheads="1"/>
                </p:cNvSpPr>
                <p:nvPr/>
              </p:nvSpPr>
              <p:spPr bwMode="auto">
                <a:xfrm>
                  <a:off x="4394" y="3774"/>
                  <a:ext cx="56" cy="13"/>
                </a:xfrm>
                <a:custGeom>
                  <a:avLst/>
                  <a:gdLst>
                    <a:gd name="T0" fmla="*/ 0 w 56"/>
                    <a:gd name="T1" fmla="*/ 13 h 13"/>
                    <a:gd name="T2" fmla="*/ 56 w 56"/>
                    <a:gd name="T3" fmla="*/ 0 h 13"/>
                    <a:gd name="T4" fmla="*/ 0 w 56"/>
                    <a:gd name="T5" fmla="*/ 13 h 13"/>
                    <a:gd name="T6" fmla="*/ 0 w 56"/>
                    <a:gd name="T7" fmla="*/ 0 h 13"/>
                    <a:gd name="T8" fmla="*/ 56 w 56"/>
                    <a:gd name="T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56" h="13">
                      <a:moveTo>
                        <a:pt x="0" y="13"/>
                      </a:moveTo>
                      <a:lnTo>
                        <a:pt x="56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99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4394" y="3771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0" name="AutoShape 6"/>
                <p:cNvSpPr>
                  <a:spLocks noChangeArrowheads="1"/>
                </p:cNvSpPr>
                <p:nvPr/>
              </p:nvSpPr>
              <p:spPr bwMode="auto">
                <a:xfrm>
                  <a:off x="4450" y="2697"/>
                  <a:ext cx="1" cy="1077"/>
                </a:xfrm>
                <a:custGeom>
                  <a:avLst/>
                  <a:gdLst>
                    <a:gd name="T0" fmla="*/ 0 w 1"/>
                    <a:gd name="T1" fmla="*/ 1080 h 1080"/>
                    <a:gd name="T2" fmla="*/ 0 w 1"/>
                    <a:gd name="T3" fmla="*/ 0 h 1080"/>
                    <a:gd name="T4" fmla="*/ 0 w 1"/>
                    <a:gd name="T5" fmla="*/ 1080 h 1080"/>
                    <a:gd name="T6" fmla="*/ 0 w 1"/>
                    <a:gd name="T7" fmla="*/ 0 h 1080"/>
                    <a:gd name="T8" fmla="*/ 1 w 1"/>
                    <a:gd name="T9" fmla="*/ 1080 h 1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" h="1080">
                      <a:moveTo>
                        <a:pt x="0" y="1080"/>
                      </a:moveTo>
                      <a:lnTo>
                        <a:pt x="0" y="0"/>
                      </a:lnTo>
                      <a:lnTo>
                        <a:pt x="0" y="108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1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4450" y="2693"/>
                  <a:ext cx="1" cy="108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2" name="AutoShape 8"/>
                <p:cNvSpPr>
                  <a:spLocks noChangeArrowheads="1"/>
                </p:cNvSpPr>
                <p:nvPr/>
              </p:nvSpPr>
              <p:spPr bwMode="auto">
                <a:xfrm>
                  <a:off x="4394" y="2697"/>
                  <a:ext cx="56" cy="12"/>
                </a:xfrm>
                <a:custGeom>
                  <a:avLst/>
                  <a:gdLst>
                    <a:gd name="T0" fmla="*/ 0 w 56"/>
                    <a:gd name="T1" fmla="*/ 12 h 12"/>
                    <a:gd name="T2" fmla="*/ 56 w 56"/>
                    <a:gd name="T3" fmla="*/ 0 h 12"/>
                    <a:gd name="T4" fmla="*/ 0 w 56"/>
                    <a:gd name="T5" fmla="*/ 12 h 12"/>
                    <a:gd name="T6" fmla="*/ 0 w 56"/>
                    <a:gd name="T7" fmla="*/ 0 h 12"/>
                    <a:gd name="T8" fmla="*/ 56 w 56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56" h="12">
                      <a:moveTo>
                        <a:pt x="0" y="12"/>
                      </a:moveTo>
                      <a:lnTo>
                        <a:pt x="56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3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4394" y="2693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4" name="AutoShape 10"/>
                <p:cNvSpPr>
                  <a:spLocks noChangeArrowheads="1"/>
                </p:cNvSpPr>
                <p:nvPr/>
              </p:nvSpPr>
              <p:spPr bwMode="auto">
                <a:xfrm>
                  <a:off x="4394" y="2709"/>
                  <a:ext cx="1" cy="1078"/>
                </a:xfrm>
                <a:custGeom>
                  <a:avLst/>
                  <a:gdLst>
                    <a:gd name="T0" fmla="*/ 0 w 1"/>
                    <a:gd name="T1" fmla="*/ 1081 h 1081"/>
                    <a:gd name="T2" fmla="*/ 0 w 1"/>
                    <a:gd name="T3" fmla="*/ 0 h 1081"/>
                    <a:gd name="T4" fmla="*/ 0 w 1"/>
                    <a:gd name="T5" fmla="*/ 1081 h 1081"/>
                    <a:gd name="T6" fmla="*/ 0 w 1"/>
                    <a:gd name="T7" fmla="*/ 0 h 1081"/>
                    <a:gd name="T8" fmla="*/ 1 w 1"/>
                    <a:gd name="T9" fmla="*/ 1081 h 10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" h="1081">
                      <a:moveTo>
                        <a:pt x="0" y="1081"/>
                      </a:moveTo>
                      <a:lnTo>
                        <a:pt x="0" y="0"/>
                      </a:lnTo>
                      <a:lnTo>
                        <a:pt x="0" y="1081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4394" y="2706"/>
                  <a:ext cx="1" cy="108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6" name="AutoShape 12"/>
                <p:cNvSpPr>
                  <a:spLocks noChangeArrowheads="1"/>
                </p:cNvSpPr>
                <p:nvPr/>
              </p:nvSpPr>
              <p:spPr bwMode="auto">
                <a:xfrm>
                  <a:off x="4364" y="3764"/>
                  <a:ext cx="30" cy="23"/>
                </a:xfrm>
                <a:custGeom>
                  <a:avLst/>
                  <a:gdLst>
                    <a:gd name="T0" fmla="*/ 0 w 30"/>
                    <a:gd name="T1" fmla="*/ 0 h 23"/>
                    <a:gd name="T2" fmla="*/ 30 w 30"/>
                    <a:gd name="T3" fmla="*/ 23 h 23"/>
                    <a:gd name="T4" fmla="*/ 0 w 30"/>
                    <a:gd name="T5" fmla="*/ 0 h 23"/>
                    <a:gd name="T6" fmla="*/ 0 w 30"/>
                    <a:gd name="T7" fmla="*/ 0 h 23"/>
                    <a:gd name="T8" fmla="*/ 30 w 30"/>
                    <a:gd name="T9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0" h="23">
                      <a:moveTo>
                        <a:pt x="0" y="0"/>
                      </a:moveTo>
                      <a:lnTo>
                        <a:pt x="30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7" name="Line 13"/>
                <p:cNvSpPr>
                  <a:spLocks noChangeShapeType="1"/>
                </p:cNvSpPr>
                <p:nvPr/>
              </p:nvSpPr>
              <p:spPr bwMode="auto">
                <a:xfrm>
                  <a:off x="4364" y="3764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8" name="AutoShape 14"/>
                <p:cNvSpPr>
                  <a:spLocks noChangeArrowheads="1"/>
                </p:cNvSpPr>
                <p:nvPr/>
              </p:nvSpPr>
              <p:spPr bwMode="auto">
                <a:xfrm>
                  <a:off x="4364" y="2687"/>
                  <a:ext cx="30" cy="22"/>
                </a:xfrm>
                <a:custGeom>
                  <a:avLst/>
                  <a:gdLst>
                    <a:gd name="T0" fmla="*/ 0 w 30"/>
                    <a:gd name="T1" fmla="*/ 0 h 22"/>
                    <a:gd name="T2" fmla="*/ 30 w 30"/>
                    <a:gd name="T3" fmla="*/ 22 h 22"/>
                    <a:gd name="T4" fmla="*/ 0 w 30"/>
                    <a:gd name="T5" fmla="*/ 0 h 22"/>
                    <a:gd name="T6" fmla="*/ 0 w 30"/>
                    <a:gd name="T7" fmla="*/ 0 h 22"/>
                    <a:gd name="T8" fmla="*/ 30 w 30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0" h="22">
                      <a:moveTo>
                        <a:pt x="0" y="0"/>
                      </a:moveTo>
                      <a:lnTo>
                        <a:pt x="30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9" name="Line 15"/>
                <p:cNvSpPr>
                  <a:spLocks noChangeShapeType="1"/>
                </p:cNvSpPr>
                <p:nvPr/>
              </p:nvSpPr>
              <p:spPr bwMode="auto">
                <a:xfrm>
                  <a:off x="4364" y="2687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0" name="AutoShape 16"/>
                <p:cNvSpPr>
                  <a:spLocks noChangeArrowheads="1"/>
                </p:cNvSpPr>
                <p:nvPr/>
              </p:nvSpPr>
              <p:spPr bwMode="auto">
                <a:xfrm>
                  <a:off x="4364" y="2687"/>
                  <a:ext cx="1" cy="1077"/>
                </a:xfrm>
                <a:custGeom>
                  <a:avLst/>
                  <a:gdLst>
                    <a:gd name="T0" fmla="*/ 0 w 1"/>
                    <a:gd name="T1" fmla="*/ 1080 h 1080"/>
                    <a:gd name="T2" fmla="*/ 0 w 1"/>
                    <a:gd name="T3" fmla="*/ 0 h 1080"/>
                    <a:gd name="T4" fmla="*/ 0 w 1"/>
                    <a:gd name="T5" fmla="*/ 1080 h 1080"/>
                    <a:gd name="T6" fmla="*/ 0 w 1"/>
                    <a:gd name="T7" fmla="*/ 0 h 1080"/>
                    <a:gd name="T8" fmla="*/ 1 w 1"/>
                    <a:gd name="T9" fmla="*/ 1080 h 1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" h="1080">
                      <a:moveTo>
                        <a:pt x="0" y="1080"/>
                      </a:moveTo>
                      <a:lnTo>
                        <a:pt x="0" y="0"/>
                      </a:lnTo>
                      <a:lnTo>
                        <a:pt x="0" y="108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1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4364" y="2683"/>
                  <a:ext cx="1" cy="108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2" name="AutoShape 18"/>
                <p:cNvSpPr>
                  <a:spLocks noChangeArrowheads="1"/>
                </p:cNvSpPr>
                <p:nvPr/>
              </p:nvSpPr>
              <p:spPr bwMode="auto">
                <a:xfrm>
                  <a:off x="4419" y="2674"/>
                  <a:ext cx="31" cy="23"/>
                </a:xfrm>
                <a:custGeom>
                  <a:avLst/>
                  <a:gdLst>
                    <a:gd name="T0" fmla="*/ 0 w 31"/>
                    <a:gd name="T1" fmla="*/ 0 h 23"/>
                    <a:gd name="T2" fmla="*/ 31 w 31"/>
                    <a:gd name="T3" fmla="*/ 23 h 23"/>
                    <a:gd name="T4" fmla="*/ 0 w 31"/>
                    <a:gd name="T5" fmla="*/ 0 h 23"/>
                    <a:gd name="T6" fmla="*/ 0 w 31"/>
                    <a:gd name="T7" fmla="*/ 0 h 23"/>
                    <a:gd name="T8" fmla="*/ 31 w 31"/>
                    <a:gd name="T9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1" h="23">
                      <a:moveTo>
                        <a:pt x="0" y="0"/>
                      </a:moveTo>
                      <a:lnTo>
                        <a:pt x="31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13" name="Line 19"/>
                <p:cNvSpPr>
                  <a:spLocks noChangeShapeType="1"/>
                </p:cNvSpPr>
                <p:nvPr/>
              </p:nvSpPr>
              <p:spPr bwMode="auto">
                <a:xfrm>
                  <a:off x="4419" y="2674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4" name="AutoShape 20"/>
                <p:cNvSpPr>
                  <a:spLocks noChangeArrowheads="1"/>
                </p:cNvSpPr>
                <p:nvPr/>
              </p:nvSpPr>
              <p:spPr bwMode="auto">
                <a:xfrm>
                  <a:off x="4364" y="2674"/>
                  <a:ext cx="55" cy="13"/>
                </a:xfrm>
                <a:custGeom>
                  <a:avLst/>
                  <a:gdLst>
                    <a:gd name="T0" fmla="*/ 0 w 55"/>
                    <a:gd name="T1" fmla="*/ 13 h 13"/>
                    <a:gd name="T2" fmla="*/ 55 w 55"/>
                    <a:gd name="T3" fmla="*/ 0 h 13"/>
                    <a:gd name="T4" fmla="*/ 0 w 55"/>
                    <a:gd name="T5" fmla="*/ 13 h 13"/>
                    <a:gd name="T6" fmla="*/ 0 w 55"/>
                    <a:gd name="T7" fmla="*/ 0 h 13"/>
                    <a:gd name="T8" fmla="*/ 55 w 55"/>
                    <a:gd name="T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55" h="13">
                      <a:moveTo>
                        <a:pt x="0" y="13"/>
                      </a:moveTo>
                      <a:lnTo>
                        <a:pt x="55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15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4364" y="2670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6" name="AutoShape 22"/>
                <p:cNvSpPr>
                  <a:spLocks noChangeArrowheads="1"/>
                </p:cNvSpPr>
                <p:nvPr/>
              </p:nvSpPr>
              <p:spPr bwMode="auto">
                <a:xfrm>
                  <a:off x="4450" y="3761"/>
                  <a:ext cx="55" cy="13"/>
                </a:xfrm>
                <a:custGeom>
                  <a:avLst/>
                  <a:gdLst>
                    <a:gd name="T0" fmla="*/ 0 w 55"/>
                    <a:gd name="T1" fmla="*/ 13 h 13"/>
                    <a:gd name="T2" fmla="*/ 55 w 55"/>
                    <a:gd name="T3" fmla="*/ 0 h 13"/>
                    <a:gd name="T4" fmla="*/ 0 w 55"/>
                    <a:gd name="T5" fmla="*/ 13 h 13"/>
                    <a:gd name="T6" fmla="*/ 0 w 55"/>
                    <a:gd name="T7" fmla="*/ 0 h 13"/>
                    <a:gd name="T8" fmla="*/ 55 w 55"/>
                    <a:gd name="T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55" h="13">
                      <a:moveTo>
                        <a:pt x="0" y="13"/>
                      </a:moveTo>
                      <a:lnTo>
                        <a:pt x="55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17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450" y="3757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8" name="AutoShape 24"/>
                <p:cNvSpPr>
                  <a:spLocks noChangeArrowheads="1"/>
                </p:cNvSpPr>
                <p:nvPr/>
              </p:nvSpPr>
              <p:spPr bwMode="auto">
                <a:xfrm>
                  <a:off x="4505" y="3591"/>
                  <a:ext cx="1" cy="169"/>
                </a:xfrm>
                <a:custGeom>
                  <a:avLst/>
                  <a:gdLst>
                    <a:gd name="T0" fmla="*/ 0 w 1"/>
                    <a:gd name="T1" fmla="*/ 170 h 170"/>
                    <a:gd name="T2" fmla="*/ 0 w 1"/>
                    <a:gd name="T3" fmla="*/ 0 h 170"/>
                    <a:gd name="T4" fmla="*/ 0 w 1"/>
                    <a:gd name="T5" fmla="*/ 170 h 170"/>
                    <a:gd name="T6" fmla="*/ 0 w 1"/>
                    <a:gd name="T7" fmla="*/ 0 h 170"/>
                    <a:gd name="T8" fmla="*/ 1 w 1"/>
                    <a:gd name="T9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" h="170">
                      <a:moveTo>
                        <a:pt x="0" y="170"/>
                      </a:moveTo>
                      <a:lnTo>
                        <a:pt x="0" y="0"/>
                      </a:lnTo>
                      <a:lnTo>
                        <a:pt x="0" y="17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19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4505" y="3588"/>
                  <a:ext cx="1" cy="175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0" name="AutoShape 26"/>
                <p:cNvSpPr>
                  <a:spLocks noChangeArrowheads="1"/>
                </p:cNvSpPr>
                <p:nvPr/>
              </p:nvSpPr>
              <p:spPr bwMode="auto">
                <a:xfrm>
                  <a:off x="4450" y="3591"/>
                  <a:ext cx="55" cy="12"/>
                </a:xfrm>
                <a:custGeom>
                  <a:avLst/>
                  <a:gdLst>
                    <a:gd name="T0" fmla="*/ 0 w 55"/>
                    <a:gd name="T1" fmla="*/ 12 h 12"/>
                    <a:gd name="T2" fmla="*/ 55 w 55"/>
                    <a:gd name="T3" fmla="*/ 0 h 12"/>
                    <a:gd name="T4" fmla="*/ 0 w 55"/>
                    <a:gd name="T5" fmla="*/ 12 h 12"/>
                    <a:gd name="T6" fmla="*/ 0 w 55"/>
                    <a:gd name="T7" fmla="*/ 0 h 12"/>
                    <a:gd name="T8" fmla="*/ 55 w 55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55" h="12">
                      <a:moveTo>
                        <a:pt x="0" y="12"/>
                      </a:moveTo>
                      <a:lnTo>
                        <a:pt x="55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2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4450" y="3588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2" name="AutoShape 28"/>
                <p:cNvSpPr>
                  <a:spLocks noChangeArrowheads="1"/>
                </p:cNvSpPr>
                <p:nvPr/>
              </p:nvSpPr>
              <p:spPr bwMode="auto">
                <a:xfrm>
                  <a:off x="4474" y="3569"/>
                  <a:ext cx="31" cy="22"/>
                </a:xfrm>
                <a:custGeom>
                  <a:avLst/>
                  <a:gdLst>
                    <a:gd name="T0" fmla="*/ 0 w 31"/>
                    <a:gd name="T1" fmla="*/ 0 h 22"/>
                    <a:gd name="T2" fmla="*/ 31 w 31"/>
                    <a:gd name="T3" fmla="*/ 22 h 22"/>
                    <a:gd name="T4" fmla="*/ 0 w 31"/>
                    <a:gd name="T5" fmla="*/ 0 h 22"/>
                    <a:gd name="T6" fmla="*/ 0 w 31"/>
                    <a:gd name="T7" fmla="*/ 0 h 22"/>
                    <a:gd name="T8" fmla="*/ 31 w 31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1" h="22">
                      <a:moveTo>
                        <a:pt x="0" y="0"/>
                      </a:moveTo>
                      <a:lnTo>
                        <a:pt x="3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23" name="Line 29"/>
                <p:cNvSpPr>
                  <a:spLocks noChangeShapeType="1"/>
                </p:cNvSpPr>
                <p:nvPr/>
              </p:nvSpPr>
              <p:spPr bwMode="auto">
                <a:xfrm>
                  <a:off x="4474" y="3569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4" name="AutoShape 30"/>
                <p:cNvSpPr>
                  <a:spLocks noChangeArrowheads="1"/>
                </p:cNvSpPr>
                <p:nvPr/>
              </p:nvSpPr>
              <p:spPr bwMode="auto">
                <a:xfrm>
                  <a:off x="4448" y="3569"/>
                  <a:ext cx="26" cy="6"/>
                </a:xfrm>
                <a:custGeom>
                  <a:avLst/>
                  <a:gdLst>
                    <a:gd name="T0" fmla="*/ 0 w 26"/>
                    <a:gd name="T1" fmla="*/ 6 h 6"/>
                    <a:gd name="T2" fmla="*/ 26 w 26"/>
                    <a:gd name="T3" fmla="*/ 0 h 6"/>
                    <a:gd name="T4" fmla="*/ 0 w 26"/>
                    <a:gd name="T5" fmla="*/ 6 h 6"/>
                    <a:gd name="T6" fmla="*/ 0 w 26"/>
                    <a:gd name="T7" fmla="*/ 0 h 6"/>
                    <a:gd name="T8" fmla="*/ 26 w 26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6" h="6">
                      <a:moveTo>
                        <a:pt x="0" y="6"/>
                      </a:moveTo>
                      <a:lnTo>
                        <a:pt x="2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25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4448" y="3566"/>
                  <a:ext cx="26" cy="1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6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4505" y="3747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7" name="AutoShape 33"/>
                <p:cNvSpPr>
                  <a:spLocks noChangeArrowheads="1"/>
                </p:cNvSpPr>
                <p:nvPr/>
              </p:nvSpPr>
              <p:spPr bwMode="auto">
                <a:xfrm>
                  <a:off x="4559" y="3675"/>
                  <a:ext cx="1" cy="75"/>
                </a:xfrm>
                <a:custGeom>
                  <a:avLst/>
                  <a:gdLst>
                    <a:gd name="T0" fmla="*/ 0 w 1"/>
                    <a:gd name="T1" fmla="*/ 75 h 75"/>
                    <a:gd name="T2" fmla="*/ 0 w 1"/>
                    <a:gd name="T3" fmla="*/ 0 h 75"/>
                    <a:gd name="T4" fmla="*/ 0 w 1"/>
                    <a:gd name="T5" fmla="*/ 75 h 75"/>
                    <a:gd name="T6" fmla="*/ 0 w 1"/>
                    <a:gd name="T7" fmla="*/ 0 h 75"/>
                    <a:gd name="T8" fmla="*/ 1 w 1"/>
                    <a:gd name="T9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" h="75">
                      <a:moveTo>
                        <a:pt x="0" y="75"/>
                      </a:moveTo>
                      <a:lnTo>
                        <a:pt x="0" y="0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28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4559" y="3672"/>
                  <a:ext cx="1" cy="8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9" name="AutoShape 35"/>
                <p:cNvSpPr>
                  <a:spLocks noChangeArrowheads="1"/>
                </p:cNvSpPr>
                <p:nvPr/>
              </p:nvSpPr>
              <p:spPr bwMode="auto">
                <a:xfrm>
                  <a:off x="4505" y="3675"/>
                  <a:ext cx="54" cy="12"/>
                </a:xfrm>
                <a:custGeom>
                  <a:avLst/>
                  <a:gdLst>
                    <a:gd name="T0" fmla="*/ 0 w 54"/>
                    <a:gd name="T1" fmla="*/ 12 h 12"/>
                    <a:gd name="T2" fmla="*/ 54 w 54"/>
                    <a:gd name="T3" fmla="*/ 0 h 12"/>
                    <a:gd name="T4" fmla="*/ 0 w 54"/>
                    <a:gd name="T5" fmla="*/ 12 h 12"/>
                    <a:gd name="T6" fmla="*/ 0 w 54"/>
                    <a:gd name="T7" fmla="*/ 0 h 12"/>
                    <a:gd name="T8" fmla="*/ 54 w 54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54" h="12">
                      <a:moveTo>
                        <a:pt x="0" y="12"/>
                      </a:moveTo>
                      <a:lnTo>
                        <a:pt x="5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0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4505" y="3672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1" name="AutoShape 37"/>
                <p:cNvSpPr>
                  <a:spLocks noChangeArrowheads="1"/>
                </p:cNvSpPr>
                <p:nvPr/>
              </p:nvSpPr>
              <p:spPr bwMode="auto">
                <a:xfrm>
                  <a:off x="4527" y="3652"/>
                  <a:ext cx="32" cy="23"/>
                </a:xfrm>
                <a:custGeom>
                  <a:avLst/>
                  <a:gdLst>
                    <a:gd name="T0" fmla="*/ 0 w 32"/>
                    <a:gd name="T1" fmla="*/ 0 h 23"/>
                    <a:gd name="T2" fmla="*/ 32 w 32"/>
                    <a:gd name="T3" fmla="*/ 23 h 23"/>
                    <a:gd name="T4" fmla="*/ 0 w 32"/>
                    <a:gd name="T5" fmla="*/ 0 h 23"/>
                    <a:gd name="T6" fmla="*/ 0 w 32"/>
                    <a:gd name="T7" fmla="*/ 0 h 23"/>
                    <a:gd name="T8" fmla="*/ 32 w 32"/>
                    <a:gd name="T9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2" h="23">
                      <a:moveTo>
                        <a:pt x="0" y="0"/>
                      </a:moveTo>
                      <a:lnTo>
                        <a:pt x="32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2" name="Line 38"/>
                <p:cNvSpPr>
                  <a:spLocks noChangeShapeType="1"/>
                </p:cNvSpPr>
                <p:nvPr/>
              </p:nvSpPr>
              <p:spPr bwMode="auto">
                <a:xfrm>
                  <a:off x="4527" y="3652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3" name="AutoShape 39"/>
                <p:cNvSpPr>
                  <a:spLocks noChangeArrowheads="1"/>
                </p:cNvSpPr>
                <p:nvPr/>
              </p:nvSpPr>
              <p:spPr bwMode="auto">
                <a:xfrm>
                  <a:off x="4503" y="3652"/>
                  <a:ext cx="24" cy="6"/>
                </a:xfrm>
                <a:custGeom>
                  <a:avLst/>
                  <a:gdLst>
                    <a:gd name="T0" fmla="*/ 0 w 24"/>
                    <a:gd name="T1" fmla="*/ 6 h 6"/>
                    <a:gd name="T2" fmla="*/ 24 w 24"/>
                    <a:gd name="T3" fmla="*/ 0 h 6"/>
                    <a:gd name="T4" fmla="*/ 0 w 24"/>
                    <a:gd name="T5" fmla="*/ 6 h 6"/>
                    <a:gd name="T6" fmla="*/ 0 w 24"/>
                    <a:gd name="T7" fmla="*/ 0 h 6"/>
                    <a:gd name="T8" fmla="*/ 24 w 24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4" h="6">
                      <a:moveTo>
                        <a:pt x="0" y="6"/>
                      </a:moveTo>
                      <a:lnTo>
                        <a:pt x="24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4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4503" y="3649"/>
                  <a:ext cx="24" cy="1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5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4559" y="3734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6" name="AutoShape 42"/>
                <p:cNvSpPr>
                  <a:spLocks noChangeArrowheads="1"/>
                </p:cNvSpPr>
                <p:nvPr/>
              </p:nvSpPr>
              <p:spPr bwMode="auto">
                <a:xfrm>
                  <a:off x="4614" y="3690"/>
                  <a:ext cx="1" cy="47"/>
                </a:xfrm>
                <a:custGeom>
                  <a:avLst/>
                  <a:gdLst>
                    <a:gd name="T0" fmla="*/ 0 w 1"/>
                    <a:gd name="T1" fmla="*/ 47 h 47"/>
                    <a:gd name="T2" fmla="*/ 0 w 1"/>
                    <a:gd name="T3" fmla="*/ 0 h 47"/>
                    <a:gd name="T4" fmla="*/ 0 w 1"/>
                    <a:gd name="T5" fmla="*/ 47 h 47"/>
                    <a:gd name="T6" fmla="*/ 0 w 1"/>
                    <a:gd name="T7" fmla="*/ 0 h 47"/>
                    <a:gd name="T8" fmla="*/ 1 w 1"/>
                    <a:gd name="T9" fmla="*/ 4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" h="47">
                      <a:moveTo>
                        <a:pt x="0" y="47"/>
                      </a:moveTo>
                      <a:lnTo>
                        <a:pt x="0" y="0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7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4614" y="3687"/>
                  <a:ext cx="1" cy="5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8" name="AutoShape 44"/>
                <p:cNvSpPr>
                  <a:spLocks noChangeArrowheads="1"/>
                </p:cNvSpPr>
                <p:nvPr/>
              </p:nvSpPr>
              <p:spPr bwMode="auto">
                <a:xfrm>
                  <a:off x="4559" y="3690"/>
                  <a:ext cx="55" cy="13"/>
                </a:xfrm>
                <a:custGeom>
                  <a:avLst/>
                  <a:gdLst>
                    <a:gd name="T0" fmla="*/ 0 w 55"/>
                    <a:gd name="T1" fmla="*/ 13 h 13"/>
                    <a:gd name="T2" fmla="*/ 55 w 55"/>
                    <a:gd name="T3" fmla="*/ 0 h 13"/>
                    <a:gd name="T4" fmla="*/ 0 w 55"/>
                    <a:gd name="T5" fmla="*/ 13 h 13"/>
                    <a:gd name="T6" fmla="*/ 0 w 55"/>
                    <a:gd name="T7" fmla="*/ 0 h 13"/>
                    <a:gd name="T8" fmla="*/ 55 w 55"/>
                    <a:gd name="T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55" h="13">
                      <a:moveTo>
                        <a:pt x="0" y="13"/>
                      </a:moveTo>
                      <a:lnTo>
                        <a:pt x="55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9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4559" y="3687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0" name="AutoShape 46"/>
                <p:cNvSpPr>
                  <a:spLocks noChangeArrowheads="1"/>
                </p:cNvSpPr>
                <p:nvPr/>
              </p:nvSpPr>
              <p:spPr bwMode="auto">
                <a:xfrm>
                  <a:off x="4582" y="3668"/>
                  <a:ext cx="32" cy="22"/>
                </a:xfrm>
                <a:custGeom>
                  <a:avLst/>
                  <a:gdLst>
                    <a:gd name="T0" fmla="*/ 0 w 32"/>
                    <a:gd name="T1" fmla="*/ 0 h 22"/>
                    <a:gd name="T2" fmla="*/ 32 w 32"/>
                    <a:gd name="T3" fmla="*/ 22 h 22"/>
                    <a:gd name="T4" fmla="*/ 0 w 32"/>
                    <a:gd name="T5" fmla="*/ 0 h 22"/>
                    <a:gd name="T6" fmla="*/ 0 w 32"/>
                    <a:gd name="T7" fmla="*/ 0 h 22"/>
                    <a:gd name="T8" fmla="*/ 32 w 32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2" h="22">
                      <a:moveTo>
                        <a:pt x="0" y="0"/>
                      </a:moveTo>
                      <a:lnTo>
                        <a:pt x="32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1" name="Line 47"/>
                <p:cNvSpPr>
                  <a:spLocks noChangeShapeType="1"/>
                </p:cNvSpPr>
                <p:nvPr/>
              </p:nvSpPr>
              <p:spPr bwMode="auto">
                <a:xfrm>
                  <a:off x="4582" y="3668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2" name="AutoShape 48"/>
                <p:cNvSpPr>
                  <a:spLocks noChangeArrowheads="1"/>
                </p:cNvSpPr>
                <p:nvPr/>
              </p:nvSpPr>
              <p:spPr bwMode="auto">
                <a:xfrm>
                  <a:off x="4559" y="3668"/>
                  <a:ext cx="23" cy="6"/>
                </a:xfrm>
                <a:custGeom>
                  <a:avLst/>
                  <a:gdLst>
                    <a:gd name="T0" fmla="*/ 0 w 23"/>
                    <a:gd name="T1" fmla="*/ 6 h 6"/>
                    <a:gd name="T2" fmla="*/ 23 w 23"/>
                    <a:gd name="T3" fmla="*/ 0 h 6"/>
                    <a:gd name="T4" fmla="*/ 0 w 23"/>
                    <a:gd name="T5" fmla="*/ 6 h 6"/>
                    <a:gd name="T6" fmla="*/ 0 w 23"/>
                    <a:gd name="T7" fmla="*/ 0 h 6"/>
                    <a:gd name="T8" fmla="*/ 23 w 23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3" h="6">
                      <a:moveTo>
                        <a:pt x="0" y="6"/>
                      </a:moveTo>
                      <a:lnTo>
                        <a:pt x="23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3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4559" y="3665"/>
                  <a:ext cx="23" cy="1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4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4614" y="3719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5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4669" y="3690"/>
                  <a:ext cx="1" cy="36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6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4614" y="3690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7" name="Line 53"/>
                <p:cNvSpPr>
                  <a:spLocks noChangeShapeType="1"/>
                </p:cNvSpPr>
                <p:nvPr/>
              </p:nvSpPr>
              <p:spPr bwMode="auto">
                <a:xfrm>
                  <a:off x="4637" y="3671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8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4599" y="3668"/>
                  <a:ext cx="38" cy="15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9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4669" y="3709"/>
                  <a:ext cx="52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0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4720" y="3690"/>
                  <a:ext cx="1" cy="25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1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4669" y="3690"/>
                  <a:ext cx="52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2" name="Line 58"/>
                <p:cNvSpPr>
                  <a:spLocks noChangeShapeType="1"/>
                </p:cNvSpPr>
                <p:nvPr/>
              </p:nvSpPr>
              <p:spPr bwMode="auto">
                <a:xfrm>
                  <a:off x="4691" y="3670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4649" y="3667"/>
                  <a:ext cx="42" cy="16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4720" y="3696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4776" y="3681"/>
                  <a:ext cx="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6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4720" y="3681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7" name="Line 63"/>
                <p:cNvSpPr>
                  <a:spLocks noChangeShapeType="1"/>
                </p:cNvSpPr>
                <p:nvPr/>
              </p:nvSpPr>
              <p:spPr bwMode="auto">
                <a:xfrm>
                  <a:off x="4746" y="3664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4695" y="3661"/>
                  <a:ext cx="51" cy="16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9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4776" y="3683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0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4832" y="3672"/>
                  <a:ext cx="1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1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4776" y="3672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2" name="Line 68"/>
                <p:cNvSpPr>
                  <a:spLocks noChangeShapeType="1"/>
                </p:cNvSpPr>
                <p:nvPr/>
              </p:nvSpPr>
              <p:spPr bwMode="auto">
                <a:xfrm>
                  <a:off x="4800" y="3652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3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4749" y="3649"/>
                  <a:ext cx="51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4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4832" y="3671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5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4886" y="3662"/>
                  <a:ext cx="1" cy="15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6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4832" y="3662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7" name="Line 73"/>
                <p:cNvSpPr>
                  <a:spLocks noChangeShapeType="1"/>
                </p:cNvSpPr>
                <p:nvPr/>
              </p:nvSpPr>
              <p:spPr bwMode="auto">
                <a:xfrm>
                  <a:off x="4855" y="3645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8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4803" y="3642"/>
                  <a:ext cx="51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9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4886" y="3658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0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4940" y="3649"/>
                  <a:ext cx="1" cy="15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1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4886" y="3649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2" name="Line 78"/>
                <p:cNvSpPr>
                  <a:spLocks noChangeShapeType="1"/>
                </p:cNvSpPr>
                <p:nvPr/>
              </p:nvSpPr>
              <p:spPr bwMode="auto">
                <a:xfrm>
                  <a:off x="4855" y="3645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3" name="Line 79"/>
                <p:cNvSpPr>
                  <a:spLocks noChangeShapeType="1"/>
                </p:cNvSpPr>
                <p:nvPr/>
              </p:nvSpPr>
              <p:spPr bwMode="auto">
                <a:xfrm>
                  <a:off x="4908" y="3630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4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4855" y="3627"/>
                  <a:ext cx="54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5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4940" y="3645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6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4995" y="3639"/>
                  <a:ext cx="1" cy="1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7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4940" y="3639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8" name="Line 84"/>
                <p:cNvSpPr>
                  <a:spLocks noChangeShapeType="1"/>
                </p:cNvSpPr>
                <p:nvPr/>
              </p:nvSpPr>
              <p:spPr bwMode="auto">
                <a:xfrm>
                  <a:off x="4962" y="3620"/>
                  <a:ext cx="33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9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4911" y="3617"/>
                  <a:ext cx="51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0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4995" y="3633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1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5048" y="3627"/>
                  <a:ext cx="1" cy="1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2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4995" y="3627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3" name="Line 89"/>
                <p:cNvSpPr>
                  <a:spLocks noChangeShapeType="1"/>
                </p:cNvSpPr>
                <p:nvPr/>
              </p:nvSpPr>
              <p:spPr bwMode="auto">
                <a:xfrm>
                  <a:off x="5017" y="3609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4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4963" y="3606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5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5048" y="3620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6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5103" y="3616"/>
                  <a:ext cx="1" cy="1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7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5048" y="3616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8" name="Line 94"/>
                <p:cNvSpPr>
                  <a:spLocks noChangeShapeType="1"/>
                </p:cNvSpPr>
                <p:nvPr/>
              </p:nvSpPr>
              <p:spPr bwMode="auto">
                <a:xfrm>
                  <a:off x="5072" y="3596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9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5019" y="3593"/>
                  <a:ext cx="53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0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5103" y="3607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1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5158" y="3604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2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5103" y="3604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3" name="Line 99"/>
                <p:cNvSpPr>
                  <a:spLocks noChangeShapeType="1"/>
                </p:cNvSpPr>
                <p:nvPr/>
              </p:nvSpPr>
              <p:spPr bwMode="auto">
                <a:xfrm>
                  <a:off x="5126" y="3584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4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5072" y="3581"/>
                  <a:ext cx="5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5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5158" y="3595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6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5212" y="3591"/>
                  <a:ext cx="1" cy="1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7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5158" y="3591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8" name="Line 104"/>
                <p:cNvSpPr>
                  <a:spLocks noChangeShapeType="1"/>
                </p:cNvSpPr>
                <p:nvPr/>
              </p:nvSpPr>
              <p:spPr bwMode="auto">
                <a:xfrm>
                  <a:off x="5126" y="3584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9" name="Line 105"/>
                <p:cNvSpPr>
                  <a:spLocks noChangeShapeType="1"/>
                </p:cNvSpPr>
                <p:nvPr/>
              </p:nvSpPr>
              <p:spPr bwMode="auto">
                <a:xfrm>
                  <a:off x="5181" y="3572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0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5126" y="3569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1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5212" y="3582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2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5267" y="3578"/>
                  <a:ext cx="1" cy="1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3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5212" y="3578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4" name="Line 110"/>
                <p:cNvSpPr>
                  <a:spLocks noChangeShapeType="1"/>
                </p:cNvSpPr>
                <p:nvPr/>
              </p:nvSpPr>
              <p:spPr bwMode="auto">
                <a:xfrm>
                  <a:off x="5237" y="3561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5" name="Line 111"/>
                <p:cNvSpPr>
                  <a:spLocks noChangeShapeType="1"/>
                </p:cNvSpPr>
                <p:nvPr/>
              </p:nvSpPr>
              <p:spPr bwMode="auto">
                <a:xfrm flipV="1">
                  <a:off x="5181" y="3558"/>
                  <a:ext cx="56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6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5267" y="3569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7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5322" y="3566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8" name="Line 114"/>
                <p:cNvSpPr>
                  <a:spLocks noChangeShapeType="1"/>
                </p:cNvSpPr>
                <p:nvPr/>
              </p:nvSpPr>
              <p:spPr bwMode="auto">
                <a:xfrm flipV="1">
                  <a:off x="5267" y="3566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9" name="Line 115"/>
                <p:cNvSpPr>
                  <a:spLocks noChangeShapeType="1"/>
                </p:cNvSpPr>
                <p:nvPr/>
              </p:nvSpPr>
              <p:spPr bwMode="auto">
                <a:xfrm>
                  <a:off x="5237" y="3561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0" name="Line 116"/>
                <p:cNvSpPr>
                  <a:spLocks noChangeShapeType="1"/>
                </p:cNvSpPr>
                <p:nvPr/>
              </p:nvSpPr>
              <p:spPr bwMode="auto">
                <a:xfrm>
                  <a:off x="5289" y="3547"/>
                  <a:ext cx="33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1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5237" y="3543"/>
                  <a:ext cx="5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2" name="Line 118"/>
                <p:cNvSpPr>
                  <a:spLocks noChangeShapeType="1"/>
                </p:cNvSpPr>
                <p:nvPr/>
              </p:nvSpPr>
              <p:spPr bwMode="auto">
                <a:xfrm flipV="1">
                  <a:off x="5322" y="3558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3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5376" y="3553"/>
                  <a:ext cx="1" cy="1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4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5322" y="3553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5" name="Line 121"/>
                <p:cNvSpPr>
                  <a:spLocks noChangeShapeType="1"/>
                </p:cNvSpPr>
                <p:nvPr/>
              </p:nvSpPr>
              <p:spPr bwMode="auto">
                <a:xfrm>
                  <a:off x="5344" y="3536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6" name="Line 122"/>
                <p:cNvSpPr>
                  <a:spLocks noChangeShapeType="1"/>
                </p:cNvSpPr>
                <p:nvPr/>
              </p:nvSpPr>
              <p:spPr bwMode="auto">
                <a:xfrm flipV="1">
                  <a:off x="5289" y="3532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7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5376" y="3545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8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5431" y="3540"/>
                  <a:ext cx="1" cy="1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9" name="Line 125"/>
                <p:cNvSpPr>
                  <a:spLocks noChangeShapeType="1"/>
                </p:cNvSpPr>
                <p:nvPr/>
              </p:nvSpPr>
              <p:spPr bwMode="auto">
                <a:xfrm flipV="1">
                  <a:off x="5376" y="3540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0" name="Line 126"/>
                <p:cNvSpPr>
                  <a:spLocks noChangeShapeType="1"/>
                </p:cNvSpPr>
                <p:nvPr/>
              </p:nvSpPr>
              <p:spPr bwMode="auto">
                <a:xfrm>
                  <a:off x="5344" y="3536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1" name="Line 127"/>
                <p:cNvSpPr>
                  <a:spLocks noChangeShapeType="1"/>
                </p:cNvSpPr>
                <p:nvPr/>
              </p:nvSpPr>
              <p:spPr bwMode="auto">
                <a:xfrm>
                  <a:off x="5399" y="3524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2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5344" y="3520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3" name="Line 129"/>
                <p:cNvSpPr>
                  <a:spLocks noChangeShapeType="1"/>
                </p:cNvSpPr>
                <p:nvPr/>
              </p:nvSpPr>
              <p:spPr bwMode="auto">
                <a:xfrm flipV="1">
                  <a:off x="5431" y="3532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4" name="Line 130"/>
                <p:cNvSpPr>
                  <a:spLocks noChangeShapeType="1"/>
                </p:cNvSpPr>
                <p:nvPr/>
              </p:nvSpPr>
              <p:spPr bwMode="auto">
                <a:xfrm flipV="1">
                  <a:off x="5487" y="3526"/>
                  <a:ext cx="1" cy="1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5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5431" y="3526"/>
                  <a:ext cx="56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6" name="Line 132"/>
                <p:cNvSpPr>
                  <a:spLocks noChangeShapeType="1"/>
                </p:cNvSpPr>
                <p:nvPr/>
              </p:nvSpPr>
              <p:spPr bwMode="auto">
                <a:xfrm>
                  <a:off x="5399" y="3521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7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5399" y="3517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8" name="Line 134"/>
                <p:cNvSpPr>
                  <a:spLocks noChangeShapeType="1"/>
                </p:cNvSpPr>
                <p:nvPr/>
              </p:nvSpPr>
              <p:spPr bwMode="auto">
                <a:xfrm>
                  <a:off x="5453" y="3508"/>
                  <a:ext cx="34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9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5399" y="3504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0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5487" y="3520"/>
                  <a:ext cx="52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1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5539" y="3514"/>
                  <a:ext cx="1" cy="1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2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5487" y="3514"/>
                  <a:ext cx="52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3" name="Line 139"/>
                <p:cNvSpPr>
                  <a:spLocks noChangeShapeType="1"/>
                </p:cNvSpPr>
                <p:nvPr/>
              </p:nvSpPr>
              <p:spPr bwMode="auto">
                <a:xfrm>
                  <a:off x="5508" y="3496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4" name="Line 140"/>
                <p:cNvSpPr>
                  <a:spLocks noChangeShapeType="1"/>
                </p:cNvSpPr>
                <p:nvPr/>
              </p:nvSpPr>
              <p:spPr bwMode="auto">
                <a:xfrm flipV="1">
                  <a:off x="5455" y="3492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5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5539" y="3507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6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5594" y="3501"/>
                  <a:ext cx="1" cy="1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7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5539" y="3501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8" name="Line 144"/>
                <p:cNvSpPr>
                  <a:spLocks noChangeShapeType="1"/>
                </p:cNvSpPr>
                <p:nvPr/>
              </p:nvSpPr>
              <p:spPr bwMode="auto">
                <a:xfrm>
                  <a:off x="5508" y="3496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9" name="Line 145"/>
                <p:cNvSpPr>
                  <a:spLocks noChangeShapeType="1"/>
                </p:cNvSpPr>
                <p:nvPr/>
              </p:nvSpPr>
              <p:spPr bwMode="auto">
                <a:xfrm>
                  <a:off x="5564" y="3483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0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5508" y="3479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1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5594" y="3494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2" name="Line 148"/>
                <p:cNvSpPr>
                  <a:spLocks noChangeShapeType="1"/>
                </p:cNvSpPr>
                <p:nvPr/>
              </p:nvSpPr>
              <p:spPr bwMode="auto">
                <a:xfrm flipV="1">
                  <a:off x="5650" y="3488"/>
                  <a:ext cx="1" cy="1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3" name="Line 149"/>
                <p:cNvSpPr>
                  <a:spLocks noChangeShapeType="1"/>
                </p:cNvSpPr>
                <p:nvPr/>
              </p:nvSpPr>
              <p:spPr bwMode="auto">
                <a:xfrm flipV="1">
                  <a:off x="5594" y="3488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4" name="Line 150"/>
                <p:cNvSpPr>
                  <a:spLocks noChangeShapeType="1"/>
                </p:cNvSpPr>
                <p:nvPr/>
              </p:nvSpPr>
              <p:spPr bwMode="auto">
                <a:xfrm>
                  <a:off x="5564" y="3482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5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5564" y="3478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6" name="Line 152"/>
                <p:cNvSpPr>
                  <a:spLocks noChangeShapeType="1"/>
                </p:cNvSpPr>
                <p:nvPr/>
              </p:nvSpPr>
              <p:spPr bwMode="auto">
                <a:xfrm>
                  <a:off x="5618" y="3470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7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5564" y="3467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8" name="Line 154"/>
                <p:cNvSpPr>
                  <a:spLocks noChangeShapeType="1"/>
                </p:cNvSpPr>
                <p:nvPr/>
              </p:nvSpPr>
              <p:spPr bwMode="auto">
                <a:xfrm flipV="1">
                  <a:off x="5650" y="3482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9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5703" y="3470"/>
                  <a:ext cx="1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0" name="Line 156"/>
                <p:cNvSpPr>
                  <a:spLocks noChangeShapeType="1"/>
                </p:cNvSpPr>
                <p:nvPr/>
              </p:nvSpPr>
              <p:spPr bwMode="auto">
                <a:xfrm flipV="1">
                  <a:off x="5650" y="3470"/>
                  <a:ext cx="53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1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5650" y="3484"/>
                  <a:ext cx="1" cy="1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2" name="Line 158"/>
                <p:cNvSpPr>
                  <a:spLocks noChangeShapeType="1"/>
                </p:cNvSpPr>
                <p:nvPr/>
              </p:nvSpPr>
              <p:spPr bwMode="auto">
                <a:xfrm>
                  <a:off x="5618" y="3467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3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5618" y="3463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4" name="Line 160"/>
                <p:cNvSpPr>
                  <a:spLocks noChangeShapeType="1"/>
                </p:cNvSpPr>
                <p:nvPr/>
              </p:nvSpPr>
              <p:spPr bwMode="auto">
                <a:xfrm>
                  <a:off x="5673" y="3453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5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5618" y="3449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6" name="Line 162"/>
                <p:cNvSpPr>
                  <a:spLocks noChangeShapeType="1"/>
                </p:cNvSpPr>
                <p:nvPr/>
              </p:nvSpPr>
              <p:spPr bwMode="auto">
                <a:xfrm flipV="1">
                  <a:off x="5703" y="3469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5759" y="3460"/>
                  <a:ext cx="1" cy="16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" name="Line 164"/>
                <p:cNvSpPr>
                  <a:spLocks noChangeShapeType="1"/>
                </p:cNvSpPr>
                <p:nvPr/>
              </p:nvSpPr>
              <p:spPr bwMode="auto">
                <a:xfrm flipV="1">
                  <a:off x="5703" y="3460"/>
                  <a:ext cx="56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" name="Line 165"/>
                <p:cNvSpPr>
                  <a:spLocks noChangeShapeType="1"/>
                </p:cNvSpPr>
                <p:nvPr/>
              </p:nvSpPr>
              <p:spPr bwMode="auto">
                <a:xfrm>
                  <a:off x="5728" y="3441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" name="Line 166"/>
                <p:cNvSpPr>
                  <a:spLocks noChangeShapeType="1"/>
                </p:cNvSpPr>
                <p:nvPr/>
              </p:nvSpPr>
              <p:spPr bwMode="auto">
                <a:xfrm flipV="1">
                  <a:off x="5673" y="3437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1" name="AutoShape 167"/>
                <p:cNvSpPr>
                  <a:spLocks noChangeArrowheads="1"/>
                </p:cNvSpPr>
                <p:nvPr/>
              </p:nvSpPr>
              <p:spPr bwMode="auto">
                <a:xfrm>
                  <a:off x="4332" y="3744"/>
                  <a:ext cx="32" cy="20"/>
                </a:xfrm>
                <a:custGeom>
                  <a:avLst/>
                  <a:gdLst>
                    <a:gd name="T0" fmla="*/ 0 w 32"/>
                    <a:gd name="T1" fmla="*/ 0 h 20"/>
                    <a:gd name="T2" fmla="*/ 32 w 32"/>
                    <a:gd name="T3" fmla="*/ 20 h 20"/>
                    <a:gd name="T4" fmla="*/ 0 w 32"/>
                    <a:gd name="T5" fmla="*/ 0 h 20"/>
                    <a:gd name="T6" fmla="*/ 0 w 32"/>
                    <a:gd name="T7" fmla="*/ 0 h 20"/>
                    <a:gd name="T8" fmla="*/ 32 w 32"/>
                    <a:gd name="T9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2" h="20">
                      <a:moveTo>
                        <a:pt x="0" y="0"/>
                      </a:moveTo>
                      <a:lnTo>
                        <a:pt x="32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2" name="Line 168"/>
                <p:cNvSpPr>
                  <a:spLocks noChangeShapeType="1"/>
                </p:cNvSpPr>
                <p:nvPr/>
              </p:nvSpPr>
              <p:spPr bwMode="auto">
                <a:xfrm>
                  <a:off x="4332" y="3744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3" name="AutoShape 169"/>
                <p:cNvSpPr>
                  <a:spLocks noChangeArrowheads="1"/>
                </p:cNvSpPr>
                <p:nvPr/>
              </p:nvSpPr>
              <p:spPr bwMode="auto">
                <a:xfrm>
                  <a:off x="4332" y="3577"/>
                  <a:ext cx="32" cy="23"/>
                </a:xfrm>
                <a:custGeom>
                  <a:avLst/>
                  <a:gdLst>
                    <a:gd name="T0" fmla="*/ 0 w 32"/>
                    <a:gd name="T1" fmla="*/ 0 h 23"/>
                    <a:gd name="T2" fmla="*/ 32 w 32"/>
                    <a:gd name="T3" fmla="*/ 23 h 23"/>
                    <a:gd name="T4" fmla="*/ 0 w 32"/>
                    <a:gd name="T5" fmla="*/ 0 h 23"/>
                    <a:gd name="T6" fmla="*/ 0 w 32"/>
                    <a:gd name="T7" fmla="*/ 0 h 23"/>
                    <a:gd name="T8" fmla="*/ 32 w 32"/>
                    <a:gd name="T9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2" h="23">
                      <a:moveTo>
                        <a:pt x="0" y="0"/>
                      </a:moveTo>
                      <a:lnTo>
                        <a:pt x="32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" name="Line 170"/>
                <p:cNvSpPr>
                  <a:spLocks noChangeShapeType="1"/>
                </p:cNvSpPr>
                <p:nvPr/>
              </p:nvSpPr>
              <p:spPr bwMode="auto">
                <a:xfrm>
                  <a:off x="4332" y="3577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5" name="AutoShape 171"/>
                <p:cNvSpPr>
                  <a:spLocks noChangeArrowheads="1"/>
                </p:cNvSpPr>
                <p:nvPr/>
              </p:nvSpPr>
              <p:spPr bwMode="auto">
                <a:xfrm>
                  <a:off x="4332" y="3577"/>
                  <a:ext cx="1" cy="166"/>
                </a:xfrm>
                <a:custGeom>
                  <a:avLst/>
                  <a:gdLst>
                    <a:gd name="T0" fmla="*/ 0 w 1"/>
                    <a:gd name="T1" fmla="*/ 167 h 167"/>
                    <a:gd name="T2" fmla="*/ 0 w 1"/>
                    <a:gd name="T3" fmla="*/ 0 h 167"/>
                    <a:gd name="T4" fmla="*/ 0 w 1"/>
                    <a:gd name="T5" fmla="*/ 167 h 167"/>
                    <a:gd name="T6" fmla="*/ 0 w 1"/>
                    <a:gd name="T7" fmla="*/ 0 h 167"/>
                    <a:gd name="T8" fmla="*/ 1 w 1"/>
                    <a:gd name="T9" fmla="*/ 167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" h="167">
                      <a:moveTo>
                        <a:pt x="0" y="167"/>
                      </a:moveTo>
                      <a:lnTo>
                        <a:pt x="0" y="0"/>
                      </a:lnTo>
                      <a:lnTo>
                        <a:pt x="0" y="167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" name="Line 172"/>
                <p:cNvSpPr>
                  <a:spLocks noChangeShapeType="1"/>
                </p:cNvSpPr>
                <p:nvPr/>
              </p:nvSpPr>
              <p:spPr bwMode="auto">
                <a:xfrm flipV="1">
                  <a:off x="4332" y="3575"/>
                  <a:ext cx="1" cy="17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7" name="AutoShape 173"/>
                <p:cNvSpPr>
                  <a:spLocks noChangeArrowheads="1"/>
                </p:cNvSpPr>
                <p:nvPr/>
              </p:nvSpPr>
              <p:spPr bwMode="auto">
                <a:xfrm>
                  <a:off x="4332" y="3571"/>
                  <a:ext cx="32" cy="6"/>
                </a:xfrm>
                <a:custGeom>
                  <a:avLst/>
                  <a:gdLst>
                    <a:gd name="T0" fmla="*/ 0 w 32"/>
                    <a:gd name="T1" fmla="*/ 6 h 6"/>
                    <a:gd name="T2" fmla="*/ 32 w 32"/>
                    <a:gd name="T3" fmla="*/ 0 h 6"/>
                    <a:gd name="T4" fmla="*/ 0 w 32"/>
                    <a:gd name="T5" fmla="*/ 6 h 6"/>
                    <a:gd name="T6" fmla="*/ 0 w 32"/>
                    <a:gd name="T7" fmla="*/ 0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2" h="6">
                      <a:moveTo>
                        <a:pt x="0" y="6"/>
                      </a:moveTo>
                      <a:lnTo>
                        <a:pt x="32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8" name="Line 174"/>
                <p:cNvSpPr>
                  <a:spLocks noChangeShapeType="1"/>
                </p:cNvSpPr>
                <p:nvPr/>
              </p:nvSpPr>
              <p:spPr bwMode="auto">
                <a:xfrm flipV="1">
                  <a:off x="4332" y="3568"/>
                  <a:ext cx="32" cy="1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9" name="Line 175"/>
                <p:cNvSpPr>
                  <a:spLocks noChangeShapeType="1"/>
                </p:cNvSpPr>
                <p:nvPr/>
              </p:nvSpPr>
              <p:spPr bwMode="auto">
                <a:xfrm>
                  <a:off x="4605" y="3665"/>
                  <a:ext cx="15" cy="1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0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4582" y="3662"/>
                  <a:ext cx="23" cy="1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1" name="Line 177"/>
                <p:cNvSpPr>
                  <a:spLocks noChangeShapeType="1"/>
                </p:cNvSpPr>
                <p:nvPr/>
              </p:nvSpPr>
              <p:spPr bwMode="auto">
                <a:xfrm>
                  <a:off x="4659" y="3657"/>
                  <a:ext cx="24" cy="1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2" name="Line 178"/>
                <p:cNvSpPr>
                  <a:spLocks noChangeShapeType="1"/>
                </p:cNvSpPr>
                <p:nvPr/>
              </p:nvSpPr>
              <p:spPr bwMode="auto">
                <a:xfrm flipV="1">
                  <a:off x="4608" y="3654"/>
                  <a:ext cx="52" cy="16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3" name="Line 179"/>
                <p:cNvSpPr>
                  <a:spLocks noChangeShapeType="1"/>
                </p:cNvSpPr>
                <p:nvPr/>
              </p:nvSpPr>
              <p:spPr bwMode="auto">
                <a:xfrm>
                  <a:off x="4715" y="3646"/>
                  <a:ext cx="2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4" name="Line 180"/>
                <p:cNvSpPr>
                  <a:spLocks noChangeShapeType="1"/>
                </p:cNvSpPr>
                <p:nvPr/>
              </p:nvSpPr>
              <p:spPr bwMode="auto">
                <a:xfrm flipV="1">
                  <a:off x="4663" y="3643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5" name="Line 181"/>
                <p:cNvSpPr>
                  <a:spLocks noChangeShapeType="1"/>
                </p:cNvSpPr>
                <p:nvPr/>
              </p:nvSpPr>
              <p:spPr bwMode="auto">
                <a:xfrm>
                  <a:off x="4768" y="3633"/>
                  <a:ext cx="29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6" name="Line 182"/>
                <p:cNvSpPr>
                  <a:spLocks noChangeShapeType="1"/>
                </p:cNvSpPr>
                <p:nvPr/>
              </p:nvSpPr>
              <p:spPr bwMode="auto">
                <a:xfrm flipV="1">
                  <a:off x="4715" y="3630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7" name="Line 183"/>
                <p:cNvSpPr>
                  <a:spLocks noChangeShapeType="1"/>
                </p:cNvSpPr>
                <p:nvPr/>
              </p:nvSpPr>
              <p:spPr bwMode="auto">
                <a:xfrm>
                  <a:off x="4823" y="3623"/>
                  <a:ext cx="29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8" name="Line 184"/>
                <p:cNvSpPr>
                  <a:spLocks noChangeShapeType="1"/>
                </p:cNvSpPr>
                <p:nvPr/>
              </p:nvSpPr>
              <p:spPr bwMode="auto">
                <a:xfrm flipV="1">
                  <a:off x="4772" y="3620"/>
                  <a:ext cx="51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9" name="Line 185"/>
                <p:cNvSpPr>
                  <a:spLocks noChangeShapeType="1"/>
                </p:cNvSpPr>
                <p:nvPr/>
              </p:nvSpPr>
              <p:spPr bwMode="auto">
                <a:xfrm>
                  <a:off x="4878" y="3612"/>
                  <a:ext cx="28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0" name="Line 186"/>
                <p:cNvSpPr>
                  <a:spLocks noChangeShapeType="1"/>
                </p:cNvSpPr>
                <p:nvPr/>
              </p:nvSpPr>
              <p:spPr bwMode="auto">
                <a:xfrm flipV="1">
                  <a:off x="4823" y="3609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1" name="Line 187"/>
                <p:cNvSpPr>
                  <a:spLocks noChangeShapeType="1"/>
                </p:cNvSpPr>
                <p:nvPr/>
              </p:nvSpPr>
              <p:spPr bwMode="auto">
                <a:xfrm>
                  <a:off x="4931" y="3600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2" name="Line 188"/>
                <p:cNvSpPr>
                  <a:spLocks noChangeShapeType="1"/>
                </p:cNvSpPr>
                <p:nvPr/>
              </p:nvSpPr>
              <p:spPr bwMode="auto">
                <a:xfrm flipV="1">
                  <a:off x="4878" y="3597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3" name="Line 189"/>
                <p:cNvSpPr>
                  <a:spLocks noChangeShapeType="1"/>
                </p:cNvSpPr>
                <p:nvPr/>
              </p:nvSpPr>
              <p:spPr bwMode="auto">
                <a:xfrm>
                  <a:off x="4987" y="3588"/>
                  <a:ext cx="29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4" name="Line 190"/>
                <p:cNvSpPr>
                  <a:spLocks noChangeShapeType="1"/>
                </p:cNvSpPr>
                <p:nvPr/>
              </p:nvSpPr>
              <p:spPr bwMode="auto">
                <a:xfrm flipV="1">
                  <a:off x="4933" y="3585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5" name="Line 191"/>
                <p:cNvSpPr>
                  <a:spLocks noChangeShapeType="1"/>
                </p:cNvSpPr>
                <p:nvPr/>
              </p:nvSpPr>
              <p:spPr bwMode="auto">
                <a:xfrm>
                  <a:off x="4987" y="3588"/>
                  <a:ext cx="29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6" name="Line 192"/>
                <p:cNvSpPr>
                  <a:spLocks noChangeShapeType="1"/>
                </p:cNvSpPr>
                <p:nvPr/>
              </p:nvSpPr>
              <p:spPr bwMode="auto">
                <a:xfrm>
                  <a:off x="5042" y="3575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7" name="Line 193"/>
                <p:cNvSpPr>
                  <a:spLocks noChangeShapeType="1"/>
                </p:cNvSpPr>
                <p:nvPr/>
              </p:nvSpPr>
              <p:spPr bwMode="auto">
                <a:xfrm flipV="1">
                  <a:off x="4987" y="3572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8" name="Line 194"/>
                <p:cNvSpPr>
                  <a:spLocks noChangeShapeType="1"/>
                </p:cNvSpPr>
                <p:nvPr/>
              </p:nvSpPr>
              <p:spPr bwMode="auto">
                <a:xfrm>
                  <a:off x="5094" y="3564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9" name="Line 195"/>
                <p:cNvSpPr>
                  <a:spLocks noChangeShapeType="1"/>
                </p:cNvSpPr>
                <p:nvPr/>
              </p:nvSpPr>
              <p:spPr bwMode="auto">
                <a:xfrm flipV="1">
                  <a:off x="5042" y="3561"/>
                  <a:ext cx="52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0" name="Line 196"/>
                <p:cNvSpPr>
                  <a:spLocks noChangeShapeType="1"/>
                </p:cNvSpPr>
                <p:nvPr/>
              </p:nvSpPr>
              <p:spPr bwMode="auto">
                <a:xfrm>
                  <a:off x="5094" y="3564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1" name="Line 197"/>
                <p:cNvSpPr>
                  <a:spLocks noChangeShapeType="1"/>
                </p:cNvSpPr>
                <p:nvPr/>
              </p:nvSpPr>
              <p:spPr bwMode="auto">
                <a:xfrm>
                  <a:off x="5149" y="3550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2" name="Line 198"/>
                <p:cNvSpPr>
                  <a:spLocks noChangeShapeType="1"/>
                </p:cNvSpPr>
                <p:nvPr/>
              </p:nvSpPr>
              <p:spPr bwMode="auto">
                <a:xfrm flipV="1">
                  <a:off x="5094" y="3547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3" name="Line 199"/>
                <p:cNvSpPr>
                  <a:spLocks noChangeShapeType="1"/>
                </p:cNvSpPr>
                <p:nvPr/>
              </p:nvSpPr>
              <p:spPr bwMode="auto">
                <a:xfrm>
                  <a:off x="5203" y="3540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4" name="Line 200"/>
                <p:cNvSpPr>
                  <a:spLocks noChangeShapeType="1"/>
                </p:cNvSpPr>
                <p:nvPr/>
              </p:nvSpPr>
              <p:spPr bwMode="auto">
                <a:xfrm flipV="1">
                  <a:off x="5149" y="3536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5" name="Line 201"/>
                <p:cNvSpPr>
                  <a:spLocks noChangeShapeType="1"/>
                </p:cNvSpPr>
                <p:nvPr/>
              </p:nvSpPr>
              <p:spPr bwMode="auto">
                <a:xfrm flipV="1">
                  <a:off x="5237" y="3543"/>
                  <a:ext cx="52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02"/>
              <p:cNvGrpSpPr>
                <a:grpSpLocks/>
              </p:cNvGrpSpPr>
              <p:nvPr/>
            </p:nvGrpSpPr>
            <p:grpSpPr bwMode="auto">
              <a:xfrm>
                <a:off x="4237" y="3378"/>
                <a:ext cx="1491" cy="367"/>
                <a:chOff x="4237" y="3378"/>
                <a:chExt cx="1491" cy="367"/>
              </a:xfrm>
            </p:grpSpPr>
            <p:sp>
              <p:nvSpPr>
                <p:cNvPr id="1997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5237" y="3557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8" name="Line 204"/>
                <p:cNvSpPr>
                  <a:spLocks noChangeShapeType="1"/>
                </p:cNvSpPr>
                <p:nvPr/>
              </p:nvSpPr>
              <p:spPr bwMode="auto">
                <a:xfrm>
                  <a:off x="5203" y="3539"/>
                  <a:ext cx="34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9" name="Line 205"/>
                <p:cNvSpPr>
                  <a:spLocks noChangeShapeType="1"/>
                </p:cNvSpPr>
                <p:nvPr/>
              </p:nvSpPr>
              <p:spPr bwMode="auto">
                <a:xfrm flipV="1">
                  <a:off x="5203" y="3536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0" name="Line 206"/>
                <p:cNvSpPr>
                  <a:spLocks noChangeShapeType="1"/>
                </p:cNvSpPr>
                <p:nvPr/>
              </p:nvSpPr>
              <p:spPr bwMode="auto">
                <a:xfrm>
                  <a:off x="5258" y="3527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1" name="Line 207"/>
                <p:cNvSpPr>
                  <a:spLocks noChangeShapeType="1"/>
                </p:cNvSpPr>
                <p:nvPr/>
              </p:nvSpPr>
              <p:spPr bwMode="auto">
                <a:xfrm flipV="1">
                  <a:off x="5203" y="3523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2" name="Line 208"/>
                <p:cNvSpPr>
                  <a:spLocks noChangeShapeType="1"/>
                </p:cNvSpPr>
                <p:nvPr/>
              </p:nvSpPr>
              <p:spPr bwMode="auto">
                <a:xfrm flipV="1">
                  <a:off x="5289" y="3534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3" name="Line 209"/>
                <p:cNvSpPr>
                  <a:spLocks noChangeShapeType="1"/>
                </p:cNvSpPr>
                <p:nvPr/>
              </p:nvSpPr>
              <p:spPr bwMode="auto">
                <a:xfrm>
                  <a:off x="5258" y="3527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4" name="Line 210"/>
                <p:cNvSpPr>
                  <a:spLocks noChangeShapeType="1"/>
                </p:cNvSpPr>
                <p:nvPr/>
              </p:nvSpPr>
              <p:spPr bwMode="auto">
                <a:xfrm>
                  <a:off x="5314" y="3516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5" name="Line 211"/>
                <p:cNvSpPr>
                  <a:spLocks noChangeShapeType="1"/>
                </p:cNvSpPr>
                <p:nvPr/>
              </p:nvSpPr>
              <p:spPr bwMode="auto">
                <a:xfrm flipV="1">
                  <a:off x="5258" y="3512"/>
                  <a:ext cx="56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6" name="Line 212"/>
                <p:cNvSpPr>
                  <a:spLocks noChangeShapeType="1"/>
                </p:cNvSpPr>
                <p:nvPr/>
              </p:nvSpPr>
              <p:spPr bwMode="auto">
                <a:xfrm flipV="1">
                  <a:off x="5344" y="3522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7" name="Line 213"/>
                <p:cNvSpPr>
                  <a:spLocks noChangeShapeType="1"/>
                </p:cNvSpPr>
                <p:nvPr/>
              </p:nvSpPr>
              <p:spPr bwMode="auto">
                <a:xfrm>
                  <a:off x="5367" y="3503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8" name="Line 214"/>
                <p:cNvSpPr>
                  <a:spLocks noChangeShapeType="1"/>
                </p:cNvSpPr>
                <p:nvPr/>
              </p:nvSpPr>
              <p:spPr bwMode="auto">
                <a:xfrm flipV="1">
                  <a:off x="5314" y="3499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9" name="Line 215"/>
                <p:cNvSpPr>
                  <a:spLocks noChangeShapeType="1"/>
                </p:cNvSpPr>
                <p:nvPr/>
              </p:nvSpPr>
              <p:spPr bwMode="auto">
                <a:xfrm>
                  <a:off x="5423" y="3491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0" name="Line 216"/>
                <p:cNvSpPr>
                  <a:spLocks noChangeShapeType="1"/>
                </p:cNvSpPr>
                <p:nvPr/>
              </p:nvSpPr>
              <p:spPr bwMode="auto">
                <a:xfrm flipV="1">
                  <a:off x="5369" y="3487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1" name="Line 217"/>
                <p:cNvSpPr>
                  <a:spLocks noChangeShapeType="1"/>
                </p:cNvSpPr>
                <p:nvPr/>
              </p:nvSpPr>
              <p:spPr bwMode="auto">
                <a:xfrm flipV="1">
                  <a:off x="5453" y="3494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2" name="Line 218"/>
                <p:cNvSpPr>
                  <a:spLocks noChangeShapeType="1"/>
                </p:cNvSpPr>
                <p:nvPr/>
              </p:nvSpPr>
              <p:spPr bwMode="auto">
                <a:xfrm>
                  <a:off x="5423" y="3488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3" name="Line 219"/>
                <p:cNvSpPr>
                  <a:spLocks noChangeShapeType="1"/>
                </p:cNvSpPr>
                <p:nvPr/>
              </p:nvSpPr>
              <p:spPr bwMode="auto">
                <a:xfrm flipV="1">
                  <a:off x="5423" y="3484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4" name="Line 220"/>
                <p:cNvSpPr>
                  <a:spLocks noChangeShapeType="1"/>
                </p:cNvSpPr>
                <p:nvPr/>
              </p:nvSpPr>
              <p:spPr bwMode="auto">
                <a:xfrm>
                  <a:off x="5478" y="3475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5" name="Line 221"/>
                <p:cNvSpPr>
                  <a:spLocks noChangeShapeType="1"/>
                </p:cNvSpPr>
                <p:nvPr/>
              </p:nvSpPr>
              <p:spPr bwMode="auto">
                <a:xfrm flipV="1">
                  <a:off x="5423" y="3471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6" name="Line 222"/>
                <p:cNvSpPr>
                  <a:spLocks noChangeShapeType="1"/>
                </p:cNvSpPr>
                <p:nvPr/>
              </p:nvSpPr>
              <p:spPr bwMode="auto">
                <a:xfrm flipV="1">
                  <a:off x="5508" y="3481"/>
                  <a:ext cx="56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" name="Line 223"/>
                <p:cNvSpPr>
                  <a:spLocks noChangeShapeType="1"/>
                </p:cNvSpPr>
                <p:nvPr/>
              </p:nvSpPr>
              <p:spPr bwMode="auto">
                <a:xfrm flipV="1">
                  <a:off x="5508" y="3491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" name="Line 224"/>
                <p:cNvSpPr>
                  <a:spLocks noChangeShapeType="1"/>
                </p:cNvSpPr>
                <p:nvPr/>
              </p:nvSpPr>
              <p:spPr bwMode="auto">
                <a:xfrm>
                  <a:off x="5478" y="3475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9" name="Line 225"/>
                <p:cNvSpPr>
                  <a:spLocks noChangeShapeType="1"/>
                </p:cNvSpPr>
                <p:nvPr/>
              </p:nvSpPr>
              <p:spPr bwMode="auto">
                <a:xfrm>
                  <a:off x="5530" y="3462"/>
                  <a:ext cx="34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0" name="Line 226"/>
                <p:cNvSpPr>
                  <a:spLocks noChangeShapeType="1"/>
                </p:cNvSpPr>
                <p:nvPr/>
              </p:nvSpPr>
              <p:spPr bwMode="auto">
                <a:xfrm flipV="1">
                  <a:off x="5478" y="3459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1" name="Line 227"/>
                <p:cNvSpPr>
                  <a:spLocks noChangeShapeType="1"/>
                </p:cNvSpPr>
                <p:nvPr/>
              </p:nvSpPr>
              <p:spPr bwMode="auto">
                <a:xfrm flipV="1">
                  <a:off x="5564" y="3468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2" name="Line 228"/>
                <p:cNvSpPr>
                  <a:spLocks noChangeShapeType="1"/>
                </p:cNvSpPr>
                <p:nvPr/>
              </p:nvSpPr>
              <p:spPr bwMode="auto">
                <a:xfrm flipV="1">
                  <a:off x="5564" y="3479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3" name="Line 229"/>
                <p:cNvSpPr>
                  <a:spLocks noChangeShapeType="1"/>
                </p:cNvSpPr>
                <p:nvPr/>
              </p:nvSpPr>
              <p:spPr bwMode="auto">
                <a:xfrm>
                  <a:off x="5530" y="3462"/>
                  <a:ext cx="3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4" name="Line 230"/>
                <p:cNvSpPr>
                  <a:spLocks noChangeShapeType="1"/>
                </p:cNvSpPr>
                <p:nvPr/>
              </p:nvSpPr>
              <p:spPr bwMode="auto">
                <a:xfrm>
                  <a:off x="5586" y="3447"/>
                  <a:ext cx="32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5" name="Line 231"/>
                <p:cNvSpPr>
                  <a:spLocks noChangeShapeType="1"/>
                </p:cNvSpPr>
                <p:nvPr/>
              </p:nvSpPr>
              <p:spPr bwMode="auto">
                <a:xfrm flipV="1">
                  <a:off x="5530" y="3444"/>
                  <a:ext cx="56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6" name="Line 232"/>
                <p:cNvSpPr>
                  <a:spLocks noChangeShapeType="1"/>
                </p:cNvSpPr>
                <p:nvPr/>
              </p:nvSpPr>
              <p:spPr bwMode="auto">
                <a:xfrm>
                  <a:off x="5586" y="3447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7" name="Line 233"/>
                <p:cNvSpPr>
                  <a:spLocks noChangeShapeType="1"/>
                </p:cNvSpPr>
                <p:nvPr/>
              </p:nvSpPr>
              <p:spPr bwMode="auto">
                <a:xfrm>
                  <a:off x="5641" y="3434"/>
                  <a:ext cx="29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8" name="Line 234"/>
                <p:cNvSpPr>
                  <a:spLocks noChangeShapeType="1"/>
                </p:cNvSpPr>
                <p:nvPr/>
              </p:nvSpPr>
              <p:spPr bwMode="auto">
                <a:xfrm flipV="1">
                  <a:off x="5586" y="3431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9" name="Line 235"/>
                <p:cNvSpPr>
                  <a:spLocks noChangeShapeType="1"/>
                </p:cNvSpPr>
                <p:nvPr/>
              </p:nvSpPr>
              <p:spPr bwMode="auto">
                <a:xfrm flipV="1">
                  <a:off x="5673" y="3440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0" name="Line 236"/>
                <p:cNvSpPr>
                  <a:spLocks noChangeShapeType="1"/>
                </p:cNvSpPr>
                <p:nvPr/>
              </p:nvSpPr>
              <p:spPr bwMode="auto">
                <a:xfrm>
                  <a:off x="5641" y="3434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1" name="Line 237"/>
                <p:cNvSpPr>
                  <a:spLocks noChangeShapeType="1"/>
                </p:cNvSpPr>
                <p:nvPr/>
              </p:nvSpPr>
              <p:spPr bwMode="auto">
                <a:xfrm>
                  <a:off x="5695" y="3420"/>
                  <a:ext cx="33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2" name="Line 238"/>
                <p:cNvSpPr>
                  <a:spLocks noChangeShapeType="1"/>
                </p:cNvSpPr>
                <p:nvPr/>
              </p:nvSpPr>
              <p:spPr bwMode="auto">
                <a:xfrm flipV="1">
                  <a:off x="5641" y="3417"/>
                  <a:ext cx="5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3" name="Line 239"/>
                <p:cNvSpPr>
                  <a:spLocks noChangeShapeType="1"/>
                </p:cNvSpPr>
                <p:nvPr/>
              </p:nvSpPr>
              <p:spPr bwMode="auto">
                <a:xfrm>
                  <a:off x="4301" y="3723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4" name="AutoShape 240"/>
                <p:cNvSpPr>
                  <a:spLocks noChangeArrowheads="1"/>
                </p:cNvSpPr>
                <p:nvPr/>
              </p:nvSpPr>
              <p:spPr bwMode="auto">
                <a:xfrm>
                  <a:off x="4301" y="3644"/>
                  <a:ext cx="31" cy="23"/>
                </a:xfrm>
                <a:custGeom>
                  <a:avLst/>
                  <a:gdLst>
                    <a:gd name="T0" fmla="*/ 0 w 31"/>
                    <a:gd name="T1" fmla="*/ 0 h 23"/>
                    <a:gd name="T2" fmla="*/ 31 w 31"/>
                    <a:gd name="T3" fmla="*/ 23 h 23"/>
                    <a:gd name="T4" fmla="*/ 0 w 31"/>
                    <a:gd name="T5" fmla="*/ 0 h 23"/>
                    <a:gd name="T6" fmla="*/ 0 w 31"/>
                    <a:gd name="T7" fmla="*/ 0 h 23"/>
                    <a:gd name="T8" fmla="*/ 31 w 31"/>
                    <a:gd name="T9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1" h="23">
                      <a:moveTo>
                        <a:pt x="0" y="0"/>
                      </a:moveTo>
                      <a:lnTo>
                        <a:pt x="31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35" name="Line 241"/>
                <p:cNvSpPr>
                  <a:spLocks noChangeShapeType="1"/>
                </p:cNvSpPr>
                <p:nvPr/>
              </p:nvSpPr>
              <p:spPr bwMode="auto">
                <a:xfrm>
                  <a:off x="4301" y="3644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6" name="AutoShape 242"/>
                <p:cNvSpPr>
                  <a:spLocks noChangeArrowheads="1"/>
                </p:cNvSpPr>
                <p:nvPr/>
              </p:nvSpPr>
              <p:spPr bwMode="auto">
                <a:xfrm>
                  <a:off x="4301" y="3644"/>
                  <a:ext cx="1" cy="79"/>
                </a:xfrm>
                <a:custGeom>
                  <a:avLst/>
                  <a:gdLst>
                    <a:gd name="T0" fmla="*/ 0 w 1"/>
                    <a:gd name="T1" fmla="*/ 80 h 80"/>
                    <a:gd name="T2" fmla="*/ 0 w 1"/>
                    <a:gd name="T3" fmla="*/ 0 h 80"/>
                    <a:gd name="T4" fmla="*/ 0 w 1"/>
                    <a:gd name="T5" fmla="*/ 80 h 80"/>
                    <a:gd name="T6" fmla="*/ 0 w 1"/>
                    <a:gd name="T7" fmla="*/ 0 h 80"/>
                    <a:gd name="T8" fmla="*/ 1 w 1"/>
                    <a:gd name="T9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" h="80">
                      <a:moveTo>
                        <a:pt x="0" y="80"/>
                      </a:moveTo>
                      <a:lnTo>
                        <a:pt x="0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37" name="Line 243"/>
                <p:cNvSpPr>
                  <a:spLocks noChangeShapeType="1"/>
                </p:cNvSpPr>
                <p:nvPr/>
              </p:nvSpPr>
              <p:spPr bwMode="auto">
                <a:xfrm flipV="1">
                  <a:off x="4301" y="3641"/>
                  <a:ext cx="1" cy="85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" name="AutoShape 244"/>
                <p:cNvSpPr>
                  <a:spLocks noChangeArrowheads="1"/>
                </p:cNvSpPr>
                <p:nvPr/>
              </p:nvSpPr>
              <p:spPr bwMode="auto">
                <a:xfrm>
                  <a:off x="4301" y="3638"/>
                  <a:ext cx="31" cy="6"/>
                </a:xfrm>
                <a:custGeom>
                  <a:avLst/>
                  <a:gdLst>
                    <a:gd name="T0" fmla="*/ 0 w 31"/>
                    <a:gd name="T1" fmla="*/ 6 h 6"/>
                    <a:gd name="T2" fmla="*/ 31 w 31"/>
                    <a:gd name="T3" fmla="*/ 0 h 6"/>
                    <a:gd name="T4" fmla="*/ 0 w 31"/>
                    <a:gd name="T5" fmla="*/ 6 h 6"/>
                    <a:gd name="T6" fmla="*/ 0 w 31"/>
                    <a:gd name="T7" fmla="*/ 0 h 6"/>
                    <a:gd name="T8" fmla="*/ 31 w 31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1" h="6">
                      <a:moveTo>
                        <a:pt x="0" y="6"/>
                      </a:moveTo>
                      <a:lnTo>
                        <a:pt x="31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39" name="Line 245"/>
                <p:cNvSpPr>
                  <a:spLocks noChangeShapeType="1"/>
                </p:cNvSpPr>
                <p:nvPr/>
              </p:nvSpPr>
              <p:spPr bwMode="auto">
                <a:xfrm flipV="1">
                  <a:off x="4301" y="3634"/>
                  <a:ext cx="31" cy="1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0" name="Line 246"/>
                <p:cNvSpPr>
                  <a:spLocks noChangeShapeType="1"/>
                </p:cNvSpPr>
                <p:nvPr/>
              </p:nvSpPr>
              <p:spPr bwMode="auto">
                <a:xfrm>
                  <a:off x="4573" y="3651"/>
                  <a:ext cx="2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1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4535" y="3648"/>
                  <a:ext cx="38" cy="15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2" name="Line 248"/>
                <p:cNvSpPr>
                  <a:spLocks noChangeShapeType="1"/>
                </p:cNvSpPr>
                <p:nvPr/>
              </p:nvSpPr>
              <p:spPr bwMode="auto">
                <a:xfrm>
                  <a:off x="4628" y="3641"/>
                  <a:ext cx="2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3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4578" y="3637"/>
                  <a:ext cx="50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4" name="Line 250"/>
                <p:cNvSpPr>
                  <a:spLocks noChangeShapeType="1"/>
                </p:cNvSpPr>
                <p:nvPr/>
              </p:nvSpPr>
              <p:spPr bwMode="auto">
                <a:xfrm>
                  <a:off x="4628" y="3641"/>
                  <a:ext cx="2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5" name="Line 251"/>
                <p:cNvSpPr>
                  <a:spLocks noChangeShapeType="1"/>
                </p:cNvSpPr>
                <p:nvPr/>
              </p:nvSpPr>
              <p:spPr bwMode="auto">
                <a:xfrm>
                  <a:off x="4681" y="3630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6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4628" y="3626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7" name="Line 253"/>
                <p:cNvSpPr>
                  <a:spLocks noChangeShapeType="1"/>
                </p:cNvSpPr>
                <p:nvPr/>
              </p:nvSpPr>
              <p:spPr bwMode="auto">
                <a:xfrm>
                  <a:off x="4737" y="3619"/>
                  <a:ext cx="28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8" name="Line 254"/>
                <p:cNvSpPr>
                  <a:spLocks noChangeShapeType="1"/>
                </p:cNvSpPr>
                <p:nvPr/>
              </p:nvSpPr>
              <p:spPr bwMode="auto">
                <a:xfrm flipV="1">
                  <a:off x="4684" y="3616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9" name="Line 255"/>
                <p:cNvSpPr>
                  <a:spLocks noChangeShapeType="1"/>
                </p:cNvSpPr>
                <p:nvPr/>
              </p:nvSpPr>
              <p:spPr bwMode="auto">
                <a:xfrm>
                  <a:off x="4737" y="3616"/>
                  <a:ext cx="28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" name="Line 256"/>
                <p:cNvSpPr>
                  <a:spLocks noChangeShapeType="1"/>
                </p:cNvSpPr>
                <p:nvPr/>
              </p:nvSpPr>
              <p:spPr bwMode="auto">
                <a:xfrm flipV="1">
                  <a:off x="4737" y="3613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" name="Line 257"/>
                <p:cNvSpPr>
                  <a:spLocks noChangeShapeType="1"/>
                </p:cNvSpPr>
                <p:nvPr/>
              </p:nvSpPr>
              <p:spPr bwMode="auto">
                <a:xfrm>
                  <a:off x="4793" y="3605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4737" y="3602"/>
                  <a:ext cx="56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" name="Line 259"/>
                <p:cNvSpPr>
                  <a:spLocks noChangeShapeType="1"/>
                </p:cNvSpPr>
                <p:nvPr/>
              </p:nvSpPr>
              <p:spPr bwMode="auto">
                <a:xfrm>
                  <a:off x="4847" y="3595"/>
                  <a:ext cx="29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4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4793" y="3592"/>
                  <a:ext cx="53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" name="Line 261"/>
                <p:cNvSpPr>
                  <a:spLocks noChangeShapeType="1"/>
                </p:cNvSpPr>
                <p:nvPr/>
              </p:nvSpPr>
              <p:spPr bwMode="auto">
                <a:xfrm>
                  <a:off x="4847" y="3593"/>
                  <a:ext cx="29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" name="Line 262"/>
                <p:cNvSpPr>
                  <a:spLocks noChangeShapeType="1"/>
                </p:cNvSpPr>
                <p:nvPr/>
              </p:nvSpPr>
              <p:spPr bwMode="auto">
                <a:xfrm flipV="1">
                  <a:off x="4847" y="3590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7" name="Line 263"/>
                <p:cNvSpPr>
                  <a:spLocks noChangeShapeType="1"/>
                </p:cNvSpPr>
                <p:nvPr/>
              </p:nvSpPr>
              <p:spPr bwMode="auto">
                <a:xfrm>
                  <a:off x="4902" y="3582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4847" y="3579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" name="Line 265"/>
                <p:cNvSpPr>
                  <a:spLocks noChangeShapeType="1"/>
                </p:cNvSpPr>
                <p:nvPr/>
              </p:nvSpPr>
              <p:spPr bwMode="auto">
                <a:xfrm>
                  <a:off x="4956" y="3568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0" name="Line 266"/>
                <p:cNvSpPr>
                  <a:spLocks noChangeShapeType="1"/>
                </p:cNvSpPr>
                <p:nvPr/>
              </p:nvSpPr>
              <p:spPr bwMode="auto">
                <a:xfrm flipV="1">
                  <a:off x="4903" y="3565"/>
                  <a:ext cx="53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" name="Line 267"/>
                <p:cNvSpPr>
                  <a:spLocks noChangeShapeType="1"/>
                </p:cNvSpPr>
                <p:nvPr/>
              </p:nvSpPr>
              <p:spPr bwMode="auto">
                <a:xfrm>
                  <a:off x="4956" y="3568"/>
                  <a:ext cx="27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2" name="Line 268"/>
                <p:cNvSpPr>
                  <a:spLocks noChangeShapeType="1"/>
                </p:cNvSpPr>
                <p:nvPr/>
              </p:nvSpPr>
              <p:spPr bwMode="auto">
                <a:xfrm>
                  <a:off x="5008" y="3557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3" name="Line 269"/>
                <p:cNvSpPr>
                  <a:spLocks noChangeShapeType="1"/>
                </p:cNvSpPr>
                <p:nvPr/>
              </p:nvSpPr>
              <p:spPr bwMode="auto">
                <a:xfrm flipV="1">
                  <a:off x="4956" y="3554"/>
                  <a:ext cx="53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4" name="Line 270"/>
                <p:cNvSpPr>
                  <a:spLocks noChangeShapeType="1"/>
                </p:cNvSpPr>
                <p:nvPr/>
              </p:nvSpPr>
              <p:spPr bwMode="auto">
                <a:xfrm>
                  <a:off x="5008" y="3557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5" name="Line 271"/>
                <p:cNvSpPr>
                  <a:spLocks noChangeShapeType="1"/>
                </p:cNvSpPr>
                <p:nvPr/>
              </p:nvSpPr>
              <p:spPr bwMode="auto">
                <a:xfrm>
                  <a:off x="5064" y="3545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" name="Line 272"/>
                <p:cNvSpPr>
                  <a:spLocks noChangeShapeType="1"/>
                </p:cNvSpPr>
                <p:nvPr/>
              </p:nvSpPr>
              <p:spPr bwMode="auto">
                <a:xfrm flipV="1">
                  <a:off x="5008" y="3542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7" name="Line 273"/>
                <p:cNvSpPr>
                  <a:spLocks noChangeShapeType="1"/>
                </p:cNvSpPr>
                <p:nvPr/>
              </p:nvSpPr>
              <p:spPr bwMode="auto">
                <a:xfrm>
                  <a:off x="5064" y="3545"/>
                  <a:ext cx="29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" name="Line 274"/>
                <p:cNvSpPr>
                  <a:spLocks noChangeShapeType="1"/>
                </p:cNvSpPr>
                <p:nvPr/>
              </p:nvSpPr>
              <p:spPr bwMode="auto">
                <a:xfrm>
                  <a:off x="5119" y="3532"/>
                  <a:ext cx="29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5064" y="3528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" name="Line 276"/>
                <p:cNvSpPr>
                  <a:spLocks noChangeShapeType="1"/>
                </p:cNvSpPr>
                <p:nvPr/>
              </p:nvSpPr>
              <p:spPr bwMode="auto">
                <a:xfrm>
                  <a:off x="5173" y="3520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" name="Line 277"/>
                <p:cNvSpPr>
                  <a:spLocks noChangeShapeType="1"/>
                </p:cNvSpPr>
                <p:nvPr/>
              </p:nvSpPr>
              <p:spPr bwMode="auto">
                <a:xfrm flipV="1">
                  <a:off x="5119" y="3516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" name="Line 278"/>
                <p:cNvSpPr>
                  <a:spLocks noChangeShapeType="1"/>
                </p:cNvSpPr>
                <p:nvPr/>
              </p:nvSpPr>
              <p:spPr bwMode="auto">
                <a:xfrm>
                  <a:off x="5173" y="3520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3" name="Line 279"/>
                <p:cNvSpPr>
                  <a:spLocks noChangeShapeType="1"/>
                </p:cNvSpPr>
                <p:nvPr/>
              </p:nvSpPr>
              <p:spPr bwMode="auto">
                <a:xfrm>
                  <a:off x="5228" y="3508"/>
                  <a:ext cx="29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5173" y="3504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" name="Line 281"/>
                <p:cNvSpPr>
                  <a:spLocks noChangeShapeType="1"/>
                </p:cNvSpPr>
                <p:nvPr/>
              </p:nvSpPr>
              <p:spPr bwMode="auto">
                <a:xfrm>
                  <a:off x="5228" y="3508"/>
                  <a:ext cx="29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6" name="Line 282"/>
                <p:cNvSpPr>
                  <a:spLocks noChangeShapeType="1"/>
                </p:cNvSpPr>
                <p:nvPr/>
              </p:nvSpPr>
              <p:spPr bwMode="auto">
                <a:xfrm>
                  <a:off x="5283" y="3494"/>
                  <a:ext cx="29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" name="Line 283"/>
                <p:cNvSpPr>
                  <a:spLocks noChangeShapeType="1"/>
                </p:cNvSpPr>
                <p:nvPr/>
              </p:nvSpPr>
              <p:spPr bwMode="auto">
                <a:xfrm flipV="1">
                  <a:off x="5228" y="3490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8" name="Line 284"/>
                <p:cNvSpPr>
                  <a:spLocks noChangeShapeType="1"/>
                </p:cNvSpPr>
                <p:nvPr/>
              </p:nvSpPr>
              <p:spPr bwMode="auto">
                <a:xfrm>
                  <a:off x="5283" y="3494"/>
                  <a:ext cx="28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9" name="Line 285"/>
                <p:cNvSpPr>
                  <a:spLocks noChangeShapeType="1"/>
                </p:cNvSpPr>
                <p:nvPr/>
              </p:nvSpPr>
              <p:spPr bwMode="auto">
                <a:xfrm>
                  <a:off x="5335" y="3482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0" name="Line 286"/>
                <p:cNvSpPr>
                  <a:spLocks noChangeShapeType="1"/>
                </p:cNvSpPr>
                <p:nvPr/>
              </p:nvSpPr>
              <p:spPr bwMode="auto">
                <a:xfrm flipV="1">
                  <a:off x="5283" y="3479"/>
                  <a:ext cx="52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1" name="Line 287"/>
                <p:cNvSpPr>
                  <a:spLocks noChangeShapeType="1"/>
                </p:cNvSpPr>
                <p:nvPr/>
              </p:nvSpPr>
              <p:spPr bwMode="auto">
                <a:xfrm>
                  <a:off x="5391" y="3471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2" name="Line 288"/>
                <p:cNvSpPr>
                  <a:spLocks noChangeShapeType="1"/>
                </p:cNvSpPr>
                <p:nvPr/>
              </p:nvSpPr>
              <p:spPr bwMode="auto">
                <a:xfrm flipV="1">
                  <a:off x="5338" y="3468"/>
                  <a:ext cx="53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3" name="Line 289"/>
                <p:cNvSpPr>
                  <a:spLocks noChangeShapeType="1"/>
                </p:cNvSpPr>
                <p:nvPr/>
              </p:nvSpPr>
              <p:spPr bwMode="auto">
                <a:xfrm>
                  <a:off x="5391" y="3466"/>
                  <a:ext cx="32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4" name="Line 290"/>
                <p:cNvSpPr>
                  <a:spLocks noChangeShapeType="1"/>
                </p:cNvSpPr>
                <p:nvPr/>
              </p:nvSpPr>
              <p:spPr bwMode="auto">
                <a:xfrm flipV="1">
                  <a:off x="5391" y="3463"/>
                  <a:ext cx="1" cy="1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" name="Line 291"/>
                <p:cNvSpPr>
                  <a:spLocks noChangeShapeType="1"/>
                </p:cNvSpPr>
                <p:nvPr/>
              </p:nvSpPr>
              <p:spPr bwMode="auto">
                <a:xfrm>
                  <a:off x="5446" y="3455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" name="Line 292"/>
                <p:cNvSpPr>
                  <a:spLocks noChangeShapeType="1"/>
                </p:cNvSpPr>
                <p:nvPr/>
              </p:nvSpPr>
              <p:spPr bwMode="auto">
                <a:xfrm flipV="1">
                  <a:off x="5391" y="3452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7" name="Line 293"/>
                <p:cNvSpPr>
                  <a:spLocks noChangeShapeType="1"/>
                </p:cNvSpPr>
                <p:nvPr/>
              </p:nvSpPr>
              <p:spPr bwMode="auto">
                <a:xfrm>
                  <a:off x="5500" y="3443"/>
                  <a:ext cx="29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8" name="Line 294"/>
                <p:cNvSpPr>
                  <a:spLocks noChangeShapeType="1"/>
                </p:cNvSpPr>
                <p:nvPr/>
              </p:nvSpPr>
              <p:spPr bwMode="auto">
                <a:xfrm flipV="1">
                  <a:off x="5446" y="3440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9" name="Line 295"/>
                <p:cNvSpPr>
                  <a:spLocks noChangeShapeType="1"/>
                </p:cNvSpPr>
                <p:nvPr/>
              </p:nvSpPr>
              <p:spPr bwMode="auto">
                <a:xfrm>
                  <a:off x="5500" y="3442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0" name="Line 296"/>
                <p:cNvSpPr>
                  <a:spLocks noChangeShapeType="1"/>
                </p:cNvSpPr>
                <p:nvPr/>
              </p:nvSpPr>
              <p:spPr bwMode="auto">
                <a:xfrm flipV="1">
                  <a:off x="5500" y="3439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1" name="Line 297"/>
                <p:cNvSpPr>
                  <a:spLocks noChangeShapeType="1"/>
                </p:cNvSpPr>
                <p:nvPr/>
              </p:nvSpPr>
              <p:spPr bwMode="auto">
                <a:xfrm>
                  <a:off x="5555" y="3429"/>
                  <a:ext cx="29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2" name="Line 298"/>
                <p:cNvSpPr>
                  <a:spLocks noChangeShapeType="1"/>
                </p:cNvSpPr>
                <p:nvPr/>
              </p:nvSpPr>
              <p:spPr bwMode="auto">
                <a:xfrm flipV="1">
                  <a:off x="5500" y="3426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3" name="Line 299"/>
                <p:cNvSpPr>
                  <a:spLocks noChangeShapeType="1"/>
                </p:cNvSpPr>
                <p:nvPr/>
              </p:nvSpPr>
              <p:spPr bwMode="auto">
                <a:xfrm>
                  <a:off x="5555" y="3427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4" name="Line 300"/>
                <p:cNvSpPr>
                  <a:spLocks noChangeShapeType="1"/>
                </p:cNvSpPr>
                <p:nvPr/>
              </p:nvSpPr>
              <p:spPr bwMode="auto">
                <a:xfrm flipV="1">
                  <a:off x="5555" y="3424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5" name="Line 301"/>
                <p:cNvSpPr>
                  <a:spLocks noChangeShapeType="1"/>
                </p:cNvSpPr>
                <p:nvPr/>
              </p:nvSpPr>
              <p:spPr bwMode="auto">
                <a:xfrm>
                  <a:off x="5610" y="3415"/>
                  <a:ext cx="28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6" name="Line 302"/>
                <p:cNvSpPr>
                  <a:spLocks noChangeShapeType="1"/>
                </p:cNvSpPr>
                <p:nvPr/>
              </p:nvSpPr>
              <p:spPr bwMode="auto">
                <a:xfrm flipV="1">
                  <a:off x="5555" y="3412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7" name="Line 303"/>
                <p:cNvSpPr>
                  <a:spLocks noChangeShapeType="1"/>
                </p:cNvSpPr>
                <p:nvPr/>
              </p:nvSpPr>
              <p:spPr bwMode="auto">
                <a:xfrm>
                  <a:off x="5610" y="3415"/>
                  <a:ext cx="28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8" name="Line 304"/>
                <p:cNvSpPr>
                  <a:spLocks noChangeShapeType="1"/>
                </p:cNvSpPr>
                <p:nvPr/>
              </p:nvSpPr>
              <p:spPr bwMode="auto">
                <a:xfrm>
                  <a:off x="5664" y="3402"/>
                  <a:ext cx="29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" name="Line 305"/>
                <p:cNvSpPr>
                  <a:spLocks noChangeShapeType="1"/>
                </p:cNvSpPr>
                <p:nvPr/>
              </p:nvSpPr>
              <p:spPr bwMode="auto">
                <a:xfrm flipV="1">
                  <a:off x="5610" y="3398"/>
                  <a:ext cx="5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" name="Line 306"/>
                <p:cNvSpPr>
                  <a:spLocks noChangeShapeType="1"/>
                </p:cNvSpPr>
                <p:nvPr/>
              </p:nvSpPr>
              <p:spPr bwMode="auto">
                <a:xfrm>
                  <a:off x="4269" y="3700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1" name="AutoShape 307"/>
                <p:cNvSpPr>
                  <a:spLocks noChangeArrowheads="1"/>
                </p:cNvSpPr>
                <p:nvPr/>
              </p:nvSpPr>
              <p:spPr bwMode="auto">
                <a:xfrm>
                  <a:off x="4269" y="3659"/>
                  <a:ext cx="32" cy="22"/>
                </a:xfrm>
                <a:custGeom>
                  <a:avLst/>
                  <a:gdLst>
                    <a:gd name="T0" fmla="*/ 0 w 32"/>
                    <a:gd name="T1" fmla="*/ 0 h 22"/>
                    <a:gd name="T2" fmla="*/ 32 w 32"/>
                    <a:gd name="T3" fmla="*/ 22 h 22"/>
                    <a:gd name="T4" fmla="*/ 0 w 32"/>
                    <a:gd name="T5" fmla="*/ 0 h 22"/>
                    <a:gd name="T6" fmla="*/ 0 w 32"/>
                    <a:gd name="T7" fmla="*/ 0 h 22"/>
                    <a:gd name="T8" fmla="*/ 32 w 32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2" h="22">
                      <a:moveTo>
                        <a:pt x="0" y="0"/>
                      </a:moveTo>
                      <a:lnTo>
                        <a:pt x="32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2" name="Line 308"/>
                <p:cNvSpPr>
                  <a:spLocks noChangeShapeType="1"/>
                </p:cNvSpPr>
                <p:nvPr/>
              </p:nvSpPr>
              <p:spPr bwMode="auto">
                <a:xfrm>
                  <a:off x="4269" y="3659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3" name="AutoShape 309"/>
                <p:cNvSpPr>
                  <a:spLocks noChangeArrowheads="1"/>
                </p:cNvSpPr>
                <p:nvPr/>
              </p:nvSpPr>
              <p:spPr bwMode="auto">
                <a:xfrm>
                  <a:off x="4269" y="3659"/>
                  <a:ext cx="1" cy="41"/>
                </a:xfrm>
                <a:custGeom>
                  <a:avLst/>
                  <a:gdLst>
                    <a:gd name="T0" fmla="*/ 0 w 1"/>
                    <a:gd name="T1" fmla="*/ 41 h 41"/>
                    <a:gd name="T2" fmla="*/ 0 w 1"/>
                    <a:gd name="T3" fmla="*/ 0 h 41"/>
                    <a:gd name="T4" fmla="*/ 0 w 1"/>
                    <a:gd name="T5" fmla="*/ 41 h 41"/>
                    <a:gd name="T6" fmla="*/ 0 w 1"/>
                    <a:gd name="T7" fmla="*/ 0 h 41"/>
                    <a:gd name="T8" fmla="*/ 1 w 1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" h="41">
                      <a:moveTo>
                        <a:pt x="0" y="41"/>
                      </a:moveTo>
                      <a:lnTo>
                        <a:pt x="0" y="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4" name="Line 310"/>
                <p:cNvSpPr>
                  <a:spLocks noChangeShapeType="1"/>
                </p:cNvSpPr>
                <p:nvPr/>
              </p:nvSpPr>
              <p:spPr bwMode="auto">
                <a:xfrm flipV="1">
                  <a:off x="4269" y="3656"/>
                  <a:ext cx="1" cy="4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5" name="AutoShape 311"/>
                <p:cNvSpPr>
                  <a:spLocks noChangeArrowheads="1"/>
                </p:cNvSpPr>
                <p:nvPr/>
              </p:nvSpPr>
              <p:spPr bwMode="auto">
                <a:xfrm>
                  <a:off x="4269" y="3653"/>
                  <a:ext cx="31" cy="7"/>
                </a:xfrm>
                <a:custGeom>
                  <a:avLst/>
                  <a:gdLst>
                    <a:gd name="T0" fmla="*/ 0 w 31"/>
                    <a:gd name="T1" fmla="*/ 7 h 7"/>
                    <a:gd name="T2" fmla="*/ 31 w 31"/>
                    <a:gd name="T3" fmla="*/ 0 h 7"/>
                    <a:gd name="T4" fmla="*/ 0 w 31"/>
                    <a:gd name="T5" fmla="*/ 7 h 7"/>
                    <a:gd name="T6" fmla="*/ 0 w 31"/>
                    <a:gd name="T7" fmla="*/ 0 h 7"/>
                    <a:gd name="T8" fmla="*/ 31 w 31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1" h="7">
                      <a:moveTo>
                        <a:pt x="0" y="7"/>
                      </a:moveTo>
                      <a:lnTo>
                        <a:pt x="31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6" name="Line 312"/>
                <p:cNvSpPr>
                  <a:spLocks noChangeShapeType="1"/>
                </p:cNvSpPr>
                <p:nvPr/>
              </p:nvSpPr>
              <p:spPr bwMode="auto">
                <a:xfrm flipV="1">
                  <a:off x="4269" y="3649"/>
                  <a:ext cx="31" cy="1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7" name="Line 313"/>
                <p:cNvSpPr>
                  <a:spLocks noChangeShapeType="1"/>
                </p:cNvSpPr>
                <p:nvPr/>
              </p:nvSpPr>
              <p:spPr bwMode="auto">
                <a:xfrm>
                  <a:off x="4503" y="3656"/>
                  <a:ext cx="5" cy="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8" name="Line 314"/>
                <p:cNvSpPr>
                  <a:spLocks noChangeShapeType="1"/>
                </p:cNvSpPr>
                <p:nvPr/>
              </p:nvSpPr>
              <p:spPr bwMode="auto">
                <a:xfrm>
                  <a:off x="4543" y="3632"/>
                  <a:ext cx="2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9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4503" y="3629"/>
                  <a:ext cx="40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0" name="Line 316"/>
                <p:cNvSpPr>
                  <a:spLocks noChangeShapeType="1"/>
                </p:cNvSpPr>
                <p:nvPr/>
              </p:nvSpPr>
              <p:spPr bwMode="auto">
                <a:xfrm>
                  <a:off x="4596" y="3622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1" name="Line 317"/>
                <p:cNvSpPr>
                  <a:spLocks noChangeShapeType="1"/>
                </p:cNvSpPr>
                <p:nvPr/>
              </p:nvSpPr>
              <p:spPr bwMode="auto">
                <a:xfrm flipV="1">
                  <a:off x="4543" y="3618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2" name="Line 318"/>
                <p:cNvSpPr>
                  <a:spLocks noChangeShapeType="1"/>
                </p:cNvSpPr>
                <p:nvPr/>
              </p:nvSpPr>
              <p:spPr bwMode="auto">
                <a:xfrm>
                  <a:off x="4652" y="3611"/>
                  <a:ext cx="29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3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4598" y="3608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4" name="Line 320"/>
                <p:cNvSpPr>
                  <a:spLocks noChangeShapeType="1"/>
                </p:cNvSpPr>
                <p:nvPr/>
              </p:nvSpPr>
              <p:spPr bwMode="auto">
                <a:xfrm>
                  <a:off x="4652" y="3611"/>
                  <a:ext cx="29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5" name="Line 321"/>
                <p:cNvSpPr>
                  <a:spLocks noChangeShapeType="1"/>
                </p:cNvSpPr>
                <p:nvPr/>
              </p:nvSpPr>
              <p:spPr bwMode="auto">
                <a:xfrm>
                  <a:off x="4707" y="3596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6" name="Line 322"/>
                <p:cNvSpPr>
                  <a:spLocks noChangeShapeType="1"/>
                </p:cNvSpPr>
                <p:nvPr/>
              </p:nvSpPr>
              <p:spPr bwMode="auto">
                <a:xfrm flipV="1">
                  <a:off x="4652" y="3593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7" name="Line 323"/>
                <p:cNvSpPr>
                  <a:spLocks noChangeShapeType="1"/>
                </p:cNvSpPr>
                <p:nvPr/>
              </p:nvSpPr>
              <p:spPr bwMode="auto">
                <a:xfrm>
                  <a:off x="4759" y="3584"/>
                  <a:ext cx="29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8" name="Line 324"/>
                <p:cNvSpPr>
                  <a:spLocks noChangeShapeType="1"/>
                </p:cNvSpPr>
                <p:nvPr/>
              </p:nvSpPr>
              <p:spPr bwMode="auto">
                <a:xfrm flipV="1">
                  <a:off x="4707" y="3581"/>
                  <a:ext cx="5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9" name="Line 325"/>
                <p:cNvSpPr>
                  <a:spLocks noChangeShapeType="1"/>
                </p:cNvSpPr>
                <p:nvPr/>
              </p:nvSpPr>
              <p:spPr bwMode="auto">
                <a:xfrm>
                  <a:off x="4815" y="3574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0" name="Line 326"/>
                <p:cNvSpPr>
                  <a:spLocks noChangeShapeType="1"/>
                </p:cNvSpPr>
                <p:nvPr/>
              </p:nvSpPr>
              <p:spPr bwMode="auto">
                <a:xfrm flipV="1">
                  <a:off x="4762" y="3571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" name="Line 327"/>
                <p:cNvSpPr>
                  <a:spLocks noChangeShapeType="1"/>
                </p:cNvSpPr>
                <p:nvPr/>
              </p:nvSpPr>
              <p:spPr bwMode="auto">
                <a:xfrm>
                  <a:off x="4870" y="3560"/>
                  <a:ext cx="29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2" name="Line 328"/>
                <p:cNvSpPr>
                  <a:spLocks noChangeShapeType="1"/>
                </p:cNvSpPr>
                <p:nvPr/>
              </p:nvSpPr>
              <p:spPr bwMode="auto">
                <a:xfrm flipV="1">
                  <a:off x="4815" y="3557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3" name="Line 329"/>
                <p:cNvSpPr>
                  <a:spLocks noChangeShapeType="1"/>
                </p:cNvSpPr>
                <p:nvPr/>
              </p:nvSpPr>
              <p:spPr bwMode="auto">
                <a:xfrm>
                  <a:off x="4924" y="3549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4" name="Line 330"/>
                <p:cNvSpPr>
                  <a:spLocks noChangeShapeType="1"/>
                </p:cNvSpPr>
                <p:nvPr/>
              </p:nvSpPr>
              <p:spPr bwMode="auto">
                <a:xfrm flipV="1">
                  <a:off x="4870" y="3545"/>
                  <a:ext cx="54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5" name="Line 331"/>
                <p:cNvSpPr>
                  <a:spLocks noChangeShapeType="1"/>
                </p:cNvSpPr>
                <p:nvPr/>
              </p:nvSpPr>
              <p:spPr bwMode="auto">
                <a:xfrm>
                  <a:off x="4924" y="3549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6" name="Line 332"/>
                <p:cNvSpPr>
                  <a:spLocks noChangeShapeType="1"/>
                </p:cNvSpPr>
                <p:nvPr/>
              </p:nvSpPr>
              <p:spPr bwMode="auto">
                <a:xfrm>
                  <a:off x="4979" y="3537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7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4924" y="3534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8" name="Line 334"/>
                <p:cNvSpPr>
                  <a:spLocks noChangeShapeType="1"/>
                </p:cNvSpPr>
                <p:nvPr/>
              </p:nvSpPr>
              <p:spPr bwMode="auto">
                <a:xfrm>
                  <a:off x="4979" y="3537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9" name="Line 335"/>
                <p:cNvSpPr>
                  <a:spLocks noChangeShapeType="1"/>
                </p:cNvSpPr>
                <p:nvPr/>
              </p:nvSpPr>
              <p:spPr bwMode="auto">
                <a:xfrm>
                  <a:off x="5033" y="3523"/>
                  <a:ext cx="29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0" name="Line 336"/>
                <p:cNvSpPr>
                  <a:spLocks noChangeShapeType="1"/>
                </p:cNvSpPr>
                <p:nvPr/>
              </p:nvSpPr>
              <p:spPr bwMode="auto">
                <a:xfrm flipV="1">
                  <a:off x="4979" y="3519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1" name="Line 337"/>
                <p:cNvSpPr>
                  <a:spLocks noChangeShapeType="1"/>
                </p:cNvSpPr>
                <p:nvPr/>
              </p:nvSpPr>
              <p:spPr bwMode="auto">
                <a:xfrm>
                  <a:off x="5033" y="3523"/>
                  <a:ext cx="29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2" name="Line 338"/>
                <p:cNvSpPr>
                  <a:spLocks noChangeShapeType="1"/>
                </p:cNvSpPr>
                <p:nvPr/>
              </p:nvSpPr>
              <p:spPr bwMode="auto">
                <a:xfrm>
                  <a:off x="5087" y="3511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3" name="Line 339"/>
                <p:cNvSpPr>
                  <a:spLocks noChangeShapeType="1"/>
                </p:cNvSpPr>
                <p:nvPr/>
              </p:nvSpPr>
              <p:spPr bwMode="auto">
                <a:xfrm flipV="1">
                  <a:off x="5033" y="3507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4" name="Line 340"/>
                <p:cNvSpPr>
                  <a:spLocks noChangeShapeType="1"/>
                </p:cNvSpPr>
                <p:nvPr/>
              </p:nvSpPr>
              <p:spPr bwMode="auto">
                <a:xfrm>
                  <a:off x="5141" y="3500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5" name="Line 341"/>
                <p:cNvSpPr>
                  <a:spLocks noChangeShapeType="1"/>
                </p:cNvSpPr>
                <p:nvPr/>
              </p:nvSpPr>
              <p:spPr bwMode="auto">
                <a:xfrm flipV="1">
                  <a:off x="5088" y="3497"/>
                  <a:ext cx="53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6" name="Line 342"/>
                <p:cNvSpPr>
                  <a:spLocks noChangeShapeType="1"/>
                </p:cNvSpPr>
                <p:nvPr/>
              </p:nvSpPr>
              <p:spPr bwMode="auto">
                <a:xfrm>
                  <a:off x="5141" y="3500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7" name="Line 343"/>
                <p:cNvSpPr>
                  <a:spLocks noChangeShapeType="1"/>
                </p:cNvSpPr>
                <p:nvPr/>
              </p:nvSpPr>
              <p:spPr bwMode="auto">
                <a:xfrm>
                  <a:off x="5196" y="3485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8" name="Line 344"/>
                <p:cNvSpPr>
                  <a:spLocks noChangeShapeType="1"/>
                </p:cNvSpPr>
                <p:nvPr/>
              </p:nvSpPr>
              <p:spPr bwMode="auto">
                <a:xfrm flipV="1">
                  <a:off x="5141" y="3482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9" name="Line 345"/>
                <p:cNvSpPr>
                  <a:spLocks noChangeShapeType="1"/>
                </p:cNvSpPr>
                <p:nvPr/>
              </p:nvSpPr>
              <p:spPr bwMode="auto">
                <a:xfrm>
                  <a:off x="5196" y="3485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0" name="Line 346"/>
                <p:cNvSpPr>
                  <a:spLocks noChangeShapeType="1"/>
                </p:cNvSpPr>
                <p:nvPr/>
              </p:nvSpPr>
              <p:spPr bwMode="auto">
                <a:xfrm>
                  <a:off x="5250" y="3474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1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5196" y="3470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2" name="Line 348"/>
                <p:cNvSpPr>
                  <a:spLocks noChangeShapeType="1"/>
                </p:cNvSpPr>
                <p:nvPr/>
              </p:nvSpPr>
              <p:spPr bwMode="auto">
                <a:xfrm>
                  <a:off x="5250" y="3474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3" name="Line 349"/>
                <p:cNvSpPr>
                  <a:spLocks noChangeShapeType="1"/>
                </p:cNvSpPr>
                <p:nvPr/>
              </p:nvSpPr>
              <p:spPr bwMode="auto">
                <a:xfrm>
                  <a:off x="5305" y="3460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4" name="Line 350"/>
                <p:cNvSpPr>
                  <a:spLocks noChangeShapeType="1"/>
                </p:cNvSpPr>
                <p:nvPr/>
              </p:nvSpPr>
              <p:spPr bwMode="auto">
                <a:xfrm flipV="1">
                  <a:off x="5250" y="3457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5" name="Line 351"/>
                <p:cNvSpPr>
                  <a:spLocks noChangeShapeType="1"/>
                </p:cNvSpPr>
                <p:nvPr/>
              </p:nvSpPr>
              <p:spPr bwMode="auto">
                <a:xfrm flipV="1">
                  <a:off x="5335" y="3466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6" name="Line 352"/>
                <p:cNvSpPr>
                  <a:spLocks noChangeShapeType="1"/>
                </p:cNvSpPr>
                <p:nvPr/>
              </p:nvSpPr>
              <p:spPr bwMode="auto">
                <a:xfrm>
                  <a:off x="5305" y="3460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7" name="Line 353"/>
                <p:cNvSpPr>
                  <a:spLocks noChangeShapeType="1"/>
                </p:cNvSpPr>
                <p:nvPr/>
              </p:nvSpPr>
              <p:spPr bwMode="auto">
                <a:xfrm>
                  <a:off x="5360" y="3447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8" name="Line 354"/>
                <p:cNvSpPr>
                  <a:spLocks noChangeShapeType="1"/>
                </p:cNvSpPr>
                <p:nvPr/>
              </p:nvSpPr>
              <p:spPr bwMode="auto">
                <a:xfrm flipV="1">
                  <a:off x="5305" y="3444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9" name="Line 355"/>
                <p:cNvSpPr>
                  <a:spLocks noChangeShapeType="1"/>
                </p:cNvSpPr>
                <p:nvPr/>
              </p:nvSpPr>
              <p:spPr bwMode="auto">
                <a:xfrm>
                  <a:off x="5414" y="3434"/>
                  <a:ext cx="29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0" name="Line 356"/>
                <p:cNvSpPr>
                  <a:spLocks noChangeShapeType="1"/>
                </p:cNvSpPr>
                <p:nvPr/>
              </p:nvSpPr>
              <p:spPr bwMode="auto">
                <a:xfrm flipV="1">
                  <a:off x="5360" y="3431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1" name="Line 357"/>
                <p:cNvSpPr>
                  <a:spLocks noChangeShapeType="1"/>
                </p:cNvSpPr>
                <p:nvPr/>
              </p:nvSpPr>
              <p:spPr bwMode="auto">
                <a:xfrm>
                  <a:off x="5414" y="3434"/>
                  <a:ext cx="29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" name="Line 358"/>
                <p:cNvSpPr>
                  <a:spLocks noChangeShapeType="1"/>
                </p:cNvSpPr>
                <p:nvPr/>
              </p:nvSpPr>
              <p:spPr bwMode="auto">
                <a:xfrm>
                  <a:off x="5469" y="3423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" name="Line 359"/>
                <p:cNvSpPr>
                  <a:spLocks noChangeShapeType="1"/>
                </p:cNvSpPr>
                <p:nvPr/>
              </p:nvSpPr>
              <p:spPr bwMode="auto">
                <a:xfrm flipV="1">
                  <a:off x="5414" y="3420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" name="Line 360"/>
                <p:cNvSpPr>
                  <a:spLocks noChangeShapeType="1"/>
                </p:cNvSpPr>
                <p:nvPr/>
              </p:nvSpPr>
              <p:spPr bwMode="auto">
                <a:xfrm>
                  <a:off x="5469" y="3420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5469" y="3417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" name="Line 362"/>
                <p:cNvSpPr>
                  <a:spLocks noChangeShapeType="1"/>
                </p:cNvSpPr>
                <p:nvPr/>
              </p:nvSpPr>
              <p:spPr bwMode="auto">
                <a:xfrm>
                  <a:off x="5524" y="3409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" name="Line 363"/>
                <p:cNvSpPr>
                  <a:spLocks noChangeShapeType="1"/>
                </p:cNvSpPr>
                <p:nvPr/>
              </p:nvSpPr>
              <p:spPr bwMode="auto">
                <a:xfrm flipV="1">
                  <a:off x="5469" y="3405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" name="Line 364"/>
                <p:cNvSpPr>
                  <a:spLocks noChangeShapeType="1"/>
                </p:cNvSpPr>
                <p:nvPr/>
              </p:nvSpPr>
              <p:spPr bwMode="auto">
                <a:xfrm flipV="1">
                  <a:off x="5555" y="3412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" name="Line 365"/>
                <p:cNvSpPr>
                  <a:spLocks noChangeShapeType="1"/>
                </p:cNvSpPr>
                <p:nvPr/>
              </p:nvSpPr>
              <p:spPr bwMode="auto">
                <a:xfrm>
                  <a:off x="5524" y="3406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" name="Line 366"/>
                <p:cNvSpPr>
                  <a:spLocks noChangeShapeType="1"/>
                </p:cNvSpPr>
                <p:nvPr/>
              </p:nvSpPr>
              <p:spPr bwMode="auto">
                <a:xfrm flipV="1">
                  <a:off x="5524" y="3402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" name="Line 367"/>
                <p:cNvSpPr>
                  <a:spLocks noChangeShapeType="1"/>
                </p:cNvSpPr>
                <p:nvPr/>
              </p:nvSpPr>
              <p:spPr bwMode="auto">
                <a:xfrm>
                  <a:off x="5577" y="3395"/>
                  <a:ext cx="33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" name="Line 368"/>
                <p:cNvSpPr>
                  <a:spLocks noChangeShapeType="1"/>
                </p:cNvSpPr>
                <p:nvPr/>
              </p:nvSpPr>
              <p:spPr bwMode="auto">
                <a:xfrm flipV="1">
                  <a:off x="5524" y="3391"/>
                  <a:ext cx="53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" name="Line 369"/>
                <p:cNvSpPr>
                  <a:spLocks noChangeShapeType="1"/>
                </p:cNvSpPr>
                <p:nvPr/>
              </p:nvSpPr>
              <p:spPr bwMode="auto">
                <a:xfrm>
                  <a:off x="5632" y="3382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" name="Line 370"/>
                <p:cNvSpPr>
                  <a:spLocks noChangeShapeType="1"/>
                </p:cNvSpPr>
                <p:nvPr/>
              </p:nvSpPr>
              <p:spPr bwMode="auto">
                <a:xfrm flipV="1">
                  <a:off x="5577" y="3378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" name="Line 371"/>
                <p:cNvSpPr>
                  <a:spLocks noChangeShapeType="1"/>
                </p:cNvSpPr>
                <p:nvPr/>
              </p:nvSpPr>
              <p:spPr bwMode="auto">
                <a:xfrm>
                  <a:off x="4237" y="3680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" name="Line 372"/>
                <p:cNvSpPr>
                  <a:spLocks noChangeShapeType="1"/>
                </p:cNvSpPr>
                <p:nvPr/>
              </p:nvSpPr>
              <p:spPr bwMode="auto">
                <a:xfrm>
                  <a:off x="4237" y="3651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4237" y="3647"/>
                  <a:ext cx="1" cy="35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" name="Line 374"/>
                <p:cNvSpPr>
                  <a:spLocks noChangeShapeType="1"/>
                </p:cNvSpPr>
                <p:nvPr/>
              </p:nvSpPr>
              <p:spPr bwMode="auto">
                <a:xfrm>
                  <a:off x="4293" y="3640"/>
                  <a:ext cx="7" cy="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4237" y="3636"/>
                  <a:ext cx="56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0" name="Line 376"/>
                <p:cNvSpPr>
                  <a:spLocks noChangeShapeType="1"/>
                </p:cNvSpPr>
                <p:nvPr/>
              </p:nvSpPr>
              <p:spPr bwMode="auto">
                <a:xfrm>
                  <a:off x="4509" y="3614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1" name="Line 377"/>
                <p:cNvSpPr>
                  <a:spLocks noChangeShapeType="1"/>
                </p:cNvSpPr>
                <p:nvPr/>
              </p:nvSpPr>
              <p:spPr bwMode="auto">
                <a:xfrm>
                  <a:off x="4505" y="3614"/>
                  <a:ext cx="4" cy="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2" name="Line 378"/>
                <p:cNvSpPr>
                  <a:spLocks noChangeShapeType="1"/>
                </p:cNvSpPr>
                <p:nvPr/>
              </p:nvSpPr>
              <p:spPr bwMode="auto">
                <a:xfrm>
                  <a:off x="4564" y="3602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3" name="Line 379"/>
                <p:cNvSpPr>
                  <a:spLocks noChangeShapeType="1"/>
                </p:cNvSpPr>
                <p:nvPr/>
              </p:nvSpPr>
              <p:spPr bwMode="auto">
                <a:xfrm flipV="1">
                  <a:off x="4512" y="3599"/>
                  <a:ext cx="52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4" name="Line 380"/>
                <p:cNvSpPr>
                  <a:spLocks noChangeShapeType="1"/>
                </p:cNvSpPr>
                <p:nvPr/>
              </p:nvSpPr>
              <p:spPr bwMode="auto">
                <a:xfrm>
                  <a:off x="4564" y="3602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5" name="Line 381"/>
                <p:cNvSpPr>
                  <a:spLocks noChangeShapeType="1"/>
                </p:cNvSpPr>
                <p:nvPr/>
              </p:nvSpPr>
              <p:spPr bwMode="auto">
                <a:xfrm>
                  <a:off x="4620" y="3590"/>
                  <a:ext cx="29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6" name="Line 382"/>
                <p:cNvSpPr>
                  <a:spLocks noChangeShapeType="1"/>
                </p:cNvSpPr>
                <p:nvPr/>
              </p:nvSpPr>
              <p:spPr bwMode="auto">
                <a:xfrm flipV="1">
                  <a:off x="4564" y="3587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7" name="Line 383"/>
                <p:cNvSpPr>
                  <a:spLocks noChangeShapeType="1"/>
                </p:cNvSpPr>
                <p:nvPr/>
              </p:nvSpPr>
              <p:spPr bwMode="auto">
                <a:xfrm>
                  <a:off x="4673" y="3577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8" name="Line 384"/>
                <p:cNvSpPr>
                  <a:spLocks noChangeShapeType="1"/>
                </p:cNvSpPr>
                <p:nvPr/>
              </p:nvSpPr>
              <p:spPr bwMode="auto">
                <a:xfrm flipV="1">
                  <a:off x="4620" y="3574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9" name="Line 385"/>
                <p:cNvSpPr>
                  <a:spLocks noChangeShapeType="1"/>
                </p:cNvSpPr>
                <p:nvPr/>
              </p:nvSpPr>
              <p:spPr bwMode="auto">
                <a:xfrm>
                  <a:off x="4673" y="3577"/>
                  <a:ext cx="30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0" name="Line 386"/>
                <p:cNvSpPr>
                  <a:spLocks noChangeShapeType="1"/>
                </p:cNvSpPr>
                <p:nvPr/>
              </p:nvSpPr>
              <p:spPr bwMode="auto">
                <a:xfrm>
                  <a:off x="4729" y="3564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1" name="Line 387"/>
                <p:cNvSpPr>
                  <a:spLocks noChangeShapeType="1"/>
                </p:cNvSpPr>
                <p:nvPr/>
              </p:nvSpPr>
              <p:spPr bwMode="auto">
                <a:xfrm flipV="1">
                  <a:off x="4673" y="3561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2" name="Line 388"/>
                <p:cNvSpPr>
                  <a:spLocks noChangeShapeType="1"/>
                </p:cNvSpPr>
                <p:nvPr/>
              </p:nvSpPr>
              <p:spPr bwMode="auto">
                <a:xfrm>
                  <a:off x="4729" y="3564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3" name="Line 389"/>
                <p:cNvSpPr>
                  <a:spLocks noChangeShapeType="1"/>
                </p:cNvSpPr>
                <p:nvPr/>
              </p:nvSpPr>
              <p:spPr bwMode="auto">
                <a:xfrm>
                  <a:off x="4784" y="3552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4" name="Line 390"/>
                <p:cNvSpPr>
                  <a:spLocks noChangeShapeType="1"/>
                </p:cNvSpPr>
                <p:nvPr/>
              </p:nvSpPr>
              <p:spPr bwMode="auto">
                <a:xfrm flipV="1">
                  <a:off x="4729" y="3549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5" name="Line 391"/>
                <p:cNvSpPr>
                  <a:spLocks noChangeShapeType="1"/>
                </p:cNvSpPr>
                <p:nvPr/>
              </p:nvSpPr>
              <p:spPr bwMode="auto">
                <a:xfrm>
                  <a:off x="4837" y="3539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6" name="Line 392"/>
                <p:cNvSpPr>
                  <a:spLocks noChangeShapeType="1"/>
                </p:cNvSpPr>
                <p:nvPr/>
              </p:nvSpPr>
              <p:spPr bwMode="auto">
                <a:xfrm flipV="1">
                  <a:off x="4784" y="3536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7" name="Line 393"/>
                <p:cNvSpPr>
                  <a:spLocks noChangeShapeType="1"/>
                </p:cNvSpPr>
                <p:nvPr/>
              </p:nvSpPr>
              <p:spPr bwMode="auto">
                <a:xfrm>
                  <a:off x="4837" y="3539"/>
                  <a:ext cx="29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8" name="Line 394"/>
                <p:cNvSpPr>
                  <a:spLocks noChangeShapeType="1"/>
                </p:cNvSpPr>
                <p:nvPr/>
              </p:nvSpPr>
              <p:spPr bwMode="auto">
                <a:xfrm>
                  <a:off x="4893" y="3529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9" name="Line 395"/>
                <p:cNvSpPr>
                  <a:spLocks noChangeShapeType="1"/>
                </p:cNvSpPr>
                <p:nvPr/>
              </p:nvSpPr>
              <p:spPr bwMode="auto">
                <a:xfrm flipV="1">
                  <a:off x="4837" y="3525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0" name="Line 396"/>
                <p:cNvSpPr>
                  <a:spLocks noChangeShapeType="1"/>
                </p:cNvSpPr>
                <p:nvPr/>
              </p:nvSpPr>
              <p:spPr bwMode="auto">
                <a:xfrm>
                  <a:off x="4893" y="3529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1" name="Line 397"/>
                <p:cNvSpPr>
                  <a:spLocks noChangeShapeType="1"/>
                </p:cNvSpPr>
                <p:nvPr/>
              </p:nvSpPr>
              <p:spPr bwMode="auto">
                <a:xfrm>
                  <a:off x="4947" y="3517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2" name="Line 398"/>
                <p:cNvSpPr>
                  <a:spLocks noChangeShapeType="1"/>
                </p:cNvSpPr>
                <p:nvPr/>
              </p:nvSpPr>
              <p:spPr bwMode="auto">
                <a:xfrm flipV="1">
                  <a:off x="4893" y="3513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3" name="Line 399"/>
                <p:cNvSpPr>
                  <a:spLocks noChangeShapeType="1"/>
                </p:cNvSpPr>
                <p:nvPr/>
              </p:nvSpPr>
              <p:spPr bwMode="auto">
                <a:xfrm>
                  <a:off x="4947" y="3516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4" name="Line 400"/>
                <p:cNvSpPr>
                  <a:spLocks noChangeShapeType="1"/>
                </p:cNvSpPr>
                <p:nvPr/>
              </p:nvSpPr>
              <p:spPr bwMode="auto">
                <a:xfrm flipV="1">
                  <a:off x="4947" y="3512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5" name="Line 401"/>
                <p:cNvSpPr>
                  <a:spLocks noChangeShapeType="1"/>
                </p:cNvSpPr>
                <p:nvPr/>
              </p:nvSpPr>
              <p:spPr bwMode="auto">
                <a:xfrm>
                  <a:off x="5000" y="3503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6" name="Line 402"/>
                <p:cNvSpPr>
                  <a:spLocks noChangeShapeType="1"/>
                </p:cNvSpPr>
                <p:nvPr/>
              </p:nvSpPr>
              <p:spPr bwMode="auto">
                <a:xfrm flipV="1">
                  <a:off x="4947" y="3499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403"/>
              <p:cNvGrpSpPr>
                <a:grpSpLocks/>
              </p:cNvGrpSpPr>
              <p:nvPr/>
            </p:nvGrpSpPr>
            <p:grpSpPr bwMode="auto">
              <a:xfrm>
                <a:off x="4143" y="3315"/>
                <a:ext cx="1488" cy="364"/>
                <a:chOff x="4143" y="3315"/>
                <a:chExt cx="1488" cy="364"/>
              </a:xfrm>
            </p:grpSpPr>
            <p:sp>
              <p:nvSpPr>
                <p:cNvPr id="1797" name="Line 404"/>
                <p:cNvSpPr>
                  <a:spLocks noChangeShapeType="1"/>
                </p:cNvSpPr>
                <p:nvPr/>
              </p:nvSpPr>
              <p:spPr bwMode="auto">
                <a:xfrm>
                  <a:off x="5055" y="3490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8" name="Line 405"/>
                <p:cNvSpPr>
                  <a:spLocks noChangeShapeType="1"/>
                </p:cNvSpPr>
                <p:nvPr/>
              </p:nvSpPr>
              <p:spPr bwMode="auto">
                <a:xfrm flipV="1">
                  <a:off x="5001" y="3486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9" name="Line 406"/>
                <p:cNvSpPr>
                  <a:spLocks noChangeShapeType="1"/>
                </p:cNvSpPr>
                <p:nvPr/>
              </p:nvSpPr>
              <p:spPr bwMode="auto">
                <a:xfrm flipV="1">
                  <a:off x="5141" y="3493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0" name="Line 407"/>
                <p:cNvSpPr>
                  <a:spLocks noChangeShapeType="1"/>
                </p:cNvSpPr>
                <p:nvPr/>
              </p:nvSpPr>
              <p:spPr bwMode="auto">
                <a:xfrm flipV="1">
                  <a:off x="5087" y="3494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1" name="Line 408"/>
                <p:cNvSpPr>
                  <a:spLocks noChangeShapeType="1"/>
                </p:cNvSpPr>
                <p:nvPr/>
              </p:nvSpPr>
              <p:spPr bwMode="auto">
                <a:xfrm>
                  <a:off x="5055" y="3489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2" name="Line 409"/>
                <p:cNvSpPr>
                  <a:spLocks noChangeShapeType="1"/>
                </p:cNvSpPr>
                <p:nvPr/>
              </p:nvSpPr>
              <p:spPr bwMode="auto">
                <a:xfrm flipV="1">
                  <a:off x="5055" y="3486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3" name="Line 410"/>
                <p:cNvSpPr>
                  <a:spLocks noChangeShapeType="1"/>
                </p:cNvSpPr>
                <p:nvPr/>
              </p:nvSpPr>
              <p:spPr bwMode="auto">
                <a:xfrm>
                  <a:off x="5110" y="3476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4" name="Line 411"/>
                <p:cNvSpPr>
                  <a:spLocks noChangeShapeType="1"/>
                </p:cNvSpPr>
                <p:nvPr/>
              </p:nvSpPr>
              <p:spPr bwMode="auto">
                <a:xfrm flipV="1">
                  <a:off x="5055" y="3472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5" name="Line 412"/>
                <p:cNvSpPr>
                  <a:spLocks noChangeShapeType="1"/>
                </p:cNvSpPr>
                <p:nvPr/>
              </p:nvSpPr>
              <p:spPr bwMode="auto">
                <a:xfrm>
                  <a:off x="5164" y="3465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6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5110" y="3461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7" name="Line 414"/>
                <p:cNvSpPr>
                  <a:spLocks noChangeShapeType="1"/>
                </p:cNvSpPr>
                <p:nvPr/>
              </p:nvSpPr>
              <p:spPr bwMode="auto">
                <a:xfrm>
                  <a:off x="5164" y="3465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8" name="Line 415"/>
                <p:cNvSpPr>
                  <a:spLocks noChangeShapeType="1"/>
                </p:cNvSpPr>
                <p:nvPr/>
              </p:nvSpPr>
              <p:spPr bwMode="auto">
                <a:xfrm>
                  <a:off x="5219" y="3452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9" name="Line 416"/>
                <p:cNvSpPr>
                  <a:spLocks noChangeShapeType="1"/>
                </p:cNvSpPr>
                <p:nvPr/>
              </p:nvSpPr>
              <p:spPr bwMode="auto">
                <a:xfrm flipV="1">
                  <a:off x="5164" y="3449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0" name="Line 417"/>
                <p:cNvSpPr>
                  <a:spLocks noChangeShapeType="1"/>
                </p:cNvSpPr>
                <p:nvPr/>
              </p:nvSpPr>
              <p:spPr bwMode="auto">
                <a:xfrm>
                  <a:off x="5274" y="3439"/>
                  <a:ext cx="29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1" name="Line 418"/>
                <p:cNvSpPr>
                  <a:spLocks noChangeShapeType="1"/>
                </p:cNvSpPr>
                <p:nvPr/>
              </p:nvSpPr>
              <p:spPr bwMode="auto">
                <a:xfrm flipV="1">
                  <a:off x="5219" y="3436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2" name="Line 419"/>
                <p:cNvSpPr>
                  <a:spLocks noChangeShapeType="1"/>
                </p:cNvSpPr>
                <p:nvPr/>
              </p:nvSpPr>
              <p:spPr bwMode="auto">
                <a:xfrm>
                  <a:off x="5274" y="3439"/>
                  <a:ext cx="28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3" name="Line 420"/>
                <p:cNvSpPr>
                  <a:spLocks noChangeShapeType="1"/>
                </p:cNvSpPr>
                <p:nvPr/>
              </p:nvSpPr>
              <p:spPr bwMode="auto">
                <a:xfrm>
                  <a:off x="5328" y="3427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4" name="Line 421"/>
                <p:cNvSpPr>
                  <a:spLocks noChangeShapeType="1"/>
                </p:cNvSpPr>
                <p:nvPr/>
              </p:nvSpPr>
              <p:spPr bwMode="auto">
                <a:xfrm flipV="1">
                  <a:off x="5274" y="3423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5" name="Line 422"/>
                <p:cNvSpPr>
                  <a:spLocks noChangeShapeType="1"/>
                </p:cNvSpPr>
                <p:nvPr/>
              </p:nvSpPr>
              <p:spPr bwMode="auto">
                <a:xfrm flipV="1">
                  <a:off x="5360" y="3430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" name="Line 423"/>
                <p:cNvSpPr>
                  <a:spLocks noChangeShapeType="1"/>
                </p:cNvSpPr>
                <p:nvPr/>
              </p:nvSpPr>
              <p:spPr bwMode="auto">
                <a:xfrm flipV="1">
                  <a:off x="5360" y="3442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" name="Line 424"/>
                <p:cNvSpPr>
                  <a:spLocks noChangeShapeType="1"/>
                </p:cNvSpPr>
                <p:nvPr/>
              </p:nvSpPr>
              <p:spPr bwMode="auto">
                <a:xfrm>
                  <a:off x="5328" y="3426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" name="Line 425"/>
                <p:cNvSpPr>
                  <a:spLocks noChangeShapeType="1"/>
                </p:cNvSpPr>
                <p:nvPr/>
              </p:nvSpPr>
              <p:spPr bwMode="auto">
                <a:xfrm flipV="1">
                  <a:off x="5328" y="3423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" name="Line 426"/>
                <p:cNvSpPr>
                  <a:spLocks noChangeShapeType="1"/>
                </p:cNvSpPr>
                <p:nvPr/>
              </p:nvSpPr>
              <p:spPr bwMode="auto">
                <a:xfrm>
                  <a:off x="5382" y="3413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0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5328" y="3410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1" name="Line 428"/>
                <p:cNvSpPr>
                  <a:spLocks noChangeShapeType="1"/>
                </p:cNvSpPr>
                <p:nvPr/>
              </p:nvSpPr>
              <p:spPr bwMode="auto">
                <a:xfrm>
                  <a:off x="5437" y="3401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2" name="Line 429"/>
                <p:cNvSpPr>
                  <a:spLocks noChangeShapeType="1"/>
                </p:cNvSpPr>
                <p:nvPr/>
              </p:nvSpPr>
              <p:spPr bwMode="auto">
                <a:xfrm flipV="1">
                  <a:off x="5385" y="3397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3" name="Line 430"/>
                <p:cNvSpPr>
                  <a:spLocks noChangeShapeType="1"/>
                </p:cNvSpPr>
                <p:nvPr/>
              </p:nvSpPr>
              <p:spPr bwMode="auto">
                <a:xfrm>
                  <a:off x="5437" y="3399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4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5437" y="3396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5" name="Line 432"/>
                <p:cNvSpPr>
                  <a:spLocks noChangeShapeType="1"/>
                </p:cNvSpPr>
                <p:nvPr/>
              </p:nvSpPr>
              <p:spPr bwMode="auto">
                <a:xfrm>
                  <a:off x="5491" y="3386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6" name="Line 433"/>
                <p:cNvSpPr>
                  <a:spLocks noChangeShapeType="1"/>
                </p:cNvSpPr>
                <p:nvPr/>
              </p:nvSpPr>
              <p:spPr bwMode="auto">
                <a:xfrm flipV="1">
                  <a:off x="5437" y="3383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7" name="Line 434"/>
                <p:cNvSpPr>
                  <a:spLocks noChangeShapeType="1"/>
                </p:cNvSpPr>
                <p:nvPr/>
              </p:nvSpPr>
              <p:spPr bwMode="auto">
                <a:xfrm>
                  <a:off x="5491" y="3386"/>
                  <a:ext cx="33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8" name="Line 435"/>
                <p:cNvSpPr>
                  <a:spLocks noChangeShapeType="1"/>
                </p:cNvSpPr>
                <p:nvPr/>
              </p:nvSpPr>
              <p:spPr bwMode="auto">
                <a:xfrm>
                  <a:off x="5546" y="3372"/>
                  <a:ext cx="29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9" name="Line 436"/>
                <p:cNvSpPr>
                  <a:spLocks noChangeShapeType="1"/>
                </p:cNvSpPr>
                <p:nvPr/>
              </p:nvSpPr>
              <p:spPr bwMode="auto">
                <a:xfrm flipV="1">
                  <a:off x="5491" y="3368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0" name="Line 437"/>
                <p:cNvSpPr>
                  <a:spLocks noChangeShapeType="1"/>
                </p:cNvSpPr>
                <p:nvPr/>
              </p:nvSpPr>
              <p:spPr bwMode="auto">
                <a:xfrm>
                  <a:off x="5602" y="3360"/>
                  <a:ext cx="29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1" name="Line 438"/>
                <p:cNvSpPr>
                  <a:spLocks noChangeShapeType="1"/>
                </p:cNvSpPr>
                <p:nvPr/>
              </p:nvSpPr>
              <p:spPr bwMode="auto">
                <a:xfrm flipV="1">
                  <a:off x="5546" y="3357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2" name="Line 439"/>
                <p:cNvSpPr>
                  <a:spLocks noChangeShapeType="1"/>
                </p:cNvSpPr>
                <p:nvPr/>
              </p:nvSpPr>
              <p:spPr bwMode="auto">
                <a:xfrm>
                  <a:off x="4207" y="3658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3" name="Line 440"/>
                <p:cNvSpPr>
                  <a:spLocks noChangeShapeType="1"/>
                </p:cNvSpPr>
                <p:nvPr/>
              </p:nvSpPr>
              <p:spPr bwMode="auto">
                <a:xfrm>
                  <a:off x="4207" y="3639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4" name="Line 441"/>
                <p:cNvSpPr>
                  <a:spLocks noChangeShapeType="1"/>
                </p:cNvSpPr>
                <p:nvPr/>
              </p:nvSpPr>
              <p:spPr bwMode="auto">
                <a:xfrm flipV="1">
                  <a:off x="4207" y="3636"/>
                  <a:ext cx="1" cy="25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5" name="Line 442"/>
                <p:cNvSpPr>
                  <a:spLocks noChangeShapeType="1"/>
                </p:cNvSpPr>
                <p:nvPr/>
              </p:nvSpPr>
              <p:spPr bwMode="auto">
                <a:xfrm>
                  <a:off x="4261" y="3624"/>
                  <a:ext cx="23" cy="16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6" name="Line 443"/>
                <p:cNvSpPr>
                  <a:spLocks noChangeShapeType="1"/>
                </p:cNvSpPr>
                <p:nvPr/>
              </p:nvSpPr>
              <p:spPr bwMode="auto">
                <a:xfrm flipV="1">
                  <a:off x="4207" y="3621"/>
                  <a:ext cx="54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7" name="Line 444"/>
                <p:cNvSpPr>
                  <a:spLocks noChangeShapeType="1"/>
                </p:cNvSpPr>
                <p:nvPr/>
              </p:nvSpPr>
              <p:spPr bwMode="auto">
                <a:xfrm>
                  <a:off x="4316" y="3621"/>
                  <a:ext cx="16" cy="1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8" name="Line 445"/>
                <p:cNvSpPr>
                  <a:spLocks noChangeShapeType="1"/>
                </p:cNvSpPr>
                <p:nvPr/>
              </p:nvSpPr>
              <p:spPr bwMode="auto">
                <a:xfrm flipV="1">
                  <a:off x="4271" y="3618"/>
                  <a:ext cx="45" cy="16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9" name="AutoShape 446"/>
                <p:cNvSpPr>
                  <a:spLocks noChangeArrowheads="1"/>
                </p:cNvSpPr>
                <p:nvPr/>
              </p:nvSpPr>
              <p:spPr bwMode="auto">
                <a:xfrm>
                  <a:off x="4320" y="3621"/>
                  <a:ext cx="12" cy="3"/>
                </a:xfrm>
                <a:custGeom>
                  <a:avLst/>
                  <a:gdLst>
                    <a:gd name="T0" fmla="*/ 0 w 12"/>
                    <a:gd name="T1" fmla="*/ 3 h 3"/>
                    <a:gd name="T2" fmla="*/ 12 w 12"/>
                    <a:gd name="T3" fmla="*/ 0 h 3"/>
                    <a:gd name="T4" fmla="*/ 0 w 12"/>
                    <a:gd name="T5" fmla="*/ 3 h 3"/>
                    <a:gd name="T6" fmla="*/ 0 w 12"/>
                    <a:gd name="T7" fmla="*/ 0 h 3"/>
                    <a:gd name="T8" fmla="*/ 12 w 12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2" h="3">
                      <a:moveTo>
                        <a:pt x="0" y="3"/>
                      </a:moveTo>
                      <a:lnTo>
                        <a:pt x="12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0" name="Line 447"/>
                <p:cNvSpPr>
                  <a:spLocks noChangeShapeType="1"/>
                </p:cNvSpPr>
                <p:nvPr/>
              </p:nvSpPr>
              <p:spPr bwMode="auto">
                <a:xfrm flipV="1">
                  <a:off x="4320" y="3618"/>
                  <a:ext cx="12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1" name="Line 448"/>
                <p:cNvSpPr>
                  <a:spLocks noChangeShapeType="1"/>
                </p:cNvSpPr>
                <p:nvPr/>
              </p:nvSpPr>
              <p:spPr bwMode="auto">
                <a:xfrm>
                  <a:off x="4505" y="3610"/>
                  <a:ext cx="3" cy="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2" name="Line 449"/>
                <p:cNvSpPr>
                  <a:spLocks noChangeShapeType="1"/>
                </p:cNvSpPr>
                <p:nvPr/>
              </p:nvSpPr>
              <p:spPr bwMode="auto">
                <a:xfrm>
                  <a:off x="4534" y="3582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3" name="Line 450"/>
                <p:cNvSpPr>
                  <a:spLocks noChangeShapeType="1"/>
                </p:cNvSpPr>
                <p:nvPr/>
              </p:nvSpPr>
              <p:spPr bwMode="auto">
                <a:xfrm flipV="1">
                  <a:off x="4498" y="3577"/>
                  <a:ext cx="36" cy="1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4" name="Line 451"/>
                <p:cNvSpPr>
                  <a:spLocks noChangeShapeType="1"/>
                </p:cNvSpPr>
                <p:nvPr/>
              </p:nvSpPr>
              <p:spPr bwMode="auto">
                <a:xfrm>
                  <a:off x="4534" y="3582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5" name="Line 452"/>
                <p:cNvSpPr>
                  <a:spLocks noChangeShapeType="1"/>
                </p:cNvSpPr>
                <p:nvPr/>
              </p:nvSpPr>
              <p:spPr bwMode="auto">
                <a:xfrm>
                  <a:off x="4588" y="3567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6" name="Line 453"/>
                <p:cNvSpPr>
                  <a:spLocks noChangeShapeType="1"/>
                </p:cNvSpPr>
                <p:nvPr/>
              </p:nvSpPr>
              <p:spPr bwMode="auto">
                <a:xfrm flipV="1">
                  <a:off x="4534" y="3564"/>
                  <a:ext cx="54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7" name="Line 454"/>
                <p:cNvSpPr>
                  <a:spLocks noChangeShapeType="1"/>
                </p:cNvSpPr>
                <p:nvPr/>
              </p:nvSpPr>
              <p:spPr bwMode="auto">
                <a:xfrm>
                  <a:off x="4643" y="3555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8" name="Line 455"/>
                <p:cNvSpPr>
                  <a:spLocks noChangeShapeType="1"/>
                </p:cNvSpPr>
                <p:nvPr/>
              </p:nvSpPr>
              <p:spPr bwMode="auto">
                <a:xfrm flipV="1">
                  <a:off x="4588" y="3551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9" name="Line 456"/>
                <p:cNvSpPr>
                  <a:spLocks noChangeShapeType="1"/>
                </p:cNvSpPr>
                <p:nvPr/>
              </p:nvSpPr>
              <p:spPr bwMode="auto">
                <a:xfrm>
                  <a:off x="4698" y="3544"/>
                  <a:ext cx="29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0" name="Line 457"/>
                <p:cNvSpPr>
                  <a:spLocks noChangeShapeType="1"/>
                </p:cNvSpPr>
                <p:nvPr/>
              </p:nvSpPr>
              <p:spPr bwMode="auto">
                <a:xfrm flipV="1">
                  <a:off x="4643" y="3541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1" name="Line 458"/>
                <p:cNvSpPr>
                  <a:spLocks noChangeShapeType="1"/>
                </p:cNvSpPr>
                <p:nvPr/>
              </p:nvSpPr>
              <p:spPr bwMode="auto">
                <a:xfrm>
                  <a:off x="4698" y="3544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2" name="Line 459"/>
                <p:cNvSpPr>
                  <a:spLocks noChangeShapeType="1"/>
                </p:cNvSpPr>
                <p:nvPr/>
              </p:nvSpPr>
              <p:spPr bwMode="auto">
                <a:xfrm>
                  <a:off x="4750" y="3531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3" name="Line 460"/>
                <p:cNvSpPr>
                  <a:spLocks noChangeShapeType="1"/>
                </p:cNvSpPr>
                <p:nvPr/>
              </p:nvSpPr>
              <p:spPr bwMode="auto">
                <a:xfrm flipV="1">
                  <a:off x="4698" y="3527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4" name="Line 461"/>
                <p:cNvSpPr>
                  <a:spLocks noChangeShapeType="1"/>
                </p:cNvSpPr>
                <p:nvPr/>
              </p:nvSpPr>
              <p:spPr bwMode="auto">
                <a:xfrm flipV="1">
                  <a:off x="4784" y="3536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5" name="Line 462"/>
                <p:cNvSpPr>
                  <a:spLocks noChangeShapeType="1"/>
                </p:cNvSpPr>
                <p:nvPr/>
              </p:nvSpPr>
              <p:spPr bwMode="auto">
                <a:xfrm>
                  <a:off x="4805" y="3519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6" name="Line 463"/>
                <p:cNvSpPr>
                  <a:spLocks noChangeShapeType="1"/>
                </p:cNvSpPr>
                <p:nvPr/>
              </p:nvSpPr>
              <p:spPr bwMode="auto">
                <a:xfrm flipV="1">
                  <a:off x="4752" y="3515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" name="Line 464"/>
                <p:cNvSpPr>
                  <a:spLocks noChangeShapeType="1"/>
                </p:cNvSpPr>
                <p:nvPr/>
              </p:nvSpPr>
              <p:spPr bwMode="auto">
                <a:xfrm>
                  <a:off x="4860" y="3506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" name="Line 465"/>
                <p:cNvSpPr>
                  <a:spLocks noChangeShapeType="1"/>
                </p:cNvSpPr>
                <p:nvPr/>
              </p:nvSpPr>
              <p:spPr bwMode="auto">
                <a:xfrm flipV="1">
                  <a:off x="4805" y="3502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" name="Line 466"/>
                <p:cNvSpPr>
                  <a:spLocks noChangeShapeType="1"/>
                </p:cNvSpPr>
                <p:nvPr/>
              </p:nvSpPr>
              <p:spPr bwMode="auto">
                <a:xfrm>
                  <a:off x="4860" y="3506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0" name="Line 467"/>
                <p:cNvSpPr>
                  <a:spLocks noChangeShapeType="1"/>
                </p:cNvSpPr>
                <p:nvPr/>
              </p:nvSpPr>
              <p:spPr bwMode="auto">
                <a:xfrm>
                  <a:off x="4914" y="3493"/>
                  <a:ext cx="33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1" name="Line 468"/>
                <p:cNvSpPr>
                  <a:spLocks noChangeShapeType="1"/>
                </p:cNvSpPr>
                <p:nvPr/>
              </p:nvSpPr>
              <p:spPr bwMode="auto">
                <a:xfrm flipV="1">
                  <a:off x="4860" y="3489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" name="Line 469"/>
                <p:cNvSpPr>
                  <a:spLocks noChangeShapeType="1"/>
                </p:cNvSpPr>
                <p:nvPr/>
              </p:nvSpPr>
              <p:spPr bwMode="auto">
                <a:xfrm>
                  <a:off x="4969" y="3481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3" name="Line 470"/>
                <p:cNvSpPr>
                  <a:spLocks noChangeShapeType="1"/>
                </p:cNvSpPr>
                <p:nvPr/>
              </p:nvSpPr>
              <p:spPr bwMode="auto">
                <a:xfrm flipV="1">
                  <a:off x="4914" y="3478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" name="Line 471"/>
                <p:cNvSpPr>
                  <a:spLocks noChangeShapeType="1"/>
                </p:cNvSpPr>
                <p:nvPr/>
              </p:nvSpPr>
              <p:spPr bwMode="auto">
                <a:xfrm>
                  <a:off x="4969" y="3481"/>
                  <a:ext cx="29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5" name="Line 472"/>
                <p:cNvSpPr>
                  <a:spLocks noChangeShapeType="1"/>
                </p:cNvSpPr>
                <p:nvPr/>
              </p:nvSpPr>
              <p:spPr bwMode="auto">
                <a:xfrm>
                  <a:off x="5024" y="3468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6" name="Line 473"/>
                <p:cNvSpPr>
                  <a:spLocks noChangeShapeType="1"/>
                </p:cNvSpPr>
                <p:nvPr/>
              </p:nvSpPr>
              <p:spPr bwMode="auto">
                <a:xfrm flipV="1">
                  <a:off x="4969" y="3466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7" name="Line 474"/>
                <p:cNvSpPr>
                  <a:spLocks noChangeShapeType="1"/>
                </p:cNvSpPr>
                <p:nvPr/>
              </p:nvSpPr>
              <p:spPr bwMode="auto">
                <a:xfrm>
                  <a:off x="5024" y="3468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8" name="Line 475"/>
                <p:cNvSpPr>
                  <a:spLocks noChangeShapeType="1"/>
                </p:cNvSpPr>
                <p:nvPr/>
              </p:nvSpPr>
              <p:spPr bwMode="auto">
                <a:xfrm>
                  <a:off x="5078" y="3456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9" name="Line 476"/>
                <p:cNvSpPr>
                  <a:spLocks noChangeShapeType="1"/>
                </p:cNvSpPr>
                <p:nvPr/>
              </p:nvSpPr>
              <p:spPr bwMode="auto">
                <a:xfrm flipV="1">
                  <a:off x="5024" y="3451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" name="Line 477"/>
                <p:cNvSpPr>
                  <a:spLocks noChangeShapeType="1"/>
                </p:cNvSpPr>
                <p:nvPr/>
              </p:nvSpPr>
              <p:spPr bwMode="auto">
                <a:xfrm>
                  <a:off x="5133" y="3443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" name="Line 478"/>
                <p:cNvSpPr>
                  <a:spLocks noChangeShapeType="1"/>
                </p:cNvSpPr>
                <p:nvPr/>
              </p:nvSpPr>
              <p:spPr bwMode="auto">
                <a:xfrm flipV="1">
                  <a:off x="5078" y="3438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" name="Line 479"/>
                <p:cNvSpPr>
                  <a:spLocks noChangeShapeType="1"/>
                </p:cNvSpPr>
                <p:nvPr/>
              </p:nvSpPr>
              <p:spPr bwMode="auto">
                <a:xfrm>
                  <a:off x="5187" y="3431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3" name="Line 480"/>
                <p:cNvSpPr>
                  <a:spLocks noChangeShapeType="1"/>
                </p:cNvSpPr>
                <p:nvPr/>
              </p:nvSpPr>
              <p:spPr bwMode="auto">
                <a:xfrm flipV="1">
                  <a:off x="5133" y="3427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" name="Line 481"/>
                <p:cNvSpPr>
                  <a:spLocks noChangeShapeType="1"/>
                </p:cNvSpPr>
                <p:nvPr/>
              </p:nvSpPr>
              <p:spPr bwMode="auto">
                <a:xfrm>
                  <a:off x="5187" y="3431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" name="Line 482"/>
                <p:cNvSpPr>
                  <a:spLocks noChangeShapeType="1"/>
                </p:cNvSpPr>
                <p:nvPr/>
              </p:nvSpPr>
              <p:spPr bwMode="auto">
                <a:xfrm>
                  <a:off x="5241" y="3418"/>
                  <a:ext cx="33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6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5187" y="3415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7" name="Line 484"/>
                <p:cNvSpPr>
                  <a:spLocks noChangeShapeType="1"/>
                </p:cNvSpPr>
                <p:nvPr/>
              </p:nvSpPr>
              <p:spPr bwMode="auto">
                <a:xfrm>
                  <a:off x="5296" y="3405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8" name="Line 485"/>
                <p:cNvSpPr>
                  <a:spLocks noChangeShapeType="1"/>
                </p:cNvSpPr>
                <p:nvPr/>
              </p:nvSpPr>
              <p:spPr bwMode="auto">
                <a:xfrm flipV="1">
                  <a:off x="5241" y="3402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9" name="Line 486"/>
                <p:cNvSpPr>
                  <a:spLocks noChangeShapeType="1"/>
                </p:cNvSpPr>
                <p:nvPr/>
              </p:nvSpPr>
              <p:spPr bwMode="auto">
                <a:xfrm>
                  <a:off x="5296" y="3405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" name="Line 487"/>
                <p:cNvSpPr>
                  <a:spLocks noChangeShapeType="1"/>
                </p:cNvSpPr>
                <p:nvPr/>
              </p:nvSpPr>
              <p:spPr bwMode="auto">
                <a:xfrm>
                  <a:off x="5351" y="3391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" name="Line 488"/>
                <p:cNvSpPr>
                  <a:spLocks noChangeShapeType="1"/>
                </p:cNvSpPr>
                <p:nvPr/>
              </p:nvSpPr>
              <p:spPr bwMode="auto">
                <a:xfrm flipV="1">
                  <a:off x="5296" y="3388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2" name="Line 489"/>
                <p:cNvSpPr>
                  <a:spLocks noChangeShapeType="1"/>
                </p:cNvSpPr>
                <p:nvPr/>
              </p:nvSpPr>
              <p:spPr bwMode="auto">
                <a:xfrm>
                  <a:off x="5351" y="3391"/>
                  <a:ext cx="28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3" name="Line 490"/>
                <p:cNvSpPr>
                  <a:spLocks noChangeShapeType="1"/>
                </p:cNvSpPr>
                <p:nvPr/>
              </p:nvSpPr>
              <p:spPr bwMode="auto">
                <a:xfrm>
                  <a:off x="5405" y="3379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4" name="Line 491"/>
                <p:cNvSpPr>
                  <a:spLocks noChangeShapeType="1"/>
                </p:cNvSpPr>
                <p:nvPr/>
              </p:nvSpPr>
              <p:spPr bwMode="auto">
                <a:xfrm flipV="1">
                  <a:off x="5351" y="3376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" name="Line 492"/>
                <p:cNvSpPr>
                  <a:spLocks noChangeShapeType="1"/>
                </p:cNvSpPr>
                <p:nvPr/>
              </p:nvSpPr>
              <p:spPr bwMode="auto">
                <a:xfrm>
                  <a:off x="5405" y="3379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6" name="Line 493"/>
                <p:cNvSpPr>
                  <a:spLocks noChangeShapeType="1"/>
                </p:cNvSpPr>
                <p:nvPr/>
              </p:nvSpPr>
              <p:spPr bwMode="auto">
                <a:xfrm>
                  <a:off x="5461" y="3366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7" name="Line 494"/>
                <p:cNvSpPr>
                  <a:spLocks noChangeShapeType="1"/>
                </p:cNvSpPr>
                <p:nvPr/>
              </p:nvSpPr>
              <p:spPr bwMode="auto">
                <a:xfrm flipV="1">
                  <a:off x="5405" y="3363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8" name="Line 495"/>
                <p:cNvSpPr>
                  <a:spLocks noChangeShapeType="1"/>
                </p:cNvSpPr>
                <p:nvPr/>
              </p:nvSpPr>
              <p:spPr bwMode="auto">
                <a:xfrm>
                  <a:off x="5461" y="3363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9" name="Line 496"/>
                <p:cNvSpPr>
                  <a:spLocks noChangeShapeType="1"/>
                </p:cNvSpPr>
                <p:nvPr/>
              </p:nvSpPr>
              <p:spPr bwMode="auto">
                <a:xfrm flipV="1">
                  <a:off x="5461" y="3359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0" name="Line 497"/>
                <p:cNvSpPr>
                  <a:spLocks noChangeShapeType="1"/>
                </p:cNvSpPr>
                <p:nvPr/>
              </p:nvSpPr>
              <p:spPr bwMode="auto">
                <a:xfrm>
                  <a:off x="5516" y="3351"/>
                  <a:ext cx="29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1" name="Line 498"/>
                <p:cNvSpPr>
                  <a:spLocks noChangeShapeType="1"/>
                </p:cNvSpPr>
                <p:nvPr/>
              </p:nvSpPr>
              <p:spPr bwMode="auto">
                <a:xfrm flipV="1">
                  <a:off x="5461" y="3347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2" name="Line 499"/>
                <p:cNvSpPr>
                  <a:spLocks noChangeShapeType="1"/>
                </p:cNvSpPr>
                <p:nvPr/>
              </p:nvSpPr>
              <p:spPr bwMode="auto">
                <a:xfrm>
                  <a:off x="5568" y="3341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3" name="Line 500"/>
                <p:cNvSpPr>
                  <a:spLocks noChangeShapeType="1"/>
                </p:cNvSpPr>
                <p:nvPr/>
              </p:nvSpPr>
              <p:spPr bwMode="auto">
                <a:xfrm flipV="1">
                  <a:off x="5516" y="3337"/>
                  <a:ext cx="52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4" name="Line 501"/>
                <p:cNvSpPr>
                  <a:spLocks noChangeShapeType="1"/>
                </p:cNvSpPr>
                <p:nvPr/>
              </p:nvSpPr>
              <p:spPr bwMode="auto">
                <a:xfrm>
                  <a:off x="4175" y="3634"/>
                  <a:ext cx="32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5" name="Line 502"/>
                <p:cNvSpPr>
                  <a:spLocks noChangeShapeType="1"/>
                </p:cNvSpPr>
                <p:nvPr/>
              </p:nvSpPr>
              <p:spPr bwMode="auto">
                <a:xfrm>
                  <a:off x="4175" y="3623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6" name="Line 503"/>
                <p:cNvSpPr>
                  <a:spLocks noChangeShapeType="1"/>
                </p:cNvSpPr>
                <p:nvPr/>
              </p:nvSpPr>
              <p:spPr bwMode="auto">
                <a:xfrm flipV="1">
                  <a:off x="4175" y="3620"/>
                  <a:ext cx="1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" name="Line 504"/>
                <p:cNvSpPr>
                  <a:spLocks noChangeShapeType="1"/>
                </p:cNvSpPr>
                <p:nvPr/>
              </p:nvSpPr>
              <p:spPr bwMode="auto">
                <a:xfrm>
                  <a:off x="4229" y="3610"/>
                  <a:ext cx="2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" name="Line 505"/>
                <p:cNvSpPr>
                  <a:spLocks noChangeShapeType="1"/>
                </p:cNvSpPr>
                <p:nvPr/>
              </p:nvSpPr>
              <p:spPr bwMode="auto">
                <a:xfrm flipV="1">
                  <a:off x="4175" y="3606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9" name="Line 506"/>
                <p:cNvSpPr>
                  <a:spLocks noChangeShapeType="1"/>
                </p:cNvSpPr>
                <p:nvPr/>
              </p:nvSpPr>
              <p:spPr bwMode="auto">
                <a:xfrm>
                  <a:off x="4284" y="3602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0" name="Line 507"/>
                <p:cNvSpPr>
                  <a:spLocks noChangeShapeType="1"/>
                </p:cNvSpPr>
                <p:nvPr/>
              </p:nvSpPr>
              <p:spPr bwMode="auto">
                <a:xfrm flipV="1">
                  <a:off x="4233" y="3597"/>
                  <a:ext cx="51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" name="Line 508"/>
                <p:cNvSpPr>
                  <a:spLocks noChangeShapeType="1"/>
                </p:cNvSpPr>
                <p:nvPr/>
              </p:nvSpPr>
              <p:spPr bwMode="auto">
                <a:xfrm flipV="1">
                  <a:off x="4290" y="3591"/>
                  <a:ext cx="42" cy="16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" name="AutoShape 509"/>
                <p:cNvSpPr>
                  <a:spLocks noChangeArrowheads="1"/>
                </p:cNvSpPr>
                <p:nvPr/>
              </p:nvSpPr>
              <p:spPr bwMode="auto">
                <a:xfrm>
                  <a:off x="4449" y="3574"/>
                  <a:ext cx="5" cy="2"/>
                </a:xfrm>
                <a:custGeom>
                  <a:avLst/>
                  <a:gdLst>
                    <a:gd name="T0" fmla="*/ 0 w 5"/>
                    <a:gd name="T1" fmla="*/ 0 h 2"/>
                    <a:gd name="T2" fmla="*/ 5 w 5"/>
                    <a:gd name="T3" fmla="*/ 2 h 2"/>
                    <a:gd name="T4" fmla="*/ 0 w 5"/>
                    <a:gd name="T5" fmla="*/ 0 h 2"/>
                    <a:gd name="T6" fmla="*/ 0 w 5"/>
                    <a:gd name="T7" fmla="*/ 0 h 2"/>
                    <a:gd name="T8" fmla="*/ 5 w 5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5" h="2">
                      <a:moveTo>
                        <a:pt x="0" y="0"/>
                      </a:moveTo>
                      <a:lnTo>
                        <a:pt x="5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3" name="Line 510"/>
                <p:cNvSpPr>
                  <a:spLocks noChangeShapeType="1"/>
                </p:cNvSpPr>
                <p:nvPr/>
              </p:nvSpPr>
              <p:spPr bwMode="auto">
                <a:xfrm>
                  <a:off x="4449" y="3574"/>
                  <a:ext cx="5" cy="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4" name="Line 511"/>
                <p:cNvSpPr>
                  <a:spLocks noChangeShapeType="1"/>
                </p:cNvSpPr>
                <p:nvPr/>
              </p:nvSpPr>
              <p:spPr bwMode="auto">
                <a:xfrm>
                  <a:off x="4502" y="3558"/>
                  <a:ext cx="32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5" name="AutoShape 512"/>
                <p:cNvSpPr>
                  <a:spLocks noChangeArrowheads="1"/>
                </p:cNvSpPr>
                <p:nvPr/>
              </p:nvSpPr>
              <p:spPr bwMode="auto">
                <a:xfrm>
                  <a:off x="4449" y="3558"/>
                  <a:ext cx="52" cy="13"/>
                </a:xfrm>
                <a:custGeom>
                  <a:avLst/>
                  <a:gdLst>
                    <a:gd name="T0" fmla="*/ 0 w 52"/>
                    <a:gd name="T1" fmla="*/ 13 h 13"/>
                    <a:gd name="T2" fmla="*/ 52 w 52"/>
                    <a:gd name="T3" fmla="*/ 0 h 13"/>
                    <a:gd name="T4" fmla="*/ 0 w 52"/>
                    <a:gd name="T5" fmla="*/ 13 h 13"/>
                    <a:gd name="T6" fmla="*/ 0 w 52"/>
                    <a:gd name="T7" fmla="*/ 0 h 13"/>
                    <a:gd name="T8" fmla="*/ 52 w 52"/>
                    <a:gd name="T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52" h="13">
                      <a:moveTo>
                        <a:pt x="0" y="13"/>
                      </a:moveTo>
                      <a:lnTo>
                        <a:pt x="52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6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4449" y="3554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7" name="Line 514"/>
                <p:cNvSpPr>
                  <a:spLocks noChangeShapeType="1"/>
                </p:cNvSpPr>
                <p:nvPr/>
              </p:nvSpPr>
              <p:spPr bwMode="auto">
                <a:xfrm>
                  <a:off x="4556" y="3547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8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4503" y="3542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9" name="Line 516"/>
                <p:cNvSpPr>
                  <a:spLocks noChangeShapeType="1"/>
                </p:cNvSpPr>
                <p:nvPr/>
              </p:nvSpPr>
              <p:spPr bwMode="auto">
                <a:xfrm>
                  <a:off x="4610" y="3535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0" name="Line 517"/>
                <p:cNvSpPr>
                  <a:spLocks noChangeShapeType="1"/>
                </p:cNvSpPr>
                <p:nvPr/>
              </p:nvSpPr>
              <p:spPr bwMode="auto">
                <a:xfrm flipV="1">
                  <a:off x="4556" y="3532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1" name="Line 518"/>
                <p:cNvSpPr>
                  <a:spLocks noChangeShapeType="1"/>
                </p:cNvSpPr>
                <p:nvPr/>
              </p:nvSpPr>
              <p:spPr bwMode="auto">
                <a:xfrm flipV="1">
                  <a:off x="4644" y="3541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2" name="Line 519"/>
                <p:cNvSpPr>
                  <a:spLocks noChangeShapeType="1"/>
                </p:cNvSpPr>
                <p:nvPr/>
              </p:nvSpPr>
              <p:spPr bwMode="auto">
                <a:xfrm>
                  <a:off x="4610" y="3535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3" name="Line 520"/>
                <p:cNvSpPr>
                  <a:spLocks noChangeShapeType="1"/>
                </p:cNvSpPr>
                <p:nvPr/>
              </p:nvSpPr>
              <p:spPr bwMode="auto">
                <a:xfrm>
                  <a:off x="4665" y="3521"/>
                  <a:ext cx="33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4" name="Line 521"/>
                <p:cNvSpPr>
                  <a:spLocks noChangeShapeType="1"/>
                </p:cNvSpPr>
                <p:nvPr/>
              </p:nvSpPr>
              <p:spPr bwMode="auto">
                <a:xfrm flipV="1">
                  <a:off x="4610" y="3518"/>
                  <a:ext cx="5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5" name="Line 522"/>
                <p:cNvSpPr>
                  <a:spLocks noChangeShapeType="1"/>
                </p:cNvSpPr>
                <p:nvPr/>
              </p:nvSpPr>
              <p:spPr bwMode="auto">
                <a:xfrm>
                  <a:off x="4720" y="3509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6" name="Line 523"/>
                <p:cNvSpPr>
                  <a:spLocks noChangeShapeType="1"/>
                </p:cNvSpPr>
                <p:nvPr/>
              </p:nvSpPr>
              <p:spPr bwMode="auto">
                <a:xfrm flipV="1">
                  <a:off x="4666" y="3506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7" name="Line 524"/>
                <p:cNvSpPr>
                  <a:spLocks noChangeShapeType="1"/>
                </p:cNvSpPr>
                <p:nvPr/>
              </p:nvSpPr>
              <p:spPr bwMode="auto">
                <a:xfrm>
                  <a:off x="4774" y="3497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8" name="Line 525"/>
                <p:cNvSpPr>
                  <a:spLocks noChangeShapeType="1"/>
                </p:cNvSpPr>
                <p:nvPr/>
              </p:nvSpPr>
              <p:spPr bwMode="auto">
                <a:xfrm flipV="1">
                  <a:off x="4720" y="3494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9" name="Line 526"/>
                <p:cNvSpPr>
                  <a:spLocks noChangeShapeType="1"/>
                </p:cNvSpPr>
                <p:nvPr/>
              </p:nvSpPr>
              <p:spPr bwMode="auto">
                <a:xfrm flipV="1">
                  <a:off x="4805" y="3502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0" name="Line 527"/>
                <p:cNvSpPr>
                  <a:spLocks noChangeShapeType="1"/>
                </p:cNvSpPr>
                <p:nvPr/>
              </p:nvSpPr>
              <p:spPr bwMode="auto">
                <a:xfrm flipV="1">
                  <a:off x="4805" y="3515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1" name="Line 528"/>
                <p:cNvSpPr>
                  <a:spLocks noChangeShapeType="1"/>
                </p:cNvSpPr>
                <p:nvPr/>
              </p:nvSpPr>
              <p:spPr bwMode="auto">
                <a:xfrm>
                  <a:off x="4774" y="3497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2" name="Line 529"/>
                <p:cNvSpPr>
                  <a:spLocks noChangeShapeType="1"/>
                </p:cNvSpPr>
                <p:nvPr/>
              </p:nvSpPr>
              <p:spPr bwMode="auto">
                <a:xfrm>
                  <a:off x="4828" y="3483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3" name="Line 530"/>
                <p:cNvSpPr>
                  <a:spLocks noChangeShapeType="1"/>
                </p:cNvSpPr>
                <p:nvPr/>
              </p:nvSpPr>
              <p:spPr bwMode="auto">
                <a:xfrm flipV="1">
                  <a:off x="4774" y="3479"/>
                  <a:ext cx="5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4" name="Line 531"/>
                <p:cNvSpPr>
                  <a:spLocks noChangeShapeType="1"/>
                </p:cNvSpPr>
                <p:nvPr/>
              </p:nvSpPr>
              <p:spPr bwMode="auto">
                <a:xfrm>
                  <a:off x="4883" y="3471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5" name="Line 532"/>
                <p:cNvSpPr>
                  <a:spLocks noChangeShapeType="1"/>
                </p:cNvSpPr>
                <p:nvPr/>
              </p:nvSpPr>
              <p:spPr bwMode="auto">
                <a:xfrm flipV="1">
                  <a:off x="4830" y="3467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6" name="Line 533"/>
                <p:cNvSpPr>
                  <a:spLocks noChangeShapeType="1"/>
                </p:cNvSpPr>
                <p:nvPr/>
              </p:nvSpPr>
              <p:spPr bwMode="auto">
                <a:xfrm>
                  <a:off x="4939" y="3460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7" name="Line 534"/>
                <p:cNvSpPr>
                  <a:spLocks noChangeShapeType="1"/>
                </p:cNvSpPr>
                <p:nvPr/>
              </p:nvSpPr>
              <p:spPr bwMode="auto">
                <a:xfrm flipV="1">
                  <a:off x="4883" y="3456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8" name="Line 535"/>
                <p:cNvSpPr>
                  <a:spLocks noChangeShapeType="1"/>
                </p:cNvSpPr>
                <p:nvPr/>
              </p:nvSpPr>
              <p:spPr bwMode="auto">
                <a:xfrm>
                  <a:off x="4991" y="3447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9" name="Line 536"/>
                <p:cNvSpPr>
                  <a:spLocks noChangeShapeType="1"/>
                </p:cNvSpPr>
                <p:nvPr/>
              </p:nvSpPr>
              <p:spPr bwMode="auto">
                <a:xfrm flipV="1">
                  <a:off x="4939" y="3443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0" name="Line 537"/>
                <p:cNvSpPr>
                  <a:spLocks noChangeShapeType="1"/>
                </p:cNvSpPr>
                <p:nvPr/>
              </p:nvSpPr>
              <p:spPr bwMode="auto">
                <a:xfrm>
                  <a:off x="4991" y="3447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1" name="Line 538"/>
                <p:cNvSpPr>
                  <a:spLocks noChangeShapeType="1"/>
                </p:cNvSpPr>
                <p:nvPr/>
              </p:nvSpPr>
              <p:spPr bwMode="auto">
                <a:xfrm>
                  <a:off x="5046" y="3434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2" name="Line 539"/>
                <p:cNvSpPr>
                  <a:spLocks noChangeShapeType="1"/>
                </p:cNvSpPr>
                <p:nvPr/>
              </p:nvSpPr>
              <p:spPr bwMode="auto">
                <a:xfrm flipV="1">
                  <a:off x="4991" y="3429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3" name="Line 540"/>
                <p:cNvSpPr>
                  <a:spLocks noChangeShapeType="1"/>
                </p:cNvSpPr>
                <p:nvPr/>
              </p:nvSpPr>
              <p:spPr bwMode="auto">
                <a:xfrm>
                  <a:off x="5101" y="3423"/>
                  <a:ext cx="29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4" name="Line 541"/>
                <p:cNvSpPr>
                  <a:spLocks noChangeShapeType="1"/>
                </p:cNvSpPr>
                <p:nvPr/>
              </p:nvSpPr>
              <p:spPr bwMode="auto">
                <a:xfrm flipV="1">
                  <a:off x="5046" y="3418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5" name="Line 542"/>
                <p:cNvSpPr>
                  <a:spLocks noChangeShapeType="1"/>
                </p:cNvSpPr>
                <p:nvPr/>
              </p:nvSpPr>
              <p:spPr bwMode="auto">
                <a:xfrm>
                  <a:off x="5101" y="3423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6" name="Line 543"/>
                <p:cNvSpPr>
                  <a:spLocks noChangeShapeType="1"/>
                </p:cNvSpPr>
                <p:nvPr/>
              </p:nvSpPr>
              <p:spPr bwMode="auto">
                <a:xfrm>
                  <a:off x="5155" y="3410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7" name="Line 544"/>
                <p:cNvSpPr>
                  <a:spLocks noChangeShapeType="1"/>
                </p:cNvSpPr>
                <p:nvPr/>
              </p:nvSpPr>
              <p:spPr bwMode="auto">
                <a:xfrm flipV="1">
                  <a:off x="5101" y="3406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8" name="Line 545"/>
                <p:cNvSpPr>
                  <a:spLocks noChangeShapeType="1"/>
                </p:cNvSpPr>
                <p:nvPr/>
              </p:nvSpPr>
              <p:spPr bwMode="auto">
                <a:xfrm>
                  <a:off x="5155" y="3408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9" name="Line 546"/>
                <p:cNvSpPr>
                  <a:spLocks noChangeShapeType="1"/>
                </p:cNvSpPr>
                <p:nvPr/>
              </p:nvSpPr>
              <p:spPr bwMode="auto">
                <a:xfrm flipV="1">
                  <a:off x="5155" y="3404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0" name="Line 547"/>
                <p:cNvSpPr>
                  <a:spLocks noChangeShapeType="1"/>
                </p:cNvSpPr>
                <p:nvPr/>
              </p:nvSpPr>
              <p:spPr bwMode="auto">
                <a:xfrm>
                  <a:off x="5210" y="3397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1" name="Line 548"/>
                <p:cNvSpPr>
                  <a:spLocks noChangeShapeType="1"/>
                </p:cNvSpPr>
                <p:nvPr/>
              </p:nvSpPr>
              <p:spPr bwMode="auto">
                <a:xfrm flipV="1">
                  <a:off x="5155" y="3394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2" name="Line 549"/>
                <p:cNvSpPr>
                  <a:spLocks noChangeShapeType="1"/>
                </p:cNvSpPr>
                <p:nvPr/>
              </p:nvSpPr>
              <p:spPr bwMode="auto">
                <a:xfrm flipV="1">
                  <a:off x="5241" y="3402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3" name="Line 550"/>
                <p:cNvSpPr>
                  <a:spLocks noChangeShapeType="1"/>
                </p:cNvSpPr>
                <p:nvPr/>
              </p:nvSpPr>
              <p:spPr bwMode="auto">
                <a:xfrm>
                  <a:off x="5210" y="3397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4" name="Line 551"/>
                <p:cNvSpPr>
                  <a:spLocks noChangeShapeType="1"/>
                </p:cNvSpPr>
                <p:nvPr/>
              </p:nvSpPr>
              <p:spPr bwMode="auto">
                <a:xfrm>
                  <a:off x="5266" y="3385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5" name="Line 552"/>
                <p:cNvSpPr>
                  <a:spLocks noChangeShapeType="1"/>
                </p:cNvSpPr>
                <p:nvPr/>
              </p:nvSpPr>
              <p:spPr bwMode="auto">
                <a:xfrm flipV="1">
                  <a:off x="5210" y="3381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6" name="Line 553"/>
                <p:cNvSpPr>
                  <a:spLocks noChangeShapeType="1"/>
                </p:cNvSpPr>
                <p:nvPr/>
              </p:nvSpPr>
              <p:spPr bwMode="auto">
                <a:xfrm>
                  <a:off x="5266" y="3382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" name="Line 554"/>
                <p:cNvSpPr>
                  <a:spLocks noChangeShapeType="1"/>
                </p:cNvSpPr>
                <p:nvPr/>
              </p:nvSpPr>
              <p:spPr bwMode="auto">
                <a:xfrm flipV="1">
                  <a:off x="5266" y="3378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8" name="Line 555"/>
                <p:cNvSpPr>
                  <a:spLocks noChangeShapeType="1"/>
                </p:cNvSpPr>
                <p:nvPr/>
              </p:nvSpPr>
              <p:spPr bwMode="auto">
                <a:xfrm>
                  <a:off x="5319" y="3370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9" name="Line 556"/>
                <p:cNvSpPr>
                  <a:spLocks noChangeShapeType="1"/>
                </p:cNvSpPr>
                <p:nvPr/>
              </p:nvSpPr>
              <p:spPr bwMode="auto">
                <a:xfrm flipV="1">
                  <a:off x="5266" y="3367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0" name="Line 557"/>
                <p:cNvSpPr>
                  <a:spLocks noChangeShapeType="1"/>
                </p:cNvSpPr>
                <p:nvPr/>
              </p:nvSpPr>
              <p:spPr bwMode="auto">
                <a:xfrm>
                  <a:off x="5319" y="3370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1" name="Line 558"/>
                <p:cNvSpPr>
                  <a:spLocks noChangeShapeType="1"/>
                </p:cNvSpPr>
                <p:nvPr/>
              </p:nvSpPr>
              <p:spPr bwMode="auto">
                <a:xfrm>
                  <a:off x="5375" y="3357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2" name="Line 559"/>
                <p:cNvSpPr>
                  <a:spLocks noChangeShapeType="1"/>
                </p:cNvSpPr>
                <p:nvPr/>
              </p:nvSpPr>
              <p:spPr bwMode="auto">
                <a:xfrm flipV="1">
                  <a:off x="5319" y="3353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3" name="Line 560"/>
                <p:cNvSpPr>
                  <a:spLocks noChangeShapeType="1"/>
                </p:cNvSpPr>
                <p:nvPr/>
              </p:nvSpPr>
              <p:spPr bwMode="auto">
                <a:xfrm flipV="1">
                  <a:off x="5405" y="3363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4" name="Line 561"/>
                <p:cNvSpPr>
                  <a:spLocks noChangeShapeType="1"/>
                </p:cNvSpPr>
                <p:nvPr/>
              </p:nvSpPr>
              <p:spPr bwMode="auto">
                <a:xfrm>
                  <a:off x="5375" y="3357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5" name="Line 562"/>
                <p:cNvSpPr>
                  <a:spLocks noChangeShapeType="1"/>
                </p:cNvSpPr>
                <p:nvPr/>
              </p:nvSpPr>
              <p:spPr bwMode="auto">
                <a:xfrm>
                  <a:off x="5429" y="3345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" name="Line 563"/>
                <p:cNvSpPr>
                  <a:spLocks noChangeShapeType="1"/>
                </p:cNvSpPr>
                <p:nvPr/>
              </p:nvSpPr>
              <p:spPr bwMode="auto">
                <a:xfrm flipV="1">
                  <a:off x="5375" y="3341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7" name="Line 564"/>
                <p:cNvSpPr>
                  <a:spLocks noChangeShapeType="1"/>
                </p:cNvSpPr>
                <p:nvPr/>
              </p:nvSpPr>
              <p:spPr bwMode="auto">
                <a:xfrm>
                  <a:off x="5429" y="3344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8" name="Line 565"/>
                <p:cNvSpPr>
                  <a:spLocks noChangeShapeType="1"/>
                </p:cNvSpPr>
                <p:nvPr/>
              </p:nvSpPr>
              <p:spPr bwMode="auto">
                <a:xfrm flipV="1">
                  <a:off x="5429" y="3340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9" name="Line 566"/>
                <p:cNvSpPr>
                  <a:spLocks noChangeShapeType="1"/>
                </p:cNvSpPr>
                <p:nvPr/>
              </p:nvSpPr>
              <p:spPr bwMode="auto">
                <a:xfrm>
                  <a:off x="5482" y="3332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0" name="Line 567"/>
                <p:cNvSpPr>
                  <a:spLocks noChangeShapeType="1"/>
                </p:cNvSpPr>
                <p:nvPr/>
              </p:nvSpPr>
              <p:spPr bwMode="auto">
                <a:xfrm flipV="1">
                  <a:off x="5429" y="3328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1" name="Line 568"/>
                <p:cNvSpPr>
                  <a:spLocks noChangeShapeType="1"/>
                </p:cNvSpPr>
                <p:nvPr/>
              </p:nvSpPr>
              <p:spPr bwMode="auto">
                <a:xfrm flipV="1">
                  <a:off x="5568" y="3335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2" name="Line 569"/>
                <p:cNvSpPr>
                  <a:spLocks noChangeShapeType="1"/>
                </p:cNvSpPr>
                <p:nvPr/>
              </p:nvSpPr>
              <p:spPr bwMode="auto">
                <a:xfrm flipV="1">
                  <a:off x="5516" y="3334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3" name="Line 570"/>
                <p:cNvSpPr>
                  <a:spLocks noChangeShapeType="1"/>
                </p:cNvSpPr>
                <p:nvPr/>
              </p:nvSpPr>
              <p:spPr bwMode="auto">
                <a:xfrm>
                  <a:off x="5482" y="3331"/>
                  <a:ext cx="34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4" name="Line 571"/>
                <p:cNvSpPr>
                  <a:spLocks noChangeShapeType="1"/>
                </p:cNvSpPr>
                <p:nvPr/>
              </p:nvSpPr>
              <p:spPr bwMode="auto">
                <a:xfrm flipV="1">
                  <a:off x="5482" y="3326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5" name="Line 572"/>
                <p:cNvSpPr>
                  <a:spLocks noChangeShapeType="1"/>
                </p:cNvSpPr>
                <p:nvPr/>
              </p:nvSpPr>
              <p:spPr bwMode="auto">
                <a:xfrm>
                  <a:off x="5538" y="3319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6" name="Line 573"/>
                <p:cNvSpPr>
                  <a:spLocks noChangeShapeType="1"/>
                </p:cNvSpPr>
                <p:nvPr/>
              </p:nvSpPr>
              <p:spPr bwMode="auto">
                <a:xfrm flipV="1">
                  <a:off x="5482" y="3315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7" name="Line 574"/>
                <p:cNvSpPr>
                  <a:spLocks noChangeShapeType="1"/>
                </p:cNvSpPr>
                <p:nvPr/>
              </p:nvSpPr>
              <p:spPr bwMode="auto">
                <a:xfrm>
                  <a:off x="4143" y="3614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8" name="Line 575"/>
                <p:cNvSpPr>
                  <a:spLocks noChangeShapeType="1"/>
                </p:cNvSpPr>
                <p:nvPr/>
              </p:nvSpPr>
              <p:spPr bwMode="auto">
                <a:xfrm>
                  <a:off x="4143" y="3602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9" name="Line 576"/>
                <p:cNvSpPr>
                  <a:spLocks noChangeShapeType="1"/>
                </p:cNvSpPr>
                <p:nvPr/>
              </p:nvSpPr>
              <p:spPr bwMode="auto">
                <a:xfrm flipV="1">
                  <a:off x="4143" y="3599"/>
                  <a:ext cx="1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0" name="Line 577"/>
                <p:cNvSpPr>
                  <a:spLocks noChangeShapeType="1"/>
                </p:cNvSpPr>
                <p:nvPr/>
              </p:nvSpPr>
              <p:spPr bwMode="auto">
                <a:xfrm>
                  <a:off x="4198" y="3592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1" name="Line 578"/>
                <p:cNvSpPr>
                  <a:spLocks noChangeShapeType="1"/>
                </p:cNvSpPr>
                <p:nvPr/>
              </p:nvSpPr>
              <p:spPr bwMode="auto">
                <a:xfrm flipV="1">
                  <a:off x="4143" y="3588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2" name="Line 579"/>
                <p:cNvSpPr>
                  <a:spLocks noChangeShapeType="1"/>
                </p:cNvSpPr>
                <p:nvPr/>
              </p:nvSpPr>
              <p:spPr bwMode="auto">
                <a:xfrm>
                  <a:off x="4253" y="3582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3" name="Line 580"/>
                <p:cNvSpPr>
                  <a:spLocks noChangeShapeType="1"/>
                </p:cNvSpPr>
                <p:nvPr/>
              </p:nvSpPr>
              <p:spPr bwMode="auto">
                <a:xfrm flipV="1">
                  <a:off x="4200" y="3578"/>
                  <a:ext cx="53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4" name="Line 581"/>
                <p:cNvSpPr>
                  <a:spLocks noChangeShapeType="1"/>
                </p:cNvSpPr>
                <p:nvPr/>
              </p:nvSpPr>
              <p:spPr bwMode="auto">
                <a:xfrm>
                  <a:off x="4307" y="3573"/>
                  <a:ext cx="2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5" name="Line 582"/>
                <p:cNvSpPr>
                  <a:spLocks noChangeShapeType="1"/>
                </p:cNvSpPr>
                <p:nvPr/>
              </p:nvSpPr>
              <p:spPr bwMode="auto">
                <a:xfrm flipV="1">
                  <a:off x="4256" y="3569"/>
                  <a:ext cx="51" cy="16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6" name="AutoShape 583"/>
                <p:cNvSpPr>
                  <a:spLocks noChangeArrowheads="1"/>
                </p:cNvSpPr>
                <p:nvPr/>
              </p:nvSpPr>
              <p:spPr bwMode="auto">
                <a:xfrm>
                  <a:off x="4310" y="3563"/>
                  <a:ext cx="52" cy="11"/>
                </a:xfrm>
                <a:custGeom>
                  <a:avLst/>
                  <a:gdLst>
                    <a:gd name="T0" fmla="*/ 0 w 52"/>
                    <a:gd name="T1" fmla="*/ 11 h 11"/>
                    <a:gd name="T2" fmla="*/ 52 w 52"/>
                    <a:gd name="T3" fmla="*/ 0 h 11"/>
                    <a:gd name="T4" fmla="*/ 0 w 52"/>
                    <a:gd name="T5" fmla="*/ 11 h 11"/>
                    <a:gd name="T6" fmla="*/ 0 w 52"/>
                    <a:gd name="T7" fmla="*/ 0 h 11"/>
                    <a:gd name="T8" fmla="*/ 52 w 52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52" h="11">
                      <a:moveTo>
                        <a:pt x="0" y="11"/>
                      </a:moveTo>
                      <a:lnTo>
                        <a:pt x="52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7" name="Line 584"/>
                <p:cNvSpPr>
                  <a:spLocks noChangeShapeType="1"/>
                </p:cNvSpPr>
                <p:nvPr/>
              </p:nvSpPr>
              <p:spPr bwMode="auto">
                <a:xfrm flipV="1">
                  <a:off x="4310" y="3559"/>
                  <a:ext cx="52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8" name="AutoShape 585"/>
                <p:cNvSpPr>
                  <a:spLocks noChangeArrowheads="1"/>
                </p:cNvSpPr>
                <p:nvPr/>
              </p:nvSpPr>
              <p:spPr bwMode="auto">
                <a:xfrm>
                  <a:off x="4449" y="3558"/>
                  <a:ext cx="52" cy="13"/>
                </a:xfrm>
                <a:custGeom>
                  <a:avLst/>
                  <a:gdLst>
                    <a:gd name="T0" fmla="*/ 0 w 52"/>
                    <a:gd name="T1" fmla="*/ 13 h 13"/>
                    <a:gd name="T2" fmla="*/ 52 w 52"/>
                    <a:gd name="T3" fmla="*/ 0 h 13"/>
                    <a:gd name="T4" fmla="*/ 0 w 52"/>
                    <a:gd name="T5" fmla="*/ 13 h 13"/>
                    <a:gd name="T6" fmla="*/ 0 w 52"/>
                    <a:gd name="T7" fmla="*/ 0 h 13"/>
                    <a:gd name="T8" fmla="*/ 52 w 52"/>
                    <a:gd name="T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52" h="13">
                      <a:moveTo>
                        <a:pt x="0" y="13"/>
                      </a:moveTo>
                      <a:lnTo>
                        <a:pt x="52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9" name="Line 586"/>
                <p:cNvSpPr>
                  <a:spLocks noChangeShapeType="1"/>
                </p:cNvSpPr>
                <p:nvPr/>
              </p:nvSpPr>
              <p:spPr bwMode="auto">
                <a:xfrm flipV="1">
                  <a:off x="4449" y="3554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0" name="Line 587"/>
                <p:cNvSpPr>
                  <a:spLocks noChangeShapeType="1"/>
                </p:cNvSpPr>
                <p:nvPr/>
              </p:nvSpPr>
              <p:spPr bwMode="auto">
                <a:xfrm>
                  <a:off x="4470" y="3538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1" name="AutoShape 588"/>
                <p:cNvSpPr>
                  <a:spLocks noChangeArrowheads="1"/>
                </p:cNvSpPr>
                <p:nvPr/>
              </p:nvSpPr>
              <p:spPr bwMode="auto">
                <a:xfrm>
                  <a:off x="4449" y="3538"/>
                  <a:ext cx="20" cy="3"/>
                </a:xfrm>
                <a:custGeom>
                  <a:avLst/>
                  <a:gdLst>
                    <a:gd name="T0" fmla="*/ 0 w 20"/>
                    <a:gd name="T1" fmla="*/ 3 h 3"/>
                    <a:gd name="T2" fmla="*/ 20 w 20"/>
                    <a:gd name="T3" fmla="*/ 0 h 3"/>
                    <a:gd name="T4" fmla="*/ 0 w 20"/>
                    <a:gd name="T5" fmla="*/ 3 h 3"/>
                    <a:gd name="T6" fmla="*/ 0 w 20"/>
                    <a:gd name="T7" fmla="*/ 0 h 3"/>
                    <a:gd name="T8" fmla="*/ 20 w 20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0" h="3">
                      <a:moveTo>
                        <a:pt x="0" y="3"/>
                      </a:moveTo>
                      <a:lnTo>
                        <a:pt x="2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82" name="Line 589"/>
                <p:cNvSpPr>
                  <a:spLocks noChangeShapeType="1"/>
                </p:cNvSpPr>
                <p:nvPr/>
              </p:nvSpPr>
              <p:spPr bwMode="auto">
                <a:xfrm flipV="1">
                  <a:off x="4449" y="3534"/>
                  <a:ext cx="20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3" name="Line 590"/>
                <p:cNvSpPr>
                  <a:spLocks noChangeShapeType="1"/>
                </p:cNvSpPr>
                <p:nvPr/>
              </p:nvSpPr>
              <p:spPr bwMode="auto">
                <a:xfrm flipV="1">
                  <a:off x="4503" y="3544"/>
                  <a:ext cx="53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4" name="Line 591"/>
                <p:cNvSpPr>
                  <a:spLocks noChangeShapeType="1"/>
                </p:cNvSpPr>
                <p:nvPr/>
              </p:nvSpPr>
              <p:spPr bwMode="auto">
                <a:xfrm>
                  <a:off x="4525" y="3525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5" name="Line 592"/>
                <p:cNvSpPr>
                  <a:spLocks noChangeShapeType="1"/>
                </p:cNvSpPr>
                <p:nvPr/>
              </p:nvSpPr>
              <p:spPr bwMode="auto">
                <a:xfrm flipV="1">
                  <a:off x="4470" y="3521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6" name="Line 593"/>
                <p:cNvSpPr>
                  <a:spLocks noChangeShapeType="1"/>
                </p:cNvSpPr>
                <p:nvPr/>
              </p:nvSpPr>
              <p:spPr bwMode="auto">
                <a:xfrm>
                  <a:off x="4580" y="3512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7" name="Line 594"/>
                <p:cNvSpPr>
                  <a:spLocks noChangeShapeType="1"/>
                </p:cNvSpPr>
                <p:nvPr/>
              </p:nvSpPr>
              <p:spPr bwMode="auto">
                <a:xfrm flipV="1">
                  <a:off x="4525" y="3509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8" name="Line 595"/>
                <p:cNvSpPr>
                  <a:spLocks noChangeShapeType="1"/>
                </p:cNvSpPr>
                <p:nvPr/>
              </p:nvSpPr>
              <p:spPr bwMode="auto">
                <a:xfrm>
                  <a:off x="4634" y="3500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9" name="Line 596"/>
                <p:cNvSpPr>
                  <a:spLocks noChangeShapeType="1"/>
                </p:cNvSpPr>
                <p:nvPr/>
              </p:nvSpPr>
              <p:spPr bwMode="auto">
                <a:xfrm flipV="1">
                  <a:off x="4580" y="3497"/>
                  <a:ext cx="54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0" name="Line 597"/>
                <p:cNvSpPr>
                  <a:spLocks noChangeShapeType="1"/>
                </p:cNvSpPr>
                <p:nvPr/>
              </p:nvSpPr>
              <p:spPr bwMode="auto">
                <a:xfrm>
                  <a:off x="4689" y="3489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1" name="Line 598"/>
                <p:cNvSpPr>
                  <a:spLocks noChangeShapeType="1"/>
                </p:cNvSpPr>
                <p:nvPr/>
              </p:nvSpPr>
              <p:spPr bwMode="auto">
                <a:xfrm flipV="1">
                  <a:off x="4634" y="3486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2" name="Line 599"/>
                <p:cNvSpPr>
                  <a:spLocks noChangeShapeType="1"/>
                </p:cNvSpPr>
                <p:nvPr/>
              </p:nvSpPr>
              <p:spPr bwMode="auto">
                <a:xfrm flipV="1">
                  <a:off x="4720" y="3493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3" name="Line 600"/>
                <p:cNvSpPr>
                  <a:spLocks noChangeShapeType="1"/>
                </p:cNvSpPr>
                <p:nvPr/>
              </p:nvSpPr>
              <p:spPr bwMode="auto">
                <a:xfrm>
                  <a:off x="4689" y="3489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4" name="Line 601"/>
                <p:cNvSpPr>
                  <a:spLocks noChangeShapeType="1"/>
                </p:cNvSpPr>
                <p:nvPr/>
              </p:nvSpPr>
              <p:spPr bwMode="auto">
                <a:xfrm>
                  <a:off x="4744" y="3476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5" name="Line 602"/>
                <p:cNvSpPr>
                  <a:spLocks noChangeShapeType="1"/>
                </p:cNvSpPr>
                <p:nvPr/>
              </p:nvSpPr>
              <p:spPr bwMode="auto">
                <a:xfrm flipV="1">
                  <a:off x="4689" y="3472"/>
                  <a:ext cx="56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6" name="Line 603"/>
                <p:cNvSpPr>
                  <a:spLocks noChangeShapeType="1"/>
                </p:cNvSpPr>
                <p:nvPr/>
              </p:nvSpPr>
              <p:spPr bwMode="auto">
                <a:xfrm>
                  <a:off x="4796" y="3463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604"/>
              <p:cNvGrpSpPr>
                <a:grpSpLocks/>
              </p:cNvGrpSpPr>
              <p:nvPr/>
            </p:nvGrpSpPr>
            <p:grpSpPr bwMode="auto">
              <a:xfrm>
                <a:off x="4080" y="3254"/>
                <a:ext cx="1458" cy="359"/>
                <a:chOff x="4080" y="3254"/>
                <a:chExt cx="1458" cy="359"/>
              </a:xfrm>
            </p:grpSpPr>
            <p:sp>
              <p:nvSpPr>
                <p:cNvPr id="1597" name="Line 605"/>
                <p:cNvSpPr>
                  <a:spLocks noChangeShapeType="1"/>
                </p:cNvSpPr>
                <p:nvPr/>
              </p:nvSpPr>
              <p:spPr bwMode="auto">
                <a:xfrm flipV="1">
                  <a:off x="4744" y="3458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8" name="Line 606"/>
                <p:cNvSpPr>
                  <a:spLocks noChangeShapeType="1"/>
                </p:cNvSpPr>
                <p:nvPr/>
              </p:nvSpPr>
              <p:spPr bwMode="auto">
                <a:xfrm>
                  <a:off x="4851" y="3451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9" name="Line 607"/>
                <p:cNvSpPr>
                  <a:spLocks noChangeShapeType="1"/>
                </p:cNvSpPr>
                <p:nvPr/>
              </p:nvSpPr>
              <p:spPr bwMode="auto">
                <a:xfrm flipV="1">
                  <a:off x="4796" y="3447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0" name="Line 608"/>
                <p:cNvSpPr>
                  <a:spLocks noChangeShapeType="1"/>
                </p:cNvSpPr>
                <p:nvPr/>
              </p:nvSpPr>
              <p:spPr bwMode="auto">
                <a:xfrm flipV="1">
                  <a:off x="4883" y="3455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1" name="Line 609"/>
                <p:cNvSpPr>
                  <a:spLocks noChangeShapeType="1"/>
                </p:cNvSpPr>
                <p:nvPr/>
              </p:nvSpPr>
              <p:spPr bwMode="auto">
                <a:xfrm>
                  <a:off x="4851" y="3451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2" name="Line 610"/>
                <p:cNvSpPr>
                  <a:spLocks noChangeShapeType="1"/>
                </p:cNvSpPr>
                <p:nvPr/>
              </p:nvSpPr>
              <p:spPr bwMode="auto">
                <a:xfrm>
                  <a:off x="4905" y="3436"/>
                  <a:ext cx="34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3" name="Line 611"/>
                <p:cNvSpPr>
                  <a:spLocks noChangeShapeType="1"/>
                </p:cNvSpPr>
                <p:nvPr/>
              </p:nvSpPr>
              <p:spPr bwMode="auto">
                <a:xfrm flipV="1">
                  <a:off x="4851" y="3432"/>
                  <a:ext cx="54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4" name="Line 612"/>
                <p:cNvSpPr>
                  <a:spLocks noChangeShapeType="1"/>
                </p:cNvSpPr>
                <p:nvPr/>
              </p:nvSpPr>
              <p:spPr bwMode="auto">
                <a:xfrm>
                  <a:off x="4960" y="3426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5" name="Line 613"/>
                <p:cNvSpPr>
                  <a:spLocks noChangeShapeType="1"/>
                </p:cNvSpPr>
                <p:nvPr/>
              </p:nvSpPr>
              <p:spPr bwMode="auto">
                <a:xfrm flipV="1">
                  <a:off x="4907" y="3422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6" name="Line 614"/>
                <p:cNvSpPr>
                  <a:spLocks noChangeShapeType="1"/>
                </p:cNvSpPr>
                <p:nvPr/>
              </p:nvSpPr>
              <p:spPr bwMode="auto">
                <a:xfrm>
                  <a:off x="4960" y="3425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7" name="Line 615"/>
                <p:cNvSpPr>
                  <a:spLocks noChangeShapeType="1"/>
                </p:cNvSpPr>
                <p:nvPr/>
              </p:nvSpPr>
              <p:spPr bwMode="auto">
                <a:xfrm flipV="1">
                  <a:off x="4960" y="3422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8" name="Line 616"/>
                <p:cNvSpPr>
                  <a:spLocks noChangeShapeType="1"/>
                </p:cNvSpPr>
                <p:nvPr/>
              </p:nvSpPr>
              <p:spPr bwMode="auto">
                <a:xfrm>
                  <a:off x="5016" y="3413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9" name="Line 617"/>
                <p:cNvSpPr>
                  <a:spLocks noChangeShapeType="1"/>
                </p:cNvSpPr>
                <p:nvPr/>
              </p:nvSpPr>
              <p:spPr bwMode="auto">
                <a:xfrm flipV="1">
                  <a:off x="4960" y="3409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0" name="Line 618"/>
                <p:cNvSpPr>
                  <a:spLocks noChangeShapeType="1"/>
                </p:cNvSpPr>
                <p:nvPr/>
              </p:nvSpPr>
              <p:spPr bwMode="auto">
                <a:xfrm flipV="1">
                  <a:off x="5048" y="3419"/>
                  <a:ext cx="53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1" name="Line 619"/>
                <p:cNvSpPr>
                  <a:spLocks noChangeShapeType="1"/>
                </p:cNvSpPr>
                <p:nvPr/>
              </p:nvSpPr>
              <p:spPr bwMode="auto">
                <a:xfrm>
                  <a:off x="5069" y="3400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2" name="Line 620"/>
                <p:cNvSpPr>
                  <a:spLocks noChangeShapeType="1"/>
                </p:cNvSpPr>
                <p:nvPr/>
              </p:nvSpPr>
              <p:spPr bwMode="auto">
                <a:xfrm flipV="1">
                  <a:off x="5016" y="3397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3" name="Line 621"/>
                <p:cNvSpPr>
                  <a:spLocks noChangeShapeType="1"/>
                </p:cNvSpPr>
                <p:nvPr/>
              </p:nvSpPr>
              <p:spPr bwMode="auto">
                <a:xfrm flipV="1">
                  <a:off x="5101" y="3405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4" name="Line 622"/>
                <p:cNvSpPr>
                  <a:spLocks noChangeShapeType="1"/>
                </p:cNvSpPr>
                <p:nvPr/>
              </p:nvSpPr>
              <p:spPr bwMode="auto">
                <a:xfrm>
                  <a:off x="5069" y="3398"/>
                  <a:ext cx="32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5" name="Line 623"/>
                <p:cNvSpPr>
                  <a:spLocks noChangeShapeType="1"/>
                </p:cNvSpPr>
                <p:nvPr/>
              </p:nvSpPr>
              <p:spPr bwMode="auto">
                <a:xfrm flipV="1">
                  <a:off x="5069" y="3395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6" name="Line 624"/>
                <p:cNvSpPr>
                  <a:spLocks noChangeShapeType="1"/>
                </p:cNvSpPr>
                <p:nvPr/>
              </p:nvSpPr>
              <p:spPr bwMode="auto">
                <a:xfrm>
                  <a:off x="5125" y="3387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7" name="Line 625"/>
                <p:cNvSpPr>
                  <a:spLocks noChangeShapeType="1"/>
                </p:cNvSpPr>
                <p:nvPr/>
              </p:nvSpPr>
              <p:spPr bwMode="auto">
                <a:xfrm flipV="1">
                  <a:off x="5069" y="3384"/>
                  <a:ext cx="56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8" name="Line 626"/>
                <p:cNvSpPr>
                  <a:spLocks noChangeShapeType="1"/>
                </p:cNvSpPr>
                <p:nvPr/>
              </p:nvSpPr>
              <p:spPr bwMode="auto">
                <a:xfrm>
                  <a:off x="5180" y="3375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9" name="Line 627"/>
                <p:cNvSpPr>
                  <a:spLocks noChangeShapeType="1"/>
                </p:cNvSpPr>
                <p:nvPr/>
              </p:nvSpPr>
              <p:spPr bwMode="auto">
                <a:xfrm flipV="1">
                  <a:off x="5125" y="3372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0" name="Line 628"/>
                <p:cNvSpPr>
                  <a:spLocks noChangeShapeType="1"/>
                </p:cNvSpPr>
                <p:nvPr/>
              </p:nvSpPr>
              <p:spPr bwMode="auto">
                <a:xfrm flipV="1">
                  <a:off x="5210" y="3381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1" name="Line 629"/>
                <p:cNvSpPr>
                  <a:spLocks noChangeShapeType="1"/>
                </p:cNvSpPr>
                <p:nvPr/>
              </p:nvSpPr>
              <p:spPr bwMode="auto">
                <a:xfrm>
                  <a:off x="5180" y="3374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2" name="Line 630"/>
                <p:cNvSpPr>
                  <a:spLocks noChangeShapeType="1"/>
                </p:cNvSpPr>
                <p:nvPr/>
              </p:nvSpPr>
              <p:spPr bwMode="auto">
                <a:xfrm flipV="1">
                  <a:off x="5180" y="3371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3" name="Line 631"/>
                <p:cNvSpPr>
                  <a:spLocks noChangeShapeType="1"/>
                </p:cNvSpPr>
                <p:nvPr/>
              </p:nvSpPr>
              <p:spPr bwMode="auto">
                <a:xfrm>
                  <a:off x="5232" y="3361"/>
                  <a:ext cx="34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4" name="Line 632"/>
                <p:cNvSpPr>
                  <a:spLocks noChangeShapeType="1"/>
                </p:cNvSpPr>
                <p:nvPr/>
              </p:nvSpPr>
              <p:spPr bwMode="auto">
                <a:xfrm flipV="1">
                  <a:off x="5180" y="3358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5" name="Line 633"/>
                <p:cNvSpPr>
                  <a:spLocks noChangeShapeType="1"/>
                </p:cNvSpPr>
                <p:nvPr/>
              </p:nvSpPr>
              <p:spPr bwMode="auto">
                <a:xfrm>
                  <a:off x="5232" y="3359"/>
                  <a:ext cx="34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6" name="Line 634"/>
                <p:cNvSpPr>
                  <a:spLocks noChangeShapeType="1"/>
                </p:cNvSpPr>
                <p:nvPr/>
              </p:nvSpPr>
              <p:spPr bwMode="auto">
                <a:xfrm flipV="1">
                  <a:off x="5232" y="3356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7" name="Line 635"/>
                <p:cNvSpPr>
                  <a:spLocks noChangeShapeType="1"/>
                </p:cNvSpPr>
                <p:nvPr/>
              </p:nvSpPr>
              <p:spPr bwMode="auto">
                <a:xfrm>
                  <a:off x="5287" y="3348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8" name="Line 636"/>
                <p:cNvSpPr>
                  <a:spLocks noChangeShapeType="1"/>
                </p:cNvSpPr>
                <p:nvPr/>
              </p:nvSpPr>
              <p:spPr bwMode="auto">
                <a:xfrm flipV="1">
                  <a:off x="5232" y="3345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9" name="Line 637"/>
                <p:cNvSpPr>
                  <a:spLocks noChangeShapeType="1"/>
                </p:cNvSpPr>
                <p:nvPr/>
              </p:nvSpPr>
              <p:spPr bwMode="auto">
                <a:xfrm flipV="1">
                  <a:off x="5319" y="3353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0" name="Line 638"/>
                <p:cNvSpPr>
                  <a:spLocks noChangeShapeType="1"/>
                </p:cNvSpPr>
                <p:nvPr/>
              </p:nvSpPr>
              <p:spPr bwMode="auto">
                <a:xfrm>
                  <a:off x="5287" y="3348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1" name="Line 639"/>
                <p:cNvSpPr>
                  <a:spLocks noChangeShapeType="1"/>
                </p:cNvSpPr>
                <p:nvPr/>
              </p:nvSpPr>
              <p:spPr bwMode="auto">
                <a:xfrm>
                  <a:off x="5343" y="3336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2" name="Line 640"/>
                <p:cNvSpPr>
                  <a:spLocks noChangeShapeType="1"/>
                </p:cNvSpPr>
                <p:nvPr/>
              </p:nvSpPr>
              <p:spPr bwMode="auto">
                <a:xfrm flipV="1">
                  <a:off x="5287" y="3333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3" name="Line 641"/>
                <p:cNvSpPr>
                  <a:spLocks noChangeShapeType="1"/>
                </p:cNvSpPr>
                <p:nvPr/>
              </p:nvSpPr>
              <p:spPr bwMode="auto">
                <a:xfrm>
                  <a:off x="5397" y="3321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4" name="Line 642"/>
                <p:cNvSpPr>
                  <a:spLocks noChangeShapeType="1"/>
                </p:cNvSpPr>
                <p:nvPr/>
              </p:nvSpPr>
              <p:spPr bwMode="auto">
                <a:xfrm flipV="1">
                  <a:off x="5343" y="3318"/>
                  <a:ext cx="54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5" name="Line 643"/>
                <p:cNvSpPr>
                  <a:spLocks noChangeShapeType="1"/>
                </p:cNvSpPr>
                <p:nvPr/>
              </p:nvSpPr>
              <p:spPr bwMode="auto">
                <a:xfrm flipV="1">
                  <a:off x="5429" y="3327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6" name="Line 644"/>
                <p:cNvSpPr>
                  <a:spLocks noChangeShapeType="1"/>
                </p:cNvSpPr>
                <p:nvPr/>
              </p:nvSpPr>
              <p:spPr bwMode="auto">
                <a:xfrm>
                  <a:off x="5397" y="3320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7" name="Line 645"/>
                <p:cNvSpPr>
                  <a:spLocks noChangeShapeType="1"/>
                </p:cNvSpPr>
                <p:nvPr/>
              </p:nvSpPr>
              <p:spPr bwMode="auto">
                <a:xfrm flipV="1">
                  <a:off x="5397" y="3317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8" name="Line 646"/>
                <p:cNvSpPr>
                  <a:spLocks noChangeShapeType="1"/>
                </p:cNvSpPr>
                <p:nvPr/>
              </p:nvSpPr>
              <p:spPr bwMode="auto">
                <a:xfrm>
                  <a:off x="5452" y="3308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" name="Line 647"/>
                <p:cNvSpPr>
                  <a:spLocks noChangeShapeType="1"/>
                </p:cNvSpPr>
                <p:nvPr/>
              </p:nvSpPr>
              <p:spPr bwMode="auto">
                <a:xfrm flipV="1">
                  <a:off x="5397" y="3305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" name="Line 648"/>
                <p:cNvSpPr>
                  <a:spLocks noChangeShapeType="1"/>
                </p:cNvSpPr>
                <p:nvPr/>
              </p:nvSpPr>
              <p:spPr bwMode="auto">
                <a:xfrm>
                  <a:off x="5452" y="3308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" name="Line 649"/>
                <p:cNvSpPr>
                  <a:spLocks noChangeShapeType="1"/>
                </p:cNvSpPr>
                <p:nvPr/>
              </p:nvSpPr>
              <p:spPr bwMode="auto">
                <a:xfrm>
                  <a:off x="5507" y="3294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" name="Line 650"/>
                <p:cNvSpPr>
                  <a:spLocks noChangeShapeType="1"/>
                </p:cNvSpPr>
                <p:nvPr/>
              </p:nvSpPr>
              <p:spPr bwMode="auto">
                <a:xfrm flipV="1">
                  <a:off x="5452" y="3291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3" name="Line 651"/>
                <p:cNvSpPr>
                  <a:spLocks noChangeShapeType="1"/>
                </p:cNvSpPr>
                <p:nvPr/>
              </p:nvSpPr>
              <p:spPr bwMode="auto">
                <a:xfrm>
                  <a:off x="4112" y="3592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" name="Line 652"/>
                <p:cNvSpPr>
                  <a:spLocks noChangeShapeType="1"/>
                </p:cNvSpPr>
                <p:nvPr/>
              </p:nvSpPr>
              <p:spPr bwMode="auto">
                <a:xfrm>
                  <a:off x="4112" y="3582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" name="Line 653"/>
                <p:cNvSpPr>
                  <a:spLocks noChangeShapeType="1"/>
                </p:cNvSpPr>
                <p:nvPr/>
              </p:nvSpPr>
              <p:spPr bwMode="auto">
                <a:xfrm flipV="1">
                  <a:off x="4112" y="3579"/>
                  <a:ext cx="1" cy="16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" name="Line 654"/>
                <p:cNvSpPr>
                  <a:spLocks noChangeShapeType="1"/>
                </p:cNvSpPr>
                <p:nvPr/>
              </p:nvSpPr>
              <p:spPr bwMode="auto">
                <a:xfrm>
                  <a:off x="4168" y="3570"/>
                  <a:ext cx="29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" name="Line 655"/>
                <p:cNvSpPr>
                  <a:spLocks noChangeShapeType="1"/>
                </p:cNvSpPr>
                <p:nvPr/>
              </p:nvSpPr>
              <p:spPr bwMode="auto">
                <a:xfrm flipV="1">
                  <a:off x="4112" y="3567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8" name="Line 656"/>
                <p:cNvSpPr>
                  <a:spLocks noChangeShapeType="1"/>
                </p:cNvSpPr>
                <p:nvPr/>
              </p:nvSpPr>
              <p:spPr bwMode="auto">
                <a:xfrm>
                  <a:off x="4220" y="3559"/>
                  <a:ext cx="29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9" name="Line 657"/>
                <p:cNvSpPr>
                  <a:spLocks noChangeShapeType="1"/>
                </p:cNvSpPr>
                <p:nvPr/>
              </p:nvSpPr>
              <p:spPr bwMode="auto">
                <a:xfrm flipV="1">
                  <a:off x="4169" y="3556"/>
                  <a:ext cx="51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0" name="Line 658"/>
                <p:cNvSpPr>
                  <a:spLocks noChangeShapeType="1"/>
                </p:cNvSpPr>
                <p:nvPr/>
              </p:nvSpPr>
              <p:spPr bwMode="auto">
                <a:xfrm>
                  <a:off x="4275" y="3549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1" name="Line 659"/>
                <p:cNvSpPr>
                  <a:spLocks noChangeShapeType="1"/>
                </p:cNvSpPr>
                <p:nvPr/>
              </p:nvSpPr>
              <p:spPr bwMode="auto">
                <a:xfrm flipV="1">
                  <a:off x="4221" y="3546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" name="AutoShape 660"/>
                <p:cNvSpPr>
                  <a:spLocks noChangeArrowheads="1"/>
                </p:cNvSpPr>
                <p:nvPr/>
              </p:nvSpPr>
              <p:spPr bwMode="auto">
                <a:xfrm>
                  <a:off x="4310" y="3562"/>
                  <a:ext cx="52" cy="10"/>
                </a:xfrm>
                <a:custGeom>
                  <a:avLst/>
                  <a:gdLst>
                    <a:gd name="T0" fmla="*/ 0 w 52"/>
                    <a:gd name="T1" fmla="*/ 10 h 10"/>
                    <a:gd name="T2" fmla="*/ 52 w 52"/>
                    <a:gd name="T3" fmla="*/ 0 h 10"/>
                    <a:gd name="T4" fmla="*/ 0 w 52"/>
                    <a:gd name="T5" fmla="*/ 10 h 10"/>
                    <a:gd name="T6" fmla="*/ 0 w 52"/>
                    <a:gd name="T7" fmla="*/ 0 h 10"/>
                    <a:gd name="T8" fmla="*/ 52 w 52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52" h="10">
                      <a:moveTo>
                        <a:pt x="0" y="10"/>
                      </a:moveTo>
                      <a:lnTo>
                        <a:pt x="5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3" name="Line 661"/>
                <p:cNvSpPr>
                  <a:spLocks noChangeShapeType="1"/>
                </p:cNvSpPr>
                <p:nvPr/>
              </p:nvSpPr>
              <p:spPr bwMode="auto">
                <a:xfrm flipV="1">
                  <a:off x="4310" y="3559"/>
                  <a:ext cx="52" cy="16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" name="AutoShape 662"/>
                <p:cNvSpPr>
                  <a:spLocks noChangeArrowheads="1"/>
                </p:cNvSpPr>
                <p:nvPr/>
              </p:nvSpPr>
              <p:spPr bwMode="auto">
                <a:xfrm>
                  <a:off x="4330" y="3538"/>
                  <a:ext cx="32" cy="24"/>
                </a:xfrm>
                <a:custGeom>
                  <a:avLst/>
                  <a:gdLst>
                    <a:gd name="T0" fmla="*/ 0 w 32"/>
                    <a:gd name="T1" fmla="*/ 0 h 24"/>
                    <a:gd name="T2" fmla="*/ 32 w 32"/>
                    <a:gd name="T3" fmla="*/ 24 h 24"/>
                    <a:gd name="T4" fmla="*/ 0 w 32"/>
                    <a:gd name="T5" fmla="*/ 0 h 24"/>
                    <a:gd name="T6" fmla="*/ 0 w 32"/>
                    <a:gd name="T7" fmla="*/ 0 h 24"/>
                    <a:gd name="T8" fmla="*/ 32 w 32"/>
                    <a:gd name="T9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2" h="24">
                      <a:moveTo>
                        <a:pt x="0" y="0"/>
                      </a:moveTo>
                      <a:lnTo>
                        <a:pt x="3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5" name="Line 663"/>
                <p:cNvSpPr>
                  <a:spLocks noChangeShapeType="1"/>
                </p:cNvSpPr>
                <p:nvPr/>
              </p:nvSpPr>
              <p:spPr bwMode="auto">
                <a:xfrm>
                  <a:off x="4330" y="3538"/>
                  <a:ext cx="32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6" name="Line 664"/>
                <p:cNvSpPr>
                  <a:spLocks noChangeShapeType="1"/>
                </p:cNvSpPr>
                <p:nvPr/>
              </p:nvSpPr>
              <p:spPr bwMode="auto">
                <a:xfrm flipV="1">
                  <a:off x="4277" y="3535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7" name="AutoShape 665"/>
                <p:cNvSpPr>
                  <a:spLocks noChangeArrowheads="1"/>
                </p:cNvSpPr>
                <p:nvPr/>
              </p:nvSpPr>
              <p:spPr bwMode="auto">
                <a:xfrm>
                  <a:off x="4330" y="3533"/>
                  <a:ext cx="34" cy="5"/>
                </a:xfrm>
                <a:custGeom>
                  <a:avLst/>
                  <a:gdLst>
                    <a:gd name="T0" fmla="*/ 0 w 34"/>
                    <a:gd name="T1" fmla="*/ 5 h 5"/>
                    <a:gd name="T2" fmla="*/ 34 w 34"/>
                    <a:gd name="T3" fmla="*/ 0 h 5"/>
                    <a:gd name="T4" fmla="*/ 0 w 34"/>
                    <a:gd name="T5" fmla="*/ 5 h 5"/>
                    <a:gd name="T6" fmla="*/ 0 w 34"/>
                    <a:gd name="T7" fmla="*/ 0 h 5"/>
                    <a:gd name="T8" fmla="*/ 34 w 34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4" h="5">
                      <a:moveTo>
                        <a:pt x="0" y="5"/>
                      </a:moveTo>
                      <a:lnTo>
                        <a:pt x="34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8" name="Line 666"/>
                <p:cNvSpPr>
                  <a:spLocks noChangeShapeType="1"/>
                </p:cNvSpPr>
                <p:nvPr/>
              </p:nvSpPr>
              <p:spPr bwMode="auto">
                <a:xfrm flipV="1">
                  <a:off x="4330" y="3530"/>
                  <a:ext cx="34" cy="1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9" name="Line 667"/>
                <p:cNvSpPr>
                  <a:spLocks noChangeShapeType="1"/>
                </p:cNvSpPr>
                <p:nvPr/>
              </p:nvSpPr>
              <p:spPr bwMode="auto">
                <a:xfrm flipV="1">
                  <a:off x="4470" y="3533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0" name="AutoShape 668"/>
                <p:cNvSpPr>
                  <a:spLocks noChangeArrowheads="1"/>
                </p:cNvSpPr>
                <p:nvPr/>
              </p:nvSpPr>
              <p:spPr bwMode="auto">
                <a:xfrm>
                  <a:off x="4449" y="3536"/>
                  <a:ext cx="20" cy="4"/>
                </a:xfrm>
                <a:custGeom>
                  <a:avLst/>
                  <a:gdLst>
                    <a:gd name="T0" fmla="*/ 0 w 20"/>
                    <a:gd name="T1" fmla="*/ 4 h 4"/>
                    <a:gd name="T2" fmla="*/ 20 w 20"/>
                    <a:gd name="T3" fmla="*/ 0 h 4"/>
                    <a:gd name="T4" fmla="*/ 0 w 20"/>
                    <a:gd name="T5" fmla="*/ 4 h 4"/>
                    <a:gd name="T6" fmla="*/ 0 w 20"/>
                    <a:gd name="T7" fmla="*/ 0 h 4"/>
                    <a:gd name="T8" fmla="*/ 20 w 20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0" h="4">
                      <a:moveTo>
                        <a:pt x="0" y="4"/>
                      </a:moveTo>
                      <a:lnTo>
                        <a:pt x="2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61" name="Line 669"/>
                <p:cNvSpPr>
                  <a:spLocks noChangeShapeType="1"/>
                </p:cNvSpPr>
                <p:nvPr/>
              </p:nvSpPr>
              <p:spPr bwMode="auto">
                <a:xfrm flipV="1">
                  <a:off x="4449" y="3533"/>
                  <a:ext cx="20" cy="1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2" name="AutoShape 670"/>
                <p:cNvSpPr>
                  <a:spLocks noChangeArrowheads="1"/>
                </p:cNvSpPr>
                <p:nvPr/>
              </p:nvSpPr>
              <p:spPr bwMode="auto">
                <a:xfrm>
                  <a:off x="4448" y="3521"/>
                  <a:ext cx="22" cy="15"/>
                </a:xfrm>
                <a:custGeom>
                  <a:avLst/>
                  <a:gdLst>
                    <a:gd name="T0" fmla="*/ 0 w 22"/>
                    <a:gd name="T1" fmla="*/ 0 h 15"/>
                    <a:gd name="T2" fmla="*/ 22 w 22"/>
                    <a:gd name="T3" fmla="*/ 15 h 15"/>
                    <a:gd name="T4" fmla="*/ 0 w 22"/>
                    <a:gd name="T5" fmla="*/ 0 h 15"/>
                    <a:gd name="T6" fmla="*/ 0 w 22"/>
                    <a:gd name="T7" fmla="*/ 0 h 15"/>
                    <a:gd name="T8" fmla="*/ 22 w 22"/>
                    <a:gd name="T9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2" h="15">
                      <a:moveTo>
                        <a:pt x="0" y="0"/>
                      </a:moveTo>
                      <a:lnTo>
                        <a:pt x="22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63" name="Line 671"/>
                <p:cNvSpPr>
                  <a:spLocks noChangeShapeType="1"/>
                </p:cNvSpPr>
                <p:nvPr/>
              </p:nvSpPr>
              <p:spPr bwMode="auto">
                <a:xfrm>
                  <a:off x="4448" y="3521"/>
                  <a:ext cx="22" cy="15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4" name="Line 672"/>
                <p:cNvSpPr>
                  <a:spLocks noChangeShapeType="1"/>
                </p:cNvSpPr>
                <p:nvPr/>
              </p:nvSpPr>
              <p:spPr bwMode="auto">
                <a:xfrm>
                  <a:off x="4495" y="3502"/>
                  <a:ext cx="29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5" name="AutoShape 673"/>
                <p:cNvSpPr>
                  <a:spLocks noChangeArrowheads="1"/>
                </p:cNvSpPr>
                <p:nvPr/>
              </p:nvSpPr>
              <p:spPr bwMode="auto">
                <a:xfrm>
                  <a:off x="4448" y="3502"/>
                  <a:ext cx="47" cy="12"/>
                </a:xfrm>
                <a:custGeom>
                  <a:avLst/>
                  <a:gdLst>
                    <a:gd name="T0" fmla="*/ 0 w 47"/>
                    <a:gd name="T1" fmla="*/ 12 h 12"/>
                    <a:gd name="T2" fmla="*/ 47 w 47"/>
                    <a:gd name="T3" fmla="*/ 0 h 12"/>
                    <a:gd name="T4" fmla="*/ 0 w 47"/>
                    <a:gd name="T5" fmla="*/ 12 h 12"/>
                    <a:gd name="T6" fmla="*/ 0 w 47"/>
                    <a:gd name="T7" fmla="*/ 0 h 12"/>
                    <a:gd name="T8" fmla="*/ 47 w 47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47" h="12">
                      <a:moveTo>
                        <a:pt x="0" y="12"/>
                      </a:moveTo>
                      <a:lnTo>
                        <a:pt x="47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66" name="Line 674"/>
                <p:cNvSpPr>
                  <a:spLocks noChangeShapeType="1"/>
                </p:cNvSpPr>
                <p:nvPr/>
              </p:nvSpPr>
              <p:spPr bwMode="auto">
                <a:xfrm flipV="1">
                  <a:off x="4448" y="3499"/>
                  <a:ext cx="47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7" name="Line 675"/>
                <p:cNvSpPr>
                  <a:spLocks noChangeShapeType="1"/>
                </p:cNvSpPr>
                <p:nvPr/>
              </p:nvSpPr>
              <p:spPr bwMode="auto">
                <a:xfrm>
                  <a:off x="4548" y="3490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8" name="Line 676"/>
                <p:cNvSpPr>
                  <a:spLocks noChangeShapeType="1"/>
                </p:cNvSpPr>
                <p:nvPr/>
              </p:nvSpPr>
              <p:spPr bwMode="auto">
                <a:xfrm flipV="1">
                  <a:off x="4495" y="3487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9" name="Line 677"/>
                <p:cNvSpPr>
                  <a:spLocks noChangeShapeType="1"/>
                </p:cNvSpPr>
                <p:nvPr/>
              </p:nvSpPr>
              <p:spPr bwMode="auto">
                <a:xfrm flipV="1">
                  <a:off x="4580" y="3496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0" name="Line 678"/>
                <p:cNvSpPr>
                  <a:spLocks noChangeShapeType="1"/>
                </p:cNvSpPr>
                <p:nvPr/>
              </p:nvSpPr>
              <p:spPr bwMode="auto">
                <a:xfrm>
                  <a:off x="4602" y="3478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1" name="Line 679"/>
                <p:cNvSpPr>
                  <a:spLocks noChangeShapeType="1"/>
                </p:cNvSpPr>
                <p:nvPr/>
              </p:nvSpPr>
              <p:spPr bwMode="auto">
                <a:xfrm flipV="1">
                  <a:off x="4548" y="3474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2" name="Line 680"/>
                <p:cNvSpPr>
                  <a:spLocks noChangeShapeType="1"/>
                </p:cNvSpPr>
                <p:nvPr/>
              </p:nvSpPr>
              <p:spPr bwMode="auto">
                <a:xfrm>
                  <a:off x="4657" y="3465"/>
                  <a:ext cx="32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3" name="Line 681"/>
                <p:cNvSpPr>
                  <a:spLocks noChangeShapeType="1"/>
                </p:cNvSpPr>
                <p:nvPr/>
              </p:nvSpPr>
              <p:spPr bwMode="auto">
                <a:xfrm flipV="1">
                  <a:off x="4602" y="3461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4" name="Line 682"/>
                <p:cNvSpPr>
                  <a:spLocks noChangeShapeType="1"/>
                </p:cNvSpPr>
                <p:nvPr/>
              </p:nvSpPr>
              <p:spPr bwMode="auto">
                <a:xfrm flipV="1">
                  <a:off x="4744" y="3470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5" name="Line 683"/>
                <p:cNvSpPr>
                  <a:spLocks noChangeShapeType="1"/>
                </p:cNvSpPr>
                <p:nvPr/>
              </p:nvSpPr>
              <p:spPr bwMode="auto">
                <a:xfrm flipV="1">
                  <a:off x="4688" y="3470"/>
                  <a:ext cx="56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6" name="Line 684"/>
                <p:cNvSpPr>
                  <a:spLocks noChangeShapeType="1"/>
                </p:cNvSpPr>
                <p:nvPr/>
              </p:nvSpPr>
              <p:spPr bwMode="auto">
                <a:xfrm>
                  <a:off x="4657" y="3465"/>
                  <a:ext cx="32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7" name="Line 685"/>
                <p:cNvSpPr>
                  <a:spLocks noChangeShapeType="1"/>
                </p:cNvSpPr>
                <p:nvPr/>
              </p:nvSpPr>
              <p:spPr bwMode="auto">
                <a:xfrm>
                  <a:off x="4710" y="3454"/>
                  <a:ext cx="3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8" name="Line 686"/>
                <p:cNvSpPr>
                  <a:spLocks noChangeShapeType="1"/>
                </p:cNvSpPr>
                <p:nvPr/>
              </p:nvSpPr>
              <p:spPr bwMode="auto">
                <a:xfrm flipV="1">
                  <a:off x="4657" y="3451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9" name="Line 687"/>
                <p:cNvSpPr>
                  <a:spLocks noChangeShapeType="1"/>
                </p:cNvSpPr>
                <p:nvPr/>
              </p:nvSpPr>
              <p:spPr bwMode="auto">
                <a:xfrm>
                  <a:off x="4766" y="3442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0" name="Line 688"/>
                <p:cNvSpPr>
                  <a:spLocks noChangeShapeType="1"/>
                </p:cNvSpPr>
                <p:nvPr/>
              </p:nvSpPr>
              <p:spPr bwMode="auto">
                <a:xfrm flipV="1">
                  <a:off x="4710" y="3438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1" name="Line 689"/>
                <p:cNvSpPr>
                  <a:spLocks noChangeShapeType="1"/>
                </p:cNvSpPr>
                <p:nvPr/>
              </p:nvSpPr>
              <p:spPr bwMode="auto">
                <a:xfrm>
                  <a:off x="4766" y="3442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2" name="Line 690"/>
                <p:cNvSpPr>
                  <a:spLocks noChangeShapeType="1"/>
                </p:cNvSpPr>
                <p:nvPr/>
              </p:nvSpPr>
              <p:spPr bwMode="auto">
                <a:xfrm>
                  <a:off x="4821" y="3428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3" name="Line 691"/>
                <p:cNvSpPr>
                  <a:spLocks noChangeShapeType="1"/>
                </p:cNvSpPr>
                <p:nvPr/>
              </p:nvSpPr>
              <p:spPr bwMode="auto">
                <a:xfrm flipV="1">
                  <a:off x="4766" y="3425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4" name="Line 692"/>
                <p:cNvSpPr>
                  <a:spLocks noChangeShapeType="1"/>
                </p:cNvSpPr>
                <p:nvPr/>
              </p:nvSpPr>
              <p:spPr bwMode="auto">
                <a:xfrm>
                  <a:off x="4875" y="3416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5" name="Line 693"/>
                <p:cNvSpPr>
                  <a:spLocks noChangeShapeType="1"/>
                </p:cNvSpPr>
                <p:nvPr/>
              </p:nvSpPr>
              <p:spPr bwMode="auto">
                <a:xfrm flipV="1">
                  <a:off x="4821" y="3412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6" name="Line 694"/>
                <p:cNvSpPr>
                  <a:spLocks noChangeShapeType="1"/>
                </p:cNvSpPr>
                <p:nvPr/>
              </p:nvSpPr>
              <p:spPr bwMode="auto">
                <a:xfrm flipV="1">
                  <a:off x="4907" y="3421"/>
                  <a:ext cx="53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7" name="Line 695"/>
                <p:cNvSpPr>
                  <a:spLocks noChangeShapeType="1"/>
                </p:cNvSpPr>
                <p:nvPr/>
              </p:nvSpPr>
              <p:spPr bwMode="auto">
                <a:xfrm>
                  <a:off x="4875" y="3416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8" name="Line 696"/>
                <p:cNvSpPr>
                  <a:spLocks noChangeShapeType="1"/>
                </p:cNvSpPr>
                <p:nvPr/>
              </p:nvSpPr>
              <p:spPr bwMode="auto">
                <a:xfrm>
                  <a:off x="4930" y="3403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9" name="Line 697"/>
                <p:cNvSpPr>
                  <a:spLocks noChangeShapeType="1"/>
                </p:cNvSpPr>
                <p:nvPr/>
              </p:nvSpPr>
              <p:spPr bwMode="auto">
                <a:xfrm flipV="1">
                  <a:off x="4875" y="3400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0" name="Line 698"/>
                <p:cNvSpPr>
                  <a:spLocks noChangeShapeType="1"/>
                </p:cNvSpPr>
                <p:nvPr/>
              </p:nvSpPr>
              <p:spPr bwMode="auto">
                <a:xfrm>
                  <a:off x="4985" y="3390"/>
                  <a:ext cx="29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1" name="Line 699"/>
                <p:cNvSpPr>
                  <a:spLocks noChangeShapeType="1"/>
                </p:cNvSpPr>
                <p:nvPr/>
              </p:nvSpPr>
              <p:spPr bwMode="auto">
                <a:xfrm flipV="1">
                  <a:off x="4930" y="3387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2" name="Line 700"/>
                <p:cNvSpPr>
                  <a:spLocks noChangeShapeType="1"/>
                </p:cNvSpPr>
                <p:nvPr/>
              </p:nvSpPr>
              <p:spPr bwMode="auto">
                <a:xfrm>
                  <a:off x="4985" y="3390"/>
                  <a:ext cx="28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3" name="Line 701"/>
                <p:cNvSpPr>
                  <a:spLocks noChangeShapeType="1"/>
                </p:cNvSpPr>
                <p:nvPr/>
              </p:nvSpPr>
              <p:spPr bwMode="auto">
                <a:xfrm>
                  <a:off x="5037" y="3378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4" name="Line 702"/>
                <p:cNvSpPr>
                  <a:spLocks noChangeShapeType="1"/>
                </p:cNvSpPr>
                <p:nvPr/>
              </p:nvSpPr>
              <p:spPr bwMode="auto">
                <a:xfrm flipV="1">
                  <a:off x="4985" y="3374"/>
                  <a:ext cx="52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5" name="Line 703"/>
                <p:cNvSpPr>
                  <a:spLocks noChangeShapeType="1"/>
                </p:cNvSpPr>
                <p:nvPr/>
              </p:nvSpPr>
              <p:spPr bwMode="auto">
                <a:xfrm>
                  <a:off x="5037" y="3378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6" name="Line 704"/>
                <p:cNvSpPr>
                  <a:spLocks noChangeShapeType="1"/>
                </p:cNvSpPr>
                <p:nvPr/>
              </p:nvSpPr>
              <p:spPr bwMode="auto">
                <a:xfrm>
                  <a:off x="5093" y="3365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7" name="Line 705"/>
                <p:cNvSpPr>
                  <a:spLocks noChangeShapeType="1"/>
                </p:cNvSpPr>
                <p:nvPr/>
              </p:nvSpPr>
              <p:spPr bwMode="auto">
                <a:xfrm flipV="1">
                  <a:off x="5037" y="3361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8" name="Line 706"/>
                <p:cNvSpPr>
                  <a:spLocks noChangeShapeType="1"/>
                </p:cNvSpPr>
                <p:nvPr/>
              </p:nvSpPr>
              <p:spPr bwMode="auto">
                <a:xfrm flipV="1">
                  <a:off x="5125" y="3371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9" name="Line 707"/>
                <p:cNvSpPr>
                  <a:spLocks noChangeShapeType="1"/>
                </p:cNvSpPr>
                <p:nvPr/>
              </p:nvSpPr>
              <p:spPr bwMode="auto">
                <a:xfrm flipV="1">
                  <a:off x="5125" y="3382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" name="Line 708"/>
                <p:cNvSpPr>
                  <a:spLocks noChangeShapeType="1"/>
                </p:cNvSpPr>
                <p:nvPr/>
              </p:nvSpPr>
              <p:spPr bwMode="auto">
                <a:xfrm>
                  <a:off x="5093" y="3365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" name="Line 709"/>
                <p:cNvSpPr>
                  <a:spLocks noChangeShapeType="1"/>
                </p:cNvSpPr>
                <p:nvPr/>
              </p:nvSpPr>
              <p:spPr bwMode="auto">
                <a:xfrm>
                  <a:off x="5148" y="3350"/>
                  <a:ext cx="32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2" name="Line 710"/>
                <p:cNvSpPr>
                  <a:spLocks noChangeShapeType="1"/>
                </p:cNvSpPr>
                <p:nvPr/>
              </p:nvSpPr>
              <p:spPr bwMode="auto">
                <a:xfrm flipV="1">
                  <a:off x="5093" y="3347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3" name="Line 711"/>
                <p:cNvSpPr>
                  <a:spLocks noChangeShapeType="1"/>
                </p:cNvSpPr>
                <p:nvPr/>
              </p:nvSpPr>
              <p:spPr bwMode="auto">
                <a:xfrm>
                  <a:off x="5202" y="3339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4" name="Line 712"/>
                <p:cNvSpPr>
                  <a:spLocks noChangeShapeType="1"/>
                </p:cNvSpPr>
                <p:nvPr/>
              </p:nvSpPr>
              <p:spPr bwMode="auto">
                <a:xfrm flipV="1">
                  <a:off x="5148" y="3336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5" name="Line 713"/>
                <p:cNvSpPr>
                  <a:spLocks noChangeShapeType="1"/>
                </p:cNvSpPr>
                <p:nvPr/>
              </p:nvSpPr>
              <p:spPr bwMode="auto">
                <a:xfrm>
                  <a:off x="5202" y="3339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6" name="Line 714"/>
                <p:cNvSpPr>
                  <a:spLocks noChangeShapeType="1"/>
                </p:cNvSpPr>
                <p:nvPr/>
              </p:nvSpPr>
              <p:spPr bwMode="auto">
                <a:xfrm>
                  <a:off x="5257" y="3327"/>
                  <a:ext cx="29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7" name="Line 715"/>
                <p:cNvSpPr>
                  <a:spLocks noChangeShapeType="1"/>
                </p:cNvSpPr>
                <p:nvPr/>
              </p:nvSpPr>
              <p:spPr bwMode="auto">
                <a:xfrm flipV="1">
                  <a:off x="5202" y="3324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8" name="Line 716"/>
                <p:cNvSpPr>
                  <a:spLocks noChangeShapeType="1"/>
                </p:cNvSpPr>
                <p:nvPr/>
              </p:nvSpPr>
              <p:spPr bwMode="auto">
                <a:xfrm>
                  <a:off x="5257" y="3327"/>
                  <a:ext cx="29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9" name="Line 717"/>
                <p:cNvSpPr>
                  <a:spLocks noChangeShapeType="1"/>
                </p:cNvSpPr>
                <p:nvPr/>
              </p:nvSpPr>
              <p:spPr bwMode="auto">
                <a:xfrm>
                  <a:off x="5312" y="3313"/>
                  <a:ext cx="29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0" name="Line 718"/>
                <p:cNvSpPr>
                  <a:spLocks noChangeShapeType="1"/>
                </p:cNvSpPr>
                <p:nvPr/>
              </p:nvSpPr>
              <p:spPr bwMode="auto">
                <a:xfrm flipV="1">
                  <a:off x="5257" y="3310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1" name="Line 719"/>
                <p:cNvSpPr>
                  <a:spLocks noChangeShapeType="1"/>
                </p:cNvSpPr>
                <p:nvPr/>
              </p:nvSpPr>
              <p:spPr bwMode="auto">
                <a:xfrm flipV="1">
                  <a:off x="5343" y="3318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2" name="Line 720"/>
                <p:cNvSpPr>
                  <a:spLocks noChangeShapeType="1"/>
                </p:cNvSpPr>
                <p:nvPr/>
              </p:nvSpPr>
              <p:spPr bwMode="auto">
                <a:xfrm flipV="1">
                  <a:off x="5343" y="3330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3" name="Line 721"/>
                <p:cNvSpPr>
                  <a:spLocks noChangeShapeType="1"/>
                </p:cNvSpPr>
                <p:nvPr/>
              </p:nvSpPr>
              <p:spPr bwMode="auto">
                <a:xfrm>
                  <a:off x="5312" y="3313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4" name="Line 722"/>
                <p:cNvSpPr>
                  <a:spLocks noChangeShapeType="1"/>
                </p:cNvSpPr>
                <p:nvPr/>
              </p:nvSpPr>
              <p:spPr bwMode="auto">
                <a:xfrm>
                  <a:off x="5366" y="3300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5" name="Line 723"/>
                <p:cNvSpPr>
                  <a:spLocks noChangeShapeType="1"/>
                </p:cNvSpPr>
                <p:nvPr/>
              </p:nvSpPr>
              <p:spPr bwMode="auto">
                <a:xfrm flipV="1">
                  <a:off x="5312" y="3297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6" name="Line 724"/>
                <p:cNvSpPr>
                  <a:spLocks noChangeShapeType="1"/>
                </p:cNvSpPr>
                <p:nvPr/>
              </p:nvSpPr>
              <p:spPr bwMode="auto">
                <a:xfrm>
                  <a:off x="5366" y="3300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7" name="Line 725"/>
                <p:cNvSpPr>
                  <a:spLocks noChangeShapeType="1"/>
                </p:cNvSpPr>
                <p:nvPr/>
              </p:nvSpPr>
              <p:spPr bwMode="auto">
                <a:xfrm>
                  <a:off x="5421" y="3288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8" name="Line 726"/>
                <p:cNvSpPr>
                  <a:spLocks noChangeShapeType="1"/>
                </p:cNvSpPr>
                <p:nvPr/>
              </p:nvSpPr>
              <p:spPr bwMode="auto">
                <a:xfrm flipV="1">
                  <a:off x="5366" y="3284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9" name="Line 727"/>
                <p:cNvSpPr>
                  <a:spLocks noChangeShapeType="1"/>
                </p:cNvSpPr>
                <p:nvPr/>
              </p:nvSpPr>
              <p:spPr bwMode="auto">
                <a:xfrm>
                  <a:off x="5421" y="3288"/>
                  <a:ext cx="29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" name="Line 728"/>
                <p:cNvSpPr>
                  <a:spLocks noChangeShapeType="1"/>
                </p:cNvSpPr>
                <p:nvPr/>
              </p:nvSpPr>
              <p:spPr bwMode="auto">
                <a:xfrm>
                  <a:off x="5474" y="3273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" name="Line 729"/>
                <p:cNvSpPr>
                  <a:spLocks noChangeShapeType="1"/>
                </p:cNvSpPr>
                <p:nvPr/>
              </p:nvSpPr>
              <p:spPr bwMode="auto">
                <a:xfrm flipV="1">
                  <a:off x="5421" y="3270"/>
                  <a:ext cx="53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2" name="Line 730"/>
                <p:cNvSpPr>
                  <a:spLocks noChangeShapeType="1"/>
                </p:cNvSpPr>
                <p:nvPr/>
              </p:nvSpPr>
              <p:spPr bwMode="auto">
                <a:xfrm>
                  <a:off x="4080" y="3570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3" name="Line 731"/>
                <p:cNvSpPr>
                  <a:spLocks noChangeShapeType="1"/>
                </p:cNvSpPr>
                <p:nvPr/>
              </p:nvSpPr>
              <p:spPr bwMode="auto">
                <a:xfrm>
                  <a:off x="4080" y="3563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4" name="Line 732"/>
                <p:cNvSpPr>
                  <a:spLocks noChangeShapeType="1"/>
                </p:cNvSpPr>
                <p:nvPr/>
              </p:nvSpPr>
              <p:spPr bwMode="auto">
                <a:xfrm flipV="1">
                  <a:off x="4080" y="3560"/>
                  <a:ext cx="1" cy="1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5" name="Line 733"/>
                <p:cNvSpPr>
                  <a:spLocks noChangeShapeType="1"/>
                </p:cNvSpPr>
                <p:nvPr/>
              </p:nvSpPr>
              <p:spPr bwMode="auto">
                <a:xfrm>
                  <a:off x="4134" y="3551"/>
                  <a:ext cx="29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6" name="Line 734"/>
                <p:cNvSpPr>
                  <a:spLocks noChangeShapeType="1"/>
                </p:cNvSpPr>
                <p:nvPr/>
              </p:nvSpPr>
              <p:spPr bwMode="auto">
                <a:xfrm flipV="1">
                  <a:off x="4080" y="3548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7" name="Line 735"/>
                <p:cNvSpPr>
                  <a:spLocks noChangeShapeType="1"/>
                </p:cNvSpPr>
                <p:nvPr/>
              </p:nvSpPr>
              <p:spPr bwMode="auto">
                <a:xfrm>
                  <a:off x="4189" y="3538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8" name="Line 736"/>
                <p:cNvSpPr>
                  <a:spLocks noChangeShapeType="1"/>
                </p:cNvSpPr>
                <p:nvPr/>
              </p:nvSpPr>
              <p:spPr bwMode="auto">
                <a:xfrm flipV="1">
                  <a:off x="4136" y="3535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9" name="Line 737"/>
                <p:cNvSpPr>
                  <a:spLocks noChangeShapeType="1"/>
                </p:cNvSpPr>
                <p:nvPr/>
              </p:nvSpPr>
              <p:spPr bwMode="auto">
                <a:xfrm>
                  <a:off x="4245" y="3528"/>
                  <a:ext cx="29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0" name="Line 738"/>
                <p:cNvSpPr>
                  <a:spLocks noChangeShapeType="1"/>
                </p:cNvSpPr>
                <p:nvPr/>
              </p:nvSpPr>
              <p:spPr bwMode="auto">
                <a:xfrm flipV="1">
                  <a:off x="4192" y="3525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1" name="Line 739"/>
                <p:cNvSpPr>
                  <a:spLocks noChangeShapeType="1"/>
                </p:cNvSpPr>
                <p:nvPr/>
              </p:nvSpPr>
              <p:spPr bwMode="auto">
                <a:xfrm>
                  <a:off x="4298" y="3518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2" name="Line 740"/>
                <p:cNvSpPr>
                  <a:spLocks noChangeShapeType="1"/>
                </p:cNvSpPr>
                <p:nvPr/>
              </p:nvSpPr>
              <p:spPr bwMode="auto">
                <a:xfrm flipV="1">
                  <a:off x="4246" y="3515"/>
                  <a:ext cx="52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3" name="Line 741"/>
                <p:cNvSpPr>
                  <a:spLocks noChangeShapeType="1"/>
                </p:cNvSpPr>
                <p:nvPr/>
              </p:nvSpPr>
              <p:spPr bwMode="auto">
                <a:xfrm>
                  <a:off x="4298" y="3518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4" name="AutoShape 742"/>
                <p:cNvSpPr>
                  <a:spLocks noChangeArrowheads="1"/>
                </p:cNvSpPr>
                <p:nvPr/>
              </p:nvSpPr>
              <p:spPr bwMode="auto">
                <a:xfrm>
                  <a:off x="4354" y="3505"/>
                  <a:ext cx="8" cy="6"/>
                </a:xfrm>
                <a:custGeom>
                  <a:avLst/>
                  <a:gdLst>
                    <a:gd name="T0" fmla="*/ 0 w 8"/>
                    <a:gd name="T1" fmla="*/ 0 h 6"/>
                    <a:gd name="T2" fmla="*/ 8 w 8"/>
                    <a:gd name="T3" fmla="*/ 6 h 6"/>
                    <a:gd name="T4" fmla="*/ 0 w 8"/>
                    <a:gd name="T5" fmla="*/ 0 h 6"/>
                    <a:gd name="T6" fmla="*/ 0 w 8"/>
                    <a:gd name="T7" fmla="*/ 0 h 6"/>
                    <a:gd name="T8" fmla="*/ 8 w 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8" h="6">
                      <a:moveTo>
                        <a:pt x="0" y="0"/>
                      </a:moveTo>
                      <a:lnTo>
                        <a:pt x="8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35" name="Line 743"/>
                <p:cNvSpPr>
                  <a:spLocks noChangeShapeType="1"/>
                </p:cNvSpPr>
                <p:nvPr/>
              </p:nvSpPr>
              <p:spPr bwMode="auto">
                <a:xfrm>
                  <a:off x="4354" y="3505"/>
                  <a:ext cx="8" cy="6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6" name="AutoShape 744"/>
                <p:cNvSpPr>
                  <a:spLocks noChangeArrowheads="1"/>
                </p:cNvSpPr>
                <p:nvPr/>
              </p:nvSpPr>
              <p:spPr bwMode="auto">
                <a:xfrm>
                  <a:off x="4298" y="3505"/>
                  <a:ext cx="56" cy="13"/>
                </a:xfrm>
                <a:custGeom>
                  <a:avLst/>
                  <a:gdLst>
                    <a:gd name="T0" fmla="*/ 0 w 56"/>
                    <a:gd name="T1" fmla="*/ 13 h 13"/>
                    <a:gd name="T2" fmla="*/ 56 w 56"/>
                    <a:gd name="T3" fmla="*/ 0 h 13"/>
                    <a:gd name="T4" fmla="*/ 0 w 56"/>
                    <a:gd name="T5" fmla="*/ 13 h 13"/>
                    <a:gd name="T6" fmla="*/ 0 w 56"/>
                    <a:gd name="T7" fmla="*/ 0 h 13"/>
                    <a:gd name="T8" fmla="*/ 56 w 56"/>
                    <a:gd name="T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56" h="13">
                      <a:moveTo>
                        <a:pt x="0" y="13"/>
                      </a:moveTo>
                      <a:lnTo>
                        <a:pt x="56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37" name="Line 745"/>
                <p:cNvSpPr>
                  <a:spLocks noChangeShapeType="1"/>
                </p:cNvSpPr>
                <p:nvPr/>
              </p:nvSpPr>
              <p:spPr bwMode="auto">
                <a:xfrm flipV="1">
                  <a:off x="4298" y="3502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8" name="AutoShape 746"/>
                <p:cNvSpPr>
                  <a:spLocks noChangeArrowheads="1"/>
                </p:cNvSpPr>
                <p:nvPr/>
              </p:nvSpPr>
              <p:spPr bwMode="auto">
                <a:xfrm>
                  <a:off x="4355" y="3505"/>
                  <a:ext cx="7" cy="1"/>
                </a:xfrm>
                <a:custGeom>
                  <a:avLst/>
                  <a:gdLst>
                    <a:gd name="T0" fmla="*/ 0 w 7"/>
                    <a:gd name="T1" fmla="*/ 1 h 1"/>
                    <a:gd name="T2" fmla="*/ 7 w 7"/>
                    <a:gd name="T3" fmla="*/ 0 h 1"/>
                    <a:gd name="T4" fmla="*/ 0 w 7"/>
                    <a:gd name="T5" fmla="*/ 1 h 1"/>
                    <a:gd name="T6" fmla="*/ 0 w 7"/>
                    <a:gd name="T7" fmla="*/ 0 h 1"/>
                    <a:gd name="T8" fmla="*/ 7 w 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7" h="1">
                      <a:moveTo>
                        <a:pt x="0" y="1"/>
                      </a:moveTo>
                      <a:lnTo>
                        <a:pt x="7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39" name="Line 747"/>
                <p:cNvSpPr>
                  <a:spLocks noChangeShapeType="1"/>
                </p:cNvSpPr>
                <p:nvPr/>
              </p:nvSpPr>
              <p:spPr bwMode="auto">
                <a:xfrm flipV="1">
                  <a:off x="4355" y="3502"/>
                  <a:ext cx="7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0" name="Line 748"/>
                <p:cNvSpPr>
                  <a:spLocks noChangeShapeType="1"/>
                </p:cNvSpPr>
                <p:nvPr/>
              </p:nvSpPr>
              <p:spPr bwMode="auto">
                <a:xfrm>
                  <a:off x="4461" y="3480"/>
                  <a:ext cx="34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1" name="AutoShape 749"/>
                <p:cNvSpPr>
                  <a:spLocks noChangeArrowheads="1"/>
                </p:cNvSpPr>
                <p:nvPr/>
              </p:nvSpPr>
              <p:spPr bwMode="auto">
                <a:xfrm>
                  <a:off x="4449" y="3480"/>
                  <a:ext cx="11" cy="3"/>
                </a:xfrm>
                <a:custGeom>
                  <a:avLst/>
                  <a:gdLst>
                    <a:gd name="T0" fmla="*/ 0 w 11"/>
                    <a:gd name="T1" fmla="*/ 3 h 3"/>
                    <a:gd name="T2" fmla="*/ 11 w 11"/>
                    <a:gd name="T3" fmla="*/ 0 h 3"/>
                    <a:gd name="T4" fmla="*/ 0 w 11"/>
                    <a:gd name="T5" fmla="*/ 3 h 3"/>
                    <a:gd name="T6" fmla="*/ 0 w 11"/>
                    <a:gd name="T7" fmla="*/ 0 h 3"/>
                    <a:gd name="T8" fmla="*/ 11 w 11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1" h="3">
                      <a:moveTo>
                        <a:pt x="0" y="3"/>
                      </a:moveTo>
                      <a:lnTo>
                        <a:pt x="1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2" name="Line 750"/>
                <p:cNvSpPr>
                  <a:spLocks noChangeShapeType="1"/>
                </p:cNvSpPr>
                <p:nvPr/>
              </p:nvSpPr>
              <p:spPr bwMode="auto">
                <a:xfrm flipV="1">
                  <a:off x="4449" y="3477"/>
                  <a:ext cx="1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" name="Line 751"/>
                <p:cNvSpPr>
                  <a:spLocks noChangeShapeType="1"/>
                </p:cNvSpPr>
                <p:nvPr/>
              </p:nvSpPr>
              <p:spPr bwMode="auto">
                <a:xfrm flipV="1">
                  <a:off x="4495" y="3487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" name="Line 752"/>
                <p:cNvSpPr>
                  <a:spLocks noChangeShapeType="1"/>
                </p:cNvSpPr>
                <p:nvPr/>
              </p:nvSpPr>
              <p:spPr bwMode="auto">
                <a:xfrm>
                  <a:off x="4461" y="3480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" name="Line 753"/>
                <p:cNvSpPr>
                  <a:spLocks noChangeShapeType="1"/>
                </p:cNvSpPr>
                <p:nvPr/>
              </p:nvSpPr>
              <p:spPr bwMode="auto">
                <a:xfrm>
                  <a:off x="4515" y="3470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" name="Line 754"/>
                <p:cNvSpPr>
                  <a:spLocks noChangeShapeType="1"/>
                </p:cNvSpPr>
                <p:nvPr/>
              </p:nvSpPr>
              <p:spPr bwMode="auto">
                <a:xfrm flipV="1">
                  <a:off x="4461" y="3466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" name="Line 755"/>
                <p:cNvSpPr>
                  <a:spLocks noChangeShapeType="1"/>
                </p:cNvSpPr>
                <p:nvPr/>
              </p:nvSpPr>
              <p:spPr bwMode="auto">
                <a:xfrm>
                  <a:off x="4571" y="3457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" name="Line 756"/>
                <p:cNvSpPr>
                  <a:spLocks noChangeShapeType="1"/>
                </p:cNvSpPr>
                <p:nvPr/>
              </p:nvSpPr>
              <p:spPr bwMode="auto">
                <a:xfrm flipV="1">
                  <a:off x="4515" y="3453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" name="Line 757"/>
                <p:cNvSpPr>
                  <a:spLocks noChangeShapeType="1"/>
                </p:cNvSpPr>
                <p:nvPr/>
              </p:nvSpPr>
              <p:spPr bwMode="auto">
                <a:xfrm flipV="1">
                  <a:off x="4602" y="3461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" name="Line 758"/>
                <p:cNvSpPr>
                  <a:spLocks noChangeShapeType="1"/>
                </p:cNvSpPr>
                <p:nvPr/>
              </p:nvSpPr>
              <p:spPr bwMode="auto">
                <a:xfrm>
                  <a:off x="4571" y="3457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" name="Line 759"/>
                <p:cNvSpPr>
                  <a:spLocks noChangeShapeType="1"/>
                </p:cNvSpPr>
                <p:nvPr/>
              </p:nvSpPr>
              <p:spPr bwMode="auto">
                <a:xfrm>
                  <a:off x="4626" y="3443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" name="Line 760"/>
                <p:cNvSpPr>
                  <a:spLocks noChangeShapeType="1"/>
                </p:cNvSpPr>
                <p:nvPr/>
              </p:nvSpPr>
              <p:spPr bwMode="auto">
                <a:xfrm flipV="1">
                  <a:off x="4571" y="3440"/>
                  <a:ext cx="5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" name="Line 761"/>
                <p:cNvSpPr>
                  <a:spLocks noChangeShapeType="1"/>
                </p:cNvSpPr>
                <p:nvPr/>
              </p:nvSpPr>
              <p:spPr bwMode="auto">
                <a:xfrm>
                  <a:off x="4680" y="3432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" name="Line 762"/>
                <p:cNvSpPr>
                  <a:spLocks noChangeShapeType="1"/>
                </p:cNvSpPr>
                <p:nvPr/>
              </p:nvSpPr>
              <p:spPr bwMode="auto">
                <a:xfrm flipV="1">
                  <a:off x="4626" y="3428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" name="Line 763"/>
                <p:cNvSpPr>
                  <a:spLocks noChangeShapeType="1"/>
                </p:cNvSpPr>
                <p:nvPr/>
              </p:nvSpPr>
              <p:spPr bwMode="auto">
                <a:xfrm>
                  <a:off x="4735" y="3419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" name="Line 764"/>
                <p:cNvSpPr>
                  <a:spLocks noChangeShapeType="1"/>
                </p:cNvSpPr>
                <p:nvPr/>
              </p:nvSpPr>
              <p:spPr bwMode="auto">
                <a:xfrm flipV="1">
                  <a:off x="4680" y="3415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" name="Line 765"/>
                <p:cNvSpPr>
                  <a:spLocks noChangeShapeType="1"/>
                </p:cNvSpPr>
                <p:nvPr/>
              </p:nvSpPr>
              <p:spPr bwMode="auto">
                <a:xfrm>
                  <a:off x="4735" y="3419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" name="Line 766"/>
                <p:cNvSpPr>
                  <a:spLocks noChangeShapeType="1"/>
                </p:cNvSpPr>
                <p:nvPr/>
              </p:nvSpPr>
              <p:spPr bwMode="auto">
                <a:xfrm>
                  <a:off x="4787" y="3407"/>
                  <a:ext cx="34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" name="Line 767"/>
                <p:cNvSpPr>
                  <a:spLocks noChangeShapeType="1"/>
                </p:cNvSpPr>
                <p:nvPr/>
              </p:nvSpPr>
              <p:spPr bwMode="auto">
                <a:xfrm flipV="1">
                  <a:off x="4735" y="3403"/>
                  <a:ext cx="52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" name="Line 768"/>
                <p:cNvSpPr>
                  <a:spLocks noChangeShapeType="1"/>
                </p:cNvSpPr>
                <p:nvPr/>
              </p:nvSpPr>
              <p:spPr bwMode="auto">
                <a:xfrm flipV="1">
                  <a:off x="4821" y="3412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" name="Line 769"/>
                <p:cNvSpPr>
                  <a:spLocks noChangeShapeType="1"/>
                </p:cNvSpPr>
                <p:nvPr/>
              </p:nvSpPr>
              <p:spPr bwMode="auto">
                <a:xfrm>
                  <a:off x="4787" y="3406"/>
                  <a:ext cx="34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" name="Line 770"/>
                <p:cNvSpPr>
                  <a:spLocks noChangeShapeType="1"/>
                </p:cNvSpPr>
                <p:nvPr/>
              </p:nvSpPr>
              <p:spPr bwMode="auto">
                <a:xfrm flipV="1">
                  <a:off x="4787" y="3403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" name="Line 771"/>
                <p:cNvSpPr>
                  <a:spLocks noChangeShapeType="1"/>
                </p:cNvSpPr>
                <p:nvPr/>
              </p:nvSpPr>
              <p:spPr bwMode="auto">
                <a:xfrm>
                  <a:off x="4843" y="3394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" name="Line 772"/>
                <p:cNvSpPr>
                  <a:spLocks noChangeShapeType="1"/>
                </p:cNvSpPr>
                <p:nvPr/>
              </p:nvSpPr>
              <p:spPr bwMode="auto">
                <a:xfrm flipV="1">
                  <a:off x="4787" y="3391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5" name="Line 773"/>
                <p:cNvSpPr>
                  <a:spLocks noChangeShapeType="1"/>
                </p:cNvSpPr>
                <p:nvPr/>
              </p:nvSpPr>
              <p:spPr bwMode="auto">
                <a:xfrm flipV="1">
                  <a:off x="4875" y="3400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6" name="Line 774"/>
                <p:cNvSpPr>
                  <a:spLocks noChangeShapeType="1"/>
                </p:cNvSpPr>
                <p:nvPr/>
              </p:nvSpPr>
              <p:spPr bwMode="auto">
                <a:xfrm>
                  <a:off x="4843" y="3394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" name="Line 775"/>
                <p:cNvSpPr>
                  <a:spLocks noChangeShapeType="1"/>
                </p:cNvSpPr>
                <p:nvPr/>
              </p:nvSpPr>
              <p:spPr bwMode="auto">
                <a:xfrm>
                  <a:off x="4898" y="3381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" name="Line 776"/>
                <p:cNvSpPr>
                  <a:spLocks noChangeShapeType="1"/>
                </p:cNvSpPr>
                <p:nvPr/>
              </p:nvSpPr>
              <p:spPr bwMode="auto">
                <a:xfrm flipV="1">
                  <a:off x="4843" y="3378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" name="Line 777"/>
                <p:cNvSpPr>
                  <a:spLocks noChangeShapeType="1"/>
                </p:cNvSpPr>
                <p:nvPr/>
              </p:nvSpPr>
              <p:spPr bwMode="auto">
                <a:xfrm>
                  <a:off x="4952" y="3369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0" name="Line 778"/>
                <p:cNvSpPr>
                  <a:spLocks noChangeShapeType="1"/>
                </p:cNvSpPr>
                <p:nvPr/>
              </p:nvSpPr>
              <p:spPr bwMode="auto">
                <a:xfrm flipV="1">
                  <a:off x="4898" y="3366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1" name="Line 779"/>
                <p:cNvSpPr>
                  <a:spLocks noChangeShapeType="1"/>
                </p:cNvSpPr>
                <p:nvPr/>
              </p:nvSpPr>
              <p:spPr bwMode="auto">
                <a:xfrm>
                  <a:off x="4952" y="3369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2" name="Line 780"/>
                <p:cNvSpPr>
                  <a:spLocks noChangeShapeType="1"/>
                </p:cNvSpPr>
                <p:nvPr/>
              </p:nvSpPr>
              <p:spPr bwMode="auto">
                <a:xfrm>
                  <a:off x="5007" y="3356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3" name="Line 781"/>
                <p:cNvSpPr>
                  <a:spLocks noChangeShapeType="1"/>
                </p:cNvSpPr>
                <p:nvPr/>
              </p:nvSpPr>
              <p:spPr bwMode="auto">
                <a:xfrm flipV="1">
                  <a:off x="4952" y="3353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4" name="Line 782"/>
                <p:cNvSpPr>
                  <a:spLocks noChangeShapeType="1"/>
                </p:cNvSpPr>
                <p:nvPr/>
              </p:nvSpPr>
              <p:spPr bwMode="auto">
                <a:xfrm>
                  <a:off x="5062" y="3343"/>
                  <a:ext cx="29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5" name="Line 783"/>
                <p:cNvSpPr>
                  <a:spLocks noChangeShapeType="1"/>
                </p:cNvSpPr>
                <p:nvPr/>
              </p:nvSpPr>
              <p:spPr bwMode="auto">
                <a:xfrm flipV="1">
                  <a:off x="5007" y="3340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6" name="Line 784"/>
                <p:cNvSpPr>
                  <a:spLocks noChangeShapeType="1"/>
                </p:cNvSpPr>
                <p:nvPr/>
              </p:nvSpPr>
              <p:spPr bwMode="auto">
                <a:xfrm>
                  <a:off x="5062" y="3343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7" name="Line 785"/>
                <p:cNvSpPr>
                  <a:spLocks noChangeShapeType="1"/>
                </p:cNvSpPr>
                <p:nvPr/>
              </p:nvSpPr>
              <p:spPr bwMode="auto">
                <a:xfrm>
                  <a:off x="5116" y="3330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8" name="Line 786"/>
                <p:cNvSpPr>
                  <a:spLocks noChangeShapeType="1"/>
                </p:cNvSpPr>
                <p:nvPr/>
              </p:nvSpPr>
              <p:spPr bwMode="auto">
                <a:xfrm flipV="1">
                  <a:off x="5062" y="3327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9" name="Line 787"/>
                <p:cNvSpPr>
                  <a:spLocks noChangeShapeType="1"/>
                </p:cNvSpPr>
                <p:nvPr/>
              </p:nvSpPr>
              <p:spPr bwMode="auto">
                <a:xfrm flipV="1">
                  <a:off x="5148" y="3336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0" name="Line 788"/>
                <p:cNvSpPr>
                  <a:spLocks noChangeShapeType="1"/>
                </p:cNvSpPr>
                <p:nvPr/>
              </p:nvSpPr>
              <p:spPr bwMode="auto">
                <a:xfrm>
                  <a:off x="5116" y="3330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1" name="Line 789"/>
                <p:cNvSpPr>
                  <a:spLocks noChangeShapeType="1"/>
                </p:cNvSpPr>
                <p:nvPr/>
              </p:nvSpPr>
              <p:spPr bwMode="auto">
                <a:xfrm>
                  <a:off x="5171" y="3317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2" name="Line 790"/>
                <p:cNvSpPr>
                  <a:spLocks noChangeShapeType="1"/>
                </p:cNvSpPr>
                <p:nvPr/>
              </p:nvSpPr>
              <p:spPr bwMode="auto">
                <a:xfrm flipV="1">
                  <a:off x="5116" y="3314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3" name="Line 791"/>
                <p:cNvSpPr>
                  <a:spLocks noChangeShapeType="1"/>
                </p:cNvSpPr>
                <p:nvPr/>
              </p:nvSpPr>
              <p:spPr bwMode="auto">
                <a:xfrm flipV="1">
                  <a:off x="5202" y="3324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4" name="Line 792"/>
                <p:cNvSpPr>
                  <a:spLocks noChangeShapeType="1"/>
                </p:cNvSpPr>
                <p:nvPr/>
              </p:nvSpPr>
              <p:spPr bwMode="auto">
                <a:xfrm>
                  <a:off x="5226" y="3305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5" name="Line 793"/>
                <p:cNvSpPr>
                  <a:spLocks noChangeShapeType="1"/>
                </p:cNvSpPr>
                <p:nvPr/>
              </p:nvSpPr>
              <p:spPr bwMode="auto">
                <a:xfrm flipV="1">
                  <a:off x="5171" y="3301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6" name="Line 794"/>
                <p:cNvSpPr>
                  <a:spLocks noChangeShapeType="1"/>
                </p:cNvSpPr>
                <p:nvPr/>
              </p:nvSpPr>
              <p:spPr bwMode="auto">
                <a:xfrm>
                  <a:off x="5279" y="3292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7" name="Line 795"/>
                <p:cNvSpPr>
                  <a:spLocks noChangeShapeType="1"/>
                </p:cNvSpPr>
                <p:nvPr/>
              </p:nvSpPr>
              <p:spPr bwMode="auto">
                <a:xfrm flipV="1">
                  <a:off x="5226" y="3289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8" name="Line 796"/>
                <p:cNvSpPr>
                  <a:spLocks noChangeShapeType="1"/>
                </p:cNvSpPr>
                <p:nvPr/>
              </p:nvSpPr>
              <p:spPr bwMode="auto">
                <a:xfrm>
                  <a:off x="5279" y="3291"/>
                  <a:ext cx="33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9" name="Line 797"/>
                <p:cNvSpPr>
                  <a:spLocks noChangeShapeType="1"/>
                </p:cNvSpPr>
                <p:nvPr/>
              </p:nvSpPr>
              <p:spPr bwMode="auto">
                <a:xfrm flipV="1">
                  <a:off x="5279" y="3288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0" name="Line 798"/>
                <p:cNvSpPr>
                  <a:spLocks noChangeShapeType="1"/>
                </p:cNvSpPr>
                <p:nvPr/>
              </p:nvSpPr>
              <p:spPr bwMode="auto">
                <a:xfrm>
                  <a:off x="5334" y="3279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1" name="Line 799"/>
                <p:cNvSpPr>
                  <a:spLocks noChangeShapeType="1"/>
                </p:cNvSpPr>
                <p:nvPr/>
              </p:nvSpPr>
              <p:spPr bwMode="auto">
                <a:xfrm flipV="1">
                  <a:off x="5279" y="3276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2" name="Line 800"/>
                <p:cNvSpPr>
                  <a:spLocks noChangeShapeType="1"/>
                </p:cNvSpPr>
                <p:nvPr/>
              </p:nvSpPr>
              <p:spPr bwMode="auto">
                <a:xfrm>
                  <a:off x="5334" y="3279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3" name="Line 801"/>
                <p:cNvSpPr>
                  <a:spLocks noChangeShapeType="1"/>
                </p:cNvSpPr>
                <p:nvPr/>
              </p:nvSpPr>
              <p:spPr bwMode="auto">
                <a:xfrm>
                  <a:off x="5389" y="3266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4" name="Line 802"/>
                <p:cNvSpPr>
                  <a:spLocks noChangeShapeType="1"/>
                </p:cNvSpPr>
                <p:nvPr/>
              </p:nvSpPr>
              <p:spPr bwMode="auto">
                <a:xfrm flipV="1">
                  <a:off x="5334" y="3262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5" name="Line 803"/>
                <p:cNvSpPr>
                  <a:spLocks noChangeShapeType="1"/>
                </p:cNvSpPr>
                <p:nvPr/>
              </p:nvSpPr>
              <p:spPr bwMode="auto">
                <a:xfrm>
                  <a:off x="5389" y="3266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6" name="Line 804"/>
                <p:cNvSpPr>
                  <a:spLocks noChangeShapeType="1"/>
                </p:cNvSpPr>
                <p:nvPr/>
              </p:nvSpPr>
              <p:spPr bwMode="auto">
                <a:xfrm>
                  <a:off x="5443" y="3254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805"/>
              <p:cNvGrpSpPr>
                <a:grpSpLocks/>
              </p:cNvGrpSpPr>
              <p:nvPr/>
            </p:nvGrpSpPr>
            <p:grpSpPr bwMode="auto">
              <a:xfrm>
                <a:off x="3986" y="3206"/>
                <a:ext cx="1457" cy="364"/>
                <a:chOff x="3986" y="3206"/>
                <a:chExt cx="1457" cy="364"/>
              </a:xfrm>
            </p:grpSpPr>
            <p:sp>
              <p:nvSpPr>
                <p:cNvPr id="1397" name="Line 806"/>
                <p:cNvSpPr>
                  <a:spLocks noChangeShapeType="1"/>
                </p:cNvSpPr>
                <p:nvPr/>
              </p:nvSpPr>
              <p:spPr bwMode="auto">
                <a:xfrm flipV="1">
                  <a:off x="5389" y="3251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8" name="Line 807"/>
                <p:cNvSpPr>
                  <a:spLocks noChangeShapeType="1"/>
                </p:cNvSpPr>
                <p:nvPr/>
              </p:nvSpPr>
              <p:spPr bwMode="auto">
                <a:xfrm>
                  <a:off x="4048" y="3547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9" name="Line 808"/>
                <p:cNvSpPr>
                  <a:spLocks noChangeShapeType="1"/>
                </p:cNvSpPr>
                <p:nvPr/>
              </p:nvSpPr>
              <p:spPr bwMode="auto">
                <a:xfrm>
                  <a:off x="4048" y="3544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0" name="Line 809"/>
                <p:cNvSpPr>
                  <a:spLocks noChangeShapeType="1"/>
                </p:cNvSpPr>
                <p:nvPr/>
              </p:nvSpPr>
              <p:spPr bwMode="auto">
                <a:xfrm flipV="1">
                  <a:off x="4048" y="3539"/>
                  <a:ext cx="1" cy="1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1" name="Line 810"/>
                <p:cNvSpPr>
                  <a:spLocks noChangeShapeType="1"/>
                </p:cNvSpPr>
                <p:nvPr/>
              </p:nvSpPr>
              <p:spPr bwMode="auto">
                <a:xfrm>
                  <a:off x="4104" y="3531"/>
                  <a:ext cx="29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2" name="Line 811"/>
                <p:cNvSpPr>
                  <a:spLocks noChangeShapeType="1"/>
                </p:cNvSpPr>
                <p:nvPr/>
              </p:nvSpPr>
              <p:spPr bwMode="auto">
                <a:xfrm flipV="1">
                  <a:off x="4048" y="3526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3" name="Line 812"/>
                <p:cNvSpPr>
                  <a:spLocks noChangeShapeType="1"/>
                </p:cNvSpPr>
                <p:nvPr/>
              </p:nvSpPr>
              <p:spPr bwMode="auto">
                <a:xfrm>
                  <a:off x="4159" y="3519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4" name="Line 813"/>
                <p:cNvSpPr>
                  <a:spLocks noChangeShapeType="1"/>
                </p:cNvSpPr>
                <p:nvPr/>
              </p:nvSpPr>
              <p:spPr bwMode="auto">
                <a:xfrm flipV="1">
                  <a:off x="4104" y="3514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5" name="Line 814"/>
                <p:cNvSpPr>
                  <a:spLocks noChangeShapeType="1"/>
                </p:cNvSpPr>
                <p:nvPr/>
              </p:nvSpPr>
              <p:spPr bwMode="auto">
                <a:xfrm>
                  <a:off x="4211" y="3509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6" name="Line 815"/>
                <p:cNvSpPr>
                  <a:spLocks noChangeShapeType="1"/>
                </p:cNvSpPr>
                <p:nvPr/>
              </p:nvSpPr>
              <p:spPr bwMode="auto">
                <a:xfrm flipV="1">
                  <a:off x="4162" y="3504"/>
                  <a:ext cx="49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7" name="Line 816"/>
                <p:cNvSpPr>
                  <a:spLocks noChangeShapeType="1"/>
                </p:cNvSpPr>
                <p:nvPr/>
              </p:nvSpPr>
              <p:spPr bwMode="auto">
                <a:xfrm flipV="1">
                  <a:off x="4298" y="3513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8" name="Line 817"/>
                <p:cNvSpPr>
                  <a:spLocks noChangeShapeType="1"/>
                </p:cNvSpPr>
                <p:nvPr/>
              </p:nvSpPr>
              <p:spPr bwMode="auto">
                <a:xfrm flipV="1">
                  <a:off x="4246" y="3513"/>
                  <a:ext cx="52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9" name="Line 818"/>
                <p:cNvSpPr>
                  <a:spLocks noChangeShapeType="1"/>
                </p:cNvSpPr>
                <p:nvPr/>
              </p:nvSpPr>
              <p:spPr bwMode="auto">
                <a:xfrm>
                  <a:off x="4211" y="3509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0" name="Line 819"/>
                <p:cNvSpPr>
                  <a:spLocks noChangeShapeType="1"/>
                </p:cNvSpPr>
                <p:nvPr/>
              </p:nvSpPr>
              <p:spPr bwMode="auto">
                <a:xfrm>
                  <a:off x="4266" y="3497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1" name="Line 820"/>
                <p:cNvSpPr>
                  <a:spLocks noChangeShapeType="1"/>
                </p:cNvSpPr>
                <p:nvPr/>
              </p:nvSpPr>
              <p:spPr bwMode="auto">
                <a:xfrm flipV="1">
                  <a:off x="4211" y="3493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2" name="AutoShape 821"/>
                <p:cNvSpPr>
                  <a:spLocks noChangeArrowheads="1"/>
                </p:cNvSpPr>
                <p:nvPr/>
              </p:nvSpPr>
              <p:spPr bwMode="auto">
                <a:xfrm>
                  <a:off x="4322" y="3484"/>
                  <a:ext cx="29" cy="22"/>
                </a:xfrm>
                <a:custGeom>
                  <a:avLst/>
                  <a:gdLst>
                    <a:gd name="T0" fmla="*/ 0 w 29"/>
                    <a:gd name="T1" fmla="*/ 0 h 22"/>
                    <a:gd name="T2" fmla="*/ 29 w 29"/>
                    <a:gd name="T3" fmla="*/ 22 h 22"/>
                    <a:gd name="T4" fmla="*/ 0 w 29"/>
                    <a:gd name="T5" fmla="*/ 0 h 22"/>
                    <a:gd name="T6" fmla="*/ 0 w 29"/>
                    <a:gd name="T7" fmla="*/ 0 h 22"/>
                    <a:gd name="T8" fmla="*/ 29 w 29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9" h="22">
                      <a:moveTo>
                        <a:pt x="0" y="0"/>
                      </a:moveTo>
                      <a:lnTo>
                        <a:pt x="29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3" name="Line 822"/>
                <p:cNvSpPr>
                  <a:spLocks noChangeShapeType="1"/>
                </p:cNvSpPr>
                <p:nvPr/>
              </p:nvSpPr>
              <p:spPr bwMode="auto">
                <a:xfrm>
                  <a:off x="4322" y="3484"/>
                  <a:ext cx="29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4" name="Line 823"/>
                <p:cNvSpPr>
                  <a:spLocks noChangeShapeType="1"/>
                </p:cNvSpPr>
                <p:nvPr/>
              </p:nvSpPr>
              <p:spPr bwMode="auto">
                <a:xfrm flipV="1">
                  <a:off x="4269" y="3480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5" name="AutoShape 824"/>
                <p:cNvSpPr>
                  <a:spLocks noChangeArrowheads="1"/>
                </p:cNvSpPr>
                <p:nvPr/>
              </p:nvSpPr>
              <p:spPr bwMode="auto">
                <a:xfrm>
                  <a:off x="4355" y="3503"/>
                  <a:ext cx="7" cy="3"/>
                </a:xfrm>
                <a:custGeom>
                  <a:avLst/>
                  <a:gdLst>
                    <a:gd name="T0" fmla="*/ 0 w 7"/>
                    <a:gd name="T1" fmla="*/ 3 h 3"/>
                    <a:gd name="T2" fmla="*/ 7 w 7"/>
                    <a:gd name="T3" fmla="*/ 0 h 3"/>
                    <a:gd name="T4" fmla="*/ 0 w 7"/>
                    <a:gd name="T5" fmla="*/ 3 h 3"/>
                    <a:gd name="T6" fmla="*/ 0 w 7"/>
                    <a:gd name="T7" fmla="*/ 0 h 3"/>
                    <a:gd name="T8" fmla="*/ 7 w 7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7" h="3">
                      <a:moveTo>
                        <a:pt x="0" y="3"/>
                      </a:moveTo>
                      <a:lnTo>
                        <a:pt x="7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6" name="Line 825"/>
                <p:cNvSpPr>
                  <a:spLocks noChangeShapeType="1"/>
                </p:cNvSpPr>
                <p:nvPr/>
              </p:nvSpPr>
              <p:spPr bwMode="auto">
                <a:xfrm flipV="1">
                  <a:off x="4355" y="3498"/>
                  <a:ext cx="7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7" name="AutoShape 826"/>
                <p:cNvSpPr>
                  <a:spLocks noChangeArrowheads="1"/>
                </p:cNvSpPr>
                <p:nvPr/>
              </p:nvSpPr>
              <p:spPr bwMode="auto">
                <a:xfrm>
                  <a:off x="4322" y="3484"/>
                  <a:ext cx="29" cy="22"/>
                </a:xfrm>
                <a:custGeom>
                  <a:avLst/>
                  <a:gdLst>
                    <a:gd name="T0" fmla="*/ 0 w 29"/>
                    <a:gd name="T1" fmla="*/ 0 h 22"/>
                    <a:gd name="T2" fmla="*/ 29 w 29"/>
                    <a:gd name="T3" fmla="*/ 22 h 22"/>
                    <a:gd name="T4" fmla="*/ 0 w 29"/>
                    <a:gd name="T5" fmla="*/ 0 h 22"/>
                    <a:gd name="T6" fmla="*/ 0 w 29"/>
                    <a:gd name="T7" fmla="*/ 0 h 22"/>
                    <a:gd name="T8" fmla="*/ 29 w 29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9" h="22">
                      <a:moveTo>
                        <a:pt x="0" y="0"/>
                      </a:moveTo>
                      <a:lnTo>
                        <a:pt x="29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8" name="Line 827"/>
                <p:cNvSpPr>
                  <a:spLocks noChangeShapeType="1"/>
                </p:cNvSpPr>
                <p:nvPr/>
              </p:nvSpPr>
              <p:spPr bwMode="auto">
                <a:xfrm>
                  <a:off x="4322" y="3484"/>
                  <a:ext cx="29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9" name="AutoShape 828"/>
                <p:cNvSpPr>
                  <a:spLocks noChangeArrowheads="1"/>
                </p:cNvSpPr>
                <p:nvPr/>
              </p:nvSpPr>
              <p:spPr bwMode="auto">
                <a:xfrm>
                  <a:off x="4322" y="3475"/>
                  <a:ext cx="40" cy="9"/>
                </a:xfrm>
                <a:custGeom>
                  <a:avLst/>
                  <a:gdLst>
                    <a:gd name="T0" fmla="*/ 0 w 40"/>
                    <a:gd name="T1" fmla="*/ 9 h 9"/>
                    <a:gd name="T2" fmla="*/ 40 w 40"/>
                    <a:gd name="T3" fmla="*/ 0 h 9"/>
                    <a:gd name="T4" fmla="*/ 0 w 40"/>
                    <a:gd name="T5" fmla="*/ 9 h 9"/>
                    <a:gd name="T6" fmla="*/ 0 w 40"/>
                    <a:gd name="T7" fmla="*/ 0 h 9"/>
                    <a:gd name="T8" fmla="*/ 40 w 40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40" h="9">
                      <a:moveTo>
                        <a:pt x="0" y="9"/>
                      </a:moveTo>
                      <a:lnTo>
                        <a:pt x="40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0" name="Line 829"/>
                <p:cNvSpPr>
                  <a:spLocks noChangeShapeType="1"/>
                </p:cNvSpPr>
                <p:nvPr/>
              </p:nvSpPr>
              <p:spPr bwMode="auto">
                <a:xfrm flipV="1">
                  <a:off x="4322" y="3471"/>
                  <a:ext cx="40" cy="15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1" name="AutoShape 830"/>
                <p:cNvSpPr>
                  <a:spLocks noChangeArrowheads="1"/>
                </p:cNvSpPr>
                <p:nvPr/>
              </p:nvSpPr>
              <p:spPr bwMode="auto">
                <a:xfrm>
                  <a:off x="4449" y="3481"/>
                  <a:ext cx="11" cy="3"/>
                </a:xfrm>
                <a:custGeom>
                  <a:avLst/>
                  <a:gdLst>
                    <a:gd name="T0" fmla="*/ 0 w 11"/>
                    <a:gd name="T1" fmla="*/ 3 h 3"/>
                    <a:gd name="T2" fmla="*/ 11 w 11"/>
                    <a:gd name="T3" fmla="*/ 0 h 3"/>
                    <a:gd name="T4" fmla="*/ 0 w 11"/>
                    <a:gd name="T5" fmla="*/ 3 h 3"/>
                    <a:gd name="T6" fmla="*/ 0 w 11"/>
                    <a:gd name="T7" fmla="*/ 0 h 3"/>
                    <a:gd name="T8" fmla="*/ 11 w 11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1" h="3">
                      <a:moveTo>
                        <a:pt x="0" y="3"/>
                      </a:moveTo>
                      <a:lnTo>
                        <a:pt x="1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2" name="Line 831"/>
                <p:cNvSpPr>
                  <a:spLocks noChangeShapeType="1"/>
                </p:cNvSpPr>
                <p:nvPr/>
              </p:nvSpPr>
              <p:spPr bwMode="auto">
                <a:xfrm flipV="1">
                  <a:off x="4449" y="3476"/>
                  <a:ext cx="1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3" name="AutoShape 832"/>
                <p:cNvSpPr>
                  <a:spLocks noChangeArrowheads="1"/>
                </p:cNvSpPr>
                <p:nvPr/>
              </p:nvSpPr>
              <p:spPr bwMode="auto">
                <a:xfrm>
                  <a:off x="4449" y="3473"/>
                  <a:ext cx="11" cy="8"/>
                </a:xfrm>
                <a:custGeom>
                  <a:avLst/>
                  <a:gdLst>
                    <a:gd name="T0" fmla="*/ 0 w 11"/>
                    <a:gd name="T1" fmla="*/ 0 h 8"/>
                    <a:gd name="T2" fmla="*/ 11 w 11"/>
                    <a:gd name="T3" fmla="*/ 8 h 8"/>
                    <a:gd name="T4" fmla="*/ 0 w 11"/>
                    <a:gd name="T5" fmla="*/ 0 h 8"/>
                    <a:gd name="T6" fmla="*/ 0 w 11"/>
                    <a:gd name="T7" fmla="*/ 0 h 8"/>
                    <a:gd name="T8" fmla="*/ 11 w 11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1" h="8">
                      <a:moveTo>
                        <a:pt x="0" y="0"/>
                      </a:moveTo>
                      <a:lnTo>
                        <a:pt x="11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4" name="Line 833"/>
                <p:cNvSpPr>
                  <a:spLocks noChangeShapeType="1"/>
                </p:cNvSpPr>
                <p:nvPr/>
              </p:nvSpPr>
              <p:spPr bwMode="auto">
                <a:xfrm>
                  <a:off x="4449" y="3473"/>
                  <a:ext cx="1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5" name="Line 834"/>
                <p:cNvSpPr>
                  <a:spLocks noChangeShapeType="1"/>
                </p:cNvSpPr>
                <p:nvPr/>
              </p:nvSpPr>
              <p:spPr bwMode="auto">
                <a:xfrm>
                  <a:off x="4486" y="3446"/>
                  <a:ext cx="30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6" name="AutoShape 835"/>
                <p:cNvSpPr>
                  <a:spLocks noChangeArrowheads="1"/>
                </p:cNvSpPr>
                <p:nvPr/>
              </p:nvSpPr>
              <p:spPr bwMode="auto">
                <a:xfrm>
                  <a:off x="4449" y="3446"/>
                  <a:ext cx="36" cy="9"/>
                </a:xfrm>
                <a:custGeom>
                  <a:avLst/>
                  <a:gdLst>
                    <a:gd name="T0" fmla="*/ 0 w 36"/>
                    <a:gd name="T1" fmla="*/ 9 h 9"/>
                    <a:gd name="T2" fmla="*/ 36 w 36"/>
                    <a:gd name="T3" fmla="*/ 0 h 9"/>
                    <a:gd name="T4" fmla="*/ 0 w 36"/>
                    <a:gd name="T5" fmla="*/ 9 h 9"/>
                    <a:gd name="T6" fmla="*/ 0 w 36"/>
                    <a:gd name="T7" fmla="*/ 0 h 9"/>
                    <a:gd name="T8" fmla="*/ 36 w 36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6" h="9">
                      <a:moveTo>
                        <a:pt x="0" y="9"/>
                      </a:move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7" name="Line 836"/>
                <p:cNvSpPr>
                  <a:spLocks noChangeShapeType="1"/>
                </p:cNvSpPr>
                <p:nvPr/>
              </p:nvSpPr>
              <p:spPr bwMode="auto">
                <a:xfrm flipV="1">
                  <a:off x="4449" y="3442"/>
                  <a:ext cx="36" cy="15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8" name="Line 837"/>
                <p:cNvSpPr>
                  <a:spLocks noChangeShapeType="1"/>
                </p:cNvSpPr>
                <p:nvPr/>
              </p:nvSpPr>
              <p:spPr bwMode="auto">
                <a:xfrm flipV="1">
                  <a:off x="4515" y="3453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9" name="Line 838"/>
                <p:cNvSpPr>
                  <a:spLocks noChangeShapeType="1"/>
                </p:cNvSpPr>
                <p:nvPr/>
              </p:nvSpPr>
              <p:spPr bwMode="auto">
                <a:xfrm>
                  <a:off x="4540" y="3435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0" name="Line 839"/>
                <p:cNvSpPr>
                  <a:spLocks noChangeShapeType="1"/>
                </p:cNvSpPr>
                <p:nvPr/>
              </p:nvSpPr>
              <p:spPr bwMode="auto">
                <a:xfrm flipV="1">
                  <a:off x="4486" y="3431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1" name="Line 840"/>
                <p:cNvSpPr>
                  <a:spLocks noChangeShapeType="1"/>
                </p:cNvSpPr>
                <p:nvPr/>
              </p:nvSpPr>
              <p:spPr bwMode="auto">
                <a:xfrm>
                  <a:off x="4594" y="3424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2" name="Line 841"/>
                <p:cNvSpPr>
                  <a:spLocks noChangeShapeType="1"/>
                </p:cNvSpPr>
                <p:nvPr/>
              </p:nvSpPr>
              <p:spPr bwMode="auto">
                <a:xfrm flipV="1">
                  <a:off x="4541" y="3419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3" name="Line 842"/>
                <p:cNvSpPr>
                  <a:spLocks noChangeShapeType="1"/>
                </p:cNvSpPr>
                <p:nvPr/>
              </p:nvSpPr>
              <p:spPr bwMode="auto">
                <a:xfrm flipV="1">
                  <a:off x="4625" y="3428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4" name="Line 843"/>
                <p:cNvSpPr>
                  <a:spLocks noChangeShapeType="1"/>
                </p:cNvSpPr>
                <p:nvPr/>
              </p:nvSpPr>
              <p:spPr bwMode="auto">
                <a:xfrm>
                  <a:off x="4594" y="3424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5" name="Line 844"/>
                <p:cNvSpPr>
                  <a:spLocks noChangeShapeType="1"/>
                </p:cNvSpPr>
                <p:nvPr/>
              </p:nvSpPr>
              <p:spPr bwMode="auto">
                <a:xfrm>
                  <a:off x="4648" y="3410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" name="Line 845"/>
                <p:cNvSpPr>
                  <a:spLocks noChangeShapeType="1"/>
                </p:cNvSpPr>
                <p:nvPr/>
              </p:nvSpPr>
              <p:spPr bwMode="auto">
                <a:xfrm flipV="1">
                  <a:off x="4594" y="3405"/>
                  <a:ext cx="5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" name="Line 846"/>
                <p:cNvSpPr>
                  <a:spLocks noChangeShapeType="1"/>
                </p:cNvSpPr>
                <p:nvPr/>
              </p:nvSpPr>
              <p:spPr bwMode="auto">
                <a:xfrm>
                  <a:off x="4702" y="3398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" name="Line 847"/>
                <p:cNvSpPr>
                  <a:spLocks noChangeShapeType="1"/>
                </p:cNvSpPr>
                <p:nvPr/>
              </p:nvSpPr>
              <p:spPr bwMode="auto">
                <a:xfrm flipV="1">
                  <a:off x="4648" y="3394"/>
                  <a:ext cx="54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9" name="Line 848"/>
                <p:cNvSpPr>
                  <a:spLocks noChangeShapeType="1"/>
                </p:cNvSpPr>
                <p:nvPr/>
              </p:nvSpPr>
              <p:spPr bwMode="auto">
                <a:xfrm>
                  <a:off x="4702" y="3398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0" name="Line 849"/>
                <p:cNvSpPr>
                  <a:spLocks noChangeShapeType="1"/>
                </p:cNvSpPr>
                <p:nvPr/>
              </p:nvSpPr>
              <p:spPr bwMode="auto">
                <a:xfrm>
                  <a:off x="4757" y="3386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1" name="Line 850"/>
                <p:cNvSpPr>
                  <a:spLocks noChangeShapeType="1"/>
                </p:cNvSpPr>
                <p:nvPr/>
              </p:nvSpPr>
              <p:spPr bwMode="auto">
                <a:xfrm flipV="1">
                  <a:off x="4702" y="3381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2" name="Line 851"/>
                <p:cNvSpPr>
                  <a:spLocks noChangeShapeType="1"/>
                </p:cNvSpPr>
                <p:nvPr/>
              </p:nvSpPr>
              <p:spPr bwMode="auto">
                <a:xfrm>
                  <a:off x="4812" y="3375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3" name="Line 852"/>
                <p:cNvSpPr>
                  <a:spLocks noChangeShapeType="1"/>
                </p:cNvSpPr>
                <p:nvPr/>
              </p:nvSpPr>
              <p:spPr bwMode="auto">
                <a:xfrm flipV="1">
                  <a:off x="4757" y="3371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4" name="Line 853"/>
                <p:cNvSpPr>
                  <a:spLocks noChangeShapeType="1"/>
                </p:cNvSpPr>
                <p:nvPr/>
              </p:nvSpPr>
              <p:spPr bwMode="auto">
                <a:xfrm>
                  <a:off x="4812" y="3372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5" name="Line 854"/>
                <p:cNvSpPr>
                  <a:spLocks noChangeShapeType="1"/>
                </p:cNvSpPr>
                <p:nvPr/>
              </p:nvSpPr>
              <p:spPr bwMode="auto">
                <a:xfrm flipV="1">
                  <a:off x="4812" y="3368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6" name="Line 855"/>
                <p:cNvSpPr>
                  <a:spLocks noChangeShapeType="1"/>
                </p:cNvSpPr>
                <p:nvPr/>
              </p:nvSpPr>
              <p:spPr bwMode="auto">
                <a:xfrm>
                  <a:off x="4866" y="3360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7" name="Line 856"/>
                <p:cNvSpPr>
                  <a:spLocks noChangeShapeType="1"/>
                </p:cNvSpPr>
                <p:nvPr/>
              </p:nvSpPr>
              <p:spPr bwMode="auto">
                <a:xfrm flipV="1">
                  <a:off x="4812" y="3357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8" name="Line 857"/>
                <p:cNvSpPr>
                  <a:spLocks noChangeShapeType="1"/>
                </p:cNvSpPr>
                <p:nvPr/>
              </p:nvSpPr>
              <p:spPr bwMode="auto">
                <a:xfrm flipV="1">
                  <a:off x="4901" y="3367"/>
                  <a:ext cx="51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9" name="Line 858"/>
                <p:cNvSpPr>
                  <a:spLocks noChangeShapeType="1"/>
                </p:cNvSpPr>
                <p:nvPr/>
              </p:nvSpPr>
              <p:spPr bwMode="auto">
                <a:xfrm>
                  <a:off x="4921" y="3349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0" name="Line 859"/>
                <p:cNvSpPr>
                  <a:spLocks noChangeShapeType="1"/>
                </p:cNvSpPr>
                <p:nvPr/>
              </p:nvSpPr>
              <p:spPr bwMode="auto">
                <a:xfrm flipV="1">
                  <a:off x="4867" y="3346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1" name="Line 860"/>
                <p:cNvSpPr>
                  <a:spLocks noChangeShapeType="1"/>
                </p:cNvSpPr>
                <p:nvPr/>
              </p:nvSpPr>
              <p:spPr bwMode="auto">
                <a:xfrm flipV="1">
                  <a:off x="4952" y="3353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2" name="Line 861"/>
                <p:cNvSpPr>
                  <a:spLocks noChangeShapeType="1"/>
                </p:cNvSpPr>
                <p:nvPr/>
              </p:nvSpPr>
              <p:spPr bwMode="auto">
                <a:xfrm>
                  <a:off x="4921" y="3349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3" name="Line 862"/>
                <p:cNvSpPr>
                  <a:spLocks noChangeShapeType="1"/>
                </p:cNvSpPr>
                <p:nvPr/>
              </p:nvSpPr>
              <p:spPr bwMode="auto">
                <a:xfrm>
                  <a:off x="4976" y="3337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4" name="Line 863"/>
                <p:cNvSpPr>
                  <a:spLocks noChangeShapeType="1"/>
                </p:cNvSpPr>
                <p:nvPr/>
              </p:nvSpPr>
              <p:spPr bwMode="auto">
                <a:xfrm flipV="1">
                  <a:off x="4921" y="3333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5" name="Line 864"/>
                <p:cNvSpPr>
                  <a:spLocks noChangeShapeType="1"/>
                </p:cNvSpPr>
                <p:nvPr/>
              </p:nvSpPr>
              <p:spPr bwMode="auto">
                <a:xfrm flipV="1">
                  <a:off x="5007" y="3340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6" name="Line 865"/>
                <p:cNvSpPr>
                  <a:spLocks noChangeShapeType="1"/>
                </p:cNvSpPr>
                <p:nvPr/>
              </p:nvSpPr>
              <p:spPr bwMode="auto">
                <a:xfrm>
                  <a:off x="4976" y="3334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7" name="Line 866"/>
                <p:cNvSpPr>
                  <a:spLocks noChangeShapeType="1"/>
                </p:cNvSpPr>
                <p:nvPr/>
              </p:nvSpPr>
              <p:spPr bwMode="auto">
                <a:xfrm flipV="1">
                  <a:off x="4976" y="3330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8" name="Line 867"/>
                <p:cNvSpPr>
                  <a:spLocks noChangeShapeType="1"/>
                </p:cNvSpPr>
                <p:nvPr/>
              </p:nvSpPr>
              <p:spPr bwMode="auto">
                <a:xfrm>
                  <a:off x="5029" y="3323"/>
                  <a:ext cx="33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9" name="Line 868"/>
                <p:cNvSpPr>
                  <a:spLocks noChangeShapeType="1"/>
                </p:cNvSpPr>
                <p:nvPr/>
              </p:nvSpPr>
              <p:spPr bwMode="auto">
                <a:xfrm flipV="1">
                  <a:off x="4976" y="3318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0" name="Line 869"/>
                <p:cNvSpPr>
                  <a:spLocks noChangeShapeType="1"/>
                </p:cNvSpPr>
                <p:nvPr/>
              </p:nvSpPr>
              <p:spPr bwMode="auto">
                <a:xfrm>
                  <a:off x="5029" y="3323"/>
                  <a:ext cx="33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1" name="Line 870"/>
                <p:cNvSpPr>
                  <a:spLocks noChangeShapeType="1"/>
                </p:cNvSpPr>
                <p:nvPr/>
              </p:nvSpPr>
              <p:spPr bwMode="auto">
                <a:xfrm>
                  <a:off x="5084" y="3312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2" name="Line 871"/>
                <p:cNvSpPr>
                  <a:spLocks noChangeShapeType="1"/>
                </p:cNvSpPr>
                <p:nvPr/>
              </p:nvSpPr>
              <p:spPr bwMode="auto">
                <a:xfrm flipV="1">
                  <a:off x="5029" y="3307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3" name="Line 872"/>
                <p:cNvSpPr>
                  <a:spLocks noChangeShapeType="1"/>
                </p:cNvSpPr>
                <p:nvPr/>
              </p:nvSpPr>
              <p:spPr bwMode="auto">
                <a:xfrm>
                  <a:off x="5084" y="3310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4" name="Line 873"/>
                <p:cNvSpPr>
                  <a:spLocks noChangeShapeType="1"/>
                </p:cNvSpPr>
                <p:nvPr/>
              </p:nvSpPr>
              <p:spPr bwMode="auto">
                <a:xfrm flipV="1">
                  <a:off x="5084" y="3306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5" name="Line 874"/>
                <p:cNvSpPr>
                  <a:spLocks noChangeShapeType="1"/>
                </p:cNvSpPr>
                <p:nvPr/>
              </p:nvSpPr>
              <p:spPr bwMode="auto">
                <a:xfrm>
                  <a:off x="5139" y="3297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6" name="Line 875"/>
                <p:cNvSpPr>
                  <a:spLocks noChangeShapeType="1"/>
                </p:cNvSpPr>
                <p:nvPr/>
              </p:nvSpPr>
              <p:spPr bwMode="auto">
                <a:xfrm flipV="1">
                  <a:off x="5084" y="3292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7" name="Line 876"/>
                <p:cNvSpPr>
                  <a:spLocks noChangeShapeType="1"/>
                </p:cNvSpPr>
                <p:nvPr/>
              </p:nvSpPr>
              <p:spPr bwMode="auto">
                <a:xfrm>
                  <a:off x="5193" y="3286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8" name="Line 877"/>
                <p:cNvSpPr>
                  <a:spLocks noChangeShapeType="1"/>
                </p:cNvSpPr>
                <p:nvPr/>
              </p:nvSpPr>
              <p:spPr bwMode="auto">
                <a:xfrm flipV="1">
                  <a:off x="5139" y="3282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9" name="Line 878"/>
                <p:cNvSpPr>
                  <a:spLocks noChangeShapeType="1"/>
                </p:cNvSpPr>
                <p:nvPr/>
              </p:nvSpPr>
              <p:spPr bwMode="auto">
                <a:xfrm>
                  <a:off x="5248" y="3274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0" name="Line 879"/>
                <p:cNvSpPr>
                  <a:spLocks noChangeShapeType="1"/>
                </p:cNvSpPr>
                <p:nvPr/>
              </p:nvSpPr>
              <p:spPr bwMode="auto">
                <a:xfrm flipV="1">
                  <a:off x="5193" y="3270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1" name="Line 880"/>
                <p:cNvSpPr>
                  <a:spLocks noChangeShapeType="1"/>
                </p:cNvSpPr>
                <p:nvPr/>
              </p:nvSpPr>
              <p:spPr bwMode="auto">
                <a:xfrm flipV="1">
                  <a:off x="5279" y="3277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2" name="Line 881"/>
                <p:cNvSpPr>
                  <a:spLocks noChangeShapeType="1"/>
                </p:cNvSpPr>
                <p:nvPr/>
              </p:nvSpPr>
              <p:spPr bwMode="auto">
                <a:xfrm>
                  <a:off x="5248" y="3273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3" name="Line 882"/>
                <p:cNvSpPr>
                  <a:spLocks noChangeShapeType="1"/>
                </p:cNvSpPr>
                <p:nvPr/>
              </p:nvSpPr>
              <p:spPr bwMode="auto">
                <a:xfrm flipV="1">
                  <a:off x="5248" y="3269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4" name="Line 883"/>
                <p:cNvSpPr>
                  <a:spLocks noChangeShapeType="1"/>
                </p:cNvSpPr>
                <p:nvPr/>
              </p:nvSpPr>
              <p:spPr bwMode="auto">
                <a:xfrm>
                  <a:off x="5303" y="3258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" name="Line 884"/>
                <p:cNvSpPr>
                  <a:spLocks noChangeShapeType="1"/>
                </p:cNvSpPr>
                <p:nvPr/>
              </p:nvSpPr>
              <p:spPr bwMode="auto">
                <a:xfrm flipV="1">
                  <a:off x="5248" y="3254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6" name="Line 885"/>
                <p:cNvSpPr>
                  <a:spLocks noChangeShapeType="1"/>
                </p:cNvSpPr>
                <p:nvPr/>
              </p:nvSpPr>
              <p:spPr bwMode="auto">
                <a:xfrm flipV="1">
                  <a:off x="5334" y="3264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7" name="Line 886"/>
                <p:cNvSpPr>
                  <a:spLocks noChangeShapeType="1"/>
                </p:cNvSpPr>
                <p:nvPr/>
              </p:nvSpPr>
              <p:spPr bwMode="auto">
                <a:xfrm flipV="1">
                  <a:off x="5334" y="3273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8" name="Line 887"/>
                <p:cNvSpPr>
                  <a:spLocks noChangeShapeType="1"/>
                </p:cNvSpPr>
                <p:nvPr/>
              </p:nvSpPr>
              <p:spPr bwMode="auto">
                <a:xfrm>
                  <a:off x="5303" y="3258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9" name="Line 888"/>
                <p:cNvSpPr>
                  <a:spLocks noChangeShapeType="1"/>
                </p:cNvSpPr>
                <p:nvPr/>
              </p:nvSpPr>
              <p:spPr bwMode="auto">
                <a:xfrm>
                  <a:off x="5357" y="3245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0" name="Line 889"/>
                <p:cNvSpPr>
                  <a:spLocks noChangeShapeType="1"/>
                </p:cNvSpPr>
                <p:nvPr/>
              </p:nvSpPr>
              <p:spPr bwMode="auto">
                <a:xfrm flipV="1">
                  <a:off x="5303" y="3241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1" name="Line 890"/>
                <p:cNvSpPr>
                  <a:spLocks noChangeShapeType="1"/>
                </p:cNvSpPr>
                <p:nvPr/>
              </p:nvSpPr>
              <p:spPr bwMode="auto">
                <a:xfrm>
                  <a:off x="5413" y="3232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2" name="Line 891"/>
                <p:cNvSpPr>
                  <a:spLocks noChangeShapeType="1"/>
                </p:cNvSpPr>
                <p:nvPr/>
              </p:nvSpPr>
              <p:spPr bwMode="auto">
                <a:xfrm flipV="1">
                  <a:off x="5357" y="3228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3" name="Line 892"/>
                <p:cNvSpPr>
                  <a:spLocks noChangeShapeType="1"/>
                </p:cNvSpPr>
                <p:nvPr/>
              </p:nvSpPr>
              <p:spPr bwMode="auto">
                <a:xfrm>
                  <a:off x="4016" y="3527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4" name="Line 893"/>
                <p:cNvSpPr>
                  <a:spLocks noChangeShapeType="1"/>
                </p:cNvSpPr>
                <p:nvPr/>
              </p:nvSpPr>
              <p:spPr bwMode="auto">
                <a:xfrm>
                  <a:off x="4016" y="3522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" name="Line 894"/>
                <p:cNvSpPr>
                  <a:spLocks noChangeShapeType="1"/>
                </p:cNvSpPr>
                <p:nvPr/>
              </p:nvSpPr>
              <p:spPr bwMode="auto">
                <a:xfrm flipV="1">
                  <a:off x="4016" y="3517"/>
                  <a:ext cx="1" cy="1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6" name="Line 895"/>
                <p:cNvSpPr>
                  <a:spLocks noChangeShapeType="1"/>
                </p:cNvSpPr>
                <p:nvPr/>
              </p:nvSpPr>
              <p:spPr bwMode="auto">
                <a:xfrm>
                  <a:off x="4072" y="3509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7" name="Line 896"/>
                <p:cNvSpPr>
                  <a:spLocks noChangeShapeType="1"/>
                </p:cNvSpPr>
                <p:nvPr/>
              </p:nvSpPr>
              <p:spPr bwMode="auto">
                <a:xfrm flipV="1">
                  <a:off x="4016" y="3504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8" name="Line 897"/>
                <p:cNvSpPr>
                  <a:spLocks noChangeShapeType="1"/>
                </p:cNvSpPr>
                <p:nvPr/>
              </p:nvSpPr>
              <p:spPr bwMode="auto">
                <a:xfrm>
                  <a:off x="4125" y="3497"/>
                  <a:ext cx="34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9" name="Line 898"/>
                <p:cNvSpPr>
                  <a:spLocks noChangeShapeType="1"/>
                </p:cNvSpPr>
                <p:nvPr/>
              </p:nvSpPr>
              <p:spPr bwMode="auto">
                <a:xfrm flipV="1">
                  <a:off x="4072" y="3493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0" name="Line 899"/>
                <p:cNvSpPr>
                  <a:spLocks noChangeShapeType="1"/>
                </p:cNvSpPr>
                <p:nvPr/>
              </p:nvSpPr>
              <p:spPr bwMode="auto">
                <a:xfrm flipV="1">
                  <a:off x="4211" y="3502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1" name="Line 900"/>
                <p:cNvSpPr>
                  <a:spLocks noChangeShapeType="1"/>
                </p:cNvSpPr>
                <p:nvPr/>
              </p:nvSpPr>
              <p:spPr bwMode="auto">
                <a:xfrm flipV="1">
                  <a:off x="4160" y="3502"/>
                  <a:ext cx="51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2" name="Line 901"/>
                <p:cNvSpPr>
                  <a:spLocks noChangeShapeType="1"/>
                </p:cNvSpPr>
                <p:nvPr/>
              </p:nvSpPr>
              <p:spPr bwMode="auto">
                <a:xfrm>
                  <a:off x="4181" y="3487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3" name="Line 902"/>
                <p:cNvSpPr>
                  <a:spLocks noChangeShapeType="1"/>
                </p:cNvSpPr>
                <p:nvPr/>
              </p:nvSpPr>
              <p:spPr bwMode="auto">
                <a:xfrm flipV="1">
                  <a:off x="4127" y="3483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4" name="Line 903"/>
                <p:cNvSpPr>
                  <a:spLocks noChangeShapeType="1"/>
                </p:cNvSpPr>
                <p:nvPr/>
              </p:nvSpPr>
              <p:spPr bwMode="auto">
                <a:xfrm>
                  <a:off x="4236" y="3474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5" name="Line 904"/>
                <p:cNvSpPr>
                  <a:spLocks noChangeShapeType="1"/>
                </p:cNvSpPr>
                <p:nvPr/>
              </p:nvSpPr>
              <p:spPr bwMode="auto">
                <a:xfrm flipV="1">
                  <a:off x="4182" y="3470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6" name="Line 905"/>
                <p:cNvSpPr>
                  <a:spLocks noChangeShapeType="1"/>
                </p:cNvSpPr>
                <p:nvPr/>
              </p:nvSpPr>
              <p:spPr bwMode="auto">
                <a:xfrm flipV="1">
                  <a:off x="4269" y="3480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7" name="Line 906"/>
                <p:cNvSpPr>
                  <a:spLocks noChangeShapeType="1"/>
                </p:cNvSpPr>
                <p:nvPr/>
              </p:nvSpPr>
              <p:spPr bwMode="auto">
                <a:xfrm>
                  <a:off x="4290" y="3462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8" name="Line 907"/>
                <p:cNvSpPr>
                  <a:spLocks noChangeShapeType="1"/>
                </p:cNvSpPr>
                <p:nvPr/>
              </p:nvSpPr>
              <p:spPr bwMode="auto">
                <a:xfrm flipV="1">
                  <a:off x="4236" y="3458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9" name="AutoShape 908"/>
                <p:cNvSpPr>
                  <a:spLocks noChangeArrowheads="1"/>
                </p:cNvSpPr>
                <p:nvPr/>
              </p:nvSpPr>
              <p:spPr bwMode="auto">
                <a:xfrm>
                  <a:off x="4344" y="3451"/>
                  <a:ext cx="17" cy="11"/>
                </a:xfrm>
                <a:custGeom>
                  <a:avLst/>
                  <a:gdLst>
                    <a:gd name="T0" fmla="*/ 0 w 17"/>
                    <a:gd name="T1" fmla="*/ 0 h 11"/>
                    <a:gd name="T2" fmla="*/ 17 w 17"/>
                    <a:gd name="T3" fmla="*/ 11 h 11"/>
                    <a:gd name="T4" fmla="*/ 0 w 17"/>
                    <a:gd name="T5" fmla="*/ 0 h 11"/>
                    <a:gd name="T6" fmla="*/ 0 w 17"/>
                    <a:gd name="T7" fmla="*/ 0 h 11"/>
                    <a:gd name="T8" fmla="*/ 17 w 17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7" h="11">
                      <a:moveTo>
                        <a:pt x="0" y="0"/>
                      </a:moveTo>
                      <a:lnTo>
                        <a:pt x="17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0" name="Line 909"/>
                <p:cNvSpPr>
                  <a:spLocks noChangeShapeType="1"/>
                </p:cNvSpPr>
                <p:nvPr/>
              </p:nvSpPr>
              <p:spPr bwMode="auto">
                <a:xfrm>
                  <a:off x="4344" y="3451"/>
                  <a:ext cx="17" cy="1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1" name="Line 910"/>
                <p:cNvSpPr>
                  <a:spLocks noChangeShapeType="1"/>
                </p:cNvSpPr>
                <p:nvPr/>
              </p:nvSpPr>
              <p:spPr bwMode="auto">
                <a:xfrm flipV="1">
                  <a:off x="4291" y="3447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2" name="AutoShape 911"/>
                <p:cNvSpPr>
                  <a:spLocks noChangeArrowheads="1"/>
                </p:cNvSpPr>
                <p:nvPr/>
              </p:nvSpPr>
              <p:spPr bwMode="auto">
                <a:xfrm>
                  <a:off x="4346" y="3446"/>
                  <a:ext cx="18" cy="5"/>
                </a:xfrm>
                <a:custGeom>
                  <a:avLst/>
                  <a:gdLst>
                    <a:gd name="T0" fmla="*/ 0 w 18"/>
                    <a:gd name="T1" fmla="*/ 5 h 5"/>
                    <a:gd name="T2" fmla="*/ 18 w 18"/>
                    <a:gd name="T3" fmla="*/ 0 h 5"/>
                    <a:gd name="T4" fmla="*/ 0 w 18"/>
                    <a:gd name="T5" fmla="*/ 5 h 5"/>
                    <a:gd name="T6" fmla="*/ 0 w 18"/>
                    <a:gd name="T7" fmla="*/ 0 h 5"/>
                    <a:gd name="T8" fmla="*/ 18 w 18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8" h="5">
                      <a:moveTo>
                        <a:pt x="0" y="5"/>
                      </a:moveTo>
                      <a:lnTo>
                        <a:pt x="18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3" name="Line 912"/>
                <p:cNvSpPr>
                  <a:spLocks noChangeShapeType="1"/>
                </p:cNvSpPr>
                <p:nvPr/>
              </p:nvSpPr>
              <p:spPr bwMode="auto">
                <a:xfrm flipV="1">
                  <a:off x="4346" y="3442"/>
                  <a:ext cx="18" cy="1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4" name="AutoShape 913"/>
                <p:cNvSpPr>
                  <a:spLocks noChangeArrowheads="1"/>
                </p:cNvSpPr>
                <p:nvPr/>
              </p:nvSpPr>
              <p:spPr bwMode="auto">
                <a:xfrm>
                  <a:off x="4449" y="3446"/>
                  <a:ext cx="36" cy="9"/>
                </a:xfrm>
                <a:custGeom>
                  <a:avLst/>
                  <a:gdLst>
                    <a:gd name="T0" fmla="*/ 0 w 36"/>
                    <a:gd name="T1" fmla="*/ 9 h 9"/>
                    <a:gd name="T2" fmla="*/ 36 w 36"/>
                    <a:gd name="T3" fmla="*/ 0 h 9"/>
                    <a:gd name="T4" fmla="*/ 0 w 36"/>
                    <a:gd name="T5" fmla="*/ 9 h 9"/>
                    <a:gd name="T6" fmla="*/ 0 w 36"/>
                    <a:gd name="T7" fmla="*/ 0 h 9"/>
                    <a:gd name="T8" fmla="*/ 36 w 36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6" h="9">
                      <a:moveTo>
                        <a:pt x="0" y="9"/>
                      </a:move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5" name="Line 914"/>
                <p:cNvSpPr>
                  <a:spLocks noChangeShapeType="1"/>
                </p:cNvSpPr>
                <p:nvPr/>
              </p:nvSpPr>
              <p:spPr bwMode="auto">
                <a:xfrm flipV="1">
                  <a:off x="4449" y="3442"/>
                  <a:ext cx="36" cy="15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6" name="AutoShape 915"/>
                <p:cNvSpPr>
                  <a:spLocks noChangeArrowheads="1"/>
                </p:cNvSpPr>
                <p:nvPr/>
              </p:nvSpPr>
              <p:spPr bwMode="auto">
                <a:xfrm>
                  <a:off x="4452" y="3427"/>
                  <a:ext cx="34" cy="20"/>
                </a:xfrm>
                <a:custGeom>
                  <a:avLst/>
                  <a:gdLst>
                    <a:gd name="T0" fmla="*/ 0 w 34"/>
                    <a:gd name="T1" fmla="*/ 0 h 20"/>
                    <a:gd name="T2" fmla="*/ 34 w 34"/>
                    <a:gd name="T3" fmla="*/ 20 h 20"/>
                    <a:gd name="T4" fmla="*/ 0 w 34"/>
                    <a:gd name="T5" fmla="*/ 0 h 20"/>
                    <a:gd name="T6" fmla="*/ 0 w 34"/>
                    <a:gd name="T7" fmla="*/ 0 h 20"/>
                    <a:gd name="T8" fmla="*/ 34 w 34"/>
                    <a:gd name="T9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4" h="20">
                      <a:moveTo>
                        <a:pt x="0" y="0"/>
                      </a:moveTo>
                      <a:lnTo>
                        <a:pt x="34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7" name="Line 916"/>
                <p:cNvSpPr>
                  <a:spLocks noChangeShapeType="1"/>
                </p:cNvSpPr>
                <p:nvPr/>
              </p:nvSpPr>
              <p:spPr bwMode="auto">
                <a:xfrm>
                  <a:off x="4452" y="3427"/>
                  <a:ext cx="3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8" name="AutoShape 917"/>
                <p:cNvSpPr>
                  <a:spLocks noChangeArrowheads="1"/>
                </p:cNvSpPr>
                <p:nvPr/>
              </p:nvSpPr>
              <p:spPr bwMode="auto">
                <a:xfrm>
                  <a:off x="4451" y="342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1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9" name="Line 918"/>
                <p:cNvSpPr>
                  <a:spLocks noChangeShapeType="1"/>
                </p:cNvSpPr>
                <p:nvPr/>
              </p:nvSpPr>
              <p:spPr bwMode="auto">
                <a:xfrm>
                  <a:off x="4451" y="3427"/>
                  <a:ext cx="1" cy="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0" name="Line 919"/>
                <p:cNvSpPr>
                  <a:spLocks noChangeShapeType="1"/>
                </p:cNvSpPr>
                <p:nvPr/>
              </p:nvSpPr>
              <p:spPr bwMode="auto">
                <a:xfrm>
                  <a:off x="4508" y="3415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1" name="AutoShape 920"/>
                <p:cNvSpPr>
                  <a:spLocks noChangeArrowheads="1"/>
                </p:cNvSpPr>
                <p:nvPr/>
              </p:nvSpPr>
              <p:spPr bwMode="auto">
                <a:xfrm>
                  <a:off x="4454" y="3415"/>
                  <a:ext cx="53" cy="12"/>
                </a:xfrm>
                <a:custGeom>
                  <a:avLst/>
                  <a:gdLst>
                    <a:gd name="T0" fmla="*/ 0 w 53"/>
                    <a:gd name="T1" fmla="*/ 12 h 12"/>
                    <a:gd name="T2" fmla="*/ 53 w 53"/>
                    <a:gd name="T3" fmla="*/ 0 h 12"/>
                    <a:gd name="T4" fmla="*/ 0 w 53"/>
                    <a:gd name="T5" fmla="*/ 12 h 12"/>
                    <a:gd name="T6" fmla="*/ 0 w 53"/>
                    <a:gd name="T7" fmla="*/ 0 h 12"/>
                    <a:gd name="T8" fmla="*/ 53 w 53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53" h="12">
                      <a:moveTo>
                        <a:pt x="0" y="12"/>
                      </a:moveTo>
                      <a:lnTo>
                        <a:pt x="53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2" name="Line 921"/>
                <p:cNvSpPr>
                  <a:spLocks noChangeShapeType="1"/>
                </p:cNvSpPr>
                <p:nvPr/>
              </p:nvSpPr>
              <p:spPr bwMode="auto">
                <a:xfrm flipV="1">
                  <a:off x="4454" y="3410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3" name="Line 922"/>
                <p:cNvSpPr>
                  <a:spLocks noChangeShapeType="1"/>
                </p:cNvSpPr>
                <p:nvPr/>
              </p:nvSpPr>
              <p:spPr bwMode="auto">
                <a:xfrm flipV="1">
                  <a:off x="4543" y="3419"/>
                  <a:ext cx="52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4" name="Line 923"/>
                <p:cNvSpPr>
                  <a:spLocks noChangeShapeType="1"/>
                </p:cNvSpPr>
                <p:nvPr/>
              </p:nvSpPr>
              <p:spPr bwMode="auto">
                <a:xfrm>
                  <a:off x="4508" y="3415"/>
                  <a:ext cx="29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5" name="Line 924"/>
                <p:cNvSpPr>
                  <a:spLocks noChangeShapeType="1"/>
                </p:cNvSpPr>
                <p:nvPr/>
              </p:nvSpPr>
              <p:spPr bwMode="auto">
                <a:xfrm>
                  <a:off x="4563" y="3401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6" name="Line 925"/>
                <p:cNvSpPr>
                  <a:spLocks noChangeShapeType="1"/>
                </p:cNvSpPr>
                <p:nvPr/>
              </p:nvSpPr>
              <p:spPr bwMode="auto">
                <a:xfrm flipV="1">
                  <a:off x="4508" y="3397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7" name="Line 926"/>
                <p:cNvSpPr>
                  <a:spLocks noChangeShapeType="1"/>
                </p:cNvSpPr>
                <p:nvPr/>
              </p:nvSpPr>
              <p:spPr bwMode="auto">
                <a:xfrm>
                  <a:off x="4616" y="3389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" name="Line 927"/>
                <p:cNvSpPr>
                  <a:spLocks noChangeShapeType="1"/>
                </p:cNvSpPr>
                <p:nvPr/>
              </p:nvSpPr>
              <p:spPr bwMode="auto">
                <a:xfrm flipV="1">
                  <a:off x="4563" y="3386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9" name="Line 928"/>
                <p:cNvSpPr>
                  <a:spLocks noChangeShapeType="1"/>
                </p:cNvSpPr>
                <p:nvPr/>
              </p:nvSpPr>
              <p:spPr bwMode="auto">
                <a:xfrm>
                  <a:off x="4671" y="3378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0" name="Line 929"/>
                <p:cNvSpPr>
                  <a:spLocks noChangeShapeType="1"/>
                </p:cNvSpPr>
                <p:nvPr/>
              </p:nvSpPr>
              <p:spPr bwMode="auto">
                <a:xfrm flipV="1">
                  <a:off x="4616" y="3375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1" name="Line 930"/>
                <p:cNvSpPr>
                  <a:spLocks noChangeShapeType="1"/>
                </p:cNvSpPr>
                <p:nvPr/>
              </p:nvSpPr>
              <p:spPr bwMode="auto">
                <a:xfrm>
                  <a:off x="4671" y="3378"/>
                  <a:ext cx="17" cy="1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2" name="Line 931"/>
                <p:cNvSpPr>
                  <a:spLocks noChangeShapeType="1"/>
                </p:cNvSpPr>
                <p:nvPr/>
              </p:nvSpPr>
              <p:spPr bwMode="auto">
                <a:xfrm>
                  <a:off x="4726" y="3363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3" name="Line 932"/>
                <p:cNvSpPr>
                  <a:spLocks noChangeShapeType="1"/>
                </p:cNvSpPr>
                <p:nvPr/>
              </p:nvSpPr>
              <p:spPr bwMode="auto">
                <a:xfrm flipV="1">
                  <a:off x="4671" y="3359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4" name="Line 933"/>
                <p:cNvSpPr>
                  <a:spLocks noChangeShapeType="1"/>
                </p:cNvSpPr>
                <p:nvPr/>
              </p:nvSpPr>
              <p:spPr bwMode="auto">
                <a:xfrm>
                  <a:off x="4726" y="3363"/>
                  <a:ext cx="29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5" name="Line 934"/>
                <p:cNvSpPr>
                  <a:spLocks noChangeShapeType="1"/>
                </p:cNvSpPr>
                <p:nvPr/>
              </p:nvSpPr>
              <p:spPr bwMode="auto">
                <a:xfrm>
                  <a:off x="4780" y="3351"/>
                  <a:ext cx="32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6" name="Line 935"/>
                <p:cNvSpPr>
                  <a:spLocks noChangeShapeType="1"/>
                </p:cNvSpPr>
                <p:nvPr/>
              </p:nvSpPr>
              <p:spPr bwMode="auto">
                <a:xfrm flipV="1">
                  <a:off x="4726" y="3347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7" name="Line 936"/>
                <p:cNvSpPr>
                  <a:spLocks noChangeShapeType="1"/>
                </p:cNvSpPr>
                <p:nvPr/>
              </p:nvSpPr>
              <p:spPr bwMode="auto">
                <a:xfrm>
                  <a:off x="4780" y="3351"/>
                  <a:ext cx="32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8" name="Line 937"/>
                <p:cNvSpPr>
                  <a:spLocks noChangeShapeType="1"/>
                </p:cNvSpPr>
                <p:nvPr/>
              </p:nvSpPr>
              <p:spPr bwMode="auto">
                <a:xfrm>
                  <a:off x="4834" y="3340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9" name="Line 938"/>
                <p:cNvSpPr>
                  <a:spLocks noChangeShapeType="1"/>
                </p:cNvSpPr>
                <p:nvPr/>
              </p:nvSpPr>
              <p:spPr bwMode="auto">
                <a:xfrm flipV="1">
                  <a:off x="4780" y="3336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0" name="Line 939"/>
                <p:cNvSpPr>
                  <a:spLocks noChangeShapeType="1"/>
                </p:cNvSpPr>
                <p:nvPr/>
              </p:nvSpPr>
              <p:spPr bwMode="auto">
                <a:xfrm>
                  <a:off x="4889" y="3326"/>
                  <a:ext cx="32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1" name="Line 940"/>
                <p:cNvSpPr>
                  <a:spLocks noChangeShapeType="1"/>
                </p:cNvSpPr>
                <p:nvPr/>
              </p:nvSpPr>
              <p:spPr bwMode="auto">
                <a:xfrm flipV="1">
                  <a:off x="4834" y="3322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2" name="Line 941"/>
                <p:cNvSpPr>
                  <a:spLocks noChangeShapeType="1"/>
                </p:cNvSpPr>
                <p:nvPr/>
              </p:nvSpPr>
              <p:spPr bwMode="auto">
                <a:xfrm>
                  <a:off x="4943" y="3314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3" name="Line 942"/>
                <p:cNvSpPr>
                  <a:spLocks noChangeShapeType="1"/>
                </p:cNvSpPr>
                <p:nvPr/>
              </p:nvSpPr>
              <p:spPr bwMode="auto">
                <a:xfrm flipV="1">
                  <a:off x="4889" y="3310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4" name="Line 943"/>
                <p:cNvSpPr>
                  <a:spLocks noChangeShapeType="1"/>
                </p:cNvSpPr>
                <p:nvPr/>
              </p:nvSpPr>
              <p:spPr bwMode="auto">
                <a:xfrm flipV="1">
                  <a:off x="4976" y="3318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5" name="Line 944"/>
                <p:cNvSpPr>
                  <a:spLocks noChangeShapeType="1"/>
                </p:cNvSpPr>
                <p:nvPr/>
              </p:nvSpPr>
              <p:spPr bwMode="auto">
                <a:xfrm>
                  <a:off x="4943" y="3314"/>
                  <a:ext cx="33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" name="Line 945"/>
                <p:cNvSpPr>
                  <a:spLocks noChangeShapeType="1"/>
                </p:cNvSpPr>
                <p:nvPr/>
              </p:nvSpPr>
              <p:spPr bwMode="auto">
                <a:xfrm>
                  <a:off x="4998" y="3302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7" name="Line 946"/>
                <p:cNvSpPr>
                  <a:spLocks noChangeShapeType="1"/>
                </p:cNvSpPr>
                <p:nvPr/>
              </p:nvSpPr>
              <p:spPr bwMode="auto">
                <a:xfrm flipV="1">
                  <a:off x="4943" y="3297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" name="Line 947"/>
                <p:cNvSpPr>
                  <a:spLocks noChangeShapeType="1"/>
                </p:cNvSpPr>
                <p:nvPr/>
              </p:nvSpPr>
              <p:spPr bwMode="auto">
                <a:xfrm>
                  <a:off x="5053" y="3289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" name="Line 948"/>
                <p:cNvSpPr>
                  <a:spLocks noChangeShapeType="1"/>
                </p:cNvSpPr>
                <p:nvPr/>
              </p:nvSpPr>
              <p:spPr bwMode="auto">
                <a:xfrm flipV="1">
                  <a:off x="4998" y="3284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" name="Line 949"/>
                <p:cNvSpPr>
                  <a:spLocks noChangeShapeType="1"/>
                </p:cNvSpPr>
                <p:nvPr/>
              </p:nvSpPr>
              <p:spPr bwMode="auto">
                <a:xfrm>
                  <a:off x="5107" y="3277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1" name="Line 950"/>
                <p:cNvSpPr>
                  <a:spLocks noChangeShapeType="1"/>
                </p:cNvSpPr>
                <p:nvPr/>
              </p:nvSpPr>
              <p:spPr bwMode="auto">
                <a:xfrm flipV="1">
                  <a:off x="5053" y="3273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2" name="Line 951"/>
                <p:cNvSpPr>
                  <a:spLocks noChangeShapeType="1"/>
                </p:cNvSpPr>
                <p:nvPr/>
              </p:nvSpPr>
              <p:spPr bwMode="auto">
                <a:xfrm flipV="1">
                  <a:off x="5139" y="3282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3" name="Line 952"/>
                <p:cNvSpPr>
                  <a:spLocks noChangeShapeType="1"/>
                </p:cNvSpPr>
                <p:nvPr/>
              </p:nvSpPr>
              <p:spPr bwMode="auto">
                <a:xfrm>
                  <a:off x="5107" y="3275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4" name="Line 953"/>
                <p:cNvSpPr>
                  <a:spLocks noChangeShapeType="1"/>
                </p:cNvSpPr>
                <p:nvPr/>
              </p:nvSpPr>
              <p:spPr bwMode="auto">
                <a:xfrm flipV="1">
                  <a:off x="5107" y="3271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5" name="Line 954"/>
                <p:cNvSpPr>
                  <a:spLocks noChangeShapeType="1"/>
                </p:cNvSpPr>
                <p:nvPr/>
              </p:nvSpPr>
              <p:spPr bwMode="auto">
                <a:xfrm>
                  <a:off x="5162" y="3264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6" name="Line 955"/>
                <p:cNvSpPr>
                  <a:spLocks noChangeShapeType="1"/>
                </p:cNvSpPr>
                <p:nvPr/>
              </p:nvSpPr>
              <p:spPr bwMode="auto">
                <a:xfrm flipV="1">
                  <a:off x="5107" y="3261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7" name="Line 956"/>
                <p:cNvSpPr>
                  <a:spLocks noChangeShapeType="1"/>
                </p:cNvSpPr>
                <p:nvPr/>
              </p:nvSpPr>
              <p:spPr bwMode="auto">
                <a:xfrm flipV="1">
                  <a:off x="5193" y="3269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" name="Line 957"/>
                <p:cNvSpPr>
                  <a:spLocks noChangeShapeType="1"/>
                </p:cNvSpPr>
                <p:nvPr/>
              </p:nvSpPr>
              <p:spPr bwMode="auto">
                <a:xfrm flipV="1">
                  <a:off x="5193" y="3279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9" name="Line 958"/>
                <p:cNvSpPr>
                  <a:spLocks noChangeShapeType="1"/>
                </p:cNvSpPr>
                <p:nvPr/>
              </p:nvSpPr>
              <p:spPr bwMode="auto">
                <a:xfrm>
                  <a:off x="5162" y="3264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" name="Line 959"/>
                <p:cNvSpPr>
                  <a:spLocks noChangeShapeType="1"/>
                </p:cNvSpPr>
                <p:nvPr/>
              </p:nvSpPr>
              <p:spPr bwMode="auto">
                <a:xfrm>
                  <a:off x="5218" y="3249"/>
                  <a:ext cx="30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" name="Line 960"/>
                <p:cNvSpPr>
                  <a:spLocks noChangeShapeType="1"/>
                </p:cNvSpPr>
                <p:nvPr/>
              </p:nvSpPr>
              <p:spPr bwMode="auto">
                <a:xfrm flipV="1">
                  <a:off x="5162" y="3245"/>
                  <a:ext cx="56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2" name="Line 961"/>
                <p:cNvSpPr>
                  <a:spLocks noChangeShapeType="1"/>
                </p:cNvSpPr>
                <p:nvPr/>
              </p:nvSpPr>
              <p:spPr bwMode="auto">
                <a:xfrm flipV="1">
                  <a:off x="5248" y="3254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" name="Line 962"/>
                <p:cNvSpPr>
                  <a:spLocks noChangeShapeType="1"/>
                </p:cNvSpPr>
                <p:nvPr/>
              </p:nvSpPr>
              <p:spPr bwMode="auto">
                <a:xfrm flipV="1">
                  <a:off x="5248" y="3266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" name="Line 963"/>
                <p:cNvSpPr>
                  <a:spLocks noChangeShapeType="1"/>
                </p:cNvSpPr>
                <p:nvPr/>
              </p:nvSpPr>
              <p:spPr bwMode="auto">
                <a:xfrm>
                  <a:off x="5218" y="3249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" name="Line 964"/>
                <p:cNvSpPr>
                  <a:spLocks noChangeShapeType="1"/>
                </p:cNvSpPr>
                <p:nvPr/>
              </p:nvSpPr>
              <p:spPr bwMode="auto">
                <a:xfrm>
                  <a:off x="5270" y="3236"/>
                  <a:ext cx="33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" name="Line 965"/>
                <p:cNvSpPr>
                  <a:spLocks noChangeShapeType="1"/>
                </p:cNvSpPr>
                <p:nvPr/>
              </p:nvSpPr>
              <p:spPr bwMode="auto">
                <a:xfrm flipV="1">
                  <a:off x="5218" y="3232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" name="Line 966"/>
                <p:cNvSpPr>
                  <a:spLocks noChangeShapeType="1"/>
                </p:cNvSpPr>
                <p:nvPr/>
              </p:nvSpPr>
              <p:spPr bwMode="auto">
                <a:xfrm flipV="1">
                  <a:off x="5303" y="3241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" name="Line 967"/>
                <p:cNvSpPr>
                  <a:spLocks noChangeShapeType="1"/>
                </p:cNvSpPr>
                <p:nvPr/>
              </p:nvSpPr>
              <p:spPr bwMode="auto">
                <a:xfrm flipV="1">
                  <a:off x="5303" y="3254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" name="Line 968"/>
                <p:cNvSpPr>
                  <a:spLocks noChangeShapeType="1"/>
                </p:cNvSpPr>
                <p:nvPr/>
              </p:nvSpPr>
              <p:spPr bwMode="auto">
                <a:xfrm>
                  <a:off x="5270" y="3236"/>
                  <a:ext cx="33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" name="Line 969"/>
                <p:cNvSpPr>
                  <a:spLocks noChangeShapeType="1"/>
                </p:cNvSpPr>
                <p:nvPr/>
              </p:nvSpPr>
              <p:spPr bwMode="auto">
                <a:xfrm>
                  <a:off x="5325" y="3222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" name="Line 970"/>
                <p:cNvSpPr>
                  <a:spLocks noChangeShapeType="1"/>
                </p:cNvSpPr>
                <p:nvPr/>
              </p:nvSpPr>
              <p:spPr bwMode="auto">
                <a:xfrm flipV="1">
                  <a:off x="5270" y="3218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" name="Line 971"/>
                <p:cNvSpPr>
                  <a:spLocks noChangeShapeType="1"/>
                </p:cNvSpPr>
                <p:nvPr/>
              </p:nvSpPr>
              <p:spPr bwMode="auto">
                <a:xfrm flipV="1">
                  <a:off x="5357" y="3228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" name="Line 972"/>
                <p:cNvSpPr>
                  <a:spLocks noChangeShapeType="1"/>
                </p:cNvSpPr>
                <p:nvPr/>
              </p:nvSpPr>
              <p:spPr bwMode="auto">
                <a:xfrm>
                  <a:off x="5381" y="3210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" name="Line 973"/>
                <p:cNvSpPr>
                  <a:spLocks noChangeShapeType="1"/>
                </p:cNvSpPr>
                <p:nvPr/>
              </p:nvSpPr>
              <p:spPr bwMode="auto">
                <a:xfrm flipV="1">
                  <a:off x="5325" y="3206"/>
                  <a:ext cx="56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" name="Line 974"/>
                <p:cNvSpPr>
                  <a:spLocks noChangeShapeType="1"/>
                </p:cNvSpPr>
                <p:nvPr/>
              </p:nvSpPr>
              <p:spPr bwMode="auto">
                <a:xfrm flipV="1">
                  <a:off x="4016" y="3504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6" name="Line 975"/>
                <p:cNvSpPr>
                  <a:spLocks noChangeShapeType="1"/>
                </p:cNvSpPr>
                <p:nvPr/>
              </p:nvSpPr>
              <p:spPr bwMode="auto">
                <a:xfrm flipV="1">
                  <a:off x="4016" y="3517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7" name="Line 976"/>
                <p:cNvSpPr>
                  <a:spLocks noChangeShapeType="1"/>
                </p:cNvSpPr>
                <p:nvPr/>
              </p:nvSpPr>
              <p:spPr bwMode="auto">
                <a:xfrm>
                  <a:off x="3986" y="3506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" name="Line 977"/>
                <p:cNvSpPr>
                  <a:spLocks noChangeShapeType="1"/>
                </p:cNvSpPr>
                <p:nvPr/>
              </p:nvSpPr>
              <p:spPr bwMode="auto">
                <a:xfrm>
                  <a:off x="3986" y="3500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9" name="Line 978"/>
                <p:cNvSpPr>
                  <a:spLocks noChangeShapeType="1"/>
                </p:cNvSpPr>
                <p:nvPr/>
              </p:nvSpPr>
              <p:spPr bwMode="auto">
                <a:xfrm flipV="1">
                  <a:off x="3986" y="3496"/>
                  <a:ext cx="1" cy="1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0" name="Line 979"/>
                <p:cNvSpPr>
                  <a:spLocks noChangeShapeType="1"/>
                </p:cNvSpPr>
                <p:nvPr/>
              </p:nvSpPr>
              <p:spPr bwMode="auto">
                <a:xfrm>
                  <a:off x="4041" y="3487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1" name="Line 980"/>
                <p:cNvSpPr>
                  <a:spLocks noChangeShapeType="1"/>
                </p:cNvSpPr>
                <p:nvPr/>
              </p:nvSpPr>
              <p:spPr bwMode="auto">
                <a:xfrm flipV="1">
                  <a:off x="3986" y="3483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2" name="Line 981"/>
                <p:cNvSpPr>
                  <a:spLocks noChangeShapeType="1"/>
                </p:cNvSpPr>
                <p:nvPr/>
              </p:nvSpPr>
              <p:spPr bwMode="auto">
                <a:xfrm>
                  <a:off x="4095" y="3475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3" name="Line 982"/>
                <p:cNvSpPr>
                  <a:spLocks noChangeShapeType="1"/>
                </p:cNvSpPr>
                <p:nvPr/>
              </p:nvSpPr>
              <p:spPr bwMode="auto">
                <a:xfrm flipV="1">
                  <a:off x="4041" y="3471"/>
                  <a:ext cx="5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4" name="Line 983"/>
                <p:cNvSpPr>
                  <a:spLocks noChangeShapeType="1"/>
                </p:cNvSpPr>
                <p:nvPr/>
              </p:nvSpPr>
              <p:spPr bwMode="auto">
                <a:xfrm>
                  <a:off x="4150" y="3464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" name="Line 984"/>
                <p:cNvSpPr>
                  <a:spLocks noChangeShapeType="1"/>
                </p:cNvSpPr>
                <p:nvPr/>
              </p:nvSpPr>
              <p:spPr bwMode="auto">
                <a:xfrm flipV="1">
                  <a:off x="4096" y="3460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" name="Line 985"/>
                <p:cNvSpPr>
                  <a:spLocks noChangeShapeType="1"/>
                </p:cNvSpPr>
                <p:nvPr/>
              </p:nvSpPr>
              <p:spPr bwMode="auto">
                <a:xfrm>
                  <a:off x="4202" y="3454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" name="Line 986"/>
                <p:cNvSpPr>
                  <a:spLocks noChangeShapeType="1"/>
                </p:cNvSpPr>
                <p:nvPr/>
              </p:nvSpPr>
              <p:spPr bwMode="auto">
                <a:xfrm flipV="1">
                  <a:off x="4152" y="3450"/>
                  <a:ext cx="50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8" name="Line 987"/>
                <p:cNvSpPr>
                  <a:spLocks noChangeShapeType="1"/>
                </p:cNvSpPr>
                <p:nvPr/>
              </p:nvSpPr>
              <p:spPr bwMode="auto">
                <a:xfrm>
                  <a:off x="4258" y="3441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9" name="Line 988"/>
                <p:cNvSpPr>
                  <a:spLocks noChangeShapeType="1"/>
                </p:cNvSpPr>
                <p:nvPr/>
              </p:nvSpPr>
              <p:spPr bwMode="auto">
                <a:xfrm flipV="1">
                  <a:off x="4205" y="3437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0" name="Line 989"/>
                <p:cNvSpPr>
                  <a:spLocks noChangeShapeType="1"/>
                </p:cNvSpPr>
                <p:nvPr/>
              </p:nvSpPr>
              <p:spPr bwMode="auto">
                <a:xfrm>
                  <a:off x="4313" y="3430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1" name="Line 990"/>
                <p:cNvSpPr>
                  <a:spLocks noChangeShapeType="1"/>
                </p:cNvSpPr>
                <p:nvPr/>
              </p:nvSpPr>
              <p:spPr bwMode="auto">
                <a:xfrm flipV="1">
                  <a:off x="4261" y="3427"/>
                  <a:ext cx="52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2" name="AutoShape 991"/>
                <p:cNvSpPr>
                  <a:spLocks noChangeArrowheads="1"/>
                </p:cNvSpPr>
                <p:nvPr/>
              </p:nvSpPr>
              <p:spPr bwMode="auto">
                <a:xfrm>
                  <a:off x="4348" y="3446"/>
                  <a:ext cx="16" cy="5"/>
                </a:xfrm>
                <a:custGeom>
                  <a:avLst/>
                  <a:gdLst>
                    <a:gd name="T0" fmla="*/ 0 w 16"/>
                    <a:gd name="T1" fmla="*/ 5 h 5"/>
                    <a:gd name="T2" fmla="*/ 16 w 16"/>
                    <a:gd name="T3" fmla="*/ 0 h 5"/>
                    <a:gd name="T4" fmla="*/ 0 w 16"/>
                    <a:gd name="T5" fmla="*/ 5 h 5"/>
                    <a:gd name="T6" fmla="*/ 0 w 16"/>
                    <a:gd name="T7" fmla="*/ 0 h 5"/>
                    <a:gd name="T8" fmla="*/ 16 w 16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6" h="5">
                      <a:moveTo>
                        <a:pt x="0" y="5"/>
                      </a:moveTo>
                      <a:lnTo>
                        <a:pt x="1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83" name="Line 992"/>
                <p:cNvSpPr>
                  <a:spLocks noChangeShapeType="1"/>
                </p:cNvSpPr>
                <p:nvPr/>
              </p:nvSpPr>
              <p:spPr bwMode="auto">
                <a:xfrm flipV="1">
                  <a:off x="4348" y="3442"/>
                  <a:ext cx="16" cy="1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4" name="Line 993"/>
                <p:cNvSpPr>
                  <a:spLocks noChangeShapeType="1"/>
                </p:cNvSpPr>
                <p:nvPr/>
              </p:nvSpPr>
              <p:spPr bwMode="auto">
                <a:xfrm>
                  <a:off x="4313" y="3430"/>
                  <a:ext cx="28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5" name="AutoShape 994"/>
                <p:cNvSpPr>
                  <a:spLocks noChangeArrowheads="1"/>
                </p:cNvSpPr>
                <p:nvPr/>
              </p:nvSpPr>
              <p:spPr bwMode="auto">
                <a:xfrm>
                  <a:off x="4313" y="3418"/>
                  <a:ext cx="49" cy="13"/>
                </a:xfrm>
                <a:custGeom>
                  <a:avLst/>
                  <a:gdLst>
                    <a:gd name="T0" fmla="*/ 0 w 49"/>
                    <a:gd name="T1" fmla="*/ 13 h 13"/>
                    <a:gd name="T2" fmla="*/ 49 w 49"/>
                    <a:gd name="T3" fmla="*/ 0 h 13"/>
                    <a:gd name="T4" fmla="*/ 0 w 49"/>
                    <a:gd name="T5" fmla="*/ 13 h 13"/>
                    <a:gd name="T6" fmla="*/ 0 w 49"/>
                    <a:gd name="T7" fmla="*/ 0 h 13"/>
                    <a:gd name="T8" fmla="*/ 49 w 49"/>
                    <a:gd name="T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49" h="13">
                      <a:moveTo>
                        <a:pt x="0" y="13"/>
                      </a:moveTo>
                      <a:lnTo>
                        <a:pt x="49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86" name="Line 995"/>
                <p:cNvSpPr>
                  <a:spLocks noChangeShapeType="1"/>
                </p:cNvSpPr>
                <p:nvPr/>
              </p:nvSpPr>
              <p:spPr bwMode="auto">
                <a:xfrm flipV="1">
                  <a:off x="4313" y="3415"/>
                  <a:ext cx="49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" name="AutoShape 996"/>
                <p:cNvSpPr>
                  <a:spLocks noChangeArrowheads="1"/>
                </p:cNvSpPr>
                <p:nvPr/>
              </p:nvSpPr>
              <p:spPr bwMode="auto">
                <a:xfrm>
                  <a:off x="4451" y="3426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  <a:gd name="T6" fmla="*/ 0 w 1"/>
                    <a:gd name="T7" fmla="*/ 0 h 1"/>
                    <a:gd name="T8" fmla="*/ 1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88" name="Line 997"/>
                <p:cNvSpPr>
                  <a:spLocks noChangeShapeType="1"/>
                </p:cNvSpPr>
                <p:nvPr/>
              </p:nvSpPr>
              <p:spPr bwMode="auto">
                <a:xfrm>
                  <a:off x="4451" y="3426"/>
                  <a:ext cx="1" cy="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9" name="AutoShape 998"/>
                <p:cNvSpPr>
                  <a:spLocks noChangeArrowheads="1"/>
                </p:cNvSpPr>
                <p:nvPr/>
              </p:nvSpPr>
              <p:spPr bwMode="auto">
                <a:xfrm>
                  <a:off x="4454" y="3415"/>
                  <a:ext cx="53" cy="12"/>
                </a:xfrm>
                <a:custGeom>
                  <a:avLst/>
                  <a:gdLst>
                    <a:gd name="T0" fmla="*/ 0 w 53"/>
                    <a:gd name="T1" fmla="*/ 12 h 12"/>
                    <a:gd name="T2" fmla="*/ 53 w 53"/>
                    <a:gd name="T3" fmla="*/ 0 h 12"/>
                    <a:gd name="T4" fmla="*/ 0 w 53"/>
                    <a:gd name="T5" fmla="*/ 12 h 12"/>
                    <a:gd name="T6" fmla="*/ 0 w 53"/>
                    <a:gd name="T7" fmla="*/ 0 h 12"/>
                    <a:gd name="T8" fmla="*/ 53 w 53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53" h="12">
                      <a:moveTo>
                        <a:pt x="0" y="12"/>
                      </a:moveTo>
                      <a:lnTo>
                        <a:pt x="53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0" name="Line 999"/>
                <p:cNvSpPr>
                  <a:spLocks noChangeShapeType="1"/>
                </p:cNvSpPr>
                <p:nvPr/>
              </p:nvSpPr>
              <p:spPr bwMode="auto">
                <a:xfrm flipV="1">
                  <a:off x="4454" y="3410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1" name="Line 1000"/>
                <p:cNvSpPr>
                  <a:spLocks noChangeShapeType="1"/>
                </p:cNvSpPr>
                <p:nvPr/>
              </p:nvSpPr>
              <p:spPr bwMode="auto">
                <a:xfrm>
                  <a:off x="4476" y="3394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2" name="AutoShape 1001"/>
                <p:cNvSpPr>
                  <a:spLocks noChangeArrowheads="1"/>
                </p:cNvSpPr>
                <p:nvPr/>
              </p:nvSpPr>
              <p:spPr bwMode="auto">
                <a:xfrm>
                  <a:off x="4449" y="3394"/>
                  <a:ext cx="27" cy="4"/>
                </a:xfrm>
                <a:custGeom>
                  <a:avLst/>
                  <a:gdLst>
                    <a:gd name="T0" fmla="*/ 0 w 27"/>
                    <a:gd name="T1" fmla="*/ 4 h 4"/>
                    <a:gd name="T2" fmla="*/ 27 w 27"/>
                    <a:gd name="T3" fmla="*/ 0 h 4"/>
                    <a:gd name="T4" fmla="*/ 0 w 27"/>
                    <a:gd name="T5" fmla="*/ 4 h 4"/>
                    <a:gd name="T6" fmla="*/ 0 w 27"/>
                    <a:gd name="T7" fmla="*/ 0 h 4"/>
                    <a:gd name="T8" fmla="*/ 27 w 27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7" h="4">
                      <a:moveTo>
                        <a:pt x="0" y="4"/>
                      </a:moveTo>
                      <a:lnTo>
                        <a:pt x="27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3" name="Line 1002"/>
                <p:cNvSpPr>
                  <a:spLocks noChangeShapeType="1"/>
                </p:cNvSpPr>
                <p:nvPr/>
              </p:nvSpPr>
              <p:spPr bwMode="auto">
                <a:xfrm flipV="1">
                  <a:off x="4449" y="3390"/>
                  <a:ext cx="27" cy="1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4" name="Line 1003"/>
                <p:cNvSpPr>
                  <a:spLocks noChangeShapeType="1"/>
                </p:cNvSpPr>
                <p:nvPr/>
              </p:nvSpPr>
              <p:spPr bwMode="auto">
                <a:xfrm flipV="1">
                  <a:off x="4508" y="3396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5" name="Line 1004"/>
                <p:cNvSpPr>
                  <a:spLocks noChangeShapeType="1"/>
                </p:cNvSpPr>
                <p:nvPr/>
              </p:nvSpPr>
              <p:spPr bwMode="auto">
                <a:xfrm flipV="1">
                  <a:off x="4508" y="3409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6" name="Line 1005"/>
                <p:cNvSpPr>
                  <a:spLocks noChangeShapeType="1"/>
                </p:cNvSpPr>
                <p:nvPr/>
              </p:nvSpPr>
              <p:spPr bwMode="auto">
                <a:xfrm>
                  <a:off x="4476" y="3394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006"/>
              <p:cNvGrpSpPr>
                <a:grpSpLocks/>
              </p:cNvGrpSpPr>
              <p:nvPr/>
            </p:nvGrpSpPr>
            <p:grpSpPr bwMode="auto">
              <a:xfrm>
                <a:off x="3922" y="3162"/>
                <a:ext cx="1459" cy="343"/>
                <a:chOff x="3922" y="3162"/>
                <a:chExt cx="1459" cy="343"/>
              </a:xfrm>
            </p:grpSpPr>
            <p:sp>
              <p:nvSpPr>
                <p:cNvPr id="1197" name="Line 1007"/>
                <p:cNvSpPr>
                  <a:spLocks noChangeShapeType="1"/>
                </p:cNvSpPr>
                <p:nvPr/>
              </p:nvSpPr>
              <p:spPr bwMode="auto">
                <a:xfrm>
                  <a:off x="4531" y="3378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8" name="Line 1008"/>
                <p:cNvSpPr>
                  <a:spLocks noChangeShapeType="1"/>
                </p:cNvSpPr>
                <p:nvPr/>
              </p:nvSpPr>
              <p:spPr bwMode="auto">
                <a:xfrm flipV="1">
                  <a:off x="4476" y="3375"/>
                  <a:ext cx="54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" name="Line 1009"/>
                <p:cNvSpPr>
                  <a:spLocks noChangeShapeType="1"/>
                </p:cNvSpPr>
                <p:nvPr/>
              </p:nvSpPr>
              <p:spPr bwMode="auto">
                <a:xfrm flipV="1">
                  <a:off x="4563" y="3385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0" name="Line 1010"/>
                <p:cNvSpPr>
                  <a:spLocks noChangeShapeType="1"/>
                </p:cNvSpPr>
                <p:nvPr/>
              </p:nvSpPr>
              <p:spPr bwMode="auto">
                <a:xfrm>
                  <a:off x="4531" y="3378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1" name="Line 1011"/>
                <p:cNvSpPr>
                  <a:spLocks noChangeShapeType="1"/>
                </p:cNvSpPr>
                <p:nvPr/>
              </p:nvSpPr>
              <p:spPr bwMode="auto">
                <a:xfrm>
                  <a:off x="4586" y="3366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2" name="Line 1012"/>
                <p:cNvSpPr>
                  <a:spLocks noChangeShapeType="1"/>
                </p:cNvSpPr>
                <p:nvPr/>
              </p:nvSpPr>
              <p:spPr bwMode="auto">
                <a:xfrm flipV="1">
                  <a:off x="4531" y="3363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3" name="Line 1013"/>
                <p:cNvSpPr>
                  <a:spLocks noChangeShapeType="1"/>
                </p:cNvSpPr>
                <p:nvPr/>
              </p:nvSpPr>
              <p:spPr bwMode="auto">
                <a:xfrm flipV="1">
                  <a:off x="4671" y="3372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4" name="Line 1014"/>
                <p:cNvSpPr>
                  <a:spLocks noChangeShapeType="1"/>
                </p:cNvSpPr>
                <p:nvPr/>
              </p:nvSpPr>
              <p:spPr bwMode="auto">
                <a:xfrm flipV="1">
                  <a:off x="4617" y="3372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5" name="Line 1015"/>
                <p:cNvSpPr>
                  <a:spLocks noChangeShapeType="1"/>
                </p:cNvSpPr>
                <p:nvPr/>
              </p:nvSpPr>
              <p:spPr bwMode="auto">
                <a:xfrm>
                  <a:off x="4642" y="3355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6" name="Line 1016"/>
                <p:cNvSpPr>
                  <a:spLocks noChangeShapeType="1"/>
                </p:cNvSpPr>
                <p:nvPr/>
              </p:nvSpPr>
              <p:spPr bwMode="auto">
                <a:xfrm flipV="1">
                  <a:off x="4586" y="3352"/>
                  <a:ext cx="56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7" name="Line 1017"/>
                <p:cNvSpPr>
                  <a:spLocks noChangeShapeType="1"/>
                </p:cNvSpPr>
                <p:nvPr/>
              </p:nvSpPr>
              <p:spPr bwMode="auto">
                <a:xfrm flipV="1">
                  <a:off x="4671" y="3359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8" name="Line 1018"/>
                <p:cNvSpPr>
                  <a:spLocks noChangeShapeType="1"/>
                </p:cNvSpPr>
                <p:nvPr/>
              </p:nvSpPr>
              <p:spPr bwMode="auto">
                <a:xfrm>
                  <a:off x="4693" y="3342"/>
                  <a:ext cx="33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9" name="Line 1019"/>
                <p:cNvSpPr>
                  <a:spLocks noChangeShapeType="1"/>
                </p:cNvSpPr>
                <p:nvPr/>
              </p:nvSpPr>
              <p:spPr bwMode="auto">
                <a:xfrm flipV="1">
                  <a:off x="4642" y="3339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0" name="Line 1020"/>
                <p:cNvSpPr>
                  <a:spLocks noChangeShapeType="1"/>
                </p:cNvSpPr>
                <p:nvPr/>
              </p:nvSpPr>
              <p:spPr bwMode="auto">
                <a:xfrm flipV="1">
                  <a:off x="4726" y="3347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1" name="Line 1021"/>
                <p:cNvSpPr>
                  <a:spLocks noChangeShapeType="1"/>
                </p:cNvSpPr>
                <p:nvPr/>
              </p:nvSpPr>
              <p:spPr bwMode="auto">
                <a:xfrm>
                  <a:off x="4693" y="3340"/>
                  <a:ext cx="33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2" name="Line 1022"/>
                <p:cNvSpPr>
                  <a:spLocks noChangeShapeType="1"/>
                </p:cNvSpPr>
                <p:nvPr/>
              </p:nvSpPr>
              <p:spPr bwMode="auto">
                <a:xfrm flipV="1">
                  <a:off x="4693" y="3337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3" name="Line 1023"/>
                <p:cNvSpPr>
                  <a:spLocks noChangeShapeType="1"/>
                </p:cNvSpPr>
                <p:nvPr/>
              </p:nvSpPr>
              <p:spPr bwMode="auto">
                <a:xfrm>
                  <a:off x="4748" y="3329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4" name="Line 1024"/>
                <p:cNvSpPr>
                  <a:spLocks noChangeShapeType="1"/>
                </p:cNvSpPr>
                <p:nvPr/>
              </p:nvSpPr>
              <p:spPr bwMode="auto">
                <a:xfrm flipV="1">
                  <a:off x="4693" y="3326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5" name="Line 1025"/>
                <p:cNvSpPr>
                  <a:spLocks noChangeShapeType="1"/>
                </p:cNvSpPr>
                <p:nvPr/>
              </p:nvSpPr>
              <p:spPr bwMode="auto">
                <a:xfrm>
                  <a:off x="4803" y="3318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6" name="Line 1026"/>
                <p:cNvSpPr>
                  <a:spLocks noChangeShapeType="1"/>
                </p:cNvSpPr>
                <p:nvPr/>
              </p:nvSpPr>
              <p:spPr bwMode="auto">
                <a:xfrm flipV="1">
                  <a:off x="4750" y="3314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7" name="Line 1027"/>
                <p:cNvSpPr>
                  <a:spLocks noChangeShapeType="1"/>
                </p:cNvSpPr>
                <p:nvPr/>
              </p:nvSpPr>
              <p:spPr bwMode="auto">
                <a:xfrm flipV="1">
                  <a:off x="4834" y="3321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8" name="Line 1028"/>
                <p:cNvSpPr>
                  <a:spLocks noChangeShapeType="1"/>
                </p:cNvSpPr>
                <p:nvPr/>
              </p:nvSpPr>
              <p:spPr bwMode="auto">
                <a:xfrm>
                  <a:off x="4803" y="3318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" name="Line 1029"/>
                <p:cNvSpPr>
                  <a:spLocks noChangeShapeType="1"/>
                </p:cNvSpPr>
                <p:nvPr/>
              </p:nvSpPr>
              <p:spPr bwMode="auto">
                <a:xfrm>
                  <a:off x="4857" y="3304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0" name="Line 1030"/>
                <p:cNvSpPr>
                  <a:spLocks noChangeShapeType="1"/>
                </p:cNvSpPr>
                <p:nvPr/>
              </p:nvSpPr>
              <p:spPr bwMode="auto">
                <a:xfrm flipV="1">
                  <a:off x="4803" y="3300"/>
                  <a:ext cx="5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1" name="Line 1031"/>
                <p:cNvSpPr>
                  <a:spLocks noChangeShapeType="1"/>
                </p:cNvSpPr>
                <p:nvPr/>
              </p:nvSpPr>
              <p:spPr bwMode="auto">
                <a:xfrm flipV="1">
                  <a:off x="4892" y="3310"/>
                  <a:ext cx="51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2" name="Line 1032"/>
                <p:cNvSpPr>
                  <a:spLocks noChangeShapeType="1"/>
                </p:cNvSpPr>
                <p:nvPr/>
              </p:nvSpPr>
              <p:spPr bwMode="auto">
                <a:xfrm flipV="1">
                  <a:off x="4889" y="3310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3" name="Line 1033"/>
                <p:cNvSpPr>
                  <a:spLocks noChangeShapeType="1"/>
                </p:cNvSpPr>
                <p:nvPr/>
              </p:nvSpPr>
              <p:spPr bwMode="auto">
                <a:xfrm>
                  <a:off x="4857" y="3304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4" name="Line 1034"/>
                <p:cNvSpPr>
                  <a:spLocks noChangeShapeType="1"/>
                </p:cNvSpPr>
                <p:nvPr/>
              </p:nvSpPr>
              <p:spPr bwMode="auto">
                <a:xfrm>
                  <a:off x="4912" y="3292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5" name="Line 1035"/>
                <p:cNvSpPr>
                  <a:spLocks noChangeShapeType="1"/>
                </p:cNvSpPr>
                <p:nvPr/>
              </p:nvSpPr>
              <p:spPr bwMode="auto">
                <a:xfrm flipV="1">
                  <a:off x="4857" y="3288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6" name="Line 1036"/>
                <p:cNvSpPr>
                  <a:spLocks noChangeShapeType="1"/>
                </p:cNvSpPr>
                <p:nvPr/>
              </p:nvSpPr>
              <p:spPr bwMode="auto">
                <a:xfrm>
                  <a:off x="4968" y="3280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7" name="Line 1037"/>
                <p:cNvSpPr>
                  <a:spLocks noChangeShapeType="1"/>
                </p:cNvSpPr>
                <p:nvPr/>
              </p:nvSpPr>
              <p:spPr bwMode="auto">
                <a:xfrm flipV="1">
                  <a:off x="4912" y="3276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8" name="Line 1038"/>
                <p:cNvSpPr>
                  <a:spLocks noChangeShapeType="1"/>
                </p:cNvSpPr>
                <p:nvPr/>
              </p:nvSpPr>
              <p:spPr bwMode="auto">
                <a:xfrm flipV="1">
                  <a:off x="4998" y="3284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" name="Line 1039"/>
                <p:cNvSpPr>
                  <a:spLocks noChangeShapeType="1"/>
                </p:cNvSpPr>
                <p:nvPr/>
              </p:nvSpPr>
              <p:spPr bwMode="auto">
                <a:xfrm>
                  <a:off x="4968" y="3280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" name="Line 1040"/>
                <p:cNvSpPr>
                  <a:spLocks noChangeShapeType="1"/>
                </p:cNvSpPr>
                <p:nvPr/>
              </p:nvSpPr>
              <p:spPr bwMode="auto">
                <a:xfrm>
                  <a:off x="5021" y="3266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1" name="Line 1041"/>
                <p:cNvSpPr>
                  <a:spLocks noChangeShapeType="1"/>
                </p:cNvSpPr>
                <p:nvPr/>
              </p:nvSpPr>
              <p:spPr bwMode="auto">
                <a:xfrm flipV="1">
                  <a:off x="4968" y="3263"/>
                  <a:ext cx="53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2" name="Line 1042"/>
                <p:cNvSpPr>
                  <a:spLocks noChangeShapeType="1"/>
                </p:cNvSpPr>
                <p:nvPr/>
              </p:nvSpPr>
              <p:spPr bwMode="auto">
                <a:xfrm flipV="1">
                  <a:off x="5053" y="3272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3" name="Line 1043"/>
                <p:cNvSpPr>
                  <a:spLocks noChangeShapeType="1"/>
                </p:cNvSpPr>
                <p:nvPr/>
              </p:nvSpPr>
              <p:spPr bwMode="auto">
                <a:xfrm>
                  <a:off x="5075" y="3254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" name="Line 1044"/>
                <p:cNvSpPr>
                  <a:spLocks noChangeShapeType="1"/>
                </p:cNvSpPr>
                <p:nvPr/>
              </p:nvSpPr>
              <p:spPr bwMode="auto">
                <a:xfrm flipV="1">
                  <a:off x="5021" y="3251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5" name="Line 1045"/>
                <p:cNvSpPr>
                  <a:spLocks noChangeShapeType="1"/>
                </p:cNvSpPr>
                <p:nvPr/>
              </p:nvSpPr>
              <p:spPr bwMode="auto">
                <a:xfrm>
                  <a:off x="5075" y="3254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6" name="Line 1046"/>
                <p:cNvSpPr>
                  <a:spLocks noChangeShapeType="1"/>
                </p:cNvSpPr>
                <p:nvPr/>
              </p:nvSpPr>
              <p:spPr bwMode="auto">
                <a:xfrm>
                  <a:off x="5130" y="3240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" name="Line 1047"/>
                <p:cNvSpPr>
                  <a:spLocks noChangeShapeType="1"/>
                </p:cNvSpPr>
                <p:nvPr/>
              </p:nvSpPr>
              <p:spPr bwMode="auto">
                <a:xfrm flipV="1">
                  <a:off x="5075" y="3237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" name="Line 1048"/>
                <p:cNvSpPr>
                  <a:spLocks noChangeShapeType="1"/>
                </p:cNvSpPr>
                <p:nvPr/>
              </p:nvSpPr>
              <p:spPr bwMode="auto">
                <a:xfrm>
                  <a:off x="5130" y="3240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" name="Line 1049"/>
                <p:cNvSpPr>
                  <a:spLocks noChangeShapeType="1"/>
                </p:cNvSpPr>
                <p:nvPr/>
              </p:nvSpPr>
              <p:spPr bwMode="auto">
                <a:xfrm>
                  <a:off x="5184" y="3228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" name="Line 1050"/>
                <p:cNvSpPr>
                  <a:spLocks noChangeShapeType="1"/>
                </p:cNvSpPr>
                <p:nvPr/>
              </p:nvSpPr>
              <p:spPr bwMode="auto">
                <a:xfrm flipV="1">
                  <a:off x="5130" y="3225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" name="Line 1051"/>
                <p:cNvSpPr>
                  <a:spLocks noChangeShapeType="1"/>
                </p:cNvSpPr>
                <p:nvPr/>
              </p:nvSpPr>
              <p:spPr bwMode="auto">
                <a:xfrm>
                  <a:off x="5184" y="3226"/>
                  <a:ext cx="34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" name="Line 1052"/>
                <p:cNvSpPr>
                  <a:spLocks noChangeShapeType="1"/>
                </p:cNvSpPr>
                <p:nvPr/>
              </p:nvSpPr>
              <p:spPr bwMode="auto">
                <a:xfrm flipV="1">
                  <a:off x="5184" y="3223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" name="Line 1053"/>
                <p:cNvSpPr>
                  <a:spLocks noChangeShapeType="1"/>
                </p:cNvSpPr>
                <p:nvPr/>
              </p:nvSpPr>
              <p:spPr bwMode="auto">
                <a:xfrm>
                  <a:off x="5240" y="3215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" name="Line 1054"/>
                <p:cNvSpPr>
                  <a:spLocks noChangeShapeType="1"/>
                </p:cNvSpPr>
                <p:nvPr/>
              </p:nvSpPr>
              <p:spPr bwMode="auto">
                <a:xfrm flipV="1">
                  <a:off x="5184" y="3212"/>
                  <a:ext cx="56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" name="Line 1055"/>
                <p:cNvSpPr>
                  <a:spLocks noChangeShapeType="1"/>
                </p:cNvSpPr>
                <p:nvPr/>
              </p:nvSpPr>
              <p:spPr bwMode="auto">
                <a:xfrm>
                  <a:off x="5240" y="3212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" name="Line 1056"/>
                <p:cNvSpPr>
                  <a:spLocks noChangeShapeType="1"/>
                </p:cNvSpPr>
                <p:nvPr/>
              </p:nvSpPr>
              <p:spPr bwMode="auto">
                <a:xfrm flipV="1">
                  <a:off x="5240" y="3209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" name="Line 1057"/>
                <p:cNvSpPr>
                  <a:spLocks noChangeShapeType="1"/>
                </p:cNvSpPr>
                <p:nvPr/>
              </p:nvSpPr>
              <p:spPr bwMode="auto">
                <a:xfrm>
                  <a:off x="5295" y="3200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" name="Line 1058"/>
                <p:cNvSpPr>
                  <a:spLocks noChangeShapeType="1"/>
                </p:cNvSpPr>
                <p:nvPr/>
              </p:nvSpPr>
              <p:spPr bwMode="auto">
                <a:xfrm flipV="1">
                  <a:off x="5240" y="3197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" name="Line 1059"/>
                <p:cNvSpPr>
                  <a:spLocks noChangeShapeType="1"/>
                </p:cNvSpPr>
                <p:nvPr/>
              </p:nvSpPr>
              <p:spPr bwMode="auto">
                <a:xfrm flipV="1">
                  <a:off x="5325" y="3206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" name="Line 1060"/>
                <p:cNvSpPr>
                  <a:spLocks noChangeShapeType="1"/>
                </p:cNvSpPr>
                <p:nvPr/>
              </p:nvSpPr>
              <p:spPr bwMode="auto">
                <a:xfrm>
                  <a:off x="5295" y="3199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" name="Line 1061"/>
                <p:cNvSpPr>
                  <a:spLocks noChangeShapeType="1"/>
                </p:cNvSpPr>
                <p:nvPr/>
              </p:nvSpPr>
              <p:spPr bwMode="auto">
                <a:xfrm flipV="1">
                  <a:off x="5295" y="3196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" name="Line 1062"/>
                <p:cNvSpPr>
                  <a:spLocks noChangeShapeType="1"/>
                </p:cNvSpPr>
                <p:nvPr/>
              </p:nvSpPr>
              <p:spPr bwMode="auto">
                <a:xfrm>
                  <a:off x="5349" y="3188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" name="Line 1063"/>
                <p:cNvSpPr>
                  <a:spLocks noChangeShapeType="1"/>
                </p:cNvSpPr>
                <p:nvPr/>
              </p:nvSpPr>
              <p:spPr bwMode="auto">
                <a:xfrm flipV="1">
                  <a:off x="5295" y="3184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" name="Line 1064"/>
                <p:cNvSpPr>
                  <a:spLocks noChangeShapeType="1"/>
                </p:cNvSpPr>
                <p:nvPr/>
              </p:nvSpPr>
              <p:spPr bwMode="auto">
                <a:xfrm>
                  <a:off x="3955" y="3482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" name="Line 1065"/>
                <p:cNvSpPr>
                  <a:spLocks noChangeShapeType="1"/>
                </p:cNvSpPr>
                <p:nvPr/>
              </p:nvSpPr>
              <p:spPr bwMode="auto">
                <a:xfrm>
                  <a:off x="3955" y="3479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" name="Line 1066"/>
                <p:cNvSpPr>
                  <a:spLocks noChangeShapeType="1"/>
                </p:cNvSpPr>
                <p:nvPr/>
              </p:nvSpPr>
              <p:spPr bwMode="auto">
                <a:xfrm flipV="1">
                  <a:off x="3955" y="3476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7" name="Line 1067"/>
                <p:cNvSpPr>
                  <a:spLocks noChangeShapeType="1"/>
                </p:cNvSpPr>
                <p:nvPr/>
              </p:nvSpPr>
              <p:spPr bwMode="auto">
                <a:xfrm>
                  <a:off x="4009" y="3468"/>
                  <a:ext cx="29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8" name="Line 1068"/>
                <p:cNvSpPr>
                  <a:spLocks noChangeShapeType="1"/>
                </p:cNvSpPr>
                <p:nvPr/>
              </p:nvSpPr>
              <p:spPr bwMode="auto">
                <a:xfrm flipV="1">
                  <a:off x="3955" y="3464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9" name="Line 1069"/>
                <p:cNvSpPr>
                  <a:spLocks noChangeShapeType="1"/>
                </p:cNvSpPr>
                <p:nvPr/>
              </p:nvSpPr>
              <p:spPr bwMode="auto">
                <a:xfrm>
                  <a:off x="4063" y="3454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0" name="Line 1070"/>
                <p:cNvSpPr>
                  <a:spLocks noChangeShapeType="1"/>
                </p:cNvSpPr>
                <p:nvPr/>
              </p:nvSpPr>
              <p:spPr bwMode="auto">
                <a:xfrm flipV="1">
                  <a:off x="4011" y="3451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1" name="Line 1071"/>
                <p:cNvSpPr>
                  <a:spLocks noChangeShapeType="1"/>
                </p:cNvSpPr>
                <p:nvPr/>
              </p:nvSpPr>
              <p:spPr bwMode="auto">
                <a:xfrm>
                  <a:off x="4118" y="3443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2" name="Line 1072"/>
                <p:cNvSpPr>
                  <a:spLocks noChangeShapeType="1"/>
                </p:cNvSpPr>
                <p:nvPr/>
              </p:nvSpPr>
              <p:spPr bwMode="auto">
                <a:xfrm flipV="1">
                  <a:off x="4063" y="3439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3" name="Line 1073"/>
                <p:cNvSpPr>
                  <a:spLocks noChangeShapeType="1"/>
                </p:cNvSpPr>
                <p:nvPr/>
              </p:nvSpPr>
              <p:spPr bwMode="auto">
                <a:xfrm>
                  <a:off x="4172" y="3432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4" name="Line 1074"/>
                <p:cNvSpPr>
                  <a:spLocks noChangeShapeType="1"/>
                </p:cNvSpPr>
                <p:nvPr/>
              </p:nvSpPr>
              <p:spPr bwMode="auto">
                <a:xfrm flipV="1">
                  <a:off x="4118" y="3429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5" name="Line 1075"/>
                <p:cNvSpPr>
                  <a:spLocks noChangeShapeType="1"/>
                </p:cNvSpPr>
                <p:nvPr/>
              </p:nvSpPr>
              <p:spPr bwMode="auto">
                <a:xfrm flipV="1">
                  <a:off x="4202" y="3437"/>
                  <a:ext cx="56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6" name="Line 1076"/>
                <p:cNvSpPr>
                  <a:spLocks noChangeShapeType="1"/>
                </p:cNvSpPr>
                <p:nvPr/>
              </p:nvSpPr>
              <p:spPr bwMode="auto">
                <a:xfrm flipV="1">
                  <a:off x="4202" y="3448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7" name="Line 1077"/>
                <p:cNvSpPr>
                  <a:spLocks noChangeShapeType="1"/>
                </p:cNvSpPr>
                <p:nvPr/>
              </p:nvSpPr>
              <p:spPr bwMode="auto">
                <a:xfrm>
                  <a:off x="4172" y="3432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8" name="Line 1078"/>
                <p:cNvSpPr>
                  <a:spLocks noChangeShapeType="1"/>
                </p:cNvSpPr>
                <p:nvPr/>
              </p:nvSpPr>
              <p:spPr bwMode="auto">
                <a:xfrm>
                  <a:off x="4227" y="3417"/>
                  <a:ext cx="31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9" name="Line 1079"/>
                <p:cNvSpPr>
                  <a:spLocks noChangeShapeType="1"/>
                </p:cNvSpPr>
                <p:nvPr/>
              </p:nvSpPr>
              <p:spPr bwMode="auto">
                <a:xfrm flipV="1">
                  <a:off x="4172" y="3413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0" name="Line 1080"/>
                <p:cNvSpPr>
                  <a:spLocks noChangeShapeType="1"/>
                </p:cNvSpPr>
                <p:nvPr/>
              </p:nvSpPr>
              <p:spPr bwMode="auto">
                <a:xfrm flipV="1">
                  <a:off x="4261" y="3426"/>
                  <a:ext cx="52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1" name="Line 1081"/>
                <p:cNvSpPr>
                  <a:spLocks noChangeShapeType="1"/>
                </p:cNvSpPr>
                <p:nvPr/>
              </p:nvSpPr>
              <p:spPr bwMode="auto">
                <a:xfrm>
                  <a:off x="4282" y="3407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2" name="Line 1082"/>
                <p:cNvSpPr>
                  <a:spLocks noChangeShapeType="1"/>
                </p:cNvSpPr>
                <p:nvPr/>
              </p:nvSpPr>
              <p:spPr bwMode="auto">
                <a:xfrm flipV="1">
                  <a:off x="4229" y="3403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3" name="AutoShape 1083"/>
                <p:cNvSpPr>
                  <a:spLocks noChangeArrowheads="1"/>
                </p:cNvSpPr>
                <p:nvPr/>
              </p:nvSpPr>
              <p:spPr bwMode="auto">
                <a:xfrm>
                  <a:off x="4336" y="3396"/>
                  <a:ext cx="26" cy="17"/>
                </a:xfrm>
                <a:custGeom>
                  <a:avLst/>
                  <a:gdLst>
                    <a:gd name="T0" fmla="*/ 0 w 26"/>
                    <a:gd name="T1" fmla="*/ 0 h 17"/>
                    <a:gd name="T2" fmla="*/ 26 w 26"/>
                    <a:gd name="T3" fmla="*/ 17 h 17"/>
                    <a:gd name="T4" fmla="*/ 0 w 26"/>
                    <a:gd name="T5" fmla="*/ 0 h 17"/>
                    <a:gd name="T6" fmla="*/ 0 w 26"/>
                    <a:gd name="T7" fmla="*/ 0 h 17"/>
                    <a:gd name="T8" fmla="*/ 26 w 26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6" h="17">
                      <a:moveTo>
                        <a:pt x="0" y="0"/>
                      </a:moveTo>
                      <a:lnTo>
                        <a:pt x="26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4" name="Line 1084"/>
                <p:cNvSpPr>
                  <a:spLocks noChangeShapeType="1"/>
                </p:cNvSpPr>
                <p:nvPr/>
              </p:nvSpPr>
              <p:spPr bwMode="auto">
                <a:xfrm>
                  <a:off x="4336" y="3396"/>
                  <a:ext cx="26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" name="Line 1085"/>
                <p:cNvSpPr>
                  <a:spLocks noChangeShapeType="1"/>
                </p:cNvSpPr>
                <p:nvPr/>
              </p:nvSpPr>
              <p:spPr bwMode="auto">
                <a:xfrm flipV="1">
                  <a:off x="4282" y="3393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" name="AutoShape 1086"/>
                <p:cNvSpPr>
                  <a:spLocks noChangeArrowheads="1"/>
                </p:cNvSpPr>
                <p:nvPr/>
              </p:nvSpPr>
              <p:spPr bwMode="auto">
                <a:xfrm>
                  <a:off x="4336" y="3396"/>
                  <a:ext cx="26" cy="17"/>
                </a:xfrm>
                <a:custGeom>
                  <a:avLst/>
                  <a:gdLst>
                    <a:gd name="T0" fmla="*/ 0 w 26"/>
                    <a:gd name="T1" fmla="*/ 0 h 17"/>
                    <a:gd name="T2" fmla="*/ 26 w 26"/>
                    <a:gd name="T3" fmla="*/ 17 h 17"/>
                    <a:gd name="T4" fmla="*/ 0 w 26"/>
                    <a:gd name="T5" fmla="*/ 0 h 17"/>
                    <a:gd name="T6" fmla="*/ 0 w 26"/>
                    <a:gd name="T7" fmla="*/ 0 h 17"/>
                    <a:gd name="T8" fmla="*/ 26 w 26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6" h="17">
                      <a:moveTo>
                        <a:pt x="0" y="0"/>
                      </a:moveTo>
                      <a:lnTo>
                        <a:pt x="26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7" name="Line 1087"/>
                <p:cNvSpPr>
                  <a:spLocks noChangeShapeType="1"/>
                </p:cNvSpPr>
                <p:nvPr/>
              </p:nvSpPr>
              <p:spPr bwMode="auto">
                <a:xfrm>
                  <a:off x="4336" y="3396"/>
                  <a:ext cx="26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8" name="AutoShape 1088"/>
                <p:cNvSpPr>
                  <a:spLocks noChangeArrowheads="1"/>
                </p:cNvSpPr>
                <p:nvPr/>
              </p:nvSpPr>
              <p:spPr bwMode="auto">
                <a:xfrm>
                  <a:off x="4336" y="3388"/>
                  <a:ext cx="28" cy="8"/>
                </a:xfrm>
                <a:custGeom>
                  <a:avLst/>
                  <a:gdLst>
                    <a:gd name="T0" fmla="*/ 0 w 28"/>
                    <a:gd name="T1" fmla="*/ 8 h 8"/>
                    <a:gd name="T2" fmla="*/ 28 w 28"/>
                    <a:gd name="T3" fmla="*/ 0 h 8"/>
                    <a:gd name="T4" fmla="*/ 0 w 28"/>
                    <a:gd name="T5" fmla="*/ 8 h 8"/>
                    <a:gd name="T6" fmla="*/ 0 w 28"/>
                    <a:gd name="T7" fmla="*/ 0 h 8"/>
                    <a:gd name="T8" fmla="*/ 28 w 28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8" h="8">
                      <a:moveTo>
                        <a:pt x="0" y="8"/>
                      </a:moveTo>
                      <a:lnTo>
                        <a:pt x="28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9" name="Line 1089"/>
                <p:cNvSpPr>
                  <a:spLocks noChangeShapeType="1"/>
                </p:cNvSpPr>
                <p:nvPr/>
              </p:nvSpPr>
              <p:spPr bwMode="auto">
                <a:xfrm flipV="1">
                  <a:off x="4336" y="3385"/>
                  <a:ext cx="28" cy="1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" name="AutoShape 1090"/>
                <p:cNvSpPr>
                  <a:spLocks noChangeArrowheads="1"/>
                </p:cNvSpPr>
                <p:nvPr/>
              </p:nvSpPr>
              <p:spPr bwMode="auto">
                <a:xfrm>
                  <a:off x="4449" y="3393"/>
                  <a:ext cx="27" cy="4"/>
                </a:xfrm>
                <a:custGeom>
                  <a:avLst/>
                  <a:gdLst>
                    <a:gd name="T0" fmla="*/ 0 w 27"/>
                    <a:gd name="T1" fmla="*/ 4 h 4"/>
                    <a:gd name="T2" fmla="*/ 27 w 27"/>
                    <a:gd name="T3" fmla="*/ 0 h 4"/>
                    <a:gd name="T4" fmla="*/ 0 w 27"/>
                    <a:gd name="T5" fmla="*/ 4 h 4"/>
                    <a:gd name="T6" fmla="*/ 0 w 27"/>
                    <a:gd name="T7" fmla="*/ 0 h 4"/>
                    <a:gd name="T8" fmla="*/ 27 w 27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7" h="4">
                      <a:moveTo>
                        <a:pt x="0" y="4"/>
                      </a:moveTo>
                      <a:lnTo>
                        <a:pt x="27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1" name="Line 1091"/>
                <p:cNvSpPr>
                  <a:spLocks noChangeShapeType="1"/>
                </p:cNvSpPr>
                <p:nvPr/>
              </p:nvSpPr>
              <p:spPr bwMode="auto">
                <a:xfrm flipV="1">
                  <a:off x="4449" y="3389"/>
                  <a:ext cx="27" cy="1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2" name="AutoShape 1092"/>
                <p:cNvSpPr>
                  <a:spLocks noChangeArrowheads="1"/>
                </p:cNvSpPr>
                <p:nvPr/>
              </p:nvSpPr>
              <p:spPr bwMode="auto">
                <a:xfrm>
                  <a:off x="4448" y="3371"/>
                  <a:ext cx="29" cy="22"/>
                </a:xfrm>
                <a:custGeom>
                  <a:avLst/>
                  <a:gdLst>
                    <a:gd name="T0" fmla="*/ 0 w 29"/>
                    <a:gd name="T1" fmla="*/ 0 h 22"/>
                    <a:gd name="T2" fmla="*/ 29 w 29"/>
                    <a:gd name="T3" fmla="*/ 22 h 22"/>
                    <a:gd name="T4" fmla="*/ 0 w 29"/>
                    <a:gd name="T5" fmla="*/ 0 h 22"/>
                    <a:gd name="T6" fmla="*/ 0 w 29"/>
                    <a:gd name="T7" fmla="*/ 0 h 22"/>
                    <a:gd name="T8" fmla="*/ 29 w 29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9" h="22">
                      <a:moveTo>
                        <a:pt x="0" y="0"/>
                      </a:moveTo>
                      <a:lnTo>
                        <a:pt x="29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3" name="Line 1093"/>
                <p:cNvSpPr>
                  <a:spLocks noChangeShapeType="1"/>
                </p:cNvSpPr>
                <p:nvPr/>
              </p:nvSpPr>
              <p:spPr bwMode="auto">
                <a:xfrm>
                  <a:off x="4448" y="3371"/>
                  <a:ext cx="29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4" name="Line 1094"/>
                <p:cNvSpPr>
                  <a:spLocks noChangeShapeType="1"/>
                </p:cNvSpPr>
                <p:nvPr/>
              </p:nvSpPr>
              <p:spPr bwMode="auto">
                <a:xfrm>
                  <a:off x="4499" y="3358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5" name="AutoShape 1095"/>
                <p:cNvSpPr>
                  <a:spLocks noChangeArrowheads="1"/>
                </p:cNvSpPr>
                <p:nvPr/>
              </p:nvSpPr>
              <p:spPr bwMode="auto">
                <a:xfrm>
                  <a:off x="4448" y="3358"/>
                  <a:ext cx="51" cy="11"/>
                </a:xfrm>
                <a:custGeom>
                  <a:avLst/>
                  <a:gdLst>
                    <a:gd name="T0" fmla="*/ 0 w 51"/>
                    <a:gd name="T1" fmla="*/ 11 h 11"/>
                    <a:gd name="T2" fmla="*/ 51 w 51"/>
                    <a:gd name="T3" fmla="*/ 0 h 11"/>
                    <a:gd name="T4" fmla="*/ 0 w 51"/>
                    <a:gd name="T5" fmla="*/ 11 h 11"/>
                    <a:gd name="T6" fmla="*/ 0 w 51"/>
                    <a:gd name="T7" fmla="*/ 0 h 11"/>
                    <a:gd name="T8" fmla="*/ 51 w 51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51" h="11">
                      <a:moveTo>
                        <a:pt x="0" y="11"/>
                      </a:moveTo>
                      <a:lnTo>
                        <a:pt x="51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6" name="Line 1096"/>
                <p:cNvSpPr>
                  <a:spLocks noChangeShapeType="1"/>
                </p:cNvSpPr>
                <p:nvPr/>
              </p:nvSpPr>
              <p:spPr bwMode="auto">
                <a:xfrm flipV="1">
                  <a:off x="4448" y="3355"/>
                  <a:ext cx="51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7" name="Line 1097"/>
                <p:cNvSpPr>
                  <a:spLocks noChangeShapeType="1"/>
                </p:cNvSpPr>
                <p:nvPr/>
              </p:nvSpPr>
              <p:spPr bwMode="auto">
                <a:xfrm>
                  <a:off x="4499" y="3358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8" name="Line 1098"/>
                <p:cNvSpPr>
                  <a:spLocks noChangeShapeType="1"/>
                </p:cNvSpPr>
                <p:nvPr/>
              </p:nvSpPr>
              <p:spPr bwMode="auto">
                <a:xfrm>
                  <a:off x="4554" y="3346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9" name="Line 1099"/>
                <p:cNvSpPr>
                  <a:spLocks noChangeShapeType="1"/>
                </p:cNvSpPr>
                <p:nvPr/>
              </p:nvSpPr>
              <p:spPr bwMode="auto">
                <a:xfrm flipV="1">
                  <a:off x="4499" y="3343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0" name="Line 1100"/>
                <p:cNvSpPr>
                  <a:spLocks noChangeShapeType="1"/>
                </p:cNvSpPr>
                <p:nvPr/>
              </p:nvSpPr>
              <p:spPr bwMode="auto">
                <a:xfrm>
                  <a:off x="4554" y="3344"/>
                  <a:ext cx="29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" name="Line 1101"/>
                <p:cNvSpPr>
                  <a:spLocks noChangeShapeType="1"/>
                </p:cNvSpPr>
                <p:nvPr/>
              </p:nvSpPr>
              <p:spPr bwMode="auto">
                <a:xfrm flipV="1">
                  <a:off x="4554" y="3340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" name="Line 1102"/>
                <p:cNvSpPr>
                  <a:spLocks noChangeShapeType="1"/>
                </p:cNvSpPr>
                <p:nvPr/>
              </p:nvSpPr>
              <p:spPr bwMode="auto">
                <a:xfrm>
                  <a:off x="4610" y="3332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3" name="Line 1103"/>
                <p:cNvSpPr>
                  <a:spLocks noChangeShapeType="1"/>
                </p:cNvSpPr>
                <p:nvPr/>
              </p:nvSpPr>
              <p:spPr bwMode="auto">
                <a:xfrm flipV="1">
                  <a:off x="4554" y="3329"/>
                  <a:ext cx="56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4" name="Line 1104"/>
                <p:cNvSpPr>
                  <a:spLocks noChangeShapeType="1"/>
                </p:cNvSpPr>
                <p:nvPr/>
              </p:nvSpPr>
              <p:spPr bwMode="auto">
                <a:xfrm>
                  <a:off x="4662" y="3320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5" name="Line 1105"/>
                <p:cNvSpPr>
                  <a:spLocks noChangeShapeType="1"/>
                </p:cNvSpPr>
                <p:nvPr/>
              </p:nvSpPr>
              <p:spPr bwMode="auto">
                <a:xfrm flipV="1">
                  <a:off x="4610" y="3317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6" name="Line 1106"/>
                <p:cNvSpPr>
                  <a:spLocks noChangeShapeType="1"/>
                </p:cNvSpPr>
                <p:nvPr/>
              </p:nvSpPr>
              <p:spPr bwMode="auto">
                <a:xfrm>
                  <a:off x="4662" y="3320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7" name="Line 1107"/>
                <p:cNvSpPr>
                  <a:spLocks noChangeShapeType="1"/>
                </p:cNvSpPr>
                <p:nvPr/>
              </p:nvSpPr>
              <p:spPr bwMode="auto">
                <a:xfrm>
                  <a:off x="4718" y="3309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8" name="Line 1108"/>
                <p:cNvSpPr>
                  <a:spLocks noChangeShapeType="1"/>
                </p:cNvSpPr>
                <p:nvPr/>
              </p:nvSpPr>
              <p:spPr bwMode="auto">
                <a:xfrm flipV="1">
                  <a:off x="4662" y="3305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9" name="Line 1109"/>
                <p:cNvSpPr>
                  <a:spLocks noChangeShapeType="1"/>
                </p:cNvSpPr>
                <p:nvPr/>
              </p:nvSpPr>
              <p:spPr bwMode="auto">
                <a:xfrm flipV="1">
                  <a:off x="4752" y="3314"/>
                  <a:ext cx="51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0" name="Line 1110"/>
                <p:cNvSpPr>
                  <a:spLocks noChangeShapeType="1"/>
                </p:cNvSpPr>
                <p:nvPr/>
              </p:nvSpPr>
              <p:spPr bwMode="auto">
                <a:xfrm>
                  <a:off x="4771" y="3295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" name="Line 1111"/>
                <p:cNvSpPr>
                  <a:spLocks noChangeShapeType="1"/>
                </p:cNvSpPr>
                <p:nvPr/>
              </p:nvSpPr>
              <p:spPr bwMode="auto">
                <a:xfrm flipV="1">
                  <a:off x="4718" y="3292"/>
                  <a:ext cx="53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2" name="Line 1112"/>
                <p:cNvSpPr>
                  <a:spLocks noChangeShapeType="1"/>
                </p:cNvSpPr>
                <p:nvPr/>
              </p:nvSpPr>
              <p:spPr bwMode="auto">
                <a:xfrm>
                  <a:off x="4827" y="3283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3" name="Line 1113"/>
                <p:cNvSpPr>
                  <a:spLocks noChangeShapeType="1"/>
                </p:cNvSpPr>
                <p:nvPr/>
              </p:nvSpPr>
              <p:spPr bwMode="auto">
                <a:xfrm flipV="1">
                  <a:off x="4773" y="3279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4" name="Line 1114"/>
                <p:cNvSpPr>
                  <a:spLocks noChangeShapeType="1"/>
                </p:cNvSpPr>
                <p:nvPr/>
              </p:nvSpPr>
              <p:spPr bwMode="auto">
                <a:xfrm>
                  <a:off x="4827" y="3283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5" name="Line 1115"/>
                <p:cNvSpPr>
                  <a:spLocks noChangeShapeType="1"/>
                </p:cNvSpPr>
                <p:nvPr/>
              </p:nvSpPr>
              <p:spPr bwMode="auto">
                <a:xfrm>
                  <a:off x="4880" y="3269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6" name="Line 1116"/>
                <p:cNvSpPr>
                  <a:spLocks noChangeShapeType="1"/>
                </p:cNvSpPr>
                <p:nvPr/>
              </p:nvSpPr>
              <p:spPr bwMode="auto">
                <a:xfrm flipV="1">
                  <a:off x="4827" y="3266"/>
                  <a:ext cx="53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7" name="Line 1117"/>
                <p:cNvSpPr>
                  <a:spLocks noChangeShapeType="1"/>
                </p:cNvSpPr>
                <p:nvPr/>
              </p:nvSpPr>
              <p:spPr bwMode="auto">
                <a:xfrm>
                  <a:off x="4934" y="3257"/>
                  <a:ext cx="34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8" name="Line 1118"/>
                <p:cNvSpPr>
                  <a:spLocks noChangeShapeType="1"/>
                </p:cNvSpPr>
                <p:nvPr/>
              </p:nvSpPr>
              <p:spPr bwMode="auto">
                <a:xfrm flipV="1">
                  <a:off x="4880" y="3254"/>
                  <a:ext cx="54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9" name="Line 1119"/>
                <p:cNvSpPr>
                  <a:spLocks noChangeShapeType="1"/>
                </p:cNvSpPr>
                <p:nvPr/>
              </p:nvSpPr>
              <p:spPr bwMode="auto">
                <a:xfrm>
                  <a:off x="4934" y="3257"/>
                  <a:ext cx="34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0" name="Line 1120"/>
                <p:cNvSpPr>
                  <a:spLocks noChangeShapeType="1"/>
                </p:cNvSpPr>
                <p:nvPr/>
              </p:nvSpPr>
              <p:spPr bwMode="auto">
                <a:xfrm>
                  <a:off x="4989" y="3245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1" name="Line 1121"/>
                <p:cNvSpPr>
                  <a:spLocks noChangeShapeType="1"/>
                </p:cNvSpPr>
                <p:nvPr/>
              </p:nvSpPr>
              <p:spPr bwMode="auto">
                <a:xfrm flipV="1">
                  <a:off x="4934" y="3242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2" name="Line 1122"/>
                <p:cNvSpPr>
                  <a:spLocks noChangeShapeType="1"/>
                </p:cNvSpPr>
                <p:nvPr/>
              </p:nvSpPr>
              <p:spPr bwMode="auto">
                <a:xfrm flipV="1">
                  <a:off x="5021" y="3251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3" name="Line 1123"/>
                <p:cNvSpPr>
                  <a:spLocks noChangeShapeType="1"/>
                </p:cNvSpPr>
                <p:nvPr/>
              </p:nvSpPr>
              <p:spPr bwMode="auto">
                <a:xfrm>
                  <a:off x="4989" y="3245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4" name="Line 1124"/>
                <p:cNvSpPr>
                  <a:spLocks noChangeShapeType="1"/>
                </p:cNvSpPr>
                <p:nvPr/>
              </p:nvSpPr>
              <p:spPr bwMode="auto">
                <a:xfrm>
                  <a:off x="5045" y="3231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5" name="Line 1125"/>
                <p:cNvSpPr>
                  <a:spLocks noChangeShapeType="1"/>
                </p:cNvSpPr>
                <p:nvPr/>
              </p:nvSpPr>
              <p:spPr bwMode="auto">
                <a:xfrm flipV="1">
                  <a:off x="4989" y="3228"/>
                  <a:ext cx="56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6" name="Line 1126"/>
                <p:cNvSpPr>
                  <a:spLocks noChangeShapeType="1"/>
                </p:cNvSpPr>
                <p:nvPr/>
              </p:nvSpPr>
              <p:spPr bwMode="auto">
                <a:xfrm>
                  <a:off x="5045" y="3231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7" name="Line 1127"/>
                <p:cNvSpPr>
                  <a:spLocks noChangeShapeType="1"/>
                </p:cNvSpPr>
                <p:nvPr/>
              </p:nvSpPr>
              <p:spPr bwMode="auto">
                <a:xfrm>
                  <a:off x="5098" y="3218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8" name="Line 1128"/>
                <p:cNvSpPr>
                  <a:spLocks noChangeShapeType="1"/>
                </p:cNvSpPr>
                <p:nvPr/>
              </p:nvSpPr>
              <p:spPr bwMode="auto">
                <a:xfrm flipV="1">
                  <a:off x="5045" y="3215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9" name="Line 1129"/>
                <p:cNvSpPr>
                  <a:spLocks noChangeShapeType="1"/>
                </p:cNvSpPr>
                <p:nvPr/>
              </p:nvSpPr>
              <p:spPr bwMode="auto">
                <a:xfrm flipV="1">
                  <a:off x="5130" y="3223"/>
                  <a:ext cx="5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0" name="Line 1130"/>
                <p:cNvSpPr>
                  <a:spLocks noChangeShapeType="1"/>
                </p:cNvSpPr>
                <p:nvPr/>
              </p:nvSpPr>
              <p:spPr bwMode="auto">
                <a:xfrm>
                  <a:off x="5098" y="3218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1" name="Line 1131"/>
                <p:cNvSpPr>
                  <a:spLocks noChangeShapeType="1"/>
                </p:cNvSpPr>
                <p:nvPr/>
              </p:nvSpPr>
              <p:spPr bwMode="auto">
                <a:xfrm>
                  <a:off x="5154" y="3206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2" name="Line 1132"/>
                <p:cNvSpPr>
                  <a:spLocks noChangeShapeType="1"/>
                </p:cNvSpPr>
                <p:nvPr/>
              </p:nvSpPr>
              <p:spPr bwMode="auto">
                <a:xfrm flipV="1">
                  <a:off x="5098" y="3203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3" name="Line 1133"/>
                <p:cNvSpPr>
                  <a:spLocks noChangeShapeType="1"/>
                </p:cNvSpPr>
                <p:nvPr/>
              </p:nvSpPr>
              <p:spPr bwMode="auto">
                <a:xfrm>
                  <a:off x="5209" y="3194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4" name="Line 1134"/>
                <p:cNvSpPr>
                  <a:spLocks noChangeShapeType="1"/>
                </p:cNvSpPr>
                <p:nvPr/>
              </p:nvSpPr>
              <p:spPr bwMode="auto">
                <a:xfrm flipV="1">
                  <a:off x="5154" y="3190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5" name="Line 1135"/>
                <p:cNvSpPr>
                  <a:spLocks noChangeShapeType="1"/>
                </p:cNvSpPr>
                <p:nvPr/>
              </p:nvSpPr>
              <p:spPr bwMode="auto">
                <a:xfrm flipV="1">
                  <a:off x="5240" y="3197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6" name="Line 1136"/>
                <p:cNvSpPr>
                  <a:spLocks noChangeShapeType="1"/>
                </p:cNvSpPr>
                <p:nvPr/>
              </p:nvSpPr>
              <p:spPr bwMode="auto">
                <a:xfrm>
                  <a:off x="5209" y="3190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7" name="Line 1137"/>
                <p:cNvSpPr>
                  <a:spLocks noChangeShapeType="1"/>
                </p:cNvSpPr>
                <p:nvPr/>
              </p:nvSpPr>
              <p:spPr bwMode="auto">
                <a:xfrm flipV="1">
                  <a:off x="5209" y="3187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8" name="Line 1138"/>
                <p:cNvSpPr>
                  <a:spLocks noChangeShapeType="1"/>
                </p:cNvSpPr>
                <p:nvPr/>
              </p:nvSpPr>
              <p:spPr bwMode="auto">
                <a:xfrm>
                  <a:off x="5261" y="3180"/>
                  <a:ext cx="34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9" name="Line 1139"/>
                <p:cNvSpPr>
                  <a:spLocks noChangeShapeType="1"/>
                </p:cNvSpPr>
                <p:nvPr/>
              </p:nvSpPr>
              <p:spPr bwMode="auto">
                <a:xfrm flipV="1">
                  <a:off x="5209" y="3176"/>
                  <a:ext cx="52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0" name="Line 1140"/>
                <p:cNvSpPr>
                  <a:spLocks noChangeShapeType="1"/>
                </p:cNvSpPr>
                <p:nvPr/>
              </p:nvSpPr>
              <p:spPr bwMode="auto">
                <a:xfrm flipV="1">
                  <a:off x="5295" y="3184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1" name="Line 1141"/>
                <p:cNvSpPr>
                  <a:spLocks noChangeShapeType="1"/>
                </p:cNvSpPr>
                <p:nvPr/>
              </p:nvSpPr>
              <p:spPr bwMode="auto">
                <a:xfrm>
                  <a:off x="5261" y="3178"/>
                  <a:ext cx="34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" name="Line 1142"/>
                <p:cNvSpPr>
                  <a:spLocks noChangeShapeType="1"/>
                </p:cNvSpPr>
                <p:nvPr/>
              </p:nvSpPr>
              <p:spPr bwMode="auto">
                <a:xfrm flipV="1">
                  <a:off x="5261" y="3174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3" name="Line 1143"/>
                <p:cNvSpPr>
                  <a:spLocks noChangeShapeType="1"/>
                </p:cNvSpPr>
                <p:nvPr/>
              </p:nvSpPr>
              <p:spPr bwMode="auto">
                <a:xfrm>
                  <a:off x="5317" y="3165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4" name="Line 1144"/>
                <p:cNvSpPr>
                  <a:spLocks noChangeShapeType="1"/>
                </p:cNvSpPr>
                <p:nvPr/>
              </p:nvSpPr>
              <p:spPr bwMode="auto">
                <a:xfrm flipV="1">
                  <a:off x="5261" y="3162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5" name="Line 1145"/>
                <p:cNvSpPr>
                  <a:spLocks noChangeShapeType="1"/>
                </p:cNvSpPr>
                <p:nvPr/>
              </p:nvSpPr>
              <p:spPr bwMode="auto">
                <a:xfrm flipV="1">
                  <a:off x="4009" y="3461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" name="Line 1146"/>
                <p:cNvSpPr>
                  <a:spLocks noChangeShapeType="1"/>
                </p:cNvSpPr>
                <p:nvPr/>
              </p:nvSpPr>
              <p:spPr bwMode="auto">
                <a:xfrm flipV="1">
                  <a:off x="3955" y="3461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7" name="Line 1147"/>
                <p:cNvSpPr>
                  <a:spLocks noChangeShapeType="1"/>
                </p:cNvSpPr>
                <p:nvPr/>
              </p:nvSpPr>
              <p:spPr bwMode="auto">
                <a:xfrm flipV="1">
                  <a:off x="3955" y="3474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8" name="Line 1148"/>
                <p:cNvSpPr>
                  <a:spLocks noChangeShapeType="1"/>
                </p:cNvSpPr>
                <p:nvPr/>
              </p:nvSpPr>
              <p:spPr bwMode="auto">
                <a:xfrm>
                  <a:off x="3922" y="3461"/>
                  <a:ext cx="33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" name="Line 1149"/>
                <p:cNvSpPr>
                  <a:spLocks noChangeShapeType="1"/>
                </p:cNvSpPr>
                <p:nvPr/>
              </p:nvSpPr>
              <p:spPr bwMode="auto">
                <a:xfrm>
                  <a:off x="3922" y="3454"/>
                  <a:ext cx="33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" name="Line 1150"/>
                <p:cNvSpPr>
                  <a:spLocks noChangeShapeType="1"/>
                </p:cNvSpPr>
                <p:nvPr/>
              </p:nvSpPr>
              <p:spPr bwMode="auto">
                <a:xfrm flipV="1">
                  <a:off x="3922" y="3451"/>
                  <a:ext cx="1" cy="1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" name="Line 1151"/>
                <p:cNvSpPr>
                  <a:spLocks noChangeShapeType="1"/>
                </p:cNvSpPr>
                <p:nvPr/>
              </p:nvSpPr>
              <p:spPr bwMode="auto">
                <a:xfrm>
                  <a:off x="3977" y="3443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" name="Line 1152"/>
                <p:cNvSpPr>
                  <a:spLocks noChangeShapeType="1"/>
                </p:cNvSpPr>
                <p:nvPr/>
              </p:nvSpPr>
              <p:spPr bwMode="auto">
                <a:xfrm flipV="1">
                  <a:off x="3922" y="3439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" name="Line 1153"/>
                <p:cNvSpPr>
                  <a:spLocks noChangeShapeType="1"/>
                </p:cNvSpPr>
                <p:nvPr/>
              </p:nvSpPr>
              <p:spPr bwMode="auto">
                <a:xfrm flipV="1">
                  <a:off x="4063" y="3448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" name="Line 1154"/>
                <p:cNvSpPr>
                  <a:spLocks noChangeShapeType="1"/>
                </p:cNvSpPr>
                <p:nvPr/>
              </p:nvSpPr>
              <p:spPr bwMode="auto">
                <a:xfrm flipV="1">
                  <a:off x="4009" y="3448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5" name="Line 1155"/>
                <p:cNvSpPr>
                  <a:spLocks noChangeShapeType="1"/>
                </p:cNvSpPr>
                <p:nvPr/>
              </p:nvSpPr>
              <p:spPr bwMode="auto">
                <a:xfrm>
                  <a:off x="4032" y="3432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6" name="Line 1156"/>
                <p:cNvSpPr>
                  <a:spLocks noChangeShapeType="1"/>
                </p:cNvSpPr>
                <p:nvPr/>
              </p:nvSpPr>
              <p:spPr bwMode="auto">
                <a:xfrm flipV="1">
                  <a:off x="3977" y="3429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7" name="Line 1157"/>
                <p:cNvSpPr>
                  <a:spLocks noChangeShapeType="1"/>
                </p:cNvSpPr>
                <p:nvPr/>
              </p:nvSpPr>
              <p:spPr bwMode="auto">
                <a:xfrm flipV="1">
                  <a:off x="4118" y="3439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8" name="Line 1158"/>
                <p:cNvSpPr>
                  <a:spLocks noChangeShapeType="1"/>
                </p:cNvSpPr>
                <p:nvPr/>
              </p:nvSpPr>
              <p:spPr bwMode="auto">
                <a:xfrm flipV="1">
                  <a:off x="4066" y="3438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9" name="Line 1159"/>
                <p:cNvSpPr>
                  <a:spLocks noChangeShapeType="1"/>
                </p:cNvSpPr>
                <p:nvPr/>
              </p:nvSpPr>
              <p:spPr bwMode="auto">
                <a:xfrm>
                  <a:off x="4086" y="3422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0" name="Line 1160"/>
                <p:cNvSpPr>
                  <a:spLocks noChangeShapeType="1"/>
                </p:cNvSpPr>
                <p:nvPr/>
              </p:nvSpPr>
              <p:spPr bwMode="auto">
                <a:xfrm flipV="1">
                  <a:off x="4034" y="3419"/>
                  <a:ext cx="52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1" name="Line 1161"/>
                <p:cNvSpPr>
                  <a:spLocks noChangeShapeType="1"/>
                </p:cNvSpPr>
                <p:nvPr/>
              </p:nvSpPr>
              <p:spPr bwMode="auto">
                <a:xfrm flipV="1">
                  <a:off x="4118" y="3429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2" name="Line 1162"/>
                <p:cNvSpPr>
                  <a:spLocks noChangeShapeType="1"/>
                </p:cNvSpPr>
                <p:nvPr/>
              </p:nvSpPr>
              <p:spPr bwMode="auto">
                <a:xfrm>
                  <a:off x="4141" y="3409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3" name="Line 1163"/>
                <p:cNvSpPr>
                  <a:spLocks noChangeShapeType="1"/>
                </p:cNvSpPr>
                <p:nvPr/>
              </p:nvSpPr>
              <p:spPr bwMode="auto">
                <a:xfrm flipV="1">
                  <a:off x="4088" y="3405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" name="Line 1164"/>
                <p:cNvSpPr>
                  <a:spLocks noChangeShapeType="1"/>
                </p:cNvSpPr>
                <p:nvPr/>
              </p:nvSpPr>
              <p:spPr bwMode="auto">
                <a:xfrm>
                  <a:off x="4197" y="3397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" name="Line 1165"/>
                <p:cNvSpPr>
                  <a:spLocks noChangeShapeType="1"/>
                </p:cNvSpPr>
                <p:nvPr/>
              </p:nvSpPr>
              <p:spPr bwMode="auto">
                <a:xfrm flipV="1">
                  <a:off x="4141" y="3394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6" name="Line 1166"/>
                <p:cNvSpPr>
                  <a:spLocks noChangeShapeType="1"/>
                </p:cNvSpPr>
                <p:nvPr/>
              </p:nvSpPr>
              <p:spPr bwMode="auto">
                <a:xfrm>
                  <a:off x="4249" y="3385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7" name="Line 1167"/>
                <p:cNvSpPr>
                  <a:spLocks noChangeShapeType="1"/>
                </p:cNvSpPr>
                <p:nvPr/>
              </p:nvSpPr>
              <p:spPr bwMode="auto">
                <a:xfrm flipV="1">
                  <a:off x="4197" y="3381"/>
                  <a:ext cx="52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8" name="Line 1168"/>
                <p:cNvSpPr>
                  <a:spLocks noChangeShapeType="1"/>
                </p:cNvSpPr>
                <p:nvPr/>
              </p:nvSpPr>
              <p:spPr bwMode="auto">
                <a:xfrm flipV="1">
                  <a:off x="4282" y="3393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" name="Line 1169"/>
                <p:cNvSpPr>
                  <a:spLocks noChangeShapeType="1"/>
                </p:cNvSpPr>
                <p:nvPr/>
              </p:nvSpPr>
              <p:spPr bwMode="auto">
                <a:xfrm>
                  <a:off x="4304" y="3374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0" name="Line 1170"/>
                <p:cNvSpPr>
                  <a:spLocks noChangeShapeType="1"/>
                </p:cNvSpPr>
                <p:nvPr/>
              </p:nvSpPr>
              <p:spPr bwMode="auto">
                <a:xfrm flipV="1">
                  <a:off x="4249" y="3371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1" name="AutoShape 1171"/>
                <p:cNvSpPr>
                  <a:spLocks noChangeArrowheads="1"/>
                </p:cNvSpPr>
                <p:nvPr/>
              </p:nvSpPr>
              <p:spPr bwMode="auto">
                <a:xfrm>
                  <a:off x="4359" y="3361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1 h 1"/>
                    <a:gd name="T4" fmla="*/ 0 w 3"/>
                    <a:gd name="T5" fmla="*/ 0 h 1"/>
                    <a:gd name="T6" fmla="*/ 0 w 3"/>
                    <a:gd name="T7" fmla="*/ 0 h 1"/>
                    <a:gd name="T8" fmla="*/ 3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" h="1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2" name="Line 1172"/>
                <p:cNvSpPr>
                  <a:spLocks noChangeShapeType="1"/>
                </p:cNvSpPr>
                <p:nvPr/>
              </p:nvSpPr>
              <p:spPr bwMode="auto">
                <a:xfrm>
                  <a:off x="4359" y="3361"/>
                  <a:ext cx="3" cy="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3" name="AutoShape 1173"/>
                <p:cNvSpPr>
                  <a:spLocks noChangeArrowheads="1"/>
                </p:cNvSpPr>
                <p:nvPr/>
              </p:nvSpPr>
              <p:spPr bwMode="auto">
                <a:xfrm>
                  <a:off x="4304" y="3361"/>
                  <a:ext cx="55" cy="13"/>
                </a:xfrm>
                <a:custGeom>
                  <a:avLst/>
                  <a:gdLst>
                    <a:gd name="T0" fmla="*/ 0 w 55"/>
                    <a:gd name="T1" fmla="*/ 13 h 13"/>
                    <a:gd name="T2" fmla="*/ 55 w 55"/>
                    <a:gd name="T3" fmla="*/ 0 h 13"/>
                    <a:gd name="T4" fmla="*/ 0 w 55"/>
                    <a:gd name="T5" fmla="*/ 13 h 13"/>
                    <a:gd name="T6" fmla="*/ 0 w 55"/>
                    <a:gd name="T7" fmla="*/ 0 h 13"/>
                    <a:gd name="T8" fmla="*/ 55 w 55"/>
                    <a:gd name="T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55" h="13">
                      <a:moveTo>
                        <a:pt x="0" y="13"/>
                      </a:moveTo>
                      <a:lnTo>
                        <a:pt x="55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" name="Line 1174"/>
                <p:cNvSpPr>
                  <a:spLocks noChangeShapeType="1"/>
                </p:cNvSpPr>
                <p:nvPr/>
              </p:nvSpPr>
              <p:spPr bwMode="auto">
                <a:xfrm flipV="1">
                  <a:off x="4304" y="3358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5" name="AutoShape 1175"/>
                <p:cNvSpPr>
                  <a:spLocks noChangeArrowheads="1"/>
                </p:cNvSpPr>
                <p:nvPr/>
              </p:nvSpPr>
              <p:spPr bwMode="auto">
                <a:xfrm>
                  <a:off x="4359" y="3359"/>
                  <a:ext cx="3" cy="2"/>
                </a:xfrm>
                <a:custGeom>
                  <a:avLst/>
                  <a:gdLst>
                    <a:gd name="T0" fmla="*/ 0 w 3"/>
                    <a:gd name="T1" fmla="*/ 2 h 2"/>
                    <a:gd name="T2" fmla="*/ 3 w 3"/>
                    <a:gd name="T3" fmla="*/ 0 h 2"/>
                    <a:gd name="T4" fmla="*/ 0 w 3"/>
                    <a:gd name="T5" fmla="*/ 2 h 2"/>
                    <a:gd name="T6" fmla="*/ 0 w 3"/>
                    <a:gd name="T7" fmla="*/ 0 h 2"/>
                    <a:gd name="T8" fmla="*/ 3 w 3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" h="2">
                      <a:moveTo>
                        <a:pt x="0" y="2"/>
                      </a:move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6" name="Line 1176"/>
                <p:cNvSpPr>
                  <a:spLocks noChangeShapeType="1"/>
                </p:cNvSpPr>
                <p:nvPr/>
              </p:nvSpPr>
              <p:spPr bwMode="auto">
                <a:xfrm flipV="1">
                  <a:off x="4359" y="3356"/>
                  <a:ext cx="3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7" name="AutoShape 1177"/>
                <p:cNvSpPr>
                  <a:spLocks noChangeArrowheads="1"/>
                </p:cNvSpPr>
                <p:nvPr/>
              </p:nvSpPr>
              <p:spPr bwMode="auto">
                <a:xfrm>
                  <a:off x="4448" y="3358"/>
                  <a:ext cx="51" cy="11"/>
                </a:xfrm>
                <a:custGeom>
                  <a:avLst/>
                  <a:gdLst>
                    <a:gd name="T0" fmla="*/ 0 w 51"/>
                    <a:gd name="T1" fmla="*/ 11 h 11"/>
                    <a:gd name="T2" fmla="*/ 51 w 51"/>
                    <a:gd name="T3" fmla="*/ 0 h 11"/>
                    <a:gd name="T4" fmla="*/ 0 w 51"/>
                    <a:gd name="T5" fmla="*/ 11 h 11"/>
                    <a:gd name="T6" fmla="*/ 0 w 51"/>
                    <a:gd name="T7" fmla="*/ 0 h 11"/>
                    <a:gd name="T8" fmla="*/ 51 w 51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51" h="11">
                      <a:moveTo>
                        <a:pt x="0" y="11"/>
                      </a:moveTo>
                      <a:lnTo>
                        <a:pt x="51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8" name="Line 1178"/>
                <p:cNvSpPr>
                  <a:spLocks noChangeShapeType="1"/>
                </p:cNvSpPr>
                <p:nvPr/>
              </p:nvSpPr>
              <p:spPr bwMode="auto">
                <a:xfrm flipV="1">
                  <a:off x="4448" y="3355"/>
                  <a:ext cx="51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9" name="Line 1179"/>
                <p:cNvSpPr>
                  <a:spLocks noChangeShapeType="1"/>
                </p:cNvSpPr>
                <p:nvPr/>
              </p:nvSpPr>
              <p:spPr bwMode="auto">
                <a:xfrm>
                  <a:off x="4468" y="3336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0" name="AutoShape 1180"/>
                <p:cNvSpPr>
                  <a:spLocks noChangeArrowheads="1"/>
                </p:cNvSpPr>
                <p:nvPr/>
              </p:nvSpPr>
              <p:spPr bwMode="auto">
                <a:xfrm>
                  <a:off x="4449" y="3336"/>
                  <a:ext cx="18" cy="3"/>
                </a:xfrm>
                <a:custGeom>
                  <a:avLst/>
                  <a:gdLst>
                    <a:gd name="T0" fmla="*/ 0 w 18"/>
                    <a:gd name="T1" fmla="*/ 3 h 3"/>
                    <a:gd name="T2" fmla="*/ 18 w 18"/>
                    <a:gd name="T3" fmla="*/ 0 h 3"/>
                    <a:gd name="T4" fmla="*/ 0 w 18"/>
                    <a:gd name="T5" fmla="*/ 3 h 3"/>
                    <a:gd name="T6" fmla="*/ 0 w 18"/>
                    <a:gd name="T7" fmla="*/ 0 h 3"/>
                    <a:gd name="T8" fmla="*/ 18 w 18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8" h="3">
                      <a:moveTo>
                        <a:pt x="0" y="3"/>
                      </a:moveTo>
                      <a:lnTo>
                        <a:pt x="18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1" name="Line 1181"/>
                <p:cNvSpPr>
                  <a:spLocks noChangeShapeType="1"/>
                </p:cNvSpPr>
                <p:nvPr/>
              </p:nvSpPr>
              <p:spPr bwMode="auto">
                <a:xfrm flipV="1">
                  <a:off x="4449" y="3333"/>
                  <a:ext cx="18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2" name="Line 1182"/>
                <p:cNvSpPr>
                  <a:spLocks noChangeShapeType="1"/>
                </p:cNvSpPr>
                <p:nvPr/>
              </p:nvSpPr>
              <p:spPr bwMode="auto">
                <a:xfrm flipV="1">
                  <a:off x="4499" y="3343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3" name="Line 1183"/>
                <p:cNvSpPr>
                  <a:spLocks noChangeShapeType="1"/>
                </p:cNvSpPr>
                <p:nvPr/>
              </p:nvSpPr>
              <p:spPr bwMode="auto">
                <a:xfrm>
                  <a:off x="4524" y="3323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4" name="Line 1184"/>
                <p:cNvSpPr>
                  <a:spLocks noChangeShapeType="1"/>
                </p:cNvSpPr>
                <p:nvPr/>
              </p:nvSpPr>
              <p:spPr bwMode="auto">
                <a:xfrm flipV="1">
                  <a:off x="4468" y="3320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5" name="Line 1185"/>
                <p:cNvSpPr>
                  <a:spLocks noChangeShapeType="1"/>
                </p:cNvSpPr>
                <p:nvPr/>
              </p:nvSpPr>
              <p:spPr bwMode="auto">
                <a:xfrm>
                  <a:off x="4578" y="3312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6" name="Line 1186"/>
                <p:cNvSpPr>
                  <a:spLocks noChangeShapeType="1"/>
                </p:cNvSpPr>
                <p:nvPr/>
              </p:nvSpPr>
              <p:spPr bwMode="auto">
                <a:xfrm flipV="1">
                  <a:off x="4524" y="3308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7" name="Line 1187"/>
                <p:cNvSpPr>
                  <a:spLocks noChangeShapeType="1"/>
                </p:cNvSpPr>
                <p:nvPr/>
              </p:nvSpPr>
              <p:spPr bwMode="auto">
                <a:xfrm>
                  <a:off x="4632" y="3299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8" name="Line 1188"/>
                <p:cNvSpPr>
                  <a:spLocks noChangeShapeType="1"/>
                </p:cNvSpPr>
                <p:nvPr/>
              </p:nvSpPr>
              <p:spPr bwMode="auto">
                <a:xfrm flipV="1">
                  <a:off x="4578" y="3295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9" name="Line 1189"/>
                <p:cNvSpPr>
                  <a:spLocks noChangeShapeType="1"/>
                </p:cNvSpPr>
                <p:nvPr/>
              </p:nvSpPr>
              <p:spPr bwMode="auto">
                <a:xfrm flipV="1">
                  <a:off x="4718" y="3302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0" name="Line 1190"/>
                <p:cNvSpPr>
                  <a:spLocks noChangeShapeType="1"/>
                </p:cNvSpPr>
                <p:nvPr/>
              </p:nvSpPr>
              <p:spPr bwMode="auto">
                <a:xfrm flipV="1">
                  <a:off x="4662" y="3303"/>
                  <a:ext cx="56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1" name="Line 1191"/>
                <p:cNvSpPr>
                  <a:spLocks noChangeShapeType="1"/>
                </p:cNvSpPr>
                <p:nvPr/>
              </p:nvSpPr>
              <p:spPr bwMode="auto">
                <a:xfrm>
                  <a:off x="4632" y="3299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2" name="Line 1192"/>
                <p:cNvSpPr>
                  <a:spLocks noChangeShapeType="1"/>
                </p:cNvSpPr>
                <p:nvPr/>
              </p:nvSpPr>
              <p:spPr bwMode="auto">
                <a:xfrm>
                  <a:off x="4687" y="3286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3" name="Line 1193"/>
                <p:cNvSpPr>
                  <a:spLocks noChangeShapeType="1"/>
                </p:cNvSpPr>
                <p:nvPr/>
              </p:nvSpPr>
              <p:spPr bwMode="auto">
                <a:xfrm flipV="1">
                  <a:off x="4632" y="3283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" name="Line 1194"/>
                <p:cNvSpPr>
                  <a:spLocks noChangeShapeType="1"/>
                </p:cNvSpPr>
                <p:nvPr/>
              </p:nvSpPr>
              <p:spPr bwMode="auto">
                <a:xfrm flipV="1">
                  <a:off x="4718" y="3291"/>
                  <a:ext cx="53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" name="Line 1195"/>
                <p:cNvSpPr>
                  <a:spLocks noChangeShapeType="1"/>
                </p:cNvSpPr>
                <p:nvPr/>
              </p:nvSpPr>
              <p:spPr bwMode="auto">
                <a:xfrm>
                  <a:off x="4687" y="3286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6" name="Line 1196"/>
                <p:cNvSpPr>
                  <a:spLocks noChangeShapeType="1"/>
                </p:cNvSpPr>
                <p:nvPr/>
              </p:nvSpPr>
              <p:spPr bwMode="auto">
                <a:xfrm>
                  <a:off x="4739" y="3273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7" name="Line 1197"/>
                <p:cNvSpPr>
                  <a:spLocks noChangeShapeType="1"/>
                </p:cNvSpPr>
                <p:nvPr/>
              </p:nvSpPr>
              <p:spPr bwMode="auto">
                <a:xfrm flipV="1">
                  <a:off x="4687" y="3269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8" name="Line 1198"/>
                <p:cNvSpPr>
                  <a:spLocks noChangeShapeType="1"/>
                </p:cNvSpPr>
                <p:nvPr/>
              </p:nvSpPr>
              <p:spPr bwMode="auto">
                <a:xfrm flipV="1">
                  <a:off x="4771" y="3279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9" name="Line 1199"/>
                <p:cNvSpPr>
                  <a:spLocks noChangeShapeType="1"/>
                </p:cNvSpPr>
                <p:nvPr/>
              </p:nvSpPr>
              <p:spPr bwMode="auto">
                <a:xfrm>
                  <a:off x="4795" y="3261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0" name="Line 1200"/>
                <p:cNvSpPr>
                  <a:spLocks noChangeShapeType="1"/>
                </p:cNvSpPr>
                <p:nvPr/>
              </p:nvSpPr>
              <p:spPr bwMode="auto">
                <a:xfrm flipV="1">
                  <a:off x="4739" y="3257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1" name="Line 1201"/>
                <p:cNvSpPr>
                  <a:spLocks noChangeShapeType="1"/>
                </p:cNvSpPr>
                <p:nvPr/>
              </p:nvSpPr>
              <p:spPr bwMode="auto">
                <a:xfrm>
                  <a:off x="4850" y="3248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2" name="Line 1202"/>
                <p:cNvSpPr>
                  <a:spLocks noChangeShapeType="1"/>
                </p:cNvSpPr>
                <p:nvPr/>
              </p:nvSpPr>
              <p:spPr bwMode="auto">
                <a:xfrm flipV="1">
                  <a:off x="4795" y="3245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3" name="Line 1203"/>
                <p:cNvSpPr>
                  <a:spLocks noChangeShapeType="1"/>
                </p:cNvSpPr>
                <p:nvPr/>
              </p:nvSpPr>
              <p:spPr bwMode="auto">
                <a:xfrm>
                  <a:off x="4904" y="3237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4" name="Line 1204"/>
                <p:cNvSpPr>
                  <a:spLocks noChangeShapeType="1"/>
                </p:cNvSpPr>
                <p:nvPr/>
              </p:nvSpPr>
              <p:spPr bwMode="auto">
                <a:xfrm flipV="1">
                  <a:off x="4850" y="3234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5" name="Line 1205"/>
                <p:cNvSpPr>
                  <a:spLocks noChangeShapeType="1"/>
                </p:cNvSpPr>
                <p:nvPr/>
              </p:nvSpPr>
              <p:spPr bwMode="auto">
                <a:xfrm>
                  <a:off x="4904" y="3235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6" name="Line 1206"/>
                <p:cNvSpPr>
                  <a:spLocks noChangeShapeType="1"/>
                </p:cNvSpPr>
                <p:nvPr/>
              </p:nvSpPr>
              <p:spPr bwMode="auto">
                <a:xfrm flipV="1">
                  <a:off x="4904" y="3232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207"/>
              <p:cNvGrpSpPr>
                <a:grpSpLocks/>
              </p:cNvGrpSpPr>
              <p:nvPr/>
            </p:nvGrpSpPr>
            <p:grpSpPr bwMode="auto">
              <a:xfrm>
                <a:off x="3861" y="3115"/>
                <a:ext cx="1457" cy="347"/>
                <a:chOff x="3861" y="3115"/>
                <a:chExt cx="1457" cy="347"/>
              </a:xfrm>
            </p:grpSpPr>
            <p:sp>
              <p:nvSpPr>
                <p:cNvPr id="997" name="Line 1208"/>
                <p:cNvSpPr>
                  <a:spLocks noChangeShapeType="1"/>
                </p:cNvSpPr>
                <p:nvPr/>
              </p:nvSpPr>
              <p:spPr bwMode="auto">
                <a:xfrm>
                  <a:off x="4959" y="3224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8" name="Line 1209"/>
                <p:cNvSpPr>
                  <a:spLocks noChangeShapeType="1"/>
                </p:cNvSpPr>
                <p:nvPr/>
              </p:nvSpPr>
              <p:spPr bwMode="auto">
                <a:xfrm flipV="1">
                  <a:off x="4904" y="3221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9" name="Line 1210"/>
                <p:cNvSpPr>
                  <a:spLocks noChangeShapeType="1"/>
                </p:cNvSpPr>
                <p:nvPr/>
              </p:nvSpPr>
              <p:spPr bwMode="auto">
                <a:xfrm flipV="1">
                  <a:off x="4989" y="3228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0" name="Line 1211"/>
                <p:cNvSpPr>
                  <a:spLocks noChangeShapeType="1"/>
                </p:cNvSpPr>
                <p:nvPr/>
              </p:nvSpPr>
              <p:spPr bwMode="auto">
                <a:xfrm flipV="1">
                  <a:off x="4989" y="3241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1" name="Line 1212"/>
                <p:cNvSpPr>
                  <a:spLocks noChangeShapeType="1"/>
                </p:cNvSpPr>
                <p:nvPr/>
              </p:nvSpPr>
              <p:spPr bwMode="auto">
                <a:xfrm>
                  <a:off x="4959" y="3224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2" name="Line 1213"/>
                <p:cNvSpPr>
                  <a:spLocks noChangeShapeType="1"/>
                </p:cNvSpPr>
                <p:nvPr/>
              </p:nvSpPr>
              <p:spPr bwMode="auto">
                <a:xfrm>
                  <a:off x="5014" y="3209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3" name="Line 1214"/>
                <p:cNvSpPr>
                  <a:spLocks noChangeShapeType="1"/>
                </p:cNvSpPr>
                <p:nvPr/>
              </p:nvSpPr>
              <p:spPr bwMode="auto">
                <a:xfrm flipV="1">
                  <a:off x="4959" y="3206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" name="Line 1215"/>
                <p:cNvSpPr>
                  <a:spLocks noChangeShapeType="1"/>
                </p:cNvSpPr>
                <p:nvPr/>
              </p:nvSpPr>
              <p:spPr bwMode="auto">
                <a:xfrm flipV="1">
                  <a:off x="5045" y="3215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" name="Line 1216"/>
                <p:cNvSpPr>
                  <a:spLocks noChangeShapeType="1"/>
                </p:cNvSpPr>
                <p:nvPr/>
              </p:nvSpPr>
              <p:spPr bwMode="auto">
                <a:xfrm>
                  <a:off x="5014" y="3209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" name="Line 1217"/>
                <p:cNvSpPr>
                  <a:spLocks noChangeShapeType="1"/>
                </p:cNvSpPr>
                <p:nvPr/>
              </p:nvSpPr>
              <p:spPr bwMode="auto">
                <a:xfrm>
                  <a:off x="5068" y="3197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" name="Line 1218"/>
                <p:cNvSpPr>
                  <a:spLocks noChangeShapeType="1"/>
                </p:cNvSpPr>
                <p:nvPr/>
              </p:nvSpPr>
              <p:spPr bwMode="auto">
                <a:xfrm flipV="1">
                  <a:off x="5014" y="3194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8" name="Line 1219"/>
                <p:cNvSpPr>
                  <a:spLocks noChangeShapeType="1"/>
                </p:cNvSpPr>
                <p:nvPr/>
              </p:nvSpPr>
              <p:spPr bwMode="auto">
                <a:xfrm flipV="1">
                  <a:off x="5098" y="3203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9" name="Line 1220"/>
                <p:cNvSpPr>
                  <a:spLocks noChangeShapeType="1"/>
                </p:cNvSpPr>
                <p:nvPr/>
              </p:nvSpPr>
              <p:spPr bwMode="auto">
                <a:xfrm>
                  <a:off x="5068" y="3196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0" name="Line 1221"/>
                <p:cNvSpPr>
                  <a:spLocks noChangeShapeType="1"/>
                </p:cNvSpPr>
                <p:nvPr/>
              </p:nvSpPr>
              <p:spPr bwMode="auto">
                <a:xfrm flipV="1">
                  <a:off x="5068" y="3193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1" name="Line 1222"/>
                <p:cNvSpPr>
                  <a:spLocks noChangeShapeType="1"/>
                </p:cNvSpPr>
                <p:nvPr/>
              </p:nvSpPr>
              <p:spPr bwMode="auto">
                <a:xfrm>
                  <a:off x="5122" y="3183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2" name="Line 1223"/>
                <p:cNvSpPr>
                  <a:spLocks noChangeShapeType="1"/>
                </p:cNvSpPr>
                <p:nvPr/>
              </p:nvSpPr>
              <p:spPr bwMode="auto">
                <a:xfrm flipV="1">
                  <a:off x="5068" y="3180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3" name="Line 1224"/>
                <p:cNvSpPr>
                  <a:spLocks noChangeShapeType="1"/>
                </p:cNvSpPr>
                <p:nvPr/>
              </p:nvSpPr>
              <p:spPr bwMode="auto">
                <a:xfrm flipV="1">
                  <a:off x="5154" y="3189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" name="Line 1225"/>
                <p:cNvSpPr>
                  <a:spLocks noChangeShapeType="1"/>
                </p:cNvSpPr>
                <p:nvPr/>
              </p:nvSpPr>
              <p:spPr bwMode="auto">
                <a:xfrm flipV="1">
                  <a:off x="5154" y="3202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5" name="Line 1226"/>
                <p:cNvSpPr>
                  <a:spLocks noChangeShapeType="1"/>
                </p:cNvSpPr>
                <p:nvPr/>
              </p:nvSpPr>
              <p:spPr bwMode="auto">
                <a:xfrm>
                  <a:off x="5122" y="3181"/>
                  <a:ext cx="32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6" name="Line 1227"/>
                <p:cNvSpPr>
                  <a:spLocks noChangeShapeType="1"/>
                </p:cNvSpPr>
                <p:nvPr/>
              </p:nvSpPr>
              <p:spPr bwMode="auto">
                <a:xfrm flipV="1">
                  <a:off x="5122" y="3178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7" name="Line 1228"/>
                <p:cNvSpPr>
                  <a:spLocks noChangeShapeType="1"/>
                </p:cNvSpPr>
                <p:nvPr/>
              </p:nvSpPr>
              <p:spPr bwMode="auto">
                <a:xfrm>
                  <a:off x="5176" y="3170"/>
                  <a:ext cx="33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8" name="Line 1229"/>
                <p:cNvSpPr>
                  <a:spLocks noChangeShapeType="1"/>
                </p:cNvSpPr>
                <p:nvPr/>
              </p:nvSpPr>
              <p:spPr bwMode="auto">
                <a:xfrm flipV="1">
                  <a:off x="5122" y="3167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9" name="Line 1230"/>
                <p:cNvSpPr>
                  <a:spLocks noChangeShapeType="1"/>
                </p:cNvSpPr>
                <p:nvPr/>
              </p:nvSpPr>
              <p:spPr bwMode="auto">
                <a:xfrm flipV="1">
                  <a:off x="5209" y="3176"/>
                  <a:ext cx="52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0" name="Line 1231"/>
                <p:cNvSpPr>
                  <a:spLocks noChangeShapeType="1"/>
                </p:cNvSpPr>
                <p:nvPr/>
              </p:nvSpPr>
              <p:spPr bwMode="auto">
                <a:xfrm>
                  <a:off x="5176" y="3168"/>
                  <a:ext cx="33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1" name="Line 1232"/>
                <p:cNvSpPr>
                  <a:spLocks noChangeShapeType="1"/>
                </p:cNvSpPr>
                <p:nvPr/>
              </p:nvSpPr>
              <p:spPr bwMode="auto">
                <a:xfrm flipV="1">
                  <a:off x="5176" y="3165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2" name="Line 1233"/>
                <p:cNvSpPr>
                  <a:spLocks noChangeShapeType="1"/>
                </p:cNvSpPr>
                <p:nvPr/>
              </p:nvSpPr>
              <p:spPr bwMode="auto">
                <a:xfrm>
                  <a:off x="5231" y="3156"/>
                  <a:ext cx="30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3" name="Line 1234"/>
                <p:cNvSpPr>
                  <a:spLocks noChangeShapeType="1"/>
                </p:cNvSpPr>
                <p:nvPr/>
              </p:nvSpPr>
              <p:spPr bwMode="auto">
                <a:xfrm flipV="1">
                  <a:off x="5176" y="3152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4" name="Line 1235"/>
                <p:cNvSpPr>
                  <a:spLocks noChangeShapeType="1"/>
                </p:cNvSpPr>
                <p:nvPr/>
              </p:nvSpPr>
              <p:spPr bwMode="auto">
                <a:xfrm flipV="1">
                  <a:off x="5317" y="3160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" name="Line 1236"/>
                <p:cNvSpPr>
                  <a:spLocks noChangeShapeType="1"/>
                </p:cNvSpPr>
                <p:nvPr/>
              </p:nvSpPr>
              <p:spPr bwMode="auto">
                <a:xfrm flipV="1">
                  <a:off x="5261" y="3160"/>
                  <a:ext cx="56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" name="Line 1237"/>
                <p:cNvSpPr>
                  <a:spLocks noChangeShapeType="1"/>
                </p:cNvSpPr>
                <p:nvPr/>
              </p:nvSpPr>
              <p:spPr bwMode="auto">
                <a:xfrm>
                  <a:off x="5231" y="3155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" name="Line 1238"/>
                <p:cNvSpPr>
                  <a:spLocks noChangeShapeType="1"/>
                </p:cNvSpPr>
                <p:nvPr/>
              </p:nvSpPr>
              <p:spPr bwMode="auto">
                <a:xfrm flipV="1">
                  <a:off x="5231" y="3151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" name="Line 1239"/>
                <p:cNvSpPr>
                  <a:spLocks noChangeShapeType="1"/>
                </p:cNvSpPr>
                <p:nvPr/>
              </p:nvSpPr>
              <p:spPr bwMode="auto">
                <a:xfrm>
                  <a:off x="5286" y="3143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" name="Line 1240"/>
                <p:cNvSpPr>
                  <a:spLocks noChangeShapeType="1"/>
                </p:cNvSpPr>
                <p:nvPr/>
              </p:nvSpPr>
              <p:spPr bwMode="auto">
                <a:xfrm flipV="1">
                  <a:off x="5231" y="3139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" name="Line 1241"/>
                <p:cNvSpPr>
                  <a:spLocks noChangeShapeType="1"/>
                </p:cNvSpPr>
                <p:nvPr/>
              </p:nvSpPr>
              <p:spPr bwMode="auto">
                <a:xfrm>
                  <a:off x="3891" y="3441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" name="Line 1242"/>
                <p:cNvSpPr>
                  <a:spLocks noChangeShapeType="1"/>
                </p:cNvSpPr>
                <p:nvPr/>
              </p:nvSpPr>
              <p:spPr bwMode="auto">
                <a:xfrm>
                  <a:off x="3891" y="3436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2" name="Line 1243"/>
                <p:cNvSpPr>
                  <a:spLocks noChangeShapeType="1"/>
                </p:cNvSpPr>
                <p:nvPr/>
              </p:nvSpPr>
              <p:spPr bwMode="auto">
                <a:xfrm flipV="1">
                  <a:off x="3891" y="3432"/>
                  <a:ext cx="1" cy="1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" name="Line 1244"/>
                <p:cNvSpPr>
                  <a:spLocks noChangeShapeType="1"/>
                </p:cNvSpPr>
                <p:nvPr/>
              </p:nvSpPr>
              <p:spPr bwMode="auto">
                <a:xfrm>
                  <a:off x="3947" y="3425"/>
                  <a:ext cx="29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" name="Line 1245"/>
                <p:cNvSpPr>
                  <a:spLocks noChangeShapeType="1"/>
                </p:cNvSpPr>
                <p:nvPr/>
              </p:nvSpPr>
              <p:spPr bwMode="auto">
                <a:xfrm flipV="1">
                  <a:off x="3891" y="3421"/>
                  <a:ext cx="56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" name="Line 1246"/>
                <p:cNvSpPr>
                  <a:spLocks noChangeShapeType="1"/>
                </p:cNvSpPr>
                <p:nvPr/>
              </p:nvSpPr>
              <p:spPr bwMode="auto">
                <a:xfrm>
                  <a:off x="3947" y="3423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" name="Line 1247"/>
                <p:cNvSpPr>
                  <a:spLocks noChangeShapeType="1"/>
                </p:cNvSpPr>
                <p:nvPr/>
              </p:nvSpPr>
              <p:spPr bwMode="auto">
                <a:xfrm flipV="1">
                  <a:off x="3947" y="3419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7" name="Line 1248"/>
                <p:cNvSpPr>
                  <a:spLocks noChangeShapeType="1"/>
                </p:cNvSpPr>
                <p:nvPr/>
              </p:nvSpPr>
              <p:spPr bwMode="auto">
                <a:xfrm>
                  <a:off x="4000" y="3412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8" name="Line 1249"/>
                <p:cNvSpPr>
                  <a:spLocks noChangeShapeType="1"/>
                </p:cNvSpPr>
                <p:nvPr/>
              </p:nvSpPr>
              <p:spPr bwMode="auto">
                <a:xfrm flipV="1">
                  <a:off x="3947" y="3408"/>
                  <a:ext cx="53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" name="Line 1250"/>
                <p:cNvSpPr>
                  <a:spLocks noChangeShapeType="1"/>
                </p:cNvSpPr>
                <p:nvPr/>
              </p:nvSpPr>
              <p:spPr bwMode="auto">
                <a:xfrm>
                  <a:off x="4056" y="3398"/>
                  <a:ext cx="30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" name="Line 1251"/>
                <p:cNvSpPr>
                  <a:spLocks noChangeShapeType="1"/>
                </p:cNvSpPr>
                <p:nvPr/>
              </p:nvSpPr>
              <p:spPr bwMode="auto">
                <a:xfrm flipV="1">
                  <a:off x="4002" y="3394"/>
                  <a:ext cx="5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1" name="Line 1252"/>
                <p:cNvSpPr>
                  <a:spLocks noChangeShapeType="1"/>
                </p:cNvSpPr>
                <p:nvPr/>
              </p:nvSpPr>
              <p:spPr bwMode="auto">
                <a:xfrm flipV="1">
                  <a:off x="4088" y="3405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Line 1253"/>
                <p:cNvSpPr>
                  <a:spLocks noChangeShapeType="1"/>
                </p:cNvSpPr>
                <p:nvPr/>
              </p:nvSpPr>
              <p:spPr bwMode="auto">
                <a:xfrm>
                  <a:off x="4109" y="3387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" name="Line 1254"/>
                <p:cNvSpPr>
                  <a:spLocks noChangeShapeType="1"/>
                </p:cNvSpPr>
                <p:nvPr/>
              </p:nvSpPr>
              <p:spPr bwMode="auto">
                <a:xfrm flipV="1">
                  <a:off x="4056" y="3384"/>
                  <a:ext cx="53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" name="Line 1255"/>
                <p:cNvSpPr>
                  <a:spLocks noChangeShapeType="1"/>
                </p:cNvSpPr>
                <p:nvPr/>
              </p:nvSpPr>
              <p:spPr bwMode="auto">
                <a:xfrm flipV="1">
                  <a:off x="4143" y="3394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Line 1256"/>
                <p:cNvSpPr>
                  <a:spLocks noChangeShapeType="1"/>
                </p:cNvSpPr>
                <p:nvPr/>
              </p:nvSpPr>
              <p:spPr bwMode="auto">
                <a:xfrm>
                  <a:off x="4163" y="3375"/>
                  <a:ext cx="34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" name="Line 1257"/>
                <p:cNvSpPr>
                  <a:spLocks noChangeShapeType="1"/>
                </p:cNvSpPr>
                <p:nvPr/>
              </p:nvSpPr>
              <p:spPr bwMode="auto">
                <a:xfrm flipV="1">
                  <a:off x="4109" y="3372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Line 1258"/>
                <p:cNvSpPr>
                  <a:spLocks noChangeShapeType="1"/>
                </p:cNvSpPr>
                <p:nvPr/>
              </p:nvSpPr>
              <p:spPr bwMode="auto">
                <a:xfrm flipV="1">
                  <a:off x="4198" y="3381"/>
                  <a:ext cx="51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Line 1259"/>
                <p:cNvSpPr>
                  <a:spLocks noChangeShapeType="1"/>
                </p:cNvSpPr>
                <p:nvPr/>
              </p:nvSpPr>
              <p:spPr bwMode="auto">
                <a:xfrm>
                  <a:off x="4218" y="3362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9" name="Line 1260"/>
                <p:cNvSpPr>
                  <a:spLocks noChangeShapeType="1"/>
                </p:cNvSpPr>
                <p:nvPr/>
              </p:nvSpPr>
              <p:spPr bwMode="auto">
                <a:xfrm flipV="1">
                  <a:off x="4165" y="3359"/>
                  <a:ext cx="53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0" name="Line 1261"/>
                <p:cNvSpPr>
                  <a:spLocks noChangeShapeType="1"/>
                </p:cNvSpPr>
                <p:nvPr/>
              </p:nvSpPr>
              <p:spPr bwMode="auto">
                <a:xfrm>
                  <a:off x="4274" y="3350"/>
                  <a:ext cx="30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1" name="Line 1262"/>
                <p:cNvSpPr>
                  <a:spLocks noChangeShapeType="1"/>
                </p:cNvSpPr>
                <p:nvPr/>
              </p:nvSpPr>
              <p:spPr bwMode="auto">
                <a:xfrm flipV="1">
                  <a:off x="4220" y="3347"/>
                  <a:ext cx="54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2" name="AutoShape 1263"/>
                <p:cNvSpPr>
                  <a:spLocks noChangeArrowheads="1"/>
                </p:cNvSpPr>
                <p:nvPr/>
              </p:nvSpPr>
              <p:spPr bwMode="auto">
                <a:xfrm>
                  <a:off x="4327" y="3339"/>
                  <a:ext cx="31" cy="22"/>
                </a:xfrm>
                <a:custGeom>
                  <a:avLst/>
                  <a:gdLst>
                    <a:gd name="T0" fmla="*/ 0 w 31"/>
                    <a:gd name="T1" fmla="*/ 0 h 22"/>
                    <a:gd name="T2" fmla="*/ 31 w 31"/>
                    <a:gd name="T3" fmla="*/ 22 h 22"/>
                    <a:gd name="T4" fmla="*/ 0 w 31"/>
                    <a:gd name="T5" fmla="*/ 0 h 22"/>
                    <a:gd name="T6" fmla="*/ 0 w 31"/>
                    <a:gd name="T7" fmla="*/ 0 h 22"/>
                    <a:gd name="T8" fmla="*/ 31 w 31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1" h="22">
                      <a:moveTo>
                        <a:pt x="0" y="0"/>
                      </a:moveTo>
                      <a:lnTo>
                        <a:pt x="3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1264"/>
                <p:cNvSpPr>
                  <a:spLocks noChangeShapeType="1"/>
                </p:cNvSpPr>
                <p:nvPr/>
              </p:nvSpPr>
              <p:spPr bwMode="auto">
                <a:xfrm>
                  <a:off x="4327" y="3339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4" name="Line 1265"/>
                <p:cNvSpPr>
                  <a:spLocks noChangeShapeType="1"/>
                </p:cNvSpPr>
                <p:nvPr/>
              </p:nvSpPr>
              <p:spPr bwMode="auto">
                <a:xfrm flipV="1">
                  <a:off x="4274" y="3336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" name="AutoShape 1266"/>
                <p:cNvSpPr>
                  <a:spLocks noChangeArrowheads="1"/>
                </p:cNvSpPr>
                <p:nvPr/>
              </p:nvSpPr>
              <p:spPr bwMode="auto">
                <a:xfrm>
                  <a:off x="4327" y="3339"/>
                  <a:ext cx="31" cy="20"/>
                </a:xfrm>
                <a:custGeom>
                  <a:avLst/>
                  <a:gdLst>
                    <a:gd name="T0" fmla="*/ 0 w 31"/>
                    <a:gd name="T1" fmla="*/ 0 h 20"/>
                    <a:gd name="T2" fmla="*/ 31 w 31"/>
                    <a:gd name="T3" fmla="*/ 20 h 20"/>
                    <a:gd name="T4" fmla="*/ 0 w 31"/>
                    <a:gd name="T5" fmla="*/ 0 h 20"/>
                    <a:gd name="T6" fmla="*/ 0 w 31"/>
                    <a:gd name="T7" fmla="*/ 0 h 20"/>
                    <a:gd name="T8" fmla="*/ 31 w 31"/>
                    <a:gd name="T9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1" h="20">
                      <a:moveTo>
                        <a:pt x="0" y="0"/>
                      </a:moveTo>
                      <a:lnTo>
                        <a:pt x="31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1267"/>
                <p:cNvSpPr>
                  <a:spLocks noChangeShapeType="1"/>
                </p:cNvSpPr>
                <p:nvPr/>
              </p:nvSpPr>
              <p:spPr bwMode="auto">
                <a:xfrm>
                  <a:off x="4327" y="3339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7" name="AutoShape 1268"/>
                <p:cNvSpPr>
                  <a:spLocks noChangeArrowheads="1"/>
                </p:cNvSpPr>
                <p:nvPr/>
              </p:nvSpPr>
              <p:spPr bwMode="auto">
                <a:xfrm>
                  <a:off x="4327" y="3332"/>
                  <a:ext cx="35" cy="7"/>
                </a:xfrm>
                <a:custGeom>
                  <a:avLst/>
                  <a:gdLst>
                    <a:gd name="T0" fmla="*/ 0 w 35"/>
                    <a:gd name="T1" fmla="*/ 7 h 7"/>
                    <a:gd name="T2" fmla="*/ 35 w 35"/>
                    <a:gd name="T3" fmla="*/ 0 h 7"/>
                    <a:gd name="T4" fmla="*/ 0 w 35"/>
                    <a:gd name="T5" fmla="*/ 7 h 7"/>
                    <a:gd name="T6" fmla="*/ 0 w 35"/>
                    <a:gd name="T7" fmla="*/ 0 h 7"/>
                    <a:gd name="T8" fmla="*/ 35 w 35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5" h="7">
                      <a:moveTo>
                        <a:pt x="0" y="7"/>
                      </a:moveTo>
                      <a:lnTo>
                        <a:pt x="3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8" name="Line 1269"/>
                <p:cNvSpPr>
                  <a:spLocks noChangeShapeType="1"/>
                </p:cNvSpPr>
                <p:nvPr/>
              </p:nvSpPr>
              <p:spPr bwMode="auto">
                <a:xfrm flipV="1">
                  <a:off x="4327" y="3329"/>
                  <a:ext cx="35" cy="1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9" name="AutoShape 1270"/>
                <p:cNvSpPr>
                  <a:spLocks noChangeArrowheads="1"/>
                </p:cNvSpPr>
                <p:nvPr/>
              </p:nvSpPr>
              <p:spPr bwMode="auto">
                <a:xfrm>
                  <a:off x="4449" y="3322"/>
                  <a:ext cx="18" cy="15"/>
                </a:xfrm>
                <a:custGeom>
                  <a:avLst/>
                  <a:gdLst>
                    <a:gd name="T0" fmla="*/ 0 w 18"/>
                    <a:gd name="T1" fmla="*/ 0 h 15"/>
                    <a:gd name="T2" fmla="*/ 18 w 18"/>
                    <a:gd name="T3" fmla="*/ 15 h 15"/>
                    <a:gd name="T4" fmla="*/ 0 w 18"/>
                    <a:gd name="T5" fmla="*/ 0 h 15"/>
                    <a:gd name="T6" fmla="*/ 0 w 18"/>
                    <a:gd name="T7" fmla="*/ 0 h 15"/>
                    <a:gd name="T8" fmla="*/ 18 w 18"/>
                    <a:gd name="T9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8" h="15">
                      <a:moveTo>
                        <a:pt x="0" y="0"/>
                      </a:moveTo>
                      <a:lnTo>
                        <a:pt x="18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0" name="Line 1271"/>
                <p:cNvSpPr>
                  <a:spLocks noChangeShapeType="1"/>
                </p:cNvSpPr>
                <p:nvPr/>
              </p:nvSpPr>
              <p:spPr bwMode="auto">
                <a:xfrm>
                  <a:off x="4449" y="3322"/>
                  <a:ext cx="18" cy="15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1" name="Line 1272"/>
                <p:cNvSpPr>
                  <a:spLocks noChangeShapeType="1"/>
                </p:cNvSpPr>
                <p:nvPr/>
              </p:nvSpPr>
              <p:spPr bwMode="auto">
                <a:xfrm>
                  <a:off x="4490" y="3302"/>
                  <a:ext cx="34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2" name="AutoShape 1273"/>
                <p:cNvSpPr>
                  <a:spLocks noChangeArrowheads="1"/>
                </p:cNvSpPr>
                <p:nvPr/>
              </p:nvSpPr>
              <p:spPr bwMode="auto">
                <a:xfrm>
                  <a:off x="4449" y="3302"/>
                  <a:ext cx="40" cy="10"/>
                </a:xfrm>
                <a:custGeom>
                  <a:avLst/>
                  <a:gdLst>
                    <a:gd name="T0" fmla="*/ 0 w 40"/>
                    <a:gd name="T1" fmla="*/ 10 h 10"/>
                    <a:gd name="T2" fmla="*/ 40 w 40"/>
                    <a:gd name="T3" fmla="*/ 0 h 10"/>
                    <a:gd name="T4" fmla="*/ 0 w 40"/>
                    <a:gd name="T5" fmla="*/ 10 h 10"/>
                    <a:gd name="T6" fmla="*/ 0 w 40"/>
                    <a:gd name="T7" fmla="*/ 0 h 10"/>
                    <a:gd name="T8" fmla="*/ 40 w 40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40" h="10">
                      <a:moveTo>
                        <a:pt x="0" y="10"/>
                      </a:moveTo>
                      <a:lnTo>
                        <a:pt x="40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3" name="Line 1274"/>
                <p:cNvSpPr>
                  <a:spLocks noChangeShapeType="1"/>
                </p:cNvSpPr>
                <p:nvPr/>
              </p:nvSpPr>
              <p:spPr bwMode="auto">
                <a:xfrm flipV="1">
                  <a:off x="4449" y="3298"/>
                  <a:ext cx="40" cy="16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4" name="Line 1275"/>
                <p:cNvSpPr>
                  <a:spLocks noChangeShapeType="1"/>
                </p:cNvSpPr>
                <p:nvPr/>
              </p:nvSpPr>
              <p:spPr bwMode="auto">
                <a:xfrm flipV="1">
                  <a:off x="4578" y="3307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" name="Line 1276"/>
                <p:cNvSpPr>
                  <a:spLocks noChangeShapeType="1"/>
                </p:cNvSpPr>
                <p:nvPr/>
              </p:nvSpPr>
              <p:spPr bwMode="auto">
                <a:xfrm flipV="1">
                  <a:off x="4524" y="3307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6" name="Line 1277"/>
                <p:cNvSpPr>
                  <a:spLocks noChangeShapeType="1"/>
                </p:cNvSpPr>
                <p:nvPr/>
              </p:nvSpPr>
              <p:spPr bwMode="auto">
                <a:xfrm flipV="1">
                  <a:off x="4524" y="3318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7" name="Line 1278"/>
                <p:cNvSpPr>
                  <a:spLocks noChangeShapeType="1"/>
                </p:cNvSpPr>
                <p:nvPr/>
              </p:nvSpPr>
              <p:spPr bwMode="auto">
                <a:xfrm>
                  <a:off x="4490" y="3302"/>
                  <a:ext cx="3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8" name="Line 1279"/>
                <p:cNvSpPr>
                  <a:spLocks noChangeShapeType="1"/>
                </p:cNvSpPr>
                <p:nvPr/>
              </p:nvSpPr>
              <p:spPr bwMode="auto">
                <a:xfrm>
                  <a:off x="4546" y="3288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Line 1280"/>
                <p:cNvSpPr>
                  <a:spLocks noChangeShapeType="1"/>
                </p:cNvSpPr>
                <p:nvPr/>
              </p:nvSpPr>
              <p:spPr bwMode="auto">
                <a:xfrm flipV="1">
                  <a:off x="4490" y="3284"/>
                  <a:ext cx="56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Line 1281"/>
                <p:cNvSpPr>
                  <a:spLocks noChangeShapeType="1"/>
                </p:cNvSpPr>
                <p:nvPr/>
              </p:nvSpPr>
              <p:spPr bwMode="auto">
                <a:xfrm flipV="1">
                  <a:off x="4578" y="3295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1" name="Line 1282"/>
                <p:cNvSpPr>
                  <a:spLocks noChangeShapeType="1"/>
                </p:cNvSpPr>
                <p:nvPr/>
              </p:nvSpPr>
              <p:spPr bwMode="auto">
                <a:xfrm>
                  <a:off x="4600" y="3276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2" name="Line 1283"/>
                <p:cNvSpPr>
                  <a:spLocks noChangeShapeType="1"/>
                </p:cNvSpPr>
                <p:nvPr/>
              </p:nvSpPr>
              <p:spPr bwMode="auto">
                <a:xfrm flipV="1">
                  <a:off x="4546" y="3272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3" name="Line 1284"/>
                <p:cNvSpPr>
                  <a:spLocks noChangeShapeType="1"/>
                </p:cNvSpPr>
                <p:nvPr/>
              </p:nvSpPr>
              <p:spPr bwMode="auto">
                <a:xfrm flipV="1">
                  <a:off x="4632" y="3283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4" name="Line 1285"/>
                <p:cNvSpPr>
                  <a:spLocks noChangeShapeType="1"/>
                </p:cNvSpPr>
                <p:nvPr/>
              </p:nvSpPr>
              <p:spPr bwMode="auto">
                <a:xfrm>
                  <a:off x="4600" y="3276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5" name="Line 1286"/>
                <p:cNvSpPr>
                  <a:spLocks noChangeShapeType="1"/>
                </p:cNvSpPr>
                <p:nvPr/>
              </p:nvSpPr>
              <p:spPr bwMode="auto">
                <a:xfrm>
                  <a:off x="4654" y="3264"/>
                  <a:ext cx="33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" name="Line 1287"/>
                <p:cNvSpPr>
                  <a:spLocks noChangeShapeType="1"/>
                </p:cNvSpPr>
                <p:nvPr/>
              </p:nvSpPr>
              <p:spPr bwMode="auto">
                <a:xfrm flipV="1">
                  <a:off x="4600" y="3260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7" name="Line 1288"/>
                <p:cNvSpPr>
                  <a:spLocks noChangeShapeType="1"/>
                </p:cNvSpPr>
                <p:nvPr/>
              </p:nvSpPr>
              <p:spPr bwMode="auto">
                <a:xfrm>
                  <a:off x="4709" y="3253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8" name="Line 1289"/>
                <p:cNvSpPr>
                  <a:spLocks noChangeShapeType="1"/>
                </p:cNvSpPr>
                <p:nvPr/>
              </p:nvSpPr>
              <p:spPr bwMode="auto">
                <a:xfrm flipV="1">
                  <a:off x="4654" y="3250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9" name="Line 1290"/>
                <p:cNvSpPr>
                  <a:spLocks noChangeShapeType="1"/>
                </p:cNvSpPr>
                <p:nvPr/>
              </p:nvSpPr>
              <p:spPr bwMode="auto">
                <a:xfrm flipV="1">
                  <a:off x="4741" y="3257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0" name="Line 1291"/>
                <p:cNvSpPr>
                  <a:spLocks noChangeShapeType="1"/>
                </p:cNvSpPr>
                <p:nvPr/>
              </p:nvSpPr>
              <p:spPr bwMode="auto">
                <a:xfrm>
                  <a:off x="4764" y="3238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1" name="Line 1292"/>
                <p:cNvSpPr>
                  <a:spLocks noChangeShapeType="1"/>
                </p:cNvSpPr>
                <p:nvPr/>
              </p:nvSpPr>
              <p:spPr bwMode="auto">
                <a:xfrm flipV="1">
                  <a:off x="4709" y="3235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2" name="Line 1293"/>
                <p:cNvSpPr>
                  <a:spLocks noChangeShapeType="1"/>
                </p:cNvSpPr>
                <p:nvPr/>
              </p:nvSpPr>
              <p:spPr bwMode="auto">
                <a:xfrm flipV="1">
                  <a:off x="4796" y="3244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3" name="Line 1294"/>
                <p:cNvSpPr>
                  <a:spLocks noChangeShapeType="1"/>
                </p:cNvSpPr>
                <p:nvPr/>
              </p:nvSpPr>
              <p:spPr bwMode="auto">
                <a:xfrm>
                  <a:off x="4818" y="3226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4" name="Line 1295"/>
                <p:cNvSpPr>
                  <a:spLocks noChangeShapeType="1"/>
                </p:cNvSpPr>
                <p:nvPr/>
              </p:nvSpPr>
              <p:spPr bwMode="auto">
                <a:xfrm flipV="1">
                  <a:off x="4764" y="3223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5" name="Line 1296"/>
                <p:cNvSpPr>
                  <a:spLocks noChangeShapeType="1"/>
                </p:cNvSpPr>
                <p:nvPr/>
              </p:nvSpPr>
              <p:spPr bwMode="auto">
                <a:xfrm flipV="1">
                  <a:off x="4850" y="3232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6" name="Line 1297"/>
                <p:cNvSpPr>
                  <a:spLocks noChangeShapeType="1"/>
                </p:cNvSpPr>
                <p:nvPr/>
              </p:nvSpPr>
              <p:spPr bwMode="auto">
                <a:xfrm>
                  <a:off x="4818" y="3226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7" name="Line 1298"/>
                <p:cNvSpPr>
                  <a:spLocks noChangeShapeType="1"/>
                </p:cNvSpPr>
                <p:nvPr/>
              </p:nvSpPr>
              <p:spPr bwMode="auto">
                <a:xfrm>
                  <a:off x="4873" y="3215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8" name="Line 1299"/>
                <p:cNvSpPr>
                  <a:spLocks noChangeShapeType="1"/>
                </p:cNvSpPr>
                <p:nvPr/>
              </p:nvSpPr>
              <p:spPr bwMode="auto">
                <a:xfrm flipV="1">
                  <a:off x="4818" y="3212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9" name="Line 1300"/>
                <p:cNvSpPr>
                  <a:spLocks noChangeShapeType="1"/>
                </p:cNvSpPr>
                <p:nvPr/>
              </p:nvSpPr>
              <p:spPr bwMode="auto">
                <a:xfrm flipV="1">
                  <a:off x="4904" y="3221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0" name="Line 1301"/>
                <p:cNvSpPr>
                  <a:spLocks noChangeShapeType="1"/>
                </p:cNvSpPr>
                <p:nvPr/>
              </p:nvSpPr>
              <p:spPr bwMode="auto">
                <a:xfrm>
                  <a:off x="4873" y="3212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1" name="Line 1302"/>
                <p:cNvSpPr>
                  <a:spLocks noChangeShapeType="1"/>
                </p:cNvSpPr>
                <p:nvPr/>
              </p:nvSpPr>
              <p:spPr bwMode="auto">
                <a:xfrm flipV="1">
                  <a:off x="4873" y="3209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2" name="Line 1303"/>
                <p:cNvSpPr>
                  <a:spLocks noChangeShapeType="1"/>
                </p:cNvSpPr>
                <p:nvPr/>
              </p:nvSpPr>
              <p:spPr bwMode="auto">
                <a:xfrm>
                  <a:off x="4928" y="3200"/>
                  <a:ext cx="31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3" name="Line 1304"/>
                <p:cNvSpPr>
                  <a:spLocks noChangeShapeType="1"/>
                </p:cNvSpPr>
                <p:nvPr/>
              </p:nvSpPr>
              <p:spPr bwMode="auto">
                <a:xfrm flipV="1">
                  <a:off x="4873" y="3197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4" name="Line 1305"/>
                <p:cNvSpPr>
                  <a:spLocks noChangeShapeType="1"/>
                </p:cNvSpPr>
                <p:nvPr/>
              </p:nvSpPr>
              <p:spPr bwMode="auto">
                <a:xfrm flipV="1">
                  <a:off x="4959" y="3206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5" name="Line 1306"/>
                <p:cNvSpPr>
                  <a:spLocks noChangeShapeType="1"/>
                </p:cNvSpPr>
                <p:nvPr/>
              </p:nvSpPr>
              <p:spPr bwMode="auto">
                <a:xfrm>
                  <a:off x="4928" y="3200"/>
                  <a:ext cx="31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6" name="Line 1307"/>
                <p:cNvSpPr>
                  <a:spLocks noChangeShapeType="1"/>
                </p:cNvSpPr>
                <p:nvPr/>
              </p:nvSpPr>
              <p:spPr bwMode="auto">
                <a:xfrm>
                  <a:off x="4981" y="3189"/>
                  <a:ext cx="33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" name="Line 1308"/>
                <p:cNvSpPr>
                  <a:spLocks noChangeShapeType="1"/>
                </p:cNvSpPr>
                <p:nvPr/>
              </p:nvSpPr>
              <p:spPr bwMode="auto">
                <a:xfrm flipV="1">
                  <a:off x="4928" y="3186"/>
                  <a:ext cx="53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" name="Line 1309"/>
                <p:cNvSpPr>
                  <a:spLocks noChangeShapeType="1"/>
                </p:cNvSpPr>
                <p:nvPr/>
              </p:nvSpPr>
              <p:spPr bwMode="auto">
                <a:xfrm>
                  <a:off x="5036" y="3175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9" name="Line 1310"/>
                <p:cNvSpPr>
                  <a:spLocks noChangeShapeType="1"/>
                </p:cNvSpPr>
                <p:nvPr/>
              </p:nvSpPr>
              <p:spPr bwMode="auto">
                <a:xfrm flipV="1">
                  <a:off x="4981" y="3171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0" name="Line 1311"/>
                <p:cNvSpPr>
                  <a:spLocks noChangeShapeType="1"/>
                </p:cNvSpPr>
                <p:nvPr/>
              </p:nvSpPr>
              <p:spPr bwMode="auto">
                <a:xfrm flipV="1">
                  <a:off x="5068" y="3180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1" name="Line 1312"/>
                <p:cNvSpPr>
                  <a:spLocks noChangeShapeType="1"/>
                </p:cNvSpPr>
                <p:nvPr/>
              </p:nvSpPr>
              <p:spPr bwMode="auto">
                <a:xfrm>
                  <a:off x="5036" y="3175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2" name="Line 1313"/>
                <p:cNvSpPr>
                  <a:spLocks noChangeShapeType="1"/>
                </p:cNvSpPr>
                <p:nvPr/>
              </p:nvSpPr>
              <p:spPr bwMode="auto">
                <a:xfrm>
                  <a:off x="5091" y="3162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3" name="Line 1314"/>
                <p:cNvSpPr>
                  <a:spLocks noChangeShapeType="1"/>
                </p:cNvSpPr>
                <p:nvPr/>
              </p:nvSpPr>
              <p:spPr bwMode="auto">
                <a:xfrm flipV="1">
                  <a:off x="5036" y="3158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4" name="Line 1315"/>
                <p:cNvSpPr>
                  <a:spLocks noChangeShapeType="1"/>
                </p:cNvSpPr>
                <p:nvPr/>
              </p:nvSpPr>
              <p:spPr bwMode="auto">
                <a:xfrm>
                  <a:off x="5091" y="3162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5" name="Line 1316"/>
                <p:cNvSpPr>
                  <a:spLocks noChangeShapeType="1"/>
                </p:cNvSpPr>
                <p:nvPr/>
              </p:nvSpPr>
              <p:spPr bwMode="auto">
                <a:xfrm>
                  <a:off x="5145" y="3150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6" name="Line 1317"/>
                <p:cNvSpPr>
                  <a:spLocks noChangeShapeType="1"/>
                </p:cNvSpPr>
                <p:nvPr/>
              </p:nvSpPr>
              <p:spPr bwMode="auto">
                <a:xfrm flipV="1">
                  <a:off x="5091" y="3146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7" name="Line 1318"/>
                <p:cNvSpPr>
                  <a:spLocks noChangeShapeType="1"/>
                </p:cNvSpPr>
                <p:nvPr/>
              </p:nvSpPr>
              <p:spPr bwMode="auto">
                <a:xfrm flipV="1">
                  <a:off x="5176" y="3152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8" name="Line 1319"/>
                <p:cNvSpPr>
                  <a:spLocks noChangeShapeType="1"/>
                </p:cNvSpPr>
                <p:nvPr/>
              </p:nvSpPr>
              <p:spPr bwMode="auto">
                <a:xfrm>
                  <a:off x="5145" y="3148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9" name="Line 1320"/>
                <p:cNvSpPr>
                  <a:spLocks noChangeShapeType="1"/>
                </p:cNvSpPr>
                <p:nvPr/>
              </p:nvSpPr>
              <p:spPr bwMode="auto">
                <a:xfrm flipV="1">
                  <a:off x="5145" y="3144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0" name="Line 1321"/>
                <p:cNvSpPr>
                  <a:spLocks noChangeShapeType="1"/>
                </p:cNvSpPr>
                <p:nvPr/>
              </p:nvSpPr>
              <p:spPr bwMode="auto">
                <a:xfrm>
                  <a:off x="5200" y="3134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1" name="Line 1322"/>
                <p:cNvSpPr>
                  <a:spLocks noChangeShapeType="1"/>
                </p:cNvSpPr>
                <p:nvPr/>
              </p:nvSpPr>
              <p:spPr bwMode="auto">
                <a:xfrm flipV="1">
                  <a:off x="5145" y="3130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2" name="Line 1323"/>
                <p:cNvSpPr>
                  <a:spLocks noChangeShapeType="1"/>
                </p:cNvSpPr>
                <p:nvPr/>
              </p:nvSpPr>
              <p:spPr bwMode="auto">
                <a:xfrm flipV="1">
                  <a:off x="5286" y="3139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3" name="Line 1324"/>
                <p:cNvSpPr>
                  <a:spLocks noChangeShapeType="1"/>
                </p:cNvSpPr>
                <p:nvPr/>
              </p:nvSpPr>
              <p:spPr bwMode="auto">
                <a:xfrm flipV="1">
                  <a:off x="5231" y="3138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4" name="Line 1325"/>
                <p:cNvSpPr>
                  <a:spLocks noChangeShapeType="1"/>
                </p:cNvSpPr>
                <p:nvPr/>
              </p:nvSpPr>
              <p:spPr bwMode="auto">
                <a:xfrm flipV="1">
                  <a:off x="5231" y="3149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5" name="Line 1326"/>
                <p:cNvSpPr>
                  <a:spLocks noChangeShapeType="1"/>
                </p:cNvSpPr>
                <p:nvPr/>
              </p:nvSpPr>
              <p:spPr bwMode="auto">
                <a:xfrm>
                  <a:off x="5200" y="3132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6" name="Line 1327"/>
                <p:cNvSpPr>
                  <a:spLocks noChangeShapeType="1"/>
                </p:cNvSpPr>
                <p:nvPr/>
              </p:nvSpPr>
              <p:spPr bwMode="auto">
                <a:xfrm flipV="1">
                  <a:off x="5200" y="3128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7" name="Line 1328"/>
                <p:cNvSpPr>
                  <a:spLocks noChangeShapeType="1"/>
                </p:cNvSpPr>
                <p:nvPr/>
              </p:nvSpPr>
              <p:spPr bwMode="auto">
                <a:xfrm>
                  <a:off x="5256" y="3118"/>
                  <a:ext cx="30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8" name="Line 1329"/>
                <p:cNvSpPr>
                  <a:spLocks noChangeShapeType="1"/>
                </p:cNvSpPr>
                <p:nvPr/>
              </p:nvSpPr>
              <p:spPr bwMode="auto">
                <a:xfrm flipV="1">
                  <a:off x="5200" y="3115"/>
                  <a:ext cx="56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9" name="Line 1330"/>
                <p:cNvSpPr>
                  <a:spLocks noChangeShapeType="1"/>
                </p:cNvSpPr>
                <p:nvPr/>
              </p:nvSpPr>
              <p:spPr bwMode="auto">
                <a:xfrm flipV="1">
                  <a:off x="3891" y="3419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0" name="Line 1331"/>
                <p:cNvSpPr>
                  <a:spLocks noChangeShapeType="1"/>
                </p:cNvSpPr>
                <p:nvPr/>
              </p:nvSpPr>
              <p:spPr bwMode="auto">
                <a:xfrm flipV="1">
                  <a:off x="3891" y="3431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1" name="Line 1332"/>
                <p:cNvSpPr>
                  <a:spLocks noChangeShapeType="1"/>
                </p:cNvSpPr>
                <p:nvPr/>
              </p:nvSpPr>
              <p:spPr bwMode="auto">
                <a:xfrm>
                  <a:off x="3861" y="3417"/>
                  <a:ext cx="30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2" name="Line 1333"/>
                <p:cNvSpPr>
                  <a:spLocks noChangeShapeType="1"/>
                </p:cNvSpPr>
                <p:nvPr/>
              </p:nvSpPr>
              <p:spPr bwMode="auto">
                <a:xfrm>
                  <a:off x="3861" y="3414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3" name="Line 1334"/>
                <p:cNvSpPr>
                  <a:spLocks noChangeShapeType="1"/>
                </p:cNvSpPr>
                <p:nvPr/>
              </p:nvSpPr>
              <p:spPr bwMode="auto">
                <a:xfrm flipV="1">
                  <a:off x="3861" y="3410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4" name="Line 1335"/>
                <p:cNvSpPr>
                  <a:spLocks noChangeShapeType="1"/>
                </p:cNvSpPr>
                <p:nvPr/>
              </p:nvSpPr>
              <p:spPr bwMode="auto">
                <a:xfrm>
                  <a:off x="3913" y="3400"/>
                  <a:ext cx="34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5" name="Line 1336"/>
                <p:cNvSpPr>
                  <a:spLocks noChangeShapeType="1"/>
                </p:cNvSpPr>
                <p:nvPr/>
              </p:nvSpPr>
              <p:spPr bwMode="auto">
                <a:xfrm flipV="1">
                  <a:off x="3861" y="3396"/>
                  <a:ext cx="5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6" name="Line 1337"/>
                <p:cNvSpPr>
                  <a:spLocks noChangeShapeType="1"/>
                </p:cNvSpPr>
                <p:nvPr/>
              </p:nvSpPr>
              <p:spPr bwMode="auto">
                <a:xfrm>
                  <a:off x="3968" y="3388"/>
                  <a:ext cx="32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" name="Line 1338"/>
                <p:cNvSpPr>
                  <a:spLocks noChangeShapeType="1"/>
                </p:cNvSpPr>
                <p:nvPr/>
              </p:nvSpPr>
              <p:spPr bwMode="auto">
                <a:xfrm flipV="1">
                  <a:off x="3916" y="3385"/>
                  <a:ext cx="52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" name="Line 1339"/>
                <p:cNvSpPr>
                  <a:spLocks noChangeShapeType="1"/>
                </p:cNvSpPr>
                <p:nvPr/>
              </p:nvSpPr>
              <p:spPr bwMode="auto">
                <a:xfrm flipV="1">
                  <a:off x="4003" y="3394"/>
                  <a:ext cx="53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" name="Line 1340"/>
                <p:cNvSpPr>
                  <a:spLocks noChangeShapeType="1"/>
                </p:cNvSpPr>
                <p:nvPr/>
              </p:nvSpPr>
              <p:spPr bwMode="auto">
                <a:xfrm>
                  <a:off x="4024" y="3377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" name="Line 1341"/>
                <p:cNvSpPr>
                  <a:spLocks noChangeShapeType="1"/>
                </p:cNvSpPr>
                <p:nvPr/>
              </p:nvSpPr>
              <p:spPr bwMode="auto">
                <a:xfrm flipV="1">
                  <a:off x="3968" y="3373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" name="Line 1342"/>
                <p:cNvSpPr>
                  <a:spLocks noChangeShapeType="1"/>
                </p:cNvSpPr>
                <p:nvPr/>
              </p:nvSpPr>
              <p:spPr bwMode="auto">
                <a:xfrm>
                  <a:off x="4077" y="3366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" name="Line 1343"/>
                <p:cNvSpPr>
                  <a:spLocks noChangeShapeType="1"/>
                </p:cNvSpPr>
                <p:nvPr/>
              </p:nvSpPr>
              <p:spPr bwMode="auto">
                <a:xfrm flipV="1">
                  <a:off x="4024" y="3363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" name="Line 1344"/>
                <p:cNvSpPr>
                  <a:spLocks noChangeShapeType="1"/>
                </p:cNvSpPr>
                <p:nvPr/>
              </p:nvSpPr>
              <p:spPr bwMode="auto">
                <a:xfrm>
                  <a:off x="4133" y="3355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" name="Line 1345"/>
                <p:cNvSpPr>
                  <a:spLocks noChangeShapeType="1"/>
                </p:cNvSpPr>
                <p:nvPr/>
              </p:nvSpPr>
              <p:spPr bwMode="auto">
                <a:xfrm flipV="1">
                  <a:off x="4079" y="3352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" name="Line 1346"/>
                <p:cNvSpPr>
                  <a:spLocks noChangeShapeType="1"/>
                </p:cNvSpPr>
                <p:nvPr/>
              </p:nvSpPr>
              <p:spPr bwMode="auto">
                <a:xfrm flipV="1">
                  <a:off x="4165" y="3359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" name="Line 1347"/>
                <p:cNvSpPr>
                  <a:spLocks noChangeShapeType="1"/>
                </p:cNvSpPr>
                <p:nvPr/>
              </p:nvSpPr>
              <p:spPr bwMode="auto">
                <a:xfrm>
                  <a:off x="4188" y="3340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" name="Line 1348"/>
                <p:cNvSpPr>
                  <a:spLocks noChangeShapeType="1"/>
                </p:cNvSpPr>
                <p:nvPr/>
              </p:nvSpPr>
              <p:spPr bwMode="auto">
                <a:xfrm flipV="1">
                  <a:off x="4133" y="3337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" name="Line 1349"/>
                <p:cNvSpPr>
                  <a:spLocks noChangeShapeType="1"/>
                </p:cNvSpPr>
                <p:nvPr/>
              </p:nvSpPr>
              <p:spPr bwMode="auto">
                <a:xfrm flipV="1">
                  <a:off x="4220" y="3347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9" name="Line 1350"/>
                <p:cNvSpPr>
                  <a:spLocks noChangeShapeType="1"/>
                </p:cNvSpPr>
                <p:nvPr/>
              </p:nvSpPr>
              <p:spPr bwMode="auto">
                <a:xfrm>
                  <a:off x="4242" y="3330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0" name="Line 1351"/>
                <p:cNvSpPr>
                  <a:spLocks noChangeShapeType="1"/>
                </p:cNvSpPr>
                <p:nvPr/>
              </p:nvSpPr>
              <p:spPr bwMode="auto">
                <a:xfrm flipV="1">
                  <a:off x="4188" y="3327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" name="Line 1352"/>
                <p:cNvSpPr>
                  <a:spLocks noChangeShapeType="1"/>
                </p:cNvSpPr>
                <p:nvPr/>
              </p:nvSpPr>
              <p:spPr bwMode="auto">
                <a:xfrm flipV="1">
                  <a:off x="4274" y="3336"/>
                  <a:ext cx="53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2" name="Line 1353"/>
                <p:cNvSpPr>
                  <a:spLocks noChangeShapeType="1"/>
                </p:cNvSpPr>
                <p:nvPr/>
              </p:nvSpPr>
              <p:spPr bwMode="auto">
                <a:xfrm>
                  <a:off x="4295" y="3317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3" name="Line 1354"/>
                <p:cNvSpPr>
                  <a:spLocks noChangeShapeType="1"/>
                </p:cNvSpPr>
                <p:nvPr/>
              </p:nvSpPr>
              <p:spPr bwMode="auto">
                <a:xfrm flipV="1">
                  <a:off x="4242" y="3314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4" name="AutoShape 1355"/>
                <p:cNvSpPr>
                  <a:spLocks noChangeArrowheads="1"/>
                </p:cNvSpPr>
                <p:nvPr/>
              </p:nvSpPr>
              <p:spPr bwMode="auto">
                <a:xfrm>
                  <a:off x="4327" y="3330"/>
                  <a:ext cx="35" cy="9"/>
                </a:xfrm>
                <a:custGeom>
                  <a:avLst/>
                  <a:gdLst>
                    <a:gd name="T0" fmla="*/ 0 w 35"/>
                    <a:gd name="T1" fmla="*/ 9 h 9"/>
                    <a:gd name="T2" fmla="*/ 35 w 35"/>
                    <a:gd name="T3" fmla="*/ 0 h 9"/>
                    <a:gd name="T4" fmla="*/ 0 w 35"/>
                    <a:gd name="T5" fmla="*/ 9 h 9"/>
                    <a:gd name="T6" fmla="*/ 0 w 35"/>
                    <a:gd name="T7" fmla="*/ 0 h 9"/>
                    <a:gd name="T8" fmla="*/ 35 w 3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5" h="9">
                      <a:moveTo>
                        <a:pt x="0" y="9"/>
                      </a:moveTo>
                      <a:lnTo>
                        <a:pt x="35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5" name="Line 1356"/>
                <p:cNvSpPr>
                  <a:spLocks noChangeShapeType="1"/>
                </p:cNvSpPr>
                <p:nvPr/>
              </p:nvSpPr>
              <p:spPr bwMode="auto">
                <a:xfrm flipV="1">
                  <a:off x="4327" y="3327"/>
                  <a:ext cx="35" cy="15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6" name="Line 1357"/>
                <p:cNvSpPr>
                  <a:spLocks noChangeShapeType="1"/>
                </p:cNvSpPr>
                <p:nvPr/>
              </p:nvSpPr>
              <p:spPr bwMode="auto">
                <a:xfrm>
                  <a:off x="4295" y="3317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7" name="AutoShape 1358"/>
                <p:cNvSpPr>
                  <a:spLocks noChangeArrowheads="1"/>
                </p:cNvSpPr>
                <p:nvPr/>
              </p:nvSpPr>
              <p:spPr bwMode="auto">
                <a:xfrm>
                  <a:off x="4351" y="3305"/>
                  <a:ext cx="11" cy="7"/>
                </a:xfrm>
                <a:custGeom>
                  <a:avLst/>
                  <a:gdLst>
                    <a:gd name="T0" fmla="*/ 0 w 11"/>
                    <a:gd name="T1" fmla="*/ 0 h 7"/>
                    <a:gd name="T2" fmla="*/ 11 w 11"/>
                    <a:gd name="T3" fmla="*/ 7 h 7"/>
                    <a:gd name="T4" fmla="*/ 0 w 11"/>
                    <a:gd name="T5" fmla="*/ 0 h 7"/>
                    <a:gd name="T6" fmla="*/ 0 w 11"/>
                    <a:gd name="T7" fmla="*/ 0 h 7"/>
                    <a:gd name="T8" fmla="*/ 11 w 11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1" h="7">
                      <a:moveTo>
                        <a:pt x="0" y="0"/>
                      </a:moveTo>
                      <a:lnTo>
                        <a:pt x="11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8" name="Line 1359"/>
                <p:cNvSpPr>
                  <a:spLocks noChangeShapeType="1"/>
                </p:cNvSpPr>
                <p:nvPr/>
              </p:nvSpPr>
              <p:spPr bwMode="auto">
                <a:xfrm>
                  <a:off x="4351" y="3305"/>
                  <a:ext cx="1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" name="AutoShape 1360"/>
                <p:cNvSpPr>
                  <a:spLocks noChangeArrowheads="1"/>
                </p:cNvSpPr>
                <p:nvPr/>
              </p:nvSpPr>
              <p:spPr bwMode="auto">
                <a:xfrm>
                  <a:off x="4295" y="3305"/>
                  <a:ext cx="56" cy="13"/>
                </a:xfrm>
                <a:custGeom>
                  <a:avLst/>
                  <a:gdLst>
                    <a:gd name="T0" fmla="*/ 0 w 56"/>
                    <a:gd name="T1" fmla="*/ 13 h 13"/>
                    <a:gd name="T2" fmla="*/ 56 w 56"/>
                    <a:gd name="T3" fmla="*/ 0 h 13"/>
                    <a:gd name="T4" fmla="*/ 0 w 56"/>
                    <a:gd name="T5" fmla="*/ 13 h 13"/>
                    <a:gd name="T6" fmla="*/ 0 w 56"/>
                    <a:gd name="T7" fmla="*/ 0 h 13"/>
                    <a:gd name="T8" fmla="*/ 56 w 56"/>
                    <a:gd name="T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56" h="13">
                      <a:moveTo>
                        <a:pt x="0" y="13"/>
                      </a:moveTo>
                      <a:lnTo>
                        <a:pt x="56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0" name="Line 1361"/>
                <p:cNvSpPr>
                  <a:spLocks noChangeShapeType="1"/>
                </p:cNvSpPr>
                <p:nvPr/>
              </p:nvSpPr>
              <p:spPr bwMode="auto">
                <a:xfrm flipV="1">
                  <a:off x="4295" y="3301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1" name="AutoShape 1362"/>
                <p:cNvSpPr>
                  <a:spLocks noChangeArrowheads="1"/>
                </p:cNvSpPr>
                <p:nvPr/>
              </p:nvSpPr>
              <p:spPr bwMode="auto">
                <a:xfrm>
                  <a:off x="4351" y="3304"/>
                  <a:ext cx="13" cy="1"/>
                </a:xfrm>
                <a:custGeom>
                  <a:avLst/>
                  <a:gdLst>
                    <a:gd name="T0" fmla="*/ 0 w 13"/>
                    <a:gd name="T1" fmla="*/ 1 h 1"/>
                    <a:gd name="T2" fmla="*/ 13 w 13"/>
                    <a:gd name="T3" fmla="*/ 0 h 1"/>
                    <a:gd name="T4" fmla="*/ 0 w 13"/>
                    <a:gd name="T5" fmla="*/ 1 h 1"/>
                    <a:gd name="T6" fmla="*/ 0 w 13"/>
                    <a:gd name="T7" fmla="*/ 0 h 1"/>
                    <a:gd name="T8" fmla="*/ 13 w 1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3" h="1">
                      <a:moveTo>
                        <a:pt x="0" y="1"/>
                      </a:moveTo>
                      <a:lnTo>
                        <a:pt x="13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2" name="Line 1363"/>
                <p:cNvSpPr>
                  <a:spLocks noChangeShapeType="1"/>
                </p:cNvSpPr>
                <p:nvPr/>
              </p:nvSpPr>
              <p:spPr bwMode="auto">
                <a:xfrm flipV="1">
                  <a:off x="4351" y="3300"/>
                  <a:ext cx="13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3" name="AutoShape 1364"/>
                <p:cNvSpPr>
                  <a:spLocks noChangeArrowheads="1"/>
                </p:cNvSpPr>
                <p:nvPr/>
              </p:nvSpPr>
              <p:spPr bwMode="auto">
                <a:xfrm>
                  <a:off x="4449" y="3302"/>
                  <a:ext cx="40" cy="10"/>
                </a:xfrm>
                <a:custGeom>
                  <a:avLst/>
                  <a:gdLst>
                    <a:gd name="T0" fmla="*/ 0 w 40"/>
                    <a:gd name="T1" fmla="*/ 10 h 10"/>
                    <a:gd name="T2" fmla="*/ 40 w 40"/>
                    <a:gd name="T3" fmla="*/ 0 h 10"/>
                    <a:gd name="T4" fmla="*/ 0 w 40"/>
                    <a:gd name="T5" fmla="*/ 10 h 10"/>
                    <a:gd name="T6" fmla="*/ 0 w 40"/>
                    <a:gd name="T7" fmla="*/ 0 h 10"/>
                    <a:gd name="T8" fmla="*/ 40 w 40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40" h="10">
                      <a:moveTo>
                        <a:pt x="0" y="10"/>
                      </a:moveTo>
                      <a:lnTo>
                        <a:pt x="40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4" name="Line 1365"/>
                <p:cNvSpPr>
                  <a:spLocks noChangeShapeType="1"/>
                </p:cNvSpPr>
                <p:nvPr/>
              </p:nvSpPr>
              <p:spPr bwMode="auto">
                <a:xfrm flipV="1">
                  <a:off x="4449" y="3298"/>
                  <a:ext cx="40" cy="16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5" name="Line 1366"/>
                <p:cNvSpPr>
                  <a:spLocks noChangeShapeType="1"/>
                </p:cNvSpPr>
                <p:nvPr/>
              </p:nvSpPr>
              <p:spPr bwMode="auto">
                <a:xfrm>
                  <a:off x="4460" y="3280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6" name="AutoShape 1367"/>
                <p:cNvSpPr>
                  <a:spLocks noChangeArrowheads="1"/>
                </p:cNvSpPr>
                <p:nvPr/>
              </p:nvSpPr>
              <p:spPr bwMode="auto">
                <a:xfrm>
                  <a:off x="4451" y="3280"/>
                  <a:ext cx="9" cy="3"/>
                </a:xfrm>
                <a:custGeom>
                  <a:avLst/>
                  <a:gdLst>
                    <a:gd name="T0" fmla="*/ 0 w 9"/>
                    <a:gd name="T1" fmla="*/ 3 h 3"/>
                    <a:gd name="T2" fmla="*/ 9 w 9"/>
                    <a:gd name="T3" fmla="*/ 0 h 3"/>
                    <a:gd name="T4" fmla="*/ 0 w 9"/>
                    <a:gd name="T5" fmla="*/ 3 h 3"/>
                    <a:gd name="T6" fmla="*/ 0 w 9"/>
                    <a:gd name="T7" fmla="*/ 0 h 3"/>
                    <a:gd name="T8" fmla="*/ 9 w 9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9" h="3">
                      <a:moveTo>
                        <a:pt x="0" y="3"/>
                      </a:moveTo>
                      <a:lnTo>
                        <a:pt x="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7" name="Line 1368"/>
                <p:cNvSpPr>
                  <a:spLocks noChangeShapeType="1"/>
                </p:cNvSpPr>
                <p:nvPr/>
              </p:nvSpPr>
              <p:spPr bwMode="auto">
                <a:xfrm flipV="1">
                  <a:off x="4451" y="3276"/>
                  <a:ext cx="9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" name="Line 1369"/>
                <p:cNvSpPr>
                  <a:spLocks noChangeShapeType="1"/>
                </p:cNvSpPr>
                <p:nvPr/>
              </p:nvSpPr>
              <p:spPr bwMode="auto">
                <a:xfrm>
                  <a:off x="4515" y="3267"/>
                  <a:ext cx="29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9" name="Line 1370"/>
                <p:cNvSpPr>
                  <a:spLocks noChangeShapeType="1"/>
                </p:cNvSpPr>
                <p:nvPr/>
              </p:nvSpPr>
              <p:spPr bwMode="auto">
                <a:xfrm flipV="1">
                  <a:off x="4460" y="3264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0" name="Line 1371"/>
                <p:cNvSpPr>
                  <a:spLocks noChangeShapeType="1"/>
                </p:cNvSpPr>
                <p:nvPr/>
              </p:nvSpPr>
              <p:spPr bwMode="auto">
                <a:xfrm flipV="1">
                  <a:off x="4546" y="3272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1" name="Line 1372"/>
                <p:cNvSpPr>
                  <a:spLocks noChangeShapeType="1"/>
                </p:cNvSpPr>
                <p:nvPr/>
              </p:nvSpPr>
              <p:spPr bwMode="auto">
                <a:xfrm>
                  <a:off x="4515" y="3267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2" name="Line 1373"/>
                <p:cNvSpPr>
                  <a:spLocks noChangeShapeType="1"/>
                </p:cNvSpPr>
                <p:nvPr/>
              </p:nvSpPr>
              <p:spPr bwMode="auto">
                <a:xfrm>
                  <a:off x="4569" y="3254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3" name="Line 1374"/>
                <p:cNvSpPr>
                  <a:spLocks noChangeShapeType="1"/>
                </p:cNvSpPr>
                <p:nvPr/>
              </p:nvSpPr>
              <p:spPr bwMode="auto">
                <a:xfrm flipV="1">
                  <a:off x="4515" y="3250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4" name="Line 1375"/>
                <p:cNvSpPr>
                  <a:spLocks noChangeShapeType="1"/>
                </p:cNvSpPr>
                <p:nvPr/>
              </p:nvSpPr>
              <p:spPr bwMode="auto">
                <a:xfrm>
                  <a:off x="4623" y="3242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5" name="Line 1376"/>
                <p:cNvSpPr>
                  <a:spLocks noChangeShapeType="1"/>
                </p:cNvSpPr>
                <p:nvPr/>
              </p:nvSpPr>
              <p:spPr bwMode="auto">
                <a:xfrm flipV="1">
                  <a:off x="4570" y="3239"/>
                  <a:ext cx="5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6" name="Line 1377"/>
                <p:cNvSpPr>
                  <a:spLocks noChangeShapeType="1"/>
                </p:cNvSpPr>
                <p:nvPr/>
              </p:nvSpPr>
              <p:spPr bwMode="auto">
                <a:xfrm>
                  <a:off x="4678" y="3229"/>
                  <a:ext cx="31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7" name="Line 1378"/>
                <p:cNvSpPr>
                  <a:spLocks noChangeShapeType="1"/>
                </p:cNvSpPr>
                <p:nvPr/>
              </p:nvSpPr>
              <p:spPr bwMode="auto">
                <a:xfrm flipV="1">
                  <a:off x="4623" y="3226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8" name="Line 1379"/>
                <p:cNvSpPr>
                  <a:spLocks noChangeShapeType="1"/>
                </p:cNvSpPr>
                <p:nvPr/>
              </p:nvSpPr>
              <p:spPr bwMode="auto">
                <a:xfrm flipV="1">
                  <a:off x="4709" y="3235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9" name="Line 1380"/>
                <p:cNvSpPr>
                  <a:spLocks noChangeShapeType="1"/>
                </p:cNvSpPr>
                <p:nvPr/>
              </p:nvSpPr>
              <p:spPr bwMode="auto">
                <a:xfrm flipV="1">
                  <a:off x="4709" y="3246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0" name="Line 1381"/>
                <p:cNvSpPr>
                  <a:spLocks noChangeShapeType="1"/>
                </p:cNvSpPr>
                <p:nvPr/>
              </p:nvSpPr>
              <p:spPr bwMode="auto">
                <a:xfrm>
                  <a:off x="4678" y="3229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1" name="Line 1382"/>
                <p:cNvSpPr>
                  <a:spLocks noChangeShapeType="1"/>
                </p:cNvSpPr>
                <p:nvPr/>
              </p:nvSpPr>
              <p:spPr bwMode="auto">
                <a:xfrm>
                  <a:off x="4731" y="3216"/>
                  <a:ext cx="33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2" name="Line 1383"/>
                <p:cNvSpPr>
                  <a:spLocks noChangeShapeType="1"/>
                </p:cNvSpPr>
                <p:nvPr/>
              </p:nvSpPr>
              <p:spPr bwMode="auto">
                <a:xfrm flipV="1">
                  <a:off x="4678" y="3213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3" name="Line 1384"/>
                <p:cNvSpPr>
                  <a:spLocks noChangeShapeType="1"/>
                </p:cNvSpPr>
                <p:nvPr/>
              </p:nvSpPr>
              <p:spPr bwMode="auto">
                <a:xfrm>
                  <a:off x="4786" y="3206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4" name="Line 1385"/>
                <p:cNvSpPr>
                  <a:spLocks noChangeShapeType="1"/>
                </p:cNvSpPr>
                <p:nvPr/>
              </p:nvSpPr>
              <p:spPr bwMode="auto">
                <a:xfrm flipV="1">
                  <a:off x="4734" y="3203"/>
                  <a:ext cx="52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5" name="Line 1386"/>
                <p:cNvSpPr>
                  <a:spLocks noChangeShapeType="1"/>
                </p:cNvSpPr>
                <p:nvPr/>
              </p:nvSpPr>
              <p:spPr bwMode="auto">
                <a:xfrm flipV="1">
                  <a:off x="4818" y="3209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6" name="Line 1387"/>
                <p:cNvSpPr>
                  <a:spLocks noChangeShapeType="1"/>
                </p:cNvSpPr>
                <p:nvPr/>
              </p:nvSpPr>
              <p:spPr bwMode="auto">
                <a:xfrm>
                  <a:off x="4786" y="3205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7" name="Line 1388"/>
                <p:cNvSpPr>
                  <a:spLocks noChangeShapeType="1"/>
                </p:cNvSpPr>
                <p:nvPr/>
              </p:nvSpPr>
              <p:spPr bwMode="auto">
                <a:xfrm flipV="1">
                  <a:off x="4786" y="3202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8" name="Line 1389"/>
                <p:cNvSpPr>
                  <a:spLocks noChangeShapeType="1"/>
                </p:cNvSpPr>
                <p:nvPr/>
              </p:nvSpPr>
              <p:spPr bwMode="auto">
                <a:xfrm>
                  <a:off x="4841" y="3192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9" name="Line 1390"/>
                <p:cNvSpPr>
                  <a:spLocks noChangeShapeType="1"/>
                </p:cNvSpPr>
                <p:nvPr/>
              </p:nvSpPr>
              <p:spPr bwMode="auto">
                <a:xfrm flipV="1">
                  <a:off x="4786" y="3189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0" name="Line 1391"/>
                <p:cNvSpPr>
                  <a:spLocks noChangeShapeType="1"/>
                </p:cNvSpPr>
                <p:nvPr/>
              </p:nvSpPr>
              <p:spPr bwMode="auto">
                <a:xfrm>
                  <a:off x="4895" y="3180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1" name="Line 1392"/>
                <p:cNvSpPr>
                  <a:spLocks noChangeShapeType="1"/>
                </p:cNvSpPr>
                <p:nvPr/>
              </p:nvSpPr>
              <p:spPr bwMode="auto">
                <a:xfrm flipV="1">
                  <a:off x="4841" y="3177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2" name="Line 1393"/>
                <p:cNvSpPr>
                  <a:spLocks noChangeShapeType="1"/>
                </p:cNvSpPr>
                <p:nvPr/>
              </p:nvSpPr>
              <p:spPr bwMode="auto">
                <a:xfrm>
                  <a:off x="4895" y="3180"/>
                  <a:ext cx="33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3" name="Line 1394"/>
                <p:cNvSpPr>
                  <a:spLocks noChangeShapeType="1"/>
                </p:cNvSpPr>
                <p:nvPr/>
              </p:nvSpPr>
              <p:spPr bwMode="auto">
                <a:xfrm flipV="1">
                  <a:off x="4895" y="3176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4" name="Line 1395"/>
                <p:cNvSpPr>
                  <a:spLocks noChangeShapeType="1"/>
                </p:cNvSpPr>
                <p:nvPr/>
              </p:nvSpPr>
              <p:spPr bwMode="auto">
                <a:xfrm>
                  <a:off x="4950" y="3168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5" name="Line 1396"/>
                <p:cNvSpPr>
                  <a:spLocks noChangeShapeType="1"/>
                </p:cNvSpPr>
                <p:nvPr/>
              </p:nvSpPr>
              <p:spPr bwMode="auto">
                <a:xfrm flipV="1">
                  <a:off x="4895" y="3164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6" name="Line 1397"/>
                <p:cNvSpPr>
                  <a:spLocks noChangeShapeType="1"/>
                </p:cNvSpPr>
                <p:nvPr/>
              </p:nvSpPr>
              <p:spPr bwMode="auto">
                <a:xfrm flipV="1">
                  <a:off x="4981" y="3171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7" name="Line 1398"/>
                <p:cNvSpPr>
                  <a:spLocks noChangeShapeType="1"/>
                </p:cNvSpPr>
                <p:nvPr/>
              </p:nvSpPr>
              <p:spPr bwMode="auto">
                <a:xfrm flipV="1">
                  <a:off x="4981" y="3184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8" name="Line 1399"/>
                <p:cNvSpPr>
                  <a:spLocks noChangeShapeType="1"/>
                </p:cNvSpPr>
                <p:nvPr/>
              </p:nvSpPr>
              <p:spPr bwMode="auto">
                <a:xfrm>
                  <a:off x="4950" y="3168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9" name="Line 1400"/>
                <p:cNvSpPr>
                  <a:spLocks noChangeShapeType="1"/>
                </p:cNvSpPr>
                <p:nvPr/>
              </p:nvSpPr>
              <p:spPr bwMode="auto">
                <a:xfrm>
                  <a:off x="5005" y="3153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0" name="Line 1401"/>
                <p:cNvSpPr>
                  <a:spLocks noChangeShapeType="1"/>
                </p:cNvSpPr>
                <p:nvPr/>
              </p:nvSpPr>
              <p:spPr bwMode="auto">
                <a:xfrm flipV="1">
                  <a:off x="4950" y="3149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1" name="Line 1402"/>
                <p:cNvSpPr>
                  <a:spLocks noChangeShapeType="1"/>
                </p:cNvSpPr>
                <p:nvPr/>
              </p:nvSpPr>
              <p:spPr bwMode="auto">
                <a:xfrm flipV="1">
                  <a:off x="5036" y="3158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" name="Line 1403"/>
                <p:cNvSpPr>
                  <a:spLocks noChangeShapeType="1"/>
                </p:cNvSpPr>
                <p:nvPr/>
              </p:nvSpPr>
              <p:spPr bwMode="auto">
                <a:xfrm flipV="1">
                  <a:off x="5036" y="3170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3" name="Line 1404"/>
                <p:cNvSpPr>
                  <a:spLocks noChangeShapeType="1"/>
                </p:cNvSpPr>
                <p:nvPr/>
              </p:nvSpPr>
              <p:spPr bwMode="auto">
                <a:xfrm>
                  <a:off x="5005" y="3151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4" name="Line 1405"/>
                <p:cNvSpPr>
                  <a:spLocks noChangeShapeType="1"/>
                </p:cNvSpPr>
                <p:nvPr/>
              </p:nvSpPr>
              <p:spPr bwMode="auto">
                <a:xfrm flipV="1">
                  <a:off x="5005" y="3148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5" name="Line 1406"/>
                <p:cNvSpPr>
                  <a:spLocks noChangeShapeType="1"/>
                </p:cNvSpPr>
                <p:nvPr/>
              </p:nvSpPr>
              <p:spPr bwMode="auto">
                <a:xfrm>
                  <a:off x="5059" y="3140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6" name="Line 1407"/>
                <p:cNvSpPr>
                  <a:spLocks noChangeShapeType="1"/>
                </p:cNvSpPr>
                <p:nvPr/>
              </p:nvSpPr>
              <p:spPr bwMode="auto">
                <a:xfrm flipV="1">
                  <a:off x="5005" y="3136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408"/>
              <p:cNvGrpSpPr>
                <a:grpSpLocks/>
              </p:cNvGrpSpPr>
              <p:nvPr/>
            </p:nvGrpSpPr>
            <p:grpSpPr bwMode="auto">
              <a:xfrm>
                <a:off x="3797" y="3068"/>
                <a:ext cx="1459" cy="348"/>
                <a:chOff x="3797" y="3068"/>
                <a:chExt cx="1459" cy="348"/>
              </a:xfrm>
            </p:grpSpPr>
            <p:sp>
              <p:nvSpPr>
                <p:cNvPr id="797" name="Line 1409"/>
                <p:cNvSpPr>
                  <a:spLocks noChangeShapeType="1"/>
                </p:cNvSpPr>
                <p:nvPr/>
              </p:nvSpPr>
              <p:spPr bwMode="auto">
                <a:xfrm flipV="1">
                  <a:off x="5091" y="3143"/>
                  <a:ext cx="5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8" name="Line 1410"/>
                <p:cNvSpPr>
                  <a:spLocks noChangeShapeType="1"/>
                </p:cNvSpPr>
                <p:nvPr/>
              </p:nvSpPr>
              <p:spPr bwMode="auto">
                <a:xfrm>
                  <a:off x="5059" y="3139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" name="Line 1411"/>
                <p:cNvSpPr>
                  <a:spLocks noChangeShapeType="1"/>
                </p:cNvSpPr>
                <p:nvPr/>
              </p:nvSpPr>
              <p:spPr bwMode="auto">
                <a:xfrm>
                  <a:off x="5114" y="3127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0" name="Line 1412"/>
                <p:cNvSpPr>
                  <a:spLocks noChangeShapeType="1"/>
                </p:cNvSpPr>
                <p:nvPr/>
              </p:nvSpPr>
              <p:spPr bwMode="auto">
                <a:xfrm flipV="1">
                  <a:off x="5059" y="3122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1" name="Line 1413"/>
                <p:cNvSpPr>
                  <a:spLocks noChangeShapeType="1"/>
                </p:cNvSpPr>
                <p:nvPr/>
              </p:nvSpPr>
              <p:spPr bwMode="auto">
                <a:xfrm flipV="1">
                  <a:off x="5145" y="3128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2" name="Line 1414"/>
                <p:cNvSpPr>
                  <a:spLocks noChangeShapeType="1"/>
                </p:cNvSpPr>
                <p:nvPr/>
              </p:nvSpPr>
              <p:spPr bwMode="auto">
                <a:xfrm flipV="1">
                  <a:off x="5145" y="3141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3" name="Line 1415"/>
                <p:cNvSpPr>
                  <a:spLocks noChangeShapeType="1"/>
                </p:cNvSpPr>
                <p:nvPr/>
              </p:nvSpPr>
              <p:spPr bwMode="auto">
                <a:xfrm>
                  <a:off x="5114" y="3124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4" name="Line 1416"/>
                <p:cNvSpPr>
                  <a:spLocks noChangeShapeType="1"/>
                </p:cNvSpPr>
                <p:nvPr/>
              </p:nvSpPr>
              <p:spPr bwMode="auto">
                <a:xfrm flipV="1">
                  <a:off x="5114" y="3119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5" name="Line 1417"/>
                <p:cNvSpPr>
                  <a:spLocks noChangeShapeType="1"/>
                </p:cNvSpPr>
                <p:nvPr/>
              </p:nvSpPr>
              <p:spPr bwMode="auto">
                <a:xfrm>
                  <a:off x="5168" y="3113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6" name="Line 1418"/>
                <p:cNvSpPr>
                  <a:spLocks noChangeShapeType="1"/>
                </p:cNvSpPr>
                <p:nvPr/>
              </p:nvSpPr>
              <p:spPr bwMode="auto">
                <a:xfrm flipV="1">
                  <a:off x="5114" y="3109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7" name="Line 1419"/>
                <p:cNvSpPr>
                  <a:spLocks noChangeShapeType="1"/>
                </p:cNvSpPr>
                <p:nvPr/>
              </p:nvSpPr>
              <p:spPr bwMode="auto">
                <a:xfrm flipV="1">
                  <a:off x="5200" y="3113"/>
                  <a:ext cx="56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8" name="Line 1420"/>
                <p:cNvSpPr>
                  <a:spLocks noChangeShapeType="1"/>
                </p:cNvSpPr>
                <p:nvPr/>
              </p:nvSpPr>
              <p:spPr bwMode="auto">
                <a:xfrm>
                  <a:off x="5168" y="3107"/>
                  <a:ext cx="32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9" name="Line 1421"/>
                <p:cNvSpPr>
                  <a:spLocks noChangeShapeType="1"/>
                </p:cNvSpPr>
                <p:nvPr/>
              </p:nvSpPr>
              <p:spPr bwMode="auto">
                <a:xfrm flipV="1">
                  <a:off x="5168" y="3103"/>
                  <a:ext cx="1" cy="1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0" name="Line 1422"/>
                <p:cNvSpPr>
                  <a:spLocks noChangeShapeType="1"/>
                </p:cNvSpPr>
                <p:nvPr/>
              </p:nvSpPr>
              <p:spPr bwMode="auto">
                <a:xfrm>
                  <a:off x="5222" y="3097"/>
                  <a:ext cx="34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1" name="Line 1423"/>
                <p:cNvSpPr>
                  <a:spLocks noChangeShapeType="1"/>
                </p:cNvSpPr>
                <p:nvPr/>
              </p:nvSpPr>
              <p:spPr bwMode="auto">
                <a:xfrm flipV="1">
                  <a:off x="5168" y="3092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2" name="Line 1424"/>
                <p:cNvSpPr>
                  <a:spLocks noChangeShapeType="1"/>
                </p:cNvSpPr>
                <p:nvPr/>
              </p:nvSpPr>
              <p:spPr bwMode="auto">
                <a:xfrm>
                  <a:off x="3827" y="3396"/>
                  <a:ext cx="3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3" name="Line 1425"/>
                <p:cNvSpPr>
                  <a:spLocks noChangeShapeType="1"/>
                </p:cNvSpPr>
                <p:nvPr/>
              </p:nvSpPr>
              <p:spPr bwMode="auto">
                <a:xfrm>
                  <a:off x="3827" y="3392"/>
                  <a:ext cx="34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4" name="Line 1426"/>
                <p:cNvSpPr>
                  <a:spLocks noChangeShapeType="1"/>
                </p:cNvSpPr>
                <p:nvPr/>
              </p:nvSpPr>
              <p:spPr bwMode="auto">
                <a:xfrm flipV="1">
                  <a:off x="3827" y="3388"/>
                  <a:ext cx="1" cy="1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5" name="Line 1427"/>
                <p:cNvSpPr>
                  <a:spLocks noChangeShapeType="1"/>
                </p:cNvSpPr>
                <p:nvPr/>
              </p:nvSpPr>
              <p:spPr bwMode="auto">
                <a:xfrm>
                  <a:off x="3883" y="3380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6" name="Line 1428"/>
                <p:cNvSpPr>
                  <a:spLocks noChangeShapeType="1"/>
                </p:cNvSpPr>
                <p:nvPr/>
              </p:nvSpPr>
              <p:spPr bwMode="auto">
                <a:xfrm flipV="1">
                  <a:off x="3827" y="3375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7" name="Line 1429"/>
                <p:cNvSpPr>
                  <a:spLocks noChangeShapeType="1"/>
                </p:cNvSpPr>
                <p:nvPr/>
              </p:nvSpPr>
              <p:spPr bwMode="auto">
                <a:xfrm flipV="1">
                  <a:off x="3916" y="3384"/>
                  <a:ext cx="52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8" name="Line 1430"/>
                <p:cNvSpPr>
                  <a:spLocks noChangeShapeType="1"/>
                </p:cNvSpPr>
                <p:nvPr/>
              </p:nvSpPr>
              <p:spPr bwMode="auto">
                <a:xfrm>
                  <a:off x="3883" y="3380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9" name="Line 1431"/>
                <p:cNvSpPr>
                  <a:spLocks noChangeShapeType="1"/>
                </p:cNvSpPr>
                <p:nvPr/>
              </p:nvSpPr>
              <p:spPr bwMode="auto">
                <a:xfrm>
                  <a:off x="3938" y="3366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0" name="Line 1432"/>
                <p:cNvSpPr>
                  <a:spLocks noChangeShapeType="1"/>
                </p:cNvSpPr>
                <p:nvPr/>
              </p:nvSpPr>
              <p:spPr bwMode="auto">
                <a:xfrm flipV="1">
                  <a:off x="3883" y="3361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" name="Line 1433"/>
                <p:cNvSpPr>
                  <a:spLocks noChangeShapeType="1"/>
                </p:cNvSpPr>
                <p:nvPr/>
              </p:nvSpPr>
              <p:spPr bwMode="auto">
                <a:xfrm flipV="1">
                  <a:off x="3970" y="3373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" name="Line 1434"/>
                <p:cNvSpPr>
                  <a:spLocks noChangeShapeType="1"/>
                </p:cNvSpPr>
                <p:nvPr/>
              </p:nvSpPr>
              <p:spPr bwMode="auto">
                <a:xfrm>
                  <a:off x="3992" y="3355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" name="Line 1435"/>
                <p:cNvSpPr>
                  <a:spLocks noChangeShapeType="1"/>
                </p:cNvSpPr>
                <p:nvPr/>
              </p:nvSpPr>
              <p:spPr bwMode="auto">
                <a:xfrm flipV="1">
                  <a:off x="3938" y="3350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" name="Line 1436"/>
                <p:cNvSpPr>
                  <a:spLocks noChangeShapeType="1"/>
                </p:cNvSpPr>
                <p:nvPr/>
              </p:nvSpPr>
              <p:spPr bwMode="auto">
                <a:xfrm>
                  <a:off x="4047" y="3343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" name="Line 1437"/>
                <p:cNvSpPr>
                  <a:spLocks noChangeShapeType="1"/>
                </p:cNvSpPr>
                <p:nvPr/>
              </p:nvSpPr>
              <p:spPr bwMode="auto">
                <a:xfrm flipV="1">
                  <a:off x="3995" y="3338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" name="Line 1438"/>
                <p:cNvSpPr>
                  <a:spLocks noChangeShapeType="1"/>
                </p:cNvSpPr>
                <p:nvPr/>
              </p:nvSpPr>
              <p:spPr bwMode="auto">
                <a:xfrm>
                  <a:off x="4047" y="3343"/>
                  <a:ext cx="29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" name="Line 1439"/>
                <p:cNvSpPr>
                  <a:spLocks noChangeShapeType="1"/>
                </p:cNvSpPr>
                <p:nvPr/>
              </p:nvSpPr>
              <p:spPr bwMode="auto">
                <a:xfrm>
                  <a:off x="4102" y="3332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" name="Line 1440"/>
                <p:cNvSpPr>
                  <a:spLocks noChangeShapeType="1"/>
                </p:cNvSpPr>
                <p:nvPr/>
              </p:nvSpPr>
              <p:spPr bwMode="auto">
                <a:xfrm flipV="1">
                  <a:off x="4047" y="3328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" name="Line 1441"/>
                <p:cNvSpPr>
                  <a:spLocks noChangeShapeType="1"/>
                </p:cNvSpPr>
                <p:nvPr/>
              </p:nvSpPr>
              <p:spPr bwMode="auto">
                <a:xfrm>
                  <a:off x="4154" y="3320"/>
                  <a:ext cx="3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" name="Line 1442"/>
                <p:cNvSpPr>
                  <a:spLocks noChangeShapeType="1"/>
                </p:cNvSpPr>
                <p:nvPr/>
              </p:nvSpPr>
              <p:spPr bwMode="auto">
                <a:xfrm flipV="1">
                  <a:off x="4102" y="3317"/>
                  <a:ext cx="52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" name="Line 1443"/>
                <p:cNvSpPr>
                  <a:spLocks noChangeShapeType="1"/>
                </p:cNvSpPr>
                <p:nvPr/>
              </p:nvSpPr>
              <p:spPr bwMode="auto">
                <a:xfrm flipV="1">
                  <a:off x="4242" y="3325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" name="Line 1444"/>
                <p:cNvSpPr>
                  <a:spLocks noChangeShapeType="1"/>
                </p:cNvSpPr>
                <p:nvPr/>
              </p:nvSpPr>
              <p:spPr bwMode="auto">
                <a:xfrm flipV="1">
                  <a:off x="4188" y="3325"/>
                  <a:ext cx="53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" name="Line 1445"/>
                <p:cNvSpPr>
                  <a:spLocks noChangeShapeType="1"/>
                </p:cNvSpPr>
                <p:nvPr/>
              </p:nvSpPr>
              <p:spPr bwMode="auto">
                <a:xfrm>
                  <a:off x="4210" y="3308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" name="Line 1446"/>
                <p:cNvSpPr>
                  <a:spLocks noChangeShapeType="1"/>
                </p:cNvSpPr>
                <p:nvPr/>
              </p:nvSpPr>
              <p:spPr bwMode="auto">
                <a:xfrm flipV="1">
                  <a:off x="4156" y="3305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" name="Line 1447"/>
                <p:cNvSpPr>
                  <a:spLocks noChangeShapeType="1"/>
                </p:cNvSpPr>
                <p:nvPr/>
              </p:nvSpPr>
              <p:spPr bwMode="auto">
                <a:xfrm flipV="1">
                  <a:off x="4242" y="3312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" name="Line 1448"/>
                <p:cNvSpPr>
                  <a:spLocks noChangeShapeType="1"/>
                </p:cNvSpPr>
                <p:nvPr/>
              </p:nvSpPr>
              <p:spPr bwMode="auto">
                <a:xfrm>
                  <a:off x="4265" y="3294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" name="Line 1449"/>
                <p:cNvSpPr>
                  <a:spLocks noChangeShapeType="1"/>
                </p:cNvSpPr>
                <p:nvPr/>
              </p:nvSpPr>
              <p:spPr bwMode="auto">
                <a:xfrm flipV="1">
                  <a:off x="4210" y="3290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" name="AutoShape 1450"/>
                <p:cNvSpPr>
                  <a:spLocks noChangeArrowheads="1"/>
                </p:cNvSpPr>
                <p:nvPr/>
              </p:nvSpPr>
              <p:spPr bwMode="auto">
                <a:xfrm>
                  <a:off x="4295" y="3304"/>
                  <a:ext cx="56" cy="13"/>
                </a:xfrm>
                <a:custGeom>
                  <a:avLst/>
                  <a:gdLst>
                    <a:gd name="T0" fmla="*/ 0 w 56"/>
                    <a:gd name="T1" fmla="*/ 13 h 13"/>
                    <a:gd name="T2" fmla="*/ 56 w 56"/>
                    <a:gd name="T3" fmla="*/ 0 h 13"/>
                    <a:gd name="T4" fmla="*/ 0 w 56"/>
                    <a:gd name="T5" fmla="*/ 13 h 13"/>
                    <a:gd name="T6" fmla="*/ 0 w 56"/>
                    <a:gd name="T7" fmla="*/ 0 h 13"/>
                    <a:gd name="T8" fmla="*/ 56 w 56"/>
                    <a:gd name="T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56" h="13">
                      <a:moveTo>
                        <a:pt x="0" y="13"/>
                      </a:moveTo>
                      <a:lnTo>
                        <a:pt x="56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9" name="Line 1451"/>
                <p:cNvSpPr>
                  <a:spLocks noChangeShapeType="1"/>
                </p:cNvSpPr>
                <p:nvPr/>
              </p:nvSpPr>
              <p:spPr bwMode="auto">
                <a:xfrm flipV="1">
                  <a:off x="4295" y="3300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0" name="Line 1452"/>
                <p:cNvSpPr>
                  <a:spLocks noChangeShapeType="1"/>
                </p:cNvSpPr>
                <p:nvPr/>
              </p:nvSpPr>
              <p:spPr bwMode="auto">
                <a:xfrm>
                  <a:off x="4265" y="3294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1" name="AutoShape 1453"/>
                <p:cNvSpPr>
                  <a:spLocks noChangeArrowheads="1"/>
                </p:cNvSpPr>
                <p:nvPr/>
              </p:nvSpPr>
              <p:spPr bwMode="auto">
                <a:xfrm>
                  <a:off x="4319" y="3282"/>
                  <a:ext cx="32" cy="22"/>
                </a:xfrm>
                <a:custGeom>
                  <a:avLst/>
                  <a:gdLst>
                    <a:gd name="T0" fmla="*/ 0 w 32"/>
                    <a:gd name="T1" fmla="*/ 0 h 22"/>
                    <a:gd name="T2" fmla="*/ 32 w 32"/>
                    <a:gd name="T3" fmla="*/ 22 h 22"/>
                    <a:gd name="T4" fmla="*/ 0 w 32"/>
                    <a:gd name="T5" fmla="*/ 0 h 22"/>
                    <a:gd name="T6" fmla="*/ 0 w 32"/>
                    <a:gd name="T7" fmla="*/ 0 h 22"/>
                    <a:gd name="T8" fmla="*/ 32 w 32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2" h="22">
                      <a:moveTo>
                        <a:pt x="0" y="0"/>
                      </a:moveTo>
                      <a:lnTo>
                        <a:pt x="32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2" name="Line 1454"/>
                <p:cNvSpPr>
                  <a:spLocks noChangeShapeType="1"/>
                </p:cNvSpPr>
                <p:nvPr/>
              </p:nvSpPr>
              <p:spPr bwMode="auto">
                <a:xfrm>
                  <a:off x="4319" y="3282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3" name="Line 1455"/>
                <p:cNvSpPr>
                  <a:spLocks noChangeShapeType="1"/>
                </p:cNvSpPr>
                <p:nvPr/>
              </p:nvSpPr>
              <p:spPr bwMode="auto">
                <a:xfrm flipV="1">
                  <a:off x="4265" y="3278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4" name="AutoShape 1456"/>
                <p:cNvSpPr>
                  <a:spLocks noChangeArrowheads="1"/>
                </p:cNvSpPr>
                <p:nvPr/>
              </p:nvSpPr>
              <p:spPr bwMode="auto">
                <a:xfrm>
                  <a:off x="4351" y="3301"/>
                  <a:ext cx="13" cy="3"/>
                </a:xfrm>
                <a:custGeom>
                  <a:avLst/>
                  <a:gdLst>
                    <a:gd name="T0" fmla="*/ 0 w 13"/>
                    <a:gd name="T1" fmla="*/ 3 h 3"/>
                    <a:gd name="T2" fmla="*/ 13 w 13"/>
                    <a:gd name="T3" fmla="*/ 0 h 3"/>
                    <a:gd name="T4" fmla="*/ 0 w 13"/>
                    <a:gd name="T5" fmla="*/ 3 h 3"/>
                    <a:gd name="T6" fmla="*/ 0 w 13"/>
                    <a:gd name="T7" fmla="*/ 0 h 3"/>
                    <a:gd name="T8" fmla="*/ 13 w 13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3" h="3">
                      <a:moveTo>
                        <a:pt x="0" y="3"/>
                      </a:moveTo>
                      <a:lnTo>
                        <a:pt x="1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5" name="Line 1457"/>
                <p:cNvSpPr>
                  <a:spLocks noChangeShapeType="1"/>
                </p:cNvSpPr>
                <p:nvPr/>
              </p:nvSpPr>
              <p:spPr bwMode="auto">
                <a:xfrm flipV="1">
                  <a:off x="4351" y="3297"/>
                  <a:ext cx="13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6" name="AutoShape 1458"/>
                <p:cNvSpPr>
                  <a:spLocks noChangeArrowheads="1"/>
                </p:cNvSpPr>
                <p:nvPr/>
              </p:nvSpPr>
              <p:spPr bwMode="auto">
                <a:xfrm>
                  <a:off x="4319" y="3272"/>
                  <a:ext cx="43" cy="10"/>
                </a:xfrm>
                <a:custGeom>
                  <a:avLst/>
                  <a:gdLst>
                    <a:gd name="T0" fmla="*/ 0 w 43"/>
                    <a:gd name="T1" fmla="*/ 10 h 10"/>
                    <a:gd name="T2" fmla="*/ 43 w 43"/>
                    <a:gd name="T3" fmla="*/ 0 h 10"/>
                    <a:gd name="T4" fmla="*/ 0 w 43"/>
                    <a:gd name="T5" fmla="*/ 10 h 10"/>
                    <a:gd name="T6" fmla="*/ 0 w 43"/>
                    <a:gd name="T7" fmla="*/ 0 h 10"/>
                    <a:gd name="T8" fmla="*/ 43 w 4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43" h="10">
                      <a:moveTo>
                        <a:pt x="0" y="10"/>
                      </a:moveTo>
                      <a:lnTo>
                        <a:pt x="43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7" name="Line 1459"/>
                <p:cNvSpPr>
                  <a:spLocks noChangeShapeType="1"/>
                </p:cNvSpPr>
                <p:nvPr/>
              </p:nvSpPr>
              <p:spPr bwMode="auto">
                <a:xfrm flipV="1">
                  <a:off x="4319" y="3268"/>
                  <a:ext cx="43" cy="16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8" name="AutoShape 1460"/>
                <p:cNvSpPr>
                  <a:spLocks noChangeArrowheads="1"/>
                </p:cNvSpPr>
                <p:nvPr/>
              </p:nvSpPr>
              <p:spPr bwMode="auto">
                <a:xfrm>
                  <a:off x="4451" y="3273"/>
                  <a:ext cx="9" cy="6"/>
                </a:xfrm>
                <a:custGeom>
                  <a:avLst/>
                  <a:gdLst>
                    <a:gd name="T0" fmla="*/ 0 w 9"/>
                    <a:gd name="T1" fmla="*/ 0 h 6"/>
                    <a:gd name="T2" fmla="*/ 9 w 9"/>
                    <a:gd name="T3" fmla="*/ 6 h 6"/>
                    <a:gd name="T4" fmla="*/ 0 w 9"/>
                    <a:gd name="T5" fmla="*/ 0 h 6"/>
                    <a:gd name="T6" fmla="*/ 0 w 9"/>
                    <a:gd name="T7" fmla="*/ 0 h 6"/>
                    <a:gd name="T8" fmla="*/ 9 w 9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9" h="6">
                      <a:moveTo>
                        <a:pt x="0" y="0"/>
                      </a:moveTo>
                      <a:lnTo>
                        <a:pt x="9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9" name="Line 1461"/>
                <p:cNvSpPr>
                  <a:spLocks noChangeShapeType="1"/>
                </p:cNvSpPr>
                <p:nvPr/>
              </p:nvSpPr>
              <p:spPr bwMode="auto">
                <a:xfrm>
                  <a:off x="4451" y="3273"/>
                  <a:ext cx="9" cy="6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" name="Line 1462"/>
                <p:cNvSpPr>
                  <a:spLocks noChangeShapeType="1"/>
                </p:cNvSpPr>
                <p:nvPr/>
              </p:nvSpPr>
              <p:spPr bwMode="auto">
                <a:xfrm flipV="1">
                  <a:off x="4460" y="3262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" name="AutoShape 1463"/>
                <p:cNvSpPr>
                  <a:spLocks noChangeArrowheads="1"/>
                </p:cNvSpPr>
                <p:nvPr/>
              </p:nvSpPr>
              <p:spPr bwMode="auto">
                <a:xfrm>
                  <a:off x="4451" y="3272"/>
                  <a:ext cx="9" cy="7"/>
                </a:xfrm>
                <a:custGeom>
                  <a:avLst/>
                  <a:gdLst>
                    <a:gd name="T0" fmla="*/ 0 w 9"/>
                    <a:gd name="T1" fmla="*/ 0 h 7"/>
                    <a:gd name="T2" fmla="*/ 9 w 9"/>
                    <a:gd name="T3" fmla="*/ 7 h 7"/>
                    <a:gd name="T4" fmla="*/ 0 w 9"/>
                    <a:gd name="T5" fmla="*/ 0 h 7"/>
                    <a:gd name="T6" fmla="*/ 0 w 9"/>
                    <a:gd name="T7" fmla="*/ 0 h 7"/>
                    <a:gd name="T8" fmla="*/ 9 w 9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9" h="7">
                      <a:moveTo>
                        <a:pt x="0" y="0"/>
                      </a:moveTo>
                      <a:lnTo>
                        <a:pt x="9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2" name="Line 1464"/>
                <p:cNvSpPr>
                  <a:spLocks noChangeShapeType="1"/>
                </p:cNvSpPr>
                <p:nvPr/>
              </p:nvSpPr>
              <p:spPr bwMode="auto">
                <a:xfrm>
                  <a:off x="4451" y="3272"/>
                  <a:ext cx="9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" name="Line 1465"/>
                <p:cNvSpPr>
                  <a:spLocks noChangeShapeType="1"/>
                </p:cNvSpPr>
                <p:nvPr/>
              </p:nvSpPr>
              <p:spPr bwMode="auto">
                <a:xfrm>
                  <a:off x="4482" y="3244"/>
                  <a:ext cx="33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" name="AutoShape 1466"/>
                <p:cNvSpPr>
                  <a:spLocks noChangeArrowheads="1"/>
                </p:cNvSpPr>
                <p:nvPr/>
              </p:nvSpPr>
              <p:spPr bwMode="auto">
                <a:xfrm>
                  <a:off x="4449" y="3244"/>
                  <a:ext cx="32" cy="9"/>
                </a:xfrm>
                <a:custGeom>
                  <a:avLst/>
                  <a:gdLst>
                    <a:gd name="T0" fmla="*/ 0 w 32"/>
                    <a:gd name="T1" fmla="*/ 9 h 9"/>
                    <a:gd name="T2" fmla="*/ 32 w 32"/>
                    <a:gd name="T3" fmla="*/ 0 h 9"/>
                    <a:gd name="T4" fmla="*/ 0 w 32"/>
                    <a:gd name="T5" fmla="*/ 9 h 9"/>
                    <a:gd name="T6" fmla="*/ 0 w 32"/>
                    <a:gd name="T7" fmla="*/ 0 h 9"/>
                    <a:gd name="T8" fmla="*/ 32 w 32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2" h="9">
                      <a:moveTo>
                        <a:pt x="0" y="9"/>
                      </a:moveTo>
                      <a:lnTo>
                        <a:pt x="32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5" name="Line 1467"/>
                <p:cNvSpPr>
                  <a:spLocks noChangeShapeType="1"/>
                </p:cNvSpPr>
                <p:nvPr/>
              </p:nvSpPr>
              <p:spPr bwMode="auto">
                <a:xfrm flipV="1">
                  <a:off x="4449" y="3240"/>
                  <a:ext cx="32" cy="15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" name="Line 1468"/>
                <p:cNvSpPr>
                  <a:spLocks noChangeShapeType="1"/>
                </p:cNvSpPr>
                <p:nvPr/>
              </p:nvSpPr>
              <p:spPr bwMode="auto">
                <a:xfrm>
                  <a:off x="4482" y="3244"/>
                  <a:ext cx="33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" name="Line 1469"/>
                <p:cNvSpPr>
                  <a:spLocks noChangeShapeType="1"/>
                </p:cNvSpPr>
                <p:nvPr/>
              </p:nvSpPr>
              <p:spPr bwMode="auto">
                <a:xfrm>
                  <a:off x="4536" y="3234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8" name="Line 1470"/>
                <p:cNvSpPr>
                  <a:spLocks noChangeShapeType="1"/>
                </p:cNvSpPr>
                <p:nvPr/>
              </p:nvSpPr>
              <p:spPr bwMode="auto">
                <a:xfrm flipV="1">
                  <a:off x="4482" y="3230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9" name="Line 1471"/>
                <p:cNvSpPr>
                  <a:spLocks noChangeShapeType="1"/>
                </p:cNvSpPr>
                <p:nvPr/>
              </p:nvSpPr>
              <p:spPr bwMode="auto">
                <a:xfrm>
                  <a:off x="4591" y="3221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" name="Line 1472"/>
                <p:cNvSpPr>
                  <a:spLocks noChangeShapeType="1"/>
                </p:cNvSpPr>
                <p:nvPr/>
              </p:nvSpPr>
              <p:spPr bwMode="auto">
                <a:xfrm flipV="1">
                  <a:off x="4536" y="3216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1" name="Line 1473"/>
                <p:cNvSpPr>
                  <a:spLocks noChangeShapeType="1"/>
                </p:cNvSpPr>
                <p:nvPr/>
              </p:nvSpPr>
              <p:spPr bwMode="auto">
                <a:xfrm flipV="1">
                  <a:off x="4623" y="3224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2" name="Line 1474"/>
                <p:cNvSpPr>
                  <a:spLocks noChangeShapeType="1"/>
                </p:cNvSpPr>
                <p:nvPr/>
              </p:nvSpPr>
              <p:spPr bwMode="auto">
                <a:xfrm>
                  <a:off x="4591" y="3221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3" name="Line 1475"/>
                <p:cNvSpPr>
                  <a:spLocks noChangeShapeType="1"/>
                </p:cNvSpPr>
                <p:nvPr/>
              </p:nvSpPr>
              <p:spPr bwMode="auto">
                <a:xfrm>
                  <a:off x="4645" y="3208"/>
                  <a:ext cx="33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4" name="Line 1476"/>
                <p:cNvSpPr>
                  <a:spLocks noChangeShapeType="1"/>
                </p:cNvSpPr>
                <p:nvPr/>
              </p:nvSpPr>
              <p:spPr bwMode="auto">
                <a:xfrm flipV="1">
                  <a:off x="4591" y="3203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5" name="Line 1477"/>
                <p:cNvSpPr>
                  <a:spLocks noChangeShapeType="1"/>
                </p:cNvSpPr>
                <p:nvPr/>
              </p:nvSpPr>
              <p:spPr bwMode="auto">
                <a:xfrm>
                  <a:off x="4645" y="3208"/>
                  <a:ext cx="33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6" name="Line 1478"/>
                <p:cNvSpPr>
                  <a:spLocks noChangeShapeType="1"/>
                </p:cNvSpPr>
                <p:nvPr/>
              </p:nvSpPr>
              <p:spPr bwMode="auto">
                <a:xfrm>
                  <a:off x="4700" y="3196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" name="Line 1479"/>
                <p:cNvSpPr>
                  <a:spLocks noChangeShapeType="1"/>
                </p:cNvSpPr>
                <p:nvPr/>
              </p:nvSpPr>
              <p:spPr bwMode="auto">
                <a:xfrm flipV="1">
                  <a:off x="4645" y="3191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" name="Line 1480"/>
                <p:cNvSpPr>
                  <a:spLocks noChangeShapeType="1"/>
                </p:cNvSpPr>
                <p:nvPr/>
              </p:nvSpPr>
              <p:spPr bwMode="auto">
                <a:xfrm flipV="1">
                  <a:off x="4734" y="3202"/>
                  <a:ext cx="52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" name="Line 1481"/>
                <p:cNvSpPr>
                  <a:spLocks noChangeShapeType="1"/>
                </p:cNvSpPr>
                <p:nvPr/>
              </p:nvSpPr>
              <p:spPr bwMode="auto">
                <a:xfrm>
                  <a:off x="4700" y="3196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" name="Line 1482"/>
                <p:cNvSpPr>
                  <a:spLocks noChangeShapeType="1"/>
                </p:cNvSpPr>
                <p:nvPr/>
              </p:nvSpPr>
              <p:spPr bwMode="auto">
                <a:xfrm>
                  <a:off x="4755" y="3181"/>
                  <a:ext cx="31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" name="Line 1483"/>
                <p:cNvSpPr>
                  <a:spLocks noChangeShapeType="1"/>
                </p:cNvSpPr>
                <p:nvPr/>
              </p:nvSpPr>
              <p:spPr bwMode="auto">
                <a:xfrm flipV="1">
                  <a:off x="4700" y="3178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" name="Line 1484"/>
                <p:cNvSpPr>
                  <a:spLocks noChangeShapeType="1"/>
                </p:cNvSpPr>
                <p:nvPr/>
              </p:nvSpPr>
              <p:spPr bwMode="auto">
                <a:xfrm flipV="1">
                  <a:off x="4786" y="3188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" name="Line 1485"/>
                <p:cNvSpPr>
                  <a:spLocks noChangeShapeType="1"/>
                </p:cNvSpPr>
                <p:nvPr/>
              </p:nvSpPr>
              <p:spPr bwMode="auto">
                <a:xfrm>
                  <a:off x="4755" y="3181"/>
                  <a:ext cx="31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" name="Line 1486"/>
                <p:cNvSpPr>
                  <a:spLocks noChangeShapeType="1"/>
                </p:cNvSpPr>
                <p:nvPr/>
              </p:nvSpPr>
              <p:spPr bwMode="auto">
                <a:xfrm>
                  <a:off x="4809" y="3170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" name="Line 1487"/>
                <p:cNvSpPr>
                  <a:spLocks noChangeShapeType="1"/>
                </p:cNvSpPr>
                <p:nvPr/>
              </p:nvSpPr>
              <p:spPr bwMode="auto">
                <a:xfrm flipV="1">
                  <a:off x="4755" y="3166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6" name="Line 1488"/>
                <p:cNvSpPr>
                  <a:spLocks noChangeShapeType="1"/>
                </p:cNvSpPr>
                <p:nvPr/>
              </p:nvSpPr>
              <p:spPr bwMode="auto">
                <a:xfrm flipV="1">
                  <a:off x="4841" y="3175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7" name="Line 1489"/>
                <p:cNvSpPr>
                  <a:spLocks noChangeShapeType="1"/>
                </p:cNvSpPr>
                <p:nvPr/>
              </p:nvSpPr>
              <p:spPr bwMode="auto">
                <a:xfrm flipV="1">
                  <a:off x="4841" y="3186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8" name="Line 1490"/>
                <p:cNvSpPr>
                  <a:spLocks noChangeShapeType="1"/>
                </p:cNvSpPr>
                <p:nvPr/>
              </p:nvSpPr>
              <p:spPr bwMode="auto">
                <a:xfrm>
                  <a:off x="4809" y="3170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9" name="Line 1491"/>
                <p:cNvSpPr>
                  <a:spLocks noChangeShapeType="1"/>
                </p:cNvSpPr>
                <p:nvPr/>
              </p:nvSpPr>
              <p:spPr bwMode="auto">
                <a:xfrm>
                  <a:off x="4864" y="3155"/>
                  <a:ext cx="31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0" name="Line 1492"/>
                <p:cNvSpPr>
                  <a:spLocks noChangeShapeType="1"/>
                </p:cNvSpPr>
                <p:nvPr/>
              </p:nvSpPr>
              <p:spPr bwMode="auto">
                <a:xfrm flipV="1">
                  <a:off x="4809" y="3151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1" name="Line 1493"/>
                <p:cNvSpPr>
                  <a:spLocks noChangeShapeType="1"/>
                </p:cNvSpPr>
                <p:nvPr/>
              </p:nvSpPr>
              <p:spPr bwMode="auto">
                <a:xfrm flipV="1">
                  <a:off x="4895" y="3164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2" name="Line 1494"/>
                <p:cNvSpPr>
                  <a:spLocks noChangeShapeType="1"/>
                </p:cNvSpPr>
                <p:nvPr/>
              </p:nvSpPr>
              <p:spPr bwMode="auto">
                <a:xfrm>
                  <a:off x="4864" y="3155"/>
                  <a:ext cx="31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3" name="Line 1495"/>
                <p:cNvSpPr>
                  <a:spLocks noChangeShapeType="1"/>
                </p:cNvSpPr>
                <p:nvPr/>
              </p:nvSpPr>
              <p:spPr bwMode="auto">
                <a:xfrm>
                  <a:off x="4920" y="3144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4" name="Line 1496"/>
                <p:cNvSpPr>
                  <a:spLocks noChangeShapeType="1"/>
                </p:cNvSpPr>
                <p:nvPr/>
              </p:nvSpPr>
              <p:spPr bwMode="auto">
                <a:xfrm flipV="1">
                  <a:off x="4864" y="3141"/>
                  <a:ext cx="56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5" name="Line 1497"/>
                <p:cNvSpPr>
                  <a:spLocks noChangeShapeType="1"/>
                </p:cNvSpPr>
                <p:nvPr/>
              </p:nvSpPr>
              <p:spPr bwMode="auto">
                <a:xfrm flipV="1">
                  <a:off x="4950" y="3148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" name="Line 1498"/>
                <p:cNvSpPr>
                  <a:spLocks noChangeShapeType="1"/>
                </p:cNvSpPr>
                <p:nvPr/>
              </p:nvSpPr>
              <p:spPr bwMode="auto">
                <a:xfrm>
                  <a:off x="4972" y="3132"/>
                  <a:ext cx="33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" name="Line 1499"/>
                <p:cNvSpPr>
                  <a:spLocks noChangeShapeType="1"/>
                </p:cNvSpPr>
                <p:nvPr/>
              </p:nvSpPr>
              <p:spPr bwMode="auto">
                <a:xfrm flipV="1">
                  <a:off x="4920" y="3128"/>
                  <a:ext cx="52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" name="Line 1500"/>
                <p:cNvSpPr>
                  <a:spLocks noChangeShapeType="1"/>
                </p:cNvSpPr>
                <p:nvPr/>
              </p:nvSpPr>
              <p:spPr bwMode="auto">
                <a:xfrm>
                  <a:off x="4972" y="3131"/>
                  <a:ext cx="33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" name="Line 1501"/>
                <p:cNvSpPr>
                  <a:spLocks noChangeShapeType="1"/>
                </p:cNvSpPr>
                <p:nvPr/>
              </p:nvSpPr>
              <p:spPr bwMode="auto">
                <a:xfrm flipV="1">
                  <a:off x="4972" y="3127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" name="Line 1502"/>
                <p:cNvSpPr>
                  <a:spLocks noChangeShapeType="1"/>
                </p:cNvSpPr>
                <p:nvPr/>
              </p:nvSpPr>
              <p:spPr bwMode="auto">
                <a:xfrm>
                  <a:off x="5027" y="3118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" name="Line 1503"/>
                <p:cNvSpPr>
                  <a:spLocks noChangeShapeType="1"/>
                </p:cNvSpPr>
                <p:nvPr/>
              </p:nvSpPr>
              <p:spPr bwMode="auto">
                <a:xfrm flipV="1">
                  <a:off x="4972" y="3113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" name="Line 1504"/>
                <p:cNvSpPr>
                  <a:spLocks noChangeShapeType="1"/>
                </p:cNvSpPr>
                <p:nvPr/>
              </p:nvSpPr>
              <p:spPr bwMode="auto">
                <a:xfrm flipV="1">
                  <a:off x="5059" y="3122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" name="Line 1505"/>
                <p:cNvSpPr>
                  <a:spLocks noChangeShapeType="1"/>
                </p:cNvSpPr>
                <p:nvPr/>
              </p:nvSpPr>
              <p:spPr bwMode="auto">
                <a:xfrm>
                  <a:off x="5027" y="3117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4" name="Line 1506"/>
                <p:cNvSpPr>
                  <a:spLocks noChangeShapeType="1"/>
                </p:cNvSpPr>
                <p:nvPr/>
              </p:nvSpPr>
              <p:spPr bwMode="auto">
                <a:xfrm flipV="1">
                  <a:off x="5027" y="3112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5" name="Line 1507"/>
                <p:cNvSpPr>
                  <a:spLocks noChangeShapeType="1"/>
                </p:cNvSpPr>
                <p:nvPr/>
              </p:nvSpPr>
              <p:spPr bwMode="auto">
                <a:xfrm>
                  <a:off x="5082" y="3105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6" name="Line 1508"/>
                <p:cNvSpPr>
                  <a:spLocks noChangeShapeType="1"/>
                </p:cNvSpPr>
                <p:nvPr/>
              </p:nvSpPr>
              <p:spPr bwMode="auto">
                <a:xfrm flipV="1">
                  <a:off x="5027" y="3101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7" name="Line 1509"/>
                <p:cNvSpPr>
                  <a:spLocks noChangeShapeType="1"/>
                </p:cNvSpPr>
                <p:nvPr/>
              </p:nvSpPr>
              <p:spPr bwMode="auto">
                <a:xfrm flipV="1">
                  <a:off x="5114" y="3105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8" name="Line 1510"/>
                <p:cNvSpPr>
                  <a:spLocks noChangeShapeType="1"/>
                </p:cNvSpPr>
                <p:nvPr/>
              </p:nvSpPr>
              <p:spPr bwMode="auto">
                <a:xfrm flipV="1">
                  <a:off x="5114" y="3119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9" name="Line 1511"/>
                <p:cNvSpPr>
                  <a:spLocks noChangeShapeType="1"/>
                </p:cNvSpPr>
                <p:nvPr/>
              </p:nvSpPr>
              <p:spPr bwMode="auto">
                <a:xfrm>
                  <a:off x="5082" y="3100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0" name="Line 1512"/>
                <p:cNvSpPr>
                  <a:spLocks noChangeShapeType="1"/>
                </p:cNvSpPr>
                <p:nvPr/>
              </p:nvSpPr>
              <p:spPr bwMode="auto">
                <a:xfrm flipV="1">
                  <a:off x="5082" y="3096"/>
                  <a:ext cx="1" cy="1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" name="Line 1513"/>
                <p:cNvSpPr>
                  <a:spLocks noChangeShapeType="1"/>
                </p:cNvSpPr>
                <p:nvPr/>
              </p:nvSpPr>
              <p:spPr bwMode="auto">
                <a:xfrm>
                  <a:off x="5136" y="3088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2" name="Line 1514"/>
                <p:cNvSpPr>
                  <a:spLocks noChangeShapeType="1"/>
                </p:cNvSpPr>
                <p:nvPr/>
              </p:nvSpPr>
              <p:spPr bwMode="auto">
                <a:xfrm flipV="1">
                  <a:off x="5082" y="3084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3" name="Line 1515"/>
                <p:cNvSpPr>
                  <a:spLocks noChangeShapeType="1"/>
                </p:cNvSpPr>
                <p:nvPr/>
              </p:nvSpPr>
              <p:spPr bwMode="auto">
                <a:xfrm flipV="1">
                  <a:off x="5222" y="3091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" name="Line 1516"/>
                <p:cNvSpPr>
                  <a:spLocks noChangeShapeType="1"/>
                </p:cNvSpPr>
                <p:nvPr/>
              </p:nvSpPr>
              <p:spPr bwMode="auto">
                <a:xfrm flipV="1">
                  <a:off x="5168" y="3091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" name="Line 1517"/>
                <p:cNvSpPr>
                  <a:spLocks noChangeShapeType="1"/>
                </p:cNvSpPr>
                <p:nvPr/>
              </p:nvSpPr>
              <p:spPr bwMode="auto">
                <a:xfrm flipV="1">
                  <a:off x="5168" y="3102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" name="Line 1518"/>
                <p:cNvSpPr>
                  <a:spLocks noChangeShapeType="1"/>
                </p:cNvSpPr>
                <p:nvPr/>
              </p:nvSpPr>
              <p:spPr bwMode="auto">
                <a:xfrm>
                  <a:off x="5136" y="3085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" name="Line 1519"/>
                <p:cNvSpPr>
                  <a:spLocks noChangeShapeType="1"/>
                </p:cNvSpPr>
                <p:nvPr/>
              </p:nvSpPr>
              <p:spPr bwMode="auto">
                <a:xfrm flipV="1">
                  <a:off x="5136" y="3080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" name="Line 1520"/>
                <p:cNvSpPr>
                  <a:spLocks noChangeShapeType="1"/>
                </p:cNvSpPr>
                <p:nvPr/>
              </p:nvSpPr>
              <p:spPr bwMode="auto">
                <a:xfrm>
                  <a:off x="5192" y="3072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" name="Line 1521"/>
                <p:cNvSpPr>
                  <a:spLocks noChangeShapeType="1"/>
                </p:cNvSpPr>
                <p:nvPr/>
              </p:nvSpPr>
              <p:spPr bwMode="auto">
                <a:xfrm flipV="1">
                  <a:off x="5136" y="3068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" name="Line 1522"/>
                <p:cNvSpPr>
                  <a:spLocks noChangeShapeType="1"/>
                </p:cNvSpPr>
                <p:nvPr/>
              </p:nvSpPr>
              <p:spPr bwMode="auto">
                <a:xfrm flipV="1">
                  <a:off x="3883" y="3373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" name="Line 1523"/>
                <p:cNvSpPr>
                  <a:spLocks noChangeShapeType="1"/>
                </p:cNvSpPr>
                <p:nvPr/>
              </p:nvSpPr>
              <p:spPr bwMode="auto">
                <a:xfrm flipV="1">
                  <a:off x="3827" y="3373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" name="Line 1524"/>
                <p:cNvSpPr>
                  <a:spLocks noChangeShapeType="1"/>
                </p:cNvSpPr>
                <p:nvPr/>
              </p:nvSpPr>
              <p:spPr bwMode="auto">
                <a:xfrm flipV="1">
                  <a:off x="3827" y="3385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3" name="Line 1525"/>
                <p:cNvSpPr>
                  <a:spLocks noChangeShapeType="1"/>
                </p:cNvSpPr>
                <p:nvPr/>
              </p:nvSpPr>
              <p:spPr bwMode="auto">
                <a:xfrm>
                  <a:off x="3797" y="3375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4" name="Line 1526"/>
                <p:cNvSpPr>
                  <a:spLocks noChangeShapeType="1"/>
                </p:cNvSpPr>
                <p:nvPr/>
              </p:nvSpPr>
              <p:spPr bwMode="auto">
                <a:xfrm>
                  <a:off x="3797" y="3368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5" name="Line 1527"/>
                <p:cNvSpPr>
                  <a:spLocks noChangeShapeType="1"/>
                </p:cNvSpPr>
                <p:nvPr/>
              </p:nvSpPr>
              <p:spPr bwMode="auto">
                <a:xfrm flipV="1">
                  <a:off x="3797" y="3364"/>
                  <a:ext cx="1" cy="1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6" name="Line 1528"/>
                <p:cNvSpPr>
                  <a:spLocks noChangeShapeType="1"/>
                </p:cNvSpPr>
                <p:nvPr/>
              </p:nvSpPr>
              <p:spPr bwMode="auto">
                <a:xfrm>
                  <a:off x="3852" y="3356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7" name="Line 1529"/>
                <p:cNvSpPr>
                  <a:spLocks noChangeShapeType="1"/>
                </p:cNvSpPr>
                <p:nvPr/>
              </p:nvSpPr>
              <p:spPr bwMode="auto">
                <a:xfrm flipV="1">
                  <a:off x="3797" y="3351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8" name="Line 1530"/>
                <p:cNvSpPr>
                  <a:spLocks noChangeShapeType="1"/>
                </p:cNvSpPr>
                <p:nvPr/>
              </p:nvSpPr>
              <p:spPr bwMode="auto">
                <a:xfrm>
                  <a:off x="3904" y="3346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9" name="Line 1531"/>
                <p:cNvSpPr>
                  <a:spLocks noChangeShapeType="1"/>
                </p:cNvSpPr>
                <p:nvPr/>
              </p:nvSpPr>
              <p:spPr bwMode="auto">
                <a:xfrm flipV="1">
                  <a:off x="3853" y="3341"/>
                  <a:ext cx="51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0" name="Line 1532"/>
                <p:cNvSpPr>
                  <a:spLocks noChangeShapeType="1"/>
                </p:cNvSpPr>
                <p:nvPr/>
              </p:nvSpPr>
              <p:spPr bwMode="auto">
                <a:xfrm flipV="1">
                  <a:off x="3939" y="3351"/>
                  <a:ext cx="53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1" name="Line 1533"/>
                <p:cNvSpPr>
                  <a:spLocks noChangeShapeType="1"/>
                </p:cNvSpPr>
                <p:nvPr/>
              </p:nvSpPr>
              <p:spPr bwMode="auto">
                <a:xfrm>
                  <a:off x="3904" y="3346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" name="Line 1534"/>
                <p:cNvSpPr>
                  <a:spLocks noChangeShapeType="1"/>
                </p:cNvSpPr>
                <p:nvPr/>
              </p:nvSpPr>
              <p:spPr bwMode="auto">
                <a:xfrm>
                  <a:off x="3960" y="3332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" name="Line 1535"/>
                <p:cNvSpPr>
                  <a:spLocks noChangeShapeType="1"/>
                </p:cNvSpPr>
                <p:nvPr/>
              </p:nvSpPr>
              <p:spPr bwMode="auto">
                <a:xfrm flipV="1">
                  <a:off x="3904" y="3328"/>
                  <a:ext cx="56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" name="Line 1536"/>
                <p:cNvSpPr>
                  <a:spLocks noChangeShapeType="1"/>
                </p:cNvSpPr>
                <p:nvPr/>
              </p:nvSpPr>
              <p:spPr bwMode="auto">
                <a:xfrm flipV="1">
                  <a:off x="3993" y="3338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" name="Line 1537"/>
                <p:cNvSpPr>
                  <a:spLocks noChangeShapeType="1"/>
                </p:cNvSpPr>
                <p:nvPr/>
              </p:nvSpPr>
              <p:spPr bwMode="auto">
                <a:xfrm>
                  <a:off x="4015" y="3321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" name="Line 1538"/>
                <p:cNvSpPr>
                  <a:spLocks noChangeShapeType="1"/>
                </p:cNvSpPr>
                <p:nvPr/>
              </p:nvSpPr>
              <p:spPr bwMode="auto">
                <a:xfrm flipV="1">
                  <a:off x="3963" y="3317"/>
                  <a:ext cx="52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" name="Line 1539"/>
                <p:cNvSpPr>
                  <a:spLocks noChangeShapeType="1"/>
                </p:cNvSpPr>
                <p:nvPr/>
              </p:nvSpPr>
              <p:spPr bwMode="auto">
                <a:xfrm flipV="1">
                  <a:off x="4047" y="3328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8" name="Line 1540"/>
                <p:cNvSpPr>
                  <a:spLocks noChangeShapeType="1"/>
                </p:cNvSpPr>
                <p:nvPr/>
              </p:nvSpPr>
              <p:spPr bwMode="auto">
                <a:xfrm>
                  <a:off x="4069" y="3310"/>
                  <a:ext cx="33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9" name="Line 1541"/>
                <p:cNvSpPr>
                  <a:spLocks noChangeShapeType="1"/>
                </p:cNvSpPr>
                <p:nvPr/>
              </p:nvSpPr>
              <p:spPr bwMode="auto">
                <a:xfrm flipV="1">
                  <a:off x="4015" y="3306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0" name="Line 1542"/>
                <p:cNvSpPr>
                  <a:spLocks noChangeShapeType="1"/>
                </p:cNvSpPr>
                <p:nvPr/>
              </p:nvSpPr>
              <p:spPr bwMode="auto">
                <a:xfrm flipV="1">
                  <a:off x="4154" y="3315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1" name="Line 1543"/>
                <p:cNvSpPr>
                  <a:spLocks noChangeShapeType="1"/>
                </p:cNvSpPr>
                <p:nvPr/>
              </p:nvSpPr>
              <p:spPr bwMode="auto">
                <a:xfrm flipV="1">
                  <a:off x="4102" y="3314"/>
                  <a:ext cx="5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" name="Line 1544"/>
                <p:cNvSpPr>
                  <a:spLocks noChangeShapeType="1"/>
                </p:cNvSpPr>
                <p:nvPr/>
              </p:nvSpPr>
              <p:spPr bwMode="auto">
                <a:xfrm>
                  <a:off x="4124" y="3298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3" name="Line 1545"/>
                <p:cNvSpPr>
                  <a:spLocks noChangeShapeType="1"/>
                </p:cNvSpPr>
                <p:nvPr/>
              </p:nvSpPr>
              <p:spPr bwMode="auto">
                <a:xfrm flipV="1">
                  <a:off x="4069" y="3295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4" name="Line 1546"/>
                <p:cNvSpPr>
                  <a:spLocks noChangeShapeType="1"/>
                </p:cNvSpPr>
                <p:nvPr/>
              </p:nvSpPr>
              <p:spPr bwMode="auto">
                <a:xfrm flipV="1">
                  <a:off x="4210" y="3300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5" name="Line 1547"/>
                <p:cNvSpPr>
                  <a:spLocks noChangeShapeType="1"/>
                </p:cNvSpPr>
                <p:nvPr/>
              </p:nvSpPr>
              <p:spPr bwMode="auto">
                <a:xfrm flipV="1">
                  <a:off x="4154" y="3300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" name="Line 1548"/>
                <p:cNvSpPr>
                  <a:spLocks noChangeShapeType="1"/>
                </p:cNvSpPr>
                <p:nvPr/>
              </p:nvSpPr>
              <p:spPr bwMode="auto">
                <a:xfrm>
                  <a:off x="4178" y="3284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" name="Line 1549"/>
                <p:cNvSpPr>
                  <a:spLocks noChangeShapeType="1"/>
                </p:cNvSpPr>
                <p:nvPr/>
              </p:nvSpPr>
              <p:spPr bwMode="auto">
                <a:xfrm flipV="1">
                  <a:off x="4124" y="3280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8" name="Line 1550"/>
                <p:cNvSpPr>
                  <a:spLocks noChangeShapeType="1"/>
                </p:cNvSpPr>
                <p:nvPr/>
              </p:nvSpPr>
              <p:spPr bwMode="auto">
                <a:xfrm flipV="1">
                  <a:off x="4211" y="3290"/>
                  <a:ext cx="5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9" name="Line 1551"/>
                <p:cNvSpPr>
                  <a:spLocks noChangeShapeType="1"/>
                </p:cNvSpPr>
                <p:nvPr/>
              </p:nvSpPr>
              <p:spPr bwMode="auto">
                <a:xfrm>
                  <a:off x="4233" y="3273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0" name="Line 1552"/>
                <p:cNvSpPr>
                  <a:spLocks noChangeShapeType="1"/>
                </p:cNvSpPr>
                <p:nvPr/>
              </p:nvSpPr>
              <p:spPr bwMode="auto">
                <a:xfrm flipV="1">
                  <a:off x="4178" y="3269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1" name="Line 1553"/>
                <p:cNvSpPr>
                  <a:spLocks noChangeShapeType="1"/>
                </p:cNvSpPr>
                <p:nvPr/>
              </p:nvSpPr>
              <p:spPr bwMode="auto">
                <a:xfrm>
                  <a:off x="4233" y="3273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" name="Line 1554"/>
                <p:cNvSpPr>
                  <a:spLocks noChangeShapeType="1"/>
                </p:cNvSpPr>
                <p:nvPr/>
              </p:nvSpPr>
              <p:spPr bwMode="auto">
                <a:xfrm>
                  <a:off x="4288" y="3261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" name="Line 1555"/>
                <p:cNvSpPr>
                  <a:spLocks noChangeShapeType="1"/>
                </p:cNvSpPr>
                <p:nvPr/>
              </p:nvSpPr>
              <p:spPr bwMode="auto">
                <a:xfrm flipV="1">
                  <a:off x="4233" y="3256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" name="AutoShape 1556"/>
                <p:cNvSpPr>
                  <a:spLocks noChangeArrowheads="1"/>
                </p:cNvSpPr>
                <p:nvPr/>
              </p:nvSpPr>
              <p:spPr bwMode="auto">
                <a:xfrm>
                  <a:off x="4342" y="3247"/>
                  <a:ext cx="20" cy="15"/>
                </a:xfrm>
                <a:custGeom>
                  <a:avLst/>
                  <a:gdLst>
                    <a:gd name="T0" fmla="*/ 0 w 20"/>
                    <a:gd name="T1" fmla="*/ 0 h 15"/>
                    <a:gd name="T2" fmla="*/ 20 w 20"/>
                    <a:gd name="T3" fmla="*/ 15 h 15"/>
                    <a:gd name="T4" fmla="*/ 0 w 20"/>
                    <a:gd name="T5" fmla="*/ 0 h 15"/>
                    <a:gd name="T6" fmla="*/ 0 w 20"/>
                    <a:gd name="T7" fmla="*/ 0 h 15"/>
                    <a:gd name="T8" fmla="*/ 20 w 20"/>
                    <a:gd name="T9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0" h="15">
                      <a:moveTo>
                        <a:pt x="0" y="0"/>
                      </a:moveTo>
                      <a:lnTo>
                        <a:pt x="2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5" name="Line 1557"/>
                <p:cNvSpPr>
                  <a:spLocks noChangeShapeType="1"/>
                </p:cNvSpPr>
                <p:nvPr/>
              </p:nvSpPr>
              <p:spPr bwMode="auto">
                <a:xfrm>
                  <a:off x="4342" y="3247"/>
                  <a:ext cx="20" cy="15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6" name="Line 1558"/>
                <p:cNvSpPr>
                  <a:spLocks noChangeShapeType="1"/>
                </p:cNvSpPr>
                <p:nvPr/>
              </p:nvSpPr>
              <p:spPr bwMode="auto">
                <a:xfrm flipV="1">
                  <a:off x="4288" y="3243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7" name="AutoShape 1559"/>
                <p:cNvSpPr>
                  <a:spLocks noChangeArrowheads="1"/>
                </p:cNvSpPr>
                <p:nvPr/>
              </p:nvSpPr>
              <p:spPr bwMode="auto">
                <a:xfrm>
                  <a:off x="4342" y="3247"/>
                  <a:ext cx="20" cy="15"/>
                </a:xfrm>
                <a:custGeom>
                  <a:avLst/>
                  <a:gdLst>
                    <a:gd name="T0" fmla="*/ 0 w 20"/>
                    <a:gd name="T1" fmla="*/ 0 h 15"/>
                    <a:gd name="T2" fmla="*/ 20 w 20"/>
                    <a:gd name="T3" fmla="*/ 15 h 15"/>
                    <a:gd name="T4" fmla="*/ 0 w 20"/>
                    <a:gd name="T5" fmla="*/ 0 h 15"/>
                    <a:gd name="T6" fmla="*/ 0 w 20"/>
                    <a:gd name="T7" fmla="*/ 0 h 15"/>
                    <a:gd name="T8" fmla="*/ 20 w 20"/>
                    <a:gd name="T9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0" h="15">
                      <a:moveTo>
                        <a:pt x="0" y="0"/>
                      </a:moveTo>
                      <a:lnTo>
                        <a:pt x="2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8" name="Line 1560"/>
                <p:cNvSpPr>
                  <a:spLocks noChangeShapeType="1"/>
                </p:cNvSpPr>
                <p:nvPr/>
              </p:nvSpPr>
              <p:spPr bwMode="auto">
                <a:xfrm>
                  <a:off x="4342" y="3247"/>
                  <a:ext cx="20" cy="15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9" name="AutoShape 1561"/>
                <p:cNvSpPr>
                  <a:spLocks noChangeArrowheads="1"/>
                </p:cNvSpPr>
                <p:nvPr/>
              </p:nvSpPr>
              <p:spPr bwMode="auto">
                <a:xfrm>
                  <a:off x="4342" y="3244"/>
                  <a:ext cx="22" cy="4"/>
                </a:xfrm>
                <a:custGeom>
                  <a:avLst/>
                  <a:gdLst>
                    <a:gd name="T0" fmla="*/ 0 w 22"/>
                    <a:gd name="T1" fmla="*/ 4 h 4"/>
                    <a:gd name="T2" fmla="*/ 22 w 22"/>
                    <a:gd name="T3" fmla="*/ 0 h 4"/>
                    <a:gd name="T4" fmla="*/ 0 w 22"/>
                    <a:gd name="T5" fmla="*/ 4 h 4"/>
                    <a:gd name="T6" fmla="*/ 0 w 22"/>
                    <a:gd name="T7" fmla="*/ 0 h 4"/>
                    <a:gd name="T8" fmla="*/ 22 w 22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2" h="4">
                      <a:moveTo>
                        <a:pt x="0" y="4"/>
                      </a:moveTo>
                      <a:lnTo>
                        <a:pt x="22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0" name="Line 1562"/>
                <p:cNvSpPr>
                  <a:spLocks noChangeShapeType="1"/>
                </p:cNvSpPr>
                <p:nvPr/>
              </p:nvSpPr>
              <p:spPr bwMode="auto">
                <a:xfrm flipV="1">
                  <a:off x="4342" y="3239"/>
                  <a:ext cx="22" cy="1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1" name="AutoShape 1563"/>
                <p:cNvSpPr>
                  <a:spLocks noChangeArrowheads="1"/>
                </p:cNvSpPr>
                <p:nvPr/>
              </p:nvSpPr>
              <p:spPr bwMode="auto">
                <a:xfrm>
                  <a:off x="4451" y="3225"/>
                  <a:ext cx="31" cy="20"/>
                </a:xfrm>
                <a:custGeom>
                  <a:avLst/>
                  <a:gdLst>
                    <a:gd name="T0" fmla="*/ 0 w 31"/>
                    <a:gd name="T1" fmla="*/ 0 h 20"/>
                    <a:gd name="T2" fmla="*/ 31 w 31"/>
                    <a:gd name="T3" fmla="*/ 20 h 20"/>
                    <a:gd name="T4" fmla="*/ 0 w 31"/>
                    <a:gd name="T5" fmla="*/ 0 h 20"/>
                    <a:gd name="T6" fmla="*/ 0 w 31"/>
                    <a:gd name="T7" fmla="*/ 0 h 20"/>
                    <a:gd name="T8" fmla="*/ 31 w 31"/>
                    <a:gd name="T9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1" h="20">
                      <a:moveTo>
                        <a:pt x="0" y="0"/>
                      </a:moveTo>
                      <a:lnTo>
                        <a:pt x="31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2" name="Line 1564"/>
                <p:cNvSpPr>
                  <a:spLocks noChangeShapeType="1"/>
                </p:cNvSpPr>
                <p:nvPr/>
              </p:nvSpPr>
              <p:spPr bwMode="auto">
                <a:xfrm>
                  <a:off x="4451" y="3225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" name="AutoShape 1565"/>
                <p:cNvSpPr>
                  <a:spLocks noChangeArrowheads="1"/>
                </p:cNvSpPr>
                <p:nvPr/>
              </p:nvSpPr>
              <p:spPr bwMode="auto">
                <a:xfrm>
                  <a:off x="4448" y="3225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0 h 1"/>
                    <a:gd name="T4" fmla="*/ 0 w 3"/>
                    <a:gd name="T5" fmla="*/ 0 h 1"/>
                    <a:gd name="T6" fmla="*/ 0 w 3"/>
                    <a:gd name="T7" fmla="*/ 0 h 1"/>
                    <a:gd name="T8" fmla="*/ 3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4" name="Line 1566"/>
                <p:cNvSpPr>
                  <a:spLocks noChangeShapeType="1"/>
                </p:cNvSpPr>
                <p:nvPr/>
              </p:nvSpPr>
              <p:spPr bwMode="auto">
                <a:xfrm>
                  <a:off x="4448" y="3225"/>
                  <a:ext cx="3" cy="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5" name="Line 1567"/>
                <p:cNvSpPr>
                  <a:spLocks noChangeShapeType="1"/>
                </p:cNvSpPr>
                <p:nvPr/>
              </p:nvSpPr>
              <p:spPr bwMode="auto">
                <a:xfrm>
                  <a:off x="4505" y="3210"/>
                  <a:ext cx="31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6" name="AutoShape 1568"/>
                <p:cNvSpPr>
                  <a:spLocks noChangeArrowheads="1"/>
                </p:cNvSpPr>
                <p:nvPr/>
              </p:nvSpPr>
              <p:spPr bwMode="auto">
                <a:xfrm>
                  <a:off x="4451" y="3210"/>
                  <a:ext cx="55" cy="15"/>
                </a:xfrm>
                <a:custGeom>
                  <a:avLst/>
                  <a:gdLst>
                    <a:gd name="T0" fmla="*/ 0 w 55"/>
                    <a:gd name="T1" fmla="*/ 15 h 15"/>
                    <a:gd name="T2" fmla="*/ 55 w 55"/>
                    <a:gd name="T3" fmla="*/ 0 h 15"/>
                    <a:gd name="T4" fmla="*/ 0 w 55"/>
                    <a:gd name="T5" fmla="*/ 15 h 15"/>
                    <a:gd name="T6" fmla="*/ 0 w 55"/>
                    <a:gd name="T7" fmla="*/ 0 h 15"/>
                    <a:gd name="T8" fmla="*/ 55 w 55"/>
                    <a:gd name="T9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55" h="15">
                      <a:moveTo>
                        <a:pt x="0" y="15"/>
                      </a:moveTo>
                      <a:lnTo>
                        <a:pt x="55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7" name="Line 1569"/>
                <p:cNvSpPr>
                  <a:spLocks noChangeShapeType="1"/>
                </p:cNvSpPr>
                <p:nvPr/>
              </p:nvSpPr>
              <p:spPr bwMode="auto">
                <a:xfrm flipV="1">
                  <a:off x="4451" y="3206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8" name="Line 1570"/>
                <p:cNvSpPr>
                  <a:spLocks noChangeShapeType="1"/>
                </p:cNvSpPr>
                <p:nvPr/>
              </p:nvSpPr>
              <p:spPr bwMode="auto">
                <a:xfrm flipV="1">
                  <a:off x="4591" y="3215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9" name="Line 1571"/>
                <p:cNvSpPr>
                  <a:spLocks noChangeShapeType="1"/>
                </p:cNvSpPr>
                <p:nvPr/>
              </p:nvSpPr>
              <p:spPr bwMode="auto">
                <a:xfrm flipV="1">
                  <a:off x="4536" y="3214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0" name="Line 1572"/>
                <p:cNvSpPr>
                  <a:spLocks noChangeShapeType="1"/>
                </p:cNvSpPr>
                <p:nvPr/>
              </p:nvSpPr>
              <p:spPr bwMode="auto">
                <a:xfrm>
                  <a:off x="4505" y="3210"/>
                  <a:ext cx="31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1" name="Line 1573"/>
                <p:cNvSpPr>
                  <a:spLocks noChangeShapeType="1"/>
                </p:cNvSpPr>
                <p:nvPr/>
              </p:nvSpPr>
              <p:spPr bwMode="auto">
                <a:xfrm>
                  <a:off x="4559" y="3199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2" name="Line 1574"/>
                <p:cNvSpPr>
                  <a:spLocks noChangeShapeType="1"/>
                </p:cNvSpPr>
                <p:nvPr/>
              </p:nvSpPr>
              <p:spPr bwMode="auto">
                <a:xfrm flipV="1">
                  <a:off x="4505" y="3194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" name="Line 1575"/>
                <p:cNvSpPr>
                  <a:spLocks noChangeShapeType="1"/>
                </p:cNvSpPr>
                <p:nvPr/>
              </p:nvSpPr>
              <p:spPr bwMode="auto">
                <a:xfrm>
                  <a:off x="4614" y="3187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" name="Line 1576"/>
                <p:cNvSpPr>
                  <a:spLocks noChangeShapeType="1"/>
                </p:cNvSpPr>
                <p:nvPr/>
              </p:nvSpPr>
              <p:spPr bwMode="auto">
                <a:xfrm flipV="1">
                  <a:off x="4561" y="3184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" name="Line 1577"/>
                <p:cNvSpPr>
                  <a:spLocks noChangeShapeType="1"/>
                </p:cNvSpPr>
                <p:nvPr/>
              </p:nvSpPr>
              <p:spPr bwMode="auto">
                <a:xfrm flipV="1">
                  <a:off x="4645" y="3191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6" name="Line 1578"/>
                <p:cNvSpPr>
                  <a:spLocks noChangeShapeType="1"/>
                </p:cNvSpPr>
                <p:nvPr/>
              </p:nvSpPr>
              <p:spPr bwMode="auto">
                <a:xfrm>
                  <a:off x="4614" y="3186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7" name="Line 1579"/>
                <p:cNvSpPr>
                  <a:spLocks noChangeShapeType="1"/>
                </p:cNvSpPr>
                <p:nvPr/>
              </p:nvSpPr>
              <p:spPr bwMode="auto">
                <a:xfrm flipV="1">
                  <a:off x="4614" y="3182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8" name="Line 1580"/>
                <p:cNvSpPr>
                  <a:spLocks noChangeShapeType="1"/>
                </p:cNvSpPr>
                <p:nvPr/>
              </p:nvSpPr>
              <p:spPr bwMode="auto">
                <a:xfrm>
                  <a:off x="4670" y="3173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9" name="Line 1581"/>
                <p:cNvSpPr>
                  <a:spLocks noChangeShapeType="1"/>
                </p:cNvSpPr>
                <p:nvPr/>
              </p:nvSpPr>
              <p:spPr bwMode="auto">
                <a:xfrm flipV="1">
                  <a:off x="4614" y="3169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0" name="Line 1582"/>
                <p:cNvSpPr>
                  <a:spLocks noChangeShapeType="1"/>
                </p:cNvSpPr>
                <p:nvPr/>
              </p:nvSpPr>
              <p:spPr bwMode="auto">
                <a:xfrm flipV="1">
                  <a:off x="4700" y="3178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1" name="Line 1583"/>
                <p:cNvSpPr>
                  <a:spLocks noChangeShapeType="1"/>
                </p:cNvSpPr>
                <p:nvPr/>
              </p:nvSpPr>
              <p:spPr bwMode="auto">
                <a:xfrm>
                  <a:off x="4670" y="3173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2" name="Line 1584"/>
                <p:cNvSpPr>
                  <a:spLocks noChangeShapeType="1"/>
                </p:cNvSpPr>
                <p:nvPr/>
              </p:nvSpPr>
              <p:spPr bwMode="auto">
                <a:xfrm>
                  <a:off x="4722" y="3160"/>
                  <a:ext cx="33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3" name="Line 1585"/>
                <p:cNvSpPr>
                  <a:spLocks noChangeShapeType="1"/>
                </p:cNvSpPr>
                <p:nvPr/>
              </p:nvSpPr>
              <p:spPr bwMode="auto">
                <a:xfrm flipV="1">
                  <a:off x="4670" y="3156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4" name="Line 1586"/>
                <p:cNvSpPr>
                  <a:spLocks noChangeShapeType="1"/>
                </p:cNvSpPr>
                <p:nvPr/>
              </p:nvSpPr>
              <p:spPr bwMode="auto">
                <a:xfrm>
                  <a:off x="4777" y="3147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5" name="Line 1587"/>
                <p:cNvSpPr>
                  <a:spLocks noChangeShapeType="1"/>
                </p:cNvSpPr>
                <p:nvPr/>
              </p:nvSpPr>
              <p:spPr bwMode="auto">
                <a:xfrm flipV="1">
                  <a:off x="4725" y="3143"/>
                  <a:ext cx="5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6" name="Line 1588"/>
                <p:cNvSpPr>
                  <a:spLocks noChangeShapeType="1"/>
                </p:cNvSpPr>
                <p:nvPr/>
              </p:nvSpPr>
              <p:spPr bwMode="auto">
                <a:xfrm>
                  <a:off x="4777" y="3147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7" name="Line 1589"/>
                <p:cNvSpPr>
                  <a:spLocks noChangeShapeType="1"/>
                </p:cNvSpPr>
                <p:nvPr/>
              </p:nvSpPr>
              <p:spPr bwMode="auto">
                <a:xfrm>
                  <a:off x="4832" y="3135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8" name="Line 1590"/>
                <p:cNvSpPr>
                  <a:spLocks noChangeShapeType="1"/>
                </p:cNvSpPr>
                <p:nvPr/>
              </p:nvSpPr>
              <p:spPr bwMode="auto">
                <a:xfrm flipV="1">
                  <a:off x="4777" y="3131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9" name="Line 1591"/>
                <p:cNvSpPr>
                  <a:spLocks noChangeShapeType="1"/>
                </p:cNvSpPr>
                <p:nvPr/>
              </p:nvSpPr>
              <p:spPr bwMode="auto">
                <a:xfrm>
                  <a:off x="4832" y="3135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0" name="Line 1592"/>
                <p:cNvSpPr>
                  <a:spLocks noChangeShapeType="1"/>
                </p:cNvSpPr>
                <p:nvPr/>
              </p:nvSpPr>
              <p:spPr bwMode="auto">
                <a:xfrm>
                  <a:off x="4886" y="3124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1" name="Line 1593"/>
                <p:cNvSpPr>
                  <a:spLocks noChangeShapeType="1"/>
                </p:cNvSpPr>
                <p:nvPr/>
              </p:nvSpPr>
              <p:spPr bwMode="auto">
                <a:xfrm flipV="1">
                  <a:off x="4832" y="3120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2" name="Line 1594"/>
                <p:cNvSpPr>
                  <a:spLocks noChangeShapeType="1"/>
                </p:cNvSpPr>
                <p:nvPr/>
              </p:nvSpPr>
              <p:spPr bwMode="auto">
                <a:xfrm flipV="1">
                  <a:off x="4920" y="3127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3" name="Line 1595"/>
                <p:cNvSpPr>
                  <a:spLocks noChangeShapeType="1"/>
                </p:cNvSpPr>
                <p:nvPr/>
              </p:nvSpPr>
              <p:spPr bwMode="auto">
                <a:xfrm>
                  <a:off x="4886" y="3123"/>
                  <a:ext cx="34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" name="Line 1596"/>
                <p:cNvSpPr>
                  <a:spLocks noChangeShapeType="1"/>
                </p:cNvSpPr>
                <p:nvPr/>
              </p:nvSpPr>
              <p:spPr bwMode="auto">
                <a:xfrm flipV="1">
                  <a:off x="4886" y="3119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" name="Line 1597"/>
                <p:cNvSpPr>
                  <a:spLocks noChangeShapeType="1"/>
                </p:cNvSpPr>
                <p:nvPr/>
              </p:nvSpPr>
              <p:spPr bwMode="auto">
                <a:xfrm>
                  <a:off x="4941" y="3109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6" name="Line 1598"/>
                <p:cNvSpPr>
                  <a:spLocks noChangeShapeType="1"/>
                </p:cNvSpPr>
                <p:nvPr/>
              </p:nvSpPr>
              <p:spPr bwMode="auto">
                <a:xfrm flipV="1">
                  <a:off x="4886" y="3105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7" name="Line 1599"/>
                <p:cNvSpPr>
                  <a:spLocks noChangeShapeType="1"/>
                </p:cNvSpPr>
                <p:nvPr/>
              </p:nvSpPr>
              <p:spPr bwMode="auto">
                <a:xfrm flipV="1">
                  <a:off x="4972" y="3112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8" name="Line 1600"/>
                <p:cNvSpPr>
                  <a:spLocks noChangeShapeType="1"/>
                </p:cNvSpPr>
                <p:nvPr/>
              </p:nvSpPr>
              <p:spPr bwMode="auto">
                <a:xfrm>
                  <a:off x="4941" y="3107"/>
                  <a:ext cx="31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9" name="Line 1601"/>
                <p:cNvSpPr>
                  <a:spLocks noChangeShapeType="1"/>
                </p:cNvSpPr>
                <p:nvPr/>
              </p:nvSpPr>
              <p:spPr bwMode="auto">
                <a:xfrm flipV="1">
                  <a:off x="4941" y="3103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0" name="Line 1602"/>
                <p:cNvSpPr>
                  <a:spLocks noChangeShapeType="1"/>
                </p:cNvSpPr>
                <p:nvPr/>
              </p:nvSpPr>
              <p:spPr bwMode="auto">
                <a:xfrm>
                  <a:off x="4997" y="3097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1" name="Line 1603"/>
                <p:cNvSpPr>
                  <a:spLocks noChangeShapeType="1"/>
                </p:cNvSpPr>
                <p:nvPr/>
              </p:nvSpPr>
              <p:spPr bwMode="auto">
                <a:xfrm flipV="1">
                  <a:off x="4941" y="3092"/>
                  <a:ext cx="56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2" name="Line 1604"/>
                <p:cNvSpPr>
                  <a:spLocks noChangeShapeType="1"/>
                </p:cNvSpPr>
                <p:nvPr/>
              </p:nvSpPr>
              <p:spPr bwMode="auto">
                <a:xfrm flipV="1">
                  <a:off x="5027" y="3099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" name="Line 1605"/>
                <p:cNvSpPr>
                  <a:spLocks noChangeShapeType="1"/>
                </p:cNvSpPr>
                <p:nvPr/>
              </p:nvSpPr>
              <p:spPr bwMode="auto">
                <a:xfrm flipV="1">
                  <a:off x="5027" y="3112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4" name="Line 1606"/>
                <p:cNvSpPr>
                  <a:spLocks noChangeShapeType="1"/>
                </p:cNvSpPr>
                <p:nvPr/>
              </p:nvSpPr>
              <p:spPr bwMode="auto">
                <a:xfrm>
                  <a:off x="4997" y="3095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5" name="Line 1607"/>
                <p:cNvSpPr>
                  <a:spLocks noChangeShapeType="1"/>
                </p:cNvSpPr>
                <p:nvPr/>
              </p:nvSpPr>
              <p:spPr bwMode="auto">
                <a:xfrm flipV="1">
                  <a:off x="4997" y="3091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6" name="Line 1608"/>
                <p:cNvSpPr>
                  <a:spLocks noChangeShapeType="1"/>
                </p:cNvSpPr>
                <p:nvPr/>
              </p:nvSpPr>
              <p:spPr bwMode="auto">
                <a:xfrm>
                  <a:off x="5051" y="3081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609"/>
              <p:cNvGrpSpPr>
                <a:grpSpLocks/>
              </p:cNvGrpSpPr>
              <p:nvPr/>
            </p:nvGrpSpPr>
            <p:grpSpPr bwMode="auto">
              <a:xfrm>
                <a:off x="3734" y="3018"/>
                <a:ext cx="1459" cy="356"/>
                <a:chOff x="3734" y="3018"/>
                <a:chExt cx="1459" cy="356"/>
              </a:xfrm>
            </p:grpSpPr>
            <p:sp>
              <p:nvSpPr>
                <p:cNvPr id="597" name="Line 1610"/>
                <p:cNvSpPr>
                  <a:spLocks noChangeShapeType="1"/>
                </p:cNvSpPr>
                <p:nvPr/>
              </p:nvSpPr>
              <p:spPr bwMode="auto">
                <a:xfrm flipV="1">
                  <a:off x="4997" y="3077"/>
                  <a:ext cx="5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8" name="Line 1611"/>
                <p:cNvSpPr>
                  <a:spLocks noChangeShapeType="1"/>
                </p:cNvSpPr>
                <p:nvPr/>
              </p:nvSpPr>
              <p:spPr bwMode="auto">
                <a:xfrm flipV="1">
                  <a:off x="5082" y="3084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9" name="Line 1612"/>
                <p:cNvSpPr>
                  <a:spLocks noChangeShapeType="1"/>
                </p:cNvSpPr>
                <p:nvPr/>
              </p:nvSpPr>
              <p:spPr bwMode="auto">
                <a:xfrm>
                  <a:off x="5051" y="3078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0" name="Line 1613"/>
                <p:cNvSpPr>
                  <a:spLocks noChangeShapeType="1"/>
                </p:cNvSpPr>
                <p:nvPr/>
              </p:nvSpPr>
              <p:spPr bwMode="auto">
                <a:xfrm flipV="1">
                  <a:off x="5051" y="3074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1" name="Line 1614"/>
                <p:cNvSpPr>
                  <a:spLocks noChangeShapeType="1"/>
                </p:cNvSpPr>
                <p:nvPr/>
              </p:nvSpPr>
              <p:spPr bwMode="auto">
                <a:xfrm>
                  <a:off x="5106" y="3065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2" name="Line 1615"/>
                <p:cNvSpPr>
                  <a:spLocks noChangeShapeType="1"/>
                </p:cNvSpPr>
                <p:nvPr/>
              </p:nvSpPr>
              <p:spPr bwMode="auto">
                <a:xfrm flipV="1">
                  <a:off x="5051" y="3062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3" name="Line 1616"/>
                <p:cNvSpPr>
                  <a:spLocks noChangeShapeType="1"/>
                </p:cNvSpPr>
                <p:nvPr/>
              </p:nvSpPr>
              <p:spPr bwMode="auto">
                <a:xfrm flipV="1">
                  <a:off x="5192" y="3067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" name="Line 1617"/>
                <p:cNvSpPr>
                  <a:spLocks noChangeShapeType="1"/>
                </p:cNvSpPr>
                <p:nvPr/>
              </p:nvSpPr>
              <p:spPr bwMode="auto">
                <a:xfrm flipV="1">
                  <a:off x="5136" y="3067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" name="Line 1618"/>
                <p:cNvSpPr>
                  <a:spLocks noChangeShapeType="1"/>
                </p:cNvSpPr>
                <p:nvPr/>
              </p:nvSpPr>
              <p:spPr bwMode="auto">
                <a:xfrm flipV="1">
                  <a:off x="5136" y="3080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" name="Line 1619"/>
                <p:cNvSpPr>
                  <a:spLocks noChangeShapeType="1"/>
                </p:cNvSpPr>
                <p:nvPr/>
              </p:nvSpPr>
              <p:spPr bwMode="auto">
                <a:xfrm>
                  <a:off x="5106" y="3060"/>
                  <a:ext cx="30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7" name="Line 1620"/>
                <p:cNvSpPr>
                  <a:spLocks noChangeShapeType="1"/>
                </p:cNvSpPr>
                <p:nvPr/>
              </p:nvSpPr>
              <p:spPr bwMode="auto">
                <a:xfrm flipV="1">
                  <a:off x="5106" y="3056"/>
                  <a:ext cx="1" cy="1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8" name="Line 1621"/>
                <p:cNvSpPr>
                  <a:spLocks noChangeShapeType="1"/>
                </p:cNvSpPr>
                <p:nvPr/>
              </p:nvSpPr>
              <p:spPr bwMode="auto">
                <a:xfrm>
                  <a:off x="5161" y="3049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9" name="Line 1622"/>
                <p:cNvSpPr>
                  <a:spLocks noChangeShapeType="1"/>
                </p:cNvSpPr>
                <p:nvPr/>
              </p:nvSpPr>
              <p:spPr bwMode="auto">
                <a:xfrm flipV="1">
                  <a:off x="5106" y="3046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0" name="Line 1623"/>
                <p:cNvSpPr>
                  <a:spLocks noChangeShapeType="1"/>
                </p:cNvSpPr>
                <p:nvPr/>
              </p:nvSpPr>
              <p:spPr bwMode="auto">
                <a:xfrm>
                  <a:off x="3765" y="3351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1" name="Line 1624"/>
                <p:cNvSpPr>
                  <a:spLocks noChangeShapeType="1"/>
                </p:cNvSpPr>
                <p:nvPr/>
              </p:nvSpPr>
              <p:spPr bwMode="auto">
                <a:xfrm>
                  <a:off x="3765" y="3348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2" name="Line 1625"/>
                <p:cNvSpPr>
                  <a:spLocks noChangeShapeType="1"/>
                </p:cNvSpPr>
                <p:nvPr/>
              </p:nvSpPr>
              <p:spPr bwMode="auto">
                <a:xfrm flipV="1">
                  <a:off x="3765" y="3345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3" name="Line 1626"/>
                <p:cNvSpPr>
                  <a:spLocks noChangeShapeType="1"/>
                </p:cNvSpPr>
                <p:nvPr/>
              </p:nvSpPr>
              <p:spPr bwMode="auto">
                <a:xfrm>
                  <a:off x="3820" y="3336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" name="Line 1627"/>
                <p:cNvSpPr>
                  <a:spLocks noChangeShapeType="1"/>
                </p:cNvSpPr>
                <p:nvPr/>
              </p:nvSpPr>
              <p:spPr bwMode="auto">
                <a:xfrm flipV="1">
                  <a:off x="3765" y="3332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" name="Line 1628"/>
                <p:cNvSpPr>
                  <a:spLocks noChangeShapeType="1"/>
                </p:cNvSpPr>
                <p:nvPr/>
              </p:nvSpPr>
              <p:spPr bwMode="auto">
                <a:xfrm flipV="1">
                  <a:off x="3853" y="3342"/>
                  <a:ext cx="51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" name="Line 1629"/>
                <p:cNvSpPr>
                  <a:spLocks noChangeShapeType="1"/>
                </p:cNvSpPr>
                <p:nvPr/>
              </p:nvSpPr>
              <p:spPr bwMode="auto">
                <a:xfrm>
                  <a:off x="3820" y="3336"/>
                  <a:ext cx="28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" name="Line 1630"/>
                <p:cNvSpPr>
                  <a:spLocks noChangeShapeType="1"/>
                </p:cNvSpPr>
                <p:nvPr/>
              </p:nvSpPr>
              <p:spPr bwMode="auto">
                <a:xfrm>
                  <a:off x="3874" y="3322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" name="Line 1631"/>
                <p:cNvSpPr>
                  <a:spLocks noChangeShapeType="1"/>
                </p:cNvSpPr>
                <p:nvPr/>
              </p:nvSpPr>
              <p:spPr bwMode="auto">
                <a:xfrm flipV="1">
                  <a:off x="3820" y="3319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" name="Line 1632"/>
                <p:cNvSpPr>
                  <a:spLocks noChangeShapeType="1"/>
                </p:cNvSpPr>
                <p:nvPr/>
              </p:nvSpPr>
              <p:spPr bwMode="auto">
                <a:xfrm>
                  <a:off x="3929" y="3311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" name="Line 1633"/>
                <p:cNvSpPr>
                  <a:spLocks noChangeShapeType="1"/>
                </p:cNvSpPr>
                <p:nvPr/>
              </p:nvSpPr>
              <p:spPr bwMode="auto">
                <a:xfrm flipV="1">
                  <a:off x="3874" y="3307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" name="Line 1634"/>
                <p:cNvSpPr>
                  <a:spLocks noChangeShapeType="1"/>
                </p:cNvSpPr>
                <p:nvPr/>
              </p:nvSpPr>
              <p:spPr bwMode="auto">
                <a:xfrm flipV="1">
                  <a:off x="3963" y="3317"/>
                  <a:ext cx="52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" name="Line 1635"/>
                <p:cNvSpPr>
                  <a:spLocks noChangeShapeType="1"/>
                </p:cNvSpPr>
                <p:nvPr/>
              </p:nvSpPr>
              <p:spPr bwMode="auto">
                <a:xfrm>
                  <a:off x="3984" y="3300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" name="Line 1636"/>
                <p:cNvSpPr>
                  <a:spLocks noChangeShapeType="1"/>
                </p:cNvSpPr>
                <p:nvPr/>
              </p:nvSpPr>
              <p:spPr bwMode="auto">
                <a:xfrm flipV="1">
                  <a:off x="3929" y="3297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" name="Line 1637"/>
                <p:cNvSpPr>
                  <a:spLocks noChangeShapeType="1"/>
                </p:cNvSpPr>
                <p:nvPr/>
              </p:nvSpPr>
              <p:spPr bwMode="auto">
                <a:xfrm flipV="1">
                  <a:off x="4016" y="3307"/>
                  <a:ext cx="53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" name="Line 1638"/>
                <p:cNvSpPr>
                  <a:spLocks noChangeShapeType="1"/>
                </p:cNvSpPr>
                <p:nvPr/>
              </p:nvSpPr>
              <p:spPr bwMode="auto">
                <a:xfrm>
                  <a:off x="4038" y="3287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6" name="Line 1639"/>
                <p:cNvSpPr>
                  <a:spLocks noChangeShapeType="1"/>
                </p:cNvSpPr>
                <p:nvPr/>
              </p:nvSpPr>
              <p:spPr bwMode="auto">
                <a:xfrm flipV="1">
                  <a:off x="3984" y="3283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7" name="Line 1640"/>
                <p:cNvSpPr>
                  <a:spLocks noChangeShapeType="1"/>
                </p:cNvSpPr>
                <p:nvPr/>
              </p:nvSpPr>
              <p:spPr bwMode="auto">
                <a:xfrm flipV="1">
                  <a:off x="4124" y="3292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8" name="Line 1641"/>
                <p:cNvSpPr>
                  <a:spLocks noChangeShapeType="1"/>
                </p:cNvSpPr>
                <p:nvPr/>
              </p:nvSpPr>
              <p:spPr bwMode="auto">
                <a:xfrm flipV="1">
                  <a:off x="4069" y="3291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9" name="Line 1642"/>
                <p:cNvSpPr>
                  <a:spLocks noChangeShapeType="1"/>
                </p:cNvSpPr>
                <p:nvPr/>
              </p:nvSpPr>
              <p:spPr bwMode="auto">
                <a:xfrm>
                  <a:off x="4038" y="3287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0" name="Line 1643"/>
                <p:cNvSpPr>
                  <a:spLocks noChangeShapeType="1"/>
                </p:cNvSpPr>
                <p:nvPr/>
              </p:nvSpPr>
              <p:spPr bwMode="auto">
                <a:xfrm>
                  <a:off x="4093" y="3275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1" name="Line 1644"/>
                <p:cNvSpPr>
                  <a:spLocks noChangeShapeType="1"/>
                </p:cNvSpPr>
                <p:nvPr/>
              </p:nvSpPr>
              <p:spPr bwMode="auto">
                <a:xfrm flipV="1">
                  <a:off x="4038" y="3272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2" name="Line 1645"/>
                <p:cNvSpPr>
                  <a:spLocks noChangeShapeType="1"/>
                </p:cNvSpPr>
                <p:nvPr/>
              </p:nvSpPr>
              <p:spPr bwMode="auto">
                <a:xfrm flipV="1">
                  <a:off x="4124" y="3281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3" name="Line 1646"/>
                <p:cNvSpPr>
                  <a:spLocks noChangeShapeType="1"/>
                </p:cNvSpPr>
                <p:nvPr/>
              </p:nvSpPr>
              <p:spPr bwMode="auto">
                <a:xfrm>
                  <a:off x="4149" y="3263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4" name="Line 1647"/>
                <p:cNvSpPr>
                  <a:spLocks noChangeShapeType="1"/>
                </p:cNvSpPr>
                <p:nvPr/>
              </p:nvSpPr>
              <p:spPr bwMode="auto">
                <a:xfrm flipV="1">
                  <a:off x="4093" y="3259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" name="Line 1648"/>
                <p:cNvSpPr>
                  <a:spLocks noChangeShapeType="1"/>
                </p:cNvSpPr>
                <p:nvPr/>
              </p:nvSpPr>
              <p:spPr bwMode="auto">
                <a:xfrm flipV="1">
                  <a:off x="4233" y="3269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6" name="Line 1649"/>
                <p:cNvSpPr>
                  <a:spLocks noChangeShapeType="1"/>
                </p:cNvSpPr>
                <p:nvPr/>
              </p:nvSpPr>
              <p:spPr bwMode="auto">
                <a:xfrm flipV="1">
                  <a:off x="4181" y="3268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7" name="Line 1650"/>
                <p:cNvSpPr>
                  <a:spLocks noChangeShapeType="1"/>
                </p:cNvSpPr>
                <p:nvPr/>
              </p:nvSpPr>
              <p:spPr bwMode="auto">
                <a:xfrm>
                  <a:off x="4200" y="3252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8" name="Line 1651"/>
                <p:cNvSpPr>
                  <a:spLocks noChangeShapeType="1"/>
                </p:cNvSpPr>
                <p:nvPr/>
              </p:nvSpPr>
              <p:spPr bwMode="auto">
                <a:xfrm flipV="1">
                  <a:off x="4149" y="3249"/>
                  <a:ext cx="52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9" name="Line 1652"/>
                <p:cNvSpPr>
                  <a:spLocks noChangeShapeType="1"/>
                </p:cNvSpPr>
                <p:nvPr/>
              </p:nvSpPr>
              <p:spPr bwMode="auto">
                <a:xfrm flipV="1">
                  <a:off x="4233" y="3256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0" name="Line 1653"/>
                <p:cNvSpPr>
                  <a:spLocks noChangeShapeType="1"/>
                </p:cNvSpPr>
                <p:nvPr/>
              </p:nvSpPr>
              <p:spPr bwMode="auto">
                <a:xfrm>
                  <a:off x="4256" y="3239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1" name="Line 1654"/>
                <p:cNvSpPr>
                  <a:spLocks noChangeShapeType="1"/>
                </p:cNvSpPr>
                <p:nvPr/>
              </p:nvSpPr>
              <p:spPr bwMode="auto">
                <a:xfrm flipV="1">
                  <a:off x="4200" y="3236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2" name="Line 1655"/>
                <p:cNvSpPr>
                  <a:spLocks noChangeShapeType="1"/>
                </p:cNvSpPr>
                <p:nvPr/>
              </p:nvSpPr>
              <p:spPr bwMode="auto">
                <a:xfrm>
                  <a:off x="4310" y="3227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" name="Line 1656"/>
                <p:cNvSpPr>
                  <a:spLocks noChangeShapeType="1"/>
                </p:cNvSpPr>
                <p:nvPr/>
              </p:nvSpPr>
              <p:spPr bwMode="auto">
                <a:xfrm flipV="1">
                  <a:off x="4256" y="3224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" name="Line 1657"/>
                <p:cNvSpPr>
                  <a:spLocks noChangeShapeType="1"/>
                </p:cNvSpPr>
                <p:nvPr/>
              </p:nvSpPr>
              <p:spPr bwMode="auto">
                <a:xfrm>
                  <a:off x="4310" y="3225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" name="Line 1658"/>
                <p:cNvSpPr>
                  <a:spLocks noChangeShapeType="1"/>
                </p:cNvSpPr>
                <p:nvPr/>
              </p:nvSpPr>
              <p:spPr bwMode="auto">
                <a:xfrm flipV="1">
                  <a:off x="4310" y="3222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6" name="AutoShape 1659"/>
                <p:cNvSpPr>
                  <a:spLocks noChangeArrowheads="1"/>
                </p:cNvSpPr>
                <p:nvPr/>
              </p:nvSpPr>
              <p:spPr bwMode="auto">
                <a:xfrm>
                  <a:off x="4310" y="3214"/>
                  <a:ext cx="51" cy="11"/>
                </a:xfrm>
                <a:custGeom>
                  <a:avLst/>
                  <a:gdLst>
                    <a:gd name="T0" fmla="*/ 0 w 51"/>
                    <a:gd name="T1" fmla="*/ 11 h 11"/>
                    <a:gd name="T2" fmla="*/ 51 w 51"/>
                    <a:gd name="T3" fmla="*/ 0 h 11"/>
                    <a:gd name="T4" fmla="*/ 0 w 51"/>
                    <a:gd name="T5" fmla="*/ 11 h 11"/>
                    <a:gd name="T6" fmla="*/ 0 w 51"/>
                    <a:gd name="T7" fmla="*/ 0 h 11"/>
                    <a:gd name="T8" fmla="*/ 51 w 51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51" h="11">
                      <a:moveTo>
                        <a:pt x="0" y="11"/>
                      </a:moveTo>
                      <a:lnTo>
                        <a:pt x="51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" name="Line 1660"/>
                <p:cNvSpPr>
                  <a:spLocks noChangeShapeType="1"/>
                </p:cNvSpPr>
                <p:nvPr/>
              </p:nvSpPr>
              <p:spPr bwMode="auto">
                <a:xfrm flipV="1">
                  <a:off x="4310" y="3211"/>
                  <a:ext cx="51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8" name="AutoShape 1661"/>
                <p:cNvSpPr>
                  <a:spLocks noChangeArrowheads="1"/>
                </p:cNvSpPr>
                <p:nvPr/>
              </p:nvSpPr>
              <p:spPr bwMode="auto">
                <a:xfrm>
                  <a:off x="4448" y="3220"/>
                  <a:ext cx="3" cy="4"/>
                </a:xfrm>
                <a:custGeom>
                  <a:avLst/>
                  <a:gdLst>
                    <a:gd name="T0" fmla="*/ 0 w 3"/>
                    <a:gd name="T1" fmla="*/ 0 h 4"/>
                    <a:gd name="T2" fmla="*/ 3 w 3"/>
                    <a:gd name="T3" fmla="*/ 4 h 4"/>
                    <a:gd name="T4" fmla="*/ 0 w 3"/>
                    <a:gd name="T5" fmla="*/ 0 h 4"/>
                    <a:gd name="T6" fmla="*/ 0 w 3"/>
                    <a:gd name="T7" fmla="*/ 0 h 4"/>
                    <a:gd name="T8" fmla="*/ 3 w 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" h="4">
                      <a:moveTo>
                        <a:pt x="0" y="0"/>
                      </a:moveTo>
                      <a:lnTo>
                        <a:pt x="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" name="Line 1662"/>
                <p:cNvSpPr>
                  <a:spLocks noChangeShapeType="1"/>
                </p:cNvSpPr>
                <p:nvPr/>
              </p:nvSpPr>
              <p:spPr bwMode="auto">
                <a:xfrm>
                  <a:off x="4448" y="3220"/>
                  <a:ext cx="3" cy="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0" name="AutoShape 1663"/>
                <p:cNvSpPr>
                  <a:spLocks noChangeArrowheads="1"/>
                </p:cNvSpPr>
                <p:nvPr/>
              </p:nvSpPr>
              <p:spPr bwMode="auto">
                <a:xfrm>
                  <a:off x="4451" y="3209"/>
                  <a:ext cx="55" cy="15"/>
                </a:xfrm>
                <a:custGeom>
                  <a:avLst/>
                  <a:gdLst>
                    <a:gd name="T0" fmla="*/ 0 w 55"/>
                    <a:gd name="T1" fmla="*/ 15 h 15"/>
                    <a:gd name="T2" fmla="*/ 55 w 55"/>
                    <a:gd name="T3" fmla="*/ 0 h 15"/>
                    <a:gd name="T4" fmla="*/ 0 w 55"/>
                    <a:gd name="T5" fmla="*/ 15 h 15"/>
                    <a:gd name="T6" fmla="*/ 0 w 55"/>
                    <a:gd name="T7" fmla="*/ 0 h 15"/>
                    <a:gd name="T8" fmla="*/ 55 w 55"/>
                    <a:gd name="T9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55" h="15">
                      <a:moveTo>
                        <a:pt x="0" y="15"/>
                      </a:moveTo>
                      <a:lnTo>
                        <a:pt x="55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1" name="Line 1664"/>
                <p:cNvSpPr>
                  <a:spLocks noChangeShapeType="1"/>
                </p:cNvSpPr>
                <p:nvPr/>
              </p:nvSpPr>
              <p:spPr bwMode="auto">
                <a:xfrm flipV="1">
                  <a:off x="4451" y="3206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2" name="AutoShape 1665"/>
                <p:cNvSpPr>
                  <a:spLocks noChangeArrowheads="1"/>
                </p:cNvSpPr>
                <p:nvPr/>
              </p:nvSpPr>
              <p:spPr bwMode="auto">
                <a:xfrm>
                  <a:off x="4448" y="3220"/>
                  <a:ext cx="3" cy="4"/>
                </a:xfrm>
                <a:custGeom>
                  <a:avLst/>
                  <a:gdLst>
                    <a:gd name="T0" fmla="*/ 0 w 3"/>
                    <a:gd name="T1" fmla="*/ 0 h 4"/>
                    <a:gd name="T2" fmla="*/ 3 w 3"/>
                    <a:gd name="T3" fmla="*/ 4 h 4"/>
                    <a:gd name="T4" fmla="*/ 0 w 3"/>
                    <a:gd name="T5" fmla="*/ 0 h 4"/>
                    <a:gd name="T6" fmla="*/ 0 w 3"/>
                    <a:gd name="T7" fmla="*/ 0 h 4"/>
                    <a:gd name="T8" fmla="*/ 3 w 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" h="4">
                      <a:moveTo>
                        <a:pt x="0" y="0"/>
                      </a:moveTo>
                      <a:lnTo>
                        <a:pt x="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3" name="Line 1666"/>
                <p:cNvSpPr>
                  <a:spLocks noChangeShapeType="1"/>
                </p:cNvSpPr>
                <p:nvPr/>
              </p:nvSpPr>
              <p:spPr bwMode="auto">
                <a:xfrm>
                  <a:off x="4448" y="3220"/>
                  <a:ext cx="3" cy="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4" name="Line 1667"/>
                <p:cNvSpPr>
                  <a:spLocks noChangeShapeType="1"/>
                </p:cNvSpPr>
                <p:nvPr/>
              </p:nvSpPr>
              <p:spPr bwMode="auto">
                <a:xfrm>
                  <a:off x="4473" y="3189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5" name="AutoShape 1668"/>
                <p:cNvSpPr>
                  <a:spLocks noChangeArrowheads="1"/>
                </p:cNvSpPr>
                <p:nvPr/>
              </p:nvSpPr>
              <p:spPr bwMode="auto">
                <a:xfrm>
                  <a:off x="4449" y="3189"/>
                  <a:ext cx="24" cy="7"/>
                </a:xfrm>
                <a:custGeom>
                  <a:avLst/>
                  <a:gdLst>
                    <a:gd name="T0" fmla="*/ 0 w 24"/>
                    <a:gd name="T1" fmla="*/ 7 h 7"/>
                    <a:gd name="T2" fmla="*/ 24 w 24"/>
                    <a:gd name="T3" fmla="*/ 0 h 7"/>
                    <a:gd name="T4" fmla="*/ 0 w 24"/>
                    <a:gd name="T5" fmla="*/ 7 h 7"/>
                    <a:gd name="T6" fmla="*/ 0 w 24"/>
                    <a:gd name="T7" fmla="*/ 0 h 7"/>
                    <a:gd name="T8" fmla="*/ 24 w 24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4" h="7">
                      <a:moveTo>
                        <a:pt x="0" y="7"/>
                      </a:moveTo>
                      <a:lnTo>
                        <a:pt x="24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6" name="Line 1669"/>
                <p:cNvSpPr>
                  <a:spLocks noChangeShapeType="1"/>
                </p:cNvSpPr>
                <p:nvPr/>
              </p:nvSpPr>
              <p:spPr bwMode="auto">
                <a:xfrm flipV="1">
                  <a:off x="4449" y="3185"/>
                  <a:ext cx="24" cy="1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" name="Line 1670"/>
                <p:cNvSpPr>
                  <a:spLocks noChangeShapeType="1"/>
                </p:cNvSpPr>
                <p:nvPr/>
              </p:nvSpPr>
              <p:spPr bwMode="auto">
                <a:xfrm flipV="1">
                  <a:off x="4559" y="3193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8" name="Line 1671"/>
                <p:cNvSpPr>
                  <a:spLocks noChangeShapeType="1"/>
                </p:cNvSpPr>
                <p:nvPr/>
              </p:nvSpPr>
              <p:spPr bwMode="auto">
                <a:xfrm flipV="1">
                  <a:off x="4505" y="3193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9" name="Line 1672"/>
                <p:cNvSpPr>
                  <a:spLocks noChangeShapeType="1"/>
                </p:cNvSpPr>
                <p:nvPr/>
              </p:nvSpPr>
              <p:spPr bwMode="auto">
                <a:xfrm>
                  <a:off x="4473" y="3189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0" name="Line 1673"/>
                <p:cNvSpPr>
                  <a:spLocks noChangeShapeType="1"/>
                </p:cNvSpPr>
                <p:nvPr/>
              </p:nvSpPr>
              <p:spPr bwMode="auto">
                <a:xfrm>
                  <a:off x="4527" y="3177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1" name="Line 1674"/>
                <p:cNvSpPr>
                  <a:spLocks noChangeShapeType="1"/>
                </p:cNvSpPr>
                <p:nvPr/>
              </p:nvSpPr>
              <p:spPr bwMode="auto">
                <a:xfrm flipV="1">
                  <a:off x="4473" y="3173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2" name="Line 1675"/>
                <p:cNvSpPr>
                  <a:spLocks noChangeShapeType="1"/>
                </p:cNvSpPr>
                <p:nvPr/>
              </p:nvSpPr>
              <p:spPr bwMode="auto">
                <a:xfrm flipV="1">
                  <a:off x="4561" y="3183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3" name="Line 1676"/>
                <p:cNvSpPr>
                  <a:spLocks noChangeShapeType="1"/>
                </p:cNvSpPr>
                <p:nvPr/>
              </p:nvSpPr>
              <p:spPr bwMode="auto">
                <a:xfrm>
                  <a:off x="4582" y="3164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4" name="Line 1677"/>
                <p:cNvSpPr>
                  <a:spLocks noChangeShapeType="1"/>
                </p:cNvSpPr>
                <p:nvPr/>
              </p:nvSpPr>
              <p:spPr bwMode="auto">
                <a:xfrm flipV="1">
                  <a:off x="4530" y="3161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5" name="Line 1678"/>
                <p:cNvSpPr>
                  <a:spLocks noChangeShapeType="1"/>
                </p:cNvSpPr>
                <p:nvPr/>
              </p:nvSpPr>
              <p:spPr bwMode="auto">
                <a:xfrm>
                  <a:off x="4636" y="3151"/>
                  <a:ext cx="34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" name="Line 1679"/>
                <p:cNvSpPr>
                  <a:spLocks noChangeShapeType="1"/>
                </p:cNvSpPr>
                <p:nvPr/>
              </p:nvSpPr>
              <p:spPr bwMode="auto">
                <a:xfrm flipV="1">
                  <a:off x="4582" y="3147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7" name="Line 1680"/>
                <p:cNvSpPr>
                  <a:spLocks noChangeShapeType="1"/>
                </p:cNvSpPr>
                <p:nvPr/>
              </p:nvSpPr>
              <p:spPr bwMode="auto">
                <a:xfrm>
                  <a:off x="4636" y="3151"/>
                  <a:ext cx="34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8" name="Line 1681"/>
                <p:cNvSpPr>
                  <a:spLocks noChangeShapeType="1"/>
                </p:cNvSpPr>
                <p:nvPr/>
              </p:nvSpPr>
              <p:spPr bwMode="auto">
                <a:xfrm>
                  <a:off x="4691" y="3139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9" name="Line 1682"/>
                <p:cNvSpPr>
                  <a:spLocks noChangeShapeType="1"/>
                </p:cNvSpPr>
                <p:nvPr/>
              </p:nvSpPr>
              <p:spPr bwMode="auto">
                <a:xfrm flipV="1">
                  <a:off x="4636" y="3136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0" name="Line 1683"/>
                <p:cNvSpPr>
                  <a:spLocks noChangeShapeType="1"/>
                </p:cNvSpPr>
                <p:nvPr/>
              </p:nvSpPr>
              <p:spPr bwMode="auto">
                <a:xfrm flipV="1">
                  <a:off x="4722" y="3144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1" name="Line 1684"/>
                <p:cNvSpPr>
                  <a:spLocks noChangeShapeType="1"/>
                </p:cNvSpPr>
                <p:nvPr/>
              </p:nvSpPr>
              <p:spPr bwMode="auto">
                <a:xfrm>
                  <a:off x="4691" y="3139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2" name="Line 1685"/>
                <p:cNvSpPr>
                  <a:spLocks noChangeShapeType="1"/>
                </p:cNvSpPr>
                <p:nvPr/>
              </p:nvSpPr>
              <p:spPr bwMode="auto">
                <a:xfrm>
                  <a:off x="4747" y="3125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3" name="Line 1686"/>
                <p:cNvSpPr>
                  <a:spLocks noChangeShapeType="1"/>
                </p:cNvSpPr>
                <p:nvPr/>
              </p:nvSpPr>
              <p:spPr bwMode="auto">
                <a:xfrm flipV="1">
                  <a:off x="4691" y="3122"/>
                  <a:ext cx="56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4" name="Line 1687"/>
                <p:cNvSpPr>
                  <a:spLocks noChangeShapeType="1"/>
                </p:cNvSpPr>
                <p:nvPr/>
              </p:nvSpPr>
              <p:spPr bwMode="auto">
                <a:xfrm flipV="1">
                  <a:off x="4832" y="3130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5" name="Line 1688"/>
                <p:cNvSpPr>
                  <a:spLocks noChangeShapeType="1"/>
                </p:cNvSpPr>
                <p:nvPr/>
              </p:nvSpPr>
              <p:spPr bwMode="auto">
                <a:xfrm flipV="1">
                  <a:off x="4777" y="3130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6" name="Line 1689"/>
                <p:cNvSpPr>
                  <a:spLocks noChangeShapeType="1"/>
                </p:cNvSpPr>
                <p:nvPr/>
              </p:nvSpPr>
              <p:spPr bwMode="auto">
                <a:xfrm>
                  <a:off x="4747" y="3125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7" name="Line 1690"/>
                <p:cNvSpPr>
                  <a:spLocks noChangeShapeType="1"/>
                </p:cNvSpPr>
                <p:nvPr/>
              </p:nvSpPr>
              <p:spPr bwMode="auto">
                <a:xfrm>
                  <a:off x="4800" y="3113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8" name="Line 1691"/>
                <p:cNvSpPr>
                  <a:spLocks noChangeShapeType="1"/>
                </p:cNvSpPr>
                <p:nvPr/>
              </p:nvSpPr>
              <p:spPr bwMode="auto">
                <a:xfrm flipV="1">
                  <a:off x="4747" y="3110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9" name="Line 1692"/>
                <p:cNvSpPr>
                  <a:spLocks noChangeShapeType="1"/>
                </p:cNvSpPr>
                <p:nvPr/>
              </p:nvSpPr>
              <p:spPr bwMode="auto">
                <a:xfrm flipV="1">
                  <a:off x="4832" y="3119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0" name="Line 1693"/>
                <p:cNvSpPr>
                  <a:spLocks noChangeShapeType="1"/>
                </p:cNvSpPr>
                <p:nvPr/>
              </p:nvSpPr>
              <p:spPr bwMode="auto">
                <a:xfrm>
                  <a:off x="4856" y="3099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1" name="Line 1694"/>
                <p:cNvSpPr>
                  <a:spLocks noChangeShapeType="1"/>
                </p:cNvSpPr>
                <p:nvPr/>
              </p:nvSpPr>
              <p:spPr bwMode="auto">
                <a:xfrm flipV="1">
                  <a:off x="4802" y="3096"/>
                  <a:ext cx="5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2" name="Line 1695"/>
                <p:cNvSpPr>
                  <a:spLocks noChangeShapeType="1"/>
                </p:cNvSpPr>
                <p:nvPr/>
              </p:nvSpPr>
              <p:spPr bwMode="auto">
                <a:xfrm flipV="1">
                  <a:off x="4886" y="3106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3" name="Line 1696"/>
                <p:cNvSpPr>
                  <a:spLocks noChangeShapeType="1"/>
                </p:cNvSpPr>
                <p:nvPr/>
              </p:nvSpPr>
              <p:spPr bwMode="auto">
                <a:xfrm>
                  <a:off x="4856" y="3099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4" name="Line 1697"/>
                <p:cNvSpPr>
                  <a:spLocks noChangeShapeType="1"/>
                </p:cNvSpPr>
                <p:nvPr/>
              </p:nvSpPr>
              <p:spPr bwMode="auto">
                <a:xfrm>
                  <a:off x="4911" y="3087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5" name="Line 1698"/>
                <p:cNvSpPr>
                  <a:spLocks noChangeShapeType="1"/>
                </p:cNvSpPr>
                <p:nvPr/>
              </p:nvSpPr>
              <p:spPr bwMode="auto">
                <a:xfrm flipV="1">
                  <a:off x="4856" y="3084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" name="Line 1699"/>
                <p:cNvSpPr>
                  <a:spLocks noChangeShapeType="1"/>
                </p:cNvSpPr>
                <p:nvPr/>
              </p:nvSpPr>
              <p:spPr bwMode="auto">
                <a:xfrm flipV="1">
                  <a:off x="4941" y="3091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7" name="Line 1700"/>
                <p:cNvSpPr>
                  <a:spLocks noChangeShapeType="1"/>
                </p:cNvSpPr>
                <p:nvPr/>
              </p:nvSpPr>
              <p:spPr bwMode="auto">
                <a:xfrm>
                  <a:off x="4911" y="3086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8" name="Line 1701"/>
                <p:cNvSpPr>
                  <a:spLocks noChangeShapeType="1"/>
                </p:cNvSpPr>
                <p:nvPr/>
              </p:nvSpPr>
              <p:spPr bwMode="auto">
                <a:xfrm flipV="1">
                  <a:off x="4911" y="3083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9" name="Line 1702"/>
                <p:cNvSpPr>
                  <a:spLocks noChangeShapeType="1"/>
                </p:cNvSpPr>
                <p:nvPr/>
              </p:nvSpPr>
              <p:spPr bwMode="auto">
                <a:xfrm>
                  <a:off x="4963" y="3075"/>
                  <a:ext cx="3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0" name="Line 1703"/>
                <p:cNvSpPr>
                  <a:spLocks noChangeShapeType="1"/>
                </p:cNvSpPr>
                <p:nvPr/>
              </p:nvSpPr>
              <p:spPr bwMode="auto">
                <a:xfrm flipV="1">
                  <a:off x="4911" y="3071"/>
                  <a:ext cx="52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1" name="Line 1704"/>
                <p:cNvSpPr>
                  <a:spLocks noChangeShapeType="1"/>
                </p:cNvSpPr>
                <p:nvPr/>
              </p:nvSpPr>
              <p:spPr bwMode="auto">
                <a:xfrm flipV="1">
                  <a:off x="4997" y="3075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2" name="Line 1705"/>
                <p:cNvSpPr>
                  <a:spLocks noChangeShapeType="1"/>
                </p:cNvSpPr>
                <p:nvPr/>
              </p:nvSpPr>
              <p:spPr bwMode="auto">
                <a:xfrm flipV="1">
                  <a:off x="4997" y="3087"/>
                  <a:ext cx="1" cy="1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3" name="Line 1706"/>
                <p:cNvSpPr>
                  <a:spLocks noChangeShapeType="1"/>
                </p:cNvSpPr>
                <p:nvPr/>
              </p:nvSpPr>
              <p:spPr bwMode="auto">
                <a:xfrm>
                  <a:off x="4963" y="3070"/>
                  <a:ext cx="3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4" name="Line 1707"/>
                <p:cNvSpPr>
                  <a:spLocks noChangeShapeType="1"/>
                </p:cNvSpPr>
                <p:nvPr/>
              </p:nvSpPr>
              <p:spPr bwMode="auto">
                <a:xfrm flipV="1">
                  <a:off x="4963" y="3067"/>
                  <a:ext cx="1" cy="1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5" name="Line 1708"/>
                <p:cNvSpPr>
                  <a:spLocks noChangeShapeType="1"/>
                </p:cNvSpPr>
                <p:nvPr/>
              </p:nvSpPr>
              <p:spPr bwMode="auto">
                <a:xfrm>
                  <a:off x="5019" y="3057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" name="Line 1709"/>
                <p:cNvSpPr>
                  <a:spLocks noChangeShapeType="1"/>
                </p:cNvSpPr>
                <p:nvPr/>
              </p:nvSpPr>
              <p:spPr bwMode="auto">
                <a:xfrm flipV="1">
                  <a:off x="4963" y="3053"/>
                  <a:ext cx="56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" name="Line 1710"/>
                <p:cNvSpPr>
                  <a:spLocks noChangeShapeType="1"/>
                </p:cNvSpPr>
                <p:nvPr/>
              </p:nvSpPr>
              <p:spPr bwMode="auto">
                <a:xfrm flipV="1">
                  <a:off x="5051" y="3058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8" name="Line 1711"/>
                <p:cNvSpPr>
                  <a:spLocks noChangeShapeType="1"/>
                </p:cNvSpPr>
                <p:nvPr/>
              </p:nvSpPr>
              <p:spPr bwMode="auto">
                <a:xfrm flipV="1">
                  <a:off x="5051" y="3072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9" name="Line 1712"/>
                <p:cNvSpPr>
                  <a:spLocks noChangeShapeType="1"/>
                </p:cNvSpPr>
                <p:nvPr/>
              </p:nvSpPr>
              <p:spPr bwMode="auto">
                <a:xfrm>
                  <a:off x="5019" y="3053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0" name="Line 1713"/>
                <p:cNvSpPr>
                  <a:spLocks noChangeShapeType="1"/>
                </p:cNvSpPr>
                <p:nvPr/>
              </p:nvSpPr>
              <p:spPr bwMode="auto">
                <a:xfrm flipV="1">
                  <a:off x="5019" y="3049"/>
                  <a:ext cx="1" cy="1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1" name="Line 1714"/>
                <p:cNvSpPr>
                  <a:spLocks noChangeShapeType="1"/>
                </p:cNvSpPr>
                <p:nvPr/>
              </p:nvSpPr>
              <p:spPr bwMode="auto">
                <a:xfrm>
                  <a:off x="5074" y="3041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2" name="Line 1715"/>
                <p:cNvSpPr>
                  <a:spLocks noChangeShapeType="1"/>
                </p:cNvSpPr>
                <p:nvPr/>
              </p:nvSpPr>
              <p:spPr bwMode="auto">
                <a:xfrm flipV="1">
                  <a:off x="5019" y="3037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3" name="Line 1716"/>
                <p:cNvSpPr>
                  <a:spLocks noChangeShapeType="1"/>
                </p:cNvSpPr>
                <p:nvPr/>
              </p:nvSpPr>
              <p:spPr bwMode="auto">
                <a:xfrm flipV="1">
                  <a:off x="5161" y="3039"/>
                  <a:ext cx="1" cy="1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4" name="Line 1717"/>
                <p:cNvSpPr>
                  <a:spLocks noChangeShapeType="1"/>
                </p:cNvSpPr>
                <p:nvPr/>
              </p:nvSpPr>
              <p:spPr bwMode="auto">
                <a:xfrm flipV="1">
                  <a:off x="5106" y="3040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" name="Line 1718"/>
                <p:cNvSpPr>
                  <a:spLocks noChangeShapeType="1"/>
                </p:cNvSpPr>
                <p:nvPr/>
              </p:nvSpPr>
              <p:spPr bwMode="auto">
                <a:xfrm flipV="1">
                  <a:off x="5106" y="3052"/>
                  <a:ext cx="1" cy="1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" name="Line 1719"/>
                <p:cNvSpPr>
                  <a:spLocks noChangeShapeType="1"/>
                </p:cNvSpPr>
                <p:nvPr/>
              </p:nvSpPr>
              <p:spPr bwMode="auto">
                <a:xfrm>
                  <a:off x="5074" y="3033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7" name="Line 1720"/>
                <p:cNvSpPr>
                  <a:spLocks noChangeShapeType="1"/>
                </p:cNvSpPr>
                <p:nvPr/>
              </p:nvSpPr>
              <p:spPr bwMode="auto">
                <a:xfrm flipV="1">
                  <a:off x="5074" y="3029"/>
                  <a:ext cx="1" cy="1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" name="Line 1721"/>
                <p:cNvSpPr>
                  <a:spLocks noChangeShapeType="1"/>
                </p:cNvSpPr>
                <p:nvPr/>
              </p:nvSpPr>
              <p:spPr bwMode="auto">
                <a:xfrm>
                  <a:off x="5128" y="3021"/>
                  <a:ext cx="33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" name="Line 1722"/>
                <p:cNvSpPr>
                  <a:spLocks noChangeShapeType="1"/>
                </p:cNvSpPr>
                <p:nvPr/>
              </p:nvSpPr>
              <p:spPr bwMode="auto">
                <a:xfrm flipV="1">
                  <a:off x="5074" y="3018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0" name="Line 1723"/>
                <p:cNvSpPr>
                  <a:spLocks noChangeShapeType="1"/>
                </p:cNvSpPr>
                <p:nvPr/>
              </p:nvSpPr>
              <p:spPr bwMode="auto">
                <a:xfrm flipV="1">
                  <a:off x="3765" y="3332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1" name="Line 1724"/>
                <p:cNvSpPr>
                  <a:spLocks noChangeShapeType="1"/>
                </p:cNvSpPr>
                <p:nvPr/>
              </p:nvSpPr>
              <p:spPr bwMode="auto">
                <a:xfrm flipV="1">
                  <a:off x="3765" y="3344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2" name="Line 1725"/>
                <p:cNvSpPr>
                  <a:spLocks noChangeShapeType="1"/>
                </p:cNvSpPr>
                <p:nvPr/>
              </p:nvSpPr>
              <p:spPr bwMode="auto">
                <a:xfrm>
                  <a:off x="3734" y="3329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3" name="Line 1726"/>
                <p:cNvSpPr>
                  <a:spLocks noChangeShapeType="1"/>
                </p:cNvSpPr>
                <p:nvPr/>
              </p:nvSpPr>
              <p:spPr bwMode="auto">
                <a:xfrm>
                  <a:off x="3734" y="3327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4" name="Line 1727"/>
                <p:cNvSpPr>
                  <a:spLocks noChangeShapeType="1"/>
                </p:cNvSpPr>
                <p:nvPr/>
              </p:nvSpPr>
              <p:spPr bwMode="auto">
                <a:xfrm flipV="1">
                  <a:off x="3734" y="3323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5" name="Line 1728"/>
                <p:cNvSpPr>
                  <a:spLocks noChangeShapeType="1"/>
                </p:cNvSpPr>
                <p:nvPr/>
              </p:nvSpPr>
              <p:spPr bwMode="auto">
                <a:xfrm>
                  <a:off x="3788" y="3313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6" name="Line 1729"/>
                <p:cNvSpPr>
                  <a:spLocks noChangeShapeType="1"/>
                </p:cNvSpPr>
                <p:nvPr/>
              </p:nvSpPr>
              <p:spPr bwMode="auto">
                <a:xfrm flipV="1">
                  <a:off x="3734" y="3309"/>
                  <a:ext cx="5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" name="Line 1730"/>
                <p:cNvSpPr>
                  <a:spLocks noChangeShapeType="1"/>
                </p:cNvSpPr>
                <p:nvPr/>
              </p:nvSpPr>
              <p:spPr bwMode="auto">
                <a:xfrm flipV="1">
                  <a:off x="3820" y="3319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" name="Line 1731"/>
                <p:cNvSpPr>
                  <a:spLocks noChangeShapeType="1"/>
                </p:cNvSpPr>
                <p:nvPr/>
              </p:nvSpPr>
              <p:spPr bwMode="auto">
                <a:xfrm>
                  <a:off x="3843" y="3301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" name="Line 1732"/>
                <p:cNvSpPr>
                  <a:spLocks noChangeShapeType="1"/>
                </p:cNvSpPr>
                <p:nvPr/>
              </p:nvSpPr>
              <p:spPr bwMode="auto">
                <a:xfrm flipV="1">
                  <a:off x="3788" y="3297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" name="Line 1733"/>
                <p:cNvSpPr>
                  <a:spLocks noChangeShapeType="1"/>
                </p:cNvSpPr>
                <p:nvPr/>
              </p:nvSpPr>
              <p:spPr bwMode="auto">
                <a:xfrm flipV="1">
                  <a:off x="3874" y="3307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" name="Line 1734"/>
                <p:cNvSpPr>
                  <a:spLocks noChangeShapeType="1"/>
                </p:cNvSpPr>
                <p:nvPr/>
              </p:nvSpPr>
              <p:spPr bwMode="auto">
                <a:xfrm>
                  <a:off x="3899" y="3289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" name="Line 1735"/>
                <p:cNvSpPr>
                  <a:spLocks noChangeShapeType="1"/>
                </p:cNvSpPr>
                <p:nvPr/>
              </p:nvSpPr>
              <p:spPr bwMode="auto">
                <a:xfrm flipV="1">
                  <a:off x="3843" y="3285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" name="Line 1736"/>
                <p:cNvSpPr>
                  <a:spLocks noChangeShapeType="1"/>
                </p:cNvSpPr>
                <p:nvPr/>
              </p:nvSpPr>
              <p:spPr bwMode="auto">
                <a:xfrm>
                  <a:off x="3951" y="3276"/>
                  <a:ext cx="32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" name="Line 1737"/>
                <p:cNvSpPr>
                  <a:spLocks noChangeShapeType="1"/>
                </p:cNvSpPr>
                <p:nvPr/>
              </p:nvSpPr>
              <p:spPr bwMode="auto">
                <a:xfrm flipV="1">
                  <a:off x="3899" y="3273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5" name="Line 1738"/>
                <p:cNvSpPr>
                  <a:spLocks noChangeShapeType="1"/>
                </p:cNvSpPr>
                <p:nvPr/>
              </p:nvSpPr>
              <p:spPr bwMode="auto">
                <a:xfrm flipV="1">
                  <a:off x="3986" y="3283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6" name="Line 1739"/>
                <p:cNvSpPr>
                  <a:spLocks noChangeShapeType="1"/>
                </p:cNvSpPr>
                <p:nvPr/>
              </p:nvSpPr>
              <p:spPr bwMode="auto">
                <a:xfrm>
                  <a:off x="4006" y="3265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" name="Line 1740"/>
                <p:cNvSpPr>
                  <a:spLocks noChangeShapeType="1"/>
                </p:cNvSpPr>
                <p:nvPr/>
              </p:nvSpPr>
              <p:spPr bwMode="auto">
                <a:xfrm flipV="1">
                  <a:off x="3954" y="3262"/>
                  <a:ext cx="5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" name="Line 1741"/>
                <p:cNvSpPr>
                  <a:spLocks noChangeShapeType="1"/>
                </p:cNvSpPr>
                <p:nvPr/>
              </p:nvSpPr>
              <p:spPr bwMode="auto">
                <a:xfrm flipV="1">
                  <a:off x="4093" y="3269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" name="Line 1742"/>
                <p:cNvSpPr>
                  <a:spLocks noChangeShapeType="1"/>
                </p:cNvSpPr>
                <p:nvPr/>
              </p:nvSpPr>
              <p:spPr bwMode="auto">
                <a:xfrm flipV="1">
                  <a:off x="4038" y="3269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" name="Line 1743"/>
                <p:cNvSpPr>
                  <a:spLocks noChangeShapeType="1"/>
                </p:cNvSpPr>
                <p:nvPr/>
              </p:nvSpPr>
              <p:spPr bwMode="auto">
                <a:xfrm flipV="1">
                  <a:off x="4038" y="3282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" name="Line 1744"/>
                <p:cNvSpPr>
                  <a:spLocks noChangeShapeType="1"/>
                </p:cNvSpPr>
                <p:nvPr/>
              </p:nvSpPr>
              <p:spPr bwMode="auto">
                <a:xfrm>
                  <a:off x="4006" y="3265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2" name="Line 1745"/>
                <p:cNvSpPr>
                  <a:spLocks noChangeShapeType="1"/>
                </p:cNvSpPr>
                <p:nvPr/>
              </p:nvSpPr>
              <p:spPr bwMode="auto">
                <a:xfrm>
                  <a:off x="4061" y="3252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3" name="Line 1746"/>
                <p:cNvSpPr>
                  <a:spLocks noChangeShapeType="1"/>
                </p:cNvSpPr>
                <p:nvPr/>
              </p:nvSpPr>
              <p:spPr bwMode="auto">
                <a:xfrm flipV="1">
                  <a:off x="4006" y="3249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4" name="Line 1747"/>
                <p:cNvSpPr>
                  <a:spLocks noChangeShapeType="1"/>
                </p:cNvSpPr>
                <p:nvPr/>
              </p:nvSpPr>
              <p:spPr bwMode="auto">
                <a:xfrm>
                  <a:off x="4115" y="3241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" name="Line 1748"/>
                <p:cNvSpPr>
                  <a:spLocks noChangeShapeType="1"/>
                </p:cNvSpPr>
                <p:nvPr/>
              </p:nvSpPr>
              <p:spPr bwMode="auto">
                <a:xfrm flipV="1">
                  <a:off x="4063" y="3238"/>
                  <a:ext cx="52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6" name="Line 1749"/>
                <p:cNvSpPr>
                  <a:spLocks noChangeShapeType="1"/>
                </p:cNvSpPr>
                <p:nvPr/>
              </p:nvSpPr>
              <p:spPr bwMode="auto">
                <a:xfrm flipV="1">
                  <a:off x="4200" y="3246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" name="Line 1750"/>
                <p:cNvSpPr>
                  <a:spLocks noChangeShapeType="1"/>
                </p:cNvSpPr>
                <p:nvPr/>
              </p:nvSpPr>
              <p:spPr bwMode="auto">
                <a:xfrm flipV="1">
                  <a:off x="4149" y="3246"/>
                  <a:ext cx="5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" name="Line 1751"/>
                <p:cNvSpPr>
                  <a:spLocks noChangeShapeType="1"/>
                </p:cNvSpPr>
                <p:nvPr/>
              </p:nvSpPr>
              <p:spPr bwMode="auto">
                <a:xfrm>
                  <a:off x="4115" y="3241"/>
                  <a:ext cx="34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" name="Line 1752"/>
                <p:cNvSpPr>
                  <a:spLocks noChangeShapeType="1"/>
                </p:cNvSpPr>
                <p:nvPr/>
              </p:nvSpPr>
              <p:spPr bwMode="auto">
                <a:xfrm>
                  <a:off x="4170" y="3228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" name="Line 1753"/>
                <p:cNvSpPr>
                  <a:spLocks noChangeShapeType="1"/>
                </p:cNvSpPr>
                <p:nvPr/>
              </p:nvSpPr>
              <p:spPr bwMode="auto">
                <a:xfrm flipV="1">
                  <a:off x="4115" y="3225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" name="Line 1754"/>
                <p:cNvSpPr>
                  <a:spLocks noChangeShapeType="1"/>
                </p:cNvSpPr>
                <p:nvPr/>
              </p:nvSpPr>
              <p:spPr bwMode="auto">
                <a:xfrm flipV="1">
                  <a:off x="4256" y="3234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" name="Line 1755"/>
                <p:cNvSpPr>
                  <a:spLocks noChangeShapeType="1"/>
                </p:cNvSpPr>
                <p:nvPr/>
              </p:nvSpPr>
              <p:spPr bwMode="auto">
                <a:xfrm flipV="1">
                  <a:off x="4200" y="3234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" name="Line 1756"/>
                <p:cNvSpPr>
                  <a:spLocks noChangeShapeType="1"/>
                </p:cNvSpPr>
                <p:nvPr/>
              </p:nvSpPr>
              <p:spPr bwMode="auto">
                <a:xfrm>
                  <a:off x="4226" y="3217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" name="Line 1757"/>
                <p:cNvSpPr>
                  <a:spLocks noChangeShapeType="1"/>
                </p:cNvSpPr>
                <p:nvPr/>
              </p:nvSpPr>
              <p:spPr bwMode="auto">
                <a:xfrm flipV="1">
                  <a:off x="4170" y="3214"/>
                  <a:ext cx="56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" name="Line 1758"/>
                <p:cNvSpPr>
                  <a:spLocks noChangeShapeType="1"/>
                </p:cNvSpPr>
                <p:nvPr/>
              </p:nvSpPr>
              <p:spPr bwMode="auto">
                <a:xfrm flipV="1">
                  <a:off x="4256" y="3222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" name="Line 1759"/>
                <p:cNvSpPr>
                  <a:spLocks noChangeShapeType="1"/>
                </p:cNvSpPr>
                <p:nvPr/>
              </p:nvSpPr>
              <p:spPr bwMode="auto">
                <a:xfrm>
                  <a:off x="4279" y="3205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" name="Line 1760"/>
                <p:cNvSpPr>
                  <a:spLocks noChangeShapeType="1"/>
                </p:cNvSpPr>
                <p:nvPr/>
              </p:nvSpPr>
              <p:spPr bwMode="auto">
                <a:xfrm flipV="1">
                  <a:off x="4226" y="3202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" name="AutoShape 1761"/>
                <p:cNvSpPr>
                  <a:spLocks noChangeArrowheads="1"/>
                </p:cNvSpPr>
                <p:nvPr/>
              </p:nvSpPr>
              <p:spPr bwMode="auto">
                <a:xfrm>
                  <a:off x="4335" y="3192"/>
                  <a:ext cx="27" cy="20"/>
                </a:xfrm>
                <a:custGeom>
                  <a:avLst/>
                  <a:gdLst>
                    <a:gd name="T0" fmla="*/ 0 w 27"/>
                    <a:gd name="T1" fmla="*/ 0 h 20"/>
                    <a:gd name="T2" fmla="*/ 27 w 27"/>
                    <a:gd name="T3" fmla="*/ 20 h 20"/>
                    <a:gd name="T4" fmla="*/ 0 w 27"/>
                    <a:gd name="T5" fmla="*/ 0 h 20"/>
                    <a:gd name="T6" fmla="*/ 0 w 27"/>
                    <a:gd name="T7" fmla="*/ 0 h 20"/>
                    <a:gd name="T8" fmla="*/ 27 w 27"/>
                    <a:gd name="T9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7" h="20">
                      <a:moveTo>
                        <a:pt x="0" y="0"/>
                      </a:moveTo>
                      <a:lnTo>
                        <a:pt x="27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9" name="Line 1762"/>
                <p:cNvSpPr>
                  <a:spLocks noChangeShapeType="1"/>
                </p:cNvSpPr>
                <p:nvPr/>
              </p:nvSpPr>
              <p:spPr bwMode="auto">
                <a:xfrm>
                  <a:off x="4335" y="3192"/>
                  <a:ext cx="27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" name="Line 1763"/>
                <p:cNvSpPr>
                  <a:spLocks noChangeShapeType="1"/>
                </p:cNvSpPr>
                <p:nvPr/>
              </p:nvSpPr>
              <p:spPr bwMode="auto">
                <a:xfrm flipV="1">
                  <a:off x="4279" y="3188"/>
                  <a:ext cx="56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" name="AutoShape 1764"/>
                <p:cNvSpPr>
                  <a:spLocks noChangeArrowheads="1"/>
                </p:cNvSpPr>
                <p:nvPr/>
              </p:nvSpPr>
              <p:spPr bwMode="auto">
                <a:xfrm>
                  <a:off x="4335" y="3192"/>
                  <a:ext cx="27" cy="18"/>
                </a:xfrm>
                <a:custGeom>
                  <a:avLst/>
                  <a:gdLst>
                    <a:gd name="T0" fmla="*/ 0 w 27"/>
                    <a:gd name="T1" fmla="*/ 0 h 18"/>
                    <a:gd name="T2" fmla="*/ 27 w 27"/>
                    <a:gd name="T3" fmla="*/ 18 h 18"/>
                    <a:gd name="T4" fmla="*/ 0 w 27"/>
                    <a:gd name="T5" fmla="*/ 0 h 18"/>
                    <a:gd name="T6" fmla="*/ 0 w 27"/>
                    <a:gd name="T7" fmla="*/ 0 h 18"/>
                    <a:gd name="T8" fmla="*/ 27 w 27"/>
                    <a:gd name="T9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7" h="18">
                      <a:moveTo>
                        <a:pt x="0" y="0"/>
                      </a:moveTo>
                      <a:lnTo>
                        <a:pt x="27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2" name="Line 1765"/>
                <p:cNvSpPr>
                  <a:spLocks noChangeShapeType="1"/>
                </p:cNvSpPr>
                <p:nvPr/>
              </p:nvSpPr>
              <p:spPr bwMode="auto">
                <a:xfrm>
                  <a:off x="4335" y="3192"/>
                  <a:ext cx="27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3" name="AutoShape 1766"/>
                <p:cNvSpPr>
                  <a:spLocks noChangeArrowheads="1"/>
                </p:cNvSpPr>
                <p:nvPr/>
              </p:nvSpPr>
              <p:spPr bwMode="auto">
                <a:xfrm>
                  <a:off x="4335" y="3186"/>
                  <a:ext cx="27" cy="6"/>
                </a:xfrm>
                <a:custGeom>
                  <a:avLst/>
                  <a:gdLst>
                    <a:gd name="T0" fmla="*/ 0 w 27"/>
                    <a:gd name="T1" fmla="*/ 6 h 6"/>
                    <a:gd name="T2" fmla="*/ 27 w 27"/>
                    <a:gd name="T3" fmla="*/ 0 h 6"/>
                    <a:gd name="T4" fmla="*/ 0 w 27"/>
                    <a:gd name="T5" fmla="*/ 6 h 6"/>
                    <a:gd name="T6" fmla="*/ 0 w 27"/>
                    <a:gd name="T7" fmla="*/ 0 h 6"/>
                    <a:gd name="T8" fmla="*/ 27 w 2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7" h="6">
                      <a:moveTo>
                        <a:pt x="0" y="6"/>
                      </a:moveTo>
                      <a:lnTo>
                        <a:pt x="27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4" name="Line 1767"/>
                <p:cNvSpPr>
                  <a:spLocks noChangeShapeType="1"/>
                </p:cNvSpPr>
                <p:nvPr/>
              </p:nvSpPr>
              <p:spPr bwMode="auto">
                <a:xfrm flipV="1">
                  <a:off x="4335" y="3182"/>
                  <a:ext cx="27" cy="1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5" name="AutoShape 1768"/>
                <p:cNvSpPr>
                  <a:spLocks noChangeArrowheads="1"/>
                </p:cNvSpPr>
                <p:nvPr/>
              </p:nvSpPr>
              <p:spPr bwMode="auto">
                <a:xfrm>
                  <a:off x="4449" y="3189"/>
                  <a:ext cx="24" cy="4"/>
                </a:xfrm>
                <a:custGeom>
                  <a:avLst/>
                  <a:gdLst>
                    <a:gd name="T0" fmla="*/ 0 w 24"/>
                    <a:gd name="T1" fmla="*/ 4 h 4"/>
                    <a:gd name="T2" fmla="*/ 24 w 24"/>
                    <a:gd name="T3" fmla="*/ 0 h 4"/>
                    <a:gd name="T4" fmla="*/ 0 w 24"/>
                    <a:gd name="T5" fmla="*/ 4 h 4"/>
                    <a:gd name="T6" fmla="*/ 0 w 24"/>
                    <a:gd name="T7" fmla="*/ 0 h 4"/>
                    <a:gd name="T8" fmla="*/ 24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4" h="4">
                      <a:moveTo>
                        <a:pt x="0" y="4"/>
                      </a:moveTo>
                      <a:lnTo>
                        <a:pt x="24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6" name="Line 1769"/>
                <p:cNvSpPr>
                  <a:spLocks noChangeShapeType="1"/>
                </p:cNvSpPr>
                <p:nvPr/>
              </p:nvSpPr>
              <p:spPr bwMode="auto">
                <a:xfrm flipV="1">
                  <a:off x="4449" y="3185"/>
                  <a:ext cx="24" cy="1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" name="AutoShape 1770"/>
                <p:cNvSpPr>
                  <a:spLocks noChangeArrowheads="1"/>
                </p:cNvSpPr>
                <p:nvPr/>
              </p:nvSpPr>
              <p:spPr bwMode="auto">
                <a:xfrm>
                  <a:off x="4449" y="3171"/>
                  <a:ext cx="24" cy="18"/>
                </a:xfrm>
                <a:custGeom>
                  <a:avLst/>
                  <a:gdLst>
                    <a:gd name="T0" fmla="*/ 0 w 24"/>
                    <a:gd name="T1" fmla="*/ 0 h 18"/>
                    <a:gd name="T2" fmla="*/ 24 w 24"/>
                    <a:gd name="T3" fmla="*/ 18 h 18"/>
                    <a:gd name="T4" fmla="*/ 0 w 24"/>
                    <a:gd name="T5" fmla="*/ 0 h 18"/>
                    <a:gd name="T6" fmla="*/ 0 w 24"/>
                    <a:gd name="T7" fmla="*/ 0 h 18"/>
                    <a:gd name="T8" fmla="*/ 24 w 24"/>
                    <a:gd name="T9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4" h="18">
                      <a:moveTo>
                        <a:pt x="0" y="0"/>
                      </a:moveTo>
                      <a:lnTo>
                        <a:pt x="24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8" name="Line 1771"/>
                <p:cNvSpPr>
                  <a:spLocks noChangeShapeType="1"/>
                </p:cNvSpPr>
                <p:nvPr/>
              </p:nvSpPr>
              <p:spPr bwMode="auto">
                <a:xfrm>
                  <a:off x="4449" y="3171"/>
                  <a:ext cx="2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9" name="Line 1772"/>
                <p:cNvSpPr>
                  <a:spLocks noChangeShapeType="1"/>
                </p:cNvSpPr>
                <p:nvPr/>
              </p:nvSpPr>
              <p:spPr bwMode="auto">
                <a:xfrm flipV="1">
                  <a:off x="4527" y="3171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0" name="Line 1773"/>
                <p:cNvSpPr>
                  <a:spLocks noChangeShapeType="1"/>
                </p:cNvSpPr>
                <p:nvPr/>
              </p:nvSpPr>
              <p:spPr bwMode="auto">
                <a:xfrm flipV="1">
                  <a:off x="4473" y="3170"/>
                  <a:ext cx="54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1" name="AutoShape 1774"/>
                <p:cNvSpPr>
                  <a:spLocks noChangeArrowheads="1"/>
                </p:cNvSpPr>
                <p:nvPr/>
              </p:nvSpPr>
              <p:spPr bwMode="auto">
                <a:xfrm>
                  <a:off x="4449" y="3171"/>
                  <a:ext cx="24" cy="18"/>
                </a:xfrm>
                <a:custGeom>
                  <a:avLst/>
                  <a:gdLst>
                    <a:gd name="T0" fmla="*/ 0 w 24"/>
                    <a:gd name="T1" fmla="*/ 0 h 18"/>
                    <a:gd name="T2" fmla="*/ 24 w 24"/>
                    <a:gd name="T3" fmla="*/ 18 h 18"/>
                    <a:gd name="T4" fmla="*/ 0 w 24"/>
                    <a:gd name="T5" fmla="*/ 0 h 18"/>
                    <a:gd name="T6" fmla="*/ 0 w 24"/>
                    <a:gd name="T7" fmla="*/ 0 h 18"/>
                    <a:gd name="T8" fmla="*/ 24 w 24"/>
                    <a:gd name="T9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4" h="18">
                      <a:moveTo>
                        <a:pt x="0" y="0"/>
                      </a:moveTo>
                      <a:lnTo>
                        <a:pt x="24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2" name="Line 1775"/>
                <p:cNvSpPr>
                  <a:spLocks noChangeShapeType="1"/>
                </p:cNvSpPr>
                <p:nvPr/>
              </p:nvSpPr>
              <p:spPr bwMode="auto">
                <a:xfrm>
                  <a:off x="4449" y="3171"/>
                  <a:ext cx="2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3" name="Line 1776"/>
                <p:cNvSpPr>
                  <a:spLocks noChangeShapeType="1"/>
                </p:cNvSpPr>
                <p:nvPr/>
              </p:nvSpPr>
              <p:spPr bwMode="auto">
                <a:xfrm>
                  <a:off x="4497" y="3154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" name="AutoShape 1777"/>
                <p:cNvSpPr>
                  <a:spLocks noChangeArrowheads="1"/>
                </p:cNvSpPr>
                <p:nvPr/>
              </p:nvSpPr>
              <p:spPr bwMode="auto">
                <a:xfrm>
                  <a:off x="4449" y="3154"/>
                  <a:ext cx="48" cy="10"/>
                </a:xfrm>
                <a:custGeom>
                  <a:avLst/>
                  <a:gdLst>
                    <a:gd name="T0" fmla="*/ 0 w 48"/>
                    <a:gd name="T1" fmla="*/ 10 h 10"/>
                    <a:gd name="T2" fmla="*/ 48 w 48"/>
                    <a:gd name="T3" fmla="*/ 0 h 10"/>
                    <a:gd name="T4" fmla="*/ 0 w 48"/>
                    <a:gd name="T5" fmla="*/ 10 h 10"/>
                    <a:gd name="T6" fmla="*/ 0 w 48"/>
                    <a:gd name="T7" fmla="*/ 0 h 10"/>
                    <a:gd name="T8" fmla="*/ 48 w 48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48" h="10">
                      <a:moveTo>
                        <a:pt x="0" y="10"/>
                      </a:moveTo>
                      <a:lnTo>
                        <a:pt x="48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5" name="Line 1778"/>
                <p:cNvSpPr>
                  <a:spLocks noChangeShapeType="1"/>
                </p:cNvSpPr>
                <p:nvPr/>
              </p:nvSpPr>
              <p:spPr bwMode="auto">
                <a:xfrm flipV="1">
                  <a:off x="4449" y="3151"/>
                  <a:ext cx="48" cy="16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6" name="Line 1779"/>
                <p:cNvSpPr>
                  <a:spLocks noChangeShapeType="1"/>
                </p:cNvSpPr>
                <p:nvPr/>
              </p:nvSpPr>
              <p:spPr bwMode="auto">
                <a:xfrm flipV="1">
                  <a:off x="4582" y="3160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7" name="Line 1780"/>
                <p:cNvSpPr>
                  <a:spLocks noChangeShapeType="1"/>
                </p:cNvSpPr>
                <p:nvPr/>
              </p:nvSpPr>
              <p:spPr bwMode="auto">
                <a:xfrm flipV="1">
                  <a:off x="4527" y="3160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" name="Line 1781"/>
                <p:cNvSpPr>
                  <a:spLocks noChangeShapeType="1"/>
                </p:cNvSpPr>
                <p:nvPr/>
              </p:nvSpPr>
              <p:spPr bwMode="auto">
                <a:xfrm>
                  <a:off x="4552" y="3142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" name="Line 1782"/>
                <p:cNvSpPr>
                  <a:spLocks noChangeShapeType="1"/>
                </p:cNvSpPr>
                <p:nvPr/>
              </p:nvSpPr>
              <p:spPr bwMode="auto">
                <a:xfrm flipV="1">
                  <a:off x="4497" y="3138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" name="Line 1783"/>
                <p:cNvSpPr>
                  <a:spLocks noChangeShapeType="1"/>
                </p:cNvSpPr>
                <p:nvPr/>
              </p:nvSpPr>
              <p:spPr bwMode="auto">
                <a:xfrm flipV="1">
                  <a:off x="4582" y="3147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1" name="Line 1784"/>
                <p:cNvSpPr>
                  <a:spLocks noChangeShapeType="1"/>
                </p:cNvSpPr>
                <p:nvPr/>
              </p:nvSpPr>
              <p:spPr bwMode="auto">
                <a:xfrm>
                  <a:off x="4552" y="3142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2" name="Line 1785"/>
                <p:cNvSpPr>
                  <a:spLocks noChangeShapeType="1"/>
                </p:cNvSpPr>
                <p:nvPr/>
              </p:nvSpPr>
              <p:spPr bwMode="auto">
                <a:xfrm>
                  <a:off x="4606" y="3128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3" name="Line 1786"/>
                <p:cNvSpPr>
                  <a:spLocks noChangeShapeType="1"/>
                </p:cNvSpPr>
                <p:nvPr/>
              </p:nvSpPr>
              <p:spPr bwMode="auto">
                <a:xfrm flipV="1">
                  <a:off x="4552" y="3125"/>
                  <a:ext cx="5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4" name="Line 1787"/>
                <p:cNvSpPr>
                  <a:spLocks noChangeShapeType="1"/>
                </p:cNvSpPr>
                <p:nvPr/>
              </p:nvSpPr>
              <p:spPr bwMode="auto">
                <a:xfrm flipV="1">
                  <a:off x="4691" y="3133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5" name="Line 1788"/>
                <p:cNvSpPr>
                  <a:spLocks noChangeShapeType="1"/>
                </p:cNvSpPr>
                <p:nvPr/>
              </p:nvSpPr>
              <p:spPr bwMode="auto">
                <a:xfrm flipV="1">
                  <a:off x="4636" y="3133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6" name="Line 1789"/>
                <p:cNvSpPr>
                  <a:spLocks noChangeShapeType="1"/>
                </p:cNvSpPr>
                <p:nvPr/>
              </p:nvSpPr>
              <p:spPr bwMode="auto">
                <a:xfrm>
                  <a:off x="4606" y="3128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7" name="Line 1790"/>
                <p:cNvSpPr>
                  <a:spLocks noChangeShapeType="1"/>
                </p:cNvSpPr>
                <p:nvPr/>
              </p:nvSpPr>
              <p:spPr bwMode="auto">
                <a:xfrm>
                  <a:off x="4661" y="3116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" name="Line 1791"/>
                <p:cNvSpPr>
                  <a:spLocks noChangeShapeType="1"/>
                </p:cNvSpPr>
                <p:nvPr/>
              </p:nvSpPr>
              <p:spPr bwMode="auto">
                <a:xfrm flipV="1">
                  <a:off x="4606" y="3113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" name="Line 1792"/>
                <p:cNvSpPr>
                  <a:spLocks noChangeShapeType="1"/>
                </p:cNvSpPr>
                <p:nvPr/>
              </p:nvSpPr>
              <p:spPr bwMode="auto">
                <a:xfrm flipV="1">
                  <a:off x="4691" y="3122"/>
                  <a:ext cx="56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0" name="Line 1793"/>
                <p:cNvSpPr>
                  <a:spLocks noChangeShapeType="1"/>
                </p:cNvSpPr>
                <p:nvPr/>
              </p:nvSpPr>
              <p:spPr bwMode="auto">
                <a:xfrm>
                  <a:off x="4661" y="3115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1" name="Line 1794"/>
                <p:cNvSpPr>
                  <a:spLocks noChangeShapeType="1"/>
                </p:cNvSpPr>
                <p:nvPr/>
              </p:nvSpPr>
              <p:spPr bwMode="auto">
                <a:xfrm flipV="1">
                  <a:off x="4661" y="3112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2" name="Line 1795"/>
                <p:cNvSpPr>
                  <a:spLocks noChangeShapeType="1"/>
                </p:cNvSpPr>
                <p:nvPr/>
              </p:nvSpPr>
              <p:spPr bwMode="auto">
                <a:xfrm>
                  <a:off x="4716" y="3103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3" name="Line 1796"/>
                <p:cNvSpPr>
                  <a:spLocks noChangeShapeType="1"/>
                </p:cNvSpPr>
                <p:nvPr/>
              </p:nvSpPr>
              <p:spPr bwMode="auto">
                <a:xfrm flipV="1">
                  <a:off x="4661" y="3100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4" name="Line 1797"/>
                <p:cNvSpPr>
                  <a:spLocks noChangeShapeType="1"/>
                </p:cNvSpPr>
                <p:nvPr/>
              </p:nvSpPr>
              <p:spPr bwMode="auto">
                <a:xfrm flipV="1">
                  <a:off x="4800" y="3109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5" name="Line 1798"/>
                <p:cNvSpPr>
                  <a:spLocks noChangeShapeType="1"/>
                </p:cNvSpPr>
                <p:nvPr/>
              </p:nvSpPr>
              <p:spPr bwMode="auto">
                <a:xfrm flipV="1">
                  <a:off x="4747" y="3332"/>
                  <a:ext cx="53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6" name="Line 1799"/>
                <p:cNvSpPr>
                  <a:spLocks noChangeShapeType="1"/>
                </p:cNvSpPr>
                <p:nvPr/>
              </p:nvSpPr>
              <p:spPr bwMode="auto">
                <a:xfrm flipV="1">
                  <a:off x="4747" y="3120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7" name="Line 1800"/>
                <p:cNvSpPr>
                  <a:spLocks noChangeShapeType="1"/>
                </p:cNvSpPr>
                <p:nvPr/>
              </p:nvSpPr>
              <p:spPr bwMode="auto">
                <a:xfrm>
                  <a:off x="4716" y="3103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8" name="Line 1801"/>
                <p:cNvSpPr>
                  <a:spLocks noChangeShapeType="1"/>
                </p:cNvSpPr>
                <p:nvPr/>
              </p:nvSpPr>
              <p:spPr bwMode="auto">
                <a:xfrm>
                  <a:off x="4768" y="3088"/>
                  <a:ext cx="32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" name="Line 1802"/>
                <p:cNvSpPr>
                  <a:spLocks noChangeShapeType="1"/>
                </p:cNvSpPr>
                <p:nvPr/>
              </p:nvSpPr>
              <p:spPr bwMode="auto">
                <a:xfrm flipV="1">
                  <a:off x="4716" y="3085"/>
                  <a:ext cx="5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0" name="Line 1803"/>
                <p:cNvSpPr>
                  <a:spLocks noChangeShapeType="1"/>
                </p:cNvSpPr>
                <p:nvPr/>
              </p:nvSpPr>
              <p:spPr bwMode="auto">
                <a:xfrm flipV="1">
                  <a:off x="4800" y="3096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1" name="Line 1804"/>
                <p:cNvSpPr>
                  <a:spLocks noChangeShapeType="1"/>
                </p:cNvSpPr>
                <p:nvPr/>
              </p:nvSpPr>
              <p:spPr bwMode="auto">
                <a:xfrm>
                  <a:off x="4824" y="3078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2" name="Line 1805"/>
                <p:cNvSpPr>
                  <a:spLocks noChangeShapeType="1"/>
                </p:cNvSpPr>
                <p:nvPr/>
              </p:nvSpPr>
              <p:spPr bwMode="auto">
                <a:xfrm flipV="1">
                  <a:off x="4768" y="3074"/>
                  <a:ext cx="56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3" name="Line 1806"/>
                <p:cNvSpPr>
                  <a:spLocks noChangeShapeType="1"/>
                </p:cNvSpPr>
                <p:nvPr/>
              </p:nvSpPr>
              <p:spPr bwMode="auto">
                <a:xfrm flipV="1">
                  <a:off x="4856" y="3083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4" name="Line 1807"/>
                <p:cNvSpPr>
                  <a:spLocks noChangeShapeType="1"/>
                </p:cNvSpPr>
                <p:nvPr/>
              </p:nvSpPr>
              <p:spPr bwMode="auto">
                <a:xfrm flipV="1">
                  <a:off x="4856" y="3094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5" name="Line 1808"/>
                <p:cNvSpPr>
                  <a:spLocks noChangeShapeType="1"/>
                </p:cNvSpPr>
                <p:nvPr/>
              </p:nvSpPr>
              <p:spPr bwMode="auto">
                <a:xfrm>
                  <a:off x="4824" y="3078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6" name="Line 1809"/>
                <p:cNvSpPr>
                  <a:spLocks noChangeShapeType="1"/>
                </p:cNvSpPr>
                <p:nvPr/>
              </p:nvSpPr>
              <p:spPr bwMode="auto">
                <a:xfrm>
                  <a:off x="4877" y="3065"/>
                  <a:ext cx="34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1810"/>
              <p:cNvGrpSpPr>
                <a:grpSpLocks/>
              </p:cNvGrpSpPr>
              <p:nvPr/>
            </p:nvGrpSpPr>
            <p:grpSpPr bwMode="auto">
              <a:xfrm>
                <a:off x="3670" y="2947"/>
                <a:ext cx="1459" cy="383"/>
                <a:chOff x="3670" y="2947"/>
                <a:chExt cx="1459" cy="383"/>
              </a:xfrm>
            </p:grpSpPr>
            <p:sp>
              <p:nvSpPr>
                <p:cNvPr id="397" name="Line 1811"/>
                <p:cNvSpPr>
                  <a:spLocks noChangeShapeType="1"/>
                </p:cNvSpPr>
                <p:nvPr/>
              </p:nvSpPr>
              <p:spPr bwMode="auto">
                <a:xfrm flipV="1">
                  <a:off x="4824" y="3061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" name="Line 1812"/>
                <p:cNvSpPr>
                  <a:spLocks noChangeShapeType="1"/>
                </p:cNvSpPr>
                <p:nvPr/>
              </p:nvSpPr>
              <p:spPr bwMode="auto">
                <a:xfrm flipV="1">
                  <a:off x="4911" y="3067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" name="Line 1813"/>
                <p:cNvSpPr>
                  <a:spLocks noChangeShapeType="1"/>
                </p:cNvSpPr>
                <p:nvPr/>
              </p:nvSpPr>
              <p:spPr bwMode="auto">
                <a:xfrm flipV="1">
                  <a:off x="4911" y="3081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" name="Line 1814"/>
                <p:cNvSpPr>
                  <a:spLocks noChangeShapeType="1"/>
                </p:cNvSpPr>
                <p:nvPr/>
              </p:nvSpPr>
              <p:spPr bwMode="auto">
                <a:xfrm>
                  <a:off x="4877" y="3064"/>
                  <a:ext cx="3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" name="Line 1815"/>
                <p:cNvSpPr>
                  <a:spLocks noChangeShapeType="1"/>
                </p:cNvSpPr>
                <p:nvPr/>
              </p:nvSpPr>
              <p:spPr bwMode="auto">
                <a:xfrm>
                  <a:off x="4933" y="3049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" name="Line 1816"/>
                <p:cNvSpPr>
                  <a:spLocks noChangeShapeType="1"/>
                </p:cNvSpPr>
                <p:nvPr/>
              </p:nvSpPr>
              <p:spPr bwMode="auto">
                <a:xfrm flipV="1">
                  <a:off x="4877" y="3046"/>
                  <a:ext cx="56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" name="Line 1817"/>
                <p:cNvSpPr>
                  <a:spLocks noChangeShapeType="1"/>
                </p:cNvSpPr>
                <p:nvPr/>
              </p:nvSpPr>
              <p:spPr bwMode="auto">
                <a:xfrm flipV="1">
                  <a:off x="4963" y="3053"/>
                  <a:ext cx="56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" name="Line 1818"/>
                <p:cNvSpPr>
                  <a:spLocks noChangeShapeType="1"/>
                </p:cNvSpPr>
                <p:nvPr/>
              </p:nvSpPr>
              <p:spPr bwMode="auto">
                <a:xfrm>
                  <a:off x="4933" y="3048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" name="Line 1819"/>
                <p:cNvSpPr>
                  <a:spLocks noChangeShapeType="1"/>
                </p:cNvSpPr>
                <p:nvPr/>
              </p:nvSpPr>
              <p:spPr bwMode="auto">
                <a:xfrm flipV="1">
                  <a:off x="4933" y="3045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" name="Line 1820"/>
                <p:cNvSpPr>
                  <a:spLocks noChangeShapeType="1"/>
                </p:cNvSpPr>
                <p:nvPr/>
              </p:nvSpPr>
              <p:spPr bwMode="auto">
                <a:xfrm>
                  <a:off x="4988" y="3036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" name="Line 1821"/>
                <p:cNvSpPr>
                  <a:spLocks noChangeShapeType="1"/>
                </p:cNvSpPr>
                <p:nvPr/>
              </p:nvSpPr>
              <p:spPr bwMode="auto">
                <a:xfrm flipV="1">
                  <a:off x="4933" y="3032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" name="Line 1822"/>
                <p:cNvSpPr>
                  <a:spLocks noChangeShapeType="1"/>
                </p:cNvSpPr>
                <p:nvPr/>
              </p:nvSpPr>
              <p:spPr bwMode="auto">
                <a:xfrm flipV="1">
                  <a:off x="5019" y="3032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" name="Line 1823"/>
                <p:cNvSpPr>
                  <a:spLocks noChangeShapeType="1"/>
                </p:cNvSpPr>
                <p:nvPr/>
              </p:nvSpPr>
              <p:spPr bwMode="auto">
                <a:xfrm flipV="1">
                  <a:off x="5019" y="3045"/>
                  <a:ext cx="1" cy="1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" name="Line 1824"/>
                <p:cNvSpPr>
                  <a:spLocks noChangeShapeType="1"/>
                </p:cNvSpPr>
                <p:nvPr/>
              </p:nvSpPr>
              <p:spPr bwMode="auto">
                <a:xfrm>
                  <a:off x="4988" y="3027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" name="Line 1825"/>
                <p:cNvSpPr>
                  <a:spLocks noChangeShapeType="1"/>
                </p:cNvSpPr>
                <p:nvPr/>
              </p:nvSpPr>
              <p:spPr bwMode="auto">
                <a:xfrm flipV="1">
                  <a:off x="4988" y="3024"/>
                  <a:ext cx="1" cy="15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" name="Line 1826"/>
                <p:cNvSpPr>
                  <a:spLocks noChangeShapeType="1"/>
                </p:cNvSpPr>
                <p:nvPr/>
              </p:nvSpPr>
              <p:spPr bwMode="auto">
                <a:xfrm>
                  <a:off x="5042" y="3013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" name="Line 1827"/>
                <p:cNvSpPr>
                  <a:spLocks noChangeShapeType="1"/>
                </p:cNvSpPr>
                <p:nvPr/>
              </p:nvSpPr>
              <p:spPr bwMode="auto">
                <a:xfrm flipV="1">
                  <a:off x="4988" y="3009"/>
                  <a:ext cx="5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" name="Line 1828"/>
                <p:cNvSpPr>
                  <a:spLocks noChangeShapeType="1"/>
                </p:cNvSpPr>
                <p:nvPr/>
              </p:nvSpPr>
              <p:spPr bwMode="auto">
                <a:xfrm flipV="1">
                  <a:off x="5128" y="3007"/>
                  <a:ext cx="1" cy="15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" name="Line 1829"/>
                <p:cNvSpPr>
                  <a:spLocks noChangeShapeType="1"/>
                </p:cNvSpPr>
                <p:nvPr/>
              </p:nvSpPr>
              <p:spPr bwMode="auto">
                <a:xfrm flipV="1">
                  <a:off x="5074" y="3008"/>
                  <a:ext cx="54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" name="Line 1830"/>
                <p:cNvSpPr>
                  <a:spLocks noChangeShapeType="1"/>
                </p:cNvSpPr>
                <p:nvPr/>
              </p:nvSpPr>
              <p:spPr bwMode="auto">
                <a:xfrm flipV="1">
                  <a:off x="5074" y="3023"/>
                  <a:ext cx="1" cy="1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" name="Line 1831"/>
                <p:cNvSpPr>
                  <a:spLocks noChangeShapeType="1"/>
                </p:cNvSpPr>
                <p:nvPr/>
              </p:nvSpPr>
              <p:spPr bwMode="auto">
                <a:xfrm>
                  <a:off x="5042" y="3003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" name="Line 1832"/>
                <p:cNvSpPr>
                  <a:spLocks noChangeShapeType="1"/>
                </p:cNvSpPr>
                <p:nvPr/>
              </p:nvSpPr>
              <p:spPr bwMode="auto">
                <a:xfrm flipV="1">
                  <a:off x="5042" y="3000"/>
                  <a:ext cx="1" cy="16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" name="Line 1833"/>
                <p:cNvSpPr>
                  <a:spLocks noChangeShapeType="1"/>
                </p:cNvSpPr>
                <p:nvPr/>
              </p:nvSpPr>
              <p:spPr bwMode="auto">
                <a:xfrm>
                  <a:off x="5097" y="2991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" name="Line 1834"/>
                <p:cNvSpPr>
                  <a:spLocks noChangeShapeType="1"/>
                </p:cNvSpPr>
                <p:nvPr/>
              </p:nvSpPr>
              <p:spPr bwMode="auto">
                <a:xfrm flipV="1">
                  <a:off x="5042" y="2988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" name="Line 1835"/>
                <p:cNvSpPr>
                  <a:spLocks noChangeShapeType="1"/>
                </p:cNvSpPr>
                <p:nvPr/>
              </p:nvSpPr>
              <p:spPr bwMode="auto">
                <a:xfrm flipV="1">
                  <a:off x="3788" y="3306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" name="Line 1836"/>
                <p:cNvSpPr>
                  <a:spLocks noChangeShapeType="1"/>
                </p:cNvSpPr>
                <p:nvPr/>
              </p:nvSpPr>
              <p:spPr bwMode="auto">
                <a:xfrm flipV="1">
                  <a:off x="3734" y="3306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" name="Line 1837"/>
                <p:cNvSpPr>
                  <a:spLocks noChangeShapeType="1"/>
                </p:cNvSpPr>
                <p:nvPr/>
              </p:nvSpPr>
              <p:spPr bwMode="auto">
                <a:xfrm flipV="1">
                  <a:off x="3734" y="3320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" name="Line 1838"/>
                <p:cNvSpPr>
                  <a:spLocks noChangeShapeType="1"/>
                </p:cNvSpPr>
                <p:nvPr/>
              </p:nvSpPr>
              <p:spPr bwMode="auto">
                <a:xfrm>
                  <a:off x="3702" y="3310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" name="Line 1839"/>
                <p:cNvSpPr>
                  <a:spLocks noChangeShapeType="1"/>
                </p:cNvSpPr>
                <p:nvPr/>
              </p:nvSpPr>
              <p:spPr bwMode="auto">
                <a:xfrm>
                  <a:off x="3702" y="3302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" name="Line 1840"/>
                <p:cNvSpPr>
                  <a:spLocks noChangeShapeType="1"/>
                </p:cNvSpPr>
                <p:nvPr/>
              </p:nvSpPr>
              <p:spPr bwMode="auto">
                <a:xfrm flipV="1">
                  <a:off x="3702" y="3299"/>
                  <a:ext cx="1" cy="1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" name="Line 1841"/>
                <p:cNvSpPr>
                  <a:spLocks noChangeShapeType="1"/>
                </p:cNvSpPr>
                <p:nvPr/>
              </p:nvSpPr>
              <p:spPr bwMode="auto">
                <a:xfrm>
                  <a:off x="3756" y="3291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" name="Line 1842"/>
                <p:cNvSpPr>
                  <a:spLocks noChangeShapeType="1"/>
                </p:cNvSpPr>
                <p:nvPr/>
              </p:nvSpPr>
              <p:spPr bwMode="auto">
                <a:xfrm flipV="1">
                  <a:off x="3702" y="3287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" name="Line 1843"/>
                <p:cNvSpPr>
                  <a:spLocks noChangeShapeType="1"/>
                </p:cNvSpPr>
                <p:nvPr/>
              </p:nvSpPr>
              <p:spPr bwMode="auto">
                <a:xfrm flipV="1">
                  <a:off x="3843" y="3296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" name="Line 1844"/>
                <p:cNvSpPr>
                  <a:spLocks noChangeShapeType="1"/>
                </p:cNvSpPr>
                <p:nvPr/>
              </p:nvSpPr>
              <p:spPr bwMode="auto">
                <a:xfrm flipV="1">
                  <a:off x="3788" y="3295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" name="Line 1845"/>
                <p:cNvSpPr>
                  <a:spLocks noChangeShapeType="1"/>
                </p:cNvSpPr>
                <p:nvPr/>
              </p:nvSpPr>
              <p:spPr bwMode="auto">
                <a:xfrm>
                  <a:off x="3811" y="3279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" name="Line 1846"/>
                <p:cNvSpPr>
                  <a:spLocks noChangeShapeType="1"/>
                </p:cNvSpPr>
                <p:nvPr/>
              </p:nvSpPr>
              <p:spPr bwMode="auto">
                <a:xfrm flipV="1">
                  <a:off x="3756" y="3274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" name="Line 1847"/>
                <p:cNvSpPr>
                  <a:spLocks noChangeShapeType="1"/>
                </p:cNvSpPr>
                <p:nvPr/>
              </p:nvSpPr>
              <p:spPr bwMode="auto">
                <a:xfrm flipV="1">
                  <a:off x="3843" y="3284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" name="Line 1848"/>
                <p:cNvSpPr>
                  <a:spLocks noChangeShapeType="1"/>
                </p:cNvSpPr>
                <p:nvPr/>
              </p:nvSpPr>
              <p:spPr bwMode="auto">
                <a:xfrm>
                  <a:off x="3865" y="3266"/>
                  <a:ext cx="34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" name="Line 1849"/>
                <p:cNvSpPr>
                  <a:spLocks noChangeShapeType="1"/>
                </p:cNvSpPr>
                <p:nvPr/>
              </p:nvSpPr>
              <p:spPr bwMode="auto">
                <a:xfrm flipV="1">
                  <a:off x="3811" y="3261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" name="Line 1850"/>
                <p:cNvSpPr>
                  <a:spLocks noChangeShapeType="1"/>
                </p:cNvSpPr>
                <p:nvPr/>
              </p:nvSpPr>
              <p:spPr bwMode="auto">
                <a:xfrm>
                  <a:off x="3920" y="3256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" name="Line 1851"/>
                <p:cNvSpPr>
                  <a:spLocks noChangeShapeType="1"/>
                </p:cNvSpPr>
                <p:nvPr/>
              </p:nvSpPr>
              <p:spPr bwMode="auto">
                <a:xfrm flipV="1">
                  <a:off x="3867" y="3252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" name="Line 1852"/>
                <p:cNvSpPr>
                  <a:spLocks noChangeShapeType="1"/>
                </p:cNvSpPr>
                <p:nvPr/>
              </p:nvSpPr>
              <p:spPr bwMode="auto">
                <a:xfrm flipV="1">
                  <a:off x="3951" y="3261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" name="Line 1853"/>
                <p:cNvSpPr>
                  <a:spLocks noChangeShapeType="1"/>
                </p:cNvSpPr>
                <p:nvPr/>
              </p:nvSpPr>
              <p:spPr bwMode="auto">
                <a:xfrm>
                  <a:off x="3920" y="3255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" name="Line 1854"/>
                <p:cNvSpPr>
                  <a:spLocks noChangeShapeType="1"/>
                </p:cNvSpPr>
                <p:nvPr/>
              </p:nvSpPr>
              <p:spPr bwMode="auto">
                <a:xfrm flipV="1">
                  <a:off x="3920" y="3251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" name="Line 1855"/>
                <p:cNvSpPr>
                  <a:spLocks noChangeShapeType="1"/>
                </p:cNvSpPr>
                <p:nvPr/>
              </p:nvSpPr>
              <p:spPr bwMode="auto">
                <a:xfrm>
                  <a:off x="3976" y="3243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" name="Line 1856"/>
                <p:cNvSpPr>
                  <a:spLocks noChangeShapeType="1"/>
                </p:cNvSpPr>
                <p:nvPr/>
              </p:nvSpPr>
              <p:spPr bwMode="auto">
                <a:xfrm flipV="1">
                  <a:off x="3920" y="3239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" name="Line 1857"/>
                <p:cNvSpPr>
                  <a:spLocks noChangeShapeType="1"/>
                </p:cNvSpPr>
                <p:nvPr/>
              </p:nvSpPr>
              <p:spPr bwMode="auto">
                <a:xfrm>
                  <a:off x="4029" y="3230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" name="Line 1858"/>
                <p:cNvSpPr>
                  <a:spLocks noChangeShapeType="1"/>
                </p:cNvSpPr>
                <p:nvPr/>
              </p:nvSpPr>
              <p:spPr bwMode="auto">
                <a:xfrm flipV="1">
                  <a:off x="3976" y="3226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" name="Line 1859"/>
                <p:cNvSpPr>
                  <a:spLocks noChangeShapeType="1"/>
                </p:cNvSpPr>
                <p:nvPr/>
              </p:nvSpPr>
              <p:spPr bwMode="auto">
                <a:xfrm flipV="1">
                  <a:off x="4115" y="3236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" name="Line 1860"/>
                <p:cNvSpPr>
                  <a:spLocks noChangeShapeType="1"/>
                </p:cNvSpPr>
                <p:nvPr/>
              </p:nvSpPr>
              <p:spPr bwMode="auto">
                <a:xfrm flipV="1">
                  <a:off x="4061" y="3235"/>
                  <a:ext cx="5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" name="Line 1861"/>
                <p:cNvSpPr>
                  <a:spLocks noChangeShapeType="1"/>
                </p:cNvSpPr>
                <p:nvPr/>
              </p:nvSpPr>
              <p:spPr bwMode="auto">
                <a:xfrm>
                  <a:off x="4085" y="3218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" name="Line 1862"/>
                <p:cNvSpPr>
                  <a:spLocks noChangeShapeType="1"/>
                </p:cNvSpPr>
                <p:nvPr/>
              </p:nvSpPr>
              <p:spPr bwMode="auto">
                <a:xfrm flipV="1">
                  <a:off x="4029" y="3214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" name="Line 1863"/>
                <p:cNvSpPr>
                  <a:spLocks noChangeShapeType="1"/>
                </p:cNvSpPr>
                <p:nvPr/>
              </p:nvSpPr>
              <p:spPr bwMode="auto">
                <a:xfrm flipV="1">
                  <a:off x="4170" y="3224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" name="Line 1864"/>
                <p:cNvSpPr>
                  <a:spLocks noChangeShapeType="1"/>
                </p:cNvSpPr>
                <p:nvPr/>
              </p:nvSpPr>
              <p:spPr bwMode="auto">
                <a:xfrm flipV="1">
                  <a:off x="4115" y="3224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" name="Line 1865"/>
                <p:cNvSpPr>
                  <a:spLocks noChangeShapeType="1"/>
                </p:cNvSpPr>
                <p:nvPr/>
              </p:nvSpPr>
              <p:spPr bwMode="auto">
                <a:xfrm>
                  <a:off x="4139" y="3205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" name="Line 1866"/>
                <p:cNvSpPr>
                  <a:spLocks noChangeShapeType="1"/>
                </p:cNvSpPr>
                <p:nvPr/>
              </p:nvSpPr>
              <p:spPr bwMode="auto">
                <a:xfrm flipV="1">
                  <a:off x="4085" y="3201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3" name="Line 1867"/>
                <p:cNvSpPr>
                  <a:spLocks noChangeShapeType="1"/>
                </p:cNvSpPr>
                <p:nvPr/>
              </p:nvSpPr>
              <p:spPr bwMode="auto">
                <a:xfrm flipV="1">
                  <a:off x="4226" y="3212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4" name="Line 1868"/>
                <p:cNvSpPr>
                  <a:spLocks noChangeShapeType="1"/>
                </p:cNvSpPr>
                <p:nvPr/>
              </p:nvSpPr>
              <p:spPr bwMode="auto">
                <a:xfrm flipV="1">
                  <a:off x="4170" y="3212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5" name="Line 1869"/>
                <p:cNvSpPr>
                  <a:spLocks noChangeShapeType="1"/>
                </p:cNvSpPr>
                <p:nvPr/>
              </p:nvSpPr>
              <p:spPr bwMode="auto">
                <a:xfrm>
                  <a:off x="4192" y="3192"/>
                  <a:ext cx="34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6" name="Line 1870"/>
                <p:cNvSpPr>
                  <a:spLocks noChangeShapeType="1"/>
                </p:cNvSpPr>
                <p:nvPr/>
              </p:nvSpPr>
              <p:spPr bwMode="auto">
                <a:xfrm flipV="1">
                  <a:off x="4139" y="3189"/>
                  <a:ext cx="5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7" name="Line 1871"/>
                <p:cNvSpPr>
                  <a:spLocks noChangeShapeType="1"/>
                </p:cNvSpPr>
                <p:nvPr/>
              </p:nvSpPr>
              <p:spPr bwMode="auto">
                <a:xfrm flipV="1">
                  <a:off x="4279" y="3201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8" name="Line 1872"/>
                <p:cNvSpPr>
                  <a:spLocks noChangeShapeType="1"/>
                </p:cNvSpPr>
                <p:nvPr/>
              </p:nvSpPr>
              <p:spPr bwMode="auto">
                <a:xfrm flipV="1">
                  <a:off x="4226" y="3201"/>
                  <a:ext cx="53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9" name="Line 1873"/>
                <p:cNvSpPr>
                  <a:spLocks noChangeShapeType="1"/>
                </p:cNvSpPr>
                <p:nvPr/>
              </p:nvSpPr>
              <p:spPr bwMode="auto">
                <a:xfrm>
                  <a:off x="4247" y="3180"/>
                  <a:ext cx="32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0" name="Line 1874"/>
                <p:cNvSpPr>
                  <a:spLocks noChangeShapeType="1"/>
                </p:cNvSpPr>
                <p:nvPr/>
              </p:nvSpPr>
              <p:spPr bwMode="auto">
                <a:xfrm flipV="1">
                  <a:off x="4195" y="3177"/>
                  <a:ext cx="5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" name="Line 1875"/>
                <p:cNvSpPr>
                  <a:spLocks noChangeShapeType="1"/>
                </p:cNvSpPr>
                <p:nvPr/>
              </p:nvSpPr>
              <p:spPr bwMode="auto">
                <a:xfrm flipV="1">
                  <a:off x="4279" y="3187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" name="Line 1876"/>
                <p:cNvSpPr>
                  <a:spLocks noChangeShapeType="1"/>
                </p:cNvSpPr>
                <p:nvPr/>
              </p:nvSpPr>
              <p:spPr bwMode="auto">
                <a:xfrm>
                  <a:off x="4303" y="3169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3" name="Line 1877"/>
                <p:cNvSpPr>
                  <a:spLocks noChangeShapeType="1"/>
                </p:cNvSpPr>
                <p:nvPr/>
              </p:nvSpPr>
              <p:spPr bwMode="auto">
                <a:xfrm flipV="1">
                  <a:off x="4247" y="3166"/>
                  <a:ext cx="56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4" name="AutoShape 1878"/>
                <p:cNvSpPr>
                  <a:spLocks noChangeArrowheads="1"/>
                </p:cNvSpPr>
                <p:nvPr/>
              </p:nvSpPr>
              <p:spPr bwMode="auto">
                <a:xfrm>
                  <a:off x="4335" y="3185"/>
                  <a:ext cx="27" cy="6"/>
                </a:xfrm>
                <a:custGeom>
                  <a:avLst/>
                  <a:gdLst>
                    <a:gd name="T0" fmla="*/ 0 w 27"/>
                    <a:gd name="T1" fmla="*/ 6 h 6"/>
                    <a:gd name="T2" fmla="*/ 27 w 27"/>
                    <a:gd name="T3" fmla="*/ 0 h 6"/>
                    <a:gd name="T4" fmla="*/ 0 w 27"/>
                    <a:gd name="T5" fmla="*/ 6 h 6"/>
                    <a:gd name="T6" fmla="*/ 0 w 27"/>
                    <a:gd name="T7" fmla="*/ 0 h 6"/>
                    <a:gd name="T8" fmla="*/ 27 w 2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7" h="6">
                      <a:moveTo>
                        <a:pt x="0" y="6"/>
                      </a:moveTo>
                      <a:lnTo>
                        <a:pt x="27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5" name="Line 1879"/>
                <p:cNvSpPr>
                  <a:spLocks noChangeShapeType="1"/>
                </p:cNvSpPr>
                <p:nvPr/>
              </p:nvSpPr>
              <p:spPr bwMode="auto">
                <a:xfrm flipV="1">
                  <a:off x="4335" y="3181"/>
                  <a:ext cx="27" cy="1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6" name="Line 1880"/>
                <p:cNvSpPr>
                  <a:spLocks noChangeShapeType="1"/>
                </p:cNvSpPr>
                <p:nvPr/>
              </p:nvSpPr>
              <p:spPr bwMode="auto">
                <a:xfrm>
                  <a:off x="4303" y="3169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7" name="AutoShape 1881"/>
                <p:cNvSpPr>
                  <a:spLocks noChangeArrowheads="1"/>
                </p:cNvSpPr>
                <p:nvPr/>
              </p:nvSpPr>
              <p:spPr bwMode="auto">
                <a:xfrm>
                  <a:off x="4357" y="3157"/>
                  <a:ext cx="7" cy="3"/>
                </a:xfrm>
                <a:custGeom>
                  <a:avLst/>
                  <a:gdLst>
                    <a:gd name="T0" fmla="*/ 0 w 7"/>
                    <a:gd name="T1" fmla="*/ 0 h 3"/>
                    <a:gd name="T2" fmla="*/ 7 w 7"/>
                    <a:gd name="T3" fmla="*/ 3 h 3"/>
                    <a:gd name="T4" fmla="*/ 0 w 7"/>
                    <a:gd name="T5" fmla="*/ 0 h 3"/>
                    <a:gd name="T6" fmla="*/ 0 w 7"/>
                    <a:gd name="T7" fmla="*/ 0 h 3"/>
                    <a:gd name="T8" fmla="*/ 7 w 7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7" h="3">
                      <a:moveTo>
                        <a:pt x="0" y="0"/>
                      </a:moveTo>
                      <a:lnTo>
                        <a:pt x="7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8" name="Line 1882"/>
                <p:cNvSpPr>
                  <a:spLocks noChangeShapeType="1"/>
                </p:cNvSpPr>
                <p:nvPr/>
              </p:nvSpPr>
              <p:spPr bwMode="auto">
                <a:xfrm>
                  <a:off x="4357" y="3157"/>
                  <a:ext cx="7" cy="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9" name="AutoShape 1883"/>
                <p:cNvSpPr>
                  <a:spLocks noChangeArrowheads="1"/>
                </p:cNvSpPr>
                <p:nvPr/>
              </p:nvSpPr>
              <p:spPr bwMode="auto">
                <a:xfrm>
                  <a:off x="4303" y="3157"/>
                  <a:ext cx="54" cy="12"/>
                </a:xfrm>
                <a:custGeom>
                  <a:avLst/>
                  <a:gdLst>
                    <a:gd name="T0" fmla="*/ 0 w 54"/>
                    <a:gd name="T1" fmla="*/ 12 h 12"/>
                    <a:gd name="T2" fmla="*/ 54 w 54"/>
                    <a:gd name="T3" fmla="*/ 0 h 12"/>
                    <a:gd name="T4" fmla="*/ 0 w 54"/>
                    <a:gd name="T5" fmla="*/ 12 h 12"/>
                    <a:gd name="T6" fmla="*/ 0 w 54"/>
                    <a:gd name="T7" fmla="*/ 0 h 12"/>
                    <a:gd name="T8" fmla="*/ 54 w 54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54" h="12">
                      <a:moveTo>
                        <a:pt x="0" y="12"/>
                      </a:moveTo>
                      <a:lnTo>
                        <a:pt x="5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0" name="Line 1884"/>
                <p:cNvSpPr>
                  <a:spLocks noChangeShapeType="1"/>
                </p:cNvSpPr>
                <p:nvPr/>
              </p:nvSpPr>
              <p:spPr bwMode="auto">
                <a:xfrm flipV="1">
                  <a:off x="4303" y="3153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" name="AutoShape 1885"/>
                <p:cNvSpPr>
                  <a:spLocks noChangeArrowheads="1"/>
                </p:cNvSpPr>
                <p:nvPr/>
              </p:nvSpPr>
              <p:spPr bwMode="auto">
                <a:xfrm>
                  <a:off x="4357" y="3154"/>
                  <a:ext cx="7" cy="6"/>
                </a:xfrm>
                <a:custGeom>
                  <a:avLst/>
                  <a:gdLst>
                    <a:gd name="T0" fmla="*/ 0 w 7"/>
                    <a:gd name="T1" fmla="*/ 0 h 6"/>
                    <a:gd name="T2" fmla="*/ 7 w 7"/>
                    <a:gd name="T3" fmla="*/ 6 h 6"/>
                    <a:gd name="T4" fmla="*/ 0 w 7"/>
                    <a:gd name="T5" fmla="*/ 0 h 6"/>
                    <a:gd name="T6" fmla="*/ 0 w 7"/>
                    <a:gd name="T7" fmla="*/ 0 h 6"/>
                    <a:gd name="T8" fmla="*/ 7 w 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7" h="6">
                      <a:moveTo>
                        <a:pt x="0" y="0"/>
                      </a:moveTo>
                      <a:lnTo>
                        <a:pt x="7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2" name="Line 1886"/>
                <p:cNvSpPr>
                  <a:spLocks noChangeShapeType="1"/>
                </p:cNvSpPr>
                <p:nvPr/>
              </p:nvSpPr>
              <p:spPr bwMode="auto">
                <a:xfrm>
                  <a:off x="4357" y="3154"/>
                  <a:ext cx="7" cy="6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" name="AutoShape 1887"/>
                <p:cNvSpPr>
                  <a:spLocks noChangeArrowheads="1"/>
                </p:cNvSpPr>
                <p:nvPr/>
              </p:nvSpPr>
              <p:spPr bwMode="auto">
                <a:xfrm>
                  <a:off x="4357" y="3154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0 w 1"/>
                    <a:gd name="T7" fmla="*/ 0 h 3"/>
                    <a:gd name="T8" fmla="*/ 1 w 1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4" name="Line 1888"/>
                <p:cNvSpPr>
                  <a:spLocks noChangeShapeType="1"/>
                </p:cNvSpPr>
                <p:nvPr/>
              </p:nvSpPr>
              <p:spPr bwMode="auto">
                <a:xfrm flipV="1">
                  <a:off x="4357" y="3150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" name="AutoShape 1889"/>
                <p:cNvSpPr>
                  <a:spLocks noChangeArrowheads="1"/>
                </p:cNvSpPr>
                <p:nvPr/>
              </p:nvSpPr>
              <p:spPr bwMode="auto">
                <a:xfrm>
                  <a:off x="4357" y="3153"/>
                  <a:ext cx="7" cy="1"/>
                </a:xfrm>
                <a:custGeom>
                  <a:avLst/>
                  <a:gdLst>
                    <a:gd name="T0" fmla="*/ 0 w 7"/>
                    <a:gd name="T1" fmla="*/ 1 h 1"/>
                    <a:gd name="T2" fmla="*/ 7 w 7"/>
                    <a:gd name="T3" fmla="*/ 0 h 1"/>
                    <a:gd name="T4" fmla="*/ 0 w 7"/>
                    <a:gd name="T5" fmla="*/ 1 h 1"/>
                    <a:gd name="T6" fmla="*/ 0 w 7"/>
                    <a:gd name="T7" fmla="*/ 0 h 1"/>
                    <a:gd name="T8" fmla="*/ 7 w 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7" h="1">
                      <a:moveTo>
                        <a:pt x="0" y="1"/>
                      </a:moveTo>
                      <a:lnTo>
                        <a:pt x="7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6" name="Line 1890"/>
                <p:cNvSpPr>
                  <a:spLocks noChangeShapeType="1"/>
                </p:cNvSpPr>
                <p:nvPr/>
              </p:nvSpPr>
              <p:spPr bwMode="auto">
                <a:xfrm flipV="1">
                  <a:off x="4357" y="3150"/>
                  <a:ext cx="7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7" name="Line 1891"/>
                <p:cNvSpPr>
                  <a:spLocks noChangeShapeType="1"/>
                </p:cNvSpPr>
                <p:nvPr/>
              </p:nvSpPr>
              <p:spPr bwMode="auto">
                <a:xfrm>
                  <a:off x="4466" y="3132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8" name="AutoShape 1892"/>
                <p:cNvSpPr>
                  <a:spLocks noChangeArrowheads="1"/>
                </p:cNvSpPr>
                <p:nvPr/>
              </p:nvSpPr>
              <p:spPr bwMode="auto">
                <a:xfrm>
                  <a:off x="4449" y="3132"/>
                  <a:ext cx="17" cy="3"/>
                </a:xfrm>
                <a:custGeom>
                  <a:avLst/>
                  <a:gdLst>
                    <a:gd name="T0" fmla="*/ 0 w 17"/>
                    <a:gd name="T1" fmla="*/ 3 h 3"/>
                    <a:gd name="T2" fmla="*/ 17 w 17"/>
                    <a:gd name="T3" fmla="*/ 0 h 3"/>
                    <a:gd name="T4" fmla="*/ 0 w 17"/>
                    <a:gd name="T5" fmla="*/ 3 h 3"/>
                    <a:gd name="T6" fmla="*/ 0 w 17"/>
                    <a:gd name="T7" fmla="*/ 0 h 3"/>
                    <a:gd name="T8" fmla="*/ 17 w 17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7" h="3">
                      <a:moveTo>
                        <a:pt x="0" y="3"/>
                      </a:moveTo>
                      <a:lnTo>
                        <a:pt x="17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9" name="Line 1893"/>
                <p:cNvSpPr>
                  <a:spLocks noChangeShapeType="1"/>
                </p:cNvSpPr>
                <p:nvPr/>
              </p:nvSpPr>
              <p:spPr bwMode="auto">
                <a:xfrm flipV="1">
                  <a:off x="4449" y="3128"/>
                  <a:ext cx="17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0" name="Line 1894"/>
                <p:cNvSpPr>
                  <a:spLocks noChangeShapeType="1"/>
                </p:cNvSpPr>
                <p:nvPr/>
              </p:nvSpPr>
              <p:spPr bwMode="auto">
                <a:xfrm flipV="1">
                  <a:off x="4552" y="3137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" name="Line 1895"/>
                <p:cNvSpPr>
                  <a:spLocks noChangeShapeType="1"/>
                </p:cNvSpPr>
                <p:nvPr/>
              </p:nvSpPr>
              <p:spPr bwMode="auto">
                <a:xfrm flipV="1">
                  <a:off x="4497" y="3137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" name="Line 1896"/>
                <p:cNvSpPr>
                  <a:spLocks noChangeShapeType="1"/>
                </p:cNvSpPr>
                <p:nvPr/>
              </p:nvSpPr>
              <p:spPr bwMode="auto">
                <a:xfrm flipV="1">
                  <a:off x="4497" y="3148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" name="Line 1897"/>
                <p:cNvSpPr>
                  <a:spLocks noChangeShapeType="1"/>
                </p:cNvSpPr>
                <p:nvPr/>
              </p:nvSpPr>
              <p:spPr bwMode="auto">
                <a:xfrm>
                  <a:off x="4466" y="3132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4" name="Line 1898"/>
                <p:cNvSpPr>
                  <a:spLocks noChangeShapeType="1"/>
                </p:cNvSpPr>
                <p:nvPr/>
              </p:nvSpPr>
              <p:spPr bwMode="auto">
                <a:xfrm>
                  <a:off x="4520" y="3117"/>
                  <a:ext cx="32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5" name="Line 1899"/>
                <p:cNvSpPr>
                  <a:spLocks noChangeShapeType="1"/>
                </p:cNvSpPr>
                <p:nvPr/>
              </p:nvSpPr>
              <p:spPr bwMode="auto">
                <a:xfrm flipV="1">
                  <a:off x="4466" y="3113"/>
                  <a:ext cx="54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6" name="Line 1900"/>
                <p:cNvSpPr>
                  <a:spLocks noChangeShapeType="1"/>
                </p:cNvSpPr>
                <p:nvPr/>
              </p:nvSpPr>
              <p:spPr bwMode="auto">
                <a:xfrm flipV="1">
                  <a:off x="4552" y="3123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7" name="Line 1901"/>
                <p:cNvSpPr>
                  <a:spLocks noChangeShapeType="1"/>
                </p:cNvSpPr>
                <p:nvPr/>
              </p:nvSpPr>
              <p:spPr bwMode="auto">
                <a:xfrm>
                  <a:off x="4574" y="3106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8" name="Line 1902"/>
                <p:cNvSpPr>
                  <a:spLocks noChangeShapeType="1"/>
                </p:cNvSpPr>
                <p:nvPr/>
              </p:nvSpPr>
              <p:spPr bwMode="auto">
                <a:xfrm flipV="1">
                  <a:off x="4521" y="3101"/>
                  <a:ext cx="53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9" name="Line 1903"/>
                <p:cNvSpPr>
                  <a:spLocks noChangeShapeType="1"/>
                </p:cNvSpPr>
                <p:nvPr/>
              </p:nvSpPr>
              <p:spPr bwMode="auto">
                <a:xfrm flipV="1">
                  <a:off x="4606" y="3111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0" name="Line 1904"/>
                <p:cNvSpPr>
                  <a:spLocks noChangeShapeType="1"/>
                </p:cNvSpPr>
                <p:nvPr/>
              </p:nvSpPr>
              <p:spPr bwMode="auto">
                <a:xfrm>
                  <a:off x="4574" y="3106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" name="Line 1905"/>
                <p:cNvSpPr>
                  <a:spLocks noChangeShapeType="1"/>
                </p:cNvSpPr>
                <p:nvPr/>
              </p:nvSpPr>
              <p:spPr bwMode="auto">
                <a:xfrm>
                  <a:off x="4629" y="3094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" name="Line 1906"/>
                <p:cNvSpPr>
                  <a:spLocks noChangeShapeType="1"/>
                </p:cNvSpPr>
                <p:nvPr/>
              </p:nvSpPr>
              <p:spPr bwMode="auto">
                <a:xfrm flipV="1">
                  <a:off x="4574" y="3091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" name="Line 1907"/>
                <p:cNvSpPr>
                  <a:spLocks noChangeShapeType="1"/>
                </p:cNvSpPr>
                <p:nvPr/>
              </p:nvSpPr>
              <p:spPr bwMode="auto">
                <a:xfrm flipV="1">
                  <a:off x="4661" y="3098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" name="Line 1908"/>
                <p:cNvSpPr>
                  <a:spLocks noChangeShapeType="1"/>
                </p:cNvSpPr>
                <p:nvPr/>
              </p:nvSpPr>
              <p:spPr bwMode="auto">
                <a:xfrm>
                  <a:off x="4629" y="3093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" name="Line 1909"/>
                <p:cNvSpPr>
                  <a:spLocks noChangeShapeType="1"/>
                </p:cNvSpPr>
                <p:nvPr/>
              </p:nvSpPr>
              <p:spPr bwMode="auto">
                <a:xfrm flipV="1">
                  <a:off x="4629" y="3090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6" name="Line 1910"/>
                <p:cNvSpPr>
                  <a:spLocks noChangeShapeType="1"/>
                </p:cNvSpPr>
                <p:nvPr/>
              </p:nvSpPr>
              <p:spPr bwMode="auto">
                <a:xfrm>
                  <a:off x="4683" y="3080"/>
                  <a:ext cx="33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7" name="Line 1911"/>
                <p:cNvSpPr>
                  <a:spLocks noChangeShapeType="1"/>
                </p:cNvSpPr>
                <p:nvPr/>
              </p:nvSpPr>
              <p:spPr bwMode="auto">
                <a:xfrm flipV="1">
                  <a:off x="4629" y="3075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8" name="Line 1912"/>
                <p:cNvSpPr>
                  <a:spLocks noChangeShapeType="1"/>
                </p:cNvSpPr>
                <p:nvPr/>
              </p:nvSpPr>
              <p:spPr bwMode="auto">
                <a:xfrm>
                  <a:off x="4738" y="3068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9" name="Line 1913"/>
                <p:cNvSpPr>
                  <a:spLocks noChangeShapeType="1"/>
                </p:cNvSpPr>
                <p:nvPr/>
              </p:nvSpPr>
              <p:spPr bwMode="auto">
                <a:xfrm flipV="1">
                  <a:off x="4683" y="3064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0" name="Line 1914"/>
                <p:cNvSpPr>
                  <a:spLocks noChangeShapeType="1"/>
                </p:cNvSpPr>
                <p:nvPr/>
              </p:nvSpPr>
              <p:spPr bwMode="auto">
                <a:xfrm flipV="1">
                  <a:off x="4824" y="3072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1" name="Line 1915"/>
                <p:cNvSpPr>
                  <a:spLocks noChangeShapeType="1"/>
                </p:cNvSpPr>
                <p:nvPr/>
              </p:nvSpPr>
              <p:spPr bwMode="auto">
                <a:xfrm flipV="1">
                  <a:off x="4768" y="3071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" name="Line 1916"/>
                <p:cNvSpPr>
                  <a:spLocks noChangeShapeType="1"/>
                </p:cNvSpPr>
                <p:nvPr/>
              </p:nvSpPr>
              <p:spPr bwMode="auto">
                <a:xfrm flipV="1">
                  <a:off x="4768" y="3084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" name="Line 1917"/>
                <p:cNvSpPr>
                  <a:spLocks noChangeShapeType="1"/>
                </p:cNvSpPr>
                <p:nvPr/>
              </p:nvSpPr>
              <p:spPr bwMode="auto">
                <a:xfrm>
                  <a:off x="4738" y="3067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4" name="Line 1918"/>
                <p:cNvSpPr>
                  <a:spLocks noChangeShapeType="1"/>
                </p:cNvSpPr>
                <p:nvPr/>
              </p:nvSpPr>
              <p:spPr bwMode="auto">
                <a:xfrm flipV="1">
                  <a:off x="4738" y="3064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5" name="Line 1919"/>
                <p:cNvSpPr>
                  <a:spLocks noChangeShapeType="1"/>
                </p:cNvSpPr>
                <p:nvPr/>
              </p:nvSpPr>
              <p:spPr bwMode="auto">
                <a:xfrm>
                  <a:off x="4793" y="3052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6" name="Line 1920"/>
                <p:cNvSpPr>
                  <a:spLocks noChangeShapeType="1"/>
                </p:cNvSpPr>
                <p:nvPr/>
              </p:nvSpPr>
              <p:spPr bwMode="auto">
                <a:xfrm flipV="1">
                  <a:off x="4738" y="3049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7" name="Line 1921"/>
                <p:cNvSpPr>
                  <a:spLocks noChangeShapeType="1"/>
                </p:cNvSpPr>
                <p:nvPr/>
              </p:nvSpPr>
              <p:spPr bwMode="auto">
                <a:xfrm flipV="1">
                  <a:off x="4877" y="3057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8" name="Line 1922"/>
                <p:cNvSpPr>
                  <a:spLocks noChangeShapeType="1"/>
                </p:cNvSpPr>
                <p:nvPr/>
              </p:nvSpPr>
              <p:spPr bwMode="auto">
                <a:xfrm flipV="1">
                  <a:off x="4824" y="3058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9" name="Line 1923"/>
                <p:cNvSpPr>
                  <a:spLocks noChangeShapeType="1"/>
                </p:cNvSpPr>
                <p:nvPr/>
              </p:nvSpPr>
              <p:spPr bwMode="auto">
                <a:xfrm flipV="1">
                  <a:off x="4824" y="3071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0" name="Line 1924"/>
                <p:cNvSpPr>
                  <a:spLocks noChangeShapeType="1"/>
                </p:cNvSpPr>
                <p:nvPr/>
              </p:nvSpPr>
              <p:spPr bwMode="auto">
                <a:xfrm>
                  <a:off x="4793" y="3051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1" name="Line 1925"/>
                <p:cNvSpPr>
                  <a:spLocks noChangeShapeType="1"/>
                </p:cNvSpPr>
                <p:nvPr/>
              </p:nvSpPr>
              <p:spPr bwMode="auto">
                <a:xfrm flipV="1">
                  <a:off x="4793" y="3048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" name="Line 1926"/>
                <p:cNvSpPr>
                  <a:spLocks noChangeShapeType="1"/>
                </p:cNvSpPr>
                <p:nvPr/>
              </p:nvSpPr>
              <p:spPr bwMode="auto">
                <a:xfrm>
                  <a:off x="4847" y="3039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3" name="Line 1927"/>
                <p:cNvSpPr>
                  <a:spLocks noChangeShapeType="1"/>
                </p:cNvSpPr>
                <p:nvPr/>
              </p:nvSpPr>
              <p:spPr bwMode="auto">
                <a:xfrm flipV="1">
                  <a:off x="4793" y="3035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" name="Line 1928"/>
                <p:cNvSpPr>
                  <a:spLocks noChangeShapeType="1"/>
                </p:cNvSpPr>
                <p:nvPr/>
              </p:nvSpPr>
              <p:spPr bwMode="auto">
                <a:xfrm flipV="1">
                  <a:off x="4877" y="3044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" name="Line 1929"/>
                <p:cNvSpPr>
                  <a:spLocks noChangeShapeType="1"/>
                </p:cNvSpPr>
                <p:nvPr/>
              </p:nvSpPr>
              <p:spPr bwMode="auto">
                <a:xfrm>
                  <a:off x="4902" y="3027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" name="Line 1930"/>
                <p:cNvSpPr>
                  <a:spLocks noChangeShapeType="1"/>
                </p:cNvSpPr>
                <p:nvPr/>
              </p:nvSpPr>
              <p:spPr bwMode="auto">
                <a:xfrm flipV="1">
                  <a:off x="4847" y="3023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" name="Line 1931"/>
                <p:cNvSpPr>
                  <a:spLocks noChangeShapeType="1"/>
                </p:cNvSpPr>
                <p:nvPr/>
              </p:nvSpPr>
              <p:spPr bwMode="auto">
                <a:xfrm flipV="1">
                  <a:off x="4933" y="3029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" name="Line 1932"/>
                <p:cNvSpPr>
                  <a:spLocks noChangeShapeType="1"/>
                </p:cNvSpPr>
                <p:nvPr/>
              </p:nvSpPr>
              <p:spPr bwMode="auto">
                <a:xfrm flipV="1">
                  <a:off x="4933" y="3041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" name="Line 1933"/>
                <p:cNvSpPr>
                  <a:spLocks noChangeShapeType="1"/>
                </p:cNvSpPr>
                <p:nvPr/>
              </p:nvSpPr>
              <p:spPr bwMode="auto">
                <a:xfrm>
                  <a:off x="4902" y="3022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" name="Line 1934"/>
                <p:cNvSpPr>
                  <a:spLocks noChangeShapeType="1"/>
                </p:cNvSpPr>
                <p:nvPr/>
              </p:nvSpPr>
              <p:spPr bwMode="auto">
                <a:xfrm flipV="1">
                  <a:off x="4902" y="3019"/>
                  <a:ext cx="1" cy="1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" name="Line 1935"/>
                <p:cNvSpPr>
                  <a:spLocks noChangeShapeType="1"/>
                </p:cNvSpPr>
                <p:nvPr/>
              </p:nvSpPr>
              <p:spPr bwMode="auto">
                <a:xfrm>
                  <a:off x="4957" y="3010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" name="Line 1936"/>
                <p:cNvSpPr>
                  <a:spLocks noChangeShapeType="1"/>
                </p:cNvSpPr>
                <p:nvPr/>
              </p:nvSpPr>
              <p:spPr bwMode="auto">
                <a:xfrm flipV="1">
                  <a:off x="4902" y="3006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" name="Line 1937"/>
                <p:cNvSpPr>
                  <a:spLocks noChangeShapeType="1"/>
                </p:cNvSpPr>
                <p:nvPr/>
              </p:nvSpPr>
              <p:spPr bwMode="auto">
                <a:xfrm flipV="1">
                  <a:off x="4988" y="3004"/>
                  <a:ext cx="5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" name="Line 1938"/>
                <p:cNvSpPr>
                  <a:spLocks noChangeShapeType="1"/>
                </p:cNvSpPr>
                <p:nvPr/>
              </p:nvSpPr>
              <p:spPr bwMode="auto">
                <a:xfrm flipV="1">
                  <a:off x="4988" y="3019"/>
                  <a:ext cx="1" cy="1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5" name="Line 1939"/>
                <p:cNvSpPr>
                  <a:spLocks noChangeShapeType="1"/>
                </p:cNvSpPr>
                <p:nvPr/>
              </p:nvSpPr>
              <p:spPr bwMode="auto">
                <a:xfrm>
                  <a:off x="4957" y="3000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6" name="Line 1940"/>
                <p:cNvSpPr>
                  <a:spLocks noChangeShapeType="1"/>
                </p:cNvSpPr>
                <p:nvPr/>
              </p:nvSpPr>
              <p:spPr bwMode="auto">
                <a:xfrm flipV="1">
                  <a:off x="4957" y="2997"/>
                  <a:ext cx="1" cy="16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7" name="Line 1941"/>
                <p:cNvSpPr>
                  <a:spLocks noChangeShapeType="1"/>
                </p:cNvSpPr>
                <p:nvPr/>
              </p:nvSpPr>
              <p:spPr bwMode="auto">
                <a:xfrm>
                  <a:off x="5010" y="2988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8" name="Line 1942"/>
                <p:cNvSpPr>
                  <a:spLocks noChangeShapeType="1"/>
                </p:cNvSpPr>
                <p:nvPr/>
              </p:nvSpPr>
              <p:spPr bwMode="auto">
                <a:xfrm flipV="1">
                  <a:off x="4957" y="2984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9" name="Line 1943"/>
                <p:cNvSpPr>
                  <a:spLocks noChangeShapeType="1"/>
                </p:cNvSpPr>
                <p:nvPr/>
              </p:nvSpPr>
              <p:spPr bwMode="auto">
                <a:xfrm flipV="1">
                  <a:off x="5097" y="2968"/>
                  <a:ext cx="1" cy="26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0" name="Line 1944"/>
                <p:cNvSpPr>
                  <a:spLocks noChangeShapeType="1"/>
                </p:cNvSpPr>
                <p:nvPr/>
              </p:nvSpPr>
              <p:spPr bwMode="auto">
                <a:xfrm flipV="1">
                  <a:off x="5042" y="2968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" name="Line 1945"/>
                <p:cNvSpPr>
                  <a:spLocks noChangeShapeType="1"/>
                </p:cNvSpPr>
                <p:nvPr/>
              </p:nvSpPr>
              <p:spPr bwMode="auto">
                <a:xfrm flipV="1">
                  <a:off x="5042" y="2980"/>
                  <a:ext cx="1" cy="25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" name="Line 1946"/>
                <p:cNvSpPr>
                  <a:spLocks noChangeShapeType="1"/>
                </p:cNvSpPr>
                <p:nvPr/>
              </p:nvSpPr>
              <p:spPr bwMode="auto">
                <a:xfrm>
                  <a:off x="5010" y="2963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" name="Line 1947"/>
                <p:cNvSpPr>
                  <a:spLocks noChangeShapeType="1"/>
                </p:cNvSpPr>
                <p:nvPr/>
              </p:nvSpPr>
              <p:spPr bwMode="auto">
                <a:xfrm flipV="1">
                  <a:off x="5010" y="2959"/>
                  <a:ext cx="1" cy="3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4" name="Line 1948"/>
                <p:cNvSpPr>
                  <a:spLocks noChangeShapeType="1"/>
                </p:cNvSpPr>
                <p:nvPr/>
              </p:nvSpPr>
              <p:spPr bwMode="auto">
                <a:xfrm>
                  <a:off x="5065" y="2951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" name="Line 1949"/>
                <p:cNvSpPr>
                  <a:spLocks noChangeShapeType="1"/>
                </p:cNvSpPr>
                <p:nvPr/>
              </p:nvSpPr>
              <p:spPr bwMode="auto">
                <a:xfrm flipV="1">
                  <a:off x="5010" y="2947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6" name="Line 1950"/>
                <p:cNvSpPr>
                  <a:spLocks noChangeShapeType="1"/>
                </p:cNvSpPr>
                <p:nvPr/>
              </p:nvSpPr>
              <p:spPr bwMode="auto">
                <a:xfrm flipV="1">
                  <a:off x="3756" y="3284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" name="Line 1951"/>
                <p:cNvSpPr>
                  <a:spLocks noChangeShapeType="1"/>
                </p:cNvSpPr>
                <p:nvPr/>
              </p:nvSpPr>
              <p:spPr bwMode="auto">
                <a:xfrm flipV="1">
                  <a:off x="3702" y="3284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" name="Line 1952"/>
                <p:cNvSpPr>
                  <a:spLocks noChangeShapeType="1"/>
                </p:cNvSpPr>
                <p:nvPr/>
              </p:nvSpPr>
              <p:spPr bwMode="auto">
                <a:xfrm flipV="1">
                  <a:off x="3702" y="3297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" name="Line 1953"/>
                <p:cNvSpPr>
                  <a:spLocks noChangeShapeType="1"/>
                </p:cNvSpPr>
                <p:nvPr/>
              </p:nvSpPr>
              <p:spPr bwMode="auto">
                <a:xfrm>
                  <a:off x="3670" y="3287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0" name="Line 1954"/>
                <p:cNvSpPr>
                  <a:spLocks noChangeShapeType="1"/>
                </p:cNvSpPr>
                <p:nvPr/>
              </p:nvSpPr>
              <p:spPr bwMode="auto">
                <a:xfrm>
                  <a:off x="3670" y="3281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1" name="Line 1955"/>
                <p:cNvSpPr>
                  <a:spLocks noChangeShapeType="1"/>
                </p:cNvSpPr>
                <p:nvPr/>
              </p:nvSpPr>
              <p:spPr bwMode="auto">
                <a:xfrm flipV="1">
                  <a:off x="3670" y="3278"/>
                  <a:ext cx="1" cy="1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2" name="Line 1956"/>
                <p:cNvSpPr>
                  <a:spLocks noChangeShapeType="1"/>
                </p:cNvSpPr>
                <p:nvPr/>
              </p:nvSpPr>
              <p:spPr bwMode="auto">
                <a:xfrm>
                  <a:off x="3726" y="3266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" name="Line 1957"/>
                <p:cNvSpPr>
                  <a:spLocks noChangeShapeType="1"/>
                </p:cNvSpPr>
                <p:nvPr/>
              </p:nvSpPr>
              <p:spPr bwMode="auto">
                <a:xfrm flipV="1">
                  <a:off x="3670" y="3263"/>
                  <a:ext cx="56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" name="Line 1958"/>
                <p:cNvSpPr>
                  <a:spLocks noChangeShapeType="1"/>
                </p:cNvSpPr>
                <p:nvPr/>
              </p:nvSpPr>
              <p:spPr bwMode="auto">
                <a:xfrm flipV="1">
                  <a:off x="3811" y="3272"/>
                  <a:ext cx="1" cy="1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5" name="Line 1959"/>
                <p:cNvSpPr>
                  <a:spLocks noChangeShapeType="1"/>
                </p:cNvSpPr>
                <p:nvPr/>
              </p:nvSpPr>
              <p:spPr bwMode="auto">
                <a:xfrm flipV="1">
                  <a:off x="3756" y="3272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6" name="Line 1960"/>
                <p:cNvSpPr>
                  <a:spLocks noChangeShapeType="1"/>
                </p:cNvSpPr>
                <p:nvPr/>
              </p:nvSpPr>
              <p:spPr bwMode="auto">
                <a:xfrm>
                  <a:off x="3726" y="3266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7" name="Line 1961"/>
                <p:cNvSpPr>
                  <a:spLocks noChangeShapeType="1"/>
                </p:cNvSpPr>
                <p:nvPr/>
              </p:nvSpPr>
              <p:spPr bwMode="auto">
                <a:xfrm>
                  <a:off x="3779" y="3255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8" name="Line 1962"/>
                <p:cNvSpPr>
                  <a:spLocks noChangeShapeType="1"/>
                </p:cNvSpPr>
                <p:nvPr/>
              </p:nvSpPr>
              <p:spPr bwMode="auto">
                <a:xfrm flipV="1">
                  <a:off x="3726" y="3251"/>
                  <a:ext cx="53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9" name="Line 1963"/>
                <p:cNvSpPr>
                  <a:spLocks noChangeShapeType="1"/>
                </p:cNvSpPr>
                <p:nvPr/>
              </p:nvSpPr>
              <p:spPr bwMode="auto">
                <a:xfrm flipV="1">
                  <a:off x="3865" y="3261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0" name="Line 1964"/>
                <p:cNvSpPr>
                  <a:spLocks noChangeShapeType="1"/>
                </p:cNvSpPr>
                <p:nvPr/>
              </p:nvSpPr>
              <p:spPr bwMode="auto">
                <a:xfrm flipV="1">
                  <a:off x="3811" y="3262"/>
                  <a:ext cx="5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1" name="Line 1965"/>
                <p:cNvSpPr>
                  <a:spLocks noChangeShapeType="1"/>
                </p:cNvSpPr>
                <p:nvPr/>
              </p:nvSpPr>
              <p:spPr bwMode="auto">
                <a:xfrm>
                  <a:off x="3835" y="3244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2" name="Line 1966"/>
                <p:cNvSpPr>
                  <a:spLocks noChangeShapeType="1"/>
                </p:cNvSpPr>
                <p:nvPr/>
              </p:nvSpPr>
              <p:spPr bwMode="auto">
                <a:xfrm flipV="1">
                  <a:off x="3782" y="3241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" name="Line 1967"/>
                <p:cNvSpPr>
                  <a:spLocks noChangeShapeType="1"/>
                </p:cNvSpPr>
                <p:nvPr/>
              </p:nvSpPr>
              <p:spPr bwMode="auto">
                <a:xfrm flipV="1">
                  <a:off x="3865" y="3251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" name="Line 1968"/>
                <p:cNvSpPr>
                  <a:spLocks noChangeShapeType="1"/>
                </p:cNvSpPr>
                <p:nvPr/>
              </p:nvSpPr>
              <p:spPr bwMode="auto">
                <a:xfrm>
                  <a:off x="3890" y="3233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5" name="Line 1969"/>
                <p:cNvSpPr>
                  <a:spLocks noChangeShapeType="1"/>
                </p:cNvSpPr>
                <p:nvPr/>
              </p:nvSpPr>
              <p:spPr bwMode="auto">
                <a:xfrm flipV="1">
                  <a:off x="3836" y="3230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6" name="Line 1970"/>
                <p:cNvSpPr>
                  <a:spLocks noChangeShapeType="1"/>
                </p:cNvSpPr>
                <p:nvPr/>
              </p:nvSpPr>
              <p:spPr bwMode="auto">
                <a:xfrm>
                  <a:off x="3942" y="3223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7" name="Line 1971"/>
                <p:cNvSpPr>
                  <a:spLocks noChangeShapeType="1"/>
                </p:cNvSpPr>
                <p:nvPr/>
              </p:nvSpPr>
              <p:spPr bwMode="auto">
                <a:xfrm flipV="1">
                  <a:off x="3891" y="3220"/>
                  <a:ext cx="51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8" name="Line 1972"/>
                <p:cNvSpPr>
                  <a:spLocks noChangeShapeType="1"/>
                </p:cNvSpPr>
                <p:nvPr/>
              </p:nvSpPr>
              <p:spPr bwMode="auto">
                <a:xfrm flipV="1">
                  <a:off x="3977" y="3226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9" name="Line 1973"/>
                <p:cNvSpPr>
                  <a:spLocks noChangeShapeType="1"/>
                </p:cNvSpPr>
                <p:nvPr/>
              </p:nvSpPr>
              <p:spPr bwMode="auto">
                <a:xfrm>
                  <a:off x="3997" y="3208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0" name="Line 1974"/>
                <p:cNvSpPr>
                  <a:spLocks noChangeShapeType="1"/>
                </p:cNvSpPr>
                <p:nvPr/>
              </p:nvSpPr>
              <p:spPr bwMode="auto">
                <a:xfrm flipV="1">
                  <a:off x="3942" y="3205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1" name="Line 1975"/>
                <p:cNvSpPr>
                  <a:spLocks noChangeShapeType="1"/>
                </p:cNvSpPr>
                <p:nvPr/>
              </p:nvSpPr>
              <p:spPr bwMode="auto">
                <a:xfrm flipV="1">
                  <a:off x="4029" y="3214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2" name="Line 1976"/>
                <p:cNvSpPr>
                  <a:spLocks noChangeShapeType="1"/>
                </p:cNvSpPr>
                <p:nvPr/>
              </p:nvSpPr>
              <p:spPr bwMode="auto">
                <a:xfrm>
                  <a:off x="4053" y="3196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" name="Line 1977"/>
                <p:cNvSpPr>
                  <a:spLocks noChangeShapeType="1"/>
                </p:cNvSpPr>
                <p:nvPr/>
              </p:nvSpPr>
              <p:spPr bwMode="auto">
                <a:xfrm flipV="1">
                  <a:off x="3997" y="3192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4" name="Line 1978"/>
                <p:cNvSpPr>
                  <a:spLocks noChangeShapeType="1"/>
                </p:cNvSpPr>
                <p:nvPr/>
              </p:nvSpPr>
              <p:spPr bwMode="auto">
                <a:xfrm flipV="1">
                  <a:off x="4085" y="3201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" name="Line 1979"/>
                <p:cNvSpPr>
                  <a:spLocks noChangeShapeType="1"/>
                </p:cNvSpPr>
                <p:nvPr/>
              </p:nvSpPr>
              <p:spPr bwMode="auto">
                <a:xfrm>
                  <a:off x="4053" y="3196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" name="Line 1980"/>
                <p:cNvSpPr>
                  <a:spLocks noChangeShapeType="1"/>
                </p:cNvSpPr>
                <p:nvPr/>
              </p:nvSpPr>
              <p:spPr bwMode="auto">
                <a:xfrm>
                  <a:off x="4105" y="3185"/>
                  <a:ext cx="3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7" name="Line 1981"/>
                <p:cNvSpPr>
                  <a:spLocks noChangeShapeType="1"/>
                </p:cNvSpPr>
                <p:nvPr/>
              </p:nvSpPr>
              <p:spPr bwMode="auto">
                <a:xfrm flipV="1">
                  <a:off x="4053" y="3181"/>
                  <a:ext cx="53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" name="Line 1982"/>
                <p:cNvSpPr>
                  <a:spLocks noChangeShapeType="1"/>
                </p:cNvSpPr>
                <p:nvPr/>
              </p:nvSpPr>
              <p:spPr bwMode="auto">
                <a:xfrm flipV="1">
                  <a:off x="4139" y="3189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9" name="Line 1983"/>
                <p:cNvSpPr>
                  <a:spLocks noChangeShapeType="1"/>
                </p:cNvSpPr>
                <p:nvPr/>
              </p:nvSpPr>
              <p:spPr bwMode="auto">
                <a:xfrm>
                  <a:off x="4161" y="3170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0" name="Line 1984"/>
                <p:cNvSpPr>
                  <a:spLocks noChangeShapeType="1"/>
                </p:cNvSpPr>
                <p:nvPr/>
              </p:nvSpPr>
              <p:spPr bwMode="auto">
                <a:xfrm flipV="1">
                  <a:off x="4108" y="3167"/>
                  <a:ext cx="54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1" name="Line 1985"/>
                <p:cNvSpPr>
                  <a:spLocks noChangeShapeType="1"/>
                </p:cNvSpPr>
                <p:nvPr/>
              </p:nvSpPr>
              <p:spPr bwMode="auto">
                <a:xfrm flipV="1">
                  <a:off x="4192" y="3176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2" name="Line 1986"/>
                <p:cNvSpPr>
                  <a:spLocks noChangeShapeType="1"/>
                </p:cNvSpPr>
                <p:nvPr/>
              </p:nvSpPr>
              <p:spPr bwMode="auto">
                <a:xfrm>
                  <a:off x="4217" y="3159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" name="Line 1987"/>
                <p:cNvSpPr>
                  <a:spLocks noChangeShapeType="1"/>
                </p:cNvSpPr>
                <p:nvPr/>
              </p:nvSpPr>
              <p:spPr bwMode="auto">
                <a:xfrm flipV="1">
                  <a:off x="4161" y="3156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4" name="Line 1988"/>
                <p:cNvSpPr>
                  <a:spLocks noChangeShapeType="1"/>
                </p:cNvSpPr>
                <p:nvPr/>
              </p:nvSpPr>
              <p:spPr bwMode="auto">
                <a:xfrm flipV="1">
                  <a:off x="4303" y="3163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5" name="Line 1989"/>
                <p:cNvSpPr>
                  <a:spLocks noChangeShapeType="1"/>
                </p:cNvSpPr>
                <p:nvPr/>
              </p:nvSpPr>
              <p:spPr bwMode="auto">
                <a:xfrm flipV="1">
                  <a:off x="4247" y="3163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6" name="Line 1990"/>
                <p:cNvSpPr>
                  <a:spLocks noChangeShapeType="1"/>
                </p:cNvSpPr>
                <p:nvPr/>
              </p:nvSpPr>
              <p:spPr bwMode="auto">
                <a:xfrm>
                  <a:off x="4217" y="3159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7" name="Line 1991"/>
                <p:cNvSpPr>
                  <a:spLocks noChangeShapeType="1"/>
                </p:cNvSpPr>
                <p:nvPr/>
              </p:nvSpPr>
              <p:spPr bwMode="auto">
                <a:xfrm>
                  <a:off x="4271" y="3146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" name="Line 1992"/>
                <p:cNvSpPr>
                  <a:spLocks noChangeShapeType="1"/>
                </p:cNvSpPr>
                <p:nvPr/>
              </p:nvSpPr>
              <p:spPr bwMode="auto">
                <a:xfrm flipV="1">
                  <a:off x="4217" y="3143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" name="AutoShape 1993"/>
                <p:cNvSpPr>
                  <a:spLocks noChangeArrowheads="1"/>
                </p:cNvSpPr>
                <p:nvPr/>
              </p:nvSpPr>
              <p:spPr bwMode="auto">
                <a:xfrm>
                  <a:off x="4303" y="3154"/>
                  <a:ext cx="54" cy="15"/>
                </a:xfrm>
                <a:custGeom>
                  <a:avLst/>
                  <a:gdLst>
                    <a:gd name="T0" fmla="*/ 0 w 54"/>
                    <a:gd name="T1" fmla="*/ 15 h 15"/>
                    <a:gd name="T2" fmla="*/ 54 w 54"/>
                    <a:gd name="T3" fmla="*/ 0 h 15"/>
                    <a:gd name="T4" fmla="*/ 0 w 54"/>
                    <a:gd name="T5" fmla="*/ 15 h 15"/>
                    <a:gd name="T6" fmla="*/ 0 w 54"/>
                    <a:gd name="T7" fmla="*/ 0 h 15"/>
                    <a:gd name="T8" fmla="*/ 54 w 54"/>
                    <a:gd name="T9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54" h="15">
                      <a:moveTo>
                        <a:pt x="0" y="15"/>
                      </a:moveTo>
                      <a:lnTo>
                        <a:pt x="54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0" name="Line 1994"/>
                <p:cNvSpPr>
                  <a:spLocks noChangeShapeType="1"/>
                </p:cNvSpPr>
                <p:nvPr/>
              </p:nvSpPr>
              <p:spPr bwMode="auto">
                <a:xfrm flipV="1">
                  <a:off x="4303" y="3151"/>
                  <a:ext cx="54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1" name="AutoShape 1995"/>
                <p:cNvSpPr>
                  <a:spLocks noChangeArrowheads="1"/>
                </p:cNvSpPr>
                <p:nvPr/>
              </p:nvSpPr>
              <p:spPr bwMode="auto">
                <a:xfrm>
                  <a:off x="4326" y="3135"/>
                  <a:ext cx="31" cy="20"/>
                </a:xfrm>
                <a:custGeom>
                  <a:avLst/>
                  <a:gdLst>
                    <a:gd name="T0" fmla="*/ 0 w 31"/>
                    <a:gd name="T1" fmla="*/ 0 h 20"/>
                    <a:gd name="T2" fmla="*/ 31 w 31"/>
                    <a:gd name="T3" fmla="*/ 20 h 20"/>
                    <a:gd name="T4" fmla="*/ 0 w 31"/>
                    <a:gd name="T5" fmla="*/ 0 h 20"/>
                    <a:gd name="T6" fmla="*/ 0 w 31"/>
                    <a:gd name="T7" fmla="*/ 0 h 20"/>
                    <a:gd name="T8" fmla="*/ 31 w 31"/>
                    <a:gd name="T9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1" h="20">
                      <a:moveTo>
                        <a:pt x="0" y="0"/>
                      </a:moveTo>
                      <a:lnTo>
                        <a:pt x="31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2" name="Line 1996"/>
                <p:cNvSpPr>
                  <a:spLocks noChangeShapeType="1"/>
                </p:cNvSpPr>
                <p:nvPr/>
              </p:nvSpPr>
              <p:spPr bwMode="auto">
                <a:xfrm>
                  <a:off x="4326" y="3135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3" name="Line 1997"/>
                <p:cNvSpPr>
                  <a:spLocks noChangeShapeType="1"/>
                </p:cNvSpPr>
                <p:nvPr/>
              </p:nvSpPr>
              <p:spPr bwMode="auto">
                <a:xfrm flipV="1">
                  <a:off x="4272" y="3131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" name="AutoShape 1998"/>
                <p:cNvSpPr>
                  <a:spLocks noChangeArrowheads="1"/>
                </p:cNvSpPr>
                <p:nvPr/>
              </p:nvSpPr>
              <p:spPr bwMode="auto">
                <a:xfrm>
                  <a:off x="4357" y="3153"/>
                  <a:ext cx="7" cy="1"/>
                </a:xfrm>
                <a:custGeom>
                  <a:avLst/>
                  <a:gdLst>
                    <a:gd name="T0" fmla="*/ 0 w 7"/>
                    <a:gd name="T1" fmla="*/ 1 h 1"/>
                    <a:gd name="T2" fmla="*/ 7 w 7"/>
                    <a:gd name="T3" fmla="*/ 0 h 1"/>
                    <a:gd name="T4" fmla="*/ 0 w 7"/>
                    <a:gd name="T5" fmla="*/ 1 h 1"/>
                    <a:gd name="T6" fmla="*/ 0 w 7"/>
                    <a:gd name="T7" fmla="*/ 0 h 1"/>
                    <a:gd name="T8" fmla="*/ 7 w 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7" h="1">
                      <a:moveTo>
                        <a:pt x="0" y="1"/>
                      </a:moveTo>
                      <a:lnTo>
                        <a:pt x="7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5" name="Line 1999"/>
                <p:cNvSpPr>
                  <a:spLocks noChangeShapeType="1"/>
                </p:cNvSpPr>
                <p:nvPr/>
              </p:nvSpPr>
              <p:spPr bwMode="auto">
                <a:xfrm flipV="1">
                  <a:off x="4357" y="3150"/>
                  <a:ext cx="7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" name="AutoShape 2000"/>
                <p:cNvSpPr>
                  <a:spLocks noChangeArrowheads="1"/>
                </p:cNvSpPr>
                <p:nvPr/>
              </p:nvSpPr>
              <p:spPr bwMode="auto">
                <a:xfrm>
                  <a:off x="4326" y="3133"/>
                  <a:ext cx="31" cy="22"/>
                </a:xfrm>
                <a:custGeom>
                  <a:avLst/>
                  <a:gdLst>
                    <a:gd name="T0" fmla="*/ 0 w 31"/>
                    <a:gd name="T1" fmla="*/ 0 h 22"/>
                    <a:gd name="T2" fmla="*/ 31 w 31"/>
                    <a:gd name="T3" fmla="*/ 22 h 22"/>
                    <a:gd name="T4" fmla="*/ 0 w 31"/>
                    <a:gd name="T5" fmla="*/ 0 h 22"/>
                    <a:gd name="T6" fmla="*/ 0 w 31"/>
                    <a:gd name="T7" fmla="*/ 0 h 22"/>
                    <a:gd name="T8" fmla="*/ 31 w 31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1" h="22">
                      <a:moveTo>
                        <a:pt x="0" y="0"/>
                      </a:moveTo>
                      <a:lnTo>
                        <a:pt x="3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7" name="Line 2001"/>
                <p:cNvSpPr>
                  <a:spLocks noChangeShapeType="1"/>
                </p:cNvSpPr>
                <p:nvPr/>
              </p:nvSpPr>
              <p:spPr bwMode="auto">
                <a:xfrm>
                  <a:off x="4326" y="3133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" name="Line 2002"/>
                <p:cNvSpPr>
                  <a:spLocks noChangeShapeType="1"/>
                </p:cNvSpPr>
                <p:nvPr/>
              </p:nvSpPr>
              <p:spPr bwMode="auto">
                <a:xfrm flipV="1">
                  <a:off x="4326" y="3129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" name="AutoShape 2003"/>
                <p:cNvSpPr>
                  <a:spLocks noChangeArrowheads="1"/>
                </p:cNvSpPr>
                <p:nvPr/>
              </p:nvSpPr>
              <p:spPr bwMode="auto">
                <a:xfrm>
                  <a:off x="4326" y="3126"/>
                  <a:ext cx="36" cy="7"/>
                </a:xfrm>
                <a:custGeom>
                  <a:avLst/>
                  <a:gdLst>
                    <a:gd name="T0" fmla="*/ 0 w 36"/>
                    <a:gd name="T1" fmla="*/ 7 h 7"/>
                    <a:gd name="T2" fmla="*/ 36 w 36"/>
                    <a:gd name="T3" fmla="*/ 0 h 7"/>
                    <a:gd name="T4" fmla="*/ 0 w 36"/>
                    <a:gd name="T5" fmla="*/ 7 h 7"/>
                    <a:gd name="T6" fmla="*/ 0 w 36"/>
                    <a:gd name="T7" fmla="*/ 0 h 7"/>
                    <a:gd name="T8" fmla="*/ 36 w 36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6" h="7">
                      <a:moveTo>
                        <a:pt x="0" y="7"/>
                      </a:moveTo>
                      <a:lnTo>
                        <a:pt x="36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0" name="Line 2004"/>
                <p:cNvSpPr>
                  <a:spLocks noChangeShapeType="1"/>
                </p:cNvSpPr>
                <p:nvPr/>
              </p:nvSpPr>
              <p:spPr bwMode="auto">
                <a:xfrm flipV="1">
                  <a:off x="4326" y="3122"/>
                  <a:ext cx="36" cy="1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1" name="Line 2005"/>
                <p:cNvSpPr>
                  <a:spLocks noChangeShapeType="1"/>
                </p:cNvSpPr>
                <p:nvPr/>
              </p:nvSpPr>
              <p:spPr bwMode="auto">
                <a:xfrm flipV="1">
                  <a:off x="4466" y="3127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2" name="AutoShape 2006"/>
                <p:cNvSpPr>
                  <a:spLocks noChangeArrowheads="1"/>
                </p:cNvSpPr>
                <p:nvPr/>
              </p:nvSpPr>
              <p:spPr bwMode="auto">
                <a:xfrm>
                  <a:off x="4449" y="3131"/>
                  <a:ext cx="17" cy="2"/>
                </a:xfrm>
                <a:custGeom>
                  <a:avLst/>
                  <a:gdLst>
                    <a:gd name="T0" fmla="*/ 0 w 17"/>
                    <a:gd name="T1" fmla="*/ 2 h 2"/>
                    <a:gd name="T2" fmla="*/ 17 w 17"/>
                    <a:gd name="T3" fmla="*/ 0 h 2"/>
                    <a:gd name="T4" fmla="*/ 0 w 17"/>
                    <a:gd name="T5" fmla="*/ 2 h 2"/>
                    <a:gd name="T6" fmla="*/ 0 w 17"/>
                    <a:gd name="T7" fmla="*/ 0 h 2"/>
                    <a:gd name="T8" fmla="*/ 17 w 1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7" h="2">
                      <a:moveTo>
                        <a:pt x="0" y="2"/>
                      </a:moveTo>
                      <a:lnTo>
                        <a:pt x="17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3" name="Line 2007"/>
                <p:cNvSpPr>
                  <a:spLocks noChangeShapeType="1"/>
                </p:cNvSpPr>
                <p:nvPr/>
              </p:nvSpPr>
              <p:spPr bwMode="auto">
                <a:xfrm flipV="1">
                  <a:off x="4449" y="3127"/>
                  <a:ext cx="17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" name="AutoShape 2008"/>
                <p:cNvSpPr>
                  <a:spLocks noChangeArrowheads="1"/>
                </p:cNvSpPr>
                <p:nvPr/>
              </p:nvSpPr>
              <p:spPr bwMode="auto">
                <a:xfrm>
                  <a:off x="4449" y="3117"/>
                  <a:ext cx="17" cy="14"/>
                </a:xfrm>
                <a:custGeom>
                  <a:avLst/>
                  <a:gdLst>
                    <a:gd name="T0" fmla="*/ 0 w 17"/>
                    <a:gd name="T1" fmla="*/ 0 h 14"/>
                    <a:gd name="T2" fmla="*/ 17 w 17"/>
                    <a:gd name="T3" fmla="*/ 14 h 14"/>
                    <a:gd name="T4" fmla="*/ 0 w 17"/>
                    <a:gd name="T5" fmla="*/ 0 h 14"/>
                    <a:gd name="T6" fmla="*/ 0 w 17"/>
                    <a:gd name="T7" fmla="*/ 0 h 14"/>
                    <a:gd name="T8" fmla="*/ 17 w 17"/>
                    <a:gd name="T9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7" h="14">
                      <a:moveTo>
                        <a:pt x="0" y="0"/>
                      </a:moveTo>
                      <a:lnTo>
                        <a:pt x="17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" name="Line 2009"/>
                <p:cNvSpPr>
                  <a:spLocks noChangeShapeType="1"/>
                </p:cNvSpPr>
                <p:nvPr/>
              </p:nvSpPr>
              <p:spPr bwMode="auto">
                <a:xfrm>
                  <a:off x="4449" y="3117"/>
                  <a:ext cx="17" cy="1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6" name="Line 2010"/>
                <p:cNvSpPr>
                  <a:spLocks noChangeShapeType="1"/>
                </p:cNvSpPr>
                <p:nvPr/>
              </p:nvSpPr>
              <p:spPr bwMode="auto">
                <a:xfrm flipV="1">
                  <a:off x="4466" y="3113"/>
                  <a:ext cx="5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2011"/>
              <p:cNvGrpSpPr>
                <a:grpSpLocks/>
              </p:cNvGrpSpPr>
              <p:nvPr/>
            </p:nvGrpSpPr>
            <p:grpSpPr bwMode="auto">
              <a:xfrm>
                <a:off x="3606" y="2781"/>
                <a:ext cx="1460" cy="506"/>
                <a:chOff x="3606" y="2781"/>
                <a:chExt cx="1460" cy="506"/>
              </a:xfrm>
            </p:grpSpPr>
            <p:sp>
              <p:nvSpPr>
                <p:cNvPr id="197" name="AutoShape 2012"/>
                <p:cNvSpPr>
                  <a:spLocks noChangeArrowheads="1"/>
                </p:cNvSpPr>
                <p:nvPr/>
              </p:nvSpPr>
              <p:spPr bwMode="auto">
                <a:xfrm>
                  <a:off x="4449" y="3117"/>
                  <a:ext cx="17" cy="14"/>
                </a:xfrm>
                <a:custGeom>
                  <a:avLst/>
                  <a:gdLst>
                    <a:gd name="T0" fmla="*/ 0 w 17"/>
                    <a:gd name="T1" fmla="*/ 0 h 14"/>
                    <a:gd name="T2" fmla="*/ 17 w 17"/>
                    <a:gd name="T3" fmla="*/ 14 h 14"/>
                    <a:gd name="T4" fmla="*/ 0 w 17"/>
                    <a:gd name="T5" fmla="*/ 0 h 14"/>
                    <a:gd name="T6" fmla="*/ 0 w 17"/>
                    <a:gd name="T7" fmla="*/ 0 h 14"/>
                    <a:gd name="T8" fmla="*/ 17 w 17"/>
                    <a:gd name="T9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7" h="14">
                      <a:moveTo>
                        <a:pt x="0" y="0"/>
                      </a:moveTo>
                      <a:lnTo>
                        <a:pt x="17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8" name="Line 2013"/>
                <p:cNvSpPr>
                  <a:spLocks noChangeShapeType="1"/>
                </p:cNvSpPr>
                <p:nvPr/>
              </p:nvSpPr>
              <p:spPr bwMode="auto">
                <a:xfrm>
                  <a:off x="4449" y="3117"/>
                  <a:ext cx="17" cy="1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Line 2014"/>
                <p:cNvSpPr>
                  <a:spLocks noChangeShapeType="1"/>
                </p:cNvSpPr>
                <p:nvPr/>
              </p:nvSpPr>
              <p:spPr bwMode="auto">
                <a:xfrm>
                  <a:off x="4488" y="3095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AutoShape 2015"/>
                <p:cNvSpPr>
                  <a:spLocks noChangeArrowheads="1"/>
                </p:cNvSpPr>
                <p:nvPr/>
              </p:nvSpPr>
              <p:spPr bwMode="auto">
                <a:xfrm>
                  <a:off x="4449" y="3095"/>
                  <a:ext cx="39" cy="8"/>
                </a:xfrm>
                <a:custGeom>
                  <a:avLst/>
                  <a:gdLst>
                    <a:gd name="T0" fmla="*/ 0 w 39"/>
                    <a:gd name="T1" fmla="*/ 8 h 8"/>
                    <a:gd name="T2" fmla="*/ 39 w 39"/>
                    <a:gd name="T3" fmla="*/ 0 h 8"/>
                    <a:gd name="T4" fmla="*/ 0 w 39"/>
                    <a:gd name="T5" fmla="*/ 8 h 8"/>
                    <a:gd name="T6" fmla="*/ 0 w 39"/>
                    <a:gd name="T7" fmla="*/ 0 h 8"/>
                    <a:gd name="T8" fmla="*/ 39 w 39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9" h="8">
                      <a:moveTo>
                        <a:pt x="0" y="8"/>
                      </a:moveTo>
                      <a:lnTo>
                        <a:pt x="3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1" name="Line 2016"/>
                <p:cNvSpPr>
                  <a:spLocks noChangeShapeType="1"/>
                </p:cNvSpPr>
                <p:nvPr/>
              </p:nvSpPr>
              <p:spPr bwMode="auto">
                <a:xfrm flipV="1">
                  <a:off x="4449" y="3092"/>
                  <a:ext cx="39" cy="1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Line 2017"/>
                <p:cNvSpPr>
                  <a:spLocks noChangeShapeType="1"/>
                </p:cNvSpPr>
                <p:nvPr/>
              </p:nvSpPr>
              <p:spPr bwMode="auto">
                <a:xfrm flipV="1">
                  <a:off x="4520" y="3102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Line 2018"/>
                <p:cNvSpPr>
                  <a:spLocks noChangeShapeType="1"/>
                </p:cNvSpPr>
                <p:nvPr/>
              </p:nvSpPr>
              <p:spPr bwMode="auto">
                <a:xfrm>
                  <a:off x="4543" y="3083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Line 2019"/>
                <p:cNvSpPr>
                  <a:spLocks noChangeShapeType="1"/>
                </p:cNvSpPr>
                <p:nvPr/>
              </p:nvSpPr>
              <p:spPr bwMode="auto">
                <a:xfrm flipV="1">
                  <a:off x="4488" y="3080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Line 2020"/>
                <p:cNvSpPr>
                  <a:spLocks noChangeShapeType="1"/>
                </p:cNvSpPr>
                <p:nvPr/>
              </p:nvSpPr>
              <p:spPr bwMode="auto">
                <a:xfrm flipV="1">
                  <a:off x="4574" y="3089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Line 2021"/>
                <p:cNvSpPr>
                  <a:spLocks noChangeShapeType="1"/>
                </p:cNvSpPr>
                <p:nvPr/>
              </p:nvSpPr>
              <p:spPr bwMode="auto">
                <a:xfrm flipV="1">
                  <a:off x="4574" y="3100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Line 2022"/>
                <p:cNvSpPr>
                  <a:spLocks noChangeShapeType="1"/>
                </p:cNvSpPr>
                <p:nvPr/>
              </p:nvSpPr>
              <p:spPr bwMode="auto">
                <a:xfrm>
                  <a:off x="4543" y="3083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Line 2023"/>
                <p:cNvSpPr>
                  <a:spLocks noChangeShapeType="1"/>
                </p:cNvSpPr>
                <p:nvPr/>
              </p:nvSpPr>
              <p:spPr bwMode="auto">
                <a:xfrm flipV="1">
                  <a:off x="4543" y="3079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Line 2024"/>
                <p:cNvSpPr>
                  <a:spLocks noChangeShapeType="1"/>
                </p:cNvSpPr>
                <p:nvPr/>
              </p:nvSpPr>
              <p:spPr bwMode="auto">
                <a:xfrm>
                  <a:off x="4597" y="3070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" name="Line 2025"/>
                <p:cNvSpPr>
                  <a:spLocks noChangeShapeType="1"/>
                </p:cNvSpPr>
                <p:nvPr/>
              </p:nvSpPr>
              <p:spPr bwMode="auto">
                <a:xfrm flipV="1">
                  <a:off x="4543" y="3066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Line 2026"/>
                <p:cNvSpPr>
                  <a:spLocks noChangeShapeType="1"/>
                </p:cNvSpPr>
                <p:nvPr/>
              </p:nvSpPr>
              <p:spPr bwMode="auto">
                <a:xfrm flipV="1">
                  <a:off x="4683" y="3074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Line 2027"/>
                <p:cNvSpPr>
                  <a:spLocks noChangeShapeType="1"/>
                </p:cNvSpPr>
                <p:nvPr/>
              </p:nvSpPr>
              <p:spPr bwMode="auto">
                <a:xfrm flipV="1">
                  <a:off x="4629" y="3074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Line 2028"/>
                <p:cNvSpPr>
                  <a:spLocks noChangeShapeType="1"/>
                </p:cNvSpPr>
                <p:nvPr/>
              </p:nvSpPr>
              <p:spPr bwMode="auto">
                <a:xfrm flipV="1">
                  <a:off x="4629" y="3086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Line 2029"/>
                <p:cNvSpPr>
                  <a:spLocks noChangeShapeType="1"/>
                </p:cNvSpPr>
                <p:nvPr/>
              </p:nvSpPr>
              <p:spPr bwMode="auto">
                <a:xfrm>
                  <a:off x="4597" y="3070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Line 2030"/>
                <p:cNvSpPr>
                  <a:spLocks noChangeShapeType="1"/>
                </p:cNvSpPr>
                <p:nvPr/>
              </p:nvSpPr>
              <p:spPr bwMode="auto">
                <a:xfrm>
                  <a:off x="4652" y="3056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Line 2031"/>
                <p:cNvSpPr>
                  <a:spLocks noChangeShapeType="1"/>
                </p:cNvSpPr>
                <p:nvPr/>
              </p:nvSpPr>
              <p:spPr bwMode="auto">
                <a:xfrm flipV="1">
                  <a:off x="4597" y="3052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Line 2032"/>
                <p:cNvSpPr>
                  <a:spLocks noChangeShapeType="1"/>
                </p:cNvSpPr>
                <p:nvPr/>
              </p:nvSpPr>
              <p:spPr bwMode="auto">
                <a:xfrm flipV="1">
                  <a:off x="4738" y="3061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Line 2033"/>
                <p:cNvSpPr>
                  <a:spLocks noChangeShapeType="1"/>
                </p:cNvSpPr>
                <p:nvPr/>
              </p:nvSpPr>
              <p:spPr bwMode="auto">
                <a:xfrm flipV="1">
                  <a:off x="4683" y="3061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Line 2034"/>
                <p:cNvSpPr>
                  <a:spLocks noChangeShapeType="1"/>
                </p:cNvSpPr>
                <p:nvPr/>
              </p:nvSpPr>
              <p:spPr bwMode="auto">
                <a:xfrm flipV="1">
                  <a:off x="4683" y="3073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Line 2035"/>
                <p:cNvSpPr>
                  <a:spLocks noChangeShapeType="1"/>
                </p:cNvSpPr>
                <p:nvPr/>
              </p:nvSpPr>
              <p:spPr bwMode="auto">
                <a:xfrm>
                  <a:off x="4652" y="3056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Line 2036"/>
                <p:cNvSpPr>
                  <a:spLocks noChangeShapeType="1"/>
                </p:cNvSpPr>
                <p:nvPr/>
              </p:nvSpPr>
              <p:spPr bwMode="auto">
                <a:xfrm>
                  <a:off x="4707" y="3042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Line 2037"/>
                <p:cNvSpPr>
                  <a:spLocks noChangeShapeType="1"/>
                </p:cNvSpPr>
                <p:nvPr/>
              </p:nvSpPr>
              <p:spPr bwMode="auto">
                <a:xfrm flipV="1">
                  <a:off x="4652" y="3038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Line 2038"/>
                <p:cNvSpPr>
                  <a:spLocks noChangeShapeType="1"/>
                </p:cNvSpPr>
                <p:nvPr/>
              </p:nvSpPr>
              <p:spPr bwMode="auto">
                <a:xfrm flipV="1">
                  <a:off x="4738" y="3048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Line 2039"/>
                <p:cNvSpPr>
                  <a:spLocks noChangeShapeType="1"/>
                </p:cNvSpPr>
                <p:nvPr/>
              </p:nvSpPr>
              <p:spPr bwMode="auto">
                <a:xfrm>
                  <a:off x="4761" y="3032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Line 2040"/>
                <p:cNvSpPr>
                  <a:spLocks noChangeShapeType="1"/>
                </p:cNvSpPr>
                <p:nvPr/>
              </p:nvSpPr>
              <p:spPr bwMode="auto">
                <a:xfrm flipV="1">
                  <a:off x="4707" y="3028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Line 2041"/>
                <p:cNvSpPr>
                  <a:spLocks noChangeShapeType="1"/>
                </p:cNvSpPr>
                <p:nvPr/>
              </p:nvSpPr>
              <p:spPr bwMode="auto">
                <a:xfrm flipV="1">
                  <a:off x="4847" y="3032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Line 2042"/>
                <p:cNvSpPr>
                  <a:spLocks noChangeShapeType="1"/>
                </p:cNvSpPr>
                <p:nvPr/>
              </p:nvSpPr>
              <p:spPr bwMode="auto">
                <a:xfrm flipV="1">
                  <a:off x="4793" y="3032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Line 2043"/>
                <p:cNvSpPr>
                  <a:spLocks noChangeShapeType="1"/>
                </p:cNvSpPr>
                <p:nvPr/>
              </p:nvSpPr>
              <p:spPr bwMode="auto">
                <a:xfrm flipV="1">
                  <a:off x="4793" y="3044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Line 2044"/>
                <p:cNvSpPr>
                  <a:spLocks noChangeShapeType="1"/>
                </p:cNvSpPr>
                <p:nvPr/>
              </p:nvSpPr>
              <p:spPr bwMode="auto">
                <a:xfrm>
                  <a:off x="4761" y="3027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Line 2045"/>
                <p:cNvSpPr>
                  <a:spLocks noChangeShapeType="1"/>
                </p:cNvSpPr>
                <p:nvPr/>
              </p:nvSpPr>
              <p:spPr bwMode="auto">
                <a:xfrm flipV="1">
                  <a:off x="4761" y="3024"/>
                  <a:ext cx="1" cy="1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" name="Line 2046"/>
                <p:cNvSpPr>
                  <a:spLocks noChangeShapeType="1"/>
                </p:cNvSpPr>
                <p:nvPr/>
              </p:nvSpPr>
              <p:spPr bwMode="auto">
                <a:xfrm>
                  <a:off x="4815" y="3013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Line 2047"/>
                <p:cNvSpPr>
                  <a:spLocks noChangeShapeType="1"/>
                </p:cNvSpPr>
                <p:nvPr/>
              </p:nvSpPr>
              <p:spPr bwMode="auto">
                <a:xfrm flipV="1">
                  <a:off x="4761" y="3009"/>
                  <a:ext cx="5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Line 2048"/>
                <p:cNvSpPr>
                  <a:spLocks noChangeShapeType="1"/>
                </p:cNvSpPr>
                <p:nvPr/>
              </p:nvSpPr>
              <p:spPr bwMode="auto">
                <a:xfrm flipV="1">
                  <a:off x="4902" y="3016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Line 2049"/>
                <p:cNvSpPr>
                  <a:spLocks noChangeShapeType="1"/>
                </p:cNvSpPr>
                <p:nvPr/>
              </p:nvSpPr>
              <p:spPr bwMode="auto">
                <a:xfrm flipV="1">
                  <a:off x="4847" y="3017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Line 2050"/>
                <p:cNvSpPr>
                  <a:spLocks noChangeShapeType="1"/>
                </p:cNvSpPr>
                <p:nvPr/>
              </p:nvSpPr>
              <p:spPr bwMode="auto">
                <a:xfrm flipV="1">
                  <a:off x="4847" y="3029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Line 2051"/>
                <p:cNvSpPr>
                  <a:spLocks noChangeShapeType="1"/>
                </p:cNvSpPr>
                <p:nvPr/>
              </p:nvSpPr>
              <p:spPr bwMode="auto">
                <a:xfrm>
                  <a:off x="4815" y="3011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Line 2052"/>
                <p:cNvSpPr>
                  <a:spLocks noChangeShapeType="1"/>
                </p:cNvSpPr>
                <p:nvPr/>
              </p:nvSpPr>
              <p:spPr bwMode="auto">
                <a:xfrm flipV="1">
                  <a:off x="4815" y="3008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Line 2053"/>
                <p:cNvSpPr>
                  <a:spLocks noChangeShapeType="1"/>
                </p:cNvSpPr>
                <p:nvPr/>
              </p:nvSpPr>
              <p:spPr bwMode="auto">
                <a:xfrm>
                  <a:off x="4870" y="3000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Line 2054"/>
                <p:cNvSpPr>
                  <a:spLocks noChangeShapeType="1"/>
                </p:cNvSpPr>
                <p:nvPr/>
              </p:nvSpPr>
              <p:spPr bwMode="auto">
                <a:xfrm flipV="1">
                  <a:off x="4815" y="2997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Line 2055"/>
                <p:cNvSpPr>
                  <a:spLocks noChangeShapeType="1"/>
                </p:cNvSpPr>
                <p:nvPr/>
              </p:nvSpPr>
              <p:spPr bwMode="auto">
                <a:xfrm flipV="1">
                  <a:off x="4902" y="3000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Line 2056"/>
                <p:cNvSpPr>
                  <a:spLocks noChangeShapeType="1"/>
                </p:cNvSpPr>
                <p:nvPr/>
              </p:nvSpPr>
              <p:spPr bwMode="auto">
                <a:xfrm flipV="1">
                  <a:off x="4902" y="3013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Line 2057"/>
                <p:cNvSpPr>
                  <a:spLocks noChangeShapeType="1"/>
                </p:cNvSpPr>
                <p:nvPr/>
              </p:nvSpPr>
              <p:spPr bwMode="auto">
                <a:xfrm>
                  <a:off x="4870" y="2994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" name="Line 2058"/>
                <p:cNvSpPr>
                  <a:spLocks noChangeShapeType="1"/>
                </p:cNvSpPr>
                <p:nvPr/>
              </p:nvSpPr>
              <p:spPr bwMode="auto">
                <a:xfrm flipV="1">
                  <a:off x="4870" y="2991"/>
                  <a:ext cx="1" cy="1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Line 2059"/>
                <p:cNvSpPr>
                  <a:spLocks noChangeShapeType="1"/>
                </p:cNvSpPr>
                <p:nvPr/>
              </p:nvSpPr>
              <p:spPr bwMode="auto">
                <a:xfrm>
                  <a:off x="4924" y="2982"/>
                  <a:ext cx="33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Line 2060"/>
                <p:cNvSpPr>
                  <a:spLocks noChangeShapeType="1"/>
                </p:cNvSpPr>
                <p:nvPr/>
              </p:nvSpPr>
              <p:spPr bwMode="auto">
                <a:xfrm flipV="1">
                  <a:off x="4870" y="2979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Line 2061"/>
                <p:cNvSpPr>
                  <a:spLocks noChangeShapeType="1"/>
                </p:cNvSpPr>
                <p:nvPr/>
              </p:nvSpPr>
              <p:spPr bwMode="auto">
                <a:xfrm flipV="1">
                  <a:off x="4957" y="2976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Line 2062"/>
                <p:cNvSpPr>
                  <a:spLocks noChangeShapeType="1"/>
                </p:cNvSpPr>
                <p:nvPr/>
              </p:nvSpPr>
              <p:spPr bwMode="auto">
                <a:xfrm flipV="1">
                  <a:off x="4957" y="2988"/>
                  <a:ext cx="1" cy="15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Line 2063"/>
                <p:cNvSpPr>
                  <a:spLocks noChangeShapeType="1"/>
                </p:cNvSpPr>
                <p:nvPr/>
              </p:nvSpPr>
              <p:spPr bwMode="auto">
                <a:xfrm>
                  <a:off x="4924" y="2971"/>
                  <a:ext cx="33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Line 2064"/>
                <p:cNvSpPr>
                  <a:spLocks noChangeShapeType="1"/>
                </p:cNvSpPr>
                <p:nvPr/>
              </p:nvSpPr>
              <p:spPr bwMode="auto">
                <a:xfrm flipV="1">
                  <a:off x="4924" y="2968"/>
                  <a:ext cx="1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Line 2065"/>
                <p:cNvSpPr>
                  <a:spLocks noChangeShapeType="1"/>
                </p:cNvSpPr>
                <p:nvPr/>
              </p:nvSpPr>
              <p:spPr bwMode="auto">
                <a:xfrm>
                  <a:off x="4979" y="2956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" name="Line 2066"/>
                <p:cNvSpPr>
                  <a:spLocks noChangeShapeType="1"/>
                </p:cNvSpPr>
                <p:nvPr/>
              </p:nvSpPr>
              <p:spPr bwMode="auto">
                <a:xfrm flipV="1">
                  <a:off x="4924" y="2953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Line 2067"/>
                <p:cNvSpPr>
                  <a:spLocks noChangeShapeType="1"/>
                </p:cNvSpPr>
                <p:nvPr/>
              </p:nvSpPr>
              <p:spPr bwMode="auto">
                <a:xfrm flipV="1">
                  <a:off x="5065" y="2911"/>
                  <a:ext cx="1" cy="4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" name="Line 2068"/>
                <p:cNvSpPr>
                  <a:spLocks noChangeShapeType="1"/>
                </p:cNvSpPr>
                <p:nvPr/>
              </p:nvSpPr>
              <p:spPr bwMode="auto">
                <a:xfrm flipV="1">
                  <a:off x="5010" y="2911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Line 2069"/>
                <p:cNvSpPr>
                  <a:spLocks noChangeShapeType="1"/>
                </p:cNvSpPr>
                <p:nvPr/>
              </p:nvSpPr>
              <p:spPr bwMode="auto">
                <a:xfrm flipV="1">
                  <a:off x="5010" y="2924"/>
                  <a:ext cx="1" cy="4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Line 2070"/>
                <p:cNvSpPr>
                  <a:spLocks noChangeShapeType="1"/>
                </p:cNvSpPr>
                <p:nvPr/>
              </p:nvSpPr>
              <p:spPr bwMode="auto">
                <a:xfrm>
                  <a:off x="4979" y="2906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" name="Line 2071"/>
                <p:cNvSpPr>
                  <a:spLocks noChangeShapeType="1"/>
                </p:cNvSpPr>
                <p:nvPr/>
              </p:nvSpPr>
              <p:spPr bwMode="auto">
                <a:xfrm flipV="1">
                  <a:off x="4979" y="2902"/>
                  <a:ext cx="1" cy="5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Line 2072"/>
                <p:cNvSpPr>
                  <a:spLocks noChangeShapeType="1"/>
                </p:cNvSpPr>
                <p:nvPr/>
              </p:nvSpPr>
              <p:spPr bwMode="auto">
                <a:xfrm>
                  <a:off x="5035" y="2895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" name="Line 2073"/>
                <p:cNvSpPr>
                  <a:spLocks noChangeShapeType="1"/>
                </p:cNvSpPr>
                <p:nvPr/>
              </p:nvSpPr>
              <p:spPr bwMode="auto">
                <a:xfrm flipV="1">
                  <a:off x="4979" y="2891"/>
                  <a:ext cx="56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Line 2074"/>
                <p:cNvSpPr>
                  <a:spLocks noChangeShapeType="1"/>
                </p:cNvSpPr>
                <p:nvPr/>
              </p:nvSpPr>
              <p:spPr bwMode="auto">
                <a:xfrm flipV="1">
                  <a:off x="3726" y="3261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Line 2075"/>
                <p:cNvSpPr>
                  <a:spLocks noChangeShapeType="1"/>
                </p:cNvSpPr>
                <p:nvPr/>
              </p:nvSpPr>
              <p:spPr bwMode="auto">
                <a:xfrm flipV="1">
                  <a:off x="3670" y="3261"/>
                  <a:ext cx="56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" name="Line 2076"/>
                <p:cNvSpPr>
                  <a:spLocks noChangeShapeType="1"/>
                </p:cNvSpPr>
                <p:nvPr/>
              </p:nvSpPr>
              <p:spPr bwMode="auto">
                <a:xfrm flipV="1">
                  <a:off x="3670" y="3272"/>
                  <a:ext cx="1" cy="1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Line 2077"/>
                <p:cNvSpPr>
                  <a:spLocks noChangeShapeType="1"/>
                </p:cNvSpPr>
                <p:nvPr/>
              </p:nvSpPr>
              <p:spPr bwMode="auto">
                <a:xfrm>
                  <a:off x="3640" y="3265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" name="Line 2078"/>
                <p:cNvSpPr>
                  <a:spLocks noChangeShapeType="1"/>
                </p:cNvSpPr>
                <p:nvPr/>
              </p:nvSpPr>
              <p:spPr bwMode="auto">
                <a:xfrm>
                  <a:off x="3640" y="3256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Line 2079"/>
                <p:cNvSpPr>
                  <a:spLocks noChangeShapeType="1"/>
                </p:cNvSpPr>
                <p:nvPr/>
              </p:nvSpPr>
              <p:spPr bwMode="auto">
                <a:xfrm flipV="1">
                  <a:off x="3640" y="3252"/>
                  <a:ext cx="1" cy="15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Line 2080"/>
                <p:cNvSpPr>
                  <a:spLocks noChangeShapeType="1"/>
                </p:cNvSpPr>
                <p:nvPr/>
              </p:nvSpPr>
              <p:spPr bwMode="auto">
                <a:xfrm>
                  <a:off x="3694" y="3243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Line 2081"/>
                <p:cNvSpPr>
                  <a:spLocks noChangeShapeType="1"/>
                </p:cNvSpPr>
                <p:nvPr/>
              </p:nvSpPr>
              <p:spPr bwMode="auto">
                <a:xfrm flipV="1">
                  <a:off x="3640" y="3239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Line 2082"/>
                <p:cNvSpPr>
                  <a:spLocks noChangeShapeType="1"/>
                </p:cNvSpPr>
                <p:nvPr/>
              </p:nvSpPr>
              <p:spPr bwMode="auto">
                <a:xfrm>
                  <a:off x="3749" y="3233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Line 2083"/>
                <p:cNvSpPr>
                  <a:spLocks noChangeShapeType="1"/>
                </p:cNvSpPr>
                <p:nvPr/>
              </p:nvSpPr>
              <p:spPr bwMode="auto">
                <a:xfrm flipV="1">
                  <a:off x="3695" y="3229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Line 2084"/>
                <p:cNvSpPr>
                  <a:spLocks noChangeShapeType="1"/>
                </p:cNvSpPr>
                <p:nvPr/>
              </p:nvSpPr>
              <p:spPr bwMode="auto">
                <a:xfrm flipV="1">
                  <a:off x="3835" y="3239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" name="Line 2085"/>
                <p:cNvSpPr>
                  <a:spLocks noChangeShapeType="1"/>
                </p:cNvSpPr>
                <p:nvPr/>
              </p:nvSpPr>
              <p:spPr bwMode="auto">
                <a:xfrm flipV="1">
                  <a:off x="3781" y="3239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Line 2086"/>
                <p:cNvSpPr>
                  <a:spLocks noChangeShapeType="1"/>
                </p:cNvSpPr>
                <p:nvPr/>
              </p:nvSpPr>
              <p:spPr bwMode="auto">
                <a:xfrm>
                  <a:off x="3803" y="3220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2087"/>
                <p:cNvSpPr>
                  <a:spLocks noChangeShapeType="1"/>
                </p:cNvSpPr>
                <p:nvPr/>
              </p:nvSpPr>
              <p:spPr bwMode="auto">
                <a:xfrm flipV="1">
                  <a:off x="3750" y="3216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Line 2088"/>
                <p:cNvSpPr>
                  <a:spLocks noChangeShapeType="1"/>
                </p:cNvSpPr>
                <p:nvPr/>
              </p:nvSpPr>
              <p:spPr bwMode="auto">
                <a:xfrm flipV="1">
                  <a:off x="3890" y="3226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Line 2089"/>
                <p:cNvSpPr>
                  <a:spLocks noChangeShapeType="1"/>
                </p:cNvSpPr>
                <p:nvPr/>
              </p:nvSpPr>
              <p:spPr bwMode="auto">
                <a:xfrm flipV="1">
                  <a:off x="3835" y="3226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Line 2090"/>
                <p:cNvSpPr>
                  <a:spLocks noChangeShapeType="1"/>
                </p:cNvSpPr>
                <p:nvPr/>
              </p:nvSpPr>
              <p:spPr bwMode="auto">
                <a:xfrm>
                  <a:off x="3856" y="3208"/>
                  <a:ext cx="34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" name="Line 2091"/>
                <p:cNvSpPr>
                  <a:spLocks noChangeShapeType="1"/>
                </p:cNvSpPr>
                <p:nvPr/>
              </p:nvSpPr>
              <p:spPr bwMode="auto">
                <a:xfrm flipV="1">
                  <a:off x="3803" y="3205"/>
                  <a:ext cx="53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2092"/>
                <p:cNvSpPr>
                  <a:spLocks noChangeShapeType="1"/>
                </p:cNvSpPr>
                <p:nvPr/>
              </p:nvSpPr>
              <p:spPr bwMode="auto">
                <a:xfrm flipV="1">
                  <a:off x="3942" y="3216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Line 2093"/>
                <p:cNvSpPr>
                  <a:spLocks noChangeShapeType="1"/>
                </p:cNvSpPr>
                <p:nvPr/>
              </p:nvSpPr>
              <p:spPr bwMode="auto">
                <a:xfrm flipV="1">
                  <a:off x="3890" y="3216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Line 2094"/>
                <p:cNvSpPr>
                  <a:spLocks noChangeShapeType="1"/>
                </p:cNvSpPr>
                <p:nvPr/>
              </p:nvSpPr>
              <p:spPr bwMode="auto">
                <a:xfrm>
                  <a:off x="3912" y="3198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" name="Line 2095"/>
                <p:cNvSpPr>
                  <a:spLocks noChangeShapeType="1"/>
                </p:cNvSpPr>
                <p:nvPr/>
              </p:nvSpPr>
              <p:spPr bwMode="auto">
                <a:xfrm flipV="1">
                  <a:off x="3861" y="3195"/>
                  <a:ext cx="51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Line 2096"/>
                <p:cNvSpPr>
                  <a:spLocks noChangeShapeType="1"/>
                </p:cNvSpPr>
                <p:nvPr/>
              </p:nvSpPr>
              <p:spPr bwMode="auto">
                <a:xfrm flipV="1">
                  <a:off x="3942" y="3204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Line 2097"/>
                <p:cNvSpPr>
                  <a:spLocks noChangeShapeType="1"/>
                </p:cNvSpPr>
                <p:nvPr/>
              </p:nvSpPr>
              <p:spPr bwMode="auto">
                <a:xfrm>
                  <a:off x="3967" y="3186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Line 2098"/>
                <p:cNvSpPr>
                  <a:spLocks noChangeShapeType="1"/>
                </p:cNvSpPr>
                <p:nvPr/>
              </p:nvSpPr>
              <p:spPr bwMode="auto">
                <a:xfrm flipV="1">
                  <a:off x="3912" y="3183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Line 2099"/>
                <p:cNvSpPr>
                  <a:spLocks noChangeShapeType="1"/>
                </p:cNvSpPr>
                <p:nvPr/>
              </p:nvSpPr>
              <p:spPr bwMode="auto">
                <a:xfrm flipV="1">
                  <a:off x="4053" y="3192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Line 2100"/>
                <p:cNvSpPr>
                  <a:spLocks noChangeShapeType="1"/>
                </p:cNvSpPr>
                <p:nvPr/>
              </p:nvSpPr>
              <p:spPr bwMode="auto">
                <a:xfrm flipV="1">
                  <a:off x="3997" y="3192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" name="Line 2101"/>
                <p:cNvSpPr>
                  <a:spLocks noChangeShapeType="1"/>
                </p:cNvSpPr>
                <p:nvPr/>
              </p:nvSpPr>
              <p:spPr bwMode="auto">
                <a:xfrm flipV="1">
                  <a:off x="3997" y="3203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Line 2102"/>
                <p:cNvSpPr>
                  <a:spLocks noChangeShapeType="1"/>
                </p:cNvSpPr>
                <p:nvPr/>
              </p:nvSpPr>
              <p:spPr bwMode="auto">
                <a:xfrm>
                  <a:off x="3967" y="3186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Line 2103"/>
                <p:cNvSpPr>
                  <a:spLocks noChangeShapeType="1"/>
                </p:cNvSpPr>
                <p:nvPr/>
              </p:nvSpPr>
              <p:spPr bwMode="auto">
                <a:xfrm>
                  <a:off x="4021" y="3172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" name="Line 2104"/>
                <p:cNvSpPr>
                  <a:spLocks noChangeShapeType="1"/>
                </p:cNvSpPr>
                <p:nvPr/>
              </p:nvSpPr>
              <p:spPr bwMode="auto">
                <a:xfrm flipV="1">
                  <a:off x="3967" y="3169"/>
                  <a:ext cx="5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" name="Line 2105"/>
                <p:cNvSpPr>
                  <a:spLocks noChangeShapeType="1"/>
                </p:cNvSpPr>
                <p:nvPr/>
              </p:nvSpPr>
              <p:spPr bwMode="auto">
                <a:xfrm>
                  <a:off x="4076" y="3162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" name="Line 2106"/>
                <p:cNvSpPr>
                  <a:spLocks noChangeShapeType="1"/>
                </p:cNvSpPr>
                <p:nvPr/>
              </p:nvSpPr>
              <p:spPr bwMode="auto">
                <a:xfrm flipV="1">
                  <a:off x="4024" y="3159"/>
                  <a:ext cx="52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" name="Line 2107"/>
                <p:cNvSpPr>
                  <a:spLocks noChangeShapeType="1"/>
                </p:cNvSpPr>
                <p:nvPr/>
              </p:nvSpPr>
              <p:spPr bwMode="auto">
                <a:xfrm flipV="1">
                  <a:off x="4105" y="3167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" name="Line 2108"/>
                <p:cNvSpPr>
                  <a:spLocks noChangeShapeType="1"/>
                </p:cNvSpPr>
                <p:nvPr/>
              </p:nvSpPr>
              <p:spPr bwMode="auto">
                <a:xfrm flipV="1">
                  <a:off x="4105" y="3178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" name="Line 2109"/>
                <p:cNvSpPr>
                  <a:spLocks noChangeShapeType="1"/>
                </p:cNvSpPr>
                <p:nvPr/>
              </p:nvSpPr>
              <p:spPr bwMode="auto">
                <a:xfrm>
                  <a:off x="4076" y="3162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" name="Line 2110"/>
                <p:cNvSpPr>
                  <a:spLocks noChangeShapeType="1"/>
                </p:cNvSpPr>
                <p:nvPr/>
              </p:nvSpPr>
              <p:spPr bwMode="auto">
                <a:xfrm>
                  <a:off x="4131" y="3148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" name="Line 2111"/>
                <p:cNvSpPr>
                  <a:spLocks noChangeShapeType="1"/>
                </p:cNvSpPr>
                <p:nvPr/>
              </p:nvSpPr>
              <p:spPr bwMode="auto">
                <a:xfrm flipV="1">
                  <a:off x="4076" y="3145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" name="Line 2112"/>
                <p:cNvSpPr>
                  <a:spLocks noChangeShapeType="1"/>
                </p:cNvSpPr>
                <p:nvPr/>
              </p:nvSpPr>
              <p:spPr bwMode="auto">
                <a:xfrm flipV="1">
                  <a:off x="4161" y="3156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Line 2113"/>
                <p:cNvSpPr>
                  <a:spLocks noChangeShapeType="1"/>
                </p:cNvSpPr>
                <p:nvPr/>
              </p:nvSpPr>
              <p:spPr bwMode="auto">
                <a:xfrm>
                  <a:off x="4131" y="3148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" name="Line 2114"/>
                <p:cNvSpPr>
                  <a:spLocks noChangeShapeType="1"/>
                </p:cNvSpPr>
                <p:nvPr/>
              </p:nvSpPr>
              <p:spPr bwMode="auto">
                <a:xfrm>
                  <a:off x="4183" y="3135"/>
                  <a:ext cx="33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" name="Line 2115"/>
                <p:cNvSpPr>
                  <a:spLocks noChangeShapeType="1"/>
                </p:cNvSpPr>
                <p:nvPr/>
              </p:nvSpPr>
              <p:spPr bwMode="auto">
                <a:xfrm flipV="1">
                  <a:off x="4131" y="3132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" name="Line 2116"/>
                <p:cNvSpPr>
                  <a:spLocks noChangeShapeType="1"/>
                </p:cNvSpPr>
                <p:nvPr/>
              </p:nvSpPr>
              <p:spPr bwMode="auto">
                <a:xfrm flipV="1">
                  <a:off x="4271" y="3141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" name="Line 2117"/>
                <p:cNvSpPr>
                  <a:spLocks noChangeShapeType="1"/>
                </p:cNvSpPr>
                <p:nvPr/>
              </p:nvSpPr>
              <p:spPr bwMode="auto">
                <a:xfrm flipV="1">
                  <a:off x="4217" y="3141"/>
                  <a:ext cx="54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" name="Line 2118"/>
                <p:cNvSpPr>
                  <a:spLocks noChangeShapeType="1"/>
                </p:cNvSpPr>
                <p:nvPr/>
              </p:nvSpPr>
              <p:spPr bwMode="auto">
                <a:xfrm>
                  <a:off x="4239" y="3124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" name="Line 2119"/>
                <p:cNvSpPr>
                  <a:spLocks noChangeShapeType="1"/>
                </p:cNvSpPr>
                <p:nvPr/>
              </p:nvSpPr>
              <p:spPr bwMode="auto">
                <a:xfrm flipV="1">
                  <a:off x="4183" y="3121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" name="Line 2120"/>
                <p:cNvSpPr>
                  <a:spLocks noChangeShapeType="1"/>
                </p:cNvSpPr>
                <p:nvPr/>
              </p:nvSpPr>
              <p:spPr bwMode="auto">
                <a:xfrm flipV="1">
                  <a:off x="4271" y="3129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" name="Line 2121"/>
                <p:cNvSpPr>
                  <a:spLocks noChangeShapeType="1"/>
                </p:cNvSpPr>
                <p:nvPr/>
              </p:nvSpPr>
              <p:spPr bwMode="auto">
                <a:xfrm>
                  <a:off x="4239" y="3122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" name="Line 2122"/>
                <p:cNvSpPr>
                  <a:spLocks noChangeShapeType="1"/>
                </p:cNvSpPr>
                <p:nvPr/>
              </p:nvSpPr>
              <p:spPr bwMode="auto">
                <a:xfrm flipV="1">
                  <a:off x="4239" y="3119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" name="Line 2123"/>
                <p:cNvSpPr>
                  <a:spLocks noChangeShapeType="1"/>
                </p:cNvSpPr>
                <p:nvPr/>
              </p:nvSpPr>
              <p:spPr bwMode="auto">
                <a:xfrm>
                  <a:off x="4294" y="3112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" name="Line 2124"/>
                <p:cNvSpPr>
                  <a:spLocks noChangeShapeType="1"/>
                </p:cNvSpPr>
                <p:nvPr/>
              </p:nvSpPr>
              <p:spPr bwMode="auto">
                <a:xfrm flipV="1">
                  <a:off x="4239" y="3108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" name="AutoShape 2125"/>
                <p:cNvSpPr>
                  <a:spLocks noChangeArrowheads="1"/>
                </p:cNvSpPr>
                <p:nvPr/>
              </p:nvSpPr>
              <p:spPr bwMode="auto">
                <a:xfrm>
                  <a:off x="4326" y="3122"/>
                  <a:ext cx="36" cy="9"/>
                </a:xfrm>
                <a:custGeom>
                  <a:avLst/>
                  <a:gdLst>
                    <a:gd name="T0" fmla="*/ 0 w 36"/>
                    <a:gd name="T1" fmla="*/ 9 h 9"/>
                    <a:gd name="T2" fmla="*/ 36 w 36"/>
                    <a:gd name="T3" fmla="*/ 0 h 9"/>
                    <a:gd name="T4" fmla="*/ 0 w 36"/>
                    <a:gd name="T5" fmla="*/ 9 h 9"/>
                    <a:gd name="T6" fmla="*/ 0 w 36"/>
                    <a:gd name="T7" fmla="*/ 0 h 9"/>
                    <a:gd name="T8" fmla="*/ 36 w 36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6" h="9">
                      <a:moveTo>
                        <a:pt x="0" y="9"/>
                      </a:move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" name="Line 2126"/>
                <p:cNvSpPr>
                  <a:spLocks noChangeShapeType="1"/>
                </p:cNvSpPr>
                <p:nvPr/>
              </p:nvSpPr>
              <p:spPr bwMode="auto">
                <a:xfrm flipV="1">
                  <a:off x="4326" y="3119"/>
                  <a:ext cx="36" cy="15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" name="Line 2127"/>
                <p:cNvSpPr>
                  <a:spLocks noChangeShapeType="1"/>
                </p:cNvSpPr>
                <p:nvPr/>
              </p:nvSpPr>
              <p:spPr bwMode="auto">
                <a:xfrm flipV="1">
                  <a:off x="4326" y="3128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" name="Line 2128"/>
                <p:cNvSpPr>
                  <a:spLocks noChangeShapeType="1"/>
                </p:cNvSpPr>
                <p:nvPr/>
              </p:nvSpPr>
              <p:spPr bwMode="auto">
                <a:xfrm>
                  <a:off x="4294" y="3108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" name="Line 2129"/>
                <p:cNvSpPr>
                  <a:spLocks noChangeShapeType="1"/>
                </p:cNvSpPr>
                <p:nvPr/>
              </p:nvSpPr>
              <p:spPr bwMode="auto">
                <a:xfrm flipV="1">
                  <a:off x="4294" y="3105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" name="AutoShape 2130"/>
                <p:cNvSpPr>
                  <a:spLocks noChangeArrowheads="1"/>
                </p:cNvSpPr>
                <p:nvPr/>
              </p:nvSpPr>
              <p:spPr bwMode="auto">
                <a:xfrm>
                  <a:off x="4347" y="3096"/>
                  <a:ext cx="16" cy="10"/>
                </a:xfrm>
                <a:custGeom>
                  <a:avLst/>
                  <a:gdLst>
                    <a:gd name="T0" fmla="*/ 0 w 16"/>
                    <a:gd name="T1" fmla="*/ 0 h 10"/>
                    <a:gd name="T2" fmla="*/ 16 w 16"/>
                    <a:gd name="T3" fmla="*/ 10 h 10"/>
                    <a:gd name="T4" fmla="*/ 0 w 16"/>
                    <a:gd name="T5" fmla="*/ 0 h 10"/>
                    <a:gd name="T6" fmla="*/ 0 w 16"/>
                    <a:gd name="T7" fmla="*/ 0 h 10"/>
                    <a:gd name="T8" fmla="*/ 16 w 16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6" h="10">
                      <a:moveTo>
                        <a:pt x="0" y="0"/>
                      </a:moveTo>
                      <a:lnTo>
                        <a:pt x="16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" name="Line 2131"/>
                <p:cNvSpPr>
                  <a:spLocks noChangeShapeType="1"/>
                </p:cNvSpPr>
                <p:nvPr/>
              </p:nvSpPr>
              <p:spPr bwMode="auto">
                <a:xfrm>
                  <a:off x="4347" y="3096"/>
                  <a:ext cx="16" cy="1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" name="Line 2132"/>
                <p:cNvSpPr>
                  <a:spLocks noChangeShapeType="1"/>
                </p:cNvSpPr>
                <p:nvPr/>
              </p:nvSpPr>
              <p:spPr bwMode="auto">
                <a:xfrm flipV="1">
                  <a:off x="4294" y="3093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" name="AutoShape 2133"/>
                <p:cNvSpPr>
                  <a:spLocks noChangeArrowheads="1"/>
                </p:cNvSpPr>
                <p:nvPr/>
              </p:nvSpPr>
              <p:spPr bwMode="auto">
                <a:xfrm>
                  <a:off x="4348" y="3095"/>
                  <a:ext cx="15" cy="3"/>
                </a:xfrm>
                <a:custGeom>
                  <a:avLst/>
                  <a:gdLst>
                    <a:gd name="T0" fmla="*/ 0 w 15"/>
                    <a:gd name="T1" fmla="*/ 3 h 3"/>
                    <a:gd name="T2" fmla="*/ 15 w 15"/>
                    <a:gd name="T3" fmla="*/ 0 h 3"/>
                    <a:gd name="T4" fmla="*/ 0 w 15"/>
                    <a:gd name="T5" fmla="*/ 3 h 3"/>
                    <a:gd name="T6" fmla="*/ 0 w 15"/>
                    <a:gd name="T7" fmla="*/ 0 h 3"/>
                    <a:gd name="T8" fmla="*/ 15 w 15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5" h="3">
                      <a:moveTo>
                        <a:pt x="0" y="3"/>
                      </a:moveTo>
                      <a:lnTo>
                        <a:pt x="15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" name="Line 2134"/>
                <p:cNvSpPr>
                  <a:spLocks noChangeShapeType="1"/>
                </p:cNvSpPr>
                <p:nvPr/>
              </p:nvSpPr>
              <p:spPr bwMode="auto">
                <a:xfrm flipV="1">
                  <a:off x="4348" y="3092"/>
                  <a:ext cx="15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" name="Line 2135"/>
                <p:cNvSpPr>
                  <a:spLocks noChangeShapeType="1"/>
                </p:cNvSpPr>
                <p:nvPr/>
              </p:nvSpPr>
              <p:spPr bwMode="auto">
                <a:xfrm flipV="1">
                  <a:off x="4488" y="3090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" name="AutoShape 2136"/>
                <p:cNvSpPr>
                  <a:spLocks noChangeArrowheads="1"/>
                </p:cNvSpPr>
                <p:nvPr/>
              </p:nvSpPr>
              <p:spPr bwMode="auto">
                <a:xfrm>
                  <a:off x="4449" y="3093"/>
                  <a:ext cx="39" cy="9"/>
                </a:xfrm>
                <a:custGeom>
                  <a:avLst/>
                  <a:gdLst>
                    <a:gd name="T0" fmla="*/ 0 w 39"/>
                    <a:gd name="T1" fmla="*/ 9 h 9"/>
                    <a:gd name="T2" fmla="*/ 39 w 39"/>
                    <a:gd name="T3" fmla="*/ 0 h 9"/>
                    <a:gd name="T4" fmla="*/ 0 w 39"/>
                    <a:gd name="T5" fmla="*/ 9 h 9"/>
                    <a:gd name="T6" fmla="*/ 0 w 39"/>
                    <a:gd name="T7" fmla="*/ 0 h 9"/>
                    <a:gd name="T8" fmla="*/ 39 w 39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9" h="9">
                      <a:moveTo>
                        <a:pt x="0" y="9"/>
                      </a:moveTo>
                      <a:lnTo>
                        <a:pt x="39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" name="Line 2137"/>
                <p:cNvSpPr>
                  <a:spLocks noChangeShapeType="1"/>
                </p:cNvSpPr>
                <p:nvPr/>
              </p:nvSpPr>
              <p:spPr bwMode="auto">
                <a:xfrm flipV="1">
                  <a:off x="4449" y="3090"/>
                  <a:ext cx="39" cy="15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" name="Line 2138"/>
                <p:cNvSpPr>
                  <a:spLocks noChangeShapeType="1"/>
                </p:cNvSpPr>
                <p:nvPr/>
              </p:nvSpPr>
              <p:spPr bwMode="auto">
                <a:xfrm>
                  <a:off x="4457" y="3071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" name="AutoShape 2139"/>
                <p:cNvSpPr>
                  <a:spLocks noChangeArrowheads="1"/>
                </p:cNvSpPr>
                <p:nvPr/>
              </p:nvSpPr>
              <p:spPr bwMode="auto">
                <a:xfrm>
                  <a:off x="4447" y="3071"/>
                  <a:ext cx="10" cy="3"/>
                </a:xfrm>
                <a:custGeom>
                  <a:avLst/>
                  <a:gdLst>
                    <a:gd name="T0" fmla="*/ 0 w 10"/>
                    <a:gd name="T1" fmla="*/ 3 h 3"/>
                    <a:gd name="T2" fmla="*/ 10 w 10"/>
                    <a:gd name="T3" fmla="*/ 0 h 3"/>
                    <a:gd name="T4" fmla="*/ 0 w 10"/>
                    <a:gd name="T5" fmla="*/ 3 h 3"/>
                    <a:gd name="T6" fmla="*/ 0 w 10"/>
                    <a:gd name="T7" fmla="*/ 0 h 3"/>
                    <a:gd name="T8" fmla="*/ 10 w 10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0" h="3">
                      <a:moveTo>
                        <a:pt x="0" y="3"/>
                      </a:moveTo>
                      <a:lnTo>
                        <a:pt x="1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" name="Line 2140"/>
                <p:cNvSpPr>
                  <a:spLocks noChangeShapeType="1"/>
                </p:cNvSpPr>
                <p:nvPr/>
              </p:nvSpPr>
              <p:spPr bwMode="auto">
                <a:xfrm flipV="1">
                  <a:off x="4447" y="3067"/>
                  <a:ext cx="10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" name="Line 2141"/>
                <p:cNvSpPr>
                  <a:spLocks noChangeShapeType="1"/>
                </p:cNvSpPr>
                <p:nvPr/>
              </p:nvSpPr>
              <p:spPr bwMode="auto">
                <a:xfrm flipV="1">
                  <a:off x="4488" y="3079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" name="Line 2142"/>
                <p:cNvSpPr>
                  <a:spLocks noChangeShapeType="1"/>
                </p:cNvSpPr>
                <p:nvPr/>
              </p:nvSpPr>
              <p:spPr bwMode="auto">
                <a:xfrm>
                  <a:off x="4511" y="3059"/>
                  <a:ext cx="32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" name="Line 2143"/>
                <p:cNvSpPr>
                  <a:spLocks noChangeShapeType="1"/>
                </p:cNvSpPr>
                <p:nvPr/>
              </p:nvSpPr>
              <p:spPr bwMode="auto">
                <a:xfrm flipV="1">
                  <a:off x="4457" y="3055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" name="Line 2144"/>
                <p:cNvSpPr>
                  <a:spLocks noChangeShapeType="1"/>
                </p:cNvSpPr>
                <p:nvPr/>
              </p:nvSpPr>
              <p:spPr bwMode="auto">
                <a:xfrm flipV="1">
                  <a:off x="4597" y="3063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" name="Line 2145"/>
                <p:cNvSpPr>
                  <a:spLocks noChangeShapeType="1"/>
                </p:cNvSpPr>
                <p:nvPr/>
              </p:nvSpPr>
              <p:spPr bwMode="auto">
                <a:xfrm flipV="1">
                  <a:off x="4543" y="3063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" name="Line 2146"/>
                <p:cNvSpPr>
                  <a:spLocks noChangeShapeType="1"/>
                </p:cNvSpPr>
                <p:nvPr/>
              </p:nvSpPr>
              <p:spPr bwMode="auto">
                <a:xfrm flipV="1">
                  <a:off x="4543" y="3076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" name="Line 2147"/>
                <p:cNvSpPr>
                  <a:spLocks noChangeShapeType="1"/>
                </p:cNvSpPr>
                <p:nvPr/>
              </p:nvSpPr>
              <p:spPr bwMode="auto">
                <a:xfrm>
                  <a:off x="4511" y="3058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" name="Line 2148"/>
                <p:cNvSpPr>
                  <a:spLocks noChangeShapeType="1"/>
                </p:cNvSpPr>
                <p:nvPr/>
              </p:nvSpPr>
              <p:spPr bwMode="auto">
                <a:xfrm flipV="1">
                  <a:off x="4511" y="3054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" name="Line 2149"/>
                <p:cNvSpPr>
                  <a:spLocks noChangeShapeType="1"/>
                </p:cNvSpPr>
                <p:nvPr/>
              </p:nvSpPr>
              <p:spPr bwMode="auto">
                <a:xfrm>
                  <a:off x="4566" y="3046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" name="Line 2150"/>
                <p:cNvSpPr>
                  <a:spLocks noChangeShapeType="1"/>
                </p:cNvSpPr>
                <p:nvPr/>
              </p:nvSpPr>
              <p:spPr bwMode="auto">
                <a:xfrm flipV="1">
                  <a:off x="4511" y="3042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" name="Line 2151"/>
                <p:cNvSpPr>
                  <a:spLocks noChangeShapeType="1"/>
                </p:cNvSpPr>
                <p:nvPr/>
              </p:nvSpPr>
              <p:spPr bwMode="auto">
                <a:xfrm flipV="1">
                  <a:off x="4652" y="3048"/>
                  <a:ext cx="1" cy="1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" name="Line 2152"/>
                <p:cNvSpPr>
                  <a:spLocks noChangeShapeType="1"/>
                </p:cNvSpPr>
                <p:nvPr/>
              </p:nvSpPr>
              <p:spPr bwMode="auto">
                <a:xfrm flipV="1">
                  <a:off x="4597" y="3048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" name="Line 2153"/>
                <p:cNvSpPr>
                  <a:spLocks noChangeShapeType="1"/>
                </p:cNvSpPr>
                <p:nvPr/>
              </p:nvSpPr>
              <p:spPr bwMode="auto">
                <a:xfrm>
                  <a:off x="4566" y="3045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" name="Line 2154"/>
                <p:cNvSpPr>
                  <a:spLocks noChangeShapeType="1"/>
                </p:cNvSpPr>
                <p:nvPr/>
              </p:nvSpPr>
              <p:spPr bwMode="auto">
                <a:xfrm flipV="1">
                  <a:off x="4566" y="3041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" name="Line 2155"/>
                <p:cNvSpPr>
                  <a:spLocks noChangeShapeType="1"/>
                </p:cNvSpPr>
                <p:nvPr/>
              </p:nvSpPr>
              <p:spPr bwMode="auto">
                <a:xfrm>
                  <a:off x="4622" y="3032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" name="Line 2156"/>
                <p:cNvSpPr>
                  <a:spLocks noChangeShapeType="1"/>
                </p:cNvSpPr>
                <p:nvPr/>
              </p:nvSpPr>
              <p:spPr bwMode="auto">
                <a:xfrm flipV="1">
                  <a:off x="4566" y="3028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" name="Line 2157"/>
                <p:cNvSpPr>
                  <a:spLocks noChangeShapeType="1"/>
                </p:cNvSpPr>
                <p:nvPr/>
              </p:nvSpPr>
              <p:spPr bwMode="auto">
                <a:xfrm flipV="1">
                  <a:off x="4707" y="3035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" name="Line 2158"/>
                <p:cNvSpPr>
                  <a:spLocks noChangeShapeType="1"/>
                </p:cNvSpPr>
                <p:nvPr/>
              </p:nvSpPr>
              <p:spPr bwMode="auto">
                <a:xfrm flipV="1">
                  <a:off x="4652" y="3035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" name="Line 2159"/>
                <p:cNvSpPr>
                  <a:spLocks noChangeShapeType="1"/>
                </p:cNvSpPr>
                <p:nvPr/>
              </p:nvSpPr>
              <p:spPr bwMode="auto">
                <a:xfrm flipV="1">
                  <a:off x="4652" y="3047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" name="Line 2160"/>
                <p:cNvSpPr>
                  <a:spLocks noChangeShapeType="1"/>
                </p:cNvSpPr>
                <p:nvPr/>
              </p:nvSpPr>
              <p:spPr bwMode="auto">
                <a:xfrm>
                  <a:off x="4622" y="3029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" name="Line 2161"/>
                <p:cNvSpPr>
                  <a:spLocks noChangeShapeType="1"/>
                </p:cNvSpPr>
                <p:nvPr/>
              </p:nvSpPr>
              <p:spPr bwMode="auto">
                <a:xfrm flipV="1">
                  <a:off x="4622" y="3025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" name="Line 2162"/>
                <p:cNvSpPr>
                  <a:spLocks noChangeShapeType="1"/>
                </p:cNvSpPr>
                <p:nvPr/>
              </p:nvSpPr>
              <p:spPr bwMode="auto">
                <a:xfrm>
                  <a:off x="4674" y="3017"/>
                  <a:ext cx="33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" name="Line 2163"/>
                <p:cNvSpPr>
                  <a:spLocks noChangeShapeType="1"/>
                </p:cNvSpPr>
                <p:nvPr/>
              </p:nvSpPr>
              <p:spPr bwMode="auto">
                <a:xfrm flipV="1">
                  <a:off x="4622" y="3013"/>
                  <a:ext cx="52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" name="Line 2164"/>
                <p:cNvSpPr>
                  <a:spLocks noChangeShapeType="1"/>
                </p:cNvSpPr>
                <p:nvPr/>
              </p:nvSpPr>
              <p:spPr bwMode="auto">
                <a:xfrm flipV="1">
                  <a:off x="4761" y="3023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" name="Line 2165"/>
                <p:cNvSpPr>
                  <a:spLocks noChangeShapeType="1"/>
                </p:cNvSpPr>
                <p:nvPr/>
              </p:nvSpPr>
              <p:spPr bwMode="auto">
                <a:xfrm flipV="1">
                  <a:off x="4707" y="3023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" name="Line 2166"/>
                <p:cNvSpPr>
                  <a:spLocks noChangeShapeType="1"/>
                </p:cNvSpPr>
                <p:nvPr/>
              </p:nvSpPr>
              <p:spPr bwMode="auto">
                <a:xfrm flipV="1">
                  <a:off x="4707" y="3034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" name="Line 2167"/>
                <p:cNvSpPr>
                  <a:spLocks noChangeShapeType="1"/>
                </p:cNvSpPr>
                <p:nvPr/>
              </p:nvSpPr>
              <p:spPr bwMode="auto">
                <a:xfrm>
                  <a:off x="4674" y="3017"/>
                  <a:ext cx="33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" name="Line 2168"/>
                <p:cNvSpPr>
                  <a:spLocks noChangeShapeType="1"/>
                </p:cNvSpPr>
                <p:nvPr/>
              </p:nvSpPr>
              <p:spPr bwMode="auto">
                <a:xfrm>
                  <a:off x="4729" y="3003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" name="Line 2169"/>
                <p:cNvSpPr>
                  <a:spLocks noChangeShapeType="1"/>
                </p:cNvSpPr>
                <p:nvPr/>
              </p:nvSpPr>
              <p:spPr bwMode="auto">
                <a:xfrm flipV="1">
                  <a:off x="4674" y="3000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" name="Line 2170"/>
                <p:cNvSpPr>
                  <a:spLocks noChangeShapeType="1"/>
                </p:cNvSpPr>
                <p:nvPr/>
              </p:nvSpPr>
              <p:spPr bwMode="auto">
                <a:xfrm flipV="1">
                  <a:off x="4815" y="3005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Line 2171"/>
                <p:cNvSpPr>
                  <a:spLocks noChangeShapeType="1"/>
                </p:cNvSpPr>
                <p:nvPr/>
              </p:nvSpPr>
              <p:spPr bwMode="auto">
                <a:xfrm flipV="1">
                  <a:off x="4761" y="3004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Line 2172"/>
                <p:cNvSpPr>
                  <a:spLocks noChangeShapeType="1"/>
                </p:cNvSpPr>
                <p:nvPr/>
              </p:nvSpPr>
              <p:spPr bwMode="auto">
                <a:xfrm flipV="1">
                  <a:off x="4761" y="3016"/>
                  <a:ext cx="1" cy="1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" name="Line 2173"/>
                <p:cNvSpPr>
                  <a:spLocks noChangeShapeType="1"/>
                </p:cNvSpPr>
                <p:nvPr/>
              </p:nvSpPr>
              <p:spPr bwMode="auto">
                <a:xfrm>
                  <a:off x="4729" y="3000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Line 2174"/>
                <p:cNvSpPr>
                  <a:spLocks noChangeShapeType="1"/>
                </p:cNvSpPr>
                <p:nvPr/>
              </p:nvSpPr>
              <p:spPr bwMode="auto">
                <a:xfrm flipV="1">
                  <a:off x="4729" y="2996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" name="Line 2175"/>
                <p:cNvSpPr>
                  <a:spLocks noChangeShapeType="1"/>
                </p:cNvSpPr>
                <p:nvPr/>
              </p:nvSpPr>
              <p:spPr bwMode="auto">
                <a:xfrm>
                  <a:off x="4784" y="2985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Line 2176"/>
                <p:cNvSpPr>
                  <a:spLocks noChangeShapeType="1"/>
                </p:cNvSpPr>
                <p:nvPr/>
              </p:nvSpPr>
              <p:spPr bwMode="auto">
                <a:xfrm flipV="1">
                  <a:off x="4729" y="2982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Line 2177"/>
                <p:cNvSpPr>
                  <a:spLocks noChangeShapeType="1"/>
                </p:cNvSpPr>
                <p:nvPr/>
              </p:nvSpPr>
              <p:spPr bwMode="auto">
                <a:xfrm flipV="1">
                  <a:off x="4870" y="2987"/>
                  <a:ext cx="1" cy="1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" name="Line 2178"/>
                <p:cNvSpPr>
                  <a:spLocks noChangeShapeType="1"/>
                </p:cNvSpPr>
                <p:nvPr/>
              </p:nvSpPr>
              <p:spPr bwMode="auto">
                <a:xfrm flipV="1">
                  <a:off x="4815" y="2987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Line 2179"/>
                <p:cNvSpPr>
                  <a:spLocks noChangeShapeType="1"/>
                </p:cNvSpPr>
                <p:nvPr/>
              </p:nvSpPr>
              <p:spPr bwMode="auto">
                <a:xfrm flipV="1">
                  <a:off x="4815" y="3000"/>
                  <a:ext cx="1" cy="1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" name="Line 2180"/>
                <p:cNvSpPr>
                  <a:spLocks noChangeShapeType="1"/>
                </p:cNvSpPr>
                <p:nvPr/>
              </p:nvSpPr>
              <p:spPr bwMode="auto">
                <a:xfrm>
                  <a:off x="4784" y="2981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Line 2181"/>
                <p:cNvSpPr>
                  <a:spLocks noChangeShapeType="1"/>
                </p:cNvSpPr>
                <p:nvPr/>
              </p:nvSpPr>
              <p:spPr bwMode="auto">
                <a:xfrm flipV="1">
                  <a:off x="4784" y="2978"/>
                  <a:ext cx="1" cy="1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Line 2182"/>
                <p:cNvSpPr>
                  <a:spLocks noChangeShapeType="1"/>
                </p:cNvSpPr>
                <p:nvPr/>
              </p:nvSpPr>
              <p:spPr bwMode="auto">
                <a:xfrm>
                  <a:off x="4838" y="2969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" name="Line 2183"/>
                <p:cNvSpPr>
                  <a:spLocks noChangeShapeType="1"/>
                </p:cNvSpPr>
                <p:nvPr/>
              </p:nvSpPr>
              <p:spPr bwMode="auto">
                <a:xfrm flipV="1">
                  <a:off x="4784" y="2966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Line 2184"/>
                <p:cNvSpPr>
                  <a:spLocks noChangeShapeType="1"/>
                </p:cNvSpPr>
                <p:nvPr/>
              </p:nvSpPr>
              <p:spPr bwMode="auto">
                <a:xfrm flipV="1">
                  <a:off x="4870" y="2968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" name="Line 2185"/>
                <p:cNvSpPr>
                  <a:spLocks noChangeShapeType="1"/>
                </p:cNvSpPr>
                <p:nvPr/>
              </p:nvSpPr>
              <p:spPr bwMode="auto">
                <a:xfrm flipV="1">
                  <a:off x="4870" y="2979"/>
                  <a:ext cx="1" cy="1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Line 2186"/>
                <p:cNvSpPr>
                  <a:spLocks noChangeShapeType="1"/>
                </p:cNvSpPr>
                <p:nvPr/>
              </p:nvSpPr>
              <p:spPr bwMode="auto">
                <a:xfrm>
                  <a:off x="4838" y="2961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Line 2187"/>
                <p:cNvSpPr>
                  <a:spLocks noChangeShapeType="1"/>
                </p:cNvSpPr>
                <p:nvPr/>
              </p:nvSpPr>
              <p:spPr bwMode="auto">
                <a:xfrm flipV="1">
                  <a:off x="4838" y="2958"/>
                  <a:ext cx="1" cy="1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" name="Line 2188"/>
                <p:cNvSpPr>
                  <a:spLocks noChangeShapeType="1"/>
                </p:cNvSpPr>
                <p:nvPr/>
              </p:nvSpPr>
              <p:spPr bwMode="auto">
                <a:xfrm>
                  <a:off x="4893" y="2947"/>
                  <a:ext cx="31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Line 2189"/>
                <p:cNvSpPr>
                  <a:spLocks noChangeShapeType="1"/>
                </p:cNvSpPr>
                <p:nvPr/>
              </p:nvSpPr>
              <p:spPr bwMode="auto">
                <a:xfrm flipV="1">
                  <a:off x="4838" y="2944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" name="Line 2190"/>
                <p:cNvSpPr>
                  <a:spLocks noChangeShapeType="1"/>
                </p:cNvSpPr>
                <p:nvPr/>
              </p:nvSpPr>
              <p:spPr bwMode="auto">
                <a:xfrm flipV="1">
                  <a:off x="4924" y="2933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Line 2191"/>
                <p:cNvSpPr>
                  <a:spLocks noChangeShapeType="1"/>
                </p:cNvSpPr>
                <p:nvPr/>
              </p:nvSpPr>
              <p:spPr bwMode="auto">
                <a:xfrm flipV="1">
                  <a:off x="4924" y="2944"/>
                  <a:ext cx="1" cy="3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Line 2192"/>
                <p:cNvSpPr>
                  <a:spLocks noChangeShapeType="1"/>
                </p:cNvSpPr>
                <p:nvPr/>
              </p:nvSpPr>
              <p:spPr bwMode="auto">
                <a:xfrm>
                  <a:off x="4893" y="2926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" name="Line 2193"/>
                <p:cNvSpPr>
                  <a:spLocks noChangeShapeType="1"/>
                </p:cNvSpPr>
                <p:nvPr/>
              </p:nvSpPr>
              <p:spPr bwMode="auto">
                <a:xfrm flipV="1">
                  <a:off x="4893" y="2923"/>
                  <a:ext cx="1" cy="2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Line 2194"/>
                <p:cNvSpPr>
                  <a:spLocks noChangeShapeType="1"/>
                </p:cNvSpPr>
                <p:nvPr/>
              </p:nvSpPr>
              <p:spPr bwMode="auto">
                <a:xfrm>
                  <a:off x="4949" y="2914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" name="Line 2195"/>
                <p:cNvSpPr>
                  <a:spLocks noChangeShapeType="1"/>
                </p:cNvSpPr>
                <p:nvPr/>
              </p:nvSpPr>
              <p:spPr bwMode="auto">
                <a:xfrm flipV="1">
                  <a:off x="4893" y="2911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Line 2196"/>
                <p:cNvSpPr>
                  <a:spLocks noChangeShapeType="1"/>
                </p:cNvSpPr>
                <p:nvPr/>
              </p:nvSpPr>
              <p:spPr bwMode="auto">
                <a:xfrm flipV="1">
                  <a:off x="5035" y="2803"/>
                  <a:ext cx="1" cy="9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Line 2197"/>
                <p:cNvSpPr>
                  <a:spLocks noChangeShapeType="1"/>
                </p:cNvSpPr>
                <p:nvPr/>
              </p:nvSpPr>
              <p:spPr bwMode="auto">
                <a:xfrm flipV="1">
                  <a:off x="4979" y="2803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" name="Line 2198"/>
                <p:cNvSpPr>
                  <a:spLocks noChangeShapeType="1"/>
                </p:cNvSpPr>
                <p:nvPr/>
              </p:nvSpPr>
              <p:spPr bwMode="auto">
                <a:xfrm flipV="1">
                  <a:off x="4979" y="2815"/>
                  <a:ext cx="1" cy="9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" name="Line 2199"/>
                <p:cNvSpPr>
                  <a:spLocks noChangeShapeType="1"/>
                </p:cNvSpPr>
                <p:nvPr/>
              </p:nvSpPr>
              <p:spPr bwMode="auto">
                <a:xfrm>
                  <a:off x="4949" y="2797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" name="Line 2200"/>
                <p:cNvSpPr>
                  <a:spLocks noChangeShapeType="1"/>
                </p:cNvSpPr>
                <p:nvPr/>
              </p:nvSpPr>
              <p:spPr bwMode="auto">
                <a:xfrm flipV="1">
                  <a:off x="4949" y="2794"/>
                  <a:ext cx="1" cy="1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" name="Line 2201"/>
                <p:cNvSpPr>
                  <a:spLocks noChangeShapeType="1"/>
                </p:cNvSpPr>
                <p:nvPr/>
              </p:nvSpPr>
              <p:spPr bwMode="auto">
                <a:xfrm>
                  <a:off x="5001" y="2784"/>
                  <a:ext cx="34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" name="Line 2202"/>
                <p:cNvSpPr>
                  <a:spLocks noChangeShapeType="1"/>
                </p:cNvSpPr>
                <p:nvPr/>
              </p:nvSpPr>
              <p:spPr bwMode="auto">
                <a:xfrm flipV="1">
                  <a:off x="4949" y="2781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" name="Line 2203"/>
                <p:cNvSpPr>
                  <a:spLocks noChangeShapeType="1"/>
                </p:cNvSpPr>
                <p:nvPr/>
              </p:nvSpPr>
              <p:spPr bwMode="auto">
                <a:xfrm>
                  <a:off x="3606" y="3244"/>
                  <a:ext cx="34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" name="Line 2204"/>
                <p:cNvSpPr>
                  <a:spLocks noChangeShapeType="1"/>
                </p:cNvSpPr>
                <p:nvPr/>
              </p:nvSpPr>
              <p:spPr bwMode="auto">
                <a:xfrm>
                  <a:off x="3606" y="3236"/>
                  <a:ext cx="3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" name="Line 2205"/>
                <p:cNvSpPr>
                  <a:spLocks noChangeShapeType="1"/>
                </p:cNvSpPr>
                <p:nvPr/>
              </p:nvSpPr>
              <p:spPr bwMode="auto">
                <a:xfrm flipV="1">
                  <a:off x="3606" y="3232"/>
                  <a:ext cx="1" cy="1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" name="Line 2206"/>
                <p:cNvSpPr>
                  <a:spLocks noChangeShapeType="1"/>
                </p:cNvSpPr>
                <p:nvPr/>
              </p:nvSpPr>
              <p:spPr bwMode="auto">
                <a:xfrm>
                  <a:off x="3662" y="3223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" name="Line 2207"/>
                <p:cNvSpPr>
                  <a:spLocks noChangeShapeType="1"/>
                </p:cNvSpPr>
                <p:nvPr/>
              </p:nvSpPr>
              <p:spPr bwMode="auto">
                <a:xfrm flipV="1">
                  <a:off x="3606" y="3219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" name="Line 2208"/>
                <p:cNvSpPr>
                  <a:spLocks noChangeShapeType="1"/>
                </p:cNvSpPr>
                <p:nvPr/>
              </p:nvSpPr>
              <p:spPr bwMode="auto">
                <a:xfrm flipV="1">
                  <a:off x="3696" y="3229"/>
                  <a:ext cx="53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" name="Line 2209"/>
                <p:cNvSpPr>
                  <a:spLocks noChangeShapeType="1"/>
                </p:cNvSpPr>
                <p:nvPr/>
              </p:nvSpPr>
              <p:spPr bwMode="auto">
                <a:xfrm>
                  <a:off x="3717" y="3209"/>
                  <a:ext cx="32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" name="Line 2210"/>
                <p:cNvSpPr>
                  <a:spLocks noChangeShapeType="1"/>
                </p:cNvSpPr>
                <p:nvPr/>
              </p:nvSpPr>
              <p:spPr bwMode="auto">
                <a:xfrm flipV="1">
                  <a:off x="3662" y="3206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" name="Line 2211"/>
                <p:cNvSpPr>
                  <a:spLocks noChangeShapeType="1"/>
                </p:cNvSpPr>
                <p:nvPr/>
              </p:nvSpPr>
              <p:spPr bwMode="auto">
                <a:xfrm flipV="1">
                  <a:off x="3750" y="3216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" name="Line 2212"/>
              <p:cNvSpPr>
                <a:spLocks noChangeShapeType="1"/>
              </p:cNvSpPr>
              <p:nvPr/>
            </p:nvSpPr>
            <p:spPr bwMode="auto">
              <a:xfrm>
                <a:off x="3771" y="3199"/>
                <a:ext cx="32" cy="22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213"/>
              <p:cNvSpPr>
                <a:spLocks noChangeShapeType="1"/>
              </p:cNvSpPr>
              <p:nvPr/>
            </p:nvSpPr>
            <p:spPr bwMode="auto">
              <a:xfrm flipV="1">
                <a:off x="3717" y="3195"/>
                <a:ext cx="54" cy="17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2214"/>
              <p:cNvSpPr>
                <a:spLocks noChangeShapeType="1"/>
              </p:cNvSpPr>
              <p:nvPr/>
            </p:nvSpPr>
            <p:spPr bwMode="auto">
              <a:xfrm>
                <a:off x="3826" y="3189"/>
                <a:ext cx="30" cy="20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215"/>
              <p:cNvSpPr>
                <a:spLocks noChangeShapeType="1"/>
              </p:cNvSpPr>
              <p:nvPr/>
            </p:nvSpPr>
            <p:spPr bwMode="auto">
              <a:xfrm flipV="1">
                <a:off x="3772" y="3185"/>
                <a:ext cx="54" cy="17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2216"/>
              <p:cNvSpPr>
                <a:spLocks noChangeShapeType="1"/>
              </p:cNvSpPr>
              <p:nvPr/>
            </p:nvSpPr>
            <p:spPr bwMode="auto">
              <a:xfrm flipV="1">
                <a:off x="3861" y="3195"/>
                <a:ext cx="51" cy="17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2217"/>
              <p:cNvSpPr>
                <a:spLocks noChangeShapeType="1"/>
              </p:cNvSpPr>
              <p:nvPr/>
            </p:nvSpPr>
            <p:spPr bwMode="auto">
              <a:xfrm>
                <a:off x="3881" y="3177"/>
                <a:ext cx="31" cy="22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2218"/>
              <p:cNvSpPr>
                <a:spLocks noChangeShapeType="1"/>
              </p:cNvSpPr>
              <p:nvPr/>
            </p:nvSpPr>
            <p:spPr bwMode="auto">
              <a:xfrm flipV="1">
                <a:off x="3827" y="3173"/>
                <a:ext cx="54" cy="18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2219"/>
              <p:cNvSpPr>
                <a:spLocks noChangeShapeType="1"/>
              </p:cNvSpPr>
              <p:nvPr/>
            </p:nvSpPr>
            <p:spPr bwMode="auto">
              <a:xfrm flipV="1">
                <a:off x="3967" y="3182"/>
                <a:ext cx="1" cy="7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2220"/>
              <p:cNvSpPr>
                <a:spLocks noChangeShapeType="1"/>
              </p:cNvSpPr>
              <p:nvPr/>
            </p:nvSpPr>
            <p:spPr bwMode="auto">
              <a:xfrm flipV="1">
                <a:off x="3912" y="3182"/>
                <a:ext cx="55" cy="17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2221"/>
              <p:cNvSpPr>
                <a:spLocks noChangeShapeType="1"/>
              </p:cNvSpPr>
              <p:nvPr/>
            </p:nvSpPr>
            <p:spPr bwMode="auto">
              <a:xfrm flipV="1">
                <a:off x="3912" y="3193"/>
                <a:ext cx="1" cy="8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2222"/>
              <p:cNvSpPr>
                <a:spLocks noChangeShapeType="1"/>
              </p:cNvSpPr>
              <p:nvPr/>
            </p:nvSpPr>
            <p:spPr bwMode="auto">
              <a:xfrm>
                <a:off x="3881" y="3177"/>
                <a:ext cx="31" cy="20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2223"/>
              <p:cNvSpPr>
                <a:spLocks noChangeShapeType="1"/>
              </p:cNvSpPr>
              <p:nvPr/>
            </p:nvSpPr>
            <p:spPr bwMode="auto">
              <a:xfrm>
                <a:off x="3935" y="3163"/>
                <a:ext cx="32" cy="23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2224"/>
              <p:cNvSpPr>
                <a:spLocks noChangeShapeType="1"/>
              </p:cNvSpPr>
              <p:nvPr/>
            </p:nvSpPr>
            <p:spPr bwMode="auto">
              <a:xfrm flipV="1">
                <a:off x="3881" y="3160"/>
                <a:ext cx="54" cy="20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2225"/>
              <p:cNvSpPr>
                <a:spLocks noChangeShapeType="1"/>
              </p:cNvSpPr>
              <p:nvPr/>
            </p:nvSpPr>
            <p:spPr bwMode="auto">
              <a:xfrm flipV="1">
                <a:off x="3967" y="3169"/>
                <a:ext cx="54" cy="19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226"/>
              <p:cNvSpPr>
                <a:spLocks noChangeShapeType="1"/>
              </p:cNvSpPr>
              <p:nvPr/>
            </p:nvSpPr>
            <p:spPr bwMode="auto">
              <a:xfrm>
                <a:off x="3989" y="3151"/>
                <a:ext cx="32" cy="22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227"/>
              <p:cNvSpPr>
                <a:spLocks noChangeShapeType="1"/>
              </p:cNvSpPr>
              <p:nvPr/>
            </p:nvSpPr>
            <p:spPr bwMode="auto">
              <a:xfrm flipV="1">
                <a:off x="3936" y="3147"/>
                <a:ext cx="53" cy="19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228"/>
              <p:cNvSpPr>
                <a:spLocks noChangeShapeType="1"/>
              </p:cNvSpPr>
              <p:nvPr/>
            </p:nvSpPr>
            <p:spPr bwMode="auto">
              <a:xfrm flipV="1">
                <a:off x="4076" y="3157"/>
                <a:ext cx="1" cy="8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229"/>
              <p:cNvSpPr>
                <a:spLocks noChangeShapeType="1"/>
              </p:cNvSpPr>
              <p:nvPr/>
            </p:nvSpPr>
            <p:spPr bwMode="auto">
              <a:xfrm flipV="1">
                <a:off x="4022" y="3157"/>
                <a:ext cx="54" cy="19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230"/>
              <p:cNvSpPr>
                <a:spLocks noChangeShapeType="1"/>
              </p:cNvSpPr>
              <p:nvPr/>
            </p:nvSpPr>
            <p:spPr bwMode="auto">
              <a:xfrm>
                <a:off x="4044" y="3141"/>
                <a:ext cx="32" cy="20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231"/>
              <p:cNvSpPr>
                <a:spLocks noChangeShapeType="1"/>
              </p:cNvSpPr>
              <p:nvPr/>
            </p:nvSpPr>
            <p:spPr bwMode="auto">
              <a:xfrm flipV="1">
                <a:off x="3992" y="3138"/>
                <a:ext cx="52" cy="17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2232"/>
              <p:cNvSpPr>
                <a:spLocks noChangeShapeType="1"/>
              </p:cNvSpPr>
              <p:nvPr/>
            </p:nvSpPr>
            <p:spPr bwMode="auto">
              <a:xfrm flipV="1">
                <a:off x="4076" y="3146"/>
                <a:ext cx="55" cy="20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233"/>
              <p:cNvSpPr>
                <a:spLocks noChangeShapeType="1"/>
              </p:cNvSpPr>
              <p:nvPr/>
            </p:nvSpPr>
            <p:spPr bwMode="auto">
              <a:xfrm>
                <a:off x="4098" y="3128"/>
                <a:ext cx="33" cy="21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234"/>
              <p:cNvSpPr>
                <a:spLocks noChangeShapeType="1"/>
              </p:cNvSpPr>
              <p:nvPr/>
            </p:nvSpPr>
            <p:spPr bwMode="auto">
              <a:xfrm flipV="1">
                <a:off x="4044" y="3124"/>
                <a:ext cx="54" cy="19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235"/>
              <p:cNvSpPr>
                <a:spLocks noChangeShapeType="1"/>
              </p:cNvSpPr>
              <p:nvPr/>
            </p:nvSpPr>
            <p:spPr bwMode="auto">
              <a:xfrm flipV="1">
                <a:off x="4131" y="3132"/>
                <a:ext cx="53" cy="19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236"/>
              <p:cNvSpPr>
                <a:spLocks noChangeShapeType="1"/>
              </p:cNvSpPr>
              <p:nvPr/>
            </p:nvSpPr>
            <p:spPr bwMode="auto">
              <a:xfrm>
                <a:off x="4098" y="3126"/>
                <a:ext cx="33" cy="23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237"/>
              <p:cNvSpPr>
                <a:spLocks noChangeShapeType="1"/>
              </p:cNvSpPr>
              <p:nvPr/>
            </p:nvSpPr>
            <p:spPr bwMode="auto">
              <a:xfrm flipV="1">
                <a:off x="4098" y="3123"/>
                <a:ext cx="1" cy="8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238"/>
              <p:cNvSpPr>
                <a:spLocks noChangeShapeType="1"/>
              </p:cNvSpPr>
              <p:nvPr/>
            </p:nvSpPr>
            <p:spPr bwMode="auto">
              <a:xfrm>
                <a:off x="4153" y="3115"/>
                <a:ext cx="31" cy="21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239"/>
              <p:cNvSpPr>
                <a:spLocks noChangeShapeType="1"/>
              </p:cNvSpPr>
              <p:nvPr/>
            </p:nvSpPr>
            <p:spPr bwMode="auto">
              <a:xfrm flipV="1">
                <a:off x="4098" y="3112"/>
                <a:ext cx="55" cy="17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240"/>
              <p:cNvSpPr>
                <a:spLocks noChangeShapeType="1"/>
              </p:cNvSpPr>
              <p:nvPr/>
            </p:nvSpPr>
            <p:spPr bwMode="auto">
              <a:xfrm flipV="1">
                <a:off x="4184" y="3121"/>
                <a:ext cx="55" cy="17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241"/>
              <p:cNvSpPr>
                <a:spLocks noChangeShapeType="1"/>
              </p:cNvSpPr>
              <p:nvPr/>
            </p:nvSpPr>
            <p:spPr bwMode="auto">
              <a:xfrm>
                <a:off x="4208" y="3103"/>
                <a:ext cx="31" cy="22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242"/>
              <p:cNvSpPr>
                <a:spLocks noChangeShapeType="1"/>
              </p:cNvSpPr>
              <p:nvPr/>
            </p:nvSpPr>
            <p:spPr bwMode="auto">
              <a:xfrm flipV="1">
                <a:off x="4153" y="3099"/>
                <a:ext cx="55" cy="18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43"/>
              <p:cNvSpPr>
                <a:spLocks noChangeShapeType="1"/>
              </p:cNvSpPr>
              <p:nvPr/>
            </p:nvSpPr>
            <p:spPr bwMode="auto">
              <a:xfrm flipV="1">
                <a:off x="4239" y="3109"/>
                <a:ext cx="55" cy="17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244"/>
              <p:cNvSpPr>
                <a:spLocks noChangeShapeType="1"/>
              </p:cNvSpPr>
              <p:nvPr/>
            </p:nvSpPr>
            <p:spPr bwMode="auto">
              <a:xfrm>
                <a:off x="4208" y="3103"/>
                <a:ext cx="31" cy="20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245"/>
              <p:cNvSpPr>
                <a:spLocks noChangeShapeType="1"/>
              </p:cNvSpPr>
              <p:nvPr/>
            </p:nvSpPr>
            <p:spPr bwMode="auto">
              <a:xfrm>
                <a:off x="4262" y="3088"/>
                <a:ext cx="32" cy="24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246"/>
              <p:cNvSpPr>
                <a:spLocks noChangeShapeType="1"/>
              </p:cNvSpPr>
              <p:nvPr/>
            </p:nvSpPr>
            <p:spPr bwMode="auto">
              <a:xfrm flipV="1">
                <a:off x="4208" y="3085"/>
                <a:ext cx="54" cy="21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247"/>
              <p:cNvSpPr>
                <a:spLocks noChangeShapeType="1"/>
              </p:cNvSpPr>
              <p:nvPr/>
            </p:nvSpPr>
            <p:spPr bwMode="auto">
              <a:xfrm>
                <a:off x="4262" y="3088"/>
                <a:ext cx="32" cy="21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248"/>
              <p:cNvSpPr>
                <a:spLocks noChangeShapeType="1"/>
              </p:cNvSpPr>
              <p:nvPr/>
            </p:nvSpPr>
            <p:spPr bwMode="auto">
              <a:xfrm>
                <a:off x="4317" y="3075"/>
                <a:ext cx="31" cy="22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249"/>
              <p:cNvSpPr>
                <a:spLocks noChangeShapeType="1"/>
              </p:cNvSpPr>
              <p:nvPr/>
            </p:nvSpPr>
            <p:spPr bwMode="auto">
              <a:xfrm flipV="1">
                <a:off x="4262" y="3071"/>
                <a:ext cx="55" cy="19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AutoShape 2250"/>
              <p:cNvSpPr>
                <a:spLocks noChangeArrowheads="1"/>
              </p:cNvSpPr>
              <p:nvPr/>
            </p:nvSpPr>
            <p:spPr bwMode="auto">
              <a:xfrm>
                <a:off x="4348" y="3094"/>
                <a:ext cx="16" cy="3"/>
              </a:xfrm>
              <a:custGeom>
                <a:avLst/>
                <a:gdLst>
                  <a:gd name="T0" fmla="*/ 0 w 16"/>
                  <a:gd name="T1" fmla="*/ 3 h 3"/>
                  <a:gd name="T2" fmla="*/ 16 w 16"/>
                  <a:gd name="T3" fmla="*/ 0 h 3"/>
                  <a:gd name="T4" fmla="*/ 0 w 16"/>
                  <a:gd name="T5" fmla="*/ 3 h 3"/>
                  <a:gd name="T6" fmla="*/ 0 w 16"/>
                  <a:gd name="T7" fmla="*/ 0 h 3"/>
                  <a:gd name="T8" fmla="*/ 16 w 1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16" h="3">
                    <a:moveTo>
                      <a:pt x="0" y="3"/>
                    </a:moveTo>
                    <a:lnTo>
                      <a:pt x="1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19191"/>
              </a:solidFill>
              <a:ln w="936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Line 2251"/>
              <p:cNvSpPr>
                <a:spLocks noChangeShapeType="1"/>
              </p:cNvSpPr>
              <p:nvPr/>
            </p:nvSpPr>
            <p:spPr bwMode="auto">
              <a:xfrm flipV="1">
                <a:off x="4348" y="3090"/>
                <a:ext cx="16" cy="9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2252"/>
              <p:cNvSpPr>
                <a:spLocks noChangeShapeType="1"/>
              </p:cNvSpPr>
              <p:nvPr/>
            </p:nvSpPr>
            <p:spPr bwMode="auto">
              <a:xfrm>
                <a:off x="4317" y="3075"/>
                <a:ext cx="31" cy="22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AutoShape 2253"/>
              <p:cNvSpPr>
                <a:spLocks noChangeArrowheads="1"/>
              </p:cNvSpPr>
              <p:nvPr/>
            </p:nvSpPr>
            <p:spPr bwMode="auto">
              <a:xfrm>
                <a:off x="4317" y="3065"/>
                <a:ext cx="45" cy="10"/>
              </a:xfrm>
              <a:custGeom>
                <a:avLst/>
                <a:gdLst>
                  <a:gd name="T0" fmla="*/ 0 w 45"/>
                  <a:gd name="T1" fmla="*/ 10 h 10"/>
                  <a:gd name="T2" fmla="*/ 45 w 45"/>
                  <a:gd name="T3" fmla="*/ 0 h 10"/>
                  <a:gd name="T4" fmla="*/ 0 w 45"/>
                  <a:gd name="T5" fmla="*/ 10 h 10"/>
                  <a:gd name="T6" fmla="*/ 0 w 45"/>
                  <a:gd name="T7" fmla="*/ 0 h 10"/>
                  <a:gd name="T8" fmla="*/ 45 w 45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45" h="10">
                    <a:moveTo>
                      <a:pt x="0" y="10"/>
                    </a:moveTo>
                    <a:lnTo>
                      <a:pt x="4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19191"/>
              </a:solidFill>
              <a:ln w="936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Line 2254"/>
              <p:cNvSpPr>
                <a:spLocks noChangeShapeType="1"/>
              </p:cNvSpPr>
              <p:nvPr/>
            </p:nvSpPr>
            <p:spPr bwMode="auto">
              <a:xfrm flipV="1">
                <a:off x="4317" y="3062"/>
                <a:ext cx="45" cy="16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AutoShape 2255"/>
              <p:cNvSpPr>
                <a:spLocks noChangeArrowheads="1"/>
              </p:cNvSpPr>
              <p:nvPr/>
            </p:nvSpPr>
            <p:spPr bwMode="auto">
              <a:xfrm>
                <a:off x="4448" y="3071"/>
                <a:ext cx="10" cy="3"/>
              </a:xfrm>
              <a:custGeom>
                <a:avLst/>
                <a:gdLst>
                  <a:gd name="T0" fmla="*/ 0 w 10"/>
                  <a:gd name="T1" fmla="*/ 3 h 3"/>
                  <a:gd name="T2" fmla="*/ 10 w 10"/>
                  <a:gd name="T3" fmla="*/ 0 h 3"/>
                  <a:gd name="T4" fmla="*/ 0 w 10"/>
                  <a:gd name="T5" fmla="*/ 3 h 3"/>
                  <a:gd name="T6" fmla="*/ 0 w 10"/>
                  <a:gd name="T7" fmla="*/ 0 h 3"/>
                  <a:gd name="T8" fmla="*/ 10 w 10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10" h="3">
                    <a:moveTo>
                      <a:pt x="0" y="3"/>
                    </a:moveTo>
                    <a:lnTo>
                      <a:pt x="1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19191"/>
              </a:solidFill>
              <a:ln w="936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Line 2256"/>
              <p:cNvSpPr>
                <a:spLocks noChangeShapeType="1"/>
              </p:cNvSpPr>
              <p:nvPr/>
            </p:nvSpPr>
            <p:spPr bwMode="auto">
              <a:xfrm flipV="1">
                <a:off x="4448" y="3067"/>
                <a:ext cx="10" cy="9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AutoShape 2257"/>
              <p:cNvSpPr>
                <a:spLocks noChangeArrowheads="1"/>
              </p:cNvSpPr>
              <p:nvPr/>
            </p:nvSpPr>
            <p:spPr bwMode="auto">
              <a:xfrm>
                <a:off x="4450" y="3065"/>
                <a:ext cx="8" cy="6"/>
              </a:xfrm>
              <a:custGeom>
                <a:avLst/>
                <a:gdLst>
                  <a:gd name="T0" fmla="*/ 0 w 8"/>
                  <a:gd name="T1" fmla="*/ 0 h 6"/>
                  <a:gd name="T2" fmla="*/ 8 w 8"/>
                  <a:gd name="T3" fmla="*/ 6 h 6"/>
                  <a:gd name="T4" fmla="*/ 0 w 8"/>
                  <a:gd name="T5" fmla="*/ 0 h 6"/>
                  <a:gd name="T6" fmla="*/ 0 w 8"/>
                  <a:gd name="T7" fmla="*/ 0 h 6"/>
                  <a:gd name="T8" fmla="*/ 8 w 8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8" h="6">
                    <a:moveTo>
                      <a:pt x="0" y="0"/>
                    </a:moveTo>
                    <a:lnTo>
                      <a:pt x="8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936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Line 2258"/>
              <p:cNvSpPr>
                <a:spLocks noChangeShapeType="1"/>
              </p:cNvSpPr>
              <p:nvPr/>
            </p:nvSpPr>
            <p:spPr bwMode="auto">
              <a:xfrm>
                <a:off x="4450" y="3065"/>
                <a:ext cx="8" cy="6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2259"/>
              <p:cNvSpPr>
                <a:spLocks noChangeShapeType="1"/>
              </p:cNvSpPr>
              <p:nvPr/>
            </p:nvSpPr>
            <p:spPr bwMode="auto">
              <a:xfrm flipV="1">
                <a:off x="4458" y="3054"/>
                <a:ext cx="54" cy="19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AutoShape 2260"/>
              <p:cNvSpPr>
                <a:spLocks noChangeArrowheads="1"/>
              </p:cNvSpPr>
              <p:nvPr/>
            </p:nvSpPr>
            <p:spPr bwMode="auto">
              <a:xfrm>
                <a:off x="4450" y="3065"/>
                <a:ext cx="8" cy="6"/>
              </a:xfrm>
              <a:custGeom>
                <a:avLst/>
                <a:gdLst>
                  <a:gd name="T0" fmla="*/ 0 w 8"/>
                  <a:gd name="T1" fmla="*/ 0 h 6"/>
                  <a:gd name="T2" fmla="*/ 8 w 8"/>
                  <a:gd name="T3" fmla="*/ 6 h 6"/>
                  <a:gd name="T4" fmla="*/ 0 w 8"/>
                  <a:gd name="T5" fmla="*/ 0 h 6"/>
                  <a:gd name="T6" fmla="*/ 0 w 8"/>
                  <a:gd name="T7" fmla="*/ 0 h 6"/>
                  <a:gd name="T8" fmla="*/ 8 w 8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8" h="6">
                    <a:moveTo>
                      <a:pt x="0" y="0"/>
                    </a:moveTo>
                    <a:lnTo>
                      <a:pt x="8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936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2261"/>
              <p:cNvSpPr>
                <a:spLocks noChangeShapeType="1"/>
              </p:cNvSpPr>
              <p:nvPr/>
            </p:nvSpPr>
            <p:spPr bwMode="auto">
              <a:xfrm>
                <a:off x="4450" y="3065"/>
                <a:ext cx="8" cy="6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2262"/>
              <p:cNvSpPr>
                <a:spLocks noChangeShapeType="1"/>
              </p:cNvSpPr>
              <p:nvPr/>
            </p:nvSpPr>
            <p:spPr bwMode="auto">
              <a:xfrm>
                <a:off x="4480" y="3038"/>
                <a:ext cx="32" cy="20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AutoShape 2263"/>
              <p:cNvSpPr>
                <a:spLocks noChangeArrowheads="1"/>
              </p:cNvSpPr>
              <p:nvPr/>
            </p:nvSpPr>
            <p:spPr bwMode="auto">
              <a:xfrm>
                <a:off x="4450" y="3038"/>
                <a:ext cx="30" cy="7"/>
              </a:xfrm>
              <a:custGeom>
                <a:avLst/>
                <a:gdLst>
                  <a:gd name="T0" fmla="*/ 0 w 30"/>
                  <a:gd name="T1" fmla="*/ 7 h 7"/>
                  <a:gd name="T2" fmla="*/ 30 w 30"/>
                  <a:gd name="T3" fmla="*/ 0 h 7"/>
                  <a:gd name="T4" fmla="*/ 0 w 30"/>
                  <a:gd name="T5" fmla="*/ 7 h 7"/>
                  <a:gd name="T6" fmla="*/ 0 w 30"/>
                  <a:gd name="T7" fmla="*/ 0 h 7"/>
                  <a:gd name="T8" fmla="*/ 30 w 30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30" h="7">
                    <a:moveTo>
                      <a:pt x="0" y="7"/>
                    </a:moveTo>
                    <a:lnTo>
                      <a:pt x="3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19191"/>
              </a:solidFill>
              <a:ln w="936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Line 2264"/>
              <p:cNvSpPr>
                <a:spLocks noChangeShapeType="1"/>
              </p:cNvSpPr>
              <p:nvPr/>
            </p:nvSpPr>
            <p:spPr bwMode="auto">
              <a:xfrm flipV="1">
                <a:off x="4450" y="3035"/>
                <a:ext cx="30" cy="13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2265"/>
              <p:cNvSpPr>
                <a:spLocks noChangeShapeType="1"/>
              </p:cNvSpPr>
              <p:nvPr/>
            </p:nvSpPr>
            <p:spPr bwMode="auto">
              <a:xfrm flipV="1">
                <a:off x="4512" y="3042"/>
                <a:ext cx="55" cy="18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2266"/>
              <p:cNvSpPr>
                <a:spLocks noChangeShapeType="1"/>
              </p:cNvSpPr>
              <p:nvPr/>
            </p:nvSpPr>
            <p:spPr bwMode="auto">
              <a:xfrm>
                <a:off x="4480" y="3036"/>
                <a:ext cx="32" cy="22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2267"/>
              <p:cNvSpPr>
                <a:spLocks noChangeShapeType="1"/>
              </p:cNvSpPr>
              <p:nvPr/>
            </p:nvSpPr>
            <p:spPr bwMode="auto">
              <a:xfrm flipV="1">
                <a:off x="4480" y="3033"/>
                <a:ext cx="1" cy="8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2268"/>
              <p:cNvSpPr>
                <a:spLocks noChangeShapeType="1"/>
              </p:cNvSpPr>
              <p:nvPr/>
            </p:nvSpPr>
            <p:spPr bwMode="auto">
              <a:xfrm>
                <a:off x="4535" y="3023"/>
                <a:ext cx="32" cy="23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2269"/>
              <p:cNvSpPr>
                <a:spLocks noChangeShapeType="1"/>
              </p:cNvSpPr>
              <p:nvPr/>
            </p:nvSpPr>
            <p:spPr bwMode="auto">
              <a:xfrm flipV="1">
                <a:off x="4480" y="3019"/>
                <a:ext cx="55" cy="19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270"/>
              <p:cNvSpPr>
                <a:spLocks noChangeShapeType="1"/>
              </p:cNvSpPr>
              <p:nvPr/>
            </p:nvSpPr>
            <p:spPr bwMode="auto">
              <a:xfrm flipV="1">
                <a:off x="4567" y="3026"/>
                <a:ext cx="56" cy="18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2271"/>
              <p:cNvSpPr>
                <a:spLocks noChangeShapeType="1"/>
              </p:cNvSpPr>
              <p:nvPr/>
            </p:nvSpPr>
            <p:spPr bwMode="auto">
              <a:xfrm flipV="1">
                <a:off x="4567" y="3038"/>
                <a:ext cx="1" cy="9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2272"/>
              <p:cNvSpPr>
                <a:spLocks noChangeShapeType="1"/>
              </p:cNvSpPr>
              <p:nvPr/>
            </p:nvSpPr>
            <p:spPr bwMode="auto">
              <a:xfrm>
                <a:off x="4535" y="3020"/>
                <a:ext cx="32" cy="22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2273"/>
              <p:cNvSpPr>
                <a:spLocks noChangeShapeType="1"/>
              </p:cNvSpPr>
              <p:nvPr/>
            </p:nvSpPr>
            <p:spPr bwMode="auto">
              <a:xfrm flipV="1">
                <a:off x="4535" y="3016"/>
                <a:ext cx="1" cy="9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274"/>
              <p:cNvSpPr>
                <a:spLocks noChangeShapeType="1"/>
              </p:cNvSpPr>
              <p:nvPr/>
            </p:nvSpPr>
            <p:spPr bwMode="auto">
              <a:xfrm>
                <a:off x="4589" y="3008"/>
                <a:ext cx="34" cy="22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2275"/>
              <p:cNvSpPr>
                <a:spLocks noChangeShapeType="1"/>
              </p:cNvSpPr>
              <p:nvPr/>
            </p:nvSpPr>
            <p:spPr bwMode="auto">
              <a:xfrm flipV="1">
                <a:off x="4535" y="3004"/>
                <a:ext cx="54" cy="18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276"/>
              <p:cNvSpPr>
                <a:spLocks noChangeShapeType="1"/>
              </p:cNvSpPr>
              <p:nvPr/>
            </p:nvSpPr>
            <p:spPr bwMode="auto">
              <a:xfrm flipV="1">
                <a:off x="4675" y="3010"/>
                <a:ext cx="1" cy="9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2277"/>
              <p:cNvSpPr>
                <a:spLocks noChangeShapeType="1"/>
              </p:cNvSpPr>
              <p:nvPr/>
            </p:nvSpPr>
            <p:spPr bwMode="auto">
              <a:xfrm flipV="1">
                <a:off x="4623" y="3010"/>
                <a:ext cx="52" cy="19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2278"/>
              <p:cNvSpPr>
                <a:spLocks noChangeShapeType="1"/>
              </p:cNvSpPr>
              <p:nvPr/>
            </p:nvSpPr>
            <p:spPr bwMode="auto">
              <a:xfrm flipV="1">
                <a:off x="4623" y="3023"/>
                <a:ext cx="1" cy="8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2279"/>
              <p:cNvSpPr>
                <a:spLocks noChangeShapeType="1"/>
              </p:cNvSpPr>
              <p:nvPr/>
            </p:nvSpPr>
            <p:spPr bwMode="auto">
              <a:xfrm>
                <a:off x="4589" y="3007"/>
                <a:ext cx="34" cy="20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2280"/>
              <p:cNvSpPr>
                <a:spLocks noChangeShapeType="1"/>
              </p:cNvSpPr>
              <p:nvPr/>
            </p:nvSpPr>
            <p:spPr bwMode="auto">
              <a:xfrm flipV="1">
                <a:off x="4589" y="3004"/>
                <a:ext cx="1" cy="7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2281"/>
              <p:cNvSpPr>
                <a:spLocks noChangeShapeType="1"/>
              </p:cNvSpPr>
              <p:nvPr/>
            </p:nvSpPr>
            <p:spPr bwMode="auto">
              <a:xfrm>
                <a:off x="4644" y="2992"/>
                <a:ext cx="31" cy="22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2282"/>
              <p:cNvSpPr>
                <a:spLocks noChangeShapeType="1"/>
              </p:cNvSpPr>
              <p:nvPr/>
            </p:nvSpPr>
            <p:spPr bwMode="auto">
              <a:xfrm flipV="1">
                <a:off x="4589" y="2989"/>
                <a:ext cx="55" cy="21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2283"/>
              <p:cNvSpPr>
                <a:spLocks noChangeShapeType="1"/>
              </p:cNvSpPr>
              <p:nvPr/>
            </p:nvSpPr>
            <p:spPr bwMode="auto">
              <a:xfrm flipV="1">
                <a:off x="4730" y="2991"/>
                <a:ext cx="1" cy="12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2284"/>
              <p:cNvSpPr>
                <a:spLocks noChangeShapeType="1"/>
              </p:cNvSpPr>
              <p:nvPr/>
            </p:nvSpPr>
            <p:spPr bwMode="auto">
              <a:xfrm flipV="1">
                <a:off x="4675" y="2990"/>
                <a:ext cx="55" cy="19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2285"/>
              <p:cNvSpPr>
                <a:spLocks noChangeShapeType="1"/>
              </p:cNvSpPr>
              <p:nvPr/>
            </p:nvSpPr>
            <p:spPr bwMode="auto">
              <a:xfrm flipV="1">
                <a:off x="4675" y="3003"/>
                <a:ext cx="1" cy="13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2286"/>
              <p:cNvSpPr>
                <a:spLocks noChangeShapeType="1"/>
              </p:cNvSpPr>
              <p:nvPr/>
            </p:nvSpPr>
            <p:spPr bwMode="auto">
              <a:xfrm>
                <a:off x="4644" y="2984"/>
                <a:ext cx="31" cy="23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2287"/>
              <p:cNvSpPr>
                <a:spLocks noChangeShapeType="1"/>
              </p:cNvSpPr>
              <p:nvPr/>
            </p:nvSpPr>
            <p:spPr bwMode="auto">
              <a:xfrm flipV="1">
                <a:off x="4644" y="2980"/>
                <a:ext cx="1" cy="14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2288"/>
              <p:cNvSpPr>
                <a:spLocks noChangeShapeType="1"/>
              </p:cNvSpPr>
              <p:nvPr/>
            </p:nvSpPr>
            <p:spPr bwMode="auto">
              <a:xfrm>
                <a:off x="4700" y="2972"/>
                <a:ext cx="30" cy="22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2289"/>
              <p:cNvSpPr>
                <a:spLocks noChangeShapeType="1"/>
              </p:cNvSpPr>
              <p:nvPr/>
            </p:nvSpPr>
            <p:spPr bwMode="auto">
              <a:xfrm flipV="1">
                <a:off x="4644" y="2969"/>
                <a:ext cx="56" cy="18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2290"/>
              <p:cNvSpPr>
                <a:spLocks noChangeShapeType="1"/>
              </p:cNvSpPr>
              <p:nvPr/>
            </p:nvSpPr>
            <p:spPr bwMode="auto">
              <a:xfrm flipV="1">
                <a:off x="4785" y="2971"/>
                <a:ext cx="1" cy="13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2291"/>
              <p:cNvSpPr>
                <a:spLocks noChangeShapeType="1"/>
              </p:cNvSpPr>
              <p:nvPr/>
            </p:nvSpPr>
            <p:spPr bwMode="auto">
              <a:xfrm flipV="1">
                <a:off x="4730" y="2971"/>
                <a:ext cx="55" cy="17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2292"/>
              <p:cNvSpPr>
                <a:spLocks noChangeShapeType="1"/>
              </p:cNvSpPr>
              <p:nvPr/>
            </p:nvSpPr>
            <p:spPr bwMode="auto">
              <a:xfrm flipV="1">
                <a:off x="4730" y="2982"/>
                <a:ext cx="1" cy="1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2293"/>
              <p:cNvSpPr>
                <a:spLocks noChangeShapeType="1"/>
              </p:cNvSpPr>
              <p:nvPr/>
            </p:nvSpPr>
            <p:spPr bwMode="auto">
              <a:xfrm>
                <a:off x="4700" y="2963"/>
                <a:ext cx="30" cy="22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2294"/>
              <p:cNvSpPr>
                <a:spLocks noChangeShapeType="1"/>
              </p:cNvSpPr>
              <p:nvPr/>
            </p:nvSpPr>
            <p:spPr bwMode="auto">
              <a:xfrm flipV="1">
                <a:off x="4700" y="2960"/>
                <a:ext cx="1" cy="1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2295"/>
              <p:cNvSpPr>
                <a:spLocks noChangeShapeType="1"/>
              </p:cNvSpPr>
              <p:nvPr/>
            </p:nvSpPr>
            <p:spPr bwMode="auto">
              <a:xfrm>
                <a:off x="4753" y="2952"/>
                <a:ext cx="32" cy="22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2296"/>
              <p:cNvSpPr>
                <a:spLocks noChangeShapeType="1"/>
              </p:cNvSpPr>
              <p:nvPr/>
            </p:nvSpPr>
            <p:spPr bwMode="auto">
              <a:xfrm flipV="1">
                <a:off x="4700" y="2949"/>
                <a:ext cx="53" cy="17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2297"/>
              <p:cNvSpPr>
                <a:spLocks noChangeShapeType="1"/>
              </p:cNvSpPr>
              <p:nvPr/>
            </p:nvSpPr>
            <p:spPr bwMode="auto">
              <a:xfrm flipV="1">
                <a:off x="4839" y="2939"/>
                <a:ext cx="1" cy="24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2298"/>
              <p:cNvSpPr>
                <a:spLocks noChangeShapeType="1"/>
              </p:cNvSpPr>
              <p:nvPr/>
            </p:nvSpPr>
            <p:spPr bwMode="auto">
              <a:xfrm flipV="1">
                <a:off x="4785" y="2940"/>
                <a:ext cx="54" cy="18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2299"/>
              <p:cNvSpPr>
                <a:spLocks noChangeShapeType="1"/>
              </p:cNvSpPr>
              <p:nvPr/>
            </p:nvSpPr>
            <p:spPr bwMode="auto">
              <a:xfrm flipV="1">
                <a:off x="4785" y="2951"/>
                <a:ext cx="1" cy="2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2300"/>
              <p:cNvSpPr>
                <a:spLocks noChangeShapeType="1"/>
              </p:cNvSpPr>
              <p:nvPr/>
            </p:nvSpPr>
            <p:spPr bwMode="auto">
              <a:xfrm>
                <a:off x="4753" y="2934"/>
                <a:ext cx="32" cy="21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2301"/>
              <p:cNvSpPr>
                <a:spLocks noChangeShapeType="1"/>
              </p:cNvSpPr>
              <p:nvPr/>
            </p:nvSpPr>
            <p:spPr bwMode="auto">
              <a:xfrm flipV="1">
                <a:off x="4753" y="2930"/>
                <a:ext cx="1" cy="24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2302"/>
              <p:cNvSpPr>
                <a:spLocks noChangeShapeType="1"/>
              </p:cNvSpPr>
              <p:nvPr/>
            </p:nvSpPr>
            <p:spPr bwMode="auto">
              <a:xfrm>
                <a:off x="4809" y="2920"/>
                <a:ext cx="30" cy="23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2303"/>
              <p:cNvSpPr>
                <a:spLocks noChangeShapeType="1"/>
              </p:cNvSpPr>
              <p:nvPr/>
            </p:nvSpPr>
            <p:spPr bwMode="auto">
              <a:xfrm flipV="1">
                <a:off x="4753" y="2917"/>
                <a:ext cx="56" cy="20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2304"/>
              <p:cNvSpPr>
                <a:spLocks noChangeShapeType="1"/>
              </p:cNvSpPr>
              <p:nvPr/>
            </p:nvSpPr>
            <p:spPr bwMode="auto">
              <a:xfrm flipV="1">
                <a:off x="4894" y="2895"/>
                <a:ext cx="1" cy="33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2305"/>
              <p:cNvSpPr>
                <a:spLocks noChangeShapeType="1"/>
              </p:cNvSpPr>
              <p:nvPr/>
            </p:nvSpPr>
            <p:spPr bwMode="auto">
              <a:xfrm flipV="1">
                <a:off x="4839" y="2895"/>
                <a:ext cx="55" cy="20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2306"/>
              <p:cNvSpPr>
                <a:spLocks noChangeShapeType="1"/>
              </p:cNvSpPr>
              <p:nvPr/>
            </p:nvSpPr>
            <p:spPr bwMode="auto">
              <a:xfrm flipV="1">
                <a:off x="4839" y="2910"/>
                <a:ext cx="1" cy="36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2307"/>
              <p:cNvSpPr>
                <a:spLocks noChangeShapeType="1"/>
              </p:cNvSpPr>
              <p:nvPr/>
            </p:nvSpPr>
            <p:spPr bwMode="auto">
              <a:xfrm>
                <a:off x="4809" y="2889"/>
                <a:ext cx="30" cy="24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2308"/>
              <p:cNvSpPr>
                <a:spLocks noChangeShapeType="1"/>
              </p:cNvSpPr>
              <p:nvPr/>
            </p:nvSpPr>
            <p:spPr bwMode="auto">
              <a:xfrm flipV="1">
                <a:off x="4809" y="2886"/>
                <a:ext cx="1" cy="37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2309"/>
              <p:cNvSpPr>
                <a:spLocks noChangeShapeType="1"/>
              </p:cNvSpPr>
              <p:nvPr/>
            </p:nvSpPr>
            <p:spPr bwMode="auto">
              <a:xfrm>
                <a:off x="4862" y="2878"/>
                <a:ext cx="32" cy="21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2310"/>
              <p:cNvSpPr>
                <a:spLocks noChangeShapeType="1"/>
              </p:cNvSpPr>
              <p:nvPr/>
            </p:nvSpPr>
            <p:spPr bwMode="auto">
              <a:xfrm flipV="1">
                <a:off x="4809" y="2875"/>
                <a:ext cx="53" cy="17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2311"/>
              <p:cNvSpPr>
                <a:spLocks noChangeShapeType="1"/>
              </p:cNvSpPr>
              <p:nvPr/>
            </p:nvSpPr>
            <p:spPr bwMode="auto">
              <a:xfrm flipV="1">
                <a:off x="4894" y="2795"/>
                <a:ext cx="56" cy="19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2312"/>
              <p:cNvSpPr>
                <a:spLocks noChangeShapeType="1"/>
              </p:cNvSpPr>
              <p:nvPr/>
            </p:nvSpPr>
            <p:spPr bwMode="auto">
              <a:xfrm flipV="1">
                <a:off x="4894" y="2808"/>
                <a:ext cx="1" cy="94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2313"/>
              <p:cNvSpPr>
                <a:spLocks noChangeShapeType="1"/>
              </p:cNvSpPr>
              <p:nvPr/>
            </p:nvSpPr>
            <p:spPr bwMode="auto">
              <a:xfrm>
                <a:off x="4862" y="2790"/>
                <a:ext cx="32" cy="21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2314"/>
              <p:cNvSpPr>
                <a:spLocks noChangeShapeType="1"/>
              </p:cNvSpPr>
              <p:nvPr/>
            </p:nvSpPr>
            <p:spPr bwMode="auto">
              <a:xfrm flipV="1">
                <a:off x="4862" y="2787"/>
                <a:ext cx="1" cy="94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2315"/>
              <p:cNvSpPr>
                <a:spLocks noChangeShapeType="1"/>
              </p:cNvSpPr>
              <p:nvPr/>
            </p:nvSpPr>
            <p:spPr bwMode="auto">
              <a:xfrm>
                <a:off x="4916" y="2776"/>
                <a:ext cx="34" cy="22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2316"/>
              <p:cNvSpPr>
                <a:spLocks noChangeShapeType="1"/>
              </p:cNvSpPr>
              <p:nvPr/>
            </p:nvSpPr>
            <p:spPr bwMode="auto">
              <a:xfrm flipV="1">
                <a:off x="4862" y="2773"/>
                <a:ext cx="54" cy="20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" name="Group 2317"/>
              <p:cNvGrpSpPr>
                <a:grpSpLocks/>
              </p:cNvGrpSpPr>
              <p:nvPr/>
            </p:nvGrpSpPr>
            <p:grpSpPr bwMode="auto">
              <a:xfrm>
                <a:off x="4950" y="1865"/>
                <a:ext cx="52" cy="935"/>
                <a:chOff x="4950" y="1865"/>
                <a:chExt cx="52" cy="935"/>
              </a:xfrm>
            </p:grpSpPr>
            <p:sp>
              <p:nvSpPr>
                <p:cNvPr id="194" name="Line 2318"/>
                <p:cNvSpPr>
                  <a:spLocks noChangeShapeType="1"/>
                </p:cNvSpPr>
                <p:nvPr/>
              </p:nvSpPr>
              <p:spPr bwMode="auto">
                <a:xfrm flipV="1">
                  <a:off x="5001" y="1865"/>
                  <a:ext cx="1" cy="9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Line 2319"/>
                <p:cNvSpPr>
                  <a:spLocks noChangeShapeType="1"/>
                </p:cNvSpPr>
                <p:nvPr/>
              </p:nvSpPr>
              <p:spPr bwMode="auto">
                <a:xfrm flipV="1">
                  <a:off x="4950" y="1865"/>
                  <a:ext cx="51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Line 2320"/>
                <p:cNvSpPr>
                  <a:spLocks noChangeShapeType="1"/>
                </p:cNvSpPr>
                <p:nvPr/>
              </p:nvSpPr>
              <p:spPr bwMode="auto">
                <a:xfrm flipV="1">
                  <a:off x="4950" y="1876"/>
                  <a:ext cx="1" cy="9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4" name="Line 2321"/>
              <p:cNvSpPr>
                <a:spLocks noChangeShapeType="1"/>
              </p:cNvSpPr>
              <p:nvPr/>
            </p:nvSpPr>
            <p:spPr bwMode="auto">
              <a:xfrm>
                <a:off x="4916" y="1853"/>
                <a:ext cx="34" cy="21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Line 2322"/>
              <p:cNvSpPr>
                <a:spLocks noChangeShapeType="1"/>
              </p:cNvSpPr>
              <p:nvPr/>
            </p:nvSpPr>
            <p:spPr bwMode="auto">
              <a:xfrm flipV="1">
                <a:off x="4916" y="1850"/>
                <a:ext cx="1" cy="929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Line 2323"/>
              <p:cNvSpPr>
                <a:spLocks noChangeShapeType="1"/>
              </p:cNvSpPr>
              <p:nvPr/>
            </p:nvSpPr>
            <p:spPr bwMode="auto">
              <a:xfrm>
                <a:off x="4972" y="1841"/>
                <a:ext cx="30" cy="22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Line 2324"/>
              <p:cNvSpPr>
                <a:spLocks noChangeShapeType="1"/>
              </p:cNvSpPr>
              <p:nvPr/>
            </p:nvSpPr>
            <p:spPr bwMode="auto">
              <a:xfrm flipV="1">
                <a:off x="4916" y="1838"/>
                <a:ext cx="56" cy="18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AutoShape 2325"/>
              <p:cNvSpPr>
                <a:spLocks noChangeArrowheads="1"/>
              </p:cNvSpPr>
              <p:nvPr/>
            </p:nvSpPr>
            <p:spPr bwMode="auto">
              <a:xfrm>
                <a:off x="3606" y="3245"/>
                <a:ext cx="788" cy="544"/>
              </a:xfrm>
              <a:custGeom>
                <a:avLst/>
                <a:gdLst>
                  <a:gd name="T0" fmla="*/ 0 w 788"/>
                  <a:gd name="T1" fmla="*/ 0 h 545"/>
                  <a:gd name="T2" fmla="*/ 788 w 788"/>
                  <a:gd name="T3" fmla="*/ 545 h 545"/>
                  <a:gd name="T4" fmla="*/ 0 w 788"/>
                  <a:gd name="T5" fmla="*/ 0 h 545"/>
                  <a:gd name="T6" fmla="*/ 0 w 788"/>
                  <a:gd name="T7" fmla="*/ 0 h 545"/>
                  <a:gd name="T8" fmla="*/ 788 w 788"/>
                  <a:gd name="T9" fmla="*/ 545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788" h="545">
                    <a:moveTo>
                      <a:pt x="0" y="0"/>
                    </a:moveTo>
                    <a:lnTo>
                      <a:pt x="788" y="5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936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Line 2326"/>
              <p:cNvSpPr>
                <a:spLocks noChangeShapeType="1"/>
              </p:cNvSpPr>
              <p:nvPr/>
            </p:nvSpPr>
            <p:spPr bwMode="auto">
              <a:xfrm>
                <a:off x="3606" y="3245"/>
                <a:ext cx="788" cy="544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AutoShape 2327"/>
              <p:cNvSpPr>
                <a:spLocks noChangeArrowheads="1"/>
              </p:cNvSpPr>
              <p:nvPr/>
            </p:nvSpPr>
            <p:spPr bwMode="auto">
              <a:xfrm>
                <a:off x="4394" y="2709"/>
                <a:ext cx="1" cy="1080"/>
              </a:xfrm>
              <a:custGeom>
                <a:avLst/>
                <a:gdLst>
                  <a:gd name="T0" fmla="*/ 0 w 1"/>
                  <a:gd name="T1" fmla="*/ 1081 h 1081"/>
                  <a:gd name="T2" fmla="*/ 0 w 1"/>
                  <a:gd name="T3" fmla="*/ 0 h 1081"/>
                  <a:gd name="T4" fmla="*/ 0 w 1"/>
                  <a:gd name="T5" fmla="*/ 1081 h 1081"/>
                  <a:gd name="T6" fmla="*/ 0 w 1"/>
                  <a:gd name="T7" fmla="*/ 0 h 1081"/>
                  <a:gd name="T8" fmla="*/ 1 w 1"/>
                  <a:gd name="T9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1" h="1081">
                    <a:moveTo>
                      <a:pt x="0" y="1081"/>
                    </a:moveTo>
                    <a:lnTo>
                      <a:pt x="0" y="0"/>
                    </a:lnTo>
                    <a:lnTo>
                      <a:pt x="0" y="1081"/>
                    </a:lnTo>
                    <a:close/>
                  </a:path>
                </a:pathLst>
              </a:custGeom>
              <a:solidFill>
                <a:srgbClr val="919191"/>
              </a:solidFill>
              <a:ln w="936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Line 2328"/>
              <p:cNvSpPr>
                <a:spLocks noChangeShapeType="1"/>
              </p:cNvSpPr>
              <p:nvPr/>
            </p:nvSpPr>
            <p:spPr bwMode="auto">
              <a:xfrm flipV="1">
                <a:off x="4394" y="2706"/>
                <a:ext cx="1" cy="1086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AutoShape 2329"/>
              <p:cNvSpPr>
                <a:spLocks noChangeArrowheads="1"/>
              </p:cNvSpPr>
              <p:nvPr/>
            </p:nvSpPr>
            <p:spPr bwMode="auto">
              <a:xfrm>
                <a:off x="4394" y="3474"/>
                <a:ext cx="1366" cy="315"/>
              </a:xfrm>
              <a:custGeom>
                <a:avLst/>
                <a:gdLst>
                  <a:gd name="T0" fmla="*/ 0 w 1366"/>
                  <a:gd name="T1" fmla="*/ 315 h 315"/>
                  <a:gd name="T2" fmla="*/ 1366 w 1366"/>
                  <a:gd name="T3" fmla="*/ 0 h 315"/>
                  <a:gd name="T4" fmla="*/ 0 w 1366"/>
                  <a:gd name="T5" fmla="*/ 315 h 315"/>
                  <a:gd name="T6" fmla="*/ 0 w 1366"/>
                  <a:gd name="T7" fmla="*/ 0 h 315"/>
                  <a:gd name="T8" fmla="*/ 1366 w 1366"/>
                  <a:gd name="T9" fmla="*/ 315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1366" h="315">
                    <a:moveTo>
                      <a:pt x="0" y="315"/>
                    </a:moveTo>
                    <a:lnTo>
                      <a:pt x="1366" y="0"/>
                    </a:lnTo>
                    <a:lnTo>
                      <a:pt x="0" y="315"/>
                    </a:lnTo>
                    <a:close/>
                  </a:path>
                </a:pathLst>
              </a:custGeom>
              <a:solidFill>
                <a:srgbClr val="919191"/>
              </a:solidFill>
              <a:ln w="936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Line 2330"/>
              <p:cNvSpPr>
                <a:spLocks noChangeShapeType="1"/>
              </p:cNvSpPr>
              <p:nvPr/>
            </p:nvSpPr>
            <p:spPr bwMode="auto">
              <a:xfrm flipV="1">
                <a:off x="4394" y="3471"/>
                <a:ext cx="1366" cy="321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AutoShape 2331"/>
              <p:cNvSpPr>
                <a:spLocks noChangeArrowheads="1"/>
              </p:cNvSpPr>
              <p:nvPr/>
            </p:nvSpPr>
            <p:spPr bwMode="auto">
              <a:xfrm>
                <a:off x="4394" y="3474"/>
                <a:ext cx="1366" cy="315"/>
              </a:xfrm>
              <a:custGeom>
                <a:avLst/>
                <a:gdLst>
                  <a:gd name="T0" fmla="*/ 0 w 1366"/>
                  <a:gd name="T1" fmla="*/ 315 h 315"/>
                  <a:gd name="T2" fmla="*/ 1366 w 1366"/>
                  <a:gd name="T3" fmla="*/ 0 h 315"/>
                  <a:gd name="T4" fmla="*/ 0 w 1366"/>
                  <a:gd name="T5" fmla="*/ 315 h 315"/>
                  <a:gd name="T6" fmla="*/ 0 w 1366"/>
                  <a:gd name="T7" fmla="*/ 0 h 315"/>
                  <a:gd name="T8" fmla="*/ 1366 w 1366"/>
                  <a:gd name="T9" fmla="*/ 315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1366" h="315">
                    <a:moveTo>
                      <a:pt x="0" y="315"/>
                    </a:moveTo>
                    <a:lnTo>
                      <a:pt x="1366" y="0"/>
                    </a:lnTo>
                    <a:lnTo>
                      <a:pt x="0" y="315"/>
                    </a:lnTo>
                    <a:close/>
                  </a:path>
                </a:pathLst>
              </a:custGeom>
              <a:solidFill>
                <a:srgbClr val="919191"/>
              </a:solidFill>
              <a:ln w="936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Line 2332"/>
              <p:cNvSpPr>
                <a:spLocks noChangeShapeType="1"/>
              </p:cNvSpPr>
              <p:nvPr/>
            </p:nvSpPr>
            <p:spPr bwMode="auto">
              <a:xfrm flipV="1">
                <a:off x="4394" y="3471"/>
                <a:ext cx="1366" cy="321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Line 2333"/>
              <p:cNvSpPr>
                <a:spLocks noChangeShapeType="1"/>
              </p:cNvSpPr>
              <p:nvPr/>
            </p:nvSpPr>
            <p:spPr bwMode="auto">
              <a:xfrm flipV="1">
                <a:off x="4482" y="3765"/>
                <a:ext cx="1" cy="36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Line 2334"/>
              <p:cNvSpPr>
                <a:spLocks noChangeShapeType="1"/>
              </p:cNvSpPr>
              <p:nvPr/>
            </p:nvSpPr>
            <p:spPr bwMode="auto">
              <a:xfrm flipV="1">
                <a:off x="4569" y="3746"/>
                <a:ext cx="1" cy="36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Line 2335"/>
              <p:cNvSpPr>
                <a:spLocks noChangeShapeType="1"/>
              </p:cNvSpPr>
              <p:nvPr/>
            </p:nvSpPr>
            <p:spPr bwMode="auto">
              <a:xfrm flipV="1">
                <a:off x="4656" y="3725"/>
                <a:ext cx="1" cy="3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2336"/>
              <p:cNvSpPr>
                <a:spLocks noChangeShapeType="1"/>
              </p:cNvSpPr>
              <p:nvPr/>
            </p:nvSpPr>
            <p:spPr bwMode="auto">
              <a:xfrm flipV="1">
                <a:off x="4742" y="3705"/>
                <a:ext cx="1" cy="3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2337"/>
              <p:cNvSpPr>
                <a:spLocks noChangeShapeType="1"/>
              </p:cNvSpPr>
              <p:nvPr/>
            </p:nvSpPr>
            <p:spPr bwMode="auto">
              <a:xfrm flipV="1">
                <a:off x="4829" y="3686"/>
                <a:ext cx="1" cy="64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2338"/>
              <p:cNvSpPr>
                <a:spLocks noChangeShapeType="1"/>
              </p:cNvSpPr>
              <p:nvPr/>
            </p:nvSpPr>
            <p:spPr bwMode="auto">
              <a:xfrm flipV="1">
                <a:off x="4916" y="3666"/>
                <a:ext cx="1" cy="3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2339"/>
              <p:cNvSpPr>
                <a:spLocks noChangeShapeType="1"/>
              </p:cNvSpPr>
              <p:nvPr/>
            </p:nvSpPr>
            <p:spPr bwMode="auto">
              <a:xfrm flipV="1">
                <a:off x="5002" y="3645"/>
                <a:ext cx="1" cy="3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2340"/>
              <p:cNvSpPr>
                <a:spLocks noChangeShapeType="1"/>
              </p:cNvSpPr>
              <p:nvPr/>
            </p:nvSpPr>
            <p:spPr bwMode="auto">
              <a:xfrm flipV="1">
                <a:off x="5091" y="3627"/>
                <a:ext cx="1" cy="3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2341"/>
              <p:cNvSpPr>
                <a:spLocks noChangeShapeType="1"/>
              </p:cNvSpPr>
              <p:nvPr/>
            </p:nvSpPr>
            <p:spPr bwMode="auto">
              <a:xfrm flipV="1">
                <a:off x="5177" y="3606"/>
                <a:ext cx="1" cy="3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2342"/>
              <p:cNvSpPr>
                <a:spLocks noChangeShapeType="1"/>
              </p:cNvSpPr>
              <p:nvPr/>
            </p:nvSpPr>
            <p:spPr bwMode="auto">
              <a:xfrm flipV="1">
                <a:off x="5262" y="3584"/>
                <a:ext cx="1" cy="66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2343"/>
              <p:cNvSpPr>
                <a:spLocks noChangeShapeType="1"/>
              </p:cNvSpPr>
              <p:nvPr/>
            </p:nvSpPr>
            <p:spPr bwMode="auto">
              <a:xfrm flipV="1">
                <a:off x="5351" y="3565"/>
                <a:ext cx="1" cy="36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2344"/>
              <p:cNvSpPr>
                <a:spLocks noChangeShapeType="1"/>
              </p:cNvSpPr>
              <p:nvPr/>
            </p:nvSpPr>
            <p:spPr bwMode="auto">
              <a:xfrm flipV="1">
                <a:off x="5437" y="3545"/>
                <a:ext cx="1" cy="3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2345"/>
              <p:cNvSpPr>
                <a:spLocks noChangeShapeType="1"/>
              </p:cNvSpPr>
              <p:nvPr/>
            </p:nvSpPr>
            <p:spPr bwMode="auto">
              <a:xfrm flipV="1">
                <a:off x="5525" y="3525"/>
                <a:ext cx="1" cy="3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Line 2346"/>
              <p:cNvSpPr>
                <a:spLocks noChangeShapeType="1"/>
              </p:cNvSpPr>
              <p:nvPr/>
            </p:nvSpPr>
            <p:spPr bwMode="auto">
              <a:xfrm flipV="1">
                <a:off x="5611" y="3506"/>
                <a:ext cx="1" cy="3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Line 2347"/>
              <p:cNvSpPr>
                <a:spLocks noChangeShapeType="1"/>
              </p:cNvSpPr>
              <p:nvPr/>
            </p:nvSpPr>
            <p:spPr bwMode="auto">
              <a:xfrm flipV="1">
                <a:off x="5697" y="3486"/>
                <a:ext cx="1" cy="64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Line 2348"/>
              <p:cNvSpPr>
                <a:spLocks noChangeShapeType="1"/>
              </p:cNvSpPr>
              <p:nvPr/>
            </p:nvSpPr>
            <p:spPr bwMode="auto">
              <a:xfrm flipV="1">
                <a:off x="5697" y="3486"/>
                <a:ext cx="1" cy="64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AutoShape 2349"/>
              <p:cNvSpPr>
                <a:spLocks noChangeArrowheads="1"/>
              </p:cNvSpPr>
              <p:nvPr/>
            </p:nvSpPr>
            <p:spPr bwMode="auto">
              <a:xfrm>
                <a:off x="4381" y="3868"/>
                <a:ext cx="47" cy="75"/>
              </a:xfrm>
              <a:custGeom>
                <a:avLst/>
                <a:gdLst>
                  <a:gd name="T0" fmla="*/ 0 w 47"/>
                  <a:gd name="T1" fmla="*/ 38 h 75"/>
                  <a:gd name="T2" fmla="*/ 2 w 47"/>
                  <a:gd name="T3" fmla="*/ 29 h 75"/>
                  <a:gd name="T4" fmla="*/ 3 w 47"/>
                  <a:gd name="T5" fmla="*/ 22 h 75"/>
                  <a:gd name="T6" fmla="*/ 5 w 47"/>
                  <a:gd name="T7" fmla="*/ 14 h 75"/>
                  <a:gd name="T8" fmla="*/ 9 w 47"/>
                  <a:gd name="T9" fmla="*/ 9 h 75"/>
                  <a:gd name="T10" fmla="*/ 12 w 47"/>
                  <a:gd name="T11" fmla="*/ 4 h 75"/>
                  <a:gd name="T12" fmla="*/ 16 w 47"/>
                  <a:gd name="T13" fmla="*/ 1 h 75"/>
                  <a:gd name="T14" fmla="*/ 21 w 47"/>
                  <a:gd name="T15" fmla="*/ 0 h 75"/>
                  <a:gd name="T16" fmla="*/ 24 w 47"/>
                  <a:gd name="T17" fmla="*/ 0 h 75"/>
                  <a:gd name="T18" fmla="*/ 29 w 47"/>
                  <a:gd name="T19" fmla="*/ 0 h 75"/>
                  <a:gd name="T20" fmla="*/ 34 w 47"/>
                  <a:gd name="T21" fmla="*/ 3 h 75"/>
                  <a:gd name="T22" fmla="*/ 38 w 47"/>
                  <a:gd name="T23" fmla="*/ 7 h 75"/>
                  <a:gd name="T24" fmla="*/ 45 w 47"/>
                  <a:gd name="T25" fmla="*/ 20 h 75"/>
                  <a:gd name="T26" fmla="*/ 47 w 47"/>
                  <a:gd name="T27" fmla="*/ 36 h 75"/>
                  <a:gd name="T28" fmla="*/ 47 w 47"/>
                  <a:gd name="T29" fmla="*/ 45 h 75"/>
                  <a:gd name="T30" fmla="*/ 45 w 47"/>
                  <a:gd name="T31" fmla="*/ 52 h 75"/>
                  <a:gd name="T32" fmla="*/ 44 w 47"/>
                  <a:gd name="T33" fmla="*/ 58 h 75"/>
                  <a:gd name="T34" fmla="*/ 41 w 47"/>
                  <a:gd name="T35" fmla="*/ 64 h 75"/>
                  <a:gd name="T36" fmla="*/ 38 w 47"/>
                  <a:gd name="T37" fmla="*/ 68 h 75"/>
                  <a:gd name="T38" fmla="*/ 34 w 47"/>
                  <a:gd name="T39" fmla="*/ 71 h 75"/>
                  <a:gd name="T40" fmla="*/ 29 w 47"/>
                  <a:gd name="T41" fmla="*/ 74 h 75"/>
                  <a:gd name="T42" fmla="*/ 24 w 47"/>
                  <a:gd name="T43" fmla="*/ 75 h 75"/>
                  <a:gd name="T44" fmla="*/ 19 w 47"/>
                  <a:gd name="T45" fmla="*/ 74 h 75"/>
                  <a:gd name="T46" fmla="*/ 15 w 47"/>
                  <a:gd name="T47" fmla="*/ 73 h 75"/>
                  <a:gd name="T48" fmla="*/ 10 w 47"/>
                  <a:gd name="T49" fmla="*/ 68 h 75"/>
                  <a:gd name="T50" fmla="*/ 6 w 47"/>
                  <a:gd name="T51" fmla="*/ 62 h 75"/>
                  <a:gd name="T52" fmla="*/ 2 w 47"/>
                  <a:gd name="T53" fmla="*/ 51 h 75"/>
                  <a:gd name="T54" fmla="*/ 0 w 47"/>
                  <a:gd name="T55" fmla="*/ 38 h 75"/>
                  <a:gd name="T56" fmla="*/ 13 w 47"/>
                  <a:gd name="T57" fmla="*/ 38 h 75"/>
                  <a:gd name="T58" fmla="*/ 15 w 47"/>
                  <a:gd name="T59" fmla="*/ 55 h 75"/>
                  <a:gd name="T60" fmla="*/ 18 w 47"/>
                  <a:gd name="T61" fmla="*/ 67 h 75"/>
                  <a:gd name="T62" fmla="*/ 19 w 47"/>
                  <a:gd name="T63" fmla="*/ 70 h 75"/>
                  <a:gd name="T64" fmla="*/ 22 w 47"/>
                  <a:gd name="T65" fmla="*/ 71 h 75"/>
                  <a:gd name="T66" fmla="*/ 24 w 47"/>
                  <a:gd name="T67" fmla="*/ 71 h 75"/>
                  <a:gd name="T68" fmla="*/ 26 w 47"/>
                  <a:gd name="T69" fmla="*/ 71 h 75"/>
                  <a:gd name="T70" fmla="*/ 28 w 47"/>
                  <a:gd name="T71" fmla="*/ 68 h 75"/>
                  <a:gd name="T72" fmla="*/ 31 w 47"/>
                  <a:gd name="T73" fmla="*/ 65 h 75"/>
                  <a:gd name="T74" fmla="*/ 32 w 47"/>
                  <a:gd name="T75" fmla="*/ 59 h 75"/>
                  <a:gd name="T76" fmla="*/ 34 w 47"/>
                  <a:gd name="T77" fmla="*/ 49 h 75"/>
                  <a:gd name="T78" fmla="*/ 34 w 47"/>
                  <a:gd name="T79" fmla="*/ 33 h 75"/>
                  <a:gd name="T80" fmla="*/ 34 w 47"/>
                  <a:gd name="T81" fmla="*/ 26 h 75"/>
                  <a:gd name="T82" fmla="*/ 34 w 47"/>
                  <a:gd name="T83" fmla="*/ 19 h 75"/>
                  <a:gd name="T84" fmla="*/ 32 w 47"/>
                  <a:gd name="T85" fmla="*/ 13 h 75"/>
                  <a:gd name="T86" fmla="*/ 31 w 47"/>
                  <a:gd name="T87" fmla="*/ 9 h 75"/>
                  <a:gd name="T88" fmla="*/ 28 w 47"/>
                  <a:gd name="T89" fmla="*/ 4 h 75"/>
                  <a:gd name="T90" fmla="*/ 26 w 47"/>
                  <a:gd name="T91" fmla="*/ 3 h 75"/>
                  <a:gd name="T92" fmla="*/ 24 w 47"/>
                  <a:gd name="T93" fmla="*/ 3 h 75"/>
                  <a:gd name="T94" fmla="*/ 21 w 47"/>
                  <a:gd name="T95" fmla="*/ 4 h 75"/>
                  <a:gd name="T96" fmla="*/ 19 w 47"/>
                  <a:gd name="T97" fmla="*/ 6 h 75"/>
                  <a:gd name="T98" fmla="*/ 18 w 47"/>
                  <a:gd name="T99" fmla="*/ 10 h 75"/>
                  <a:gd name="T100" fmla="*/ 16 w 47"/>
                  <a:gd name="T101" fmla="*/ 14 h 75"/>
                  <a:gd name="T102" fmla="*/ 15 w 47"/>
                  <a:gd name="T103" fmla="*/ 20 h 75"/>
                  <a:gd name="T104" fmla="*/ 13 w 47"/>
                  <a:gd name="T105" fmla="*/ 29 h 75"/>
                  <a:gd name="T106" fmla="*/ 13 w 47"/>
                  <a:gd name="T107" fmla="*/ 38 h 75"/>
                  <a:gd name="T108" fmla="*/ 0 w 47"/>
                  <a:gd name="T109" fmla="*/ 0 h 75"/>
                  <a:gd name="T110" fmla="*/ 47 w 47"/>
                  <a:gd name="T111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T108" t="T109" r="T110" b="T111"/>
                <a:pathLst>
                  <a:path w="47" h="75">
                    <a:moveTo>
                      <a:pt x="0" y="38"/>
                    </a:moveTo>
                    <a:lnTo>
                      <a:pt x="2" y="29"/>
                    </a:lnTo>
                    <a:lnTo>
                      <a:pt x="3" y="22"/>
                    </a:lnTo>
                    <a:lnTo>
                      <a:pt x="5" y="14"/>
                    </a:lnTo>
                    <a:lnTo>
                      <a:pt x="9" y="9"/>
                    </a:lnTo>
                    <a:lnTo>
                      <a:pt x="12" y="4"/>
                    </a:lnTo>
                    <a:lnTo>
                      <a:pt x="16" y="1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34" y="3"/>
                    </a:lnTo>
                    <a:lnTo>
                      <a:pt x="38" y="7"/>
                    </a:lnTo>
                    <a:lnTo>
                      <a:pt x="45" y="20"/>
                    </a:lnTo>
                    <a:lnTo>
                      <a:pt x="47" y="36"/>
                    </a:lnTo>
                    <a:lnTo>
                      <a:pt x="47" y="45"/>
                    </a:lnTo>
                    <a:lnTo>
                      <a:pt x="45" y="52"/>
                    </a:lnTo>
                    <a:lnTo>
                      <a:pt x="44" y="58"/>
                    </a:lnTo>
                    <a:lnTo>
                      <a:pt x="41" y="64"/>
                    </a:lnTo>
                    <a:lnTo>
                      <a:pt x="38" y="68"/>
                    </a:lnTo>
                    <a:lnTo>
                      <a:pt x="34" y="71"/>
                    </a:lnTo>
                    <a:lnTo>
                      <a:pt x="29" y="74"/>
                    </a:lnTo>
                    <a:lnTo>
                      <a:pt x="24" y="75"/>
                    </a:lnTo>
                    <a:lnTo>
                      <a:pt x="19" y="74"/>
                    </a:lnTo>
                    <a:lnTo>
                      <a:pt x="15" y="73"/>
                    </a:lnTo>
                    <a:lnTo>
                      <a:pt x="10" y="68"/>
                    </a:lnTo>
                    <a:lnTo>
                      <a:pt x="6" y="62"/>
                    </a:lnTo>
                    <a:lnTo>
                      <a:pt x="2" y="51"/>
                    </a:lnTo>
                    <a:lnTo>
                      <a:pt x="0" y="38"/>
                    </a:lnTo>
                    <a:close/>
                    <a:moveTo>
                      <a:pt x="13" y="38"/>
                    </a:moveTo>
                    <a:lnTo>
                      <a:pt x="15" y="55"/>
                    </a:lnTo>
                    <a:lnTo>
                      <a:pt x="18" y="67"/>
                    </a:lnTo>
                    <a:lnTo>
                      <a:pt x="19" y="70"/>
                    </a:lnTo>
                    <a:lnTo>
                      <a:pt x="22" y="71"/>
                    </a:lnTo>
                    <a:lnTo>
                      <a:pt x="24" y="71"/>
                    </a:lnTo>
                    <a:lnTo>
                      <a:pt x="26" y="71"/>
                    </a:lnTo>
                    <a:lnTo>
                      <a:pt x="28" y="68"/>
                    </a:lnTo>
                    <a:lnTo>
                      <a:pt x="31" y="65"/>
                    </a:lnTo>
                    <a:lnTo>
                      <a:pt x="32" y="59"/>
                    </a:lnTo>
                    <a:lnTo>
                      <a:pt x="34" y="49"/>
                    </a:lnTo>
                    <a:lnTo>
                      <a:pt x="34" y="33"/>
                    </a:lnTo>
                    <a:lnTo>
                      <a:pt x="34" y="26"/>
                    </a:lnTo>
                    <a:lnTo>
                      <a:pt x="34" y="19"/>
                    </a:lnTo>
                    <a:lnTo>
                      <a:pt x="32" y="13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6" y="3"/>
                    </a:lnTo>
                    <a:lnTo>
                      <a:pt x="24" y="3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8" y="10"/>
                    </a:lnTo>
                    <a:lnTo>
                      <a:pt x="16" y="14"/>
                    </a:lnTo>
                    <a:lnTo>
                      <a:pt x="15" y="20"/>
                    </a:lnTo>
                    <a:lnTo>
                      <a:pt x="13" y="29"/>
                    </a:lnTo>
                    <a:lnTo>
                      <a:pt x="13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AutoShape 2350"/>
              <p:cNvSpPr>
                <a:spLocks noChangeArrowheads="1"/>
              </p:cNvSpPr>
              <p:nvPr/>
            </p:nvSpPr>
            <p:spPr bwMode="auto">
              <a:xfrm>
                <a:off x="4825" y="3768"/>
                <a:ext cx="29" cy="74"/>
              </a:xfrm>
              <a:custGeom>
                <a:avLst/>
                <a:gdLst>
                  <a:gd name="T0" fmla="*/ 0 w 29"/>
                  <a:gd name="T1" fmla="*/ 8 h 74"/>
                  <a:gd name="T2" fmla="*/ 19 w 29"/>
                  <a:gd name="T3" fmla="*/ 0 h 74"/>
                  <a:gd name="T4" fmla="*/ 20 w 29"/>
                  <a:gd name="T5" fmla="*/ 0 h 74"/>
                  <a:gd name="T6" fmla="*/ 20 w 29"/>
                  <a:gd name="T7" fmla="*/ 62 h 74"/>
                  <a:gd name="T8" fmla="*/ 20 w 29"/>
                  <a:gd name="T9" fmla="*/ 66 h 74"/>
                  <a:gd name="T10" fmla="*/ 20 w 29"/>
                  <a:gd name="T11" fmla="*/ 69 h 74"/>
                  <a:gd name="T12" fmla="*/ 22 w 29"/>
                  <a:gd name="T13" fmla="*/ 71 h 74"/>
                  <a:gd name="T14" fmla="*/ 23 w 29"/>
                  <a:gd name="T15" fmla="*/ 72 h 74"/>
                  <a:gd name="T16" fmla="*/ 24 w 29"/>
                  <a:gd name="T17" fmla="*/ 72 h 74"/>
                  <a:gd name="T18" fmla="*/ 29 w 29"/>
                  <a:gd name="T19" fmla="*/ 72 h 74"/>
                  <a:gd name="T20" fmla="*/ 29 w 29"/>
                  <a:gd name="T21" fmla="*/ 74 h 74"/>
                  <a:gd name="T22" fmla="*/ 1 w 29"/>
                  <a:gd name="T23" fmla="*/ 74 h 74"/>
                  <a:gd name="T24" fmla="*/ 1 w 29"/>
                  <a:gd name="T25" fmla="*/ 72 h 74"/>
                  <a:gd name="T26" fmla="*/ 6 w 29"/>
                  <a:gd name="T27" fmla="*/ 72 h 74"/>
                  <a:gd name="T28" fmla="*/ 8 w 29"/>
                  <a:gd name="T29" fmla="*/ 72 h 74"/>
                  <a:gd name="T30" fmla="*/ 10 w 29"/>
                  <a:gd name="T31" fmla="*/ 71 h 74"/>
                  <a:gd name="T32" fmla="*/ 10 w 29"/>
                  <a:gd name="T33" fmla="*/ 69 h 74"/>
                  <a:gd name="T34" fmla="*/ 10 w 29"/>
                  <a:gd name="T35" fmla="*/ 68 h 74"/>
                  <a:gd name="T36" fmla="*/ 11 w 29"/>
                  <a:gd name="T37" fmla="*/ 65 h 74"/>
                  <a:gd name="T38" fmla="*/ 11 w 29"/>
                  <a:gd name="T39" fmla="*/ 62 h 74"/>
                  <a:gd name="T40" fmla="*/ 11 w 29"/>
                  <a:gd name="T41" fmla="*/ 21 h 74"/>
                  <a:gd name="T42" fmla="*/ 11 w 29"/>
                  <a:gd name="T43" fmla="*/ 17 h 74"/>
                  <a:gd name="T44" fmla="*/ 10 w 29"/>
                  <a:gd name="T45" fmla="*/ 14 h 74"/>
                  <a:gd name="T46" fmla="*/ 10 w 29"/>
                  <a:gd name="T47" fmla="*/ 11 h 74"/>
                  <a:gd name="T48" fmla="*/ 10 w 29"/>
                  <a:gd name="T49" fmla="*/ 10 h 74"/>
                  <a:gd name="T50" fmla="*/ 8 w 29"/>
                  <a:gd name="T51" fmla="*/ 10 h 74"/>
                  <a:gd name="T52" fmla="*/ 8 w 29"/>
                  <a:gd name="T53" fmla="*/ 8 h 74"/>
                  <a:gd name="T54" fmla="*/ 7 w 29"/>
                  <a:gd name="T55" fmla="*/ 8 h 74"/>
                  <a:gd name="T56" fmla="*/ 4 w 29"/>
                  <a:gd name="T57" fmla="*/ 8 h 74"/>
                  <a:gd name="T58" fmla="*/ 1 w 29"/>
                  <a:gd name="T59" fmla="*/ 10 h 74"/>
                  <a:gd name="T60" fmla="*/ 0 w 29"/>
                  <a:gd name="T61" fmla="*/ 8 h 74"/>
                  <a:gd name="T62" fmla="*/ 0 w 29"/>
                  <a:gd name="T63" fmla="*/ 0 h 74"/>
                  <a:gd name="T64" fmla="*/ 29 w 29"/>
                  <a:gd name="T65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T62" t="T63" r="T64" b="T65"/>
                <a:pathLst>
                  <a:path w="29" h="74">
                    <a:moveTo>
                      <a:pt x="0" y="8"/>
                    </a:moveTo>
                    <a:lnTo>
                      <a:pt x="19" y="0"/>
                    </a:lnTo>
                    <a:lnTo>
                      <a:pt x="20" y="0"/>
                    </a:lnTo>
                    <a:lnTo>
                      <a:pt x="20" y="62"/>
                    </a:lnTo>
                    <a:lnTo>
                      <a:pt x="20" y="66"/>
                    </a:lnTo>
                    <a:lnTo>
                      <a:pt x="20" y="69"/>
                    </a:lnTo>
                    <a:lnTo>
                      <a:pt x="22" y="71"/>
                    </a:lnTo>
                    <a:lnTo>
                      <a:pt x="23" y="72"/>
                    </a:lnTo>
                    <a:lnTo>
                      <a:pt x="24" y="72"/>
                    </a:lnTo>
                    <a:lnTo>
                      <a:pt x="29" y="72"/>
                    </a:lnTo>
                    <a:lnTo>
                      <a:pt x="29" y="74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6" y="72"/>
                    </a:lnTo>
                    <a:lnTo>
                      <a:pt x="8" y="72"/>
                    </a:lnTo>
                    <a:lnTo>
                      <a:pt x="10" y="71"/>
                    </a:lnTo>
                    <a:lnTo>
                      <a:pt x="10" y="69"/>
                    </a:lnTo>
                    <a:lnTo>
                      <a:pt x="10" y="68"/>
                    </a:lnTo>
                    <a:lnTo>
                      <a:pt x="11" y="65"/>
                    </a:lnTo>
                    <a:lnTo>
                      <a:pt x="11" y="62"/>
                    </a:lnTo>
                    <a:lnTo>
                      <a:pt x="11" y="21"/>
                    </a:lnTo>
                    <a:lnTo>
                      <a:pt x="11" y="17"/>
                    </a:lnTo>
                    <a:lnTo>
                      <a:pt x="10" y="14"/>
                    </a:lnTo>
                    <a:lnTo>
                      <a:pt x="10" y="11"/>
                    </a:lnTo>
                    <a:lnTo>
                      <a:pt x="10" y="10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4" y="8"/>
                    </a:lnTo>
                    <a:lnTo>
                      <a:pt x="1" y="1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AutoShape 2351"/>
              <p:cNvSpPr>
                <a:spLocks noChangeArrowheads="1"/>
              </p:cNvSpPr>
              <p:nvPr/>
            </p:nvSpPr>
            <p:spPr bwMode="auto">
              <a:xfrm>
                <a:off x="5248" y="3666"/>
                <a:ext cx="49" cy="75"/>
              </a:xfrm>
              <a:custGeom>
                <a:avLst/>
                <a:gdLst>
                  <a:gd name="T0" fmla="*/ 49 w 49"/>
                  <a:gd name="T1" fmla="*/ 59 h 75"/>
                  <a:gd name="T2" fmla="*/ 43 w 49"/>
                  <a:gd name="T3" fmla="*/ 75 h 75"/>
                  <a:gd name="T4" fmla="*/ 0 w 49"/>
                  <a:gd name="T5" fmla="*/ 75 h 75"/>
                  <a:gd name="T6" fmla="*/ 0 w 49"/>
                  <a:gd name="T7" fmla="*/ 73 h 75"/>
                  <a:gd name="T8" fmla="*/ 19 w 49"/>
                  <a:gd name="T9" fmla="*/ 54 h 75"/>
                  <a:gd name="T10" fmla="*/ 29 w 49"/>
                  <a:gd name="T11" fmla="*/ 39 h 75"/>
                  <a:gd name="T12" fmla="*/ 32 w 49"/>
                  <a:gd name="T13" fmla="*/ 35 h 75"/>
                  <a:gd name="T14" fmla="*/ 35 w 49"/>
                  <a:gd name="T15" fmla="*/ 29 h 75"/>
                  <a:gd name="T16" fmla="*/ 35 w 49"/>
                  <a:gd name="T17" fmla="*/ 25 h 75"/>
                  <a:gd name="T18" fmla="*/ 35 w 49"/>
                  <a:gd name="T19" fmla="*/ 20 h 75"/>
                  <a:gd name="T20" fmla="*/ 33 w 49"/>
                  <a:gd name="T21" fmla="*/ 16 h 75"/>
                  <a:gd name="T22" fmla="*/ 30 w 49"/>
                  <a:gd name="T23" fmla="*/ 13 h 75"/>
                  <a:gd name="T24" fmla="*/ 27 w 49"/>
                  <a:gd name="T25" fmla="*/ 10 h 75"/>
                  <a:gd name="T26" fmla="*/ 23 w 49"/>
                  <a:gd name="T27" fmla="*/ 9 h 75"/>
                  <a:gd name="T28" fmla="*/ 19 w 49"/>
                  <a:gd name="T29" fmla="*/ 9 h 75"/>
                  <a:gd name="T30" fmla="*/ 14 w 49"/>
                  <a:gd name="T31" fmla="*/ 9 h 75"/>
                  <a:gd name="T32" fmla="*/ 9 w 49"/>
                  <a:gd name="T33" fmla="*/ 11 h 75"/>
                  <a:gd name="T34" fmla="*/ 6 w 49"/>
                  <a:gd name="T35" fmla="*/ 16 h 75"/>
                  <a:gd name="T36" fmla="*/ 3 w 49"/>
                  <a:gd name="T37" fmla="*/ 20 h 75"/>
                  <a:gd name="T38" fmla="*/ 0 w 49"/>
                  <a:gd name="T39" fmla="*/ 20 h 75"/>
                  <a:gd name="T40" fmla="*/ 1 w 49"/>
                  <a:gd name="T41" fmla="*/ 14 h 75"/>
                  <a:gd name="T42" fmla="*/ 4 w 49"/>
                  <a:gd name="T43" fmla="*/ 10 h 75"/>
                  <a:gd name="T44" fmla="*/ 7 w 49"/>
                  <a:gd name="T45" fmla="*/ 6 h 75"/>
                  <a:gd name="T46" fmla="*/ 11 w 49"/>
                  <a:gd name="T47" fmla="*/ 3 h 75"/>
                  <a:gd name="T48" fmla="*/ 17 w 49"/>
                  <a:gd name="T49" fmla="*/ 1 h 75"/>
                  <a:gd name="T50" fmla="*/ 22 w 49"/>
                  <a:gd name="T51" fmla="*/ 0 h 75"/>
                  <a:gd name="T52" fmla="*/ 27 w 49"/>
                  <a:gd name="T53" fmla="*/ 1 h 75"/>
                  <a:gd name="T54" fmla="*/ 33 w 49"/>
                  <a:gd name="T55" fmla="*/ 3 h 75"/>
                  <a:gd name="T56" fmla="*/ 38 w 49"/>
                  <a:gd name="T57" fmla="*/ 6 h 75"/>
                  <a:gd name="T58" fmla="*/ 40 w 49"/>
                  <a:gd name="T59" fmla="*/ 10 h 75"/>
                  <a:gd name="T60" fmla="*/ 43 w 49"/>
                  <a:gd name="T61" fmla="*/ 14 h 75"/>
                  <a:gd name="T62" fmla="*/ 43 w 49"/>
                  <a:gd name="T63" fmla="*/ 19 h 75"/>
                  <a:gd name="T64" fmla="*/ 43 w 49"/>
                  <a:gd name="T65" fmla="*/ 25 h 75"/>
                  <a:gd name="T66" fmla="*/ 40 w 49"/>
                  <a:gd name="T67" fmla="*/ 30 h 75"/>
                  <a:gd name="T68" fmla="*/ 38 w 49"/>
                  <a:gd name="T69" fmla="*/ 36 h 75"/>
                  <a:gd name="T70" fmla="*/ 33 w 49"/>
                  <a:gd name="T71" fmla="*/ 42 h 75"/>
                  <a:gd name="T72" fmla="*/ 27 w 49"/>
                  <a:gd name="T73" fmla="*/ 49 h 75"/>
                  <a:gd name="T74" fmla="*/ 22 w 49"/>
                  <a:gd name="T75" fmla="*/ 55 h 75"/>
                  <a:gd name="T76" fmla="*/ 16 w 49"/>
                  <a:gd name="T77" fmla="*/ 59 h 75"/>
                  <a:gd name="T78" fmla="*/ 13 w 49"/>
                  <a:gd name="T79" fmla="*/ 64 h 75"/>
                  <a:gd name="T80" fmla="*/ 10 w 49"/>
                  <a:gd name="T81" fmla="*/ 65 h 75"/>
                  <a:gd name="T82" fmla="*/ 30 w 49"/>
                  <a:gd name="T83" fmla="*/ 65 h 75"/>
                  <a:gd name="T84" fmla="*/ 35 w 49"/>
                  <a:gd name="T85" fmla="*/ 65 h 75"/>
                  <a:gd name="T86" fmla="*/ 39 w 49"/>
                  <a:gd name="T87" fmla="*/ 65 h 75"/>
                  <a:gd name="T88" fmla="*/ 42 w 49"/>
                  <a:gd name="T89" fmla="*/ 64 h 75"/>
                  <a:gd name="T90" fmla="*/ 45 w 49"/>
                  <a:gd name="T91" fmla="*/ 62 h 75"/>
                  <a:gd name="T92" fmla="*/ 46 w 49"/>
                  <a:gd name="T93" fmla="*/ 59 h 75"/>
                  <a:gd name="T94" fmla="*/ 49 w 49"/>
                  <a:gd name="T95" fmla="*/ 59 h 75"/>
                  <a:gd name="T96" fmla="*/ 0 w 49"/>
                  <a:gd name="T97" fmla="*/ 0 h 75"/>
                  <a:gd name="T98" fmla="*/ 49 w 49"/>
                  <a:gd name="T9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T96" t="T97" r="T98" b="T99"/>
                <a:pathLst>
                  <a:path w="49" h="75">
                    <a:moveTo>
                      <a:pt x="49" y="59"/>
                    </a:moveTo>
                    <a:lnTo>
                      <a:pt x="43" y="75"/>
                    </a:lnTo>
                    <a:lnTo>
                      <a:pt x="0" y="75"/>
                    </a:lnTo>
                    <a:lnTo>
                      <a:pt x="0" y="73"/>
                    </a:lnTo>
                    <a:lnTo>
                      <a:pt x="19" y="54"/>
                    </a:lnTo>
                    <a:lnTo>
                      <a:pt x="29" y="39"/>
                    </a:lnTo>
                    <a:lnTo>
                      <a:pt x="32" y="35"/>
                    </a:lnTo>
                    <a:lnTo>
                      <a:pt x="35" y="29"/>
                    </a:lnTo>
                    <a:lnTo>
                      <a:pt x="35" y="25"/>
                    </a:lnTo>
                    <a:lnTo>
                      <a:pt x="35" y="20"/>
                    </a:lnTo>
                    <a:lnTo>
                      <a:pt x="33" y="16"/>
                    </a:lnTo>
                    <a:lnTo>
                      <a:pt x="30" y="13"/>
                    </a:lnTo>
                    <a:lnTo>
                      <a:pt x="27" y="10"/>
                    </a:lnTo>
                    <a:lnTo>
                      <a:pt x="23" y="9"/>
                    </a:lnTo>
                    <a:lnTo>
                      <a:pt x="19" y="9"/>
                    </a:lnTo>
                    <a:lnTo>
                      <a:pt x="14" y="9"/>
                    </a:lnTo>
                    <a:lnTo>
                      <a:pt x="9" y="11"/>
                    </a:lnTo>
                    <a:lnTo>
                      <a:pt x="6" y="16"/>
                    </a:lnTo>
                    <a:lnTo>
                      <a:pt x="3" y="20"/>
                    </a:lnTo>
                    <a:lnTo>
                      <a:pt x="0" y="20"/>
                    </a:lnTo>
                    <a:lnTo>
                      <a:pt x="1" y="14"/>
                    </a:lnTo>
                    <a:lnTo>
                      <a:pt x="4" y="10"/>
                    </a:lnTo>
                    <a:lnTo>
                      <a:pt x="7" y="6"/>
                    </a:lnTo>
                    <a:lnTo>
                      <a:pt x="11" y="3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7" y="1"/>
                    </a:lnTo>
                    <a:lnTo>
                      <a:pt x="33" y="3"/>
                    </a:lnTo>
                    <a:lnTo>
                      <a:pt x="38" y="6"/>
                    </a:lnTo>
                    <a:lnTo>
                      <a:pt x="40" y="10"/>
                    </a:lnTo>
                    <a:lnTo>
                      <a:pt x="43" y="14"/>
                    </a:lnTo>
                    <a:lnTo>
                      <a:pt x="43" y="19"/>
                    </a:lnTo>
                    <a:lnTo>
                      <a:pt x="43" y="25"/>
                    </a:lnTo>
                    <a:lnTo>
                      <a:pt x="40" y="30"/>
                    </a:lnTo>
                    <a:lnTo>
                      <a:pt x="38" y="36"/>
                    </a:lnTo>
                    <a:lnTo>
                      <a:pt x="33" y="42"/>
                    </a:lnTo>
                    <a:lnTo>
                      <a:pt x="27" y="49"/>
                    </a:lnTo>
                    <a:lnTo>
                      <a:pt x="22" y="55"/>
                    </a:lnTo>
                    <a:lnTo>
                      <a:pt x="16" y="59"/>
                    </a:lnTo>
                    <a:lnTo>
                      <a:pt x="13" y="64"/>
                    </a:lnTo>
                    <a:lnTo>
                      <a:pt x="10" y="65"/>
                    </a:lnTo>
                    <a:lnTo>
                      <a:pt x="30" y="65"/>
                    </a:lnTo>
                    <a:lnTo>
                      <a:pt x="35" y="65"/>
                    </a:lnTo>
                    <a:lnTo>
                      <a:pt x="39" y="65"/>
                    </a:lnTo>
                    <a:lnTo>
                      <a:pt x="42" y="64"/>
                    </a:lnTo>
                    <a:lnTo>
                      <a:pt x="45" y="62"/>
                    </a:lnTo>
                    <a:lnTo>
                      <a:pt x="46" y="59"/>
                    </a:lnTo>
                    <a:lnTo>
                      <a:pt x="49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" name="AutoShape 2352"/>
              <p:cNvSpPr>
                <a:spLocks noChangeArrowheads="1"/>
              </p:cNvSpPr>
              <p:nvPr/>
            </p:nvSpPr>
            <p:spPr bwMode="auto">
              <a:xfrm>
                <a:off x="5685" y="3567"/>
                <a:ext cx="41" cy="76"/>
              </a:xfrm>
              <a:custGeom>
                <a:avLst/>
                <a:gdLst>
                  <a:gd name="T0" fmla="*/ 5 w 41"/>
                  <a:gd name="T1" fmla="*/ 9 h 76"/>
                  <a:gd name="T2" fmla="*/ 12 w 41"/>
                  <a:gd name="T3" fmla="*/ 1 h 76"/>
                  <a:gd name="T4" fmla="*/ 21 w 41"/>
                  <a:gd name="T5" fmla="*/ 0 h 76"/>
                  <a:gd name="T6" fmla="*/ 29 w 41"/>
                  <a:gd name="T7" fmla="*/ 1 h 76"/>
                  <a:gd name="T8" fmla="*/ 35 w 41"/>
                  <a:gd name="T9" fmla="*/ 10 h 76"/>
                  <a:gd name="T10" fmla="*/ 35 w 41"/>
                  <a:gd name="T11" fmla="*/ 20 h 76"/>
                  <a:gd name="T12" fmla="*/ 27 w 41"/>
                  <a:gd name="T13" fmla="*/ 31 h 76"/>
                  <a:gd name="T14" fmla="*/ 35 w 41"/>
                  <a:gd name="T15" fmla="*/ 35 h 76"/>
                  <a:gd name="T16" fmla="*/ 40 w 41"/>
                  <a:gd name="T17" fmla="*/ 44 h 76"/>
                  <a:gd name="T18" fmla="*/ 41 w 41"/>
                  <a:gd name="T19" fmla="*/ 55 h 76"/>
                  <a:gd name="T20" fmla="*/ 35 w 41"/>
                  <a:gd name="T21" fmla="*/ 65 h 76"/>
                  <a:gd name="T22" fmla="*/ 12 w 41"/>
                  <a:gd name="T23" fmla="*/ 76 h 76"/>
                  <a:gd name="T24" fmla="*/ 5 w 41"/>
                  <a:gd name="T25" fmla="*/ 74 h 76"/>
                  <a:gd name="T26" fmla="*/ 0 w 41"/>
                  <a:gd name="T27" fmla="*/ 71 h 76"/>
                  <a:gd name="T28" fmla="*/ 0 w 41"/>
                  <a:gd name="T29" fmla="*/ 67 h 76"/>
                  <a:gd name="T30" fmla="*/ 3 w 41"/>
                  <a:gd name="T31" fmla="*/ 65 h 76"/>
                  <a:gd name="T32" fmla="*/ 6 w 41"/>
                  <a:gd name="T33" fmla="*/ 65 h 76"/>
                  <a:gd name="T34" fmla="*/ 9 w 41"/>
                  <a:gd name="T35" fmla="*/ 65 h 76"/>
                  <a:gd name="T36" fmla="*/ 13 w 41"/>
                  <a:gd name="T37" fmla="*/ 70 h 76"/>
                  <a:gd name="T38" fmla="*/ 18 w 41"/>
                  <a:gd name="T39" fmla="*/ 70 h 76"/>
                  <a:gd name="T40" fmla="*/ 25 w 41"/>
                  <a:gd name="T41" fmla="*/ 70 h 76"/>
                  <a:gd name="T42" fmla="*/ 32 w 41"/>
                  <a:gd name="T43" fmla="*/ 61 h 76"/>
                  <a:gd name="T44" fmla="*/ 32 w 41"/>
                  <a:gd name="T45" fmla="*/ 52 h 76"/>
                  <a:gd name="T46" fmla="*/ 29 w 41"/>
                  <a:gd name="T47" fmla="*/ 45 h 76"/>
                  <a:gd name="T48" fmla="*/ 25 w 41"/>
                  <a:gd name="T49" fmla="*/ 41 h 76"/>
                  <a:gd name="T50" fmla="*/ 18 w 41"/>
                  <a:gd name="T51" fmla="*/ 38 h 76"/>
                  <a:gd name="T52" fmla="*/ 12 w 41"/>
                  <a:gd name="T53" fmla="*/ 38 h 76"/>
                  <a:gd name="T54" fmla="*/ 16 w 41"/>
                  <a:gd name="T55" fmla="*/ 35 h 76"/>
                  <a:gd name="T56" fmla="*/ 24 w 41"/>
                  <a:gd name="T57" fmla="*/ 31 h 76"/>
                  <a:gd name="T58" fmla="*/ 27 w 41"/>
                  <a:gd name="T59" fmla="*/ 23 h 76"/>
                  <a:gd name="T60" fmla="*/ 27 w 41"/>
                  <a:gd name="T61" fmla="*/ 15 h 76"/>
                  <a:gd name="T62" fmla="*/ 21 w 41"/>
                  <a:gd name="T63" fmla="*/ 7 h 76"/>
                  <a:gd name="T64" fmla="*/ 11 w 41"/>
                  <a:gd name="T65" fmla="*/ 7 h 76"/>
                  <a:gd name="T66" fmla="*/ 3 w 41"/>
                  <a:gd name="T67" fmla="*/ 17 h 76"/>
                  <a:gd name="T68" fmla="*/ 0 w 41"/>
                  <a:gd name="T69" fmla="*/ 0 h 76"/>
                  <a:gd name="T70" fmla="*/ 41 w 41"/>
                  <a:gd name="T71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T68" t="T69" r="T70" b="T71"/>
                <a:pathLst>
                  <a:path w="41" h="76">
                    <a:moveTo>
                      <a:pt x="0" y="16"/>
                    </a:moveTo>
                    <a:lnTo>
                      <a:pt x="5" y="9"/>
                    </a:lnTo>
                    <a:lnTo>
                      <a:pt x="9" y="4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9" y="1"/>
                    </a:lnTo>
                    <a:lnTo>
                      <a:pt x="34" y="6"/>
                    </a:lnTo>
                    <a:lnTo>
                      <a:pt x="35" y="10"/>
                    </a:lnTo>
                    <a:lnTo>
                      <a:pt x="37" y="15"/>
                    </a:lnTo>
                    <a:lnTo>
                      <a:pt x="35" y="20"/>
                    </a:lnTo>
                    <a:lnTo>
                      <a:pt x="32" y="25"/>
                    </a:lnTo>
                    <a:lnTo>
                      <a:pt x="27" y="31"/>
                    </a:lnTo>
                    <a:lnTo>
                      <a:pt x="31" y="33"/>
                    </a:lnTo>
                    <a:lnTo>
                      <a:pt x="35" y="35"/>
                    </a:lnTo>
                    <a:lnTo>
                      <a:pt x="38" y="38"/>
                    </a:lnTo>
                    <a:lnTo>
                      <a:pt x="40" y="44"/>
                    </a:lnTo>
                    <a:lnTo>
                      <a:pt x="41" y="49"/>
                    </a:lnTo>
                    <a:lnTo>
                      <a:pt x="41" y="55"/>
                    </a:lnTo>
                    <a:lnTo>
                      <a:pt x="38" y="61"/>
                    </a:lnTo>
                    <a:lnTo>
                      <a:pt x="35" y="65"/>
                    </a:lnTo>
                    <a:lnTo>
                      <a:pt x="27" y="73"/>
                    </a:lnTo>
                    <a:lnTo>
                      <a:pt x="12" y="76"/>
                    </a:lnTo>
                    <a:lnTo>
                      <a:pt x="8" y="76"/>
                    </a:lnTo>
                    <a:lnTo>
                      <a:pt x="5" y="74"/>
                    </a:lnTo>
                    <a:lnTo>
                      <a:pt x="2" y="73"/>
                    </a:lnTo>
                    <a:lnTo>
                      <a:pt x="0" y="71"/>
                    </a:lnTo>
                    <a:lnTo>
                      <a:pt x="0" y="70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3" y="65"/>
                    </a:lnTo>
                    <a:lnTo>
                      <a:pt x="5" y="65"/>
                    </a:lnTo>
                    <a:lnTo>
                      <a:pt x="6" y="65"/>
                    </a:lnTo>
                    <a:lnTo>
                      <a:pt x="8" y="65"/>
                    </a:lnTo>
                    <a:lnTo>
                      <a:pt x="9" y="65"/>
                    </a:lnTo>
                    <a:lnTo>
                      <a:pt x="11" y="68"/>
                    </a:lnTo>
                    <a:lnTo>
                      <a:pt x="13" y="70"/>
                    </a:lnTo>
                    <a:lnTo>
                      <a:pt x="15" y="70"/>
                    </a:lnTo>
                    <a:lnTo>
                      <a:pt x="18" y="70"/>
                    </a:lnTo>
                    <a:lnTo>
                      <a:pt x="19" y="71"/>
                    </a:lnTo>
                    <a:lnTo>
                      <a:pt x="25" y="70"/>
                    </a:lnTo>
                    <a:lnTo>
                      <a:pt x="29" y="67"/>
                    </a:lnTo>
                    <a:lnTo>
                      <a:pt x="32" y="61"/>
                    </a:lnTo>
                    <a:lnTo>
                      <a:pt x="34" y="55"/>
                    </a:lnTo>
                    <a:lnTo>
                      <a:pt x="32" y="52"/>
                    </a:lnTo>
                    <a:lnTo>
                      <a:pt x="32" y="48"/>
                    </a:lnTo>
                    <a:lnTo>
                      <a:pt x="29" y="45"/>
                    </a:lnTo>
                    <a:lnTo>
                      <a:pt x="28" y="44"/>
                    </a:lnTo>
                    <a:lnTo>
                      <a:pt x="25" y="41"/>
                    </a:lnTo>
                    <a:lnTo>
                      <a:pt x="22" y="39"/>
                    </a:lnTo>
                    <a:lnTo>
                      <a:pt x="18" y="38"/>
                    </a:lnTo>
                    <a:lnTo>
                      <a:pt x="13" y="38"/>
                    </a:lnTo>
                    <a:lnTo>
                      <a:pt x="12" y="38"/>
                    </a:lnTo>
                    <a:lnTo>
                      <a:pt x="12" y="36"/>
                    </a:lnTo>
                    <a:lnTo>
                      <a:pt x="16" y="35"/>
                    </a:lnTo>
                    <a:lnTo>
                      <a:pt x="21" y="33"/>
                    </a:lnTo>
                    <a:lnTo>
                      <a:pt x="24" y="31"/>
                    </a:lnTo>
                    <a:lnTo>
                      <a:pt x="25" y="28"/>
                    </a:lnTo>
                    <a:lnTo>
                      <a:pt x="27" y="23"/>
                    </a:lnTo>
                    <a:lnTo>
                      <a:pt x="28" y="19"/>
                    </a:lnTo>
                    <a:lnTo>
                      <a:pt x="27" y="15"/>
                    </a:lnTo>
                    <a:lnTo>
                      <a:pt x="24" y="10"/>
                    </a:lnTo>
                    <a:lnTo>
                      <a:pt x="21" y="7"/>
                    </a:lnTo>
                    <a:lnTo>
                      <a:pt x="16" y="6"/>
                    </a:lnTo>
                    <a:lnTo>
                      <a:pt x="11" y="7"/>
                    </a:lnTo>
                    <a:lnTo>
                      <a:pt x="6" y="12"/>
                    </a:lnTo>
                    <a:lnTo>
                      <a:pt x="3" y="1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AutoShape 2353"/>
              <p:cNvSpPr>
                <a:spLocks noChangeArrowheads="1"/>
              </p:cNvSpPr>
              <p:nvPr/>
            </p:nvSpPr>
            <p:spPr bwMode="auto">
              <a:xfrm>
                <a:off x="3606" y="3245"/>
                <a:ext cx="788" cy="544"/>
              </a:xfrm>
              <a:custGeom>
                <a:avLst/>
                <a:gdLst>
                  <a:gd name="T0" fmla="*/ 788 w 788"/>
                  <a:gd name="T1" fmla="*/ 545 h 545"/>
                  <a:gd name="T2" fmla="*/ 0 w 788"/>
                  <a:gd name="T3" fmla="*/ 0 h 545"/>
                  <a:gd name="T4" fmla="*/ 788 w 788"/>
                  <a:gd name="T5" fmla="*/ 545 h 545"/>
                  <a:gd name="T6" fmla="*/ 0 w 788"/>
                  <a:gd name="T7" fmla="*/ 0 h 545"/>
                  <a:gd name="T8" fmla="*/ 788 w 788"/>
                  <a:gd name="T9" fmla="*/ 545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788" h="545">
                    <a:moveTo>
                      <a:pt x="788" y="545"/>
                    </a:moveTo>
                    <a:lnTo>
                      <a:pt x="0" y="0"/>
                    </a:lnTo>
                    <a:lnTo>
                      <a:pt x="788" y="545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Line 2354"/>
              <p:cNvSpPr>
                <a:spLocks noChangeShapeType="1"/>
              </p:cNvSpPr>
              <p:nvPr/>
            </p:nvSpPr>
            <p:spPr bwMode="auto">
              <a:xfrm flipH="1" flipV="1">
                <a:off x="3603" y="3242"/>
                <a:ext cx="794" cy="550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Line 2355"/>
              <p:cNvSpPr>
                <a:spLocks noChangeShapeType="1"/>
              </p:cNvSpPr>
              <p:nvPr/>
            </p:nvSpPr>
            <p:spPr bwMode="auto">
              <a:xfrm flipV="1">
                <a:off x="4394" y="3786"/>
                <a:ext cx="1" cy="6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Line 2356"/>
              <p:cNvSpPr>
                <a:spLocks noChangeShapeType="1"/>
              </p:cNvSpPr>
              <p:nvPr/>
            </p:nvSpPr>
            <p:spPr bwMode="auto">
              <a:xfrm flipV="1">
                <a:off x="4345" y="3752"/>
                <a:ext cx="1" cy="3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Line 2357"/>
              <p:cNvSpPr>
                <a:spLocks noChangeShapeType="1"/>
              </p:cNvSpPr>
              <p:nvPr/>
            </p:nvSpPr>
            <p:spPr bwMode="auto">
              <a:xfrm flipV="1">
                <a:off x="4294" y="3717"/>
                <a:ext cx="1" cy="3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Line 2358"/>
              <p:cNvSpPr>
                <a:spLocks noChangeShapeType="1"/>
              </p:cNvSpPr>
              <p:nvPr/>
            </p:nvSpPr>
            <p:spPr bwMode="auto">
              <a:xfrm flipV="1">
                <a:off x="4245" y="3682"/>
                <a:ext cx="1" cy="3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Line 2359"/>
              <p:cNvSpPr>
                <a:spLocks noChangeShapeType="1"/>
              </p:cNvSpPr>
              <p:nvPr/>
            </p:nvSpPr>
            <p:spPr bwMode="auto">
              <a:xfrm flipV="1">
                <a:off x="4195" y="3647"/>
                <a:ext cx="1" cy="3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Line 2360"/>
              <p:cNvSpPr>
                <a:spLocks noChangeShapeType="1"/>
              </p:cNvSpPr>
              <p:nvPr/>
            </p:nvSpPr>
            <p:spPr bwMode="auto">
              <a:xfrm flipV="1">
                <a:off x="4144" y="3612"/>
                <a:ext cx="1" cy="64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Line 2361"/>
              <p:cNvSpPr>
                <a:spLocks noChangeShapeType="1"/>
              </p:cNvSpPr>
              <p:nvPr/>
            </p:nvSpPr>
            <p:spPr bwMode="auto">
              <a:xfrm flipV="1">
                <a:off x="4095" y="3579"/>
                <a:ext cx="1" cy="3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Line 2362"/>
              <p:cNvSpPr>
                <a:spLocks noChangeShapeType="1"/>
              </p:cNvSpPr>
              <p:nvPr/>
            </p:nvSpPr>
            <p:spPr bwMode="auto">
              <a:xfrm flipV="1">
                <a:off x="4044" y="3544"/>
                <a:ext cx="1" cy="3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Line 2363"/>
              <p:cNvSpPr>
                <a:spLocks noChangeShapeType="1"/>
              </p:cNvSpPr>
              <p:nvPr/>
            </p:nvSpPr>
            <p:spPr bwMode="auto">
              <a:xfrm flipV="1">
                <a:off x="3995" y="3507"/>
                <a:ext cx="1" cy="3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Line 2364"/>
              <p:cNvSpPr>
                <a:spLocks noChangeShapeType="1"/>
              </p:cNvSpPr>
              <p:nvPr/>
            </p:nvSpPr>
            <p:spPr bwMode="auto">
              <a:xfrm flipV="1">
                <a:off x="3945" y="3472"/>
                <a:ext cx="1" cy="37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Line 2365"/>
              <p:cNvSpPr>
                <a:spLocks noChangeShapeType="1"/>
              </p:cNvSpPr>
              <p:nvPr/>
            </p:nvSpPr>
            <p:spPr bwMode="auto">
              <a:xfrm flipV="1">
                <a:off x="3894" y="3439"/>
                <a:ext cx="1" cy="64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Line 2366"/>
              <p:cNvSpPr>
                <a:spLocks noChangeShapeType="1"/>
              </p:cNvSpPr>
              <p:nvPr/>
            </p:nvSpPr>
            <p:spPr bwMode="auto">
              <a:xfrm flipV="1">
                <a:off x="3843" y="3404"/>
                <a:ext cx="1" cy="3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Line 2367"/>
              <p:cNvSpPr>
                <a:spLocks noChangeShapeType="1"/>
              </p:cNvSpPr>
              <p:nvPr/>
            </p:nvSpPr>
            <p:spPr bwMode="auto">
              <a:xfrm flipV="1">
                <a:off x="3792" y="3372"/>
                <a:ext cx="1" cy="3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Line 2368"/>
              <p:cNvSpPr>
                <a:spLocks noChangeShapeType="1"/>
              </p:cNvSpPr>
              <p:nvPr/>
            </p:nvSpPr>
            <p:spPr bwMode="auto">
              <a:xfrm flipV="1">
                <a:off x="3743" y="3334"/>
                <a:ext cx="1" cy="3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Line 2369"/>
              <p:cNvSpPr>
                <a:spLocks noChangeShapeType="1"/>
              </p:cNvSpPr>
              <p:nvPr/>
            </p:nvSpPr>
            <p:spPr bwMode="auto">
              <a:xfrm flipV="1">
                <a:off x="3694" y="3300"/>
                <a:ext cx="1" cy="3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Line 2370"/>
              <p:cNvSpPr>
                <a:spLocks noChangeShapeType="1"/>
              </p:cNvSpPr>
              <p:nvPr/>
            </p:nvSpPr>
            <p:spPr bwMode="auto">
              <a:xfrm flipV="1">
                <a:off x="3643" y="3265"/>
                <a:ext cx="1" cy="6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Line 2371"/>
              <p:cNvSpPr>
                <a:spLocks noChangeShapeType="1"/>
              </p:cNvSpPr>
              <p:nvPr/>
            </p:nvSpPr>
            <p:spPr bwMode="auto">
              <a:xfrm flipV="1">
                <a:off x="4394" y="3786"/>
                <a:ext cx="1" cy="6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Line 2372"/>
              <p:cNvSpPr>
                <a:spLocks noChangeShapeType="1"/>
              </p:cNvSpPr>
              <p:nvPr/>
            </p:nvSpPr>
            <p:spPr bwMode="auto">
              <a:xfrm flipV="1">
                <a:off x="3643" y="3265"/>
                <a:ext cx="1" cy="6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AutoShape 2373"/>
              <p:cNvSpPr>
                <a:spLocks noChangeArrowheads="1"/>
              </p:cNvSpPr>
              <p:nvPr/>
            </p:nvSpPr>
            <p:spPr bwMode="auto">
              <a:xfrm>
                <a:off x="4114" y="3705"/>
                <a:ext cx="29" cy="76"/>
              </a:xfrm>
              <a:custGeom>
                <a:avLst/>
                <a:gdLst>
                  <a:gd name="T0" fmla="*/ 0 w 29"/>
                  <a:gd name="T1" fmla="*/ 10 h 76"/>
                  <a:gd name="T2" fmla="*/ 17 w 29"/>
                  <a:gd name="T3" fmla="*/ 0 h 76"/>
                  <a:gd name="T4" fmla="*/ 19 w 29"/>
                  <a:gd name="T5" fmla="*/ 0 h 76"/>
                  <a:gd name="T6" fmla="*/ 19 w 29"/>
                  <a:gd name="T7" fmla="*/ 63 h 76"/>
                  <a:gd name="T8" fmla="*/ 19 w 29"/>
                  <a:gd name="T9" fmla="*/ 68 h 76"/>
                  <a:gd name="T10" fmla="*/ 20 w 29"/>
                  <a:gd name="T11" fmla="*/ 71 h 76"/>
                  <a:gd name="T12" fmla="*/ 20 w 29"/>
                  <a:gd name="T13" fmla="*/ 73 h 76"/>
                  <a:gd name="T14" fmla="*/ 22 w 29"/>
                  <a:gd name="T15" fmla="*/ 73 h 76"/>
                  <a:gd name="T16" fmla="*/ 24 w 29"/>
                  <a:gd name="T17" fmla="*/ 74 h 76"/>
                  <a:gd name="T18" fmla="*/ 29 w 29"/>
                  <a:gd name="T19" fmla="*/ 74 h 76"/>
                  <a:gd name="T20" fmla="*/ 29 w 29"/>
                  <a:gd name="T21" fmla="*/ 76 h 76"/>
                  <a:gd name="T22" fmla="*/ 1 w 29"/>
                  <a:gd name="T23" fmla="*/ 76 h 76"/>
                  <a:gd name="T24" fmla="*/ 1 w 29"/>
                  <a:gd name="T25" fmla="*/ 74 h 76"/>
                  <a:gd name="T26" fmla="*/ 6 w 29"/>
                  <a:gd name="T27" fmla="*/ 74 h 76"/>
                  <a:gd name="T28" fmla="*/ 7 w 29"/>
                  <a:gd name="T29" fmla="*/ 73 h 76"/>
                  <a:gd name="T30" fmla="*/ 8 w 29"/>
                  <a:gd name="T31" fmla="*/ 73 h 76"/>
                  <a:gd name="T32" fmla="*/ 10 w 29"/>
                  <a:gd name="T33" fmla="*/ 71 h 76"/>
                  <a:gd name="T34" fmla="*/ 10 w 29"/>
                  <a:gd name="T35" fmla="*/ 70 h 76"/>
                  <a:gd name="T36" fmla="*/ 10 w 29"/>
                  <a:gd name="T37" fmla="*/ 67 h 76"/>
                  <a:gd name="T38" fmla="*/ 10 w 29"/>
                  <a:gd name="T39" fmla="*/ 63 h 76"/>
                  <a:gd name="T40" fmla="*/ 10 w 29"/>
                  <a:gd name="T41" fmla="*/ 22 h 76"/>
                  <a:gd name="T42" fmla="*/ 10 w 29"/>
                  <a:gd name="T43" fmla="*/ 18 h 76"/>
                  <a:gd name="T44" fmla="*/ 10 w 29"/>
                  <a:gd name="T45" fmla="*/ 15 h 76"/>
                  <a:gd name="T46" fmla="*/ 10 w 29"/>
                  <a:gd name="T47" fmla="*/ 13 h 76"/>
                  <a:gd name="T48" fmla="*/ 8 w 29"/>
                  <a:gd name="T49" fmla="*/ 12 h 76"/>
                  <a:gd name="T50" fmla="*/ 8 w 29"/>
                  <a:gd name="T51" fmla="*/ 10 h 76"/>
                  <a:gd name="T52" fmla="*/ 7 w 29"/>
                  <a:gd name="T53" fmla="*/ 10 h 76"/>
                  <a:gd name="T54" fmla="*/ 6 w 29"/>
                  <a:gd name="T55" fmla="*/ 9 h 76"/>
                  <a:gd name="T56" fmla="*/ 4 w 29"/>
                  <a:gd name="T57" fmla="*/ 10 h 76"/>
                  <a:gd name="T58" fmla="*/ 0 w 29"/>
                  <a:gd name="T59" fmla="*/ 12 h 76"/>
                  <a:gd name="T60" fmla="*/ 0 w 29"/>
                  <a:gd name="T61" fmla="*/ 10 h 76"/>
                  <a:gd name="T62" fmla="*/ 0 w 29"/>
                  <a:gd name="T63" fmla="*/ 0 h 76"/>
                  <a:gd name="T64" fmla="*/ 29 w 29"/>
                  <a:gd name="T6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T62" t="T63" r="T64" b="T65"/>
                <a:pathLst>
                  <a:path w="29" h="76">
                    <a:moveTo>
                      <a:pt x="0" y="10"/>
                    </a:moveTo>
                    <a:lnTo>
                      <a:pt x="17" y="0"/>
                    </a:lnTo>
                    <a:lnTo>
                      <a:pt x="19" y="0"/>
                    </a:lnTo>
                    <a:lnTo>
                      <a:pt x="19" y="63"/>
                    </a:lnTo>
                    <a:lnTo>
                      <a:pt x="19" y="68"/>
                    </a:lnTo>
                    <a:lnTo>
                      <a:pt x="20" y="71"/>
                    </a:lnTo>
                    <a:lnTo>
                      <a:pt x="20" y="73"/>
                    </a:lnTo>
                    <a:lnTo>
                      <a:pt x="22" y="73"/>
                    </a:lnTo>
                    <a:lnTo>
                      <a:pt x="24" y="74"/>
                    </a:lnTo>
                    <a:lnTo>
                      <a:pt x="29" y="74"/>
                    </a:lnTo>
                    <a:lnTo>
                      <a:pt x="29" y="76"/>
                    </a:lnTo>
                    <a:lnTo>
                      <a:pt x="1" y="76"/>
                    </a:lnTo>
                    <a:lnTo>
                      <a:pt x="1" y="74"/>
                    </a:lnTo>
                    <a:lnTo>
                      <a:pt x="6" y="74"/>
                    </a:lnTo>
                    <a:lnTo>
                      <a:pt x="7" y="73"/>
                    </a:lnTo>
                    <a:lnTo>
                      <a:pt x="8" y="73"/>
                    </a:lnTo>
                    <a:lnTo>
                      <a:pt x="10" y="71"/>
                    </a:lnTo>
                    <a:lnTo>
                      <a:pt x="10" y="70"/>
                    </a:lnTo>
                    <a:lnTo>
                      <a:pt x="10" y="67"/>
                    </a:lnTo>
                    <a:lnTo>
                      <a:pt x="10" y="63"/>
                    </a:lnTo>
                    <a:lnTo>
                      <a:pt x="10" y="22"/>
                    </a:lnTo>
                    <a:lnTo>
                      <a:pt x="10" y="18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9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AutoShape 2374"/>
              <p:cNvSpPr>
                <a:spLocks noChangeArrowheads="1"/>
              </p:cNvSpPr>
              <p:nvPr/>
            </p:nvSpPr>
            <p:spPr bwMode="auto">
              <a:xfrm>
                <a:off x="3849" y="3532"/>
                <a:ext cx="50" cy="74"/>
              </a:xfrm>
              <a:custGeom>
                <a:avLst/>
                <a:gdLst>
                  <a:gd name="T0" fmla="*/ 50 w 50"/>
                  <a:gd name="T1" fmla="*/ 60 h 74"/>
                  <a:gd name="T2" fmla="*/ 45 w 50"/>
                  <a:gd name="T3" fmla="*/ 74 h 74"/>
                  <a:gd name="T4" fmla="*/ 0 w 50"/>
                  <a:gd name="T5" fmla="*/ 74 h 74"/>
                  <a:gd name="T6" fmla="*/ 0 w 50"/>
                  <a:gd name="T7" fmla="*/ 73 h 74"/>
                  <a:gd name="T8" fmla="*/ 19 w 50"/>
                  <a:gd name="T9" fmla="*/ 54 h 74"/>
                  <a:gd name="T10" fmla="*/ 31 w 50"/>
                  <a:gd name="T11" fmla="*/ 39 h 74"/>
                  <a:gd name="T12" fmla="*/ 34 w 50"/>
                  <a:gd name="T13" fmla="*/ 34 h 74"/>
                  <a:gd name="T14" fmla="*/ 35 w 50"/>
                  <a:gd name="T15" fmla="*/ 29 h 74"/>
                  <a:gd name="T16" fmla="*/ 36 w 50"/>
                  <a:gd name="T17" fmla="*/ 23 h 74"/>
                  <a:gd name="T18" fmla="*/ 35 w 50"/>
                  <a:gd name="T19" fmla="*/ 19 h 74"/>
                  <a:gd name="T20" fmla="*/ 34 w 50"/>
                  <a:gd name="T21" fmla="*/ 16 h 74"/>
                  <a:gd name="T22" fmla="*/ 32 w 50"/>
                  <a:gd name="T23" fmla="*/ 13 h 74"/>
                  <a:gd name="T24" fmla="*/ 28 w 50"/>
                  <a:gd name="T25" fmla="*/ 10 h 74"/>
                  <a:gd name="T26" fmla="*/ 25 w 50"/>
                  <a:gd name="T27" fmla="*/ 9 h 74"/>
                  <a:gd name="T28" fmla="*/ 20 w 50"/>
                  <a:gd name="T29" fmla="*/ 9 h 74"/>
                  <a:gd name="T30" fmla="*/ 15 w 50"/>
                  <a:gd name="T31" fmla="*/ 9 h 74"/>
                  <a:gd name="T32" fmla="*/ 10 w 50"/>
                  <a:gd name="T33" fmla="*/ 12 h 74"/>
                  <a:gd name="T34" fmla="*/ 6 w 50"/>
                  <a:gd name="T35" fmla="*/ 16 h 74"/>
                  <a:gd name="T36" fmla="*/ 3 w 50"/>
                  <a:gd name="T37" fmla="*/ 20 h 74"/>
                  <a:gd name="T38" fmla="*/ 2 w 50"/>
                  <a:gd name="T39" fmla="*/ 20 h 74"/>
                  <a:gd name="T40" fmla="*/ 3 w 50"/>
                  <a:gd name="T41" fmla="*/ 15 h 74"/>
                  <a:gd name="T42" fmla="*/ 6 w 50"/>
                  <a:gd name="T43" fmla="*/ 10 h 74"/>
                  <a:gd name="T44" fmla="*/ 9 w 50"/>
                  <a:gd name="T45" fmla="*/ 6 h 74"/>
                  <a:gd name="T46" fmla="*/ 13 w 50"/>
                  <a:gd name="T47" fmla="*/ 3 h 74"/>
                  <a:gd name="T48" fmla="*/ 18 w 50"/>
                  <a:gd name="T49" fmla="*/ 0 h 74"/>
                  <a:gd name="T50" fmla="*/ 23 w 50"/>
                  <a:gd name="T51" fmla="*/ 0 h 74"/>
                  <a:gd name="T52" fmla="*/ 29 w 50"/>
                  <a:gd name="T53" fmla="*/ 2 h 74"/>
                  <a:gd name="T54" fmla="*/ 35 w 50"/>
                  <a:gd name="T55" fmla="*/ 3 h 74"/>
                  <a:gd name="T56" fmla="*/ 39 w 50"/>
                  <a:gd name="T57" fmla="*/ 6 h 74"/>
                  <a:gd name="T58" fmla="*/ 42 w 50"/>
                  <a:gd name="T59" fmla="*/ 10 h 74"/>
                  <a:gd name="T60" fmla="*/ 44 w 50"/>
                  <a:gd name="T61" fmla="*/ 15 h 74"/>
                  <a:gd name="T62" fmla="*/ 45 w 50"/>
                  <a:gd name="T63" fmla="*/ 19 h 74"/>
                  <a:gd name="T64" fmla="*/ 44 w 50"/>
                  <a:gd name="T65" fmla="*/ 25 h 74"/>
                  <a:gd name="T66" fmla="*/ 42 w 50"/>
                  <a:gd name="T67" fmla="*/ 31 h 74"/>
                  <a:gd name="T68" fmla="*/ 39 w 50"/>
                  <a:gd name="T69" fmla="*/ 36 h 74"/>
                  <a:gd name="T70" fmla="*/ 35 w 50"/>
                  <a:gd name="T71" fmla="*/ 42 h 74"/>
                  <a:gd name="T72" fmla="*/ 29 w 50"/>
                  <a:gd name="T73" fmla="*/ 48 h 74"/>
                  <a:gd name="T74" fmla="*/ 23 w 50"/>
                  <a:gd name="T75" fmla="*/ 55 h 74"/>
                  <a:gd name="T76" fmla="*/ 18 w 50"/>
                  <a:gd name="T77" fmla="*/ 60 h 74"/>
                  <a:gd name="T78" fmla="*/ 13 w 50"/>
                  <a:gd name="T79" fmla="*/ 64 h 74"/>
                  <a:gd name="T80" fmla="*/ 12 w 50"/>
                  <a:gd name="T81" fmla="*/ 66 h 74"/>
                  <a:gd name="T82" fmla="*/ 32 w 50"/>
                  <a:gd name="T83" fmla="*/ 66 h 74"/>
                  <a:gd name="T84" fmla="*/ 36 w 50"/>
                  <a:gd name="T85" fmla="*/ 66 h 74"/>
                  <a:gd name="T86" fmla="*/ 41 w 50"/>
                  <a:gd name="T87" fmla="*/ 66 h 74"/>
                  <a:gd name="T88" fmla="*/ 42 w 50"/>
                  <a:gd name="T89" fmla="*/ 64 h 74"/>
                  <a:gd name="T90" fmla="*/ 45 w 50"/>
                  <a:gd name="T91" fmla="*/ 63 h 74"/>
                  <a:gd name="T92" fmla="*/ 48 w 50"/>
                  <a:gd name="T93" fmla="*/ 60 h 74"/>
                  <a:gd name="T94" fmla="*/ 50 w 50"/>
                  <a:gd name="T95" fmla="*/ 60 h 74"/>
                  <a:gd name="T96" fmla="*/ 0 w 50"/>
                  <a:gd name="T97" fmla="*/ 0 h 74"/>
                  <a:gd name="T98" fmla="*/ 50 w 50"/>
                  <a:gd name="T9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T96" t="T97" r="T98" b="T99"/>
                <a:pathLst>
                  <a:path w="50" h="74">
                    <a:moveTo>
                      <a:pt x="50" y="60"/>
                    </a:moveTo>
                    <a:lnTo>
                      <a:pt x="45" y="74"/>
                    </a:lnTo>
                    <a:lnTo>
                      <a:pt x="0" y="74"/>
                    </a:lnTo>
                    <a:lnTo>
                      <a:pt x="0" y="73"/>
                    </a:lnTo>
                    <a:lnTo>
                      <a:pt x="19" y="54"/>
                    </a:lnTo>
                    <a:lnTo>
                      <a:pt x="31" y="39"/>
                    </a:lnTo>
                    <a:lnTo>
                      <a:pt x="34" y="34"/>
                    </a:lnTo>
                    <a:lnTo>
                      <a:pt x="35" y="29"/>
                    </a:lnTo>
                    <a:lnTo>
                      <a:pt x="36" y="23"/>
                    </a:lnTo>
                    <a:lnTo>
                      <a:pt x="35" y="19"/>
                    </a:lnTo>
                    <a:lnTo>
                      <a:pt x="34" y="16"/>
                    </a:lnTo>
                    <a:lnTo>
                      <a:pt x="32" y="13"/>
                    </a:lnTo>
                    <a:lnTo>
                      <a:pt x="28" y="10"/>
                    </a:lnTo>
                    <a:lnTo>
                      <a:pt x="25" y="9"/>
                    </a:lnTo>
                    <a:lnTo>
                      <a:pt x="20" y="9"/>
                    </a:lnTo>
                    <a:lnTo>
                      <a:pt x="15" y="9"/>
                    </a:lnTo>
                    <a:lnTo>
                      <a:pt x="10" y="12"/>
                    </a:lnTo>
                    <a:lnTo>
                      <a:pt x="6" y="16"/>
                    </a:lnTo>
                    <a:lnTo>
                      <a:pt x="3" y="20"/>
                    </a:lnTo>
                    <a:lnTo>
                      <a:pt x="2" y="20"/>
                    </a:lnTo>
                    <a:lnTo>
                      <a:pt x="3" y="15"/>
                    </a:lnTo>
                    <a:lnTo>
                      <a:pt x="6" y="10"/>
                    </a:lnTo>
                    <a:lnTo>
                      <a:pt x="9" y="6"/>
                    </a:lnTo>
                    <a:lnTo>
                      <a:pt x="13" y="3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9" y="2"/>
                    </a:lnTo>
                    <a:lnTo>
                      <a:pt x="35" y="3"/>
                    </a:lnTo>
                    <a:lnTo>
                      <a:pt x="39" y="6"/>
                    </a:lnTo>
                    <a:lnTo>
                      <a:pt x="42" y="10"/>
                    </a:lnTo>
                    <a:lnTo>
                      <a:pt x="44" y="15"/>
                    </a:lnTo>
                    <a:lnTo>
                      <a:pt x="45" y="19"/>
                    </a:lnTo>
                    <a:lnTo>
                      <a:pt x="44" y="25"/>
                    </a:lnTo>
                    <a:lnTo>
                      <a:pt x="42" y="31"/>
                    </a:lnTo>
                    <a:lnTo>
                      <a:pt x="39" y="36"/>
                    </a:lnTo>
                    <a:lnTo>
                      <a:pt x="35" y="42"/>
                    </a:lnTo>
                    <a:lnTo>
                      <a:pt x="29" y="48"/>
                    </a:lnTo>
                    <a:lnTo>
                      <a:pt x="23" y="55"/>
                    </a:lnTo>
                    <a:lnTo>
                      <a:pt x="18" y="60"/>
                    </a:lnTo>
                    <a:lnTo>
                      <a:pt x="13" y="64"/>
                    </a:lnTo>
                    <a:lnTo>
                      <a:pt x="12" y="66"/>
                    </a:lnTo>
                    <a:lnTo>
                      <a:pt x="32" y="66"/>
                    </a:lnTo>
                    <a:lnTo>
                      <a:pt x="36" y="66"/>
                    </a:lnTo>
                    <a:lnTo>
                      <a:pt x="41" y="66"/>
                    </a:lnTo>
                    <a:lnTo>
                      <a:pt x="42" y="64"/>
                    </a:lnTo>
                    <a:lnTo>
                      <a:pt x="45" y="63"/>
                    </a:lnTo>
                    <a:lnTo>
                      <a:pt x="48" y="60"/>
                    </a:lnTo>
                    <a:lnTo>
                      <a:pt x="5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AutoShape 2375"/>
              <p:cNvSpPr>
                <a:spLocks noChangeArrowheads="1"/>
              </p:cNvSpPr>
              <p:nvPr/>
            </p:nvSpPr>
            <p:spPr bwMode="auto">
              <a:xfrm>
                <a:off x="3603" y="3360"/>
                <a:ext cx="41" cy="76"/>
              </a:xfrm>
              <a:custGeom>
                <a:avLst/>
                <a:gdLst>
                  <a:gd name="T0" fmla="*/ 5 w 41"/>
                  <a:gd name="T1" fmla="*/ 9 h 76"/>
                  <a:gd name="T2" fmla="*/ 12 w 41"/>
                  <a:gd name="T3" fmla="*/ 2 h 76"/>
                  <a:gd name="T4" fmla="*/ 21 w 41"/>
                  <a:gd name="T5" fmla="*/ 0 h 76"/>
                  <a:gd name="T6" fmla="*/ 29 w 41"/>
                  <a:gd name="T7" fmla="*/ 2 h 76"/>
                  <a:gd name="T8" fmla="*/ 35 w 41"/>
                  <a:gd name="T9" fmla="*/ 10 h 76"/>
                  <a:gd name="T10" fmla="*/ 35 w 41"/>
                  <a:gd name="T11" fmla="*/ 21 h 76"/>
                  <a:gd name="T12" fmla="*/ 27 w 41"/>
                  <a:gd name="T13" fmla="*/ 31 h 76"/>
                  <a:gd name="T14" fmla="*/ 35 w 41"/>
                  <a:gd name="T15" fmla="*/ 35 h 76"/>
                  <a:gd name="T16" fmla="*/ 40 w 41"/>
                  <a:gd name="T17" fmla="*/ 44 h 76"/>
                  <a:gd name="T18" fmla="*/ 41 w 41"/>
                  <a:gd name="T19" fmla="*/ 55 h 76"/>
                  <a:gd name="T20" fmla="*/ 35 w 41"/>
                  <a:gd name="T21" fmla="*/ 66 h 76"/>
                  <a:gd name="T22" fmla="*/ 12 w 41"/>
                  <a:gd name="T23" fmla="*/ 76 h 76"/>
                  <a:gd name="T24" fmla="*/ 5 w 41"/>
                  <a:gd name="T25" fmla="*/ 74 h 76"/>
                  <a:gd name="T26" fmla="*/ 0 w 41"/>
                  <a:gd name="T27" fmla="*/ 71 h 76"/>
                  <a:gd name="T28" fmla="*/ 0 w 41"/>
                  <a:gd name="T29" fmla="*/ 67 h 76"/>
                  <a:gd name="T30" fmla="*/ 2 w 41"/>
                  <a:gd name="T31" fmla="*/ 66 h 76"/>
                  <a:gd name="T32" fmla="*/ 6 w 41"/>
                  <a:gd name="T33" fmla="*/ 66 h 76"/>
                  <a:gd name="T34" fmla="*/ 9 w 41"/>
                  <a:gd name="T35" fmla="*/ 66 h 76"/>
                  <a:gd name="T36" fmla="*/ 13 w 41"/>
                  <a:gd name="T37" fmla="*/ 70 h 76"/>
                  <a:gd name="T38" fmla="*/ 18 w 41"/>
                  <a:gd name="T39" fmla="*/ 70 h 76"/>
                  <a:gd name="T40" fmla="*/ 25 w 41"/>
                  <a:gd name="T41" fmla="*/ 70 h 76"/>
                  <a:gd name="T42" fmla="*/ 32 w 41"/>
                  <a:gd name="T43" fmla="*/ 61 h 76"/>
                  <a:gd name="T44" fmla="*/ 32 w 41"/>
                  <a:gd name="T45" fmla="*/ 53 h 76"/>
                  <a:gd name="T46" fmla="*/ 29 w 41"/>
                  <a:gd name="T47" fmla="*/ 45 h 76"/>
                  <a:gd name="T48" fmla="*/ 25 w 41"/>
                  <a:gd name="T49" fmla="*/ 41 h 76"/>
                  <a:gd name="T50" fmla="*/ 18 w 41"/>
                  <a:gd name="T51" fmla="*/ 38 h 76"/>
                  <a:gd name="T52" fmla="*/ 12 w 41"/>
                  <a:gd name="T53" fmla="*/ 38 h 76"/>
                  <a:gd name="T54" fmla="*/ 16 w 41"/>
                  <a:gd name="T55" fmla="*/ 35 h 76"/>
                  <a:gd name="T56" fmla="*/ 24 w 41"/>
                  <a:gd name="T57" fmla="*/ 31 h 76"/>
                  <a:gd name="T58" fmla="*/ 27 w 41"/>
                  <a:gd name="T59" fmla="*/ 23 h 76"/>
                  <a:gd name="T60" fmla="*/ 27 w 41"/>
                  <a:gd name="T61" fmla="*/ 15 h 76"/>
                  <a:gd name="T62" fmla="*/ 21 w 41"/>
                  <a:gd name="T63" fmla="*/ 7 h 76"/>
                  <a:gd name="T64" fmla="*/ 11 w 41"/>
                  <a:gd name="T65" fmla="*/ 7 h 76"/>
                  <a:gd name="T66" fmla="*/ 3 w 41"/>
                  <a:gd name="T67" fmla="*/ 18 h 76"/>
                  <a:gd name="T68" fmla="*/ 0 w 41"/>
                  <a:gd name="T69" fmla="*/ 0 h 76"/>
                  <a:gd name="T70" fmla="*/ 41 w 41"/>
                  <a:gd name="T71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T68" t="T69" r="T70" b="T71"/>
                <a:pathLst>
                  <a:path w="41" h="76">
                    <a:moveTo>
                      <a:pt x="0" y="16"/>
                    </a:moveTo>
                    <a:lnTo>
                      <a:pt x="5" y="9"/>
                    </a:lnTo>
                    <a:lnTo>
                      <a:pt x="9" y="5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9" y="2"/>
                    </a:lnTo>
                    <a:lnTo>
                      <a:pt x="34" y="6"/>
                    </a:lnTo>
                    <a:lnTo>
                      <a:pt x="35" y="10"/>
                    </a:lnTo>
                    <a:lnTo>
                      <a:pt x="37" y="15"/>
                    </a:lnTo>
                    <a:lnTo>
                      <a:pt x="35" y="21"/>
                    </a:lnTo>
                    <a:lnTo>
                      <a:pt x="32" y="25"/>
                    </a:lnTo>
                    <a:lnTo>
                      <a:pt x="27" y="31"/>
                    </a:lnTo>
                    <a:lnTo>
                      <a:pt x="31" y="34"/>
                    </a:lnTo>
                    <a:lnTo>
                      <a:pt x="35" y="35"/>
                    </a:lnTo>
                    <a:lnTo>
                      <a:pt x="38" y="38"/>
                    </a:lnTo>
                    <a:lnTo>
                      <a:pt x="40" y="44"/>
                    </a:lnTo>
                    <a:lnTo>
                      <a:pt x="41" y="50"/>
                    </a:lnTo>
                    <a:lnTo>
                      <a:pt x="41" y="55"/>
                    </a:lnTo>
                    <a:lnTo>
                      <a:pt x="38" y="61"/>
                    </a:lnTo>
                    <a:lnTo>
                      <a:pt x="35" y="66"/>
                    </a:lnTo>
                    <a:lnTo>
                      <a:pt x="27" y="73"/>
                    </a:lnTo>
                    <a:lnTo>
                      <a:pt x="12" y="76"/>
                    </a:lnTo>
                    <a:lnTo>
                      <a:pt x="8" y="76"/>
                    </a:lnTo>
                    <a:lnTo>
                      <a:pt x="5" y="74"/>
                    </a:lnTo>
                    <a:lnTo>
                      <a:pt x="2" y="73"/>
                    </a:lnTo>
                    <a:lnTo>
                      <a:pt x="0" y="71"/>
                    </a:lnTo>
                    <a:lnTo>
                      <a:pt x="0" y="69"/>
                    </a:lnTo>
                    <a:lnTo>
                      <a:pt x="0" y="67"/>
                    </a:lnTo>
                    <a:lnTo>
                      <a:pt x="2" y="66"/>
                    </a:lnTo>
                    <a:lnTo>
                      <a:pt x="5" y="66"/>
                    </a:lnTo>
                    <a:lnTo>
                      <a:pt x="6" y="66"/>
                    </a:lnTo>
                    <a:lnTo>
                      <a:pt x="8" y="66"/>
                    </a:lnTo>
                    <a:lnTo>
                      <a:pt x="9" y="66"/>
                    </a:lnTo>
                    <a:lnTo>
                      <a:pt x="11" y="67"/>
                    </a:lnTo>
                    <a:lnTo>
                      <a:pt x="13" y="70"/>
                    </a:lnTo>
                    <a:lnTo>
                      <a:pt x="15" y="70"/>
                    </a:lnTo>
                    <a:lnTo>
                      <a:pt x="18" y="70"/>
                    </a:lnTo>
                    <a:lnTo>
                      <a:pt x="19" y="71"/>
                    </a:lnTo>
                    <a:lnTo>
                      <a:pt x="25" y="70"/>
                    </a:lnTo>
                    <a:lnTo>
                      <a:pt x="29" y="67"/>
                    </a:lnTo>
                    <a:lnTo>
                      <a:pt x="32" y="61"/>
                    </a:lnTo>
                    <a:lnTo>
                      <a:pt x="34" y="55"/>
                    </a:lnTo>
                    <a:lnTo>
                      <a:pt x="32" y="53"/>
                    </a:lnTo>
                    <a:lnTo>
                      <a:pt x="31" y="48"/>
                    </a:lnTo>
                    <a:lnTo>
                      <a:pt x="29" y="45"/>
                    </a:lnTo>
                    <a:lnTo>
                      <a:pt x="28" y="44"/>
                    </a:lnTo>
                    <a:lnTo>
                      <a:pt x="25" y="41"/>
                    </a:lnTo>
                    <a:lnTo>
                      <a:pt x="22" y="39"/>
                    </a:lnTo>
                    <a:lnTo>
                      <a:pt x="18" y="38"/>
                    </a:lnTo>
                    <a:lnTo>
                      <a:pt x="13" y="38"/>
                    </a:lnTo>
                    <a:lnTo>
                      <a:pt x="12" y="38"/>
                    </a:lnTo>
                    <a:lnTo>
                      <a:pt x="12" y="37"/>
                    </a:lnTo>
                    <a:lnTo>
                      <a:pt x="16" y="35"/>
                    </a:lnTo>
                    <a:lnTo>
                      <a:pt x="21" y="34"/>
                    </a:lnTo>
                    <a:lnTo>
                      <a:pt x="24" y="31"/>
                    </a:lnTo>
                    <a:lnTo>
                      <a:pt x="25" y="28"/>
                    </a:lnTo>
                    <a:lnTo>
                      <a:pt x="27" y="23"/>
                    </a:lnTo>
                    <a:lnTo>
                      <a:pt x="28" y="19"/>
                    </a:lnTo>
                    <a:lnTo>
                      <a:pt x="27" y="15"/>
                    </a:lnTo>
                    <a:lnTo>
                      <a:pt x="24" y="10"/>
                    </a:lnTo>
                    <a:lnTo>
                      <a:pt x="21" y="7"/>
                    </a:lnTo>
                    <a:lnTo>
                      <a:pt x="16" y="6"/>
                    </a:lnTo>
                    <a:lnTo>
                      <a:pt x="11" y="7"/>
                    </a:lnTo>
                    <a:lnTo>
                      <a:pt x="6" y="12"/>
                    </a:lnTo>
                    <a:lnTo>
                      <a:pt x="3" y="1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AutoShape 2376"/>
              <p:cNvSpPr>
                <a:spLocks noChangeArrowheads="1"/>
              </p:cNvSpPr>
              <p:nvPr/>
            </p:nvSpPr>
            <p:spPr bwMode="auto">
              <a:xfrm>
                <a:off x="5320" y="3763"/>
                <a:ext cx="57" cy="86"/>
              </a:xfrm>
              <a:custGeom>
                <a:avLst/>
                <a:gdLst>
                  <a:gd name="T0" fmla="*/ 3 w 57"/>
                  <a:gd name="T1" fmla="*/ 53 h 86"/>
                  <a:gd name="T2" fmla="*/ 0 w 57"/>
                  <a:gd name="T3" fmla="*/ 31 h 86"/>
                  <a:gd name="T4" fmla="*/ 3 w 57"/>
                  <a:gd name="T5" fmla="*/ 15 h 86"/>
                  <a:gd name="T6" fmla="*/ 6 w 57"/>
                  <a:gd name="T7" fmla="*/ 9 h 86"/>
                  <a:gd name="T8" fmla="*/ 9 w 57"/>
                  <a:gd name="T9" fmla="*/ 5 h 86"/>
                  <a:gd name="T10" fmla="*/ 14 w 57"/>
                  <a:gd name="T11" fmla="*/ 2 h 86"/>
                  <a:gd name="T12" fmla="*/ 18 w 57"/>
                  <a:gd name="T13" fmla="*/ 0 h 86"/>
                  <a:gd name="T14" fmla="*/ 25 w 57"/>
                  <a:gd name="T15" fmla="*/ 0 h 86"/>
                  <a:gd name="T16" fmla="*/ 31 w 57"/>
                  <a:gd name="T17" fmla="*/ 2 h 86"/>
                  <a:gd name="T18" fmla="*/ 37 w 57"/>
                  <a:gd name="T19" fmla="*/ 5 h 86"/>
                  <a:gd name="T20" fmla="*/ 48 w 57"/>
                  <a:gd name="T21" fmla="*/ 18 h 86"/>
                  <a:gd name="T22" fmla="*/ 56 w 57"/>
                  <a:gd name="T23" fmla="*/ 37 h 86"/>
                  <a:gd name="T24" fmla="*/ 57 w 57"/>
                  <a:gd name="T25" fmla="*/ 55 h 86"/>
                  <a:gd name="T26" fmla="*/ 54 w 57"/>
                  <a:gd name="T27" fmla="*/ 71 h 86"/>
                  <a:gd name="T28" fmla="*/ 51 w 57"/>
                  <a:gd name="T29" fmla="*/ 77 h 86"/>
                  <a:gd name="T30" fmla="*/ 48 w 57"/>
                  <a:gd name="T31" fmla="*/ 80 h 86"/>
                  <a:gd name="T32" fmla="*/ 44 w 57"/>
                  <a:gd name="T33" fmla="*/ 83 h 86"/>
                  <a:gd name="T34" fmla="*/ 40 w 57"/>
                  <a:gd name="T35" fmla="*/ 86 h 86"/>
                  <a:gd name="T36" fmla="*/ 34 w 57"/>
                  <a:gd name="T37" fmla="*/ 86 h 86"/>
                  <a:gd name="T38" fmla="*/ 30 w 57"/>
                  <a:gd name="T39" fmla="*/ 86 h 86"/>
                  <a:gd name="T40" fmla="*/ 24 w 57"/>
                  <a:gd name="T41" fmla="*/ 83 h 86"/>
                  <a:gd name="T42" fmla="*/ 19 w 57"/>
                  <a:gd name="T43" fmla="*/ 80 h 86"/>
                  <a:gd name="T44" fmla="*/ 15 w 57"/>
                  <a:gd name="T45" fmla="*/ 76 h 86"/>
                  <a:gd name="T46" fmla="*/ 11 w 57"/>
                  <a:gd name="T47" fmla="*/ 71 h 86"/>
                  <a:gd name="T48" fmla="*/ 6 w 57"/>
                  <a:gd name="T49" fmla="*/ 61 h 86"/>
                  <a:gd name="T50" fmla="*/ 3 w 57"/>
                  <a:gd name="T51" fmla="*/ 53 h 86"/>
                  <a:gd name="T52" fmla="*/ 44 w 57"/>
                  <a:gd name="T53" fmla="*/ 38 h 86"/>
                  <a:gd name="T54" fmla="*/ 40 w 57"/>
                  <a:gd name="T55" fmla="*/ 23 h 86"/>
                  <a:gd name="T56" fmla="*/ 34 w 57"/>
                  <a:gd name="T57" fmla="*/ 13 h 86"/>
                  <a:gd name="T58" fmla="*/ 30 w 57"/>
                  <a:gd name="T59" fmla="*/ 8 h 86"/>
                  <a:gd name="T60" fmla="*/ 25 w 57"/>
                  <a:gd name="T61" fmla="*/ 5 h 86"/>
                  <a:gd name="T62" fmla="*/ 22 w 57"/>
                  <a:gd name="T63" fmla="*/ 5 h 86"/>
                  <a:gd name="T64" fmla="*/ 19 w 57"/>
                  <a:gd name="T65" fmla="*/ 5 h 86"/>
                  <a:gd name="T66" fmla="*/ 15 w 57"/>
                  <a:gd name="T67" fmla="*/ 6 h 86"/>
                  <a:gd name="T68" fmla="*/ 12 w 57"/>
                  <a:gd name="T69" fmla="*/ 9 h 86"/>
                  <a:gd name="T70" fmla="*/ 11 w 57"/>
                  <a:gd name="T71" fmla="*/ 12 h 86"/>
                  <a:gd name="T72" fmla="*/ 11 w 57"/>
                  <a:gd name="T73" fmla="*/ 16 h 86"/>
                  <a:gd name="T74" fmla="*/ 9 w 57"/>
                  <a:gd name="T75" fmla="*/ 21 h 86"/>
                  <a:gd name="T76" fmla="*/ 11 w 57"/>
                  <a:gd name="T77" fmla="*/ 31 h 86"/>
                  <a:gd name="T78" fmla="*/ 14 w 57"/>
                  <a:gd name="T79" fmla="*/ 45 h 86"/>
                  <a:gd name="T80" fmla="*/ 44 w 57"/>
                  <a:gd name="T81" fmla="*/ 38 h 86"/>
                  <a:gd name="T82" fmla="*/ 15 w 57"/>
                  <a:gd name="T83" fmla="*/ 50 h 86"/>
                  <a:gd name="T84" fmla="*/ 18 w 57"/>
                  <a:gd name="T85" fmla="*/ 58 h 86"/>
                  <a:gd name="T86" fmla="*/ 21 w 57"/>
                  <a:gd name="T87" fmla="*/ 67 h 86"/>
                  <a:gd name="T88" fmla="*/ 24 w 57"/>
                  <a:gd name="T89" fmla="*/ 73 h 86"/>
                  <a:gd name="T90" fmla="*/ 27 w 57"/>
                  <a:gd name="T91" fmla="*/ 77 h 86"/>
                  <a:gd name="T92" fmla="*/ 30 w 57"/>
                  <a:gd name="T93" fmla="*/ 80 h 86"/>
                  <a:gd name="T94" fmla="*/ 32 w 57"/>
                  <a:gd name="T95" fmla="*/ 82 h 86"/>
                  <a:gd name="T96" fmla="*/ 35 w 57"/>
                  <a:gd name="T97" fmla="*/ 82 h 86"/>
                  <a:gd name="T98" fmla="*/ 40 w 57"/>
                  <a:gd name="T99" fmla="*/ 82 h 86"/>
                  <a:gd name="T100" fmla="*/ 43 w 57"/>
                  <a:gd name="T101" fmla="*/ 80 h 86"/>
                  <a:gd name="T102" fmla="*/ 46 w 57"/>
                  <a:gd name="T103" fmla="*/ 76 h 86"/>
                  <a:gd name="T104" fmla="*/ 47 w 57"/>
                  <a:gd name="T105" fmla="*/ 73 h 86"/>
                  <a:gd name="T106" fmla="*/ 47 w 57"/>
                  <a:gd name="T107" fmla="*/ 69 h 86"/>
                  <a:gd name="T108" fmla="*/ 48 w 57"/>
                  <a:gd name="T109" fmla="*/ 64 h 86"/>
                  <a:gd name="T110" fmla="*/ 47 w 57"/>
                  <a:gd name="T111" fmla="*/ 57 h 86"/>
                  <a:gd name="T112" fmla="*/ 46 w 57"/>
                  <a:gd name="T113" fmla="*/ 50 h 86"/>
                  <a:gd name="T114" fmla="*/ 44 w 57"/>
                  <a:gd name="T115" fmla="*/ 41 h 86"/>
                  <a:gd name="T116" fmla="*/ 15 w 57"/>
                  <a:gd name="T117" fmla="*/ 50 h 86"/>
                  <a:gd name="T118" fmla="*/ 0 w 57"/>
                  <a:gd name="T119" fmla="*/ 0 h 86"/>
                  <a:gd name="T120" fmla="*/ 57 w 57"/>
                  <a:gd name="T121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T118" t="T119" r="T120" b="T121"/>
                <a:pathLst>
                  <a:path w="57" h="86">
                    <a:moveTo>
                      <a:pt x="3" y="53"/>
                    </a:moveTo>
                    <a:lnTo>
                      <a:pt x="0" y="31"/>
                    </a:lnTo>
                    <a:lnTo>
                      <a:pt x="3" y="15"/>
                    </a:lnTo>
                    <a:lnTo>
                      <a:pt x="6" y="9"/>
                    </a:lnTo>
                    <a:lnTo>
                      <a:pt x="9" y="5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31" y="2"/>
                    </a:lnTo>
                    <a:lnTo>
                      <a:pt x="37" y="5"/>
                    </a:lnTo>
                    <a:lnTo>
                      <a:pt x="48" y="18"/>
                    </a:lnTo>
                    <a:lnTo>
                      <a:pt x="56" y="37"/>
                    </a:lnTo>
                    <a:lnTo>
                      <a:pt x="57" y="55"/>
                    </a:lnTo>
                    <a:lnTo>
                      <a:pt x="54" y="71"/>
                    </a:lnTo>
                    <a:lnTo>
                      <a:pt x="51" y="77"/>
                    </a:lnTo>
                    <a:lnTo>
                      <a:pt x="48" y="80"/>
                    </a:lnTo>
                    <a:lnTo>
                      <a:pt x="44" y="83"/>
                    </a:lnTo>
                    <a:lnTo>
                      <a:pt x="40" y="86"/>
                    </a:lnTo>
                    <a:lnTo>
                      <a:pt x="34" y="86"/>
                    </a:lnTo>
                    <a:lnTo>
                      <a:pt x="30" y="86"/>
                    </a:lnTo>
                    <a:lnTo>
                      <a:pt x="24" y="83"/>
                    </a:lnTo>
                    <a:lnTo>
                      <a:pt x="19" y="80"/>
                    </a:lnTo>
                    <a:lnTo>
                      <a:pt x="15" y="76"/>
                    </a:lnTo>
                    <a:lnTo>
                      <a:pt x="11" y="71"/>
                    </a:lnTo>
                    <a:lnTo>
                      <a:pt x="6" y="61"/>
                    </a:lnTo>
                    <a:lnTo>
                      <a:pt x="3" y="53"/>
                    </a:lnTo>
                    <a:close/>
                    <a:moveTo>
                      <a:pt x="44" y="38"/>
                    </a:moveTo>
                    <a:lnTo>
                      <a:pt x="40" y="23"/>
                    </a:lnTo>
                    <a:lnTo>
                      <a:pt x="34" y="13"/>
                    </a:lnTo>
                    <a:lnTo>
                      <a:pt x="30" y="8"/>
                    </a:lnTo>
                    <a:lnTo>
                      <a:pt x="25" y="5"/>
                    </a:lnTo>
                    <a:lnTo>
                      <a:pt x="22" y="5"/>
                    </a:lnTo>
                    <a:lnTo>
                      <a:pt x="19" y="5"/>
                    </a:lnTo>
                    <a:lnTo>
                      <a:pt x="15" y="6"/>
                    </a:lnTo>
                    <a:lnTo>
                      <a:pt x="12" y="9"/>
                    </a:lnTo>
                    <a:lnTo>
                      <a:pt x="11" y="12"/>
                    </a:lnTo>
                    <a:lnTo>
                      <a:pt x="11" y="16"/>
                    </a:lnTo>
                    <a:lnTo>
                      <a:pt x="9" y="21"/>
                    </a:lnTo>
                    <a:lnTo>
                      <a:pt x="11" y="31"/>
                    </a:lnTo>
                    <a:lnTo>
                      <a:pt x="14" y="45"/>
                    </a:lnTo>
                    <a:lnTo>
                      <a:pt x="44" y="38"/>
                    </a:lnTo>
                    <a:close/>
                    <a:moveTo>
                      <a:pt x="15" y="50"/>
                    </a:moveTo>
                    <a:lnTo>
                      <a:pt x="18" y="58"/>
                    </a:lnTo>
                    <a:lnTo>
                      <a:pt x="21" y="67"/>
                    </a:lnTo>
                    <a:lnTo>
                      <a:pt x="24" y="73"/>
                    </a:lnTo>
                    <a:lnTo>
                      <a:pt x="27" y="77"/>
                    </a:lnTo>
                    <a:lnTo>
                      <a:pt x="30" y="80"/>
                    </a:lnTo>
                    <a:lnTo>
                      <a:pt x="32" y="82"/>
                    </a:lnTo>
                    <a:lnTo>
                      <a:pt x="35" y="82"/>
                    </a:lnTo>
                    <a:lnTo>
                      <a:pt x="40" y="82"/>
                    </a:lnTo>
                    <a:lnTo>
                      <a:pt x="43" y="80"/>
                    </a:lnTo>
                    <a:lnTo>
                      <a:pt x="46" y="76"/>
                    </a:lnTo>
                    <a:lnTo>
                      <a:pt x="47" y="73"/>
                    </a:lnTo>
                    <a:lnTo>
                      <a:pt x="47" y="69"/>
                    </a:lnTo>
                    <a:lnTo>
                      <a:pt x="48" y="64"/>
                    </a:lnTo>
                    <a:lnTo>
                      <a:pt x="47" y="57"/>
                    </a:lnTo>
                    <a:lnTo>
                      <a:pt x="46" y="50"/>
                    </a:lnTo>
                    <a:lnTo>
                      <a:pt x="44" y="41"/>
                    </a:lnTo>
                    <a:lnTo>
                      <a:pt x="15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AutoShape 2377"/>
              <p:cNvSpPr>
                <a:spLocks noChangeArrowheads="1"/>
              </p:cNvSpPr>
              <p:nvPr/>
            </p:nvSpPr>
            <p:spPr bwMode="auto">
              <a:xfrm>
                <a:off x="5384" y="3800"/>
                <a:ext cx="47" cy="56"/>
              </a:xfrm>
              <a:custGeom>
                <a:avLst/>
                <a:gdLst>
                  <a:gd name="T0" fmla="*/ 18 w 47"/>
                  <a:gd name="T1" fmla="*/ 27 h 56"/>
                  <a:gd name="T2" fmla="*/ 21 w 47"/>
                  <a:gd name="T3" fmla="*/ 21 h 56"/>
                  <a:gd name="T4" fmla="*/ 24 w 47"/>
                  <a:gd name="T5" fmla="*/ 18 h 56"/>
                  <a:gd name="T6" fmla="*/ 28 w 47"/>
                  <a:gd name="T7" fmla="*/ 16 h 56"/>
                  <a:gd name="T8" fmla="*/ 32 w 47"/>
                  <a:gd name="T9" fmla="*/ 16 h 56"/>
                  <a:gd name="T10" fmla="*/ 38 w 47"/>
                  <a:gd name="T11" fmla="*/ 18 h 56"/>
                  <a:gd name="T12" fmla="*/ 41 w 47"/>
                  <a:gd name="T13" fmla="*/ 21 h 56"/>
                  <a:gd name="T14" fmla="*/ 44 w 47"/>
                  <a:gd name="T15" fmla="*/ 26 h 56"/>
                  <a:gd name="T16" fmla="*/ 46 w 47"/>
                  <a:gd name="T17" fmla="*/ 30 h 56"/>
                  <a:gd name="T18" fmla="*/ 47 w 47"/>
                  <a:gd name="T19" fmla="*/ 36 h 56"/>
                  <a:gd name="T20" fmla="*/ 46 w 47"/>
                  <a:gd name="T21" fmla="*/ 42 h 56"/>
                  <a:gd name="T22" fmla="*/ 43 w 47"/>
                  <a:gd name="T23" fmla="*/ 48 h 56"/>
                  <a:gd name="T24" fmla="*/ 40 w 47"/>
                  <a:gd name="T25" fmla="*/ 50 h 56"/>
                  <a:gd name="T26" fmla="*/ 37 w 47"/>
                  <a:gd name="T27" fmla="*/ 53 h 56"/>
                  <a:gd name="T28" fmla="*/ 32 w 47"/>
                  <a:gd name="T29" fmla="*/ 55 h 56"/>
                  <a:gd name="T30" fmla="*/ 30 w 47"/>
                  <a:gd name="T31" fmla="*/ 55 h 56"/>
                  <a:gd name="T32" fmla="*/ 25 w 47"/>
                  <a:gd name="T33" fmla="*/ 56 h 56"/>
                  <a:gd name="T34" fmla="*/ 22 w 47"/>
                  <a:gd name="T35" fmla="*/ 55 h 56"/>
                  <a:gd name="T36" fmla="*/ 18 w 47"/>
                  <a:gd name="T37" fmla="*/ 55 h 56"/>
                  <a:gd name="T38" fmla="*/ 9 w 47"/>
                  <a:gd name="T39" fmla="*/ 17 h 56"/>
                  <a:gd name="T40" fmla="*/ 8 w 47"/>
                  <a:gd name="T41" fmla="*/ 13 h 56"/>
                  <a:gd name="T42" fmla="*/ 6 w 47"/>
                  <a:gd name="T43" fmla="*/ 10 h 56"/>
                  <a:gd name="T44" fmla="*/ 6 w 47"/>
                  <a:gd name="T45" fmla="*/ 8 h 56"/>
                  <a:gd name="T46" fmla="*/ 6 w 47"/>
                  <a:gd name="T47" fmla="*/ 7 h 56"/>
                  <a:gd name="T48" fmla="*/ 5 w 47"/>
                  <a:gd name="T49" fmla="*/ 7 h 56"/>
                  <a:gd name="T50" fmla="*/ 5 w 47"/>
                  <a:gd name="T51" fmla="*/ 7 h 56"/>
                  <a:gd name="T52" fmla="*/ 3 w 47"/>
                  <a:gd name="T53" fmla="*/ 7 h 56"/>
                  <a:gd name="T54" fmla="*/ 2 w 47"/>
                  <a:gd name="T55" fmla="*/ 7 h 56"/>
                  <a:gd name="T56" fmla="*/ 2 w 47"/>
                  <a:gd name="T57" fmla="*/ 8 h 56"/>
                  <a:gd name="T58" fmla="*/ 0 w 47"/>
                  <a:gd name="T59" fmla="*/ 7 h 56"/>
                  <a:gd name="T60" fmla="*/ 9 w 47"/>
                  <a:gd name="T61" fmla="*/ 1 h 56"/>
                  <a:gd name="T62" fmla="*/ 11 w 47"/>
                  <a:gd name="T63" fmla="*/ 0 h 56"/>
                  <a:gd name="T64" fmla="*/ 18 w 47"/>
                  <a:gd name="T65" fmla="*/ 27 h 56"/>
                  <a:gd name="T66" fmla="*/ 19 w 47"/>
                  <a:gd name="T67" fmla="*/ 29 h 56"/>
                  <a:gd name="T68" fmla="*/ 24 w 47"/>
                  <a:gd name="T69" fmla="*/ 50 h 56"/>
                  <a:gd name="T70" fmla="*/ 27 w 47"/>
                  <a:gd name="T71" fmla="*/ 52 h 56"/>
                  <a:gd name="T72" fmla="*/ 30 w 47"/>
                  <a:gd name="T73" fmla="*/ 52 h 56"/>
                  <a:gd name="T74" fmla="*/ 31 w 47"/>
                  <a:gd name="T75" fmla="*/ 52 h 56"/>
                  <a:gd name="T76" fmla="*/ 34 w 47"/>
                  <a:gd name="T77" fmla="*/ 52 h 56"/>
                  <a:gd name="T78" fmla="*/ 37 w 47"/>
                  <a:gd name="T79" fmla="*/ 50 h 56"/>
                  <a:gd name="T80" fmla="*/ 40 w 47"/>
                  <a:gd name="T81" fmla="*/ 46 h 56"/>
                  <a:gd name="T82" fmla="*/ 40 w 47"/>
                  <a:gd name="T83" fmla="*/ 43 h 56"/>
                  <a:gd name="T84" fmla="*/ 40 w 47"/>
                  <a:gd name="T85" fmla="*/ 39 h 56"/>
                  <a:gd name="T86" fmla="*/ 40 w 47"/>
                  <a:gd name="T87" fmla="*/ 34 h 56"/>
                  <a:gd name="T88" fmla="*/ 38 w 47"/>
                  <a:gd name="T89" fmla="*/ 30 h 56"/>
                  <a:gd name="T90" fmla="*/ 37 w 47"/>
                  <a:gd name="T91" fmla="*/ 27 h 56"/>
                  <a:gd name="T92" fmla="*/ 34 w 47"/>
                  <a:gd name="T93" fmla="*/ 24 h 56"/>
                  <a:gd name="T94" fmla="*/ 30 w 47"/>
                  <a:gd name="T95" fmla="*/ 23 h 56"/>
                  <a:gd name="T96" fmla="*/ 27 w 47"/>
                  <a:gd name="T97" fmla="*/ 23 h 56"/>
                  <a:gd name="T98" fmla="*/ 24 w 47"/>
                  <a:gd name="T99" fmla="*/ 24 h 56"/>
                  <a:gd name="T100" fmla="*/ 22 w 47"/>
                  <a:gd name="T101" fmla="*/ 24 h 56"/>
                  <a:gd name="T102" fmla="*/ 21 w 47"/>
                  <a:gd name="T103" fmla="*/ 27 h 56"/>
                  <a:gd name="T104" fmla="*/ 19 w 47"/>
                  <a:gd name="T105" fmla="*/ 29 h 56"/>
                  <a:gd name="T106" fmla="*/ 0 w 47"/>
                  <a:gd name="T107" fmla="*/ 0 h 56"/>
                  <a:gd name="T108" fmla="*/ 47 w 47"/>
                  <a:gd name="T10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T106" t="T107" r="T108" b="T109"/>
                <a:pathLst>
                  <a:path w="47" h="56">
                    <a:moveTo>
                      <a:pt x="18" y="27"/>
                    </a:moveTo>
                    <a:lnTo>
                      <a:pt x="21" y="21"/>
                    </a:lnTo>
                    <a:lnTo>
                      <a:pt x="24" y="18"/>
                    </a:lnTo>
                    <a:lnTo>
                      <a:pt x="28" y="16"/>
                    </a:lnTo>
                    <a:lnTo>
                      <a:pt x="32" y="16"/>
                    </a:lnTo>
                    <a:lnTo>
                      <a:pt x="38" y="18"/>
                    </a:lnTo>
                    <a:lnTo>
                      <a:pt x="41" y="21"/>
                    </a:lnTo>
                    <a:lnTo>
                      <a:pt x="44" y="26"/>
                    </a:lnTo>
                    <a:lnTo>
                      <a:pt x="46" y="30"/>
                    </a:lnTo>
                    <a:lnTo>
                      <a:pt x="47" y="36"/>
                    </a:lnTo>
                    <a:lnTo>
                      <a:pt x="46" y="42"/>
                    </a:lnTo>
                    <a:lnTo>
                      <a:pt x="43" y="48"/>
                    </a:lnTo>
                    <a:lnTo>
                      <a:pt x="40" y="50"/>
                    </a:lnTo>
                    <a:lnTo>
                      <a:pt x="37" y="53"/>
                    </a:lnTo>
                    <a:lnTo>
                      <a:pt x="32" y="55"/>
                    </a:lnTo>
                    <a:lnTo>
                      <a:pt x="30" y="55"/>
                    </a:lnTo>
                    <a:lnTo>
                      <a:pt x="25" y="56"/>
                    </a:lnTo>
                    <a:lnTo>
                      <a:pt x="22" y="55"/>
                    </a:lnTo>
                    <a:lnTo>
                      <a:pt x="18" y="55"/>
                    </a:lnTo>
                    <a:lnTo>
                      <a:pt x="9" y="17"/>
                    </a:lnTo>
                    <a:lnTo>
                      <a:pt x="8" y="13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8" y="27"/>
                    </a:lnTo>
                    <a:close/>
                    <a:moveTo>
                      <a:pt x="19" y="29"/>
                    </a:moveTo>
                    <a:lnTo>
                      <a:pt x="24" y="50"/>
                    </a:lnTo>
                    <a:lnTo>
                      <a:pt x="27" y="52"/>
                    </a:lnTo>
                    <a:lnTo>
                      <a:pt x="30" y="52"/>
                    </a:lnTo>
                    <a:lnTo>
                      <a:pt x="31" y="52"/>
                    </a:lnTo>
                    <a:lnTo>
                      <a:pt x="34" y="52"/>
                    </a:lnTo>
                    <a:lnTo>
                      <a:pt x="37" y="50"/>
                    </a:lnTo>
                    <a:lnTo>
                      <a:pt x="40" y="46"/>
                    </a:lnTo>
                    <a:lnTo>
                      <a:pt x="40" y="43"/>
                    </a:lnTo>
                    <a:lnTo>
                      <a:pt x="40" y="39"/>
                    </a:lnTo>
                    <a:lnTo>
                      <a:pt x="40" y="34"/>
                    </a:lnTo>
                    <a:lnTo>
                      <a:pt x="38" y="30"/>
                    </a:lnTo>
                    <a:lnTo>
                      <a:pt x="37" y="27"/>
                    </a:lnTo>
                    <a:lnTo>
                      <a:pt x="34" y="24"/>
                    </a:lnTo>
                    <a:lnTo>
                      <a:pt x="30" y="23"/>
                    </a:lnTo>
                    <a:lnTo>
                      <a:pt x="27" y="23"/>
                    </a:lnTo>
                    <a:lnTo>
                      <a:pt x="24" y="24"/>
                    </a:lnTo>
                    <a:lnTo>
                      <a:pt x="22" y="24"/>
                    </a:lnTo>
                    <a:lnTo>
                      <a:pt x="21" y="27"/>
                    </a:lnTo>
                    <a:lnTo>
                      <a:pt x="19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AutoShape 2378"/>
              <p:cNvSpPr>
                <a:spLocks noChangeArrowheads="1"/>
              </p:cNvSpPr>
              <p:nvPr/>
            </p:nvSpPr>
            <p:spPr bwMode="auto">
              <a:xfrm>
                <a:off x="5511" y="3715"/>
                <a:ext cx="54" cy="112"/>
              </a:xfrm>
              <a:custGeom>
                <a:avLst/>
                <a:gdLst>
                  <a:gd name="T0" fmla="*/ 54 w 54"/>
                  <a:gd name="T1" fmla="*/ 105 h 112"/>
                  <a:gd name="T2" fmla="*/ 28 w 54"/>
                  <a:gd name="T3" fmla="*/ 112 h 112"/>
                  <a:gd name="T4" fmla="*/ 0 w 54"/>
                  <a:gd name="T5" fmla="*/ 8 h 112"/>
                  <a:gd name="T6" fmla="*/ 28 w 54"/>
                  <a:gd name="T7" fmla="*/ 0 h 112"/>
                  <a:gd name="T8" fmla="*/ 28 w 54"/>
                  <a:gd name="T9" fmla="*/ 5 h 112"/>
                  <a:gd name="T10" fmla="*/ 12 w 54"/>
                  <a:gd name="T11" fmla="*/ 9 h 112"/>
                  <a:gd name="T12" fmla="*/ 36 w 54"/>
                  <a:gd name="T13" fmla="*/ 106 h 112"/>
                  <a:gd name="T14" fmla="*/ 52 w 54"/>
                  <a:gd name="T15" fmla="*/ 102 h 112"/>
                  <a:gd name="T16" fmla="*/ 54 w 54"/>
                  <a:gd name="T17" fmla="*/ 105 h 112"/>
                  <a:gd name="T18" fmla="*/ 0 w 54"/>
                  <a:gd name="T19" fmla="*/ 0 h 112"/>
                  <a:gd name="T20" fmla="*/ 54 w 54"/>
                  <a:gd name="T21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T18" t="T19" r="T20" b="T21"/>
                <a:pathLst>
                  <a:path w="54" h="112">
                    <a:moveTo>
                      <a:pt x="54" y="105"/>
                    </a:moveTo>
                    <a:lnTo>
                      <a:pt x="28" y="112"/>
                    </a:lnTo>
                    <a:lnTo>
                      <a:pt x="0" y="8"/>
                    </a:lnTo>
                    <a:lnTo>
                      <a:pt x="28" y="0"/>
                    </a:lnTo>
                    <a:lnTo>
                      <a:pt x="28" y="5"/>
                    </a:lnTo>
                    <a:lnTo>
                      <a:pt x="12" y="9"/>
                    </a:lnTo>
                    <a:lnTo>
                      <a:pt x="36" y="106"/>
                    </a:lnTo>
                    <a:lnTo>
                      <a:pt x="52" y="10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AutoShape 2379"/>
              <p:cNvSpPr>
                <a:spLocks noChangeArrowheads="1"/>
              </p:cNvSpPr>
              <p:nvPr/>
            </p:nvSpPr>
            <p:spPr bwMode="auto">
              <a:xfrm>
                <a:off x="5552" y="3733"/>
                <a:ext cx="39" cy="62"/>
              </a:xfrm>
              <a:custGeom>
                <a:avLst/>
                <a:gdLst>
                  <a:gd name="T0" fmla="*/ 16 w 39"/>
                  <a:gd name="T1" fmla="*/ 3 h 62"/>
                  <a:gd name="T2" fmla="*/ 19 w 39"/>
                  <a:gd name="T3" fmla="*/ 17 h 62"/>
                  <a:gd name="T4" fmla="*/ 20 w 39"/>
                  <a:gd name="T5" fmla="*/ 10 h 62"/>
                  <a:gd name="T6" fmla="*/ 23 w 39"/>
                  <a:gd name="T7" fmla="*/ 6 h 62"/>
                  <a:gd name="T8" fmla="*/ 26 w 39"/>
                  <a:gd name="T9" fmla="*/ 1 h 62"/>
                  <a:gd name="T10" fmla="*/ 29 w 39"/>
                  <a:gd name="T11" fmla="*/ 0 h 62"/>
                  <a:gd name="T12" fmla="*/ 32 w 39"/>
                  <a:gd name="T13" fmla="*/ 0 h 62"/>
                  <a:gd name="T14" fmla="*/ 35 w 39"/>
                  <a:gd name="T15" fmla="*/ 1 h 62"/>
                  <a:gd name="T16" fmla="*/ 37 w 39"/>
                  <a:gd name="T17" fmla="*/ 3 h 62"/>
                  <a:gd name="T18" fmla="*/ 39 w 39"/>
                  <a:gd name="T19" fmla="*/ 6 h 62"/>
                  <a:gd name="T20" fmla="*/ 39 w 39"/>
                  <a:gd name="T21" fmla="*/ 8 h 62"/>
                  <a:gd name="T22" fmla="*/ 37 w 39"/>
                  <a:gd name="T23" fmla="*/ 10 h 62"/>
                  <a:gd name="T24" fmla="*/ 37 w 39"/>
                  <a:gd name="T25" fmla="*/ 11 h 62"/>
                  <a:gd name="T26" fmla="*/ 35 w 39"/>
                  <a:gd name="T27" fmla="*/ 13 h 62"/>
                  <a:gd name="T28" fmla="*/ 33 w 39"/>
                  <a:gd name="T29" fmla="*/ 13 h 62"/>
                  <a:gd name="T30" fmla="*/ 30 w 39"/>
                  <a:gd name="T31" fmla="*/ 11 h 62"/>
                  <a:gd name="T32" fmla="*/ 27 w 39"/>
                  <a:gd name="T33" fmla="*/ 10 h 62"/>
                  <a:gd name="T34" fmla="*/ 26 w 39"/>
                  <a:gd name="T35" fmla="*/ 10 h 62"/>
                  <a:gd name="T36" fmla="*/ 24 w 39"/>
                  <a:gd name="T37" fmla="*/ 10 h 62"/>
                  <a:gd name="T38" fmla="*/ 23 w 39"/>
                  <a:gd name="T39" fmla="*/ 11 h 62"/>
                  <a:gd name="T40" fmla="*/ 21 w 39"/>
                  <a:gd name="T41" fmla="*/ 16 h 62"/>
                  <a:gd name="T42" fmla="*/ 20 w 39"/>
                  <a:gd name="T43" fmla="*/ 22 h 62"/>
                  <a:gd name="T44" fmla="*/ 26 w 39"/>
                  <a:gd name="T45" fmla="*/ 46 h 62"/>
                  <a:gd name="T46" fmla="*/ 27 w 39"/>
                  <a:gd name="T47" fmla="*/ 49 h 62"/>
                  <a:gd name="T48" fmla="*/ 29 w 39"/>
                  <a:gd name="T49" fmla="*/ 52 h 62"/>
                  <a:gd name="T50" fmla="*/ 30 w 39"/>
                  <a:gd name="T51" fmla="*/ 53 h 62"/>
                  <a:gd name="T52" fmla="*/ 33 w 39"/>
                  <a:gd name="T53" fmla="*/ 55 h 62"/>
                  <a:gd name="T54" fmla="*/ 36 w 39"/>
                  <a:gd name="T55" fmla="*/ 55 h 62"/>
                  <a:gd name="T56" fmla="*/ 39 w 39"/>
                  <a:gd name="T57" fmla="*/ 55 h 62"/>
                  <a:gd name="T58" fmla="*/ 39 w 39"/>
                  <a:gd name="T59" fmla="*/ 55 h 62"/>
                  <a:gd name="T60" fmla="*/ 11 w 39"/>
                  <a:gd name="T61" fmla="*/ 62 h 62"/>
                  <a:gd name="T62" fmla="*/ 11 w 39"/>
                  <a:gd name="T63" fmla="*/ 61 h 62"/>
                  <a:gd name="T64" fmla="*/ 14 w 39"/>
                  <a:gd name="T65" fmla="*/ 61 h 62"/>
                  <a:gd name="T66" fmla="*/ 16 w 39"/>
                  <a:gd name="T67" fmla="*/ 58 h 62"/>
                  <a:gd name="T68" fmla="*/ 17 w 39"/>
                  <a:gd name="T69" fmla="*/ 56 h 62"/>
                  <a:gd name="T70" fmla="*/ 17 w 39"/>
                  <a:gd name="T71" fmla="*/ 55 h 62"/>
                  <a:gd name="T72" fmla="*/ 17 w 39"/>
                  <a:gd name="T73" fmla="*/ 52 h 62"/>
                  <a:gd name="T74" fmla="*/ 16 w 39"/>
                  <a:gd name="T75" fmla="*/ 48 h 62"/>
                  <a:gd name="T76" fmla="*/ 11 w 39"/>
                  <a:gd name="T77" fmla="*/ 29 h 62"/>
                  <a:gd name="T78" fmla="*/ 10 w 39"/>
                  <a:gd name="T79" fmla="*/ 23 h 62"/>
                  <a:gd name="T80" fmla="*/ 8 w 39"/>
                  <a:gd name="T81" fmla="*/ 19 h 62"/>
                  <a:gd name="T82" fmla="*/ 7 w 39"/>
                  <a:gd name="T83" fmla="*/ 16 h 62"/>
                  <a:gd name="T84" fmla="*/ 7 w 39"/>
                  <a:gd name="T85" fmla="*/ 14 h 62"/>
                  <a:gd name="T86" fmla="*/ 5 w 39"/>
                  <a:gd name="T87" fmla="*/ 14 h 62"/>
                  <a:gd name="T88" fmla="*/ 4 w 39"/>
                  <a:gd name="T89" fmla="*/ 13 h 62"/>
                  <a:gd name="T90" fmla="*/ 3 w 39"/>
                  <a:gd name="T91" fmla="*/ 13 h 62"/>
                  <a:gd name="T92" fmla="*/ 1 w 39"/>
                  <a:gd name="T93" fmla="*/ 14 h 62"/>
                  <a:gd name="T94" fmla="*/ 0 w 39"/>
                  <a:gd name="T95" fmla="*/ 16 h 62"/>
                  <a:gd name="T96" fmla="*/ 0 w 39"/>
                  <a:gd name="T97" fmla="*/ 14 h 62"/>
                  <a:gd name="T98" fmla="*/ 13 w 39"/>
                  <a:gd name="T99" fmla="*/ 4 h 62"/>
                  <a:gd name="T100" fmla="*/ 16 w 39"/>
                  <a:gd name="T101" fmla="*/ 3 h 62"/>
                  <a:gd name="T102" fmla="*/ 0 w 39"/>
                  <a:gd name="T103" fmla="*/ 0 h 62"/>
                  <a:gd name="T104" fmla="*/ 39 w 39"/>
                  <a:gd name="T105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T102" t="T103" r="T104" b="T105"/>
                <a:pathLst>
                  <a:path w="39" h="62">
                    <a:moveTo>
                      <a:pt x="16" y="3"/>
                    </a:moveTo>
                    <a:lnTo>
                      <a:pt x="19" y="17"/>
                    </a:lnTo>
                    <a:lnTo>
                      <a:pt x="20" y="10"/>
                    </a:lnTo>
                    <a:lnTo>
                      <a:pt x="23" y="6"/>
                    </a:lnTo>
                    <a:lnTo>
                      <a:pt x="26" y="1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35" y="1"/>
                    </a:lnTo>
                    <a:lnTo>
                      <a:pt x="37" y="3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37" y="10"/>
                    </a:lnTo>
                    <a:lnTo>
                      <a:pt x="37" y="11"/>
                    </a:lnTo>
                    <a:lnTo>
                      <a:pt x="35" y="13"/>
                    </a:lnTo>
                    <a:lnTo>
                      <a:pt x="33" y="13"/>
                    </a:lnTo>
                    <a:lnTo>
                      <a:pt x="30" y="11"/>
                    </a:lnTo>
                    <a:lnTo>
                      <a:pt x="27" y="10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3" y="11"/>
                    </a:lnTo>
                    <a:lnTo>
                      <a:pt x="21" y="16"/>
                    </a:lnTo>
                    <a:lnTo>
                      <a:pt x="20" y="22"/>
                    </a:lnTo>
                    <a:lnTo>
                      <a:pt x="26" y="46"/>
                    </a:lnTo>
                    <a:lnTo>
                      <a:pt x="27" y="49"/>
                    </a:lnTo>
                    <a:lnTo>
                      <a:pt x="29" y="52"/>
                    </a:lnTo>
                    <a:lnTo>
                      <a:pt x="30" y="53"/>
                    </a:lnTo>
                    <a:lnTo>
                      <a:pt x="33" y="55"/>
                    </a:lnTo>
                    <a:lnTo>
                      <a:pt x="36" y="55"/>
                    </a:lnTo>
                    <a:lnTo>
                      <a:pt x="39" y="55"/>
                    </a:lnTo>
                    <a:lnTo>
                      <a:pt x="11" y="62"/>
                    </a:lnTo>
                    <a:lnTo>
                      <a:pt x="11" y="61"/>
                    </a:lnTo>
                    <a:lnTo>
                      <a:pt x="14" y="61"/>
                    </a:lnTo>
                    <a:lnTo>
                      <a:pt x="16" y="58"/>
                    </a:lnTo>
                    <a:lnTo>
                      <a:pt x="17" y="56"/>
                    </a:lnTo>
                    <a:lnTo>
                      <a:pt x="17" y="55"/>
                    </a:lnTo>
                    <a:lnTo>
                      <a:pt x="17" y="52"/>
                    </a:lnTo>
                    <a:lnTo>
                      <a:pt x="16" y="48"/>
                    </a:lnTo>
                    <a:lnTo>
                      <a:pt x="11" y="29"/>
                    </a:lnTo>
                    <a:lnTo>
                      <a:pt x="10" y="23"/>
                    </a:lnTo>
                    <a:lnTo>
                      <a:pt x="8" y="19"/>
                    </a:lnTo>
                    <a:lnTo>
                      <a:pt x="7" y="16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1" y="14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13" y="4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AutoShape 2380"/>
              <p:cNvSpPr>
                <a:spLocks noChangeArrowheads="1"/>
              </p:cNvSpPr>
              <p:nvPr/>
            </p:nvSpPr>
            <p:spPr bwMode="auto">
              <a:xfrm>
                <a:off x="5598" y="3723"/>
                <a:ext cx="55" cy="61"/>
              </a:xfrm>
              <a:custGeom>
                <a:avLst/>
                <a:gdLst>
                  <a:gd name="T0" fmla="*/ 32 w 55"/>
                  <a:gd name="T1" fmla="*/ 52 h 61"/>
                  <a:gd name="T2" fmla="*/ 28 w 55"/>
                  <a:gd name="T3" fmla="*/ 56 h 61"/>
                  <a:gd name="T4" fmla="*/ 22 w 55"/>
                  <a:gd name="T5" fmla="*/ 61 h 61"/>
                  <a:gd name="T6" fmla="*/ 12 w 55"/>
                  <a:gd name="T7" fmla="*/ 59 h 61"/>
                  <a:gd name="T8" fmla="*/ 6 w 55"/>
                  <a:gd name="T9" fmla="*/ 53 h 61"/>
                  <a:gd name="T10" fmla="*/ 5 w 55"/>
                  <a:gd name="T11" fmla="*/ 46 h 61"/>
                  <a:gd name="T12" fmla="*/ 7 w 55"/>
                  <a:gd name="T13" fmla="*/ 37 h 61"/>
                  <a:gd name="T14" fmla="*/ 16 w 55"/>
                  <a:gd name="T15" fmla="*/ 29 h 61"/>
                  <a:gd name="T16" fmla="*/ 29 w 55"/>
                  <a:gd name="T17" fmla="*/ 20 h 61"/>
                  <a:gd name="T18" fmla="*/ 28 w 55"/>
                  <a:gd name="T19" fmla="*/ 13 h 61"/>
                  <a:gd name="T20" fmla="*/ 23 w 55"/>
                  <a:gd name="T21" fmla="*/ 7 h 61"/>
                  <a:gd name="T22" fmla="*/ 16 w 55"/>
                  <a:gd name="T23" fmla="*/ 5 h 61"/>
                  <a:gd name="T24" fmla="*/ 10 w 55"/>
                  <a:gd name="T25" fmla="*/ 10 h 61"/>
                  <a:gd name="T26" fmla="*/ 9 w 55"/>
                  <a:gd name="T27" fmla="*/ 14 h 61"/>
                  <a:gd name="T28" fmla="*/ 10 w 55"/>
                  <a:gd name="T29" fmla="*/ 20 h 61"/>
                  <a:gd name="T30" fmla="*/ 9 w 55"/>
                  <a:gd name="T31" fmla="*/ 24 h 61"/>
                  <a:gd name="T32" fmla="*/ 5 w 55"/>
                  <a:gd name="T33" fmla="*/ 26 h 61"/>
                  <a:gd name="T34" fmla="*/ 2 w 55"/>
                  <a:gd name="T35" fmla="*/ 23 h 61"/>
                  <a:gd name="T36" fmla="*/ 0 w 55"/>
                  <a:gd name="T37" fmla="*/ 17 h 61"/>
                  <a:gd name="T38" fmla="*/ 3 w 55"/>
                  <a:gd name="T39" fmla="*/ 10 h 61"/>
                  <a:gd name="T40" fmla="*/ 10 w 55"/>
                  <a:gd name="T41" fmla="*/ 4 h 61"/>
                  <a:gd name="T42" fmla="*/ 23 w 55"/>
                  <a:gd name="T43" fmla="*/ 0 h 61"/>
                  <a:gd name="T44" fmla="*/ 32 w 55"/>
                  <a:gd name="T45" fmla="*/ 2 h 61"/>
                  <a:gd name="T46" fmla="*/ 37 w 55"/>
                  <a:gd name="T47" fmla="*/ 7 h 61"/>
                  <a:gd name="T48" fmla="*/ 39 w 55"/>
                  <a:gd name="T49" fmla="*/ 16 h 61"/>
                  <a:gd name="T50" fmla="*/ 45 w 55"/>
                  <a:gd name="T51" fmla="*/ 37 h 61"/>
                  <a:gd name="T52" fmla="*/ 47 w 55"/>
                  <a:gd name="T53" fmla="*/ 43 h 61"/>
                  <a:gd name="T54" fmla="*/ 48 w 55"/>
                  <a:gd name="T55" fmla="*/ 45 h 61"/>
                  <a:gd name="T56" fmla="*/ 50 w 55"/>
                  <a:gd name="T57" fmla="*/ 45 h 61"/>
                  <a:gd name="T58" fmla="*/ 51 w 55"/>
                  <a:gd name="T59" fmla="*/ 45 h 61"/>
                  <a:gd name="T60" fmla="*/ 54 w 55"/>
                  <a:gd name="T61" fmla="*/ 40 h 61"/>
                  <a:gd name="T62" fmla="*/ 53 w 55"/>
                  <a:gd name="T63" fmla="*/ 48 h 61"/>
                  <a:gd name="T64" fmla="*/ 45 w 55"/>
                  <a:gd name="T65" fmla="*/ 53 h 61"/>
                  <a:gd name="T66" fmla="*/ 39 w 55"/>
                  <a:gd name="T67" fmla="*/ 53 h 61"/>
                  <a:gd name="T68" fmla="*/ 37 w 55"/>
                  <a:gd name="T69" fmla="*/ 46 h 61"/>
                  <a:gd name="T70" fmla="*/ 31 w 55"/>
                  <a:gd name="T71" fmla="*/ 23 h 61"/>
                  <a:gd name="T72" fmla="*/ 22 w 55"/>
                  <a:gd name="T73" fmla="*/ 29 h 61"/>
                  <a:gd name="T74" fmla="*/ 16 w 55"/>
                  <a:gd name="T75" fmla="*/ 34 h 61"/>
                  <a:gd name="T76" fmla="*/ 13 w 55"/>
                  <a:gd name="T77" fmla="*/ 40 h 61"/>
                  <a:gd name="T78" fmla="*/ 16 w 55"/>
                  <a:gd name="T79" fmla="*/ 48 h 61"/>
                  <a:gd name="T80" fmla="*/ 22 w 55"/>
                  <a:gd name="T81" fmla="*/ 50 h 61"/>
                  <a:gd name="T82" fmla="*/ 28 w 55"/>
                  <a:gd name="T83" fmla="*/ 49 h 61"/>
                  <a:gd name="T84" fmla="*/ 35 w 55"/>
                  <a:gd name="T85" fmla="*/ 43 h 61"/>
                  <a:gd name="T86" fmla="*/ 0 w 55"/>
                  <a:gd name="T87" fmla="*/ 0 h 61"/>
                  <a:gd name="T88" fmla="*/ 55 w 55"/>
                  <a:gd name="T89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T86" t="T87" r="T88" b="T89"/>
                <a:pathLst>
                  <a:path w="55" h="61">
                    <a:moveTo>
                      <a:pt x="37" y="46"/>
                    </a:moveTo>
                    <a:lnTo>
                      <a:pt x="32" y="52"/>
                    </a:lnTo>
                    <a:lnTo>
                      <a:pt x="29" y="55"/>
                    </a:lnTo>
                    <a:lnTo>
                      <a:pt x="28" y="56"/>
                    </a:lnTo>
                    <a:lnTo>
                      <a:pt x="25" y="59"/>
                    </a:lnTo>
                    <a:lnTo>
                      <a:pt x="22" y="61"/>
                    </a:lnTo>
                    <a:lnTo>
                      <a:pt x="16" y="61"/>
                    </a:lnTo>
                    <a:lnTo>
                      <a:pt x="12" y="59"/>
                    </a:lnTo>
                    <a:lnTo>
                      <a:pt x="9" y="56"/>
                    </a:lnTo>
                    <a:lnTo>
                      <a:pt x="6" y="53"/>
                    </a:lnTo>
                    <a:lnTo>
                      <a:pt x="5" y="49"/>
                    </a:lnTo>
                    <a:lnTo>
                      <a:pt x="5" y="46"/>
                    </a:lnTo>
                    <a:lnTo>
                      <a:pt x="5" y="42"/>
                    </a:lnTo>
                    <a:lnTo>
                      <a:pt x="7" y="37"/>
                    </a:lnTo>
                    <a:lnTo>
                      <a:pt x="12" y="33"/>
                    </a:lnTo>
                    <a:lnTo>
                      <a:pt x="16" y="29"/>
                    </a:lnTo>
                    <a:lnTo>
                      <a:pt x="22" y="24"/>
                    </a:lnTo>
                    <a:lnTo>
                      <a:pt x="29" y="20"/>
                    </a:lnTo>
                    <a:lnTo>
                      <a:pt x="29" y="17"/>
                    </a:lnTo>
                    <a:lnTo>
                      <a:pt x="28" y="13"/>
                    </a:lnTo>
                    <a:lnTo>
                      <a:pt x="25" y="8"/>
                    </a:lnTo>
                    <a:lnTo>
                      <a:pt x="23" y="7"/>
                    </a:lnTo>
                    <a:lnTo>
                      <a:pt x="21" y="5"/>
                    </a:lnTo>
                    <a:lnTo>
                      <a:pt x="16" y="5"/>
                    </a:lnTo>
                    <a:lnTo>
                      <a:pt x="12" y="7"/>
                    </a:lnTo>
                    <a:lnTo>
                      <a:pt x="10" y="10"/>
                    </a:lnTo>
                    <a:lnTo>
                      <a:pt x="9" y="11"/>
                    </a:lnTo>
                    <a:lnTo>
                      <a:pt x="9" y="14"/>
                    </a:lnTo>
                    <a:lnTo>
                      <a:pt x="10" y="18"/>
                    </a:lnTo>
                    <a:lnTo>
                      <a:pt x="10" y="20"/>
                    </a:lnTo>
                    <a:lnTo>
                      <a:pt x="10" y="23"/>
                    </a:lnTo>
                    <a:lnTo>
                      <a:pt x="9" y="24"/>
                    </a:lnTo>
                    <a:lnTo>
                      <a:pt x="7" y="26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2" y="23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2" y="13"/>
                    </a:lnTo>
                    <a:lnTo>
                      <a:pt x="3" y="10"/>
                    </a:lnTo>
                    <a:lnTo>
                      <a:pt x="6" y="5"/>
                    </a:lnTo>
                    <a:lnTo>
                      <a:pt x="10" y="4"/>
                    </a:lnTo>
                    <a:lnTo>
                      <a:pt x="16" y="1"/>
                    </a:lnTo>
                    <a:lnTo>
                      <a:pt x="23" y="0"/>
                    </a:lnTo>
                    <a:lnTo>
                      <a:pt x="29" y="1"/>
                    </a:lnTo>
                    <a:lnTo>
                      <a:pt x="32" y="2"/>
                    </a:lnTo>
                    <a:lnTo>
                      <a:pt x="35" y="5"/>
                    </a:lnTo>
                    <a:lnTo>
                      <a:pt x="37" y="7"/>
                    </a:lnTo>
                    <a:lnTo>
                      <a:pt x="38" y="11"/>
                    </a:lnTo>
                    <a:lnTo>
                      <a:pt x="39" y="16"/>
                    </a:lnTo>
                    <a:lnTo>
                      <a:pt x="44" y="33"/>
                    </a:lnTo>
                    <a:lnTo>
                      <a:pt x="45" y="37"/>
                    </a:lnTo>
                    <a:lnTo>
                      <a:pt x="45" y="40"/>
                    </a:lnTo>
                    <a:lnTo>
                      <a:pt x="47" y="43"/>
                    </a:lnTo>
                    <a:lnTo>
                      <a:pt x="47" y="45"/>
                    </a:lnTo>
                    <a:lnTo>
                      <a:pt x="48" y="45"/>
                    </a:lnTo>
                    <a:lnTo>
                      <a:pt x="50" y="45"/>
                    </a:lnTo>
                    <a:lnTo>
                      <a:pt x="51" y="45"/>
                    </a:lnTo>
                    <a:lnTo>
                      <a:pt x="53" y="43"/>
                    </a:lnTo>
                    <a:lnTo>
                      <a:pt x="54" y="40"/>
                    </a:lnTo>
                    <a:lnTo>
                      <a:pt x="55" y="42"/>
                    </a:lnTo>
                    <a:lnTo>
                      <a:pt x="53" y="48"/>
                    </a:lnTo>
                    <a:lnTo>
                      <a:pt x="48" y="52"/>
                    </a:lnTo>
                    <a:lnTo>
                      <a:pt x="45" y="53"/>
                    </a:lnTo>
                    <a:lnTo>
                      <a:pt x="42" y="55"/>
                    </a:lnTo>
                    <a:lnTo>
                      <a:pt x="39" y="53"/>
                    </a:lnTo>
                    <a:lnTo>
                      <a:pt x="38" y="50"/>
                    </a:lnTo>
                    <a:lnTo>
                      <a:pt x="37" y="46"/>
                    </a:lnTo>
                    <a:close/>
                    <a:moveTo>
                      <a:pt x="35" y="43"/>
                    </a:moveTo>
                    <a:lnTo>
                      <a:pt x="31" y="23"/>
                    </a:lnTo>
                    <a:lnTo>
                      <a:pt x="26" y="26"/>
                    </a:lnTo>
                    <a:lnTo>
                      <a:pt x="22" y="29"/>
                    </a:lnTo>
                    <a:lnTo>
                      <a:pt x="21" y="30"/>
                    </a:lnTo>
                    <a:lnTo>
                      <a:pt x="16" y="34"/>
                    </a:lnTo>
                    <a:lnTo>
                      <a:pt x="15" y="37"/>
                    </a:lnTo>
                    <a:lnTo>
                      <a:pt x="13" y="40"/>
                    </a:lnTo>
                    <a:lnTo>
                      <a:pt x="15" y="43"/>
                    </a:lnTo>
                    <a:lnTo>
                      <a:pt x="16" y="48"/>
                    </a:lnTo>
                    <a:lnTo>
                      <a:pt x="19" y="50"/>
                    </a:lnTo>
                    <a:lnTo>
                      <a:pt x="22" y="50"/>
                    </a:lnTo>
                    <a:lnTo>
                      <a:pt x="25" y="50"/>
                    </a:lnTo>
                    <a:lnTo>
                      <a:pt x="28" y="49"/>
                    </a:lnTo>
                    <a:lnTo>
                      <a:pt x="32" y="46"/>
                    </a:lnTo>
                    <a:lnTo>
                      <a:pt x="35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AutoShape 2381"/>
              <p:cNvSpPr>
                <a:spLocks noChangeArrowheads="1"/>
              </p:cNvSpPr>
              <p:nvPr/>
            </p:nvSpPr>
            <p:spPr bwMode="auto">
              <a:xfrm>
                <a:off x="5653" y="3676"/>
                <a:ext cx="61" cy="92"/>
              </a:xfrm>
              <a:custGeom>
                <a:avLst/>
                <a:gdLst>
                  <a:gd name="T0" fmla="*/ 40 w 61"/>
                  <a:gd name="T1" fmla="*/ 83 h 92"/>
                  <a:gd name="T2" fmla="*/ 34 w 61"/>
                  <a:gd name="T3" fmla="*/ 90 h 92"/>
                  <a:gd name="T4" fmla="*/ 24 w 61"/>
                  <a:gd name="T5" fmla="*/ 92 h 92"/>
                  <a:gd name="T6" fmla="*/ 12 w 61"/>
                  <a:gd name="T7" fmla="*/ 87 h 92"/>
                  <a:gd name="T8" fmla="*/ 3 w 61"/>
                  <a:gd name="T9" fmla="*/ 77 h 92"/>
                  <a:gd name="T10" fmla="*/ 0 w 61"/>
                  <a:gd name="T11" fmla="*/ 63 h 92"/>
                  <a:gd name="T12" fmla="*/ 3 w 61"/>
                  <a:gd name="T13" fmla="*/ 48 h 92"/>
                  <a:gd name="T14" fmla="*/ 9 w 61"/>
                  <a:gd name="T15" fmla="*/ 39 h 92"/>
                  <a:gd name="T16" fmla="*/ 19 w 61"/>
                  <a:gd name="T17" fmla="*/ 33 h 92"/>
                  <a:gd name="T18" fmla="*/ 28 w 61"/>
                  <a:gd name="T19" fmla="*/ 33 h 92"/>
                  <a:gd name="T20" fmla="*/ 29 w 61"/>
                  <a:gd name="T21" fmla="*/ 25 h 92"/>
                  <a:gd name="T22" fmla="*/ 27 w 61"/>
                  <a:gd name="T23" fmla="*/ 15 h 92"/>
                  <a:gd name="T24" fmla="*/ 25 w 61"/>
                  <a:gd name="T25" fmla="*/ 10 h 92"/>
                  <a:gd name="T26" fmla="*/ 22 w 61"/>
                  <a:gd name="T27" fmla="*/ 9 h 92"/>
                  <a:gd name="T28" fmla="*/ 21 w 61"/>
                  <a:gd name="T29" fmla="*/ 10 h 92"/>
                  <a:gd name="T30" fmla="*/ 18 w 61"/>
                  <a:gd name="T31" fmla="*/ 10 h 92"/>
                  <a:gd name="T32" fmla="*/ 34 w 61"/>
                  <a:gd name="T33" fmla="*/ 0 h 92"/>
                  <a:gd name="T34" fmla="*/ 51 w 61"/>
                  <a:gd name="T35" fmla="*/ 68 h 92"/>
                  <a:gd name="T36" fmla="*/ 53 w 61"/>
                  <a:gd name="T37" fmla="*/ 74 h 92"/>
                  <a:gd name="T38" fmla="*/ 54 w 61"/>
                  <a:gd name="T39" fmla="*/ 77 h 92"/>
                  <a:gd name="T40" fmla="*/ 57 w 61"/>
                  <a:gd name="T41" fmla="*/ 77 h 92"/>
                  <a:gd name="T42" fmla="*/ 60 w 61"/>
                  <a:gd name="T43" fmla="*/ 76 h 92"/>
                  <a:gd name="T44" fmla="*/ 47 w 61"/>
                  <a:gd name="T45" fmla="*/ 86 h 92"/>
                  <a:gd name="T46" fmla="*/ 43 w 61"/>
                  <a:gd name="T47" fmla="*/ 77 h 92"/>
                  <a:gd name="T48" fmla="*/ 35 w 61"/>
                  <a:gd name="T49" fmla="*/ 48 h 92"/>
                  <a:gd name="T50" fmla="*/ 31 w 61"/>
                  <a:gd name="T51" fmla="*/ 42 h 92"/>
                  <a:gd name="T52" fmla="*/ 25 w 61"/>
                  <a:gd name="T53" fmla="*/ 38 h 92"/>
                  <a:gd name="T54" fmla="*/ 19 w 61"/>
                  <a:gd name="T55" fmla="*/ 38 h 92"/>
                  <a:gd name="T56" fmla="*/ 14 w 61"/>
                  <a:gd name="T57" fmla="*/ 41 h 92"/>
                  <a:gd name="T58" fmla="*/ 9 w 61"/>
                  <a:gd name="T59" fmla="*/ 49 h 92"/>
                  <a:gd name="T60" fmla="*/ 9 w 61"/>
                  <a:gd name="T61" fmla="*/ 63 h 92"/>
                  <a:gd name="T62" fmla="*/ 15 w 61"/>
                  <a:gd name="T63" fmla="*/ 76 h 92"/>
                  <a:gd name="T64" fmla="*/ 24 w 61"/>
                  <a:gd name="T65" fmla="*/ 81 h 92"/>
                  <a:gd name="T66" fmla="*/ 32 w 61"/>
                  <a:gd name="T67" fmla="*/ 83 h 92"/>
                  <a:gd name="T68" fmla="*/ 40 w 61"/>
                  <a:gd name="T69" fmla="*/ 79 h 92"/>
                  <a:gd name="T70" fmla="*/ 0 w 61"/>
                  <a:gd name="T71" fmla="*/ 0 h 92"/>
                  <a:gd name="T72" fmla="*/ 61 w 61"/>
                  <a:gd name="T7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T70" t="T71" r="T72" b="T73"/>
                <a:pathLst>
                  <a:path w="61" h="92">
                    <a:moveTo>
                      <a:pt x="43" y="77"/>
                    </a:moveTo>
                    <a:lnTo>
                      <a:pt x="40" y="83"/>
                    </a:lnTo>
                    <a:lnTo>
                      <a:pt x="37" y="87"/>
                    </a:lnTo>
                    <a:lnTo>
                      <a:pt x="34" y="90"/>
                    </a:lnTo>
                    <a:lnTo>
                      <a:pt x="29" y="92"/>
                    </a:lnTo>
                    <a:lnTo>
                      <a:pt x="24" y="92"/>
                    </a:lnTo>
                    <a:lnTo>
                      <a:pt x="18" y="90"/>
                    </a:lnTo>
                    <a:lnTo>
                      <a:pt x="12" y="87"/>
                    </a:lnTo>
                    <a:lnTo>
                      <a:pt x="8" y="83"/>
                    </a:lnTo>
                    <a:lnTo>
                      <a:pt x="3" y="77"/>
                    </a:lnTo>
                    <a:lnTo>
                      <a:pt x="0" y="71"/>
                    </a:lnTo>
                    <a:lnTo>
                      <a:pt x="0" y="63"/>
                    </a:lnTo>
                    <a:lnTo>
                      <a:pt x="0" y="55"/>
                    </a:lnTo>
                    <a:lnTo>
                      <a:pt x="3" y="48"/>
                    </a:lnTo>
                    <a:lnTo>
                      <a:pt x="6" y="42"/>
                    </a:lnTo>
                    <a:lnTo>
                      <a:pt x="9" y="39"/>
                    </a:lnTo>
                    <a:lnTo>
                      <a:pt x="14" y="36"/>
                    </a:lnTo>
                    <a:lnTo>
                      <a:pt x="19" y="33"/>
                    </a:lnTo>
                    <a:lnTo>
                      <a:pt x="24" y="33"/>
                    </a:lnTo>
                    <a:lnTo>
                      <a:pt x="28" y="33"/>
                    </a:lnTo>
                    <a:lnTo>
                      <a:pt x="32" y="36"/>
                    </a:lnTo>
                    <a:lnTo>
                      <a:pt x="29" y="25"/>
                    </a:lnTo>
                    <a:lnTo>
                      <a:pt x="28" y="19"/>
                    </a:lnTo>
                    <a:lnTo>
                      <a:pt x="27" y="15"/>
                    </a:lnTo>
                    <a:lnTo>
                      <a:pt x="25" y="13"/>
                    </a:lnTo>
                    <a:lnTo>
                      <a:pt x="25" y="10"/>
                    </a:lnTo>
                    <a:lnTo>
                      <a:pt x="24" y="10"/>
                    </a:lnTo>
                    <a:lnTo>
                      <a:pt x="22" y="9"/>
                    </a:lnTo>
                    <a:lnTo>
                      <a:pt x="22" y="10"/>
                    </a:lnTo>
                    <a:lnTo>
                      <a:pt x="21" y="10"/>
                    </a:lnTo>
                    <a:lnTo>
                      <a:pt x="18" y="12"/>
                    </a:lnTo>
                    <a:lnTo>
                      <a:pt x="18" y="10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50" y="63"/>
                    </a:lnTo>
                    <a:lnTo>
                      <a:pt x="51" y="68"/>
                    </a:lnTo>
                    <a:lnTo>
                      <a:pt x="51" y="71"/>
                    </a:lnTo>
                    <a:lnTo>
                      <a:pt x="53" y="74"/>
                    </a:lnTo>
                    <a:lnTo>
                      <a:pt x="54" y="76"/>
                    </a:lnTo>
                    <a:lnTo>
                      <a:pt x="54" y="77"/>
                    </a:lnTo>
                    <a:lnTo>
                      <a:pt x="56" y="77"/>
                    </a:lnTo>
                    <a:lnTo>
                      <a:pt x="57" y="77"/>
                    </a:lnTo>
                    <a:lnTo>
                      <a:pt x="59" y="77"/>
                    </a:lnTo>
                    <a:lnTo>
                      <a:pt x="60" y="76"/>
                    </a:lnTo>
                    <a:lnTo>
                      <a:pt x="61" y="77"/>
                    </a:lnTo>
                    <a:lnTo>
                      <a:pt x="47" y="86"/>
                    </a:lnTo>
                    <a:lnTo>
                      <a:pt x="45" y="87"/>
                    </a:lnTo>
                    <a:lnTo>
                      <a:pt x="43" y="77"/>
                    </a:lnTo>
                    <a:close/>
                    <a:moveTo>
                      <a:pt x="41" y="74"/>
                    </a:moveTo>
                    <a:lnTo>
                      <a:pt x="35" y="48"/>
                    </a:lnTo>
                    <a:lnTo>
                      <a:pt x="34" y="45"/>
                    </a:lnTo>
                    <a:lnTo>
                      <a:pt x="31" y="42"/>
                    </a:lnTo>
                    <a:lnTo>
                      <a:pt x="28" y="39"/>
                    </a:lnTo>
                    <a:lnTo>
                      <a:pt x="25" y="38"/>
                    </a:lnTo>
                    <a:lnTo>
                      <a:pt x="22" y="38"/>
                    </a:lnTo>
                    <a:lnTo>
                      <a:pt x="19" y="38"/>
                    </a:lnTo>
                    <a:lnTo>
                      <a:pt x="15" y="39"/>
                    </a:lnTo>
                    <a:lnTo>
                      <a:pt x="14" y="41"/>
                    </a:lnTo>
                    <a:lnTo>
                      <a:pt x="11" y="45"/>
                    </a:lnTo>
                    <a:lnTo>
                      <a:pt x="9" y="49"/>
                    </a:lnTo>
                    <a:lnTo>
                      <a:pt x="8" y="57"/>
                    </a:lnTo>
                    <a:lnTo>
                      <a:pt x="9" y="63"/>
                    </a:lnTo>
                    <a:lnTo>
                      <a:pt x="12" y="70"/>
                    </a:lnTo>
                    <a:lnTo>
                      <a:pt x="15" y="76"/>
                    </a:lnTo>
                    <a:lnTo>
                      <a:pt x="19" y="79"/>
                    </a:lnTo>
                    <a:lnTo>
                      <a:pt x="24" y="81"/>
                    </a:lnTo>
                    <a:lnTo>
                      <a:pt x="28" y="83"/>
                    </a:lnTo>
                    <a:lnTo>
                      <a:pt x="32" y="83"/>
                    </a:lnTo>
                    <a:lnTo>
                      <a:pt x="35" y="80"/>
                    </a:lnTo>
                    <a:lnTo>
                      <a:pt x="40" y="79"/>
                    </a:lnTo>
                    <a:lnTo>
                      <a:pt x="41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AutoShape 2382"/>
              <p:cNvSpPr>
                <a:spLocks noChangeArrowheads="1"/>
              </p:cNvSpPr>
              <p:nvPr/>
            </p:nvSpPr>
            <p:spPr bwMode="auto">
              <a:xfrm>
                <a:off x="5700" y="3669"/>
                <a:ext cx="52" cy="110"/>
              </a:xfrm>
              <a:custGeom>
                <a:avLst/>
                <a:gdLst>
                  <a:gd name="T0" fmla="*/ 0 w 52"/>
                  <a:gd name="T1" fmla="*/ 6 h 110"/>
                  <a:gd name="T2" fmla="*/ 26 w 52"/>
                  <a:gd name="T3" fmla="*/ 0 h 110"/>
                  <a:gd name="T4" fmla="*/ 52 w 52"/>
                  <a:gd name="T5" fmla="*/ 104 h 110"/>
                  <a:gd name="T6" fmla="*/ 26 w 52"/>
                  <a:gd name="T7" fmla="*/ 110 h 110"/>
                  <a:gd name="T8" fmla="*/ 25 w 52"/>
                  <a:gd name="T9" fmla="*/ 107 h 110"/>
                  <a:gd name="T10" fmla="*/ 42 w 52"/>
                  <a:gd name="T11" fmla="*/ 103 h 110"/>
                  <a:gd name="T12" fmla="*/ 17 w 52"/>
                  <a:gd name="T13" fmla="*/ 6 h 110"/>
                  <a:gd name="T14" fmla="*/ 0 w 52"/>
                  <a:gd name="T15" fmla="*/ 10 h 110"/>
                  <a:gd name="T16" fmla="*/ 0 w 52"/>
                  <a:gd name="T17" fmla="*/ 6 h 110"/>
                  <a:gd name="T18" fmla="*/ 0 w 52"/>
                  <a:gd name="T19" fmla="*/ 0 h 110"/>
                  <a:gd name="T20" fmla="*/ 52 w 52"/>
                  <a:gd name="T21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T18" t="T19" r="T20" b="T21"/>
                <a:pathLst>
                  <a:path w="52" h="110">
                    <a:moveTo>
                      <a:pt x="0" y="6"/>
                    </a:moveTo>
                    <a:lnTo>
                      <a:pt x="26" y="0"/>
                    </a:lnTo>
                    <a:lnTo>
                      <a:pt x="52" y="104"/>
                    </a:lnTo>
                    <a:lnTo>
                      <a:pt x="26" y="110"/>
                    </a:lnTo>
                    <a:lnTo>
                      <a:pt x="25" y="107"/>
                    </a:lnTo>
                    <a:lnTo>
                      <a:pt x="42" y="103"/>
                    </a:lnTo>
                    <a:lnTo>
                      <a:pt x="17" y="6"/>
                    </a:lnTo>
                    <a:lnTo>
                      <a:pt x="0" y="1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AutoShape 2383"/>
              <p:cNvSpPr>
                <a:spLocks noChangeArrowheads="1"/>
              </p:cNvSpPr>
              <p:nvPr/>
            </p:nvSpPr>
            <p:spPr bwMode="auto">
              <a:xfrm>
                <a:off x="3480" y="3436"/>
                <a:ext cx="67" cy="80"/>
              </a:xfrm>
              <a:custGeom>
                <a:avLst/>
                <a:gdLst>
                  <a:gd name="T0" fmla="*/ 10 w 67"/>
                  <a:gd name="T1" fmla="*/ 28 h 80"/>
                  <a:gd name="T2" fmla="*/ 23 w 67"/>
                  <a:gd name="T3" fmla="*/ 12 h 80"/>
                  <a:gd name="T4" fmla="*/ 38 w 67"/>
                  <a:gd name="T5" fmla="*/ 2 h 80"/>
                  <a:gd name="T6" fmla="*/ 45 w 67"/>
                  <a:gd name="T7" fmla="*/ 0 h 80"/>
                  <a:gd name="T8" fmla="*/ 52 w 67"/>
                  <a:gd name="T9" fmla="*/ 2 h 80"/>
                  <a:gd name="T10" fmla="*/ 58 w 67"/>
                  <a:gd name="T11" fmla="*/ 5 h 80"/>
                  <a:gd name="T12" fmla="*/ 62 w 67"/>
                  <a:gd name="T13" fmla="*/ 7 h 80"/>
                  <a:gd name="T14" fmla="*/ 65 w 67"/>
                  <a:gd name="T15" fmla="*/ 10 h 80"/>
                  <a:gd name="T16" fmla="*/ 67 w 67"/>
                  <a:gd name="T17" fmla="*/ 16 h 80"/>
                  <a:gd name="T18" fmla="*/ 67 w 67"/>
                  <a:gd name="T19" fmla="*/ 21 h 80"/>
                  <a:gd name="T20" fmla="*/ 65 w 67"/>
                  <a:gd name="T21" fmla="*/ 38 h 80"/>
                  <a:gd name="T22" fmla="*/ 55 w 67"/>
                  <a:gd name="T23" fmla="*/ 55 h 80"/>
                  <a:gd name="T24" fmla="*/ 43 w 67"/>
                  <a:gd name="T25" fmla="*/ 70 h 80"/>
                  <a:gd name="T26" fmla="*/ 29 w 67"/>
                  <a:gd name="T27" fmla="*/ 79 h 80"/>
                  <a:gd name="T28" fmla="*/ 22 w 67"/>
                  <a:gd name="T29" fmla="*/ 80 h 80"/>
                  <a:gd name="T30" fmla="*/ 14 w 67"/>
                  <a:gd name="T31" fmla="*/ 79 h 80"/>
                  <a:gd name="T32" fmla="*/ 9 w 67"/>
                  <a:gd name="T33" fmla="*/ 77 h 80"/>
                  <a:gd name="T34" fmla="*/ 6 w 67"/>
                  <a:gd name="T35" fmla="*/ 73 h 80"/>
                  <a:gd name="T36" fmla="*/ 3 w 67"/>
                  <a:gd name="T37" fmla="*/ 69 h 80"/>
                  <a:gd name="T38" fmla="*/ 0 w 67"/>
                  <a:gd name="T39" fmla="*/ 64 h 80"/>
                  <a:gd name="T40" fmla="*/ 0 w 67"/>
                  <a:gd name="T41" fmla="*/ 58 h 80"/>
                  <a:gd name="T42" fmla="*/ 0 w 67"/>
                  <a:gd name="T43" fmla="*/ 53 h 80"/>
                  <a:gd name="T44" fmla="*/ 1 w 67"/>
                  <a:gd name="T45" fmla="*/ 47 h 80"/>
                  <a:gd name="T46" fmla="*/ 4 w 67"/>
                  <a:gd name="T47" fmla="*/ 37 h 80"/>
                  <a:gd name="T48" fmla="*/ 10 w 67"/>
                  <a:gd name="T49" fmla="*/ 28 h 80"/>
                  <a:gd name="T50" fmla="*/ 48 w 67"/>
                  <a:gd name="T51" fmla="*/ 48 h 80"/>
                  <a:gd name="T52" fmla="*/ 52 w 67"/>
                  <a:gd name="T53" fmla="*/ 39 h 80"/>
                  <a:gd name="T54" fmla="*/ 57 w 67"/>
                  <a:gd name="T55" fmla="*/ 32 h 80"/>
                  <a:gd name="T56" fmla="*/ 59 w 67"/>
                  <a:gd name="T57" fmla="*/ 25 h 80"/>
                  <a:gd name="T58" fmla="*/ 59 w 67"/>
                  <a:gd name="T59" fmla="*/ 21 h 80"/>
                  <a:gd name="T60" fmla="*/ 61 w 67"/>
                  <a:gd name="T61" fmla="*/ 16 h 80"/>
                  <a:gd name="T62" fmla="*/ 59 w 67"/>
                  <a:gd name="T63" fmla="*/ 12 h 80"/>
                  <a:gd name="T64" fmla="*/ 58 w 67"/>
                  <a:gd name="T65" fmla="*/ 9 h 80"/>
                  <a:gd name="T66" fmla="*/ 55 w 67"/>
                  <a:gd name="T67" fmla="*/ 7 h 80"/>
                  <a:gd name="T68" fmla="*/ 52 w 67"/>
                  <a:gd name="T69" fmla="*/ 6 h 80"/>
                  <a:gd name="T70" fmla="*/ 48 w 67"/>
                  <a:gd name="T71" fmla="*/ 6 h 80"/>
                  <a:gd name="T72" fmla="*/ 42 w 67"/>
                  <a:gd name="T73" fmla="*/ 7 h 80"/>
                  <a:gd name="T74" fmla="*/ 38 w 67"/>
                  <a:gd name="T75" fmla="*/ 12 h 80"/>
                  <a:gd name="T76" fmla="*/ 33 w 67"/>
                  <a:gd name="T77" fmla="*/ 16 h 80"/>
                  <a:gd name="T78" fmla="*/ 27 w 67"/>
                  <a:gd name="T79" fmla="*/ 22 h 80"/>
                  <a:gd name="T80" fmla="*/ 22 w 67"/>
                  <a:gd name="T81" fmla="*/ 31 h 80"/>
                  <a:gd name="T82" fmla="*/ 48 w 67"/>
                  <a:gd name="T83" fmla="*/ 48 h 80"/>
                  <a:gd name="T84" fmla="*/ 19 w 67"/>
                  <a:gd name="T85" fmla="*/ 34 h 80"/>
                  <a:gd name="T86" fmla="*/ 14 w 67"/>
                  <a:gd name="T87" fmla="*/ 42 h 80"/>
                  <a:gd name="T88" fmla="*/ 10 w 67"/>
                  <a:gd name="T89" fmla="*/ 51 h 80"/>
                  <a:gd name="T90" fmla="*/ 7 w 67"/>
                  <a:gd name="T91" fmla="*/ 57 h 80"/>
                  <a:gd name="T92" fmla="*/ 7 w 67"/>
                  <a:gd name="T93" fmla="*/ 63 h 80"/>
                  <a:gd name="T94" fmla="*/ 7 w 67"/>
                  <a:gd name="T95" fmla="*/ 66 h 80"/>
                  <a:gd name="T96" fmla="*/ 7 w 67"/>
                  <a:gd name="T97" fmla="*/ 69 h 80"/>
                  <a:gd name="T98" fmla="*/ 10 w 67"/>
                  <a:gd name="T99" fmla="*/ 71 h 80"/>
                  <a:gd name="T100" fmla="*/ 11 w 67"/>
                  <a:gd name="T101" fmla="*/ 74 h 80"/>
                  <a:gd name="T102" fmla="*/ 16 w 67"/>
                  <a:gd name="T103" fmla="*/ 76 h 80"/>
                  <a:gd name="T104" fmla="*/ 20 w 67"/>
                  <a:gd name="T105" fmla="*/ 74 h 80"/>
                  <a:gd name="T106" fmla="*/ 25 w 67"/>
                  <a:gd name="T107" fmla="*/ 73 h 80"/>
                  <a:gd name="T108" fmla="*/ 30 w 67"/>
                  <a:gd name="T109" fmla="*/ 69 h 80"/>
                  <a:gd name="T110" fmla="*/ 35 w 67"/>
                  <a:gd name="T111" fmla="*/ 64 h 80"/>
                  <a:gd name="T112" fmla="*/ 41 w 67"/>
                  <a:gd name="T113" fmla="*/ 58 h 80"/>
                  <a:gd name="T114" fmla="*/ 45 w 67"/>
                  <a:gd name="T115" fmla="*/ 51 h 80"/>
                  <a:gd name="T116" fmla="*/ 19 w 67"/>
                  <a:gd name="T117" fmla="*/ 34 h 80"/>
                  <a:gd name="T118" fmla="*/ 0 w 67"/>
                  <a:gd name="T119" fmla="*/ 0 h 80"/>
                  <a:gd name="T120" fmla="*/ 67 w 67"/>
                  <a:gd name="T121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T118" t="T119" r="T120" b="T121"/>
                <a:pathLst>
                  <a:path w="67" h="80">
                    <a:moveTo>
                      <a:pt x="10" y="28"/>
                    </a:moveTo>
                    <a:lnTo>
                      <a:pt x="23" y="12"/>
                    </a:lnTo>
                    <a:lnTo>
                      <a:pt x="38" y="2"/>
                    </a:lnTo>
                    <a:lnTo>
                      <a:pt x="45" y="0"/>
                    </a:lnTo>
                    <a:lnTo>
                      <a:pt x="52" y="2"/>
                    </a:lnTo>
                    <a:lnTo>
                      <a:pt x="58" y="5"/>
                    </a:lnTo>
                    <a:lnTo>
                      <a:pt x="62" y="7"/>
                    </a:lnTo>
                    <a:lnTo>
                      <a:pt x="65" y="10"/>
                    </a:lnTo>
                    <a:lnTo>
                      <a:pt x="67" y="16"/>
                    </a:lnTo>
                    <a:lnTo>
                      <a:pt x="67" y="21"/>
                    </a:lnTo>
                    <a:lnTo>
                      <a:pt x="65" y="38"/>
                    </a:lnTo>
                    <a:lnTo>
                      <a:pt x="55" y="55"/>
                    </a:lnTo>
                    <a:lnTo>
                      <a:pt x="43" y="70"/>
                    </a:lnTo>
                    <a:lnTo>
                      <a:pt x="29" y="79"/>
                    </a:lnTo>
                    <a:lnTo>
                      <a:pt x="22" y="80"/>
                    </a:lnTo>
                    <a:lnTo>
                      <a:pt x="14" y="79"/>
                    </a:lnTo>
                    <a:lnTo>
                      <a:pt x="9" y="77"/>
                    </a:lnTo>
                    <a:lnTo>
                      <a:pt x="6" y="73"/>
                    </a:lnTo>
                    <a:lnTo>
                      <a:pt x="3" y="69"/>
                    </a:lnTo>
                    <a:lnTo>
                      <a:pt x="0" y="64"/>
                    </a:lnTo>
                    <a:lnTo>
                      <a:pt x="0" y="58"/>
                    </a:lnTo>
                    <a:lnTo>
                      <a:pt x="0" y="53"/>
                    </a:lnTo>
                    <a:lnTo>
                      <a:pt x="1" y="47"/>
                    </a:lnTo>
                    <a:lnTo>
                      <a:pt x="4" y="37"/>
                    </a:lnTo>
                    <a:lnTo>
                      <a:pt x="10" y="28"/>
                    </a:lnTo>
                    <a:close/>
                    <a:moveTo>
                      <a:pt x="48" y="48"/>
                    </a:moveTo>
                    <a:lnTo>
                      <a:pt x="52" y="39"/>
                    </a:lnTo>
                    <a:lnTo>
                      <a:pt x="57" y="32"/>
                    </a:lnTo>
                    <a:lnTo>
                      <a:pt x="59" y="25"/>
                    </a:lnTo>
                    <a:lnTo>
                      <a:pt x="59" y="21"/>
                    </a:lnTo>
                    <a:lnTo>
                      <a:pt x="61" y="16"/>
                    </a:lnTo>
                    <a:lnTo>
                      <a:pt x="59" y="12"/>
                    </a:lnTo>
                    <a:lnTo>
                      <a:pt x="58" y="9"/>
                    </a:lnTo>
                    <a:lnTo>
                      <a:pt x="55" y="7"/>
                    </a:lnTo>
                    <a:lnTo>
                      <a:pt x="52" y="6"/>
                    </a:lnTo>
                    <a:lnTo>
                      <a:pt x="48" y="6"/>
                    </a:lnTo>
                    <a:lnTo>
                      <a:pt x="42" y="7"/>
                    </a:lnTo>
                    <a:lnTo>
                      <a:pt x="38" y="12"/>
                    </a:lnTo>
                    <a:lnTo>
                      <a:pt x="33" y="16"/>
                    </a:lnTo>
                    <a:lnTo>
                      <a:pt x="27" y="22"/>
                    </a:lnTo>
                    <a:lnTo>
                      <a:pt x="22" y="31"/>
                    </a:lnTo>
                    <a:lnTo>
                      <a:pt x="48" y="48"/>
                    </a:lnTo>
                    <a:close/>
                    <a:moveTo>
                      <a:pt x="19" y="34"/>
                    </a:moveTo>
                    <a:lnTo>
                      <a:pt x="14" y="42"/>
                    </a:lnTo>
                    <a:lnTo>
                      <a:pt x="10" y="51"/>
                    </a:lnTo>
                    <a:lnTo>
                      <a:pt x="7" y="57"/>
                    </a:lnTo>
                    <a:lnTo>
                      <a:pt x="7" y="63"/>
                    </a:lnTo>
                    <a:lnTo>
                      <a:pt x="7" y="66"/>
                    </a:lnTo>
                    <a:lnTo>
                      <a:pt x="7" y="69"/>
                    </a:lnTo>
                    <a:lnTo>
                      <a:pt x="10" y="71"/>
                    </a:lnTo>
                    <a:lnTo>
                      <a:pt x="11" y="74"/>
                    </a:lnTo>
                    <a:lnTo>
                      <a:pt x="16" y="76"/>
                    </a:lnTo>
                    <a:lnTo>
                      <a:pt x="20" y="74"/>
                    </a:lnTo>
                    <a:lnTo>
                      <a:pt x="25" y="73"/>
                    </a:lnTo>
                    <a:lnTo>
                      <a:pt x="30" y="69"/>
                    </a:lnTo>
                    <a:lnTo>
                      <a:pt x="35" y="64"/>
                    </a:lnTo>
                    <a:lnTo>
                      <a:pt x="41" y="58"/>
                    </a:lnTo>
                    <a:lnTo>
                      <a:pt x="45" y="51"/>
                    </a:lnTo>
                    <a:lnTo>
                      <a:pt x="19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AutoShape 2384"/>
              <p:cNvSpPr>
                <a:spLocks noChangeArrowheads="1"/>
              </p:cNvSpPr>
              <p:nvPr/>
            </p:nvSpPr>
            <p:spPr bwMode="auto">
              <a:xfrm>
                <a:off x="3513" y="3503"/>
                <a:ext cx="41" cy="58"/>
              </a:xfrm>
              <a:custGeom>
                <a:avLst/>
                <a:gdLst>
                  <a:gd name="T0" fmla="*/ 21 w 41"/>
                  <a:gd name="T1" fmla="*/ 26 h 58"/>
                  <a:gd name="T2" fmla="*/ 26 w 41"/>
                  <a:gd name="T3" fmla="*/ 25 h 58"/>
                  <a:gd name="T4" fmla="*/ 31 w 41"/>
                  <a:gd name="T5" fmla="*/ 25 h 58"/>
                  <a:gd name="T6" fmla="*/ 35 w 41"/>
                  <a:gd name="T7" fmla="*/ 26 h 58"/>
                  <a:gd name="T8" fmla="*/ 38 w 41"/>
                  <a:gd name="T9" fmla="*/ 29 h 58"/>
                  <a:gd name="T10" fmla="*/ 40 w 41"/>
                  <a:gd name="T11" fmla="*/ 32 h 58"/>
                  <a:gd name="T12" fmla="*/ 41 w 41"/>
                  <a:gd name="T13" fmla="*/ 36 h 58"/>
                  <a:gd name="T14" fmla="*/ 41 w 41"/>
                  <a:gd name="T15" fmla="*/ 41 h 58"/>
                  <a:gd name="T16" fmla="*/ 40 w 41"/>
                  <a:gd name="T17" fmla="*/ 45 h 58"/>
                  <a:gd name="T18" fmla="*/ 37 w 41"/>
                  <a:gd name="T19" fmla="*/ 49 h 58"/>
                  <a:gd name="T20" fmla="*/ 32 w 41"/>
                  <a:gd name="T21" fmla="*/ 54 h 58"/>
                  <a:gd name="T22" fmla="*/ 28 w 41"/>
                  <a:gd name="T23" fmla="*/ 57 h 58"/>
                  <a:gd name="T24" fmla="*/ 22 w 41"/>
                  <a:gd name="T25" fmla="*/ 58 h 58"/>
                  <a:gd name="T26" fmla="*/ 18 w 41"/>
                  <a:gd name="T27" fmla="*/ 58 h 58"/>
                  <a:gd name="T28" fmla="*/ 13 w 41"/>
                  <a:gd name="T29" fmla="*/ 58 h 58"/>
                  <a:gd name="T30" fmla="*/ 9 w 41"/>
                  <a:gd name="T31" fmla="*/ 55 h 58"/>
                  <a:gd name="T32" fmla="*/ 6 w 41"/>
                  <a:gd name="T33" fmla="*/ 54 h 58"/>
                  <a:gd name="T34" fmla="*/ 5 w 41"/>
                  <a:gd name="T35" fmla="*/ 51 h 58"/>
                  <a:gd name="T36" fmla="*/ 2 w 41"/>
                  <a:gd name="T37" fmla="*/ 48 h 58"/>
                  <a:gd name="T38" fmla="*/ 0 w 41"/>
                  <a:gd name="T39" fmla="*/ 45 h 58"/>
                  <a:gd name="T40" fmla="*/ 22 w 41"/>
                  <a:gd name="T41" fmla="*/ 13 h 58"/>
                  <a:gd name="T42" fmla="*/ 24 w 41"/>
                  <a:gd name="T43" fmla="*/ 9 h 58"/>
                  <a:gd name="T44" fmla="*/ 25 w 41"/>
                  <a:gd name="T45" fmla="*/ 7 h 58"/>
                  <a:gd name="T46" fmla="*/ 26 w 41"/>
                  <a:gd name="T47" fmla="*/ 6 h 58"/>
                  <a:gd name="T48" fmla="*/ 26 w 41"/>
                  <a:gd name="T49" fmla="*/ 4 h 58"/>
                  <a:gd name="T50" fmla="*/ 26 w 41"/>
                  <a:gd name="T51" fmla="*/ 3 h 58"/>
                  <a:gd name="T52" fmla="*/ 26 w 41"/>
                  <a:gd name="T53" fmla="*/ 3 h 58"/>
                  <a:gd name="T54" fmla="*/ 26 w 41"/>
                  <a:gd name="T55" fmla="*/ 3 h 58"/>
                  <a:gd name="T56" fmla="*/ 25 w 41"/>
                  <a:gd name="T57" fmla="*/ 2 h 58"/>
                  <a:gd name="T58" fmla="*/ 24 w 41"/>
                  <a:gd name="T59" fmla="*/ 2 h 58"/>
                  <a:gd name="T60" fmla="*/ 24 w 41"/>
                  <a:gd name="T61" fmla="*/ 0 h 58"/>
                  <a:gd name="T62" fmla="*/ 35 w 41"/>
                  <a:gd name="T63" fmla="*/ 3 h 58"/>
                  <a:gd name="T64" fmla="*/ 37 w 41"/>
                  <a:gd name="T65" fmla="*/ 4 h 58"/>
                  <a:gd name="T66" fmla="*/ 21 w 41"/>
                  <a:gd name="T67" fmla="*/ 26 h 58"/>
                  <a:gd name="T68" fmla="*/ 19 w 41"/>
                  <a:gd name="T69" fmla="*/ 29 h 58"/>
                  <a:gd name="T70" fmla="*/ 8 w 41"/>
                  <a:gd name="T71" fmla="*/ 47 h 58"/>
                  <a:gd name="T72" fmla="*/ 8 w 41"/>
                  <a:gd name="T73" fmla="*/ 49 h 58"/>
                  <a:gd name="T74" fmla="*/ 9 w 41"/>
                  <a:gd name="T75" fmla="*/ 52 h 58"/>
                  <a:gd name="T76" fmla="*/ 10 w 41"/>
                  <a:gd name="T77" fmla="*/ 54 h 58"/>
                  <a:gd name="T78" fmla="*/ 12 w 41"/>
                  <a:gd name="T79" fmla="*/ 55 h 58"/>
                  <a:gd name="T80" fmla="*/ 16 w 41"/>
                  <a:gd name="T81" fmla="*/ 57 h 58"/>
                  <a:gd name="T82" fmla="*/ 21 w 41"/>
                  <a:gd name="T83" fmla="*/ 55 h 58"/>
                  <a:gd name="T84" fmla="*/ 25 w 41"/>
                  <a:gd name="T85" fmla="*/ 52 h 58"/>
                  <a:gd name="T86" fmla="*/ 29 w 41"/>
                  <a:gd name="T87" fmla="*/ 48 h 58"/>
                  <a:gd name="T88" fmla="*/ 32 w 41"/>
                  <a:gd name="T89" fmla="*/ 42 h 58"/>
                  <a:gd name="T90" fmla="*/ 32 w 41"/>
                  <a:gd name="T91" fmla="*/ 36 h 58"/>
                  <a:gd name="T92" fmla="*/ 32 w 41"/>
                  <a:gd name="T93" fmla="*/ 34 h 58"/>
                  <a:gd name="T94" fmla="*/ 29 w 41"/>
                  <a:gd name="T95" fmla="*/ 29 h 58"/>
                  <a:gd name="T96" fmla="*/ 26 w 41"/>
                  <a:gd name="T97" fmla="*/ 29 h 58"/>
                  <a:gd name="T98" fmla="*/ 25 w 41"/>
                  <a:gd name="T99" fmla="*/ 28 h 58"/>
                  <a:gd name="T100" fmla="*/ 22 w 41"/>
                  <a:gd name="T101" fmla="*/ 28 h 58"/>
                  <a:gd name="T102" fmla="*/ 19 w 41"/>
                  <a:gd name="T103" fmla="*/ 29 h 58"/>
                  <a:gd name="T104" fmla="*/ 0 w 41"/>
                  <a:gd name="T105" fmla="*/ 0 h 58"/>
                  <a:gd name="T106" fmla="*/ 41 w 41"/>
                  <a:gd name="T10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T104" t="T105" r="T106" b="T107"/>
                <a:pathLst>
                  <a:path w="41" h="58">
                    <a:moveTo>
                      <a:pt x="21" y="26"/>
                    </a:moveTo>
                    <a:lnTo>
                      <a:pt x="26" y="25"/>
                    </a:lnTo>
                    <a:lnTo>
                      <a:pt x="31" y="25"/>
                    </a:lnTo>
                    <a:lnTo>
                      <a:pt x="35" y="26"/>
                    </a:lnTo>
                    <a:lnTo>
                      <a:pt x="38" y="29"/>
                    </a:lnTo>
                    <a:lnTo>
                      <a:pt x="40" y="32"/>
                    </a:lnTo>
                    <a:lnTo>
                      <a:pt x="41" y="36"/>
                    </a:lnTo>
                    <a:lnTo>
                      <a:pt x="41" y="41"/>
                    </a:lnTo>
                    <a:lnTo>
                      <a:pt x="40" y="45"/>
                    </a:lnTo>
                    <a:lnTo>
                      <a:pt x="37" y="49"/>
                    </a:lnTo>
                    <a:lnTo>
                      <a:pt x="32" y="54"/>
                    </a:lnTo>
                    <a:lnTo>
                      <a:pt x="28" y="57"/>
                    </a:lnTo>
                    <a:lnTo>
                      <a:pt x="22" y="58"/>
                    </a:lnTo>
                    <a:lnTo>
                      <a:pt x="18" y="58"/>
                    </a:lnTo>
                    <a:lnTo>
                      <a:pt x="13" y="58"/>
                    </a:lnTo>
                    <a:lnTo>
                      <a:pt x="9" y="55"/>
                    </a:lnTo>
                    <a:lnTo>
                      <a:pt x="6" y="54"/>
                    </a:lnTo>
                    <a:lnTo>
                      <a:pt x="5" y="51"/>
                    </a:lnTo>
                    <a:lnTo>
                      <a:pt x="2" y="48"/>
                    </a:lnTo>
                    <a:lnTo>
                      <a:pt x="0" y="45"/>
                    </a:lnTo>
                    <a:lnTo>
                      <a:pt x="22" y="13"/>
                    </a:lnTo>
                    <a:lnTo>
                      <a:pt x="24" y="9"/>
                    </a:lnTo>
                    <a:lnTo>
                      <a:pt x="25" y="7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26" y="3"/>
                    </a:lnTo>
                    <a:lnTo>
                      <a:pt x="25" y="2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35" y="3"/>
                    </a:lnTo>
                    <a:lnTo>
                      <a:pt x="37" y="4"/>
                    </a:lnTo>
                    <a:lnTo>
                      <a:pt x="21" y="26"/>
                    </a:lnTo>
                    <a:close/>
                    <a:moveTo>
                      <a:pt x="19" y="29"/>
                    </a:moveTo>
                    <a:lnTo>
                      <a:pt x="8" y="47"/>
                    </a:lnTo>
                    <a:lnTo>
                      <a:pt x="8" y="49"/>
                    </a:lnTo>
                    <a:lnTo>
                      <a:pt x="9" y="52"/>
                    </a:lnTo>
                    <a:lnTo>
                      <a:pt x="10" y="54"/>
                    </a:lnTo>
                    <a:lnTo>
                      <a:pt x="12" y="55"/>
                    </a:lnTo>
                    <a:lnTo>
                      <a:pt x="16" y="57"/>
                    </a:lnTo>
                    <a:lnTo>
                      <a:pt x="21" y="55"/>
                    </a:lnTo>
                    <a:lnTo>
                      <a:pt x="25" y="52"/>
                    </a:lnTo>
                    <a:lnTo>
                      <a:pt x="29" y="48"/>
                    </a:lnTo>
                    <a:lnTo>
                      <a:pt x="32" y="42"/>
                    </a:lnTo>
                    <a:lnTo>
                      <a:pt x="32" y="36"/>
                    </a:lnTo>
                    <a:lnTo>
                      <a:pt x="32" y="34"/>
                    </a:lnTo>
                    <a:lnTo>
                      <a:pt x="29" y="29"/>
                    </a:lnTo>
                    <a:lnTo>
                      <a:pt x="26" y="29"/>
                    </a:lnTo>
                    <a:lnTo>
                      <a:pt x="25" y="28"/>
                    </a:lnTo>
                    <a:lnTo>
                      <a:pt x="22" y="28"/>
                    </a:lnTo>
                    <a:lnTo>
                      <a:pt x="19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AutoShape 2385"/>
              <p:cNvSpPr>
                <a:spLocks noChangeArrowheads="1"/>
              </p:cNvSpPr>
              <p:nvPr/>
            </p:nvSpPr>
            <p:spPr bwMode="auto">
              <a:xfrm>
                <a:off x="3625" y="3541"/>
                <a:ext cx="83" cy="105"/>
              </a:xfrm>
              <a:custGeom>
                <a:avLst/>
                <a:gdLst>
                  <a:gd name="T0" fmla="*/ 22 w 83"/>
                  <a:gd name="T1" fmla="*/ 105 h 105"/>
                  <a:gd name="T2" fmla="*/ 0 w 83"/>
                  <a:gd name="T3" fmla="*/ 90 h 105"/>
                  <a:gd name="T4" fmla="*/ 60 w 83"/>
                  <a:gd name="T5" fmla="*/ 0 h 105"/>
                  <a:gd name="T6" fmla="*/ 83 w 83"/>
                  <a:gd name="T7" fmla="*/ 14 h 105"/>
                  <a:gd name="T8" fmla="*/ 80 w 83"/>
                  <a:gd name="T9" fmla="*/ 19 h 105"/>
                  <a:gd name="T10" fmla="*/ 66 w 83"/>
                  <a:gd name="T11" fmla="*/ 9 h 105"/>
                  <a:gd name="T12" fmla="*/ 10 w 83"/>
                  <a:gd name="T13" fmla="*/ 93 h 105"/>
                  <a:gd name="T14" fmla="*/ 25 w 83"/>
                  <a:gd name="T15" fmla="*/ 102 h 105"/>
                  <a:gd name="T16" fmla="*/ 22 w 83"/>
                  <a:gd name="T17" fmla="*/ 105 h 105"/>
                  <a:gd name="T18" fmla="*/ 0 w 83"/>
                  <a:gd name="T19" fmla="*/ 0 h 105"/>
                  <a:gd name="T20" fmla="*/ 83 w 83"/>
                  <a:gd name="T21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T18" t="T19" r="T20" b="T21"/>
                <a:pathLst>
                  <a:path w="83" h="105">
                    <a:moveTo>
                      <a:pt x="22" y="105"/>
                    </a:moveTo>
                    <a:lnTo>
                      <a:pt x="0" y="90"/>
                    </a:lnTo>
                    <a:lnTo>
                      <a:pt x="60" y="0"/>
                    </a:lnTo>
                    <a:lnTo>
                      <a:pt x="83" y="14"/>
                    </a:lnTo>
                    <a:lnTo>
                      <a:pt x="80" y="19"/>
                    </a:lnTo>
                    <a:lnTo>
                      <a:pt x="66" y="9"/>
                    </a:lnTo>
                    <a:lnTo>
                      <a:pt x="10" y="93"/>
                    </a:lnTo>
                    <a:lnTo>
                      <a:pt x="25" y="102"/>
                    </a:lnTo>
                    <a:lnTo>
                      <a:pt x="22" y="105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AutoShape 2386"/>
              <p:cNvSpPr>
                <a:spLocks noChangeArrowheads="1"/>
              </p:cNvSpPr>
              <p:nvPr/>
            </p:nvSpPr>
            <p:spPr bwMode="auto">
              <a:xfrm>
                <a:off x="3664" y="3586"/>
                <a:ext cx="63" cy="58"/>
              </a:xfrm>
              <a:custGeom>
                <a:avLst/>
                <a:gdLst>
                  <a:gd name="T0" fmla="*/ 48 w 63"/>
                  <a:gd name="T1" fmla="*/ 6 h 58"/>
                  <a:gd name="T2" fmla="*/ 40 w 63"/>
                  <a:gd name="T3" fmla="*/ 17 h 58"/>
                  <a:gd name="T4" fmla="*/ 46 w 63"/>
                  <a:gd name="T5" fmla="*/ 14 h 58"/>
                  <a:gd name="T6" fmla="*/ 51 w 63"/>
                  <a:gd name="T7" fmla="*/ 12 h 58"/>
                  <a:gd name="T8" fmla="*/ 56 w 63"/>
                  <a:gd name="T9" fmla="*/ 12 h 58"/>
                  <a:gd name="T10" fmla="*/ 60 w 63"/>
                  <a:gd name="T11" fmla="*/ 13 h 58"/>
                  <a:gd name="T12" fmla="*/ 62 w 63"/>
                  <a:gd name="T13" fmla="*/ 16 h 58"/>
                  <a:gd name="T14" fmla="*/ 63 w 63"/>
                  <a:gd name="T15" fmla="*/ 19 h 58"/>
                  <a:gd name="T16" fmla="*/ 63 w 63"/>
                  <a:gd name="T17" fmla="*/ 22 h 58"/>
                  <a:gd name="T18" fmla="*/ 62 w 63"/>
                  <a:gd name="T19" fmla="*/ 23 h 58"/>
                  <a:gd name="T20" fmla="*/ 60 w 63"/>
                  <a:gd name="T21" fmla="*/ 26 h 58"/>
                  <a:gd name="T22" fmla="*/ 59 w 63"/>
                  <a:gd name="T23" fmla="*/ 28 h 58"/>
                  <a:gd name="T24" fmla="*/ 56 w 63"/>
                  <a:gd name="T25" fmla="*/ 28 h 58"/>
                  <a:gd name="T26" fmla="*/ 54 w 63"/>
                  <a:gd name="T27" fmla="*/ 26 h 58"/>
                  <a:gd name="T28" fmla="*/ 53 w 63"/>
                  <a:gd name="T29" fmla="*/ 25 h 58"/>
                  <a:gd name="T30" fmla="*/ 51 w 63"/>
                  <a:gd name="T31" fmla="*/ 22 h 58"/>
                  <a:gd name="T32" fmla="*/ 51 w 63"/>
                  <a:gd name="T33" fmla="*/ 19 h 58"/>
                  <a:gd name="T34" fmla="*/ 50 w 63"/>
                  <a:gd name="T35" fmla="*/ 17 h 58"/>
                  <a:gd name="T36" fmla="*/ 48 w 63"/>
                  <a:gd name="T37" fmla="*/ 17 h 58"/>
                  <a:gd name="T38" fmla="*/ 47 w 63"/>
                  <a:gd name="T39" fmla="*/ 17 h 58"/>
                  <a:gd name="T40" fmla="*/ 43 w 63"/>
                  <a:gd name="T41" fmla="*/ 19 h 58"/>
                  <a:gd name="T42" fmla="*/ 37 w 63"/>
                  <a:gd name="T43" fmla="*/ 22 h 58"/>
                  <a:gd name="T44" fmla="*/ 24 w 63"/>
                  <a:gd name="T45" fmla="*/ 42 h 58"/>
                  <a:gd name="T46" fmla="*/ 21 w 63"/>
                  <a:gd name="T47" fmla="*/ 45 h 58"/>
                  <a:gd name="T48" fmla="*/ 21 w 63"/>
                  <a:gd name="T49" fmla="*/ 48 h 58"/>
                  <a:gd name="T50" fmla="*/ 21 w 63"/>
                  <a:gd name="T51" fmla="*/ 51 h 58"/>
                  <a:gd name="T52" fmla="*/ 21 w 63"/>
                  <a:gd name="T53" fmla="*/ 52 h 58"/>
                  <a:gd name="T54" fmla="*/ 22 w 63"/>
                  <a:gd name="T55" fmla="*/ 55 h 58"/>
                  <a:gd name="T56" fmla="*/ 25 w 63"/>
                  <a:gd name="T57" fmla="*/ 57 h 58"/>
                  <a:gd name="T58" fmla="*/ 25 w 63"/>
                  <a:gd name="T59" fmla="*/ 58 h 58"/>
                  <a:gd name="T60" fmla="*/ 0 w 63"/>
                  <a:gd name="T61" fmla="*/ 42 h 58"/>
                  <a:gd name="T62" fmla="*/ 2 w 63"/>
                  <a:gd name="T63" fmla="*/ 41 h 58"/>
                  <a:gd name="T64" fmla="*/ 5 w 63"/>
                  <a:gd name="T65" fmla="*/ 44 h 58"/>
                  <a:gd name="T66" fmla="*/ 8 w 63"/>
                  <a:gd name="T67" fmla="*/ 44 h 58"/>
                  <a:gd name="T68" fmla="*/ 9 w 63"/>
                  <a:gd name="T69" fmla="*/ 42 h 58"/>
                  <a:gd name="T70" fmla="*/ 11 w 63"/>
                  <a:gd name="T71" fmla="*/ 41 h 58"/>
                  <a:gd name="T72" fmla="*/ 12 w 63"/>
                  <a:gd name="T73" fmla="*/ 41 h 58"/>
                  <a:gd name="T74" fmla="*/ 14 w 63"/>
                  <a:gd name="T75" fmla="*/ 39 h 58"/>
                  <a:gd name="T76" fmla="*/ 15 w 63"/>
                  <a:gd name="T77" fmla="*/ 36 h 58"/>
                  <a:gd name="T78" fmla="*/ 27 w 63"/>
                  <a:gd name="T79" fmla="*/ 19 h 58"/>
                  <a:gd name="T80" fmla="*/ 30 w 63"/>
                  <a:gd name="T81" fmla="*/ 14 h 58"/>
                  <a:gd name="T82" fmla="*/ 32 w 63"/>
                  <a:gd name="T83" fmla="*/ 10 h 58"/>
                  <a:gd name="T84" fmla="*/ 32 w 63"/>
                  <a:gd name="T85" fmla="*/ 9 h 58"/>
                  <a:gd name="T86" fmla="*/ 34 w 63"/>
                  <a:gd name="T87" fmla="*/ 7 h 58"/>
                  <a:gd name="T88" fmla="*/ 34 w 63"/>
                  <a:gd name="T89" fmla="*/ 6 h 58"/>
                  <a:gd name="T90" fmla="*/ 32 w 63"/>
                  <a:gd name="T91" fmla="*/ 4 h 58"/>
                  <a:gd name="T92" fmla="*/ 32 w 63"/>
                  <a:gd name="T93" fmla="*/ 3 h 58"/>
                  <a:gd name="T94" fmla="*/ 31 w 63"/>
                  <a:gd name="T95" fmla="*/ 3 h 58"/>
                  <a:gd name="T96" fmla="*/ 28 w 63"/>
                  <a:gd name="T97" fmla="*/ 1 h 58"/>
                  <a:gd name="T98" fmla="*/ 30 w 63"/>
                  <a:gd name="T99" fmla="*/ 0 h 58"/>
                  <a:gd name="T100" fmla="*/ 46 w 63"/>
                  <a:gd name="T101" fmla="*/ 4 h 58"/>
                  <a:gd name="T102" fmla="*/ 48 w 63"/>
                  <a:gd name="T103" fmla="*/ 6 h 58"/>
                  <a:gd name="T104" fmla="*/ 0 w 63"/>
                  <a:gd name="T105" fmla="*/ 0 h 58"/>
                  <a:gd name="T106" fmla="*/ 63 w 63"/>
                  <a:gd name="T10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T104" t="T105" r="T106" b="T107"/>
                <a:pathLst>
                  <a:path w="63" h="58">
                    <a:moveTo>
                      <a:pt x="48" y="6"/>
                    </a:moveTo>
                    <a:lnTo>
                      <a:pt x="40" y="17"/>
                    </a:lnTo>
                    <a:lnTo>
                      <a:pt x="46" y="14"/>
                    </a:lnTo>
                    <a:lnTo>
                      <a:pt x="51" y="12"/>
                    </a:lnTo>
                    <a:lnTo>
                      <a:pt x="56" y="12"/>
                    </a:lnTo>
                    <a:lnTo>
                      <a:pt x="60" y="13"/>
                    </a:lnTo>
                    <a:lnTo>
                      <a:pt x="62" y="16"/>
                    </a:lnTo>
                    <a:lnTo>
                      <a:pt x="63" y="19"/>
                    </a:lnTo>
                    <a:lnTo>
                      <a:pt x="63" y="22"/>
                    </a:lnTo>
                    <a:lnTo>
                      <a:pt x="62" y="23"/>
                    </a:lnTo>
                    <a:lnTo>
                      <a:pt x="60" y="26"/>
                    </a:lnTo>
                    <a:lnTo>
                      <a:pt x="59" y="28"/>
                    </a:lnTo>
                    <a:lnTo>
                      <a:pt x="56" y="28"/>
                    </a:lnTo>
                    <a:lnTo>
                      <a:pt x="54" y="26"/>
                    </a:lnTo>
                    <a:lnTo>
                      <a:pt x="53" y="25"/>
                    </a:lnTo>
                    <a:lnTo>
                      <a:pt x="51" y="22"/>
                    </a:lnTo>
                    <a:lnTo>
                      <a:pt x="51" y="19"/>
                    </a:lnTo>
                    <a:lnTo>
                      <a:pt x="50" y="17"/>
                    </a:lnTo>
                    <a:lnTo>
                      <a:pt x="48" y="17"/>
                    </a:lnTo>
                    <a:lnTo>
                      <a:pt x="47" y="17"/>
                    </a:lnTo>
                    <a:lnTo>
                      <a:pt x="43" y="19"/>
                    </a:lnTo>
                    <a:lnTo>
                      <a:pt x="37" y="22"/>
                    </a:lnTo>
                    <a:lnTo>
                      <a:pt x="24" y="42"/>
                    </a:lnTo>
                    <a:lnTo>
                      <a:pt x="21" y="45"/>
                    </a:lnTo>
                    <a:lnTo>
                      <a:pt x="21" y="48"/>
                    </a:lnTo>
                    <a:lnTo>
                      <a:pt x="21" y="51"/>
                    </a:lnTo>
                    <a:lnTo>
                      <a:pt x="21" y="52"/>
                    </a:lnTo>
                    <a:lnTo>
                      <a:pt x="22" y="55"/>
                    </a:lnTo>
                    <a:lnTo>
                      <a:pt x="25" y="57"/>
                    </a:lnTo>
                    <a:lnTo>
                      <a:pt x="25" y="58"/>
                    </a:lnTo>
                    <a:lnTo>
                      <a:pt x="0" y="42"/>
                    </a:lnTo>
                    <a:lnTo>
                      <a:pt x="2" y="41"/>
                    </a:lnTo>
                    <a:lnTo>
                      <a:pt x="5" y="44"/>
                    </a:lnTo>
                    <a:lnTo>
                      <a:pt x="8" y="44"/>
                    </a:lnTo>
                    <a:lnTo>
                      <a:pt x="9" y="42"/>
                    </a:lnTo>
                    <a:lnTo>
                      <a:pt x="11" y="41"/>
                    </a:lnTo>
                    <a:lnTo>
                      <a:pt x="12" y="41"/>
                    </a:lnTo>
                    <a:lnTo>
                      <a:pt x="14" y="39"/>
                    </a:lnTo>
                    <a:lnTo>
                      <a:pt x="15" y="36"/>
                    </a:lnTo>
                    <a:lnTo>
                      <a:pt x="27" y="19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2" y="9"/>
                    </a:lnTo>
                    <a:lnTo>
                      <a:pt x="34" y="7"/>
                    </a:lnTo>
                    <a:lnTo>
                      <a:pt x="34" y="6"/>
                    </a:lnTo>
                    <a:lnTo>
                      <a:pt x="32" y="4"/>
                    </a:lnTo>
                    <a:lnTo>
                      <a:pt x="32" y="3"/>
                    </a:lnTo>
                    <a:lnTo>
                      <a:pt x="31" y="3"/>
                    </a:lnTo>
                    <a:lnTo>
                      <a:pt x="28" y="1"/>
                    </a:lnTo>
                    <a:lnTo>
                      <a:pt x="30" y="0"/>
                    </a:lnTo>
                    <a:lnTo>
                      <a:pt x="46" y="4"/>
                    </a:lnTo>
                    <a:lnTo>
                      <a:pt x="48" y="6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AutoShape 2387"/>
              <p:cNvSpPr>
                <a:spLocks noChangeArrowheads="1"/>
              </p:cNvSpPr>
              <p:nvPr/>
            </p:nvSpPr>
            <p:spPr bwMode="auto">
              <a:xfrm>
                <a:off x="3707" y="3615"/>
                <a:ext cx="55" cy="62"/>
              </a:xfrm>
              <a:custGeom>
                <a:avLst/>
                <a:gdLst>
                  <a:gd name="T0" fmla="*/ 19 w 55"/>
                  <a:gd name="T1" fmla="*/ 49 h 62"/>
                  <a:gd name="T2" fmla="*/ 11 w 55"/>
                  <a:gd name="T3" fmla="*/ 49 h 62"/>
                  <a:gd name="T4" fmla="*/ 5 w 55"/>
                  <a:gd name="T5" fmla="*/ 48 h 62"/>
                  <a:gd name="T6" fmla="*/ 0 w 55"/>
                  <a:gd name="T7" fmla="*/ 42 h 62"/>
                  <a:gd name="T8" fmla="*/ 0 w 55"/>
                  <a:gd name="T9" fmla="*/ 33 h 62"/>
                  <a:gd name="T10" fmla="*/ 4 w 55"/>
                  <a:gd name="T11" fmla="*/ 26 h 62"/>
                  <a:gd name="T12" fmla="*/ 13 w 55"/>
                  <a:gd name="T13" fmla="*/ 21 h 62"/>
                  <a:gd name="T14" fmla="*/ 24 w 55"/>
                  <a:gd name="T15" fmla="*/ 23 h 62"/>
                  <a:gd name="T16" fmla="*/ 40 w 55"/>
                  <a:gd name="T17" fmla="*/ 26 h 62"/>
                  <a:gd name="T18" fmla="*/ 45 w 55"/>
                  <a:gd name="T19" fmla="*/ 20 h 62"/>
                  <a:gd name="T20" fmla="*/ 46 w 55"/>
                  <a:gd name="T21" fmla="*/ 13 h 62"/>
                  <a:gd name="T22" fmla="*/ 42 w 55"/>
                  <a:gd name="T23" fmla="*/ 7 h 62"/>
                  <a:gd name="T24" fmla="*/ 36 w 55"/>
                  <a:gd name="T25" fmla="*/ 5 h 62"/>
                  <a:gd name="T26" fmla="*/ 30 w 55"/>
                  <a:gd name="T27" fmla="*/ 8 h 62"/>
                  <a:gd name="T28" fmla="*/ 27 w 55"/>
                  <a:gd name="T29" fmla="*/ 13 h 62"/>
                  <a:gd name="T30" fmla="*/ 23 w 55"/>
                  <a:gd name="T31" fmla="*/ 14 h 62"/>
                  <a:gd name="T32" fmla="*/ 20 w 55"/>
                  <a:gd name="T33" fmla="*/ 11 h 62"/>
                  <a:gd name="T34" fmla="*/ 19 w 55"/>
                  <a:gd name="T35" fmla="*/ 7 h 62"/>
                  <a:gd name="T36" fmla="*/ 23 w 55"/>
                  <a:gd name="T37" fmla="*/ 2 h 62"/>
                  <a:gd name="T38" fmla="*/ 30 w 55"/>
                  <a:gd name="T39" fmla="*/ 0 h 62"/>
                  <a:gd name="T40" fmla="*/ 40 w 55"/>
                  <a:gd name="T41" fmla="*/ 1 h 62"/>
                  <a:gd name="T42" fmla="*/ 51 w 55"/>
                  <a:gd name="T43" fmla="*/ 8 h 62"/>
                  <a:gd name="T44" fmla="*/ 55 w 55"/>
                  <a:gd name="T45" fmla="*/ 17 h 62"/>
                  <a:gd name="T46" fmla="*/ 55 w 55"/>
                  <a:gd name="T47" fmla="*/ 23 h 62"/>
                  <a:gd name="T48" fmla="*/ 51 w 55"/>
                  <a:gd name="T49" fmla="*/ 30 h 62"/>
                  <a:gd name="T50" fmla="*/ 37 w 55"/>
                  <a:gd name="T51" fmla="*/ 49 h 62"/>
                  <a:gd name="T52" fmla="*/ 35 w 55"/>
                  <a:gd name="T53" fmla="*/ 53 h 62"/>
                  <a:gd name="T54" fmla="*/ 35 w 55"/>
                  <a:gd name="T55" fmla="*/ 56 h 62"/>
                  <a:gd name="T56" fmla="*/ 35 w 55"/>
                  <a:gd name="T57" fmla="*/ 58 h 62"/>
                  <a:gd name="T58" fmla="*/ 36 w 55"/>
                  <a:gd name="T59" fmla="*/ 59 h 62"/>
                  <a:gd name="T60" fmla="*/ 42 w 55"/>
                  <a:gd name="T61" fmla="*/ 58 h 62"/>
                  <a:gd name="T62" fmla="*/ 35 w 55"/>
                  <a:gd name="T63" fmla="*/ 62 h 62"/>
                  <a:gd name="T64" fmla="*/ 26 w 55"/>
                  <a:gd name="T65" fmla="*/ 61 h 62"/>
                  <a:gd name="T66" fmla="*/ 23 w 55"/>
                  <a:gd name="T67" fmla="*/ 56 h 62"/>
                  <a:gd name="T68" fmla="*/ 26 w 55"/>
                  <a:gd name="T69" fmla="*/ 49 h 62"/>
                  <a:gd name="T70" fmla="*/ 39 w 55"/>
                  <a:gd name="T71" fmla="*/ 29 h 62"/>
                  <a:gd name="T72" fmla="*/ 29 w 55"/>
                  <a:gd name="T73" fmla="*/ 27 h 62"/>
                  <a:gd name="T74" fmla="*/ 21 w 55"/>
                  <a:gd name="T75" fmla="*/ 27 h 62"/>
                  <a:gd name="T76" fmla="*/ 14 w 55"/>
                  <a:gd name="T77" fmla="*/ 29 h 62"/>
                  <a:gd name="T78" fmla="*/ 11 w 55"/>
                  <a:gd name="T79" fmla="*/ 34 h 62"/>
                  <a:gd name="T80" fmla="*/ 11 w 55"/>
                  <a:gd name="T81" fmla="*/ 42 h 62"/>
                  <a:gd name="T82" fmla="*/ 17 w 55"/>
                  <a:gd name="T83" fmla="*/ 45 h 62"/>
                  <a:gd name="T84" fmla="*/ 27 w 55"/>
                  <a:gd name="T85" fmla="*/ 46 h 62"/>
                  <a:gd name="T86" fmla="*/ 0 w 55"/>
                  <a:gd name="T87" fmla="*/ 0 h 62"/>
                  <a:gd name="T88" fmla="*/ 55 w 55"/>
                  <a:gd name="T8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T86" t="T87" r="T88" b="T89"/>
                <a:pathLst>
                  <a:path w="55" h="62">
                    <a:moveTo>
                      <a:pt x="26" y="49"/>
                    </a:moveTo>
                    <a:lnTo>
                      <a:pt x="19" y="49"/>
                    </a:lnTo>
                    <a:lnTo>
                      <a:pt x="14" y="50"/>
                    </a:lnTo>
                    <a:lnTo>
                      <a:pt x="11" y="49"/>
                    </a:lnTo>
                    <a:lnTo>
                      <a:pt x="8" y="49"/>
                    </a:lnTo>
                    <a:lnTo>
                      <a:pt x="5" y="48"/>
                    </a:lnTo>
                    <a:lnTo>
                      <a:pt x="3" y="45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3"/>
                    </a:lnTo>
                    <a:lnTo>
                      <a:pt x="1" y="29"/>
                    </a:lnTo>
                    <a:lnTo>
                      <a:pt x="4" y="26"/>
                    </a:lnTo>
                    <a:lnTo>
                      <a:pt x="7" y="23"/>
                    </a:lnTo>
                    <a:lnTo>
                      <a:pt x="13" y="21"/>
                    </a:lnTo>
                    <a:lnTo>
                      <a:pt x="19" y="21"/>
                    </a:lnTo>
                    <a:lnTo>
                      <a:pt x="24" y="23"/>
                    </a:lnTo>
                    <a:lnTo>
                      <a:pt x="32" y="24"/>
                    </a:lnTo>
                    <a:lnTo>
                      <a:pt x="40" y="26"/>
                    </a:lnTo>
                    <a:lnTo>
                      <a:pt x="42" y="24"/>
                    </a:lnTo>
                    <a:lnTo>
                      <a:pt x="45" y="20"/>
                    </a:lnTo>
                    <a:lnTo>
                      <a:pt x="46" y="16"/>
                    </a:lnTo>
                    <a:lnTo>
                      <a:pt x="46" y="13"/>
                    </a:lnTo>
                    <a:lnTo>
                      <a:pt x="45" y="10"/>
                    </a:lnTo>
                    <a:lnTo>
                      <a:pt x="42" y="7"/>
                    </a:lnTo>
                    <a:lnTo>
                      <a:pt x="39" y="5"/>
                    </a:lnTo>
                    <a:lnTo>
                      <a:pt x="36" y="5"/>
                    </a:lnTo>
                    <a:lnTo>
                      <a:pt x="33" y="5"/>
                    </a:lnTo>
                    <a:lnTo>
                      <a:pt x="30" y="8"/>
                    </a:lnTo>
                    <a:lnTo>
                      <a:pt x="29" y="11"/>
                    </a:lnTo>
                    <a:lnTo>
                      <a:pt x="27" y="13"/>
                    </a:lnTo>
                    <a:lnTo>
                      <a:pt x="26" y="14"/>
                    </a:lnTo>
                    <a:lnTo>
                      <a:pt x="23" y="14"/>
                    </a:lnTo>
                    <a:lnTo>
                      <a:pt x="21" y="13"/>
                    </a:lnTo>
                    <a:lnTo>
                      <a:pt x="20" y="11"/>
                    </a:lnTo>
                    <a:lnTo>
                      <a:pt x="19" y="10"/>
                    </a:lnTo>
                    <a:lnTo>
                      <a:pt x="19" y="7"/>
                    </a:lnTo>
                    <a:lnTo>
                      <a:pt x="20" y="5"/>
                    </a:lnTo>
                    <a:lnTo>
                      <a:pt x="23" y="2"/>
                    </a:lnTo>
                    <a:lnTo>
                      <a:pt x="26" y="1"/>
                    </a:lnTo>
                    <a:lnTo>
                      <a:pt x="30" y="0"/>
                    </a:lnTo>
                    <a:lnTo>
                      <a:pt x="35" y="0"/>
                    </a:lnTo>
                    <a:lnTo>
                      <a:pt x="40" y="1"/>
                    </a:lnTo>
                    <a:lnTo>
                      <a:pt x="45" y="4"/>
                    </a:lnTo>
                    <a:lnTo>
                      <a:pt x="51" y="8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5" y="21"/>
                    </a:lnTo>
                    <a:lnTo>
                      <a:pt x="55" y="23"/>
                    </a:lnTo>
                    <a:lnTo>
                      <a:pt x="52" y="26"/>
                    </a:lnTo>
                    <a:lnTo>
                      <a:pt x="51" y="30"/>
                    </a:lnTo>
                    <a:lnTo>
                      <a:pt x="40" y="46"/>
                    </a:lnTo>
                    <a:lnTo>
                      <a:pt x="37" y="49"/>
                    </a:lnTo>
                    <a:lnTo>
                      <a:pt x="36" y="52"/>
                    </a:lnTo>
                    <a:lnTo>
                      <a:pt x="35" y="53"/>
                    </a:lnTo>
                    <a:lnTo>
                      <a:pt x="35" y="55"/>
                    </a:lnTo>
                    <a:lnTo>
                      <a:pt x="35" y="56"/>
                    </a:lnTo>
                    <a:lnTo>
                      <a:pt x="35" y="58"/>
                    </a:lnTo>
                    <a:lnTo>
                      <a:pt x="36" y="58"/>
                    </a:lnTo>
                    <a:lnTo>
                      <a:pt x="36" y="59"/>
                    </a:lnTo>
                    <a:lnTo>
                      <a:pt x="39" y="59"/>
                    </a:lnTo>
                    <a:lnTo>
                      <a:pt x="42" y="58"/>
                    </a:lnTo>
                    <a:lnTo>
                      <a:pt x="40" y="61"/>
                    </a:lnTo>
                    <a:lnTo>
                      <a:pt x="35" y="62"/>
                    </a:lnTo>
                    <a:lnTo>
                      <a:pt x="29" y="62"/>
                    </a:lnTo>
                    <a:lnTo>
                      <a:pt x="26" y="61"/>
                    </a:lnTo>
                    <a:lnTo>
                      <a:pt x="23" y="59"/>
                    </a:lnTo>
                    <a:lnTo>
                      <a:pt x="23" y="56"/>
                    </a:lnTo>
                    <a:lnTo>
                      <a:pt x="23" y="53"/>
                    </a:lnTo>
                    <a:lnTo>
                      <a:pt x="26" y="49"/>
                    </a:lnTo>
                    <a:close/>
                    <a:moveTo>
                      <a:pt x="27" y="46"/>
                    </a:moveTo>
                    <a:lnTo>
                      <a:pt x="39" y="29"/>
                    </a:lnTo>
                    <a:lnTo>
                      <a:pt x="33" y="27"/>
                    </a:lnTo>
                    <a:lnTo>
                      <a:pt x="29" y="27"/>
                    </a:lnTo>
                    <a:lnTo>
                      <a:pt x="26" y="27"/>
                    </a:lnTo>
                    <a:lnTo>
                      <a:pt x="21" y="27"/>
                    </a:lnTo>
                    <a:lnTo>
                      <a:pt x="17" y="27"/>
                    </a:lnTo>
                    <a:lnTo>
                      <a:pt x="14" y="29"/>
                    </a:lnTo>
                    <a:lnTo>
                      <a:pt x="13" y="32"/>
                    </a:lnTo>
                    <a:lnTo>
                      <a:pt x="11" y="34"/>
                    </a:lnTo>
                    <a:lnTo>
                      <a:pt x="10" y="39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7" y="45"/>
                    </a:lnTo>
                    <a:lnTo>
                      <a:pt x="21" y="46"/>
                    </a:lnTo>
                    <a:lnTo>
                      <a:pt x="27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AutoShape 2388"/>
              <p:cNvSpPr>
                <a:spLocks noChangeArrowheads="1"/>
              </p:cNvSpPr>
              <p:nvPr/>
            </p:nvSpPr>
            <p:spPr bwMode="auto">
              <a:xfrm>
                <a:off x="3758" y="3634"/>
                <a:ext cx="79" cy="77"/>
              </a:xfrm>
              <a:custGeom>
                <a:avLst/>
                <a:gdLst>
                  <a:gd name="T0" fmla="*/ 21 w 79"/>
                  <a:gd name="T1" fmla="*/ 65 h 77"/>
                  <a:gd name="T2" fmla="*/ 11 w 79"/>
                  <a:gd name="T3" fmla="*/ 65 h 77"/>
                  <a:gd name="T4" fmla="*/ 4 w 79"/>
                  <a:gd name="T5" fmla="*/ 59 h 77"/>
                  <a:gd name="T6" fmla="*/ 0 w 79"/>
                  <a:gd name="T7" fmla="*/ 48 h 77"/>
                  <a:gd name="T8" fmla="*/ 1 w 79"/>
                  <a:gd name="T9" fmla="*/ 35 h 77"/>
                  <a:gd name="T10" fmla="*/ 8 w 79"/>
                  <a:gd name="T11" fmla="*/ 23 h 77"/>
                  <a:gd name="T12" fmla="*/ 23 w 79"/>
                  <a:gd name="T13" fmla="*/ 14 h 77"/>
                  <a:gd name="T14" fmla="*/ 37 w 79"/>
                  <a:gd name="T15" fmla="*/ 14 h 77"/>
                  <a:gd name="T16" fmla="*/ 48 w 79"/>
                  <a:gd name="T17" fmla="*/ 20 h 77"/>
                  <a:gd name="T18" fmla="*/ 50 w 79"/>
                  <a:gd name="T19" fmla="*/ 29 h 77"/>
                  <a:gd name="T20" fmla="*/ 61 w 79"/>
                  <a:gd name="T21" fmla="*/ 13 h 77"/>
                  <a:gd name="T22" fmla="*/ 63 w 79"/>
                  <a:gd name="T23" fmla="*/ 9 h 77"/>
                  <a:gd name="T24" fmla="*/ 65 w 79"/>
                  <a:gd name="T25" fmla="*/ 4 h 77"/>
                  <a:gd name="T26" fmla="*/ 63 w 79"/>
                  <a:gd name="T27" fmla="*/ 3 h 77"/>
                  <a:gd name="T28" fmla="*/ 61 w 79"/>
                  <a:gd name="T29" fmla="*/ 1 h 77"/>
                  <a:gd name="T30" fmla="*/ 77 w 79"/>
                  <a:gd name="T31" fmla="*/ 3 h 77"/>
                  <a:gd name="T32" fmla="*/ 43 w 79"/>
                  <a:gd name="T33" fmla="*/ 58 h 77"/>
                  <a:gd name="T34" fmla="*/ 37 w 79"/>
                  <a:gd name="T35" fmla="*/ 67 h 77"/>
                  <a:gd name="T36" fmla="*/ 36 w 79"/>
                  <a:gd name="T37" fmla="*/ 71 h 77"/>
                  <a:gd name="T38" fmla="*/ 36 w 79"/>
                  <a:gd name="T39" fmla="*/ 74 h 77"/>
                  <a:gd name="T40" fmla="*/ 39 w 79"/>
                  <a:gd name="T41" fmla="*/ 75 h 77"/>
                  <a:gd name="T42" fmla="*/ 40 w 79"/>
                  <a:gd name="T43" fmla="*/ 77 h 77"/>
                  <a:gd name="T44" fmla="*/ 21 w 79"/>
                  <a:gd name="T45" fmla="*/ 73 h 77"/>
                  <a:gd name="T46" fmla="*/ 29 w 79"/>
                  <a:gd name="T47" fmla="*/ 61 h 77"/>
                  <a:gd name="T48" fmla="*/ 45 w 79"/>
                  <a:gd name="T49" fmla="*/ 35 h 77"/>
                  <a:gd name="T50" fmla="*/ 46 w 79"/>
                  <a:gd name="T51" fmla="*/ 28 h 77"/>
                  <a:gd name="T52" fmla="*/ 43 w 79"/>
                  <a:gd name="T53" fmla="*/ 22 h 77"/>
                  <a:gd name="T54" fmla="*/ 37 w 79"/>
                  <a:gd name="T55" fmla="*/ 19 h 77"/>
                  <a:gd name="T56" fmla="*/ 30 w 79"/>
                  <a:gd name="T57" fmla="*/ 19 h 77"/>
                  <a:gd name="T58" fmla="*/ 20 w 79"/>
                  <a:gd name="T59" fmla="*/ 25 h 77"/>
                  <a:gd name="T60" fmla="*/ 13 w 79"/>
                  <a:gd name="T61" fmla="*/ 36 h 77"/>
                  <a:gd name="T62" fmla="*/ 10 w 79"/>
                  <a:gd name="T63" fmla="*/ 48 h 77"/>
                  <a:gd name="T64" fmla="*/ 14 w 79"/>
                  <a:gd name="T65" fmla="*/ 57 h 77"/>
                  <a:gd name="T66" fmla="*/ 20 w 79"/>
                  <a:gd name="T67" fmla="*/ 61 h 77"/>
                  <a:gd name="T68" fmla="*/ 29 w 79"/>
                  <a:gd name="T69" fmla="*/ 61 h 77"/>
                  <a:gd name="T70" fmla="*/ 0 w 79"/>
                  <a:gd name="T71" fmla="*/ 0 h 77"/>
                  <a:gd name="T72" fmla="*/ 79 w 79"/>
                  <a:gd name="T73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T70" t="T71" r="T72" b="T73"/>
                <a:pathLst>
                  <a:path w="79" h="77">
                    <a:moveTo>
                      <a:pt x="27" y="64"/>
                    </a:moveTo>
                    <a:lnTo>
                      <a:pt x="21" y="65"/>
                    </a:lnTo>
                    <a:lnTo>
                      <a:pt x="16" y="65"/>
                    </a:lnTo>
                    <a:lnTo>
                      <a:pt x="11" y="65"/>
                    </a:lnTo>
                    <a:lnTo>
                      <a:pt x="8" y="62"/>
                    </a:lnTo>
                    <a:lnTo>
                      <a:pt x="4" y="59"/>
                    </a:lnTo>
                    <a:lnTo>
                      <a:pt x="1" y="54"/>
                    </a:lnTo>
                    <a:lnTo>
                      <a:pt x="0" y="48"/>
                    </a:lnTo>
                    <a:lnTo>
                      <a:pt x="0" y="42"/>
                    </a:lnTo>
                    <a:lnTo>
                      <a:pt x="1" y="35"/>
                    </a:lnTo>
                    <a:lnTo>
                      <a:pt x="4" y="29"/>
                    </a:lnTo>
                    <a:lnTo>
                      <a:pt x="8" y="23"/>
                    </a:lnTo>
                    <a:lnTo>
                      <a:pt x="16" y="17"/>
                    </a:lnTo>
                    <a:lnTo>
                      <a:pt x="23" y="14"/>
                    </a:lnTo>
                    <a:lnTo>
                      <a:pt x="30" y="13"/>
                    </a:lnTo>
                    <a:lnTo>
                      <a:pt x="37" y="14"/>
                    </a:lnTo>
                    <a:lnTo>
                      <a:pt x="43" y="17"/>
                    </a:lnTo>
                    <a:lnTo>
                      <a:pt x="48" y="20"/>
                    </a:lnTo>
                    <a:lnTo>
                      <a:pt x="49" y="25"/>
                    </a:lnTo>
                    <a:lnTo>
                      <a:pt x="50" y="29"/>
                    </a:lnTo>
                    <a:lnTo>
                      <a:pt x="58" y="19"/>
                    </a:lnTo>
                    <a:lnTo>
                      <a:pt x="61" y="13"/>
                    </a:lnTo>
                    <a:lnTo>
                      <a:pt x="62" y="10"/>
                    </a:lnTo>
                    <a:lnTo>
                      <a:pt x="63" y="9"/>
                    </a:lnTo>
                    <a:lnTo>
                      <a:pt x="65" y="6"/>
                    </a:lnTo>
                    <a:lnTo>
                      <a:pt x="65" y="4"/>
                    </a:lnTo>
                    <a:lnTo>
                      <a:pt x="63" y="3"/>
                    </a:lnTo>
                    <a:lnTo>
                      <a:pt x="62" y="3"/>
                    </a:lnTo>
                    <a:lnTo>
                      <a:pt x="61" y="1"/>
                    </a:lnTo>
                    <a:lnTo>
                      <a:pt x="61" y="0"/>
                    </a:lnTo>
                    <a:lnTo>
                      <a:pt x="77" y="3"/>
                    </a:lnTo>
                    <a:lnTo>
                      <a:pt x="79" y="4"/>
                    </a:lnTo>
                    <a:lnTo>
                      <a:pt x="43" y="58"/>
                    </a:lnTo>
                    <a:lnTo>
                      <a:pt x="40" y="64"/>
                    </a:lnTo>
                    <a:lnTo>
                      <a:pt x="37" y="67"/>
                    </a:lnTo>
                    <a:lnTo>
                      <a:pt x="36" y="70"/>
                    </a:lnTo>
                    <a:lnTo>
                      <a:pt x="36" y="71"/>
                    </a:lnTo>
                    <a:lnTo>
                      <a:pt x="36" y="73"/>
                    </a:lnTo>
                    <a:lnTo>
                      <a:pt x="36" y="74"/>
                    </a:lnTo>
                    <a:lnTo>
                      <a:pt x="37" y="74"/>
                    </a:lnTo>
                    <a:lnTo>
                      <a:pt x="39" y="75"/>
                    </a:lnTo>
                    <a:lnTo>
                      <a:pt x="40" y="75"/>
                    </a:lnTo>
                    <a:lnTo>
                      <a:pt x="40" y="77"/>
                    </a:lnTo>
                    <a:lnTo>
                      <a:pt x="24" y="74"/>
                    </a:lnTo>
                    <a:lnTo>
                      <a:pt x="21" y="73"/>
                    </a:lnTo>
                    <a:lnTo>
                      <a:pt x="27" y="64"/>
                    </a:lnTo>
                    <a:close/>
                    <a:moveTo>
                      <a:pt x="29" y="61"/>
                    </a:moveTo>
                    <a:lnTo>
                      <a:pt x="43" y="39"/>
                    </a:lnTo>
                    <a:lnTo>
                      <a:pt x="45" y="35"/>
                    </a:lnTo>
                    <a:lnTo>
                      <a:pt x="46" y="32"/>
                    </a:lnTo>
                    <a:lnTo>
                      <a:pt x="46" y="28"/>
                    </a:lnTo>
                    <a:lnTo>
                      <a:pt x="45" y="25"/>
                    </a:lnTo>
                    <a:lnTo>
                      <a:pt x="43" y="22"/>
                    </a:lnTo>
                    <a:lnTo>
                      <a:pt x="40" y="20"/>
                    </a:lnTo>
                    <a:lnTo>
                      <a:pt x="37" y="19"/>
                    </a:lnTo>
                    <a:lnTo>
                      <a:pt x="34" y="17"/>
                    </a:lnTo>
                    <a:lnTo>
                      <a:pt x="30" y="19"/>
                    </a:lnTo>
                    <a:lnTo>
                      <a:pt x="24" y="20"/>
                    </a:lnTo>
                    <a:lnTo>
                      <a:pt x="20" y="25"/>
                    </a:lnTo>
                    <a:lnTo>
                      <a:pt x="16" y="30"/>
                    </a:lnTo>
                    <a:lnTo>
                      <a:pt x="13" y="36"/>
                    </a:lnTo>
                    <a:lnTo>
                      <a:pt x="10" y="42"/>
                    </a:lnTo>
                    <a:lnTo>
                      <a:pt x="10" y="48"/>
                    </a:lnTo>
                    <a:lnTo>
                      <a:pt x="11" y="52"/>
                    </a:lnTo>
                    <a:lnTo>
                      <a:pt x="14" y="57"/>
                    </a:lnTo>
                    <a:lnTo>
                      <a:pt x="17" y="59"/>
                    </a:lnTo>
                    <a:lnTo>
                      <a:pt x="20" y="61"/>
                    </a:lnTo>
                    <a:lnTo>
                      <a:pt x="24" y="61"/>
                    </a:lnTo>
                    <a:lnTo>
                      <a:pt x="29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AutoShape 2389"/>
              <p:cNvSpPr>
                <a:spLocks noChangeArrowheads="1"/>
              </p:cNvSpPr>
              <p:nvPr/>
            </p:nvSpPr>
            <p:spPr bwMode="auto">
              <a:xfrm>
                <a:off x="3785" y="3649"/>
                <a:ext cx="83" cy="105"/>
              </a:xfrm>
              <a:custGeom>
                <a:avLst/>
                <a:gdLst>
                  <a:gd name="T0" fmla="*/ 61 w 83"/>
                  <a:gd name="T1" fmla="*/ 0 h 105"/>
                  <a:gd name="T2" fmla="*/ 83 w 83"/>
                  <a:gd name="T3" fmla="*/ 15 h 105"/>
                  <a:gd name="T4" fmla="*/ 23 w 83"/>
                  <a:gd name="T5" fmla="*/ 105 h 105"/>
                  <a:gd name="T6" fmla="*/ 0 w 83"/>
                  <a:gd name="T7" fmla="*/ 91 h 105"/>
                  <a:gd name="T8" fmla="*/ 3 w 83"/>
                  <a:gd name="T9" fmla="*/ 88 h 105"/>
                  <a:gd name="T10" fmla="*/ 18 w 83"/>
                  <a:gd name="T11" fmla="*/ 96 h 105"/>
                  <a:gd name="T12" fmla="*/ 73 w 83"/>
                  <a:gd name="T13" fmla="*/ 12 h 105"/>
                  <a:gd name="T14" fmla="*/ 58 w 83"/>
                  <a:gd name="T15" fmla="*/ 3 h 105"/>
                  <a:gd name="T16" fmla="*/ 61 w 83"/>
                  <a:gd name="T17" fmla="*/ 0 h 105"/>
                  <a:gd name="T18" fmla="*/ 0 w 83"/>
                  <a:gd name="T19" fmla="*/ 0 h 105"/>
                  <a:gd name="T20" fmla="*/ 83 w 83"/>
                  <a:gd name="T21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T18" t="T19" r="T20" b="T21"/>
                <a:pathLst>
                  <a:path w="83" h="105">
                    <a:moveTo>
                      <a:pt x="61" y="0"/>
                    </a:moveTo>
                    <a:lnTo>
                      <a:pt x="83" y="15"/>
                    </a:lnTo>
                    <a:lnTo>
                      <a:pt x="23" y="105"/>
                    </a:lnTo>
                    <a:lnTo>
                      <a:pt x="0" y="91"/>
                    </a:lnTo>
                    <a:lnTo>
                      <a:pt x="3" y="88"/>
                    </a:lnTo>
                    <a:lnTo>
                      <a:pt x="18" y="96"/>
                    </a:lnTo>
                    <a:lnTo>
                      <a:pt x="73" y="12"/>
                    </a:lnTo>
                    <a:lnTo>
                      <a:pt x="58" y="3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Line 2390"/>
              <p:cNvSpPr>
                <a:spLocks noChangeShapeType="1"/>
              </p:cNvSpPr>
              <p:nvPr/>
            </p:nvSpPr>
            <p:spPr bwMode="auto">
              <a:xfrm>
                <a:off x="3553" y="3486"/>
                <a:ext cx="32" cy="20"/>
              </a:xfrm>
              <a:prstGeom prst="line">
                <a:avLst/>
              </a:prstGeom>
              <a:noFill/>
              <a:ln w="64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96" name="Group 2395"/>
            <p:cNvGrpSpPr>
              <a:grpSpLocks/>
            </p:cNvGrpSpPr>
            <p:nvPr/>
          </p:nvGrpSpPr>
          <p:grpSpPr bwMode="auto">
            <a:xfrm>
              <a:off x="6940550" y="908720"/>
              <a:ext cx="2203450" cy="455612"/>
              <a:chOff x="4173" y="3215"/>
              <a:chExt cx="1388" cy="287"/>
            </a:xfrm>
          </p:grpSpPr>
          <p:sp>
            <p:nvSpPr>
              <p:cNvPr id="2397" name="Text Box 2396"/>
              <p:cNvSpPr txBox="1">
                <a:spLocks noChangeArrowheads="1"/>
              </p:cNvSpPr>
              <p:nvPr/>
            </p:nvSpPr>
            <p:spPr bwMode="auto">
              <a:xfrm>
                <a:off x="4173" y="3315"/>
                <a:ext cx="1389" cy="188"/>
              </a:xfrm>
              <a:prstGeom prst="rect">
                <a:avLst/>
              </a:prstGeom>
              <a:solidFill>
                <a:srgbClr val="BBE0E3">
                  <a:alpha val="85999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2160" tIns="46080" rIns="92160" bIns="46080" anchor="ctr">
                <a:sp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009999"/>
                  </a:buClr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500" b="1">
                    <a:solidFill>
                      <a:srgbClr val="009999"/>
                    </a:solidFill>
                    <a:latin typeface="Arial" charset="0"/>
                  </a:rPr>
                  <a:t>bb angular production</a:t>
                </a:r>
              </a:p>
            </p:txBody>
          </p:sp>
          <p:sp>
            <p:nvSpPr>
              <p:cNvPr id="2398" name="Text Box 2397"/>
              <p:cNvSpPr txBox="1">
                <a:spLocks noChangeArrowheads="1"/>
              </p:cNvSpPr>
              <p:nvPr/>
            </p:nvSpPr>
            <p:spPr bwMode="auto">
              <a:xfrm>
                <a:off x="4224" y="3215"/>
                <a:ext cx="253" cy="23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2160" tIns="46080" rIns="92160" bIns="46080" anchor="ctr">
                <a:sp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009999"/>
                  </a:buClr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2000" b="1" dirty="0">
                    <a:solidFill>
                      <a:srgbClr val="009999"/>
                    </a:solidFill>
                    <a:latin typeface="Arial" charset="0"/>
                  </a:rPr>
                  <a:t> </a:t>
                </a:r>
                <a:r>
                  <a:rPr lang="en-GB" sz="1800" b="1" dirty="0">
                    <a:solidFill>
                      <a:srgbClr val="009999"/>
                    </a:solidFill>
                    <a:latin typeface="Arial" charset="0"/>
                  </a:rPr>
                  <a:t>-</a:t>
                </a:r>
                <a:r>
                  <a:rPr lang="en-GB" sz="2000" b="1" dirty="0">
                    <a:solidFill>
                      <a:srgbClr val="009999"/>
                    </a:solidFill>
                    <a:latin typeface="Arial" charset="0"/>
                  </a:rPr>
                  <a:t> </a:t>
                </a:r>
              </a:p>
            </p:txBody>
          </p:sp>
        </p:grpSp>
        <p:grpSp>
          <p:nvGrpSpPr>
            <p:cNvPr id="2399" name="Groupe 2398"/>
            <p:cNvGrpSpPr/>
            <p:nvPr/>
          </p:nvGrpSpPr>
          <p:grpSpPr>
            <a:xfrm>
              <a:off x="6307875" y="1196752"/>
              <a:ext cx="1000429" cy="811390"/>
              <a:chOff x="1449910" y="4699330"/>
              <a:chExt cx="1000429" cy="811390"/>
            </a:xfrm>
          </p:grpSpPr>
          <p:sp>
            <p:nvSpPr>
              <p:cNvPr id="2400" name="Line 1769"/>
              <p:cNvSpPr>
                <a:spLocks noChangeShapeType="1"/>
              </p:cNvSpPr>
              <p:nvPr/>
            </p:nvSpPr>
            <p:spPr bwMode="auto">
              <a:xfrm flipH="1" flipV="1">
                <a:off x="1916776" y="5104525"/>
                <a:ext cx="533563" cy="138528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1" name="Line 1770"/>
              <p:cNvSpPr>
                <a:spLocks noChangeShapeType="1"/>
              </p:cNvSpPr>
              <p:nvPr/>
            </p:nvSpPr>
            <p:spPr bwMode="auto">
              <a:xfrm flipH="1">
                <a:off x="1691680" y="5229200"/>
                <a:ext cx="758659" cy="69264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2" name="TextBox 24"/>
              <p:cNvSpPr txBox="1">
                <a:spLocks noChangeArrowheads="1"/>
              </p:cNvSpPr>
              <p:nvPr/>
            </p:nvSpPr>
            <p:spPr bwMode="auto">
              <a:xfrm>
                <a:off x="1679175" y="4699330"/>
                <a:ext cx="304297" cy="332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nl-NL" b="1" dirty="0" err="1">
                    <a:latin typeface="Calibri" charset="0"/>
                  </a:rPr>
                  <a:t>b</a:t>
                </a:r>
                <a:endParaRPr lang="nl-NL" b="1" dirty="0">
                  <a:latin typeface="Calibri" charset="0"/>
                </a:endParaRPr>
              </a:p>
            </p:txBody>
          </p:sp>
          <p:sp>
            <p:nvSpPr>
              <p:cNvPr id="2403" name="TextBox 33"/>
              <p:cNvSpPr txBox="1">
                <a:spLocks noChangeArrowheads="1"/>
              </p:cNvSpPr>
              <p:nvPr/>
            </p:nvSpPr>
            <p:spPr bwMode="auto">
              <a:xfrm>
                <a:off x="1449910" y="5141388"/>
                <a:ext cx="30853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nl-NL" b="1" dirty="0" err="1">
                    <a:latin typeface="Calibri" charset="0"/>
                  </a:rPr>
                  <a:t>b</a:t>
                </a:r>
                <a:endParaRPr lang="nl-NL" b="1" dirty="0">
                  <a:latin typeface="Calibri" charset="0"/>
                </a:endParaRPr>
              </a:p>
            </p:txBody>
          </p:sp>
          <p:cxnSp>
            <p:nvCxnSpPr>
              <p:cNvPr id="2404" name="Straight Connector 34"/>
              <p:cNvCxnSpPr/>
              <p:nvPr/>
            </p:nvCxnSpPr>
            <p:spPr bwMode="auto">
              <a:xfrm>
                <a:off x="1499593" y="5193336"/>
                <a:ext cx="99358" cy="115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410" name="Connecteur droit 2409"/>
          <p:cNvCxnSpPr/>
          <p:nvPr/>
        </p:nvCxnSpPr>
        <p:spPr>
          <a:xfrm>
            <a:off x="1115616" y="1332000"/>
            <a:ext cx="144016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13" name="Picture 4" descr="FullDetector"/>
          <p:cNvPicPr>
            <a:picLocks noChangeAspect="1" noChangeArrowheads="1"/>
          </p:cNvPicPr>
          <p:nvPr/>
        </p:nvPicPr>
        <p:blipFill>
          <a:blip r:embed="rId3" cstate="print"/>
          <a:srcRect l="2968"/>
          <a:stretch>
            <a:fillRect/>
          </a:stretch>
        </p:blipFill>
        <p:spPr bwMode="auto">
          <a:xfrm>
            <a:off x="179511" y="3212976"/>
            <a:ext cx="278322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4" name="Picture 2"/>
          <p:cNvPicPr>
            <a:picLocks noChangeAspect="1" noChangeArrowheads="1"/>
          </p:cNvPicPr>
          <p:nvPr/>
        </p:nvPicPr>
        <p:blipFill>
          <a:blip r:embed="rId4" cstate="print"/>
          <a:srcRect t="7901"/>
          <a:stretch>
            <a:fillRect/>
          </a:stretch>
        </p:blipFill>
        <p:spPr bwMode="auto">
          <a:xfrm>
            <a:off x="2915816" y="4221088"/>
            <a:ext cx="2592289" cy="1949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cxnSp>
        <p:nvCxnSpPr>
          <p:cNvPr id="2419" name="Connecteur droit avec flèche 2418"/>
          <p:cNvCxnSpPr/>
          <p:nvPr/>
        </p:nvCxnSpPr>
        <p:spPr>
          <a:xfrm rot="5400000" flipH="1" flipV="1">
            <a:off x="5796930" y="4940374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20" name="ZoneTexte 2419"/>
          <p:cNvSpPr txBox="1"/>
          <p:nvPr/>
        </p:nvSpPr>
        <p:spPr>
          <a:xfrm>
            <a:off x="5868144" y="530120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IP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2421" name="Connecteur droit avec flèche 2420"/>
          <p:cNvCxnSpPr>
            <a:stCxn id="2422" idx="0"/>
          </p:cNvCxnSpPr>
          <p:nvPr/>
        </p:nvCxnSpPr>
        <p:spPr>
          <a:xfrm rot="5400000" flipH="1" flipV="1">
            <a:off x="1224422" y="4760354"/>
            <a:ext cx="108012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22" name="ZoneTexte 2421"/>
          <p:cNvSpPr txBox="1"/>
          <p:nvPr/>
        </p:nvSpPr>
        <p:spPr>
          <a:xfrm>
            <a:off x="1547664" y="530120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IP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2424" name="Connecteur droit avec flèche 2423"/>
          <p:cNvCxnSpPr>
            <a:stCxn id="2422" idx="0"/>
          </p:cNvCxnSpPr>
          <p:nvPr/>
        </p:nvCxnSpPr>
        <p:spPr>
          <a:xfrm rot="5400000" flipH="1" flipV="1">
            <a:off x="2807804" y="4041068"/>
            <a:ext cx="216024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Trigger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07950" y="836613"/>
            <a:ext cx="4392042" cy="3342453"/>
          </a:xfrm>
        </p:spPr>
        <p:txBody>
          <a:bodyPr/>
          <a:lstStyle/>
          <a:p>
            <a:r>
              <a:rPr lang="en-GB" dirty="0" smtClean="0"/>
              <a:t>ATLAS/CMS</a:t>
            </a:r>
          </a:p>
          <a:p>
            <a:pPr lvl="1"/>
            <a:r>
              <a:rPr lang="en-GB" dirty="0" smtClean="0"/>
              <a:t>Search for new physics</a:t>
            </a:r>
          </a:p>
          <a:p>
            <a:pPr lvl="2"/>
            <a:r>
              <a:rPr lang="en-GB" dirty="0" smtClean="0"/>
              <a:t>High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r>
              <a:rPr lang="en-GB" dirty="0" smtClean="0"/>
              <a:t>/E</a:t>
            </a:r>
            <a:r>
              <a:rPr lang="en-GB" baseline="-25000" dirty="0" smtClean="0"/>
              <a:t>T</a:t>
            </a:r>
            <a:r>
              <a:rPr lang="en-GB" dirty="0" smtClean="0"/>
              <a:t> trigger or </a:t>
            </a:r>
            <a:r>
              <a:rPr lang="en-GB" dirty="0" err="1" smtClean="0"/>
              <a:t>E</a:t>
            </a:r>
            <a:r>
              <a:rPr lang="en-GB" baseline="-25000" dirty="0" err="1" smtClean="0"/>
              <a:t>Miss</a:t>
            </a:r>
            <a:endParaRPr lang="en-GB" dirty="0" smtClean="0"/>
          </a:p>
          <a:p>
            <a:pPr lvl="3"/>
            <a:r>
              <a:rPr lang="en-GB" dirty="0" smtClean="0"/>
              <a:t>Try to keep a “low”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r>
              <a:rPr lang="en-GB" dirty="0" smtClean="0"/>
              <a:t> </a:t>
            </a:r>
            <a:r>
              <a:rPr lang="en-GB" dirty="0" err="1" smtClean="0"/>
              <a:t>muon</a:t>
            </a:r>
            <a:r>
              <a:rPr lang="en-GB" dirty="0" smtClean="0"/>
              <a:t> trigger for b-physics: single or </a:t>
            </a:r>
            <a:r>
              <a:rPr lang="en-GB" dirty="0" err="1" smtClean="0"/>
              <a:t>dimuon</a:t>
            </a:r>
            <a:endParaRPr lang="en-GB" dirty="0" smtClean="0"/>
          </a:p>
          <a:p>
            <a:pPr lvl="3"/>
            <a:r>
              <a:rPr lang="en-GB" dirty="0" smtClean="0"/>
              <a:t>B-Physics is accounted for 5÷10% of total trigger resources</a:t>
            </a:r>
          </a:p>
          <a:p>
            <a:pPr lvl="3"/>
            <a:r>
              <a:rPr lang="en-GB" i="1" dirty="0" smtClean="0"/>
              <a:t>Event storage @ 200Hz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2"/>
          </p:nvPr>
        </p:nvSpPr>
        <p:spPr>
          <a:xfrm>
            <a:off x="4644454" y="836712"/>
            <a:ext cx="4392042" cy="3274743"/>
          </a:xfrm>
        </p:spPr>
        <p:txBody>
          <a:bodyPr/>
          <a:lstStyle/>
          <a:p>
            <a:r>
              <a:rPr lang="en-GB" dirty="0" err="1" smtClean="0"/>
              <a:t>LHCb</a:t>
            </a:r>
            <a:endParaRPr lang="en-GB" dirty="0" smtClean="0"/>
          </a:p>
          <a:p>
            <a:pPr lvl="1"/>
            <a:r>
              <a:rPr lang="en-GB" dirty="0" smtClean="0"/>
              <a:t>Dedicated to b-physics!</a:t>
            </a:r>
          </a:p>
          <a:p>
            <a:pPr lvl="2"/>
            <a:r>
              <a:rPr lang="en-GB" dirty="0" smtClean="0"/>
              <a:t>Moderate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r>
              <a:rPr lang="en-GB" dirty="0" smtClean="0"/>
              <a:t> signals in calorimeter &amp; </a:t>
            </a:r>
            <a:r>
              <a:rPr lang="en-GB" dirty="0" err="1" smtClean="0"/>
              <a:t>muon</a:t>
            </a:r>
            <a:r>
              <a:rPr lang="en-GB" dirty="0" smtClean="0"/>
              <a:t> systems </a:t>
            </a:r>
          </a:p>
          <a:p>
            <a:pPr lvl="3"/>
            <a:r>
              <a:rPr lang="en-US" dirty="0" smtClean="0"/>
              <a:t>Highest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>
                <a:latin typeface="Symbol" pitchFamily="18" charset="2"/>
              </a:rPr>
              <a:t>m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smtClean="0">
                <a:latin typeface="Symbol" pitchFamily="18" charset="2"/>
                <a:sym typeface="Symbol"/>
              </a:rPr>
              <a:t>~ </a:t>
            </a:r>
            <a:r>
              <a:rPr lang="en-US" baseline="-25000" dirty="0" smtClean="0"/>
              <a:t> </a:t>
            </a:r>
            <a:r>
              <a:rPr lang="en-US" dirty="0" smtClean="0">
                <a:latin typeface="Symbol" pitchFamily="18" charset="2"/>
                <a:sym typeface="Symbol"/>
              </a:rPr>
              <a:t>1</a:t>
            </a:r>
            <a:r>
              <a:rPr lang="en-US" dirty="0" smtClean="0"/>
              <a:t> </a:t>
            </a:r>
            <a:r>
              <a:rPr lang="en-US" dirty="0" err="1" smtClean="0"/>
              <a:t>GeV</a:t>
            </a:r>
            <a:r>
              <a:rPr lang="en-US" baseline="-25000" dirty="0" smtClean="0"/>
              <a:t> </a:t>
            </a:r>
            <a:endParaRPr lang="en-GB" dirty="0" smtClean="0"/>
          </a:p>
          <a:p>
            <a:pPr lvl="2"/>
            <a:r>
              <a:rPr lang="en-GB" i="1" dirty="0" smtClean="0"/>
              <a:t>Event storage @ 2kHz </a:t>
            </a:r>
            <a:r>
              <a:rPr lang="en-GB" sz="1800" i="1" dirty="0" smtClean="0"/>
              <a:t>(small event size)</a:t>
            </a:r>
            <a:endParaRPr lang="fr-FR" i="1" dirty="0" smtClean="0"/>
          </a:p>
          <a:p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005064"/>
            <a:ext cx="3108813" cy="25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0" y="4653136"/>
            <a:ext cx="57961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8825" lvl="1" indent="-280988" eaLnBrk="0" hangingPunct="0">
              <a:spcBef>
                <a:spcPct val="20000"/>
              </a:spcBef>
              <a:buClr>
                <a:srgbClr val="FF3300"/>
              </a:buClr>
              <a:buSzPct val="70000"/>
              <a:buFont typeface="Wingdings" pitchFamily="2" charset="2"/>
              <a:buChar char="n"/>
            </a:pPr>
            <a:r>
              <a:rPr lang="en-GB" sz="2200" b="1" kern="0" dirty="0" smtClean="0">
                <a:solidFill>
                  <a:srgbClr val="FF0000"/>
                </a:solidFill>
                <a:latin typeface="Arial"/>
              </a:rPr>
              <a:t>Triggers are highly configurable:</a:t>
            </a:r>
          </a:p>
          <a:p>
            <a:pPr marL="1146175" lvl="2" indent="-196850" eaLnBrk="0" hangingPunct="0">
              <a:spcBef>
                <a:spcPct val="20000"/>
              </a:spcBef>
              <a:buClr>
                <a:srgbClr val="33CC33"/>
              </a:buClr>
              <a:buSzPct val="70000"/>
              <a:buFont typeface="Wingdings" pitchFamily="2" charset="2"/>
              <a:buChar char="l"/>
            </a:pPr>
            <a:r>
              <a:rPr lang="en-US" sz="2000" b="1" kern="0" dirty="0" smtClean="0">
                <a:solidFill>
                  <a:srgbClr val="FF0000"/>
                </a:solidFill>
                <a:latin typeface="Arial"/>
              </a:rPr>
              <a:t>evolve to match LHC luminosity &amp; physics requirements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9" name="Picture 5" descr="C:\Documents and Settings\Pascal\Mes documents\LHCb\Conferences\HQL2010\Materiel\LHCb\firstBplus2JpsiKplus_LargeOverview.jpg"/>
          <p:cNvPicPr>
            <a:picLocks noChangeAspect="1" noChangeArrowheads="1"/>
          </p:cNvPicPr>
          <p:nvPr/>
        </p:nvPicPr>
        <p:blipFill>
          <a:blip r:embed="rId2" cstate="print"/>
          <a:srcRect r="55164" b="45040"/>
          <a:stretch>
            <a:fillRect/>
          </a:stretch>
        </p:blipFill>
        <p:spPr bwMode="auto">
          <a:xfrm>
            <a:off x="5436096" y="2420888"/>
            <a:ext cx="2232248" cy="136815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938992"/>
          </a:xfrm>
        </p:spPr>
        <p:txBody>
          <a:bodyPr/>
          <a:lstStyle/>
          <a:p>
            <a:r>
              <a:rPr lang="fr-FR" dirty="0" smtClean="0"/>
              <a:t>Detector performance </a:t>
            </a:r>
            <a:r>
              <a:rPr lang="fr-FR" dirty="0" err="1" smtClean="0"/>
              <a:t>highlight</a:t>
            </a:r>
            <a:r>
              <a:rPr lang="fr-FR" dirty="0" smtClean="0"/>
              <a:t> &amp; </a:t>
            </a:r>
            <a:r>
              <a:rPr lang="en-US" dirty="0" smtClean="0"/>
              <a:t>First LHC Heavy </a:t>
            </a:r>
            <a:r>
              <a:rPr lang="en-US" dirty="0" err="1" smtClean="0"/>
              <a:t>Flavour</a:t>
            </a:r>
            <a:r>
              <a:rPr lang="en-US" dirty="0" smtClean="0"/>
              <a:t> Results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sp>
        <p:nvSpPr>
          <p:cNvPr id="6" name="Flèche droite 5"/>
          <p:cNvSpPr/>
          <p:nvPr/>
        </p:nvSpPr>
        <p:spPr>
          <a:xfrm>
            <a:off x="755576" y="3501008"/>
            <a:ext cx="8280920" cy="792088"/>
          </a:xfrm>
          <a:prstGeom prst="rightArrow">
            <a:avLst>
              <a:gd name="adj1" fmla="val 50000"/>
              <a:gd name="adj2" fmla="val 74844"/>
            </a:avLst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</a:rPr>
              <a:t>Start-up     O(10 </a:t>
            </a:r>
            <a:r>
              <a:rPr lang="fr-FR" dirty="0" err="1" smtClean="0">
                <a:solidFill>
                  <a:schemeClr val="tx1"/>
                </a:solidFill>
              </a:rPr>
              <a:t>pb</a:t>
            </a:r>
            <a:r>
              <a:rPr lang="fr-FR" baseline="30000" dirty="0" smtClean="0">
                <a:solidFill>
                  <a:schemeClr val="tx1"/>
                </a:solidFill>
              </a:rPr>
              <a:t>-1</a:t>
            </a:r>
            <a:r>
              <a:rPr lang="fr-FR" dirty="0" smtClean="0">
                <a:solidFill>
                  <a:schemeClr val="tx1"/>
                </a:solidFill>
              </a:rPr>
              <a:t>)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99592" y="334770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2010          </a:t>
            </a:r>
            <a:r>
              <a:rPr lang="fr-FR" dirty="0" err="1" smtClean="0"/>
              <a:t>Now</a:t>
            </a:r>
            <a:endParaRPr lang="fr-FR" dirty="0"/>
          </a:p>
        </p:txBody>
      </p:sp>
      <p:sp>
        <p:nvSpPr>
          <p:cNvPr id="8" name="Rogner un rectangle à un seul coin 7"/>
          <p:cNvSpPr/>
          <p:nvPr/>
        </p:nvSpPr>
        <p:spPr>
          <a:xfrm>
            <a:off x="755576" y="1916832"/>
            <a:ext cx="2088232" cy="1296144"/>
          </a:xfrm>
          <a:prstGeom prst="snip1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Detector and trigger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understanding and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Calibration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Early measurements: cross sections, …</a:t>
            </a:r>
          </a:p>
        </p:txBody>
      </p:sp>
      <p:cxnSp>
        <p:nvCxnSpPr>
          <p:cNvPr id="10" name="Connecteur droit 9"/>
          <p:cNvCxnSpPr>
            <a:stCxn id="8" idx="1"/>
            <a:endCxn id="7" idx="2"/>
          </p:cNvCxnSpPr>
          <p:nvPr/>
        </p:nvCxnSpPr>
        <p:spPr>
          <a:xfrm rot="16200000" flipH="1">
            <a:off x="1547737" y="3464930"/>
            <a:ext cx="504056" cy="14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01771">
            <a:off x="3125935" y="533153"/>
            <a:ext cx="3369014" cy="238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912556">
            <a:off x="6113379" y="542170"/>
            <a:ext cx="2869424" cy="214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NNA10">
  <a:themeElements>
    <a:clrScheme name="LHCbWee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HCbWee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HCbWee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CbWee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CbWee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CbWee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CbWee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CbWee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HCbWee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HCbWee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HCbWee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HCbWee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HCbWee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HCbWee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22135</TotalTime>
  <Words>3397</Words>
  <Application>Microsoft Office PowerPoint</Application>
  <PresentationFormat>Affichage à l'écran (4:3)</PresentationFormat>
  <Paragraphs>661</Paragraphs>
  <Slides>40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40</vt:i4>
      </vt:variant>
    </vt:vector>
  </HeadingPairs>
  <TitlesOfParts>
    <vt:vector size="43" baseType="lpstr">
      <vt:lpstr>CNNA10</vt:lpstr>
      <vt:lpstr>Équation</vt:lpstr>
      <vt:lpstr>Equation</vt:lpstr>
      <vt:lpstr>Future and Prospects for Heavy Flavour Physics at LHC</vt:lpstr>
      <vt:lpstr>Content</vt:lpstr>
      <vt:lpstr>Diapositive 3</vt:lpstr>
      <vt:lpstr>LHC Performance</vt:lpstr>
      <vt:lpstr>LHC Performance</vt:lpstr>
      <vt:lpstr>Heavy Flavours @ LHC</vt:lpstr>
      <vt:lpstr>Heavy Flavours @ LHC</vt:lpstr>
      <vt:lpstr>Trigger</vt:lpstr>
      <vt:lpstr>Detector performance highlight &amp; First LHC Heavy Flavour Results</vt:lpstr>
      <vt:lpstr>Detector performances</vt:lpstr>
      <vt:lpstr>Detector performances (cont’)</vt:lpstr>
      <vt:lpstr>Detector performances (cont’)</vt:lpstr>
      <vt:lpstr>Detector performances (cont’)</vt:lpstr>
      <vt:lpstr>Detector performances (cont’)</vt:lpstr>
      <vt:lpstr>Detector performances (cont’)</vt:lpstr>
      <vt:lpstr>First LHC Heavy Flavour Results</vt:lpstr>
      <vt:lpstr>First LHC Heavy Flavour Results (cont’)</vt:lpstr>
      <vt:lpstr>Future</vt:lpstr>
      <vt:lpstr>New Physics in Bsm+m-</vt:lpstr>
      <vt:lpstr>Bsm+m-: ATLAS/CMS</vt:lpstr>
      <vt:lpstr>Bsm+m-: ATLAS/CMS</vt:lpstr>
      <vt:lpstr>Bsm+m-: LHCb</vt:lpstr>
      <vt:lpstr>Bsm+m-</vt:lpstr>
      <vt:lpstr>bs  measurements from Bs  J/y f </vt:lpstr>
      <vt:lpstr>bs  measurements from Bs  J/y f </vt:lpstr>
      <vt:lpstr>bs  measurements from Bs  J/y f </vt:lpstr>
      <vt:lpstr> Measurements</vt:lpstr>
      <vt:lpstr> Measurements</vt:lpstr>
      <vt:lpstr>prospects: LHCb upgrade</vt:lpstr>
      <vt:lpstr>LHCb Upgrade</vt:lpstr>
      <vt:lpstr>LHCb Upgrade</vt:lpstr>
      <vt:lpstr>LHCb Trigger</vt:lpstr>
      <vt:lpstr>LHCb Trigger: new scheme</vt:lpstr>
      <vt:lpstr>The high luminosity challenge</vt:lpstr>
      <vt:lpstr>The high luminosity challenge</vt:lpstr>
      <vt:lpstr>LHCb detector evolution in Phase I</vt:lpstr>
      <vt:lpstr>LHCb sensitivities</vt:lpstr>
      <vt:lpstr>conclusionS</vt:lpstr>
      <vt:lpstr>Conclusions</vt:lpstr>
      <vt:lpstr>Thank you!</vt:lpstr>
    </vt:vector>
  </TitlesOfParts>
  <Company>L.P.C. Clermont-Ferrand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Calorimeter Commissioning Status and Plans</dc:title>
  <dc:creator>Perret</dc:creator>
  <cp:lastModifiedBy>Pascal</cp:lastModifiedBy>
  <cp:revision>690</cp:revision>
  <dcterms:created xsi:type="dcterms:W3CDTF">2007-11-02T09:15:36Z</dcterms:created>
  <dcterms:modified xsi:type="dcterms:W3CDTF">2010-10-20T09:46:07Z</dcterms:modified>
</cp:coreProperties>
</file>