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7" r:id="rId5"/>
    <p:sldId id="284" r:id="rId6"/>
    <p:sldId id="285" r:id="rId7"/>
    <p:sldId id="272" r:id="rId8"/>
    <p:sldId id="290" r:id="rId9"/>
    <p:sldId id="292" r:id="rId10"/>
    <p:sldId id="273" r:id="rId11"/>
    <p:sldId id="294" r:id="rId12"/>
    <p:sldId id="274" r:id="rId13"/>
    <p:sldId id="276" r:id="rId14"/>
    <p:sldId id="277" r:id="rId15"/>
    <p:sldId id="293" r:id="rId16"/>
    <p:sldId id="257" r:id="rId17"/>
    <p:sldId id="302" r:id="rId18"/>
    <p:sldId id="258" r:id="rId19"/>
    <p:sldId id="297" r:id="rId20"/>
    <p:sldId id="299" r:id="rId21"/>
    <p:sldId id="300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3CFD-2038-4D4C-9794-BECFBB5DA287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0C2B7-8987-44D4-8FDE-6B1B88888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7696200" y="228600"/>
          <a:ext cx="990600" cy="990600"/>
        </p:xfrm>
        <a:graphic>
          <a:graphicData uri="http://schemas.openxmlformats.org/presentationml/2006/ole">
            <p:oleObj spid="_x0000_s11266" name="Clip" r:id="rId3" imgW="2438095" imgH="2438095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772400" cy="523220"/>
          </a:xfrm>
        </p:spPr>
        <p:txBody>
          <a:bodyPr/>
          <a:lstStyle>
            <a:lvl1pPr algn="ctr">
              <a:defRPr b="0" u="none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382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57200" y="1752600"/>
            <a:ext cx="8229600" cy="4343400"/>
          </a:xfrm>
        </p:spPr>
        <p:txBody>
          <a:bodyPr/>
          <a:lstStyle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10/11/2010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HQL 2010 – Reiner Geyer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6038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HQL 2010 – Reiner Geyer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0"/>
            <a:ext cx="838200" cy="81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n.physik.uni-muenchen.de/index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7161213" cy="1066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Recent Results on Hadron Spectroscopy at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COMPASS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438400" y="426720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219200" y="4191000"/>
            <a:ext cx="3287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none" dirty="0" smtClean="0">
                <a:latin typeface="+mn-lt"/>
              </a:rPr>
              <a:t>Reiner Geyer for the COMPASS collaboration</a:t>
            </a:r>
            <a:endParaRPr lang="en-US" sz="1200" u="none" dirty="0">
              <a:latin typeface="+mn-lt"/>
            </a:endParaRPr>
          </a:p>
        </p:txBody>
      </p:sp>
      <p:pic>
        <p:nvPicPr>
          <p:cNvPr id="151554" name="Picture 2" descr="LMU Physics home page">
            <a:hlinkClick r:id="rId2" tooltip="LMU Physics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1624"/>
            <a:ext cx="9144000" cy="1476376"/>
          </a:xfrm>
          <a:prstGeom prst="rect">
            <a:avLst/>
          </a:prstGeom>
          <a:noFill/>
        </p:spPr>
      </p:pic>
      <p:sp>
        <p:nvSpPr>
          <p:cNvPr id="819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048000" y="6553200"/>
            <a:ext cx="2895600" cy="304800"/>
          </a:xfrm>
          <a:noFill/>
        </p:spPr>
        <p:txBody>
          <a:bodyPr/>
          <a:lstStyle/>
          <a:p>
            <a:pPr algn="l"/>
            <a:r>
              <a:rPr lang="en-US" dirty="0" smtClean="0"/>
              <a:t>HQL 2010 – Reiner Geyer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233854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238375"/>
            <a:ext cx="3505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486400" y="1600200"/>
            <a:ext cx="32766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370" y="1828800"/>
            <a:ext cx="465263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10/11/2010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PW-Analysis results: Major Waves</a:t>
            </a:r>
            <a:br>
              <a:rPr lang="en-US" dirty="0" smtClean="0"/>
            </a:br>
            <a:r>
              <a:rPr lang="en-US" sz="1600" dirty="0" smtClean="0"/>
              <a:t> PRL 104, 241803 (2010)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HQL 2010 – Reiner Geyer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467600" cy="25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580" y="3581400"/>
            <a:ext cx="3551420" cy="268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668" y="3581400"/>
            <a:ext cx="338313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71800" y="18288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(1260)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724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(1320)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175260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π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(1670)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4478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++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en-US" baseline="30000" dirty="0" smtClean="0">
                <a:solidFill>
                  <a:srgbClr val="0070C0"/>
                </a:solidFill>
              </a:rPr>
              <a:t>+</a:t>
            </a:r>
            <a:r>
              <a:rPr lang="el-GR" dirty="0" smtClean="0">
                <a:solidFill>
                  <a:srgbClr val="0070C0"/>
                </a:solidFill>
              </a:rPr>
              <a:t>ρπ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14478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-+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en-US" baseline="30000" dirty="0" smtClean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f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l-GR" dirty="0" smtClean="0">
                <a:solidFill>
                  <a:srgbClr val="0070C0"/>
                </a:solidFill>
              </a:rPr>
              <a:t>π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44196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++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+</a:t>
            </a:r>
            <a:r>
              <a:rPr lang="el-GR" dirty="0" smtClean="0">
                <a:solidFill>
                  <a:srgbClr val="0070C0"/>
                </a:solidFill>
              </a:rPr>
              <a:t>ρπ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Exotic wave </a:t>
            </a:r>
            <a:r>
              <a:rPr lang="en-US" i="1" dirty="0" smtClean="0">
                <a:latin typeface="+mn-lt"/>
              </a:rPr>
              <a:t>1</a:t>
            </a:r>
            <a:r>
              <a:rPr lang="en-US" i="1" baseline="30000" dirty="0" smtClean="0">
                <a:latin typeface="+mn-lt"/>
              </a:rPr>
              <a:t>-+</a:t>
            </a:r>
            <a:r>
              <a:rPr lang="en-US" i="1" dirty="0" smtClean="0">
                <a:latin typeface="+mn-lt"/>
              </a:rPr>
              <a:t>1</a:t>
            </a:r>
            <a:r>
              <a:rPr lang="en-US" i="1" baseline="30000" dirty="0" smtClean="0">
                <a:latin typeface="+mn-lt"/>
              </a:rPr>
              <a:t>+</a:t>
            </a:r>
            <a:r>
              <a:rPr lang="el-GR" i="1" dirty="0" smtClean="0">
                <a:latin typeface="+mn-lt"/>
              </a:rPr>
              <a:t>ρπ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:    </a:t>
            </a:r>
            <a:r>
              <a:rPr lang="el-GR" dirty="0" smtClean="0">
                <a:latin typeface="+mn-lt"/>
              </a:rPr>
              <a:t>π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(1600)</a:t>
            </a:r>
            <a:br>
              <a:rPr lang="en-US" dirty="0" smtClean="0">
                <a:latin typeface="+mn-lt"/>
              </a:rPr>
            </a:br>
            <a:r>
              <a:rPr lang="en-US" sz="2200" dirty="0" smtClean="0">
                <a:solidFill>
                  <a:srgbClr val="FF0000"/>
                </a:solidFill>
              </a:rPr>
              <a:t>PRL 104, 241803 (2010)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   </a:t>
            </a:r>
            <a:endParaRPr lang="en-US" sz="2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HQL 2010 – Reiner Geyer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390992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33800"/>
            <a:ext cx="3581400" cy="27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28894"/>
            <a:ext cx="3962400" cy="30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120" y="1219200"/>
            <a:ext cx="4069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71800" y="43434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++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en-US" baseline="30000" dirty="0" smtClean="0">
                <a:solidFill>
                  <a:srgbClr val="0070C0"/>
                </a:solidFill>
              </a:rPr>
              <a:t>+</a:t>
            </a:r>
            <a:r>
              <a:rPr lang="el-GR" dirty="0" smtClean="0">
                <a:solidFill>
                  <a:srgbClr val="0070C0"/>
                </a:solidFill>
              </a:rPr>
              <a:t>ρπ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648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(1260)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152400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-+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</a:rPr>
              <a:t>+</a:t>
            </a:r>
            <a:r>
              <a:rPr lang="el-GR" dirty="0" smtClean="0">
                <a:solidFill>
                  <a:srgbClr val="0070C0"/>
                </a:solidFill>
              </a:rPr>
              <a:t>ρπ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3017" y="18404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π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(1600)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2004 Pilot Run</a:t>
            </a:r>
          </a:p>
          <a:p>
            <a:pPr lvl="1"/>
            <a:r>
              <a:rPr lang="en-US" sz="3200" dirty="0" smtClean="0"/>
              <a:t>190 GeV/c </a:t>
            </a:r>
            <a:r>
              <a:rPr lang="el-GR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beam on </a:t>
            </a:r>
            <a:r>
              <a:rPr lang="en-US" sz="3200" b="1" dirty="0" smtClean="0">
                <a:solidFill>
                  <a:srgbClr val="FF0000"/>
                </a:solidFill>
              </a:rPr>
              <a:t>Pb</a:t>
            </a:r>
            <a:r>
              <a:rPr lang="en-US" sz="3200" dirty="0" smtClean="0"/>
              <a:t> for 2 weeks. Few days effective data taking.</a:t>
            </a:r>
          </a:p>
          <a:p>
            <a:pPr lvl="1"/>
            <a:r>
              <a:rPr lang="en-US" sz="3200" dirty="0" smtClean="0"/>
              <a:t>Charged multiplicity increase trigger. </a:t>
            </a:r>
            <a:r>
              <a:rPr lang="en-US" sz="3200" b="1" dirty="0" smtClean="0">
                <a:solidFill>
                  <a:srgbClr val="FF0000"/>
                </a:solidFill>
              </a:rPr>
              <a:t>Full </a:t>
            </a:r>
            <a:r>
              <a:rPr lang="en-US" sz="3200" b="1" i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</a:rPr>
              <a:t>-range.</a:t>
            </a:r>
            <a:endParaRPr lang="en-US" sz="3200" dirty="0" smtClean="0"/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No E-Calorimetry.</a:t>
            </a:r>
          </a:p>
          <a:p>
            <a:r>
              <a:rPr lang="en-US" dirty="0" smtClean="0"/>
              <a:t>2008 &amp; 2009</a:t>
            </a:r>
          </a:p>
          <a:p>
            <a:pPr lvl="1"/>
            <a:r>
              <a:rPr lang="en-US" sz="3200" dirty="0" smtClean="0"/>
              <a:t>190 GeV/c </a:t>
            </a:r>
            <a:r>
              <a:rPr lang="el-GR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00B050"/>
                </a:solidFill>
              </a:rPr>
              <a:t>K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-</a:t>
            </a:r>
            <a:r>
              <a:rPr lang="en-US" sz="3200" b="1" dirty="0" smtClean="0">
                <a:solidFill>
                  <a:srgbClr val="00B050"/>
                </a:solidFill>
              </a:rPr>
              <a:t>, p,</a:t>
            </a:r>
            <a:r>
              <a:rPr lang="el-GR" sz="3200" b="1" dirty="0" smtClean="0">
                <a:solidFill>
                  <a:srgbClr val="00B050"/>
                </a:solidFill>
              </a:rPr>
              <a:t> π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+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beams on </a:t>
            </a:r>
            <a:r>
              <a:rPr lang="en-US" sz="3200" b="1" dirty="0" smtClean="0">
                <a:solidFill>
                  <a:srgbClr val="00B050"/>
                </a:solidFill>
              </a:rPr>
              <a:t>LH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dirty="0" smtClean="0"/>
              <a:t>, </a:t>
            </a:r>
            <a:r>
              <a:rPr lang="en-US" sz="3200" b="1" dirty="0" smtClean="0"/>
              <a:t>Pb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00B050"/>
                </a:solidFill>
              </a:rPr>
              <a:t>Ni</a:t>
            </a:r>
            <a:r>
              <a:rPr lang="en-US" sz="3200" dirty="0" smtClean="0"/>
              <a:t> targets. </a:t>
            </a:r>
          </a:p>
          <a:p>
            <a:pPr lvl="1"/>
            <a:r>
              <a:rPr lang="en-US" sz="3200" dirty="0" smtClean="0"/>
              <a:t>About 100x higher integrated luminosity compared to 2004.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E-Calorimetry operational </a:t>
            </a:r>
            <a:r>
              <a:rPr lang="en-US" sz="3200" b="1" dirty="0" smtClean="0">
                <a:solidFill>
                  <a:srgbClr val="00B050"/>
                </a:solidFill>
                <a:sym typeface="Wingdings" pitchFamily="2" charset="2"/>
              </a:rPr>
              <a:t> Neutral Channels accessible.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Recoil particle trigger for charged and neutral final states</a:t>
            </a:r>
            <a:r>
              <a:rPr lang="en-US" sz="3200" dirty="0" smtClean="0">
                <a:solidFill>
                  <a:srgbClr val="00B050"/>
                </a:solidFill>
              </a:rPr>
              <a:t>. </a:t>
            </a:r>
            <a:r>
              <a:rPr lang="en-US" sz="3200" b="1" i="1" dirty="0" smtClean="0">
                <a:solidFill>
                  <a:srgbClr val="FF0000"/>
                </a:solidFill>
              </a:rPr>
              <a:t>t&gt;0.1 GeV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</a:rPr>
              <a:t>/c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endParaRPr lang="en-US" sz="3200" dirty="0" smtClean="0"/>
          </a:p>
          <a:p>
            <a:pPr lvl="1"/>
            <a:r>
              <a:rPr lang="en-US" sz="3200" dirty="0" smtClean="0"/>
              <a:t>Additional data taking with “charged multiplicity increase” trigger at low t.</a:t>
            </a:r>
          </a:p>
          <a:p>
            <a:r>
              <a:rPr lang="en-US" dirty="0" smtClean="0"/>
              <a:t>Analysis of 2008&amp;2009</a:t>
            </a:r>
          </a:p>
          <a:p>
            <a:pPr lvl="1"/>
            <a:r>
              <a:rPr lang="en-US" sz="3200" dirty="0" smtClean="0"/>
              <a:t>Some preliminary results available  from data pre-productions.</a:t>
            </a:r>
          </a:p>
          <a:p>
            <a:pPr lvl="1"/>
            <a:endParaRPr lang="en-US" sz="36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Spectroscopy 2008 &amp; 2009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6685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528679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First View into 2008: </a:t>
            </a:r>
            <a:r>
              <a:rPr lang="el-GR" dirty="0" smtClean="0">
                <a:latin typeface="Times New Roman"/>
              </a:rPr>
              <a:t>π</a:t>
            </a:r>
            <a:r>
              <a:rPr lang="en-US" baseline="30000" dirty="0" smtClean="0">
                <a:latin typeface="Times New Roman"/>
              </a:rPr>
              <a:t>-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</a:rPr>
              <a:t>p</a:t>
            </a:r>
            <a:r>
              <a:rPr lang="en-US" dirty="0" smtClean="0">
                <a:latin typeface="Times New Roman"/>
                <a:sym typeface="Wingdings" pitchFamily="2" charset="2"/>
              </a:rPr>
              <a:t></a:t>
            </a:r>
            <a:r>
              <a:rPr lang="en-US" dirty="0" smtClean="0">
                <a:latin typeface="Times New Roman"/>
              </a:rPr>
              <a:t> </a:t>
            </a:r>
            <a:r>
              <a:rPr lang="el-GR" dirty="0" smtClean="0">
                <a:latin typeface="Times New Roman"/>
              </a:rPr>
              <a:t>π</a:t>
            </a:r>
            <a:r>
              <a:rPr lang="en-US" baseline="30000" dirty="0" smtClean="0">
                <a:latin typeface="Times New Roman"/>
              </a:rPr>
              <a:t>-</a:t>
            </a:r>
            <a:r>
              <a:rPr lang="en-US" dirty="0" smtClean="0">
                <a:latin typeface="Times New Roman"/>
              </a:rPr>
              <a:t> 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i="1" dirty="0" smtClean="0">
                <a:latin typeface="+mn-lt"/>
              </a:rPr>
              <a:t>p</a:t>
            </a:r>
            <a:endParaRPr lang="en-US" sz="1300" i="1" baseline="300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10/11/2010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HQL 2010 – Reiner Geyer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324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6172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808037"/>
            <a:ext cx="84582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96 M events for t’&gt;0.1 GeV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5.8 M events for a2(1320)</a:t>
            </a:r>
          </a:p>
          <a:p>
            <a:pPr lvl="1"/>
            <a:r>
              <a:rPr lang="en-US" sz="2000" dirty="0" smtClean="0"/>
              <a:t>Acceptance corrections have still to be finalized (MC description)</a:t>
            </a:r>
          </a:p>
          <a:p>
            <a:pPr lvl="1"/>
            <a:r>
              <a:rPr lang="en-US" sz="2000" dirty="0" smtClean="0"/>
              <a:t>Wave set for PWA to be optimized (high statistics).</a:t>
            </a:r>
          </a:p>
          <a:p>
            <a:pPr lvl="1"/>
            <a:r>
              <a:rPr lang="en-US" sz="2000" dirty="0" smtClean="0"/>
              <a:t>New released results promised </a:t>
            </a:r>
            <a:r>
              <a:rPr lang="en-US" sz="2000" smtClean="0"/>
              <a:t>for </a:t>
            </a:r>
            <a:r>
              <a:rPr lang="en-US" sz="2000" smtClean="0"/>
              <a:t>next </a:t>
            </a:r>
            <a:r>
              <a:rPr lang="en-US" sz="2000" dirty="0" smtClean="0"/>
              <a:t>year!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M=1 waves for Pb enhanced compared to LH2 (nuclear effects)?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See also Poster of Boris Grube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2895600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|M</a:t>
            </a:r>
            <a:r>
              <a:rPr lang="en-US" baseline="-25000" dirty="0" smtClean="0"/>
              <a:t>3</a:t>
            </a:r>
            <a:r>
              <a:rPr lang="el-GR" baseline="-25000" dirty="0" smtClean="0"/>
              <a:t>π</a:t>
            </a:r>
            <a:r>
              <a:rPr lang="en-US" dirty="0" smtClean="0"/>
              <a:t>-1.672| &lt; 0.130 (GeV/c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Results 2008: </a:t>
            </a:r>
            <a:r>
              <a:rPr lang="el-GR" dirty="0" smtClean="0">
                <a:latin typeface="Times New Roman"/>
              </a:rPr>
              <a:t>π</a:t>
            </a:r>
            <a:r>
              <a:rPr lang="en-US" baseline="30000" dirty="0" smtClean="0">
                <a:latin typeface="Times New Roman"/>
              </a:rPr>
              <a:t>-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</a:rPr>
              <a:t>p</a:t>
            </a:r>
            <a:r>
              <a:rPr lang="en-US" dirty="0" smtClean="0">
                <a:latin typeface="Times New Roman"/>
                <a:sym typeface="Wingdings" pitchFamily="2" charset="2"/>
              </a:rPr>
              <a:t></a:t>
            </a:r>
            <a:r>
              <a:rPr lang="en-US" dirty="0" smtClean="0">
                <a:latin typeface="Times New Roman"/>
              </a:rPr>
              <a:t> </a:t>
            </a:r>
            <a:r>
              <a:rPr lang="el-GR" dirty="0" smtClean="0">
                <a:latin typeface="Times New Roman"/>
              </a:rPr>
              <a:t>π</a:t>
            </a:r>
            <a:r>
              <a:rPr lang="en-US" baseline="30000" dirty="0" smtClean="0">
                <a:latin typeface="Times New Roman"/>
              </a:rPr>
              <a:t>-</a:t>
            </a:r>
            <a:r>
              <a:rPr lang="el-GR" dirty="0" smtClean="0">
                <a:latin typeface="Times New Roman"/>
              </a:rPr>
              <a:t> π</a:t>
            </a:r>
            <a:r>
              <a:rPr lang="en-US" baseline="30000" dirty="0" smtClean="0">
                <a:latin typeface="Times New Roman"/>
              </a:rPr>
              <a:t>0</a:t>
            </a:r>
            <a:r>
              <a:rPr lang="el-GR" dirty="0" smtClean="0">
                <a:latin typeface="Times New Roman"/>
              </a:rPr>
              <a:t> π</a:t>
            </a:r>
            <a:r>
              <a:rPr lang="en-US" baseline="30000" dirty="0" smtClean="0">
                <a:latin typeface="Times New Roman"/>
              </a:rPr>
              <a:t>0</a:t>
            </a:r>
            <a:r>
              <a:rPr lang="en-US" i="1" dirty="0" smtClean="0">
                <a:latin typeface="Times New Roman"/>
              </a:rPr>
              <a:t>p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1" y="1219200"/>
            <a:ext cx="908513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3581401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π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−</a:t>
            </a:r>
            <a:r>
              <a:rPr lang="el-GR" sz="2000" b="1" dirty="0" smtClean="0">
                <a:solidFill>
                  <a:srgbClr val="FF0000"/>
                </a:solidFill>
              </a:rPr>
              <a:t>π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0</a:t>
            </a:r>
            <a:r>
              <a:rPr lang="el-GR" sz="2000" b="1" dirty="0" smtClean="0">
                <a:solidFill>
                  <a:srgbClr val="FF0000"/>
                </a:solidFill>
              </a:rPr>
              <a:t>π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0 </a:t>
            </a:r>
            <a:r>
              <a:rPr lang="en-US" sz="2000" dirty="0" smtClean="0"/>
              <a:t>: 10% of 2008 data. </a:t>
            </a:r>
            <a:r>
              <a:rPr lang="el-GR" sz="2000" b="1" dirty="0" smtClean="0">
                <a:solidFill>
                  <a:srgbClr val="002060"/>
                </a:solidFill>
              </a:rPr>
              <a:t>π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−</a:t>
            </a:r>
            <a:r>
              <a:rPr lang="el-GR" sz="2000" b="1" dirty="0" smtClean="0">
                <a:solidFill>
                  <a:srgbClr val="002060"/>
                </a:solidFill>
              </a:rPr>
              <a:t>π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+</a:t>
            </a:r>
            <a:r>
              <a:rPr lang="el-GR" sz="2000" b="1" dirty="0" smtClean="0">
                <a:solidFill>
                  <a:srgbClr val="002060"/>
                </a:solidFill>
              </a:rPr>
              <a:t>π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-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: 21% of 2008 data. </a:t>
            </a:r>
          </a:p>
          <a:p>
            <a:r>
              <a:rPr lang="en-US" sz="2000" dirty="0" smtClean="0"/>
              <a:t>From Isospin symmetry:</a:t>
            </a:r>
          </a:p>
          <a:p>
            <a:pPr lvl="1"/>
            <a:r>
              <a:rPr lang="en-US" sz="1600" dirty="0" smtClean="0"/>
              <a:t>Expect same intensities for isovector isobars (e.g. </a:t>
            </a:r>
            <a:r>
              <a:rPr lang="el-GR" sz="1600" dirty="0" smtClean="0"/>
              <a:t>ρ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Expect half the intensity in neutral mode for isoscalar isobars (f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, 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	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Not acceptance corrected!</a:t>
            </a:r>
            <a:r>
              <a:rPr lang="en-US" sz="2000" dirty="0" smtClean="0"/>
              <a:t>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used for normalization. 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Comparison allows for systematic tests. Different detectors and reconstruction codes are involved in both analysis!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Data  production to be repeated with new optimized calorimeter reconstruction  before going for details.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t="13333" b="47778"/>
          <a:stretch>
            <a:fillRect/>
          </a:stretch>
        </p:blipFill>
        <p:spPr bwMode="auto">
          <a:xfrm>
            <a:off x="0" y="9144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l-GR" i="1" dirty="0" smtClean="0">
                <a:latin typeface="Times New Roman"/>
              </a:rPr>
              <a:t>π</a:t>
            </a:r>
            <a:r>
              <a:rPr lang="en-US" b="0" i="1" baseline="30000" dirty="0" smtClean="0">
                <a:latin typeface="Times New Roman"/>
              </a:rPr>
              <a:t>-</a:t>
            </a:r>
            <a:r>
              <a:rPr lang="en-US" i="1" dirty="0" smtClean="0">
                <a:latin typeface="Times New Roman"/>
              </a:rPr>
              <a:t>p</a:t>
            </a:r>
            <a:r>
              <a:rPr lang="en-US" b="0" i="1" dirty="0" smtClean="0">
                <a:latin typeface="Times New Roman"/>
                <a:sym typeface="Wingdings" pitchFamily="2" charset="2"/>
              </a:rPr>
              <a:t></a:t>
            </a:r>
            <a:r>
              <a:rPr lang="en-US" b="0" i="1" baseline="30000" dirty="0" smtClean="0">
                <a:latin typeface="Times New Roman"/>
              </a:rPr>
              <a:t> </a:t>
            </a:r>
            <a:r>
              <a:rPr lang="el-GR" i="1" dirty="0" smtClean="0">
                <a:latin typeface="Times New Roman"/>
              </a:rPr>
              <a:t>π</a:t>
            </a:r>
            <a:r>
              <a:rPr lang="en-US" b="0" i="1" baseline="30000" dirty="0" smtClean="0">
                <a:latin typeface="Times New Roman"/>
              </a:rPr>
              <a:t>-</a:t>
            </a:r>
            <a:r>
              <a:rPr lang="el-GR" i="1" dirty="0" smtClean="0">
                <a:latin typeface="Times New Roman"/>
              </a:rPr>
              <a:t>π</a:t>
            </a:r>
            <a:r>
              <a:rPr lang="en-US" i="1" baseline="30000" dirty="0" smtClean="0">
                <a:latin typeface="Times New Roman"/>
              </a:rPr>
              <a:t>0</a:t>
            </a:r>
            <a:r>
              <a:rPr lang="el-GR" i="1" dirty="0" smtClean="0">
                <a:latin typeface="+mn-lt"/>
              </a:rPr>
              <a:t>π</a:t>
            </a:r>
            <a:r>
              <a:rPr lang="en-US" i="1" baseline="30000" dirty="0" smtClean="0">
                <a:latin typeface="+mn-lt"/>
              </a:rPr>
              <a:t>0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Main waves consistent with </a:t>
            </a:r>
            <a:r>
              <a:rPr lang="el-GR" i="1" dirty="0" smtClean="0">
                <a:latin typeface="Times New Roman"/>
              </a:rPr>
              <a:t>π</a:t>
            </a:r>
            <a:r>
              <a:rPr lang="en-US" b="0" i="1" baseline="30000" dirty="0" smtClean="0">
                <a:latin typeface="Times New Roman"/>
              </a:rPr>
              <a:t>-</a:t>
            </a:r>
            <a:r>
              <a:rPr lang="el-GR" i="1" dirty="0" smtClean="0">
                <a:latin typeface="Times New Roman"/>
              </a:rPr>
              <a:t>π</a:t>
            </a:r>
            <a:r>
              <a:rPr lang="en-US" i="1" baseline="30000" dirty="0" smtClean="0">
                <a:latin typeface="Times New Roman"/>
              </a:rPr>
              <a:t>+</a:t>
            </a:r>
            <a:r>
              <a:rPr lang="el-GR" i="1" dirty="0" smtClean="0">
                <a:latin typeface="Times New Roman"/>
              </a:rPr>
              <a:t>π</a:t>
            </a:r>
            <a:r>
              <a:rPr lang="en-US" i="1" baseline="30000" dirty="0" smtClean="0"/>
              <a:t>-</a:t>
            </a:r>
            <a:endParaRPr lang="en-US" i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10/11/2010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HQL 2010 – Reiner Geyer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914400"/>
            <a:ext cx="1955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Used for normalization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133600"/>
            <a:ext cx="101822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(1320)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667" y="1828800"/>
            <a:ext cx="107433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++</a:t>
            </a:r>
            <a:r>
              <a:rPr lang="en-US" dirty="0" smtClean="0"/>
              <a:t>1</a:t>
            </a:r>
            <a:r>
              <a:rPr lang="en-US" baseline="30000" dirty="0" smtClean="0"/>
              <a:t>+</a:t>
            </a:r>
            <a:r>
              <a:rPr lang="el-GR" dirty="0" smtClean="0"/>
              <a:t>ρπ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2362200"/>
            <a:ext cx="101822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(1260)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2057400"/>
            <a:ext cx="103586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r>
              <a:rPr lang="en-US" dirty="0" smtClean="0"/>
              <a:t>0</a:t>
            </a:r>
            <a:r>
              <a:rPr lang="en-US" baseline="30000" dirty="0" smtClean="0"/>
              <a:t>+</a:t>
            </a:r>
            <a:r>
              <a:rPr lang="el-GR" dirty="0" smtClean="0"/>
              <a:t>ρπ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2743200"/>
            <a:ext cx="99418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2</a:t>
            </a:r>
            <a:r>
              <a:rPr lang="en-US" dirty="0" smtClean="0"/>
              <a:t>(1670)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2438400"/>
            <a:ext cx="1219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-+</a:t>
            </a:r>
            <a:r>
              <a:rPr lang="en-US" dirty="0" smtClean="0"/>
              <a:t>0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198989">
            <a:off x="1438582" y="2678701"/>
            <a:ext cx="150893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Preliminary</a:t>
            </a:r>
            <a:endParaRPr 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 rot="1198989">
            <a:off x="4517572" y="2661912"/>
            <a:ext cx="13731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Preliminary</a:t>
            </a:r>
            <a:endParaRPr 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 rot="1198989">
            <a:off x="7489372" y="2052311"/>
            <a:ext cx="13731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Preliminary</a:t>
            </a:r>
            <a:endParaRPr 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taWindow_2gamma_chan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12" y="3395246"/>
            <a:ext cx="4627576" cy="3124200"/>
          </a:xfrm>
          <a:prstGeom prst="rect">
            <a:avLst/>
          </a:prstGeom>
        </p:spPr>
      </p:pic>
      <p:pic>
        <p:nvPicPr>
          <p:cNvPr id="16" name="Picture 15" descr="mPiminusEta_2gamma_chann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0" y="3352800"/>
            <a:ext cx="4667250" cy="315098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l-GR" sz="2800" dirty="0" smtClean="0">
                <a:solidFill>
                  <a:srgbClr val="FF0000"/>
                </a:solidFill>
              </a:rPr>
              <a:t>η</a:t>
            </a:r>
            <a:r>
              <a:rPr lang="en-US" sz="2800" dirty="0" smtClean="0">
                <a:solidFill>
                  <a:srgbClr val="FF0000"/>
                </a:solidFill>
              </a:rPr>
              <a:t> nicely reconstructed in </a:t>
            </a:r>
            <a:r>
              <a:rPr lang="el-GR" sz="2800" dirty="0" smtClean="0">
                <a:solidFill>
                  <a:srgbClr val="FF0000"/>
                </a:solidFill>
              </a:rPr>
              <a:t>γγ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l-GR" sz="2800" dirty="0" smtClean="0"/>
              <a:t>π</a:t>
            </a:r>
            <a:r>
              <a:rPr lang="en-US" sz="2800" baseline="30000" dirty="0" smtClean="0"/>
              <a:t>-</a:t>
            </a:r>
            <a:r>
              <a:rPr lang="el-GR" sz="2800" dirty="0" smtClean="0"/>
              <a:t>π</a:t>
            </a:r>
            <a:r>
              <a:rPr lang="en-US" sz="2800" baseline="30000" dirty="0" smtClean="0"/>
              <a:t>+</a:t>
            </a:r>
            <a:r>
              <a:rPr lang="el-GR" sz="2800" dirty="0" smtClean="0"/>
              <a:t>π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.</a:t>
            </a:r>
            <a:endParaRPr lang="en-US" sz="2800" baseline="30000" dirty="0" smtClean="0"/>
          </a:p>
          <a:p>
            <a:r>
              <a:rPr lang="el-GR" sz="2800" dirty="0" smtClean="0"/>
              <a:t>η</a:t>
            </a:r>
            <a:r>
              <a:rPr lang="en-US" sz="2800" dirty="0" smtClean="0">
                <a:latin typeface="+mj-lt"/>
              </a:rPr>
              <a:t>’ clear signal in </a:t>
            </a:r>
            <a:r>
              <a:rPr lang="el-GR" sz="2800" dirty="0" smtClean="0"/>
              <a:t>π</a:t>
            </a:r>
            <a:r>
              <a:rPr lang="en-US" sz="2800" baseline="30000" dirty="0" smtClean="0"/>
              <a:t>-</a:t>
            </a:r>
            <a:r>
              <a:rPr lang="el-GR" sz="2800" dirty="0" smtClean="0"/>
              <a:t>π</a:t>
            </a:r>
            <a:r>
              <a:rPr lang="en-US" sz="2800" baseline="30000" dirty="0" smtClean="0"/>
              <a:t>+</a:t>
            </a:r>
            <a:r>
              <a:rPr lang="el-GR" sz="2800" dirty="0" smtClean="0"/>
              <a:t>η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(1285) seen in </a:t>
            </a:r>
            <a:r>
              <a:rPr lang="el-GR" sz="2800" dirty="0" smtClean="0"/>
              <a:t>π</a:t>
            </a:r>
            <a:r>
              <a:rPr lang="en-US" sz="2800" baseline="30000" dirty="0" smtClean="0"/>
              <a:t>-</a:t>
            </a:r>
            <a:r>
              <a:rPr lang="el-GR" sz="2800" dirty="0" smtClean="0"/>
              <a:t>π</a:t>
            </a:r>
            <a:r>
              <a:rPr lang="en-US" sz="2800" baseline="30000" dirty="0" smtClean="0"/>
              <a:t>+</a:t>
            </a:r>
            <a:r>
              <a:rPr lang="el-GR" sz="2800" dirty="0" smtClean="0"/>
              <a:t>η</a:t>
            </a:r>
            <a:r>
              <a:rPr lang="en-US" sz="2800" dirty="0" smtClean="0"/>
              <a:t> and              .</a:t>
            </a:r>
          </a:p>
          <a:p>
            <a:r>
              <a:rPr lang="en-US" sz="2800" dirty="0" smtClean="0"/>
              <a:t>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seen in </a:t>
            </a:r>
            <a:r>
              <a:rPr lang="el-GR" sz="2800" dirty="0" smtClean="0"/>
              <a:t>πω</a:t>
            </a:r>
            <a:r>
              <a:rPr lang="en-US" sz="2800" dirty="0" smtClean="0"/>
              <a:t>.</a:t>
            </a:r>
          </a:p>
          <a:p>
            <a:endParaRPr lang="en-US" baseline="30000" dirty="0">
              <a:latin typeface="+mj-lt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final states for hybrid searches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10/11/2010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438400"/>
            <a:ext cx="1295400" cy="47498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914400"/>
            <a:ext cx="35702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π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p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π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η</a:t>
            </a:r>
            <a:r>
              <a:rPr lang="en-US" sz="2400" dirty="0" smtClean="0"/>
              <a:t>, </a:t>
            </a:r>
            <a:r>
              <a:rPr lang="el-GR" sz="2400" dirty="0" smtClean="0"/>
              <a:t>π</a:t>
            </a:r>
            <a:r>
              <a:rPr lang="el-GR" sz="2400" baseline="30000" dirty="0" smtClean="0"/>
              <a:t>-</a:t>
            </a:r>
            <a:r>
              <a:rPr lang="el-GR" sz="2400" dirty="0" smtClean="0"/>
              <a:t>η</a:t>
            </a:r>
            <a:r>
              <a:rPr lang="en-US" sz="2400" dirty="0" smtClean="0"/>
              <a:t>’, </a:t>
            </a:r>
            <a:r>
              <a:rPr lang="el-GR" sz="2400" dirty="0" smtClean="0"/>
              <a:t>π</a:t>
            </a:r>
            <a:r>
              <a:rPr lang="el-GR" sz="2400" baseline="30000" dirty="0" smtClean="0"/>
              <a:t>-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l-GR" sz="2400" dirty="0" smtClean="0"/>
              <a:t>π</a:t>
            </a:r>
            <a:r>
              <a:rPr lang="el-GR" sz="2400" baseline="30000" dirty="0" smtClean="0"/>
              <a:t>-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1, …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385244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η</a:t>
            </a:r>
            <a:endParaRPr lang="en-US" sz="2000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766010"/>
            <a:ext cx="1219200" cy="3912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8173" y="6214646"/>
            <a:ext cx="13580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l-GR" baseline="-25000" dirty="0" smtClean="0"/>
              <a:t>γγ</a:t>
            </a:r>
            <a:r>
              <a:rPr lang="en-US" dirty="0" smtClean="0"/>
              <a:t>[GeV/c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91400" y="6324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l-GR" baseline="-25000" dirty="0" smtClean="0"/>
              <a:t>π</a:t>
            </a:r>
            <a:r>
              <a:rPr lang="en-US" baseline="30000" dirty="0" smtClean="0"/>
              <a:t>-</a:t>
            </a:r>
            <a:r>
              <a:rPr lang="el-GR" baseline="-25000" dirty="0" smtClean="0"/>
              <a:t>η</a:t>
            </a:r>
            <a:r>
              <a:rPr lang="en-US" dirty="0" smtClean="0"/>
              <a:t>[GeV/c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9000" y="5486400"/>
            <a:ext cx="1371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dirty="0" smtClean="0"/>
              <a:t>1(1400)?</a:t>
            </a:r>
          </a:p>
          <a:p>
            <a:r>
              <a:rPr lang="en-US" dirty="0" smtClean="0"/>
              <a:t>PWA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79216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962400"/>
            <a:ext cx="3429000" cy="26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/>
          <a:srcRect t="8689"/>
          <a:stretch>
            <a:fillRect/>
          </a:stretch>
        </p:blipFill>
        <p:spPr bwMode="auto">
          <a:xfrm>
            <a:off x="4419600" y="914400"/>
            <a:ext cx="3657600" cy="32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4800"/>
            <a:ext cx="328298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969169" y="1012031"/>
            <a:ext cx="3276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91000"/>
            <a:ext cx="905163" cy="30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90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562600"/>
            <a:ext cx="2000250" cy="742950"/>
          </a:xfrm>
          <a:prstGeom prst="rect">
            <a:avLst/>
          </a:prstGeom>
          <a:noFill/>
        </p:spPr>
      </p:pic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93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638800"/>
            <a:ext cx="2000250" cy="742950"/>
          </a:xfrm>
          <a:prstGeom prst="rect">
            <a:avLst/>
          </a:prstGeom>
          <a:noFill/>
        </p:spPr>
      </p:pic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96" name="Picture 2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421232"/>
            <a:ext cx="1724025" cy="531518"/>
          </a:xfrm>
          <a:prstGeom prst="rect">
            <a:avLst/>
          </a:prstGeom>
          <a:noFill/>
        </p:spPr>
      </p:pic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402" name="Picture 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85725"/>
            <a:ext cx="3482097" cy="676275"/>
          </a:xfrm>
          <a:prstGeom prst="rect">
            <a:avLst/>
          </a:prstGeom>
          <a:noFill/>
        </p:spPr>
      </p:pic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sym typeface="Wingdings" pitchFamily="2" charset="2"/>
              </a:rPr>
              <a:t>K</a:t>
            </a:r>
            <a:r>
              <a:rPr lang="en-US" baseline="30000" dirty="0" smtClean="0">
                <a:latin typeface="+mn-lt"/>
                <a:sym typeface="Wingdings" pitchFamily="2" charset="2"/>
              </a:rPr>
              <a:t>+</a:t>
            </a:r>
            <a:r>
              <a:rPr lang="en-US" dirty="0" smtClean="0">
                <a:latin typeface="+mn-lt"/>
                <a:sym typeface="Wingdings" pitchFamily="2" charset="2"/>
              </a:rPr>
              <a:t>K</a:t>
            </a:r>
            <a:r>
              <a:rPr lang="en-US" baseline="30000" dirty="0" smtClean="0">
                <a:latin typeface="+mn-lt"/>
                <a:sym typeface="Wingdings" pitchFamily="2" charset="2"/>
              </a:rPr>
              <a:t>- </a:t>
            </a:r>
            <a:r>
              <a:rPr lang="en-US" dirty="0" smtClean="0">
                <a:latin typeface="+mn-lt"/>
                <a:sym typeface="Wingdings" pitchFamily="2" charset="2"/>
              </a:rPr>
              <a:t>Invariant Mass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pic>
        <p:nvPicPr>
          <p:cNvPr id="7" name="Picture 6" descr="KpKm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7467600" cy="53664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First published results on </a:t>
            </a: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el-GR" baseline="30000" dirty="0" smtClean="0">
                <a:solidFill>
                  <a:srgbClr val="00B050"/>
                </a:solidFill>
              </a:rPr>
              <a:t>−</a:t>
            </a:r>
            <a:r>
              <a:rPr lang="en-US" dirty="0" smtClean="0">
                <a:solidFill>
                  <a:srgbClr val="00B050"/>
                </a:solidFill>
              </a:rPr>
              <a:t>(1600) from </a:t>
            </a: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Pb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en-US" baseline="30000" dirty="0" smtClean="0">
                <a:solidFill>
                  <a:srgbClr val="00B050"/>
                </a:solidFill>
              </a:rPr>
              <a:t>+</a:t>
            </a:r>
            <a:r>
              <a:rPr lang="el-GR" dirty="0" smtClean="0">
                <a:solidFill>
                  <a:srgbClr val="00B050"/>
                </a:solidFill>
              </a:rPr>
              <a:t>π</a:t>
            </a:r>
            <a:r>
              <a:rPr lang="en-US" baseline="30000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Pb.</a:t>
            </a:r>
          </a:p>
          <a:p>
            <a:r>
              <a:rPr lang="en-US" dirty="0" smtClean="0"/>
              <a:t>Data from 2008&amp;2009 will exceed the world statistic in this channel by about a factor 100.</a:t>
            </a:r>
          </a:p>
          <a:p>
            <a:r>
              <a:rPr lang="en-US" dirty="0" smtClean="0"/>
              <a:t>Neutral channels are now accessible at COMPASS as demonstrated by 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Next data production should start in a few weeks with an new optimized code for calorimetry.</a:t>
            </a:r>
          </a:p>
          <a:p>
            <a:r>
              <a:rPr lang="en-US" dirty="0" smtClean="0"/>
              <a:t>Hopefully new PWA results soon - also from final states with </a:t>
            </a:r>
            <a:r>
              <a:rPr lang="el-GR" dirty="0" smtClean="0"/>
              <a:t>η</a:t>
            </a:r>
            <a:r>
              <a:rPr lang="en-US" dirty="0" smtClean="0"/>
              <a:t>, </a:t>
            </a:r>
            <a:r>
              <a:rPr lang="el-GR" dirty="0" smtClean="0"/>
              <a:t>η</a:t>
            </a:r>
            <a:r>
              <a:rPr lang="en-US" dirty="0" smtClean="0"/>
              <a:t>’, f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1</a:t>
            </a:r>
            <a:r>
              <a:rPr lang="en-US" dirty="0" smtClean="0"/>
              <a:t>, … .</a:t>
            </a:r>
          </a:p>
          <a:p>
            <a:r>
              <a:rPr lang="en-US" dirty="0" smtClean="0"/>
              <a:t>Analysis on                         final states has started.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10/11/2010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HQL 2010 – Reiner Geyer</a:t>
            </a:r>
            <a:endParaRPr lang="en-US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277654"/>
            <a:ext cx="2209800" cy="513546"/>
          </a:xfrm>
          <a:prstGeom prst="rect">
            <a:avLst/>
          </a:prstGeom>
          <a:noFill/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6324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Goal: explore hadron spectrum up to 2.5 GeV/c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Search for exotic mesons (hybrids, glueballs, multiquark hadrons).</a:t>
            </a:r>
          </a:p>
          <a:p>
            <a:r>
              <a:rPr lang="en-US" sz="2000" dirty="0" smtClean="0"/>
              <a:t>Clarify exotic nature of </a:t>
            </a:r>
            <a:r>
              <a:rPr lang="en-US" sz="2000" i="1" dirty="0" smtClean="0"/>
              <a:t>π</a:t>
            </a:r>
            <a:r>
              <a:rPr lang="el-GR" sz="2000" i="1" baseline="-25000" dirty="0" smtClean="0"/>
              <a:t>1</a:t>
            </a:r>
            <a:r>
              <a:rPr lang="el-GR" sz="2000" i="1" dirty="0" smtClean="0"/>
              <a:t>(1400)</a:t>
            </a:r>
            <a:r>
              <a:rPr lang="en-US" sz="2000" dirty="0" smtClean="0"/>
              <a:t>and</a:t>
            </a:r>
            <a:r>
              <a:rPr lang="en-US" sz="2000" i="1" dirty="0" smtClean="0"/>
              <a:t> </a:t>
            </a:r>
            <a:r>
              <a:rPr lang="el-GR" sz="2000" i="1" dirty="0" smtClean="0"/>
              <a:t> π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(1600).</a:t>
            </a:r>
          </a:p>
          <a:p>
            <a:r>
              <a:rPr lang="en-US" sz="2000" dirty="0" smtClean="0"/>
              <a:t>Settle properties of  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(1500) (0</a:t>
            </a:r>
            <a:r>
              <a:rPr lang="en-US" sz="2000" i="1" baseline="30000" dirty="0" smtClean="0"/>
              <a:t>++</a:t>
            </a:r>
            <a:r>
              <a:rPr lang="en-US" sz="2000" i="1" dirty="0" smtClean="0"/>
              <a:t> </a:t>
            </a:r>
            <a:r>
              <a:rPr lang="en-US" sz="2000" dirty="0" err="1" smtClean="0"/>
              <a:t>glueball</a:t>
            </a:r>
            <a:r>
              <a:rPr lang="en-US" sz="2000" dirty="0" smtClean="0"/>
              <a:t> candidate</a:t>
            </a:r>
            <a:r>
              <a:rPr lang="en-US" sz="2000" i="1" dirty="0" smtClean="0"/>
              <a:t>).</a:t>
            </a:r>
          </a:p>
          <a:p>
            <a:r>
              <a:rPr lang="en-US" sz="2000" dirty="0" smtClean="0"/>
              <a:t>Investigate other disputed mesonic states.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Spectroscopy @ COMPASS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549" y="2133600"/>
            <a:ext cx="24644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143000"/>
            <a:ext cx="1295400" cy="70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4086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813908"/>
            <a:ext cx="2743200" cy="26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3218" y="4114800"/>
            <a:ext cx="473078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Hybrid candidates with exotic Quantum numbers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33400" y="37338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ground state is predicted at1710 ± 100 MeV with conventional quantum numbers.</a:t>
            </a:r>
          </a:p>
          <a:p>
            <a:r>
              <a:rPr lang="en-US" sz="1600" dirty="0" smtClean="0"/>
              <a:t>The first odd glueball lies around 4 GeV </a:t>
            </a:r>
            <a:r>
              <a:rPr lang="en-US" sz="1600" dirty="0" smtClean="0">
                <a:sym typeface="Wingdings" pitchFamily="2" charset="2"/>
              </a:rPr>
              <a:t> Physics at Fair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Flavor blind coupling for a pure glueball state expected. </a:t>
            </a:r>
          </a:p>
          <a:p>
            <a:r>
              <a:rPr lang="en-US" sz="1600" dirty="0" smtClean="0"/>
              <a:t>The </a:t>
            </a:r>
            <a:r>
              <a:rPr lang="en-US" sz="1600" i="1" dirty="0" smtClean="0"/>
              <a:t>f</a:t>
            </a:r>
            <a:r>
              <a:rPr lang="en-US" sz="1600" i="1" baseline="-25000" dirty="0" smtClean="0"/>
              <a:t>0</a:t>
            </a:r>
            <a:r>
              <a:rPr lang="en-US" sz="1600" i="1" dirty="0" smtClean="0"/>
              <a:t>(1500) and </a:t>
            </a:r>
            <a:r>
              <a:rPr lang="en-US" sz="1600" dirty="0" smtClean="0"/>
              <a:t>the </a:t>
            </a:r>
            <a:r>
              <a:rPr lang="en-US" sz="1600" i="1" dirty="0" smtClean="0"/>
              <a:t>f</a:t>
            </a:r>
            <a:r>
              <a:rPr lang="en-US" sz="1600" i="1" baseline="-25000" dirty="0" smtClean="0"/>
              <a:t>0</a:t>
            </a:r>
            <a:r>
              <a:rPr lang="en-US" sz="1600" i="1" dirty="0" smtClean="0"/>
              <a:t>(1710)</a:t>
            </a:r>
            <a:r>
              <a:rPr lang="en-US" sz="1600" dirty="0" smtClean="0"/>
              <a:t> have been proposed as the scalar glue balls. But 0</a:t>
            </a:r>
            <a:r>
              <a:rPr lang="en-US" sz="1600" baseline="30000" dirty="0" smtClean="0"/>
              <a:t>++</a:t>
            </a:r>
            <a:r>
              <a:rPr lang="en-US" sz="1600" dirty="0" smtClean="0"/>
              <a:t> can mix with other singlet scalar mesons and can drastically change properties. </a:t>
            </a:r>
            <a:endParaRPr lang="en-US" sz="16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Search for Glueballs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19445"/>
            <a:ext cx="3200400" cy="32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524000"/>
            <a:ext cx="2971103" cy="466725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14527"/>
            <a:ext cx="3276600" cy="318147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38200" y="4567246"/>
            <a:ext cx="838200" cy="990600"/>
          </a:xfrm>
          <a:prstGeom prst="ellipse">
            <a:avLst/>
          </a:prstGeom>
          <a:solidFill>
            <a:schemeClr val="accent2">
              <a:alpha val="1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743200"/>
            <a:ext cx="2628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Production mechanisms for exotics @ COMPASS</a:t>
            </a:r>
            <a:br>
              <a:rPr lang="en-US" sz="2800" dirty="0" smtClean="0"/>
            </a:br>
            <a:r>
              <a:rPr lang="en-US" sz="2800" dirty="0" smtClean="0"/>
              <a:t>Diffractive Dissociation and Central Production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3333CC"/>
                </a:solidFill>
              </a:rPr>
              <a:t>HQL 2010 – Reiner Geyer</a:t>
            </a:r>
            <a:endParaRPr lang="en-US" dirty="0" smtClean="0">
              <a:solidFill>
                <a:srgbClr val="3333CC"/>
              </a:solidFill>
            </a:endParaRP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50" t="27524" r="639" b="37305"/>
          <a:stretch>
            <a:fillRect/>
          </a:stretch>
        </p:blipFill>
        <p:spPr bwMode="auto">
          <a:xfrm rot="21443534">
            <a:off x="1003443" y="1937883"/>
            <a:ext cx="80686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COMPASS Spectrometer:</a:t>
            </a:r>
            <a:br>
              <a:rPr lang="en-US" dirty="0" smtClean="0"/>
            </a:br>
            <a:r>
              <a:rPr lang="en-US" dirty="0" smtClean="0"/>
              <a:t>A fixed Target experiment at SPS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990600"/>
            <a:ext cx="31242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Beam</a:t>
            </a:r>
            <a:r>
              <a:rPr lang="en-US" dirty="0" smtClean="0"/>
              <a:t> properties:</a:t>
            </a:r>
          </a:p>
          <a:p>
            <a:r>
              <a:rPr lang="en-US" dirty="0" smtClean="0"/>
              <a:t>190 GeV/c, 5·10</a:t>
            </a:r>
            <a:r>
              <a:rPr lang="en-US" baseline="30000" dirty="0" smtClean="0"/>
              <a:t>7</a:t>
            </a:r>
            <a:r>
              <a:rPr lang="en-US" dirty="0" smtClean="0"/>
              <a:t> hadrons/spill</a:t>
            </a:r>
          </a:p>
          <a:p>
            <a:r>
              <a:rPr lang="en-US" dirty="0" smtClean="0"/>
              <a:t>Composition: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Beam ID with CEDARS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905000"/>
            <a:ext cx="2506980" cy="266700"/>
          </a:xfrm>
          <a:prstGeom prst="rect">
            <a:avLst/>
          </a:prstGeom>
          <a:noFill/>
        </p:spPr>
      </p:pic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" y="2171700"/>
            <a:ext cx="2400300" cy="266700"/>
          </a:xfrm>
          <a:prstGeom prst="rect">
            <a:avLst/>
          </a:prstGeom>
          <a:noFill/>
        </p:spPr>
      </p:pic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52400" y="46482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57400" y="3124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259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28194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Rich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3733800"/>
            <a:ext cx="149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Target Region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3573" y="1981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E/Hcal-2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2362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E/Hcal-1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4419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Beam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5600" y="182880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µ-Identification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4826675"/>
            <a:ext cx="487680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Two stage spectrometer with large acceptance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rgbClr val="00B050"/>
                </a:solidFill>
              </a:rPr>
              <a:t>LH2 and solid targets, Recoil trigger, vertex reconstruction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Particle ID: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Rich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3300"/>
                </a:solidFill>
              </a:rPr>
              <a:t>µ-Identification</a:t>
            </a:r>
            <a:endParaRPr lang="en-US" dirty="0" smtClean="0"/>
          </a:p>
          <a:p>
            <a:r>
              <a:rPr lang="en-US" dirty="0" smtClean="0"/>
              <a:t>-Neutral particle detection with </a:t>
            </a:r>
            <a:r>
              <a:rPr lang="en-US" dirty="0" smtClean="0">
                <a:solidFill>
                  <a:srgbClr val="0070C0"/>
                </a:solidFill>
              </a:rPr>
              <a:t>ECal &amp; </a:t>
            </a:r>
            <a:r>
              <a:rPr lang="en-US" dirty="0" err="1" smtClean="0"/>
              <a:t>HCal</a:t>
            </a:r>
            <a:endParaRPr lang="en-US" dirty="0" smtClean="0"/>
          </a:p>
          <a:p>
            <a:r>
              <a:rPr lang="en-US" dirty="0" smtClean="0"/>
              <a:t>-250000 channels readout</a:t>
            </a:r>
          </a:p>
          <a:p>
            <a:r>
              <a:rPr lang="en-US" dirty="0" smtClean="0"/>
              <a:t>-About 1 </a:t>
            </a:r>
            <a:r>
              <a:rPr lang="en-US" dirty="0" err="1" smtClean="0"/>
              <a:t>PByte</a:t>
            </a:r>
            <a:r>
              <a:rPr lang="en-US" dirty="0" smtClean="0"/>
              <a:t> of data per year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Example:</a:t>
            </a:r>
          </a:p>
          <a:p>
            <a:r>
              <a:rPr lang="en-US" sz="2000" dirty="0" smtClean="0"/>
              <a:t>Beam momentum 190 GeV/c</a:t>
            </a:r>
          </a:p>
          <a:p>
            <a:r>
              <a:rPr lang="en-US" sz="2000" dirty="0" smtClean="0"/>
              <a:t>Trigger: Charged multiplicity increase.</a:t>
            </a:r>
          </a:p>
          <a:p>
            <a:r>
              <a:rPr lang="en-US" sz="2000" dirty="0" smtClean="0"/>
              <a:t>Selection of exclusive 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-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+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events.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 algn="ctr"/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391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Diffraction Reactions at COMPASS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10/11/2010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HQL 2010 – Reiner Geyer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150546"/>
            <a:ext cx="2743200" cy="430696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2" descr="tprime_0_0p1_compas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866" y="3276600"/>
            <a:ext cx="4038734" cy="3030385"/>
          </a:xfrm>
          <a:prstGeom prst="rect">
            <a:avLst/>
          </a:prstGeom>
        </p:spPr>
      </p:pic>
      <p:pic>
        <p:nvPicPr>
          <p:cNvPr id="14" name="Picture 13" descr="tprime_0p1_1p0_compass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35185"/>
            <a:ext cx="4062211" cy="3048000"/>
          </a:xfrm>
          <a:prstGeom prst="rect">
            <a:avLst/>
          </a:prstGeom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4415" y="890192"/>
            <a:ext cx="3689585" cy="21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590800"/>
            <a:ext cx="3095625" cy="419100"/>
          </a:xfrm>
          <a:prstGeom prst="rect">
            <a:avLst/>
          </a:prstGeom>
          <a:noFill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895600"/>
            <a:ext cx="1676400" cy="40957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335185"/>
            <a:ext cx="2143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3411385"/>
            <a:ext cx="2105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rot="10800000">
            <a:off x="990600" y="37338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28800" y="41148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Results from the 2004 Pilot Run</a:t>
            </a:r>
            <a:br>
              <a:rPr lang="en-US" dirty="0" smtClean="0"/>
            </a:br>
            <a:r>
              <a:rPr lang="en-US" sz="1600" dirty="0" smtClean="0"/>
              <a:t>PRL 104, 241803 (2010)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3333CC"/>
                </a:solidFill>
              </a:rPr>
              <a:t>HQL 2010 – Reiner Geyer</a:t>
            </a: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09650"/>
            <a:ext cx="46101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169" y="4610100"/>
            <a:ext cx="379483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207" y="4648200"/>
            <a:ext cx="28353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2575" y="1752600"/>
            <a:ext cx="2790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Results from the 2004 Pilot Run</a:t>
            </a:r>
            <a:br>
              <a:rPr lang="en-US" dirty="0" smtClean="0"/>
            </a:br>
            <a:r>
              <a:rPr lang="en-US" sz="1600" dirty="0" smtClean="0"/>
              <a:t>PRL 104, 241803 (2010)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3333CC"/>
                </a:solidFill>
              </a:rPr>
              <a:t>HQL 2010 – Reiner Geyer</a:t>
            </a: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09650"/>
            <a:ext cx="46101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169" y="4610100"/>
            <a:ext cx="379483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19200"/>
            <a:ext cx="381165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95800"/>
            <a:ext cx="2362200" cy="20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PWA Technique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HQL 2010 – Reiner Geyer</a:t>
            </a:r>
            <a:endParaRPr lang="en-US" dirty="0" smtClean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45203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8458200" cy="32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86200"/>
            <a:ext cx="730175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648200"/>
            <a:ext cx="838939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914400"/>
            <a:ext cx="797013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J</a:t>
            </a:r>
            <a:r>
              <a:rPr lang="en-US" sz="2000" i="1" baseline="30000" dirty="0" smtClean="0"/>
              <a:t>PC</a:t>
            </a:r>
            <a:r>
              <a:rPr lang="en-US" sz="2000" i="1" dirty="0" smtClean="0"/>
              <a:t>M</a:t>
            </a:r>
            <a:r>
              <a:rPr lang="el-GR" sz="2000" i="1" baseline="30000" dirty="0" smtClean="0"/>
              <a:t>ε</a:t>
            </a:r>
            <a:endParaRPr lang="en-US" sz="20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2483DD1B1684883CE5922AF7A4373" ma:contentTypeVersion="0" ma:contentTypeDescription="Create a new document." ma:contentTypeScope="" ma:versionID="e0120fdbdd31cbc729b60e80c8a2fde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7C30A6F-E0CF-4D0F-8653-C564F63E1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9020F7F-45FF-4D64-BE34-B30C5DE13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89F024-E674-4F52-A386-FACEA164B68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6378</TotalTime>
  <Words>939</Words>
  <Application>Microsoft Office PowerPoint</Application>
  <PresentationFormat>On-screen Show (4:3)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Slide 1</vt:lpstr>
      <vt:lpstr>Hadron Spectroscopy @ COMPASS</vt:lpstr>
      <vt:lpstr>Search for Glueballs </vt:lpstr>
      <vt:lpstr>Production mechanisms for exotics @ COMPASS Diffractive Dissociation and Central Production</vt:lpstr>
      <vt:lpstr>The COMPASS Spectrometer: A fixed Target experiment at SPS</vt:lpstr>
      <vt:lpstr>Diffraction Reactions at COMPASS </vt:lpstr>
      <vt:lpstr>First Results from the 2004 Pilot Run PRL 104, 241803 (2010)</vt:lpstr>
      <vt:lpstr>First Results from the 2004 Pilot Run PRL 104, 241803 (2010)</vt:lpstr>
      <vt:lpstr>PWA Technique</vt:lpstr>
      <vt:lpstr>PW-Analysis results: Major Waves  PRL 104, 241803 (2010)</vt:lpstr>
      <vt:lpstr>Exotic wave 1-+1+ρπP:    π1(1600) PRL 104, 241803 (2010)   </vt:lpstr>
      <vt:lpstr>COMPASS Spectroscopy 2008 &amp; 2009</vt:lpstr>
      <vt:lpstr>First View into 2008: π-p π- π+π-p</vt:lpstr>
      <vt:lpstr>Preliminary Results 2008: π-p π- π0 π0p</vt:lpstr>
      <vt:lpstr>π-p π-π0π0p:  Main waves consistent with π-π+π-</vt:lpstr>
      <vt:lpstr>Other final states for hybrid searches</vt:lpstr>
      <vt:lpstr> </vt:lpstr>
      <vt:lpstr>K+K- Invariant Mass</vt:lpstr>
      <vt:lpstr>Summary and Outlook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HQL2010</dc:title>
  <dc:creator/>
  <cp:lastModifiedBy>Reiner Geyer</cp:lastModifiedBy>
  <cp:revision>478</cp:revision>
  <dcterms:created xsi:type="dcterms:W3CDTF">2006-08-16T00:00:00Z</dcterms:created>
  <dcterms:modified xsi:type="dcterms:W3CDTF">2010-10-11T17:08:30Z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0x01010023C2483DD1B1684883CE5922AF7A4373</vt:lpwstr>
  </property>
</Properties>
</file>