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78" r:id="rId3"/>
    <p:sldId id="279" r:id="rId4"/>
    <p:sldId id="277" r:id="rId5"/>
    <p:sldId id="281" r:id="rId6"/>
    <p:sldId id="286" r:id="rId7"/>
    <p:sldId id="285" r:id="rId8"/>
    <p:sldId id="289" r:id="rId9"/>
    <p:sldId id="290" r:id="rId10"/>
    <p:sldId id="291" r:id="rId11"/>
    <p:sldId id="292" r:id="rId12"/>
    <p:sldId id="293" r:id="rId13"/>
    <p:sldId id="294" r:id="rId14"/>
    <p:sldId id="295" r:id="rId15"/>
    <p:sldId id="296" r:id="rId16"/>
    <p:sldId id="298" r:id="rId17"/>
    <p:sldId id="299" r:id="rId18"/>
    <p:sldId id="303" r:id="rId19"/>
    <p:sldId id="300" r:id="rId20"/>
    <p:sldId id="287" r:id="rId21"/>
    <p:sldId id="259" r:id="rId22"/>
    <p:sldId id="304" r:id="rId23"/>
    <p:sldId id="261" r:id="rId24"/>
    <p:sldId id="262" r:id="rId25"/>
    <p:sldId id="263" r:id="rId26"/>
    <p:sldId id="264" r:id="rId27"/>
    <p:sldId id="265" r:id="rId28"/>
    <p:sldId id="266" r:id="rId29"/>
    <p:sldId id="268" r:id="rId30"/>
    <p:sldId id="270" r:id="rId31"/>
    <p:sldId id="313" r:id="rId32"/>
    <p:sldId id="314" r:id="rId33"/>
    <p:sldId id="315" r:id="rId34"/>
    <p:sldId id="306" r:id="rId35"/>
    <p:sldId id="307" r:id="rId36"/>
    <p:sldId id="308" r:id="rId37"/>
    <p:sldId id="276" r:id="rId38"/>
    <p:sldId id="258" r:id="rId39"/>
  </p:sldIdLst>
  <p:sldSz cx="10972800" cy="6172200"/>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16D5"/>
    <a:srgbClr val="000000"/>
    <a:srgbClr val="FFFFFF"/>
    <a:srgbClr val="B9E7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54" autoAdjust="0"/>
  </p:normalViewPr>
  <p:slideViewPr>
    <p:cSldViewPr snapToGrid="0" snapToObjects="1">
      <p:cViewPr varScale="1">
        <p:scale>
          <a:sx n="63" d="100"/>
          <a:sy n="63" d="100"/>
        </p:scale>
        <p:origin x="-318" y="-108"/>
      </p:cViewPr>
      <p:guideLst>
        <p:guide orient="horz" pos="1944"/>
        <p:guide pos="3456"/>
      </p:guideLst>
    </p:cSldViewPr>
  </p:slideViewPr>
  <p:notesTextViewPr>
    <p:cViewPr>
      <p:scale>
        <a:sx n="100" d="100"/>
        <a:sy n="100" d="100"/>
      </p:scale>
      <p:origin x="0" y="0"/>
    </p:cViewPr>
  </p:notesTextViewPr>
  <p:notesViewPr>
    <p:cSldViewPr snapToGrid="0" snapToObjects="1">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8001648152205882"/>
          <c:y val="0.23093477376514696"/>
          <c:w val="0.80978005833935585"/>
          <c:h val="0.51799231706705651"/>
        </c:manualLayout>
      </c:layout>
      <c:barChart>
        <c:barDir val="col"/>
        <c:grouping val="clustered"/>
        <c:ser>
          <c:idx val="0"/>
          <c:order val="0"/>
          <c:tx>
            <c:strRef>
              <c:f>Sheet1!$B$1</c:f>
              <c:strCache>
                <c:ptCount val="1"/>
                <c:pt idx="0">
                  <c:v>2x Intel Quad Core E5462 2.8 GHz </c:v>
                </c:pt>
              </c:strCache>
            </c:strRef>
          </c:tx>
          <c:spPr>
            <a:gradFill>
              <a:gsLst>
                <a:gs pos="0">
                  <a:srgbClr val="0023B8"/>
                </a:gs>
                <a:gs pos="50000">
                  <a:srgbClr val="5374FF"/>
                </a:gs>
                <a:gs pos="100000">
                  <a:srgbClr val="0023B8"/>
                </a:gs>
              </a:gsLst>
              <a:lin ang="0" scaled="0"/>
            </a:gradFill>
            <a:ln>
              <a:noFill/>
            </a:ln>
          </c:spPr>
          <c:dLbls>
            <c:numFmt formatCode="0.00\ &quot;ns/day&quot;" sourceLinked="0"/>
            <c:txPr>
              <a:bodyPr/>
              <a:lstStyle/>
              <a:p>
                <a:pPr>
                  <a:defRPr sz="900"/>
                </a:pPr>
                <a:endParaRPr lang="en-US"/>
              </a:p>
            </c:txPr>
            <c:showVal val="1"/>
          </c:dLbls>
          <c:cat>
            <c:strRef>
              <c:f>Sheet1!$A$2</c:f>
              <c:strCache>
                <c:ptCount val="1"/>
                <c:pt idx="0">
                  <c:v>Myoglobin
2492 atoms</c:v>
                </c:pt>
              </c:strCache>
            </c:strRef>
          </c:cat>
          <c:val>
            <c:numRef>
              <c:f>Sheet1!$B$2</c:f>
              <c:numCache>
                <c:formatCode>General</c:formatCode>
                <c:ptCount val="1"/>
                <c:pt idx="0">
                  <c:v>4.04</c:v>
                </c:pt>
              </c:numCache>
            </c:numRef>
          </c:val>
        </c:ser>
        <c:ser>
          <c:idx val="1"/>
          <c:order val="1"/>
          <c:tx>
            <c:strRef>
              <c:f>Sheet1!$C$1</c:f>
              <c:strCache>
                <c:ptCount val="1"/>
                <c:pt idx="0">
                  <c:v>Tesla C1060 GPU</c:v>
                </c:pt>
              </c:strCache>
            </c:strRef>
          </c:tx>
          <c:spPr>
            <a:gradFill>
              <a:gsLst>
                <a:gs pos="0">
                  <a:srgbClr val="375600"/>
                </a:gs>
                <a:gs pos="50000">
                  <a:srgbClr val="76B900"/>
                </a:gs>
                <a:gs pos="100000">
                  <a:srgbClr val="375600"/>
                </a:gs>
              </a:gsLst>
              <a:lin ang="0" scaled="0"/>
            </a:gradFill>
            <a:ln>
              <a:noFill/>
            </a:ln>
          </c:spPr>
          <c:dLbls>
            <c:numFmt formatCode="0.00\ &quot;ns/day&quot;" sourceLinked="0"/>
            <c:txPr>
              <a:bodyPr/>
              <a:lstStyle/>
              <a:p>
                <a:pPr>
                  <a:defRPr sz="900"/>
                </a:pPr>
                <a:endParaRPr lang="en-US"/>
              </a:p>
            </c:txPr>
            <c:showVal val="1"/>
          </c:dLbls>
          <c:cat>
            <c:strRef>
              <c:f>Sheet1!$A$2</c:f>
              <c:strCache>
                <c:ptCount val="1"/>
                <c:pt idx="0">
                  <c:v>Myoglobin
2492 atoms</c:v>
                </c:pt>
              </c:strCache>
            </c:strRef>
          </c:cat>
          <c:val>
            <c:numRef>
              <c:f>Sheet1!$C$2</c:f>
              <c:numCache>
                <c:formatCode>General</c:formatCode>
                <c:ptCount val="1"/>
                <c:pt idx="0">
                  <c:v>27.72</c:v>
                </c:pt>
              </c:numCache>
            </c:numRef>
          </c:val>
        </c:ser>
        <c:dLbls>
          <c:showVal val="1"/>
        </c:dLbls>
        <c:axId val="139350016"/>
        <c:axId val="139352704"/>
      </c:barChart>
      <c:catAx>
        <c:axId val="139350016"/>
        <c:scaling>
          <c:orientation val="minMax"/>
        </c:scaling>
        <c:axPos val="b"/>
        <c:majorTickMark val="none"/>
        <c:tickLblPos val="nextTo"/>
        <c:spPr>
          <a:ln w="38100">
            <a:solidFill>
              <a:srgbClr val="FFFFFF"/>
            </a:solidFill>
          </a:ln>
        </c:spPr>
        <c:txPr>
          <a:bodyPr/>
          <a:lstStyle/>
          <a:p>
            <a:pPr>
              <a:defRPr sz="1100" b="1"/>
            </a:pPr>
            <a:endParaRPr lang="en-US"/>
          </a:p>
        </c:txPr>
        <c:crossAx val="139352704"/>
        <c:crosses val="autoZero"/>
        <c:auto val="1"/>
        <c:lblAlgn val="ctr"/>
        <c:lblOffset val="100"/>
      </c:catAx>
      <c:valAx>
        <c:axId val="139352704"/>
        <c:scaling>
          <c:orientation val="minMax"/>
        </c:scaling>
        <c:axPos val="l"/>
        <c:majorGridlines>
          <c:spPr>
            <a:ln w="6350">
              <a:solidFill>
                <a:srgbClr val="3B3B3B"/>
              </a:solidFill>
              <a:prstDash val="solid"/>
            </a:ln>
          </c:spPr>
        </c:majorGridlines>
        <c:title>
          <c:tx>
            <c:rich>
              <a:bodyPr rot="0" vert="horz"/>
              <a:lstStyle/>
              <a:p>
                <a:pPr>
                  <a:defRPr sz="1400">
                    <a:solidFill>
                      <a:schemeClr val="tx2"/>
                    </a:solidFill>
                  </a:defRPr>
                </a:pPr>
                <a:r>
                  <a:rPr lang="en-US" sz="1400" dirty="0" smtClean="0">
                    <a:solidFill>
                      <a:schemeClr val="tx2"/>
                    </a:solidFill>
                  </a:rPr>
                  <a:t>ns/</a:t>
                </a:r>
              </a:p>
              <a:p>
                <a:pPr>
                  <a:defRPr sz="1400">
                    <a:solidFill>
                      <a:schemeClr val="tx2"/>
                    </a:solidFill>
                  </a:defRPr>
                </a:pPr>
                <a:r>
                  <a:rPr lang="en-US" sz="1400" dirty="0" smtClean="0">
                    <a:solidFill>
                      <a:schemeClr val="tx2"/>
                    </a:solidFill>
                  </a:rPr>
                  <a:t>day</a:t>
                </a:r>
                <a:endParaRPr lang="en-US" sz="1400" dirty="0">
                  <a:solidFill>
                    <a:schemeClr val="tx2"/>
                  </a:solidFill>
                </a:endParaRPr>
              </a:p>
            </c:rich>
          </c:tx>
          <c:layout>
            <c:manualLayout>
              <c:xMode val="edge"/>
              <c:yMode val="edge"/>
              <c:x val="1.4716764831670238E-2"/>
              <c:y val="9.2506000852457748E-2"/>
            </c:manualLayout>
          </c:layout>
        </c:title>
        <c:numFmt formatCode="General" sourceLinked="1"/>
        <c:majorTickMark val="none"/>
        <c:tickLblPos val="nextTo"/>
        <c:spPr>
          <a:ln w="38100">
            <a:solidFill>
              <a:schemeClr val="tx1"/>
            </a:solidFill>
          </a:ln>
        </c:spPr>
        <c:txPr>
          <a:bodyPr/>
          <a:lstStyle/>
          <a:p>
            <a:pPr>
              <a:defRPr sz="1400" b="1"/>
            </a:pPr>
            <a:endParaRPr lang="en-US"/>
          </a:p>
        </c:txPr>
        <c:crossAx val="139350016"/>
        <c:crosses val="autoZero"/>
        <c:crossBetween val="between"/>
      </c:valAx>
      <c:spPr>
        <a:gradFill>
          <a:gsLst>
            <a:gs pos="0">
              <a:srgbClr val="808080">
                <a:alpha val="20000"/>
              </a:srgbClr>
            </a:gs>
            <a:gs pos="100000">
              <a:srgbClr val="3B3B3B">
                <a:alpha val="20000"/>
              </a:srgbClr>
            </a:gs>
          </a:gsLst>
          <a:lin ang="16200000" scaled="0"/>
        </a:gradFill>
        <a:ln>
          <a:noFill/>
        </a:ln>
      </c:spPr>
    </c:plotArea>
    <c:legend>
      <c:legendPos val="r"/>
      <c:legendEntry>
        <c:idx val="1"/>
        <c:delete val="1"/>
      </c:legendEntry>
      <c:layout>
        <c:manualLayout>
          <c:xMode val="edge"/>
          <c:yMode val="edge"/>
          <c:x val="5.2247354513785975E-2"/>
          <c:y val="0.84149808197052289"/>
          <c:w val="0.94775264548621396"/>
          <c:h val="0.14140790093546177"/>
        </c:manualLayout>
      </c:layout>
      <c:overlay val="1"/>
      <c:spPr>
        <a:ln>
          <a:noFill/>
        </a:ln>
      </c:spPr>
      <c:txPr>
        <a:bodyPr/>
        <a:lstStyle/>
        <a:p>
          <a:pPr>
            <a:defRPr sz="1200"/>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8001648152205896"/>
          <c:y val="0.23093477376514696"/>
          <c:w val="0.80978005833935585"/>
          <c:h val="0.51799231706705651"/>
        </c:manualLayout>
      </c:layout>
      <c:barChart>
        <c:barDir val="col"/>
        <c:grouping val="clustered"/>
        <c:ser>
          <c:idx val="0"/>
          <c:order val="0"/>
          <c:tx>
            <c:strRef>
              <c:f>Sheet1!$B$1</c:f>
              <c:strCache>
                <c:ptCount val="1"/>
                <c:pt idx="0">
                  <c:v>2x Intel Quad Core E5462 2.8 GHz </c:v>
                </c:pt>
              </c:strCache>
            </c:strRef>
          </c:tx>
          <c:spPr>
            <a:gradFill>
              <a:gsLst>
                <a:gs pos="0">
                  <a:srgbClr val="0023B8"/>
                </a:gs>
                <a:gs pos="50000">
                  <a:srgbClr val="5374FF"/>
                </a:gs>
                <a:gs pos="100000">
                  <a:srgbClr val="0023B8"/>
                </a:gs>
              </a:gsLst>
              <a:lin ang="0" scaled="0"/>
            </a:gradFill>
            <a:ln>
              <a:noFill/>
            </a:ln>
          </c:spPr>
          <c:dLbls>
            <c:numFmt formatCode="0.00\ &quot;ns/day&quot;" sourceLinked="0"/>
            <c:txPr>
              <a:bodyPr/>
              <a:lstStyle/>
              <a:p>
                <a:pPr>
                  <a:defRPr sz="900"/>
                </a:pPr>
                <a:endParaRPr lang="en-US"/>
              </a:p>
            </c:txPr>
            <c:showVal val="1"/>
          </c:dLbls>
          <c:cat>
            <c:strRef>
              <c:f>Sheet1!$A$2</c:f>
              <c:strCache>
                <c:ptCount val="1"/>
                <c:pt idx="0">
                  <c:v>Nucleosome
25095 atoms</c:v>
                </c:pt>
              </c:strCache>
            </c:strRef>
          </c:cat>
          <c:val>
            <c:numRef>
              <c:f>Sheet1!$B$2</c:f>
              <c:numCache>
                <c:formatCode>General</c:formatCode>
                <c:ptCount val="1"/>
                <c:pt idx="0">
                  <c:v>6.0000000000000032E-2</c:v>
                </c:pt>
              </c:numCache>
            </c:numRef>
          </c:val>
        </c:ser>
        <c:ser>
          <c:idx val="1"/>
          <c:order val="1"/>
          <c:tx>
            <c:strRef>
              <c:f>Sheet1!$C$1</c:f>
              <c:strCache>
                <c:ptCount val="1"/>
                <c:pt idx="0">
                  <c:v>Tesla C1060 GPU</c:v>
                </c:pt>
              </c:strCache>
            </c:strRef>
          </c:tx>
          <c:spPr>
            <a:gradFill>
              <a:gsLst>
                <a:gs pos="0">
                  <a:srgbClr val="375600"/>
                </a:gs>
                <a:gs pos="50000">
                  <a:srgbClr val="76B900"/>
                </a:gs>
                <a:gs pos="100000">
                  <a:srgbClr val="375600"/>
                </a:gs>
              </a:gsLst>
              <a:lin ang="0" scaled="0"/>
            </a:gradFill>
            <a:ln>
              <a:noFill/>
            </a:ln>
          </c:spPr>
          <c:dLbls>
            <c:numFmt formatCode="0.00\ &quot;ns/day&quot;" sourceLinked="0"/>
            <c:txPr>
              <a:bodyPr/>
              <a:lstStyle/>
              <a:p>
                <a:pPr>
                  <a:defRPr sz="900"/>
                </a:pPr>
                <a:endParaRPr lang="en-US"/>
              </a:p>
            </c:txPr>
            <c:showVal val="1"/>
          </c:dLbls>
          <c:cat>
            <c:strRef>
              <c:f>Sheet1!$A$2</c:f>
              <c:strCache>
                <c:ptCount val="1"/>
                <c:pt idx="0">
                  <c:v>Nucleosome
25095 atoms</c:v>
                </c:pt>
              </c:strCache>
            </c:strRef>
          </c:cat>
          <c:val>
            <c:numRef>
              <c:f>Sheet1!$C$2</c:f>
              <c:numCache>
                <c:formatCode>General</c:formatCode>
                <c:ptCount val="1"/>
                <c:pt idx="0">
                  <c:v>0.52</c:v>
                </c:pt>
              </c:numCache>
            </c:numRef>
          </c:val>
        </c:ser>
        <c:dLbls>
          <c:showVal val="1"/>
        </c:dLbls>
        <c:axId val="145920000"/>
        <c:axId val="153124224"/>
      </c:barChart>
      <c:catAx>
        <c:axId val="145920000"/>
        <c:scaling>
          <c:orientation val="minMax"/>
        </c:scaling>
        <c:axPos val="b"/>
        <c:majorTickMark val="none"/>
        <c:tickLblPos val="nextTo"/>
        <c:spPr>
          <a:ln w="38100">
            <a:solidFill>
              <a:srgbClr val="FFFFFF"/>
            </a:solidFill>
          </a:ln>
        </c:spPr>
        <c:txPr>
          <a:bodyPr/>
          <a:lstStyle/>
          <a:p>
            <a:pPr>
              <a:defRPr sz="1100" b="1"/>
            </a:pPr>
            <a:endParaRPr lang="en-US"/>
          </a:p>
        </c:txPr>
        <c:crossAx val="153124224"/>
        <c:crosses val="autoZero"/>
        <c:auto val="1"/>
        <c:lblAlgn val="ctr"/>
        <c:lblOffset val="100"/>
      </c:catAx>
      <c:valAx>
        <c:axId val="153124224"/>
        <c:scaling>
          <c:orientation val="minMax"/>
        </c:scaling>
        <c:axPos val="l"/>
        <c:majorGridlines>
          <c:spPr>
            <a:ln w="6350">
              <a:solidFill>
                <a:srgbClr val="3B3B3B"/>
              </a:solidFill>
              <a:prstDash val="solid"/>
            </a:ln>
          </c:spPr>
        </c:majorGridlines>
        <c:title>
          <c:tx>
            <c:rich>
              <a:bodyPr rot="0" vert="horz"/>
              <a:lstStyle/>
              <a:p>
                <a:pPr>
                  <a:defRPr sz="1400">
                    <a:solidFill>
                      <a:schemeClr val="tx2"/>
                    </a:solidFill>
                  </a:defRPr>
                </a:pPr>
                <a:r>
                  <a:rPr lang="en-US" sz="1400" dirty="0" smtClean="0">
                    <a:solidFill>
                      <a:schemeClr val="tx2"/>
                    </a:solidFill>
                  </a:rPr>
                  <a:t>ns/</a:t>
                </a:r>
              </a:p>
              <a:p>
                <a:pPr>
                  <a:defRPr sz="1400">
                    <a:solidFill>
                      <a:schemeClr val="tx2"/>
                    </a:solidFill>
                  </a:defRPr>
                </a:pPr>
                <a:r>
                  <a:rPr lang="en-US" sz="1400" dirty="0" smtClean="0">
                    <a:solidFill>
                      <a:schemeClr val="tx2"/>
                    </a:solidFill>
                  </a:rPr>
                  <a:t>day</a:t>
                </a:r>
                <a:endParaRPr lang="en-US" sz="1400" dirty="0">
                  <a:solidFill>
                    <a:schemeClr val="tx2"/>
                  </a:solidFill>
                </a:endParaRPr>
              </a:p>
            </c:rich>
          </c:tx>
          <c:layout>
            <c:manualLayout>
              <c:xMode val="edge"/>
              <c:yMode val="edge"/>
              <c:x val="3.448049447478025E-3"/>
              <c:y val="8.965699800345607E-2"/>
            </c:manualLayout>
          </c:layout>
        </c:title>
        <c:numFmt formatCode="General" sourceLinked="1"/>
        <c:majorTickMark val="none"/>
        <c:tickLblPos val="nextTo"/>
        <c:spPr>
          <a:ln w="38100">
            <a:solidFill>
              <a:schemeClr val="tx1"/>
            </a:solidFill>
          </a:ln>
        </c:spPr>
        <c:txPr>
          <a:bodyPr/>
          <a:lstStyle/>
          <a:p>
            <a:pPr>
              <a:defRPr sz="1400" b="1"/>
            </a:pPr>
            <a:endParaRPr lang="en-US"/>
          </a:p>
        </c:txPr>
        <c:crossAx val="145920000"/>
        <c:crosses val="autoZero"/>
        <c:crossBetween val="between"/>
      </c:valAx>
      <c:spPr>
        <a:gradFill>
          <a:gsLst>
            <a:gs pos="0">
              <a:srgbClr val="808080">
                <a:alpha val="20000"/>
              </a:srgbClr>
            </a:gs>
            <a:gs pos="100000">
              <a:srgbClr val="3B3B3B">
                <a:alpha val="20000"/>
              </a:srgbClr>
            </a:gs>
          </a:gsLst>
          <a:lin ang="16200000" scaled="0"/>
        </a:gradFill>
        <a:ln>
          <a:noFill/>
        </a:ln>
      </c:spPr>
    </c:plotArea>
    <c:legend>
      <c:legendPos val="r"/>
      <c:legendEntry>
        <c:idx val="0"/>
        <c:delete val="1"/>
      </c:legendEntry>
      <c:layout>
        <c:manualLayout>
          <c:xMode val="edge"/>
          <c:yMode val="edge"/>
          <c:x val="0"/>
          <c:y val="0.83864907912152775"/>
          <c:w val="1"/>
          <c:h val="0.1243138838414429"/>
        </c:manualLayout>
      </c:layout>
      <c:overlay val="1"/>
      <c:spPr>
        <a:ln>
          <a:noFill/>
        </a:ln>
      </c:spPr>
      <c:txPr>
        <a:bodyPr/>
        <a:lstStyle/>
        <a:p>
          <a:pPr>
            <a:defRPr sz="1200"/>
          </a:pPr>
          <a:endParaRPr lang="en-US"/>
        </a:p>
      </c:txPr>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7D095C-D02C-4C09-B414-7855DF7268B3}" type="doc">
      <dgm:prSet loTypeId="urn:microsoft.com/office/officeart/2005/8/layout/gear1" loCatId="cycle" qsTypeId="urn:microsoft.com/office/officeart/2005/8/quickstyle/simple1" qsCatId="simple" csTypeId="urn:microsoft.com/office/officeart/2005/8/colors/accent1_2" csCatId="accent1" phldr="1"/>
      <dgm:spPr/>
    </dgm:pt>
    <dgm:pt modelId="{3917F12C-7624-483C-AB8F-B4B0E6EE332C}">
      <dgm:prSet phldrT="[Texte]"/>
      <dgm:spPr>
        <a:solidFill>
          <a:schemeClr val="tx2">
            <a:lumMod val="75000"/>
          </a:schemeClr>
        </a:solidFill>
      </dgm:spPr>
      <dgm:t>
        <a:bodyPr/>
        <a:lstStyle/>
        <a:p>
          <a:r>
            <a:rPr lang="en-US" b="1" dirty="0" smtClean="0"/>
            <a:t>NVIDIA Hardware Solutions</a:t>
          </a:r>
          <a:endParaRPr lang="en-US" b="1" dirty="0"/>
        </a:p>
      </dgm:t>
    </dgm:pt>
    <dgm:pt modelId="{63B8C35F-6822-4005-9D88-13027123C1B2}" type="parTrans" cxnId="{4EDC2C6A-A602-481F-8D04-A664C2C1DCDB}">
      <dgm:prSet/>
      <dgm:spPr/>
      <dgm:t>
        <a:bodyPr/>
        <a:lstStyle/>
        <a:p>
          <a:endParaRPr lang="en-US"/>
        </a:p>
      </dgm:t>
    </dgm:pt>
    <dgm:pt modelId="{B1921413-2FF1-456F-846A-22CD60494380}" type="sibTrans" cxnId="{4EDC2C6A-A602-481F-8D04-A664C2C1DCDB}">
      <dgm:prSet/>
      <dgm:spPr/>
      <dgm:t>
        <a:bodyPr/>
        <a:lstStyle/>
        <a:p>
          <a:endParaRPr lang="en-US"/>
        </a:p>
      </dgm:t>
    </dgm:pt>
    <dgm:pt modelId="{9B7E0908-C938-4FA6-9AEA-E4FE402ED2E3}">
      <dgm:prSet phldrT="[Texte]"/>
      <dgm:spPr>
        <a:solidFill>
          <a:schemeClr val="tx1">
            <a:lumMod val="50000"/>
          </a:schemeClr>
        </a:solidFill>
      </dgm:spPr>
      <dgm:t>
        <a:bodyPr/>
        <a:lstStyle/>
        <a:p>
          <a:r>
            <a:rPr lang="en-US" b="1" dirty="0" smtClean="0"/>
            <a:t>CUDA SDK &amp; Tools</a:t>
          </a:r>
          <a:endParaRPr lang="en-US" b="1" dirty="0"/>
        </a:p>
      </dgm:t>
    </dgm:pt>
    <dgm:pt modelId="{84199559-3829-419C-B0DE-8AF42FA993B1}" type="parTrans" cxnId="{02506CE2-B73C-4C1D-AB08-9A44FA653BE2}">
      <dgm:prSet/>
      <dgm:spPr/>
      <dgm:t>
        <a:bodyPr/>
        <a:lstStyle/>
        <a:p>
          <a:endParaRPr lang="en-US"/>
        </a:p>
      </dgm:t>
    </dgm:pt>
    <dgm:pt modelId="{A748E183-7D4F-441D-AEC3-653DDA5E1931}" type="sibTrans" cxnId="{02506CE2-B73C-4C1D-AB08-9A44FA653BE2}">
      <dgm:prSet/>
      <dgm:spPr/>
      <dgm:t>
        <a:bodyPr/>
        <a:lstStyle/>
        <a:p>
          <a:endParaRPr lang="en-US"/>
        </a:p>
      </dgm:t>
    </dgm:pt>
    <dgm:pt modelId="{F368CD82-71B9-4077-A066-B561A4E63E2E}">
      <dgm:prSet phldrT="[Texte]"/>
      <dgm:spPr>
        <a:solidFill>
          <a:schemeClr val="tx2">
            <a:lumMod val="75000"/>
          </a:schemeClr>
        </a:solidFill>
      </dgm:spPr>
      <dgm:t>
        <a:bodyPr/>
        <a:lstStyle/>
        <a:p>
          <a:r>
            <a:rPr lang="en-US" b="1" dirty="0" smtClean="0"/>
            <a:t>GPU Architecture</a:t>
          </a:r>
          <a:endParaRPr lang="en-US" b="1" dirty="0"/>
        </a:p>
      </dgm:t>
    </dgm:pt>
    <dgm:pt modelId="{80D6D4EA-4978-4402-B268-A8BE2E8A12A2}" type="parTrans" cxnId="{72AC9C61-7302-4B6F-BD8A-7FC8C58B882F}">
      <dgm:prSet/>
      <dgm:spPr/>
      <dgm:t>
        <a:bodyPr/>
        <a:lstStyle/>
        <a:p>
          <a:endParaRPr lang="en-US"/>
        </a:p>
      </dgm:t>
    </dgm:pt>
    <dgm:pt modelId="{BBCA5F63-6D45-4526-9515-E676A2328F20}" type="sibTrans" cxnId="{72AC9C61-7302-4B6F-BD8A-7FC8C58B882F}">
      <dgm:prSet/>
      <dgm:spPr/>
      <dgm:t>
        <a:bodyPr/>
        <a:lstStyle/>
        <a:p>
          <a:endParaRPr lang="en-US"/>
        </a:p>
      </dgm:t>
    </dgm:pt>
    <dgm:pt modelId="{7E2D2635-45A2-4674-A516-99AAB42DE917}" type="pres">
      <dgm:prSet presAssocID="{E67D095C-D02C-4C09-B414-7855DF7268B3}" presName="composite" presStyleCnt="0">
        <dgm:presLayoutVars>
          <dgm:chMax val="3"/>
          <dgm:animLvl val="lvl"/>
          <dgm:resizeHandles val="exact"/>
        </dgm:presLayoutVars>
      </dgm:prSet>
      <dgm:spPr/>
    </dgm:pt>
    <dgm:pt modelId="{4FFBFD18-E354-45C3-8F01-5B38AEEA7EB3}" type="pres">
      <dgm:prSet presAssocID="{3917F12C-7624-483C-AB8F-B4B0E6EE332C}" presName="gear1" presStyleLbl="node1" presStyleIdx="0" presStyleCnt="3">
        <dgm:presLayoutVars>
          <dgm:chMax val="1"/>
          <dgm:bulletEnabled val="1"/>
        </dgm:presLayoutVars>
      </dgm:prSet>
      <dgm:spPr/>
      <dgm:t>
        <a:bodyPr/>
        <a:lstStyle/>
        <a:p>
          <a:endParaRPr lang="en-US"/>
        </a:p>
      </dgm:t>
    </dgm:pt>
    <dgm:pt modelId="{80163C28-AF06-4D09-9763-1ED820D4151F}" type="pres">
      <dgm:prSet presAssocID="{3917F12C-7624-483C-AB8F-B4B0E6EE332C}" presName="gear1srcNode" presStyleLbl="node1" presStyleIdx="0" presStyleCnt="3"/>
      <dgm:spPr/>
      <dgm:t>
        <a:bodyPr/>
        <a:lstStyle/>
        <a:p>
          <a:endParaRPr lang="en-US"/>
        </a:p>
      </dgm:t>
    </dgm:pt>
    <dgm:pt modelId="{4E2BBD64-1DF3-46C8-8D1A-1BE0E5128EAF}" type="pres">
      <dgm:prSet presAssocID="{3917F12C-7624-483C-AB8F-B4B0E6EE332C}" presName="gear1dstNode" presStyleLbl="node1" presStyleIdx="0" presStyleCnt="3"/>
      <dgm:spPr/>
      <dgm:t>
        <a:bodyPr/>
        <a:lstStyle/>
        <a:p>
          <a:endParaRPr lang="en-US"/>
        </a:p>
      </dgm:t>
    </dgm:pt>
    <dgm:pt modelId="{1DC773C5-7C62-40C4-98A8-F44A34AC15BF}" type="pres">
      <dgm:prSet presAssocID="{9B7E0908-C938-4FA6-9AEA-E4FE402ED2E3}" presName="gear2" presStyleLbl="node1" presStyleIdx="1" presStyleCnt="3" custLinFactNeighborX="321">
        <dgm:presLayoutVars>
          <dgm:chMax val="1"/>
          <dgm:bulletEnabled val="1"/>
        </dgm:presLayoutVars>
      </dgm:prSet>
      <dgm:spPr/>
      <dgm:t>
        <a:bodyPr/>
        <a:lstStyle/>
        <a:p>
          <a:endParaRPr lang="en-US"/>
        </a:p>
      </dgm:t>
    </dgm:pt>
    <dgm:pt modelId="{B1AEFBFE-BF0E-4AFB-B559-0E9C3B616A7F}" type="pres">
      <dgm:prSet presAssocID="{9B7E0908-C938-4FA6-9AEA-E4FE402ED2E3}" presName="gear2srcNode" presStyleLbl="node1" presStyleIdx="1" presStyleCnt="3"/>
      <dgm:spPr/>
      <dgm:t>
        <a:bodyPr/>
        <a:lstStyle/>
        <a:p>
          <a:endParaRPr lang="en-US"/>
        </a:p>
      </dgm:t>
    </dgm:pt>
    <dgm:pt modelId="{D3CD5A6A-C5E6-4636-9C80-95D11C892CDE}" type="pres">
      <dgm:prSet presAssocID="{9B7E0908-C938-4FA6-9AEA-E4FE402ED2E3}" presName="gear2dstNode" presStyleLbl="node1" presStyleIdx="1" presStyleCnt="3"/>
      <dgm:spPr/>
      <dgm:t>
        <a:bodyPr/>
        <a:lstStyle/>
        <a:p>
          <a:endParaRPr lang="en-US"/>
        </a:p>
      </dgm:t>
    </dgm:pt>
    <dgm:pt modelId="{6A785948-E24C-48E2-A5D2-CF0C88F69C7A}" type="pres">
      <dgm:prSet presAssocID="{F368CD82-71B9-4077-A066-B561A4E63E2E}" presName="gear3" presStyleLbl="node1" presStyleIdx="2" presStyleCnt="3"/>
      <dgm:spPr/>
      <dgm:t>
        <a:bodyPr/>
        <a:lstStyle/>
        <a:p>
          <a:endParaRPr lang="en-US"/>
        </a:p>
      </dgm:t>
    </dgm:pt>
    <dgm:pt modelId="{D9037E9A-9696-44D6-8421-69BBFC3F2B3C}" type="pres">
      <dgm:prSet presAssocID="{F368CD82-71B9-4077-A066-B561A4E63E2E}" presName="gear3tx" presStyleLbl="node1" presStyleIdx="2" presStyleCnt="3">
        <dgm:presLayoutVars>
          <dgm:chMax val="1"/>
          <dgm:bulletEnabled val="1"/>
        </dgm:presLayoutVars>
      </dgm:prSet>
      <dgm:spPr/>
      <dgm:t>
        <a:bodyPr/>
        <a:lstStyle/>
        <a:p>
          <a:endParaRPr lang="en-US"/>
        </a:p>
      </dgm:t>
    </dgm:pt>
    <dgm:pt modelId="{8226C66D-04E6-4190-998B-C1D5B43F7DDD}" type="pres">
      <dgm:prSet presAssocID="{F368CD82-71B9-4077-A066-B561A4E63E2E}" presName="gear3srcNode" presStyleLbl="node1" presStyleIdx="2" presStyleCnt="3"/>
      <dgm:spPr/>
      <dgm:t>
        <a:bodyPr/>
        <a:lstStyle/>
        <a:p>
          <a:endParaRPr lang="en-US"/>
        </a:p>
      </dgm:t>
    </dgm:pt>
    <dgm:pt modelId="{18DB26BE-583E-4F59-A49C-307960548437}" type="pres">
      <dgm:prSet presAssocID="{F368CD82-71B9-4077-A066-B561A4E63E2E}" presName="gear3dstNode" presStyleLbl="node1" presStyleIdx="2" presStyleCnt="3"/>
      <dgm:spPr/>
      <dgm:t>
        <a:bodyPr/>
        <a:lstStyle/>
        <a:p>
          <a:endParaRPr lang="en-US"/>
        </a:p>
      </dgm:t>
    </dgm:pt>
    <dgm:pt modelId="{FBE28766-EE53-4BB0-983D-0F55A0B36A06}" type="pres">
      <dgm:prSet presAssocID="{B1921413-2FF1-456F-846A-22CD60494380}" presName="connector1" presStyleLbl="sibTrans2D1" presStyleIdx="0" presStyleCnt="3"/>
      <dgm:spPr/>
      <dgm:t>
        <a:bodyPr/>
        <a:lstStyle/>
        <a:p>
          <a:endParaRPr lang="en-US"/>
        </a:p>
      </dgm:t>
    </dgm:pt>
    <dgm:pt modelId="{D351A025-4AAD-4BAD-9DED-F835E0A9941D}" type="pres">
      <dgm:prSet presAssocID="{A748E183-7D4F-441D-AEC3-653DDA5E1931}" presName="connector2" presStyleLbl="sibTrans2D1" presStyleIdx="1" presStyleCnt="3"/>
      <dgm:spPr/>
      <dgm:t>
        <a:bodyPr/>
        <a:lstStyle/>
        <a:p>
          <a:endParaRPr lang="en-US"/>
        </a:p>
      </dgm:t>
    </dgm:pt>
    <dgm:pt modelId="{DCAE0234-A589-4B9F-900A-B645AF516F78}" type="pres">
      <dgm:prSet presAssocID="{BBCA5F63-6D45-4526-9515-E676A2328F20}" presName="connector3" presStyleLbl="sibTrans2D1" presStyleIdx="2" presStyleCnt="3"/>
      <dgm:spPr/>
      <dgm:t>
        <a:bodyPr/>
        <a:lstStyle/>
        <a:p>
          <a:endParaRPr lang="en-US"/>
        </a:p>
      </dgm:t>
    </dgm:pt>
  </dgm:ptLst>
  <dgm:cxnLst>
    <dgm:cxn modelId="{8D9F2629-C880-4FAD-9CCE-1C62B206BB6F}" type="presOf" srcId="{3917F12C-7624-483C-AB8F-B4B0E6EE332C}" destId="{4FFBFD18-E354-45C3-8F01-5B38AEEA7EB3}" srcOrd="0" destOrd="0" presId="urn:microsoft.com/office/officeart/2005/8/layout/gear1"/>
    <dgm:cxn modelId="{3CE6BAB3-EE12-40FF-87C1-481E313B50E7}" type="presOf" srcId="{F368CD82-71B9-4077-A066-B561A4E63E2E}" destId="{18DB26BE-583E-4F59-A49C-307960548437}" srcOrd="3" destOrd="0" presId="urn:microsoft.com/office/officeart/2005/8/layout/gear1"/>
    <dgm:cxn modelId="{8B0BB459-1C85-4669-8D9B-8B9471A8AC01}" type="presOf" srcId="{F368CD82-71B9-4077-A066-B561A4E63E2E}" destId="{D9037E9A-9696-44D6-8421-69BBFC3F2B3C}" srcOrd="1" destOrd="0" presId="urn:microsoft.com/office/officeart/2005/8/layout/gear1"/>
    <dgm:cxn modelId="{4EDC2C6A-A602-481F-8D04-A664C2C1DCDB}" srcId="{E67D095C-D02C-4C09-B414-7855DF7268B3}" destId="{3917F12C-7624-483C-AB8F-B4B0E6EE332C}" srcOrd="0" destOrd="0" parTransId="{63B8C35F-6822-4005-9D88-13027123C1B2}" sibTransId="{B1921413-2FF1-456F-846A-22CD60494380}"/>
    <dgm:cxn modelId="{0C776A6A-0CDC-4C61-A514-BEABDB3DFB26}" type="presOf" srcId="{9B7E0908-C938-4FA6-9AEA-E4FE402ED2E3}" destId="{D3CD5A6A-C5E6-4636-9C80-95D11C892CDE}" srcOrd="2" destOrd="0" presId="urn:microsoft.com/office/officeart/2005/8/layout/gear1"/>
    <dgm:cxn modelId="{849FDDD4-F974-44A0-999C-AEBE796264AA}" type="presOf" srcId="{E67D095C-D02C-4C09-B414-7855DF7268B3}" destId="{7E2D2635-45A2-4674-A516-99AAB42DE917}" srcOrd="0" destOrd="0" presId="urn:microsoft.com/office/officeart/2005/8/layout/gear1"/>
    <dgm:cxn modelId="{72AC9C61-7302-4B6F-BD8A-7FC8C58B882F}" srcId="{E67D095C-D02C-4C09-B414-7855DF7268B3}" destId="{F368CD82-71B9-4077-A066-B561A4E63E2E}" srcOrd="2" destOrd="0" parTransId="{80D6D4EA-4978-4402-B268-A8BE2E8A12A2}" sibTransId="{BBCA5F63-6D45-4526-9515-E676A2328F20}"/>
    <dgm:cxn modelId="{3014A383-45BE-4A8F-BE3C-915FB6846A05}" type="presOf" srcId="{3917F12C-7624-483C-AB8F-B4B0E6EE332C}" destId="{4E2BBD64-1DF3-46C8-8D1A-1BE0E5128EAF}" srcOrd="2" destOrd="0" presId="urn:microsoft.com/office/officeart/2005/8/layout/gear1"/>
    <dgm:cxn modelId="{9176E9B1-ABAA-489C-BAED-130BC466D7FB}" type="presOf" srcId="{F368CD82-71B9-4077-A066-B561A4E63E2E}" destId="{6A785948-E24C-48E2-A5D2-CF0C88F69C7A}" srcOrd="0" destOrd="0" presId="urn:microsoft.com/office/officeart/2005/8/layout/gear1"/>
    <dgm:cxn modelId="{B0B74BD7-B61C-46DC-8EB6-26C667233F84}" type="presOf" srcId="{F368CD82-71B9-4077-A066-B561A4E63E2E}" destId="{8226C66D-04E6-4190-998B-C1D5B43F7DDD}" srcOrd="2" destOrd="0" presId="urn:microsoft.com/office/officeart/2005/8/layout/gear1"/>
    <dgm:cxn modelId="{61B959EE-9907-491D-A2AF-D0E0CA8E41BC}" type="presOf" srcId="{BBCA5F63-6D45-4526-9515-E676A2328F20}" destId="{DCAE0234-A589-4B9F-900A-B645AF516F78}" srcOrd="0" destOrd="0" presId="urn:microsoft.com/office/officeart/2005/8/layout/gear1"/>
    <dgm:cxn modelId="{069A883C-F7A5-45CB-ABCA-0E4347690304}" type="presOf" srcId="{A748E183-7D4F-441D-AEC3-653DDA5E1931}" destId="{D351A025-4AAD-4BAD-9DED-F835E0A9941D}" srcOrd="0" destOrd="0" presId="urn:microsoft.com/office/officeart/2005/8/layout/gear1"/>
    <dgm:cxn modelId="{5EDFCE20-8F54-4C37-939E-42C07AFB0597}" type="presOf" srcId="{9B7E0908-C938-4FA6-9AEA-E4FE402ED2E3}" destId="{1DC773C5-7C62-40C4-98A8-F44A34AC15BF}" srcOrd="0" destOrd="0" presId="urn:microsoft.com/office/officeart/2005/8/layout/gear1"/>
    <dgm:cxn modelId="{999A2491-2829-4EE5-87BA-637A5B8CED25}" type="presOf" srcId="{3917F12C-7624-483C-AB8F-B4B0E6EE332C}" destId="{80163C28-AF06-4D09-9763-1ED820D4151F}" srcOrd="1" destOrd="0" presId="urn:microsoft.com/office/officeart/2005/8/layout/gear1"/>
    <dgm:cxn modelId="{E675B2FE-F28F-4037-A2F7-376063AF45DB}" type="presOf" srcId="{B1921413-2FF1-456F-846A-22CD60494380}" destId="{FBE28766-EE53-4BB0-983D-0F55A0B36A06}" srcOrd="0" destOrd="0" presId="urn:microsoft.com/office/officeart/2005/8/layout/gear1"/>
    <dgm:cxn modelId="{02506CE2-B73C-4C1D-AB08-9A44FA653BE2}" srcId="{E67D095C-D02C-4C09-B414-7855DF7268B3}" destId="{9B7E0908-C938-4FA6-9AEA-E4FE402ED2E3}" srcOrd="1" destOrd="0" parTransId="{84199559-3829-419C-B0DE-8AF42FA993B1}" sibTransId="{A748E183-7D4F-441D-AEC3-653DDA5E1931}"/>
    <dgm:cxn modelId="{EA56CC2D-072E-4CF5-8359-A620C6EDD406}" type="presOf" srcId="{9B7E0908-C938-4FA6-9AEA-E4FE402ED2E3}" destId="{B1AEFBFE-BF0E-4AFB-B559-0E9C3B616A7F}" srcOrd="1" destOrd="0" presId="urn:microsoft.com/office/officeart/2005/8/layout/gear1"/>
    <dgm:cxn modelId="{37E40B6E-177E-45F8-A4A9-5F05111D47C3}" type="presParOf" srcId="{7E2D2635-45A2-4674-A516-99AAB42DE917}" destId="{4FFBFD18-E354-45C3-8F01-5B38AEEA7EB3}" srcOrd="0" destOrd="0" presId="urn:microsoft.com/office/officeart/2005/8/layout/gear1"/>
    <dgm:cxn modelId="{0B30A7C7-E66D-402A-BDFD-6147BCD1966E}" type="presParOf" srcId="{7E2D2635-45A2-4674-A516-99AAB42DE917}" destId="{80163C28-AF06-4D09-9763-1ED820D4151F}" srcOrd="1" destOrd="0" presId="urn:microsoft.com/office/officeart/2005/8/layout/gear1"/>
    <dgm:cxn modelId="{2D2F62AF-D491-423B-9321-5FF7F09CA35E}" type="presParOf" srcId="{7E2D2635-45A2-4674-A516-99AAB42DE917}" destId="{4E2BBD64-1DF3-46C8-8D1A-1BE0E5128EAF}" srcOrd="2" destOrd="0" presId="urn:microsoft.com/office/officeart/2005/8/layout/gear1"/>
    <dgm:cxn modelId="{43B85893-A752-4540-9D10-706A51AE4665}" type="presParOf" srcId="{7E2D2635-45A2-4674-A516-99AAB42DE917}" destId="{1DC773C5-7C62-40C4-98A8-F44A34AC15BF}" srcOrd="3" destOrd="0" presId="urn:microsoft.com/office/officeart/2005/8/layout/gear1"/>
    <dgm:cxn modelId="{C7A29FBA-69B7-4A31-9896-2C78FF512E6F}" type="presParOf" srcId="{7E2D2635-45A2-4674-A516-99AAB42DE917}" destId="{B1AEFBFE-BF0E-4AFB-B559-0E9C3B616A7F}" srcOrd="4" destOrd="0" presId="urn:microsoft.com/office/officeart/2005/8/layout/gear1"/>
    <dgm:cxn modelId="{1ACB4A95-FA02-41A9-8AC4-86A4EAEE55FC}" type="presParOf" srcId="{7E2D2635-45A2-4674-A516-99AAB42DE917}" destId="{D3CD5A6A-C5E6-4636-9C80-95D11C892CDE}" srcOrd="5" destOrd="0" presId="urn:microsoft.com/office/officeart/2005/8/layout/gear1"/>
    <dgm:cxn modelId="{AF03082E-A78F-4E07-BD77-256EA8832F43}" type="presParOf" srcId="{7E2D2635-45A2-4674-A516-99AAB42DE917}" destId="{6A785948-E24C-48E2-A5D2-CF0C88F69C7A}" srcOrd="6" destOrd="0" presId="urn:microsoft.com/office/officeart/2005/8/layout/gear1"/>
    <dgm:cxn modelId="{A837D2A9-033E-4847-86DB-D8CF764A76A4}" type="presParOf" srcId="{7E2D2635-45A2-4674-A516-99AAB42DE917}" destId="{D9037E9A-9696-44D6-8421-69BBFC3F2B3C}" srcOrd="7" destOrd="0" presId="urn:microsoft.com/office/officeart/2005/8/layout/gear1"/>
    <dgm:cxn modelId="{80A5EC11-1F2D-48D4-82D3-D5E816F22617}" type="presParOf" srcId="{7E2D2635-45A2-4674-A516-99AAB42DE917}" destId="{8226C66D-04E6-4190-998B-C1D5B43F7DDD}" srcOrd="8" destOrd="0" presId="urn:microsoft.com/office/officeart/2005/8/layout/gear1"/>
    <dgm:cxn modelId="{97BE51CA-AA09-4EB8-8674-10F5367EF4C5}" type="presParOf" srcId="{7E2D2635-45A2-4674-A516-99AAB42DE917}" destId="{18DB26BE-583E-4F59-A49C-307960548437}" srcOrd="9" destOrd="0" presId="urn:microsoft.com/office/officeart/2005/8/layout/gear1"/>
    <dgm:cxn modelId="{E3241883-E00B-440B-893D-484EB1E9086A}" type="presParOf" srcId="{7E2D2635-45A2-4674-A516-99AAB42DE917}" destId="{FBE28766-EE53-4BB0-983D-0F55A0B36A06}" srcOrd="10" destOrd="0" presId="urn:microsoft.com/office/officeart/2005/8/layout/gear1"/>
    <dgm:cxn modelId="{2FD2B080-AFEE-4029-8C69-E1BD2F7E37A8}" type="presParOf" srcId="{7E2D2635-45A2-4674-A516-99AAB42DE917}" destId="{D351A025-4AAD-4BAD-9DED-F835E0A9941D}" srcOrd="11" destOrd="0" presId="urn:microsoft.com/office/officeart/2005/8/layout/gear1"/>
    <dgm:cxn modelId="{173F9E14-DC4C-4EAD-92BB-26F687D36ABF}" type="presParOf" srcId="{7E2D2635-45A2-4674-A516-99AAB42DE917}" destId="{DCAE0234-A589-4B9F-900A-B645AF516F78}"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F971C9-B525-49F9-AF7A-AAE149CA29AE}"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8E4064BE-CF26-4473-AC1F-62076DC4F59E}">
      <dgm:prSet phldrT="[Texte]"/>
      <dgm:spPr>
        <a:solidFill>
          <a:srgbClr val="FF0000"/>
        </a:solidFill>
      </dgm:spPr>
      <dgm:t>
        <a:bodyPr/>
        <a:lstStyle/>
        <a:p>
          <a:r>
            <a:rPr lang="en-US" b="1" dirty="0" smtClean="0"/>
            <a:t>Customer Application</a:t>
          </a:r>
          <a:endParaRPr lang="en-US" b="1" dirty="0"/>
        </a:p>
      </dgm:t>
    </dgm:pt>
    <dgm:pt modelId="{561C75F9-D330-47E3-A14D-95D3D544CF0C}" type="parTrans" cxnId="{77395182-05B5-40DD-8FCD-AAC766FC0C50}">
      <dgm:prSet/>
      <dgm:spPr/>
      <dgm:t>
        <a:bodyPr/>
        <a:lstStyle/>
        <a:p>
          <a:endParaRPr lang="en-US"/>
        </a:p>
      </dgm:t>
    </dgm:pt>
    <dgm:pt modelId="{FBB7C6D8-4BFB-43CC-933B-6968AB34A8A2}" type="sibTrans" cxnId="{77395182-05B5-40DD-8FCD-AAC766FC0C50}">
      <dgm:prSet/>
      <dgm:spPr/>
      <dgm:t>
        <a:bodyPr/>
        <a:lstStyle/>
        <a:p>
          <a:endParaRPr lang="en-US"/>
        </a:p>
      </dgm:t>
    </dgm:pt>
    <dgm:pt modelId="{457D2359-E2FE-48D8-A28F-AA09F7E1B2E2}">
      <dgm:prSet phldrT="[Texte]"/>
      <dgm:spPr/>
      <dgm:t>
        <a:bodyPr/>
        <a:lstStyle/>
        <a:p>
          <a:r>
            <a:rPr lang="en-US" b="1" dirty="0" smtClean="0"/>
            <a:t>Deployment</a:t>
          </a:r>
          <a:endParaRPr lang="en-US" b="1" dirty="0"/>
        </a:p>
      </dgm:t>
    </dgm:pt>
    <dgm:pt modelId="{D0E895CD-5D2B-4AED-8C8A-959472E19E64}" type="parTrans" cxnId="{A29FF2CE-9FF4-47E2-93EA-76AEC5FA89A4}">
      <dgm:prSet/>
      <dgm:spPr/>
      <dgm:t>
        <a:bodyPr/>
        <a:lstStyle/>
        <a:p>
          <a:endParaRPr lang="en-US"/>
        </a:p>
      </dgm:t>
    </dgm:pt>
    <dgm:pt modelId="{764FE7D7-CA63-41D6-ACAB-386E43026667}" type="sibTrans" cxnId="{A29FF2CE-9FF4-47E2-93EA-76AEC5FA89A4}">
      <dgm:prSet/>
      <dgm:spPr/>
      <dgm:t>
        <a:bodyPr/>
        <a:lstStyle/>
        <a:p>
          <a:endParaRPr lang="en-US"/>
        </a:p>
      </dgm:t>
    </dgm:pt>
    <dgm:pt modelId="{D6818DCD-8BE5-4AE9-BFD6-4D44A9CD289D}">
      <dgm:prSet phldrT="[Texte]" phldr="1"/>
      <dgm:spPr/>
      <dgm:t>
        <a:bodyPr/>
        <a:lstStyle/>
        <a:p>
          <a:endParaRPr lang="en-US" dirty="0"/>
        </a:p>
      </dgm:t>
    </dgm:pt>
    <dgm:pt modelId="{B3658353-5618-4AEE-BA7F-E6BCB54AB6E5}" type="parTrans" cxnId="{A8F05BBB-52F4-4BEB-BD50-D5D4FE34BF14}">
      <dgm:prSet/>
      <dgm:spPr/>
      <dgm:t>
        <a:bodyPr/>
        <a:lstStyle/>
        <a:p>
          <a:endParaRPr lang="en-US"/>
        </a:p>
      </dgm:t>
    </dgm:pt>
    <dgm:pt modelId="{17A4E68B-B50C-4323-893A-FC29F36C44D9}" type="sibTrans" cxnId="{A8F05BBB-52F4-4BEB-BD50-D5D4FE34BF14}">
      <dgm:prSet/>
      <dgm:spPr/>
      <dgm:t>
        <a:bodyPr/>
        <a:lstStyle/>
        <a:p>
          <a:endParaRPr lang="en-US"/>
        </a:p>
      </dgm:t>
    </dgm:pt>
    <dgm:pt modelId="{30CE4324-9B4D-4E61-BFAA-90F6B823378F}">
      <dgm:prSet phldrT="[Texte]"/>
      <dgm:spPr/>
      <dgm:t>
        <a:bodyPr/>
        <a:lstStyle/>
        <a:p>
          <a:endParaRPr lang="en-US" dirty="0"/>
        </a:p>
      </dgm:t>
    </dgm:pt>
    <dgm:pt modelId="{5132441B-E865-4279-A3D7-B4F8224F8EDE}" type="parTrans" cxnId="{1F40CC98-D0C1-41E0-A80E-6F94F0E84AC0}">
      <dgm:prSet/>
      <dgm:spPr/>
      <dgm:t>
        <a:bodyPr/>
        <a:lstStyle/>
        <a:p>
          <a:endParaRPr lang="en-US"/>
        </a:p>
      </dgm:t>
    </dgm:pt>
    <dgm:pt modelId="{D668877F-7AB4-43EA-B3C1-A2F0F4935512}" type="sibTrans" cxnId="{1F40CC98-D0C1-41E0-A80E-6F94F0E84AC0}">
      <dgm:prSet/>
      <dgm:spPr/>
      <dgm:t>
        <a:bodyPr/>
        <a:lstStyle/>
        <a:p>
          <a:endParaRPr lang="en-US"/>
        </a:p>
      </dgm:t>
    </dgm:pt>
    <dgm:pt modelId="{00CE632F-11AB-434F-887B-5908F7FE0CBB}">
      <dgm:prSet phldrT="[Texte]"/>
      <dgm:spPr>
        <a:solidFill>
          <a:srgbClr val="FF0000"/>
        </a:solidFill>
      </dgm:spPr>
      <dgm:t>
        <a:bodyPr/>
        <a:lstStyle/>
        <a:p>
          <a:r>
            <a:rPr lang="en-US" b="1" dirty="0" smtClean="0"/>
            <a:t>Customer</a:t>
          </a:r>
        </a:p>
        <a:p>
          <a:r>
            <a:rPr lang="en-US" b="1" dirty="0" smtClean="0"/>
            <a:t>Requirements</a:t>
          </a:r>
          <a:endParaRPr lang="en-US" b="1" dirty="0"/>
        </a:p>
      </dgm:t>
    </dgm:pt>
    <dgm:pt modelId="{BA452A4D-889D-44E8-B92C-A5C8D9943C07}" type="parTrans" cxnId="{985C7F99-C514-4071-9FB9-762F3A0F0175}">
      <dgm:prSet/>
      <dgm:spPr/>
      <dgm:t>
        <a:bodyPr/>
        <a:lstStyle/>
        <a:p>
          <a:endParaRPr lang="en-US"/>
        </a:p>
      </dgm:t>
    </dgm:pt>
    <dgm:pt modelId="{9D433A61-A309-406E-A5A3-CA5312EC9852}" type="sibTrans" cxnId="{985C7F99-C514-4071-9FB9-762F3A0F0175}">
      <dgm:prSet/>
      <dgm:spPr/>
      <dgm:t>
        <a:bodyPr/>
        <a:lstStyle/>
        <a:p>
          <a:endParaRPr lang="en-US"/>
        </a:p>
      </dgm:t>
    </dgm:pt>
    <dgm:pt modelId="{11BE5EB8-EC56-4529-939A-85396BE34244}">
      <dgm:prSet phldrT="[Texte]"/>
      <dgm:spPr>
        <a:solidFill>
          <a:srgbClr val="FF0000"/>
        </a:solidFill>
      </dgm:spPr>
      <dgm:t>
        <a:bodyPr/>
        <a:lstStyle/>
        <a:p>
          <a:r>
            <a:rPr lang="en-US" b="1" dirty="0" smtClean="0"/>
            <a:t>Hardware Architecture</a:t>
          </a:r>
          <a:endParaRPr lang="en-US" b="1" dirty="0"/>
        </a:p>
      </dgm:t>
    </dgm:pt>
    <dgm:pt modelId="{C4EB166A-999E-4AF6-AE27-E071CDD14838}" type="parTrans" cxnId="{2FF64200-3FA5-4791-8507-F20138903305}">
      <dgm:prSet/>
      <dgm:spPr/>
      <dgm:t>
        <a:bodyPr/>
        <a:lstStyle/>
        <a:p>
          <a:endParaRPr lang="en-US"/>
        </a:p>
      </dgm:t>
    </dgm:pt>
    <dgm:pt modelId="{D1E8613F-69EF-4246-B552-04C5E5086FAC}" type="sibTrans" cxnId="{2FF64200-3FA5-4791-8507-F20138903305}">
      <dgm:prSet/>
      <dgm:spPr/>
      <dgm:t>
        <a:bodyPr/>
        <a:lstStyle/>
        <a:p>
          <a:endParaRPr lang="en-US"/>
        </a:p>
      </dgm:t>
    </dgm:pt>
    <dgm:pt modelId="{AEF9AF62-63D9-4172-9C53-33D97D9E41E0}" type="pres">
      <dgm:prSet presAssocID="{FBF971C9-B525-49F9-AF7A-AAE149CA29AE}" presName="Name0" presStyleCnt="0">
        <dgm:presLayoutVars>
          <dgm:chMax val="4"/>
          <dgm:resizeHandles val="exact"/>
        </dgm:presLayoutVars>
      </dgm:prSet>
      <dgm:spPr/>
      <dgm:t>
        <a:bodyPr/>
        <a:lstStyle/>
        <a:p>
          <a:endParaRPr lang="en-US"/>
        </a:p>
      </dgm:t>
    </dgm:pt>
    <dgm:pt modelId="{5751B8F5-6816-4672-AD3E-F78C54F9D416}" type="pres">
      <dgm:prSet presAssocID="{FBF971C9-B525-49F9-AF7A-AAE149CA29AE}" presName="ellipse" presStyleLbl="trBgShp" presStyleIdx="0" presStyleCnt="1"/>
      <dgm:spPr/>
    </dgm:pt>
    <dgm:pt modelId="{7D37143E-2511-4BDF-8EE3-E7DD3AF3ACCA}" type="pres">
      <dgm:prSet presAssocID="{FBF971C9-B525-49F9-AF7A-AAE149CA29AE}" presName="arrow1" presStyleLbl="fgShp" presStyleIdx="0" presStyleCnt="1"/>
      <dgm:spPr/>
    </dgm:pt>
    <dgm:pt modelId="{C096539F-4F82-4AC9-8EE2-35EEF5403F6C}" type="pres">
      <dgm:prSet presAssocID="{FBF971C9-B525-49F9-AF7A-AAE149CA29AE}" presName="rectangle" presStyleLbl="revTx" presStyleIdx="0" presStyleCnt="1">
        <dgm:presLayoutVars>
          <dgm:bulletEnabled val="1"/>
        </dgm:presLayoutVars>
      </dgm:prSet>
      <dgm:spPr/>
      <dgm:t>
        <a:bodyPr/>
        <a:lstStyle/>
        <a:p>
          <a:endParaRPr lang="en-US"/>
        </a:p>
      </dgm:t>
    </dgm:pt>
    <dgm:pt modelId="{E864ACAB-66D7-40DE-B12F-B8FAE98F9C1D}" type="pres">
      <dgm:prSet presAssocID="{00CE632F-11AB-434F-887B-5908F7FE0CBB}" presName="item1" presStyleLbl="node1" presStyleIdx="0" presStyleCnt="3">
        <dgm:presLayoutVars>
          <dgm:bulletEnabled val="1"/>
        </dgm:presLayoutVars>
      </dgm:prSet>
      <dgm:spPr/>
      <dgm:t>
        <a:bodyPr/>
        <a:lstStyle/>
        <a:p>
          <a:endParaRPr lang="en-US"/>
        </a:p>
      </dgm:t>
    </dgm:pt>
    <dgm:pt modelId="{2915CAF9-6A05-42C8-908B-DF84303D96E4}" type="pres">
      <dgm:prSet presAssocID="{11BE5EB8-EC56-4529-939A-85396BE34244}" presName="item2" presStyleLbl="node1" presStyleIdx="1" presStyleCnt="3">
        <dgm:presLayoutVars>
          <dgm:bulletEnabled val="1"/>
        </dgm:presLayoutVars>
      </dgm:prSet>
      <dgm:spPr/>
      <dgm:t>
        <a:bodyPr/>
        <a:lstStyle/>
        <a:p>
          <a:endParaRPr lang="en-US"/>
        </a:p>
      </dgm:t>
    </dgm:pt>
    <dgm:pt modelId="{47F307C9-266B-41E7-B587-721F55A2CAE0}" type="pres">
      <dgm:prSet presAssocID="{457D2359-E2FE-48D8-A28F-AA09F7E1B2E2}" presName="item3" presStyleLbl="node1" presStyleIdx="2" presStyleCnt="3">
        <dgm:presLayoutVars>
          <dgm:bulletEnabled val="1"/>
        </dgm:presLayoutVars>
      </dgm:prSet>
      <dgm:spPr/>
      <dgm:t>
        <a:bodyPr/>
        <a:lstStyle/>
        <a:p>
          <a:endParaRPr lang="en-US"/>
        </a:p>
      </dgm:t>
    </dgm:pt>
    <dgm:pt modelId="{8F34A1BE-0D3B-42AF-8FB4-65F758535252}" type="pres">
      <dgm:prSet presAssocID="{FBF971C9-B525-49F9-AF7A-AAE149CA29AE}" presName="funnel" presStyleLbl="trAlignAcc1" presStyleIdx="0" presStyleCnt="1"/>
      <dgm:spPr/>
    </dgm:pt>
  </dgm:ptLst>
  <dgm:cxnLst>
    <dgm:cxn modelId="{2FF64200-3FA5-4791-8507-F20138903305}" srcId="{FBF971C9-B525-49F9-AF7A-AAE149CA29AE}" destId="{11BE5EB8-EC56-4529-939A-85396BE34244}" srcOrd="2" destOrd="0" parTransId="{C4EB166A-999E-4AF6-AE27-E071CDD14838}" sibTransId="{D1E8613F-69EF-4246-B552-04C5E5086FAC}"/>
    <dgm:cxn modelId="{D65734FE-3B19-4B7C-B4AE-1AC9AB307CEB}" type="presOf" srcId="{8E4064BE-CF26-4473-AC1F-62076DC4F59E}" destId="{47F307C9-266B-41E7-B587-721F55A2CAE0}" srcOrd="0" destOrd="0" presId="urn:microsoft.com/office/officeart/2005/8/layout/funnel1"/>
    <dgm:cxn modelId="{A8F05BBB-52F4-4BEB-BD50-D5D4FE34BF14}" srcId="{FBF971C9-B525-49F9-AF7A-AAE149CA29AE}" destId="{D6818DCD-8BE5-4AE9-BFD6-4D44A9CD289D}" srcOrd="4" destOrd="0" parTransId="{B3658353-5618-4AEE-BA7F-E6BCB54AB6E5}" sibTransId="{17A4E68B-B50C-4323-893A-FC29F36C44D9}"/>
    <dgm:cxn modelId="{77395182-05B5-40DD-8FCD-AAC766FC0C50}" srcId="{FBF971C9-B525-49F9-AF7A-AAE149CA29AE}" destId="{8E4064BE-CF26-4473-AC1F-62076DC4F59E}" srcOrd="0" destOrd="0" parTransId="{561C75F9-D330-47E3-A14D-95D3D544CF0C}" sibTransId="{FBB7C6D8-4BFB-43CC-933B-6968AB34A8A2}"/>
    <dgm:cxn modelId="{B3E777BC-11F6-46D3-B94D-697FDB78486A}" type="presOf" srcId="{FBF971C9-B525-49F9-AF7A-AAE149CA29AE}" destId="{AEF9AF62-63D9-4172-9C53-33D97D9E41E0}" srcOrd="0" destOrd="0" presId="urn:microsoft.com/office/officeart/2005/8/layout/funnel1"/>
    <dgm:cxn modelId="{1F40CC98-D0C1-41E0-A80E-6F94F0E84AC0}" srcId="{FBF971C9-B525-49F9-AF7A-AAE149CA29AE}" destId="{30CE4324-9B4D-4E61-BFAA-90F6B823378F}" srcOrd="5" destOrd="0" parTransId="{5132441B-E865-4279-A3D7-B4F8224F8EDE}" sibTransId="{D668877F-7AB4-43EA-B3C1-A2F0F4935512}"/>
    <dgm:cxn modelId="{985C7F99-C514-4071-9FB9-762F3A0F0175}" srcId="{FBF971C9-B525-49F9-AF7A-AAE149CA29AE}" destId="{00CE632F-11AB-434F-887B-5908F7FE0CBB}" srcOrd="1" destOrd="0" parTransId="{BA452A4D-889D-44E8-B92C-A5C8D9943C07}" sibTransId="{9D433A61-A309-406E-A5A3-CA5312EC9852}"/>
    <dgm:cxn modelId="{29B550AA-BA43-45C4-A77D-BB67D2F845D2}" type="presOf" srcId="{457D2359-E2FE-48D8-A28F-AA09F7E1B2E2}" destId="{C096539F-4F82-4AC9-8EE2-35EEF5403F6C}" srcOrd="0" destOrd="0" presId="urn:microsoft.com/office/officeart/2005/8/layout/funnel1"/>
    <dgm:cxn modelId="{A29FF2CE-9FF4-47E2-93EA-76AEC5FA89A4}" srcId="{FBF971C9-B525-49F9-AF7A-AAE149CA29AE}" destId="{457D2359-E2FE-48D8-A28F-AA09F7E1B2E2}" srcOrd="3" destOrd="0" parTransId="{D0E895CD-5D2B-4AED-8C8A-959472E19E64}" sibTransId="{764FE7D7-CA63-41D6-ACAB-386E43026667}"/>
    <dgm:cxn modelId="{E7557F2D-C975-4033-A8D3-F0709B4446A5}" type="presOf" srcId="{11BE5EB8-EC56-4529-939A-85396BE34244}" destId="{E864ACAB-66D7-40DE-B12F-B8FAE98F9C1D}" srcOrd="0" destOrd="0" presId="urn:microsoft.com/office/officeart/2005/8/layout/funnel1"/>
    <dgm:cxn modelId="{3742D540-52D6-4C47-ADCF-79B2CC5AE1FB}" type="presOf" srcId="{00CE632F-11AB-434F-887B-5908F7FE0CBB}" destId="{2915CAF9-6A05-42C8-908B-DF84303D96E4}" srcOrd="0" destOrd="0" presId="urn:microsoft.com/office/officeart/2005/8/layout/funnel1"/>
    <dgm:cxn modelId="{8F6AE9A3-23A4-4B0D-ABFC-98503CC20562}" type="presParOf" srcId="{AEF9AF62-63D9-4172-9C53-33D97D9E41E0}" destId="{5751B8F5-6816-4672-AD3E-F78C54F9D416}" srcOrd="0" destOrd="0" presId="urn:microsoft.com/office/officeart/2005/8/layout/funnel1"/>
    <dgm:cxn modelId="{FC0EDB54-997F-4EF3-8614-4994D2112A86}" type="presParOf" srcId="{AEF9AF62-63D9-4172-9C53-33D97D9E41E0}" destId="{7D37143E-2511-4BDF-8EE3-E7DD3AF3ACCA}" srcOrd="1" destOrd="0" presId="urn:microsoft.com/office/officeart/2005/8/layout/funnel1"/>
    <dgm:cxn modelId="{36905801-E09C-4477-9B35-42C861D6BC48}" type="presParOf" srcId="{AEF9AF62-63D9-4172-9C53-33D97D9E41E0}" destId="{C096539F-4F82-4AC9-8EE2-35EEF5403F6C}" srcOrd="2" destOrd="0" presId="urn:microsoft.com/office/officeart/2005/8/layout/funnel1"/>
    <dgm:cxn modelId="{B03DDD80-D9E5-4BC7-A15B-2F8022CD83AB}" type="presParOf" srcId="{AEF9AF62-63D9-4172-9C53-33D97D9E41E0}" destId="{E864ACAB-66D7-40DE-B12F-B8FAE98F9C1D}" srcOrd="3" destOrd="0" presId="urn:microsoft.com/office/officeart/2005/8/layout/funnel1"/>
    <dgm:cxn modelId="{1AC8C317-C761-4FB3-B5B6-438DFF97EB99}" type="presParOf" srcId="{AEF9AF62-63D9-4172-9C53-33D97D9E41E0}" destId="{2915CAF9-6A05-42C8-908B-DF84303D96E4}" srcOrd="4" destOrd="0" presId="urn:microsoft.com/office/officeart/2005/8/layout/funnel1"/>
    <dgm:cxn modelId="{269A1987-9C46-4DFD-AFBA-69B7697BA590}" type="presParOf" srcId="{AEF9AF62-63D9-4172-9C53-33D97D9E41E0}" destId="{47F307C9-266B-41E7-B587-721F55A2CAE0}" srcOrd="5" destOrd="0" presId="urn:microsoft.com/office/officeart/2005/8/layout/funnel1"/>
    <dgm:cxn modelId="{4E3C86AD-FA21-40F5-A7DA-D96B62F6BFBC}" type="presParOf" srcId="{AEF9AF62-63D9-4172-9C53-33D97D9E41E0}" destId="{8F34A1BE-0D3B-42AF-8FB4-65F758535252}" srcOrd="6" destOrd="0" presId="urn:microsoft.com/office/officeart/2005/8/layout/funnel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FBFD18-E354-45C3-8F01-5B38AEEA7EB3}">
      <dsp:nvSpPr>
        <dsp:cNvPr id="0" name=""/>
        <dsp:cNvSpPr/>
      </dsp:nvSpPr>
      <dsp:spPr>
        <a:xfrm>
          <a:off x="3818763" y="1841373"/>
          <a:ext cx="2250567" cy="2250567"/>
        </a:xfrm>
        <a:prstGeom prst="gear9">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NVIDIA Hardware Solutions</a:t>
          </a:r>
          <a:endParaRPr lang="en-US" sz="1100" b="1" kern="1200" dirty="0"/>
        </a:p>
      </dsp:txBody>
      <dsp:txXfrm>
        <a:off x="3818763" y="1841373"/>
        <a:ext cx="2250567" cy="2250567"/>
      </dsp:txXfrm>
    </dsp:sp>
    <dsp:sp modelId="{1DC773C5-7C62-40C4-98A8-F44A34AC15BF}">
      <dsp:nvSpPr>
        <dsp:cNvPr id="0" name=""/>
        <dsp:cNvSpPr/>
      </dsp:nvSpPr>
      <dsp:spPr>
        <a:xfrm>
          <a:off x="2514596" y="1309420"/>
          <a:ext cx="1636776" cy="1636776"/>
        </a:xfrm>
        <a:prstGeom prst="gear6">
          <a:avLst/>
        </a:prstGeom>
        <a:solidFill>
          <a:schemeClr val="tx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CUDA SDK &amp; Tools</a:t>
          </a:r>
          <a:endParaRPr lang="en-US" sz="1100" b="1" kern="1200" dirty="0"/>
        </a:p>
      </dsp:txBody>
      <dsp:txXfrm>
        <a:off x="2514596" y="1309420"/>
        <a:ext cx="1636776" cy="1636776"/>
      </dsp:txXfrm>
    </dsp:sp>
    <dsp:sp modelId="{6A785948-E24C-48E2-A5D2-CF0C88F69C7A}">
      <dsp:nvSpPr>
        <dsp:cNvPr id="0" name=""/>
        <dsp:cNvSpPr/>
      </dsp:nvSpPr>
      <dsp:spPr>
        <a:xfrm rot="20700000">
          <a:off x="3426103" y="180212"/>
          <a:ext cx="1603706" cy="1603706"/>
        </a:xfrm>
        <a:prstGeom prst="gear6">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GPU Architecture</a:t>
          </a:r>
          <a:endParaRPr lang="en-US" sz="1100" b="1" kern="1200" dirty="0"/>
        </a:p>
      </dsp:txBody>
      <dsp:txXfrm>
        <a:off x="3777843" y="531952"/>
        <a:ext cx="900226" cy="900226"/>
      </dsp:txXfrm>
    </dsp:sp>
    <dsp:sp modelId="{FBE28766-EE53-4BB0-983D-0F55A0B36A06}">
      <dsp:nvSpPr>
        <dsp:cNvPr id="0" name=""/>
        <dsp:cNvSpPr/>
      </dsp:nvSpPr>
      <dsp:spPr>
        <a:xfrm>
          <a:off x="3644591" y="1502402"/>
          <a:ext cx="2880725" cy="2880725"/>
        </a:xfrm>
        <a:prstGeom prst="circularArrow">
          <a:avLst>
            <a:gd name="adj1" fmla="val 4688"/>
            <a:gd name="adj2" fmla="val 299029"/>
            <a:gd name="adj3" fmla="val 2513776"/>
            <a:gd name="adj4" fmla="val 1586643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51A025-4AAD-4BAD-9DED-F835E0A9941D}">
      <dsp:nvSpPr>
        <dsp:cNvPr id="0" name=""/>
        <dsp:cNvSpPr/>
      </dsp:nvSpPr>
      <dsp:spPr>
        <a:xfrm>
          <a:off x="2219472" y="947703"/>
          <a:ext cx="2093027" cy="209302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AE0234-A589-4B9F-900A-B645AF516F78}">
      <dsp:nvSpPr>
        <dsp:cNvPr id="0" name=""/>
        <dsp:cNvSpPr/>
      </dsp:nvSpPr>
      <dsp:spPr>
        <a:xfrm>
          <a:off x="3055149" y="-170620"/>
          <a:ext cx="2256704" cy="225670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51B8F5-6816-4672-AD3E-F78C54F9D416}">
      <dsp:nvSpPr>
        <dsp:cNvPr id="0" name=""/>
        <dsp:cNvSpPr/>
      </dsp:nvSpPr>
      <dsp:spPr>
        <a:xfrm>
          <a:off x="2178557" y="148589"/>
          <a:ext cx="2948940" cy="102412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37143E-2511-4BDF-8EE3-E7DD3AF3ACCA}">
      <dsp:nvSpPr>
        <dsp:cNvPr id="0" name=""/>
        <dsp:cNvSpPr/>
      </dsp:nvSpPr>
      <dsp:spPr>
        <a:xfrm>
          <a:off x="3371850" y="2656331"/>
          <a:ext cx="571500" cy="36576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96539F-4F82-4AC9-8EE2-35EEF5403F6C}">
      <dsp:nvSpPr>
        <dsp:cNvPr id="0" name=""/>
        <dsp:cNvSpPr/>
      </dsp:nvSpPr>
      <dsp:spPr>
        <a:xfrm>
          <a:off x="2285999" y="2948939"/>
          <a:ext cx="2743200" cy="68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b="1" kern="1200" dirty="0" smtClean="0"/>
            <a:t>Deployment</a:t>
          </a:r>
          <a:endParaRPr lang="en-US" sz="2500" b="1" kern="1200" dirty="0"/>
        </a:p>
      </dsp:txBody>
      <dsp:txXfrm>
        <a:off x="2285999" y="2948939"/>
        <a:ext cx="2743200" cy="685800"/>
      </dsp:txXfrm>
    </dsp:sp>
    <dsp:sp modelId="{E864ACAB-66D7-40DE-B12F-B8FAE98F9C1D}">
      <dsp:nvSpPr>
        <dsp:cNvPr id="0" name=""/>
        <dsp:cNvSpPr/>
      </dsp:nvSpPr>
      <dsp:spPr>
        <a:xfrm>
          <a:off x="3250692" y="1251813"/>
          <a:ext cx="1028700" cy="1028700"/>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t>Hardware Architecture</a:t>
          </a:r>
          <a:endParaRPr lang="en-US" sz="800" b="1" kern="1200" dirty="0"/>
        </a:p>
      </dsp:txBody>
      <dsp:txXfrm>
        <a:off x="3250692" y="1251813"/>
        <a:ext cx="1028700" cy="1028700"/>
      </dsp:txXfrm>
    </dsp:sp>
    <dsp:sp modelId="{2915CAF9-6A05-42C8-908B-DF84303D96E4}">
      <dsp:nvSpPr>
        <dsp:cNvPr id="0" name=""/>
        <dsp:cNvSpPr/>
      </dsp:nvSpPr>
      <dsp:spPr>
        <a:xfrm>
          <a:off x="2514599" y="480059"/>
          <a:ext cx="1028700" cy="1028700"/>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t>Customer</a:t>
          </a:r>
        </a:p>
        <a:p>
          <a:pPr lvl="0" algn="ctr" defTabSz="355600">
            <a:lnSpc>
              <a:spcPct val="90000"/>
            </a:lnSpc>
            <a:spcBef>
              <a:spcPct val="0"/>
            </a:spcBef>
            <a:spcAft>
              <a:spcPct val="35000"/>
            </a:spcAft>
          </a:pPr>
          <a:r>
            <a:rPr lang="en-US" sz="800" b="1" kern="1200" dirty="0" smtClean="0"/>
            <a:t>Requirements</a:t>
          </a:r>
          <a:endParaRPr lang="en-US" sz="800" b="1" kern="1200" dirty="0"/>
        </a:p>
      </dsp:txBody>
      <dsp:txXfrm>
        <a:off x="2514599" y="480059"/>
        <a:ext cx="1028700" cy="1028700"/>
      </dsp:txXfrm>
    </dsp:sp>
    <dsp:sp modelId="{47F307C9-266B-41E7-B587-721F55A2CAE0}">
      <dsp:nvSpPr>
        <dsp:cNvPr id="0" name=""/>
        <dsp:cNvSpPr/>
      </dsp:nvSpPr>
      <dsp:spPr>
        <a:xfrm>
          <a:off x="3566160" y="231343"/>
          <a:ext cx="1028700" cy="1028700"/>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t>Customer Application</a:t>
          </a:r>
          <a:endParaRPr lang="en-US" sz="800" b="1" kern="1200" dirty="0"/>
        </a:p>
      </dsp:txBody>
      <dsp:txXfrm>
        <a:off x="3566160" y="231343"/>
        <a:ext cx="1028700" cy="1028700"/>
      </dsp:txXfrm>
    </dsp:sp>
    <dsp:sp modelId="{8F34A1BE-0D3B-42AF-8FB4-65F758535252}">
      <dsp:nvSpPr>
        <dsp:cNvPr id="0" name=""/>
        <dsp:cNvSpPr/>
      </dsp:nvSpPr>
      <dsp:spPr>
        <a:xfrm>
          <a:off x="2057399" y="22859"/>
          <a:ext cx="3200400" cy="256032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8195"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8196"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8197"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6C7631C0-A930-4E07-9452-3E241FC2084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676E034D-D524-4518-9323-EE0C29C505FC}" type="datetimeFigureOut">
              <a:rPr lang="en-US" smtClean="0"/>
              <a:pPr/>
              <a:t>1/25/2010</a:t>
            </a:fld>
            <a:endParaRPr lang="en-GB"/>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85D8D05C-FF1C-47EA-8BEA-68F399828780}"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82136B-A577-4509-9D28-357ED05D0A85}"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2"/>
          <p:cNvSpPr>
            <a:spLocks noGrp="1" noRot="1" noChangeAspect="1" noTextEdit="1"/>
          </p:cNvSpPr>
          <p:nvPr>
            <p:ph type="sldImg"/>
          </p:nvPr>
        </p:nvSpPr>
        <p:spPr>
          <a:xfrm>
            <a:off x="2282825" y="511175"/>
            <a:ext cx="4578350" cy="2574925"/>
          </a:xfrm>
          <a:ln/>
        </p:spPr>
      </p:sp>
      <p:sp>
        <p:nvSpPr>
          <p:cNvPr id="351234" name="Rectangle 3"/>
          <p:cNvSpPr>
            <a:spLocks noGrp="1"/>
          </p:cNvSpPr>
          <p:nvPr>
            <p:ph type="body" idx="1"/>
          </p:nvPr>
        </p:nvSpPr>
        <p:spPr>
          <a:xfrm>
            <a:off x="911947" y="3256141"/>
            <a:ext cx="7320107" cy="3090195"/>
          </a:xfrm>
        </p:spPr>
        <p:txBody>
          <a:bodyPr lIns="93376" tIns="46688" rIns="93376" bIns="46688"/>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80DC4F5-0E5D-41EA-B444-A3A1B162FB5E}"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F22CEB-92DE-411D-8302-F7A913A5712D}" type="slidenum">
              <a:rPr lang="en-US">
                <a:ea typeface="MS PGothic"/>
                <a:cs typeface="MS PGothic"/>
              </a:rPr>
              <a:pPr/>
              <a:t>16</a:t>
            </a:fld>
            <a:endParaRPr lang="en-US">
              <a:ea typeface="MS PGothic"/>
              <a:cs typeface="MS PGothic"/>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2"/>
          <p:cNvSpPr>
            <a:spLocks noGrp="1" noRot="1" noChangeAspect="1" noChangeArrowheads="1" noTextEdit="1"/>
          </p:cNvSpPr>
          <p:nvPr>
            <p:ph type="sldImg"/>
          </p:nvPr>
        </p:nvSpPr>
        <p:spPr>
          <a:xfrm>
            <a:off x="2286000" y="514350"/>
            <a:ext cx="4572000" cy="2571750"/>
          </a:xfrm>
          <a:ln/>
        </p:spPr>
      </p:sp>
      <p:sp>
        <p:nvSpPr>
          <p:cNvPr id="249858" name="Rectangle 3"/>
          <p:cNvSpPr>
            <a:spLocks noGrp="1" noChangeArrowheads="1"/>
          </p:cNvSpPr>
          <p:nvPr>
            <p:ph type="body" idx="1"/>
          </p:nvPr>
        </p:nvSpPr>
        <p:spPr>
          <a:xfrm>
            <a:off x="911947" y="3256141"/>
            <a:ext cx="7320107" cy="3088067"/>
          </a:xfrm>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Rectangle 7"/>
          <p:cNvSpPr>
            <a:spLocks noGrp="1"/>
          </p:cNvSpPr>
          <p:nvPr>
            <p:ph type="sldNum" sz="quarter" idx="5"/>
          </p:nvPr>
        </p:nvSpPr>
        <p:spPr>
          <a:noFill/>
        </p:spPr>
        <p:txBody>
          <a:bodyPr/>
          <a:lstStyle/>
          <a:p>
            <a:fld id="{FC7CA944-64B2-4593-A416-8679F5AB1952}" type="slidenum">
              <a:rPr lang="en-US"/>
              <a:pPr/>
              <a:t>19</a:t>
            </a:fld>
            <a:endParaRPr lang="en-US"/>
          </a:p>
        </p:txBody>
      </p:sp>
      <p:sp>
        <p:nvSpPr>
          <p:cNvPr id="463874" name="Rectangle 1"/>
          <p:cNvSpPr>
            <a:spLocks noGrp="1" noRot="1" noChangeAspect="1" noChangeArrowheads="1"/>
          </p:cNvSpPr>
          <p:nvPr>
            <p:ph type="sldImg"/>
          </p:nvPr>
        </p:nvSpPr>
        <p:spPr>
          <a:xfrm>
            <a:off x="2286000" y="514350"/>
            <a:ext cx="4572000" cy="2571750"/>
          </a:xfrm>
          <a:solidFill>
            <a:srgbClr val="FFFFFF"/>
          </a:solidFill>
          <a:ln/>
        </p:spPr>
      </p:sp>
      <p:sp>
        <p:nvSpPr>
          <p:cNvPr id="463875" name="Rectangle 2"/>
          <p:cNvSpPr>
            <a:spLocks noGrp="1" noChangeArrowheads="1"/>
          </p:cNvSpPr>
          <p:nvPr>
            <p:ph type="body" idx="1"/>
          </p:nvPr>
        </p:nvSpPr>
        <p:spPr>
          <a:xfrm>
            <a:off x="911947" y="3256141"/>
            <a:ext cx="7320107" cy="3088067"/>
          </a:xfrm>
        </p:spPr>
        <p:txBody>
          <a:bodyPr/>
          <a:lstStyle/>
          <a:p>
            <a:pPr marL="47625" eaLnBrk="1" hangingPunct="1">
              <a:spcBef>
                <a:spcPts val="413"/>
              </a:spcBef>
            </a:pPr>
            <a:endParaRPr lang="en-US" smtClean="0">
              <a:solidFill>
                <a:srgbClr val="000000"/>
              </a:solidFill>
              <a:cs typeface="Arial" charset="0"/>
              <a:sym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lIns="92285" tIns="46142" rIns="92285" bIns="46142"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FA4066-06C0-4A74-BE4C-5C04B1C73DC4}"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solidFill>
                  <a:srgbClr val="76B900"/>
                </a:solidFill>
              </a:rPr>
              <a:t>Expand performance sweet spot of the GPU</a:t>
            </a:r>
          </a:p>
          <a:p>
            <a:pPr lvl="1"/>
            <a:r>
              <a:rPr lang="en-US" sz="1600" dirty="0" smtClean="0"/>
              <a:t>Caching</a:t>
            </a:r>
          </a:p>
          <a:p>
            <a:pPr lvl="1"/>
            <a:r>
              <a:rPr lang="en-US" sz="1600" dirty="0" smtClean="0"/>
              <a:t>Concurrent Kernels</a:t>
            </a:r>
          </a:p>
          <a:p>
            <a:pPr lvl="1"/>
            <a:r>
              <a:rPr lang="en-US" sz="1600" dirty="0" smtClean="0"/>
              <a:t>FP64</a:t>
            </a:r>
          </a:p>
          <a:p>
            <a:pPr lvl="1"/>
            <a:endParaRPr lang="en-US" sz="1600" dirty="0" smtClean="0"/>
          </a:p>
          <a:p>
            <a:r>
              <a:rPr lang="en-US" sz="2000" dirty="0" smtClean="0">
                <a:solidFill>
                  <a:srgbClr val="76B900"/>
                </a:solidFill>
              </a:rPr>
              <a:t>Bring more users, more applications to the GPU</a:t>
            </a:r>
          </a:p>
          <a:p>
            <a:pPr lvl="1"/>
            <a:r>
              <a:rPr lang="en-US" sz="1600" dirty="0" smtClean="0"/>
              <a:t>C++</a:t>
            </a:r>
          </a:p>
          <a:p>
            <a:pPr lvl="1"/>
            <a:r>
              <a:rPr lang="en-US" sz="1600" dirty="0" smtClean="0"/>
              <a:t>Visual Studio Integration</a:t>
            </a:r>
          </a:p>
          <a:p>
            <a:pPr lvl="1"/>
            <a:r>
              <a:rPr lang="en-US" sz="1600" dirty="0" smtClean="0"/>
              <a:t>ECC</a:t>
            </a:r>
          </a:p>
        </p:txBody>
      </p:sp>
      <p:sp>
        <p:nvSpPr>
          <p:cNvPr id="4" name="Slide Number Placeholder 3"/>
          <p:cNvSpPr>
            <a:spLocks noGrp="1"/>
          </p:cNvSpPr>
          <p:nvPr>
            <p:ph type="sldNum" sz="quarter" idx="10"/>
          </p:nvPr>
        </p:nvSpPr>
        <p:spPr/>
        <p:txBody>
          <a:bodyPr/>
          <a:lstStyle/>
          <a:p>
            <a:fld id="{4E417FFB-A62F-47AA-B891-DEDE95FBF5E1}"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Each CUDA processor has a fully pipelined integer arithmetic logic unit (ALU) and floating point unit (FPU). Prior GPUs used IEEE 754-1985 floating point arithmetic.  The Fermi architecture implements the new IEEE 754-2008 floating-point standard, surpassing</a:t>
            </a:r>
            <a:r>
              <a:rPr lang="en-US" sz="1200" kern="1200" baseline="0" dirty="0" smtClean="0">
                <a:solidFill>
                  <a:schemeClr val="tx1"/>
                </a:solidFill>
                <a:latin typeface="+mn-lt"/>
                <a:ea typeface="+mn-ea"/>
                <a:cs typeface="+mn-cs"/>
              </a:rPr>
              <a:t> even the most advanced CPUs. </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a:t>
            </a:r>
            <a:r>
              <a:rPr lang="en-US" sz="1200" kern="1200" baseline="0" dirty="0" smtClean="0">
                <a:solidFill>
                  <a:schemeClr val="tx1"/>
                </a:solidFill>
                <a:latin typeface="+mn-lt"/>
                <a:ea typeface="+mn-ea"/>
                <a:cs typeface="+mn-cs"/>
              </a:rPr>
              <a:t> supports</a:t>
            </a:r>
            <a:r>
              <a:rPr lang="en-US" sz="1200" kern="1200" dirty="0" smtClean="0">
                <a:solidFill>
                  <a:schemeClr val="tx1"/>
                </a:solidFill>
                <a:latin typeface="+mn-lt"/>
                <a:ea typeface="+mn-ea"/>
                <a:cs typeface="+mn-cs"/>
              </a:rPr>
              <a:t> fused multiply-add (FMA) instructions for both single and double precision arithmetic.  FMA improves over a multiply-add (MAD) instruction by doing the multiplication and addition with a single final rounding step, with no loss of precision in the addition.  FMA is more accurate than performing the operations separately. </a:t>
            </a:r>
            <a:endParaRPr lang="en-US" dirty="0"/>
          </a:p>
        </p:txBody>
      </p:sp>
      <p:sp>
        <p:nvSpPr>
          <p:cNvPr id="4" name="Slide Number Placeholder 3"/>
          <p:cNvSpPr>
            <a:spLocks noGrp="1"/>
          </p:cNvSpPr>
          <p:nvPr>
            <p:ph type="sldNum" sz="quarter" idx="10"/>
          </p:nvPr>
        </p:nvSpPr>
        <p:spPr/>
        <p:txBody>
          <a:bodyPr/>
          <a:lstStyle/>
          <a:p>
            <a:fld id="{15FA4066-06C0-4A74-BE4C-5C04B1C73DC4}"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FA4066-06C0-4A74-BE4C-5C04B1C73DC4}"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145E0E89-58F7-43D2-A03E-2EFFA0490235}"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Fermi supports concurrent kernel execution, where different kernels of the same application context can execute on the GPU at the same time. Concurrent kernel execution allows programs that execute a number of small kernels to utilize the whole GPU. For example, a PhysX program may invoke a fluids solver and a rigid body solver which, if executed sequentially, would use only half of the available thread processors.  On the Fermi architecture, different kernels of the same CUDA context can execute concurrently, allowing maximum utilization of GPU resources. Kernels from different application contexts (e.g. a game with graphics + PhysX)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can still run sequentially with great efficiency thanks to the improved context switching performance.</a:t>
            </a:r>
          </a:p>
          <a:p>
            <a:endParaRPr lang="en-US" dirty="0"/>
          </a:p>
        </p:txBody>
      </p:sp>
      <p:sp>
        <p:nvSpPr>
          <p:cNvPr id="4" name="Slide Number Placeholder 3"/>
          <p:cNvSpPr>
            <a:spLocks noGrp="1"/>
          </p:cNvSpPr>
          <p:nvPr>
            <p:ph type="sldNum" sz="quarter" idx="10"/>
          </p:nvPr>
        </p:nvSpPr>
        <p:spPr/>
        <p:txBody>
          <a:bodyPr/>
          <a:lstStyle/>
          <a:p>
            <a:fld id="{15FA4066-06C0-4A74-BE4C-5C04B1C73DC4}" type="slidenum">
              <a:rPr lang="en-US" smtClean="0"/>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FA4066-06C0-4A74-BE4C-5C04B1C73DC4}" type="slidenum">
              <a:rPr lang="en-US" smtClean="0"/>
              <a:pPr/>
              <a:t>30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82136B-A577-4509-9D28-357ED05D0A85}" type="slidenum">
              <a:rPr lang="en-US" smtClean="0"/>
              <a:pPr>
                <a:defRPr/>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82136B-A577-4509-9D28-357ED05D0A85}" type="slidenum">
              <a:rPr lang="en-US" smtClean="0"/>
              <a:pPr>
                <a:defRPr/>
              </a:pPr>
              <a:t>32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82136B-A577-4509-9D28-357ED05D0A85}" type="slidenum">
              <a:rPr lang="en-US" smtClean="0"/>
              <a:pPr>
                <a:defRPr/>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2279650" y="511175"/>
            <a:ext cx="4584700" cy="2578100"/>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chemeClr val="bg2"/>
                </a:solidFill>
              </a:rPr>
              <a:t>This is a sketch of a what a GPU in 2015 might look like, it does not reflect any actual product plans</a:t>
            </a:r>
          </a:p>
          <a:p>
            <a:pPr eaLnBrk="1" hangingPunct="1"/>
            <a:endParaRPr lang="en-US" dirty="0" smtClean="0"/>
          </a:p>
        </p:txBody>
      </p:sp>
      <p:sp>
        <p:nvSpPr>
          <p:cNvPr id="61444" name="Slide Number Placeholder 3"/>
          <p:cNvSpPr txBox="1">
            <a:spLocks noGrp="1"/>
          </p:cNvSpPr>
          <p:nvPr/>
        </p:nvSpPr>
        <p:spPr bwMode="auto">
          <a:xfrm>
            <a:off x="5179414" y="6513514"/>
            <a:ext cx="3963026" cy="342900"/>
          </a:xfrm>
          <a:prstGeom prst="rect">
            <a:avLst/>
          </a:prstGeom>
          <a:noFill/>
          <a:ln w="9525">
            <a:noFill/>
            <a:miter lim="800000"/>
            <a:headEnd/>
            <a:tailEnd/>
          </a:ln>
        </p:spPr>
        <p:txBody>
          <a:bodyPr lIns="89649" tIns="44824" rIns="89649" bIns="44824" anchor="b"/>
          <a:lstStyle/>
          <a:p>
            <a:pPr algn="r" defTabSz="895045"/>
            <a:fld id="{91CB2F1D-5D6E-464A-9779-FC090896B883}" type="slidenum">
              <a:rPr lang="en-US" altLang="ja-JP" sz="1200"/>
              <a:pPr algn="r" defTabSz="895045"/>
              <a:t>37</a:t>
            </a:fld>
            <a:endParaRPr lang="en-US" altLang="ja-JP"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290" rtl="0" eaLnBrk="1" fontAlgn="auto" latinLnBrk="0" hangingPunct="1">
              <a:lnSpc>
                <a:spcPct val="100000"/>
              </a:lnSpc>
              <a:spcBef>
                <a:spcPct val="0"/>
              </a:spcBef>
              <a:spcAft>
                <a:spcPts val="0"/>
              </a:spcAft>
              <a:buClrTx/>
              <a:buSzTx/>
              <a:buFontTx/>
              <a:buNone/>
              <a:tabLst/>
              <a:defRPr/>
            </a:pPr>
            <a:r>
              <a:rPr lang="en-US" sz="1200" dirty="0" smtClean="0"/>
              <a:t>1 </a:t>
            </a:r>
            <a:r>
              <a:rPr lang="en-US" sz="1200" dirty="0" err="1" smtClean="0"/>
              <a:t>Peta</a:t>
            </a:r>
            <a:r>
              <a:rPr lang="en-US" sz="1200" dirty="0" smtClean="0"/>
              <a:t> Flops = 10</a:t>
            </a:r>
            <a:r>
              <a:rPr lang="en-US" sz="1200" baseline="30000" dirty="0" smtClean="0"/>
              <a:t>12</a:t>
            </a:r>
            <a:r>
              <a:rPr lang="en-US" sz="1200" dirty="0" smtClean="0"/>
              <a:t> =  one thousand  billion floating point operations / sec</a:t>
            </a:r>
          </a:p>
          <a:p>
            <a:pPr eaLnBrk="1" hangingPunct="1">
              <a:spcBef>
                <a:spcPct val="0"/>
              </a:spcBef>
            </a:pPr>
            <a:endParaRPr lang="en-US" dirty="0" smtClean="0">
              <a:latin typeface="Arial" charset="0"/>
            </a:endParaRPr>
          </a:p>
          <a:p>
            <a:pPr eaLnBrk="1" hangingPunct="1">
              <a:spcBef>
                <a:spcPct val="0"/>
              </a:spcBef>
            </a:pPr>
            <a:r>
              <a:rPr lang="en-US" dirty="0" smtClean="0">
                <a:latin typeface="Arial" charset="0"/>
              </a:rPr>
              <a:t>http://www.hpcwire.com/blogs/NVIDIA-Changes-the-Calculation-with-Fermi-GPU-63016337.html</a:t>
            </a:r>
          </a:p>
          <a:p>
            <a:pPr eaLnBrk="1" hangingPunct="1">
              <a:spcBef>
                <a:spcPct val="0"/>
              </a:spcBef>
            </a:pPr>
            <a:endParaRPr lang="en-US" dirty="0" smtClean="0">
              <a:latin typeface="Arial" charset="0"/>
            </a:endParaRPr>
          </a:p>
          <a:p>
            <a:pPr eaLnBrk="1" hangingPunct="1">
              <a:spcBef>
                <a:spcPct val="0"/>
              </a:spcBef>
            </a:pPr>
            <a:r>
              <a:rPr lang="en-US" dirty="0" smtClean="0">
                <a:latin typeface="Arial" charset="0"/>
              </a:rPr>
              <a:t>Mega Flops</a:t>
            </a:r>
            <a:r>
              <a:rPr lang="en-US" baseline="0" dirty="0" smtClean="0">
                <a:latin typeface="Arial" charset="0"/>
              </a:rPr>
              <a:t> = 10 6 = million</a:t>
            </a:r>
            <a:endParaRPr lang="en-US" dirty="0" smtClean="0">
              <a:latin typeface="Arial" charset="0"/>
            </a:endParaRPr>
          </a:p>
          <a:p>
            <a:pPr eaLnBrk="1" hangingPunct="1">
              <a:spcBef>
                <a:spcPct val="0"/>
              </a:spcBef>
            </a:pPr>
            <a:r>
              <a:rPr lang="en-US" dirty="0" err="1" smtClean="0">
                <a:latin typeface="Arial" charset="0"/>
              </a:rPr>
              <a:t>Tera</a:t>
            </a:r>
            <a:r>
              <a:rPr lang="en-US" dirty="0" smtClean="0">
                <a:latin typeface="Arial" charset="0"/>
              </a:rPr>
              <a:t> Flops = 10 9 = billion</a:t>
            </a:r>
          </a:p>
          <a:p>
            <a:pPr eaLnBrk="1" hangingPunct="1">
              <a:spcBef>
                <a:spcPct val="0"/>
              </a:spcBef>
            </a:pPr>
            <a:r>
              <a:rPr lang="en-US" dirty="0" err="1" smtClean="0">
                <a:latin typeface="Arial" charset="0"/>
              </a:rPr>
              <a:t>Peta</a:t>
            </a:r>
            <a:r>
              <a:rPr lang="en-US" dirty="0" smtClean="0">
                <a:latin typeface="Arial" charset="0"/>
              </a:rPr>
              <a:t> Flops = 10 12 =</a:t>
            </a:r>
            <a:r>
              <a:rPr lang="en-US" baseline="0" dirty="0" smtClean="0">
                <a:latin typeface="Arial" charset="0"/>
              </a:rPr>
              <a:t> thousand billion = </a:t>
            </a:r>
            <a:r>
              <a:rPr lang="en-US" dirty="0" smtClean="0"/>
              <a:t>1 000 000 000 000 000</a:t>
            </a:r>
            <a:endParaRPr lang="en-US" dirty="0" smtClean="0">
              <a:latin typeface="Arial" charset="0"/>
            </a:endParaRPr>
          </a:p>
          <a:p>
            <a:pPr eaLnBrk="1" hangingPunct="1">
              <a:spcBef>
                <a:spcPct val="0"/>
              </a:spcBef>
            </a:pPr>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2286000" y="514350"/>
            <a:ext cx="4572000" cy="2571750"/>
          </a:xfrm>
          <a:ln/>
        </p:spPr>
      </p:sp>
      <p:sp>
        <p:nvSpPr>
          <p:cNvPr id="61442"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a:xfrm>
            <a:off x="2286000" y="514350"/>
            <a:ext cx="4572000" cy="2571750"/>
          </a:xfrm>
          <a:ln/>
        </p:spPr>
      </p:sp>
      <p:sp>
        <p:nvSpPr>
          <p:cNvPr id="59394" name="Rectangle 3"/>
          <p:cNvSpPr>
            <a:spLocks noGrp="1"/>
          </p:cNvSpPr>
          <p:nvPr>
            <p:ph type="body" idx="1"/>
          </p:nvPr>
        </p:nvSpPr>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p:spPr>
      </p:sp>
      <p:sp>
        <p:nvSpPr>
          <p:cNvPr id="47107" name="Rectangle 3"/>
          <p:cNvSpPr>
            <a:spLocks noGrp="1"/>
          </p:cNvSpPr>
          <p:nvPr>
            <p:ph type="body" idx="1"/>
          </p:nvPr>
        </p:nvSpPr>
        <p:spPr>
          <a:xfrm>
            <a:off x="914067" y="3257210"/>
            <a:ext cx="7315868" cy="3087120"/>
          </a:xfrm>
          <a:noFill/>
          <a:ln/>
        </p:spPr>
        <p:txBody>
          <a:bodyPr lIns="86210" tIns="43105" rIns="86210" bIns="43105"/>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2"/>
          <p:cNvSpPr>
            <a:spLocks noGrp="1" noRot="1" noChangeAspect="1" noTextEdit="1"/>
          </p:cNvSpPr>
          <p:nvPr>
            <p:ph type="sldImg"/>
          </p:nvPr>
        </p:nvSpPr>
        <p:spPr>
          <a:xfrm>
            <a:off x="2282825" y="511175"/>
            <a:ext cx="4578350" cy="2574925"/>
          </a:xfrm>
          <a:ln/>
        </p:spPr>
      </p:sp>
      <p:sp>
        <p:nvSpPr>
          <p:cNvPr id="349186" name="Rectangle 3"/>
          <p:cNvSpPr>
            <a:spLocks noGrp="1"/>
          </p:cNvSpPr>
          <p:nvPr>
            <p:ph type="body" idx="1"/>
          </p:nvPr>
        </p:nvSpPr>
        <p:spPr>
          <a:xfrm>
            <a:off x="911947" y="3256141"/>
            <a:ext cx="7320107" cy="3090195"/>
          </a:xfrm>
        </p:spPr>
        <p:txBody>
          <a:bodyPr lIns="93376" tIns="46688" rIns="93376" bIns="46688"/>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xfrm>
            <a:off x="2286000" y="514350"/>
            <a:ext cx="4572000" cy="2571750"/>
          </a:xfrm>
          <a:noFill/>
          <a:ln>
            <a:solidFill>
              <a:srgbClr val="000000"/>
            </a:solidFill>
            <a:miter lim="800000"/>
            <a:headEnd/>
            <a:tailEnd/>
          </a:ln>
        </p:spPr>
      </p:sp>
      <p:sp>
        <p:nvSpPr>
          <p:cNvPr id="24579" name="Rectangle 3"/>
          <p:cNvSpPr>
            <a:spLocks noGrp="1"/>
          </p:cNvSpPr>
          <p:nvPr>
            <p:ph type="body" idx="1"/>
          </p:nvPr>
        </p:nvSpPr>
        <p:spPr>
          <a:xfrm>
            <a:off x="914067" y="3257210"/>
            <a:ext cx="7315868" cy="3087120"/>
          </a:xfrm>
          <a:noFill/>
          <a:ln/>
        </p:spPr>
        <p:txBody>
          <a:bodyPr lIns="86210" tIns="43105" rIns="86210" bIns="43105"/>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Slide Image Placeholder 1"/>
          <p:cNvSpPr>
            <a:spLocks noGrp="1" noRot="1" noChangeAspect="1"/>
          </p:cNvSpPr>
          <p:nvPr>
            <p:ph type="sldImg"/>
          </p:nvPr>
        </p:nvSpPr>
        <p:spPr bwMode="auto">
          <a:xfrm>
            <a:off x="2286000" y="514350"/>
            <a:ext cx="4572000" cy="2571750"/>
          </a:xfrm>
          <a:noFill/>
          <a:ln>
            <a:solidFill>
              <a:srgbClr val="000000"/>
            </a:solidFill>
            <a:miter lim="800000"/>
            <a:headEnd/>
            <a:tailEnd/>
          </a:ln>
        </p:spPr>
      </p:sp>
      <p:sp>
        <p:nvSpPr>
          <p:cNvPr id="381954" name="Notes Placeholder 2"/>
          <p:cNvSpPr>
            <a:spLocks noGrp="1"/>
          </p:cNvSpPr>
          <p:nvPr>
            <p:ph type="body" idx="1"/>
          </p:nvPr>
        </p:nvSpPr>
        <p:spPr>
          <a:noFill/>
          <a:ln/>
        </p:spPr>
        <p:txBody>
          <a:bodyPr/>
          <a:lstStyle/>
          <a:p>
            <a:pPr eaLnBrk="1" hangingPunct="1">
              <a:lnSpc>
                <a:spcPct val="90000"/>
              </a:lnSpc>
            </a:pPr>
            <a:endParaRPr lang="en-US" smtClean="0"/>
          </a:p>
        </p:txBody>
      </p:sp>
      <p:sp>
        <p:nvSpPr>
          <p:cNvPr id="381955" name="Slide Number Placeholder 3"/>
          <p:cNvSpPr>
            <a:spLocks noGrp="1"/>
          </p:cNvSpPr>
          <p:nvPr>
            <p:ph type="sldNum" sz="quarter" idx="5"/>
          </p:nvPr>
        </p:nvSpPr>
        <p:spPr>
          <a:noFill/>
        </p:spPr>
        <p:txBody>
          <a:bodyPr/>
          <a:lstStyle/>
          <a:p>
            <a:pPr defTabSz="862013"/>
            <a:fld id="{E242FB49-D0EF-4941-B5F8-4A24920B7A45}" type="slidenum">
              <a:rPr lang="en-US" smtClean="0">
                <a:latin typeface="Arial" pitchFamily="34" charset="0"/>
                <a:cs typeface="Arial" pitchFamily="34" charset="0"/>
              </a:rPr>
              <a:pPr defTabSz="862013"/>
              <a:t>13</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4" name="Picture 5" descr="C:\Users\rcsongor\Pictures\Wallpapers\01_Eye_BrushMetal_V2 - Copy.jpg"/>
          <p:cNvPicPr>
            <a:picLocks noChangeAspect="1" noChangeArrowheads="1"/>
          </p:cNvPicPr>
          <p:nvPr/>
        </p:nvPicPr>
        <p:blipFill>
          <a:blip r:embed="rId2" cstate="print"/>
          <a:srcRect/>
          <a:stretch>
            <a:fillRect/>
          </a:stretch>
        </p:blipFill>
        <p:spPr bwMode="auto">
          <a:xfrm>
            <a:off x="0" y="0"/>
            <a:ext cx="10972800" cy="6172200"/>
          </a:xfrm>
          <a:prstGeom prst="rect">
            <a:avLst/>
          </a:prstGeom>
          <a:noFill/>
          <a:ln w="9525">
            <a:noFill/>
            <a:miter lim="800000"/>
            <a:headEnd/>
            <a:tailEnd/>
          </a:ln>
        </p:spPr>
      </p:pic>
      <p:pic>
        <p:nvPicPr>
          <p:cNvPr id="5" name="Picture 5" descr="NVLogo_3D_H.png"/>
          <p:cNvPicPr>
            <a:picLocks noChangeAspect="1"/>
          </p:cNvPicPr>
          <p:nvPr/>
        </p:nvPicPr>
        <p:blipFill>
          <a:blip r:embed="rId3" cstate="print"/>
          <a:srcRect/>
          <a:stretch>
            <a:fillRect/>
          </a:stretch>
        </p:blipFill>
        <p:spPr bwMode="auto">
          <a:xfrm>
            <a:off x="8104188" y="5245100"/>
            <a:ext cx="2227262" cy="506413"/>
          </a:xfrm>
          <a:prstGeom prst="rect">
            <a:avLst/>
          </a:prstGeom>
          <a:noFill/>
          <a:ln w="9525">
            <a:noFill/>
            <a:miter lim="800000"/>
            <a:headEnd/>
            <a:tailEnd/>
          </a:ln>
        </p:spPr>
      </p:pic>
      <p:sp>
        <p:nvSpPr>
          <p:cNvPr id="7" name="Rectangle 3"/>
          <p:cNvSpPr>
            <a:spLocks noGrp="1" noChangeArrowheads="1"/>
          </p:cNvSpPr>
          <p:nvPr>
            <p:ph type="ctrTitle"/>
          </p:nvPr>
        </p:nvSpPr>
        <p:spPr>
          <a:xfrm>
            <a:off x="546100" y="3447270"/>
            <a:ext cx="5191312" cy="1097825"/>
          </a:xfrm>
        </p:spPr>
        <p:txBody>
          <a:bodyPr/>
          <a:lstStyle>
            <a:lvl1pPr algn="ctr">
              <a:defRPr cap="small" baseline="0"/>
            </a:lvl1pPr>
          </a:lstStyle>
          <a:p>
            <a:r>
              <a:rPr lang="en-US" smtClean="0"/>
              <a:t>Click to edit Master title style</a:t>
            </a:r>
            <a:endParaRPr lang="en-US" dirty="0"/>
          </a:p>
        </p:txBody>
      </p:sp>
      <p:sp>
        <p:nvSpPr>
          <p:cNvPr id="8" name="Rectangle 4"/>
          <p:cNvSpPr>
            <a:spLocks noGrp="1" noChangeArrowheads="1"/>
          </p:cNvSpPr>
          <p:nvPr>
            <p:ph type="subTitle" idx="1"/>
          </p:nvPr>
        </p:nvSpPr>
        <p:spPr>
          <a:xfrm>
            <a:off x="549275" y="4802824"/>
            <a:ext cx="5190477" cy="461665"/>
          </a:xfrm>
        </p:spPr>
        <p:txBody>
          <a:bodyPr>
            <a:spAutoFit/>
          </a:bodyPr>
          <a:lstStyle>
            <a:lvl1pPr marL="0" indent="0" algn="ctr">
              <a:buFontTx/>
              <a:buNone/>
              <a:defRPr/>
            </a:lvl1pPr>
          </a:lstStyle>
          <a:p>
            <a:r>
              <a:rPr lang="en-US" smtClean="0"/>
              <a:t>Click to edit Master subtitle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48098"/>
            <a:ext cx="9204325" cy="1076400"/>
          </a:xfrm>
        </p:spPr>
        <p:txBody>
          <a:bodyPr/>
          <a:lstStyle>
            <a:lvl1pPr>
              <a:defRPr cap="small" baseline="0"/>
            </a:lvl1pPr>
          </a:lstStyle>
          <a:p>
            <a:r>
              <a:rPr lang="en-US" smtClean="0"/>
              <a:t>Click to edit Master title style</a:t>
            </a:r>
            <a:endParaRPr lang="en-GB" dirty="0"/>
          </a:p>
        </p:txBody>
      </p:sp>
      <p:sp>
        <p:nvSpPr>
          <p:cNvPr id="6" name="Text Placeholder 5"/>
          <p:cNvSpPr>
            <a:spLocks noGrp="1"/>
          </p:cNvSpPr>
          <p:nvPr>
            <p:ph type="body" sz="quarter" idx="10"/>
          </p:nvPr>
        </p:nvSpPr>
        <p:spPr>
          <a:xfrm>
            <a:off x="685800" y="2771700"/>
            <a:ext cx="9220200" cy="1076400"/>
          </a:xfrm>
        </p:spPr>
        <p:txBody>
          <a:bodyPr anchor="b"/>
          <a:lstStyle>
            <a:lvl1pPr algn="l">
              <a:buFontTx/>
              <a:buNone/>
              <a:defRPr/>
            </a:lvl1pPr>
          </a:lstStyle>
          <a:p>
            <a:pPr lvl="0"/>
            <a:r>
              <a:rPr lang="en-US" smtClean="0"/>
              <a:t>Click to edit Master text styles</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buFontTx/>
              <a:buBlip>
                <a:blip r:embed="rId2"/>
              </a:buBlip>
              <a:defRPr/>
            </a:lvl1pPr>
            <a:lvl2pPr>
              <a:buSzPct val="100000"/>
              <a:buFontTx/>
              <a:buBlip>
                <a:blip r:embed="rId2"/>
              </a:buBlip>
              <a:defRPr/>
            </a:lvl2pPr>
            <a:lvl3pPr>
              <a:buSzPct val="100000"/>
              <a:buFontTx/>
              <a:buBlip>
                <a:blip r:embed="rId2"/>
              </a:buBlip>
              <a:defRPr sz="18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9275" y="1439863"/>
            <a:ext cx="4945063" cy="4252912"/>
          </a:xfrm>
        </p:spPr>
        <p:txBody>
          <a:bodyPr/>
          <a:lstStyle>
            <a:lvl1pPr>
              <a:buSzPct val="100000"/>
              <a:buFontTx/>
              <a:buBlip>
                <a:blip r:embed="rId2"/>
              </a:buBlip>
              <a:defRPr sz="2400"/>
            </a:lvl1pPr>
            <a:lvl2pPr>
              <a:buSzPct val="100000"/>
              <a:buFontTx/>
              <a:buBlip>
                <a:blip r:embed="rId2"/>
              </a:buBlip>
              <a:defRPr sz="2000"/>
            </a:lvl2pPr>
            <a:lvl3pPr>
              <a:buSzPct val="100000"/>
              <a:buFontTx/>
              <a:buBlip>
                <a:blip r:embed="rId2"/>
              </a:buBlip>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46738" y="1439863"/>
            <a:ext cx="4945062" cy="4252912"/>
          </a:xfrm>
        </p:spPr>
        <p:txBody>
          <a:bodyPr/>
          <a:lstStyle>
            <a:lvl1pPr>
              <a:buSzPct val="100000"/>
              <a:buFontTx/>
              <a:buBlip>
                <a:blip r:embed="rId2"/>
              </a:buBlip>
              <a:defRPr sz="2400"/>
            </a:lvl1pPr>
            <a:lvl2pPr>
              <a:buSzPct val="100000"/>
              <a:buFontTx/>
              <a:buBlip>
                <a:blip r:embed="rId2"/>
              </a:buBlip>
              <a:defRPr sz="2000" b="1"/>
            </a:lvl2pPr>
            <a:lvl3pPr>
              <a:buSzPct val="100000"/>
              <a:buFontTx/>
              <a:buBlip>
                <a:blip r:embed="rId2"/>
              </a:buBlip>
              <a:defRPr sz="1800" b="1"/>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247175"/>
            <a:ext cx="8869680" cy="5847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440180"/>
            <a:ext cx="4846320" cy="42519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577840" y="1440180"/>
            <a:ext cx="484632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577840" y="3634740"/>
            <a:ext cx="484632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247650"/>
            <a:ext cx="9204325"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549275" y="1439863"/>
            <a:ext cx="10042525" cy="4252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4" name="Text Box 10"/>
          <p:cNvSpPr txBox="1">
            <a:spLocks noChangeArrowheads="1"/>
          </p:cNvSpPr>
          <p:nvPr/>
        </p:nvSpPr>
        <p:spPr bwMode="auto">
          <a:xfrm>
            <a:off x="541608" y="5906674"/>
            <a:ext cx="1146468" cy="184666"/>
          </a:xfrm>
          <a:prstGeom prst="rect">
            <a:avLst/>
          </a:prstGeom>
          <a:noFill/>
          <a:ln w="9525">
            <a:noFill/>
            <a:miter lim="800000"/>
            <a:headEnd/>
            <a:tailEnd/>
          </a:ln>
          <a:effectLst/>
        </p:spPr>
        <p:txBody>
          <a:bodyPr wrap="none">
            <a:spAutoFit/>
          </a:bodyPr>
          <a:lstStyle/>
          <a:p>
            <a:pPr>
              <a:spcBef>
                <a:spcPct val="50000"/>
              </a:spcBef>
              <a:defRPr/>
            </a:pPr>
            <a:r>
              <a:rPr lang="en-US" sz="600" dirty="0" smtClean="0">
                <a:solidFill>
                  <a:schemeClr val="accent3"/>
                </a:solidFill>
                <a:latin typeface="Tahoma" pitchFamily="34" charset="0"/>
                <a:cs typeface="Tahoma" pitchFamily="34" charset="0"/>
              </a:rPr>
              <a:t>© NVIDIA Corporation</a:t>
            </a:r>
            <a:r>
              <a:rPr lang="en-US" sz="600" baseline="0" dirty="0" smtClean="0">
                <a:solidFill>
                  <a:schemeClr val="accent3"/>
                </a:solidFill>
                <a:latin typeface="Tahoma" pitchFamily="34" charset="0"/>
                <a:cs typeface="Tahoma" pitchFamily="34" charset="0"/>
              </a:rPr>
              <a:t> 2009</a:t>
            </a:r>
            <a:endParaRPr lang="en-US" sz="600" dirty="0">
              <a:solidFill>
                <a:schemeClr val="accent3"/>
              </a:solidFill>
              <a:latin typeface="Tahoma" pitchFamily="34" charset="0"/>
              <a:cs typeface="Tahoma" pitchFamily="34" charset="0"/>
            </a:endParaRPr>
          </a:p>
        </p:txBody>
      </p:sp>
    </p:spTree>
  </p:cSld>
  <p:clrMap bg1="dk2" tx1="lt1" bg2="dk1" tx2="lt2" accent1="accent1" accent2="accent2" accent3="accent3" accent4="accent4" accent5="accent5" accent6="accent6" hlink="hlink" folHlink="folHlink"/>
  <p:sldLayoutIdLst>
    <p:sldLayoutId id="2147483691" r:id="rId1"/>
    <p:sldLayoutId id="2147483686" r:id="rId2"/>
    <p:sldLayoutId id="2147483687" r:id="rId3"/>
    <p:sldLayoutId id="2147483688" r:id="rId4"/>
    <p:sldLayoutId id="2147483689" r:id="rId5"/>
    <p:sldLayoutId id="2147483690" r:id="rId6"/>
    <p:sldLayoutId id="2147483692" r:id="rId7"/>
  </p:sldLayoutIdLst>
  <p:transition/>
  <p:txStyles>
    <p:titleStyle>
      <a:lvl1pPr algn="l" rtl="0" eaLnBrk="1" fontAlgn="base" hangingPunct="1">
        <a:spcBef>
          <a:spcPct val="0"/>
        </a:spcBef>
        <a:spcAft>
          <a:spcPct val="0"/>
        </a:spcAft>
        <a:defRPr sz="3200" b="1">
          <a:solidFill>
            <a:srgbClr val="73B900"/>
          </a:solidFill>
          <a:latin typeface="+mj-lt"/>
          <a:ea typeface="+mj-ea"/>
          <a:cs typeface="+mj-cs"/>
        </a:defRPr>
      </a:lvl1pPr>
      <a:lvl2pPr algn="l" rtl="0" eaLnBrk="1" fontAlgn="base" hangingPunct="1">
        <a:spcBef>
          <a:spcPct val="0"/>
        </a:spcBef>
        <a:spcAft>
          <a:spcPct val="0"/>
        </a:spcAft>
        <a:defRPr sz="3200" b="1">
          <a:solidFill>
            <a:srgbClr val="73B900"/>
          </a:solidFill>
          <a:latin typeface="Arial" charset="0"/>
        </a:defRPr>
      </a:lvl2pPr>
      <a:lvl3pPr algn="l" rtl="0" eaLnBrk="1" fontAlgn="base" hangingPunct="1">
        <a:spcBef>
          <a:spcPct val="0"/>
        </a:spcBef>
        <a:spcAft>
          <a:spcPct val="0"/>
        </a:spcAft>
        <a:defRPr sz="3200" b="1">
          <a:solidFill>
            <a:srgbClr val="73B900"/>
          </a:solidFill>
          <a:latin typeface="Arial" charset="0"/>
        </a:defRPr>
      </a:lvl3pPr>
      <a:lvl4pPr algn="l" rtl="0" eaLnBrk="1" fontAlgn="base" hangingPunct="1">
        <a:spcBef>
          <a:spcPct val="0"/>
        </a:spcBef>
        <a:spcAft>
          <a:spcPct val="0"/>
        </a:spcAft>
        <a:defRPr sz="3200" b="1">
          <a:solidFill>
            <a:srgbClr val="73B900"/>
          </a:solidFill>
          <a:latin typeface="Arial" charset="0"/>
        </a:defRPr>
      </a:lvl4pPr>
      <a:lvl5pPr algn="l" rtl="0" eaLnBrk="1" fontAlgn="base" hangingPunct="1">
        <a:spcBef>
          <a:spcPct val="0"/>
        </a:spcBef>
        <a:spcAft>
          <a:spcPct val="0"/>
        </a:spcAft>
        <a:defRPr sz="3200" b="1">
          <a:solidFill>
            <a:srgbClr val="73B900"/>
          </a:solidFill>
          <a:latin typeface="Arial" charset="0"/>
        </a:defRPr>
      </a:lvl5pPr>
      <a:lvl6pPr marL="457200" algn="l" rtl="0" eaLnBrk="1" fontAlgn="base" hangingPunct="1">
        <a:spcBef>
          <a:spcPct val="0"/>
        </a:spcBef>
        <a:spcAft>
          <a:spcPct val="0"/>
        </a:spcAft>
        <a:defRPr sz="3200" b="1">
          <a:solidFill>
            <a:srgbClr val="73B900"/>
          </a:solidFill>
          <a:latin typeface="Arial" charset="0"/>
        </a:defRPr>
      </a:lvl6pPr>
      <a:lvl7pPr marL="914400" algn="l" rtl="0" eaLnBrk="1" fontAlgn="base" hangingPunct="1">
        <a:spcBef>
          <a:spcPct val="0"/>
        </a:spcBef>
        <a:spcAft>
          <a:spcPct val="0"/>
        </a:spcAft>
        <a:defRPr sz="3200" b="1">
          <a:solidFill>
            <a:srgbClr val="73B900"/>
          </a:solidFill>
          <a:latin typeface="Arial" charset="0"/>
        </a:defRPr>
      </a:lvl7pPr>
      <a:lvl8pPr marL="1371600" algn="l" rtl="0" eaLnBrk="1" fontAlgn="base" hangingPunct="1">
        <a:spcBef>
          <a:spcPct val="0"/>
        </a:spcBef>
        <a:spcAft>
          <a:spcPct val="0"/>
        </a:spcAft>
        <a:defRPr sz="3200" b="1">
          <a:solidFill>
            <a:srgbClr val="73B900"/>
          </a:solidFill>
          <a:latin typeface="Arial" charset="0"/>
        </a:defRPr>
      </a:lvl8pPr>
      <a:lvl9pPr marL="1828800" algn="l" rtl="0" eaLnBrk="1" fontAlgn="base" hangingPunct="1">
        <a:spcBef>
          <a:spcPct val="0"/>
        </a:spcBef>
        <a:spcAft>
          <a:spcPct val="0"/>
        </a:spcAft>
        <a:defRPr sz="3200" b="1">
          <a:solidFill>
            <a:srgbClr val="73B900"/>
          </a:solidFill>
          <a:latin typeface="Arial" charset="0"/>
        </a:defRPr>
      </a:lvl9pPr>
    </p:titleStyle>
    <p:bodyStyle>
      <a:lvl1pPr marL="342900" indent="-342900" algn="l" rtl="0" eaLnBrk="1" fontAlgn="base" hangingPunct="1">
        <a:spcBef>
          <a:spcPct val="20000"/>
        </a:spcBef>
        <a:spcAft>
          <a:spcPct val="0"/>
        </a:spcAft>
        <a:buSzPct val="100000"/>
        <a:buBlip>
          <a:blip r:embed="rId10"/>
        </a:buBlip>
        <a:defRPr sz="2400" b="1">
          <a:solidFill>
            <a:schemeClr val="tx1"/>
          </a:solidFill>
          <a:latin typeface="+mn-lt"/>
          <a:ea typeface="+mn-ea"/>
          <a:cs typeface="+mn-cs"/>
        </a:defRPr>
      </a:lvl1pPr>
      <a:lvl2pPr marL="914400" indent="-342900" algn="l" rtl="0" eaLnBrk="1" fontAlgn="base" hangingPunct="1">
        <a:spcBef>
          <a:spcPct val="20000"/>
        </a:spcBef>
        <a:spcAft>
          <a:spcPct val="0"/>
        </a:spcAft>
        <a:buSzPct val="100000"/>
        <a:buBlip>
          <a:blip r:embed="rId10"/>
        </a:buBlip>
        <a:defRPr sz="2000" b="1">
          <a:solidFill>
            <a:schemeClr val="tx1"/>
          </a:solidFill>
          <a:latin typeface="+mn-lt"/>
        </a:defRPr>
      </a:lvl2pPr>
      <a:lvl3pPr marL="1371600" indent="-282575" algn="l" rtl="0" eaLnBrk="1" fontAlgn="base" hangingPunct="1">
        <a:spcBef>
          <a:spcPct val="20000"/>
        </a:spcBef>
        <a:spcAft>
          <a:spcPct val="0"/>
        </a:spcAft>
        <a:buSzPct val="100000"/>
        <a:buBlip>
          <a:blip r:embed="rId10"/>
        </a:buBlip>
        <a:defRPr b="1">
          <a:solidFill>
            <a:schemeClr val="tx1"/>
          </a:solidFill>
          <a:latin typeface="+mn-lt"/>
        </a:defRPr>
      </a:lvl3pPr>
      <a:lvl4pPr marL="1774825" indent="-228600" algn="l" rtl="0" eaLnBrk="1" fontAlgn="base" hangingPunct="1">
        <a:spcBef>
          <a:spcPct val="20000"/>
        </a:spcBef>
        <a:spcAft>
          <a:spcPct val="0"/>
        </a:spcAft>
        <a:buChar char="–"/>
        <a:defRPr sz="2000">
          <a:solidFill>
            <a:schemeClr val="bg1"/>
          </a:solidFill>
          <a:latin typeface="+mn-lt"/>
        </a:defRPr>
      </a:lvl4pPr>
      <a:lvl5pPr marL="2117725" indent="-228600" algn="l" rtl="0" eaLnBrk="1" fontAlgn="base" hangingPunct="1">
        <a:spcBef>
          <a:spcPct val="20000"/>
        </a:spcBef>
        <a:spcAft>
          <a:spcPct val="0"/>
        </a:spcAft>
        <a:buChar char="»"/>
        <a:defRPr sz="2000">
          <a:solidFill>
            <a:schemeClr val="bg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png"/><Relationship Id="rId12"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3.png"/><Relationship Id="rId11" Type="http://schemas.openxmlformats.org/officeDocument/2006/relationships/image" Target="../media/image48.jpeg"/><Relationship Id="rId5" Type="http://schemas.openxmlformats.org/officeDocument/2006/relationships/image" Target="../media/image42.png"/><Relationship Id="rId10" Type="http://schemas.openxmlformats.org/officeDocument/2006/relationships/image" Target="../media/image47.jpe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hyperlink" Target="http://www.supermicro.com/" TargetMode="External"/><Relationship Id="rId13" Type="http://schemas.openxmlformats.org/officeDocument/2006/relationships/image" Target="../media/image59.jpeg"/><Relationship Id="rId18" Type="http://schemas.openxmlformats.org/officeDocument/2006/relationships/image" Target="../media/image63.png"/><Relationship Id="rId26" Type="http://schemas.openxmlformats.org/officeDocument/2006/relationships/image" Target="../media/image71.png"/><Relationship Id="rId3" Type="http://schemas.openxmlformats.org/officeDocument/2006/relationships/image" Target="../media/image52.jpeg"/><Relationship Id="rId21" Type="http://schemas.openxmlformats.org/officeDocument/2006/relationships/image" Target="../media/image66.png"/><Relationship Id="rId34" Type="http://schemas.openxmlformats.org/officeDocument/2006/relationships/image" Target="../media/image79.jpeg"/><Relationship Id="rId7" Type="http://schemas.openxmlformats.org/officeDocument/2006/relationships/image" Target="../media/image56.gif"/><Relationship Id="rId12" Type="http://schemas.openxmlformats.org/officeDocument/2006/relationships/hyperlink" Target="http://images.google.com/imgres?imgurl=http://fishtrain.com/wp-content/uploads/2007/09/cray_logo.gif&amp;imgrefurl=http://fishtrain.com/2007/09/03/nvidias-playbook/&amp;usg=__mBEPjqB6tUo0mps50ld866NdmmI=&amp;h=70&amp;w=160&amp;sz=3&amp;hl=en&amp;start=8&amp;sig2=erIWlru80_C67bxBapde6g&amp;tbnid=ooG9_suq3ywK-M:&amp;tbnh=43&amp;tbnw=98&amp;prev=/images?q=cray+logo&amp;gbv=2&amp;hl=en&amp;ei=aHYpSvyWEo-ctgPd-dXxCg" TargetMode="External"/><Relationship Id="rId17" Type="http://schemas.openxmlformats.org/officeDocument/2006/relationships/image" Target="../media/image62.png"/><Relationship Id="rId25" Type="http://schemas.openxmlformats.org/officeDocument/2006/relationships/image" Target="../media/image70.png"/><Relationship Id="rId33" Type="http://schemas.openxmlformats.org/officeDocument/2006/relationships/image" Target="../media/image78.jpeg"/><Relationship Id="rId38" Type="http://schemas.openxmlformats.org/officeDocument/2006/relationships/image" Target="../media/image83.jpeg"/><Relationship Id="rId2" Type="http://schemas.openxmlformats.org/officeDocument/2006/relationships/notesSlide" Target="../notesSlides/notesSlide15.xml"/><Relationship Id="rId16" Type="http://schemas.openxmlformats.org/officeDocument/2006/relationships/image" Target="../media/image61.gif"/><Relationship Id="rId20" Type="http://schemas.openxmlformats.org/officeDocument/2006/relationships/image" Target="../media/image65.emf"/><Relationship Id="rId29" Type="http://schemas.openxmlformats.org/officeDocument/2006/relationships/image" Target="../media/image74.png"/><Relationship Id="rId1" Type="http://schemas.openxmlformats.org/officeDocument/2006/relationships/slideLayout" Target="../slideLayouts/slideLayout5.xml"/><Relationship Id="rId6" Type="http://schemas.openxmlformats.org/officeDocument/2006/relationships/image" Target="../media/image55.png"/><Relationship Id="rId11" Type="http://schemas.openxmlformats.org/officeDocument/2006/relationships/image" Target="../media/image58.jpeg"/><Relationship Id="rId24" Type="http://schemas.openxmlformats.org/officeDocument/2006/relationships/image" Target="../media/image69.png"/><Relationship Id="rId32" Type="http://schemas.openxmlformats.org/officeDocument/2006/relationships/image" Target="../media/image77.jpeg"/><Relationship Id="rId37" Type="http://schemas.openxmlformats.org/officeDocument/2006/relationships/image" Target="../media/image82.jpeg"/><Relationship Id="rId5" Type="http://schemas.openxmlformats.org/officeDocument/2006/relationships/image" Target="../media/image54.png"/><Relationship Id="rId15" Type="http://schemas.openxmlformats.org/officeDocument/2006/relationships/image" Target="../media/image60.jpeg"/><Relationship Id="rId23" Type="http://schemas.openxmlformats.org/officeDocument/2006/relationships/image" Target="../media/image68.png"/><Relationship Id="rId28" Type="http://schemas.openxmlformats.org/officeDocument/2006/relationships/image" Target="../media/image73.png"/><Relationship Id="rId36" Type="http://schemas.openxmlformats.org/officeDocument/2006/relationships/image" Target="../media/image81.jpeg"/><Relationship Id="rId10" Type="http://schemas.openxmlformats.org/officeDocument/2006/relationships/hyperlink" Target="http://en.wikipedia.org/wiki/File:Logo_groupe_bull.jpg" TargetMode="External"/><Relationship Id="rId19" Type="http://schemas.openxmlformats.org/officeDocument/2006/relationships/image" Target="../media/image64.png"/><Relationship Id="rId31" Type="http://schemas.openxmlformats.org/officeDocument/2006/relationships/image" Target="../media/image76.jpeg"/><Relationship Id="rId4" Type="http://schemas.openxmlformats.org/officeDocument/2006/relationships/image" Target="../media/image53.jpeg"/><Relationship Id="rId9" Type="http://schemas.openxmlformats.org/officeDocument/2006/relationships/image" Target="../media/image57.gif"/><Relationship Id="rId14" Type="http://schemas.openxmlformats.org/officeDocument/2006/relationships/hyperlink" Target="http://www.google.com/imgres?imgurl=http://blog.taragana.com/wp-content/uploads/2009/05/nec-logo.jpg&amp;imgrefurl=http://blog.taragana.com/index.php/t/east-asia/&amp;h=354&amp;w=354&amp;sz=8&amp;tbnid=YJa5kHMJJ5aMmM:&amp;tbnh=121&amp;tbnw=121&amp;prev=/images?q=NEC+logo&amp;hl=en&amp;usg=__vqs8CIGTn2HFsKXlXcsnKjhGaww=&amp;ei=Q98zSsTUG4vWsgPysrDODg&amp;sa=X&amp;oi=image_result&amp;resnum=2&amp;ct=image" TargetMode="External"/><Relationship Id="rId22" Type="http://schemas.openxmlformats.org/officeDocument/2006/relationships/image" Target="../media/image67.png"/><Relationship Id="rId27" Type="http://schemas.openxmlformats.org/officeDocument/2006/relationships/image" Target="../media/image72.png"/><Relationship Id="rId30" Type="http://schemas.openxmlformats.org/officeDocument/2006/relationships/image" Target="../media/image75.jpeg"/><Relationship Id="rId35" Type="http://schemas.openxmlformats.org/officeDocument/2006/relationships/image" Target="../media/image8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 Id="rId9" Type="http://schemas.openxmlformats.org/officeDocument/2006/relationships/image" Target="../media/image9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93.png"/></Relationships>
</file>

<file path=ppt/slides/_rels/slide2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94.png"/><Relationship Id="rId4" Type="http://schemas.openxmlformats.org/officeDocument/2006/relationships/image" Target="../media/image93.png"/></Relationships>
</file>

<file path=ppt/slides/_rels/slide26.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95.png"/><Relationship Id="rId7" Type="http://schemas.openxmlformats.org/officeDocument/2006/relationships/image" Target="../media/image98.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88.png"/><Relationship Id="rId5" Type="http://schemas.openxmlformats.org/officeDocument/2006/relationships/image" Target="../media/image97.png"/><Relationship Id="rId4" Type="http://schemas.openxmlformats.org/officeDocument/2006/relationships/image" Target="../media/image96.png"/></Relationships>
</file>

<file path=ppt/slides/_rels/slide2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95.png"/><Relationship Id="rId7" Type="http://schemas.openxmlformats.org/officeDocument/2006/relationships/image" Target="../media/image98.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88.png"/><Relationship Id="rId5" Type="http://schemas.openxmlformats.org/officeDocument/2006/relationships/image" Target="../media/image97.png"/><Relationship Id="rId4" Type="http://schemas.openxmlformats.org/officeDocument/2006/relationships/image" Target="../media/image9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0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18" Type="http://schemas.openxmlformats.org/officeDocument/2006/relationships/image" Target="../media/image116.png"/><Relationship Id="rId3" Type="http://schemas.openxmlformats.org/officeDocument/2006/relationships/image" Target="../media/image101.gif"/><Relationship Id="rId21" Type="http://schemas.openxmlformats.org/officeDocument/2006/relationships/image" Target="../media/image119.gif"/><Relationship Id="rId7" Type="http://schemas.openxmlformats.org/officeDocument/2006/relationships/image" Target="../media/image105.png"/><Relationship Id="rId12" Type="http://schemas.openxmlformats.org/officeDocument/2006/relationships/image" Target="../media/image110.jpeg"/><Relationship Id="rId17" Type="http://schemas.openxmlformats.org/officeDocument/2006/relationships/image" Target="../media/image115.jpeg"/><Relationship Id="rId2" Type="http://schemas.openxmlformats.org/officeDocument/2006/relationships/notesSlide" Target="../notesSlides/notesSlide22.xml"/><Relationship Id="rId16" Type="http://schemas.openxmlformats.org/officeDocument/2006/relationships/image" Target="../media/image114.png"/><Relationship Id="rId20" Type="http://schemas.openxmlformats.org/officeDocument/2006/relationships/image" Target="../media/image118.png"/><Relationship Id="rId1" Type="http://schemas.openxmlformats.org/officeDocument/2006/relationships/slideLayout" Target="../slideLayouts/slideLayout5.xml"/><Relationship Id="rId6" Type="http://schemas.openxmlformats.org/officeDocument/2006/relationships/image" Target="../media/image104.gif"/><Relationship Id="rId11" Type="http://schemas.openxmlformats.org/officeDocument/2006/relationships/image" Target="../media/image109.png"/><Relationship Id="rId24" Type="http://schemas.openxmlformats.org/officeDocument/2006/relationships/image" Target="../media/image122.gif"/><Relationship Id="rId5" Type="http://schemas.openxmlformats.org/officeDocument/2006/relationships/image" Target="../media/image103.gif"/><Relationship Id="rId15" Type="http://schemas.openxmlformats.org/officeDocument/2006/relationships/image" Target="../media/image113.png"/><Relationship Id="rId23" Type="http://schemas.openxmlformats.org/officeDocument/2006/relationships/image" Target="../media/image121.png"/><Relationship Id="rId10" Type="http://schemas.openxmlformats.org/officeDocument/2006/relationships/image" Target="../media/image108.png"/><Relationship Id="rId19" Type="http://schemas.openxmlformats.org/officeDocument/2006/relationships/image" Target="../media/image117.jpeg"/><Relationship Id="rId4" Type="http://schemas.openxmlformats.org/officeDocument/2006/relationships/image" Target="../media/image102.jpeg"/><Relationship Id="rId9" Type="http://schemas.openxmlformats.org/officeDocument/2006/relationships/image" Target="../media/image107.png"/><Relationship Id="rId14" Type="http://schemas.openxmlformats.org/officeDocument/2006/relationships/image" Target="../media/image112.png"/><Relationship Id="rId22" Type="http://schemas.openxmlformats.org/officeDocument/2006/relationships/image" Target="../media/image120.gi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www.nvidia.com/object/amber_on_tesla.html" TargetMode="External"/><Relationship Id="rId4" Type="http://schemas.openxmlformats.org/officeDocument/2006/relationships/chart" Target="../charts/char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6100" y="3447270"/>
            <a:ext cx="5191312" cy="1077218"/>
          </a:xfrm>
        </p:spPr>
        <p:txBody>
          <a:bodyPr/>
          <a:lstStyle/>
          <a:p>
            <a:r>
              <a:rPr lang="en-US" smtClean="0">
                <a:latin typeface="Calibri" pitchFamily="34" charset="0"/>
              </a:rPr>
              <a:t>High-Performance Computing with NVIDIA Tesla GPUs</a:t>
            </a:r>
            <a:endParaRPr lang="en-GB" dirty="0"/>
          </a:p>
        </p:txBody>
      </p:sp>
      <p:sp>
        <p:nvSpPr>
          <p:cNvPr id="3" name="Subtitle 2"/>
          <p:cNvSpPr>
            <a:spLocks noGrp="1"/>
          </p:cNvSpPr>
          <p:nvPr>
            <p:ph type="subTitle" idx="1"/>
          </p:nvPr>
        </p:nvSpPr>
        <p:spPr/>
        <p:txBody>
          <a:bodyPr/>
          <a:lstStyle/>
          <a:p>
            <a:r>
              <a:rPr lang="en-US" dirty="0" smtClean="0"/>
              <a:t>Chris Butler</a:t>
            </a:r>
            <a:r>
              <a:rPr lang="en-US" dirty="0" smtClean="0"/>
              <a:t> </a:t>
            </a:r>
            <a:r>
              <a:rPr lang="en-US" dirty="0" smtClean="0"/>
              <a:t>NVIDIA</a:t>
            </a:r>
            <a:endParaRPr lang="en-GB"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Tesla_S1075_Front_Elevated_No_Cover.png"/>
          <p:cNvPicPr>
            <a:picLocks noChangeAspect="1"/>
          </p:cNvPicPr>
          <p:nvPr/>
        </p:nvPicPr>
        <p:blipFill>
          <a:blip r:embed="rId3" cstate="print"/>
          <a:srcRect/>
          <a:stretch>
            <a:fillRect/>
          </a:stretch>
        </p:blipFill>
        <p:spPr bwMode="auto">
          <a:xfrm>
            <a:off x="4214318" y="2256981"/>
            <a:ext cx="2004436" cy="847343"/>
          </a:xfrm>
          <a:prstGeom prst="rect">
            <a:avLst/>
          </a:prstGeom>
          <a:noFill/>
          <a:ln w="9525">
            <a:noFill/>
            <a:miter lim="800000"/>
            <a:headEnd/>
            <a:tailEnd/>
          </a:ln>
          <a:effectLst>
            <a:reflection blurRad="6350" stA="52000" endA="300" endPos="35000" dir="5400000" sy="-100000" algn="bl" rotWithShape="0"/>
          </a:effectLst>
        </p:spPr>
      </p:pic>
      <p:pic>
        <p:nvPicPr>
          <p:cNvPr id="8" name="Picture 97" descr="C1060-boardshot"/>
          <p:cNvPicPr>
            <a:picLocks noChangeAspect="1" noChangeArrowheads="1"/>
          </p:cNvPicPr>
          <p:nvPr/>
        </p:nvPicPr>
        <p:blipFill>
          <a:blip r:embed="rId4" cstate="print">
            <a:clrChange>
              <a:clrFrom>
                <a:srgbClr val="F2F3F7"/>
              </a:clrFrom>
              <a:clrTo>
                <a:srgbClr val="F2F3F7">
                  <a:alpha val="0"/>
                </a:srgbClr>
              </a:clrTo>
            </a:clrChange>
          </a:blip>
          <a:srcRect/>
          <a:stretch>
            <a:fillRect/>
          </a:stretch>
        </p:blipFill>
        <p:spPr bwMode="auto">
          <a:xfrm>
            <a:off x="6649869" y="2167542"/>
            <a:ext cx="1480421" cy="991283"/>
          </a:xfrm>
          <a:prstGeom prst="rect">
            <a:avLst/>
          </a:prstGeom>
          <a:noFill/>
          <a:ln w="9525">
            <a:noFill/>
            <a:miter lim="800000"/>
            <a:headEnd/>
            <a:tailEnd/>
          </a:ln>
          <a:effectLst>
            <a:reflection blurRad="6350" stA="52000" endA="300" endPos="35000" dir="5400000" sy="-100000" algn="bl" rotWithShape="0"/>
          </a:effectLst>
        </p:spPr>
      </p:pic>
      <p:grpSp>
        <p:nvGrpSpPr>
          <p:cNvPr id="2" name="Group 21"/>
          <p:cNvGrpSpPr/>
          <p:nvPr/>
        </p:nvGrpSpPr>
        <p:grpSpPr>
          <a:xfrm>
            <a:off x="8649584" y="1939894"/>
            <a:ext cx="1884215" cy="1628878"/>
            <a:chOff x="8503064" y="2683379"/>
            <a:chExt cx="1884215" cy="1628878"/>
          </a:xfrm>
        </p:grpSpPr>
        <p:pic>
          <p:nvPicPr>
            <p:cNvPr id="20520" name="Picture 1"/>
            <p:cNvPicPr>
              <a:picLocks noChangeAspect="1" noChangeArrowheads="1"/>
            </p:cNvPicPr>
            <p:nvPr/>
          </p:nvPicPr>
          <p:blipFill>
            <a:blip r:embed="rId5" cstate="print"/>
            <a:srcRect/>
            <a:stretch>
              <a:fillRect/>
            </a:stretch>
          </p:blipFill>
          <p:spPr bwMode="auto">
            <a:xfrm>
              <a:off x="9064292" y="2683379"/>
              <a:ext cx="706816" cy="1628878"/>
            </a:xfrm>
            <a:prstGeom prst="rect">
              <a:avLst/>
            </a:prstGeom>
            <a:noFill/>
            <a:ln w="9525">
              <a:noFill/>
              <a:miter lim="800000"/>
              <a:headEnd/>
              <a:tailEnd/>
            </a:ln>
          </p:spPr>
        </p:pic>
        <p:pic>
          <p:nvPicPr>
            <p:cNvPr id="20521" name="Picture 97" descr="C1060-boardshot"/>
            <p:cNvPicPr>
              <a:picLocks noChangeAspect="1" noChangeArrowheads="1"/>
            </p:cNvPicPr>
            <p:nvPr/>
          </p:nvPicPr>
          <p:blipFill>
            <a:blip r:embed="rId6" cstate="print"/>
            <a:srcRect/>
            <a:stretch>
              <a:fillRect/>
            </a:stretch>
          </p:blipFill>
          <p:spPr bwMode="auto">
            <a:xfrm>
              <a:off x="8503064" y="3429316"/>
              <a:ext cx="877000" cy="582716"/>
            </a:xfrm>
            <a:prstGeom prst="rect">
              <a:avLst/>
            </a:prstGeom>
            <a:noFill/>
            <a:ln w="9525">
              <a:noFill/>
              <a:miter lim="800000"/>
              <a:headEnd/>
              <a:tailEnd/>
            </a:ln>
          </p:spPr>
        </p:pic>
        <p:pic>
          <p:nvPicPr>
            <p:cNvPr id="20522" name="Picture 97" descr="C1060-boardshot"/>
            <p:cNvPicPr>
              <a:picLocks noChangeAspect="1" noChangeArrowheads="1"/>
            </p:cNvPicPr>
            <p:nvPr/>
          </p:nvPicPr>
          <p:blipFill>
            <a:blip r:embed="rId6" cstate="print"/>
            <a:srcRect/>
            <a:stretch>
              <a:fillRect/>
            </a:stretch>
          </p:blipFill>
          <p:spPr bwMode="auto">
            <a:xfrm>
              <a:off x="8867667" y="3424882"/>
              <a:ext cx="877000" cy="582716"/>
            </a:xfrm>
            <a:prstGeom prst="rect">
              <a:avLst/>
            </a:prstGeom>
            <a:noFill/>
            <a:ln w="9525">
              <a:noFill/>
              <a:miter lim="800000"/>
              <a:headEnd/>
              <a:tailEnd/>
            </a:ln>
          </p:spPr>
        </p:pic>
        <p:pic>
          <p:nvPicPr>
            <p:cNvPr id="20523" name="Picture 97" descr="C1060-boardshot"/>
            <p:cNvPicPr>
              <a:picLocks noChangeAspect="1" noChangeArrowheads="1"/>
            </p:cNvPicPr>
            <p:nvPr/>
          </p:nvPicPr>
          <p:blipFill>
            <a:blip r:embed="rId6" cstate="print"/>
            <a:srcRect/>
            <a:stretch>
              <a:fillRect/>
            </a:stretch>
          </p:blipFill>
          <p:spPr bwMode="auto">
            <a:xfrm>
              <a:off x="9187345" y="3424882"/>
              <a:ext cx="877651" cy="582716"/>
            </a:xfrm>
            <a:prstGeom prst="rect">
              <a:avLst/>
            </a:prstGeom>
            <a:noFill/>
            <a:ln w="9525">
              <a:noFill/>
              <a:miter lim="800000"/>
              <a:headEnd/>
              <a:tailEnd/>
            </a:ln>
          </p:spPr>
        </p:pic>
        <p:pic>
          <p:nvPicPr>
            <p:cNvPr id="20524" name="Picture 97" descr="C1060-boardshot"/>
            <p:cNvPicPr>
              <a:picLocks noChangeAspect="1" noChangeArrowheads="1"/>
            </p:cNvPicPr>
            <p:nvPr/>
          </p:nvPicPr>
          <p:blipFill>
            <a:blip r:embed="rId7" cstate="print"/>
            <a:srcRect/>
            <a:stretch>
              <a:fillRect/>
            </a:stretch>
          </p:blipFill>
          <p:spPr bwMode="auto">
            <a:xfrm>
              <a:off x="9510279" y="3424882"/>
              <a:ext cx="877000" cy="566881"/>
            </a:xfrm>
            <a:prstGeom prst="rect">
              <a:avLst/>
            </a:prstGeom>
            <a:noFill/>
            <a:ln w="9525">
              <a:noFill/>
              <a:miter lim="800000"/>
              <a:headEnd/>
              <a:tailEnd/>
            </a:ln>
          </p:spPr>
        </p:pic>
      </p:grpSp>
      <p:sp>
        <p:nvSpPr>
          <p:cNvPr id="20486" name="TextBox 15"/>
          <p:cNvSpPr txBox="1">
            <a:spLocks noChangeArrowheads="1"/>
          </p:cNvSpPr>
          <p:nvPr/>
        </p:nvSpPr>
        <p:spPr bwMode="auto">
          <a:xfrm>
            <a:off x="4425250" y="1350362"/>
            <a:ext cx="1535069" cy="653252"/>
          </a:xfrm>
          <a:prstGeom prst="rect">
            <a:avLst/>
          </a:prstGeom>
          <a:noFill/>
          <a:ln w="9525">
            <a:noFill/>
            <a:miter lim="800000"/>
            <a:headEnd/>
            <a:tailEnd/>
          </a:ln>
        </p:spPr>
        <p:txBody>
          <a:bodyPr wrap="none" lIns="91435" tIns="45718" rIns="91435" bIns="45718">
            <a:spAutoFit/>
          </a:bodyPr>
          <a:lstStyle/>
          <a:p>
            <a:pPr algn="ctr"/>
            <a:r>
              <a:rPr lang="en-US" dirty="0">
                <a:solidFill>
                  <a:srgbClr val="73B900"/>
                </a:solidFill>
              </a:rPr>
              <a:t>Tesla S1070 </a:t>
            </a:r>
            <a:endParaRPr lang="en-US" dirty="0" smtClean="0">
              <a:solidFill>
                <a:srgbClr val="73B900"/>
              </a:solidFill>
            </a:endParaRPr>
          </a:p>
          <a:p>
            <a:pPr algn="ctr"/>
            <a:r>
              <a:rPr lang="en-US" dirty="0" smtClean="0">
                <a:solidFill>
                  <a:srgbClr val="73B900"/>
                </a:solidFill>
              </a:rPr>
              <a:t>1U </a:t>
            </a:r>
            <a:r>
              <a:rPr lang="en-US" dirty="0">
                <a:solidFill>
                  <a:srgbClr val="73B900"/>
                </a:solidFill>
              </a:rPr>
              <a:t>System</a:t>
            </a:r>
          </a:p>
        </p:txBody>
      </p:sp>
      <p:sp>
        <p:nvSpPr>
          <p:cNvPr id="20487" name="TextBox 16"/>
          <p:cNvSpPr txBox="1">
            <a:spLocks noChangeArrowheads="1"/>
          </p:cNvSpPr>
          <p:nvPr/>
        </p:nvSpPr>
        <p:spPr bwMode="auto">
          <a:xfrm>
            <a:off x="6405838" y="1350580"/>
            <a:ext cx="2002461" cy="653252"/>
          </a:xfrm>
          <a:prstGeom prst="rect">
            <a:avLst/>
          </a:prstGeom>
          <a:noFill/>
          <a:ln w="9525">
            <a:noFill/>
            <a:miter lim="800000"/>
            <a:headEnd/>
            <a:tailEnd/>
          </a:ln>
        </p:spPr>
        <p:txBody>
          <a:bodyPr wrap="none" lIns="91435" tIns="45718" rIns="91435" bIns="45718">
            <a:spAutoFit/>
          </a:bodyPr>
          <a:lstStyle/>
          <a:p>
            <a:pPr algn="ctr"/>
            <a:r>
              <a:rPr lang="en-US" dirty="0">
                <a:solidFill>
                  <a:srgbClr val="73B900"/>
                </a:solidFill>
              </a:rPr>
              <a:t>Tesla C1060 </a:t>
            </a:r>
          </a:p>
          <a:p>
            <a:pPr algn="ctr"/>
            <a:r>
              <a:rPr lang="en-US" dirty="0">
                <a:solidFill>
                  <a:srgbClr val="73B900"/>
                </a:solidFill>
              </a:rPr>
              <a:t>Computing Board</a:t>
            </a:r>
          </a:p>
        </p:txBody>
      </p:sp>
      <p:sp>
        <p:nvSpPr>
          <p:cNvPr id="20488" name="TextBox 17"/>
          <p:cNvSpPr txBox="1">
            <a:spLocks noChangeArrowheads="1"/>
          </p:cNvSpPr>
          <p:nvPr/>
        </p:nvSpPr>
        <p:spPr bwMode="auto">
          <a:xfrm>
            <a:off x="8478670" y="1350362"/>
            <a:ext cx="2213360" cy="653252"/>
          </a:xfrm>
          <a:prstGeom prst="rect">
            <a:avLst/>
          </a:prstGeom>
          <a:noFill/>
          <a:ln w="9525">
            <a:noFill/>
            <a:miter lim="800000"/>
            <a:headEnd/>
            <a:tailEnd/>
          </a:ln>
        </p:spPr>
        <p:txBody>
          <a:bodyPr wrap="square" lIns="91435" tIns="45718" rIns="91435" bIns="45718">
            <a:spAutoFit/>
          </a:bodyPr>
          <a:lstStyle/>
          <a:p>
            <a:pPr algn="ctr"/>
            <a:r>
              <a:rPr lang="en-US" dirty="0">
                <a:solidFill>
                  <a:srgbClr val="73B900"/>
                </a:solidFill>
              </a:rPr>
              <a:t>Tesla Personal Supercomputer </a:t>
            </a:r>
          </a:p>
        </p:txBody>
      </p:sp>
      <p:graphicFrame>
        <p:nvGraphicFramePr>
          <p:cNvPr id="18" name="Group 52"/>
          <p:cNvGraphicFramePr>
            <a:graphicFrameLocks noGrp="1"/>
          </p:cNvGraphicFramePr>
          <p:nvPr/>
        </p:nvGraphicFramePr>
        <p:xfrm>
          <a:off x="146520" y="3355440"/>
          <a:ext cx="10626292" cy="1701858"/>
        </p:xfrm>
        <a:graphic>
          <a:graphicData uri="http://schemas.openxmlformats.org/drawingml/2006/table">
            <a:tbl>
              <a:tblPr/>
              <a:tblGrid>
                <a:gridCol w="1734796"/>
                <a:gridCol w="2222874"/>
                <a:gridCol w="2222874"/>
                <a:gridCol w="2222874"/>
                <a:gridCol w="2222874"/>
              </a:tblGrid>
              <a:tr h="33832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GPUs</a:t>
                      </a:r>
                    </a:p>
                  </a:txBody>
                  <a:tcPr horzOverflow="overflow">
                    <a:lnL>
                      <a:noFill/>
                    </a:lnL>
                    <a:lnR>
                      <a:noFill/>
                    </a:lnR>
                    <a:lnT>
                      <a:noFill/>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2 Tesla GPUs</a:t>
                      </a:r>
                    </a:p>
                  </a:txBody>
                  <a:tcPr horzOverflow="overflow">
                    <a:lnL>
                      <a:noFill/>
                    </a:lnL>
                    <a:lnR>
                      <a:noFill/>
                    </a:lnR>
                    <a:lnT>
                      <a:noFill/>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4 Tesla GPUs</a:t>
                      </a:r>
                    </a:p>
                  </a:txBody>
                  <a:tcPr horzOverflow="overflow">
                    <a:lnL>
                      <a:noFill/>
                    </a:lnL>
                    <a:lnR>
                      <a:noFill/>
                    </a:lnR>
                    <a:lnT>
                      <a:noFill/>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1 Tesla GPU</a:t>
                      </a:r>
                    </a:p>
                  </a:txBody>
                  <a:tcPr horzOverflow="overflow">
                    <a:lnL>
                      <a:noFill/>
                    </a:lnL>
                    <a:lnR>
                      <a:noFill/>
                    </a:lnR>
                    <a:lnT>
                      <a:noFill/>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4 Tesla GPUs</a:t>
                      </a:r>
                    </a:p>
                  </a:txBody>
                  <a:tcPr horzOverflow="overflow">
                    <a:lnL>
                      <a:noFill/>
                    </a:lnL>
                    <a:lnR>
                      <a:noFill/>
                    </a:lnR>
                    <a:lnT>
                      <a:noFill/>
                    </a:lnT>
                    <a:lnB w="3175" cap="flat" cmpd="sng" algn="ctr">
                      <a:solidFill>
                        <a:srgbClr val="538600"/>
                      </a:solidFill>
                      <a:prstDash val="solid"/>
                      <a:round/>
                      <a:headEnd type="none" w="med" len="med"/>
                      <a:tailEnd type="none" w="med" len="med"/>
                    </a:lnB>
                    <a:lnTlToBr>
                      <a:noFill/>
                    </a:lnTlToBr>
                    <a:lnBlToTr>
                      <a:noFill/>
                    </a:lnBlToTr>
                    <a:noFill/>
                  </a:tcPr>
                </a:tc>
              </a:tr>
              <a:tr h="52712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Single Precision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Performance</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1.87 Teraflops</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4.14 Teraflops</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933 Gigaflops</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3.7 Teraflops</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r>
              <a:tr h="52712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Double Precision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cs typeface="Arial" charset="0"/>
                        </a:rPr>
                        <a:t>Performance</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156 Gigaflops</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346 Gigaflops</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78 Gigaflops</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312 Gigaflops</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r>
              <a:tr h="30928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Memory</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8 GB (4 GB / GPU)</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cs typeface="Arial" charset="0"/>
                        </a:rPr>
                        <a:t>16 GB (4 GB / GPU)</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4 GB</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charset="0"/>
                          <a:cs typeface="Arial" charset="0"/>
                        </a:rPr>
                        <a:t>16 GB (4 GB / GPU)</a:t>
                      </a:r>
                    </a:p>
                  </a:txBody>
                  <a:tcPr horzOverflow="overflow">
                    <a:lnL>
                      <a:noFill/>
                    </a:lnL>
                    <a:lnR>
                      <a:noFill/>
                    </a:lnR>
                    <a:lnT w="3175" cap="flat" cmpd="sng" algn="ctr">
                      <a:solidFill>
                        <a:srgbClr val="538600"/>
                      </a:solidFill>
                      <a:prstDash val="solid"/>
                      <a:round/>
                      <a:headEnd type="none" w="med" len="med"/>
                      <a:tailEnd type="none" w="med" len="med"/>
                    </a:lnT>
                    <a:lnB w="3175" cap="flat" cmpd="sng" algn="ctr">
                      <a:solidFill>
                        <a:srgbClr val="538600"/>
                      </a:solidFill>
                      <a:prstDash val="solid"/>
                      <a:round/>
                      <a:headEnd type="none" w="med" len="med"/>
                      <a:tailEnd type="none" w="med" len="med"/>
                    </a:lnB>
                    <a:lnTlToBr>
                      <a:noFill/>
                    </a:lnTlToBr>
                    <a:lnBlToTr>
                      <a:noFill/>
                    </a:lnBlToTr>
                    <a:noFill/>
                  </a:tcPr>
                </a:tc>
              </a:tr>
            </a:tbl>
          </a:graphicData>
        </a:graphic>
      </p:graphicFrame>
      <p:sp>
        <p:nvSpPr>
          <p:cNvPr id="21" name="TextBox 15"/>
          <p:cNvSpPr txBox="1">
            <a:spLocks noChangeArrowheads="1"/>
          </p:cNvSpPr>
          <p:nvPr/>
        </p:nvSpPr>
        <p:spPr bwMode="auto">
          <a:xfrm>
            <a:off x="2099369" y="1350362"/>
            <a:ext cx="2067383" cy="653252"/>
          </a:xfrm>
          <a:prstGeom prst="rect">
            <a:avLst/>
          </a:prstGeom>
          <a:noFill/>
          <a:ln w="9525">
            <a:noFill/>
            <a:miter lim="800000"/>
            <a:headEnd/>
            <a:tailEnd/>
          </a:ln>
        </p:spPr>
        <p:txBody>
          <a:bodyPr wrap="none" lIns="91435" tIns="45718" rIns="91435" bIns="45718">
            <a:spAutoFit/>
          </a:bodyPr>
          <a:lstStyle/>
          <a:p>
            <a:pPr algn="ctr"/>
            <a:r>
              <a:rPr lang="en-US" dirty="0" err="1" smtClean="0">
                <a:solidFill>
                  <a:srgbClr val="73B900"/>
                </a:solidFill>
              </a:rPr>
              <a:t>SuperMicro</a:t>
            </a:r>
            <a:r>
              <a:rPr lang="en-US" dirty="0" smtClean="0">
                <a:solidFill>
                  <a:srgbClr val="73B900"/>
                </a:solidFill>
              </a:rPr>
              <a:t> 1U</a:t>
            </a:r>
          </a:p>
          <a:p>
            <a:pPr algn="ctr"/>
            <a:r>
              <a:rPr lang="en-US" dirty="0" smtClean="0">
                <a:solidFill>
                  <a:srgbClr val="73B900"/>
                </a:solidFill>
              </a:rPr>
              <a:t>GPU </a:t>
            </a:r>
            <a:r>
              <a:rPr lang="en-US" dirty="0" err="1" smtClean="0">
                <a:solidFill>
                  <a:srgbClr val="73B900"/>
                </a:solidFill>
              </a:rPr>
              <a:t>SuperServer</a:t>
            </a:r>
            <a:endParaRPr lang="en-US" dirty="0">
              <a:solidFill>
                <a:srgbClr val="73B900"/>
              </a:solidFill>
            </a:endParaRPr>
          </a:p>
        </p:txBody>
      </p:sp>
      <p:pic>
        <p:nvPicPr>
          <p:cNvPr id="86018" name="Picture 2" descr="\\Netapp5\prodmktg\Tesla_M1060\Final\Product_shots\Supermicro_1U\Tesla_M1060_1u_Super_Micro_Front_Elevated_no_cover.png"/>
          <p:cNvPicPr>
            <a:picLocks noChangeAspect="1" noChangeArrowheads="1"/>
          </p:cNvPicPr>
          <p:nvPr/>
        </p:nvPicPr>
        <p:blipFill>
          <a:blip r:embed="rId8" cstate="print"/>
          <a:srcRect/>
          <a:stretch>
            <a:fillRect/>
          </a:stretch>
        </p:blipFill>
        <p:spPr bwMode="auto">
          <a:xfrm>
            <a:off x="2057273" y="2187723"/>
            <a:ext cx="1857942" cy="996634"/>
          </a:xfrm>
          <a:prstGeom prst="rect">
            <a:avLst/>
          </a:prstGeom>
          <a:noFill/>
        </p:spPr>
      </p:pic>
      <p:sp>
        <p:nvSpPr>
          <p:cNvPr id="23" name="Rounded Rectangle 22"/>
          <p:cNvSpPr/>
          <p:nvPr/>
        </p:nvSpPr>
        <p:spPr>
          <a:xfrm>
            <a:off x="1924045" y="926148"/>
            <a:ext cx="4388497" cy="4134388"/>
          </a:xfrm>
          <a:prstGeom prst="roundRect">
            <a:avLst>
              <a:gd name="adj" fmla="val 4227"/>
            </a:avLst>
          </a:prstGeom>
          <a:gradFill>
            <a:gsLst>
              <a:gs pos="0">
                <a:schemeClr val="bg1">
                  <a:lumMod val="75000"/>
                  <a:lumOff val="25000"/>
                  <a:alpha val="25000"/>
                </a:schemeClr>
              </a:gs>
              <a:gs pos="45000">
                <a:schemeClr val="bg1">
                  <a:lumMod val="75000"/>
                  <a:lumOff val="25000"/>
                  <a:alpha val="0"/>
                </a:schemeClr>
              </a:gs>
            </a:gsLst>
            <a:lin ang="5400000" scaled="1"/>
          </a:gradFill>
          <a:ln w="19050">
            <a:gradFill flip="none" rotWithShape="1">
              <a:gsLst>
                <a:gs pos="0">
                  <a:srgbClr val="76B900"/>
                </a:gs>
                <a:gs pos="73000">
                  <a:srgbClr val="81C800">
                    <a:alpha val="0"/>
                  </a:srgbClr>
                </a:gs>
              </a:gsLst>
              <a:lin ang="4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endParaRPr lang="en-US"/>
          </a:p>
        </p:txBody>
      </p:sp>
      <p:sp>
        <p:nvSpPr>
          <p:cNvPr id="24" name="Rounded Rectangle 23"/>
          <p:cNvSpPr/>
          <p:nvPr/>
        </p:nvSpPr>
        <p:spPr>
          <a:xfrm>
            <a:off x="6374326" y="924723"/>
            <a:ext cx="4393195" cy="4134388"/>
          </a:xfrm>
          <a:prstGeom prst="roundRect">
            <a:avLst>
              <a:gd name="adj" fmla="val 4227"/>
            </a:avLst>
          </a:prstGeom>
          <a:gradFill>
            <a:gsLst>
              <a:gs pos="0">
                <a:schemeClr val="bg1">
                  <a:lumMod val="75000"/>
                  <a:lumOff val="25000"/>
                  <a:alpha val="25000"/>
                </a:schemeClr>
              </a:gs>
              <a:gs pos="45000">
                <a:schemeClr val="bg1">
                  <a:lumMod val="75000"/>
                  <a:lumOff val="25000"/>
                  <a:alpha val="0"/>
                </a:schemeClr>
              </a:gs>
            </a:gsLst>
            <a:lin ang="5400000" scaled="1"/>
          </a:gradFill>
          <a:ln w="19050">
            <a:gradFill flip="none" rotWithShape="1">
              <a:gsLst>
                <a:gs pos="0">
                  <a:srgbClr val="76B900"/>
                </a:gs>
                <a:gs pos="73000">
                  <a:srgbClr val="81C800">
                    <a:alpha val="0"/>
                  </a:srgbClr>
                </a:gs>
              </a:gsLst>
              <a:lin ang="4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endParaRPr lang="en-US"/>
          </a:p>
        </p:txBody>
      </p:sp>
      <p:sp>
        <p:nvSpPr>
          <p:cNvPr id="20" name="Title 19"/>
          <p:cNvSpPr>
            <a:spLocks noGrp="1"/>
          </p:cNvSpPr>
          <p:nvPr>
            <p:ph type="title"/>
          </p:nvPr>
        </p:nvSpPr>
        <p:spPr/>
        <p:txBody>
          <a:bodyPr/>
          <a:lstStyle/>
          <a:p>
            <a:r>
              <a:rPr lang="en-US" dirty="0" smtClean="0"/>
              <a:t>Tesla GPU Computing Products</a:t>
            </a:r>
            <a:endParaRPr lang="en-GB"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97" descr="C1060-boardshot"/>
          <p:cNvPicPr>
            <a:picLocks noChangeAspect="1" noChangeArrowheads="1"/>
          </p:cNvPicPr>
          <p:nvPr/>
        </p:nvPicPr>
        <p:blipFill>
          <a:blip r:embed="rId3" cstate="print">
            <a:clrChange>
              <a:clrFrom>
                <a:srgbClr val="F2F3F7"/>
              </a:clrFrom>
              <a:clrTo>
                <a:srgbClr val="F2F3F7">
                  <a:alpha val="0"/>
                </a:srgbClr>
              </a:clrTo>
            </a:clrChange>
          </a:blip>
          <a:srcRect/>
          <a:stretch>
            <a:fillRect/>
          </a:stretch>
        </p:blipFill>
        <p:spPr bwMode="auto">
          <a:xfrm>
            <a:off x="301841" y="1490895"/>
            <a:ext cx="4703763" cy="3149344"/>
          </a:xfrm>
          <a:prstGeom prst="rect">
            <a:avLst/>
          </a:prstGeom>
          <a:noFill/>
          <a:ln w="9525">
            <a:noFill/>
            <a:miter lim="800000"/>
            <a:headEnd/>
            <a:tailEnd/>
          </a:ln>
          <a:effectLst>
            <a:reflection blurRad="6350" stA="52000" endA="300" endPos="35000" dir="5400000" sy="-100000" algn="bl" rotWithShape="0"/>
          </a:effectLst>
        </p:spPr>
      </p:pic>
      <p:sp>
        <p:nvSpPr>
          <p:cNvPr id="7" name="Title 6"/>
          <p:cNvSpPr>
            <a:spLocks noGrp="1"/>
          </p:cNvSpPr>
          <p:nvPr>
            <p:ph type="title"/>
          </p:nvPr>
        </p:nvSpPr>
        <p:spPr/>
        <p:txBody>
          <a:bodyPr/>
          <a:lstStyle/>
          <a:p>
            <a:r>
              <a:rPr lang="en-US" dirty="0" smtClean="0"/>
              <a:t>Tesla C1060 Computing Processor</a:t>
            </a:r>
            <a:endParaRPr lang="en-US" dirty="0"/>
          </a:p>
        </p:txBody>
      </p:sp>
      <p:graphicFrame>
        <p:nvGraphicFramePr>
          <p:cNvPr id="6" name="Group 103"/>
          <p:cNvGraphicFramePr>
            <a:graphicFrameLocks noGrp="1"/>
          </p:cNvGraphicFramePr>
          <p:nvPr/>
        </p:nvGraphicFramePr>
        <p:xfrm>
          <a:off x="5418033" y="1219200"/>
          <a:ext cx="5292089" cy="4514397"/>
        </p:xfrm>
        <a:graphic>
          <a:graphicData uri="http://schemas.openxmlformats.org/drawingml/2006/table">
            <a:tbl>
              <a:tblPr/>
              <a:tblGrid>
                <a:gridCol w="2245129"/>
                <a:gridCol w="3046960"/>
              </a:tblGrid>
              <a:tr h="341367">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charset="0"/>
                          <a:cs typeface="Arial" charset="0"/>
                        </a:rPr>
                        <a:t>Processor</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1 </a:t>
                      </a:r>
                      <a:r>
                        <a:rPr lang="en-US" sz="1600" b="0" dirty="0" smtClean="0">
                          <a:latin typeface="Calibri"/>
                        </a:rPr>
                        <a:t>×</a:t>
                      </a: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 Tesla T10</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361229">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charset="0"/>
                          <a:cs typeface="Arial" charset="0"/>
                        </a:rPr>
                        <a:t>Number of cores</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240</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363712">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charset="0"/>
                          <a:cs typeface="Arial" charset="0"/>
                        </a:rPr>
                        <a:t>Core Clock</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1.296 GHz</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483814">
                <a:tc rowSpan="2">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charset="0"/>
                          <a:cs typeface="Arial" charset="0"/>
                        </a:rPr>
                        <a:t>Floating Point Performance</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933 </a:t>
                      </a:r>
                      <a:r>
                        <a:rPr kumimoji="0" lang="en-US" sz="16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charset="0"/>
                          <a:cs typeface="Arial" charset="0"/>
                        </a:rPr>
                        <a:t>Gflops</a:t>
                      </a: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 Single Precision</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483814">
                <a:tc vMerge="1">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600" b="1" i="0" u="none" strike="noStrike" cap="none" normalizeH="0" baseline="0" dirty="0" smtClean="0">
                        <a:ln>
                          <a:noFill/>
                        </a:ln>
                        <a:solidFill>
                          <a:schemeClr val="tx1"/>
                        </a:solidFill>
                        <a:effectLst/>
                        <a:latin typeface="Arial" charset="0"/>
                        <a:cs typeface="Arial" charset="0"/>
                      </a:endParaRP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78 </a:t>
                      </a:r>
                      <a:r>
                        <a:rPr kumimoji="0" lang="en-US" sz="16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charset="0"/>
                          <a:cs typeface="Arial" charset="0"/>
                        </a:rPr>
                        <a:t>Gflops</a:t>
                      </a: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 Double Precision</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37364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charset="0"/>
                          <a:cs typeface="Arial" charset="0"/>
                        </a:rPr>
                        <a:t>On-board memory</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4.0 GB </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341367">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cs typeface="Arial" charset="0"/>
                        </a:rPr>
                        <a:t>Memory bandwidth</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102 GB/sec peak</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400952">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cs typeface="Arial" charset="0"/>
                        </a:rPr>
                        <a:t>Memory I/O</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512-bit, 800MHz GDDR3</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63459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cs typeface="Arial" charset="0"/>
                        </a:rPr>
                        <a:t>Form factor</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Full ATX: 4.736</a:t>
                      </a:r>
                      <a:r>
                        <a:rPr lang="en-US" sz="1600" dirty="0" smtClean="0"/>
                        <a:t>″</a:t>
                      </a: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 x 10.5</a:t>
                      </a:r>
                      <a:r>
                        <a:rPr lang="en-US" sz="1600" dirty="0" smtClean="0"/>
                        <a:t>″</a:t>
                      </a:r>
                      <a:endPar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endParaRP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Dual slot wide</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340126">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cs typeface="Arial" charset="0"/>
                        </a:rPr>
                        <a:t>System I/O</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charset="0"/>
                          <a:cs typeface="Arial" charset="0"/>
                        </a:rPr>
                        <a:t>PCIe</a:t>
                      </a: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 </a:t>
                      </a:r>
                      <a:r>
                        <a:rPr lang="en-US" sz="1600" b="0" dirty="0" smtClean="0">
                          <a:latin typeface="Calibri"/>
                        </a:rPr>
                        <a:t>×</a:t>
                      </a: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16 Gen2</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38978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charset="0"/>
                          <a:cs typeface="Arial" charset="0"/>
                        </a:rPr>
                        <a:t>Typical power</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160 W</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87" name="Group 103"/>
          <p:cNvGraphicFramePr>
            <a:graphicFrameLocks noGrp="1"/>
          </p:cNvGraphicFramePr>
          <p:nvPr/>
        </p:nvGraphicFramePr>
        <p:xfrm>
          <a:off x="5418033" y="1219200"/>
          <a:ext cx="5292089" cy="4514397"/>
        </p:xfrm>
        <a:graphic>
          <a:graphicData uri="http://schemas.openxmlformats.org/drawingml/2006/table">
            <a:tbl>
              <a:tblPr/>
              <a:tblGrid>
                <a:gridCol w="2245129"/>
                <a:gridCol w="3046960"/>
              </a:tblGrid>
              <a:tr h="341367">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charset="0"/>
                          <a:cs typeface="Arial" charset="0"/>
                        </a:rPr>
                        <a:t>Processor</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1 </a:t>
                      </a:r>
                      <a:r>
                        <a:rPr lang="en-US" sz="1600" b="0" dirty="0" smtClean="0">
                          <a:latin typeface="Calibri"/>
                        </a:rPr>
                        <a:t>×</a:t>
                      </a: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 Tesla T10</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361229">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charset="0"/>
                          <a:cs typeface="Arial" charset="0"/>
                        </a:rPr>
                        <a:t>Number of cores</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240</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363712">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charset="0"/>
                          <a:cs typeface="Arial" charset="0"/>
                        </a:rPr>
                        <a:t>Core Clock</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1.296 GHz</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483814">
                <a:tc rowSpan="2">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charset="0"/>
                          <a:cs typeface="Arial" charset="0"/>
                        </a:rPr>
                        <a:t>Floating Point Performance</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933 </a:t>
                      </a:r>
                      <a:r>
                        <a:rPr kumimoji="0" lang="en-US" sz="16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charset="0"/>
                          <a:cs typeface="Arial" charset="0"/>
                        </a:rPr>
                        <a:t>Gflops</a:t>
                      </a: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 Single Precision</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483814">
                <a:tc vMerge="1">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600" b="1" i="0" u="none" strike="noStrike" cap="none" normalizeH="0" baseline="0" dirty="0" smtClean="0">
                        <a:ln>
                          <a:noFill/>
                        </a:ln>
                        <a:solidFill>
                          <a:schemeClr val="tx1"/>
                        </a:solidFill>
                        <a:effectLst/>
                        <a:latin typeface="Arial" charset="0"/>
                        <a:cs typeface="Arial" charset="0"/>
                      </a:endParaRP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78 </a:t>
                      </a:r>
                      <a:r>
                        <a:rPr kumimoji="0" lang="en-US" sz="16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charset="0"/>
                          <a:cs typeface="Arial" charset="0"/>
                        </a:rPr>
                        <a:t>Gflops</a:t>
                      </a: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 Double Precision</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37364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charset="0"/>
                          <a:cs typeface="Arial" charset="0"/>
                        </a:rPr>
                        <a:t>On-board memory</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4.0 GB </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341367">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cs typeface="Arial" charset="0"/>
                        </a:rPr>
                        <a:t>Memory bandwidth</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102 GB/sec peak</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400952">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cs typeface="Arial" charset="0"/>
                        </a:rPr>
                        <a:t>Memory I/O</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512-bit, 800MHz GDDR3</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63459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cs typeface="Arial" charset="0"/>
                        </a:rPr>
                        <a:t>Form factor</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Full ATX: 4.736</a:t>
                      </a:r>
                      <a:r>
                        <a:rPr lang="en-US" sz="1600" dirty="0" smtClean="0"/>
                        <a:t>″</a:t>
                      </a: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 x 10.5</a:t>
                      </a:r>
                      <a:r>
                        <a:rPr lang="en-US" sz="1600" dirty="0" smtClean="0"/>
                        <a:t>″</a:t>
                      </a:r>
                      <a:endPar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endParaRP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Dual slot wide</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340126">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smtClean="0">
                          <a:ln>
                            <a:noFill/>
                          </a:ln>
                          <a:solidFill>
                            <a:schemeClr val="tx1"/>
                          </a:solidFill>
                          <a:effectLst/>
                          <a:latin typeface="Arial" charset="0"/>
                          <a:cs typeface="Arial" charset="0"/>
                        </a:rPr>
                        <a:t>System I/O</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charset="0"/>
                          <a:cs typeface="Arial" charset="0"/>
                        </a:rPr>
                        <a:t>PCIe</a:t>
                      </a: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 </a:t>
                      </a:r>
                      <a:r>
                        <a:rPr lang="en-US" sz="1600" b="0" dirty="0" smtClean="0">
                          <a:latin typeface="Calibri"/>
                        </a:rPr>
                        <a:t>×</a:t>
                      </a: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16 Gen2</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38978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charset="0"/>
                          <a:cs typeface="Arial" charset="0"/>
                        </a:rPr>
                        <a:t>Typical power</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160 W</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bl>
          </a:graphicData>
        </a:graphic>
      </p:graphicFrame>
      <p:pic>
        <p:nvPicPr>
          <p:cNvPr id="87042" name="Picture 2" descr="C:\Documents and Settings\sugupta\My Documents\work\Mktg\Presentations\Images\ImagesOfProduct\M1060_card\Tesla_Server_card_3qtr.png"/>
          <p:cNvPicPr>
            <a:picLocks noChangeAspect="1" noChangeArrowheads="1"/>
          </p:cNvPicPr>
          <p:nvPr/>
        </p:nvPicPr>
        <p:blipFill>
          <a:blip r:embed="rId3" cstate="print"/>
          <a:srcRect/>
          <a:stretch>
            <a:fillRect/>
          </a:stretch>
        </p:blipFill>
        <p:spPr bwMode="auto">
          <a:xfrm>
            <a:off x="815166" y="1233021"/>
            <a:ext cx="3868046" cy="2617952"/>
          </a:xfrm>
          <a:prstGeom prst="rect">
            <a:avLst/>
          </a:prstGeom>
          <a:noFill/>
        </p:spPr>
      </p:pic>
      <p:sp>
        <p:nvSpPr>
          <p:cNvPr id="10" name="Title 9"/>
          <p:cNvSpPr>
            <a:spLocks noGrp="1"/>
          </p:cNvSpPr>
          <p:nvPr>
            <p:ph type="title"/>
          </p:nvPr>
        </p:nvSpPr>
        <p:spPr>
          <a:xfrm>
            <a:off x="549275" y="247651"/>
            <a:ext cx="9204325" cy="584775"/>
          </a:xfrm>
        </p:spPr>
        <p:txBody>
          <a:bodyPr/>
          <a:lstStyle/>
          <a:p>
            <a:r>
              <a:rPr lang="en-US" dirty="0" smtClean="0"/>
              <a:t>Tesla M1060 Embedded Module</a:t>
            </a:r>
            <a:endParaRPr lang="en-US" dirty="0"/>
          </a:p>
        </p:txBody>
      </p:sp>
      <p:sp>
        <p:nvSpPr>
          <p:cNvPr id="11" name="Content Placeholder 10"/>
          <p:cNvSpPr>
            <a:spLocks noGrp="1"/>
          </p:cNvSpPr>
          <p:nvPr>
            <p:ph sz="half" idx="1"/>
          </p:nvPr>
        </p:nvSpPr>
        <p:spPr>
          <a:xfrm>
            <a:off x="549279" y="3954163"/>
            <a:ext cx="4751771" cy="1738613"/>
          </a:xfrm>
        </p:spPr>
        <p:txBody>
          <a:bodyPr/>
          <a:lstStyle/>
          <a:p>
            <a:r>
              <a:rPr lang="en-US" dirty="0" smtClean="0"/>
              <a:t>OEM-only product</a:t>
            </a:r>
          </a:p>
          <a:p>
            <a:r>
              <a:rPr lang="en-US" dirty="0" smtClean="0"/>
              <a:t>Available as integrated product in OEM systems</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929" name="Picture 1"/>
          <p:cNvPicPr>
            <a:picLocks noChangeAspect="1" noChangeArrowheads="1"/>
          </p:cNvPicPr>
          <p:nvPr/>
        </p:nvPicPr>
        <p:blipFill>
          <a:blip r:embed="rId3" cstate="print"/>
          <a:srcRect/>
          <a:stretch>
            <a:fillRect/>
          </a:stretch>
        </p:blipFill>
        <p:spPr bwMode="auto">
          <a:xfrm>
            <a:off x="1420813" y="1651000"/>
            <a:ext cx="1949450" cy="4618038"/>
          </a:xfrm>
          <a:prstGeom prst="rect">
            <a:avLst/>
          </a:prstGeom>
          <a:noFill/>
          <a:ln w="9525">
            <a:noFill/>
            <a:miter lim="800000"/>
            <a:headEnd/>
            <a:tailEnd/>
          </a:ln>
        </p:spPr>
      </p:pic>
      <p:pic>
        <p:nvPicPr>
          <p:cNvPr id="380930" name="Picture 97" descr="C1060-boardshot"/>
          <p:cNvPicPr>
            <a:picLocks noChangeAspect="1" noChangeArrowheads="1"/>
          </p:cNvPicPr>
          <p:nvPr/>
        </p:nvPicPr>
        <p:blipFill>
          <a:blip r:embed="rId4" cstate="print"/>
          <a:srcRect/>
          <a:stretch>
            <a:fillRect/>
          </a:stretch>
        </p:blipFill>
        <p:spPr bwMode="auto">
          <a:xfrm>
            <a:off x="52388" y="4056063"/>
            <a:ext cx="2138362" cy="1460500"/>
          </a:xfrm>
          <a:prstGeom prst="rect">
            <a:avLst/>
          </a:prstGeom>
          <a:noFill/>
          <a:ln w="9525">
            <a:noFill/>
            <a:miter lim="800000"/>
            <a:headEnd/>
            <a:tailEnd/>
          </a:ln>
        </p:spPr>
      </p:pic>
      <p:sp>
        <p:nvSpPr>
          <p:cNvPr id="380931" name="Rectangle 2"/>
          <p:cNvSpPr>
            <a:spLocks noGrp="1" noChangeArrowheads="1"/>
          </p:cNvSpPr>
          <p:nvPr>
            <p:ph type="title"/>
          </p:nvPr>
        </p:nvSpPr>
        <p:spPr/>
        <p:txBody>
          <a:bodyPr/>
          <a:lstStyle/>
          <a:p>
            <a:r>
              <a:rPr lang="en-US" dirty="0" smtClean="0"/>
              <a:t>Tesla Personal Supercomputer</a:t>
            </a:r>
          </a:p>
        </p:txBody>
      </p:sp>
      <p:sp>
        <p:nvSpPr>
          <p:cNvPr id="380932" name="Rectangle 3"/>
          <p:cNvSpPr>
            <a:spLocks noGrp="1" noChangeArrowheads="1"/>
          </p:cNvSpPr>
          <p:nvPr>
            <p:ph type="body" idx="4294967295"/>
          </p:nvPr>
        </p:nvSpPr>
        <p:spPr>
          <a:xfrm>
            <a:off x="4767382" y="1115497"/>
            <a:ext cx="6205418" cy="4871323"/>
          </a:xfrm>
        </p:spPr>
        <p:txBody>
          <a:bodyPr/>
          <a:lstStyle/>
          <a:p>
            <a:pPr>
              <a:lnSpc>
                <a:spcPct val="90000"/>
              </a:lnSpc>
              <a:buFontTx/>
              <a:buNone/>
            </a:pPr>
            <a:r>
              <a:rPr lang="en-US" dirty="0" smtClean="0"/>
              <a:t>Supercomputing Performance</a:t>
            </a:r>
            <a:endParaRPr lang="en-US" b="0" dirty="0" smtClean="0"/>
          </a:p>
          <a:p>
            <a:pPr>
              <a:lnSpc>
                <a:spcPct val="90000"/>
              </a:lnSpc>
            </a:pPr>
            <a:r>
              <a:rPr lang="en-US" sz="2000" b="0" dirty="0" smtClean="0"/>
              <a:t>Massively parallel CUDA Architecture</a:t>
            </a:r>
          </a:p>
          <a:p>
            <a:pPr>
              <a:lnSpc>
                <a:spcPct val="90000"/>
              </a:lnSpc>
            </a:pPr>
            <a:r>
              <a:rPr lang="en-US" sz="2000" b="0" dirty="0" smtClean="0"/>
              <a:t>960 cores.  4 Teraflops</a:t>
            </a:r>
          </a:p>
          <a:p>
            <a:pPr>
              <a:lnSpc>
                <a:spcPct val="90000"/>
              </a:lnSpc>
            </a:pPr>
            <a:r>
              <a:rPr lang="en-US" sz="2000" b="0" dirty="0" smtClean="0"/>
              <a:t>250</a:t>
            </a:r>
            <a:r>
              <a:rPr lang="en-US" sz="2000" b="0" dirty="0" smtClean="0">
                <a:latin typeface="Calibri"/>
              </a:rPr>
              <a:t>×</a:t>
            </a:r>
            <a:r>
              <a:rPr lang="en-US" sz="2000" b="0" dirty="0" smtClean="0"/>
              <a:t> the performance of a desktop</a:t>
            </a:r>
          </a:p>
          <a:p>
            <a:pPr>
              <a:lnSpc>
                <a:spcPct val="90000"/>
              </a:lnSpc>
            </a:pPr>
            <a:endParaRPr lang="en-US" sz="2000" dirty="0" smtClean="0"/>
          </a:p>
          <a:p>
            <a:pPr>
              <a:lnSpc>
                <a:spcPct val="90000"/>
              </a:lnSpc>
              <a:buFontTx/>
              <a:buNone/>
            </a:pPr>
            <a:r>
              <a:rPr lang="en-US" dirty="0" smtClean="0"/>
              <a:t>Personal </a:t>
            </a:r>
          </a:p>
          <a:p>
            <a:pPr>
              <a:lnSpc>
                <a:spcPct val="90000"/>
              </a:lnSpc>
            </a:pPr>
            <a:r>
              <a:rPr lang="en-US" sz="2000" b="0" dirty="0" smtClean="0"/>
              <a:t>One researcher, one supercomputer</a:t>
            </a:r>
          </a:p>
          <a:p>
            <a:pPr>
              <a:lnSpc>
                <a:spcPct val="90000"/>
              </a:lnSpc>
            </a:pPr>
            <a:r>
              <a:rPr lang="en-US" sz="2000" b="0" dirty="0" smtClean="0"/>
              <a:t>Plugs into standard power strip</a:t>
            </a:r>
          </a:p>
          <a:p>
            <a:pPr>
              <a:lnSpc>
                <a:spcPct val="90000"/>
              </a:lnSpc>
            </a:pPr>
            <a:endParaRPr lang="en-US" sz="2000" dirty="0" smtClean="0"/>
          </a:p>
          <a:p>
            <a:pPr>
              <a:lnSpc>
                <a:spcPct val="90000"/>
              </a:lnSpc>
              <a:buFontTx/>
              <a:buNone/>
            </a:pPr>
            <a:r>
              <a:rPr lang="en-US" dirty="0" smtClean="0"/>
              <a:t>Accessible</a:t>
            </a:r>
            <a:endParaRPr lang="en-US" b="0" dirty="0" smtClean="0"/>
          </a:p>
          <a:p>
            <a:pPr>
              <a:lnSpc>
                <a:spcPct val="90000"/>
              </a:lnSpc>
            </a:pPr>
            <a:r>
              <a:rPr lang="en-US" sz="2000" b="0" dirty="0" smtClean="0"/>
              <a:t>Program in C for Windows, Linux</a:t>
            </a:r>
          </a:p>
          <a:p>
            <a:pPr>
              <a:lnSpc>
                <a:spcPct val="90000"/>
              </a:lnSpc>
            </a:pPr>
            <a:r>
              <a:rPr lang="en-US" sz="2000" b="0" dirty="0" smtClean="0"/>
              <a:t>Available now worldwide under $10,000</a:t>
            </a:r>
          </a:p>
        </p:txBody>
      </p:sp>
      <p:pic>
        <p:nvPicPr>
          <p:cNvPr id="380933" name="Picture 97" descr="C1060-boardshot"/>
          <p:cNvPicPr>
            <a:picLocks noChangeAspect="1" noChangeArrowheads="1"/>
          </p:cNvPicPr>
          <p:nvPr/>
        </p:nvPicPr>
        <p:blipFill>
          <a:blip r:embed="rId4" cstate="print"/>
          <a:srcRect/>
          <a:stretch>
            <a:fillRect/>
          </a:stretch>
        </p:blipFill>
        <p:spPr bwMode="auto">
          <a:xfrm>
            <a:off x="941388" y="4044950"/>
            <a:ext cx="2138362" cy="1460500"/>
          </a:xfrm>
          <a:prstGeom prst="rect">
            <a:avLst/>
          </a:prstGeom>
          <a:noFill/>
          <a:ln w="9525">
            <a:noFill/>
            <a:miter lim="800000"/>
            <a:headEnd/>
            <a:tailEnd/>
          </a:ln>
        </p:spPr>
      </p:pic>
      <p:pic>
        <p:nvPicPr>
          <p:cNvPr id="380934" name="Picture 97" descr="C1060-boardshot"/>
          <p:cNvPicPr>
            <a:picLocks noChangeAspect="1" noChangeArrowheads="1"/>
          </p:cNvPicPr>
          <p:nvPr/>
        </p:nvPicPr>
        <p:blipFill>
          <a:blip r:embed="rId4" cstate="print"/>
          <a:srcRect/>
          <a:stretch>
            <a:fillRect/>
          </a:stretch>
        </p:blipFill>
        <p:spPr bwMode="auto">
          <a:xfrm>
            <a:off x="1720850" y="4044950"/>
            <a:ext cx="2139950" cy="1460500"/>
          </a:xfrm>
          <a:prstGeom prst="rect">
            <a:avLst/>
          </a:prstGeom>
          <a:noFill/>
          <a:ln w="9525">
            <a:noFill/>
            <a:miter lim="800000"/>
            <a:headEnd/>
            <a:tailEnd/>
          </a:ln>
        </p:spPr>
      </p:pic>
      <p:pic>
        <p:nvPicPr>
          <p:cNvPr id="380935" name="Picture 97" descr="C1060-boardshot"/>
          <p:cNvPicPr>
            <a:picLocks noChangeAspect="1" noChangeArrowheads="1"/>
          </p:cNvPicPr>
          <p:nvPr/>
        </p:nvPicPr>
        <p:blipFill>
          <a:blip r:embed="rId5" cstate="print"/>
          <a:srcRect/>
          <a:stretch>
            <a:fillRect/>
          </a:stretch>
        </p:blipFill>
        <p:spPr bwMode="auto">
          <a:xfrm>
            <a:off x="2508251" y="4044950"/>
            <a:ext cx="2138363" cy="1420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Tesla S1070 1U System</a:t>
            </a:r>
            <a:endParaRPr lang="en-US" dirty="0"/>
          </a:p>
        </p:txBody>
      </p:sp>
      <p:graphicFrame>
        <p:nvGraphicFramePr>
          <p:cNvPr id="15437" name="Group 77"/>
          <p:cNvGraphicFramePr>
            <a:graphicFrameLocks noGrp="1"/>
          </p:cNvGraphicFramePr>
          <p:nvPr>
            <p:ph idx="4294967295"/>
          </p:nvPr>
        </p:nvGraphicFramePr>
        <p:xfrm>
          <a:off x="5949315" y="1104781"/>
          <a:ext cx="4800600" cy="4484284"/>
        </p:xfrm>
        <a:graphic>
          <a:graphicData uri="http://schemas.openxmlformats.org/drawingml/2006/table">
            <a:tbl>
              <a:tblPr/>
              <a:tblGrid>
                <a:gridCol w="2264088"/>
                <a:gridCol w="2536512"/>
              </a:tblGrid>
              <a:tr h="38225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0" i="0" u="none" strike="noStrike" cap="none" normalizeH="0" baseline="0" dirty="0" smtClean="0">
                          <a:ln>
                            <a:noFill/>
                          </a:ln>
                          <a:solidFill>
                            <a:schemeClr val="tx1"/>
                          </a:solidFill>
                          <a:effectLst/>
                          <a:latin typeface="Arial" charset="0"/>
                          <a:cs typeface="Arial" charset="0"/>
                        </a:rPr>
                        <a:t>Processors</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charset="0"/>
                          <a:cs typeface="Arial" charset="0"/>
                        </a:rPr>
                        <a:t>4 </a:t>
                      </a:r>
                      <a:r>
                        <a:rPr lang="en-US" sz="1600" b="0" dirty="0" smtClean="0">
                          <a:latin typeface="Calibri"/>
                        </a:rPr>
                        <a:t>×</a:t>
                      </a:r>
                      <a:r>
                        <a:rPr kumimoji="0" lang="en-US" sz="1600" b="1" i="0" u="none" strike="noStrike" cap="none" normalizeH="0" baseline="0" dirty="0" smtClean="0">
                          <a:ln>
                            <a:noFill/>
                          </a:ln>
                          <a:solidFill>
                            <a:schemeClr val="tx1"/>
                          </a:solidFill>
                          <a:effectLst/>
                          <a:latin typeface="Arial" charset="0"/>
                          <a:cs typeface="Arial" charset="0"/>
                        </a:rPr>
                        <a:t> Tesla T10</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404494">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0" i="0" u="none" strike="noStrike" cap="none" normalizeH="0" baseline="0" dirty="0" smtClean="0">
                          <a:ln>
                            <a:noFill/>
                          </a:ln>
                          <a:solidFill>
                            <a:schemeClr val="tx1"/>
                          </a:solidFill>
                          <a:effectLst/>
                          <a:latin typeface="Arial" charset="0"/>
                          <a:cs typeface="Arial" charset="0"/>
                        </a:rPr>
                        <a:t>Number of cores</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charset="0"/>
                          <a:cs typeface="Arial" charset="0"/>
                        </a:rPr>
                        <a:t>960</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407274">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0" i="0" u="none" strike="noStrike" cap="none" normalizeH="0" baseline="0" dirty="0" smtClean="0">
                          <a:ln>
                            <a:noFill/>
                          </a:ln>
                          <a:solidFill>
                            <a:schemeClr val="tx1"/>
                          </a:solidFill>
                          <a:effectLst/>
                          <a:latin typeface="Arial" charset="0"/>
                          <a:cs typeface="Arial" charset="0"/>
                        </a:rPr>
                        <a:t>Core Clock</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charset="0"/>
                          <a:cs typeface="Arial" charset="0"/>
                        </a:rPr>
                        <a:t>1.44 GHz</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404494">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0" i="0" u="none" strike="noStrike" cap="none" normalizeH="0" baseline="0" dirty="0" smtClean="0">
                          <a:ln>
                            <a:noFill/>
                          </a:ln>
                          <a:solidFill>
                            <a:schemeClr val="tx1"/>
                          </a:solidFill>
                          <a:effectLst/>
                          <a:latin typeface="Arial" charset="0"/>
                          <a:cs typeface="Arial" charset="0"/>
                        </a:rPr>
                        <a:t>Performance</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charset="0"/>
                          <a:cs typeface="Arial" charset="0"/>
                        </a:rPr>
                        <a:t>4 Teraflops</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418394">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0" i="0" u="none" strike="noStrike" cap="none" normalizeH="0" baseline="0" dirty="0" smtClean="0">
                          <a:ln>
                            <a:noFill/>
                          </a:ln>
                          <a:solidFill>
                            <a:schemeClr val="tx1"/>
                          </a:solidFill>
                          <a:effectLst/>
                          <a:latin typeface="Arial" charset="0"/>
                          <a:cs typeface="Arial" charset="0"/>
                        </a:rPr>
                        <a:t>Total system memory</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charset="0"/>
                          <a:cs typeface="Arial" charset="0"/>
                        </a:rPr>
                        <a:t>16.0 GB (4.0 GB per T10)</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63459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0" i="0" u="none" strike="noStrike" cap="none" normalizeH="0" baseline="0" dirty="0" smtClean="0">
                          <a:ln>
                            <a:noFill/>
                          </a:ln>
                          <a:solidFill>
                            <a:schemeClr val="tx1"/>
                          </a:solidFill>
                          <a:effectLst/>
                          <a:latin typeface="Arial" charset="0"/>
                          <a:cs typeface="Arial" charset="0"/>
                        </a:rPr>
                        <a:t>Memory bandwidth</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charset="0"/>
                          <a:cs typeface="Arial" charset="0"/>
                        </a:rPr>
                        <a:t>408 GB/sec peak</a:t>
                      </a:r>
                    </a:p>
                    <a:p>
                      <a:pPr marL="0" marR="0" lvl="0" indent="0" algn="ctr" defTabSz="914400" rtl="0" eaLnBrk="0" fontAlgn="base" latinLnBrk="0" hangingPunct="0">
                        <a:lnSpc>
                          <a:spcPct val="100000"/>
                        </a:lnSpc>
                        <a:spcBef>
                          <a:spcPct val="20000"/>
                        </a:spcBef>
                        <a:spcAft>
                          <a:spcPct val="0"/>
                        </a:spcAft>
                        <a:buClrTx/>
                        <a:buSzPct val="100000"/>
                        <a:buFontTx/>
                        <a:buNone/>
                        <a:tabLst/>
                        <a:defRPr/>
                      </a:pPr>
                      <a:r>
                        <a:rPr kumimoji="0" lang="en-US" sz="1600" b="1" i="0" u="none" strike="noStrike" cap="none" normalizeH="0" baseline="0" dirty="0" smtClean="0">
                          <a:ln>
                            <a:noFill/>
                          </a:ln>
                          <a:solidFill>
                            <a:schemeClr val="tx1"/>
                          </a:solidFill>
                          <a:effectLst/>
                          <a:latin typeface="Arial" charset="0"/>
                          <a:cs typeface="Arial" charset="0"/>
                        </a:rPr>
                        <a:t>(102 GB/sec per T10)</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63459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0" i="0" u="none" strike="noStrike" cap="none" normalizeH="0" baseline="0" dirty="0" smtClean="0">
                          <a:ln>
                            <a:noFill/>
                          </a:ln>
                          <a:solidFill>
                            <a:schemeClr val="tx1"/>
                          </a:solidFill>
                          <a:effectLst/>
                          <a:latin typeface="Arial" charset="0"/>
                          <a:cs typeface="Arial" charset="0"/>
                        </a:rPr>
                        <a:t>Memory I/O</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charset="0"/>
                          <a:cs typeface="Arial" charset="0"/>
                        </a:rPr>
                        <a:t>2048-bit, 800MHz GDDR3</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charset="0"/>
                          <a:cs typeface="Arial" charset="0"/>
                        </a:rPr>
                        <a:t>(512-bit per T10)</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38086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0" i="0" u="none" strike="noStrike" cap="none" normalizeH="0" baseline="0" dirty="0" smtClean="0">
                          <a:ln>
                            <a:noFill/>
                          </a:ln>
                          <a:solidFill>
                            <a:schemeClr val="tx1"/>
                          </a:solidFill>
                          <a:effectLst/>
                          <a:latin typeface="Arial" charset="0"/>
                          <a:cs typeface="Arial" charset="0"/>
                        </a:rPr>
                        <a:t>Form factor</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charset="0"/>
                          <a:cs typeface="Arial" charset="0"/>
                        </a:rPr>
                        <a:t>1U  (EIA 19</a:t>
                      </a:r>
                      <a:r>
                        <a:rPr lang="en-US" sz="1600" dirty="0" smtClean="0"/>
                        <a:t>″</a:t>
                      </a:r>
                      <a:r>
                        <a:rPr kumimoji="0" lang="en-US" sz="1600" b="1" i="0" u="none" strike="noStrike" cap="none" normalizeH="0" baseline="0" dirty="0" smtClean="0">
                          <a:ln>
                            <a:noFill/>
                          </a:ln>
                          <a:solidFill>
                            <a:schemeClr val="tx1"/>
                          </a:solidFill>
                          <a:effectLst/>
                          <a:latin typeface="Arial" charset="0"/>
                          <a:cs typeface="Arial" charset="0"/>
                        </a:rPr>
                        <a:t> rack)</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38086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0" i="0" u="none" strike="noStrike" cap="none" normalizeH="0" baseline="0" dirty="0" smtClean="0">
                          <a:ln>
                            <a:noFill/>
                          </a:ln>
                          <a:solidFill>
                            <a:schemeClr val="tx1"/>
                          </a:solidFill>
                          <a:effectLst/>
                          <a:latin typeface="Arial" charset="0"/>
                          <a:cs typeface="Arial" charset="0"/>
                        </a:rPr>
                        <a:t>System I/O</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charset="0"/>
                          <a:cs typeface="Arial" charset="0"/>
                        </a:rPr>
                        <a:t>2 </a:t>
                      </a:r>
                      <a:r>
                        <a:rPr kumimoji="0" lang="en-US" sz="1600" b="1" i="0" u="none" strike="noStrike" cap="none" normalizeH="0" baseline="0" dirty="0" err="1" smtClean="0">
                          <a:ln>
                            <a:noFill/>
                          </a:ln>
                          <a:solidFill>
                            <a:schemeClr val="tx1"/>
                          </a:solidFill>
                          <a:effectLst/>
                          <a:latin typeface="Arial" charset="0"/>
                          <a:cs typeface="Arial" charset="0"/>
                        </a:rPr>
                        <a:t>PCIe</a:t>
                      </a:r>
                      <a:r>
                        <a:rPr kumimoji="0" lang="en-US" sz="1600" b="1" i="0" u="none" strike="noStrike" cap="none" normalizeH="0" baseline="0" dirty="0" smtClean="0">
                          <a:ln>
                            <a:noFill/>
                          </a:ln>
                          <a:solidFill>
                            <a:schemeClr val="tx1"/>
                          </a:solidFill>
                          <a:effectLst/>
                          <a:latin typeface="Arial" charset="0"/>
                          <a:cs typeface="Arial" charset="0"/>
                        </a:rPr>
                        <a:t> </a:t>
                      </a:r>
                      <a:r>
                        <a:rPr lang="en-US" sz="1600" b="0" dirty="0" smtClean="0">
                          <a:latin typeface="Calibri"/>
                        </a:rPr>
                        <a:t>×</a:t>
                      </a:r>
                      <a:r>
                        <a:rPr kumimoji="0" lang="en-US" sz="1600" b="1" i="0" u="none" strike="noStrike" cap="none" normalizeH="0" baseline="0" dirty="0" smtClean="0">
                          <a:ln>
                            <a:noFill/>
                          </a:ln>
                          <a:solidFill>
                            <a:schemeClr val="tx1"/>
                          </a:solidFill>
                          <a:effectLst/>
                          <a:latin typeface="Arial" charset="0"/>
                          <a:cs typeface="Arial" charset="0"/>
                        </a:rPr>
                        <a:t>16 Gen2</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3175" cap="flat" cmpd="sng" algn="ctr">
                      <a:solidFill>
                        <a:schemeClr val="bg1">
                          <a:lumMod val="75000"/>
                          <a:lumOff val="25000"/>
                        </a:schemeClr>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r h="43646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600" b="0" i="0" u="none" strike="noStrike" cap="none" normalizeH="0" baseline="0" dirty="0" smtClean="0">
                          <a:ln>
                            <a:noFill/>
                          </a:ln>
                          <a:solidFill>
                            <a:schemeClr val="tx1"/>
                          </a:solidFill>
                          <a:effectLst/>
                          <a:latin typeface="Arial" charset="0"/>
                          <a:cs typeface="Arial" charset="0"/>
                        </a:rPr>
                        <a:t>Typical power</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charset="0"/>
                          <a:cs typeface="Arial" charset="0"/>
                        </a:rPr>
                        <a:t>700 W</a:t>
                      </a:r>
                    </a:p>
                  </a:txBody>
                  <a:tcPr marL="45720" marR="4572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chemeClr val="bg1">
                          <a:lumMod val="75000"/>
                          <a:lumOff val="2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a:gsLst>
                        <a:gs pos="0">
                          <a:srgbClr val="73B900">
                            <a:alpha val="0"/>
                          </a:srgbClr>
                        </a:gs>
                        <a:gs pos="50000">
                          <a:srgbClr val="73B900">
                            <a:alpha val="40000"/>
                          </a:srgbClr>
                        </a:gs>
                        <a:gs pos="100000">
                          <a:srgbClr val="73B900">
                            <a:alpha val="0"/>
                          </a:srgbClr>
                        </a:gs>
                      </a:gsLst>
                      <a:lin ang="10800000" scaled="1"/>
                    </a:gradFill>
                  </a:tcPr>
                </a:tc>
              </a:tr>
            </a:tbl>
          </a:graphicData>
        </a:graphic>
      </p:graphicFrame>
      <p:pic>
        <p:nvPicPr>
          <p:cNvPr id="6" name="Picture 10" descr="Tesla_S1075_Front_Elevated_No_Cover.png"/>
          <p:cNvPicPr>
            <a:picLocks noChangeAspect="1"/>
          </p:cNvPicPr>
          <p:nvPr/>
        </p:nvPicPr>
        <p:blipFill>
          <a:blip r:embed="rId3" cstate="print"/>
          <a:srcRect/>
          <a:stretch>
            <a:fillRect/>
          </a:stretch>
        </p:blipFill>
        <p:spPr bwMode="auto">
          <a:xfrm>
            <a:off x="168655" y="1855695"/>
            <a:ext cx="5357065" cy="2245468"/>
          </a:xfrm>
          <a:prstGeom prst="rect">
            <a:avLst/>
          </a:prstGeom>
          <a:noFill/>
          <a:ln w="9525">
            <a:noFill/>
            <a:miter lim="800000"/>
            <a:headEnd/>
            <a:tailEnd/>
          </a:ln>
          <a:effectLst>
            <a:reflection blurRad="6350" stA="52000" endA="300" endPos="35000" dir="5400000" sy="-100000" algn="bl" rotWithShape="0"/>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SuperMicro</a:t>
            </a:r>
            <a:r>
              <a:rPr lang="en-US" dirty="0" smtClean="0"/>
              <a:t> GPU 1U </a:t>
            </a:r>
            <a:r>
              <a:rPr lang="en-US" dirty="0" err="1" smtClean="0"/>
              <a:t>SuperServer</a:t>
            </a:r>
            <a:endParaRPr lang="en-US" dirty="0"/>
          </a:p>
        </p:txBody>
      </p:sp>
      <p:sp>
        <p:nvSpPr>
          <p:cNvPr id="3" name="Content Placeholder 2"/>
          <p:cNvSpPr>
            <a:spLocks noGrp="1"/>
          </p:cNvSpPr>
          <p:nvPr>
            <p:ph sz="half" idx="1"/>
          </p:nvPr>
        </p:nvSpPr>
        <p:spPr/>
        <p:txBody>
          <a:bodyPr/>
          <a:lstStyle/>
          <a:p>
            <a:pPr>
              <a:spcBef>
                <a:spcPts val="200"/>
              </a:spcBef>
            </a:pPr>
            <a:r>
              <a:rPr lang="en-US" sz="2000" dirty="0" smtClean="0"/>
              <a:t>Two M1060 GPUs in a 1U</a:t>
            </a:r>
          </a:p>
          <a:p>
            <a:pPr>
              <a:spcBef>
                <a:spcPts val="200"/>
              </a:spcBef>
            </a:pPr>
            <a:endParaRPr lang="en-US" sz="2000" dirty="0" smtClean="0"/>
          </a:p>
          <a:p>
            <a:pPr>
              <a:spcBef>
                <a:spcPts val="200"/>
              </a:spcBef>
            </a:pPr>
            <a:r>
              <a:rPr lang="en-US" sz="2000" dirty="0" smtClean="0"/>
              <a:t>Dual Nehalem-EP Xeon CPUs</a:t>
            </a:r>
          </a:p>
          <a:p>
            <a:pPr>
              <a:spcBef>
                <a:spcPts val="200"/>
              </a:spcBef>
            </a:pPr>
            <a:endParaRPr lang="en-US" sz="2000" dirty="0" smtClean="0"/>
          </a:p>
          <a:p>
            <a:pPr>
              <a:spcBef>
                <a:spcPts val="200"/>
              </a:spcBef>
            </a:pPr>
            <a:r>
              <a:rPr lang="en-US" sz="2000" dirty="0" smtClean="0"/>
              <a:t>Up to 96 GB DDR3 ECC</a:t>
            </a:r>
          </a:p>
          <a:p>
            <a:pPr>
              <a:spcBef>
                <a:spcPts val="200"/>
              </a:spcBef>
            </a:pPr>
            <a:endParaRPr lang="en-US" sz="2000" dirty="0" smtClean="0"/>
          </a:p>
          <a:p>
            <a:pPr>
              <a:spcBef>
                <a:spcPts val="200"/>
              </a:spcBef>
            </a:pPr>
            <a:r>
              <a:rPr lang="en-US" sz="2000" dirty="0" smtClean="0"/>
              <a:t>Onboard </a:t>
            </a:r>
            <a:r>
              <a:rPr lang="en-US" sz="2000" dirty="0" err="1" smtClean="0"/>
              <a:t>Infiniband</a:t>
            </a:r>
            <a:r>
              <a:rPr lang="en-US" sz="2000" dirty="0" smtClean="0"/>
              <a:t> (QDR)</a:t>
            </a:r>
          </a:p>
          <a:p>
            <a:pPr>
              <a:spcBef>
                <a:spcPts val="200"/>
              </a:spcBef>
            </a:pPr>
            <a:endParaRPr lang="en-US" sz="2000" dirty="0" smtClean="0"/>
          </a:p>
          <a:p>
            <a:pPr>
              <a:spcBef>
                <a:spcPts val="200"/>
              </a:spcBef>
            </a:pPr>
            <a:r>
              <a:rPr lang="en-US" sz="2000" dirty="0" smtClean="0"/>
              <a:t>3× hot-swap 3.5″ SATA HDD</a:t>
            </a:r>
          </a:p>
          <a:p>
            <a:pPr>
              <a:spcBef>
                <a:spcPts val="200"/>
              </a:spcBef>
            </a:pPr>
            <a:endParaRPr lang="en-US" sz="2000" dirty="0" smtClean="0"/>
          </a:p>
          <a:p>
            <a:pPr>
              <a:spcBef>
                <a:spcPts val="200"/>
              </a:spcBef>
            </a:pPr>
            <a:r>
              <a:rPr lang="en-US" sz="2000" dirty="0" smtClean="0"/>
              <a:t>1200 W power supply</a:t>
            </a:r>
          </a:p>
          <a:p>
            <a:pPr>
              <a:spcBef>
                <a:spcPts val="200"/>
              </a:spcBef>
            </a:pPr>
            <a:endParaRPr lang="en-US" sz="2000" dirty="0"/>
          </a:p>
        </p:txBody>
      </p:sp>
      <p:pic>
        <p:nvPicPr>
          <p:cNvPr id="5" name="Picture 4" descr="Tesla_M1060_1u_Super_Micro_3qtr_open.png"/>
          <p:cNvPicPr>
            <a:picLocks noChangeAspect="1"/>
          </p:cNvPicPr>
          <p:nvPr/>
        </p:nvPicPr>
        <p:blipFill>
          <a:blip r:embed="rId3" cstate="print"/>
          <a:stretch>
            <a:fillRect/>
          </a:stretch>
        </p:blipFill>
        <p:spPr>
          <a:xfrm>
            <a:off x="5133463" y="1676589"/>
            <a:ext cx="5600055" cy="3636064"/>
          </a:xfrm>
          <a:prstGeom prst="rect">
            <a:avLst/>
          </a:prstGeom>
        </p:spPr>
      </p:pic>
      <p:sp>
        <p:nvSpPr>
          <p:cNvPr id="7" name="Text Box 20"/>
          <p:cNvSpPr txBox="1">
            <a:spLocks noChangeArrowheads="1"/>
          </p:cNvSpPr>
          <p:nvPr/>
        </p:nvSpPr>
        <p:spPr bwMode="auto">
          <a:xfrm>
            <a:off x="8028316" y="1082719"/>
            <a:ext cx="2515686" cy="282064"/>
          </a:xfrm>
          <a:prstGeom prst="rect">
            <a:avLst/>
          </a:prstGeom>
          <a:noFill/>
          <a:ln w="9525">
            <a:noFill/>
            <a:miter lim="800000"/>
            <a:headEnd/>
            <a:tailEnd/>
          </a:ln>
          <a:effectLst/>
        </p:spPr>
        <p:txBody>
          <a:bodyPr wrap="square" lIns="57138" tIns="28569" rIns="57138" bIns="28569">
            <a:prstTxWarp prst="textNoShape">
              <a:avLst/>
            </a:prstTxWarp>
            <a:spAutoFit/>
          </a:bodyPr>
          <a:lstStyle/>
          <a:p>
            <a:pPr algn="ctr">
              <a:lnSpc>
                <a:spcPct val="90000"/>
              </a:lnSpc>
            </a:pPr>
            <a:r>
              <a:rPr lang="en-US" sz="1600" b="1" dirty="0" smtClean="0">
                <a:solidFill>
                  <a:schemeClr val="tx2"/>
                </a:solidFill>
              </a:rPr>
              <a:t>M1060 GPUs</a:t>
            </a:r>
            <a:endParaRPr lang="en-US" sz="1600" b="1" dirty="0">
              <a:solidFill>
                <a:schemeClr val="tx2"/>
              </a:solidFill>
            </a:endParaRPr>
          </a:p>
        </p:txBody>
      </p:sp>
      <p:cxnSp>
        <p:nvCxnSpPr>
          <p:cNvPr id="8" name="Straight Connector 7"/>
          <p:cNvCxnSpPr/>
          <p:nvPr/>
        </p:nvCxnSpPr>
        <p:spPr>
          <a:xfrm rot="5400000">
            <a:off x="8316128" y="1691609"/>
            <a:ext cx="640080" cy="1588"/>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9323433" y="1939925"/>
            <a:ext cx="1147892" cy="2697"/>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14"/>
          <p:cNvSpPr>
            <a:spLocks noChangeArrowheads="1"/>
          </p:cNvSpPr>
          <p:nvPr/>
        </p:nvSpPr>
        <p:spPr bwMode="auto">
          <a:xfrm>
            <a:off x="670558" y="1269315"/>
            <a:ext cx="9639300" cy="4332020"/>
          </a:xfrm>
          <a:prstGeom prst="roundRect">
            <a:avLst>
              <a:gd name="adj" fmla="val 0"/>
            </a:avLst>
          </a:prstGeom>
          <a:gradFill flip="none" rotWithShape="1">
            <a:gsLst>
              <a:gs pos="0">
                <a:schemeClr val="bg1">
                  <a:lumMod val="65000"/>
                  <a:lumOff val="35000"/>
                  <a:alpha val="50000"/>
                </a:schemeClr>
              </a:gs>
              <a:gs pos="57000">
                <a:schemeClr val="bg1">
                  <a:lumMod val="85000"/>
                  <a:lumOff val="15000"/>
                  <a:alpha val="25000"/>
                </a:schemeClr>
              </a:gs>
              <a:gs pos="100000">
                <a:schemeClr val="bg1">
                  <a:lumMod val="75000"/>
                  <a:lumOff val="25000"/>
                  <a:alpha val="50000"/>
                </a:schemeClr>
              </a:gs>
            </a:gsLst>
            <a:lin ang="5400000" scaled="1"/>
            <a:tileRect/>
          </a:gra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contourW="6350">
            <a:bevelT w="25400" h="12700"/>
            <a:contourClr>
              <a:schemeClr val="bg1">
                <a:lumMod val="75000"/>
                <a:lumOff val="25000"/>
              </a:schemeClr>
            </a:contourClr>
          </a:sp3d>
        </p:spPr>
        <p:txBody>
          <a:bodyPr wrap="none" anchor="ctr"/>
          <a:lstStyle/>
          <a:p>
            <a:pPr algn="ctr">
              <a:defRPr/>
            </a:pPr>
            <a:endParaRPr lang="en-US" sz="1000" b="1" dirty="0">
              <a:solidFill>
                <a:schemeClr val="bg1"/>
              </a:solidFill>
              <a:ea typeface="MS PGothic" pitchFamily="34" charset="-128"/>
            </a:endParaRPr>
          </a:p>
        </p:txBody>
      </p:sp>
      <p:sp>
        <p:nvSpPr>
          <p:cNvPr id="23" name="AutoShape 14"/>
          <p:cNvSpPr>
            <a:spLocks noChangeArrowheads="1"/>
          </p:cNvSpPr>
          <p:nvPr/>
        </p:nvSpPr>
        <p:spPr bwMode="auto">
          <a:xfrm>
            <a:off x="6445152" y="2943224"/>
            <a:ext cx="1836000" cy="1765283"/>
          </a:xfrm>
          <a:prstGeom prst="roundRect">
            <a:avLst>
              <a:gd name="adj" fmla="val 0"/>
            </a:avLst>
          </a:prstGeom>
          <a:gradFill flip="none" rotWithShape="1">
            <a:gsLst>
              <a:gs pos="0">
                <a:schemeClr val="tx1">
                  <a:lumMod val="50000"/>
                </a:schemeClr>
              </a:gs>
              <a:gs pos="100000">
                <a:schemeClr val="bg1">
                  <a:lumMod val="65000"/>
                  <a:lumOff val="35000"/>
                </a:schemeClr>
              </a:gs>
            </a:gsLst>
            <a:lin ang="16200000" scaled="1"/>
            <a:tileRect/>
          </a:gra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contourW="6350">
            <a:bevelT w="12700" h="6350"/>
            <a:contourClr>
              <a:schemeClr val="tx1">
                <a:lumMod val="50000"/>
              </a:schemeClr>
            </a:contourClr>
          </a:sp3d>
        </p:spPr>
        <p:txBody>
          <a:bodyPr wrap="none" anchor="ctr"/>
          <a:lstStyle/>
          <a:p>
            <a:pPr algn="ctr">
              <a:defRPr/>
            </a:pPr>
            <a:r>
              <a:rPr lang="en-US" sz="1600" b="1" dirty="0" smtClean="0">
                <a:ea typeface="MS PGothic" pitchFamily="34" charset="-128"/>
              </a:rPr>
              <a:t>CUDA Fortran</a:t>
            </a:r>
            <a:endParaRPr lang="en-US" sz="1600" b="1" dirty="0">
              <a:ea typeface="MS PGothic" pitchFamily="34" charset="-128"/>
            </a:endParaRPr>
          </a:p>
        </p:txBody>
      </p:sp>
      <p:sp>
        <p:nvSpPr>
          <p:cNvPr id="27" name="AutoShape 14"/>
          <p:cNvSpPr>
            <a:spLocks noChangeArrowheads="1"/>
          </p:cNvSpPr>
          <p:nvPr/>
        </p:nvSpPr>
        <p:spPr bwMode="auto">
          <a:xfrm>
            <a:off x="858096" y="2943224"/>
            <a:ext cx="1836000" cy="1765283"/>
          </a:xfrm>
          <a:prstGeom prst="roundRect">
            <a:avLst>
              <a:gd name="adj" fmla="val 0"/>
            </a:avLst>
          </a:prstGeom>
          <a:gradFill flip="none" rotWithShape="1">
            <a:gsLst>
              <a:gs pos="0">
                <a:schemeClr val="tx1">
                  <a:lumMod val="50000"/>
                </a:schemeClr>
              </a:gs>
              <a:gs pos="100000">
                <a:schemeClr val="bg1">
                  <a:lumMod val="65000"/>
                  <a:lumOff val="35000"/>
                </a:schemeClr>
              </a:gs>
            </a:gsLst>
            <a:lin ang="16200000" scaled="1"/>
            <a:tileRect/>
          </a:gra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contourW="6350">
            <a:bevelT w="12700" h="6350"/>
            <a:contourClr>
              <a:schemeClr val="tx1">
                <a:lumMod val="50000"/>
              </a:schemeClr>
            </a:contourClr>
          </a:sp3d>
        </p:spPr>
        <p:txBody>
          <a:bodyPr wrap="none" anchor="ctr"/>
          <a:lstStyle/>
          <a:p>
            <a:pPr algn="ctr">
              <a:defRPr/>
            </a:pPr>
            <a:r>
              <a:rPr lang="en-US" sz="1600" b="1" dirty="0" smtClean="0">
                <a:ea typeface="MS PGothic" pitchFamily="34" charset="-128"/>
              </a:rPr>
              <a:t>CUDA C</a:t>
            </a:r>
            <a:endParaRPr lang="en-US" sz="1600" b="1" dirty="0">
              <a:ea typeface="MS PGothic" pitchFamily="34" charset="-128"/>
            </a:endParaRPr>
          </a:p>
        </p:txBody>
      </p:sp>
      <p:sp>
        <p:nvSpPr>
          <p:cNvPr id="47" name="AutoShape 14"/>
          <p:cNvSpPr>
            <a:spLocks noChangeArrowheads="1"/>
          </p:cNvSpPr>
          <p:nvPr/>
        </p:nvSpPr>
        <p:spPr bwMode="auto">
          <a:xfrm>
            <a:off x="8309574" y="2943224"/>
            <a:ext cx="1836000" cy="1765283"/>
          </a:xfrm>
          <a:prstGeom prst="roundRect">
            <a:avLst>
              <a:gd name="adj" fmla="val 0"/>
            </a:avLst>
          </a:prstGeom>
          <a:gradFill flip="none" rotWithShape="1">
            <a:gsLst>
              <a:gs pos="0">
                <a:schemeClr val="tx1">
                  <a:lumMod val="50000"/>
                </a:schemeClr>
              </a:gs>
              <a:gs pos="100000">
                <a:schemeClr val="bg1">
                  <a:lumMod val="65000"/>
                  <a:lumOff val="35000"/>
                </a:schemeClr>
              </a:gs>
            </a:gsLst>
            <a:lin ang="16200000" scaled="1"/>
            <a:tileRect/>
          </a:gra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contourW="6350">
            <a:bevelT w="12700" h="6350"/>
            <a:contourClr>
              <a:schemeClr val="tx1">
                <a:lumMod val="50000"/>
              </a:schemeClr>
            </a:contourClr>
          </a:sp3d>
        </p:spPr>
        <p:txBody>
          <a:bodyPr wrap="none" anchor="ctr"/>
          <a:lstStyle/>
          <a:p>
            <a:pPr algn="ctr">
              <a:defRPr/>
            </a:pPr>
            <a:r>
              <a:rPr lang="en-US" sz="1600" b="1" dirty="0" smtClean="0">
                <a:ea typeface="MS PGothic" pitchFamily="34" charset="-128"/>
              </a:rPr>
              <a:t>Java and Python</a:t>
            </a:r>
            <a:endParaRPr lang="en-US" sz="1600" b="1" dirty="0">
              <a:ea typeface="MS PGothic" pitchFamily="34" charset="-128"/>
            </a:endParaRPr>
          </a:p>
        </p:txBody>
      </p:sp>
      <p:sp>
        <p:nvSpPr>
          <p:cNvPr id="48" name="AutoShape 14"/>
          <p:cNvSpPr>
            <a:spLocks noChangeArrowheads="1"/>
          </p:cNvSpPr>
          <p:nvPr/>
        </p:nvSpPr>
        <p:spPr bwMode="auto">
          <a:xfrm>
            <a:off x="2723342" y="2943224"/>
            <a:ext cx="1836000" cy="1765283"/>
          </a:xfrm>
          <a:prstGeom prst="roundRect">
            <a:avLst>
              <a:gd name="adj" fmla="val 0"/>
            </a:avLst>
          </a:prstGeom>
          <a:gradFill flip="none" rotWithShape="1">
            <a:gsLst>
              <a:gs pos="0">
                <a:schemeClr val="tx1">
                  <a:lumMod val="50000"/>
                </a:schemeClr>
              </a:gs>
              <a:gs pos="100000">
                <a:schemeClr val="bg1">
                  <a:lumMod val="65000"/>
                  <a:lumOff val="35000"/>
                </a:schemeClr>
              </a:gs>
            </a:gsLst>
            <a:lin ang="16200000" scaled="1"/>
            <a:tileRect/>
          </a:gra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contourW="6350">
            <a:bevelT w="12700" h="6350"/>
            <a:contourClr>
              <a:schemeClr val="tx1">
                <a:lumMod val="50000"/>
              </a:schemeClr>
            </a:contourClr>
          </a:sp3d>
        </p:spPr>
        <p:txBody>
          <a:bodyPr wrap="none" anchor="ctr"/>
          <a:lstStyle/>
          <a:p>
            <a:pPr algn="ctr">
              <a:defRPr/>
            </a:pPr>
            <a:r>
              <a:rPr lang="en-US" sz="1600" b="1" dirty="0" err="1" smtClean="0">
                <a:ea typeface="MS PGothic" pitchFamily="34" charset="-128"/>
              </a:rPr>
              <a:t>OpenCL</a:t>
            </a:r>
            <a:r>
              <a:rPr lang="en-US" sz="1600" b="1" dirty="0" smtClean="0">
                <a:ea typeface="MS PGothic" pitchFamily="34" charset="-128"/>
              </a:rPr>
              <a:t>™</a:t>
            </a:r>
            <a:endParaRPr lang="en-US" sz="1600" b="1" dirty="0">
              <a:ea typeface="MS PGothic" pitchFamily="34" charset="-128"/>
            </a:endParaRPr>
          </a:p>
        </p:txBody>
      </p:sp>
      <p:sp>
        <p:nvSpPr>
          <p:cNvPr id="54" name="AutoShape 14"/>
          <p:cNvSpPr>
            <a:spLocks noChangeArrowheads="1"/>
          </p:cNvSpPr>
          <p:nvPr/>
        </p:nvSpPr>
        <p:spPr bwMode="auto">
          <a:xfrm>
            <a:off x="4587764" y="2943224"/>
            <a:ext cx="1836000" cy="1765283"/>
          </a:xfrm>
          <a:prstGeom prst="roundRect">
            <a:avLst>
              <a:gd name="adj" fmla="val 0"/>
            </a:avLst>
          </a:prstGeom>
          <a:gradFill flip="none" rotWithShape="1">
            <a:gsLst>
              <a:gs pos="0">
                <a:schemeClr val="tx1">
                  <a:lumMod val="50000"/>
                </a:schemeClr>
              </a:gs>
              <a:gs pos="100000">
                <a:schemeClr val="bg1">
                  <a:lumMod val="65000"/>
                  <a:lumOff val="35000"/>
                </a:schemeClr>
              </a:gs>
            </a:gsLst>
            <a:lin ang="16200000" scaled="1"/>
            <a:tileRect/>
          </a:gra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contourW="6350">
            <a:bevelT w="12700" h="6350"/>
            <a:contourClr>
              <a:schemeClr val="tx1">
                <a:lumMod val="50000"/>
              </a:schemeClr>
            </a:contourClr>
          </a:sp3d>
        </p:spPr>
        <p:txBody>
          <a:bodyPr wrap="none" anchor="ctr"/>
          <a:lstStyle/>
          <a:p>
            <a:pPr algn="ctr">
              <a:defRPr/>
            </a:pPr>
            <a:r>
              <a:rPr lang="en-US" sz="1600" b="1" dirty="0" err="1" smtClean="0">
                <a:ea typeface="MS PGothic" pitchFamily="34" charset="-128"/>
              </a:rPr>
              <a:t>DirectCompute</a:t>
            </a:r>
            <a:endParaRPr lang="en-US" sz="1600" b="1" dirty="0">
              <a:ea typeface="MS PGothic" pitchFamily="34" charset="-128"/>
            </a:endParaRPr>
          </a:p>
        </p:txBody>
      </p:sp>
      <p:sp>
        <p:nvSpPr>
          <p:cNvPr id="33" name="AutoShape 14"/>
          <p:cNvSpPr>
            <a:spLocks noChangeArrowheads="1"/>
          </p:cNvSpPr>
          <p:nvPr/>
        </p:nvSpPr>
        <p:spPr bwMode="auto">
          <a:xfrm>
            <a:off x="858958" y="1373589"/>
            <a:ext cx="9288000" cy="1476523"/>
          </a:xfrm>
          <a:prstGeom prst="roundRect">
            <a:avLst>
              <a:gd name="adj" fmla="val 0"/>
            </a:avLst>
          </a:prstGeom>
          <a:gradFill flip="none" rotWithShape="1">
            <a:gsLst>
              <a:gs pos="0">
                <a:srgbClr val="007E57"/>
              </a:gs>
              <a:gs pos="100000">
                <a:srgbClr val="006445"/>
              </a:gs>
            </a:gsLst>
            <a:lin ang="16200000" scaled="1"/>
            <a:tileRect/>
          </a:gra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contourW="6350">
            <a:bevelT w="12700" h="6350"/>
            <a:contourClr>
              <a:srgbClr val="006445"/>
            </a:contourClr>
          </a:sp3d>
        </p:spPr>
        <p:txBody>
          <a:bodyPr wrap="none" anchor="ctr"/>
          <a:lstStyle/>
          <a:p>
            <a:pPr algn="ctr">
              <a:defRPr/>
            </a:pPr>
            <a:r>
              <a:rPr lang="en-US" sz="2000" b="1" dirty="0">
                <a:effectLst>
                  <a:outerShdw blurRad="38100" dist="38100" dir="2700000" algn="tl">
                    <a:srgbClr val="808080"/>
                  </a:outerShdw>
                </a:effectLst>
                <a:ea typeface="MS PGothic" charset="-128"/>
              </a:rPr>
              <a:t>GPU Computing Applications</a:t>
            </a:r>
          </a:p>
        </p:txBody>
      </p:sp>
      <p:sp>
        <p:nvSpPr>
          <p:cNvPr id="24600" name="Title 3"/>
          <p:cNvSpPr>
            <a:spLocks noGrp="1"/>
          </p:cNvSpPr>
          <p:nvPr>
            <p:ph type="title"/>
          </p:nvPr>
        </p:nvSpPr>
        <p:spPr>
          <a:xfrm>
            <a:off x="549275" y="247650"/>
            <a:ext cx="9204325" cy="584775"/>
          </a:xfrm>
        </p:spPr>
        <p:txBody>
          <a:bodyPr/>
          <a:lstStyle/>
          <a:p>
            <a:r>
              <a:rPr lang="en-US" dirty="0" smtClean="0"/>
              <a:t>CUDA Parallel Computing Architecture</a:t>
            </a:r>
            <a:endParaRPr lang="en-US" sz="2000" dirty="0" smtClean="0">
              <a:solidFill>
                <a:schemeClr val="tx1"/>
              </a:solidFill>
            </a:endParaRPr>
          </a:p>
        </p:txBody>
      </p:sp>
      <p:sp>
        <p:nvSpPr>
          <p:cNvPr id="35" name="AutoShape 14"/>
          <p:cNvSpPr>
            <a:spLocks noChangeArrowheads="1"/>
          </p:cNvSpPr>
          <p:nvPr/>
        </p:nvSpPr>
        <p:spPr bwMode="auto">
          <a:xfrm>
            <a:off x="858958" y="4790558"/>
            <a:ext cx="9288000" cy="713232"/>
          </a:xfrm>
          <a:prstGeom prst="roundRect">
            <a:avLst>
              <a:gd name="adj" fmla="val 0"/>
            </a:avLst>
          </a:prstGeom>
          <a:gradFill flip="none" rotWithShape="1">
            <a:gsLst>
              <a:gs pos="0">
                <a:srgbClr val="76B900"/>
              </a:gs>
              <a:gs pos="100000">
                <a:srgbClr val="639A00"/>
              </a:gs>
            </a:gsLst>
            <a:lin ang="16200000" scaled="1"/>
            <a:tileRect/>
          </a:gra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contourW="6350">
            <a:bevelT w="12700" h="6350"/>
            <a:contourClr>
              <a:srgbClr val="76B900"/>
            </a:contourClr>
          </a:sp3d>
        </p:spPr>
        <p:txBody>
          <a:bodyPr wrap="none" anchor="ctr"/>
          <a:lstStyle/>
          <a:p>
            <a:pPr marL="1828800">
              <a:defRPr/>
            </a:pPr>
            <a:r>
              <a:rPr lang="en-US" b="1" dirty="0" smtClean="0">
                <a:solidFill>
                  <a:srgbClr val="FFFFFF"/>
                </a:solidFill>
                <a:effectLst>
                  <a:outerShdw blurRad="38100" dist="38100" dir="2700000" algn="tl">
                    <a:srgbClr val="000000">
                      <a:alpha val="43137"/>
                    </a:srgbClr>
                  </a:outerShdw>
                </a:effectLst>
                <a:ea typeface="MS PGothic" pitchFamily="34" charset="-128"/>
              </a:rPr>
              <a:t>                                NVIDIA </a:t>
            </a:r>
            <a:r>
              <a:rPr lang="en-US" b="1" dirty="0">
                <a:solidFill>
                  <a:srgbClr val="FFFFFF"/>
                </a:solidFill>
                <a:effectLst>
                  <a:outerShdw blurRad="38100" dist="38100" dir="2700000" algn="tl">
                    <a:srgbClr val="000000">
                      <a:alpha val="43137"/>
                    </a:srgbClr>
                  </a:outerShdw>
                </a:effectLst>
                <a:ea typeface="MS PGothic" pitchFamily="34" charset="-128"/>
              </a:rPr>
              <a:t>GPU</a:t>
            </a:r>
          </a:p>
          <a:p>
            <a:pPr marL="1828800">
              <a:defRPr/>
            </a:pPr>
            <a:r>
              <a:rPr lang="en-US" sz="1600" dirty="0" smtClean="0">
                <a:solidFill>
                  <a:srgbClr val="FFFFFF"/>
                </a:solidFill>
                <a:effectLst>
                  <a:outerShdw blurRad="38100" dist="38100" dir="2700000" algn="tl">
                    <a:srgbClr val="000000">
                      <a:alpha val="43137"/>
                    </a:srgbClr>
                  </a:outerShdw>
                </a:effectLst>
                <a:ea typeface="MS PGothic" pitchFamily="34" charset="-128"/>
              </a:rPr>
              <a:t>            with </a:t>
            </a:r>
            <a:r>
              <a:rPr lang="en-US" sz="1600" dirty="0">
                <a:solidFill>
                  <a:srgbClr val="FFFFFF"/>
                </a:solidFill>
                <a:effectLst>
                  <a:outerShdw blurRad="38100" dist="38100" dir="2700000" algn="tl">
                    <a:srgbClr val="000000">
                      <a:alpha val="43137"/>
                    </a:srgbClr>
                  </a:outerShdw>
                </a:effectLst>
                <a:ea typeface="MS PGothic" pitchFamily="34" charset="-128"/>
              </a:rPr>
              <a:t>the CUDA Parallel Computing Architecture</a:t>
            </a:r>
          </a:p>
        </p:txBody>
      </p:sp>
      <p:grpSp>
        <p:nvGrpSpPr>
          <p:cNvPr id="2" name="Group 15"/>
          <p:cNvGrpSpPr>
            <a:grpSpLocks/>
          </p:cNvGrpSpPr>
          <p:nvPr/>
        </p:nvGrpSpPr>
        <p:grpSpPr bwMode="auto">
          <a:xfrm>
            <a:off x="2640645" y="4865069"/>
            <a:ext cx="544513" cy="550863"/>
            <a:chOff x="3025455" y="4871066"/>
            <a:chExt cx="527871" cy="535135"/>
          </a:xfrm>
        </p:grpSpPr>
        <p:pic>
          <p:nvPicPr>
            <p:cNvPr id="31" name="Picture 2" descr="C:\Documents and Settings\jpaul\My Documents\GT200\Photography\GT200 Die Shot.jpg"/>
            <p:cNvPicPr>
              <a:picLocks noChangeAspect="1" noChangeArrowheads="1"/>
            </p:cNvPicPr>
            <p:nvPr/>
          </p:nvPicPr>
          <p:blipFill>
            <a:blip r:embed="rId3" cstate="print"/>
            <a:srcRect/>
            <a:stretch>
              <a:fillRect/>
            </a:stretch>
          </p:blipFill>
          <p:spPr bwMode="auto">
            <a:xfrm>
              <a:off x="3025455" y="5045242"/>
              <a:ext cx="527871" cy="360959"/>
            </a:xfrm>
            <a:prstGeom prst="rect">
              <a:avLst/>
            </a:prstGeom>
            <a:noFill/>
            <a:ln>
              <a:noFill/>
            </a:ln>
            <a:effectLst>
              <a:reflection blurRad="6350" stA="52000" endA="300" endPos="35000" dir="5400000" sy="-100000" algn="bl" rotWithShape="0"/>
            </a:effectLst>
          </p:spPr>
        </p:pic>
        <p:pic>
          <p:nvPicPr>
            <p:cNvPr id="24618" name="Picture 2" descr="C:\Documents and Settings\jpaul\My Documents\GT200\Photography\GT200 Die Shot.jpg"/>
            <p:cNvPicPr>
              <a:picLocks noChangeAspect="1" noChangeArrowheads="1"/>
            </p:cNvPicPr>
            <p:nvPr/>
          </p:nvPicPr>
          <p:blipFill>
            <a:blip r:embed="rId4" cstate="print"/>
            <a:srcRect/>
            <a:stretch>
              <a:fillRect/>
            </a:stretch>
          </p:blipFill>
          <p:spPr bwMode="auto">
            <a:xfrm>
              <a:off x="3025455" y="4871066"/>
              <a:ext cx="527871" cy="535135"/>
            </a:xfrm>
            <a:prstGeom prst="rect">
              <a:avLst/>
            </a:prstGeom>
            <a:noFill/>
            <a:ln w="9525">
              <a:noFill/>
              <a:miter lim="800000"/>
              <a:headEnd/>
              <a:tailEnd/>
            </a:ln>
          </p:spPr>
        </p:pic>
      </p:grpSp>
      <p:sp>
        <p:nvSpPr>
          <p:cNvPr id="24616" name="Text Box 44"/>
          <p:cNvSpPr txBox="1">
            <a:spLocks noChangeArrowheads="1"/>
          </p:cNvSpPr>
          <p:nvPr/>
        </p:nvSpPr>
        <p:spPr bwMode="auto">
          <a:xfrm>
            <a:off x="6626225" y="5810174"/>
            <a:ext cx="3514725" cy="214312"/>
          </a:xfrm>
          <a:prstGeom prst="rect">
            <a:avLst/>
          </a:prstGeom>
          <a:noFill/>
          <a:ln w="9525">
            <a:noFill/>
            <a:miter lim="800000"/>
            <a:headEnd/>
            <a:tailEnd/>
          </a:ln>
        </p:spPr>
        <p:txBody>
          <a:bodyPr wrap="none">
            <a:spAutoFit/>
          </a:bodyPr>
          <a:lstStyle/>
          <a:p>
            <a:r>
              <a:rPr lang="en-US" sz="800" dirty="0" err="1">
                <a:latin typeface="Times New Roman" pitchFamily="18" charset="0"/>
              </a:rPr>
              <a:t>OpenCL</a:t>
            </a:r>
            <a:r>
              <a:rPr lang="en-US" sz="800" dirty="0">
                <a:latin typeface="Times New Roman" pitchFamily="18" charset="0"/>
              </a:rPr>
              <a:t> is trademark of Apple Inc. used under license to the </a:t>
            </a:r>
            <a:r>
              <a:rPr lang="en-US" sz="800" dirty="0" err="1">
                <a:latin typeface="Times New Roman" pitchFamily="18" charset="0"/>
              </a:rPr>
              <a:t>Khronos</a:t>
            </a:r>
            <a:r>
              <a:rPr lang="en-US" sz="800" dirty="0">
                <a:latin typeface="Times New Roman" pitchFamily="18" charset="0"/>
              </a:rPr>
              <a:t> Group Inc.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NVIDIA CUDA C and </a:t>
            </a:r>
            <a:r>
              <a:rPr lang="en-US" dirty="0" err="1" smtClean="0"/>
              <a:t>OpenCL</a:t>
            </a:r>
            <a:endParaRPr lang="en-GB" dirty="0"/>
          </a:p>
        </p:txBody>
      </p:sp>
      <p:sp>
        <p:nvSpPr>
          <p:cNvPr id="4" name="L-Shape 3"/>
          <p:cNvSpPr/>
          <p:nvPr/>
        </p:nvSpPr>
        <p:spPr>
          <a:xfrm flipH="1" flipV="1">
            <a:off x="4679004" y="1628360"/>
            <a:ext cx="2587557" cy="1752600"/>
          </a:xfrm>
          <a:prstGeom prst="corner">
            <a:avLst>
              <a:gd name="adj1" fmla="val 47035"/>
              <a:gd name="adj2" fmla="val 54440"/>
            </a:avLst>
          </a:prstGeom>
          <a:gradFill>
            <a:gsLst>
              <a:gs pos="0">
                <a:srgbClr val="76B900"/>
              </a:gs>
              <a:gs pos="100000">
                <a:srgbClr val="568600"/>
              </a:gs>
            </a:gsLst>
            <a:lin ang="5400000" scaled="0"/>
          </a:gra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38100" h="19050"/>
            <a:contourClr>
              <a:srgbClr val="B9E700">
                <a:lumMod val="75000"/>
              </a:srgbClr>
            </a:contourClr>
          </a:sp3d>
        </p:spPr>
        <p:txBody>
          <a:bodyPr wrap="none" lIns="91435" tIns="45718" rIns="91435" bIns="45718" anchor="ctr"/>
          <a:lstStyle/>
          <a:p>
            <a:pPr algn="ctr" defTabSz="1096903">
              <a:defRPr/>
            </a:pPr>
            <a:endParaRPr lang="en-US" sz="1200" b="1" dirty="0">
              <a:effectLst>
                <a:outerShdw blurRad="38100" dist="38100" dir="2700000" algn="tl">
                  <a:srgbClr val="000000"/>
                </a:outerShdw>
              </a:effectLst>
            </a:endParaRPr>
          </a:p>
        </p:txBody>
      </p:sp>
      <p:sp>
        <p:nvSpPr>
          <p:cNvPr id="5" name="L-Shape 4"/>
          <p:cNvSpPr/>
          <p:nvPr/>
        </p:nvSpPr>
        <p:spPr>
          <a:xfrm rot="10800000" flipH="1" flipV="1">
            <a:off x="3682731" y="1628360"/>
            <a:ext cx="2514600" cy="1752600"/>
          </a:xfrm>
          <a:prstGeom prst="corner">
            <a:avLst>
              <a:gd name="adj1" fmla="val 45925"/>
              <a:gd name="adj2" fmla="val 50000"/>
            </a:avLst>
          </a:prstGeom>
          <a:gradFill>
            <a:gsLst>
              <a:gs pos="0">
                <a:srgbClr val="76B900"/>
              </a:gs>
              <a:gs pos="100000">
                <a:srgbClr val="568600"/>
              </a:gs>
            </a:gsLst>
            <a:lin ang="16200000" scaled="1"/>
          </a:gra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38100" h="19050"/>
            <a:contourClr>
              <a:srgbClr val="B9E700">
                <a:lumMod val="75000"/>
              </a:srgbClr>
            </a:contourClr>
          </a:sp3d>
        </p:spPr>
        <p:txBody>
          <a:bodyPr wrap="none" lIns="91435" tIns="45718" rIns="91435" bIns="45718" anchor="ctr"/>
          <a:lstStyle/>
          <a:p>
            <a:pPr algn="ctr" defTabSz="1096903">
              <a:defRPr/>
            </a:pPr>
            <a:endParaRPr lang="en-US" sz="1200" b="1" dirty="0">
              <a:effectLst>
                <a:outerShdw blurRad="38100" dist="38100" dir="2700000" algn="tl">
                  <a:srgbClr val="000000"/>
                </a:outerShdw>
              </a:effectLst>
            </a:endParaRPr>
          </a:p>
        </p:txBody>
      </p:sp>
      <p:sp>
        <p:nvSpPr>
          <p:cNvPr id="6" name="TextBox 5"/>
          <p:cNvSpPr txBox="1"/>
          <p:nvPr/>
        </p:nvSpPr>
        <p:spPr>
          <a:xfrm>
            <a:off x="417443" y="3571271"/>
            <a:ext cx="2753146" cy="590927"/>
          </a:xfrm>
          <a:prstGeom prst="rect">
            <a:avLst/>
          </a:prstGeom>
          <a:noFill/>
        </p:spPr>
        <p:txBody>
          <a:bodyPr wrap="square" lIns="91435" tIns="45718" rIns="91435" bIns="45718" rtlCol="0">
            <a:spAutoFit/>
          </a:bodyPr>
          <a:lstStyle/>
          <a:p>
            <a:pPr algn="r"/>
            <a:r>
              <a:rPr lang="en-US" sz="1600" dirty="0" smtClean="0"/>
              <a:t>Shared back-end compiler and optimization technology</a:t>
            </a:r>
          </a:p>
        </p:txBody>
      </p:sp>
      <p:sp>
        <p:nvSpPr>
          <p:cNvPr id="7" name="Text Box 7"/>
          <p:cNvSpPr txBox="1">
            <a:spLocks noChangeArrowheads="1"/>
          </p:cNvSpPr>
          <p:nvPr/>
        </p:nvSpPr>
        <p:spPr bwMode="auto">
          <a:xfrm>
            <a:off x="3693227" y="2574388"/>
            <a:ext cx="2490036" cy="806571"/>
          </a:xfrm>
          <a:prstGeom prst="rect">
            <a:avLst/>
          </a:prstGeom>
          <a:noFill/>
          <a:ln w="3175" algn="ctr">
            <a:noFill/>
            <a:miter lim="800000"/>
            <a:headEnd/>
            <a:tailEnd/>
          </a:ln>
        </p:spPr>
        <p:txBody>
          <a:bodyPr lIns="91435" tIns="45718" rIns="91435" bIns="45718" anchor="ctr" anchorCtr="1">
            <a:normAutofit/>
          </a:bodyPr>
          <a:lstStyle/>
          <a:p>
            <a:pPr algn="ctr"/>
            <a:r>
              <a:rPr lang="en-US" sz="2000" b="1" dirty="0">
                <a:effectLst>
                  <a:outerShdw blurRad="38100" dist="38100" dir="2700000" algn="tl">
                    <a:srgbClr val="000000"/>
                  </a:outerShdw>
                </a:effectLst>
              </a:rPr>
              <a:t>OpenCL</a:t>
            </a:r>
          </a:p>
        </p:txBody>
      </p:sp>
      <p:sp>
        <p:nvSpPr>
          <p:cNvPr id="8" name="Text Box 11"/>
          <p:cNvSpPr txBox="1">
            <a:spLocks noChangeArrowheads="1"/>
          </p:cNvSpPr>
          <p:nvPr/>
        </p:nvSpPr>
        <p:spPr bwMode="auto">
          <a:xfrm>
            <a:off x="4679003" y="1657340"/>
            <a:ext cx="2576561" cy="762303"/>
          </a:xfrm>
          <a:prstGeom prst="rect">
            <a:avLst/>
          </a:prstGeom>
          <a:noFill/>
          <a:ln w="3175" algn="ctr">
            <a:noFill/>
            <a:miter lim="800000"/>
            <a:headEnd/>
            <a:tailEnd/>
          </a:ln>
        </p:spPr>
        <p:txBody>
          <a:bodyPr wrap="square" lIns="91435" tIns="45718" rIns="91435" bIns="45718" anchor="ctr" anchorCtr="1">
            <a:normAutofit/>
          </a:bodyPr>
          <a:lstStyle/>
          <a:p>
            <a:pPr algn="ctr"/>
            <a:r>
              <a:rPr lang="en-US" sz="2000" b="1" dirty="0" smtClean="0">
                <a:effectLst>
                  <a:outerShdw blurRad="38100" dist="38100" dir="2700000" algn="tl">
                    <a:srgbClr val="000000"/>
                  </a:outerShdw>
                </a:effectLst>
              </a:rPr>
              <a:t>CUDA C</a:t>
            </a:r>
            <a:endParaRPr lang="en-US" sz="2000" b="1" dirty="0">
              <a:effectLst>
                <a:outerShdw blurRad="38100" dist="38100" dir="2700000" algn="tl">
                  <a:srgbClr val="000000"/>
                </a:outerShdw>
              </a:effectLst>
            </a:endParaRPr>
          </a:p>
        </p:txBody>
      </p:sp>
      <p:sp>
        <p:nvSpPr>
          <p:cNvPr id="9" name="Rectangle 8"/>
          <p:cNvSpPr/>
          <p:nvPr/>
        </p:nvSpPr>
        <p:spPr>
          <a:xfrm>
            <a:off x="3697357" y="3510818"/>
            <a:ext cx="3578087" cy="705678"/>
          </a:xfrm>
          <a:prstGeom prst="rect">
            <a:avLst/>
          </a:prstGeom>
          <a:gradFill flip="none" rotWithShape="1">
            <a:gsLst>
              <a:gs pos="0">
                <a:srgbClr val="A7A7A7"/>
              </a:gs>
              <a:gs pos="100000">
                <a:srgbClr val="717171"/>
              </a:gs>
            </a:gsLst>
            <a:lin ang="16200000" scaled="1"/>
            <a:tileRect/>
          </a:gra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contourW="6350">
            <a:bevelT w="44450" h="19050"/>
            <a:contourClr>
              <a:schemeClr val="tx1">
                <a:lumMod val="65000"/>
              </a:schemeClr>
            </a:contourClr>
          </a:sp3d>
        </p:spPr>
        <p:txBody>
          <a:bodyPr wrap="none" lIns="91435" tIns="45718" rIns="91435" bIns="45718" anchor="ctr"/>
          <a:lstStyle/>
          <a:p>
            <a:pPr algn="ctr">
              <a:defRPr/>
            </a:pPr>
            <a:endParaRPr lang="en-US" b="1" dirty="0">
              <a:solidFill>
                <a:schemeClr val="bg1"/>
              </a:solidFill>
              <a:latin typeface="Arial" charset="0"/>
              <a:ea typeface="MS PGothic" pitchFamily="34" charset="-128"/>
            </a:endParaRPr>
          </a:p>
        </p:txBody>
      </p:sp>
      <p:sp>
        <p:nvSpPr>
          <p:cNvPr id="10" name="Rectangle 9"/>
          <p:cNvSpPr/>
          <p:nvPr/>
        </p:nvSpPr>
        <p:spPr>
          <a:xfrm>
            <a:off x="3697357" y="4531188"/>
            <a:ext cx="3578087" cy="705678"/>
          </a:xfrm>
          <a:prstGeom prst="rect">
            <a:avLst/>
          </a:prstGeom>
          <a:gradFill>
            <a:gsLst>
              <a:gs pos="0">
                <a:srgbClr val="339933"/>
              </a:gs>
              <a:gs pos="100000">
                <a:srgbClr val="006600"/>
              </a:gs>
            </a:gsLst>
            <a:lin ang="16200000" scaled="1"/>
          </a:gra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38100" h="19050"/>
            <a:contourClr>
              <a:srgbClr val="B9E700">
                <a:lumMod val="75000"/>
              </a:srgbClr>
            </a:contourClr>
          </a:sp3d>
        </p:spPr>
        <p:txBody>
          <a:bodyPr wrap="none" lIns="91435" tIns="45718" rIns="91435" bIns="45718" anchor="ctr"/>
          <a:lstStyle/>
          <a:p>
            <a:pPr algn="ctr" defTabSz="1096903">
              <a:defRPr/>
            </a:pPr>
            <a:endParaRPr lang="en-US" sz="1200" b="1" dirty="0" err="1" smtClean="0">
              <a:effectLst>
                <a:outerShdw blurRad="38100" dist="38100" dir="2700000" algn="tl">
                  <a:srgbClr val="000000"/>
                </a:outerShdw>
              </a:effectLst>
            </a:endParaRPr>
          </a:p>
        </p:txBody>
      </p:sp>
      <p:sp>
        <p:nvSpPr>
          <p:cNvPr id="11" name="Text Box 7"/>
          <p:cNvSpPr txBox="1">
            <a:spLocks noChangeArrowheads="1"/>
          </p:cNvSpPr>
          <p:nvPr/>
        </p:nvSpPr>
        <p:spPr bwMode="auto">
          <a:xfrm>
            <a:off x="3707295" y="3663602"/>
            <a:ext cx="3568147" cy="400110"/>
          </a:xfrm>
          <a:prstGeom prst="rect">
            <a:avLst/>
          </a:prstGeom>
          <a:noFill/>
          <a:ln w="3175" algn="ctr">
            <a:noFill/>
            <a:miter lim="800000"/>
            <a:headEnd/>
            <a:tailEnd/>
          </a:ln>
        </p:spPr>
        <p:txBody>
          <a:bodyPr wrap="square" lIns="91435" tIns="45718" rIns="91435" bIns="45718">
            <a:spAutoFit/>
          </a:bodyPr>
          <a:lstStyle/>
          <a:p>
            <a:pPr algn="ctr"/>
            <a:r>
              <a:rPr lang="en-US" sz="2000" b="1" dirty="0" smtClean="0">
                <a:effectLst>
                  <a:outerShdw blurRad="38100" dist="38100" dir="2700000" algn="tl">
                    <a:srgbClr val="000000"/>
                  </a:outerShdw>
                </a:effectLst>
              </a:rPr>
              <a:t>PTX</a:t>
            </a:r>
            <a:endParaRPr lang="en-US" sz="2000" b="1" dirty="0">
              <a:effectLst>
                <a:outerShdw blurRad="38100" dist="38100" dir="2700000" algn="tl">
                  <a:srgbClr val="000000"/>
                </a:outerShdw>
              </a:effectLst>
            </a:endParaRPr>
          </a:p>
        </p:txBody>
      </p:sp>
      <p:sp>
        <p:nvSpPr>
          <p:cNvPr id="12" name="Text Box 7"/>
          <p:cNvSpPr txBox="1">
            <a:spLocks noChangeArrowheads="1"/>
          </p:cNvSpPr>
          <p:nvPr/>
        </p:nvSpPr>
        <p:spPr bwMode="auto">
          <a:xfrm>
            <a:off x="3697358" y="4698496"/>
            <a:ext cx="3558207" cy="400110"/>
          </a:xfrm>
          <a:prstGeom prst="rect">
            <a:avLst/>
          </a:prstGeom>
          <a:noFill/>
          <a:ln w="3175" algn="ctr">
            <a:noFill/>
            <a:miter lim="800000"/>
            <a:headEnd/>
            <a:tailEnd/>
          </a:ln>
        </p:spPr>
        <p:txBody>
          <a:bodyPr wrap="square" lIns="91435" tIns="45718" rIns="91435" bIns="45718">
            <a:spAutoFit/>
          </a:bodyPr>
          <a:lstStyle/>
          <a:p>
            <a:pPr algn="ctr"/>
            <a:r>
              <a:rPr lang="en-US" sz="2000" b="1" dirty="0" smtClean="0">
                <a:effectLst>
                  <a:outerShdw blurRad="38100" dist="38100" dir="2700000" algn="tl">
                    <a:srgbClr val="000000"/>
                  </a:outerShdw>
                </a:effectLst>
              </a:rPr>
              <a:t>GPU</a:t>
            </a:r>
            <a:endParaRPr lang="en-US" sz="2000" b="1" dirty="0">
              <a:effectLst>
                <a:outerShdw blurRad="38100" dist="38100" dir="2700000" algn="tl">
                  <a:srgbClr val="000000"/>
                </a:outerShdw>
              </a:effectLst>
            </a:endParaRPr>
          </a:p>
        </p:txBody>
      </p:sp>
      <p:sp>
        <p:nvSpPr>
          <p:cNvPr id="13" name="TextBox 12"/>
          <p:cNvSpPr txBox="1"/>
          <p:nvPr/>
        </p:nvSpPr>
        <p:spPr>
          <a:xfrm>
            <a:off x="7772402" y="1729409"/>
            <a:ext cx="2584174" cy="590927"/>
          </a:xfrm>
          <a:prstGeom prst="rect">
            <a:avLst/>
          </a:prstGeom>
          <a:noFill/>
        </p:spPr>
        <p:txBody>
          <a:bodyPr wrap="square" lIns="91435" tIns="45718" rIns="91435" bIns="45718" rtlCol="0">
            <a:spAutoFit/>
          </a:bodyPr>
          <a:lstStyle/>
          <a:p>
            <a:r>
              <a:rPr lang="en-US" sz="1600" dirty="0" smtClean="0"/>
              <a:t>Entry point for developers who prefer high-level C</a:t>
            </a:r>
          </a:p>
        </p:txBody>
      </p:sp>
      <p:sp>
        <p:nvSpPr>
          <p:cNvPr id="14" name="TextBox 13"/>
          <p:cNvSpPr txBox="1"/>
          <p:nvPr/>
        </p:nvSpPr>
        <p:spPr>
          <a:xfrm>
            <a:off x="586415" y="2684822"/>
            <a:ext cx="2584174" cy="590927"/>
          </a:xfrm>
          <a:prstGeom prst="rect">
            <a:avLst/>
          </a:prstGeom>
          <a:noFill/>
        </p:spPr>
        <p:txBody>
          <a:bodyPr wrap="square" lIns="91435" tIns="45718" rIns="91435" bIns="45718" rtlCol="0">
            <a:spAutoFit/>
          </a:bodyPr>
          <a:lstStyle/>
          <a:p>
            <a:pPr algn="r"/>
            <a:r>
              <a:rPr lang="en-US" sz="1600" dirty="0" smtClean="0"/>
              <a:t>Entry point for developers who want low-level API</a:t>
            </a:r>
          </a:p>
        </p:txBody>
      </p:sp>
      <p:cxnSp>
        <p:nvCxnSpPr>
          <p:cNvPr id="15" name="Straight Connector 14"/>
          <p:cNvCxnSpPr/>
          <p:nvPr/>
        </p:nvCxnSpPr>
        <p:spPr>
          <a:xfrm flipH="1" flipV="1">
            <a:off x="548640" y="4380255"/>
            <a:ext cx="9875520" cy="793"/>
          </a:xfrm>
          <a:prstGeom prst="line">
            <a:avLst/>
          </a:prstGeom>
          <a:ln w="15875">
            <a:solidFill>
              <a:srgbClr val="96969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3240155" y="3862863"/>
            <a:ext cx="914400" cy="1588"/>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08298" y="2021001"/>
            <a:ext cx="914400" cy="1588"/>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240155" y="2976414"/>
            <a:ext cx="1005840" cy="1588"/>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ChangeArrowheads="1"/>
          </p:cNvSpPr>
          <p:nvPr>
            <p:ph type="title"/>
          </p:nvPr>
        </p:nvSpPr>
        <p:spPr/>
        <p:txBody>
          <a:bodyPr/>
          <a:lstStyle/>
          <a:p>
            <a:r>
              <a:rPr lang="en-US" dirty="0" smtClean="0"/>
              <a:t>CUDA Zone: </a:t>
            </a:r>
            <a:r>
              <a:rPr lang="en-US" noProof="1" smtClean="0"/>
              <a:t>www.nvidia.com/</a:t>
            </a:r>
            <a:r>
              <a:rPr lang="en-US" dirty="0" smtClean="0"/>
              <a:t>CUDA </a:t>
            </a:r>
          </a:p>
        </p:txBody>
      </p:sp>
      <p:sp>
        <p:nvSpPr>
          <p:cNvPr id="248834" name="Rectangle 5"/>
          <p:cNvSpPr>
            <a:spLocks noGrp="1" noChangeArrowheads="1"/>
          </p:cNvSpPr>
          <p:nvPr>
            <p:ph type="body" sz="half" idx="4294967295"/>
          </p:nvPr>
        </p:nvSpPr>
        <p:spPr>
          <a:xfrm>
            <a:off x="342900" y="1028700"/>
            <a:ext cx="2983230" cy="4774883"/>
          </a:xfrm>
        </p:spPr>
        <p:txBody>
          <a:bodyPr/>
          <a:lstStyle/>
          <a:p>
            <a:pPr eaLnBrk="1" hangingPunct="1">
              <a:lnSpc>
                <a:spcPct val="90000"/>
              </a:lnSpc>
            </a:pPr>
            <a:r>
              <a:rPr lang="en-US" sz="2200" dirty="0" smtClean="0"/>
              <a:t>CUDA Toolkit</a:t>
            </a:r>
          </a:p>
          <a:p>
            <a:pPr lvl="1" eaLnBrk="1" hangingPunct="1">
              <a:lnSpc>
                <a:spcPct val="90000"/>
              </a:lnSpc>
            </a:pPr>
            <a:r>
              <a:rPr lang="en-US" sz="1800" dirty="0" smtClean="0"/>
              <a:t>Compiler</a:t>
            </a:r>
          </a:p>
          <a:p>
            <a:pPr lvl="1" eaLnBrk="1" hangingPunct="1">
              <a:lnSpc>
                <a:spcPct val="90000"/>
              </a:lnSpc>
            </a:pPr>
            <a:r>
              <a:rPr lang="en-US" sz="1800" dirty="0" smtClean="0"/>
              <a:t>Libraries</a:t>
            </a:r>
          </a:p>
          <a:p>
            <a:pPr eaLnBrk="1" hangingPunct="1">
              <a:lnSpc>
                <a:spcPct val="90000"/>
              </a:lnSpc>
            </a:pPr>
            <a:endParaRPr lang="en-US" sz="2200" dirty="0" smtClean="0"/>
          </a:p>
          <a:p>
            <a:pPr eaLnBrk="1" hangingPunct="1">
              <a:lnSpc>
                <a:spcPct val="90000"/>
              </a:lnSpc>
            </a:pPr>
            <a:r>
              <a:rPr lang="en-US" sz="2200" dirty="0" smtClean="0"/>
              <a:t>CUDA SDK</a:t>
            </a:r>
          </a:p>
          <a:p>
            <a:pPr lvl="1" eaLnBrk="1" hangingPunct="1">
              <a:lnSpc>
                <a:spcPct val="90000"/>
              </a:lnSpc>
            </a:pPr>
            <a:r>
              <a:rPr lang="en-US" sz="1800" dirty="0" smtClean="0"/>
              <a:t>Code samples</a:t>
            </a:r>
          </a:p>
          <a:p>
            <a:pPr eaLnBrk="1" hangingPunct="1">
              <a:lnSpc>
                <a:spcPct val="90000"/>
              </a:lnSpc>
            </a:pPr>
            <a:endParaRPr lang="en-US" sz="2200" dirty="0" smtClean="0"/>
          </a:p>
          <a:p>
            <a:pPr eaLnBrk="1" hangingPunct="1">
              <a:lnSpc>
                <a:spcPct val="90000"/>
              </a:lnSpc>
            </a:pPr>
            <a:r>
              <a:rPr lang="en-US" sz="2200" dirty="0" smtClean="0"/>
              <a:t>CUDA Profiler</a:t>
            </a:r>
          </a:p>
          <a:p>
            <a:pPr eaLnBrk="1" hangingPunct="1">
              <a:lnSpc>
                <a:spcPct val="90000"/>
              </a:lnSpc>
            </a:pPr>
            <a:endParaRPr lang="en-US" sz="2200" dirty="0" smtClean="0"/>
          </a:p>
          <a:p>
            <a:pPr eaLnBrk="1" hangingPunct="1">
              <a:lnSpc>
                <a:spcPct val="90000"/>
              </a:lnSpc>
            </a:pPr>
            <a:r>
              <a:rPr lang="en-US" sz="2200" dirty="0" smtClean="0"/>
              <a:t>Forums</a:t>
            </a:r>
          </a:p>
          <a:p>
            <a:pPr eaLnBrk="1" hangingPunct="1">
              <a:lnSpc>
                <a:spcPct val="90000"/>
              </a:lnSpc>
            </a:pPr>
            <a:endParaRPr lang="en-US" sz="2200" dirty="0" smtClean="0"/>
          </a:p>
          <a:p>
            <a:pPr eaLnBrk="1" hangingPunct="1">
              <a:lnSpc>
                <a:spcPct val="90000"/>
              </a:lnSpc>
            </a:pPr>
            <a:r>
              <a:rPr lang="en-US" sz="2200" dirty="0" smtClean="0"/>
              <a:t>Resources for CUDA developers</a:t>
            </a:r>
          </a:p>
        </p:txBody>
      </p:sp>
      <p:pic>
        <p:nvPicPr>
          <p:cNvPr id="5" name="Picture 4"/>
          <p:cNvPicPr>
            <a:picLocks noChangeAspect="1" noChangeArrowheads="1"/>
          </p:cNvPicPr>
          <p:nvPr/>
        </p:nvPicPr>
        <p:blipFill>
          <a:blip r:embed="rId3" cstate="print"/>
          <a:srcRect/>
          <a:stretch>
            <a:fillRect/>
          </a:stretch>
        </p:blipFill>
        <p:spPr bwMode="auto">
          <a:xfrm>
            <a:off x="3943350" y="874396"/>
            <a:ext cx="5885021" cy="5218509"/>
          </a:xfrm>
          <a:prstGeom prst="rect">
            <a:avLst/>
          </a:prstGeom>
          <a:noFill/>
          <a:ln w="9525">
            <a:noFill/>
            <a:miter lim="800000"/>
            <a:headEnd/>
            <a:tailEnd/>
          </a:ln>
          <a:effectLst>
            <a:outerShdw dist="107763" dir="18900000" algn="ctr" rotWithShape="0">
              <a:srgbClr val="808080">
                <a:alpha val="50000"/>
              </a:srgbClr>
            </a:outerShdw>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2" name="Rectangle 4"/>
          <p:cNvSpPr>
            <a:spLocks noGrp="1" noChangeArrowheads="1"/>
          </p:cNvSpPr>
          <p:nvPr>
            <p:ph type="title"/>
          </p:nvPr>
        </p:nvSpPr>
        <p:spPr/>
        <p:txBody>
          <a:bodyPr rIns="115526"/>
          <a:lstStyle/>
          <a:p>
            <a:pPr marL="38576"/>
            <a:r>
              <a:rPr lang="en-US" dirty="0" smtClean="0"/>
              <a:t>Wide Developer Acceptance and Success</a:t>
            </a:r>
          </a:p>
        </p:txBody>
      </p:sp>
      <p:grpSp>
        <p:nvGrpSpPr>
          <p:cNvPr id="2" name="Group 40"/>
          <p:cNvGrpSpPr/>
          <p:nvPr/>
        </p:nvGrpSpPr>
        <p:grpSpPr>
          <a:xfrm>
            <a:off x="1470184" y="884040"/>
            <a:ext cx="1547336" cy="2925366"/>
            <a:chOff x="2139950" y="1309688"/>
            <a:chExt cx="2292350" cy="4333875"/>
          </a:xfrm>
        </p:grpSpPr>
        <p:pic>
          <p:nvPicPr>
            <p:cNvPr id="462853" name="Picture 5"/>
            <p:cNvPicPr>
              <a:picLocks noChangeArrowheads="1"/>
            </p:cNvPicPr>
            <p:nvPr/>
          </p:nvPicPr>
          <p:blipFill>
            <a:blip r:embed="rId3" cstate="print"/>
            <a:srcRect/>
            <a:stretch>
              <a:fillRect/>
            </a:stretch>
          </p:blipFill>
          <p:spPr bwMode="auto">
            <a:xfrm>
              <a:off x="2247900" y="1408113"/>
              <a:ext cx="2019300" cy="1471612"/>
            </a:xfrm>
            <a:prstGeom prst="rect">
              <a:avLst/>
            </a:prstGeom>
            <a:noFill/>
            <a:ln w="12700">
              <a:noFill/>
              <a:miter lim="800000"/>
              <a:headEnd/>
              <a:tailEnd/>
            </a:ln>
          </p:spPr>
        </p:pic>
        <p:pic>
          <p:nvPicPr>
            <p:cNvPr id="462854" name="Picture 6"/>
            <p:cNvPicPr>
              <a:picLocks noChangeArrowheads="1"/>
            </p:cNvPicPr>
            <p:nvPr/>
          </p:nvPicPr>
          <p:blipFill>
            <a:blip r:embed="rId4" cstate="print"/>
            <a:srcRect/>
            <a:stretch>
              <a:fillRect/>
            </a:stretch>
          </p:blipFill>
          <p:spPr bwMode="auto">
            <a:xfrm>
              <a:off x="2139950" y="1309688"/>
              <a:ext cx="2292350" cy="4333875"/>
            </a:xfrm>
            <a:prstGeom prst="rect">
              <a:avLst/>
            </a:prstGeom>
            <a:noFill/>
            <a:ln w="12700">
              <a:noFill/>
              <a:miter lim="800000"/>
              <a:headEnd/>
              <a:tailEnd/>
            </a:ln>
          </p:spPr>
        </p:pic>
        <p:sp>
          <p:nvSpPr>
            <p:cNvPr id="462855" name="Rectangle 7"/>
            <p:cNvSpPr>
              <a:spLocks/>
            </p:cNvSpPr>
            <p:nvPr/>
          </p:nvSpPr>
          <p:spPr bwMode="auto">
            <a:xfrm>
              <a:off x="2139950" y="2854325"/>
              <a:ext cx="2235200" cy="482600"/>
            </a:xfrm>
            <a:prstGeom prst="rect">
              <a:avLst/>
            </a:prstGeom>
            <a:noFill/>
            <a:ln w="12700">
              <a:noFill/>
              <a:miter lim="800000"/>
              <a:headEnd/>
              <a:tailEnd/>
            </a:ln>
          </p:spPr>
          <p:txBody>
            <a:bodyPr lIns="0" tIns="0" rIns="60186" bIns="0"/>
            <a:lstStyle/>
            <a:p>
              <a:pPr marL="38576" algn="ctr"/>
              <a:r>
                <a:rPr lang="en-US" b="1" dirty="0">
                  <a:solidFill>
                    <a:srgbClr val="000000"/>
                  </a:solidFill>
                  <a:cs typeface="Arial" charset="0"/>
                </a:rPr>
                <a:t>146X</a:t>
              </a:r>
            </a:p>
          </p:txBody>
        </p:sp>
        <p:sp>
          <p:nvSpPr>
            <p:cNvPr id="20496" name="Rectangle 16"/>
            <p:cNvSpPr>
              <a:spLocks/>
            </p:cNvSpPr>
            <p:nvPr/>
          </p:nvSpPr>
          <p:spPr bwMode="auto">
            <a:xfrm>
              <a:off x="2179638" y="3683000"/>
              <a:ext cx="2235200" cy="1422400"/>
            </a:xfrm>
            <a:prstGeom prst="rect">
              <a:avLst/>
            </a:prstGeom>
            <a:noFill/>
            <a:ln w="12700">
              <a:noFill/>
              <a:miter lim="800000"/>
              <a:headEnd/>
              <a:tailEnd/>
            </a:ln>
          </p:spPr>
          <p:txBody>
            <a:bodyPr lIns="0" tIns="0" rIns="60186" bIns="0"/>
            <a:lstStyle/>
            <a:p>
              <a:pPr marL="39634" algn="ctr">
                <a:defRPr/>
              </a:pPr>
              <a:r>
                <a:rPr lang="en-US" sz="1200" b="1" dirty="0">
                  <a:effectLst>
                    <a:outerShdw blurRad="38100" dist="38100" dir="2700000" algn="tl">
                      <a:srgbClr val="999999"/>
                    </a:outerShdw>
                  </a:effectLst>
                  <a:ea typeface="ヒラギノ角ゴ ProN W3" pitchFamily="96" charset="-128"/>
                </a:rPr>
                <a:t>Interactive visualization of volumetric white matter connectivity</a:t>
              </a:r>
            </a:p>
          </p:txBody>
        </p:sp>
      </p:grpSp>
      <p:grpSp>
        <p:nvGrpSpPr>
          <p:cNvPr id="3" name="Group 50"/>
          <p:cNvGrpSpPr/>
          <p:nvPr/>
        </p:nvGrpSpPr>
        <p:grpSpPr>
          <a:xfrm>
            <a:off x="3096816" y="884040"/>
            <a:ext cx="1566624" cy="2925366"/>
            <a:chOff x="4587875" y="1309688"/>
            <a:chExt cx="2320925" cy="4333875"/>
          </a:xfrm>
        </p:grpSpPr>
        <p:pic>
          <p:nvPicPr>
            <p:cNvPr id="462857" name="Picture 9"/>
            <p:cNvPicPr>
              <a:picLocks noChangeArrowheads="1"/>
            </p:cNvPicPr>
            <p:nvPr/>
          </p:nvPicPr>
          <p:blipFill>
            <a:blip r:embed="rId5" cstate="print"/>
            <a:srcRect/>
            <a:stretch>
              <a:fillRect/>
            </a:stretch>
          </p:blipFill>
          <p:spPr bwMode="auto">
            <a:xfrm>
              <a:off x="4587875" y="1309688"/>
              <a:ext cx="2301875" cy="4333875"/>
            </a:xfrm>
            <a:prstGeom prst="rect">
              <a:avLst/>
            </a:prstGeom>
            <a:noFill/>
            <a:ln w="12700">
              <a:noFill/>
              <a:miter lim="800000"/>
              <a:headEnd/>
              <a:tailEnd/>
            </a:ln>
          </p:spPr>
        </p:pic>
        <p:pic>
          <p:nvPicPr>
            <p:cNvPr id="462856" name="Picture 8"/>
            <p:cNvPicPr>
              <a:picLocks noChangeArrowheads="1"/>
            </p:cNvPicPr>
            <p:nvPr/>
          </p:nvPicPr>
          <p:blipFill>
            <a:blip r:embed="rId6" cstate="print"/>
            <a:srcRect/>
            <a:stretch>
              <a:fillRect/>
            </a:stretch>
          </p:blipFill>
          <p:spPr bwMode="auto">
            <a:xfrm>
              <a:off x="4725987" y="1379538"/>
              <a:ext cx="2030413" cy="1473200"/>
            </a:xfrm>
            <a:prstGeom prst="rect">
              <a:avLst/>
            </a:prstGeom>
            <a:noFill/>
            <a:ln w="12700">
              <a:noFill/>
              <a:miter lim="800000"/>
              <a:headEnd/>
              <a:tailEnd/>
            </a:ln>
          </p:spPr>
        </p:pic>
        <p:sp>
          <p:nvSpPr>
            <p:cNvPr id="462858" name="Rectangle 10"/>
            <p:cNvSpPr>
              <a:spLocks/>
            </p:cNvSpPr>
            <p:nvPr/>
          </p:nvSpPr>
          <p:spPr bwMode="auto">
            <a:xfrm>
              <a:off x="4673600" y="2854325"/>
              <a:ext cx="2235200" cy="482600"/>
            </a:xfrm>
            <a:prstGeom prst="rect">
              <a:avLst/>
            </a:prstGeom>
            <a:noFill/>
            <a:ln w="12700">
              <a:noFill/>
              <a:miter lim="800000"/>
              <a:headEnd/>
              <a:tailEnd/>
            </a:ln>
          </p:spPr>
          <p:txBody>
            <a:bodyPr lIns="0" tIns="0" rIns="60186" bIns="0"/>
            <a:lstStyle/>
            <a:p>
              <a:pPr marL="38576" algn="ctr"/>
              <a:r>
                <a:rPr lang="en-US" b="1" dirty="0">
                  <a:solidFill>
                    <a:srgbClr val="000000"/>
                  </a:solidFill>
                  <a:cs typeface="Arial" charset="0"/>
                </a:rPr>
                <a:t>36X</a:t>
              </a:r>
            </a:p>
          </p:txBody>
        </p:sp>
        <p:sp>
          <p:nvSpPr>
            <p:cNvPr id="20497" name="Rectangle 17"/>
            <p:cNvSpPr>
              <a:spLocks/>
            </p:cNvSpPr>
            <p:nvPr/>
          </p:nvSpPr>
          <p:spPr bwMode="auto">
            <a:xfrm>
              <a:off x="4627562" y="3683000"/>
              <a:ext cx="2235200" cy="1155700"/>
            </a:xfrm>
            <a:prstGeom prst="rect">
              <a:avLst/>
            </a:prstGeom>
            <a:noFill/>
            <a:ln w="12700">
              <a:noFill/>
              <a:miter lim="800000"/>
              <a:headEnd/>
              <a:tailEnd/>
            </a:ln>
          </p:spPr>
          <p:txBody>
            <a:bodyPr lIns="0" tIns="0" rIns="60186" bIns="0"/>
            <a:lstStyle/>
            <a:p>
              <a:pPr marL="39634" algn="ctr">
                <a:defRPr/>
              </a:pPr>
              <a:r>
                <a:rPr lang="en-US" sz="1200" b="1" dirty="0">
                  <a:effectLst>
                    <a:outerShdw blurRad="38100" dist="38100" dir="2700000" algn="tl">
                      <a:srgbClr val="999999"/>
                    </a:outerShdw>
                  </a:effectLst>
                  <a:ea typeface="ヒラギノ角ゴ ProN W3" pitchFamily="96" charset="-128"/>
                </a:rPr>
                <a:t>Ion placement for molecular dynamics simulation</a:t>
              </a:r>
            </a:p>
          </p:txBody>
        </p:sp>
      </p:grpSp>
      <p:grpSp>
        <p:nvGrpSpPr>
          <p:cNvPr id="4" name="Group 42"/>
          <p:cNvGrpSpPr/>
          <p:nvPr/>
        </p:nvGrpSpPr>
        <p:grpSpPr>
          <a:xfrm>
            <a:off x="4725591" y="884040"/>
            <a:ext cx="1582698" cy="2925366"/>
            <a:chOff x="7000875" y="1309688"/>
            <a:chExt cx="2344738" cy="4333875"/>
          </a:xfrm>
        </p:grpSpPr>
        <p:pic>
          <p:nvPicPr>
            <p:cNvPr id="462851" name="Picture 3"/>
            <p:cNvPicPr>
              <a:picLocks noChangeArrowheads="1"/>
            </p:cNvPicPr>
            <p:nvPr/>
          </p:nvPicPr>
          <p:blipFill>
            <a:blip r:embed="rId7" cstate="print"/>
            <a:srcRect/>
            <a:stretch>
              <a:fillRect/>
            </a:stretch>
          </p:blipFill>
          <p:spPr bwMode="auto">
            <a:xfrm>
              <a:off x="7043738" y="1309688"/>
              <a:ext cx="2301875" cy="4333875"/>
            </a:xfrm>
            <a:prstGeom prst="rect">
              <a:avLst/>
            </a:prstGeom>
            <a:noFill/>
            <a:ln w="12700">
              <a:noFill/>
              <a:miter lim="800000"/>
              <a:headEnd/>
              <a:tailEnd/>
            </a:ln>
          </p:spPr>
        </p:pic>
        <p:sp>
          <p:nvSpPr>
            <p:cNvPr id="462859" name="Rectangle 11"/>
            <p:cNvSpPr>
              <a:spLocks/>
            </p:cNvSpPr>
            <p:nvPr/>
          </p:nvSpPr>
          <p:spPr bwMode="auto">
            <a:xfrm>
              <a:off x="7000875" y="2854325"/>
              <a:ext cx="2235200" cy="482600"/>
            </a:xfrm>
            <a:prstGeom prst="rect">
              <a:avLst/>
            </a:prstGeom>
            <a:noFill/>
            <a:ln w="12700">
              <a:noFill/>
              <a:miter lim="800000"/>
              <a:headEnd/>
              <a:tailEnd/>
            </a:ln>
          </p:spPr>
          <p:txBody>
            <a:bodyPr lIns="0" tIns="0" rIns="60186" bIns="0"/>
            <a:lstStyle/>
            <a:p>
              <a:pPr marL="38576" algn="ctr"/>
              <a:r>
                <a:rPr lang="en-US" b="1" dirty="0">
                  <a:solidFill>
                    <a:srgbClr val="000000"/>
                  </a:solidFill>
                  <a:cs typeface="Arial" charset="0"/>
                </a:rPr>
                <a:t>19X</a:t>
              </a:r>
            </a:p>
          </p:txBody>
        </p:sp>
        <p:sp>
          <p:nvSpPr>
            <p:cNvPr id="20498" name="Rectangle 18"/>
            <p:cNvSpPr>
              <a:spLocks/>
            </p:cNvSpPr>
            <p:nvPr/>
          </p:nvSpPr>
          <p:spPr bwMode="auto">
            <a:xfrm>
              <a:off x="7091363" y="3683000"/>
              <a:ext cx="2235200" cy="889000"/>
            </a:xfrm>
            <a:prstGeom prst="rect">
              <a:avLst/>
            </a:prstGeom>
            <a:noFill/>
            <a:ln w="12700">
              <a:noFill/>
              <a:miter lim="800000"/>
              <a:headEnd/>
              <a:tailEnd/>
            </a:ln>
          </p:spPr>
          <p:txBody>
            <a:bodyPr lIns="0" tIns="0" rIns="60186" bIns="0"/>
            <a:lstStyle/>
            <a:p>
              <a:pPr marL="39634" algn="ctr">
                <a:defRPr/>
              </a:pPr>
              <a:r>
                <a:rPr lang="en-US" sz="1200" b="1" dirty="0" err="1">
                  <a:effectLst>
                    <a:outerShdw blurRad="38100" dist="38100" dir="2700000" algn="tl">
                      <a:srgbClr val="999999"/>
                    </a:outerShdw>
                  </a:effectLst>
                  <a:ea typeface="ヒラギノ角ゴ ProN W3" pitchFamily="96" charset="-128"/>
                </a:rPr>
                <a:t>Transcoding</a:t>
              </a:r>
              <a:r>
                <a:rPr lang="en-US" sz="1200" b="1" dirty="0">
                  <a:effectLst>
                    <a:outerShdw blurRad="38100" dist="38100" dir="2700000" algn="tl">
                      <a:srgbClr val="999999"/>
                    </a:outerShdw>
                  </a:effectLst>
                  <a:ea typeface="ヒラギノ角ゴ ProN W3" pitchFamily="96" charset="-128"/>
                </a:rPr>
                <a:t> HD video stream to </a:t>
              </a:r>
              <a:br>
                <a:rPr lang="en-US" sz="1200" b="1" dirty="0">
                  <a:effectLst>
                    <a:outerShdw blurRad="38100" dist="38100" dir="2700000" algn="tl">
                      <a:srgbClr val="999999"/>
                    </a:outerShdw>
                  </a:effectLst>
                  <a:ea typeface="ヒラギノ角ゴ ProN W3" pitchFamily="96" charset="-128"/>
                </a:rPr>
              </a:br>
              <a:r>
                <a:rPr lang="en-US" sz="1200" b="1" dirty="0">
                  <a:effectLst>
                    <a:outerShdw blurRad="38100" dist="38100" dir="2700000" algn="tl">
                      <a:srgbClr val="999999"/>
                    </a:outerShdw>
                  </a:effectLst>
                  <a:ea typeface="ヒラギノ角ゴ ProN W3" pitchFamily="96" charset="-128"/>
                </a:rPr>
                <a:t>H.264</a:t>
              </a:r>
            </a:p>
          </p:txBody>
        </p:sp>
      </p:grpSp>
      <p:grpSp>
        <p:nvGrpSpPr>
          <p:cNvPr id="5" name="Group 43"/>
          <p:cNvGrpSpPr/>
          <p:nvPr/>
        </p:nvGrpSpPr>
        <p:grpSpPr>
          <a:xfrm>
            <a:off x="6401515" y="884040"/>
            <a:ext cx="1558052" cy="2925366"/>
            <a:chOff x="9483725" y="1309688"/>
            <a:chExt cx="2308225" cy="4333875"/>
          </a:xfrm>
        </p:grpSpPr>
        <p:pic>
          <p:nvPicPr>
            <p:cNvPr id="462850" name="Picture 2"/>
            <p:cNvPicPr>
              <a:picLocks noChangeArrowheads="1"/>
            </p:cNvPicPr>
            <p:nvPr/>
          </p:nvPicPr>
          <p:blipFill>
            <a:blip r:embed="rId8" cstate="print"/>
            <a:srcRect/>
            <a:stretch>
              <a:fillRect/>
            </a:stretch>
          </p:blipFill>
          <p:spPr bwMode="auto">
            <a:xfrm>
              <a:off x="9499600" y="1309688"/>
              <a:ext cx="2292350" cy="4333875"/>
            </a:xfrm>
            <a:prstGeom prst="rect">
              <a:avLst/>
            </a:prstGeom>
            <a:noFill/>
            <a:ln w="12700">
              <a:noFill/>
              <a:miter lim="800000"/>
              <a:headEnd/>
              <a:tailEnd/>
            </a:ln>
          </p:spPr>
        </p:pic>
        <p:sp>
          <p:nvSpPr>
            <p:cNvPr id="462860" name="Rectangle 12"/>
            <p:cNvSpPr>
              <a:spLocks/>
            </p:cNvSpPr>
            <p:nvPr/>
          </p:nvSpPr>
          <p:spPr bwMode="auto">
            <a:xfrm>
              <a:off x="9483725" y="2854325"/>
              <a:ext cx="2235200" cy="482600"/>
            </a:xfrm>
            <a:prstGeom prst="rect">
              <a:avLst/>
            </a:prstGeom>
            <a:noFill/>
            <a:ln w="12700">
              <a:noFill/>
              <a:miter lim="800000"/>
              <a:headEnd/>
              <a:tailEnd/>
            </a:ln>
          </p:spPr>
          <p:txBody>
            <a:bodyPr lIns="0" tIns="0" rIns="60186" bIns="0"/>
            <a:lstStyle/>
            <a:p>
              <a:pPr marL="38576" algn="ctr"/>
              <a:r>
                <a:rPr lang="en-US" b="1" dirty="0">
                  <a:solidFill>
                    <a:srgbClr val="000000"/>
                  </a:solidFill>
                  <a:cs typeface="Arial" charset="0"/>
                </a:rPr>
                <a:t>17X</a:t>
              </a:r>
            </a:p>
          </p:txBody>
        </p:sp>
        <p:sp>
          <p:nvSpPr>
            <p:cNvPr id="20499" name="Rectangle 19"/>
            <p:cNvSpPr>
              <a:spLocks/>
            </p:cNvSpPr>
            <p:nvPr/>
          </p:nvSpPr>
          <p:spPr bwMode="auto">
            <a:xfrm>
              <a:off x="9537700" y="3683000"/>
              <a:ext cx="2235200" cy="889000"/>
            </a:xfrm>
            <a:prstGeom prst="rect">
              <a:avLst/>
            </a:prstGeom>
            <a:noFill/>
            <a:ln w="12700">
              <a:noFill/>
              <a:miter lim="800000"/>
              <a:headEnd/>
              <a:tailEnd/>
            </a:ln>
          </p:spPr>
          <p:txBody>
            <a:bodyPr lIns="0" tIns="0" rIns="60186" bIns="0"/>
            <a:lstStyle/>
            <a:p>
              <a:pPr marL="39634" algn="ctr">
                <a:defRPr/>
              </a:pPr>
              <a:r>
                <a:rPr lang="en-US" sz="1200" b="1" dirty="0">
                  <a:effectLst>
                    <a:outerShdw blurRad="38100" dist="38100" dir="2700000" algn="tl">
                      <a:srgbClr val="999999"/>
                    </a:outerShdw>
                  </a:effectLst>
                  <a:ea typeface="ヒラギノ角ゴ ProN W3" pitchFamily="96" charset="-128"/>
                </a:rPr>
                <a:t>Simulation in </a:t>
              </a:r>
              <a:r>
                <a:rPr lang="en-US" sz="1200" b="1" dirty="0" err="1">
                  <a:effectLst>
                    <a:outerShdw blurRad="38100" dist="38100" dir="2700000" algn="tl">
                      <a:srgbClr val="999999"/>
                    </a:outerShdw>
                  </a:effectLst>
                  <a:ea typeface="ヒラギノ角ゴ ProN W3" pitchFamily="96" charset="-128"/>
                </a:rPr>
                <a:t>Matlab</a:t>
              </a:r>
              <a:r>
                <a:rPr lang="en-US" sz="1200" b="1" dirty="0">
                  <a:effectLst>
                    <a:outerShdw blurRad="38100" dist="38100" dir="2700000" algn="tl">
                      <a:srgbClr val="999999"/>
                    </a:outerShdw>
                  </a:effectLst>
                  <a:ea typeface="ヒラギノ角ゴ ProN W3" pitchFamily="96" charset="-128"/>
                </a:rPr>
                <a:t> using .</a:t>
              </a:r>
              <a:r>
                <a:rPr lang="en-US" sz="1200" b="1" dirty="0" err="1">
                  <a:effectLst>
                    <a:outerShdw blurRad="38100" dist="38100" dir="2700000" algn="tl">
                      <a:srgbClr val="999999"/>
                    </a:outerShdw>
                  </a:effectLst>
                  <a:ea typeface="ヒラギノ角ゴ ProN W3" pitchFamily="96" charset="-128"/>
                </a:rPr>
                <a:t>mex</a:t>
              </a:r>
              <a:r>
                <a:rPr lang="en-US" sz="1200" b="1" dirty="0">
                  <a:effectLst>
                    <a:outerShdw blurRad="38100" dist="38100" dir="2700000" algn="tl">
                      <a:srgbClr val="999999"/>
                    </a:outerShdw>
                  </a:effectLst>
                  <a:ea typeface="ヒラギノ角ゴ ProN W3" pitchFamily="96" charset="-128"/>
                </a:rPr>
                <a:t> file CUDA function</a:t>
              </a:r>
            </a:p>
          </p:txBody>
        </p:sp>
      </p:grpSp>
      <p:grpSp>
        <p:nvGrpSpPr>
          <p:cNvPr id="6" name="Group 44"/>
          <p:cNvGrpSpPr/>
          <p:nvPr/>
        </p:nvGrpSpPr>
        <p:grpSpPr>
          <a:xfrm>
            <a:off x="8066723" y="884040"/>
            <a:ext cx="1554838" cy="2925366"/>
            <a:chOff x="11950700" y="1309688"/>
            <a:chExt cx="2303463" cy="4333875"/>
          </a:xfrm>
        </p:grpSpPr>
        <p:pic>
          <p:nvPicPr>
            <p:cNvPr id="462861" name="Picture 13"/>
            <p:cNvPicPr>
              <a:picLocks noChangeArrowheads="1"/>
            </p:cNvPicPr>
            <p:nvPr/>
          </p:nvPicPr>
          <p:blipFill>
            <a:blip r:embed="rId9" cstate="print"/>
            <a:srcRect/>
            <a:stretch>
              <a:fillRect/>
            </a:stretch>
          </p:blipFill>
          <p:spPr bwMode="auto">
            <a:xfrm>
              <a:off x="12045950" y="1387475"/>
              <a:ext cx="2092325" cy="1452563"/>
            </a:xfrm>
            <a:prstGeom prst="rect">
              <a:avLst/>
            </a:prstGeom>
            <a:noFill/>
            <a:ln w="12700">
              <a:noFill/>
              <a:miter lim="800000"/>
              <a:headEnd/>
              <a:tailEnd/>
            </a:ln>
          </p:spPr>
        </p:pic>
        <p:pic>
          <p:nvPicPr>
            <p:cNvPr id="462862" name="Picture 14"/>
            <p:cNvPicPr>
              <a:picLocks noChangeArrowheads="1"/>
            </p:cNvPicPr>
            <p:nvPr/>
          </p:nvPicPr>
          <p:blipFill>
            <a:blip r:embed="rId5" cstate="print"/>
            <a:srcRect/>
            <a:stretch>
              <a:fillRect/>
            </a:stretch>
          </p:blipFill>
          <p:spPr bwMode="auto">
            <a:xfrm>
              <a:off x="11950700" y="1309688"/>
              <a:ext cx="2303463" cy="4333875"/>
            </a:xfrm>
            <a:prstGeom prst="rect">
              <a:avLst/>
            </a:prstGeom>
            <a:noFill/>
            <a:ln w="12700">
              <a:noFill/>
              <a:miter lim="800000"/>
              <a:headEnd/>
              <a:tailEnd/>
            </a:ln>
          </p:spPr>
        </p:pic>
        <p:sp>
          <p:nvSpPr>
            <p:cNvPr id="462863" name="Rectangle 15"/>
            <p:cNvSpPr>
              <a:spLocks/>
            </p:cNvSpPr>
            <p:nvPr/>
          </p:nvSpPr>
          <p:spPr bwMode="auto">
            <a:xfrm>
              <a:off x="11982450" y="2854325"/>
              <a:ext cx="2235200" cy="482600"/>
            </a:xfrm>
            <a:prstGeom prst="rect">
              <a:avLst/>
            </a:prstGeom>
            <a:noFill/>
            <a:ln w="12700">
              <a:noFill/>
              <a:miter lim="800000"/>
              <a:headEnd/>
              <a:tailEnd/>
            </a:ln>
          </p:spPr>
          <p:txBody>
            <a:bodyPr lIns="0" tIns="0" rIns="60186" bIns="0"/>
            <a:lstStyle/>
            <a:p>
              <a:pPr marL="38576" algn="ctr"/>
              <a:r>
                <a:rPr lang="en-US" b="1" dirty="0">
                  <a:solidFill>
                    <a:srgbClr val="000000"/>
                  </a:solidFill>
                  <a:cs typeface="Arial" charset="0"/>
                </a:rPr>
                <a:t>100X</a:t>
              </a:r>
            </a:p>
          </p:txBody>
        </p:sp>
        <p:sp>
          <p:nvSpPr>
            <p:cNvPr id="20500" name="Rectangle 20"/>
            <p:cNvSpPr>
              <a:spLocks/>
            </p:cNvSpPr>
            <p:nvPr/>
          </p:nvSpPr>
          <p:spPr bwMode="auto">
            <a:xfrm>
              <a:off x="11968163" y="3683000"/>
              <a:ext cx="2235200" cy="622300"/>
            </a:xfrm>
            <a:prstGeom prst="rect">
              <a:avLst/>
            </a:prstGeom>
            <a:noFill/>
            <a:ln w="12700">
              <a:noFill/>
              <a:miter lim="800000"/>
              <a:headEnd/>
              <a:tailEnd/>
            </a:ln>
          </p:spPr>
          <p:txBody>
            <a:bodyPr lIns="0" tIns="0" rIns="60186" bIns="0"/>
            <a:lstStyle/>
            <a:p>
              <a:pPr marL="39634" algn="ctr">
                <a:defRPr/>
              </a:pPr>
              <a:r>
                <a:rPr lang="en-US" sz="1200" b="1" dirty="0">
                  <a:effectLst>
                    <a:outerShdw blurRad="38100" dist="38100" dir="2700000" algn="tl">
                      <a:srgbClr val="999999"/>
                    </a:outerShdw>
                  </a:effectLst>
                  <a:ea typeface="ヒラギノ角ゴ ProN W3" pitchFamily="96" charset="-128"/>
                </a:rPr>
                <a:t>Astrophysics N-body simulation</a:t>
              </a:r>
            </a:p>
          </p:txBody>
        </p:sp>
      </p:grpSp>
      <p:grpSp>
        <p:nvGrpSpPr>
          <p:cNvPr id="7" name="Group 45"/>
          <p:cNvGrpSpPr/>
          <p:nvPr/>
        </p:nvGrpSpPr>
        <p:grpSpPr>
          <a:xfrm>
            <a:off x="1435894" y="3489008"/>
            <a:ext cx="1555909" cy="2926438"/>
            <a:chOff x="2127250" y="5168900"/>
            <a:chExt cx="2305050" cy="4335463"/>
          </a:xfrm>
        </p:grpSpPr>
        <p:pic>
          <p:nvPicPr>
            <p:cNvPr id="462869" name="Picture 21"/>
            <p:cNvPicPr>
              <a:picLocks noChangeArrowheads="1"/>
            </p:cNvPicPr>
            <p:nvPr/>
          </p:nvPicPr>
          <p:blipFill>
            <a:blip r:embed="rId10" cstate="print"/>
            <a:srcRect/>
            <a:stretch>
              <a:fillRect/>
            </a:stretch>
          </p:blipFill>
          <p:spPr bwMode="auto">
            <a:xfrm>
              <a:off x="2233613" y="5272088"/>
              <a:ext cx="2057400" cy="1539875"/>
            </a:xfrm>
            <a:prstGeom prst="rect">
              <a:avLst/>
            </a:prstGeom>
            <a:noFill/>
            <a:ln w="12700">
              <a:noFill/>
              <a:miter lim="800000"/>
              <a:headEnd/>
              <a:tailEnd/>
            </a:ln>
          </p:spPr>
        </p:pic>
        <p:pic>
          <p:nvPicPr>
            <p:cNvPr id="462870" name="Picture 22"/>
            <p:cNvPicPr>
              <a:picLocks noChangeArrowheads="1"/>
            </p:cNvPicPr>
            <p:nvPr/>
          </p:nvPicPr>
          <p:blipFill>
            <a:blip r:embed="rId4" cstate="print"/>
            <a:srcRect/>
            <a:stretch>
              <a:fillRect/>
            </a:stretch>
          </p:blipFill>
          <p:spPr bwMode="auto">
            <a:xfrm>
              <a:off x="2139950" y="5168900"/>
              <a:ext cx="2292350" cy="4335463"/>
            </a:xfrm>
            <a:prstGeom prst="rect">
              <a:avLst/>
            </a:prstGeom>
            <a:noFill/>
            <a:ln w="12700">
              <a:noFill/>
              <a:miter lim="800000"/>
              <a:headEnd/>
              <a:tailEnd/>
            </a:ln>
          </p:spPr>
        </p:pic>
        <p:sp>
          <p:nvSpPr>
            <p:cNvPr id="462871" name="Rectangle 23"/>
            <p:cNvSpPr>
              <a:spLocks/>
            </p:cNvSpPr>
            <p:nvPr/>
          </p:nvSpPr>
          <p:spPr bwMode="auto">
            <a:xfrm>
              <a:off x="2139950" y="6718300"/>
              <a:ext cx="2235200" cy="482600"/>
            </a:xfrm>
            <a:prstGeom prst="rect">
              <a:avLst/>
            </a:prstGeom>
            <a:noFill/>
            <a:ln w="12700">
              <a:noFill/>
              <a:miter lim="800000"/>
              <a:headEnd/>
              <a:tailEnd/>
            </a:ln>
          </p:spPr>
          <p:txBody>
            <a:bodyPr lIns="0" tIns="0" rIns="60186" bIns="0"/>
            <a:lstStyle/>
            <a:p>
              <a:pPr marL="38576" algn="ctr"/>
              <a:r>
                <a:rPr lang="en-US" b="1" dirty="0">
                  <a:solidFill>
                    <a:srgbClr val="000000"/>
                  </a:solidFill>
                  <a:cs typeface="Arial" charset="0"/>
                </a:rPr>
                <a:t>149X</a:t>
              </a:r>
            </a:p>
          </p:txBody>
        </p:sp>
        <p:sp>
          <p:nvSpPr>
            <p:cNvPr id="20516" name="Rectangle 36"/>
            <p:cNvSpPr>
              <a:spLocks/>
            </p:cNvSpPr>
            <p:nvPr/>
          </p:nvSpPr>
          <p:spPr bwMode="auto">
            <a:xfrm>
              <a:off x="2127250" y="7620000"/>
              <a:ext cx="2235200" cy="1155700"/>
            </a:xfrm>
            <a:prstGeom prst="rect">
              <a:avLst/>
            </a:prstGeom>
            <a:noFill/>
            <a:ln w="12700">
              <a:noFill/>
              <a:miter lim="800000"/>
              <a:headEnd/>
              <a:tailEnd/>
            </a:ln>
          </p:spPr>
          <p:txBody>
            <a:bodyPr lIns="0" tIns="0" rIns="60186" bIns="0"/>
            <a:lstStyle/>
            <a:p>
              <a:pPr marL="39634" algn="ctr">
                <a:defRPr/>
              </a:pPr>
              <a:r>
                <a:rPr lang="en-US" sz="1200" b="1" dirty="0">
                  <a:effectLst>
                    <a:outerShdw blurRad="38100" dist="38100" dir="2700000" algn="tl">
                      <a:srgbClr val="999999"/>
                    </a:outerShdw>
                  </a:effectLst>
                  <a:ea typeface="ヒラギノ角ゴ ProN W3" pitchFamily="96" charset="-128"/>
                </a:rPr>
                <a:t>Financial simulation of LIBOR model with </a:t>
              </a:r>
              <a:r>
                <a:rPr lang="en-US" sz="1200" b="1" dirty="0" err="1">
                  <a:effectLst>
                    <a:outerShdw blurRad="38100" dist="38100" dir="2700000" algn="tl">
                      <a:srgbClr val="999999"/>
                    </a:outerShdw>
                  </a:effectLst>
                  <a:ea typeface="ヒラギノ角ゴ ProN W3" pitchFamily="96" charset="-128"/>
                </a:rPr>
                <a:t>swaptions</a:t>
              </a:r>
              <a:endParaRPr lang="en-US" sz="1200" b="1" dirty="0">
                <a:effectLst>
                  <a:outerShdw blurRad="38100" dist="38100" dir="2700000" algn="tl">
                    <a:srgbClr val="999999"/>
                  </a:outerShdw>
                </a:effectLst>
                <a:ea typeface="ヒラギノ角ゴ ProN W3" pitchFamily="96" charset="-128"/>
              </a:endParaRPr>
            </a:p>
          </p:txBody>
        </p:sp>
      </p:grpSp>
      <p:grpSp>
        <p:nvGrpSpPr>
          <p:cNvPr id="8" name="Group 46"/>
          <p:cNvGrpSpPr/>
          <p:nvPr/>
        </p:nvGrpSpPr>
        <p:grpSpPr>
          <a:xfrm>
            <a:off x="3086100" y="3489008"/>
            <a:ext cx="1564481" cy="2926438"/>
            <a:chOff x="4572000" y="5168900"/>
            <a:chExt cx="2317750" cy="4335463"/>
          </a:xfrm>
        </p:grpSpPr>
        <p:pic>
          <p:nvPicPr>
            <p:cNvPr id="462872" name="Picture 24"/>
            <p:cNvPicPr>
              <a:picLocks noChangeArrowheads="1"/>
            </p:cNvPicPr>
            <p:nvPr/>
          </p:nvPicPr>
          <p:blipFill>
            <a:blip r:embed="rId11" cstate="print"/>
            <a:srcRect/>
            <a:stretch>
              <a:fillRect/>
            </a:stretch>
          </p:blipFill>
          <p:spPr bwMode="auto">
            <a:xfrm>
              <a:off x="4695825" y="5246688"/>
              <a:ext cx="2076450" cy="1554162"/>
            </a:xfrm>
            <a:prstGeom prst="rect">
              <a:avLst/>
            </a:prstGeom>
            <a:noFill/>
            <a:ln w="12700">
              <a:noFill/>
              <a:miter lim="800000"/>
              <a:headEnd/>
              <a:tailEnd/>
            </a:ln>
          </p:spPr>
        </p:pic>
        <p:pic>
          <p:nvPicPr>
            <p:cNvPr id="462873" name="Picture 25"/>
            <p:cNvPicPr>
              <a:picLocks noChangeArrowheads="1"/>
            </p:cNvPicPr>
            <p:nvPr/>
          </p:nvPicPr>
          <p:blipFill>
            <a:blip r:embed="rId5" cstate="print"/>
            <a:srcRect/>
            <a:stretch>
              <a:fillRect/>
            </a:stretch>
          </p:blipFill>
          <p:spPr bwMode="auto">
            <a:xfrm>
              <a:off x="4587875" y="5168900"/>
              <a:ext cx="2301875" cy="4335463"/>
            </a:xfrm>
            <a:prstGeom prst="rect">
              <a:avLst/>
            </a:prstGeom>
            <a:noFill/>
            <a:ln w="12700">
              <a:noFill/>
              <a:miter lim="800000"/>
              <a:headEnd/>
              <a:tailEnd/>
            </a:ln>
          </p:spPr>
        </p:pic>
        <p:sp>
          <p:nvSpPr>
            <p:cNvPr id="462874" name="Rectangle 26"/>
            <p:cNvSpPr>
              <a:spLocks/>
            </p:cNvSpPr>
            <p:nvPr/>
          </p:nvSpPr>
          <p:spPr bwMode="auto">
            <a:xfrm>
              <a:off x="4643438" y="6718300"/>
              <a:ext cx="2235200" cy="482600"/>
            </a:xfrm>
            <a:prstGeom prst="rect">
              <a:avLst/>
            </a:prstGeom>
            <a:noFill/>
            <a:ln w="12700">
              <a:noFill/>
              <a:miter lim="800000"/>
              <a:headEnd/>
              <a:tailEnd/>
            </a:ln>
          </p:spPr>
          <p:txBody>
            <a:bodyPr lIns="0" tIns="0" rIns="60186" bIns="0"/>
            <a:lstStyle/>
            <a:p>
              <a:pPr marL="38576" algn="ctr"/>
              <a:r>
                <a:rPr lang="en-US" b="1" dirty="0">
                  <a:solidFill>
                    <a:srgbClr val="000000"/>
                  </a:solidFill>
                  <a:cs typeface="Arial" charset="0"/>
                </a:rPr>
                <a:t>47X</a:t>
              </a:r>
            </a:p>
          </p:txBody>
        </p:sp>
        <p:sp>
          <p:nvSpPr>
            <p:cNvPr id="20517" name="Rectangle 37"/>
            <p:cNvSpPr>
              <a:spLocks/>
            </p:cNvSpPr>
            <p:nvPr/>
          </p:nvSpPr>
          <p:spPr bwMode="auto">
            <a:xfrm>
              <a:off x="4572000" y="7620000"/>
              <a:ext cx="2235200" cy="1422400"/>
            </a:xfrm>
            <a:prstGeom prst="rect">
              <a:avLst/>
            </a:prstGeom>
            <a:noFill/>
            <a:ln w="12700">
              <a:noFill/>
              <a:miter lim="800000"/>
              <a:headEnd/>
              <a:tailEnd/>
            </a:ln>
          </p:spPr>
          <p:txBody>
            <a:bodyPr lIns="0" tIns="0" rIns="60186" bIns="0"/>
            <a:lstStyle/>
            <a:p>
              <a:pPr marL="39634" algn="ctr">
                <a:defRPr/>
              </a:pPr>
              <a:r>
                <a:rPr lang="en-US" sz="1200" b="1" dirty="0" err="1">
                  <a:effectLst>
                    <a:outerShdw blurRad="38100" dist="38100" dir="2700000" algn="tl">
                      <a:srgbClr val="999999"/>
                    </a:outerShdw>
                  </a:effectLst>
                  <a:ea typeface="ヒラギノ角ゴ ProN W3" pitchFamily="96" charset="-128"/>
                </a:rPr>
                <a:t>GLAME@lab</a:t>
              </a:r>
              <a:r>
                <a:rPr lang="en-US" sz="1200" b="1" dirty="0">
                  <a:effectLst>
                    <a:outerShdw blurRad="38100" dist="38100" dir="2700000" algn="tl">
                      <a:srgbClr val="999999"/>
                    </a:outerShdw>
                  </a:effectLst>
                  <a:ea typeface="ヒラギノ角ゴ ProN W3" pitchFamily="96" charset="-128"/>
                </a:rPr>
                <a:t>: An M-script API for linear Algebra operations on GPU</a:t>
              </a:r>
            </a:p>
          </p:txBody>
        </p:sp>
      </p:grpSp>
      <p:grpSp>
        <p:nvGrpSpPr>
          <p:cNvPr id="9" name="Group 47"/>
          <p:cNvGrpSpPr/>
          <p:nvPr/>
        </p:nvGrpSpPr>
        <p:grpSpPr>
          <a:xfrm>
            <a:off x="4735235" y="3489008"/>
            <a:ext cx="1573054" cy="2926438"/>
            <a:chOff x="7015163" y="5168900"/>
            <a:chExt cx="2330450" cy="4335463"/>
          </a:xfrm>
        </p:grpSpPr>
        <p:pic>
          <p:nvPicPr>
            <p:cNvPr id="462875" name="Picture 27"/>
            <p:cNvPicPr>
              <a:picLocks noChangeArrowheads="1"/>
            </p:cNvPicPr>
            <p:nvPr/>
          </p:nvPicPr>
          <p:blipFill>
            <a:blip r:embed="rId12" cstate="print"/>
            <a:srcRect/>
            <a:stretch>
              <a:fillRect/>
            </a:stretch>
          </p:blipFill>
          <p:spPr bwMode="auto">
            <a:xfrm>
              <a:off x="7124700" y="5297488"/>
              <a:ext cx="2082800" cy="1514475"/>
            </a:xfrm>
            <a:prstGeom prst="rect">
              <a:avLst/>
            </a:prstGeom>
            <a:noFill/>
            <a:ln w="12700">
              <a:noFill/>
              <a:miter lim="800000"/>
              <a:headEnd/>
              <a:tailEnd/>
            </a:ln>
          </p:spPr>
        </p:pic>
        <p:pic>
          <p:nvPicPr>
            <p:cNvPr id="462876" name="Picture 28"/>
            <p:cNvPicPr>
              <a:picLocks noChangeArrowheads="1"/>
            </p:cNvPicPr>
            <p:nvPr/>
          </p:nvPicPr>
          <p:blipFill>
            <a:blip r:embed="rId5" cstate="print"/>
            <a:srcRect/>
            <a:stretch>
              <a:fillRect/>
            </a:stretch>
          </p:blipFill>
          <p:spPr bwMode="auto">
            <a:xfrm>
              <a:off x="7043738" y="5168900"/>
              <a:ext cx="2301875" cy="4335463"/>
            </a:xfrm>
            <a:prstGeom prst="rect">
              <a:avLst/>
            </a:prstGeom>
            <a:noFill/>
            <a:ln w="12700">
              <a:noFill/>
              <a:miter lim="800000"/>
              <a:headEnd/>
              <a:tailEnd/>
            </a:ln>
          </p:spPr>
        </p:pic>
        <p:sp>
          <p:nvSpPr>
            <p:cNvPr id="462877" name="Rectangle 29"/>
            <p:cNvSpPr>
              <a:spLocks/>
            </p:cNvSpPr>
            <p:nvPr/>
          </p:nvSpPr>
          <p:spPr bwMode="auto">
            <a:xfrm>
              <a:off x="7015163" y="6718300"/>
              <a:ext cx="2235200" cy="482600"/>
            </a:xfrm>
            <a:prstGeom prst="rect">
              <a:avLst/>
            </a:prstGeom>
            <a:noFill/>
            <a:ln w="12700">
              <a:noFill/>
              <a:miter lim="800000"/>
              <a:headEnd/>
              <a:tailEnd/>
            </a:ln>
          </p:spPr>
          <p:txBody>
            <a:bodyPr lIns="0" tIns="0" rIns="60186" bIns="0"/>
            <a:lstStyle/>
            <a:p>
              <a:pPr marL="38576" algn="ctr"/>
              <a:r>
                <a:rPr lang="en-US" b="1" dirty="0">
                  <a:solidFill>
                    <a:srgbClr val="000000"/>
                  </a:solidFill>
                  <a:cs typeface="Arial" charset="0"/>
                </a:rPr>
                <a:t>20X</a:t>
              </a:r>
            </a:p>
          </p:txBody>
        </p:sp>
        <p:sp>
          <p:nvSpPr>
            <p:cNvPr id="20518" name="Rectangle 38"/>
            <p:cNvSpPr>
              <a:spLocks/>
            </p:cNvSpPr>
            <p:nvPr/>
          </p:nvSpPr>
          <p:spPr bwMode="auto">
            <a:xfrm>
              <a:off x="7034213" y="7620000"/>
              <a:ext cx="2235200" cy="1155700"/>
            </a:xfrm>
            <a:prstGeom prst="rect">
              <a:avLst/>
            </a:prstGeom>
            <a:noFill/>
            <a:ln w="12700">
              <a:noFill/>
              <a:miter lim="800000"/>
              <a:headEnd/>
              <a:tailEnd/>
            </a:ln>
          </p:spPr>
          <p:txBody>
            <a:bodyPr lIns="0" tIns="0" rIns="60186" bIns="0"/>
            <a:lstStyle/>
            <a:p>
              <a:pPr marL="39634" algn="ctr">
                <a:defRPr/>
              </a:pPr>
              <a:r>
                <a:rPr lang="en-US" sz="1200" b="1" dirty="0">
                  <a:effectLst>
                    <a:outerShdw blurRad="38100" dist="38100" dir="2700000" algn="tl">
                      <a:srgbClr val="999999"/>
                    </a:outerShdw>
                  </a:effectLst>
                  <a:ea typeface="ヒラギノ角ゴ ProN W3" pitchFamily="96" charset="-128"/>
                </a:rPr>
                <a:t>Ultrasound medical imaging for cancer diagnostics</a:t>
              </a:r>
            </a:p>
          </p:txBody>
        </p:sp>
      </p:grpSp>
      <p:grpSp>
        <p:nvGrpSpPr>
          <p:cNvPr id="10" name="Group 48"/>
          <p:cNvGrpSpPr/>
          <p:nvPr/>
        </p:nvGrpSpPr>
        <p:grpSpPr>
          <a:xfrm>
            <a:off x="6411159" y="3489008"/>
            <a:ext cx="1548407" cy="2926438"/>
            <a:chOff x="9498013" y="5168900"/>
            <a:chExt cx="2293937" cy="4335463"/>
          </a:xfrm>
        </p:grpSpPr>
        <p:pic>
          <p:nvPicPr>
            <p:cNvPr id="462878" name="Picture 30"/>
            <p:cNvPicPr>
              <a:picLocks noChangeArrowheads="1"/>
            </p:cNvPicPr>
            <p:nvPr/>
          </p:nvPicPr>
          <p:blipFill>
            <a:blip r:embed="rId13" cstate="print"/>
            <a:srcRect/>
            <a:stretch>
              <a:fillRect/>
            </a:stretch>
          </p:blipFill>
          <p:spPr bwMode="auto">
            <a:xfrm>
              <a:off x="9555163" y="5232400"/>
              <a:ext cx="2159000" cy="1460500"/>
            </a:xfrm>
            <a:prstGeom prst="rect">
              <a:avLst/>
            </a:prstGeom>
            <a:noFill/>
            <a:ln w="12700">
              <a:noFill/>
              <a:miter lim="800000"/>
              <a:headEnd/>
              <a:tailEnd/>
            </a:ln>
          </p:spPr>
        </p:pic>
        <p:pic>
          <p:nvPicPr>
            <p:cNvPr id="462879" name="Picture 31"/>
            <p:cNvPicPr>
              <a:picLocks noChangeArrowheads="1"/>
            </p:cNvPicPr>
            <p:nvPr/>
          </p:nvPicPr>
          <p:blipFill>
            <a:blip r:embed="rId4" cstate="print"/>
            <a:srcRect/>
            <a:stretch>
              <a:fillRect/>
            </a:stretch>
          </p:blipFill>
          <p:spPr bwMode="auto">
            <a:xfrm>
              <a:off x="9499600" y="5168900"/>
              <a:ext cx="2292350" cy="4335463"/>
            </a:xfrm>
            <a:prstGeom prst="rect">
              <a:avLst/>
            </a:prstGeom>
            <a:noFill/>
            <a:ln w="12700">
              <a:noFill/>
              <a:miter lim="800000"/>
              <a:headEnd/>
              <a:tailEnd/>
            </a:ln>
          </p:spPr>
        </p:pic>
        <p:sp>
          <p:nvSpPr>
            <p:cNvPr id="462880" name="Rectangle 32"/>
            <p:cNvSpPr>
              <a:spLocks/>
            </p:cNvSpPr>
            <p:nvPr/>
          </p:nvSpPr>
          <p:spPr bwMode="auto">
            <a:xfrm>
              <a:off x="9498013" y="6718300"/>
              <a:ext cx="2235200" cy="482600"/>
            </a:xfrm>
            <a:prstGeom prst="rect">
              <a:avLst/>
            </a:prstGeom>
            <a:noFill/>
            <a:ln w="12700">
              <a:noFill/>
              <a:miter lim="800000"/>
              <a:headEnd/>
              <a:tailEnd/>
            </a:ln>
          </p:spPr>
          <p:txBody>
            <a:bodyPr lIns="0" tIns="0" rIns="60186" bIns="0"/>
            <a:lstStyle/>
            <a:p>
              <a:pPr marL="38576" algn="ctr"/>
              <a:r>
                <a:rPr lang="en-US" b="1" dirty="0">
                  <a:solidFill>
                    <a:srgbClr val="000000"/>
                  </a:solidFill>
                  <a:cs typeface="Arial" charset="0"/>
                </a:rPr>
                <a:t>24X</a:t>
              </a:r>
            </a:p>
          </p:txBody>
        </p:sp>
        <p:sp>
          <p:nvSpPr>
            <p:cNvPr id="20519" name="Rectangle 39"/>
            <p:cNvSpPr>
              <a:spLocks/>
            </p:cNvSpPr>
            <p:nvPr/>
          </p:nvSpPr>
          <p:spPr bwMode="auto">
            <a:xfrm>
              <a:off x="9525000" y="7620000"/>
              <a:ext cx="2235200" cy="1155700"/>
            </a:xfrm>
            <a:prstGeom prst="rect">
              <a:avLst/>
            </a:prstGeom>
            <a:noFill/>
            <a:ln w="12700">
              <a:noFill/>
              <a:miter lim="800000"/>
              <a:headEnd/>
              <a:tailEnd/>
            </a:ln>
          </p:spPr>
          <p:txBody>
            <a:bodyPr lIns="0" tIns="0" rIns="60186" bIns="0"/>
            <a:lstStyle/>
            <a:p>
              <a:pPr marL="39634" algn="ctr">
                <a:defRPr/>
              </a:pPr>
              <a:r>
                <a:rPr lang="en-US" sz="1200" b="1" dirty="0">
                  <a:effectLst>
                    <a:outerShdw blurRad="38100" dist="38100" dir="2700000" algn="tl">
                      <a:srgbClr val="999999"/>
                    </a:outerShdw>
                  </a:effectLst>
                  <a:ea typeface="ヒラギノ角ゴ ProN W3" pitchFamily="96" charset="-128"/>
                </a:rPr>
                <a:t>Highly optimized object oriented molecular dynamics</a:t>
              </a:r>
            </a:p>
          </p:txBody>
        </p:sp>
      </p:grpSp>
      <p:grpSp>
        <p:nvGrpSpPr>
          <p:cNvPr id="11" name="Group 49"/>
          <p:cNvGrpSpPr/>
          <p:nvPr/>
        </p:nvGrpSpPr>
        <p:grpSpPr>
          <a:xfrm>
            <a:off x="8066723" y="3489008"/>
            <a:ext cx="1554838" cy="2926438"/>
            <a:chOff x="11950700" y="5168900"/>
            <a:chExt cx="2303463" cy="4335463"/>
          </a:xfrm>
        </p:grpSpPr>
        <p:pic>
          <p:nvPicPr>
            <p:cNvPr id="462881" name="Picture 33"/>
            <p:cNvPicPr>
              <a:picLocks noChangeArrowheads="1"/>
            </p:cNvPicPr>
            <p:nvPr/>
          </p:nvPicPr>
          <p:blipFill>
            <a:blip r:embed="rId14" cstate="print"/>
            <a:srcRect/>
            <a:stretch>
              <a:fillRect/>
            </a:stretch>
          </p:blipFill>
          <p:spPr bwMode="auto">
            <a:xfrm>
              <a:off x="12057063" y="5232400"/>
              <a:ext cx="2066925" cy="1574800"/>
            </a:xfrm>
            <a:prstGeom prst="rect">
              <a:avLst/>
            </a:prstGeom>
            <a:noFill/>
            <a:ln w="12700">
              <a:noFill/>
              <a:miter lim="800000"/>
              <a:headEnd/>
              <a:tailEnd/>
            </a:ln>
          </p:spPr>
        </p:pic>
        <p:pic>
          <p:nvPicPr>
            <p:cNvPr id="462882" name="Picture 34"/>
            <p:cNvPicPr>
              <a:picLocks noChangeArrowheads="1"/>
            </p:cNvPicPr>
            <p:nvPr/>
          </p:nvPicPr>
          <p:blipFill>
            <a:blip r:embed="rId5" cstate="print"/>
            <a:srcRect/>
            <a:stretch>
              <a:fillRect/>
            </a:stretch>
          </p:blipFill>
          <p:spPr bwMode="auto">
            <a:xfrm>
              <a:off x="11950700" y="5168900"/>
              <a:ext cx="2303463" cy="4335463"/>
            </a:xfrm>
            <a:prstGeom prst="rect">
              <a:avLst/>
            </a:prstGeom>
            <a:noFill/>
            <a:ln w="12700">
              <a:noFill/>
              <a:miter lim="800000"/>
              <a:headEnd/>
              <a:tailEnd/>
            </a:ln>
          </p:spPr>
        </p:pic>
        <p:sp>
          <p:nvSpPr>
            <p:cNvPr id="462883" name="Rectangle 35"/>
            <p:cNvSpPr>
              <a:spLocks/>
            </p:cNvSpPr>
            <p:nvPr/>
          </p:nvSpPr>
          <p:spPr bwMode="auto">
            <a:xfrm>
              <a:off x="11982450" y="6718300"/>
              <a:ext cx="2235200" cy="482600"/>
            </a:xfrm>
            <a:prstGeom prst="rect">
              <a:avLst/>
            </a:prstGeom>
            <a:noFill/>
            <a:ln w="12700">
              <a:noFill/>
              <a:miter lim="800000"/>
              <a:headEnd/>
              <a:tailEnd/>
            </a:ln>
          </p:spPr>
          <p:txBody>
            <a:bodyPr lIns="0" tIns="0" rIns="60186" bIns="0"/>
            <a:lstStyle/>
            <a:p>
              <a:pPr marL="38576" algn="ctr"/>
              <a:r>
                <a:rPr lang="en-US" b="1" dirty="0">
                  <a:solidFill>
                    <a:srgbClr val="000000"/>
                  </a:solidFill>
                  <a:cs typeface="Arial" charset="0"/>
                </a:rPr>
                <a:t>30X</a:t>
              </a:r>
            </a:p>
          </p:txBody>
        </p:sp>
        <p:sp>
          <p:nvSpPr>
            <p:cNvPr id="20520" name="Rectangle 40"/>
            <p:cNvSpPr>
              <a:spLocks/>
            </p:cNvSpPr>
            <p:nvPr/>
          </p:nvSpPr>
          <p:spPr bwMode="auto">
            <a:xfrm>
              <a:off x="11968163" y="7620000"/>
              <a:ext cx="2235200" cy="1422400"/>
            </a:xfrm>
            <a:prstGeom prst="rect">
              <a:avLst/>
            </a:prstGeom>
            <a:noFill/>
            <a:ln w="12700">
              <a:noFill/>
              <a:miter lim="800000"/>
              <a:headEnd/>
              <a:tailEnd/>
            </a:ln>
          </p:spPr>
          <p:txBody>
            <a:bodyPr lIns="0" tIns="0" rIns="60186" bIns="0"/>
            <a:lstStyle/>
            <a:p>
              <a:pPr marL="39634" algn="ctr">
                <a:defRPr/>
              </a:pPr>
              <a:r>
                <a:rPr lang="en-US" sz="1200" b="1" dirty="0" err="1">
                  <a:effectLst>
                    <a:outerShdw blurRad="38100" dist="38100" dir="2700000" algn="tl">
                      <a:srgbClr val="999999"/>
                    </a:outerShdw>
                  </a:effectLst>
                  <a:ea typeface="ヒラギノ角ゴ ProN W3" pitchFamily="96" charset="-128"/>
                </a:rPr>
                <a:t>Cmatch</a:t>
              </a:r>
              <a:r>
                <a:rPr lang="en-US" sz="1200" b="1" dirty="0">
                  <a:effectLst>
                    <a:outerShdw blurRad="38100" dist="38100" dir="2700000" algn="tl">
                      <a:srgbClr val="999999"/>
                    </a:outerShdw>
                  </a:effectLst>
                  <a:ea typeface="ヒラギノ角ゴ ProN W3" pitchFamily="96" charset="-128"/>
                </a:rPr>
                <a:t> exact string matching to find similar proteins and gene sequences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childTnLst>
                                </p:cTn>
                              </p:par>
                            </p:childTnLst>
                          </p:cTn>
                        </p:par>
                        <p:par>
                          <p:cTn id="36" fill="hold">
                            <p:stCondLst>
                              <p:cond delay="16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childTnLst>
                                </p:cTn>
                              </p:par>
                            </p:childTnLst>
                          </p:cTn>
                        </p:par>
                        <p:par>
                          <p:cTn id="40" fill="hold">
                            <p:stCondLst>
                              <p:cond delay="180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47650"/>
            <a:ext cx="9204325" cy="584775"/>
          </a:xfrm>
        </p:spPr>
        <p:txBody>
          <a:bodyPr/>
          <a:lstStyle/>
          <a:p>
            <a:r>
              <a:rPr lang="en-US" dirty="0" smtClean="0"/>
              <a:t>Science is Desperate for Throughput</a:t>
            </a:r>
            <a:endParaRPr lang="en-US" dirty="0"/>
          </a:p>
        </p:txBody>
      </p:sp>
      <p:sp>
        <p:nvSpPr>
          <p:cNvPr id="45" name="Rectangle 44"/>
          <p:cNvSpPr/>
          <p:nvPr/>
        </p:nvSpPr>
        <p:spPr>
          <a:xfrm>
            <a:off x="1747836" y="1432847"/>
            <a:ext cx="8258671" cy="4004188"/>
          </a:xfrm>
          <a:prstGeom prst="rect">
            <a:avLst/>
          </a:prstGeom>
          <a:gradFill>
            <a:gsLst>
              <a:gs pos="0">
                <a:srgbClr val="808080">
                  <a:alpha val="20000"/>
                </a:srgbClr>
              </a:gs>
              <a:gs pos="100000">
                <a:srgbClr val="3B3B3B">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endParaRPr lang="en-US"/>
          </a:p>
        </p:txBody>
      </p:sp>
      <p:cxnSp>
        <p:nvCxnSpPr>
          <p:cNvPr id="49" name="Straight Connector 48"/>
          <p:cNvCxnSpPr/>
          <p:nvPr/>
        </p:nvCxnSpPr>
        <p:spPr>
          <a:xfrm rot="5400000">
            <a:off x="-256784" y="3437553"/>
            <a:ext cx="4023360" cy="15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754135" y="5433293"/>
            <a:ext cx="8227612"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924386" y="5543993"/>
            <a:ext cx="639919" cy="338554"/>
          </a:xfrm>
          <a:prstGeom prst="rect">
            <a:avLst/>
          </a:prstGeom>
          <a:noFill/>
        </p:spPr>
        <p:txBody>
          <a:bodyPr wrap="none" lIns="91422" tIns="45710" rIns="91422" bIns="45710" rtlCol="0">
            <a:spAutoFit/>
          </a:bodyPr>
          <a:lstStyle/>
          <a:p>
            <a:pPr algn="ctr"/>
            <a:r>
              <a:rPr lang="en-US" sz="1600" b="1" dirty="0" smtClean="0"/>
              <a:t>1982</a:t>
            </a:r>
            <a:endParaRPr lang="en-US" sz="1600" b="1" dirty="0"/>
          </a:p>
        </p:txBody>
      </p:sp>
      <p:sp>
        <p:nvSpPr>
          <p:cNvPr id="53" name="TextBox 52"/>
          <p:cNvSpPr txBox="1"/>
          <p:nvPr/>
        </p:nvSpPr>
        <p:spPr>
          <a:xfrm>
            <a:off x="3047940" y="5526901"/>
            <a:ext cx="639919" cy="338554"/>
          </a:xfrm>
          <a:prstGeom prst="rect">
            <a:avLst/>
          </a:prstGeom>
          <a:noFill/>
        </p:spPr>
        <p:txBody>
          <a:bodyPr wrap="none" lIns="91422" tIns="45710" rIns="91422" bIns="45710" rtlCol="0">
            <a:spAutoFit/>
          </a:bodyPr>
          <a:lstStyle/>
          <a:p>
            <a:pPr algn="ctr"/>
            <a:r>
              <a:rPr lang="en-US" sz="1600" b="1" dirty="0" smtClean="0"/>
              <a:t>1997</a:t>
            </a:r>
            <a:endParaRPr lang="en-US" sz="1600" b="1" dirty="0"/>
          </a:p>
        </p:txBody>
      </p:sp>
      <p:sp>
        <p:nvSpPr>
          <p:cNvPr id="54" name="TextBox 53"/>
          <p:cNvSpPr txBox="1"/>
          <p:nvPr/>
        </p:nvSpPr>
        <p:spPr>
          <a:xfrm>
            <a:off x="4350949" y="5526902"/>
            <a:ext cx="639919" cy="338554"/>
          </a:xfrm>
          <a:prstGeom prst="rect">
            <a:avLst/>
          </a:prstGeom>
          <a:noFill/>
        </p:spPr>
        <p:txBody>
          <a:bodyPr wrap="none" lIns="91422" tIns="45710" rIns="91422" bIns="45710" rtlCol="0">
            <a:spAutoFit/>
          </a:bodyPr>
          <a:lstStyle/>
          <a:p>
            <a:pPr algn="ctr"/>
            <a:r>
              <a:rPr lang="en-US" sz="1600" b="1" dirty="0" smtClean="0"/>
              <a:t>2003</a:t>
            </a:r>
            <a:endParaRPr lang="en-US" sz="1600" b="1" dirty="0"/>
          </a:p>
        </p:txBody>
      </p:sp>
      <p:sp>
        <p:nvSpPr>
          <p:cNvPr id="55" name="TextBox 54"/>
          <p:cNvSpPr txBox="1"/>
          <p:nvPr/>
        </p:nvSpPr>
        <p:spPr>
          <a:xfrm>
            <a:off x="5790696" y="5526902"/>
            <a:ext cx="639919" cy="338554"/>
          </a:xfrm>
          <a:prstGeom prst="rect">
            <a:avLst/>
          </a:prstGeom>
          <a:noFill/>
        </p:spPr>
        <p:txBody>
          <a:bodyPr wrap="none" lIns="91422" tIns="45710" rIns="91422" bIns="45710" rtlCol="0">
            <a:spAutoFit/>
          </a:bodyPr>
          <a:lstStyle/>
          <a:p>
            <a:pPr algn="ctr"/>
            <a:r>
              <a:rPr lang="en-US" sz="1600" b="1" dirty="0" smtClean="0"/>
              <a:t>2006</a:t>
            </a:r>
            <a:endParaRPr lang="en-US" sz="1600" b="1" dirty="0"/>
          </a:p>
        </p:txBody>
      </p:sp>
      <p:sp>
        <p:nvSpPr>
          <p:cNvPr id="56" name="TextBox 55"/>
          <p:cNvSpPr txBox="1"/>
          <p:nvPr/>
        </p:nvSpPr>
        <p:spPr>
          <a:xfrm>
            <a:off x="7409904" y="5526902"/>
            <a:ext cx="639919" cy="338554"/>
          </a:xfrm>
          <a:prstGeom prst="rect">
            <a:avLst/>
          </a:prstGeom>
          <a:noFill/>
        </p:spPr>
        <p:txBody>
          <a:bodyPr wrap="none" lIns="91422" tIns="45710" rIns="91422" bIns="45710" rtlCol="0">
            <a:spAutoFit/>
          </a:bodyPr>
          <a:lstStyle/>
          <a:p>
            <a:pPr algn="ctr"/>
            <a:r>
              <a:rPr lang="en-US" sz="1600" b="1" dirty="0" smtClean="0"/>
              <a:t>2010</a:t>
            </a:r>
            <a:endParaRPr lang="en-US" sz="1600" b="1" dirty="0"/>
          </a:p>
        </p:txBody>
      </p:sp>
      <p:sp>
        <p:nvSpPr>
          <p:cNvPr id="57" name="TextBox 56"/>
          <p:cNvSpPr txBox="1"/>
          <p:nvPr/>
        </p:nvSpPr>
        <p:spPr>
          <a:xfrm>
            <a:off x="8849652" y="5535447"/>
            <a:ext cx="639919" cy="338554"/>
          </a:xfrm>
          <a:prstGeom prst="rect">
            <a:avLst/>
          </a:prstGeom>
          <a:noFill/>
        </p:spPr>
        <p:txBody>
          <a:bodyPr wrap="none" lIns="91422" tIns="45710" rIns="91422" bIns="45710" rtlCol="0">
            <a:spAutoFit/>
          </a:bodyPr>
          <a:lstStyle/>
          <a:p>
            <a:pPr algn="ctr"/>
            <a:r>
              <a:rPr lang="en-US" sz="1600" b="1" dirty="0" smtClean="0"/>
              <a:t>2012</a:t>
            </a:r>
            <a:endParaRPr lang="en-US" sz="1600" b="1" dirty="0"/>
          </a:p>
        </p:txBody>
      </p:sp>
      <p:sp>
        <p:nvSpPr>
          <p:cNvPr id="58" name="TextBox 57"/>
          <p:cNvSpPr txBox="1"/>
          <p:nvPr/>
        </p:nvSpPr>
        <p:spPr>
          <a:xfrm>
            <a:off x="170916" y="1559855"/>
            <a:ext cx="1495924" cy="338554"/>
          </a:xfrm>
          <a:prstGeom prst="rect">
            <a:avLst/>
          </a:prstGeom>
          <a:noFill/>
        </p:spPr>
        <p:txBody>
          <a:bodyPr wrap="none" lIns="91422" tIns="45710" rIns="91422" bIns="45710" rtlCol="0">
            <a:spAutoFit/>
          </a:bodyPr>
          <a:lstStyle/>
          <a:p>
            <a:pPr algn="r"/>
            <a:r>
              <a:rPr lang="en-US" sz="1600" b="1" dirty="0" smtClean="0"/>
              <a:t>1,000,000,000</a:t>
            </a:r>
            <a:endParaRPr lang="en-US" sz="1600" b="1" dirty="0"/>
          </a:p>
        </p:txBody>
      </p:sp>
      <p:sp>
        <p:nvSpPr>
          <p:cNvPr id="59" name="TextBox 58"/>
          <p:cNvSpPr txBox="1"/>
          <p:nvPr/>
        </p:nvSpPr>
        <p:spPr>
          <a:xfrm>
            <a:off x="570065" y="2683190"/>
            <a:ext cx="1096774" cy="338554"/>
          </a:xfrm>
          <a:prstGeom prst="rect">
            <a:avLst/>
          </a:prstGeom>
          <a:noFill/>
        </p:spPr>
        <p:txBody>
          <a:bodyPr wrap="none" lIns="91422" tIns="45710" rIns="91422" bIns="45710" rtlCol="0">
            <a:spAutoFit/>
          </a:bodyPr>
          <a:lstStyle/>
          <a:p>
            <a:pPr algn="r"/>
            <a:r>
              <a:rPr lang="en-US" sz="1600" b="1" dirty="0" smtClean="0"/>
              <a:t>1,000,000</a:t>
            </a:r>
            <a:endParaRPr lang="en-US" sz="1600" b="1" dirty="0"/>
          </a:p>
        </p:txBody>
      </p:sp>
      <p:sp>
        <p:nvSpPr>
          <p:cNvPr id="60" name="TextBox 59"/>
          <p:cNvSpPr txBox="1"/>
          <p:nvPr/>
        </p:nvSpPr>
        <p:spPr>
          <a:xfrm>
            <a:off x="969216" y="3806526"/>
            <a:ext cx="697627" cy="338554"/>
          </a:xfrm>
          <a:prstGeom prst="rect">
            <a:avLst/>
          </a:prstGeom>
          <a:noFill/>
        </p:spPr>
        <p:txBody>
          <a:bodyPr wrap="none" lIns="91422" tIns="45710" rIns="91422" bIns="45710" rtlCol="0">
            <a:spAutoFit/>
          </a:bodyPr>
          <a:lstStyle/>
          <a:p>
            <a:pPr algn="r"/>
            <a:r>
              <a:rPr lang="en-US" sz="1600" b="1" dirty="0" smtClean="0"/>
              <a:t>1,000</a:t>
            </a:r>
            <a:endParaRPr lang="en-US" sz="1600" b="1" dirty="0"/>
          </a:p>
        </p:txBody>
      </p:sp>
      <p:sp>
        <p:nvSpPr>
          <p:cNvPr id="61" name="TextBox 60"/>
          <p:cNvSpPr txBox="1"/>
          <p:nvPr/>
        </p:nvSpPr>
        <p:spPr>
          <a:xfrm>
            <a:off x="1368359" y="4929861"/>
            <a:ext cx="298480" cy="338554"/>
          </a:xfrm>
          <a:prstGeom prst="rect">
            <a:avLst/>
          </a:prstGeom>
          <a:noFill/>
        </p:spPr>
        <p:txBody>
          <a:bodyPr wrap="none" lIns="91422" tIns="45710" rIns="91422" bIns="45710" rtlCol="0">
            <a:spAutoFit/>
          </a:bodyPr>
          <a:lstStyle/>
          <a:p>
            <a:pPr algn="r"/>
            <a:r>
              <a:rPr lang="en-US" sz="1600" b="1" dirty="0" smtClean="0"/>
              <a:t>1</a:t>
            </a:r>
            <a:endParaRPr lang="en-US" sz="1600" b="1" dirty="0"/>
          </a:p>
        </p:txBody>
      </p:sp>
      <p:sp>
        <p:nvSpPr>
          <p:cNvPr id="62" name="TextBox 61"/>
          <p:cNvSpPr txBox="1"/>
          <p:nvPr/>
        </p:nvSpPr>
        <p:spPr>
          <a:xfrm>
            <a:off x="1276230" y="1057421"/>
            <a:ext cx="961795" cy="313927"/>
          </a:xfrm>
          <a:prstGeom prst="rect">
            <a:avLst/>
          </a:prstGeom>
          <a:noFill/>
        </p:spPr>
        <p:txBody>
          <a:bodyPr wrap="none" lIns="91422" tIns="45710" rIns="91422" bIns="45710" rtlCol="0">
            <a:spAutoFit/>
          </a:bodyPr>
          <a:lstStyle/>
          <a:p>
            <a:pPr algn="ctr"/>
            <a:r>
              <a:rPr lang="en-US" sz="1400" dirty="0" smtClean="0"/>
              <a:t>Gigaflops</a:t>
            </a:r>
            <a:endParaRPr lang="en-US" sz="1400" dirty="0"/>
          </a:p>
        </p:txBody>
      </p:sp>
      <p:pic>
        <p:nvPicPr>
          <p:cNvPr id="63" name="Picture 62" descr="SquirrelyUnknowns.png"/>
          <p:cNvPicPr>
            <a:picLocks noChangeAspect="1"/>
          </p:cNvPicPr>
          <p:nvPr/>
        </p:nvPicPr>
        <p:blipFill>
          <a:blip r:embed="rId3" cstate="print"/>
          <a:srcRect/>
          <a:stretch>
            <a:fillRect/>
          </a:stretch>
        </p:blipFill>
        <p:spPr>
          <a:xfrm>
            <a:off x="1846291" y="4544921"/>
            <a:ext cx="857266" cy="476236"/>
          </a:xfrm>
          <a:prstGeom prst="rect">
            <a:avLst/>
          </a:prstGeom>
        </p:spPr>
      </p:pic>
      <p:pic>
        <p:nvPicPr>
          <p:cNvPr id="64" name="Picture 63" descr="SquirrelyUnknowns.png"/>
          <p:cNvPicPr>
            <a:picLocks noChangeAspect="1"/>
          </p:cNvPicPr>
          <p:nvPr/>
        </p:nvPicPr>
        <p:blipFill>
          <a:blip r:embed="rId4" cstate="print"/>
          <a:srcRect/>
          <a:stretch>
            <a:fillRect/>
          </a:stretch>
        </p:blipFill>
        <p:spPr>
          <a:xfrm>
            <a:off x="5447680" y="2977608"/>
            <a:ext cx="1190646" cy="1111229"/>
          </a:xfrm>
          <a:prstGeom prst="rect">
            <a:avLst/>
          </a:prstGeom>
        </p:spPr>
      </p:pic>
      <p:pic>
        <p:nvPicPr>
          <p:cNvPr id="65" name="Picture 64" descr="SquirrelyUnknowns.png"/>
          <p:cNvPicPr>
            <a:picLocks noChangeAspect="1"/>
          </p:cNvPicPr>
          <p:nvPr/>
        </p:nvPicPr>
        <p:blipFill>
          <a:blip r:embed="rId5" cstate="print"/>
          <a:srcRect/>
          <a:stretch>
            <a:fillRect/>
          </a:stretch>
        </p:blipFill>
        <p:spPr>
          <a:xfrm>
            <a:off x="4111112" y="3394988"/>
            <a:ext cx="1046161" cy="1387007"/>
          </a:xfrm>
          <a:prstGeom prst="rect">
            <a:avLst/>
          </a:prstGeom>
        </p:spPr>
      </p:pic>
      <p:pic>
        <p:nvPicPr>
          <p:cNvPr id="66" name="Picture 65" descr="Chromatophore.png"/>
          <p:cNvPicPr>
            <a:picLocks noChangeAspect="1"/>
          </p:cNvPicPr>
          <p:nvPr/>
        </p:nvPicPr>
        <p:blipFill>
          <a:blip r:embed="rId6" cstate="print">
            <a:lum contrast="40000"/>
          </a:blip>
          <a:stretch>
            <a:fillRect/>
          </a:stretch>
        </p:blipFill>
        <p:spPr>
          <a:xfrm>
            <a:off x="7048377" y="2013063"/>
            <a:ext cx="1156640" cy="1321904"/>
          </a:xfrm>
          <a:prstGeom prst="rect">
            <a:avLst/>
          </a:prstGeom>
        </p:spPr>
      </p:pic>
      <p:pic>
        <p:nvPicPr>
          <p:cNvPr id="67" name="Picture 66" descr="SquirrelyUnknowns.png"/>
          <p:cNvPicPr>
            <a:picLocks noChangeAspect="1"/>
          </p:cNvPicPr>
          <p:nvPr/>
        </p:nvPicPr>
        <p:blipFill>
          <a:blip r:embed="rId7" cstate="print"/>
          <a:srcRect/>
          <a:stretch>
            <a:fillRect/>
          </a:stretch>
        </p:blipFill>
        <p:spPr>
          <a:xfrm>
            <a:off x="2976874" y="4350122"/>
            <a:ext cx="809640" cy="523858"/>
          </a:xfrm>
          <a:prstGeom prst="rect">
            <a:avLst/>
          </a:prstGeom>
        </p:spPr>
      </p:pic>
      <p:pic>
        <p:nvPicPr>
          <p:cNvPr id="68" name="Picture 67" descr="Grenn_Glow.png"/>
          <p:cNvPicPr>
            <a:picLocks noChangeAspect="1"/>
          </p:cNvPicPr>
          <p:nvPr/>
        </p:nvPicPr>
        <p:blipFill>
          <a:blip r:embed="rId8" cstate="print"/>
          <a:stretch>
            <a:fillRect/>
          </a:stretch>
        </p:blipFill>
        <p:spPr>
          <a:xfrm>
            <a:off x="8273240" y="955091"/>
            <a:ext cx="1769317" cy="1715044"/>
          </a:xfrm>
          <a:prstGeom prst="rect">
            <a:avLst/>
          </a:prstGeom>
        </p:spPr>
      </p:pic>
      <p:sp>
        <p:nvSpPr>
          <p:cNvPr id="69" name="Text Box 14"/>
          <p:cNvSpPr txBox="1">
            <a:spLocks noChangeArrowheads="1"/>
          </p:cNvSpPr>
          <p:nvPr/>
        </p:nvSpPr>
        <p:spPr bwMode="auto">
          <a:xfrm>
            <a:off x="2723447" y="4868112"/>
            <a:ext cx="1290376" cy="362385"/>
          </a:xfrm>
          <a:prstGeom prst="rect">
            <a:avLst/>
          </a:prstGeom>
          <a:noFill/>
          <a:ln w="9525">
            <a:noFill/>
            <a:miter lim="800000"/>
            <a:headEnd/>
            <a:tailEnd/>
          </a:ln>
          <a:effectLst/>
        </p:spPr>
        <p:txBody>
          <a:bodyPr wrap="none" lIns="57130" tIns="28564" rIns="57130" bIns="28564">
            <a:prstTxWarp prst="textNoShape">
              <a:avLst/>
            </a:prstTxWarp>
            <a:spAutoFit/>
          </a:bodyPr>
          <a:lstStyle/>
          <a:p>
            <a:pPr algn="ctr">
              <a:lnSpc>
                <a:spcPct val="90000"/>
              </a:lnSpc>
            </a:pPr>
            <a:r>
              <a:rPr lang="en-US" sz="1100" dirty="0" smtClean="0">
                <a:effectLst>
                  <a:outerShdw blurRad="38100" dist="38100" dir="2700000" algn="tl">
                    <a:srgbClr val="000000">
                      <a:alpha val="43137"/>
                    </a:srgbClr>
                  </a:outerShdw>
                </a:effectLst>
              </a:rPr>
              <a:t>Estrogen Receptor</a:t>
            </a:r>
            <a:endParaRPr lang="en-US" sz="1100" dirty="0">
              <a:effectLst>
                <a:outerShdw blurRad="38100" dist="38100" dir="2700000" algn="tl">
                  <a:srgbClr val="000000">
                    <a:alpha val="43137"/>
                  </a:srgbClr>
                </a:outerShdw>
              </a:effectLst>
            </a:endParaRPr>
          </a:p>
          <a:p>
            <a:pPr algn="ctr">
              <a:lnSpc>
                <a:spcPct val="90000"/>
              </a:lnSpc>
            </a:pPr>
            <a:r>
              <a:rPr lang="en-US" sz="1100" dirty="0">
                <a:effectLst>
                  <a:outerShdw blurRad="38100" dist="38100" dir="2700000" algn="tl">
                    <a:srgbClr val="000000">
                      <a:alpha val="43137"/>
                    </a:srgbClr>
                  </a:outerShdw>
                </a:effectLst>
              </a:rPr>
              <a:t>36K atoms</a:t>
            </a:r>
          </a:p>
        </p:txBody>
      </p:sp>
      <p:sp>
        <p:nvSpPr>
          <p:cNvPr id="70" name="Text Box 15"/>
          <p:cNvSpPr txBox="1">
            <a:spLocks noChangeArrowheads="1"/>
          </p:cNvSpPr>
          <p:nvPr/>
        </p:nvSpPr>
        <p:spPr bwMode="auto">
          <a:xfrm>
            <a:off x="4198551" y="4713217"/>
            <a:ext cx="867185" cy="362385"/>
          </a:xfrm>
          <a:prstGeom prst="rect">
            <a:avLst/>
          </a:prstGeom>
          <a:noFill/>
          <a:ln w="9525">
            <a:noFill/>
            <a:miter lim="800000"/>
            <a:headEnd/>
            <a:tailEnd/>
          </a:ln>
          <a:effectLst/>
        </p:spPr>
        <p:txBody>
          <a:bodyPr wrap="none" lIns="57130" tIns="28564" rIns="57130" bIns="28564">
            <a:prstTxWarp prst="textNoShape">
              <a:avLst/>
            </a:prstTxWarp>
            <a:spAutoFit/>
          </a:bodyPr>
          <a:lstStyle/>
          <a:p>
            <a:pPr algn="ctr">
              <a:lnSpc>
                <a:spcPct val="90000"/>
              </a:lnSpc>
            </a:pPr>
            <a:r>
              <a:rPr lang="en-US" sz="1100" dirty="0">
                <a:effectLst>
                  <a:outerShdw blurRad="38100" dist="38100" dir="2700000" algn="tl">
                    <a:srgbClr val="000000">
                      <a:alpha val="43137"/>
                    </a:srgbClr>
                  </a:outerShdw>
                </a:effectLst>
              </a:rPr>
              <a:t>F1-ATPase</a:t>
            </a:r>
          </a:p>
          <a:p>
            <a:pPr algn="ctr">
              <a:lnSpc>
                <a:spcPct val="90000"/>
              </a:lnSpc>
            </a:pPr>
            <a:r>
              <a:rPr lang="en-US" sz="1100" dirty="0">
                <a:effectLst>
                  <a:outerShdw blurRad="38100" dist="38100" dir="2700000" algn="tl">
                    <a:srgbClr val="000000">
                      <a:alpha val="43137"/>
                    </a:srgbClr>
                  </a:outerShdw>
                </a:effectLst>
              </a:rPr>
              <a:t>327K atoms</a:t>
            </a:r>
          </a:p>
        </p:txBody>
      </p:sp>
      <p:sp>
        <p:nvSpPr>
          <p:cNvPr id="71" name="Text Box 16"/>
          <p:cNvSpPr txBox="1">
            <a:spLocks noChangeArrowheads="1"/>
          </p:cNvSpPr>
          <p:nvPr/>
        </p:nvSpPr>
        <p:spPr bwMode="auto">
          <a:xfrm>
            <a:off x="5644567" y="4128229"/>
            <a:ext cx="849552" cy="362385"/>
          </a:xfrm>
          <a:prstGeom prst="rect">
            <a:avLst/>
          </a:prstGeom>
          <a:noFill/>
          <a:ln w="9525">
            <a:noFill/>
            <a:miter lim="800000"/>
            <a:headEnd/>
            <a:tailEnd/>
          </a:ln>
          <a:effectLst/>
        </p:spPr>
        <p:txBody>
          <a:bodyPr wrap="none" lIns="57130" tIns="28564" rIns="57130" bIns="28564">
            <a:prstTxWarp prst="textNoShape">
              <a:avLst/>
            </a:prstTxWarp>
            <a:spAutoFit/>
          </a:bodyPr>
          <a:lstStyle/>
          <a:p>
            <a:pPr algn="ctr">
              <a:lnSpc>
                <a:spcPct val="90000"/>
              </a:lnSpc>
            </a:pPr>
            <a:r>
              <a:rPr lang="en-US" sz="1100" dirty="0">
                <a:effectLst>
                  <a:outerShdw blurRad="38100" dist="38100" dir="2700000" algn="tl">
                    <a:srgbClr val="000000">
                      <a:alpha val="43137"/>
                    </a:srgbClr>
                  </a:outerShdw>
                </a:effectLst>
              </a:rPr>
              <a:t>Ribosome</a:t>
            </a:r>
          </a:p>
          <a:p>
            <a:pPr algn="ctr">
              <a:lnSpc>
                <a:spcPct val="90000"/>
              </a:lnSpc>
            </a:pPr>
            <a:r>
              <a:rPr lang="en-US" sz="1100" dirty="0" smtClean="0">
                <a:effectLst>
                  <a:outerShdw blurRad="38100" dist="38100" dir="2700000" algn="tl">
                    <a:srgbClr val="000000">
                      <a:alpha val="43137"/>
                    </a:srgbClr>
                  </a:outerShdw>
                </a:effectLst>
              </a:rPr>
              <a:t>2.7M </a:t>
            </a:r>
            <a:r>
              <a:rPr lang="en-US" sz="1100" dirty="0">
                <a:effectLst>
                  <a:outerShdw blurRad="38100" dist="38100" dir="2700000" algn="tl">
                    <a:srgbClr val="000000">
                      <a:alpha val="43137"/>
                    </a:srgbClr>
                  </a:outerShdw>
                </a:effectLst>
              </a:rPr>
              <a:t>atoms</a:t>
            </a:r>
          </a:p>
        </p:txBody>
      </p:sp>
      <p:sp>
        <p:nvSpPr>
          <p:cNvPr id="72" name="Text Box 20"/>
          <p:cNvSpPr txBox="1">
            <a:spLocks noChangeArrowheads="1"/>
          </p:cNvSpPr>
          <p:nvPr/>
        </p:nvSpPr>
        <p:spPr bwMode="auto">
          <a:xfrm>
            <a:off x="7087503" y="3347011"/>
            <a:ext cx="1094810" cy="362385"/>
          </a:xfrm>
          <a:prstGeom prst="rect">
            <a:avLst/>
          </a:prstGeom>
          <a:noFill/>
          <a:ln w="9525">
            <a:noFill/>
            <a:miter lim="800000"/>
            <a:headEnd/>
            <a:tailEnd/>
          </a:ln>
          <a:effectLst/>
        </p:spPr>
        <p:txBody>
          <a:bodyPr wrap="none" lIns="57130" tIns="28564" rIns="57130" bIns="28564">
            <a:prstTxWarp prst="textNoShape">
              <a:avLst/>
            </a:prstTxWarp>
            <a:spAutoFit/>
          </a:bodyPr>
          <a:lstStyle/>
          <a:p>
            <a:pPr algn="ctr">
              <a:lnSpc>
                <a:spcPct val="90000"/>
              </a:lnSpc>
            </a:pPr>
            <a:r>
              <a:rPr lang="en-US" sz="1100" dirty="0" err="1">
                <a:effectLst>
                  <a:outerShdw blurRad="38100" dist="38100" dir="2700000" algn="tl">
                    <a:srgbClr val="000000">
                      <a:alpha val="43137"/>
                    </a:srgbClr>
                  </a:outerShdw>
                </a:effectLst>
              </a:rPr>
              <a:t>Chromatophore</a:t>
            </a:r>
            <a:endParaRPr lang="en-US" sz="1100" dirty="0">
              <a:effectLst>
                <a:outerShdw blurRad="38100" dist="38100" dir="2700000" algn="tl">
                  <a:srgbClr val="000000">
                    <a:alpha val="43137"/>
                  </a:srgbClr>
                </a:outerShdw>
              </a:effectLst>
            </a:endParaRPr>
          </a:p>
          <a:p>
            <a:pPr algn="ctr">
              <a:lnSpc>
                <a:spcPct val="90000"/>
              </a:lnSpc>
            </a:pPr>
            <a:r>
              <a:rPr lang="en-US" sz="1100" dirty="0">
                <a:effectLst>
                  <a:outerShdw blurRad="38100" dist="38100" dir="2700000" algn="tl">
                    <a:srgbClr val="000000">
                      <a:alpha val="43137"/>
                    </a:srgbClr>
                  </a:outerShdw>
                </a:effectLst>
              </a:rPr>
              <a:t>50M atoms</a:t>
            </a:r>
          </a:p>
        </p:txBody>
      </p:sp>
      <p:sp>
        <p:nvSpPr>
          <p:cNvPr id="73" name="Text Box 13"/>
          <p:cNvSpPr txBox="1">
            <a:spLocks noChangeArrowheads="1"/>
          </p:cNvSpPr>
          <p:nvPr/>
        </p:nvSpPr>
        <p:spPr bwMode="auto">
          <a:xfrm>
            <a:off x="1894945" y="5004157"/>
            <a:ext cx="710090" cy="362385"/>
          </a:xfrm>
          <a:prstGeom prst="rect">
            <a:avLst/>
          </a:prstGeom>
          <a:noFill/>
          <a:ln w="9525">
            <a:noFill/>
            <a:miter lim="800000"/>
            <a:headEnd/>
            <a:tailEnd/>
          </a:ln>
          <a:effectLst/>
        </p:spPr>
        <p:txBody>
          <a:bodyPr wrap="none" lIns="57130" tIns="28564" rIns="57130" bIns="28564">
            <a:prstTxWarp prst="textNoShape">
              <a:avLst/>
            </a:prstTxWarp>
            <a:spAutoFit/>
          </a:bodyPr>
          <a:lstStyle/>
          <a:p>
            <a:pPr algn="ctr">
              <a:lnSpc>
                <a:spcPct val="90000"/>
              </a:lnSpc>
            </a:pPr>
            <a:r>
              <a:rPr lang="en-US" sz="1100" dirty="0">
                <a:effectLst>
                  <a:outerShdw blurRad="38100" dist="38100" dir="2700000" algn="tl">
                    <a:srgbClr val="000000">
                      <a:alpha val="43137"/>
                    </a:srgbClr>
                  </a:outerShdw>
                </a:effectLst>
              </a:rPr>
              <a:t>BPTI</a:t>
            </a:r>
          </a:p>
          <a:p>
            <a:pPr algn="ctr">
              <a:lnSpc>
                <a:spcPct val="90000"/>
              </a:lnSpc>
            </a:pPr>
            <a:r>
              <a:rPr lang="en-US" sz="1100" dirty="0">
                <a:effectLst>
                  <a:outerShdw blurRad="38100" dist="38100" dir="2700000" algn="tl">
                    <a:srgbClr val="000000">
                      <a:alpha val="43137"/>
                    </a:srgbClr>
                  </a:outerShdw>
                </a:effectLst>
              </a:rPr>
              <a:t>3K atoms</a:t>
            </a:r>
          </a:p>
        </p:txBody>
      </p:sp>
      <p:sp>
        <p:nvSpPr>
          <p:cNvPr id="74" name="Text Box 20"/>
          <p:cNvSpPr txBox="1">
            <a:spLocks noChangeArrowheads="1"/>
          </p:cNvSpPr>
          <p:nvPr/>
        </p:nvSpPr>
        <p:spPr bwMode="auto">
          <a:xfrm>
            <a:off x="8613435" y="2681289"/>
            <a:ext cx="1165343" cy="514734"/>
          </a:xfrm>
          <a:prstGeom prst="rect">
            <a:avLst/>
          </a:prstGeom>
          <a:noFill/>
          <a:ln w="9525">
            <a:noFill/>
            <a:miter lim="800000"/>
            <a:headEnd/>
            <a:tailEnd/>
          </a:ln>
          <a:effectLst/>
        </p:spPr>
        <p:txBody>
          <a:bodyPr wrap="none" lIns="57130" tIns="28564" rIns="57130" bIns="28564">
            <a:prstTxWarp prst="textNoShape">
              <a:avLst/>
            </a:prstTxWarp>
            <a:spAutoFit/>
          </a:bodyPr>
          <a:lstStyle/>
          <a:p>
            <a:pPr algn="ctr">
              <a:lnSpc>
                <a:spcPct val="90000"/>
              </a:lnSpc>
            </a:pPr>
            <a:r>
              <a:rPr lang="en-US" sz="1100" dirty="0" smtClean="0">
                <a:effectLst>
                  <a:outerShdw blurRad="38100" dist="38100" dir="2700000" algn="tl">
                    <a:srgbClr val="000000">
                      <a:alpha val="43137"/>
                    </a:srgbClr>
                  </a:outerShdw>
                </a:effectLst>
              </a:rPr>
              <a:t>Bacteria</a:t>
            </a:r>
          </a:p>
          <a:p>
            <a:pPr algn="ctr">
              <a:lnSpc>
                <a:spcPct val="90000"/>
              </a:lnSpc>
            </a:pPr>
            <a:r>
              <a:rPr lang="en-US" sz="1100" dirty="0" smtClean="0">
                <a:effectLst>
                  <a:outerShdw blurRad="38100" dist="38100" dir="2700000" algn="tl">
                    <a:srgbClr val="000000">
                      <a:alpha val="43137"/>
                    </a:srgbClr>
                  </a:outerShdw>
                </a:effectLst>
              </a:rPr>
              <a:t>100s of </a:t>
            </a:r>
          </a:p>
          <a:p>
            <a:pPr algn="ctr">
              <a:lnSpc>
                <a:spcPct val="90000"/>
              </a:lnSpc>
            </a:pPr>
            <a:r>
              <a:rPr lang="en-US" sz="1100" dirty="0" err="1" smtClean="0">
                <a:effectLst>
                  <a:outerShdw blurRad="38100" dist="38100" dir="2700000" algn="tl">
                    <a:srgbClr val="000000">
                      <a:alpha val="43137"/>
                    </a:srgbClr>
                  </a:outerShdw>
                </a:effectLst>
              </a:rPr>
              <a:t>Chromatophores</a:t>
            </a:r>
            <a:endParaRPr lang="en-US" sz="1100" dirty="0">
              <a:effectLst>
                <a:outerShdw blurRad="38100" dist="38100" dir="2700000" algn="tl">
                  <a:srgbClr val="000000">
                    <a:alpha val="43137"/>
                  </a:srgbClr>
                </a:outerShdw>
              </a:effectLst>
            </a:endParaRPr>
          </a:p>
        </p:txBody>
      </p:sp>
      <p:sp>
        <p:nvSpPr>
          <p:cNvPr id="75" name="Text Box 20"/>
          <p:cNvSpPr txBox="1">
            <a:spLocks noChangeArrowheads="1"/>
          </p:cNvSpPr>
          <p:nvPr/>
        </p:nvSpPr>
        <p:spPr bwMode="auto">
          <a:xfrm>
            <a:off x="1935493" y="1538758"/>
            <a:ext cx="1255111" cy="365462"/>
          </a:xfrm>
          <a:prstGeom prst="rect">
            <a:avLst/>
          </a:prstGeom>
          <a:noFill/>
          <a:ln w="9525">
            <a:noFill/>
            <a:miter lim="800000"/>
            <a:headEnd/>
            <a:tailEnd/>
          </a:ln>
          <a:effectLst/>
        </p:spPr>
        <p:txBody>
          <a:bodyPr wrap="none" lIns="57130" tIns="28564" rIns="57130" bIns="28564">
            <a:prstTxWarp prst="textNoShape">
              <a:avLst/>
            </a:prstTxWarp>
            <a:spAutoFit/>
          </a:bodyPr>
          <a:lstStyle/>
          <a:p>
            <a:r>
              <a:rPr lang="en-US" sz="2000" b="1" dirty="0" smtClean="0">
                <a:solidFill>
                  <a:schemeClr val="tx2"/>
                </a:solidFill>
              </a:rPr>
              <a:t>1 </a:t>
            </a:r>
            <a:r>
              <a:rPr lang="en-US" sz="2000" b="1" dirty="0" err="1" smtClean="0">
                <a:solidFill>
                  <a:schemeClr val="tx2"/>
                </a:solidFill>
              </a:rPr>
              <a:t>Exaflop</a:t>
            </a:r>
            <a:endParaRPr lang="en-US" sz="2000" b="1" dirty="0">
              <a:solidFill>
                <a:schemeClr val="tx2"/>
              </a:solidFill>
            </a:endParaRPr>
          </a:p>
        </p:txBody>
      </p:sp>
      <p:sp>
        <p:nvSpPr>
          <p:cNvPr id="76" name="Text Box 20"/>
          <p:cNvSpPr txBox="1">
            <a:spLocks noChangeArrowheads="1"/>
          </p:cNvSpPr>
          <p:nvPr/>
        </p:nvSpPr>
        <p:spPr bwMode="auto">
          <a:xfrm>
            <a:off x="1935492" y="2662092"/>
            <a:ext cx="1754488" cy="371617"/>
          </a:xfrm>
          <a:prstGeom prst="rect">
            <a:avLst/>
          </a:prstGeom>
          <a:noFill/>
          <a:ln w="9525">
            <a:noFill/>
            <a:miter lim="800000"/>
            <a:headEnd/>
            <a:tailEnd/>
          </a:ln>
          <a:effectLst/>
        </p:spPr>
        <p:txBody>
          <a:bodyPr wrap="square" lIns="57130" tIns="28564" rIns="57130" bIns="28564">
            <a:prstTxWarp prst="textNoShape">
              <a:avLst/>
            </a:prstTxWarp>
            <a:spAutoFit/>
          </a:bodyPr>
          <a:lstStyle/>
          <a:p>
            <a:r>
              <a:rPr lang="en-US" sz="2000" b="1" dirty="0" smtClean="0">
                <a:solidFill>
                  <a:schemeClr val="tx2"/>
                </a:solidFill>
              </a:rPr>
              <a:t>1 </a:t>
            </a:r>
            <a:r>
              <a:rPr lang="en-US" sz="2000" b="1" dirty="0" err="1" smtClean="0">
                <a:solidFill>
                  <a:schemeClr val="tx2"/>
                </a:solidFill>
              </a:rPr>
              <a:t>Petaflop</a:t>
            </a:r>
            <a:endParaRPr lang="en-US" sz="2000" b="1" dirty="0">
              <a:solidFill>
                <a:schemeClr val="tx2"/>
              </a:solidFill>
            </a:endParaRPr>
          </a:p>
        </p:txBody>
      </p:sp>
      <p:sp>
        <p:nvSpPr>
          <p:cNvPr id="77" name="Text Box 20"/>
          <p:cNvSpPr txBox="1">
            <a:spLocks noChangeArrowheads="1"/>
          </p:cNvSpPr>
          <p:nvPr/>
        </p:nvSpPr>
        <p:spPr bwMode="auto">
          <a:xfrm>
            <a:off x="6088426" y="4800138"/>
            <a:ext cx="2515686" cy="500896"/>
          </a:xfrm>
          <a:prstGeom prst="rect">
            <a:avLst/>
          </a:prstGeom>
          <a:noFill/>
          <a:ln w="9525">
            <a:noFill/>
            <a:miter lim="800000"/>
            <a:headEnd/>
            <a:tailEnd/>
          </a:ln>
          <a:effectLst/>
        </p:spPr>
        <p:txBody>
          <a:bodyPr wrap="square" lIns="57130" tIns="28564" rIns="57130" bIns="28564">
            <a:prstTxWarp prst="textNoShape">
              <a:avLst/>
            </a:prstTxWarp>
            <a:spAutoFit/>
          </a:bodyPr>
          <a:lstStyle/>
          <a:p>
            <a:pPr>
              <a:lnSpc>
                <a:spcPct val="90000"/>
              </a:lnSpc>
            </a:pPr>
            <a:r>
              <a:rPr lang="en-US" sz="1600" b="1" dirty="0" smtClean="0">
                <a:solidFill>
                  <a:schemeClr val="tx2"/>
                </a:solidFill>
              </a:rPr>
              <a:t>Ran for 8 months to simulate 2 nanoseconds</a:t>
            </a:r>
            <a:endParaRPr lang="en-US" sz="1600" b="1" dirty="0">
              <a:solidFill>
                <a:schemeClr val="tx2"/>
              </a:solidFill>
            </a:endParaRPr>
          </a:p>
        </p:txBody>
      </p:sp>
      <p:cxnSp>
        <p:nvCxnSpPr>
          <p:cNvPr id="78" name="Straight Connector 77"/>
          <p:cNvCxnSpPr/>
          <p:nvPr/>
        </p:nvCxnSpPr>
        <p:spPr>
          <a:xfrm rot="16200000" flipV="1">
            <a:off x="5743844" y="4896281"/>
            <a:ext cx="640080" cy="1588"/>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79" name="Right Arrow 78"/>
          <p:cNvSpPr/>
          <p:nvPr/>
        </p:nvSpPr>
        <p:spPr>
          <a:xfrm rot="19953606">
            <a:off x="1805949" y="2714112"/>
            <a:ext cx="6972608" cy="222900"/>
          </a:xfrm>
          <a:prstGeom prst="rightArrow">
            <a:avLst>
              <a:gd name="adj1" fmla="val 50000"/>
              <a:gd name="adj2" fmla="val 80909"/>
            </a:avLst>
          </a:prstGeom>
          <a:gradFill>
            <a:gsLst>
              <a:gs pos="0">
                <a:schemeClr val="tx2">
                  <a:alpha val="0"/>
                </a:schemeClr>
              </a:gs>
              <a:gs pos="10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p:cNvPicPr>
            <a:picLocks noChangeAspect="1" noChangeArrowheads="1"/>
          </p:cNvPicPr>
          <p:nvPr/>
        </p:nvPicPr>
        <p:blipFill>
          <a:blip r:embed="rId3" cstate="print">
            <a:lum bright="-35000" contrast="-13000"/>
          </a:blip>
          <a:srcRect/>
          <a:stretch>
            <a:fillRect/>
          </a:stretch>
        </p:blipFill>
        <p:spPr bwMode="auto">
          <a:xfrm>
            <a:off x="-533400" y="419100"/>
            <a:ext cx="6444331" cy="3587580"/>
          </a:xfrm>
          <a:prstGeom prst="ellipse">
            <a:avLst/>
          </a:prstGeom>
          <a:blipFill dpi="0" rotWithShape="1">
            <a:blip r:embed="rId4" cstate="print">
              <a:alphaModFix amt="30000"/>
              <a:lum bright="-35000" contrast="-13000"/>
            </a:blip>
            <a:srcRect/>
            <a:stretch>
              <a:fillRect/>
            </a:stretch>
          </a:blipFill>
          <a:ln>
            <a:noFill/>
          </a:ln>
          <a:effectLst>
            <a:softEdge rad="635000"/>
          </a:effectLst>
        </p:spPr>
      </p:pic>
      <p:sp>
        <p:nvSpPr>
          <p:cNvPr id="19465" name="Rectangle 2"/>
          <p:cNvSpPr>
            <a:spLocks noGrp="1" noChangeArrowheads="1"/>
          </p:cNvSpPr>
          <p:nvPr>
            <p:ph type="title"/>
          </p:nvPr>
        </p:nvSpPr>
        <p:spPr/>
        <p:txBody>
          <a:bodyPr/>
          <a:lstStyle/>
          <a:p>
            <a:pPr eaLnBrk="1" hangingPunct="1"/>
            <a:r>
              <a:rPr lang="en-US" dirty="0" smtClean="0"/>
              <a:t>CUDA Co-Processing Ecosystem</a:t>
            </a:r>
          </a:p>
        </p:txBody>
      </p:sp>
      <p:cxnSp>
        <p:nvCxnSpPr>
          <p:cNvPr id="24" name="Straight Arrow Connector 23"/>
          <p:cNvCxnSpPr/>
          <p:nvPr/>
        </p:nvCxnSpPr>
        <p:spPr>
          <a:xfrm rot="5400000">
            <a:off x="2909840" y="3463370"/>
            <a:ext cx="5212080" cy="2684"/>
          </a:xfrm>
          <a:prstGeom prst="straightConnector1">
            <a:avLst/>
          </a:prstGeom>
          <a:ln w="1905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37160" y="3502204"/>
            <a:ext cx="10698480" cy="0"/>
          </a:xfrm>
          <a:prstGeom prst="straightConnector1">
            <a:avLst/>
          </a:prstGeom>
          <a:ln w="19050">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33401" y="3657600"/>
            <a:ext cx="2133600" cy="369324"/>
          </a:xfrm>
          <a:prstGeom prst="rect">
            <a:avLst/>
          </a:prstGeom>
          <a:noFill/>
        </p:spPr>
        <p:txBody>
          <a:bodyPr wrap="square" lIns="91433" tIns="45716" rIns="91433" bIns="45716">
            <a:spAutoFit/>
          </a:bodyPr>
          <a:lstStyle/>
          <a:p>
            <a:pPr algn="ctr">
              <a:lnSpc>
                <a:spcPct val="90000"/>
              </a:lnSpc>
              <a:spcAft>
                <a:spcPts val="600"/>
              </a:spcAft>
              <a:defRPr/>
            </a:pPr>
            <a:r>
              <a:rPr lang="en-US" sz="2000" b="1" dirty="0" smtClean="0">
                <a:solidFill>
                  <a:srgbClr val="73B900"/>
                </a:solidFill>
                <a:effectLst>
                  <a:outerShdw blurRad="38100" dist="38100" dir="2700000" algn="tl">
                    <a:srgbClr val="000000">
                      <a:alpha val="43137"/>
                    </a:srgbClr>
                  </a:outerShdw>
                </a:effectLst>
              </a:rPr>
              <a:t>Applications</a:t>
            </a:r>
          </a:p>
        </p:txBody>
      </p:sp>
      <p:sp>
        <p:nvSpPr>
          <p:cNvPr id="40" name="TextBox 39"/>
          <p:cNvSpPr txBox="1"/>
          <p:nvPr/>
        </p:nvSpPr>
        <p:spPr>
          <a:xfrm>
            <a:off x="3017178" y="3657600"/>
            <a:ext cx="2133600" cy="1984638"/>
          </a:xfrm>
          <a:prstGeom prst="rect">
            <a:avLst/>
          </a:prstGeom>
          <a:noFill/>
        </p:spPr>
        <p:txBody>
          <a:bodyPr wrap="square" lIns="91433" tIns="45716" rIns="91433" bIns="45716">
            <a:spAutoFit/>
          </a:bodyPr>
          <a:lstStyle/>
          <a:p>
            <a:pPr algn="ctr">
              <a:lnSpc>
                <a:spcPct val="90000"/>
              </a:lnSpc>
              <a:spcAft>
                <a:spcPts val="600"/>
              </a:spcAft>
              <a:defRPr/>
            </a:pPr>
            <a:r>
              <a:rPr lang="en-US" sz="2000" b="1" dirty="0" smtClean="0">
                <a:solidFill>
                  <a:srgbClr val="73B900"/>
                </a:solidFill>
                <a:effectLst>
                  <a:outerShdw blurRad="38100" dist="38100" dir="2700000" algn="tl">
                    <a:srgbClr val="000000">
                      <a:alpha val="43137"/>
                    </a:srgbClr>
                  </a:outerShdw>
                </a:effectLst>
              </a:rPr>
              <a:t>Libraries</a:t>
            </a:r>
          </a:p>
          <a:p>
            <a:pPr algn="ctr">
              <a:lnSpc>
                <a:spcPct val="90000"/>
              </a:lnSpc>
              <a:spcAft>
                <a:spcPts val="600"/>
              </a:spcAft>
              <a:defRPr/>
            </a:pPr>
            <a:r>
              <a:rPr lang="en-US" sz="1600" dirty="0" smtClean="0">
                <a:effectLst>
                  <a:outerShdw blurRad="38100" dist="38100" dir="2700000" algn="tl">
                    <a:srgbClr val="000000">
                      <a:alpha val="43137"/>
                    </a:srgbClr>
                  </a:outerShdw>
                </a:effectLst>
              </a:rPr>
              <a:t>FFT</a:t>
            </a:r>
            <a:br>
              <a:rPr lang="en-US" sz="16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BLAS</a:t>
            </a:r>
            <a:br>
              <a:rPr lang="en-US" sz="16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LAPACK</a:t>
            </a:r>
            <a:br>
              <a:rPr lang="en-US" sz="16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Image processing</a:t>
            </a:r>
            <a:br>
              <a:rPr lang="en-US" sz="16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Video processing</a:t>
            </a:r>
            <a:br>
              <a:rPr lang="en-US" sz="16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Signal processing</a:t>
            </a:r>
            <a:br>
              <a:rPr lang="en-US" sz="16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Vision</a:t>
            </a:r>
            <a:endParaRPr lang="en-US" sz="1100" dirty="0">
              <a:effectLst>
                <a:outerShdw blurRad="38100" dist="38100" dir="2700000" algn="tl">
                  <a:srgbClr val="000000">
                    <a:alpha val="43137"/>
                  </a:srgbClr>
                </a:outerShdw>
              </a:effectLst>
            </a:endParaRPr>
          </a:p>
        </p:txBody>
      </p:sp>
      <p:sp>
        <p:nvSpPr>
          <p:cNvPr id="42" name="TextBox 41"/>
          <p:cNvSpPr txBox="1"/>
          <p:nvPr/>
        </p:nvSpPr>
        <p:spPr>
          <a:xfrm>
            <a:off x="5659504" y="3657602"/>
            <a:ext cx="2590800" cy="369324"/>
          </a:xfrm>
          <a:prstGeom prst="rect">
            <a:avLst/>
          </a:prstGeom>
          <a:noFill/>
        </p:spPr>
        <p:txBody>
          <a:bodyPr wrap="square" lIns="91433" tIns="45716" rIns="91433" bIns="45716">
            <a:spAutoFit/>
          </a:bodyPr>
          <a:lstStyle/>
          <a:p>
            <a:pPr algn="ctr">
              <a:lnSpc>
                <a:spcPct val="90000"/>
              </a:lnSpc>
              <a:spcAft>
                <a:spcPts val="600"/>
              </a:spcAft>
              <a:defRPr/>
            </a:pPr>
            <a:r>
              <a:rPr lang="en-US" sz="2000" b="1" dirty="0" smtClean="0">
                <a:solidFill>
                  <a:srgbClr val="73B900"/>
                </a:solidFill>
                <a:effectLst>
                  <a:outerShdw blurRad="38100" dist="38100" dir="2700000" algn="tl">
                    <a:srgbClr val="000000">
                      <a:alpha val="43137"/>
                    </a:srgbClr>
                  </a:outerShdw>
                </a:effectLst>
              </a:rPr>
              <a:t>Consultants</a:t>
            </a:r>
          </a:p>
        </p:txBody>
      </p:sp>
      <p:sp>
        <p:nvSpPr>
          <p:cNvPr id="43" name="TextBox 42"/>
          <p:cNvSpPr txBox="1"/>
          <p:nvPr/>
        </p:nvSpPr>
        <p:spPr>
          <a:xfrm>
            <a:off x="8440963" y="3657600"/>
            <a:ext cx="2133600" cy="369324"/>
          </a:xfrm>
          <a:prstGeom prst="rect">
            <a:avLst/>
          </a:prstGeom>
          <a:noFill/>
        </p:spPr>
        <p:txBody>
          <a:bodyPr wrap="square" lIns="91433" tIns="45716" rIns="91433" bIns="45716">
            <a:spAutoFit/>
          </a:bodyPr>
          <a:lstStyle/>
          <a:p>
            <a:pPr algn="ctr">
              <a:lnSpc>
                <a:spcPct val="90000"/>
              </a:lnSpc>
              <a:spcAft>
                <a:spcPts val="600"/>
              </a:spcAft>
              <a:defRPr/>
            </a:pPr>
            <a:r>
              <a:rPr lang="en-US" sz="2000" b="1" dirty="0" smtClean="0">
                <a:solidFill>
                  <a:srgbClr val="73B900"/>
                </a:solidFill>
                <a:effectLst>
                  <a:outerShdw blurRad="38100" dist="38100" dir="2700000" algn="tl">
                    <a:srgbClr val="000000">
                      <a:alpha val="43137"/>
                    </a:srgbClr>
                  </a:outerShdw>
                </a:effectLst>
              </a:rPr>
              <a:t>OEMs</a:t>
            </a:r>
          </a:p>
        </p:txBody>
      </p:sp>
      <p:sp>
        <p:nvSpPr>
          <p:cNvPr id="46" name="TextBox 45"/>
          <p:cNvSpPr txBox="1"/>
          <p:nvPr/>
        </p:nvSpPr>
        <p:spPr>
          <a:xfrm>
            <a:off x="6007372" y="1305153"/>
            <a:ext cx="2133600" cy="2005156"/>
          </a:xfrm>
          <a:prstGeom prst="rect">
            <a:avLst/>
          </a:prstGeom>
          <a:noFill/>
        </p:spPr>
        <p:txBody>
          <a:bodyPr wrap="square" lIns="91433" tIns="45716" rIns="91433" bIns="45716">
            <a:spAutoFit/>
          </a:bodyPr>
          <a:lstStyle/>
          <a:p>
            <a:pPr algn="ctr">
              <a:lnSpc>
                <a:spcPct val="90000"/>
              </a:lnSpc>
              <a:spcAft>
                <a:spcPts val="600"/>
              </a:spcAft>
              <a:defRPr/>
            </a:pPr>
            <a:r>
              <a:rPr lang="en-US" sz="2000" b="1" dirty="0" smtClean="0">
                <a:solidFill>
                  <a:srgbClr val="73B900"/>
                </a:solidFill>
                <a:effectLst>
                  <a:outerShdw blurRad="38100" dist="38100" dir="2700000" algn="tl">
                    <a:srgbClr val="000000">
                      <a:alpha val="43137"/>
                    </a:srgbClr>
                  </a:outerShdw>
                </a:effectLst>
              </a:rPr>
              <a:t>Languages</a:t>
            </a:r>
          </a:p>
          <a:p>
            <a:pPr algn="ctr">
              <a:lnSpc>
                <a:spcPct val="90000"/>
              </a:lnSpc>
              <a:spcAft>
                <a:spcPts val="600"/>
              </a:spcAft>
              <a:defRPr/>
            </a:pPr>
            <a:r>
              <a:rPr lang="en-US" sz="1600" dirty="0" smtClean="0">
                <a:effectLst>
                  <a:outerShdw blurRad="38100" dist="38100" dir="2700000" algn="tl">
                    <a:srgbClr val="000000">
                      <a:alpha val="43137"/>
                    </a:srgbClr>
                  </a:outerShdw>
                </a:effectLst>
              </a:rPr>
              <a:t>C, C++</a:t>
            </a:r>
            <a:br>
              <a:rPr lang="en-US" sz="16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DirectX</a:t>
            </a:r>
            <a:br>
              <a:rPr lang="en-US" sz="16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Fortran</a:t>
            </a:r>
            <a:br>
              <a:rPr lang="en-US" sz="16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Java</a:t>
            </a:r>
            <a:br>
              <a:rPr lang="en-US" sz="1600" dirty="0" smtClean="0">
                <a:effectLst>
                  <a:outerShdw blurRad="38100" dist="38100" dir="2700000" algn="tl">
                    <a:srgbClr val="000000">
                      <a:alpha val="43137"/>
                    </a:srgbClr>
                  </a:outerShdw>
                </a:effectLst>
              </a:rPr>
            </a:br>
            <a:r>
              <a:rPr lang="en-US" sz="1600" dirty="0" err="1" smtClean="0">
                <a:effectLst>
                  <a:outerShdw blurRad="38100" dist="38100" dir="2700000" algn="tl">
                    <a:srgbClr val="000000">
                      <a:alpha val="43137"/>
                    </a:srgbClr>
                  </a:outerShdw>
                </a:effectLst>
              </a:rPr>
              <a:t>OpenCL</a:t>
            </a:r>
            <a:r>
              <a:rPr lang="en-US" sz="1600" dirty="0" smtClean="0">
                <a:effectLst>
                  <a:outerShdw blurRad="38100" dist="38100" dir="2700000" algn="tl">
                    <a:srgbClr val="000000">
                      <a:alpha val="43137"/>
                    </a:srgbClr>
                  </a:outerShdw>
                </a:effectLst>
              </a:rPr>
              <a:t/>
            </a:r>
            <a:br>
              <a:rPr lang="en-US" sz="16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Python</a:t>
            </a:r>
          </a:p>
          <a:p>
            <a:pPr algn="ctr">
              <a:lnSpc>
                <a:spcPct val="90000"/>
              </a:lnSpc>
              <a:spcAft>
                <a:spcPts val="600"/>
              </a:spcAft>
              <a:defRPr/>
            </a:pPr>
            <a:endParaRPr lang="en-US" sz="1100" dirty="0">
              <a:effectLst>
                <a:outerShdw blurRad="38100" dist="38100" dir="2700000" algn="tl">
                  <a:srgbClr val="000000">
                    <a:alpha val="43137"/>
                  </a:srgbClr>
                </a:outerShdw>
              </a:effectLst>
            </a:endParaRPr>
          </a:p>
        </p:txBody>
      </p:sp>
      <p:sp>
        <p:nvSpPr>
          <p:cNvPr id="48" name="TextBox 47"/>
          <p:cNvSpPr txBox="1"/>
          <p:nvPr/>
        </p:nvSpPr>
        <p:spPr>
          <a:xfrm>
            <a:off x="8391268" y="1305151"/>
            <a:ext cx="2133600" cy="1763039"/>
          </a:xfrm>
          <a:prstGeom prst="rect">
            <a:avLst/>
          </a:prstGeom>
          <a:noFill/>
        </p:spPr>
        <p:txBody>
          <a:bodyPr wrap="square" lIns="91433" tIns="45716" rIns="91433" bIns="45716">
            <a:spAutoFit/>
          </a:bodyPr>
          <a:lstStyle/>
          <a:p>
            <a:pPr algn="ctr">
              <a:lnSpc>
                <a:spcPct val="90000"/>
              </a:lnSpc>
              <a:spcAft>
                <a:spcPts val="600"/>
              </a:spcAft>
              <a:defRPr/>
            </a:pPr>
            <a:r>
              <a:rPr lang="en-US" sz="2000" b="1" dirty="0" smtClean="0">
                <a:solidFill>
                  <a:srgbClr val="73B900"/>
                </a:solidFill>
                <a:effectLst>
                  <a:outerShdw blurRad="38100" dist="38100" dir="2700000" algn="tl">
                    <a:srgbClr val="000000">
                      <a:alpha val="43137"/>
                    </a:srgbClr>
                  </a:outerShdw>
                </a:effectLst>
              </a:rPr>
              <a:t>Compilers</a:t>
            </a:r>
          </a:p>
          <a:p>
            <a:pPr algn="ctr">
              <a:lnSpc>
                <a:spcPct val="90000"/>
              </a:lnSpc>
              <a:spcAft>
                <a:spcPts val="600"/>
              </a:spcAft>
              <a:defRPr/>
            </a:pPr>
            <a:r>
              <a:rPr lang="en-US" sz="1600" dirty="0" smtClean="0">
                <a:effectLst>
                  <a:outerShdw blurRad="38100" dist="38100" dir="2700000" algn="tl">
                    <a:srgbClr val="000000">
                      <a:alpha val="43137"/>
                    </a:srgbClr>
                  </a:outerShdw>
                </a:effectLst>
              </a:rPr>
              <a:t>PGI Fortran</a:t>
            </a:r>
            <a:br>
              <a:rPr lang="en-US" sz="16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CAPs HMPP</a:t>
            </a:r>
            <a:br>
              <a:rPr lang="en-US" sz="16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MCUDA</a:t>
            </a:r>
            <a:br>
              <a:rPr lang="en-US" sz="16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MPI</a:t>
            </a:r>
            <a:br>
              <a:rPr lang="en-US" sz="16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NOAA Fortran2C</a:t>
            </a:r>
            <a:br>
              <a:rPr lang="en-US" sz="1600" dirty="0" smtClean="0">
                <a:effectLst>
                  <a:outerShdw blurRad="38100" dist="38100" dir="2700000" algn="tl">
                    <a:srgbClr val="000000">
                      <a:alpha val="43137"/>
                    </a:srgbClr>
                  </a:outerShdw>
                </a:effectLst>
              </a:rPr>
            </a:br>
            <a:r>
              <a:rPr lang="en-US" sz="1600" dirty="0" err="1" smtClean="0">
                <a:effectLst>
                  <a:outerShdw blurRad="38100" dist="38100" dir="2700000" algn="tl">
                    <a:srgbClr val="000000">
                      <a:alpha val="43137"/>
                    </a:srgbClr>
                  </a:outerShdw>
                </a:effectLst>
              </a:rPr>
              <a:t>OpenMP</a:t>
            </a:r>
            <a:endParaRPr lang="en-US" sz="1100" dirty="0">
              <a:effectLst>
                <a:outerShdw blurRad="38100" dist="38100" dir="2700000" algn="tl">
                  <a:srgbClr val="000000">
                    <a:alpha val="43137"/>
                  </a:srgbClr>
                </a:outerShdw>
              </a:effectLst>
            </a:endParaRPr>
          </a:p>
        </p:txBody>
      </p:sp>
      <p:sp>
        <p:nvSpPr>
          <p:cNvPr id="50" name="TextBox 49"/>
          <p:cNvSpPr txBox="1"/>
          <p:nvPr/>
        </p:nvSpPr>
        <p:spPr>
          <a:xfrm>
            <a:off x="679061" y="1733243"/>
            <a:ext cx="2133600" cy="1643519"/>
          </a:xfrm>
          <a:prstGeom prst="rect">
            <a:avLst/>
          </a:prstGeom>
          <a:noFill/>
        </p:spPr>
        <p:txBody>
          <a:bodyPr wrap="square" lIns="91433" tIns="45716" rIns="91433" bIns="45716">
            <a:spAutoFit/>
          </a:bodyPr>
          <a:lstStyle/>
          <a:p>
            <a:pPr algn="ctr">
              <a:lnSpc>
                <a:spcPct val="90000"/>
              </a:lnSpc>
              <a:defRPr/>
            </a:pPr>
            <a:r>
              <a:rPr lang="en-US" sz="1600" dirty="0" smtClean="0">
                <a:effectLst>
                  <a:outerShdw blurRad="38100" dist="38100" dir="2700000" algn="tl">
                    <a:srgbClr val="000000">
                      <a:alpha val="43137"/>
                    </a:srgbClr>
                  </a:outerShdw>
                </a:effectLst>
              </a:rPr>
              <a:t>UIUC</a:t>
            </a:r>
          </a:p>
          <a:p>
            <a:pPr algn="ctr">
              <a:lnSpc>
                <a:spcPct val="90000"/>
              </a:lnSpc>
              <a:defRPr/>
            </a:pPr>
            <a:r>
              <a:rPr lang="en-US" sz="1600" dirty="0" smtClean="0">
                <a:effectLst>
                  <a:outerShdw blurRad="38100" dist="38100" dir="2700000" algn="tl">
                    <a:srgbClr val="000000">
                      <a:alpha val="43137"/>
                    </a:srgbClr>
                  </a:outerShdw>
                </a:effectLst>
              </a:rPr>
              <a:t>MIT</a:t>
            </a:r>
          </a:p>
          <a:p>
            <a:pPr algn="ctr">
              <a:lnSpc>
                <a:spcPct val="90000"/>
              </a:lnSpc>
              <a:defRPr/>
            </a:pPr>
            <a:r>
              <a:rPr lang="en-US" sz="1600" dirty="0" smtClean="0">
                <a:effectLst>
                  <a:outerShdw blurRad="38100" dist="38100" dir="2700000" algn="tl">
                    <a:srgbClr val="000000">
                      <a:alpha val="43137"/>
                    </a:srgbClr>
                  </a:outerShdw>
                </a:effectLst>
              </a:rPr>
              <a:t>Harvard</a:t>
            </a:r>
          </a:p>
          <a:p>
            <a:pPr algn="ctr">
              <a:lnSpc>
                <a:spcPct val="90000"/>
              </a:lnSpc>
              <a:defRPr/>
            </a:pPr>
            <a:r>
              <a:rPr lang="en-US" sz="1600" dirty="0" smtClean="0">
                <a:effectLst>
                  <a:outerShdw blurRad="38100" dist="38100" dir="2700000" algn="tl">
                    <a:srgbClr val="000000">
                      <a:alpha val="43137"/>
                    </a:srgbClr>
                  </a:outerShdw>
                </a:effectLst>
              </a:rPr>
              <a:t>Berkeley</a:t>
            </a:r>
          </a:p>
          <a:p>
            <a:pPr algn="ctr">
              <a:lnSpc>
                <a:spcPct val="90000"/>
              </a:lnSpc>
              <a:defRPr/>
            </a:pPr>
            <a:r>
              <a:rPr lang="en-US" sz="1600" dirty="0" smtClean="0">
                <a:effectLst>
                  <a:outerShdw blurRad="38100" dist="38100" dir="2700000" algn="tl">
                    <a:srgbClr val="000000">
                      <a:alpha val="43137"/>
                    </a:srgbClr>
                  </a:outerShdw>
                </a:effectLst>
              </a:rPr>
              <a:t>Cambridge</a:t>
            </a:r>
          </a:p>
          <a:p>
            <a:pPr algn="ctr">
              <a:lnSpc>
                <a:spcPct val="90000"/>
              </a:lnSpc>
              <a:defRPr/>
            </a:pPr>
            <a:r>
              <a:rPr lang="en-US" sz="1600" dirty="0" smtClean="0">
                <a:effectLst>
                  <a:outerShdw blurRad="38100" dist="38100" dir="2700000" algn="tl">
                    <a:srgbClr val="000000">
                      <a:alpha val="43137"/>
                    </a:srgbClr>
                  </a:outerShdw>
                </a:effectLst>
              </a:rPr>
              <a:t>Oxford</a:t>
            </a:r>
          </a:p>
          <a:p>
            <a:pPr algn="ctr">
              <a:lnSpc>
                <a:spcPct val="90000"/>
              </a:lnSpc>
              <a:defRPr/>
            </a:pPr>
            <a:r>
              <a:rPr lang="en-US" sz="1600" dirty="0" smtClean="0">
                <a:effectLst>
                  <a:outerShdw blurRad="38100" dist="38100" dir="2700000" algn="tl">
                    <a:srgbClr val="000000">
                      <a:alpha val="43137"/>
                    </a:srgbClr>
                  </a:outerShdw>
                </a:effectLst>
              </a:rPr>
              <a:t>…</a:t>
            </a:r>
          </a:p>
        </p:txBody>
      </p:sp>
      <p:sp>
        <p:nvSpPr>
          <p:cNvPr id="51" name="TextBox 50"/>
          <p:cNvSpPr txBox="1"/>
          <p:nvPr/>
        </p:nvSpPr>
        <p:spPr>
          <a:xfrm>
            <a:off x="2741604" y="1733242"/>
            <a:ext cx="2133600" cy="1795868"/>
          </a:xfrm>
          <a:prstGeom prst="rect">
            <a:avLst/>
          </a:prstGeom>
          <a:noFill/>
        </p:spPr>
        <p:txBody>
          <a:bodyPr wrap="square" lIns="91433" tIns="45716" rIns="91433" bIns="45716">
            <a:spAutoFit/>
          </a:bodyPr>
          <a:lstStyle/>
          <a:p>
            <a:pPr algn="ctr">
              <a:lnSpc>
                <a:spcPct val="90000"/>
              </a:lnSpc>
              <a:defRPr/>
            </a:pPr>
            <a:r>
              <a:rPr lang="en-US" sz="1600" dirty="0" smtClean="0">
                <a:effectLst>
                  <a:outerShdw blurRad="38100" dist="38100" dir="2700000" algn="tl">
                    <a:srgbClr val="000000">
                      <a:alpha val="43137"/>
                    </a:srgbClr>
                  </a:outerShdw>
                </a:effectLst>
              </a:rPr>
              <a:t>IIT Delhi</a:t>
            </a:r>
          </a:p>
          <a:p>
            <a:pPr algn="ctr">
              <a:lnSpc>
                <a:spcPct val="90000"/>
              </a:lnSpc>
              <a:defRPr/>
            </a:pPr>
            <a:r>
              <a:rPr lang="en-US" sz="1600" dirty="0" err="1" smtClean="0">
                <a:effectLst>
                  <a:outerShdw blurRad="38100" dist="38100" dir="2700000" algn="tl">
                    <a:srgbClr val="000000">
                      <a:alpha val="43137"/>
                    </a:srgbClr>
                  </a:outerShdw>
                </a:effectLst>
              </a:rPr>
              <a:t>Tsinghua</a:t>
            </a:r>
            <a:endParaRPr lang="en-US" sz="1600" dirty="0" smtClean="0">
              <a:effectLst>
                <a:outerShdw blurRad="38100" dist="38100" dir="2700000" algn="tl">
                  <a:srgbClr val="000000">
                    <a:alpha val="43137"/>
                  </a:srgbClr>
                </a:outerShdw>
              </a:effectLst>
            </a:endParaRPr>
          </a:p>
          <a:p>
            <a:pPr algn="ctr">
              <a:lnSpc>
                <a:spcPct val="90000"/>
              </a:lnSpc>
              <a:defRPr/>
            </a:pPr>
            <a:r>
              <a:rPr lang="en-US" sz="1600" dirty="0" err="1" smtClean="0">
                <a:effectLst>
                  <a:outerShdw blurRad="38100" dist="38100" dir="2700000" algn="tl">
                    <a:srgbClr val="000000">
                      <a:alpha val="43137"/>
                    </a:srgbClr>
                  </a:outerShdw>
                </a:effectLst>
              </a:rPr>
              <a:t>Dortmundt</a:t>
            </a:r>
            <a:endParaRPr lang="en-US" sz="1600" dirty="0" smtClean="0">
              <a:effectLst>
                <a:outerShdw blurRad="38100" dist="38100" dir="2700000" algn="tl">
                  <a:srgbClr val="000000">
                    <a:alpha val="43137"/>
                  </a:srgbClr>
                </a:outerShdw>
              </a:effectLst>
            </a:endParaRPr>
          </a:p>
          <a:p>
            <a:pPr algn="ctr">
              <a:lnSpc>
                <a:spcPct val="90000"/>
              </a:lnSpc>
              <a:defRPr/>
            </a:pPr>
            <a:r>
              <a:rPr lang="en-US" sz="1600" dirty="0" smtClean="0">
                <a:effectLst>
                  <a:outerShdw blurRad="38100" dist="38100" dir="2700000" algn="tl">
                    <a:srgbClr val="000000">
                      <a:alpha val="43137"/>
                    </a:srgbClr>
                  </a:outerShdw>
                </a:effectLst>
              </a:rPr>
              <a:t>ETH Zurich</a:t>
            </a:r>
          </a:p>
          <a:p>
            <a:pPr algn="ctr">
              <a:lnSpc>
                <a:spcPct val="90000"/>
              </a:lnSpc>
              <a:defRPr/>
            </a:pPr>
            <a:r>
              <a:rPr lang="en-US" sz="1600" dirty="0" smtClean="0">
                <a:effectLst>
                  <a:outerShdw blurRad="38100" dist="38100" dir="2700000" algn="tl">
                    <a:srgbClr val="000000">
                      <a:alpha val="43137"/>
                    </a:srgbClr>
                  </a:outerShdw>
                </a:effectLst>
              </a:rPr>
              <a:t>Moscow</a:t>
            </a:r>
          </a:p>
          <a:p>
            <a:pPr algn="ctr">
              <a:lnSpc>
                <a:spcPct val="90000"/>
              </a:lnSpc>
              <a:defRPr/>
            </a:pPr>
            <a:r>
              <a:rPr lang="en-US" sz="1600" dirty="0" smtClean="0">
                <a:effectLst>
                  <a:outerShdw blurRad="38100" dist="38100" dir="2700000" algn="tl">
                    <a:srgbClr val="000000">
                      <a:alpha val="43137"/>
                    </a:srgbClr>
                  </a:outerShdw>
                </a:effectLst>
              </a:rPr>
              <a:t>NTU</a:t>
            </a:r>
          </a:p>
          <a:p>
            <a:pPr algn="ctr">
              <a:lnSpc>
                <a:spcPct val="90000"/>
              </a:lnSpc>
              <a:defRPr/>
            </a:pPr>
            <a:r>
              <a:rPr lang="en-US" sz="1600" dirty="0" smtClean="0">
                <a:effectLst>
                  <a:outerShdw blurRad="38100" dist="38100" dir="2700000" algn="tl">
                    <a:srgbClr val="000000">
                      <a:alpha val="43137"/>
                    </a:srgbClr>
                  </a:outerShdw>
                </a:effectLst>
              </a:rPr>
              <a:t>…</a:t>
            </a:r>
          </a:p>
          <a:p>
            <a:pPr algn="ctr">
              <a:lnSpc>
                <a:spcPct val="90000"/>
              </a:lnSpc>
              <a:defRPr/>
            </a:pPr>
            <a:endParaRPr lang="en-US" sz="1100" dirty="0">
              <a:effectLst>
                <a:outerShdw blurRad="38100" dist="38100" dir="2700000" algn="tl">
                  <a:srgbClr val="000000">
                    <a:alpha val="43137"/>
                  </a:srgbClr>
                </a:outerShdw>
              </a:effectLst>
            </a:endParaRPr>
          </a:p>
        </p:txBody>
      </p:sp>
      <p:sp>
        <p:nvSpPr>
          <p:cNvPr id="53" name="TextBox 52"/>
          <p:cNvSpPr txBox="1"/>
          <p:nvPr/>
        </p:nvSpPr>
        <p:spPr>
          <a:xfrm>
            <a:off x="138223" y="1278444"/>
            <a:ext cx="5146157" cy="374867"/>
          </a:xfrm>
          <a:prstGeom prst="rect">
            <a:avLst/>
          </a:prstGeom>
          <a:noFill/>
        </p:spPr>
        <p:txBody>
          <a:bodyPr wrap="square" lIns="91433" tIns="45716" rIns="91433" bIns="45716">
            <a:spAutoFit/>
          </a:bodyPr>
          <a:lstStyle/>
          <a:p>
            <a:pPr algn="ctr">
              <a:lnSpc>
                <a:spcPct val="90000"/>
              </a:lnSpc>
              <a:defRPr/>
            </a:pPr>
            <a:r>
              <a:rPr lang="en-US" sz="2000" b="1" dirty="0" smtClean="0">
                <a:solidFill>
                  <a:srgbClr val="73B900"/>
                </a:solidFill>
                <a:effectLst>
                  <a:outerShdw blurRad="38100" dist="38100" dir="2700000" algn="tl">
                    <a:srgbClr val="000000">
                      <a:alpha val="43137"/>
                    </a:srgbClr>
                  </a:outerShdw>
                </a:effectLst>
              </a:rPr>
              <a:t>Over 200 Universities Teaching CUDA</a:t>
            </a:r>
          </a:p>
        </p:txBody>
      </p:sp>
      <p:cxnSp>
        <p:nvCxnSpPr>
          <p:cNvPr id="20" name="Straight Connector 19"/>
          <p:cNvCxnSpPr/>
          <p:nvPr/>
        </p:nvCxnSpPr>
        <p:spPr>
          <a:xfrm>
            <a:off x="6137308" y="1665867"/>
            <a:ext cx="1828800" cy="1270"/>
          </a:xfrm>
          <a:prstGeom prst="line">
            <a:avLst/>
          </a:prstGeom>
          <a:ln w="15875">
            <a:gradFill>
              <a:gsLst>
                <a:gs pos="0">
                  <a:schemeClr val="bg2">
                    <a:alpha val="0"/>
                  </a:schemeClr>
                </a:gs>
                <a:gs pos="50000">
                  <a:schemeClr val="tx1"/>
                </a:gs>
                <a:gs pos="100000">
                  <a:schemeClr val="bg2">
                    <a:alpha val="0"/>
                  </a:schemeClr>
                </a:gs>
              </a:gsLst>
              <a:lin ang="0" scaled="0"/>
            </a:gra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541460" y="1665867"/>
            <a:ext cx="1828800" cy="1270"/>
          </a:xfrm>
          <a:prstGeom prst="line">
            <a:avLst/>
          </a:prstGeom>
          <a:ln w="15875">
            <a:gradFill>
              <a:gsLst>
                <a:gs pos="0">
                  <a:schemeClr val="bg2">
                    <a:alpha val="0"/>
                  </a:schemeClr>
                </a:gs>
                <a:gs pos="50000">
                  <a:schemeClr val="tx1"/>
                </a:gs>
                <a:gs pos="100000">
                  <a:schemeClr val="bg2">
                    <a:alpha val="0"/>
                  </a:schemeClr>
                </a:gs>
              </a:gsLst>
              <a:lin ang="0" scaled="0"/>
            </a:gra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591155" y="3990616"/>
            <a:ext cx="1828800" cy="1270"/>
          </a:xfrm>
          <a:prstGeom prst="line">
            <a:avLst/>
          </a:prstGeom>
          <a:ln w="15875">
            <a:gradFill>
              <a:gsLst>
                <a:gs pos="0">
                  <a:schemeClr val="bg2">
                    <a:alpha val="0"/>
                  </a:schemeClr>
                </a:gs>
                <a:gs pos="50000">
                  <a:schemeClr val="tx1"/>
                </a:gs>
                <a:gs pos="100000">
                  <a:schemeClr val="bg2">
                    <a:alpha val="0"/>
                  </a:schemeClr>
                </a:gs>
              </a:gsLst>
              <a:lin ang="0" scaled="0"/>
            </a:gra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038590" y="3990616"/>
            <a:ext cx="1828800" cy="1270"/>
          </a:xfrm>
          <a:prstGeom prst="line">
            <a:avLst/>
          </a:prstGeom>
          <a:ln w="15875">
            <a:gradFill>
              <a:gsLst>
                <a:gs pos="0">
                  <a:schemeClr val="bg2">
                    <a:alpha val="0"/>
                  </a:schemeClr>
                </a:gs>
                <a:gs pos="50000">
                  <a:schemeClr val="tx1"/>
                </a:gs>
                <a:gs pos="100000">
                  <a:schemeClr val="bg2">
                    <a:alpha val="0"/>
                  </a:schemeClr>
                </a:gs>
              </a:gsLst>
              <a:lin ang="0" scaled="0"/>
            </a:gra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68079" y="3990616"/>
            <a:ext cx="1828800" cy="1270"/>
          </a:xfrm>
          <a:prstGeom prst="line">
            <a:avLst/>
          </a:prstGeom>
          <a:ln w="15875">
            <a:gradFill>
              <a:gsLst>
                <a:gs pos="0">
                  <a:schemeClr val="bg2">
                    <a:alpha val="0"/>
                  </a:schemeClr>
                </a:gs>
                <a:gs pos="50000">
                  <a:schemeClr val="tx1"/>
                </a:gs>
                <a:gs pos="100000">
                  <a:schemeClr val="bg2">
                    <a:alpha val="0"/>
                  </a:schemeClr>
                </a:gs>
              </a:gsLst>
              <a:lin ang="0" scaled="0"/>
            </a:gra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1461" y="3990616"/>
            <a:ext cx="1828800" cy="1270"/>
          </a:xfrm>
          <a:prstGeom prst="line">
            <a:avLst/>
          </a:prstGeom>
          <a:ln w="15875">
            <a:gradFill>
              <a:gsLst>
                <a:gs pos="0">
                  <a:schemeClr val="bg2">
                    <a:alpha val="0"/>
                  </a:schemeClr>
                </a:gs>
                <a:gs pos="50000">
                  <a:schemeClr val="tx1"/>
                </a:gs>
                <a:gs pos="100000">
                  <a:schemeClr val="bg2">
                    <a:alpha val="0"/>
                  </a:schemeClr>
                </a:gs>
              </a:gsLst>
              <a:lin ang="0" scaled="0"/>
            </a:gra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33102" y="1665641"/>
            <a:ext cx="4114800" cy="1270"/>
          </a:xfrm>
          <a:prstGeom prst="line">
            <a:avLst/>
          </a:prstGeom>
          <a:ln w="15875">
            <a:gradFill>
              <a:gsLst>
                <a:gs pos="0">
                  <a:schemeClr val="bg2">
                    <a:alpha val="0"/>
                  </a:schemeClr>
                </a:gs>
                <a:gs pos="50000">
                  <a:schemeClr val="tx1"/>
                </a:gs>
                <a:gs pos="100000">
                  <a:schemeClr val="bg2">
                    <a:alpha val="0"/>
                  </a:schemeClr>
                </a:gs>
              </a:gsLst>
              <a:lin ang="0" scaled="0"/>
            </a:gra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 name="Group 61"/>
          <p:cNvGrpSpPr/>
          <p:nvPr/>
        </p:nvGrpSpPr>
        <p:grpSpPr>
          <a:xfrm>
            <a:off x="8408502" y="4042321"/>
            <a:ext cx="2236311" cy="1500809"/>
            <a:chOff x="8328990" y="4214192"/>
            <a:chExt cx="2236311" cy="1500809"/>
          </a:xfrm>
        </p:grpSpPr>
        <p:sp>
          <p:nvSpPr>
            <p:cNvPr id="32" name="Rounded Rectangle 31"/>
            <p:cNvSpPr/>
            <p:nvPr/>
          </p:nvSpPr>
          <p:spPr>
            <a:xfrm>
              <a:off x="9922028" y="5428530"/>
              <a:ext cx="642816" cy="276532"/>
            </a:xfrm>
            <a:prstGeom prst="roundRect">
              <a:avLst>
                <a:gd name="adj" fmla="val 1217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en-US"/>
            </a:p>
          </p:txBody>
        </p:sp>
        <p:sp>
          <p:nvSpPr>
            <p:cNvPr id="33" name="Rounded Rectangle 32"/>
            <p:cNvSpPr/>
            <p:nvPr/>
          </p:nvSpPr>
          <p:spPr>
            <a:xfrm>
              <a:off x="9922028" y="4686566"/>
              <a:ext cx="642816" cy="276532"/>
            </a:xfrm>
            <a:prstGeom prst="roundRect">
              <a:avLst>
                <a:gd name="adj" fmla="val 1217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en-US"/>
            </a:p>
          </p:txBody>
        </p:sp>
        <p:sp>
          <p:nvSpPr>
            <p:cNvPr id="34" name="Rounded Rectangle 33"/>
            <p:cNvSpPr/>
            <p:nvPr/>
          </p:nvSpPr>
          <p:spPr>
            <a:xfrm>
              <a:off x="9922028" y="5060950"/>
              <a:ext cx="642816" cy="276532"/>
            </a:xfrm>
            <a:prstGeom prst="roundRect">
              <a:avLst>
                <a:gd name="adj" fmla="val 1217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en-US"/>
            </a:p>
          </p:txBody>
        </p:sp>
        <p:sp>
          <p:nvSpPr>
            <p:cNvPr id="36" name="Rounded Rectangle 35"/>
            <p:cNvSpPr/>
            <p:nvPr/>
          </p:nvSpPr>
          <p:spPr>
            <a:xfrm>
              <a:off x="8328990" y="5438469"/>
              <a:ext cx="642816" cy="276532"/>
            </a:xfrm>
            <a:prstGeom prst="roundRect">
              <a:avLst>
                <a:gd name="adj" fmla="val 1217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en-US"/>
            </a:p>
          </p:txBody>
        </p:sp>
        <p:sp>
          <p:nvSpPr>
            <p:cNvPr id="37" name="Rounded Rectangle 36"/>
            <p:cNvSpPr/>
            <p:nvPr/>
          </p:nvSpPr>
          <p:spPr>
            <a:xfrm>
              <a:off x="8328990" y="5070889"/>
              <a:ext cx="642816" cy="276532"/>
            </a:xfrm>
            <a:prstGeom prst="roundRect">
              <a:avLst>
                <a:gd name="adj" fmla="val 1217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en-US"/>
            </a:p>
          </p:txBody>
        </p:sp>
        <p:sp>
          <p:nvSpPr>
            <p:cNvPr id="38" name="Rounded Rectangle 37"/>
            <p:cNvSpPr/>
            <p:nvPr/>
          </p:nvSpPr>
          <p:spPr>
            <a:xfrm>
              <a:off x="8328990" y="4696505"/>
              <a:ext cx="642816" cy="276532"/>
            </a:xfrm>
            <a:prstGeom prst="roundRect">
              <a:avLst>
                <a:gd name="adj" fmla="val 1217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en-US"/>
            </a:p>
          </p:txBody>
        </p:sp>
        <p:pic>
          <p:nvPicPr>
            <p:cNvPr id="39" name="Picture 8"/>
            <p:cNvPicPr>
              <a:picLocks noChangeAspect="1" noChangeArrowheads="1"/>
            </p:cNvPicPr>
            <p:nvPr/>
          </p:nvPicPr>
          <p:blipFill>
            <a:blip r:embed="rId5" cstate="print">
              <a:grayscl/>
            </a:blip>
            <a:srcRect/>
            <a:stretch>
              <a:fillRect/>
            </a:stretch>
          </p:blipFill>
          <p:spPr bwMode="auto">
            <a:xfrm>
              <a:off x="8417635" y="4214192"/>
              <a:ext cx="465530" cy="462586"/>
            </a:xfrm>
            <a:prstGeom prst="rect">
              <a:avLst/>
            </a:prstGeom>
            <a:noFill/>
            <a:ln w="9525">
              <a:noFill/>
              <a:miter lim="800000"/>
              <a:headEnd/>
              <a:tailEnd/>
            </a:ln>
          </p:spPr>
        </p:pic>
        <p:pic>
          <p:nvPicPr>
            <p:cNvPr id="45" name="Picture 5" descr="\\Netapp5\prodmktg\Tesla\TPP_logos\logos_for_Sumit\Lenovo\lenovo_wht.png"/>
            <p:cNvPicPr>
              <a:picLocks noChangeAspect="1" noChangeArrowheads="1"/>
            </p:cNvPicPr>
            <p:nvPr/>
          </p:nvPicPr>
          <p:blipFill>
            <a:blip r:embed="rId6" cstate="print">
              <a:grayscl/>
            </a:blip>
            <a:srcRect/>
            <a:stretch>
              <a:fillRect/>
            </a:stretch>
          </p:blipFill>
          <p:spPr bwMode="auto">
            <a:xfrm>
              <a:off x="9036345" y="5481369"/>
              <a:ext cx="790712" cy="164058"/>
            </a:xfrm>
            <a:prstGeom prst="rect">
              <a:avLst/>
            </a:prstGeom>
            <a:noFill/>
            <a:ln w="9525">
              <a:noFill/>
              <a:miter lim="800000"/>
              <a:headEnd/>
              <a:tailEnd/>
            </a:ln>
          </p:spPr>
        </p:pic>
        <p:pic>
          <p:nvPicPr>
            <p:cNvPr id="47" name="Picture 6" descr="http://www.appro.com/image/web_2006/appro_logo_01.gif"/>
            <p:cNvPicPr>
              <a:picLocks noChangeAspect="1" noChangeArrowheads="1"/>
            </p:cNvPicPr>
            <p:nvPr/>
          </p:nvPicPr>
          <p:blipFill>
            <a:blip r:embed="rId7" cstate="print">
              <a:grayscl/>
            </a:blip>
            <a:srcRect/>
            <a:stretch>
              <a:fillRect/>
            </a:stretch>
          </p:blipFill>
          <p:spPr bwMode="auto">
            <a:xfrm>
              <a:off x="8439511" y="5440693"/>
              <a:ext cx="421776" cy="272082"/>
            </a:xfrm>
            <a:prstGeom prst="rect">
              <a:avLst/>
            </a:prstGeom>
            <a:noFill/>
          </p:spPr>
        </p:pic>
        <p:pic>
          <p:nvPicPr>
            <p:cNvPr id="49" name="Picture 9" descr="Super Micro Computer, Inc.">
              <a:hlinkClick r:id="rId8"/>
            </p:cNvPr>
            <p:cNvPicPr>
              <a:picLocks noChangeAspect="1" noChangeArrowheads="1"/>
            </p:cNvPicPr>
            <p:nvPr/>
          </p:nvPicPr>
          <p:blipFill>
            <a:blip r:embed="rId9" cstate="print">
              <a:grayscl/>
            </a:blip>
            <a:srcRect t="499" r="18542"/>
            <a:stretch>
              <a:fillRect/>
            </a:stretch>
          </p:blipFill>
          <p:spPr bwMode="auto">
            <a:xfrm>
              <a:off x="9944393" y="4743971"/>
              <a:ext cx="598088" cy="161723"/>
            </a:xfrm>
            <a:prstGeom prst="rect">
              <a:avLst/>
            </a:prstGeom>
            <a:noFill/>
          </p:spPr>
        </p:pic>
        <p:pic>
          <p:nvPicPr>
            <p:cNvPr id="54" name="Picture 25" descr="http://upload.wikimedia.org/wikipedia/en/thumb/5/54/Logo_groupe_bull.jpg/180px-Logo_groupe_bull.jpg">
              <a:hlinkClick r:id="rId10" tooltip="Bull's latest logo, introduced in November 2005."/>
            </p:cNvPr>
            <p:cNvPicPr>
              <a:picLocks noChangeAspect="1" noChangeArrowheads="1"/>
            </p:cNvPicPr>
            <p:nvPr/>
          </p:nvPicPr>
          <p:blipFill>
            <a:blip r:embed="rId11" cstate="print">
              <a:grayscl/>
            </a:blip>
            <a:srcRect/>
            <a:stretch>
              <a:fillRect/>
            </a:stretch>
          </p:blipFill>
          <p:spPr bwMode="auto">
            <a:xfrm>
              <a:off x="9988951" y="5078398"/>
              <a:ext cx="508972" cy="241638"/>
            </a:xfrm>
            <a:prstGeom prst="rect">
              <a:avLst/>
            </a:prstGeom>
            <a:noFill/>
          </p:spPr>
        </p:pic>
        <p:pic>
          <p:nvPicPr>
            <p:cNvPr id="55" name="Picture 27" descr="http://tbn1.google.com/images?q=tbn:ooG9_suq3ywK-M:http://fishtrain.com/wp-content/uploads/2007/09/cray_logo.gif">
              <a:hlinkClick r:id="rId12"/>
            </p:cNvPr>
            <p:cNvPicPr>
              <a:picLocks noChangeAspect="1" noChangeArrowheads="1"/>
            </p:cNvPicPr>
            <p:nvPr/>
          </p:nvPicPr>
          <p:blipFill>
            <a:blip r:embed="rId13" cstate="print">
              <a:grayscl/>
            </a:blip>
            <a:srcRect/>
            <a:stretch>
              <a:fillRect/>
            </a:stretch>
          </p:blipFill>
          <p:spPr bwMode="auto">
            <a:xfrm>
              <a:off x="8357351" y="4707003"/>
              <a:ext cx="586096" cy="255538"/>
            </a:xfrm>
            <a:prstGeom prst="rect">
              <a:avLst/>
            </a:prstGeom>
            <a:noFill/>
          </p:spPr>
        </p:pic>
        <p:pic>
          <p:nvPicPr>
            <p:cNvPr id="56" name="Picture 6" descr="http://blog.taragana.com/index.php/t/east-asia/">
              <a:hlinkClick r:id="rId14"/>
            </p:cNvPr>
            <p:cNvPicPr>
              <a:picLocks noChangeAspect="1" noChangeArrowheads="1"/>
            </p:cNvPicPr>
            <p:nvPr/>
          </p:nvPicPr>
          <p:blipFill>
            <a:blip r:embed="rId15" cstate="print">
              <a:grayscl/>
            </a:blip>
            <a:srcRect t="28011" b="29068"/>
            <a:stretch>
              <a:fillRect/>
            </a:stretch>
          </p:blipFill>
          <p:spPr bwMode="auto">
            <a:xfrm>
              <a:off x="9967975" y="5449313"/>
              <a:ext cx="550924" cy="234966"/>
            </a:xfrm>
            <a:prstGeom prst="rect">
              <a:avLst/>
            </a:prstGeom>
            <a:noFill/>
          </p:spPr>
        </p:pic>
        <p:pic>
          <p:nvPicPr>
            <p:cNvPr id="57" name="Picture 8" descr="http://www.bracewells.info/images/pictures/sanyo/fujitsu/fujitsu-logo.gif"/>
            <p:cNvPicPr>
              <a:picLocks noChangeAspect="1" noChangeArrowheads="1"/>
            </p:cNvPicPr>
            <p:nvPr/>
          </p:nvPicPr>
          <p:blipFill>
            <a:blip r:embed="rId16" cstate="print">
              <a:duotone>
                <a:schemeClr val="bg2">
                  <a:shade val="45000"/>
                  <a:satMod val="135000"/>
                </a:schemeClr>
                <a:prstClr val="white"/>
              </a:duotone>
            </a:blip>
            <a:srcRect/>
            <a:stretch>
              <a:fillRect/>
            </a:stretch>
          </p:blipFill>
          <p:spPr bwMode="auto">
            <a:xfrm>
              <a:off x="9117497" y="5061174"/>
              <a:ext cx="579354" cy="276084"/>
            </a:xfrm>
            <a:prstGeom prst="rect">
              <a:avLst/>
            </a:prstGeom>
            <a:noFill/>
          </p:spPr>
        </p:pic>
        <p:pic>
          <p:nvPicPr>
            <p:cNvPr id="58" name="Picture 5"/>
            <p:cNvPicPr>
              <a:picLocks noChangeAspect="1" noChangeArrowheads="1"/>
            </p:cNvPicPr>
            <p:nvPr/>
          </p:nvPicPr>
          <p:blipFill>
            <a:blip r:embed="rId17" cstate="print">
              <a:biLevel thresh="50000"/>
            </a:blip>
            <a:srcRect/>
            <a:stretch>
              <a:fillRect/>
            </a:stretch>
          </p:blipFill>
          <p:spPr bwMode="auto">
            <a:xfrm>
              <a:off x="9097690" y="4691849"/>
              <a:ext cx="618967" cy="265969"/>
            </a:xfrm>
            <a:prstGeom prst="rect">
              <a:avLst/>
            </a:prstGeom>
            <a:noFill/>
            <a:ln w="9525">
              <a:noFill/>
              <a:miter lim="800000"/>
              <a:headEnd/>
              <a:tailEnd/>
            </a:ln>
            <a:effectLst/>
          </p:spPr>
        </p:pic>
        <p:pic>
          <p:nvPicPr>
            <p:cNvPr id="59" name="Picture 5"/>
            <p:cNvPicPr>
              <a:picLocks noChangeAspect="1" noChangeArrowheads="1"/>
            </p:cNvPicPr>
            <p:nvPr/>
          </p:nvPicPr>
          <p:blipFill>
            <a:blip r:embed="rId18" cstate="print">
              <a:biLevel thresh="50000"/>
            </a:blip>
            <a:srcRect/>
            <a:stretch>
              <a:fillRect/>
            </a:stretch>
          </p:blipFill>
          <p:spPr bwMode="auto">
            <a:xfrm>
              <a:off x="9921573" y="4303442"/>
              <a:ext cx="643728" cy="264206"/>
            </a:xfrm>
            <a:prstGeom prst="rect">
              <a:avLst/>
            </a:prstGeom>
            <a:noFill/>
            <a:ln w="9525">
              <a:noFill/>
              <a:miter lim="800000"/>
              <a:headEnd/>
              <a:tailEnd/>
            </a:ln>
          </p:spPr>
        </p:pic>
        <p:pic>
          <p:nvPicPr>
            <p:cNvPr id="60" name="Picture 9"/>
            <p:cNvPicPr>
              <a:picLocks noChangeAspect="1" noChangeArrowheads="1"/>
            </p:cNvPicPr>
            <p:nvPr/>
          </p:nvPicPr>
          <p:blipFill>
            <a:blip r:embed="rId19" cstate="print">
              <a:grayscl/>
            </a:blip>
            <a:srcRect/>
            <a:stretch>
              <a:fillRect/>
            </a:stretch>
          </p:blipFill>
          <p:spPr bwMode="auto">
            <a:xfrm>
              <a:off x="8474973" y="5096205"/>
              <a:ext cx="350852" cy="225900"/>
            </a:xfrm>
            <a:prstGeom prst="rect">
              <a:avLst/>
            </a:prstGeom>
            <a:noFill/>
            <a:ln w="9525">
              <a:noFill/>
              <a:miter lim="800000"/>
              <a:headEnd/>
              <a:tailEnd/>
            </a:ln>
            <a:effectLst/>
          </p:spPr>
        </p:pic>
        <p:pic>
          <p:nvPicPr>
            <p:cNvPr id="61" name="Picture 2"/>
            <p:cNvPicPr>
              <a:picLocks noChangeAspect="1" noChangeArrowheads="1"/>
            </p:cNvPicPr>
            <p:nvPr/>
          </p:nvPicPr>
          <p:blipFill>
            <a:blip r:embed="rId20" cstate="print"/>
            <a:srcRect/>
            <a:stretch>
              <a:fillRect/>
            </a:stretch>
          </p:blipFill>
          <p:spPr bwMode="auto">
            <a:xfrm>
              <a:off x="9181679" y="4298888"/>
              <a:ext cx="450988" cy="273313"/>
            </a:xfrm>
            <a:prstGeom prst="rect">
              <a:avLst/>
            </a:prstGeom>
            <a:noFill/>
            <a:ln w="9525">
              <a:noFill/>
              <a:miter lim="800000"/>
              <a:headEnd/>
              <a:tailEnd/>
            </a:ln>
            <a:effectLst/>
          </p:spPr>
        </p:pic>
      </p:grpSp>
      <p:grpSp>
        <p:nvGrpSpPr>
          <p:cNvPr id="3" name="Group 73"/>
          <p:cNvGrpSpPr/>
          <p:nvPr/>
        </p:nvGrpSpPr>
        <p:grpSpPr>
          <a:xfrm>
            <a:off x="6042988" y="4115766"/>
            <a:ext cx="1858621" cy="1576450"/>
            <a:chOff x="5734875" y="4237941"/>
            <a:chExt cx="2531792" cy="2222545"/>
          </a:xfrm>
        </p:grpSpPr>
        <p:pic>
          <p:nvPicPr>
            <p:cNvPr id="63" name="Picture 2"/>
            <p:cNvPicPr>
              <a:picLocks noChangeAspect="1" noChangeArrowheads="1"/>
            </p:cNvPicPr>
            <p:nvPr/>
          </p:nvPicPr>
          <p:blipFill>
            <a:blip r:embed="rId21" cstate="print"/>
            <a:srcRect/>
            <a:stretch>
              <a:fillRect/>
            </a:stretch>
          </p:blipFill>
          <p:spPr bwMode="auto">
            <a:xfrm>
              <a:off x="5734875" y="4306092"/>
              <a:ext cx="1292088" cy="231067"/>
            </a:xfrm>
            <a:prstGeom prst="rect">
              <a:avLst/>
            </a:prstGeom>
            <a:noFill/>
            <a:ln w="9525">
              <a:noFill/>
              <a:miter lim="800000"/>
              <a:headEnd/>
              <a:tailEnd/>
            </a:ln>
            <a:effectLst/>
          </p:spPr>
        </p:pic>
        <p:pic>
          <p:nvPicPr>
            <p:cNvPr id="64" name="Picture 3"/>
            <p:cNvPicPr>
              <a:picLocks noChangeAspect="1" noChangeArrowheads="1"/>
            </p:cNvPicPr>
            <p:nvPr/>
          </p:nvPicPr>
          <p:blipFill>
            <a:blip r:embed="rId22" cstate="print"/>
            <a:srcRect/>
            <a:stretch>
              <a:fillRect/>
            </a:stretch>
          </p:blipFill>
          <p:spPr bwMode="auto">
            <a:xfrm>
              <a:off x="5948062" y="5032256"/>
              <a:ext cx="865715" cy="310047"/>
            </a:xfrm>
            <a:prstGeom prst="rect">
              <a:avLst/>
            </a:prstGeom>
            <a:noFill/>
            <a:ln w="9525">
              <a:noFill/>
              <a:miter lim="800000"/>
              <a:headEnd/>
              <a:tailEnd/>
            </a:ln>
            <a:effectLst/>
          </p:spPr>
        </p:pic>
        <p:pic>
          <p:nvPicPr>
            <p:cNvPr id="65" name="Picture 4"/>
            <p:cNvPicPr>
              <a:picLocks noChangeAspect="1" noChangeArrowheads="1"/>
            </p:cNvPicPr>
            <p:nvPr/>
          </p:nvPicPr>
          <p:blipFill>
            <a:blip r:embed="rId23" cstate="print"/>
            <a:srcRect/>
            <a:stretch>
              <a:fillRect/>
            </a:stretch>
          </p:blipFill>
          <p:spPr bwMode="auto">
            <a:xfrm>
              <a:off x="6084587" y="5770324"/>
              <a:ext cx="592665" cy="281759"/>
            </a:xfrm>
            <a:prstGeom prst="rect">
              <a:avLst/>
            </a:prstGeom>
            <a:noFill/>
            <a:ln w="9525">
              <a:noFill/>
              <a:miter lim="800000"/>
              <a:headEnd/>
              <a:tailEnd/>
            </a:ln>
            <a:effectLst/>
          </p:spPr>
        </p:pic>
        <p:pic>
          <p:nvPicPr>
            <p:cNvPr id="66" name="Picture 5"/>
            <p:cNvPicPr>
              <a:picLocks noChangeAspect="1" noChangeArrowheads="1"/>
            </p:cNvPicPr>
            <p:nvPr/>
          </p:nvPicPr>
          <p:blipFill>
            <a:blip r:embed="rId24" cstate="print"/>
            <a:srcRect/>
            <a:stretch>
              <a:fillRect/>
            </a:stretch>
          </p:blipFill>
          <p:spPr bwMode="auto">
            <a:xfrm>
              <a:off x="7386702" y="4237941"/>
              <a:ext cx="589802" cy="421936"/>
            </a:xfrm>
            <a:prstGeom prst="rect">
              <a:avLst/>
            </a:prstGeom>
            <a:noFill/>
            <a:ln w="9525">
              <a:noFill/>
              <a:miter lim="800000"/>
              <a:headEnd/>
              <a:tailEnd/>
            </a:ln>
            <a:effectLst/>
          </p:spPr>
        </p:pic>
        <p:pic>
          <p:nvPicPr>
            <p:cNvPr id="67" name="Picture 6"/>
            <p:cNvPicPr>
              <a:picLocks noChangeAspect="1" noChangeArrowheads="1"/>
            </p:cNvPicPr>
            <p:nvPr/>
          </p:nvPicPr>
          <p:blipFill>
            <a:blip r:embed="rId25" cstate="print"/>
            <a:srcRect/>
            <a:stretch>
              <a:fillRect/>
            </a:stretch>
          </p:blipFill>
          <p:spPr bwMode="auto">
            <a:xfrm>
              <a:off x="7203474" y="4765921"/>
              <a:ext cx="956259" cy="233456"/>
            </a:xfrm>
            <a:prstGeom prst="rect">
              <a:avLst/>
            </a:prstGeom>
            <a:noFill/>
            <a:ln w="9525">
              <a:noFill/>
              <a:miter lim="800000"/>
              <a:headEnd/>
              <a:tailEnd/>
            </a:ln>
            <a:effectLst/>
          </p:spPr>
        </p:pic>
        <p:pic>
          <p:nvPicPr>
            <p:cNvPr id="68" name="Picture 7"/>
            <p:cNvPicPr>
              <a:picLocks noChangeAspect="1" noChangeArrowheads="1"/>
            </p:cNvPicPr>
            <p:nvPr/>
          </p:nvPicPr>
          <p:blipFill>
            <a:blip r:embed="rId26" cstate="print"/>
            <a:srcRect/>
            <a:stretch>
              <a:fillRect/>
            </a:stretch>
          </p:blipFill>
          <p:spPr bwMode="auto">
            <a:xfrm>
              <a:off x="7096539" y="5105421"/>
              <a:ext cx="1170128" cy="213368"/>
            </a:xfrm>
            <a:prstGeom prst="rect">
              <a:avLst/>
            </a:prstGeom>
            <a:noFill/>
            <a:ln w="9525">
              <a:noFill/>
              <a:miter lim="800000"/>
              <a:headEnd/>
              <a:tailEnd/>
            </a:ln>
            <a:effectLst/>
          </p:spPr>
        </p:pic>
        <p:pic>
          <p:nvPicPr>
            <p:cNvPr id="69" name="Picture 8"/>
            <p:cNvPicPr>
              <a:picLocks noChangeAspect="1" noChangeArrowheads="1"/>
            </p:cNvPicPr>
            <p:nvPr/>
          </p:nvPicPr>
          <p:blipFill>
            <a:blip r:embed="rId27" cstate="print"/>
            <a:srcRect/>
            <a:stretch>
              <a:fillRect/>
            </a:stretch>
          </p:blipFill>
          <p:spPr bwMode="auto">
            <a:xfrm>
              <a:off x="7407109" y="5375138"/>
              <a:ext cx="548988" cy="502123"/>
            </a:xfrm>
            <a:prstGeom prst="rect">
              <a:avLst/>
            </a:prstGeom>
            <a:noFill/>
            <a:ln w="9525">
              <a:noFill/>
              <a:miter lim="800000"/>
              <a:headEnd/>
              <a:tailEnd/>
            </a:ln>
            <a:effectLst/>
          </p:spPr>
        </p:pic>
        <p:pic>
          <p:nvPicPr>
            <p:cNvPr id="70" name="Picture 9"/>
            <p:cNvPicPr>
              <a:picLocks noChangeAspect="1" noChangeArrowheads="1"/>
            </p:cNvPicPr>
            <p:nvPr/>
          </p:nvPicPr>
          <p:blipFill>
            <a:blip r:embed="rId28" cstate="print"/>
            <a:srcRect/>
            <a:stretch>
              <a:fillRect/>
            </a:stretch>
          </p:blipFill>
          <p:spPr bwMode="auto">
            <a:xfrm>
              <a:off x="7480685" y="5983304"/>
              <a:ext cx="401837" cy="477182"/>
            </a:xfrm>
            <a:prstGeom prst="rect">
              <a:avLst/>
            </a:prstGeom>
            <a:noFill/>
            <a:ln w="9525">
              <a:noFill/>
              <a:miter lim="800000"/>
              <a:headEnd/>
              <a:tailEnd/>
            </a:ln>
            <a:effectLst/>
          </p:spPr>
        </p:pic>
        <p:pic>
          <p:nvPicPr>
            <p:cNvPr id="71" name="Picture 11"/>
            <p:cNvPicPr>
              <a:picLocks noChangeAspect="1" noChangeArrowheads="1"/>
            </p:cNvPicPr>
            <p:nvPr/>
          </p:nvPicPr>
          <p:blipFill>
            <a:blip r:embed="rId29" cstate="print"/>
            <a:srcRect/>
            <a:stretch>
              <a:fillRect/>
            </a:stretch>
          </p:blipFill>
          <p:spPr bwMode="auto">
            <a:xfrm>
              <a:off x="5834267" y="5435963"/>
              <a:ext cx="1093305" cy="240701"/>
            </a:xfrm>
            <a:prstGeom prst="rect">
              <a:avLst/>
            </a:prstGeom>
            <a:noFill/>
            <a:ln w="9525">
              <a:noFill/>
              <a:miter lim="800000"/>
              <a:headEnd/>
              <a:tailEnd/>
            </a:ln>
            <a:effectLst/>
          </p:spPr>
        </p:pic>
        <p:sp>
          <p:nvSpPr>
            <p:cNvPr id="72" name="TextBox 71"/>
            <p:cNvSpPr txBox="1"/>
            <p:nvPr/>
          </p:nvSpPr>
          <p:spPr>
            <a:xfrm>
              <a:off x="6033709" y="4630819"/>
              <a:ext cx="694421" cy="307777"/>
            </a:xfrm>
            <a:prstGeom prst="rect">
              <a:avLst/>
            </a:prstGeom>
            <a:noFill/>
          </p:spPr>
          <p:txBody>
            <a:bodyPr wrap="none" rtlCol="0">
              <a:spAutoFit/>
            </a:bodyPr>
            <a:lstStyle/>
            <a:p>
              <a:r>
                <a:rPr lang="en-US" sz="1400" dirty="0" smtClean="0"/>
                <a:t>ANEO</a:t>
              </a:r>
              <a:endParaRPr lang="en-US" sz="1400" dirty="0"/>
            </a:p>
          </p:txBody>
        </p:sp>
        <p:sp>
          <p:nvSpPr>
            <p:cNvPr id="73" name="TextBox 72"/>
            <p:cNvSpPr txBox="1"/>
            <p:nvPr/>
          </p:nvSpPr>
          <p:spPr>
            <a:xfrm>
              <a:off x="5939420" y="6145744"/>
              <a:ext cx="882998" cy="276999"/>
            </a:xfrm>
            <a:prstGeom prst="rect">
              <a:avLst/>
            </a:prstGeom>
            <a:noFill/>
          </p:spPr>
          <p:txBody>
            <a:bodyPr wrap="none" rtlCol="0">
              <a:spAutoFit/>
            </a:bodyPr>
            <a:lstStyle/>
            <a:p>
              <a:pPr algn="ctr"/>
              <a:r>
                <a:rPr lang="en-US" sz="1200" dirty="0" smtClean="0"/>
                <a:t>GPU Tech</a:t>
              </a:r>
              <a:endParaRPr lang="en-US" sz="1200" dirty="0"/>
            </a:p>
          </p:txBody>
        </p:sp>
      </p:grpSp>
      <p:grpSp>
        <p:nvGrpSpPr>
          <p:cNvPr id="4" name="Group 101"/>
          <p:cNvGrpSpPr/>
          <p:nvPr/>
        </p:nvGrpSpPr>
        <p:grpSpPr>
          <a:xfrm>
            <a:off x="174927" y="3994613"/>
            <a:ext cx="2788391" cy="1797478"/>
            <a:chOff x="615677" y="1973818"/>
            <a:chExt cx="3739121" cy="2661982"/>
          </a:xfrm>
        </p:grpSpPr>
        <p:grpSp>
          <p:nvGrpSpPr>
            <p:cNvPr id="5" name="Group 50"/>
            <p:cNvGrpSpPr/>
            <p:nvPr/>
          </p:nvGrpSpPr>
          <p:grpSpPr>
            <a:xfrm>
              <a:off x="859358" y="1985749"/>
              <a:ext cx="1171575" cy="928761"/>
              <a:chOff x="614569" y="1806847"/>
              <a:chExt cx="1171575" cy="928761"/>
            </a:xfrm>
          </p:grpSpPr>
          <p:pic>
            <p:nvPicPr>
              <p:cNvPr id="126" name="Picture 26" descr="Oil_and_Gas.JPG"/>
              <p:cNvPicPr>
                <a:picLocks noChangeAspect="1"/>
              </p:cNvPicPr>
              <p:nvPr/>
            </p:nvPicPr>
            <p:blipFill>
              <a:blip r:embed="rId30" cstate="print"/>
              <a:srcRect/>
              <a:stretch>
                <a:fillRect/>
              </a:stretch>
            </p:blipFill>
            <p:spPr bwMode="auto">
              <a:xfrm>
                <a:off x="776074" y="1806847"/>
                <a:ext cx="848565" cy="560373"/>
              </a:xfrm>
              <a:prstGeom prst="rect">
                <a:avLst/>
              </a:prstGeom>
              <a:noFill/>
              <a:ln w="9525">
                <a:noFill/>
                <a:miter lim="800000"/>
                <a:headEnd/>
                <a:tailEnd/>
              </a:ln>
              <a:effectLst/>
            </p:spPr>
          </p:pic>
          <p:sp>
            <p:nvSpPr>
              <p:cNvPr id="127" name="TextBox 39"/>
              <p:cNvSpPr txBox="1">
                <a:spLocks noChangeArrowheads="1"/>
              </p:cNvSpPr>
              <p:nvPr/>
            </p:nvSpPr>
            <p:spPr bwMode="auto">
              <a:xfrm>
                <a:off x="614569" y="2370966"/>
                <a:ext cx="1171575" cy="364642"/>
              </a:xfrm>
              <a:prstGeom prst="rect">
                <a:avLst/>
              </a:prstGeom>
              <a:noFill/>
              <a:ln w="9525">
                <a:noFill/>
                <a:miter lim="800000"/>
                <a:headEnd/>
                <a:tailEnd/>
              </a:ln>
            </p:spPr>
            <p:txBody>
              <a:bodyPr>
                <a:spAutoFit/>
              </a:bodyPr>
              <a:lstStyle/>
              <a:p>
                <a:pPr algn="ctr"/>
                <a:r>
                  <a:rPr lang="en-US" sz="1000" b="1" dirty="0"/>
                  <a:t>Oil &amp; Gas</a:t>
                </a:r>
              </a:p>
            </p:txBody>
          </p:sp>
        </p:grpSp>
        <p:grpSp>
          <p:nvGrpSpPr>
            <p:cNvPr id="6" name="Group 51"/>
            <p:cNvGrpSpPr/>
            <p:nvPr/>
          </p:nvGrpSpPr>
          <p:grpSpPr>
            <a:xfrm>
              <a:off x="1725026" y="1973818"/>
              <a:ext cx="1387475" cy="968517"/>
              <a:chOff x="1694207" y="1806847"/>
              <a:chExt cx="1387475" cy="968517"/>
            </a:xfrm>
          </p:grpSpPr>
          <p:pic>
            <p:nvPicPr>
              <p:cNvPr id="124" name="Picture 23" descr="Finance.JPG"/>
              <p:cNvPicPr>
                <a:picLocks noChangeAspect="1"/>
              </p:cNvPicPr>
              <p:nvPr/>
            </p:nvPicPr>
            <p:blipFill>
              <a:blip r:embed="rId31" cstate="print"/>
              <a:srcRect/>
              <a:stretch>
                <a:fillRect/>
              </a:stretch>
            </p:blipFill>
            <p:spPr bwMode="auto">
              <a:xfrm>
                <a:off x="1959660" y="1806847"/>
                <a:ext cx="856568" cy="570388"/>
              </a:xfrm>
              <a:prstGeom prst="rect">
                <a:avLst/>
              </a:prstGeom>
              <a:noFill/>
              <a:ln w="9525">
                <a:noFill/>
                <a:miter lim="800000"/>
                <a:headEnd/>
                <a:tailEnd/>
              </a:ln>
              <a:effectLst/>
            </p:spPr>
          </p:pic>
          <p:sp>
            <p:nvSpPr>
              <p:cNvPr id="125" name="TextBox 40"/>
              <p:cNvSpPr txBox="1">
                <a:spLocks noChangeArrowheads="1"/>
              </p:cNvSpPr>
              <p:nvPr/>
            </p:nvSpPr>
            <p:spPr bwMode="auto">
              <a:xfrm>
                <a:off x="1694207" y="2410722"/>
                <a:ext cx="1387475" cy="364642"/>
              </a:xfrm>
              <a:prstGeom prst="rect">
                <a:avLst/>
              </a:prstGeom>
              <a:noFill/>
              <a:ln w="9525">
                <a:noFill/>
                <a:miter lim="800000"/>
                <a:headEnd/>
                <a:tailEnd/>
              </a:ln>
            </p:spPr>
            <p:txBody>
              <a:bodyPr>
                <a:spAutoFit/>
              </a:bodyPr>
              <a:lstStyle/>
              <a:p>
                <a:pPr algn="ctr"/>
                <a:r>
                  <a:rPr lang="en-US" sz="1000" b="1" dirty="0"/>
                  <a:t>Finance</a:t>
                </a:r>
              </a:p>
            </p:txBody>
          </p:sp>
        </p:grpSp>
        <p:grpSp>
          <p:nvGrpSpPr>
            <p:cNvPr id="7" name="Group 59"/>
            <p:cNvGrpSpPr/>
            <p:nvPr/>
          </p:nvGrpSpPr>
          <p:grpSpPr>
            <a:xfrm>
              <a:off x="740295" y="2843829"/>
              <a:ext cx="1409700" cy="948639"/>
              <a:chOff x="434836" y="2800760"/>
              <a:chExt cx="1409700" cy="948639"/>
            </a:xfrm>
          </p:grpSpPr>
          <p:sp>
            <p:nvSpPr>
              <p:cNvPr id="121" name="Rectangle 120"/>
              <p:cNvSpPr/>
              <p:nvPr/>
            </p:nvSpPr>
            <p:spPr>
              <a:xfrm>
                <a:off x="710198" y="2800760"/>
                <a:ext cx="858977" cy="568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p>
            </p:txBody>
          </p:sp>
          <p:pic>
            <p:nvPicPr>
              <p:cNvPr id="122" name="Picture 121" descr="Medica.JPG"/>
              <p:cNvPicPr>
                <a:picLocks noChangeAspect="1"/>
              </p:cNvPicPr>
              <p:nvPr/>
            </p:nvPicPr>
            <p:blipFill>
              <a:blip r:embed="rId32" cstate="print"/>
              <a:srcRect/>
              <a:stretch>
                <a:fillRect/>
              </a:stretch>
            </p:blipFill>
            <p:spPr>
              <a:xfrm>
                <a:off x="716303" y="2805195"/>
                <a:ext cx="844955" cy="558372"/>
              </a:xfrm>
              <a:prstGeom prst="rect">
                <a:avLst/>
              </a:prstGeom>
              <a:effectLst>
                <a:softEdge rad="31750"/>
              </a:effectLst>
            </p:spPr>
          </p:pic>
          <p:sp>
            <p:nvSpPr>
              <p:cNvPr id="123" name="TextBox 44"/>
              <p:cNvSpPr txBox="1">
                <a:spLocks noChangeArrowheads="1"/>
              </p:cNvSpPr>
              <p:nvPr/>
            </p:nvSpPr>
            <p:spPr bwMode="auto">
              <a:xfrm>
                <a:off x="434836" y="3384757"/>
                <a:ext cx="1409700" cy="364642"/>
              </a:xfrm>
              <a:prstGeom prst="rect">
                <a:avLst/>
              </a:prstGeom>
              <a:noFill/>
              <a:ln w="9525">
                <a:noFill/>
                <a:miter lim="800000"/>
                <a:headEnd/>
                <a:tailEnd/>
              </a:ln>
            </p:spPr>
            <p:txBody>
              <a:bodyPr>
                <a:spAutoFit/>
              </a:bodyPr>
              <a:lstStyle/>
              <a:p>
                <a:pPr algn="ctr"/>
                <a:r>
                  <a:rPr lang="en-US" sz="1000" b="1" dirty="0"/>
                  <a:t>Medical</a:t>
                </a:r>
              </a:p>
            </p:txBody>
          </p:sp>
        </p:grpSp>
        <p:grpSp>
          <p:nvGrpSpPr>
            <p:cNvPr id="8" name="Group 52"/>
            <p:cNvGrpSpPr/>
            <p:nvPr/>
          </p:nvGrpSpPr>
          <p:grpSpPr>
            <a:xfrm>
              <a:off x="1589295" y="2867188"/>
              <a:ext cx="1658937" cy="936199"/>
              <a:chOff x="1567139" y="2813200"/>
              <a:chExt cx="1658937" cy="936199"/>
            </a:xfrm>
          </p:grpSpPr>
          <p:pic>
            <p:nvPicPr>
              <p:cNvPr id="119" name="Picture 21" descr="Bio.JPG"/>
              <p:cNvPicPr>
                <a:picLocks noChangeAspect="1"/>
              </p:cNvPicPr>
              <p:nvPr/>
            </p:nvPicPr>
            <p:blipFill>
              <a:blip r:embed="rId33" cstate="print"/>
              <a:srcRect/>
              <a:stretch>
                <a:fillRect/>
              </a:stretch>
            </p:blipFill>
            <p:spPr bwMode="auto">
              <a:xfrm>
                <a:off x="1973325" y="2813200"/>
                <a:ext cx="846564" cy="550367"/>
              </a:xfrm>
              <a:prstGeom prst="rect">
                <a:avLst/>
              </a:prstGeom>
              <a:noFill/>
              <a:ln w="9525">
                <a:noFill/>
                <a:miter lim="800000"/>
                <a:headEnd/>
                <a:tailEnd/>
              </a:ln>
              <a:effectLst/>
            </p:spPr>
          </p:pic>
          <p:sp>
            <p:nvSpPr>
              <p:cNvPr id="120" name="TextBox 45"/>
              <p:cNvSpPr txBox="1">
                <a:spLocks noChangeArrowheads="1"/>
              </p:cNvSpPr>
              <p:nvPr/>
            </p:nvSpPr>
            <p:spPr bwMode="auto">
              <a:xfrm>
                <a:off x="1567139" y="3384757"/>
                <a:ext cx="1658937" cy="364642"/>
              </a:xfrm>
              <a:prstGeom prst="rect">
                <a:avLst/>
              </a:prstGeom>
              <a:noFill/>
              <a:ln w="9525">
                <a:noFill/>
                <a:miter lim="800000"/>
                <a:headEnd/>
                <a:tailEnd/>
              </a:ln>
            </p:spPr>
            <p:txBody>
              <a:bodyPr>
                <a:spAutoFit/>
              </a:bodyPr>
              <a:lstStyle/>
              <a:p>
                <a:pPr algn="ctr"/>
                <a:r>
                  <a:rPr lang="en-US" sz="1000" b="1" dirty="0"/>
                  <a:t>Biophysics</a:t>
                </a:r>
              </a:p>
            </p:txBody>
          </p:sp>
        </p:grpSp>
        <p:sp>
          <p:nvSpPr>
            <p:cNvPr id="107" name="TextBox 46"/>
            <p:cNvSpPr txBox="1">
              <a:spLocks noChangeArrowheads="1"/>
            </p:cNvSpPr>
            <p:nvPr/>
          </p:nvSpPr>
          <p:spPr bwMode="auto">
            <a:xfrm>
              <a:off x="615677" y="4271158"/>
              <a:ext cx="1658937" cy="364642"/>
            </a:xfrm>
            <a:prstGeom prst="rect">
              <a:avLst/>
            </a:prstGeom>
            <a:noFill/>
            <a:ln w="9525">
              <a:noFill/>
              <a:miter lim="800000"/>
              <a:headEnd/>
              <a:tailEnd/>
            </a:ln>
          </p:spPr>
          <p:txBody>
            <a:bodyPr>
              <a:spAutoFit/>
            </a:bodyPr>
            <a:lstStyle/>
            <a:p>
              <a:pPr algn="ctr"/>
              <a:r>
                <a:rPr lang="en-US" sz="1000" b="1" dirty="0" err="1"/>
                <a:t>Numerics</a:t>
              </a:r>
              <a:endParaRPr lang="en-US" sz="1000" b="1" dirty="0"/>
            </a:p>
          </p:txBody>
        </p:sp>
        <p:grpSp>
          <p:nvGrpSpPr>
            <p:cNvPr id="9" name="Group 57"/>
            <p:cNvGrpSpPr/>
            <p:nvPr/>
          </p:nvGrpSpPr>
          <p:grpSpPr>
            <a:xfrm>
              <a:off x="2877794" y="2894184"/>
              <a:ext cx="1181100" cy="898944"/>
              <a:chOff x="1851577" y="4818404"/>
              <a:chExt cx="1181100" cy="898944"/>
            </a:xfrm>
          </p:grpSpPr>
          <p:pic>
            <p:nvPicPr>
              <p:cNvPr id="117" name="Picture 116" descr="Imaging.jpg"/>
              <p:cNvPicPr>
                <a:picLocks noChangeAspect="1"/>
              </p:cNvPicPr>
              <p:nvPr/>
            </p:nvPicPr>
            <p:blipFill>
              <a:blip r:embed="rId34" cstate="print"/>
              <a:stretch>
                <a:fillRect/>
              </a:stretch>
            </p:blipFill>
            <p:spPr>
              <a:xfrm>
                <a:off x="2017336" y="4818404"/>
                <a:ext cx="849583" cy="558667"/>
              </a:xfrm>
              <a:prstGeom prst="rect">
                <a:avLst/>
              </a:prstGeom>
              <a:effectLst/>
            </p:spPr>
          </p:pic>
          <p:sp>
            <p:nvSpPr>
              <p:cNvPr id="118" name="TextBox 49"/>
              <p:cNvSpPr txBox="1">
                <a:spLocks noChangeArrowheads="1"/>
              </p:cNvSpPr>
              <p:nvPr/>
            </p:nvSpPr>
            <p:spPr bwMode="auto">
              <a:xfrm>
                <a:off x="1851577" y="5352706"/>
                <a:ext cx="1181100" cy="364642"/>
              </a:xfrm>
              <a:prstGeom prst="rect">
                <a:avLst/>
              </a:prstGeom>
              <a:noFill/>
              <a:ln w="9525">
                <a:noFill/>
                <a:miter lim="800000"/>
                <a:headEnd/>
                <a:tailEnd/>
              </a:ln>
            </p:spPr>
            <p:txBody>
              <a:bodyPr>
                <a:spAutoFit/>
              </a:bodyPr>
              <a:lstStyle/>
              <a:p>
                <a:pPr algn="ctr"/>
                <a:r>
                  <a:rPr lang="en-US" sz="1000" b="1" dirty="0" smtClean="0"/>
                  <a:t>Imaging</a:t>
                </a:r>
                <a:endParaRPr lang="en-US" sz="1000" b="1" dirty="0"/>
              </a:p>
            </p:txBody>
          </p:sp>
        </p:grpSp>
        <p:grpSp>
          <p:nvGrpSpPr>
            <p:cNvPr id="10" name="Group 58"/>
            <p:cNvGrpSpPr/>
            <p:nvPr/>
          </p:nvGrpSpPr>
          <p:grpSpPr>
            <a:xfrm>
              <a:off x="2778244" y="2039420"/>
              <a:ext cx="1420813" cy="918823"/>
              <a:chOff x="400464" y="4818404"/>
              <a:chExt cx="1420813" cy="918823"/>
            </a:xfrm>
          </p:grpSpPr>
          <p:sp>
            <p:nvSpPr>
              <p:cNvPr id="115" name="TextBox 48"/>
              <p:cNvSpPr txBox="1">
                <a:spLocks noChangeArrowheads="1"/>
              </p:cNvSpPr>
              <p:nvPr/>
            </p:nvSpPr>
            <p:spPr bwMode="auto">
              <a:xfrm>
                <a:off x="400464" y="5372585"/>
                <a:ext cx="1420813" cy="364642"/>
              </a:xfrm>
              <a:prstGeom prst="rect">
                <a:avLst/>
              </a:prstGeom>
              <a:noFill/>
              <a:ln w="9525">
                <a:noFill/>
                <a:miter lim="800000"/>
                <a:headEnd/>
                <a:tailEnd/>
              </a:ln>
            </p:spPr>
            <p:txBody>
              <a:bodyPr>
                <a:spAutoFit/>
              </a:bodyPr>
              <a:lstStyle/>
              <a:p>
                <a:pPr algn="ctr"/>
                <a:r>
                  <a:rPr lang="en-US" sz="1000" b="1" dirty="0" smtClean="0"/>
                  <a:t>CFD</a:t>
                </a:r>
                <a:endParaRPr lang="en-US" sz="1000" b="1" dirty="0"/>
              </a:p>
            </p:txBody>
          </p:sp>
          <p:pic>
            <p:nvPicPr>
              <p:cNvPr id="116" name="Picture 1" descr="C:\Documents and Settings\sugupta\My Documents\work\Mktg\Presentations\Images\VerticalImages\Tesla_FluidDynamics.jpg"/>
              <p:cNvPicPr>
                <a:picLocks noChangeAspect="1" noChangeArrowheads="1"/>
              </p:cNvPicPr>
              <p:nvPr/>
            </p:nvPicPr>
            <p:blipFill>
              <a:blip r:embed="rId35" cstate="print"/>
              <a:srcRect/>
              <a:stretch>
                <a:fillRect/>
              </a:stretch>
            </p:blipFill>
            <p:spPr bwMode="auto">
              <a:xfrm>
                <a:off x="688456" y="4818404"/>
                <a:ext cx="862047" cy="559824"/>
              </a:xfrm>
              <a:prstGeom prst="rect">
                <a:avLst/>
              </a:prstGeom>
              <a:noFill/>
            </p:spPr>
          </p:pic>
        </p:grpSp>
        <p:sp>
          <p:nvSpPr>
            <p:cNvPr id="110" name="TextBox 47"/>
            <p:cNvSpPr txBox="1">
              <a:spLocks noChangeArrowheads="1"/>
            </p:cNvSpPr>
            <p:nvPr/>
          </p:nvSpPr>
          <p:spPr bwMode="auto">
            <a:xfrm>
              <a:off x="1589294" y="4271158"/>
              <a:ext cx="1658937" cy="364642"/>
            </a:xfrm>
            <a:prstGeom prst="rect">
              <a:avLst/>
            </a:prstGeom>
            <a:noFill/>
            <a:ln w="9525">
              <a:noFill/>
              <a:miter lim="800000"/>
              <a:headEnd/>
              <a:tailEnd/>
            </a:ln>
          </p:spPr>
          <p:txBody>
            <a:bodyPr>
              <a:spAutoFit/>
            </a:bodyPr>
            <a:lstStyle/>
            <a:p>
              <a:pPr algn="ctr"/>
              <a:r>
                <a:rPr lang="en-US" sz="1000" b="1" dirty="0" smtClean="0"/>
                <a:t>DSP</a:t>
              </a:r>
              <a:endParaRPr lang="en-US" sz="1000" b="1" dirty="0"/>
            </a:p>
          </p:txBody>
        </p:sp>
        <p:pic>
          <p:nvPicPr>
            <p:cNvPr id="111" name="Picture 2" descr="C:\Documents and Settings\sugupta\My Documents\work\Mktg\Presentations\Images\VerticalImages\Tesla_SignalProcessing.jpg"/>
            <p:cNvPicPr>
              <a:picLocks noChangeAspect="1" noChangeArrowheads="1"/>
            </p:cNvPicPr>
            <p:nvPr/>
          </p:nvPicPr>
          <p:blipFill>
            <a:blip r:embed="rId36" cstate="print"/>
            <a:srcRect/>
            <a:stretch>
              <a:fillRect/>
            </a:stretch>
          </p:blipFill>
          <p:spPr bwMode="auto">
            <a:xfrm>
              <a:off x="1955732" y="3728240"/>
              <a:ext cx="883078" cy="548640"/>
            </a:xfrm>
            <a:prstGeom prst="rect">
              <a:avLst/>
            </a:prstGeom>
            <a:noFill/>
          </p:spPr>
        </p:pic>
        <p:pic>
          <p:nvPicPr>
            <p:cNvPr id="112" name="Picture 3" descr="C:\Documents and Settings\sugupta\My Documents\work\Mktg\Presentations\Images\VerticalImages\TeslaVertical_Numerics.jpg"/>
            <p:cNvPicPr>
              <a:picLocks noChangeAspect="1" noChangeArrowheads="1"/>
            </p:cNvPicPr>
            <p:nvPr/>
          </p:nvPicPr>
          <p:blipFill>
            <a:blip r:embed="rId37" cstate="print">
              <a:lum contrast="-10000"/>
            </a:blip>
            <a:srcRect/>
            <a:stretch>
              <a:fillRect/>
            </a:stretch>
          </p:blipFill>
          <p:spPr bwMode="auto">
            <a:xfrm>
              <a:off x="1160880" y="3728240"/>
              <a:ext cx="548641" cy="548640"/>
            </a:xfrm>
            <a:prstGeom prst="rect">
              <a:avLst/>
            </a:prstGeom>
            <a:noFill/>
          </p:spPr>
        </p:pic>
        <p:pic>
          <p:nvPicPr>
            <p:cNvPr id="113" name="Picture 4" descr="C:\Documents and Settings\sugupta\My Documents\work\Mktg\Presentations\Images\VerticalImages\Tesla_EDA.jpg"/>
            <p:cNvPicPr>
              <a:picLocks noChangeAspect="1" noChangeArrowheads="1"/>
            </p:cNvPicPr>
            <p:nvPr/>
          </p:nvPicPr>
          <p:blipFill>
            <a:blip r:embed="rId38" cstate="print"/>
            <a:srcRect/>
            <a:stretch>
              <a:fillRect/>
            </a:stretch>
          </p:blipFill>
          <p:spPr bwMode="auto">
            <a:xfrm>
              <a:off x="2992295" y="3728240"/>
              <a:ext cx="975360" cy="548640"/>
            </a:xfrm>
            <a:prstGeom prst="rect">
              <a:avLst/>
            </a:prstGeom>
            <a:noFill/>
          </p:spPr>
        </p:pic>
        <p:sp>
          <p:nvSpPr>
            <p:cNvPr id="114" name="TextBox 47"/>
            <p:cNvSpPr txBox="1">
              <a:spLocks noChangeArrowheads="1"/>
            </p:cNvSpPr>
            <p:nvPr/>
          </p:nvSpPr>
          <p:spPr bwMode="auto">
            <a:xfrm>
              <a:off x="2695861" y="4271158"/>
              <a:ext cx="1658937" cy="364642"/>
            </a:xfrm>
            <a:prstGeom prst="rect">
              <a:avLst/>
            </a:prstGeom>
            <a:noFill/>
            <a:ln w="9525">
              <a:noFill/>
              <a:miter lim="800000"/>
              <a:headEnd/>
              <a:tailEnd/>
            </a:ln>
          </p:spPr>
          <p:txBody>
            <a:bodyPr>
              <a:spAutoFit/>
            </a:bodyPr>
            <a:lstStyle/>
            <a:p>
              <a:pPr algn="ctr"/>
              <a:r>
                <a:rPr lang="en-US" sz="1000" b="1" dirty="0" smtClean="0"/>
                <a:t>EDA</a:t>
              </a:r>
              <a:endParaRPr lang="en-US" sz="1000" b="1" dirty="0"/>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848098"/>
            <a:ext cx="9204325" cy="584775"/>
          </a:xfrm>
        </p:spPr>
        <p:txBody>
          <a:bodyPr/>
          <a:lstStyle/>
          <a:p>
            <a:r>
              <a:rPr lang="en-US" dirty="0" smtClean="0"/>
              <a:t>Next-Generation GPU Architecture — ‘Fermi’</a:t>
            </a:r>
            <a:endParaRPr lang="en-GB" dirty="0"/>
          </a:p>
        </p:txBody>
      </p:sp>
      <p:sp>
        <p:nvSpPr>
          <p:cNvPr id="5" name="Text Placeholder 4"/>
          <p:cNvSpPr>
            <a:spLocks noGrp="1"/>
          </p:cNvSpPr>
          <p:nvPr>
            <p:ph type="body" sz="quarter" idx="10"/>
          </p:nvPr>
        </p:nvSpPr>
        <p:spPr/>
        <p:txBody>
          <a:bodyPr/>
          <a:lstStyle/>
          <a:p>
            <a:endParaRPr lang="en-GB"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Content Placeholder 63"/>
          <p:cNvSpPr>
            <a:spLocks noGrp="1"/>
          </p:cNvSpPr>
          <p:nvPr>
            <p:ph sz="half" idx="4294967295"/>
          </p:nvPr>
        </p:nvSpPr>
        <p:spPr>
          <a:xfrm>
            <a:off x="5418138" y="1371600"/>
            <a:ext cx="4945062" cy="4191000"/>
          </a:xfrm>
        </p:spPr>
        <p:txBody>
          <a:bodyPr>
            <a:normAutofit fontScale="92500" lnSpcReduction="20000"/>
          </a:bodyPr>
          <a:lstStyle/>
          <a:p>
            <a:pPr>
              <a:spcBef>
                <a:spcPts val="1200"/>
              </a:spcBef>
              <a:spcAft>
                <a:spcPts val="600"/>
              </a:spcAft>
            </a:pPr>
            <a:r>
              <a:rPr lang="en-US" sz="2000" dirty="0" smtClean="0"/>
              <a:t>3 billion transistors</a:t>
            </a:r>
          </a:p>
          <a:p>
            <a:pPr>
              <a:spcBef>
                <a:spcPts val="1200"/>
              </a:spcBef>
              <a:spcAft>
                <a:spcPts val="600"/>
              </a:spcAft>
            </a:pPr>
            <a:r>
              <a:rPr lang="en-US" sz="2000" dirty="0" smtClean="0"/>
              <a:t>Over 2</a:t>
            </a:r>
            <a:r>
              <a:rPr lang="en-US" sz="2000" dirty="0" smtClean="0">
                <a:latin typeface="Calibri"/>
              </a:rPr>
              <a:t>×</a:t>
            </a:r>
            <a:r>
              <a:rPr lang="en-US" sz="2000" dirty="0" smtClean="0"/>
              <a:t> the cores (512 total)</a:t>
            </a:r>
          </a:p>
          <a:p>
            <a:pPr>
              <a:spcBef>
                <a:spcPts val="1200"/>
              </a:spcBef>
              <a:spcAft>
                <a:spcPts val="600"/>
              </a:spcAft>
            </a:pPr>
            <a:r>
              <a:rPr lang="en-US" sz="2000" dirty="0" smtClean="0"/>
              <a:t>8</a:t>
            </a:r>
            <a:r>
              <a:rPr lang="en-US" sz="2000" dirty="0" smtClean="0">
                <a:latin typeface="Calibri"/>
              </a:rPr>
              <a:t>×</a:t>
            </a:r>
            <a:r>
              <a:rPr lang="en-US" sz="2000" dirty="0" smtClean="0"/>
              <a:t> the peak DP performance</a:t>
            </a:r>
          </a:p>
          <a:p>
            <a:pPr>
              <a:spcBef>
                <a:spcPts val="1200"/>
              </a:spcBef>
              <a:spcAft>
                <a:spcPts val="600"/>
              </a:spcAft>
            </a:pPr>
            <a:r>
              <a:rPr lang="en-US" sz="2000" dirty="0" smtClean="0"/>
              <a:t>ECC</a:t>
            </a:r>
          </a:p>
          <a:p>
            <a:pPr>
              <a:spcBef>
                <a:spcPts val="1200"/>
              </a:spcBef>
              <a:spcAft>
                <a:spcPts val="600"/>
              </a:spcAft>
            </a:pPr>
            <a:r>
              <a:rPr lang="en-US" sz="2000" dirty="0" smtClean="0"/>
              <a:t>L1 and L2 caches </a:t>
            </a:r>
          </a:p>
          <a:p>
            <a:pPr>
              <a:spcBef>
                <a:spcPts val="1200"/>
              </a:spcBef>
              <a:spcAft>
                <a:spcPts val="600"/>
              </a:spcAft>
            </a:pPr>
            <a:r>
              <a:rPr lang="en-US" sz="2000" dirty="0" smtClean="0"/>
              <a:t>~2</a:t>
            </a:r>
            <a:r>
              <a:rPr lang="en-US" sz="2000" dirty="0" smtClean="0">
                <a:latin typeface="Calibri"/>
              </a:rPr>
              <a:t>×</a:t>
            </a:r>
            <a:r>
              <a:rPr lang="en-US" sz="2000" dirty="0" smtClean="0"/>
              <a:t> memory bandwidth (GDDR5)</a:t>
            </a:r>
          </a:p>
          <a:p>
            <a:pPr>
              <a:spcBef>
                <a:spcPts val="1200"/>
              </a:spcBef>
              <a:spcAft>
                <a:spcPts val="600"/>
              </a:spcAft>
            </a:pPr>
            <a:r>
              <a:rPr lang="en-US" sz="2000" dirty="0" smtClean="0"/>
              <a:t>Up to 1 Terabyte of GPU memory</a:t>
            </a:r>
          </a:p>
          <a:p>
            <a:pPr>
              <a:spcBef>
                <a:spcPts val="1200"/>
              </a:spcBef>
              <a:spcAft>
                <a:spcPts val="600"/>
              </a:spcAft>
            </a:pPr>
            <a:r>
              <a:rPr lang="en-US" sz="2000" dirty="0" smtClean="0"/>
              <a:t>Concurrent kernels</a:t>
            </a:r>
          </a:p>
          <a:p>
            <a:pPr>
              <a:spcBef>
                <a:spcPts val="1200"/>
              </a:spcBef>
              <a:spcAft>
                <a:spcPts val="600"/>
              </a:spcAft>
            </a:pPr>
            <a:r>
              <a:rPr lang="en-US" sz="2000" dirty="0" smtClean="0"/>
              <a:t>Hardware support for C++</a:t>
            </a:r>
          </a:p>
        </p:txBody>
      </p:sp>
      <p:grpSp>
        <p:nvGrpSpPr>
          <p:cNvPr id="2" name="Group 62"/>
          <p:cNvGrpSpPr/>
          <p:nvPr/>
        </p:nvGrpSpPr>
        <p:grpSpPr>
          <a:xfrm>
            <a:off x="571500" y="1524000"/>
            <a:ext cx="4533900" cy="3924300"/>
            <a:chOff x="4985798" y="1004243"/>
            <a:chExt cx="5363117" cy="4602287"/>
          </a:xfrm>
        </p:grpSpPr>
        <p:pic>
          <p:nvPicPr>
            <p:cNvPr id="13" name="Picture 12" descr="Cores_4orangeBoxes.png"/>
            <p:cNvPicPr>
              <a:picLocks noChangeAspect="1"/>
            </p:cNvPicPr>
            <p:nvPr/>
          </p:nvPicPr>
          <p:blipFill>
            <a:blip r:embed="rId3" cstate="print"/>
            <a:srcRect l="32444" t="41333" r="22889" b="38667"/>
            <a:stretch>
              <a:fillRect/>
            </a:stretch>
          </p:blipFill>
          <p:spPr>
            <a:xfrm rot="16200000">
              <a:off x="4611843" y="3704530"/>
              <a:ext cx="1126067" cy="378157"/>
            </a:xfrm>
            <a:prstGeom prst="rect">
              <a:avLst/>
            </a:prstGeom>
          </p:spPr>
        </p:pic>
        <p:pic>
          <p:nvPicPr>
            <p:cNvPr id="14" name="Picture 2"/>
            <p:cNvPicPr>
              <a:picLocks noChangeAspect="1" noChangeArrowheads="1"/>
            </p:cNvPicPr>
            <p:nvPr/>
          </p:nvPicPr>
          <p:blipFill>
            <a:blip r:embed="rId4" cstate="print"/>
            <a:srcRect/>
            <a:stretch>
              <a:fillRect/>
            </a:stretch>
          </p:blipFill>
          <p:spPr bwMode="auto">
            <a:xfrm>
              <a:off x="4995863" y="4462463"/>
              <a:ext cx="5353052" cy="1144067"/>
            </a:xfrm>
            <a:prstGeom prst="rect">
              <a:avLst/>
            </a:prstGeom>
            <a:noFill/>
            <a:ln w="9525">
              <a:noFill/>
              <a:miter lim="800000"/>
              <a:headEnd/>
              <a:tailEnd/>
            </a:ln>
            <a:effectLst>
              <a:reflection blurRad="6350" stA="52000" endA="300" endPos="35000" dir="5400000" sy="-100000" algn="bl" rotWithShape="0"/>
            </a:effectLst>
          </p:spPr>
        </p:pic>
        <p:grpSp>
          <p:nvGrpSpPr>
            <p:cNvPr id="3" name="Group 20"/>
            <p:cNvGrpSpPr/>
            <p:nvPr/>
          </p:nvGrpSpPr>
          <p:grpSpPr>
            <a:xfrm>
              <a:off x="5413047" y="1035388"/>
              <a:ext cx="4514904" cy="2017130"/>
              <a:chOff x="4885125" y="1178896"/>
              <a:chExt cx="4695249" cy="2097704"/>
            </a:xfrm>
          </p:grpSpPr>
          <p:pic>
            <p:nvPicPr>
              <p:cNvPr id="43" name="Picture 42" descr="Cores_3.png"/>
              <p:cNvPicPr>
                <a:picLocks noChangeAspect="1"/>
              </p:cNvPicPr>
              <p:nvPr/>
            </p:nvPicPr>
            <p:blipFill>
              <a:blip r:embed="rId5" cstate="print"/>
              <a:stretch>
                <a:fillRect/>
              </a:stretch>
            </p:blipFill>
            <p:spPr>
              <a:xfrm>
                <a:off x="5473929" y="1178896"/>
                <a:ext cx="573624" cy="2097704"/>
              </a:xfrm>
              <a:prstGeom prst="rect">
                <a:avLst/>
              </a:prstGeom>
            </p:spPr>
          </p:pic>
          <p:pic>
            <p:nvPicPr>
              <p:cNvPr id="44" name="Picture 43" descr="Cores_3.png"/>
              <p:cNvPicPr>
                <a:picLocks noChangeAspect="1"/>
              </p:cNvPicPr>
              <p:nvPr/>
            </p:nvPicPr>
            <p:blipFill>
              <a:blip r:embed="rId5" cstate="print"/>
              <a:stretch>
                <a:fillRect/>
              </a:stretch>
            </p:blipFill>
            <p:spPr>
              <a:xfrm>
                <a:off x="4885125" y="1178896"/>
                <a:ext cx="573624" cy="2097704"/>
              </a:xfrm>
              <a:prstGeom prst="rect">
                <a:avLst/>
              </a:prstGeom>
            </p:spPr>
          </p:pic>
          <p:pic>
            <p:nvPicPr>
              <p:cNvPr id="45" name="Picture 44" descr="Cores_3.png"/>
              <p:cNvPicPr>
                <a:picLocks noChangeAspect="1"/>
              </p:cNvPicPr>
              <p:nvPr/>
            </p:nvPicPr>
            <p:blipFill>
              <a:blip r:embed="rId5" cstate="print"/>
              <a:stretch>
                <a:fillRect/>
              </a:stretch>
            </p:blipFill>
            <p:spPr>
              <a:xfrm>
                <a:off x="6062733" y="1178896"/>
                <a:ext cx="573624" cy="2097704"/>
              </a:xfrm>
              <a:prstGeom prst="rect">
                <a:avLst/>
              </a:prstGeom>
            </p:spPr>
          </p:pic>
          <p:pic>
            <p:nvPicPr>
              <p:cNvPr id="46" name="Picture 45" descr="Cores_3.png"/>
              <p:cNvPicPr>
                <a:picLocks noChangeAspect="1"/>
              </p:cNvPicPr>
              <p:nvPr/>
            </p:nvPicPr>
            <p:blipFill>
              <a:blip r:embed="rId5" cstate="print"/>
              <a:stretch>
                <a:fillRect/>
              </a:stretch>
            </p:blipFill>
            <p:spPr>
              <a:xfrm>
                <a:off x="6651537" y="1178896"/>
                <a:ext cx="573624" cy="2097704"/>
              </a:xfrm>
              <a:prstGeom prst="rect">
                <a:avLst/>
              </a:prstGeom>
            </p:spPr>
          </p:pic>
          <p:pic>
            <p:nvPicPr>
              <p:cNvPr id="47" name="Picture 46" descr="Cores_3.png"/>
              <p:cNvPicPr>
                <a:picLocks noChangeAspect="1"/>
              </p:cNvPicPr>
              <p:nvPr/>
            </p:nvPicPr>
            <p:blipFill>
              <a:blip r:embed="rId5" cstate="print"/>
              <a:stretch>
                <a:fillRect/>
              </a:stretch>
            </p:blipFill>
            <p:spPr>
              <a:xfrm>
                <a:off x="7240341" y="1178896"/>
                <a:ext cx="573624" cy="2097704"/>
              </a:xfrm>
              <a:prstGeom prst="rect">
                <a:avLst/>
              </a:prstGeom>
            </p:spPr>
          </p:pic>
          <p:pic>
            <p:nvPicPr>
              <p:cNvPr id="48" name="Picture 47" descr="Cores_3.png"/>
              <p:cNvPicPr>
                <a:picLocks noChangeAspect="1"/>
              </p:cNvPicPr>
              <p:nvPr/>
            </p:nvPicPr>
            <p:blipFill>
              <a:blip r:embed="rId5" cstate="print"/>
              <a:stretch>
                <a:fillRect/>
              </a:stretch>
            </p:blipFill>
            <p:spPr>
              <a:xfrm>
                <a:off x="7829145" y="1178896"/>
                <a:ext cx="573624" cy="2097704"/>
              </a:xfrm>
              <a:prstGeom prst="rect">
                <a:avLst/>
              </a:prstGeom>
            </p:spPr>
          </p:pic>
          <p:pic>
            <p:nvPicPr>
              <p:cNvPr id="49" name="Picture 48" descr="Cores_3.png"/>
              <p:cNvPicPr>
                <a:picLocks noChangeAspect="1"/>
              </p:cNvPicPr>
              <p:nvPr/>
            </p:nvPicPr>
            <p:blipFill>
              <a:blip r:embed="rId5" cstate="print"/>
              <a:stretch>
                <a:fillRect/>
              </a:stretch>
            </p:blipFill>
            <p:spPr>
              <a:xfrm>
                <a:off x="8417949" y="1178896"/>
                <a:ext cx="573624" cy="2097704"/>
              </a:xfrm>
              <a:prstGeom prst="rect">
                <a:avLst/>
              </a:prstGeom>
            </p:spPr>
          </p:pic>
          <p:pic>
            <p:nvPicPr>
              <p:cNvPr id="50" name="Picture 49" descr="Cores_3.png"/>
              <p:cNvPicPr>
                <a:picLocks noChangeAspect="1"/>
              </p:cNvPicPr>
              <p:nvPr/>
            </p:nvPicPr>
            <p:blipFill>
              <a:blip r:embed="rId5" cstate="print"/>
              <a:stretch>
                <a:fillRect/>
              </a:stretch>
            </p:blipFill>
            <p:spPr>
              <a:xfrm>
                <a:off x="9006750" y="1178896"/>
                <a:ext cx="573624" cy="2097704"/>
              </a:xfrm>
              <a:prstGeom prst="rect">
                <a:avLst/>
              </a:prstGeom>
            </p:spPr>
          </p:pic>
        </p:grpSp>
        <p:grpSp>
          <p:nvGrpSpPr>
            <p:cNvPr id="4" name="Group 29"/>
            <p:cNvGrpSpPr/>
            <p:nvPr/>
          </p:nvGrpSpPr>
          <p:grpSpPr>
            <a:xfrm flipV="1">
              <a:off x="5413047" y="3546579"/>
              <a:ext cx="4514904" cy="2017130"/>
              <a:chOff x="4885125" y="1178896"/>
              <a:chExt cx="4695249" cy="2097704"/>
            </a:xfrm>
          </p:grpSpPr>
          <p:pic>
            <p:nvPicPr>
              <p:cNvPr id="35" name="Picture 34" descr="Cores_3.png"/>
              <p:cNvPicPr>
                <a:picLocks noChangeAspect="1"/>
              </p:cNvPicPr>
              <p:nvPr/>
            </p:nvPicPr>
            <p:blipFill>
              <a:blip r:embed="rId5" cstate="print"/>
              <a:stretch>
                <a:fillRect/>
              </a:stretch>
            </p:blipFill>
            <p:spPr>
              <a:xfrm>
                <a:off x="5473929" y="1178896"/>
                <a:ext cx="573624" cy="2097704"/>
              </a:xfrm>
              <a:prstGeom prst="rect">
                <a:avLst/>
              </a:prstGeom>
            </p:spPr>
          </p:pic>
          <p:pic>
            <p:nvPicPr>
              <p:cNvPr id="36" name="Picture 35" descr="Cores_3.png"/>
              <p:cNvPicPr>
                <a:picLocks noChangeAspect="1"/>
              </p:cNvPicPr>
              <p:nvPr/>
            </p:nvPicPr>
            <p:blipFill>
              <a:blip r:embed="rId5" cstate="print"/>
              <a:stretch>
                <a:fillRect/>
              </a:stretch>
            </p:blipFill>
            <p:spPr>
              <a:xfrm>
                <a:off x="4885125" y="1178896"/>
                <a:ext cx="573624" cy="2097704"/>
              </a:xfrm>
              <a:prstGeom prst="rect">
                <a:avLst/>
              </a:prstGeom>
            </p:spPr>
          </p:pic>
          <p:pic>
            <p:nvPicPr>
              <p:cNvPr id="37" name="Picture 36" descr="Cores_3.png"/>
              <p:cNvPicPr>
                <a:picLocks noChangeAspect="1"/>
              </p:cNvPicPr>
              <p:nvPr/>
            </p:nvPicPr>
            <p:blipFill>
              <a:blip r:embed="rId5" cstate="print"/>
              <a:stretch>
                <a:fillRect/>
              </a:stretch>
            </p:blipFill>
            <p:spPr>
              <a:xfrm>
                <a:off x="6062733" y="1178896"/>
                <a:ext cx="573624" cy="2097704"/>
              </a:xfrm>
              <a:prstGeom prst="rect">
                <a:avLst/>
              </a:prstGeom>
            </p:spPr>
          </p:pic>
          <p:pic>
            <p:nvPicPr>
              <p:cNvPr id="38" name="Picture 37" descr="Cores_3.png"/>
              <p:cNvPicPr>
                <a:picLocks noChangeAspect="1"/>
              </p:cNvPicPr>
              <p:nvPr/>
            </p:nvPicPr>
            <p:blipFill>
              <a:blip r:embed="rId5" cstate="print"/>
              <a:stretch>
                <a:fillRect/>
              </a:stretch>
            </p:blipFill>
            <p:spPr>
              <a:xfrm>
                <a:off x="6651537" y="1178896"/>
                <a:ext cx="573624" cy="2097704"/>
              </a:xfrm>
              <a:prstGeom prst="rect">
                <a:avLst/>
              </a:prstGeom>
            </p:spPr>
          </p:pic>
          <p:pic>
            <p:nvPicPr>
              <p:cNvPr id="39" name="Picture 38" descr="Cores_3.png"/>
              <p:cNvPicPr>
                <a:picLocks noChangeAspect="1"/>
              </p:cNvPicPr>
              <p:nvPr/>
            </p:nvPicPr>
            <p:blipFill>
              <a:blip r:embed="rId5" cstate="print"/>
              <a:stretch>
                <a:fillRect/>
              </a:stretch>
            </p:blipFill>
            <p:spPr>
              <a:xfrm>
                <a:off x="7240341" y="1178896"/>
                <a:ext cx="573624" cy="2097704"/>
              </a:xfrm>
              <a:prstGeom prst="rect">
                <a:avLst/>
              </a:prstGeom>
            </p:spPr>
          </p:pic>
          <p:pic>
            <p:nvPicPr>
              <p:cNvPr id="40" name="Picture 39" descr="Cores_3.png"/>
              <p:cNvPicPr>
                <a:picLocks noChangeAspect="1"/>
              </p:cNvPicPr>
              <p:nvPr/>
            </p:nvPicPr>
            <p:blipFill>
              <a:blip r:embed="rId5" cstate="print"/>
              <a:stretch>
                <a:fillRect/>
              </a:stretch>
            </p:blipFill>
            <p:spPr>
              <a:xfrm>
                <a:off x="7829145" y="1178896"/>
                <a:ext cx="573624" cy="2097704"/>
              </a:xfrm>
              <a:prstGeom prst="rect">
                <a:avLst/>
              </a:prstGeom>
            </p:spPr>
          </p:pic>
          <p:pic>
            <p:nvPicPr>
              <p:cNvPr id="41" name="Picture 40" descr="Cores_3.png"/>
              <p:cNvPicPr>
                <a:picLocks noChangeAspect="1"/>
              </p:cNvPicPr>
              <p:nvPr/>
            </p:nvPicPr>
            <p:blipFill>
              <a:blip r:embed="rId5" cstate="print"/>
              <a:stretch>
                <a:fillRect/>
              </a:stretch>
            </p:blipFill>
            <p:spPr>
              <a:xfrm>
                <a:off x="8417949" y="1178896"/>
                <a:ext cx="573624" cy="2097704"/>
              </a:xfrm>
              <a:prstGeom prst="rect">
                <a:avLst/>
              </a:prstGeom>
            </p:spPr>
          </p:pic>
          <p:pic>
            <p:nvPicPr>
              <p:cNvPr id="42" name="Picture 41" descr="Cores_3.png"/>
              <p:cNvPicPr>
                <a:picLocks noChangeAspect="1"/>
              </p:cNvPicPr>
              <p:nvPr/>
            </p:nvPicPr>
            <p:blipFill>
              <a:blip r:embed="rId5" cstate="print"/>
              <a:stretch>
                <a:fillRect/>
              </a:stretch>
            </p:blipFill>
            <p:spPr>
              <a:xfrm>
                <a:off x="9006750" y="1178896"/>
                <a:ext cx="573624" cy="2097704"/>
              </a:xfrm>
              <a:prstGeom prst="rect">
                <a:avLst/>
              </a:prstGeom>
            </p:spPr>
          </p:pic>
        </p:grpSp>
        <p:pic>
          <p:nvPicPr>
            <p:cNvPr id="17" name="Picture 16" descr="Cores_4blue.png"/>
            <p:cNvPicPr>
              <a:picLocks noChangeAspect="1"/>
            </p:cNvPicPr>
            <p:nvPr/>
          </p:nvPicPr>
          <p:blipFill>
            <a:blip r:embed="rId6" cstate="print"/>
            <a:stretch>
              <a:fillRect/>
            </a:stretch>
          </p:blipFill>
          <p:spPr>
            <a:xfrm rot="16200000">
              <a:off x="4628843" y="1401089"/>
              <a:ext cx="1091602" cy="358624"/>
            </a:xfrm>
            <a:prstGeom prst="rect">
              <a:avLst/>
            </a:prstGeom>
          </p:spPr>
        </p:pic>
        <p:pic>
          <p:nvPicPr>
            <p:cNvPr id="18" name="Picture 17" descr="Cores_4blue.png"/>
            <p:cNvPicPr>
              <a:picLocks noChangeAspect="1"/>
            </p:cNvPicPr>
            <p:nvPr/>
          </p:nvPicPr>
          <p:blipFill>
            <a:blip r:embed="rId6" cstate="print"/>
            <a:stretch>
              <a:fillRect/>
            </a:stretch>
          </p:blipFill>
          <p:spPr>
            <a:xfrm rot="16200000">
              <a:off x="4628843" y="4854388"/>
              <a:ext cx="1091602" cy="358624"/>
            </a:xfrm>
            <a:prstGeom prst="rect">
              <a:avLst/>
            </a:prstGeom>
          </p:spPr>
        </p:pic>
        <p:pic>
          <p:nvPicPr>
            <p:cNvPr id="19" name="Picture 18" descr="Cores_4blue.png"/>
            <p:cNvPicPr>
              <a:picLocks noChangeAspect="1"/>
            </p:cNvPicPr>
            <p:nvPr/>
          </p:nvPicPr>
          <p:blipFill>
            <a:blip r:embed="rId6" cstate="print"/>
            <a:stretch>
              <a:fillRect/>
            </a:stretch>
          </p:blipFill>
          <p:spPr>
            <a:xfrm rot="16200000">
              <a:off x="4628843" y="2552189"/>
              <a:ext cx="1091602" cy="358624"/>
            </a:xfrm>
            <a:prstGeom prst="rect">
              <a:avLst/>
            </a:prstGeom>
          </p:spPr>
        </p:pic>
        <p:pic>
          <p:nvPicPr>
            <p:cNvPr id="20" name="Picture 19" descr="Cores_4blue.png"/>
            <p:cNvPicPr>
              <a:picLocks noChangeAspect="1"/>
            </p:cNvPicPr>
            <p:nvPr/>
          </p:nvPicPr>
          <p:blipFill>
            <a:blip r:embed="rId6" cstate="print"/>
            <a:stretch>
              <a:fillRect/>
            </a:stretch>
          </p:blipFill>
          <p:spPr>
            <a:xfrm rot="5400000" flipH="1">
              <a:off x="9621153" y="1401090"/>
              <a:ext cx="1091602" cy="358624"/>
            </a:xfrm>
            <a:prstGeom prst="rect">
              <a:avLst/>
            </a:prstGeom>
          </p:spPr>
        </p:pic>
        <p:pic>
          <p:nvPicPr>
            <p:cNvPr id="21" name="Picture 20" descr="Cores_4blue.png"/>
            <p:cNvPicPr>
              <a:picLocks noChangeAspect="1"/>
            </p:cNvPicPr>
            <p:nvPr/>
          </p:nvPicPr>
          <p:blipFill>
            <a:blip r:embed="rId6" cstate="print"/>
            <a:stretch>
              <a:fillRect/>
            </a:stretch>
          </p:blipFill>
          <p:spPr>
            <a:xfrm rot="5400000" flipH="1">
              <a:off x="9621153" y="4854389"/>
              <a:ext cx="1091602" cy="358624"/>
            </a:xfrm>
            <a:prstGeom prst="rect">
              <a:avLst/>
            </a:prstGeom>
          </p:spPr>
        </p:pic>
        <p:pic>
          <p:nvPicPr>
            <p:cNvPr id="22" name="Picture 21" descr="Cores_4blue.png"/>
            <p:cNvPicPr>
              <a:picLocks noChangeAspect="1"/>
            </p:cNvPicPr>
            <p:nvPr/>
          </p:nvPicPr>
          <p:blipFill>
            <a:blip r:embed="rId6" cstate="print"/>
            <a:stretch>
              <a:fillRect/>
            </a:stretch>
          </p:blipFill>
          <p:spPr>
            <a:xfrm rot="5400000" flipH="1">
              <a:off x="9621153" y="2552190"/>
              <a:ext cx="1091602" cy="358624"/>
            </a:xfrm>
            <a:prstGeom prst="rect">
              <a:avLst/>
            </a:prstGeom>
          </p:spPr>
        </p:pic>
        <p:pic>
          <p:nvPicPr>
            <p:cNvPr id="23" name="Picture 22" descr="Cores_4blue.png"/>
            <p:cNvPicPr>
              <a:picLocks noChangeAspect="1"/>
            </p:cNvPicPr>
            <p:nvPr/>
          </p:nvPicPr>
          <p:blipFill>
            <a:blip r:embed="rId6" cstate="print"/>
            <a:stretch>
              <a:fillRect/>
            </a:stretch>
          </p:blipFill>
          <p:spPr>
            <a:xfrm rot="5400000" flipH="1">
              <a:off x="9621153" y="3703290"/>
              <a:ext cx="1091602" cy="358624"/>
            </a:xfrm>
            <a:prstGeom prst="rect">
              <a:avLst/>
            </a:prstGeom>
          </p:spPr>
        </p:pic>
        <p:pic>
          <p:nvPicPr>
            <p:cNvPr id="24" name="Picture 23" descr="Cores_4longblue.png"/>
            <p:cNvPicPr>
              <a:picLocks noChangeAspect="1"/>
            </p:cNvPicPr>
            <p:nvPr/>
          </p:nvPicPr>
          <p:blipFill>
            <a:blip r:embed="rId7" cstate="print"/>
            <a:srcRect t="45254" r="3709" b="41501"/>
            <a:stretch>
              <a:fillRect/>
            </a:stretch>
          </p:blipFill>
          <p:spPr>
            <a:xfrm>
              <a:off x="5371173" y="3065649"/>
              <a:ext cx="4579583" cy="472447"/>
            </a:xfrm>
            <a:prstGeom prst="rect">
              <a:avLst/>
            </a:prstGeom>
          </p:spPr>
        </p:pic>
        <p:pic>
          <p:nvPicPr>
            <p:cNvPr id="25" name="Picture 24" descr="Half_Gloss.png"/>
            <p:cNvPicPr>
              <a:picLocks noChangeAspect="1"/>
            </p:cNvPicPr>
            <p:nvPr/>
          </p:nvPicPr>
          <p:blipFill>
            <a:blip r:embed="rId8" cstate="print"/>
            <a:srcRect l="29444" t="17333" r="20778" b="17482"/>
            <a:stretch>
              <a:fillRect/>
            </a:stretch>
          </p:blipFill>
          <p:spPr>
            <a:xfrm>
              <a:off x="5347886" y="1004243"/>
              <a:ext cx="4587341" cy="4505424"/>
            </a:xfrm>
            <a:prstGeom prst="rect">
              <a:avLst/>
            </a:prstGeom>
          </p:spPr>
        </p:pic>
        <p:sp>
          <p:nvSpPr>
            <p:cNvPr id="26" name="TextBox 25"/>
            <p:cNvSpPr txBox="1"/>
            <p:nvPr/>
          </p:nvSpPr>
          <p:spPr>
            <a:xfrm rot="16200000">
              <a:off x="4623525" y="1410987"/>
              <a:ext cx="1093757" cy="327660"/>
            </a:xfrm>
            <a:prstGeom prst="rect">
              <a:avLst/>
            </a:prstGeom>
            <a:noFill/>
          </p:spPr>
          <p:txBody>
            <a:bodyPr wrap="square" rtlCol="0">
              <a:spAutoFit/>
            </a:bodyPr>
            <a:lstStyle/>
            <a:p>
              <a:pPr algn="ctr"/>
              <a:r>
                <a:rPr lang="en-US" sz="1200" b="1" dirty="0" smtClean="0">
                  <a:effectLst>
                    <a:outerShdw blurRad="38100" dist="38100" dir="2700000" algn="tl">
                      <a:srgbClr val="000000">
                        <a:alpha val="43137"/>
                      </a:srgbClr>
                    </a:outerShdw>
                  </a:effectLst>
                </a:rPr>
                <a:t>DRAM I/F</a:t>
              </a:r>
              <a:endParaRPr lang="en-US" sz="1200" b="1" dirty="0">
                <a:effectLst>
                  <a:outerShdw blurRad="38100" dist="38100" dir="2700000" algn="tl">
                    <a:srgbClr val="000000">
                      <a:alpha val="43137"/>
                    </a:srgbClr>
                  </a:outerShdw>
                </a:effectLst>
              </a:endParaRPr>
            </a:p>
          </p:txBody>
        </p:sp>
        <p:sp>
          <p:nvSpPr>
            <p:cNvPr id="27" name="TextBox 26"/>
            <p:cNvSpPr txBox="1"/>
            <p:nvPr/>
          </p:nvSpPr>
          <p:spPr>
            <a:xfrm rot="16200000">
              <a:off x="4623525" y="2585498"/>
              <a:ext cx="1093757" cy="327660"/>
            </a:xfrm>
            <a:prstGeom prst="rect">
              <a:avLst/>
            </a:prstGeom>
            <a:noFill/>
          </p:spPr>
          <p:txBody>
            <a:bodyPr wrap="square" rtlCol="0">
              <a:spAutoFit/>
            </a:bodyPr>
            <a:lstStyle/>
            <a:p>
              <a:pPr algn="ctr"/>
              <a:r>
                <a:rPr lang="en-US" sz="1200" b="1" dirty="0" smtClean="0">
                  <a:effectLst>
                    <a:outerShdw blurRad="38100" dist="38100" dir="2700000" algn="tl">
                      <a:srgbClr val="000000">
                        <a:alpha val="43137"/>
                      </a:srgbClr>
                    </a:outerShdw>
                  </a:effectLst>
                </a:rPr>
                <a:t>HOST I/F</a:t>
              </a:r>
              <a:endParaRPr lang="en-US" sz="1200" b="1" dirty="0">
                <a:effectLst>
                  <a:outerShdw blurRad="38100" dist="38100" dir="2700000" algn="tl">
                    <a:srgbClr val="000000">
                      <a:alpha val="43137"/>
                    </a:srgbClr>
                  </a:outerShdw>
                </a:effectLst>
              </a:endParaRPr>
            </a:p>
          </p:txBody>
        </p:sp>
        <p:sp>
          <p:nvSpPr>
            <p:cNvPr id="28" name="TextBox 27"/>
            <p:cNvSpPr txBox="1"/>
            <p:nvPr/>
          </p:nvSpPr>
          <p:spPr>
            <a:xfrm rot="16200000">
              <a:off x="4438610" y="3746335"/>
              <a:ext cx="1463585" cy="305816"/>
            </a:xfrm>
            <a:prstGeom prst="rect">
              <a:avLst/>
            </a:prstGeom>
            <a:noFill/>
          </p:spPr>
          <p:txBody>
            <a:bodyPr wrap="square" rtlCol="0">
              <a:spAutoFit/>
            </a:bodyPr>
            <a:lstStyle/>
            <a:p>
              <a:pPr algn="ctr">
                <a:lnSpc>
                  <a:spcPct val="90000"/>
                </a:lnSpc>
              </a:pPr>
              <a:r>
                <a:rPr lang="en-US" sz="1200" b="1" kern="1100" spc="-50" dirty="0" smtClean="0">
                  <a:solidFill>
                    <a:schemeClr val="bg1"/>
                  </a:solidFill>
                </a:rPr>
                <a:t>Giga Thread</a:t>
              </a:r>
              <a:endParaRPr lang="en-US" sz="1200" b="1" kern="1100" spc="-50" dirty="0">
                <a:solidFill>
                  <a:schemeClr val="bg1"/>
                </a:solidFill>
              </a:endParaRPr>
            </a:p>
          </p:txBody>
        </p:sp>
        <p:sp>
          <p:nvSpPr>
            <p:cNvPr id="29" name="TextBox 28"/>
            <p:cNvSpPr txBox="1"/>
            <p:nvPr/>
          </p:nvSpPr>
          <p:spPr>
            <a:xfrm rot="16200000">
              <a:off x="4623525" y="4885843"/>
              <a:ext cx="1093757" cy="327660"/>
            </a:xfrm>
            <a:prstGeom prst="rect">
              <a:avLst/>
            </a:prstGeom>
            <a:noFill/>
          </p:spPr>
          <p:txBody>
            <a:bodyPr wrap="square" rtlCol="0">
              <a:spAutoFit/>
            </a:bodyPr>
            <a:lstStyle/>
            <a:p>
              <a:pPr algn="ctr"/>
              <a:r>
                <a:rPr lang="en-US" sz="1200" b="1" dirty="0" smtClean="0">
                  <a:effectLst>
                    <a:outerShdw blurRad="38100" dist="38100" dir="2700000" algn="tl">
                      <a:srgbClr val="000000">
                        <a:alpha val="43137"/>
                      </a:srgbClr>
                    </a:outerShdw>
                  </a:effectLst>
                </a:rPr>
                <a:t>DRAM I/F</a:t>
              </a:r>
              <a:endParaRPr lang="en-US" sz="1200" b="1" dirty="0">
                <a:effectLst>
                  <a:outerShdw blurRad="38100" dist="38100" dir="2700000" algn="tl">
                    <a:srgbClr val="000000">
                      <a:alpha val="43137"/>
                    </a:srgbClr>
                  </a:outerShdw>
                </a:effectLst>
              </a:endParaRPr>
            </a:p>
          </p:txBody>
        </p:sp>
        <p:sp>
          <p:nvSpPr>
            <p:cNvPr id="30" name="TextBox 29"/>
            <p:cNvSpPr txBox="1"/>
            <p:nvPr/>
          </p:nvSpPr>
          <p:spPr>
            <a:xfrm rot="5400000">
              <a:off x="9600900" y="4877376"/>
              <a:ext cx="1093757" cy="327660"/>
            </a:xfrm>
            <a:prstGeom prst="rect">
              <a:avLst/>
            </a:prstGeom>
            <a:noFill/>
          </p:spPr>
          <p:txBody>
            <a:bodyPr wrap="square" rtlCol="0">
              <a:spAutoFit/>
            </a:bodyPr>
            <a:lstStyle/>
            <a:p>
              <a:pPr algn="ctr"/>
              <a:r>
                <a:rPr lang="en-US" sz="1200" b="1" dirty="0" smtClean="0">
                  <a:effectLst>
                    <a:outerShdw blurRad="38100" dist="38100" dir="2700000" algn="tl">
                      <a:srgbClr val="000000">
                        <a:alpha val="43137"/>
                      </a:srgbClr>
                    </a:outerShdw>
                  </a:effectLst>
                </a:rPr>
                <a:t>DRAM I/F</a:t>
              </a:r>
              <a:endParaRPr lang="en-US" sz="1200" b="1" dirty="0">
                <a:effectLst>
                  <a:outerShdw blurRad="38100" dist="38100" dir="2700000" algn="tl">
                    <a:srgbClr val="000000">
                      <a:alpha val="43137"/>
                    </a:srgbClr>
                  </a:outerShdw>
                </a:effectLst>
              </a:endParaRPr>
            </a:p>
          </p:txBody>
        </p:sp>
        <p:sp>
          <p:nvSpPr>
            <p:cNvPr id="31" name="TextBox 30"/>
            <p:cNvSpPr txBox="1"/>
            <p:nvPr/>
          </p:nvSpPr>
          <p:spPr>
            <a:xfrm rot="5400000">
              <a:off x="9600900" y="3735883"/>
              <a:ext cx="1093757" cy="327660"/>
            </a:xfrm>
            <a:prstGeom prst="rect">
              <a:avLst/>
            </a:prstGeom>
            <a:noFill/>
          </p:spPr>
          <p:txBody>
            <a:bodyPr wrap="square" rtlCol="0">
              <a:spAutoFit/>
            </a:bodyPr>
            <a:lstStyle/>
            <a:p>
              <a:pPr algn="ctr"/>
              <a:r>
                <a:rPr lang="en-US" sz="1200" b="1" dirty="0" smtClean="0">
                  <a:effectLst>
                    <a:outerShdw blurRad="38100" dist="38100" dir="2700000" algn="tl">
                      <a:srgbClr val="000000">
                        <a:alpha val="43137"/>
                      </a:srgbClr>
                    </a:outerShdw>
                  </a:effectLst>
                </a:rPr>
                <a:t>DRAM I/F</a:t>
              </a:r>
              <a:endParaRPr lang="en-US" sz="1200" b="1" dirty="0">
                <a:effectLst>
                  <a:outerShdw blurRad="38100" dist="38100" dir="2700000" algn="tl">
                    <a:srgbClr val="000000">
                      <a:alpha val="43137"/>
                    </a:srgbClr>
                  </a:outerShdw>
                </a:effectLst>
              </a:endParaRPr>
            </a:p>
          </p:txBody>
        </p:sp>
        <p:sp>
          <p:nvSpPr>
            <p:cNvPr id="32" name="TextBox 31"/>
            <p:cNvSpPr txBox="1"/>
            <p:nvPr/>
          </p:nvSpPr>
          <p:spPr>
            <a:xfrm rot="5400000">
              <a:off x="9600900" y="2569839"/>
              <a:ext cx="1093757" cy="327660"/>
            </a:xfrm>
            <a:prstGeom prst="rect">
              <a:avLst/>
            </a:prstGeom>
            <a:noFill/>
          </p:spPr>
          <p:txBody>
            <a:bodyPr wrap="square" rtlCol="0">
              <a:spAutoFit/>
            </a:bodyPr>
            <a:lstStyle/>
            <a:p>
              <a:pPr algn="ctr"/>
              <a:r>
                <a:rPr lang="en-US" sz="1200" b="1" dirty="0" smtClean="0">
                  <a:effectLst>
                    <a:outerShdw blurRad="38100" dist="38100" dir="2700000" algn="tl">
                      <a:srgbClr val="000000">
                        <a:alpha val="43137"/>
                      </a:srgbClr>
                    </a:outerShdw>
                  </a:effectLst>
                </a:rPr>
                <a:t>DRAM I/F</a:t>
              </a:r>
              <a:endParaRPr lang="en-US" sz="1200" b="1" dirty="0">
                <a:effectLst>
                  <a:outerShdw blurRad="38100" dist="38100" dir="2700000" algn="tl">
                    <a:srgbClr val="000000">
                      <a:alpha val="43137"/>
                    </a:srgbClr>
                  </a:outerShdw>
                </a:effectLst>
              </a:endParaRPr>
            </a:p>
          </p:txBody>
        </p:sp>
        <p:sp>
          <p:nvSpPr>
            <p:cNvPr id="33" name="TextBox 32"/>
            <p:cNvSpPr txBox="1"/>
            <p:nvPr/>
          </p:nvSpPr>
          <p:spPr>
            <a:xfrm rot="5400000">
              <a:off x="9600900" y="1419029"/>
              <a:ext cx="1093757" cy="327660"/>
            </a:xfrm>
            <a:prstGeom prst="rect">
              <a:avLst/>
            </a:prstGeom>
            <a:noFill/>
          </p:spPr>
          <p:txBody>
            <a:bodyPr wrap="square" rtlCol="0">
              <a:spAutoFit/>
            </a:bodyPr>
            <a:lstStyle/>
            <a:p>
              <a:pPr algn="ctr"/>
              <a:r>
                <a:rPr lang="en-US" sz="1200" b="1" dirty="0" smtClean="0">
                  <a:effectLst>
                    <a:outerShdw blurRad="38100" dist="38100" dir="2700000" algn="tl">
                      <a:srgbClr val="000000">
                        <a:alpha val="43137"/>
                      </a:srgbClr>
                    </a:outerShdw>
                  </a:effectLst>
                </a:rPr>
                <a:t>DRAM I/F</a:t>
              </a:r>
              <a:endParaRPr lang="en-US" sz="1200" b="1" dirty="0">
                <a:effectLst>
                  <a:outerShdw blurRad="38100" dist="38100" dir="2700000" algn="tl">
                    <a:srgbClr val="000000">
                      <a:alpha val="43137"/>
                    </a:srgbClr>
                  </a:outerShdw>
                </a:effectLst>
              </a:endParaRPr>
            </a:p>
          </p:txBody>
        </p:sp>
        <p:sp>
          <p:nvSpPr>
            <p:cNvPr id="34" name="TextBox 33"/>
            <p:cNvSpPr txBox="1"/>
            <p:nvPr/>
          </p:nvSpPr>
          <p:spPr>
            <a:xfrm>
              <a:off x="5413687" y="3150735"/>
              <a:ext cx="4511378" cy="324855"/>
            </a:xfrm>
            <a:prstGeom prst="rect">
              <a:avLst/>
            </a:prstGeom>
            <a:noFill/>
          </p:spPr>
          <p:txBody>
            <a:bodyPr wrap="square" rtlCol="0">
              <a:spAutoFit/>
            </a:bodyPr>
            <a:lstStyle/>
            <a:p>
              <a:pPr algn="ctr"/>
              <a:r>
                <a:rPr lang="en-US" sz="1200" b="1" dirty="0" smtClean="0">
                  <a:effectLst>
                    <a:outerShdw blurRad="38100" dist="38100" dir="2700000" algn="tl">
                      <a:srgbClr val="000000">
                        <a:alpha val="43137"/>
                      </a:srgbClr>
                    </a:outerShdw>
                  </a:effectLst>
                </a:rPr>
                <a:t>L2</a:t>
              </a:r>
              <a:endParaRPr lang="en-US" sz="1200" b="1" dirty="0">
                <a:effectLst>
                  <a:outerShdw blurRad="38100" dist="38100" dir="2700000" algn="tl">
                    <a:srgbClr val="000000">
                      <a:alpha val="43137"/>
                    </a:srgbClr>
                  </a:outerShdw>
                </a:effectLst>
              </a:endParaRPr>
            </a:p>
          </p:txBody>
        </p:sp>
      </p:grpSp>
      <p:sp>
        <p:nvSpPr>
          <p:cNvPr id="51" name="Title 50"/>
          <p:cNvSpPr>
            <a:spLocks noGrp="1"/>
          </p:cNvSpPr>
          <p:nvPr>
            <p:ph type="title"/>
          </p:nvPr>
        </p:nvSpPr>
        <p:spPr>
          <a:xfrm>
            <a:off x="549275" y="247650"/>
            <a:ext cx="9204325" cy="1015663"/>
          </a:xfrm>
        </p:spPr>
        <p:txBody>
          <a:bodyPr/>
          <a:lstStyle/>
          <a:p>
            <a:r>
              <a:rPr lang="en-US" dirty="0" smtClean="0"/>
              <a:t>Introducing the ‘Fermi’ Architecture</a:t>
            </a:r>
            <a:br>
              <a:rPr lang="en-US" dirty="0" smtClean="0"/>
            </a:br>
            <a:r>
              <a:rPr lang="en-US" sz="2800" i="1" dirty="0" smtClean="0">
                <a:solidFill>
                  <a:srgbClr val="808080">
                    <a:lumMod val="60000"/>
                    <a:lumOff val="40000"/>
                  </a:srgbClr>
                </a:solidFill>
              </a:rPr>
              <a:t>The Soul of a Supercomputer in the body of a GPU</a:t>
            </a:r>
            <a:endParaRPr lang="en-GB" dirty="0"/>
          </a:p>
        </p:txBody>
      </p:sp>
      <p:pic>
        <p:nvPicPr>
          <p:cNvPr id="52" name="Picture 51" descr="Fermi-Final5.bmp"/>
          <p:cNvPicPr>
            <a:picLocks noChangeAspect="1"/>
          </p:cNvPicPr>
          <p:nvPr/>
        </p:nvPicPr>
        <p:blipFill>
          <a:blip r:embed="rId9" cstate="screen"/>
          <a:stretch>
            <a:fillRect/>
          </a:stretch>
        </p:blipFill>
        <p:spPr>
          <a:xfrm>
            <a:off x="827978" y="1509932"/>
            <a:ext cx="4038600" cy="3993728"/>
          </a:xfrm>
          <a:prstGeom prst="rect">
            <a:avLst/>
          </a:prstGeom>
          <a:effectLst>
            <a:reflection blurRad="6350" stA="52000" endA="300" endPos="3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6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p:nvPr/>
        </p:nvSpPr>
        <p:spPr>
          <a:xfrm rot="13582461">
            <a:off x="4983108" y="1023866"/>
            <a:ext cx="2664445" cy="2565221"/>
          </a:xfrm>
          <a:prstGeom prst="ellipse">
            <a:avLst/>
          </a:prstGeom>
          <a:solidFill>
            <a:srgbClr val="92D050">
              <a:alpha val="60000"/>
            </a:srgbClr>
          </a:solidFill>
          <a:ln>
            <a:noFill/>
          </a:ln>
          <a:effectLst>
            <a:glow rad="139700">
              <a:schemeClr val="accent3">
                <a:satMod val="175000"/>
                <a:alpha val="40000"/>
              </a:schemeClr>
            </a:glow>
            <a:softEdge rad="6350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endParaRPr lang="en-US">
              <a:latin typeface="+mj-lt"/>
            </a:endParaRPr>
          </a:p>
        </p:txBody>
      </p:sp>
      <p:sp>
        <p:nvSpPr>
          <p:cNvPr id="31" name="Oval 30"/>
          <p:cNvSpPr/>
          <p:nvPr/>
        </p:nvSpPr>
        <p:spPr>
          <a:xfrm rot="13582461">
            <a:off x="5532806" y="1652507"/>
            <a:ext cx="1460345" cy="1351636"/>
          </a:xfrm>
          <a:prstGeom prst="ellipse">
            <a:avLst/>
          </a:prstGeom>
          <a:solidFill>
            <a:srgbClr val="92D050">
              <a:alpha val="74902"/>
            </a:srgbClr>
          </a:solidFill>
          <a:ln>
            <a:noFill/>
          </a:ln>
          <a:effectLst>
            <a:glow rad="63500">
              <a:schemeClr val="accent4">
                <a:satMod val="175000"/>
                <a:alpha val="40000"/>
              </a:schemeClr>
            </a:glow>
            <a:softEdge rad="6350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endParaRPr lang="en-US">
              <a:latin typeface="+mj-lt"/>
            </a:endParaRPr>
          </a:p>
        </p:txBody>
      </p:sp>
      <p:cxnSp>
        <p:nvCxnSpPr>
          <p:cNvPr id="6" name="Straight Connector 5"/>
          <p:cNvCxnSpPr/>
          <p:nvPr/>
        </p:nvCxnSpPr>
        <p:spPr>
          <a:xfrm rot="5400000">
            <a:off x="-203916" y="3272494"/>
            <a:ext cx="4249499" cy="1386"/>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1902955" y="5375687"/>
            <a:ext cx="5831243" cy="5356"/>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1921953" y="3358044"/>
            <a:ext cx="5831243" cy="5356"/>
          </a:xfrm>
          <a:prstGeom prst="line">
            <a:avLst/>
          </a:prstGeom>
          <a:ln w="25400">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637949" y="3277258"/>
            <a:ext cx="4249499" cy="1386"/>
          </a:xfrm>
          <a:prstGeom prst="line">
            <a:avLst/>
          </a:prstGeom>
          <a:ln w="25400">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915247" y="1165499"/>
            <a:ext cx="5831243" cy="5356"/>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5594920" y="3279190"/>
            <a:ext cx="4249499" cy="1386"/>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rot="3977863">
            <a:off x="2342808" y="3044024"/>
            <a:ext cx="1794341" cy="2472108"/>
          </a:xfrm>
          <a:prstGeom prst="ellipse">
            <a:avLst/>
          </a:prstGeom>
          <a:solidFill>
            <a:schemeClr val="accent1">
              <a:alpha val="58000"/>
            </a:schemeClr>
          </a:solidFill>
          <a:ln>
            <a:noFill/>
          </a:ln>
          <a:effectLst>
            <a:glow rad="63500">
              <a:schemeClr val="accent4">
                <a:satMod val="175000"/>
                <a:alpha val="40000"/>
              </a:schemeClr>
            </a:glow>
            <a:softEdge rad="6350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endParaRPr lang="en-US">
              <a:latin typeface="+mj-lt"/>
            </a:endParaRPr>
          </a:p>
        </p:txBody>
      </p:sp>
      <p:sp>
        <p:nvSpPr>
          <p:cNvPr id="20" name="Oval 19"/>
          <p:cNvSpPr/>
          <p:nvPr/>
        </p:nvSpPr>
        <p:spPr>
          <a:xfrm rot="4237668">
            <a:off x="2081128" y="3950307"/>
            <a:ext cx="1239318" cy="1242395"/>
          </a:xfrm>
          <a:prstGeom prst="ellipse">
            <a:avLst/>
          </a:prstGeom>
          <a:solidFill>
            <a:schemeClr val="accent1">
              <a:alpha val="58000"/>
            </a:schemeClr>
          </a:solidFill>
          <a:ln>
            <a:noFill/>
          </a:ln>
          <a:effectLst>
            <a:glow rad="63500">
              <a:schemeClr val="accent4">
                <a:satMod val="175000"/>
                <a:alpha val="40000"/>
              </a:schemeClr>
            </a:glow>
            <a:softEdge rad="6350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endParaRPr lang="en-US">
              <a:latin typeface="+mj-lt"/>
            </a:endParaRPr>
          </a:p>
        </p:txBody>
      </p:sp>
      <p:sp>
        <p:nvSpPr>
          <p:cNvPr id="19" name="Oval 18"/>
          <p:cNvSpPr/>
          <p:nvPr/>
        </p:nvSpPr>
        <p:spPr>
          <a:xfrm rot="2782461">
            <a:off x="2077312" y="4332695"/>
            <a:ext cx="818934" cy="752164"/>
          </a:xfrm>
          <a:prstGeom prst="ellipse">
            <a:avLst/>
          </a:prstGeom>
          <a:ln>
            <a:noFill/>
          </a:ln>
          <a:effectLst>
            <a:glow rad="63500">
              <a:schemeClr val="accent4">
                <a:satMod val="175000"/>
                <a:alpha val="40000"/>
              </a:schemeClr>
            </a:glow>
            <a:softEdge rad="6350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endParaRPr lang="en-US">
              <a:latin typeface="+mj-lt"/>
            </a:endParaRPr>
          </a:p>
        </p:txBody>
      </p:sp>
      <p:sp>
        <p:nvSpPr>
          <p:cNvPr id="23" name="TextBox 22"/>
          <p:cNvSpPr txBox="1"/>
          <p:nvPr/>
        </p:nvSpPr>
        <p:spPr bwMode="auto">
          <a:xfrm>
            <a:off x="499250" y="1818125"/>
            <a:ext cx="1095135" cy="707866"/>
          </a:xfrm>
          <a:prstGeom prst="rect">
            <a:avLst/>
          </a:prstGeom>
          <a:noFill/>
          <a:ln w="9525">
            <a:noFill/>
            <a:miter lim="800000"/>
            <a:headEnd/>
            <a:tailEnd/>
          </a:ln>
        </p:spPr>
        <p:txBody>
          <a:bodyPr vert="horz" wrap="none" lIns="91422" tIns="45710" rIns="91422" bIns="45710" numCol="1" rtlCol="0" anchor="t" anchorCtr="0" compatLnSpc="1">
            <a:prstTxWarp prst="textNoShape">
              <a:avLst/>
            </a:prstTxWarp>
            <a:spAutoFit/>
          </a:bodyPr>
          <a:lstStyle/>
          <a:p>
            <a:pPr algn="ctr" defTabSz="914220"/>
            <a:r>
              <a:rPr lang="en-US" sz="2000" b="1" kern="0" dirty="0" smtClean="0">
                <a:latin typeface="+mj-lt"/>
                <a:ea typeface="+mj-ea"/>
                <a:cs typeface="+mj-cs"/>
              </a:rPr>
              <a:t>Data</a:t>
            </a:r>
          </a:p>
          <a:p>
            <a:pPr algn="ctr" defTabSz="914220"/>
            <a:r>
              <a:rPr lang="en-US" sz="2000" b="1" kern="0" dirty="0" smtClean="0">
                <a:latin typeface="+mj-lt"/>
                <a:ea typeface="+mj-ea"/>
                <a:cs typeface="+mj-cs"/>
              </a:rPr>
              <a:t>Parallel</a:t>
            </a:r>
          </a:p>
        </p:txBody>
      </p:sp>
      <p:sp>
        <p:nvSpPr>
          <p:cNvPr id="24" name="TextBox 23"/>
          <p:cNvSpPr txBox="1"/>
          <p:nvPr/>
        </p:nvSpPr>
        <p:spPr bwMode="auto">
          <a:xfrm>
            <a:off x="290714" y="3923466"/>
            <a:ext cx="1508710" cy="707866"/>
          </a:xfrm>
          <a:prstGeom prst="rect">
            <a:avLst/>
          </a:prstGeom>
          <a:noFill/>
          <a:ln w="9525">
            <a:noFill/>
            <a:miter lim="800000"/>
            <a:headEnd/>
            <a:tailEnd/>
          </a:ln>
        </p:spPr>
        <p:txBody>
          <a:bodyPr vert="horz" wrap="none" lIns="91422" tIns="45710" rIns="91422" bIns="45710" numCol="1" rtlCol="0" anchor="t" anchorCtr="0" compatLnSpc="1">
            <a:prstTxWarp prst="textNoShape">
              <a:avLst/>
            </a:prstTxWarp>
            <a:spAutoFit/>
          </a:bodyPr>
          <a:lstStyle/>
          <a:p>
            <a:pPr algn="ctr" defTabSz="914220"/>
            <a:r>
              <a:rPr lang="en-US" sz="2000" b="1" kern="0" dirty="0" smtClean="0">
                <a:latin typeface="+mj-lt"/>
                <a:ea typeface="+mj-ea"/>
                <a:cs typeface="+mj-cs"/>
              </a:rPr>
              <a:t>Instruction</a:t>
            </a:r>
          </a:p>
          <a:p>
            <a:pPr algn="ctr" defTabSz="914220"/>
            <a:r>
              <a:rPr lang="en-US" sz="2000" b="1" kern="0" dirty="0" smtClean="0">
                <a:latin typeface="+mj-lt"/>
                <a:ea typeface="+mj-ea"/>
                <a:cs typeface="+mj-cs"/>
              </a:rPr>
              <a:t>Parallel</a:t>
            </a:r>
          </a:p>
        </p:txBody>
      </p:sp>
      <p:sp>
        <p:nvSpPr>
          <p:cNvPr id="25" name="TextBox 24"/>
          <p:cNvSpPr txBox="1"/>
          <p:nvPr/>
        </p:nvSpPr>
        <p:spPr bwMode="auto">
          <a:xfrm>
            <a:off x="2275269" y="5523077"/>
            <a:ext cx="2165970" cy="406260"/>
          </a:xfrm>
          <a:prstGeom prst="rect">
            <a:avLst/>
          </a:prstGeom>
          <a:noFill/>
          <a:ln w="9525">
            <a:noFill/>
            <a:miter lim="800000"/>
            <a:headEnd/>
            <a:tailEnd/>
          </a:ln>
        </p:spPr>
        <p:txBody>
          <a:bodyPr vert="horz" wrap="none" lIns="91422" tIns="45710" rIns="91422" bIns="45710" numCol="1" rtlCol="0" anchor="t" anchorCtr="0" compatLnSpc="1">
            <a:prstTxWarp prst="textNoShape">
              <a:avLst/>
            </a:prstTxWarp>
            <a:spAutoFit/>
          </a:bodyPr>
          <a:lstStyle/>
          <a:p>
            <a:pPr algn="ctr" defTabSz="914220"/>
            <a:r>
              <a:rPr lang="en-US" sz="2000" b="1" kern="0" dirty="0" smtClean="0">
                <a:latin typeface="+mj-lt"/>
                <a:ea typeface="+mj-ea"/>
                <a:cs typeface="+mj-cs"/>
              </a:rPr>
              <a:t>Many Decisions</a:t>
            </a:r>
          </a:p>
        </p:txBody>
      </p:sp>
      <p:sp>
        <p:nvSpPr>
          <p:cNvPr id="26" name="TextBox 25"/>
          <p:cNvSpPr txBox="1"/>
          <p:nvPr/>
        </p:nvSpPr>
        <p:spPr bwMode="auto">
          <a:xfrm>
            <a:off x="5247070" y="5523077"/>
            <a:ext cx="2165970" cy="406260"/>
          </a:xfrm>
          <a:prstGeom prst="rect">
            <a:avLst/>
          </a:prstGeom>
          <a:noFill/>
          <a:ln w="9525">
            <a:noFill/>
            <a:miter lim="800000"/>
            <a:headEnd/>
            <a:tailEnd/>
          </a:ln>
        </p:spPr>
        <p:txBody>
          <a:bodyPr vert="horz" wrap="none" lIns="91422" tIns="45710" rIns="91422" bIns="45710" numCol="1" rtlCol="0" anchor="t" anchorCtr="0" compatLnSpc="1">
            <a:prstTxWarp prst="textNoShape">
              <a:avLst/>
            </a:prstTxWarp>
            <a:spAutoFit/>
          </a:bodyPr>
          <a:lstStyle/>
          <a:p>
            <a:pPr algn="ctr" defTabSz="914220"/>
            <a:r>
              <a:rPr lang="en-US" sz="2000" b="1" kern="0" dirty="0" smtClean="0">
                <a:latin typeface="+mj-lt"/>
                <a:ea typeface="+mj-ea"/>
                <a:cs typeface="+mj-cs"/>
              </a:rPr>
              <a:t>Large Data Sets</a:t>
            </a:r>
          </a:p>
        </p:txBody>
      </p:sp>
      <p:sp>
        <p:nvSpPr>
          <p:cNvPr id="29" name="Oval 28"/>
          <p:cNvSpPr/>
          <p:nvPr/>
        </p:nvSpPr>
        <p:spPr>
          <a:xfrm rot="13582461">
            <a:off x="5821027" y="1864836"/>
            <a:ext cx="905398" cy="898264"/>
          </a:xfrm>
          <a:prstGeom prst="ellipse">
            <a:avLst/>
          </a:prstGeom>
          <a:solidFill>
            <a:srgbClr val="92D050"/>
          </a:solidFill>
          <a:ln>
            <a:noFill/>
          </a:ln>
          <a:effectLst>
            <a:glow rad="63500">
              <a:schemeClr val="accent4">
                <a:satMod val="175000"/>
                <a:alpha val="40000"/>
              </a:schemeClr>
            </a:glow>
            <a:softEdge rad="6350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endParaRPr lang="en-US">
              <a:latin typeface="+mj-lt"/>
            </a:endParaRPr>
          </a:p>
        </p:txBody>
      </p:sp>
      <p:sp>
        <p:nvSpPr>
          <p:cNvPr id="33" name="TextBox 32"/>
          <p:cNvSpPr txBox="1"/>
          <p:nvPr/>
        </p:nvSpPr>
        <p:spPr bwMode="auto">
          <a:xfrm>
            <a:off x="2051394" y="4475913"/>
            <a:ext cx="836761" cy="461660"/>
          </a:xfrm>
          <a:prstGeom prst="rect">
            <a:avLst/>
          </a:prstGeom>
          <a:noFill/>
          <a:ln w="9525">
            <a:noFill/>
            <a:miter lim="800000"/>
            <a:headEnd/>
            <a:tailEnd/>
          </a:ln>
        </p:spPr>
        <p:txBody>
          <a:bodyPr vert="horz" wrap="none" lIns="91422" tIns="45710" rIns="91422" bIns="45710" numCol="1" rtlCol="0" anchor="t" anchorCtr="0" compatLnSpc="1">
            <a:prstTxWarp prst="textNoShape">
              <a:avLst/>
            </a:prstTxWarp>
            <a:spAutoFit/>
          </a:bodyPr>
          <a:lstStyle/>
          <a:p>
            <a:pPr algn="ctr" defTabSz="914220"/>
            <a:r>
              <a:rPr lang="en-US" sz="24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CPU</a:t>
            </a:r>
          </a:p>
        </p:txBody>
      </p:sp>
      <p:sp>
        <p:nvSpPr>
          <p:cNvPr id="34" name="TextBox 33"/>
          <p:cNvSpPr txBox="1"/>
          <p:nvPr/>
        </p:nvSpPr>
        <p:spPr bwMode="auto">
          <a:xfrm>
            <a:off x="5791618" y="2058489"/>
            <a:ext cx="852150" cy="461660"/>
          </a:xfrm>
          <a:prstGeom prst="rect">
            <a:avLst/>
          </a:prstGeom>
          <a:noFill/>
          <a:ln w="9525">
            <a:noFill/>
            <a:miter lim="800000"/>
            <a:headEnd/>
            <a:tailEnd/>
          </a:ln>
        </p:spPr>
        <p:txBody>
          <a:bodyPr vert="horz" wrap="none" lIns="91422" tIns="45710" rIns="91422" bIns="45710" numCol="1" rtlCol="0" anchor="t" anchorCtr="0" compatLnSpc="1">
            <a:prstTxWarp prst="textNoShape">
              <a:avLst/>
            </a:prstTxWarp>
            <a:spAutoFit/>
          </a:bodyPr>
          <a:lstStyle/>
          <a:p>
            <a:pPr algn="ctr" defTabSz="914220"/>
            <a:r>
              <a:rPr lang="en-US" sz="24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GPU</a:t>
            </a:r>
          </a:p>
        </p:txBody>
      </p:sp>
      <p:sp>
        <p:nvSpPr>
          <p:cNvPr id="35" name="Title 43"/>
          <p:cNvSpPr>
            <a:spLocks noGrp="1"/>
          </p:cNvSpPr>
          <p:nvPr>
            <p:ph type="title"/>
          </p:nvPr>
        </p:nvSpPr>
        <p:spPr/>
        <p:txBody>
          <a:bodyPr lIns="91376" tIns="45690" rIns="91376" bIns="45690"/>
          <a:lstStyle/>
          <a:p>
            <a:r>
              <a:rPr lang="en-US" dirty="0" smtClean="0"/>
              <a:t>Design Goal of Fermi</a:t>
            </a:r>
          </a:p>
        </p:txBody>
      </p:sp>
      <p:sp>
        <p:nvSpPr>
          <p:cNvPr id="27" name="Content Placeholder 2"/>
          <p:cNvSpPr>
            <a:spLocks noGrp="1"/>
          </p:cNvSpPr>
          <p:nvPr>
            <p:ph idx="4294967295"/>
          </p:nvPr>
        </p:nvSpPr>
        <p:spPr>
          <a:xfrm>
            <a:off x="8039100" y="1181100"/>
            <a:ext cx="2933700" cy="4419600"/>
          </a:xfrm>
        </p:spPr>
        <p:txBody>
          <a:bodyPr/>
          <a:lstStyle/>
          <a:p>
            <a:endParaRPr lang="en-US" sz="2000" dirty="0" smtClean="0">
              <a:solidFill>
                <a:srgbClr val="76B900"/>
              </a:solidFill>
            </a:endParaRPr>
          </a:p>
          <a:p>
            <a:endParaRPr lang="en-US" sz="2000" dirty="0" smtClean="0">
              <a:solidFill>
                <a:srgbClr val="76B900"/>
              </a:solidFill>
            </a:endParaRPr>
          </a:p>
          <a:p>
            <a:r>
              <a:rPr lang="en-US" sz="2000" dirty="0" smtClean="0"/>
              <a:t>Expand performance sweet spot of the GPU</a:t>
            </a:r>
          </a:p>
          <a:p>
            <a:pPr lvl="1"/>
            <a:endParaRPr lang="en-US" sz="1600" dirty="0" smtClean="0"/>
          </a:p>
          <a:p>
            <a:endParaRPr lang="en-US" sz="2000" dirty="0" smtClean="0"/>
          </a:p>
          <a:p>
            <a:r>
              <a:rPr lang="en-US" sz="2000" dirty="0" smtClean="0"/>
              <a:t>Bring more users, more applications to the GPU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3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Streaming Multiprocessor Architecture</a:t>
            </a:r>
            <a:endParaRPr lang="en-GB" dirty="0"/>
          </a:p>
        </p:txBody>
      </p:sp>
      <p:pic>
        <p:nvPicPr>
          <p:cNvPr id="5" name="Picture 1"/>
          <p:cNvPicPr>
            <a:picLocks noChangeAspect="1" noChangeArrowheads="1"/>
          </p:cNvPicPr>
          <p:nvPr/>
        </p:nvPicPr>
        <p:blipFill>
          <a:blip r:embed="rId2" cstate="print"/>
          <a:srcRect/>
          <a:stretch>
            <a:fillRect/>
          </a:stretch>
        </p:blipFill>
        <p:spPr bwMode="auto">
          <a:xfrm>
            <a:off x="5516029" y="2230658"/>
            <a:ext cx="2269068" cy="1937058"/>
          </a:xfrm>
          <a:prstGeom prst="rect">
            <a:avLst/>
          </a:prstGeom>
          <a:noFill/>
          <a:ln w="9525">
            <a:noFill/>
            <a:miter lim="800000"/>
            <a:headEnd/>
            <a:tailEnd/>
          </a:ln>
          <a:effectLst/>
        </p:spPr>
      </p:pic>
      <p:grpSp>
        <p:nvGrpSpPr>
          <p:cNvPr id="2" name="Group 73"/>
          <p:cNvGrpSpPr/>
          <p:nvPr/>
        </p:nvGrpSpPr>
        <p:grpSpPr>
          <a:xfrm>
            <a:off x="8263470" y="349887"/>
            <a:ext cx="1417960" cy="5221179"/>
            <a:chOff x="8566253" y="787401"/>
            <a:chExt cx="1301440" cy="4792132"/>
          </a:xfrm>
        </p:grpSpPr>
        <p:pic>
          <p:nvPicPr>
            <p:cNvPr id="8" name="Picture 7" descr="Cores_4blownupVersion.png"/>
            <p:cNvPicPr>
              <a:picLocks noChangeAspect="1"/>
            </p:cNvPicPr>
            <p:nvPr/>
          </p:nvPicPr>
          <p:blipFill>
            <a:blip r:embed="rId3" cstate="print"/>
            <a:srcRect/>
            <a:stretch>
              <a:fillRect/>
            </a:stretch>
          </p:blipFill>
          <p:spPr>
            <a:xfrm>
              <a:off x="8566253" y="4377267"/>
              <a:ext cx="1301440" cy="1202266"/>
            </a:xfrm>
            <a:prstGeom prst="rect">
              <a:avLst/>
            </a:prstGeom>
            <a:effectLst>
              <a:reflection blurRad="6350" stA="50000" endA="300" endPos="38500" dist="50800" dir="5400000" sy="-100000" algn="bl" rotWithShape="0"/>
            </a:effectLst>
          </p:spPr>
        </p:pic>
        <p:pic>
          <p:nvPicPr>
            <p:cNvPr id="9" name="Picture 8" descr="Cores_4blownupVersion.png"/>
            <p:cNvPicPr>
              <a:picLocks noChangeAspect="1"/>
            </p:cNvPicPr>
            <p:nvPr/>
          </p:nvPicPr>
          <p:blipFill>
            <a:blip r:embed="rId4" cstate="print"/>
            <a:srcRect l="39111" t="5926" r="42222" b="2429"/>
            <a:stretch>
              <a:fillRect/>
            </a:stretch>
          </p:blipFill>
          <p:spPr>
            <a:xfrm>
              <a:off x="8566253" y="787401"/>
              <a:ext cx="1301440" cy="4792132"/>
            </a:xfrm>
            <a:prstGeom prst="rect">
              <a:avLst/>
            </a:prstGeom>
          </p:spPr>
        </p:pic>
      </p:grpSp>
      <p:sp>
        <p:nvSpPr>
          <p:cNvPr id="10" name="Trapezoid 9"/>
          <p:cNvSpPr/>
          <p:nvPr/>
        </p:nvSpPr>
        <p:spPr>
          <a:xfrm rot="16200000">
            <a:off x="5338239" y="2620431"/>
            <a:ext cx="5156201" cy="761997"/>
          </a:xfrm>
          <a:prstGeom prst="trapezoid">
            <a:avLst>
              <a:gd name="adj" fmla="val 268422"/>
            </a:avLst>
          </a:prstGeom>
          <a:gradFill>
            <a:gsLst>
              <a:gs pos="0">
                <a:schemeClr val="tx1">
                  <a:alpha val="0"/>
                </a:schemeClr>
              </a:gs>
              <a:gs pos="100000">
                <a:schemeClr val="bg2">
                  <a:alpha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99101" y="2226733"/>
            <a:ext cx="1879601" cy="196426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70233" y="3107267"/>
            <a:ext cx="440267" cy="108373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58100" y="2226734"/>
            <a:ext cx="152400" cy="88899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353300" y="2201333"/>
            <a:ext cx="296332" cy="922867"/>
          </a:xfrm>
          <a:prstGeom prst="roundRect">
            <a:avLst/>
          </a:prstGeom>
          <a:noFill/>
          <a:ln w="254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531891" y="1223432"/>
            <a:ext cx="877163" cy="230832"/>
          </a:xfrm>
          <a:prstGeom prst="rect">
            <a:avLst/>
          </a:prstGeom>
          <a:noFill/>
        </p:spPr>
        <p:txBody>
          <a:bodyPr wrap="none" rtlCol="0">
            <a:spAutoFit/>
          </a:bodyPr>
          <a:lstStyle/>
          <a:p>
            <a:pPr algn="ctr"/>
            <a:r>
              <a:rPr lang="en-US" sz="900" b="1" dirty="0" smtClean="0">
                <a:effectLst>
                  <a:outerShdw blurRad="38100" dist="38100" dir="2700000" algn="tl">
                    <a:srgbClr val="000000">
                      <a:alpha val="43137"/>
                    </a:srgbClr>
                  </a:outerShdw>
                </a:effectLst>
              </a:rPr>
              <a:t>Register File</a:t>
            </a:r>
            <a:endParaRPr lang="en-US" sz="900" b="1" dirty="0">
              <a:effectLst>
                <a:outerShdw blurRad="38100" dist="38100" dir="2700000" algn="tl">
                  <a:srgbClr val="000000">
                    <a:alpha val="43137"/>
                  </a:srgbClr>
                </a:outerShdw>
              </a:effectLst>
            </a:endParaRPr>
          </a:p>
        </p:txBody>
      </p:sp>
      <p:sp>
        <p:nvSpPr>
          <p:cNvPr id="16" name="TextBox 15"/>
          <p:cNvSpPr txBox="1"/>
          <p:nvPr/>
        </p:nvSpPr>
        <p:spPr>
          <a:xfrm>
            <a:off x="8221127" y="618050"/>
            <a:ext cx="812802"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Scheduler</a:t>
            </a:r>
            <a:endParaRPr lang="en-US" sz="900" b="1" dirty="0">
              <a:effectLst>
                <a:outerShdw blurRad="38100" dist="38100" dir="2700000" algn="tl">
                  <a:srgbClr val="000000">
                    <a:alpha val="43137"/>
                  </a:srgbClr>
                </a:outerShdw>
              </a:effectLst>
            </a:endParaRPr>
          </a:p>
        </p:txBody>
      </p:sp>
      <p:sp>
        <p:nvSpPr>
          <p:cNvPr id="17" name="TextBox 16"/>
          <p:cNvSpPr txBox="1"/>
          <p:nvPr/>
        </p:nvSpPr>
        <p:spPr>
          <a:xfrm>
            <a:off x="8221127" y="965185"/>
            <a:ext cx="812802"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Dispatch</a:t>
            </a:r>
            <a:endParaRPr lang="en-US" sz="900" b="1" dirty="0">
              <a:effectLst>
                <a:outerShdw blurRad="38100" dist="38100" dir="2700000" algn="tl">
                  <a:srgbClr val="000000">
                    <a:alpha val="43137"/>
                  </a:srgbClr>
                </a:outerShdw>
              </a:effectLst>
            </a:endParaRPr>
          </a:p>
        </p:txBody>
      </p:sp>
      <p:sp>
        <p:nvSpPr>
          <p:cNvPr id="18" name="TextBox 17"/>
          <p:cNvSpPr txBox="1"/>
          <p:nvPr/>
        </p:nvSpPr>
        <p:spPr>
          <a:xfrm>
            <a:off x="8873062" y="618050"/>
            <a:ext cx="812802"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Scheduler</a:t>
            </a:r>
            <a:endParaRPr lang="en-US" sz="900" b="1" dirty="0">
              <a:effectLst>
                <a:outerShdw blurRad="38100" dist="38100" dir="2700000" algn="tl">
                  <a:srgbClr val="000000">
                    <a:alpha val="43137"/>
                  </a:srgbClr>
                </a:outerShdw>
              </a:effectLst>
            </a:endParaRPr>
          </a:p>
        </p:txBody>
      </p:sp>
      <p:sp>
        <p:nvSpPr>
          <p:cNvPr id="19" name="TextBox 18"/>
          <p:cNvSpPr txBox="1"/>
          <p:nvPr/>
        </p:nvSpPr>
        <p:spPr>
          <a:xfrm>
            <a:off x="8881529" y="965185"/>
            <a:ext cx="812802"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Dispatch</a:t>
            </a:r>
            <a:endParaRPr lang="en-US" sz="900" b="1" dirty="0">
              <a:effectLst>
                <a:outerShdw blurRad="38100" dist="38100" dir="2700000" algn="tl">
                  <a:srgbClr val="000000">
                    <a:alpha val="43137"/>
                  </a:srgbClr>
                </a:outerShdw>
              </a:effectLst>
            </a:endParaRPr>
          </a:p>
        </p:txBody>
      </p:sp>
      <p:sp>
        <p:nvSpPr>
          <p:cNvPr id="20" name="TextBox 19"/>
          <p:cNvSpPr txBox="1"/>
          <p:nvPr/>
        </p:nvSpPr>
        <p:spPr>
          <a:xfrm>
            <a:off x="8279770" y="4237560"/>
            <a:ext cx="1364476" cy="230832"/>
          </a:xfrm>
          <a:prstGeom prst="rect">
            <a:avLst/>
          </a:prstGeom>
          <a:noFill/>
        </p:spPr>
        <p:txBody>
          <a:bodyPr wrap="none" rtlCol="0">
            <a:spAutoFit/>
          </a:bodyPr>
          <a:lstStyle/>
          <a:p>
            <a:pPr algn="ctr"/>
            <a:r>
              <a:rPr lang="en-US" sz="900" b="1" dirty="0" smtClean="0">
                <a:solidFill>
                  <a:srgbClr val="000000"/>
                </a:solidFill>
              </a:rPr>
              <a:t>Load/Store Units x 16</a:t>
            </a:r>
            <a:endParaRPr lang="en-US" sz="900" b="1" dirty="0">
              <a:solidFill>
                <a:srgbClr val="000000"/>
              </a:solidFill>
            </a:endParaRPr>
          </a:p>
        </p:txBody>
      </p:sp>
      <p:sp>
        <p:nvSpPr>
          <p:cNvPr id="21" name="TextBox 20"/>
          <p:cNvSpPr txBox="1"/>
          <p:nvPr/>
        </p:nvSpPr>
        <p:spPr>
          <a:xfrm>
            <a:off x="8257329" y="4423827"/>
            <a:ext cx="1409360" cy="230832"/>
          </a:xfrm>
          <a:prstGeom prst="rect">
            <a:avLst/>
          </a:prstGeom>
          <a:noFill/>
        </p:spPr>
        <p:txBody>
          <a:bodyPr wrap="none" rtlCol="0">
            <a:spAutoFit/>
          </a:bodyPr>
          <a:lstStyle/>
          <a:p>
            <a:pPr algn="ctr"/>
            <a:r>
              <a:rPr lang="en-US" sz="900" b="1" dirty="0" smtClean="0">
                <a:solidFill>
                  <a:srgbClr val="000000"/>
                </a:solidFill>
              </a:rPr>
              <a:t>Special </a:t>
            </a:r>
            <a:r>
              <a:rPr lang="en-US" sz="900" b="1" dirty="0" err="1" smtClean="0">
                <a:solidFill>
                  <a:srgbClr val="000000"/>
                </a:solidFill>
              </a:rPr>
              <a:t>Func</a:t>
            </a:r>
            <a:r>
              <a:rPr lang="en-US" sz="900" b="1" dirty="0" smtClean="0">
                <a:solidFill>
                  <a:srgbClr val="000000"/>
                </a:solidFill>
              </a:rPr>
              <a:t> Units x 4</a:t>
            </a:r>
            <a:endParaRPr lang="en-US" sz="900" b="1" dirty="0">
              <a:solidFill>
                <a:srgbClr val="000000"/>
              </a:solidFill>
            </a:endParaRPr>
          </a:p>
        </p:txBody>
      </p:sp>
      <p:sp>
        <p:nvSpPr>
          <p:cNvPr id="22" name="TextBox 21"/>
          <p:cNvSpPr txBox="1"/>
          <p:nvPr/>
        </p:nvSpPr>
        <p:spPr>
          <a:xfrm>
            <a:off x="8279774" y="4652427"/>
            <a:ext cx="1364476" cy="230832"/>
          </a:xfrm>
          <a:prstGeom prst="rect">
            <a:avLst/>
          </a:prstGeom>
          <a:noFill/>
        </p:spPr>
        <p:txBody>
          <a:bodyPr wrap="none" rtlCol="0">
            <a:spAutoFit/>
          </a:bodyPr>
          <a:lstStyle/>
          <a:p>
            <a:pPr algn="ctr"/>
            <a:r>
              <a:rPr lang="en-US" sz="900" b="1" dirty="0" smtClean="0">
                <a:effectLst>
                  <a:outerShdw blurRad="38100" dist="38100" dir="2700000" algn="tl">
                    <a:srgbClr val="000000">
                      <a:alpha val="43137"/>
                    </a:srgbClr>
                  </a:outerShdw>
                </a:effectLst>
              </a:rPr>
              <a:t>Interconnect Network</a:t>
            </a:r>
            <a:endParaRPr lang="en-US" sz="900" b="1" dirty="0">
              <a:effectLst>
                <a:outerShdw blurRad="38100" dist="38100" dir="2700000" algn="tl">
                  <a:srgbClr val="000000">
                    <a:alpha val="43137"/>
                  </a:srgbClr>
                </a:outerShdw>
              </a:effectLst>
            </a:endParaRPr>
          </a:p>
        </p:txBody>
      </p:sp>
      <p:sp>
        <p:nvSpPr>
          <p:cNvPr id="23" name="TextBox 22"/>
          <p:cNvSpPr txBox="1"/>
          <p:nvPr/>
        </p:nvSpPr>
        <p:spPr>
          <a:xfrm>
            <a:off x="8337484" y="4948758"/>
            <a:ext cx="1249061" cy="369332"/>
          </a:xfrm>
          <a:prstGeom prst="rect">
            <a:avLst/>
          </a:prstGeom>
          <a:noFill/>
        </p:spPr>
        <p:txBody>
          <a:bodyPr wrap="none" rtlCol="0">
            <a:spAutoFit/>
          </a:bodyPr>
          <a:lstStyle/>
          <a:p>
            <a:pPr algn="ctr"/>
            <a:r>
              <a:rPr lang="en-US" sz="900" b="1" dirty="0" smtClean="0">
                <a:effectLst>
                  <a:outerShdw blurRad="38100" dist="38100" dir="2700000" algn="tl">
                    <a:srgbClr val="000000">
                      <a:alpha val="43137"/>
                    </a:srgbClr>
                  </a:outerShdw>
                </a:effectLst>
              </a:rPr>
              <a:t>64K Configurable</a:t>
            </a:r>
            <a:br>
              <a:rPr lang="en-US" sz="900" b="1" dirty="0" smtClean="0">
                <a:effectLst>
                  <a:outerShdw blurRad="38100" dist="38100" dir="2700000" algn="tl">
                    <a:srgbClr val="000000">
                      <a:alpha val="43137"/>
                    </a:srgbClr>
                  </a:outerShdw>
                </a:effectLst>
              </a:rPr>
            </a:br>
            <a:r>
              <a:rPr lang="en-US" sz="900" b="1" dirty="0" smtClean="0">
                <a:effectLst>
                  <a:outerShdw blurRad="38100" dist="38100" dir="2700000" algn="tl">
                    <a:srgbClr val="000000">
                      <a:alpha val="43137"/>
                    </a:srgbClr>
                  </a:outerShdw>
                </a:effectLst>
              </a:rPr>
              <a:t>Cache/Shared </a:t>
            </a:r>
            <a:r>
              <a:rPr lang="en-US" sz="900" b="1" dirty="0" err="1" smtClean="0">
                <a:effectLst>
                  <a:outerShdw blurRad="38100" dist="38100" dir="2700000" algn="tl">
                    <a:srgbClr val="000000">
                      <a:alpha val="43137"/>
                    </a:srgbClr>
                  </a:outerShdw>
                </a:effectLst>
              </a:rPr>
              <a:t>Mem</a:t>
            </a:r>
            <a:endParaRPr lang="en-US" sz="900" b="1" dirty="0">
              <a:effectLst>
                <a:outerShdw blurRad="38100" dist="38100" dir="2700000" algn="tl">
                  <a:srgbClr val="000000">
                    <a:alpha val="43137"/>
                  </a:srgbClr>
                </a:outerShdw>
              </a:effectLst>
            </a:endParaRPr>
          </a:p>
        </p:txBody>
      </p:sp>
      <p:sp>
        <p:nvSpPr>
          <p:cNvPr id="24" name="TextBox 23"/>
          <p:cNvSpPr txBox="1"/>
          <p:nvPr/>
        </p:nvSpPr>
        <p:spPr>
          <a:xfrm>
            <a:off x="8459314" y="5363627"/>
            <a:ext cx="1005404" cy="230832"/>
          </a:xfrm>
          <a:prstGeom prst="rect">
            <a:avLst/>
          </a:prstGeom>
          <a:noFill/>
        </p:spPr>
        <p:txBody>
          <a:bodyPr wrap="none" rtlCol="0">
            <a:spAutoFit/>
          </a:bodyPr>
          <a:lstStyle/>
          <a:p>
            <a:pPr algn="ctr"/>
            <a:r>
              <a:rPr lang="en-US" sz="900" b="1" dirty="0" smtClean="0">
                <a:effectLst>
                  <a:outerShdw blurRad="38100" dist="38100" dir="2700000" algn="tl">
                    <a:srgbClr val="000000">
                      <a:alpha val="43137"/>
                    </a:srgbClr>
                  </a:outerShdw>
                </a:effectLst>
              </a:rPr>
              <a:t>Uniform Cache</a:t>
            </a:r>
            <a:endParaRPr lang="en-US" sz="900" b="1" dirty="0">
              <a:effectLst>
                <a:outerShdw blurRad="38100" dist="38100" dir="2700000" algn="tl">
                  <a:srgbClr val="000000">
                    <a:alpha val="43137"/>
                  </a:srgbClr>
                </a:outerShdw>
              </a:effectLst>
            </a:endParaRPr>
          </a:p>
        </p:txBody>
      </p:sp>
      <p:sp>
        <p:nvSpPr>
          <p:cNvPr id="25" name="TextBox 24"/>
          <p:cNvSpPr txBox="1"/>
          <p:nvPr/>
        </p:nvSpPr>
        <p:spPr>
          <a:xfrm>
            <a:off x="8254987" y="1528226"/>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26" name="TextBox 25"/>
          <p:cNvSpPr txBox="1"/>
          <p:nvPr/>
        </p:nvSpPr>
        <p:spPr>
          <a:xfrm>
            <a:off x="8254987" y="1866893"/>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27" name="TextBox 26"/>
          <p:cNvSpPr txBox="1"/>
          <p:nvPr/>
        </p:nvSpPr>
        <p:spPr>
          <a:xfrm>
            <a:off x="8254987" y="2205560"/>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28" name="TextBox 27"/>
          <p:cNvSpPr txBox="1"/>
          <p:nvPr/>
        </p:nvSpPr>
        <p:spPr>
          <a:xfrm>
            <a:off x="8254987" y="2544226"/>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29" name="TextBox 28"/>
          <p:cNvSpPr txBox="1"/>
          <p:nvPr/>
        </p:nvSpPr>
        <p:spPr>
          <a:xfrm>
            <a:off x="8576721" y="1528226"/>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30" name="TextBox 29"/>
          <p:cNvSpPr txBox="1"/>
          <p:nvPr/>
        </p:nvSpPr>
        <p:spPr>
          <a:xfrm>
            <a:off x="8576721" y="1866893"/>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31" name="TextBox 30"/>
          <p:cNvSpPr txBox="1"/>
          <p:nvPr/>
        </p:nvSpPr>
        <p:spPr>
          <a:xfrm>
            <a:off x="8576721" y="2205560"/>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32" name="TextBox 31"/>
          <p:cNvSpPr txBox="1"/>
          <p:nvPr/>
        </p:nvSpPr>
        <p:spPr>
          <a:xfrm>
            <a:off x="8576721" y="2544226"/>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33" name="TextBox 32"/>
          <p:cNvSpPr txBox="1"/>
          <p:nvPr/>
        </p:nvSpPr>
        <p:spPr>
          <a:xfrm>
            <a:off x="8906922" y="1528226"/>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34" name="TextBox 33"/>
          <p:cNvSpPr txBox="1"/>
          <p:nvPr/>
        </p:nvSpPr>
        <p:spPr>
          <a:xfrm>
            <a:off x="8906922" y="1866893"/>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35" name="TextBox 34"/>
          <p:cNvSpPr txBox="1"/>
          <p:nvPr/>
        </p:nvSpPr>
        <p:spPr>
          <a:xfrm>
            <a:off x="8906922" y="2205560"/>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36" name="TextBox 35"/>
          <p:cNvSpPr txBox="1"/>
          <p:nvPr/>
        </p:nvSpPr>
        <p:spPr>
          <a:xfrm>
            <a:off x="8906922" y="2544226"/>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37" name="TextBox 36"/>
          <p:cNvSpPr txBox="1"/>
          <p:nvPr/>
        </p:nvSpPr>
        <p:spPr>
          <a:xfrm>
            <a:off x="9237122" y="1528226"/>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38" name="TextBox 37"/>
          <p:cNvSpPr txBox="1"/>
          <p:nvPr/>
        </p:nvSpPr>
        <p:spPr>
          <a:xfrm>
            <a:off x="9237122" y="1866893"/>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39" name="TextBox 38"/>
          <p:cNvSpPr txBox="1"/>
          <p:nvPr/>
        </p:nvSpPr>
        <p:spPr>
          <a:xfrm>
            <a:off x="9237122" y="2205560"/>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40" name="TextBox 39"/>
          <p:cNvSpPr txBox="1"/>
          <p:nvPr/>
        </p:nvSpPr>
        <p:spPr>
          <a:xfrm>
            <a:off x="9237122" y="2544226"/>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41" name="TextBox 40"/>
          <p:cNvSpPr txBox="1"/>
          <p:nvPr/>
        </p:nvSpPr>
        <p:spPr>
          <a:xfrm>
            <a:off x="8254987" y="2916760"/>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42" name="TextBox 41"/>
          <p:cNvSpPr txBox="1"/>
          <p:nvPr/>
        </p:nvSpPr>
        <p:spPr>
          <a:xfrm>
            <a:off x="8254987" y="3255427"/>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43" name="TextBox 42"/>
          <p:cNvSpPr txBox="1"/>
          <p:nvPr/>
        </p:nvSpPr>
        <p:spPr>
          <a:xfrm>
            <a:off x="8254987" y="3594094"/>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44" name="TextBox 43"/>
          <p:cNvSpPr txBox="1"/>
          <p:nvPr/>
        </p:nvSpPr>
        <p:spPr>
          <a:xfrm>
            <a:off x="8254987" y="3932760"/>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45" name="TextBox 44"/>
          <p:cNvSpPr txBox="1"/>
          <p:nvPr/>
        </p:nvSpPr>
        <p:spPr>
          <a:xfrm>
            <a:off x="8576721" y="2916760"/>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46" name="TextBox 45"/>
          <p:cNvSpPr txBox="1"/>
          <p:nvPr/>
        </p:nvSpPr>
        <p:spPr>
          <a:xfrm>
            <a:off x="8576721" y="3255427"/>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47" name="TextBox 46"/>
          <p:cNvSpPr txBox="1"/>
          <p:nvPr/>
        </p:nvSpPr>
        <p:spPr>
          <a:xfrm>
            <a:off x="8576721" y="3594094"/>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48" name="TextBox 47"/>
          <p:cNvSpPr txBox="1"/>
          <p:nvPr/>
        </p:nvSpPr>
        <p:spPr>
          <a:xfrm>
            <a:off x="8576721" y="3932760"/>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49" name="TextBox 48"/>
          <p:cNvSpPr txBox="1"/>
          <p:nvPr/>
        </p:nvSpPr>
        <p:spPr>
          <a:xfrm>
            <a:off x="8906922" y="2916760"/>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50" name="TextBox 49"/>
          <p:cNvSpPr txBox="1"/>
          <p:nvPr/>
        </p:nvSpPr>
        <p:spPr>
          <a:xfrm>
            <a:off x="8906922" y="3255427"/>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51" name="TextBox 50"/>
          <p:cNvSpPr txBox="1"/>
          <p:nvPr/>
        </p:nvSpPr>
        <p:spPr>
          <a:xfrm>
            <a:off x="8906922" y="3594094"/>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52" name="TextBox 51"/>
          <p:cNvSpPr txBox="1"/>
          <p:nvPr/>
        </p:nvSpPr>
        <p:spPr>
          <a:xfrm>
            <a:off x="8906922" y="3932760"/>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53" name="TextBox 52"/>
          <p:cNvSpPr txBox="1"/>
          <p:nvPr/>
        </p:nvSpPr>
        <p:spPr>
          <a:xfrm>
            <a:off x="9237122" y="2916760"/>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54" name="TextBox 53"/>
          <p:cNvSpPr txBox="1"/>
          <p:nvPr/>
        </p:nvSpPr>
        <p:spPr>
          <a:xfrm>
            <a:off x="9237122" y="3255427"/>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55" name="TextBox 54"/>
          <p:cNvSpPr txBox="1"/>
          <p:nvPr/>
        </p:nvSpPr>
        <p:spPr>
          <a:xfrm>
            <a:off x="9237122" y="3594094"/>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56" name="TextBox 55"/>
          <p:cNvSpPr txBox="1"/>
          <p:nvPr/>
        </p:nvSpPr>
        <p:spPr>
          <a:xfrm>
            <a:off x="9237122" y="3932760"/>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57" name="TextBox 56"/>
          <p:cNvSpPr txBox="1"/>
          <p:nvPr/>
        </p:nvSpPr>
        <p:spPr>
          <a:xfrm>
            <a:off x="8390828" y="359832"/>
            <a:ext cx="1159293" cy="230832"/>
          </a:xfrm>
          <a:prstGeom prst="rect">
            <a:avLst/>
          </a:prstGeom>
          <a:noFill/>
        </p:spPr>
        <p:txBody>
          <a:bodyPr wrap="none" rtlCol="0">
            <a:spAutoFit/>
          </a:bodyPr>
          <a:lstStyle/>
          <a:p>
            <a:pPr algn="ctr"/>
            <a:r>
              <a:rPr lang="en-US" sz="900" b="1" dirty="0" smtClean="0">
                <a:effectLst>
                  <a:outerShdw blurRad="38100" dist="38100" dir="2700000" algn="tl">
                    <a:srgbClr val="000000">
                      <a:alpha val="43137"/>
                    </a:srgbClr>
                  </a:outerShdw>
                </a:effectLst>
              </a:rPr>
              <a:t>Instruction Cache</a:t>
            </a:r>
            <a:endParaRPr lang="en-US" sz="900" b="1" dirty="0">
              <a:effectLst>
                <a:outerShdw blurRad="38100" dist="38100" dir="2700000" algn="tl">
                  <a:srgbClr val="000000">
                    <a:alpha val="43137"/>
                  </a:srgbClr>
                </a:outerShdw>
              </a:effectLst>
            </a:endParaRPr>
          </a:p>
        </p:txBody>
      </p:sp>
      <p:sp>
        <p:nvSpPr>
          <p:cNvPr id="58" name="Content Placeholder 2"/>
          <p:cNvSpPr txBox="1">
            <a:spLocks/>
          </p:cNvSpPr>
          <p:nvPr/>
        </p:nvSpPr>
        <p:spPr>
          <a:xfrm>
            <a:off x="549276" y="1135057"/>
            <a:ext cx="5089524" cy="4252912"/>
          </a:xfrm>
          <a:prstGeom prst="rect">
            <a:avLst/>
          </a:prstGeom>
        </p:spPr>
        <p:txBody>
          <a:bodyPr/>
          <a:lstStyle/>
          <a:p>
            <a:pPr marL="342900" marR="0" lvl="1" indent="-342900" algn="l" defTabSz="914400" rtl="0" eaLnBrk="1" fontAlgn="base" latinLnBrk="0" hangingPunct="1">
              <a:lnSpc>
                <a:spcPct val="100000"/>
              </a:lnSpc>
              <a:spcBef>
                <a:spcPct val="20000"/>
              </a:spcBef>
              <a:spcAft>
                <a:spcPct val="0"/>
              </a:spcAft>
              <a:buClrTx/>
              <a:buSzPct val="100000"/>
              <a:buFontTx/>
              <a:buBlip>
                <a:blip r:embed="rId5"/>
              </a:buBlip>
              <a:tabLst/>
              <a:defRPr/>
            </a:pPr>
            <a:r>
              <a:rPr kumimoji="0" lang="en-US" sz="2000" b="1" i="0" u="none" strike="noStrike" kern="0" cap="none" spc="0" normalizeH="0" baseline="0" noProof="0" dirty="0" smtClean="0">
                <a:ln>
                  <a:noFill/>
                </a:ln>
                <a:solidFill>
                  <a:schemeClr val="tx1"/>
                </a:solidFill>
                <a:effectLst/>
                <a:uLnTx/>
                <a:uFillTx/>
                <a:latin typeface="+mn-lt"/>
              </a:rPr>
              <a:t>32 CUDA cores per SM (512 total)</a:t>
            </a:r>
          </a:p>
          <a:p>
            <a:pPr marL="342900" marR="0" lvl="1" indent="-342900" algn="l" defTabSz="914400" rtl="0" eaLnBrk="1" fontAlgn="base" latinLnBrk="0" hangingPunct="1">
              <a:lnSpc>
                <a:spcPct val="100000"/>
              </a:lnSpc>
              <a:spcBef>
                <a:spcPct val="20000"/>
              </a:spcBef>
              <a:spcAft>
                <a:spcPct val="0"/>
              </a:spcAft>
              <a:buClrTx/>
              <a:buSzPct val="100000"/>
              <a:buFontTx/>
              <a:buBlip>
                <a:blip r:embed="rId5"/>
              </a:buBlip>
              <a:tabLst/>
              <a:defRPr/>
            </a:pPr>
            <a:endParaRPr kumimoji="0" lang="en-US" sz="2000" b="1" i="0" u="none" strike="noStrike" kern="0" cap="none" spc="0" normalizeH="0" baseline="0" noProof="0" dirty="0" smtClean="0">
              <a:ln>
                <a:noFill/>
              </a:ln>
              <a:solidFill>
                <a:schemeClr val="tx1"/>
              </a:solidFill>
              <a:effectLst/>
              <a:uLnTx/>
              <a:uFillTx/>
              <a:latin typeface="+mn-lt"/>
            </a:endParaRPr>
          </a:p>
          <a:p>
            <a:pPr marL="342900" lvl="1" indent="-342900">
              <a:spcBef>
                <a:spcPct val="20000"/>
              </a:spcBef>
              <a:buSzPct val="100000"/>
              <a:buBlip>
                <a:blip r:embed="rId5"/>
              </a:buBlip>
              <a:defRPr/>
            </a:pPr>
            <a:r>
              <a:rPr kumimoji="0" lang="en-US" sz="2000" b="1" i="0" u="none" strike="noStrike" kern="0" cap="none" spc="0" normalizeH="0" baseline="0" noProof="0" dirty="0" smtClean="0">
                <a:ln>
                  <a:noFill/>
                </a:ln>
                <a:solidFill>
                  <a:schemeClr val="tx1"/>
                </a:solidFill>
                <a:effectLst/>
                <a:uLnTx/>
                <a:uFillTx/>
                <a:latin typeface="+mn-lt"/>
              </a:rPr>
              <a:t>8</a:t>
            </a:r>
            <a:r>
              <a:rPr lang="en-US" sz="2000" dirty="0" smtClean="0">
                <a:latin typeface="Calibri"/>
              </a:rPr>
              <a:t>×</a:t>
            </a:r>
            <a:r>
              <a:rPr kumimoji="0" lang="en-US" sz="2000" b="1" i="0" u="none" strike="noStrike" kern="0" cap="none" spc="0" normalizeH="0" baseline="0" noProof="0" dirty="0" smtClean="0">
                <a:ln>
                  <a:noFill/>
                </a:ln>
                <a:solidFill>
                  <a:schemeClr val="tx1"/>
                </a:solidFill>
                <a:effectLst/>
                <a:uLnTx/>
                <a:uFillTx/>
                <a:latin typeface="+mn-lt"/>
              </a:rPr>
              <a:t> peak double precision floating point performance</a:t>
            </a:r>
          </a:p>
          <a:p>
            <a:pPr marL="800100" marR="0" lvl="2" indent="-282575" algn="l" defTabSz="914400" rtl="0" eaLnBrk="1" fontAlgn="base" latinLnBrk="0" hangingPunct="1">
              <a:lnSpc>
                <a:spcPct val="100000"/>
              </a:lnSpc>
              <a:spcBef>
                <a:spcPct val="20000"/>
              </a:spcBef>
              <a:spcAft>
                <a:spcPct val="0"/>
              </a:spcAft>
              <a:buClrTx/>
              <a:buSzPct val="100000"/>
              <a:buFontTx/>
              <a:buBlip>
                <a:blip r:embed="rId5"/>
              </a:buBlip>
              <a:tabLst/>
              <a:defRPr/>
            </a:pPr>
            <a:r>
              <a:rPr kumimoji="0" lang="en-US" sz="1800" b="1" i="0" u="none" strike="noStrike" kern="0" cap="none" spc="0" normalizeH="0" baseline="0" noProof="0" dirty="0" smtClean="0">
                <a:ln>
                  <a:noFill/>
                </a:ln>
                <a:solidFill>
                  <a:schemeClr val="tx1"/>
                </a:solidFill>
                <a:effectLst/>
                <a:uLnTx/>
                <a:uFillTx/>
                <a:latin typeface="+mn-lt"/>
              </a:rPr>
              <a:t>50% of peak single precision</a:t>
            </a:r>
          </a:p>
          <a:p>
            <a:pPr marL="342900" marR="0" lvl="1" indent="-342900" algn="l" defTabSz="914400" rtl="0" eaLnBrk="1" fontAlgn="base" latinLnBrk="0" hangingPunct="1">
              <a:lnSpc>
                <a:spcPct val="100000"/>
              </a:lnSpc>
              <a:spcBef>
                <a:spcPct val="20000"/>
              </a:spcBef>
              <a:spcAft>
                <a:spcPct val="0"/>
              </a:spcAft>
              <a:buClrTx/>
              <a:buSzPct val="100000"/>
              <a:buFontTx/>
              <a:buBlip>
                <a:blip r:embed="rId5"/>
              </a:buBlip>
              <a:tabLst/>
              <a:defRPr/>
            </a:pPr>
            <a:endParaRPr kumimoji="0" lang="en-US" sz="2000" b="1" i="0" u="none" strike="noStrike" kern="0" cap="none" spc="0" normalizeH="0" baseline="0" noProof="0" dirty="0" smtClean="0">
              <a:ln>
                <a:noFill/>
              </a:ln>
              <a:solidFill>
                <a:schemeClr val="tx1"/>
              </a:solidFill>
              <a:effectLst/>
              <a:uLnTx/>
              <a:uFillTx/>
              <a:latin typeface="+mn-lt"/>
            </a:endParaRPr>
          </a:p>
          <a:p>
            <a:pPr marL="342900" marR="0" lvl="1" indent="-342900" algn="l" defTabSz="914400" rtl="0" eaLnBrk="1" fontAlgn="base" latinLnBrk="0" hangingPunct="1">
              <a:lnSpc>
                <a:spcPct val="100000"/>
              </a:lnSpc>
              <a:spcBef>
                <a:spcPct val="20000"/>
              </a:spcBef>
              <a:spcAft>
                <a:spcPct val="0"/>
              </a:spcAft>
              <a:buClrTx/>
              <a:buSzPct val="100000"/>
              <a:buFontTx/>
              <a:buBlip>
                <a:blip r:embed="rId5"/>
              </a:buBlip>
              <a:tabLst/>
              <a:defRPr/>
            </a:pPr>
            <a:r>
              <a:rPr kumimoji="0" lang="en-US" sz="2000" b="1" i="0" u="none" strike="noStrike" kern="0" cap="none" spc="0" normalizeH="0" baseline="0" noProof="0" dirty="0" smtClean="0">
                <a:ln>
                  <a:noFill/>
                </a:ln>
                <a:solidFill>
                  <a:schemeClr val="tx1"/>
                </a:solidFill>
                <a:effectLst/>
                <a:uLnTx/>
                <a:uFillTx/>
                <a:latin typeface="+mn-lt"/>
              </a:rPr>
              <a:t>Dual Thread Scheduler</a:t>
            </a:r>
          </a:p>
          <a:p>
            <a:pPr marL="342900" marR="0" lvl="1" indent="-342900" algn="l" defTabSz="914400" rtl="0" eaLnBrk="1" fontAlgn="base" latinLnBrk="0" hangingPunct="1">
              <a:lnSpc>
                <a:spcPct val="100000"/>
              </a:lnSpc>
              <a:spcBef>
                <a:spcPct val="20000"/>
              </a:spcBef>
              <a:spcAft>
                <a:spcPct val="0"/>
              </a:spcAft>
              <a:buClrTx/>
              <a:buSzPct val="100000"/>
              <a:buFontTx/>
              <a:buBlip>
                <a:blip r:embed="rId5"/>
              </a:buBlip>
              <a:tabLst/>
              <a:defRPr/>
            </a:pPr>
            <a:endParaRPr kumimoji="0" lang="en-US" sz="2000" b="1" i="0" u="none" strike="noStrike" kern="0" cap="none" spc="0" normalizeH="0" baseline="0" noProof="0" dirty="0" smtClean="0">
              <a:ln>
                <a:noFill/>
              </a:ln>
              <a:solidFill>
                <a:schemeClr val="tx1"/>
              </a:solidFill>
              <a:effectLst/>
              <a:uLnTx/>
              <a:uFillTx/>
              <a:latin typeface="+mn-lt"/>
            </a:endParaRPr>
          </a:p>
          <a:p>
            <a:pPr marL="342900" marR="0" lvl="1" indent="-342900" algn="l" defTabSz="914400" rtl="0" eaLnBrk="1" fontAlgn="base" latinLnBrk="0" hangingPunct="1">
              <a:lnSpc>
                <a:spcPct val="100000"/>
              </a:lnSpc>
              <a:spcBef>
                <a:spcPct val="20000"/>
              </a:spcBef>
              <a:spcAft>
                <a:spcPct val="0"/>
              </a:spcAft>
              <a:buClrTx/>
              <a:buSzPct val="100000"/>
              <a:buFontTx/>
              <a:buBlip>
                <a:blip r:embed="rId5"/>
              </a:buBlip>
              <a:tabLst/>
              <a:defRPr/>
            </a:pPr>
            <a:r>
              <a:rPr kumimoji="0" lang="en-US" sz="2000" b="1" i="0" u="none" strike="noStrike" kern="0" cap="none" spc="0" normalizeH="0" baseline="0" noProof="0" dirty="0" smtClean="0">
                <a:ln>
                  <a:noFill/>
                </a:ln>
                <a:solidFill>
                  <a:schemeClr val="tx1"/>
                </a:solidFill>
                <a:effectLst/>
                <a:uLnTx/>
                <a:uFillTx/>
                <a:latin typeface="+mn-lt"/>
              </a:rPr>
              <a:t>64 KB of RAM for shared memory and  L1 cache (configurable)</a:t>
            </a:r>
          </a:p>
          <a:p>
            <a:pPr marL="342900" marR="0" lvl="1" indent="-342900" algn="l" defTabSz="914400" rtl="0" eaLnBrk="1" fontAlgn="base" latinLnBrk="0" hangingPunct="1">
              <a:lnSpc>
                <a:spcPct val="100000"/>
              </a:lnSpc>
              <a:spcBef>
                <a:spcPct val="20000"/>
              </a:spcBef>
              <a:spcAft>
                <a:spcPct val="0"/>
              </a:spcAft>
              <a:buClrTx/>
              <a:buSzPct val="100000"/>
              <a:buFontTx/>
              <a:buBlip>
                <a:blip r:embed="rId5"/>
              </a:buBlip>
              <a:tabLst/>
              <a:defRPr/>
            </a:pPr>
            <a:endParaRPr kumimoji="0" lang="en-US" sz="2000" b="1" i="0" u="none" strike="noStrike" kern="0" cap="none" spc="0" normalizeH="0" baseline="0" noProof="0" dirty="0" smtClean="0">
              <a:ln>
                <a:noFill/>
              </a:ln>
              <a:solidFill>
                <a:schemeClr val="tx1"/>
              </a:solidFill>
              <a:effectLst/>
              <a:uLnTx/>
              <a:uFillTx/>
              <a:latin typeface="+mn-lt"/>
            </a:endParaRPr>
          </a:p>
          <a:p>
            <a:pPr marL="342900" marR="0" lvl="1" indent="-342900" algn="l" defTabSz="914400" rtl="0" eaLnBrk="1" fontAlgn="base" latinLnBrk="0" hangingPunct="1">
              <a:lnSpc>
                <a:spcPct val="100000"/>
              </a:lnSpc>
              <a:spcBef>
                <a:spcPct val="20000"/>
              </a:spcBef>
              <a:spcAft>
                <a:spcPct val="0"/>
              </a:spcAft>
              <a:buClrTx/>
              <a:buSzPct val="100000"/>
              <a:buFontTx/>
              <a:buBlip>
                <a:blip r:embed="rId5"/>
              </a:buBlip>
              <a:tabLst/>
              <a:defRPr/>
            </a:pPr>
            <a:endParaRPr kumimoji="0" lang="en-US" sz="2000" b="1"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Pct val="100000"/>
              <a:buFontTx/>
              <a:buBlip>
                <a:blip r:embed="rId5"/>
              </a:buBlip>
              <a:tabLst/>
              <a:defRPr/>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CUDA Core Architecture</a:t>
            </a:r>
            <a:endParaRPr lang="en-US" dirty="0"/>
          </a:p>
        </p:txBody>
      </p:sp>
      <p:grpSp>
        <p:nvGrpSpPr>
          <p:cNvPr id="4" name="Group 111"/>
          <p:cNvGrpSpPr/>
          <p:nvPr/>
        </p:nvGrpSpPr>
        <p:grpSpPr>
          <a:xfrm>
            <a:off x="8263470" y="349887"/>
            <a:ext cx="1417960" cy="5221179"/>
            <a:chOff x="8566253" y="787401"/>
            <a:chExt cx="1301440" cy="4792132"/>
          </a:xfrm>
        </p:grpSpPr>
        <p:pic>
          <p:nvPicPr>
            <p:cNvPr id="113" name="Picture 112" descr="Cores_4blownupVersion.png"/>
            <p:cNvPicPr>
              <a:picLocks noChangeAspect="1"/>
            </p:cNvPicPr>
            <p:nvPr/>
          </p:nvPicPr>
          <p:blipFill>
            <a:blip r:embed="rId3" cstate="print"/>
            <a:srcRect/>
            <a:stretch>
              <a:fillRect/>
            </a:stretch>
          </p:blipFill>
          <p:spPr>
            <a:xfrm>
              <a:off x="8566253" y="4377267"/>
              <a:ext cx="1301440" cy="1202266"/>
            </a:xfrm>
            <a:prstGeom prst="rect">
              <a:avLst/>
            </a:prstGeom>
            <a:effectLst>
              <a:reflection blurRad="6350" stA="50000" endA="300" endPos="38500" dist="50800" dir="5400000" sy="-100000" algn="bl" rotWithShape="0"/>
            </a:effectLst>
          </p:spPr>
        </p:pic>
        <p:pic>
          <p:nvPicPr>
            <p:cNvPr id="114" name="Picture 113" descr="Cores_4blownupVersion.png"/>
            <p:cNvPicPr>
              <a:picLocks noChangeAspect="1"/>
            </p:cNvPicPr>
            <p:nvPr/>
          </p:nvPicPr>
          <p:blipFill>
            <a:blip r:embed="rId4" cstate="print"/>
            <a:srcRect l="39111" t="5926" r="42222" b="2429"/>
            <a:stretch>
              <a:fillRect/>
            </a:stretch>
          </p:blipFill>
          <p:spPr>
            <a:xfrm>
              <a:off x="8566253" y="787401"/>
              <a:ext cx="1301440" cy="4792132"/>
            </a:xfrm>
            <a:prstGeom prst="rect">
              <a:avLst/>
            </a:prstGeom>
          </p:spPr>
        </p:pic>
      </p:grpSp>
      <p:sp>
        <p:nvSpPr>
          <p:cNvPr id="115" name="TextBox 114"/>
          <p:cNvSpPr txBox="1"/>
          <p:nvPr/>
        </p:nvSpPr>
        <p:spPr>
          <a:xfrm>
            <a:off x="8531891" y="1223432"/>
            <a:ext cx="877163" cy="230832"/>
          </a:xfrm>
          <a:prstGeom prst="rect">
            <a:avLst/>
          </a:prstGeom>
          <a:noFill/>
        </p:spPr>
        <p:txBody>
          <a:bodyPr wrap="none" rtlCol="0">
            <a:spAutoFit/>
          </a:bodyPr>
          <a:lstStyle/>
          <a:p>
            <a:pPr algn="ctr"/>
            <a:r>
              <a:rPr lang="en-US" sz="900" b="1" dirty="0" smtClean="0">
                <a:effectLst>
                  <a:outerShdw blurRad="38100" dist="38100" dir="2700000" algn="tl">
                    <a:srgbClr val="000000">
                      <a:alpha val="43137"/>
                    </a:srgbClr>
                  </a:outerShdw>
                </a:effectLst>
              </a:rPr>
              <a:t>Register File</a:t>
            </a:r>
            <a:endParaRPr lang="en-US" sz="900" b="1" dirty="0">
              <a:effectLst>
                <a:outerShdw blurRad="38100" dist="38100" dir="2700000" algn="tl">
                  <a:srgbClr val="000000">
                    <a:alpha val="43137"/>
                  </a:srgbClr>
                </a:outerShdw>
              </a:effectLst>
            </a:endParaRPr>
          </a:p>
        </p:txBody>
      </p:sp>
      <p:sp>
        <p:nvSpPr>
          <p:cNvPr id="116" name="TextBox 115"/>
          <p:cNvSpPr txBox="1"/>
          <p:nvPr/>
        </p:nvSpPr>
        <p:spPr>
          <a:xfrm>
            <a:off x="8221127" y="618050"/>
            <a:ext cx="812802"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Scheduler</a:t>
            </a:r>
            <a:endParaRPr lang="en-US" sz="900" b="1" dirty="0">
              <a:effectLst>
                <a:outerShdw blurRad="38100" dist="38100" dir="2700000" algn="tl">
                  <a:srgbClr val="000000">
                    <a:alpha val="43137"/>
                  </a:srgbClr>
                </a:outerShdw>
              </a:effectLst>
            </a:endParaRPr>
          </a:p>
        </p:txBody>
      </p:sp>
      <p:sp>
        <p:nvSpPr>
          <p:cNvPr id="117" name="TextBox 116"/>
          <p:cNvSpPr txBox="1"/>
          <p:nvPr/>
        </p:nvSpPr>
        <p:spPr>
          <a:xfrm>
            <a:off x="8221127" y="965185"/>
            <a:ext cx="812802"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Dispatch</a:t>
            </a:r>
            <a:endParaRPr lang="en-US" sz="900" b="1" dirty="0">
              <a:effectLst>
                <a:outerShdw blurRad="38100" dist="38100" dir="2700000" algn="tl">
                  <a:srgbClr val="000000">
                    <a:alpha val="43137"/>
                  </a:srgbClr>
                </a:outerShdw>
              </a:effectLst>
            </a:endParaRPr>
          </a:p>
        </p:txBody>
      </p:sp>
      <p:sp>
        <p:nvSpPr>
          <p:cNvPr id="118" name="TextBox 117"/>
          <p:cNvSpPr txBox="1"/>
          <p:nvPr/>
        </p:nvSpPr>
        <p:spPr>
          <a:xfrm>
            <a:off x="8873062" y="618050"/>
            <a:ext cx="812802"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Scheduler</a:t>
            </a:r>
            <a:endParaRPr lang="en-US" sz="900" b="1" dirty="0">
              <a:effectLst>
                <a:outerShdw blurRad="38100" dist="38100" dir="2700000" algn="tl">
                  <a:srgbClr val="000000">
                    <a:alpha val="43137"/>
                  </a:srgbClr>
                </a:outerShdw>
              </a:effectLst>
            </a:endParaRPr>
          </a:p>
        </p:txBody>
      </p:sp>
      <p:sp>
        <p:nvSpPr>
          <p:cNvPr id="119" name="TextBox 118"/>
          <p:cNvSpPr txBox="1"/>
          <p:nvPr/>
        </p:nvSpPr>
        <p:spPr>
          <a:xfrm>
            <a:off x="8881529" y="965185"/>
            <a:ext cx="812802"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Dispatch</a:t>
            </a:r>
            <a:endParaRPr lang="en-US" sz="900" b="1" dirty="0">
              <a:effectLst>
                <a:outerShdw blurRad="38100" dist="38100" dir="2700000" algn="tl">
                  <a:srgbClr val="000000">
                    <a:alpha val="43137"/>
                  </a:srgbClr>
                </a:outerShdw>
              </a:effectLst>
            </a:endParaRPr>
          </a:p>
        </p:txBody>
      </p:sp>
      <p:sp>
        <p:nvSpPr>
          <p:cNvPr id="120" name="TextBox 119"/>
          <p:cNvSpPr txBox="1"/>
          <p:nvPr/>
        </p:nvSpPr>
        <p:spPr>
          <a:xfrm>
            <a:off x="8279770" y="4237560"/>
            <a:ext cx="1364476" cy="230832"/>
          </a:xfrm>
          <a:prstGeom prst="rect">
            <a:avLst/>
          </a:prstGeom>
          <a:noFill/>
        </p:spPr>
        <p:txBody>
          <a:bodyPr wrap="none" rtlCol="0">
            <a:spAutoFit/>
          </a:bodyPr>
          <a:lstStyle/>
          <a:p>
            <a:pPr algn="ctr"/>
            <a:r>
              <a:rPr lang="en-US" sz="900" b="1" dirty="0" smtClean="0">
                <a:solidFill>
                  <a:srgbClr val="000000"/>
                </a:solidFill>
              </a:rPr>
              <a:t>Load/Store Units x 16</a:t>
            </a:r>
            <a:endParaRPr lang="en-US" sz="900" b="1" dirty="0">
              <a:solidFill>
                <a:srgbClr val="000000"/>
              </a:solidFill>
            </a:endParaRPr>
          </a:p>
        </p:txBody>
      </p:sp>
      <p:sp>
        <p:nvSpPr>
          <p:cNvPr id="121" name="TextBox 120"/>
          <p:cNvSpPr txBox="1"/>
          <p:nvPr/>
        </p:nvSpPr>
        <p:spPr>
          <a:xfrm>
            <a:off x="8257329" y="4423827"/>
            <a:ext cx="1409360" cy="230832"/>
          </a:xfrm>
          <a:prstGeom prst="rect">
            <a:avLst/>
          </a:prstGeom>
          <a:noFill/>
        </p:spPr>
        <p:txBody>
          <a:bodyPr wrap="none" rtlCol="0">
            <a:spAutoFit/>
          </a:bodyPr>
          <a:lstStyle/>
          <a:p>
            <a:pPr algn="ctr"/>
            <a:r>
              <a:rPr lang="en-US" sz="900" b="1" dirty="0" smtClean="0">
                <a:solidFill>
                  <a:srgbClr val="000000"/>
                </a:solidFill>
              </a:rPr>
              <a:t>Special </a:t>
            </a:r>
            <a:r>
              <a:rPr lang="en-US" sz="900" b="1" dirty="0" err="1" smtClean="0">
                <a:solidFill>
                  <a:srgbClr val="000000"/>
                </a:solidFill>
              </a:rPr>
              <a:t>Func</a:t>
            </a:r>
            <a:r>
              <a:rPr lang="en-US" sz="900" b="1" dirty="0" smtClean="0">
                <a:solidFill>
                  <a:srgbClr val="000000"/>
                </a:solidFill>
              </a:rPr>
              <a:t> Units x 4</a:t>
            </a:r>
            <a:endParaRPr lang="en-US" sz="900" b="1" dirty="0">
              <a:solidFill>
                <a:srgbClr val="000000"/>
              </a:solidFill>
            </a:endParaRPr>
          </a:p>
        </p:txBody>
      </p:sp>
      <p:sp>
        <p:nvSpPr>
          <p:cNvPr id="122" name="TextBox 121"/>
          <p:cNvSpPr txBox="1"/>
          <p:nvPr/>
        </p:nvSpPr>
        <p:spPr>
          <a:xfrm>
            <a:off x="8279774" y="4652427"/>
            <a:ext cx="1364476" cy="230832"/>
          </a:xfrm>
          <a:prstGeom prst="rect">
            <a:avLst/>
          </a:prstGeom>
          <a:noFill/>
        </p:spPr>
        <p:txBody>
          <a:bodyPr wrap="none" rtlCol="0">
            <a:spAutoFit/>
          </a:bodyPr>
          <a:lstStyle/>
          <a:p>
            <a:pPr algn="ctr"/>
            <a:r>
              <a:rPr lang="en-US" sz="900" b="1" dirty="0" smtClean="0">
                <a:effectLst>
                  <a:outerShdw blurRad="38100" dist="38100" dir="2700000" algn="tl">
                    <a:srgbClr val="000000">
                      <a:alpha val="43137"/>
                    </a:srgbClr>
                  </a:outerShdw>
                </a:effectLst>
              </a:rPr>
              <a:t>Interconnect Network</a:t>
            </a:r>
            <a:endParaRPr lang="en-US" sz="900" b="1" dirty="0">
              <a:effectLst>
                <a:outerShdw blurRad="38100" dist="38100" dir="2700000" algn="tl">
                  <a:srgbClr val="000000">
                    <a:alpha val="43137"/>
                  </a:srgbClr>
                </a:outerShdw>
              </a:effectLst>
            </a:endParaRPr>
          </a:p>
        </p:txBody>
      </p:sp>
      <p:sp>
        <p:nvSpPr>
          <p:cNvPr id="123" name="TextBox 122"/>
          <p:cNvSpPr txBox="1"/>
          <p:nvPr/>
        </p:nvSpPr>
        <p:spPr>
          <a:xfrm>
            <a:off x="8337484" y="4948758"/>
            <a:ext cx="1249061" cy="369332"/>
          </a:xfrm>
          <a:prstGeom prst="rect">
            <a:avLst/>
          </a:prstGeom>
          <a:noFill/>
        </p:spPr>
        <p:txBody>
          <a:bodyPr wrap="none" rtlCol="0">
            <a:spAutoFit/>
          </a:bodyPr>
          <a:lstStyle/>
          <a:p>
            <a:pPr algn="ctr"/>
            <a:r>
              <a:rPr lang="en-US" sz="900" b="1" dirty="0" smtClean="0">
                <a:effectLst>
                  <a:outerShdw blurRad="38100" dist="38100" dir="2700000" algn="tl">
                    <a:srgbClr val="000000">
                      <a:alpha val="43137"/>
                    </a:srgbClr>
                  </a:outerShdw>
                </a:effectLst>
              </a:rPr>
              <a:t>64K Configurable</a:t>
            </a:r>
            <a:br>
              <a:rPr lang="en-US" sz="900" b="1" dirty="0" smtClean="0">
                <a:effectLst>
                  <a:outerShdw blurRad="38100" dist="38100" dir="2700000" algn="tl">
                    <a:srgbClr val="000000">
                      <a:alpha val="43137"/>
                    </a:srgbClr>
                  </a:outerShdw>
                </a:effectLst>
              </a:rPr>
            </a:br>
            <a:r>
              <a:rPr lang="en-US" sz="900" b="1" dirty="0" smtClean="0">
                <a:effectLst>
                  <a:outerShdw blurRad="38100" dist="38100" dir="2700000" algn="tl">
                    <a:srgbClr val="000000">
                      <a:alpha val="43137"/>
                    </a:srgbClr>
                  </a:outerShdw>
                </a:effectLst>
              </a:rPr>
              <a:t>Cache/Shared </a:t>
            </a:r>
            <a:r>
              <a:rPr lang="en-US" sz="900" b="1" dirty="0" err="1" smtClean="0">
                <a:effectLst>
                  <a:outerShdw blurRad="38100" dist="38100" dir="2700000" algn="tl">
                    <a:srgbClr val="000000">
                      <a:alpha val="43137"/>
                    </a:srgbClr>
                  </a:outerShdw>
                </a:effectLst>
              </a:rPr>
              <a:t>Mem</a:t>
            </a:r>
            <a:endParaRPr lang="en-US" sz="900" b="1" dirty="0">
              <a:effectLst>
                <a:outerShdw blurRad="38100" dist="38100" dir="2700000" algn="tl">
                  <a:srgbClr val="000000">
                    <a:alpha val="43137"/>
                  </a:srgbClr>
                </a:outerShdw>
              </a:effectLst>
            </a:endParaRPr>
          </a:p>
        </p:txBody>
      </p:sp>
      <p:sp>
        <p:nvSpPr>
          <p:cNvPr id="124" name="TextBox 123"/>
          <p:cNvSpPr txBox="1"/>
          <p:nvPr/>
        </p:nvSpPr>
        <p:spPr>
          <a:xfrm>
            <a:off x="8459314" y="5363627"/>
            <a:ext cx="1005404" cy="230832"/>
          </a:xfrm>
          <a:prstGeom prst="rect">
            <a:avLst/>
          </a:prstGeom>
          <a:noFill/>
        </p:spPr>
        <p:txBody>
          <a:bodyPr wrap="none" rtlCol="0">
            <a:spAutoFit/>
          </a:bodyPr>
          <a:lstStyle/>
          <a:p>
            <a:pPr algn="ctr"/>
            <a:r>
              <a:rPr lang="en-US" sz="900" b="1" dirty="0" smtClean="0">
                <a:effectLst>
                  <a:outerShdw blurRad="38100" dist="38100" dir="2700000" algn="tl">
                    <a:srgbClr val="000000">
                      <a:alpha val="43137"/>
                    </a:srgbClr>
                  </a:outerShdw>
                </a:effectLst>
              </a:rPr>
              <a:t>Uniform Cache</a:t>
            </a:r>
            <a:endParaRPr lang="en-US" sz="900" b="1" dirty="0">
              <a:effectLst>
                <a:outerShdw blurRad="38100" dist="38100" dir="2700000" algn="tl">
                  <a:srgbClr val="000000">
                    <a:alpha val="43137"/>
                  </a:srgbClr>
                </a:outerShdw>
              </a:effectLst>
            </a:endParaRPr>
          </a:p>
        </p:txBody>
      </p:sp>
      <p:sp>
        <p:nvSpPr>
          <p:cNvPr id="125" name="TextBox 124"/>
          <p:cNvSpPr txBox="1"/>
          <p:nvPr/>
        </p:nvSpPr>
        <p:spPr>
          <a:xfrm>
            <a:off x="8254987" y="1528226"/>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26" name="TextBox 125"/>
          <p:cNvSpPr txBox="1"/>
          <p:nvPr/>
        </p:nvSpPr>
        <p:spPr>
          <a:xfrm>
            <a:off x="8254987" y="1866893"/>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27" name="TextBox 126"/>
          <p:cNvSpPr txBox="1"/>
          <p:nvPr/>
        </p:nvSpPr>
        <p:spPr>
          <a:xfrm>
            <a:off x="8254987" y="2205560"/>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28" name="TextBox 127"/>
          <p:cNvSpPr txBox="1"/>
          <p:nvPr/>
        </p:nvSpPr>
        <p:spPr>
          <a:xfrm>
            <a:off x="8254987" y="2544226"/>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29" name="TextBox 128"/>
          <p:cNvSpPr txBox="1"/>
          <p:nvPr/>
        </p:nvSpPr>
        <p:spPr>
          <a:xfrm>
            <a:off x="8576721" y="1528226"/>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30" name="TextBox 129"/>
          <p:cNvSpPr txBox="1"/>
          <p:nvPr/>
        </p:nvSpPr>
        <p:spPr>
          <a:xfrm>
            <a:off x="8576721" y="1866893"/>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31" name="TextBox 130"/>
          <p:cNvSpPr txBox="1"/>
          <p:nvPr/>
        </p:nvSpPr>
        <p:spPr>
          <a:xfrm>
            <a:off x="8576721" y="2205560"/>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32" name="TextBox 131"/>
          <p:cNvSpPr txBox="1"/>
          <p:nvPr/>
        </p:nvSpPr>
        <p:spPr>
          <a:xfrm>
            <a:off x="8576721" y="2544226"/>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33" name="TextBox 132"/>
          <p:cNvSpPr txBox="1"/>
          <p:nvPr/>
        </p:nvSpPr>
        <p:spPr>
          <a:xfrm>
            <a:off x="8906922" y="1528226"/>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34" name="TextBox 133"/>
          <p:cNvSpPr txBox="1"/>
          <p:nvPr/>
        </p:nvSpPr>
        <p:spPr>
          <a:xfrm>
            <a:off x="8906922" y="1866893"/>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35" name="TextBox 134"/>
          <p:cNvSpPr txBox="1"/>
          <p:nvPr/>
        </p:nvSpPr>
        <p:spPr>
          <a:xfrm>
            <a:off x="8906922" y="2205560"/>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36" name="TextBox 135"/>
          <p:cNvSpPr txBox="1"/>
          <p:nvPr/>
        </p:nvSpPr>
        <p:spPr>
          <a:xfrm>
            <a:off x="8906922" y="2544226"/>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37" name="TextBox 136"/>
          <p:cNvSpPr txBox="1"/>
          <p:nvPr/>
        </p:nvSpPr>
        <p:spPr>
          <a:xfrm>
            <a:off x="9237122" y="1528226"/>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38" name="TextBox 137"/>
          <p:cNvSpPr txBox="1"/>
          <p:nvPr/>
        </p:nvSpPr>
        <p:spPr>
          <a:xfrm>
            <a:off x="9237122" y="1866893"/>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39" name="TextBox 138"/>
          <p:cNvSpPr txBox="1"/>
          <p:nvPr/>
        </p:nvSpPr>
        <p:spPr>
          <a:xfrm>
            <a:off x="9237122" y="2205560"/>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40" name="TextBox 139"/>
          <p:cNvSpPr txBox="1"/>
          <p:nvPr/>
        </p:nvSpPr>
        <p:spPr>
          <a:xfrm>
            <a:off x="9237122" y="2544226"/>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41" name="TextBox 140"/>
          <p:cNvSpPr txBox="1"/>
          <p:nvPr/>
        </p:nvSpPr>
        <p:spPr>
          <a:xfrm>
            <a:off x="8254987" y="2916760"/>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42" name="TextBox 141"/>
          <p:cNvSpPr txBox="1"/>
          <p:nvPr/>
        </p:nvSpPr>
        <p:spPr>
          <a:xfrm>
            <a:off x="8254987" y="3255427"/>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43" name="TextBox 142"/>
          <p:cNvSpPr txBox="1"/>
          <p:nvPr/>
        </p:nvSpPr>
        <p:spPr>
          <a:xfrm>
            <a:off x="8254987" y="3594094"/>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44" name="TextBox 143"/>
          <p:cNvSpPr txBox="1"/>
          <p:nvPr/>
        </p:nvSpPr>
        <p:spPr>
          <a:xfrm>
            <a:off x="8254987" y="3932760"/>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45" name="TextBox 144"/>
          <p:cNvSpPr txBox="1"/>
          <p:nvPr/>
        </p:nvSpPr>
        <p:spPr>
          <a:xfrm>
            <a:off x="8576721" y="2916760"/>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46" name="TextBox 145"/>
          <p:cNvSpPr txBox="1"/>
          <p:nvPr/>
        </p:nvSpPr>
        <p:spPr>
          <a:xfrm>
            <a:off x="8576721" y="3255427"/>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47" name="TextBox 146"/>
          <p:cNvSpPr txBox="1"/>
          <p:nvPr/>
        </p:nvSpPr>
        <p:spPr>
          <a:xfrm>
            <a:off x="8576721" y="3594094"/>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48" name="TextBox 147"/>
          <p:cNvSpPr txBox="1"/>
          <p:nvPr/>
        </p:nvSpPr>
        <p:spPr>
          <a:xfrm>
            <a:off x="8576721" y="3932760"/>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49" name="TextBox 148"/>
          <p:cNvSpPr txBox="1"/>
          <p:nvPr/>
        </p:nvSpPr>
        <p:spPr>
          <a:xfrm>
            <a:off x="8906922" y="2916760"/>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50" name="TextBox 149"/>
          <p:cNvSpPr txBox="1"/>
          <p:nvPr/>
        </p:nvSpPr>
        <p:spPr>
          <a:xfrm>
            <a:off x="8906922" y="3255427"/>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51" name="TextBox 150"/>
          <p:cNvSpPr txBox="1"/>
          <p:nvPr/>
        </p:nvSpPr>
        <p:spPr>
          <a:xfrm>
            <a:off x="8906922" y="3594094"/>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52" name="TextBox 151"/>
          <p:cNvSpPr txBox="1"/>
          <p:nvPr/>
        </p:nvSpPr>
        <p:spPr>
          <a:xfrm>
            <a:off x="8906922" y="3932760"/>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53" name="TextBox 152"/>
          <p:cNvSpPr txBox="1"/>
          <p:nvPr/>
        </p:nvSpPr>
        <p:spPr>
          <a:xfrm>
            <a:off x="9237122" y="2916760"/>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54" name="TextBox 153"/>
          <p:cNvSpPr txBox="1"/>
          <p:nvPr/>
        </p:nvSpPr>
        <p:spPr>
          <a:xfrm>
            <a:off x="9237122" y="3255427"/>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55" name="TextBox 154"/>
          <p:cNvSpPr txBox="1"/>
          <p:nvPr/>
        </p:nvSpPr>
        <p:spPr>
          <a:xfrm>
            <a:off x="9237122" y="3594094"/>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56" name="TextBox 155"/>
          <p:cNvSpPr txBox="1"/>
          <p:nvPr/>
        </p:nvSpPr>
        <p:spPr>
          <a:xfrm>
            <a:off x="9237122" y="3932760"/>
            <a:ext cx="465669" cy="230832"/>
          </a:xfrm>
          <a:prstGeom prst="rect">
            <a:avLst/>
          </a:prstGeom>
          <a:noFill/>
        </p:spPr>
        <p:txBody>
          <a:bodyPr wrap="square" rtlCol="0">
            <a:spAutoFit/>
          </a:bodyPr>
          <a:lstStyle/>
          <a:p>
            <a:pPr algn="ctr"/>
            <a:r>
              <a:rPr lang="en-US" sz="900" b="1" dirty="0" smtClean="0">
                <a:effectLst>
                  <a:outerShdw blurRad="38100" dist="38100" dir="2700000" algn="tl">
                    <a:srgbClr val="000000">
                      <a:alpha val="43137"/>
                    </a:srgbClr>
                  </a:outerShdw>
                </a:effectLst>
              </a:rPr>
              <a:t>Core</a:t>
            </a:r>
            <a:endParaRPr lang="en-US" sz="900" b="1" dirty="0">
              <a:effectLst>
                <a:outerShdw blurRad="38100" dist="38100" dir="2700000" algn="tl">
                  <a:srgbClr val="000000">
                    <a:alpha val="43137"/>
                  </a:srgbClr>
                </a:outerShdw>
              </a:effectLst>
            </a:endParaRPr>
          </a:p>
        </p:txBody>
      </p:sp>
      <p:sp>
        <p:nvSpPr>
          <p:cNvPr id="157" name="TextBox 156"/>
          <p:cNvSpPr txBox="1"/>
          <p:nvPr/>
        </p:nvSpPr>
        <p:spPr>
          <a:xfrm>
            <a:off x="8390828" y="359832"/>
            <a:ext cx="1159293" cy="230832"/>
          </a:xfrm>
          <a:prstGeom prst="rect">
            <a:avLst/>
          </a:prstGeom>
          <a:noFill/>
        </p:spPr>
        <p:txBody>
          <a:bodyPr wrap="none" rtlCol="0">
            <a:spAutoFit/>
          </a:bodyPr>
          <a:lstStyle/>
          <a:p>
            <a:pPr algn="ctr"/>
            <a:r>
              <a:rPr lang="en-US" sz="900" b="1" dirty="0" smtClean="0">
                <a:effectLst>
                  <a:outerShdw blurRad="38100" dist="38100" dir="2700000" algn="tl">
                    <a:srgbClr val="000000">
                      <a:alpha val="43137"/>
                    </a:srgbClr>
                  </a:outerShdw>
                </a:effectLst>
              </a:rPr>
              <a:t>Instruction Cache</a:t>
            </a:r>
            <a:endParaRPr lang="en-US" sz="900" b="1" dirty="0">
              <a:effectLst>
                <a:outerShdw blurRad="38100" dist="38100" dir="2700000" algn="tl">
                  <a:srgbClr val="000000">
                    <a:alpha val="43137"/>
                  </a:srgbClr>
                </a:outerShdw>
              </a:effectLst>
            </a:endParaRPr>
          </a:p>
        </p:txBody>
      </p:sp>
      <p:sp>
        <p:nvSpPr>
          <p:cNvPr id="158" name="Rectangle 157"/>
          <p:cNvSpPr/>
          <p:nvPr/>
        </p:nvSpPr>
        <p:spPr>
          <a:xfrm>
            <a:off x="8322733" y="3877733"/>
            <a:ext cx="1286941" cy="229446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158" descr="Cores_4greenCore.png"/>
          <p:cNvPicPr>
            <a:picLocks noChangeAspect="1"/>
          </p:cNvPicPr>
          <p:nvPr/>
        </p:nvPicPr>
        <p:blipFill>
          <a:blip r:embed="rId5" cstate="print"/>
          <a:srcRect l="26556" t="21778" r="33666" b="24889"/>
          <a:stretch>
            <a:fillRect/>
          </a:stretch>
        </p:blipFill>
        <p:spPr>
          <a:xfrm>
            <a:off x="5541712" y="2556933"/>
            <a:ext cx="2323818" cy="2336800"/>
          </a:xfrm>
          <a:prstGeom prst="rect">
            <a:avLst/>
          </a:prstGeom>
        </p:spPr>
      </p:pic>
      <p:sp>
        <p:nvSpPr>
          <p:cNvPr id="160" name="Trapezoid 159"/>
          <p:cNvSpPr/>
          <p:nvPr/>
        </p:nvSpPr>
        <p:spPr>
          <a:xfrm rot="5400000" flipH="1">
            <a:off x="6942668" y="3513667"/>
            <a:ext cx="2269067" cy="440272"/>
          </a:xfrm>
          <a:prstGeom prst="trapezoid">
            <a:avLst>
              <a:gd name="adj" fmla="val 202778"/>
            </a:avLst>
          </a:prstGeom>
          <a:gradFill>
            <a:gsLst>
              <a:gs pos="0">
                <a:schemeClr val="tx1">
                  <a:alpha val="0"/>
                </a:schemeClr>
              </a:gs>
              <a:gs pos="100000">
                <a:schemeClr val="bg2">
                  <a:alpha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8322733" y="397933"/>
            <a:ext cx="1286941" cy="313266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8661400" y="3547533"/>
            <a:ext cx="948274" cy="33866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a:off x="8322734" y="3539067"/>
            <a:ext cx="330202" cy="355600"/>
          </a:xfrm>
          <a:prstGeom prst="roundRect">
            <a:avLst/>
          </a:prstGeom>
          <a:noFill/>
          <a:ln w="254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p:cNvSpPr txBox="1"/>
          <p:nvPr/>
        </p:nvSpPr>
        <p:spPr>
          <a:xfrm>
            <a:off x="5825066" y="2611957"/>
            <a:ext cx="1794934" cy="400110"/>
          </a:xfrm>
          <a:prstGeom prst="rect">
            <a:avLst/>
          </a:prstGeom>
          <a:noFill/>
        </p:spPr>
        <p:txBody>
          <a:bodyPr wrap="square" rtlCol="0">
            <a:spAutoFit/>
          </a:bodyPr>
          <a:lstStyle/>
          <a:p>
            <a:pPr algn="ctr"/>
            <a:r>
              <a:rPr lang="en-US" sz="2000" b="1" dirty="0" smtClean="0">
                <a:effectLst>
                  <a:outerShdw blurRad="38100" dist="38100" dir="2700000" algn="tl">
                    <a:srgbClr val="000000">
                      <a:alpha val="43137"/>
                    </a:srgbClr>
                  </a:outerShdw>
                </a:effectLst>
              </a:rPr>
              <a:t>CUDA Core</a:t>
            </a:r>
            <a:endParaRPr lang="en-US" sz="2000" b="1" dirty="0">
              <a:effectLst>
                <a:outerShdw blurRad="38100" dist="38100" dir="2700000" algn="tl">
                  <a:srgbClr val="000000">
                    <a:alpha val="43137"/>
                  </a:srgbClr>
                </a:outerShdw>
              </a:effectLst>
            </a:endParaRPr>
          </a:p>
        </p:txBody>
      </p:sp>
      <p:sp>
        <p:nvSpPr>
          <p:cNvPr id="165" name="TextBox 164"/>
          <p:cNvSpPr txBox="1"/>
          <p:nvPr/>
        </p:nvSpPr>
        <p:spPr>
          <a:xfrm>
            <a:off x="5825066" y="2959085"/>
            <a:ext cx="1794934" cy="307777"/>
          </a:xfrm>
          <a:prstGeom prst="rect">
            <a:avLst/>
          </a:prstGeom>
          <a:noFill/>
        </p:spPr>
        <p:txBody>
          <a:bodyPr wrap="square" rtlCol="0">
            <a:spAutoFit/>
          </a:bodyPr>
          <a:lstStyle/>
          <a:p>
            <a:pPr algn="ctr"/>
            <a:r>
              <a:rPr lang="en-US" sz="1400" b="1" dirty="0" smtClean="0">
                <a:effectLst>
                  <a:outerShdw blurRad="38100" dist="38100" dir="2700000" algn="tl">
                    <a:srgbClr val="000000">
                      <a:alpha val="43137"/>
                    </a:srgbClr>
                  </a:outerShdw>
                </a:effectLst>
              </a:rPr>
              <a:t>Dispatch Port</a:t>
            </a:r>
            <a:endParaRPr lang="en-US" sz="1400" b="1" dirty="0">
              <a:effectLst>
                <a:outerShdw blurRad="38100" dist="38100" dir="2700000" algn="tl">
                  <a:srgbClr val="000000">
                    <a:alpha val="43137"/>
                  </a:srgbClr>
                </a:outerShdw>
              </a:effectLst>
            </a:endParaRPr>
          </a:p>
        </p:txBody>
      </p:sp>
      <p:sp>
        <p:nvSpPr>
          <p:cNvPr id="166" name="TextBox 165"/>
          <p:cNvSpPr txBox="1"/>
          <p:nvPr/>
        </p:nvSpPr>
        <p:spPr>
          <a:xfrm>
            <a:off x="5825066" y="3246951"/>
            <a:ext cx="1794934" cy="307777"/>
          </a:xfrm>
          <a:prstGeom prst="rect">
            <a:avLst/>
          </a:prstGeom>
          <a:noFill/>
        </p:spPr>
        <p:txBody>
          <a:bodyPr wrap="square" rtlCol="0">
            <a:spAutoFit/>
          </a:bodyPr>
          <a:lstStyle/>
          <a:p>
            <a:pPr algn="ctr"/>
            <a:r>
              <a:rPr lang="en-US" sz="1400" b="1" dirty="0" smtClean="0">
                <a:effectLst>
                  <a:outerShdw blurRad="38100" dist="38100" dir="2700000" algn="tl">
                    <a:srgbClr val="000000">
                      <a:alpha val="43137"/>
                    </a:srgbClr>
                  </a:outerShdw>
                </a:effectLst>
              </a:rPr>
              <a:t>Operand Collector</a:t>
            </a:r>
            <a:endParaRPr lang="en-US" sz="1400" b="1" dirty="0">
              <a:effectLst>
                <a:outerShdw blurRad="38100" dist="38100" dir="2700000" algn="tl">
                  <a:srgbClr val="000000">
                    <a:alpha val="43137"/>
                  </a:srgbClr>
                </a:outerShdw>
              </a:effectLst>
            </a:endParaRPr>
          </a:p>
        </p:txBody>
      </p:sp>
      <p:sp>
        <p:nvSpPr>
          <p:cNvPr id="167" name="TextBox 166"/>
          <p:cNvSpPr txBox="1"/>
          <p:nvPr/>
        </p:nvSpPr>
        <p:spPr>
          <a:xfrm>
            <a:off x="5825066" y="4381484"/>
            <a:ext cx="1794934" cy="307777"/>
          </a:xfrm>
          <a:prstGeom prst="rect">
            <a:avLst/>
          </a:prstGeom>
          <a:noFill/>
        </p:spPr>
        <p:txBody>
          <a:bodyPr wrap="square" rtlCol="0">
            <a:spAutoFit/>
          </a:bodyPr>
          <a:lstStyle/>
          <a:p>
            <a:pPr algn="ctr"/>
            <a:r>
              <a:rPr lang="en-US" sz="1400" b="1" dirty="0" smtClean="0">
                <a:effectLst>
                  <a:outerShdw blurRad="38100" dist="38100" dir="2700000" algn="tl">
                    <a:srgbClr val="000000">
                      <a:alpha val="43137"/>
                    </a:srgbClr>
                  </a:outerShdw>
                </a:effectLst>
              </a:rPr>
              <a:t>Result Queue</a:t>
            </a:r>
            <a:endParaRPr lang="en-US" sz="1400" b="1" dirty="0">
              <a:effectLst>
                <a:outerShdw blurRad="38100" dist="38100" dir="2700000" algn="tl">
                  <a:srgbClr val="000000">
                    <a:alpha val="43137"/>
                  </a:srgbClr>
                </a:outerShdw>
              </a:effectLst>
            </a:endParaRPr>
          </a:p>
        </p:txBody>
      </p:sp>
      <p:sp>
        <p:nvSpPr>
          <p:cNvPr id="168" name="TextBox 167"/>
          <p:cNvSpPr txBox="1"/>
          <p:nvPr/>
        </p:nvSpPr>
        <p:spPr>
          <a:xfrm>
            <a:off x="5842000" y="3826937"/>
            <a:ext cx="838201" cy="286232"/>
          </a:xfrm>
          <a:prstGeom prst="rect">
            <a:avLst/>
          </a:prstGeom>
          <a:noFill/>
        </p:spPr>
        <p:txBody>
          <a:bodyPr wrap="square" rtlCol="0">
            <a:spAutoFit/>
          </a:bodyPr>
          <a:lstStyle/>
          <a:p>
            <a:pPr algn="ctr">
              <a:lnSpc>
                <a:spcPct val="90000"/>
              </a:lnSpc>
            </a:pPr>
            <a:r>
              <a:rPr lang="en-US" sz="1400" b="1" dirty="0" smtClean="0">
                <a:solidFill>
                  <a:schemeClr val="bg1"/>
                </a:solidFill>
              </a:rPr>
              <a:t>FP Unit</a:t>
            </a:r>
            <a:endParaRPr lang="en-US" sz="1400" b="1" dirty="0">
              <a:solidFill>
                <a:schemeClr val="bg1"/>
              </a:solidFill>
            </a:endParaRPr>
          </a:p>
        </p:txBody>
      </p:sp>
      <p:sp>
        <p:nvSpPr>
          <p:cNvPr id="169" name="TextBox 168"/>
          <p:cNvSpPr txBox="1"/>
          <p:nvPr/>
        </p:nvSpPr>
        <p:spPr>
          <a:xfrm>
            <a:off x="6739467" y="3826937"/>
            <a:ext cx="905934" cy="286232"/>
          </a:xfrm>
          <a:prstGeom prst="rect">
            <a:avLst/>
          </a:prstGeom>
          <a:noFill/>
        </p:spPr>
        <p:txBody>
          <a:bodyPr wrap="square" rtlCol="0">
            <a:spAutoFit/>
          </a:bodyPr>
          <a:lstStyle/>
          <a:p>
            <a:pPr algn="ctr">
              <a:lnSpc>
                <a:spcPct val="90000"/>
              </a:lnSpc>
            </a:pPr>
            <a:r>
              <a:rPr lang="en-US" sz="1400" b="1" dirty="0" smtClean="0">
                <a:solidFill>
                  <a:schemeClr val="bg1"/>
                </a:solidFill>
              </a:rPr>
              <a:t>INT Unit</a:t>
            </a:r>
            <a:endParaRPr lang="en-US" sz="1400" b="1" dirty="0">
              <a:solidFill>
                <a:schemeClr val="bg1"/>
              </a:solidFill>
            </a:endParaRPr>
          </a:p>
        </p:txBody>
      </p:sp>
      <p:cxnSp>
        <p:nvCxnSpPr>
          <p:cNvPr id="171" name="Straight Arrow Connector 170"/>
          <p:cNvCxnSpPr/>
          <p:nvPr/>
        </p:nvCxnSpPr>
        <p:spPr>
          <a:xfrm rot="5400000">
            <a:off x="6182362" y="3622045"/>
            <a:ext cx="182880" cy="1588"/>
          </a:xfrm>
          <a:prstGeom prst="straightConnector1">
            <a:avLst/>
          </a:prstGeom>
          <a:ln w="2222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rot="5400000">
            <a:off x="7113695" y="3622045"/>
            <a:ext cx="182880" cy="1588"/>
          </a:xfrm>
          <a:prstGeom prst="straightConnector1">
            <a:avLst/>
          </a:prstGeom>
          <a:ln w="2222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rot="5400000">
            <a:off x="6182362" y="4299378"/>
            <a:ext cx="182880" cy="1588"/>
          </a:xfrm>
          <a:prstGeom prst="straightConnector1">
            <a:avLst/>
          </a:prstGeom>
          <a:ln w="2222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rot="5400000">
            <a:off x="7113695" y="4299378"/>
            <a:ext cx="182880" cy="1588"/>
          </a:xfrm>
          <a:prstGeom prst="straightConnector1">
            <a:avLst/>
          </a:prstGeom>
          <a:ln w="2222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49276" y="1133856"/>
            <a:ext cx="6842124" cy="4252912"/>
          </a:xfrm>
        </p:spPr>
        <p:txBody>
          <a:bodyPr/>
          <a:lstStyle/>
          <a:p>
            <a:pPr lvl="0"/>
            <a:r>
              <a:rPr lang="en-US" sz="2000" dirty="0" smtClean="0"/>
              <a:t>New IEEE 754-2008 floating-point standard, surpassing even the most advanced CPUs</a:t>
            </a:r>
          </a:p>
          <a:p>
            <a:pPr lvl="0"/>
            <a:endParaRPr lang="en-US" sz="2000" dirty="0" smtClean="0"/>
          </a:p>
          <a:p>
            <a:pPr lvl="0"/>
            <a:r>
              <a:rPr lang="en-US" sz="2000" dirty="0" smtClean="0"/>
              <a:t>Fused multiply-add (FMA) instruction </a:t>
            </a:r>
          </a:p>
          <a:p>
            <a:pPr lvl="0">
              <a:buNone/>
            </a:pPr>
            <a:r>
              <a:rPr lang="en-US" sz="2000" dirty="0" smtClean="0"/>
              <a:t>     for both single and double precision </a:t>
            </a:r>
          </a:p>
          <a:p>
            <a:pPr lvl="0"/>
            <a:endParaRPr lang="en-US" sz="2000" dirty="0" smtClean="0"/>
          </a:p>
          <a:p>
            <a:pPr lvl="0"/>
            <a:r>
              <a:rPr lang="en-US" sz="2000" dirty="0" smtClean="0"/>
              <a:t>Newly designed integer ALU </a:t>
            </a:r>
          </a:p>
          <a:p>
            <a:pPr lvl="0">
              <a:buNone/>
            </a:pPr>
            <a:r>
              <a:rPr lang="en-US" sz="2000" dirty="0" smtClean="0"/>
              <a:t>     optimized for 64-bit and extended </a:t>
            </a:r>
          </a:p>
          <a:p>
            <a:pPr lvl="0">
              <a:buNone/>
            </a:pPr>
            <a:r>
              <a:rPr lang="en-US" sz="2000" dirty="0" smtClean="0"/>
              <a:t>     precision operations</a:t>
            </a:r>
          </a:p>
          <a:p>
            <a:endParaRPr lang="en-US" sz="2000" dirty="0" smtClean="0"/>
          </a:p>
          <a:p>
            <a:endParaRPr lang="en-US" sz="2000"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Cached Memory Hierarchy</a:t>
            </a:r>
            <a:endParaRPr lang="en-GB" dirty="0"/>
          </a:p>
        </p:txBody>
      </p:sp>
      <p:sp>
        <p:nvSpPr>
          <p:cNvPr id="6" name="Content Placeholder 2"/>
          <p:cNvSpPr txBox="1">
            <a:spLocks/>
          </p:cNvSpPr>
          <p:nvPr/>
        </p:nvSpPr>
        <p:spPr>
          <a:xfrm>
            <a:off x="549275" y="1133856"/>
            <a:ext cx="7223125" cy="4252912"/>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Pct val="100000"/>
              <a:buFontTx/>
              <a:buBlip>
                <a:blip r:embed="rId2"/>
              </a:buBlip>
              <a:tabLst/>
              <a:defRPr/>
            </a:pPr>
            <a:r>
              <a:rPr kumimoji="0" lang="en-US" sz="2000" b="1" i="0" u="none" strike="noStrike" kern="0" cap="none" spc="0" normalizeH="0" baseline="0" noProof="0" smtClean="0">
                <a:ln>
                  <a:noFill/>
                </a:ln>
                <a:solidFill>
                  <a:schemeClr val="tx1"/>
                </a:solidFill>
                <a:effectLst/>
                <a:uLnTx/>
                <a:uFillTx/>
                <a:latin typeface="+mj-lt"/>
                <a:ea typeface="+mj-ea"/>
                <a:cs typeface="+mj-cs"/>
              </a:rPr>
              <a:t>First GPU architecture to support a true cache hierarchy in combination with on-chip shared memory</a:t>
            </a:r>
          </a:p>
          <a:p>
            <a:pPr marL="342900" marR="0" lvl="0" indent="-342900" algn="l" defTabSz="914400" rtl="0" eaLnBrk="1" fontAlgn="base" latinLnBrk="0" hangingPunct="1">
              <a:lnSpc>
                <a:spcPct val="100000"/>
              </a:lnSpc>
              <a:spcBef>
                <a:spcPct val="20000"/>
              </a:spcBef>
              <a:spcAft>
                <a:spcPct val="0"/>
              </a:spcAft>
              <a:buClrTx/>
              <a:buSzPct val="100000"/>
              <a:buFontTx/>
              <a:buBlip>
                <a:blip r:embed="rId2"/>
              </a:buBlip>
              <a:tabLst/>
              <a:defRPr/>
            </a:pPr>
            <a:endParaRPr kumimoji="0" lang="en-US" sz="2000" b="1" i="0" u="none" strike="noStrike" kern="0" cap="none" spc="0" normalizeH="0" baseline="0" noProof="0" smtClean="0">
              <a:ln>
                <a:noFill/>
              </a:ln>
              <a:solidFill>
                <a:schemeClr val="tx1"/>
              </a:solidFill>
              <a:effectLst/>
              <a:uLnTx/>
              <a:uFillTx/>
              <a:latin typeface="+mj-lt"/>
              <a:ea typeface="+mj-ea"/>
              <a:cs typeface="+mj-cs"/>
            </a:endParaRPr>
          </a:p>
          <a:p>
            <a:pPr marL="342900" marR="0" lvl="0" indent="-342900" algn="l" defTabSz="914400" rtl="0" eaLnBrk="1" fontAlgn="base" latinLnBrk="0" hangingPunct="1">
              <a:lnSpc>
                <a:spcPct val="100000"/>
              </a:lnSpc>
              <a:spcBef>
                <a:spcPct val="20000"/>
              </a:spcBef>
              <a:spcAft>
                <a:spcPct val="0"/>
              </a:spcAft>
              <a:buClrTx/>
              <a:buSzPct val="100000"/>
              <a:buFontTx/>
              <a:buBlip>
                <a:blip r:embed="rId2"/>
              </a:buBlip>
              <a:tabLst/>
              <a:defRPr/>
            </a:pPr>
            <a:r>
              <a:rPr kumimoji="0" lang="en-US" sz="2000" b="1" i="0" u="none" strike="noStrike" kern="0" cap="none" spc="0" normalizeH="0" baseline="0" noProof="0" smtClean="0">
                <a:ln>
                  <a:noFill/>
                </a:ln>
                <a:solidFill>
                  <a:schemeClr val="tx1"/>
                </a:solidFill>
                <a:effectLst/>
                <a:uLnTx/>
                <a:uFillTx/>
                <a:latin typeface="+mj-lt"/>
                <a:ea typeface="+mj-ea"/>
                <a:cs typeface="+mj-cs"/>
              </a:rPr>
              <a:t>L1 Cache per SM (32 cores)</a:t>
            </a:r>
          </a:p>
          <a:p>
            <a:pPr marL="914400" marR="0" lvl="1" indent="-342900" algn="l" defTabSz="914400" rtl="0" eaLnBrk="1" fontAlgn="base" latinLnBrk="0" hangingPunct="1">
              <a:lnSpc>
                <a:spcPct val="100000"/>
              </a:lnSpc>
              <a:spcBef>
                <a:spcPct val="20000"/>
              </a:spcBef>
              <a:spcAft>
                <a:spcPct val="0"/>
              </a:spcAft>
              <a:buClrTx/>
              <a:buSzPct val="100000"/>
              <a:buFontTx/>
              <a:buBlip>
                <a:blip r:embed="rId2"/>
              </a:buBlip>
              <a:tabLst/>
              <a:defRPr/>
            </a:pPr>
            <a:r>
              <a:rPr kumimoji="0" lang="en-US" sz="1800" b="1" i="0" u="none" strike="noStrike" kern="0" cap="none" spc="0" normalizeH="0" baseline="0" noProof="0" smtClean="0">
                <a:ln>
                  <a:noFill/>
                </a:ln>
                <a:solidFill>
                  <a:schemeClr val="tx1"/>
                </a:solidFill>
                <a:effectLst/>
                <a:uLnTx/>
                <a:uFillTx/>
                <a:latin typeface="+mj-lt"/>
                <a:ea typeface="+mj-ea"/>
                <a:cs typeface="+mj-cs"/>
              </a:rPr>
              <a:t>Improves bandwidth and reduces latency</a:t>
            </a:r>
          </a:p>
          <a:p>
            <a:pPr marL="342900" marR="0" lvl="0" indent="-342900" algn="l" defTabSz="914400" rtl="0" eaLnBrk="1" fontAlgn="base" latinLnBrk="0" hangingPunct="1">
              <a:lnSpc>
                <a:spcPct val="100000"/>
              </a:lnSpc>
              <a:spcBef>
                <a:spcPct val="20000"/>
              </a:spcBef>
              <a:spcAft>
                <a:spcPct val="0"/>
              </a:spcAft>
              <a:buClrTx/>
              <a:buSzPct val="100000"/>
              <a:buFontTx/>
              <a:buBlip>
                <a:blip r:embed="rId2"/>
              </a:buBlip>
              <a:tabLst/>
              <a:defRPr/>
            </a:pPr>
            <a:endParaRPr kumimoji="0" lang="en-US" sz="2000" b="1" i="0" u="none" strike="noStrike" kern="0" cap="none" spc="0" normalizeH="0" baseline="0" noProof="0" smtClean="0">
              <a:ln>
                <a:noFill/>
              </a:ln>
              <a:solidFill>
                <a:schemeClr val="tx1"/>
              </a:solidFill>
              <a:effectLst/>
              <a:uLnTx/>
              <a:uFillTx/>
              <a:latin typeface="+mj-lt"/>
              <a:ea typeface="+mj-ea"/>
              <a:cs typeface="+mj-cs"/>
            </a:endParaRPr>
          </a:p>
          <a:p>
            <a:pPr marL="342900" marR="0" lvl="0" indent="-342900" algn="l" defTabSz="914400" rtl="0" eaLnBrk="1" fontAlgn="base" latinLnBrk="0" hangingPunct="1">
              <a:lnSpc>
                <a:spcPct val="100000"/>
              </a:lnSpc>
              <a:spcBef>
                <a:spcPct val="20000"/>
              </a:spcBef>
              <a:spcAft>
                <a:spcPct val="0"/>
              </a:spcAft>
              <a:buClrTx/>
              <a:buSzPct val="100000"/>
              <a:buFontTx/>
              <a:buBlip>
                <a:blip r:embed="rId2"/>
              </a:buBlip>
              <a:tabLst/>
              <a:defRPr/>
            </a:pPr>
            <a:r>
              <a:rPr kumimoji="0" lang="en-US" sz="2000" b="1" i="0" u="none" strike="noStrike" kern="0" cap="none" spc="0" normalizeH="0" baseline="0" noProof="0" smtClean="0">
                <a:ln>
                  <a:noFill/>
                </a:ln>
                <a:solidFill>
                  <a:schemeClr val="tx1"/>
                </a:solidFill>
                <a:effectLst/>
                <a:uLnTx/>
                <a:uFillTx/>
                <a:latin typeface="+mj-lt"/>
                <a:ea typeface="+mj-ea"/>
                <a:cs typeface="+mj-cs"/>
              </a:rPr>
              <a:t>Unified L2 Cache (768 KB)</a:t>
            </a:r>
          </a:p>
          <a:p>
            <a:pPr marL="914400" marR="0" lvl="1" indent="-342900" algn="l" defTabSz="914400" rtl="0" eaLnBrk="1" fontAlgn="base" latinLnBrk="0" hangingPunct="1">
              <a:lnSpc>
                <a:spcPct val="100000"/>
              </a:lnSpc>
              <a:spcBef>
                <a:spcPct val="20000"/>
              </a:spcBef>
              <a:spcAft>
                <a:spcPct val="0"/>
              </a:spcAft>
              <a:buClrTx/>
              <a:buSzPct val="100000"/>
              <a:buFontTx/>
              <a:buBlip>
                <a:blip r:embed="rId2"/>
              </a:buBlip>
              <a:tabLst/>
              <a:defRPr/>
            </a:pPr>
            <a:r>
              <a:rPr kumimoji="0" lang="en-US" sz="1800" b="1" i="0" u="none" strike="noStrike" kern="0" cap="none" spc="0" normalizeH="0" baseline="0" noProof="0" smtClean="0">
                <a:ln>
                  <a:noFill/>
                </a:ln>
                <a:solidFill>
                  <a:schemeClr val="tx1"/>
                </a:solidFill>
                <a:effectLst/>
                <a:uLnTx/>
                <a:uFillTx/>
                <a:latin typeface="+mj-lt"/>
                <a:ea typeface="+mj-ea"/>
                <a:cs typeface="+mj-cs"/>
              </a:rPr>
              <a:t>Fast, coherent data sharing across all cores in the GPU</a:t>
            </a:r>
            <a:endParaRPr kumimoji="0" lang="en-US" sz="1800" b="1" i="0" u="none" strike="noStrike" kern="0" cap="none" spc="0" normalizeH="0" baseline="0" noProof="0" dirty="0" smtClean="0">
              <a:ln>
                <a:noFill/>
              </a:ln>
              <a:solidFill>
                <a:schemeClr val="tx1"/>
              </a:solidFill>
              <a:effectLst/>
              <a:uLnTx/>
              <a:uFillTx/>
              <a:latin typeface="+mj-lt"/>
              <a:ea typeface="+mj-ea"/>
              <a:cs typeface="+mj-cs"/>
            </a:endParaRPr>
          </a:p>
        </p:txBody>
      </p:sp>
      <p:grpSp>
        <p:nvGrpSpPr>
          <p:cNvPr id="2" name="Group 45"/>
          <p:cNvGrpSpPr/>
          <p:nvPr/>
        </p:nvGrpSpPr>
        <p:grpSpPr>
          <a:xfrm>
            <a:off x="7808834" y="3124200"/>
            <a:ext cx="3027893" cy="2514198"/>
            <a:chOff x="4975432" y="1370117"/>
            <a:chExt cx="5394231" cy="4268281"/>
          </a:xfrm>
        </p:grpSpPr>
        <p:pic>
          <p:nvPicPr>
            <p:cNvPr id="8" name="Picture 3"/>
            <p:cNvPicPr>
              <a:picLocks noChangeAspect="1" noChangeArrowheads="1"/>
            </p:cNvPicPr>
            <p:nvPr/>
          </p:nvPicPr>
          <p:blipFill>
            <a:blip r:embed="rId3" cstate="print"/>
            <a:srcRect/>
            <a:stretch>
              <a:fillRect/>
            </a:stretch>
          </p:blipFill>
          <p:spPr bwMode="auto">
            <a:xfrm>
              <a:off x="4978400" y="4173215"/>
              <a:ext cx="5384799" cy="1429602"/>
            </a:xfrm>
            <a:prstGeom prst="rect">
              <a:avLst/>
            </a:prstGeom>
            <a:noFill/>
            <a:ln w="9525">
              <a:noFill/>
              <a:miter lim="800000"/>
              <a:headEnd/>
              <a:tailEnd/>
            </a:ln>
            <a:effectLst>
              <a:reflection blurRad="6350" stA="52000" endA="300" endPos="35000" dir="5400000" sy="-100000" algn="bl" rotWithShape="0"/>
            </a:effectLst>
          </p:spPr>
        </p:pic>
        <p:grpSp>
          <p:nvGrpSpPr>
            <p:cNvPr id="3" name="Group 283"/>
            <p:cNvGrpSpPr/>
            <p:nvPr/>
          </p:nvGrpSpPr>
          <p:grpSpPr>
            <a:xfrm>
              <a:off x="4975432" y="1370117"/>
              <a:ext cx="5394231" cy="4268281"/>
              <a:chOff x="4975432" y="1370117"/>
              <a:chExt cx="5394231" cy="4268281"/>
            </a:xfrm>
          </p:grpSpPr>
          <p:grpSp>
            <p:nvGrpSpPr>
              <p:cNvPr id="5" name="Group 204"/>
              <p:cNvGrpSpPr/>
              <p:nvPr/>
            </p:nvGrpSpPr>
            <p:grpSpPr>
              <a:xfrm>
                <a:off x="4982625" y="1399085"/>
                <a:ext cx="5372107" cy="4192368"/>
                <a:chOff x="5245098" y="1856274"/>
                <a:chExt cx="5372107" cy="4192368"/>
              </a:xfrm>
            </p:grpSpPr>
            <p:pic>
              <p:nvPicPr>
                <p:cNvPr id="20" name="Picture 19" descr="Cores_4orangeBoxes.png"/>
                <p:cNvPicPr>
                  <a:picLocks noChangeAspect="1"/>
                </p:cNvPicPr>
                <p:nvPr/>
              </p:nvPicPr>
              <p:blipFill>
                <a:blip r:embed="rId4" cstate="print"/>
                <a:srcRect/>
                <a:stretch>
                  <a:fillRect/>
                </a:stretch>
              </p:blipFill>
              <p:spPr>
                <a:xfrm rot="16200000">
                  <a:off x="4911091" y="4305323"/>
                  <a:ext cx="1008377" cy="340363"/>
                </a:xfrm>
                <a:prstGeom prst="rect">
                  <a:avLst/>
                </a:prstGeom>
              </p:spPr>
            </p:pic>
            <p:grpSp>
              <p:nvGrpSpPr>
                <p:cNvPr id="7" name="Group 178"/>
                <p:cNvGrpSpPr/>
                <p:nvPr/>
              </p:nvGrpSpPr>
              <p:grpSpPr>
                <a:xfrm>
                  <a:off x="5630337" y="1856274"/>
                  <a:ext cx="4597393" cy="1838622"/>
                  <a:chOff x="5418668" y="1890141"/>
                  <a:chExt cx="5223936" cy="2089191"/>
                </a:xfrm>
              </p:grpSpPr>
              <p:pic>
                <p:nvPicPr>
                  <p:cNvPr id="40" name="Picture 39" descr="Cores_4strippedCore.png"/>
                  <p:cNvPicPr>
                    <a:picLocks noChangeAspect="1"/>
                  </p:cNvPicPr>
                  <p:nvPr/>
                </p:nvPicPr>
                <p:blipFill>
                  <a:blip r:embed="rId5" cstate="print"/>
                  <a:srcRect l="41222" t="14370" r="41111" b="11111"/>
                  <a:stretch>
                    <a:fillRect/>
                  </a:stretch>
                </p:blipFill>
                <p:spPr>
                  <a:xfrm>
                    <a:off x="6070602" y="1890141"/>
                    <a:ext cx="660400" cy="2089191"/>
                  </a:xfrm>
                  <a:prstGeom prst="rect">
                    <a:avLst/>
                  </a:prstGeom>
                </p:spPr>
              </p:pic>
              <p:pic>
                <p:nvPicPr>
                  <p:cNvPr id="41" name="Picture 40" descr="Cores_4strippedCore.png"/>
                  <p:cNvPicPr>
                    <a:picLocks noChangeAspect="1"/>
                  </p:cNvPicPr>
                  <p:nvPr/>
                </p:nvPicPr>
                <p:blipFill>
                  <a:blip r:embed="rId5" cstate="print"/>
                  <a:srcRect l="41222" t="14370" r="41111" b="11111"/>
                  <a:stretch>
                    <a:fillRect/>
                  </a:stretch>
                </p:blipFill>
                <p:spPr>
                  <a:xfrm>
                    <a:off x="6722536" y="1890141"/>
                    <a:ext cx="660400" cy="2089191"/>
                  </a:xfrm>
                  <a:prstGeom prst="rect">
                    <a:avLst/>
                  </a:prstGeom>
                </p:spPr>
              </p:pic>
              <p:pic>
                <p:nvPicPr>
                  <p:cNvPr id="42" name="Picture 41" descr="Cores_4strippedCore.png"/>
                  <p:cNvPicPr>
                    <a:picLocks noChangeAspect="1"/>
                  </p:cNvPicPr>
                  <p:nvPr/>
                </p:nvPicPr>
                <p:blipFill>
                  <a:blip r:embed="rId5" cstate="print"/>
                  <a:srcRect l="41222" t="14370" r="41111" b="11111"/>
                  <a:stretch>
                    <a:fillRect/>
                  </a:stretch>
                </p:blipFill>
                <p:spPr>
                  <a:xfrm>
                    <a:off x="7374470" y="1890141"/>
                    <a:ext cx="660400" cy="2089191"/>
                  </a:xfrm>
                  <a:prstGeom prst="rect">
                    <a:avLst/>
                  </a:prstGeom>
                </p:spPr>
              </p:pic>
              <p:pic>
                <p:nvPicPr>
                  <p:cNvPr id="43" name="Picture 42" descr="Cores_4strippedCore.png"/>
                  <p:cNvPicPr>
                    <a:picLocks noChangeAspect="1"/>
                  </p:cNvPicPr>
                  <p:nvPr/>
                </p:nvPicPr>
                <p:blipFill>
                  <a:blip r:embed="rId5" cstate="print"/>
                  <a:srcRect l="41222" t="14370" r="41111" b="11111"/>
                  <a:stretch>
                    <a:fillRect/>
                  </a:stretch>
                </p:blipFill>
                <p:spPr>
                  <a:xfrm>
                    <a:off x="8026404" y="1890141"/>
                    <a:ext cx="660400" cy="2089191"/>
                  </a:xfrm>
                  <a:prstGeom prst="rect">
                    <a:avLst/>
                  </a:prstGeom>
                </p:spPr>
              </p:pic>
              <p:pic>
                <p:nvPicPr>
                  <p:cNvPr id="44" name="Picture 43" descr="Cores_4strippedCore.png"/>
                  <p:cNvPicPr>
                    <a:picLocks noChangeAspect="1"/>
                  </p:cNvPicPr>
                  <p:nvPr/>
                </p:nvPicPr>
                <p:blipFill>
                  <a:blip r:embed="rId5" cstate="print"/>
                  <a:srcRect l="41222" t="14370" r="41111" b="11111"/>
                  <a:stretch>
                    <a:fillRect/>
                  </a:stretch>
                </p:blipFill>
                <p:spPr>
                  <a:xfrm>
                    <a:off x="8678338" y="1890141"/>
                    <a:ext cx="660400" cy="2089191"/>
                  </a:xfrm>
                  <a:prstGeom prst="rect">
                    <a:avLst/>
                  </a:prstGeom>
                </p:spPr>
              </p:pic>
              <p:pic>
                <p:nvPicPr>
                  <p:cNvPr id="45" name="Picture 44" descr="Cores_4strippedCore.png"/>
                  <p:cNvPicPr>
                    <a:picLocks noChangeAspect="1"/>
                  </p:cNvPicPr>
                  <p:nvPr/>
                </p:nvPicPr>
                <p:blipFill>
                  <a:blip r:embed="rId5" cstate="print"/>
                  <a:srcRect l="41222" t="14370" r="41111" b="11111"/>
                  <a:stretch>
                    <a:fillRect/>
                  </a:stretch>
                </p:blipFill>
                <p:spPr>
                  <a:xfrm>
                    <a:off x="9330272" y="1890141"/>
                    <a:ext cx="660400" cy="2089191"/>
                  </a:xfrm>
                  <a:prstGeom prst="rect">
                    <a:avLst/>
                  </a:prstGeom>
                </p:spPr>
              </p:pic>
              <p:pic>
                <p:nvPicPr>
                  <p:cNvPr id="46" name="Picture 45" descr="Cores_4strippedCore.png"/>
                  <p:cNvPicPr>
                    <a:picLocks noChangeAspect="1"/>
                  </p:cNvPicPr>
                  <p:nvPr/>
                </p:nvPicPr>
                <p:blipFill>
                  <a:blip r:embed="rId5" cstate="print"/>
                  <a:srcRect l="41222" t="14370" r="41111" b="11111"/>
                  <a:stretch>
                    <a:fillRect/>
                  </a:stretch>
                </p:blipFill>
                <p:spPr>
                  <a:xfrm>
                    <a:off x="9982204" y="1890141"/>
                    <a:ext cx="660400" cy="2089191"/>
                  </a:xfrm>
                  <a:prstGeom prst="rect">
                    <a:avLst/>
                  </a:prstGeom>
                </p:spPr>
              </p:pic>
              <p:pic>
                <p:nvPicPr>
                  <p:cNvPr id="47" name="Picture 46" descr="Cores_4strippedCore.png"/>
                  <p:cNvPicPr>
                    <a:picLocks noChangeAspect="1"/>
                  </p:cNvPicPr>
                  <p:nvPr/>
                </p:nvPicPr>
                <p:blipFill>
                  <a:blip r:embed="rId5" cstate="print"/>
                  <a:srcRect l="41222" t="14370" r="41111" b="11111"/>
                  <a:stretch>
                    <a:fillRect/>
                  </a:stretch>
                </p:blipFill>
                <p:spPr>
                  <a:xfrm>
                    <a:off x="5418668" y="1890141"/>
                    <a:ext cx="660400" cy="2089191"/>
                  </a:xfrm>
                  <a:prstGeom prst="rect">
                    <a:avLst/>
                  </a:prstGeom>
                </p:spPr>
              </p:pic>
            </p:grpSp>
            <p:grpSp>
              <p:nvGrpSpPr>
                <p:cNvPr id="9" name="Group 179"/>
                <p:cNvGrpSpPr/>
                <p:nvPr/>
              </p:nvGrpSpPr>
              <p:grpSpPr>
                <a:xfrm flipV="1">
                  <a:off x="5630337" y="4210020"/>
                  <a:ext cx="4597393" cy="1838622"/>
                  <a:chOff x="5418668" y="1890141"/>
                  <a:chExt cx="5223936" cy="2089191"/>
                </a:xfrm>
              </p:grpSpPr>
              <p:pic>
                <p:nvPicPr>
                  <p:cNvPr id="32" name="Picture 31" descr="Cores_4strippedCore.png"/>
                  <p:cNvPicPr>
                    <a:picLocks noChangeAspect="1"/>
                  </p:cNvPicPr>
                  <p:nvPr/>
                </p:nvPicPr>
                <p:blipFill>
                  <a:blip r:embed="rId5" cstate="print"/>
                  <a:srcRect l="41222" t="14370" r="41111" b="11111"/>
                  <a:stretch>
                    <a:fillRect/>
                  </a:stretch>
                </p:blipFill>
                <p:spPr>
                  <a:xfrm>
                    <a:off x="6070602" y="1890141"/>
                    <a:ext cx="660400" cy="2089191"/>
                  </a:xfrm>
                  <a:prstGeom prst="rect">
                    <a:avLst/>
                  </a:prstGeom>
                </p:spPr>
              </p:pic>
              <p:pic>
                <p:nvPicPr>
                  <p:cNvPr id="33" name="Picture 32" descr="Cores_4strippedCore.png"/>
                  <p:cNvPicPr>
                    <a:picLocks noChangeAspect="1"/>
                  </p:cNvPicPr>
                  <p:nvPr/>
                </p:nvPicPr>
                <p:blipFill>
                  <a:blip r:embed="rId5" cstate="print"/>
                  <a:srcRect l="41222" t="14370" r="41111" b="11111"/>
                  <a:stretch>
                    <a:fillRect/>
                  </a:stretch>
                </p:blipFill>
                <p:spPr>
                  <a:xfrm>
                    <a:off x="6722536" y="1890141"/>
                    <a:ext cx="660400" cy="2089191"/>
                  </a:xfrm>
                  <a:prstGeom prst="rect">
                    <a:avLst/>
                  </a:prstGeom>
                </p:spPr>
              </p:pic>
              <p:pic>
                <p:nvPicPr>
                  <p:cNvPr id="34" name="Picture 33" descr="Cores_4strippedCore.png"/>
                  <p:cNvPicPr>
                    <a:picLocks noChangeAspect="1"/>
                  </p:cNvPicPr>
                  <p:nvPr/>
                </p:nvPicPr>
                <p:blipFill>
                  <a:blip r:embed="rId5" cstate="print"/>
                  <a:srcRect l="41222" t="14370" r="41111" b="11111"/>
                  <a:stretch>
                    <a:fillRect/>
                  </a:stretch>
                </p:blipFill>
                <p:spPr>
                  <a:xfrm>
                    <a:off x="7374470" y="1890141"/>
                    <a:ext cx="660400" cy="2089191"/>
                  </a:xfrm>
                  <a:prstGeom prst="rect">
                    <a:avLst/>
                  </a:prstGeom>
                </p:spPr>
              </p:pic>
              <p:pic>
                <p:nvPicPr>
                  <p:cNvPr id="35" name="Picture 34" descr="Cores_4strippedCore.png"/>
                  <p:cNvPicPr>
                    <a:picLocks noChangeAspect="1"/>
                  </p:cNvPicPr>
                  <p:nvPr/>
                </p:nvPicPr>
                <p:blipFill>
                  <a:blip r:embed="rId5" cstate="print"/>
                  <a:srcRect l="41222" t="14370" r="41111" b="11111"/>
                  <a:stretch>
                    <a:fillRect/>
                  </a:stretch>
                </p:blipFill>
                <p:spPr>
                  <a:xfrm>
                    <a:off x="8026404" y="1890141"/>
                    <a:ext cx="660400" cy="2089191"/>
                  </a:xfrm>
                  <a:prstGeom prst="rect">
                    <a:avLst/>
                  </a:prstGeom>
                </p:spPr>
              </p:pic>
              <p:pic>
                <p:nvPicPr>
                  <p:cNvPr id="36" name="Picture 35" descr="Cores_4strippedCore.png"/>
                  <p:cNvPicPr>
                    <a:picLocks noChangeAspect="1"/>
                  </p:cNvPicPr>
                  <p:nvPr/>
                </p:nvPicPr>
                <p:blipFill>
                  <a:blip r:embed="rId5" cstate="print"/>
                  <a:srcRect l="41222" t="14370" r="41111" b="11111"/>
                  <a:stretch>
                    <a:fillRect/>
                  </a:stretch>
                </p:blipFill>
                <p:spPr>
                  <a:xfrm>
                    <a:off x="8678338" y="1890141"/>
                    <a:ext cx="660400" cy="2089191"/>
                  </a:xfrm>
                  <a:prstGeom prst="rect">
                    <a:avLst/>
                  </a:prstGeom>
                </p:spPr>
              </p:pic>
              <p:pic>
                <p:nvPicPr>
                  <p:cNvPr id="37" name="Picture 36" descr="Cores_4strippedCore.png"/>
                  <p:cNvPicPr>
                    <a:picLocks noChangeAspect="1"/>
                  </p:cNvPicPr>
                  <p:nvPr/>
                </p:nvPicPr>
                <p:blipFill>
                  <a:blip r:embed="rId5" cstate="print"/>
                  <a:srcRect l="41222" t="14370" r="41111" b="11111"/>
                  <a:stretch>
                    <a:fillRect/>
                  </a:stretch>
                </p:blipFill>
                <p:spPr>
                  <a:xfrm>
                    <a:off x="9330272" y="1890141"/>
                    <a:ext cx="660400" cy="2089191"/>
                  </a:xfrm>
                  <a:prstGeom prst="rect">
                    <a:avLst/>
                  </a:prstGeom>
                </p:spPr>
              </p:pic>
              <p:pic>
                <p:nvPicPr>
                  <p:cNvPr id="38" name="Picture 37" descr="Cores_4strippedCore.png"/>
                  <p:cNvPicPr>
                    <a:picLocks noChangeAspect="1"/>
                  </p:cNvPicPr>
                  <p:nvPr/>
                </p:nvPicPr>
                <p:blipFill>
                  <a:blip r:embed="rId5" cstate="print"/>
                  <a:srcRect l="41222" t="14370" r="41111" b="11111"/>
                  <a:stretch>
                    <a:fillRect/>
                  </a:stretch>
                </p:blipFill>
                <p:spPr>
                  <a:xfrm>
                    <a:off x="9982204" y="1890141"/>
                    <a:ext cx="660400" cy="2089191"/>
                  </a:xfrm>
                  <a:prstGeom prst="rect">
                    <a:avLst/>
                  </a:prstGeom>
                </p:spPr>
              </p:pic>
              <p:pic>
                <p:nvPicPr>
                  <p:cNvPr id="39" name="Picture 38" descr="Cores_4strippedCore.png"/>
                  <p:cNvPicPr>
                    <a:picLocks noChangeAspect="1"/>
                  </p:cNvPicPr>
                  <p:nvPr/>
                </p:nvPicPr>
                <p:blipFill>
                  <a:blip r:embed="rId5" cstate="print"/>
                  <a:srcRect l="41222" t="14370" r="41111" b="11111"/>
                  <a:stretch>
                    <a:fillRect/>
                  </a:stretch>
                </p:blipFill>
                <p:spPr>
                  <a:xfrm>
                    <a:off x="5418668" y="1890141"/>
                    <a:ext cx="660400" cy="2089191"/>
                  </a:xfrm>
                  <a:prstGeom prst="rect">
                    <a:avLst/>
                  </a:prstGeom>
                </p:spPr>
              </p:pic>
            </p:grpSp>
            <p:pic>
              <p:nvPicPr>
                <p:cNvPr id="23" name="Picture 22" descr="Cores_4longblue.png"/>
                <p:cNvPicPr>
                  <a:picLocks noChangeAspect="1"/>
                </p:cNvPicPr>
                <p:nvPr/>
              </p:nvPicPr>
              <p:blipFill>
                <a:blip r:embed="rId6" cstate="print"/>
                <a:srcRect l="556" t="45926" r="4000" b="42518"/>
                <a:stretch>
                  <a:fillRect/>
                </a:stretch>
              </p:blipFill>
              <p:spPr>
                <a:xfrm>
                  <a:off x="5617574" y="3733800"/>
                  <a:ext cx="4615476" cy="419100"/>
                </a:xfrm>
                <a:prstGeom prst="rect">
                  <a:avLst/>
                </a:prstGeom>
              </p:spPr>
            </p:pic>
            <p:pic>
              <p:nvPicPr>
                <p:cNvPr id="24" name="Picture 23" descr="Cores_4blue.png"/>
                <p:cNvPicPr>
                  <a:picLocks noChangeAspect="1"/>
                </p:cNvPicPr>
                <p:nvPr/>
              </p:nvPicPr>
              <p:blipFill>
                <a:blip r:embed="rId7" cstate="print"/>
                <a:stretch>
                  <a:fillRect/>
                </a:stretch>
              </p:blipFill>
              <p:spPr>
                <a:xfrm rot="16200000">
                  <a:off x="4912281" y="2211415"/>
                  <a:ext cx="1004497" cy="330008"/>
                </a:xfrm>
                <a:prstGeom prst="rect">
                  <a:avLst/>
                </a:prstGeom>
              </p:spPr>
            </p:pic>
            <p:pic>
              <p:nvPicPr>
                <p:cNvPr id="25" name="Picture 24" descr="Cores_4blue.png"/>
                <p:cNvPicPr>
                  <a:picLocks noChangeAspect="1"/>
                </p:cNvPicPr>
                <p:nvPr/>
              </p:nvPicPr>
              <p:blipFill>
                <a:blip r:embed="rId7" cstate="print"/>
                <a:stretch>
                  <a:fillRect/>
                </a:stretch>
              </p:blipFill>
              <p:spPr>
                <a:xfrm rot="16200000">
                  <a:off x="4912282" y="5361015"/>
                  <a:ext cx="1004497" cy="330008"/>
                </a:xfrm>
                <a:prstGeom prst="rect">
                  <a:avLst/>
                </a:prstGeom>
              </p:spPr>
            </p:pic>
            <p:pic>
              <p:nvPicPr>
                <p:cNvPr id="26" name="Picture 25" descr="Cores_4blue.png"/>
                <p:cNvPicPr>
                  <a:picLocks noChangeAspect="1"/>
                </p:cNvPicPr>
                <p:nvPr/>
              </p:nvPicPr>
              <p:blipFill>
                <a:blip r:embed="rId7" cstate="print"/>
                <a:stretch>
                  <a:fillRect/>
                </a:stretch>
              </p:blipFill>
              <p:spPr>
                <a:xfrm rot="16200000">
                  <a:off x="4912283" y="3259988"/>
                  <a:ext cx="1004497" cy="330008"/>
                </a:xfrm>
                <a:prstGeom prst="rect">
                  <a:avLst/>
                </a:prstGeom>
              </p:spPr>
            </p:pic>
            <p:pic>
              <p:nvPicPr>
                <p:cNvPr id="27" name="Picture 26" descr="Cores_4blue.png"/>
                <p:cNvPicPr>
                  <a:picLocks noChangeAspect="1"/>
                </p:cNvPicPr>
                <p:nvPr/>
              </p:nvPicPr>
              <p:blipFill>
                <a:blip r:embed="rId7" cstate="print"/>
                <a:stretch>
                  <a:fillRect/>
                </a:stretch>
              </p:blipFill>
              <p:spPr>
                <a:xfrm rot="16200000" flipH="1" flipV="1">
                  <a:off x="9949950" y="2211416"/>
                  <a:ext cx="1004497" cy="330008"/>
                </a:xfrm>
                <a:prstGeom prst="rect">
                  <a:avLst/>
                </a:prstGeom>
              </p:spPr>
            </p:pic>
            <p:pic>
              <p:nvPicPr>
                <p:cNvPr id="28" name="Picture 27" descr="Cores_4blue.png"/>
                <p:cNvPicPr>
                  <a:picLocks noChangeAspect="1"/>
                </p:cNvPicPr>
                <p:nvPr/>
              </p:nvPicPr>
              <p:blipFill>
                <a:blip r:embed="rId7" cstate="print"/>
                <a:stretch>
                  <a:fillRect/>
                </a:stretch>
              </p:blipFill>
              <p:spPr>
                <a:xfrm rot="16200000" flipH="1" flipV="1">
                  <a:off x="9949951" y="5361016"/>
                  <a:ext cx="1004497" cy="330008"/>
                </a:xfrm>
                <a:prstGeom prst="rect">
                  <a:avLst/>
                </a:prstGeom>
              </p:spPr>
            </p:pic>
            <p:pic>
              <p:nvPicPr>
                <p:cNvPr id="29" name="Picture 28" descr="Cores_4blue.png"/>
                <p:cNvPicPr>
                  <a:picLocks noChangeAspect="1"/>
                </p:cNvPicPr>
                <p:nvPr/>
              </p:nvPicPr>
              <p:blipFill>
                <a:blip r:embed="rId7" cstate="print"/>
                <a:stretch>
                  <a:fillRect/>
                </a:stretch>
              </p:blipFill>
              <p:spPr>
                <a:xfrm rot="16200000" flipH="1" flipV="1">
                  <a:off x="9949951" y="4311150"/>
                  <a:ext cx="1004497" cy="330008"/>
                </a:xfrm>
                <a:prstGeom prst="rect">
                  <a:avLst/>
                </a:prstGeom>
              </p:spPr>
            </p:pic>
            <p:pic>
              <p:nvPicPr>
                <p:cNvPr id="30" name="Picture 29" descr="Cores_4blue.png"/>
                <p:cNvPicPr>
                  <a:picLocks noChangeAspect="1"/>
                </p:cNvPicPr>
                <p:nvPr/>
              </p:nvPicPr>
              <p:blipFill>
                <a:blip r:embed="rId7" cstate="print"/>
                <a:stretch>
                  <a:fillRect/>
                </a:stretch>
              </p:blipFill>
              <p:spPr>
                <a:xfrm rot="16200000" flipH="1" flipV="1">
                  <a:off x="9949952" y="3261283"/>
                  <a:ext cx="1004497" cy="330008"/>
                </a:xfrm>
                <a:prstGeom prst="rect">
                  <a:avLst/>
                </a:prstGeom>
              </p:spPr>
            </p:pic>
            <p:pic>
              <p:nvPicPr>
                <p:cNvPr id="31" name="Picture 30" descr="Half_Gloss.png"/>
                <p:cNvPicPr>
                  <a:picLocks noChangeAspect="1"/>
                </p:cNvPicPr>
                <p:nvPr/>
              </p:nvPicPr>
              <p:blipFill>
                <a:blip r:embed="rId8" cstate="print"/>
                <a:srcRect l="30000" t="17630" r="21000" b="17481"/>
                <a:stretch>
                  <a:fillRect/>
                </a:stretch>
              </p:blipFill>
              <p:spPr>
                <a:xfrm>
                  <a:off x="5664200" y="1879600"/>
                  <a:ext cx="4114800" cy="4086808"/>
                </a:xfrm>
                <a:prstGeom prst="rect">
                  <a:avLst/>
                </a:prstGeom>
              </p:spPr>
            </p:pic>
          </p:grpSp>
          <p:sp>
            <p:nvSpPr>
              <p:cNvPr id="11" name="TextBox 10"/>
              <p:cNvSpPr txBox="1"/>
              <p:nvPr/>
            </p:nvSpPr>
            <p:spPr>
              <a:xfrm rot="16200000">
                <a:off x="4606754" y="1738795"/>
                <a:ext cx="1093757" cy="356401"/>
              </a:xfrm>
              <a:prstGeom prst="rect">
                <a:avLst/>
              </a:prstGeom>
              <a:noFill/>
            </p:spPr>
            <p:txBody>
              <a:bodyPr wrap="square" rtlCol="0">
                <a:spAutoFit/>
              </a:bodyPr>
              <a:lstStyle/>
              <a:p>
                <a:pPr algn="ctr"/>
                <a:r>
                  <a:rPr lang="en-US" sz="700" b="1" dirty="0" smtClean="0">
                    <a:effectLst>
                      <a:outerShdw blurRad="38100" dist="38100" dir="2700000" algn="tl">
                        <a:srgbClr val="000000">
                          <a:alpha val="43137"/>
                        </a:srgbClr>
                      </a:outerShdw>
                    </a:effectLst>
                  </a:rPr>
                  <a:t>DRAM I/F</a:t>
                </a:r>
                <a:endParaRPr lang="en-US" sz="700" b="1" dirty="0">
                  <a:effectLst>
                    <a:outerShdw blurRad="38100" dist="38100" dir="2700000" algn="tl">
                      <a:srgbClr val="000000">
                        <a:alpha val="43137"/>
                      </a:srgbClr>
                    </a:outerShdw>
                  </a:effectLst>
                </a:endParaRPr>
              </a:p>
            </p:txBody>
          </p:sp>
          <p:sp>
            <p:nvSpPr>
              <p:cNvPr id="12" name="TextBox 11"/>
              <p:cNvSpPr txBox="1"/>
              <p:nvPr/>
            </p:nvSpPr>
            <p:spPr>
              <a:xfrm rot="16200000">
                <a:off x="4527478" y="3836656"/>
                <a:ext cx="1252311" cy="356401"/>
              </a:xfrm>
              <a:prstGeom prst="rect">
                <a:avLst/>
              </a:prstGeom>
              <a:noFill/>
            </p:spPr>
            <p:txBody>
              <a:bodyPr wrap="square" rtlCol="0">
                <a:spAutoFit/>
              </a:bodyPr>
              <a:lstStyle/>
              <a:p>
                <a:pPr algn="ctr"/>
                <a:r>
                  <a:rPr lang="en-US" sz="700" b="1" dirty="0" smtClean="0">
                    <a:solidFill>
                      <a:schemeClr val="bg1"/>
                    </a:solidFill>
                  </a:rPr>
                  <a:t>Giga Thread</a:t>
                </a:r>
                <a:endParaRPr lang="en-US" sz="700" b="1" dirty="0">
                  <a:solidFill>
                    <a:schemeClr val="bg1"/>
                  </a:solidFill>
                </a:endParaRPr>
              </a:p>
            </p:txBody>
          </p:sp>
          <p:sp>
            <p:nvSpPr>
              <p:cNvPr id="13" name="TextBox 12"/>
              <p:cNvSpPr txBox="1"/>
              <p:nvPr/>
            </p:nvSpPr>
            <p:spPr>
              <a:xfrm rot="16200000">
                <a:off x="4606754" y="2782593"/>
                <a:ext cx="1093757" cy="356401"/>
              </a:xfrm>
              <a:prstGeom prst="rect">
                <a:avLst/>
              </a:prstGeom>
              <a:noFill/>
            </p:spPr>
            <p:txBody>
              <a:bodyPr wrap="square" rtlCol="0">
                <a:spAutoFit/>
              </a:bodyPr>
              <a:lstStyle/>
              <a:p>
                <a:pPr algn="ctr"/>
                <a:r>
                  <a:rPr lang="en-US" sz="700" b="1" dirty="0" smtClean="0">
                    <a:effectLst>
                      <a:outerShdw blurRad="38100" dist="38100" dir="2700000" algn="tl">
                        <a:srgbClr val="000000">
                          <a:alpha val="43137"/>
                        </a:srgbClr>
                      </a:outerShdw>
                    </a:effectLst>
                  </a:rPr>
                  <a:t>HOST I/F</a:t>
                </a:r>
                <a:endParaRPr lang="en-US" sz="700" b="1" dirty="0">
                  <a:effectLst>
                    <a:outerShdw blurRad="38100" dist="38100" dir="2700000" algn="tl">
                      <a:srgbClr val="000000">
                        <a:alpha val="43137"/>
                      </a:srgbClr>
                    </a:outerShdw>
                  </a:effectLst>
                </a:endParaRPr>
              </a:p>
            </p:txBody>
          </p:sp>
          <p:sp>
            <p:nvSpPr>
              <p:cNvPr id="14" name="TextBox 13"/>
              <p:cNvSpPr txBox="1"/>
              <p:nvPr/>
            </p:nvSpPr>
            <p:spPr>
              <a:xfrm rot="16200000">
                <a:off x="4606754" y="4878809"/>
                <a:ext cx="1093757" cy="356401"/>
              </a:xfrm>
              <a:prstGeom prst="rect">
                <a:avLst/>
              </a:prstGeom>
              <a:noFill/>
            </p:spPr>
            <p:txBody>
              <a:bodyPr wrap="square" rtlCol="0">
                <a:spAutoFit/>
              </a:bodyPr>
              <a:lstStyle/>
              <a:p>
                <a:pPr algn="ctr"/>
                <a:r>
                  <a:rPr lang="en-US" sz="700" b="1" dirty="0" smtClean="0">
                    <a:effectLst>
                      <a:outerShdw blurRad="38100" dist="38100" dir="2700000" algn="tl">
                        <a:srgbClr val="000000">
                          <a:alpha val="43137"/>
                        </a:srgbClr>
                      </a:outerShdw>
                    </a:effectLst>
                  </a:rPr>
                  <a:t>DRAM I/F</a:t>
                </a:r>
                <a:endParaRPr lang="en-US" sz="700" b="1" dirty="0">
                  <a:effectLst>
                    <a:outerShdw blurRad="38100" dist="38100" dir="2700000" algn="tl">
                      <a:srgbClr val="000000">
                        <a:alpha val="43137"/>
                      </a:srgbClr>
                    </a:outerShdw>
                  </a:effectLst>
                </a:endParaRPr>
              </a:p>
            </p:txBody>
          </p:sp>
          <p:sp>
            <p:nvSpPr>
              <p:cNvPr id="15" name="TextBox 14"/>
              <p:cNvSpPr txBox="1"/>
              <p:nvPr/>
            </p:nvSpPr>
            <p:spPr>
              <a:xfrm rot="5400000">
                <a:off x="9644584" y="1738799"/>
                <a:ext cx="1093757" cy="356401"/>
              </a:xfrm>
              <a:prstGeom prst="rect">
                <a:avLst/>
              </a:prstGeom>
              <a:noFill/>
            </p:spPr>
            <p:txBody>
              <a:bodyPr wrap="square" rtlCol="0">
                <a:spAutoFit/>
              </a:bodyPr>
              <a:lstStyle/>
              <a:p>
                <a:pPr algn="ctr"/>
                <a:r>
                  <a:rPr lang="en-US" sz="700" b="1" dirty="0" smtClean="0">
                    <a:effectLst>
                      <a:outerShdw blurRad="38100" dist="38100" dir="2700000" algn="tl">
                        <a:srgbClr val="000000">
                          <a:alpha val="43137"/>
                        </a:srgbClr>
                      </a:outerShdw>
                    </a:effectLst>
                  </a:rPr>
                  <a:t>DRAM I/F</a:t>
                </a:r>
                <a:endParaRPr lang="en-US" sz="700" b="1" dirty="0">
                  <a:effectLst>
                    <a:outerShdw blurRad="38100" dist="38100" dir="2700000" algn="tl">
                      <a:srgbClr val="000000">
                        <a:alpha val="43137"/>
                      </a:srgbClr>
                    </a:outerShdw>
                  </a:effectLst>
                </a:endParaRPr>
              </a:p>
            </p:txBody>
          </p:sp>
          <p:sp>
            <p:nvSpPr>
              <p:cNvPr id="16" name="TextBox 15"/>
              <p:cNvSpPr txBox="1"/>
              <p:nvPr/>
            </p:nvSpPr>
            <p:spPr>
              <a:xfrm rot="5400000">
                <a:off x="9644584" y="4913319"/>
                <a:ext cx="1093757" cy="356401"/>
              </a:xfrm>
              <a:prstGeom prst="rect">
                <a:avLst/>
              </a:prstGeom>
              <a:noFill/>
            </p:spPr>
            <p:txBody>
              <a:bodyPr wrap="square" rtlCol="0">
                <a:spAutoFit/>
              </a:bodyPr>
              <a:lstStyle/>
              <a:p>
                <a:pPr algn="ctr"/>
                <a:r>
                  <a:rPr lang="en-US" sz="700" b="1" dirty="0" smtClean="0">
                    <a:effectLst>
                      <a:outerShdw blurRad="38100" dist="38100" dir="2700000" algn="tl">
                        <a:srgbClr val="000000">
                          <a:alpha val="43137"/>
                        </a:srgbClr>
                      </a:outerShdw>
                    </a:effectLst>
                  </a:rPr>
                  <a:t>DRAM I/F</a:t>
                </a:r>
                <a:endParaRPr lang="en-US" sz="700" b="1" dirty="0">
                  <a:effectLst>
                    <a:outerShdw blurRad="38100" dist="38100" dir="2700000" algn="tl">
                      <a:srgbClr val="000000">
                        <a:alpha val="43137"/>
                      </a:srgbClr>
                    </a:outerShdw>
                  </a:effectLst>
                </a:endParaRPr>
              </a:p>
            </p:txBody>
          </p:sp>
          <p:sp>
            <p:nvSpPr>
              <p:cNvPr id="17" name="TextBox 16"/>
              <p:cNvSpPr txBox="1"/>
              <p:nvPr/>
            </p:nvSpPr>
            <p:spPr>
              <a:xfrm rot="5400000">
                <a:off x="9644584" y="2799850"/>
                <a:ext cx="1093757" cy="356401"/>
              </a:xfrm>
              <a:prstGeom prst="rect">
                <a:avLst/>
              </a:prstGeom>
              <a:noFill/>
            </p:spPr>
            <p:txBody>
              <a:bodyPr wrap="square" rtlCol="0">
                <a:spAutoFit/>
              </a:bodyPr>
              <a:lstStyle/>
              <a:p>
                <a:pPr algn="ctr"/>
                <a:r>
                  <a:rPr lang="en-US" sz="700" b="1" dirty="0" smtClean="0">
                    <a:effectLst>
                      <a:outerShdw blurRad="38100" dist="38100" dir="2700000" algn="tl">
                        <a:srgbClr val="000000">
                          <a:alpha val="43137"/>
                        </a:srgbClr>
                      </a:outerShdw>
                    </a:effectLst>
                  </a:rPr>
                  <a:t>DRAM I/F</a:t>
                </a:r>
                <a:endParaRPr lang="en-US" sz="700" b="1" dirty="0">
                  <a:effectLst>
                    <a:outerShdw blurRad="38100" dist="38100" dir="2700000" algn="tl">
                      <a:srgbClr val="000000">
                        <a:alpha val="43137"/>
                      </a:srgbClr>
                    </a:outerShdw>
                  </a:effectLst>
                </a:endParaRPr>
              </a:p>
            </p:txBody>
          </p:sp>
          <p:sp>
            <p:nvSpPr>
              <p:cNvPr id="18" name="TextBox 17"/>
              <p:cNvSpPr txBox="1"/>
              <p:nvPr/>
            </p:nvSpPr>
            <p:spPr>
              <a:xfrm rot="5400000">
                <a:off x="9644584" y="3852268"/>
                <a:ext cx="1093757" cy="356401"/>
              </a:xfrm>
              <a:prstGeom prst="rect">
                <a:avLst/>
              </a:prstGeom>
              <a:noFill/>
            </p:spPr>
            <p:txBody>
              <a:bodyPr wrap="square" rtlCol="0">
                <a:spAutoFit/>
              </a:bodyPr>
              <a:lstStyle/>
              <a:p>
                <a:pPr algn="ctr"/>
                <a:r>
                  <a:rPr lang="en-US" sz="700" b="1" dirty="0" smtClean="0">
                    <a:effectLst>
                      <a:outerShdw blurRad="38100" dist="38100" dir="2700000" algn="tl">
                        <a:srgbClr val="000000">
                          <a:alpha val="43137"/>
                        </a:srgbClr>
                      </a:outerShdw>
                    </a:effectLst>
                  </a:rPr>
                  <a:t>DRAM I/F</a:t>
                </a:r>
                <a:endParaRPr lang="en-US" sz="700" b="1" dirty="0">
                  <a:effectLst>
                    <a:outerShdw blurRad="38100" dist="38100" dir="2700000" algn="tl">
                      <a:srgbClr val="000000">
                        <a:alpha val="43137"/>
                      </a:srgbClr>
                    </a:outerShdw>
                  </a:effectLst>
                </a:endParaRPr>
              </a:p>
            </p:txBody>
          </p:sp>
          <p:sp>
            <p:nvSpPr>
              <p:cNvPr id="19" name="TextBox 18"/>
              <p:cNvSpPr txBox="1"/>
              <p:nvPr/>
            </p:nvSpPr>
            <p:spPr>
              <a:xfrm>
                <a:off x="5408764" y="3332187"/>
                <a:ext cx="4502990" cy="339628"/>
              </a:xfrm>
              <a:prstGeom prst="rect">
                <a:avLst/>
              </a:prstGeom>
              <a:noFill/>
            </p:spPr>
            <p:txBody>
              <a:bodyPr wrap="square" rtlCol="0">
                <a:spAutoFit/>
              </a:bodyPr>
              <a:lstStyle/>
              <a:p>
                <a:pPr algn="ctr"/>
                <a:r>
                  <a:rPr lang="en-US" sz="700" b="1" dirty="0" smtClean="0">
                    <a:effectLst>
                      <a:outerShdw blurRad="38100" dist="38100" dir="2700000" algn="tl">
                        <a:srgbClr val="000000">
                          <a:alpha val="43137"/>
                        </a:srgbClr>
                      </a:outerShdw>
                    </a:effectLst>
                  </a:rPr>
                  <a:t>L2</a:t>
                </a:r>
                <a:endParaRPr lang="en-US" sz="700" b="1" dirty="0">
                  <a:effectLst>
                    <a:outerShdw blurRad="38100" dist="38100" dir="2700000" algn="tl">
                      <a:srgbClr val="000000">
                        <a:alpha val="43137"/>
                      </a:srgbClr>
                    </a:outerShdw>
                  </a:effectLst>
                </a:endParaRPr>
              </a:p>
            </p:txBody>
          </p:sp>
        </p:grpSp>
      </p:grpSp>
      <p:sp>
        <p:nvSpPr>
          <p:cNvPr id="48" name="Title 1"/>
          <p:cNvSpPr txBox="1">
            <a:spLocks/>
          </p:cNvSpPr>
          <p:nvPr/>
        </p:nvSpPr>
        <p:spPr bwMode="auto">
          <a:xfrm>
            <a:off x="1562100" y="4334018"/>
            <a:ext cx="5191312" cy="10772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73B900"/>
                </a:solidFill>
                <a:effectLst/>
                <a:uLnTx/>
                <a:uFillTx/>
                <a:latin typeface="+mj-lt"/>
                <a:ea typeface="+mj-ea"/>
                <a:cs typeface="+mj-cs"/>
              </a:rPr>
              <a:t>Parallel </a:t>
            </a:r>
            <a:r>
              <a:rPr kumimoji="0" lang="en-US" sz="3200" b="1" i="0" u="none" strike="noStrike" kern="0" cap="none" spc="0" normalizeH="0" baseline="0" noProof="0" dirty="0" err="1" smtClean="0">
                <a:ln>
                  <a:noFill/>
                </a:ln>
                <a:solidFill>
                  <a:srgbClr val="73B900"/>
                </a:solidFill>
                <a:effectLst/>
                <a:uLnTx/>
                <a:uFillTx/>
                <a:latin typeface="+mj-lt"/>
                <a:ea typeface="+mj-ea"/>
                <a:cs typeface="+mj-cs"/>
              </a:rPr>
              <a:t>DataCache</a:t>
            </a:r>
            <a:r>
              <a:rPr kumimoji="0" lang="en-US" sz="3200" b="1" i="0" u="none" strike="noStrike" kern="0" cap="none" spc="0" normalizeH="0" baseline="30000" noProof="0" dirty="0" smtClean="0">
                <a:ln>
                  <a:noFill/>
                </a:ln>
                <a:solidFill>
                  <a:srgbClr val="73B900"/>
                </a:solidFill>
                <a:effectLst/>
                <a:uLnTx/>
                <a:uFillTx/>
                <a:latin typeface="+mj-lt"/>
                <a:ea typeface="+mj-ea"/>
                <a:cs typeface="+mj-cs"/>
              </a:rPr>
              <a:t>™</a:t>
            </a:r>
            <a:r>
              <a:rPr kumimoji="0" lang="en-US" sz="3200" b="1" i="0" u="none" strike="noStrike" kern="0" cap="none" spc="0" normalizeH="0" baseline="0" noProof="0" dirty="0" smtClean="0">
                <a:ln>
                  <a:noFill/>
                </a:ln>
                <a:solidFill>
                  <a:srgbClr val="73B900"/>
                </a:solidFill>
                <a:effectLst/>
                <a:uLnTx/>
                <a:uFillTx/>
                <a:latin typeface="+mj-lt"/>
                <a:ea typeface="+mj-ea"/>
                <a:cs typeface="+mj-cs"/>
              </a:rPr>
              <a:t/>
            </a:r>
            <a:br>
              <a:rPr kumimoji="0" lang="en-US" sz="3200" b="1" i="0" u="none" strike="noStrike" kern="0" cap="none" spc="0" normalizeH="0" baseline="0" noProof="0" dirty="0" smtClean="0">
                <a:ln>
                  <a:noFill/>
                </a:ln>
                <a:solidFill>
                  <a:srgbClr val="73B900"/>
                </a:solidFill>
                <a:effectLst/>
                <a:uLnTx/>
                <a:uFillTx/>
                <a:latin typeface="+mj-lt"/>
                <a:ea typeface="+mj-ea"/>
                <a:cs typeface="+mj-cs"/>
              </a:rPr>
            </a:br>
            <a:r>
              <a:rPr kumimoji="0" lang="en-US" sz="3200" b="1" i="0" u="none" strike="noStrike" kern="0" cap="none" spc="0" normalizeH="0" baseline="0" noProof="0" dirty="0" smtClean="0">
                <a:ln>
                  <a:noFill/>
                </a:ln>
                <a:solidFill>
                  <a:srgbClr val="73B900"/>
                </a:solidFill>
                <a:effectLst/>
                <a:uLnTx/>
                <a:uFillTx/>
                <a:latin typeface="+mj-lt"/>
                <a:ea typeface="+mj-ea"/>
                <a:cs typeface="+mj-cs"/>
              </a:rPr>
              <a:t>Memory Hierarchy</a:t>
            </a:r>
            <a:endParaRPr kumimoji="0" lang="en-US" sz="3200" b="1" i="0" u="none" strike="noStrike" kern="0" cap="none" spc="0" normalizeH="0" baseline="0" noProof="0" dirty="0">
              <a:ln>
                <a:noFill/>
              </a:ln>
              <a:solidFill>
                <a:srgbClr val="73B9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Larger, Faster Memory Interface</a:t>
            </a:r>
            <a:endParaRPr lang="en-US" dirty="0"/>
          </a:p>
        </p:txBody>
      </p:sp>
      <p:sp>
        <p:nvSpPr>
          <p:cNvPr id="3" name="Content Placeholder 2"/>
          <p:cNvSpPr>
            <a:spLocks noGrp="1"/>
          </p:cNvSpPr>
          <p:nvPr>
            <p:ph sz="half" idx="1"/>
          </p:nvPr>
        </p:nvSpPr>
        <p:spPr/>
        <p:txBody>
          <a:bodyPr/>
          <a:lstStyle/>
          <a:p>
            <a:r>
              <a:rPr lang="en-US" dirty="0" smtClean="0"/>
              <a:t>GDDR5 memory interface</a:t>
            </a:r>
          </a:p>
          <a:p>
            <a:pPr lvl="1"/>
            <a:r>
              <a:rPr lang="en-US" dirty="0" smtClean="0"/>
              <a:t>2</a:t>
            </a:r>
            <a:r>
              <a:rPr lang="en-US" dirty="0" smtClean="0">
                <a:latin typeface="Calibri"/>
              </a:rPr>
              <a:t>×</a:t>
            </a:r>
            <a:r>
              <a:rPr lang="en-US" dirty="0" smtClean="0"/>
              <a:t> speed of GDDR3</a:t>
            </a:r>
          </a:p>
          <a:p>
            <a:endParaRPr lang="en-US" dirty="0" smtClean="0"/>
          </a:p>
          <a:p>
            <a:r>
              <a:rPr lang="en-US" dirty="0" smtClean="0"/>
              <a:t>Up to 1 Terabyte of memory attached to GPU</a:t>
            </a:r>
          </a:p>
          <a:p>
            <a:pPr lvl="1"/>
            <a:r>
              <a:rPr lang="en-US" dirty="0" smtClean="0"/>
              <a:t>Operate on large data sets</a:t>
            </a:r>
          </a:p>
          <a:p>
            <a:pPr lvl="1"/>
            <a:endParaRPr lang="en-US" dirty="0" smtClean="0"/>
          </a:p>
        </p:txBody>
      </p:sp>
      <p:grpSp>
        <p:nvGrpSpPr>
          <p:cNvPr id="4" name="Group 45"/>
          <p:cNvGrpSpPr/>
          <p:nvPr/>
        </p:nvGrpSpPr>
        <p:grpSpPr>
          <a:xfrm>
            <a:off x="6494942" y="1547448"/>
            <a:ext cx="3027893" cy="2514198"/>
            <a:chOff x="4975432" y="1370117"/>
            <a:chExt cx="5394231" cy="4268281"/>
          </a:xfrm>
        </p:grpSpPr>
        <p:pic>
          <p:nvPicPr>
            <p:cNvPr id="5" name="Picture 3"/>
            <p:cNvPicPr>
              <a:picLocks noChangeAspect="1" noChangeArrowheads="1"/>
            </p:cNvPicPr>
            <p:nvPr/>
          </p:nvPicPr>
          <p:blipFill>
            <a:blip r:embed="rId3" cstate="print"/>
            <a:srcRect/>
            <a:stretch>
              <a:fillRect/>
            </a:stretch>
          </p:blipFill>
          <p:spPr bwMode="auto">
            <a:xfrm>
              <a:off x="4978400" y="4173215"/>
              <a:ext cx="5384799" cy="1429602"/>
            </a:xfrm>
            <a:prstGeom prst="rect">
              <a:avLst/>
            </a:prstGeom>
            <a:noFill/>
            <a:ln w="9525">
              <a:noFill/>
              <a:miter lim="800000"/>
              <a:headEnd/>
              <a:tailEnd/>
            </a:ln>
            <a:effectLst>
              <a:reflection blurRad="6350" stA="52000" endA="300" endPos="35000" dir="5400000" sy="-100000" algn="bl" rotWithShape="0"/>
            </a:effectLst>
          </p:spPr>
        </p:pic>
        <p:grpSp>
          <p:nvGrpSpPr>
            <p:cNvPr id="6" name="Group 283"/>
            <p:cNvGrpSpPr/>
            <p:nvPr/>
          </p:nvGrpSpPr>
          <p:grpSpPr>
            <a:xfrm>
              <a:off x="4975432" y="1370117"/>
              <a:ext cx="5394231" cy="4268281"/>
              <a:chOff x="4975432" y="1370117"/>
              <a:chExt cx="5394231" cy="4268281"/>
            </a:xfrm>
          </p:grpSpPr>
          <p:grpSp>
            <p:nvGrpSpPr>
              <p:cNvPr id="7" name="Group 204"/>
              <p:cNvGrpSpPr/>
              <p:nvPr/>
            </p:nvGrpSpPr>
            <p:grpSpPr>
              <a:xfrm>
                <a:off x="4982625" y="1399085"/>
                <a:ext cx="5372107" cy="4192368"/>
                <a:chOff x="5245098" y="1856274"/>
                <a:chExt cx="5372107" cy="4192368"/>
              </a:xfrm>
            </p:grpSpPr>
            <p:pic>
              <p:nvPicPr>
                <p:cNvPr id="17" name="Picture 16" descr="Cores_4orangeBoxes.png"/>
                <p:cNvPicPr>
                  <a:picLocks noChangeAspect="1"/>
                </p:cNvPicPr>
                <p:nvPr/>
              </p:nvPicPr>
              <p:blipFill>
                <a:blip r:embed="rId4" cstate="print"/>
                <a:srcRect/>
                <a:stretch>
                  <a:fillRect/>
                </a:stretch>
              </p:blipFill>
              <p:spPr>
                <a:xfrm rot="16200000">
                  <a:off x="4911091" y="4305323"/>
                  <a:ext cx="1008377" cy="340363"/>
                </a:xfrm>
                <a:prstGeom prst="rect">
                  <a:avLst/>
                </a:prstGeom>
              </p:spPr>
            </p:pic>
            <p:grpSp>
              <p:nvGrpSpPr>
                <p:cNvPr id="18" name="Group 178"/>
                <p:cNvGrpSpPr/>
                <p:nvPr/>
              </p:nvGrpSpPr>
              <p:grpSpPr>
                <a:xfrm>
                  <a:off x="5630337" y="1856274"/>
                  <a:ext cx="4597393" cy="1838622"/>
                  <a:chOff x="5418668" y="1890141"/>
                  <a:chExt cx="5223936" cy="2089191"/>
                </a:xfrm>
              </p:grpSpPr>
              <p:pic>
                <p:nvPicPr>
                  <p:cNvPr id="37" name="Picture 36" descr="Cores_4strippedCore.png"/>
                  <p:cNvPicPr>
                    <a:picLocks noChangeAspect="1"/>
                  </p:cNvPicPr>
                  <p:nvPr/>
                </p:nvPicPr>
                <p:blipFill>
                  <a:blip r:embed="rId5" cstate="print"/>
                  <a:srcRect l="41222" t="14370" r="41111" b="11111"/>
                  <a:stretch>
                    <a:fillRect/>
                  </a:stretch>
                </p:blipFill>
                <p:spPr>
                  <a:xfrm>
                    <a:off x="6070602" y="1890141"/>
                    <a:ext cx="660400" cy="2089191"/>
                  </a:xfrm>
                  <a:prstGeom prst="rect">
                    <a:avLst/>
                  </a:prstGeom>
                </p:spPr>
              </p:pic>
              <p:pic>
                <p:nvPicPr>
                  <p:cNvPr id="38" name="Picture 37" descr="Cores_4strippedCore.png"/>
                  <p:cNvPicPr>
                    <a:picLocks noChangeAspect="1"/>
                  </p:cNvPicPr>
                  <p:nvPr/>
                </p:nvPicPr>
                <p:blipFill>
                  <a:blip r:embed="rId5" cstate="print"/>
                  <a:srcRect l="41222" t="14370" r="41111" b="11111"/>
                  <a:stretch>
                    <a:fillRect/>
                  </a:stretch>
                </p:blipFill>
                <p:spPr>
                  <a:xfrm>
                    <a:off x="6722536" y="1890141"/>
                    <a:ext cx="660400" cy="2089191"/>
                  </a:xfrm>
                  <a:prstGeom prst="rect">
                    <a:avLst/>
                  </a:prstGeom>
                </p:spPr>
              </p:pic>
              <p:pic>
                <p:nvPicPr>
                  <p:cNvPr id="39" name="Picture 38" descr="Cores_4strippedCore.png"/>
                  <p:cNvPicPr>
                    <a:picLocks noChangeAspect="1"/>
                  </p:cNvPicPr>
                  <p:nvPr/>
                </p:nvPicPr>
                <p:blipFill>
                  <a:blip r:embed="rId5" cstate="print"/>
                  <a:srcRect l="41222" t="14370" r="41111" b="11111"/>
                  <a:stretch>
                    <a:fillRect/>
                  </a:stretch>
                </p:blipFill>
                <p:spPr>
                  <a:xfrm>
                    <a:off x="7374470" y="1890141"/>
                    <a:ext cx="660400" cy="2089191"/>
                  </a:xfrm>
                  <a:prstGeom prst="rect">
                    <a:avLst/>
                  </a:prstGeom>
                </p:spPr>
              </p:pic>
              <p:pic>
                <p:nvPicPr>
                  <p:cNvPr id="40" name="Picture 39" descr="Cores_4strippedCore.png"/>
                  <p:cNvPicPr>
                    <a:picLocks noChangeAspect="1"/>
                  </p:cNvPicPr>
                  <p:nvPr/>
                </p:nvPicPr>
                <p:blipFill>
                  <a:blip r:embed="rId5" cstate="print"/>
                  <a:srcRect l="41222" t="14370" r="41111" b="11111"/>
                  <a:stretch>
                    <a:fillRect/>
                  </a:stretch>
                </p:blipFill>
                <p:spPr>
                  <a:xfrm>
                    <a:off x="8026404" y="1890141"/>
                    <a:ext cx="660400" cy="2089191"/>
                  </a:xfrm>
                  <a:prstGeom prst="rect">
                    <a:avLst/>
                  </a:prstGeom>
                </p:spPr>
              </p:pic>
              <p:pic>
                <p:nvPicPr>
                  <p:cNvPr id="41" name="Picture 40" descr="Cores_4strippedCore.png"/>
                  <p:cNvPicPr>
                    <a:picLocks noChangeAspect="1"/>
                  </p:cNvPicPr>
                  <p:nvPr/>
                </p:nvPicPr>
                <p:blipFill>
                  <a:blip r:embed="rId5" cstate="print"/>
                  <a:srcRect l="41222" t="14370" r="41111" b="11111"/>
                  <a:stretch>
                    <a:fillRect/>
                  </a:stretch>
                </p:blipFill>
                <p:spPr>
                  <a:xfrm>
                    <a:off x="8678338" y="1890141"/>
                    <a:ext cx="660400" cy="2089191"/>
                  </a:xfrm>
                  <a:prstGeom prst="rect">
                    <a:avLst/>
                  </a:prstGeom>
                </p:spPr>
              </p:pic>
              <p:pic>
                <p:nvPicPr>
                  <p:cNvPr id="42" name="Picture 41" descr="Cores_4strippedCore.png"/>
                  <p:cNvPicPr>
                    <a:picLocks noChangeAspect="1"/>
                  </p:cNvPicPr>
                  <p:nvPr/>
                </p:nvPicPr>
                <p:blipFill>
                  <a:blip r:embed="rId5" cstate="print"/>
                  <a:srcRect l="41222" t="14370" r="41111" b="11111"/>
                  <a:stretch>
                    <a:fillRect/>
                  </a:stretch>
                </p:blipFill>
                <p:spPr>
                  <a:xfrm>
                    <a:off x="9330272" y="1890141"/>
                    <a:ext cx="660400" cy="2089191"/>
                  </a:xfrm>
                  <a:prstGeom prst="rect">
                    <a:avLst/>
                  </a:prstGeom>
                </p:spPr>
              </p:pic>
              <p:pic>
                <p:nvPicPr>
                  <p:cNvPr id="43" name="Picture 42" descr="Cores_4strippedCore.png"/>
                  <p:cNvPicPr>
                    <a:picLocks noChangeAspect="1"/>
                  </p:cNvPicPr>
                  <p:nvPr/>
                </p:nvPicPr>
                <p:blipFill>
                  <a:blip r:embed="rId5" cstate="print"/>
                  <a:srcRect l="41222" t="14370" r="41111" b="11111"/>
                  <a:stretch>
                    <a:fillRect/>
                  </a:stretch>
                </p:blipFill>
                <p:spPr>
                  <a:xfrm>
                    <a:off x="9982204" y="1890141"/>
                    <a:ext cx="660400" cy="2089191"/>
                  </a:xfrm>
                  <a:prstGeom prst="rect">
                    <a:avLst/>
                  </a:prstGeom>
                </p:spPr>
              </p:pic>
              <p:pic>
                <p:nvPicPr>
                  <p:cNvPr id="44" name="Picture 43" descr="Cores_4strippedCore.png"/>
                  <p:cNvPicPr>
                    <a:picLocks noChangeAspect="1"/>
                  </p:cNvPicPr>
                  <p:nvPr/>
                </p:nvPicPr>
                <p:blipFill>
                  <a:blip r:embed="rId5" cstate="print"/>
                  <a:srcRect l="41222" t="14370" r="41111" b="11111"/>
                  <a:stretch>
                    <a:fillRect/>
                  </a:stretch>
                </p:blipFill>
                <p:spPr>
                  <a:xfrm>
                    <a:off x="5418668" y="1890141"/>
                    <a:ext cx="660400" cy="2089191"/>
                  </a:xfrm>
                  <a:prstGeom prst="rect">
                    <a:avLst/>
                  </a:prstGeom>
                </p:spPr>
              </p:pic>
            </p:grpSp>
            <p:grpSp>
              <p:nvGrpSpPr>
                <p:cNvPr id="19" name="Group 179"/>
                <p:cNvGrpSpPr/>
                <p:nvPr/>
              </p:nvGrpSpPr>
              <p:grpSpPr>
                <a:xfrm flipV="1">
                  <a:off x="5630337" y="4210020"/>
                  <a:ext cx="4597393" cy="1838622"/>
                  <a:chOff x="5418668" y="1890141"/>
                  <a:chExt cx="5223936" cy="2089191"/>
                </a:xfrm>
              </p:grpSpPr>
              <p:pic>
                <p:nvPicPr>
                  <p:cNvPr id="29" name="Picture 28" descr="Cores_4strippedCore.png"/>
                  <p:cNvPicPr>
                    <a:picLocks noChangeAspect="1"/>
                  </p:cNvPicPr>
                  <p:nvPr/>
                </p:nvPicPr>
                <p:blipFill>
                  <a:blip r:embed="rId5" cstate="print"/>
                  <a:srcRect l="41222" t="14370" r="41111" b="11111"/>
                  <a:stretch>
                    <a:fillRect/>
                  </a:stretch>
                </p:blipFill>
                <p:spPr>
                  <a:xfrm>
                    <a:off x="6070602" y="1890141"/>
                    <a:ext cx="660400" cy="2089191"/>
                  </a:xfrm>
                  <a:prstGeom prst="rect">
                    <a:avLst/>
                  </a:prstGeom>
                </p:spPr>
              </p:pic>
              <p:pic>
                <p:nvPicPr>
                  <p:cNvPr id="30" name="Picture 29" descr="Cores_4strippedCore.png"/>
                  <p:cNvPicPr>
                    <a:picLocks noChangeAspect="1"/>
                  </p:cNvPicPr>
                  <p:nvPr/>
                </p:nvPicPr>
                <p:blipFill>
                  <a:blip r:embed="rId5" cstate="print"/>
                  <a:srcRect l="41222" t="14370" r="41111" b="11111"/>
                  <a:stretch>
                    <a:fillRect/>
                  </a:stretch>
                </p:blipFill>
                <p:spPr>
                  <a:xfrm>
                    <a:off x="6722536" y="1890141"/>
                    <a:ext cx="660400" cy="2089191"/>
                  </a:xfrm>
                  <a:prstGeom prst="rect">
                    <a:avLst/>
                  </a:prstGeom>
                </p:spPr>
              </p:pic>
              <p:pic>
                <p:nvPicPr>
                  <p:cNvPr id="31" name="Picture 30" descr="Cores_4strippedCore.png"/>
                  <p:cNvPicPr>
                    <a:picLocks noChangeAspect="1"/>
                  </p:cNvPicPr>
                  <p:nvPr/>
                </p:nvPicPr>
                <p:blipFill>
                  <a:blip r:embed="rId5" cstate="print"/>
                  <a:srcRect l="41222" t="14370" r="41111" b="11111"/>
                  <a:stretch>
                    <a:fillRect/>
                  </a:stretch>
                </p:blipFill>
                <p:spPr>
                  <a:xfrm>
                    <a:off x="7374470" y="1890141"/>
                    <a:ext cx="660400" cy="2089191"/>
                  </a:xfrm>
                  <a:prstGeom prst="rect">
                    <a:avLst/>
                  </a:prstGeom>
                </p:spPr>
              </p:pic>
              <p:pic>
                <p:nvPicPr>
                  <p:cNvPr id="32" name="Picture 31" descr="Cores_4strippedCore.png"/>
                  <p:cNvPicPr>
                    <a:picLocks noChangeAspect="1"/>
                  </p:cNvPicPr>
                  <p:nvPr/>
                </p:nvPicPr>
                <p:blipFill>
                  <a:blip r:embed="rId5" cstate="print"/>
                  <a:srcRect l="41222" t="14370" r="41111" b="11111"/>
                  <a:stretch>
                    <a:fillRect/>
                  </a:stretch>
                </p:blipFill>
                <p:spPr>
                  <a:xfrm>
                    <a:off x="8026404" y="1890141"/>
                    <a:ext cx="660400" cy="2089191"/>
                  </a:xfrm>
                  <a:prstGeom prst="rect">
                    <a:avLst/>
                  </a:prstGeom>
                </p:spPr>
              </p:pic>
              <p:pic>
                <p:nvPicPr>
                  <p:cNvPr id="33" name="Picture 32" descr="Cores_4strippedCore.png"/>
                  <p:cNvPicPr>
                    <a:picLocks noChangeAspect="1"/>
                  </p:cNvPicPr>
                  <p:nvPr/>
                </p:nvPicPr>
                <p:blipFill>
                  <a:blip r:embed="rId5" cstate="print"/>
                  <a:srcRect l="41222" t="14370" r="41111" b="11111"/>
                  <a:stretch>
                    <a:fillRect/>
                  </a:stretch>
                </p:blipFill>
                <p:spPr>
                  <a:xfrm>
                    <a:off x="8678338" y="1890141"/>
                    <a:ext cx="660400" cy="2089191"/>
                  </a:xfrm>
                  <a:prstGeom prst="rect">
                    <a:avLst/>
                  </a:prstGeom>
                </p:spPr>
              </p:pic>
              <p:pic>
                <p:nvPicPr>
                  <p:cNvPr id="34" name="Picture 33" descr="Cores_4strippedCore.png"/>
                  <p:cNvPicPr>
                    <a:picLocks noChangeAspect="1"/>
                  </p:cNvPicPr>
                  <p:nvPr/>
                </p:nvPicPr>
                <p:blipFill>
                  <a:blip r:embed="rId5" cstate="print"/>
                  <a:srcRect l="41222" t="14370" r="41111" b="11111"/>
                  <a:stretch>
                    <a:fillRect/>
                  </a:stretch>
                </p:blipFill>
                <p:spPr>
                  <a:xfrm>
                    <a:off x="9330272" y="1890141"/>
                    <a:ext cx="660400" cy="2089191"/>
                  </a:xfrm>
                  <a:prstGeom prst="rect">
                    <a:avLst/>
                  </a:prstGeom>
                </p:spPr>
              </p:pic>
              <p:pic>
                <p:nvPicPr>
                  <p:cNvPr id="35" name="Picture 34" descr="Cores_4strippedCore.png"/>
                  <p:cNvPicPr>
                    <a:picLocks noChangeAspect="1"/>
                  </p:cNvPicPr>
                  <p:nvPr/>
                </p:nvPicPr>
                <p:blipFill>
                  <a:blip r:embed="rId5" cstate="print"/>
                  <a:srcRect l="41222" t="14370" r="41111" b="11111"/>
                  <a:stretch>
                    <a:fillRect/>
                  </a:stretch>
                </p:blipFill>
                <p:spPr>
                  <a:xfrm>
                    <a:off x="9982204" y="1890141"/>
                    <a:ext cx="660400" cy="2089191"/>
                  </a:xfrm>
                  <a:prstGeom prst="rect">
                    <a:avLst/>
                  </a:prstGeom>
                </p:spPr>
              </p:pic>
              <p:pic>
                <p:nvPicPr>
                  <p:cNvPr id="36" name="Picture 35" descr="Cores_4strippedCore.png"/>
                  <p:cNvPicPr>
                    <a:picLocks noChangeAspect="1"/>
                  </p:cNvPicPr>
                  <p:nvPr/>
                </p:nvPicPr>
                <p:blipFill>
                  <a:blip r:embed="rId5" cstate="print"/>
                  <a:srcRect l="41222" t="14370" r="41111" b="11111"/>
                  <a:stretch>
                    <a:fillRect/>
                  </a:stretch>
                </p:blipFill>
                <p:spPr>
                  <a:xfrm>
                    <a:off x="5418668" y="1890141"/>
                    <a:ext cx="660400" cy="2089191"/>
                  </a:xfrm>
                  <a:prstGeom prst="rect">
                    <a:avLst/>
                  </a:prstGeom>
                </p:spPr>
              </p:pic>
            </p:grpSp>
            <p:pic>
              <p:nvPicPr>
                <p:cNvPr id="20" name="Picture 19" descr="Cores_4longblue.png"/>
                <p:cNvPicPr>
                  <a:picLocks noChangeAspect="1"/>
                </p:cNvPicPr>
                <p:nvPr/>
              </p:nvPicPr>
              <p:blipFill>
                <a:blip r:embed="rId6" cstate="print"/>
                <a:srcRect l="556" t="45926" r="4000" b="42518"/>
                <a:stretch>
                  <a:fillRect/>
                </a:stretch>
              </p:blipFill>
              <p:spPr>
                <a:xfrm>
                  <a:off x="5617574" y="3733800"/>
                  <a:ext cx="4615476" cy="419100"/>
                </a:xfrm>
                <a:prstGeom prst="rect">
                  <a:avLst/>
                </a:prstGeom>
              </p:spPr>
            </p:pic>
            <p:pic>
              <p:nvPicPr>
                <p:cNvPr id="21" name="Picture 20" descr="Cores_4blue.png"/>
                <p:cNvPicPr>
                  <a:picLocks noChangeAspect="1"/>
                </p:cNvPicPr>
                <p:nvPr/>
              </p:nvPicPr>
              <p:blipFill>
                <a:blip r:embed="rId7" cstate="print"/>
                <a:stretch>
                  <a:fillRect/>
                </a:stretch>
              </p:blipFill>
              <p:spPr>
                <a:xfrm rot="16200000">
                  <a:off x="4912281" y="2211415"/>
                  <a:ext cx="1004497" cy="330008"/>
                </a:xfrm>
                <a:prstGeom prst="rect">
                  <a:avLst/>
                </a:prstGeom>
              </p:spPr>
            </p:pic>
            <p:pic>
              <p:nvPicPr>
                <p:cNvPr id="22" name="Picture 21" descr="Cores_4blue.png"/>
                <p:cNvPicPr>
                  <a:picLocks noChangeAspect="1"/>
                </p:cNvPicPr>
                <p:nvPr/>
              </p:nvPicPr>
              <p:blipFill>
                <a:blip r:embed="rId7" cstate="print"/>
                <a:stretch>
                  <a:fillRect/>
                </a:stretch>
              </p:blipFill>
              <p:spPr>
                <a:xfrm rot="16200000">
                  <a:off x="4912282" y="5361015"/>
                  <a:ext cx="1004497" cy="330008"/>
                </a:xfrm>
                <a:prstGeom prst="rect">
                  <a:avLst/>
                </a:prstGeom>
              </p:spPr>
            </p:pic>
            <p:pic>
              <p:nvPicPr>
                <p:cNvPr id="23" name="Picture 22" descr="Cores_4blue.png"/>
                <p:cNvPicPr>
                  <a:picLocks noChangeAspect="1"/>
                </p:cNvPicPr>
                <p:nvPr/>
              </p:nvPicPr>
              <p:blipFill>
                <a:blip r:embed="rId7" cstate="print"/>
                <a:stretch>
                  <a:fillRect/>
                </a:stretch>
              </p:blipFill>
              <p:spPr>
                <a:xfrm rot="16200000">
                  <a:off x="4912283" y="3259988"/>
                  <a:ext cx="1004497" cy="330008"/>
                </a:xfrm>
                <a:prstGeom prst="rect">
                  <a:avLst/>
                </a:prstGeom>
              </p:spPr>
            </p:pic>
            <p:pic>
              <p:nvPicPr>
                <p:cNvPr id="24" name="Picture 23" descr="Cores_4blue.png"/>
                <p:cNvPicPr>
                  <a:picLocks noChangeAspect="1"/>
                </p:cNvPicPr>
                <p:nvPr/>
              </p:nvPicPr>
              <p:blipFill>
                <a:blip r:embed="rId7" cstate="print"/>
                <a:stretch>
                  <a:fillRect/>
                </a:stretch>
              </p:blipFill>
              <p:spPr>
                <a:xfrm rot="16200000" flipH="1" flipV="1">
                  <a:off x="9949950" y="2211416"/>
                  <a:ext cx="1004497" cy="330008"/>
                </a:xfrm>
                <a:prstGeom prst="rect">
                  <a:avLst/>
                </a:prstGeom>
              </p:spPr>
            </p:pic>
            <p:pic>
              <p:nvPicPr>
                <p:cNvPr id="25" name="Picture 24" descr="Cores_4blue.png"/>
                <p:cNvPicPr>
                  <a:picLocks noChangeAspect="1"/>
                </p:cNvPicPr>
                <p:nvPr/>
              </p:nvPicPr>
              <p:blipFill>
                <a:blip r:embed="rId7" cstate="print"/>
                <a:stretch>
                  <a:fillRect/>
                </a:stretch>
              </p:blipFill>
              <p:spPr>
                <a:xfrm rot="16200000" flipH="1" flipV="1">
                  <a:off x="9949951" y="5361016"/>
                  <a:ext cx="1004497" cy="330008"/>
                </a:xfrm>
                <a:prstGeom prst="rect">
                  <a:avLst/>
                </a:prstGeom>
              </p:spPr>
            </p:pic>
            <p:pic>
              <p:nvPicPr>
                <p:cNvPr id="26" name="Picture 25" descr="Cores_4blue.png"/>
                <p:cNvPicPr>
                  <a:picLocks noChangeAspect="1"/>
                </p:cNvPicPr>
                <p:nvPr/>
              </p:nvPicPr>
              <p:blipFill>
                <a:blip r:embed="rId7" cstate="print"/>
                <a:stretch>
                  <a:fillRect/>
                </a:stretch>
              </p:blipFill>
              <p:spPr>
                <a:xfrm rot="16200000" flipH="1" flipV="1">
                  <a:off x="9949951" y="4311150"/>
                  <a:ext cx="1004497" cy="330008"/>
                </a:xfrm>
                <a:prstGeom prst="rect">
                  <a:avLst/>
                </a:prstGeom>
              </p:spPr>
            </p:pic>
            <p:pic>
              <p:nvPicPr>
                <p:cNvPr id="27" name="Picture 26" descr="Cores_4blue.png"/>
                <p:cNvPicPr>
                  <a:picLocks noChangeAspect="1"/>
                </p:cNvPicPr>
                <p:nvPr/>
              </p:nvPicPr>
              <p:blipFill>
                <a:blip r:embed="rId7" cstate="print"/>
                <a:stretch>
                  <a:fillRect/>
                </a:stretch>
              </p:blipFill>
              <p:spPr>
                <a:xfrm rot="16200000" flipH="1" flipV="1">
                  <a:off x="9949952" y="3261283"/>
                  <a:ext cx="1004497" cy="330008"/>
                </a:xfrm>
                <a:prstGeom prst="rect">
                  <a:avLst/>
                </a:prstGeom>
              </p:spPr>
            </p:pic>
            <p:pic>
              <p:nvPicPr>
                <p:cNvPr id="28" name="Picture 27" descr="Half_Gloss.png"/>
                <p:cNvPicPr>
                  <a:picLocks noChangeAspect="1"/>
                </p:cNvPicPr>
                <p:nvPr/>
              </p:nvPicPr>
              <p:blipFill>
                <a:blip r:embed="rId8" cstate="print"/>
                <a:srcRect l="30000" t="17630" r="21000" b="17481"/>
                <a:stretch>
                  <a:fillRect/>
                </a:stretch>
              </p:blipFill>
              <p:spPr>
                <a:xfrm>
                  <a:off x="5664200" y="1879600"/>
                  <a:ext cx="4114800" cy="4086808"/>
                </a:xfrm>
                <a:prstGeom prst="rect">
                  <a:avLst/>
                </a:prstGeom>
              </p:spPr>
            </p:pic>
          </p:grpSp>
          <p:sp>
            <p:nvSpPr>
              <p:cNvPr id="8" name="TextBox 7"/>
              <p:cNvSpPr txBox="1"/>
              <p:nvPr/>
            </p:nvSpPr>
            <p:spPr>
              <a:xfrm rot="16200000">
                <a:off x="4606754" y="1738795"/>
                <a:ext cx="1093757" cy="356401"/>
              </a:xfrm>
              <a:prstGeom prst="rect">
                <a:avLst/>
              </a:prstGeom>
              <a:noFill/>
            </p:spPr>
            <p:txBody>
              <a:bodyPr wrap="square" rtlCol="0">
                <a:spAutoFit/>
              </a:bodyPr>
              <a:lstStyle/>
              <a:p>
                <a:pPr algn="ctr"/>
                <a:r>
                  <a:rPr lang="en-US" sz="700" b="1" dirty="0" smtClean="0">
                    <a:effectLst>
                      <a:outerShdw blurRad="38100" dist="38100" dir="2700000" algn="tl">
                        <a:srgbClr val="000000">
                          <a:alpha val="43137"/>
                        </a:srgbClr>
                      </a:outerShdw>
                    </a:effectLst>
                  </a:rPr>
                  <a:t>DRAM I/F</a:t>
                </a:r>
                <a:endParaRPr lang="en-US" sz="700" b="1" dirty="0">
                  <a:effectLst>
                    <a:outerShdw blurRad="38100" dist="38100" dir="2700000" algn="tl">
                      <a:srgbClr val="000000">
                        <a:alpha val="43137"/>
                      </a:srgbClr>
                    </a:outerShdw>
                  </a:effectLst>
                </a:endParaRPr>
              </a:p>
            </p:txBody>
          </p:sp>
          <p:sp>
            <p:nvSpPr>
              <p:cNvPr id="9" name="TextBox 8"/>
              <p:cNvSpPr txBox="1"/>
              <p:nvPr/>
            </p:nvSpPr>
            <p:spPr>
              <a:xfrm rot="16200000">
                <a:off x="4527478" y="3836656"/>
                <a:ext cx="1252311" cy="356401"/>
              </a:xfrm>
              <a:prstGeom prst="rect">
                <a:avLst/>
              </a:prstGeom>
              <a:noFill/>
            </p:spPr>
            <p:txBody>
              <a:bodyPr wrap="square" rtlCol="0">
                <a:spAutoFit/>
              </a:bodyPr>
              <a:lstStyle/>
              <a:p>
                <a:pPr algn="ctr"/>
                <a:r>
                  <a:rPr lang="en-US" sz="700" b="1" dirty="0" smtClean="0">
                    <a:solidFill>
                      <a:schemeClr val="bg1"/>
                    </a:solidFill>
                  </a:rPr>
                  <a:t>Giga Thread</a:t>
                </a:r>
                <a:endParaRPr lang="en-US" sz="700" b="1" dirty="0">
                  <a:solidFill>
                    <a:schemeClr val="bg1"/>
                  </a:solidFill>
                </a:endParaRPr>
              </a:p>
            </p:txBody>
          </p:sp>
          <p:sp>
            <p:nvSpPr>
              <p:cNvPr id="10" name="TextBox 9"/>
              <p:cNvSpPr txBox="1"/>
              <p:nvPr/>
            </p:nvSpPr>
            <p:spPr>
              <a:xfrm rot="16200000">
                <a:off x="4606754" y="2782593"/>
                <a:ext cx="1093757" cy="356401"/>
              </a:xfrm>
              <a:prstGeom prst="rect">
                <a:avLst/>
              </a:prstGeom>
              <a:noFill/>
            </p:spPr>
            <p:txBody>
              <a:bodyPr wrap="square" rtlCol="0">
                <a:spAutoFit/>
              </a:bodyPr>
              <a:lstStyle/>
              <a:p>
                <a:pPr algn="ctr"/>
                <a:r>
                  <a:rPr lang="en-US" sz="700" b="1" dirty="0" smtClean="0">
                    <a:effectLst>
                      <a:outerShdw blurRad="38100" dist="38100" dir="2700000" algn="tl">
                        <a:srgbClr val="000000">
                          <a:alpha val="43137"/>
                        </a:srgbClr>
                      </a:outerShdw>
                    </a:effectLst>
                  </a:rPr>
                  <a:t>HOST I/F</a:t>
                </a:r>
                <a:endParaRPr lang="en-US" sz="700" b="1" dirty="0">
                  <a:effectLst>
                    <a:outerShdw blurRad="38100" dist="38100" dir="2700000" algn="tl">
                      <a:srgbClr val="000000">
                        <a:alpha val="43137"/>
                      </a:srgbClr>
                    </a:outerShdw>
                  </a:effectLst>
                </a:endParaRPr>
              </a:p>
            </p:txBody>
          </p:sp>
          <p:sp>
            <p:nvSpPr>
              <p:cNvPr id="11" name="TextBox 10"/>
              <p:cNvSpPr txBox="1"/>
              <p:nvPr/>
            </p:nvSpPr>
            <p:spPr>
              <a:xfrm rot="16200000">
                <a:off x="4606754" y="4878809"/>
                <a:ext cx="1093757" cy="356401"/>
              </a:xfrm>
              <a:prstGeom prst="rect">
                <a:avLst/>
              </a:prstGeom>
              <a:noFill/>
            </p:spPr>
            <p:txBody>
              <a:bodyPr wrap="square" rtlCol="0">
                <a:spAutoFit/>
              </a:bodyPr>
              <a:lstStyle/>
              <a:p>
                <a:pPr algn="ctr"/>
                <a:r>
                  <a:rPr lang="en-US" sz="700" b="1" dirty="0" smtClean="0">
                    <a:effectLst>
                      <a:outerShdw blurRad="38100" dist="38100" dir="2700000" algn="tl">
                        <a:srgbClr val="000000">
                          <a:alpha val="43137"/>
                        </a:srgbClr>
                      </a:outerShdw>
                    </a:effectLst>
                  </a:rPr>
                  <a:t>DRAM I/F</a:t>
                </a:r>
                <a:endParaRPr lang="en-US" sz="700" b="1" dirty="0">
                  <a:effectLst>
                    <a:outerShdw blurRad="38100" dist="38100" dir="2700000" algn="tl">
                      <a:srgbClr val="000000">
                        <a:alpha val="43137"/>
                      </a:srgbClr>
                    </a:outerShdw>
                  </a:effectLst>
                </a:endParaRPr>
              </a:p>
            </p:txBody>
          </p:sp>
          <p:sp>
            <p:nvSpPr>
              <p:cNvPr id="12" name="TextBox 11"/>
              <p:cNvSpPr txBox="1"/>
              <p:nvPr/>
            </p:nvSpPr>
            <p:spPr>
              <a:xfrm rot="5400000">
                <a:off x="9644584" y="1738799"/>
                <a:ext cx="1093757" cy="356401"/>
              </a:xfrm>
              <a:prstGeom prst="rect">
                <a:avLst/>
              </a:prstGeom>
              <a:noFill/>
            </p:spPr>
            <p:txBody>
              <a:bodyPr wrap="square" rtlCol="0">
                <a:spAutoFit/>
              </a:bodyPr>
              <a:lstStyle/>
              <a:p>
                <a:pPr algn="ctr"/>
                <a:r>
                  <a:rPr lang="en-US" sz="700" b="1" dirty="0" smtClean="0">
                    <a:effectLst>
                      <a:outerShdw blurRad="38100" dist="38100" dir="2700000" algn="tl">
                        <a:srgbClr val="000000">
                          <a:alpha val="43137"/>
                        </a:srgbClr>
                      </a:outerShdw>
                    </a:effectLst>
                  </a:rPr>
                  <a:t>DRAM I/F</a:t>
                </a:r>
                <a:endParaRPr lang="en-US" sz="700" b="1" dirty="0">
                  <a:effectLst>
                    <a:outerShdw blurRad="38100" dist="38100" dir="2700000" algn="tl">
                      <a:srgbClr val="000000">
                        <a:alpha val="43137"/>
                      </a:srgbClr>
                    </a:outerShdw>
                  </a:effectLst>
                </a:endParaRPr>
              </a:p>
            </p:txBody>
          </p:sp>
          <p:sp>
            <p:nvSpPr>
              <p:cNvPr id="13" name="TextBox 12"/>
              <p:cNvSpPr txBox="1"/>
              <p:nvPr/>
            </p:nvSpPr>
            <p:spPr>
              <a:xfrm rot="5400000">
                <a:off x="9644584" y="4913319"/>
                <a:ext cx="1093757" cy="356401"/>
              </a:xfrm>
              <a:prstGeom prst="rect">
                <a:avLst/>
              </a:prstGeom>
              <a:noFill/>
            </p:spPr>
            <p:txBody>
              <a:bodyPr wrap="square" rtlCol="0">
                <a:spAutoFit/>
              </a:bodyPr>
              <a:lstStyle/>
              <a:p>
                <a:pPr algn="ctr"/>
                <a:r>
                  <a:rPr lang="en-US" sz="700" b="1" dirty="0" smtClean="0">
                    <a:effectLst>
                      <a:outerShdw blurRad="38100" dist="38100" dir="2700000" algn="tl">
                        <a:srgbClr val="000000">
                          <a:alpha val="43137"/>
                        </a:srgbClr>
                      </a:outerShdw>
                    </a:effectLst>
                  </a:rPr>
                  <a:t>DRAM I/F</a:t>
                </a:r>
                <a:endParaRPr lang="en-US" sz="700" b="1" dirty="0">
                  <a:effectLst>
                    <a:outerShdw blurRad="38100" dist="38100" dir="2700000" algn="tl">
                      <a:srgbClr val="000000">
                        <a:alpha val="43137"/>
                      </a:srgbClr>
                    </a:outerShdw>
                  </a:effectLst>
                </a:endParaRPr>
              </a:p>
            </p:txBody>
          </p:sp>
          <p:sp>
            <p:nvSpPr>
              <p:cNvPr id="14" name="TextBox 13"/>
              <p:cNvSpPr txBox="1"/>
              <p:nvPr/>
            </p:nvSpPr>
            <p:spPr>
              <a:xfrm rot="5400000">
                <a:off x="9644584" y="2799850"/>
                <a:ext cx="1093757" cy="356401"/>
              </a:xfrm>
              <a:prstGeom prst="rect">
                <a:avLst/>
              </a:prstGeom>
              <a:noFill/>
            </p:spPr>
            <p:txBody>
              <a:bodyPr wrap="square" rtlCol="0">
                <a:spAutoFit/>
              </a:bodyPr>
              <a:lstStyle/>
              <a:p>
                <a:pPr algn="ctr"/>
                <a:r>
                  <a:rPr lang="en-US" sz="700" b="1" dirty="0" smtClean="0">
                    <a:effectLst>
                      <a:outerShdw blurRad="38100" dist="38100" dir="2700000" algn="tl">
                        <a:srgbClr val="000000">
                          <a:alpha val="43137"/>
                        </a:srgbClr>
                      </a:outerShdw>
                    </a:effectLst>
                  </a:rPr>
                  <a:t>DRAM I/F</a:t>
                </a:r>
                <a:endParaRPr lang="en-US" sz="700" b="1" dirty="0">
                  <a:effectLst>
                    <a:outerShdw blurRad="38100" dist="38100" dir="2700000" algn="tl">
                      <a:srgbClr val="000000">
                        <a:alpha val="43137"/>
                      </a:srgbClr>
                    </a:outerShdw>
                  </a:effectLst>
                </a:endParaRPr>
              </a:p>
            </p:txBody>
          </p:sp>
          <p:sp>
            <p:nvSpPr>
              <p:cNvPr id="15" name="TextBox 14"/>
              <p:cNvSpPr txBox="1"/>
              <p:nvPr/>
            </p:nvSpPr>
            <p:spPr>
              <a:xfrm rot="5400000">
                <a:off x="9644584" y="3852268"/>
                <a:ext cx="1093757" cy="356401"/>
              </a:xfrm>
              <a:prstGeom prst="rect">
                <a:avLst/>
              </a:prstGeom>
              <a:noFill/>
            </p:spPr>
            <p:txBody>
              <a:bodyPr wrap="square" rtlCol="0">
                <a:spAutoFit/>
              </a:bodyPr>
              <a:lstStyle/>
              <a:p>
                <a:pPr algn="ctr"/>
                <a:r>
                  <a:rPr lang="en-US" sz="700" b="1" dirty="0" smtClean="0">
                    <a:effectLst>
                      <a:outerShdw blurRad="38100" dist="38100" dir="2700000" algn="tl">
                        <a:srgbClr val="000000">
                          <a:alpha val="43137"/>
                        </a:srgbClr>
                      </a:outerShdw>
                    </a:effectLst>
                  </a:rPr>
                  <a:t>DRAM I/F</a:t>
                </a:r>
                <a:endParaRPr lang="en-US" sz="700" b="1" dirty="0">
                  <a:effectLst>
                    <a:outerShdw blurRad="38100" dist="38100" dir="2700000" algn="tl">
                      <a:srgbClr val="000000">
                        <a:alpha val="43137"/>
                      </a:srgbClr>
                    </a:outerShdw>
                  </a:effectLst>
                </a:endParaRPr>
              </a:p>
            </p:txBody>
          </p:sp>
          <p:sp>
            <p:nvSpPr>
              <p:cNvPr id="16" name="TextBox 15"/>
              <p:cNvSpPr txBox="1"/>
              <p:nvPr/>
            </p:nvSpPr>
            <p:spPr>
              <a:xfrm>
                <a:off x="5408764" y="3332187"/>
                <a:ext cx="4502990" cy="339628"/>
              </a:xfrm>
              <a:prstGeom prst="rect">
                <a:avLst/>
              </a:prstGeom>
              <a:noFill/>
            </p:spPr>
            <p:txBody>
              <a:bodyPr wrap="square" rtlCol="0">
                <a:spAutoFit/>
              </a:bodyPr>
              <a:lstStyle/>
              <a:p>
                <a:pPr algn="ctr"/>
                <a:r>
                  <a:rPr lang="en-US" sz="700" b="1" dirty="0" smtClean="0">
                    <a:effectLst>
                      <a:outerShdw blurRad="38100" dist="38100" dir="2700000" algn="tl">
                        <a:srgbClr val="000000">
                          <a:alpha val="43137"/>
                        </a:srgbClr>
                      </a:outerShdw>
                    </a:effectLst>
                  </a:rPr>
                  <a:t>L2</a:t>
                </a:r>
                <a:endParaRPr lang="en-US" sz="700" b="1" dirty="0">
                  <a:effectLst>
                    <a:outerShdw blurRad="38100" dist="38100" dir="2700000" algn="tl">
                      <a:srgbClr val="000000">
                        <a:alpha val="43137"/>
                      </a:srgbClr>
                    </a:outerShdw>
                  </a:effectLst>
                </a:endParaRPr>
              </a:p>
            </p:txBody>
          </p:sp>
        </p:gr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Correcting Code</a:t>
            </a:r>
            <a:endParaRPr lang="en-GB" dirty="0"/>
          </a:p>
        </p:txBody>
      </p:sp>
      <p:sp>
        <p:nvSpPr>
          <p:cNvPr id="4" name="Content Placeholder 2"/>
          <p:cNvSpPr>
            <a:spLocks noGrp="1"/>
          </p:cNvSpPr>
          <p:nvPr>
            <p:ph idx="1"/>
          </p:nvPr>
        </p:nvSpPr>
        <p:spPr/>
        <p:txBody>
          <a:bodyPr/>
          <a:lstStyle/>
          <a:p>
            <a:r>
              <a:rPr lang="en-US" dirty="0" smtClean="0"/>
              <a:t>ECC protection for</a:t>
            </a:r>
          </a:p>
          <a:p>
            <a:pPr lvl="1"/>
            <a:r>
              <a:rPr lang="en-US" sz="2400" dirty="0" smtClean="0"/>
              <a:t>DRAM</a:t>
            </a:r>
          </a:p>
          <a:p>
            <a:pPr lvl="2"/>
            <a:r>
              <a:rPr lang="en-US" sz="2000" b="0" dirty="0" smtClean="0"/>
              <a:t>ECC supported for GDDR5 memory</a:t>
            </a:r>
          </a:p>
          <a:p>
            <a:pPr lvl="1"/>
            <a:endParaRPr lang="en-US" sz="2400" dirty="0" smtClean="0"/>
          </a:p>
          <a:p>
            <a:pPr lvl="1"/>
            <a:r>
              <a:rPr lang="en-US" sz="2400" dirty="0" smtClean="0"/>
              <a:t>All major internal memories are ECC protected</a:t>
            </a:r>
          </a:p>
          <a:p>
            <a:pPr lvl="2"/>
            <a:r>
              <a:rPr lang="en-US" sz="2000" b="0" dirty="0" smtClean="0"/>
              <a:t>Register file, L1 cache, L2 cache</a:t>
            </a:r>
          </a:p>
          <a:p>
            <a:pPr lvl="1"/>
            <a:endParaRPr lang="en-US"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0"/>
          <p:cNvGrpSpPr/>
          <p:nvPr/>
        </p:nvGrpSpPr>
        <p:grpSpPr>
          <a:xfrm>
            <a:off x="1297415" y="1445591"/>
            <a:ext cx="4091328" cy="3793518"/>
            <a:chOff x="1297415" y="1445591"/>
            <a:chExt cx="4091328" cy="3793518"/>
          </a:xfrm>
        </p:grpSpPr>
        <p:pic>
          <p:nvPicPr>
            <p:cNvPr id="8" name="Picture 7" descr="Thread_Scheduler_1.png"/>
            <p:cNvPicPr>
              <a:picLocks noChangeAspect="1"/>
            </p:cNvPicPr>
            <p:nvPr/>
          </p:nvPicPr>
          <p:blipFill>
            <a:blip r:embed="rId3" cstate="print"/>
            <a:srcRect l="16447" t="48564" r="16330" b="9398"/>
            <a:stretch>
              <a:fillRect/>
            </a:stretch>
          </p:blipFill>
          <p:spPr>
            <a:xfrm>
              <a:off x="1297415" y="3320249"/>
              <a:ext cx="4091328" cy="1918860"/>
            </a:xfrm>
            <a:prstGeom prst="rect">
              <a:avLst/>
            </a:prstGeom>
            <a:effectLst>
              <a:reflection blurRad="6350" stA="50000" endA="300" endPos="38500" dist="50800" dir="5400000" sy="-100000" algn="bl" rotWithShape="0"/>
            </a:effectLst>
          </p:spPr>
        </p:pic>
        <p:pic>
          <p:nvPicPr>
            <p:cNvPr id="20" name="Picture 19" descr="Thread_Scheduler_1.png"/>
            <p:cNvPicPr>
              <a:picLocks noChangeAspect="1"/>
            </p:cNvPicPr>
            <p:nvPr/>
          </p:nvPicPr>
          <p:blipFill>
            <a:blip r:embed="rId3" cstate="print"/>
            <a:srcRect l="16447" t="7495" r="16330" b="9398"/>
            <a:stretch>
              <a:fillRect/>
            </a:stretch>
          </p:blipFill>
          <p:spPr>
            <a:xfrm>
              <a:off x="1297415" y="1445591"/>
              <a:ext cx="4091328" cy="3793518"/>
            </a:xfrm>
            <a:prstGeom prst="rect">
              <a:avLst/>
            </a:prstGeom>
          </p:spPr>
        </p:pic>
      </p:grpSp>
      <p:sp>
        <p:nvSpPr>
          <p:cNvPr id="2" name="Title 1"/>
          <p:cNvSpPr>
            <a:spLocks noGrp="1"/>
          </p:cNvSpPr>
          <p:nvPr>
            <p:ph type="title"/>
          </p:nvPr>
        </p:nvSpPr>
        <p:spPr/>
        <p:txBody>
          <a:bodyPr/>
          <a:lstStyle/>
          <a:p>
            <a:r>
              <a:rPr lang="en-US" dirty="0" smtClean="0"/>
              <a:t>GigaThread Hardware Thread Scheduler </a:t>
            </a:r>
            <a:endParaRPr lang="en-US" dirty="0"/>
          </a:p>
        </p:txBody>
      </p:sp>
      <p:pic>
        <p:nvPicPr>
          <p:cNvPr id="10" name="Picture 9" descr="Thread_Scheduler_2.png"/>
          <p:cNvPicPr>
            <a:picLocks noChangeAspect="1"/>
          </p:cNvPicPr>
          <p:nvPr/>
        </p:nvPicPr>
        <p:blipFill>
          <a:blip r:embed="rId4" cstate="print"/>
          <a:srcRect l="17961" t="26602" r="14583" b="29748"/>
          <a:stretch>
            <a:fillRect/>
          </a:stretch>
        </p:blipFill>
        <p:spPr>
          <a:xfrm>
            <a:off x="5558695" y="1436713"/>
            <a:ext cx="4091327" cy="1985600"/>
          </a:xfrm>
          <a:prstGeom prst="rect">
            <a:avLst/>
          </a:prstGeom>
        </p:spPr>
      </p:pic>
      <p:sp>
        <p:nvSpPr>
          <p:cNvPr id="13" name="TextBox 12"/>
          <p:cNvSpPr txBox="1"/>
          <p:nvPr/>
        </p:nvSpPr>
        <p:spPr>
          <a:xfrm>
            <a:off x="1331649" y="905523"/>
            <a:ext cx="8282867" cy="430887"/>
          </a:xfrm>
          <a:prstGeom prst="rect">
            <a:avLst/>
          </a:prstGeom>
          <a:noFill/>
        </p:spPr>
        <p:txBody>
          <a:bodyPr wrap="square" rtlCol="0">
            <a:spAutoFit/>
          </a:bodyPr>
          <a:lstStyle/>
          <a:p>
            <a:pPr algn="ctr"/>
            <a:r>
              <a:rPr lang="en-US" sz="2200" dirty="0" smtClean="0">
                <a:effectLst>
                  <a:outerShdw blurRad="38100" dist="38100" dir="2700000" algn="tl">
                    <a:srgbClr val="000000">
                      <a:alpha val="43137"/>
                    </a:srgbClr>
                  </a:outerShdw>
                </a:effectLst>
              </a:rPr>
              <a:t>Concurrent Kernel Execution + Faster Context Switch</a:t>
            </a:r>
            <a:endParaRPr lang="en-US" sz="2200" dirty="0">
              <a:effectLst>
                <a:outerShdw blurRad="38100" dist="38100" dir="2700000" algn="tl">
                  <a:srgbClr val="000000">
                    <a:alpha val="43137"/>
                  </a:srgbClr>
                </a:outerShdw>
              </a:effectLst>
            </a:endParaRPr>
          </a:p>
        </p:txBody>
      </p:sp>
      <p:sp>
        <p:nvSpPr>
          <p:cNvPr id="14" name="TextBox 13"/>
          <p:cNvSpPr txBox="1"/>
          <p:nvPr/>
        </p:nvSpPr>
        <p:spPr>
          <a:xfrm>
            <a:off x="1340528" y="5415380"/>
            <a:ext cx="4030462" cy="369332"/>
          </a:xfrm>
          <a:prstGeom prst="rect">
            <a:avLst/>
          </a:prstGeom>
          <a:noFill/>
          <a:effectLst>
            <a:glow rad="228600">
              <a:schemeClr val="bg1">
                <a:alpha val="40000"/>
              </a:schemeClr>
            </a:glow>
          </a:effectLst>
        </p:spPr>
        <p:txBody>
          <a:bodyPr wrap="square" rtlCol="0">
            <a:spAutoFit/>
          </a:bodyPr>
          <a:lstStyle/>
          <a:p>
            <a:pPr algn="ctr"/>
            <a:r>
              <a:rPr lang="en-US" b="1" dirty="0" smtClean="0">
                <a:effectLst>
                  <a:glow rad="228600">
                    <a:schemeClr val="bg1">
                      <a:alpha val="40000"/>
                    </a:schemeClr>
                  </a:glow>
                  <a:outerShdw blurRad="38100" dist="38100" dir="2700000" algn="tl">
                    <a:srgbClr val="000000">
                      <a:alpha val="43137"/>
                    </a:srgbClr>
                  </a:outerShdw>
                </a:effectLst>
              </a:rPr>
              <a:t>Serial Kernel Execution</a:t>
            </a:r>
            <a:endParaRPr lang="en-US" b="1" dirty="0">
              <a:effectLst>
                <a:glow rad="228600">
                  <a:schemeClr val="bg1">
                    <a:alpha val="40000"/>
                  </a:schemeClr>
                </a:glow>
                <a:outerShdw blurRad="38100" dist="38100" dir="2700000" algn="tl">
                  <a:srgbClr val="000000">
                    <a:alpha val="43137"/>
                  </a:srgbClr>
                </a:outerShdw>
              </a:effectLst>
            </a:endParaRPr>
          </a:p>
        </p:txBody>
      </p:sp>
      <p:sp>
        <p:nvSpPr>
          <p:cNvPr id="15" name="TextBox 14"/>
          <p:cNvSpPr txBox="1"/>
          <p:nvPr/>
        </p:nvSpPr>
        <p:spPr>
          <a:xfrm>
            <a:off x="5592931" y="5415380"/>
            <a:ext cx="4003830" cy="369332"/>
          </a:xfrm>
          <a:prstGeom prst="rect">
            <a:avLst/>
          </a:prstGeom>
          <a:noFill/>
          <a:effectLst>
            <a:glow rad="228600">
              <a:schemeClr val="bg1">
                <a:alpha val="40000"/>
              </a:schemeClr>
            </a:glow>
          </a:effectLst>
        </p:spPr>
        <p:txBody>
          <a:bodyPr wrap="square" rtlCol="0">
            <a:spAutoFit/>
          </a:bodyPr>
          <a:lstStyle/>
          <a:p>
            <a:pPr algn="ctr"/>
            <a:r>
              <a:rPr lang="en-US" b="1" dirty="0" smtClean="0">
                <a:effectLst>
                  <a:glow rad="228600">
                    <a:schemeClr val="bg1">
                      <a:alpha val="40000"/>
                    </a:schemeClr>
                  </a:glow>
                  <a:outerShdw blurRad="38100" dist="38100" dir="2700000" algn="tl">
                    <a:srgbClr val="000000">
                      <a:alpha val="43137"/>
                    </a:srgbClr>
                  </a:outerShdw>
                </a:effectLst>
              </a:rPr>
              <a:t>Parallel Kernel Execution</a:t>
            </a:r>
            <a:endParaRPr lang="en-US" b="1" dirty="0">
              <a:effectLst>
                <a:glow rad="228600">
                  <a:schemeClr val="bg1">
                    <a:alpha val="40000"/>
                  </a:schemeClr>
                </a:glow>
                <a:outerShdw blurRad="38100" dist="38100" dir="2700000" algn="tl">
                  <a:srgbClr val="000000">
                    <a:alpha val="43137"/>
                  </a:srgbClr>
                </a:outerShdw>
              </a:effectLst>
            </a:endParaRPr>
          </a:p>
        </p:txBody>
      </p:sp>
      <p:sp>
        <p:nvSpPr>
          <p:cNvPr id="17" name="TextBox 16"/>
          <p:cNvSpPr txBox="1"/>
          <p:nvPr/>
        </p:nvSpPr>
        <p:spPr>
          <a:xfrm rot="16200000">
            <a:off x="-853143" y="3143575"/>
            <a:ext cx="3765898"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Time</a:t>
            </a:r>
            <a:endParaRPr lang="en-US" b="1" dirty="0">
              <a:effectLst>
                <a:outerShdw blurRad="38100" dist="38100" dir="2700000" algn="tl">
                  <a:srgbClr val="000000">
                    <a:alpha val="43137"/>
                  </a:srgbClr>
                </a:outerShdw>
              </a:effectLst>
            </a:endParaRPr>
          </a:p>
        </p:txBody>
      </p:sp>
      <p:cxnSp>
        <p:nvCxnSpPr>
          <p:cNvPr id="19" name="Straight Arrow Connector 18"/>
          <p:cNvCxnSpPr/>
          <p:nvPr/>
        </p:nvCxnSpPr>
        <p:spPr>
          <a:xfrm rot="5400000">
            <a:off x="-684913" y="3330455"/>
            <a:ext cx="3749040" cy="158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447060" y="1615736"/>
            <a:ext cx="958789" cy="338554"/>
          </a:xfrm>
          <a:prstGeom prst="rect">
            <a:avLst/>
          </a:prstGeom>
          <a:noFill/>
        </p:spPr>
        <p:txBody>
          <a:bodyPr wrap="square" rtlCol="0">
            <a:spAutoFit/>
          </a:bodyPr>
          <a:lstStyle/>
          <a:p>
            <a:pPr algn="ctr"/>
            <a:r>
              <a:rPr lang="en-US" sz="1600" dirty="0" smtClean="0">
                <a:effectLst>
                  <a:outerShdw blurRad="38100" dist="38100" dir="2700000" algn="tl">
                    <a:srgbClr val="000000">
                      <a:alpha val="43137"/>
                    </a:srgbClr>
                  </a:outerShdw>
                </a:effectLst>
              </a:rPr>
              <a:t>Kernel 1</a:t>
            </a:r>
            <a:endParaRPr lang="en-US" sz="1600" dirty="0">
              <a:effectLst>
                <a:outerShdw blurRad="38100" dist="38100" dir="2700000" algn="tl">
                  <a:srgbClr val="000000">
                    <a:alpha val="43137"/>
                  </a:srgbClr>
                </a:outerShdw>
              </a:effectLst>
            </a:endParaRPr>
          </a:p>
        </p:txBody>
      </p:sp>
      <p:sp>
        <p:nvSpPr>
          <p:cNvPr id="23" name="TextBox 22"/>
          <p:cNvSpPr txBox="1"/>
          <p:nvPr/>
        </p:nvSpPr>
        <p:spPr>
          <a:xfrm>
            <a:off x="5690586" y="1615736"/>
            <a:ext cx="958789" cy="338554"/>
          </a:xfrm>
          <a:prstGeom prst="rect">
            <a:avLst/>
          </a:prstGeom>
          <a:noFill/>
        </p:spPr>
        <p:txBody>
          <a:bodyPr wrap="square" rtlCol="0">
            <a:spAutoFit/>
          </a:bodyPr>
          <a:lstStyle/>
          <a:p>
            <a:pPr algn="ctr"/>
            <a:r>
              <a:rPr lang="en-US" sz="1600" dirty="0" smtClean="0">
                <a:effectLst>
                  <a:outerShdw blurRad="38100" dist="38100" dir="2700000" algn="tl">
                    <a:srgbClr val="000000">
                      <a:alpha val="43137"/>
                    </a:srgbClr>
                  </a:outerShdw>
                </a:effectLst>
              </a:rPr>
              <a:t>Kernel 1</a:t>
            </a:r>
            <a:endParaRPr lang="en-US" sz="1600" dirty="0">
              <a:effectLst>
                <a:outerShdw blurRad="38100" dist="38100" dir="2700000" algn="tl">
                  <a:srgbClr val="000000">
                    <a:alpha val="43137"/>
                  </a:srgbClr>
                </a:outerShdw>
              </a:effectLst>
            </a:endParaRPr>
          </a:p>
        </p:txBody>
      </p:sp>
      <p:sp>
        <p:nvSpPr>
          <p:cNvPr id="24" name="TextBox 23"/>
          <p:cNvSpPr txBox="1"/>
          <p:nvPr/>
        </p:nvSpPr>
        <p:spPr>
          <a:xfrm>
            <a:off x="6747029" y="1615736"/>
            <a:ext cx="2805343" cy="338554"/>
          </a:xfrm>
          <a:prstGeom prst="rect">
            <a:avLst/>
          </a:prstGeom>
          <a:noFill/>
        </p:spPr>
        <p:txBody>
          <a:bodyPr wrap="square" rtlCol="0">
            <a:spAutoFit/>
          </a:bodyPr>
          <a:lstStyle/>
          <a:p>
            <a:pPr algn="ctr"/>
            <a:r>
              <a:rPr lang="en-US" sz="1600" dirty="0" smtClean="0">
                <a:effectLst>
                  <a:outerShdw blurRad="38100" dist="38100" dir="2700000" algn="tl">
                    <a:srgbClr val="000000">
                      <a:alpha val="43137"/>
                    </a:srgbClr>
                  </a:outerShdw>
                </a:effectLst>
              </a:rPr>
              <a:t>Kernel 2</a:t>
            </a:r>
            <a:endParaRPr lang="en-US" sz="1600" dirty="0">
              <a:effectLst>
                <a:outerShdw blurRad="38100" dist="38100" dir="2700000" algn="tl">
                  <a:srgbClr val="000000">
                    <a:alpha val="43137"/>
                  </a:srgbClr>
                </a:outerShdw>
              </a:effectLst>
            </a:endParaRPr>
          </a:p>
        </p:txBody>
      </p:sp>
      <p:sp>
        <p:nvSpPr>
          <p:cNvPr id="25" name="TextBox 24"/>
          <p:cNvSpPr txBox="1"/>
          <p:nvPr/>
        </p:nvSpPr>
        <p:spPr>
          <a:xfrm>
            <a:off x="1402672" y="2254928"/>
            <a:ext cx="3897297" cy="338554"/>
          </a:xfrm>
          <a:prstGeom prst="rect">
            <a:avLst/>
          </a:prstGeom>
          <a:noFill/>
        </p:spPr>
        <p:txBody>
          <a:bodyPr wrap="square" rtlCol="0">
            <a:spAutoFit/>
          </a:bodyPr>
          <a:lstStyle/>
          <a:p>
            <a:pPr algn="ctr"/>
            <a:r>
              <a:rPr lang="en-US" sz="1600" dirty="0" smtClean="0">
                <a:effectLst>
                  <a:outerShdw blurRad="38100" dist="38100" dir="2700000" algn="tl">
                    <a:srgbClr val="000000">
                      <a:alpha val="43137"/>
                    </a:srgbClr>
                  </a:outerShdw>
                </a:effectLst>
              </a:rPr>
              <a:t>Kernel 2</a:t>
            </a:r>
            <a:endParaRPr lang="en-US" sz="1600" dirty="0">
              <a:effectLst>
                <a:outerShdw blurRad="38100" dist="38100" dir="2700000" algn="tl">
                  <a:srgbClr val="000000">
                    <a:alpha val="43137"/>
                  </a:srgbClr>
                </a:outerShdw>
              </a:effectLst>
            </a:endParaRPr>
          </a:p>
        </p:txBody>
      </p:sp>
      <p:sp>
        <p:nvSpPr>
          <p:cNvPr id="26" name="TextBox 25"/>
          <p:cNvSpPr txBox="1"/>
          <p:nvPr/>
        </p:nvSpPr>
        <p:spPr>
          <a:xfrm>
            <a:off x="7617041" y="2254928"/>
            <a:ext cx="1526959" cy="338554"/>
          </a:xfrm>
          <a:prstGeom prst="rect">
            <a:avLst/>
          </a:prstGeom>
          <a:noFill/>
        </p:spPr>
        <p:txBody>
          <a:bodyPr wrap="square" rtlCol="0">
            <a:spAutoFit/>
          </a:bodyPr>
          <a:lstStyle/>
          <a:p>
            <a:pPr algn="ctr"/>
            <a:r>
              <a:rPr lang="en-US" sz="1600" dirty="0" smtClean="0">
                <a:effectLst>
                  <a:outerShdw blurRad="38100" dist="38100" dir="2700000" algn="tl">
                    <a:srgbClr val="000000">
                      <a:alpha val="43137"/>
                    </a:srgbClr>
                  </a:outerShdw>
                </a:effectLst>
              </a:rPr>
              <a:t>Kernel 3</a:t>
            </a:r>
            <a:endParaRPr lang="en-US" sz="1600" dirty="0">
              <a:effectLst>
                <a:outerShdw blurRad="38100" dist="38100" dir="2700000" algn="tl">
                  <a:srgbClr val="000000">
                    <a:alpha val="43137"/>
                  </a:srgbClr>
                </a:outerShdw>
              </a:effectLst>
            </a:endParaRPr>
          </a:p>
        </p:txBody>
      </p:sp>
      <p:sp>
        <p:nvSpPr>
          <p:cNvPr id="27" name="TextBox 26"/>
          <p:cNvSpPr txBox="1"/>
          <p:nvPr/>
        </p:nvSpPr>
        <p:spPr>
          <a:xfrm>
            <a:off x="1393795" y="3480050"/>
            <a:ext cx="1722267" cy="338554"/>
          </a:xfrm>
          <a:prstGeom prst="rect">
            <a:avLst/>
          </a:prstGeom>
          <a:noFill/>
        </p:spPr>
        <p:txBody>
          <a:bodyPr wrap="square" rtlCol="0">
            <a:spAutoFit/>
          </a:bodyPr>
          <a:lstStyle/>
          <a:p>
            <a:pPr algn="ctr"/>
            <a:r>
              <a:rPr lang="en-US" sz="1600" dirty="0" smtClean="0">
                <a:effectLst>
                  <a:outerShdw blurRad="38100" dist="38100" dir="2700000" algn="tl">
                    <a:srgbClr val="000000">
                      <a:alpha val="43137"/>
                    </a:srgbClr>
                  </a:outerShdw>
                </a:effectLst>
              </a:rPr>
              <a:t>Kernel 3</a:t>
            </a:r>
            <a:endParaRPr lang="en-US" sz="1600" dirty="0">
              <a:effectLst>
                <a:outerShdw blurRad="38100" dist="38100" dir="2700000" algn="tl">
                  <a:srgbClr val="000000">
                    <a:alpha val="43137"/>
                  </a:srgbClr>
                </a:outerShdw>
              </a:effectLst>
            </a:endParaRPr>
          </a:p>
        </p:txBody>
      </p:sp>
      <p:sp>
        <p:nvSpPr>
          <p:cNvPr id="28" name="TextBox 27"/>
          <p:cNvSpPr txBox="1"/>
          <p:nvPr/>
        </p:nvSpPr>
        <p:spPr>
          <a:xfrm>
            <a:off x="9126240" y="2148395"/>
            <a:ext cx="506029" cy="584775"/>
          </a:xfrm>
          <a:prstGeom prst="rect">
            <a:avLst/>
          </a:prstGeom>
          <a:noFill/>
        </p:spPr>
        <p:txBody>
          <a:bodyPr wrap="square" rtlCol="0">
            <a:spAutoFit/>
          </a:bodyPr>
          <a:lstStyle/>
          <a:p>
            <a:pPr algn="ctr"/>
            <a:r>
              <a:rPr lang="en-US" sz="1600" dirty="0" smtClean="0">
                <a:effectLst>
                  <a:outerShdw blurRad="38100" dist="38100" dir="2700000" algn="tl">
                    <a:srgbClr val="000000">
                      <a:alpha val="43137"/>
                    </a:srgbClr>
                  </a:outerShdw>
                </a:effectLst>
              </a:rPr>
              <a:t>Ker</a:t>
            </a:r>
            <a:br>
              <a:rPr lang="en-US" sz="1600" dirty="0" smtClean="0">
                <a:effectLst>
                  <a:outerShdw blurRad="38100" dist="38100" dir="2700000" algn="tl">
                    <a:srgbClr val="000000">
                      <a:alpha val="43137"/>
                    </a:srgbClr>
                  </a:outerShdw>
                </a:effectLst>
              </a:rPr>
            </a:br>
            <a:r>
              <a:rPr lang="en-US" sz="1600" dirty="0" smtClean="0">
                <a:effectLst>
                  <a:outerShdw blurRad="38100" dist="38100" dir="2700000" algn="tl">
                    <a:srgbClr val="000000">
                      <a:alpha val="43137"/>
                    </a:srgbClr>
                  </a:outerShdw>
                </a:effectLst>
              </a:rPr>
              <a:t>4</a:t>
            </a:r>
            <a:endParaRPr lang="en-US" sz="1600" dirty="0">
              <a:effectLst>
                <a:outerShdw blurRad="38100" dist="38100" dir="2700000" algn="tl">
                  <a:srgbClr val="000000">
                    <a:alpha val="43137"/>
                  </a:srgbClr>
                </a:outerShdw>
              </a:effectLst>
            </a:endParaRPr>
          </a:p>
        </p:txBody>
      </p:sp>
      <p:sp>
        <p:nvSpPr>
          <p:cNvPr id="29" name="TextBox 28"/>
          <p:cNvSpPr txBox="1"/>
          <p:nvPr/>
        </p:nvSpPr>
        <p:spPr>
          <a:xfrm>
            <a:off x="5566293" y="2760955"/>
            <a:ext cx="506029" cy="584775"/>
          </a:xfrm>
          <a:prstGeom prst="rect">
            <a:avLst/>
          </a:prstGeom>
          <a:noFill/>
        </p:spPr>
        <p:txBody>
          <a:bodyPr wrap="square" rtlCol="0">
            <a:spAutoFit/>
          </a:bodyPr>
          <a:lstStyle/>
          <a:p>
            <a:pPr algn="ctr"/>
            <a:r>
              <a:rPr lang="en-US" sz="1600" dirty="0" err="1" smtClean="0">
                <a:effectLst>
                  <a:outerShdw blurRad="38100" dist="38100" dir="2700000" algn="tl">
                    <a:srgbClr val="000000">
                      <a:alpha val="43137"/>
                    </a:srgbClr>
                  </a:outerShdw>
                </a:effectLst>
              </a:rPr>
              <a:t>nel</a:t>
            </a:r>
            <a:r>
              <a:rPr lang="en-US" sz="1600" dirty="0" smtClean="0">
                <a:effectLst>
                  <a:outerShdw blurRad="38100" dist="38100" dir="2700000" algn="tl">
                    <a:srgbClr val="000000">
                      <a:alpha val="43137"/>
                    </a:srgbClr>
                  </a:outerShdw>
                </a:effectLst>
              </a:rPr>
              <a:t/>
            </a:r>
            <a:br>
              <a:rPr lang="en-US" sz="1600" dirty="0" smtClean="0">
                <a:effectLst>
                  <a:outerShdw blurRad="38100" dist="38100" dir="2700000" algn="tl">
                    <a:srgbClr val="000000">
                      <a:alpha val="43137"/>
                    </a:srgbClr>
                  </a:outerShdw>
                </a:effectLst>
              </a:rPr>
            </a:br>
            <a:endParaRPr lang="en-US" sz="1600" dirty="0">
              <a:effectLst>
                <a:outerShdw blurRad="38100" dist="38100" dir="2700000" algn="tl">
                  <a:srgbClr val="000000">
                    <a:alpha val="43137"/>
                  </a:srgbClr>
                </a:outerShdw>
              </a:effectLst>
            </a:endParaRPr>
          </a:p>
        </p:txBody>
      </p:sp>
      <p:sp>
        <p:nvSpPr>
          <p:cNvPr id="30" name="TextBox 29"/>
          <p:cNvSpPr txBox="1"/>
          <p:nvPr/>
        </p:nvSpPr>
        <p:spPr>
          <a:xfrm>
            <a:off x="6010176" y="2867491"/>
            <a:ext cx="3533319" cy="338554"/>
          </a:xfrm>
          <a:prstGeom prst="rect">
            <a:avLst/>
          </a:prstGeom>
          <a:noFill/>
        </p:spPr>
        <p:txBody>
          <a:bodyPr wrap="square" rtlCol="0">
            <a:spAutoFit/>
          </a:bodyPr>
          <a:lstStyle/>
          <a:p>
            <a:pPr algn="ctr"/>
            <a:r>
              <a:rPr lang="en-US" sz="1600" dirty="0" smtClean="0">
                <a:effectLst>
                  <a:outerShdw blurRad="38100" dist="38100" dir="2700000" algn="tl">
                    <a:srgbClr val="000000">
                      <a:alpha val="43137"/>
                    </a:srgbClr>
                  </a:outerShdw>
                </a:effectLst>
              </a:rPr>
              <a:t>Kernel 5</a:t>
            </a:r>
            <a:endParaRPr lang="en-US" sz="1600" dirty="0">
              <a:effectLst>
                <a:outerShdw blurRad="38100" dist="38100" dir="2700000" algn="tl">
                  <a:srgbClr val="000000">
                    <a:alpha val="43137"/>
                  </a:srgbClr>
                </a:outerShdw>
              </a:effectLst>
            </a:endParaRPr>
          </a:p>
        </p:txBody>
      </p:sp>
      <p:sp>
        <p:nvSpPr>
          <p:cNvPr id="31" name="TextBox 30"/>
          <p:cNvSpPr txBox="1"/>
          <p:nvPr/>
        </p:nvSpPr>
        <p:spPr>
          <a:xfrm>
            <a:off x="1376032" y="4714047"/>
            <a:ext cx="3639851" cy="338554"/>
          </a:xfrm>
          <a:prstGeom prst="rect">
            <a:avLst/>
          </a:prstGeom>
          <a:noFill/>
        </p:spPr>
        <p:txBody>
          <a:bodyPr wrap="square" rtlCol="0">
            <a:spAutoFit/>
          </a:bodyPr>
          <a:lstStyle/>
          <a:p>
            <a:pPr algn="ctr"/>
            <a:r>
              <a:rPr lang="en-US" sz="1600" dirty="0" smtClean="0">
                <a:effectLst>
                  <a:outerShdw blurRad="38100" dist="38100" dir="2700000" algn="tl">
                    <a:srgbClr val="000000">
                      <a:alpha val="43137"/>
                    </a:srgbClr>
                  </a:outerShdw>
                </a:effectLst>
              </a:rPr>
              <a:t>Kernel 5</a:t>
            </a:r>
            <a:endParaRPr lang="en-US" sz="1600" dirty="0">
              <a:effectLst>
                <a:outerShdw blurRad="38100" dist="38100" dir="2700000" algn="tl">
                  <a:srgbClr val="000000">
                    <a:alpha val="43137"/>
                  </a:srgbClr>
                </a:outerShdw>
              </a:effectLst>
            </a:endParaRPr>
          </a:p>
        </p:txBody>
      </p:sp>
      <p:sp>
        <p:nvSpPr>
          <p:cNvPr id="32" name="TextBox 31"/>
          <p:cNvSpPr txBox="1"/>
          <p:nvPr/>
        </p:nvSpPr>
        <p:spPr>
          <a:xfrm>
            <a:off x="1322764" y="4074857"/>
            <a:ext cx="1003183" cy="338554"/>
          </a:xfrm>
          <a:prstGeom prst="rect">
            <a:avLst/>
          </a:prstGeom>
          <a:noFill/>
        </p:spPr>
        <p:txBody>
          <a:bodyPr wrap="square" rtlCol="0">
            <a:spAutoFit/>
          </a:bodyPr>
          <a:lstStyle/>
          <a:p>
            <a:pPr algn="ctr"/>
            <a:r>
              <a:rPr lang="en-US" sz="1600" dirty="0" smtClean="0">
                <a:effectLst>
                  <a:outerShdw blurRad="38100" dist="38100" dir="2700000" algn="tl">
                    <a:srgbClr val="000000">
                      <a:alpha val="43137"/>
                    </a:srgbClr>
                  </a:outerShdw>
                </a:effectLst>
              </a:rPr>
              <a:t>Kernel 4</a:t>
            </a:r>
            <a:endParaRPr lang="en-US" sz="1600" dirty="0">
              <a:effectLst>
                <a:outerShdw blurRad="38100" dist="38100" dir="2700000" algn="tl">
                  <a:srgbClr val="000000">
                    <a:alpha val="43137"/>
                  </a:srgbClr>
                </a:outerShdw>
              </a:effectLst>
            </a:endParaRPr>
          </a:p>
        </p:txBody>
      </p:sp>
      <p:sp>
        <p:nvSpPr>
          <p:cNvPr id="33" name="TextBox 32"/>
          <p:cNvSpPr txBox="1"/>
          <p:nvPr/>
        </p:nvSpPr>
        <p:spPr>
          <a:xfrm>
            <a:off x="1402673" y="2858610"/>
            <a:ext cx="1438182" cy="338554"/>
          </a:xfrm>
          <a:prstGeom prst="rect">
            <a:avLst/>
          </a:prstGeom>
          <a:noFill/>
        </p:spPr>
        <p:txBody>
          <a:bodyPr wrap="square" rtlCol="0">
            <a:spAutoFit/>
          </a:bodyPr>
          <a:lstStyle/>
          <a:p>
            <a:pPr algn="ctr"/>
            <a:r>
              <a:rPr lang="en-US" sz="1600" dirty="0" smtClean="0">
                <a:effectLst>
                  <a:outerShdw blurRad="38100" dist="38100" dir="2700000" algn="tl">
                    <a:srgbClr val="000000">
                      <a:alpha val="43137"/>
                    </a:srgbClr>
                  </a:outerShdw>
                </a:effectLst>
              </a:rPr>
              <a:t>Kernel 2</a:t>
            </a:r>
            <a:endParaRPr lang="en-US" sz="1600" dirty="0">
              <a:effectLst>
                <a:outerShdw blurRad="38100" dist="38100" dir="2700000" algn="tl">
                  <a:srgbClr val="000000">
                    <a:alpha val="43137"/>
                  </a:srgbClr>
                </a:outerShdw>
              </a:effectLst>
            </a:endParaRPr>
          </a:p>
        </p:txBody>
      </p:sp>
      <p:sp>
        <p:nvSpPr>
          <p:cNvPr id="34" name="TextBox 33"/>
          <p:cNvSpPr txBox="1"/>
          <p:nvPr/>
        </p:nvSpPr>
        <p:spPr>
          <a:xfrm>
            <a:off x="5663914" y="2254929"/>
            <a:ext cx="1953128" cy="338554"/>
          </a:xfrm>
          <a:prstGeom prst="rect">
            <a:avLst/>
          </a:prstGeom>
          <a:noFill/>
        </p:spPr>
        <p:txBody>
          <a:bodyPr wrap="square" rtlCol="0">
            <a:spAutoFit/>
          </a:bodyPr>
          <a:lstStyle/>
          <a:p>
            <a:pPr algn="ctr"/>
            <a:r>
              <a:rPr lang="en-US" sz="1600" dirty="0" smtClean="0">
                <a:effectLst>
                  <a:outerShdw blurRad="38100" dist="38100" dir="2700000" algn="tl">
                    <a:srgbClr val="000000">
                      <a:alpha val="43137"/>
                    </a:srgbClr>
                  </a:outerShdw>
                </a:effectLst>
              </a:rPr>
              <a:t>Kernel 2</a:t>
            </a:r>
            <a:endParaRPr lang="en-US" sz="1600"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lstStyle/>
          <a:p>
            <a:r>
              <a:rPr lang="en-US" dirty="0" smtClean="0"/>
              <a:t>Power Crisis in Supercomputing</a:t>
            </a:r>
            <a:endParaRPr lang="en-US" dirty="0"/>
          </a:p>
        </p:txBody>
      </p:sp>
      <p:sp>
        <p:nvSpPr>
          <p:cNvPr id="30" name="Rectangle 29"/>
          <p:cNvSpPr/>
          <p:nvPr/>
        </p:nvSpPr>
        <p:spPr>
          <a:xfrm>
            <a:off x="1638930" y="1814400"/>
            <a:ext cx="7058677" cy="3468808"/>
          </a:xfrm>
          <a:prstGeom prst="rect">
            <a:avLst/>
          </a:prstGeom>
          <a:gradFill>
            <a:gsLst>
              <a:gs pos="0">
                <a:srgbClr val="808080">
                  <a:alpha val="20000"/>
                </a:srgbClr>
              </a:gs>
              <a:gs pos="100000">
                <a:srgbClr val="3B3B3B">
                  <a:alpha val="20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endParaRPr lang="en-US"/>
          </a:p>
        </p:txBody>
      </p:sp>
      <p:cxnSp>
        <p:nvCxnSpPr>
          <p:cNvPr id="34" name="Straight Connector 33"/>
          <p:cNvCxnSpPr/>
          <p:nvPr/>
        </p:nvCxnSpPr>
        <p:spPr>
          <a:xfrm rot="5400000">
            <a:off x="-91378" y="3549417"/>
            <a:ext cx="3474720" cy="15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45222" y="5279465"/>
            <a:ext cx="704088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815474" y="5390168"/>
            <a:ext cx="639919" cy="338554"/>
          </a:xfrm>
          <a:prstGeom prst="rect">
            <a:avLst/>
          </a:prstGeom>
          <a:noFill/>
        </p:spPr>
        <p:txBody>
          <a:bodyPr wrap="none" lIns="91422" tIns="45710" rIns="91422" bIns="45710" rtlCol="0">
            <a:spAutoFit/>
          </a:bodyPr>
          <a:lstStyle/>
          <a:p>
            <a:pPr algn="ctr"/>
            <a:r>
              <a:rPr lang="en-US" sz="1600" b="1" dirty="0" smtClean="0"/>
              <a:t>1982</a:t>
            </a:r>
            <a:endParaRPr lang="en-US" sz="1600" b="1" dirty="0"/>
          </a:p>
        </p:txBody>
      </p:sp>
      <p:sp>
        <p:nvSpPr>
          <p:cNvPr id="39" name="TextBox 38"/>
          <p:cNvSpPr txBox="1"/>
          <p:nvPr/>
        </p:nvSpPr>
        <p:spPr>
          <a:xfrm>
            <a:off x="3802092" y="5390168"/>
            <a:ext cx="639919" cy="338554"/>
          </a:xfrm>
          <a:prstGeom prst="rect">
            <a:avLst/>
          </a:prstGeom>
          <a:noFill/>
        </p:spPr>
        <p:txBody>
          <a:bodyPr wrap="none" lIns="91422" tIns="45710" rIns="91422" bIns="45710" rtlCol="0">
            <a:spAutoFit/>
          </a:bodyPr>
          <a:lstStyle/>
          <a:p>
            <a:pPr algn="ctr"/>
            <a:r>
              <a:rPr lang="en-US" sz="1600" b="1" dirty="0" smtClean="0"/>
              <a:t>1996</a:t>
            </a:r>
            <a:endParaRPr lang="en-US" sz="1600" b="1" dirty="0"/>
          </a:p>
        </p:txBody>
      </p:sp>
      <p:sp>
        <p:nvSpPr>
          <p:cNvPr id="40" name="TextBox 39"/>
          <p:cNvSpPr txBox="1"/>
          <p:nvPr/>
        </p:nvSpPr>
        <p:spPr>
          <a:xfrm>
            <a:off x="5788711" y="5390168"/>
            <a:ext cx="639919" cy="338554"/>
          </a:xfrm>
          <a:prstGeom prst="rect">
            <a:avLst/>
          </a:prstGeom>
          <a:noFill/>
        </p:spPr>
        <p:txBody>
          <a:bodyPr wrap="none" lIns="91422" tIns="45710" rIns="91422" bIns="45710" rtlCol="0">
            <a:spAutoFit/>
          </a:bodyPr>
          <a:lstStyle/>
          <a:p>
            <a:pPr algn="ctr"/>
            <a:r>
              <a:rPr lang="en-US" sz="1600" b="1" dirty="0" smtClean="0"/>
              <a:t>2008</a:t>
            </a:r>
            <a:endParaRPr lang="en-US" sz="1600" b="1" dirty="0"/>
          </a:p>
        </p:txBody>
      </p:sp>
      <p:sp>
        <p:nvSpPr>
          <p:cNvPr id="43" name="TextBox 42"/>
          <p:cNvSpPr txBox="1"/>
          <p:nvPr/>
        </p:nvSpPr>
        <p:spPr>
          <a:xfrm>
            <a:off x="7775334" y="5390168"/>
            <a:ext cx="639919" cy="338554"/>
          </a:xfrm>
          <a:prstGeom prst="rect">
            <a:avLst/>
          </a:prstGeom>
          <a:noFill/>
        </p:spPr>
        <p:txBody>
          <a:bodyPr wrap="none" lIns="91422" tIns="45710" rIns="91422" bIns="45710" rtlCol="0">
            <a:spAutoFit/>
          </a:bodyPr>
          <a:lstStyle/>
          <a:p>
            <a:pPr algn="ctr"/>
            <a:r>
              <a:rPr lang="en-US" sz="1600" b="1" dirty="0" smtClean="0"/>
              <a:t>2020</a:t>
            </a:r>
            <a:endParaRPr lang="en-US" sz="1600" b="1" dirty="0"/>
          </a:p>
        </p:txBody>
      </p:sp>
      <p:sp>
        <p:nvSpPr>
          <p:cNvPr id="45" name="TextBox 44"/>
          <p:cNvSpPr txBox="1"/>
          <p:nvPr/>
        </p:nvSpPr>
        <p:spPr>
          <a:xfrm>
            <a:off x="611077" y="1660493"/>
            <a:ext cx="925253" cy="338554"/>
          </a:xfrm>
          <a:prstGeom prst="rect">
            <a:avLst/>
          </a:prstGeom>
          <a:noFill/>
        </p:spPr>
        <p:txBody>
          <a:bodyPr wrap="none" lIns="91422" tIns="45710" rIns="91422" bIns="45710" rtlCol="0">
            <a:spAutoFit/>
          </a:bodyPr>
          <a:lstStyle/>
          <a:p>
            <a:pPr algn="r"/>
            <a:r>
              <a:rPr lang="en-US" sz="1600" b="1" dirty="0" err="1" smtClean="0"/>
              <a:t>Exaflop</a:t>
            </a:r>
            <a:endParaRPr lang="en-US" sz="1600" b="1" dirty="0"/>
          </a:p>
        </p:txBody>
      </p:sp>
      <p:sp>
        <p:nvSpPr>
          <p:cNvPr id="46" name="TextBox 45"/>
          <p:cNvSpPr txBox="1"/>
          <p:nvPr/>
        </p:nvSpPr>
        <p:spPr>
          <a:xfrm>
            <a:off x="563748" y="2815110"/>
            <a:ext cx="994183" cy="338554"/>
          </a:xfrm>
          <a:prstGeom prst="rect">
            <a:avLst/>
          </a:prstGeom>
          <a:noFill/>
        </p:spPr>
        <p:txBody>
          <a:bodyPr wrap="none" lIns="91422" tIns="45710" rIns="91422" bIns="45710" rtlCol="0">
            <a:spAutoFit/>
          </a:bodyPr>
          <a:lstStyle/>
          <a:p>
            <a:pPr algn="r"/>
            <a:r>
              <a:rPr lang="en-US" sz="1600" b="1" dirty="0" err="1" smtClean="0"/>
              <a:t>Petaflop</a:t>
            </a:r>
            <a:endParaRPr lang="en-US" sz="1600" b="1" dirty="0"/>
          </a:p>
        </p:txBody>
      </p:sp>
      <p:sp>
        <p:nvSpPr>
          <p:cNvPr id="48" name="TextBox 47"/>
          <p:cNvSpPr txBox="1"/>
          <p:nvPr/>
        </p:nvSpPr>
        <p:spPr>
          <a:xfrm>
            <a:off x="579006" y="3969569"/>
            <a:ext cx="978922" cy="338554"/>
          </a:xfrm>
          <a:prstGeom prst="rect">
            <a:avLst/>
          </a:prstGeom>
          <a:noFill/>
        </p:spPr>
        <p:txBody>
          <a:bodyPr wrap="none" lIns="91422" tIns="45710" rIns="91422" bIns="45710" rtlCol="0">
            <a:spAutoFit/>
          </a:bodyPr>
          <a:lstStyle/>
          <a:p>
            <a:pPr algn="r"/>
            <a:r>
              <a:rPr lang="en-US" sz="1600" b="1" dirty="0" smtClean="0"/>
              <a:t>Teraflop</a:t>
            </a:r>
            <a:endParaRPr lang="en-US" sz="1600" b="1" dirty="0"/>
          </a:p>
        </p:txBody>
      </p:sp>
      <p:sp>
        <p:nvSpPr>
          <p:cNvPr id="50" name="TextBox 49"/>
          <p:cNvSpPr txBox="1"/>
          <p:nvPr/>
        </p:nvSpPr>
        <p:spPr>
          <a:xfrm>
            <a:off x="539705" y="5103968"/>
            <a:ext cx="1018228" cy="338554"/>
          </a:xfrm>
          <a:prstGeom prst="rect">
            <a:avLst/>
          </a:prstGeom>
          <a:noFill/>
        </p:spPr>
        <p:txBody>
          <a:bodyPr wrap="none" lIns="91422" tIns="45710" rIns="91422" bIns="45710" rtlCol="0">
            <a:spAutoFit/>
          </a:bodyPr>
          <a:lstStyle/>
          <a:p>
            <a:pPr algn="r"/>
            <a:r>
              <a:rPr lang="en-US" sz="1600" b="1" dirty="0" smtClean="0"/>
              <a:t>Gigaflop</a:t>
            </a:r>
            <a:endParaRPr lang="en-US" sz="1600" b="1" dirty="0"/>
          </a:p>
        </p:txBody>
      </p:sp>
      <p:sp>
        <p:nvSpPr>
          <p:cNvPr id="58" name="Rectangle 57"/>
          <p:cNvSpPr/>
          <p:nvPr/>
        </p:nvSpPr>
        <p:spPr>
          <a:xfrm>
            <a:off x="8815530" y="1038462"/>
            <a:ext cx="1973581" cy="584755"/>
          </a:xfrm>
          <a:prstGeom prst="rect">
            <a:avLst/>
          </a:prstGeom>
        </p:spPr>
        <p:txBody>
          <a:bodyPr wrap="none" lIns="91422" tIns="45710" rIns="91422" bIns="45710">
            <a:spAutoFit/>
          </a:bodyPr>
          <a:lstStyle/>
          <a:p>
            <a:r>
              <a:rPr lang="en-US" sz="1600" b="1" dirty="0" smtClean="0">
                <a:latin typeface="+mn-lt"/>
              </a:rPr>
              <a:t>Household Power </a:t>
            </a:r>
          </a:p>
          <a:p>
            <a:r>
              <a:rPr lang="en-US" sz="1600" b="1" dirty="0" smtClean="0">
                <a:latin typeface="+mn-lt"/>
              </a:rPr>
              <a:t>Equivalent</a:t>
            </a:r>
            <a:endParaRPr lang="en-US" sz="1600" b="1" dirty="0">
              <a:latin typeface="+mn-lt"/>
            </a:endParaRPr>
          </a:p>
        </p:txBody>
      </p:sp>
      <p:sp>
        <p:nvSpPr>
          <p:cNvPr id="59" name="Rectangle 58"/>
          <p:cNvSpPr/>
          <p:nvPr/>
        </p:nvSpPr>
        <p:spPr>
          <a:xfrm>
            <a:off x="8815524" y="1660493"/>
            <a:ext cx="537328" cy="338554"/>
          </a:xfrm>
          <a:prstGeom prst="rect">
            <a:avLst/>
          </a:prstGeom>
        </p:spPr>
        <p:txBody>
          <a:bodyPr wrap="none" lIns="91422" tIns="45710" rIns="91422" bIns="45710">
            <a:spAutoFit/>
          </a:bodyPr>
          <a:lstStyle/>
          <a:p>
            <a:r>
              <a:rPr lang="en-US" sz="1600" dirty="0" smtClean="0">
                <a:latin typeface="+mn-lt"/>
              </a:rPr>
              <a:t>City</a:t>
            </a:r>
            <a:endParaRPr lang="en-US" sz="1600" dirty="0">
              <a:latin typeface="+mn-lt"/>
            </a:endParaRPr>
          </a:p>
        </p:txBody>
      </p:sp>
      <p:sp>
        <p:nvSpPr>
          <p:cNvPr id="60" name="Rectangle 59"/>
          <p:cNvSpPr/>
          <p:nvPr/>
        </p:nvSpPr>
        <p:spPr>
          <a:xfrm>
            <a:off x="8837130" y="2815110"/>
            <a:ext cx="662041" cy="338554"/>
          </a:xfrm>
          <a:prstGeom prst="rect">
            <a:avLst/>
          </a:prstGeom>
        </p:spPr>
        <p:txBody>
          <a:bodyPr wrap="none" lIns="91422" tIns="45710" rIns="91422" bIns="45710">
            <a:spAutoFit/>
          </a:bodyPr>
          <a:lstStyle/>
          <a:p>
            <a:r>
              <a:rPr lang="en-US" sz="1600" dirty="0" smtClean="0">
                <a:latin typeface="+mn-lt"/>
              </a:rPr>
              <a:t>Town</a:t>
            </a:r>
            <a:endParaRPr lang="en-US" sz="1600" dirty="0">
              <a:latin typeface="+mn-lt"/>
            </a:endParaRPr>
          </a:p>
        </p:txBody>
      </p:sp>
      <p:sp>
        <p:nvSpPr>
          <p:cNvPr id="62" name="Rectangle 61"/>
          <p:cNvSpPr/>
          <p:nvPr/>
        </p:nvSpPr>
        <p:spPr>
          <a:xfrm>
            <a:off x="8837124" y="3969569"/>
            <a:ext cx="1470274" cy="338554"/>
          </a:xfrm>
          <a:prstGeom prst="rect">
            <a:avLst/>
          </a:prstGeom>
        </p:spPr>
        <p:txBody>
          <a:bodyPr wrap="none" lIns="91422" tIns="45710" rIns="91422" bIns="45710">
            <a:spAutoFit/>
          </a:bodyPr>
          <a:lstStyle/>
          <a:p>
            <a:r>
              <a:rPr lang="en-US" sz="1600" dirty="0" smtClean="0">
                <a:latin typeface="+mn-lt"/>
              </a:rPr>
              <a:t>Neighborhood</a:t>
            </a:r>
            <a:endParaRPr lang="en-US" sz="1600" dirty="0">
              <a:latin typeface="+mn-lt"/>
            </a:endParaRPr>
          </a:p>
        </p:txBody>
      </p:sp>
      <p:sp>
        <p:nvSpPr>
          <p:cNvPr id="64" name="Rectangle 63"/>
          <p:cNvSpPr/>
          <p:nvPr/>
        </p:nvSpPr>
        <p:spPr>
          <a:xfrm>
            <a:off x="8837131" y="5103968"/>
            <a:ext cx="684803" cy="338554"/>
          </a:xfrm>
          <a:prstGeom prst="rect">
            <a:avLst/>
          </a:prstGeom>
        </p:spPr>
        <p:txBody>
          <a:bodyPr wrap="none" lIns="91422" tIns="45710" rIns="91422" bIns="45710">
            <a:spAutoFit/>
          </a:bodyPr>
          <a:lstStyle/>
          <a:p>
            <a:r>
              <a:rPr lang="en-US" sz="1600" dirty="0" smtClean="0">
                <a:latin typeface="+mn-lt"/>
              </a:rPr>
              <a:t>Block</a:t>
            </a:r>
            <a:endParaRPr lang="en-US" sz="1600" dirty="0">
              <a:latin typeface="+mn-lt"/>
            </a:endParaRPr>
          </a:p>
        </p:txBody>
      </p:sp>
      <p:cxnSp>
        <p:nvCxnSpPr>
          <p:cNvPr id="65" name="Straight Connector 64"/>
          <p:cNvCxnSpPr/>
          <p:nvPr/>
        </p:nvCxnSpPr>
        <p:spPr>
          <a:xfrm>
            <a:off x="1702822" y="4170665"/>
            <a:ext cx="6949440" cy="1588"/>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702822" y="3011465"/>
            <a:ext cx="6949440" cy="1588"/>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702822" y="1828979"/>
            <a:ext cx="6949440" cy="1588"/>
          </a:xfrm>
          <a:prstGeom prst="line">
            <a:avLst/>
          </a:prstGeom>
          <a:ln w="12700">
            <a:solidFill>
              <a:srgbClr val="3B3B3B"/>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8910022" y="1663379"/>
            <a:ext cx="1828800" cy="1588"/>
          </a:xfrm>
          <a:prstGeom prst="line">
            <a:avLst/>
          </a:prstGeom>
          <a:ln w="19050">
            <a:solidFill>
              <a:srgbClr val="3B3B3B"/>
            </a:solidFill>
            <a:prstDash val="sysDot"/>
          </a:ln>
        </p:spPr>
        <p:style>
          <a:lnRef idx="1">
            <a:schemeClr val="accent1"/>
          </a:lnRef>
          <a:fillRef idx="0">
            <a:schemeClr val="accent1"/>
          </a:fillRef>
          <a:effectRef idx="0">
            <a:schemeClr val="accent1"/>
          </a:effectRef>
          <a:fontRef idx="minor">
            <a:schemeClr val="tx1"/>
          </a:fontRef>
        </p:style>
      </p:cxnSp>
      <p:sp>
        <p:nvSpPr>
          <p:cNvPr id="70" name="Right Arrow 69"/>
          <p:cNvSpPr/>
          <p:nvPr/>
        </p:nvSpPr>
        <p:spPr>
          <a:xfrm rot="20051492">
            <a:off x="2139018" y="3506082"/>
            <a:ext cx="6701510" cy="222900"/>
          </a:xfrm>
          <a:prstGeom prst="rightArrow">
            <a:avLst>
              <a:gd name="adj1" fmla="val 50000"/>
              <a:gd name="adj2" fmla="val 80909"/>
            </a:avLst>
          </a:prstGeom>
          <a:gradFill>
            <a:gsLst>
              <a:gs pos="0">
                <a:schemeClr val="tx2">
                  <a:alpha val="0"/>
                </a:schemeClr>
              </a:gs>
              <a:gs pos="10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endParaRPr lang="en-US"/>
          </a:p>
        </p:txBody>
      </p:sp>
      <p:sp>
        <p:nvSpPr>
          <p:cNvPr id="71" name="Title 43"/>
          <p:cNvSpPr txBox="1">
            <a:spLocks/>
          </p:cNvSpPr>
          <p:nvPr/>
        </p:nvSpPr>
        <p:spPr bwMode="auto">
          <a:xfrm>
            <a:off x="4911190" y="2637771"/>
            <a:ext cx="2362200" cy="338540"/>
          </a:xfrm>
          <a:prstGeom prst="rect">
            <a:avLst/>
          </a:prstGeom>
          <a:noFill/>
          <a:ln w="9525">
            <a:noFill/>
            <a:miter lim="800000"/>
            <a:headEnd/>
            <a:tailEnd/>
          </a:ln>
        </p:spPr>
        <p:txBody>
          <a:bodyPr vert="horz" wrap="square" lIns="91406" tIns="45704" rIns="91406" bIns="45704" numCol="1" anchor="t" anchorCtr="0" compatLnSpc="1">
            <a:prstTxWarp prst="textNoShape">
              <a:avLst/>
            </a:prstTxWarp>
            <a:spAutoFit/>
          </a:bodyPr>
          <a:lstStyle/>
          <a:p>
            <a:pPr eaLnBrk="0" hangingPunct="0">
              <a:defRPr/>
            </a:pPr>
            <a:r>
              <a:rPr lang="en-US" sz="1600" kern="0" dirty="0" smtClean="0">
                <a:solidFill>
                  <a:srgbClr val="73B900"/>
                </a:solidFill>
                <a:effectLst>
                  <a:outerShdw blurRad="38100" dist="38100" dir="2700000" algn="tl">
                    <a:srgbClr val="000000">
                      <a:alpha val="43137"/>
                    </a:srgbClr>
                  </a:outerShdw>
                </a:effectLst>
                <a:latin typeface="+mn-lt"/>
                <a:ea typeface="+mj-ea"/>
                <a:cs typeface="+mj-cs"/>
              </a:rPr>
              <a:t>7,000,000 Watts</a:t>
            </a:r>
            <a:endParaRPr lang="en-US" sz="1600" kern="0" dirty="0">
              <a:solidFill>
                <a:srgbClr val="73B900"/>
              </a:solidFill>
              <a:effectLst>
                <a:outerShdw blurRad="38100" dist="38100" dir="2700000" algn="tl">
                  <a:srgbClr val="000000">
                    <a:alpha val="43137"/>
                  </a:srgbClr>
                </a:outerShdw>
              </a:effectLst>
              <a:latin typeface="+mn-lt"/>
              <a:ea typeface="+mj-ea"/>
              <a:cs typeface="+mj-cs"/>
            </a:endParaRPr>
          </a:p>
        </p:txBody>
      </p:sp>
      <p:sp>
        <p:nvSpPr>
          <p:cNvPr id="73" name="Title 43"/>
          <p:cNvSpPr txBox="1">
            <a:spLocks/>
          </p:cNvSpPr>
          <p:nvPr/>
        </p:nvSpPr>
        <p:spPr bwMode="auto">
          <a:xfrm>
            <a:off x="6388183" y="1913354"/>
            <a:ext cx="2362200" cy="338540"/>
          </a:xfrm>
          <a:prstGeom prst="rect">
            <a:avLst/>
          </a:prstGeom>
          <a:noFill/>
          <a:ln w="9525">
            <a:noFill/>
            <a:miter lim="800000"/>
            <a:headEnd/>
            <a:tailEnd/>
          </a:ln>
        </p:spPr>
        <p:txBody>
          <a:bodyPr vert="horz" wrap="square" lIns="91406" tIns="45704" rIns="91406" bIns="45704" numCol="1" anchor="t" anchorCtr="0" compatLnSpc="1">
            <a:prstTxWarp prst="textNoShape">
              <a:avLst/>
            </a:prstTxWarp>
            <a:spAutoFit/>
          </a:bodyPr>
          <a:lstStyle/>
          <a:p>
            <a:pPr eaLnBrk="0" hangingPunct="0">
              <a:defRPr/>
            </a:pPr>
            <a:r>
              <a:rPr lang="en-US" sz="1600" kern="0" dirty="0" smtClean="0">
                <a:solidFill>
                  <a:srgbClr val="73B900"/>
                </a:solidFill>
                <a:effectLst>
                  <a:outerShdw blurRad="38100" dist="38100" dir="2700000" algn="tl">
                    <a:srgbClr val="000000">
                      <a:alpha val="43137"/>
                    </a:srgbClr>
                  </a:outerShdw>
                </a:effectLst>
                <a:latin typeface="+mn-lt"/>
                <a:ea typeface="+mj-ea"/>
                <a:cs typeface="+mj-cs"/>
              </a:rPr>
              <a:t>25,000,000 Watts</a:t>
            </a:r>
            <a:endParaRPr lang="en-US" sz="1600" kern="0" dirty="0">
              <a:solidFill>
                <a:srgbClr val="73B900"/>
              </a:solidFill>
              <a:effectLst>
                <a:outerShdw blurRad="38100" dist="38100" dir="2700000" algn="tl">
                  <a:srgbClr val="000000">
                    <a:alpha val="43137"/>
                  </a:srgbClr>
                </a:outerShdw>
              </a:effectLst>
              <a:latin typeface="+mn-lt"/>
              <a:ea typeface="+mj-ea"/>
              <a:cs typeface="+mj-cs"/>
            </a:endParaRPr>
          </a:p>
        </p:txBody>
      </p:sp>
      <p:sp>
        <p:nvSpPr>
          <p:cNvPr id="74" name="Title 43"/>
          <p:cNvSpPr txBox="1">
            <a:spLocks/>
          </p:cNvSpPr>
          <p:nvPr/>
        </p:nvSpPr>
        <p:spPr bwMode="auto">
          <a:xfrm>
            <a:off x="2928462" y="3743890"/>
            <a:ext cx="2069314" cy="338540"/>
          </a:xfrm>
          <a:prstGeom prst="rect">
            <a:avLst/>
          </a:prstGeom>
          <a:noFill/>
          <a:ln w="9525">
            <a:noFill/>
            <a:miter lim="800000"/>
            <a:headEnd/>
            <a:tailEnd/>
          </a:ln>
        </p:spPr>
        <p:txBody>
          <a:bodyPr vert="horz" wrap="square" lIns="91406" tIns="45704" rIns="91406" bIns="45704" numCol="1" anchor="t" anchorCtr="0" compatLnSpc="1">
            <a:prstTxWarp prst="textNoShape">
              <a:avLst/>
            </a:prstTxWarp>
            <a:spAutoFit/>
          </a:bodyPr>
          <a:lstStyle/>
          <a:p>
            <a:pPr eaLnBrk="0" hangingPunct="0">
              <a:defRPr/>
            </a:pPr>
            <a:r>
              <a:rPr lang="en-US" sz="1600" kern="0" dirty="0" smtClean="0">
                <a:solidFill>
                  <a:srgbClr val="73B900"/>
                </a:solidFill>
                <a:effectLst>
                  <a:outerShdw blurRad="38100" dist="38100" dir="2700000" algn="tl">
                    <a:srgbClr val="000000">
                      <a:alpha val="43137"/>
                    </a:srgbClr>
                  </a:outerShdw>
                </a:effectLst>
                <a:latin typeface="+mn-lt"/>
                <a:ea typeface="+mj-ea"/>
                <a:cs typeface="+mj-cs"/>
              </a:rPr>
              <a:t>850,000 Watts</a:t>
            </a:r>
            <a:endParaRPr lang="en-US" sz="1600" kern="0" dirty="0">
              <a:solidFill>
                <a:srgbClr val="73B900"/>
              </a:solidFill>
              <a:effectLst>
                <a:outerShdw blurRad="38100" dist="38100" dir="2700000" algn="tl">
                  <a:srgbClr val="000000">
                    <a:alpha val="43137"/>
                  </a:srgbClr>
                </a:outerShdw>
              </a:effectLst>
              <a:latin typeface="+mn-lt"/>
              <a:ea typeface="+mj-ea"/>
              <a:cs typeface="+mj-cs"/>
            </a:endParaRPr>
          </a:p>
        </p:txBody>
      </p:sp>
      <p:sp>
        <p:nvSpPr>
          <p:cNvPr id="72" name="Title 43"/>
          <p:cNvSpPr txBox="1">
            <a:spLocks/>
          </p:cNvSpPr>
          <p:nvPr/>
        </p:nvSpPr>
        <p:spPr bwMode="auto">
          <a:xfrm>
            <a:off x="1726253" y="4717059"/>
            <a:ext cx="1767808" cy="338540"/>
          </a:xfrm>
          <a:prstGeom prst="rect">
            <a:avLst/>
          </a:prstGeom>
          <a:noFill/>
          <a:ln w="9525">
            <a:noFill/>
            <a:miter lim="800000"/>
            <a:headEnd/>
            <a:tailEnd/>
          </a:ln>
        </p:spPr>
        <p:txBody>
          <a:bodyPr vert="horz" wrap="square" lIns="91406" tIns="45704" rIns="91406" bIns="45704" numCol="1" anchor="t" anchorCtr="0" compatLnSpc="1">
            <a:prstTxWarp prst="textNoShape">
              <a:avLst/>
            </a:prstTxWarp>
            <a:spAutoFit/>
          </a:bodyPr>
          <a:lstStyle/>
          <a:p>
            <a:pPr eaLnBrk="0" hangingPunct="0">
              <a:defRPr/>
            </a:pPr>
            <a:r>
              <a:rPr lang="en-US" sz="1600" kern="0" dirty="0" smtClean="0">
                <a:solidFill>
                  <a:srgbClr val="73B900"/>
                </a:solidFill>
                <a:effectLst>
                  <a:outerShdw blurRad="38100" dist="38100" dir="2700000" algn="tl">
                    <a:srgbClr val="000000">
                      <a:alpha val="43137"/>
                    </a:srgbClr>
                  </a:outerShdw>
                </a:effectLst>
                <a:latin typeface="+mn-lt"/>
                <a:ea typeface="+mj-ea"/>
                <a:cs typeface="+mj-cs"/>
              </a:rPr>
              <a:t>60,000 Watts</a:t>
            </a:r>
            <a:endParaRPr lang="en-US" sz="1600" kern="0" dirty="0">
              <a:solidFill>
                <a:srgbClr val="73B900"/>
              </a:solidFill>
              <a:effectLst>
                <a:outerShdw blurRad="38100" dist="38100" dir="2700000" algn="tl">
                  <a:srgbClr val="000000">
                    <a:alpha val="43137"/>
                  </a:srgbClr>
                </a:outerShdw>
              </a:effectLst>
              <a:latin typeface="+mn-lt"/>
              <a:ea typeface="+mj-ea"/>
              <a:cs typeface="+mj-cs"/>
            </a:endParaRPr>
          </a:p>
        </p:txBody>
      </p:sp>
      <p:sp>
        <p:nvSpPr>
          <p:cNvPr id="28" name="TextBox 27"/>
          <p:cNvSpPr txBox="1"/>
          <p:nvPr/>
        </p:nvSpPr>
        <p:spPr>
          <a:xfrm>
            <a:off x="6234839" y="3206353"/>
            <a:ext cx="1255436" cy="584755"/>
          </a:xfrm>
          <a:prstGeom prst="rect">
            <a:avLst/>
          </a:prstGeom>
          <a:noFill/>
        </p:spPr>
        <p:txBody>
          <a:bodyPr wrap="none" lIns="91422" tIns="45710" rIns="91422" bIns="45710" rtlCol="0">
            <a:spAutoFit/>
          </a:bodyPr>
          <a:lstStyle/>
          <a:p>
            <a:pPr algn="ctr" eaLnBrk="0" hangingPunct="0">
              <a:defRPr/>
            </a:pPr>
            <a:r>
              <a:rPr lang="fr-FR" sz="1600" kern="0" dirty="0" smtClean="0">
                <a:solidFill>
                  <a:srgbClr val="73B900"/>
                </a:solidFill>
                <a:effectLst>
                  <a:outerShdw blurRad="38100" dist="38100" dir="2700000" algn="tl">
                    <a:srgbClr val="000000">
                      <a:alpha val="43137"/>
                    </a:srgbClr>
                  </a:outerShdw>
                </a:effectLst>
                <a:latin typeface="+mn-lt"/>
                <a:ea typeface="+mj-ea"/>
                <a:cs typeface="+mj-cs"/>
              </a:rPr>
              <a:t>Jaguar</a:t>
            </a:r>
          </a:p>
          <a:p>
            <a:pPr algn="ctr" eaLnBrk="0" hangingPunct="0">
              <a:defRPr/>
            </a:pPr>
            <a:r>
              <a:rPr lang="fr-FR" sz="1600" kern="0" dirty="0" smtClean="0">
                <a:solidFill>
                  <a:srgbClr val="73B900"/>
                </a:solidFill>
                <a:effectLst>
                  <a:outerShdw blurRad="38100" dist="38100" dir="2700000" algn="tl">
                    <a:srgbClr val="000000">
                      <a:alpha val="43137"/>
                    </a:srgbClr>
                  </a:outerShdw>
                </a:effectLst>
                <a:latin typeface="+mn-lt"/>
                <a:ea typeface="+mj-ea"/>
                <a:cs typeface="+mj-cs"/>
              </a:rPr>
              <a:t>Los </a:t>
            </a:r>
            <a:r>
              <a:rPr lang="fr-FR" sz="1600" kern="0" dirty="0" err="1" smtClean="0">
                <a:solidFill>
                  <a:srgbClr val="73B900"/>
                </a:solidFill>
                <a:effectLst>
                  <a:outerShdw blurRad="38100" dist="38100" dir="2700000" algn="tl">
                    <a:srgbClr val="000000">
                      <a:alpha val="43137"/>
                    </a:srgbClr>
                  </a:outerShdw>
                </a:effectLst>
                <a:latin typeface="+mn-lt"/>
                <a:ea typeface="+mj-ea"/>
                <a:cs typeface="+mj-cs"/>
              </a:rPr>
              <a:t>Alamos</a:t>
            </a:r>
            <a:endParaRPr lang="fr-FR" sz="1600" kern="0" dirty="0" smtClean="0">
              <a:solidFill>
                <a:srgbClr val="73B900"/>
              </a:solidFill>
              <a:effectLst>
                <a:outerShdw blurRad="38100" dist="38100" dir="2700000" algn="tl">
                  <a:srgbClr val="000000">
                    <a:alpha val="43137"/>
                  </a:srgbClr>
                </a:outerShdw>
              </a:effectLst>
              <a:latin typeface="+mn-lt"/>
              <a:ea typeface="+mj-ea"/>
              <a:cs typeface="+mj-cs"/>
            </a:endParaRPr>
          </a:p>
        </p:txBody>
      </p:sp>
      <p:sp>
        <p:nvSpPr>
          <p:cNvPr id="29" name="Oval 28"/>
          <p:cNvSpPr/>
          <p:nvPr/>
        </p:nvSpPr>
        <p:spPr>
          <a:xfrm>
            <a:off x="6626433" y="2897585"/>
            <a:ext cx="225632" cy="213755"/>
          </a:xfrm>
          <a:prstGeom prst="ellipse">
            <a:avLst/>
          </a:prstGeom>
          <a:solidFill>
            <a:schemeClr val="tx2">
              <a:lumMod val="60000"/>
              <a:lumOff val="40000"/>
            </a:schemeClr>
          </a:solidFill>
          <a:ln w="38100">
            <a:solidFill>
              <a:schemeClr val="tx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1422" tIns="45710" rIns="91422" bIns="45710" rtlCol="0" anchor="ctr"/>
          <a:lstStyle/>
          <a:p>
            <a:pPr algn="ctr"/>
            <a:endParaRPr lang="fr-F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Software Support</a:t>
            </a:r>
            <a:endParaRPr lang="en-US" dirty="0"/>
          </a:p>
        </p:txBody>
      </p:sp>
      <p:sp>
        <p:nvSpPr>
          <p:cNvPr id="3" name="Content Placeholder 2"/>
          <p:cNvSpPr>
            <a:spLocks noGrp="1"/>
          </p:cNvSpPr>
          <p:nvPr>
            <p:ph idx="1"/>
          </p:nvPr>
        </p:nvSpPr>
        <p:spPr/>
        <p:txBody>
          <a:bodyPr/>
          <a:lstStyle/>
          <a:p>
            <a:r>
              <a:rPr lang="en-US" dirty="0" smtClean="0"/>
              <a:t>Full C++ Support</a:t>
            </a:r>
          </a:p>
          <a:p>
            <a:pPr lvl="1"/>
            <a:r>
              <a:rPr lang="en-US" dirty="0" smtClean="0"/>
              <a:t>Virtual functions</a:t>
            </a:r>
          </a:p>
          <a:p>
            <a:pPr lvl="1"/>
            <a:r>
              <a:rPr lang="en-US" dirty="0" smtClean="0"/>
              <a:t>Try/Catch hardware support</a:t>
            </a:r>
          </a:p>
          <a:p>
            <a:endParaRPr lang="en-US" dirty="0" smtClean="0"/>
          </a:p>
          <a:p>
            <a:r>
              <a:rPr lang="en-US" dirty="0" smtClean="0"/>
              <a:t>System call support</a:t>
            </a:r>
          </a:p>
          <a:p>
            <a:pPr lvl="1"/>
            <a:r>
              <a:rPr lang="en-US" dirty="0" smtClean="0"/>
              <a:t>Support for pipes</a:t>
            </a:r>
            <a:r>
              <a:rPr lang="en-US" smtClean="0"/>
              <a:t>, semaphores, </a:t>
            </a:r>
            <a:r>
              <a:rPr lang="en-US" dirty="0" err="1" smtClean="0"/>
              <a:t>printf</a:t>
            </a:r>
            <a:r>
              <a:rPr lang="en-US" dirty="0" smtClean="0"/>
              <a:t>, etc</a:t>
            </a:r>
          </a:p>
          <a:p>
            <a:pPr lvl="1"/>
            <a:endParaRPr lang="en-US" dirty="0" smtClean="0"/>
          </a:p>
          <a:p>
            <a:r>
              <a:rPr lang="en-US" dirty="0" smtClean="0"/>
              <a:t>Unified 64-bit memory addressing</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ounded Rectangle 78"/>
          <p:cNvSpPr/>
          <p:nvPr/>
        </p:nvSpPr>
        <p:spPr>
          <a:xfrm>
            <a:off x="2071991" y="2704288"/>
            <a:ext cx="8900809" cy="1138137"/>
          </a:xfrm>
          <a:prstGeom prst="roundRect">
            <a:avLst>
              <a:gd name="adj" fmla="val 17465"/>
            </a:avLst>
          </a:prstGeom>
          <a:gradFill flip="none" rotWithShape="1">
            <a:gsLst>
              <a:gs pos="84000">
                <a:srgbClr val="006600">
                  <a:alpha val="35000"/>
                </a:srgbClr>
              </a:gs>
              <a:gs pos="100000">
                <a:srgbClr val="73B9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ounded Rectangle 76"/>
          <p:cNvSpPr/>
          <p:nvPr/>
        </p:nvSpPr>
        <p:spPr>
          <a:xfrm>
            <a:off x="2071990" y="836580"/>
            <a:ext cx="8900809" cy="1725646"/>
          </a:xfrm>
          <a:prstGeom prst="roundRect">
            <a:avLst>
              <a:gd name="adj" fmla="val 17465"/>
            </a:avLst>
          </a:prstGeom>
          <a:gradFill flip="none" rotWithShape="1">
            <a:gsLst>
              <a:gs pos="84000">
                <a:srgbClr val="006600">
                  <a:alpha val="35000"/>
                </a:srgbClr>
              </a:gs>
              <a:gs pos="100000">
                <a:srgbClr val="73B9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49275" y="160098"/>
            <a:ext cx="9204325" cy="579438"/>
          </a:xfrm>
        </p:spPr>
        <p:txBody>
          <a:bodyPr/>
          <a:lstStyle/>
          <a:p>
            <a:r>
              <a:rPr lang="en-US" dirty="0" smtClean="0"/>
              <a:t>Introducing Tesla Bio </a:t>
            </a:r>
            <a:r>
              <a:rPr lang="en-US" dirty="0" err="1" smtClean="0"/>
              <a:t>WorkBench</a:t>
            </a:r>
            <a:endParaRPr lang="en-US" dirty="0"/>
          </a:p>
        </p:txBody>
      </p:sp>
      <p:grpSp>
        <p:nvGrpSpPr>
          <p:cNvPr id="3" name="Group 76"/>
          <p:cNvGrpSpPr/>
          <p:nvPr/>
        </p:nvGrpSpPr>
        <p:grpSpPr>
          <a:xfrm>
            <a:off x="2288062" y="1974726"/>
            <a:ext cx="1788268" cy="455854"/>
            <a:chOff x="7829550" y="2384970"/>
            <a:chExt cx="2209800" cy="651600"/>
          </a:xfrm>
          <a:effectLst>
            <a:reflection blurRad="6350" stA="52000" endA="300" endPos="35000" dir="5400000" sy="-100000" algn="bl" rotWithShape="0"/>
          </a:effectLst>
        </p:grpSpPr>
        <p:sp>
          <p:nvSpPr>
            <p:cNvPr id="4" name="AutoShape 51"/>
            <p:cNvSpPr>
              <a:spLocks noChangeArrowheads="1"/>
            </p:cNvSpPr>
            <p:nvPr/>
          </p:nvSpPr>
          <p:spPr bwMode="auto">
            <a:xfrm>
              <a:off x="7829550" y="2533650"/>
              <a:ext cx="2209800" cy="502920"/>
            </a:xfrm>
            <a:prstGeom prst="roundRect">
              <a:avLst>
                <a:gd name="adj" fmla="val 16667"/>
              </a:avLst>
            </a:prstGeom>
            <a:solidFill>
              <a:schemeClr val="tx1"/>
            </a:solidFill>
            <a:ln w="9525">
              <a:solidFill>
                <a:schemeClr val="bg2"/>
              </a:solidFill>
              <a:round/>
              <a:headEnd/>
              <a:tailEnd/>
            </a:ln>
            <a:effectLst>
              <a:outerShdw blurRad="50800" dist="38100" dir="2700000" algn="tl" rotWithShape="0">
                <a:prstClr val="black">
                  <a:alpha val="40000"/>
                </a:prstClr>
              </a:outerShdw>
            </a:effectLst>
          </p:spPr>
          <p:txBody>
            <a:bodyPr wrap="none" anchor="ctr"/>
            <a:lstStyle/>
            <a:p>
              <a:endParaRPr lang="en-US" dirty="0">
                <a:solidFill>
                  <a:srgbClr val="FFFFFF"/>
                </a:solidFill>
                <a:latin typeface="Arial"/>
                <a:cs typeface="Arial" charset="0"/>
              </a:endParaRPr>
            </a:p>
          </p:txBody>
        </p:sp>
        <p:pic>
          <p:nvPicPr>
            <p:cNvPr id="5" name="Picture 50" descr="ArcSoft_Logo_HR"/>
            <p:cNvPicPr>
              <a:picLocks noChangeAspect="1" noChangeArrowheads="1"/>
            </p:cNvPicPr>
            <p:nvPr/>
          </p:nvPicPr>
          <p:blipFill>
            <a:blip r:embed="rId3" cstate="screen"/>
            <a:stretch>
              <a:fillRect/>
            </a:stretch>
          </p:blipFill>
          <p:spPr bwMode="auto">
            <a:xfrm>
              <a:off x="7905749" y="2642649"/>
              <a:ext cx="1585405" cy="275721"/>
            </a:xfrm>
            <a:prstGeom prst="rect">
              <a:avLst/>
            </a:prstGeom>
            <a:noFill/>
            <a:ln w="9525">
              <a:noFill/>
              <a:miter lim="800000"/>
              <a:headEnd/>
              <a:tailEnd/>
            </a:ln>
          </p:spPr>
        </p:pic>
        <p:pic>
          <p:nvPicPr>
            <p:cNvPr id="6" name="Picture 51" descr="ArcSoft_SimHD_Lt_Nov1208"/>
            <p:cNvPicPr>
              <a:picLocks noChangeAspect="1" noChangeArrowheads="1"/>
            </p:cNvPicPr>
            <p:nvPr/>
          </p:nvPicPr>
          <p:blipFill>
            <a:blip r:embed="rId4" cstate="screen"/>
            <a:stretch>
              <a:fillRect/>
            </a:stretch>
          </p:blipFill>
          <p:spPr bwMode="auto">
            <a:xfrm>
              <a:off x="9429750" y="2384970"/>
              <a:ext cx="548693" cy="494597"/>
            </a:xfrm>
            <a:prstGeom prst="rect">
              <a:avLst/>
            </a:prstGeom>
            <a:noFill/>
            <a:ln w="9525">
              <a:noFill/>
              <a:miter lim="800000"/>
              <a:headEnd/>
              <a:tailEnd/>
            </a:ln>
            <a:scene3d>
              <a:camera prst="perspectiveContrastingLeftFacing"/>
              <a:lightRig rig="threePt" dir="t"/>
            </a:scene3d>
          </p:spPr>
        </p:pic>
      </p:grpSp>
      <p:grpSp>
        <p:nvGrpSpPr>
          <p:cNvPr id="7" name="Group 82"/>
          <p:cNvGrpSpPr/>
          <p:nvPr/>
        </p:nvGrpSpPr>
        <p:grpSpPr>
          <a:xfrm>
            <a:off x="2288062" y="1478077"/>
            <a:ext cx="1788268" cy="427742"/>
            <a:chOff x="8121650" y="3628478"/>
            <a:chExt cx="2209800" cy="611417"/>
          </a:xfrm>
          <a:effectLst>
            <a:reflection blurRad="6350" stA="52000" endA="300" endPos="35000" dir="5400000" sy="-100000" algn="bl" rotWithShape="0"/>
          </a:effectLst>
        </p:grpSpPr>
        <p:sp>
          <p:nvSpPr>
            <p:cNvPr id="8" name="AutoShape 41"/>
            <p:cNvSpPr>
              <a:spLocks noChangeArrowheads="1"/>
            </p:cNvSpPr>
            <p:nvPr/>
          </p:nvSpPr>
          <p:spPr bwMode="auto">
            <a:xfrm>
              <a:off x="8121650" y="3736975"/>
              <a:ext cx="2209800" cy="502920"/>
            </a:xfrm>
            <a:prstGeom prst="roundRect">
              <a:avLst>
                <a:gd name="adj" fmla="val 16667"/>
              </a:avLst>
            </a:prstGeom>
            <a:solidFill>
              <a:schemeClr val="tx1"/>
            </a:solidFill>
            <a:ln w="9525">
              <a:solidFill>
                <a:schemeClr val="bg2"/>
              </a:solidFill>
              <a:round/>
              <a:headEnd/>
              <a:tailEnd/>
            </a:ln>
            <a:effectLst>
              <a:outerShdw blurRad="50800" dist="38100" dir="2700000" algn="tl" rotWithShape="0">
                <a:prstClr val="black">
                  <a:alpha val="40000"/>
                </a:prstClr>
              </a:outerShdw>
            </a:effectLst>
          </p:spPr>
          <p:txBody>
            <a:bodyPr wrap="none" anchor="ctr"/>
            <a:lstStyle/>
            <a:p>
              <a:endParaRPr lang="en-US" dirty="0">
                <a:solidFill>
                  <a:srgbClr val="FFFFFF"/>
                </a:solidFill>
                <a:latin typeface="Arial"/>
                <a:cs typeface="Arial" charset="0"/>
              </a:endParaRPr>
            </a:p>
          </p:txBody>
        </p:sp>
        <p:pic>
          <p:nvPicPr>
            <p:cNvPr id="9" name="Picture 8" descr="nero_v2.png"/>
            <p:cNvPicPr>
              <a:picLocks noChangeAspect="1"/>
            </p:cNvPicPr>
            <p:nvPr/>
          </p:nvPicPr>
          <p:blipFill>
            <a:blip r:embed="rId5" cstate="screen"/>
            <a:stretch>
              <a:fillRect/>
            </a:stretch>
          </p:blipFill>
          <p:spPr>
            <a:xfrm>
              <a:off x="9708217" y="3628478"/>
              <a:ext cx="497166" cy="458592"/>
            </a:xfrm>
            <a:prstGeom prst="rect">
              <a:avLst/>
            </a:prstGeom>
            <a:effectLst>
              <a:innerShdw blurRad="63500" dist="50800" dir="2700000">
                <a:prstClr val="black">
                  <a:alpha val="50000"/>
                </a:prstClr>
              </a:innerShdw>
            </a:effectLst>
            <a:scene3d>
              <a:camera prst="perspectiveContrastingLeftFacing"/>
              <a:lightRig rig="threePt" dir="t"/>
            </a:scene3d>
          </p:spPr>
        </p:pic>
        <p:pic>
          <p:nvPicPr>
            <p:cNvPr id="10" name="Picture 42" descr="Nero MoveIT 2"/>
            <p:cNvPicPr>
              <a:picLocks noChangeAspect="1" noChangeArrowheads="1"/>
            </p:cNvPicPr>
            <p:nvPr/>
          </p:nvPicPr>
          <p:blipFill>
            <a:blip r:embed="rId6" cstate="screen"/>
            <a:stretch>
              <a:fillRect/>
            </a:stretch>
          </p:blipFill>
          <p:spPr bwMode="auto">
            <a:xfrm>
              <a:off x="8160687" y="3858895"/>
              <a:ext cx="1484963" cy="226280"/>
            </a:xfrm>
            <a:prstGeom prst="rect">
              <a:avLst/>
            </a:prstGeom>
            <a:noFill/>
            <a:ln>
              <a:noFill/>
            </a:ln>
          </p:spPr>
        </p:pic>
      </p:grpSp>
      <p:grpSp>
        <p:nvGrpSpPr>
          <p:cNvPr id="11" name="Group 23"/>
          <p:cNvGrpSpPr/>
          <p:nvPr/>
        </p:nvGrpSpPr>
        <p:grpSpPr>
          <a:xfrm>
            <a:off x="4373751" y="1064947"/>
            <a:ext cx="1788268" cy="339296"/>
            <a:chOff x="4495800" y="4229100"/>
            <a:chExt cx="2209800" cy="484992"/>
          </a:xfrm>
        </p:grpSpPr>
        <p:sp>
          <p:nvSpPr>
            <p:cNvPr id="25" name="AutoShape 30"/>
            <p:cNvSpPr>
              <a:spLocks noChangeArrowheads="1"/>
            </p:cNvSpPr>
            <p:nvPr/>
          </p:nvSpPr>
          <p:spPr bwMode="auto">
            <a:xfrm>
              <a:off x="4495800" y="4229100"/>
              <a:ext cx="2209800" cy="484992"/>
            </a:xfrm>
            <a:prstGeom prst="roundRect">
              <a:avLst>
                <a:gd name="adj" fmla="val 16667"/>
              </a:avLst>
            </a:prstGeom>
            <a:solidFill>
              <a:schemeClr val="tx1"/>
            </a:solidFill>
            <a:ln w="9525">
              <a:solidFill>
                <a:schemeClr val="bg2"/>
              </a:solidFill>
              <a:round/>
              <a:headEnd/>
              <a:tailEnd/>
            </a:ln>
            <a:effectLst>
              <a:outerShdw blurRad="50800" dist="38100" dir="2700000" algn="tl" rotWithShape="0">
                <a:prstClr val="black">
                  <a:alpha val="40000"/>
                </a:prstClr>
              </a:outerShdw>
            </a:effectLst>
          </p:spPr>
          <p:txBody>
            <a:bodyPr wrap="none" anchor="ctr"/>
            <a:lstStyle/>
            <a:p>
              <a:endParaRPr lang="en-US" dirty="0">
                <a:solidFill>
                  <a:srgbClr val="FFFFFF"/>
                </a:solidFill>
                <a:latin typeface="Arial"/>
                <a:cs typeface="Arial" charset="0"/>
              </a:endParaRPr>
            </a:p>
          </p:txBody>
        </p:sp>
        <p:pic>
          <p:nvPicPr>
            <p:cNvPr id="26" name="Picture 3"/>
            <p:cNvPicPr>
              <a:picLocks noChangeAspect="1" noChangeArrowheads="1"/>
            </p:cNvPicPr>
            <p:nvPr/>
          </p:nvPicPr>
          <p:blipFill>
            <a:blip r:embed="rId7" cstate="screen"/>
            <a:srcRect/>
            <a:stretch>
              <a:fillRect/>
            </a:stretch>
          </p:blipFill>
          <p:spPr bwMode="auto">
            <a:xfrm>
              <a:off x="4572000" y="4305300"/>
              <a:ext cx="1981200" cy="342900"/>
            </a:xfrm>
            <a:prstGeom prst="rect">
              <a:avLst/>
            </a:prstGeom>
            <a:noFill/>
            <a:ln w="9525">
              <a:noFill/>
              <a:miter lim="800000"/>
              <a:headEnd/>
              <a:tailEnd/>
            </a:ln>
          </p:spPr>
        </p:pic>
      </p:grpSp>
      <p:sp>
        <p:nvSpPr>
          <p:cNvPr id="37" name="Rounded Rectangle 36"/>
          <p:cNvSpPr/>
          <p:nvPr/>
        </p:nvSpPr>
        <p:spPr>
          <a:xfrm>
            <a:off x="139994" y="1363656"/>
            <a:ext cx="1878496" cy="671494"/>
          </a:xfrm>
          <a:prstGeom prst="roundRect">
            <a:avLst/>
          </a:prstGeom>
          <a:gradFill>
            <a:gsLst>
              <a:gs pos="0">
                <a:srgbClr val="76B900"/>
              </a:gs>
              <a:gs pos="100000">
                <a:srgbClr val="568600"/>
              </a:gs>
            </a:gsLst>
            <a:lin ang="16200000" scaled="1"/>
          </a:gra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38100" h="19050"/>
            <a:contourClr>
              <a:schemeClr val="tx2">
                <a:lumMod val="75000"/>
              </a:schemeClr>
            </a:contourClr>
          </a:sp3d>
        </p:spPr>
        <p:txBody>
          <a:bodyPr wrap="square" lIns="0" rIns="0" anchor="ctr"/>
          <a:lstStyle/>
          <a:p>
            <a:pPr marL="0" lvl="1" algn="ctr" defTabSz="1096963">
              <a:lnSpc>
                <a:spcPct val="90000"/>
              </a:lnSpc>
              <a:defRPr/>
            </a:pPr>
            <a:r>
              <a:rPr lang="en-US" sz="2400" dirty="0" smtClean="0">
                <a:solidFill>
                  <a:schemeClr val="tx1"/>
                </a:solidFill>
                <a:effectLst>
                  <a:outerShdw blurRad="38100" dist="38100" dir="2700000" algn="tl">
                    <a:srgbClr val="000000">
                      <a:alpha val="43137"/>
                    </a:srgbClr>
                  </a:outerShdw>
                </a:effectLst>
                <a:latin typeface="Trebuchet MS" pitchFamily="34" charset="0"/>
              </a:rPr>
              <a:t>Applications</a:t>
            </a:r>
            <a:endParaRPr lang="en-US" sz="2400" dirty="0">
              <a:solidFill>
                <a:schemeClr val="tx1"/>
              </a:solidFill>
              <a:effectLst>
                <a:outerShdw blurRad="38100" dist="38100" dir="2700000" algn="tl">
                  <a:srgbClr val="000000">
                    <a:alpha val="43137"/>
                  </a:srgbClr>
                </a:outerShdw>
              </a:effectLst>
              <a:latin typeface="Trebuchet MS" pitchFamily="34" charset="0"/>
            </a:endParaRPr>
          </a:p>
        </p:txBody>
      </p:sp>
      <p:sp>
        <p:nvSpPr>
          <p:cNvPr id="38" name="Rounded Rectangle 37"/>
          <p:cNvSpPr/>
          <p:nvPr/>
        </p:nvSpPr>
        <p:spPr>
          <a:xfrm>
            <a:off x="130055" y="2937609"/>
            <a:ext cx="1878496" cy="671494"/>
          </a:xfrm>
          <a:prstGeom prst="roundRect">
            <a:avLst/>
          </a:prstGeom>
          <a:gradFill>
            <a:gsLst>
              <a:gs pos="0">
                <a:srgbClr val="76B900"/>
              </a:gs>
              <a:gs pos="100000">
                <a:srgbClr val="568600"/>
              </a:gs>
            </a:gsLst>
            <a:lin ang="16200000" scaled="1"/>
          </a:gra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38100" h="19050"/>
            <a:contourClr>
              <a:schemeClr val="tx2">
                <a:lumMod val="75000"/>
              </a:schemeClr>
            </a:contourClr>
          </a:sp3d>
        </p:spPr>
        <p:txBody>
          <a:bodyPr wrap="square" lIns="0" rIns="0" anchor="ctr"/>
          <a:lstStyle/>
          <a:p>
            <a:pPr marL="0" lvl="1" algn="ctr" defTabSz="1096963">
              <a:lnSpc>
                <a:spcPct val="90000"/>
              </a:lnSpc>
              <a:defRPr/>
            </a:pPr>
            <a:r>
              <a:rPr lang="en-US" sz="2400" dirty="0" smtClean="0">
                <a:solidFill>
                  <a:schemeClr val="tx1"/>
                </a:solidFill>
                <a:effectLst>
                  <a:outerShdw blurRad="38100" dist="38100" dir="2700000" algn="tl">
                    <a:srgbClr val="000000">
                      <a:alpha val="43137"/>
                    </a:srgbClr>
                  </a:outerShdw>
                </a:effectLst>
                <a:latin typeface="Trebuchet MS" pitchFamily="34" charset="0"/>
              </a:rPr>
              <a:t>Community</a:t>
            </a:r>
            <a:endParaRPr lang="en-US" sz="2400" dirty="0">
              <a:solidFill>
                <a:schemeClr val="tx1"/>
              </a:solidFill>
              <a:effectLst>
                <a:outerShdw blurRad="38100" dist="38100" dir="2700000" algn="tl">
                  <a:srgbClr val="000000">
                    <a:alpha val="43137"/>
                  </a:srgbClr>
                </a:outerShdw>
              </a:effectLst>
              <a:latin typeface="Trebuchet MS" pitchFamily="34" charset="0"/>
            </a:endParaRPr>
          </a:p>
        </p:txBody>
      </p:sp>
      <p:sp>
        <p:nvSpPr>
          <p:cNvPr id="39" name="Rounded Rectangle 38"/>
          <p:cNvSpPr/>
          <p:nvPr/>
        </p:nvSpPr>
        <p:spPr>
          <a:xfrm>
            <a:off x="130055" y="4752410"/>
            <a:ext cx="1878496" cy="671494"/>
          </a:xfrm>
          <a:prstGeom prst="roundRect">
            <a:avLst/>
          </a:prstGeom>
          <a:gradFill>
            <a:gsLst>
              <a:gs pos="0">
                <a:srgbClr val="76B900"/>
              </a:gs>
              <a:gs pos="100000">
                <a:srgbClr val="568600"/>
              </a:gs>
            </a:gsLst>
            <a:lin ang="16200000" scaled="1"/>
          </a:gra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38100" h="19050"/>
            <a:contourClr>
              <a:schemeClr val="tx2">
                <a:lumMod val="75000"/>
              </a:schemeClr>
            </a:contourClr>
          </a:sp3d>
        </p:spPr>
        <p:txBody>
          <a:bodyPr wrap="square" lIns="0" rIns="0" anchor="ctr"/>
          <a:lstStyle/>
          <a:p>
            <a:pPr marL="0" lvl="1" algn="ctr" defTabSz="1096963">
              <a:lnSpc>
                <a:spcPct val="90000"/>
              </a:lnSpc>
              <a:defRPr/>
            </a:pPr>
            <a:r>
              <a:rPr lang="en-US" sz="2400" dirty="0" smtClean="0">
                <a:solidFill>
                  <a:schemeClr val="tx1"/>
                </a:solidFill>
                <a:effectLst>
                  <a:outerShdw blurRad="38100" dist="38100" dir="2700000" algn="tl">
                    <a:srgbClr val="000000">
                      <a:alpha val="43137"/>
                    </a:srgbClr>
                  </a:outerShdw>
                </a:effectLst>
                <a:latin typeface="Trebuchet MS" pitchFamily="34" charset="0"/>
              </a:rPr>
              <a:t>Platforms</a:t>
            </a:r>
            <a:endParaRPr lang="en-US" sz="2400" dirty="0">
              <a:solidFill>
                <a:schemeClr val="tx1"/>
              </a:solidFill>
              <a:effectLst>
                <a:outerShdw blurRad="38100" dist="38100" dir="2700000" algn="tl">
                  <a:srgbClr val="000000">
                    <a:alpha val="43137"/>
                  </a:srgbClr>
                </a:outerShdw>
              </a:effectLst>
              <a:latin typeface="Trebuchet MS" pitchFamily="34" charset="0"/>
            </a:endParaRPr>
          </a:p>
        </p:txBody>
      </p:sp>
      <p:sp>
        <p:nvSpPr>
          <p:cNvPr id="40" name="TextBox 39"/>
          <p:cNvSpPr txBox="1"/>
          <p:nvPr/>
        </p:nvSpPr>
        <p:spPr>
          <a:xfrm>
            <a:off x="4532736" y="2950191"/>
            <a:ext cx="1146532" cy="646331"/>
          </a:xfrm>
          <a:prstGeom prst="rect">
            <a:avLst/>
          </a:prstGeom>
          <a:noFill/>
        </p:spPr>
        <p:txBody>
          <a:bodyPr wrap="none" rtlCol="0">
            <a:spAutoFit/>
          </a:bodyPr>
          <a:lstStyle/>
          <a:p>
            <a:pPr algn="ctr"/>
            <a:r>
              <a:rPr lang="en-US" dirty="0" smtClean="0"/>
              <a:t>Technical</a:t>
            </a:r>
          </a:p>
          <a:p>
            <a:pPr algn="ctr"/>
            <a:r>
              <a:rPr lang="en-US" dirty="0" smtClean="0"/>
              <a:t>papers</a:t>
            </a:r>
            <a:endParaRPr lang="en-US" dirty="0"/>
          </a:p>
        </p:txBody>
      </p:sp>
      <p:sp>
        <p:nvSpPr>
          <p:cNvPr id="42" name="TextBox 41"/>
          <p:cNvSpPr txBox="1"/>
          <p:nvPr/>
        </p:nvSpPr>
        <p:spPr>
          <a:xfrm>
            <a:off x="6440250" y="2950191"/>
            <a:ext cx="1300356" cy="646331"/>
          </a:xfrm>
          <a:prstGeom prst="rect">
            <a:avLst/>
          </a:prstGeom>
          <a:noFill/>
        </p:spPr>
        <p:txBody>
          <a:bodyPr wrap="none" rtlCol="0">
            <a:spAutoFit/>
          </a:bodyPr>
          <a:lstStyle/>
          <a:p>
            <a:pPr algn="ctr"/>
            <a:r>
              <a:rPr lang="en-US" dirty="0" smtClean="0"/>
              <a:t>Discussion</a:t>
            </a:r>
          </a:p>
          <a:p>
            <a:pPr algn="ctr"/>
            <a:r>
              <a:rPr lang="en-US" dirty="0" smtClean="0"/>
              <a:t>Forums</a:t>
            </a:r>
            <a:endParaRPr lang="en-US" dirty="0"/>
          </a:p>
        </p:txBody>
      </p:sp>
      <p:sp>
        <p:nvSpPr>
          <p:cNvPr id="43" name="TextBox 42"/>
          <p:cNvSpPr txBox="1"/>
          <p:nvPr/>
        </p:nvSpPr>
        <p:spPr>
          <a:xfrm>
            <a:off x="8501588" y="2952055"/>
            <a:ext cx="1890261" cy="646331"/>
          </a:xfrm>
          <a:prstGeom prst="rect">
            <a:avLst/>
          </a:prstGeom>
          <a:noFill/>
        </p:spPr>
        <p:txBody>
          <a:bodyPr wrap="none" rtlCol="0">
            <a:spAutoFit/>
          </a:bodyPr>
          <a:lstStyle/>
          <a:p>
            <a:pPr algn="ctr"/>
            <a:r>
              <a:rPr lang="en-US" dirty="0" smtClean="0"/>
              <a:t>Benchmarks</a:t>
            </a:r>
          </a:p>
          <a:p>
            <a:pPr algn="ctr"/>
            <a:r>
              <a:rPr lang="en-US" dirty="0" smtClean="0"/>
              <a:t>&amp; Configurations</a:t>
            </a:r>
            <a:endParaRPr lang="en-US" dirty="0"/>
          </a:p>
        </p:txBody>
      </p:sp>
      <p:sp>
        <p:nvSpPr>
          <p:cNvPr id="58" name="AutoShape 14"/>
          <p:cNvSpPr>
            <a:spLocks noChangeArrowheads="1"/>
          </p:cNvSpPr>
          <p:nvPr/>
        </p:nvSpPr>
        <p:spPr bwMode="auto">
          <a:xfrm>
            <a:off x="7308097" y="4220944"/>
            <a:ext cx="2650871" cy="1746419"/>
          </a:xfrm>
          <a:prstGeom prst="roundRect">
            <a:avLst>
              <a:gd name="adj" fmla="val 3466"/>
            </a:avLst>
          </a:prstGeom>
          <a:gradFill>
            <a:gsLst>
              <a:gs pos="0">
                <a:srgbClr val="76B900"/>
              </a:gs>
              <a:gs pos="100000">
                <a:srgbClr val="568600"/>
              </a:gs>
            </a:gsLst>
            <a:lin ang="16200000" scaled="1"/>
          </a:gra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38100" h="19050"/>
            <a:contourClr>
              <a:schemeClr val="tx2">
                <a:lumMod val="75000"/>
              </a:schemeClr>
            </a:contourClr>
          </a:sp3d>
        </p:spPr>
        <p:txBody>
          <a:bodyPr wrap="none" lIns="91436" tIns="45718" rIns="91436" bIns="45718" anchor="ctr"/>
          <a:lstStyle/>
          <a:p>
            <a:pPr algn="ctr" eaLnBrk="0" hangingPunct="0">
              <a:spcBef>
                <a:spcPts val="300"/>
              </a:spcBef>
              <a:spcAft>
                <a:spcPts val="600"/>
              </a:spcAft>
              <a:buSzPct val="100000"/>
              <a:defRPr/>
            </a:pPr>
            <a:endParaRPr lang="en-US" sz="1100" b="1" dirty="0">
              <a:effectLst>
                <a:outerShdw blurRad="38100" dist="38100" dir="2700000" algn="tl">
                  <a:srgbClr val="000000">
                    <a:alpha val="43137"/>
                  </a:srgbClr>
                </a:outerShdw>
              </a:effectLst>
            </a:endParaRPr>
          </a:p>
        </p:txBody>
      </p:sp>
      <p:sp>
        <p:nvSpPr>
          <p:cNvPr id="59" name="AutoShape 14"/>
          <p:cNvSpPr>
            <a:spLocks noChangeArrowheads="1"/>
          </p:cNvSpPr>
          <p:nvPr/>
        </p:nvSpPr>
        <p:spPr bwMode="auto">
          <a:xfrm>
            <a:off x="2523035" y="4220944"/>
            <a:ext cx="2333052" cy="1746419"/>
          </a:xfrm>
          <a:prstGeom prst="roundRect">
            <a:avLst>
              <a:gd name="adj" fmla="val 3466"/>
            </a:avLst>
          </a:prstGeom>
          <a:gradFill>
            <a:gsLst>
              <a:gs pos="0">
                <a:srgbClr val="76B900"/>
              </a:gs>
              <a:gs pos="100000">
                <a:srgbClr val="568600"/>
              </a:gs>
            </a:gsLst>
            <a:lin ang="16200000" scaled="1"/>
          </a:gradFill>
          <a:ln w="9525" algn="ctr">
            <a:noFill/>
            <a:miter lim="800000"/>
            <a:headEnd/>
            <a:tailEnd/>
          </a:ln>
          <a:effectLst>
            <a:outerShdw blurRad="50800" dist="38100" dir="2700000" algn="tl" rotWithShape="0">
              <a:prstClr val="black">
                <a:alpha val="40000"/>
              </a:prstClr>
            </a:outerShdw>
          </a:effectLst>
          <a:scene3d>
            <a:camera prst="orthographicFront"/>
            <a:lightRig rig="threePt" dir="t">
              <a:rot lat="0" lon="0" rev="3000000"/>
            </a:lightRig>
          </a:scene3d>
          <a:sp3d>
            <a:bevelT w="38100" h="19050"/>
            <a:contourClr>
              <a:schemeClr val="tx2">
                <a:lumMod val="75000"/>
              </a:schemeClr>
            </a:contourClr>
          </a:sp3d>
        </p:spPr>
        <p:txBody>
          <a:bodyPr wrap="none" lIns="91436" tIns="45718" rIns="91436" bIns="45718" anchor="ctr"/>
          <a:lstStyle/>
          <a:p>
            <a:pPr algn="ctr" eaLnBrk="0" hangingPunct="0">
              <a:spcBef>
                <a:spcPts val="300"/>
              </a:spcBef>
              <a:spcAft>
                <a:spcPts val="600"/>
              </a:spcAft>
              <a:buSzPct val="100000"/>
              <a:defRPr/>
            </a:pPr>
            <a:endParaRPr lang="en-US" sz="1100" b="1" dirty="0">
              <a:effectLst>
                <a:outerShdw blurRad="38100" dist="38100" dir="2700000" algn="tl">
                  <a:srgbClr val="000000">
                    <a:alpha val="43137"/>
                  </a:srgbClr>
                </a:outerShdw>
              </a:effectLst>
            </a:endParaRPr>
          </a:p>
        </p:txBody>
      </p:sp>
      <p:grpSp>
        <p:nvGrpSpPr>
          <p:cNvPr id="13" name="Group 8"/>
          <p:cNvGrpSpPr/>
          <p:nvPr/>
        </p:nvGrpSpPr>
        <p:grpSpPr>
          <a:xfrm>
            <a:off x="2694087" y="4272378"/>
            <a:ext cx="1983667" cy="2016805"/>
            <a:chOff x="52388" y="1651000"/>
            <a:chExt cx="4594225" cy="4618038"/>
          </a:xfrm>
        </p:grpSpPr>
        <p:pic>
          <p:nvPicPr>
            <p:cNvPr id="61" name="Picture 1"/>
            <p:cNvPicPr>
              <a:picLocks noChangeAspect="1" noChangeArrowheads="1"/>
            </p:cNvPicPr>
            <p:nvPr/>
          </p:nvPicPr>
          <p:blipFill>
            <a:blip r:embed="rId8" cstate="screen"/>
            <a:srcRect/>
            <a:stretch>
              <a:fillRect/>
            </a:stretch>
          </p:blipFill>
          <p:spPr bwMode="auto">
            <a:xfrm>
              <a:off x="1420813" y="1651000"/>
              <a:ext cx="1949450" cy="4618038"/>
            </a:xfrm>
            <a:prstGeom prst="rect">
              <a:avLst/>
            </a:prstGeom>
            <a:noFill/>
            <a:ln w="9525">
              <a:noFill/>
              <a:miter lim="800000"/>
              <a:headEnd/>
              <a:tailEnd/>
            </a:ln>
          </p:spPr>
        </p:pic>
        <p:pic>
          <p:nvPicPr>
            <p:cNvPr id="62" name="Picture 97" descr="C1060-boardshot"/>
            <p:cNvPicPr>
              <a:picLocks noChangeAspect="1" noChangeArrowheads="1"/>
            </p:cNvPicPr>
            <p:nvPr/>
          </p:nvPicPr>
          <p:blipFill>
            <a:blip r:embed="rId9" cstate="screen"/>
            <a:srcRect/>
            <a:stretch>
              <a:fillRect/>
            </a:stretch>
          </p:blipFill>
          <p:spPr bwMode="auto">
            <a:xfrm>
              <a:off x="52388" y="4056063"/>
              <a:ext cx="2138362" cy="1460500"/>
            </a:xfrm>
            <a:prstGeom prst="rect">
              <a:avLst/>
            </a:prstGeom>
            <a:noFill/>
            <a:ln w="9525">
              <a:noFill/>
              <a:miter lim="800000"/>
              <a:headEnd/>
              <a:tailEnd/>
            </a:ln>
          </p:spPr>
        </p:pic>
        <p:pic>
          <p:nvPicPr>
            <p:cNvPr id="63" name="Picture 97" descr="C1060-boardshot"/>
            <p:cNvPicPr>
              <a:picLocks noChangeAspect="1" noChangeArrowheads="1"/>
            </p:cNvPicPr>
            <p:nvPr/>
          </p:nvPicPr>
          <p:blipFill>
            <a:blip r:embed="rId9" cstate="screen"/>
            <a:srcRect/>
            <a:stretch>
              <a:fillRect/>
            </a:stretch>
          </p:blipFill>
          <p:spPr bwMode="auto">
            <a:xfrm>
              <a:off x="941388" y="4044950"/>
              <a:ext cx="2138362" cy="1460500"/>
            </a:xfrm>
            <a:prstGeom prst="rect">
              <a:avLst/>
            </a:prstGeom>
            <a:noFill/>
            <a:ln w="9525">
              <a:noFill/>
              <a:miter lim="800000"/>
              <a:headEnd/>
              <a:tailEnd/>
            </a:ln>
          </p:spPr>
        </p:pic>
        <p:pic>
          <p:nvPicPr>
            <p:cNvPr id="64" name="Picture 97" descr="C1060-boardshot"/>
            <p:cNvPicPr>
              <a:picLocks noChangeAspect="1" noChangeArrowheads="1"/>
            </p:cNvPicPr>
            <p:nvPr/>
          </p:nvPicPr>
          <p:blipFill>
            <a:blip r:embed="rId10" cstate="screen"/>
            <a:srcRect/>
            <a:stretch>
              <a:fillRect/>
            </a:stretch>
          </p:blipFill>
          <p:spPr bwMode="auto">
            <a:xfrm>
              <a:off x="1720850" y="4044950"/>
              <a:ext cx="2139950" cy="1460500"/>
            </a:xfrm>
            <a:prstGeom prst="rect">
              <a:avLst/>
            </a:prstGeom>
            <a:noFill/>
            <a:ln w="9525">
              <a:noFill/>
              <a:miter lim="800000"/>
              <a:headEnd/>
              <a:tailEnd/>
            </a:ln>
          </p:spPr>
        </p:pic>
        <p:pic>
          <p:nvPicPr>
            <p:cNvPr id="65" name="Picture 97" descr="C1060-boardshot"/>
            <p:cNvPicPr>
              <a:picLocks noChangeAspect="1" noChangeArrowheads="1"/>
            </p:cNvPicPr>
            <p:nvPr/>
          </p:nvPicPr>
          <p:blipFill>
            <a:blip r:embed="rId11" cstate="screen"/>
            <a:srcRect/>
            <a:stretch>
              <a:fillRect/>
            </a:stretch>
          </p:blipFill>
          <p:spPr bwMode="auto">
            <a:xfrm>
              <a:off x="2508250" y="4044950"/>
              <a:ext cx="2138363" cy="1420813"/>
            </a:xfrm>
            <a:prstGeom prst="rect">
              <a:avLst/>
            </a:prstGeom>
            <a:noFill/>
            <a:ln w="9525">
              <a:noFill/>
              <a:miter lim="800000"/>
              <a:headEnd/>
              <a:tailEnd/>
            </a:ln>
          </p:spPr>
        </p:pic>
      </p:grpSp>
      <p:grpSp>
        <p:nvGrpSpPr>
          <p:cNvPr id="15" name="Group 23"/>
          <p:cNvGrpSpPr>
            <a:grpSpLocks noChangeAspect="1"/>
          </p:cNvGrpSpPr>
          <p:nvPr/>
        </p:nvGrpSpPr>
        <p:grpSpPr>
          <a:xfrm>
            <a:off x="7640069" y="4300165"/>
            <a:ext cx="1977998" cy="1564403"/>
            <a:chOff x="6337819" y="516537"/>
            <a:chExt cx="4126628" cy="3263768"/>
          </a:xfrm>
        </p:grpSpPr>
        <p:pic>
          <p:nvPicPr>
            <p:cNvPr id="67" name="Picture 13" descr="Z:\Marketing\Altus1702.jpg"/>
            <p:cNvPicPr>
              <a:picLocks noChangeAspect="1" noChangeArrowheads="1"/>
            </p:cNvPicPr>
            <p:nvPr/>
          </p:nvPicPr>
          <p:blipFill>
            <a:blip r:embed="rId12" cstate="screen">
              <a:clrChange>
                <a:clrFrom>
                  <a:srgbClr val="FFFFFF"/>
                </a:clrFrom>
                <a:clrTo>
                  <a:srgbClr val="FFFFFF">
                    <a:alpha val="0"/>
                  </a:srgbClr>
                </a:clrTo>
              </a:clrChange>
            </a:blip>
            <a:srcRect/>
            <a:stretch>
              <a:fillRect/>
            </a:stretch>
          </p:blipFill>
          <p:spPr bwMode="auto">
            <a:xfrm>
              <a:off x="6367935" y="3105403"/>
              <a:ext cx="4096512" cy="674902"/>
            </a:xfrm>
            <a:prstGeom prst="rect">
              <a:avLst/>
            </a:prstGeom>
            <a:noFill/>
            <a:ln w="9525">
              <a:noFill/>
              <a:miter lim="800000"/>
              <a:headEnd/>
              <a:tailEnd/>
            </a:ln>
          </p:spPr>
        </p:pic>
        <p:pic>
          <p:nvPicPr>
            <p:cNvPr id="68" name="Picture 1" descr="C:\Documents and Settings\sugupta\My Documents\work\Mktg\Presentations\Images\ImagesOfProduct\S1070\Tesla_S1070_Front_Elevated_Cover_On.png"/>
            <p:cNvPicPr>
              <a:picLocks noChangeAspect="1" noChangeArrowheads="1"/>
            </p:cNvPicPr>
            <p:nvPr/>
          </p:nvPicPr>
          <p:blipFill>
            <a:blip r:embed="rId13" cstate="screen"/>
            <a:srcRect/>
            <a:stretch>
              <a:fillRect/>
            </a:stretch>
          </p:blipFill>
          <p:spPr bwMode="auto">
            <a:xfrm>
              <a:off x="6388656" y="2637075"/>
              <a:ext cx="4052649" cy="822999"/>
            </a:xfrm>
            <a:prstGeom prst="rect">
              <a:avLst/>
            </a:prstGeom>
            <a:noFill/>
          </p:spPr>
        </p:pic>
        <p:pic>
          <p:nvPicPr>
            <p:cNvPr id="69" name="Picture 13" descr="Z:\Marketing\Altus1702.jpg"/>
            <p:cNvPicPr>
              <a:picLocks noChangeAspect="1" noChangeArrowheads="1"/>
            </p:cNvPicPr>
            <p:nvPr/>
          </p:nvPicPr>
          <p:blipFill>
            <a:blip r:embed="rId12" cstate="screen">
              <a:clrChange>
                <a:clrFrom>
                  <a:srgbClr val="FFFFFF"/>
                </a:clrFrom>
                <a:clrTo>
                  <a:srgbClr val="FFFFFF">
                    <a:alpha val="0"/>
                  </a:srgbClr>
                </a:clrTo>
              </a:clrChange>
            </a:blip>
            <a:srcRect/>
            <a:stretch>
              <a:fillRect/>
            </a:stretch>
          </p:blipFill>
          <p:spPr bwMode="auto">
            <a:xfrm>
              <a:off x="6341431" y="2396912"/>
              <a:ext cx="4096512" cy="674902"/>
            </a:xfrm>
            <a:prstGeom prst="rect">
              <a:avLst/>
            </a:prstGeom>
            <a:noFill/>
            <a:ln w="9525">
              <a:noFill/>
              <a:miter lim="800000"/>
              <a:headEnd/>
              <a:tailEnd/>
            </a:ln>
          </p:spPr>
        </p:pic>
        <p:pic>
          <p:nvPicPr>
            <p:cNvPr id="70" name="Picture 1" descr="C:\Documents and Settings\sugupta\My Documents\work\Mktg\Presentations\Images\ImagesOfProduct\S1070\Tesla_S1070_Front_Elevated_Cover_On.png"/>
            <p:cNvPicPr>
              <a:picLocks noChangeAspect="1" noChangeArrowheads="1"/>
            </p:cNvPicPr>
            <p:nvPr/>
          </p:nvPicPr>
          <p:blipFill>
            <a:blip r:embed="rId13" cstate="screen"/>
            <a:srcRect/>
            <a:stretch>
              <a:fillRect/>
            </a:stretch>
          </p:blipFill>
          <p:spPr bwMode="auto">
            <a:xfrm>
              <a:off x="6362152" y="1928584"/>
              <a:ext cx="4052649" cy="822999"/>
            </a:xfrm>
            <a:prstGeom prst="rect">
              <a:avLst/>
            </a:prstGeom>
            <a:noFill/>
          </p:spPr>
        </p:pic>
        <p:pic>
          <p:nvPicPr>
            <p:cNvPr id="71" name="Picture 13" descr="Z:\Marketing\Altus1702.jpg"/>
            <p:cNvPicPr>
              <a:picLocks noChangeAspect="1" noChangeArrowheads="1"/>
            </p:cNvPicPr>
            <p:nvPr/>
          </p:nvPicPr>
          <p:blipFill>
            <a:blip r:embed="rId12" cstate="screen">
              <a:clrChange>
                <a:clrFrom>
                  <a:srgbClr val="FFFFFF"/>
                </a:clrFrom>
                <a:clrTo>
                  <a:srgbClr val="FFFFFF">
                    <a:alpha val="0"/>
                  </a:srgbClr>
                </a:clrTo>
              </a:clrChange>
            </a:blip>
            <a:srcRect/>
            <a:stretch>
              <a:fillRect/>
            </a:stretch>
          </p:blipFill>
          <p:spPr bwMode="auto">
            <a:xfrm>
              <a:off x="6364323" y="1693356"/>
              <a:ext cx="4096512" cy="674902"/>
            </a:xfrm>
            <a:prstGeom prst="rect">
              <a:avLst/>
            </a:prstGeom>
            <a:noFill/>
            <a:ln w="9525">
              <a:noFill/>
              <a:miter lim="800000"/>
              <a:headEnd/>
              <a:tailEnd/>
            </a:ln>
          </p:spPr>
        </p:pic>
        <p:pic>
          <p:nvPicPr>
            <p:cNvPr id="72" name="Picture 1" descr="C:\Documents and Settings\sugupta\My Documents\work\Mktg\Presentations\Images\ImagesOfProduct\S1070\Tesla_S1070_Front_Elevated_Cover_On.png"/>
            <p:cNvPicPr>
              <a:picLocks noChangeAspect="1" noChangeArrowheads="1"/>
            </p:cNvPicPr>
            <p:nvPr/>
          </p:nvPicPr>
          <p:blipFill>
            <a:blip r:embed="rId13" cstate="screen"/>
            <a:srcRect/>
            <a:stretch>
              <a:fillRect/>
            </a:stretch>
          </p:blipFill>
          <p:spPr bwMode="auto">
            <a:xfrm>
              <a:off x="6385044" y="1225028"/>
              <a:ext cx="4052649" cy="822999"/>
            </a:xfrm>
            <a:prstGeom prst="rect">
              <a:avLst/>
            </a:prstGeom>
            <a:noFill/>
          </p:spPr>
        </p:pic>
        <p:pic>
          <p:nvPicPr>
            <p:cNvPr id="73" name="Picture 13" descr="Z:\Marketing\Altus1702.jpg"/>
            <p:cNvPicPr>
              <a:picLocks noChangeAspect="1" noChangeArrowheads="1"/>
            </p:cNvPicPr>
            <p:nvPr/>
          </p:nvPicPr>
          <p:blipFill>
            <a:blip r:embed="rId12" cstate="screen">
              <a:clrChange>
                <a:clrFrom>
                  <a:srgbClr val="FFFFFF"/>
                </a:clrFrom>
                <a:clrTo>
                  <a:srgbClr val="FFFFFF">
                    <a:alpha val="0"/>
                  </a:srgbClr>
                </a:clrTo>
              </a:clrChange>
            </a:blip>
            <a:srcRect/>
            <a:stretch>
              <a:fillRect/>
            </a:stretch>
          </p:blipFill>
          <p:spPr bwMode="auto">
            <a:xfrm>
              <a:off x="6337819" y="984865"/>
              <a:ext cx="4096512" cy="674902"/>
            </a:xfrm>
            <a:prstGeom prst="rect">
              <a:avLst/>
            </a:prstGeom>
            <a:noFill/>
            <a:ln w="9525">
              <a:noFill/>
              <a:miter lim="800000"/>
              <a:headEnd/>
              <a:tailEnd/>
            </a:ln>
          </p:spPr>
        </p:pic>
        <p:pic>
          <p:nvPicPr>
            <p:cNvPr id="74" name="Picture 1" descr="C:\Documents and Settings\sugupta\My Documents\work\Mktg\Presentations\Images\ImagesOfProduct\S1070\Tesla_S1070_Front_Elevated_Cover_On.png"/>
            <p:cNvPicPr>
              <a:picLocks noChangeAspect="1" noChangeArrowheads="1"/>
            </p:cNvPicPr>
            <p:nvPr/>
          </p:nvPicPr>
          <p:blipFill>
            <a:blip r:embed="rId13" cstate="screen"/>
            <a:srcRect/>
            <a:stretch>
              <a:fillRect/>
            </a:stretch>
          </p:blipFill>
          <p:spPr bwMode="auto">
            <a:xfrm>
              <a:off x="6358540" y="516537"/>
              <a:ext cx="4052649" cy="822999"/>
            </a:xfrm>
            <a:prstGeom prst="rect">
              <a:avLst/>
            </a:prstGeom>
            <a:noFill/>
          </p:spPr>
        </p:pic>
      </p:grpSp>
      <p:sp>
        <p:nvSpPr>
          <p:cNvPr id="75" name="TextBox 74"/>
          <p:cNvSpPr txBox="1"/>
          <p:nvPr/>
        </p:nvSpPr>
        <p:spPr>
          <a:xfrm>
            <a:off x="1998134" y="3863502"/>
            <a:ext cx="3339440" cy="369332"/>
          </a:xfrm>
          <a:prstGeom prst="rect">
            <a:avLst/>
          </a:prstGeom>
          <a:noFill/>
        </p:spPr>
        <p:txBody>
          <a:bodyPr wrap="none" rtlCol="0">
            <a:spAutoFit/>
          </a:bodyPr>
          <a:lstStyle/>
          <a:p>
            <a:r>
              <a:rPr lang="en-US" dirty="0" smtClean="0"/>
              <a:t>Tesla Personal Supercomputer</a:t>
            </a:r>
            <a:endParaRPr lang="en-US" dirty="0"/>
          </a:p>
        </p:txBody>
      </p:sp>
      <p:sp>
        <p:nvSpPr>
          <p:cNvPr id="76" name="TextBox 75"/>
          <p:cNvSpPr txBox="1"/>
          <p:nvPr/>
        </p:nvSpPr>
        <p:spPr>
          <a:xfrm>
            <a:off x="7508461" y="3849513"/>
            <a:ext cx="2198102" cy="369332"/>
          </a:xfrm>
          <a:prstGeom prst="rect">
            <a:avLst/>
          </a:prstGeom>
          <a:noFill/>
        </p:spPr>
        <p:txBody>
          <a:bodyPr wrap="none" rtlCol="0">
            <a:spAutoFit/>
          </a:bodyPr>
          <a:lstStyle/>
          <a:p>
            <a:r>
              <a:rPr lang="en-US" dirty="0" smtClean="0"/>
              <a:t>Tesla GPU Clusters</a:t>
            </a:r>
            <a:endParaRPr lang="en-US" dirty="0"/>
          </a:p>
        </p:txBody>
      </p:sp>
      <p:sp>
        <p:nvSpPr>
          <p:cNvPr id="80" name="TextBox 79"/>
          <p:cNvSpPr txBox="1"/>
          <p:nvPr/>
        </p:nvSpPr>
        <p:spPr>
          <a:xfrm>
            <a:off x="2227711" y="2950191"/>
            <a:ext cx="1736374" cy="646331"/>
          </a:xfrm>
          <a:prstGeom prst="rect">
            <a:avLst/>
          </a:prstGeom>
          <a:noFill/>
        </p:spPr>
        <p:txBody>
          <a:bodyPr wrap="none" rtlCol="0">
            <a:spAutoFit/>
          </a:bodyPr>
          <a:lstStyle/>
          <a:p>
            <a:pPr algn="ctr"/>
            <a:r>
              <a:rPr lang="en-US" dirty="0" smtClean="0"/>
              <a:t>Download,</a:t>
            </a:r>
          </a:p>
          <a:p>
            <a:pPr algn="ctr"/>
            <a:r>
              <a:rPr lang="en-US" dirty="0" smtClean="0"/>
              <a:t>Documentation</a:t>
            </a:r>
            <a:endParaRPr lang="en-US" dirty="0"/>
          </a:p>
        </p:txBody>
      </p:sp>
      <p:grpSp>
        <p:nvGrpSpPr>
          <p:cNvPr id="18" name="Group 100"/>
          <p:cNvGrpSpPr/>
          <p:nvPr/>
        </p:nvGrpSpPr>
        <p:grpSpPr>
          <a:xfrm>
            <a:off x="6480755" y="1991071"/>
            <a:ext cx="1781416" cy="439509"/>
            <a:chOff x="4377179" y="1454358"/>
            <a:chExt cx="1781416" cy="439509"/>
          </a:xfrm>
        </p:grpSpPr>
        <p:sp>
          <p:nvSpPr>
            <p:cNvPr id="16" name="AutoShape 40"/>
            <p:cNvSpPr>
              <a:spLocks noChangeArrowheads="1"/>
            </p:cNvSpPr>
            <p:nvPr/>
          </p:nvSpPr>
          <p:spPr bwMode="auto">
            <a:xfrm>
              <a:off x="4377179" y="1543131"/>
              <a:ext cx="1781416" cy="350736"/>
            </a:xfrm>
            <a:prstGeom prst="roundRect">
              <a:avLst>
                <a:gd name="adj" fmla="val 16667"/>
              </a:avLst>
            </a:prstGeom>
            <a:solidFill>
              <a:schemeClr val="tx1"/>
            </a:solidFill>
            <a:ln w="9525">
              <a:solidFill>
                <a:schemeClr val="bg2"/>
              </a:solidFill>
              <a:round/>
              <a:headEnd/>
              <a:tailEnd/>
            </a:ln>
            <a:effectLst>
              <a:outerShdw blurRad="50800" dist="38100" dir="2700000" algn="tl" rotWithShape="0">
                <a:prstClr val="black">
                  <a:alpha val="40000"/>
                </a:prstClr>
              </a:outerShdw>
            </a:effectLst>
          </p:spPr>
          <p:txBody>
            <a:bodyPr wrap="none" anchor="ctr"/>
            <a:lstStyle/>
            <a:p>
              <a:pPr algn="l" rtl="0" fontAlgn="base">
                <a:spcBef>
                  <a:spcPct val="0"/>
                </a:spcBef>
                <a:spcAft>
                  <a:spcPct val="0"/>
                </a:spcAft>
              </a:pPr>
              <a:endParaRPr lang="en-US" kern="1200" dirty="0">
                <a:solidFill>
                  <a:srgbClr val="FFFFFF"/>
                </a:solidFill>
                <a:latin typeface="Arial"/>
                <a:ea typeface="+mn-ea"/>
                <a:cs typeface="Arial" charset="0"/>
              </a:endParaRPr>
            </a:p>
          </p:txBody>
        </p:sp>
        <p:pic>
          <p:nvPicPr>
            <p:cNvPr id="17" name="Picture 6" descr="C:\Documents and Settings\dpoole\Desktop\Images\polymer_snapshot.png"/>
            <p:cNvPicPr>
              <a:picLocks noChangeAspect="1" noChangeArrowheads="1"/>
            </p:cNvPicPr>
            <p:nvPr/>
          </p:nvPicPr>
          <p:blipFill>
            <a:blip r:embed="rId14" cstate="screen"/>
            <a:srcRect/>
            <a:stretch>
              <a:fillRect/>
            </a:stretch>
          </p:blipFill>
          <p:spPr bwMode="auto">
            <a:xfrm>
              <a:off x="5607041" y="1454358"/>
              <a:ext cx="493315" cy="426471"/>
            </a:xfrm>
            <a:prstGeom prst="rect">
              <a:avLst/>
            </a:prstGeom>
            <a:noFill/>
            <a:effectLst>
              <a:innerShdw blurRad="63500" dist="50800" dir="2700000">
                <a:prstClr val="black">
                  <a:alpha val="50000"/>
                </a:prstClr>
              </a:innerShdw>
            </a:effectLst>
          </p:spPr>
        </p:pic>
        <p:pic>
          <p:nvPicPr>
            <p:cNvPr id="25602" name="Picture 2" descr="HOOMD"/>
            <p:cNvPicPr>
              <a:picLocks noChangeAspect="1" noChangeArrowheads="1"/>
            </p:cNvPicPr>
            <p:nvPr/>
          </p:nvPicPr>
          <p:blipFill>
            <a:blip r:embed="rId15" cstate="screen"/>
            <a:srcRect/>
            <a:stretch>
              <a:fillRect/>
            </a:stretch>
          </p:blipFill>
          <p:spPr bwMode="auto">
            <a:xfrm>
              <a:off x="4567482" y="1570164"/>
              <a:ext cx="637563" cy="311852"/>
            </a:xfrm>
            <a:prstGeom prst="rect">
              <a:avLst/>
            </a:prstGeom>
            <a:noFill/>
          </p:spPr>
        </p:pic>
      </p:grpSp>
      <p:grpSp>
        <p:nvGrpSpPr>
          <p:cNvPr id="19" name="Group 94"/>
          <p:cNvGrpSpPr/>
          <p:nvPr/>
        </p:nvGrpSpPr>
        <p:grpSpPr>
          <a:xfrm>
            <a:off x="6477329" y="1400119"/>
            <a:ext cx="1788268" cy="505700"/>
            <a:chOff x="6467505" y="1409350"/>
            <a:chExt cx="1788268" cy="505700"/>
          </a:xfrm>
        </p:grpSpPr>
        <p:sp>
          <p:nvSpPr>
            <p:cNvPr id="91" name="AutoShape 30"/>
            <p:cNvSpPr>
              <a:spLocks noChangeArrowheads="1"/>
            </p:cNvSpPr>
            <p:nvPr/>
          </p:nvSpPr>
          <p:spPr bwMode="auto">
            <a:xfrm>
              <a:off x="6467505" y="1573471"/>
              <a:ext cx="1788268" cy="339296"/>
            </a:xfrm>
            <a:prstGeom prst="roundRect">
              <a:avLst>
                <a:gd name="adj" fmla="val 16667"/>
              </a:avLst>
            </a:prstGeom>
            <a:solidFill>
              <a:schemeClr val="tx1"/>
            </a:solidFill>
            <a:ln w="9525">
              <a:solidFill>
                <a:schemeClr val="bg2"/>
              </a:solidFill>
              <a:round/>
              <a:headEnd/>
              <a:tailEnd/>
            </a:ln>
            <a:effectLst>
              <a:outerShdw blurRad="50800" dist="38100" dir="2700000" algn="tl" rotWithShape="0">
                <a:prstClr val="black">
                  <a:alpha val="40000"/>
                </a:prstClr>
              </a:outerShdw>
            </a:effectLst>
          </p:spPr>
          <p:txBody>
            <a:bodyPr wrap="none" anchor="ctr"/>
            <a:lstStyle/>
            <a:p>
              <a:endParaRPr lang="en-US" dirty="0">
                <a:solidFill>
                  <a:srgbClr val="FFFFFF"/>
                </a:solidFill>
                <a:latin typeface="Arial"/>
                <a:cs typeface="Arial" charset="0"/>
              </a:endParaRPr>
            </a:p>
          </p:txBody>
        </p:sp>
        <p:pic>
          <p:nvPicPr>
            <p:cNvPr id="25608" name="Picture 8" descr="http://www.acellera.com/img/box_aceMD.png"/>
            <p:cNvPicPr>
              <a:picLocks noChangeAspect="1" noChangeArrowheads="1"/>
            </p:cNvPicPr>
            <p:nvPr/>
          </p:nvPicPr>
          <p:blipFill>
            <a:blip r:embed="rId16" cstate="screen"/>
            <a:srcRect/>
            <a:stretch>
              <a:fillRect/>
            </a:stretch>
          </p:blipFill>
          <p:spPr bwMode="auto">
            <a:xfrm>
              <a:off x="6652469" y="1592117"/>
              <a:ext cx="780176" cy="320574"/>
            </a:xfrm>
            <a:prstGeom prst="rect">
              <a:avLst/>
            </a:prstGeom>
            <a:noFill/>
          </p:spPr>
        </p:pic>
        <p:pic>
          <p:nvPicPr>
            <p:cNvPr id="25610" name="Picture 10" descr="http://images.vimeo.com/11/35/67/113567502/113567502_75.jpg"/>
            <p:cNvPicPr>
              <a:picLocks noChangeAspect="1" noChangeArrowheads="1"/>
            </p:cNvPicPr>
            <p:nvPr/>
          </p:nvPicPr>
          <p:blipFill>
            <a:blip r:embed="rId17" cstate="screen"/>
            <a:srcRect/>
            <a:stretch>
              <a:fillRect/>
            </a:stretch>
          </p:blipFill>
          <p:spPr bwMode="auto">
            <a:xfrm>
              <a:off x="7675926" y="1409350"/>
              <a:ext cx="542780" cy="505700"/>
            </a:xfrm>
            <a:prstGeom prst="rect">
              <a:avLst/>
            </a:prstGeom>
            <a:noFill/>
          </p:spPr>
        </p:pic>
      </p:grpSp>
      <p:grpSp>
        <p:nvGrpSpPr>
          <p:cNvPr id="21" name="Group 98"/>
          <p:cNvGrpSpPr/>
          <p:nvPr/>
        </p:nvGrpSpPr>
        <p:grpSpPr>
          <a:xfrm>
            <a:off x="4373751" y="2091284"/>
            <a:ext cx="1788268" cy="339296"/>
            <a:chOff x="6819843" y="0"/>
            <a:chExt cx="1788268" cy="339296"/>
          </a:xfrm>
        </p:grpSpPr>
        <p:sp>
          <p:nvSpPr>
            <p:cNvPr id="97" name="AutoShape 30"/>
            <p:cNvSpPr>
              <a:spLocks noChangeArrowheads="1"/>
            </p:cNvSpPr>
            <p:nvPr/>
          </p:nvSpPr>
          <p:spPr bwMode="auto">
            <a:xfrm>
              <a:off x="6819843" y="0"/>
              <a:ext cx="1788268" cy="339296"/>
            </a:xfrm>
            <a:prstGeom prst="roundRect">
              <a:avLst>
                <a:gd name="adj" fmla="val 16667"/>
              </a:avLst>
            </a:prstGeom>
            <a:solidFill>
              <a:schemeClr val="tx1"/>
            </a:solidFill>
            <a:ln w="9525">
              <a:solidFill>
                <a:schemeClr val="bg2"/>
              </a:solidFill>
              <a:round/>
              <a:headEnd/>
              <a:tailEnd/>
            </a:ln>
            <a:effectLst>
              <a:outerShdw blurRad="50800" dist="38100" dir="2700000" algn="tl" rotWithShape="0">
                <a:prstClr val="black">
                  <a:alpha val="40000"/>
                </a:prstClr>
              </a:outerShdw>
            </a:effectLst>
          </p:spPr>
          <p:txBody>
            <a:bodyPr wrap="none" anchor="ctr"/>
            <a:lstStyle/>
            <a:p>
              <a:endParaRPr lang="en-US" dirty="0">
                <a:solidFill>
                  <a:srgbClr val="FFFFFF"/>
                </a:solidFill>
                <a:latin typeface="Arial"/>
                <a:cs typeface="Arial" charset="0"/>
              </a:endParaRPr>
            </a:p>
          </p:txBody>
        </p:sp>
        <p:pic>
          <p:nvPicPr>
            <p:cNvPr id="25611" name="Picture 11"/>
            <p:cNvPicPr>
              <a:picLocks noChangeAspect="1" noChangeArrowheads="1"/>
            </p:cNvPicPr>
            <p:nvPr/>
          </p:nvPicPr>
          <p:blipFill>
            <a:blip r:embed="rId18" cstate="screen"/>
            <a:srcRect/>
            <a:stretch>
              <a:fillRect/>
            </a:stretch>
          </p:blipFill>
          <p:spPr bwMode="auto">
            <a:xfrm>
              <a:off x="7178684" y="8389"/>
              <a:ext cx="1070587" cy="307509"/>
            </a:xfrm>
            <a:prstGeom prst="rect">
              <a:avLst/>
            </a:prstGeom>
            <a:noFill/>
            <a:ln w="9525">
              <a:noFill/>
              <a:miter lim="800000"/>
              <a:headEnd/>
              <a:tailEnd/>
            </a:ln>
          </p:spPr>
        </p:pic>
      </p:grpSp>
      <p:grpSp>
        <p:nvGrpSpPr>
          <p:cNvPr id="24" name="Group 99"/>
          <p:cNvGrpSpPr/>
          <p:nvPr/>
        </p:nvGrpSpPr>
        <p:grpSpPr>
          <a:xfrm>
            <a:off x="2288062" y="964382"/>
            <a:ext cx="1788268" cy="439861"/>
            <a:chOff x="2188732" y="972765"/>
            <a:chExt cx="1788268" cy="439861"/>
          </a:xfrm>
        </p:grpSpPr>
        <p:sp>
          <p:nvSpPr>
            <p:cNvPr id="12" name="AutoShape 56"/>
            <p:cNvSpPr>
              <a:spLocks noChangeArrowheads="1"/>
            </p:cNvSpPr>
            <p:nvPr/>
          </p:nvSpPr>
          <p:spPr bwMode="auto">
            <a:xfrm>
              <a:off x="2188732" y="1092773"/>
              <a:ext cx="1788268" cy="319853"/>
            </a:xfrm>
            <a:prstGeom prst="roundRect">
              <a:avLst>
                <a:gd name="adj" fmla="val 16667"/>
              </a:avLst>
            </a:prstGeom>
            <a:solidFill>
              <a:schemeClr val="tx1"/>
            </a:solidFill>
            <a:ln w="9525">
              <a:solidFill>
                <a:schemeClr val="bg2"/>
              </a:solidFill>
              <a:round/>
              <a:headEnd/>
              <a:tailEnd/>
            </a:ln>
            <a:effectLst>
              <a:outerShdw blurRad="50800" dist="38100" dir="2700000" algn="tl" rotWithShape="0">
                <a:prstClr val="black">
                  <a:alpha val="40000"/>
                </a:prstClr>
              </a:outerShdw>
            </a:effectLst>
          </p:spPr>
          <p:txBody>
            <a:bodyPr wrap="none" anchor="ctr"/>
            <a:lstStyle/>
            <a:p>
              <a:endParaRPr lang="en-US" dirty="0">
                <a:solidFill>
                  <a:srgbClr val="FFFFFF"/>
                </a:solidFill>
                <a:latin typeface="Arial"/>
                <a:cs typeface="Arial" charset="0"/>
              </a:endParaRPr>
            </a:p>
          </p:txBody>
        </p:sp>
        <p:pic>
          <p:nvPicPr>
            <p:cNvPr id="14" name="Picture 5" descr="C:\Documents and Settings\dpoole\Desktop\Images\amberimage.JPG"/>
            <p:cNvPicPr>
              <a:picLocks noChangeAspect="1" noChangeArrowheads="1"/>
            </p:cNvPicPr>
            <p:nvPr/>
          </p:nvPicPr>
          <p:blipFill>
            <a:blip r:embed="rId19" cstate="screen"/>
            <a:srcRect/>
            <a:stretch>
              <a:fillRect/>
            </a:stretch>
          </p:blipFill>
          <p:spPr bwMode="auto">
            <a:xfrm>
              <a:off x="3422019" y="972765"/>
              <a:ext cx="493315" cy="3957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613" name="Picture 13"/>
            <p:cNvPicPr>
              <a:picLocks noChangeAspect="1" noChangeArrowheads="1"/>
            </p:cNvPicPr>
            <p:nvPr/>
          </p:nvPicPr>
          <p:blipFill>
            <a:blip r:embed="rId20" cstate="screen"/>
            <a:srcRect/>
            <a:stretch>
              <a:fillRect/>
            </a:stretch>
          </p:blipFill>
          <p:spPr bwMode="auto">
            <a:xfrm>
              <a:off x="2273417" y="1149292"/>
              <a:ext cx="1023456" cy="201392"/>
            </a:xfrm>
            <a:prstGeom prst="rect">
              <a:avLst/>
            </a:prstGeom>
            <a:noFill/>
            <a:ln w="9525">
              <a:noFill/>
              <a:miter lim="800000"/>
              <a:headEnd/>
              <a:tailEnd/>
            </a:ln>
          </p:spPr>
        </p:pic>
      </p:grpSp>
      <p:grpSp>
        <p:nvGrpSpPr>
          <p:cNvPr id="27" name="Group 102"/>
          <p:cNvGrpSpPr/>
          <p:nvPr/>
        </p:nvGrpSpPr>
        <p:grpSpPr>
          <a:xfrm>
            <a:off x="8585299" y="1067783"/>
            <a:ext cx="1778767" cy="336460"/>
            <a:chOff x="6476000" y="2087958"/>
            <a:chExt cx="1778767" cy="336460"/>
          </a:xfrm>
        </p:grpSpPr>
        <p:sp>
          <p:nvSpPr>
            <p:cNvPr id="20" name="AutoShape 33"/>
            <p:cNvSpPr>
              <a:spLocks noChangeArrowheads="1"/>
            </p:cNvSpPr>
            <p:nvPr/>
          </p:nvSpPr>
          <p:spPr bwMode="auto">
            <a:xfrm>
              <a:off x="6476000" y="2087958"/>
              <a:ext cx="1777264" cy="336460"/>
            </a:xfrm>
            <a:prstGeom prst="roundRect">
              <a:avLst>
                <a:gd name="adj" fmla="val 16667"/>
              </a:avLst>
            </a:prstGeom>
            <a:solidFill>
              <a:schemeClr val="tx1"/>
            </a:solidFill>
            <a:ln w="9525">
              <a:solidFill>
                <a:schemeClr val="bg2"/>
              </a:solidFill>
              <a:round/>
              <a:headEnd/>
              <a:tailEnd/>
            </a:ln>
            <a:effectLst>
              <a:outerShdw blurRad="50800" dist="38100" dir="2700000" algn="tl" rotWithShape="0">
                <a:prstClr val="black">
                  <a:alpha val="40000"/>
                </a:prstClr>
              </a:outerShdw>
            </a:effectLst>
          </p:spPr>
          <p:txBody>
            <a:bodyPr wrap="none" anchor="ctr"/>
            <a:lstStyle/>
            <a:p>
              <a:endParaRPr lang="en-US" dirty="0">
                <a:solidFill>
                  <a:srgbClr val="FFFFFF"/>
                </a:solidFill>
                <a:latin typeface="Arial"/>
                <a:cs typeface="Arial" charset="0"/>
              </a:endParaRPr>
            </a:p>
          </p:txBody>
        </p:sp>
        <p:pic>
          <p:nvPicPr>
            <p:cNvPr id="22" name="Picture 12" descr="C:\Documents and Settings\dpoole\Desktop\Images\ublogo.gif"/>
            <p:cNvPicPr>
              <a:picLocks noChangeAspect="1" noChangeArrowheads="1"/>
            </p:cNvPicPr>
            <p:nvPr/>
          </p:nvPicPr>
          <p:blipFill>
            <a:blip r:embed="rId21" cstate="screen"/>
            <a:srcRect/>
            <a:stretch>
              <a:fillRect/>
            </a:stretch>
          </p:blipFill>
          <p:spPr bwMode="auto">
            <a:xfrm>
              <a:off x="7633982" y="2204542"/>
              <a:ext cx="565919" cy="219876"/>
            </a:xfrm>
            <a:prstGeom prst="rect">
              <a:avLst/>
            </a:prstGeom>
            <a:noFill/>
          </p:spPr>
        </p:pic>
        <p:pic>
          <p:nvPicPr>
            <p:cNvPr id="23" name="Picture 10" descr="C:\Documents and Settings\dpoole\My Documents\NVidia-Briefcase\pdfs\mpiHmmer_flyer_2008\Scalable-Informatics.gif"/>
            <p:cNvPicPr>
              <a:picLocks noChangeAspect="1" noChangeArrowheads="1"/>
            </p:cNvPicPr>
            <p:nvPr/>
          </p:nvPicPr>
          <p:blipFill>
            <a:blip r:embed="rId22" cstate="screen"/>
            <a:srcRect/>
            <a:stretch>
              <a:fillRect/>
            </a:stretch>
          </p:blipFill>
          <p:spPr bwMode="auto">
            <a:xfrm>
              <a:off x="7608094" y="2114025"/>
              <a:ext cx="646673" cy="134225"/>
            </a:xfrm>
            <a:prstGeom prst="rect">
              <a:avLst/>
            </a:prstGeom>
            <a:noFill/>
          </p:spPr>
        </p:pic>
        <p:pic>
          <p:nvPicPr>
            <p:cNvPr id="25614" name="Picture 14"/>
            <p:cNvPicPr>
              <a:picLocks noChangeAspect="1" noChangeArrowheads="1"/>
            </p:cNvPicPr>
            <p:nvPr/>
          </p:nvPicPr>
          <p:blipFill>
            <a:blip r:embed="rId23" cstate="screen"/>
            <a:srcRect/>
            <a:stretch>
              <a:fillRect/>
            </a:stretch>
          </p:blipFill>
          <p:spPr bwMode="auto">
            <a:xfrm>
              <a:off x="6618914" y="2133885"/>
              <a:ext cx="867692" cy="258945"/>
            </a:xfrm>
            <a:prstGeom prst="rect">
              <a:avLst/>
            </a:prstGeom>
            <a:noFill/>
            <a:ln w="9525">
              <a:noFill/>
              <a:miter lim="800000"/>
              <a:headEnd/>
              <a:tailEnd/>
            </a:ln>
          </p:spPr>
        </p:pic>
      </p:grpSp>
      <p:grpSp>
        <p:nvGrpSpPr>
          <p:cNvPr id="28" name="Group 87"/>
          <p:cNvGrpSpPr/>
          <p:nvPr/>
        </p:nvGrpSpPr>
        <p:grpSpPr>
          <a:xfrm>
            <a:off x="8580548" y="2091284"/>
            <a:ext cx="1788268" cy="339296"/>
            <a:chOff x="5788422" y="241304"/>
            <a:chExt cx="1788268" cy="339296"/>
          </a:xfrm>
        </p:grpSpPr>
        <p:sp>
          <p:nvSpPr>
            <p:cNvPr id="84" name="AutoShape 30"/>
            <p:cNvSpPr>
              <a:spLocks noChangeArrowheads="1"/>
            </p:cNvSpPr>
            <p:nvPr/>
          </p:nvSpPr>
          <p:spPr bwMode="auto">
            <a:xfrm>
              <a:off x="5788422" y="241304"/>
              <a:ext cx="1788268" cy="339296"/>
            </a:xfrm>
            <a:prstGeom prst="roundRect">
              <a:avLst>
                <a:gd name="adj" fmla="val 16667"/>
              </a:avLst>
            </a:prstGeom>
            <a:solidFill>
              <a:schemeClr val="tx1"/>
            </a:solidFill>
            <a:ln w="9525">
              <a:solidFill>
                <a:schemeClr val="bg2"/>
              </a:solidFill>
              <a:round/>
              <a:headEnd/>
              <a:tailEnd/>
            </a:ln>
            <a:effectLst>
              <a:outerShdw blurRad="50800" dist="38100" dir="2700000" algn="tl" rotWithShape="0">
                <a:prstClr val="black">
                  <a:alpha val="40000"/>
                </a:prstClr>
              </a:outerShdw>
            </a:effectLst>
          </p:spPr>
          <p:txBody>
            <a:bodyPr wrap="none" anchor="ctr"/>
            <a:lstStyle/>
            <a:p>
              <a:endParaRPr lang="en-US" dirty="0">
                <a:solidFill>
                  <a:srgbClr val="FFFFFF"/>
                </a:solidFill>
                <a:latin typeface="Arial"/>
                <a:cs typeface="Arial" charset="0"/>
              </a:endParaRPr>
            </a:p>
          </p:txBody>
        </p:sp>
        <p:sp>
          <p:nvSpPr>
            <p:cNvPr id="87" name="TextBox 86"/>
            <p:cNvSpPr txBox="1"/>
            <p:nvPr/>
          </p:nvSpPr>
          <p:spPr>
            <a:xfrm>
              <a:off x="5882456" y="258418"/>
              <a:ext cx="1600200" cy="307777"/>
            </a:xfrm>
            <a:prstGeom prst="rect">
              <a:avLst/>
            </a:prstGeom>
            <a:noFill/>
          </p:spPr>
          <p:txBody>
            <a:bodyPr wrap="square" rtlCol="0">
              <a:spAutoFit/>
            </a:bodyPr>
            <a:lstStyle/>
            <a:p>
              <a:pPr algn="ctr"/>
              <a:r>
                <a:rPr lang="en-US" sz="1400" b="1" dirty="0" err="1" smtClean="0">
                  <a:solidFill>
                    <a:schemeClr val="tx2">
                      <a:lumMod val="75000"/>
                    </a:schemeClr>
                  </a:solidFill>
                </a:rPr>
                <a:t>MUMmerGPU</a:t>
              </a:r>
              <a:endParaRPr lang="en-US" sz="1400" b="1" dirty="0">
                <a:solidFill>
                  <a:schemeClr val="tx2">
                    <a:lumMod val="75000"/>
                  </a:schemeClr>
                </a:solidFill>
              </a:endParaRPr>
            </a:p>
          </p:txBody>
        </p:sp>
      </p:grpSp>
      <p:grpSp>
        <p:nvGrpSpPr>
          <p:cNvPr id="29" name="Group 89"/>
          <p:cNvGrpSpPr/>
          <p:nvPr/>
        </p:nvGrpSpPr>
        <p:grpSpPr>
          <a:xfrm>
            <a:off x="4373751" y="1517570"/>
            <a:ext cx="1788268" cy="400110"/>
            <a:chOff x="5788422" y="208723"/>
            <a:chExt cx="1788268" cy="400110"/>
          </a:xfrm>
        </p:grpSpPr>
        <p:sp>
          <p:nvSpPr>
            <p:cNvPr id="92" name="AutoShape 30"/>
            <p:cNvSpPr>
              <a:spLocks noChangeArrowheads="1"/>
            </p:cNvSpPr>
            <p:nvPr/>
          </p:nvSpPr>
          <p:spPr bwMode="auto">
            <a:xfrm>
              <a:off x="5788422" y="241304"/>
              <a:ext cx="1788268" cy="339296"/>
            </a:xfrm>
            <a:prstGeom prst="roundRect">
              <a:avLst>
                <a:gd name="adj" fmla="val 16667"/>
              </a:avLst>
            </a:prstGeom>
            <a:solidFill>
              <a:schemeClr val="tx1"/>
            </a:solidFill>
            <a:ln w="9525">
              <a:solidFill>
                <a:schemeClr val="bg2"/>
              </a:solidFill>
              <a:round/>
              <a:headEnd/>
              <a:tailEnd/>
            </a:ln>
            <a:effectLst>
              <a:outerShdw blurRad="50800" dist="38100" dir="2700000" algn="tl" rotWithShape="0">
                <a:prstClr val="black">
                  <a:alpha val="40000"/>
                </a:prstClr>
              </a:outerShdw>
            </a:effectLst>
          </p:spPr>
          <p:txBody>
            <a:bodyPr wrap="none" anchor="ctr"/>
            <a:lstStyle/>
            <a:p>
              <a:endParaRPr lang="en-US" dirty="0">
                <a:solidFill>
                  <a:srgbClr val="FFFFFF"/>
                </a:solidFill>
                <a:latin typeface="Arial"/>
                <a:cs typeface="Arial" charset="0"/>
              </a:endParaRPr>
            </a:p>
          </p:txBody>
        </p:sp>
        <p:sp>
          <p:nvSpPr>
            <p:cNvPr id="93" name="TextBox 92"/>
            <p:cNvSpPr txBox="1"/>
            <p:nvPr/>
          </p:nvSpPr>
          <p:spPr>
            <a:xfrm>
              <a:off x="5882456" y="208723"/>
              <a:ext cx="1600200" cy="400110"/>
            </a:xfrm>
            <a:prstGeom prst="rect">
              <a:avLst/>
            </a:prstGeom>
            <a:noFill/>
          </p:spPr>
          <p:txBody>
            <a:bodyPr wrap="square" rtlCol="0">
              <a:spAutoFit/>
            </a:bodyPr>
            <a:lstStyle/>
            <a:p>
              <a:pPr algn="ctr"/>
              <a:r>
                <a:rPr lang="en-US" sz="2000" b="1" dirty="0" smtClean="0">
                  <a:solidFill>
                    <a:srgbClr val="002060"/>
                  </a:solidFill>
                  <a:latin typeface="Trebuchet MS" pitchFamily="34" charset="0"/>
                </a:rPr>
                <a:t>LAMMPS</a:t>
              </a:r>
              <a:endParaRPr lang="en-US" b="1" dirty="0">
                <a:solidFill>
                  <a:srgbClr val="002060"/>
                </a:solidFill>
                <a:latin typeface="Trebuchet MS" pitchFamily="34" charset="0"/>
              </a:endParaRPr>
            </a:p>
          </p:txBody>
        </p:sp>
      </p:grpSp>
      <p:grpSp>
        <p:nvGrpSpPr>
          <p:cNvPr id="30" name="Group 101"/>
          <p:cNvGrpSpPr/>
          <p:nvPr/>
        </p:nvGrpSpPr>
        <p:grpSpPr>
          <a:xfrm>
            <a:off x="8580548" y="1566523"/>
            <a:ext cx="1788268" cy="339296"/>
            <a:chOff x="5788422" y="241304"/>
            <a:chExt cx="1788268" cy="339296"/>
          </a:xfrm>
        </p:grpSpPr>
        <p:sp>
          <p:nvSpPr>
            <p:cNvPr id="104" name="AutoShape 30"/>
            <p:cNvSpPr>
              <a:spLocks noChangeArrowheads="1"/>
            </p:cNvSpPr>
            <p:nvPr/>
          </p:nvSpPr>
          <p:spPr bwMode="auto">
            <a:xfrm>
              <a:off x="5788422" y="241304"/>
              <a:ext cx="1788268" cy="339296"/>
            </a:xfrm>
            <a:prstGeom prst="roundRect">
              <a:avLst>
                <a:gd name="adj" fmla="val 16667"/>
              </a:avLst>
            </a:prstGeom>
            <a:solidFill>
              <a:schemeClr val="tx1"/>
            </a:solidFill>
            <a:ln w="9525">
              <a:solidFill>
                <a:schemeClr val="bg2"/>
              </a:solidFill>
              <a:round/>
              <a:headEnd/>
              <a:tailEnd/>
            </a:ln>
            <a:effectLst>
              <a:outerShdw blurRad="50800" dist="38100" dir="2700000" algn="tl" rotWithShape="0">
                <a:prstClr val="black">
                  <a:alpha val="40000"/>
                </a:prstClr>
              </a:outerShdw>
            </a:effectLst>
          </p:spPr>
          <p:txBody>
            <a:bodyPr wrap="none" anchor="ctr"/>
            <a:lstStyle/>
            <a:p>
              <a:endParaRPr lang="en-US" dirty="0">
                <a:solidFill>
                  <a:srgbClr val="FFFFFF"/>
                </a:solidFill>
                <a:latin typeface="Arial"/>
                <a:cs typeface="Arial" charset="0"/>
              </a:endParaRPr>
            </a:p>
          </p:txBody>
        </p:sp>
        <p:sp>
          <p:nvSpPr>
            <p:cNvPr id="105" name="TextBox 104"/>
            <p:cNvSpPr txBox="1"/>
            <p:nvPr/>
          </p:nvSpPr>
          <p:spPr>
            <a:xfrm>
              <a:off x="5882456" y="258418"/>
              <a:ext cx="1600200" cy="307777"/>
            </a:xfrm>
            <a:prstGeom prst="rect">
              <a:avLst/>
            </a:prstGeom>
            <a:noFill/>
          </p:spPr>
          <p:txBody>
            <a:bodyPr wrap="square" rtlCol="0">
              <a:spAutoFit/>
            </a:bodyPr>
            <a:lstStyle/>
            <a:p>
              <a:pPr algn="ctr"/>
              <a:r>
                <a:rPr lang="en-US" sz="1400" b="1" dirty="0" smtClean="0">
                  <a:solidFill>
                    <a:schemeClr val="tx2">
                      <a:lumMod val="75000"/>
                    </a:schemeClr>
                  </a:solidFill>
                </a:rPr>
                <a:t>GPU-</a:t>
              </a:r>
              <a:r>
                <a:rPr lang="en-US" sz="1400" b="1" dirty="0" err="1" smtClean="0">
                  <a:solidFill>
                    <a:schemeClr val="tx2">
                      <a:lumMod val="75000"/>
                    </a:schemeClr>
                  </a:solidFill>
                </a:rPr>
                <a:t>AutoDock</a:t>
              </a:r>
              <a:endParaRPr lang="en-US" sz="1400" b="1" dirty="0">
                <a:solidFill>
                  <a:schemeClr val="tx2">
                    <a:lumMod val="75000"/>
                  </a:schemeClr>
                </a:solidFill>
              </a:endParaRPr>
            </a:p>
          </p:txBody>
        </p:sp>
      </p:grpSp>
      <p:grpSp>
        <p:nvGrpSpPr>
          <p:cNvPr id="31" name="Group 87"/>
          <p:cNvGrpSpPr/>
          <p:nvPr/>
        </p:nvGrpSpPr>
        <p:grpSpPr>
          <a:xfrm>
            <a:off x="6480755" y="914400"/>
            <a:ext cx="1781416" cy="489843"/>
            <a:chOff x="7133219" y="0"/>
            <a:chExt cx="1781416" cy="489843"/>
          </a:xfrm>
        </p:grpSpPr>
        <p:sp>
          <p:nvSpPr>
            <p:cNvPr id="81" name="AutoShape 40"/>
            <p:cNvSpPr>
              <a:spLocks noChangeArrowheads="1"/>
            </p:cNvSpPr>
            <p:nvPr/>
          </p:nvSpPr>
          <p:spPr bwMode="auto">
            <a:xfrm>
              <a:off x="7133219" y="139107"/>
              <a:ext cx="1781416" cy="350736"/>
            </a:xfrm>
            <a:prstGeom prst="roundRect">
              <a:avLst>
                <a:gd name="adj" fmla="val 16667"/>
              </a:avLst>
            </a:prstGeom>
            <a:solidFill>
              <a:schemeClr val="tx1"/>
            </a:solidFill>
            <a:ln w="9525">
              <a:solidFill>
                <a:schemeClr val="bg2"/>
              </a:solidFill>
              <a:round/>
              <a:headEnd/>
              <a:tailEnd/>
            </a:ln>
            <a:effectLst>
              <a:outerShdw blurRad="50800" dist="38100" dir="2700000" algn="tl" rotWithShape="0">
                <a:prstClr val="black">
                  <a:alpha val="40000"/>
                </a:prstClr>
              </a:outerShdw>
            </a:effectLst>
          </p:spPr>
          <p:txBody>
            <a:bodyPr wrap="none" anchor="ctr"/>
            <a:lstStyle/>
            <a:p>
              <a:r>
                <a:rPr lang="en-US" sz="1600" i="1" dirty="0" err="1" smtClean="0">
                  <a:solidFill>
                    <a:srgbClr val="0033CC"/>
                  </a:solidFill>
                </a:rPr>
                <a:t>TeraChem</a:t>
              </a:r>
              <a:endParaRPr lang="en-US" sz="1600" kern="1200" dirty="0">
                <a:solidFill>
                  <a:srgbClr val="FFFFFF"/>
                </a:solidFill>
                <a:latin typeface="Arial"/>
                <a:ea typeface="+mn-ea"/>
                <a:cs typeface="Arial" charset="0"/>
              </a:endParaRPr>
            </a:p>
          </p:txBody>
        </p:sp>
        <p:pic>
          <p:nvPicPr>
            <p:cNvPr id="83" name="Picture 6" descr="Charge Transfer in BPTI"/>
            <p:cNvPicPr>
              <a:picLocks noChangeAspect="1" noChangeArrowheads="1"/>
            </p:cNvPicPr>
            <p:nvPr/>
          </p:nvPicPr>
          <p:blipFill>
            <a:blip r:embed="rId24" cstate="screen"/>
            <a:srcRect/>
            <a:stretch>
              <a:fillRect/>
            </a:stretch>
          </p:blipFill>
          <p:spPr bwMode="auto">
            <a:xfrm>
              <a:off x="8316088" y="0"/>
              <a:ext cx="566388" cy="475334"/>
            </a:xfrm>
            <a:prstGeom prst="rect">
              <a:avLst/>
            </a:prstGeom>
            <a:solidFill>
              <a:schemeClr val="tx1"/>
            </a:solidFill>
            <a:ln>
              <a:solidFill>
                <a:schemeClr val="bg1"/>
              </a:solidFill>
            </a:ln>
          </p:spPr>
        </p:pic>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Tesla Bio Workbench Applications</a:t>
            </a:r>
            <a:endParaRPr lang="en-US" dirty="0"/>
          </a:p>
        </p:txBody>
      </p:sp>
      <p:sp>
        <p:nvSpPr>
          <p:cNvPr id="5" name="Content Placeholder 4"/>
          <p:cNvSpPr>
            <a:spLocks noGrp="1"/>
          </p:cNvSpPr>
          <p:nvPr>
            <p:ph sz="half" idx="1"/>
          </p:nvPr>
        </p:nvSpPr>
        <p:spPr/>
        <p:txBody>
          <a:bodyPr/>
          <a:lstStyle/>
          <a:p>
            <a:r>
              <a:rPr lang="en-US" dirty="0" smtClean="0"/>
              <a:t>AMBER  (MD)</a:t>
            </a:r>
          </a:p>
          <a:p>
            <a:r>
              <a:rPr lang="en-US" dirty="0" smtClean="0"/>
              <a:t>ACEMD  (MD)</a:t>
            </a:r>
          </a:p>
          <a:p>
            <a:r>
              <a:rPr lang="en-US" dirty="0" smtClean="0"/>
              <a:t>GROMACS  (MD)</a:t>
            </a:r>
          </a:p>
          <a:p>
            <a:r>
              <a:rPr lang="en-US" dirty="0" smtClean="0"/>
              <a:t>GROMOS  (MD)</a:t>
            </a:r>
          </a:p>
          <a:p>
            <a:r>
              <a:rPr lang="en-US" dirty="0" smtClean="0"/>
              <a:t>LAMMPS  (MD)</a:t>
            </a:r>
          </a:p>
          <a:p>
            <a:r>
              <a:rPr lang="en-US" dirty="0" smtClean="0"/>
              <a:t>NAMD  (MD)</a:t>
            </a:r>
          </a:p>
          <a:p>
            <a:r>
              <a:rPr lang="en-US" dirty="0" err="1" smtClean="0"/>
              <a:t>TeraChem</a:t>
            </a:r>
            <a:r>
              <a:rPr lang="en-US" dirty="0" smtClean="0"/>
              <a:t>  (QC)</a:t>
            </a:r>
          </a:p>
          <a:p>
            <a:r>
              <a:rPr lang="en-US" dirty="0" smtClean="0"/>
              <a:t>VMD (Visualization MD &amp; QC)</a:t>
            </a:r>
            <a:endParaRPr lang="en-US" dirty="0"/>
          </a:p>
        </p:txBody>
      </p:sp>
      <p:sp>
        <p:nvSpPr>
          <p:cNvPr id="6" name="Content Placeholder 5"/>
          <p:cNvSpPr>
            <a:spLocks noGrp="1"/>
          </p:cNvSpPr>
          <p:nvPr>
            <p:ph sz="half" idx="2"/>
          </p:nvPr>
        </p:nvSpPr>
        <p:spPr/>
        <p:txBody>
          <a:bodyPr/>
          <a:lstStyle/>
          <a:p>
            <a:r>
              <a:rPr lang="en-US" dirty="0" smtClean="0"/>
              <a:t>Docking</a:t>
            </a:r>
          </a:p>
          <a:p>
            <a:pPr lvl="1"/>
            <a:r>
              <a:rPr lang="en-US" dirty="0" smtClean="0"/>
              <a:t>GPU </a:t>
            </a:r>
            <a:r>
              <a:rPr lang="en-US" dirty="0" err="1" smtClean="0"/>
              <a:t>AutoDock</a:t>
            </a:r>
            <a:endParaRPr lang="en-US" dirty="0" smtClean="0"/>
          </a:p>
          <a:p>
            <a:r>
              <a:rPr lang="en-US" dirty="0" smtClean="0"/>
              <a:t>Sequence analysis</a:t>
            </a:r>
          </a:p>
          <a:p>
            <a:pPr lvl="1"/>
            <a:r>
              <a:rPr lang="en-US" dirty="0" smtClean="0"/>
              <a:t>CUDASW++ (</a:t>
            </a:r>
            <a:r>
              <a:rPr lang="en-US" dirty="0" err="1" smtClean="0"/>
              <a:t>SmithWaterman</a:t>
            </a:r>
            <a:r>
              <a:rPr lang="en-US" dirty="0" smtClean="0"/>
              <a:t>)</a:t>
            </a:r>
          </a:p>
          <a:p>
            <a:pPr lvl="1"/>
            <a:r>
              <a:rPr lang="en-US" dirty="0" err="1" smtClean="0"/>
              <a:t>MUMmerGPU</a:t>
            </a:r>
            <a:endParaRPr lang="en-US" dirty="0" smtClean="0"/>
          </a:p>
          <a:p>
            <a:pPr lvl="1"/>
            <a:r>
              <a:rPr lang="en-US" dirty="0" smtClean="0"/>
              <a:t>GPU-HMMER</a:t>
            </a:r>
          </a:p>
          <a:p>
            <a:pPr lvl="1"/>
            <a:r>
              <a:rPr lang="en-US" dirty="0" smtClean="0"/>
              <a:t>CUDA-MEME Motif Discovery</a:t>
            </a:r>
          </a:p>
          <a:p>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AMBER Molecular Dynamics</a:t>
            </a:r>
            <a:endParaRPr lang="en-US" dirty="0"/>
          </a:p>
        </p:txBody>
      </p:sp>
      <p:sp>
        <p:nvSpPr>
          <p:cNvPr id="3" name="Content Placeholder 2"/>
          <p:cNvSpPr>
            <a:spLocks noGrp="1"/>
          </p:cNvSpPr>
          <p:nvPr>
            <p:ph idx="1"/>
          </p:nvPr>
        </p:nvSpPr>
        <p:spPr>
          <a:xfrm>
            <a:off x="549275" y="3309729"/>
            <a:ext cx="4921885" cy="2383045"/>
          </a:xfrm>
        </p:spPr>
        <p:txBody>
          <a:bodyPr/>
          <a:lstStyle/>
          <a:p>
            <a:pPr>
              <a:spcBef>
                <a:spcPts val="0"/>
              </a:spcBef>
            </a:pPr>
            <a:r>
              <a:rPr lang="en-US" b="0" dirty="0" smtClean="0"/>
              <a:t>Implicit solvent GB results</a:t>
            </a:r>
          </a:p>
          <a:p>
            <a:pPr lvl="1">
              <a:spcBef>
                <a:spcPts val="0"/>
              </a:spcBef>
            </a:pPr>
            <a:r>
              <a:rPr lang="en-US" b="0" dirty="0" smtClean="0"/>
              <a:t>1 Tesla GPU 8x faster than 2 quad-core CPUs</a:t>
            </a:r>
          </a:p>
          <a:p>
            <a:pPr>
              <a:spcBef>
                <a:spcPts val="0"/>
              </a:spcBef>
            </a:pPr>
            <a:endParaRPr lang="en-US" b="0" dirty="0" smtClean="0"/>
          </a:p>
        </p:txBody>
      </p:sp>
      <p:graphicFrame>
        <p:nvGraphicFramePr>
          <p:cNvPr id="5" name="Content Placeholder 4"/>
          <p:cNvGraphicFramePr>
            <a:graphicFrameLocks/>
          </p:cNvGraphicFramePr>
          <p:nvPr/>
        </p:nvGraphicFramePr>
        <p:xfrm>
          <a:off x="5788288" y="1165769"/>
          <a:ext cx="2254028" cy="44577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705835" y="5552149"/>
            <a:ext cx="3124573" cy="246221"/>
          </a:xfrm>
          <a:prstGeom prst="rect">
            <a:avLst/>
          </a:prstGeom>
          <a:noFill/>
        </p:spPr>
        <p:txBody>
          <a:bodyPr wrap="none" rtlCol="0">
            <a:spAutoFit/>
          </a:bodyPr>
          <a:lstStyle/>
          <a:p>
            <a:r>
              <a:rPr lang="en-US" sz="1000" dirty="0" smtClean="0">
                <a:solidFill>
                  <a:schemeClr val="bg1">
                    <a:lumMod val="50000"/>
                    <a:lumOff val="50000"/>
                  </a:schemeClr>
                </a:solidFill>
              </a:rPr>
              <a:t>Data courtesy of San Diego Supercomputing Center</a:t>
            </a:r>
            <a:endParaRPr lang="en-US" sz="1000" dirty="0">
              <a:solidFill>
                <a:schemeClr val="bg1">
                  <a:lumMod val="50000"/>
                  <a:lumOff val="50000"/>
                </a:schemeClr>
              </a:solidFill>
            </a:endParaRPr>
          </a:p>
        </p:txBody>
      </p:sp>
      <p:cxnSp>
        <p:nvCxnSpPr>
          <p:cNvPr id="8" name="Straight Connector 7"/>
          <p:cNvCxnSpPr/>
          <p:nvPr/>
        </p:nvCxnSpPr>
        <p:spPr>
          <a:xfrm>
            <a:off x="5923720" y="5516216"/>
            <a:ext cx="4536020" cy="3245"/>
          </a:xfrm>
          <a:prstGeom prst="line">
            <a:avLst/>
          </a:prstGeom>
          <a:ln w="15875">
            <a:solidFill>
              <a:schemeClr val="bg2"/>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4"/>
          <p:cNvGraphicFramePr>
            <a:graphicFrameLocks/>
          </p:cNvGraphicFramePr>
          <p:nvPr/>
        </p:nvGraphicFramePr>
        <p:xfrm>
          <a:off x="8188129" y="1165769"/>
          <a:ext cx="2254028" cy="4457700"/>
        </p:xfrm>
        <a:graphic>
          <a:graphicData uri="http://schemas.openxmlformats.org/drawingml/2006/chart">
            <c:chart xmlns:c="http://schemas.openxmlformats.org/drawingml/2006/chart" xmlns:r="http://schemas.openxmlformats.org/officeDocument/2006/relationships" r:id="rId4"/>
          </a:graphicData>
        </a:graphic>
      </p:graphicFrame>
      <p:sp>
        <p:nvSpPr>
          <p:cNvPr id="9" name="Up-Down Arrow 8"/>
          <p:cNvSpPr/>
          <p:nvPr/>
        </p:nvSpPr>
        <p:spPr>
          <a:xfrm>
            <a:off x="6648629" y="2367186"/>
            <a:ext cx="358923" cy="1444240"/>
          </a:xfrm>
          <a:prstGeom prst="up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89704" y="2965391"/>
            <a:ext cx="428322" cy="369332"/>
          </a:xfrm>
          <a:prstGeom prst="rect">
            <a:avLst/>
          </a:prstGeom>
          <a:noFill/>
        </p:spPr>
        <p:txBody>
          <a:bodyPr wrap="none" rtlCol="0">
            <a:spAutoFit/>
          </a:bodyPr>
          <a:lstStyle/>
          <a:p>
            <a:r>
              <a:rPr lang="en-US" dirty="0" smtClean="0">
                <a:solidFill>
                  <a:srgbClr val="73B900"/>
                </a:solidFill>
              </a:rPr>
              <a:t>7x</a:t>
            </a:r>
            <a:endParaRPr lang="en-US" dirty="0">
              <a:solidFill>
                <a:srgbClr val="73B900"/>
              </a:solidFill>
            </a:endParaRPr>
          </a:p>
        </p:txBody>
      </p:sp>
      <p:sp>
        <p:nvSpPr>
          <p:cNvPr id="12" name="Up-Down Arrow 11"/>
          <p:cNvSpPr/>
          <p:nvPr/>
        </p:nvSpPr>
        <p:spPr>
          <a:xfrm>
            <a:off x="9108394" y="2495372"/>
            <a:ext cx="358923" cy="1400088"/>
          </a:xfrm>
          <a:prstGeom prst="up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672557" y="3006695"/>
            <a:ext cx="572593" cy="338554"/>
          </a:xfrm>
          <a:prstGeom prst="rect">
            <a:avLst/>
          </a:prstGeom>
          <a:noFill/>
        </p:spPr>
        <p:txBody>
          <a:bodyPr wrap="none" rtlCol="0">
            <a:spAutoFit/>
          </a:bodyPr>
          <a:lstStyle/>
          <a:p>
            <a:r>
              <a:rPr lang="en-US" sz="1600" dirty="0" smtClean="0">
                <a:solidFill>
                  <a:srgbClr val="73B900"/>
                </a:solidFill>
              </a:rPr>
              <a:t>8.6x</a:t>
            </a:r>
            <a:endParaRPr lang="en-US" sz="1600" dirty="0">
              <a:solidFill>
                <a:srgbClr val="73B900"/>
              </a:solidFill>
            </a:endParaRPr>
          </a:p>
        </p:txBody>
      </p:sp>
      <p:sp>
        <p:nvSpPr>
          <p:cNvPr id="14" name="TextBox 13"/>
          <p:cNvSpPr txBox="1"/>
          <p:nvPr/>
        </p:nvSpPr>
        <p:spPr>
          <a:xfrm>
            <a:off x="6742632" y="1119499"/>
            <a:ext cx="3236784" cy="369332"/>
          </a:xfrm>
          <a:prstGeom prst="rect">
            <a:avLst/>
          </a:prstGeom>
          <a:noFill/>
        </p:spPr>
        <p:txBody>
          <a:bodyPr wrap="none" rtlCol="0">
            <a:spAutoFit/>
          </a:bodyPr>
          <a:lstStyle/>
          <a:p>
            <a:r>
              <a:rPr lang="en-US" dirty="0" smtClean="0"/>
              <a:t>Generalized Born Simulations</a:t>
            </a:r>
            <a:endParaRPr lang="en-US" dirty="0"/>
          </a:p>
        </p:txBody>
      </p:sp>
      <p:grpSp>
        <p:nvGrpSpPr>
          <p:cNvPr id="4" name="Group 14"/>
          <p:cNvGrpSpPr/>
          <p:nvPr/>
        </p:nvGrpSpPr>
        <p:grpSpPr>
          <a:xfrm>
            <a:off x="721071" y="1060946"/>
            <a:ext cx="4442723" cy="2040067"/>
            <a:chOff x="1496324" y="2591572"/>
            <a:chExt cx="4442723" cy="2040067"/>
          </a:xfrm>
        </p:grpSpPr>
        <p:sp>
          <p:nvSpPr>
            <p:cNvPr id="16" name="AutoShape 14"/>
            <p:cNvSpPr>
              <a:spLocks noChangeArrowheads="1"/>
            </p:cNvSpPr>
            <p:nvPr/>
          </p:nvSpPr>
          <p:spPr bwMode="auto">
            <a:xfrm rot="5400000">
              <a:off x="1798982" y="3481636"/>
              <a:ext cx="1948072" cy="351934"/>
            </a:xfrm>
            <a:prstGeom prst="rightArrow">
              <a:avLst>
                <a:gd name="adj1" fmla="val 30567"/>
                <a:gd name="adj2" fmla="val 59209"/>
              </a:avLst>
            </a:prstGeom>
            <a:gradFill flip="none" rotWithShape="1">
              <a:gsLst>
                <a:gs pos="0">
                  <a:schemeClr val="tx1">
                    <a:lumMod val="65000"/>
                    <a:alpha val="20000"/>
                  </a:schemeClr>
                </a:gs>
                <a:gs pos="50000">
                  <a:srgbClr val="9F9F9F"/>
                </a:gs>
              </a:gsLst>
              <a:lin ang="0" scaled="0"/>
              <a:tileRect/>
            </a:gradFill>
            <a:ln w="9525" algn="ctr">
              <a:noFill/>
              <a:miter lim="800000"/>
              <a:headEnd/>
              <a:tailEnd/>
            </a:ln>
            <a:effectLst/>
            <a:scene3d>
              <a:camera prst="orthographicFront"/>
              <a:lightRig rig="threePt" dir="t">
                <a:rot lat="0" lon="0" rev="3000000"/>
              </a:lightRig>
            </a:scene3d>
            <a:sp3d>
              <a:contourClr>
                <a:schemeClr val="bg1">
                  <a:lumMod val="75000"/>
                </a:schemeClr>
              </a:contourClr>
            </a:sp3d>
          </p:spPr>
          <p:txBody>
            <a:bodyPr wrap="none" lIns="91436" tIns="45718" rIns="91436" bIns="45718" anchor="ctr"/>
            <a:lstStyle/>
            <a:p>
              <a:pPr algn="ctr">
                <a:defRPr/>
              </a:pPr>
              <a:endParaRPr lang="en-US" sz="1000" b="1" dirty="0">
                <a:solidFill>
                  <a:schemeClr val="bg1"/>
                </a:solidFill>
                <a:ea typeface="MS PGothic" pitchFamily="34" charset="-128"/>
              </a:endParaRPr>
            </a:p>
          </p:txBody>
        </p:sp>
        <p:sp>
          <p:nvSpPr>
            <p:cNvPr id="17" name="TextBox 16"/>
            <p:cNvSpPr txBox="1">
              <a:spLocks noChangeArrowheads="1"/>
            </p:cNvSpPr>
            <p:nvPr/>
          </p:nvSpPr>
          <p:spPr bwMode="auto">
            <a:xfrm>
              <a:off x="1642071" y="2591572"/>
              <a:ext cx="862729" cy="677104"/>
            </a:xfrm>
            <a:prstGeom prst="rect">
              <a:avLst/>
            </a:prstGeom>
            <a:noFill/>
            <a:ln w="9525">
              <a:noFill/>
              <a:miter lim="800000"/>
              <a:headEnd/>
              <a:tailEnd/>
            </a:ln>
          </p:spPr>
          <p:txBody>
            <a:bodyPr wrap="none" lIns="91436" tIns="45718" rIns="91436" bIns="45718">
              <a:spAutoFit/>
            </a:bodyPr>
            <a:lstStyle/>
            <a:p>
              <a:pPr algn="ctr"/>
              <a:r>
                <a:rPr lang="en-US" sz="1900" b="1" dirty="0" smtClean="0">
                  <a:solidFill>
                    <a:schemeClr val="tx1">
                      <a:lumMod val="65000"/>
                    </a:schemeClr>
                  </a:solidFill>
                </a:rPr>
                <a:t>Alpha</a:t>
              </a:r>
            </a:p>
            <a:p>
              <a:pPr algn="ctr"/>
              <a:r>
                <a:rPr lang="en-US" sz="1900" b="1" dirty="0" smtClean="0">
                  <a:solidFill>
                    <a:schemeClr val="tx1">
                      <a:lumMod val="65000"/>
                    </a:schemeClr>
                  </a:solidFill>
                </a:rPr>
                <a:t>now</a:t>
              </a:r>
            </a:p>
          </p:txBody>
        </p:sp>
        <p:sp>
          <p:nvSpPr>
            <p:cNvPr id="18" name="Rectangle 17"/>
            <p:cNvSpPr/>
            <p:nvPr/>
          </p:nvSpPr>
          <p:spPr>
            <a:xfrm>
              <a:off x="1520872" y="3330420"/>
              <a:ext cx="1122415" cy="384717"/>
            </a:xfrm>
            <a:prstGeom prst="rect">
              <a:avLst/>
            </a:prstGeom>
          </p:spPr>
          <p:txBody>
            <a:bodyPr wrap="none" lIns="91436" tIns="45718" rIns="91436" bIns="45718">
              <a:spAutoFit/>
            </a:bodyPr>
            <a:lstStyle/>
            <a:p>
              <a:pPr algn="ctr"/>
              <a:r>
                <a:rPr lang="en-US" sz="1900" b="1" dirty="0" smtClean="0">
                  <a:solidFill>
                    <a:schemeClr val="tx1">
                      <a:lumMod val="65000"/>
                    </a:schemeClr>
                  </a:solidFill>
                </a:rPr>
                <a:t>Q1 2010</a:t>
              </a:r>
            </a:p>
          </p:txBody>
        </p:sp>
        <p:sp>
          <p:nvSpPr>
            <p:cNvPr id="19" name="AutoShape 14"/>
            <p:cNvSpPr>
              <a:spLocks noChangeArrowheads="1"/>
            </p:cNvSpPr>
            <p:nvPr/>
          </p:nvSpPr>
          <p:spPr bwMode="auto">
            <a:xfrm rot="5400000">
              <a:off x="2649563" y="2845668"/>
              <a:ext cx="219331" cy="168913"/>
            </a:xfrm>
            <a:prstGeom prst="triangle">
              <a:avLst/>
            </a:prstGeom>
            <a:gradFill flip="none" rotWithShape="0">
              <a:gsLst>
                <a:gs pos="0">
                  <a:srgbClr val="8FD026"/>
                </a:gs>
                <a:gs pos="100000">
                  <a:srgbClr val="76B900"/>
                </a:gs>
              </a:gsLst>
              <a:lin ang="16200000" scaled="1"/>
              <a:tileRect/>
            </a:gradFill>
            <a:ln w="22225" algn="ctr">
              <a:solidFill>
                <a:schemeClr val="tx1">
                  <a:lumMod val="85000"/>
                </a:schemeClr>
              </a:solidFill>
              <a:miter lim="800000"/>
              <a:headEnd/>
              <a:tailEnd/>
            </a:ln>
            <a:effectLst>
              <a:outerShdw blurRad="50800" dist="38100" dir="2700000" algn="tl" rotWithShape="0">
                <a:prstClr val="black">
                  <a:alpha val="42000"/>
                </a:prstClr>
              </a:outerShdw>
            </a:effectLst>
            <a:scene3d>
              <a:camera prst="orthographicFront"/>
              <a:lightRig rig="threePt" dir="t">
                <a:rot lat="0" lon="0" rev="3000000"/>
              </a:lightRig>
            </a:scene3d>
            <a:sp3d>
              <a:bevelT w="12700" h="6350"/>
              <a:contourClr>
                <a:schemeClr val="tx2"/>
              </a:contourClr>
            </a:sp3d>
          </p:spPr>
          <p:txBody>
            <a:bodyPr wrap="none" lIns="91436" tIns="45718" rIns="91436" bIns="45718" anchor="ctr"/>
            <a:lstStyle/>
            <a:p>
              <a:pPr algn="ctr">
                <a:defRPr/>
              </a:pPr>
              <a:endParaRPr lang="en-US" sz="1000" b="1" dirty="0">
                <a:solidFill>
                  <a:schemeClr val="bg1"/>
                </a:solidFill>
                <a:ea typeface="MS PGothic" pitchFamily="34" charset="-128"/>
              </a:endParaRPr>
            </a:p>
          </p:txBody>
        </p:sp>
        <p:sp>
          <p:nvSpPr>
            <p:cNvPr id="20" name="TextBox 19"/>
            <p:cNvSpPr txBox="1"/>
            <p:nvPr/>
          </p:nvSpPr>
          <p:spPr>
            <a:xfrm>
              <a:off x="2920802" y="3221157"/>
              <a:ext cx="3018245" cy="603242"/>
            </a:xfrm>
            <a:prstGeom prst="rect">
              <a:avLst/>
            </a:prstGeom>
            <a:noFill/>
          </p:spPr>
          <p:txBody>
            <a:bodyPr wrap="square" lIns="109728" tIns="54864" rIns="109728" bIns="54864" rtlCol="0">
              <a:spAutoFit/>
            </a:bodyPr>
            <a:lstStyle/>
            <a:p>
              <a:pPr marL="119063" indent="-119063">
                <a:buFont typeface="Arial" pitchFamily="34" charset="0"/>
                <a:buChar char="•"/>
              </a:pPr>
              <a:r>
                <a:rPr lang="en-US" sz="1600" b="1" dirty="0" smtClean="0"/>
                <a:t>PME: Particle Mesh </a:t>
              </a:r>
              <a:r>
                <a:rPr lang="en-US" sz="1600" b="1" dirty="0" err="1" smtClean="0"/>
                <a:t>Ewald</a:t>
              </a:r>
              <a:endParaRPr lang="en-US" sz="1600" b="1" dirty="0" smtClean="0"/>
            </a:p>
            <a:p>
              <a:pPr marL="119063" indent="-119063">
                <a:buFont typeface="Arial" pitchFamily="34" charset="0"/>
                <a:buChar char="•"/>
              </a:pPr>
              <a:r>
                <a:rPr lang="en-US" sz="1600" b="1" dirty="0" smtClean="0"/>
                <a:t>Beta release</a:t>
              </a:r>
              <a:endParaRPr lang="en-US" sz="1600" b="1" dirty="0"/>
            </a:p>
          </p:txBody>
        </p:sp>
        <p:sp>
          <p:nvSpPr>
            <p:cNvPr id="21" name="TextBox 20"/>
            <p:cNvSpPr txBox="1"/>
            <p:nvPr/>
          </p:nvSpPr>
          <p:spPr>
            <a:xfrm>
              <a:off x="2920802" y="2628503"/>
              <a:ext cx="2231783" cy="603242"/>
            </a:xfrm>
            <a:prstGeom prst="rect">
              <a:avLst/>
            </a:prstGeom>
            <a:noFill/>
          </p:spPr>
          <p:txBody>
            <a:bodyPr wrap="square" lIns="109728" tIns="54864" rIns="109728" bIns="54864" rtlCol="0">
              <a:spAutoFit/>
            </a:bodyPr>
            <a:lstStyle/>
            <a:p>
              <a:pPr marL="111125" indent="-111125">
                <a:buFont typeface="Arial" pitchFamily="34" charset="0"/>
                <a:buChar char="•"/>
              </a:pPr>
              <a:r>
                <a:rPr lang="en-US" sz="1600" b="1" dirty="0" smtClean="0"/>
                <a:t>Generalized Born</a:t>
              </a:r>
            </a:p>
            <a:p>
              <a:pPr marL="111125" indent="-111125">
                <a:buFont typeface="Arial" pitchFamily="34" charset="0"/>
                <a:buChar char="•"/>
              </a:pPr>
              <a:endParaRPr lang="en-US" sz="1600" b="1" dirty="0" smtClean="0"/>
            </a:p>
          </p:txBody>
        </p:sp>
        <p:sp>
          <p:nvSpPr>
            <p:cNvPr id="22" name="Rectangle 21"/>
            <p:cNvSpPr/>
            <p:nvPr/>
          </p:nvSpPr>
          <p:spPr>
            <a:xfrm>
              <a:off x="1496324" y="3956741"/>
              <a:ext cx="1122415" cy="384717"/>
            </a:xfrm>
            <a:prstGeom prst="rect">
              <a:avLst/>
            </a:prstGeom>
          </p:spPr>
          <p:txBody>
            <a:bodyPr wrap="none" lIns="91436" tIns="45718" rIns="91436" bIns="45718">
              <a:spAutoFit/>
            </a:bodyPr>
            <a:lstStyle/>
            <a:p>
              <a:pPr algn="ctr"/>
              <a:r>
                <a:rPr lang="en-US" sz="1900" b="1" dirty="0" smtClean="0">
                  <a:solidFill>
                    <a:schemeClr val="tx1">
                      <a:lumMod val="65000"/>
                    </a:schemeClr>
                  </a:solidFill>
                </a:rPr>
                <a:t>Q2 2010</a:t>
              </a:r>
            </a:p>
          </p:txBody>
        </p:sp>
        <p:sp>
          <p:nvSpPr>
            <p:cNvPr id="23" name="TextBox 22"/>
            <p:cNvSpPr txBox="1"/>
            <p:nvPr/>
          </p:nvSpPr>
          <p:spPr>
            <a:xfrm>
              <a:off x="2920802" y="3847478"/>
              <a:ext cx="2794227" cy="603242"/>
            </a:xfrm>
            <a:prstGeom prst="rect">
              <a:avLst/>
            </a:prstGeom>
            <a:noFill/>
          </p:spPr>
          <p:txBody>
            <a:bodyPr wrap="square" lIns="109728" tIns="54864" rIns="109728" bIns="54864" rtlCol="0">
              <a:spAutoFit/>
            </a:bodyPr>
            <a:lstStyle/>
            <a:p>
              <a:pPr marL="119063" indent="-119063">
                <a:buFont typeface="Arial" pitchFamily="34" charset="0"/>
                <a:buChar char="•"/>
              </a:pPr>
              <a:r>
                <a:rPr lang="en-US" sz="1600" b="1" dirty="0" smtClean="0"/>
                <a:t>Multi-GPU + MPI support</a:t>
              </a:r>
            </a:p>
            <a:p>
              <a:pPr marL="119063" indent="-119063">
                <a:buFont typeface="Arial" pitchFamily="34" charset="0"/>
                <a:buChar char="•"/>
              </a:pPr>
              <a:r>
                <a:rPr lang="en-US" sz="1600" b="1" dirty="0" smtClean="0"/>
                <a:t>Beta 2 release</a:t>
              </a:r>
              <a:endParaRPr lang="en-US" sz="1600" b="1" dirty="0"/>
            </a:p>
          </p:txBody>
        </p:sp>
        <p:sp>
          <p:nvSpPr>
            <p:cNvPr id="24" name="AutoShape 14"/>
            <p:cNvSpPr>
              <a:spLocks noChangeArrowheads="1"/>
            </p:cNvSpPr>
            <p:nvPr/>
          </p:nvSpPr>
          <p:spPr bwMode="auto">
            <a:xfrm rot="5400000">
              <a:off x="2672754" y="3438322"/>
              <a:ext cx="219331" cy="168913"/>
            </a:xfrm>
            <a:prstGeom prst="triangle">
              <a:avLst/>
            </a:prstGeom>
            <a:gradFill flip="none" rotWithShape="0">
              <a:gsLst>
                <a:gs pos="0">
                  <a:srgbClr val="8FD026"/>
                </a:gs>
                <a:gs pos="100000">
                  <a:srgbClr val="76B900"/>
                </a:gs>
              </a:gsLst>
              <a:lin ang="16200000" scaled="1"/>
              <a:tileRect/>
            </a:gradFill>
            <a:ln w="22225" algn="ctr">
              <a:solidFill>
                <a:schemeClr val="tx1">
                  <a:lumMod val="85000"/>
                </a:schemeClr>
              </a:solidFill>
              <a:miter lim="800000"/>
              <a:headEnd/>
              <a:tailEnd/>
            </a:ln>
            <a:effectLst>
              <a:outerShdw blurRad="50800" dist="38100" dir="2700000" algn="tl" rotWithShape="0">
                <a:prstClr val="black">
                  <a:alpha val="42000"/>
                </a:prstClr>
              </a:outerShdw>
            </a:effectLst>
            <a:scene3d>
              <a:camera prst="orthographicFront"/>
              <a:lightRig rig="threePt" dir="t">
                <a:rot lat="0" lon="0" rev="3000000"/>
              </a:lightRig>
            </a:scene3d>
            <a:sp3d>
              <a:bevelT w="12700" h="6350"/>
              <a:contourClr>
                <a:schemeClr val="tx2"/>
              </a:contourClr>
            </a:sp3d>
          </p:spPr>
          <p:txBody>
            <a:bodyPr wrap="none" lIns="91436" tIns="45718" rIns="91436" bIns="45718" anchor="ctr"/>
            <a:lstStyle/>
            <a:p>
              <a:pPr algn="ctr">
                <a:defRPr/>
              </a:pPr>
              <a:endParaRPr lang="en-US" sz="1000" b="1" dirty="0">
                <a:solidFill>
                  <a:schemeClr val="bg1"/>
                </a:solidFill>
                <a:ea typeface="MS PGothic" pitchFamily="34" charset="-128"/>
              </a:endParaRPr>
            </a:p>
          </p:txBody>
        </p:sp>
        <p:sp>
          <p:nvSpPr>
            <p:cNvPr id="25" name="AutoShape 14"/>
            <p:cNvSpPr>
              <a:spLocks noChangeArrowheads="1"/>
            </p:cNvSpPr>
            <p:nvPr/>
          </p:nvSpPr>
          <p:spPr bwMode="auto">
            <a:xfrm rot="5400000">
              <a:off x="2676067" y="4064643"/>
              <a:ext cx="219331" cy="168913"/>
            </a:xfrm>
            <a:prstGeom prst="triangle">
              <a:avLst/>
            </a:prstGeom>
            <a:gradFill flip="none" rotWithShape="0">
              <a:gsLst>
                <a:gs pos="0">
                  <a:srgbClr val="8FD026"/>
                </a:gs>
                <a:gs pos="100000">
                  <a:srgbClr val="76B900"/>
                </a:gs>
              </a:gsLst>
              <a:lin ang="16200000" scaled="1"/>
              <a:tileRect/>
            </a:gradFill>
            <a:ln w="22225" algn="ctr">
              <a:solidFill>
                <a:schemeClr val="tx1">
                  <a:lumMod val="85000"/>
                </a:schemeClr>
              </a:solidFill>
              <a:miter lim="800000"/>
              <a:headEnd/>
              <a:tailEnd/>
            </a:ln>
            <a:effectLst>
              <a:outerShdw blurRad="50800" dist="38100" dir="2700000" algn="tl" rotWithShape="0">
                <a:prstClr val="black">
                  <a:alpha val="42000"/>
                </a:prstClr>
              </a:outerShdw>
            </a:effectLst>
            <a:scene3d>
              <a:camera prst="orthographicFront"/>
              <a:lightRig rig="threePt" dir="t">
                <a:rot lat="0" lon="0" rev="3000000"/>
              </a:lightRig>
            </a:scene3d>
            <a:sp3d>
              <a:bevelT w="12700" h="6350"/>
              <a:contourClr>
                <a:schemeClr val="tx2"/>
              </a:contourClr>
            </a:sp3d>
          </p:spPr>
          <p:txBody>
            <a:bodyPr wrap="none" lIns="91436" tIns="45718" rIns="91436" bIns="45718" anchor="ctr"/>
            <a:lstStyle/>
            <a:p>
              <a:pPr algn="ctr">
                <a:defRPr/>
              </a:pPr>
              <a:endParaRPr lang="en-US" sz="1000" b="1" dirty="0">
                <a:solidFill>
                  <a:schemeClr val="bg1"/>
                </a:solidFill>
                <a:ea typeface="MS PGothic" pitchFamily="34" charset="-128"/>
              </a:endParaRPr>
            </a:p>
          </p:txBody>
        </p:sp>
      </p:grpSp>
      <p:sp>
        <p:nvSpPr>
          <p:cNvPr id="26" name="TextBox 25"/>
          <p:cNvSpPr txBox="1"/>
          <p:nvPr/>
        </p:nvSpPr>
        <p:spPr>
          <a:xfrm>
            <a:off x="337458" y="5203371"/>
            <a:ext cx="5378460" cy="646331"/>
          </a:xfrm>
          <a:prstGeom prst="rect">
            <a:avLst/>
          </a:prstGeom>
          <a:noFill/>
        </p:spPr>
        <p:txBody>
          <a:bodyPr wrap="none" rtlCol="0">
            <a:spAutoFit/>
          </a:bodyPr>
          <a:lstStyle/>
          <a:p>
            <a:pPr algn="ctr"/>
            <a:r>
              <a:rPr lang="en-US" dirty="0" smtClean="0"/>
              <a:t>More Info</a:t>
            </a:r>
            <a:endParaRPr lang="en-US" dirty="0" smtClean="0">
              <a:hlinkClick r:id="rId5"/>
            </a:endParaRPr>
          </a:p>
          <a:p>
            <a:pPr algn="ctr"/>
            <a:r>
              <a:rPr lang="en-US" dirty="0" smtClean="0">
                <a:hlinkClick r:id="rId5"/>
              </a:rPr>
              <a:t>http://www.nvidia.com/object/amber_on_tesla.html</a:t>
            </a:r>
            <a:r>
              <a:rPr lang="en-US" dirty="0" smtClean="0"/>
              <a:t> </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ISV status</a:t>
            </a:r>
            <a:endParaRPr lang="en-US" dirty="0"/>
          </a:p>
        </p:txBody>
      </p:sp>
      <p:graphicFrame>
        <p:nvGraphicFramePr>
          <p:cNvPr id="7" name="Content Placeholder 6"/>
          <p:cNvGraphicFramePr>
            <a:graphicFrameLocks noGrp="1"/>
          </p:cNvGraphicFramePr>
          <p:nvPr>
            <p:ph idx="1"/>
          </p:nvPr>
        </p:nvGraphicFramePr>
        <p:xfrm>
          <a:off x="549276" y="827088"/>
          <a:ext cx="9715185" cy="4662148"/>
        </p:xfrm>
        <a:graphic>
          <a:graphicData uri="http://schemas.openxmlformats.org/drawingml/2006/table">
            <a:tbl>
              <a:tblPr firstRow="1" bandRow="1">
                <a:tableStyleId>{5C22544A-7EE6-4342-B048-85BDC9FD1C3A}</a:tableStyleId>
              </a:tblPr>
              <a:tblGrid>
                <a:gridCol w="1943037"/>
                <a:gridCol w="1943037"/>
                <a:gridCol w="1943037"/>
                <a:gridCol w="1943037"/>
                <a:gridCol w="1943037"/>
              </a:tblGrid>
              <a:tr h="522189">
                <a:tc>
                  <a:txBody>
                    <a:bodyPr/>
                    <a:lstStyle/>
                    <a:p>
                      <a:pPr algn="l" fontAlgn="b"/>
                      <a:r>
                        <a:rPr lang="en-US" sz="1000" b="1" i="0" u="none" strike="noStrike" dirty="0">
                          <a:solidFill>
                            <a:srgbClr val="000000"/>
                          </a:solidFill>
                          <a:latin typeface="Arial"/>
                        </a:rPr>
                        <a:t>Developer</a:t>
                      </a:r>
                    </a:p>
                  </a:txBody>
                  <a:tcPr marL="9525" marR="9525" marT="9525" marB="0" anchor="b"/>
                </a:tc>
                <a:tc>
                  <a:txBody>
                    <a:bodyPr/>
                    <a:lstStyle/>
                    <a:p>
                      <a:pPr algn="l" fontAlgn="b"/>
                      <a:r>
                        <a:rPr lang="en-US" sz="1000" b="1" i="0" u="none" strike="noStrike">
                          <a:solidFill>
                            <a:srgbClr val="000000"/>
                          </a:solidFill>
                          <a:latin typeface="Arial"/>
                        </a:rPr>
                        <a:t>Application</a:t>
                      </a:r>
                    </a:p>
                  </a:txBody>
                  <a:tcPr marL="9525" marR="9525" marT="9525" marB="0" anchor="b"/>
                </a:tc>
                <a:tc>
                  <a:txBody>
                    <a:bodyPr/>
                    <a:lstStyle/>
                    <a:p>
                      <a:pPr algn="l" fontAlgn="b"/>
                      <a:r>
                        <a:rPr lang="en-US" sz="1000" b="1" i="0" u="none" strike="noStrike">
                          <a:solidFill>
                            <a:srgbClr val="000000"/>
                          </a:solidFill>
                          <a:latin typeface="Arial"/>
                        </a:rPr>
                        <a:t>Description</a:t>
                      </a:r>
                    </a:p>
                  </a:txBody>
                  <a:tcPr marL="9525" marR="9525" marT="9525" marB="0" anchor="b"/>
                </a:tc>
                <a:tc>
                  <a:txBody>
                    <a:bodyPr/>
                    <a:lstStyle/>
                    <a:p>
                      <a:pPr algn="l" fontAlgn="b"/>
                      <a:r>
                        <a:rPr lang="en-US" sz="1000" b="1" i="0" u="none" strike="noStrike">
                          <a:solidFill>
                            <a:srgbClr val="000000"/>
                          </a:solidFill>
                          <a:latin typeface="Arial"/>
                        </a:rPr>
                        <a:t>Category</a:t>
                      </a:r>
                    </a:p>
                  </a:txBody>
                  <a:tcPr marL="9525" marR="9525" marT="9525" marB="0" anchor="b"/>
                </a:tc>
                <a:tc>
                  <a:txBody>
                    <a:bodyPr/>
                    <a:lstStyle/>
                    <a:p>
                      <a:pPr algn="l" fontAlgn="b"/>
                      <a:r>
                        <a:rPr lang="en-US" sz="1000" b="1" i="0" u="none" strike="noStrike">
                          <a:solidFill>
                            <a:srgbClr val="000000"/>
                          </a:solidFill>
                          <a:latin typeface="Arial"/>
                        </a:rPr>
                        <a:t>STATUS</a:t>
                      </a:r>
                    </a:p>
                  </a:txBody>
                  <a:tcPr marL="9525" marR="9525" marT="9525" marB="0" anchor="b"/>
                </a:tc>
              </a:tr>
              <a:tr h="522189">
                <a:tc>
                  <a:txBody>
                    <a:bodyPr/>
                    <a:lstStyle/>
                    <a:p>
                      <a:pPr algn="l" fontAlgn="b"/>
                      <a:r>
                        <a:rPr lang="en-US" sz="1000" b="0" i="0" u="none" strike="noStrike">
                          <a:solidFill>
                            <a:srgbClr val="000000"/>
                          </a:solidFill>
                          <a:latin typeface="Arial"/>
                        </a:rPr>
                        <a:t>ORNL</a:t>
                      </a:r>
                    </a:p>
                  </a:txBody>
                  <a:tcPr marL="9525" marR="9525" marT="9525" marB="0" anchor="b"/>
                </a:tc>
                <a:tc>
                  <a:txBody>
                    <a:bodyPr/>
                    <a:lstStyle/>
                    <a:p>
                      <a:pPr algn="l" fontAlgn="b"/>
                      <a:r>
                        <a:rPr lang="en-US" sz="1000" b="0" i="0" u="none" strike="noStrike">
                          <a:solidFill>
                            <a:srgbClr val="000000"/>
                          </a:solidFill>
                          <a:latin typeface="Arial"/>
                        </a:rPr>
                        <a:t>HOMME</a:t>
                      </a:r>
                    </a:p>
                  </a:txBody>
                  <a:tcPr marL="9525" marR="9525" marT="9525" marB="0" anchor="b"/>
                </a:tc>
                <a:tc>
                  <a:txBody>
                    <a:bodyPr/>
                    <a:lstStyle/>
                    <a:p>
                      <a:pPr algn="l" fontAlgn="b"/>
                      <a:r>
                        <a:rPr lang="en-US" sz="1000" b="0" i="0" u="none" strike="noStrike">
                          <a:solidFill>
                            <a:srgbClr val="000000"/>
                          </a:solidFill>
                          <a:latin typeface="Arial"/>
                        </a:rPr>
                        <a:t>High Order Method Modeling Environment</a:t>
                      </a:r>
                    </a:p>
                  </a:txBody>
                  <a:tcPr marL="9525" marR="9525" marT="9525" marB="0" anchor="b"/>
                </a:tc>
                <a:tc>
                  <a:txBody>
                    <a:bodyPr/>
                    <a:lstStyle/>
                    <a:p>
                      <a:pPr algn="l" fontAlgn="b"/>
                      <a:r>
                        <a:rPr lang="en-US" sz="1000" b="0" i="0" u="none" strike="noStrike">
                          <a:solidFill>
                            <a:srgbClr val="000000"/>
                          </a:solidFill>
                          <a:latin typeface="Arial"/>
                        </a:rPr>
                        <a:t>Government</a:t>
                      </a:r>
                    </a:p>
                  </a:txBody>
                  <a:tcPr marL="9525" marR="9525" marT="9525" marB="0" anchor="b"/>
                </a:tc>
                <a:tc>
                  <a:txBody>
                    <a:bodyPr/>
                    <a:lstStyle/>
                    <a:p>
                      <a:pPr algn="l" fontAlgn="b"/>
                      <a:r>
                        <a:rPr lang="en-US" sz="1000" b="0" i="0" u="none" strike="noStrike">
                          <a:solidFill>
                            <a:srgbClr val="000000"/>
                          </a:solidFill>
                          <a:latin typeface="Arial"/>
                        </a:rPr>
                        <a:t>Work in progress</a:t>
                      </a:r>
                    </a:p>
                  </a:txBody>
                  <a:tcPr marL="9525" marR="9525" marT="9525" marB="0" anchor="b"/>
                </a:tc>
              </a:tr>
              <a:tr h="522189">
                <a:tc>
                  <a:txBody>
                    <a:bodyPr/>
                    <a:lstStyle/>
                    <a:p>
                      <a:pPr algn="l" fontAlgn="b"/>
                      <a:r>
                        <a:rPr lang="en-US" sz="1000" b="0" i="0" u="none" strike="noStrike">
                          <a:solidFill>
                            <a:srgbClr val="000000"/>
                          </a:solidFill>
                          <a:latin typeface="Arial"/>
                        </a:rPr>
                        <a:t>Ames Lab</a:t>
                      </a:r>
                    </a:p>
                  </a:txBody>
                  <a:tcPr marL="9525" marR="9525" marT="9525" marB="0" anchor="b"/>
                </a:tc>
                <a:tc>
                  <a:txBody>
                    <a:bodyPr/>
                    <a:lstStyle/>
                    <a:p>
                      <a:pPr algn="l" fontAlgn="b"/>
                      <a:r>
                        <a:rPr lang="en-US" sz="1000" b="0" i="0" u="none" strike="noStrike">
                          <a:solidFill>
                            <a:srgbClr val="000000"/>
                          </a:solidFill>
                          <a:latin typeface="Arial"/>
                        </a:rPr>
                        <a:t>HOOMD</a:t>
                      </a:r>
                    </a:p>
                  </a:txBody>
                  <a:tcPr marL="9525" marR="9525" marT="9525" marB="0" anchor="b"/>
                </a:tc>
                <a:tc>
                  <a:txBody>
                    <a:bodyPr/>
                    <a:lstStyle/>
                    <a:p>
                      <a:pPr algn="l" fontAlgn="b"/>
                      <a:r>
                        <a:rPr lang="en-US" sz="1000" b="0" i="0" u="none" strike="noStrike">
                          <a:solidFill>
                            <a:srgbClr val="000000"/>
                          </a:solidFill>
                          <a:latin typeface="Arial"/>
                        </a:rPr>
                        <a:t>Molecular dynamics</a:t>
                      </a:r>
                    </a:p>
                  </a:txBody>
                  <a:tcPr marL="9525" marR="9525" marT="9525" marB="0" anchor="b"/>
                </a:tc>
                <a:tc>
                  <a:txBody>
                    <a:bodyPr/>
                    <a:lstStyle/>
                    <a:p>
                      <a:pPr algn="l" fontAlgn="b"/>
                      <a:r>
                        <a:rPr lang="en-US" sz="1000" b="0" i="0" u="none" strike="noStrike">
                          <a:solidFill>
                            <a:srgbClr val="000000"/>
                          </a:solidFill>
                          <a:latin typeface="Arial"/>
                        </a:rPr>
                        <a:t>Life Science</a:t>
                      </a:r>
                    </a:p>
                  </a:txBody>
                  <a:tcPr marL="9525" marR="9525" marT="9525" marB="0" anchor="b"/>
                </a:tc>
                <a:tc>
                  <a:txBody>
                    <a:bodyPr/>
                    <a:lstStyle/>
                    <a:p>
                      <a:pPr algn="l" fontAlgn="b"/>
                      <a:r>
                        <a:rPr lang="en-US" sz="1000" b="0" i="0" u="none" strike="noStrike">
                          <a:solidFill>
                            <a:srgbClr val="000000"/>
                          </a:solidFill>
                          <a:latin typeface="Arial"/>
                        </a:rPr>
                        <a:t>Available</a:t>
                      </a:r>
                    </a:p>
                  </a:txBody>
                  <a:tcPr marL="9525" marR="9525" marT="9525" marB="0" anchor="b"/>
                </a:tc>
              </a:tr>
              <a:tr h="871806">
                <a:tc>
                  <a:txBody>
                    <a:bodyPr/>
                    <a:lstStyle/>
                    <a:p>
                      <a:pPr algn="l" fontAlgn="b"/>
                      <a:r>
                        <a:rPr lang="en-US" sz="1000" b="0" i="0" u="none" strike="noStrike">
                          <a:solidFill>
                            <a:srgbClr val="000000"/>
                          </a:solidFill>
                          <a:latin typeface="Arial"/>
                        </a:rPr>
                        <a:t>NCI</a:t>
                      </a:r>
                    </a:p>
                  </a:txBody>
                  <a:tcPr marL="9525" marR="9525" marT="9525" marB="0" anchor="b"/>
                </a:tc>
                <a:tc>
                  <a:txBody>
                    <a:bodyPr/>
                    <a:lstStyle/>
                    <a:p>
                      <a:pPr algn="l" fontAlgn="b"/>
                      <a:r>
                        <a:rPr lang="en-US" sz="1000" b="0" i="0" u="none" strike="noStrike">
                          <a:solidFill>
                            <a:srgbClr val="000000"/>
                          </a:solidFill>
                          <a:latin typeface="Arial"/>
                        </a:rPr>
                        <a:t>AutoDock</a:t>
                      </a:r>
                    </a:p>
                  </a:txBody>
                  <a:tcPr marL="9525" marR="9525" marT="9525" marB="0" anchor="b"/>
                </a:tc>
                <a:tc>
                  <a:txBody>
                    <a:bodyPr/>
                    <a:lstStyle/>
                    <a:p>
                      <a:pPr algn="l" fontAlgn="b"/>
                      <a:r>
                        <a:rPr lang="en-US" sz="1000" b="0" i="0" u="none" strike="noStrike">
                          <a:solidFill>
                            <a:srgbClr val="000000"/>
                          </a:solidFill>
                          <a:latin typeface="Arial"/>
                        </a:rPr>
                        <a:t>Molecular dynamics</a:t>
                      </a:r>
                    </a:p>
                  </a:txBody>
                  <a:tcPr marL="9525" marR="9525" marT="9525" marB="0" anchor="b"/>
                </a:tc>
                <a:tc>
                  <a:txBody>
                    <a:bodyPr/>
                    <a:lstStyle/>
                    <a:p>
                      <a:pPr algn="l" fontAlgn="b"/>
                      <a:r>
                        <a:rPr lang="en-US" sz="1000" b="0" i="0" u="none" strike="noStrike">
                          <a:solidFill>
                            <a:srgbClr val="000000"/>
                          </a:solidFill>
                          <a:latin typeface="Arial"/>
                        </a:rPr>
                        <a:t>Life Science</a:t>
                      </a:r>
                    </a:p>
                  </a:txBody>
                  <a:tcPr marL="9525" marR="9525" marT="9525" marB="0" anchor="b"/>
                </a:tc>
                <a:tc>
                  <a:txBody>
                    <a:bodyPr/>
                    <a:lstStyle/>
                    <a:p>
                      <a:pPr algn="l" fontAlgn="b"/>
                      <a:r>
                        <a:rPr lang="en-US" sz="1000" b="0" i="0" u="none" strike="noStrike">
                          <a:solidFill>
                            <a:srgbClr val="000000"/>
                          </a:solidFill>
                          <a:latin typeface="Arial"/>
                        </a:rPr>
                        <a:t>Selected support from third parties, also open source project, need to reach out to them more</a:t>
                      </a:r>
                    </a:p>
                  </a:txBody>
                  <a:tcPr marL="9525" marR="9525" marT="9525" marB="0" anchor="b"/>
                </a:tc>
              </a:tr>
              <a:tr h="522189">
                <a:tc>
                  <a:txBody>
                    <a:bodyPr/>
                    <a:lstStyle/>
                    <a:p>
                      <a:pPr algn="l" fontAlgn="b"/>
                      <a:r>
                        <a:rPr lang="en-US" sz="1000" b="0" i="0" u="none" strike="noStrike">
                          <a:solidFill>
                            <a:srgbClr val="000000"/>
                          </a:solidFill>
                          <a:latin typeface="Arial"/>
                        </a:rPr>
                        <a:t>ORNL</a:t>
                      </a:r>
                    </a:p>
                  </a:txBody>
                  <a:tcPr marL="9525" marR="9525" marT="9525" marB="0" anchor="b"/>
                </a:tc>
                <a:tc>
                  <a:txBody>
                    <a:bodyPr/>
                    <a:lstStyle/>
                    <a:p>
                      <a:pPr algn="l" fontAlgn="b"/>
                      <a:r>
                        <a:rPr lang="en-US" sz="1000" b="0" i="0" u="none" strike="noStrike">
                          <a:solidFill>
                            <a:srgbClr val="000000"/>
                          </a:solidFill>
                          <a:latin typeface="Arial"/>
                        </a:rPr>
                        <a:t>MADNESS</a:t>
                      </a:r>
                    </a:p>
                  </a:txBody>
                  <a:tcPr marL="9525" marR="9525" marT="9525" marB="0" anchor="b"/>
                </a:tc>
                <a:tc>
                  <a:txBody>
                    <a:bodyPr/>
                    <a:lstStyle/>
                    <a:p>
                      <a:pPr algn="l" fontAlgn="b"/>
                      <a:r>
                        <a:rPr lang="en-US" sz="1000" b="0" i="0" u="none" strike="noStrike">
                          <a:solidFill>
                            <a:srgbClr val="000000"/>
                          </a:solidFill>
                          <a:latin typeface="Arial"/>
                        </a:rPr>
                        <a:t>Computational Chemistry</a:t>
                      </a:r>
                    </a:p>
                  </a:txBody>
                  <a:tcPr marL="9525" marR="9525" marT="9525" marB="0" anchor="b"/>
                </a:tc>
                <a:tc>
                  <a:txBody>
                    <a:bodyPr/>
                    <a:lstStyle/>
                    <a:p>
                      <a:pPr algn="l" fontAlgn="b"/>
                      <a:r>
                        <a:rPr lang="en-US" sz="1000" b="0" i="0" u="none" strike="noStrike">
                          <a:solidFill>
                            <a:srgbClr val="000000"/>
                          </a:solidFill>
                          <a:latin typeface="Arial"/>
                        </a:rPr>
                        <a:t>Life Science</a:t>
                      </a:r>
                    </a:p>
                  </a:txBody>
                  <a:tcPr marL="9525" marR="9525" marT="9525" marB="0" anchor="b"/>
                </a:tc>
                <a:tc>
                  <a:txBody>
                    <a:bodyPr/>
                    <a:lstStyle/>
                    <a:p>
                      <a:pPr algn="l" fontAlgn="b"/>
                      <a:r>
                        <a:rPr lang="en-US" sz="1000" b="0" i="0" u="none" strike="noStrike">
                          <a:solidFill>
                            <a:srgbClr val="000000"/>
                          </a:solidFill>
                          <a:latin typeface="Arial"/>
                        </a:rPr>
                        <a:t>Work in progress</a:t>
                      </a:r>
                    </a:p>
                  </a:txBody>
                  <a:tcPr marL="9525" marR="9525" marT="9525" marB="0" anchor="b"/>
                </a:tc>
              </a:tr>
              <a:tr h="657208">
                <a:tc>
                  <a:txBody>
                    <a:bodyPr/>
                    <a:lstStyle/>
                    <a:p>
                      <a:pPr algn="l" fontAlgn="b"/>
                      <a:r>
                        <a:rPr lang="en-US" sz="1100" b="0" i="0" u="none" strike="noStrike">
                          <a:solidFill>
                            <a:srgbClr val="000000"/>
                          </a:solidFill>
                          <a:latin typeface="Calibri"/>
                        </a:rPr>
                        <a:t> </a:t>
                      </a:r>
                    </a:p>
                  </a:txBody>
                  <a:tcPr marL="9525" marR="9525" marT="9525" marB="0" anchor="b"/>
                </a:tc>
                <a:tc>
                  <a:txBody>
                    <a:bodyPr/>
                    <a:lstStyle/>
                    <a:p>
                      <a:pPr algn="l" fontAlgn="b"/>
                      <a:r>
                        <a:rPr lang="en-US" sz="1000" b="0" i="0" u="none" strike="noStrike">
                          <a:solidFill>
                            <a:srgbClr val="000000"/>
                          </a:solidFill>
                          <a:latin typeface="Arial"/>
                        </a:rPr>
                        <a:t>Smith-Waterman</a:t>
                      </a:r>
                    </a:p>
                  </a:txBody>
                  <a:tcPr marL="9525" marR="9525" marT="9525" marB="0" anchor="b"/>
                </a:tc>
                <a:tc>
                  <a:txBody>
                    <a:bodyPr/>
                    <a:lstStyle/>
                    <a:p>
                      <a:pPr algn="l" fontAlgn="b"/>
                      <a:r>
                        <a:rPr lang="en-US" sz="1000" b="0" i="0" u="none" strike="noStrike">
                          <a:solidFill>
                            <a:srgbClr val="000000"/>
                          </a:solidFill>
                          <a:latin typeface="Arial"/>
                        </a:rPr>
                        <a:t>DNA sequencing</a:t>
                      </a:r>
                    </a:p>
                  </a:txBody>
                  <a:tcPr marL="9525" marR="9525" marT="9525" marB="0" anchor="b"/>
                </a:tc>
                <a:tc>
                  <a:txBody>
                    <a:bodyPr/>
                    <a:lstStyle/>
                    <a:p>
                      <a:pPr algn="l" fontAlgn="b"/>
                      <a:r>
                        <a:rPr lang="en-US" sz="1000" b="0" i="0" u="none" strike="noStrike">
                          <a:solidFill>
                            <a:srgbClr val="000000"/>
                          </a:solidFill>
                          <a:latin typeface="Arial"/>
                        </a:rPr>
                        <a:t>Life Science</a:t>
                      </a:r>
                    </a:p>
                  </a:txBody>
                  <a:tcPr marL="9525" marR="9525" marT="9525" marB="0" anchor="b"/>
                </a:tc>
                <a:tc>
                  <a:txBody>
                    <a:bodyPr/>
                    <a:lstStyle/>
                    <a:p>
                      <a:pPr algn="l" fontAlgn="b"/>
                      <a:r>
                        <a:rPr lang="en-US" sz="1000" b="0" i="0" u="none" strike="noStrike">
                          <a:solidFill>
                            <a:srgbClr val="000000"/>
                          </a:solidFill>
                          <a:latin typeface="Arial"/>
                        </a:rPr>
                        <a:t>Various versions available such as http://gpu.epfl.ch/sw.html</a:t>
                      </a:r>
                    </a:p>
                  </a:txBody>
                  <a:tcPr marL="9525" marR="9525" marT="9525" marB="0" anchor="b"/>
                </a:tc>
              </a:tr>
              <a:tr h="522189">
                <a:tc>
                  <a:txBody>
                    <a:bodyPr/>
                    <a:lstStyle/>
                    <a:p>
                      <a:pPr algn="l" fontAlgn="b"/>
                      <a:r>
                        <a:rPr lang="en-US" sz="1000" b="0" i="0" u="none" strike="noStrike">
                          <a:solidFill>
                            <a:srgbClr val="000000"/>
                          </a:solidFill>
                          <a:latin typeface="Arial"/>
                        </a:rPr>
                        <a:t>Stanford</a:t>
                      </a:r>
                    </a:p>
                  </a:txBody>
                  <a:tcPr marL="9525" marR="9525" marT="9525" marB="0" anchor="b"/>
                </a:tc>
                <a:tc>
                  <a:txBody>
                    <a:bodyPr/>
                    <a:lstStyle/>
                    <a:p>
                      <a:pPr algn="l" fontAlgn="b"/>
                      <a:r>
                        <a:rPr lang="en-US" sz="1000" b="0" i="0" u="none" strike="noStrike">
                          <a:solidFill>
                            <a:srgbClr val="000000"/>
                          </a:solidFill>
                          <a:latin typeface="Arial"/>
                        </a:rPr>
                        <a:t>OpenMM</a:t>
                      </a:r>
                    </a:p>
                  </a:txBody>
                  <a:tcPr marL="9525" marR="9525" marT="9525" marB="0" anchor="b"/>
                </a:tc>
                <a:tc>
                  <a:txBody>
                    <a:bodyPr/>
                    <a:lstStyle/>
                    <a:p>
                      <a:pPr algn="l" fontAlgn="b"/>
                      <a:r>
                        <a:rPr lang="en-US" sz="1000" b="0" i="0" u="none" strike="noStrike">
                          <a:solidFill>
                            <a:srgbClr val="000000"/>
                          </a:solidFill>
                          <a:latin typeface="Arial"/>
                        </a:rPr>
                        <a:t>Molecular Library</a:t>
                      </a:r>
                    </a:p>
                  </a:txBody>
                  <a:tcPr marL="9525" marR="9525" marT="9525" marB="0" anchor="b"/>
                </a:tc>
                <a:tc>
                  <a:txBody>
                    <a:bodyPr/>
                    <a:lstStyle/>
                    <a:p>
                      <a:pPr algn="l" fontAlgn="b"/>
                      <a:r>
                        <a:rPr lang="en-US" sz="1000" b="0" i="0" u="none" strike="noStrike">
                          <a:solidFill>
                            <a:srgbClr val="000000"/>
                          </a:solidFill>
                          <a:latin typeface="Arial"/>
                        </a:rPr>
                        <a:t>Life Science</a:t>
                      </a:r>
                    </a:p>
                  </a:txBody>
                  <a:tcPr marL="9525" marR="9525" marT="9525" marB="0" anchor="b"/>
                </a:tc>
                <a:tc>
                  <a:txBody>
                    <a:bodyPr/>
                    <a:lstStyle/>
                    <a:p>
                      <a:pPr algn="l" fontAlgn="b"/>
                      <a:r>
                        <a:rPr lang="en-US" sz="1000" b="0" i="0" u="none" strike="noStrike">
                          <a:solidFill>
                            <a:srgbClr val="000000"/>
                          </a:solidFill>
                          <a:latin typeface="Arial"/>
                        </a:rPr>
                        <a:t>Available with PME in beta</a:t>
                      </a:r>
                    </a:p>
                  </a:txBody>
                  <a:tcPr marL="9525" marR="9525" marT="9525" marB="0" anchor="b"/>
                </a:tc>
              </a:tr>
              <a:tr h="522189">
                <a:tc>
                  <a:txBody>
                    <a:bodyPr/>
                    <a:lstStyle/>
                    <a:p>
                      <a:pPr algn="l" fontAlgn="b"/>
                      <a:r>
                        <a:rPr lang="en-US" sz="1000" b="0" i="0" u="none" strike="noStrike">
                          <a:solidFill>
                            <a:srgbClr val="000000"/>
                          </a:solidFill>
                          <a:latin typeface="Arial"/>
                        </a:rPr>
                        <a:t>Gaussian</a:t>
                      </a:r>
                    </a:p>
                  </a:txBody>
                  <a:tcPr marL="9525" marR="9525" marT="9525" marB="0" anchor="b"/>
                </a:tc>
                <a:tc>
                  <a:txBody>
                    <a:bodyPr/>
                    <a:lstStyle/>
                    <a:p>
                      <a:pPr algn="l" fontAlgn="b"/>
                      <a:r>
                        <a:rPr lang="en-US" sz="1000" b="0" i="0" u="none" strike="noStrike">
                          <a:solidFill>
                            <a:srgbClr val="000000"/>
                          </a:solidFill>
                          <a:latin typeface="Arial"/>
                        </a:rPr>
                        <a:t>Gaussian</a:t>
                      </a:r>
                    </a:p>
                  </a:txBody>
                  <a:tcPr marL="9525" marR="9525" marT="9525" marB="0" anchor="b"/>
                </a:tc>
                <a:tc>
                  <a:txBody>
                    <a:bodyPr/>
                    <a:lstStyle/>
                    <a:p>
                      <a:pPr algn="l" fontAlgn="b"/>
                      <a:r>
                        <a:rPr lang="en-US" sz="1000" b="0" i="0" u="none" strike="noStrike">
                          <a:solidFill>
                            <a:srgbClr val="000000"/>
                          </a:solidFill>
                          <a:latin typeface="Arial"/>
                        </a:rPr>
                        <a:t>Quant Chem</a:t>
                      </a:r>
                    </a:p>
                  </a:txBody>
                  <a:tcPr marL="85725" marR="9525" marT="9525" marB="0" anchor="b"/>
                </a:tc>
                <a:tc>
                  <a:txBody>
                    <a:bodyPr/>
                    <a:lstStyle/>
                    <a:p>
                      <a:pPr algn="l" fontAlgn="b"/>
                      <a:r>
                        <a:rPr lang="en-US" sz="1000" b="0" i="0" u="none" strike="noStrike">
                          <a:solidFill>
                            <a:srgbClr val="000000"/>
                          </a:solidFill>
                          <a:latin typeface="Arial"/>
                        </a:rPr>
                        <a:t>Life Science</a:t>
                      </a:r>
                    </a:p>
                  </a:txBody>
                  <a:tcPr marL="9525" marR="9525" marT="9525" marB="0" anchor="b"/>
                </a:tc>
                <a:tc>
                  <a:txBody>
                    <a:bodyPr/>
                    <a:lstStyle/>
                    <a:p>
                      <a:pPr algn="l" fontAlgn="b"/>
                      <a:r>
                        <a:rPr lang="en-US" sz="1000" b="0" i="0" u="none" strike="noStrike" dirty="0">
                          <a:solidFill>
                            <a:srgbClr val="000000"/>
                          </a:solidFill>
                          <a:latin typeface="Arial"/>
                        </a:rPr>
                        <a:t>Taking names, no date given</a:t>
                      </a:r>
                    </a:p>
                  </a:txBody>
                  <a:tcPr marL="85725" marR="9525" marT="9525" marB="0" anchor="b"/>
                </a:tc>
              </a:tr>
            </a:tbl>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ISV Status:</a:t>
            </a:r>
            <a:endParaRPr lang="en-US" dirty="0"/>
          </a:p>
        </p:txBody>
      </p:sp>
      <p:graphicFrame>
        <p:nvGraphicFramePr>
          <p:cNvPr id="4" name="Content Placeholder 3"/>
          <p:cNvGraphicFramePr>
            <a:graphicFrameLocks noGrp="1"/>
          </p:cNvGraphicFramePr>
          <p:nvPr>
            <p:ph idx="1"/>
          </p:nvPr>
        </p:nvGraphicFramePr>
        <p:xfrm>
          <a:off x="549273" y="1262133"/>
          <a:ext cx="9805340" cy="4365934"/>
        </p:xfrm>
        <a:graphic>
          <a:graphicData uri="http://schemas.openxmlformats.org/drawingml/2006/table">
            <a:tbl>
              <a:tblPr firstRow="1" bandRow="1">
                <a:tableStyleId>{5C22544A-7EE6-4342-B048-85BDC9FD1C3A}</a:tableStyleId>
              </a:tblPr>
              <a:tblGrid>
                <a:gridCol w="1961068"/>
                <a:gridCol w="1961068"/>
                <a:gridCol w="1961068"/>
                <a:gridCol w="1961068"/>
                <a:gridCol w="1961068"/>
              </a:tblGrid>
              <a:tr h="550692">
                <a:tc>
                  <a:txBody>
                    <a:bodyPr/>
                    <a:lstStyle/>
                    <a:p>
                      <a:pPr algn="l" fontAlgn="b"/>
                      <a:r>
                        <a:rPr lang="en-US" sz="1000" b="1" i="0" u="none" strike="noStrike" dirty="0">
                          <a:solidFill>
                            <a:srgbClr val="000000"/>
                          </a:solidFill>
                          <a:latin typeface="Arial"/>
                        </a:rPr>
                        <a:t>Developer</a:t>
                      </a:r>
                    </a:p>
                  </a:txBody>
                  <a:tcPr marL="9525" marR="9525" marT="9525" marB="0" anchor="b"/>
                </a:tc>
                <a:tc>
                  <a:txBody>
                    <a:bodyPr/>
                    <a:lstStyle/>
                    <a:p>
                      <a:pPr algn="l" fontAlgn="b"/>
                      <a:r>
                        <a:rPr lang="en-US" sz="1000" b="1" i="0" u="none" strike="noStrike">
                          <a:solidFill>
                            <a:srgbClr val="000000"/>
                          </a:solidFill>
                          <a:latin typeface="Arial"/>
                        </a:rPr>
                        <a:t>Application</a:t>
                      </a:r>
                    </a:p>
                  </a:txBody>
                  <a:tcPr marL="9525" marR="9525" marT="9525" marB="0" anchor="b"/>
                </a:tc>
                <a:tc>
                  <a:txBody>
                    <a:bodyPr/>
                    <a:lstStyle/>
                    <a:p>
                      <a:pPr algn="l" fontAlgn="b"/>
                      <a:r>
                        <a:rPr lang="en-US" sz="1000" b="1" i="0" u="none" strike="noStrike">
                          <a:solidFill>
                            <a:srgbClr val="000000"/>
                          </a:solidFill>
                          <a:latin typeface="Arial"/>
                        </a:rPr>
                        <a:t>Description</a:t>
                      </a:r>
                    </a:p>
                  </a:txBody>
                  <a:tcPr marL="9525" marR="9525" marT="9525" marB="0" anchor="b"/>
                </a:tc>
                <a:tc>
                  <a:txBody>
                    <a:bodyPr/>
                    <a:lstStyle/>
                    <a:p>
                      <a:pPr algn="l" fontAlgn="b"/>
                      <a:r>
                        <a:rPr lang="en-US" sz="1000" b="1" i="0" u="none" strike="noStrike">
                          <a:solidFill>
                            <a:srgbClr val="000000"/>
                          </a:solidFill>
                          <a:latin typeface="Arial"/>
                        </a:rPr>
                        <a:t>Category</a:t>
                      </a:r>
                    </a:p>
                  </a:txBody>
                  <a:tcPr marL="9525" marR="9525" marT="9525" marB="0" anchor="b"/>
                </a:tc>
                <a:tc>
                  <a:txBody>
                    <a:bodyPr/>
                    <a:lstStyle/>
                    <a:p>
                      <a:pPr algn="l" fontAlgn="b"/>
                      <a:r>
                        <a:rPr lang="en-US" sz="1000" b="1" i="0" u="none" strike="noStrike">
                          <a:solidFill>
                            <a:srgbClr val="000000"/>
                          </a:solidFill>
                          <a:latin typeface="Arial"/>
                        </a:rPr>
                        <a:t>STATUS</a:t>
                      </a:r>
                    </a:p>
                  </a:txBody>
                  <a:tcPr marL="9525" marR="9525" marT="9525" marB="0" anchor="b"/>
                </a:tc>
              </a:tr>
              <a:tr h="919393">
                <a:tc>
                  <a:txBody>
                    <a:bodyPr/>
                    <a:lstStyle/>
                    <a:p>
                      <a:pPr algn="l" fontAlgn="b"/>
                      <a:r>
                        <a:rPr lang="en-US" sz="1000" b="0" i="0" u="none" strike="noStrike">
                          <a:solidFill>
                            <a:srgbClr val="000000"/>
                          </a:solidFill>
                          <a:latin typeface="Arial"/>
                        </a:rPr>
                        <a:t>Harvard and Univ of Delaware</a:t>
                      </a:r>
                    </a:p>
                  </a:txBody>
                  <a:tcPr marL="9525" marR="9525" marT="9525" marB="0" anchor="b"/>
                </a:tc>
                <a:tc>
                  <a:txBody>
                    <a:bodyPr/>
                    <a:lstStyle/>
                    <a:p>
                      <a:pPr algn="l" fontAlgn="b"/>
                      <a:r>
                        <a:rPr lang="en-US" sz="1000" b="0" i="0" u="none" strike="noStrike">
                          <a:solidFill>
                            <a:srgbClr val="000000"/>
                          </a:solidFill>
                          <a:latin typeface="Arial"/>
                        </a:rPr>
                        <a:t>CHARMM</a:t>
                      </a:r>
                    </a:p>
                  </a:txBody>
                  <a:tcPr marL="9525" marR="9525" marT="9525" marB="0" anchor="b"/>
                </a:tc>
                <a:tc>
                  <a:txBody>
                    <a:bodyPr/>
                    <a:lstStyle/>
                    <a:p>
                      <a:pPr algn="l" fontAlgn="b"/>
                      <a:r>
                        <a:rPr lang="en-US" sz="1000" b="0" i="0" u="none" strike="noStrike">
                          <a:solidFill>
                            <a:srgbClr val="000000"/>
                          </a:solidFill>
                          <a:latin typeface="Arial"/>
                        </a:rPr>
                        <a:t>Molecular dynamics</a:t>
                      </a:r>
                    </a:p>
                  </a:txBody>
                  <a:tcPr marL="9525" marR="9525" marT="9525" marB="0" anchor="b"/>
                </a:tc>
                <a:tc>
                  <a:txBody>
                    <a:bodyPr/>
                    <a:lstStyle/>
                    <a:p>
                      <a:pPr algn="l" fontAlgn="b"/>
                      <a:r>
                        <a:rPr lang="en-US" sz="1000" b="0" i="0" u="none" strike="noStrike">
                          <a:solidFill>
                            <a:srgbClr val="000000"/>
                          </a:solidFill>
                          <a:latin typeface="Arial"/>
                        </a:rPr>
                        <a:t>Life Science</a:t>
                      </a:r>
                    </a:p>
                  </a:txBody>
                  <a:tcPr marL="9525" marR="9525" marT="9525" marB="0" anchor="b"/>
                </a:tc>
                <a:tc>
                  <a:txBody>
                    <a:bodyPr/>
                    <a:lstStyle/>
                    <a:p>
                      <a:pPr algn="l" fontAlgn="b"/>
                      <a:r>
                        <a:rPr lang="en-US" sz="1000" b="0" i="0" u="none" strike="noStrike" dirty="0">
                          <a:solidFill>
                            <a:srgbClr val="000000"/>
                          </a:solidFill>
                          <a:latin typeface="Arial"/>
                        </a:rPr>
                        <a:t>Cuda support in library as part of alpha build, working with them to get a beta in </a:t>
                      </a:r>
                      <a:r>
                        <a:rPr lang="en-US" sz="1000" b="0" i="0" u="none" strike="noStrike" dirty="0" smtClean="0">
                          <a:solidFill>
                            <a:srgbClr val="000000"/>
                          </a:solidFill>
                          <a:latin typeface="Arial"/>
                        </a:rPr>
                        <a:t>Feb</a:t>
                      </a:r>
                      <a:endParaRPr lang="en-US" sz="1000" b="0" i="0" u="none" strike="noStrike" dirty="0">
                        <a:solidFill>
                          <a:srgbClr val="000000"/>
                        </a:solidFill>
                        <a:latin typeface="Arial"/>
                      </a:endParaRPr>
                    </a:p>
                  </a:txBody>
                  <a:tcPr marL="9525" marR="9525" marT="9525" marB="0" anchor="b"/>
                </a:tc>
              </a:tr>
              <a:tr h="550692">
                <a:tc>
                  <a:txBody>
                    <a:bodyPr/>
                    <a:lstStyle/>
                    <a:p>
                      <a:pPr algn="l" fontAlgn="b"/>
                      <a:r>
                        <a:rPr lang="en-US" sz="1000" b="0" i="0" u="none" strike="noStrike">
                          <a:solidFill>
                            <a:srgbClr val="000000"/>
                          </a:solidFill>
                          <a:latin typeface="Arial"/>
                        </a:rPr>
                        <a:t>Howard Hughes Med</a:t>
                      </a:r>
                    </a:p>
                  </a:txBody>
                  <a:tcPr marL="9525" marR="9525" marT="9525" marB="0" anchor="b"/>
                </a:tc>
                <a:tc>
                  <a:txBody>
                    <a:bodyPr/>
                    <a:lstStyle/>
                    <a:p>
                      <a:pPr algn="l" fontAlgn="b"/>
                      <a:r>
                        <a:rPr lang="en-US" sz="1000" b="0" i="0" u="none" strike="noStrike">
                          <a:solidFill>
                            <a:srgbClr val="000000"/>
                          </a:solidFill>
                          <a:latin typeface="Arial"/>
                        </a:rPr>
                        <a:t>HMMER</a:t>
                      </a:r>
                    </a:p>
                  </a:txBody>
                  <a:tcPr marL="9525" marR="9525" marT="9525" marB="0" anchor="b"/>
                </a:tc>
                <a:tc>
                  <a:txBody>
                    <a:bodyPr/>
                    <a:lstStyle/>
                    <a:p>
                      <a:pPr algn="l" fontAlgn="b"/>
                      <a:r>
                        <a:rPr lang="da-DK" sz="1000" b="0" i="0" u="none" strike="noStrike">
                          <a:solidFill>
                            <a:srgbClr val="000000"/>
                          </a:solidFill>
                          <a:latin typeface="Arial"/>
                        </a:rPr>
                        <a:t>Hidden Markov models for bio</a:t>
                      </a:r>
                    </a:p>
                  </a:txBody>
                  <a:tcPr marL="9525" marR="9525" marT="9525" marB="0" anchor="b"/>
                </a:tc>
                <a:tc>
                  <a:txBody>
                    <a:bodyPr/>
                    <a:lstStyle/>
                    <a:p>
                      <a:pPr algn="l" fontAlgn="b"/>
                      <a:r>
                        <a:rPr lang="en-US" sz="1000" b="0" i="0" u="none" strike="noStrike">
                          <a:solidFill>
                            <a:srgbClr val="000000"/>
                          </a:solidFill>
                          <a:latin typeface="Arial"/>
                        </a:rPr>
                        <a:t>Life Science</a:t>
                      </a:r>
                    </a:p>
                  </a:txBody>
                  <a:tcPr marL="9525" marR="9525" marT="9525" marB="0" anchor="b"/>
                </a:tc>
                <a:tc>
                  <a:txBody>
                    <a:bodyPr/>
                    <a:lstStyle/>
                    <a:p>
                      <a:pPr algn="l" fontAlgn="b"/>
                      <a:r>
                        <a:rPr lang="en-US" sz="1000" b="0" i="0" u="none" strike="noStrike">
                          <a:solidFill>
                            <a:srgbClr val="000000"/>
                          </a:solidFill>
                          <a:latin typeface="Arial"/>
                        </a:rPr>
                        <a:t>Available</a:t>
                      </a:r>
                    </a:p>
                  </a:txBody>
                  <a:tcPr marL="9525" marR="9525" marT="9525" marB="0" anchor="b"/>
                </a:tc>
              </a:tr>
              <a:tr h="550692">
                <a:tc>
                  <a:txBody>
                    <a:bodyPr/>
                    <a:lstStyle/>
                    <a:p>
                      <a:pPr algn="l" fontAlgn="b"/>
                      <a:r>
                        <a:rPr lang="en-US" sz="1000" b="0" i="0" u="none" strike="noStrike">
                          <a:solidFill>
                            <a:srgbClr val="000000"/>
                          </a:solidFill>
                          <a:latin typeface="Arial"/>
                        </a:rPr>
                        <a:t>IA State</a:t>
                      </a:r>
                    </a:p>
                  </a:txBody>
                  <a:tcPr marL="9525" marR="9525" marT="9525" marB="0" anchor="b"/>
                </a:tc>
                <a:tc>
                  <a:txBody>
                    <a:bodyPr/>
                    <a:lstStyle/>
                    <a:p>
                      <a:pPr algn="l" fontAlgn="b"/>
                      <a:r>
                        <a:rPr lang="en-US" sz="1000" b="0" i="0" u="none" strike="noStrike">
                          <a:solidFill>
                            <a:srgbClr val="000000"/>
                          </a:solidFill>
                          <a:latin typeface="Arial"/>
                        </a:rPr>
                        <a:t>GAMESS</a:t>
                      </a:r>
                    </a:p>
                  </a:txBody>
                  <a:tcPr marL="9525" marR="9525" marT="9525" marB="0" anchor="b"/>
                </a:tc>
                <a:tc>
                  <a:txBody>
                    <a:bodyPr/>
                    <a:lstStyle/>
                    <a:p>
                      <a:pPr algn="l" fontAlgn="b"/>
                      <a:r>
                        <a:rPr lang="en-US" sz="1000" b="0" i="0" u="none" strike="noStrike">
                          <a:solidFill>
                            <a:srgbClr val="000000"/>
                          </a:solidFill>
                          <a:latin typeface="Arial"/>
                        </a:rPr>
                        <a:t>Quant Chem</a:t>
                      </a:r>
                    </a:p>
                  </a:txBody>
                  <a:tcPr marL="9525" marR="9525" marT="9525" marB="0" anchor="b"/>
                </a:tc>
                <a:tc>
                  <a:txBody>
                    <a:bodyPr/>
                    <a:lstStyle/>
                    <a:p>
                      <a:pPr algn="l" fontAlgn="b"/>
                      <a:r>
                        <a:rPr lang="en-US" sz="1000" b="0" i="0" u="none" strike="noStrike">
                          <a:solidFill>
                            <a:srgbClr val="000000"/>
                          </a:solidFill>
                          <a:latin typeface="Arial"/>
                        </a:rPr>
                        <a:t>Life Science</a:t>
                      </a:r>
                    </a:p>
                  </a:txBody>
                  <a:tcPr marL="9525" marR="9525" marT="9525" marB="0" anchor="b"/>
                </a:tc>
                <a:tc>
                  <a:txBody>
                    <a:bodyPr/>
                    <a:lstStyle/>
                    <a:p>
                      <a:pPr algn="l" fontAlgn="b"/>
                      <a:r>
                        <a:rPr lang="en-US" sz="1000" b="0" i="0" u="none" strike="noStrike">
                          <a:solidFill>
                            <a:srgbClr val="000000"/>
                          </a:solidFill>
                          <a:latin typeface="Arial"/>
                        </a:rPr>
                        <a:t>Integration in progress, hopeful of beta in Q1</a:t>
                      </a:r>
                    </a:p>
                  </a:txBody>
                  <a:tcPr marL="9525" marR="9525" marT="9525" marB="0" anchor="b"/>
                </a:tc>
              </a:tr>
              <a:tr h="693081">
                <a:tc>
                  <a:txBody>
                    <a:bodyPr/>
                    <a:lstStyle/>
                    <a:p>
                      <a:pPr algn="l" fontAlgn="b"/>
                      <a:r>
                        <a:rPr lang="en-US" sz="1000" b="0" i="0" u="none" strike="noStrike">
                          <a:solidFill>
                            <a:srgbClr val="000000"/>
                          </a:solidFill>
                          <a:latin typeface="Arial"/>
                        </a:rPr>
                        <a:t>Scripps</a:t>
                      </a:r>
                    </a:p>
                  </a:txBody>
                  <a:tcPr marL="9525" marR="9525" marT="9525" marB="0" anchor="b"/>
                </a:tc>
                <a:tc>
                  <a:txBody>
                    <a:bodyPr/>
                    <a:lstStyle/>
                    <a:p>
                      <a:pPr algn="l" fontAlgn="b"/>
                      <a:r>
                        <a:rPr lang="en-US" sz="1000" b="0" i="0" u="none" strike="noStrike" dirty="0">
                          <a:solidFill>
                            <a:srgbClr val="000000"/>
                          </a:solidFill>
                          <a:latin typeface="Arial"/>
                        </a:rPr>
                        <a:t>LAMMPS</a:t>
                      </a:r>
                    </a:p>
                  </a:txBody>
                  <a:tcPr marL="9525" marR="9525" marT="9525" marB="0" anchor="b"/>
                </a:tc>
                <a:tc>
                  <a:txBody>
                    <a:bodyPr/>
                    <a:lstStyle/>
                    <a:p>
                      <a:pPr algn="l" fontAlgn="b"/>
                      <a:r>
                        <a:rPr lang="en-US" sz="1000" b="0" i="0" u="none" strike="noStrike">
                          <a:solidFill>
                            <a:srgbClr val="000000"/>
                          </a:solidFill>
                          <a:latin typeface="Arial"/>
                        </a:rPr>
                        <a:t>Molecular dynamics</a:t>
                      </a:r>
                    </a:p>
                  </a:txBody>
                  <a:tcPr marL="9525" marR="9525" marT="9525" marB="0" anchor="b"/>
                </a:tc>
                <a:tc>
                  <a:txBody>
                    <a:bodyPr/>
                    <a:lstStyle/>
                    <a:p>
                      <a:pPr algn="l" fontAlgn="b"/>
                      <a:r>
                        <a:rPr lang="en-US" sz="1000" b="0" i="0" u="none" strike="noStrike">
                          <a:solidFill>
                            <a:srgbClr val="000000"/>
                          </a:solidFill>
                          <a:latin typeface="Arial"/>
                        </a:rPr>
                        <a:t>Life Science</a:t>
                      </a:r>
                    </a:p>
                  </a:txBody>
                  <a:tcPr marL="9525" marR="9525" marT="9525" marB="0" anchor="b"/>
                </a:tc>
                <a:tc>
                  <a:txBody>
                    <a:bodyPr/>
                    <a:lstStyle/>
                    <a:p>
                      <a:pPr algn="l" fontAlgn="b"/>
                      <a:r>
                        <a:rPr lang="en-US" sz="1000" b="0" i="0" u="none" strike="noStrike">
                          <a:solidFill>
                            <a:srgbClr val="000000"/>
                          </a:solidFill>
                          <a:latin typeface="Arial"/>
                        </a:rPr>
                        <a:t>Selected algorithms supported, project ongoing – download availalable</a:t>
                      </a:r>
                    </a:p>
                  </a:txBody>
                  <a:tcPr marL="9525" marR="9525" marT="9525" marB="0" anchor="b"/>
                </a:tc>
              </a:tr>
              <a:tr h="550692">
                <a:tc>
                  <a:txBody>
                    <a:bodyPr/>
                    <a:lstStyle/>
                    <a:p>
                      <a:pPr algn="l" fontAlgn="b"/>
                      <a:r>
                        <a:rPr lang="en-US" sz="1000" b="0" i="0" u="none" strike="noStrike">
                          <a:solidFill>
                            <a:srgbClr val="000000"/>
                          </a:solidFill>
                          <a:latin typeface="Arial"/>
                        </a:rPr>
                        <a:t>Scripps</a:t>
                      </a:r>
                    </a:p>
                  </a:txBody>
                  <a:tcPr marL="9525" marR="9525" marT="9525" marB="0" anchor="b"/>
                </a:tc>
                <a:tc>
                  <a:txBody>
                    <a:bodyPr/>
                    <a:lstStyle/>
                    <a:p>
                      <a:pPr algn="l" fontAlgn="b"/>
                      <a:r>
                        <a:rPr lang="en-US" sz="1000" b="0" i="0" u="none" strike="noStrike">
                          <a:solidFill>
                            <a:srgbClr val="000000"/>
                          </a:solidFill>
                          <a:latin typeface="Arial"/>
                        </a:rPr>
                        <a:t>AMBER</a:t>
                      </a:r>
                    </a:p>
                  </a:txBody>
                  <a:tcPr marL="9525" marR="9525" marT="9525" marB="0" anchor="b"/>
                </a:tc>
                <a:tc>
                  <a:txBody>
                    <a:bodyPr/>
                    <a:lstStyle/>
                    <a:p>
                      <a:pPr algn="l" fontAlgn="b"/>
                      <a:r>
                        <a:rPr lang="en-US" sz="1000" b="0" i="0" u="none" strike="noStrike">
                          <a:solidFill>
                            <a:srgbClr val="000000"/>
                          </a:solidFill>
                          <a:latin typeface="Arial"/>
                        </a:rPr>
                        <a:t>Molecular dynamics</a:t>
                      </a:r>
                    </a:p>
                  </a:txBody>
                  <a:tcPr marL="9525" marR="9525" marT="9525" marB="0" anchor="b"/>
                </a:tc>
                <a:tc>
                  <a:txBody>
                    <a:bodyPr/>
                    <a:lstStyle/>
                    <a:p>
                      <a:pPr algn="l" fontAlgn="b"/>
                      <a:r>
                        <a:rPr lang="en-US" sz="1000" b="0" i="0" u="none" strike="noStrike">
                          <a:solidFill>
                            <a:srgbClr val="000000"/>
                          </a:solidFill>
                          <a:latin typeface="Arial"/>
                        </a:rPr>
                        <a:t>Life Science</a:t>
                      </a:r>
                    </a:p>
                  </a:txBody>
                  <a:tcPr marL="9525" marR="9525" marT="9525" marB="0" anchor="b"/>
                </a:tc>
                <a:tc>
                  <a:txBody>
                    <a:bodyPr/>
                    <a:lstStyle/>
                    <a:p>
                      <a:pPr algn="l" fontAlgn="b"/>
                      <a:r>
                        <a:rPr lang="en-US" sz="1000" b="0" i="0" u="none" strike="noStrike">
                          <a:solidFill>
                            <a:srgbClr val="000000"/>
                          </a:solidFill>
                          <a:latin typeface="Arial"/>
                        </a:rPr>
                        <a:t>Amber 10 patch for GB today, PME by Dec/Jan</a:t>
                      </a:r>
                    </a:p>
                  </a:txBody>
                  <a:tcPr marL="9525" marR="9525" marT="9525" marB="0" anchor="b"/>
                </a:tc>
              </a:tr>
              <a:tr h="550692">
                <a:tc>
                  <a:txBody>
                    <a:bodyPr/>
                    <a:lstStyle/>
                    <a:p>
                      <a:pPr algn="l" fontAlgn="b"/>
                      <a:r>
                        <a:rPr lang="en-US" sz="1000" b="0" i="0" u="none" strike="noStrike">
                          <a:solidFill>
                            <a:srgbClr val="000000"/>
                          </a:solidFill>
                          <a:latin typeface="Arial"/>
                        </a:rPr>
                        <a:t>Scripps</a:t>
                      </a:r>
                    </a:p>
                  </a:txBody>
                  <a:tcPr marL="9525" marR="9525" marT="9525" marB="0" anchor="b"/>
                </a:tc>
                <a:tc>
                  <a:txBody>
                    <a:bodyPr/>
                    <a:lstStyle/>
                    <a:p>
                      <a:pPr algn="l" fontAlgn="b"/>
                      <a:r>
                        <a:rPr lang="en-US" sz="1000" b="0" i="0" u="none" strike="noStrike">
                          <a:solidFill>
                            <a:srgbClr val="000000"/>
                          </a:solidFill>
                          <a:latin typeface="Arial"/>
                        </a:rPr>
                        <a:t>AutoDock</a:t>
                      </a:r>
                    </a:p>
                  </a:txBody>
                  <a:tcPr marL="9525" marR="9525" marT="9525" marB="0" anchor="b"/>
                </a:tc>
                <a:tc>
                  <a:txBody>
                    <a:bodyPr/>
                    <a:lstStyle/>
                    <a:p>
                      <a:pPr algn="l" fontAlgn="b"/>
                      <a:r>
                        <a:rPr lang="en-US" sz="1000" b="0" i="0" u="none" strike="noStrike">
                          <a:solidFill>
                            <a:srgbClr val="000000"/>
                          </a:solidFill>
                          <a:latin typeface="Arial"/>
                        </a:rPr>
                        <a:t>Protien Docking</a:t>
                      </a:r>
                    </a:p>
                  </a:txBody>
                  <a:tcPr marL="9525" marR="9525" marT="9525" marB="0" anchor="b"/>
                </a:tc>
                <a:tc>
                  <a:txBody>
                    <a:bodyPr/>
                    <a:lstStyle/>
                    <a:p>
                      <a:pPr algn="l" fontAlgn="b"/>
                      <a:r>
                        <a:rPr lang="en-US" sz="1000" b="0" i="0" u="none" strike="noStrike">
                          <a:solidFill>
                            <a:srgbClr val="000000"/>
                          </a:solidFill>
                          <a:latin typeface="Arial"/>
                        </a:rPr>
                        <a:t>Life Science</a:t>
                      </a:r>
                    </a:p>
                  </a:txBody>
                  <a:tcPr marL="9525" marR="9525" marT="9525" marB="0" anchor="b"/>
                </a:tc>
                <a:tc>
                  <a:txBody>
                    <a:bodyPr/>
                    <a:lstStyle/>
                    <a:p>
                      <a:pPr algn="l" fontAlgn="b"/>
                      <a:r>
                        <a:rPr lang="en-US" sz="1000" b="0" i="0" u="none" strike="noStrike" dirty="0">
                          <a:solidFill>
                            <a:srgbClr val="000000"/>
                          </a:solidFill>
                          <a:latin typeface="Arial"/>
                        </a:rPr>
                        <a:t>Available via 3</a:t>
                      </a:r>
                      <a:r>
                        <a:rPr lang="en-US" sz="1000" b="0" i="0" u="none" strike="noStrike" baseline="30000" dirty="0">
                          <a:solidFill>
                            <a:srgbClr val="000000"/>
                          </a:solidFill>
                          <a:latin typeface="Arial"/>
                        </a:rPr>
                        <a:t>rd</a:t>
                      </a:r>
                      <a:r>
                        <a:rPr lang="en-US" sz="1000" b="0" i="0" u="none" strike="noStrike" dirty="0">
                          <a:solidFill>
                            <a:srgbClr val="000000"/>
                          </a:solidFill>
                          <a:latin typeface="Arial"/>
                        </a:rPr>
                        <a:t> party</a:t>
                      </a:r>
                    </a:p>
                  </a:txBody>
                  <a:tcPr marL="9525" marR="9525" marT="9525" marB="0" anchor="b"/>
                </a:tc>
              </a:tr>
            </a:tbl>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ISV Status:</a:t>
            </a:r>
            <a:endParaRPr lang="en-US" dirty="0"/>
          </a:p>
        </p:txBody>
      </p:sp>
      <p:graphicFrame>
        <p:nvGraphicFramePr>
          <p:cNvPr id="4" name="Content Placeholder 3"/>
          <p:cNvGraphicFramePr>
            <a:graphicFrameLocks noGrp="1"/>
          </p:cNvGraphicFramePr>
          <p:nvPr>
            <p:ph idx="1"/>
          </p:nvPr>
        </p:nvGraphicFramePr>
        <p:xfrm>
          <a:off x="549275" y="827087"/>
          <a:ext cx="9843976" cy="4852496"/>
        </p:xfrm>
        <a:graphic>
          <a:graphicData uri="http://schemas.openxmlformats.org/drawingml/2006/table">
            <a:tbl>
              <a:tblPr firstRow="1" bandRow="1">
                <a:tableStyleId>{5C22544A-7EE6-4342-B048-85BDC9FD1C3A}</a:tableStyleId>
              </a:tblPr>
              <a:tblGrid>
                <a:gridCol w="1673754"/>
                <a:gridCol w="1673754"/>
                <a:gridCol w="1673754"/>
                <a:gridCol w="1673754"/>
                <a:gridCol w="3148960"/>
              </a:tblGrid>
              <a:tr h="606562">
                <a:tc>
                  <a:txBody>
                    <a:bodyPr/>
                    <a:lstStyle/>
                    <a:p>
                      <a:pPr algn="l" fontAlgn="b"/>
                      <a:r>
                        <a:rPr lang="en-US" sz="1000" b="1" i="0" u="none" strike="noStrike" dirty="0">
                          <a:solidFill>
                            <a:srgbClr val="000000"/>
                          </a:solidFill>
                          <a:latin typeface="Arial"/>
                        </a:rPr>
                        <a:t>Developer</a:t>
                      </a:r>
                    </a:p>
                  </a:txBody>
                  <a:tcPr marL="9525" marR="9525" marT="9525" marB="0" anchor="b"/>
                </a:tc>
                <a:tc>
                  <a:txBody>
                    <a:bodyPr/>
                    <a:lstStyle/>
                    <a:p>
                      <a:pPr algn="l" fontAlgn="b"/>
                      <a:r>
                        <a:rPr lang="en-US" sz="1000" b="1" i="0" u="none" strike="noStrike">
                          <a:solidFill>
                            <a:srgbClr val="000000"/>
                          </a:solidFill>
                          <a:latin typeface="Arial"/>
                        </a:rPr>
                        <a:t>Application</a:t>
                      </a:r>
                    </a:p>
                  </a:txBody>
                  <a:tcPr marL="9525" marR="9525" marT="9525" marB="0" anchor="b"/>
                </a:tc>
                <a:tc>
                  <a:txBody>
                    <a:bodyPr/>
                    <a:lstStyle/>
                    <a:p>
                      <a:pPr algn="l" fontAlgn="b"/>
                      <a:r>
                        <a:rPr lang="en-US" sz="1000" b="1" i="0" u="none" strike="noStrike">
                          <a:solidFill>
                            <a:srgbClr val="000000"/>
                          </a:solidFill>
                          <a:latin typeface="Arial"/>
                        </a:rPr>
                        <a:t>Description</a:t>
                      </a:r>
                    </a:p>
                  </a:txBody>
                  <a:tcPr marL="9525" marR="9525" marT="9525" marB="0" anchor="b"/>
                </a:tc>
                <a:tc>
                  <a:txBody>
                    <a:bodyPr/>
                    <a:lstStyle/>
                    <a:p>
                      <a:pPr algn="l" fontAlgn="b"/>
                      <a:r>
                        <a:rPr lang="en-US" sz="1000" b="1" i="0" u="none" strike="noStrike">
                          <a:solidFill>
                            <a:srgbClr val="000000"/>
                          </a:solidFill>
                          <a:latin typeface="Arial"/>
                        </a:rPr>
                        <a:t>Category</a:t>
                      </a:r>
                    </a:p>
                  </a:txBody>
                  <a:tcPr marL="9525" marR="9525" marT="9525" marB="0" anchor="b"/>
                </a:tc>
                <a:tc>
                  <a:txBody>
                    <a:bodyPr/>
                    <a:lstStyle/>
                    <a:p>
                      <a:pPr algn="l" fontAlgn="b"/>
                      <a:r>
                        <a:rPr lang="en-US" sz="1000" b="1" i="0" u="none" strike="noStrike">
                          <a:solidFill>
                            <a:srgbClr val="000000"/>
                          </a:solidFill>
                          <a:latin typeface="Arial"/>
                        </a:rPr>
                        <a:t>STATUS</a:t>
                      </a:r>
                    </a:p>
                  </a:txBody>
                  <a:tcPr marL="9525" marR="9525" marT="9525" marB="0" anchor="b"/>
                </a:tc>
              </a:tr>
              <a:tr h="606562">
                <a:tc>
                  <a:txBody>
                    <a:bodyPr/>
                    <a:lstStyle/>
                    <a:p>
                      <a:pPr algn="l" fontAlgn="b"/>
                      <a:r>
                        <a:rPr lang="en-US" sz="1000" b="0" i="0" u="none" strike="noStrike">
                          <a:solidFill>
                            <a:srgbClr val="000000"/>
                          </a:solidFill>
                          <a:latin typeface="Arial"/>
                        </a:rPr>
                        <a:t>Stockholm Center</a:t>
                      </a:r>
                    </a:p>
                  </a:txBody>
                  <a:tcPr marL="9525" marR="9525" marT="9525" marB="0" anchor="b"/>
                </a:tc>
                <a:tc>
                  <a:txBody>
                    <a:bodyPr/>
                    <a:lstStyle/>
                    <a:p>
                      <a:pPr algn="l" fontAlgn="b"/>
                      <a:r>
                        <a:rPr lang="en-US" sz="1000" b="0" i="0" u="none" strike="noStrike">
                          <a:solidFill>
                            <a:srgbClr val="000000"/>
                          </a:solidFill>
                          <a:latin typeface="Arial"/>
                        </a:rPr>
                        <a:t>GROMACS</a:t>
                      </a:r>
                    </a:p>
                  </a:txBody>
                  <a:tcPr marL="9525" marR="9525" marT="9525" marB="0" anchor="b"/>
                </a:tc>
                <a:tc>
                  <a:txBody>
                    <a:bodyPr/>
                    <a:lstStyle/>
                    <a:p>
                      <a:pPr algn="l" fontAlgn="b"/>
                      <a:r>
                        <a:rPr lang="en-US" sz="1000" b="0" i="0" u="none" strike="noStrike">
                          <a:solidFill>
                            <a:srgbClr val="000000"/>
                          </a:solidFill>
                          <a:latin typeface="Arial"/>
                        </a:rPr>
                        <a:t>Molecular dynamics</a:t>
                      </a:r>
                    </a:p>
                  </a:txBody>
                  <a:tcPr marL="9525" marR="9525" marT="9525" marB="0" anchor="b"/>
                </a:tc>
                <a:tc>
                  <a:txBody>
                    <a:bodyPr/>
                    <a:lstStyle/>
                    <a:p>
                      <a:pPr algn="l" fontAlgn="b"/>
                      <a:r>
                        <a:rPr lang="en-US" sz="1000" b="0" i="0" u="none" strike="noStrike">
                          <a:solidFill>
                            <a:srgbClr val="000000"/>
                          </a:solidFill>
                          <a:latin typeface="Arial"/>
                        </a:rPr>
                        <a:t>Life Science</a:t>
                      </a:r>
                    </a:p>
                  </a:txBody>
                  <a:tcPr marL="9525" marR="9525" marT="9525" marB="0" anchor="b"/>
                </a:tc>
                <a:tc>
                  <a:txBody>
                    <a:bodyPr/>
                    <a:lstStyle/>
                    <a:p>
                      <a:pPr algn="l" fontAlgn="b"/>
                      <a:r>
                        <a:rPr lang="en-US" sz="1000" b="0" i="0" u="none" strike="noStrike">
                          <a:solidFill>
                            <a:srgbClr val="000000"/>
                          </a:solidFill>
                          <a:latin typeface="Arial"/>
                        </a:rPr>
                        <a:t>Available with PME via OpenMM</a:t>
                      </a:r>
                    </a:p>
                  </a:txBody>
                  <a:tcPr marL="9525" marR="9525" marT="9525" marB="0" anchor="b"/>
                </a:tc>
              </a:tr>
              <a:tr h="606562">
                <a:tc>
                  <a:txBody>
                    <a:bodyPr/>
                    <a:lstStyle/>
                    <a:p>
                      <a:pPr algn="l" fontAlgn="b"/>
                      <a:r>
                        <a:rPr lang="en-US" sz="1000" b="0" i="0" u="none" strike="noStrike">
                          <a:solidFill>
                            <a:srgbClr val="000000"/>
                          </a:solidFill>
                          <a:latin typeface="Arial"/>
                        </a:rPr>
                        <a:t>UIUC</a:t>
                      </a:r>
                    </a:p>
                  </a:txBody>
                  <a:tcPr marL="9525" marR="9525" marT="9525" marB="0" anchor="b"/>
                </a:tc>
                <a:tc>
                  <a:txBody>
                    <a:bodyPr/>
                    <a:lstStyle/>
                    <a:p>
                      <a:pPr algn="l" fontAlgn="b"/>
                      <a:r>
                        <a:rPr lang="en-US" sz="1000" b="0" i="0" u="none" strike="noStrike">
                          <a:solidFill>
                            <a:srgbClr val="000000"/>
                          </a:solidFill>
                          <a:latin typeface="Arial"/>
                        </a:rPr>
                        <a:t>NAMD</a:t>
                      </a:r>
                    </a:p>
                  </a:txBody>
                  <a:tcPr marL="9525" marR="9525" marT="9525" marB="0" anchor="b"/>
                </a:tc>
                <a:tc>
                  <a:txBody>
                    <a:bodyPr/>
                    <a:lstStyle/>
                    <a:p>
                      <a:pPr algn="l" fontAlgn="b"/>
                      <a:r>
                        <a:rPr lang="en-US" sz="1000" b="0" i="0" u="none" strike="noStrike">
                          <a:solidFill>
                            <a:srgbClr val="000000"/>
                          </a:solidFill>
                          <a:latin typeface="Arial"/>
                        </a:rPr>
                        <a:t>Molecular dynamics</a:t>
                      </a:r>
                    </a:p>
                  </a:txBody>
                  <a:tcPr marL="9525" marR="9525" marT="9525" marB="0" anchor="b"/>
                </a:tc>
                <a:tc>
                  <a:txBody>
                    <a:bodyPr/>
                    <a:lstStyle/>
                    <a:p>
                      <a:pPr algn="l" fontAlgn="b"/>
                      <a:r>
                        <a:rPr lang="en-US" sz="1000" b="0" i="0" u="none" strike="noStrike">
                          <a:solidFill>
                            <a:srgbClr val="000000"/>
                          </a:solidFill>
                          <a:latin typeface="Arial"/>
                        </a:rPr>
                        <a:t>Life Science</a:t>
                      </a:r>
                    </a:p>
                  </a:txBody>
                  <a:tcPr marL="9525" marR="9525" marT="9525" marB="0" anchor="b"/>
                </a:tc>
                <a:tc>
                  <a:txBody>
                    <a:bodyPr/>
                    <a:lstStyle/>
                    <a:p>
                      <a:pPr algn="l" fontAlgn="b"/>
                      <a:r>
                        <a:rPr lang="en-US" sz="1000" b="0" i="0" u="none" strike="noStrike">
                          <a:solidFill>
                            <a:srgbClr val="000000"/>
                          </a:solidFill>
                          <a:latin typeface="Arial"/>
                        </a:rPr>
                        <a:t>Namd 2.7 B2 available</a:t>
                      </a:r>
                    </a:p>
                  </a:txBody>
                  <a:tcPr marL="9525" marR="9525" marT="9525" marB="0" anchor="b"/>
                </a:tc>
              </a:tr>
              <a:tr h="606562">
                <a:tc>
                  <a:txBody>
                    <a:bodyPr/>
                    <a:lstStyle/>
                    <a:p>
                      <a:pPr algn="l" fontAlgn="b"/>
                      <a:r>
                        <a:rPr lang="en-US" sz="1000" b="0" i="0" u="none" strike="noStrike">
                          <a:solidFill>
                            <a:srgbClr val="000000"/>
                          </a:solidFill>
                          <a:latin typeface="Arial"/>
                        </a:rPr>
                        <a:t>UIUC</a:t>
                      </a:r>
                    </a:p>
                  </a:txBody>
                  <a:tcPr marL="9525" marR="9525" marT="9525" marB="0" anchor="b"/>
                </a:tc>
                <a:tc>
                  <a:txBody>
                    <a:bodyPr/>
                    <a:lstStyle/>
                    <a:p>
                      <a:pPr algn="l" fontAlgn="b"/>
                      <a:r>
                        <a:rPr lang="en-US" sz="1000" b="0" i="0" u="none" strike="noStrike">
                          <a:solidFill>
                            <a:srgbClr val="000000"/>
                          </a:solidFill>
                          <a:latin typeface="Arial"/>
                        </a:rPr>
                        <a:t>VMD</a:t>
                      </a:r>
                    </a:p>
                  </a:txBody>
                  <a:tcPr marL="9525" marR="9525" marT="9525" marB="0" anchor="b"/>
                </a:tc>
                <a:tc>
                  <a:txBody>
                    <a:bodyPr/>
                    <a:lstStyle/>
                    <a:p>
                      <a:pPr algn="l" fontAlgn="b"/>
                      <a:r>
                        <a:rPr lang="en-US" sz="1000" b="0" i="0" u="none" strike="noStrike">
                          <a:solidFill>
                            <a:srgbClr val="000000"/>
                          </a:solidFill>
                          <a:latin typeface="Arial"/>
                        </a:rPr>
                        <a:t>Viz of MD</a:t>
                      </a:r>
                    </a:p>
                  </a:txBody>
                  <a:tcPr marL="9525" marR="9525" marT="9525" marB="0" anchor="b"/>
                </a:tc>
                <a:tc>
                  <a:txBody>
                    <a:bodyPr/>
                    <a:lstStyle/>
                    <a:p>
                      <a:pPr algn="l" fontAlgn="b"/>
                      <a:r>
                        <a:rPr lang="en-US" sz="1000" b="0" i="0" u="none" strike="noStrike">
                          <a:solidFill>
                            <a:srgbClr val="000000"/>
                          </a:solidFill>
                          <a:latin typeface="Arial"/>
                        </a:rPr>
                        <a:t>Life Science</a:t>
                      </a:r>
                    </a:p>
                  </a:txBody>
                  <a:tcPr marL="9525" marR="9525" marT="9525" marB="0" anchor="b"/>
                </a:tc>
                <a:tc>
                  <a:txBody>
                    <a:bodyPr/>
                    <a:lstStyle/>
                    <a:p>
                      <a:pPr algn="l" fontAlgn="b"/>
                      <a:r>
                        <a:rPr lang="en-US" sz="1000" b="0" i="0" u="none" strike="noStrike">
                          <a:solidFill>
                            <a:srgbClr val="000000"/>
                          </a:solidFill>
                          <a:latin typeface="Arial"/>
                        </a:rPr>
                        <a:t>Available</a:t>
                      </a:r>
                    </a:p>
                  </a:txBody>
                  <a:tcPr marL="9525" marR="9525" marT="9525" marB="0" anchor="b"/>
                </a:tc>
              </a:tr>
              <a:tr h="606562">
                <a:tc>
                  <a:txBody>
                    <a:bodyPr/>
                    <a:lstStyle/>
                    <a:p>
                      <a:pPr algn="l" fontAlgn="b"/>
                      <a:r>
                        <a:rPr lang="en-US" sz="1000" b="0" i="0" u="none" strike="noStrike">
                          <a:solidFill>
                            <a:srgbClr val="000000"/>
                          </a:solidFill>
                          <a:latin typeface="Arial"/>
                        </a:rPr>
                        <a:t>Univ of Delaware</a:t>
                      </a:r>
                    </a:p>
                  </a:txBody>
                  <a:tcPr marL="9525" marR="9525" marT="9525" marB="0" anchor="b"/>
                </a:tc>
                <a:tc>
                  <a:txBody>
                    <a:bodyPr/>
                    <a:lstStyle/>
                    <a:p>
                      <a:pPr algn="l" fontAlgn="b"/>
                      <a:r>
                        <a:rPr lang="en-US" sz="1000" b="0" i="0" u="none" strike="noStrike">
                          <a:solidFill>
                            <a:srgbClr val="000000"/>
                          </a:solidFill>
                          <a:latin typeface="Arial"/>
                        </a:rPr>
                        <a:t>Dockig@home</a:t>
                      </a:r>
                    </a:p>
                  </a:txBody>
                  <a:tcPr marL="9525" marR="9525" marT="9525" marB="0" anchor="b"/>
                </a:tc>
                <a:tc>
                  <a:txBody>
                    <a:bodyPr/>
                    <a:lstStyle/>
                    <a:p>
                      <a:pPr algn="l" fontAlgn="b"/>
                      <a:r>
                        <a:rPr lang="en-US" sz="1000" b="0" i="0" u="none" strike="noStrike">
                          <a:solidFill>
                            <a:srgbClr val="000000"/>
                          </a:solidFill>
                          <a:latin typeface="Arial"/>
                        </a:rPr>
                        <a:t>Protein docking</a:t>
                      </a:r>
                    </a:p>
                  </a:txBody>
                  <a:tcPr marL="9525" marR="9525" marT="9525" marB="0" anchor="b"/>
                </a:tc>
                <a:tc>
                  <a:txBody>
                    <a:bodyPr/>
                    <a:lstStyle/>
                    <a:p>
                      <a:pPr algn="l" fontAlgn="b"/>
                      <a:r>
                        <a:rPr lang="en-US" sz="1000" b="0" i="0" u="none" strike="noStrike">
                          <a:solidFill>
                            <a:srgbClr val="000000"/>
                          </a:solidFill>
                          <a:latin typeface="Arial"/>
                        </a:rPr>
                        <a:t>Life Science</a:t>
                      </a:r>
                    </a:p>
                  </a:txBody>
                  <a:tcPr marL="9525" marR="9525" marT="9525" marB="0" anchor="b"/>
                </a:tc>
                <a:tc>
                  <a:txBody>
                    <a:bodyPr/>
                    <a:lstStyle/>
                    <a:p>
                      <a:pPr algn="l" fontAlgn="b"/>
                      <a:r>
                        <a:rPr lang="en-US" sz="1000" b="0" i="0" u="none" strike="noStrike">
                          <a:solidFill>
                            <a:srgbClr val="000000"/>
                          </a:solidFill>
                          <a:latin typeface="Arial"/>
                        </a:rPr>
                        <a:t>Not sure.</a:t>
                      </a:r>
                    </a:p>
                  </a:txBody>
                  <a:tcPr marL="9525" marR="9525" marT="9525" marB="0" anchor="b"/>
                </a:tc>
              </a:tr>
              <a:tr h="606562">
                <a:tc>
                  <a:txBody>
                    <a:bodyPr/>
                    <a:lstStyle/>
                    <a:p>
                      <a:pPr algn="l" fontAlgn="b"/>
                      <a:r>
                        <a:rPr lang="en-US" sz="1000" b="0" i="0" u="none" strike="noStrike">
                          <a:solidFill>
                            <a:srgbClr val="000000"/>
                          </a:solidFill>
                          <a:latin typeface="Arial"/>
                        </a:rPr>
                        <a:t>Univ of Maryland</a:t>
                      </a:r>
                    </a:p>
                  </a:txBody>
                  <a:tcPr marL="9525" marR="9525" marT="9525" marB="0" anchor="b"/>
                </a:tc>
                <a:tc>
                  <a:txBody>
                    <a:bodyPr/>
                    <a:lstStyle/>
                    <a:p>
                      <a:pPr algn="l" fontAlgn="b"/>
                      <a:r>
                        <a:rPr lang="en-US" sz="1000" b="0" i="0" u="none" strike="noStrike">
                          <a:solidFill>
                            <a:srgbClr val="000000"/>
                          </a:solidFill>
                          <a:latin typeface="Arial"/>
                        </a:rPr>
                        <a:t>MUMmerGPU</a:t>
                      </a:r>
                    </a:p>
                  </a:txBody>
                  <a:tcPr marL="9525" marR="9525" marT="9525" marB="0" anchor="b"/>
                </a:tc>
                <a:tc>
                  <a:txBody>
                    <a:bodyPr/>
                    <a:lstStyle/>
                    <a:p>
                      <a:pPr algn="l" fontAlgn="b"/>
                      <a:r>
                        <a:rPr lang="en-US" sz="1000" b="0" i="0" u="none" strike="noStrike">
                          <a:solidFill>
                            <a:srgbClr val="000000"/>
                          </a:solidFill>
                          <a:latin typeface="Arial"/>
                        </a:rPr>
                        <a:t>DNA sequence alignment</a:t>
                      </a:r>
                    </a:p>
                  </a:txBody>
                  <a:tcPr marL="9525" marR="9525" marT="9525" marB="0" anchor="b"/>
                </a:tc>
                <a:tc>
                  <a:txBody>
                    <a:bodyPr/>
                    <a:lstStyle/>
                    <a:p>
                      <a:pPr algn="l" fontAlgn="b"/>
                      <a:r>
                        <a:rPr lang="en-US" sz="1000" b="0" i="0" u="none" strike="noStrike">
                          <a:solidFill>
                            <a:srgbClr val="000000"/>
                          </a:solidFill>
                          <a:latin typeface="Arial"/>
                        </a:rPr>
                        <a:t>Life Science</a:t>
                      </a:r>
                    </a:p>
                  </a:txBody>
                  <a:tcPr marL="9525" marR="9525" marT="9525" marB="0" anchor="b"/>
                </a:tc>
                <a:tc>
                  <a:txBody>
                    <a:bodyPr/>
                    <a:lstStyle/>
                    <a:p>
                      <a:pPr algn="l" fontAlgn="b"/>
                      <a:r>
                        <a:rPr lang="en-US" sz="1000" b="0" i="0" u="none" strike="noStrike">
                          <a:solidFill>
                            <a:srgbClr val="000000"/>
                          </a:solidFill>
                          <a:latin typeface="Arial"/>
                        </a:rPr>
                        <a:t>Available</a:t>
                      </a:r>
                    </a:p>
                  </a:txBody>
                  <a:tcPr marL="9525" marR="9525" marT="9525" marB="0" anchor="b"/>
                </a:tc>
              </a:tr>
              <a:tr h="606562">
                <a:tc>
                  <a:txBody>
                    <a:bodyPr/>
                    <a:lstStyle/>
                    <a:p>
                      <a:pPr algn="l" fontAlgn="b"/>
                      <a:r>
                        <a:rPr lang="en-US" sz="1000" b="0" i="0" u="none" strike="noStrike" dirty="0">
                          <a:solidFill>
                            <a:srgbClr val="000000"/>
                          </a:solidFill>
                          <a:latin typeface="Arial"/>
                        </a:rPr>
                        <a:t>Allinea</a:t>
                      </a:r>
                    </a:p>
                  </a:txBody>
                  <a:tcPr marL="9525" marR="9525" marT="9525" marB="0" anchor="b"/>
                </a:tc>
                <a:tc>
                  <a:txBody>
                    <a:bodyPr/>
                    <a:lstStyle/>
                    <a:p>
                      <a:pPr algn="l" fontAlgn="b"/>
                      <a:r>
                        <a:rPr lang="en-US" sz="1000" b="0" i="0" u="none" strike="noStrike">
                          <a:solidFill>
                            <a:srgbClr val="000000"/>
                          </a:solidFill>
                          <a:latin typeface="Arial"/>
                        </a:rPr>
                        <a:t>Allinea DDT</a:t>
                      </a:r>
                    </a:p>
                  </a:txBody>
                  <a:tcPr marL="9525" marR="9525" marT="9525" marB="0" anchor="b"/>
                </a:tc>
                <a:tc>
                  <a:txBody>
                    <a:bodyPr/>
                    <a:lstStyle/>
                    <a:p>
                      <a:pPr algn="l" fontAlgn="b"/>
                      <a:r>
                        <a:rPr lang="en-US" sz="1000" b="0" i="0" u="none" strike="noStrike">
                          <a:solidFill>
                            <a:srgbClr val="000000"/>
                          </a:solidFill>
                          <a:latin typeface="Arial"/>
                        </a:rPr>
                        <a:t>Linux Debugger</a:t>
                      </a:r>
                    </a:p>
                  </a:txBody>
                  <a:tcPr marL="9525" marR="9525" marT="9525" marB="0" anchor="b"/>
                </a:tc>
                <a:tc>
                  <a:txBody>
                    <a:bodyPr/>
                    <a:lstStyle/>
                    <a:p>
                      <a:pPr algn="l" fontAlgn="b"/>
                      <a:r>
                        <a:rPr lang="en-US" sz="1000" b="0" i="0" u="none" strike="noStrike">
                          <a:solidFill>
                            <a:srgbClr val="000000"/>
                          </a:solidFill>
                          <a:latin typeface="Arial"/>
                        </a:rPr>
                        <a:t>Tools - Debug/Profile</a:t>
                      </a:r>
                    </a:p>
                  </a:txBody>
                  <a:tcPr marL="9525" marR="9525" marT="9525" marB="0" anchor="b"/>
                </a:tc>
                <a:tc>
                  <a:txBody>
                    <a:bodyPr/>
                    <a:lstStyle/>
                    <a:p>
                      <a:pPr algn="l" fontAlgn="b"/>
                      <a:r>
                        <a:rPr lang="en-US" sz="1000" b="0" i="0" u="none" strike="noStrike">
                          <a:solidFill>
                            <a:srgbClr val="000000"/>
                          </a:solidFill>
                          <a:latin typeface="Arial"/>
                        </a:rPr>
                        <a:t>Beta this month</a:t>
                      </a:r>
                    </a:p>
                  </a:txBody>
                  <a:tcPr marL="9525" marR="9525" marT="9525" marB="0" anchor="b"/>
                </a:tc>
              </a:tr>
              <a:tr h="606562">
                <a:tc>
                  <a:txBody>
                    <a:bodyPr/>
                    <a:lstStyle/>
                    <a:p>
                      <a:pPr algn="l" fontAlgn="b"/>
                      <a:r>
                        <a:rPr lang="en-US" sz="1000" b="0" i="0" u="none" strike="noStrike">
                          <a:solidFill>
                            <a:srgbClr val="000000"/>
                          </a:solidFill>
                          <a:latin typeface="Arial"/>
                        </a:rPr>
                        <a:t>TotalView</a:t>
                      </a:r>
                    </a:p>
                  </a:txBody>
                  <a:tcPr marL="9525" marR="9525" marT="9525" marB="0" anchor="b"/>
                </a:tc>
                <a:tc>
                  <a:txBody>
                    <a:bodyPr/>
                    <a:lstStyle/>
                    <a:p>
                      <a:pPr algn="l" fontAlgn="b"/>
                      <a:r>
                        <a:rPr lang="en-US" sz="1000" b="0" i="0" u="none" strike="noStrike">
                          <a:solidFill>
                            <a:srgbClr val="000000"/>
                          </a:solidFill>
                          <a:latin typeface="Arial"/>
                        </a:rPr>
                        <a:t>TotalView Debugger</a:t>
                      </a:r>
                    </a:p>
                  </a:txBody>
                  <a:tcPr marL="9525" marR="9525" marT="9525" marB="0" anchor="b"/>
                </a:tc>
                <a:tc>
                  <a:txBody>
                    <a:bodyPr/>
                    <a:lstStyle/>
                    <a:p>
                      <a:pPr algn="l" fontAlgn="b"/>
                      <a:r>
                        <a:rPr lang="en-US" sz="1000" b="0" i="0" u="none" strike="noStrike">
                          <a:solidFill>
                            <a:srgbClr val="000000"/>
                          </a:solidFill>
                          <a:latin typeface="Arial"/>
                        </a:rPr>
                        <a:t>Linux Debugger</a:t>
                      </a:r>
                    </a:p>
                  </a:txBody>
                  <a:tcPr marL="9525" marR="9525" marT="9525" marB="0" anchor="b"/>
                </a:tc>
                <a:tc>
                  <a:txBody>
                    <a:bodyPr/>
                    <a:lstStyle/>
                    <a:p>
                      <a:pPr algn="l" fontAlgn="b"/>
                      <a:r>
                        <a:rPr lang="en-US" sz="1000" b="0" i="0" u="none" strike="noStrike">
                          <a:solidFill>
                            <a:srgbClr val="000000"/>
                          </a:solidFill>
                          <a:latin typeface="Arial"/>
                        </a:rPr>
                        <a:t>Tools - Debug/Profile</a:t>
                      </a:r>
                    </a:p>
                  </a:txBody>
                  <a:tcPr marL="9525" marR="9525" marT="9525" marB="0" anchor="b"/>
                </a:tc>
                <a:tc>
                  <a:txBody>
                    <a:bodyPr/>
                    <a:lstStyle/>
                    <a:p>
                      <a:pPr algn="l" fontAlgn="b"/>
                      <a:r>
                        <a:rPr lang="en-US" sz="1000" b="0" i="0" u="none" strike="noStrike" dirty="0">
                          <a:solidFill>
                            <a:srgbClr val="000000"/>
                          </a:solidFill>
                          <a:latin typeface="Arial"/>
                        </a:rPr>
                        <a:t>Beta in Q1</a:t>
                      </a:r>
                    </a:p>
                  </a:txBody>
                  <a:tcPr marL="9525" marR="9525" marT="9525" marB="0" anchor="b"/>
                </a:tc>
              </a:tr>
            </a:tbl>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rot="5400000" flipH="1" flipV="1">
            <a:off x="7837455" y="905520"/>
            <a:ext cx="2120077" cy="2651021"/>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5855213" y="2759631"/>
            <a:ext cx="1204366" cy="222916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4140046" y="3740412"/>
            <a:ext cx="447738" cy="1957801"/>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2271603" y="4190382"/>
            <a:ext cx="195827" cy="1762429"/>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70" name="Straight Connector 142"/>
          <p:cNvCxnSpPr>
            <a:cxnSpLocks noChangeShapeType="1"/>
          </p:cNvCxnSpPr>
          <p:nvPr/>
        </p:nvCxnSpPr>
        <p:spPr bwMode="auto">
          <a:xfrm>
            <a:off x="566741" y="5221289"/>
            <a:ext cx="7786687" cy="1588"/>
          </a:xfrm>
          <a:prstGeom prst="line">
            <a:avLst/>
          </a:prstGeom>
          <a:noFill/>
          <a:ln w="9525" algn="ctr">
            <a:solidFill>
              <a:srgbClr val="404040"/>
            </a:solidFill>
            <a:round/>
            <a:headEnd/>
            <a:tailEnd/>
          </a:ln>
        </p:spPr>
      </p:cxnSp>
      <p:grpSp>
        <p:nvGrpSpPr>
          <p:cNvPr id="2" name="Group 28"/>
          <p:cNvGrpSpPr/>
          <p:nvPr/>
        </p:nvGrpSpPr>
        <p:grpSpPr>
          <a:xfrm>
            <a:off x="762001" y="1004781"/>
            <a:ext cx="9791700" cy="4689038"/>
            <a:chOff x="533401" y="1004778"/>
            <a:chExt cx="9791700" cy="4689038"/>
          </a:xfrm>
        </p:grpSpPr>
        <p:sp>
          <p:nvSpPr>
            <p:cNvPr id="153" name="TextBox 152"/>
            <p:cNvSpPr txBox="1"/>
            <p:nvPr/>
          </p:nvSpPr>
          <p:spPr>
            <a:xfrm>
              <a:off x="785297" y="5324484"/>
              <a:ext cx="831958" cy="369332"/>
            </a:xfrm>
            <a:prstGeom prst="rect">
              <a:avLst/>
            </a:prstGeom>
            <a:noFill/>
          </p:spPr>
          <p:txBody>
            <a:bodyPr>
              <a:spAutoFit/>
            </a:bodyPr>
            <a:lstStyle/>
            <a:p>
              <a:pPr algn="ctr">
                <a:defRPr/>
              </a:pPr>
              <a:r>
                <a:rPr lang="en-US" dirty="0" smtClean="0">
                  <a:gradFill>
                    <a:gsLst>
                      <a:gs pos="0">
                        <a:srgbClr val="FFFFFF"/>
                      </a:gs>
                      <a:gs pos="100000">
                        <a:srgbClr val="FFFFFF">
                          <a:lumMod val="75000"/>
                        </a:srgbClr>
                      </a:gs>
                    </a:gsLst>
                    <a:lin ang="5400000" scaled="0"/>
                  </a:gradFill>
                  <a:latin typeface="Arial"/>
                </a:rPr>
                <a:t>2006</a:t>
              </a:r>
              <a:endParaRPr lang="en-US" dirty="0">
                <a:gradFill>
                  <a:gsLst>
                    <a:gs pos="0">
                      <a:srgbClr val="FFFFFF"/>
                    </a:gs>
                    <a:gs pos="100000">
                      <a:srgbClr val="FFFFFF">
                        <a:lumMod val="75000"/>
                      </a:srgbClr>
                    </a:gs>
                  </a:gsLst>
                  <a:lin ang="5400000" scaled="0"/>
                </a:gradFill>
                <a:latin typeface="Arial"/>
              </a:endParaRPr>
            </a:p>
          </p:txBody>
        </p:sp>
        <p:sp>
          <p:nvSpPr>
            <p:cNvPr id="154" name="TextBox 153"/>
            <p:cNvSpPr txBox="1"/>
            <p:nvPr/>
          </p:nvSpPr>
          <p:spPr>
            <a:xfrm>
              <a:off x="4735281" y="5312608"/>
              <a:ext cx="831958" cy="369332"/>
            </a:xfrm>
            <a:prstGeom prst="rect">
              <a:avLst/>
            </a:prstGeom>
            <a:noFill/>
          </p:spPr>
          <p:txBody>
            <a:bodyPr>
              <a:spAutoFit/>
            </a:bodyPr>
            <a:lstStyle/>
            <a:p>
              <a:pPr algn="ctr">
                <a:defRPr/>
              </a:pPr>
              <a:r>
                <a:rPr lang="en-US" dirty="0" smtClean="0">
                  <a:gradFill>
                    <a:gsLst>
                      <a:gs pos="0">
                        <a:srgbClr val="FFFFFF"/>
                      </a:gs>
                      <a:gs pos="100000">
                        <a:srgbClr val="FFFFFF">
                          <a:lumMod val="75000"/>
                        </a:srgbClr>
                      </a:gs>
                    </a:gsLst>
                    <a:lin ang="5400000" scaled="0"/>
                  </a:gradFill>
                  <a:latin typeface="Arial"/>
                </a:rPr>
                <a:t>2010</a:t>
              </a:r>
              <a:endParaRPr lang="en-US" dirty="0">
                <a:gradFill>
                  <a:gsLst>
                    <a:gs pos="0">
                      <a:srgbClr val="FFFFFF"/>
                    </a:gs>
                    <a:gs pos="100000">
                      <a:srgbClr val="FFFFFF">
                        <a:lumMod val="75000"/>
                      </a:srgbClr>
                    </a:gs>
                  </a:gsLst>
                  <a:lin ang="5400000" scaled="0"/>
                </a:gradFill>
                <a:latin typeface="Arial"/>
              </a:endParaRPr>
            </a:p>
          </p:txBody>
        </p:sp>
        <p:sp>
          <p:nvSpPr>
            <p:cNvPr id="155" name="TextBox 154"/>
            <p:cNvSpPr txBox="1"/>
            <p:nvPr/>
          </p:nvSpPr>
          <p:spPr>
            <a:xfrm>
              <a:off x="6879863" y="5312608"/>
              <a:ext cx="831958" cy="369332"/>
            </a:xfrm>
            <a:prstGeom prst="rect">
              <a:avLst/>
            </a:prstGeom>
            <a:noFill/>
          </p:spPr>
          <p:txBody>
            <a:bodyPr>
              <a:spAutoFit/>
            </a:bodyPr>
            <a:lstStyle/>
            <a:p>
              <a:pPr algn="ctr">
                <a:defRPr/>
              </a:pPr>
              <a:r>
                <a:rPr lang="en-US" dirty="0" smtClean="0">
                  <a:gradFill>
                    <a:gsLst>
                      <a:gs pos="0">
                        <a:srgbClr val="FFFFFF"/>
                      </a:gs>
                      <a:gs pos="100000">
                        <a:srgbClr val="FFFFFF">
                          <a:lumMod val="75000"/>
                        </a:srgbClr>
                      </a:gs>
                    </a:gsLst>
                    <a:lin ang="5400000" scaled="0"/>
                  </a:gradFill>
                  <a:latin typeface="Arial"/>
                </a:rPr>
                <a:t>2012</a:t>
              </a:r>
              <a:endParaRPr lang="en-US" dirty="0">
                <a:gradFill>
                  <a:gsLst>
                    <a:gs pos="0">
                      <a:srgbClr val="FFFFFF"/>
                    </a:gs>
                    <a:gs pos="100000">
                      <a:srgbClr val="FFFFFF">
                        <a:lumMod val="75000"/>
                      </a:srgbClr>
                    </a:gs>
                  </a:gsLst>
                  <a:lin ang="5400000" scaled="0"/>
                </a:gradFill>
                <a:latin typeface="Arial"/>
              </a:endParaRPr>
            </a:p>
          </p:txBody>
        </p:sp>
        <p:sp>
          <p:nvSpPr>
            <p:cNvPr id="156" name="TextBox 155"/>
            <p:cNvSpPr txBox="1"/>
            <p:nvPr/>
          </p:nvSpPr>
          <p:spPr>
            <a:xfrm>
              <a:off x="9471335" y="5300733"/>
              <a:ext cx="831958" cy="369332"/>
            </a:xfrm>
            <a:prstGeom prst="rect">
              <a:avLst/>
            </a:prstGeom>
            <a:noFill/>
          </p:spPr>
          <p:txBody>
            <a:bodyPr>
              <a:spAutoFit/>
            </a:bodyPr>
            <a:lstStyle/>
            <a:p>
              <a:pPr algn="ctr">
                <a:defRPr/>
              </a:pPr>
              <a:r>
                <a:rPr lang="en-US" dirty="0" smtClean="0">
                  <a:gradFill>
                    <a:gsLst>
                      <a:gs pos="0">
                        <a:srgbClr val="FFFFFF"/>
                      </a:gs>
                      <a:gs pos="100000">
                        <a:srgbClr val="FFFFFF">
                          <a:lumMod val="75000"/>
                        </a:srgbClr>
                      </a:gs>
                    </a:gsLst>
                    <a:lin ang="5400000" scaled="0"/>
                  </a:gradFill>
                  <a:latin typeface="Arial"/>
                </a:rPr>
                <a:t>2015</a:t>
              </a:r>
              <a:endParaRPr lang="en-US" dirty="0">
                <a:gradFill>
                  <a:gsLst>
                    <a:gs pos="0">
                      <a:srgbClr val="FFFFFF"/>
                    </a:gs>
                    <a:gs pos="100000">
                      <a:srgbClr val="FFFFFF">
                        <a:lumMod val="75000"/>
                      </a:srgbClr>
                    </a:gs>
                  </a:gsLst>
                  <a:lin ang="5400000" scaled="0"/>
                </a:gradFill>
                <a:latin typeface="Arial"/>
              </a:endParaRPr>
            </a:p>
          </p:txBody>
        </p:sp>
        <p:sp>
          <p:nvSpPr>
            <p:cNvPr id="167" name="TextBox 166"/>
            <p:cNvSpPr txBox="1"/>
            <p:nvPr/>
          </p:nvSpPr>
          <p:spPr>
            <a:xfrm>
              <a:off x="2600389" y="5324484"/>
              <a:ext cx="831958" cy="369332"/>
            </a:xfrm>
            <a:prstGeom prst="rect">
              <a:avLst/>
            </a:prstGeom>
            <a:noFill/>
          </p:spPr>
          <p:txBody>
            <a:bodyPr>
              <a:spAutoFit/>
            </a:bodyPr>
            <a:lstStyle/>
            <a:p>
              <a:pPr algn="ctr">
                <a:defRPr/>
              </a:pPr>
              <a:r>
                <a:rPr lang="en-US" dirty="0" smtClean="0">
                  <a:gradFill>
                    <a:gsLst>
                      <a:gs pos="0">
                        <a:srgbClr val="FFFFFF"/>
                      </a:gs>
                      <a:gs pos="100000">
                        <a:srgbClr val="FFFFFF">
                          <a:lumMod val="75000"/>
                        </a:srgbClr>
                      </a:gs>
                    </a:gsLst>
                    <a:lin ang="5400000" scaled="0"/>
                  </a:gradFill>
                  <a:latin typeface="Arial"/>
                </a:rPr>
                <a:t>2008</a:t>
              </a:r>
              <a:endParaRPr lang="en-US" dirty="0">
                <a:gradFill>
                  <a:gsLst>
                    <a:gs pos="0">
                      <a:srgbClr val="FFFFFF"/>
                    </a:gs>
                    <a:gs pos="100000">
                      <a:srgbClr val="FFFFFF">
                        <a:lumMod val="75000"/>
                      </a:srgbClr>
                    </a:gs>
                  </a:gsLst>
                  <a:lin ang="5400000" scaled="0"/>
                </a:gradFill>
                <a:latin typeface="Arial"/>
              </a:endParaRPr>
            </a:p>
          </p:txBody>
        </p:sp>
        <p:sp>
          <p:nvSpPr>
            <p:cNvPr id="173" name="L-Shape 172"/>
            <p:cNvSpPr/>
            <p:nvPr/>
          </p:nvSpPr>
          <p:spPr>
            <a:xfrm>
              <a:off x="533401" y="1004778"/>
              <a:ext cx="9791700" cy="4235561"/>
            </a:xfrm>
            <a:prstGeom prst="corner">
              <a:avLst>
                <a:gd name="adj1" fmla="val 1147"/>
                <a:gd name="adj2" fmla="val 1198"/>
              </a:avLst>
            </a:prstGeom>
            <a:gradFill flip="none" rotWithShape="0">
              <a:gsLst>
                <a:gs pos="0">
                  <a:srgbClr val="FFFFFF">
                    <a:lumMod val="95000"/>
                  </a:srgbClr>
                </a:gs>
                <a:gs pos="100000">
                  <a:srgbClr val="FFFFFF">
                    <a:lumMod val="50000"/>
                  </a:srgbClr>
                </a:gs>
              </a:gsLst>
              <a:lin ang="18900000" scaled="1"/>
              <a:tileRect/>
            </a:gra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sz="2000" dirty="0">
                <a:solidFill>
                  <a:srgbClr val="FFFFFF"/>
                </a:solidFill>
                <a:latin typeface="Arial"/>
              </a:endParaRPr>
            </a:p>
          </p:txBody>
        </p:sp>
      </p:grpSp>
      <p:sp>
        <p:nvSpPr>
          <p:cNvPr id="196646" name="TextBox 157"/>
          <p:cNvSpPr txBox="1">
            <a:spLocks noChangeArrowheads="1"/>
          </p:cNvSpPr>
          <p:nvPr/>
        </p:nvSpPr>
        <p:spPr bwMode="auto">
          <a:xfrm>
            <a:off x="9605883" y="1436607"/>
            <a:ext cx="1206500" cy="523220"/>
          </a:xfrm>
          <a:prstGeom prst="rect">
            <a:avLst/>
          </a:prstGeom>
          <a:noFill/>
          <a:ln w="9525">
            <a:noFill/>
            <a:miter lim="800000"/>
            <a:headEnd/>
            <a:tailEnd/>
          </a:ln>
        </p:spPr>
        <p:txBody>
          <a:bodyPr lIns="91422" tIns="45710" rIns="91422" bIns="45710">
            <a:spAutoFit/>
          </a:bodyPr>
          <a:lstStyle/>
          <a:p>
            <a:pPr algn="ctr"/>
            <a:r>
              <a:rPr lang="en-US" sz="2800" b="1" dirty="0">
                <a:solidFill>
                  <a:srgbClr val="99CC00"/>
                </a:solidFill>
                <a:latin typeface="Calibri" pitchFamily="34" charset="0"/>
                <a:cs typeface="Arial" pitchFamily="34" charset="0"/>
              </a:rPr>
              <a:t>GPU</a:t>
            </a:r>
          </a:p>
        </p:txBody>
      </p:sp>
      <p:sp>
        <p:nvSpPr>
          <p:cNvPr id="314" name="Oval 313"/>
          <p:cNvSpPr/>
          <p:nvPr/>
        </p:nvSpPr>
        <p:spPr>
          <a:xfrm>
            <a:off x="7382064" y="3153279"/>
            <a:ext cx="379828" cy="197168"/>
          </a:xfrm>
          <a:prstGeom prst="ellipse">
            <a:avLst/>
          </a:prstGeom>
          <a:solidFill>
            <a:srgbClr val="B0DA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endParaRPr lang="fr-FR"/>
          </a:p>
        </p:txBody>
      </p:sp>
      <p:sp>
        <p:nvSpPr>
          <p:cNvPr id="315" name="Oval 314"/>
          <p:cNvSpPr/>
          <p:nvPr/>
        </p:nvSpPr>
        <p:spPr>
          <a:xfrm>
            <a:off x="5152901" y="4405143"/>
            <a:ext cx="379828" cy="197168"/>
          </a:xfrm>
          <a:prstGeom prst="ellipse">
            <a:avLst/>
          </a:prstGeom>
          <a:solidFill>
            <a:srgbClr val="B0DA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endParaRPr lang="fr-FR"/>
          </a:p>
        </p:txBody>
      </p:sp>
      <p:sp>
        <p:nvSpPr>
          <p:cNvPr id="317" name="Oval 316"/>
          <p:cNvSpPr/>
          <p:nvPr/>
        </p:nvSpPr>
        <p:spPr>
          <a:xfrm>
            <a:off x="10033085" y="1123491"/>
            <a:ext cx="379828" cy="197168"/>
          </a:xfrm>
          <a:prstGeom prst="ellipse">
            <a:avLst/>
          </a:prstGeom>
          <a:solidFill>
            <a:srgbClr val="B0DA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endParaRPr lang="fr-FR"/>
          </a:p>
        </p:txBody>
      </p:sp>
      <p:grpSp>
        <p:nvGrpSpPr>
          <p:cNvPr id="3" name="Group 26"/>
          <p:cNvGrpSpPr/>
          <p:nvPr/>
        </p:nvGrpSpPr>
        <p:grpSpPr>
          <a:xfrm>
            <a:off x="874118" y="4457263"/>
            <a:ext cx="1136850" cy="826282"/>
            <a:chOff x="2688016" y="3922884"/>
            <a:chExt cx="1136850" cy="826282"/>
          </a:xfrm>
        </p:grpSpPr>
        <p:sp>
          <p:nvSpPr>
            <p:cNvPr id="313" name="Oval 312"/>
            <p:cNvSpPr/>
            <p:nvPr/>
          </p:nvSpPr>
          <p:spPr>
            <a:xfrm>
              <a:off x="3112281" y="4551998"/>
              <a:ext cx="379828" cy="197168"/>
            </a:xfrm>
            <a:prstGeom prst="ellipse">
              <a:avLst/>
            </a:prstGeom>
            <a:solidFill>
              <a:srgbClr val="B0DA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8" name="Rectangle 317"/>
            <p:cNvSpPr/>
            <p:nvPr/>
          </p:nvSpPr>
          <p:spPr>
            <a:xfrm>
              <a:off x="2688016" y="3922884"/>
              <a:ext cx="1136850" cy="630942"/>
            </a:xfrm>
            <a:prstGeom prst="rect">
              <a:avLst/>
            </a:prstGeom>
          </p:spPr>
          <p:txBody>
            <a:bodyPr wrap="none">
              <a:spAutoFit/>
            </a:bodyPr>
            <a:lstStyle/>
            <a:p>
              <a:pPr algn="ctr"/>
              <a:r>
                <a:rPr lang="en-US" sz="1700" b="1" dirty="0" smtClean="0"/>
                <a:t>T8</a:t>
              </a:r>
            </a:p>
            <a:p>
              <a:pPr algn="ctr"/>
              <a:r>
                <a:rPr lang="en-US" sz="1700" b="1" dirty="0" smtClean="0"/>
                <a:t>128 core</a:t>
              </a:r>
              <a:r>
                <a:rPr lang="en-US" b="1" dirty="0" smtClean="0"/>
                <a:t> </a:t>
              </a:r>
              <a:endParaRPr lang="fr-FR" b="1" dirty="0"/>
            </a:p>
          </p:txBody>
        </p:sp>
      </p:grpSp>
      <p:grpSp>
        <p:nvGrpSpPr>
          <p:cNvPr id="4" name="Group 27"/>
          <p:cNvGrpSpPr/>
          <p:nvPr/>
        </p:nvGrpSpPr>
        <p:grpSpPr>
          <a:xfrm>
            <a:off x="2583850" y="4258478"/>
            <a:ext cx="1133645" cy="829247"/>
            <a:chOff x="3827748" y="3688461"/>
            <a:chExt cx="1133645" cy="829247"/>
          </a:xfrm>
        </p:grpSpPr>
        <p:sp>
          <p:nvSpPr>
            <p:cNvPr id="316" name="Oval 315"/>
            <p:cNvSpPr/>
            <p:nvPr/>
          </p:nvSpPr>
          <p:spPr>
            <a:xfrm>
              <a:off x="4304714" y="4320540"/>
              <a:ext cx="379828" cy="197168"/>
            </a:xfrm>
            <a:prstGeom prst="ellipse">
              <a:avLst/>
            </a:prstGeom>
            <a:solidFill>
              <a:srgbClr val="B0DA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9" name="Rectangle 318"/>
            <p:cNvSpPr/>
            <p:nvPr/>
          </p:nvSpPr>
          <p:spPr>
            <a:xfrm>
              <a:off x="3827748" y="3688461"/>
              <a:ext cx="1133645" cy="615553"/>
            </a:xfrm>
            <a:prstGeom prst="rect">
              <a:avLst/>
            </a:prstGeom>
          </p:spPr>
          <p:txBody>
            <a:bodyPr wrap="none">
              <a:spAutoFit/>
            </a:bodyPr>
            <a:lstStyle/>
            <a:p>
              <a:pPr algn="ctr"/>
              <a:r>
                <a:rPr lang="en-US" sz="1700" b="1" dirty="0" smtClean="0"/>
                <a:t>T10</a:t>
              </a:r>
            </a:p>
            <a:p>
              <a:pPr algn="ctr"/>
              <a:r>
                <a:rPr lang="en-US" sz="1700" b="1" dirty="0" smtClean="0"/>
                <a:t>240 core </a:t>
              </a:r>
              <a:endParaRPr lang="fr-FR" sz="1700" b="1" dirty="0"/>
            </a:p>
          </p:txBody>
        </p:sp>
      </p:grpSp>
      <p:sp>
        <p:nvSpPr>
          <p:cNvPr id="22" name="Content Placeholder 2"/>
          <p:cNvSpPr txBox="1">
            <a:spLocks/>
          </p:cNvSpPr>
          <p:nvPr/>
        </p:nvSpPr>
        <p:spPr>
          <a:xfrm>
            <a:off x="1170756" y="653118"/>
            <a:ext cx="8626393" cy="5313259"/>
          </a:xfrm>
          <a:prstGeom prst="rect">
            <a:avLst/>
          </a:prstGeom>
        </p:spPr>
        <p:txBody>
          <a:bodyPr lIns="91422" tIns="45710" rIns="91422" bIns="45710"/>
          <a:lstStyle/>
          <a:p>
            <a:pPr marL="342833" indent="-342833" defTabSz="914220" eaLnBrk="0" hangingPunct="0">
              <a:spcBef>
                <a:spcPct val="20000"/>
              </a:spcBef>
              <a:buSzPct val="100000"/>
              <a:defRPr/>
            </a:pPr>
            <a:endParaRPr lang="en-US" b="1" kern="0" dirty="0" smtClean="0">
              <a:latin typeface="+mn-lt"/>
              <a:cs typeface="+mn-cs"/>
            </a:endParaRPr>
          </a:p>
          <a:p>
            <a:pPr marL="342833" indent="-342833" eaLnBrk="0" hangingPunct="0">
              <a:spcBef>
                <a:spcPct val="20000"/>
              </a:spcBef>
              <a:buSzPct val="100000"/>
            </a:pPr>
            <a:r>
              <a:rPr lang="en-US" sz="2400" b="1" kern="0" dirty="0" smtClean="0"/>
              <a:t>A 2015 GPU *</a:t>
            </a:r>
          </a:p>
          <a:p>
            <a:pPr marL="342833" indent="-342833" eaLnBrk="0" hangingPunct="0">
              <a:spcBef>
                <a:spcPct val="20000"/>
              </a:spcBef>
              <a:buSzPct val="100000"/>
              <a:buBlip>
                <a:blip r:embed="rId3"/>
              </a:buBlip>
            </a:pPr>
            <a:r>
              <a:rPr lang="en-US" b="1" kern="0" dirty="0" smtClean="0"/>
              <a:t>~20</a:t>
            </a:r>
            <a:r>
              <a:rPr lang="en-US" dirty="0" smtClean="0">
                <a:latin typeface="Calibri"/>
              </a:rPr>
              <a:t>×</a:t>
            </a:r>
            <a:r>
              <a:rPr lang="en-US" b="1" kern="0" dirty="0" smtClean="0"/>
              <a:t> the performance of today’s GPU</a:t>
            </a:r>
          </a:p>
          <a:p>
            <a:pPr marL="342833" indent="-342833" defTabSz="914220" eaLnBrk="0" hangingPunct="0">
              <a:spcBef>
                <a:spcPct val="20000"/>
              </a:spcBef>
              <a:buSzPct val="100000"/>
              <a:buBlip>
                <a:blip r:embed="rId3"/>
              </a:buBlip>
              <a:defRPr/>
            </a:pPr>
            <a:r>
              <a:rPr lang="en-US" b="1" kern="0" dirty="0" smtClean="0">
                <a:latin typeface="+mn-lt"/>
                <a:cs typeface="+mn-cs"/>
              </a:rPr>
              <a:t>~5,000 cores at ~3 GHz (50 </a:t>
            </a:r>
            <a:r>
              <a:rPr lang="en-US" b="1" kern="0" dirty="0" err="1" smtClean="0">
                <a:latin typeface="+mn-lt"/>
                <a:cs typeface="+mn-cs"/>
              </a:rPr>
              <a:t>mW</a:t>
            </a:r>
            <a:r>
              <a:rPr lang="en-US" b="1" kern="0" dirty="0" smtClean="0">
                <a:latin typeface="+mn-lt"/>
                <a:cs typeface="+mn-cs"/>
              </a:rPr>
              <a:t> each)</a:t>
            </a:r>
          </a:p>
          <a:p>
            <a:pPr marL="342833" indent="-342833" defTabSz="914220" eaLnBrk="0" hangingPunct="0">
              <a:spcBef>
                <a:spcPct val="20000"/>
              </a:spcBef>
              <a:buSzPct val="100000"/>
              <a:buBlip>
                <a:blip r:embed="rId3"/>
              </a:buBlip>
              <a:defRPr/>
            </a:pPr>
            <a:r>
              <a:rPr lang="en-US" b="1" kern="0" dirty="0" smtClean="0">
                <a:latin typeface="+mn-lt"/>
                <a:cs typeface="+mn-cs"/>
              </a:rPr>
              <a:t>~20 TFLOPS</a:t>
            </a:r>
          </a:p>
          <a:p>
            <a:pPr marL="342833" indent="-342833" defTabSz="914220" eaLnBrk="0" hangingPunct="0">
              <a:spcBef>
                <a:spcPct val="20000"/>
              </a:spcBef>
              <a:buSzPct val="100000"/>
              <a:buBlip>
                <a:blip r:embed="rId3"/>
              </a:buBlip>
              <a:defRPr/>
            </a:pPr>
            <a:r>
              <a:rPr lang="en-US" b="1" kern="0" dirty="0" smtClean="0">
                <a:latin typeface="+mn-lt"/>
                <a:cs typeface="+mn-cs"/>
              </a:rPr>
              <a:t>~1.2 TB/s of memory bandwidth</a:t>
            </a:r>
          </a:p>
        </p:txBody>
      </p:sp>
      <p:sp>
        <p:nvSpPr>
          <p:cNvPr id="23" name="TextBox 22"/>
          <p:cNvSpPr txBox="1"/>
          <p:nvPr/>
        </p:nvSpPr>
        <p:spPr>
          <a:xfrm>
            <a:off x="4079860" y="5712920"/>
            <a:ext cx="6468401" cy="261590"/>
          </a:xfrm>
          <a:prstGeom prst="rect">
            <a:avLst/>
          </a:prstGeom>
          <a:noFill/>
        </p:spPr>
        <p:txBody>
          <a:bodyPr wrap="none" lIns="91422" tIns="45710" rIns="91422" bIns="45710" rtlCol="0" anchor="b">
            <a:spAutoFit/>
          </a:bodyPr>
          <a:lstStyle/>
          <a:p>
            <a:r>
              <a:rPr lang="en-US" sz="1100" dirty="0" smtClean="0">
                <a:solidFill>
                  <a:schemeClr val="bg2"/>
                </a:solidFill>
              </a:rPr>
              <a:t>* This is a sketch of a what a GPU in 2015 might look like; it does not reflect any actual product plans.</a:t>
            </a:r>
            <a:endParaRPr lang="en-US" sz="1100" dirty="0">
              <a:solidFill>
                <a:schemeClr val="bg2"/>
              </a:solidFill>
            </a:endParaRPr>
          </a:p>
        </p:txBody>
      </p:sp>
      <p:sp>
        <p:nvSpPr>
          <p:cNvPr id="24" name="Title 1"/>
          <p:cNvSpPr txBox="1">
            <a:spLocks/>
          </p:cNvSpPr>
          <p:nvPr/>
        </p:nvSpPr>
        <p:spPr>
          <a:xfrm>
            <a:off x="511176" y="196853"/>
            <a:ext cx="9204325" cy="584200"/>
          </a:xfrm>
          <a:prstGeom prst="rect">
            <a:avLst/>
          </a:prstGeom>
        </p:spPr>
        <p:txBody>
          <a:bodyPr lIns="91422" tIns="45710" rIns="91422" bIns="45710"/>
          <a:lstStyle/>
          <a:p>
            <a:pPr defTabSz="914220" eaLnBrk="0" hangingPunct="0">
              <a:defRPr/>
            </a:pPr>
            <a:r>
              <a:rPr lang="en-US" sz="3200" b="1" kern="0" dirty="0" smtClean="0">
                <a:solidFill>
                  <a:srgbClr val="73B900"/>
                </a:solidFill>
                <a:latin typeface="+mj-lt"/>
                <a:ea typeface="+mj-ea"/>
                <a:cs typeface="+mj-cs"/>
              </a:rPr>
              <a:t>GPU Revolutionizing Computing</a:t>
            </a:r>
            <a:endParaRPr lang="en-US" sz="3200" b="1" kern="0" dirty="0">
              <a:solidFill>
                <a:srgbClr val="73B900"/>
              </a:solidFill>
              <a:latin typeface="+mj-lt"/>
              <a:ea typeface="+mj-ea"/>
              <a:cs typeface="+mj-cs"/>
            </a:endParaRPr>
          </a:p>
        </p:txBody>
      </p:sp>
      <p:sp>
        <p:nvSpPr>
          <p:cNvPr id="26" name="Rectangle 25"/>
          <p:cNvSpPr/>
          <p:nvPr/>
        </p:nvSpPr>
        <p:spPr>
          <a:xfrm>
            <a:off x="0" y="1021835"/>
            <a:ext cx="716863" cy="277000"/>
          </a:xfrm>
          <a:prstGeom prst="rect">
            <a:avLst/>
          </a:prstGeom>
        </p:spPr>
        <p:txBody>
          <a:bodyPr wrap="none" lIns="91422" tIns="45710" rIns="91422" bIns="45710">
            <a:spAutoFit/>
          </a:bodyPr>
          <a:lstStyle/>
          <a:p>
            <a:r>
              <a:rPr lang="en-US" sz="1200" b="1" kern="0" dirty="0" smtClean="0">
                <a:solidFill>
                  <a:schemeClr val="tx2"/>
                </a:solidFill>
              </a:rPr>
              <a:t>GFlops</a:t>
            </a:r>
            <a:endParaRPr lang="fr-FR" sz="1200" dirty="0">
              <a:solidFill>
                <a:schemeClr val="tx2"/>
              </a:solidFill>
            </a:endParaRPr>
          </a:p>
        </p:txBody>
      </p:sp>
      <p:sp>
        <p:nvSpPr>
          <p:cNvPr id="28" name="Rectangle 27"/>
          <p:cNvSpPr/>
          <p:nvPr/>
        </p:nvSpPr>
        <p:spPr>
          <a:xfrm>
            <a:off x="4627773" y="3744120"/>
            <a:ext cx="1170542" cy="634004"/>
          </a:xfrm>
          <a:prstGeom prst="rect">
            <a:avLst/>
          </a:prstGeom>
        </p:spPr>
        <p:txBody>
          <a:bodyPr wrap="none" lIns="109710" tIns="54856" rIns="109710" bIns="54856">
            <a:spAutoFit/>
          </a:bodyPr>
          <a:lstStyle/>
          <a:p>
            <a:pPr algn="ctr"/>
            <a:r>
              <a:rPr lang="en-US" sz="1700" b="1" dirty="0" smtClean="0"/>
              <a:t>Fermi</a:t>
            </a:r>
          </a:p>
          <a:p>
            <a:pPr algn="ctr"/>
            <a:r>
              <a:rPr lang="en-US" sz="1700" b="1" dirty="0" smtClean="0"/>
              <a:t>512 core </a:t>
            </a:r>
            <a:endParaRPr lang="fr-FR" sz="1700" b="1"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idx="4294967295"/>
          </p:nvPr>
        </p:nvSpPr>
        <p:spPr/>
        <p:txBody>
          <a:bodyPr/>
          <a:lstStyle/>
          <a:p>
            <a:endParaRPr lang="en-US" smtClean="0"/>
          </a:p>
        </p:txBody>
      </p:sp>
      <p:pic>
        <p:nvPicPr>
          <p:cNvPr id="604163" name="Picture 3"/>
          <p:cNvPicPr>
            <a:picLocks noChangeAspect="1" noChangeArrowheads="1"/>
          </p:cNvPicPr>
          <p:nvPr/>
        </p:nvPicPr>
        <p:blipFill>
          <a:blip r:embed="rId2" cstate="print"/>
          <a:srcRect l="1250" t="3519" r="833" b="8667"/>
          <a:stretch>
            <a:fillRect/>
          </a:stretch>
        </p:blipFill>
        <p:spPr bwMode="auto">
          <a:xfrm>
            <a:off x="0" y="23815"/>
            <a:ext cx="10972800" cy="6148387"/>
          </a:xfrm>
          <a:prstGeom prst="rect">
            <a:avLst/>
          </a:prstGeom>
          <a:noFill/>
          <a:ln w="9525">
            <a:noFill/>
            <a:miter lim="800000"/>
            <a:headEnd/>
            <a:tailEnd/>
          </a:ln>
        </p:spPr>
      </p:pic>
      <p:pic>
        <p:nvPicPr>
          <p:cNvPr id="604164" name="Picture 6" descr="TextLockUp_TeslaC1060_F_wht"/>
          <p:cNvPicPr>
            <a:picLocks noChangeAspect="1" noChangeArrowheads="1"/>
          </p:cNvPicPr>
          <p:nvPr/>
        </p:nvPicPr>
        <p:blipFill>
          <a:blip r:embed="rId3" cstate="print"/>
          <a:srcRect t="17523" r="49577" b="21652"/>
          <a:stretch>
            <a:fillRect/>
          </a:stretch>
        </p:blipFill>
        <p:spPr bwMode="auto">
          <a:xfrm>
            <a:off x="3529014" y="561975"/>
            <a:ext cx="3236912" cy="958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 name="Picture 291" descr="HPC Wire logo.png"/>
          <p:cNvPicPr>
            <a:picLocks noChangeAspect="1"/>
          </p:cNvPicPr>
          <p:nvPr/>
        </p:nvPicPr>
        <p:blipFill>
          <a:blip r:embed="rId3" cstate="print"/>
          <a:stretch>
            <a:fillRect/>
          </a:stretch>
        </p:blipFill>
        <p:spPr>
          <a:xfrm>
            <a:off x="7201455" y="4543438"/>
            <a:ext cx="2399774" cy="959910"/>
          </a:xfrm>
          <a:prstGeom prst="rect">
            <a:avLst/>
          </a:prstGeom>
        </p:spPr>
      </p:pic>
      <p:sp>
        <p:nvSpPr>
          <p:cNvPr id="294" name="Rectangle 293"/>
          <p:cNvSpPr/>
          <p:nvPr/>
        </p:nvSpPr>
        <p:spPr>
          <a:xfrm>
            <a:off x="942962" y="714264"/>
            <a:ext cx="8743992" cy="3680992"/>
          </a:xfrm>
          <a:prstGeom prst="rect">
            <a:avLst/>
          </a:prstGeom>
        </p:spPr>
        <p:txBody>
          <a:bodyPr wrap="square" lIns="109710" tIns="54856" rIns="109710" bIns="54856">
            <a:spAutoFit/>
          </a:bodyPr>
          <a:lstStyle/>
          <a:p>
            <a:r>
              <a:rPr lang="en-US" sz="2000" b="1" dirty="0" smtClean="0">
                <a:latin typeface="Arial Black" pitchFamily="34" charset="0"/>
              </a:rPr>
              <a:t>“Oak Ridge National Lab (ORNL) has already announced it will be using Fermi technology in an upcoming super that is ‘expected to be 10-times more powerful than today’s fastest supercomputer.’</a:t>
            </a:r>
          </a:p>
          <a:p>
            <a:endParaRPr lang="en-US" sz="2000" dirty="0" smtClean="0">
              <a:latin typeface="Arial Black" pitchFamily="34" charset="0"/>
            </a:endParaRPr>
          </a:p>
          <a:p>
            <a:r>
              <a:rPr lang="en-US" sz="2000" dirty="0" smtClean="0">
                <a:latin typeface="Arial Black" pitchFamily="34" charset="0"/>
              </a:rPr>
              <a:t>Since ORNL’s Jaguar supercomputer, for all intents and purposes, holds that title, and is in the process of being upgraded to 2.3 </a:t>
            </a:r>
            <a:r>
              <a:rPr lang="en-US" sz="2000" dirty="0" err="1" smtClean="0">
                <a:latin typeface="Arial Black" pitchFamily="34" charset="0"/>
              </a:rPr>
              <a:t>Petaflops</a:t>
            </a:r>
            <a:r>
              <a:rPr lang="en-US" sz="2000" dirty="0" smtClean="0">
                <a:latin typeface="Arial Black" pitchFamily="34" charset="0"/>
              </a:rPr>
              <a:t> …</a:t>
            </a:r>
          </a:p>
          <a:p>
            <a:endParaRPr lang="en-US" sz="2000" dirty="0" smtClean="0">
              <a:latin typeface="Arial Black" pitchFamily="34" charset="0"/>
            </a:endParaRPr>
          </a:p>
          <a:p>
            <a:r>
              <a:rPr lang="en-US" sz="2000" dirty="0" smtClean="0">
                <a:latin typeface="Arial Black" pitchFamily="34" charset="0"/>
              </a:rPr>
              <a:t>… we can surmise that the upcoming Fermi-equipped super is going to be in the </a:t>
            </a:r>
            <a:r>
              <a:rPr lang="en-US" sz="2800" dirty="0" smtClean="0">
                <a:solidFill>
                  <a:schemeClr val="tx2"/>
                </a:solidFill>
                <a:latin typeface="Arial Black" pitchFamily="34" charset="0"/>
              </a:rPr>
              <a:t>20 </a:t>
            </a:r>
            <a:r>
              <a:rPr lang="en-US" sz="2800" dirty="0" err="1" smtClean="0">
                <a:solidFill>
                  <a:schemeClr val="tx2"/>
                </a:solidFill>
                <a:latin typeface="Arial Black" pitchFamily="34" charset="0"/>
              </a:rPr>
              <a:t>Petaflops</a:t>
            </a:r>
            <a:r>
              <a:rPr lang="en-US" sz="2800" dirty="0" smtClean="0">
                <a:solidFill>
                  <a:schemeClr val="tx2"/>
                </a:solidFill>
                <a:latin typeface="Arial Black" pitchFamily="34" charset="0"/>
              </a:rPr>
              <a:t> </a:t>
            </a:r>
            <a:r>
              <a:rPr lang="en-US" sz="2000" dirty="0" smtClean="0">
                <a:latin typeface="Arial Black" pitchFamily="34" charset="0"/>
              </a:rPr>
              <a:t>range.”</a:t>
            </a:r>
            <a:endParaRPr lang="en-US" sz="2000" dirty="0" smtClean="0"/>
          </a:p>
        </p:txBody>
      </p:sp>
      <p:sp>
        <p:nvSpPr>
          <p:cNvPr id="296" name="Rectangle 295"/>
          <p:cNvSpPr/>
          <p:nvPr/>
        </p:nvSpPr>
        <p:spPr>
          <a:xfrm>
            <a:off x="7237327" y="5374267"/>
            <a:ext cx="1562351" cy="295465"/>
          </a:xfrm>
          <a:prstGeom prst="rect">
            <a:avLst/>
          </a:prstGeom>
        </p:spPr>
        <p:txBody>
          <a:bodyPr wrap="none" lIns="109710" tIns="54856" rIns="109710" bIns="54856">
            <a:spAutoFit/>
          </a:bodyPr>
          <a:lstStyle/>
          <a:p>
            <a:r>
              <a:rPr lang="en-US" sz="1200" dirty="0" smtClean="0"/>
              <a:t>September 30 2009</a:t>
            </a:r>
            <a:endParaRPr lang="en-US" sz="12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Picture 169" descr="arrow_glow.png"/>
          <p:cNvPicPr>
            <a:picLocks noChangeAspect="1"/>
          </p:cNvPicPr>
          <p:nvPr/>
        </p:nvPicPr>
        <p:blipFill>
          <a:blip r:embed="rId3" cstate="print"/>
          <a:srcRect/>
          <a:stretch>
            <a:fillRect/>
          </a:stretch>
        </p:blipFill>
        <p:spPr bwMode="auto">
          <a:xfrm>
            <a:off x="3737610" y="2108835"/>
            <a:ext cx="2233362" cy="1285875"/>
          </a:xfrm>
          <a:prstGeom prst="rect">
            <a:avLst/>
          </a:prstGeom>
          <a:noFill/>
          <a:ln w="9525">
            <a:noFill/>
            <a:miter lim="800000"/>
            <a:headEnd/>
            <a:tailEnd/>
          </a:ln>
        </p:spPr>
      </p:pic>
      <p:sp>
        <p:nvSpPr>
          <p:cNvPr id="60423" name="Title 314"/>
          <p:cNvSpPr>
            <a:spLocks noGrp="1"/>
          </p:cNvSpPr>
          <p:nvPr>
            <p:ph type="title"/>
          </p:nvPr>
        </p:nvSpPr>
        <p:spPr>
          <a:xfrm>
            <a:off x="548640" y="205740"/>
            <a:ext cx="9204722" cy="584775"/>
          </a:xfrm>
        </p:spPr>
        <p:txBody>
          <a:bodyPr/>
          <a:lstStyle/>
          <a:p>
            <a:r>
              <a:rPr lang="en-US" dirty="0" smtClean="0"/>
              <a:t>What is GPU Computing?</a:t>
            </a:r>
          </a:p>
        </p:txBody>
      </p:sp>
      <p:sp>
        <p:nvSpPr>
          <p:cNvPr id="60424" name="Text Box 51"/>
          <p:cNvSpPr txBox="1">
            <a:spLocks noChangeArrowheads="1"/>
          </p:cNvSpPr>
          <p:nvPr/>
        </p:nvSpPr>
        <p:spPr bwMode="auto">
          <a:xfrm>
            <a:off x="2557442" y="5038863"/>
            <a:ext cx="4620578" cy="761881"/>
          </a:xfrm>
          <a:prstGeom prst="rect">
            <a:avLst/>
          </a:prstGeom>
          <a:noFill/>
          <a:ln w="9525">
            <a:noFill/>
            <a:miter lim="800000"/>
            <a:headEnd/>
            <a:tailEnd/>
          </a:ln>
        </p:spPr>
        <p:txBody>
          <a:bodyPr lIns="91400" tIns="45704" rIns="91400" bIns="45704"/>
          <a:lstStyle/>
          <a:p>
            <a:pPr algn="ctr"/>
            <a:r>
              <a:rPr lang="en-US" sz="2400" b="1" dirty="0"/>
              <a:t>Computing with CPU + GPU</a:t>
            </a:r>
            <a:endParaRPr lang="en-US" sz="2400" b="1" i="1" dirty="0">
              <a:solidFill>
                <a:srgbClr val="73B900"/>
              </a:solidFill>
            </a:endParaRPr>
          </a:p>
          <a:p>
            <a:pPr algn="ctr"/>
            <a:r>
              <a:rPr lang="en-US" sz="2400" b="1" i="1" dirty="0">
                <a:solidFill>
                  <a:srgbClr val="73B900"/>
                </a:solidFill>
              </a:rPr>
              <a:t>Heterogeneous Computing</a:t>
            </a:r>
          </a:p>
        </p:txBody>
      </p:sp>
      <p:sp>
        <p:nvSpPr>
          <p:cNvPr id="294" name="AutoShape 14"/>
          <p:cNvSpPr>
            <a:spLocks noChangeArrowheads="1"/>
          </p:cNvSpPr>
          <p:nvPr/>
        </p:nvSpPr>
        <p:spPr bwMode="auto">
          <a:xfrm>
            <a:off x="4296320" y="2440971"/>
            <a:ext cx="1084138" cy="593694"/>
          </a:xfrm>
          <a:prstGeom prst="leftRightArrow">
            <a:avLst>
              <a:gd name="adj1" fmla="val 38601"/>
              <a:gd name="adj2" fmla="val 63891"/>
            </a:avLst>
          </a:prstGeom>
          <a:gradFill>
            <a:gsLst>
              <a:gs pos="0">
                <a:schemeClr val="tx1">
                  <a:alpha val="55000"/>
                </a:schemeClr>
              </a:gs>
              <a:gs pos="50000">
                <a:schemeClr val="tx1"/>
              </a:gs>
              <a:gs pos="100000">
                <a:schemeClr val="tx1">
                  <a:alpha val="55000"/>
                </a:schemeClr>
              </a:gs>
            </a:gsLst>
            <a:lin ang="0" scaled="1"/>
          </a:gradFill>
          <a:ln w="9525" algn="ctr">
            <a:noFill/>
            <a:miter lim="800000"/>
            <a:headEnd/>
            <a:tailEnd/>
          </a:ln>
          <a:effectLst/>
        </p:spPr>
        <p:txBody>
          <a:bodyPr wrap="none" lIns="61722" tIns="30861" rIns="61722" bIns="30861" anchor="ctr"/>
          <a:lstStyle/>
          <a:p>
            <a:pPr algn="ctr">
              <a:defRPr/>
            </a:pPr>
            <a:endParaRPr lang="en-US" sz="700" b="1" dirty="0">
              <a:solidFill>
                <a:schemeClr val="bg1"/>
              </a:solidFill>
            </a:endParaRPr>
          </a:p>
        </p:txBody>
      </p:sp>
      <p:pic>
        <p:nvPicPr>
          <p:cNvPr id="295" name="Picture 2" descr="C:\Documents and Settings\jpaul\My Documents\GT200\Photography\GT200 Die Shot.jpg"/>
          <p:cNvPicPr>
            <a:picLocks noChangeAspect="1" noChangeArrowheads="1"/>
          </p:cNvPicPr>
          <p:nvPr/>
        </p:nvPicPr>
        <p:blipFill>
          <a:blip r:embed="rId4" cstate="print"/>
          <a:srcRect/>
          <a:stretch>
            <a:fillRect/>
          </a:stretch>
        </p:blipFill>
        <p:spPr bwMode="auto">
          <a:xfrm>
            <a:off x="5681819" y="1285875"/>
            <a:ext cx="2876415" cy="2916000"/>
          </a:xfrm>
          <a:prstGeom prst="rect">
            <a:avLst/>
          </a:prstGeom>
          <a:noFill/>
          <a:ln w="9525">
            <a:noFill/>
            <a:miter lim="800000"/>
            <a:headEnd/>
            <a:tailEnd/>
          </a:ln>
          <a:effectLst/>
        </p:spPr>
      </p:pic>
      <p:pic>
        <p:nvPicPr>
          <p:cNvPr id="9" name="Picture 8" descr="Nehalem_die.jpg"/>
          <p:cNvPicPr>
            <a:picLocks noChangeAspect="1"/>
          </p:cNvPicPr>
          <p:nvPr/>
        </p:nvPicPr>
        <p:blipFill>
          <a:blip r:embed="rId5" cstate="print"/>
          <a:stretch>
            <a:fillRect/>
          </a:stretch>
        </p:blipFill>
        <p:spPr>
          <a:xfrm>
            <a:off x="1914500" y="1785042"/>
            <a:ext cx="2084210" cy="1944000"/>
          </a:xfrm>
          <a:prstGeom prst="rect">
            <a:avLst/>
          </a:prstGeom>
        </p:spPr>
      </p:pic>
      <p:sp>
        <p:nvSpPr>
          <p:cNvPr id="8" name="TextBox 7"/>
          <p:cNvSpPr txBox="1"/>
          <p:nvPr/>
        </p:nvSpPr>
        <p:spPr>
          <a:xfrm>
            <a:off x="2643821" y="4359842"/>
            <a:ext cx="556563" cy="369332"/>
          </a:xfrm>
          <a:prstGeom prst="rect">
            <a:avLst/>
          </a:prstGeom>
          <a:noFill/>
        </p:spPr>
        <p:txBody>
          <a:bodyPr wrap="none" rtlCol="0" anchor="ctr" anchorCtr="1">
            <a:spAutoFit/>
          </a:bodyPr>
          <a:lstStyle/>
          <a:p>
            <a:r>
              <a:rPr lang="en-US" dirty="0" smtClean="0"/>
              <a:t>x86</a:t>
            </a:r>
            <a:endParaRPr lang="en-GB" dirty="0"/>
          </a:p>
        </p:txBody>
      </p:sp>
      <p:sp>
        <p:nvSpPr>
          <p:cNvPr id="10" name="TextBox 9"/>
          <p:cNvSpPr txBox="1"/>
          <p:nvPr/>
        </p:nvSpPr>
        <p:spPr>
          <a:xfrm>
            <a:off x="6772284" y="4359842"/>
            <a:ext cx="684803" cy="369332"/>
          </a:xfrm>
          <a:prstGeom prst="rect">
            <a:avLst/>
          </a:prstGeom>
          <a:noFill/>
        </p:spPr>
        <p:txBody>
          <a:bodyPr wrap="none" rtlCol="0" anchor="ctr" anchorCtr="1">
            <a:spAutoFit/>
          </a:bodyPr>
          <a:lstStyle/>
          <a:p>
            <a:r>
              <a:rPr lang="en-US" dirty="0" smtClean="0"/>
              <a:t>GPU</a:t>
            </a:r>
            <a:endParaRPr lang="en-GB" dirty="0"/>
          </a:p>
        </p:txBody>
      </p:sp>
      <p:sp>
        <p:nvSpPr>
          <p:cNvPr id="11" name="TextBox 10"/>
          <p:cNvSpPr txBox="1"/>
          <p:nvPr/>
        </p:nvSpPr>
        <p:spPr>
          <a:xfrm>
            <a:off x="4271954" y="4371984"/>
            <a:ext cx="1133644" cy="369332"/>
          </a:xfrm>
          <a:prstGeom prst="rect">
            <a:avLst/>
          </a:prstGeom>
          <a:noFill/>
        </p:spPr>
        <p:txBody>
          <a:bodyPr wrap="none" rtlCol="0" anchor="ctr" anchorCtr="1">
            <a:spAutoFit/>
          </a:bodyPr>
          <a:lstStyle/>
          <a:p>
            <a:r>
              <a:rPr lang="en-US" dirty="0" err="1" smtClean="0"/>
              <a:t>PCIe</a:t>
            </a:r>
            <a:r>
              <a:rPr lang="en-US" dirty="0" smtClean="0"/>
              <a:t> bus</a:t>
            </a:r>
            <a:endParaRPr lang="en-GB"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48640" y="247175"/>
            <a:ext cx="8869680" cy="584775"/>
          </a:xfrm>
        </p:spPr>
        <p:txBody>
          <a:bodyPr/>
          <a:lstStyle/>
          <a:p>
            <a:r>
              <a:rPr lang="en-US" dirty="0" smtClean="0"/>
              <a:t>Low Latency or High Throughput?</a:t>
            </a:r>
            <a:endParaRPr lang="en-GB" dirty="0"/>
          </a:p>
        </p:txBody>
      </p:sp>
      <p:sp>
        <p:nvSpPr>
          <p:cNvPr id="178" name="Content Placeholder 177"/>
          <p:cNvSpPr>
            <a:spLocks noGrp="1"/>
          </p:cNvSpPr>
          <p:nvPr>
            <p:ph sz="half" idx="1"/>
          </p:nvPr>
        </p:nvSpPr>
        <p:spPr/>
        <p:txBody>
          <a:bodyPr/>
          <a:lstStyle/>
          <a:p>
            <a:r>
              <a:rPr lang="en-US" dirty="0" smtClean="0"/>
              <a:t>CPU</a:t>
            </a:r>
          </a:p>
          <a:p>
            <a:pPr lvl="1"/>
            <a:r>
              <a:rPr lang="en-US" dirty="0" err="1" smtClean="0"/>
              <a:t>Optimised</a:t>
            </a:r>
            <a:r>
              <a:rPr lang="en-US" dirty="0" smtClean="0"/>
              <a:t> for low-latency access to cached data sets</a:t>
            </a:r>
          </a:p>
          <a:p>
            <a:pPr lvl="1"/>
            <a:r>
              <a:rPr lang="en-US" dirty="0" smtClean="0"/>
              <a:t>Control logic for out-of-order and speculative execution</a:t>
            </a:r>
          </a:p>
          <a:p>
            <a:r>
              <a:rPr lang="en-US" dirty="0" smtClean="0"/>
              <a:t>GPU</a:t>
            </a:r>
          </a:p>
          <a:p>
            <a:pPr lvl="1"/>
            <a:r>
              <a:rPr lang="en-US" dirty="0" err="1" smtClean="0"/>
              <a:t>Optimised</a:t>
            </a:r>
            <a:r>
              <a:rPr lang="en-US" dirty="0" smtClean="0"/>
              <a:t> for data-parallel, throughput computation</a:t>
            </a:r>
          </a:p>
          <a:p>
            <a:pPr lvl="1"/>
            <a:r>
              <a:rPr lang="en-US" dirty="0" smtClean="0"/>
              <a:t>Architecture tolerant of memory latency</a:t>
            </a:r>
          </a:p>
          <a:p>
            <a:pPr lvl="1"/>
            <a:r>
              <a:rPr lang="en-US" dirty="0" smtClean="0"/>
              <a:t>More transistors dedicated to computation</a:t>
            </a:r>
            <a:endParaRPr lang="en-GB" dirty="0"/>
          </a:p>
        </p:txBody>
      </p:sp>
      <p:grpSp>
        <p:nvGrpSpPr>
          <p:cNvPr id="2" name="Group 167"/>
          <p:cNvGrpSpPr>
            <a:grpSpLocks/>
          </p:cNvGrpSpPr>
          <p:nvPr/>
        </p:nvGrpSpPr>
        <p:grpSpPr bwMode="auto">
          <a:xfrm>
            <a:off x="5772152" y="1371588"/>
            <a:ext cx="2679700" cy="1946275"/>
            <a:chOff x="991" y="1935"/>
            <a:chExt cx="1688" cy="1226"/>
          </a:xfrm>
        </p:grpSpPr>
        <p:sp>
          <p:nvSpPr>
            <p:cNvPr id="8" name="Rectangle 168"/>
            <p:cNvSpPr>
              <a:spLocks noChangeArrowheads="1"/>
            </p:cNvSpPr>
            <p:nvPr/>
          </p:nvSpPr>
          <p:spPr bwMode="auto">
            <a:xfrm>
              <a:off x="992" y="2425"/>
              <a:ext cx="1687" cy="434"/>
            </a:xfrm>
            <a:prstGeom prst="rect">
              <a:avLst/>
            </a:prstGeom>
            <a:solidFill>
              <a:srgbClr val="FF6600"/>
            </a:solidFill>
            <a:ln w="9525">
              <a:solidFill>
                <a:srgbClr val="969696"/>
              </a:solidFill>
              <a:miter lim="800000"/>
              <a:headEnd/>
              <a:tailEnd/>
            </a:ln>
            <a:effectLst/>
          </p:spPr>
          <p:txBody>
            <a:bodyPr wrap="none" lIns="0" tIns="0" rIns="0" bIns="0" anchor="ctr" anchorCtr="1"/>
            <a:lstStyle/>
            <a:p>
              <a:pPr algn="ctr"/>
              <a:r>
                <a:rPr lang="en-US" sz="1400" b="1">
                  <a:solidFill>
                    <a:schemeClr val="bg1"/>
                  </a:solidFill>
                  <a:latin typeface="Arial" charset="0"/>
                </a:rPr>
                <a:t>Cache</a:t>
              </a:r>
            </a:p>
          </p:txBody>
        </p:sp>
        <p:sp>
          <p:nvSpPr>
            <p:cNvPr id="9" name="Rectangle 169"/>
            <p:cNvSpPr>
              <a:spLocks noChangeArrowheads="1"/>
            </p:cNvSpPr>
            <p:nvPr/>
          </p:nvSpPr>
          <p:spPr bwMode="auto">
            <a:xfrm>
              <a:off x="2285" y="1935"/>
              <a:ext cx="394" cy="227"/>
            </a:xfrm>
            <a:prstGeom prst="rect">
              <a:avLst/>
            </a:prstGeom>
            <a:solidFill>
              <a:srgbClr val="99FF66"/>
            </a:solidFill>
            <a:ln w="9525">
              <a:solidFill>
                <a:srgbClr val="969696"/>
              </a:solidFill>
              <a:miter lim="800000"/>
              <a:headEnd/>
              <a:tailEnd/>
            </a:ln>
            <a:effectLst/>
          </p:spPr>
          <p:txBody>
            <a:bodyPr wrap="none" lIns="0" tIns="0" rIns="0" bIns="0" anchor="ctr"/>
            <a:lstStyle/>
            <a:p>
              <a:pPr algn="ctr"/>
              <a:r>
                <a:rPr lang="en-US" sz="1400" b="1">
                  <a:solidFill>
                    <a:schemeClr val="bg1"/>
                  </a:solidFill>
                  <a:latin typeface="Arial" charset="0"/>
                </a:rPr>
                <a:t>ALU</a:t>
              </a:r>
            </a:p>
          </p:txBody>
        </p:sp>
        <p:sp>
          <p:nvSpPr>
            <p:cNvPr id="10" name="Rectangle 170"/>
            <p:cNvSpPr>
              <a:spLocks noChangeArrowheads="1"/>
            </p:cNvSpPr>
            <p:nvPr/>
          </p:nvSpPr>
          <p:spPr bwMode="auto">
            <a:xfrm>
              <a:off x="992" y="1935"/>
              <a:ext cx="836" cy="463"/>
            </a:xfrm>
            <a:prstGeom prst="rect">
              <a:avLst/>
            </a:prstGeom>
            <a:solidFill>
              <a:srgbClr val="FFCC00"/>
            </a:solidFill>
            <a:ln w="9525">
              <a:solidFill>
                <a:srgbClr val="969696"/>
              </a:solidFill>
              <a:miter lim="800000"/>
              <a:headEnd/>
              <a:tailEnd/>
            </a:ln>
            <a:effectLst/>
          </p:spPr>
          <p:txBody>
            <a:bodyPr wrap="none" lIns="0" tIns="0" rIns="0" bIns="0" anchor="ctr" anchorCtr="1"/>
            <a:lstStyle/>
            <a:p>
              <a:pPr algn="ctr"/>
              <a:r>
                <a:rPr lang="en-US" sz="1400" b="1" dirty="0">
                  <a:solidFill>
                    <a:schemeClr val="bg1"/>
                  </a:solidFill>
                  <a:latin typeface="Arial" charset="0"/>
                </a:rPr>
                <a:t>Control</a:t>
              </a:r>
            </a:p>
          </p:txBody>
        </p:sp>
        <p:sp>
          <p:nvSpPr>
            <p:cNvPr id="11" name="Rectangle 171"/>
            <p:cNvSpPr>
              <a:spLocks noChangeArrowheads="1"/>
            </p:cNvSpPr>
            <p:nvPr/>
          </p:nvSpPr>
          <p:spPr bwMode="auto">
            <a:xfrm>
              <a:off x="2285" y="2178"/>
              <a:ext cx="394" cy="227"/>
            </a:xfrm>
            <a:prstGeom prst="rect">
              <a:avLst/>
            </a:prstGeom>
            <a:solidFill>
              <a:srgbClr val="99FF66"/>
            </a:solidFill>
            <a:ln w="9525">
              <a:solidFill>
                <a:srgbClr val="969696"/>
              </a:solidFill>
              <a:miter lim="800000"/>
              <a:headEnd/>
              <a:tailEnd/>
            </a:ln>
            <a:effectLst/>
          </p:spPr>
          <p:txBody>
            <a:bodyPr wrap="none" lIns="0" tIns="0" rIns="0" bIns="0" anchor="ctr"/>
            <a:lstStyle/>
            <a:p>
              <a:pPr algn="ctr"/>
              <a:r>
                <a:rPr lang="en-US" sz="1400" b="1">
                  <a:solidFill>
                    <a:schemeClr val="bg1"/>
                  </a:solidFill>
                  <a:latin typeface="Arial" charset="0"/>
                </a:rPr>
                <a:t>ALU</a:t>
              </a:r>
            </a:p>
          </p:txBody>
        </p:sp>
        <p:sp>
          <p:nvSpPr>
            <p:cNvPr id="12" name="Rectangle 172"/>
            <p:cNvSpPr>
              <a:spLocks noChangeArrowheads="1"/>
            </p:cNvSpPr>
            <p:nvPr/>
          </p:nvSpPr>
          <p:spPr bwMode="auto">
            <a:xfrm>
              <a:off x="1870" y="1935"/>
              <a:ext cx="394" cy="227"/>
            </a:xfrm>
            <a:prstGeom prst="rect">
              <a:avLst/>
            </a:prstGeom>
            <a:solidFill>
              <a:srgbClr val="99FF66"/>
            </a:solidFill>
            <a:ln w="9525">
              <a:solidFill>
                <a:srgbClr val="969696"/>
              </a:solidFill>
              <a:miter lim="800000"/>
              <a:headEnd/>
              <a:tailEnd/>
            </a:ln>
            <a:effectLst/>
          </p:spPr>
          <p:txBody>
            <a:bodyPr wrap="none" lIns="0" tIns="0" rIns="0" bIns="0" anchor="ctr"/>
            <a:lstStyle/>
            <a:p>
              <a:pPr algn="ctr"/>
              <a:r>
                <a:rPr lang="en-US" sz="1400" b="1">
                  <a:solidFill>
                    <a:schemeClr val="bg1"/>
                  </a:solidFill>
                  <a:latin typeface="Arial" charset="0"/>
                </a:rPr>
                <a:t>ALU</a:t>
              </a:r>
            </a:p>
          </p:txBody>
        </p:sp>
        <p:sp>
          <p:nvSpPr>
            <p:cNvPr id="13" name="Rectangle 173"/>
            <p:cNvSpPr>
              <a:spLocks noChangeArrowheads="1"/>
            </p:cNvSpPr>
            <p:nvPr/>
          </p:nvSpPr>
          <p:spPr bwMode="auto">
            <a:xfrm>
              <a:off x="1870" y="2178"/>
              <a:ext cx="394" cy="227"/>
            </a:xfrm>
            <a:prstGeom prst="rect">
              <a:avLst/>
            </a:prstGeom>
            <a:solidFill>
              <a:srgbClr val="99FF66"/>
            </a:solidFill>
            <a:ln w="9525">
              <a:solidFill>
                <a:srgbClr val="969696"/>
              </a:solidFill>
              <a:miter lim="800000"/>
              <a:headEnd/>
              <a:tailEnd/>
            </a:ln>
            <a:effectLst/>
          </p:spPr>
          <p:txBody>
            <a:bodyPr wrap="none" lIns="0" tIns="0" rIns="0" bIns="0" anchor="ctr"/>
            <a:lstStyle/>
            <a:p>
              <a:pPr algn="ctr"/>
              <a:r>
                <a:rPr lang="en-US" sz="1400" b="1">
                  <a:solidFill>
                    <a:schemeClr val="bg1"/>
                  </a:solidFill>
                  <a:latin typeface="Arial" charset="0"/>
                </a:rPr>
                <a:t>ALU</a:t>
              </a:r>
            </a:p>
          </p:txBody>
        </p:sp>
        <p:sp>
          <p:nvSpPr>
            <p:cNvPr id="14" name="Rectangle 174"/>
            <p:cNvSpPr>
              <a:spLocks noChangeArrowheads="1"/>
            </p:cNvSpPr>
            <p:nvPr/>
          </p:nvSpPr>
          <p:spPr bwMode="auto">
            <a:xfrm>
              <a:off x="991" y="2950"/>
              <a:ext cx="1687" cy="211"/>
            </a:xfrm>
            <a:prstGeom prst="rect">
              <a:avLst/>
            </a:prstGeom>
            <a:solidFill>
              <a:srgbClr val="FF6600"/>
            </a:solidFill>
            <a:ln w="9525">
              <a:solidFill>
                <a:srgbClr val="969696"/>
              </a:solidFill>
              <a:miter lim="800000"/>
              <a:headEnd/>
              <a:tailEnd/>
            </a:ln>
            <a:effectLst/>
          </p:spPr>
          <p:txBody>
            <a:bodyPr wrap="none" tIns="0" rIns="0" bIns="0" anchor="ctr"/>
            <a:lstStyle/>
            <a:p>
              <a:r>
                <a:rPr lang="en-US" sz="1200" b="1">
                  <a:solidFill>
                    <a:schemeClr val="bg1"/>
                  </a:solidFill>
                  <a:latin typeface="Arial" charset="0"/>
                </a:rPr>
                <a:t>DRAM</a:t>
              </a:r>
            </a:p>
          </p:txBody>
        </p:sp>
      </p:grpSp>
      <p:grpSp>
        <p:nvGrpSpPr>
          <p:cNvPr id="3" name="Group 4"/>
          <p:cNvGrpSpPr>
            <a:grpSpLocks/>
          </p:cNvGrpSpPr>
          <p:nvPr/>
        </p:nvGrpSpPr>
        <p:grpSpPr bwMode="auto">
          <a:xfrm>
            <a:off x="5772152" y="3657604"/>
            <a:ext cx="2678113" cy="1943100"/>
            <a:chOff x="3044" y="1052"/>
            <a:chExt cx="1987" cy="1441"/>
          </a:xfrm>
        </p:grpSpPr>
        <p:sp>
          <p:nvSpPr>
            <p:cNvPr id="16" name="Rectangle 5"/>
            <p:cNvSpPr>
              <a:spLocks noChangeArrowheads="1"/>
            </p:cNvSpPr>
            <p:nvPr/>
          </p:nvSpPr>
          <p:spPr bwMode="auto">
            <a:xfrm>
              <a:off x="3044" y="2245"/>
              <a:ext cx="1987" cy="248"/>
            </a:xfrm>
            <a:prstGeom prst="rect">
              <a:avLst/>
            </a:prstGeom>
            <a:solidFill>
              <a:srgbClr val="FF6600"/>
            </a:solidFill>
            <a:ln w="9525">
              <a:solidFill>
                <a:srgbClr val="969696"/>
              </a:solidFill>
              <a:miter lim="800000"/>
              <a:headEnd/>
              <a:tailEnd/>
            </a:ln>
            <a:effectLst/>
          </p:spPr>
          <p:txBody>
            <a:bodyPr wrap="none" tIns="0" rIns="0" bIns="0" anchor="ctr"/>
            <a:lstStyle/>
            <a:p>
              <a:r>
                <a:rPr lang="en-US" sz="1200" b="1">
                  <a:solidFill>
                    <a:schemeClr val="bg1"/>
                  </a:solidFill>
                  <a:latin typeface="Arial" charset="0"/>
                </a:rPr>
                <a:t>DRAM</a:t>
              </a:r>
            </a:p>
          </p:txBody>
        </p:sp>
        <p:grpSp>
          <p:nvGrpSpPr>
            <p:cNvPr id="4" name="Group 6"/>
            <p:cNvGrpSpPr>
              <a:grpSpLocks/>
            </p:cNvGrpSpPr>
            <p:nvPr/>
          </p:nvGrpSpPr>
          <p:grpSpPr bwMode="auto">
            <a:xfrm>
              <a:off x="3046" y="1052"/>
              <a:ext cx="1984" cy="1086"/>
              <a:chOff x="1888" y="2761"/>
              <a:chExt cx="1984" cy="1086"/>
            </a:xfrm>
          </p:grpSpPr>
          <p:grpSp>
            <p:nvGrpSpPr>
              <p:cNvPr id="5" name="Group 7"/>
              <p:cNvGrpSpPr>
                <a:grpSpLocks/>
              </p:cNvGrpSpPr>
              <p:nvPr/>
            </p:nvGrpSpPr>
            <p:grpSpPr bwMode="auto">
              <a:xfrm>
                <a:off x="1888" y="2761"/>
                <a:ext cx="1984" cy="118"/>
                <a:chOff x="-141" y="2876"/>
                <a:chExt cx="1984" cy="118"/>
              </a:xfrm>
            </p:grpSpPr>
            <p:grpSp>
              <p:nvGrpSpPr>
                <p:cNvPr id="7" name="Group 8"/>
                <p:cNvGrpSpPr>
                  <a:grpSpLocks/>
                </p:cNvGrpSpPr>
                <p:nvPr/>
              </p:nvGrpSpPr>
              <p:grpSpPr bwMode="auto">
                <a:xfrm>
                  <a:off x="-141" y="2876"/>
                  <a:ext cx="124" cy="115"/>
                  <a:chOff x="707" y="1508"/>
                  <a:chExt cx="124" cy="109"/>
                </a:xfrm>
              </p:grpSpPr>
              <p:sp>
                <p:nvSpPr>
                  <p:cNvPr id="176" name="Rectangle 9"/>
                  <p:cNvSpPr>
                    <a:spLocks noChangeArrowheads="1"/>
                  </p:cNvSpPr>
                  <p:nvPr/>
                </p:nvSpPr>
                <p:spPr bwMode="auto">
                  <a:xfrm>
                    <a:off x="707" y="1508"/>
                    <a:ext cx="124" cy="52"/>
                  </a:xfrm>
                  <a:prstGeom prst="rect">
                    <a:avLst/>
                  </a:prstGeom>
                  <a:solidFill>
                    <a:srgbClr val="FFCC00"/>
                  </a:solidFill>
                  <a:ln w="9525">
                    <a:solidFill>
                      <a:srgbClr val="969696"/>
                    </a:solidFill>
                    <a:miter lim="800000"/>
                    <a:headEnd/>
                    <a:tailEnd/>
                  </a:ln>
                  <a:effectLst/>
                </p:spPr>
                <p:txBody>
                  <a:bodyPr wrap="none" lIns="45720" tIns="0" rIns="0" bIns="0" anchor="ctr"/>
                  <a:lstStyle/>
                  <a:p>
                    <a:endParaRPr lang="en-US" sz="1200" b="1">
                      <a:solidFill>
                        <a:schemeClr val="bg1"/>
                      </a:solidFill>
                      <a:latin typeface="Arial" charset="0"/>
                    </a:endParaRPr>
                  </a:p>
                </p:txBody>
              </p:sp>
              <p:sp>
                <p:nvSpPr>
                  <p:cNvPr id="177" name="Rectangle 10"/>
                  <p:cNvSpPr>
                    <a:spLocks noChangeArrowheads="1"/>
                  </p:cNvSpPr>
                  <p:nvPr/>
                </p:nvSpPr>
                <p:spPr bwMode="auto">
                  <a:xfrm>
                    <a:off x="707" y="1565"/>
                    <a:ext cx="124" cy="52"/>
                  </a:xfrm>
                  <a:prstGeom prst="rect">
                    <a:avLst/>
                  </a:prstGeom>
                  <a:solidFill>
                    <a:srgbClr val="FF6600"/>
                  </a:solidFill>
                  <a:ln w="9525">
                    <a:solidFill>
                      <a:srgbClr val="969696"/>
                    </a:solidFill>
                    <a:miter lim="800000"/>
                    <a:headEnd/>
                    <a:tailEnd/>
                  </a:ln>
                  <a:effectLst/>
                </p:spPr>
                <p:txBody>
                  <a:bodyPr wrap="none" lIns="45720" tIns="0" rIns="0" bIns="0" anchor="ctr"/>
                  <a:lstStyle/>
                  <a:p>
                    <a:endParaRPr lang="en-US" sz="1200" b="1">
                      <a:solidFill>
                        <a:schemeClr val="bg1"/>
                      </a:solidFill>
                      <a:latin typeface="Arial" charset="0"/>
                    </a:endParaRPr>
                  </a:p>
                </p:txBody>
              </p:sp>
            </p:grpSp>
            <p:sp>
              <p:nvSpPr>
                <p:cNvPr id="160" name="Rectangle 11"/>
                <p:cNvSpPr>
                  <a:spLocks noChangeArrowheads="1"/>
                </p:cNvSpPr>
                <p:nvPr/>
              </p:nvSpPr>
              <p:spPr bwMode="auto">
                <a:xfrm>
                  <a:off x="0" y="2879"/>
                  <a:ext cx="1843" cy="115"/>
                </a:xfrm>
                <a:prstGeom prst="rect">
                  <a:avLst/>
                </a:prstGeom>
                <a:solidFill>
                  <a:srgbClr val="99FF66"/>
                </a:solidFill>
                <a:ln w="9525">
                  <a:solidFill>
                    <a:srgbClr val="969696"/>
                  </a:solidFill>
                  <a:miter lim="800000"/>
                  <a:headEnd/>
                  <a:tailEnd/>
                </a:ln>
                <a:effectLst/>
              </p:spPr>
              <p:txBody>
                <a:bodyPr wrap="none" lIns="0" tIns="0" rIns="0" bIns="0" anchor="ctr"/>
                <a:lstStyle/>
                <a:p>
                  <a:pPr algn="ctr"/>
                  <a:endParaRPr lang="en-US" sz="1400" b="1">
                    <a:solidFill>
                      <a:schemeClr val="bg1"/>
                    </a:solidFill>
                    <a:latin typeface="Arial" charset="0"/>
                  </a:endParaRPr>
                </a:p>
              </p:txBody>
            </p:sp>
            <p:sp>
              <p:nvSpPr>
                <p:cNvPr id="161" name="Line 12"/>
                <p:cNvSpPr>
                  <a:spLocks noChangeShapeType="1"/>
                </p:cNvSpPr>
                <p:nvPr/>
              </p:nvSpPr>
              <p:spPr bwMode="auto">
                <a:xfrm>
                  <a:off x="115"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62" name="Line 13"/>
                <p:cNvSpPr>
                  <a:spLocks noChangeShapeType="1"/>
                </p:cNvSpPr>
                <p:nvPr/>
              </p:nvSpPr>
              <p:spPr bwMode="auto">
                <a:xfrm>
                  <a:off x="230"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63" name="Line 14"/>
                <p:cNvSpPr>
                  <a:spLocks noChangeShapeType="1"/>
                </p:cNvSpPr>
                <p:nvPr/>
              </p:nvSpPr>
              <p:spPr bwMode="auto">
                <a:xfrm>
                  <a:off x="345"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64" name="Line 15"/>
                <p:cNvSpPr>
                  <a:spLocks noChangeShapeType="1"/>
                </p:cNvSpPr>
                <p:nvPr/>
              </p:nvSpPr>
              <p:spPr bwMode="auto">
                <a:xfrm>
                  <a:off x="460"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65" name="Line 16"/>
                <p:cNvSpPr>
                  <a:spLocks noChangeShapeType="1"/>
                </p:cNvSpPr>
                <p:nvPr/>
              </p:nvSpPr>
              <p:spPr bwMode="auto">
                <a:xfrm>
                  <a:off x="575"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66" name="Line 17"/>
                <p:cNvSpPr>
                  <a:spLocks noChangeShapeType="1"/>
                </p:cNvSpPr>
                <p:nvPr/>
              </p:nvSpPr>
              <p:spPr bwMode="auto">
                <a:xfrm flipH="1">
                  <a:off x="690"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67" name="Line 18"/>
                <p:cNvSpPr>
                  <a:spLocks noChangeShapeType="1"/>
                </p:cNvSpPr>
                <p:nvPr/>
              </p:nvSpPr>
              <p:spPr bwMode="auto">
                <a:xfrm flipH="1">
                  <a:off x="1381"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68" name="Line 19"/>
                <p:cNvSpPr>
                  <a:spLocks noChangeShapeType="1"/>
                </p:cNvSpPr>
                <p:nvPr/>
              </p:nvSpPr>
              <p:spPr bwMode="auto">
                <a:xfrm flipH="1">
                  <a:off x="806"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69" name="Line 20"/>
                <p:cNvSpPr>
                  <a:spLocks noChangeShapeType="1"/>
                </p:cNvSpPr>
                <p:nvPr/>
              </p:nvSpPr>
              <p:spPr bwMode="auto">
                <a:xfrm flipH="1">
                  <a:off x="921"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70" name="Line 21"/>
                <p:cNvSpPr>
                  <a:spLocks noChangeShapeType="1"/>
                </p:cNvSpPr>
                <p:nvPr/>
              </p:nvSpPr>
              <p:spPr bwMode="auto">
                <a:xfrm flipH="1">
                  <a:off x="1036"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71" name="Line 22"/>
                <p:cNvSpPr>
                  <a:spLocks noChangeShapeType="1"/>
                </p:cNvSpPr>
                <p:nvPr/>
              </p:nvSpPr>
              <p:spPr bwMode="auto">
                <a:xfrm flipH="1">
                  <a:off x="1151"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72" name="Line 23"/>
                <p:cNvSpPr>
                  <a:spLocks noChangeShapeType="1"/>
                </p:cNvSpPr>
                <p:nvPr/>
              </p:nvSpPr>
              <p:spPr bwMode="auto">
                <a:xfrm flipH="1">
                  <a:off x="1266"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73" name="Line 24"/>
                <p:cNvSpPr>
                  <a:spLocks noChangeShapeType="1"/>
                </p:cNvSpPr>
                <p:nvPr/>
              </p:nvSpPr>
              <p:spPr bwMode="auto">
                <a:xfrm flipH="1">
                  <a:off x="1497"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74" name="Line 25"/>
                <p:cNvSpPr>
                  <a:spLocks noChangeShapeType="1"/>
                </p:cNvSpPr>
                <p:nvPr/>
              </p:nvSpPr>
              <p:spPr bwMode="auto">
                <a:xfrm flipH="1">
                  <a:off x="1612"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75" name="Line 26"/>
                <p:cNvSpPr>
                  <a:spLocks noChangeShapeType="1"/>
                </p:cNvSpPr>
                <p:nvPr/>
              </p:nvSpPr>
              <p:spPr bwMode="auto">
                <a:xfrm flipH="1">
                  <a:off x="1727" y="2879"/>
                  <a:ext cx="1" cy="115"/>
                </a:xfrm>
                <a:prstGeom prst="line">
                  <a:avLst/>
                </a:prstGeom>
                <a:noFill/>
                <a:ln w="9525">
                  <a:solidFill>
                    <a:srgbClr val="969696"/>
                  </a:solidFill>
                  <a:round/>
                  <a:headEnd/>
                  <a:tailEnd/>
                </a:ln>
                <a:effectLst/>
              </p:spPr>
              <p:txBody>
                <a:bodyPr wrap="none" lIns="0" tIns="0" rIns="0" bIns="0" anchor="ctr"/>
                <a:lstStyle/>
                <a:p>
                  <a:endParaRPr lang="en-GB"/>
                </a:p>
              </p:txBody>
            </p:sp>
          </p:grpSp>
          <p:grpSp>
            <p:nvGrpSpPr>
              <p:cNvPr id="15" name="Group 27"/>
              <p:cNvGrpSpPr>
                <a:grpSpLocks/>
              </p:cNvGrpSpPr>
              <p:nvPr/>
            </p:nvGrpSpPr>
            <p:grpSpPr bwMode="auto">
              <a:xfrm>
                <a:off x="1888" y="2899"/>
                <a:ext cx="1984" cy="118"/>
                <a:chOff x="-141" y="2876"/>
                <a:chExt cx="1984" cy="118"/>
              </a:xfrm>
            </p:grpSpPr>
            <p:grpSp>
              <p:nvGrpSpPr>
                <p:cNvPr id="17" name="Group 28"/>
                <p:cNvGrpSpPr>
                  <a:grpSpLocks/>
                </p:cNvGrpSpPr>
                <p:nvPr/>
              </p:nvGrpSpPr>
              <p:grpSpPr bwMode="auto">
                <a:xfrm>
                  <a:off x="-141" y="2876"/>
                  <a:ext cx="124" cy="115"/>
                  <a:chOff x="707" y="1508"/>
                  <a:chExt cx="124" cy="109"/>
                </a:xfrm>
              </p:grpSpPr>
              <p:sp>
                <p:nvSpPr>
                  <p:cNvPr id="157" name="Rectangle 29"/>
                  <p:cNvSpPr>
                    <a:spLocks noChangeArrowheads="1"/>
                  </p:cNvSpPr>
                  <p:nvPr/>
                </p:nvSpPr>
                <p:spPr bwMode="auto">
                  <a:xfrm>
                    <a:off x="707" y="1508"/>
                    <a:ext cx="124" cy="52"/>
                  </a:xfrm>
                  <a:prstGeom prst="rect">
                    <a:avLst/>
                  </a:prstGeom>
                  <a:solidFill>
                    <a:srgbClr val="FFCC00"/>
                  </a:solidFill>
                  <a:ln w="9525">
                    <a:solidFill>
                      <a:srgbClr val="969696"/>
                    </a:solidFill>
                    <a:miter lim="800000"/>
                    <a:headEnd/>
                    <a:tailEnd/>
                  </a:ln>
                  <a:effectLst/>
                </p:spPr>
                <p:txBody>
                  <a:bodyPr wrap="none" lIns="45720" tIns="0" rIns="0" bIns="0" anchor="ctr"/>
                  <a:lstStyle/>
                  <a:p>
                    <a:endParaRPr lang="en-US" sz="1200" b="1">
                      <a:solidFill>
                        <a:schemeClr val="bg1"/>
                      </a:solidFill>
                      <a:latin typeface="Arial" charset="0"/>
                    </a:endParaRPr>
                  </a:p>
                </p:txBody>
              </p:sp>
              <p:sp>
                <p:nvSpPr>
                  <p:cNvPr id="158" name="Rectangle 30"/>
                  <p:cNvSpPr>
                    <a:spLocks noChangeArrowheads="1"/>
                  </p:cNvSpPr>
                  <p:nvPr/>
                </p:nvSpPr>
                <p:spPr bwMode="auto">
                  <a:xfrm>
                    <a:off x="707" y="1565"/>
                    <a:ext cx="124" cy="52"/>
                  </a:xfrm>
                  <a:prstGeom prst="rect">
                    <a:avLst/>
                  </a:prstGeom>
                  <a:solidFill>
                    <a:srgbClr val="FF6600"/>
                  </a:solidFill>
                  <a:ln w="9525">
                    <a:solidFill>
                      <a:srgbClr val="969696"/>
                    </a:solidFill>
                    <a:miter lim="800000"/>
                    <a:headEnd/>
                    <a:tailEnd/>
                  </a:ln>
                  <a:effectLst/>
                </p:spPr>
                <p:txBody>
                  <a:bodyPr wrap="none" lIns="45720" tIns="0" rIns="0" bIns="0" anchor="ctr"/>
                  <a:lstStyle/>
                  <a:p>
                    <a:endParaRPr lang="en-US" sz="1200" b="1">
                      <a:solidFill>
                        <a:schemeClr val="bg1"/>
                      </a:solidFill>
                      <a:latin typeface="Arial" charset="0"/>
                    </a:endParaRPr>
                  </a:p>
                </p:txBody>
              </p:sp>
            </p:grpSp>
            <p:sp>
              <p:nvSpPr>
                <p:cNvPr id="141" name="Rectangle 31"/>
                <p:cNvSpPr>
                  <a:spLocks noChangeArrowheads="1"/>
                </p:cNvSpPr>
                <p:nvPr/>
              </p:nvSpPr>
              <p:spPr bwMode="auto">
                <a:xfrm>
                  <a:off x="0" y="2879"/>
                  <a:ext cx="1843" cy="115"/>
                </a:xfrm>
                <a:prstGeom prst="rect">
                  <a:avLst/>
                </a:prstGeom>
                <a:solidFill>
                  <a:srgbClr val="99FF66"/>
                </a:solidFill>
                <a:ln w="9525">
                  <a:solidFill>
                    <a:srgbClr val="969696"/>
                  </a:solidFill>
                  <a:miter lim="800000"/>
                  <a:headEnd/>
                  <a:tailEnd/>
                </a:ln>
                <a:effectLst/>
              </p:spPr>
              <p:txBody>
                <a:bodyPr wrap="none" lIns="0" tIns="0" rIns="0" bIns="0" anchor="ctr"/>
                <a:lstStyle/>
                <a:p>
                  <a:pPr algn="ctr"/>
                  <a:endParaRPr lang="en-US" sz="1400" b="1">
                    <a:solidFill>
                      <a:schemeClr val="bg1"/>
                    </a:solidFill>
                    <a:latin typeface="Arial" charset="0"/>
                  </a:endParaRPr>
                </a:p>
              </p:txBody>
            </p:sp>
            <p:sp>
              <p:nvSpPr>
                <p:cNvPr id="142" name="Line 32"/>
                <p:cNvSpPr>
                  <a:spLocks noChangeShapeType="1"/>
                </p:cNvSpPr>
                <p:nvPr/>
              </p:nvSpPr>
              <p:spPr bwMode="auto">
                <a:xfrm>
                  <a:off x="115"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43" name="Line 33"/>
                <p:cNvSpPr>
                  <a:spLocks noChangeShapeType="1"/>
                </p:cNvSpPr>
                <p:nvPr/>
              </p:nvSpPr>
              <p:spPr bwMode="auto">
                <a:xfrm>
                  <a:off x="230"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44" name="Line 34"/>
                <p:cNvSpPr>
                  <a:spLocks noChangeShapeType="1"/>
                </p:cNvSpPr>
                <p:nvPr/>
              </p:nvSpPr>
              <p:spPr bwMode="auto">
                <a:xfrm>
                  <a:off x="345"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45" name="Line 35"/>
                <p:cNvSpPr>
                  <a:spLocks noChangeShapeType="1"/>
                </p:cNvSpPr>
                <p:nvPr/>
              </p:nvSpPr>
              <p:spPr bwMode="auto">
                <a:xfrm>
                  <a:off x="460"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46" name="Line 36"/>
                <p:cNvSpPr>
                  <a:spLocks noChangeShapeType="1"/>
                </p:cNvSpPr>
                <p:nvPr/>
              </p:nvSpPr>
              <p:spPr bwMode="auto">
                <a:xfrm>
                  <a:off x="575"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47" name="Line 37"/>
                <p:cNvSpPr>
                  <a:spLocks noChangeShapeType="1"/>
                </p:cNvSpPr>
                <p:nvPr/>
              </p:nvSpPr>
              <p:spPr bwMode="auto">
                <a:xfrm flipH="1">
                  <a:off x="690"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48" name="Line 38"/>
                <p:cNvSpPr>
                  <a:spLocks noChangeShapeType="1"/>
                </p:cNvSpPr>
                <p:nvPr/>
              </p:nvSpPr>
              <p:spPr bwMode="auto">
                <a:xfrm flipH="1">
                  <a:off x="1381"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49" name="Line 39"/>
                <p:cNvSpPr>
                  <a:spLocks noChangeShapeType="1"/>
                </p:cNvSpPr>
                <p:nvPr/>
              </p:nvSpPr>
              <p:spPr bwMode="auto">
                <a:xfrm flipH="1">
                  <a:off x="806"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50" name="Line 40"/>
                <p:cNvSpPr>
                  <a:spLocks noChangeShapeType="1"/>
                </p:cNvSpPr>
                <p:nvPr/>
              </p:nvSpPr>
              <p:spPr bwMode="auto">
                <a:xfrm flipH="1">
                  <a:off x="921"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51" name="Line 41"/>
                <p:cNvSpPr>
                  <a:spLocks noChangeShapeType="1"/>
                </p:cNvSpPr>
                <p:nvPr/>
              </p:nvSpPr>
              <p:spPr bwMode="auto">
                <a:xfrm flipH="1">
                  <a:off x="1036"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52" name="Line 42"/>
                <p:cNvSpPr>
                  <a:spLocks noChangeShapeType="1"/>
                </p:cNvSpPr>
                <p:nvPr/>
              </p:nvSpPr>
              <p:spPr bwMode="auto">
                <a:xfrm flipH="1">
                  <a:off x="1151"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53" name="Line 43"/>
                <p:cNvSpPr>
                  <a:spLocks noChangeShapeType="1"/>
                </p:cNvSpPr>
                <p:nvPr/>
              </p:nvSpPr>
              <p:spPr bwMode="auto">
                <a:xfrm flipH="1">
                  <a:off x="1266"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54" name="Line 44"/>
                <p:cNvSpPr>
                  <a:spLocks noChangeShapeType="1"/>
                </p:cNvSpPr>
                <p:nvPr/>
              </p:nvSpPr>
              <p:spPr bwMode="auto">
                <a:xfrm flipH="1">
                  <a:off x="1497"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55" name="Line 45"/>
                <p:cNvSpPr>
                  <a:spLocks noChangeShapeType="1"/>
                </p:cNvSpPr>
                <p:nvPr/>
              </p:nvSpPr>
              <p:spPr bwMode="auto">
                <a:xfrm flipH="1">
                  <a:off x="1612"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56" name="Line 46"/>
                <p:cNvSpPr>
                  <a:spLocks noChangeShapeType="1"/>
                </p:cNvSpPr>
                <p:nvPr/>
              </p:nvSpPr>
              <p:spPr bwMode="auto">
                <a:xfrm flipH="1">
                  <a:off x="1727" y="2879"/>
                  <a:ext cx="1" cy="115"/>
                </a:xfrm>
                <a:prstGeom prst="line">
                  <a:avLst/>
                </a:prstGeom>
                <a:noFill/>
                <a:ln w="9525">
                  <a:solidFill>
                    <a:srgbClr val="969696"/>
                  </a:solidFill>
                  <a:round/>
                  <a:headEnd/>
                  <a:tailEnd/>
                </a:ln>
                <a:effectLst/>
              </p:spPr>
              <p:txBody>
                <a:bodyPr wrap="none" lIns="0" tIns="0" rIns="0" bIns="0" anchor="ctr"/>
                <a:lstStyle/>
                <a:p>
                  <a:endParaRPr lang="en-GB"/>
                </a:p>
              </p:txBody>
            </p:sp>
          </p:grpSp>
          <p:grpSp>
            <p:nvGrpSpPr>
              <p:cNvPr id="18" name="Group 47"/>
              <p:cNvGrpSpPr>
                <a:grpSpLocks/>
              </p:cNvGrpSpPr>
              <p:nvPr/>
            </p:nvGrpSpPr>
            <p:grpSpPr bwMode="auto">
              <a:xfrm>
                <a:off x="1888" y="3037"/>
                <a:ext cx="1984" cy="118"/>
                <a:chOff x="-141" y="2876"/>
                <a:chExt cx="1984" cy="118"/>
              </a:xfrm>
            </p:grpSpPr>
            <p:grpSp>
              <p:nvGrpSpPr>
                <p:cNvPr id="19" name="Group 48"/>
                <p:cNvGrpSpPr>
                  <a:grpSpLocks/>
                </p:cNvGrpSpPr>
                <p:nvPr/>
              </p:nvGrpSpPr>
              <p:grpSpPr bwMode="auto">
                <a:xfrm>
                  <a:off x="-141" y="2876"/>
                  <a:ext cx="124" cy="115"/>
                  <a:chOff x="707" y="1508"/>
                  <a:chExt cx="124" cy="109"/>
                </a:xfrm>
              </p:grpSpPr>
              <p:sp>
                <p:nvSpPr>
                  <p:cNvPr id="138" name="Rectangle 49"/>
                  <p:cNvSpPr>
                    <a:spLocks noChangeArrowheads="1"/>
                  </p:cNvSpPr>
                  <p:nvPr/>
                </p:nvSpPr>
                <p:spPr bwMode="auto">
                  <a:xfrm>
                    <a:off x="707" y="1508"/>
                    <a:ext cx="124" cy="52"/>
                  </a:xfrm>
                  <a:prstGeom prst="rect">
                    <a:avLst/>
                  </a:prstGeom>
                  <a:solidFill>
                    <a:srgbClr val="FFCC00"/>
                  </a:solidFill>
                  <a:ln w="9525">
                    <a:solidFill>
                      <a:srgbClr val="969696"/>
                    </a:solidFill>
                    <a:miter lim="800000"/>
                    <a:headEnd/>
                    <a:tailEnd/>
                  </a:ln>
                  <a:effectLst/>
                </p:spPr>
                <p:txBody>
                  <a:bodyPr wrap="none" lIns="45720" tIns="0" rIns="0" bIns="0" anchor="ctr"/>
                  <a:lstStyle/>
                  <a:p>
                    <a:endParaRPr lang="en-US" sz="1200" b="1">
                      <a:solidFill>
                        <a:schemeClr val="bg1"/>
                      </a:solidFill>
                      <a:latin typeface="Arial" charset="0"/>
                    </a:endParaRPr>
                  </a:p>
                </p:txBody>
              </p:sp>
              <p:sp>
                <p:nvSpPr>
                  <p:cNvPr id="139" name="Rectangle 50"/>
                  <p:cNvSpPr>
                    <a:spLocks noChangeArrowheads="1"/>
                  </p:cNvSpPr>
                  <p:nvPr/>
                </p:nvSpPr>
                <p:spPr bwMode="auto">
                  <a:xfrm>
                    <a:off x="707" y="1565"/>
                    <a:ext cx="124" cy="52"/>
                  </a:xfrm>
                  <a:prstGeom prst="rect">
                    <a:avLst/>
                  </a:prstGeom>
                  <a:solidFill>
                    <a:srgbClr val="FF6600"/>
                  </a:solidFill>
                  <a:ln w="9525">
                    <a:solidFill>
                      <a:srgbClr val="969696"/>
                    </a:solidFill>
                    <a:miter lim="800000"/>
                    <a:headEnd/>
                    <a:tailEnd/>
                  </a:ln>
                  <a:effectLst/>
                </p:spPr>
                <p:txBody>
                  <a:bodyPr wrap="none" lIns="45720" tIns="0" rIns="0" bIns="0" anchor="ctr"/>
                  <a:lstStyle/>
                  <a:p>
                    <a:endParaRPr lang="en-US" sz="1200" b="1">
                      <a:solidFill>
                        <a:schemeClr val="bg1"/>
                      </a:solidFill>
                      <a:latin typeface="Arial" charset="0"/>
                    </a:endParaRPr>
                  </a:p>
                </p:txBody>
              </p:sp>
            </p:grpSp>
            <p:sp>
              <p:nvSpPr>
                <p:cNvPr id="122" name="Rectangle 51"/>
                <p:cNvSpPr>
                  <a:spLocks noChangeArrowheads="1"/>
                </p:cNvSpPr>
                <p:nvPr/>
              </p:nvSpPr>
              <p:spPr bwMode="auto">
                <a:xfrm>
                  <a:off x="0" y="2879"/>
                  <a:ext cx="1843" cy="115"/>
                </a:xfrm>
                <a:prstGeom prst="rect">
                  <a:avLst/>
                </a:prstGeom>
                <a:solidFill>
                  <a:srgbClr val="99FF66"/>
                </a:solidFill>
                <a:ln w="9525">
                  <a:solidFill>
                    <a:srgbClr val="969696"/>
                  </a:solidFill>
                  <a:miter lim="800000"/>
                  <a:headEnd/>
                  <a:tailEnd/>
                </a:ln>
                <a:effectLst/>
              </p:spPr>
              <p:txBody>
                <a:bodyPr wrap="none" lIns="0" tIns="0" rIns="0" bIns="0" anchor="ctr"/>
                <a:lstStyle/>
                <a:p>
                  <a:pPr algn="ctr"/>
                  <a:endParaRPr lang="en-US" sz="1400" b="1">
                    <a:solidFill>
                      <a:schemeClr val="bg1"/>
                    </a:solidFill>
                    <a:latin typeface="Arial" charset="0"/>
                  </a:endParaRPr>
                </a:p>
              </p:txBody>
            </p:sp>
            <p:sp>
              <p:nvSpPr>
                <p:cNvPr id="123" name="Line 52"/>
                <p:cNvSpPr>
                  <a:spLocks noChangeShapeType="1"/>
                </p:cNvSpPr>
                <p:nvPr/>
              </p:nvSpPr>
              <p:spPr bwMode="auto">
                <a:xfrm>
                  <a:off x="115"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24" name="Line 53"/>
                <p:cNvSpPr>
                  <a:spLocks noChangeShapeType="1"/>
                </p:cNvSpPr>
                <p:nvPr/>
              </p:nvSpPr>
              <p:spPr bwMode="auto">
                <a:xfrm>
                  <a:off x="230"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25" name="Line 54"/>
                <p:cNvSpPr>
                  <a:spLocks noChangeShapeType="1"/>
                </p:cNvSpPr>
                <p:nvPr/>
              </p:nvSpPr>
              <p:spPr bwMode="auto">
                <a:xfrm>
                  <a:off x="345"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26" name="Line 55"/>
                <p:cNvSpPr>
                  <a:spLocks noChangeShapeType="1"/>
                </p:cNvSpPr>
                <p:nvPr/>
              </p:nvSpPr>
              <p:spPr bwMode="auto">
                <a:xfrm>
                  <a:off x="460"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27" name="Line 56"/>
                <p:cNvSpPr>
                  <a:spLocks noChangeShapeType="1"/>
                </p:cNvSpPr>
                <p:nvPr/>
              </p:nvSpPr>
              <p:spPr bwMode="auto">
                <a:xfrm>
                  <a:off x="575"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28" name="Line 57"/>
                <p:cNvSpPr>
                  <a:spLocks noChangeShapeType="1"/>
                </p:cNvSpPr>
                <p:nvPr/>
              </p:nvSpPr>
              <p:spPr bwMode="auto">
                <a:xfrm flipH="1">
                  <a:off x="690"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29" name="Line 58"/>
                <p:cNvSpPr>
                  <a:spLocks noChangeShapeType="1"/>
                </p:cNvSpPr>
                <p:nvPr/>
              </p:nvSpPr>
              <p:spPr bwMode="auto">
                <a:xfrm flipH="1">
                  <a:off x="1381"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30" name="Line 59"/>
                <p:cNvSpPr>
                  <a:spLocks noChangeShapeType="1"/>
                </p:cNvSpPr>
                <p:nvPr/>
              </p:nvSpPr>
              <p:spPr bwMode="auto">
                <a:xfrm flipH="1">
                  <a:off x="806"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31" name="Line 60"/>
                <p:cNvSpPr>
                  <a:spLocks noChangeShapeType="1"/>
                </p:cNvSpPr>
                <p:nvPr/>
              </p:nvSpPr>
              <p:spPr bwMode="auto">
                <a:xfrm flipH="1">
                  <a:off x="921"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32" name="Line 61"/>
                <p:cNvSpPr>
                  <a:spLocks noChangeShapeType="1"/>
                </p:cNvSpPr>
                <p:nvPr/>
              </p:nvSpPr>
              <p:spPr bwMode="auto">
                <a:xfrm flipH="1">
                  <a:off x="1036"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33" name="Line 62"/>
                <p:cNvSpPr>
                  <a:spLocks noChangeShapeType="1"/>
                </p:cNvSpPr>
                <p:nvPr/>
              </p:nvSpPr>
              <p:spPr bwMode="auto">
                <a:xfrm flipH="1">
                  <a:off x="1151"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34" name="Line 63"/>
                <p:cNvSpPr>
                  <a:spLocks noChangeShapeType="1"/>
                </p:cNvSpPr>
                <p:nvPr/>
              </p:nvSpPr>
              <p:spPr bwMode="auto">
                <a:xfrm flipH="1">
                  <a:off x="1266"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35" name="Line 64"/>
                <p:cNvSpPr>
                  <a:spLocks noChangeShapeType="1"/>
                </p:cNvSpPr>
                <p:nvPr/>
              </p:nvSpPr>
              <p:spPr bwMode="auto">
                <a:xfrm flipH="1">
                  <a:off x="1497"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36" name="Line 65"/>
                <p:cNvSpPr>
                  <a:spLocks noChangeShapeType="1"/>
                </p:cNvSpPr>
                <p:nvPr/>
              </p:nvSpPr>
              <p:spPr bwMode="auto">
                <a:xfrm flipH="1">
                  <a:off x="1612"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37" name="Line 66"/>
                <p:cNvSpPr>
                  <a:spLocks noChangeShapeType="1"/>
                </p:cNvSpPr>
                <p:nvPr/>
              </p:nvSpPr>
              <p:spPr bwMode="auto">
                <a:xfrm flipH="1">
                  <a:off x="1727" y="2879"/>
                  <a:ext cx="1" cy="115"/>
                </a:xfrm>
                <a:prstGeom prst="line">
                  <a:avLst/>
                </a:prstGeom>
                <a:noFill/>
                <a:ln w="9525">
                  <a:solidFill>
                    <a:srgbClr val="969696"/>
                  </a:solidFill>
                  <a:round/>
                  <a:headEnd/>
                  <a:tailEnd/>
                </a:ln>
                <a:effectLst/>
              </p:spPr>
              <p:txBody>
                <a:bodyPr wrap="none" lIns="0" tIns="0" rIns="0" bIns="0" anchor="ctr"/>
                <a:lstStyle/>
                <a:p>
                  <a:endParaRPr lang="en-GB"/>
                </a:p>
              </p:txBody>
            </p:sp>
          </p:grpSp>
          <p:grpSp>
            <p:nvGrpSpPr>
              <p:cNvPr id="20" name="Group 67"/>
              <p:cNvGrpSpPr>
                <a:grpSpLocks/>
              </p:cNvGrpSpPr>
              <p:nvPr/>
            </p:nvGrpSpPr>
            <p:grpSpPr bwMode="auto">
              <a:xfrm>
                <a:off x="1888" y="3175"/>
                <a:ext cx="1984" cy="118"/>
                <a:chOff x="-141" y="2876"/>
                <a:chExt cx="1984" cy="118"/>
              </a:xfrm>
            </p:grpSpPr>
            <p:grpSp>
              <p:nvGrpSpPr>
                <p:cNvPr id="21" name="Group 68"/>
                <p:cNvGrpSpPr>
                  <a:grpSpLocks/>
                </p:cNvGrpSpPr>
                <p:nvPr/>
              </p:nvGrpSpPr>
              <p:grpSpPr bwMode="auto">
                <a:xfrm>
                  <a:off x="-141" y="2876"/>
                  <a:ext cx="124" cy="115"/>
                  <a:chOff x="707" y="1508"/>
                  <a:chExt cx="124" cy="109"/>
                </a:xfrm>
              </p:grpSpPr>
              <p:sp>
                <p:nvSpPr>
                  <p:cNvPr id="119" name="Rectangle 69"/>
                  <p:cNvSpPr>
                    <a:spLocks noChangeArrowheads="1"/>
                  </p:cNvSpPr>
                  <p:nvPr/>
                </p:nvSpPr>
                <p:spPr bwMode="auto">
                  <a:xfrm>
                    <a:off x="707" y="1508"/>
                    <a:ext cx="124" cy="52"/>
                  </a:xfrm>
                  <a:prstGeom prst="rect">
                    <a:avLst/>
                  </a:prstGeom>
                  <a:solidFill>
                    <a:srgbClr val="FFCC00"/>
                  </a:solidFill>
                  <a:ln w="9525">
                    <a:solidFill>
                      <a:srgbClr val="969696"/>
                    </a:solidFill>
                    <a:miter lim="800000"/>
                    <a:headEnd/>
                    <a:tailEnd/>
                  </a:ln>
                  <a:effectLst/>
                </p:spPr>
                <p:txBody>
                  <a:bodyPr wrap="none" lIns="45720" tIns="0" rIns="0" bIns="0" anchor="ctr"/>
                  <a:lstStyle/>
                  <a:p>
                    <a:endParaRPr lang="en-US" sz="1200" b="1">
                      <a:solidFill>
                        <a:schemeClr val="bg1"/>
                      </a:solidFill>
                      <a:latin typeface="Arial" charset="0"/>
                    </a:endParaRPr>
                  </a:p>
                </p:txBody>
              </p:sp>
              <p:sp>
                <p:nvSpPr>
                  <p:cNvPr id="120" name="Rectangle 70"/>
                  <p:cNvSpPr>
                    <a:spLocks noChangeArrowheads="1"/>
                  </p:cNvSpPr>
                  <p:nvPr/>
                </p:nvSpPr>
                <p:spPr bwMode="auto">
                  <a:xfrm>
                    <a:off x="707" y="1565"/>
                    <a:ext cx="124" cy="52"/>
                  </a:xfrm>
                  <a:prstGeom prst="rect">
                    <a:avLst/>
                  </a:prstGeom>
                  <a:solidFill>
                    <a:srgbClr val="FF6600"/>
                  </a:solidFill>
                  <a:ln w="9525">
                    <a:solidFill>
                      <a:srgbClr val="969696"/>
                    </a:solidFill>
                    <a:miter lim="800000"/>
                    <a:headEnd/>
                    <a:tailEnd/>
                  </a:ln>
                  <a:effectLst/>
                </p:spPr>
                <p:txBody>
                  <a:bodyPr wrap="none" lIns="45720" tIns="0" rIns="0" bIns="0" anchor="ctr"/>
                  <a:lstStyle/>
                  <a:p>
                    <a:endParaRPr lang="en-US" sz="1200" b="1">
                      <a:solidFill>
                        <a:schemeClr val="bg1"/>
                      </a:solidFill>
                      <a:latin typeface="Arial" charset="0"/>
                    </a:endParaRPr>
                  </a:p>
                </p:txBody>
              </p:sp>
            </p:grpSp>
            <p:sp>
              <p:nvSpPr>
                <p:cNvPr id="103" name="Rectangle 71"/>
                <p:cNvSpPr>
                  <a:spLocks noChangeArrowheads="1"/>
                </p:cNvSpPr>
                <p:nvPr/>
              </p:nvSpPr>
              <p:spPr bwMode="auto">
                <a:xfrm>
                  <a:off x="0" y="2879"/>
                  <a:ext cx="1843" cy="115"/>
                </a:xfrm>
                <a:prstGeom prst="rect">
                  <a:avLst/>
                </a:prstGeom>
                <a:solidFill>
                  <a:srgbClr val="99FF66"/>
                </a:solidFill>
                <a:ln w="9525">
                  <a:solidFill>
                    <a:srgbClr val="969696"/>
                  </a:solidFill>
                  <a:miter lim="800000"/>
                  <a:headEnd/>
                  <a:tailEnd/>
                </a:ln>
                <a:effectLst/>
              </p:spPr>
              <p:txBody>
                <a:bodyPr wrap="none" lIns="0" tIns="0" rIns="0" bIns="0" anchor="ctr"/>
                <a:lstStyle/>
                <a:p>
                  <a:pPr algn="ctr"/>
                  <a:endParaRPr lang="en-US" sz="1400" b="1">
                    <a:solidFill>
                      <a:schemeClr val="bg1"/>
                    </a:solidFill>
                    <a:latin typeface="Arial" charset="0"/>
                  </a:endParaRPr>
                </a:p>
              </p:txBody>
            </p:sp>
            <p:sp>
              <p:nvSpPr>
                <p:cNvPr id="104" name="Line 72"/>
                <p:cNvSpPr>
                  <a:spLocks noChangeShapeType="1"/>
                </p:cNvSpPr>
                <p:nvPr/>
              </p:nvSpPr>
              <p:spPr bwMode="auto">
                <a:xfrm>
                  <a:off x="115"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05" name="Line 73"/>
                <p:cNvSpPr>
                  <a:spLocks noChangeShapeType="1"/>
                </p:cNvSpPr>
                <p:nvPr/>
              </p:nvSpPr>
              <p:spPr bwMode="auto">
                <a:xfrm>
                  <a:off x="230"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06" name="Line 74"/>
                <p:cNvSpPr>
                  <a:spLocks noChangeShapeType="1"/>
                </p:cNvSpPr>
                <p:nvPr/>
              </p:nvSpPr>
              <p:spPr bwMode="auto">
                <a:xfrm>
                  <a:off x="345"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07" name="Line 75"/>
                <p:cNvSpPr>
                  <a:spLocks noChangeShapeType="1"/>
                </p:cNvSpPr>
                <p:nvPr/>
              </p:nvSpPr>
              <p:spPr bwMode="auto">
                <a:xfrm>
                  <a:off x="460"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08" name="Line 76"/>
                <p:cNvSpPr>
                  <a:spLocks noChangeShapeType="1"/>
                </p:cNvSpPr>
                <p:nvPr/>
              </p:nvSpPr>
              <p:spPr bwMode="auto">
                <a:xfrm>
                  <a:off x="575"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09" name="Line 77"/>
                <p:cNvSpPr>
                  <a:spLocks noChangeShapeType="1"/>
                </p:cNvSpPr>
                <p:nvPr/>
              </p:nvSpPr>
              <p:spPr bwMode="auto">
                <a:xfrm flipH="1">
                  <a:off x="690"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10" name="Line 78"/>
                <p:cNvSpPr>
                  <a:spLocks noChangeShapeType="1"/>
                </p:cNvSpPr>
                <p:nvPr/>
              </p:nvSpPr>
              <p:spPr bwMode="auto">
                <a:xfrm flipH="1">
                  <a:off x="1381"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11" name="Line 79"/>
                <p:cNvSpPr>
                  <a:spLocks noChangeShapeType="1"/>
                </p:cNvSpPr>
                <p:nvPr/>
              </p:nvSpPr>
              <p:spPr bwMode="auto">
                <a:xfrm flipH="1">
                  <a:off x="806"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12" name="Line 80"/>
                <p:cNvSpPr>
                  <a:spLocks noChangeShapeType="1"/>
                </p:cNvSpPr>
                <p:nvPr/>
              </p:nvSpPr>
              <p:spPr bwMode="auto">
                <a:xfrm flipH="1">
                  <a:off x="921"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13" name="Line 81"/>
                <p:cNvSpPr>
                  <a:spLocks noChangeShapeType="1"/>
                </p:cNvSpPr>
                <p:nvPr/>
              </p:nvSpPr>
              <p:spPr bwMode="auto">
                <a:xfrm flipH="1">
                  <a:off x="1036"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14" name="Line 82"/>
                <p:cNvSpPr>
                  <a:spLocks noChangeShapeType="1"/>
                </p:cNvSpPr>
                <p:nvPr/>
              </p:nvSpPr>
              <p:spPr bwMode="auto">
                <a:xfrm flipH="1">
                  <a:off x="1151"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15" name="Line 83"/>
                <p:cNvSpPr>
                  <a:spLocks noChangeShapeType="1"/>
                </p:cNvSpPr>
                <p:nvPr/>
              </p:nvSpPr>
              <p:spPr bwMode="auto">
                <a:xfrm flipH="1">
                  <a:off x="1266"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16" name="Line 84"/>
                <p:cNvSpPr>
                  <a:spLocks noChangeShapeType="1"/>
                </p:cNvSpPr>
                <p:nvPr/>
              </p:nvSpPr>
              <p:spPr bwMode="auto">
                <a:xfrm flipH="1">
                  <a:off x="1497"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17" name="Line 85"/>
                <p:cNvSpPr>
                  <a:spLocks noChangeShapeType="1"/>
                </p:cNvSpPr>
                <p:nvPr/>
              </p:nvSpPr>
              <p:spPr bwMode="auto">
                <a:xfrm flipH="1">
                  <a:off x="1612"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118" name="Line 86"/>
                <p:cNvSpPr>
                  <a:spLocks noChangeShapeType="1"/>
                </p:cNvSpPr>
                <p:nvPr/>
              </p:nvSpPr>
              <p:spPr bwMode="auto">
                <a:xfrm flipH="1">
                  <a:off x="1727" y="2879"/>
                  <a:ext cx="1" cy="115"/>
                </a:xfrm>
                <a:prstGeom prst="line">
                  <a:avLst/>
                </a:prstGeom>
                <a:noFill/>
                <a:ln w="9525">
                  <a:solidFill>
                    <a:srgbClr val="969696"/>
                  </a:solidFill>
                  <a:round/>
                  <a:headEnd/>
                  <a:tailEnd/>
                </a:ln>
                <a:effectLst/>
              </p:spPr>
              <p:txBody>
                <a:bodyPr wrap="none" lIns="0" tIns="0" rIns="0" bIns="0" anchor="ctr"/>
                <a:lstStyle/>
                <a:p>
                  <a:endParaRPr lang="en-GB"/>
                </a:p>
              </p:txBody>
            </p:sp>
          </p:grpSp>
          <p:grpSp>
            <p:nvGrpSpPr>
              <p:cNvPr id="22" name="Group 87"/>
              <p:cNvGrpSpPr>
                <a:grpSpLocks/>
              </p:cNvGrpSpPr>
              <p:nvPr/>
            </p:nvGrpSpPr>
            <p:grpSpPr bwMode="auto">
              <a:xfrm>
                <a:off x="1888" y="3314"/>
                <a:ext cx="1984" cy="118"/>
                <a:chOff x="-141" y="2876"/>
                <a:chExt cx="1984" cy="118"/>
              </a:xfrm>
            </p:grpSpPr>
            <p:grpSp>
              <p:nvGrpSpPr>
                <p:cNvPr id="23" name="Group 88"/>
                <p:cNvGrpSpPr>
                  <a:grpSpLocks/>
                </p:cNvGrpSpPr>
                <p:nvPr/>
              </p:nvGrpSpPr>
              <p:grpSpPr bwMode="auto">
                <a:xfrm>
                  <a:off x="-141" y="2876"/>
                  <a:ext cx="124" cy="115"/>
                  <a:chOff x="707" y="1508"/>
                  <a:chExt cx="124" cy="109"/>
                </a:xfrm>
              </p:grpSpPr>
              <p:sp>
                <p:nvSpPr>
                  <p:cNvPr id="100" name="Rectangle 89"/>
                  <p:cNvSpPr>
                    <a:spLocks noChangeArrowheads="1"/>
                  </p:cNvSpPr>
                  <p:nvPr/>
                </p:nvSpPr>
                <p:spPr bwMode="auto">
                  <a:xfrm>
                    <a:off x="707" y="1508"/>
                    <a:ext cx="124" cy="52"/>
                  </a:xfrm>
                  <a:prstGeom prst="rect">
                    <a:avLst/>
                  </a:prstGeom>
                  <a:solidFill>
                    <a:srgbClr val="FFCC00"/>
                  </a:solidFill>
                  <a:ln w="9525">
                    <a:solidFill>
                      <a:srgbClr val="969696"/>
                    </a:solidFill>
                    <a:miter lim="800000"/>
                    <a:headEnd/>
                    <a:tailEnd/>
                  </a:ln>
                  <a:effectLst/>
                </p:spPr>
                <p:txBody>
                  <a:bodyPr wrap="none" lIns="45720" tIns="0" rIns="0" bIns="0" anchor="ctr"/>
                  <a:lstStyle/>
                  <a:p>
                    <a:endParaRPr lang="en-US" sz="1200" b="1">
                      <a:solidFill>
                        <a:schemeClr val="bg1"/>
                      </a:solidFill>
                      <a:latin typeface="Arial" charset="0"/>
                    </a:endParaRPr>
                  </a:p>
                </p:txBody>
              </p:sp>
              <p:sp>
                <p:nvSpPr>
                  <p:cNvPr id="101" name="Rectangle 90"/>
                  <p:cNvSpPr>
                    <a:spLocks noChangeArrowheads="1"/>
                  </p:cNvSpPr>
                  <p:nvPr/>
                </p:nvSpPr>
                <p:spPr bwMode="auto">
                  <a:xfrm>
                    <a:off x="707" y="1565"/>
                    <a:ext cx="124" cy="52"/>
                  </a:xfrm>
                  <a:prstGeom prst="rect">
                    <a:avLst/>
                  </a:prstGeom>
                  <a:solidFill>
                    <a:srgbClr val="FF6600"/>
                  </a:solidFill>
                  <a:ln w="9525">
                    <a:solidFill>
                      <a:srgbClr val="969696"/>
                    </a:solidFill>
                    <a:miter lim="800000"/>
                    <a:headEnd/>
                    <a:tailEnd/>
                  </a:ln>
                  <a:effectLst/>
                </p:spPr>
                <p:txBody>
                  <a:bodyPr wrap="none" lIns="45720" tIns="0" rIns="0" bIns="0" anchor="ctr"/>
                  <a:lstStyle/>
                  <a:p>
                    <a:endParaRPr lang="en-US" sz="1200" b="1">
                      <a:solidFill>
                        <a:schemeClr val="bg1"/>
                      </a:solidFill>
                      <a:latin typeface="Arial" charset="0"/>
                    </a:endParaRPr>
                  </a:p>
                </p:txBody>
              </p:sp>
            </p:grpSp>
            <p:sp>
              <p:nvSpPr>
                <p:cNvPr id="84" name="Rectangle 91"/>
                <p:cNvSpPr>
                  <a:spLocks noChangeArrowheads="1"/>
                </p:cNvSpPr>
                <p:nvPr/>
              </p:nvSpPr>
              <p:spPr bwMode="auto">
                <a:xfrm>
                  <a:off x="0" y="2879"/>
                  <a:ext cx="1843" cy="115"/>
                </a:xfrm>
                <a:prstGeom prst="rect">
                  <a:avLst/>
                </a:prstGeom>
                <a:solidFill>
                  <a:srgbClr val="99FF66"/>
                </a:solidFill>
                <a:ln w="9525">
                  <a:solidFill>
                    <a:srgbClr val="969696"/>
                  </a:solidFill>
                  <a:miter lim="800000"/>
                  <a:headEnd/>
                  <a:tailEnd/>
                </a:ln>
                <a:effectLst/>
              </p:spPr>
              <p:txBody>
                <a:bodyPr wrap="none" lIns="0" tIns="0" rIns="0" bIns="0" anchor="ctr"/>
                <a:lstStyle/>
                <a:p>
                  <a:pPr algn="ctr"/>
                  <a:endParaRPr lang="en-US" sz="1400" b="1">
                    <a:solidFill>
                      <a:schemeClr val="bg1"/>
                    </a:solidFill>
                    <a:latin typeface="Arial" charset="0"/>
                  </a:endParaRPr>
                </a:p>
              </p:txBody>
            </p:sp>
            <p:sp>
              <p:nvSpPr>
                <p:cNvPr id="85" name="Line 92"/>
                <p:cNvSpPr>
                  <a:spLocks noChangeShapeType="1"/>
                </p:cNvSpPr>
                <p:nvPr/>
              </p:nvSpPr>
              <p:spPr bwMode="auto">
                <a:xfrm>
                  <a:off x="115"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86" name="Line 93"/>
                <p:cNvSpPr>
                  <a:spLocks noChangeShapeType="1"/>
                </p:cNvSpPr>
                <p:nvPr/>
              </p:nvSpPr>
              <p:spPr bwMode="auto">
                <a:xfrm>
                  <a:off x="230"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87" name="Line 94"/>
                <p:cNvSpPr>
                  <a:spLocks noChangeShapeType="1"/>
                </p:cNvSpPr>
                <p:nvPr/>
              </p:nvSpPr>
              <p:spPr bwMode="auto">
                <a:xfrm>
                  <a:off x="345"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88" name="Line 95"/>
                <p:cNvSpPr>
                  <a:spLocks noChangeShapeType="1"/>
                </p:cNvSpPr>
                <p:nvPr/>
              </p:nvSpPr>
              <p:spPr bwMode="auto">
                <a:xfrm>
                  <a:off x="460"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89" name="Line 96"/>
                <p:cNvSpPr>
                  <a:spLocks noChangeShapeType="1"/>
                </p:cNvSpPr>
                <p:nvPr/>
              </p:nvSpPr>
              <p:spPr bwMode="auto">
                <a:xfrm>
                  <a:off x="575"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90" name="Line 97"/>
                <p:cNvSpPr>
                  <a:spLocks noChangeShapeType="1"/>
                </p:cNvSpPr>
                <p:nvPr/>
              </p:nvSpPr>
              <p:spPr bwMode="auto">
                <a:xfrm flipH="1">
                  <a:off x="690"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91" name="Line 98"/>
                <p:cNvSpPr>
                  <a:spLocks noChangeShapeType="1"/>
                </p:cNvSpPr>
                <p:nvPr/>
              </p:nvSpPr>
              <p:spPr bwMode="auto">
                <a:xfrm flipH="1">
                  <a:off x="1381"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92" name="Line 99"/>
                <p:cNvSpPr>
                  <a:spLocks noChangeShapeType="1"/>
                </p:cNvSpPr>
                <p:nvPr/>
              </p:nvSpPr>
              <p:spPr bwMode="auto">
                <a:xfrm flipH="1">
                  <a:off x="806"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93" name="Line 100"/>
                <p:cNvSpPr>
                  <a:spLocks noChangeShapeType="1"/>
                </p:cNvSpPr>
                <p:nvPr/>
              </p:nvSpPr>
              <p:spPr bwMode="auto">
                <a:xfrm flipH="1">
                  <a:off x="921"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94" name="Line 101"/>
                <p:cNvSpPr>
                  <a:spLocks noChangeShapeType="1"/>
                </p:cNvSpPr>
                <p:nvPr/>
              </p:nvSpPr>
              <p:spPr bwMode="auto">
                <a:xfrm flipH="1">
                  <a:off x="1036"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95" name="Line 102"/>
                <p:cNvSpPr>
                  <a:spLocks noChangeShapeType="1"/>
                </p:cNvSpPr>
                <p:nvPr/>
              </p:nvSpPr>
              <p:spPr bwMode="auto">
                <a:xfrm flipH="1">
                  <a:off x="1151"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96" name="Line 103"/>
                <p:cNvSpPr>
                  <a:spLocks noChangeShapeType="1"/>
                </p:cNvSpPr>
                <p:nvPr/>
              </p:nvSpPr>
              <p:spPr bwMode="auto">
                <a:xfrm flipH="1">
                  <a:off x="1266"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97" name="Line 104"/>
                <p:cNvSpPr>
                  <a:spLocks noChangeShapeType="1"/>
                </p:cNvSpPr>
                <p:nvPr/>
              </p:nvSpPr>
              <p:spPr bwMode="auto">
                <a:xfrm flipH="1">
                  <a:off x="1497"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98" name="Line 105"/>
                <p:cNvSpPr>
                  <a:spLocks noChangeShapeType="1"/>
                </p:cNvSpPr>
                <p:nvPr/>
              </p:nvSpPr>
              <p:spPr bwMode="auto">
                <a:xfrm flipH="1">
                  <a:off x="1612"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99" name="Line 106"/>
                <p:cNvSpPr>
                  <a:spLocks noChangeShapeType="1"/>
                </p:cNvSpPr>
                <p:nvPr/>
              </p:nvSpPr>
              <p:spPr bwMode="auto">
                <a:xfrm flipH="1">
                  <a:off x="1727" y="2879"/>
                  <a:ext cx="1" cy="115"/>
                </a:xfrm>
                <a:prstGeom prst="line">
                  <a:avLst/>
                </a:prstGeom>
                <a:noFill/>
                <a:ln w="9525">
                  <a:solidFill>
                    <a:srgbClr val="969696"/>
                  </a:solidFill>
                  <a:round/>
                  <a:headEnd/>
                  <a:tailEnd/>
                </a:ln>
                <a:effectLst/>
              </p:spPr>
              <p:txBody>
                <a:bodyPr wrap="none" lIns="0" tIns="0" rIns="0" bIns="0" anchor="ctr"/>
                <a:lstStyle/>
                <a:p>
                  <a:endParaRPr lang="en-GB"/>
                </a:p>
              </p:txBody>
            </p:sp>
          </p:grpSp>
          <p:grpSp>
            <p:nvGrpSpPr>
              <p:cNvPr id="24" name="Group 107"/>
              <p:cNvGrpSpPr>
                <a:grpSpLocks/>
              </p:cNvGrpSpPr>
              <p:nvPr/>
            </p:nvGrpSpPr>
            <p:grpSpPr bwMode="auto">
              <a:xfrm>
                <a:off x="1888" y="3452"/>
                <a:ext cx="1984" cy="118"/>
                <a:chOff x="-141" y="2876"/>
                <a:chExt cx="1984" cy="118"/>
              </a:xfrm>
            </p:grpSpPr>
            <p:grpSp>
              <p:nvGrpSpPr>
                <p:cNvPr id="25" name="Group 108"/>
                <p:cNvGrpSpPr>
                  <a:grpSpLocks/>
                </p:cNvGrpSpPr>
                <p:nvPr/>
              </p:nvGrpSpPr>
              <p:grpSpPr bwMode="auto">
                <a:xfrm>
                  <a:off x="-141" y="2876"/>
                  <a:ext cx="124" cy="115"/>
                  <a:chOff x="707" y="1508"/>
                  <a:chExt cx="124" cy="109"/>
                </a:xfrm>
              </p:grpSpPr>
              <p:sp>
                <p:nvSpPr>
                  <p:cNvPr id="81" name="Rectangle 109"/>
                  <p:cNvSpPr>
                    <a:spLocks noChangeArrowheads="1"/>
                  </p:cNvSpPr>
                  <p:nvPr/>
                </p:nvSpPr>
                <p:spPr bwMode="auto">
                  <a:xfrm>
                    <a:off x="707" y="1508"/>
                    <a:ext cx="124" cy="52"/>
                  </a:xfrm>
                  <a:prstGeom prst="rect">
                    <a:avLst/>
                  </a:prstGeom>
                  <a:solidFill>
                    <a:srgbClr val="FFCC00"/>
                  </a:solidFill>
                  <a:ln w="9525">
                    <a:solidFill>
                      <a:srgbClr val="969696"/>
                    </a:solidFill>
                    <a:miter lim="800000"/>
                    <a:headEnd/>
                    <a:tailEnd/>
                  </a:ln>
                  <a:effectLst/>
                </p:spPr>
                <p:txBody>
                  <a:bodyPr wrap="none" lIns="45720" tIns="0" rIns="0" bIns="0" anchor="ctr"/>
                  <a:lstStyle/>
                  <a:p>
                    <a:endParaRPr lang="en-US" sz="1200" b="1">
                      <a:solidFill>
                        <a:schemeClr val="bg1"/>
                      </a:solidFill>
                      <a:latin typeface="Arial" charset="0"/>
                    </a:endParaRPr>
                  </a:p>
                </p:txBody>
              </p:sp>
              <p:sp>
                <p:nvSpPr>
                  <p:cNvPr id="82" name="Rectangle 110"/>
                  <p:cNvSpPr>
                    <a:spLocks noChangeArrowheads="1"/>
                  </p:cNvSpPr>
                  <p:nvPr/>
                </p:nvSpPr>
                <p:spPr bwMode="auto">
                  <a:xfrm>
                    <a:off x="707" y="1565"/>
                    <a:ext cx="124" cy="52"/>
                  </a:xfrm>
                  <a:prstGeom prst="rect">
                    <a:avLst/>
                  </a:prstGeom>
                  <a:solidFill>
                    <a:srgbClr val="FF6600"/>
                  </a:solidFill>
                  <a:ln w="9525">
                    <a:solidFill>
                      <a:srgbClr val="969696"/>
                    </a:solidFill>
                    <a:miter lim="800000"/>
                    <a:headEnd/>
                    <a:tailEnd/>
                  </a:ln>
                  <a:effectLst/>
                </p:spPr>
                <p:txBody>
                  <a:bodyPr wrap="none" lIns="45720" tIns="0" rIns="0" bIns="0" anchor="ctr"/>
                  <a:lstStyle/>
                  <a:p>
                    <a:endParaRPr lang="en-US" sz="1200" b="1">
                      <a:solidFill>
                        <a:schemeClr val="bg1"/>
                      </a:solidFill>
                      <a:latin typeface="Arial" charset="0"/>
                    </a:endParaRPr>
                  </a:p>
                </p:txBody>
              </p:sp>
            </p:grpSp>
            <p:sp>
              <p:nvSpPr>
                <p:cNvPr id="65" name="Rectangle 111"/>
                <p:cNvSpPr>
                  <a:spLocks noChangeArrowheads="1"/>
                </p:cNvSpPr>
                <p:nvPr/>
              </p:nvSpPr>
              <p:spPr bwMode="auto">
                <a:xfrm>
                  <a:off x="0" y="2879"/>
                  <a:ext cx="1843" cy="115"/>
                </a:xfrm>
                <a:prstGeom prst="rect">
                  <a:avLst/>
                </a:prstGeom>
                <a:solidFill>
                  <a:srgbClr val="99FF66"/>
                </a:solidFill>
                <a:ln w="9525">
                  <a:solidFill>
                    <a:srgbClr val="969696"/>
                  </a:solidFill>
                  <a:miter lim="800000"/>
                  <a:headEnd/>
                  <a:tailEnd/>
                </a:ln>
                <a:effectLst/>
              </p:spPr>
              <p:txBody>
                <a:bodyPr wrap="none" lIns="0" tIns="0" rIns="0" bIns="0" anchor="ctr"/>
                <a:lstStyle/>
                <a:p>
                  <a:pPr algn="ctr"/>
                  <a:endParaRPr lang="en-US" sz="1400" b="1">
                    <a:solidFill>
                      <a:schemeClr val="bg1"/>
                    </a:solidFill>
                    <a:latin typeface="Arial" charset="0"/>
                  </a:endParaRPr>
                </a:p>
              </p:txBody>
            </p:sp>
            <p:sp>
              <p:nvSpPr>
                <p:cNvPr id="66" name="Line 112"/>
                <p:cNvSpPr>
                  <a:spLocks noChangeShapeType="1"/>
                </p:cNvSpPr>
                <p:nvPr/>
              </p:nvSpPr>
              <p:spPr bwMode="auto">
                <a:xfrm>
                  <a:off x="115"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67" name="Line 113"/>
                <p:cNvSpPr>
                  <a:spLocks noChangeShapeType="1"/>
                </p:cNvSpPr>
                <p:nvPr/>
              </p:nvSpPr>
              <p:spPr bwMode="auto">
                <a:xfrm>
                  <a:off x="230"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68" name="Line 114"/>
                <p:cNvSpPr>
                  <a:spLocks noChangeShapeType="1"/>
                </p:cNvSpPr>
                <p:nvPr/>
              </p:nvSpPr>
              <p:spPr bwMode="auto">
                <a:xfrm>
                  <a:off x="345"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69" name="Line 115"/>
                <p:cNvSpPr>
                  <a:spLocks noChangeShapeType="1"/>
                </p:cNvSpPr>
                <p:nvPr/>
              </p:nvSpPr>
              <p:spPr bwMode="auto">
                <a:xfrm>
                  <a:off x="460"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70" name="Line 116"/>
                <p:cNvSpPr>
                  <a:spLocks noChangeShapeType="1"/>
                </p:cNvSpPr>
                <p:nvPr/>
              </p:nvSpPr>
              <p:spPr bwMode="auto">
                <a:xfrm>
                  <a:off x="575"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71" name="Line 117"/>
                <p:cNvSpPr>
                  <a:spLocks noChangeShapeType="1"/>
                </p:cNvSpPr>
                <p:nvPr/>
              </p:nvSpPr>
              <p:spPr bwMode="auto">
                <a:xfrm flipH="1">
                  <a:off x="690"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72" name="Line 118"/>
                <p:cNvSpPr>
                  <a:spLocks noChangeShapeType="1"/>
                </p:cNvSpPr>
                <p:nvPr/>
              </p:nvSpPr>
              <p:spPr bwMode="auto">
                <a:xfrm flipH="1">
                  <a:off x="1381"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73" name="Line 119"/>
                <p:cNvSpPr>
                  <a:spLocks noChangeShapeType="1"/>
                </p:cNvSpPr>
                <p:nvPr/>
              </p:nvSpPr>
              <p:spPr bwMode="auto">
                <a:xfrm flipH="1">
                  <a:off x="806"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74" name="Line 120"/>
                <p:cNvSpPr>
                  <a:spLocks noChangeShapeType="1"/>
                </p:cNvSpPr>
                <p:nvPr/>
              </p:nvSpPr>
              <p:spPr bwMode="auto">
                <a:xfrm flipH="1">
                  <a:off x="921"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75" name="Line 121"/>
                <p:cNvSpPr>
                  <a:spLocks noChangeShapeType="1"/>
                </p:cNvSpPr>
                <p:nvPr/>
              </p:nvSpPr>
              <p:spPr bwMode="auto">
                <a:xfrm flipH="1">
                  <a:off x="1036"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76" name="Line 122"/>
                <p:cNvSpPr>
                  <a:spLocks noChangeShapeType="1"/>
                </p:cNvSpPr>
                <p:nvPr/>
              </p:nvSpPr>
              <p:spPr bwMode="auto">
                <a:xfrm flipH="1">
                  <a:off x="1151"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77" name="Line 123"/>
                <p:cNvSpPr>
                  <a:spLocks noChangeShapeType="1"/>
                </p:cNvSpPr>
                <p:nvPr/>
              </p:nvSpPr>
              <p:spPr bwMode="auto">
                <a:xfrm flipH="1">
                  <a:off x="1266"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78" name="Line 124"/>
                <p:cNvSpPr>
                  <a:spLocks noChangeShapeType="1"/>
                </p:cNvSpPr>
                <p:nvPr/>
              </p:nvSpPr>
              <p:spPr bwMode="auto">
                <a:xfrm flipH="1">
                  <a:off x="1497"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79" name="Line 125"/>
                <p:cNvSpPr>
                  <a:spLocks noChangeShapeType="1"/>
                </p:cNvSpPr>
                <p:nvPr/>
              </p:nvSpPr>
              <p:spPr bwMode="auto">
                <a:xfrm flipH="1">
                  <a:off x="1612"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80" name="Line 126"/>
                <p:cNvSpPr>
                  <a:spLocks noChangeShapeType="1"/>
                </p:cNvSpPr>
                <p:nvPr/>
              </p:nvSpPr>
              <p:spPr bwMode="auto">
                <a:xfrm flipH="1">
                  <a:off x="1727" y="2879"/>
                  <a:ext cx="1" cy="115"/>
                </a:xfrm>
                <a:prstGeom prst="line">
                  <a:avLst/>
                </a:prstGeom>
                <a:noFill/>
                <a:ln w="9525">
                  <a:solidFill>
                    <a:srgbClr val="969696"/>
                  </a:solidFill>
                  <a:round/>
                  <a:headEnd/>
                  <a:tailEnd/>
                </a:ln>
                <a:effectLst/>
              </p:spPr>
              <p:txBody>
                <a:bodyPr wrap="none" lIns="0" tIns="0" rIns="0" bIns="0" anchor="ctr"/>
                <a:lstStyle/>
                <a:p>
                  <a:endParaRPr lang="en-GB"/>
                </a:p>
              </p:txBody>
            </p:sp>
          </p:grpSp>
          <p:grpSp>
            <p:nvGrpSpPr>
              <p:cNvPr id="26" name="Group 127"/>
              <p:cNvGrpSpPr>
                <a:grpSpLocks/>
              </p:cNvGrpSpPr>
              <p:nvPr/>
            </p:nvGrpSpPr>
            <p:grpSpPr bwMode="auto">
              <a:xfrm>
                <a:off x="1888" y="3590"/>
                <a:ext cx="1984" cy="118"/>
                <a:chOff x="-141" y="2876"/>
                <a:chExt cx="1984" cy="118"/>
              </a:xfrm>
            </p:grpSpPr>
            <p:grpSp>
              <p:nvGrpSpPr>
                <p:cNvPr id="45" name="Group 128"/>
                <p:cNvGrpSpPr>
                  <a:grpSpLocks/>
                </p:cNvGrpSpPr>
                <p:nvPr/>
              </p:nvGrpSpPr>
              <p:grpSpPr bwMode="auto">
                <a:xfrm>
                  <a:off x="-141" y="2876"/>
                  <a:ext cx="124" cy="115"/>
                  <a:chOff x="707" y="1508"/>
                  <a:chExt cx="124" cy="109"/>
                </a:xfrm>
              </p:grpSpPr>
              <p:sp>
                <p:nvSpPr>
                  <p:cNvPr id="62" name="Rectangle 129"/>
                  <p:cNvSpPr>
                    <a:spLocks noChangeArrowheads="1"/>
                  </p:cNvSpPr>
                  <p:nvPr/>
                </p:nvSpPr>
                <p:spPr bwMode="auto">
                  <a:xfrm>
                    <a:off x="707" y="1508"/>
                    <a:ext cx="124" cy="52"/>
                  </a:xfrm>
                  <a:prstGeom prst="rect">
                    <a:avLst/>
                  </a:prstGeom>
                  <a:solidFill>
                    <a:srgbClr val="FFCC00"/>
                  </a:solidFill>
                  <a:ln w="9525">
                    <a:solidFill>
                      <a:srgbClr val="969696"/>
                    </a:solidFill>
                    <a:miter lim="800000"/>
                    <a:headEnd/>
                    <a:tailEnd/>
                  </a:ln>
                  <a:effectLst/>
                </p:spPr>
                <p:txBody>
                  <a:bodyPr wrap="none" lIns="45720" tIns="0" rIns="0" bIns="0" anchor="ctr"/>
                  <a:lstStyle/>
                  <a:p>
                    <a:endParaRPr lang="en-US" sz="1200" b="1">
                      <a:solidFill>
                        <a:schemeClr val="bg1"/>
                      </a:solidFill>
                      <a:latin typeface="Arial" charset="0"/>
                    </a:endParaRPr>
                  </a:p>
                </p:txBody>
              </p:sp>
              <p:sp>
                <p:nvSpPr>
                  <p:cNvPr id="63" name="Rectangle 130"/>
                  <p:cNvSpPr>
                    <a:spLocks noChangeArrowheads="1"/>
                  </p:cNvSpPr>
                  <p:nvPr/>
                </p:nvSpPr>
                <p:spPr bwMode="auto">
                  <a:xfrm>
                    <a:off x="707" y="1565"/>
                    <a:ext cx="124" cy="52"/>
                  </a:xfrm>
                  <a:prstGeom prst="rect">
                    <a:avLst/>
                  </a:prstGeom>
                  <a:solidFill>
                    <a:srgbClr val="FF6600"/>
                  </a:solidFill>
                  <a:ln w="9525">
                    <a:solidFill>
                      <a:srgbClr val="969696"/>
                    </a:solidFill>
                    <a:miter lim="800000"/>
                    <a:headEnd/>
                    <a:tailEnd/>
                  </a:ln>
                  <a:effectLst/>
                </p:spPr>
                <p:txBody>
                  <a:bodyPr wrap="none" lIns="45720" tIns="0" rIns="0" bIns="0" anchor="ctr"/>
                  <a:lstStyle/>
                  <a:p>
                    <a:endParaRPr lang="en-US" sz="1200" b="1">
                      <a:solidFill>
                        <a:schemeClr val="bg1"/>
                      </a:solidFill>
                      <a:latin typeface="Arial" charset="0"/>
                    </a:endParaRPr>
                  </a:p>
                </p:txBody>
              </p:sp>
            </p:grpSp>
            <p:sp>
              <p:nvSpPr>
                <p:cNvPr id="46" name="Rectangle 131"/>
                <p:cNvSpPr>
                  <a:spLocks noChangeArrowheads="1"/>
                </p:cNvSpPr>
                <p:nvPr/>
              </p:nvSpPr>
              <p:spPr bwMode="auto">
                <a:xfrm>
                  <a:off x="0" y="2879"/>
                  <a:ext cx="1843" cy="115"/>
                </a:xfrm>
                <a:prstGeom prst="rect">
                  <a:avLst/>
                </a:prstGeom>
                <a:solidFill>
                  <a:srgbClr val="99FF66"/>
                </a:solidFill>
                <a:ln w="9525">
                  <a:solidFill>
                    <a:srgbClr val="969696"/>
                  </a:solidFill>
                  <a:miter lim="800000"/>
                  <a:headEnd/>
                  <a:tailEnd/>
                </a:ln>
                <a:effectLst/>
              </p:spPr>
              <p:txBody>
                <a:bodyPr wrap="none" lIns="0" tIns="0" rIns="0" bIns="0" anchor="ctr"/>
                <a:lstStyle/>
                <a:p>
                  <a:pPr algn="ctr"/>
                  <a:endParaRPr lang="en-US" sz="1400" b="1">
                    <a:solidFill>
                      <a:schemeClr val="bg1"/>
                    </a:solidFill>
                    <a:latin typeface="Arial" charset="0"/>
                  </a:endParaRPr>
                </a:p>
              </p:txBody>
            </p:sp>
            <p:sp>
              <p:nvSpPr>
                <p:cNvPr id="47" name="Line 132"/>
                <p:cNvSpPr>
                  <a:spLocks noChangeShapeType="1"/>
                </p:cNvSpPr>
                <p:nvPr/>
              </p:nvSpPr>
              <p:spPr bwMode="auto">
                <a:xfrm>
                  <a:off x="115"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48" name="Line 133"/>
                <p:cNvSpPr>
                  <a:spLocks noChangeShapeType="1"/>
                </p:cNvSpPr>
                <p:nvPr/>
              </p:nvSpPr>
              <p:spPr bwMode="auto">
                <a:xfrm>
                  <a:off x="230"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49" name="Line 134"/>
                <p:cNvSpPr>
                  <a:spLocks noChangeShapeType="1"/>
                </p:cNvSpPr>
                <p:nvPr/>
              </p:nvSpPr>
              <p:spPr bwMode="auto">
                <a:xfrm>
                  <a:off x="345"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50" name="Line 135"/>
                <p:cNvSpPr>
                  <a:spLocks noChangeShapeType="1"/>
                </p:cNvSpPr>
                <p:nvPr/>
              </p:nvSpPr>
              <p:spPr bwMode="auto">
                <a:xfrm>
                  <a:off x="460"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51" name="Line 136"/>
                <p:cNvSpPr>
                  <a:spLocks noChangeShapeType="1"/>
                </p:cNvSpPr>
                <p:nvPr/>
              </p:nvSpPr>
              <p:spPr bwMode="auto">
                <a:xfrm>
                  <a:off x="575"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52" name="Line 137"/>
                <p:cNvSpPr>
                  <a:spLocks noChangeShapeType="1"/>
                </p:cNvSpPr>
                <p:nvPr/>
              </p:nvSpPr>
              <p:spPr bwMode="auto">
                <a:xfrm flipH="1">
                  <a:off x="690"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53" name="Line 138"/>
                <p:cNvSpPr>
                  <a:spLocks noChangeShapeType="1"/>
                </p:cNvSpPr>
                <p:nvPr/>
              </p:nvSpPr>
              <p:spPr bwMode="auto">
                <a:xfrm flipH="1">
                  <a:off x="1381"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54" name="Line 139"/>
                <p:cNvSpPr>
                  <a:spLocks noChangeShapeType="1"/>
                </p:cNvSpPr>
                <p:nvPr/>
              </p:nvSpPr>
              <p:spPr bwMode="auto">
                <a:xfrm flipH="1">
                  <a:off x="806"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55" name="Line 140"/>
                <p:cNvSpPr>
                  <a:spLocks noChangeShapeType="1"/>
                </p:cNvSpPr>
                <p:nvPr/>
              </p:nvSpPr>
              <p:spPr bwMode="auto">
                <a:xfrm flipH="1">
                  <a:off x="921"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56" name="Line 141"/>
                <p:cNvSpPr>
                  <a:spLocks noChangeShapeType="1"/>
                </p:cNvSpPr>
                <p:nvPr/>
              </p:nvSpPr>
              <p:spPr bwMode="auto">
                <a:xfrm flipH="1">
                  <a:off x="1036"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57" name="Line 142"/>
                <p:cNvSpPr>
                  <a:spLocks noChangeShapeType="1"/>
                </p:cNvSpPr>
                <p:nvPr/>
              </p:nvSpPr>
              <p:spPr bwMode="auto">
                <a:xfrm flipH="1">
                  <a:off x="1151"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58" name="Line 143"/>
                <p:cNvSpPr>
                  <a:spLocks noChangeShapeType="1"/>
                </p:cNvSpPr>
                <p:nvPr/>
              </p:nvSpPr>
              <p:spPr bwMode="auto">
                <a:xfrm flipH="1">
                  <a:off x="1266"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59" name="Line 144"/>
                <p:cNvSpPr>
                  <a:spLocks noChangeShapeType="1"/>
                </p:cNvSpPr>
                <p:nvPr/>
              </p:nvSpPr>
              <p:spPr bwMode="auto">
                <a:xfrm flipH="1">
                  <a:off x="1497"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60" name="Line 145"/>
                <p:cNvSpPr>
                  <a:spLocks noChangeShapeType="1"/>
                </p:cNvSpPr>
                <p:nvPr/>
              </p:nvSpPr>
              <p:spPr bwMode="auto">
                <a:xfrm flipH="1">
                  <a:off x="1612"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61" name="Line 146"/>
                <p:cNvSpPr>
                  <a:spLocks noChangeShapeType="1"/>
                </p:cNvSpPr>
                <p:nvPr/>
              </p:nvSpPr>
              <p:spPr bwMode="auto">
                <a:xfrm flipH="1">
                  <a:off x="1727" y="2879"/>
                  <a:ext cx="1" cy="115"/>
                </a:xfrm>
                <a:prstGeom prst="line">
                  <a:avLst/>
                </a:prstGeom>
                <a:noFill/>
                <a:ln w="9525">
                  <a:solidFill>
                    <a:srgbClr val="969696"/>
                  </a:solidFill>
                  <a:round/>
                  <a:headEnd/>
                  <a:tailEnd/>
                </a:ln>
                <a:effectLst/>
              </p:spPr>
              <p:txBody>
                <a:bodyPr wrap="none" lIns="0" tIns="0" rIns="0" bIns="0" anchor="ctr"/>
                <a:lstStyle/>
                <a:p>
                  <a:endParaRPr lang="en-GB"/>
                </a:p>
              </p:txBody>
            </p:sp>
          </p:grpSp>
          <p:grpSp>
            <p:nvGrpSpPr>
              <p:cNvPr id="64" name="Group 147"/>
              <p:cNvGrpSpPr>
                <a:grpSpLocks/>
              </p:cNvGrpSpPr>
              <p:nvPr/>
            </p:nvGrpSpPr>
            <p:grpSpPr bwMode="auto">
              <a:xfrm>
                <a:off x="1888" y="3729"/>
                <a:ext cx="1984" cy="118"/>
                <a:chOff x="-141" y="2876"/>
                <a:chExt cx="1984" cy="118"/>
              </a:xfrm>
            </p:grpSpPr>
            <p:grpSp>
              <p:nvGrpSpPr>
                <p:cNvPr id="83" name="Group 148"/>
                <p:cNvGrpSpPr>
                  <a:grpSpLocks/>
                </p:cNvGrpSpPr>
                <p:nvPr/>
              </p:nvGrpSpPr>
              <p:grpSpPr bwMode="auto">
                <a:xfrm>
                  <a:off x="-141" y="2876"/>
                  <a:ext cx="124" cy="115"/>
                  <a:chOff x="707" y="1508"/>
                  <a:chExt cx="124" cy="109"/>
                </a:xfrm>
              </p:grpSpPr>
              <p:sp>
                <p:nvSpPr>
                  <p:cNvPr id="43" name="Rectangle 149"/>
                  <p:cNvSpPr>
                    <a:spLocks noChangeArrowheads="1"/>
                  </p:cNvSpPr>
                  <p:nvPr/>
                </p:nvSpPr>
                <p:spPr bwMode="auto">
                  <a:xfrm>
                    <a:off x="707" y="1508"/>
                    <a:ext cx="124" cy="52"/>
                  </a:xfrm>
                  <a:prstGeom prst="rect">
                    <a:avLst/>
                  </a:prstGeom>
                  <a:solidFill>
                    <a:srgbClr val="FFCC00"/>
                  </a:solidFill>
                  <a:ln w="9525">
                    <a:solidFill>
                      <a:srgbClr val="969696"/>
                    </a:solidFill>
                    <a:miter lim="800000"/>
                    <a:headEnd/>
                    <a:tailEnd/>
                  </a:ln>
                  <a:effectLst/>
                </p:spPr>
                <p:txBody>
                  <a:bodyPr wrap="none" lIns="45720" tIns="0" rIns="0" bIns="0" anchor="ctr"/>
                  <a:lstStyle/>
                  <a:p>
                    <a:endParaRPr lang="en-US" sz="1200" b="1">
                      <a:solidFill>
                        <a:schemeClr val="bg1"/>
                      </a:solidFill>
                      <a:latin typeface="Arial" charset="0"/>
                    </a:endParaRPr>
                  </a:p>
                </p:txBody>
              </p:sp>
              <p:sp>
                <p:nvSpPr>
                  <p:cNvPr id="44" name="Rectangle 150"/>
                  <p:cNvSpPr>
                    <a:spLocks noChangeArrowheads="1"/>
                  </p:cNvSpPr>
                  <p:nvPr/>
                </p:nvSpPr>
                <p:spPr bwMode="auto">
                  <a:xfrm>
                    <a:off x="707" y="1565"/>
                    <a:ext cx="124" cy="52"/>
                  </a:xfrm>
                  <a:prstGeom prst="rect">
                    <a:avLst/>
                  </a:prstGeom>
                  <a:solidFill>
                    <a:srgbClr val="FF6600"/>
                  </a:solidFill>
                  <a:ln w="9525">
                    <a:solidFill>
                      <a:srgbClr val="969696"/>
                    </a:solidFill>
                    <a:miter lim="800000"/>
                    <a:headEnd/>
                    <a:tailEnd/>
                  </a:ln>
                  <a:effectLst/>
                </p:spPr>
                <p:txBody>
                  <a:bodyPr wrap="none" lIns="45720" tIns="0" rIns="0" bIns="0" anchor="ctr"/>
                  <a:lstStyle/>
                  <a:p>
                    <a:endParaRPr lang="en-US" sz="1200" b="1">
                      <a:solidFill>
                        <a:schemeClr val="bg1"/>
                      </a:solidFill>
                      <a:latin typeface="Arial" charset="0"/>
                    </a:endParaRPr>
                  </a:p>
                </p:txBody>
              </p:sp>
            </p:grpSp>
            <p:sp>
              <p:nvSpPr>
                <p:cNvPr id="27" name="Rectangle 151"/>
                <p:cNvSpPr>
                  <a:spLocks noChangeArrowheads="1"/>
                </p:cNvSpPr>
                <p:nvPr/>
              </p:nvSpPr>
              <p:spPr bwMode="auto">
                <a:xfrm>
                  <a:off x="0" y="2879"/>
                  <a:ext cx="1843" cy="115"/>
                </a:xfrm>
                <a:prstGeom prst="rect">
                  <a:avLst/>
                </a:prstGeom>
                <a:solidFill>
                  <a:srgbClr val="99FF66"/>
                </a:solidFill>
                <a:ln w="9525">
                  <a:solidFill>
                    <a:srgbClr val="969696"/>
                  </a:solidFill>
                  <a:miter lim="800000"/>
                  <a:headEnd/>
                  <a:tailEnd/>
                </a:ln>
                <a:effectLst/>
              </p:spPr>
              <p:txBody>
                <a:bodyPr wrap="none" lIns="0" tIns="0" rIns="0" bIns="0" anchor="ctr"/>
                <a:lstStyle/>
                <a:p>
                  <a:pPr algn="ctr"/>
                  <a:endParaRPr lang="en-US" sz="1400" b="1">
                    <a:solidFill>
                      <a:schemeClr val="bg1"/>
                    </a:solidFill>
                    <a:latin typeface="Arial" charset="0"/>
                  </a:endParaRPr>
                </a:p>
              </p:txBody>
            </p:sp>
            <p:sp>
              <p:nvSpPr>
                <p:cNvPr id="28" name="Line 152"/>
                <p:cNvSpPr>
                  <a:spLocks noChangeShapeType="1"/>
                </p:cNvSpPr>
                <p:nvPr/>
              </p:nvSpPr>
              <p:spPr bwMode="auto">
                <a:xfrm>
                  <a:off x="115"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29" name="Line 153"/>
                <p:cNvSpPr>
                  <a:spLocks noChangeShapeType="1"/>
                </p:cNvSpPr>
                <p:nvPr/>
              </p:nvSpPr>
              <p:spPr bwMode="auto">
                <a:xfrm>
                  <a:off x="230"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30" name="Line 154"/>
                <p:cNvSpPr>
                  <a:spLocks noChangeShapeType="1"/>
                </p:cNvSpPr>
                <p:nvPr/>
              </p:nvSpPr>
              <p:spPr bwMode="auto">
                <a:xfrm>
                  <a:off x="345"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31" name="Line 155"/>
                <p:cNvSpPr>
                  <a:spLocks noChangeShapeType="1"/>
                </p:cNvSpPr>
                <p:nvPr/>
              </p:nvSpPr>
              <p:spPr bwMode="auto">
                <a:xfrm>
                  <a:off x="460"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32" name="Line 156"/>
                <p:cNvSpPr>
                  <a:spLocks noChangeShapeType="1"/>
                </p:cNvSpPr>
                <p:nvPr/>
              </p:nvSpPr>
              <p:spPr bwMode="auto">
                <a:xfrm>
                  <a:off x="575" y="2879"/>
                  <a:ext cx="0"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33" name="Line 157"/>
                <p:cNvSpPr>
                  <a:spLocks noChangeShapeType="1"/>
                </p:cNvSpPr>
                <p:nvPr/>
              </p:nvSpPr>
              <p:spPr bwMode="auto">
                <a:xfrm flipH="1">
                  <a:off x="690"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34" name="Line 158"/>
                <p:cNvSpPr>
                  <a:spLocks noChangeShapeType="1"/>
                </p:cNvSpPr>
                <p:nvPr/>
              </p:nvSpPr>
              <p:spPr bwMode="auto">
                <a:xfrm flipH="1">
                  <a:off x="1381"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35" name="Line 159"/>
                <p:cNvSpPr>
                  <a:spLocks noChangeShapeType="1"/>
                </p:cNvSpPr>
                <p:nvPr/>
              </p:nvSpPr>
              <p:spPr bwMode="auto">
                <a:xfrm flipH="1">
                  <a:off x="806"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36" name="Line 160"/>
                <p:cNvSpPr>
                  <a:spLocks noChangeShapeType="1"/>
                </p:cNvSpPr>
                <p:nvPr/>
              </p:nvSpPr>
              <p:spPr bwMode="auto">
                <a:xfrm flipH="1">
                  <a:off x="921"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37" name="Line 161"/>
                <p:cNvSpPr>
                  <a:spLocks noChangeShapeType="1"/>
                </p:cNvSpPr>
                <p:nvPr/>
              </p:nvSpPr>
              <p:spPr bwMode="auto">
                <a:xfrm flipH="1">
                  <a:off x="1036"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38" name="Line 162"/>
                <p:cNvSpPr>
                  <a:spLocks noChangeShapeType="1"/>
                </p:cNvSpPr>
                <p:nvPr/>
              </p:nvSpPr>
              <p:spPr bwMode="auto">
                <a:xfrm flipH="1">
                  <a:off x="1151"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39" name="Line 163"/>
                <p:cNvSpPr>
                  <a:spLocks noChangeShapeType="1"/>
                </p:cNvSpPr>
                <p:nvPr/>
              </p:nvSpPr>
              <p:spPr bwMode="auto">
                <a:xfrm flipH="1">
                  <a:off x="1266"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40" name="Line 164"/>
                <p:cNvSpPr>
                  <a:spLocks noChangeShapeType="1"/>
                </p:cNvSpPr>
                <p:nvPr/>
              </p:nvSpPr>
              <p:spPr bwMode="auto">
                <a:xfrm flipH="1">
                  <a:off x="1497"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41" name="Line 165"/>
                <p:cNvSpPr>
                  <a:spLocks noChangeShapeType="1"/>
                </p:cNvSpPr>
                <p:nvPr/>
              </p:nvSpPr>
              <p:spPr bwMode="auto">
                <a:xfrm flipH="1">
                  <a:off x="1612" y="2879"/>
                  <a:ext cx="1" cy="115"/>
                </a:xfrm>
                <a:prstGeom prst="line">
                  <a:avLst/>
                </a:prstGeom>
                <a:noFill/>
                <a:ln w="9525">
                  <a:solidFill>
                    <a:srgbClr val="969696"/>
                  </a:solidFill>
                  <a:round/>
                  <a:headEnd/>
                  <a:tailEnd/>
                </a:ln>
                <a:effectLst/>
              </p:spPr>
              <p:txBody>
                <a:bodyPr wrap="none" lIns="0" tIns="0" rIns="0" bIns="0" anchor="ctr"/>
                <a:lstStyle/>
                <a:p>
                  <a:endParaRPr lang="en-GB"/>
                </a:p>
              </p:txBody>
            </p:sp>
            <p:sp>
              <p:nvSpPr>
                <p:cNvPr id="42" name="Line 166"/>
                <p:cNvSpPr>
                  <a:spLocks noChangeShapeType="1"/>
                </p:cNvSpPr>
                <p:nvPr/>
              </p:nvSpPr>
              <p:spPr bwMode="auto">
                <a:xfrm flipH="1">
                  <a:off x="1727" y="2879"/>
                  <a:ext cx="1" cy="115"/>
                </a:xfrm>
                <a:prstGeom prst="line">
                  <a:avLst/>
                </a:prstGeom>
                <a:noFill/>
                <a:ln w="9525">
                  <a:solidFill>
                    <a:srgbClr val="969696"/>
                  </a:solidFill>
                  <a:round/>
                  <a:headEnd/>
                  <a:tailEnd/>
                </a:ln>
                <a:effectLst/>
              </p:spPr>
              <p:txBody>
                <a:bodyPr wrap="none" lIns="0" tIns="0" rIns="0" bIns="0" anchor="ctr"/>
                <a:lstStyle/>
                <a:p>
                  <a:endParaRPr lang="en-GB"/>
                </a:p>
              </p:txBody>
            </p: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p:txBody>
          <a:bodyPr/>
          <a:lstStyle/>
          <a:p>
            <a:r>
              <a:rPr lang="en-US" dirty="0" smtClean="0"/>
              <a:t>NVIDIA GPU Computing Ecosystem</a:t>
            </a:r>
          </a:p>
        </p:txBody>
      </p:sp>
      <p:sp>
        <p:nvSpPr>
          <p:cNvPr id="41987" name="Ellipse 10"/>
          <p:cNvSpPr>
            <a:spLocks noChangeArrowheads="1"/>
          </p:cNvSpPr>
          <p:nvPr/>
        </p:nvSpPr>
        <p:spPr bwMode="auto">
          <a:xfrm>
            <a:off x="4937760" y="2710620"/>
            <a:ext cx="1554480" cy="548640"/>
          </a:xfrm>
          <a:prstGeom prst="ellipse">
            <a:avLst/>
          </a:prstGeom>
          <a:noFill/>
          <a:ln w="9525" algn="ctr">
            <a:noFill/>
            <a:round/>
            <a:headEnd/>
            <a:tailEnd/>
          </a:ln>
        </p:spPr>
        <p:txBody>
          <a:bodyPr lIns="91422" tIns="45710" rIns="91422" bIns="45710"/>
          <a:lstStyle/>
          <a:p>
            <a:pPr>
              <a:spcBef>
                <a:spcPct val="20000"/>
              </a:spcBef>
              <a:buSzPct val="180000"/>
              <a:buFontTx/>
              <a:buBlip>
                <a:blip r:embed="rId2"/>
              </a:buBlip>
            </a:pPr>
            <a:endParaRPr lang="fr-FR"/>
          </a:p>
        </p:txBody>
      </p:sp>
      <p:sp>
        <p:nvSpPr>
          <p:cNvPr id="41988" name="Ellipse 11"/>
          <p:cNvSpPr>
            <a:spLocks noChangeArrowheads="1"/>
          </p:cNvSpPr>
          <p:nvPr/>
        </p:nvSpPr>
        <p:spPr bwMode="auto">
          <a:xfrm>
            <a:off x="3383280" y="2436300"/>
            <a:ext cx="2834640" cy="1714500"/>
          </a:xfrm>
          <a:prstGeom prst="ellipse">
            <a:avLst/>
          </a:prstGeom>
          <a:noFill/>
          <a:ln w="9525" algn="ctr">
            <a:noFill/>
            <a:round/>
            <a:headEnd/>
            <a:tailEnd/>
          </a:ln>
        </p:spPr>
        <p:txBody>
          <a:bodyPr lIns="91422" tIns="45710" rIns="91422" bIns="45710"/>
          <a:lstStyle/>
          <a:p>
            <a:pPr>
              <a:spcBef>
                <a:spcPct val="20000"/>
              </a:spcBef>
              <a:buSzPct val="180000"/>
              <a:buFontTx/>
              <a:buBlip>
                <a:blip r:embed="rId2"/>
              </a:buBlip>
            </a:pPr>
            <a:endParaRPr lang="fr-FR"/>
          </a:p>
        </p:txBody>
      </p:sp>
      <p:graphicFrame>
        <p:nvGraphicFramePr>
          <p:cNvPr id="15" name="Diagramme 14"/>
          <p:cNvGraphicFramePr/>
          <p:nvPr/>
        </p:nvGraphicFramePr>
        <p:xfrm>
          <a:off x="-1554480" y="927540"/>
          <a:ext cx="8046720" cy="4091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me 16"/>
          <p:cNvGraphicFramePr/>
          <p:nvPr/>
        </p:nvGraphicFramePr>
        <p:xfrm>
          <a:off x="4754880" y="2687760"/>
          <a:ext cx="7315200" cy="3657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 name="Groupe 17"/>
          <p:cNvGrpSpPr/>
          <p:nvPr/>
        </p:nvGrpSpPr>
        <p:grpSpPr>
          <a:xfrm>
            <a:off x="8961120" y="721800"/>
            <a:ext cx="1371600" cy="1028700"/>
            <a:chOff x="1778000" y="533399"/>
            <a:chExt cx="1143000" cy="1143000"/>
          </a:xfrm>
          <a:solidFill>
            <a:schemeClr val="tx2">
              <a:lumMod val="75000"/>
            </a:schemeClr>
          </a:solidFill>
        </p:grpSpPr>
        <p:sp>
          <p:nvSpPr>
            <p:cNvPr id="19" name="Ellipse 18"/>
            <p:cNvSpPr/>
            <p:nvPr/>
          </p:nvSpPr>
          <p:spPr>
            <a:xfrm>
              <a:off x="1778000" y="533399"/>
              <a:ext cx="1143000" cy="1143000"/>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Ellipse 4"/>
            <p:cNvSpPr/>
            <p:nvPr/>
          </p:nvSpPr>
          <p:spPr>
            <a:xfrm>
              <a:off x="1945389" y="700787"/>
              <a:ext cx="808222" cy="808224"/>
            </a:xfrm>
            <a:prstGeom prst="rect">
              <a:avLst/>
            </a:prstGeom>
            <a:noFill/>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algn="ctr" defTabSz="488852">
                <a:lnSpc>
                  <a:spcPct val="90000"/>
                </a:lnSpc>
                <a:spcAft>
                  <a:spcPct val="35000"/>
                </a:spcAft>
                <a:buSzPct val="180000"/>
                <a:defRPr/>
              </a:pPr>
              <a:r>
                <a:rPr lang="en-US" sz="1100" dirty="0" smtClean="0"/>
                <a:t>TPP / OEM</a:t>
              </a:r>
              <a:endParaRPr lang="en-US" sz="1100" dirty="0"/>
            </a:p>
          </p:txBody>
        </p:sp>
      </p:grpSp>
      <p:grpSp>
        <p:nvGrpSpPr>
          <p:cNvPr id="3" name="Groupe 20"/>
          <p:cNvGrpSpPr/>
          <p:nvPr/>
        </p:nvGrpSpPr>
        <p:grpSpPr>
          <a:xfrm>
            <a:off x="7040880" y="927540"/>
            <a:ext cx="1371600" cy="1028700"/>
            <a:chOff x="1549400" y="457199"/>
            <a:chExt cx="1143000" cy="1143000"/>
          </a:xfrm>
          <a:solidFill>
            <a:schemeClr val="tx1">
              <a:lumMod val="50000"/>
            </a:schemeClr>
          </a:solidFill>
        </p:grpSpPr>
        <p:sp>
          <p:nvSpPr>
            <p:cNvPr id="22" name="Ellipse 21"/>
            <p:cNvSpPr/>
            <p:nvPr/>
          </p:nvSpPr>
          <p:spPr>
            <a:xfrm>
              <a:off x="1549400" y="457199"/>
              <a:ext cx="1143000" cy="1143000"/>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Ellipse 4"/>
            <p:cNvSpPr/>
            <p:nvPr/>
          </p:nvSpPr>
          <p:spPr>
            <a:xfrm>
              <a:off x="1625600" y="609599"/>
              <a:ext cx="975612" cy="808224"/>
            </a:xfrm>
            <a:prstGeom prst="rect">
              <a:avLst/>
            </a:prstGeom>
            <a:noFill/>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algn="ctr" defTabSz="488852">
                <a:lnSpc>
                  <a:spcPct val="90000"/>
                </a:lnSpc>
                <a:spcAft>
                  <a:spcPct val="35000"/>
                </a:spcAft>
                <a:buSzPct val="180000"/>
                <a:defRPr/>
              </a:pPr>
              <a:r>
                <a:rPr lang="en-US" sz="1100" dirty="0"/>
                <a:t>CUDA Development Specialist</a:t>
              </a:r>
            </a:p>
          </p:txBody>
        </p:sp>
      </p:grpSp>
      <p:grpSp>
        <p:nvGrpSpPr>
          <p:cNvPr id="4" name="Groupe 23"/>
          <p:cNvGrpSpPr/>
          <p:nvPr/>
        </p:nvGrpSpPr>
        <p:grpSpPr>
          <a:xfrm>
            <a:off x="7680960" y="310320"/>
            <a:ext cx="1371600" cy="1028700"/>
            <a:chOff x="1778000" y="533399"/>
            <a:chExt cx="1143000" cy="1143000"/>
          </a:xfrm>
          <a:solidFill>
            <a:schemeClr val="tx1">
              <a:lumMod val="50000"/>
            </a:schemeClr>
          </a:solidFill>
        </p:grpSpPr>
        <p:sp>
          <p:nvSpPr>
            <p:cNvPr id="25" name="Ellipse 24"/>
            <p:cNvSpPr/>
            <p:nvPr/>
          </p:nvSpPr>
          <p:spPr>
            <a:xfrm>
              <a:off x="1778000" y="533399"/>
              <a:ext cx="1143000" cy="1143000"/>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lipse 4"/>
            <p:cNvSpPr/>
            <p:nvPr/>
          </p:nvSpPr>
          <p:spPr>
            <a:xfrm>
              <a:off x="1945389" y="700787"/>
              <a:ext cx="808222" cy="808224"/>
            </a:xfrm>
            <a:prstGeom prst="rect">
              <a:avLst/>
            </a:prstGeom>
            <a:noFill/>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algn="ctr" defTabSz="488852">
                <a:lnSpc>
                  <a:spcPct val="90000"/>
                </a:lnSpc>
                <a:spcAft>
                  <a:spcPct val="35000"/>
                </a:spcAft>
                <a:buSzPct val="180000"/>
                <a:defRPr/>
              </a:pPr>
              <a:r>
                <a:rPr lang="en-US" sz="1100" dirty="0"/>
                <a:t>ISV</a:t>
              </a:r>
            </a:p>
          </p:txBody>
        </p:sp>
      </p:grpSp>
      <p:grpSp>
        <p:nvGrpSpPr>
          <p:cNvPr id="5" name="Groupe 26"/>
          <p:cNvGrpSpPr/>
          <p:nvPr/>
        </p:nvGrpSpPr>
        <p:grpSpPr>
          <a:xfrm>
            <a:off x="5852160" y="927540"/>
            <a:ext cx="1371600" cy="1028700"/>
            <a:chOff x="1778000" y="533399"/>
            <a:chExt cx="1143000" cy="1143000"/>
          </a:xfrm>
          <a:solidFill>
            <a:schemeClr val="tx1">
              <a:lumMod val="50000"/>
            </a:schemeClr>
          </a:solidFill>
        </p:grpSpPr>
        <p:sp>
          <p:nvSpPr>
            <p:cNvPr id="28" name="Ellipse 27"/>
            <p:cNvSpPr/>
            <p:nvPr/>
          </p:nvSpPr>
          <p:spPr>
            <a:xfrm>
              <a:off x="1778000" y="533399"/>
              <a:ext cx="1143000" cy="1143000"/>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Ellipse 4"/>
            <p:cNvSpPr/>
            <p:nvPr/>
          </p:nvSpPr>
          <p:spPr>
            <a:xfrm>
              <a:off x="1945389" y="700787"/>
              <a:ext cx="808222" cy="808224"/>
            </a:xfrm>
            <a:prstGeom prst="rect">
              <a:avLst/>
            </a:prstGeom>
            <a:noFill/>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algn="ctr" defTabSz="488852">
                <a:lnSpc>
                  <a:spcPct val="90000"/>
                </a:lnSpc>
                <a:spcAft>
                  <a:spcPct val="35000"/>
                </a:spcAft>
                <a:buSzPct val="180000"/>
                <a:defRPr/>
              </a:pPr>
              <a:r>
                <a:rPr lang="en-US" sz="1100" dirty="0"/>
                <a:t>CUDA  Training Company</a:t>
              </a:r>
            </a:p>
          </p:txBody>
        </p:sp>
      </p:grpSp>
      <p:grpSp>
        <p:nvGrpSpPr>
          <p:cNvPr id="6" name="Groupe 29"/>
          <p:cNvGrpSpPr/>
          <p:nvPr/>
        </p:nvGrpSpPr>
        <p:grpSpPr>
          <a:xfrm>
            <a:off x="9418320" y="1407600"/>
            <a:ext cx="1371600" cy="1028700"/>
            <a:chOff x="1778000" y="533399"/>
            <a:chExt cx="1143000" cy="1143000"/>
          </a:xfrm>
          <a:solidFill>
            <a:schemeClr val="bg2">
              <a:lumMod val="75000"/>
            </a:schemeClr>
          </a:solidFill>
        </p:grpSpPr>
        <p:sp>
          <p:nvSpPr>
            <p:cNvPr id="31" name="Ellipse 30"/>
            <p:cNvSpPr/>
            <p:nvPr/>
          </p:nvSpPr>
          <p:spPr>
            <a:xfrm>
              <a:off x="1778000" y="533399"/>
              <a:ext cx="1143000" cy="1143000"/>
            </a:xfrm>
            <a:prstGeom prst="ellipse">
              <a:avLst/>
            </a:pr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Ellipse 4"/>
            <p:cNvSpPr/>
            <p:nvPr/>
          </p:nvSpPr>
          <p:spPr>
            <a:xfrm>
              <a:off x="1945389" y="700787"/>
              <a:ext cx="808222" cy="808224"/>
            </a:xfrm>
            <a:prstGeom prst="rect">
              <a:avLst/>
            </a:prstGeom>
            <a:noFill/>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algn="ctr" defTabSz="488852">
                <a:lnSpc>
                  <a:spcPct val="90000"/>
                </a:lnSpc>
                <a:spcAft>
                  <a:spcPct val="35000"/>
                </a:spcAft>
                <a:buSzPct val="180000"/>
                <a:defRPr/>
              </a:pPr>
              <a:r>
                <a:rPr lang="en-US" sz="1100" dirty="0"/>
                <a:t>Hardware </a:t>
              </a:r>
            </a:p>
            <a:p>
              <a:pPr algn="ctr" defTabSz="488852">
                <a:lnSpc>
                  <a:spcPct val="90000"/>
                </a:lnSpc>
                <a:spcAft>
                  <a:spcPct val="35000"/>
                </a:spcAft>
                <a:buSzPct val="180000"/>
                <a:defRPr/>
              </a:pPr>
              <a:r>
                <a:rPr lang="en-US" sz="1100" dirty="0"/>
                <a:t>Architect</a:t>
              </a:r>
            </a:p>
            <a:p>
              <a:pPr algn="ctr" defTabSz="488852">
                <a:lnSpc>
                  <a:spcPct val="90000"/>
                </a:lnSpc>
                <a:spcAft>
                  <a:spcPct val="35000"/>
                </a:spcAft>
                <a:buSzPct val="180000"/>
                <a:defRPr/>
              </a:pPr>
              <a:r>
                <a:rPr lang="en-US" sz="1100" dirty="0"/>
                <a:t>VAR</a:t>
              </a:r>
            </a:p>
          </p:txBody>
        </p:sp>
      </p:grpSp>
      <p:sp>
        <p:nvSpPr>
          <p:cNvPr id="41996" name="Rectangle 32"/>
          <p:cNvSpPr>
            <a:spLocks noChangeArrowheads="1"/>
          </p:cNvSpPr>
          <p:nvPr/>
        </p:nvSpPr>
        <p:spPr bwMode="auto">
          <a:xfrm>
            <a:off x="121920" y="858960"/>
            <a:ext cx="5638800" cy="4594860"/>
          </a:xfrm>
          <a:prstGeom prst="rect">
            <a:avLst/>
          </a:prstGeom>
          <a:noFill/>
          <a:ln w="6350" cap="sq" algn="ctr">
            <a:solidFill>
              <a:schemeClr val="tx1"/>
            </a:solidFill>
            <a:prstDash val="dash"/>
            <a:round/>
            <a:headEnd/>
            <a:tailEnd/>
          </a:ln>
        </p:spPr>
        <p:txBody>
          <a:bodyPr lIns="91422" tIns="45710" rIns="91422" bIns="45710"/>
          <a:lstStyle/>
          <a:p>
            <a:pPr>
              <a:spcBef>
                <a:spcPct val="20000"/>
              </a:spcBef>
              <a:buSzPct val="180000"/>
              <a:buFontTx/>
              <a:buBlip>
                <a:blip r:embed="rId2"/>
              </a:buBlip>
            </a:pPr>
            <a:endParaRPr lang="fr-FR"/>
          </a:p>
        </p:txBody>
      </p:sp>
      <p:pic>
        <p:nvPicPr>
          <p:cNvPr id="41997" name="Image 33" descr="NVLogo_2D_H.jpg"/>
          <p:cNvPicPr>
            <a:picLocks noChangeAspect="1"/>
          </p:cNvPicPr>
          <p:nvPr/>
        </p:nvPicPr>
        <p:blipFill>
          <a:blip r:embed="rId13" cstate="email"/>
          <a:srcRect/>
          <a:stretch>
            <a:fillRect/>
          </a:stretch>
        </p:blipFill>
        <p:spPr bwMode="auto">
          <a:xfrm>
            <a:off x="274320" y="5034429"/>
            <a:ext cx="1697356" cy="323666"/>
          </a:xfrm>
          <a:prstGeom prst="rect">
            <a:avLst/>
          </a:prstGeom>
          <a:noFill/>
          <a:ln w="9525">
            <a:noFill/>
            <a:miter lim="800000"/>
            <a:headEnd/>
            <a:tailEnd/>
          </a:ln>
        </p:spPr>
      </p:pic>
      <p:sp>
        <p:nvSpPr>
          <p:cNvPr id="35" name="Flèche vers le bas 34"/>
          <p:cNvSpPr/>
          <p:nvPr/>
        </p:nvSpPr>
        <p:spPr bwMode="auto">
          <a:xfrm>
            <a:off x="8046720" y="2093400"/>
            <a:ext cx="457200" cy="822960"/>
          </a:xfrm>
          <a:prstGeom prst="downArrow">
            <a:avLst/>
          </a:prstGeom>
          <a:solidFill>
            <a:schemeClr val="tx2">
              <a:lumMod val="40000"/>
              <a:lumOff val="60000"/>
            </a:schemeClr>
          </a:solidFill>
          <a:ln w="9525" cap="flat" cmpd="sng" algn="ctr">
            <a:noFill/>
            <a:prstDash val="solid"/>
            <a:round/>
            <a:headEnd type="none" w="med" len="med"/>
            <a:tailEnd type="none" w="med" len="med"/>
          </a:ln>
          <a:effectLst/>
        </p:spPr>
        <p:txBody>
          <a:bodyPr lIns="91422" tIns="45710" rIns="91422" bIns="45710"/>
          <a:lstStyle/>
          <a:p>
            <a:pPr>
              <a:spcBef>
                <a:spcPct val="20000"/>
              </a:spcBef>
              <a:buSzPct val="180000"/>
              <a:buFontTx/>
              <a:buBlip>
                <a:blip r:embed="rId2"/>
              </a:buBlip>
              <a:defRPr/>
            </a:pPr>
            <a:endParaRPr lang="en-US">
              <a:cs typeface="+mn-cs"/>
            </a:endParaRPr>
          </a:p>
        </p:txBody>
      </p:sp>
      <p:sp>
        <p:nvSpPr>
          <p:cNvPr id="36" name="Flèche vers le bas 35"/>
          <p:cNvSpPr/>
          <p:nvPr/>
        </p:nvSpPr>
        <p:spPr bwMode="auto">
          <a:xfrm rot="19709319">
            <a:off x="7269480" y="1990530"/>
            <a:ext cx="457200" cy="754380"/>
          </a:xfrm>
          <a:prstGeom prst="downArrow">
            <a:avLst/>
          </a:prstGeom>
          <a:solidFill>
            <a:schemeClr val="tx2">
              <a:lumMod val="40000"/>
              <a:lumOff val="60000"/>
            </a:schemeClr>
          </a:solidFill>
          <a:ln w="9525" cap="flat" cmpd="sng" algn="ctr">
            <a:noFill/>
            <a:prstDash val="solid"/>
            <a:round/>
            <a:headEnd type="none" w="med" len="med"/>
            <a:tailEnd type="none" w="med" len="med"/>
          </a:ln>
          <a:effectLst/>
        </p:spPr>
        <p:txBody>
          <a:bodyPr lIns="91422" tIns="45710" rIns="91422" bIns="45710"/>
          <a:lstStyle/>
          <a:p>
            <a:pPr>
              <a:spcBef>
                <a:spcPct val="20000"/>
              </a:spcBef>
              <a:buSzPct val="180000"/>
              <a:buFontTx/>
              <a:buBlip>
                <a:blip r:embed="rId2"/>
              </a:buBlip>
              <a:defRPr/>
            </a:pPr>
            <a:endParaRPr lang="en-US" dirty="0">
              <a:cs typeface="+mn-cs"/>
            </a:endParaRPr>
          </a:p>
        </p:txBody>
      </p:sp>
      <p:sp>
        <p:nvSpPr>
          <p:cNvPr id="37" name="Flèche vers le bas 36"/>
          <p:cNvSpPr/>
          <p:nvPr/>
        </p:nvSpPr>
        <p:spPr bwMode="auto">
          <a:xfrm rot="1410777">
            <a:off x="8776336" y="1924808"/>
            <a:ext cx="457200" cy="754380"/>
          </a:xfrm>
          <a:prstGeom prst="downArrow">
            <a:avLst/>
          </a:prstGeom>
          <a:solidFill>
            <a:schemeClr val="tx2">
              <a:lumMod val="40000"/>
              <a:lumOff val="60000"/>
            </a:schemeClr>
          </a:solidFill>
          <a:ln w="9525" cap="flat" cmpd="sng" algn="ctr">
            <a:noFill/>
            <a:prstDash val="solid"/>
            <a:round/>
            <a:headEnd type="none" w="med" len="med"/>
            <a:tailEnd type="none" w="med" len="med"/>
          </a:ln>
          <a:effectLst/>
        </p:spPr>
        <p:txBody>
          <a:bodyPr lIns="91422" tIns="45710" rIns="91422" bIns="45710"/>
          <a:lstStyle/>
          <a:p>
            <a:pPr>
              <a:spcBef>
                <a:spcPct val="20000"/>
              </a:spcBef>
              <a:buSzPct val="180000"/>
              <a:buFontTx/>
              <a:buBlip>
                <a:blip r:embed="rId2"/>
              </a:buBlip>
              <a:defRPr/>
            </a:pPr>
            <a:endParaRPr lang="en-US">
              <a:cs typeface="+mn-cs"/>
            </a:endParaRPr>
          </a:p>
        </p:txBody>
      </p:sp>
      <p:sp>
        <p:nvSpPr>
          <p:cNvPr id="38" name="Flèche vers le bas 37"/>
          <p:cNvSpPr/>
          <p:nvPr/>
        </p:nvSpPr>
        <p:spPr bwMode="auto">
          <a:xfrm rot="15905668">
            <a:off x="5408296" y="1724783"/>
            <a:ext cx="685800" cy="1371600"/>
          </a:xfrm>
          <a:prstGeom prst="downArrow">
            <a:avLst/>
          </a:prstGeom>
          <a:solidFill>
            <a:schemeClr val="tx2">
              <a:lumMod val="40000"/>
              <a:lumOff val="60000"/>
            </a:schemeClr>
          </a:solidFill>
          <a:ln w="9525" cap="flat" cmpd="sng" algn="ctr">
            <a:noFill/>
            <a:prstDash val="solid"/>
            <a:round/>
            <a:headEnd type="none" w="med" len="med"/>
            <a:tailEnd type="none" w="med" len="med"/>
          </a:ln>
          <a:effectLst/>
        </p:spPr>
        <p:txBody>
          <a:bodyPr lIns="91422" tIns="45710" rIns="91422" bIns="45710"/>
          <a:lstStyle/>
          <a:p>
            <a:pPr>
              <a:spcBef>
                <a:spcPct val="20000"/>
              </a:spcBef>
              <a:buSzPct val="180000"/>
              <a:buFontTx/>
              <a:buBlip>
                <a:blip r:embed="rId2"/>
              </a:buBlip>
              <a:defRPr/>
            </a:pPr>
            <a:endParaRPr lang="en-US">
              <a:cs typeface="+mn-c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Group 24"/>
          <p:cNvPicPr>
            <a:picLocks noChangeArrowheads="1"/>
          </p:cNvPicPr>
          <p:nvPr/>
        </p:nvPicPr>
        <p:blipFill>
          <a:blip r:embed="rId3" cstate="print"/>
          <a:srcRect/>
          <a:stretch>
            <a:fillRect/>
          </a:stretch>
        </p:blipFill>
        <p:spPr bwMode="auto">
          <a:xfrm>
            <a:off x="7497724" y="1884879"/>
            <a:ext cx="2561034" cy="3694748"/>
          </a:xfrm>
          <a:prstGeom prst="rect">
            <a:avLst/>
          </a:prstGeom>
          <a:noFill/>
          <a:ln w="9525">
            <a:noFill/>
            <a:miter lim="800000"/>
            <a:headEnd/>
            <a:tailEnd/>
          </a:ln>
        </p:spPr>
      </p:pic>
      <p:pic>
        <p:nvPicPr>
          <p:cNvPr id="58370" name="Group 19"/>
          <p:cNvPicPr>
            <a:picLocks noChangeArrowheads="1"/>
          </p:cNvPicPr>
          <p:nvPr/>
        </p:nvPicPr>
        <p:blipFill>
          <a:blip r:embed="rId4" cstate="print"/>
          <a:srcRect/>
          <a:stretch>
            <a:fillRect/>
          </a:stretch>
        </p:blipFill>
        <p:spPr bwMode="auto">
          <a:xfrm>
            <a:off x="731878" y="1884879"/>
            <a:ext cx="2565321" cy="3707606"/>
          </a:xfrm>
          <a:prstGeom prst="rect">
            <a:avLst/>
          </a:prstGeom>
          <a:noFill/>
          <a:ln w="9525">
            <a:noFill/>
            <a:miter lim="800000"/>
            <a:headEnd/>
            <a:tailEnd/>
          </a:ln>
        </p:spPr>
      </p:pic>
      <p:pic>
        <p:nvPicPr>
          <p:cNvPr id="58371" name="Group 26"/>
          <p:cNvPicPr>
            <a:picLocks noChangeArrowheads="1"/>
          </p:cNvPicPr>
          <p:nvPr/>
        </p:nvPicPr>
        <p:blipFill>
          <a:blip r:embed="rId5" cstate="print"/>
          <a:srcRect/>
          <a:stretch>
            <a:fillRect/>
          </a:stretch>
        </p:blipFill>
        <p:spPr bwMode="auto">
          <a:xfrm>
            <a:off x="4115872" y="1884879"/>
            <a:ext cx="2561034" cy="3707606"/>
          </a:xfrm>
          <a:prstGeom prst="rect">
            <a:avLst/>
          </a:prstGeom>
          <a:noFill/>
          <a:ln w="9525">
            <a:noFill/>
            <a:miter lim="800000"/>
            <a:headEnd/>
            <a:tailEnd/>
          </a:ln>
        </p:spPr>
      </p:pic>
      <p:sp>
        <p:nvSpPr>
          <p:cNvPr id="58372" name="Rectangle 10"/>
          <p:cNvSpPr>
            <a:spLocks noChangeArrowheads="1"/>
          </p:cNvSpPr>
          <p:nvPr/>
        </p:nvSpPr>
        <p:spPr bwMode="auto">
          <a:xfrm>
            <a:off x="3538300" y="1131570"/>
            <a:ext cx="3587591" cy="646298"/>
          </a:xfrm>
          <a:prstGeom prst="rect">
            <a:avLst/>
          </a:prstGeom>
          <a:noFill/>
          <a:ln w="9525">
            <a:noFill/>
            <a:miter lim="800000"/>
            <a:headEnd/>
            <a:tailEnd/>
          </a:ln>
        </p:spPr>
        <p:txBody>
          <a:bodyPr lIns="91400" tIns="45704" rIns="91400" bIns="45704">
            <a:spAutoFit/>
          </a:bodyPr>
          <a:lstStyle/>
          <a:p>
            <a:pPr algn="ctr">
              <a:buSzPct val="180000"/>
            </a:pPr>
            <a:r>
              <a:rPr lang="en-US" sz="2000" b="1" dirty="0" err="1"/>
              <a:t>Tesla</a:t>
            </a:r>
            <a:r>
              <a:rPr lang="en-US" sz="1400" b="1" baseline="30000" dirty="0" err="1"/>
              <a:t>TM</a:t>
            </a:r>
            <a:endParaRPr lang="en-US" sz="1400" b="1" baseline="30000" dirty="0"/>
          </a:p>
          <a:p>
            <a:pPr algn="ctr">
              <a:buSzPct val="180000"/>
            </a:pPr>
            <a:r>
              <a:rPr lang="en-US" sz="1600" dirty="0"/>
              <a:t>High-Performance Computing</a:t>
            </a:r>
          </a:p>
        </p:txBody>
      </p:sp>
      <p:pic>
        <p:nvPicPr>
          <p:cNvPr id="58373" name="Picture 2" descr="beam"/>
          <p:cNvPicPr>
            <a:picLocks noChangeAspect="1" noChangeArrowheads="1"/>
          </p:cNvPicPr>
          <p:nvPr/>
        </p:nvPicPr>
        <p:blipFill>
          <a:blip r:embed="rId6" cstate="print"/>
          <a:srcRect/>
          <a:stretch>
            <a:fillRect/>
          </a:stretch>
        </p:blipFill>
        <p:spPr bwMode="auto">
          <a:xfrm>
            <a:off x="899041" y="3209330"/>
            <a:ext cx="9438323" cy="2057400"/>
          </a:xfrm>
          <a:prstGeom prst="rect">
            <a:avLst/>
          </a:prstGeom>
          <a:noFill/>
          <a:ln w="9525">
            <a:noFill/>
            <a:miter lim="800000"/>
            <a:headEnd/>
            <a:tailEnd/>
          </a:ln>
        </p:spPr>
      </p:pic>
      <p:pic>
        <p:nvPicPr>
          <p:cNvPr id="58374" name="Picture 4" descr="pretty_GPU"/>
          <p:cNvPicPr>
            <a:picLocks noChangeAspect="1" noChangeArrowheads="1"/>
          </p:cNvPicPr>
          <p:nvPr/>
        </p:nvPicPr>
        <p:blipFill>
          <a:blip r:embed="rId7" cstate="print"/>
          <a:srcRect/>
          <a:stretch>
            <a:fillRect/>
          </a:stretch>
        </p:blipFill>
        <p:spPr bwMode="auto">
          <a:xfrm>
            <a:off x="761881" y="2687479"/>
            <a:ext cx="9320451" cy="3400068"/>
          </a:xfrm>
          <a:prstGeom prst="rect">
            <a:avLst/>
          </a:prstGeom>
          <a:noFill/>
          <a:ln w="9525">
            <a:noFill/>
            <a:miter lim="800000"/>
            <a:headEnd/>
            <a:tailEnd/>
          </a:ln>
        </p:spPr>
      </p:pic>
      <p:sp>
        <p:nvSpPr>
          <p:cNvPr id="58375" name="Rectangle 11"/>
          <p:cNvSpPr>
            <a:spLocks noChangeArrowheads="1"/>
          </p:cNvSpPr>
          <p:nvPr/>
        </p:nvSpPr>
        <p:spPr bwMode="auto">
          <a:xfrm>
            <a:off x="7497724" y="1131570"/>
            <a:ext cx="2522458" cy="646298"/>
          </a:xfrm>
          <a:prstGeom prst="rect">
            <a:avLst/>
          </a:prstGeom>
          <a:noFill/>
          <a:ln w="9525">
            <a:noFill/>
            <a:miter lim="800000"/>
            <a:headEnd/>
            <a:tailEnd/>
          </a:ln>
        </p:spPr>
        <p:txBody>
          <a:bodyPr lIns="91400" tIns="45704" rIns="91400" bIns="45704">
            <a:spAutoFit/>
          </a:bodyPr>
          <a:lstStyle/>
          <a:p>
            <a:pPr algn="ctr"/>
            <a:r>
              <a:rPr lang="en-US" sz="2000" b="1" dirty="0" err="1"/>
              <a:t>Quadro</a:t>
            </a:r>
            <a:r>
              <a:rPr lang="en-US" sz="2000" b="1" baseline="30000" dirty="0"/>
              <a:t>®</a:t>
            </a:r>
          </a:p>
          <a:p>
            <a:pPr algn="ctr"/>
            <a:r>
              <a:rPr lang="en-US" sz="1600" dirty="0"/>
              <a:t>Design &amp; Creation</a:t>
            </a:r>
          </a:p>
        </p:txBody>
      </p:sp>
      <p:sp>
        <p:nvSpPr>
          <p:cNvPr id="58376" name="Rectangle 12"/>
          <p:cNvSpPr>
            <a:spLocks noChangeArrowheads="1"/>
          </p:cNvSpPr>
          <p:nvPr/>
        </p:nvSpPr>
        <p:spPr bwMode="auto">
          <a:xfrm>
            <a:off x="681514" y="1131570"/>
            <a:ext cx="2487097" cy="646298"/>
          </a:xfrm>
          <a:prstGeom prst="rect">
            <a:avLst/>
          </a:prstGeom>
          <a:noFill/>
          <a:ln w="9525">
            <a:noFill/>
            <a:miter lim="800000"/>
            <a:headEnd/>
            <a:tailEnd/>
          </a:ln>
        </p:spPr>
        <p:txBody>
          <a:bodyPr lIns="91400" tIns="45704" rIns="91400" bIns="45704">
            <a:spAutoFit/>
          </a:bodyPr>
          <a:lstStyle/>
          <a:p>
            <a:pPr algn="ctr"/>
            <a:r>
              <a:rPr lang="en-US" sz="2000" b="1" dirty="0" err="1"/>
              <a:t>GeForce</a:t>
            </a:r>
            <a:r>
              <a:rPr lang="en-US" sz="2000" b="1" baseline="30000" dirty="0"/>
              <a:t>®</a:t>
            </a:r>
          </a:p>
          <a:p>
            <a:pPr algn="ctr">
              <a:buSzPct val="180000"/>
            </a:pPr>
            <a:r>
              <a:rPr lang="en-US" sz="1600" dirty="0"/>
              <a:t>Entertainment</a:t>
            </a:r>
            <a:endParaRPr lang="en-US" sz="1600" u="sng" dirty="0"/>
          </a:p>
        </p:txBody>
      </p:sp>
      <p:sp>
        <p:nvSpPr>
          <p:cNvPr id="58377" name="Rectangle 16"/>
          <p:cNvSpPr>
            <a:spLocks noGrp="1" noChangeArrowheads="1"/>
          </p:cNvSpPr>
          <p:nvPr>
            <p:ph type="title"/>
          </p:nvPr>
        </p:nvSpPr>
        <p:spPr/>
        <p:txBody>
          <a:bodyPr/>
          <a:lstStyle/>
          <a:p>
            <a:r>
              <a:rPr lang="en-US" dirty="0" smtClean="0"/>
              <a:t>NVIDIA GPU Product Families</a:t>
            </a:r>
            <a:endParaRPr lang="en-US" i="1" dirty="0" smtClean="0">
              <a:solidFill>
                <a:schemeClr val="tx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Many-Core High Performance Computing </a:t>
            </a:r>
            <a:endParaRPr lang="en-GB" dirty="0"/>
          </a:p>
        </p:txBody>
      </p:sp>
      <p:sp>
        <p:nvSpPr>
          <p:cNvPr id="3" name="Rectangle 5"/>
          <p:cNvSpPr txBox="1">
            <a:spLocks noChangeArrowheads="1"/>
          </p:cNvSpPr>
          <p:nvPr/>
        </p:nvSpPr>
        <p:spPr bwMode="auto">
          <a:xfrm>
            <a:off x="628616" y="1228712"/>
            <a:ext cx="10042684" cy="44330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Pct val="100000"/>
              <a:buFontTx/>
              <a:buBlip>
                <a:blip r:embed="rId2"/>
              </a:buBlip>
              <a:tabLst/>
              <a:defRPr/>
            </a:pPr>
            <a:r>
              <a:rPr kumimoji="0" lang="en-US" sz="2400" b="1" i="0" u="none" strike="noStrike" kern="0" cap="none" spc="0" normalizeH="0" baseline="0" noProof="0" smtClean="0">
                <a:ln>
                  <a:noFill/>
                </a:ln>
                <a:solidFill>
                  <a:schemeClr val="tx1"/>
                </a:solidFill>
                <a:effectLst/>
                <a:uLnTx/>
                <a:uFillTx/>
                <a:latin typeface="+mn-lt"/>
                <a:ea typeface="+mn-ea"/>
                <a:cs typeface="+mn-cs"/>
              </a:rPr>
              <a:t>NVIDIA’s 10-series GPU has 240 cores</a:t>
            </a:r>
          </a:p>
          <a:p>
            <a:pPr marL="342900" marR="0" lvl="0" indent="-342900" algn="l" defTabSz="914400" rtl="0" eaLnBrk="1" fontAlgn="base" latinLnBrk="0" hangingPunct="1">
              <a:lnSpc>
                <a:spcPct val="90000"/>
              </a:lnSpc>
              <a:spcBef>
                <a:spcPct val="20000"/>
              </a:spcBef>
              <a:spcAft>
                <a:spcPct val="0"/>
              </a:spcAft>
              <a:buClrTx/>
              <a:buSzPct val="100000"/>
              <a:buFontTx/>
              <a:buBlip>
                <a:blip r:embed="rId2"/>
              </a:buBlip>
              <a:tabLst/>
              <a:defRPr/>
            </a:pPr>
            <a:endParaRPr kumimoji="0" lang="en-US" sz="24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Pct val="100000"/>
              <a:buFontTx/>
              <a:buBlip>
                <a:blip r:embed="rId2"/>
              </a:buBlip>
              <a:tabLst/>
              <a:defRPr/>
            </a:pPr>
            <a:r>
              <a:rPr kumimoji="0" lang="en-US" sz="2400" b="1" i="0" u="none" strike="noStrike" kern="0" cap="none" spc="0" normalizeH="0" baseline="0" noProof="0" smtClean="0">
                <a:ln>
                  <a:noFill/>
                </a:ln>
                <a:solidFill>
                  <a:schemeClr val="tx1"/>
                </a:solidFill>
                <a:effectLst/>
                <a:uLnTx/>
                <a:uFillTx/>
                <a:latin typeface="+mn-lt"/>
                <a:ea typeface="+mn-ea"/>
                <a:cs typeface="+mn-cs"/>
              </a:rPr>
              <a:t>Each core has a</a:t>
            </a:r>
          </a:p>
          <a:p>
            <a:pPr marL="914400" marR="0" lvl="1" indent="-342900" algn="l" defTabSz="914400" rtl="0" eaLnBrk="1" fontAlgn="base" latinLnBrk="0" hangingPunct="1">
              <a:lnSpc>
                <a:spcPct val="90000"/>
              </a:lnSpc>
              <a:spcBef>
                <a:spcPct val="20000"/>
              </a:spcBef>
              <a:spcAft>
                <a:spcPct val="0"/>
              </a:spcAft>
              <a:buClrTx/>
              <a:buSzPct val="100000"/>
              <a:buFontTx/>
              <a:buBlip>
                <a:blip r:embed="rId2"/>
              </a:buBlip>
              <a:tabLst/>
              <a:defRPr/>
            </a:pPr>
            <a:r>
              <a:rPr kumimoji="0" lang="en-US" sz="2000" b="1" i="0" u="none" strike="noStrike" kern="0" cap="none" spc="0" normalizeH="0" baseline="0" noProof="0" smtClean="0">
                <a:ln>
                  <a:noFill/>
                </a:ln>
                <a:solidFill>
                  <a:schemeClr val="tx1"/>
                </a:solidFill>
                <a:effectLst/>
                <a:uLnTx/>
                <a:uFillTx/>
                <a:latin typeface="+mn-lt"/>
              </a:rPr>
              <a:t>Floating point / integer unit</a:t>
            </a:r>
          </a:p>
          <a:p>
            <a:pPr marL="914400" marR="0" lvl="1" indent="-342900" algn="l" defTabSz="914400" rtl="0" eaLnBrk="1" fontAlgn="base" latinLnBrk="0" hangingPunct="1">
              <a:lnSpc>
                <a:spcPct val="90000"/>
              </a:lnSpc>
              <a:spcBef>
                <a:spcPct val="20000"/>
              </a:spcBef>
              <a:spcAft>
                <a:spcPct val="0"/>
              </a:spcAft>
              <a:buClrTx/>
              <a:buSzPct val="100000"/>
              <a:buFontTx/>
              <a:buBlip>
                <a:blip r:embed="rId2"/>
              </a:buBlip>
              <a:tabLst/>
              <a:defRPr/>
            </a:pPr>
            <a:r>
              <a:rPr kumimoji="0" lang="en-US" sz="2000" b="1" i="0" u="none" strike="noStrike" kern="0" cap="none" spc="0" normalizeH="0" baseline="0" noProof="0" smtClean="0">
                <a:ln>
                  <a:noFill/>
                </a:ln>
                <a:solidFill>
                  <a:schemeClr val="tx1"/>
                </a:solidFill>
                <a:effectLst/>
                <a:uLnTx/>
                <a:uFillTx/>
                <a:latin typeface="+mn-lt"/>
              </a:rPr>
              <a:t>Logic unit </a:t>
            </a:r>
          </a:p>
          <a:p>
            <a:pPr marL="914400" marR="0" lvl="1" indent="-342900" algn="l" defTabSz="914400" rtl="0" eaLnBrk="1" fontAlgn="base" latinLnBrk="0" hangingPunct="1">
              <a:lnSpc>
                <a:spcPct val="90000"/>
              </a:lnSpc>
              <a:spcBef>
                <a:spcPct val="20000"/>
              </a:spcBef>
              <a:spcAft>
                <a:spcPct val="0"/>
              </a:spcAft>
              <a:buClrTx/>
              <a:buSzPct val="100000"/>
              <a:buFontTx/>
              <a:buBlip>
                <a:blip r:embed="rId2"/>
              </a:buBlip>
              <a:tabLst/>
              <a:defRPr/>
            </a:pPr>
            <a:r>
              <a:rPr kumimoji="0" lang="en-US" sz="2000" b="1" i="0" u="none" strike="noStrike" kern="0" cap="none" spc="0" normalizeH="0" baseline="0" noProof="0" smtClean="0">
                <a:ln>
                  <a:noFill/>
                </a:ln>
                <a:solidFill>
                  <a:schemeClr val="tx1"/>
                </a:solidFill>
                <a:effectLst/>
                <a:uLnTx/>
                <a:uFillTx/>
                <a:latin typeface="+mn-lt"/>
              </a:rPr>
              <a:t>Move, compare unit</a:t>
            </a:r>
          </a:p>
          <a:p>
            <a:pPr marL="914400" marR="0" lvl="1" indent="-342900" algn="l" defTabSz="914400" rtl="0" eaLnBrk="1" fontAlgn="base" latinLnBrk="0" hangingPunct="1">
              <a:lnSpc>
                <a:spcPct val="90000"/>
              </a:lnSpc>
              <a:spcBef>
                <a:spcPct val="20000"/>
              </a:spcBef>
              <a:spcAft>
                <a:spcPct val="0"/>
              </a:spcAft>
              <a:buClrTx/>
              <a:buSzPct val="100000"/>
              <a:buFontTx/>
              <a:buBlip>
                <a:blip r:embed="rId2"/>
              </a:buBlip>
              <a:tabLst/>
              <a:defRPr/>
            </a:pPr>
            <a:r>
              <a:rPr kumimoji="0" lang="en-US" sz="2000" b="1" i="0" u="none" strike="noStrike" kern="0" cap="none" spc="0" normalizeH="0" baseline="0" noProof="0" smtClean="0">
                <a:ln>
                  <a:noFill/>
                </a:ln>
                <a:solidFill>
                  <a:schemeClr val="tx1"/>
                </a:solidFill>
                <a:effectLst/>
                <a:uLnTx/>
                <a:uFillTx/>
                <a:latin typeface="+mn-lt"/>
              </a:rPr>
              <a:t>Branch unit</a:t>
            </a:r>
          </a:p>
          <a:p>
            <a:pPr marL="914400" marR="0" lvl="1" indent="-342900" algn="l" defTabSz="914400" rtl="0" eaLnBrk="1" fontAlgn="base" latinLnBrk="0" hangingPunct="1">
              <a:lnSpc>
                <a:spcPct val="90000"/>
              </a:lnSpc>
              <a:spcBef>
                <a:spcPct val="20000"/>
              </a:spcBef>
              <a:spcAft>
                <a:spcPct val="0"/>
              </a:spcAft>
              <a:buClrTx/>
              <a:buSzPct val="100000"/>
              <a:buFontTx/>
              <a:buBlip>
                <a:blip r:embed="rId2"/>
              </a:buBlip>
              <a:tabLst/>
              <a:defRPr/>
            </a:pPr>
            <a:endParaRPr kumimoji="0" lang="en-US" sz="2000" b="1" i="0" u="none" strike="noStrike" kern="0" cap="none" spc="0" normalizeH="0" baseline="0" noProof="0" smtClean="0">
              <a:ln>
                <a:noFill/>
              </a:ln>
              <a:solidFill>
                <a:schemeClr val="tx1"/>
              </a:solidFill>
              <a:effectLst/>
              <a:uLnTx/>
              <a:uFillTx/>
              <a:latin typeface="+mn-lt"/>
            </a:endParaRPr>
          </a:p>
          <a:p>
            <a:pPr marL="342900" marR="0" lvl="0" indent="-342900" algn="l" defTabSz="914400" rtl="0" eaLnBrk="1" fontAlgn="base" latinLnBrk="0" hangingPunct="1">
              <a:lnSpc>
                <a:spcPct val="90000"/>
              </a:lnSpc>
              <a:spcBef>
                <a:spcPct val="20000"/>
              </a:spcBef>
              <a:spcAft>
                <a:spcPct val="0"/>
              </a:spcAft>
              <a:buClrTx/>
              <a:buSzPct val="100000"/>
              <a:buFontTx/>
              <a:buBlip>
                <a:blip r:embed="rId2"/>
              </a:buBlip>
              <a:tabLst/>
              <a:defRPr/>
            </a:pPr>
            <a:r>
              <a:rPr kumimoji="0" lang="en-US" sz="2400" b="1" i="0" u="none" strike="noStrike" kern="0" cap="none" spc="0" normalizeH="0" baseline="0" noProof="0" smtClean="0">
                <a:ln>
                  <a:noFill/>
                </a:ln>
                <a:solidFill>
                  <a:schemeClr val="tx1"/>
                </a:solidFill>
                <a:effectLst/>
                <a:uLnTx/>
                <a:uFillTx/>
                <a:latin typeface="+mn-lt"/>
                <a:ea typeface="+mn-ea"/>
                <a:cs typeface="+mn-cs"/>
              </a:rPr>
              <a:t>Cores managed by thread manager</a:t>
            </a:r>
          </a:p>
          <a:p>
            <a:pPr marL="914400" marR="0" lvl="1" indent="-342900" algn="l" defTabSz="914400" rtl="0" eaLnBrk="1" fontAlgn="base" latinLnBrk="0" hangingPunct="1">
              <a:lnSpc>
                <a:spcPct val="90000"/>
              </a:lnSpc>
              <a:spcBef>
                <a:spcPct val="20000"/>
              </a:spcBef>
              <a:spcAft>
                <a:spcPct val="0"/>
              </a:spcAft>
              <a:buClrTx/>
              <a:buSzPct val="100000"/>
              <a:buFontTx/>
              <a:buBlip>
                <a:blip r:embed="rId2"/>
              </a:buBlip>
              <a:tabLst/>
              <a:defRPr/>
            </a:pPr>
            <a:r>
              <a:rPr kumimoji="0" lang="en-US" sz="2000" b="1" i="0" u="none" strike="noStrike" kern="0" cap="none" spc="0" normalizeH="0" baseline="0" noProof="0" smtClean="0">
                <a:ln>
                  <a:noFill/>
                </a:ln>
                <a:solidFill>
                  <a:schemeClr val="tx1"/>
                </a:solidFill>
                <a:effectLst/>
                <a:uLnTx/>
                <a:uFillTx/>
                <a:latin typeface="+mn-lt"/>
              </a:rPr>
              <a:t>Thread manager can spawn </a:t>
            </a:r>
            <a:br>
              <a:rPr kumimoji="0" lang="en-US" sz="2000" b="1" i="0" u="none" strike="noStrike" kern="0" cap="none" spc="0" normalizeH="0" baseline="0" noProof="0" smtClean="0">
                <a:ln>
                  <a:noFill/>
                </a:ln>
                <a:solidFill>
                  <a:schemeClr val="tx1"/>
                </a:solidFill>
                <a:effectLst/>
                <a:uLnTx/>
                <a:uFillTx/>
                <a:latin typeface="+mn-lt"/>
              </a:rPr>
            </a:br>
            <a:r>
              <a:rPr kumimoji="0" lang="en-US" sz="2000" b="1" i="0" u="none" strike="noStrike" kern="0" cap="none" spc="0" normalizeH="0" baseline="0" noProof="0" smtClean="0">
                <a:ln>
                  <a:noFill/>
                </a:ln>
                <a:solidFill>
                  <a:schemeClr val="tx1"/>
                </a:solidFill>
                <a:effectLst/>
                <a:uLnTx/>
                <a:uFillTx/>
                <a:latin typeface="+mn-lt"/>
              </a:rPr>
              <a:t>and manage 30,000+ threads </a:t>
            </a:r>
          </a:p>
          <a:p>
            <a:pPr marL="914400" marR="0" lvl="1" indent="-342900" algn="l" defTabSz="914400" rtl="0" eaLnBrk="1" fontAlgn="base" latinLnBrk="0" hangingPunct="1">
              <a:lnSpc>
                <a:spcPct val="90000"/>
              </a:lnSpc>
              <a:spcBef>
                <a:spcPct val="20000"/>
              </a:spcBef>
              <a:spcAft>
                <a:spcPct val="0"/>
              </a:spcAft>
              <a:buClrTx/>
              <a:buSzPct val="100000"/>
              <a:buFontTx/>
              <a:buBlip>
                <a:blip r:embed="rId2"/>
              </a:buBlip>
              <a:tabLst/>
              <a:defRPr/>
            </a:pPr>
            <a:r>
              <a:rPr kumimoji="0" lang="en-US" sz="2000" b="1" i="0" u="none" strike="noStrike" kern="0" cap="none" spc="0" normalizeH="0" baseline="0" noProof="0" smtClean="0">
                <a:ln>
                  <a:noFill/>
                </a:ln>
                <a:solidFill>
                  <a:schemeClr val="tx1"/>
                </a:solidFill>
                <a:effectLst/>
                <a:uLnTx/>
                <a:uFillTx/>
                <a:latin typeface="+mn-lt"/>
              </a:rPr>
              <a:t>Zero overhead thread switching</a:t>
            </a:r>
            <a:endParaRPr kumimoji="0" lang="en-US" sz="2000" b="1" i="0" u="none" strike="noStrike" kern="0" cap="none" spc="0" normalizeH="0" baseline="0" noProof="0" dirty="0" smtClean="0">
              <a:ln>
                <a:noFill/>
              </a:ln>
              <a:solidFill>
                <a:schemeClr val="tx1"/>
              </a:solidFill>
              <a:effectLst/>
              <a:uLnTx/>
              <a:uFillTx/>
              <a:latin typeface="+mn-lt"/>
            </a:endParaRPr>
          </a:p>
        </p:txBody>
      </p:sp>
      <p:grpSp>
        <p:nvGrpSpPr>
          <p:cNvPr id="4" name="Group 176"/>
          <p:cNvGrpSpPr>
            <a:grpSpLocks/>
          </p:cNvGrpSpPr>
          <p:nvPr/>
        </p:nvGrpSpPr>
        <p:grpSpPr bwMode="auto">
          <a:xfrm>
            <a:off x="6792634" y="1453740"/>
            <a:ext cx="3619738" cy="3762256"/>
            <a:chOff x="4175949" y="1109662"/>
            <a:chExt cx="2590800" cy="2886985"/>
          </a:xfrm>
        </p:grpSpPr>
        <p:pic>
          <p:nvPicPr>
            <p:cNvPr id="5" name="Picture 170" descr="chip_glow.png"/>
            <p:cNvPicPr>
              <a:picLocks noChangeAspect="1"/>
            </p:cNvPicPr>
            <p:nvPr/>
          </p:nvPicPr>
          <p:blipFill>
            <a:blip r:embed="rId3" cstate="print"/>
            <a:srcRect/>
            <a:stretch>
              <a:fillRect/>
            </a:stretch>
          </p:blipFill>
          <p:spPr bwMode="auto">
            <a:xfrm>
              <a:off x="4175949" y="1109662"/>
              <a:ext cx="2590800" cy="2886985"/>
            </a:xfrm>
            <a:prstGeom prst="rect">
              <a:avLst/>
            </a:prstGeom>
            <a:noFill/>
            <a:ln w="9525">
              <a:noFill/>
              <a:miter lim="800000"/>
              <a:headEnd/>
              <a:tailEnd/>
            </a:ln>
          </p:spPr>
        </p:pic>
        <p:pic>
          <p:nvPicPr>
            <p:cNvPr id="6" name="Picture 2" descr="C:\Documents and Settings\jpaul\My Documents\GT200\Photography\GT200 Die Shot.jpg"/>
            <p:cNvPicPr>
              <a:picLocks noChangeAspect="1" noChangeArrowheads="1"/>
            </p:cNvPicPr>
            <p:nvPr/>
          </p:nvPicPr>
          <p:blipFill>
            <a:blip r:embed="rId4" cstate="print"/>
            <a:srcRect/>
            <a:stretch>
              <a:fillRect/>
            </a:stretch>
          </p:blipFill>
          <p:spPr bwMode="auto">
            <a:xfrm>
              <a:off x="4651375" y="1673225"/>
              <a:ext cx="1655763" cy="1676400"/>
            </a:xfrm>
            <a:prstGeom prst="rect">
              <a:avLst/>
            </a:prstGeom>
            <a:noFill/>
            <a:ln w="9525">
              <a:noFill/>
              <a:miter lim="800000"/>
              <a:headEnd/>
              <a:tailEnd/>
            </a:ln>
          </p:spPr>
        </p:pic>
      </p:grpSp>
      <p:sp>
        <p:nvSpPr>
          <p:cNvPr id="7" name="TextBox 4"/>
          <p:cNvSpPr txBox="1">
            <a:spLocks noChangeArrowheads="1"/>
          </p:cNvSpPr>
          <p:nvPr/>
        </p:nvSpPr>
        <p:spPr bwMode="auto">
          <a:xfrm>
            <a:off x="6901933" y="1743062"/>
            <a:ext cx="3409712" cy="3026093"/>
          </a:xfrm>
          <a:prstGeom prst="rect">
            <a:avLst/>
          </a:prstGeom>
          <a:solidFill>
            <a:srgbClr val="000000">
              <a:alpha val="30196"/>
            </a:srgbClr>
          </a:solidFill>
          <a:ln w="9525">
            <a:noFill/>
            <a:miter lim="800000"/>
            <a:headEnd/>
            <a:tailEnd/>
          </a:ln>
        </p:spPr>
        <p:txBody>
          <a:bodyPr wrap="none" lIns="91400" tIns="45704" rIns="91400" bIns="45704" anchor="ctr"/>
          <a:lstStyle/>
          <a:p>
            <a:pPr algn="ctr">
              <a:lnSpc>
                <a:spcPct val="160000"/>
              </a:lnSpc>
            </a:pPr>
            <a:r>
              <a:rPr lang="en-US" b="1"/>
              <a:t>1.4 billion transistors</a:t>
            </a:r>
          </a:p>
          <a:p>
            <a:pPr algn="ctr">
              <a:lnSpc>
                <a:spcPct val="160000"/>
              </a:lnSpc>
            </a:pPr>
            <a:r>
              <a:rPr lang="en-US" b="1"/>
              <a:t>1 Teraflop of processing power</a:t>
            </a:r>
          </a:p>
          <a:p>
            <a:pPr algn="ctr">
              <a:lnSpc>
                <a:spcPct val="160000"/>
              </a:lnSpc>
            </a:pPr>
            <a:r>
              <a:rPr lang="en-US" b="1"/>
              <a:t>240 processing cores</a:t>
            </a:r>
          </a:p>
        </p:txBody>
      </p:sp>
      <p:sp>
        <p:nvSpPr>
          <p:cNvPr id="8" name="Text Box 21"/>
          <p:cNvSpPr txBox="1">
            <a:spLocks noChangeArrowheads="1"/>
          </p:cNvSpPr>
          <p:nvPr/>
        </p:nvSpPr>
        <p:spPr bwMode="auto">
          <a:xfrm>
            <a:off x="7174110" y="1504103"/>
            <a:ext cx="2914650" cy="403979"/>
          </a:xfrm>
          <a:prstGeom prst="rect">
            <a:avLst/>
          </a:prstGeom>
          <a:noFill/>
          <a:ln w="9525">
            <a:noFill/>
            <a:miter lim="800000"/>
            <a:headEnd/>
            <a:tailEnd/>
          </a:ln>
          <a:effectLst>
            <a:outerShdw dist="35921" dir="2700000" algn="ctr" rotWithShape="0">
              <a:schemeClr val="bg1">
                <a:alpha val="50000"/>
              </a:schemeClr>
            </a:outerShdw>
          </a:effectLst>
        </p:spPr>
        <p:txBody>
          <a:bodyPr wrap="none" lIns="91400" tIns="45704" rIns="91400" bIns="45704">
            <a:spAutoFit/>
          </a:bodyPr>
          <a:lstStyle/>
          <a:p>
            <a:pPr>
              <a:defRPr/>
            </a:pPr>
            <a:r>
              <a:rPr lang="en-US" sz="2000" b="1" dirty="0">
                <a:effectLst>
                  <a:outerShdw blurRad="38100" dist="38100" dir="2700000" algn="tl">
                    <a:srgbClr val="808080"/>
                  </a:outerShdw>
                </a:effectLst>
                <a:latin typeface="Arial" pitchFamily="34" charset="0"/>
                <a:ea typeface="ヒラギノ角ゴ ProN W3" pitchFamily="96" charset="-128"/>
                <a:cs typeface="+mn-cs"/>
              </a:rPr>
              <a:t>NVIDIA 10-Series GPU</a:t>
            </a:r>
          </a:p>
        </p:txBody>
      </p:sp>
      <p:sp>
        <p:nvSpPr>
          <p:cNvPr id="9" name="TextBox 3"/>
          <p:cNvSpPr txBox="1">
            <a:spLocks noChangeArrowheads="1"/>
          </p:cNvSpPr>
          <p:nvPr/>
        </p:nvSpPr>
        <p:spPr bwMode="auto">
          <a:xfrm>
            <a:off x="7161251" y="4453043"/>
            <a:ext cx="2897505" cy="653653"/>
          </a:xfrm>
          <a:prstGeom prst="rect">
            <a:avLst/>
          </a:prstGeom>
          <a:noFill/>
          <a:ln w="9525">
            <a:noFill/>
            <a:miter lim="800000"/>
            <a:headEnd/>
            <a:tailEnd/>
          </a:ln>
        </p:spPr>
        <p:txBody>
          <a:bodyPr wrap="none" lIns="91400" tIns="45704" rIns="91400" bIns="45704">
            <a:spAutoFit/>
          </a:bodyPr>
          <a:lstStyle/>
          <a:p>
            <a:pPr algn="ctr"/>
            <a:r>
              <a:rPr lang="en-US" b="1">
                <a:solidFill>
                  <a:srgbClr val="8BAD00"/>
                </a:solidFill>
              </a:rPr>
              <a:t>NVIDIA’s 2</a:t>
            </a:r>
            <a:r>
              <a:rPr lang="en-US" b="1" baseline="30000">
                <a:solidFill>
                  <a:srgbClr val="8BAD00"/>
                </a:solidFill>
              </a:rPr>
              <a:t>nd</a:t>
            </a:r>
            <a:r>
              <a:rPr lang="en-US" b="1">
                <a:solidFill>
                  <a:srgbClr val="8BAD00"/>
                </a:solidFill>
              </a:rPr>
              <a:t> Generation </a:t>
            </a:r>
          </a:p>
          <a:p>
            <a:pPr algn="ctr"/>
            <a:r>
              <a:rPr lang="en-US" b="1">
                <a:solidFill>
                  <a:srgbClr val="8BAD00"/>
                </a:solidFill>
              </a:rPr>
              <a:t>CUDA Processor</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PT_Temp_Corp_16x9_BLK_2007">
  <a:themeElements>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fontScheme name="PPT_Template_Corp_16x9_re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PPT_Temp_Corp_16x9_BLK_2007</Template>
  <TotalTime>368</TotalTime>
  <Words>2312</Words>
  <Application>Microsoft Office PowerPoint</Application>
  <PresentationFormat>Custom</PresentationFormat>
  <Paragraphs>780</Paragraphs>
  <Slides>38</Slides>
  <Notes>25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PPT_Temp_Corp_16x9_BLK_2007</vt:lpstr>
      <vt:lpstr>High-Performance Computing with NVIDIA Tesla GPUs</vt:lpstr>
      <vt:lpstr>Science is Desperate for Throughput</vt:lpstr>
      <vt:lpstr>Power Crisis in Supercomputing</vt:lpstr>
      <vt:lpstr>Slide 4</vt:lpstr>
      <vt:lpstr>What is GPU Computing?</vt:lpstr>
      <vt:lpstr>Low Latency or High Throughput?</vt:lpstr>
      <vt:lpstr>NVIDIA GPU Computing Ecosystem</vt:lpstr>
      <vt:lpstr>NVIDIA GPU Product Families</vt:lpstr>
      <vt:lpstr>Many-Core High Performance Computing </vt:lpstr>
      <vt:lpstr>Tesla GPU Computing Products</vt:lpstr>
      <vt:lpstr>Tesla C1060 Computing Processor</vt:lpstr>
      <vt:lpstr>Tesla M1060 Embedded Module</vt:lpstr>
      <vt:lpstr>Tesla Personal Supercomputer</vt:lpstr>
      <vt:lpstr>Tesla S1070 1U System</vt:lpstr>
      <vt:lpstr>SuperMicro GPU 1U SuperServer</vt:lpstr>
      <vt:lpstr>CUDA Parallel Computing Architecture</vt:lpstr>
      <vt:lpstr>NVIDIA CUDA C and OpenCL</vt:lpstr>
      <vt:lpstr>CUDA Zone: www.nvidia.com/CUDA </vt:lpstr>
      <vt:lpstr>Wide Developer Acceptance and Success</vt:lpstr>
      <vt:lpstr>CUDA Co-Processing Ecosystem</vt:lpstr>
      <vt:lpstr>Next-Generation GPU Architecture — ‘Fermi’</vt:lpstr>
      <vt:lpstr>Introducing the ‘Fermi’ Architecture The Soul of a Supercomputer in the body of a GPU</vt:lpstr>
      <vt:lpstr>Design Goal of Fermi</vt:lpstr>
      <vt:lpstr>Streaming Multiprocessor Architecture</vt:lpstr>
      <vt:lpstr>CUDA Core Architecture</vt:lpstr>
      <vt:lpstr>Cached Memory Hierarchy</vt:lpstr>
      <vt:lpstr>Larger, Faster Memory Interface</vt:lpstr>
      <vt:lpstr>Error Correcting Code</vt:lpstr>
      <vt:lpstr>GigaThread Hardware Thread Scheduler </vt:lpstr>
      <vt:lpstr>Enhanced Software Support</vt:lpstr>
      <vt:lpstr>Introducing Tesla Bio WorkBench</vt:lpstr>
      <vt:lpstr>Tesla Bio Workbench Applications</vt:lpstr>
      <vt:lpstr>AMBER Molecular Dynamics</vt:lpstr>
      <vt:lpstr>ISV status</vt:lpstr>
      <vt:lpstr>ISV Status:</vt:lpstr>
      <vt:lpstr>ISV Status:</vt:lpstr>
      <vt:lpstr>Slide 37</vt:lpstr>
      <vt:lpstr>Slide 38</vt:lpstr>
    </vt:vector>
  </TitlesOfParts>
  <Company>NVIDIA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Timothy Lanfear</dc:creator>
  <cp:lastModifiedBy>Chris Butler</cp:lastModifiedBy>
  <cp:revision>101</cp:revision>
  <dcterms:created xsi:type="dcterms:W3CDTF">2009-06-21T08:38:00Z</dcterms:created>
  <dcterms:modified xsi:type="dcterms:W3CDTF">2010-01-25T10:52:55Z</dcterms:modified>
</cp:coreProperties>
</file>