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5E99C-321F-4A36-BF3A-686B4683B76D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21AF-6C7E-47F7-B050-E78F687A5E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2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821AF-6C7E-47F7-B050-E78F687A5E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2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E5B2-C413-4F58-9B5E-5BC64C53187E}" type="datetime1">
              <a:rPr lang="en-GB" smtClean="0"/>
              <a:t>08/04/2019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646D-B8EC-442C-9920-534E3991F97E}" type="datetime1">
              <a:rPr lang="en-GB" smtClean="0"/>
              <a:t>08/04/2019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6EB9-9D72-4918-B381-971A9B46BDB1}" type="datetime1">
              <a:rPr lang="en-GB" smtClean="0"/>
              <a:t>08/04/2019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4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16A3-8DE6-421B-A089-3E493C5FEC52}" type="datetime1">
              <a:rPr lang="en-GB" smtClean="0"/>
              <a:t>08/04/2019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6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C42E-279D-4027-AD6F-9094A24E3124}" type="datetime1">
              <a:rPr lang="en-GB" smtClean="0"/>
              <a:t>08/04/2019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8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719B-C057-4BB8-8EE4-736533BBC5DF}" type="datetime1">
              <a:rPr lang="en-GB" smtClean="0"/>
              <a:t>08/04/2019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2526-B54A-4501-95DE-91ADAAE37581}" type="datetime1">
              <a:rPr lang="en-GB" smtClean="0"/>
              <a:t>08/04/2019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1599-F309-4E26-92D8-E2720A4D504B}" type="datetime1">
              <a:rPr lang="en-GB" smtClean="0"/>
              <a:t>08/04/2019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1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A78B-6723-47C1-B672-BF7BC8FC6DC8}" type="datetime1">
              <a:rPr lang="en-GB" smtClean="0"/>
              <a:t>08/04/2019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3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5FD-B82B-4585-A0C9-68B1DA6466BE}" type="datetime1">
              <a:rPr lang="en-GB" smtClean="0"/>
              <a:t>08/04/2019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2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767-DA04-4CB9-A920-DF46C851EF84}" type="datetime1">
              <a:rPr lang="en-GB" smtClean="0"/>
              <a:t>08/04/2019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8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D84D-1E18-4EA2-BC3C-774E5FDE4FA8}" type="datetime1">
              <a:rPr lang="en-GB" smtClean="0"/>
              <a:t>08/04/2019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79FC-97A5-4252-8CEA-9AA25C84E8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5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47667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tx2"/>
                </a:solidFill>
              </a:rPr>
              <a:t>Produzione</a:t>
            </a:r>
            <a:r>
              <a:rPr lang="en-GB" sz="4000" b="1" dirty="0" smtClean="0">
                <a:solidFill>
                  <a:schemeClr val="tx2"/>
                </a:solidFill>
              </a:rPr>
              <a:t> di </a:t>
            </a:r>
            <a:r>
              <a:rPr lang="en-GB" sz="4000" b="1" dirty="0" err="1" smtClean="0">
                <a:solidFill>
                  <a:schemeClr val="tx2"/>
                </a:solidFill>
              </a:rPr>
              <a:t>fasci</a:t>
            </a:r>
            <a:r>
              <a:rPr lang="en-GB" sz="4000" b="1" dirty="0" smtClean="0">
                <a:solidFill>
                  <a:schemeClr val="tx2"/>
                </a:solidFill>
              </a:rPr>
              <a:t> di </a:t>
            </a:r>
            <a:r>
              <a:rPr lang="en-GB" sz="4000" b="1" dirty="0" err="1" smtClean="0">
                <a:solidFill>
                  <a:schemeClr val="tx2"/>
                </a:solidFill>
              </a:rPr>
              <a:t>neutroni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  <a:r>
              <a:rPr lang="en-GB" sz="4000" b="1" dirty="0" err="1" smtClean="0">
                <a:solidFill>
                  <a:schemeClr val="tx2"/>
                </a:solidFill>
              </a:rPr>
              <a:t>veloci</a:t>
            </a:r>
            <a:r>
              <a:rPr lang="en-GB" sz="4000" b="1" dirty="0" smtClean="0">
                <a:solidFill>
                  <a:schemeClr val="tx2"/>
                </a:solidFill>
              </a:rPr>
              <a:t> per </a:t>
            </a:r>
            <a:r>
              <a:rPr lang="en-GB" sz="4000" b="1" dirty="0" err="1" smtClean="0">
                <a:solidFill>
                  <a:schemeClr val="tx2"/>
                </a:solidFill>
              </a:rPr>
              <a:t>studi</a:t>
            </a:r>
            <a:r>
              <a:rPr lang="en-GB" sz="4000" b="1" dirty="0" smtClean="0">
                <a:solidFill>
                  <a:schemeClr val="tx2"/>
                </a:solidFill>
              </a:rPr>
              <a:t> di radiation hardness 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476745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Pierluigi Casolaro	INFN Sez. di Napoli</a:t>
            </a:r>
          </a:p>
          <a:p>
            <a:r>
              <a:rPr lang="it-IT" i="1" dirty="0" smtClean="0"/>
              <a:t>Luigi </a:t>
            </a:r>
            <a:r>
              <a:rPr lang="it-IT" i="1" dirty="0" err="1" smtClean="0"/>
              <a:t>Campajola</a:t>
            </a:r>
            <a:r>
              <a:rPr lang="it-IT" i="1" dirty="0" smtClean="0"/>
              <a:t>	</a:t>
            </a:r>
            <a:r>
              <a:rPr lang="it-IT" i="1" dirty="0" err="1" smtClean="0"/>
              <a:t>Dip</a:t>
            </a:r>
            <a:r>
              <a:rPr lang="it-IT" i="1" dirty="0" smtClean="0"/>
              <a:t>. di Fisica e INFN Sez. di Napoli</a:t>
            </a:r>
          </a:p>
          <a:p>
            <a:r>
              <a:rPr lang="it-IT" i="1" dirty="0" smtClean="0"/>
              <a:t>Daniela De Luca	</a:t>
            </a:r>
            <a:r>
              <a:rPr lang="it-IT" i="1" dirty="0" err="1" smtClean="0"/>
              <a:t>Dip</a:t>
            </a:r>
            <a:r>
              <a:rPr lang="it-IT" i="1" dirty="0" smtClean="0"/>
              <a:t>. di Fisica Napoli</a:t>
            </a:r>
            <a:endParaRPr lang="it-IT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38" y="2060848"/>
            <a:ext cx="350232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632848" cy="365125"/>
          </a:xfrm>
        </p:spPr>
        <p:txBody>
          <a:bodyPr/>
          <a:lstStyle/>
          <a:p>
            <a:r>
              <a:rPr lang="it-IT" dirty="0" smtClean="0"/>
              <a:t>P. Casolaro - Produzione di fasci di neutroni veloci per studi di </a:t>
            </a:r>
            <a:r>
              <a:rPr lang="it-IT" i="1" dirty="0" err="1" smtClean="0"/>
              <a:t>radiation</a:t>
            </a:r>
            <a:r>
              <a:rPr lang="it-IT" i="1" dirty="0" smtClean="0"/>
              <a:t> </a:t>
            </a:r>
            <a:r>
              <a:rPr lang="it-IT" i="1" dirty="0" err="1" smtClean="0"/>
              <a:t>hardness</a:t>
            </a:r>
            <a:r>
              <a:rPr lang="it-IT" dirty="0" smtClean="0"/>
              <a:t> - IFAE2019, Napoli, 8-10 Aprile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6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01098" y="188640"/>
            <a:ext cx="214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/>
              <a:t>Conclusioni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877625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Il danneggiamento di componenti elettronici con la radiazione  è rilevante in applicazioni come HEP, spazio, fisica medica, etc..</a:t>
            </a:r>
          </a:p>
          <a:p>
            <a:endParaRPr lang="it-I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La maggior parte delle </a:t>
            </a:r>
            <a:r>
              <a:rPr lang="it-IT" sz="1400" i="1" dirty="0" err="1" smtClean="0"/>
              <a:t>facilities</a:t>
            </a:r>
            <a:r>
              <a:rPr lang="it-IT" sz="1400" dirty="0" smtClean="0"/>
              <a:t> di neutroni per il </a:t>
            </a:r>
            <a:r>
              <a:rPr lang="it-IT" sz="1400" i="1" dirty="0" err="1" smtClean="0"/>
              <a:t>testing</a:t>
            </a:r>
            <a:r>
              <a:rPr lang="it-IT" sz="1400" dirty="0" smtClean="0"/>
              <a:t> dell’elettronica fornisce spettri continui, 1/E.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L’utilizzo degli acceleratori di particelle cariche per produrre fasci di neutroni ben caratterizzati e con diverse configurazioni è un’alternativa all’irraggiamento con spettro continuo.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Diverse reazioni possibili, test effettuati con </a:t>
            </a:r>
            <a:r>
              <a:rPr lang="it-IT" sz="1400" baseline="30000" dirty="0" smtClean="0"/>
              <a:t>7</a:t>
            </a:r>
            <a:r>
              <a:rPr lang="it-IT" sz="1400" dirty="0" smtClean="0"/>
              <a:t>Li(</a:t>
            </a:r>
            <a:r>
              <a:rPr lang="it-IT" sz="1400" dirty="0" err="1" smtClean="0"/>
              <a:t>p,n</a:t>
            </a:r>
            <a:r>
              <a:rPr lang="it-IT" sz="1400" dirty="0" smtClean="0"/>
              <a:t>)</a:t>
            </a:r>
            <a:r>
              <a:rPr lang="it-IT" sz="1400" baseline="30000" dirty="0" smtClean="0"/>
              <a:t>7</a:t>
            </a:r>
            <a:r>
              <a:rPr lang="it-IT" sz="1400" dirty="0" smtClean="0"/>
              <a:t>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Produzione di neutroni quasi -mono-energetici a LNS-INFN e neutroni a spettro continuo al ciclotrone medicale dell’</a:t>
            </a:r>
            <a:r>
              <a:rPr lang="it-IT" sz="1400" dirty="0" err="1" smtClean="0"/>
              <a:t>Univ</a:t>
            </a:r>
            <a:r>
              <a:rPr lang="it-IT" sz="1400" dirty="0" smtClean="0"/>
              <a:t>. di Berna. Resa misurata di </a:t>
            </a:r>
            <a:r>
              <a:rPr lang="it-IT" sz="1400" dirty="0" smtClean="0">
                <a:latin typeface="Calibri"/>
                <a:cs typeface="Calibri"/>
              </a:rPr>
              <a:t>~10</a:t>
            </a:r>
            <a:r>
              <a:rPr lang="it-IT" sz="1400" baseline="30000" dirty="0" smtClean="0">
                <a:latin typeface="Calibri"/>
                <a:cs typeface="Calibri"/>
              </a:rPr>
              <a:t>4 </a:t>
            </a:r>
            <a:r>
              <a:rPr lang="it-IT" sz="1400" dirty="0" smtClean="0">
                <a:latin typeface="Calibri"/>
                <a:cs typeface="Calibri"/>
              </a:rPr>
              <a:t>neutroni/s/</a:t>
            </a:r>
            <a:r>
              <a:rPr lang="it-IT" sz="1400" dirty="0" err="1" smtClean="0">
                <a:latin typeface="Calibri"/>
                <a:cs typeface="Calibri"/>
              </a:rPr>
              <a:t>nA</a:t>
            </a:r>
            <a:r>
              <a:rPr lang="it-IT" sz="1400" dirty="0" smtClean="0">
                <a:latin typeface="Calibri"/>
                <a:cs typeface="Calibri"/>
              </a:rPr>
              <a:t>.</a:t>
            </a:r>
            <a:endParaRPr lang="it-I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Progettazione di un target di litio raffreddato ad acqua per irraggiamenti ad elevata intensità.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06817" y="4346078"/>
            <a:ext cx="113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 smtClean="0"/>
              <a:t>Referenze</a:t>
            </a:r>
            <a:endParaRPr lang="en-GB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3620" y="4751313"/>
            <a:ext cx="8568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/>
              <a:t>P. Casolaro, </a:t>
            </a:r>
            <a:r>
              <a:rPr lang="en-GB" sz="1000" i="1" dirty="0"/>
              <a:t>Innovative detection methods </a:t>
            </a:r>
            <a:r>
              <a:rPr lang="en-GB" sz="1000" i="1" dirty="0" smtClean="0"/>
              <a:t>for radiation hardness</a:t>
            </a:r>
            <a:r>
              <a:rPr lang="en-GB" sz="1000" dirty="0" smtClean="0"/>
              <a:t>, </a:t>
            </a:r>
            <a:r>
              <a:rPr lang="en-GB" sz="1000" dirty="0" err="1" smtClean="0"/>
              <a:t>Tesi</a:t>
            </a:r>
            <a:r>
              <a:rPr lang="en-GB" sz="1000" dirty="0" smtClean="0"/>
              <a:t> di </a:t>
            </a:r>
            <a:r>
              <a:rPr lang="en-GB" sz="1000" dirty="0" err="1" smtClean="0"/>
              <a:t>Dottorato</a:t>
            </a:r>
            <a:r>
              <a:rPr lang="en-GB" sz="1000" dirty="0" smtClean="0"/>
              <a:t>, </a:t>
            </a:r>
            <a:r>
              <a:rPr lang="en-GB" sz="1000" dirty="0" err="1" smtClean="0"/>
              <a:t>Dipartimento</a:t>
            </a:r>
            <a:r>
              <a:rPr lang="en-GB" sz="1000" dirty="0" smtClean="0"/>
              <a:t> di </a:t>
            </a:r>
            <a:r>
              <a:rPr lang="en-GB" sz="1000" dirty="0" err="1" smtClean="0"/>
              <a:t>Fisica</a:t>
            </a:r>
            <a:r>
              <a:rPr lang="en-GB" sz="1000" dirty="0" smtClean="0"/>
              <a:t> “Ettore </a:t>
            </a:r>
            <a:r>
              <a:rPr lang="en-GB" sz="1000" dirty="0" err="1" smtClean="0"/>
              <a:t>Pancini</a:t>
            </a:r>
            <a:r>
              <a:rPr lang="en-GB" sz="1000" dirty="0" smtClean="0"/>
              <a:t>” Univ. di Napoli Federico II, 2019</a:t>
            </a:r>
            <a:endParaRPr lang="en-GB" sz="10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/>
              <a:t>D. De Luca, </a:t>
            </a:r>
            <a:r>
              <a:rPr lang="en-GB" sz="1000" i="1" dirty="0"/>
              <a:t>Neutron production with </a:t>
            </a:r>
            <a:r>
              <a:rPr lang="en-GB" sz="1000" i="1" dirty="0" smtClean="0"/>
              <a:t>particle accelerators </a:t>
            </a:r>
            <a:r>
              <a:rPr lang="en-GB" sz="1000" i="1" dirty="0"/>
              <a:t>and new generation </a:t>
            </a:r>
            <a:r>
              <a:rPr lang="en-GB" sz="1000" i="1" dirty="0" smtClean="0"/>
              <a:t>detector characterization, </a:t>
            </a:r>
            <a:r>
              <a:rPr lang="en-GB" sz="1000" dirty="0" err="1"/>
              <a:t>Tesi</a:t>
            </a:r>
            <a:r>
              <a:rPr lang="en-GB" sz="1000" dirty="0"/>
              <a:t> di </a:t>
            </a:r>
            <a:r>
              <a:rPr lang="en-GB" sz="1000" dirty="0" err="1" smtClean="0"/>
              <a:t>Laurea</a:t>
            </a:r>
            <a:r>
              <a:rPr lang="en-GB" sz="1000" dirty="0" smtClean="0"/>
              <a:t>, </a:t>
            </a:r>
            <a:r>
              <a:rPr lang="en-GB" sz="1000" dirty="0" err="1"/>
              <a:t>Dipartimento</a:t>
            </a:r>
            <a:r>
              <a:rPr lang="en-GB" sz="1000" dirty="0"/>
              <a:t> di </a:t>
            </a:r>
            <a:r>
              <a:rPr lang="en-GB" sz="1000" dirty="0" err="1"/>
              <a:t>Fisica</a:t>
            </a:r>
            <a:r>
              <a:rPr lang="en-GB" sz="1000" dirty="0"/>
              <a:t> “Ettore </a:t>
            </a:r>
            <a:r>
              <a:rPr lang="en-GB" sz="1000" dirty="0" err="1"/>
              <a:t>Pancini</a:t>
            </a:r>
            <a:r>
              <a:rPr lang="en-GB" sz="1000" dirty="0"/>
              <a:t>” Univ. di Napoli Federico II, </a:t>
            </a:r>
            <a:r>
              <a:rPr lang="en-GB" sz="1000" dirty="0" smtClean="0"/>
              <a:t>2018</a:t>
            </a:r>
            <a:endParaRPr lang="en-GB" sz="1000" i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L. </a:t>
            </a:r>
            <a:r>
              <a:rPr lang="en-GB" sz="1000" dirty="0" err="1" smtClean="0"/>
              <a:t>Campajola</a:t>
            </a:r>
            <a:r>
              <a:rPr lang="en-GB" sz="1000" dirty="0"/>
              <a:t>, </a:t>
            </a:r>
            <a:r>
              <a:rPr lang="en-GB" sz="1000" dirty="0" smtClean="0"/>
              <a:t>S. </a:t>
            </a:r>
            <a:r>
              <a:rPr lang="en-GB" sz="1000" dirty="0" err="1"/>
              <a:t>Braccini</a:t>
            </a:r>
            <a:r>
              <a:rPr lang="en-GB" sz="1000" dirty="0"/>
              <a:t>, </a:t>
            </a:r>
            <a:r>
              <a:rPr lang="en-GB" sz="1000" dirty="0" smtClean="0"/>
              <a:t>P. Casolaro, D. de </a:t>
            </a:r>
            <a:r>
              <a:rPr lang="en-GB" sz="1000" dirty="0"/>
              <a:t>Luca, </a:t>
            </a:r>
            <a:r>
              <a:rPr lang="en-GB" sz="1000" dirty="0" smtClean="0"/>
              <a:t>E. </a:t>
            </a:r>
            <a:r>
              <a:rPr lang="en-GB" sz="1000" dirty="0" err="1"/>
              <a:t>Ereditato</a:t>
            </a:r>
            <a:r>
              <a:rPr lang="en-GB" sz="1000" dirty="0"/>
              <a:t>, </a:t>
            </a:r>
            <a:r>
              <a:rPr lang="en-GB" sz="1000" dirty="0" smtClean="0"/>
              <a:t>P. </a:t>
            </a:r>
            <a:r>
              <a:rPr lang="en-GB" sz="1000" dirty="0" err="1" smtClean="0"/>
              <a:t>Häffner</a:t>
            </a:r>
            <a:r>
              <a:rPr lang="en-GB" sz="1000" dirty="0" smtClean="0"/>
              <a:t> &amp; P. </a:t>
            </a:r>
            <a:r>
              <a:rPr lang="en-GB" sz="1000" dirty="0" err="1" smtClean="0"/>
              <a:t>Scampoli</a:t>
            </a:r>
            <a:r>
              <a:rPr lang="en-GB" sz="1000" dirty="0" smtClean="0"/>
              <a:t>, </a:t>
            </a:r>
            <a:r>
              <a:rPr lang="en-GB" sz="1000" i="1" dirty="0"/>
              <a:t>Measurement of the proton beam energy of a medical cyclotron based on Rutherford Back-scattering Analysis</a:t>
            </a:r>
            <a:r>
              <a:rPr lang="en-GB" sz="1000" dirty="0"/>
              <a:t>. </a:t>
            </a:r>
            <a:r>
              <a:rPr lang="en-GB" sz="1000" i="1" dirty="0" smtClean="0"/>
              <a:t>NIMB B</a:t>
            </a:r>
            <a:r>
              <a:rPr lang="en-GB" sz="1000" dirty="0" smtClean="0"/>
              <a:t>,</a:t>
            </a:r>
            <a:r>
              <a:rPr lang="en-GB" sz="1000" dirty="0"/>
              <a:t> </a:t>
            </a:r>
            <a:r>
              <a:rPr lang="en-GB" sz="1000" i="1" dirty="0"/>
              <a:t>440</a:t>
            </a:r>
            <a:r>
              <a:rPr lang="en-GB" sz="1000" dirty="0"/>
              <a:t>, </a:t>
            </a:r>
            <a:r>
              <a:rPr lang="en-GB" sz="1000" dirty="0" smtClean="0"/>
              <a:t>114-117, 2019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000" dirty="0" smtClean="0"/>
              <a:t>G</a:t>
            </a:r>
            <a:r>
              <a:rPr lang="it-IT" sz="1000" dirty="0"/>
              <a:t>. Quero, Patrizio Vaiano, F. </a:t>
            </a:r>
            <a:r>
              <a:rPr lang="it-IT" sz="1000" dirty="0" err="1"/>
              <a:t>Fienga</a:t>
            </a:r>
            <a:r>
              <a:rPr lang="it-IT" sz="1000" dirty="0"/>
              <a:t>, M. </a:t>
            </a:r>
            <a:r>
              <a:rPr lang="it-IT" sz="1000" dirty="0" err="1"/>
              <a:t>Giaquinto</a:t>
            </a:r>
            <a:r>
              <a:rPr lang="it-IT" sz="1000" dirty="0"/>
              <a:t>, V. Di Meo, G. </a:t>
            </a:r>
            <a:r>
              <a:rPr lang="it-IT" sz="1000" dirty="0" err="1"/>
              <a:t>Gorine</a:t>
            </a:r>
            <a:r>
              <a:rPr lang="it-IT" sz="1000" dirty="0"/>
              <a:t>, P. Casolaro, L. </a:t>
            </a:r>
            <a:r>
              <a:rPr lang="it-IT" sz="1000" dirty="0" err="1"/>
              <a:t>Campajola</a:t>
            </a:r>
            <a:r>
              <a:rPr lang="it-IT" sz="1000" dirty="0"/>
              <a:t>, G. </a:t>
            </a:r>
            <a:r>
              <a:rPr lang="it-IT" sz="1000" dirty="0" err="1"/>
              <a:t>Breglio</a:t>
            </a:r>
            <a:r>
              <a:rPr lang="it-IT" sz="1000" dirty="0"/>
              <a:t>, A. Crescitelli, E. Esposito, A. Ricciardi, A. Cutolo, F. </a:t>
            </a:r>
            <a:r>
              <a:rPr lang="it-IT" sz="1000" dirty="0" err="1"/>
              <a:t>Ravotti</a:t>
            </a:r>
            <a:r>
              <a:rPr lang="it-IT" sz="1000" dirty="0"/>
              <a:t>, S. </a:t>
            </a:r>
            <a:r>
              <a:rPr lang="en-GB" sz="1000" dirty="0" err="1"/>
              <a:t>Buontempo</a:t>
            </a:r>
            <a:r>
              <a:rPr lang="en-GB" sz="1000" dirty="0"/>
              <a:t>, M. </a:t>
            </a:r>
            <a:r>
              <a:rPr lang="en-GB" sz="1000" dirty="0" err="1"/>
              <a:t>Consales</a:t>
            </a:r>
            <a:r>
              <a:rPr lang="en-GB" sz="1000" dirty="0"/>
              <a:t>, A. Cusano*, “A novel Lab-on-</a:t>
            </a:r>
            <a:r>
              <a:rPr lang="en-GB" sz="1000" dirty="0" err="1"/>
              <a:t>Fiber</a:t>
            </a:r>
            <a:r>
              <a:rPr lang="en-GB" sz="1000" dirty="0"/>
              <a:t> Radiation Dosimeter for Ultra-high Dose Monitoring”, </a:t>
            </a:r>
            <a:r>
              <a:rPr lang="en-GB" sz="1000" i="1" dirty="0"/>
              <a:t>Scientific Reports, 8(1), 17841, </a:t>
            </a:r>
            <a:r>
              <a:rPr lang="en-GB" sz="1000" dirty="0" smtClean="0"/>
              <a:t>2018</a:t>
            </a:r>
            <a:endParaRPr lang="en-GB" sz="10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 F. Di Capua, L. </a:t>
            </a:r>
            <a:r>
              <a:rPr lang="en-GB" sz="1000" dirty="0" err="1" smtClean="0"/>
              <a:t>Campajola</a:t>
            </a:r>
            <a:r>
              <a:rPr lang="en-GB" sz="1000" dirty="0" smtClean="0"/>
              <a:t>, P. Casolaro, </a:t>
            </a:r>
            <a:r>
              <a:rPr lang="en-GB" sz="1000" dirty="0"/>
              <a:t>M. </a:t>
            </a:r>
            <a:r>
              <a:rPr lang="en-GB" sz="1000" dirty="0" err="1"/>
              <a:t>Campajola</a:t>
            </a:r>
            <a:r>
              <a:rPr lang="en-GB" sz="1000" dirty="0"/>
              <a:t>, A. </a:t>
            </a:r>
            <a:r>
              <a:rPr lang="en-GB" sz="1000" dirty="0" err="1"/>
              <a:t>Aloisio</a:t>
            </a:r>
            <a:r>
              <a:rPr lang="en-GB" sz="1000" dirty="0"/>
              <a:t>, A. </a:t>
            </a:r>
            <a:r>
              <a:rPr lang="en-GB" sz="1000" dirty="0" err="1"/>
              <a:t>Lucaroni</a:t>
            </a:r>
            <a:r>
              <a:rPr lang="en-GB" sz="1000" dirty="0"/>
              <a:t>, G. </a:t>
            </a:r>
            <a:r>
              <a:rPr lang="en-GB" sz="1000" dirty="0" err="1"/>
              <a:t>Furano</a:t>
            </a:r>
            <a:r>
              <a:rPr lang="en-GB" sz="1000" dirty="0"/>
              <a:t>, A. </a:t>
            </a:r>
            <a:r>
              <a:rPr lang="en-GB" sz="1000" dirty="0" err="1"/>
              <a:t>Menicucci</a:t>
            </a:r>
            <a:r>
              <a:rPr lang="en-GB" sz="1000" dirty="0"/>
              <a:t>, S. Di </a:t>
            </a:r>
            <a:r>
              <a:rPr lang="en-GB" sz="1000" dirty="0" err="1"/>
              <a:t>Mascio</a:t>
            </a:r>
            <a:r>
              <a:rPr lang="en-GB" sz="1000" dirty="0"/>
              <a:t>, F. </a:t>
            </a:r>
            <a:r>
              <a:rPr lang="en-GB" sz="1000" dirty="0" err="1"/>
              <a:t>Malatesta</a:t>
            </a:r>
            <a:r>
              <a:rPr lang="en-GB" sz="1000" dirty="0"/>
              <a:t>, M. </a:t>
            </a:r>
            <a:r>
              <a:rPr lang="en-GB" sz="1000" dirty="0" err="1"/>
              <a:t>Ottavi</a:t>
            </a:r>
            <a:r>
              <a:rPr lang="en-GB" sz="1000" dirty="0"/>
              <a:t>, “Full characterization of a compact 90Sr/90Y beta source for TID radiation testing, </a:t>
            </a:r>
            <a:r>
              <a:rPr lang="en-GB" sz="1000" i="1" dirty="0" smtClean="0"/>
              <a:t>Advances in Space Research </a:t>
            </a:r>
            <a:r>
              <a:rPr lang="en-GB" sz="1000" dirty="0" smtClean="0"/>
              <a:t>2018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L</a:t>
            </a:r>
            <a:r>
              <a:rPr lang="en-GB" sz="1000" dirty="0"/>
              <a:t>. </a:t>
            </a:r>
            <a:r>
              <a:rPr lang="en-GB" sz="1000" dirty="0" err="1"/>
              <a:t>Campajola</a:t>
            </a:r>
            <a:r>
              <a:rPr lang="en-GB" sz="1000" dirty="0"/>
              <a:t>, P. Casolaro* and F. Di Capua, “Absolute dose calibration of EBT3 Gafchromic films”, </a:t>
            </a:r>
            <a:r>
              <a:rPr lang="en-GB" sz="1000" i="1" dirty="0"/>
              <a:t>Journal of Instrumentation</a:t>
            </a:r>
            <a:r>
              <a:rPr lang="en-GB" sz="1000" dirty="0"/>
              <a:t>, vol. 12, art. n. </a:t>
            </a:r>
            <a:r>
              <a:rPr lang="en-GB" sz="1000" dirty="0" smtClean="0"/>
              <a:t>P08015, 2017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/>
              <a:t>P. Casolaro, L. </a:t>
            </a:r>
            <a:r>
              <a:rPr lang="en-GB" sz="1000" dirty="0" err="1"/>
              <a:t>Campajola</a:t>
            </a:r>
            <a:r>
              <a:rPr lang="en-GB" sz="1000" dirty="0"/>
              <a:t>, G. </a:t>
            </a:r>
            <a:r>
              <a:rPr lang="en-GB" sz="1000" dirty="0" err="1"/>
              <a:t>Breglio</a:t>
            </a:r>
            <a:r>
              <a:rPr lang="en-GB" sz="1000" dirty="0"/>
              <a:t>, S. </a:t>
            </a:r>
            <a:r>
              <a:rPr lang="en-GB" sz="1000" dirty="0" err="1"/>
              <a:t>Buontempo</a:t>
            </a:r>
            <a:r>
              <a:rPr lang="en-GB" sz="1000" dirty="0"/>
              <a:t>, M. </a:t>
            </a:r>
            <a:r>
              <a:rPr lang="en-GB" sz="1000" dirty="0" err="1"/>
              <a:t>Consales</a:t>
            </a:r>
            <a:r>
              <a:rPr lang="en-GB" sz="1000" dirty="0"/>
              <a:t>, A. Cusano, A. </a:t>
            </a:r>
            <a:r>
              <a:rPr lang="en-GB" sz="1000" dirty="0" err="1"/>
              <a:t>Cutolo</a:t>
            </a:r>
            <a:r>
              <a:rPr lang="en-GB" sz="1000" dirty="0"/>
              <a:t>, F. Di Capua, F. </a:t>
            </a:r>
            <a:r>
              <a:rPr lang="en-GB" sz="1000" dirty="0" err="1"/>
              <a:t>Fienga</a:t>
            </a:r>
            <a:r>
              <a:rPr lang="en-GB" sz="1000" dirty="0"/>
              <a:t>, P. Vaiano, “Real-time dosimetry with radiochromic films”, Nature-</a:t>
            </a:r>
            <a:r>
              <a:rPr lang="en-GB" sz="1000" i="1" dirty="0"/>
              <a:t>Scientific Reports, </a:t>
            </a:r>
            <a:r>
              <a:rPr lang="en-GB" sz="1000" i="1" dirty="0" smtClean="0"/>
              <a:t>2018</a:t>
            </a:r>
            <a:endParaRPr lang="en-GB" sz="10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3901123"/>
            <a:ext cx="1005867" cy="6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95" y="3885096"/>
            <a:ext cx="700783" cy="6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7161" y="116632"/>
            <a:ext cx="882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Danno da radiazione su componenti elettronici</a:t>
            </a:r>
            <a:endParaRPr lang="it-IT" sz="3200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22443"/>
              </p:ext>
            </p:extLst>
          </p:nvPr>
        </p:nvGraphicFramePr>
        <p:xfrm>
          <a:off x="2555776" y="4769706"/>
          <a:ext cx="4392488" cy="194421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89863"/>
                <a:gridCol w="2102625"/>
              </a:tblGrid>
              <a:tr h="471879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Detector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TID [</a:t>
                      </a:r>
                      <a:r>
                        <a:rPr lang="it-IT" sz="1200" dirty="0" err="1" smtClean="0"/>
                        <a:t>rad</a:t>
                      </a:r>
                      <a:r>
                        <a:rPr lang="it-IT" sz="1200" dirty="0" smtClean="0"/>
                        <a:t>]</a:t>
                      </a:r>
                      <a:endParaRPr lang="en-GB" sz="1200" dirty="0"/>
                    </a:p>
                  </a:txBody>
                  <a:tcPr anchor="ctr"/>
                </a:tc>
              </a:tr>
              <a:tr h="325291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Cavern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10</a:t>
                      </a:r>
                      <a:r>
                        <a:rPr lang="it-IT" sz="1200" baseline="30000" dirty="0" smtClean="0"/>
                        <a:t>0</a:t>
                      </a:r>
                      <a:r>
                        <a:rPr lang="it-IT" sz="1200" baseline="0" dirty="0" smtClean="0"/>
                        <a:t>-4x10</a:t>
                      </a:r>
                      <a:r>
                        <a:rPr lang="it-IT" sz="1200" baseline="30000" dirty="0" smtClean="0"/>
                        <a:t>2</a:t>
                      </a:r>
                      <a:endParaRPr lang="en-GB" sz="1200" baseline="30000" dirty="0"/>
                    </a:p>
                  </a:txBody>
                  <a:tcPr anchor="ctr"/>
                </a:tc>
              </a:tr>
              <a:tr h="337366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Muon</a:t>
                      </a:r>
                      <a:r>
                        <a:rPr lang="en-GB" sz="1200" baseline="0" noProof="0" dirty="0" smtClean="0"/>
                        <a:t> chamber</a:t>
                      </a:r>
                      <a:endParaRPr lang="en-GB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 smtClean="0"/>
                        <a:t>4x10</a:t>
                      </a:r>
                      <a:r>
                        <a:rPr lang="it-IT" sz="1200" baseline="30000" dirty="0" smtClean="0"/>
                        <a:t>1</a:t>
                      </a:r>
                      <a:r>
                        <a:rPr lang="it-IT" sz="1200" baseline="0" dirty="0" smtClean="0"/>
                        <a:t>-5x10</a:t>
                      </a:r>
                      <a:r>
                        <a:rPr lang="it-IT" sz="1200" baseline="30000" dirty="0" smtClean="0"/>
                        <a:t>3</a:t>
                      </a:r>
                      <a:endParaRPr lang="en-GB" sz="1200" dirty="0"/>
                    </a:p>
                  </a:txBody>
                  <a:tcPr anchor="ctr"/>
                </a:tc>
              </a:tr>
              <a:tr h="472313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Calorimeters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5x10</a:t>
                      </a:r>
                      <a:r>
                        <a:rPr lang="it-IT" sz="1200" baseline="30000" dirty="0" smtClean="0"/>
                        <a:t>2</a:t>
                      </a:r>
                      <a:r>
                        <a:rPr lang="it-IT" sz="1200" baseline="0" dirty="0" smtClean="0"/>
                        <a:t>-3x10</a:t>
                      </a:r>
                      <a:r>
                        <a:rPr lang="it-IT" sz="1200" baseline="30000" dirty="0" smtClean="0"/>
                        <a:t>5</a:t>
                      </a:r>
                      <a:endParaRPr lang="en-GB" sz="1200" dirty="0" smtClean="0"/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337366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Tracker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 smtClean="0"/>
                        <a:t>4x10</a:t>
                      </a:r>
                      <a:r>
                        <a:rPr lang="it-IT" sz="1200" baseline="30000" dirty="0" smtClean="0"/>
                        <a:t>5</a:t>
                      </a:r>
                      <a:r>
                        <a:rPr lang="it-IT" sz="1200" baseline="0" dirty="0" smtClean="0"/>
                        <a:t>-5x10</a:t>
                      </a:r>
                      <a:r>
                        <a:rPr lang="it-IT" sz="1200" baseline="30000" dirty="0" smtClean="0"/>
                        <a:t>7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419872" y="158518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Applicazioni spaziali</a:t>
            </a:r>
            <a:endParaRPr lang="it-IT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17" y="4988129"/>
            <a:ext cx="1728192" cy="1507368"/>
          </a:xfrm>
          <a:prstGeom prst="rect">
            <a:avLst/>
          </a:prstGeom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77943"/>
              </p:ext>
            </p:extLst>
          </p:nvPr>
        </p:nvGraphicFramePr>
        <p:xfrm>
          <a:off x="3723125" y="2026529"/>
          <a:ext cx="5256584" cy="212255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51315"/>
                <a:gridCol w="1121711"/>
                <a:gridCol w="995850"/>
                <a:gridCol w="995850"/>
                <a:gridCol w="1091858"/>
              </a:tblGrid>
              <a:tr h="59807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Orbit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Mean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Altitude</a:t>
                      </a:r>
                      <a:r>
                        <a:rPr lang="it-IT" sz="1200" dirty="0" smtClean="0"/>
                        <a:t> [km]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Inclination</a:t>
                      </a:r>
                      <a:r>
                        <a:rPr lang="it-IT" sz="1200" dirty="0" smtClean="0"/>
                        <a:t> [</a:t>
                      </a:r>
                      <a:r>
                        <a:rPr lang="it-IT" sz="1200" dirty="0" err="1" smtClean="0"/>
                        <a:t>deg</a:t>
                      </a:r>
                      <a:r>
                        <a:rPr lang="it-IT" sz="1200" dirty="0" smtClean="0"/>
                        <a:t>]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TID/10y</a:t>
                      </a:r>
                    </a:p>
                    <a:p>
                      <a:pPr algn="ctr"/>
                      <a:r>
                        <a:rPr lang="it-IT" sz="1200" dirty="0" smtClean="0"/>
                        <a:t>[</a:t>
                      </a:r>
                      <a:r>
                        <a:rPr lang="it-IT" sz="1200" dirty="0" err="1" smtClean="0"/>
                        <a:t>krad</a:t>
                      </a:r>
                      <a:r>
                        <a:rPr lang="it-IT" sz="1200" dirty="0" smtClean="0"/>
                        <a:t>]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DDD/10y [</a:t>
                      </a:r>
                      <a:r>
                        <a:rPr lang="it-IT" sz="1200" dirty="0" err="1" smtClean="0"/>
                        <a:t>TeV</a:t>
                      </a:r>
                      <a:r>
                        <a:rPr lang="it-IT" sz="1200" dirty="0" smtClean="0"/>
                        <a:t>/g]</a:t>
                      </a:r>
                      <a:endParaRPr lang="en-GB" sz="1200" dirty="0"/>
                    </a:p>
                  </a:txBody>
                  <a:tcPr anchor="ctr"/>
                </a:tc>
              </a:tr>
              <a:tr h="25631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LEO-ISS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335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51.6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1.8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9.7</a:t>
                      </a:r>
                      <a:endParaRPr lang="en-GB" sz="1200" dirty="0"/>
                    </a:p>
                  </a:txBody>
                  <a:tcPr anchor="ctr"/>
                </a:tc>
              </a:tr>
              <a:tr h="42719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LEO-FERMI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560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56.0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61.4</a:t>
                      </a:r>
                      <a:endParaRPr lang="en-GB" sz="1200" dirty="0"/>
                    </a:p>
                  </a:txBody>
                  <a:tcPr anchor="ctr"/>
                </a:tc>
              </a:tr>
              <a:tr h="25631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MEO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20000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56.2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3517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342</a:t>
                      </a:r>
                      <a:endParaRPr lang="en-GB" sz="1200" dirty="0"/>
                    </a:p>
                  </a:txBody>
                  <a:tcPr anchor="ctr"/>
                </a:tc>
              </a:tr>
              <a:tr h="25631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GEO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36000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680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520</a:t>
                      </a:r>
                      <a:endParaRPr lang="en-GB" sz="1200" dirty="0"/>
                    </a:p>
                  </a:txBody>
                  <a:tcPr anchor="ctr"/>
                </a:tc>
              </a:tr>
              <a:tr h="25631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90000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2.8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5x10</a:t>
                      </a:r>
                      <a:r>
                        <a:rPr lang="it-IT" sz="1200" baseline="30000" dirty="0" smtClean="0"/>
                        <a:t>4</a:t>
                      </a:r>
                      <a:endParaRPr lang="en-GB" sz="1200" baseline="30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1" y="2040206"/>
            <a:ext cx="3436556" cy="210592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4744639"/>
            <a:ext cx="2068737" cy="206873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627784" y="437524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Esperimenti di fisica delle alte energie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4998" y="764704"/>
            <a:ext cx="8804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I componenti elettronici impiegati in applicazioni in cui i livelli di radiazione sono significativamente elevati subiscono un danno da radiazione, che può essere di carattere permanente o transitorio. Il danno da radiazione dipende dalle caratteristiche della radiazione incidente (tipo, energia, fluenza, etc.)</a:t>
            </a:r>
            <a:r>
              <a:rPr lang="it-IT" sz="1400" i="1" dirty="0"/>
              <a:t>.</a:t>
            </a:r>
            <a:endParaRPr lang="en-GB" sz="1400" i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184179FC-97A5-4252-8CEA-9AA25C84E862}" type="slidenum">
              <a:rPr lang="en-GB" smtClean="0"/>
              <a:t>2</a:t>
            </a:fld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495943" y="4725144"/>
            <a:ext cx="1239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Single Event Effect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368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20" y="1196752"/>
            <a:ext cx="4573116" cy="2171397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4384442" y="588817"/>
            <a:ext cx="4248472" cy="3174906"/>
            <a:chOff x="4213125" y="894946"/>
            <a:chExt cx="4037985" cy="2983222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125" y="894946"/>
              <a:ext cx="4037985" cy="2983222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4788024" y="1032451"/>
              <a:ext cx="3463086" cy="236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9" y="4077072"/>
            <a:ext cx="3592243" cy="253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23528" y="1166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Neutroni in </a:t>
            </a:r>
            <a:r>
              <a:rPr lang="it-IT" sz="3200" b="1" i="1" dirty="0" err="1" smtClean="0"/>
              <a:t>radiation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hardness</a:t>
            </a:r>
            <a:endParaRPr lang="it-IT" sz="3200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0161" y="6606813"/>
            <a:ext cx="30015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Particle fluxes at sea level . PARMA model T. Sato, </a:t>
            </a:r>
            <a:r>
              <a:rPr lang="en-GB" sz="800" i="1" dirty="0" err="1" smtClean="0"/>
              <a:t>PloS</a:t>
            </a:r>
            <a:r>
              <a:rPr lang="en-GB" sz="800" i="1" dirty="0" smtClean="0"/>
              <a:t> </a:t>
            </a:r>
            <a:r>
              <a:rPr lang="en-GB" sz="800" i="1" dirty="0"/>
              <a:t>one, 2015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88726" y="3800073"/>
            <a:ext cx="44552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Neutroni atmosferici anche a livello del mare</a:t>
            </a:r>
            <a:endParaRPr lang="it-IT" sz="1200" b="1" dirty="0" smtClean="0">
              <a:sym typeface="Wingdings" panose="05000000000000000000" pitchFamily="2" charset="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1" y="1032451"/>
            <a:ext cx="3590624" cy="276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95" y="4102049"/>
            <a:ext cx="3829769" cy="2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4858866" y="724674"/>
            <a:ext cx="3096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HL-LHC: dosi </a:t>
            </a:r>
            <a:r>
              <a:rPr lang="it-IT" sz="1200" b="1" i="1" dirty="0" smtClean="0"/>
              <a:t>attese</a:t>
            </a:r>
            <a:r>
              <a:rPr lang="it-IT" sz="1200" b="1" dirty="0" smtClean="0"/>
              <a:t> di 10</a:t>
            </a:r>
            <a:r>
              <a:rPr lang="it-IT" sz="1200" b="1" baseline="30000" dirty="0" smtClean="0"/>
              <a:t>6  </a:t>
            </a:r>
            <a:r>
              <a:rPr lang="it-IT" sz="1200" b="1" dirty="0" smtClean="0"/>
              <a:t>Gy</a:t>
            </a:r>
            <a:endParaRPr lang="it-IT" sz="1200" b="1" baseline="30000" dirty="0"/>
          </a:p>
        </p:txBody>
      </p:sp>
      <p:sp>
        <p:nvSpPr>
          <p:cNvPr id="17" name="Rettangolo 16"/>
          <p:cNvSpPr/>
          <p:nvPr/>
        </p:nvSpPr>
        <p:spPr>
          <a:xfrm>
            <a:off x="1259632" y="2359435"/>
            <a:ext cx="1656184" cy="20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tangolo 25"/>
          <p:cNvSpPr/>
          <p:nvPr/>
        </p:nvSpPr>
        <p:spPr>
          <a:xfrm>
            <a:off x="4858866" y="3800073"/>
            <a:ext cx="3096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Neutroni secondari prodotti nello spazio</a:t>
            </a:r>
            <a:endParaRPr lang="it-IT" sz="1200" b="1" dirty="0" smtClean="0">
              <a:sym typeface="Wingdings" panose="05000000000000000000" pitchFamily="2" charset="2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145834" y="6620668"/>
            <a:ext cx="3444830" cy="21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 dirty="0"/>
              <a:t>T.W. Armstrong, B.L. </a:t>
            </a:r>
            <a:r>
              <a:rPr lang="en-GB" sz="800" i="1" dirty="0" err="1"/>
              <a:t>Colborn</a:t>
            </a:r>
            <a:r>
              <a:rPr lang="en-GB" sz="800" i="1" dirty="0"/>
              <a:t> / Radiation Measurements 33 (2001) 229–234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384442" y="3356992"/>
            <a:ext cx="4566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G. Quero, </a:t>
            </a:r>
            <a:r>
              <a:rPr lang="it-IT" sz="800" dirty="0" smtClean="0"/>
              <a:t>et. al.</a:t>
            </a:r>
            <a:r>
              <a:rPr lang="en-GB" sz="800" dirty="0" smtClean="0"/>
              <a:t>“A </a:t>
            </a:r>
            <a:r>
              <a:rPr lang="en-GB" sz="800" dirty="0"/>
              <a:t>novel Lab-on-</a:t>
            </a:r>
            <a:r>
              <a:rPr lang="en-GB" sz="800" dirty="0" err="1"/>
              <a:t>Fiber</a:t>
            </a:r>
            <a:r>
              <a:rPr lang="en-GB" sz="800" dirty="0"/>
              <a:t> Radiation Dosimeter for Ultra-high Dose Monitoring”, </a:t>
            </a:r>
            <a:r>
              <a:rPr lang="en-GB" sz="800" i="1" dirty="0"/>
              <a:t>Scientific Reports, 8(1), 17841, </a:t>
            </a:r>
            <a:r>
              <a:rPr lang="en-GB" sz="800" dirty="0"/>
              <a:t>(2018).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3</a:t>
            </a:fld>
            <a:endParaRPr lang="en-GB"/>
          </a:p>
        </p:txBody>
      </p:sp>
      <p:sp>
        <p:nvSpPr>
          <p:cNvPr id="21" name="CasellaDiTesto 20"/>
          <p:cNvSpPr txBox="1"/>
          <p:nvPr/>
        </p:nvSpPr>
        <p:spPr>
          <a:xfrm>
            <a:off x="466870" y="701406"/>
            <a:ext cx="3096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Esperimenti di HEP (es. neutroni a CMS)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4196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77" y="899325"/>
            <a:ext cx="7137623" cy="49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51520" y="1166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err="1" smtClean="0"/>
              <a:t>Facilities</a:t>
            </a:r>
            <a:r>
              <a:rPr lang="it-IT" sz="3200" b="1" dirty="0" smtClean="0"/>
              <a:t> d’irraggiamento per neutroni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89004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Neutroni di alta intensità (</a:t>
            </a:r>
            <a:r>
              <a:rPr lang="it-IT" sz="1600" dirty="0" smtClean="0">
                <a:latin typeface="Calibri"/>
                <a:cs typeface="Calibri"/>
              </a:rPr>
              <a:t>~10</a:t>
            </a:r>
            <a:r>
              <a:rPr lang="it-IT" sz="1600" baseline="30000" dirty="0" smtClean="0">
                <a:latin typeface="Calibri"/>
                <a:cs typeface="Calibri"/>
              </a:rPr>
              <a:t>4</a:t>
            </a:r>
            <a:r>
              <a:rPr lang="it-IT" sz="1600" dirty="0" smtClean="0">
                <a:latin typeface="Calibri"/>
                <a:cs typeface="Calibri"/>
              </a:rPr>
              <a:t>-10</a:t>
            </a:r>
            <a:r>
              <a:rPr lang="it-IT" sz="1600" baseline="30000" dirty="0" smtClean="0">
                <a:latin typeface="Calibri"/>
                <a:cs typeface="Calibri"/>
              </a:rPr>
              <a:t>6 </a:t>
            </a:r>
            <a:r>
              <a:rPr lang="it-IT" sz="1600" dirty="0" smtClean="0">
                <a:latin typeface="Calibri"/>
                <a:cs typeface="Calibri"/>
              </a:rPr>
              <a:t>cm</a:t>
            </a:r>
            <a:r>
              <a:rPr lang="it-IT" sz="1600" baseline="30000" dirty="0" smtClean="0">
                <a:latin typeface="Calibri"/>
                <a:cs typeface="Calibri"/>
              </a:rPr>
              <a:t>-2</a:t>
            </a:r>
            <a:r>
              <a:rPr lang="it-IT" sz="1600" dirty="0" smtClean="0">
                <a:latin typeface="Calibri"/>
                <a:cs typeface="Calibri"/>
              </a:rPr>
              <a:t>s</a:t>
            </a:r>
            <a:r>
              <a:rPr lang="it-IT" sz="1600" baseline="30000" dirty="0" smtClean="0">
                <a:latin typeface="Calibri"/>
                <a:cs typeface="Calibri"/>
              </a:rPr>
              <a:t>-1</a:t>
            </a:r>
            <a:r>
              <a:rPr lang="it-IT" sz="1600" dirty="0" smtClean="0">
                <a:latin typeface="Calibri"/>
                <a:cs typeface="Calibri"/>
              </a:rPr>
              <a:t>) a spettro continuo, 1/E</a:t>
            </a:r>
            <a:endParaRPr lang="it-IT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Una valida alternativa ai test con spettro continuo consiste nell’irraggiamento con neutroni mono- e quasi-mono-energetici, consentendo lo studio del danno in funzione dell’energia incidente</a:t>
            </a:r>
            <a:endParaRPr lang="it-IT" sz="1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3" y="97603"/>
            <a:ext cx="8887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Produzione di neutroni con acceleratori di particelle cariche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5159" y="5662989"/>
            <a:ext cx="79336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Elevata sezione d’urto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Bassa produzione di gamma e neutroni da canali differenti dal canale binario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7564" y="1791975"/>
            <a:ext cx="2628292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d+D</a:t>
            </a:r>
            <a:r>
              <a:rPr lang="it-IT" sz="1600" dirty="0" smtClean="0">
                <a:sym typeface="Wingdings" panose="05000000000000000000" pitchFamily="2" charset="2"/>
              </a:rPr>
              <a:t></a:t>
            </a:r>
            <a:r>
              <a:rPr lang="it-IT" sz="1600" baseline="30000" dirty="0" smtClean="0">
                <a:sym typeface="Wingdings" panose="05000000000000000000" pitchFamily="2" charset="2"/>
              </a:rPr>
              <a:t>3</a:t>
            </a:r>
            <a:r>
              <a:rPr lang="it-IT" sz="1600" dirty="0" smtClean="0">
                <a:sym typeface="Wingdings" panose="05000000000000000000" pitchFamily="2" charset="2"/>
              </a:rPr>
              <a:t>He+n+3.27 </a:t>
            </a:r>
            <a:r>
              <a:rPr lang="it-IT" sz="1600" dirty="0" err="1" smtClean="0">
                <a:sym typeface="Wingdings" panose="05000000000000000000" pitchFamily="2" charset="2"/>
              </a:rPr>
              <a:t>MeV</a:t>
            </a:r>
            <a:endParaRPr lang="it-IT" sz="1600" dirty="0" smtClean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r>
              <a:rPr lang="it-IT" sz="1600" dirty="0" smtClean="0"/>
              <a:t>d+T</a:t>
            </a:r>
            <a:r>
              <a:rPr lang="it-IT" sz="1600" dirty="0" smtClean="0">
                <a:sym typeface="Wingdings" panose="05000000000000000000" pitchFamily="2" charset="2"/>
              </a:rPr>
              <a:t></a:t>
            </a:r>
            <a:r>
              <a:rPr lang="it-IT" sz="1600" baseline="30000" dirty="0" smtClean="0">
                <a:sym typeface="Wingdings" panose="05000000000000000000" pitchFamily="2" charset="2"/>
              </a:rPr>
              <a:t>4</a:t>
            </a:r>
            <a:r>
              <a:rPr lang="it-IT" sz="1600" dirty="0" smtClean="0">
                <a:sym typeface="Wingdings" panose="05000000000000000000" pitchFamily="2" charset="2"/>
              </a:rPr>
              <a:t>He+n+17.59 </a:t>
            </a:r>
            <a:r>
              <a:rPr lang="it-IT" sz="1600" dirty="0" err="1" smtClean="0">
                <a:sym typeface="Wingdings" panose="05000000000000000000" pitchFamily="2" charset="2"/>
              </a:rPr>
              <a:t>MeV</a:t>
            </a:r>
            <a:endParaRPr lang="it-IT" sz="1600" dirty="0" smtClean="0">
              <a:sym typeface="Wingdings" panose="05000000000000000000" pitchFamily="2" charset="2"/>
            </a:endParaRPr>
          </a:p>
          <a:p>
            <a:endParaRPr lang="it-IT" sz="1600" dirty="0">
              <a:sym typeface="Wingdings" panose="05000000000000000000" pitchFamily="2" charset="2"/>
            </a:endParaRPr>
          </a:p>
          <a:p>
            <a:r>
              <a:rPr lang="it-IT" sz="1600" dirty="0" smtClean="0">
                <a:sym typeface="Wingdings" panose="05000000000000000000" pitchFamily="2" charset="2"/>
              </a:rPr>
              <a:t>P+T</a:t>
            </a:r>
            <a:r>
              <a:rPr lang="it-IT" sz="1600" baseline="30000" dirty="0" smtClean="0">
                <a:sym typeface="Wingdings" panose="05000000000000000000" pitchFamily="2" charset="2"/>
              </a:rPr>
              <a:t>3</a:t>
            </a:r>
            <a:r>
              <a:rPr lang="it-IT" sz="1600" dirty="0" smtClean="0">
                <a:sym typeface="Wingdings" panose="05000000000000000000" pitchFamily="2" charset="2"/>
              </a:rPr>
              <a:t>He+n-0.763 </a:t>
            </a:r>
            <a:r>
              <a:rPr lang="it-IT" sz="1600" dirty="0" err="1" smtClean="0">
                <a:sym typeface="Wingdings" panose="05000000000000000000" pitchFamily="2" charset="2"/>
              </a:rPr>
              <a:t>MeV</a:t>
            </a:r>
            <a:endParaRPr lang="it-IT" sz="1600" dirty="0" smtClean="0"/>
          </a:p>
          <a:p>
            <a:endParaRPr lang="it-IT" sz="1600" dirty="0"/>
          </a:p>
          <a:p>
            <a:r>
              <a:rPr lang="it-IT" sz="1600" dirty="0" smtClean="0"/>
              <a:t>p+</a:t>
            </a:r>
            <a:r>
              <a:rPr lang="it-IT" sz="1600" baseline="30000" dirty="0" smtClean="0"/>
              <a:t>7</a:t>
            </a:r>
            <a:r>
              <a:rPr lang="it-IT" sz="1600" dirty="0" smtClean="0"/>
              <a:t>Li</a:t>
            </a:r>
            <a:r>
              <a:rPr lang="it-IT" sz="1600" dirty="0" smtClean="0">
                <a:sym typeface="Wingdings" panose="05000000000000000000" pitchFamily="2" charset="2"/>
              </a:rPr>
              <a:t></a:t>
            </a:r>
            <a:r>
              <a:rPr lang="it-IT" sz="1600" baseline="30000" dirty="0" smtClean="0">
                <a:sym typeface="Wingdings" panose="05000000000000000000" pitchFamily="2" charset="2"/>
              </a:rPr>
              <a:t>7</a:t>
            </a:r>
            <a:r>
              <a:rPr lang="it-IT" sz="1600" dirty="0" smtClean="0">
                <a:sym typeface="Wingdings" panose="05000000000000000000" pitchFamily="2" charset="2"/>
              </a:rPr>
              <a:t>Be+n-1.64 </a:t>
            </a:r>
            <a:r>
              <a:rPr lang="it-IT" sz="1600" dirty="0" err="1" smtClean="0">
                <a:sym typeface="Wingdings" panose="05000000000000000000" pitchFamily="2" charset="2"/>
              </a:rPr>
              <a:t>MeV</a:t>
            </a:r>
            <a:endParaRPr lang="it-IT" sz="1600" dirty="0" smtClean="0">
              <a:sym typeface="Wingdings" panose="05000000000000000000" pitchFamily="2" charset="2"/>
            </a:endParaRPr>
          </a:p>
          <a:p>
            <a:endParaRPr lang="it-IT" sz="1600" dirty="0" smtClean="0">
              <a:sym typeface="Wingdings" panose="05000000000000000000" pitchFamily="2" charset="2"/>
            </a:endParaRPr>
          </a:p>
          <a:p>
            <a:r>
              <a:rPr lang="it-IT" sz="1600" dirty="0">
                <a:sym typeface="Wingdings" panose="05000000000000000000" pitchFamily="2" charset="2"/>
              </a:rPr>
              <a:t>p</a:t>
            </a:r>
            <a:r>
              <a:rPr lang="it-IT" sz="1600" dirty="0" smtClean="0">
                <a:sym typeface="Wingdings" panose="05000000000000000000" pitchFamily="2" charset="2"/>
              </a:rPr>
              <a:t>+</a:t>
            </a:r>
            <a:r>
              <a:rPr lang="it-IT" sz="1600" baseline="30000" dirty="0" smtClean="0">
                <a:sym typeface="Wingdings" panose="05000000000000000000" pitchFamily="2" charset="2"/>
              </a:rPr>
              <a:t>93</a:t>
            </a:r>
            <a:r>
              <a:rPr lang="it-IT" sz="1600" dirty="0" smtClean="0">
                <a:sym typeface="Wingdings" panose="05000000000000000000" pitchFamily="2" charset="2"/>
              </a:rPr>
              <a:t>Nb</a:t>
            </a:r>
            <a:r>
              <a:rPr lang="it-IT" sz="1600" baseline="30000" dirty="0" smtClean="0">
                <a:sym typeface="Wingdings" panose="05000000000000000000" pitchFamily="2" charset="2"/>
              </a:rPr>
              <a:t>93</a:t>
            </a:r>
            <a:r>
              <a:rPr lang="it-IT" sz="1600" dirty="0" smtClean="0">
                <a:sym typeface="Wingdings" panose="05000000000000000000" pitchFamily="2" charset="2"/>
              </a:rPr>
              <a:t>Mo+n-1.19 </a:t>
            </a:r>
            <a:r>
              <a:rPr lang="it-IT" sz="1600" dirty="0" err="1" smtClean="0">
                <a:sym typeface="Wingdings" panose="05000000000000000000" pitchFamily="2" charset="2"/>
              </a:rPr>
              <a:t>MeV</a:t>
            </a:r>
            <a:endParaRPr lang="it-IT" sz="1600" dirty="0" smtClean="0">
              <a:sym typeface="Wingdings" panose="05000000000000000000" pitchFamily="2" charset="2"/>
            </a:endParaRPr>
          </a:p>
          <a:p>
            <a:endParaRPr lang="it-IT" sz="1600" dirty="0" smtClean="0">
              <a:sym typeface="Wingdings" panose="05000000000000000000" pitchFamily="2" charset="2"/>
            </a:endParaRPr>
          </a:p>
          <a:p>
            <a:r>
              <a:rPr lang="it-IT" sz="1600" dirty="0" smtClean="0">
                <a:sym typeface="Wingdings" panose="05000000000000000000" pitchFamily="2" charset="2"/>
              </a:rPr>
              <a:t>p+</a:t>
            </a:r>
            <a:r>
              <a:rPr lang="it-IT" sz="1600" baseline="30000" dirty="0" smtClean="0">
                <a:sym typeface="Wingdings" panose="05000000000000000000" pitchFamily="2" charset="2"/>
              </a:rPr>
              <a:t>89</a:t>
            </a:r>
            <a:r>
              <a:rPr lang="it-IT" sz="1600" dirty="0" smtClean="0">
                <a:sym typeface="Wingdings" panose="05000000000000000000" pitchFamily="2" charset="2"/>
              </a:rPr>
              <a:t>Y </a:t>
            </a:r>
            <a:r>
              <a:rPr lang="it-IT" sz="1600" baseline="30000" dirty="0" smtClean="0">
                <a:sym typeface="Wingdings" panose="05000000000000000000" pitchFamily="2" charset="2"/>
              </a:rPr>
              <a:t>89</a:t>
            </a:r>
            <a:r>
              <a:rPr lang="it-IT" sz="1600" dirty="0" smtClean="0">
                <a:sym typeface="Wingdings" panose="05000000000000000000" pitchFamily="2" charset="2"/>
              </a:rPr>
              <a:t>Zr+n-3.62 </a:t>
            </a:r>
            <a:r>
              <a:rPr lang="it-IT" sz="1600" dirty="0" err="1" smtClean="0">
                <a:sym typeface="Wingdings" panose="05000000000000000000" pitchFamily="2" charset="2"/>
              </a:rPr>
              <a:t>MeV</a:t>
            </a:r>
            <a:endParaRPr lang="it-IT" sz="1600" dirty="0" smtClean="0">
              <a:sym typeface="Wingdings" panose="05000000000000000000" pitchFamily="2" charset="2"/>
            </a:endParaRPr>
          </a:p>
          <a:p>
            <a:endParaRPr lang="it-IT" sz="1600" dirty="0" smtClean="0">
              <a:sym typeface="Wingdings" panose="05000000000000000000" pitchFamily="2" charset="2"/>
            </a:endParaRPr>
          </a:p>
          <a:p>
            <a:r>
              <a:rPr lang="it-IT" sz="1600" dirty="0">
                <a:sym typeface="Wingdings" panose="05000000000000000000" pitchFamily="2" charset="2"/>
              </a:rPr>
              <a:t>p</a:t>
            </a:r>
            <a:r>
              <a:rPr lang="it-IT" sz="1600" dirty="0" smtClean="0">
                <a:sym typeface="Wingdings" panose="05000000000000000000" pitchFamily="2" charset="2"/>
              </a:rPr>
              <a:t>+</a:t>
            </a:r>
            <a:r>
              <a:rPr lang="it-IT" sz="1600" baseline="30000" dirty="0" smtClean="0">
                <a:sym typeface="Wingdings" panose="05000000000000000000" pitchFamily="2" charset="2"/>
              </a:rPr>
              <a:t>27</a:t>
            </a:r>
            <a:r>
              <a:rPr lang="it-IT" sz="1600" dirty="0" smtClean="0">
                <a:sym typeface="Wingdings" panose="05000000000000000000" pitchFamily="2" charset="2"/>
              </a:rPr>
              <a:t>Al</a:t>
            </a:r>
            <a:r>
              <a:rPr lang="it-IT" sz="1600" baseline="30000" dirty="0" smtClean="0">
                <a:sym typeface="Wingdings" panose="05000000000000000000" pitchFamily="2" charset="2"/>
              </a:rPr>
              <a:t>27</a:t>
            </a:r>
            <a:r>
              <a:rPr lang="it-IT" sz="1600" dirty="0" smtClean="0">
                <a:sym typeface="Wingdings" panose="05000000000000000000" pitchFamily="2" charset="2"/>
              </a:rPr>
              <a:t>Si+n-5.59 </a:t>
            </a:r>
            <a:r>
              <a:rPr lang="it-IT" sz="1600" dirty="0" err="1" smtClean="0">
                <a:sym typeface="Wingdings" panose="05000000000000000000" pitchFamily="2" charset="2"/>
              </a:rPr>
              <a:t>MeV</a:t>
            </a:r>
            <a:endParaRPr lang="en-GB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1940" r="1645" b="850"/>
          <a:stretch/>
        </p:blipFill>
        <p:spPr>
          <a:xfrm>
            <a:off x="3452673" y="1772816"/>
            <a:ext cx="5542620" cy="338437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683715" y="4962073"/>
            <a:ext cx="1192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Data from NNDC</a:t>
            </a:r>
            <a:endParaRPr lang="en-GB" sz="1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40789" y="188640"/>
            <a:ext cx="406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/>
              <a:t>La reazione </a:t>
            </a:r>
            <a:r>
              <a:rPr lang="it-IT" sz="3200" b="1" baseline="30000" dirty="0" smtClean="0"/>
              <a:t>7</a:t>
            </a:r>
            <a:r>
              <a:rPr lang="it-IT" sz="3200" b="1" dirty="0" smtClean="0"/>
              <a:t>Li(</a:t>
            </a:r>
            <a:r>
              <a:rPr lang="it-IT" sz="3200" b="1" dirty="0" err="1" smtClean="0"/>
              <a:t>p,n</a:t>
            </a:r>
            <a:r>
              <a:rPr lang="it-IT" sz="3200" b="1" dirty="0" smtClean="0"/>
              <a:t>)</a:t>
            </a:r>
            <a:r>
              <a:rPr lang="it-IT" sz="3200" b="1" baseline="30000" dirty="0" smtClean="0"/>
              <a:t>7</a:t>
            </a:r>
            <a:r>
              <a:rPr lang="it-IT" sz="3200" b="1" dirty="0" smtClean="0"/>
              <a:t>Be</a:t>
            </a:r>
            <a:endParaRPr lang="it-IT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528392" cy="216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419104"/>
            <a:ext cx="4665589" cy="302433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57" y="4019471"/>
            <a:ext cx="4037225" cy="18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79512" y="1040398"/>
            <a:ext cx="5397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Il </a:t>
            </a:r>
            <a:r>
              <a:rPr lang="it-IT" sz="1600" dirty="0" smtClean="0"/>
              <a:t>numero</a:t>
            </a:r>
            <a:r>
              <a:rPr lang="en-GB" sz="1600" dirty="0" smtClean="0"/>
              <a:t> di nuclei di </a:t>
            </a:r>
            <a:r>
              <a:rPr lang="en-GB" sz="1600" baseline="30000" dirty="0"/>
              <a:t>7</a:t>
            </a:r>
            <a:r>
              <a:rPr lang="en-GB" sz="1600" dirty="0"/>
              <a:t>Be </a:t>
            </a:r>
            <a:r>
              <a:rPr lang="it-IT" sz="1600" dirty="0" smtClean="0"/>
              <a:t>prodotti</a:t>
            </a:r>
            <a:r>
              <a:rPr lang="en-GB" sz="1600" dirty="0" smtClean="0"/>
              <a:t> è </a:t>
            </a:r>
            <a:r>
              <a:rPr lang="it-IT" sz="1600" dirty="0" smtClean="0"/>
              <a:t>uguale al numero di neutroni mono-energetici prodotti in 4</a:t>
            </a:r>
            <a:r>
              <a:rPr lang="el-GR" sz="1600" dirty="0" smtClean="0">
                <a:latin typeface="Calibri"/>
                <a:cs typeface="Calibri"/>
              </a:rPr>
              <a:t>π</a:t>
            </a:r>
            <a:r>
              <a:rPr lang="it-IT" sz="1600" dirty="0" smtClean="0"/>
              <a:t>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Misura accurata del flusso neutronico con spettroscopia gamma della targhetta di litio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901638" y="3750195"/>
            <a:ext cx="2024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Livelli energetici del </a:t>
            </a:r>
            <a:r>
              <a:rPr lang="it-IT" sz="1400" b="1" baseline="30000" dirty="0" smtClean="0"/>
              <a:t>7</a:t>
            </a:r>
            <a:r>
              <a:rPr lang="it-IT" sz="1400" b="1" dirty="0" smtClean="0"/>
              <a:t>Be</a:t>
            </a:r>
            <a:endParaRPr lang="it-IT" sz="1400" b="1" dirty="0"/>
          </a:p>
        </p:txBody>
      </p:sp>
      <p:sp>
        <p:nvSpPr>
          <p:cNvPr id="19" name="Rettangolo 18"/>
          <p:cNvSpPr/>
          <p:nvPr/>
        </p:nvSpPr>
        <p:spPr>
          <a:xfrm>
            <a:off x="323526" y="2998411"/>
            <a:ext cx="4377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Sezione d’urto delle reazioni indotte da protoni su litio</a:t>
            </a:r>
            <a:endParaRPr lang="it-IT" sz="14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918298" y="188640"/>
            <a:ext cx="3307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/>
              <a:t>Spettri di neutroni</a:t>
            </a:r>
            <a:endParaRPr lang="it-IT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" y="1484784"/>
            <a:ext cx="4320963" cy="23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55010" y="764704"/>
            <a:ext cx="880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La modulazione dell’energia incidente e dello spessore del target di litio permettono di ottenere diverse configurazioni degli spettri di neutroni</a:t>
            </a:r>
            <a:endParaRPr lang="it-IT" sz="1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" y="3846686"/>
            <a:ext cx="4403964" cy="2681818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4403964" y="1484784"/>
            <a:ext cx="4741880" cy="4960590"/>
            <a:chOff x="179512" y="1138129"/>
            <a:chExt cx="3365665" cy="348420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24944"/>
              <a:ext cx="3364356" cy="169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19" y="1138129"/>
              <a:ext cx="3340949" cy="167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1187624" y="2949564"/>
              <a:ext cx="2356244" cy="194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p(18MeV)+Graphite(1.6mm)+Li</a:t>
              </a:r>
              <a:endParaRPr lang="en-GB" sz="12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188933" y="1188252"/>
              <a:ext cx="2356244" cy="194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p(18MeV) +Li</a:t>
              </a:r>
              <a:endParaRPr lang="en-GB" sz="1200" dirty="0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1734081" y="1568247"/>
            <a:ext cx="136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p(20MeV) +Li</a:t>
            </a:r>
            <a:endParaRPr lang="en-GB" sz="1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7</a:t>
            </a:fld>
            <a:endParaRPr lang="en-GB"/>
          </a:p>
        </p:txBody>
      </p:sp>
      <p:sp>
        <p:nvSpPr>
          <p:cNvPr id="15" name="CasellaDiTesto 14"/>
          <p:cNvSpPr txBox="1"/>
          <p:nvPr/>
        </p:nvSpPr>
        <p:spPr>
          <a:xfrm>
            <a:off x="1734081" y="4063789"/>
            <a:ext cx="136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p(50MeV) +Li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18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25069" y="188640"/>
            <a:ext cx="4094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smtClean="0"/>
              <a:t>Produzione di neutroni</a:t>
            </a:r>
            <a:endParaRPr lang="it-IT" sz="3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0114"/>
            <a:ext cx="4429208" cy="3487038"/>
          </a:xfrm>
          <a:prstGeom prst="rect">
            <a:avLst/>
          </a:prstGeom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89" y="1300358"/>
            <a:ext cx="4303745" cy="3496794"/>
          </a:xfrm>
          <a:prstGeom prst="rect">
            <a:avLst/>
          </a:prstGeom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624064" y="908720"/>
            <a:ext cx="3396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LNS-INFN. Neutroni quasi-mono-energetici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99057" y="831758"/>
            <a:ext cx="464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Ciclotrone medicale dell’</a:t>
            </a:r>
            <a:r>
              <a:rPr lang="it-IT" sz="1400" b="1" dirty="0" err="1" smtClean="0"/>
              <a:t>Univ</a:t>
            </a:r>
            <a:r>
              <a:rPr lang="it-IT" sz="1400" b="1" dirty="0" smtClean="0"/>
              <a:t>. di Berna.</a:t>
            </a:r>
          </a:p>
          <a:p>
            <a:pPr algn="ctr"/>
            <a:r>
              <a:rPr lang="it-IT" sz="1400" b="1" dirty="0" smtClean="0"/>
              <a:t>Spettro continuo di neutroni fino a 18 </a:t>
            </a:r>
            <a:r>
              <a:rPr lang="it-IT" sz="1400" b="1" dirty="0" err="1" smtClean="0"/>
              <a:t>MeV</a:t>
            </a:r>
            <a:endParaRPr lang="it-IT" sz="1400" b="1" dirty="0"/>
          </a:p>
        </p:txBody>
      </p:sp>
      <p:sp>
        <p:nvSpPr>
          <p:cNvPr id="13" name="Rettangolo 12"/>
          <p:cNvSpPr/>
          <p:nvPr/>
        </p:nvSpPr>
        <p:spPr>
          <a:xfrm>
            <a:off x="6297459" y="5445223"/>
            <a:ext cx="2295695" cy="646331"/>
          </a:xfrm>
          <a:prstGeom prst="rect">
            <a:avLst/>
          </a:prstGeom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RESA NEUTRONICA </a:t>
            </a:r>
            <a:r>
              <a:rPr lang="en-GB" b="1" dirty="0" smtClean="0">
                <a:solidFill>
                  <a:srgbClr val="FF0000"/>
                </a:solidFill>
                <a:cs typeface="Calibri"/>
              </a:rPr>
              <a:t>= 7x</a:t>
            </a:r>
            <a:r>
              <a:rPr lang="en-GB" b="1" dirty="0" smtClean="0">
                <a:solidFill>
                  <a:srgbClr val="FF0000"/>
                </a:solidFill>
              </a:rPr>
              <a:t>10</a:t>
            </a:r>
            <a:r>
              <a:rPr lang="en-GB" b="1" baseline="30000" dirty="0" smtClean="0">
                <a:solidFill>
                  <a:srgbClr val="FF0000"/>
                </a:solidFill>
              </a:rPr>
              <a:t>3</a:t>
            </a:r>
            <a:r>
              <a:rPr lang="en-GB" b="1" dirty="0" smtClean="0">
                <a:solidFill>
                  <a:srgbClr val="FF0000"/>
                </a:solidFill>
              </a:rPr>
              <a:t>n/s/</a:t>
            </a:r>
            <a:r>
              <a:rPr lang="en-GB" b="1" dirty="0" err="1" smtClean="0">
                <a:solidFill>
                  <a:srgbClr val="FF0000"/>
                </a:solidFill>
              </a:rPr>
              <a:t>nA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6" y="4918399"/>
            <a:ext cx="2815059" cy="193960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83" y="4978717"/>
            <a:ext cx="2774852" cy="195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962483" y="4882085"/>
            <a:ext cx="2089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Spettro gamma con </a:t>
            </a:r>
            <a:r>
              <a:rPr lang="it-IT" sz="1200" b="1" dirty="0" err="1" smtClean="0"/>
              <a:t>HPGe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802292" y="4882083"/>
            <a:ext cx="1629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/>
              <a:t>Decadimento</a:t>
            </a:r>
            <a:r>
              <a:rPr lang="en-GB" sz="1200" b="1" dirty="0" smtClean="0"/>
              <a:t> del </a:t>
            </a:r>
            <a:r>
              <a:rPr lang="en-GB" sz="1200" b="1" baseline="30000" dirty="0" smtClean="0"/>
              <a:t>7</a:t>
            </a:r>
            <a:r>
              <a:rPr lang="en-GB" sz="1200" b="1" dirty="0" smtClean="0"/>
              <a:t>Be</a:t>
            </a:r>
            <a:endParaRPr lang="en-GB" sz="12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79FC-97A5-4252-8CEA-9AA25C84E8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74453" y="188640"/>
            <a:ext cx="679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err="1" smtClean="0"/>
              <a:t>Rivelatori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PoliSilossano</a:t>
            </a:r>
            <a:r>
              <a:rPr lang="en-GB" sz="3200" b="1" dirty="0" smtClean="0"/>
              <a:t>, </a:t>
            </a:r>
            <a:r>
              <a:rPr lang="en-GB" sz="3200" b="1" dirty="0" err="1" smtClean="0"/>
              <a:t>NaI</a:t>
            </a:r>
            <a:r>
              <a:rPr lang="en-GB" sz="3200" b="1" dirty="0" smtClean="0"/>
              <a:t> and </a:t>
            </a:r>
            <a:r>
              <a:rPr lang="en-GB" sz="3200" b="1" dirty="0" err="1" smtClean="0"/>
              <a:t>HPGe</a:t>
            </a:r>
            <a:endParaRPr lang="en-GB" sz="3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04" y="931127"/>
            <a:ext cx="4949960" cy="31292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84168" y="996571"/>
            <a:ext cx="163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NaI</a:t>
            </a:r>
            <a:r>
              <a:rPr lang="en-GB" b="1" dirty="0" smtClean="0"/>
              <a:t> scintillator</a:t>
            </a:r>
            <a:endParaRPr lang="en-GB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" y="4869160"/>
            <a:ext cx="3707904" cy="19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" y="2879747"/>
            <a:ext cx="3716978" cy="20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672408" cy="205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67744" y="96183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E</a:t>
            </a:r>
            <a:r>
              <a:rPr lang="en-GB" b="1" baseline="-25000" dirty="0" smtClean="0"/>
              <a:t>p</a:t>
            </a:r>
            <a:r>
              <a:rPr lang="en-GB" b="1" dirty="0" smtClean="0"/>
              <a:t>=20MeV</a:t>
            </a:r>
            <a:endParaRPr lang="en-GB" b="1" dirty="0"/>
          </a:p>
        </p:txBody>
      </p:sp>
      <p:sp>
        <p:nvSpPr>
          <p:cNvPr id="15" name="Rettangolo 14"/>
          <p:cNvSpPr/>
          <p:nvPr/>
        </p:nvSpPr>
        <p:spPr>
          <a:xfrm>
            <a:off x="2326253" y="2966904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E</a:t>
            </a:r>
            <a:r>
              <a:rPr lang="en-GB" b="1" baseline="-25000" dirty="0" smtClean="0"/>
              <a:t>p</a:t>
            </a:r>
            <a:r>
              <a:rPr lang="en-GB" b="1" dirty="0" smtClean="0"/>
              <a:t>=9MeV</a:t>
            </a:r>
            <a:endParaRPr lang="en-GB" b="1" dirty="0"/>
          </a:p>
        </p:txBody>
      </p:sp>
      <p:sp>
        <p:nvSpPr>
          <p:cNvPr id="16" name="Rettangolo 15"/>
          <p:cNvSpPr/>
          <p:nvPr/>
        </p:nvSpPr>
        <p:spPr>
          <a:xfrm>
            <a:off x="2326252" y="5013176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 smtClean="0"/>
              <a:t>E</a:t>
            </a:r>
            <a:r>
              <a:rPr lang="en-GB" b="1" baseline="-25000" dirty="0" smtClean="0"/>
              <a:t>p</a:t>
            </a:r>
            <a:r>
              <a:rPr lang="en-GB" b="1" dirty="0" smtClean="0"/>
              <a:t>=4MeV</a:t>
            </a:r>
            <a:endParaRPr lang="en-GB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84891" y="1555488"/>
            <a:ext cx="163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PS scintillator</a:t>
            </a:r>
            <a:endParaRPr lang="en-GB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72" y="4509120"/>
            <a:ext cx="4536504" cy="21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6084168" y="4056653"/>
            <a:ext cx="163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HPGe</a:t>
            </a:r>
            <a:r>
              <a:rPr lang="en-GB" b="1" dirty="0" smtClean="0"/>
              <a:t> detector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024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722</Words>
  <Application>Microsoft Office PowerPoint</Application>
  <PresentationFormat>Presentazione su schermo (4:3)</PresentationFormat>
  <Paragraphs>135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Pierluigi Casolaro</dc:creator>
  <cp:lastModifiedBy>Pierluigi Casolaro</cp:lastModifiedBy>
  <cp:revision>73</cp:revision>
  <dcterms:created xsi:type="dcterms:W3CDTF">2019-04-05T11:01:18Z</dcterms:created>
  <dcterms:modified xsi:type="dcterms:W3CDTF">2019-04-08T09:40:16Z</dcterms:modified>
</cp:coreProperties>
</file>