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3" r:id="rId1"/>
    <p:sldMasterId id="2147484104" r:id="rId2"/>
    <p:sldMasterId id="2147484128" r:id="rId3"/>
    <p:sldMasterId id="2147484140" r:id="rId4"/>
    <p:sldMasterId id="2147484152" r:id="rId5"/>
    <p:sldMasterId id="2147484167" r:id="rId6"/>
  </p:sldMasterIdLst>
  <p:notesMasterIdLst>
    <p:notesMasterId r:id="rId51"/>
  </p:notesMasterIdLst>
  <p:sldIdLst>
    <p:sldId id="623" r:id="rId7"/>
    <p:sldId id="986" r:id="rId8"/>
    <p:sldId id="1173" r:id="rId9"/>
    <p:sldId id="268" r:id="rId10"/>
    <p:sldId id="258" r:id="rId11"/>
    <p:sldId id="269" r:id="rId12"/>
    <p:sldId id="273" r:id="rId13"/>
    <p:sldId id="595" r:id="rId14"/>
    <p:sldId id="259" r:id="rId15"/>
    <p:sldId id="274" r:id="rId16"/>
    <p:sldId id="257" r:id="rId17"/>
    <p:sldId id="496" r:id="rId18"/>
    <p:sldId id="1165" r:id="rId19"/>
    <p:sldId id="759" r:id="rId20"/>
    <p:sldId id="1114" r:id="rId21"/>
    <p:sldId id="754" r:id="rId22"/>
    <p:sldId id="1094" r:id="rId23"/>
    <p:sldId id="1104" r:id="rId24"/>
    <p:sldId id="1142" r:id="rId25"/>
    <p:sldId id="1100" r:id="rId26"/>
    <p:sldId id="1136" r:id="rId27"/>
    <p:sldId id="761" r:id="rId28"/>
    <p:sldId id="1156" r:id="rId29"/>
    <p:sldId id="1158" r:id="rId30"/>
    <p:sldId id="1106" r:id="rId31"/>
    <p:sldId id="1128" r:id="rId32"/>
    <p:sldId id="1157" r:id="rId33"/>
    <p:sldId id="1130" r:id="rId34"/>
    <p:sldId id="1135" r:id="rId35"/>
    <p:sldId id="1111" r:id="rId36"/>
    <p:sldId id="1134" r:id="rId37"/>
    <p:sldId id="1160" r:id="rId38"/>
    <p:sldId id="1133" r:id="rId39"/>
    <p:sldId id="1132" r:id="rId40"/>
    <p:sldId id="1138" r:id="rId41"/>
    <p:sldId id="1140" r:id="rId42"/>
    <p:sldId id="1161" r:id="rId43"/>
    <p:sldId id="1139" r:id="rId44"/>
    <p:sldId id="470" r:id="rId45"/>
    <p:sldId id="356" r:id="rId46"/>
    <p:sldId id="361" r:id="rId47"/>
    <p:sldId id="357" r:id="rId48"/>
    <p:sldId id="262" r:id="rId49"/>
    <p:sldId id="1174" r:id="rId50"/>
  </p:sldIdLst>
  <p:sldSz cx="9144000" cy="6858000" type="screen4x3"/>
  <p:notesSz cx="6735763" cy="9866313"/>
  <p:defaultTextStyle>
    <a:defPPr>
      <a:defRPr lang="it-IT"/>
    </a:defPPr>
    <a:lvl1pPr marL="0" algn="l" defTabSz="9138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02" algn="l" defTabSz="9138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803" algn="l" defTabSz="9138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705" algn="l" defTabSz="9138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606" algn="l" defTabSz="9138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513" algn="l" defTabSz="9138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415" algn="l" defTabSz="9138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316" algn="l" defTabSz="9138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218" algn="l" defTabSz="9138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94" autoAdjust="0"/>
    <p:restoredTop sz="86437" autoAdjust="0"/>
  </p:normalViewPr>
  <p:slideViewPr>
    <p:cSldViewPr>
      <p:cViewPr>
        <p:scale>
          <a:sx n="100" d="100"/>
          <a:sy n="100" d="100"/>
        </p:scale>
        <p:origin x="93" y="-13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2" d="100"/>
        <a:sy n="9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1C4C2-AE19-4309-993E-F752202E57D3}" type="datetimeFigureOut">
              <a:rPr lang="it-IT" smtClean="0"/>
              <a:pPr/>
              <a:t>03/10/2019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10290-0E67-4BE2-B586-9CAAD29F987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2262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2" algn="l" defTabSz="9138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03" algn="l" defTabSz="9138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05" algn="l" defTabSz="9138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06" algn="l" defTabSz="9138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13" algn="l" defTabSz="9138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15" algn="l" defTabSz="9138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316" algn="l" defTabSz="9138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218" algn="l" defTabSz="9138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81BD30-50AB-4543-BC2C-A4438A79C4E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2213" y="706438"/>
            <a:ext cx="4519612" cy="3390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977" y="4376920"/>
            <a:ext cx="5040032" cy="40960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3724" tIns="41861" rIns="83724" bIns="4186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DBFCD-D883-4BF0-BB4F-046BF139E7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700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6813" y="692150"/>
            <a:ext cx="4616450" cy="34639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CDF1B-ADC7-47FB-969B-E8A1521E5A8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044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DBFCD-D883-4BF0-BB4F-046BF139E7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01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DBFCD-D883-4BF0-BB4F-046BF139E7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009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6813" y="692150"/>
            <a:ext cx="4616450" cy="34639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3227-5DE6-4C3E-8085-5F7192BABA9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849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Picture of Detector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F50F4-DFCE-4D16-90EA-1EDFF0F376B8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3878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0"/>
          <p:cNvSpPr/>
          <p:nvPr/>
        </p:nvSpPr>
        <p:spPr>
          <a:xfrm>
            <a:off x="904875" y="364808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defTabSz="91385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Прямоугольник 11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defTabSz="91385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Прямоугольник 12"/>
          <p:cNvSpPr/>
          <p:nvPr/>
        </p:nvSpPr>
        <p:spPr>
          <a:xfrm>
            <a:off x="904875" y="364808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defTabSz="91385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Прямоугольник 14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defTabSz="91385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6925" indent="0" algn="ctr">
              <a:buNone/>
            </a:lvl2pPr>
            <a:lvl3pPr marL="913850" indent="0" algn="ctr">
              <a:buNone/>
            </a:lvl3pPr>
            <a:lvl4pPr marL="1370775" indent="0" algn="ctr">
              <a:buNone/>
            </a:lvl4pPr>
            <a:lvl5pPr marL="1827701" indent="0" algn="ctr">
              <a:buNone/>
            </a:lvl5pPr>
            <a:lvl6pPr marL="2284627" indent="0" algn="ctr">
              <a:buNone/>
            </a:lvl6pPr>
            <a:lvl7pPr marL="2741555" indent="0" algn="ctr">
              <a:buNone/>
            </a:lvl7pPr>
            <a:lvl8pPr marL="3198480" indent="0" algn="ctr">
              <a:buNone/>
            </a:lvl8pPr>
            <a:lvl9pPr marL="3655406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0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fld id="{8CB3CD6D-8E8E-455D-87ED-3CEBFA1A9B1F}" type="datetime1">
              <a:rPr lang="ru-RU">
                <a:solidFill>
                  <a:srgbClr val="464653"/>
                </a:solidFill>
              </a:rPr>
              <a:pPr/>
              <a:t>03.10.2019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11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64653"/>
                </a:solidFill>
              </a:rPr>
              <a:t>15th International JEM-EUSO Meeting</a:t>
            </a:r>
            <a:endParaRPr lang="ru-RU">
              <a:solidFill>
                <a:srgbClr val="464653"/>
              </a:solidFill>
              <a:latin typeface="Calibri" pitchFamily="34" charset="0"/>
            </a:endParaRPr>
          </a:p>
        </p:txBody>
      </p:sp>
      <p:sp>
        <p:nvSpPr>
          <p:cNvPr id="12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fld id="{7463623F-BD78-4016-8F9E-36DDAF546744}" type="slidenum">
              <a:rPr lang="ru-RU">
                <a:solidFill>
                  <a:srgbClr val="464653"/>
                </a:solidFill>
              </a:rPr>
              <a:pPr/>
              <a:t>‹N›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2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09715C-4C86-46EA-997D-4D5596A827D7}" type="datetime1">
              <a:rPr lang="ru-RU">
                <a:solidFill>
                  <a:srgbClr val="464653"/>
                </a:solidFill>
              </a:rPr>
              <a:pPr/>
              <a:t>03.10.2019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64653"/>
                </a:solidFill>
              </a:rPr>
              <a:t>15th International JEM-EUSO Meeting</a:t>
            </a:r>
            <a:endParaRPr lang="ru-RU">
              <a:solidFill>
                <a:srgbClr val="464653"/>
              </a:solidFill>
              <a:latin typeface="Calibri" pitchFamily="34" charset="0"/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11FEDB-D410-410B-A313-CB775061C633}" type="slidenum">
              <a:rPr lang="ru-RU">
                <a:solidFill>
                  <a:srgbClr val="464653"/>
                </a:solidFill>
              </a:rPr>
              <a:pPr/>
              <a:t>‹N›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1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lIns="91385" tIns="45695" rIns="91385" bIns="45695"/>
          <a:lstStyle/>
          <a:p>
            <a:pPr defTabSz="913850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Равнобедренный треугольник 11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defTabSz="91385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3630617" y="3201988"/>
            <a:ext cx="585152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lIns="91385" tIns="45695" rIns="91385" bIns="45695"/>
          <a:lstStyle/>
          <a:p>
            <a:pPr defTabSz="913850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DF1FBC-0452-4E5D-95A1-89D058E5B611}" type="datetime1">
              <a:rPr lang="ru-RU">
                <a:solidFill>
                  <a:srgbClr val="464653"/>
                </a:solidFill>
              </a:rPr>
              <a:pPr/>
              <a:t>03.10.2019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64653"/>
                </a:solidFill>
              </a:rPr>
              <a:t>15th International JEM-EUSO Meeting</a:t>
            </a:r>
            <a:endParaRPr lang="ru-RU">
              <a:solidFill>
                <a:srgbClr val="464653"/>
              </a:solidFill>
              <a:latin typeface="Calibri" pitchFamily="34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A39CB4-532F-4D60-BD87-4632C5B583D7}" type="slidenum">
              <a:rPr lang="ru-RU">
                <a:solidFill>
                  <a:srgbClr val="464653"/>
                </a:solidFill>
              </a:rPr>
              <a:pPr/>
              <a:t>‹N›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61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4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68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63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60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2" indent="0">
              <a:buNone/>
              <a:defRPr sz="2000" b="1"/>
            </a:lvl2pPr>
            <a:lvl3pPr marL="913803" indent="0">
              <a:buNone/>
              <a:defRPr sz="1800" b="1"/>
            </a:lvl3pPr>
            <a:lvl4pPr marL="1370705" indent="0">
              <a:buNone/>
              <a:defRPr sz="1600" b="1"/>
            </a:lvl4pPr>
            <a:lvl5pPr marL="1827606" indent="0">
              <a:buNone/>
              <a:defRPr sz="1600" b="1"/>
            </a:lvl5pPr>
            <a:lvl6pPr marL="2284513" indent="0">
              <a:buNone/>
              <a:defRPr sz="1600" b="1"/>
            </a:lvl6pPr>
            <a:lvl7pPr marL="2741415" indent="0">
              <a:buNone/>
              <a:defRPr sz="1600" b="1"/>
            </a:lvl7pPr>
            <a:lvl8pPr marL="3198316" indent="0">
              <a:buNone/>
              <a:defRPr sz="1600" b="1"/>
            </a:lvl8pPr>
            <a:lvl9pPr marL="36552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2" indent="0">
              <a:buNone/>
              <a:defRPr sz="2000" b="1"/>
            </a:lvl2pPr>
            <a:lvl3pPr marL="913803" indent="0">
              <a:buNone/>
              <a:defRPr sz="1800" b="1"/>
            </a:lvl3pPr>
            <a:lvl4pPr marL="1370705" indent="0">
              <a:buNone/>
              <a:defRPr sz="1600" b="1"/>
            </a:lvl4pPr>
            <a:lvl5pPr marL="1827606" indent="0">
              <a:buNone/>
              <a:defRPr sz="1600" b="1"/>
            </a:lvl5pPr>
            <a:lvl6pPr marL="2284513" indent="0">
              <a:buNone/>
              <a:defRPr sz="1600" b="1"/>
            </a:lvl6pPr>
            <a:lvl7pPr marL="2741415" indent="0">
              <a:buNone/>
              <a:defRPr sz="1600" b="1"/>
            </a:lvl7pPr>
            <a:lvl8pPr marL="3198316" indent="0">
              <a:buNone/>
              <a:defRPr sz="1600" b="1"/>
            </a:lvl8pPr>
            <a:lvl9pPr marL="36552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68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71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67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02" indent="0">
              <a:buNone/>
              <a:defRPr sz="1200"/>
            </a:lvl2pPr>
            <a:lvl3pPr marL="913803" indent="0">
              <a:buNone/>
              <a:defRPr sz="1000"/>
            </a:lvl3pPr>
            <a:lvl4pPr marL="1370705" indent="0">
              <a:buNone/>
              <a:defRPr sz="900"/>
            </a:lvl4pPr>
            <a:lvl5pPr marL="1827606" indent="0">
              <a:buNone/>
              <a:defRPr sz="900"/>
            </a:lvl5pPr>
            <a:lvl6pPr marL="2284513" indent="0">
              <a:buNone/>
              <a:defRPr sz="900"/>
            </a:lvl6pPr>
            <a:lvl7pPr marL="2741415" indent="0">
              <a:buNone/>
              <a:defRPr sz="900"/>
            </a:lvl7pPr>
            <a:lvl8pPr marL="3198316" indent="0">
              <a:buNone/>
              <a:defRPr sz="900"/>
            </a:lvl8pPr>
            <a:lvl9pPr marL="36552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176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3C2EDA-807A-4319-8B4B-BB2FC230EBA2}" type="datetime1">
              <a:rPr lang="ru-RU">
                <a:solidFill>
                  <a:srgbClr val="464653"/>
                </a:solidFill>
              </a:rPr>
              <a:pPr/>
              <a:t>03.10.2019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64653"/>
                </a:solidFill>
              </a:rPr>
              <a:t>15th International JEM-EUSO Meeting</a:t>
            </a:r>
            <a:endParaRPr lang="ru-RU">
              <a:solidFill>
                <a:srgbClr val="464653"/>
              </a:solidFill>
              <a:latin typeface="Calibri" pitchFamily="34" charset="0"/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7447B-402B-4391-A31D-1F3250FF68CE}" type="slidenum">
              <a:rPr lang="ru-RU">
                <a:solidFill>
                  <a:srgbClr val="464653"/>
                </a:solidFill>
              </a:rPr>
              <a:pPr/>
              <a:t>‹N›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786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02" indent="0">
              <a:buNone/>
              <a:defRPr sz="2800"/>
            </a:lvl2pPr>
            <a:lvl3pPr marL="913803" indent="0">
              <a:buNone/>
              <a:defRPr sz="2400"/>
            </a:lvl3pPr>
            <a:lvl4pPr marL="1370705" indent="0">
              <a:buNone/>
              <a:defRPr sz="2000"/>
            </a:lvl4pPr>
            <a:lvl5pPr marL="1827606" indent="0">
              <a:buNone/>
              <a:defRPr sz="2000"/>
            </a:lvl5pPr>
            <a:lvl6pPr marL="2284513" indent="0">
              <a:buNone/>
              <a:defRPr sz="2000"/>
            </a:lvl6pPr>
            <a:lvl7pPr marL="2741415" indent="0">
              <a:buNone/>
              <a:defRPr sz="2000"/>
            </a:lvl7pPr>
            <a:lvl8pPr marL="3198316" indent="0">
              <a:buNone/>
              <a:defRPr sz="2000"/>
            </a:lvl8pPr>
            <a:lvl9pPr marL="3655218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02" indent="0">
              <a:buNone/>
              <a:defRPr sz="1200"/>
            </a:lvl2pPr>
            <a:lvl3pPr marL="913803" indent="0">
              <a:buNone/>
              <a:defRPr sz="1000"/>
            </a:lvl3pPr>
            <a:lvl4pPr marL="1370705" indent="0">
              <a:buNone/>
              <a:defRPr sz="900"/>
            </a:lvl4pPr>
            <a:lvl5pPr marL="1827606" indent="0">
              <a:buNone/>
              <a:defRPr sz="900"/>
            </a:lvl5pPr>
            <a:lvl6pPr marL="2284513" indent="0">
              <a:buNone/>
              <a:defRPr sz="900"/>
            </a:lvl6pPr>
            <a:lvl7pPr marL="2741415" indent="0">
              <a:buNone/>
              <a:defRPr sz="900"/>
            </a:lvl7pPr>
            <a:lvl8pPr marL="3198316" indent="0">
              <a:buNone/>
              <a:defRPr sz="900"/>
            </a:lvl8pPr>
            <a:lvl9pPr marL="36552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717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15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79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82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94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750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244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54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140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27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0"/>
          <p:cNvSpPr/>
          <p:nvPr/>
        </p:nvSpPr>
        <p:spPr>
          <a:xfrm>
            <a:off x="914400" y="281940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defTabSz="91385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Прямоугольник 11"/>
          <p:cNvSpPr/>
          <p:nvPr/>
        </p:nvSpPr>
        <p:spPr>
          <a:xfrm>
            <a:off x="914400" y="281940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defTabSz="91385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fld id="{EB91B73A-CC47-4DA2-A050-A1B845A3B937}" type="datetime1">
              <a:rPr lang="ru-RU">
                <a:solidFill>
                  <a:srgbClr val="DDE9EC"/>
                </a:solidFill>
              </a:rPr>
              <a:pPr/>
              <a:t>03.10.2019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DDE9EC"/>
                </a:solidFill>
              </a:rPr>
              <a:t>15th International JEM-EUSO Meeting</a:t>
            </a:r>
            <a:endParaRPr lang="ru-RU">
              <a:solidFill>
                <a:srgbClr val="DDE9EC"/>
              </a:solidFill>
              <a:latin typeface="Calibri" pitchFamily="34" charset="0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980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fld id="{EE3A8742-C133-45FB-BD2F-68309FA2CD91}" type="slidenum">
              <a:rPr lang="ru-RU">
                <a:solidFill>
                  <a:srgbClr val="DDE9EC"/>
                </a:solidFill>
              </a:rPr>
              <a:pPr/>
              <a:t>‹N›</a:t>
            </a:fld>
            <a:endParaRPr lang="ru-RU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17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64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08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009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52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41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33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612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361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359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030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DB3800-2FAB-487A-AAFA-83035F9C4C9F}" type="datetime1">
              <a:rPr lang="ru-RU">
                <a:solidFill>
                  <a:srgbClr val="464653"/>
                </a:solidFill>
              </a:rPr>
              <a:pPr/>
              <a:t>03.10.2019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64653"/>
                </a:solidFill>
              </a:rPr>
              <a:t>15th International JEM-EUSO Meeting</a:t>
            </a:r>
            <a:endParaRPr lang="ru-RU">
              <a:solidFill>
                <a:srgbClr val="464653"/>
              </a:solidFill>
              <a:latin typeface="Calibri" pitchFamily="34" charset="0"/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696B0-61FE-4D05-A176-F592A9785C59}" type="slidenum">
              <a:rPr lang="ru-RU">
                <a:solidFill>
                  <a:srgbClr val="464653"/>
                </a:solidFill>
              </a:rPr>
              <a:pPr/>
              <a:t>‹N›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4815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796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69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258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20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7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086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51521" y="379250"/>
            <a:ext cx="8761413" cy="766616"/>
          </a:xfrm>
        </p:spPr>
        <p:txBody>
          <a:bodyPr anchor="b"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7FD56-F3E0-DC41-80D1-EF1C5A142BD0}" type="slidenum">
              <a:rPr lang="en-US">
                <a:solidFill>
                  <a:srgbClr val="800000"/>
                </a:solidFill>
              </a:rPr>
              <a:pPr/>
              <a:t>‹N›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035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6ACCA-1950-1345-BF0F-08D9610C0874}" type="slidenum">
              <a:rPr lang="en-US">
                <a:solidFill>
                  <a:srgbClr val="800000"/>
                </a:solidFill>
              </a:rPr>
              <a:pPr/>
              <a:t>‹N›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796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693" indent="0">
              <a:buNone/>
              <a:defRPr sz="1800"/>
            </a:lvl2pPr>
            <a:lvl3pPr marL="911381" indent="0">
              <a:buNone/>
              <a:defRPr sz="1600"/>
            </a:lvl3pPr>
            <a:lvl4pPr marL="1367081" indent="0">
              <a:buNone/>
              <a:defRPr sz="1400"/>
            </a:lvl4pPr>
            <a:lvl5pPr marL="1822771" indent="0">
              <a:buNone/>
              <a:defRPr sz="1400"/>
            </a:lvl5pPr>
            <a:lvl6pPr marL="2278466" indent="0">
              <a:buNone/>
              <a:defRPr sz="1400"/>
            </a:lvl6pPr>
            <a:lvl7pPr marL="2734156" indent="0">
              <a:buNone/>
              <a:defRPr sz="1400"/>
            </a:lvl7pPr>
            <a:lvl8pPr marL="3189851" indent="0">
              <a:buNone/>
              <a:defRPr sz="1400"/>
            </a:lvl8pPr>
            <a:lvl9pPr marL="364554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26B341-5C40-AA4F-B099-810C7FE5868B}" type="slidenum">
              <a:rPr lang="en-US">
                <a:solidFill>
                  <a:srgbClr val="800000"/>
                </a:solidFill>
              </a:rPr>
              <a:pPr/>
              <a:t>‹N›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42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1E035-A5C0-5B4E-BC26-155FE0D8AF54}" type="slidenum">
              <a:rPr lang="en-US">
                <a:solidFill>
                  <a:srgbClr val="800000"/>
                </a:solidFill>
              </a:rPr>
              <a:pPr/>
              <a:t>‹N›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696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93" indent="0">
              <a:buNone/>
              <a:defRPr sz="2000" b="1"/>
            </a:lvl2pPr>
            <a:lvl3pPr marL="911381" indent="0">
              <a:buNone/>
              <a:defRPr sz="1800" b="1"/>
            </a:lvl3pPr>
            <a:lvl4pPr marL="1367081" indent="0">
              <a:buNone/>
              <a:defRPr sz="1600" b="1"/>
            </a:lvl4pPr>
            <a:lvl5pPr marL="1822771" indent="0">
              <a:buNone/>
              <a:defRPr sz="1600" b="1"/>
            </a:lvl5pPr>
            <a:lvl6pPr marL="2278466" indent="0">
              <a:buNone/>
              <a:defRPr sz="1600" b="1"/>
            </a:lvl6pPr>
            <a:lvl7pPr marL="2734156" indent="0">
              <a:buNone/>
              <a:defRPr sz="1600" b="1"/>
            </a:lvl7pPr>
            <a:lvl8pPr marL="3189851" indent="0">
              <a:buNone/>
              <a:defRPr sz="1600" b="1"/>
            </a:lvl8pPr>
            <a:lvl9pPr marL="3645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93" indent="0">
              <a:buNone/>
              <a:defRPr sz="2000" b="1"/>
            </a:lvl2pPr>
            <a:lvl3pPr marL="911381" indent="0">
              <a:buNone/>
              <a:defRPr sz="1800" b="1"/>
            </a:lvl3pPr>
            <a:lvl4pPr marL="1367081" indent="0">
              <a:buNone/>
              <a:defRPr sz="1600" b="1"/>
            </a:lvl4pPr>
            <a:lvl5pPr marL="1822771" indent="0">
              <a:buNone/>
              <a:defRPr sz="1600" b="1"/>
            </a:lvl5pPr>
            <a:lvl6pPr marL="2278466" indent="0">
              <a:buNone/>
              <a:defRPr sz="1600" b="1"/>
            </a:lvl6pPr>
            <a:lvl7pPr marL="2734156" indent="0">
              <a:buNone/>
              <a:defRPr sz="1600" b="1"/>
            </a:lvl7pPr>
            <a:lvl8pPr marL="3189851" indent="0">
              <a:buNone/>
              <a:defRPr sz="1600" b="1"/>
            </a:lvl8pPr>
            <a:lvl9pPr marL="3645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22E91E-C3F6-4440-A8C4-DB2435BD7CE5}" type="slidenum">
              <a:rPr lang="en-US">
                <a:solidFill>
                  <a:srgbClr val="800000"/>
                </a:solidFill>
              </a:rPr>
              <a:pPr/>
              <a:t>‹N›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17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5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A90B7C-7D1B-4F3D-B5D9-D429906A4B0E}" type="datetime1">
              <a:rPr lang="ru-RU">
                <a:solidFill>
                  <a:srgbClr val="464653"/>
                </a:solidFill>
              </a:rPr>
              <a:pPr/>
              <a:t>03.10.2019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64653"/>
                </a:solidFill>
              </a:rPr>
              <a:t>15th International JEM-EUSO Meeting</a:t>
            </a:r>
            <a:endParaRPr lang="ru-RU">
              <a:solidFill>
                <a:srgbClr val="464653"/>
              </a:solidFill>
              <a:latin typeface="Calibri" pitchFamily="34" charset="0"/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F2341C-05D2-4B70-84C6-025EC7F85960}" type="slidenum">
              <a:rPr lang="ru-RU">
                <a:solidFill>
                  <a:srgbClr val="464653"/>
                </a:solidFill>
              </a:rPr>
              <a:pPr/>
              <a:t>‹N›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907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21ABAE-487D-D544-9FCE-9FEDF7DDFA23}" type="slidenum">
              <a:rPr lang="en-US">
                <a:solidFill>
                  <a:srgbClr val="800000"/>
                </a:solidFill>
              </a:rPr>
              <a:pPr/>
              <a:t>‹N›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493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4FF3FD-DF8B-1F4A-BC5B-277E92B70D2E}" type="slidenum">
              <a:rPr lang="en-US">
                <a:solidFill>
                  <a:srgbClr val="800000"/>
                </a:solidFill>
              </a:rPr>
              <a:pPr/>
              <a:t>‹N›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483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693" indent="0">
              <a:buNone/>
              <a:defRPr sz="1200"/>
            </a:lvl2pPr>
            <a:lvl3pPr marL="911381" indent="0">
              <a:buNone/>
              <a:defRPr sz="1000"/>
            </a:lvl3pPr>
            <a:lvl4pPr marL="1367081" indent="0">
              <a:buNone/>
              <a:defRPr sz="900"/>
            </a:lvl4pPr>
            <a:lvl5pPr marL="1822771" indent="0">
              <a:buNone/>
              <a:defRPr sz="900"/>
            </a:lvl5pPr>
            <a:lvl6pPr marL="2278466" indent="0">
              <a:buNone/>
              <a:defRPr sz="900"/>
            </a:lvl6pPr>
            <a:lvl7pPr marL="2734156" indent="0">
              <a:buNone/>
              <a:defRPr sz="900"/>
            </a:lvl7pPr>
            <a:lvl8pPr marL="3189851" indent="0">
              <a:buNone/>
              <a:defRPr sz="900"/>
            </a:lvl8pPr>
            <a:lvl9pPr marL="3645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7D76C5-2D17-8D48-A0B3-76FF1989DFFC}" type="slidenum">
              <a:rPr lang="en-US">
                <a:solidFill>
                  <a:srgbClr val="800000"/>
                </a:solidFill>
              </a:rPr>
              <a:pPr/>
              <a:t>‹N›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142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693" indent="0">
              <a:buNone/>
              <a:defRPr sz="2800"/>
            </a:lvl2pPr>
            <a:lvl3pPr marL="911381" indent="0">
              <a:buNone/>
              <a:defRPr sz="2400"/>
            </a:lvl3pPr>
            <a:lvl4pPr marL="1367081" indent="0">
              <a:buNone/>
              <a:defRPr sz="2000"/>
            </a:lvl4pPr>
            <a:lvl5pPr marL="1822771" indent="0">
              <a:buNone/>
              <a:defRPr sz="2000"/>
            </a:lvl5pPr>
            <a:lvl6pPr marL="2278466" indent="0">
              <a:buNone/>
              <a:defRPr sz="2000"/>
            </a:lvl6pPr>
            <a:lvl7pPr marL="2734156" indent="0">
              <a:buNone/>
              <a:defRPr sz="2000"/>
            </a:lvl7pPr>
            <a:lvl8pPr marL="3189851" indent="0">
              <a:buNone/>
              <a:defRPr sz="2000"/>
            </a:lvl8pPr>
            <a:lvl9pPr marL="364554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693" indent="0">
              <a:buNone/>
              <a:defRPr sz="1200"/>
            </a:lvl2pPr>
            <a:lvl3pPr marL="911381" indent="0">
              <a:buNone/>
              <a:defRPr sz="1000"/>
            </a:lvl3pPr>
            <a:lvl4pPr marL="1367081" indent="0">
              <a:buNone/>
              <a:defRPr sz="900"/>
            </a:lvl4pPr>
            <a:lvl5pPr marL="1822771" indent="0">
              <a:buNone/>
              <a:defRPr sz="900"/>
            </a:lvl5pPr>
            <a:lvl6pPr marL="2278466" indent="0">
              <a:buNone/>
              <a:defRPr sz="900"/>
            </a:lvl6pPr>
            <a:lvl7pPr marL="2734156" indent="0">
              <a:buNone/>
              <a:defRPr sz="900"/>
            </a:lvl7pPr>
            <a:lvl8pPr marL="3189851" indent="0">
              <a:buNone/>
              <a:defRPr sz="900"/>
            </a:lvl8pPr>
            <a:lvl9pPr marL="3645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4A72-D37E-2246-A062-54E560133850}" type="slidenum">
              <a:rPr lang="en-US">
                <a:solidFill>
                  <a:srgbClr val="800000"/>
                </a:solidFill>
              </a:rPr>
              <a:pPr/>
              <a:t>‹N›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462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0EDFFF-96EC-8447-A074-FA4D6C67AA75}" type="slidenum">
              <a:rPr lang="en-US">
                <a:solidFill>
                  <a:srgbClr val="800000"/>
                </a:solidFill>
              </a:rPr>
              <a:pPr/>
              <a:t>‹N›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36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609600"/>
            <a:ext cx="21336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096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C83137-0181-CA48-ADC5-2C965836ECD0}" type="slidenum">
              <a:rPr lang="en-US">
                <a:solidFill>
                  <a:srgbClr val="800000"/>
                </a:solidFill>
              </a:rPr>
              <a:pPr/>
              <a:t>‹N›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0537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819400" y="1981200"/>
            <a:ext cx="6096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9A8BAD-0913-C84C-B355-BFCB8230A97A}" type="slidenum">
              <a:rPr lang="en-US">
                <a:solidFill>
                  <a:srgbClr val="800000"/>
                </a:solidFill>
              </a:rPr>
              <a:pPr/>
              <a:t>‹N›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545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B062B3-87F8-F643-BBC1-3DB2961A27C9}" type="slidenum">
              <a:rPr lang="en-US">
                <a:solidFill>
                  <a:srgbClr val="800000"/>
                </a:solidFill>
              </a:rPr>
              <a:pPr/>
              <a:t>‹N›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495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43600" y="1981200"/>
            <a:ext cx="2971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943600" y="4114800"/>
            <a:ext cx="2971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F2064-FC0A-D949-AE0F-0B93B2014005}" type="slidenum">
              <a:rPr lang="en-US">
                <a:solidFill>
                  <a:srgbClr val="800000"/>
                </a:solidFill>
              </a:rPr>
              <a:pPr/>
              <a:t>‹N›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197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1" y="213045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11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35" indent="0" algn="ctr">
              <a:buNone/>
              <a:defRPr/>
            </a:lvl2pPr>
            <a:lvl3pPr marL="913664" indent="0" algn="ctr">
              <a:buNone/>
              <a:defRPr/>
            </a:lvl3pPr>
            <a:lvl4pPr marL="1370496" indent="0" algn="ctr">
              <a:buNone/>
              <a:defRPr/>
            </a:lvl4pPr>
            <a:lvl5pPr marL="1827327" indent="0" algn="ctr">
              <a:buNone/>
              <a:defRPr/>
            </a:lvl5pPr>
            <a:lvl6pPr marL="2284161" indent="0" algn="ctr">
              <a:buNone/>
              <a:defRPr/>
            </a:lvl6pPr>
            <a:lvl7pPr marL="2740991" indent="0" algn="ctr">
              <a:buNone/>
              <a:defRPr/>
            </a:lvl7pPr>
            <a:lvl8pPr marL="3197824" indent="0" algn="ctr">
              <a:buNone/>
              <a:defRPr/>
            </a:lvl8pPr>
            <a:lvl9pPr marL="365465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fld id="{C3FA427D-04AC-4AA7-BD43-59A376085C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261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внобедренный треугольник 10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defTabSz="91385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85FFDD-2A52-4CFE-B750-ACA155A8E703}" type="datetime1">
              <a:rPr lang="ru-RU">
                <a:solidFill>
                  <a:srgbClr val="464653"/>
                </a:solidFill>
              </a:rPr>
              <a:pPr/>
              <a:t>03.10.2019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64653"/>
                </a:solidFill>
              </a:rPr>
              <a:t>15th International JEM-EUSO Meeting</a:t>
            </a:r>
            <a:endParaRPr lang="ru-RU">
              <a:solidFill>
                <a:srgbClr val="464653"/>
              </a:solidFill>
              <a:latin typeface="Calibri" pitchFamily="34" charset="0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9E239-3ECF-40D9-815C-1D04326B6116}" type="slidenum">
              <a:rPr lang="ru-RU">
                <a:solidFill>
                  <a:srgbClr val="464653"/>
                </a:solidFill>
              </a:rPr>
              <a:pPr/>
              <a:t>‹N›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534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fld id="{841F7D16-D2AA-4E7F-A8AF-4B1E8B9C3C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15477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440692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35" indent="0">
              <a:buNone/>
              <a:defRPr sz="1800"/>
            </a:lvl2pPr>
            <a:lvl3pPr marL="913664" indent="0">
              <a:buNone/>
              <a:defRPr sz="1600"/>
            </a:lvl3pPr>
            <a:lvl4pPr marL="1370496" indent="0">
              <a:buNone/>
              <a:defRPr sz="1400"/>
            </a:lvl4pPr>
            <a:lvl5pPr marL="1827327" indent="0">
              <a:buNone/>
              <a:defRPr sz="1400"/>
            </a:lvl5pPr>
            <a:lvl6pPr marL="2284161" indent="0">
              <a:buNone/>
              <a:defRPr sz="1400"/>
            </a:lvl6pPr>
            <a:lvl7pPr marL="2740991" indent="0">
              <a:buNone/>
              <a:defRPr sz="1400"/>
            </a:lvl7pPr>
            <a:lvl8pPr marL="3197824" indent="0">
              <a:buNone/>
              <a:defRPr sz="1400"/>
            </a:lvl8pPr>
            <a:lvl9pPr marL="365465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fld id="{2ABEC340-48DB-4EA7-9F83-E9460528E5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5417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1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fld id="{25BF561E-76A0-46A1-833A-7D149C2DC1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4627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2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5" indent="0">
              <a:buNone/>
              <a:defRPr sz="2000" b="1"/>
            </a:lvl2pPr>
            <a:lvl3pPr marL="913664" indent="0">
              <a:buNone/>
              <a:defRPr sz="1800" b="1"/>
            </a:lvl3pPr>
            <a:lvl4pPr marL="1370496" indent="0">
              <a:buNone/>
              <a:defRPr sz="1600" b="1"/>
            </a:lvl4pPr>
            <a:lvl5pPr marL="1827327" indent="0">
              <a:buNone/>
              <a:defRPr sz="1600" b="1"/>
            </a:lvl5pPr>
            <a:lvl6pPr marL="2284161" indent="0">
              <a:buNone/>
              <a:defRPr sz="1600" b="1"/>
            </a:lvl6pPr>
            <a:lvl7pPr marL="2740991" indent="0">
              <a:buNone/>
              <a:defRPr sz="1600" b="1"/>
            </a:lvl7pPr>
            <a:lvl8pPr marL="3197824" indent="0">
              <a:buNone/>
              <a:defRPr sz="1600" b="1"/>
            </a:lvl8pPr>
            <a:lvl9pPr marL="36546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5" indent="0">
              <a:buNone/>
              <a:defRPr sz="2000" b="1"/>
            </a:lvl2pPr>
            <a:lvl3pPr marL="913664" indent="0">
              <a:buNone/>
              <a:defRPr sz="1800" b="1"/>
            </a:lvl3pPr>
            <a:lvl4pPr marL="1370496" indent="0">
              <a:buNone/>
              <a:defRPr sz="1600" b="1"/>
            </a:lvl4pPr>
            <a:lvl5pPr marL="1827327" indent="0">
              <a:buNone/>
              <a:defRPr sz="1600" b="1"/>
            </a:lvl5pPr>
            <a:lvl6pPr marL="2284161" indent="0">
              <a:buNone/>
              <a:defRPr sz="1600" b="1"/>
            </a:lvl6pPr>
            <a:lvl7pPr marL="2740991" indent="0">
              <a:buNone/>
              <a:defRPr sz="1600" b="1"/>
            </a:lvl7pPr>
            <a:lvl8pPr marL="3197824" indent="0">
              <a:buNone/>
              <a:defRPr sz="1600" b="1"/>
            </a:lvl8pPr>
            <a:lvl9pPr marL="36546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fld id="{ABE91F7E-7026-47E6-8BD8-DA6E661023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88201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fld id="{197011A2-AE46-4D5A-A350-20D6FACB57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5131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fld id="{2D227034-61B9-4AC1-86E4-BD82D8D9F0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10342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35" indent="0">
              <a:buNone/>
              <a:defRPr sz="1200"/>
            </a:lvl2pPr>
            <a:lvl3pPr marL="913664" indent="0">
              <a:buNone/>
              <a:defRPr sz="1000"/>
            </a:lvl3pPr>
            <a:lvl4pPr marL="1370496" indent="0">
              <a:buNone/>
              <a:defRPr sz="900"/>
            </a:lvl4pPr>
            <a:lvl5pPr marL="1827327" indent="0">
              <a:buNone/>
              <a:defRPr sz="900"/>
            </a:lvl5pPr>
            <a:lvl6pPr marL="2284161" indent="0">
              <a:buNone/>
              <a:defRPr sz="900"/>
            </a:lvl6pPr>
            <a:lvl7pPr marL="2740991" indent="0">
              <a:buNone/>
              <a:defRPr sz="900"/>
            </a:lvl7pPr>
            <a:lvl8pPr marL="3197824" indent="0">
              <a:buNone/>
              <a:defRPr sz="900"/>
            </a:lvl8pPr>
            <a:lvl9pPr marL="365465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fld id="{F34CFAE3-7F0E-4760-AE34-624671E412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58172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35" indent="0">
              <a:buNone/>
              <a:defRPr sz="2800"/>
            </a:lvl2pPr>
            <a:lvl3pPr marL="913664" indent="0">
              <a:buNone/>
              <a:defRPr sz="2400"/>
            </a:lvl3pPr>
            <a:lvl4pPr marL="1370496" indent="0">
              <a:buNone/>
              <a:defRPr sz="2000"/>
            </a:lvl4pPr>
            <a:lvl5pPr marL="1827327" indent="0">
              <a:buNone/>
              <a:defRPr sz="2000"/>
            </a:lvl5pPr>
            <a:lvl6pPr marL="2284161" indent="0">
              <a:buNone/>
              <a:defRPr sz="2000"/>
            </a:lvl6pPr>
            <a:lvl7pPr marL="2740991" indent="0">
              <a:buNone/>
              <a:defRPr sz="2000"/>
            </a:lvl7pPr>
            <a:lvl8pPr marL="3197824" indent="0">
              <a:buNone/>
              <a:defRPr sz="2000"/>
            </a:lvl8pPr>
            <a:lvl9pPr marL="3654655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35" indent="0">
              <a:buNone/>
              <a:defRPr sz="1200"/>
            </a:lvl2pPr>
            <a:lvl3pPr marL="913664" indent="0">
              <a:buNone/>
              <a:defRPr sz="1000"/>
            </a:lvl3pPr>
            <a:lvl4pPr marL="1370496" indent="0">
              <a:buNone/>
              <a:defRPr sz="900"/>
            </a:lvl4pPr>
            <a:lvl5pPr marL="1827327" indent="0">
              <a:buNone/>
              <a:defRPr sz="900"/>
            </a:lvl5pPr>
            <a:lvl6pPr marL="2284161" indent="0">
              <a:buNone/>
              <a:defRPr sz="900"/>
            </a:lvl6pPr>
            <a:lvl7pPr marL="2740991" indent="0">
              <a:buNone/>
              <a:defRPr sz="900"/>
            </a:lvl7pPr>
            <a:lvl8pPr marL="3197824" indent="0">
              <a:buNone/>
              <a:defRPr sz="900"/>
            </a:lvl8pPr>
            <a:lvl9pPr marL="365465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fld id="{62A73CCB-95B1-42B1-BB3D-C2233B8254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46031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fld id="{6B5617A3-6DF8-4C08-A361-1F98FEC0E6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11540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6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7466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fld id="{290C96A6-0B50-49D8-9C74-1A4267DD23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333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lIns="91385" tIns="45695" rIns="91385" bIns="45695"/>
          <a:lstStyle/>
          <a:p>
            <a:pPr defTabSz="913850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Равнобедренный треугольник 11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defTabSz="91385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F70B46-C1C9-4F49-AFA0-D9D3161EAE15}" type="datetime1">
              <a:rPr lang="ru-RU">
                <a:solidFill>
                  <a:srgbClr val="464653"/>
                </a:solidFill>
              </a:rPr>
              <a:pPr/>
              <a:t>03.10.2019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64653"/>
                </a:solidFill>
              </a:rPr>
              <a:t>15th International JEM-EUSO Meeting</a:t>
            </a:r>
            <a:endParaRPr lang="ru-RU">
              <a:solidFill>
                <a:srgbClr val="464653"/>
              </a:solidFill>
              <a:latin typeface="Calibri" pitchFamily="34" charset="0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7A9D2A-9432-472E-85DC-DBA0AE8B5EE5}" type="slidenum">
              <a:rPr lang="ru-RU">
                <a:solidFill>
                  <a:srgbClr val="464653"/>
                </a:solidFill>
              </a:rPr>
              <a:pPr/>
              <a:t>‹N›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9774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1" y="274661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fld id="{6F2341C3-8E9D-47C8-B4EA-DCBCF9AEBF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2913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62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11" y="1371601"/>
            <a:ext cx="40386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1"/>
            <a:ext cx="40386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11" y="6534150"/>
            <a:ext cx="2895600" cy="476250"/>
          </a:xfrm>
        </p:spPr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477000"/>
            <a:ext cx="2133600" cy="476250"/>
          </a:xfrm>
        </p:spPr>
        <p:txBody>
          <a:bodyPr/>
          <a:lstStyle>
            <a:lvl1pPr defTabSz="914400"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fld id="{6005ACA3-C08E-4BDD-8C24-0E94E9B5696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lIns="91385" tIns="45695" rIns="91385" bIns="45695"/>
          <a:lstStyle/>
          <a:p>
            <a:pPr defTabSz="913850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ая соединительная линия 11"/>
          <p:cNvSpPr>
            <a:spLocks noChangeShapeType="1"/>
          </p:cNvSpPr>
          <p:nvPr/>
        </p:nvSpPr>
        <p:spPr bwMode="auto">
          <a:xfrm rot="5400000">
            <a:off x="3160717" y="3324226"/>
            <a:ext cx="603567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lIns="91385" tIns="45695" rIns="91385" bIns="45695"/>
          <a:lstStyle/>
          <a:p>
            <a:pPr defTabSz="913850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Равнобедренный треугольник 1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defTabSz="91385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1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E89FCD-E3A0-45F3-A8AA-9A9D849B0390}" type="datetime1">
              <a:rPr lang="ru-RU">
                <a:solidFill>
                  <a:srgbClr val="464653"/>
                </a:solidFill>
              </a:rPr>
              <a:pPr/>
              <a:t>03.10.2019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464653"/>
                </a:solidFill>
              </a:rPr>
              <a:t>15th International JEM-EUSO Meeting</a:t>
            </a:r>
            <a:endParaRPr lang="ru-RU">
              <a:solidFill>
                <a:srgbClr val="464653"/>
              </a:solidFill>
              <a:latin typeface="Calibri" pitchFamily="34" charset="0"/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9B7718-76DB-4C9C-9E78-1005FE410A4F}" type="slidenum">
              <a:rPr lang="ru-RU">
                <a:solidFill>
                  <a:srgbClr val="464653"/>
                </a:solidFill>
              </a:rPr>
              <a:pPr/>
              <a:t>‹N›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lIns="91385" tIns="45695" rIns="91385" bIns="45695"/>
          <a:lstStyle/>
          <a:p>
            <a:pPr defTabSz="913850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Равнобедренный треугольник 11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defTabSz="91385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Прямоугольник 12"/>
          <p:cNvSpPr/>
          <p:nvPr/>
        </p:nvSpPr>
        <p:spPr>
          <a:xfrm>
            <a:off x="457201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defTabSz="91385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7"/>
            <a:ext cx="8229600" cy="674688"/>
          </a:xfrm>
          <a:ln>
            <a:solidFill>
              <a:schemeClr val="accent1"/>
            </a:solidFill>
          </a:ln>
        </p:spPr>
        <p:txBody>
          <a:bodyPr lIns="274155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9E422D-B7BE-41A1-909D-01DF1D8A3FF0}" type="datetime1">
              <a:rPr lang="ru-RU">
                <a:solidFill>
                  <a:srgbClr val="DDE9EC"/>
                </a:solidFill>
              </a:rPr>
              <a:pPr/>
              <a:t>03.10.2019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DDE9EC"/>
                </a:solidFill>
              </a:rPr>
              <a:t>15th International JEM-EUSO Meeting</a:t>
            </a:r>
            <a:endParaRPr lang="ru-RU">
              <a:solidFill>
                <a:srgbClr val="DDE9EC"/>
              </a:solidFill>
              <a:latin typeface="Calibri" pitchFamily="34" charset="0"/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4B8EFA-CA76-4999-BE51-22A62432274F}" type="slidenum">
              <a:rPr lang="ru-RU">
                <a:solidFill>
                  <a:srgbClr val="DDE9EC"/>
                </a:solidFill>
              </a:rPr>
              <a:pPr/>
              <a:t>‹N›</a:t>
            </a:fld>
            <a:endParaRPr lang="ru-RU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5" tIns="45695" rIns="91385" bIns="4569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5" tIns="45695" rIns="91385" bIns="4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5" y="6356355"/>
            <a:ext cx="2289175" cy="365125"/>
          </a:xfrm>
          <a:prstGeom prst="rect">
            <a:avLst/>
          </a:prstGeom>
        </p:spPr>
        <p:txBody>
          <a:bodyPr vert="horz" wrap="square" lIns="91385" tIns="45695" rIns="91385" bIns="4569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Calibri" pitchFamily="34" charset="0"/>
              </a:defRPr>
            </a:lvl1pPr>
          </a:lstStyle>
          <a:p>
            <a:pPr defTabSz="913850" fontAlgn="base">
              <a:spcBef>
                <a:spcPct val="0"/>
              </a:spcBef>
              <a:spcAft>
                <a:spcPct val="0"/>
              </a:spcAft>
            </a:pPr>
            <a:fld id="{A1B729DE-1F43-48C3-BD30-26E8327990B4}" type="datetime1">
              <a:rPr lang="ru-RU" smtClean="0">
                <a:solidFill>
                  <a:srgbClr val="464653"/>
                </a:solidFill>
                <a:cs typeface="Arial" charset="0"/>
              </a:rPr>
              <a:pPr defTabSz="913850" fontAlgn="base">
                <a:spcBef>
                  <a:spcPct val="0"/>
                </a:spcBef>
                <a:spcAft>
                  <a:spcPct val="0"/>
                </a:spcAft>
              </a:pPr>
              <a:t>03.10.2019</a:t>
            </a:fld>
            <a:endParaRPr lang="ru-RU">
              <a:solidFill>
                <a:srgbClr val="464653"/>
              </a:solidFill>
              <a:cs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775" y="6356355"/>
            <a:ext cx="3505200" cy="365125"/>
          </a:xfrm>
          <a:prstGeom prst="rect">
            <a:avLst/>
          </a:prstGeom>
        </p:spPr>
        <p:txBody>
          <a:bodyPr vert="horz" wrap="square" lIns="91385" tIns="45695" rIns="91385" bIns="4569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Gill Sans MT" pitchFamily="34" charset="0"/>
              </a:defRPr>
            </a:lvl1pPr>
          </a:lstStyle>
          <a:p>
            <a:pPr defTabSz="91385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464653"/>
                </a:solidFill>
                <a:cs typeface="Arial" charset="0"/>
              </a:rPr>
              <a:t>15th International JEM-EUSO Meeting</a:t>
            </a:r>
            <a:endParaRPr lang="ru-RU">
              <a:solidFill>
                <a:srgbClr val="464653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775" y="6356355"/>
            <a:ext cx="1981200" cy="365125"/>
          </a:xfrm>
          <a:prstGeom prst="rect">
            <a:avLst/>
          </a:prstGeom>
        </p:spPr>
        <p:txBody>
          <a:bodyPr vert="horz" wrap="square" lIns="91385" tIns="45695" rIns="91385" bIns="4569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Calibri" pitchFamily="34" charset="0"/>
              </a:defRPr>
            </a:lvl1pPr>
          </a:lstStyle>
          <a:p>
            <a:pPr defTabSz="913850" fontAlgn="base">
              <a:spcBef>
                <a:spcPct val="0"/>
              </a:spcBef>
              <a:spcAft>
                <a:spcPct val="0"/>
              </a:spcAft>
            </a:pPr>
            <a:fld id="{2667408D-991E-4134-A289-C99824EB2756}" type="slidenum">
              <a:rPr lang="ru-RU" smtClean="0">
                <a:solidFill>
                  <a:srgbClr val="464653"/>
                </a:solidFill>
                <a:cs typeface="Arial" charset="0"/>
              </a:rPr>
              <a:pPr defTabSz="91385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ru-RU">
              <a:solidFill>
                <a:srgbClr val="464653"/>
              </a:solidFill>
              <a:cs typeface="Arial" charset="0"/>
            </a:endParaRPr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lIns="91385" tIns="45695" rIns="91385" bIns="45695"/>
          <a:lstStyle/>
          <a:p>
            <a:pPr defTabSz="913850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lIns="91385" tIns="45695" rIns="91385" bIns="45695"/>
          <a:lstStyle/>
          <a:p>
            <a:pPr defTabSz="913850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defTabSz="91385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26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5pPr>
      <a:lvl6pPr marL="456925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6pPr>
      <a:lvl7pPr marL="91385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7pPr>
      <a:lvl8pPr marL="1370775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8pPr>
      <a:lvl9pPr marL="1827701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9pPr>
    </p:titleStyle>
    <p:bodyStyle>
      <a:lvl1pPr marL="272887" indent="-272887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359" indent="-272887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1831" indent="-228463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304" indent="-228463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0775" indent="-2284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4933" indent="-18277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7701" indent="-18277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0474" indent="-18277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3244" indent="-18277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80" tIns="45692" rIns="91380" bIns="4569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380" tIns="45692" rIns="91380" bIns="4569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380" tIns="45692" rIns="91380" bIns="4569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380" tIns="45692" rIns="91380" bIns="4569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380" tIns="45692" rIns="91380" bIns="4569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4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defTabSz="91380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77" indent="-342677" algn="l" defTabSz="91380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67" indent="-285561" algn="l" defTabSz="91380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57" indent="-228450" algn="l" defTabSz="91380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58" indent="-228450" algn="l" defTabSz="91380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60" indent="-228450" algn="l" defTabSz="91380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63" indent="-228450" algn="l" defTabSz="9138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64" indent="-228450" algn="l" defTabSz="9138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768" indent="-228450" algn="l" defTabSz="9138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70" indent="-228450" algn="l" defTabSz="9138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3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2" algn="l" defTabSz="913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03" algn="l" defTabSz="913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05" algn="l" defTabSz="913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06" algn="l" defTabSz="913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13" algn="l" defTabSz="913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15" algn="l" defTabSz="913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16" algn="l" defTabSz="913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18" algn="l" defTabSz="913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321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CB4C2-5285-4B72-87D4-551866B83CD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1" y="6356359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9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C778-48C7-4F07-9266-1675A3DABC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8761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914353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2444" y="12576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72" tIns="45889" rIns="91772" bIns="458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8125" y="1268760"/>
            <a:ext cx="858981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72" tIns="45889" rIns="91772" bIns="458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772" tIns="45889" rIns="91772" bIns="45889" numCol="1" anchor="ctr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FFFF00"/>
                </a:solidFill>
                <a:latin typeface="Arial" pitchFamily="-108" charset="0"/>
              </a:defRPr>
            </a:lvl1pPr>
          </a:lstStyle>
          <a:p>
            <a:pPr defTabSz="91341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59149" y="622460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772" tIns="45889" rIns="91772" bIns="45889" numCol="1" anchor="ctr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chemeClr val="hlink"/>
                </a:solidFill>
                <a:latin typeface="Arial" pitchFamily="-108" charset="0"/>
              </a:defRPr>
            </a:lvl1pPr>
          </a:lstStyle>
          <a:p>
            <a:pPr defTabSz="9134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dirty="0">
                <a:solidFill>
                  <a:srgbClr val="800000"/>
                </a:solidFill>
              </a:rPr>
              <a:t>Olinto KICP@10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772" tIns="45889" rIns="91772" bIns="45889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hlink"/>
                </a:solidFill>
                <a:latin typeface="Arial" pitchFamily="-108" charset="0"/>
              </a:defRPr>
            </a:lvl1pPr>
          </a:lstStyle>
          <a:p>
            <a:pPr defTabSz="9134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>
                <a:solidFill>
                  <a:srgbClr val="800000"/>
                </a:solidFill>
              </a:rPr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5097986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  <p:sldLayoutId id="2147484165" r:id="rId13"/>
    <p:sldLayoutId id="2147484166" r:id="rId14"/>
  </p:sldLayoutIdLst>
  <p:hf hdr="0" ftr="0" dt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+mj-lt"/>
          <a:ea typeface="ＭＳ Ｐゴシック" pitchFamily="-97" charset="-128"/>
          <a:cs typeface="ＭＳ Ｐゴシック" pitchFamily="-97" charset="-128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Chalkboard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Chalkboard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Chalkboard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Chalkboard" pitchFamily="-97" charset="0"/>
          <a:ea typeface="ＭＳ Ｐゴシック" pitchFamily="-97" charset="-128"/>
          <a:cs typeface="ＭＳ Ｐゴシック" pitchFamily="-97" charset="-128"/>
        </a:defRPr>
      </a:lvl5pPr>
      <a:lvl6pPr marL="455693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Chalkboard" pitchFamily="-97" charset="0"/>
        </a:defRPr>
      </a:lvl6pPr>
      <a:lvl7pPr marL="911381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Chalkboard" pitchFamily="-97" charset="0"/>
        </a:defRPr>
      </a:lvl7pPr>
      <a:lvl8pPr marL="1367081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Chalkboard" pitchFamily="-97" charset="0"/>
        </a:defRPr>
      </a:lvl8pPr>
      <a:lvl9pPr marL="1822771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Chalkboard" pitchFamily="-97" charset="0"/>
        </a:defRPr>
      </a:lvl9pPr>
    </p:titleStyle>
    <p:bodyStyle>
      <a:lvl1pPr marL="341770" indent="-34177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-108" charset="2"/>
        <a:buNone/>
        <a:defRPr kumimoji="1" sz="2800">
          <a:solidFill>
            <a:schemeClr val="tx1"/>
          </a:solidFill>
          <a:latin typeface="+mj-lt"/>
          <a:ea typeface="ＭＳ Ｐゴシック" pitchFamily="-97" charset="-128"/>
          <a:cs typeface="ＭＳ Ｐゴシック" pitchFamily="-97" charset="-128"/>
        </a:defRPr>
      </a:lvl1pPr>
      <a:lvl2pPr marL="740498" indent="-28480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-108" charset="2"/>
        <a:buChar char="–"/>
        <a:defRPr kumimoji="1" sz="2600">
          <a:solidFill>
            <a:schemeClr val="tx1"/>
          </a:solidFill>
          <a:latin typeface="+mj-lt"/>
          <a:ea typeface="ＭＳ Ｐゴシック" pitchFamily="-97" charset="-128"/>
        </a:defRPr>
      </a:lvl2pPr>
      <a:lvl3pPr marL="1139231" indent="-227851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2"/>
        <a:buChar char="²"/>
        <a:defRPr kumimoji="1" sz="2400">
          <a:solidFill>
            <a:srgbClr val="FFFFFF"/>
          </a:solidFill>
          <a:latin typeface="+mj-lt"/>
          <a:ea typeface="ＭＳ Ｐゴシック" pitchFamily="-97" charset="-128"/>
        </a:defRPr>
      </a:lvl3pPr>
      <a:lvl4pPr marL="1594924" indent="-227851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kumimoji="1" sz="2000">
          <a:solidFill>
            <a:schemeClr val="tx1"/>
          </a:solidFill>
          <a:latin typeface="+mj-lt"/>
          <a:ea typeface="ＭＳ Ｐゴシック" pitchFamily="-97" charset="-128"/>
        </a:defRPr>
      </a:lvl4pPr>
      <a:lvl5pPr marL="2050618" indent="-22785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»"/>
        <a:defRPr kumimoji="1" sz="2000">
          <a:solidFill>
            <a:schemeClr val="tx1"/>
          </a:solidFill>
          <a:latin typeface="+mj-lt"/>
          <a:ea typeface="ＭＳ Ｐゴシック" pitchFamily="-97" charset="-128"/>
        </a:defRPr>
      </a:lvl5pPr>
      <a:lvl6pPr marL="2506311" indent="-22785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defRPr kumimoji="1"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62009" indent="-22785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defRPr kumimoji="1"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17699" indent="-22785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defRPr kumimoji="1"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73388" indent="-22785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defRPr kumimoji="1"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5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93" algn="l" defTabSz="455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81" algn="l" defTabSz="455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081" algn="l" defTabSz="455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771" algn="l" defTabSz="455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466" algn="l" defTabSz="455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156" algn="l" defTabSz="455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851" algn="l" defTabSz="455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542" algn="l" defTabSz="4556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365" tIns="45684" rIns="91365" bIns="456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365" tIns="45684" rIns="91365" bIns="456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5" tIns="45684" rIns="91365" bIns="45684" numCol="1" anchor="t" anchorCtr="0" compatLnSpc="1">
            <a:prstTxWarp prst="textNoShape">
              <a:avLst/>
            </a:prstTxWarp>
          </a:bodyPr>
          <a:lstStyle>
            <a:lvl1pPr defTabSz="913758">
              <a:defRPr sz="1400">
                <a:solidFill>
                  <a:srgbClr val="000000"/>
                </a:solidFill>
                <a:latin typeface="Arial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11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5" tIns="45684" rIns="91365" bIns="45684" numCol="1" anchor="t" anchorCtr="0" compatLnSpc="1">
            <a:prstTxWarp prst="textNoShape">
              <a:avLst/>
            </a:prstTxWarp>
          </a:bodyPr>
          <a:lstStyle>
            <a:lvl1pPr algn="ctr" defTabSz="913758">
              <a:defRPr sz="1400">
                <a:solidFill>
                  <a:srgbClr val="000000"/>
                </a:solidFill>
                <a:latin typeface="Arial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5" tIns="45684" rIns="91365" bIns="45684" numCol="1" anchor="t" anchorCtr="0" compatLnSpc="1">
            <a:prstTxWarp prst="textNoShape">
              <a:avLst/>
            </a:prstTxWarp>
          </a:bodyPr>
          <a:lstStyle>
            <a:lvl1pPr algn="r" defTabSz="913758">
              <a:defRPr sz="1400">
                <a:solidFill>
                  <a:srgbClr val="000000"/>
                </a:solidFill>
                <a:latin typeface="Arial"/>
                <a:ea typeface="ＭＳ Ｐゴシック" pitchFamily="34" charset="-128"/>
              </a:defRPr>
            </a:lvl1pPr>
          </a:lstStyle>
          <a:p>
            <a:pPr>
              <a:defRPr/>
            </a:pPr>
            <a:fld id="{918A375A-1F4C-434B-AF15-B10FA4790A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18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  <p:sldLayoutId id="214748418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5pPr>
      <a:lvl6pPr marL="45683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6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49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32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2576" indent="-22841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408" indent="-22841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240" indent="-22841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072" indent="-22841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36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5" algn="l" defTabSz="9136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64" algn="l" defTabSz="9136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96" algn="l" defTabSz="9136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27" algn="l" defTabSz="9136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61" algn="l" defTabSz="9136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91" algn="l" defTabSz="9136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24" algn="l" defTabSz="9136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5" algn="l" defTabSz="9136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6.emf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.png"/><Relationship Id="rId11" Type="http://schemas.openxmlformats.org/officeDocument/2006/relationships/image" Target="../media/image58.emf"/><Relationship Id="rId5" Type="http://schemas.openxmlformats.org/officeDocument/2006/relationships/image" Target="../media/image61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98.png"/><Relationship Id="rId4" Type="http://schemas.openxmlformats.org/officeDocument/2006/relationships/image" Target="../media/image9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0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>
            <a:extLst>
              <a:ext uri="{FF2B5EF4-FFF2-40B4-BE49-F238E27FC236}">
                <a16:creationId xmlns:a16="http://schemas.microsoft.com/office/drawing/2014/main" id="{A88775B4-FFA5-49C0-A31A-45C2D24A7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778"/>
          <a:stretch/>
        </p:blipFill>
        <p:spPr>
          <a:xfrm>
            <a:off x="-180528" y="-243408"/>
            <a:ext cx="10144898" cy="7272808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182603" y="9530"/>
            <a:ext cx="2548854" cy="175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1" tIns="45662" rIns="91321" bIns="4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 defTabSz="913208" eaLnBrk="1" hangingPunct="1">
              <a:buClr>
                <a:srgbClr val="000000"/>
              </a:buClr>
              <a:buSzPct val="100000"/>
              <a:defRPr/>
            </a:pPr>
            <a:r>
              <a:rPr lang="en-GB" sz="2800" b="1" i="1" dirty="0" err="1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ea typeface="Microsoft YaHei" pitchFamily="34" charset="-122"/>
              </a:rPr>
              <a:t>SiPM</a:t>
            </a:r>
            <a:r>
              <a:rPr lang="en-GB" sz="2800" b="1" i="1" dirty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ea typeface="Microsoft YaHei" pitchFamily="34" charset="-122"/>
              </a:rPr>
              <a:t> workshop</a:t>
            </a:r>
          </a:p>
          <a:p>
            <a:pPr lvl="0" algn="ctr" defTabSz="913208" eaLnBrk="1" hangingPunct="1">
              <a:buClr>
                <a:srgbClr val="000000"/>
              </a:buClr>
              <a:buSzPct val="100000"/>
              <a:defRPr/>
            </a:pPr>
            <a:r>
              <a:rPr lang="en-GB" sz="2800" b="1" i="1" dirty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ea typeface="Microsoft YaHei" pitchFamily="34" charset="-122"/>
              </a:rPr>
              <a:t>Bari</a:t>
            </a:r>
          </a:p>
          <a:p>
            <a:pPr lvl="0" algn="ctr" defTabSz="913208" eaLnBrk="1" hangingPunct="1">
              <a:buClr>
                <a:srgbClr val="000000"/>
              </a:buClr>
              <a:buSzPct val="100000"/>
              <a:defRPr/>
            </a:pPr>
            <a:r>
              <a:rPr lang="en-GB" sz="2800" b="1" i="1" dirty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ea typeface="Microsoft YaHei" pitchFamily="34" charset="-122"/>
              </a:rPr>
              <a:t>3</a:t>
            </a: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/10/2019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itchFamily="18" charset="0"/>
              <a:ea typeface="Microsoft YaHei" pitchFamily="34" charset="-122"/>
              <a:cs typeface="Arial" pitchFamily="34" charset="0"/>
            </a:endParaRPr>
          </a:p>
          <a:p>
            <a:pPr marL="0" marR="0" lvl="0" indent="0" algn="ctr" defTabSz="9132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Arial" pitchFamily="34" charset="0"/>
              </a:rPr>
              <a:t> </a:t>
            </a: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685800" y="1769014"/>
            <a:ext cx="7772400" cy="1470025"/>
          </a:xfrm>
          <a:prstGeom prst="rect">
            <a:avLst/>
          </a:prstGeom>
          <a:solidFill>
            <a:schemeClr val="tx1">
              <a:lumMod val="85000"/>
              <a:lumOff val="15000"/>
              <a:alpha val="66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321" tIns="45662" rIns="91321" bIns="45662" rtlCol="0" anchor="ctr">
            <a:normAutofit fontScale="75000" lnSpcReduction="20000"/>
          </a:bodyPr>
          <a:lstStyle>
            <a:lvl1pPr algn="ctr" defTabSz="45688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GB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board the International Space Station: </a:t>
            </a:r>
          </a:p>
          <a:p>
            <a:pPr lvl="0">
              <a:defRPr/>
            </a:pPr>
            <a:r>
              <a:rPr lang="en-GB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Lazio-</a:t>
            </a:r>
            <a:r>
              <a:rPr lang="en-GB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Sirad</a:t>
            </a:r>
            <a:r>
              <a:rPr lang="en-GB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Mini-EUSO and SPB2</a:t>
            </a:r>
            <a:endParaRPr kumimoji="1" lang="it-IT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Picture 9" descr="e_title_logo">
            <a:extLst>
              <a:ext uri="{FF2B5EF4-FFF2-40B4-BE49-F238E27FC236}">
                <a16:creationId xmlns:a16="http://schemas.microsoft.com/office/drawing/2014/main" id="{F29DC897-ABBE-461E-B6CB-A70B91CBB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2" y="6082468"/>
            <a:ext cx="2150455" cy="66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C18BA74-306B-4CE1-9D73-99D4F7D55C7A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3384" y="5973778"/>
            <a:ext cx="1200617" cy="88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uni">
            <a:extLst>
              <a:ext uri="{FF2B5EF4-FFF2-40B4-BE49-F238E27FC236}">
                <a16:creationId xmlns:a16="http://schemas.microsoft.com/office/drawing/2014/main" id="{EAB0D13C-03BF-423D-9C2A-C2D212133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35" y="5827430"/>
            <a:ext cx="1207361" cy="96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613B638F-C75E-465B-AA70-355C628F9F51}"/>
              </a:ext>
            </a:extLst>
          </p:cNvPr>
          <p:cNvSpPr txBox="1">
            <a:spLocks/>
          </p:cNvSpPr>
          <p:nvPr/>
        </p:nvSpPr>
        <p:spPr>
          <a:xfrm>
            <a:off x="2952936" y="3789040"/>
            <a:ext cx="4139344" cy="1152128"/>
          </a:xfrm>
          <a:prstGeom prst="rect">
            <a:avLst/>
          </a:prstGeom>
          <a:solidFill>
            <a:schemeClr val="tx1">
              <a:lumMod val="85000"/>
              <a:lumOff val="15000"/>
              <a:alpha val="66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321" tIns="45662" rIns="91321" bIns="45662" rtlCol="0" anchor="ctr">
            <a:normAutofit fontScale="37500" lnSpcReduction="20000"/>
          </a:bodyPr>
          <a:lstStyle>
            <a:lvl1pPr algn="ctr" defTabSz="45688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sz="5300" u="sn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Casolino</a:t>
            </a:r>
            <a:r>
              <a:rPr lang="en-GB" sz="5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>
              <a:defRPr/>
            </a:pPr>
            <a:r>
              <a:rPr lang="en-US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5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Bertaina</a:t>
            </a:r>
            <a:r>
              <a:rPr lang="en-US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 </a:t>
            </a:r>
            <a:r>
              <a:rPr lang="en-US" sz="5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Cafagna</a:t>
            </a:r>
            <a:r>
              <a:rPr lang="en-US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O. Catalano, R. Caruso, G. Osteria, M. Ricci</a:t>
            </a:r>
            <a:endParaRPr lang="en-GB" sz="53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1" 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kumimoji="1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behalf</a:t>
            </a:r>
            <a:r>
              <a:rPr kumimoji="1" 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kumimoji="1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1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irad</a:t>
            </a:r>
            <a:r>
              <a:rPr kumimoji="1" 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and JEM-EUSO </a:t>
            </a:r>
            <a:r>
              <a:rPr kumimoji="1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collaborations</a:t>
            </a:r>
            <a:endParaRPr kumimoji="1" lang="it-IT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405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CA453A20-9493-4D64-BE8A-2BCC20B908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612576" y="260648"/>
            <a:ext cx="7772400" cy="1143000"/>
          </a:xfrm>
        </p:spPr>
        <p:txBody>
          <a:bodyPr/>
          <a:lstStyle/>
          <a:p>
            <a:r>
              <a:rPr lang="it-IT" altLang="en-US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it-IT" alt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performance</a:t>
            </a: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725CA974-2DB7-498A-A866-37B6D6D01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2132856"/>
            <a:ext cx="38100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(</a:t>
            </a:r>
            <a:r>
              <a:rPr lang="it-IT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probably</a:t>
            </a:r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it-IT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operation</a:t>
            </a:r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SI-PM in </a:t>
            </a:r>
            <a:r>
              <a:rPr lang="it-IT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endParaRPr lang="it-IT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size: 1*1 mm^2 </a:t>
            </a:r>
          </a:p>
          <a:p>
            <a:pPr>
              <a:buFontTx/>
              <a:buChar char="•"/>
            </a:pPr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 ns, in </a:t>
            </a:r>
            <a:r>
              <a:rPr lang="it-IT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case &gt;3 ns due to </a:t>
            </a:r>
            <a:r>
              <a:rPr lang="it-IT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wavelenght</a:t>
            </a:r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shifter</a:t>
            </a:r>
            <a:endParaRPr lang="it-IT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it-IT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Excellent</a:t>
            </a:r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agreement with </a:t>
            </a:r>
            <a:r>
              <a:rPr lang="it-IT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PMTs</a:t>
            </a:r>
            <a:endParaRPr lang="it-IT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it-IT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specific</a:t>
            </a:r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problems</a:t>
            </a:r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(inside)</a:t>
            </a:r>
          </a:p>
          <a:p>
            <a:pPr>
              <a:buFontTx/>
              <a:buChar char="•"/>
            </a:pPr>
            <a:endParaRPr lang="it-IT" altLang="en-US" dirty="0"/>
          </a:p>
          <a:p>
            <a:endParaRPr lang="it-IT" altLang="en-US" dirty="0"/>
          </a:p>
        </p:txBody>
      </p:sp>
      <p:pic>
        <p:nvPicPr>
          <p:cNvPr id="20484" name="Picture 4" descr="C:\Documents and Settings\Administrator\Desktop\teeest\senza titolo21.jpg">
            <a:extLst>
              <a:ext uri="{FF2B5EF4-FFF2-40B4-BE49-F238E27FC236}">
                <a16:creationId xmlns:a16="http://schemas.microsoft.com/office/drawing/2014/main" id="{F6883864-F9BF-4696-A756-5FED7B0E4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4800"/>
            <a:ext cx="14478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Documents and Settings\Administrator\Desktop\teeest\figura3.jpg">
            <a:extLst>
              <a:ext uri="{FF2B5EF4-FFF2-40B4-BE49-F238E27FC236}">
                <a16:creationId xmlns:a16="http://schemas.microsoft.com/office/drawing/2014/main" id="{1DBB8413-4EB3-4BF4-8492-CFE347B8C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41475"/>
            <a:ext cx="5562600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621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334FA9-5E72-421A-B18A-65290E39F4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778"/>
          <a:stretch/>
        </p:blipFill>
        <p:spPr>
          <a:xfrm>
            <a:off x="186925" y="228600"/>
            <a:ext cx="8822235" cy="6324600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30842" y="476672"/>
            <a:ext cx="8534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MINI-EUSO</a:t>
            </a:r>
            <a:br>
              <a:rPr lang="it-IT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3200" i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Multiwavelenght</a:t>
            </a:r>
            <a:r>
              <a:rPr lang="it-IT" sz="3200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Imaging new </a:t>
            </a:r>
            <a:r>
              <a:rPr lang="it-IT" sz="3200" i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Instrument</a:t>
            </a:r>
            <a:br>
              <a:rPr lang="it-IT" sz="3200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3200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Extreme </a:t>
            </a:r>
            <a:r>
              <a:rPr lang="it-IT" sz="3200" i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Universe</a:t>
            </a:r>
            <a:r>
              <a:rPr lang="it-IT" sz="3200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Space </a:t>
            </a:r>
            <a:r>
              <a:rPr lang="it-IT" sz="3200" i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Observatory</a:t>
            </a:r>
            <a:endParaRPr lang="en-US" sz="3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180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 descr="image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1" y="260648"/>
            <a:ext cx="5616624" cy="5914458"/>
          </a:xfrm>
          <a:prstGeom prst="rect">
            <a:avLst/>
          </a:prstGeom>
        </p:spPr>
      </p:pic>
      <p:sp>
        <p:nvSpPr>
          <p:cNvPr id="6" name="TextBox 10"/>
          <p:cNvSpPr txBox="1"/>
          <p:nvPr/>
        </p:nvSpPr>
        <p:spPr>
          <a:xfrm>
            <a:off x="193962" y="620688"/>
            <a:ext cx="2763491" cy="9186987"/>
          </a:xfrm>
          <a:prstGeom prst="rect">
            <a:avLst/>
          </a:prstGeom>
          <a:noFill/>
        </p:spPr>
        <p:txBody>
          <a:bodyPr wrap="square" lIns="91298" tIns="45649" rIns="91298" bIns="45649">
            <a:spAutoFit/>
          </a:bodyPr>
          <a:lstStyle/>
          <a:p>
            <a:pPr marL="342368" marR="0" lvl="0" indent="-342368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it-IT" sz="17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EUSO-TA: </a:t>
            </a:r>
            <a:r>
              <a:rPr kumimoji="1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Ground detector  </a:t>
            </a:r>
            <a:r>
              <a:rPr kumimoji="1" 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installed</a:t>
            </a:r>
            <a:r>
              <a:rPr kumimoji="1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in 2013 at Telescope Array site: </a:t>
            </a:r>
            <a:r>
              <a:rPr kumimoji="1" 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currently</a:t>
            </a:r>
            <a:r>
              <a:rPr kumimoji="1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kumimoji="1" 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operational</a:t>
            </a:r>
            <a:r>
              <a:rPr kumimoji="1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</a:t>
            </a:r>
            <a:endParaRPr kumimoji="1" lang="it-IT" sz="1700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368" marR="0" lvl="0" indent="-342368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1" lang="it-IT" sz="17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368" marR="0" lvl="0" indent="-342368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it-IT" sz="17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EUSO-BALLOONS</a:t>
            </a:r>
            <a:r>
              <a:rPr kumimoji="1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</a:p>
          <a:p>
            <a:pPr marL="285750" marR="0" lvl="0" indent="-285750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2014, </a:t>
            </a:r>
            <a:r>
              <a:rPr kumimoji="1" 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Timmins</a:t>
            </a:r>
            <a:r>
              <a:rPr kumimoji="1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, Canada</a:t>
            </a:r>
          </a:p>
          <a:p>
            <a:pPr marL="285750" marR="0" lvl="0" indent="-285750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2017 NASA Ultra long </a:t>
            </a:r>
            <a:r>
              <a:rPr kumimoji="1" 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duration</a:t>
            </a:r>
            <a:r>
              <a:rPr kumimoji="1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kumimoji="1" 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flight</a:t>
            </a:r>
            <a:r>
              <a:rPr kumimoji="1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 EUSO-SPB</a:t>
            </a:r>
          </a:p>
          <a:p>
            <a:pPr marL="285750" marR="0" lvl="0" indent="-285750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it-IT" sz="17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0" marR="0" lvl="0" indent="0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17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3. TUS (2016): </a:t>
            </a:r>
            <a:r>
              <a:rPr kumimoji="1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free-flyer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342368" marR="0" lvl="0" indent="-342368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1" lang="it-IT" sz="17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0" marR="0" lvl="0" indent="0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17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4. MINI-EUSO (2019): </a:t>
            </a:r>
            <a:r>
              <a:rPr kumimoji="1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Detector from International Space Station (ISS): 40 kg </a:t>
            </a:r>
            <a:r>
              <a:rPr kumimoji="1" 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total</a:t>
            </a:r>
            <a:r>
              <a:rPr kumimoji="1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 </a:t>
            </a:r>
            <a:endParaRPr kumimoji="1" lang="it-IT" sz="17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368" marR="0" lvl="0" indent="-342368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1" lang="it-IT" sz="17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0" marR="0" lvl="0" indent="0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17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5. </a:t>
            </a:r>
            <a:r>
              <a:rPr kumimoji="1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2022 NASA </a:t>
            </a:r>
          </a:p>
          <a:p>
            <a:pPr marL="0" marR="0" lvl="0" indent="0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b="1" i="1" dirty="0">
                <a:solidFill>
                  <a:srgbClr val="FFC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	</a:t>
            </a:r>
            <a:r>
              <a:rPr kumimoji="1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EUSO-SPB-2</a:t>
            </a:r>
          </a:p>
          <a:p>
            <a:pPr marL="0" marR="0" lvl="0" indent="0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it-IT" sz="17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0" marR="0" lvl="0" indent="0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17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6. K-EUSO (2022): </a:t>
            </a:r>
            <a:r>
              <a:rPr kumimoji="1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ISS </a:t>
            </a:r>
            <a:r>
              <a:rPr kumimoji="1" 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Approved</a:t>
            </a:r>
            <a:r>
              <a:rPr kumimoji="1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by Russian Space Agency</a:t>
            </a:r>
          </a:p>
          <a:p>
            <a:pPr marL="342882" marR="0" lvl="0" indent="-342882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1" lang="it-IT" sz="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0" marR="0" lvl="0" indent="0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17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7. POEMMA (2025+): </a:t>
            </a:r>
            <a:r>
              <a:rPr kumimoji="1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NASA twin free-Flyer</a:t>
            </a:r>
          </a:p>
          <a:p>
            <a:pPr marL="342368" marR="0" lvl="0" indent="-342368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it-IT" sz="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368" marR="0" lvl="0" indent="-342368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1" lang="it-IT" sz="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368" marR="0" lvl="0" indent="-342368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1" lang="it-IT" sz="17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0" marR="0" lvl="0" indent="0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17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</a:p>
          <a:p>
            <a:pPr marL="342368" marR="0" lvl="0" indent="-342368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17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	</a:t>
            </a:r>
          </a:p>
          <a:p>
            <a:pPr marL="342368" marR="0" lvl="0" indent="-342368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1" lang="it-IT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0" marR="0" lvl="0" indent="0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it-IT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368" marR="0" lvl="0" indent="-342368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1" lang="it-IT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0" marR="0" lvl="0" indent="0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it-IT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0" marR="0" lvl="0" indent="0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it-IT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368" marR="0" lvl="0" indent="-342368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1" lang="it-IT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368" marR="0" lvl="0" indent="-342368" algn="l" defTabSz="456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1" lang="it-IT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-94024" y="-439781"/>
            <a:ext cx="3960440" cy="141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49" rIns="91298" bIns="45649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1" lang="it-IT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The EUSO </a:t>
            </a:r>
            <a:r>
              <a:rPr kumimoji="1" lang="it-IT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program</a:t>
            </a:r>
            <a:endParaRPr kumimoji="1" lang="it-IT" sz="3200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13" name="TextBox 3"/>
          <p:cNvSpPr txBox="1"/>
          <p:nvPr/>
        </p:nvSpPr>
        <p:spPr>
          <a:xfrm>
            <a:off x="3275861" y="3068966"/>
            <a:ext cx="1120700" cy="738607"/>
          </a:xfrm>
          <a:prstGeom prst="rect">
            <a:avLst/>
          </a:prstGeom>
          <a:noFill/>
        </p:spPr>
        <p:txBody>
          <a:bodyPr wrap="none" lIns="91381" tIns="45692" rIns="91381" bIns="45692" rtlCol="0">
            <a:spAutoFit/>
          </a:bodyPr>
          <a:lstStyle/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MINI-EUSO</a:t>
            </a:r>
          </a:p>
          <a:p>
            <a:pPr marL="0" marR="0" lvl="0" indent="0" algn="ctr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(2019)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400 km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139952" y="6237312"/>
            <a:ext cx="1908664" cy="400110"/>
          </a:xfrm>
          <a:prstGeom prst="rect">
            <a:avLst/>
          </a:prstGeom>
          <a:solidFill>
            <a:srgbClr val="3F1E03"/>
          </a:solidFill>
        </p:spPr>
        <p:txBody>
          <a:bodyPr wrap="none" lIns="91435" tIns="45718" rIns="91435" bIns="45718" rtlCol="0">
            <a:spAutoFit/>
          </a:bodyPr>
          <a:lstStyle/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EUSO-TA (2013-)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4052" name="AutoShape 4" descr="Displaying frame_284114_rebinned_smallscale_allpackets-TA-ACQUISITION-20150513-080301-gaintable_20150510_1.txt-el15deg.pn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6232256"/>
            <a:ext cx="6156176" cy="62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magine 23" descr="EUSO-TA-and-TAFD-Startrail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flipH="1">
            <a:off x="3203850" y="5013176"/>
            <a:ext cx="1656184" cy="827386"/>
          </a:xfrm>
          <a:prstGeom prst="rect">
            <a:avLst/>
          </a:prstGeom>
        </p:spPr>
      </p:pic>
      <p:sp>
        <p:nvSpPr>
          <p:cNvPr id="25" name="TextBox 3"/>
          <p:cNvSpPr txBox="1"/>
          <p:nvPr/>
        </p:nvSpPr>
        <p:spPr>
          <a:xfrm>
            <a:off x="3275856" y="4994062"/>
            <a:ext cx="971429" cy="738607"/>
          </a:xfrm>
          <a:prstGeom prst="rect">
            <a:avLst/>
          </a:prstGeom>
          <a:noFill/>
        </p:spPr>
        <p:txBody>
          <a:bodyPr wrap="none" lIns="91381" tIns="45692" rIns="91381" bIns="45692" rtlCol="0">
            <a:spAutoFit/>
          </a:bodyPr>
          <a:lstStyle/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EUSO-TA </a:t>
            </a:r>
          </a:p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(&gt;2013)</a:t>
            </a:r>
          </a:p>
          <a:p>
            <a:pPr marL="0" marR="0" lvl="0" indent="0" algn="ctr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6215074" y="4206207"/>
            <a:ext cx="1857388" cy="651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marL="0" marR="0" lvl="0" indent="0" algn="ctr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7" name="Segnaposto contenuto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000000">
            <a:off x="3560248" y="2088852"/>
            <a:ext cx="1020650" cy="107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o 3"/>
          <p:cNvGrpSpPr/>
          <p:nvPr/>
        </p:nvGrpSpPr>
        <p:grpSpPr>
          <a:xfrm>
            <a:off x="6222474" y="2987034"/>
            <a:ext cx="2042190" cy="1876330"/>
            <a:chOff x="5357996" y="3195827"/>
            <a:chExt cx="2102891" cy="182343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7996" y="3195827"/>
              <a:ext cx="1989652" cy="1223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3"/>
            <p:cNvSpPr txBox="1"/>
            <p:nvPr/>
          </p:nvSpPr>
          <p:spPr>
            <a:xfrm>
              <a:off x="5420620" y="4065205"/>
              <a:ext cx="2040267" cy="954057"/>
            </a:xfrm>
            <a:prstGeom prst="rect">
              <a:avLst/>
            </a:prstGeom>
            <a:noFill/>
          </p:spPr>
          <p:txBody>
            <a:bodyPr wrap="square" lIns="91385" tIns="45695" rIns="91385" bIns="45695" rtlCol="0">
              <a:spAutoFit/>
            </a:bodyPr>
            <a:lstStyle/>
            <a:p>
              <a:pPr marL="0" marR="0" lvl="0" indent="0" algn="l" defTabSz="913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EUSO-BALLOON (2014)</a:t>
              </a:r>
            </a:p>
            <a:p>
              <a:pPr marL="0" marR="0" lvl="0" indent="0" algn="l" defTabSz="913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EUSO-SPB  (2017)</a:t>
              </a:r>
            </a:p>
            <a:p>
              <a:pPr marL="0" marR="0" lvl="0" indent="0" algn="l" defTabSz="913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EUSO-SPB2 (2022)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5" name="Rettangolo 4"/>
          <p:cNvSpPr/>
          <p:nvPr/>
        </p:nvSpPr>
        <p:spPr>
          <a:xfrm>
            <a:off x="7038678" y="3497849"/>
            <a:ext cx="1115657" cy="373659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30-40 km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104322" y="1852637"/>
            <a:ext cx="800209" cy="369328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(2022)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Immagine 19" descr="mini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899835">
            <a:off x="3102985" y="1708141"/>
            <a:ext cx="1636872" cy="1296885"/>
          </a:xfrm>
          <a:prstGeom prst="rect">
            <a:avLst/>
          </a:prstGeom>
        </p:spPr>
      </p:pic>
      <p:sp>
        <p:nvSpPr>
          <p:cNvPr id="26" name="Freccia a destra 25"/>
          <p:cNvSpPr/>
          <p:nvPr/>
        </p:nvSpPr>
        <p:spPr>
          <a:xfrm rot="18567600">
            <a:off x="4112526" y="1847559"/>
            <a:ext cx="559283" cy="379489"/>
          </a:xfrm>
          <a:prstGeom prst="rightArrow">
            <a:avLst>
              <a:gd name="adj1" fmla="val 50000"/>
              <a:gd name="adj2" fmla="val 52808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marL="0" marR="0" lvl="0" indent="0" algn="ctr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"/>
          <p:cNvSpPr/>
          <p:nvPr/>
        </p:nvSpPr>
        <p:spPr>
          <a:xfrm>
            <a:off x="7596507" y="1500174"/>
            <a:ext cx="1277850" cy="373608"/>
          </a:xfrm>
          <a:prstGeom prst="rect">
            <a:avLst/>
          </a:prstGeom>
        </p:spPr>
        <p:txBody>
          <a:bodyPr wrap="none" lIns="91381" tIns="45692" rIns="91381" bIns="45692">
            <a:spAutoFit/>
          </a:bodyPr>
          <a:lstStyle/>
          <a:p>
            <a:pPr marL="0" marR="0" lvl="0" indent="0" algn="ctr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POEMMA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507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58082" y="1928802"/>
            <a:ext cx="1539301" cy="155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Rettangolo 28"/>
          <p:cNvSpPr/>
          <p:nvPr/>
        </p:nvSpPr>
        <p:spPr>
          <a:xfrm>
            <a:off x="7298914" y="1911789"/>
            <a:ext cx="1500198" cy="373659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marL="0" marR="0" lvl="0" indent="0" algn="ctr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TUS  (2016)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507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200000">
            <a:off x="7470144" y="360781"/>
            <a:ext cx="1440744" cy="1004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13417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45049" y="20358"/>
            <a:ext cx="8534400" cy="1143000"/>
          </a:xfrm>
        </p:spPr>
        <p:txBody>
          <a:bodyPr/>
          <a:lstStyle/>
          <a:p>
            <a:r>
              <a:rPr lang="it-IT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MINI-EUSO</a:t>
            </a:r>
            <a:br>
              <a:rPr lang="it-IT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3273" y="6192007"/>
            <a:ext cx="6156176" cy="62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7B527C1-1896-42A5-A4E9-B4A8BB1AF82A}"/>
              </a:ext>
            </a:extLst>
          </p:cNvPr>
          <p:cNvSpPr/>
          <p:nvPr/>
        </p:nvSpPr>
        <p:spPr>
          <a:xfrm>
            <a:off x="115797" y="1105854"/>
            <a:ext cx="3389403" cy="430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Multi-band,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Multi-</a:t>
            </a:r>
            <a:r>
              <a:rPr kumimoji="1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Wavelenght</a:t>
            </a:r>
            <a:r>
              <a:rPr kumimoji="1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telescope</a:t>
            </a:r>
            <a:r>
              <a:rPr kumimoji="1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inside ISS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Ultraviolet</a:t>
            </a:r>
            <a:r>
              <a:rPr kumimoji="1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with </a:t>
            </a:r>
            <a:r>
              <a:rPr kumimoji="1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Fresnel</a:t>
            </a:r>
            <a:r>
              <a:rPr kumimoji="1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lenses</a:t>
            </a:r>
            <a:endParaRPr kumimoji="1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Near</a:t>
            </a:r>
            <a:r>
              <a:rPr kumimoji="1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Infrared</a:t>
            </a:r>
            <a:r>
              <a:rPr kumimoji="1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camera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Visible</a:t>
            </a:r>
            <a:r>
              <a:rPr kumimoji="1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camera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SiPM</a:t>
            </a:r>
            <a:endParaRPr kumimoji="1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30kg </a:t>
            </a:r>
            <a:r>
              <a:rPr kumimoji="1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telescope</a:t>
            </a:r>
            <a:endParaRPr kumimoji="1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10kg ancillary material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 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62*37*37 cm</a:t>
            </a:r>
          </a:p>
        </p:txBody>
      </p:sp>
      <p:pic>
        <p:nvPicPr>
          <p:cNvPr id="21" name="Picture 19" descr="Image result for ASI LOGO agenzia">
            <a:extLst>
              <a:ext uri="{FF2B5EF4-FFF2-40B4-BE49-F238E27FC236}">
                <a16:creationId xmlns:a16="http://schemas.microsoft.com/office/drawing/2014/main" id="{578C5201-4F45-49B8-8F7E-713CD0350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189" y="98199"/>
            <a:ext cx="839501" cy="587601"/>
          </a:xfrm>
          <a:prstGeom prst="rect">
            <a:avLst/>
          </a:prstGeom>
          <a:noFill/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B93634FC-D6A9-4294-8DAD-64213D9C8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6460" y="92756"/>
            <a:ext cx="561745" cy="66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6BB164-DC2A-41D1-A113-01B564886DDB}"/>
              </a:ext>
            </a:extLst>
          </p:cNvPr>
          <p:cNvSpPr/>
          <p:nvPr/>
        </p:nvSpPr>
        <p:spPr>
          <a:xfrm>
            <a:off x="1429499" y="565710"/>
            <a:ext cx="7110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Multiwavelength Imaging New Instrument for the Extreme Universe Space Observatory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C197A2-B62F-432A-BE89-F7C0CD7F8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1217265"/>
            <a:ext cx="3810000" cy="48510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00CE75-A317-4E86-BF41-4E51960581A5}"/>
              </a:ext>
            </a:extLst>
          </p:cNvPr>
          <p:cNvSpPr/>
          <p:nvPr/>
        </p:nvSpPr>
        <p:spPr>
          <a:xfrm>
            <a:off x="115797" y="5577644"/>
            <a:ext cx="2398803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Night observations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From inside UV-transparent window of Zvezda</a:t>
            </a:r>
          </a:p>
        </p:txBody>
      </p:sp>
    </p:spTree>
    <p:extLst>
      <p:ext uri="{BB962C8B-B14F-4D97-AF65-F5344CB8AC3E}">
        <p14:creationId xmlns:p14="http://schemas.microsoft.com/office/powerpoint/2010/main" val="1525353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0F26C3A-9B6B-4A88-8743-1C92BA3FB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12738"/>
            <a:ext cx="4244966" cy="3246757"/>
          </a:xfrm>
          <a:prstGeom prst="rect">
            <a:avLst/>
          </a:prstGeom>
        </p:spPr>
      </p:pic>
      <p:pic>
        <p:nvPicPr>
          <p:cNvPr id="8" name="Picture 7" descr="Untitled-1 copy">
            <a:extLst>
              <a:ext uri="{FF2B5EF4-FFF2-40B4-BE49-F238E27FC236}">
                <a16:creationId xmlns:a16="http://schemas.microsoft.com/office/drawing/2014/main" id="{D05D798D-ECEB-482B-8D0D-96208EC89C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3737894" y="2947235"/>
            <a:ext cx="3474931" cy="231305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14299"/>
            <a:ext cx="5410200" cy="1143000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solidFill>
                  <a:srgbClr val="FFC000"/>
                </a:solidFill>
              </a:rPr>
              <a:t>Uv</a:t>
            </a:r>
            <a:r>
              <a:rPr lang="en-US" sz="3600" dirty="0">
                <a:solidFill>
                  <a:srgbClr val="FFC000"/>
                </a:solidFill>
              </a:rPr>
              <a:t> transparent window,</a:t>
            </a:r>
            <a:br>
              <a:rPr lang="en-US" sz="3600" dirty="0">
                <a:solidFill>
                  <a:srgbClr val="FFC000"/>
                </a:solidFill>
              </a:rPr>
            </a:br>
            <a:r>
              <a:rPr lang="en-US" sz="3600" dirty="0">
                <a:solidFill>
                  <a:srgbClr val="FFC000"/>
                </a:solidFill>
              </a:rPr>
              <a:t> Zvezda module</a:t>
            </a:r>
          </a:p>
        </p:txBody>
      </p:sp>
      <p:pic>
        <p:nvPicPr>
          <p:cNvPr id="4" name="Picture 4" descr="http://ru.convdocs.org/pars_docs/refs/28/27250/27250_html_m15f4e62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219200"/>
            <a:ext cx="3498514" cy="526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Connettore 2 16"/>
          <p:cNvCxnSpPr>
            <a:cxnSpLocks/>
          </p:cNvCxnSpPr>
          <p:nvPr/>
        </p:nvCxnSpPr>
        <p:spPr>
          <a:xfrm flipH="1">
            <a:off x="457200" y="4038600"/>
            <a:ext cx="4038600" cy="7620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>
            <a:cxnSpLocks/>
          </p:cNvCxnSpPr>
          <p:nvPr/>
        </p:nvCxnSpPr>
        <p:spPr>
          <a:xfrm flipH="1">
            <a:off x="1066806" y="5257800"/>
            <a:ext cx="3886194" cy="533401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Объект 4">
            <a:extLst>
              <a:ext uri="{FF2B5EF4-FFF2-40B4-BE49-F238E27FC236}">
                <a16:creationId xmlns:a16="http://schemas.microsoft.com/office/drawing/2014/main" id="{4181FC3F-ABDF-4550-A0BD-465939AA0A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923" y="3886200"/>
            <a:ext cx="1897243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156E9E-EECC-4AF4-BD94-013D83E28B81}"/>
              </a:ext>
            </a:extLst>
          </p:cNvPr>
          <p:cNvSpPr txBox="1"/>
          <p:nvPr/>
        </p:nvSpPr>
        <p:spPr>
          <a:xfrm>
            <a:off x="7162801" y="58674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Field of view from window</a:t>
            </a:r>
          </a:p>
        </p:txBody>
      </p:sp>
      <p:pic>
        <p:nvPicPr>
          <p:cNvPr id="15" name="Picture 2" descr="C:\Users\marco\Dropbox\MiniEusoDocumentation\graphics\zvezda3.png">
            <a:extLst>
              <a:ext uri="{FF2B5EF4-FFF2-40B4-BE49-F238E27FC236}">
                <a16:creationId xmlns:a16="http://schemas.microsoft.com/office/drawing/2014/main" id="{A611E296-24AC-4168-8FB4-0EEE88FB6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00" y="5490793"/>
            <a:ext cx="1981200" cy="129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590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0"/>
          <a:stretch/>
        </p:blipFill>
        <p:spPr bwMode="auto">
          <a:xfrm>
            <a:off x="1295400" y="1060466"/>
            <a:ext cx="6264696" cy="519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45049" y="20358"/>
            <a:ext cx="8534400" cy="1143000"/>
          </a:xfrm>
        </p:spPr>
        <p:txBody>
          <a:bodyPr/>
          <a:lstStyle/>
          <a:p>
            <a:r>
              <a:rPr lang="it-IT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Science </a:t>
            </a:r>
            <a:r>
              <a:rPr lang="it-IT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Objectives</a:t>
            </a:r>
            <a:br>
              <a:rPr lang="it-IT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Untitled-1 copy">
            <a:extLst>
              <a:ext uri="{FF2B5EF4-FFF2-40B4-BE49-F238E27FC236}">
                <a16:creationId xmlns:a16="http://schemas.microsoft.com/office/drawing/2014/main" id="{858840B7-7AAD-4AD4-B142-A667CAFAE3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73768">
            <a:off x="4780409" y="1784326"/>
            <a:ext cx="1702455" cy="1133221"/>
          </a:xfrm>
          <a:prstGeom prst="rect">
            <a:avLst/>
          </a:prstGeom>
        </p:spPr>
      </p:pic>
      <p:pic>
        <p:nvPicPr>
          <p:cNvPr id="21" name="Picture 19" descr="Image result for ASI LOGO agenzia">
            <a:extLst>
              <a:ext uri="{FF2B5EF4-FFF2-40B4-BE49-F238E27FC236}">
                <a16:creationId xmlns:a16="http://schemas.microsoft.com/office/drawing/2014/main" id="{578C5201-4F45-49B8-8F7E-713CD0350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189" y="98199"/>
            <a:ext cx="839501" cy="587601"/>
          </a:xfrm>
          <a:prstGeom prst="rect">
            <a:avLst/>
          </a:prstGeom>
          <a:noFill/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B93634FC-D6A9-4294-8DAD-64213D9C8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6460" y="92756"/>
            <a:ext cx="561745" cy="66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7958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70" y="1182579"/>
            <a:ext cx="4377672" cy="3992563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  <a:r>
              <a:rPr lang="it-IT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UHECRs</a:t>
            </a:r>
            <a:endParaRPr lang="it-IT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4626397" y="5200973"/>
            <a:ext cx="3962400" cy="16764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of the PDM of the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SuperPressureBalloon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EUSO-SPB, ground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tests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EUSO-TA</a:t>
            </a:r>
          </a:p>
          <a:p>
            <a:pPr marL="514350" indent="-514350">
              <a:buNone/>
            </a:pP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20km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</a:t>
            </a:r>
          </a:p>
          <a:p>
            <a:pPr marL="514350" indent="-514350">
              <a:buNone/>
            </a:pP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frame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2.5microsecond</a:t>
            </a:r>
          </a:p>
          <a:p>
            <a:pPr marL="514350" indent="-514350">
              <a:buNone/>
            </a:pP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moves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bottom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ground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top (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toward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sky</a:t>
            </a:r>
            <a:r>
              <a:rPr 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>
              <a:buNone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BE1F45-6F36-4D49-AB0C-370D2C0EE8EB}"/>
              </a:ext>
            </a:extLst>
          </p:cNvPr>
          <p:cNvSpPr txBox="1"/>
          <p:nvPr/>
        </p:nvSpPr>
        <p:spPr>
          <a:xfrm>
            <a:off x="457200" y="1600200"/>
            <a:ext cx="330090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Threshold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≈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7E20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FPGA Trigger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TUS-like events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Laser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generated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events (USA)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UV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flasher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(Japan)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39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Meteors and Strange quark matter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87430" y="1156984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Meteors: Seconds, Solar system speed</a:t>
            </a: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Strange Quark matter (very dense): longer, constant signal, interstellar origin and  speed </a:t>
            </a:r>
          </a:p>
        </p:txBody>
      </p:sp>
      <p:pic>
        <p:nvPicPr>
          <p:cNvPr id="8" name="Content Placeholder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6F219D-A907-4406-83CF-AE0FA1FBA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15" y="1676400"/>
            <a:ext cx="4660060" cy="4242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5929F7-FD0B-42AF-839A-5F4E1FC6D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15" y="2362200"/>
            <a:ext cx="3815144" cy="2590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EF118F6-F1C0-4909-8598-B40B0F820084}"/>
              </a:ext>
            </a:extLst>
          </p:cNvPr>
          <p:cNvSpPr txBox="1">
            <a:spLocks/>
          </p:cNvSpPr>
          <p:nvPr/>
        </p:nvSpPr>
        <p:spPr bwMode="auto">
          <a:xfrm>
            <a:off x="1576427" y="2264123"/>
            <a:ext cx="3124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72" tIns="45889" rIns="91772" bIns="45889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455693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</a:defRPr>
            </a:lvl6pPr>
            <a:lvl7pPr marL="911381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</a:defRPr>
            </a:lvl7pPr>
            <a:lvl8pPr marL="1367081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</a:defRPr>
            </a:lvl8pPr>
            <a:lvl9pPr marL="1822771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-97" charset="-128"/>
              </a:rPr>
              <a:t>Light curve</a:t>
            </a:r>
            <a:endParaRPr kumimoji="1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-97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7F79F5-AED2-4DE1-B6BF-C30CC0A017ED}"/>
              </a:ext>
            </a:extLst>
          </p:cNvPr>
          <p:cNvSpPr/>
          <p:nvPr/>
        </p:nvSpPr>
        <p:spPr>
          <a:xfrm>
            <a:off x="6111058" y="1126121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40ms frames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2E1347-E430-4E93-922E-448445E575F5}"/>
              </a:ext>
            </a:extLst>
          </p:cNvPr>
          <p:cNvSpPr/>
          <p:nvPr/>
        </p:nvSpPr>
        <p:spPr>
          <a:xfrm>
            <a:off x="5029200" y="4953000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Abruzzo, 26/6/2019</a:t>
            </a:r>
          </a:p>
        </p:txBody>
      </p:sp>
      <p:pic>
        <p:nvPicPr>
          <p:cNvPr id="13" name="Picture 14" descr="D:\Dropbox\TAEUSO_DARECUPERARE\2016-11-98-mini-euso-isas\Diapositiva19.PNG">
            <a:extLst>
              <a:ext uri="{FF2B5EF4-FFF2-40B4-BE49-F238E27FC236}">
                <a16:creationId xmlns:a16="http://schemas.microsoft.com/office/drawing/2014/main" id="{AD1AD2D6-8850-4D51-B40C-E565785ED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3826" t="26139" r="10345" b="7194"/>
          <a:stretch/>
        </p:blipFill>
        <p:spPr bwMode="auto">
          <a:xfrm>
            <a:off x="2133598" y="4932366"/>
            <a:ext cx="2009859" cy="1799874"/>
          </a:xfrm>
          <a:prstGeom prst="rect">
            <a:avLst/>
          </a:prstGeom>
          <a:noFill/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981C74F-41FD-4F93-A820-E7F9B0E1030E}"/>
              </a:ext>
            </a:extLst>
          </p:cNvPr>
          <p:cNvSpPr/>
          <p:nvPr/>
        </p:nvSpPr>
        <p:spPr>
          <a:xfrm>
            <a:off x="4258011" y="5971488"/>
            <a:ext cx="4962189" cy="866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Meteor studies in the framework of the JEM-EUSO program. PLANETARY AND SPACE SCIENCE, 143(SI):245{255, SEP 1 2017.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JEM-EUSO: Meteor and </a:t>
            </a:r>
            <a:r>
              <a:rPr kumimoji="0" lang="en-GB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nuclearite</a:t>
            </a: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observations. Experimental Astronomy, 40:253{279, November 2015. 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76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07506" y="1556804"/>
            <a:ext cx="5112566" cy="4525963"/>
          </a:xfrm>
          <a:prstGeom prst="rect">
            <a:avLst/>
          </a:prstGeom>
        </p:spPr>
        <p:txBody>
          <a:bodyPr vert="horz" lIns="91376" tIns="45688" rIns="91376" bIns="45688" rtlCol="0">
            <a:normAutofit/>
          </a:bodyPr>
          <a:lstStyle>
            <a:lvl1pPr marL="342659" indent="-342659" algn="l" defTabSz="45688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428" indent="-285548" algn="l" defTabSz="45688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199" indent="-228439" algn="l" defTabSz="45688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99077" indent="-228439" algn="l" defTabSz="45688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5957" indent="-228439" algn="l" defTabSz="45688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2836" indent="-228439" algn="l" defTabSz="45688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716" indent="-228439" algn="l" defTabSz="45688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595" indent="-228439" algn="l" defTabSz="45688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472" indent="-228439" algn="l" defTabSz="45688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6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it-IT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1" lang="it-IT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UV </a:t>
            </a:r>
            <a:r>
              <a:rPr kumimoji="1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emissions</a:t>
            </a:r>
            <a:r>
              <a:rPr kumimoji="1" lang="it-IT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from night-Earth </a:t>
            </a:r>
          </a:p>
          <a:p>
            <a:pPr marL="799165" marR="0" lvl="2" indent="0" algn="l" defTabSz="456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it-IT" sz="20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6.5 km </a:t>
            </a:r>
            <a:r>
              <a:rPr kumimoji="1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resolution</a:t>
            </a:r>
            <a:r>
              <a:rPr kumimoji="1" lang="it-IT" sz="20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from 2.5mus and </a:t>
            </a:r>
            <a:r>
              <a:rPr kumimoji="1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above</a:t>
            </a:r>
            <a:r>
              <a:rPr kumimoji="1" lang="it-IT" sz="20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+-51° </a:t>
            </a:r>
          </a:p>
          <a:p>
            <a:pPr marL="799165" marR="0" lvl="2" indent="0" algn="l" defTabSz="456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it-IT" sz="20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from </a:t>
            </a:r>
            <a:r>
              <a:rPr kumimoji="1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different</a:t>
            </a:r>
            <a:r>
              <a:rPr kumimoji="1" lang="it-IT" sz="20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lighting conditions, </a:t>
            </a:r>
            <a:r>
              <a:rPr kumimoji="1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moon</a:t>
            </a:r>
            <a:r>
              <a:rPr kumimoji="1" lang="it-IT" sz="20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phase, </a:t>
            </a:r>
            <a:r>
              <a:rPr kumimoji="1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year</a:t>
            </a:r>
            <a:endParaRPr kumimoji="1" lang="it-IT" sz="2000" b="0" i="1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799165" marR="0" lvl="2" indent="0" algn="l" defTabSz="456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it-IT" sz="20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from </a:t>
            </a:r>
            <a:r>
              <a:rPr kumimoji="1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different</a:t>
            </a:r>
            <a:r>
              <a:rPr kumimoji="1" lang="it-IT" sz="20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1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inclinations</a:t>
            </a:r>
            <a:r>
              <a:rPr kumimoji="1" lang="it-IT" sz="20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456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1" lang="it-IT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456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Map</a:t>
            </a:r>
            <a:r>
              <a:rPr kumimoji="1" lang="it-IT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of night time Earth in UV </a:t>
            </a:r>
          </a:p>
          <a:p>
            <a:pPr marL="0" marR="0" lvl="0" indent="0" algn="l" defTabSz="456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1" lang="it-IT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659" marR="0" lvl="0" indent="-342659" algn="l" defTabSz="4568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1" lang="it-IT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ysClr val="windowText" lastClr="000000"/>
          </a:solidFill>
        </p:spPr>
        <p:txBody>
          <a:bodyPr vert="horz" lIns="91333" tIns="45667" rIns="91333" bIns="45667" rtlCol="0" anchor="ctr">
            <a:noAutofit/>
          </a:bodyPr>
          <a:lstStyle>
            <a:lvl1pPr algn="l" defTabSz="45688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688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first night UV </a:t>
            </a:r>
            <a:r>
              <a:rPr kumimoji="1" lang="it-IT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Map</a:t>
            </a:r>
            <a:r>
              <a:rPr kumimoji="1" lang="it-IT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of the Earth</a:t>
            </a:r>
            <a:br>
              <a:rPr kumimoji="1" lang="it-IT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1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364088" y="5085184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Apollo 16 </a:t>
            </a:r>
          </a:p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1050-1260 Å and 1200-1550 Å.</a:t>
            </a: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40432A17-8642-4024-86DC-912E2FD7D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2434" y="4236631"/>
            <a:ext cx="1908448" cy="1908448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2878E9-FFFB-48E5-979A-4F0383B2FD8D}"/>
              </a:ext>
            </a:extLst>
          </p:cNvPr>
          <p:cNvSpPr txBox="1"/>
          <p:nvPr/>
        </p:nvSpPr>
        <p:spPr>
          <a:xfrm>
            <a:off x="5242434" y="6169946"/>
            <a:ext cx="2018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Simulated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wiew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Sicily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with Mini-EUSO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4E2ECE-A310-4A53-A93B-1D6B1CB280AC}"/>
              </a:ext>
            </a:extLst>
          </p:cNvPr>
          <p:cNvSpPr txBox="1"/>
          <p:nvPr/>
        </p:nvSpPr>
        <p:spPr>
          <a:xfrm>
            <a:off x="4956896" y="3447611"/>
            <a:ext cx="23146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Picture of the Earth from Apollo 16 mission Far </a:t>
            </a:r>
            <a:r>
              <a:rPr kumimoji="0" lang="it-IT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Ultraviolet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Camera/</a:t>
            </a:r>
            <a:r>
              <a:rPr kumimoji="0" lang="it-IT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Spectrograph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(UVC)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56407-5094-48C0-A68B-FEBAAC271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556804"/>
            <a:ext cx="2267448" cy="1798967"/>
          </a:xfrm>
          <a:prstGeom prst="rect">
            <a:avLst/>
          </a:prstGeom>
        </p:spPr>
      </p:pic>
      <p:pic>
        <p:nvPicPr>
          <p:cNvPr id="3074" name="Picture 2" descr="http://gold.cs.ucf.edu/wp-content/uploads/2018/09/GOLD-first-light.png">
            <a:extLst>
              <a:ext uri="{FF2B5EF4-FFF2-40B4-BE49-F238E27FC236}">
                <a16:creationId xmlns:a16="http://schemas.microsoft.com/office/drawing/2014/main" id="{A43EA7F6-FF3B-428E-984D-F2A188472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180" y="1546817"/>
            <a:ext cx="1491793" cy="18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8E530E-941B-4C81-8BBF-C6CFC9C2CABE}"/>
              </a:ext>
            </a:extLst>
          </p:cNvPr>
          <p:cNvSpPr txBox="1"/>
          <p:nvPr/>
        </p:nvSpPr>
        <p:spPr>
          <a:xfrm>
            <a:off x="7360050" y="3497967"/>
            <a:ext cx="15849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SES-14 GOLD instrument. It was taken at approximately 6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Emissions from 160 km</a:t>
            </a:r>
          </a:p>
        </p:txBody>
      </p:sp>
    </p:spTree>
    <p:extLst>
      <p:ext uri="{BB962C8B-B14F-4D97-AF65-F5344CB8AC3E}">
        <p14:creationId xmlns:p14="http://schemas.microsoft.com/office/powerpoint/2010/main" val="3887386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3068960"/>
            <a:ext cx="3763144" cy="1143000"/>
          </a:xfrm>
        </p:spPr>
        <p:txBody>
          <a:bodyPr/>
          <a:lstStyle/>
          <a:p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245 km * orbit path</a:t>
            </a:r>
            <a:b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Oversampling down to 2.5km</a:t>
            </a:r>
            <a:b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Possibility of inclining the detector in a second phase of observations</a:t>
            </a:r>
            <a:b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 use non-nadir window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922C2D54-38E7-4020-A5B5-7475CDBCDE94}"/>
              </a:ext>
            </a:extLst>
          </p:cNvPr>
          <p:cNvSpPr txBox="1">
            <a:spLocks/>
          </p:cNvSpPr>
          <p:nvPr/>
        </p:nvSpPr>
        <p:spPr bwMode="auto">
          <a:xfrm>
            <a:off x="304800" y="18864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72" tIns="45889" rIns="91772" bIns="45889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455693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</a:defRPr>
            </a:lvl6pPr>
            <a:lvl7pPr marL="911381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</a:defRPr>
            </a:lvl7pPr>
            <a:lvl8pPr marL="1367081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</a:defRPr>
            </a:lvl8pPr>
            <a:lvl9pPr marL="1822771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Mapping night sky in UV</a:t>
            </a:r>
          </a:p>
        </p:txBody>
      </p:sp>
      <p:pic>
        <p:nvPicPr>
          <p:cNvPr id="2050" name="Picture 2" descr="Image result for iss orbit path japan">
            <a:extLst>
              <a:ext uri="{FF2B5EF4-FFF2-40B4-BE49-F238E27FC236}">
                <a16:creationId xmlns:a16="http://schemas.microsoft.com/office/drawing/2014/main" id="{66CD9308-69F2-4CEF-BB40-FB1C85BFC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84784"/>
            <a:ext cx="4592537" cy="296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F1C799-6129-43CB-AFC9-02E7078C8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600" y="3284983"/>
            <a:ext cx="1960339" cy="308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745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M. Casolino, INFN &amp; University Roma Tor Vergata</a:t>
            </a:r>
          </a:p>
        </p:txBody>
      </p:sp>
      <p:pic>
        <p:nvPicPr>
          <p:cNvPr id="93188" name="Picture 44" descr="C:\Documents and Settings\Administrator\Desktop\vittori\l_siley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51" y="4443034"/>
            <a:ext cx="2581198" cy="177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64" descr="C:\Documents and Settings\Administrator\Desktop\icrc2005\posters\IM0000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35" y="869416"/>
            <a:ext cx="2738949" cy="320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5"/>
          <a:stretch>
            <a:fillRect/>
          </a:stretch>
        </p:blipFill>
        <p:spPr bwMode="auto">
          <a:xfrm>
            <a:off x="6165734" y="3011875"/>
            <a:ext cx="2657475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2" name="TextBox 1"/>
          <p:cNvSpPr txBox="1">
            <a:spLocks noChangeArrowheads="1"/>
          </p:cNvSpPr>
          <p:nvPr/>
        </p:nvSpPr>
        <p:spPr bwMode="auto">
          <a:xfrm>
            <a:off x="323528" y="67800"/>
            <a:ext cx="80642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Cosmic ray and radiation studies in space</a:t>
            </a:r>
          </a:p>
        </p:txBody>
      </p:sp>
      <p:pic>
        <p:nvPicPr>
          <p:cNvPr id="9" name="Picture 6" descr="http://www.asi.it/files/imagecache/news_image/images/Altea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792" y="825589"/>
            <a:ext cx="2963627" cy="207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lteino sileye3">
            <a:extLst>
              <a:ext uri="{FF2B5EF4-FFF2-40B4-BE49-F238E27FC236}">
                <a16:creationId xmlns:a16="http://schemas.microsoft.com/office/drawing/2014/main" id="{C5F8CD45-21A5-407E-B68E-39C222525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210" y="4435766"/>
            <a:ext cx="2710544" cy="184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 descr="Immagine che contiene pavimento, interni, sedendo, nero&#10;&#10;Descrizione generata automaticamente">
            <a:extLst>
              <a:ext uri="{FF2B5EF4-FFF2-40B4-BE49-F238E27FC236}">
                <a16:creationId xmlns:a16="http://schemas.microsoft.com/office/drawing/2014/main" id="{F995A42D-6379-4E72-A7BE-F2F9B662CB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1" y="869416"/>
            <a:ext cx="2519261" cy="320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9509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087" y="1502846"/>
            <a:ext cx="5660211" cy="535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タイトル 1"/>
          <p:cNvSpPr txBox="1">
            <a:spLocks/>
          </p:cNvSpPr>
          <p:nvPr/>
        </p:nvSpPr>
        <p:spPr bwMode="auto">
          <a:xfrm>
            <a:off x="457200" y="160334"/>
            <a:ext cx="441009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72" tIns="45889" rIns="91772" bIns="45889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455693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</a:defRPr>
            </a:lvl6pPr>
            <a:lvl7pPr marL="911381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</a:defRPr>
            </a:lvl7pPr>
            <a:lvl8pPr marL="1367081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</a:defRPr>
            </a:lvl8pPr>
            <a:lvl9pPr marL="1822771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halkboard" pitchFamily="-97" charset="0"/>
              </a:defRPr>
            </a:lvl9pPr>
          </a:lstStyle>
          <a:p>
            <a:pPr marL="0" marR="0" lvl="0" indent="0" algn="ctr" defTabSz="913803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Mini-EUSO &amp; Debris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-97" charset="-128"/>
              <a:cs typeface="Times New Roman" panose="02020603050405020304" pitchFamily="18" charset="0"/>
            </a:endParaRPr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 bwMode="auto">
          <a:xfrm>
            <a:off x="-15812" y="1981200"/>
            <a:ext cx="3635896" cy="40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72" tIns="45889" rIns="91772" bIns="45889" numCol="1" anchor="t" anchorCtr="0" compatLnSpc="1">
            <a:prstTxWarp prst="textNoShape">
              <a:avLst/>
            </a:prstTxWarp>
            <a:normAutofit/>
          </a:bodyPr>
          <a:lstStyle>
            <a:lvl1pPr marL="341770" indent="-34177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Monotype Sorts" pitchFamily="-108" charset="2"/>
              <a:buNone/>
              <a:defRPr kumimoji="1" sz="2800">
                <a:solidFill>
                  <a:schemeClr val="tx1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defRPr>
            </a:lvl1pPr>
            <a:lvl2pPr marL="740498" indent="-28480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8" charset="2"/>
              <a:buChar char="–"/>
              <a:defRPr kumimoji="1" sz="2600">
                <a:solidFill>
                  <a:schemeClr val="tx1"/>
                </a:solidFill>
                <a:latin typeface="+mj-lt"/>
                <a:ea typeface="ＭＳ Ｐゴシック" pitchFamily="-97" charset="-128"/>
              </a:defRPr>
            </a:lvl2pPr>
            <a:lvl3pPr marL="1139231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2"/>
              <a:buChar char="²"/>
              <a:defRPr kumimoji="1" sz="2400">
                <a:solidFill>
                  <a:srgbClr val="FFFFFF"/>
                </a:solidFill>
                <a:latin typeface="+mj-lt"/>
                <a:ea typeface="ＭＳ Ｐゴシック" pitchFamily="-97" charset="-128"/>
              </a:defRPr>
            </a:lvl3pPr>
            <a:lvl4pPr marL="1594924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+mj-lt"/>
                <a:ea typeface="ＭＳ Ｐゴシック" pitchFamily="-97" charset="-128"/>
              </a:defRPr>
            </a:lvl4pPr>
            <a:lvl5pPr marL="2050618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»"/>
              <a:defRPr kumimoji="1" sz="2000">
                <a:solidFill>
                  <a:schemeClr val="tx1"/>
                </a:solidFill>
                <a:latin typeface="+mj-lt"/>
                <a:ea typeface="ＭＳ Ｐゴシック" pitchFamily="-97" charset="-128"/>
              </a:defRPr>
            </a:lvl5pPr>
            <a:lvl6pPr marL="2506311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62009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17699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73388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 marL="341770" marR="0" lvl="0" indent="-341770" algn="l" defTabSz="91380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50000"/>
              <a:buFont typeface="Monotype Sorts" pitchFamily="-108" charset="2"/>
              <a:buNone/>
              <a:tabLst/>
              <a:defRPr/>
            </a:pPr>
            <a:r>
              <a:rPr kumimoji="1" lang="it-IT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Norad</a:t>
            </a:r>
            <a:r>
              <a:rPr kumimoji="1" lang="it-IT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 data of </a:t>
            </a:r>
            <a:r>
              <a:rPr kumimoji="1" lang="it-IT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known</a:t>
            </a:r>
            <a:r>
              <a:rPr kumimoji="1" lang="it-IT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 </a:t>
            </a:r>
            <a:r>
              <a:rPr kumimoji="1" lang="it-IT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debris</a:t>
            </a:r>
            <a:r>
              <a:rPr kumimoji="1" lang="it-IT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 in </a:t>
            </a:r>
            <a:r>
              <a:rPr kumimoji="1" lang="it-IT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f.o.v</a:t>
            </a:r>
            <a:r>
              <a:rPr kumimoji="1" lang="it-IT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 of </a:t>
            </a:r>
            <a:r>
              <a:rPr kumimoji="1" lang="it-IT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minieuso</a:t>
            </a:r>
            <a:r>
              <a:rPr kumimoji="1" lang="it-IT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 (a </a:t>
            </a:r>
            <a:r>
              <a:rPr kumimoji="1" lang="it-IT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few</a:t>
            </a:r>
            <a:r>
              <a:rPr kumimoji="1" lang="it-IT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 – </a:t>
            </a:r>
            <a:r>
              <a:rPr kumimoji="1" lang="it-IT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termination</a:t>
            </a:r>
            <a:r>
              <a:rPr kumimoji="1" lang="it-IT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 line </a:t>
            </a:r>
            <a:r>
              <a:rPr kumimoji="1" lang="it-IT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between</a:t>
            </a:r>
            <a:r>
              <a:rPr kumimoji="1" lang="it-IT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 dark and light)</a:t>
            </a:r>
          </a:p>
          <a:p>
            <a:pPr marL="341770" marR="0" lvl="0" indent="-341770" algn="l" defTabSz="91380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50000"/>
              <a:buFont typeface="Monotype Sorts" pitchFamily="-108" charset="2"/>
              <a:buNone/>
              <a:tabLst/>
              <a:defRPr/>
            </a:pPr>
            <a:r>
              <a:rPr kumimoji="1" lang="it-IT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Look for </a:t>
            </a:r>
            <a:r>
              <a:rPr kumimoji="1" lang="it-IT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unknown</a:t>
            </a:r>
            <a:r>
              <a:rPr kumimoji="1" lang="it-IT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 </a:t>
            </a:r>
            <a:r>
              <a:rPr kumimoji="1" lang="it-IT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debris</a:t>
            </a:r>
            <a:r>
              <a:rPr kumimoji="1" lang="it-IT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 (</a:t>
            </a:r>
            <a:r>
              <a:rPr kumimoji="1" lang="it-IT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includes</a:t>
            </a:r>
            <a:r>
              <a:rPr kumimoji="1" lang="it-IT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 </a:t>
            </a:r>
            <a:r>
              <a:rPr kumimoji="1" lang="it-IT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meteors</a:t>
            </a:r>
            <a:r>
              <a:rPr kumimoji="1" lang="it-IT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 for </a:t>
            </a:r>
            <a:r>
              <a:rPr kumimoji="1" lang="it-IT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this</a:t>
            </a:r>
            <a:r>
              <a:rPr kumimoji="1" lang="it-IT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 </a:t>
            </a:r>
            <a:r>
              <a:rPr kumimoji="1" lang="it-IT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purpose</a:t>
            </a:r>
            <a:r>
              <a:rPr kumimoji="1" lang="it-IT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)</a:t>
            </a:r>
          </a:p>
          <a:p>
            <a:pPr marL="341770" marR="0" lvl="0" indent="-341770" algn="l" defTabSz="91380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50000"/>
              <a:buFont typeface="Monotype Sorts" pitchFamily="-108" charset="2"/>
              <a:buNone/>
              <a:tabLst/>
              <a:defRPr/>
            </a:pPr>
            <a:r>
              <a:rPr kumimoji="1" lang="it-IT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Laser shooting from ground (US) in </a:t>
            </a:r>
            <a:r>
              <a:rPr kumimoji="1" lang="it-IT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f.o.b</a:t>
            </a:r>
            <a:r>
              <a:rPr kumimoji="1" lang="it-IT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97" charset="-128"/>
                <a:cs typeface="Times New Roman" panose="02020603050405020304" pitchFamily="18" charset="0"/>
              </a:rPr>
              <a:t>. of ISS</a:t>
            </a:r>
          </a:p>
        </p:txBody>
      </p:sp>
      <p:pic>
        <p:nvPicPr>
          <p:cNvPr id="7" name="コンテンツ プレースホルダー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32" y="-13752"/>
            <a:ext cx="3556169" cy="212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34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966F66-A452-464E-A261-D0EC6494C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Mini-EUSO elements</a:t>
            </a:r>
          </a:p>
        </p:txBody>
      </p:sp>
      <p:pic>
        <p:nvPicPr>
          <p:cNvPr id="5" name="Immagine 4" descr="Immagine che contiene elettronico, fotocamera&#10;&#10;Descrizione generata automaticamente">
            <a:extLst>
              <a:ext uri="{FF2B5EF4-FFF2-40B4-BE49-F238E27FC236}">
                <a16:creationId xmlns:a16="http://schemas.microsoft.com/office/drawing/2014/main" id="{989EAECB-EB03-4E3E-8062-FD61117A8C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" y="1371600"/>
            <a:ext cx="9144000" cy="337397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BADEBF9-AD62-4A5B-9B5A-291BB2A744E9}"/>
              </a:ext>
            </a:extLst>
          </p:cNvPr>
          <p:cNvSpPr/>
          <p:nvPr/>
        </p:nvSpPr>
        <p:spPr>
          <a:xfrm>
            <a:off x="35219" y="5105400"/>
            <a:ext cx="7923356" cy="1057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BX8"/>
                <a:ea typeface="MS Mincho" panose="02020609040205080304" pitchFamily="49" charset="-128"/>
                <a:cs typeface="Times New Roman" panose="02020603050405020304" pitchFamily="18" charset="0"/>
              </a:rPr>
              <a:t>Secondary cameras onboard the Mini-EUSO experiment: Control software and calibration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R8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kumimoji="0" lang="it-IT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BX8"/>
                <a:ea typeface="MS Mincho" panose="02020609040205080304" pitchFamily="49" charset="-128"/>
                <a:cs typeface="Times New Roman" panose="02020603050405020304" pitchFamily="18" charset="0"/>
              </a:rPr>
              <a:t>Advances</a:t>
            </a: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BX8"/>
                <a:ea typeface="MS Mincho" panose="02020609040205080304" pitchFamily="49" charset="-128"/>
                <a:cs typeface="Times New Roman" panose="02020603050405020304" pitchFamily="18" charset="0"/>
              </a:rPr>
              <a:t> in Space </a:t>
            </a:r>
            <a:r>
              <a:rPr kumimoji="0" lang="it-IT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BX8"/>
                <a:ea typeface="MS Mincho" panose="02020609040205080304" pitchFamily="49" charset="-128"/>
                <a:cs typeface="Times New Roman" panose="02020603050405020304" pitchFamily="18" charset="0"/>
              </a:rPr>
              <a:t>Research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R8"/>
                <a:ea typeface="MS Mincho" panose="02020609040205080304" pitchFamily="49" charset="-128"/>
                <a:cs typeface="Times New Roman" panose="02020603050405020304" pitchFamily="18" charset="0"/>
              </a:rPr>
              <a:t>, 64(5):1188{1198, </a:t>
            </a:r>
            <a:r>
              <a:rPr kumimoji="0" lang="it-IT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BX8"/>
                <a:ea typeface="MS Mincho" panose="02020609040205080304" pitchFamily="49" charset="-128"/>
                <a:cs typeface="Times New Roman" panose="02020603050405020304" pitchFamily="18" charset="0"/>
              </a:rPr>
              <a:t>Sep</a:t>
            </a: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BX8"/>
                <a:ea typeface="MS Mincho" panose="02020609040205080304" pitchFamily="49" charset="-128"/>
                <a:cs typeface="Times New Roman" panose="02020603050405020304" pitchFamily="18" charset="0"/>
              </a:rPr>
              <a:t> 2019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R8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BX8"/>
                <a:ea typeface="MS Mincho" panose="02020609040205080304" pitchFamily="49" charset="-128"/>
                <a:cs typeface="Times New Roman" panose="02020603050405020304" pitchFamily="18" charset="0"/>
              </a:rPr>
              <a:t>Mini-EUSO: A high resolution detector for the study of terrestrial and cosmic UV emission from the International Space Station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R8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kumimoji="0" lang="it-IT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BX8"/>
                <a:ea typeface="MS Mincho" panose="02020609040205080304" pitchFamily="49" charset="-128"/>
                <a:cs typeface="Times New Roman" panose="02020603050405020304" pitchFamily="18" charset="0"/>
              </a:rPr>
              <a:t>Advances</a:t>
            </a: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BX8"/>
                <a:ea typeface="MS Mincho" panose="02020609040205080304" pitchFamily="49" charset="-128"/>
                <a:cs typeface="Times New Roman" panose="02020603050405020304" pitchFamily="18" charset="0"/>
              </a:rPr>
              <a:t> in Space </a:t>
            </a:r>
            <a:r>
              <a:rPr kumimoji="0" lang="it-IT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BX8"/>
                <a:ea typeface="MS Mincho" panose="02020609040205080304" pitchFamily="49" charset="-128"/>
                <a:cs typeface="Times New Roman" panose="02020603050405020304" pitchFamily="18" charset="0"/>
              </a:rPr>
              <a:t>Research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R8"/>
                <a:ea typeface="MS Mincho" panose="02020609040205080304" pitchFamily="49" charset="-128"/>
                <a:cs typeface="Times New Roman" panose="02020603050405020304" pitchFamily="18" charset="0"/>
              </a:rPr>
              <a:t>, 62(10):2954{2965, </a:t>
            </a:r>
            <a:r>
              <a:rPr kumimoji="0" lang="it-IT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BX8"/>
                <a:ea typeface="MS Mincho" panose="02020609040205080304" pitchFamily="49" charset="-128"/>
                <a:cs typeface="Times New Roman" panose="02020603050405020304" pitchFamily="18" charset="0"/>
              </a:rPr>
              <a:t>Nov</a:t>
            </a: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BX8"/>
                <a:ea typeface="MS Mincho" panose="02020609040205080304" pitchFamily="49" charset="-128"/>
                <a:cs typeface="Times New Roman" panose="02020603050405020304" pitchFamily="18" charset="0"/>
              </a:rPr>
              <a:t> 2018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R8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15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1219200" y="191954"/>
            <a:ext cx="5961844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Optics</a:t>
            </a:r>
            <a:r>
              <a:rPr kumimoji="1" lang="it-IT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Fresnel</a:t>
            </a:r>
            <a:r>
              <a:rPr kumimoji="1" lang="it-IT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1" lang="it-IT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lens</a:t>
            </a:r>
            <a:endParaRPr kumimoji="1" lang="it-IT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9" y="1857365"/>
            <a:ext cx="4229040" cy="370378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857364"/>
            <a:ext cx="4416817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316121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E4A80-39C0-48F1-8EC9-1C3423C66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Mini-EUSO </a:t>
            </a:r>
            <a:r>
              <a:rPr lang="it-IT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sensors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1E2D90-0CD9-45DF-B5A7-07C592C3E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118" y="5085184"/>
            <a:ext cx="2381448" cy="1351549"/>
          </a:xfrm>
          <a:prstGeom prst="rect">
            <a:avLst/>
          </a:prstGeom>
        </p:spPr>
      </p:pic>
      <p:pic>
        <p:nvPicPr>
          <p:cNvPr id="12" name="Picture 2" descr="C:\Users\marco\Dropbox\mini-euso\integrationparis\focsurf.jpg">
            <a:extLst>
              <a:ext uri="{FF2B5EF4-FFF2-40B4-BE49-F238E27FC236}">
                <a16:creationId xmlns:a16="http://schemas.microsoft.com/office/drawing/2014/main" id="{0F596B1E-D1EA-4169-BA5A-A94AC5146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434" y="1484784"/>
            <a:ext cx="1717399" cy="178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7" descr=":::::::private:var:folders:lh:lhNseMw8Evicd835tiRthU+++TI:-Tmp-:com.apple.mail.drag:fluo+BG3.pdf">
            <a:extLst>
              <a:ext uri="{FF2B5EF4-FFF2-40B4-BE49-F238E27FC236}">
                <a16:creationId xmlns:a16="http://schemas.microsoft.com/office/drawing/2014/main" id="{E3DA4A61-64D1-443D-A362-2D9AA5CCEFCD}"/>
              </a:ext>
            </a:extLst>
          </p:cNvPr>
          <p:cNvPicPr/>
          <p:nvPr/>
        </p:nvPicPr>
        <p:blipFill>
          <a:blip r:embed="rId5" cstate="print"/>
          <a:srcRect l="3909" t="36470" r="5105" b="24245"/>
          <a:stretch>
            <a:fillRect/>
          </a:stretch>
        </p:blipFill>
        <p:spPr bwMode="auto">
          <a:xfrm>
            <a:off x="2171095" y="1607056"/>
            <a:ext cx="2606231" cy="159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635FB5-D609-4E5E-BBC4-2EF819956C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437" y="3573016"/>
            <a:ext cx="1283270" cy="9087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512845-D192-474C-9EE2-23D69256D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5601" y="3434870"/>
            <a:ext cx="2590476" cy="14619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4E4AB4-E629-476A-86B2-7CC2975AD5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6906" y="5159357"/>
            <a:ext cx="1611927" cy="12773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89537E6-2CE0-4353-9859-0DDE854877C9}"/>
              </a:ext>
            </a:extLst>
          </p:cNvPr>
          <p:cNvSpPr txBox="1"/>
          <p:nvPr/>
        </p:nvSpPr>
        <p:spPr>
          <a:xfrm>
            <a:off x="165074" y="1759144"/>
            <a:ext cx="18998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UV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camera</a:t>
            </a:r>
          </a:p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48*48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pixels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243km 5km/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pix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2.5mus and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above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E2A282-FD63-42BC-BA59-E4B9FE5F9C52}"/>
              </a:ext>
            </a:extLst>
          </p:cNvPr>
          <p:cNvSpPr txBox="1"/>
          <p:nvPr/>
        </p:nvSpPr>
        <p:spPr>
          <a:xfrm>
            <a:off x="165074" y="3486454"/>
            <a:ext cx="199445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RGB camera</a:t>
            </a:r>
          </a:p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1280*960 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pixels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33.2*</a:t>
            </a: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24.8 degrees </a:t>
            </a:r>
          </a:p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231*174 km 180 m/pixel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CFA821-9949-428F-A943-E0792AD1BE52}"/>
              </a:ext>
            </a:extLst>
          </p:cNvPr>
          <p:cNvSpPr txBox="1"/>
          <p:nvPr/>
        </p:nvSpPr>
        <p:spPr>
          <a:xfrm>
            <a:off x="141144" y="5132792"/>
            <a:ext cx="22412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NIR camera</a:t>
            </a:r>
          </a:p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(BW with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phosphor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coating)</a:t>
            </a:r>
          </a:p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1280*960 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pixels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33.2*</a:t>
            </a: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24.8 degrees</a:t>
            </a:r>
          </a:p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231*174 km 180 m/pixel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5FC2A6-7D03-4C96-9060-EEE86F1B569B}"/>
              </a:ext>
            </a:extLst>
          </p:cNvPr>
          <p:cNvSpPr txBox="1"/>
          <p:nvPr/>
        </p:nvSpPr>
        <p:spPr>
          <a:xfrm>
            <a:off x="7315200" y="1130260"/>
            <a:ext cx="1217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East-West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Italy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7C6AD11C-B3C8-4701-9C60-C65CCF0F9D8F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7068195" y="1475078"/>
            <a:ext cx="1824344" cy="1838413"/>
          </a:xfrm>
          <a:prstGeom prst="rect">
            <a:avLst/>
          </a:prstGeom>
        </p:spPr>
      </p:pic>
      <p:sp>
        <p:nvSpPr>
          <p:cNvPr id="18" name="TextBox 24">
            <a:extLst>
              <a:ext uri="{FF2B5EF4-FFF2-40B4-BE49-F238E27FC236}">
                <a16:creationId xmlns:a16="http://schemas.microsoft.com/office/drawing/2014/main" id="{FFB556EE-48DA-46D4-A8AE-AB6DD4D29760}"/>
              </a:ext>
            </a:extLst>
          </p:cNvPr>
          <p:cNvSpPr txBox="1"/>
          <p:nvPr/>
        </p:nvSpPr>
        <p:spPr>
          <a:xfrm>
            <a:off x="7162800" y="2429248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Rome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9" name="Object 1">
            <a:extLst>
              <a:ext uri="{FF2B5EF4-FFF2-40B4-BE49-F238E27FC236}">
                <a16:creationId xmlns:a16="http://schemas.microsoft.com/office/drawing/2014/main" id="{E837349D-B99D-4194-8EA0-962CF354DF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74089" y="3607761"/>
          <a:ext cx="1926443" cy="1319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r:id="rId10" imgW="6400800" imgH="4572000" progId="Unknown">
                  <p:embed/>
                </p:oleObj>
              </mc:Choice>
              <mc:Fallback>
                <p:oleObj r:id="rId10" imgW="6400800" imgH="4572000" progId="Unknown">
                  <p:embed/>
                  <p:pic>
                    <p:nvPicPr>
                      <p:cNvPr id="19" name="Object 1">
                        <a:extLst>
                          <a:ext uri="{FF2B5EF4-FFF2-40B4-BE49-F238E27FC236}">
                            <a16:creationId xmlns:a16="http://schemas.microsoft.com/office/drawing/2014/main" id="{E837349D-B99D-4194-8EA0-962CF354DF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4089" y="3607761"/>
                        <a:ext cx="1926443" cy="13197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Immagine 19">
            <a:extLst>
              <a:ext uri="{FF2B5EF4-FFF2-40B4-BE49-F238E27FC236}">
                <a16:creationId xmlns:a16="http://schemas.microsoft.com/office/drawing/2014/main" id="{3847778E-9540-4858-8FBE-A67063A06409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</a:blip>
          <a:stretch>
            <a:fillRect/>
          </a:stretch>
        </p:blipFill>
        <p:spPr>
          <a:xfrm>
            <a:off x="6991741" y="5174328"/>
            <a:ext cx="1908791" cy="13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09600" y="41667"/>
            <a:ext cx="7592801" cy="646280"/>
          </a:xfrm>
          <a:prstGeom prst="rect">
            <a:avLst/>
          </a:prstGeom>
          <a:noFill/>
        </p:spPr>
        <p:txBody>
          <a:bodyPr wrap="square" lIns="91385" tIns="45695" rIns="91385" bIns="45695" rtlCol="0">
            <a:spAutoFit/>
          </a:bodyPr>
          <a:lstStyle/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Ancillary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detectors</a:t>
            </a:r>
          </a:p>
        </p:txBody>
      </p:sp>
      <p:sp>
        <p:nvSpPr>
          <p:cNvPr id="13" name="CasellaDiTesto 5"/>
          <p:cNvSpPr txBox="1"/>
          <p:nvPr/>
        </p:nvSpPr>
        <p:spPr>
          <a:xfrm>
            <a:off x="157810" y="1554074"/>
            <a:ext cx="5638800" cy="5016685"/>
          </a:xfrm>
          <a:prstGeom prst="rect">
            <a:avLst/>
          </a:prstGeom>
          <a:noFill/>
        </p:spPr>
        <p:txBody>
          <a:bodyPr wrap="square" lIns="91361" tIns="45684" rIns="91361" bIns="45684" rtlCol="0">
            <a:spAutoFit/>
          </a:bodyPr>
          <a:lstStyle/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UV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sensors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Hamamatsu S1226-5BQ log 190-1000nm</a:t>
            </a: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ML8511 linear 280-400 nm 	</a:t>
            </a: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Silicon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Photomultipliers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C13365 single pixel (used in Day/night assessment) </a:t>
            </a: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C14047-3050EA08 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8*8 pixel Imaging system</a:t>
            </a: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imaging of the Earth, in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focal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5km pixel)</a:t>
            </a: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>
                <a:solidFill>
                  <a:prstClr val="white"/>
                </a:solidFill>
                <a:latin typeface="Calibri"/>
              </a:rPr>
              <a:t>Read by </a:t>
            </a:r>
            <a:r>
              <a:rPr lang="it-IT" sz="2000" dirty="0" err="1">
                <a:solidFill>
                  <a:prstClr val="white"/>
                </a:solidFill>
                <a:latin typeface="Calibri"/>
              </a:rPr>
              <a:t>Mux</a:t>
            </a:r>
            <a:r>
              <a:rPr lang="it-IT" sz="2000" dirty="0">
                <a:solidFill>
                  <a:prstClr val="white"/>
                </a:solidFill>
                <a:latin typeface="Calibri"/>
              </a:rPr>
              <a:t> 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CA03E9D-D0AA-4C1D-B7C2-EB3FF3198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4062417"/>
            <a:ext cx="2415035" cy="25583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8F22A4E-5A3D-4389-959F-8959F45E4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219200"/>
            <a:ext cx="2609900" cy="922879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794C3DE5-A57A-420C-8662-03A77AF0D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2264725"/>
            <a:ext cx="2058443" cy="1304107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A4DA01C-BABD-4BA3-B8C2-F6D3EC88940D}"/>
              </a:ext>
            </a:extLst>
          </p:cNvPr>
          <p:cNvSpPr txBox="1"/>
          <p:nvPr/>
        </p:nvSpPr>
        <p:spPr>
          <a:xfrm flipH="1">
            <a:off x="464952" y="909306"/>
            <a:ext cx="250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Light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photodiodes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29D0A591-EC47-4480-9DFB-B21ED8CEA05A}"/>
              </a:ext>
            </a:extLst>
          </p:cNvPr>
          <p:cNvSpPr/>
          <p:nvPr/>
        </p:nvSpPr>
        <p:spPr>
          <a:xfrm>
            <a:off x="157810" y="6251385"/>
            <a:ext cx="2333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temp compensated</a:t>
            </a:r>
          </a:p>
        </p:txBody>
      </p:sp>
    </p:spTree>
    <p:extLst>
      <p:ext uri="{BB962C8B-B14F-4D97-AF65-F5344CB8AC3E}">
        <p14:creationId xmlns:p14="http://schemas.microsoft.com/office/powerpoint/2010/main" val="385162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D8D48468-9B87-4F1A-87E0-301E113F9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269" y="1467619"/>
            <a:ext cx="3872383" cy="4513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6E866C-5C05-4B55-A096-7CC47651D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0331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Mini-EUSO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8C730-83C8-430A-99ED-305962256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66018"/>
            <a:ext cx="30480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/>
              <a:t>START</a:t>
            </a:r>
          </a:p>
          <a:p>
            <a:r>
              <a:rPr lang="en-US" sz="2000" dirty="0"/>
              <a:t>Connect 27V power supply</a:t>
            </a:r>
          </a:p>
          <a:p>
            <a:r>
              <a:rPr lang="en-US" sz="2000" dirty="0"/>
              <a:t>Connect grounding cable</a:t>
            </a:r>
          </a:p>
          <a:p>
            <a:r>
              <a:rPr lang="en-US" sz="2000" dirty="0"/>
              <a:t>Insert empty USB stick </a:t>
            </a:r>
          </a:p>
          <a:p>
            <a:r>
              <a:rPr lang="en-US" sz="2000" dirty="0"/>
              <a:t>Turn on switch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STOP</a:t>
            </a:r>
          </a:p>
          <a:p>
            <a:r>
              <a:rPr lang="en-US" sz="2000" dirty="0"/>
              <a:t>Turn off switch</a:t>
            </a:r>
          </a:p>
          <a:p>
            <a:r>
              <a:rPr lang="en-US" sz="2000" dirty="0"/>
              <a:t>Remove and store USB stick </a:t>
            </a:r>
          </a:p>
          <a:p>
            <a:r>
              <a:rPr lang="en-US" sz="2000" dirty="0"/>
              <a:t>Periodically copy selected files on station computer for later downlink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6B1647-ABD9-4866-8241-FABB4F23DB40}"/>
              </a:ext>
            </a:extLst>
          </p:cNvPr>
          <p:cNvSpPr txBox="1"/>
          <p:nvPr/>
        </p:nvSpPr>
        <p:spPr>
          <a:xfrm>
            <a:off x="5842463" y="1462134"/>
            <a:ext cx="1826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 ON  LEDs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18C381-DC24-4338-AF8F-C68AFE97EFE9}"/>
              </a:ext>
            </a:extLst>
          </p:cNvPr>
          <p:cNvSpPr txBox="1"/>
          <p:nvPr/>
        </p:nvSpPr>
        <p:spPr>
          <a:xfrm>
            <a:off x="3971738" y="2438400"/>
            <a:ext cx="2048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 V POWER Supply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9052A5-6CE3-4ADE-8D96-F26F2B528D2C}"/>
              </a:ext>
            </a:extLst>
          </p:cNvPr>
          <p:cNvCxnSpPr>
            <a:cxnSpLocks/>
          </p:cNvCxnSpPr>
          <p:nvPr/>
        </p:nvCxnSpPr>
        <p:spPr>
          <a:xfrm>
            <a:off x="6019799" y="2623066"/>
            <a:ext cx="1143001" cy="120134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54226A-30F5-4D5A-8CFC-58EE8C2C1037}"/>
              </a:ext>
            </a:extLst>
          </p:cNvPr>
          <p:cNvCxnSpPr>
            <a:cxnSpLocks/>
          </p:cNvCxnSpPr>
          <p:nvPr/>
        </p:nvCxnSpPr>
        <p:spPr>
          <a:xfrm>
            <a:off x="5939527" y="3031867"/>
            <a:ext cx="1143001" cy="120134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95C94F-B53A-4B70-9AFE-BC55F30A25BA}"/>
              </a:ext>
            </a:extLst>
          </p:cNvPr>
          <p:cNvSpPr txBox="1"/>
          <p:nvPr/>
        </p:nvSpPr>
        <p:spPr>
          <a:xfrm>
            <a:off x="4238552" y="2847201"/>
            <a:ext cx="135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Ground stud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DFA3FE-F21F-42B3-B1F0-4A50BCE6F008}"/>
              </a:ext>
            </a:extLst>
          </p:cNvPr>
          <p:cNvSpPr txBox="1"/>
          <p:nvPr/>
        </p:nvSpPr>
        <p:spPr>
          <a:xfrm>
            <a:off x="4243995" y="3385066"/>
            <a:ext cx="80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Switch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6FAD9F-537F-45B5-BA64-68934F118A39}"/>
              </a:ext>
            </a:extLst>
          </p:cNvPr>
          <p:cNvCxnSpPr>
            <a:cxnSpLocks/>
          </p:cNvCxnSpPr>
          <p:nvPr/>
        </p:nvCxnSpPr>
        <p:spPr>
          <a:xfrm flipV="1">
            <a:off x="5150493" y="3293230"/>
            <a:ext cx="2698107" cy="249092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9AAED41-222E-429F-9C36-A7525126FA27}"/>
              </a:ext>
            </a:extLst>
          </p:cNvPr>
          <p:cNvSpPr txBox="1"/>
          <p:nvPr/>
        </p:nvSpPr>
        <p:spPr>
          <a:xfrm>
            <a:off x="3629427" y="4353020"/>
            <a:ext cx="186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Storage USB Main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72EC6D-C951-46F8-857C-370184F509E0}"/>
              </a:ext>
            </a:extLst>
          </p:cNvPr>
          <p:cNvSpPr txBox="1"/>
          <p:nvPr/>
        </p:nvSpPr>
        <p:spPr>
          <a:xfrm>
            <a:off x="3895985" y="4812268"/>
            <a:ext cx="1910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Storage USB Spare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C6EC59B-6F57-4460-85DD-F272AA570602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5491540" y="4353020"/>
            <a:ext cx="528259" cy="18466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6D9D5E5-C6CE-4929-8109-77ADB3AEF229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5806380" y="4333922"/>
            <a:ext cx="1356420" cy="66301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8CA86BA-290B-4FD5-A59C-DA783129F931}"/>
              </a:ext>
            </a:extLst>
          </p:cNvPr>
          <p:cNvSpPr txBox="1"/>
          <p:nvPr/>
        </p:nvSpPr>
        <p:spPr>
          <a:xfrm>
            <a:off x="5538249" y="6056619"/>
            <a:ext cx="2750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Mini-EUSO control panel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C620F8-3791-4031-B982-8E934B5996E4}"/>
              </a:ext>
            </a:extLst>
          </p:cNvPr>
          <p:cNvSpPr txBox="1"/>
          <p:nvPr/>
        </p:nvSpPr>
        <p:spPr>
          <a:xfrm>
            <a:off x="228600" y="5981217"/>
            <a:ext cx="3985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Additional ops include latch/unlatch of instrument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case of Sunday science, possibility to analyze data</a:t>
            </a:r>
          </a:p>
        </p:txBody>
      </p:sp>
    </p:spTree>
    <p:extLst>
      <p:ext uri="{BB962C8B-B14F-4D97-AF65-F5344CB8AC3E}">
        <p14:creationId xmlns:p14="http://schemas.microsoft.com/office/powerpoint/2010/main" val="2723017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69C792-BD82-42A1-8A6B-D7FDDFF4C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of focal surface, LNF 2019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8F7BC9-AD22-48C8-9908-E734B7399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4F28EA7-835D-4DCC-BA8A-4956B4C59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38292"/>
            <a:ext cx="5266046" cy="518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82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B4AF16-4453-4181-9952-D0FA3D1F3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of focal surface, LNF 2019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28B580-EFD4-4588-9BC5-F884D0C37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FD0976D-547F-45EB-B62C-37481722B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268760"/>
            <a:ext cx="3905380" cy="560772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66C0E22-993F-4D86-828D-0E8839E9C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500" y="5480527"/>
            <a:ext cx="2609900" cy="922879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74A7EFC4-7CA6-4B27-B261-8E1E6F7A08B9}"/>
              </a:ext>
            </a:extLst>
          </p:cNvPr>
          <p:cNvSpPr txBox="1">
            <a:spLocks/>
          </p:cNvSpPr>
          <p:nvPr/>
        </p:nvSpPr>
        <p:spPr bwMode="auto">
          <a:xfrm>
            <a:off x="3352800" y="5282580"/>
            <a:ext cx="289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72" tIns="45889" rIns="91772" bIns="45889" numCol="1" anchor="t" anchorCtr="0" compatLnSpc="1">
            <a:prstTxWarp prst="textNoShape">
              <a:avLst/>
            </a:prstTxWarp>
          </a:bodyPr>
          <a:lstStyle>
            <a:lvl1pPr marL="341770" indent="-34177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Monotype Sorts" pitchFamily="-108" charset="2"/>
              <a:buNone/>
              <a:defRPr kumimoji="1" sz="2800">
                <a:solidFill>
                  <a:schemeClr val="tx1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defRPr>
            </a:lvl1pPr>
            <a:lvl2pPr marL="740498" indent="-28480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8" charset="2"/>
              <a:buChar char="–"/>
              <a:defRPr kumimoji="1" sz="2600">
                <a:solidFill>
                  <a:schemeClr val="tx1"/>
                </a:solidFill>
                <a:latin typeface="+mj-lt"/>
                <a:ea typeface="ＭＳ Ｐゴシック" pitchFamily="-97" charset="-128"/>
              </a:defRPr>
            </a:lvl2pPr>
            <a:lvl3pPr marL="1139231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2"/>
              <a:buChar char="²"/>
              <a:defRPr kumimoji="1" sz="2400">
                <a:solidFill>
                  <a:srgbClr val="FFFFFF"/>
                </a:solidFill>
                <a:latin typeface="+mj-lt"/>
                <a:ea typeface="ＭＳ Ｐゴシック" pitchFamily="-97" charset="-128"/>
              </a:defRPr>
            </a:lvl3pPr>
            <a:lvl4pPr marL="1594924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+mj-lt"/>
                <a:ea typeface="ＭＳ Ｐゴシック" pitchFamily="-97" charset="-128"/>
              </a:defRPr>
            </a:lvl4pPr>
            <a:lvl5pPr marL="2050618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»"/>
              <a:defRPr kumimoji="1" sz="2000">
                <a:solidFill>
                  <a:schemeClr val="tx1"/>
                </a:solidFill>
                <a:latin typeface="+mj-lt"/>
                <a:ea typeface="ＭＳ Ｐゴシック" pitchFamily="-97" charset="-128"/>
              </a:defRPr>
            </a:lvl5pPr>
            <a:lvl6pPr marL="2506311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62009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17699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73388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 marL="341770" marR="0" lvl="0" indent="-34177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50000"/>
              <a:buFont typeface="Monotype Sorts" pitchFamily="-108" charset="2"/>
              <a:buNone/>
              <a:tabLst/>
              <a:defRPr/>
            </a:pPr>
            <a:r>
              <a:rPr kumimoji="1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lkboard"/>
                <a:ea typeface="ＭＳ Ｐゴシック" pitchFamily="-97" charset="-128"/>
              </a:rPr>
              <a:t>SiPM</a:t>
            </a:r>
            <a:r>
              <a:rPr kumimoji="1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lkboard"/>
                <a:ea typeface="ＭＳ Ｐゴシック" pitchFamily="-97" charset="-128"/>
              </a:rPr>
              <a:t>  UV    </a:t>
            </a:r>
            <a:r>
              <a:rPr kumimoji="1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lkboard"/>
                <a:ea typeface="ＭＳ Ｐゴシック" pitchFamily="-97" charset="-128"/>
              </a:rPr>
              <a:t>UV</a:t>
            </a:r>
            <a:r>
              <a:rPr kumimoji="1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lkboard"/>
                <a:ea typeface="ＭＳ Ｐゴシック" pitchFamily="-97" charset="-128"/>
              </a:rPr>
              <a:t> 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2DEFED01-D16D-4A6B-B57F-088A7EF00FFC}"/>
              </a:ext>
            </a:extLst>
          </p:cNvPr>
          <p:cNvSpPr txBox="1">
            <a:spLocks/>
          </p:cNvSpPr>
          <p:nvPr/>
        </p:nvSpPr>
        <p:spPr bwMode="auto">
          <a:xfrm>
            <a:off x="3124200" y="20574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72" tIns="45889" rIns="91772" bIns="45889" numCol="1" anchor="t" anchorCtr="0" compatLnSpc="1">
            <a:prstTxWarp prst="textNoShape">
              <a:avLst/>
            </a:prstTxWarp>
          </a:bodyPr>
          <a:lstStyle>
            <a:lvl1pPr marL="341770" indent="-34177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Monotype Sorts" pitchFamily="-108" charset="2"/>
              <a:buNone/>
              <a:defRPr kumimoji="1" sz="2800">
                <a:solidFill>
                  <a:schemeClr val="tx1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defRPr>
            </a:lvl1pPr>
            <a:lvl2pPr marL="740498" indent="-28480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8" charset="2"/>
              <a:buChar char="–"/>
              <a:defRPr kumimoji="1" sz="2600">
                <a:solidFill>
                  <a:schemeClr val="tx1"/>
                </a:solidFill>
                <a:latin typeface="+mj-lt"/>
                <a:ea typeface="ＭＳ Ｐゴシック" pitchFamily="-97" charset="-128"/>
              </a:defRPr>
            </a:lvl2pPr>
            <a:lvl3pPr marL="1139231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2"/>
              <a:buChar char="²"/>
              <a:defRPr kumimoji="1" sz="2400">
                <a:solidFill>
                  <a:srgbClr val="FFFFFF"/>
                </a:solidFill>
                <a:latin typeface="+mj-lt"/>
                <a:ea typeface="ＭＳ Ｐゴシック" pitchFamily="-97" charset="-128"/>
              </a:defRPr>
            </a:lvl3pPr>
            <a:lvl4pPr marL="1594924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+mj-lt"/>
                <a:ea typeface="ＭＳ Ｐゴシック" pitchFamily="-97" charset="-128"/>
              </a:defRPr>
            </a:lvl4pPr>
            <a:lvl5pPr marL="2050618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»"/>
              <a:defRPr kumimoji="1" sz="2000">
                <a:solidFill>
                  <a:schemeClr val="tx1"/>
                </a:solidFill>
                <a:latin typeface="+mj-lt"/>
                <a:ea typeface="ＭＳ Ｐゴシック" pitchFamily="-97" charset="-128"/>
              </a:defRPr>
            </a:lvl5pPr>
            <a:lvl6pPr marL="2506311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62009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17699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73388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 marL="341770" marR="0" lvl="0" indent="-34177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50000"/>
              <a:buFont typeface="Monotype Sorts" pitchFamily="-108" charset="2"/>
              <a:buNone/>
              <a:tabLst/>
              <a:defRPr/>
            </a:pPr>
            <a:r>
              <a:rPr kumimoji="1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lkboard"/>
                <a:ea typeface="ＭＳ Ｐゴシック" pitchFamily="-97" charset="-128"/>
              </a:rPr>
              <a:t>SiPM</a:t>
            </a:r>
            <a:r>
              <a:rPr kumimoji="1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lkboard"/>
                <a:ea typeface="ＭＳ Ｐゴシック" pitchFamily="-97" charset="-128"/>
              </a:rPr>
              <a:t> Array</a:t>
            </a:r>
          </a:p>
          <a:p>
            <a:pPr marL="341770" marR="0" lvl="0" indent="-34177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50000"/>
              <a:buFont typeface="Monotype Sorts" pitchFamily="-108" charset="2"/>
              <a:buNone/>
              <a:tabLst/>
              <a:defRPr/>
            </a:pPr>
            <a:endParaRPr kumimoji="1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alkboard"/>
              <a:ea typeface="ＭＳ Ｐゴシック" pitchFamily="-97" charset="-128"/>
            </a:endParaRPr>
          </a:p>
          <a:p>
            <a:pPr marL="341770" marR="0" lvl="0" indent="-34177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50000"/>
              <a:buFont typeface="Monotype Sorts" pitchFamily="-108" charset="2"/>
              <a:buNone/>
              <a:tabLst/>
              <a:defRPr/>
            </a:pPr>
            <a:endParaRPr kumimoji="1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alkboard"/>
              <a:ea typeface="ＭＳ Ｐゴシック" pitchFamily="-97" charset="-128"/>
            </a:endParaRPr>
          </a:p>
          <a:p>
            <a:pPr marL="341770" marR="0" lvl="0" indent="-34177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50000"/>
              <a:buFont typeface="Monotype Sorts" pitchFamily="-108" charset="2"/>
              <a:buNone/>
              <a:tabLst/>
              <a:defRPr/>
            </a:pPr>
            <a:r>
              <a:rPr kumimoji="1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lkboard"/>
                <a:ea typeface="ＭＳ Ｐゴシック" pitchFamily="-97" charset="-128"/>
              </a:rPr>
              <a:t>Main Focal Surface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48C7352-2C89-4011-A230-4C8D2AAF7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748" y="1638023"/>
            <a:ext cx="580571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45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B4AF16-4453-4181-9952-D0FA3D1F3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of focal surface, LNF 2019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28B580-EFD4-4588-9BC5-F884D0C37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FD0976D-547F-45EB-B62C-37481722B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268760"/>
            <a:ext cx="3905380" cy="5607725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74A7EFC4-7CA6-4B27-B261-8E1E6F7A08B9}"/>
              </a:ext>
            </a:extLst>
          </p:cNvPr>
          <p:cNvSpPr txBox="1">
            <a:spLocks/>
          </p:cNvSpPr>
          <p:nvPr/>
        </p:nvSpPr>
        <p:spPr bwMode="auto">
          <a:xfrm>
            <a:off x="3352800" y="5282580"/>
            <a:ext cx="289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72" tIns="45889" rIns="91772" bIns="45889" numCol="1" anchor="t" anchorCtr="0" compatLnSpc="1">
            <a:prstTxWarp prst="textNoShape">
              <a:avLst/>
            </a:prstTxWarp>
          </a:bodyPr>
          <a:lstStyle>
            <a:lvl1pPr marL="341770" indent="-34177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Monotype Sorts" pitchFamily="-108" charset="2"/>
              <a:buNone/>
              <a:defRPr kumimoji="1" sz="2800">
                <a:solidFill>
                  <a:schemeClr val="tx1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defRPr>
            </a:lvl1pPr>
            <a:lvl2pPr marL="740498" indent="-28480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8" charset="2"/>
              <a:buChar char="–"/>
              <a:defRPr kumimoji="1" sz="2600">
                <a:solidFill>
                  <a:schemeClr val="tx1"/>
                </a:solidFill>
                <a:latin typeface="+mj-lt"/>
                <a:ea typeface="ＭＳ Ｐゴシック" pitchFamily="-97" charset="-128"/>
              </a:defRPr>
            </a:lvl2pPr>
            <a:lvl3pPr marL="1139231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2"/>
              <a:buChar char="²"/>
              <a:defRPr kumimoji="1" sz="2400">
                <a:solidFill>
                  <a:srgbClr val="FFFFFF"/>
                </a:solidFill>
                <a:latin typeface="+mj-lt"/>
                <a:ea typeface="ＭＳ Ｐゴシック" pitchFamily="-97" charset="-128"/>
              </a:defRPr>
            </a:lvl3pPr>
            <a:lvl4pPr marL="1594924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+mj-lt"/>
                <a:ea typeface="ＭＳ Ｐゴシック" pitchFamily="-97" charset="-128"/>
              </a:defRPr>
            </a:lvl4pPr>
            <a:lvl5pPr marL="2050618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»"/>
              <a:defRPr kumimoji="1" sz="2000">
                <a:solidFill>
                  <a:schemeClr val="tx1"/>
                </a:solidFill>
                <a:latin typeface="+mj-lt"/>
                <a:ea typeface="ＭＳ Ｐゴシック" pitchFamily="-97" charset="-128"/>
              </a:defRPr>
            </a:lvl5pPr>
            <a:lvl6pPr marL="2506311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62009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17699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73388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 marL="341770" marR="0" lvl="0" indent="-34177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50000"/>
              <a:buFont typeface="Monotype Sorts" pitchFamily="-108" charset="2"/>
              <a:buNone/>
              <a:tabLst/>
              <a:defRPr/>
            </a:pPr>
            <a:r>
              <a:rPr kumimoji="1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lkboard"/>
                <a:ea typeface="ＭＳ Ｐゴシック" pitchFamily="-97" charset="-128"/>
              </a:rPr>
              <a:t>SiPM</a:t>
            </a:r>
            <a:r>
              <a:rPr kumimoji="1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lkboard"/>
                <a:ea typeface="ＭＳ Ｐゴシック" pitchFamily="-97" charset="-128"/>
              </a:rPr>
              <a:t>  UV    </a:t>
            </a:r>
            <a:r>
              <a:rPr kumimoji="1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lkboard"/>
                <a:ea typeface="ＭＳ Ｐゴシック" pitchFamily="-97" charset="-128"/>
              </a:rPr>
              <a:t>UV</a:t>
            </a:r>
            <a:r>
              <a:rPr kumimoji="1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lkboard"/>
                <a:ea typeface="ＭＳ Ｐゴシック" pitchFamily="-97" charset="-128"/>
              </a:rPr>
              <a:t> 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2DEFED01-D16D-4A6B-B57F-088A7EF00FFC}"/>
              </a:ext>
            </a:extLst>
          </p:cNvPr>
          <p:cNvSpPr txBox="1">
            <a:spLocks/>
          </p:cNvSpPr>
          <p:nvPr/>
        </p:nvSpPr>
        <p:spPr bwMode="auto">
          <a:xfrm>
            <a:off x="3124200" y="20574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72" tIns="45889" rIns="91772" bIns="45889" numCol="1" anchor="t" anchorCtr="0" compatLnSpc="1">
            <a:prstTxWarp prst="textNoShape">
              <a:avLst/>
            </a:prstTxWarp>
          </a:bodyPr>
          <a:lstStyle>
            <a:lvl1pPr marL="341770" indent="-34177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Monotype Sorts" pitchFamily="-108" charset="2"/>
              <a:buNone/>
              <a:defRPr kumimoji="1" sz="2800">
                <a:solidFill>
                  <a:schemeClr val="tx1"/>
                </a:solidFill>
                <a:latin typeface="+mj-lt"/>
                <a:ea typeface="ＭＳ Ｐゴシック" pitchFamily="-97" charset="-128"/>
                <a:cs typeface="ＭＳ Ｐゴシック" pitchFamily="-97" charset="-128"/>
              </a:defRPr>
            </a:lvl1pPr>
            <a:lvl2pPr marL="740498" indent="-28480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8" charset="2"/>
              <a:buChar char="–"/>
              <a:defRPr kumimoji="1" sz="2600">
                <a:solidFill>
                  <a:schemeClr val="tx1"/>
                </a:solidFill>
                <a:latin typeface="+mj-lt"/>
                <a:ea typeface="ＭＳ Ｐゴシック" pitchFamily="-97" charset="-128"/>
              </a:defRPr>
            </a:lvl2pPr>
            <a:lvl3pPr marL="1139231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2"/>
              <a:buChar char="²"/>
              <a:defRPr kumimoji="1" sz="2400">
                <a:solidFill>
                  <a:srgbClr val="FFFFFF"/>
                </a:solidFill>
                <a:latin typeface="+mj-lt"/>
                <a:ea typeface="ＭＳ Ｐゴシック" pitchFamily="-97" charset="-128"/>
              </a:defRPr>
            </a:lvl3pPr>
            <a:lvl4pPr marL="1594924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+mj-lt"/>
                <a:ea typeface="ＭＳ Ｐゴシック" pitchFamily="-97" charset="-128"/>
              </a:defRPr>
            </a:lvl4pPr>
            <a:lvl5pPr marL="2050618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»"/>
              <a:defRPr kumimoji="1" sz="2000">
                <a:solidFill>
                  <a:schemeClr val="tx1"/>
                </a:solidFill>
                <a:latin typeface="+mj-lt"/>
                <a:ea typeface="ＭＳ Ｐゴシック" pitchFamily="-97" charset="-128"/>
              </a:defRPr>
            </a:lvl5pPr>
            <a:lvl6pPr marL="2506311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62009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17699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73388" indent="-22785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defRPr kumimoji="1"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 marL="341770" marR="0" lvl="0" indent="-34177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50000"/>
              <a:buFont typeface="Monotype Sorts" pitchFamily="-108" charset="2"/>
              <a:buNone/>
              <a:tabLst/>
              <a:defRPr/>
            </a:pPr>
            <a:r>
              <a:rPr kumimoji="1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lkboard"/>
                <a:ea typeface="ＭＳ Ｐゴシック" pitchFamily="-97" charset="-128"/>
              </a:rPr>
              <a:t>SiPM</a:t>
            </a:r>
            <a:r>
              <a:rPr kumimoji="1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lkboard"/>
                <a:ea typeface="ＭＳ Ｐゴシック" pitchFamily="-97" charset="-128"/>
              </a:rPr>
              <a:t> Array</a:t>
            </a:r>
          </a:p>
          <a:p>
            <a:pPr marL="341770" marR="0" lvl="0" indent="-34177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50000"/>
              <a:buFont typeface="Monotype Sorts" pitchFamily="-108" charset="2"/>
              <a:buNone/>
              <a:tabLst/>
              <a:defRPr/>
            </a:pPr>
            <a:endParaRPr kumimoji="1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alkboard"/>
              <a:ea typeface="ＭＳ Ｐゴシック" pitchFamily="-97" charset="-128"/>
            </a:endParaRPr>
          </a:p>
          <a:p>
            <a:pPr marL="341770" marR="0" lvl="0" indent="-34177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50000"/>
              <a:buFont typeface="Monotype Sorts" pitchFamily="-108" charset="2"/>
              <a:buNone/>
              <a:tabLst/>
              <a:defRPr/>
            </a:pPr>
            <a:endParaRPr kumimoji="1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alkboard"/>
              <a:ea typeface="ＭＳ Ｐゴシック" pitchFamily="-97" charset="-128"/>
            </a:endParaRPr>
          </a:p>
          <a:p>
            <a:pPr marL="341770" marR="0" lvl="0" indent="-34177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50000"/>
              <a:buFont typeface="Monotype Sorts" pitchFamily="-108" charset="2"/>
              <a:buNone/>
              <a:tabLst/>
              <a:defRPr/>
            </a:pPr>
            <a:r>
              <a:rPr kumimoji="1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lkboard"/>
                <a:ea typeface="ＭＳ Ｐゴシック" pitchFamily="-97" charset="-128"/>
              </a:rPr>
              <a:t>Main Focal Surface</a:t>
            </a:r>
          </a:p>
        </p:txBody>
      </p:sp>
    </p:spTree>
    <p:extLst>
      <p:ext uri="{BB962C8B-B14F-4D97-AF65-F5344CB8AC3E}">
        <p14:creationId xmlns:p14="http://schemas.microsoft.com/office/powerpoint/2010/main" val="2641657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FCD105-08F1-45E4-8AEF-B905FAFBF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of focal surface, LNF 2019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64CC300-E2E8-4E95-9CC9-5E3C03DA8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0059">
            <a:off x="2301956" y="1355271"/>
            <a:ext cx="4794225" cy="54864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6EE45BE-B9F7-4D34-B95B-D191A90B9921}"/>
              </a:ext>
            </a:extLst>
          </p:cNvPr>
          <p:cNvSpPr txBox="1"/>
          <p:nvPr/>
        </p:nvSpPr>
        <p:spPr>
          <a:xfrm>
            <a:off x="3962400" y="3729139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UV  CAMERA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B137B27-4B51-47FC-8996-E3B4E14D4C42}"/>
              </a:ext>
            </a:extLst>
          </p:cNvPr>
          <p:cNvSpPr/>
          <p:nvPr/>
        </p:nvSpPr>
        <p:spPr bwMode="auto">
          <a:xfrm>
            <a:off x="2095011" y="1124809"/>
            <a:ext cx="4953977" cy="39919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1921BAB-F7EF-49CF-AA9C-A50BE194D0B4}"/>
              </a:ext>
            </a:extLst>
          </p:cNvPr>
          <p:cNvSpPr/>
          <p:nvPr/>
        </p:nvSpPr>
        <p:spPr bwMode="auto">
          <a:xfrm rot="5400000">
            <a:off x="4906164" y="4094525"/>
            <a:ext cx="4953977" cy="39919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FB693DA-97DE-4BB3-B31E-2427C38E3F4D}"/>
              </a:ext>
            </a:extLst>
          </p:cNvPr>
          <p:cNvSpPr/>
          <p:nvPr/>
        </p:nvSpPr>
        <p:spPr bwMode="auto">
          <a:xfrm rot="5400000">
            <a:off x="-496493" y="3974403"/>
            <a:ext cx="5323309" cy="39919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13BAD95-EB2B-4B3C-9A76-C8BFF978BC0C}"/>
              </a:ext>
            </a:extLst>
          </p:cNvPr>
          <p:cNvSpPr txBox="1"/>
          <p:nvPr/>
        </p:nvSpPr>
        <p:spPr>
          <a:xfrm>
            <a:off x="2209800" y="1447800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VISIBLE CAMERA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BA9B644-D31C-492F-A473-DEE1E3ED1DE0}"/>
              </a:ext>
            </a:extLst>
          </p:cNvPr>
          <p:cNvSpPr/>
          <p:nvPr/>
        </p:nvSpPr>
        <p:spPr bwMode="auto">
          <a:xfrm rot="5400000">
            <a:off x="4472141" y="3974403"/>
            <a:ext cx="5323309" cy="39919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8825208-7E24-497F-977C-4398F915C306}"/>
              </a:ext>
            </a:extLst>
          </p:cNvPr>
          <p:cNvSpPr txBox="1"/>
          <p:nvPr/>
        </p:nvSpPr>
        <p:spPr>
          <a:xfrm>
            <a:off x="5410200" y="6466321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NIR  CAMERA</a:t>
            </a:r>
          </a:p>
        </p:txBody>
      </p:sp>
    </p:spTree>
    <p:extLst>
      <p:ext uri="{BB962C8B-B14F-4D97-AF65-F5344CB8AC3E}">
        <p14:creationId xmlns:p14="http://schemas.microsoft.com/office/powerpoint/2010/main" val="2513981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CC65123-9BE7-43B3-8312-2B5CCB226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752184" cy="505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5E136AF5-E34C-44E7-90D6-1151D9D99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67800"/>
            <a:ext cx="85689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LAZIO-SIRAD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Italian Mission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Eneide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on ISS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2005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750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FC3A6F-74B2-483F-B36B-9D5C5D427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 closed and integrated, May 2019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B5ABDB2-CE77-40FE-9BD1-3753BF1B5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812" y="1268020"/>
            <a:ext cx="5732375" cy="513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79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D1A641-11B8-4190-85D5-FA85B04FA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Mini-EUSO integrated with adapter flange</a:t>
            </a:r>
          </a:p>
        </p:txBody>
      </p:sp>
      <p:pic>
        <p:nvPicPr>
          <p:cNvPr id="5" name="Immagine 4" descr="Immagine che contiene interni, pavimento, tavolo, parete&#10;&#10;Descrizione generata automaticamente">
            <a:extLst>
              <a:ext uri="{FF2B5EF4-FFF2-40B4-BE49-F238E27FC236}">
                <a16:creationId xmlns:a16="http://schemas.microsoft.com/office/drawing/2014/main" id="{D3D1DB84-040B-474B-92F7-7D21382341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8500" r="40000" b="4444"/>
          <a:stretch/>
        </p:blipFill>
        <p:spPr>
          <a:xfrm>
            <a:off x="2820844" y="1295400"/>
            <a:ext cx="3657600" cy="52844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D98F19A-3CD5-49F1-B93E-87E4465497CC}"/>
              </a:ext>
            </a:extLst>
          </p:cNvPr>
          <p:cNvSpPr txBox="1"/>
          <p:nvPr/>
        </p:nvSpPr>
        <p:spPr>
          <a:xfrm>
            <a:off x="6781800" y="44196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NADIR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BB202CB6-1093-4740-BDB4-CE9FF019EEFD}"/>
              </a:ext>
            </a:extLst>
          </p:cNvPr>
          <p:cNvCxnSpPr>
            <a:cxnSpLocks/>
          </p:cNvCxnSpPr>
          <p:nvPr/>
        </p:nvCxnSpPr>
        <p:spPr bwMode="auto">
          <a:xfrm>
            <a:off x="7239000" y="4788932"/>
            <a:ext cx="0" cy="1611868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03341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5C8B55-27D5-4914-ABC6-D5D9EE3FE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Acceptance tests in Baikonur and integration with Soyuz MS-14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9F0AF1C-B00D-47C4-A470-6E4B9564C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508" y="4005064"/>
            <a:ext cx="4237258" cy="2605618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6F0F639B-F133-40DE-9CB9-DF9CB00F8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5378312" cy="358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2CAB0B49-51F5-400F-9E35-01EC3D4CD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3063834"/>
            <a:ext cx="1622165" cy="243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488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39AE8A-88EA-4680-8468-55A1D247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Roll-out of Soyuz MS-14, 19/8/2019</a:t>
            </a:r>
          </a:p>
        </p:txBody>
      </p:sp>
      <p:pic>
        <p:nvPicPr>
          <p:cNvPr id="5" name="Immagine 4" descr="Immagine che contiene cielo, esterni, terra, persone&#10;&#10;Descrizione generata automaticamente">
            <a:extLst>
              <a:ext uri="{FF2B5EF4-FFF2-40B4-BE49-F238E27FC236}">
                <a16:creationId xmlns:a16="http://schemas.microsoft.com/office/drawing/2014/main" id="{D76FB8ED-EF99-4571-BEF8-FF46D6A97D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31540"/>
            <a:ext cx="7467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70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cielo, esterni, barca, acqua&#10;&#10;Descrizione generata automaticamente">
            <a:extLst>
              <a:ext uri="{FF2B5EF4-FFF2-40B4-BE49-F238E27FC236}">
                <a16:creationId xmlns:a16="http://schemas.microsoft.com/office/drawing/2014/main" id="{F3610D09-2667-4342-B1B4-7ACFE26FB3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88" y="1268413"/>
            <a:ext cx="7315200" cy="548640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5686C66E-0158-4F82-AC96-37E7D78C2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25413"/>
            <a:ext cx="8534400" cy="114300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Roll-out of Soyuz MS-14, 19/8/2019</a:t>
            </a:r>
          </a:p>
        </p:txBody>
      </p:sp>
    </p:spTree>
    <p:extLst>
      <p:ext uri="{BB962C8B-B14F-4D97-AF65-F5344CB8AC3E}">
        <p14:creationId xmlns:p14="http://schemas.microsoft.com/office/powerpoint/2010/main" val="26747209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26A14B-B360-427C-B692-AD6B69398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22/8/2019 Launch, </a:t>
            </a:r>
            <a:b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 31, Baikonur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Cosmodrome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D387E76-E909-4030-BC56-F76400D1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21ABAE-487D-D544-9FCE-9FEDF7DDFA2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-10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itchFamily="-108" charset="0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19F2308-D0ED-4B39-A17C-D9F85D578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126876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57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0538CA-0213-4D68-8A6D-39926429B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 docking, 24/8/2019 unsuccessful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CC4584A-64C5-4C0B-89C2-522CD6696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21ABAE-487D-D544-9FCE-9FEDF7DDFA2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-10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itchFamily="-108" charset="0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1CBD1F5-EB48-4E0F-8AA6-AF9751488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356" y="3457474"/>
            <a:ext cx="5791200" cy="327476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5EE6314-BCBB-4E7D-9A65-8682AE231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127985"/>
            <a:ext cx="5103956" cy="276054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6076AB2-7717-40E0-B2C5-B7EF68FD5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105002"/>
            <a:ext cx="5276429" cy="278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70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77944E-1EAB-402B-A278-C4D1DAAB7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Relocation of MS-13 from Zvezda to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Poisk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6171046-72E4-4EE2-BA34-95064D9E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21ABAE-487D-D544-9FCE-9FEDF7DDFA2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-10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itchFamily="-108" charset="0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6D6BBF2-D046-4A1C-A524-7381DE377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1941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7669FE-4ECF-44DF-8854-076407CF824D}"/>
              </a:ext>
            </a:extLst>
          </p:cNvPr>
          <p:cNvSpPr/>
          <p:nvPr/>
        </p:nvSpPr>
        <p:spPr bwMode="auto">
          <a:xfrm>
            <a:off x="3276600" y="1219200"/>
            <a:ext cx="2743200" cy="609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97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7364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0538CA-0213-4D68-8A6D-39926429B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docking, 27/8/2019 successful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CC4584A-64C5-4C0B-89C2-522CD6696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21ABAE-487D-D544-9FCE-9FEDF7DDFA2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-10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itchFamily="-108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FABEF2-AF73-4C37-8BE5-B4B303477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98923"/>
            <a:ext cx="6179087" cy="34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0C58BC0-AA2F-43AA-BE79-F47E2F428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204" y="1107964"/>
            <a:ext cx="5576167" cy="296198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8B473DB-D860-4DC8-AEFB-756CE8A9E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86433"/>
            <a:ext cx="4573444" cy="2722722"/>
          </a:xfrm>
          <a:prstGeom prst="rect">
            <a:avLst/>
          </a:prstGeom>
        </p:spPr>
      </p:pic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D5AD02AD-9654-492E-A511-63AA7BEC2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581400"/>
            <a:ext cx="2905125" cy="163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844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260" y="260648"/>
            <a:ext cx="5400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it-IT" altLang="ja-JP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LANFOS</a:t>
            </a:r>
            <a:r>
              <a:rPr lang="ja-JP" alt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it-IT" altLang="ja-JP" sz="1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ja-JP" sz="16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ja-JP" sz="16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Large Area Non-destructive Food Sampler)</a:t>
            </a:r>
            <a:br>
              <a:rPr lang="en-GB" altLang="ja-JP" sz="1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食品の非破壊放射能検査を可能とする</a:t>
            </a:r>
            <a:br>
              <a:rPr lang="it-IT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低コスト検出器の開発</a:t>
            </a:r>
            <a:br>
              <a:rPr lang="it-IT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a low cost radiation detector for non-destructive assessment of food contamination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1276" y="2996952"/>
            <a:ext cx="5112568" cy="4525963"/>
          </a:xfrm>
        </p:spPr>
        <p:txBody>
          <a:bodyPr/>
          <a:lstStyle/>
          <a:p>
            <a:r>
              <a:rPr lang="it-IT" dirty="0"/>
              <a:t>JST, Japan Science and Technology funding</a:t>
            </a:r>
          </a:p>
          <a:p>
            <a:r>
              <a:rPr lang="it-IT" dirty="0"/>
              <a:t>2012-2014 </a:t>
            </a:r>
          </a:p>
        </p:txBody>
      </p:sp>
      <p:pic>
        <p:nvPicPr>
          <p:cNvPr id="1026" name="Picture 2" descr="K:\fotofototo-dasistemare-temp\2014\2014-11-02-fukushima\IMG_7456.JPG"/>
          <p:cNvPicPr>
            <a:picLocks noChangeAspect="1" noChangeArrowheads="1"/>
          </p:cNvPicPr>
          <p:nvPr/>
        </p:nvPicPr>
        <p:blipFill>
          <a:blip r:embed="rId2" cstate="print"/>
          <a:srcRect l="5141" t="6186" b="7203"/>
          <a:stretch>
            <a:fillRect/>
          </a:stretch>
        </p:blipFill>
        <p:spPr bwMode="auto">
          <a:xfrm>
            <a:off x="9684568" y="1268760"/>
            <a:ext cx="3312368" cy="2016224"/>
          </a:xfrm>
          <a:prstGeom prst="rect">
            <a:avLst/>
          </a:prstGeom>
          <a:noFill/>
        </p:spPr>
      </p:pic>
      <p:pic>
        <p:nvPicPr>
          <p:cNvPr id="1027" name="Picture 3" descr="K:\fotofototo-dasistemare-temp\2014\2014-11-02-fukushima\IMG_7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581128"/>
            <a:ext cx="3240360" cy="2160240"/>
          </a:xfrm>
          <a:prstGeom prst="rect">
            <a:avLst/>
          </a:prstGeom>
          <a:noFill/>
        </p:spPr>
      </p:pic>
      <p:pic>
        <p:nvPicPr>
          <p:cNvPr id="7" name="Picture 2" descr="K:\fotofototo-dasistemare-temp\2014\2014-11-02-fukushima\festa agricola\IMG_74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395774" y="-455622"/>
            <a:ext cx="2016224" cy="2927468"/>
          </a:xfrm>
          <a:prstGeom prst="rect">
            <a:avLst/>
          </a:prstGeom>
          <a:noFill/>
        </p:spPr>
      </p:pic>
      <p:pic>
        <p:nvPicPr>
          <p:cNvPr id="8" name="Picture 3" descr="K:\fotofototo-dasistemare-temp\2014\2014-11-01-fukushima\IMG_72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2180860"/>
            <a:ext cx="3203848" cy="2135899"/>
          </a:xfrm>
          <a:prstGeom prst="rect">
            <a:avLst/>
          </a:prstGeom>
          <a:noFill/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E928BA5-18BA-4062-82A0-6D17E1460F5F}"/>
              </a:ext>
            </a:extLst>
          </p:cNvPr>
          <p:cNvSpPr/>
          <p:nvPr/>
        </p:nvSpPr>
        <p:spPr>
          <a:xfrm>
            <a:off x="544899" y="203575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dirty="0" err="1"/>
              <a:t>Minamisoma</a:t>
            </a:r>
            <a:r>
              <a:rPr lang="it-IT" dirty="0"/>
              <a:t>, Fukushima </a:t>
            </a:r>
            <a:r>
              <a:rPr lang="it-IT" dirty="0" err="1"/>
              <a:t>Region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2014-11-01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779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E7CEB66-31AA-4EE1-ADEB-18C8F77DBD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225932" y="0"/>
            <a:ext cx="7772400" cy="1143000"/>
          </a:xfrm>
        </p:spPr>
        <p:txBody>
          <a:bodyPr/>
          <a:lstStyle/>
          <a:p>
            <a:r>
              <a:rPr lang="it-IT" alt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Lazio-</a:t>
            </a:r>
            <a:r>
              <a:rPr lang="it-IT" altLang="en-US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Sirad</a:t>
            </a:r>
            <a:r>
              <a:rPr lang="it-IT" alt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detector</a:t>
            </a: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9EE18B7C-8476-44EB-95DD-7D097BDB5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6" y="1143000"/>
            <a:ext cx="3749676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Silicon-Scintillator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Tracking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Calorimeter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en-US" sz="1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kumimoji="0" lang="it-IT" altLang="en-US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it-IT" altLang="en-US" sz="1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kumimoji="0" lang="it-IT" altLang="en-US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(&gt;40MeV/n) and electron </a:t>
            </a:r>
            <a:r>
              <a:rPr kumimoji="0" lang="it-IT" altLang="en-US" sz="1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components</a:t>
            </a:r>
            <a:r>
              <a:rPr kumimoji="0" lang="it-IT" altLang="en-US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inside ISS. </a:t>
            </a: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en-US" sz="1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kumimoji="0" lang="it-IT" altLang="en-US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it-IT" altLang="en-US" sz="1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spatial</a:t>
            </a:r>
            <a:r>
              <a:rPr kumimoji="0" lang="it-IT" altLang="en-US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it-IT" altLang="en-US" sz="1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angular</a:t>
            </a:r>
            <a:r>
              <a:rPr kumimoji="0" lang="it-IT" altLang="en-US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en-US" sz="1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dependence</a:t>
            </a:r>
            <a:r>
              <a:rPr kumimoji="0" lang="it-IT" altLang="en-US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and (in long </a:t>
            </a:r>
            <a:r>
              <a:rPr kumimoji="0" lang="it-IT" altLang="en-US" sz="1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  <a:r>
              <a:rPr kumimoji="0" lang="it-IT" altLang="en-US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of </a:t>
            </a:r>
            <a:r>
              <a:rPr kumimoji="0" lang="it-IT" altLang="en-US" sz="1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magnetic</a:t>
            </a:r>
            <a:r>
              <a:rPr kumimoji="0" lang="it-IT" altLang="en-US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en-US" sz="1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perturbations</a:t>
            </a:r>
            <a:r>
              <a:rPr kumimoji="0" lang="it-IT" altLang="en-US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40cm^2 </a:t>
            </a:r>
            <a:r>
              <a:rPr kumimoji="0" lang="it-IT" altLang="en-US" sz="1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endParaRPr kumimoji="0" lang="it-IT" altLang="en-US" sz="1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scintillators</a:t>
            </a:r>
            <a:endParaRPr kumimoji="0" lang="it-IT" alt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double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sided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microstrip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detectors  16*7 cm</a:t>
            </a: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Silicon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Photomultiplies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Tiles </a:t>
            </a: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One-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axis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magnetometer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(EGLE)</a:t>
            </a: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PC-104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acquisition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with PCMCIA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cards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C:\Documents and Settings\Administrator\Desktop\teeest\senza titolo2.jpg">
            <a:extLst>
              <a:ext uri="{FF2B5EF4-FFF2-40B4-BE49-F238E27FC236}">
                <a16:creationId xmlns:a16="http://schemas.microsoft.com/office/drawing/2014/main" id="{FA030C14-5DB8-4372-AB02-E7DEBE10B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4038600" cy="306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Documents and Settings\Administrator\Desktop\teeest\senza titolo2.jpg">
            <a:extLst>
              <a:ext uri="{FF2B5EF4-FFF2-40B4-BE49-F238E27FC236}">
                <a16:creationId xmlns:a16="http://schemas.microsoft.com/office/drawing/2014/main" id="{F00FFAF5-ED2E-4356-AF08-C410F9845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3224213"/>
            <a:ext cx="2363787" cy="363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53EC06B3-BB45-4DAC-8F69-738467AE6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728" y="3224213"/>
            <a:ext cx="2620144" cy="262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FEF0AF01-AB4E-43E8-ADAF-86B6225EBEB3}"/>
              </a:ext>
            </a:extLst>
          </p:cNvPr>
          <p:cNvGrpSpPr/>
          <p:nvPr/>
        </p:nvGrpSpPr>
        <p:grpSpPr>
          <a:xfrm>
            <a:off x="971600" y="1544727"/>
            <a:ext cx="5832648" cy="4323422"/>
            <a:chOff x="4098543" y="1844824"/>
            <a:chExt cx="4895850" cy="3629025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C9C68FC-8C63-4B1F-A3E5-AD8037D739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8543" y="1844824"/>
              <a:ext cx="4895850" cy="3629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49B24FB6-B8ED-4FFA-ACEF-DDE75BC894BF}"/>
                </a:ext>
              </a:extLst>
            </p:cNvPr>
            <p:cNvSpPr txBox="1"/>
            <p:nvPr/>
          </p:nvSpPr>
          <p:spPr>
            <a:xfrm>
              <a:off x="4690238" y="4401071"/>
              <a:ext cx="3456384" cy="1007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600" dirty="0"/>
                <a:t>CSES-LIMADOU </a:t>
              </a:r>
            </a:p>
            <a:p>
              <a:pPr algn="ctr"/>
              <a:r>
                <a:rPr lang="it-IT" sz="3600" dirty="0"/>
                <a:t>(2018)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5895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Signal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Plastic and </a:t>
            </a:r>
            <a:r>
              <a:rPr lang="it-IT" dirty="0" err="1"/>
              <a:t>CsI</a:t>
            </a:r>
            <a:endParaRPr lang="it-IT" dirty="0"/>
          </a:p>
        </p:txBody>
      </p:sp>
      <p:pic>
        <p:nvPicPr>
          <p:cNvPr id="4" name="図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3216702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図 6" descr="C:\Documents and Settings\work\デスクトップ\picture\plastic_137Cs\WS0000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357694"/>
            <a:ext cx="3214710" cy="172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1428736"/>
            <a:ext cx="3438525" cy="2581275"/>
          </a:xfrm>
          <a:prstGeom prst="rect">
            <a:avLst/>
          </a:prstGeom>
          <a:noFill/>
        </p:spPr>
      </p:pic>
      <p:pic>
        <p:nvPicPr>
          <p:cNvPr id="7" name="Immagine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4357694"/>
            <a:ext cx="36195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755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Lanfos-H prototype, under test and calibration in RIKEN RNC RI  hot-lab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57158" y="1643050"/>
            <a:ext cx="21431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Stainless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steel container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Plastic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cylinder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Scintillating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Fibres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図 1" descr="C:\Documents and Settings\work\デスクトップ\LANFOS_prototype\pictures\2013-04-23 14.42.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723941"/>
            <a:ext cx="2886079" cy="513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2" descr="C:\Documents and Settings\work\デスクトップ\LANFOS_prototype\pictures\2013-04-23 14.42.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214950"/>
            <a:ext cx="2390416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図 2">
            <a:extLst>
              <a:ext uri="{FF2B5EF4-FFF2-40B4-BE49-F238E27FC236}">
                <a16:creationId xmlns:a16="http://schemas.microsoft.com/office/drawing/2014/main" id="{A26840BD-2B02-473F-9766-58866483E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901" y="1778288"/>
            <a:ext cx="3045220" cy="4077072"/>
          </a:xfrm>
          <a:prstGeom prst="rect">
            <a:avLst/>
          </a:prstGeom>
        </p:spPr>
      </p:pic>
      <p:pic>
        <p:nvPicPr>
          <p:cNvPr id="8" name="Picture 2" descr="C:\Users\marco\Dropbox\20140512_174358.jpg">
            <a:extLst>
              <a:ext uri="{FF2B5EF4-FFF2-40B4-BE49-F238E27FC236}">
                <a16:creationId xmlns:a16="http://schemas.microsoft.com/office/drawing/2014/main" id="{7B09C0C7-33D3-47F0-9339-7BFD3983C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84701" y="3467685"/>
            <a:ext cx="1549495" cy="18295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59139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 err="1"/>
              <a:t>Response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CsI</a:t>
            </a:r>
            <a:r>
              <a:rPr lang="it-IT" dirty="0"/>
              <a:t> + </a:t>
            </a:r>
            <a:r>
              <a:rPr lang="it-IT" dirty="0" err="1"/>
              <a:t>SiPm</a:t>
            </a:r>
            <a:r>
              <a:rPr lang="it-IT" dirty="0"/>
              <a:t> </a:t>
            </a:r>
          </a:p>
        </p:txBody>
      </p:sp>
      <p:pic>
        <p:nvPicPr>
          <p:cNvPr id="4" name="図 3" descr="D:\WORK_STATION\LANFOS\DATA\result4report\spectrum_csi_fukushima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3819525"/>
            <a:ext cx="539115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図 2" descr="D:\WORK_STATION\LANFOS\DATA\result4report\spectrum_csi_137cs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857232"/>
            <a:ext cx="54006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95536" y="1772816"/>
            <a:ext cx="1678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Calibrated 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137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4581128"/>
            <a:ext cx="16180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Fukushima soil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137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Cs + 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134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0912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試作機の写真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4242"/>
            <a:ext cx="3998794" cy="535375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69" y="3166280"/>
            <a:ext cx="4942632" cy="369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25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13C2AF-788F-47B8-9948-9719722A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Steps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CC02A3E-EBED-4887-8F59-B9D73807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21ABAE-487D-D544-9FCE-9FEDF7DDFA2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-108" charset="0"/>
                <a:ea typeface="+mn-ea"/>
                <a:cs typeface="+mn-cs"/>
              </a:rPr>
              <a:pPr marL="0" marR="0" lvl="0" indent="0" algn="r" defTabSz="9138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itchFamily="-108" charset="0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BB82BEE-3ED5-4E35-B54D-E3B165E1CCF9}"/>
              </a:ext>
            </a:extLst>
          </p:cNvPr>
          <p:cNvSpPr txBox="1"/>
          <p:nvPr/>
        </p:nvSpPr>
        <p:spPr>
          <a:xfrm>
            <a:off x="539553" y="1412776"/>
            <a:ext cx="374441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Turn on of Mini-EUSO</a:t>
            </a:r>
          </a:p>
          <a:p>
            <a:pPr marL="342900" marR="0" lvl="0" indent="-34290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Fluche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Fluorescence and Cherenkov light detection with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SiPM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for space applications</a:t>
            </a:r>
          </a:p>
          <a:p>
            <a:pPr marL="342900" marR="0" lvl="0" indent="-34290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Test of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SiPms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(Hamamatsu, FBK) on SPB2 (TBC)</a:t>
            </a:r>
          </a:p>
          <a:p>
            <a:pPr marL="342900" marR="0" lvl="0" indent="-34290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Mini-EUSO-2 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SiPM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outside the ISS)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E62F5812-8BF0-4CB7-AF1C-5761D6DAC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644" y="4293808"/>
            <a:ext cx="4083392" cy="197129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3AB5B23-8BD1-4137-8545-DB64B609D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61" y="1041530"/>
            <a:ext cx="3485066" cy="195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>
            <a:extLst>
              <a:ext uri="{FF2B5EF4-FFF2-40B4-BE49-F238E27FC236}">
                <a16:creationId xmlns:a16="http://schemas.microsoft.com/office/drawing/2014/main" id="{855A3CFD-A354-4B2B-83C8-09FCCA71D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22656" r="3751" b="9375"/>
          <a:stretch>
            <a:fillRect/>
          </a:stretch>
        </p:blipFill>
        <p:spPr bwMode="auto">
          <a:xfrm>
            <a:off x="755576" y="980728"/>
            <a:ext cx="7391400" cy="53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B7AA23-99DB-42EA-9833-3C211F6DEA8E}"/>
              </a:ext>
            </a:extLst>
          </p:cNvPr>
          <p:cNvSpPr txBox="1">
            <a:spLocks noChangeArrowheads="1"/>
          </p:cNvSpPr>
          <p:nvPr/>
        </p:nvSpPr>
        <p:spPr>
          <a:xfrm>
            <a:off x="1043608" y="0"/>
            <a:ext cx="77724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Lazio-Sirad</a:t>
            </a:r>
            <a:endParaRPr lang="it-IT" alt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772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AE33778-4C9D-4031-BCE6-D99FBFD987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altLang="en-US"/>
            </a:br>
            <a:endParaRPr lang="it-IT" alt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085A9408-9B94-450C-B366-3865827F2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137" y="-258762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Lazio -MEB</a:t>
            </a:r>
          </a:p>
        </p:txBody>
      </p:sp>
      <p:pic>
        <p:nvPicPr>
          <p:cNvPr id="15364" name="Picture 4" descr="C:\Documents and Settings\Administrator\Desktop\teeest\senza titolo11.jpg">
            <a:extLst>
              <a:ext uri="{FF2B5EF4-FFF2-40B4-BE49-F238E27FC236}">
                <a16:creationId xmlns:a16="http://schemas.microsoft.com/office/drawing/2014/main" id="{875B4DB8-D540-42E6-AFAB-01A4A9030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3686175" cy="265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Documents and Settings\Administrator\Desktop\teeest\senza titolo12.jpg">
            <a:extLst>
              <a:ext uri="{FF2B5EF4-FFF2-40B4-BE49-F238E27FC236}">
                <a16:creationId xmlns:a16="http://schemas.microsoft.com/office/drawing/2014/main" id="{32DED00C-2A18-4E58-99FE-5B1B57EA3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37" y="3987417"/>
            <a:ext cx="4038600" cy="258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Documents and Settings\Administrator\Desktop\teeest\senza titolo13.jpg">
            <a:extLst>
              <a:ext uri="{FF2B5EF4-FFF2-40B4-BE49-F238E27FC236}">
                <a16:creationId xmlns:a16="http://schemas.microsoft.com/office/drawing/2014/main" id="{2727EE5D-552A-4DC2-B51E-F4B3402CE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Documents and Settings\Administrator\Desktop\teeest\senza titolo14.jpg">
            <a:extLst>
              <a:ext uri="{FF2B5EF4-FFF2-40B4-BE49-F238E27FC236}">
                <a16:creationId xmlns:a16="http://schemas.microsoft.com/office/drawing/2014/main" id="{FD22CD71-62F3-4021-A8B9-E202F1E92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382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861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1028" descr="C:\Documents and Settings\Administrator\Desktop\teeest\senza titolo20.jpg">
            <a:extLst>
              <a:ext uri="{FF2B5EF4-FFF2-40B4-BE49-F238E27FC236}">
                <a16:creationId xmlns:a16="http://schemas.microsoft.com/office/drawing/2014/main" id="{2F75FD9C-F309-4BFF-B7D1-B2AF3E514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8" r="3603"/>
          <a:stretch/>
        </p:blipFill>
        <p:spPr bwMode="auto">
          <a:xfrm>
            <a:off x="685800" y="1628800"/>
            <a:ext cx="8153400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1027">
            <a:extLst>
              <a:ext uri="{FF2B5EF4-FFF2-40B4-BE49-F238E27FC236}">
                <a16:creationId xmlns:a16="http://schemas.microsoft.com/office/drawing/2014/main" id="{613E14E6-846C-4625-BF76-9E58F5C91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2" y="-4722"/>
            <a:ext cx="8474075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kumimoji="0" lang="it-IT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on Lazio</a:t>
            </a: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 detectors with </a:t>
            </a:r>
            <a:r>
              <a:rPr kumimoji="0" lang="it-IT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plastic</a:t>
            </a: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tiles</a:t>
            </a: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placed</a:t>
            </a: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in </a:t>
            </a:r>
            <a:r>
              <a:rPr kumimoji="0" lang="it-IT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the detector </a:t>
            </a:r>
          </a:p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it-IT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original</a:t>
            </a: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Dolgoshein-Mephi</a:t>
            </a: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61" name="Oval 1029">
            <a:extLst>
              <a:ext uri="{FF2B5EF4-FFF2-40B4-BE49-F238E27FC236}">
                <a16:creationId xmlns:a16="http://schemas.microsoft.com/office/drawing/2014/main" id="{3A295B0C-0911-42D3-A3D4-7C6FE7FD9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048000"/>
            <a:ext cx="10668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62" name="Oval 1030">
            <a:extLst>
              <a:ext uri="{FF2B5EF4-FFF2-40B4-BE49-F238E27FC236}">
                <a16:creationId xmlns:a16="http://schemas.microsoft.com/office/drawing/2014/main" id="{36639E41-B9D3-49AC-B9ED-DFBC2BF5C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95800"/>
            <a:ext cx="3429000" cy="2667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63" name="Line 1031">
            <a:extLst>
              <a:ext uri="{FF2B5EF4-FFF2-40B4-BE49-F238E27FC236}">
                <a16:creationId xmlns:a16="http://schemas.microsoft.com/office/drawing/2014/main" id="{5165AD1A-3AA3-4EC7-A666-F72503F579EC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3276600"/>
            <a:ext cx="457200" cy="2743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64" name="Line 1032">
            <a:extLst>
              <a:ext uri="{FF2B5EF4-FFF2-40B4-BE49-F238E27FC236}">
                <a16:creationId xmlns:a16="http://schemas.microsoft.com/office/drawing/2014/main" id="{7027D271-D46B-402C-9CC6-D6D050EEB1F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3200400"/>
            <a:ext cx="228600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38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466" name="Picture 1034" descr="C:\Documents and Settings\Administrator\Desktop\teeest\senza titolo21.jpg">
            <a:extLst>
              <a:ext uri="{FF2B5EF4-FFF2-40B4-BE49-F238E27FC236}">
                <a16:creationId xmlns:a16="http://schemas.microsoft.com/office/drawing/2014/main" id="{2485E9D6-2267-4519-99CC-FCE75BA51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26063"/>
            <a:ext cx="14478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583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istrator\Desktop\teeest\RIC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81002"/>
            <a:ext cx="9490734" cy="618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33401" y="5334000"/>
            <a:ext cx="2956660" cy="36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>
            <a:spAutoFit/>
          </a:bodyPr>
          <a:lstStyle/>
          <a:p>
            <a:pPr defTabSz="913850"/>
            <a:r>
              <a:rPr lang="it-IT" dirty="0">
                <a:solidFill>
                  <a:srgbClr val="FF0000"/>
                </a:solidFill>
              </a:rPr>
              <a:t>Alteino  &amp; Lazio, PIRS </a:t>
            </a:r>
            <a:r>
              <a:rPr lang="it-IT" dirty="0" err="1">
                <a:solidFill>
                  <a:srgbClr val="FF0000"/>
                </a:solidFill>
              </a:rPr>
              <a:t>module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V="1">
            <a:off x="990600" y="3276600"/>
            <a:ext cx="533400" cy="2133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defTabSz="913850"/>
            <a:endParaRPr lang="it-IT">
              <a:solidFill>
                <a:prstClr val="black"/>
              </a:solidFill>
            </a:endParaRP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2209800" y="3581400"/>
            <a:ext cx="990600" cy="1752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defTabSz="913850"/>
            <a:endParaRPr lang="it-IT">
              <a:solidFill>
                <a:prstClr val="black"/>
              </a:solidFill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275998" y="5519714"/>
            <a:ext cx="1125674" cy="36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>
            <a:spAutoFit/>
          </a:bodyPr>
          <a:lstStyle/>
          <a:p>
            <a:pPr defTabSz="913850"/>
            <a:r>
              <a:rPr lang="it-IT">
                <a:solidFill>
                  <a:srgbClr val="FF0000"/>
                </a:solidFill>
              </a:rPr>
              <a:t>To Soyuz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5037998" y="5900714"/>
            <a:ext cx="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defTabSz="913850"/>
            <a:endParaRPr lang="it-IT">
              <a:solidFill>
                <a:prstClr val="black"/>
              </a:solidFill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971805" y="990600"/>
            <a:ext cx="2028649" cy="36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>
            <a:spAutoFit/>
          </a:bodyPr>
          <a:lstStyle/>
          <a:p>
            <a:pPr defTabSz="913850"/>
            <a:r>
              <a:rPr lang="it-IT" dirty="0">
                <a:solidFill>
                  <a:srgbClr val="FF0000"/>
                </a:solidFill>
              </a:rPr>
              <a:t>To </a:t>
            </a:r>
            <a:r>
              <a:rPr lang="it-IT" dirty="0" err="1">
                <a:solidFill>
                  <a:srgbClr val="FF0000"/>
                </a:solidFill>
              </a:rPr>
              <a:t>main</a:t>
            </a:r>
            <a:r>
              <a:rPr lang="it-IT" dirty="0">
                <a:solidFill>
                  <a:srgbClr val="FF0000"/>
                </a:solidFill>
              </a:rPr>
              <a:t> body of ISS</a:t>
            </a: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V="1">
            <a:off x="3429000" y="381000"/>
            <a:ext cx="0" cy="762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defTabSz="913850"/>
            <a:endParaRPr lang="it-IT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381000"/>
            <a:ext cx="9985073" cy="584725"/>
          </a:xfrm>
          <a:prstGeom prst="rect">
            <a:avLst/>
          </a:prstGeom>
          <a:solidFill>
            <a:schemeClr val="accent2">
              <a:lumMod val="40000"/>
              <a:lumOff val="60000"/>
              <a:alpha val="55000"/>
            </a:schemeClr>
          </a:solidFill>
        </p:spPr>
        <p:txBody>
          <a:bodyPr wrap="square" lIns="91385" tIns="45695" rIns="91385" bIns="45695" rtlCol="0">
            <a:spAutoFit/>
          </a:bodyPr>
          <a:lstStyle/>
          <a:p>
            <a:pPr defTabSz="913850"/>
            <a:r>
              <a:rPr lang="it-IT" sz="3200" b="1" dirty="0">
                <a:solidFill>
                  <a:prstClr val="black"/>
                </a:solidFill>
              </a:rPr>
              <a:t>LAZIO and Alteino detectors on ISS  (2005)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79959" y="1701209"/>
            <a:ext cx="1650360" cy="466061"/>
          </a:xfrm>
          <a:prstGeom prst="rect">
            <a:avLst/>
          </a:pr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  <a:effectLst/>
        </p:spPr>
        <p:txBody>
          <a:bodyPr wrap="none" lIns="91385" tIns="45695" rIns="91385" bIns="456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3850" eaLnBrk="1" hangingPunct="1"/>
            <a:r>
              <a:rPr lang="it-IT" sz="2400" b="1" dirty="0">
                <a:solidFill>
                  <a:prstClr val="black"/>
                </a:solidFill>
                <a:latin typeface="Times New Roman" pitchFamily="18" charset="0"/>
              </a:rPr>
              <a:t>Grounding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888719" y="3512404"/>
            <a:ext cx="1695107" cy="839790"/>
          </a:xfrm>
          <a:prstGeom prst="rect">
            <a:avLst/>
          </a:pr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  <a:effectLst/>
        </p:spPr>
        <p:txBody>
          <a:bodyPr wrap="none" lIns="91385" tIns="45695" rIns="91385" bIns="456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3850" eaLnBrk="1" hangingPunct="1"/>
            <a:r>
              <a:rPr lang="it-IT" sz="2400" b="1" dirty="0">
                <a:solidFill>
                  <a:prstClr val="black"/>
                </a:solidFill>
                <a:latin typeface="Times New Roman" pitchFamily="18" charset="0"/>
              </a:rPr>
              <a:t>28V power </a:t>
            </a:r>
          </a:p>
          <a:p>
            <a:pPr algn="ctr" defTabSz="913850" eaLnBrk="1" hangingPunct="1"/>
            <a:r>
              <a:rPr lang="it-IT" sz="2400" b="1" dirty="0">
                <a:solidFill>
                  <a:prstClr val="black"/>
                </a:solidFill>
                <a:latin typeface="Times New Roman" pitchFamily="18" charset="0"/>
              </a:rPr>
              <a:t>supply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66685" y="2348881"/>
            <a:ext cx="1463634" cy="839790"/>
          </a:xfrm>
          <a:prstGeom prst="rect">
            <a:avLst/>
          </a:pr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  <a:effectLst/>
        </p:spPr>
        <p:txBody>
          <a:bodyPr wrap="none" lIns="91385" tIns="45695" rIns="91385" bIns="456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3850" eaLnBrk="1" hangingPunct="1"/>
            <a:r>
              <a:rPr lang="it-IT" sz="2400" b="1" dirty="0">
                <a:solidFill>
                  <a:prstClr val="black"/>
                </a:solidFill>
                <a:latin typeface="Times New Roman" pitchFamily="18" charset="0"/>
              </a:rPr>
              <a:t>PCMCIA</a:t>
            </a:r>
          </a:p>
          <a:p>
            <a:pPr algn="ctr" defTabSz="913850" eaLnBrk="1" hangingPunct="1"/>
            <a:r>
              <a:rPr lang="it-IT" sz="2400" b="1" dirty="0">
                <a:solidFill>
                  <a:prstClr val="black"/>
                </a:solidFill>
                <a:latin typeface="Times New Roman" pitchFamily="18" charset="0"/>
              </a:rPr>
              <a:t>card</a:t>
            </a:r>
          </a:p>
        </p:txBody>
      </p:sp>
    </p:spTree>
    <p:extLst>
      <p:ext uri="{BB962C8B-B14F-4D97-AF65-F5344CB8AC3E}">
        <p14:creationId xmlns:p14="http://schemas.microsoft.com/office/powerpoint/2010/main" val="4246063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istrator\Desktop\teeest\RIC11.jpg">
            <a:extLst>
              <a:ext uri="{FF2B5EF4-FFF2-40B4-BE49-F238E27FC236}">
                <a16:creationId xmlns:a16="http://schemas.microsoft.com/office/drawing/2014/main" id="{93CEAB18-F472-4EFA-9038-F99402E1E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0"/>
            <a:ext cx="1074420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Text Box 3">
            <a:extLst>
              <a:ext uri="{FF2B5EF4-FFF2-40B4-BE49-F238E27FC236}">
                <a16:creationId xmlns:a16="http://schemas.microsoft.com/office/drawing/2014/main" id="{5C563EE8-AF95-408F-97D8-E73CFD931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063" y="6248400"/>
            <a:ext cx="797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>
                <a:solidFill>
                  <a:srgbClr val="FF0000"/>
                </a:solidFill>
              </a:rPr>
              <a:t>Figure 2: Alteino  &amp; Lazio detectors inside PIRS module of ISS</a:t>
            </a:r>
          </a:p>
        </p:txBody>
      </p:sp>
      <p:sp>
        <p:nvSpPr>
          <p:cNvPr id="5124" name="Line 4">
            <a:extLst>
              <a:ext uri="{FF2B5EF4-FFF2-40B4-BE49-F238E27FC236}">
                <a16:creationId xmlns:a16="http://schemas.microsoft.com/office/drawing/2014/main" id="{899FE83B-B476-41BC-9D7B-598D23206E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5562600"/>
            <a:ext cx="533400" cy="838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>
            <a:extLst>
              <a:ext uri="{FF2B5EF4-FFF2-40B4-BE49-F238E27FC236}">
                <a16:creationId xmlns:a16="http://schemas.microsoft.com/office/drawing/2014/main" id="{65A9314A-83CB-4B4D-8283-5D6941C5E1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4038600"/>
            <a:ext cx="152400" cy="2133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DDB5404B-569D-45B7-8053-6095E7E5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038600"/>
            <a:ext cx="1360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>
                <a:solidFill>
                  <a:srgbClr val="FF0000"/>
                </a:solidFill>
              </a:rPr>
              <a:t>To Soyuz</a:t>
            </a:r>
          </a:p>
        </p:txBody>
      </p:sp>
      <p:sp>
        <p:nvSpPr>
          <p:cNvPr id="5127" name="Line 7">
            <a:extLst>
              <a:ext uri="{FF2B5EF4-FFF2-40B4-BE49-F238E27FC236}">
                <a16:creationId xmlns:a16="http://schemas.microsoft.com/office/drawing/2014/main" id="{627D6FE2-F1E5-4A3F-B1EE-0BC1A3238E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4572000"/>
            <a:ext cx="30480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5BCACD0A-3CD0-4984-9A31-4F0CAEF1E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514600"/>
            <a:ext cx="1039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>
                <a:solidFill>
                  <a:srgbClr val="FF0000"/>
                </a:solidFill>
              </a:rPr>
              <a:t>To ISS</a:t>
            </a:r>
          </a:p>
        </p:txBody>
      </p:sp>
      <p:sp>
        <p:nvSpPr>
          <p:cNvPr id="5129" name="Line 9">
            <a:extLst>
              <a:ext uri="{FF2B5EF4-FFF2-40B4-BE49-F238E27FC236}">
                <a16:creationId xmlns:a16="http://schemas.microsoft.com/office/drawing/2014/main" id="{B4D38434-F1B5-44AD-AC9A-DE32FC8376C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1000" y="2819400"/>
            <a:ext cx="762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492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Generic (Standard)">
  <a:themeElements>
    <a:clrScheme name="Custom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000000"/>
      </a:accent1>
      <a:accent2>
        <a:srgbClr val="0000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00008A"/>
      </a:accent6>
      <a:hlink>
        <a:srgbClr val="800000"/>
      </a:hlink>
      <a:folHlink>
        <a:srgbClr val="000000"/>
      </a:folHlink>
    </a:clrScheme>
    <a:fontScheme name="Generic (Standard)">
      <a:majorFont>
        <a:latin typeface="Chalkboar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18014</TotalTime>
  <Words>1117</Words>
  <Application>Microsoft Office PowerPoint</Application>
  <PresentationFormat>Presentazione su schermo (4:3)</PresentationFormat>
  <Paragraphs>275</Paragraphs>
  <Slides>44</Slides>
  <Notes>7</Notes>
  <HiddenSlides>9</HiddenSlides>
  <MMClips>0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6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65" baseType="lpstr">
      <vt:lpstr>Chalkboard</vt:lpstr>
      <vt:lpstr>CMBX8</vt:lpstr>
      <vt:lpstr>CMR8</vt:lpstr>
      <vt:lpstr>Monotype Sorts</vt:lpstr>
      <vt:lpstr>Roboto</vt:lpstr>
      <vt:lpstr>Arial</vt:lpstr>
      <vt:lpstr>Bookman Old Style</vt:lpstr>
      <vt:lpstr>Calibri</vt:lpstr>
      <vt:lpstr>Cambria</vt:lpstr>
      <vt:lpstr>Comic Sans MS</vt:lpstr>
      <vt:lpstr>Gill Sans MT</vt:lpstr>
      <vt:lpstr>Times New Roman</vt:lpstr>
      <vt:lpstr>Wingdings</vt:lpstr>
      <vt:lpstr>Wingdings 3</vt:lpstr>
      <vt:lpstr>Начальная</vt:lpstr>
      <vt:lpstr>6_Office Theme</vt:lpstr>
      <vt:lpstr>Office ​​テーマ</vt:lpstr>
      <vt:lpstr>1_Office ​​テーマ</vt:lpstr>
      <vt:lpstr>3_Generic (Standard)</vt:lpstr>
      <vt:lpstr>2_Struttura predefinita</vt:lpstr>
      <vt:lpstr>Unknown</vt:lpstr>
      <vt:lpstr>Presentazione standard di PowerPoint</vt:lpstr>
      <vt:lpstr>Presentazione standard di PowerPoint</vt:lpstr>
      <vt:lpstr>Presentazione standard di PowerPoint</vt:lpstr>
      <vt:lpstr>Lazio-Sirad detector</vt:lpstr>
      <vt:lpstr>Presentazione standard di PowerPoint</vt:lpstr>
      <vt:lpstr> </vt:lpstr>
      <vt:lpstr>Presentazione standard di PowerPoint</vt:lpstr>
      <vt:lpstr>Presentazione standard di PowerPoint</vt:lpstr>
      <vt:lpstr>Presentazione standard di PowerPoint</vt:lpstr>
      <vt:lpstr>SiPM performance</vt:lpstr>
      <vt:lpstr>MINI-EUSO Multiwavelenght Imaging new Instrument Extreme Universe Space Observatory</vt:lpstr>
      <vt:lpstr>Presentazione standard di PowerPoint</vt:lpstr>
      <vt:lpstr>MINI-EUSO </vt:lpstr>
      <vt:lpstr>Uv transparent window,  Zvezda module</vt:lpstr>
      <vt:lpstr>Science Objectives </vt:lpstr>
      <vt:lpstr>Search for UHECRs</vt:lpstr>
      <vt:lpstr>Meteors and Strange quark matter</vt:lpstr>
      <vt:lpstr>Presentazione standard di PowerPoint</vt:lpstr>
      <vt:lpstr> 245 km * orbit path  Oversampling down to 2.5km   Possibility of inclining the detector in a second phase of observations  Also use non-nadir window</vt:lpstr>
      <vt:lpstr>Presentazione standard di PowerPoint</vt:lpstr>
      <vt:lpstr>Mini-EUSO elements</vt:lpstr>
      <vt:lpstr>Presentazione standard di PowerPoint</vt:lpstr>
      <vt:lpstr>Mini-EUSO sensors</vt:lpstr>
      <vt:lpstr>Presentazione standard di PowerPoint</vt:lpstr>
      <vt:lpstr>Mini-EUSO Operations</vt:lpstr>
      <vt:lpstr>Integration of focal surface, LNF 2019</vt:lpstr>
      <vt:lpstr>Integration of focal surface, LNF 2019</vt:lpstr>
      <vt:lpstr>Integration of focal surface, LNF 2019</vt:lpstr>
      <vt:lpstr>Integration of focal surface, LNF 2019</vt:lpstr>
      <vt:lpstr>FM closed and integrated, May 2019</vt:lpstr>
      <vt:lpstr>Mini-EUSO integrated with adapter flange</vt:lpstr>
      <vt:lpstr>Acceptance tests in Baikonur and integration with Soyuz MS-14</vt:lpstr>
      <vt:lpstr>Roll-out of Soyuz MS-14, 19/8/2019</vt:lpstr>
      <vt:lpstr>Roll-out of Soyuz MS-14, 19/8/2019</vt:lpstr>
      <vt:lpstr>22/8/2019 Launch,  Site 31, Baikonur Cosmodrome</vt:lpstr>
      <vt:lpstr>First  docking, 24/8/2019 unsuccessful </vt:lpstr>
      <vt:lpstr>Relocation of MS-13 from Zvezda to Poisk</vt:lpstr>
      <vt:lpstr>Second docking, 27/8/2019 successful </vt:lpstr>
      <vt:lpstr>LANFOS  (Large Area Non-destructive Food Sampler) 食品の非破壊放射能検査を可能とする 低コスト検出器の開発 Development of a low cost radiation detector for non-destructive assessment of food contamination</vt:lpstr>
      <vt:lpstr>Signal from Plastic and CsI</vt:lpstr>
      <vt:lpstr>Lanfos-H prototype, under test and calibration in RIKEN RNC RI  hot-lab</vt:lpstr>
      <vt:lpstr>Response of CsI + SiPm </vt:lpstr>
      <vt:lpstr>試作機の写真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Klypve-EUSO</dc:title>
  <dc:creator>marco</dc:creator>
  <cp:lastModifiedBy>marco casolino</cp:lastModifiedBy>
  <cp:revision>421</cp:revision>
  <dcterms:created xsi:type="dcterms:W3CDTF">2014-01-31T03:20:57Z</dcterms:created>
  <dcterms:modified xsi:type="dcterms:W3CDTF">2019-10-03T15:10:12Z</dcterms:modified>
</cp:coreProperties>
</file>