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56" r:id="rId2"/>
    <p:sldId id="269" r:id="rId3"/>
    <p:sldId id="270" r:id="rId4"/>
    <p:sldId id="259" r:id="rId5"/>
    <p:sldId id="257" r:id="rId6"/>
    <p:sldId id="271" r:id="rId7"/>
    <p:sldId id="277" r:id="rId8"/>
    <p:sldId id="282" r:id="rId9"/>
    <p:sldId id="278" r:id="rId10"/>
    <p:sldId id="279" r:id="rId11"/>
    <p:sldId id="280" r:id="rId12"/>
    <p:sldId id="307" r:id="rId13"/>
    <p:sldId id="281" r:id="rId14"/>
    <p:sldId id="283" r:id="rId15"/>
    <p:sldId id="261" r:id="rId16"/>
    <p:sldId id="284" r:id="rId17"/>
    <p:sldId id="286" r:id="rId18"/>
    <p:sldId id="302" r:id="rId19"/>
    <p:sldId id="285" r:id="rId20"/>
    <p:sldId id="303" r:id="rId21"/>
    <p:sldId id="292" r:id="rId22"/>
    <p:sldId id="308" r:id="rId23"/>
    <p:sldId id="305" r:id="rId24"/>
    <p:sldId id="304" r:id="rId25"/>
    <p:sldId id="266" r:id="rId26"/>
    <p:sldId id="30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5" d="100"/>
          <a:sy n="105" d="100"/>
        </p:scale>
        <p:origin x="750" y="114"/>
      </p:cViewPr>
      <p:guideLst/>
    </p:cSldViewPr>
  </p:slideViewPr>
  <p:notesTextViewPr>
    <p:cViewPr>
      <p:scale>
        <a:sx n="1" d="1"/>
        <a:sy n="1" d="1"/>
      </p:scale>
      <p:origin x="0" y="0"/>
    </p:cViewPr>
  </p:notesTextViewPr>
  <p:notesViewPr>
    <p:cSldViewPr snapToGrid="0">
      <p:cViewPr>
        <p:scale>
          <a:sx n="80" d="100"/>
          <a:sy n="80"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7E3F5-7875-447D-91E6-D6FBFB1AFD81}"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9225B-B386-4236-ABE5-7C82AB33CC0B}" type="slidenum">
              <a:rPr lang="en-US" smtClean="0"/>
              <a:t>‹#›</a:t>
            </a:fld>
            <a:endParaRPr lang="en-US"/>
          </a:p>
        </p:txBody>
      </p:sp>
    </p:spTree>
    <p:extLst>
      <p:ext uri="{BB962C8B-B14F-4D97-AF65-F5344CB8AC3E}">
        <p14:creationId xmlns:p14="http://schemas.microsoft.com/office/powerpoint/2010/main" val="397857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9225B-B386-4236-ABE5-7C82AB33CC0B}" type="slidenum">
              <a:rPr lang="en-US" smtClean="0"/>
              <a:t>1</a:t>
            </a:fld>
            <a:endParaRPr lang="en-US"/>
          </a:p>
        </p:txBody>
      </p:sp>
    </p:spTree>
    <p:extLst>
      <p:ext uri="{BB962C8B-B14F-4D97-AF65-F5344CB8AC3E}">
        <p14:creationId xmlns:p14="http://schemas.microsoft.com/office/powerpoint/2010/main" val="49740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i test sulla prima </a:t>
            </a:r>
            <a:r>
              <a:rPr lang="it-IT" dirty="0" err="1"/>
              <a:t>tile</a:t>
            </a:r>
            <a:r>
              <a:rPr lang="it-IT" dirty="0"/>
              <a:t>, abbiamo acquisito i dati dei </a:t>
            </a:r>
            <a:r>
              <a:rPr lang="it-IT" dirty="0" err="1"/>
              <a:t>sipm</a:t>
            </a:r>
            <a:r>
              <a:rPr lang="it-IT" dirty="0"/>
              <a:t> grandi e piccoli, che vedete qui sovrapposti a dati di piedistallo, utilizzati per la calibrazione del segnale. Per i </a:t>
            </a:r>
            <a:r>
              <a:rPr lang="it-IT" dirty="0" err="1"/>
              <a:t>sipm</a:t>
            </a:r>
            <a:r>
              <a:rPr lang="it-IT" dirty="0"/>
              <a:t> piccoli abbiamo fittato le distribuzioni con una </a:t>
            </a:r>
            <a:r>
              <a:rPr lang="it-IT" dirty="0" err="1"/>
              <a:t>multigaussiana</a:t>
            </a:r>
            <a:r>
              <a:rPr lang="it-IT" dirty="0"/>
              <a:t> e per ottenere il numero di fotoni rivelati, e come si vede il numero di fotoni incidenti non è sufficiente per separare il segnale dal piedistallo. Questo ovviamente non si verifica nei </a:t>
            </a:r>
            <a:r>
              <a:rPr lang="it-IT" dirty="0" err="1"/>
              <a:t>sipm</a:t>
            </a:r>
            <a:r>
              <a:rPr lang="it-IT" dirty="0"/>
              <a:t> grandi, dove il numero di fotoni è nettamente maggiore. In questo spettro sono ancora distinguibili i picchi dei singoli fotoni ma è difficile fare un </a:t>
            </a:r>
            <a:r>
              <a:rPr lang="it-IT" dirty="0" err="1"/>
              <a:t>fit</a:t>
            </a:r>
            <a:r>
              <a:rPr lang="it-IT" dirty="0"/>
              <a:t> a causa della bassa statistica e del rumore </a:t>
            </a:r>
            <a:r>
              <a:rPr lang="it-IT" dirty="0" err="1"/>
              <a:t>intrinsico</a:t>
            </a:r>
            <a:r>
              <a:rPr lang="it-IT" dirty="0"/>
              <a:t> maggiore nei 4x4 rispetto agli 1x1. Per questo motivo abbiamo fatto il </a:t>
            </a:r>
            <a:r>
              <a:rPr lang="it-IT" dirty="0" err="1"/>
              <a:t>fit</a:t>
            </a:r>
            <a:r>
              <a:rPr lang="it-IT" dirty="0"/>
              <a:t> utilizzando una landau convoluta con una gaussiana. Il valore del picco della landau, in canali </a:t>
            </a:r>
            <a:r>
              <a:rPr lang="it-IT" dirty="0" err="1"/>
              <a:t>adc</a:t>
            </a:r>
            <a:r>
              <a:rPr lang="it-IT" dirty="0"/>
              <a:t> è stato quindi convertito in fotoni per avere il numero di fotoni incidenti.</a:t>
            </a:r>
          </a:p>
        </p:txBody>
      </p:sp>
      <p:sp>
        <p:nvSpPr>
          <p:cNvPr id="4" name="Segnaposto numero diapositiva 3"/>
          <p:cNvSpPr>
            <a:spLocks noGrp="1"/>
          </p:cNvSpPr>
          <p:nvPr>
            <p:ph type="sldNum" sz="quarter" idx="5"/>
          </p:nvPr>
        </p:nvSpPr>
        <p:spPr/>
        <p:txBody>
          <a:bodyPr/>
          <a:lstStyle/>
          <a:p>
            <a:fld id="{534B84DF-AA33-440B-8AF3-06C7B0E70702}" type="slidenum">
              <a:rPr lang="it-IT" smtClean="0"/>
              <a:t>15</a:t>
            </a:fld>
            <a:endParaRPr lang="it-IT"/>
          </a:p>
        </p:txBody>
      </p:sp>
    </p:spTree>
    <p:extLst>
      <p:ext uri="{BB962C8B-B14F-4D97-AF65-F5344CB8AC3E}">
        <p14:creationId xmlns:p14="http://schemas.microsoft.com/office/powerpoint/2010/main" val="265788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queste mappe abbiamo, per ciascun </a:t>
            </a:r>
            <a:r>
              <a:rPr lang="it-IT" dirty="0" err="1"/>
              <a:t>sipm</a:t>
            </a:r>
            <a:r>
              <a:rPr lang="it-IT" dirty="0"/>
              <a:t>, il numero medio di fotoni rivelato per ciascuna delle posizioni del fascio. Come si vede il numero è all’incirca costante, con valori di poco più alti in corrispondenza delle posizioni più vicine ai </a:t>
            </a:r>
            <a:r>
              <a:rPr lang="it-IT" dirty="0" err="1"/>
              <a:t>sipm</a:t>
            </a:r>
            <a:r>
              <a:rPr lang="it-IT" dirty="0"/>
              <a:t>. In questa slide vediamo i risultati per i </a:t>
            </a:r>
            <a:r>
              <a:rPr lang="it-IT" dirty="0" err="1"/>
              <a:t>sipm</a:t>
            </a:r>
            <a:r>
              <a:rPr lang="it-IT" dirty="0"/>
              <a:t> piccoli,</a:t>
            </a:r>
          </a:p>
        </p:txBody>
      </p:sp>
      <p:sp>
        <p:nvSpPr>
          <p:cNvPr id="4" name="Segnaposto numero diapositiva 3"/>
          <p:cNvSpPr>
            <a:spLocks noGrp="1"/>
          </p:cNvSpPr>
          <p:nvPr>
            <p:ph type="sldNum" sz="quarter" idx="5"/>
          </p:nvPr>
        </p:nvSpPr>
        <p:spPr/>
        <p:txBody>
          <a:bodyPr/>
          <a:lstStyle/>
          <a:p>
            <a:fld id="{534B84DF-AA33-440B-8AF3-06C7B0E70702}" type="slidenum">
              <a:rPr lang="it-IT" smtClean="0"/>
              <a:t>16</a:t>
            </a:fld>
            <a:endParaRPr lang="it-IT"/>
          </a:p>
        </p:txBody>
      </p:sp>
    </p:spTree>
    <p:extLst>
      <p:ext uri="{BB962C8B-B14F-4D97-AF65-F5344CB8AC3E}">
        <p14:creationId xmlns:p14="http://schemas.microsoft.com/office/powerpoint/2010/main" val="289586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Mentre qui abbiamo i risultati ottenuti per i </a:t>
            </a:r>
            <a:r>
              <a:rPr lang="it-IT" dirty="0" err="1"/>
              <a:t>sipm</a:t>
            </a:r>
            <a:r>
              <a:rPr lang="it-IT" dirty="0"/>
              <a:t> grandi. La distribuzione è ancora una volta uniforme, circa 30 fotoni, con picchi di 40 fotoni quando il fascio arrivava in prossimità del </a:t>
            </a:r>
            <a:r>
              <a:rPr lang="it-IT" dirty="0" err="1"/>
              <a:t>sipm</a:t>
            </a:r>
            <a:r>
              <a:rPr lang="it-IT" dirty="0"/>
              <a:t>.</a:t>
            </a:r>
          </a:p>
        </p:txBody>
      </p:sp>
      <p:sp>
        <p:nvSpPr>
          <p:cNvPr id="4" name="Segnaposto numero diapositiva 3"/>
          <p:cNvSpPr>
            <a:spLocks noGrp="1"/>
          </p:cNvSpPr>
          <p:nvPr>
            <p:ph type="sldNum" sz="quarter" idx="5"/>
          </p:nvPr>
        </p:nvSpPr>
        <p:spPr/>
        <p:txBody>
          <a:bodyPr/>
          <a:lstStyle/>
          <a:p>
            <a:fld id="{534B84DF-AA33-440B-8AF3-06C7B0E70702}" type="slidenum">
              <a:rPr lang="it-IT" smtClean="0"/>
              <a:t>17</a:t>
            </a:fld>
            <a:endParaRPr lang="it-IT"/>
          </a:p>
        </p:txBody>
      </p:sp>
    </p:spTree>
    <p:extLst>
      <p:ext uri="{BB962C8B-B14F-4D97-AF65-F5344CB8AC3E}">
        <p14:creationId xmlns:p14="http://schemas.microsoft.com/office/powerpoint/2010/main" val="406836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Sempre sulla prima </a:t>
            </a:r>
            <a:r>
              <a:rPr lang="it-IT" dirty="0" err="1"/>
              <a:t>tile</a:t>
            </a:r>
            <a:r>
              <a:rPr lang="it-IT" dirty="0"/>
              <a:t>, abbiamo effettuato questi test irradiando la </a:t>
            </a:r>
            <a:r>
              <a:rPr lang="it-IT" dirty="0" err="1"/>
              <a:t>tile</a:t>
            </a:r>
            <a:r>
              <a:rPr lang="it-IT" dirty="0"/>
              <a:t> solo nella posizione centrale. Nei </a:t>
            </a:r>
            <a:r>
              <a:rPr lang="it-IT" sz="1200" kern="1200" dirty="0" err="1">
                <a:solidFill>
                  <a:schemeClr val="tx1"/>
                </a:solidFill>
                <a:effectLst/>
                <a:latin typeface="+mn-lt"/>
                <a:ea typeface="+mn-ea"/>
                <a:cs typeface="+mn-cs"/>
              </a:rPr>
              <a:t>Sipm</a:t>
            </a:r>
            <a:r>
              <a:rPr lang="it-IT" sz="1200" kern="1200" dirty="0">
                <a:solidFill>
                  <a:schemeClr val="tx1"/>
                </a:solidFill>
                <a:effectLst/>
                <a:latin typeface="+mn-lt"/>
                <a:ea typeface="+mn-ea"/>
                <a:cs typeface="+mn-cs"/>
              </a:rPr>
              <a:t> large il segnale è ben separato dal piedistallo come abbiamo già visto. Si sono calcolate le distribuzioni cumulative del segnale e del piedistallo al fine di valutare l’efficienza di </a:t>
            </a:r>
            <a:r>
              <a:rPr lang="it-IT" sz="1200" kern="1200" dirty="0" err="1">
                <a:solidFill>
                  <a:schemeClr val="tx1"/>
                </a:solidFill>
                <a:effectLst/>
                <a:latin typeface="+mn-lt"/>
                <a:ea typeface="+mn-ea"/>
                <a:cs typeface="+mn-cs"/>
              </a:rPr>
              <a:t>rivelatione</a:t>
            </a:r>
            <a:r>
              <a:rPr lang="it-IT" sz="1200" kern="1200" dirty="0">
                <a:solidFill>
                  <a:schemeClr val="tx1"/>
                </a:solidFill>
                <a:effectLst/>
                <a:latin typeface="+mn-lt"/>
                <a:ea typeface="+mn-ea"/>
                <a:cs typeface="+mn-cs"/>
              </a:rPr>
              <a:t> di una particella tramite la lettura del singolo </a:t>
            </a:r>
            <a:r>
              <a:rPr lang="it-IT" sz="1200" kern="1200" dirty="0" err="1">
                <a:solidFill>
                  <a:schemeClr val="tx1"/>
                </a:solidFill>
                <a:effectLst/>
                <a:latin typeface="+mn-lt"/>
                <a:ea typeface="+mn-ea"/>
                <a:cs typeface="+mn-cs"/>
              </a:rPr>
              <a:t>sipm</a:t>
            </a:r>
            <a:r>
              <a:rPr lang="it-IT" sz="1200" kern="1200" dirty="0">
                <a:solidFill>
                  <a:schemeClr val="tx1"/>
                </a:solidFill>
                <a:effectLst/>
                <a:latin typeface="+mn-lt"/>
                <a:ea typeface="+mn-ea"/>
                <a:cs typeface="+mn-cs"/>
              </a:rPr>
              <a:t>, come vedete nei due plot in alto, e la probabilità di avere un segnale di dark </a:t>
            </a:r>
            <a:r>
              <a:rPr lang="it-IT" sz="1200" kern="1200" dirty="0" err="1">
                <a:solidFill>
                  <a:schemeClr val="tx1"/>
                </a:solidFill>
                <a:effectLst/>
                <a:latin typeface="+mn-lt"/>
                <a:ea typeface="+mn-ea"/>
                <a:cs typeface="+mn-cs"/>
              </a:rPr>
              <a:t>noise</a:t>
            </a:r>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Questi studi sono stati svolti anche combinando la risposta di due </a:t>
            </a:r>
            <a:r>
              <a:rPr lang="it-IT" sz="1200" kern="1200" dirty="0" err="1">
                <a:solidFill>
                  <a:schemeClr val="tx1"/>
                </a:solidFill>
                <a:effectLst/>
                <a:latin typeface="+mn-lt"/>
                <a:ea typeface="+mn-ea"/>
                <a:cs typeface="+mn-cs"/>
              </a:rPr>
              <a:t>sipm</a:t>
            </a:r>
            <a:r>
              <a:rPr lang="it-IT" sz="1200" kern="1200" dirty="0">
                <a:solidFill>
                  <a:schemeClr val="tx1"/>
                </a:solidFill>
                <a:effectLst/>
                <a:latin typeface="+mn-lt"/>
                <a:ea typeface="+mn-ea"/>
                <a:cs typeface="+mn-cs"/>
              </a:rPr>
              <a:t> in posizione opposta sulla </a:t>
            </a:r>
            <a:r>
              <a:rPr lang="it-IT" sz="1200" kern="1200" dirty="0" err="1">
                <a:solidFill>
                  <a:schemeClr val="tx1"/>
                </a:solidFill>
                <a:effectLst/>
                <a:latin typeface="+mn-lt"/>
                <a:ea typeface="+mn-ea"/>
                <a:cs typeface="+mn-cs"/>
              </a:rPr>
              <a:t>tile</a:t>
            </a:r>
            <a:r>
              <a:rPr lang="it-IT" sz="1200" kern="1200" dirty="0">
                <a:solidFill>
                  <a:schemeClr val="tx1"/>
                </a:solidFill>
                <a:effectLst/>
                <a:latin typeface="+mn-lt"/>
                <a:ea typeface="+mn-ea"/>
                <a:cs typeface="+mn-cs"/>
              </a:rPr>
              <a:t>, in configurazione di AND e di OR. Nella configurazione AND si osserva una efficienza più bassa ma anche chiaramente un dark </a:t>
            </a:r>
            <a:r>
              <a:rPr lang="it-IT" sz="1200" kern="1200" dirty="0" err="1">
                <a:solidFill>
                  <a:schemeClr val="tx1"/>
                </a:solidFill>
                <a:effectLst/>
                <a:latin typeface="+mn-lt"/>
                <a:ea typeface="+mn-ea"/>
                <a:cs typeface="+mn-cs"/>
              </a:rPr>
              <a:t>noise</a:t>
            </a:r>
            <a:r>
              <a:rPr lang="it-IT" sz="1200" kern="1200" dirty="0">
                <a:solidFill>
                  <a:schemeClr val="tx1"/>
                </a:solidFill>
                <a:effectLst/>
                <a:latin typeface="+mn-lt"/>
                <a:ea typeface="+mn-ea"/>
                <a:cs typeface="+mn-cs"/>
              </a:rPr>
              <a:t> minore, mentre nella configurazione OR osserviamo una efficienza maggiore, ma anche un dark </a:t>
            </a:r>
            <a:r>
              <a:rPr lang="it-IT" sz="1200" kern="1200" dirty="0" err="1">
                <a:solidFill>
                  <a:schemeClr val="tx1"/>
                </a:solidFill>
                <a:effectLst/>
                <a:latin typeface="+mn-lt"/>
                <a:ea typeface="+mn-ea"/>
                <a:cs typeface="+mn-cs"/>
              </a:rPr>
              <a:t>noise</a:t>
            </a:r>
            <a:r>
              <a:rPr lang="it-IT" sz="1200" kern="1200" dirty="0">
                <a:solidFill>
                  <a:schemeClr val="tx1"/>
                </a:solidFill>
                <a:effectLst/>
                <a:latin typeface="+mn-lt"/>
                <a:ea typeface="+mn-ea"/>
                <a:cs typeface="+mn-cs"/>
              </a:rPr>
              <a:t> più alto rispetto alla lettura del singolo </a:t>
            </a:r>
            <a:r>
              <a:rPr lang="it-IT" sz="1200" kern="1200" dirty="0" err="1">
                <a:solidFill>
                  <a:schemeClr val="tx1"/>
                </a:solidFill>
                <a:effectLst/>
                <a:latin typeface="+mn-lt"/>
                <a:ea typeface="+mn-ea"/>
                <a:cs typeface="+mn-cs"/>
              </a:rPr>
              <a:t>sipm</a:t>
            </a:r>
            <a:r>
              <a:rPr lang="it-IT" sz="1200" kern="1200" dirty="0">
                <a:solidFill>
                  <a:schemeClr val="tx1"/>
                </a:solidFill>
                <a:effectLst/>
                <a:latin typeface="+mn-lt"/>
                <a:ea typeface="+mn-ea"/>
                <a:cs typeface="+mn-cs"/>
              </a:rPr>
              <a:t>.</a:t>
            </a:r>
          </a:p>
        </p:txBody>
      </p:sp>
      <p:sp>
        <p:nvSpPr>
          <p:cNvPr id="4" name="Segnaposto numero diapositiva 3"/>
          <p:cNvSpPr>
            <a:spLocks noGrp="1"/>
          </p:cNvSpPr>
          <p:nvPr>
            <p:ph type="sldNum" sz="quarter" idx="5"/>
          </p:nvPr>
        </p:nvSpPr>
        <p:spPr/>
        <p:txBody>
          <a:bodyPr/>
          <a:lstStyle/>
          <a:p>
            <a:fld id="{534B84DF-AA33-440B-8AF3-06C7B0E70702}" type="slidenum">
              <a:rPr lang="it-IT" smtClean="0"/>
              <a:t>18</a:t>
            </a:fld>
            <a:endParaRPr lang="it-IT"/>
          </a:p>
        </p:txBody>
      </p:sp>
    </p:spTree>
    <p:extLst>
      <p:ext uri="{BB962C8B-B14F-4D97-AF65-F5344CB8AC3E}">
        <p14:creationId xmlns:p14="http://schemas.microsoft.com/office/powerpoint/2010/main" val="347155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Possiamo concludere che i test effettuati con </a:t>
            </a:r>
            <a:r>
              <a:rPr lang="it-IT" dirty="0" err="1"/>
              <a:t>sipm</a:t>
            </a:r>
            <a:r>
              <a:rPr lang="it-IT" dirty="0"/>
              <a:t> accoppiati agli scintillatori hanno dato risultati soddisfacenti. Nel caso della prima </a:t>
            </a:r>
            <a:r>
              <a:rPr lang="it-IT" dirty="0" err="1"/>
              <a:t>tile</a:t>
            </a:r>
            <a:r>
              <a:rPr lang="it-IT" dirty="0"/>
              <a:t>, si è osservata una risposta uniforme al variare del punto di impatto, con picchi in corrispondenza del punto di impatto, effetto che chiaramente va tenuto in considerazione quando si valuta l’energia depositata nello scintillatore.</a:t>
            </a:r>
          </a:p>
          <a:p>
            <a:r>
              <a:rPr lang="it-IT" dirty="0"/>
              <a:t>Inoltre, i </a:t>
            </a:r>
            <a:r>
              <a:rPr lang="it-IT" dirty="0" err="1"/>
              <a:t>sipm</a:t>
            </a:r>
            <a:r>
              <a:rPr lang="it-IT" dirty="0"/>
              <a:t> hanno più grandi hanno mostrato maggior efficienza, maggiore del 99.99%, mentre i </a:t>
            </a:r>
            <a:r>
              <a:rPr lang="it-IT" dirty="0" err="1"/>
              <a:t>sipm</a:t>
            </a:r>
            <a:r>
              <a:rPr lang="it-IT" dirty="0"/>
              <a:t> piccoli raccolgono troppa poca luce.</a:t>
            </a:r>
          </a:p>
          <a:p>
            <a:r>
              <a:rPr lang="en-US" sz="1200" kern="1200" dirty="0">
                <a:solidFill>
                  <a:schemeClr val="tx1"/>
                </a:solidFill>
                <a:effectLst/>
                <a:latin typeface="+mn-lt"/>
                <a:ea typeface="+mn-ea"/>
                <a:cs typeface="+mn-cs"/>
              </a:rPr>
              <a:t>I test </a:t>
            </a:r>
            <a:r>
              <a:rPr lang="en-US" sz="1200" kern="1200" dirty="0" err="1">
                <a:solidFill>
                  <a:schemeClr val="tx1"/>
                </a:solidFill>
                <a:effectLst/>
                <a:latin typeface="+mn-lt"/>
                <a:ea typeface="+mn-ea"/>
                <a:cs typeface="+mn-cs"/>
              </a:rPr>
              <a:t>effettuati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seconda</a:t>
            </a:r>
            <a:r>
              <a:rPr lang="en-US" sz="1200" kern="1200" dirty="0">
                <a:solidFill>
                  <a:schemeClr val="tx1"/>
                </a:solidFill>
                <a:effectLst/>
                <a:latin typeface="+mn-lt"/>
                <a:ea typeface="+mn-ea"/>
                <a:cs typeface="+mn-cs"/>
              </a:rPr>
              <a:t> tile </a:t>
            </a:r>
            <a:r>
              <a:rPr lang="en-US" sz="1200" kern="1200" dirty="0" err="1">
                <a:solidFill>
                  <a:schemeClr val="tx1"/>
                </a:solidFill>
                <a:effectLst/>
                <a:latin typeface="+mn-lt"/>
                <a:ea typeface="+mn-ea"/>
                <a:cs typeface="+mn-cs"/>
              </a:rPr>
              <a:t>invece</a:t>
            </a:r>
            <a:r>
              <a:rPr lang="en-US" sz="1200" kern="1200" dirty="0">
                <a:solidFill>
                  <a:schemeClr val="tx1"/>
                </a:solidFill>
                <a:effectLst/>
                <a:latin typeface="+mn-lt"/>
                <a:ea typeface="+mn-ea"/>
                <a:cs typeface="+mn-cs"/>
              </a:rPr>
              <a:t> ci </a:t>
            </a:r>
            <a:r>
              <a:rPr lang="en-US" sz="1200" kern="1200" dirty="0" err="1">
                <a:solidFill>
                  <a:schemeClr val="tx1"/>
                </a:solidFill>
                <a:effectLst/>
                <a:latin typeface="+mn-lt"/>
                <a:ea typeface="+mn-ea"/>
                <a:cs typeface="+mn-cs"/>
              </a:rPr>
              <a:t>dimostrano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siamo</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grado</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identificare</a:t>
            </a:r>
            <a:r>
              <a:rPr lang="en-US" sz="1200" kern="1200" dirty="0">
                <a:solidFill>
                  <a:schemeClr val="tx1"/>
                </a:solidFill>
                <a:effectLst/>
                <a:latin typeface="+mn-lt"/>
                <a:ea typeface="+mn-ea"/>
                <a:cs typeface="+mn-cs"/>
              </a:rPr>
              <a:t> I nuclei </a:t>
            </a:r>
            <a:r>
              <a:rPr lang="en-US" sz="1200" kern="1200" dirty="0" err="1">
                <a:solidFill>
                  <a:schemeClr val="tx1"/>
                </a:solidFill>
                <a:effectLst/>
                <a:latin typeface="+mn-lt"/>
                <a:ea typeface="+mn-ea"/>
                <a:cs typeface="+mn-cs"/>
              </a:rPr>
              <a:t>fino</a:t>
            </a:r>
            <a:r>
              <a:rPr lang="en-US" sz="1200" kern="1200" dirty="0">
                <a:solidFill>
                  <a:schemeClr val="tx1"/>
                </a:solidFill>
                <a:effectLst/>
                <a:latin typeface="+mn-lt"/>
                <a:ea typeface="+mn-ea"/>
                <a:cs typeface="+mn-cs"/>
              </a:rPr>
              <a:t> al neon con un </a:t>
            </a:r>
            <a:r>
              <a:rPr lang="en-US" sz="1200" kern="1200" dirty="0" err="1">
                <a:solidFill>
                  <a:schemeClr val="tx1"/>
                </a:solidFill>
                <a:effectLst/>
                <a:latin typeface="+mn-lt"/>
                <a:ea typeface="+mn-ea"/>
                <a:cs typeface="+mn-cs"/>
              </a:rPr>
              <a:t>singolo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canale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risoluzione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migliore</a:t>
            </a:r>
            <a:r>
              <a:rPr lang="en-US" sz="1200" kern="1200" dirty="0">
                <a:solidFill>
                  <a:schemeClr val="tx1"/>
                </a:solidFill>
                <a:effectLst/>
                <a:latin typeface="+mn-lt"/>
                <a:ea typeface="+mn-ea"/>
                <a:cs typeface="+mn-cs"/>
              </a:rPr>
              <a:t> per I </a:t>
            </a:r>
            <a:r>
              <a:rPr lang="en-US" sz="1200" kern="1200" dirty="0" err="1">
                <a:solidFill>
                  <a:schemeClr val="tx1"/>
                </a:solidFill>
                <a:effectLst/>
                <a:latin typeface="+mn-lt"/>
                <a:ea typeface="+mn-ea"/>
                <a:cs typeface="+mn-cs"/>
              </a:rPr>
              <a:t>sipm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posti</a:t>
            </a:r>
            <a:r>
              <a:rPr lang="en-US" sz="1200" kern="1200" dirty="0">
                <a:solidFill>
                  <a:schemeClr val="tx1"/>
                </a:solidFill>
                <a:effectLst/>
                <a:latin typeface="+mn-lt"/>
                <a:ea typeface="+mn-ea"/>
                <a:cs typeface="+mn-cs"/>
              </a:rPr>
              <a:t> sui </a:t>
            </a:r>
            <a:r>
              <a:rPr lang="en-US" sz="1200" kern="1200" dirty="0" err="1">
                <a:solidFill>
                  <a:schemeClr val="tx1"/>
                </a:solidFill>
                <a:effectLst/>
                <a:latin typeface="+mn-lt"/>
                <a:ea typeface="+mn-ea"/>
                <a:cs typeface="+mn-cs"/>
              </a:rPr>
              <a:t>bordi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della</a:t>
            </a:r>
            <a:r>
              <a:rPr lang="en-US" sz="1200" kern="1200" dirty="0">
                <a:solidFill>
                  <a:schemeClr val="tx1"/>
                </a:solidFill>
                <a:effectLst/>
                <a:latin typeface="+mn-lt"/>
                <a:ea typeface="+mn-ea"/>
                <a:cs typeface="+mn-cs"/>
              </a:rPr>
              <a:t> tile, in </a:t>
            </a:r>
            <a:r>
              <a:rPr lang="en-US" sz="1200" kern="1200" dirty="0" err="1">
                <a:solidFill>
                  <a:schemeClr val="tx1"/>
                </a:solidFill>
                <a:effectLst/>
                <a:latin typeface="+mn-lt"/>
                <a:ea typeface="+mn-ea"/>
                <a:cs typeface="+mn-cs"/>
              </a:rPr>
              <a:t>quanto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parete</a:t>
            </a:r>
            <a:r>
              <a:rPr lang="en-US" sz="1200" kern="1200" dirty="0">
                <a:solidFill>
                  <a:schemeClr val="tx1"/>
                </a:solidFill>
                <a:effectLst/>
                <a:latin typeface="+mn-lt"/>
                <a:ea typeface="+mn-ea"/>
                <a:cs typeface="+mn-cs"/>
              </a:rPr>
              <a:t> la luce </a:t>
            </a:r>
            <a:r>
              <a:rPr lang="en-US" sz="1200" kern="1200" dirty="0" err="1">
                <a:solidFill>
                  <a:schemeClr val="tx1"/>
                </a:solidFill>
                <a:effectLst/>
                <a:latin typeface="+mn-lt"/>
                <a:ea typeface="+mn-ea"/>
                <a:cs typeface="+mn-cs"/>
              </a:rPr>
              <a:t>raccolta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fornisce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statistica</a:t>
            </a:r>
            <a:r>
              <a:rPr lang="en-US" sz="1200" kern="1200" dirty="0">
                <a:solidFill>
                  <a:schemeClr val="tx1"/>
                </a:solidFill>
                <a:effectLst/>
                <a:latin typeface="+mn-lt"/>
                <a:ea typeface="+mn-ea"/>
                <a:cs typeface="+mn-cs"/>
              </a:rPr>
              <a:t> e I </a:t>
            </a:r>
            <a:r>
              <a:rPr lang="en-US" sz="1200" kern="1200" dirty="0" err="1">
                <a:solidFill>
                  <a:schemeClr val="tx1"/>
                </a:solidFill>
                <a:effectLst/>
                <a:latin typeface="+mn-lt"/>
                <a:ea typeface="+mn-ea"/>
                <a:cs typeface="+mn-cs"/>
              </a:rPr>
              <a:t>picchi</a:t>
            </a:r>
            <a:r>
              <a:rPr lang="en-US" sz="1200" kern="1200" dirty="0">
                <a:solidFill>
                  <a:schemeClr val="tx1"/>
                </a:solidFill>
                <a:effectLst/>
                <a:latin typeface="+mn-lt"/>
                <a:ea typeface="+mn-ea"/>
                <a:cs typeface="+mn-cs"/>
              </a:rPr>
              <a:t> non </a:t>
            </a:r>
            <a:r>
              <a:rPr lang="en-US" sz="1200" kern="1200" dirty="0" err="1">
                <a:solidFill>
                  <a:schemeClr val="tx1"/>
                </a:solidFill>
                <a:effectLst/>
                <a:latin typeface="+mn-lt"/>
                <a:ea typeface="+mn-ea"/>
                <a:cs typeface="+mn-cs"/>
              </a:rPr>
              <a:t>sono</a:t>
            </a:r>
            <a:r>
              <a:rPr lang="en-US" sz="1200" kern="1200" dirty="0">
                <a:solidFill>
                  <a:schemeClr val="tx1"/>
                </a:solidFill>
                <a:effectLst/>
                <a:latin typeface="+mn-lt"/>
                <a:ea typeface="+mn-ea"/>
                <a:cs typeface="+mn-cs"/>
              </a:rPr>
              <a:t> ben </a:t>
            </a:r>
            <a:r>
              <a:rPr lang="en-US" sz="1200" kern="1200" dirty="0" err="1">
                <a:solidFill>
                  <a:schemeClr val="tx1"/>
                </a:solidFill>
                <a:effectLst/>
                <a:latin typeface="+mn-lt"/>
                <a:ea typeface="+mn-ea"/>
                <a:cs typeface="+mn-cs"/>
              </a:rPr>
              <a:t>distinti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Inoltre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sommando</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canali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riesce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migliorare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ulteriormente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risultato</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Possiamo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quindi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concludere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sipm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usati</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posto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classici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pmt</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l’identificazione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ioni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Ulteriori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andranno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fatti</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ampliare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a:t>
            </a:r>
            <a:r>
              <a:rPr lang="en-US" sz="1200" kern="1200" dirty="0">
                <a:solidFill>
                  <a:schemeClr val="tx1"/>
                </a:solidFill>
                <a:effectLst/>
                <a:latin typeface="+mn-lt"/>
                <a:ea typeface="+mn-ea"/>
                <a:cs typeface="+mn-cs"/>
              </a:rPr>
              <a:t> range </a:t>
            </a:r>
            <a:r>
              <a:rPr lang="en-US" sz="1200" kern="1200" dirty="0" err="1">
                <a:solidFill>
                  <a:schemeClr val="tx1"/>
                </a:solidFill>
                <a:effectLst/>
                <a:latin typeface="+mn-lt"/>
                <a:ea typeface="+mn-ea"/>
                <a:cs typeface="+mn-cs"/>
              </a:rPr>
              <a:t>dinamico</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studiare</a:t>
            </a:r>
            <a:r>
              <a:rPr lang="en-US" sz="1200" kern="1200" dirty="0">
                <a:solidFill>
                  <a:schemeClr val="tx1"/>
                </a:solidFill>
                <a:effectLst/>
                <a:latin typeface="+mn-lt"/>
                <a:ea typeface="+mn-ea"/>
                <a:cs typeface="+mn-cs"/>
              </a:rPr>
              <a:t> diverse </a:t>
            </a:r>
            <a:r>
              <a:rPr lang="en-US" sz="1200" kern="1200" dirty="0" err="1">
                <a:solidFill>
                  <a:schemeClr val="tx1"/>
                </a:solidFill>
                <a:effectLst/>
                <a:latin typeface="+mn-lt"/>
                <a:ea typeface="+mn-ea"/>
                <a:cs typeface="+mn-cs"/>
              </a:rPr>
              <a:t>geometrie</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534B84DF-AA33-440B-8AF3-06C7B0E70702}" type="slidenum">
              <a:rPr lang="it-IT" smtClean="0"/>
              <a:t>21</a:t>
            </a:fld>
            <a:endParaRPr lang="it-IT"/>
          </a:p>
        </p:txBody>
      </p:sp>
    </p:spTree>
    <p:extLst>
      <p:ext uri="{BB962C8B-B14F-4D97-AF65-F5344CB8AC3E}">
        <p14:creationId xmlns:p14="http://schemas.microsoft.com/office/powerpoint/2010/main" val="208617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arise because of the dark </a:t>
            </a:r>
            <a:r>
              <a:rPr lang="en-GB" dirty="0" err="1"/>
              <a:t>SiPM</a:t>
            </a:r>
            <a:r>
              <a:rPr lang="en-GB" dirty="0"/>
              <a:t> signals due to thermal noise, which causes random creation of electron-hole pairs. </a:t>
            </a:r>
          </a:p>
          <a:p>
            <a:r>
              <a:rPr lang="en-GB" sz="1200" dirty="0"/>
              <a:t> the energy released by charged particles in a dense material is proportional to the square of the charge Z of the particle. </a:t>
            </a:r>
            <a:endParaRPr lang="en-GB" dirty="0"/>
          </a:p>
        </p:txBody>
      </p:sp>
      <p:sp>
        <p:nvSpPr>
          <p:cNvPr id="4" name="Slide Number Placeholder 3"/>
          <p:cNvSpPr>
            <a:spLocks noGrp="1"/>
          </p:cNvSpPr>
          <p:nvPr>
            <p:ph type="sldNum" sz="quarter" idx="5"/>
          </p:nvPr>
        </p:nvSpPr>
        <p:spPr/>
        <p:txBody>
          <a:bodyPr/>
          <a:lstStyle/>
          <a:p>
            <a:fld id="{25EC1244-6EF9-438A-9BCA-11DE45EDD743}" type="slidenum">
              <a:rPr lang="en-GB" smtClean="0"/>
              <a:t>25</a:t>
            </a:fld>
            <a:endParaRPr lang="en-GB"/>
          </a:p>
        </p:txBody>
      </p:sp>
    </p:spTree>
    <p:extLst>
      <p:ext uri="{BB962C8B-B14F-4D97-AF65-F5344CB8AC3E}">
        <p14:creationId xmlns:p14="http://schemas.microsoft.com/office/powerpoint/2010/main" val="308953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EC1244-6EF9-438A-9BCA-11DE45EDD743}" type="slidenum">
              <a:rPr lang="en-GB" smtClean="0"/>
              <a:t>26</a:t>
            </a:fld>
            <a:endParaRPr lang="en-GB"/>
          </a:p>
        </p:txBody>
      </p:sp>
    </p:spTree>
    <p:extLst>
      <p:ext uri="{BB962C8B-B14F-4D97-AF65-F5344CB8AC3E}">
        <p14:creationId xmlns:p14="http://schemas.microsoft.com/office/powerpoint/2010/main" val="415720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5F96E-B8D7-4A1A-B864-E95B2C52AFB6}"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3830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13832-D744-4F1D-968F-87EAAF9EE3E9}" type="datetime1">
              <a:rPr lang="en-US" smtClean="0"/>
              <a:t>10/3/2019</a:t>
            </a:fld>
            <a:endParaRPr lang="en-US"/>
          </a:p>
        </p:txBody>
      </p:sp>
      <p:sp>
        <p:nvSpPr>
          <p:cNvPr id="6" name="Footer Placeholder 5"/>
          <p:cNvSpPr>
            <a:spLocks noGrp="1"/>
          </p:cNvSpPr>
          <p:nvPr>
            <p:ph type="ftr" sz="quarter" idx="11"/>
          </p:nvPr>
        </p:nvSpPr>
        <p:spPr/>
        <p:txBody>
          <a:bodyPr/>
          <a:lstStyle/>
          <a:p>
            <a:r>
              <a:rPr lang="en-US"/>
              <a:t>F.Gargano - SiPM Workshop - 2-4 October 19 - Bari (IT)</a:t>
            </a:r>
          </a:p>
        </p:txBody>
      </p:sp>
      <p:sp>
        <p:nvSpPr>
          <p:cNvPr id="7" name="Slide Number Placeholder 6"/>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63262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588370E-E932-4712-9A5E-EFF9F724463A}"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9822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6FE4F3-F7F5-459F-9E57-433106DE4C2D}"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460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833811-854F-45D7-BB76-4E67D676B5B2}"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241583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A3AF9B-5A95-4DC8-96EB-4120274DF632}" type="datetime1">
              <a:rPr lang="en-US" smtClean="0"/>
              <a:t>10/3/2019</a:t>
            </a:fld>
            <a:endParaRPr lang="en-US"/>
          </a:p>
        </p:txBody>
      </p:sp>
      <p:sp>
        <p:nvSpPr>
          <p:cNvPr id="4"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73882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ECFF2E3-9D4D-4B86-9C5B-7D5AFC586DE9}" type="datetime1">
              <a:rPr lang="en-US" smtClean="0"/>
              <a:t>10/3/2019</a:t>
            </a:fld>
            <a:endParaRPr lang="en-US"/>
          </a:p>
        </p:txBody>
      </p:sp>
      <p:sp>
        <p:nvSpPr>
          <p:cNvPr id="4"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45785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394C2-E748-48A4-81A0-D07245C73D5F}"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2969099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4FCBB-05C4-464F-B2C6-384204EB43C3}"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170118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3002805" y="1622981"/>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3022321" y="2308781"/>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6253517" y="1622981"/>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6242964" y="2308781"/>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6096000" y="1775381"/>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E375A81-9D8B-4AFB-9A76-2641160D4405}" type="datetime1">
              <a:rPr lang="en-US" smtClean="0"/>
              <a:t>10/3/2019</a:t>
            </a:fld>
            <a:endParaRPr lang="en-US"/>
          </a:p>
        </p:txBody>
      </p:sp>
      <p:sp>
        <p:nvSpPr>
          <p:cNvPr id="4" name="Footer Placeholder 4"/>
          <p:cNvSpPr>
            <a:spLocks noGrp="1"/>
          </p:cNvSpPr>
          <p:nvPr>
            <p:ph type="ftr" sz="quarter" idx="11"/>
          </p:nvPr>
        </p:nvSpPr>
        <p:spPr/>
        <p:txBody>
          <a:bodyPr/>
          <a:lstStyle/>
          <a:p>
            <a:r>
              <a:rPr lang="en-US"/>
              <a:t>EPS-HEP2019 - HERD - 11/07/19</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419203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158E08D-56A0-4E5E-B53B-89C51C28E516}"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56265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12427-1BFD-456F-8470-BDDD83D57ED5}" type="datetime1">
              <a:rPr lang="en-US" smtClean="0"/>
              <a:t>10/3/2019</a:t>
            </a:fld>
            <a:endParaRPr lang="en-US"/>
          </a:p>
        </p:txBody>
      </p:sp>
      <p:sp>
        <p:nvSpPr>
          <p:cNvPr id="5" name="Footer Placeholder 4"/>
          <p:cNvSpPr>
            <a:spLocks noGrp="1"/>
          </p:cNvSpPr>
          <p:nvPr>
            <p:ph type="ftr" sz="quarter" idx="11"/>
          </p:nvPr>
        </p:nvSpPr>
        <p:spPr/>
        <p:txBody>
          <a:bodyPr/>
          <a:lstStyle/>
          <a:p>
            <a:r>
              <a:rPr lang="en-US"/>
              <a:t>F.Gargano - SiPM Workshop - 2-4 October 19 - Bari (IT)</a:t>
            </a:r>
          </a:p>
        </p:txBody>
      </p:sp>
      <p:sp>
        <p:nvSpPr>
          <p:cNvPr id="6" name="Slide Number Placeholder 5"/>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62390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B13700-A9CB-4780-8485-54398106E15C}" type="datetime1">
              <a:rPr lang="en-US" smtClean="0"/>
              <a:t>10/3/2019</a:t>
            </a:fld>
            <a:endParaRPr lang="en-US"/>
          </a:p>
        </p:txBody>
      </p:sp>
      <p:sp>
        <p:nvSpPr>
          <p:cNvPr id="6" name="Footer Placeholder 5"/>
          <p:cNvSpPr>
            <a:spLocks noGrp="1"/>
          </p:cNvSpPr>
          <p:nvPr>
            <p:ph type="ftr" sz="quarter" idx="11"/>
          </p:nvPr>
        </p:nvSpPr>
        <p:spPr/>
        <p:txBody>
          <a:bodyPr/>
          <a:lstStyle/>
          <a:p>
            <a:r>
              <a:rPr lang="en-US"/>
              <a:t>F.Gargano - SiPM Workshop - 2-4 October 19 - Bari (IT)</a:t>
            </a:r>
          </a:p>
        </p:txBody>
      </p:sp>
      <p:sp>
        <p:nvSpPr>
          <p:cNvPr id="7" name="Slide Number Placeholder 6"/>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27398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187301-68D0-47B3-BAA8-DE9910320953}" type="datetime1">
              <a:rPr lang="en-US" smtClean="0"/>
              <a:t>10/3/2019</a:t>
            </a:fld>
            <a:endParaRPr lang="en-US"/>
          </a:p>
        </p:txBody>
      </p:sp>
      <p:sp>
        <p:nvSpPr>
          <p:cNvPr id="8" name="Footer Placeholder 7"/>
          <p:cNvSpPr>
            <a:spLocks noGrp="1"/>
          </p:cNvSpPr>
          <p:nvPr>
            <p:ph type="ftr" sz="quarter" idx="11"/>
          </p:nvPr>
        </p:nvSpPr>
        <p:spPr/>
        <p:txBody>
          <a:bodyPr/>
          <a:lstStyle/>
          <a:p>
            <a:r>
              <a:rPr lang="en-US"/>
              <a:t>F.Gargano - SiPM Workshop - 2-4 October 19 - Bari (IT)</a:t>
            </a:r>
          </a:p>
        </p:txBody>
      </p:sp>
      <p:sp>
        <p:nvSpPr>
          <p:cNvPr id="9" name="Slide Number Placeholder 8"/>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42675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BDC7136-8158-413E-BC67-3935A97F2046}" type="datetime1">
              <a:rPr lang="en-US" smtClean="0"/>
              <a:t>10/3/2019</a:t>
            </a:fld>
            <a:endParaRPr lang="en-US"/>
          </a:p>
        </p:txBody>
      </p:sp>
      <p:sp>
        <p:nvSpPr>
          <p:cNvPr id="5" name="Footer Placeholder 3"/>
          <p:cNvSpPr>
            <a:spLocks noGrp="1"/>
          </p:cNvSpPr>
          <p:nvPr>
            <p:ph type="ftr" sz="quarter" idx="11"/>
          </p:nvPr>
        </p:nvSpPr>
        <p:spPr/>
        <p:txBody>
          <a:bodyPr/>
          <a:lstStyle/>
          <a:p>
            <a:r>
              <a:rPr lang="en-US"/>
              <a:t>F.Gargano - SiPM Workshop - 2-4 October 19 - Bari (IT)</a:t>
            </a:r>
          </a:p>
        </p:txBody>
      </p:sp>
      <p:sp>
        <p:nvSpPr>
          <p:cNvPr id="6" name="Slide Number Placeholder 4"/>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120157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CEDF425-271A-4C65-8BB1-106C5B7839C9}" type="datetime1">
              <a:rPr lang="en-US" smtClean="0"/>
              <a:t>10/3/2019</a:t>
            </a:fld>
            <a:endParaRPr lang="en-US"/>
          </a:p>
        </p:txBody>
      </p:sp>
      <p:sp>
        <p:nvSpPr>
          <p:cNvPr id="5" name="Footer Placeholder 2"/>
          <p:cNvSpPr>
            <a:spLocks noGrp="1"/>
          </p:cNvSpPr>
          <p:nvPr>
            <p:ph type="ftr" sz="quarter" idx="11"/>
          </p:nvPr>
        </p:nvSpPr>
        <p:spPr/>
        <p:txBody>
          <a:bodyPr/>
          <a:lstStyle/>
          <a:p>
            <a:r>
              <a:rPr lang="en-US"/>
              <a:t>F.Gargano - SiPM Workshop - 2-4 October 19 - Bari (IT)</a:t>
            </a:r>
          </a:p>
        </p:txBody>
      </p:sp>
      <p:sp>
        <p:nvSpPr>
          <p:cNvPr id="6" name="Slide Number Placeholder 3"/>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6855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C53527F-E1C9-4155-B5C3-6441C5606694}" type="datetime1">
              <a:rPr lang="en-US" smtClean="0"/>
              <a:t>10/3/2019</a:t>
            </a:fld>
            <a:endParaRPr lang="en-US"/>
          </a:p>
        </p:txBody>
      </p:sp>
      <p:sp>
        <p:nvSpPr>
          <p:cNvPr id="5" name="Footer Placeholder 5"/>
          <p:cNvSpPr>
            <a:spLocks noGrp="1"/>
          </p:cNvSpPr>
          <p:nvPr>
            <p:ph type="ftr" sz="quarter" idx="11"/>
          </p:nvPr>
        </p:nvSpPr>
        <p:spPr/>
        <p:txBody>
          <a:bodyPr/>
          <a:lstStyle/>
          <a:p>
            <a:r>
              <a:rPr lang="en-US"/>
              <a:t>F.Gargano - SiPM Workshop - 2-4 October 19 - Bari (IT)</a:t>
            </a:r>
          </a:p>
        </p:txBody>
      </p:sp>
      <p:sp>
        <p:nvSpPr>
          <p:cNvPr id="6" name="Slide Number Placeholder 6"/>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48959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E11F4-0512-4A78-A529-74CDB44964A5}" type="datetime1">
              <a:rPr lang="en-US" smtClean="0"/>
              <a:t>10/3/2019</a:t>
            </a:fld>
            <a:endParaRPr lang="en-US"/>
          </a:p>
        </p:txBody>
      </p:sp>
      <p:sp>
        <p:nvSpPr>
          <p:cNvPr id="6" name="Footer Placeholder 5"/>
          <p:cNvSpPr>
            <a:spLocks noGrp="1"/>
          </p:cNvSpPr>
          <p:nvPr>
            <p:ph type="ftr" sz="quarter" idx="11"/>
          </p:nvPr>
        </p:nvSpPr>
        <p:spPr/>
        <p:txBody>
          <a:bodyPr/>
          <a:lstStyle/>
          <a:p>
            <a:r>
              <a:rPr lang="en-US"/>
              <a:t>F.Gargano - SiPM Workshop - 2-4 October 19 - Bari (IT)</a:t>
            </a:r>
          </a:p>
        </p:txBody>
      </p:sp>
      <p:sp>
        <p:nvSpPr>
          <p:cNvPr id="7" name="Slide Number Placeholder 6"/>
          <p:cNvSpPr>
            <a:spLocks noGrp="1"/>
          </p:cNvSpPr>
          <p:nvPr>
            <p:ph type="sldNum" sz="quarter" idx="12"/>
          </p:nvPr>
        </p:nvSpPr>
        <p:spPr/>
        <p:txBody>
          <a:bodyPr/>
          <a:lstStyle/>
          <a:p>
            <a:fld id="{2AB15243-3B5E-469F-AFF6-1290B037E4B0}" type="slidenum">
              <a:rPr lang="en-US" smtClean="0"/>
              <a:t>‹#›</a:t>
            </a:fld>
            <a:endParaRPr lang="en-US"/>
          </a:p>
        </p:txBody>
      </p:sp>
    </p:spTree>
    <p:extLst>
      <p:ext uri="{BB962C8B-B14F-4D97-AF65-F5344CB8AC3E}">
        <p14:creationId xmlns:p14="http://schemas.microsoft.com/office/powerpoint/2010/main" val="33170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1778558" y="-1595"/>
            <a:ext cx="413442" cy="74398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0" y="0"/>
            <a:ext cx="12181338" cy="411887"/>
          </a:xfrm>
          <a:prstGeom prst="rect">
            <a:avLst/>
          </a:prstGeom>
          <a:solidFill>
            <a:schemeClr val="accent1"/>
          </a:solidFill>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79226" y="622797"/>
            <a:ext cx="10106187" cy="60136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90739" y="6542579"/>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A699B03-E654-4895-8288-B24907352E3C}" type="datetime1">
              <a:rPr lang="en-US" smtClean="0"/>
              <a:t>10/3/2019</a:t>
            </a:fld>
            <a:endParaRPr lang="en-US"/>
          </a:p>
        </p:txBody>
      </p:sp>
      <p:sp>
        <p:nvSpPr>
          <p:cNvPr id="5" name="Footer Placeholder 4"/>
          <p:cNvSpPr>
            <a:spLocks noGrp="1"/>
          </p:cNvSpPr>
          <p:nvPr>
            <p:ph type="ftr" sz="quarter" idx="3"/>
          </p:nvPr>
        </p:nvSpPr>
        <p:spPr>
          <a:xfrm>
            <a:off x="0" y="6542579"/>
            <a:ext cx="3859795" cy="304801"/>
          </a:xfrm>
          <a:prstGeom prst="rect">
            <a:avLst/>
          </a:prstGeom>
          <a:noFill/>
        </p:spPr>
        <p:txBody>
          <a:bodyPr vert="horz" lIns="91440" tIns="45720" rIns="91440" bIns="45720" rtlCol="0" anchor="b"/>
          <a:lstStyle>
            <a:lvl1pPr algn="l">
              <a:defRPr sz="1100" b="0" i="0">
                <a:solidFill>
                  <a:schemeClr val="tx1">
                    <a:tint val="75000"/>
                    <a:alpha val="60000"/>
                  </a:schemeClr>
                </a:solidFill>
              </a:defRPr>
            </a:lvl1pPr>
          </a:lstStyle>
          <a:p>
            <a:r>
              <a:rPr lang="en-US"/>
              <a:t>F.Gargano - SiPM Workshop - 2-4 October 19 - Bari (IT)</a:t>
            </a:r>
            <a:endParaRPr lang="en-US" dirty="0"/>
          </a:p>
        </p:txBody>
      </p:sp>
      <p:sp>
        <p:nvSpPr>
          <p:cNvPr id="6" name="Slide Number Placeholder 5"/>
          <p:cNvSpPr>
            <a:spLocks noGrp="1"/>
          </p:cNvSpPr>
          <p:nvPr>
            <p:ph type="sldNum" sz="quarter" idx="4"/>
          </p:nvPr>
        </p:nvSpPr>
        <p:spPr bwMode="gray">
          <a:xfrm>
            <a:off x="11778558" y="336532"/>
            <a:ext cx="402780" cy="405854"/>
          </a:xfrm>
          <a:prstGeom prst="rect">
            <a:avLst/>
          </a:prstGeom>
        </p:spPr>
        <p:txBody>
          <a:bodyPr vert="horz" lIns="91440" tIns="45720" rIns="91440" bIns="45720" rtlCol="0" anchor="b"/>
          <a:lstStyle>
            <a:lvl1pPr algn="ctr">
              <a:defRPr sz="1400" b="0" i="0">
                <a:solidFill>
                  <a:schemeClr val="tx1">
                    <a:tint val="75000"/>
                  </a:schemeClr>
                </a:solidFill>
              </a:defRPr>
            </a:lvl1pPr>
          </a:lstStyle>
          <a:p>
            <a:fld id="{2AB15243-3B5E-469F-AFF6-1290B037E4B0}" type="slidenum">
              <a:rPr lang="en-US" smtClean="0"/>
              <a:pPr/>
              <a:t>‹#›</a:t>
            </a:fld>
            <a:endParaRPr lang="en-US" dirty="0"/>
          </a:p>
        </p:txBody>
      </p:sp>
    </p:spTree>
    <p:extLst>
      <p:ext uri="{BB962C8B-B14F-4D97-AF65-F5344CB8AC3E}">
        <p14:creationId xmlns:p14="http://schemas.microsoft.com/office/powerpoint/2010/main" val="9845823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4A2F-5CCF-47CA-A285-251AE6651C83}"/>
              </a:ext>
            </a:extLst>
          </p:cNvPr>
          <p:cNvSpPr>
            <a:spLocks noGrp="1"/>
          </p:cNvSpPr>
          <p:nvPr>
            <p:ph type="ctrTitle"/>
          </p:nvPr>
        </p:nvSpPr>
        <p:spPr/>
        <p:txBody>
          <a:bodyPr/>
          <a:lstStyle/>
          <a:p>
            <a:r>
              <a:rPr lang="en-US" sz="4000" b="1" dirty="0"/>
              <a:t>Particle identification capability of Plastic scintillator tiles equipped with </a:t>
            </a:r>
            <a:r>
              <a:rPr lang="en-US" sz="4000" b="1" dirty="0" err="1"/>
              <a:t>SiPMs</a:t>
            </a:r>
            <a:r>
              <a:rPr lang="en-US" sz="4000" b="1" dirty="0"/>
              <a:t> for the High Energy cosmic-Radiation Detection (HERD) facility</a:t>
            </a:r>
            <a:endParaRPr lang="en-US" sz="4000" dirty="0"/>
          </a:p>
        </p:txBody>
      </p:sp>
      <p:sp>
        <p:nvSpPr>
          <p:cNvPr id="3" name="Subtitle 2">
            <a:extLst>
              <a:ext uri="{FF2B5EF4-FFF2-40B4-BE49-F238E27FC236}">
                <a16:creationId xmlns:a16="http://schemas.microsoft.com/office/drawing/2014/main" id="{D157F4DC-8F75-4A4A-8903-441572BCB0CE}"/>
              </a:ext>
            </a:extLst>
          </p:cNvPr>
          <p:cNvSpPr>
            <a:spLocks noGrp="1"/>
          </p:cNvSpPr>
          <p:nvPr>
            <p:ph type="subTitle" idx="1"/>
          </p:nvPr>
        </p:nvSpPr>
        <p:spPr/>
        <p:txBody>
          <a:bodyPr/>
          <a:lstStyle/>
          <a:p>
            <a:r>
              <a:rPr lang="en-US" dirty="0" err="1"/>
              <a:t>F.Gargano</a:t>
            </a:r>
            <a:r>
              <a:rPr lang="en-US" dirty="0"/>
              <a:t> on behalf of the </a:t>
            </a:r>
            <a:r>
              <a:rPr lang="en-US" b="1" dirty="0"/>
              <a:t>HERD</a:t>
            </a:r>
            <a:r>
              <a:rPr lang="en-US" dirty="0"/>
              <a:t> collaboration</a:t>
            </a:r>
          </a:p>
          <a:p>
            <a:r>
              <a:rPr lang="en-US" dirty="0"/>
              <a:t>INFN-</a:t>
            </a:r>
            <a:r>
              <a:rPr lang="en-US" dirty="0" err="1"/>
              <a:t>BAri</a:t>
            </a:r>
            <a:endParaRPr lang="en-US" dirty="0"/>
          </a:p>
        </p:txBody>
      </p:sp>
      <p:pic>
        <p:nvPicPr>
          <p:cNvPr id="4" name="Picture 3">
            <a:extLst>
              <a:ext uri="{FF2B5EF4-FFF2-40B4-BE49-F238E27FC236}">
                <a16:creationId xmlns:a16="http://schemas.microsoft.com/office/drawing/2014/main" id="{915D50CA-235E-4A10-90EA-76AEC6B2998F}"/>
              </a:ext>
            </a:extLst>
          </p:cNvPr>
          <p:cNvPicPr>
            <a:picLocks noChangeAspect="1"/>
          </p:cNvPicPr>
          <p:nvPr/>
        </p:nvPicPr>
        <p:blipFill>
          <a:blip r:embed="rId3"/>
          <a:stretch>
            <a:fillRect/>
          </a:stretch>
        </p:blipFill>
        <p:spPr>
          <a:xfrm>
            <a:off x="6868404" y="5163873"/>
            <a:ext cx="5323596" cy="1694127"/>
          </a:xfrm>
          <a:prstGeom prst="rect">
            <a:avLst/>
          </a:prstGeom>
        </p:spPr>
      </p:pic>
      <p:pic>
        <p:nvPicPr>
          <p:cNvPr id="5" name="Picture 4" descr="A close up of a sign&#10;&#10;Description automatically generated">
            <a:extLst>
              <a:ext uri="{FF2B5EF4-FFF2-40B4-BE49-F238E27FC236}">
                <a16:creationId xmlns:a16="http://schemas.microsoft.com/office/drawing/2014/main" id="{E2ED13A8-DFE0-463D-8C1A-D1D6ACBB5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18"/>
            <a:ext cx="1819656" cy="1177318"/>
          </a:xfrm>
          <a:prstGeom prst="rect">
            <a:avLst/>
          </a:prstGeom>
          <a:solidFill>
            <a:schemeClr val="tx1"/>
          </a:solidFill>
        </p:spPr>
      </p:pic>
    </p:spTree>
    <p:extLst>
      <p:ext uri="{BB962C8B-B14F-4D97-AF65-F5344CB8AC3E}">
        <p14:creationId xmlns:p14="http://schemas.microsoft.com/office/powerpoint/2010/main" val="364771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6A90-BC0C-43E1-828C-9CF7B3793ED2}"/>
              </a:ext>
            </a:extLst>
          </p:cNvPr>
          <p:cNvSpPr>
            <a:spLocks noGrp="1"/>
          </p:cNvSpPr>
          <p:nvPr>
            <p:ph type="title"/>
          </p:nvPr>
        </p:nvSpPr>
        <p:spPr>
          <a:xfrm>
            <a:off x="0" y="-36576"/>
            <a:ext cx="12181338" cy="411887"/>
          </a:xfrm>
        </p:spPr>
        <p:txBody>
          <a:bodyPr/>
          <a:lstStyle/>
          <a:p>
            <a:r>
              <a:rPr lang="en-US" dirty="0"/>
              <a:t>SIMULATION - BIRKS</a:t>
            </a:r>
          </a:p>
        </p:txBody>
      </p:sp>
      <p:pic>
        <p:nvPicPr>
          <p:cNvPr id="7" name="Content Placeholder 6" descr="A screenshot of a cell phone&#10;&#10;Description automatically generated">
            <a:extLst>
              <a:ext uri="{FF2B5EF4-FFF2-40B4-BE49-F238E27FC236}">
                <a16:creationId xmlns:a16="http://schemas.microsoft.com/office/drawing/2014/main" id="{07501EAB-11B6-435A-B6E5-DDA2A9F53E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055" y="2492457"/>
            <a:ext cx="4924423" cy="3344092"/>
          </a:xfrm>
        </p:spPr>
      </p:pic>
      <p:sp>
        <p:nvSpPr>
          <p:cNvPr id="4" name="Footer Placeholder 3">
            <a:extLst>
              <a:ext uri="{FF2B5EF4-FFF2-40B4-BE49-F238E27FC236}">
                <a16:creationId xmlns:a16="http://schemas.microsoft.com/office/drawing/2014/main" id="{02AD1C74-2AC4-4C50-9BF0-6A6F16CA900A}"/>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6C4502EE-2AC8-4B02-8D06-BA55D1432FF9}"/>
              </a:ext>
            </a:extLst>
          </p:cNvPr>
          <p:cNvSpPr>
            <a:spLocks noGrp="1"/>
          </p:cNvSpPr>
          <p:nvPr>
            <p:ph type="sldNum" sz="quarter" idx="12"/>
          </p:nvPr>
        </p:nvSpPr>
        <p:spPr/>
        <p:txBody>
          <a:bodyPr/>
          <a:lstStyle/>
          <a:p>
            <a:fld id="{2AB15243-3B5E-469F-AFF6-1290B037E4B0}" type="slidenum">
              <a:rPr lang="en-US" smtClean="0"/>
              <a:t>10</a:t>
            </a:fld>
            <a:endParaRPr lang="en-US"/>
          </a:p>
        </p:txBody>
      </p:sp>
      <p:pic>
        <p:nvPicPr>
          <p:cNvPr id="9" name="Picture 8" descr="A screenshot of a cell phone&#10;&#10;Description automatically generated">
            <a:extLst>
              <a:ext uri="{FF2B5EF4-FFF2-40B4-BE49-F238E27FC236}">
                <a16:creationId xmlns:a16="http://schemas.microsoft.com/office/drawing/2014/main" id="{759F8E39-0C75-46C8-AFE9-6210B05B1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1" y="3810448"/>
            <a:ext cx="4023264" cy="273213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052308B-E375-44A6-9286-FFDAE403D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1" y="940660"/>
            <a:ext cx="4023264" cy="2732131"/>
          </a:xfrm>
          <a:prstGeom prst="rect">
            <a:avLst/>
          </a:prstGeom>
        </p:spPr>
      </p:pic>
      <p:sp>
        <p:nvSpPr>
          <p:cNvPr id="12" name="TextBox 11">
            <a:extLst>
              <a:ext uri="{FF2B5EF4-FFF2-40B4-BE49-F238E27FC236}">
                <a16:creationId xmlns:a16="http://schemas.microsoft.com/office/drawing/2014/main" id="{764F1A7D-F71E-430A-BF6A-74B765D8022A}"/>
              </a:ext>
            </a:extLst>
          </p:cNvPr>
          <p:cNvSpPr txBox="1"/>
          <p:nvPr/>
        </p:nvSpPr>
        <p:spPr>
          <a:xfrm>
            <a:off x="619124" y="971550"/>
            <a:ext cx="4524376" cy="646331"/>
          </a:xfrm>
          <a:prstGeom prst="rect">
            <a:avLst/>
          </a:prstGeom>
          <a:noFill/>
        </p:spPr>
        <p:txBody>
          <a:bodyPr wrap="square" rtlCol="0">
            <a:spAutoFit/>
          </a:bodyPr>
          <a:lstStyle/>
          <a:p>
            <a:r>
              <a:rPr lang="en-US" dirty="0"/>
              <a:t>The simulation code takes into account the Birks saturation effect</a:t>
            </a:r>
          </a:p>
        </p:txBody>
      </p:sp>
      <mc:AlternateContent xmlns:mc="http://schemas.openxmlformats.org/markup-compatibility/2006" xmlns:a14="http://schemas.microsoft.com/office/drawing/2010/main">
        <mc:Choice Requires="a14">
          <p:sp>
            <p:nvSpPr>
              <p:cNvPr id="13" name="Rettangolo 104">
                <a:extLst>
                  <a:ext uri="{FF2B5EF4-FFF2-40B4-BE49-F238E27FC236}">
                    <a16:creationId xmlns:a16="http://schemas.microsoft.com/office/drawing/2014/main" id="{E2F26A23-1AD8-4B94-A937-CAFBC4C6159A}"/>
                  </a:ext>
                </a:extLst>
              </p:cNvPr>
              <p:cNvSpPr/>
              <p:nvPr/>
            </p:nvSpPr>
            <p:spPr>
              <a:xfrm>
                <a:off x="1685748" y="4088303"/>
                <a:ext cx="3024336" cy="638380"/>
              </a:xfrm>
              <a:prstGeom prst="rect">
                <a:avLst/>
              </a:prstGeom>
            </p:spPr>
            <p:txBody>
              <a:bodyPr wrap="square">
                <a:spAutoFit/>
              </a:bodyPr>
              <a:lstStyle>
                <a:defPPr>
                  <a:defRPr lang="en-GB"/>
                </a:defPPr>
                <a:lvl1pPr algn="l" defTabSz="448975"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ＭＳ Ｐゴシック" pitchFamily="-105" charset="-128"/>
                    <a:cs typeface="+mn-cs"/>
                  </a:defRPr>
                </a:lvl1pPr>
                <a:lvl2pPr marL="742470" indent="-285565" algn="l" defTabSz="448975"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ＭＳ Ｐゴシック" pitchFamily="-105" charset="-128"/>
                    <a:cs typeface="+mn-cs"/>
                  </a:defRPr>
                </a:lvl2pPr>
                <a:lvl3pPr marL="1142268" indent="-228453" algn="l" defTabSz="448975"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ＭＳ Ｐゴシック" pitchFamily="-105" charset="-128"/>
                    <a:cs typeface="+mn-cs"/>
                  </a:defRPr>
                </a:lvl3pPr>
                <a:lvl4pPr marL="1599173" indent="-228453" algn="l" defTabSz="448975"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ＭＳ Ｐゴシック" pitchFamily="-105" charset="-128"/>
                    <a:cs typeface="+mn-cs"/>
                  </a:defRPr>
                </a:lvl4pPr>
                <a:lvl5pPr marL="2056082" indent="-228453" algn="l" defTabSz="448975"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ＭＳ Ｐゴシック" pitchFamily="-105" charset="-128"/>
                    <a:cs typeface="+mn-cs"/>
                  </a:defRPr>
                </a:lvl5pPr>
                <a:lvl6pPr marL="2284535" algn="l" defTabSz="913815" rtl="0" eaLnBrk="1" latinLnBrk="0" hangingPunct="1">
                  <a:defRPr kern="1200">
                    <a:solidFill>
                      <a:schemeClr val="bg1"/>
                    </a:solidFill>
                    <a:latin typeface="Arial" charset="0"/>
                    <a:ea typeface="ＭＳ Ｐゴシック" pitchFamily="-105" charset="-128"/>
                    <a:cs typeface="+mn-cs"/>
                  </a:defRPr>
                </a:lvl6pPr>
                <a:lvl7pPr marL="2741440" algn="l" defTabSz="913815" rtl="0" eaLnBrk="1" latinLnBrk="0" hangingPunct="1">
                  <a:defRPr kern="1200">
                    <a:solidFill>
                      <a:schemeClr val="bg1"/>
                    </a:solidFill>
                    <a:latin typeface="Arial" charset="0"/>
                    <a:ea typeface="ＭＳ Ｐゴシック" pitchFamily="-105" charset="-128"/>
                    <a:cs typeface="+mn-cs"/>
                  </a:defRPr>
                </a:lvl7pPr>
                <a:lvl8pPr marL="3198350" algn="l" defTabSz="913815" rtl="0" eaLnBrk="1" latinLnBrk="0" hangingPunct="1">
                  <a:defRPr kern="1200">
                    <a:solidFill>
                      <a:schemeClr val="bg1"/>
                    </a:solidFill>
                    <a:latin typeface="Arial" charset="0"/>
                    <a:ea typeface="ＭＳ Ｐゴシック" pitchFamily="-105" charset="-128"/>
                    <a:cs typeface="+mn-cs"/>
                  </a:defRPr>
                </a:lvl8pPr>
                <a:lvl9pPr marL="3655255" algn="l" defTabSz="913815" rtl="0" eaLnBrk="1" latinLnBrk="0" hangingPunct="1">
                  <a:defRPr kern="1200">
                    <a:solidFill>
                      <a:schemeClr val="bg1"/>
                    </a:solidFill>
                    <a:latin typeface="Arial" charset="0"/>
                    <a:ea typeface="ＭＳ Ｐゴシック" pitchFamily="-105" charset="-128"/>
                    <a:cs typeface="+mn-cs"/>
                  </a:defRPr>
                </a:lvl9p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m:t>
                      </m:r>
                      <m:r>
                        <a:rPr lang="it-IT" b="0" i="1" smtClean="0">
                          <a:solidFill>
                            <a:schemeClr val="bg1"/>
                          </a:solidFill>
                          <a:latin typeface="Cambria Math" panose="02040503050406030204" pitchFamily="18" charset="0"/>
                          <a:ea typeface="Cambria Math" panose="02040503050406030204" pitchFamily="18" charset="0"/>
                        </a:rPr>
                        <m:t>𝑁</m:t>
                      </m:r>
                      <m:r>
                        <a:rPr lang="it-IT" b="0" i="1" smtClean="0">
                          <a:solidFill>
                            <a:schemeClr val="bg1"/>
                          </a:solidFill>
                          <a:latin typeface="Cambria Math" panose="02040503050406030204" pitchFamily="18" charset="0"/>
                          <a:ea typeface="Cambria Math" panose="02040503050406030204" pitchFamily="18" charset="0"/>
                        </a:rPr>
                        <m:t>=</m:t>
                      </m:r>
                      <m:f>
                        <m:fPr>
                          <m:ctrlPr>
                            <a:rPr lang="it-IT" b="0" i="1" smtClean="0">
                              <a:solidFill>
                                <a:schemeClr val="bg1"/>
                              </a:solidFill>
                              <a:latin typeface="Cambria Math" panose="02040503050406030204" pitchFamily="18" charset="0"/>
                              <a:ea typeface="Cambria Math" panose="02040503050406030204" pitchFamily="18" charset="0"/>
                            </a:rPr>
                          </m:ctrlPr>
                        </m:fPr>
                        <m:num>
                          <m:r>
                            <a:rPr lang="it-IT" i="1">
                              <a:solidFill>
                                <a:schemeClr val="bg1"/>
                              </a:solidFill>
                              <a:latin typeface="Cambria Math" panose="02040503050406030204" pitchFamily="18" charset="0"/>
                              <a:ea typeface="Cambria Math" panose="02040503050406030204" pitchFamily="18" charset="0"/>
                            </a:rPr>
                            <m:t>𝑌</m:t>
                          </m:r>
                          <m:r>
                            <a:rPr lang="it-IT" i="1">
                              <a:solidFill>
                                <a:schemeClr val="bg1"/>
                              </a:solidFill>
                              <a:latin typeface="Cambria Math" panose="02040503050406030204" pitchFamily="18" charset="0"/>
                              <a:ea typeface="Cambria Math" panose="02040503050406030204" pitchFamily="18" charset="0"/>
                            </a:rPr>
                            <m:t>∙∆</m:t>
                          </m:r>
                          <m:r>
                            <a:rPr lang="it-IT" i="1">
                              <a:solidFill>
                                <a:schemeClr val="bg1"/>
                              </a:solidFill>
                              <a:latin typeface="Cambria Math" panose="02040503050406030204" pitchFamily="18" charset="0"/>
                              <a:ea typeface="Cambria Math" panose="02040503050406030204" pitchFamily="18" charset="0"/>
                            </a:rPr>
                            <m:t>𝐸</m:t>
                          </m:r>
                        </m:num>
                        <m:den>
                          <m:r>
                            <a:rPr lang="it-IT" b="0" i="1" smtClean="0">
                              <a:solidFill>
                                <a:schemeClr val="bg1"/>
                              </a:solidFill>
                              <a:latin typeface="Cambria Math" panose="02040503050406030204" pitchFamily="18" charset="0"/>
                              <a:ea typeface="Cambria Math" panose="02040503050406030204" pitchFamily="18" charset="0"/>
                            </a:rPr>
                            <m:t>1+</m:t>
                          </m:r>
                          <m:r>
                            <a:rPr lang="it-IT" b="0" i="1" smtClean="0">
                              <a:solidFill>
                                <a:schemeClr val="bg1"/>
                              </a:solidFill>
                              <a:latin typeface="Cambria Math" panose="02040503050406030204" pitchFamily="18" charset="0"/>
                              <a:ea typeface="Cambria Math" panose="02040503050406030204" pitchFamily="18" charset="0"/>
                            </a:rPr>
                            <m:t>𝑐</m:t>
                          </m:r>
                          <m:r>
                            <a:rPr lang="it-IT" b="0" i="1" smtClean="0">
                              <a:solidFill>
                                <a:schemeClr val="bg1"/>
                              </a:solidFill>
                              <a:latin typeface="Cambria Math" panose="02040503050406030204" pitchFamily="18" charset="0"/>
                              <a:ea typeface="Cambria Math" panose="02040503050406030204" pitchFamily="18" charset="0"/>
                            </a:rPr>
                            <m:t>0∙∆</m:t>
                          </m:r>
                          <m:r>
                            <a:rPr lang="it-IT" b="0" i="1" smtClean="0">
                              <a:solidFill>
                                <a:schemeClr val="bg1"/>
                              </a:solidFill>
                              <a:latin typeface="Cambria Math" panose="02040503050406030204" pitchFamily="18" charset="0"/>
                              <a:ea typeface="Cambria Math" panose="02040503050406030204" pitchFamily="18" charset="0"/>
                            </a:rPr>
                            <m:t>𝐸</m:t>
                          </m:r>
                        </m:den>
                      </m:f>
                      <m:r>
                        <a:rPr lang="it-IT" b="0" i="1" smtClean="0">
                          <a:solidFill>
                            <a:schemeClr val="bg1"/>
                          </a:solidFill>
                          <a:latin typeface="Cambria Math" panose="02040503050406030204" pitchFamily="18" charset="0"/>
                          <a:ea typeface="Cambria Math" panose="02040503050406030204" pitchFamily="18" charset="0"/>
                        </a:rPr>
                        <m:t>+</m:t>
                      </m:r>
                      <m:r>
                        <a:rPr lang="it-IT" b="0" i="1" smtClean="0">
                          <a:solidFill>
                            <a:schemeClr val="bg1"/>
                          </a:solidFill>
                          <a:latin typeface="Cambria Math" panose="02040503050406030204" pitchFamily="18" charset="0"/>
                          <a:ea typeface="Cambria Math" panose="02040503050406030204" pitchFamily="18" charset="0"/>
                        </a:rPr>
                        <m:t>𝑌</m:t>
                      </m:r>
                      <m:r>
                        <a:rPr lang="it-IT" b="0" i="1" smtClean="0">
                          <a:solidFill>
                            <a:schemeClr val="bg1"/>
                          </a:solidFill>
                          <a:latin typeface="Cambria Math" panose="02040503050406030204" pitchFamily="18" charset="0"/>
                          <a:ea typeface="Cambria Math" panose="02040503050406030204" pitchFamily="18" charset="0"/>
                        </a:rPr>
                        <m:t>1∙∆</m:t>
                      </m:r>
                      <m:r>
                        <a:rPr lang="it-IT" b="0" i="1" smtClean="0">
                          <a:solidFill>
                            <a:schemeClr val="bg1"/>
                          </a:solidFill>
                          <a:latin typeface="Cambria Math" panose="02040503050406030204" pitchFamily="18" charset="0"/>
                          <a:ea typeface="Cambria Math" panose="02040503050406030204" pitchFamily="18" charset="0"/>
                        </a:rPr>
                        <m:t>𝐸</m:t>
                      </m:r>
                    </m:oMath>
                  </m:oMathPara>
                </a14:m>
                <a:endParaRPr lang="it-IT" dirty="0">
                  <a:solidFill>
                    <a:schemeClr val="bg1"/>
                  </a:solidFill>
                </a:endParaRPr>
              </a:p>
            </p:txBody>
          </p:sp>
        </mc:Choice>
        <mc:Fallback xmlns="">
          <p:sp>
            <p:nvSpPr>
              <p:cNvPr id="13" name="Rettangolo 104">
                <a:extLst>
                  <a:ext uri="{FF2B5EF4-FFF2-40B4-BE49-F238E27FC236}">
                    <a16:creationId xmlns:a16="http://schemas.microsoft.com/office/drawing/2014/main" id="{E2F26A23-1AD8-4B94-A937-CAFBC4C6159A}"/>
                  </a:ext>
                </a:extLst>
              </p:cNvPr>
              <p:cNvSpPr>
                <a:spLocks noRot="1" noChangeAspect="1" noMove="1" noResize="1" noEditPoints="1" noAdjustHandles="1" noChangeArrowheads="1" noChangeShapeType="1" noTextEdit="1"/>
              </p:cNvSpPr>
              <p:nvPr/>
            </p:nvSpPr>
            <p:spPr>
              <a:xfrm>
                <a:off x="1685748" y="4088303"/>
                <a:ext cx="3024336" cy="638380"/>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B936DAEC-CD8B-4BC6-BCB1-D7CD710558DA}"/>
              </a:ext>
            </a:extLst>
          </p:cNvPr>
          <p:cNvSpPr txBox="1"/>
          <p:nvPr/>
        </p:nvSpPr>
        <p:spPr>
          <a:xfrm flipH="1">
            <a:off x="8199118" y="1983559"/>
            <a:ext cx="2202181" cy="646331"/>
          </a:xfrm>
          <a:prstGeom prst="rect">
            <a:avLst/>
          </a:prstGeom>
          <a:noFill/>
        </p:spPr>
        <p:txBody>
          <a:bodyPr wrap="square" rtlCol="0">
            <a:spAutoFit/>
          </a:bodyPr>
          <a:lstStyle/>
          <a:p>
            <a:r>
              <a:rPr lang="en-US" dirty="0">
                <a:solidFill>
                  <a:schemeClr val="bg1"/>
                </a:solidFill>
              </a:rPr>
              <a:t>Light Yield of primary particle</a:t>
            </a:r>
          </a:p>
        </p:txBody>
      </p:sp>
      <p:sp>
        <p:nvSpPr>
          <p:cNvPr id="17" name="TextBox 16">
            <a:extLst>
              <a:ext uri="{FF2B5EF4-FFF2-40B4-BE49-F238E27FC236}">
                <a16:creationId xmlns:a16="http://schemas.microsoft.com/office/drawing/2014/main" id="{8A8357E2-828E-4C2A-A2CA-F7F82B1BF7A0}"/>
              </a:ext>
            </a:extLst>
          </p:cNvPr>
          <p:cNvSpPr txBox="1"/>
          <p:nvPr/>
        </p:nvSpPr>
        <p:spPr>
          <a:xfrm flipH="1">
            <a:off x="7656193" y="4197466"/>
            <a:ext cx="2202181" cy="646331"/>
          </a:xfrm>
          <a:prstGeom prst="rect">
            <a:avLst/>
          </a:prstGeom>
          <a:noFill/>
        </p:spPr>
        <p:txBody>
          <a:bodyPr wrap="square" rtlCol="0">
            <a:spAutoFit/>
          </a:bodyPr>
          <a:lstStyle/>
          <a:p>
            <a:r>
              <a:rPr lang="en-US" dirty="0">
                <a:solidFill>
                  <a:schemeClr val="bg1"/>
                </a:solidFill>
              </a:rPr>
              <a:t>Light Yield  of delta-rays</a:t>
            </a:r>
          </a:p>
        </p:txBody>
      </p:sp>
      <p:cxnSp>
        <p:nvCxnSpPr>
          <p:cNvPr id="19" name="Straight Arrow Connector 18">
            <a:extLst>
              <a:ext uri="{FF2B5EF4-FFF2-40B4-BE49-F238E27FC236}">
                <a16:creationId xmlns:a16="http://schemas.microsoft.com/office/drawing/2014/main" id="{60FEEA83-05DD-4D20-B500-65DDC4981ABD}"/>
              </a:ext>
            </a:extLst>
          </p:cNvPr>
          <p:cNvCxnSpPr>
            <a:cxnSpLocks/>
          </p:cNvCxnSpPr>
          <p:nvPr/>
        </p:nvCxnSpPr>
        <p:spPr>
          <a:xfrm flipV="1">
            <a:off x="3197916" y="1983560"/>
            <a:ext cx="4660209" cy="21239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78CB63AA-40B6-4FCB-8CD6-C3DA5FB6D9A6}"/>
              </a:ext>
            </a:extLst>
          </p:cNvPr>
          <p:cNvCxnSpPr>
            <a:cxnSpLocks/>
          </p:cNvCxnSpPr>
          <p:nvPr/>
        </p:nvCxnSpPr>
        <p:spPr>
          <a:xfrm>
            <a:off x="4476749" y="4632193"/>
            <a:ext cx="3179444" cy="3083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004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6A90-BC0C-43E1-828C-9CF7B3793ED2}"/>
              </a:ext>
            </a:extLst>
          </p:cNvPr>
          <p:cNvSpPr>
            <a:spLocks noGrp="1"/>
          </p:cNvSpPr>
          <p:nvPr>
            <p:ph type="title"/>
          </p:nvPr>
        </p:nvSpPr>
        <p:spPr>
          <a:xfrm>
            <a:off x="0" y="-27432"/>
            <a:ext cx="12181338" cy="411887"/>
          </a:xfrm>
        </p:spPr>
        <p:txBody>
          <a:bodyPr/>
          <a:lstStyle/>
          <a:p>
            <a:r>
              <a:rPr lang="en-US" dirty="0"/>
              <a:t>SIMULATION – </a:t>
            </a:r>
            <a:r>
              <a:rPr lang="en-US" dirty="0" err="1"/>
              <a:t>SiPM</a:t>
            </a:r>
            <a:r>
              <a:rPr lang="en-US" dirty="0"/>
              <a:t> OCCUPANCY</a:t>
            </a:r>
          </a:p>
        </p:txBody>
      </p:sp>
      <p:sp>
        <p:nvSpPr>
          <p:cNvPr id="3" name="Content Placeholder 2">
            <a:extLst>
              <a:ext uri="{FF2B5EF4-FFF2-40B4-BE49-F238E27FC236}">
                <a16:creationId xmlns:a16="http://schemas.microsoft.com/office/drawing/2014/main" id="{B28F2A49-F134-4FA5-8B34-A53AC05DCD8B}"/>
              </a:ext>
            </a:extLst>
          </p:cNvPr>
          <p:cNvSpPr>
            <a:spLocks noGrp="1"/>
          </p:cNvSpPr>
          <p:nvPr>
            <p:ph idx="1"/>
          </p:nvPr>
        </p:nvSpPr>
        <p:spPr>
          <a:xfrm>
            <a:off x="179226" y="622797"/>
            <a:ext cx="10106187" cy="474483"/>
          </a:xfrm>
        </p:spPr>
        <p:txBody>
          <a:bodyPr>
            <a:normAutofit fontScale="92500"/>
          </a:bodyPr>
          <a:lstStyle/>
          <a:p>
            <a:r>
              <a:rPr lang="en-US" dirty="0"/>
              <a:t>We have simulated particles crossing the tile in the center (TiO2 diffuse reflector)</a:t>
            </a:r>
          </a:p>
        </p:txBody>
      </p:sp>
      <p:sp>
        <p:nvSpPr>
          <p:cNvPr id="4" name="Footer Placeholder 3">
            <a:extLst>
              <a:ext uri="{FF2B5EF4-FFF2-40B4-BE49-F238E27FC236}">
                <a16:creationId xmlns:a16="http://schemas.microsoft.com/office/drawing/2014/main" id="{02AD1C74-2AC4-4C50-9BF0-6A6F16CA900A}"/>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6C4502EE-2AC8-4B02-8D06-BA55D1432FF9}"/>
              </a:ext>
            </a:extLst>
          </p:cNvPr>
          <p:cNvSpPr>
            <a:spLocks noGrp="1"/>
          </p:cNvSpPr>
          <p:nvPr>
            <p:ph type="sldNum" sz="quarter" idx="12"/>
          </p:nvPr>
        </p:nvSpPr>
        <p:spPr/>
        <p:txBody>
          <a:bodyPr/>
          <a:lstStyle/>
          <a:p>
            <a:fld id="{2AB15243-3B5E-469F-AFF6-1290B037E4B0}" type="slidenum">
              <a:rPr lang="en-US" smtClean="0"/>
              <a:t>11</a:t>
            </a:fld>
            <a:endParaRPr lang="en-US"/>
          </a:p>
        </p:txBody>
      </p:sp>
      <p:pic>
        <p:nvPicPr>
          <p:cNvPr id="7" name="Picture 6" descr="A close up of a map&#10;&#10;Description automatically generated">
            <a:extLst>
              <a:ext uri="{FF2B5EF4-FFF2-40B4-BE49-F238E27FC236}">
                <a16:creationId xmlns:a16="http://schemas.microsoft.com/office/drawing/2014/main" id="{9C8D70A1-96CB-4F56-A2D1-47C44640A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01" y="1737958"/>
            <a:ext cx="3327392" cy="4169664"/>
          </a:xfrm>
          <a:prstGeom prst="rect">
            <a:avLst/>
          </a:prstGeom>
        </p:spPr>
      </p:pic>
      <p:sp>
        <p:nvSpPr>
          <p:cNvPr id="9" name="TextBox 8">
            <a:extLst>
              <a:ext uri="{FF2B5EF4-FFF2-40B4-BE49-F238E27FC236}">
                <a16:creationId xmlns:a16="http://schemas.microsoft.com/office/drawing/2014/main" id="{A4280870-AEB6-4D04-AC9A-DB0B8B4EF32F}"/>
              </a:ext>
            </a:extLst>
          </p:cNvPr>
          <p:cNvSpPr txBox="1"/>
          <p:nvPr/>
        </p:nvSpPr>
        <p:spPr>
          <a:xfrm flipH="1">
            <a:off x="1261872" y="1308132"/>
            <a:ext cx="1216153" cy="369332"/>
          </a:xfrm>
          <a:prstGeom prst="rect">
            <a:avLst/>
          </a:prstGeom>
          <a:noFill/>
        </p:spPr>
        <p:txBody>
          <a:bodyPr wrap="square" rtlCol="0">
            <a:spAutoFit/>
          </a:bodyPr>
          <a:lstStyle/>
          <a:p>
            <a:r>
              <a:rPr lang="en-US" dirty="0"/>
              <a:t>Proton</a:t>
            </a:r>
          </a:p>
        </p:txBody>
      </p:sp>
      <p:pic>
        <p:nvPicPr>
          <p:cNvPr id="11" name="Picture 10" descr="A picture containing text&#10;&#10;Description automatically generated">
            <a:extLst>
              <a:ext uri="{FF2B5EF4-FFF2-40B4-BE49-F238E27FC236}">
                <a16:creationId xmlns:a16="http://schemas.microsoft.com/office/drawing/2014/main" id="{57707678-BFB5-4FB7-883C-9F2C01A05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994" y="1737958"/>
            <a:ext cx="3327392" cy="4169664"/>
          </a:xfrm>
          <a:prstGeom prst="rect">
            <a:avLst/>
          </a:prstGeom>
        </p:spPr>
      </p:pic>
      <p:sp>
        <p:nvSpPr>
          <p:cNvPr id="12" name="TextBox 11">
            <a:extLst>
              <a:ext uri="{FF2B5EF4-FFF2-40B4-BE49-F238E27FC236}">
                <a16:creationId xmlns:a16="http://schemas.microsoft.com/office/drawing/2014/main" id="{E931941C-D6E3-4DB0-ADB3-5557BC9BBD11}"/>
              </a:ext>
            </a:extLst>
          </p:cNvPr>
          <p:cNvSpPr txBox="1"/>
          <p:nvPr/>
        </p:nvSpPr>
        <p:spPr>
          <a:xfrm flipH="1">
            <a:off x="4719331" y="1332732"/>
            <a:ext cx="1216153" cy="369332"/>
          </a:xfrm>
          <a:prstGeom prst="rect">
            <a:avLst/>
          </a:prstGeom>
          <a:noFill/>
        </p:spPr>
        <p:txBody>
          <a:bodyPr wrap="square" rtlCol="0">
            <a:spAutoFit/>
          </a:bodyPr>
          <a:lstStyle/>
          <a:p>
            <a:r>
              <a:rPr lang="en-US" dirty="0"/>
              <a:t>Carbon</a:t>
            </a:r>
          </a:p>
        </p:txBody>
      </p:sp>
      <p:pic>
        <p:nvPicPr>
          <p:cNvPr id="15" name="Picture 14" descr="A picture containing text&#10;&#10;Description automatically generated">
            <a:extLst>
              <a:ext uri="{FF2B5EF4-FFF2-40B4-BE49-F238E27FC236}">
                <a16:creationId xmlns:a16="http://schemas.microsoft.com/office/drawing/2014/main" id="{2F229C20-BBEF-489B-AFC6-23F67B8A8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787" y="1737958"/>
            <a:ext cx="3327392" cy="4169664"/>
          </a:xfrm>
          <a:prstGeom prst="rect">
            <a:avLst/>
          </a:prstGeom>
        </p:spPr>
      </p:pic>
      <p:sp>
        <p:nvSpPr>
          <p:cNvPr id="16" name="TextBox 15">
            <a:extLst>
              <a:ext uri="{FF2B5EF4-FFF2-40B4-BE49-F238E27FC236}">
                <a16:creationId xmlns:a16="http://schemas.microsoft.com/office/drawing/2014/main" id="{2F96EB00-3DAF-4B70-AC9A-38D414C7178C}"/>
              </a:ext>
            </a:extLst>
          </p:cNvPr>
          <p:cNvSpPr txBox="1"/>
          <p:nvPr/>
        </p:nvSpPr>
        <p:spPr>
          <a:xfrm flipH="1">
            <a:off x="8183362" y="1342907"/>
            <a:ext cx="1216153" cy="369332"/>
          </a:xfrm>
          <a:prstGeom prst="rect">
            <a:avLst/>
          </a:prstGeom>
          <a:noFill/>
        </p:spPr>
        <p:txBody>
          <a:bodyPr wrap="square" rtlCol="0">
            <a:spAutoFit/>
          </a:bodyPr>
          <a:lstStyle/>
          <a:p>
            <a:r>
              <a:rPr lang="en-US" dirty="0"/>
              <a:t>Iron</a:t>
            </a:r>
          </a:p>
        </p:txBody>
      </p:sp>
      <p:cxnSp>
        <p:nvCxnSpPr>
          <p:cNvPr id="19" name="Straight Connector 18">
            <a:extLst>
              <a:ext uri="{FF2B5EF4-FFF2-40B4-BE49-F238E27FC236}">
                <a16:creationId xmlns:a16="http://schemas.microsoft.com/office/drawing/2014/main" id="{5399173F-D433-4E00-8C39-04C0AB8175A4}"/>
              </a:ext>
            </a:extLst>
          </p:cNvPr>
          <p:cNvCxnSpPr/>
          <p:nvPr/>
        </p:nvCxnSpPr>
        <p:spPr>
          <a:xfrm>
            <a:off x="0" y="3098804"/>
            <a:ext cx="11838438" cy="243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F7FD5B8-AB2C-4F40-B66B-9734A281CB21}"/>
              </a:ext>
            </a:extLst>
          </p:cNvPr>
          <p:cNvSpPr txBox="1"/>
          <p:nvPr/>
        </p:nvSpPr>
        <p:spPr>
          <a:xfrm>
            <a:off x="10744968" y="1663023"/>
            <a:ext cx="1409700" cy="1200329"/>
          </a:xfrm>
          <a:prstGeom prst="rect">
            <a:avLst/>
          </a:prstGeom>
          <a:noFill/>
        </p:spPr>
        <p:txBody>
          <a:bodyPr wrap="square" rtlCol="0">
            <a:spAutoFit/>
          </a:bodyPr>
          <a:lstStyle/>
          <a:p>
            <a:r>
              <a:rPr lang="en-US" dirty="0"/>
              <a:t>TOP</a:t>
            </a:r>
          </a:p>
          <a:p>
            <a:r>
              <a:rPr lang="en-US" dirty="0"/>
              <a:t>Direct + Reflected light </a:t>
            </a:r>
          </a:p>
        </p:txBody>
      </p:sp>
      <p:sp>
        <p:nvSpPr>
          <p:cNvPr id="21" name="TextBox 20">
            <a:extLst>
              <a:ext uri="{FF2B5EF4-FFF2-40B4-BE49-F238E27FC236}">
                <a16:creationId xmlns:a16="http://schemas.microsoft.com/office/drawing/2014/main" id="{DD069876-BEFF-41A6-88FD-19775618FA71}"/>
              </a:ext>
            </a:extLst>
          </p:cNvPr>
          <p:cNvSpPr txBox="1"/>
          <p:nvPr/>
        </p:nvSpPr>
        <p:spPr>
          <a:xfrm>
            <a:off x="10753580" y="3266794"/>
            <a:ext cx="1313313" cy="923330"/>
          </a:xfrm>
          <a:prstGeom prst="rect">
            <a:avLst/>
          </a:prstGeom>
          <a:noFill/>
        </p:spPr>
        <p:txBody>
          <a:bodyPr wrap="square" rtlCol="0">
            <a:spAutoFit/>
          </a:bodyPr>
          <a:lstStyle/>
          <a:p>
            <a:r>
              <a:rPr lang="en-US" dirty="0"/>
              <a:t>SIDE</a:t>
            </a:r>
          </a:p>
          <a:p>
            <a:r>
              <a:rPr lang="en-US" dirty="0"/>
              <a:t>Reflected light</a:t>
            </a:r>
          </a:p>
        </p:txBody>
      </p:sp>
      <p:pic>
        <p:nvPicPr>
          <p:cNvPr id="22" name="Content Placeholder 5" descr="A screen shot of a computer&#10;&#10;Description automatically generated">
            <a:extLst>
              <a:ext uri="{FF2B5EF4-FFF2-40B4-BE49-F238E27FC236}">
                <a16:creationId xmlns:a16="http://schemas.microsoft.com/office/drawing/2014/main" id="{6531617E-A895-4C6E-9581-6798624A1A44}"/>
              </a:ext>
            </a:extLst>
          </p:cNvPr>
          <p:cNvPicPr>
            <a:picLocks noChangeAspect="1"/>
          </p:cNvPicPr>
          <p:nvPr/>
        </p:nvPicPr>
        <p:blipFill rotWithShape="1">
          <a:blip r:embed="rId5"/>
          <a:srcRect l="20691" t="34328" r="27890"/>
          <a:stretch/>
        </p:blipFill>
        <p:spPr>
          <a:xfrm>
            <a:off x="10456612" y="467061"/>
            <a:ext cx="1025139" cy="1078236"/>
          </a:xfrm>
          <a:prstGeom prst="rect">
            <a:avLst/>
          </a:prstGeom>
        </p:spPr>
      </p:pic>
      <p:sp>
        <p:nvSpPr>
          <p:cNvPr id="23" name="Oval 22">
            <a:extLst>
              <a:ext uri="{FF2B5EF4-FFF2-40B4-BE49-F238E27FC236}">
                <a16:creationId xmlns:a16="http://schemas.microsoft.com/office/drawing/2014/main" id="{310D5221-0CE6-49CA-AEFC-815670709615}"/>
              </a:ext>
            </a:extLst>
          </p:cNvPr>
          <p:cNvSpPr/>
          <p:nvPr/>
        </p:nvSpPr>
        <p:spPr>
          <a:xfrm>
            <a:off x="10969182" y="900803"/>
            <a:ext cx="51067"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2FE7CE-EE58-4CEC-A885-96FA840699AF}"/>
              </a:ext>
            </a:extLst>
          </p:cNvPr>
          <p:cNvSpPr txBox="1"/>
          <p:nvPr/>
        </p:nvSpPr>
        <p:spPr>
          <a:xfrm>
            <a:off x="968717" y="5991951"/>
            <a:ext cx="872921" cy="646331"/>
          </a:xfrm>
          <a:prstGeom prst="rect">
            <a:avLst/>
          </a:prstGeom>
          <a:noFill/>
        </p:spPr>
        <p:txBody>
          <a:bodyPr wrap="square" rtlCol="0">
            <a:spAutoFit/>
          </a:bodyPr>
          <a:lstStyle/>
          <a:p>
            <a:r>
              <a:rPr lang="en-US" sz="1200" b="1" dirty="0"/>
              <a:t>TOP</a:t>
            </a:r>
          </a:p>
          <a:p>
            <a:r>
              <a:rPr lang="en-US" sz="1200" b="1" dirty="0"/>
              <a:t>Ph  600</a:t>
            </a:r>
          </a:p>
          <a:p>
            <a:r>
              <a:rPr lang="en-US" sz="1200" b="1" dirty="0"/>
              <a:t>Cell 550</a:t>
            </a:r>
          </a:p>
        </p:txBody>
      </p:sp>
      <p:sp>
        <p:nvSpPr>
          <p:cNvPr id="24" name="TextBox 23">
            <a:extLst>
              <a:ext uri="{FF2B5EF4-FFF2-40B4-BE49-F238E27FC236}">
                <a16:creationId xmlns:a16="http://schemas.microsoft.com/office/drawing/2014/main" id="{F2DF9E7B-0480-443E-87D6-D8E9359AD600}"/>
              </a:ext>
            </a:extLst>
          </p:cNvPr>
          <p:cNvSpPr txBox="1"/>
          <p:nvPr/>
        </p:nvSpPr>
        <p:spPr>
          <a:xfrm>
            <a:off x="1881775" y="5970803"/>
            <a:ext cx="872921" cy="646331"/>
          </a:xfrm>
          <a:prstGeom prst="rect">
            <a:avLst/>
          </a:prstGeom>
          <a:noFill/>
        </p:spPr>
        <p:txBody>
          <a:bodyPr wrap="square" rtlCol="0">
            <a:spAutoFit/>
          </a:bodyPr>
          <a:lstStyle/>
          <a:p>
            <a:r>
              <a:rPr lang="en-US" sz="1200" b="1" dirty="0"/>
              <a:t>SIDE</a:t>
            </a:r>
          </a:p>
          <a:p>
            <a:r>
              <a:rPr lang="en-US" sz="1200" b="1" dirty="0"/>
              <a:t>Ph  120</a:t>
            </a:r>
          </a:p>
          <a:p>
            <a:r>
              <a:rPr lang="en-US" sz="1200" b="1" dirty="0"/>
              <a:t>Cell 120</a:t>
            </a:r>
          </a:p>
        </p:txBody>
      </p:sp>
      <p:sp>
        <p:nvSpPr>
          <p:cNvPr id="25" name="TextBox 24">
            <a:extLst>
              <a:ext uri="{FF2B5EF4-FFF2-40B4-BE49-F238E27FC236}">
                <a16:creationId xmlns:a16="http://schemas.microsoft.com/office/drawing/2014/main" id="{9E80336C-4FDD-487B-986E-77A8CCFD362D}"/>
              </a:ext>
            </a:extLst>
          </p:cNvPr>
          <p:cNvSpPr txBox="1"/>
          <p:nvPr/>
        </p:nvSpPr>
        <p:spPr>
          <a:xfrm>
            <a:off x="4537723" y="5937003"/>
            <a:ext cx="1059627" cy="646331"/>
          </a:xfrm>
          <a:prstGeom prst="rect">
            <a:avLst/>
          </a:prstGeom>
          <a:noFill/>
        </p:spPr>
        <p:txBody>
          <a:bodyPr wrap="square" rtlCol="0">
            <a:spAutoFit/>
          </a:bodyPr>
          <a:lstStyle/>
          <a:p>
            <a:r>
              <a:rPr lang="en-US" sz="1200" b="1" dirty="0"/>
              <a:t>TOP</a:t>
            </a:r>
          </a:p>
          <a:p>
            <a:r>
              <a:rPr lang="en-US" sz="1200" b="1" dirty="0"/>
              <a:t>Ph  10000</a:t>
            </a:r>
          </a:p>
          <a:p>
            <a:r>
              <a:rPr lang="en-US" sz="1200" b="1" dirty="0"/>
              <a:t>Cell 5800</a:t>
            </a:r>
          </a:p>
        </p:txBody>
      </p:sp>
      <p:sp>
        <p:nvSpPr>
          <p:cNvPr id="26" name="TextBox 25">
            <a:extLst>
              <a:ext uri="{FF2B5EF4-FFF2-40B4-BE49-F238E27FC236}">
                <a16:creationId xmlns:a16="http://schemas.microsoft.com/office/drawing/2014/main" id="{177B1D6F-4CDD-43BD-AA9B-0213B2B4B6BC}"/>
              </a:ext>
            </a:extLst>
          </p:cNvPr>
          <p:cNvSpPr txBox="1"/>
          <p:nvPr/>
        </p:nvSpPr>
        <p:spPr>
          <a:xfrm>
            <a:off x="5559151" y="5943516"/>
            <a:ext cx="872921" cy="646331"/>
          </a:xfrm>
          <a:prstGeom prst="rect">
            <a:avLst/>
          </a:prstGeom>
          <a:noFill/>
        </p:spPr>
        <p:txBody>
          <a:bodyPr wrap="square" rtlCol="0">
            <a:spAutoFit/>
          </a:bodyPr>
          <a:lstStyle/>
          <a:p>
            <a:r>
              <a:rPr lang="en-US" sz="1200" b="1" dirty="0"/>
              <a:t>SIDE</a:t>
            </a:r>
          </a:p>
          <a:p>
            <a:r>
              <a:rPr lang="en-US" sz="1200" b="1" dirty="0"/>
              <a:t>Ph  2300</a:t>
            </a:r>
          </a:p>
          <a:p>
            <a:r>
              <a:rPr lang="en-US" sz="1200" b="1" dirty="0"/>
              <a:t>Cell 2000</a:t>
            </a:r>
          </a:p>
        </p:txBody>
      </p:sp>
      <p:sp>
        <p:nvSpPr>
          <p:cNvPr id="27" name="TextBox 26">
            <a:extLst>
              <a:ext uri="{FF2B5EF4-FFF2-40B4-BE49-F238E27FC236}">
                <a16:creationId xmlns:a16="http://schemas.microsoft.com/office/drawing/2014/main" id="{636F0ABB-92B4-4AAB-AEE5-2D13CF582DCF}"/>
              </a:ext>
            </a:extLst>
          </p:cNvPr>
          <p:cNvSpPr txBox="1"/>
          <p:nvPr/>
        </p:nvSpPr>
        <p:spPr>
          <a:xfrm>
            <a:off x="8092795" y="5967092"/>
            <a:ext cx="1059627" cy="646331"/>
          </a:xfrm>
          <a:prstGeom prst="rect">
            <a:avLst/>
          </a:prstGeom>
          <a:noFill/>
        </p:spPr>
        <p:txBody>
          <a:bodyPr wrap="square" rtlCol="0">
            <a:spAutoFit/>
          </a:bodyPr>
          <a:lstStyle/>
          <a:p>
            <a:r>
              <a:rPr lang="en-US" sz="1200" b="1" dirty="0"/>
              <a:t>TOP</a:t>
            </a:r>
          </a:p>
          <a:p>
            <a:r>
              <a:rPr lang="en-US" sz="1200" b="1" dirty="0"/>
              <a:t>Ph  48000</a:t>
            </a:r>
          </a:p>
          <a:p>
            <a:r>
              <a:rPr lang="en-US" sz="1200" b="1" dirty="0"/>
              <a:t>Cell 9500</a:t>
            </a:r>
          </a:p>
        </p:txBody>
      </p:sp>
      <p:sp>
        <p:nvSpPr>
          <p:cNvPr id="28" name="TextBox 27">
            <a:extLst>
              <a:ext uri="{FF2B5EF4-FFF2-40B4-BE49-F238E27FC236}">
                <a16:creationId xmlns:a16="http://schemas.microsoft.com/office/drawing/2014/main" id="{80F4CA83-16B8-4A9B-89C8-85D7DB804FB4}"/>
              </a:ext>
            </a:extLst>
          </p:cNvPr>
          <p:cNvSpPr txBox="1"/>
          <p:nvPr/>
        </p:nvSpPr>
        <p:spPr>
          <a:xfrm>
            <a:off x="9004495" y="5944453"/>
            <a:ext cx="1045584" cy="646331"/>
          </a:xfrm>
          <a:prstGeom prst="rect">
            <a:avLst/>
          </a:prstGeom>
          <a:noFill/>
        </p:spPr>
        <p:txBody>
          <a:bodyPr wrap="square" rtlCol="0">
            <a:spAutoFit/>
          </a:bodyPr>
          <a:lstStyle/>
          <a:p>
            <a:r>
              <a:rPr lang="en-US" sz="1200" b="1" dirty="0"/>
              <a:t>SIDE</a:t>
            </a:r>
          </a:p>
          <a:p>
            <a:r>
              <a:rPr lang="en-US" sz="1200" b="1" dirty="0"/>
              <a:t>Ph  11000</a:t>
            </a:r>
          </a:p>
          <a:p>
            <a:r>
              <a:rPr lang="en-US" sz="1200" b="1" dirty="0"/>
              <a:t>Cell 6500</a:t>
            </a:r>
          </a:p>
        </p:txBody>
      </p:sp>
    </p:spTree>
    <p:extLst>
      <p:ext uri="{BB962C8B-B14F-4D97-AF65-F5344CB8AC3E}">
        <p14:creationId xmlns:p14="http://schemas.microsoft.com/office/powerpoint/2010/main" val="423429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79CC-148A-498B-8D01-D83542FC57BD}"/>
              </a:ext>
            </a:extLst>
          </p:cNvPr>
          <p:cNvSpPr>
            <a:spLocks noGrp="1"/>
          </p:cNvSpPr>
          <p:nvPr>
            <p:ph type="title"/>
          </p:nvPr>
        </p:nvSpPr>
        <p:spPr/>
        <p:txBody>
          <a:bodyPr/>
          <a:lstStyle/>
          <a:p>
            <a:r>
              <a:rPr lang="en-US" dirty="0"/>
              <a:t>SIMUALTION - TIMING</a:t>
            </a:r>
          </a:p>
        </p:txBody>
      </p:sp>
      <p:pic>
        <p:nvPicPr>
          <p:cNvPr id="7" name="Content Placeholder 6" descr="A close up of a map&#10;&#10;Description automatically generated">
            <a:extLst>
              <a:ext uri="{FF2B5EF4-FFF2-40B4-BE49-F238E27FC236}">
                <a16:creationId xmlns:a16="http://schemas.microsoft.com/office/drawing/2014/main" id="{2F5C9E7F-F07C-447A-8333-B6DE1B02D4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19" y="1500217"/>
            <a:ext cx="3944888" cy="4943474"/>
          </a:xfrm>
        </p:spPr>
      </p:pic>
      <p:sp>
        <p:nvSpPr>
          <p:cNvPr id="4" name="Footer Placeholder 3">
            <a:extLst>
              <a:ext uri="{FF2B5EF4-FFF2-40B4-BE49-F238E27FC236}">
                <a16:creationId xmlns:a16="http://schemas.microsoft.com/office/drawing/2014/main" id="{29F99AA1-85F5-4568-9B64-F6457D0B86DA}"/>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2F446E23-3F41-4F1E-A4FE-42473476D174}"/>
              </a:ext>
            </a:extLst>
          </p:cNvPr>
          <p:cNvSpPr>
            <a:spLocks noGrp="1"/>
          </p:cNvSpPr>
          <p:nvPr>
            <p:ph type="sldNum" sz="quarter" idx="12"/>
          </p:nvPr>
        </p:nvSpPr>
        <p:spPr/>
        <p:txBody>
          <a:bodyPr/>
          <a:lstStyle/>
          <a:p>
            <a:fld id="{2AB15243-3B5E-469F-AFF6-1290B037E4B0}" type="slidenum">
              <a:rPr lang="en-US" smtClean="0"/>
              <a:t>12</a:t>
            </a:fld>
            <a:endParaRPr lang="en-US"/>
          </a:p>
        </p:txBody>
      </p:sp>
      <p:pic>
        <p:nvPicPr>
          <p:cNvPr id="9" name="Picture 8" descr="A close up of a map&#10;&#10;Description automatically generated">
            <a:extLst>
              <a:ext uri="{FF2B5EF4-FFF2-40B4-BE49-F238E27FC236}">
                <a16:creationId xmlns:a16="http://schemas.microsoft.com/office/drawing/2014/main" id="{630B8606-CE91-4367-8BE2-36855F9DD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631" y="1487461"/>
            <a:ext cx="3944893" cy="4943475"/>
          </a:xfrm>
          <a:prstGeom prst="rect">
            <a:avLst/>
          </a:prstGeom>
        </p:spPr>
      </p:pic>
      <p:sp>
        <p:nvSpPr>
          <p:cNvPr id="10" name="TextBox 9">
            <a:extLst>
              <a:ext uri="{FF2B5EF4-FFF2-40B4-BE49-F238E27FC236}">
                <a16:creationId xmlns:a16="http://schemas.microsoft.com/office/drawing/2014/main" id="{70C2DA75-0AB7-4707-BBE8-2E6F9D8C126C}"/>
              </a:ext>
            </a:extLst>
          </p:cNvPr>
          <p:cNvSpPr txBox="1"/>
          <p:nvPr/>
        </p:nvSpPr>
        <p:spPr>
          <a:xfrm>
            <a:off x="352819" y="591767"/>
            <a:ext cx="9191625" cy="369332"/>
          </a:xfrm>
          <a:prstGeom prst="rect">
            <a:avLst/>
          </a:prstGeom>
          <a:noFill/>
        </p:spPr>
        <p:txBody>
          <a:bodyPr wrap="square" rtlCol="0">
            <a:spAutoFit/>
          </a:bodyPr>
          <a:lstStyle/>
          <a:p>
            <a:r>
              <a:rPr lang="en-US" dirty="0"/>
              <a:t>Protons crossing the tile in the center and in a corner (TiO2 diffuse reflector)</a:t>
            </a:r>
          </a:p>
        </p:txBody>
      </p:sp>
      <p:pic>
        <p:nvPicPr>
          <p:cNvPr id="11" name="Content Placeholder 5" descr="A screen shot of a computer&#10;&#10;Description automatically generated">
            <a:extLst>
              <a:ext uri="{FF2B5EF4-FFF2-40B4-BE49-F238E27FC236}">
                <a16:creationId xmlns:a16="http://schemas.microsoft.com/office/drawing/2014/main" id="{BB75C91D-4423-41C0-B54A-49B9E9DC97E9}"/>
              </a:ext>
            </a:extLst>
          </p:cNvPr>
          <p:cNvPicPr>
            <a:picLocks noChangeAspect="1"/>
          </p:cNvPicPr>
          <p:nvPr/>
        </p:nvPicPr>
        <p:blipFill rotWithShape="1">
          <a:blip r:embed="rId4"/>
          <a:srcRect l="20691" t="34328" r="27890"/>
          <a:stretch/>
        </p:blipFill>
        <p:spPr>
          <a:xfrm>
            <a:off x="10351837" y="459942"/>
            <a:ext cx="1025139" cy="1078236"/>
          </a:xfrm>
          <a:prstGeom prst="rect">
            <a:avLst/>
          </a:prstGeom>
        </p:spPr>
      </p:pic>
      <p:sp>
        <p:nvSpPr>
          <p:cNvPr id="12" name="Oval 11">
            <a:extLst>
              <a:ext uri="{FF2B5EF4-FFF2-40B4-BE49-F238E27FC236}">
                <a16:creationId xmlns:a16="http://schemas.microsoft.com/office/drawing/2014/main" id="{BFB3C0A9-934D-40AE-A3F1-28D73C7CB8D6}"/>
              </a:ext>
            </a:extLst>
          </p:cNvPr>
          <p:cNvSpPr/>
          <p:nvPr/>
        </p:nvSpPr>
        <p:spPr>
          <a:xfrm>
            <a:off x="10864407" y="923305"/>
            <a:ext cx="51067"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7E5DD-8438-438B-AC42-7C74A9BA2A69}"/>
              </a:ext>
            </a:extLst>
          </p:cNvPr>
          <p:cNvSpPr/>
          <p:nvPr/>
        </p:nvSpPr>
        <p:spPr>
          <a:xfrm flipV="1">
            <a:off x="11125200" y="519833"/>
            <a:ext cx="66499" cy="71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A6775AF-4E5E-4097-8D63-D71206F80EB7}"/>
              </a:ext>
            </a:extLst>
          </p:cNvPr>
          <p:cNvCxnSpPr/>
          <p:nvPr/>
        </p:nvCxnSpPr>
        <p:spPr>
          <a:xfrm>
            <a:off x="743" y="3130307"/>
            <a:ext cx="11838438" cy="243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155B16-73D1-4668-90AD-89534E4A2492}"/>
              </a:ext>
            </a:extLst>
          </p:cNvPr>
          <p:cNvSpPr txBox="1"/>
          <p:nvPr/>
        </p:nvSpPr>
        <p:spPr>
          <a:xfrm>
            <a:off x="9227567" y="1491705"/>
            <a:ext cx="619080" cy="369332"/>
          </a:xfrm>
          <a:prstGeom prst="rect">
            <a:avLst/>
          </a:prstGeom>
          <a:noFill/>
        </p:spPr>
        <p:txBody>
          <a:bodyPr wrap="none" rtlCol="0">
            <a:spAutoFit/>
          </a:bodyPr>
          <a:lstStyle/>
          <a:p>
            <a:r>
              <a:rPr lang="en-US" dirty="0"/>
              <a:t>TOP</a:t>
            </a:r>
          </a:p>
        </p:txBody>
      </p:sp>
      <p:sp>
        <p:nvSpPr>
          <p:cNvPr id="17" name="TextBox 16">
            <a:extLst>
              <a:ext uri="{FF2B5EF4-FFF2-40B4-BE49-F238E27FC236}">
                <a16:creationId xmlns:a16="http://schemas.microsoft.com/office/drawing/2014/main" id="{43B0BCA9-C67D-4592-9F0F-245D5AB76098}"/>
              </a:ext>
            </a:extLst>
          </p:cNvPr>
          <p:cNvSpPr txBox="1"/>
          <p:nvPr/>
        </p:nvSpPr>
        <p:spPr>
          <a:xfrm>
            <a:off x="9466656" y="3429000"/>
            <a:ext cx="647934" cy="369332"/>
          </a:xfrm>
          <a:prstGeom prst="rect">
            <a:avLst/>
          </a:prstGeom>
          <a:noFill/>
        </p:spPr>
        <p:txBody>
          <a:bodyPr wrap="none" rtlCol="0">
            <a:spAutoFit/>
          </a:bodyPr>
          <a:lstStyle/>
          <a:p>
            <a:r>
              <a:rPr lang="en-US" dirty="0"/>
              <a:t>SIDE</a:t>
            </a:r>
          </a:p>
        </p:txBody>
      </p:sp>
      <p:sp>
        <p:nvSpPr>
          <p:cNvPr id="18" name="TextBox 17">
            <a:extLst>
              <a:ext uri="{FF2B5EF4-FFF2-40B4-BE49-F238E27FC236}">
                <a16:creationId xmlns:a16="http://schemas.microsoft.com/office/drawing/2014/main" id="{0AB4A98E-CBB4-4FAE-972E-D28DFD400641}"/>
              </a:ext>
            </a:extLst>
          </p:cNvPr>
          <p:cNvSpPr txBox="1"/>
          <p:nvPr/>
        </p:nvSpPr>
        <p:spPr>
          <a:xfrm>
            <a:off x="9227567" y="3971953"/>
            <a:ext cx="2725374" cy="2585323"/>
          </a:xfrm>
          <a:prstGeom prst="rect">
            <a:avLst/>
          </a:prstGeom>
          <a:noFill/>
        </p:spPr>
        <p:txBody>
          <a:bodyPr wrap="square" rtlCol="0">
            <a:spAutoFit/>
          </a:bodyPr>
          <a:lstStyle/>
          <a:p>
            <a:r>
              <a:rPr lang="en-US" dirty="0"/>
              <a:t>50% of photons are collected in 5ns</a:t>
            </a:r>
          </a:p>
          <a:p>
            <a:endParaRPr lang="en-US" dirty="0"/>
          </a:p>
          <a:p>
            <a:r>
              <a:rPr lang="en-US" dirty="0"/>
              <a:t>80% of photons are collected in 10ns</a:t>
            </a:r>
          </a:p>
          <a:p>
            <a:endParaRPr lang="en-US" dirty="0"/>
          </a:p>
          <a:p>
            <a:r>
              <a:rPr lang="en-US" dirty="0"/>
              <a:t>The collection time does not change with particle type</a:t>
            </a:r>
          </a:p>
        </p:txBody>
      </p:sp>
      <p:sp>
        <p:nvSpPr>
          <p:cNvPr id="19" name="TextBox 18">
            <a:extLst>
              <a:ext uri="{FF2B5EF4-FFF2-40B4-BE49-F238E27FC236}">
                <a16:creationId xmlns:a16="http://schemas.microsoft.com/office/drawing/2014/main" id="{DE4ADDCB-AABF-4C19-B01B-50EFD4FF422F}"/>
              </a:ext>
            </a:extLst>
          </p:cNvPr>
          <p:cNvSpPr txBox="1"/>
          <p:nvPr/>
        </p:nvSpPr>
        <p:spPr>
          <a:xfrm>
            <a:off x="9009498" y="2023621"/>
            <a:ext cx="2829683" cy="646331"/>
          </a:xfrm>
          <a:prstGeom prst="rect">
            <a:avLst/>
          </a:prstGeom>
          <a:noFill/>
        </p:spPr>
        <p:txBody>
          <a:bodyPr wrap="square" rtlCol="0">
            <a:spAutoFit/>
          </a:bodyPr>
          <a:lstStyle/>
          <a:p>
            <a:r>
              <a:rPr lang="en-US" dirty="0"/>
              <a:t>Effect of prompt direct light in central position</a:t>
            </a:r>
          </a:p>
        </p:txBody>
      </p:sp>
      <p:sp>
        <p:nvSpPr>
          <p:cNvPr id="20" name="TextBox 19">
            <a:extLst>
              <a:ext uri="{FF2B5EF4-FFF2-40B4-BE49-F238E27FC236}">
                <a16:creationId xmlns:a16="http://schemas.microsoft.com/office/drawing/2014/main" id="{7540B1DE-F2B9-4002-8894-01035134961A}"/>
              </a:ext>
            </a:extLst>
          </p:cNvPr>
          <p:cNvSpPr txBox="1"/>
          <p:nvPr/>
        </p:nvSpPr>
        <p:spPr>
          <a:xfrm>
            <a:off x="1475511" y="1081441"/>
            <a:ext cx="1699504" cy="369332"/>
          </a:xfrm>
          <a:prstGeom prst="rect">
            <a:avLst/>
          </a:prstGeom>
          <a:noFill/>
        </p:spPr>
        <p:txBody>
          <a:bodyPr wrap="none" rtlCol="0">
            <a:spAutoFit/>
          </a:bodyPr>
          <a:lstStyle/>
          <a:p>
            <a:r>
              <a:rPr lang="en-US" dirty="0"/>
              <a:t>CENTRAL POS</a:t>
            </a:r>
          </a:p>
        </p:txBody>
      </p:sp>
      <p:sp>
        <p:nvSpPr>
          <p:cNvPr id="21" name="TextBox 20">
            <a:extLst>
              <a:ext uri="{FF2B5EF4-FFF2-40B4-BE49-F238E27FC236}">
                <a16:creationId xmlns:a16="http://schemas.microsoft.com/office/drawing/2014/main" id="{9ECCCCEF-DAD7-44A5-8671-40B3FB5D46C7}"/>
              </a:ext>
            </a:extLst>
          </p:cNvPr>
          <p:cNvSpPr txBox="1"/>
          <p:nvPr/>
        </p:nvSpPr>
        <p:spPr>
          <a:xfrm>
            <a:off x="6071325" y="1118129"/>
            <a:ext cx="1662635" cy="369332"/>
          </a:xfrm>
          <a:prstGeom prst="rect">
            <a:avLst/>
          </a:prstGeom>
          <a:noFill/>
        </p:spPr>
        <p:txBody>
          <a:bodyPr wrap="none" rtlCol="0">
            <a:spAutoFit/>
          </a:bodyPr>
          <a:lstStyle/>
          <a:p>
            <a:r>
              <a:rPr lang="en-US" dirty="0"/>
              <a:t>CORNER POS</a:t>
            </a:r>
          </a:p>
        </p:txBody>
      </p:sp>
    </p:spTree>
    <p:extLst>
      <p:ext uri="{BB962C8B-B14F-4D97-AF65-F5344CB8AC3E}">
        <p14:creationId xmlns:p14="http://schemas.microsoft.com/office/powerpoint/2010/main" val="76064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388D2-9FBE-4E53-B1E9-14DE66151A91}"/>
              </a:ext>
            </a:extLst>
          </p:cNvPr>
          <p:cNvSpPr>
            <a:spLocks noGrp="1"/>
          </p:cNvSpPr>
          <p:nvPr>
            <p:ph type="title"/>
          </p:nvPr>
        </p:nvSpPr>
        <p:spPr/>
        <p:txBody>
          <a:bodyPr/>
          <a:lstStyle/>
          <a:p>
            <a:r>
              <a:rPr lang="en-US" dirty="0"/>
              <a:t>TILE PROTOTYPES</a:t>
            </a:r>
          </a:p>
        </p:txBody>
      </p:sp>
      <p:sp>
        <p:nvSpPr>
          <p:cNvPr id="3" name="Content Placeholder 2">
            <a:extLst>
              <a:ext uri="{FF2B5EF4-FFF2-40B4-BE49-F238E27FC236}">
                <a16:creationId xmlns:a16="http://schemas.microsoft.com/office/drawing/2014/main" id="{F77A6032-AAAD-41AA-A6EE-233C75A8B176}"/>
              </a:ext>
            </a:extLst>
          </p:cNvPr>
          <p:cNvSpPr>
            <a:spLocks noGrp="1"/>
          </p:cNvSpPr>
          <p:nvPr>
            <p:ph idx="1"/>
          </p:nvPr>
        </p:nvSpPr>
        <p:spPr>
          <a:xfrm>
            <a:off x="179227" y="622797"/>
            <a:ext cx="7620606" cy="6013673"/>
          </a:xfrm>
        </p:spPr>
        <p:txBody>
          <a:bodyPr>
            <a:normAutofit lnSpcReduction="10000"/>
          </a:bodyPr>
          <a:lstStyle/>
          <a:p>
            <a:r>
              <a:rPr lang="en-US" dirty="0"/>
              <a:t>We have built two tile prototypes to test the performances</a:t>
            </a:r>
          </a:p>
          <a:p>
            <a:r>
              <a:rPr lang="en-US" dirty="0"/>
              <a:t>Tile 1(BC-404)</a:t>
            </a:r>
          </a:p>
          <a:p>
            <a:pPr lvl="1"/>
            <a:r>
              <a:rPr lang="en-US" dirty="0"/>
              <a:t>Squared shape with a side of 15 cm and thickness of 1 cm. </a:t>
            </a:r>
          </a:p>
          <a:p>
            <a:pPr lvl="1"/>
            <a:r>
              <a:rPr lang="en-US" dirty="0"/>
              <a:t>Two angles were cut at 2.5 cm from the corner. </a:t>
            </a:r>
          </a:p>
          <a:p>
            <a:pPr lvl="1"/>
            <a:r>
              <a:rPr lang="en-US" dirty="0"/>
              <a:t>12 ADVANSID NUV </a:t>
            </a:r>
            <a:r>
              <a:rPr lang="en-US" dirty="0" err="1"/>
              <a:t>SiPMs</a:t>
            </a:r>
            <a:r>
              <a:rPr lang="en-US" dirty="0"/>
              <a:t> (40</a:t>
            </a:r>
            <a:r>
              <a:rPr lang="en-US" dirty="0">
                <a:latin typeface="Symbol" panose="05050102010706020507" pitchFamily="18" charset="2"/>
              </a:rPr>
              <a:t>m</a:t>
            </a:r>
            <a:r>
              <a:rPr lang="en-US" dirty="0"/>
              <a:t>m cell; Gain 10</a:t>
            </a:r>
            <a:r>
              <a:rPr lang="en-US" baseline="30000" dirty="0"/>
              <a:t>5</a:t>
            </a:r>
            <a:r>
              <a:rPr lang="en-US" dirty="0"/>
              <a:t>): </a:t>
            </a:r>
            <a:br>
              <a:rPr lang="en-US" dirty="0"/>
            </a:br>
            <a:r>
              <a:rPr lang="en-US" dirty="0"/>
              <a:t>n.6 1x1 mm</a:t>
            </a:r>
            <a:r>
              <a:rPr lang="en-US" baseline="30000" dirty="0"/>
              <a:t>2</a:t>
            </a:r>
            <a:r>
              <a:rPr lang="en-US" dirty="0"/>
              <a:t> (Small) </a:t>
            </a:r>
            <a:br>
              <a:rPr lang="en-US" dirty="0"/>
            </a:br>
            <a:r>
              <a:rPr lang="en-US" dirty="0"/>
              <a:t>n.6 4x4 mm</a:t>
            </a:r>
            <a:r>
              <a:rPr lang="en-US" baseline="30000" dirty="0"/>
              <a:t>2 </a:t>
            </a:r>
            <a:r>
              <a:rPr lang="en-US" dirty="0"/>
              <a:t>(Large)</a:t>
            </a:r>
            <a:endParaRPr lang="en-US" baseline="30000" dirty="0"/>
          </a:p>
          <a:p>
            <a:r>
              <a:rPr lang="en-US" dirty="0"/>
              <a:t>Tile 2 (BC-404)</a:t>
            </a:r>
          </a:p>
          <a:p>
            <a:pPr lvl="1"/>
            <a:r>
              <a:rPr lang="en-US" dirty="0"/>
              <a:t>Squared shape with a side of 10 cm and thickness of 1 cm. </a:t>
            </a:r>
          </a:p>
          <a:p>
            <a:pPr lvl="1"/>
            <a:r>
              <a:rPr lang="en-US" dirty="0"/>
              <a:t>n.4 4x4 mm</a:t>
            </a:r>
            <a:r>
              <a:rPr lang="en-US" baseline="30000" dirty="0"/>
              <a:t>2 </a:t>
            </a:r>
            <a:r>
              <a:rPr lang="en-US" dirty="0"/>
              <a:t>ADVANSID NUV </a:t>
            </a:r>
            <a:r>
              <a:rPr lang="en-US" dirty="0" err="1"/>
              <a:t>SiPMs</a:t>
            </a:r>
            <a:r>
              <a:rPr lang="en-US" dirty="0"/>
              <a:t> (40</a:t>
            </a:r>
            <a:r>
              <a:rPr lang="en-US" dirty="0">
                <a:latin typeface="Symbol" panose="05050102010706020507" pitchFamily="18" charset="2"/>
              </a:rPr>
              <a:t>m</a:t>
            </a:r>
            <a:r>
              <a:rPr lang="en-US" dirty="0"/>
              <a:t>m cell; Gain 10</a:t>
            </a:r>
            <a:r>
              <a:rPr lang="en-US" baseline="30000" dirty="0"/>
              <a:t>5</a:t>
            </a:r>
            <a:r>
              <a:rPr lang="en-US" dirty="0"/>
              <a:t>)</a:t>
            </a:r>
          </a:p>
          <a:p>
            <a:r>
              <a:rPr lang="en-US" dirty="0"/>
              <a:t>Readout electronics from ADVANSID</a:t>
            </a:r>
          </a:p>
          <a:p>
            <a:pPr lvl="1"/>
            <a:r>
              <a:rPr lang="en-US" dirty="0"/>
              <a:t>Transimpedance amplifier </a:t>
            </a:r>
            <a:r>
              <a:rPr lang="en-US"/>
              <a:t>with low </a:t>
            </a:r>
            <a:r>
              <a:rPr lang="en-US" dirty="0"/>
              <a:t>and high gain (x5) output</a:t>
            </a:r>
          </a:p>
          <a:p>
            <a:pPr lvl="1"/>
            <a:r>
              <a:rPr lang="en-US" dirty="0"/>
              <a:t>RC filter for tail cancellation</a:t>
            </a:r>
          </a:p>
          <a:p>
            <a:r>
              <a:rPr lang="en-US" dirty="0"/>
              <a:t>DAQ: CAEN QDC V792</a:t>
            </a:r>
          </a:p>
          <a:p>
            <a:pPr marL="57150" indent="0">
              <a:buNone/>
            </a:pPr>
            <a:endParaRPr lang="en-US" dirty="0"/>
          </a:p>
          <a:p>
            <a:endParaRPr lang="en-US" dirty="0"/>
          </a:p>
          <a:p>
            <a:pPr lvl="1"/>
            <a:endParaRPr lang="en-US" dirty="0"/>
          </a:p>
        </p:txBody>
      </p:sp>
      <p:sp>
        <p:nvSpPr>
          <p:cNvPr id="4" name="Footer Placeholder 3">
            <a:extLst>
              <a:ext uri="{FF2B5EF4-FFF2-40B4-BE49-F238E27FC236}">
                <a16:creationId xmlns:a16="http://schemas.microsoft.com/office/drawing/2014/main" id="{93EBAD5E-13B5-4499-951A-A4EA8C71ED44}"/>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5D93B44D-19B7-47A2-97BF-A0C45CCDA6F5}"/>
              </a:ext>
            </a:extLst>
          </p:cNvPr>
          <p:cNvSpPr>
            <a:spLocks noGrp="1"/>
          </p:cNvSpPr>
          <p:nvPr>
            <p:ph type="sldNum" sz="quarter" idx="12"/>
          </p:nvPr>
        </p:nvSpPr>
        <p:spPr/>
        <p:txBody>
          <a:bodyPr/>
          <a:lstStyle/>
          <a:p>
            <a:fld id="{2AB15243-3B5E-469F-AFF6-1290B037E4B0}" type="slidenum">
              <a:rPr lang="en-US" smtClean="0"/>
              <a:t>13</a:t>
            </a:fld>
            <a:endParaRPr lang="en-US"/>
          </a:p>
        </p:txBody>
      </p:sp>
      <p:grpSp>
        <p:nvGrpSpPr>
          <p:cNvPr id="6" name="Gruppo 6">
            <a:extLst>
              <a:ext uri="{FF2B5EF4-FFF2-40B4-BE49-F238E27FC236}">
                <a16:creationId xmlns:a16="http://schemas.microsoft.com/office/drawing/2014/main" id="{8C7E725A-E8D9-4196-BE87-EF050C174954}"/>
              </a:ext>
            </a:extLst>
          </p:cNvPr>
          <p:cNvGrpSpPr/>
          <p:nvPr/>
        </p:nvGrpSpPr>
        <p:grpSpPr>
          <a:xfrm>
            <a:off x="7979060" y="1152204"/>
            <a:ext cx="1757274" cy="2084711"/>
            <a:chOff x="6227299" y="825306"/>
            <a:chExt cx="3927764" cy="5498871"/>
          </a:xfrm>
        </p:grpSpPr>
        <p:pic>
          <p:nvPicPr>
            <p:cNvPr id="8" name="Picture 7">
              <a:extLst>
                <a:ext uri="{FF2B5EF4-FFF2-40B4-BE49-F238E27FC236}">
                  <a16:creationId xmlns:a16="http://schemas.microsoft.com/office/drawing/2014/main" id="{13E577CC-F81A-4A24-8EFA-7792D77B7920}"/>
                </a:ext>
              </a:extLst>
            </p:cNvPr>
            <p:cNvPicPr>
              <a:picLocks noChangeAspect="1"/>
            </p:cNvPicPr>
            <p:nvPr/>
          </p:nvPicPr>
          <p:blipFill>
            <a:blip r:embed="rId2"/>
            <a:stretch>
              <a:fillRect/>
            </a:stretch>
          </p:blipFill>
          <p:spPr>
            <a:xfrm>
              <a:off x="6227299" y="825306"/>
              <a:ext cx="3927764" cy="5498871"/>
            </a:xfrm>
            <a:prstGeom prst="rect">
              <a:avLst/>
            </a:prstGeom>
          </p:spPr>
        </p:pic>
        <p:sp>
          <p:nvSpPr>
            <p:cNvPr id="9" name="TextBox 16">
              <a:extLst>
                <a:ext uri="{FF2B5EF4-FFF2-40B4-BE49-F238E27FC236}">
                  <a16:creationId xmlns:a16="http://schemas.microsoft.com/office/drawing/2014/main" id="{C3FFEB16-4696-437B-B22A-E6D4C7A2416C}"/>
                </a:ext>
              </a:extLst>
            </p:cNvPr>
            <p:cNvSpPr txBox="1"/>
            <p:nvPr/>
          </p:nvSpPr>
          <p:spPr>
            <a:xfrm>
              <a:off x="7805847" y="4462569"/>
              <a:ext cx="344236" cy="10642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sz="2400" dirty="0"/>
            </a:p>
          </p:txBody>
        </p:sp>
      </p:grpSp>
      <p:sp>
        <p:nvSpPr>
          <p:cNvPr id="7" name="Rettangolo 27">
            <a:extLst>
              <a:ext uri="{FF2B5EF4-FFF2-40B4-BE49-F238E27FC236}">
                <a16:creationId xmlns:a16="http://schemas.microsoft.com/office/drawing/2014/main" id="{9BBADB48-ACF6-4981-B8A5-A1FB387B653B}"/>
              </a:ext>
            </a:extLst>
          </p:cNvPr>
          <p:cNvSpPr/>
          <p:nvPr/>
        </p:nvSpPr>
        <p:spPr>
          <a:xfrm>
            <a:off x="9001963" y="1152204"/>
            <a:ext cx="913598"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solidFill>
                  <a:schemeClr val="bg1"/>
                </a:solidFill>
              </a:rPr>
              <a:t>Tile</a:t>
            </a:r>
            <a:r>
              <a:rPr lang="it-IT" dirty="0">
                <a:solidFill>
                  <a:schemeClr val="bg1"/>
                </a:solidFill>
              </a:rPr>
              <a:t> 1</a:t>
            </a:r>
          </a:p>
        </p:txBody>
      </p:sp>
      <p:pic>
        <p:nvPicPr>
          <p:cNvPr id="10" name="Picture 9">
            <a:extLst>
              <a:ext uri="{FF2B5EF4-FFF2-40B4-BE49-F238E27FC236}">
                <a16:creationId xmlns:a16="http://schemas.microsoft.com/office/drawing/2014/main" id="{540B8711-5B35-45A0-A248-544DB875C674}"/>
              </a:ext>
            </a:extLst>
          </p:cNvPr>
          <p:cNvPicPr>
            <a:picLocks noChangeAspect="1"/>
          </p:cNvPicPr>
          <p:nvPr/>
        </p:nvPicPr>
        <p:blipFill>
          <a:blip r:embed="rId3"/>
          <a:stretch>
            <a:fillRect/>
          </a:stretch>
        </p:blipFill>
        <p:spPr>
          <a:xfrm>
            <a:off x="9511070" y="3438472"/>
            <a:ext cx="2267488" cy="2267324"/>
          </a:xfrm>
          <a:prstGeom prst="rect">
            <a:avLst/>
          </a:prstGeom>
        </p:spPr>
      </p:pic>
      <p:sp>
        <p:nvSpPr>
          <p:cNvPr id="11" name="Rettangolo 28">
            <a:extLst>
              <a:ext uri="{FF2B5EF4-FFF2-40B4-BE49-F238E27FC236}">
                <a16:creationId xmlns:a16="http://schemas.microsoft.com/office/drawing/2014/main" id="{C624C933-FFE0-4508-811B-1F2380DE7856}"/>
              </a:ext>
            </a:extLst>
          </p:cNvPr>
          <p:cNvSpPr/>
          <p:nvPr/>
        </p:nvSpPr>
        <p:spPr>
          <a:xfrm>
            <a:off x="10990772" y="3644653"/>
            <a:ext cx="795474"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solidFill>
                  <a:schemeClr val="bg1"/>
                </a:solidFill>
              </a:rPr>
              <a:t>Tile</a:t>
            </a:r>
            <a:r>
              <a:rPr lang="it-IT" dirty="0">
                <a:solidFill>
                  <a:schemeClr val="bg1"/>
                </a:solidFill>
              </a:rPr>
              <a:t> 2</a:t>
            </a:r>
          </a:p>
        </p:txBody>
      </p:sp>
      <p:pic>
        <p:nvPicPr>
          <p:cNvPr id="14" name="Picture 13">
            <a:extLst>
              <a:ext uri="{FF2B5EF4-FFF2-40B4-BE49-F238E27FC236}">
                <a16:creationId xmlns:a16="http://schemas.microsoft.com/office/drawing/2014/main" id="{72A19904-8944-40E0-A9DC-1D18D3188B8B}"/>
              </a:ext>
            </a:extLst>
          </p:cNvPr>
          <p:cNvPicPr>
            <a:picLocks noChangeAspect="1"/>
          </p:cNvPicPr>
          <p:nvPr/>
        </p:nvPicPr>
        <p:blipFill>
          <a:blip r:embed="rId4"/>
          <a:stretch>
            <a:fillRect/>
          </a:stretch>
        </p:blipFill>
        <p:spPr>
          <a:xfrm rot="16200000">
            <a:off x="7739430" y="3617072"/>
            <a:ext cx="1942552" cy="1585352"/>
          </a:xfrm>
          <a:prstGeom prst="rect">
            <a:avLst/>
          </a:prstGeom>
        </p:spPr>
      </p:pic>
      <p:pic>
        <p:nvPicPr>
          <p:cNvPr id="2050" name="Picture 2">
            <a:extLst>
              <a:ext uri="{FF2B5EF4-FFF2-40B4-BE49-F238E27FC236}">
                <a16:creationId xmlns:a16="http://schemas.microsoft.com/office/drawing/2014/main" id="{C4D717B5-8E0C-4071-B453-04DE0D6F37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67" t="14170" r="17115"/>
          <a:stretch/>
        </p:blipFill>
        <p:spPr bwMode="auto">
          <a:xfrm>
            <a:off x="9915561" y="1151164"/>
            <a:ext cx="2194561" cy="208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7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D3B4-88DB-4354-8BA1-9D6DF33F23B3}"/>
              </a:ext>
            </a:extLst>
          </p:cNvPr>
          <p:cNvSpPr>
            <a:spLocks noGrp="1"/>
          </p:cNvSpPr>
          <p:nvPr>
            <p:ph type="title"/>
          </p:nvPr>
        </p:nvSpPr>
        <p:spPr/>
        <p:txBody>
          <a:bodyPr/>
          <a:lstStyle/>
          <a:p>
            <a:r>
              <a:rPr lang="en-US" dirty="0"/>
              <a:t>BEAM TEST @ CERN</a:t>
            </a:r>
          </a:p>
        </p:txBody>
      </p:sp>
      <p:sp>
        <p:nvSpPr>
          <p:cNvPr id="4" name="Footer Placeholder 3">
            <a:extLst>
              <a:ext uri="{FF2B5EF4-FFF2-40B4-BE49-F238E27FC236}">
                <a16:creationId xmlns:a16="http://schemas.microsoft.com/office/drawing/2014/main" id="{4C5B74E0-6C6E-4AD0-88EB-400BA5C72BAA}"/>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BB8362FB-9573-40BF-86D1-2BA0126C0F4F}"/>
              </a:ext>
            </a:extLst>
          </p:cNvPr>
          <p:cNvSpPr>
            <a:spLocks noGrp="1"/>
          </p:cNvSpPr>
          <p:nvPr>
            <p:ph type="sldNum" sz="quarter" idx="12"/>
          </p:nvPr>
        </p:nvSpPr>
        <p:spPr/>
        <p:txBody>
          <a:bodyPr/>
          <a:lstStyle/>
          <a:p>
            <a:fld id="{2AB15243-3B5E-469F-AFF6-1290B037E4B0}" type="slidenum">
              <a:rPr lang="en-US" smtClean="0"/>
              <a:t>14</a:t>
            </a:fld>
            <a:endParaRPr lang="en-US"/>
          </a:p>
        </p:txBody>
      </p:sp>
      <p:sp>
        <p:nvSpPr>
          <p:cNvPr id="6" name="Segnaposto contenuto 2">
            <a:extLst>
              <a:ext uri="{FF2B5EF4-FFF2-40B4-BE49-F238E27FC236}">
                <a16:creationId xmlns:a16="http://schemas.microsoft.com/office/drawing/2014/main" id="{1BE7B839-1970-4CC1-BD0F-126F3940922E}"/>
              </a:ext>
            </a:extLst>
          </p:cNvPr>
          <p:cNvSpPr>
            <a:spLocks noGrp="1"/>
          </p:cNvSpPr>
          <p:nvPr/>
        </p:nvSpPr>
        <p:spPr>
          <a:xfrm>
            <a:off x="876120" y="1143602"/>
            <a:ext cx="5012615" cy="4937157"/>
          </a:xfrm>
          <a:prstGeom prst="rect">
            <a:avLst/>
          </a:prstGeom>
        </p:spPr>
        <p:txBody>
          <a:bodyPr vert="horz" lIns="91440" tIns="45720" rIns="91440" bIns="45720" rtlCol="0">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en-US" sz="3500" b="1" dirty="0"/>
              <a:t>Tile 1</a:t>
            </a:r>
          </a:p>
          <a:p>
            <a:pPr marL="0" indent="0">
              <a:buNone/>
            </a:pPr>
            <a:endParaRPr lang="en-US" sz="2400" dirty="0"/>
          </a:p>
          <a:p>
            <a:r>
              <a:rPr lang="en-US" sz="2600" b="1" dirty="0"/>
              <a:t>PS - T10</a:t>
            </a:r>
            <a:r>
              <a:rPr lang="en-US" sz="2600" dirty="0"/>
              <a:t>: 5 GeV particles (e/pi)</a:t>
            </a:r>
          </a:p>
          <a:p>
            <a:pPr lvl="1"/>
            <a:r>
              <a:rPr lang="en-US" sz="2600" dirty="0"/>
              <a:t>Scintillator irradiated in different positions </a:t>
            </a:r>
            <a:r>
              <a:rPr lang="en-US" sz="2600" dirty="0">
                <a:latin typeface="Cambria Math" panose="02040503050406030204" pitchFamily="18" charset="0"/>
                <a:ea typeface="Cambria Math" panose="02040503050406030204" pitchFamily="18" charset="0"/>
              </a:rPr>
              <a:t>→</a:t>
            </a:r>
            <a:r>
              <a:rPr lang="en-US" sz="2600" dirty="0"/>
              <a:t> </a:t>
            </a:r>
            <a:r>
              <a:rPr lang="en-US" sz="2600" dirty="0">
                <a:solidFill>
                  <a:schemeClr val="accent1"/>
                </a:solidFill>
              </a:rPr>
              <a:t>dependence of collected light on beam position</a:t>
            </a:r>
          </a:p>
          <a:p>
            <a:pPr lvl="1"/>
            <a:endParaRPr lang="en-US" sz="2600" dirty="0">
              <a:solidFill>
                <a:schemeClr val="accent1"/>
              </a:solidFill>
            </a:endParaRPr>
          </a:p>
          <a:p>
            <a:r>
              <a:rPr lang="en-US" sz="2600" b="1" dirty="0"/>
              <a:t>SPS – H8</a:t>
            </a:r>
            <a:r>
              <a:rPr lang="en-US" sz="2600" dirty="0"/>
              <a:t>: 20 GeV particles (e/pi)</a:t>
            </a:r>
          </a:p>
          <a:p>
            <a:pPr lvl="1"/>
            <a:r>
              <a:rPr lang="en-US" sz="2600" dirty="0"/>
              <a:t>Scintillator irradiated only in the central position </a:t>
            </a:r>
            <a:r>
              <a:rPr lang="en-US" sz="2600" dirty="0">
                <a:latin typeface="Cambria Math" panose="02040503050406030204" pitchFamily="18" charset="0"/>
                <a:ea typeface="Cambria Math" panose="02040503050406030204" pitchFamily="18" charset="0"/>
              </a:rPr>
              <a:t>→ </a:t>
            </a:r>
            <a:r>
              <a:rPr lang="en-US" sz="2600" dirty="0">
                <a:solidFill>
                  <a:schemeClr val="accent1"/>
                </a:solidFill>
              </a:rPr>
              <a:t>efficiency studies</a:t>
            </a:r>
          </a:p>
          <a:p>
            <a:pPr lvl="1"/>
            <a:endParaRPr lang="en-US" sz="2400" dirty="0"/>
          </a:p>
          <a:p>
            <a:pPr lvl="1"/>
            <a:endParaRPr lang="en-US" sz="2400" dirty="0"/>
          </a:p>
        </p:txBody>
      </p:sp>
      <p:sp>
        <p:nvSpPr>
          <p:cNvPr id="8" name="Segnaposto contenuto 2">
            <a:extLst>
              <a:ext uri="{FF2B5EF4-FFF2-40B4-BE49-F238E27FC236}">
                <a16:creationId xmlns:a16="http://schemas.microsoft.com/office/drawing/2014/main" id="{B10EBF29-747F-4146-AFA8-4A54B960D51D}"/>
              </a:ext>
            </a:extLst>
          </p:cNvPr>
          <p:cNvSpPr>
            <a:spLocks noGrp="1"/>
          </p:cNvSpPr>
          <p:nvPr/>
        </p:nvSpPr>
        <p:spPr>
          <a:xfrm>
            <a:off x="6382512" y="1125916"/>
            <a:ext cx="4933369" cy="476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200" b="1" dirty="0" err="1"/>
              <a:t>Tile</a:t>
            </a:r>
            <a:r>
              <a:rPr lang="it-IT" sz="3200" b="1" dirty="0"/>
              <a:t> 2</a:t>
            </a:r>
          </a:p>
          <a:p>
            <a:pPr marL="0" indent="0">
              <a:buNone/>
            </a:pPr>
            <a:r>
              <a:rPr lang="it-IT" sz="2400" b="1" dirty="0"/>
              <a:t>SPS – H4</a:t>
            </a:r>
            <a:r>
              <a:rPr lang="it-IT" sz="2400" dirty="0"/>
              <a:t>: </a:t>
            </a:r>
            <a:r>
              <a:rPr lang="en-US" sz="2400" dirty="0"/>
              <a:t>beam line with a beam of selected momentum of 330 GeV/Z, coming from a primary beam of lead, with energy 150 GeV/A, impinging onto a Beryllium target.</a:t>
            </a:r>
          </a:p>
          <a:p>
            <a:pPr marL="0" indent="0">
              <a:buNone/>
            </a:pPr>
            <a:r>
              <a:rPr lang="en-US" sz="2400" dirty="0"/>
              <a:t>Scintillator irradiated in the central position </a:t>
            </a:r>
            <a:r>
              <a:rPr lang="it-IT" sz="2400" dirty="0">
                <a:latin typeface="Cambria Math" panose="02040503050406030204" pitchFamily="18" charset="0"/>
                <a:ea typeface="Cambria Math" panose="02040503050406030204" pitchFamily="18" charset="0"/>
              </a:rPr>
              <a:t>→ </a:t>
            </a:r>
            <a:r>
              <a:rPr lang="en-US" sz="2400" dirty="0"/>
              <a:t>capability to discriminate </a:t>
            </a:r>
            <a:r>
              <a:rPr lang="en-US" sz="2400" dirty="0">
                <a:solidFill>
                  <a:schemeClr val="accent1"/>
                </a:solidFill>
              </a:rPr>
              <a:t>ion charges</a:t>
            </a:r>
          </a:p>
          <a:p>
            <a:pPr lvl="1"/>
            <a:endParaRPr lang="it-IT" sz="3200" dirty="0"/>
          </a:p>
        </p:txBody>
      </p:sp>
    </p:spTree>
    <p:extLst>
      <p:ext uri="{BB962C8B-B14F-4D97-AF65-F5344CB8AC3E}">
        <p14:creationId xmlns:p14="http://schemas.microsoft.com/office/powerpoint/2010/main" val="401593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290763-983D-4ABD-B3DB-069DFEAC6317}"/>
              </a:ext>
            </a:extLst>
          </p:cNvPr>
          <p:cNvSpPr>
            <a:spLocks noGrp="1"/>
          </p:cNvSpPr>
          <p:nvPr>
            <p:ph type="title"/>
          </p:nvPr>
        </p:nvSpPr>
        <p:spPr/>
        <p:txBody>
          <a:bodyPr/>
          <a:lstStyle/>
          <a:p>
            <a:r>
              <a:rPr lang="it-IT" dirty="0"/>
              <a:t>TILE 1 – TEST@PS</a:t>
            </a:r>
          </a:p>
        </p:txBody>
      </p:sp>
      <p:sp>
        <p:nvSpPr>
          <p:cNvPr id="4" name="Segnaposto piè di pagina 3">
            <a:extLst>
              <a:ext uri="{FF2B5EF4-FFF2-40B4-BE49-F238E27FC236}">
                <a16:creationId xmlns:a16="http://schemas.microsoft.com/office/drawing/2014/main" id="{ECA548A6-BC4E-4E8A-AF65-2FA3C0E38583}"/>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egnaposto numero diapositiva 4">
            <a:extLst>
              <a:ext uri="{FF2B5EF4-FFF2-40B4-BE49-F238E27FC236}">
                <a16:creationId xmlns:a16="http://schemas.microsoft.com/office/drawing/2014/main" id="{D2928C4E-CD9B-4EFF-89D9-0410831E9FB0}"/>
              </a:ext>
            </a:extLst>
          </p:cNvPr>
          <p:cNvSpPr>
            <a:spLocks noGrp="1"/>
          </p:cNvSpPr>
          <p:nvPr>
            <p:ph type="sldNum" sz="quarter" idx="12"/>
          </p:nvPr>
        </p:nvSpPr>
        <p:spPr/>
        <p:txBody>
          <a:bodyPr/>
          <a:lstStyle/>
          <a:p>
            <a:fld id="{DAF900D2-79DB-4670-8985-27D1907059A0}" type="slidenum">
              <a:rPr lang="it-IT" smtClean="0"/>
              <a:t>15</a:t>
            </a:fld>
            <a:endParaRPr lang="it-IT"/>
          </a:p>
        </p:txBody>
      </p:sp>
      <p:grpSp>
        <p:nvGrpSpPr>
          <p:cNvPr id="6" name="Gruppo 5">
            <a:extLst>
              <a:ext uri="{FF2B5EF4-FFF2-40B4-BE49-F238E27FC236}">
                <a16:creationId xmlns:a16="http://schemas.microsoft.com/office/drawing/2014/main" id="{3FA9D09F-534E-423E-AEA7-6FD64610025E}"/>
              </a:ext>
            </a:extLst>
          </p:cNvPr>
          <p:cNvGrpSpPr/>
          <p:nvPr/>
        </p:nvGrpSpPr>
        <p:grpSpPr>
          <a:xfrm>
            <a:off x="7142933" y="468390"/>
            <a:ext cx="4635625" cy="3155146"/>
            <a:chOff x="7519199" y="-87597"/>
            <a:chExt cx="4635625" cy="3155146"/>
          </a:xfrm>
        </p:grpSpPr>
        <p:pic>
          <p:nvPicPr>
            <p:cNvPr id="11" name="Immagine 10">
              <a:extLst>
                <a:ext uri="{FF2B5EF4-FFF2-40B4-BE49-F238E27FC236}">
                  <a16:creationId xmlns:a16="http://schemas.microsoft.com/office/drawing/2014/main" id="{3FC084DB-F7B5-44EF-A588-F05676A87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84" y="-87597"/>
              <a:ext cx="4558040" cy="3088758"/>
            </a:xfrm>
            <a:prstGeom prst="rect">
              <a:avLst/>
            </a:prstGeom>
          </p:spPr>
        </p:pic>
        <p:sp>
          <p:nvSpPr>
            <p:cNvPr id="12" name="CasellaDiTesto 6">
              <a:extLst>
                <a:ext uri="{FF2B5EF4-FFF2-40B4-BE49-F238E27FC236}">
                  <a16:creationId xmlns:a16="http://schemas.microsoft.com/office/drawing/2014/main" id="{F1FD5050-62AE-42CE-AC99-C0C010FAB0B9}"/>
                </a:ext>
              </a:extLst>
            </p:cNvPr>
            <p:cNvSpPr txBox="1"/>
            <p:nvPr/>
          </p:nvSpPr>
          <p:spPr>
            <a:xfrm>
              <a:off x="10719619" y="2759772"/>
              <a:ext cx="1268361"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solidFill>
                    <a:schemeClr val="bg1"/>
                  </a:solidFill>
                </a:rPr>
                <a:t>ADC </a:t>
              </a:r>
              <a:r>
                <a:rPr lang="it-IT" sz="1400" dirty="0" err="1">
                  <a:solidFill>
                    <a:schemeClr val="bg1"/>
                  </a:solidFill>
                </a:rPr>
                <a:t>counts</a:t>
              </a:r>
              <a:endParaRPr lang="it-IT" sz="1400" dirty="0">
                <a:solidFill>
                  <a:schemeClr val="bg1"/>
                </a:solidFill>
              </a:endParaRPr>
            </a:p>
          </p:txBody>
        </p:sp>
        <p:sp>
          <p:nvSpPr>
            <p:cNvPr id="13" name="CasellaDiTesto 8">
              <a:extLst>
                <a:ext uri="{FF2B5EF4-FFF2-40B4-BE49-F238E27FC236}">
                  <a16:creationId xmlns:a16="http://schemas.microsoft.com/office/drawing/2014/main" id="{630920E6-26AA-4611-AD92-6FE29A4F35FF}"/>
                </a:ext>
              </a:extLst>
            </p:cNvPr>
            <p:cNvSpPr txBox="1"/>
            <p:nvPr/>
          </p:nvSpPr>
          <p:spPr>
            <a:xfrm rot="16200000">
              <a:off x="7296042" y="511552"/>
              <a:ext cx="754091"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err="1">
                  <a:solidFill>
                    <a:schemeClr val="bg1"/>
                  </a:solidFill>
                </a:rPr>
                <a:t>Events</a:t>
              </a:r>
              <a:endParaRPr lang="it-IT" sz="1400" dirty="0">
                <a:solidFill>
                  <a:schemeClr val="bg1"/>
                </a:solidFill>
              </a:endParaRPr>
            </a:p>
          </p:txBody>
        </p:sp>
      </p:grpSp>
      <p:grpSp>
        <p:nvGrpSpPr>
          <p:cNvPr id="7" name="Gruppo 6">
            <a:extLst>
              <a:ext uri="{FF2B5EF4-FFF2-40B4-BE49-F238E27FC236}">
                <a16:creationId xmlns:a16="http://schemas.microsoft.com/office/drawing/2014/main" id="{BD5211DA-8E44-4D94-A610-F8B7447F671C}"/>
              </a:ext>
            </a:extLst>
          </p:cNvPr>
          <p:cNvGrpSpPr/>
          <p:nvPr/>
        </p:nvGrpSpPr>
        <p:grpSpPr>
          <a:xfrm>
            <a:off x="7172431" y="3613651"/>
            <a:ext cx="4654213" cy="3119178"/>
            <a:chOff x="7519199" y="3199441"/>
            <a:chExt cx="4654213" cy="3119178"/>
          </a:xfrm>
        </p:grpSpPr>
        <p:pic>
          <p:nvPicPr>
            <p:cNvPr id="8" name="Immagine 7">
              <a:extLst>
                <a:ext uri="{FF2B5EF4-FFF2-40B4-BE49-F238E27FC236}">
                  <a16:creationId xmlns:a16="http://schemas.microsoft.com/office/drawing/2014/main" id="{7DD07102-9D9C-40C7-B227-727EB6685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196" y="3199441"/>
              <a:ext cx="4595216" cy="3113950"/>
            </a:xfrm>
            <a:prstGeom prst="rect">
              <a:avLst/>
            </a:prstGeom>
          </p:spPr>
        </p:pic>
        <p:sp>
          <p:nvSpPr>
            <p:cNvPr id="9" name="CasellaDiTesto 7">
              <a:extLst>
                <a:ext uri="{FF2B5EF4-FFF2-40B4-BE49-F238E27FC236}">
                  <a16:creationId xmlns:a16="http://schemas.microsoft.com/office/drawing/2014/main" id="{1F43CFE6-42C5-4713-B8D3-A791D81DC6F2}"/>
                </a:ext>
              </a:extLst>
            </p:cNvPr>
            <p:cNvSpPr txBox="1"/>
            <p:nvPr/>
          </p:nvSpPr>
          <p:spPr>
            <a:xfrm>
              <a:off x="10719619" y="6010842"/>
              <a:ext cx="1268361"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solidFill>
                    <a:schemeClr val="bg1"/>
                  </a:solidFill>
                </a:rPr>
                <a:t>ADC </a:t>
              </a:r>
              <a:r>
                <a:rPr lang="it-IT" sz="1400" dirty="0" err="1">
                  <a:solidFill>
                    <a:schemeClr val="bg1"/>
                  </a:solidFill>
                </a:rPr>
                <a:t>counts</a:t>
              </a:r>
              <a:endParaRPr lang="it-IT" sz="1400" dirty="0">
                <a:solidFill>
                  <a:schemeClr val="bg1"/>
                </a:solidFill>
              </a:endParaRPr>
            </a:p>
          </p:txBody>
        </p:sp>
        <p:sp>
          <p:nvSpPr>
            <p:cNvPr id="10" name="CasellaDiTesto 9">
              <a:extLst>
                <a:ext uri="{FF2B5EF4-FFF2-40B4-BE49-F238E27FC236}">
                  <a16:creationId xmlns:a16="http://schemas.microsoft.com/office/drawing/2014/main" id="{C4976B46-CD51-4E74-A37D-5B2213348800}"/>
                </a:ext>
              </a:extLst>
            </p:cNvPr>
            <p:cNvSpPr txBox="1"/>
            <p:nvPr/>
          </p:nvSpPr>
          <p:spPr>
            <a:xfrm rot="16200000">
              <a:off x="7296042" y="3736992"/>
              <a:ext cx="754091"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err="1">
                  <a:solidFill>
                    <a:schemeClr val="bg1"/>
                  </a:solidFill>
                </a:rPr>
                <a:t>Events</a:t>
              </a:r>
              <a:endParaRPr lang="it-IT" sz="1400" dirty="0">
                <a:solidFill>
                  <a:schemeClr val="bg1"/>
                </a:solidFill>
              </a:endParaRPr>
            </a:p>
          </p:txBody>
        </p:sp>
      </p:grpSp>
      <p:sp>
        <p:nvSpPr>
          <p:cNvPr id="14" name="Segnaposto contenuto 2">
            <a:extLst>
              <a:ext uri="{FF2B5EF4-FFF2-40B4-BE49-F238E27FC236}">
                <a16:creationId xmlns:a16="http://schemas.microsoft.com/office/drawing/2014/main" id="{0ED2D94B-52ED-412B-A83F-361826983DCF}"/>
              </a:ext>
            </a:extLst>
          </p:cNvPr>
          <p:cNvSpPr>
            <a:spLocks noGrp="1"/>
          </p:cNvSpPr>
          <p:nvPr>
            <p:ph idx="1"/>
          </p:nvPr>
        </p:nvSpPr>
        <p:spPr>
          <a:xfrm>
            <a:off x="199871" y="1004648"/>
            <a:ext cx="6448235" cy="54204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Small </a:t>
            </a:r>
            <a:r>
              <a:rPr lang="en-US" b="1" dirty="0" err="1"/>
              <a:t>SiPMs</a:t>
            </a:r>
            <a:r>
              <a:rPr lang="en-US" b="1" dirty="0"/>
              <a:t> </a:t>
            </a:r>
            <a:r>
              <a:rPr lang="en-US" dirty="0"/>
              <a:t>(1x1mm</a:t>
            </a:r>
            <a:r>
              <a:rPr lang="en-US" baseline="30000" dirty="0"/>
              <a:t>2</a:t>
            </a:r>
            <a:r>
              <a:rPr lang="en-US" dirty="0"/>
              <a:t> area):</a:t>
            </a:r>
          </a:p>
          <a:p>
            <a:pPr lvl="1"/>
            <a:r>
              <a:rPr lang="en-US" dirty="0"/>
              <a:t>Charge distributions fitted with multi-gaussian functions</a:t>
            </a:r>
          </a:p>
          <a:p>
            <a:pPr lvl="1"/>
            <a:endParaRPr lang="en-US" dirty="0"/>
          </a:p>
          <a:p>
            <a:pPr lvl="1"/>
            <a:r>
              <a:rPr lang="en-US" dirty="0"/>
              <a:t>Areas of individual peaks fitted with Poisson distributions</a:t>
            </a:r>
          </a:p>
          <a:p>
            <a:pPr lvl="1"/>
            <a:endParaRPr lang="en-US" dirty="0"/>
          </a:p>
          <a:p>
            <a:pPr lvl="1"/>
            <a:r>
              <a:rPr lang="en-US" dirty="0"/>
              <a:t>Calibration with dark counts</a:t>
            </a:r>
          </a:p>
          <a:p>
            <a:pPr marL="457200" lvl="1" indent="0">
              <a:buNone/>
            </a:pPr>
            <a:endParaRPr lang="en-US" dirty="0"/>
          </a:p>
          <a:p>
            <a:r>
              <a:rPr lang="en-US" b="1" dirty="0"/>
              <a:t>Large </a:t>
            </a:r>
            <a:r>
              <a:rPr lang="en-US" b="1" dirty="0" err="1"/>
              <a:t>SiPMs</a:t>
            </a:r>
            <a:r>
              <a:rPr lang="en-US" b="1" dirty="0"/>
              <a:t> </a:t>
            </a:r>
            <a:r>
              <a:rPr lang="en-US" dirty="0"/>
              <a:t>(4x4mm</a:t>
            </a:r>
            <a:r>
              <a:rPr lang="en-US" baseline="30000" dirty="0"/>
              <a:t>2</a:t>
            </a:r>
            <a:r>
              <a:rPr lang="en-US" dirty="0"/>
              <a:t> area):</a:t>
            </a:r>
          </a:p>
          <a:p>
            <a:pPr lvl="1"/>
            <a:r>
              <a:rPr lang="en-US" dirty="0"/>
              <a:t>Individual peaks still visible in charge distributions, but difficult to fit due to low statistics</a:t>
            </a:r>
          </a:p>
          <a:p>
            <a:pPr lvl="1"/>
            <a:endParaRPr lang="en-US" dirty="0"/>
          </a:p>
          <a:p>
            <a:pPr lvl="1"/>
            <a:r>
              <a:rPr lang="en-US" dirty="0" err="1"/>
              <a:t>Rebinning</a:t>
            </a:r>
            <a:r>
              <a:rPr lang="en-US" dirty="0"/>
              <a:t> of histograms and fit with a Landau distribution folded with a gaussian</a:t>
            </a:r>
          </a:p>
          <a:p>
            <a:pPr lvl="1"/>
            <a:endParaRPr lang="en-US" dirty="0"/>
          </a:p>
          <a:p>
            <a:pPr lvl="1"/>
            <a:r>
              <a:rPr lang="en-US" dirty="0"/>
              <a:t>Calibration with dark counts</a:t>
            </a:r>
          </a:p>
        </p:txBody>
      </p:sp>
    </p:spTree>
    <p:extLst>
      <p:ext uri="{BB962C8B-B14F-4D97-AF65-F5344CB8AC3E}">
        <p14:creationId xmlns:p14="http://schemas.microsoft.com/office/powerpoint/2010/main" val="230561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6735" y="674943"/>
            <a:ext cx="2842095" cy="2753057"/>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6" y="674943"/>
            <a:ext cx="2842096" cy="2753057"/>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908" y="674943"/>
            <a:ext cx="2842095" cy="2753057"/>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735" y="3617618"/>
            <a:ext cx="2903685" cy="2812718"/>
          </a:xfrm>
          <a:prstGeom prst="rect">
            <a:avLst/>
          </a:prstGeom>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6191" y="3624337"/>
            <a:ext cx="2908893" cy="2817762"/>
          </a:xfrm>
          <a:prstGeom prst="rect">
            <a:avLst/>
          </a:prstGeom>
        </p:spPr>
      </p:pic>
      <p:pic>
        <p:nvPicPr>
          <p:cNvPr id="9" name="Immagin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280" y="3622227"/>
            <a:ext cx="2898926" cy="2808107"/>
          </a:xfrm>
          <a:prstGeom prst="rect">
            <a:avLst/>
          </a:prstGeom>
        </p:spPr>
      </p:pic>
      <p:sp>
        <p:nvSpPr>
          <p:cNvPr id="3" name="Segnaposto numero diapositiva 2"/>
          <p:cNvSpPr>
            <a:spLocks noGrp="1"/>
          </p:cNvSpPr>
          <p:nvPr>
            <p:ph type="sldNum" sz="quarter" idx="12"/>
          </p:nvPr>
        </p:nvSpPr>
        <p:spPr/>
        <p:txBody>
          <a:bodyPr/>
          <a:lstStyle/>
          <a:p>
            <a:fld id="{608C463E-ACA9-40E9-AA3D-3C8791FDF5D6}" type="slidenum">
              <a:rPr lang="it-IT" smtClean="0"/>
              <a:t>16</a:t>
            </a:fld>
            <a:endParaRPr lang="it-IT"/>
          </a:p>
        </p:txBody>
      </p:sp>
      <p:sp>
        <p:nvSpPr>
          <p:cNvPr id="2" name="Segnaposto piè di pagina 1">
            <a:extLst>
              <a:ext uri="{FF2B5EF4-FFF2-40B4-BE49-F238E27FC236}">
                <a16:creationId xmlns:a16="http://schemas.microsoft.com/office/drawing/2014/main" id="{BA6F4F18-0777-49CB-AB7E-B99E52F7AC3C}"/>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10" name="Segnaposto contenuto 2">
            <a:extLst>
              <a:ext uri="{FF2B5EF4-FFF2-40B4-BE49-F238E27FC236}">
                <a16:creationId xmlns:a16="http://schemas.microsoft.com/office/drawing/2014/main" id="{5A16516A-961B-45AD-93DE-E69D59581ED8}"/>
              </a:ext>
            </a:extLst>
          </p:cNvPr>
          <p:cNvSpPr txBox="1">
            <a:spLocks/>
          </p:cNvSpPr>
          <p:nvPr/>
        </p:nvSpPr>
        <p:spPr>
          <a:xfrm>
            <a:off x="0" y="0"/>
            <a:ext cx="64482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Small </a:t>
            </a:r>
            <a:r>
              <a:rPr lang="it-IT" dirty="0" err="1"/>
              <a:t>SiPMs</a:t>
            </a:r>
            <a:endParaRPr lang="it-IT" dirty="0"/>
          </a:p>
        </p:txBody>
      </p:sp>
    </p:spTree>
    <p:extLst>
      <p:ext uri="{BB962C8B-B14F-4D97-AF65-F5344CB8AC3E}">
        <p14:creationId xmlns:p14="http://schemas.microsoft.com/office/powerpoint/2010/main" val="4001992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448" y="657229"/>
            <a:ext cx="2860384" cy="2770772"/>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468" y="657229"/>
            <a:ext cx="2860384" cy="2770773"/>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621" y="657229"/>
            <a:ext cx="2860384" cy="2770772"/>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448" y="3596455"/>
            <a:ext cx="2922370" cy="2830817"/>
          </a:xfrm>
          <a:prstGeom prst="rect">
            <a:avLst/>
          </a:prstGeom>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7870" y="3597526"/>
            <a:ext cx="2927611" cy="2835894"/>
          </a:xfrm>
          <a:prstGeom prst="rect">
            <a:avLst/>
          </a:prstGeom>
        </p:spPr>
      </p:pic>
      <p:pic>
        <p:nvPicPr>
          <p:cNvPr id="9" name="Immagin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023" y="3595478"/>
            <a:ext cx="2917580" cy="2826178"/>
          </a:xfrm>
          <a:prstGeom prst="rect">
            <a:avLst/>
          </a:prstGeom>
        </p:spPr>
      </p:pic>
      <p:sp>
        <p:nvSpPr>
          <p:cNvPr id="3" name="Segnaposto numero diapositiva 2"/>
          <p:cNvSpPr>
            <a:spLocks noGrp="1"/>
          </p:cNvSpPr>
          <p:nvPr>
            <p:ph type="sldNum" sz="quarter" idx="12"/>
          </p:nvPr>
        </p:nvSpPr>
        <p:spPr/>
        <p:txBody>
          <a:bodyPr/>
          <a:lstStyle/>
          <a:p>
            <a:fld id="{608C463E-ACA9-40E9-AA3D-3C8791FDF5D6}" type="slidenum">
              <a:rPr lang="it-IT" smtClean="0"/>
              <a:t>17</a:t>
            </a:fld>
            <a:endParaRPr lang="it-IT"/>
          </a:p>
        </p:txBody>
      </p:sp>
      <p:sp>
        <p:nvSpPr>
          <p:cNvPr id="2" name="Segnaposto piè di pagina 1">
            <a:extLst>
              <a:ext uri="{FF2B5EF4-FFF2-40B4-BE49-F238E27FC236}">
                <a16:creationId xmlns:a16="http://schemas.microsoft.com/office/drawing/2014/main" id="{41C8F778-03FC-45A1-B8E9-34BDAFD7B7FC}"/>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10" name="Segnaposto contenuto 2">
            <a:extLst>
              <a:ext uri="{FF2B5EF4-FFF2-40B4-BE49-F238E27FC236}">
                <a16:creationId xmlns:a16="http://schemas.microsoft.com/office/drawing/2014/main" id="{FCB2B9D2-706E-4ED8-834B-6E65B1CA357B}"/>
              </a:ext>
            </a:extLst>
          </p:cNvPr>
          <p:cNvSpPr txBox="1">
            <a:spLocks/>
          </p:cNvSpPr>
          <p:nvPr/>
        </p:nvSpPr>
        <p:spPr>
          <a:xfrm>
            <a:off x="0" y="0"/>
            <a:ext cx="64482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Large </a:t>
            </a:r>
            <a:r>
              <a:rPr lang="it-IT" dirty="0" err="1"/>
              <a:t>SiPMs</a:t>
            </a:r>
            <a:endParaRPr lang="it-IT" dirty="0"/>
          </a:p>
        </p:txBody>
      </p:sp>
    </p:spTree>
    <p:extLst>
      <p:ext uri="{BB962C8B-B14F-4D97-AF65-F5344CB8AC3E}">
        <p14:creationId xmlns:p14="http://schemas.microsoft.com/office/powerpoint/2010/main" val="240126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08AAB-70E8-477B-9BAF-44D3CFDE08A7}"/>
              </a:ext>
            </a:extLst>
          </p:cNvPr>
          <p:cNvSpPr>
            <a:spLocks noGrp="1"/>
          </p:cNvSpPr>
          <p:nvPr>
            <p:ph type="title"/>
          </p:nvPr>
        </p:nvSpPr>
        <p:spPr/>
        <p:txBody>
          <a:bodyPr/>
          <a:lstStyle/>
          <a:p>
            <a:r>
              <a:rPr lang="it-IT" dirty="0"/>
              <a:t>TILE 1 TEST@SPS</a:t>
            </a:r>
          </a:p>
        </p:txBody>
      </p:sp>
      <p:sp>
        <p:nvSpPr>
          <p:cNvPr id="4" name="Segnaposto piè di pagina 3">
            <a:extLst>
              <a:ext uri="{FF2B5EF4-FFF2-40B4-BE49-F238E27FC236}">
                <a16:creationId xmlns:a16="http://schemas.microsoft.com/office/drawing/2014/main" id="{6CD1356B-C557-4126-9BF1-4469951674BF}"/>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egnaposto numero diapositiva 4">
            <a:extLst>
              <a:ext uri="{FF2B5EF4-FFF2-40B4-BE49-F238E27FC236}">
                <a16:creationId xmlns:a16="http://schemas.microsoft.com/office/drawing/2014/main" id="{6C6EBDC9-115A-4CB5-ACFB-D32CA62945DE}"/>
              </a:ext>
            </a:extLst>
          </p:cNvPr>
          <p:cNvSpPr>
            <a:spLocks noGrp="1"/>
          </p:cNvSpPr>
          <p:nvPr>
            <p:ph type="sldNum" sz="quarter" idx="12"/>
          </p:nvPr>
        </p:nvSpPr>
        <p:spPr/>
        <p:txBody>
          <a:bodyPr/>
          <a:lstStyle/>
          <a:p>
            <a:fld id="{DAF900D2-79DB-4670-8985-27D1907059A0}" type="slidenum">
              <a:rPr lang="it-IT" smtClean="0"/>
              <a:t>18</a:t>
            </a:fld>
            <a:endParaRPr lang="it-IT"/>
          </a:p>
        </p:txBody>
      </p:sp>
      <p:pic>
        <p:nvPicPr>
          <p:cNvPr id="6" name="Segnaposto contenuto 5">
            <a:extLst>
              <a:ext uri="{FF2B5EF4-FFF2-40B4-BE49-F238E27FC236}">
                <a16:creationId xmlns:a16="http://schemas.microsoft.com/office/drawing/2014/main" id="{779E1E44-5966-4DAC-91F1-E03D4BF82E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122" y="2076891"/>
            <a:ext cx="4119309" cy="2791451"/>
          </a:xfrm>
          <a:prstGeom prst="rect">
            <a:avLst/>
          </a:prstGeom>
        </p:spPr>
      </p:pic>
      <p:sp>
        <p:nvSpPr>
          <p:cNvPr id="7" name="Segnaposto contenuto 2">
            <a:extLst>
              <a:ext uri="{FF2B5EF4-FFF2-40B4-BE49-F238E27FC236}">
                <a16:creationId xmlns:a16="http://schemas.microsoft.com/office/drawing/2014/main" id="{511E296F-EFF5-4378-AFC1-ABD54DBF35D7}"/>
              </a:ext>
            </a:extLst>
          </p:cNvPr>
          <p:cNvSpPr txBox="1">
            <a:spLocks/>
          </p:cNvSpPr>
          <p:nvPr/>
        </p:nvSpPr>
        <p:spPr>
          <a:xfrm>
            <a:off x="323087" y="667191"/>
            <a:ext cx="4445870"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Efficiency and dark noise evaluated as function of </a:t>
            </a:r>
            <a:r>
              <a:rPr lang="en-US" sz="2000" dirty="0" err="1"/>
              <a:t>p.e.</a:t>
            </a:r>
            <a:r>
              <a:rPr lang="en-US" sz="2000" dirty="0"/>
              <a:t> in single, AND </a:t>
            </a:r>
            <a:r>
              <a:rPr lang="en-US" sz="2000" dirty="0" err="1"/>
              <a:t>and</a:t>
            </a:r>
            <a:r>
              <a:rPr lang="en-US" sz="2000" dirty="0"/>
              <a:t> OR configuration</a:t>
            </a:r>
          </a:p>
        </p:txBody>
      </p:sp>
      <p:pic>
        <p:nvPicPr>
          <p:cNvPr id="8" name="Immagine 7">
            <a:extLst>
              <a:ext uri="{FF2B5EF4-FFF2-40B4-BE49-F238E27FC236}">
                <a16:creationId xmlns:a16="http://schemas.microsoft.com/office/drawing/2014/main" id="{69B827B7-DFB7-43C0-ACEA-FD716AE13640}"/>
              </a:ext>
            </a:extLst>
          </p:cNvPr>
          <p:cNvPicPr>
            <a:picLocks noChangeAspect="1"/>
          </p:cNvPicPr>
          <p:nvPr/>
        </p:nvPicPr>
        <p:blipFill>
          <a:blip r:embed="rId4"/>
          <a:stretch>
            <a:fillRect/>
          </a:stretch>
        </p:blipFill>
        <p:spPr>
          <a:xfrm>
            <a:off x="5111434" y="583181"/>
            <a:ext cx="6600443" cy="4462271"/>
          </a:xfrm>
          <a:prstGeom prst="rect">
            <a:avLst/>
          </a:prstGeom>
        </p:spPr>
      </p:pic>
      <p:pic>
        <p:nvPicPr>
          <p:cNvPr id="9" name="Picture 8">
            <a:extLst>
              <a:ext uri="{FF2B5EF4-FFF2-40B4-BE49-F238E27FC236}">
                <a16:creationId xmlns:a16="http://schemas.microsoft.com/office/drawing/2014/main" id="{779B0D26-4B79-4B19-A95D-35DB2A0AE03F}"/>
              </a:ext>
            </a:extLst>
          </p:cNvPr>
          <p:cNvPicPr>
            <a:picLocks noChangeAspect="1"/>
          </p:cNvPicPr>
          <p:nvPr/>
        </p:nvPicPr>
        <p:blipFill>
          <a:blip r:embed="rId5"/>
          <a:stretch>
            <a:fillRect/>
          </a:stretch>
        </p:blipFill>
        <p:spPr>
          <a:xfrm>
            <a:off x="2546022" y="5131116"/>
            <a:ext cx="9055608" cy="1411463"/>
          </a:xfrm>
          <a:prstGeom prst="rect">
            <a:avLst/>
          </a:prstGeom>
        </p:spPr>
      </p:pic>
    </p:spTree>
    <p:extLst>
      <p:ext uri="{BB962C8B-B14F-4D97-AF65-F5344CB8AC3E}">
        <p14:creationId xmlns:p14="http://schemas.microsoft.com/office/powerpoint/2010/main" val="218753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7820-98C5-4340-A196-2270D01E7F47}"/>
              </a:ext>
            </a:extLst>
          </p:cNvPr>
          <p:cNvSpPr>
            <a:spLocks noGrp="1"/>
          </p:cNvSpPr>
          <p:nvPr>
            <p:ph type="title"/>
          </p:nvPr>
        </p:nvSpPr>
        <p:spPr/>
        <p:txBody>
          <a:bodyPr/>
          <a:lstStyle/>
          <a:p>
            <a:r>
              <a:rPr lang="en-US" dirty="0"/>
              <a:t>TILE 2 </a:t>
            </a:r>
            <a:r>
              <a:rPr lang="en-US" dirty="0" err="1"/>
              <a:t>Test@SPS</a:t>
            </a:r>
            <a:r>
              <a:rPr lang="en-US" dirty="0"/>
              <a:t> with ions</a:t>
            </a:r>
          </a:p>
        </p:txBody>
      </p:sp>
      <p:sp>
        <p:nvSpPr>
          <p:cNvPr id="4" name="Footer Placeholder 3">
            <a:extLst>
              <a:ext uri="{FF2B5EF4-FFF2-40B4-BE49-F238E27FC236}">
                <a16:creationId xmlns:a16="http://schemas.microsoft.com/office/drawing/2014/main" id="{D547AA32-D7E0-466B-A9DC-F19484DD2C88}"/>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2EF0E751-28ED-4E37-9E0F-2C799E2E170D}"/>
              </a:ext>
            </a:extLst>
          </p:cNvPr>
          <p:cNvSpPr>
            <a:spLocks noGrp="1"/>
          </p:cNvSpPr>
          <p:nvPr>
            <p:ph type="sldNum" sz="quarter" idx="12"/>
          </p:nvPr>
        </p:nvSpPr>
        <p:spPr/>
        <p:txBody>
          <a:bodyPr/>
          <a:lstStyle/>
          <a:p>
            <a:fld id="{2AB15243-3B5E-469F-AFF6-1290B037E4B0}" type="slidenum">
              <a:rPr lang="en-US" smtClean="0"/>
              <a:t>19</a:t>
            </a:fld>
            <a:endParaRPr lang="en-US"/>
          </a:p>
        </p:txBody>
      </p:sp>
      <p:pic>
        <p:nvPicPr>
          <p:cNvPr id="6" name="Immagine 10">
            <a:extLst>
              <a:ext uri="{FF2B5EF4-FFF2-40B4-BE49-F238E27FC236}">
                <a16:creationId xmlns:a16="http://schemas.microsoft.com/office/drawing/2014/main" id="{0CE3CBB0-BCAD-4172-AF24-C7E7CCF12D7B}"/>
              </a:ext>
            </a:extLst>
          </p:cNvPr>
          <p:cNvPicPr>
            <a:picLocks noChangeAspect="1"/>
          </p:cNvPicPr>
          <p:nvPr/>
        </p:nvPicPr>
        <p:blipFill>
          <a:blip r:embed="rId2"/>
          <a:stretch>
            <a:fillRect/>
          </a:stretch>
        </p:blipFill>
        <p:spPr>
          <a:xfrm>
            <a:off x="264005" y="742386"/>
            <a:ext cx="4801286" cy="3108960"/>
          </a:xfrm>
          <a:prstGeom prst="rect">
            <a:avLst/>
          </a:prstGeom>
        </p:spPr>
      </p:pic>
      <p:pic>
        <p:nvPicPr>
          <p:cNvPr id="7" name="Picture 6">
            <a:extLst>
              <a:ext uri="{FF2B5EF4-FFF2-40B4-BE49-F238E27FC236}">
                <a16:creationId xmlns:a16="http://schemas.microsoft.com/office/drawing/2014/main" id="{DA4E5DD2-AF03-4E0D-9000-FD1669D0AAC5}"/>
              </a:ext>
            </a:extLst>
          </p:cNvPr>
          <p:cNvPicPr>
            <a:picLocks noChangeAspect="1"/>
          </p:cNvPicPr>
          <p:nvPr/>
        </p:nvPicPr>
        <p:blipFill>
          <a:blip r:embed="rId3"/>
          <a:stretch>
            <a:fillRect/>
          </a:stretch>
        </p:blipFill>
        <p:spPr>
          <a:xfrm>
            <a:off x="5270233" y="742386"/>
            <a:ext cx="1941335" cy="1941195"/>
          </a:xfrm>
          <a:prstGeom prst="rect">
            <a:avLst/>
          </a:prstGeom>
        </p:spPr>
      </p:pic>
      <p:sp>
        <p:nvSpPr>
          <p:cNvPr id="8" name="Rectangle 4">
            <a:extLst>
              <a:ext uri="{FF2B5EF4-FFF2-40B4-BE49-F238E27FC236}">
                <a16:creationId xmlns:a16="http://schemas.microsoft.com/office/drawing/2014/main" id="{75AEA97D-D8BE-48E9-BD37-29792CA3A375}"/>
              </a:ext>
            </a:extLst>
          </p:cNvPr>
          <p:cNvSpPr/>
          <p:nvPr/>
        </p:nvSpPr>
        <p:spPr>
          <a:xfrm>
            <a:off x="264005" y="3943687"/>
            <a:ext cx="4801286" cy="2092881"/>
          </a:xfrm>
          <a:prstGeom prst="rect">
            <a:avLst/>
          </a:prstGeom>
        </p:spPr>
        <p:txBody>
          <a:bodyPr wrap="square">
            <a:spAutoFit/>
          </a:bodyPr>
          <a:lstStyle/>
          <a:p>
            <a:pPr algn="just"/>
            <a:endParaRPr lang="en-GB" sz="800" dirty="0">
              <a:latin typeface="NimbusRomNo9L-Regu"/>
            </a:endParaRPr>
          </a:p>
          <a:p>
            <a:pPr algn="just"/>
            <a:r>
              <a:rPr lang="en-GB" dirty="0">
                <a:latin typeface="NimbusRomNo9L-Regu"/>
              </a:rPr>
              <a:t>Top </a:t>
            </a:r>
            <a:r>
              <a:rPr lang="en-GB" dirty="0" err="1">
                <a:latin typeface="NimbusRomNo9L-Regu"/>
              </a:rPr>
              <a:t>SiPMs</a:t>
            </a:r>
            <a:r>
              <a:rPr lang="en-GB" dirty="0">
                <a:latin typeface="NimbusRomNo9L-Regu"/>
              </a:rPr>
              <a:t> collect less light than Side </a:t>
            </a:r>
            <a:r>
              <a:rPr lang="en-GB" dirty="0" err="1">
                <a:latin typeface="NimbusRomNo9L-Regu"/>
              </a:rPr>
              <a:t>SiPMs</a:t>
            </a:r>
            <a:endParaRPr lang="en-GB" dirty="0">
              <a:latin typeface="NimbusRomNo9L-Regu"/>
            </a:endParaRPr>
          </a:p>
          <a:p>
            <a:pPr algn="just"/>
            <a:endParaRPr lang="en-GB" dirty="0">
              <a:latin typeface="NimbusRomNo9L-Regu"/>
            </a:endParaRPr>
          </a:p>
          <a:p>
            <a:pPr algn="just"/>
            <a:r>
              <a:rPr lang="en-GB" b="1" dirty="0">
                <a:latin typeface="NimbusRomNo9L-Regu"/>
              </a:rPr>
              <a:t>Side </a:t>
            </a:r>
            <a:r>
              <a:rPr lang="en-GB" b="1" dirty="0" err="1">
                <a:latin typeface="NimbusRomNo9L-Regu"/>
              </a:rPr>
              <a:t>SiPMs</a:t>
            </a:r>
            <a:r>
              <a:rPr lang="en-GB" dirty="0">
                <a:latin typeface="NimbusRomNo9L-Regu"/>
              </a:rPr>
              <a:t>: </a:t>
            </a:r>
            <a:r>
              <a:rPr lang="en-GB" sz="1400" dirty="0"/>
              <a:t>the high gain amplification appears to be inappropriate, since the readout chain allows resolution up to Z = 3</a:t>
            </a:r>
            <a:endParaRPr lang="en-GB" sz="2000" dirty="0">
              <a:latin typeface="NimbusRomNo9L-Regu"/>
            </a:endParaRPr>
          </a:p>
          <a:p>
            <a:pPr algn="just"/>
            <a:endParaRPr lang="en-GB" sz="800" dirty="0">
              <a:latin typeface="NimbusRomNo9L-Regu"/>
            </a:endParaRPr>
          </a:p>
          <a:p>
            <a:pPr algn="just"/>
            <a:r>
              <a:rPr lang="en-GB" b="1" dirty="0">
                <a:latin typeface="NimbusRomNo9L-Regu"/>
              </a:rPr>
              <a:t>Top </a:t>
            </a:r>
            <a:r>
              <a:rPr lang="en-GB" b="1" dirty="0" err="1">
                <a:latin typeface="NimbusRomNo9L-Regu"/>
              </a:rPr>
              <a:t>SiPMs</a:t>
            </a:r>
            <a:r>
              <a:rPr lang="en-GB" dirty="0">
                <a:latin typeface="NimbusRomNo9L-Regu"/>
              </a:rPr>
              <a:t>: </a:t>
            </a:r>
            <a:r>
              <a:rPr lang="en-GB" sz="1400" dirty="0"/>
              <a:t>the high gain channels are able to resolve more peaks than the Low gain ones</a:t>
            </a:r>
          </a:p>
        </p:txBody>
      </p:sp>
      <p:pic>
        <p:nvPicPr>
          <p:cNvPr id="9" name="Picture 3">
            <a:extLst>
              <a:ext uri="{FF2B5EF4-FFF2-40B4-BE49-F238E27FC236}">
                <a16:creationId xmlns:a16="http://schemas.microsoft.com/office/drawing/2014/main" id="{863A800A-9C08-4A48-8D3F-FCC69208FA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67923" y="3176897"/>
            <a:ext cx="4687757" cy="3333862"/>
          </a:xfrm>
          <a:prstGeom prst="rect">
            <a:avLst/>
          </a:prstGeom>
        </p:spPr>
      </p:pic>
      <p:sp>
        <p:nvSpPr>
          <p:cNvPr id="13" name="TextBox 12">
            <a:extLst>
              <a:ext uri="{FF2B5EF4-FFF2-40B4-BE49-F238E27FC236}">
                <a16:creationId xmlns:a16="http://schemas.microsoft.com/office/drawing/2014/main" id="{064BF2C6-A607-4B2A-9BE7-CC12E9AA72E1}"/>
              </a:ext>
            </a:extLst>
          </p:cNvPr>
          <p:cNvSpPr txBox="1"/>
          <p:nvPr/>
        </p:nvSpPr>
        <p:spPr>
          <a:xfrm>
            <a:off x="6903470" y="3429000"/>
            <a:ext cx="308098" cy="307777"/>
          </a:xfrm>
          <a:prstGeom prst="rect">
            <a:avLst/>
          </a:prstGeom>
          <a:noFill/>
        </p:spPr>
        <p:txBody>
          <a:bodyPr wrap="none" rtlCol="0">
            <a:spAutoFit/>
          </a:bodyPr>
          <a:lstStyle/>
          <a:p>
            <a:r>
              <a:rPr lang="en-US" sz="1400" dirty="0">
                <a:solidFill>
                  <a:schemeClr val="bg1"/>
                </a:solidFill>
              </a:rPr>
              <a:t>H</a:t>
            </a:r>
            <a:endParaRPr lang="en-US" dirty="0">
              <a:solidFill>
                <a:schemeClr val="bg1"/>
              </a:solidFill>
            </a:endParaRPr>
          </a:p>
        </p:txBody>
      </p:sp>
      <p:sp>
        <p:nvSpPr>
          <p:cNvPr id="14" name="TextBox 13">
            <a:extLst>
              <a:ext uri="{FF2B5EF4-FFF2-40B4-BE49-F238E27FC236}">
                <a16:creationId xmlns:a16="http://schemas.microsoft.com/office/drawing/2014/main" id="{F42B6012-2D73-49B6-A3BC-9C06219DE879}"/>
              </a:ext>
            </a:extLst>
          </p:cNvPr>
          <p:cNvSpPr txBox="1"/>
          <p:nvPr/>
        </p:nvSpPr>
        <p:spPr>
          <a:xfrm>
            <a:off x="7028438" y="3654552"/>
            <a:ext cx="425116" cy="307777"/>
          </a:xfrm>
          <a:prstGeom prst="rect">
            <a:avLst/>
          </a:prstGeom>
          <a:noFill/>
        </p:spPr>
        <p:txBody>
          <a:bodyPr wrap="none" rtlCol="0">
            <a:spAutoFit/>
          </a:bodyPr>
          <a:lstStyle/>
          <a:p>
            <a:r>
              <a:rPr lang="en-US" sz="1400" dirty="0">
                <a:solidFill>
                  <a:schemeClr val="bg1"/>
                </a:solidFill>
              </a:rPr>
              <a:t>He</a:t>
            </a:r>
            <a:endParaRPr lang="en-US" dirty="0">
              <a:solidFill>
                <a:schemeClr val="bg1"/>
              </a:solidFill>
            </a:endParaRPr>
          </a:p>
        </p:txBody>
      </p:sp>
      <p:sp>
        <p:nvSpPr>
          <p:cNvPr id="15" name="TextBox 14">
            <a:extLst>
              <a:ext uri="{FF2B5EF4-FFF2-40B4-BE49-F238E27FC236}">
                <a16:creationId xmlns:a16="http://schemas.microsoft.com/office/drawing/2014/main" id="{4C93AE79-6DBC-480D-A3F0-8E598E3EE6BF}"/>
              </a:ext>
            </a:extLst>
          </p:cNvPr>
          <p:cNvSpPr txBox="1"/>
          <p:nvPr/>
        </p:nvSpPr>
        <p:spPr>
          <a:xfrm>
            <a:off x="7055870" y="4239166"/>
            <a:ext cx="303288" cy="307777"/>
          </a:xfrm>
          <a:prstGeom prst="rect">
            <a:avLst/>
          </a:prstGeom>
          <a:noFill/>
        </p:spPr>
        <p:txBody>
          <a:bodyPr wrap="none" rtlCol="0">
            <a:spAutoFit/>
          </a:bodyPr>
          <a:lstStyle/>
          <a:p>
            <a:r>
              <a:rPr lang="en-US" sz="1400" dirty="0">
                <a:solidFill>
                  <a:schemeClr val="bg1"/>
                </a:solidFill>
              </a:rPr>
              <a:t>Li</a:t>
            </a:r>
            <a:endParaRPr lang="en-US" dirty="0">
              <a:solidFill>
                <a:schemeClr val="bg1"/>
              </a:solidFill>
            </a:endParaRPr>
          </a:p>
        </p:txBody>
      </p:sp>
      <p:sp>
        <p:nvSpPr>
          <p:cNvPr id="16" name="TextBox 15">
            <a:extLst>
              <a:ext uri="{FF2B5EF4-FFF2-40B4-BE49-F238E27FC236}">
                <a16:creationId xmlns:a16="http://schemas.microsoft.com/office/drawing/2014/main" id="{BBE8AB68-E532-41B8-B5E6-1C519D31FF09}"/>
              </a:ext>
            </a:extLst>
          </p:cNvPr>
          <p:cNvSpPr txBox="1"/>
          <p:nvPr/>
        </p:nvSpPr>
        <p:spPr>
          <a:xfrm>
            <a:off x="7301910" y="4669891"/>
            <a:ext cx="404278" cy="307777"/>
          </a:xfrm>
          <a:prstGeom prst="rect">
            <a:avLst/>
          </a:prstGeom>
          <a:noFill/>
        </p:spPr>
        <p:txBody>
          <a:bodyPr wrap="none" rtlCol="0">
            <a:spAutoFit/>
          </a:bodyPr>
          <a:lstStyle/>
          <a:p>
            <a:r>
              <a:rPr lang="en-US" sz="1400" dirty="0">
                <a:solidFill>
                  <a:schemeClr val="bg1"/>
                </a:solidFill>
              </a:rPr>
              <a:t>Be</a:t>
            </a:r>
            <a:endParaRPr lang="en-US" dirty="0">
              <a:solidFill>
                <a:schemeClr val="bg1"/>
              </a:solidFill>
            </a:endParaRPr>
          </a:p>
        </p:txBody>
      </p:sp>
      <p:sp>
        <p:nvSpPr>
          <p:cNvPr id="17" name="TextBox 16">
            <a:extLst>
              <a:ext uri="{FF2B5EF4-FFF2-40B4-BE49-F238E27FC236}">
                <a16:creationId xmlns:a16="http://schemas.microsoft.com/office/drawing/2014/main" id="{E4A5C2F8-1889-4280-9AE9-C0FE5458C479}"/>
              </a:ext>
            </a:extLst>
          </p:cNvPr>
          <p:cNvSpPr txBox="1"/>
          <p:nvPr/>
        </p:nvSpPr>
        <p:spPr>
          <a:xfrm>
            <a:off x="7542827" y="4551834"/>
            <a:ext cx="287258" cy="307777"/>
          </a:xfrm>
          <a:prstGeom prst="rect">
            <a:avLst/>
          </a:prstGeom>
          <a:noFill/>
        </p:spPr>
        <p:txBody>
          <a:bodyPr wrap="none" rtlCol="0">
            <a:spAutoFit/>
          </a:bodyPr>
          <a:lstStyle/>
          <a:p>
            <a:r>
              <a:rPr lang="en-US" sz="1400" dirty="0">
                <a:solidFill>
                  <a:schemeClr val="bg1"/>
                </a:solidFill>
              </a:rPr>
              <a:t>B</a:t>
            </a:r>
            <a:endParaRPr lang="en-US" dirty="0">
              <a:solidFill>
                <a:schemeClr val="bg1"/>
              </a:solidFill>
            </a:endParaRPr>
          </a:p>
        </p:txBody>
      </p:sp>
      <p:sp>
        <p:nvSpPr>
          <p:cNvPr id="18" name="TextBox 17">
            <a:extLst>
              <a:ext uri="{FF2B5EF4-FFF2-40B4-BE49-F238E27FC236}">
                <a16:creationId xmlns:a16="http://schemas.microsoft.com/office/drawing/2014/main" id="{B9D96CAB-7C0E-4F85-B5CF-25DABBAA454E}"/>
              </a:ext>
            </a:extLst>
          </p:cNvPr>
          <p:cNvSpPr txBox="1"/>
          <p:nvPr/>
        </p:nvSpPr>
        <p:spPr>
          <a:xfrm>
            <a:off x="7783744" y="4823779"/>
            <a:ext cx="330540" cy="307777"/>
          </a:xfrm>
          <a:prstGeom prst="rect">
            <a:avLst/>
          </a:prstGeom>
          <a:noFill/>
        </p:spPr>
        <p:txBody>
          <a:bodyPr wrap="none" rtlCol="0">
            <a:spAutoFit/>
          </a:bodyPr>
          <a:lstStyle/>
          <a:p>
            <a:r>
              <a:rPr lang="en-US" sz="1400" dirty="0">
                <a:solidFill>
                  <a:schemeClr val="bg1"/>
                </a:solidFill>
              </a:rPr>
              <a:t>C</a:t>
            </a:r>
            <a:endParaRPr lang="en-US" dirty="0">
              <a:solidFill>
                <a:schemeClr val="bg1"/>
              </a:solidFill>
            </a:endParaRPr>
          </a:p>
        </p:txBody>
      </p:sp>
      <p:sp>
        <p:nvSpPr>
          <p:cNvPr id="20" name="TextBox 19">
            <a:extLst>
              <a:ext uri="{FF2B5EF4-FFF2-40B4-BE49-F238E27FC236}">
                <a16:creationId xmlns:a16="http://schemas.microsoft.com/office/drawing/2014/main" id="{A04058D0-5C2D-452E-AB3F-E11CB572CEEC}"/>
              </a:ext>
            </a:extLst>
          </p:cNvPr>
          <p:cNvSpPr txBox="1"/>
          <p:nvPr/>
        </p:nvSpPr>
        <p:spPr>
          <a:xfrm>
            <a:off x="8071002" y="4859611"/>
            <a:ext cx="317716" cy="307777"/>
          </a:xfrm>
          <a:prstGeom prst="rect">
            <a:avLst/>
          </a:prstGeom>
          <a:noFill/>
        </p:spPr>
        <p:txBody>
          <a:bodyPr wrap="none" rtlCol="0">
            <a:spAutoFit/>
          </a:bodyPr>
          <a:lstStyle/>
          <a:p>
            <a:r>
              <a:rPr lang="en-US" sz="1400" dirty="0">
                <a:solidFill>
                  <a:schemeClr val="bg1"/>
                </a:solidFill>
              </a:rPr>
              <a:t>N</a:t>
            </a:r>
            <a:endParaRPr lang="en-US" dirty="0">
              <a:solidFill>
                <a:schemeClr val="bg1"/>
              </a:solidFill>
            </a:endParaRPr>
          </a:p>
        </p:txBody>
      </p:sp>
      <p:sp>
        <p:nvSpPr>
          <p:cNvPr id="21" name="TextBox 20">
            <a:extLst>
              <a:ext uri="{FF2B5EF4-FFF2-40B4-BE49-F238E27FC236}">
                <a16:creationId xmlns:a16="http://schemas.microsoft.com/office/drawing/2014/main" id="{20614BDA-24FF-47AF-B9F9-17D81E0747DA}"/>
              </a:ext>
            </a:extLst>
          </p:cNvPr>
          <p:cNvSpPr txBox="1"/>
          <p:nvPr/>
        </p:nvSpPr>
        <p:spPr>
          <a:xfrm>
            <a:off x="8471643" y="5196592"/>
            <a:ext cx="340158" cy="307777"/>
          </a:xfrm>
          <a:prstGeom prst="rect">
            <a:avLst/>
          </a:prstGeom>
          <a:noFill/>
        </p:spPr>
        <p:txBody>
          <a:bodyPr wrap="none" rtlCol="0">
            <a:spAutoFit/>
          </a:bodyPr>
          <a:lstStyle/>
          <a:p>
            <a:r>
              <a:rPr lang="en-US" sz="1400" dirty="0">
                <a:solidFill>
                  <a:schemeClr val="bg1"/>
                </a:solidFill>
              </a:rPr>
              <a:t>O</a:t>
            </a:r>
            <a:endParaRPr lang="en-US" dirty="0">
              <a:solidFill>
                <a:schemeClr val="bg1"/>
              </a:solidFill>
            </a:endParaRPr>
          </a:p>
        </p:txBody>
      </p:sp>
      <p:sp>
        <p:nvSpPr>
          <p:cNvPr id="22" name="TextBox 21">
            <a:extLst>
              <a:ext uri="{FF2B5EF4-FFF2-40B4-BE49-F238E27FC236}">
                <a16:creationId xmlns:a16="http://schemas.microsoft.com/office/drawing/2014/main" id="{65827104-24BF-43A2-BF4B-AE2B0A130473}"/>
              </a:ext>
            </a:extLst>
          </p:cNvPr>
          <p:cNvSpPr txBox="1"/>
          <p:nvPr/>
        </p:nvSpPr>
        <p:spPr>
          <a:xfrm>
            <a:off x="8989803" y="5333432"/>
            <a:ext cx="271228" cy="307777"/>
          </a:xfrm>
          <a:prstGeom prst="rect">
            <a:avLst/>
          </a:prstGeom>
          <a:noFill/>
        </p:spPr>
        <p:txBody>
          <a:bodyPr wrap="none" rtlCol="0">
            <a:spAutoFit/>
          </a:bodyPr>
          <a:lstStyle/>
          <a:p>
            <a:r>
              <a:rPr lang="en-US" sz="1400" dirty="0">
                <a:solidFill>
                  <a:schemeClr val="bg1"/>
                </a:solidFill>
              </a:rPr>
              <a:t>F</a:t>
            </a:r>
            <a:endParaRPr lang="en-US" dirty="0">
              <a:solidFill>
                <a:schemeClr val="bg1"/>
              </a:solidFill>
            </a:endParaRPr>
          </a:p>
        </p:txBody>
      </p:sp>
      <p:sp>
        <p:nvSpPr>
          <p:cNvPr id="26" name="TextBox 25">
            <a:extLst>
              <a:ext uri="{FF2B5EF4-FFF2-40B4-BE49-F238E27FC236}">
                <a16:creationId xmlns:a16="http://schemas.microsoft.com/office/drawing/2014/main" id="{8F4616D1-4283-4E9D-A5A9-2695F088CD34}"/>
              </a:ext>
            </a:extLst>
          </p:cNvPr>
          <p:cNvSpPr txBox="1"/>
          <p:nvPr/>
        </p:nvSpPr>
        <p:spPr>
          <a:xfrm>
            <a:off x="8229860" y="2170507"/>
            <a:ext cx="2684641" cy="923330"/>
          </a:xfrm>
          <a:prstGeom prst="rect">
            <a:avLst/>
          </a:prstGeom>
          <a:noFill/>
        </p:spPr>
        <p:txBody>
          <a:bodyPr wrap="square" rtlCol="0">
            <a:spAutoFit/>
          </a:bodyPr>
          <a:lstStyle/>
          <a:p>
            <a:r>
              <a:rPr lang="en-US" dirty="0"/>
              <a:t>Side </a:t>
            </a:r>
            <a:r>
              <a:rPr lang="en-US" dirty="0" err="1"/>
              <a:t>SiPM</a:t>
            </a:r>
            <a:r>
              <a:rPr lang="en-US" dirty="0"/>
              <a:t> with  low gain show the best performances</a:t>
            </a:r>
          </a:p>
        </p:txBody>
      </p:sp>
      <p:sp>
        <p:nvSpPr>
          <p:cNvPr id="27" name="TextBox 26">
            <a:extLst>
              <a:ext uri="{FF2B5EF4-FFF2-40B4-BE49-F238E27FC236}">
                <a16:creationId xmlns:a16="http://schemas.microsoft.com/office/drawing/2014/main" id="{C4B8D97E-6116-42C0-8F9A-8C2BBF6ED648}"/>
              </a:ext>
            </a:extLst>
          </p:cNvPr>
          <p:cNvSpPr txBox="1"/>
          <p:nvPr/>
        </p:nvSpPr>
        <p:spPr>
          <a:xfrm rot="19731681">
            <a:off x="2054385" y="2191304"/>
            <a:ext cx="1392903" cy="369332"/>
          </a:xfrm>
          <a:prstGeom prst="rect">
            <a:avLst/>
          </a:prstGeom>
          <a:noFill/>
        </p:spPr>
        <p:txBody>
          <a:bodyPr wrap="square" rtlCol="0">
            <a:spAutoFit/>
          </a:bodyPr>
          <a:lstStyle/>
          <a:p>
            <a:r>
              <a:rPr lang="en-US" dirty="0">
                <a:solidFill>
                  <a:schemeClr val="bg1"/>
                </a:solidFill>
              </a:rPr>
              <a:t>Preliminary</a:t>
            </a:r>
          </a:p>
        </p:txBody>
      </p:sp>
      <p:sp>
        <p:nvSpPr>
          <p:cNvPr id="28" name="TextBox 27">
            <a:extLst>
              <a:ext uri="{FF2B5EF4-FFF2-40B4-BE49-F238E27FC236}">
                <a16:creationId xmlns:a16="http://schemas.microsoft.com/office/drawing/2014/main" id="{39B97CCB-45DE-43BF-BE62-4E339FB36A17}"/>
              </a:ext>
            </a:extLst>
          </p:cNvPr>
          <p:cNvSpPr txBox="1"/>
          <p:nvPr/>
        </p:nvSpPr>
        <p:spPr>
          <a:xfrm rot="19731681">
            <a:off x="8536266" y="4070833"/>
            <a:ext cx="1392903" cy="369332"/>
          </a:xfrm>
          <a:prstGeom prst="rect">
            <a:avLst/>
          </a:prstGeom>
          <a:noFill/>
        </p:spPr>
        <p:txBody>
          <a:bodyPr wrap="square" rtlCol="0">
            <a:spAutoFit/>
          </a:bodyPr>
          <a:lstStyle/>
          <a:p>
            <a:r>
              <a:rPr lang="en-US" dirty="0">
                <a:solidFill>
                  <a:schemeClr val="bg1"/>
                </a:solidFill>
              </a:rPr>
              <a:t>Preliminary</a:t>
            </a:r>
          </a:p>
        </p:txBody>
      </p:sp>
    </p:spTree>
    <p:extLst>
      <p:ext uri="{BB962C8B-B14F-4D97-AF65-F5344CB8AC3E}">
        <p14:creationId xmlns:p14="http://schemas.microsoft.com/office/powerpoint/2010/main" val="380329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53F1-FE0F-40C7-8FD9-0F9DAEBF2A62}"/>
              </a:ext>
            </a:extLst>
          </p:cNvPr>
          <p:cNvSpPr>
            <a:spLocks noGrp="1"/>
          </p:cNvSpPr>
          <p:nvPr>
            <p:ph type="title"/>
          </p:nvPr>
        </p:nvSpPr>
        <p:spPr/>
        <p:txBody>
          <a:bodyPr/>
          <a:lstStyle/>
          <a:p>
            <a:r>
              <a:rPr lang="en-US" dirty="0"/>
              <a:t>COLLABORATION</a:t>
            </a:r>
          </a:p>
        </p:txBody>
      </p:sp>
      <p:sp>
        <p:nvSpPr>
          <p:cNvPr id="4" name="Footer Placeholder 3">
            <a:extLst>
              <a:ext uri="{FF2B5EF4-FFF2-40B4-BE49-F238E27FC236}">
                <a16:creationId xmlns:a16="http://schemas.microsoft.com/office/drawing/2014/main" id="{75F73375-3D91-4FB8-8AE3-39D86F13C1FA}"/>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65FF32F0-5EC5-4775-840C-A524284EA917}"/>
              </a:ext>
            </a:extLst>
          </p:cNvPr>
          <p:cNvSpPr>
            <a:spLocks noGrp="1"/>
          </p:cNvSpPr>
          <p:nvPr>
            <p:ph type="sldNum" sz="quarter" idx="12"/>
          </p:nvPr>
        </p:nvSpPr>
        <p:spPr/>
        <p:txBody>
          <a:bodyPr/>
          <a:lstStyle/>
          <a:p>
            <a:fld id="{2AB15243-3B5E-469F-AFF6-1290B037E4B0}" type="slidenum">
              <a:rPr lang="en-US" smtClean="0"/>
              <a:t>2</a:t>
            </a:fld>
            <a:endParaRPr lang="en-US"/>
          </a:p>
        </p:txBody>
      </p:sp>
      <p:pic>
        <p:nvPicPr>
          <p:cNvPr id="1026" name="Picture 2" descr="http://herd.ihep.ac.cn/images/group_3rd_workshop.jpg">
            <a:extLst>
              <a:ext uri="{FF2B5EF4-FFF2-40B4-BE49-F238E27FC236}">
                <a16:creationId xmlns:a16="http://schemas.microsoft.com/office/drawing/2014/main" id="{F6B8D0DA-AA25-446A-91F1-F32DD8682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437" b="16029"/>
          <a:stretch/>
        </p:blipFill>
        <p:spPr bwMode="auto">
          <a:xfrm>
            <a:off x="10663" y="411887"/>
            <a:ext cx="8640178" cy="227305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D578436-1230-49A6-AE3E-494118453081}"/>
              </a:ext>
            </a:extLst>
          </p:cNvPr>
          <p:cNvSpPr txBox="1">
            <a:spLocks/>
          </p:cNvSpPr>
          <p:nvPr/>
        </p:nvSpPr>
        <p:spPr>
          <a:xfrm>
            <a:off x="160725" y="2813975"/>
            <a:ext cx="6517478" cy="3728604"/>
          </a:xfrm>
          <a:prstGeom prst="rect">
            <a:avLst/>
          </a:prstGeom>
        </p:spPr>
        <p:txBody>
          <a:bodyPr>
            <a:normAutofit fontScale="40000" lnSpcReduction="20000"/>
          </a:bodyPr>
          <a:lstStyle/>
          <a:p>
            <a:pPr marR="0" lvl="0" algn="l" defTabSz="914400" rtl="0" eaLnBrk="1" fontAlgn="auto" latinLnBrk="0" hangingPunct="1">
              <a:lnSpc>
                <a:spcPct val="100000"/>
              </a:lnSpc>
              <a:spcBef>
                <a:spcPct val="20000"/>
              </a:spcBef>
              <a:spcAft>
                <a:spcPts val="0"/>
              </a:spcAft>
              <a:buClrTx/>
              <a:buSzTx/>
              <a:tabLst/>
              <a:defRPr/>
            </a:pPr>
            <a:r>
              <a:rPr kumimoji="0" lang="en-GB" sz="3000" b="1" i="0" u="none" strike="noStrike" kern="1200" cap="none" spc="0" normalizeH="0" baseline="0" noProof="0" dirty="0">
                <a:ln>
                  <a:noFill/>
                </a:ln>
                <a:solidFill>
                  <a:srgbClr val="0070C0"/>
                </a:solidFill>
                <a:effectLst/>
                <a:uLnTx/>
                <a:uFillTx/>
                <a:ea typeface="ＭＳ Ｐゴシック" charset="0"/>
                <a:cs typeface="Calibri" charset="0"/>
              </a:rPr>
              <a:t>CHINA</a:t>
            </a:r>
          </a:p>
          <a:p>
            <a:pPr marL="742950" lvl="1" indent="-285750" defTabSz="914400">
              <a:spcBef>
                <a:spcPct val="20000"/>
              </a:spcBef>
              <a:buFont typeface="Arial" pitchFamily="34" charset="0"/>
              <a:buChar char="–"/>
              <a:defRPr/>
            </a:pPr>
            <a:r>
              <a:rPr lang="en-US" altLang="zh-CN" sz="3000" b="1" dirty="0">
                <a:ea typeface="ＭＳ Ｐゴシック" charset="0"/>
                <a:cs typeface="Arial" charset="0"/>
              </a:rPr>
              <a:t>Institute of High Energy Physics, CAS, Beijing</a:t>
            </a:r>
          </a:p>
          <a:p>
            <a:pPr marL="742950" lvl="1" indent="-285750" defTabSz="914400">
              <a:spcBef>
                <a:spcPct val="20000"/>
              </a:spcBef>
              <a:buFont typeface="Arial" pitchFamily="34" charset="0"/>
              <a:buChar char="–"/>
              <a:defRPr/>
            </a:pPr>
            <a:r>
              <a:rPr lang="en-US" altLang="zh-CN" sz="3000" dirty="0">
                <a:ea typeface="ＭＳ Ｐゴシック" charset="0"/>
                <a:cs typeface="Arial" charset="0"/>
              </a:rPr>
              <a:t>Xi'an Institute of Optical and Precision Mechanics, China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3000" i="0" u="none" strike="noStrike" kern="1200" cap="none" spc="0" normalizeH="0" baseline="0" noProof="0" dirty="0">
                <a:ln>
                  <a:noFill/>
                </a:ln>
                <a:effectLst/>
                <a:uLnTx/>
                <a:uFillTx/>
                <a:ea typeface="ＭＳ Ｐゴシック" charset="0"/>
                <a:cs typeface="Arial" charset="0"/>
              </a:rPr>
              <a:t>Purple Mountain Observatory, CAS, Nanjing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3000" i="0" u="none" strike="noStrike" kern="1200" cap="none" spc="0" normalizeH="0" baseline="0" noProof="0" dirty="0">
                <a:ln>
                  <a:noFill/>
                </a:ln>
                <a:effectLst/>
                <a:uLnTx/>
                <a:uFillTx/>
                <a:ea typeface="ＭＳ Ｐゴシック" charset="0"/>
                <a:cs typeface="Arial" charset="0"/>
              </a:rPr>
              <a:t>University of Science and Technology of China, Hefei</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altLang="zh-CN" sz="3000" b="1" i="0" u="none" strike="noStrike" kern="1200" cap="none" spc="0" normalizeH="0" baseline="0" noProof="0" dirty="0">
              <a:ln>
                <a:noFill/>
              </a:ln>
              <a:solidFill>
                <a:srgbClr val="0000FF"/>
              </a:solidFill>
              <a:effectLst/>
              <a:uLnTx/>
              <a:uFillTx/>
              <a:ea typeface="ＭＳ Ｐゴシック" charset="0"/>
              <a:cs typeface="Arial" charset="0"/>
            </a:endParaRPr>
          </a:p>
          <a:p>
            <a:pPr marR="0" lvl="0" algn="l" defTabSz="914400" rtl="0" eaLnBrk="1" fontAlgn="auto" latinLnBrk="0" hangingPunct="1">
              <a:lnSpc>
                <a:spcPct val="100000"/>
              </a:lnSpc>
              <a:spcBef>
                <a:spcPct val="20000"/>
              </a:spcBef>
              <a:spcAft>
                <a:spcPts val="0"/>
              </a:spcAft>
              <a:buClrTx/>
              <a:buSzTx/>
              <a:tabLst/>
              <a:defRPr/>
            </a:pPr>
            <a:r>
              <a:rPr kumimoji="0" lang="en-US" altLang="zh-CN" sz="3000" b="1" i="0" u="none" strike="noStrike" kern="1200" cap="none" spc="0" normalizeH="0" baseline="0" noProof="0" dirty="0">
                <a:ln>
                  <a:noFill/>
                </a:ln>
                <a:solidFill>
                  <a:srgbClr val="0070C0"/>
                </a:solidFill>
                <a:effectLst/>
                <a:uLnTx/>
                <a:uFillTx/>
                <a:ea typeface="ＭＳ Ｐゴシック" charset="0"/>
                <a:cs typeface="Calibri" charset="0"/>
              </a:rPr>
              <a:t>ITALY</a:t>
            </a:r>
            <a:endParaRPr kumimoji="0" lang="en-US" altLang="zh-CN" sz="3000" b="1" i="0" u="none" strike="noStrike" kern="1200" cap="none" spc="0" normalizeH="0" baseline="0" noProof="0" dirty="0">
              <a:ln>
                <a:noFill/>
              </a:ln>
              <a:solidFill>
                <a:srgbClr val="0070C0"/>
              </a:solidFill>
              <a:effectLst/>
              <a:uLnTx/>
              <a:uFillTx/>
              <a:ea typeface="ＭＳ Ｐゴシック" charset="0"/>
              <a:cs typeface="Arial" charset="0"/>
            </a:endParaRPr>
          </a:p>
          <a:p>
            <a:pPr marL="742950" lvl="1" indent="-285750" defTabSz="914400">
              <a:spcBef>
                <a:spcPct val="20000"/>
              </a:spcBef>
              <a:buFont typeface="Arial" pitchFamily="34" charset="0"/>
              <a:buChar char="–"/>
              <a:defRPr/>
            </a:pPr>
            <a:r>
              <a:rPr lang="en-US" altLang="zh-CN" sz="3000" dirty="0">
                <a:ea typeface="ＭＳ Ｐゴシック" charset="0"/>
                <a:cs typeface="Arial" charset="0"/>
              </a:rPr>
              <a:t>INFN Bari and University of Bari</a:t>
            </a:r>
          </a:p>
          <a:p>
            <a:pPr marL="742950" lvl="1" indent="-285750" defTabSz="914400">
              <a:spcBef>
                <a:spcPct val="20000"/>
              </a:spcBef>
              <a:buFont typeface="Arial" pitchFamily="34" charset="0"/>
              <a:buChar char="–"/>
              <a:defRPr/>
            </a:pPr>
            <a:r>
              <a:rPr lang="en-US" altLang="zh-CN" sz="3000" dirty="0">
                <a:ea typeface="ＭＳ Ｐゴシック" charset="0"/>
                <a:cs typeface="Arial" charset="0"/>
              </a:rPr>
              <a:t>INFN Firenze and University of Firenze</a:t>
            </a:r>
            <a:endParaRPr kumimoji="0" lang="en-US" altLang="zh-CN" sz="3000" i="0" u="none" strike="noStrike" kern="1200" cap="none" spc="0" normalizeH="0" baseline="0" noProof="0" dirty="0">
              <a:ln>
                <a:noFill/>
              </a:ln>
              <a:effectLst/>
              <a:uLnTx/>
              <a:uFillTx/>
              <a:ea typeface="ＭＳ Ｐゴシック" charset="0"/>
              <a:cs typeface="Arial"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3000" i="0" u="none" strike="noStrike" kern="1200" cap="none" spc="0" normalizeH="0" baseline="0" noProof="0" dirty="0">
                <a:ln>
                  <a:noFill/>
                </a:ln>
                <a:effectLst/>
                <a:uLnTx/>
                <a:uFillTx/>
                <a:ea typeface="ＭＳ Ｐゴシック" charset="0"/>
                <a:cs typeface="Arial" charset="0"/>
              </a:rPr>
              <a:t>INFN Perugia and University of Perugia</a:t>
            </a:r>
          </a:p>
          <a:p>
            <a:pPr marL="742950" lvl="1" indent="-285750" defTabSz="914400">
              <a:spcBef>
                <a:spcPct val="20000"/>
              </a:spcBef>
              <a:buFont typeface="Arial" pitchFamily="34" charset="0"/>
              <a:buChar char="–"/>
              <a:defRPr/>
            </a:pPr>
            <a:r>
              <a:rPr lang="en-US" altLang="zh-CN" sz="3000" dirty="0">
                <a:ea typeface="ＭＳ Ｐゴシック" charset="0"/>
                <a:cs typeface="Arial" charset="0"/>
              </a:rPr>
              <a:t>INFN Pisa and University of Pisa</a:t>
            </a:r>
            <a:endParaRPr kumimoji="0" lang="en-US" altLang="zh-CN" sz="3000" i="0" u="none" strike="noStrike" kern="1200" cap="none" spc="0" normalizeH="0" baseline="0" noProof="0" dirty="0">
              <a:ln>
                <a:noFill/>
              </a:ln>
              <a:effectLst/>
              <a:uLnTx/>
              <a:uFillTx/>
              <a:ea typeface="ＭＳ Ｐゴシック" charset="0"/>
              <a:cs typeface="Arial"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3000" i="0" u="none" strike="noStrike" kern="1200" cap="none" spc="0" normalizeH="0" baseline="0" noProof="0" dirty="0">
                <a:ln>
                  <a:noFill/>
                </a:ln>
                <a:effectLst/>
                <a:uLnTx/>
                <a:uFillTx/>
                <a:ea typeface="ＭＳ Ｐゴシック" charset="0"/>
                <a:cs typeface="Arial" charset="0"/>
              </a:rPr>
              <a:t>INFN Lecce</a:t>
            </a:r>
            <a:r>
              <a:rPr kumimoji="0" lang="en-US" altLang="zh-CN" sz="3000" i="0" u="none" strike="noStrike" kern="1200" cap="none" spc="0" normalizeH="0" noProof="0" dirty="0">
                <a:ln>
                  <a:noFill/>
                </a:ln>
                <a:effectLst/>
                <a:uLnTx/>
                <a:uFillTx/>
                <a:ea typeface="ＭＳ Ｐゴシック" charset="0"/>
                <a:cs typeface="Arial" charset="0"/>
              </a:rPr>
              <a:t> and </a:t>
            </a:r>
            <a:r>
              <a:rPr kumimoji="0" lang="en-US" altLang="zh-CN" sz="3000" i="0" u="none" strike="noStrike" kern="1200" cap="none" spc="0" normalizeH="0" baseline="0" noProof="0" dirty="0">
                <a:ln>
                  <a:noFill/>
                </a:ln>
                <a:effectLst/>
                <a:uLnTx/>
                <a:uFillTx/>
                <a:ea typeface="ＭＳ Ｐゴシック" charset="0"/>
                <a:cs typeface="Arial" charset="0"/>
              </a:rPr>
              <a:t>University of </a:t>
            </a:r>
            <a:r>
              <a:rPr lang="en-US" altLang="zh-CN" sz="3000" dirty="0">
                <a:ea typeface="ＭＳ Ｐゴシック" charset="0"/>
                <a:cs typeface="Arial" charset="0"/>
              </a:rPr>
              <a:t>S</a:t>
            </a:r>
            <a:r>
              <a:rPr kumimoji="0" lang="en-US" altLang="zh-CN" sz="3000" i="0" u="none" strike="noStrike" kern="1200" cap="none" spc="0" normalizeH="0" baseline="0" noProof="0" dirty="0" err="1">
                <a:ln>
                  <a:noFill/>
                </a:ln>
                <a:effectLst/>
                <a:uLnTx/>
                <a:uFillTx/>
                <a:ea typeface="ＭＳ Ｐゴシック" charset="0"/>
                <a:cs typeface="Arial" charset="0"/>
              </a:rPr>
              <a:t>alento</a:t>
            </a:r>
            <a:endParaRPr kumimoji="0" lang="en-US" altLang="zh-CN" sz="3000" i="0" u="none" strike="noStrike" kern="1200" cap="none" spc="0" normalizeH="0" baseline="0" noProof="0" dirty="0">
              <a:ln>
                <a:noFill/>
              </a:ln>
              <a:effectLst/>
              <a:uLnTx/>
              <a:uFillTx/>
              <a:ea typeface="ＭＳ Ｐゴシック" charset="0"/>
              <a:cs typeface="Arial" charset="0"/>
            </a:endParaRPr>
          </a:p>
          <a:p>
            <a:pPr marL="742950" lvl="1" indent="-285750" defTabSz="914400">
              <a:spcBef>
                <a:spcPct val="20000"/>
              </a:spcBef>
              <a:buFont typeface="Arial" pitchFamily="34" charset="0"/>
              <a:buChar char="–"/>
              <a:defRPr/>
            </a:pPr>
            <a:r>
              <a:rPr lang="it-IT" sz="3000" dirty="0"/>
              <a:t>INFN Laboratori Nazionali del Gran Sasso and </a:t>
            </a:r>
            <a:r>
              <a:rPr lang="en-US" altLang="zh-CN" sz="3000" noProof="0" dirty="0">
                <a:ea typeface="ＭＳ Ｐゴシック" charset="0"/>
                <a:cs typeface="Arial" charset="0"/>
              </a:rPr>
              <a:t>GSSI Gran </a:t>
            </a:r>
            <a:r>
              <a:rPr lang="en-US" altLang="zh-CN" sz="3000" noProof="0" dirty="0" err="1">
                <a:ea typeface="ＭＳ Ｐゴシック" charset="0"/>
                <a:cs typeface="Arial" charset="0"/>
              </a:rPr>
              <a:t>Sasso</a:t>
            </a:r>
            <a:r>
              <a:rPr lang="en-US" altLang="zh-CN" sz="3000" noProof="0" dirty="0">
                <a:ea typeface="ＭＳ Ｐゴシック" charset="0"/>
                <a:cs typeface="Arial" charset="0"/>
              </a:rPr>
              <a:t> Science Institute</a:t>
            </a:r>
          </a:p>
          <a:p>
            <a:pPr defTabSz="914400">
              <a:spcBef>
                <a:spcPct val="20000"/>
              </a:spcBef>
              <a:defRPr/>
            </a:pPr>
            <a:r>
              <a:rPr kumimoji="0" lang="en-US" altLang="zh-CN" sz="3000" b="1" i="0" u="none" strike="noStrike" kern="1200" cap="none" spc="0" normalizeH="0" baseline="0" dirty="0">
                <a:ln>
                  <a:noFill/>
                </a:ln>
                <a:solidFill>
                  <a:srgbClr val="0070C0"/>
                </a:solidFill>
                <a:effectLst/>
                <a:uLnTx/>
                <a:uFillTx/>
                <a:ea typeface="ＭＳ Ｐゴシック" charset="0"/>
                <a:cs typeface="Arial" charset="0"/>
              </a:rPr>
              <a:t>SPAIN</a:t>
            </a:r>
          </a:p>
          <a:p>
            <a:pPr marL="742950" lvl="1" indent="-285750" defTabSz="914400">
              <a:spcBef>
                <a:spcPct val="20000"/>
              </a:spcBef>
              <a:buFont typeface="Arial" pitchFamily="34" charset="0"/>
              <a:buChar char="–"/>
              <a:defRPr/>
            </a:pPr>
            <a:r>
              <a:rPr lang="en-US" altLang="zh-CN" sz="3000" dirty="0">
                <a:ea typeface="ＭＳ Ｐゴシック" charset="0"/>
                <a:cs typeface="Arial" charset="0"/>
              </a:rPr>
              <a:t>CIEMAT - Madrid</a:t>
            </a:r>
          </a:p>
          <a:p>
            <a:pPr marL="742950" lvl="1" indent="-285750" defTabSz="914400">
              <a:spcBef>
                <a:spcPct val="20000"/>
              </a:spcBef>
              <a:buFont typeface="Arial" pitchFamily="34" charset="0"/>
              <a:buChar char="–"/>
              <a:defRPr/>
            </a:pPr>
            <a:r>
              <a:rPr lang="en-US" sz="3000" dirty="0"/>
              <a:t>ICCUB - </a:t>
            </a:r>
            <a:r>
              <a:rPr lang="en-US" sz="3000" dirty="0" err="1"/>
              <a:t>Barcellona</a:t>
            </a:r>
            <a:endParaRPr kumimoji="0" lang="en-US" altLang="zh-CN" sz="3000" b="1" i="0" u="none" strike="noStrike" kern="1200" cap="none" spc="0" normalizeH="0" baseline="0" noProof="0" dirty="0">
              <a:ln>
                <a:noFill/>
              </a:ln>
              <a:solidFill>
                <a:srgbClr val="0070C0"/>
              </a:solidFill>
              <a:effectLst/>
              <a:uLnTx/>
              <a:uFillTx/>
              <a:ea typeface="ＭＳ Ｐゴシック" charset="0"/>
              <a:cs typeface="Arial" charset="0"/>
            </a:endParaRPr>
          </a:p>
          <a:p>
            <a:pPr marL="742950" marR="0" lvl="1" indent="-285750" algn="l" defTabSz="914400" rtl="0" eaLnBrk="1" fontAlgn="auto" latinLnBrk="0" hangingPunct="1">
              <a:lnSpc>
                <a:spcPct val="100000"/>
              </a:lnSpc>
              <a:spcBef>
                <a:spcPct val="20000"/>
              </a:spcBef>
              <a:spcAft>
                <a:spcPts val="0"/>
              </a:spcAft>
              <a:buClrTx/>
              <a:buSzTx/>
              <a:tabLst/>
              <a:defRPr/>
            </a:pPr>
            <a:endParaRPr lang="en-US" altLang="zh-CN" sz="3000" b="1" dirty="0">
              <a:ea typeface="ＭＳ Ｐゴシック" charset="0"/>
              <a:cs typeface="Arial" charset="0"/>
            </a:endParaRPr>
          </a:p>
          <a:p>
            <a:pPr lvl="0">
              <a:spcBef>
                <a:spcPct val="20000"/>
              </a:spcBef>
              <a:defRPr/>
            </a:pPr>
            <a:r>
              <a:rPr lang="en-US" altLang="zh-CN" sz="3000" b="1" dirty="0">
                <a:solidFill>
                  <a:srgbClr val="0070C0"/>
                </a:solidFill>
                <a:ea typeface="ＭＳ Ｐゴシック" charset="0"/>
                <a:cs typeface="Arial" charset="0"/>
              </a:rPr>
              <a:t>SWITZERLAND</a:t>
            </a:r>
          </a:p>
          <a:p>
            <a:pPr marL="742950" lvl="1" indent="-285750">
              <a:spcBef>
                <a:spcPct val="20000"/>
              </a:spcBef>
              <a:buFont typeface="Arial" pitchFamily="34" charset="0"/>
              <a:buChar char="–"/>
              <a:defRPr/>
            </a:pPr>
            <a:r>
              <a:rPr lang="en-US" altLang="zh-CN" sz="3000" dirty="0">
                <a:ea typeface="ＭＳ Ｐゴシック" charset="0"/>
                <a:cs typeface="Arial" charset="0"/>
              </a:rPr>
              <a:t>University of Geneva</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altLang="zh-CN" sz="2400" b="1" i="0" u="none" strike="noStrike" kern="1200" cap="none" spc="0" normalizeH="0" baseline="0" noProof="0" dirty="0">
              <a:ln>
                <a:noFill/>
              </a:ln>
              <a:solidFill>
                <a:srgbClr val="0000FF"/>
              </a:solidFill>
              <a:effectLst/>
              <a:uLnTx/>
              <a:uFillTx/>
              <a:latin typeface="+mn-lt"/>
              <a:ea typeface="ＭＳ Ｐゴシック" charset="0"/>
              <a:cs typeface="Arial"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1" i="0" u="none" strike="noStrike" kern="1200" cap="none" spc="0" normalizeH="0" baseline="0" noProof="0" dirty="0">
              <a:ln>
                <a:noFill/>
              </a:ln>
              <a:solidFill>
                <a:srgbClr val="0000FF"/>
              </a:solidFill>
              <a:effectLst/>
              <a:uLnTx/>
              <a:uFillTx/>
              <a:latin typeface="+mn-lt"/>
              <a:ea typeface="ＭＳ Ｐゴシック" charset="0"/>
              <a:cs typeface="Arial" charset="0"/>
            </a:endParaRPr>
          </a:p>
        </p:txBody>
      </p:sp>
      <p:pic>
        <p:nvPicPr>
          <p:cNvPr id="10" name="Picture 8">
            <a:extLst>
              <a:ext uri="{FF2B5EF4-FFF2-40B4-BE49-F238E27FC236}">
                <a16:creationId xmlns:a16="http://schemas.microsoft.com/office/drawing/2014/main" id="{96036B57-6ABE-493D-8FF0-4FA3E6340D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1625" y="3250354"/>
            <a:ext cx="936104" cy="62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a:extLst>
              <a:ext uri="{FF2B5EF4-FFF2-40B4-BE49-F238E27FC236}">
                <a16:creationId xmlns:a16="http://schemas.microsoft.com/office/drawing/2014/main" id="{0AAA6BA6-8CFB-40F4-9EEF-7DC0B418AA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V="1">
            <a:off x="6994157" y="4304233"/>
            <a:ext cx="923572" cy="619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 descr="http://1.bp.blogspot.com/-YR7Q0DI_G98/VQULAA3F0kI/AAAAAAABGu4/-Peg0qzUY3s/s1600/Swiss_Flag.jpeg">
            <a:extLst>
              <a:ext uri="{FF2B5EF4-FFF2-40B4-BE49-F238E27FC236}">
                <a16:creationId xmlns:a16="http://schemas.microsoft.com/office/drawing/2014/main" id="{4E4CCE73-01B1-4D74-B844-0C49B0634B7C}"/>
              </a:ext>
            </a:extLst>
          </p:cNvPr>
          <p:cNvPicPr>
            <a:picLocks noChangeAspect="1" noChangeArrowheads="1"/>
          </p:cNvPicPr>
          <p:nvPr/>
        </p:nvPicPr>
        <p:blipFill>
          <a:blip r:embed="rId5" cstate="print"/>
          <a:srcRect/>
          <a:stretch>
            <a:fillRect/>
          </a:stretch>
        </p:blipFill>
        <p:spPr bwMode="auto">
          <a:xfrm>
            <a:off x="7028552" y="6123147"/>
            <a:ext cx="853481" cy="571832"/>
          </a:xfrm>
          <a:prstGeom prst="rect">
            <a:avLst/>
          </a:prstGeom>
          <a:noFill/>
        </p:spPr>
      </p:pic>
      <p:pic>
        <p:nvPicPr>
          <p:cNvPr id="3" name="Picture 2" descr="Image result for spain flag">
            <a:extLst>
              <a:ext uri="{FF2B5EF4-FFF2-40B4-BE49-F238E27FC236}">
                <a16:creationId xmlns:a16="http://schemas.microsoft.com/office/drawing/2014/main" id="{AD914B33-D9C5-4A3D-A136-132FA05012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700" b="16366"/>
          <a:stretch/>
        </p:blipFill>
        <p:spPr bwMode="auto">
          <a:xfrm>
            <a:off x="6992854" y="5281194"/>
            <a:ext cx="924875" cy="61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2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B71B-86F5-47AB-BA57-E827FE0A097D}"/>
              </a:ext>
            </a:extLst>
          </p:cNvPr>
          <p:cNvSpPr>
            <a:spLocks noGrp="1"/>
          </p:cNvSpPr>
          <p:nvPr>
            <p:ph type="title"/>
          </p:nvPr>
        </p:nvSpPr>
        <p:spPr/>
        <p:txBody>
          <a:bodyPr/>
          <a:lstStyle/>
          <a:p>
            <a:r>
              <a:rPr lang="en-US" dirty="0"/>
              <a:t>TILE 2 </a:t>
            </a:r>
            <a:r>
              <a:rPr lang="en-US" dirty="0" err="1"/>
              <a:t>Test@SPS</a:t>
            </a:r>
            <a:r>
              <a:rPr lang="en-US" dirty="0"/>
              <a:t> with ions</a:t>
            </a:r>
          </a:p>
        </p:txBody>
      </p:sp>
      <p:sp>
        <p:nvSpPr>
          <p:cNvPr id="3" name="Content Placeholder 2">
            <a:extLst>
              <a:ext uri="{FF2B5EF4-FFF2-40B4-BE49-F238E27FC236}">
                <a16:creationId xmlns:a16="http://schemas.microsoft.com/office/drawing/2014/main" id="{8AF4A29C-540A-43CE-8C90-923041CAC731}"/>
              </a:ext>
            </a:extLst>
          </p:cNvPr>
          <p:cNvSpPr>
            <a:spLocks noGrp="1"/>
          </p:cNvSpPr>
          <p:nvPr>
            <p:ph idx="1"/>
          </p:nvPr>
        </p:nvSpPr>
        <p:spPr>
          <a:xfrm>
            <a:off x="179226" y="622797"/>
            <a:ext cx="10106187" cy="538491"/>
          </a:xfrm>
        </p:spPr>
        <p:txBody>
          <a:bodyPr/>
          <a:lstStyle/>
          <a:p>
            <a:r>
              <a:rPr lang="en-US" dirty="0"/>
              <a:t>Some improvement achieved if we sum together the signals from </a:t>
            </a:r>
            <a:r>
              <a:rPr lang="en-US" dirty="0" err="1"/>
              <a:t>SiPMs</a:t>
            </a:r>
            <a:endParaRPr lang="en-US" dirty="0"/>
          </a:p>
        </p:txBody>
      </p:sp>
      <p:sp>
        <p:nvSpPr>
          <p:cNvPr id="4" name="Footer Placeholder 3">
            <a:extLst>
              <a:ext uri="{FF2B5EF4-FFF2-40B4-BE49-F238E27FC236}">
                <a16:creationId xmlns:a16="http://schemas.microsoft.com/office/drawing/2014/main" id="{D5FB3D5C-678E-4F68-AACA-7AF786C23A66}"/>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C150F306-2E46-4112-AA8B-6039662D4D0A}"/>
              </a:ext>
            </a:extLst>
          </p:cNvPr>
          <p:cNvSpPr>
            <a:spLocks noGrp="1"/>
          </p:cNvSpPr>
          <p:nvPr>
            <p:ph type="sldNum" sz="quarter" idx="12"/>
          </p:nvPr>
        </p:nvSpPr>
        <p:spPr/>
        <p:txBody>
          <a:bodyPr/>
          <a:lstStyle/>
          <a:p>
            <a:fld id="{2AB15243-3B5E-469F-AFF6-1290B037E4B0}" type="slidenum">
              <a:rPr lang="en-US" smtClean="0"/>
              <a:t>20</a:t>
            </a:fld>
            <a:endParaRPr lang="en-US"/>
          </a:p>
        </p:txBody>
      </p:sp>
      <p:pic>
        <p:nvPicPr>
          <p:cNvPr id="6" name="Immagine 5">
            <a:extLst>
              <a:ext uri="{FF2B5EF4-FFF2-40B4-BE49-F238E27FC236}">
                <a16:creationId xmlns:a16="http://schemas.microsoft.com/office/drawing/2014/main" id="{BF2FE334-E443-4FCD-BA51-5F4748211D84}"/>
              </a:ext>
            </a:extLst>
          </p:cNvPr>
          <p:cNvPicPr>
            <a:picLocks noChangeAspect="1"/>
          </p:cNvPicPr>
          <p:nvPr/>
        </p:nvPicPr>
        <p:blipFill rotWithShape="1">
          <a:blip r:embed="rId2"/>
          <a:srcRect t="49494"/>
          <a:stretch/>
        </p:blipFill>
        <p:spPr>
          <a:xfrm>
            <a:off x="729753" y="3833818"/>
            <a:ext cx="10525854" cy="2452456"/>
          </a:xfrm>
          <a:prstGeom prst="rect">
            <a:avLst/>
          </a:prstGeom>
        </p:spPr>
      </p:pic>
      <p:pic>
        <p:nvPicPr>
          <p:cNvPr id="7" name="Picture 2">
            <a:extLst>
              <a:ext uri="{FF2B5EF4-FFF2-40B4-BE49-F238E27FC236}">
                <a16:creationId xmlns:a16="http://schemas.microsoft.com/office/drawing/2014/main" id="{8A434281-554F-4F40-8982-87533D0096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2119" y="1160875"/>
            <a:ext cx="3305151" cy="2427081"/>
          </a:xfrm>
          <a:prstGeom prst="rect">
            <a:avLst/>
          </a:prstGeom>
        </p:spPr>
      </p:pic>
      <p:pic>
        <p:nvPicPr>
          <p:cNvPr id="8" name="Picture 4">
            <a:extLst>
              <a:ext uri="{FF2B5EF4-FFF2-40B4-BE49-F238E27FC236}">
                <a16:creationId xmlns:a16="http://schemas.microsoft.com/office/drawing/2014/main" id="{658C7172-373E-4CCA-9432-BC5DF8529B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1416" y="1159523"/>
            <a:ext cx="3294191" cy="2427081"/>
          </a:xfrm>
          <a:prstGeom prst="rect">
            <a:avLst/>
          </a:prstGeom>
        </p:spPr>
      </p:pic>
      <p:pic>
        <p:nvPicPr>
          <p:cNvPr id="9" name="Picture 2">
            <a:extLst>
              <a:ext uri="{FF2B5EF4-FFF2-40B4-BE49-F238E27FC236}">
                <a16:creationId xmlns:a16="http://schemas.microsoft.com/office/drawing/2014/main" id="{B6813AC4-16B5-4119-A929-0550D22F55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8821" y="1187081"/>
            <a:ext cx="3249949" cy="2401420"/>
          </a:xfrm>
          <a:prstGeom prst="rect">
            <a:avLst/>
          </a:prstGeom>
        </p:spPr>
      </p:pic>
      <p:sp>
        <p:nvSpPr>
          <p:cNvPr id="10" name="Rectangle 9">
            <a:extLst>
              <a:ext uri="{FF2B5EF4-FFF2-40B4-BE49-F238E27FC236}">
                <a16:creationId xmlns:a16="http://schemas.microsoft.com/office/drawing/2014/main" id="{DBD39313-5454-4365-9B45-874F4A16EC67}"/>
              </a:ext>
            </a:extLst>
          </p:cNvPr>
          <p:cNvSpPr/>
          <p:nvPr/>
        </p:nvSpPr>
        <p:spPr>
          <a:xfrm>
            <a:off x="1147075" y="4187936"/>
            <a:ext cx="2712720" cy="646331"/>
          </a:xfrm>
          <a:prstGeom prst="rect">
            <a:avLst/>
          </a:prstGeom>
        </p:spPr>
        <p:txBody>
          <a:bodyPr wrap="square">
            <a:spAutoFit/>
          </a:bodyPr>
          <a:lstStyle/>
          <a:p>
            <a:r>
              <a:rPr lang="it-IT" dirty="0">
                <a:solidFill>
                  <a:schemeClr val="accent2"/>
                </a:solidFill>
              </a:rPr>
              <a:t>Linear </a:t>
            </a:r>
            <a:r>
              <a:rPr lang="it-IT" dirty="0" err="1">
                <a:solidFill>
                  <a:schemeClr val="accent2"/>
                </a:solidFill>
              </a:rPr>
              <a:t>fit</a:t>
            </a:r>
            <a:r>
              <a:rPr lang="it-IT" dirty="0">
                <a:solidFill>
                  <a:schemeClr val="accent2"/>
                </a:solidFill>
              </a:rPr>
              <a:t> </a:t>
            </a:r>
            <a:endParaRPr lang="it-IT" baseline="30000" dirty="0">
              <a:solidFill>
                <a:schemeClr val="accent2"/>
              </a:solidFill>
            </a:endParaRPr>
          </a:p>
          <a:p>
            <a:r>
              <a:rPr lang="it-IT" dirty="0" err="1">
                <a:solidFill>
                  <a:srgbClr val="00B050"/>
                </a:solidFill>
              </a:rPr>
              <a:t>Birks</a:t>
            </a:r>
            <a:r>
              <a:rPr lang="it-IT" dirty="0">
                <a:solidFill>
                  <a:srgbClr val="00B050"/>
                </a:solidFill>
              </a:rPr>
              <a:t> relation</a:t>
            </a:r>
          </a:p>
        </p:txBody>
      </p:sp>
      <p:sp>
        <p:nvSpPr>
          <p:cNvPr id="11" name="TextBox 10">
            <a:extLst>
              <a:ext uri="{FF2B5EF4-FFF2-40B4-BE49-F238E27FC236}">
                <a16:creationId xmlns:a16="http://schemas.microsoft.com/office/drawing/2014/main" id="{62242642-3D97-440F-AD02-6FCFFE390FA5}"/>
              </a:ext>
            </a:extLst>
          </p:cNvPr>
          <p:cNvSpPr txBox="1"/>
          <p:nvPr/>
        </p:nvSpPr>
        <p:spPr>
          <a:xfrm rot="19731681">
            <a:off x="2091195" y="2706598"/>
            <a:ext cx="1392903" cy="369332"/>
          </a:xfrm>
          <a:prstGeom prst="rect">
            <a:avLst/>
          </a:prstGeom>
          <a:noFill/>
        </p:spPr>
        <p:txBody>
          <a:bodyPr wrap="square" rtlCol="0">
            <a:spAutoFit/>
          </a:bodyPr>
          <a:lstStyle/>
          <a:p>
            <a:r>
              <a:rPr lang="en-US" dirty="0">
                <a:solidFill>
                  <a:schemeClr val="bg1"/>
                </a:solidFill>
              </a:rPr>
              <a:t>Preliminary</a:t>
            </a:r>
          </a:p>
        </p:txBody>
      </p:sp>
      <p:sp>
        <p:nvSpPr>
          <p:cNvPr id="12" name="TextBox 11">
            <a:extLst>
              <a:ext uri="{FF2B5EF4-FFF2-40B4-BE49-F238E27FC236}">
                <a16:creationId xmlns:a16="http://schemas.microsoft.com/office/drawing/2014/main" id="{9BCD72C9-C1F6-4C77-8D6C-48BA074FFFA0}"/>
              </a:ext>
            </a:extLst>
          </p:cNvPr>
          <p:cNvSpPr txBox="1"/>
          <p:nvPr/>
        </p:nvSpPr>
        <p:spPr>
          <a:xfrm rot="19731681">
            <a:off x="5069092" y="2630864"/>
            <a:ext cx="1392903" cy="369332"/>
          </a:xfrm>
          <a:prstGeom prst="rect">
            <a:avLst/>
          </a:prstGeom>
          <a:noFill/>
        </p:spPr>
        <p:txBody>
          <a:bodyPr wrap="square" rtlCol="0">
            <a:spAutoFit/>
          </a:bodyPr>
          <a:lstStyle/>
          <a:p>
            <a:r>
              <a:rPr lang="en-US" dirty="0">
                <a:solidFill>
                  <a:schemeClr val="bg1"/>
                </a:solidFill>
              </a:rPr>
              <a:t>Preliminary</a:t>
            </a:r>
          </a:p>
        </p:txBody>
      </p:sp>
      <p:sp>
        <p:nvSpPr>
          <p:cNvPr id="13" name="TextBox 12">
            <a:extLst>
              <a:ext uri="{FF2B5EF4-FFF2-40B4-BE49-F238E27FC236}">
                <a16:creationId xmlns:a16="http://schemas.microsoft.com/office/drawing/2014/main" id="{E77B96D6-72E2-48E7-A33C-FC3C5832BEDD}"/>
              </a:ext>
            </a:extLst>
          </p:cNvPr>
          <p:cNvSpPr txBox="1"/>
          <p:nvPr/>
        </p:nvSpPr>
        <p:spPr>
          <a:xfrm rot="19731681">
            <a:off x="9607610" y="1752521"/>
            <a:ext cx="1392903" cy="369332"/>
          </a:xfrm>
          <a:prstGeom prst="rect">
            <a:avLst/>
          </a:prstGeom>
          <a:noFill/>
        </p:spPr>
        <p:txBody>
          <a:bodyPr wrap="square" rtlCol="0">
            <a:spAutoFit/>
          </a:bodyPr>
          <a:lstStyle/>
          <a:p>
            <a:r>
              <a:rPr lang="en-US" dirty="0">
                <a:solidFill>
                  <a:schemeClr val="bg1"/>
                </a:solidFill>
              </a:rPr>
              <a:t>Preliminary</a:t>
            </a:r>
          </a:p>
        </p:txBody>
      </p:sp>
      <p:sp>
        <p:nvSpPr>
          <p:cNvPr id="14" name="TextBox 13">
            <a:extLst>
              <a:ext uri="{FF2B5EF4-FFF2-40B4-BE49-F238E27FC236}">
                <a16:creationId xmlns:a16="http://schemas.microsoft.com/office/drawing/2014/main" id="{E0DF6E1C-5E25-4E1B-8E56-E6EBCBE81530}"/>
              </a:ext>
            </a:extLst>
          </p:cNvPr>
          <p:cNvSpPr txBox="1"/>
          <p:nvPr/>
        </p:nvSpPr>
        <p:spPr>
          <a:xfrm rot="19731681">
            <a:off x="9202227" y="5194563"/>
            <a:ext cx="1392903" cy="369332"/>
          </a:xfrm>
          <a:prstGeom prst="rect">
            <a:avLst/>
          </a:prstGeom>
          <a:noFill/>
        </p:spPr>
        <p:txBody>
          <a:bodyPr wrap="square" rtlCol="0">
            <a:spAutoFit/>
          </a:bodyPr>
          <a:lstStyle/>
          <a:p>
            <a:r>
              <a:rPr lang="en-US" dirty="0">
                <a:solidFill>
                  <a:schemeClr val="bg1"/>
                </a:solidFill>
              </a:rPr>
              <a:t>Preliminary</a:t>
            </a:r>
          </a:p>
        </p:txBody>
      </p:sp>
      <p:sp>
        <p:nvSpPr>
          <p:cNvPr id="15" name="TextBox 14">
            <a:extLst>
              <a:ext uri="{FF2B5EF4-FFF2-40B4-BE49-F238E27FC236}">
                <a16:creationId xmlns:a16="http://schemas.microsoft.com/office/drawing/2014/main" id="{C7AA9B0E-C0B5-4AAB-8103-2C2F657BAC76}"/>
              </a:ext>
            </a:extLst>
          </p:cNvPr>
          <p:cNvSpPr txBox="1"/>
          <p:nvPr/>
        </p:nvSpPr>
        <p:spPr>
          <a:xfrm rot="19731681">
            <a:off x="5907339" y="5167803"/>
            <a:ext cx="1392903" cy="369332"/>
          </a:xfrm>
          <a:prstGeom prst="rect">
            <a:avLst/>
          </a:prstGeom>
          <a:noFill/>
        </p:spPr>
        <p:txBody>
          <a:bodyPr wrap="square" rtlCol="0">
            <a:spAutoFit/>
          </a:bodyPr>
          <a:lstStyle/>
          <a:p>
            <a:r>
              <a:rPr lang="en-US" dirty="0">
                <a:solidFill>
                  <a:schemeClr val="bg1"/>
                </a:solidFill>
              </a:rPr>
              <a:t>Preliminary</a:t>
            </a:r>
          </a:p>
        </p:txBody>
      </p:sp>
      <p:sp>
        <p:nvSpPr>
          <p:cNvPr id="16" name="TextBox 15">
            <a:extLst>
              <a:ext uri="{FF2B5EF4-FFF2-40B4-BE49-F238E27FC236}">
                <a16:creationId xmlns:a16="http://schemas.microsoft.com/office/drawing/2014/main" id="{1FA346D5-E1C0-46EC-8DB7-3F4CBCFE4BAD}"/>
              </a:ext>
            </a:extLst>
          </p:cNvPr>
          <p:cNvSpPr txBox="1"/>
          <p:nvPr/>
        </p:nvSpPr>
        <p:spPr>
          <a:xfrm rot="19731681">
            <a:off x="2612452" y="5090310"/>
            <a:ext cx="1392903" cy="369332"/>
          </a:xfrm>
          <a:prstGeom prst="rect">
            <a:avLst/>
          </a:prstGeom>
          <a:noFill/>
        </p:spPr>
        <p:txBody>
          <a:bodyPr wrap="square" rtlCol="0">
            <a:spAutoFit/>
          </a:bodyPr>
          <a:lstStyle/>
          <a:p>
            <a:r>
              <a:rPr lang="en-US" dirty="0">
                <a:solidFill>
                  <a:schemeClr val="bg1"/>
                </a:solidFill>
              </a:rPr>
              <a:t>Preliminary</a:t>
            </a:r>
          </a:p>
        </p:txBody>
      </p:sp>
    </p:spTree>
    <p:extLst>
      <p:ext uri="{BB962C8B-B14F-4D97-AF65-F5344CB8AC3E}">
        <p14:creationId xmlns:p14="http://schemas.microsoft.com/office/powerpoint/2010/main" val="3282519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Lesson</a:t>
            </a:r>
            <a:r>
              <a:rPr lang="it-IT" dirty="0"/>
              <a:t> </a:t>
            </a:r>
            <a:r>
              <a:rPr lang="it-IT" dirty="0" err="1"/>
              <a:t>learned</a:t>
            </a:r>
            <a:endParaRPr lang="it-IT" dirty="0"/>
          </a:p>
        </p:txBody>
      </p:sp>
      <p:sp>
        <p:nvSpPr>
          <p:cNvPr id="3" name="Segnaposto contenuto 2"/>
          <p:cNvSpPr>
            <a:spLocks noGrp="1"/>
          </p:cNvSpPr>
          <p:nvPr>
            <p:ph idx="1"/>
          </p:nvPr>
        </p:nvSpPr>
        <p:spPr>
          <a:xfrm>
            <a:off x="554736" y="970330"/>
            <a:ext cx="10515600" cy="5357317"/>
          </a:xfrm>
        </p:spPr>
        <p:txBody>
          <a:bodyPr>
            <a:normAutofit fontScale="92500" lnSpcReduction="20000"/>
          </a:bodyPr>
          <a:lstStyle/>
          <a:p>
            <a:r>
              <a:rPr lang="en-US" dirty="0"/>
              <a:t>Tile 1</a:t>
            </a:r>
          </a:p>
          <a:p>
            <a:pPr lvl="1"/>
            <a:r>
              <a:rPr lang="en-US" dirty="0"/>
              <a:t>Small </a:t>
            </a:r>
            <a:r>
              <a:rPr lang="en-US" dirty="0" err="1"/>
              <a:t>SiPM</a:t>
            </a:r>
            <a:r>
              <a:rPr lang="en-US" dirty="0"/>
              <a:t> collects very few photons</a:t>
            </a:r>
          </a:p>
          <a:p>
            <a:pPr lvl="1"/>
            <a:r>
              <a:rPr lang="en-US" dirty="0"/>
              <a:t>Response is almost uniform in the tile (30-40 </a:t>
            </a:r>
            <a:r>
              <a:rPr lang="en-US" dirty="0" err="1"/>
              <a:t>p.e.</a:t>
            </a:r>
            <a:r>
              <a:rPr lang="en-US" dirty="0"/>
              <a:t> for large </a:t>
            </a:r>
            <a:r>
              <a:rPr lang="en-US" dirty="0" err="1"/>
              <a:t>SiPMs</a:t>
            </a:r>
            <a:r>
              <a:rPr lang="en-US" dirty="0"/>
              <a:t>), with peaks in the points closer to the </a:t>
            </a:r>
            <a:r>
              <a:rPr lang="en-US" dirty="0" err="1"/>
              <a:t>SiPMs</a:t>
            </a:r>
            <a:endParaRPr lang="en-US" dirty="0"/>
          </a:p>
          <a:p>
            <a:pPr lvl="1"/>
            <a:r>
              <a:rPr lang="en-US" dirty="0"/>
              <a:t>Efficiency reached with this configuration is very high, fulfilling the requirements of anti-coincidence systems in cosmic ray satellites.</a:t>
            </a:r>
          </a:p>
          <a:p>
            <a:r>
              <a:rPr lang="en-US" dirty="0"/>
              <a:t>Tile 2</a:t>
            </a:r>
          </a:p>
          <a:p>
            <a:pPr lvl="1"/>
            <a:r>
              <a:rPr lang="en-US" dirty="0"/>
              <a:t>nuclei detection and identification up to Z=8 with single channel</a:t>
            </a:r>
            <a:endParaRPr lang="en-US" sz="300" dirty="0"/>
          </a:p>
          <a:p>
            <a:pPr lvl="1"/>
            <a:r>
              <a:rPr lang="en-US" dirty="0"/>
              <a:t>Summing up the equivalent channels </a:t>
            </a:r>
            <a:r>
              <a:rPr lang="en-US" dirty="0">
                <a:latin typeface="Cambria Math" panose="02040503050406030204" pitchFamily="18" charset="0"/>
                <a:ea typeface="Cambria Math" panose="02040503050406030204" pitchFamily="18" charset="0"/>
              </a:rPr>
              <a:t>→</a:t>
            </a:r>
            <a:r>
              <a:rPr lang="en-US" dirty="0"/>
              <a:t> clear improvement in the signal</a:t>
            </a:r>
            <a:endParaRPr lang="en-US" sz="600" dirty="0"/>
          </a:p>
          <a:p>
            <a:pPr lvl="1"/>
            <a:r>
              <a:rPr lang="en-US" dirty="0"/>
              <a:t>The readout used in these tests limited the dynamics </a:t>
            </a:r>
            <a:r>
              <a:rPr lang="en-US" dirty="0">
                <a:latin typeface="Cambria Math" panose="02040503050406030204" pitchFamily="18" charset="0"/>
                <a:ea typeface="Cambria Math" panose="02040503050406030204" pitchFamily="18" charset="0"/>
              </a:rPr>
              <a:t>→ </a:t>
            </a:r>
            <a:r>
              <a:rPr lang="en-US" dirty="0"/>
              <a:t>must be improved.</a:t>
            </a:r>
          </a:p>
          <a:p>
            <a:endParaRPr lang="en-US" sz="600" dirty="0"/>
          </a:p>
          <a:p>
            <a:r>
              <a:rPr lang="en-US" dirty="0"/>
              <a:t>In conclusion, this study shows that </a:t>
            </a:r>
            <a:r>
              <a:rPr lang="en-US" dirty="0" err="1"/>
              <a:t>SiPM</a:t>
            </a:r>
            <a:r>
              <a:rPr lang="en-US" dirty="0"/>
              <a:t> technology can be used instead of the classical PMTs in space experiment both to reject charged particles and to identify ions. </a:t>
            </a:r>
          </a:p>
          <a:p>
            <a:r>
              <a:rPr lang="en-US" dirty="0"/>
              <a:t>A lot of work is still needed to design proper readout electronics, to study the timing performances, to study the effect of dark noise and cross talk on resolution and to increase the overall performances</a:t>
            </a:r>
          </a:p>
        </p:txBody>
      </p:sp>
      <p:sp>
        <p:nvSpPr>
          <p:cNvPr id="4" name="Segnaposto numero diapositiva 3"/>
          <p:cNvSpPr>
            <a:spLocks noGrp="1"/>
          </p:cNvSpPr>
          <p:nvPr>
            <p:ph type="sldNum" sz="quarter" idx="12"/>
          </p:nvPr>
        </p:nvSpPr>
        <p:spPr/>
        <p:txBody>
          <a:bodyPr/>
          <a:lstStyle/>
          <a:p>
            <a:fld id="{608C463E-ACA9-40E9-AA3D-3C8791FDF5D6}" type="slidenum">
              <a:rPr lang="it-IT" smtClean="0"/>
              <a:t>21</a:t>
            </a:fld>
            <a:endParaRPr lang="it-IT"/>
          </a:p>
        </p:txBody>
      </p:sp>
      <p:sp>
        <p:nvSpPr>
          <p:cNvPr id="5" name="Segnaposto piè di pagina 4">
            <a:extLst>
              <a:ext uri="{FF2B5EF4-FFF2-40B4-BE49-F238E27FC236}">
                <a16:creationId xmlns:a16="http://schemas.microsoft.com/office/drawing/2014/main" id="{802F2109-2B7D-4A6C-88F8-953B07D68BCE}"/>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Tree>
    <p:extLst>
      <p:ext uri="{BB962C8B-B14F-4D97-AF65-F5344CB8AC3E}">
        <p14:creationId xmlns:p14="http://schemas.microsoft.com/office/powerpoint/2010/main" val="351777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1839AD-0B24-4DCD-91C4-E67A7DB20C84}"/>
              </a:ext>
            </a:extLst>
          </p:cNvPr>
          <p:cNvSpPr>
            <a:spLocks noGrp="1"/>
          </p:cNvSpPr>
          <p:nvPr>
            <p:ph type="title"/>
          </p:nvPr>
        </p:nvSpPr>
        <p:spPr/>
        <p:txBody>
          <a:bodyPr/>
          <a:lstStyle/>
          <a:p>
            <a:r>
              <a:rPr lang="en-US" dirty="0"/>
              <a:t>THANKS!!</a:t>
            </a:r>
          </a:p>
        </p:txBody>
      </p:sp>
      <p:sp>
        <p:nvSpPr>
          <p:cNvPr id="7" name="Text Placeholder 6">
            <a:extLst>
              <a:ext uri="{FF2B5EF4-FFF2-40B4-BE49-F238E27FC236}">
                <a16:creationId xmlns:a16="http://schemas.microsoft.com/office/drawing/2014/main" id="{132AE2BE-1102-4DCD-B7DC-F1A65AC8D61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780138C-FECB-4908-B782-61553A85611C}"/>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3FC26B52-17A8-4D0B-99ED-08424BA621CE}"/>
              </a:ext>
            </a:extLst>
          </p:cNvPr>
          <p:cNvSpPr>
            <a:spLocks noGrp="1"/>
          </p:cNvSpPr>
          <p:nvPr>
            <p:ph type="sldNum" sz="quarter" idx="12"/>
          </p:nvPr>
        </p:nvSpPr>
        <p:spPr/>
        <p:txBody>
          <a:bodyPr/>
          <a:lstStyle/>
          <a:p>
            <a:fld id="{2AB15243-3B5E-469F-AFF6-1290B037E4B0}" type="slidenum">
              <a:rPr lang="en-US" smtClean="0"/>
              <a:t>22</a:t>
            </a:fld>
            <a:endParaRPr lang="en-US"/>
          </a:p>
        </p:txBody>
      </p:sp>
    </p:spTree>
    <p:extLst>
      <p:ext uri="{BB962C8B-B14F-4D97-AF65-F5344CB8AC3E}">
        <p14:creationId xmlns:p14="http://schemas.microsoft.com/office/powerpoint/2010/main" val="346841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1839AD-0B24-4DCD-91C4-E67A7DB20C84}"/>
              </a:ext>
            </a:extLst>
          </p:cNvPr>
          <p:cNvSpPr>
            <a:spLocks noGrp="1"/>
          </p:cNvSpPr>
          <p:nvPr>
            <p:ph type="title"/>
          </p:nvPr>
        </p:nvSpPr>
        <p:spPr/>
        <p:txBody>
          <a:bodyPr/>
          <a:lstStyle/>
          <a:p>
            <a:r>
              <a:rPr lang="en-US" dirty="0"/>
              <a:t>Back up slides</a:t>
            </a:r>
          </a:p>
        </p:txBody>
      </p:sp>
      <p:sp>
        <p:nvSpPr>
          <p:cNvPr id="7" name="Text Placeholder 6">
            <a:extLst>
              <a:ext uri="{FF2B5EF4-FFF2-40B4-BE49-F238E27FC236}">
                <a16:creationId xmlns:a16="http://schemas.microsoft.com/office/drawing/2014/main" id="{132AE2BE-1102-4DCD-B7DC-F1A65AC8D61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780138C-FECB-4908-B782-61553A85611C}"/>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3FC26B52-17A8-4D0B-99ED-08424BA621CE}"/>
              </a:ext>
            </a:extLst>
          </p:cNvPr>
          <p:cNvSpPr>
            <a:spLocks noGrp="1"/>
          </p:cNvSpPr>
          <p:nvPr>
            <p:ph type="sldNum" sz="quarter" idx="12"/>
          </p:nvPr>
        </p:nvSpPr>
        <p:spPr/>
        <p:txBody>
          <a:bodyPr/>
          <a:lstStyle/>
          <a:p>
            <a:fld id="{2AB15243-3B5E-469F-AFF6-1290B037E4B0}" type="slidenum">
              <a:rPr lang="en-US" smtClean="0"/>
              <a:t>23</a:t>
            </a:fld>
            <a:endParaRPr lang="en-US"/>
          </a:p>
        </p:txBody>
      </p:sp>
    </p:spTree>
    <p:extLst>
      <p:ext uri="{BB962C8B-B14F-4D97-AF65-F5344CB8AC3E}">
        <p14:creationId xmlns:p14="http://schemas.microsoft.com/office/powerpoint/2010/main" val="1285537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46DC-73BC-4521-BB14-513DBF1784F1}"/>
              </a:ext>
            </a:extLst>
          </p:cNvPr>
          <p:cNvSpPr>
            <a:spLocks noGrp="1"/>
          </p:cNvSpPr>
          <p:nvPr>
            <p:ph type="title"/>
          </p:nvPr>
        </p:nvSpPr>
        <p:spPr/>
        <p:txBody>
          <a:bodyPr/>
          <a:lstStyle/>
          <a:p>
            <a:r>
              <a:rPr lang="en-US" dirty="0"/>
              <a:t>TILE 2 </a:t>
            </a:r>
            <a:r>
              <a:rPr lang="en-US" dirty="0" err="1"/>
              <a:t>Test@SPS</a:t>
            </a:r>
            <a:r>
              <a:rPr lang="en-US" dirty="0"/>
              <a:t> with ions - Resolutions</a:t>
            </a:r>
          </a:p>
        </p:txBody>
      </p:sp>
      <p:sp>
        <p:nvSpPr>
          <p:cNvPr id="4" name="Footer Placeholder 3">
            <a:extLst>
              <a:ext uri="{FF2B5EF4-FFF2-40B4-BE49-F238E27FC236}">
                <a16:creationId xmlns:a16="http://schemas.microsoft.com/office/drawing/2014/main" id="{DA627299-8601-4379-907A-C0AC07A34098}"/>
              </a:ext>
            </a:extLst>
          </p:cNvPr>
          <p:cNvSpPr>
            <a:spLocks noGrp="1"/>
          </p:cNvSpPr>
          <p:nvPr>
            <p:ph type="ftr" sz="quarter" idx="11"/>
          </p:nvPr>
        </p:nvSpPr>
        <p:spPr/>
        <p:txBody>
          <a:bodyPr/>
          <a:lstStyle/>
          <a:p>
            <a:r>
              <a:rPr lang="en-US"/>
              <a:t>F.Gargano - SiPM Workshop - 2-4 October 19 - Bari (IT)</a:t>
            </a:r>
          </a:p>
        </p:txBody>
      </p:sp>
      <p:sp>
        <p:nvSpPr>
          <p:cNvPr id="5" name="Slide Number Placeholder 4">
            <a:extLst>
              <a:ext uri="{FF2B5EF4-FFF2-40B4-BE49-F238E27FC236}">
                <a16:creationId xmlns:a16="http://schemas.microsoft.com/office/drawing/2014/main" id="{19366CB5-CCD4-4561-8318-1D44426011B0}"/>
              </a:ext>
            </a:extLst>
          </p:cNvPr>
          <p:cNvSpPr>
            <a:spLocks noGrp="1"/>
          </p:cNvSpPr>
          <p:nvPr>
            <p:ph type="sldNum" sz="quarter" idx="12"/>
          </p:nvPr>
        </p:nvSpPr>
        <p:spPr/>
        <p:txBody>
          <a:bodyPr/>
          <a:lstStyle/>
          <a:p>
            <a:fld id="{2AB15243-3B5E-469F-AFF6-1290B037E4B0}" type="slidenum">
              <a:rPr lang="en-US" smtClean="0"/>
              <a:t>24</a:t>
            </a:fld>
            <a:endParaRPr lang="en-US"/>
          </a:p>
        </p:txBody>
      </p:sp>
      <p:graphicFrame>
        <p:nvGraphicFramePr>
          <p:cNvPr id="6" name="Content Placeholder 5">
            <a:extLst>
              <a:ext uri="{FF2B5EF4-FFF2-40B4-BE49-F238E27FC236}">
                <a16:creationId xmlns:a16="http://schemas.microsoft.com/office/drawing/2014/main" id="{C9499136-0E84-48E0-9A9E-257BAC996653}"/>
              </a:ext>
            </a:extLst>
          </p:cNvPr>
          <p:cNvGraphicFramePr>
            <a:graphicFrameLocks/>
          </p:cNvGraphicFramePr>
          <p:nvPr>
            <p:extLst>
              <p:ext uri="{D42A27DB-BD31-4B8C-83A1-F6EECF244321}">
                <p14:modId xmlns:p14="http://schemas.microsoft.com/office/powerpoint/2010/main" val="3067630555"/>
              </p:ext>
            </p:extLst>
          </p:nvPr>
        </p:nvGraphicFramePr>
        <p:xfrm>
          <a:off x="179226" y="1018444"/>
          <a:ext cx="5984148" cy="2689902"/>
        </p:xfrm>
        <a:graphic>
          <a:graphicData uri="http://schemas.openxmlformats.org/drawingml/2006/table">
            <a:tbl>
              <a:tblPr firstRow="1" bandRow="1">
                <a:tableStyleId>{5C22544A-7EE6-4342-B048-85BDC9FD1C3A}</a:tableStyleId>
              </a:tblPr>
              <a:tblGrid>
                <a:gridCol w="2893617">
                  <a:extLst>
                    <a:ext uri="{9D8B030D-6E8A-4147-A177-3AD203B41FA5}">
                      <a16:colId xmlns:a16="http://schemas.microsoft.com/office/drawing/2014/main" val="2728854865"/>
                    </a:ext>
                  </a:extLst>
                </a:gridCol>
                <a:gridCol w="3090531">
                  <a:extLst>
                    <a:ext uri="{9D8B030D-6E8A-4147-A177-3AD203B41FA5}">
                      <a16:colId xmlns:a16="http://schemas.microsoft.com/office/drawing/2014/main" val="102507554"/>
                    </a:ext>
                  </a:extLst>
                </a:gridCol>
              </a:tblGrid>
              <a:tr h="649680">
                <a:tc>
                  <a:txBody>
                    <a:bodyPr/>
                    <a:lstStyle/>
                    <a:p>
                      <a:pPr algn="ctr"/>
                      <a:r>
                        <a:rPr lang="en-GB" sz="1800" dirty="0">
                          <a:latin typeface="+mn-lt"/>
                        </a:rPr>
                        <a:t>Channel Resolution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mn-lt"/>
                        </a:rPr>
                        <a:t>Resolution </a:t>
                      </a:r>
                      <a:r>
                        <a:rPr lang="en-GB" sz="1800" dirty="0">
                          <a:latin typeface="+mn-lt"/>
                          <a:cs typeface="Calibri" panose="020F0502020204030204" pitchFamily="34" charset="0"/>
                        </a:rPr>
                        <a:t>of </a:t>
                      </a:r>
                      <a:r>
                        <a:rPr lang="en-GB" sz="1800" dirty="0">
                          <a:latin typeface="+mn-lt"/>
                        </a:rPr>
                        <a:t>He peak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mn-lt"/>
                        </a:rPr>
                        <a:t>( </a:t>
                      </a:r>
                      <a:r>
                        <a:rPr lang="el-GR" sz="1800" dirty="0">
                          <a:latin typeface="+mn-lt"/>
                          <a:cs typeface="Calibri" panose="020F0502020204030204" pitchFamily="34" charset="0"/>
                        </a:rPr>
                        <a:t>σ</a:t>
                      </a:r>
                      <a:r>
                        <a:rPr lang="en-GB" sz="1800" dirty="0">
                          <a:latin typeface="+mn-lt"/>
                          <a:cs typeface="Calibri" panose="020F0502020204030204" pitchFamily="34" charset="0"/>
                        </a:rPr>
                        <a:t>/peak position</a:t>
                      </a:r>
                      <a:r>
                        <a:rPr lang="en-GB" sz="1800" dirty="0">
                          <a:latin typeface="+mn-lt"/>
                        </a:rPr>
                        <a:t>)</a:t>
                      </a:r>
                    </a:p>
                  </a:txBody>
                  <a:tcPr/>
                </a:tc>
                <a:extLst>
                  <a:ext uri="{0D108BD9-81ED-4DB2-BD59-A6C34878D82A}">
                    <a16:rowId xmlns:a16="http://schemas.microsoft.com/office/drawing/2014/main" val="3182007852"/>
                  </a:ext>
                </a:extLst>
              </a:tr>
              <a:tr h="416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
                        </a:rPr>
                        <a:t>Low gain, Side </a:t>
                      </a:r>
                      <a:endParaRPr lang="en-GB"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Ital"/>
                        </a:rPr>
                        <a:t>0.1601 ±</a:t>
                      </a:r>
                      <a:r>
                        <a:rPr lang="en-GB" sz="1800" dirty="0">
                          <a:latin typeface="CMSY9"/>
                        </a:rPr>
                        <a:t> </a:t>
                      </a:r>
                      <a:r>
                        <a:rPr lang="en-GB" sz="1800" dirty="0">
                          <a:latin typeface="NimbusRomNo9L-MediItal"/>
                        </a:rPr>
                        <a:t>0.0005</a:t>
                      </a:r>
                      <a:endParaRPr lang="en-GB" sz="1800" dirty="0"/>
                    </a:p>
                  </a:txBody>
                  <a:tcPr/>
                </a:tc>
                <a:extLst>
                  <a:ext uri="{0D108BD9-81ED-4DB2-BD59-A6C34878D82A}">
                    <a16:rowId xmlns:a16="http://schemas.microsoft.com/office/drawing/2014/main" val="3282163670"/>
                  </a:ext>
                </a:extLst>
              </a:tr>
              <a:tr h="416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
                        </a:rPr>
                        <a:t>Summed low gain, Side </a:t>
                      </a:r>
                      <a:endParaRPr lang="en-GB"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Ital"/>
                        </a:rPr>
                        <a:t>0.1296 ±</a:t>
                      </a:r>
                      <a:r>
                        <a:rPr lang="en-GB" sz="1800" dirty="0">
                          <a:latin typeface="CMSY9"/>
                        </a:rPr>
                        <a:t> </a:t>
                      </a:r>
                      <a:r>
                        <a:rPr lang="en-GB" sz="1800" dirty="0">
                          <a:latin typeface="NimbusRomNo9L-MediItal"/>
                        </a:rPr>
                        <a:t>0.0004</a:t>
                      </a:r>
                    </a:p>
                  </a:txBody>
                  <a:tcPr/>
                </a:tc>
                <a:extLst>
                  <a:ext uri="{0D108BD9-81ED-4DB2-BD59-A6C34878D82A}">
                    <a16:rowId xmlns:a16="http://schemas.microsoft.com/office/drawing/2014/main" val="1566347770"/>
                  </a:ext>
                </a:extLst>
              </a:tr>
              <a:tr h="416023">
                <a:tc>
                  <a:txBody>
                    <a:bodyPr/>
                    <a:lstStyle/>
                    <a:p>
                      <a:pPr algn="ctr"/>
                      <a:r>
                        <a:rPr lang="en-GB" sz="1800" dirty="0">
                          <a:latin typeface="NimbusRomNo9L-Medi"/>
                        </a:rPr>
                        <a:t>Summed high gain, Side </a:t>
                      </a:r>
                      <a:endParaRPr lang="en-GB" sz="1800" dirty="0"/>
                    </a:p>
                  </a:txBody>
                  <a:tcPr/>
                </a:tc>
                <a:tc>
                  <a:txBody>
                    <a:bodyPr/>
                    <a:lstStyle/>
                    <a:p>
                      <a:pPr algn="ctr"/>
                      <a:r>
                        <a:rPr lang="en-GB" sz="1800" dirty="0">
                          <a:latin typeface="NimbusRomNo9L-MediItal"/>
                        </a:rPr>
                        <a:t>0.1355 </a:t>
                      </a:r>
                      <a:r>
                        <a:rPr lang="en-GB" sz="1800" dirty="0">
                          <a:latin typeface="CMSY9"/>
                        </a:rPr>
                        <a:t> </a:t>
                      </a:r>
                      <a:r>
                        <a:rPr lang="en-GB" sz="1800" dirty="0">
                          <a:latin typeface="NimbusRomNo9L-MediItal"/>
                        </a:rPr>
                        <a:t>± 0.0006</a:t>
                      </a:r>
                    </a:p>
                  </a:txBody>
                  <a:tcPr/>
                </a:tc>
                <a:extLst>
                  <a:ext uri="{0D108BD9-81ED-4DB2-BD59-A6C34878D82A}">
                    <a16:rowId xmlns:a16="http://schemas.microsoft.com/office/drawing/2014/main" val="299435129"/>
                  </a:ext>
                </a:extLst>
              </a:tr>
              <a:tr h="376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
                        </a:rPr>
                        <a:t>Summed low gain, Top </a:t>
                      </a:r>
                      <a:endParaRPr lang="en-GB"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Ital"/>
                        </a:rPr>
                        <a:t>0.2042 </a:t>
                      </a:r>
                      <a:r>
                        <a:rPr lang="en-GB" sz="1800" dirty="0">
                          <a:latin typeface="CMSY9"/>
                        </a:rPr>
                        <a:t> </a:t>
                      </a:r>
                      <a:r>
                        <a:rPr lang="en-GB" sz="1800" dirty="0">
                          <a:latin typeface="NimbusRomNo9L-MediItal"/>
                        </a:rPr>
                        <a:t>± 0.0008</a:t>
                      </a:r>
                    </a:p>
                  </a:txBody>
                  <a:tcPr/>
                </a:tc>
                <a:extLst>
                  <a:ext uri="{0D108BD9-81ED-4DB2-BD59-A6C34878D82A}">
                    <a16:rowId xmlns:a16="http://schemas.microsoft.com/office/drawing/2014/main" val="2386486039"/>
                  </a:ext>
                </a:extLst>
              </a:tr>
              <a:tr h="416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
                        </a:rPr>
                        <a:t>Summed high gain, Top</a:t>
                      </a:r>
                      <a:endParaRPr lang="en-GB"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NimbusRomNo9L-MediItal"/>
                        </a:rPr>
                        <a:t>0.2813 ±</a:t>
                      </a:r>
                      <a:r>
                        <a:rPr lang="en-GB" sz="1800" dirty="0">
                          <a:latin typeface="CMSY9"/>
                        </a:rPr>
                        <a:t> </a:t>
                      </a:r>
                      <a:r>
                        <a:rPr lang="en-GB" sz="1800" dirty="0">
                          <a:latin typeface="NimbusRomNo9L-MediItal"/>
                        </a:rPr>
                        <a:t>0.0008</a:t>
                      </a:r>
                    </a:p>
                  </a:txBody>
                  <a:tcPr/>
                </a:tc>
                <a:extLst>
                  <a:ext uri="{0D108BD9-81ED-4DB2-BD59-A6C34878D82A}">
                    <a16:rowId xmlns:a16="http://schemas.microsoft.com/office/drawing/2014/main" val="3353267272"/>
                  </a:ext>
                </a:extLst>
              </a:tr>
            </a:tbl>
          </a:graphicData>
        </a:graphic>
      </p:graphicFrame>
    </p:spTree>
    <p:extLst>
      <p:ext uri="{BB962C8B-B14F-4D97-AF65-F5344CB8AC3E}">
        <p14:creationId xmlns:p14="http://schemas.microsoft.com/office/powerpoint/2010/main" val="102040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A6F9-1E10-4178-87C1-0D83A8292917}"/>
              </a:ext>
            </a:extLst>
          </p:cNvPr>
          <p:cNvSpPr>
            <a:spLocks noGrp="1"/>
          </p:cNvSpPr>
          <p:nvPr>
            <p:ph type="title"/>
          </p:nvPr>
        </p:nvSpPr>
        <p:spPr/>
        <p:txBody>
          <a:bodyPr/>
          <a:lstStyle/>
          <a:p>
            <a:r>
              <a:rPr lang="en-GB" dirty="0"/>
              <a:t>SIGNAL CALIBRATION</a:t>
            </a:r>
          </a:p>
        </p:txBody>
      </p:sp>
      <p:sp>
        <p:nvSpPr>
          <p:cNvPr id="3" name="Content Placeholder 2">
            <a:extLst>
              <a:ext uri="{FF2B5EF4-FFF2-40B4-BE49-F238E27FC236}">
                <a16:creationId xmlns:a16="http://schemas.microsoft.com/office/drawing/2014/main" id="{3A60747B-BC9F-4E5B-A1DF-C674CCB9B051}"/>
              </a:ext>
            </a:extLst>
          </p:cNvPr>
          <p:cNvSpPr>
            <a:spLocks noGrp="1"/>
          </p:cNvSpPr>
          <p:nvPr>
            <p:ph idx="1"/>
          </p:nvPr>
        </p:nvSpPr>
        <p:spPr>
          <a:xfrm>
            <a:off x="319323" y="1075817"/>
            <a:ext cx="5989320" cy="4351338"/>
          </a:xfrm>
        </p:spPr>
        <p:txBody>
          <a:bodyPr>
            <a:normAutofit/>
          </a:bodyPr>
          <a:lstStyle/>
          <a:p>
            <a:r>
              <a:rPr lang="en-GB" dirty="0"/>
              <a:t>Signals collected and calibrated for each </a:t>
            </a:r>
            <a:r>
              <a:rPr lang="en-GB" dirty="0" err="1"/>
              <a:t>SiPM</a:t>
            </a:r>
            <a:r>
              <a:rPr lang="en-GB" dirty="0"/>
              <a:t> using the dark count distributions measured in runs without particles. </a:t>
            </a:r>
          </a:p>
          <a:p>
            <a:r>
              <a:rPr lang="en-GB" dirty="0"/>
              <a:t>Gain evaluated from the distance between two adjacent </a:t>
            </a:r>
            <a:r>
              <a:rPr lang="en-GB" dirty="0" err="1"/>
              <a:t>p.e.</a:t>
            </a:r>
            <a:r>
              <a:rPr lang="en-GB" dirty="0"/>
              <a:t> peaks once the pedestal has been subtracted.</a:t>
            </a:r>
          </a:p>
          <a:p>
            <a:endParaRPr lang="en-GB" dirty="0"/>
          </a:p>
        </p:txBody>
      </p:sp>
      <p:sp>
        <p:nvSpPr>
          <p:cNvPr id="6" name="Rectangle 5">
            <a:extLst>
              <a:ext uri="{FF2B5EF4-FFF2-40B4-BE49-F238E27FC236}">
                <a16:creationId xmlns:a16="http://schemas.microsoft.com/office/drawing/2014/main" id="{EA278E98-D612-436E-97EB-808A07C7FA7C}"/>
              </a:ext>
            </a:extLst>
          </p:cNvPr>
          <p:cNvSpPr/>
          <p:nvPr/>
        </p:nvSpPr>
        <p:spPr>
          <a:xfrm>
            <a:off x="733550" y="5209457"/>
            <a:ext cx="9464041" cy="707886"/>
          </a:xfrm>
          <a:prstGeom prst="rect">
            <a:avLst/>
          </a:prstGeom>
        </p:spPr>
        <p:txBody>
          <a:bodyPr wrap="square">
            <a:spAutoFit/>
          </a:bodyPr>
          <a:lstStyle/>
          <a:p>
            <a:r>
              <a:rPr lang="en-GB" sz="2000" dirty="0"/>
              <a:t>To calibrate the signal distribution, we subtracted the pedestal from the raw data, and divided by the gain, allowing the conversion of ADC counts to detected photons.</a:t>
            </a:r>
          </a:p>
        </p:txBody>
      </p:sp>
      <p:pic>
        <p:nvPicPr>
          <p:cNvPr id="7" name="Picture 6">
            <a:extLst>
              <a:ext uri="{FF2B5EF4-FFF2-40B4-BE49-F238E27FC236}">
                <a16:creationId xmlns:a16="http://schemas.microsoft.com/office/drawing/2014/main" id="{BEFF3BAD-F797-4F1A-A2C1-A3B194113C7B}"/>
              </a:ext>
            </a:extLst>
          </p:cNvPr>
          <p:cNvPicPr>
            <a:picLocks noChangeAspect="1"/>
          </p:cNvPicPr>
          <p:nvPr/>
        </p:nvPicPr>
        <p:blipFill>
          <a:blip r:embed="rId3"/>
          <a:stretch>
            <a:fillRect/>
          </a:stretch>
        </p:blipFill>
        <p:spPr>
          <a:xfrm>
            <a:off x="6744944" y="1515294"/>
            <a:ext cx="5127733" cy="3275198"/>
          </a:xfrm>
          <a:prstGeom prst="rect">
            <a:avLst/>
          </a:prstGeom>
        </p:spPr>
      </p:pic>
      <p:sp>
        <p:nvSpPr>
          <p:cNvPr id="4" name="Segnaposto piè di pagina 3">
            <a:extLst>
              <a:ext uri="{FF2B5EF4-FFF2-40B4-BE49-F238E27FC236}">
                <a16:creationId xmlns:a16="http://schemas.microsoft.com/office/drawing/2014/main" id="{56060BDE-C5C3-4547-B913-A7E60C01C4AE}"/>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egnaposto numero diapositiva 4">
            <a:extLst>
              <a:ext uri="{FF2B5EF4-FFF2-40B4-BE49-F238E27FC236}">
                <a16:creationId xmlns:a16="http://schemas.microsoft.com/office/drawing/2014/main" id="{014F9278-5625-4423-9A56-BC6DDA3E2CAF}"/>
              </a:ext>
            </a:extLst>
          </p:cNvPr>
          <p:cNvSpPr>
            <a:spLocks noGrp="1"/>
          </p:cNvSpPr>
          <p:nvPr>
            <p:ph type="sldNum" sz="quarter" idx="12"/>
          </p:nvPr>
        </p:nvSpPr>
        <p:spPr/>
        <p:txBody>
          <a:bodyPr/>
          <a:lstStyle/>
          <a:p>
            <a:fld id="{DAF900D2-79DB-4670-8985-27D1907059A0}" type="slidenum">
              <a:rPr lang="it-IT" smtClean="0"/>
              <a:t>25</a:t>
            </a:fld>
            <a:endParaRPr lang="it-IT"/>
          </a:p>
        </p:txBody>
      </p:sp>
    </p:spTree>
    <p:extLst>
      <p:ext uri="{BB962C8B-B14F-4D97-AF65-F5344CB8AC3E}">
        <p14:creationId xmlns:p14="http://schemas.microsoft.com/office/powerpoint/2010/main" val="381002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34D60-49C3-4EA7-911F-C4AC1CF34B27}"/>
              </a:ext>
            </a:extLst>
          </p:cNvPr>
          <p:cNvPicPr>
            <a:picLocks noChangeAspect="1"/>
          </p:cNvPicPr>
          <p:nvPr/>
        </p:nvPicPr>
        <p:blipFill>
          <a:blip r:embed="rId3"/>
          <a:stretch>
            <a:fillRect/>
          </a:stretch>
        </p:blipFill>
        <p:spPr>
          <a:xfrm>
            <a:off x="361096" y="2507309"/>
            <a:ext cx="4172655" cy="2247330"/>
          </a:xfrm>
          <a:prstGeom prst="rect">
            <a:avLst/>
          </a:prstGeom>
        </p:spPr>
      </p:pic>
      <p:sp>
        <p:nvSpPr>
          <p:cNvPr id="2" name="Title 1">
            <a:extLst>
              <a:ext uri="{FF2B5EF4-FFF2-40B4-BE49-F238E27FC236}">
                <a16:creationId xmlns:a16="http://schemas.microsoft.com/office/drawing/2014/main" id="{5538A68C-988F-41B6-BF02-8DE29F9C677E}"/>
              </a:ext>
            </a:extLst>
          </p:cNvPr>
          <p:cNvSpPr>
            <a:spLocks noGrp="1"/>
          </p:cNvSpPr>
          <p:nvPr>
            <p:ph type="title"/>
          </p:nvPr>
        </p:nvSpPr>
        <p:spPr/>
        <p:txBody>
          <a:bodyPr/>
          <a:lstStyle/>
          <a:p>
            <a:r>
              <a:rPr lang="en-GB" dirty="0"/>
              <a:t> S0 AND SH SIGNALS</a:t>
            </a:r>
          </a:p>
        </p:txBody>
      </p:sp>
      <p:sp>
        <p:nvSpPr>
          <p:cNvPr id="8" name="Rectangle 7">
            <a:extLst>
              <a:ext uri="{FF2B5EF4-FFF2-40B4-BE49-F238E27FC236}">
                <a16:creationId xmlns:a16="http://schemas.microsoft.com/office/drawing/2014/main" id="{9741CF50-E206-4EFA-9D8A-86A28194ED35}"/>
              </a:ext>
            </a:extLst>
          </p:cNvPr>
          <p:cNvSpPr/>
          <p:nvPr/>
        </p:nvSpPr>
        <p:spPr>
          <a:xfrm>
            <a:off x="402215" y="770845"/>
            <a:ext cx="5218368" cy="1246495"/>
          </a:xfrm>
          <a:prstGeom prst="rect">
            <a:avLst/>
          </a:prstGeom>
        </p:spPr>
        <p:txBody>
          <a:bodyPr wrap="square">
            <a:spAutoFit/>
          </a:bodyPr>
          <a:lstStyle/>
          <a:p>
            <a:r>
              <a:rPr lang="en-GB" sz="1700" dirty="0"/>
              <a:t>To identify the nuclei with a system different from the tile under test the signals from S0 and </a:t>
            </a:r>
            <a:r>
              <a:rPr lang="en-GB" sz="1700" dirty="0" err="1"/>
              <a:t>Sh</a:t>
            </a:r>
            <a:r>
              <a:rPr lang="en-GB" sz="1700" dirty="0"/>
              <a:t> were used.</a:t>
            </a:r>
          </a:p>
          <a:p>
            <a:endParaRPr lang="en-GB" sz="700" dirty="0"/>
          </a:p>
          <a:p>
            <a:r>
              <a:rPr lang="en-GB" sz="1700" dirty="0"/>
              <a:t>The red line is obtained by fitting the peaks with gaussian functions up to the nineteenth peak. </a:t>
            </a:r>
          </a:p>
        </p:txBody>
      </p:sp>
      <p:pic>
        <p:nvPicPr>
          <p:cNvPr id="9" name="Picture 2">
            <a:extLst>
              <a:ext uri="{FF2B5EF4-FFF2-40B4-BE49-F238E27FC236}">
                <a16:creationId xmlns:a16="http://schemas.microsoft.com/office/drawing/2014/main" id="{1FE56799-B49E-4FCC-957F-15A4BECDCECE}"/>
              </a:ext>
            </a:extLst>
          </p:cNvPr>
          <p:cNvPicPr>
            <a:picLocks noChangeAspect="1"/>
          </p:cNvPicPr>
          <p:nvPr/>
        </p:nvPicPr>
        <p:blipFill>
          <a:blip r:embed="rId4"/>
          <a:stretch>
            <a:fillRect/>
          </a:stretch>
        </p:blipFill>
        <p:spPr>
          <a:xfrm>
            <a:off x="1982612" y="4238932"/>
            <a:ext cx="4113388" cy="2113161"/>
          </a:xfrm>
          <a:prstGeom prst="rect">
            <a:avLst/>
          </a:prstGeom>
        </p:spPr>
      </p:pic>
      <p:pic>
        <p:nvPicPr>
          <p:cNvPr id="10" name="Picture 6">
            <a:extLst>
              <a:ext uri="{FF2B5EF4-FFF2-40B4-BE49-F238E27FC236}">
                <a16:creationId xmlns:a16="http://schemas.microsoft.com/office/drawing/2014/main" id="{CDBC552B-EF94-4247-822D-9F2194488BD1}"/>
              </a:ext>
            </a:extLst>
          </p:cNvPr>
          <p:cNvPicPr>
            <a:picLocks noChangeAspect="1"/>
          </p:cNvPicPr>
          <p:nvPr/>
        </p:nvPicPr>
        <p:blipFill>
          <a:blip r:embed="rId5"/>
          <a:stretch>
            <a:fillRect/>
          </a:stretch>
        </p:blipFill>
        <p:spPr>
          <a:xfrm>
            <a:off x="6335935" y="2538654"/>
            <a:ext cx="5309393" cy="3925199"/>
          </a:xfrm>
          <a:prstGeom prst="rect">
            <a:avLst/>
          </a:prstGeom>
        </p:spPr>
      </p:pic>
      <p:grpSp>
        <p:nvGrpSpPr>
          <p:cNvPr id="17" name="Gruppo 16">
            <a:extLst>
              <a:ext uri="{FF2B5EF4-FFF2-40B4-BE49-F238E27FC236}">
                <a16:creationId xmlns:a16="http://schemas.microsoft.com/office/drawing/2014/main" id="{30C669E9-77B9-4AF9-893A-B46C16B77984}"/>
              </a:ext>
            </a:extLst>
          </p:cNvPr>
          <p:cNvGrpSpPr/>
          <p:nvPr/>
        </p:nvGrpSpPr>
        <p:grpSpPr>
          <a:xfrm>
            <a:off x="6335935" y="934552"/>
            <a:ext cx="3581596" cy="1696064"/>
            <a:chOff x="7308259" y="122576"/>
            <a:chExt cx="4312621" cy="2276475"/>
          </a:xfrm>
        </p:grpSpPr>
        <p:pic>
          <p:nvPicPr>
            <p:cNvPr id="12" name="Picture 9">
              <a:extLst>
                <a:ext uri="{FF2B5EF4-FFF2-40B4-BE49-F238E27FC236}">
                  <a16:creationId xmlns:a16="http://schemas.microsoft.com/office/drawing/2014/main" id="{108ED663-D6A3-49F0-A294-AE52FC790652}"/>
                </a:ext>
              </a:extLst>
            </p:cNvPr>
            <p:cNvPicPr>
              <a:picLocks noChangeAspect="1"/>
            </p:cNvPicPr>
            <p:nvPr/>
          </p:nvPicPr>
          <p:blipFill>
            <a:blip r:embed="rId6"/>
            <a:stretch>
              <a:fillRect/>
            </a:stretch>
          </p:blipFill>
          <p:spPr>
            <a:xfrm>
              <a:off x="7591805" y="122576"/>
              <a:ext cx="4029075" cy="2276475"/>
            </a:xfrm>
            <a:prstGeom prst="rect">
              <a:avLst/>
            </a:prstGeom>
          </p:spPr>
        </p:pic>
        <p:sp>
          <p:nvSpPr>
            <p:cNvPr id="13" name="Rectangle 13">
              <a:extLst>
                <a:ext uri="{FF2B5EF4-FFF2-40B4-BE49-F238E27FC236}">
                  <a16:creationId xmlns:a16="http://schemas.microsoft.com/office/drawing/2014/main" id="{03FA9023-861B-4EBE-8905-A4A63A68AF53}"/>
                </a:ext>
              </a:extLst>
            </p:cNvPr>
            <p:cNvSpPr/>
            <p:nvPr/>
          </p:nvSpPr>
          <p:spPr>
            <a:xfrm>
              <a:off x="8826414" y="1632921"/>
              <a:ext cx="504998" cy="369332"/>
            </a:xfrm>
            <a:prstGeom prst="rect">
              <a:avLst/>
            </a:prstGeom>
          </p:spPr>
          <p:txBody>
            <a:bodyPr wrap="square">
              <a:spAutoFit/>
            </a:bodyPr>
            <a:lstStyle/>
            <a:p>
              <a:r>
                <a:rPr lang="it-IT" dirty="0"/>
                <a:t>Sh</a:t>
              </a:r>
              <a:endParaRPr lang="en-GB" dirty="0"/>
            </a:p>
          </p:txBody>
        </p:sp>
        <p:sp>
          <p:nvSpPr>
            <p:cNvPr id="14" name="Rectangle 14">
              <a:extLst>
                <a:ext uri="{FF2B5EF4-FFF2-40B4-BE49-F238E27FC236}">
                  <a16:creationId xmlns:a16="http://schemas.microsoft.com/office/drawing/2014/main" id="{3A3FBCB3-900B-4456-A7B9-7BB891D97A90}"/>
                </a:ext>
              </a:extLst>
            </p:cNvPr>
            <p:cNvSpPr/>
            <p:nvPr/>
          </p:nvSpPr>
          <p:spPr>
            <a:xfrm>
              <a:off x="9710990" y="1673561"/>
              <a:ext cx="499109" cy="369332"/>
            </a:xfrm>
            <a:prstGeom prst="rect">
              <a:avLst/>
            </a:prstGeom>
          </p:spPr>
          <p:txBody>
            <a:bodyPr wrap="square">
              <a:spAutoFit/>
            </a:bodyPr>
            <a:lstStyle/>
            <a:p>
              <a:r>
                <a:rPr lang="it-IT" dirty="0"/>
                <a:t>S4</a:t>
              </a:r>
              <a:endParaRPr lang="en-GB" dirty="0"/>
            </a:p>
          </p:txBody>
        </p:sp>
        <p:sp>
          <p:nvSpPr>
            <p:cNvPr id="15" name="Rectangle 19">
              <a:extLst>
                <a:ext uri="{FF2B5EF4-FFF2-40B4-BE49-F238E27FC236}">
                  <a16:creationId xmlns:a16="http://schemas.microsoft.com/office/drawing/2014/main" id="{B04B8447-5DB5-45A5-82E0-E7138A6D129E}"/>
                </a:ext>
              </a:extLst>
            </p:cNvPr>
            <p:cNvSpPr/>
            <p:nvPr/>
          </p:nvSpPr>
          <p:spPr>
            <a:xfrm>
              <a:off x="7947727" y="1575906"/>
              <a:ext cx="499109" cy="369332"/>
            </a:xfrm>
            <a:prstGeom prst="rect">
              <a:avLst/>
            </a:prstGeom>
          </p:spPr>
          <p:txBody>
            <a:bodyPr wrap="square">
              <a:spAutoFit/>
            </a:bodyPr>
            <a:lstStyle/>
            <a:p>
              <a:r>
                <a:rPr lang="it-IT" dirty="0"/>
                <a:t>S0</a:t>
              </a:r>
              <a:endParaRPr lang="en-GB" dirty="0"/>
            </a:p>
          </p:txBody>
        </p:sp>
        <p:sp>
          <p:nvSpPr>
            <p:cNvPr id="16" name="Rectangle 22">
              <a:extLst>
                <a:ext uri="{FF2B5EF4-FFF2-40B4-BE49-F238E27FC236}">
                  <a16:creationId xmlns:a16="http://schemas.microsoft.com/office/drawing/2014/main" id="{5A65FCDA-40D2-435B-B596-E597AC873EDD}"/>
                </a:ext>
              </a:extLst>
            </p:cNvPr>
            <p:cNvSpPr/>
            <p:nvPr/>
          </p:nvSpPr>
          <p:spPr>
            <a:xfrm>
              <a:off x="7308259" y="332088"/>
              <a:ext cx="956525" cy="413102"/>
            </a:xfrm>
            <a:prstGeom prst="rect">
              <a:avLst/>
            </a:prstGeom>
          </p:spPr>
          <p:txBody>
            <a:bodyPr wrap="square">
              <a:spAutoFit/>
            </a:bodyPr>
            <a:lstStyle/>
            <a:p>
              <a:r>
                <a:rPr lang="en-GB" sz="1400" b="1" dirty="0">
                  <a:solidFill>
                    <a:srgbClr val="FF0000"/>
                  </a:solidFill>
                </a:rPr>
                <a:t>Beam</a:t>
              </a:r>
            </a:p>
          </p:txBody>
        </p:sp>
      </p:grpSp>
      <p:sp>
        <p:nvSpPr>
          <p:cNvPr id="3" name="Segnaposto piè di pagina 2">
            <a:extLst>
              <a:ext uri="{FF2B5EF4-FFF2-40B4-BE49-F238E27FC236}">
                <a16:creationId xmlns:a16="http://schemas.microsoft.com/office/drawing/2014/main" id="{FBAA3BB8-3265-40DB-BA45-E21A34DFF848}"/>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egnaposto numero diapositiva 4">
            <a:extLst>
              <a:ext uri="{FF2B5EF4-FFF2-40B4-BE49-F238E27FC236}">
                <a16:creationId xmlns:a16="http://schemas.microsoft.com/office/drawing/2014/main" id="{4E1D0309-F775-4634-8631-83D76A60B9C1}"/>
              </a:ext>
            </a:extLst>
          </p:cNvPr>
          <p:cNvSpPr>
            <a:spLocks noGrp="1"/>
          </p:cNvSpPr>
          <p:nvPr>
            <p:ph type="sldNum" sz="quarter" idx="12"/>
          </p:nvPr>
        </p:nvSpPr>
        <p:spPr/>
        <p:txBody>
          <a:bodyPr/>
          <a:lstStyle/>
          <a:p>
            <a:fld id="{DAF900D2-79DB-4670-8985-27D1907059A0}" type="slidenum">
              <a:rPr lang="it-IT" smtClean="0"/>
              <a:t>26</a:t>
            </a:fld>
            <a:endParaRPr lang="it-IT"/>
          </a:p>
        </p:txBody>
      </p:sp>
    </p:spTree>
    <p:extLst>
      <p:ext uri="{BB962C8B-B14F-4D97-AF65-F5344CB8AC3E}">
        <p14:creationId xmlns:p14="http://schemas.microsoft.com/office/powerpoint/2010/main" val="23001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9C8C-2D1B-4A1E-AD30-059199C10FB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16AB5A2-A70B-4D51-9129-690B7B981421}"/>
              </a:ext>
            </a:extLst>
          </p:cNvPr>
          <p:cNvSpPr>
            <a:spLocks noGrp="1"/>
          </p:cNvSpPr>
          <p:nvPr>
            <p:ph idx="1"/>
          </p:nvPr>
        </p:nvSpPr>
        <p:spPr>
          <a:xfrm>
            <a:off x="179226" y="622797"/>
            <a:ext cx="10106187" cy="1370595"/>
          </a:xfrm>
        </p:spPr>
        <p:txBody>
          <a:bodyPr>
            <a:normAutofit lnSpcReduction="10000"/>
          </a:bodyPr>
          <a:lstStyle/>
          <a:p>
            <a:pPr marL="0" lvl="0" indent="0" algn="ctr">
              <a:buNone/>
            </a:pPr>
            <a:r>
              <a:rPr lang="en-US" dirty="0"/>
              <a:t>The </a:t>
            </a:r>
            <a:r>
              <a:rPr lang="en-US" b="1" dirty="0"/>
              <a:t>High Energy cosmic-Radiation Detection </a:t>
            </a:r>
            <a:r>
              <a:rPr lang="en-US" dirty="0"/>
              <a:t>(HERD) facility is a China-led international space mission that will start operation around 2026.</a:t>
            </a:r>
          </a:p>
          <a:p>
            <a:pPr marL="0" lvl="0" indent="0" algn="ctr">
              <a:buNone/>
            </a:pPr>
            <a:r>
              <a:rPr lang="en-US" dirty="0"/>
              <a:t>The experiment is based on a </a:t>
            </a:r>
            <a:r>
              <a:rPr lang="en-US" b="1" dirty="0"/>
              <a:t>3D, homogeneous, isotropic and finely-segmented calorimeter</a:t>
            </a:r>
            <a:r>
              <a:rPr lang="en-US" dirty="0"/>
              <a:t> that fulfills the following requirements and goals</a:t>
            </a:r>
          </a:p>
          <a:p>
            <a:endParaRPr lang="en-US" dirty="0"/>
          </a:p>
        </p:txBody>
      </p:sp>
      <p:sp>
        <p:nvSpPr>
          <p:cNvPr id="4" name="Footer Placeholder 3">
            <a:extLst>
              <a:ext uri="{FF2B5EF4-FFF2-40B4-BE49-F238E27FC236}">
                <a16:creationId xmlns:a16="http://schemas.microsoft.com/office/drawing/2014/main" id="{C157197E-8775-4EA9-8F3A-BB274D1D6CF0}"/>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1C1A2387-DC6D-4AB6-9F76-C6E132241824}"/>
              </a:ext>
            </a:extLst>
          </p:cNvPr>
          <p:cNvSpPr>
            <a:spLocks noGrp="1"/>
          </p:cNvSpPr>
          <p:nvPr>
            <p:ph type="sldNum" sz="quarter" idx="12"/>
          </p:nvPr>
        </p:nvSpPr>
        <p:spPr/>
        <p:txBody>
          <a:bodyPr/>
          <a:lstStyle/>
          <a:p>
            <a:fld id="{2AB15243-3B5E-469F-AFF6-1290B037E4B0}" type="slidenum">
              <a:rPr lang="en-US" smtClean="0"/>
              <a:t>3</a:t>
            </a:fld>
            <a:endParaRPr lang="en-US"/>
          </a:p>
        </p:txBody>
      </p:sp>
      <p:graphicFrame>
        <p:nvGraphicFramePr>
          <p:cNvPr id="6" name="Table 5">
            <a:extLst>
              <a:ext uri="{FF2B5EF4-FFF2-40B4-BE49-F238E27FC236}">
                <a16:creationId xmlns:a16="http://schemas.microsoft.com/office/drawing/2014/main" id="{7DDD1BEA-E97B-43BE-8B5E-683CD569322D}"/>
              </a:ext>
            </a:extLst>
          </p:cNvPr>
          <p:cNvGraphicFramePr>
            <a:graphicFrameLocks noGrp="1"/>
          </p:cNvGraphicFramePr>
          <p:nvPr/>
        </p:nvGraphicFramePr>
        <p:xfrm>
          <a:off x="325800" y="2452326"/>
          <a:ext cx="6385320" cy="3679560"/>
        </p:xfrm>
        <a:graphic>
          <a:graphicData uri="http://schemas.openxmlformats.org/drawingml/2006/table">
            <a:tbl>
              <a:tblPr firstRow="1" firstCol="1" bandRow="1" bandCol="1">
                <a:tableStyleId>{F5AB1C69-6EDB-4FF4-983F-18BD219EF322}</a:tableStyleId>
              </a:tblPr>
              <a:tblGrid>
                <a:gridCol w="1432800">
                  <a:extLst>
                    <a:ext uri="{9D8B030D-6E8A-4147-A177-3AD203B41FA5}">
                      <a16:colId xmlns:a16="http://schemas.microsoft.com/office/drawing/2014/main" val="1740462218"/>
                    </a:ext>
                  </a:extLst>
                </a:gridCol>
                <a:gridCol w="1470960">
                  <a:extLst>
                    <a:ext uri="{9D8B030D-6E8A-4147-A177-3AD203B41FA5}">
                      <a16:colId xmlns:a16="http://schemas.microsoft.com/office/drawing/2014/main" val="3697179473"/>
                    </a:ext>
                  </a:extLst>
                </a:gridCol>
                <a:gridCol w="1691640">
                  <a:extLst>
                    <a:ext uri="{9D8B030D-6E8A-4147-A177-3AD203B41FA5}">
                      <a16:colId xmlns:a16="http://schemas.microsoft.com/office/drawing/2014/main" val="840645133"/>
                    </a:ext>
                  </a:extLst>
                </a:gridCol>
                <a:gridCol w="1789920">
                  <a:extLst>
                    <a:ext uri="{9D8B030D-6E8A-4147-A177-3AD203B41FA5}">
                      <a16:colId xmlns:a16="http://schemas.microsoft.com/office/drawing/2014/main" val="2287617514"/>
                    </a:ext>
                  </a:extLst>
                </a:gridCol>
              </a:tblGrid>
              <a:tr h="551160">
                <a:tc gridSpan="4">
                  <a:txBody>
                    <a:bodyPr/>
                    <a:lstStyle/>
                    <a:p>
                      <a:pPr marL="0" marR="0" lvl="0" indent="0" algn="ctr" rtl="0" hangingPunct="0">
                        <a:lnSpc>
                          <a:spcPct val="100000"/>
                        </a:lnSpc>
                        <a:spcBef>
                          <a:spcPts val="289"/>
                        </a:spcBef>
                        <a:spcAft>
                          <a:spcPts val="0"/>
                        </a:spcAft>
                        <a:buNone/>
                        <a:tabLst/>
                      </a:pPr>
                      <a:r>
                        <a:rPr lang="en-US" sz="1800" u="none" strike="noStrike" kern="1200" cap="none" dirty="0">
                          <a:ln>
                            <a:noFill/>
                          </a:ln>
                        </a:rPr>
                        <a:t>Main requirements</a:t>
                      </a:r>
                      <a:endParaRPr lang="en-US" sz="1800" b="0" i="0" u="none" strike="noStrike" kern="1200" cap="none" dirty="0">
                        <a:ln>
                          <a:noFill/>
                        </a:ln>
                        <a:solidFill>
                          <a:srgbClr val="FFFFFF"/>
                        </a:solidFill>
                        <a:latin typeface="Liberation Sans" pitchFamily="18"/>
                        <a:ea typeface="WenQuanYi Zen Hei Sharp" pitchFamily="2"/>
                        <a:cs typeface="Lohit Devanagari" pitchFamily="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4095902"/>
                  </a:ext>
                </a:extLst>
              </a:tr>
              <a:tr h="483840">
                <a:tc>
                  <a:txBody>
                    <a:bodyPr/>
                    <a:lstStyle/>
                    <a:p>
                      <a:pPr marL="0" marR="0" indent="0" rtl="0" hangingPunct="0">
                        <a:lnSpc>
                          <a:spcPct val="100000"/>
                        </a:lnSpc>
                        <a:spcBef>
                          <a:spcPts val="0"/>
                        </a:spcBef>
                        <a:spcAft>
                          <a:spcPts val="0"/>
                        </a:spcAft>
                        <a:tabLst/>
                      </a:pPr>
                      <a:endParaRPr lang="en-US" sz="1800" b="0" i="0" u="none" strike="noStrike" kern="1200" cap="none" dirty="0">
                        <a:ln>
                          <a:noFill/>
                        </a:ln>
                        <a:solidFill>
                          <a:schemeClr val="tx1"/>
                        </a:solidFill>
                        <a:latin typeface="Liberation Sans" pitchFamily="18"/>
                      </a:endParaRPr>
                    </a:p>
                  </a:txBody>
                  <a:tcPr/>
                </a:tc>
                <a:tc>
                  <a:txBody>
                    <a:bodyPr/>
                    <a:lstStyle/>
                    <a:p>
                      <a:pPr marL="0" marR="0" lvl="0" indent="0" algn="ctr" rtl="0" hangingPunct="0">
                        <a:lnSpc>
                          <a:spcPct val="100000"/>
                        </a:lnSpc>
                        <a:spcBef>
                          <a:spcPts val="289"/>
                        </a:spcBef>
                        <a:spcAft>
                          <a:spcPts val="0"/>
                        </a:spcAft>
                        <a:buNone/>
                        <a:tabLst/>
                      </a:pPr>
                      <a:r>
                        <a:rPr lang="en-US" sz="1800" u="none" strike="noStrike" kern="1200" cap="none" dirty="0">
                          <a:ln>
                            <a:noFill/>
                          </a:ln>
                          <a:latin typeface="Symbol" panose="05050102010706020507" pitchFamily="18" charset="2"/>
                        </a:rPr>
                        <a:t>g</a:t>
                      </a:r>
                      <a:endParaRPr lang="en-US" sz="1800" b="0" i="0" u="none" strike="noStrike" kern="1200" cap="none" dirty="0">
                        <a:ln>
                          <a:noFill/>
                        </a:ln>
                        <a:solidFill>
                          <a:schemeClr val="tx1"/>
                        </a:solidFill>
                        <a:latin typeface="Symbol" panose="05050102010706020507" pitchFamily="18" charset="2"/>
                        <a:ea typeface="Liberation Sans" pitchFamily="34"/>
                        <a:cs typeface="Liberation Sans" pitchFamily="34"/>
                      </a:endParaRPr>
                    </a:p>
                  </a:txBody>
                  <a:tcPr/>
                </a:tc>
                <a:tc>
                  <a:txBody>
                    <a:bodyPr/>
                    <a:lstStyle/>
                    <a:p>
                      <a:pPr marL="0" marR="0" lvl="0" indent="0" algn="ctr" rtl="0" hangingPunct="0">
                        <a:lnSpc>
                          <a:spcPct val="100000"/>
                        </a:lnSpc>
                        <a:spcBef>
                          <a:spcPts val="289"/>
                        </a:spcBef>
                        <a:spcAft>
                          <a:spcPts val="0"/>
                        </a:spcAft>
                        <a:buNone/>
                        <a:tabLst/>
                      </a:pPr>
                      <a:r>
                        <a:rPr lang="en-US" sz="1800" u="none" strike="noStrike" kern="1200" cap="none" dirty="0">
                          <a:ln>
                            <a:noFill/>
                          </a:ln>
                        </a:rPr>
                        <a:t>e</a:t>
                      </a:r>
                      <a:endParaRPr lang="en-US" sz="18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289"/>
                        </a:spcBef>
                        <a:spcAft>
                          <a:spcPts val="0"/>
                        </a:spcAft>
                        <a:buNone/>
                        <a:tabLst/>
                      </a:pPr>
                      <a:r>
                        <a:rPr lang="en-US" sz="1800" u="none" strike="noStrike" kern="1200" cap="none">
                          <a:ln>
                            <a:noFill/>
                          </a:ln>
                        </a:rPr>
                        <a:t>p, nuclei</a:t>
                      </a:r>
                      <a:endParaRPr lang="en-US" sz="1800" b="0" i="0" u="none" strike="noStrike" kern="1200" cap="none">
                        <a:ln>
                          <a:noFill/>
                        </a:ln>
                        <a:solidFill>
                          <a:schemeClr val="tx1"/>
                        </a:solidFill>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215614172"/>
                  </a:ext>
                </a:extLst>
              </a:tr>
              <a:tr h="865080">
                <a:tc>
                  <a:txBody>
                    <a:bodyPr/>
                    <a:lstStyle/>
                    <a:p>
                      <a:pPr marL="0" marR="0" lvl="0" indent="0" algn="ctr" rtl="0" hangingPunct="0">
                        <a:lnSpc>
                          <a:spcPct val="100000"/>
                        </a:lnSpc>
                        <a:spcBef>
                          <a:spcPts val="0"/>
                        </a:spcBef>
                        <a:spcAft>
                          <a:spcPts val="0"/>
                        </a:spcAft>
                        <a:buNone/>
                        <a:tabLst/>
                      </a:pPr>
                      <a:r>
                        <a:rPr lang="en-US" sz="1800" u="none" strike="noStrike" kern="1200" cap="none" baseline="0" dirty="0">
                          <a:ln>
                            <a:noFill/>
                          </a:ln>
                        </a:rPr>
                        <a:t>Energy Range</a:t>
                      </a:r>
                      <a:endParaRPr lang="en-US" sz="1800" b="0" i="0" u="none" strike="noStrike" kern="1200" cap="none" baseline="0"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baseline="0" dirty="0">
                          <a:ln>
                            <a:noFill/>
                          </a:ln>
                        </a:rPr>
                        <a:t> 0.5 GeV</a:t>
                      </a:r>
                    </a:p>
                    <a:p>
                      <a:pPr marL="0" marR="0" lvl="0" indent="0" algn="ctr" rtl="0" hangingPunct="0">
                        <a:lnSpc>
                          <a:spcPct val="100000"/>
                        </a:lnSpc>
                        <a:spcBef>
                          <a:spcPts val="0"/>
                        </a:spcBef>
                        <a:spcAft>
                          <a:spcPts val="0"/>
                        </a:spcAft>
                        <a:buNone/>
                        <a:tabLst/>
                      </a:pPr>
                      <a:r>
                        <a:rPr lang="en-US" sz="1600" u="none" strike="noStrike" kern="1200" cap="none" baseline="0" dirty="0">
                          <a:ln>
                            <a:noFill/>
                          </a:ln>
                        </a:rPr>
                        <a:t>100 </a:t>
                      </a:r>
                      <a:r>
                        <a:rPr lang="en-US" sz="1600" u="none" strike="noStrike" kern="1200" cap="none" baseline="0" dirty="0" err="1">
                          <a:ln>
                            <a:noFill/>
                          </a:ln>
                        </a:rPr>
                        <a:t>TeV</a:t>
                      </a:r>
                      <a:endParaRPr lang="en-US" sz="1600" b="0" i="0" u="none" strike="noStrike" kern="1200" cap="none" baseline="0"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baseline="0" dirty="0">
                          <a:ln>
                            <a:noFill/>
                          </a:ln>
                        </a:rPr>
                        <a:t>  10 GeV</a:t>
                      </a:r>
                    </a:p>
                    <a:p>
                      <a:pPr marL="0" marR="0" lvl="0" indent="0" algn="ctr" rtl="0" hangingPunct="0">
                        <a:lnSpc>
                          <a:spcPct val="100000"/>
                        </a:lnSpc>
                        <a:spcBef>
                          <a:spcPts val="0"/>
                        </a:spcBef>
                        <a:spcAft>
                          <a:spcPts val="0"/>
                        </a:spcAft>
                        <a:buNone/>
                        <a:tabLst/>
                      </a:pPr>
                      <a:r>
                        <a:rPr lang="en-US" sz="1600" u="none" strike="noStrike" kern="1200" cap="none" baseline="0" dirty="0">
                          <a:ln>
                            <a:noFill/>
                          </a:ln>
                        </a:rPr>
                        <a:t>100 </a:t>
                      </a:r>
                      <a:r>
                        <a:rPr lang="en-US" sz="1600" u="none" strike="noStrike" kern="1200" cap="none" baseline="0" dirty="0" err="1">
                          <a:ln>
                            <a:noFill/>
                          </a:ln>
                        </a:rPr>
                        <a:t>TeV</a:t>
                      </a:r>
                      <a:endParaRPr lang="en-US" sz="1600" b="0" i="0" u="none" strike="noStrike" kern="1200" cap="none" baseline="0"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baseline="0" dirty="0">
                          <a:ln>
                            <a:noFill/>
                          </a:ln>
                        </a:rPr>
                        <a:t>  30 GeV</a:t>
                      </a:r>
                    </a:p>
                    <a:p>
                      <a:pPr marL="0" marR="0" lvl="0" indent="0" algn="ctr" rtl="0" hangingPunct="0">
                        <a:lnSpc>
                          <a:spcPct val="100000"/>
                        </a:lnSpc>
                        <a:spcBef>
                          <a:spcPts val="0"/>
                        </a:spcBef>
                        <a:spcAft>
                          <a:spcPts val="0"/>
                        </a:spcAft>
                        <a:buNone/>
                        <a:tabLst/>
                      </a:pPr>
                      <a:r>
                        <a:rPr lang="en-US" sz="1600" u="none" strike="noStrike" kern="1200" cap="none" baseline="0" dirty="0">
                          <a:ln>
                            <a:noFill/>
                          </a:ln>
                        </a:rPr>
                        <a:t>3 </a:t>
                      </a:r>
                      <a:r>
                        <a:rPr lang="en-US" sz="1600" u="none" strike="noStrike" kern="1200" cap="none" baseline="0" dirty="0" err="1">
                          <a:ln>
                            <a:noFill/>
                          </a:ln>
                        </a:rPr>
                        <a:t>PeV</a:t>
                      </a:r>
                      <a:endParaRPr lang="en-US" sz="1600" b="0" i="0" u="none" strike="noStrike" kern="1200" cap="none" baseline="0" dirty="0">
                        <a:ln>
                          <a:noFill/>
                        </a:ln>
                        <a:solidFill>
                          <a:schemeClr val="tx1"/>
                        </a:solidFill>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184697351"/>
                  </a:ext>
                </a:extLst>
              </a:tr>
              <a:tr h="865080">
                <a:tc>
                  <a:txBody>
                    <a:bodyPr/>
                    <a:lstStyle/>
                    <a:p>
                      <a:pPr marL="0" marR="0" lvl="0" indent="0" algn="ctr" rtl="0" hangingPunct="0">
                        <a:lnSpc>
                          <a:spcPct val="100000"/>
                        </a:lnSpc>
                        <a:spcBef>
                          <a:spcPts val="0"/>
                        </a:spcBef>
                        <a:spcAft>
                          <a:spcPts val="0"/>
                        </a:spcAft>
                        <a:buNone/>
                        <a:tabLst/>
                      </a:pPr>
                      <a:r>
                        <a:rPr lang="en-US" sz="1800" u="none" strike="noStrike" kern="1200" cap="none" baseline="0">
                          <a:ln>
                            <a:noFill/>
                          </a:ln>
                        </a:rPr>
                        <a:t>Energy resolution</a:t>
                      </a:r>
                      <a:endParaRPr lang="en-US" sz="1800" b="0" i="0" u="none" strike="noStrike" kern="1200" cap="none" baseline="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1% </a:t>
                      </a:r>
                    </a:p>
                    <a:p>
                      <a:pPr marL="0" marR="0" lvl="0" indent="0" algn="ctr" rtl="0" hangingPunct="0">
                        <a:lnSpc>
                          <a:spcPct val="100000"/>
                        </a:lnSpc>
                        <a:spcBef>
                          <a:spcPts val="0"/>
                        </a:spcBef>
                        <a:spcAft>
                          <a:spcPts val="0"/>
                        </a:spcAft>
                        <a:buNone/>
                        <a:tabLst/>
                      </a:pPr>
                      <a:r>
                        <a:rPr lang="en-US" sz="1600" u="none" strike="noStrike" kern="1200" cap="none" dirty="0">
                          <a:ln>
                            <a:noFill/>
                          </a:ln>
                        </a:rPr>
                        <a:t>@</a:t>
                      </a:r>
                    </a:p>
                    <a:p>
                      <a:pPr marL="0" marR="0" lvl="0" indent="0" algn="ctr" rtl="0" hangingPunct="0">
                        <a:lnSpc>
                          <a:spcPct val="100000"/>
                        </a:lnSpc>
                        <a:spcBef>
                          <a:spcPts val="0"/>
                        </a:spcBef>
                        <a:spcAft>
                          <a:spcPts val="0"/>
                        </a:spcAft>
                        <a:buNone/>
                        <a:tabLst/>
                      </a:pPr>
                      <a:r>
                        <a:rPr lang="en-US" sz="1600" u="none" strike="noStrike" kern="1200" cap="none" dirty="0">
                          <a:ln>
                            <a:noFill/>
                          </a:ln>
                        </a:rPr>
                        <a:t>200 GeV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1% </a:t>
                      </a:r>
                    </a:p>
                    <a:p>
                      <a:pPr marL="0" marR="0" lvl="0" indent="0" algn="ctr" rtl="0" hangingPunct="0">
                        <a:lnSpc>
                          <a:spcPct val="100000"/>
                        </a:lnSpc>
                        <a:spcBef>
                          <a:spcPts val="0"/>
                        </a:spcBef>
                        <a:spcAft>
                          <a:spcPts val="0"/>
                        </a:spcAft>
                        <a:buNone/>
                        <a:tabLst/>
                      </a:pPr>
                      <a:r>
                        <a:rPr lang="en-US" sz="1600" u="none" strike="noStrike" kern="1200" cap="none" dirty="0">
                          <a:ln>
                            <a:noFill/>
                          </a:ln>
                        </a:rPr>
                        <a:t>@</a:t>
                      </a:r>
                    </a:p>
                    <a:p>
                      <a:pPr marL="0" marR="0" lvl="0" indent="0" algn="ctr" rtl="0" hangingPunct="0">
                        <a:lnSpc>
                          <a:spcPct val="100000"/>
                        </a:lnSpc>
                        <a:spcBef>
                          <a:spcPts val="0"/>
                        </a:spcBef>
                        <a:spcAft>
                          <a:spcPts val="0"/>
                        </a:spcAft>
                        <a:buNone/>
                        <a:tabLst/>
                      </a:pPr>
                      <a:r>
                        <a:rPr lang="en-US" sz="1600" u="none" strike="noStrike" kern="1200" cap="none" dirty="0">
                          <a:ln>
                            <a:noFill/>
                          </a:ln>
                        </a:rPr>
                        <a:t>200 GeV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20% </a:t>
                      </a:r>
                    </a:p>
                    <a:p>
                      <a:pPr marL="0" marR="0" lvl="0" indent="0" algn="ctr" rtl="0" hangingPunct="0">
                        <a:lnSpc>
                          <a:spcPct val="100000"/>
                        </a:lnSpc>
                        <a:spcBef>
                          <a:spcPts val="0"/>
                        </a:spcBef>
                        <a:spcAft>
                          <a:spcPts val="0"/>
                        </a:spcAft>
                        <a:buNone/>
                        <a:tabLst/>
                      </a:pPr>
                      <a:r>
                        <a:rPr lang="en-US" sz="1600" u="none" strike="noStrike" kern="1200" cap="none" dirty="0">
                          <a:ln>
                            <a:noFill/>
                          </a:ln>
                        </a:rPr>
                        <a:t>@</a:t>
                      </a:r>
                    </a:p>
                    <a:p>
                      <a:pPr marL="0" marR="0" lvl="0" indent="0" algn="ctr" rtl="0" hangingPunct="0">
                        <a:lnSpc>
                          <a:spcPct val="100000"/>
                        </a:lnSpc>
                        <a:spcBef>
                          <a:spcPts val="0"/>
                        </a:spcBef>
                        <a:spcAft>
                          <a:spcPts val="0"/>
                        </a:spcAft>
                        <a:buNone/>
                        <a:tabLst/>
                      </a:pPr>
                      <a:r>
                        <a:rPr lang="en-US" sz="1600" u="none" strike="noStrike" kern="1200" cap="none" dirty="0">
                          <a:ln>
                            <a:noFill/>
                          </a:ln>
                        </a:rPr>
                        <a:t> 100 GeV -1 </a:t>
                      </a:r>
                      <a:r>
                        <a:rPr lang="en-US" sz="1600" u="none" strike="noStrike" kern="1200" cap="none" dirty="0" err="1">
                          <a:ln>
                            <a:noFill/>
                          </a:ln>
                        </a:rPr>
                        <a:t>PeV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1816301257"/>
                  </a:ext>
                </a:extLst>
              </a:tr>
              <a:tr h="866159">
                <a:tc>
                  <a:txBody>
                    <a:bodyPr/>
                    <a:lstStyle/>
                    <a:p>
                      <a:pPr marL="0" marR="0" lvl="0" indent="0" algn="ctr" rtl="0" hangingPunct="0">
                        <a:lnSpc>
                          <a:spcPct val="100000"/>
                        </a:lnSpc>
                        <a:spcBef>
                          <a:spcPts val="0"/>
                        </a:spcBef>
                        <a:spcAft>
                          <a:spcPts val="0"/>
                        </a:spcAft>
                        <a:buNone/>
                        <a:tabLst/>
                      </a:pPr>
                      <a:r>
                        <a:rPr lang="en-US" sz="1800" u="none" strike="noStrike" kern="1200" cap="none" baseline="0" dirty="0">
                          <a:ln>
                            <a:noFill/>
                          </a:ln>
                        </a:rPr>
                        <a:t>Effective Geometric Factor</a:t>
                      </a:r>
                      <a:endParaRPr lang="en-US" sz="1800" b="0" i="0" u="none" strike="noStrike" kern="1200" cap="none" baseline="0"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Font typeface="Wingdings" panose="05000000000000000000" pitchFamily="2" charset="2"/>
                        <a:buNone/>
                        <a:tabLst/>
                      </a:pPr>
                      <a:r>
                        <a:rPr lang="en-US" sz="1600" u="none" strike="noStrike" kern="1200" cap="none" dirty="0">
                          <a:ln>
                            <a:noFill/>
                          </a:ln>
                        </a:rPr>
                        <a:t>&gt;1 m</a:t>
                      </a:r>
                      <a:r>
                        <a:rPr lang="en-US" sz="1600" u="none" strike="noStrike" kern="1200" cap="none" baseline="33000" dirty="0">
                          <a:ln>
                            <a:noFill/>
                          </a:ln>
                        </a:rPr>
                        <a:t>2</a:t>
                      </a:r>
                      <a:r>
                        <a:rPr lang="en-US" sz="1600" u="none" strike="noStrike" kern="1200" cap="none" baseline="0" dirty="0">
                          <a:ln>
                            <a:noFill/>
                          </a:ln>
                        </a:rPr>
                        <a:t>sr</a:t>
                      </a:r>
                    </a:p>
                    <a:p>
                      <a:pPr marL="0" marR="0" lvl="0" indent="0" algn="ctr" rtl="0" hangingPunct="0">
                        <a:lnSpc>
                          <a:spcPct val="100000"/>
                        </a:lnSpc>
                        <a:spcBef>
                          <a:spcPts val="0"/>
                        </a:spcBef>
                        <a:spcAft>
                          <a:spcPts val="0"/>
                        </a:spcAft>
                        <a:buNone/>
                        <a:tabLst/>
                      </a:pPr>
                      <a:r>
                        <a:rPr lang="en-US" sz="1600" u="none" strike="noStrike" kern="1200" cap="none" dirty="0">
                          <a:ln>
                            <a:noFill/>
                          </a:ln>
                        </a:rPr>
                        <a:t>@ </a:t>
                      </a:r>
                    </a:p>
                    <a:p>
                      <a:pPr marL="0" marR="0" lvl="0" indent="0" algn="ctr" rtl="0" hangingPunct="0">
                        <a:lnSpc>
                          <a:spcPct val="100000"/>
                        </a:lnSpc>
                        <a:spcBef>
                          <a:spcPts val="0"/>
                        </a:spcBef>
                        <a:spcAft>
                          <a:spcPts val="0"/>
                        </a:spcAft>
                        <a:buNone/>
                        <a:tabLst/>
                      </a:pPr>
                      <a:r>
                        <a:rPr lang="en-US" sz="1600" u="none" strike="noStrike" kern="1200" cap="none" dirty="0">
                          <a:ln>
                            <a:noFill/>
                          </a:ln>
                        </a:rPr>
                        <a:t>200 GeV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Font typeface="Wingdings" panose="05000000000000000000" pitchFamily="2" charset="2"/>
                        <a:buNone/>
                        <a:tabLst/>
                      </a:pPr>
                      <a:r>
                        <a:rPr lang="en-US" sz="1600" u="none" strike="noStrike" kern="1200" cap="none" dirty="0">
                          <a:ln>
                            <a:noFill/>
                          </a:ln>
                        </a:rPr>
                        <a:t>&gt;3 m</a:t>
                      </a:r>
                      <a:r>
                        <a:rPr lang="en-US" sz="1600" u="none" strike="noStrike" kern="1200" cap="none" baseline="33000" dirty="0">
                          <a:ln>
                            <a:noFill/>
                          </a:ln>
                        </a:rPr>
                        <a:t>2</a:t>
                      </a:r>
                      <a:r>
                        <a:rPr lang="en-US" sz="1600" u="none" strike="noStrike" kern="1200" cap="none" baseline="0" dirty="0">
                          <a:ln>
                            <a:noFill/>
                          </a:ln>
                        </a:rPr>
                        <a:t>sr</a:t>
                      </a:r>
                    </a:p>
                    <a:p>
                      <a:pPr marL="0" marR="0" lvl="0" indent="0" algn="ctr" rtl="0" hangingPunct="0">
                        <a:lnSpc>
                          <a:spcPct val="100000"/>
                        </a:lnSpc>
                        <a:spcBef>
                          <a:spcPts val="0"/>
                        </a:spcBef>
                        <a:spcAft>
                          <a:spcPts val="0"/>
                        </a:spcAft>
                        <a:buNone/>
                        <a:tabLst/>
                      </a:pPr>
                      <a:r>
                        <a:rPr lang="en-US" sz="1600" u="none" strike="noStrike" kern="1200" cap="none" dirty="0">
                          <a:ln>
                            <a:noFill/>
                          </a:ln>
                        </a:rPr>
                        <a:t>@ </a:t>
                      </a:r>
                    </a:p>
                    <a:p>
                      <a:pPr marL="0" marR="0" lvl="0" indent="0" algn="ctr" rtl="0" hangingPunct="0">
                        <a:lnSpc>
                          <a:spcPct val="100000"/>
                        </a:lnSpc>
                        <a:spcBef>
                          <a:spcPts val="0"/>
                        </a:spcBef>
                        <a:spcAft>
                          <a:spcPts val="0"/>
                        </a:spcAft>
                        <a:buNone/>
                        <a:tabLst/>
                      </a:pPr>
                      <a:r>
                        <a:rPr lang="en-US" sz="1600" u="none" strike="noStrike" kern="1200" cap="none" dirty="0">
                          <a:ln>
                            <a:noFill/>
                          </a:ln>
                        </a:rPr>
                        <a:t>200 GeV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&gt;2 m</a:t>
                      </a:r>
                      <a:r>
                        <a:rPr lang="en-US" sz="1600" u="none" strike="noStrike" kern="1200" cap="none" baseline="33000" dirty="0">
                          <a:ln>
                            <a:noFill/>
                          </a:ln>
                        </a:rPr>
                        <a:t>2</a:t>
                      </a:r>
                      <a:r>
                        <a:rPr lang="en-US" sz="1600" u="none" strike="noStrike" kern="1200" cap="none" baseline="0" dirty="0">
                          <a:ln>
                            <a:noFill/>
                          </a:ln>
                        </a:rPr>
                        <a:t>sr</a:t>
                      </a:r>
                    </a:p>
                    <a:p>
                      <a:pPr marL="0" marR="0" lvl="0" indent="0" algn="ctr" rtl="0" hangingPunct="0">
                        <a:lnSpc>
                          <a:spcPct val="100000"/>
                        </a:lnSpc>
                        <a:spcBef>
                          <a:spcPts val="0"/>
                        </a:spcBef>
                        <a:spcAft>
                          <a:spcPts val="0"/>
                        </a:spcAft>
                        <a:buNone/>
                        <a:tabLst/>
                      </a:pPr>
                      <a:r>
                        <a:rPr lang="en-US" sz="1600" u="none" strike="noStrike" kern="1200" cap="none" dirty="0">
                          <a:ln>
                            <a:noFill/>
                          </a:ln>
                        </a:rPr>
                        <a:t>@</a:t>
                      </a:r>
                    </a:p>
                    <a:p>
                      <a:pPr marL="0" marR="0" lvl="0" indent="0" algn="ctr" rtl="0" hangingPunct="0">
                        <a:lnSpc>
                          <a:spcPct val="100000"/>
                        </a:lnSpc>
                        <a:spcBef>
                          <a:spcPts val="0"/>
                        </a:spcBef>
                        <a:spcAft>
                          <a:spcPts val="0"/>
                        </a:spcAft>
                        <a:buNone/>
                        <a:tabLst/>
                      </a:pPr>
                      <a:r>
                        <a:rPr lang="en-US" sz="1600" u="none" strike="noStrike" kern="1200" cap="none" dirty="0">
                          <a:ln>
                            <a:noFill/>
                          </a:ln>
                        </a:rPr>
                        <a:t> 100 </a:t>
                      </a:r>
                      <a:r>
                        <a:rPr lang="en-US" sz="1600" u="none" strike="noStrike" kern="1200" cap="none" dirty="0" err="1">
                          <a:ln>
                            <a:noFill/>
                          </a:ln>
                        </a:rPr>
                        <a:t>TeV</a:t>
                      </a:r>
                      <a:endParaRPr lang="en-US" sz="16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4033726557"/>
                  </a:ext>
                </a:extLst>
              </a:tr>
            </a:tbl>
          </a:graphicData>
        </a:graphic>
      </p:graphicFrame>
      <p:graphicFrame>
        <p:nvGraphicFramePr>
          <p:cNvPr id="7" name="Table 6">
            <a:extLst>
              <a:ext uri="{FF2B5EF4-FFF2-40B4-BE49-F238E27FC236}">
                <a16:creationId xmlns:a16="http://schemas.microsoft.com/office/drawing/2014/main" id="{96672A6B-FB37-433F-9557-5B1C9FA5F5C0}"/>
              </a:ext>
            </a:extLst>
          </p:cNvPr>
          <p:cNvGraphicFramePr>
            <a:graphicFrameLocks noGrp="1"/>
          </p:cNvGraphicFramePr>
          <p:nvPr/>
        </p:nvGraphicFramePr>
        <p:xfrm>
          <a:off x="7880688" y="2824495"/>
          <a:ext cx="3356280" cy="3076121"/>
        </p:xfrm>
        <a:graphic>
          <a:graphicData uri="http://schemas.openxmlformats.org/drawingml/2006/table">
            <a:tbl>
              <a:tblPr firstRow="1" bandRow="1" bandCol="1">
                <a:tableStyleId>{69C7853C-536D-4A76-A0AE-DD22124D55A5}</a:tableStyleId>
              </a:tblPr>
              <a:tblGrid>
                <a:gridCol w="3356280">
                  <a:extLst>
                    <a:ext uri="{9D8B030D-6E8A-4147-A177-3AD203B41FA5}">
                      <a16:colId xmlns:a16="http://schemas.microsoft.com/office/drawing/2014/main" val="184391571"/>
                    </a:ext>
                  </a:extLst>
                </a:gridCol>
              </a:tblGrid>
              <a:tr h="506879">
                <a:tc>
                  <a:txBody>
                    <a:bodyPr/>
                    <a:lstStyle/>
                    <a:p>
                      <a:pPr marL="0" marR="0" lvl="0" indent="0" algn="ctr" rtl="0" hangingPunct="0">
                        <a:lnSpc>
                          <a:spcPct val="100000"/>
                        </a:lnSpc>
                        <a:spcBef>
                          <a:spcPts val="0"/>
                        </a:spcBef>
                        <a:spcAft>
                          <a:spcPts val="575"/>
                        </a:spcAft>
                        <a:buNone/>
                        <a:tabLst/>
                      </a:pPr>
                      <a:r>
                        <a:rPr lang="en-US" sz="1800" u="none" strike="noStrike" kern="1200" cap="none" dirty="0">
                          <a:ln>
                            <a:noFill/>
                          </a:ln>
                        </a:rPr>
                        <a:t>Main Scientific goals</a:t>
                      </a:r>
                      <a:endParaRPr lang="en-US" sz="1800" b="0" i="0" u="none" strike="noStrike" kern="1200" cap="none" dirty="0">
                        <a:ln>
                          <a:noFill/>
                        </a:ln>
                        <a:solidFill>
                          <a:schemeClr val="tx1"/>
                        </a:solidFill>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413889954"/>
                  </a:ext>
                </a:extLst>
              </a:tr>
              <a:tr h="911442">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Direct measurement of cosmic rays flux and composition up to the knee region</a:t>
                      </a:r>
                      <a:endParaRPr lang="en-US" sz="1600" b="0" i="0" u="none" strike="noStrike" kern="1200" cap="none" dirty="0">
                        <a:ln>
                          <a:noFill/>
                        </a:ln>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1146702306"/>
                  </a:ext>
                </a:extLst>
              </a:tr>
              <a:tr h="815400">
                <a:tc>
                  <a:txBody>
                    <a:bodyPr/>
                    <a:lstStyle/>
                    <a:p>
                      <a:pPr marL="0" marR="0" lvl="0" indent="0" algn="ctr" rtl="0" hangingPunct="0">
                        <a:lnSpc>
                          <a:spcPct val="100000"/>
                        </a:lnSpc>
                        <a:spcBef>
                          <a:spcPts val="0"/>
                        </a:spcBef>
                        <a:spcAft>
                          <a:spcPts val="0"/>
                        </a:spcAft>
                        <a:buNone/>
                        <a:tabLst/>
                      </a:pPr>
                      <a:r>
                        <a:rPr lang="en-US" sz="1600" u="none" strike="noStrike" kern="1200" cap="none" baseline="0" dirty="0">
                          <a:ln>
                            <a:noFill/>
                          </a:ln>
                        </a:rPr>
                        <a:t>Gamma-ray monitoring and full sky survey</a:t>
                      </a:r>
                      <a:endParaRPr lang="en-US" sz="1600" b="0" i="0" u="none" strike="noStrike" kern="1200" cap="none" baseline="0" dirty="0">
                        <a:ln>
                          <a:noFill/>
                        </a:ln>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585570679"/>
                  </a:ext>
                </a:extLst>
              </a:tr>
              <a:tr h="842400">
                <a:tc>
                  <a:txBody>
                    <a:bodyPr/>
                    <a:lstStyle/>
                    <a:p>
                      <a:pPr marL="0" marR="0" lvl="0" indent="0" algn="ctr" rtl="0" hangingPunct="0">
                        <a:lnSpc>
                          <a:spcPct val="100000"/>
                        </a:lnSpc>
                        <a:spcBef>
                          <a:spcPts val="0"/>
                        </a:spcBef>
                        <a:spcAft>
                          <a:spcPts val="0"/>
                        </a:spcAft>
                        <a:buNone/>
                        <a:tabLst/>
                      </a:pPr>
                      <a:r>
                        <a:rPr lang="en-US" sz="1600" u="none" strike="noStrike" kern="1200" cap="none" dirty="0">
                          <a:ln>
                            <a:noFill/>
                          </a:ln>
                        </a:rPr>
                        <a:t>Indirect dark matter search (e</a:t>
                      </a:r>
                      <a:r>
                        <a:rPr lang="en-US" sz="1600" u="none" strike="noStrike" kern="1200" cap="none" baseline="33000" dirty="0">
                          <a:ln>
                            <a:noFill/>
                          </a:ln>
                        </a:rPr>
                        <a:t>+</a:t>
                      </a:r>
                      <a:r>
                        <a:rPr lang="en-US" sz="1600" u="none" strike="noStrike" kern="1200" cap="none" dirty="0">
                          <a:ln>
                            <a:noFill/>
                          </a:ln>
                        </a:rPr>
                        <a:t>+e</a:t>
                      </a:r>
                      <a:r>
                        <a:rPr lang="en-US" sz="1600" u="none" strike="noStrike" kern="1200" cap="none" baseline="33000" dirty="0">
                          <a:ln>
                            <a:noFill/>
                          </a:ln>
                        </a:rPr>
                        <a:t>-</a:t>
                      </a:r>
                      <a:r>
                        <a:rPr lang="en-US" sz="1600" u="none" strike="noStrike" kern="1200" cap="none" baseline="0" dirty="0">
                          <a:ln>
                            <a:noFill/>
                          </a:ln>
                        </a:rPr>
                        <a:t>, γ,... </a:t>
                      </a:r>
                      <a:r>
                        <a:rPr lang="en-US" sz="1600" u="none" strike="noStrike" kern="1200" cap="none" dirty="0">
                          <a:ln>
                            <a:noFill/>
                          </a:ln>
                        </a:rPr>
                        <a:t>)</a:t>
                      </a:r>
                      <a:endParaRPr lang="en-US" sz="1600" b="0" i="0" u="none" strike="noStrike" kern="1200" cap="none" dirty="0">
                        <a:ln>
                          <a:noFill/>
                        </a:ln>
                        <a:latin typeface="Liberation Sans" pitchFamily="18"/>
                        <a:ea typeface="WenQuanYi Zen Hei Sharp" pitchFamily="2"/>
                        <a:cs typeface="Lohit Devanagari" pitchFamily="2"/>
                      </a:endParaRPr>
                    </a:p>
                  </a:txBody>
                  <a:tcPr/>
                </a:tc>
                <a:extLst>
                  <a:ext uri="{0D108BD9-81ED-4DB2-BD59-A6C34878D82A}">
                    <a16:rowId xmlns:a16="http://schemas.microsoft.com/office/drawing/2014/main" val="2783837391"/>
                  </a:ext>
                </a:extLst>
              </a:tr>
            </a:tbl>
          </a:graphicData>
        </a:graphic>
      </p:graphicFrame>
    </p:spTree>
    <p:extLst>
      <p:ext uri="{BB962C8B-B14F-4D97-AF65-F5344CB8AC3E}">
        <p14:creationId xmlns:p14="http://schemas.microsoft.com/office/powerpoint/2010/main" val="147332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E0DB-5912-4620-8D31-91F11F5A9241}"/>
              </a:ext>
            </a:extLst>
          </p:cNvPr>
          <p:cNvSpPr>
            <a:spLocks noGrp="1"/>
          </p:cNvSpPr>
          <p:nvPr>
            <p:ph type="title"/>
          </p:nvPr>
        </p:nvSpPr>
        <p:spPr/>
        <p:txBody>
          <a:bodyPr/>
          <a:lstStyle/>
          <a:p>
            <a:r>
              <a:rPr lang="en-US" dirty="0"/>
              <a:t>OVERVIEW</a:t>
            </a:r>
          </a:p>
        </p:txBody>
      </p:sp>
      <p:sp>
        <p:nvSpPr>
          <p:cNvPr id="4" name="Footer Placeholder 3">
            <a:extLst>
              <a:ext uri="{FF2B5EF4-FFF2-40B4-BE49-F238E27FC236}">
                <a16:creationId xmlns:a16="http://schemas.microsoft.com/office/drawing/2014/main" id="{01683E22-2C1C-4476-9794-3946578635CB}"/>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0D1762EB-1DE9-4D41-BC22-B4E324B785A4}"/>
              </a:ext>
            </a:extLst>
          </p:cNvPr>
          <p:cNvSpPr>
            <a:spLocks noGrp="1"/>
          </p:cNvSpPr>
          <p:nvPr>
            <p:ph type="sldNum" sz="quarter" idx="12"/>
          </p:nvPr>
        </p:nvSpPr>
        <p:spPr/>
        <p:txBody>
          <a:bodyPr/>
          <a:lstStyle/>
          <a:p>
            <a:fld id="{2AB15243-3B5E-469F-AFF6-1290B037E4B0}" type="slidenum">
              <a:rPr lang="en-US" smtClean="0"/>
              <a:t>4</a:t>
            </a:fld>
            <a:endParaRPr lang="en-US"/>
          </a:p>
        </p:txBody>
      </p:sp>
      <p:graphicFrame>
        <p:nvGraphicFramePr>
          <p:cNvPr id="6" name="Table 12">
            <a:extLst>
              <a:ext uri="{FF2B5EF4-FFF2-40B4-BE49-F238E27FC236}">
                <a16:creationId xmlns:a16="http://schemas.microsoft.com/office/drawing/2014/main" id="{74B1C035-41D5-4A75-BF3E-FB998A5D0301}"/>
              </a:ext>
            </a:extLst>
          </p:cNvPr>
          <p:cNvGraphicFramePr>
            <a:graphicFrameLocks noGrp="1"/>
          </p:cNvGraphicFramePr>
          <p:nvPr/>
        </p:nvGraphicFramePr>
        <p:xfrm>
          <a:off x="389676" y="1939126"/>
          <a:ext cx="10045481" cy="2682180"/>
        </p:xfrm>
        <a:graphic>
          <a:graphicData uri="http://schemas.openxmlformats.org/drawingml/2006/table">
            <a:tbl>
              <a:tblPr/>
              <a:tblGrid>
                <a:gridCol w="3407528">
                  <a:extLst>
                    <a:ext uri="{9D8B030D-6E8A-4147-A177-3AD203B41FA5}">
                      <a16:colId xmlns:a16="http://schemas.microsoft.com/office/drawing/2014/main" val="20000"/>
                    </a:ext>
                  </a:extLst>
                </a:gridCol>
                <a:gridCol w="1502645">
                  <a:extLst>
                    <a:ext uri="{9D8B030D-6E8A-4147-A177-3AD203B41FA5}">
                      <a16:colId xmlns:a16="http://schemas.microsoft.com/office/drawing/2014/main" val="2627795842"/>
                    </a:ext>
                  </a:extLst>
                </a:gridCol>
                <a:gridCol w="1502645">
                  <a:extLst>
                    <a:ext uri="{9D8B030D-6E8A-4147-A177-3AD203B41FA5}">
                      <a16:colId xmlns:a16="http://schemas.microsoft.com/office/drawing/2014/main" val="20001"/>
                    </a:ext>
                  </a:extLst>
                </a:gridCol>
                <a:gridCol w="1065299">
                  <a:extLst>
                    <a:ext uri="{9D8B030D-6E8A-4147-A177-3AD203B41FA5}">
                      <a16:colId xmlns:a16="http://schemas.microsoft.com/office/drawing/2014/main" val="1858462758"/>
                    </a:ext>
                  </a:extLst>
                </a:gridCol>
                <a:gridCol w="1065299">
                  <a:extLst>
                    <a:ext uri="{9D8B030D-6E8A-4147-A177-3AD203B41FA5}">
                      <a16:colId xmlns:a16="http://schemas.microsoft.com/office/drawing/2014/main" val="20002"/>
                    </a:ext>
                  </a:extLst>
                </a:gridCol>
                <a:gridCol w="1502065">
                  <a:extLst>
                    <a:ext uri="{9D8B030D-6E8A-4147-A177-3AD203B41FA5}">
                      <a16:colId xmlns:a16="http://schemas.microsoft.com/office/drawing/2014/main" val="20003"/>
                    </a:ext>
                  </a:extLst>
                </a:gridCol>
              </a:tblGrid>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Calibri" charset="0"/>
                          <a:ea typeface="ＭＳ Ｐゴシック" charset="0"/>
                          <a:cs typeface="ＭＳ Ｐゴシック" charset="0"/>
                        </a:rPr>
                        <a:t>HERD</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charset="0"/>
                          <a:ea typeface="ＭＳ Ｐゴシック" charset="0"/>
                          <a:cs typeface="ＭＳ Ｐゴシック" charset="0"/>
                        </a:rPr>
                        <a:t>DAMPE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charset="0"/>
                          <a:ea typeface="ＭＳ Ｐゴシック" charset="0"/>
                          <a:cs typeface="ＭＳ Ｐゴシック" charset="0"/>
                        </a:rPr>
                        <a:t>CALET</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charset="0"/>
                          <a:ea typeface="ＭＳ Ｐゴシック" charset="0"/>
                          <a:cs typeface="ＭＳ Ｐゴシック" charset="0"/>
                        </a:rPr>
                        <a:t>AMS-02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charset="0"/>
                          <a:ea typeface="ＭＳ Ｐゴシック" charset="0"/>
                          <a:cs typeface="ＭＳ Ｐゴシック" charset="0"/>
                        </a:rPr>
                        <a:t>Fermi LAT</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e/</a:t>
                      </a:r>
                      <a:r>
                        <a:rPr kumimoji="0" lang="en-US" sz="2000" b="0" i="0" u="none" strike="noStrike" cap="none" normalizeH="0" baseline="0" dirty="0">
                          <a:ln>
                            <a:noFill/>
                          </a:ln>
                          <a:solidFill>
                            <a:srgbClr val="000000"/>
                          </a:solidFill>
                          <a:effectLst/>
                          <a:latin typeface="Symbol" charset="0"/>
                          <a:ea typeface="ＭＳ Ｐゴシック" charset="0"/>
                          <a:cs typeface="Symbol" charset="0"/>
                        </a:rPr>
                        <a:t>g </a:t>
                      </a:r>
                      <a:r>
                        <a:rPr kumimoji="0" lang="en-US" sz="2000" b="0" i="0" u="none" strike="noStrike" cap="none" normalizeH="0" baseline="0" dirty="0">
                          <a:ln>
                            <a:noFill/>
                          </a:ln>
                          <a:solidFill>
                            <a:srgbClr val="000000"/>
                          </a:solidFill>
                          <a:effectLst/>
                          <a:latin typeface="Calibri" charset="0"/>
                          <a:ea typeface="ＭＳ Ｐゴシック" charset="0"/>
                          <a:cs typeface="Symbol" charset="0"/>
                        </a:rPr>
                        <a:t>Energy res.@100 GeV (%)</a:t>
                      </a:r>
                      <a:endPar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Calibri" charset="0"/>
                          <a:ea typeface="ＭＳ Ｐゴシック" charset="0"/>
                          <a:cs typeface="ＭＳ Ｐゴシック" charset="0"/>
                        </a:rPr>
                        <a:t>&lt;1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ea typeface="ＭＳ Ｐゴシック" charset="0"/>
                          <a:cs typeface="ＭＳ Ｐゴシック" charset="0"/>
                        </a:rPr>
                        <a:t>&lt;1.5</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10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e/</a:t>
                      </a:r>
                      <a:r>
                        <a:rPr kumimoji="0" lang="en-US" sz="2000" b="0" i="0" u="none" strike="noStrike" cap="none" normalizeH="0" baseline="0" dirty="0">
                          <a:ln>
                            <a:noFill/>
                          </a:ln>
                          <a:solidFill>
                            <a:srgbClr val="000000"/>
                          </a:solidFill>
                          <a:effectLst/>
                          <a:latin typeface="Symbol" charset="0"/>
                          <a:ea typeface="ＭＳ Ｐゴシック" charset="0"/>
                          <a:cs typeface="Symbol" charset="0"/>
                        </a:rPr>
                        <a:t>g </a:t>
                      </a:r>
                      <a:r>
                        <a:rPr kumimoji="0" lang="en-US" sz="2000" b="0" i="0" u="none" strike="noStrike" cap="none" normalizeH="0" baseline="0" dirty="0">
                          <a:ln>
                            <a:noFill/>
                          </a:ln>
                          <a:solidFill>
                            <a:srgbClr val="000000"/>
                          </a:solidFill>
                          <a:effectLst/>
                          <a:latin typeface="Calibri" charset="0"/>
                          <a:ea typeface="ＭＳ Ｐゴシック" charset="0"/>
                          <a:cs typeface="Symbol" charset="0"/>
                        </a:rPr>
                        <a:t>Angular res.@100 GeV (deg.)</a:t>
                      </a:r>
                      <a:endPar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Calibri" charset="0"/>
                          <a:ea typeface="ＭＳ Ｐゴシック" charset="0"/>
                          <a:cs typeface="ＭＳ Ｐゴシック" charset="0"/>
                        </a:rPr>
                        <a:t>&lt; 0.1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ea typeface="ＭＳ Ｐゴシック" charset="0"/>
                          <a:cs typeface="ＭＳ Ｐゴシック" charset="0"/>
                        </a:rPr>
                        <a:t>&lt;0.2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0.2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0.3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0.1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e/p discrimination</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rgbClr val="C00000"/>
                          </a:solidFill>
                          <a:effectLst/>
                          <a:latin typeface="Calibri" charset="0"/>
                          <a:ea typeface="ＭＳ Ｐゴシック" charset="0"/>
                          <a:cs typeface="ＭＳ Ｐゴシック" charset="0"/>
                        </a:rPr>
                        <a:t>&gt;10</a:t>
                      </a:r>
                      <a:r>
                        <a:rPr kumimoji="0" lang="en-US" sz="2000" b="0" i="0" u="none" strike="noStrike" cap="none" normalizeH="0" baseline="30000" dirty="0">
                          <a:ln>
                            <a:noFill/>
                          </a:ln>
                          <a:solidFill>
                            <a:srgbClr val="C00000"/>
                          </a:solidFill>
                          <a:effectLst/>
                          <a:latin typeface="Calibri" charset="0"/>
                          <a:ea typeface="ＭＳ Ｐゴシック" charset="0"/>
                          <a:cs typeface="ＭＳ Ｐゴシック" charset="0"/>
                        </a:rPr>
                        <a:t>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ea typeface="ＭＳ Ｐゴシック" charset="0"/>
                          <a:cs typeface="ＭＳ Ｐゴシック" charset="0"/>
                        </a:rPr>
                        <a:t>&gt;10</a:t>
                      </a:r>
                      <a:r>
                        <a:rPr kumimoji="0" lang="en-US" sz="2000" b="0" i="0" u="none" strike="noStrike" cap="none" normalizeH="0" baseline="30000" dirty="0">
                          <a:ln>
                            <a:noFill/>
                          </a:ln>
                          <a:solidFill>
                            <a:schemeClr val="bg1"/>
                          </a:solidFill>
                          <a:effectLst/>
                          <a:latin typeface="Calibri" charset="0"/>
                          <a:ea typeface="ＭＳ Ｐゴシック" charset="0"/>
                          <a:cs typeface="ＭＳ Ｐゴシック" charset="0"/>
                        </a:rPr>
                        <a:t>5</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10</a:t>
                      </a:r>
                      <a:r>
                        <a:rPr kumimoji="0" lang="en-US" sz="2000" b="0" i="0" u="none" strike="noStrike" cap="none" normalizeH="0" baseline="30000" dirty="0">
                          <a:ln>
                            <a:noFill/>
                          </a:ln>
                          <a:solidFill>
                            <a:srgbClr val="000000"/>
                          </a:solidFill>
                          <a:effectLst/>
                          <a:latin typeface="Calibri" charset="0"/>
                          <a:ea typeface="ＭＳ Ｐゴシック" charset="0"/>
                          <a:cs typeface="ＭＳ Ｐゴシック" charset="0"/>
                        </a:rPr>
                        <a:t>5</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10</a:t>
                      </a:r>
                      <a:r>
                        <a:rPr kumimoji="0" lang="en-US" sz="2000" b="0" i="0" u="none" strike="noStrike" cap="none" normalizeH="0" baseline="30000" dirty="0">
                          <a:ln>
                            <a:noFill/>
                          </a:ln>
                          <a:solidFill>
                            <a:srgbClr val="000000"/>
                          </a:solidFill>
                          <a:effectLst/>
                          <a:latin typeface="Calibri" charset="0"/>
                          <a:ea typeface="ＭＳ Ｐゴシック" charset="0"/>
                          <a:cs typeface="ＭＳ Ｐゴシック" charset="0"/>
                        </a:rPr>
                        <a:t>5</a:t>
                      </a: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 - 10</a:t>
                      </a:r>
                      <a:r>
                        <a:rPr kumimoji="0" lang="en-US" sz="2000" b="0" i="0" u="none" strike="noStrike" cap="none" normalizeH="0" baseline="30000" dirty="0">
                          <a:ln>
                            <a:noFill/>
                          </a:ln>
                          <a:solidFill>
                            <a:srgbClr val="000000"/>
                          </a:solidFill>
                          <a:effectLst/>
                          <a:latin typeface="Calibri" charset="0"/>
                          <a:ea typeface="ＭＳ Ｐゴシック" charset="0"/>
                          <a:cs typeface="ＭＳ Ｐゴシック" charset="0"/>
                        </a:rPr>
                        <a:t>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10</a:t>
                      </a:r>
                      <a:r>
                        <a:rPr kumimoji="0" lang="en-US" sz="2000" b="0" i="0" u="none" strike="noStrike" cap="none" normalizeH="0" baseline="30000" dirty="0">
                          <a:ln>
                            <a:noFill/>
                          </a:ln>
                          <a:solidFill>
                            <a:srgbClr val="000000"/>
                          </a:solidFill>
                          <a:effectLst/>
                          <a:latin typeface="Calibri" charset="0"/>
                          <a:ea typeface="ＭＳ Ｐゴシック" charset="0"/>
                          <a:cs typeface="ＭＳ Ｐゴシック" charset="0"/>
                        </a:rPr>
                        <a:t>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Calorimeter thickness (X</a:t>
                      </a:r>
                      <a:r>
                        <a:rPr kumimoji="0" lang="en-US" sz="2000" b="0" i="0" u="none" strike="noStrike" cap="none" normalizeH="0" baseline="-25000">
                          <a:ln>
                            <a:noFill/>
                          </a:ln>
                          <a:solidFill>
                            <a:srgbClr val="000000"/>
                          </a:solidFill>
                          <a:effectLst/>
                          <a:latin typeface="Calibri" charset="0"/>
                          <a:ea typeface="ＭＳ Ｐゴシック" charset="0"/>
                          <a:cs typeface="ＭＳ Ｐゴシック" charset="0"/>
                        </a:rPr>
                        <a:t>0</a:t>
                      </a: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Calibri" charset="0"/>
                          <a:ea typeface="ＭＳ Ｐゴシック" charset="0"/>
                          <a:cs typeface="ＭＳ Ｐゴシック" charset="0"/>
                        </a:rPr>
                        <a:t>55</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ea typeface="ＭＳ Ｐゴシック" charset="0"/>
                          <a:cs typeface="ＭＳ Ｐゴシック" charset="0"/>
                        </a:rPr>
                        <a:t>32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27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17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8.6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320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Geometrical accep. (m</a:t>
                      </a:r>
                      <a:r>
                        <a:rPr kumimoji="0" lang="en-US" sz="2000" b="0" i="0" u="none" strike="noStrike" cap="none" normalizeH="0" baseline="30000">
                          <a:ln>
                            <a:noFill/>
                          </a:ln>
                          <a:solidFill>
                            <a:srgbClr val="000000"/>
                          </a:solidFill>
                          <a:effectLst/>
                          <a:latin typeface="Calibri" charset="0"/>
                          <a:ea typeface="ＭＳ Ｐゴシック" charset="0"/>
                          <a:cs typeface="ＭＳ Ｐゴシック" charset="0"/>
                        </a:rPr>
                        <a:t>2</a:t>
                      </a:r>
                      <a:r>
                        <a:rPr kumimoji="0" lang="en-US" sz="2000" b="0" i="0" u="none" strike="noStrike" cap="none" normalizeH="0" baseline="0">
                          <a:ln>
                            <a:noFill/>
                          </a:ln>
                          <a:solidFill>
                            <a:srgbClr val="000000"/>
                          </a:solidFill>
                          <a:effectLst/>
                          <a:latin typeface="Calibri" charset="0"/>
                          <a:ea typeface="ＭＳ Ｐゴシック" charset="0"/>
                          <a:cs typeface="ＭＳ Ｐゴシック" charset="0"/>
                        </a:rPr>
                        <a:t>sr)</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Calibri" charset="0"/>
                          <a:ea typeface="ＭＳ Ｐゴシック" charset="0"/>
                          <a:cs typeface="ＭＳ Ｐゴシック" charset="0"/>
                        </a:rPr>
                        <a:t>&gt;3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ea typeface="ＭＳ Ｐゴシック" charset="0"/>
                          <a:cs typeface="ＭＳ Ｐゴシック" charset="0"/>
                        </a:rPr>
                        <a:t>0.3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0.12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0.09</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ＭＳ Ｐゴシック" charset="0"/>
                        </a:rPr>
                        <a:t>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bl>
          </a:graphicData>
        </a:graphic>
      </p:graphicFrame>
      <p:pic>
        <p:nvPicPr>
          <p:cNvPr id="1026" name="Picture 2" descr="Image result for dampe china">
            <a:extLst>
              <a:ext uri="{FF2B5EF4-FFF2-40B4-BE49-F238E27FC236}">
                <a16:creationId xmlns:a16="http://schemas.microsoft.com/office/drawing/2014/main" id="{3D0817B1-BC9A-442D-B449-9DBA54F37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176" y="1332903"/>
            <a:ext cx="1507977" cy="568515"/>
          </a:xfrm>
          <a:prstGeom prst="rect">
            <a:avLst/>
          </a:prstGeom>
          <a:solidFill>
            <a:schemeClr val="bg1"/>
          </a:solidFill>
        </p:spPr>
      </p:pic>
      <p:pic>
        <p:nvPicPr>
          <p:cNvPr id="1028" name="Picture 4" descr="Image result for calet iss">
            <a:extLst>
              <a:ext uri="{FF2B5EF4-FFF2-40B4-BE49-F238E27FC236}">
                <a16:creationId xmlns:a16="http://schemas.microsoft.com/office/drawing/2014/main" id="{164D4BA7-9786-4904-96AE-8E59F93AB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153" y="1221180"/>
            <a:ext cx="1055802" cy="717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s iss">
            <a:extLst>
              <a:ext uri="{FF2B5EF4-FFF2-40B4-BE49-F238E27FC236}">
                <a16:creationId xmlns:a16="http://schemas.microsoft.com/office/drawing/2014/main" id="{69BAA493-02F6-4767-8881-2C8D176C6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078" y="1326382"/>
            <a:ext cx="1055802" cy="5938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ermi nasa">
            <a:extLst>
              <a:ext uri="{FF2B5EF4-FFF2-40B4-BE49-F238E27FC236}">
                <a16:creationId xmlns:a16="http://schemas.microsoft.com/office/drawing/2014/main" id="{DBE33B91-54AA-4007-8EE9-4FEFD74E6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003" y="1136391"/>
            <a:ext cx="1239036" cy="78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3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D7CB-CC4E-4D8C-AF60-1CDAAE91B4DF}"/>
              </a:ext>
            </a:extLst>
          </p:cNvPr>
          <p:cNvSpPr>
            <a:spLocks noGrp="1"/>
          </p:cNvSpPr>
          <p:nvPr>
            <p:ph type="title"/>
          </p:nvPr>
        </p:nvSpPr>
        <p:spPr/>
        <p:txBody>
          <a:bodyPr/>
          <a:lstStyle/>
          <a:p>
            <a:r>
              <a:rPr lang="en-US" dirty="0"/>
              <a:t>Physics goals</a:t>
            </a:r>
          </a:p>
        </p:txBody>
      </p:sp>
      <p:sp>
        <p:nvSpPr>
          <p:cNvPr id="4" name="Footer Placeholder 3">
            <a:extLst>
              <a:ext uri="{FF2B5EF4-FFF2-40B4-BE49-F238E27FC236}">
                <a16:creationId xmlns:a16="http://schemas.microsoft.com/office/drawing/2014/main" id="{F4A2E5DB-0D24-439A-B912-8732DD1E87F6}"/>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6C1FAC84-E0C2-4B9A-89B5-F792C2E83283}"/>
              </a:ext>
            </a:extLst>
          </p:cNvPr>
          <p:cNvSpPr>
            <a:spLocks noGrp="1"/>
          </p:cNvSpPr>
          <p:nvPr>
            <p:ph type="sldNum" sz="quarter" idx="12"/>
          </p:nvPr>
        </p:nvSpPr>
        <p:spPr/>
        <p:txBody>
          <a:bodyPr/>
          <a:lstStyle/>
          <a:p>
            <a:fld id="{2AB15243-3B5E-469F-AFF6-1290B037E4B0}" type="slidenum">
              <a:rPr lang="en-US" smtClean="0"/>
              <a:t>5</a:t>
            </a:fld>
            <a:endParaRPr lang="en-US"/>
          </a:p>
        </p:txBody>
      </p:sp>
      <p:sp>
        <p:nvSpPr>
          <p:cNvPr id="6" name="Rectangle 5">
            <a:extLst>
              <a:ext uri="{FF2B5EF4-FFF2-40B4-BE49-F238E27FC236}">
                <a16:creationId xmlns:a16="http://schemas.microsoft.com/office/drawing/2014/main" id="{E5C5DCB4-2ED3-4075-BC5D-0CB064DA39AA}"/>
              </a:ext>
            </a:extLst>
          </p:cNvPr>
          <p:cNvSpPr/>
          <p:nvPr/>
        </p:nvSpPr>
        <p:spPr>
          <a:xfrm>
            <a:off x="10662" y="4364983"/>
            <a:ext cx="4926174" cy="1138773"/>
          </a:xfrm>
          <a:prstGeom prst="rect">
            <a:avLst/>
          </a:prstGeom>
        </p:spPr>
        <p:txBody>
          <a:bodyPr wrap="square">
            <a:spAutoFit/>
          </a:bodyPr>
          <a:lstStyle/>
          <a:p>
            <a:pPr lvl="0" algn="just" hangingPunct="0"/>
            <a:r>
              <a:rPr lang="en-US" sz="1400" b="1" dirty="0">
                <a:latin typeface="Liberation Sans" pitchFamily="18"/>
                <a:ea typeface="WenQuanYi Zen Hei Sharp" pitchFamily="2"/>
                <a:cs typeface="Lohit Devanagari" pitchFamily="2"/>
              </a:rPr>
              <a:t>HERD</a:t>
            </a:r>
            <a:r>
              <a:rPr lang="en-US" sz="1400" dirty="0">
                <a:latin typeface="Liberation Sans" pitchFamily="18"/>
                <a:ea typeface="WenQuanYi Zen Hei Sharp" pitchFamily="2"/>
                <a:cs typeface="Lohit Devanagari" pitchFamily="2"/>
              </a:rPr>
              <a:t> will measure the e</a:t>
            </a:r>
            <a:r>
              <a:rPr lang="en-US" sz="1400" baseline="30000" dirty="0">
                <a:latin typeface="Liberation Sans" pitchFamily="18"/>
                <a:ea typeface="WenQuanYi Zen Hei Sharp" pitchFamily="2"/>
                <a:cs typeface="Lohit Devanagari" pitchFamily="2"/>
              </a:rPr>
              <a:t>+</a:t>
            </a:r>
            <a:r>
              <a:rPr lang="en-US" sz="1400" dirty="0">
                <a:latin typeface="Liberation Sans" pitchFamily="18"/>
                <a:ea typeface="WenQuanYi Zen Hei Sharp" pitchFamily="2"/>
                <a:cs typeface="Lohit Devanagari" pitchFamily="2"/>
              </a:rPr>
              <a:t> e</a:t>
            </a:r>
            <a:r>
              <a:rPr lang="en-US" sz="1400" baseline="30000" dirty="0">
                <a:latin typeface="Liberation Sans" pitchFamily="18"/>
                <a:ea typeface="WenQuanYi Zen Hei Sharp" pitchFamily="2"/>
                <a:cs typeface="Lohit Devanagari" pitchFamily="2"/>
              </a:rPr>
              <a:t>-</a:t>
            </a:r>
            <a:r>
              <a:rPr lang="en-US" sz="1400" dirty="0">
                <a:latin typeface="Liberation Sans" pitchFamily="18"/>
                <a:ea typeface="WenQuanYi Zen Hei Sharp" pitchFamily="2"/>
                <a:cs typeface="Lohit Devanagari" pitchFamily="2"/>
              </a:rPr>
              <a:t> flux up to several tens of </a:t>
            </a:r>
            <a:r>
              <a:rPr lang="en-US" sz="1400" dirty="0" err="1">
                <a:latin typeface="Liberation Sans" pitchFamily="18"/>
                <a:ea typeface="WenQuanYi Zen Hei Sharp" pitchFamily="2"/>
                <a:cs typeface="Lohit Devanagari" pitchFamily="2"/>
              </a:rPr>
              <a:t>TeV</a:t>
            </a:r>
            <a:r>
              <a:rPr lang="en-US" sz="1400" dirty="0">
                <a:latin typeface="Liberation Sans" pitchFamily="18"/>
                <a:ea typeface="WenQuanYi Zen Hei Sharp" pitchFamily="2"/>
                <a:cs typeface="Lohit Devanagari" pitchFamily="2"/>
              </a:rPr>
              <a:t> </a:t>
            </a:r>
          </a:p>
          <a:p>
            <a:pPr marL="285750" lvl="0" indent="-285750" algn="just" hangingPunct="0">
              <a:buFont typeface="Arial" panose="020B0604020202020204" pitchFamily="34" charset="0"/>
              <a:buChar char="•"/>
            </a:pPr>
            <a:r>
              <a:rPr lang="en-US" sz="1400" dirty="0">
                <a:latin typeface="Liberation Sans" pitchFamily="18"/>
                <a:ea typeface="WenQuanYi Zen Hei Sharp" pitchFamily="2"/>
                <a:cs typeface="Lohit Devanagari" pitchFamily="2"/>
              </a:rPr>
              <a:t>spectral cutoff at high energy,</a:t>
            </a:r>
          </a:p>
          <a:p>
            <a:pPr marL="285750" lvl="0" indent="-285750" algn="just" hangingPunct="0">
              <a:buFont typeface="Arial" panose="020B0604020202020204" pitchFamily="34" charset="0"/>
              <a:buChar char="•"/>
            </a:pPr>
            <a:r>
              <a:rPr lang="en-US" sz="1400" dirty="0">
                <a:latin typeface="Liberation Sans" pitchFamily="18"/>
                <a:ea typeface="WenQuanYi Zen Hei Sharp" pitchFamily="2"/>
                <a:cs typeface="Lohit Devanagari" pitchFamily="2"/>
              </a:rPr>
              <a:t>local SNR sources of very high energy e</a:t>
            </a:r>
            <a:r>
              <a:rPr lang="en-US" sz="1400" baseline="33000" dirty="0">
                <a:latin typeface="Liberation Sans" pitchFamily="18"/>
                <a:ea typeface="WenQuanYi Zen Hei Sharp" pitchFamily="2"/>
                <a:cs typeface="Lohit Devanagari" pitchFamily="2"/>
              </a:rPr>
              <a:t>- </a:t>
            </a:r>
          </a:p>
          <a:p>
            <a:pPr marL="285750" lvl="0" indent="-285750" algn="just" hangingPunct="0">
              <a:buFont typeface="Arial" panose="020B0604020202020204" pitchFamily="34" charset="0"/>
              <a:buChar char="•"/>
            </a:pPr>
            <a:r>
              <a:rPr lang="en-US" sz="1400" dirty="0">
                <a:latin typeface="Liberation Sans" pitchFamily="18"/>
                <a:ea typeface="WenQuanYi Zen Hei Sharp" pitchFamily="2"/>
                <a:cs typeface="Lohit Devanagari" pitchFamily="2"/>
              </a:rPr>
              <a:t>anisotropy measurement</a:t>
            </a:r>
          </a:p>
          <a:p>
            <a:pPr lvl="0" algn="ctr" hangingPunct="0">
              <a:buSzPct val="45000"/>
            </a:pPr>
            <a:endParaRPr lang="en-US" baseline="33000" dirty="0">
              <a:latin typeface="Liberation Sans" pitchFamily="18"/>
              <a:ea typeface="WenQuanYi Zen Hei Sharp" pitchFamily="2"/>
              <a:cs typeface="Lohit Devanagari" pitchFamily="2"/>
            </a:endParaRPr>
          </a:p>
        </p:txBody>
      </p:sp>
      <p:sp>
        <p:nvSpPr>
          <p:cNvPr id="7" name="Content Placeholder 2">
            <a:extLst>
              <a:ext uri="{FF2B5EF4-FFF2-40B4-BE49-F238E27FC236}">
                <a16:creationId xmlns:a16="http://schemas.microsoft.com/office/drawing/2014/main" id="{EEEDE17F-D97A-4C80-8079-F7440A8DAEB8}"/>
              </a:ext>
            </a:extLst>
          </p:cNvPr>
          <p:cNvSpPr>
            <a:spLocks noGrp="1"/>
          </p:cNvSpPr>
          <p:nvPr>
            <p:ph idx="1"/>
          </p:nvPr>
        </p:nvSpPr>
        <p:spPr>
          <a:xfrm>
            <a:off x="458717" y="1226512"/>
            <a:ext cx="3972987" cy="411887"/>
          </a:xfrm>
        </p:spPr>
        <p:txBody>
          <a:bodyPr>
            <a:normAutofit fontScale="77500" lnSpcReduction="20000"/>
          </a:bodyPr>
          <a:lstStyle/>
          <a:p>
            <a:pPr marL="0" indent="0">
              <a:buNone/>
            </a:pPr>
            <a:r>
              <a:rPr lang="en-US" sz="1800" b="1" dirty="0">
                <a:latin typeface="Liberation Sans" pitchFamily="18"/>
                <a:ea typeface="WenQuanYi Zen Hei Sharp" pitchFamily="2"/>
                <a:cs typeface="Lohit Devanagari" pitchFamily="2"/>
              </a:rPr>
              <a:t>Expected charged particles fluxes in 5 years</a:t>
            </a:r>
          </a:p>
          <a:p>
            <a:endParaRPr lang="en-US" dirty="0"/>
          </a:p>
        </p:txBody>
      </p:sp>
      <p:pic>
        <p:nvPicPr>
          <p:cNvPr id="8" name="Picture 7">
            <a:extLst>
              <a:ext uri="{FF2B5EF4-FFF2-40B4-BE49-F238E27FC236}">
                <a16:creationId xmlns:a16="http://schemas.microsoft.com/office/drawing/2014/main" id="{599D4A1D-BA90-424A-9592-19B08299D750}"/>
              </a:ext>
            </a:extLst>
          </p:cNvPr>
          <p:cNvPicPr>
            <a:picLocks noChangeAspect="1"/>
          </p:cNvPicPr>
          <p:nvPr/>
        </p:nvPicPr>
        <p:blipFill>
          <a:blip r:embed="rId2">
            <a:lum/>
            <a:alphaModFix/>
          </a:blip>
          <a:srcRect/>
          <a:stretch>
            <a:fillRect/>
          </a:stretch>
        </p:blipFill>
        <p:spPr>
          <a:xfrm>
            <a:off x="10662" y="2105675"/>
            <a:ext cx="4573192" cy="2228581"/>
          </a:xfrm>
          <a:prstGeom prst="rect">
            <a:avLst/>
          </a:prstGeom>
          <a:noFill/>
          <a:ln>
            <a:noFill/>
          </a:ln>
        </p:spPr>
      </p:pic>
      <p:pic>
        <p:nvPicPr>
          <p:cNvPr id="9" name="Picture 8">
            <a:extLst>
              <a:ext uri="{FF2B5EF4-FFF2-40B4-BE49-F238E27FC236}">
                <a16:creationId xmlns:a16="http://schemas.microsoft.com/office/drawing/2014/main" id="{6EC798BD-5AFD-489A-B655-ED1650560CC2}"/>
              </a:ext>
            </a:extLst>
          </p:cNvPr>
          <p:cNvPicPr>
            <a:picLocks noChangeAspect="1"/>
          </p:cNvPicPr>
          <p:nvPr/>
        </p:nvPicPr>
        <p:blipFill>
          <a:blip r:embed="rId3">
            <a:lum/>
            <a:alphaModFix/>
          </a:blip>
          <a:srcRect/>
          <a:stretch>
            <a:fillRect/>
          </a:stretch>
        </p:blipFill>
        <p:spPr>
          <a:xfrm>
            <a:off x="4816839" y="430178"/>
            <a:ext cx="6576585" cy="2230725"/>
          </a:xfrm>
          <a:prstGeom prst="rect">
            <a:avLst/>
          </a:prstGeom>
          <a:noFill/>
          <a:ln>
            <a:noFill/>
          </a:ln>
        </p:spPr>
      </p:pic>
      <p:sp>
        <p:nvSpPr>
          <p:cNvPr id="10" name="Rectangle 9">
            <a:extLst>
              <a:ext uri="{FF2B5EF4-FFF2-40B4-BE49-F238E27FC236}">
                <a16:creationId xmlns:a16="http://schemas.microsoft.com/office/drawing/2014/main" id="{A9D77250-794A-446A-AE40-3F47FDE593EC}"/>
              </a:ext>
            </a:extLst>
          </p:cNvPr>
          <p:cNvSpPr/>
          <p:nvPr/>
        </p:nvSpPr>
        <p:spPr>
          <a:xfrm>
            <a:off x="5169821" y="2660903"/>
            <a:ext cx="5892345" cy="1169551"/>
          </a:xfrm>
          <a:prstGeom prst="rect">
            <a:avLst/>
          </a:prstGeom>
        </p:spPr>
        <p:txBody>
          <a:bodyPr wrap="square">
            <a:spAutoFit/>
          </a:bodyPr>
          <a:lstStyle/>
          <a:p>
            <a:pPr algn="just"/>
            <a:r>
              <a:rPr lang="en-US" sz="1400" b="1" dirty="0">
                <a:latin typeface="Liberation Sans"/>
              </a:rPr>
              <a:t>HERD </a:t>
            </a:r>
            <a:r>
              <a:rPr lang="en-US" sz="1400" dirty="0">
                <a:latin typeface="Liberation Sans"/>
              </a:rPr>
              <a:t>will measure the flux of nuclei:</a:t>
            </a:r>
          </a:p>
          <a:p>
            <a:pPr marL="285750" indent="-285750" algn="just">
              <a:buFont typeface="Arial" panose="020B0604020202020204" pitchFamily="34" charset="0"/>
              <a:buChar char="•"/>
            </a:pPr>
            <a:r>
              <a:rPr lang="en-US" sz="1400" dirty="0">
                <a:latin typeface="Liberation Sans"/>
              </a:rPr>
              <a:t>p and He up to a few </a:t>
            </a:r>
            <a:r>
              <a:rPr lang="en-US" sz="1400" dirty="0" err="1">
                <a:latin typeface="Liberation Sans"/>
              </a:rPr>
              <a:t>PeV</a:t>
            </a:r>
            <a:endParaRPr lang="en-US" sz="1400" dirty="0">
              <a:latin typeface="Liberation Sans"/>
            </a:endParaRPr>
          </a:p>
          <a:p>
            <a:pPr marL="285750" indent="-285750" algn="just">
              <a:buFont typeface="Arial" panose="020B0604020202020204" pitchFamily="34" charset="0"/>
              <a:buChar char="•"/>
            </a:pPr>
            <a:r>
              <a:rPr lang="en-US" sz="1400" dirty="0">
                <a:latin typeface="Liberation Sans"/>
              </a:rPr>
              <a:t>nuclei up to a few hundreds of </a:t>
            </a:r>
            <a:r>
              <a:rPr lang="en-US" sz="1400" dirty="0" err="1">
                <a:latin typeface="Liberation Sans"/>
              </a:rPr>
              <a:t>TeV</a:t>
            </a:r>
            <a:r>
              <a:rPr lang="en-US" sz="1400" dirty="0">
                <a:latin typeface="Liberation Sans"/>
              </a:rPr>
              <a:t>/n</a:t>
            </a:r>
          </a:p>
          <a:p>
            <a:pPr algn="just"/>
            <a:r>
              <a:rPr lang="en-US" sz="1400" b="1" dirty="0">
                <a:latin typeface="Liberation Sans"/>
              </a:rPr>
              <a:t>First direct measurement of p and He knees </a:t>
            </a:r>
            <a:r>
              <a:rPr lang="en-US" sz="1400" dirty="0">
                <a:latin typeface="Liberation Sans"/>
              </a:rPr>
              <a:t>will provide a strong evidence for the knee structure as due to acceleration limit</a:t>
            </a:r>
          </a:p>
        </p:txBody>
      </p:sp>
      <p:sp>
        <p:nvSpPr>
          <p:cNvPr id="12" name="Rectangle 11">
            <a:extLst>
              <a:ext uri="{FF2B5EF4-FFF2-40B4-BE49-F238E27FC236}">
                <a16:creationId xmlns:a16="http://schemas.microsoft.com/office/drawing/2014/main" id="{28C8663E-499E-4B6C-9DF3-F833DE77AB51}"/>
              </a:ext>
            </a:extLst>
          </p:cNvPr>
          <p:cNvSpPr/>
          <p:nvPr/>
        </p:nvSpPr>
        <p:spPr>
          <a:xfrm>
            <a:off x="3228760" y="2268777"/>
            <a:ext cx="760144" cy="369332"/>
          </a:xfrm>
          <a:prstGeom prst="rect">
            <a:avLst/>
          </a:prstGeom>
        </p:spPr>
        <p:txBody>
          <a:bodyPr wrap="none">
            <a:spAutoFit/>
          </a:bodyPr>
          <a:lstStyle/>
          <a:p>
            <a:r>
              <a:rPr lang="en-US" b="1" dirty="0">
                <a:solidFill>
                  <a:schemeClr val="bg1"/>
                </a:solidFill>
                <a:latin typeface="Liberation Sans" pitchFamily="18"/>
                <a:ea typeface="WenQuanYi Zen Hei Sharp" pitchFamily="2"/>
                <a:cs typeface="Lohit Devanagari" pitchFamily="2"/>
              </a:rPr>
              <a:t>e</a:t>
            </a:r>
            <a:r>
              <a:rPr lang="en-US" b="1" baseline="33000" dirty="0">
                <a:solidFill>
                  <a:schemeClr val="bg1"/>
                </a:solidFill>
                <a:latin typeface="Liberation Sans" pitchFamily="18"/>
                <a:ea typeface="WenQuanYi Zen Hei Sharp" pitchFamily="2"/>
                <a:cs typeface="Lohit Devanagari" pitchFamily="2"/>
              </a:rPr>
              <a:t>+</a:t>
            </a:r>
            <a:r>
              <a:rPr lang="en-US" b="1" dirty="0">
                <a:solidFill>
                  <a:schemeClr val="bg1"/>
                </a:solidFill>
                <a:latin typeface="Liberation Sans" pitchFamily="18"/>
                <a:ea typeface="WenQuanYi Zen Hei Sharp" pitchFamily="2"/>
                <a:cs typeface="Lohit Devanagari" pitchFamily="2"/>
              </a:rPr>
              <a:t>+e</a:t>
            </a:r>
            <a:r>
              <a:rPr lang="en-US" b="1" baseline="33000" dirty="0">
                <a:solidFill>
                  <a:schemeClr val="bg1"/>
                </a:solidFill>
                <a:latin typeface="Liberation Sans" pitchFamily="18"/>
                <a:ea typeface="WenQuanYi Zen Hei Sharp" pitchFamily="2"/>
                <a:cs typeface="Lohit Devanagari" pitchFamily="2"/>
              </a:rPr>
              <a:t>- </a:t>
            </a:r>
            <a:endParaRPr lang="en-US" dirty="0">
              <a:solidFill>
                <a:schemeClr val="bg1"/>
              </a:solidFill>
            </a:endParaRPr>
          </a:p>
        </p:txBody>
      </p:sp>
      <p:sp>
        <p:nvSpPr>
          <p:cNvPr id="15" name="Rectangle 14">
            <a:extLst>
              <a:ext uri="{FF2B5EF4-FFF2-40B4-BE49-F238E27FC236}">
                <a16:creationId xmlns:a16="http://schemas.microsoft.com/office/drawing/2014/main" id="{724357A3-FABF-4E39-8B94-D85FC66A4288}"/>
              </a:ext>
            </a:extLst>
          </p:cNvPr>
          <p:cNvSpPr/>
          <p:nvPr/>
        </p:nvSpPr>
        <p:spPr>
          <a:xfrm>
            <a:off x="6090669" y="1566975"/>
            <a:ext cx="1056700" cy="369332"/>
          </a:xfrm>
          <a:prstGeom prst="rect">
            <a:avLst/>
          </a:prstGeom>
        </p:spPr>
        <p:txBody>
          <a:bodyPr wrap="none">
            <a:spAutoFit/>
          </a:bodyPr>
          <a:lstStyle/>
          <a:p>
            <a:r>
              <a:rPr lang="en-US" b="1" dirty="0">
                <a:solidFill>
                  <a:schemeClr val="bg1"/>
                </a:solidFill>
                <a:latin typeface="Liberation Sans" pitchFamily="18"/>
                <a:ea typeface="WenQuanYi Zen Hei Sharp" pitchFamily="2"/>
                <a:cs typeface="Lohit Devanagari" pitchFamily="2"/>
              </a:rPr>
              <a:t>Protons</a:t>
            </a:r>
            <a:endParaRPr lang="en-US" dirty="0">
              <a:solidFill>
                <a:schemeClr val="bg1"/>
              </a:solidFill>
            </a:endParaRPr>
          </a:p>
        </p:txBody>
      </p:sp>
      <p:sp>
        <p:nvSpPr>
          <p:cNvPr id="16" name="Rectangle 15">
            <a:extLst>
              <a:ext uri="{FF2B5EF4-FFF2-40B4-BE49-F238E27FC236}">
                <a16:creationId xmlns:a16="http://schemas.microsoft.com/office/drawing/2014/main" id="{32535017-E988-4F3B-8A5C-98765A101627}"/>
              </a:ext>
            </a:extLst>
          </p:cNvPr>
          <p:cNvSpPr/>
          <p:nvPr/>
        </p:nvSpPr>
        <p:spPr>
          <a:xfrm>
            <a:off x="9506679" y="1586938"/>
            <a:ext cx="954107" cy="369332"/>
          </a:xfrm>
          <a:prstGeom prst="rect">
            <a:avLst/>
          </a:prstGeom>
        </p:spPr>
        <p:txBody>
          <a:bodyPr wrap="none">
            <a:spAutoFit/>
          </a:bodyPr>
          <a:lstStyle/>
          <a:p>
            <a:r>
              <a:rPr lang="en-US" b="1" dirty="0">
                <a:solidFill>
                  <a:schemeClr val="bg1"/>
                </a:solidFill>
                <a:latin typeface="Liberation Sans" pitchFamily="18"/>
                <a:ea typeface="WenQuanYi Zen Hei Sharp" pitchFamily="2"/>
                <a:cs typeface="Lohit Devanagari" pitchFamily="2"/>
              </a:rPr>
              <a:t>Helium</a:t>
            </a:r>
            <a:endParaRPr lang="en-US" dirty="0">
              <a:solidFill>
                <a:schemeClr val="bg1"/>
              </a:solidFill>
            </a:endParaRPr>
          </a:p>
        </p:txBody>
      </p:sp>
      <p:pic>
        <p:nvPicPr>
          <p:cNvPr id="18" name="Picture 17">
            <a:extLst>
              <a:ext uri="{FF2B5EF4-FFF2-40B4-BE49-F238E27FC236}">
                <a16:creationId xmlns:a16="http://schemas.microsoft.com/office/drawing/2014/main" id="{F5D35ED3-B3F9-421C-BA34-DBDE823F0BE7}"/>
              </a:ext>
            </a:extLst>
          </p:cNvPr>
          <p:cNvPicPr>
            <a:picLocks noChangeAspect="1"/>
          </p:cNvPicPr>
          <p:nvPr/>
        </p:nvPicPr>
        <p:blipFill>
          <a:blip r:embed="rId4"/>
          <a:stretch>
            <a:fillRect/>
          </a:stretch>
        </p:blipFill>
        <p:spPr>
          <a:xfrm>
            <a:off x="4921958" y="4153321"/>
            <a:ext cx="3130667" cy="2625474"/>
          </a:xfrm>
          <a:prstGeom prst="rect">
            <a:avLst/>
          </a:prstGeom>
        </p:spPr>
      </p:pic>
      <p:sp>
        <p:nvSpPr>
          <p:cNvPr id="19" name="Rectangle 18">
            <a:extLst>
              <a:ext uri="{FF2B5EF4-FFF2-40B4-BE49-F238E27FC236}">
                <a16:creationId xmlns:a16="http://schemas.microsoft.com/office/drawing/2014/main" id="{51FF7DAE-365E-4ABB-B85E-48FE78F13A3D}"/>
              </a:ext>
            </a:extLst>
          </p:cNvPr>
          <p:cNvSpPr/>
          <p:nvPr/>
        </p:nvSpPr>
        <p:spPr>
          <a:xfrm>
            <a:off x="8052625" y="4153321"/>
            <a:ext cx="4101373" cy="2508379"/>
          </a:xfrm>
          <a:prstGeom prst="rect">
            <a:avLst/>
          </a:prstGeom>
        </p:spPr>
        <p:txBody>
          <a:bodyPr wrap="square">
            <a:spAutoFit/>
          </a:bodyPr>
          <a:lstStyle/>
          <a:p>
            <a:r>
              <a:rPr lang="en-US" sz="1600" b="1" dirty="0"/>
              <a:t>Expected </a:t>
            </a:r>
            <a:r>
              <a:rPr lang="en-US" b="1" dirty="0">
                <a:latin typeface="Symbol" panose="05050102010706020507" pitchFamily="18" charset="2"/>
              </a:rPr>
              <a:t>g </a:t>
            </a:r>
            <a:r>
              <a:rPr lang="en-US" sz="1600" b="1" dirty="0"/>
              <a:t>sensitivity  </a:t>
            </a:r>
          </a:p>
          <a:p>
            <a:r>
              <a:rPr lang="en-US" sz="1200" b="1" dirty="0"/>
              <a:t>Sky survey @ 5σ level</a:t>
            </a:r>
          </a:p>
          <a:p>
            <a:endParaRPr lang="en-US" sz="1200" dirty="0">
              <a:latin typeface="Liberation Sans"/>
            </a:endParaRPr>
          </a:p>
          <a:p>
            <a:r>
              <a:rPr lang="en-US" sz="1200" b="1" dirty="0">
                <a:latin typeface="Liberation Sans"/>
              </a:rPr>
              <a:t>Targets of Gamma-Ray Sky Survey</a:t>
            </a:r>
            <a:r>
              <a:rPr lang="en-US" sz="1200" dirty="0">
                <a:latin typeface="Liberation Sans"/>
              </a:rPr>
              <a:t>:</a:t>
            </a:r>
          </a:p>
          <a:p>
            <a:pPr marL="171450" indent="-171450">
              <a:buFont typeface="Arial" panose="020B0604020202020204" pitchFamily="34" charset="0"/>
              <a:buChar char="•"/>
            </a:pPr>
            <a:r>
              <a:rPr lang="en-US" sz="1200" dirty="0">
                <a:latin typeface="Liberation Sans"/>
              </a:rPr>
              <a:t>search for dark matter signatures </a:t>
            </a:r>
          </a:p>
          <a:p>
            <a:pPr marL="171450" indent="-171450">
              <a:buFont typeface="Arial" panose="020B0604020202020204" pitchFamily="34" charset="0"/>
              <a:buChar char="•"/>
            </a:pPr>
            <a:r>
              <a:rPr lang="en-US" sz="1200" dirty="0">
                <a:latin typeface="Liberation Sans"/>
              </a:rPr>
              <a:t>study of galactic and extragalactic </a:t>
            </a:r>
            <a:r>
              <a:rPr lang="en-US" sz="1200" dirty="0">
                <a:latin typeface="Symbol" panose="05050102010706020507" pitchFamily="18" charset="2"/>
              </a:rPr>
              <a:t>g</a:t>
            </a:r>
            <a:r>
              <a:rPr lang="en-US" sz="1200" dirty="0">
                <a:latin typeface="Liberation Sans"/>
              </a:rPr>
              <a:t> sources </a:t>
            </a:r>
          </a:p>
          <a:p>
            <a:pPr marL="171450" indent="-171450">
              <a:buFont typeface="Arial" panose="020B0604020202020204" pitchFamily="34" charset="0"/>
              <a:buChar char="•"/>
            </a:pPr>
            <a:r>
              <a:rPr lang="en-US" sz="1200" dirty="0">
                <a:latin typeface="Liberation Sans"/>
              </a:rPr>
              <a:t>study of galactic and extragalactic </a:t>
            </a:r>
            <a:r>
              <a:rPr lang="en-US" sz="1200" dirty="0">
                <a:latin typeface="Symbol" panose="05050102010706020507" pitchFamily="18" charset="2"/>
              </a:rPr>
              <a:t>g </a:t>
            </a:r>
            <a:r>
              <a:rPr lang="en-US" sz="1200" dirty="0">
                <a:latin typeface="Liberation Sans"/>
              </a:rPr>
              <a:t>diffuse emission detection of high energy </a:t>
            </a:r>
            <a:r>
              <a:rPr lang="en-US" sz="1200" dirty="0">
                <a:latin typeface="Symbol" panose="05050102010706020507" pitchFamily="18" charset="2"/>
              </a:rPr>
              <a:t>g </a:t>
            </a:r>
            <a:r>
              <a:rPr lang="en-US" sz="1200" dirty="0">
                <a:latin typeface="Liberation Sans"/>
              </a:rPr>
              <a:t>Burst</a:t>
            </a:r>
          </a:p>
          <a:p>
            <a:endParaRPr lang="en-US" sz="1400" b="1" dirty="0">
              <a:latin typeface="LiberationSans-Bold"/>
            </a:endParaRPr>
          </a:p>
          <a:p>
            <a:r>
              <a:rPr lang="en-US" sz="1400" b="1" dirty="0">
                <a:latin typeface="LiberationSans-Bold"/>
              </a:rPr>
              <a:t>Multi-messenger astronomy</a:t>
            </a:r>
          </a:p>
          <a:p>
            <a:r>
              <a:rPr lang="en-US" sz="1400" dirty="0">
                <a:latin typeface="LiberationSans"/>
              </a:rPr>
              <a:t>Possible synergy with other experiments designed for </a:t>
            </a:r>
            <a:r>
              <a:rPr lang="en-US" sz="1400" dirty="0">
                <a:latin typeface="Symbol" panose="05050102010706020507" pitchFamily="18" charset="2"/>
              </a:rPr>
              <a:t>g</a:t>
            </a:r>
            <a:r>
              <a:rPr lang="en-US" sz="1400" dirty="0">
                <a:latin typeface="LiberationSans"/>
              </a:rPr>
              <a:t> (CTA), </a:t>
            </a:r>
            <a:r>
              <a:rPr lang="en-US" sz="1400" dirty="0">
                <a:latin typeface="Symbol" panose="05050102010706020507" pitchFamily="18" charset="2"/>
              </a:rPr>
              <a:t>n</a:t>
            </a:r>
            <a:r>
              <a:rPr lang="en-US" sz="1400" dirty="0">
                <a:latin typeface="LiberationSans"/>
              </a:rPr>
              <a:t> (KM3, </a:t>
            </a:r>
            <a:r>
              <a:rPr lang="en-US" sz="1400" dirty="0" err="1">
                <a:latin typeface="LiberationSans"/>
              </a:rPr>
              <a:t>IceCube</a:t>
            </a:r>
            <a:r>
              <a:rPr lang="en-US" sz="1400" dirty="0">
                <a:latin typeface="LiberationSans"/>
              </a:rPr>
              <a:t>), GW (</a:t>
            </a:r>
            <a:r>
              <a:rPr lang="en-US" sz="1400" dirty="0" err="1">
                <a:latin typeface="LiberationSans"/>
              </a:rPr>
              <a:t>Ligo</a:t>
            </a:r>
            <a:r>
              <a:rPr lang="en-US" sz="1400" dirty="0">
                <a:latin typeface="LiberationSans"/>
              </a:rPr>
              <a:t>, Virgo)</a:t>
            </a:r>
            <a:endParaRPr lang="en-US" sz="1400" dirty="0"/>
          </a:p>
        </p:txBody>
      </p:sp>
    </p:spTree>
    <p:extLst>
      <p:ext uri="{BB962C8B-B14F-4D97-AF65-F5344CB8AC3E}">
        <p14:creationId xmlns:p14="http://schemas.microsoft.com/office/powerpoint/2010/main" val="159599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0B3B-E166-41C1-B91E-47934AB631C3}"/>
              </a:ext>
            </a:extLst>
          </p:cNvPr>
          <p:cNvSpPr>
            <a:spLocks noGrp="1"/>
          </p:cNvSpPr>
          <p:nvPr>
            <p:ph type="title"/>
          </p:nvPr>
        </p:nvSpPr>
        <p:spPr/>
        <p:txBody>
          <a:bodyPr/>
          <a:lstStyle/>
          <a:p>
            <a:r>
              <a:rPr lang="en-US" dirty="0"/>
              <a:t>The detector</a:t>
            </a:r>
          </a:p>
        </p:txBody>
      </p:sp>
      <p:sp>
        <p:nvSpPr>
          <p:cNvPr id="4" name="Footer Placeholder 3">
            <a:extLst>
              <a:ext uri="{FF2B5EF4-FFF2-40B4-BE49-F238E27FC236}">
                <a16:creationId xmlns:a16="http://schemas.microsoft.com/office/drawing/2014/main" id="{B7B5ECA6-D155-4DED-9FCA-DD016A881285}"/>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5" name="Slide Number Placeholder 4">
            <a:extLst>
              <a:ext uri="{FF2B5EF4-FFF2-40B4-BE49-F238E27FC236}">
                <a16:creationId xmlns:a16="http://schemas.microsoft.com/office/drawing/2014/main" id="{FAFD4B7E-012C-4722-8057-2C2FCA4ABA53}"/>
              </a:ext>
            </a:extLst>
          </p:cNvPr>
          <p:cNvSpPr>
            <a:spLocks noGrp="1"/>
          </p:cNvSpPr>
          <p:nvPr>
            <p:ph type="sldNum" sz="quarter" idx="12"/>
          </p:nvPr>
        </p:nvSpPr>
        <p:spPr/>
        <p:txBody>
          <a:bodyPr/>
          <a:lstStyle/>
          <a:p>
            <a:fld id="{2AB15243-3B5E-469F-AFF6-1290B037E4B0}" type="slidenum">
              <a:rPr lang="en-US" smtClean="0"/>
              <a:t>6</a:t>
            </a:fld>
            <a:endParaRPr lang="en-US"/>
          </a:p>
        </p:txBody>
      </p:sp>
      <p:pic>
        <p:nvPicPr>
          <p:cNvPr id="9" name="Picture 8">
            <a:extLst>
              <a:ext uri="{FF2B5EF4-FFF2-40B4-BE49-F238E27FC236}">
                <a16:creationId xmlns:a16="http://schemas.microsoft.com/office/drawing/2014/main" id="{4AC7C4DC-72C0-4FBD-AED4-C82C46325774}"/>
              </a:ext>
            </a:extLst>
          </p:cNvPr>
          <p:cNvPicPr>
            <a:picLocks noChangeAspect="1"/>
          </p:cNvPicPr>
          <p:nvPr/>
        </p:nvPicPr>
        <p:blipFill>
          <a:blip r:embed="rId2">
            <a:lum/>
            <a:alphaModFix/>
          </a:blip>
          <a:srcRect r="13612" b="9654"/>
          <a:stretch>
            <a:fillRect/>
          </a:stretch>
        </p:blipFill>
        <p:spPr>
          <a:xfrm>
            <a:off x="10662" y="622797"/>
            <a:ext cx="2513082" cy="1478535"/>
          </a:xfrm>
          <a:prstGeom prst="rect">
            <a:avLst/>
          </a:prstGeom>
          <a:noFill/>
          <a:ln>
            <a:noFill/>
          </a:ln>
        </p:spPr>
      </p:pic>
      <p:grpSp>
        <p:nvGrpSpPr>
          <p:cNvPr id="10" name="Group 9">
            <a:extLst>
              <a:ext uri="{FF2B5EF4-FFF2-40B4-BE49-F238E27FC236}">
                <a16:creationId xmlns:a16="http://schemas.microsoft.com/office/drawing/2014/main" id="{8FD57C99-ACE0-4870-BDF2-40C805854CF4}"/>
              </a:ext>
            </a:extLst>
          </p:cNvPr>
          <p:cNvGrpSpPr/>
          <p:nvPr/>
        </p:nvGrpSpPr>
        <p:grpSpPr>
          <a:xfrm>
            <a:off x="181170" y="2454044"/>
            <a:ext cx="5274750" cy="4067108"/>
            <a:chOff x="192600" y="762067"/>
            <a:chExt cx="5274750" cy="4067108"/>
          </a:xfrm>
        </p:grpSpPr>
        <p:sp>
          <p:nvSpPr>
            <p:cNvPr id="11" name="Rectangle 10">
              <a:extLst>
                <a:ext uri="{FF2B5EF4-FFF2-40B4-BE49-F238E27FC236}">
                  <a16:creationId xmlns:a16="http://schemas.microsoft.com/office/drawing/2014/main" id="{9CAD9236-9B24-49D6-8F73-85EC896A7B22}"/>
                </a:ext>
              </a:extLst>
            </p:cNvPr>
            <p:cNvSpPr/>
            <p:nvPr/>
          </p:nvSpPr>
          <p:spPr>
            <a:xfrm>
              <a:off x="192600" y="762067"/>
              <a:ext cx="5274750" cy="40671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6BC173-F98D-4666-B2CF-DAE2E8837263}"/>
                </a:ext>
              </a:extLst>
            </p:cNvPr>
            <p:cNvSpPr txBox="1"/>
            <p:nvPr/>
          </p:nvSpPr>
          <p:spPr>
            <a:xfrm>
              <a:off x="1692995" y="4277515"/>
              <a:ext cx="1048681" cy="43020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0"/>
                </a:spcBef>
                <a:spcAft>
                  <a:spcPts val="0"/>
                </a:spcAft>
                <a:buNone/>
                <a:tabLst/>
              </a:pPr>
              <a:r>
                <a:rPr lang="en-US" sz="2400" b="0" i="0" u="none" strike="noStrike" kern="1200" cap="none" baseline="0" dirty="0">
                  <a:ln>
                    <a:noFill/>
                  </a:ln>
                  <a:solidFill>
                    <a:schemeClr val="bg1"/>
                  </a:solidFill>
                  <a:latin typeface="Liberation Sans" pitchFamily="18"/>
                  <a:ea typeface="WenQuanYi Zen Hei Sharp" pitchFamily="2"/>
                  <a:cs typeface="Lohit Devanagari" pitchFamily="2"/>
                </a:rPr>
                <a:t>CALO</a:t>
              </a:r>
            </a:p>
          </p:txBody>
        </p:sp>
        <p:sp>
          <p:nvSpPr>
            <p:cNvPr id="13" name="TextBox 12">
              <a:extLst>
                <a:ext uri="{FF2B5EF4-FFF2-40B4-BE49-F238E27FC236}">
                  <a16:creationId xmlns:a16="http://schemas.microsoft.com/office/drawing/2014/main" id="{2693417F-E28D-4581-9D21-7853CEFDCA04}"/>
                </a:ext>
              </a:extLst>
            </p:cNvPr>
            <p:cNvSpPr txBox="1"/>
            <p:nvPr/>
          </p:nvSpPr>
          <p:spPr>
            <a:xfrm>
              <a:off x="4417500" y="3949592"/>
              <a:ext cx="894743" cy="43020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0"/>
                </a:spcBef>
                <a:spcAft>
                  <a:spcPts val="0"/>
                </a:spcAft>
                <a:buNone/>
                <a:tabLst/>
              </a:pPr>
              <a:r>
                <a:rPr lang="en-US" sz="2400" b="0" i="0" u="none" strike="noStrike" kern="1200" cap="none" baseline="0" dirty="0">
                  <a:ln>
                    <a:noFill/>
                  </a:ln>
                  <a:solidFill>
                    <a:schemeClr val="bg1"/>
                  </a:solidFill>
                  <a:latin typeface="Liberation Sans" pitchFamily="18"/>
                  <a:ea typeface="WenQuanYi Zen Hei Sharp" pitchFamily="2"/>
                  <a:cs typeface="Lohit Devanagari" pitchFamily="2"/>
                </a:rPr>
                <a:t>TRD</a:t>
              </a:r>
            </a:p>
          </p:txBody>
        </p:sp>
        <p:sp>
          <p:nvSpPr>
            <p:cNvPr id="14" name="TextBox 13">
              <a:extLst>
                <a:ext uri="{FF2B5EF4-FFF2-40B4-BE49-F238E27FC236}">
                  <a16:creationId xmlns:a16="http://schemas.microsoft.com/office/drawing/2014/main" id="{26036547-3EAA-4CE8-962D-4E1241DA9637}"/>
                </a:ext>
              </a:extLst>
            </p:cNvPr>
            <p:cNvSpPr txBox="1"/>
            <p:nvPr/>
          </p:nvSpPr>
          <p:spPr>
            <a:xfrm>
              <a:off x="4381500" y="2694094"/>
              <a:ext cx="930743" cy="43020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0"/>
                </a:spcBef>
                <a:spcAft>
                  <a:spcPts val="0"/>
                </a:spcAft>
                <a:buNone/>
                <a:tabLst/>
              </a:pPr>
              <a:r>
                <a:rPr lang="en-US" sz="2400" b="0" i="0" u="none" strike="noStrike" kern="1200" cap="none" baseline="0" dirty="0">
                  <a:ln>
                    <a:noFill/>
                  </a:ln>
                  <a:solidFill>
                    <a:schemeClr val="bg1"/>
                  </a:solidFill>
                  <a:latin typeface="Liberation Sans" pitchFamily="18"/>
                  <a:ea typeface="WenQuanYi Zen Hei Sharp" pitchFamily="2"/>
                  <a:cs typeface="Lohit Devanagari" pitchFamily="2"/>
                </a:rPr>
                <a:t>STK</a:t>
              </a:r>
            </a:p>
          </p:txBody>
        </p:sp>
        <p:sp>
          <p:nvSpPr>
            <p:cNvPr id="15" name="TextBox 14">
              <a:extLst>
                <a:ext uri="{FF2B5EF4-FFF2-40B4-BE49-F238E27FC236}">
                  <a16:creationId xmlns:a16="http://schemas.microsoft.com/office/drawing/2014/main" id="{70DE9975-8E38-4A83-93A4-CEC596F7F254}"/>
                </a:ext>
              </a:extLst>
            </p:cNvPr>
            <p:cNvSpPr txBox="1"/>
            <p:nvPr/>
          </p:nvSpPr>
          <p:spPr>
            <a:xfrm>
              <a:off x="4381500" y="1563534"/>
              <a:ext cx="930743" cy="43020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0"/>
                </a:spcBef>
                <a:spcAft>
                  <a:spcPts val="0"/>
                </a:spcAft>
                <a:buNone/>
                <a:tabLst/>
              </a:pPr>
              <a:r>
                <a:rPr lang="en-US" sz="2400" b="0" i="0" u="none" strike="noStrike" kern="1200" cap="none" baseline="0" dirty="0">
                  <a:ln>
                    <a:noFill/>
                  </a:ln>
                  <a:solidFill>
                    <a:schemeClr val="bg1"/>
                  </a:solidFill>
                  <a:latin typeface="Liberation Sans" pitchFamily="18"/>
                  <a:ea typeface="WenQuanYi Zen Hei Sharp" pitchFamily="2"/>
                  <a:cs typeface="Lohit Devanagari" pitchFamily="2"/>
                </a:rPr>
                <a:t>PSD</a:t>
              </a:r>
            </a:p>
          </p:txBody>
        </p:sp>
        <p:pic>
          <p:nvPicPr>
            <p:cNvPr id="16" name="Picture 15">
              <a:extLst>
                <a:ext uri="{FF2B5EF4-FFF2-40B4-BE49-F238E27FC236}">
                  <a16:creationId xmlns:a16="http://schemas.microsoft.com/office/drawing/2014/main" id="{024736E4-6581-42DC-B94A-A42E8B448272}"/>
                </a:ext>
              </a:extLst>
            </p:cNvPr>
            <p:cNvPicPr>
              <a:picLocks noChangeAspect="1"/>
            </p:cNvPicPr>
            <p:nvPr/>
          </p:nvPicPr>
          <p:blipFill rotWithShape="1">
            <a:blip r:embed="rId3"/>
            <a:srcRect l="5368"/>
            <a:stretch/>
          </p:blipFill>
          <p:spPr>
            <a:xfrm>
              <a:off x="228600" y="777440"/>
              <a:ext cx="4152900" cy="3477415"/>
            </a:xfrm>
            <a:prstGeom prst="rect">
              <a:avLst/>
            </a:prstGeom>
          </p:spPr>
        </p:pic>
      </p:grpSp>
      <p:graphicFrame>
        <p:nvGraphicFramePr>
          <p:cNvPr id="17" name="Table 16">
            <a:extLst>
              <a:ext uri="{FF2B5EF4-FFF2-40B4-BE49-F238E27FC236}">
                <a16:creationId xmlns:a16="http://schemas.microsoft.com/office/drawing/2014/main" id="{FF87B8A5-4D93-40A9-9E24-DB5B0DC55F4E}"/>
              </a:ext>
            </a:extLst>
          </p:cNvPr>
          <p:cNvGraphicFramePr>
            <a:graphicFrameLocks noGrp="1"/>
          </p:cNvGraphicFramePr>
          <p:nvPr>
            <p:extLst>
              <p:ext uri="{D42A27DB-BD31-4B8C-83A1-F6EECF244321}">
                <p14:modId xmlns:p14="http://schemas.microsoft.com/office/powerpoint/2010/main" val="165346318"/>
              </p:ext>
            </p:extLst>
          </p:nvPr>
        </p:nvGraphicFramePr>
        <p:xfrm>
          <a:off x="5697477" y="3185115"/>
          <a:ext cx="5636594" cy="3336037"/>
        </p:xfrm>
        <a:graphic>
          <a:graphicData uri="http://schemas.openxmlformats.org/drawingml/2006/table">
            <a:tbl>
              <a:tblPr firstCol="1" bandRow="1" bandCol="1">
                <a:tableStyleId>{69C7853C-536D-4A76-A0AE-DD22124D55A5}</a:tableStyleId>
              </a:tblPr>
              <a:tblGrid>
                <a:gridCol w="1199757">
                  <a:extLst>
                    <a:ext uri="{9D8B030D-6E8A-4147-A177-3AD203B41FA5}">
                      <a16:colId xmlns:a16="http://schemas.microsoft.com/office/drawing/2014/main" val="3450656931"/>
                    </a:ext>
                  </a:extLst>
                </a:gridCol>
                <a:gridCol w="4436837">
                  <a:extLst>
                    <a:ext uri="{9D8B030D-6E8A-4147-A177-3AD203B41FA5}">
                      <a16:colId xmlns:a16="http://schemas.microsoft.com/office/drawing/2014/main" val="3489018380"/>
                    </a:ext>
                  </a:extLst>
                </a:gridCol>
              </a:tblGrid>
              <a:tr h="729193">
                <a:tc>
                  <a:txBody>
                    <a:bodyPr/>
                    <a:lstStyle/>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Liberation Sans"/>
                        </a:rPr>
                        <a:t>CALO</a:t>
                      </a:r>
                      <a:endParaRPr lang="en-US" sz="22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200" u="none" strike="noStrike" kern="1200" cap="none">
                          <a:ln>
                            <a:noFill/>
                          </a:ln>
                          <a:latin typeface="Liberation Sans"/>
                        </a:rPr>
                        <a:t>Energy Reconstruction</a:t>
                      </a:r>
                    </a:p>
                    <a:p>
                      <a:pPr marL="0" marR="0" lvl="0" indent="0" algn="ctr" rtl="0" hangingPunct="0">
                        <a:lnSpc>
                          <a:spcPct val="100000"/>
                        </a:lnSpc>
                        <a:spcBef>
                          <a:spcPts val="0"/>
                        </a:spcBef>
                        <a:spcAft>
                          <a:spcPts val="0"/>
                        </a:spcAft>
                        <a:buNone/>
                        <a:tabLst/>
                      </a:pPr>
                      <a:r>
                        <a:rPr lang="en-US" sz="2200" u="none" strike="noStrike" kern="1200" cap="none">
                          <a:ln>
                            <a:noFill/>
                          </a:ln>
                          <a:latin typeface="Liberation Sans"/>
                        </a:rPr>
                        <a:t>e/p Discrimination</a:t>
                      </a:r>
                      <a:endParaRPr lang="en-US" sz="2200" b="0" i="0" u="none" strike="noStrike" kern="1200" cap="none">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1124553002"/>
                  </a:ext>
                </a:extLst>
              </a:tr>
              <a:tr h="1050037">
                <a:tc>
                  <a:txBody>
                    <a:bodyPr/>
                    <a:lstStyle/>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Liberation Sans"/>
                        </a:rPr>
                        <a:t>STK</a:t>
                      </a:r>
                      <a:endParaRPr lang="en-US" sz="22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Liberation Sans"/>
                        </a:rPr>
                        <a:t>Trajectory Reconstruction </a:t>
                      </a:r>
                    </a:p>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Liberation Sans"/>
                        </a:rPr>
                        <a:t>Charge Identification</a:t>
                      </a:r>
                      <a:endParaRPr lang="en-US" sz="2200" b="0" i="0" u="none" strike="noStrike" kern="1200" cap="none" baseline="0" dirty="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2414486994"/>
                  </a:ext>
                </a:extLst>
              </a:tr>
              <a:tr h="729193">
                <a:tc>
                  <a:txBody>
                    <a:bodyPr/>
                    <a:lstStyle/>
                    <a:p>
                      <a:pPr marL="0" marR="0" lvl="0" indent="0" algn="ctr" rtl="0" hangingPunct="0">
                        <a:lnSpc>
                          <a:spcPct val="100000"/>
                        </a:lnSpc>
                        <a:spcBef>
                          <a:spcPts val="0"/>
                        </a:spcBef>
                        <a:spcAft>
                          <a:spcPts val="0"/>
                        </a:spcAft>
                        <a:buNone/>
                        <a:tabLst/>
                      </a:pPr>
                      <a:r>
                        <a:rPr lang="en-US" sz="2200" u="none" strike="noStrike" kern="1200" cap="none" dirty="0">
                          <a:ln>
                            <a:noFill/>
                          </a:ln>
                          <a:latin typeface="Liberation Sans"/>
                        </a:rPr>
                        <a:t>PSD</a:t>
                      </a:r>
                      <a:endParaRPr lang="en-US" sz="2200" b="0" i="0" u="none" strike="noStrike" kern="1200" cap="none"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Liberation Sans"/>
                        </a:rPr>
                        <a:t>Charge Reconstruction</a:t>
                      </a:r>
                    </a:p>
                    <a:p>
                      <a:pPr marL="0" marR="0" lvl="0" indent="0" algn="ctr" rtl="0" hangingPunct="0">
                        <a:lnSpc>
                          <a:spcPct val="100000"/>
                        </a:lnSpc>
                        <a:spcBef>
                          <a:spcPts val="0"/>
                        </a:spcBef>
                        <a:spcAft>
                          <a:spcPts val="0"/>
                        </a:spcAft>
                        <a:buNone/>
                        <a:tabLst/>
                      </a:pPr>
                      <a:r>
                        <a:rPr lang="en-US" sz="2200" u="none" strike="noStrike" kern="1200" cap="none" baseline="0" dirty="0">
                          <a:ln>
                            <a:noFill/>
                          </a:ln>
                          <a:latin typeface="Symbol" panose="05050102010706020507" pitchFamily="18" charset="2"/>
                        </a:rPr>
                        <a:t>g</a:t>
                      </a:r>
                      <a:r>
                        <a:rPr lang="en-US" sz="2200" u="none" strike="noStrike" kern="1200" cap="none" baseline="0" dirty="0">
                          <a:ln>
                            <a:noFill/>
                          </a:ln>
                          <a:latin typeface="Liberation Sans"/>
                        </a:rPr>
                        <a:t> Identification</a:t>
                      </a:r>
                      <a:endParaRPr lang="en-US" sz="2200" b="0" i="0" u="none" strike="noStrike" kern="1200" cap="none" baseline="0" dirty="0">
                        <a:ln>
                          <a:noFill/>
                        </a:ln>
                        <a:latin typeface="Liberation Sans"/>
                        <a:ea typeface="Liberation Sans" pitchFamily="34"/>
                        <a:cs typeface="Liberation Sans" pitchFamily="34"/>
                      </a:endParaRPr>
                    </a:p>
                  </a:txBody>
                  <a:tcPr/>
                </a:tc>
                <a:extLst>
                  <a:ext uri="{0D108BD9-81ED-4DB2-BD59-A6C34878D82A}">
                    <a16:rowId xmlns:a16="http://schemas.microsoft.com/office/drawing/2014/main" val="2560129310"/>
                  </a:ext>
                </a:extLst>
              </a:tr>
              <a:tr h="729193">
                <a:tc>
                  <a:txBody>
                    <a:bodyPr/>
                    <a:lstStyle/>
                    <a:p>
                      <a:pPr marL="0" marR="0" lvl="0" indent="0" algn="ctr" rtl="0" hangingPunct="0">
                        <a:lnSpc>
                          <a:spcPct val="100000"/>
                        </a:lnSpc>
                        <a:spcBef>
                          <a:spcPts val="0"/>
                        </a:spcBef>
                        <a:spcAft>
                          <a:spcPts val="0"/>
                        </a:spcAft>
                        <a:buNone/>
                        <a:tabLst/>
                      </a:pPr>
                      <a:r>
                        <a:rPr lang="en-US" sz="2200" u="none" strike="noStrike" kern="1200" cap="none" dirty="0">
                          <a:ln>
                            <a:noFill/>
                          </a:ln>
                          <a:latin typeface="Liberation Sans"/>
                        </a:rPr>
                        <a:t>TRD</a:t>
                      </a:r>
                      <a:endParaRPr lang="en-US" sz="2200" b="0" i="0" u="none" strike="noStrike" kern="1200" cap="none"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200" u="none" strike="noStrike" kern="1200" cap="none" dirty="0">
                          <a:ln>
                            <a:noFill/>
                          </a:ln>
                          <a:latin typeface="Liberation Sans"/>
                        </a:rPr>
                        <a:t>Calibration of CALO  response for </a:t>
                      </a:r>
                      <a:r>
                        <a:rPr lang="en-US" sz="2200" u="none" strike="noStrike" kern="1200" cap="none" dirty="0" err="1">
                          <a:ln>
                            <a:noFill/>
                          </a:ln>
                          <a:latin typeface="Liberation Sans"/>
                        </a:rPr>
                        <a:t>TeV</a:t>
                      </a:r>
                      <a:r>
                        <a:rPr lang="en-US" sz="2200" u="none" strike="noStrike" kern="1200" cap="none" dirty="0">
                          <a:ln>
                            <a:noFill/>
                          </a:ln>
                          <a:latin typeface="Liberation Sans"/>
                        </a:rPr>
                        <a:t> proton</a:t>
                      </a:r>
                      <a:endParaRPr lang="en-US" sz="2200" b="0" i="0" u="none" strike="noStrike" kern="1200" cap="none" dirty="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1955537781"/>
                  </a:ext>
                </a:extLst>
              </a:tr>
            </a:tbl>
          </a:graphicData>
        </a:graphic>
      </p:graphicFrame>
      <p:sp>
        <p:nvSpPr>
          <p:cNvPr id="18" name="Rectangle 17">
            <a:extLst>
              <a:ext uri="{FF2B5EF4-FFF2-40B4-BE49-F238E27FC236}">
                <a16:creationId xmlns:a16="http://schemas.microsoft.com/office/drawing/2014/main" id="{A5241621-F210-4024-9AED-06E61843CF8F}"/>
              </a:ext>
            </a:extLst>
          </p:cNvPr>
          <p:cNvSpPr/>
          <p:nvPr/>
        </p:nvSpPr>
        <p:spPr>
          <a:xfrm>
            <a:off x="6736082" y="742386"/>
            <a:ext cx="5187639" cy="400110"/>
          </a:xfrm>
          <a:prstGeom prst="rect">
            <a:avLst/>
          </a:prstGeom>
        </p:spPr>
        <p:txBody>
          <a:bodyPr wrap="none">
            <a:spAutoFit/>
          </a:bodyPr>
          <a:lstStyle/>
          <a:p>
            <a:pPr lvl="0" algn="ctr" hangingPunct="0"/>
            <a:r>
              <a:rPr lang="en-US" sz="2000" b="1" dirty="0">
                <a:latin typeface="Liberation Sans" pitchFamily="18"/>
                <a:ea typeface="WenQuanYi Zen Hei Sharp" pitchFamily="2"/>
                <a:cs typeface="Lohit Devanagari" pitchFamily="2"/>
              </a:rPr>
              <a:t>HERD</a:t>
            </a:r>
            <a:r>
              <a:rPr lang="en-US" sz="2000" dirty="0">
                <a:latin typeface="Liberation Sans" pitchFamily="18"/>
                <a:ea typeface="WenQuanYi Zen Hei Sharp" pitchFamily="2"/>
                <a:cs typeface="Lohit Devanagari" pitchFamily="2"/>
              </a:rPr>
              <a:t> expected to be installed around 2026</a:t>
            </a:r>
          </a:p>
        </p:txBody>
      </p:sp>
      <p:graphicFrame>
        <p:nvGraphicFramePr>
          <p:cNvPr id="19" name="Table 18">
            <a:extLst>
              <a:ext uri="{FF2B5EF4-FFF2-40B4-BE49-F238E27FC236}">
                <a16:creationId xmlns:a16="http://schemas.microsoft.com/office/drawing/2014/main" id="{26461307-2C97-45F3-AE8A-80D0C1D2F74E}"/>
              </a:ext>
            </a:extLst>
          </p:cNvPr>
          <p:cNvGraphicFramePr>
            <a:graphicFrameLocks noGrp="1"/>
          </p:cNvGraphicFramePr>
          <p:nvPr>
            <p:extLst>
              <p:ext uri="{D42A27DB-BD31-4B8C-83A1-F6EECF244321}">
                <p14:modId xmlns:p14="http://schemas.microsoft.com/office/powerpoint/2010/main" val="3138271600"/>
              </p:ext>
            </p:extLst>
          </p:nvPr>
        </p:nvGraphicFramePr>
        <p:xfrm>
          <a:off x="7295685" y="1109667"/>
          <a:ext cx="3903840" cy="1735196"/>
        </p:xfrm>
        <a:graphic>
          <a:graphicData uri="http://schemas.openxmlformats.org/drawingml/2006/table">
            <a:tbl>
              <a:tblPr firstCol="1" bandRow="1" bandCol="1">
                <a:tableStyleId>{69C7853C-536D-4A76-A0AE-DD22124D55A5}</a:tableStyleId>
              </a:tblPr>
              <a:tblGrid>
                <a:gridCol w="1951920">
                  <a:extLst>
                    <a:ext uri="{9D8B030D-6E8A-4147-A177-3AD203B41FA5}">
                      <a16:colId xmlns:a16="http://schemas.microsoft.com/office/drawing/2014/main" val="3433079915"/>
                    </a:ext>
                  </a:extLst>
                </a:gridCol>
                <a:gridCol w="1951920">
                  <a:extLst>
                    <a:ext uri="{9D8B030D-6E8A-4147-A177-3AD203B41FA5}">
                      <a16:colId xmlns:a16="http://schemas.microsoft.com/office/drawing/2014/main" val="1107450790"/>
                    </a:ext>
                  </a:extLst>
                </a:gridCol>
              </a:tblGrid>
              <a:tr h="433799">
                <a:tc>
                  <a:txBody>
                    <a:bodyPr/>
                    <a:lstStyle/>
                    <a:p>
                      <a:pPr marL="0" marR="0" lvl="0" indent="0" algn="ctr" rtl="0" hangingPunct="0">
                        <a:lnSpc>
                          <a:spcPct val="100000"/>
                        </a:lnSpc>
                        <a:spcBef>
                          <a:spcPts val="0"/>
                        </a:spcBef>
                        <a:spcAft>
                          <a:spcPts val="0"/>
                        </a:spcAft>
                        <a:buNone/>
                        <a:tabLst/>
                      </a:pPr>
                      <a:r>
                        <a:rPr lang="en-US" sz="2000" u="none" strike="noStrike" kern="1200" cap="none" baseline="0" dirty="0">
                          <a:ln>
                            <a:noFill/>
                          </a:ln>
                          <a:latin typeface="Liberation Sans"/>
                        </a:rPr>
                        <a:t>Life time</a:t>
                      </a:r>
                      <a:endParaRPr lang="en-US" sz="20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000" u="none" strike="noStrike" kern="1200" cap="none" baseline="0">
                          <a:ln>
                            <a:noFill/>
                          </a:ln>
                          <a:latin typeface="Liberation Sans"/>
                        </a:rPr>
                        <a:t>&gt; 10y</a:t>
                      </a:r>
                      <a:endParaRPr lang="en-US" sz="2000" b="0" i="0" u="none" strike="noStrike" kern="1200" cap="none" baseline="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1830853224"/>
                  </a:ext>
                </a:extLst>
              </a:tr>
              <a:tr h="433799">
                <a:tc>
                  <a:txBody>
                    <a:bodyPr/>
                    <a:lstStyle/>
                    <a:p>
                      <a:pPr marL="0" marR="0" lvl="0" indent="0" algn="ctr" rtl="0" hangingPunct="0">
                        <a:lnSpc>
                          <a:spcPct val="100000"/>
                        </a:lnSpc>
                        <a:spcBef>
                          <a:spcPts val="0"/>
                        </a:spcBef>
                        <a:spcAft>
                          <a:spcPts val="0"/>
                        </a:spcAft>
                        <a:buNone/>
                        <a:tabLst/>
                      </a:pPr>
                      <a:r>
                        <a:rPr lang="en-US" sz="2000" u="none" strike="noStrike" kern="1200" cap="none" baseline="0" dirty="0">
                          <a:ln>
                            <a:noFill/>
                          </a:ln>
                          <a:latin typeface="Liberation Sans"/>
                        </a:rPr>
                        <a:t>FOV</a:t>
                      </a:r>
                      <a:endParaRPr lang="en-US" sz="20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000" u="none" strike="noStrike" kern="1200" cap="none" baseline="0">
                          <a:ln>
                            <a:noFill/>
                          </a:ln>
                          <a:latin typeface="Liberation Sans"/>
                        </a:rPr>
                        <a:t>+/- 70°</a:t>
                      </a:r>
                      <a:endParaRPr lang="en-US" sz="2000" b="0" i="0" u="none" strike="noStrike" kern="1200" cap="none" baseline="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1581084626"/>
                  </a:ext>
                </a:extLst>
              </a:tr>
              <a:tr h="433799">
                <a:tc>
                  <a:txBody>
                    <a:bodyPr/>
                    <a:lstStyle/>
                    <a:p>
                      <a:pPr marL="0" marR="0" lvl="0" indent="0" algn="ctr" rtl="0" hangingPunct="0">
                        <a:lnSpc>
                          <a:spcPct val="100000"/>
                        </a:lnSpc>
                        <a:spcBef>
                          <a:spcPts val="0"/>
                        </a:spcBef>
                        <a:spcAft>
                          <a:spcPts val="0"/>
                        </a:spcAft>
                        <a:buNone/>
                        <a:tabLst/>
                      </a:pPr>
                      <a:r>
                        <a:rPr lang="en-US" sz="2000" u="none" strike="noStrike" kern="1200" cap="none" baseline="0" dirty="0">
                          <a:ln>
                            <a:noFill/>
                          </a:ln>
                          <a:latin typeface="Liberation Sans"/>
                        </a:rPr>
                        <a:t>Power</a:t>
                      </a:r>
                      <a:endParaRPr lang="en-US" sz="20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000" u="none" strike="noStrike" kern="1200" cap="none" baseline="0">
                          <a:ln>
                            <a:noFill/>
                          </a:ln>
                          <a:latin typeface="Liberation Sans"/>
                        </a:rPr>
                        <a:t>&lt; 1.5 kW</a:t>
                      </a:r>
                      <a:endParaRPr lang="en-US" sz="2000" b="0" i="0" u="none" strike="noStrike" kern="1200" cap="none" baseline="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3884654232"/>
                  </a:ext>
                </a:extLst>
              </a:tr>
              <a:tr h="433799">
                <a:tc>
                  <a:txBody>
                    <a:bodyPr/>
                    <a:lstStyle/>
                    <a:p>
                      <a:pPr marL="0" marR="0" lvl="0" indent="0" algn="ctr" rtl="0" hangingPunct="0">
                        <a:lnSpc>
                          <a:spcPct val="100000"/>
                        </a:lnSpc>
                        <a:spcBef>
                          <a:spcPts val="0"/>
                        </a:spcBef>
                        <a:spcAft>
                          <a:spcPts val="0"/>
                        </a:spcAft>
                        <a:buNone/>
                        <a:tabLst/>
                      </a:pPr>
                      <a:r>
                        <a:rPr lang="en-US" sz="2000" u="none" strike="noStrike" kern="1200" cap="none" baseline="0" dirty="0">
                          <a:ln>
                            <a:noFill/>
                          </a:ln>
                          <a:latin typeface="Liberation Sans"/>
                        </a:rPr>
                        <a:t>Mass</a:t>
                      </a:r>
                      <a:endParaRPr lang="en-US" sz="20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2000" u="none" strike="noStrike" kern="1200" cap="none" baseline="0" dirty="0">
                          <a:ln>
                            <a:noFill/>
                          </a:ln>
                          <a:latin typeface="Liberation Sans"/>
                        </a:rPr>
                        <a:t>&lt; 4 t</a:t>
                      </a:r>
                      <a:endParaRPr lang="en-US" sz="2000" b="0" i="0" u="none" strike="noStrike" kern="1200" cap="none" baseline="0" dirty="0">
                        <a:ln>
                          <a:noFill/>
                        </a:ln>
                        <a:latin typeface="Liberation Sans"/>
                        <a:ea typeface="WenQuanYi Zen Hei Sharp" pitchFamily="2"/>
                        <a:cs typeface="Lohit Devanagari" pitchFamily="2"/>
                      </a:endParaRPr>
                    </a:p>
                  </a:txBody>
                  <a:tcPr/>
                </a:tc>
                <a:extLst>
                  <a:ext uri="{0D108BD9-81ED-4DB2-BD59-A6C34878D82A}">
                    <a16:rowId xmlns:a16="http://schemas.microsoft.com/office/drawing/2014/main" val="3675140118"/>
                  </a:ext>
                </a:extLst>
              </a:tr>
            </a:tbl>
          </a:graphicData>
        </a:graphic>
      </p:graphicFrame>
      <p:sp>
        <p:nvSpPr>
          <p:cNvPr id="20" name="Rectangle 19">
            <a:extLst>
              <a:ext uri="{FF2B5EF4-FFF2-40B4-BE49-F238E27FC236}">
                <a16:creationId xmlns:a16="http://schemas.microsoft.com/office/drawing/2014/main" id="{7FAD1B39-0AEB-4876-8AD9-26D96402D091}"/>
              </a:ext>
            </a:extLst>
          </p:cNvPr>
          <p:cNvSpPr/>
          <p:nvPr/>
        </p:nvSpPr>
        <p:spPr>
          <a:xfrm>
            <a:off x="2147550" y="430860"/>
            <a:ext cx="3741729" cy="338554"/>
          </a:xfrm>
          <a:prstGeom prst="rect">
            <a:avLst/>
          </a:prstGeom>
        </p:spPr>
        <p:txBody>
          <a:bodyPr wrap="none">
            <a:spAutoFit/>
          </a:bodyPr>
          <a:lstStyle/>
          <a:p>
            <a:pPr lvl="0" algn="ctr" hangingPunct="0"/>
            <a:r>
              <a:rPr lang="en-US" sz="1600" b="1" dirty="0">
                <a:latin typeface="Liberation Sans" pitchFamily="18"/>
                <a:ea typeface="WenQuanYi Zen Hei Sharp" pitchFamily="2"/>
                <a:cs typeface="Lohit Devanagari" pitchFamily="2"/>
              </a:rPr>
              <a:t>CSS</a:t>
            </a:r>
            <a:r>
              <a:rPr lang="en-US" sz="1600" dirty="0">
                <a:latin typeface="Liberation Sans" pitchFamily="18"/>
                <a:ea typeface="WenQuanYi Zen Hei Sharp" pitchFamily="2"/>
                <a:cs typeface="Lohit Devanagari" pitchFamily="2"/>
              </a:rPr>
              <a:t> expected to be completed in 2022</a:t>
            </a:r>
          </a:p>
        </p:txBody>
      </p:sp>
      <p:graphicFrame>
        <p:nvGraphicFramePr>
          <p:cNvPr id="21" name="Table 20">
            <a:extLst>
              <a:ext uri="{FF2B5EF4-FFF2-40B4-BE49-F238E27FC236}">
                <a16:creationId xmlns:a16="http://schemas.microsoft.com/office/drawing/2014/main" id="{70F905A4-9FD1-4AA8-B846-93E082F30FC3}"/>
              </a:ext>
            </a:extLst>
          </p:cNvPr>
          <p:cNvGraphicFramePr>
            <a:graphicFrameLocks noGrp="1"/>
          </p:cNvGraphicFramePr>
          <p:nvPr>
            <p:extLst>
              <p:ext uri="{D42A27DB-BD31-4B8C-83A1-F6EECF244321}">
                <p14:modId xmlns:p14="http://schemas.microsoft.com/office/powerpoint/2010/main" val="2883335485"/>
              </p:ext>
            </p:extLst>
          </p:nvPr>
        </p:nvGraphicFramePr>
        <p:xfrm>
          <a:off x="2806687" y="786771"/>
          <a:ext cx="2513082" cy="1259484"/>
        </p:xfrm>
        <a:graphic>
          <a:graphicData uri="http://schemas.openxmlformats.org/drawingml/2006/table">
            <a:tbl>
              <a:tblPr firstCol="1" bandRow="1" bandCol="1">
                <a:tableStyleId>{69C7853C-536D-4A76-A0AE-DD22124D55A5}</a:tableStyleId>
              </a:tblPr>
              <a:tblGrid>
                <a:gridCol w="1256541">
                  <a:extLst>
                    <a:ext uri="{9D8B030D-6E8A-4147-A177-3AD203B41FA5}">
                      <a16:colId xmlns:a16="http://schemas.microsoft.com/office/drawing/2014/main" val="2317685465"/>
                    </a:ext>
                  </a:extLst>
                </a:gridCol>
                <a:gridCol w="1256541">
                  <a:extLst>
                    <a:ext uri="{9D8B030D-6E8A-4147-A177-3AD203B41FA5}">
                      <a16:colId xmlns:a16="http://schemas.microsoft.com/office/drawing/2014/main" val="386427367"/>
                    </a:ext>
                  </a:extLst>
                </a:gridCol>
              </a:tblGrid>
              <a:tr h="314871">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Life time</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400" u="none" strike="noStrike" kern="1200" cap="none" baseline="0">
                          <a:ln>
                            <a:noFill/>
                          </a:ln>
                          <a:latin typeface="Liberation Sans"/>
                        </a:rPr>
                        <a:t>&gt; 10y</a:t>
                      </a:r>
                      <a:endParaRPr lang="en-US" sz="1400" b="0" i="0" u="none" strike="noStrike" kern="1200" cap="none" baseline="0">
                        <a:ln>
                          <a:noFill/>
                        </a:ln>
                        <a:solidFill>
                          <a:schemeClr val="tx1"/>
                        </a:solidFill>
                        <a:latin typeface="Liberation Sans"/>
                        <a:ea typeface="WenQuanYi Zen Hei Sharp" pitchFamily="2"/>
                        <a:cs typeface="Lohit Devanagari" pitchFamily="2"/>
                      </a:endParaRPr>
                    </a:p>
                  </a:txBody>
                  <a:tcPr/>
                </a:tc>
                <a:extLst>
                  <a:ext uri="{0D108BD9-81ED-4DB2-BD59-A6C34878D82A}">
                    <a16:rowId xmlns:a16="http://schemas.microsoft.com/office/drawing/2014/main" val="3397880140"/>
                  </a:ext>
                </a:extLst>
              </a:tr>
              <a:tr h="314871">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Orbit</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Circular LEO</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extLst>
                  <a:ext uri="{0D108BD9-81ED-4DB2-BD59-A6C34878D82A}">
                    <a16:rowId xmlns:a16="http://schemas.microsoft.com/office/drawing/2014/main" val="2567215533"/>
                  </a:ext>
                </a:extLst>
              </a:tr>
              <a:tr h="314871">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Altitude</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340-450 km</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extLst>
                  <a:ext uri="{0D108BD9-81ED-4DB2-BD59-A6C34878D82A}">
                    <a16:rowId xmlns:a16="http://schemas.microsoft.com/office/drawing/2014/main" val="766558179"/>
                  </a:ext>
                </a:extLst>
              </a:tr>
              <a:tr h="314871">
                <a:tc>
                  <a:txBody>
                    <a:bodyPr/>
                    <a:lstStyle/>
                    <a:p>
                      <a:pPr marL="0" marR="0" lvl="0" indent="0" algn="ctr" rtl="0" hangingPunct="0">
                        <a:lnSpc>
                          <a:spcPct val="100000"/>
                        </a:lnSpc>
                        <a:spcBef>
                          <a:spcPts val="0"/>
                        </a:spcBef>
                        <a:spcAft>
                          <a:spcPts val="0"/>
                        </a:spcAft>
                        <a:buNone/>
                        <a:tabLst/>
                      </a:pPr>
                      <a:r>
                        <a:rPr lang="en-US" sz="1400" u="none" strike="noStrike" kern="1200" cap="none" baseline="0">
                          <a:ln>
                            <a:noFill/>
                          </a:ln>
                          <a:latin typeface="Liberation Sans"/>
                        </a:rPr>
                        <a:t>Inclination</a:t>
                      </a:r>
                      <a:endParaRPr lang="en-US" sz="1400" b="0" i="0" u="none" strike="noStrike" kern="1200" cap="none" baseline="0">
                        <a:ln>
                          <a:noFill/>
                        </a:ln>
                        <a:solidFill>
                          <a:schemeClr val="tx1"/>
                        </a:solidFill>
                        <a:latin typeface="Liberation Sans"/>
                        <a:ea typeface="WenQuanYi Zen Hei Sharp" pitchFamily="2"/>
                        <a:cs typeface="Lohit Devanagari" pitchFamily="2"/>
                      </a:endParaRPr>
                    </a:p>
                  </a:txBody>
                  <a:tcPr/>
                </a:tc>
                <a:tc>
                  <a:txBody>
                    <a:bodyPr/>
                    <a:lstStyle/>
                    <a:p>
                      <a:pPr marL="0" marR="0" lvl="0" indent="0" algn="ctr" rtl="0" hangingPunct="0">
                        <a:lnSpc>
                          <a:spcPct val="100000"/>
                        </a:lnSpc>
                        <a:spcBef>
                          <a:spcPts val="0"/>
                        </a:spcBef>
                        <a:spcAft>
                          <a:spcPts val="0"/>
                        </a:spcAft>
                        <a:buNone/>
                        <a:tabLst/>
                      </a:pPr>
                      <a:r>
                        <a:rPr lang="en-US" sz="1400" u="none" strike="noStrike" kern="1200" cap="none" baseline="0" dirty="0">
                          <a:ln>
                            <a:noFill/>
                          </a:ln>
                          <a:latin typeface="Liberation Sans"/>
                        </a:rPr>
                        <a:t>42°</a:t>
                      </a:r>
                      <a:endParaRPr lang="en-US" sz="1400" b="0" i="0" u="none" strike="noStrike" kern="1200" cap="none" baseline="0" dirty="0">
                        <a:ln>
                          <a:noFill/>
                        </a:ln>
                        <a:solidFill>
                          <a:schemeClr val="tx1"/>
                        </a:solidFill>
                        <a:latin typeface="Liberation Sans"/>
                        <a:ea typeface="WenQuanYi Zen Hei Sharp" pitchFamily="2"/>
                        <a:cs typeface="Lohit Devanagari" pitchFamily="2"/>
                      </a:endParaRPr>
                    </a:p>
                  </a:txBody>
                  <a:tcPr/>
                </a:tc>
                <a:extLst>
                  <a:ext uri="{0D108BD9-81ED-4DB2-BD59-A6C34878D82A}">
                    <a16:rowId xmlns:a16="http://schemas.microsoft.com/office/drawing/2014/main" val="4032746142"/>
                  </a:ext>
                </a:extLst>
              </a:tr>
            </a:tbl>
          </a:graphicData>
        </a:graphic>
      </p:graphicFrame>
    </p:spTree>
    <p:extLst>
      <p:ext uri="{BB962C8B-B14F-4D97-AF65-F5344CB8AC3E}">
        <p14:creationId xmlns:p14="http://schemas.microsoft.com/office/powerpoint/2010/main" val="3016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1D4D-E787-46CA-A82F-B972D0E78C0E}"/>
              </a:ext>
            </a:extLst>
          </p:cNvPr>
          <p:cNvSpPr>
            <a:spLocks noGrp="1"/>
          </p:cNvSpPr>
          <p:nvPr>
            <p:ph type="title"/>
          </p:nvPr>
        </p:nvSpPr>
        <p:spPr/>
        <p:txBody>
          <a:bodyPr/>
          <a:lstStyle/>
          <a:p>
            <a:r>
              <a:rPr lang="en-US" dirty="0"/>
              <a:t>HERD Plastic Scintillator Detector (PSD)</a:t>
            </a:r>
          </a:p>
        </p:txBody>
      </p:sp>
      <p:sp>
        <p:nvSpPr>
          <p:cNvPr id="3" name="Text Placeholder 2">
            <a:extLst>
              <a:ext uri="{FF2B5EF4-FFF2-40B4-BE49-F238E27FC236}">
                <a16:creationId xmlns:a16="http://schemas.microsoft.com/office/drawing/2014/main" id="{77984AAD-F5F6-4E74-87FF-EE6987FB4C2B}"/>
              </a:ext>
            </a:extLst>
          </p:cNvPr>
          <p:cNvSpPr>
            <a:spLocks noGrp="1"/>
          </p:cNvSpPr>
          <p:nvPr>
            <p:ph type="body" idx="1"/>
          </p:nvPr>
        </p:nvSpPr>
        <p:spPr/>
        <p:txBody>
          <a:bodyPr/>
          <a:lstStyle/>
          <a:p>
            <a:r>
              <a:rPr lang="en-US" dirty="0"/>
              <a:t>Bar - option</a:t>
            </a:r>
          </a:p>
        </p:txBody>
      </p:sp>
      <p:sp>
        <p:nvSpPr>
          <p:cNvPr id="4" name="Text Placeholder 3">
            <a:extLst>
              <a:ext uri="{FF2B5EF4-FFF2-40B4-BE49-F238E27FC236}">
                <a16:creationId xmlns:a16="http://schemas.microsoft.com/office/drawing/2014/main" id="{DA45C633-9550-44E4-B14F-884091F57B98}"/>
              </a:ext>
            </a:extLst>
          </p:cNvPr>
          <p:cNvSpPr>
            <a:spLocks noGrp="1"/>
          </p:cNvSpPr>
          <p:nvPr>
            <p:ph type="body" sz="half" idx="15"/>
          </p:nvPr>
        </p:nvSpPr>
        <p:spPr/>
        <p:txBody>
          <a:bodyPr/>
          <a:lstStyle/>
          <a:p>
            <a:pPr marL="285750" indent="-285750">
              <a:buClrTx/>
              <a:buFont typeface="Century Gothic" panose="020B0502020202020204" pitchFamily="34" charset="0"/>
              <a:buChar char="–"/>
            </a:pPr>
            <a:r>
              <a:rPr lang="en-US" dirty="0"/>
              <a:t>Long bars 160x3x1 cm</a:t>
            </a:r>
            <a:r>
              <a:rPr lang="en-US" baseline="30000" dirty="0"/>
              <a:t>3</a:t>
            </a:r>
          </a:p>
          <a:p>
            <a:pPr marL="285750" indent="-285750">
              <a:buClrTx/>
              <a:buFont typeface="Century Gothic" panose="020B0502020202020204" pitchFamily="34" charset="0"/>
              <a:buChar char="–"/>
            </a:pPr>
            <a:r>
              <a:rPr lang="en-US" dirty="0"/>
              <a:t>Each layer made by two staggered sub layer to increase hermeticity </a:t>
            </a:r>
          </a:p>
          <a:p>
            <a:pPr marL="285750" indent="-285750">
              <a:buClrTx/>
              <a:buFont typeface="Century Gothic" panose="020B0502020202020204" pitchFamily="34" charset="0"/>
              <a:buChar char="–"/>
            </a:pPr>
            <a:r>
              <a:rPr lang="en-US" dirty="0"/>
              <a:t>Read-out with 4 </a:t>
            </a:r>
            <a:r>
              <a:rPr lang="en-US" dirty="0" err="1"/>
              <a:t>SiPM</a:t>
            </a:r>
            <a:r>
              <a:rPr lang="en-US" dirty="0"/>
              <a:t> (two for each end)</a:t>
            </a:r>
          </a:p>
          <a:p>
            <a:pPr marL="285750" indent="-285750">
              <a:buClrTx/>
              <a:buFont typeface="Century Gothic" panose="020B0502020202020204" pitchFamily="34" charset="0"/>
              <a:buChar char="–"/>
            </a:pPr>
            <a:r>
              <a:rPr lang="en-US" dirty="0"/>
              <a:t>PRO</a:t>
            </a:r>
          </a:p>
          <a:p>
            <a:pPr marL="742950" lvl="1" indent="-285750">
              <a:buClrTx/>
              <a:buFont typeface="Century Gothic" panose="020B0502020202020204" pitchFamily="34" charset="0"/>
              <a:buChar char="–"/>
            </a:pPr>
            <a:r>
              <a:rPr lang="en-US" dirty="0"/>
              <a:t>Less number of readout channel</a:t>
            </a:r>
          </a:p>
          <a:p>
            <a:pPr marL="285750" indent="-285750">
              <a:buClrTx/>
              <a:buFont typeface="Century Gothic" panose="020B0502020202020204" pitchFamily="34" charset="0"/>
              <a:buChar char="–"/>
            </a:pPr>
            <a:r>
              <a:rPr lang="en-US" dirty="0"/>
              <a:t>CONS</a:t>
            </a:r>
          </a:p>
          <a:p>
            <a:pPr marL="742950" lvl="1" indent="-285750">
              <a:buClrTx/>
              <a:buFont typeface="Century Gothic" panose="020B0502020202020204" pitchFamily="34" charset="0"/>
              <a:buChar char="–"/>
            </a:pPr>
            <a:r>
              <a:rPr lang="en-US" dirty="0"/>
              <a:t>Higher Back-scattering problem </a:t>
            </a:r>
          </a:p>
          <a:p>
            <a:pPr marL="742950" lvl="1" indent="-285750">
              <a:buClrTx/>
              <a:buFont typeface="Century Gothic" panose="020B0502020202020204" pitchFamily="34" charset="0"/>
              <a:buChar char="–"/>
            </a:pPr>
            <a:endParaRPr lang="en-US" dirty="0"/>
          </a:p>
          <a:p>
            <a:pPr marL="742950" lvl="1" indent="-285750">
              <a:buClrTx/>
              <a:buFont typeface="Century Gothic" panose="020B0502020202020204" pitchFamily="34" charset="0"/>
              <a:buChar char="–"/>
            </a:pPr>
            <a:endParaRPr lang="en-US" dirty="0"/>
          </a:p>
        </p:txBody>
      </p:sp>
      <p:sp>
        <p:nvSpPr>
          <p:cNvPr id="5" name="Text Placeholder 4">
            <a:extLst>
              <a:ext uri="{FF2B5EF4-FFF2-40B4-BE49-F238E27FC236}">
                <a16:creationId xmlns:a16="http://schemas.microsoft.com/office/drawing/2014/main" id="{CCE27E0A-747C-429C-8CA4-A3FD88369AAC}"/>
              </a:ext>
            </a:extLst>
          </p:cNvPr>
          <p:cNvSpPr>
            <a:spLocks noGrp="1"/>
          </p:cNvSpPr>
          <p:nvPr>
            <p:ph type="body" sz="quarter" idx="3"/>
          </p:nvPr>
        </p:nvSpPr>
        <p:spPr/>
        <p:txBody>
          <a:bodyPr/>
          <a:lstStyle/>
          <a:p>
            <a:r>
              <a:rPr lang="en-US" dirty="0"/>
              <a:t>Tile - option</a:t>
            </a:r>
          </a:p>
        </p:txBody>
      </p:sp>
      <p:sp>
        <p:nvSpPr>
          <p:cNvPr id="6" name="Text Placeholder 5">
            <a:extLst>
              <a:ext uri="{FF2B5EF4-FFF2-40B4-BE49-F238E27FC236}">
                <a16:creationId xmlns:a16="http://schemas.microsoft.com/office/drawing/2014/main" id="{710BD4C7-EC22-44A0-A3B5-8C135D867D3D}"/>
              </a:ext>
            </a:extLst>
          </p:cNvPr>
          <p:cNvSpPr>
            <a:spLocks noGrp="1"/>
          </p:cNvSpPr>
          <p:nvPr>
            <p:ph type="body" sz="half" idx="16"/>
          </p:nvPr>
        </p:nvSpPr>
        <p:spPr>
          <a:xfrm>
            <a:off x="6242964" y="2308781"/>
            <a:ext cx="3168164" cy="3589338"/>
          </a:xfrm>
        </p:spPr>
        <p:txBody>
          <a:bodyPr/>
          <a:lstStyle/>
          <a:p>
            <a:pPr marL="285750" indent="-285750">
              <a:buFont typeface="Century Gothic" panose="020B0502020202020204" pitchFamily="34" charset="0"/>
              <a:buChar char="–"/>
            </a:pPr>
            <a:r>
              <a:rPr lang="en-US" dirty="0"/>
              <a:t>Small square tile 10x10x1 cm</a:t>
            </a:r>
            <a:r>
              <a:rPr lang="en-US" baseline="30000" dirty="0"/>
              <a:t>3</a:t>
            </a:r>
          </a:p>
          <a:p>
            <a:pPr marL="285750" indent="-285750">
              <a:buFont typeface="Century Gothic" panose="020B0502020202020204" pitchFamily="34" charset="0"/>
              <a:buChar char="–"/>
            </a:pPr>
            <a:r>
              <a:rPr lang="en-US" dirty="0"/>
              <a:t>Two layer of tiles to increase nuclei identification power</a:t>
            </a:r>
          </a:p>
          <a:p>
            <a:pPr marL="285750" indent="-285750">
              <a:buFont typeface="Century Gothic" panose="020B0502020202020204" pitchFamily="34" charset="0"/>
              <a:buChar char="–"/>
            </a:pPr>
            <a:r>
              <a:rPr lang="en-US" dirty="0"/>
              <a:t>Each tile is readout by 4 </a:t>
            </a:r>
            <a:r>
              <a:rPr lang="en-US" dirty="0" err="1"/>
              <a:t>SiPM</a:t>
            </a:r>
            <a:r>
              <a:rPr lang="en-US" dirty="0"/>
              <a:t> (one for each side)</a:t>
            </a:r>
          </a:p>
          <a:p>
            <a:pPr marL="285750" indent="-285750">
              <a:buClrTx/>
              <a:buFont typeface="Century Gothic" panose="020B0502020202020204" pitchFamily="34" charset="0"/>
              <a:buChar char="–"/>
            </a:pPr>
            <a:r>
              <a:rPr lang="en-US" dirty="0"/>
              <a:t>PRO</a:t>
            </a:r>
          </a:p>
          <a:p>
            <a:pPr marL="742950" lvl="1" indent="-285750">
              <a:buClrTx/>
              <a:buFont typeface="Century Gothic" panose="020B0502020202020204" pitchFamily="34" charset="0"/>
              <a:buChar char="–"/>
            </a:pPr>
            <a:r>
              <a:rPr lang="en-US" dirty="0"/>
              <a:t>Reduce back-scattering problem </a:t>
            </a:r>
          </a:p>
          <a:p>
            <a:pPr marL="285750" indent="-285750">
              <a:buClrTx/>
              <a:buFont typeface="Century Gothic" panose="020B0502020202020204" pitchFamily="34" charset="0"/>
              <a:buChar char="–"/>
            </a:pPr>
            <a:r>
              <a:rPr lang="en-US" dirty="0"/>
              <a:t>CONS</a:t>
            </a:r>
          </a:p>
          <a:p>
            <a:pPr marL="742950" lvl="1" indent="-285750">
              <a:buClrTx/>
              <a:buFont typeface="Century Gothic" panose="020B0502020202020204" pitchFamily="34" charset="0"/>
              <a:buChar char="–"/>
            </a:pPr>
            <a:r>
              <a:rPr lang="en-US" dirty="0"/>
              <a:t>Higher number of readout channel</a:t>
            </a:r>
          </a:p>
          <a:p>
            <a:pPr marL="285750" indent="-285750">
              <a:buFont typeface="Century Gothic" panose="020B0502020202020204" pitchFamily="34" charset="0"/>
              <a:buChar char="–"/>
            </a:pPr>
            <a:endParaRPr lang="en-US" dirty="0"/>
          </a:p>
          <a:p>
            <a:pPr marL="285750" indent="-285750">
              <a:buFont typeface="Century Gothic" panose="020B0502020202020204" pitchFamily="34" charset="0"/>
              <a:buChar char="–"/>
            </a:pPr>
            <a:endParaRPr lang="en-US" dirty="0"/>
          </a:p>
        </p:txBody>
      </p:sp>
      <p:sp>
        <p:nvSpPr>
          <p:cNvPr id="7" name="Footer Placeholder 6">
            <a:extLst>
              <a:ext uri="{FF2B5EF4-FFF2-40B4-BE49-F238E27FC236}">
                <a16:creationId xmlns:a16="http://schemas.microsoft.com/office/drawing/2014/main" id="{4837F1DE-649A-4CFC-B993-47DE2EB82906}"/>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8" name="Slide Number Placeholder 7">
            <a:extLst>
              <a:ext uri="{FF2B5EF4-FFF2-40B4-BE49-F238E27FC236}">
                <a16:creationId xmlns:a16="http://schemas.microsoft.com/office/drawing/2014/main" id="{CC204BFB-105E-46DC-9537-FBCB5B83779D}"/>
              </a:ext>
            </a:extLst>
          </p:cNvPr>
          <p:cNvSpPr>
            <a:spLocks noGrp="1"/>
          </p:cNvSpPr>
          <p:nvPr>
            <p:ph type="sldNum" sz="quarter" idx="12"/>
          </p:nvPr>
        </p:nvSpPr>
        <p:spPr/>
        <p:txBody>
          <a:bodyPr/>
          <a:lstStyle/>
          <a:p>
            <a:fld id="{2AB15243-3B5E-469F-AFF6-1290B037E4B0}" type="slidenum">
              <a:rPr lang="en-US" smtClean="0"/>
              <a:t>7</a:t>
            </a:fld>
            <a:endParaRPr lang="en-US"/>
          </a:p>
        </p:txBody>
      </p:sp>
      <p:pic>
        <p:nvPicPr>
          <p:cNvPr id="11" name="Picture 10">
            <a:extLst>
              <a:ext uri="{FF2B5EF4-FFF2-40B4-BE49-F238E27FC236}">
                <a16:creationId xmlns:a16="http://schemas.microsoft.com/office/drawing/2014/main" id="{2B7E3E3C-04F0-4455-805D-E16A54182CC2}"/>
              </a:ext>
            </a:extLst>
          </p:cNvPr>
          <p:cNvPicPr>
            <a:picLocks noChangeAspect="1"/>
          </p:cNvPicPr>
          <p:nvPr/>
        </p:nvPicPr>
        <p:blipFill>
          <a:blip r:embed="rId2">
            <a:lum/>
            <a:alphaModFix/>
          </a:blip>
          <a:srcRect/>
          <a:stretch>
            <a:fillRect/>
          </a:stretch>
        </p:blipFill>
        <p:spPr>
          <a:xfrm>
            <a:off x="291593" y="1950611"/>
            <a:ext cx="1638304" cy="1551575"/>
          </a:xfrm>
          <a:prstGeom prst="rect">
            <a:avLst/>
          </a:prstGeom>
          <a:noFill/>
          <a:ln>
            <a:noFill/>
          </a:ln>
        </p:spPr>
      </p:pic>
      <p:sp>
        <p:nvSpPr>
          <p:cNvPr id="12" name="TextBox 11">
            <a:extLst>
              <a:ext uri="{FF2B5EF4-FFF2-40B4-BE49-F238E27FC236}">
                <a16:creationId xmlns:a16="http://schemas.microsoft.com/office/drawing/2014/main" id="{D402ED75-E7A7-4AD6-A9EC-6855453938AD}"/>
              </a:ext>
            </a:extLst>
          </p:cNvPr>
          <p:cNvSpPr txBox="1"/>
          <p:nvPr/>
        </p:nvSpPr>
        <p:spPr>
          <a:xfrm>
            <a:off x="152832" y="576908"/>
            <a:ext cx="11169290" cy="830997"/>
          </a:xfrm>
          <a:prstGeom prst="rect">
            <a:avLst/>
          </a:prstGeom>
          <a:noFill/>
        </p:spPr>
        <p:txBody>
          <a:bodyPr wrap="square" rtlCol="0">
            <a:spAutoFit/>
          </a:bodyPr>
          <a:lstStyle/>
          <a:p>
            <a:r>
              <a:rPr lang="en-US" dirty="0"/>
              <a:t>PSD provide </a:t>
            </a:r>
            <a:r>
              <a:rPr lang="en-US" b="1" dirty="0">
                <a:latin typeface="Symbol" panose="05050102010706020507" pitchFamily="18" charset="2"/>
              </a:rPr>
              <a:t>g</a:t>
            </a:r>
            <a:r>
              <a:rPr lang="en-US" b="1" dirty="0"/>
              <a:t> identification </a:t>
            </a:r>
            <a:r>
              <a:rPr lang="en-US" dirty="0"/>
              <a:t>(VETO of charged particles) and </a:t>
            </a:r>
            <a:r>
              <a:rPr lang="en-US" b="1" dirty="0"/>
              <a:t>nuclei identification</a:t>
            </a:r>
            <a:r>
              <a:rPr lang="en-US" dirty="0"/>
              <a:t> ( energy loss </a:t>
            </a:r>
            <a:r>
              <a:rPr lang="az-Cyrl-AZ" dirty="0">
                <a:sym typeface="Symbol" panose="05050102010706020507" pitchFamily="18" charset="2"/>
              </a:rPr>
              <a:t></a:t>
            </a:r>
            <a:r>
              <a:rPr lang="en-US" dirty="0">
                <a:sym typeface="Symbol" panose="05050102010706020507" pitchFamily="18" charset="2"/>
              </a:rPr>
              <a:t> Z</a:t>
            </a:r>
            <a:r>
              <a:rPr lang="en-US" baseline="30000" dirty="0">
                <a:sym typeface="Symbol" panose="05050102010706020507" pitchFamily="18" charset="2"/>
              </a:rPr>
              <a:t>2</a:t>
            </a:r>
            <a:r>
              <a:rPr lang="en-US" dirty="0">
                <a:sym typeface="Symbol" panose="05050102010706020507" pitchFamily="18" charset="2"/>
              </a:rPr>
              <a:t>)</a:t>
            </a:r>
          </a:p>
          <a:p>
            <a:endParaRPr lang="en-US" baseline="30000" dirty="0">
              <a:sym typeface="Symbol" panose="05050102010706020507" pitchFamily="18" charset="2"/>
            </a:endParaRPr>
          </a:p>
          <a:p>
            <a:r>
              <a:rPr lang="en-US" dirty="0">
                <a:sym typeface="Symbol" panose="05050102010706020507" pitchFamily="18" charset="2"/>
              </a:rPr>
              <a:t>Back-scattering can greatly degrade the performances</a:t>
            </a:r>
          </a:p>
        </p:txBody>
      </p:sp>
      <p:pic>
        <p:nvPicPr>
          <p:cNvPr id="16" name="Picture 15">
            <a:extLst>
              <a:ext uri="{FF2B5EF4-FFF2-40B4-BE49-F238E27FC236}">
                <a16:creationId xmlns:a16="http://schemas.microsoft.com/office/drawing/2014/main" id="{CDB33C54-668F-45D5-87F5-DAC471EA782C}"/>
              </a:ext>
            </a:extLst>
          </p:cNvPr>
          <p:cNvPicPr>
            <a:picLocks noChangeAspect="1"/>
          </p:cNvPicPr>
          <p:nvPr/>
        </p:nvPicPr>
        <p:blipFill>
          <a:blip r:embed="rId3"/>
          <a:stretch>
            <a:fillRect/>
          </a:stretch>
        </p:blipFill>
        <p:spPr>
          <a:xfrm>
            <a:off x="9719635" y="1391590"/>
            <a:ext cx="1990835" cy="1794209"/>
          </a:xfrm>
          <a:prstGeom prst="rect">
            <a:avLst/>
          </a:prstGeom>
        </p:spPr>
      </p:pic>
      <p:sp>
        <p:nvSpPr>
          <p:cNvPr id="17" name="TextBox 16">
            <a:extLst>
              <a:ext uri="{FF2B5EF4-FFF2-40B4-BE49-F238E27FC236}">
                <a16:creationId xmlns:a16="http://schemas.microsoft.com/office/drawing/2014/main" id="{C76718F2-D7A3-4B1F-A8B3-0E982E953C4D}"/>
              </a:ext>
            </a:extLst>
          </p:cNvPr>
          <p:cNvSpPr txBox="1"/>
          <p:nvPr/>
        </p:nvSpPr>
        <p:spPr>
          <a:xfrm>
            <a:off x="291593" y="3602256"/>
            <a:ext cx="2587845" cy="1754326"/>
          </a:xfrm>
          <a:prstGeom prst="rect">
            <a:avLst/>
          </a:prstGeom>
          <a:noFill/>
        </p:spPr>
        <p:txBody>
          <a:bodyPr wrap="square" rtlCol="0">
            <a:spAutoFit/>
          </a:bodyPr>
          <a:lstStyle/>
          <a:p>
            <a:r>
              <a:rPr lang="en-US" dirty="0"/>
              <a:t>In China (IHEP) and Italy (GSSI and Lecce) there are ongoing activities on this option </a:t>
            </a:r>
          </a:p>
          <a:p>
            <a:endParaRPr lang="en-US" dirty="0">
              <a:solidFill>
                <a:schemeClr val="bg1"/>
              </a:solidFill>
            </a:endParaRPr>
          </a:p>
        </p:txBody>
      </p:sp>
      <p:sp>
        <p:nvSpPr>
          <p:cNvPr id="9" name="Arrow: Right 8">
            <a:extLst>
              <a:ext uri="{FF2B5EF4-FFF2-40B4-BE49-F238E27FC236}">
                <a16:creationId xmlns:a16="http://schemas.microsoft.com/office/drawing/2014/main" id="{B25E9D0E-2937-4F04-AEC8-93230A599E32}"/>
              </a:ext>
            </a:extLst>
          </p:cNvPr>
          <p:cNvSpPr/>
          <p:nvPr/>
        </p:nvSpPr>
        <p:spPr>
          <a:xfrm rot="13403600">
            <a:off x="9219468" y="4625343"/>
            <a:ext cx="1115568" cy="530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BFBBB27-A6A6-4120-BF83-F3F23CE52B14}"/>
              </a:ext>
            </a:extLst>
          </p:cNvPr>
          <p:cNvSpPr txBox="1"/>
          <p:nvPr/>
        </p:nvSpPr>
        <p:spPr>
          <a:xfrm>
            <a:off x="9047060" y="5467642"/>
            <a:ext cx="2762884" cy="646331"/>
          </a:xfrm>
          <a:prstGeom prst="rect">
            <a:avLst/>
          </a:prstGeom>
          <a:noFill/>
        </p:spPr>
        <p:txBody>
          <a:bodyPr wrap="square" rtlCol="0">
            <a:spAutoFit/>
          </a:bodyPr>
          <a:lstStyle/>
          <a:p>
            <a:r>
              <a:rPr lang="en-US" dirty="0"/>
              <a:t>I will present some results for this option</a:t>
            </a:r>
          </a:p>
        </p:txBody>
      </p:sp>
      <p:pic>
        <p:nvPicPr>
          <p:cNvPr id="14" name="Picture 13" descr="A picture containing indoor, table, sitting, green&#10;&#10;Description automatically generated">
            <a:extLst>
              <a:ext uri="{FF2B5EF4-FFF2-40B4-BE49-F238E27FC236}">
                <a16:creationId xmlns:a16="http://schemas.microsoft.com/office/drawing/2014/main" id="{ADBC587C-39B1-4F6C-9FB6-DACA3C41F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5" y="5283266"/>
            <a:ext cx="2927350" cy="1025824"/>
          </a:xfrm>
          <a:prstGeom prst="rect">
            <a:avLst/>
          </a:prstGeom>
        </p:spPr>
      </p:pic>
      <p:sp>
        <p:nvSpPr>
          <p:cNvPr id="18" name="TextBox 17">
            <a:extLst>
              <a:ext uri="{FF2B5EF4-FFF2-40B4-BE49-F238E27FC236}">
                <a16:creationId xmlns:a16="http://schemas.microsoft.com/office/drawing/2014/main" id="{83BDFAA6-D395-4ED1-AAE1-9FC9350C9E75}"/>
              </a:ext>
            </a:extLst>
          </p:cNvPr>
          <p:cNvSpPr txBox="1"/>
          <p:nvPr/>
        </p:nvSpPr>
        <p:spPr>
          <a:xfrm>
            <a:off x="9704421" y="3288339"/>
            <a:ext cx="2587845" cy="1477328"/>
          </a:xfrm>
          <a:prstGeom prst="rect">
            <a:avLst/>
          </a:prstGeom>
          <a:noFill/>
        </p:spPr>
        <p:txBody>
          <a:bodyPr wrap="square" rtlCol="0">
            <a:spAutoFit/>
          </a:bodyPr>
          <a:lstStyle/>
          <a:p>
            <a:r>
              <a:rPr lang="en-US" dirty="0"/>
              <a:t>In (Bari and Pavia) there are ongoing activities on this option </a:t>
            </a:r>
          </a:p>
          <a:p>
            <a:endParaRPr lang="en-US" dirty="0">
              <a:solidFill>
                <a:schemeClr val="bg1"/>
              </a:solidFill>
            </a:endParaRPr>
          </a:p>
        </p:txBody>
      </p:sp>
    </p:spTree>
    <p:extLst>
      <p:ext uri="{BB962C8B-B14F-4D97-AF65-F5344CB8AC3E}">
        <p14:creationId xmlns:p14="http://schemas.microsoft.com/office/powerpoint/2010/main" val="375685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3625BE-7BC3-45AC-AFEE-B103CBC8D97A}"/>
              </a:ext>
            </a:extLst>
          </p:cNvPr>
          <p:cNvSpPr>
            <a:spLocks noGrp="1"/>
          </p:cNvSpPr>
          <p:nvPr>
            <p:ph type="title"/>
          </p:nvPr>
        </p:nvSpPr>
        <p:spPr/>
        <p:txBody>
          <a:bodyPr/>
          <a:lstStyle/>
          <a:p>
            <a:r>
              <a:rPr lang="en-US" dirty="0" err="1"/>
              <a:t>SiPMs</a:t>
            </a:r>
            <a:endParaRPr lang="en-US" dirty="0"/>
          </a:p>
        </p:txBody>
      </p:sp>
      <p:sp>
        <p:nvSpPr>
          <p:cNvPr id="7" name="Footer Placeholder 6">
            <a:extLst>
              <a:ext uri="{FF2B5EF4-FFF2-40B4-BE49-F238E27FC236}">
                <a16:creationId xmlns:a16="http://schemas.microsoft.com/office/drawing/2014/main" id="{E82DD5A8-3E6B-4D67-ADD2-AB0ECE9917F1}"/>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8" name="Slide Number Placeholder 7">
            <a:extLst>
              <a:ext uri="{FF2B5EF4-FFF2-40B4-BE49-F238E27FC236}">
                <a16:creationId xmlns:a16="http://schemas.microsoft.com/office/drawing/2014/main" id="{5FD8C906-664D-4A4D-BC51-6E0C26EE43D2}"/>
              </a:ext>
            </a:extLst>
          </p:cNvPr>
          <p:cNvSpPr>
            <a:spLocks noGrp="1"/>
          </p:cNvSpPr>
          <p:nvPr>
            <p:ph type="sldNum" sz="quarter" idx="12"/>
          </p:nvPr>
        </p:nvSpPr>
        <p:spPr/>
        <p:txBody>
          <a:bodyPr/>
          <a:lstStyle/>
          <a:p>
            <a:fld id="{2AB15243-3B5E-469F-AFF6-1290B037E4B0}" type="slidenum">
              <a:rPr lang="en-US" smtClean="0"/>
              <a:t>8</a:t>
            </a:fld>
            <a:endParaRPr lang="en-US"/>
          </a:p>
        </p:txBody>
      </p:sp>
      <p:sp>
        <p:nvSpPr>
          <p:cNvPr id="10" name="Rectangle 9">
            <a:extLst>
              <a:ext uri="{FF2B5EF4-FFF2-40B4-BE49-F238E27FC236}">
                <a16:creationId xmlns:a16="http://schemas.microsoft.com/office/drawing/2014/main" id="{9C07C55A-98C6-481D-93D3-5B00CCE11387}"/>
              </a:ext>
            </a:extLst>
          </p:cNvPr>
          <p:cNvSpPr/>
          <p:nvPr/>
        </p:nvSpPr>
        <p:spPr>
          <a:xfrm>
            <a:off x="451104" y="1200972"/>
            <a:ext cx="9342120" cy="4247317"/>
          </a:xfrm>
          <a:prstGeom prst="rect">
            <a:avLst/>
          </a:prstGeom>
        </p:spPr>
        <p:txBody>
          <a:bodyPr wrap="square">
            <a:spAutoFit/>
          </a:bodyPr>
          <a:lstStyle/>
          <a:p>
            <a:r>
              <a:rPr lang="en-US" b="1" dirty="0" err="1">
                <a:solidFill>
                  <a:schemeClr val="accent1"/>
                </a:solidFill>
              </a:rPr>
              <a:t>SiPMs</a:t>
            </a:r>
            <a:r>
              <a:rPr lang="en-US" b="1" dirty="0">
                <a:solidFill>
                  <a:schemeClr val="accent1"/>
                </a:solidFill>
              </a:rPr>
              <a:t> suitable to replace PMT</a:t>
            </a:r>
          </a:p>
          <a:p>
            <a:pPr marL="285750" indent="-285750">
              <a:buFont typeface="Arial" panose="020B0604020202020204" pitchFamily="34" charset="0"/>
              <a:buChar char="•"/>
            </a:pPr>
            <a:r>
              <a:rPr lang="en-US" dirty="0"/>
              <a:t>low voltage </a:t>
            </a:r>
          </a:p>
          <a:p>
            <a:pPr marL="285750" indent="-285750">
              <a:buFont typeface="Arial" panose="020B0604020202020204" pitchFamily="34" charset="0"/>
              <a:buChar char="•"/>
            </a:pPr>
            <a:r>
              <a:rPr lang="en-US" dirty="0"/>
              <a:t>compact</a:t>
            </a:r>
          </a:p>
          <a:p>
            <a:pPr marL="742950" lvl="1" indent="-285750">
              <a:buFont typeface="Arial" panose="020B0604020202020204" pitchFamily="34" charset="0"/>
              <a:buChar char="•"/>
            </a:pPr>
            <a:r>
              <a:rPr lang="en-US" dirty="0"/>
              <a:t>Good for space missions</a:t>
            </a:r>
          </a:p>
          <a:p>
            <a:pPr marL="285750" indent="-285750">
              <a:buFont typeface="Arial" panose="020B0604020202020204" pitchFamily="34" charset="0"/>
              <a:buChar char="•"/>
            </a:pPr>
            <a:r>
              <a:rPr lang="en-US" dirty="0"/>
              <a:t>better sensitivity to low light yields</a:t>
            </a:r>
          </a:p>
          <a:p>
            <a:pPr lvl="2"/>
            <a:endParaRPr lang="en-US" dirty="0"/>
          </a:p>
          <a:p>
            <a:r>
              <a:rPr lang="en-US" dirty="0"/>
              <a:t>Plastic scintillator + </a:t>
            </a:r>
            <a:r>
              <a:rPr lang="en-US" dirty="0" err="1"/>
              <a:t>SiPMs</a:t>
            </a:r>
            <a:r>
              <a:rPr lang="en-US" dirty="0"/>
              <a:t> are being tested in recent years for future missions.</a:t>
            </a:r>
          </a:p>
          <a:p>
            <a:endParaRPr lang="en-US" dirty="0"/>
          </a:p>
          <a:p>
            <a:r>
              <a:rPr lang="en-US" b="1" dirty="0">
                <a:solidFill>
                  <a:schemeClr val="accent1"/>
                </a:solidFill>
              </a:rPr>
              <a:t>Requirements:</a:t>
            </a:r>
          </a:p>
          <a:p>
            <a:endParaRPr lang="en-US" b="1" dirty="0">
              <a:solidFill>
                <a:schemeClr val="accent1"/>
              </a:solidFill>
            </a:endParaRPr>
          </a:p>
          <a:p>
            <a:r>
              <a:rPr lang="en-US" dirty="0"/>
              <a:t>Overall High </a:t>
            </a:r>
            <a:r>
              <a:rPr lang="en-US" dirty="0">
                <a:solidFill>
                  <a:schemeClr val="accent1"/>
                </a:solidFill>
              </a:rPr>
              <a:t>efficiency</a:t>
            </a:r>
            <a:r>
              <a:rPr lang="en-US" dirty="0"/>
              <a:t> and low dark noise for charged particles rejection (&gt;0.9999) </a:t>
            </a:r>
          </a:p>
          <a:p>
            <a:endParaRPr lang="en-US" dirty="0"/>
          </a:p>
          <a:p>
            <a:r>
              <a:rPr lang="en-US" dirty="0"/>
              <a:t>Good </a:t>
            </a:r>
            <a:r>
              <a:rPr lang="en-US" dirty="0">
                <a:solidFill>
                  <a:schemeClr val="accent1"/>
                </a:solidFill>
              </a:rPr>
              <a:t>energy resolution </a:t>
            </a:r>
            <a:r>
              <a:rPr lang="en-US" dirty="0"/>
              <a:t>for better charge particle detection</a:t>
            </a:r>
          </a:p>
          <a:p>
            <a:endParaRPr lang="en-US" dirty="0"/>
          </a:p>
          <a:p>
            <a:r>
              <a:rPr lang="en-US" dirty="0"/>
              <a:t>High </a:t>
            </a:r>
            <a:r>
              <a:rPr lang="en-US" dirty="0">
                <a:solidFill>
                  <a:schemeClr val="accent1"/>
                </a:solidFill>
              </a:rPr>
              <a:t>dynamic range </a:t>
            </a:r>
            <a:r>
              <a:rPr lang="en-US" dirty="0"/>
              <a:t>for high Z identification</a:t>
            </a:r>
          </a:p>
        </p:txBody>
      </p:sp>
      <p:pic>
        <p:nvPicPr>
          <p:cNvPr id="1026" name="Picture 2" descr="MPPC S14160 series">
            <a:extLst>
              <a:ext uri="{FF2B5EF4-FFF2-40B4-BE49-F238E27FC236}">
                <a16:creationId xmlns:a16="http://schemas.microsoft.com/office/drawing/2014/main" id="{0FBE9454-09BE-4B60-99B7-7AF1C74E7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3224" y="987552"/>
            <a:ext cx="1947672" cy="1947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0FA3CE-6B02-4D53-AD6D-6C6B52790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613" y="4742430"/>
            <a:ext cx="4279011" cy="182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0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E756FB-BCB7-444B-9A36-4C02D9B61BA5}"/>
              </a:ext>
            </a:extLst>
          </p:cNvPr>
          <p:cNvSpPr>
            <a:spLocks noGrp="1"/>
          </p:cNvSpPr>
          <p:nvPr>
            <p:ph type="title"/>
          </p:nvPr>
        </p:nvSpPr>
        <p:spPr/>
        <p:txBody>
          <a:bodyPr/>
          <a:lstStyle/>
          <a:p>
            <a:r>
              <a:rPr lang="en-US" dirty="0"/>
              <a:t>SIMULATION</a:t>
            </a:r>
          </a:p>
        </p:txBody>
      </p:sp>
      <p:sp>
        <p:nvSpPr>
          <p:cNvPr id="10" name="Content Placeholder 9">
            <a:extLst>
              <a:ext uri="{FF2B5EF4-FFF2-40B4-BE49-F238E27FC236}">
                <a16:creationId xmlns:a16="http://schemas.microsoft.com/office/drawing/2014/main" id="{4C2FF017-9405-4E9C-8272-63CB1EDFEE95}"/>
              </a:ext>
            </a:extLst>
          </p:cNvPr>
          <p:cNvSpPr>
            <a:spLocks noGrp="1"/>
          </p:cNvSpPr>
          <p:nvPr>
            <p:ph idx="1"/>
          </p:nvPr>
        </p:nvSpPr>
        <p:spPr>
          <a:xfrm>
            <a:off x="179226" y="622797"/>
            <a:ext cx="6504207" cy="6013673"/>
          </a:xfrm>
        </p:spPr>
        <p:txBody>
          <a:bodyPr/>
          <a:lstStyle/>
          <a:p>
            <a:r>
              <a:rPr lang="en-US" dirty="0"/>
              <a:t>We have developed a simulation that tracks every optical photon generated by scintillation in a tile. The code is based on GEANT4.</a:t>
            </a:r>
          </a:p>
          <a:p>
            <a:r>
              <a:rPr lang="en-US" dirty="0"/>
              <a:t>We have simulated a tile 10x10x1 cm</a:t>
            </a:r>
            <a:r>
              <a:rPr lang="en-US" baseline="30000" dirty="0"/>
              <a:t>3</a:t>
            </a:r>
          </a:p>
          <a:p>
            <a:r>
              <a:rPr lang="en-US" dirty="0"/>
              <a:t>The tile is equipped with 6 </a:t>
            </a:r>
            <a:r>
              <a:rPr lang="en-US" dirty="0" err="1"/>
              <a:t>SiPM</a:t>
            </a:r>
            <a:r>
              <a:rPr lang="en-US" dirty="0"/>
              <a:t> 4x4 mm</a:t>
            </a:r>
            <a:r>
              <a:rPr lang="en-US" baseline="30000" dirty="0"/>
              <a:t>2 </a:t>
            </a:r>
            <a:r>
              <a:rPr lang="en-US" dirty="0"/>
              <a:t> placed on the four sides and on the top and bottom face</a:t>
            </a:r>
          </a:p>
          <a:p>
            <a:r>
              <a:rPr lang="en-US" dirty="0"/>
              <a:t>In this simulation we can change a lot of parameters such as</a:t>
            </a:r>
          </a:p>
          <a:p>
            <a:pPr lvl="1"/>
            <a:r>
              <a:rPr lang="en-US" dirty="0"/>
              <a:t>Tile size</a:t>
            </a:r>
          </a:p>
          <a:p>
            <a:pPr lvl="1"/>
            <a:r>
              <a:rPr lang="en-US" dirty="0"/>
              <a:t>Number and position of </a:t>
            </a:r>
            <a:r>
              <a:rPr lang="en-US" dirty="0" err="1"/>
              <a:t>SiPMs</a:t>
            </a:r>
            <a:endParaRPr lang="en-US" dirty="0"/>
          </a:p>
          <a:p>
            <a:pPr lvl="1"/>
            <a:r>
              <a:rPr lang="en-US" dirty="0"/>
              <a:t>Light Yield and attenuation length of the scintillator</a:t>
            </a:r>
          </a:p>
          <a:p>
            <a:pPr lvl="1"/>
            <a:r>
              <a:rPr lang="en-US" dirty="0"/>
              <a:t>Birks parameters</a:t>
            </a:r>
          </a:p>
          <a:p>
            <a:pPr lvl="1"/>
            <a:r>
              <a:rPr lang="en-US" dirty="0"/>
              <a:t>Physical parameters of the wrapping</a:t>
            </a:r>
          </a:p>
          <a:p>
            <a:endParaRPr lang="en-US" dirty="0"/>
          </a:p>
          <a:p>
            <a:endParaRPr lang="en-US" dirty="0"/>
          </a:p>
        </p:txBody>
      </p:sp>
      <p:sp>
        <p:nvSpPr>
          <p:cNvPr id="7" name="Footer Placeholder 6">
            <a:extLst>
              <a:ext uri="{FF2B5EF4-FFF2-40B4-BE49-F238E27FC236}">
                <a16:creationId xmlns:a16="http://schemas.microsoft.com/office/drawing/2014/main" id="{9D6933CA-39D6-4B44-9AB2-0D3B2D178F28}"/>
              </a:ext>
            </a:extLst>
          </p:cNvPr>
          <p:cNvSpPr>
            <a:spLocks noGrp="1"/>
          </p:cNvSpPr>
          <p:nvPr>
            <p:ph type="ftr" sz="quarter" idx="11"/>
          </p:nvPr>
        </p:nvSpPr>
        <p:spPr/>
        <p:txBody>
          <a:bodyPr/>
          <a:lstStyle/>
          <a:p>
            <a:r>
              <a:rPr lang="en-US" dirty="0" err="1"/>
              <a:t>F.Gargano</a:t>
            </a:r>
            <a:r>
              <a:rPr lang="en-US" dirty="0"/>
              <a:t> - </a:t>
            </a:r>
            <a:r>
              <a:rPr lang="en-US" dirty="0" err="1"/>
              <a:t>SiPM</a:t>
            </a:r>
            <a:r>
              <a:rPr lang="en-US" dirty="0"/>
              <a:t> Workshop - 2-4 October 19 - Bari (IT)</a:t>
            </a:r>
          </a:p>
        </p:txBody>
      </p:sp>
      <p:sp>
        <p:nvSpPr>
          <p:cNvPr id="8" name="Slide Number Placeholder 7">
            <a:extLst>
              <a:ext uri="{FF2B5EF4-FFF2-40B4-BE49-F238E27FC236}">
                <a16:creationId xmlns:a16="http://schemas.microsoft.com/office/drawing/2014/main" id="{57B4FBD0-C334-4E1E-921A-EFD7065A7C53}"/>
              </a:ext>
            </a:extLst>
          </p:cNvPr>
          <p:cNvSpPr>
            <a:spLocks noGrp="1"/>
          </p:cNvSpPr>
          <p:nvPr>
            <p:ph type="sldNum" sz="quarter" idx="12"/>
          </p:nvPr>
        </p:nvSpPr>
        <p:spPr/>
        <p:txBody>
          <a:bodyPr/>
          <a:lstStyle/>
          <a:p>
            <a:fld id="{2AB15243-3B5E-469F-AFF6-1290B037E4B0}" type="slidenum">
              <a:rPr lang="en-US" smtClean="0"/>
              <a:t>9</a:t>
            </a:fld>
            <a:endParaRPr lang="en-US"/>
          </a:p>
        </p:txBody>
      </p:sp>
      <p:pic>
        <p:nvPicPr>
          <p:cNvPr id="11" name="Content Placeholder 5" descr="A screen shot of a computer&#10;&#10;Description automatically generated">
            <a:extLst>
              <a:ext uri="{FF2B5EF4-FFF2-40B4-BE49-F238E27FC236}">
                <a16:creationId xmlns:a16="http://schemas.microsoft.com/office/drawing/2014/main" id="{BBDC6B2A-BC73-431E-BBED-6D1C9630AE8A}"/>
              </a:ext>
            </a:extLst>
          </p:cNvPr>
          <p:cNvPicPr>
            <a:picLocks noChangeAspect="1"/>
          </p:cNvPicPr>
          <p:nvPr/>
        </p:nvPicPr>
        <p:blipFill>
          <a:blip r:embed="rId2"/>
          <a:stretch>
            <a:fillRect/>
          </a:stretch>
        </p:blipFill>
        <p:spPr>
          <a:xfrm>
            <a:off x="7202557" y="622797"/>
            <a:ext cx="2938160" cy="2419661"/>
          </a:xfrm>
          <a:prstGeom prst="rect">
            <a:avLst/>
          </a:prstGeom>
        </p:spPr>
      </p:pic>
      <p:pic>
        <p:nvPicPr>
          <p:cNvPr id="12" name="Picture 11" descr="A close up of a logo&#10;&#10;Description automatically generated">
            <a:extLst>
              <a:ext uri="{FF2B5EF4-FFF2-40B4-BE49-F238E27FC236}">
                <a16:creationId xmlns:a16="http://schemas.microsoft.com/office/drawing/2014/main" id="{DA0C10D6-A570-46A9-876D-C9A451DC3453}"/>
              </a:ext>
            </a:extLst>
          </p:cNvPr>
          <p:cNvPicPr>
            <a:picLocks noChangeAspect="1"/>
          </p:cNvPicPr>
          <p:nvPr/>
        </p:nvPicPr>
        <p:blipFill>
          <a:blip r:embed="rId3"/>
          <a:stretch>
            <a:fillRect/>
          </a:stretch>
        </p:blipFill>
        <p:spPr>
          <a:xfrm>
            <a:off x="5640155" y="5269891"/>
            <a:ext cx="3320966" cy="1054275"/>
          </a:xfrm>
          <a:prstGeom prst="rect">
            <a:avLst/>
          </a:prstGeom>
        </p:spPr>
      </p:pic>
      <p:pic>
        <p:nvPicPr>
          <p:cNvPr id="13" name="Picture 12">
            <a:extLst>
              <a:ext uri="{FF2B5EF4-FFF2-40B4-BE49-F238E27FC236}">
                <a16:creationId xmlns:a16="http://schemas.microsoft.com/office/drawing/2014/main" id="{3DDE38E8-CA85-48B1-B669-0D03866E951A}"/>
              </a:ext>
            </a:extLst>
          </p:cNvPr>
          <p:cNvPicPr>
            <a:picLocks noChangeAspect="1"/>
          </p:cNvPicPr>
          <p:nvPr/>
        </p:nvPicPr>
        <p:blipFill>
          <a:blip r:embed="rId4"/>
          <a:stretch>
            <a:fillRect/>
          </a:stretch>
        </p:blipFill>
        <p:spPr>
          <a:xfrm>
            <a:off x="9293529" y="3530017"/>
            <a:ext cx="2289834" cy="2063678"/>
          </a:xfrm>
          <a:prstGeom prst="rect">
            <a:avLst/>
          </a:prstGeom>
        </p:spPr>
      </p:pic>
      <p:sp>
        <p:nvSpPr>
          <p:cNvPr id="14" name="TextBox 13">
            <a:extLst>
              <a:ext uri="{FF2B5EF4-FFF2-40B4-BE49-F238E27FC236}">
                <a16:creationId xmlns:a16="http://schemas.microsoft.com/office/drawing/2014/main" id="{D9D58733-2AE1-4EEC-B47E-42B3F7ED2227}"/>
              </a:ext>
            </a:extLst>
          </p:cNvPr>
          <p:cNvSpPr txBox="1"/>
          <p:nvPr/>
        </p:nvSpPr>
        <p:spPr>
          <a:xfrm>
            <a:off x="6216459" y="4192524"/>
            <a:ext cx="2744662" cy="369332"/>
          </a:xfrm>
          <a:prstGeom prst="rect">
            <a:avLst/>
          </a:prstGeom>
          <a:noFill/>
        </p:spPr>
        <p:txBody>
          <a:bodyPr wrap="none" rtlCol="0">
            <a:spAutoFit/>
          </a:bodyPr>
          <a:lstStyle/>
          <a:p>
            <a:pPr algn="l"/>
            <a:r>
              <a:rPr lang="en-US" dirty="0"/>
              <a:t>1/100 photon is drawn</a:t>
            </a:r>
          </a:p>
        </p:txBody>
      </p:sp>
    </p:spTree>
    <p:extLst>
      <p:ext uri="{BB962C8B-B14F-4D97-AF65-F5344CB8AC3E}">
        <p14:creationId xmlns:p14="http://schemas.microsoft.com/office/powerpoint/2010/main" val="177679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FG_01">
      <a:dk1>
        <a:srgbClr val="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Presentation1" id="{D2C8C31F-0F67-4BC2-98BD-5B24018D6F74}" vid="{8573F220-5E4D-41C2-ABE5-F476E878A0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Gargano_01</Template>
  <TotalTime>861</TotalTime>
  <Words>2782</Words>
  <Application>Microsoft Office PowerPoint</Application>
  <PresentationFormat>Widescreen</PresentationFormat>
  <Paragraphs>435</Paragraphs>
  <Slides>26</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Calibri</vt:lpstr>
      <vt:lpstr>Cambria Math</vt:lpstr>
      <vt:lpstr>Century Gothic</vt:lpstr>
      <vt:lpstr>CMSY9</vt:lpstr>
      <vt:lpstr>Liberation Sans</vt:lpstr>
      <vt:lpstr>LiberationSans</vt:lpstr>
      <vt:lpstr>LiberationSans-Bold</vt:lpstr>
      <vt:lpstr>NimbusRomNo9L-Medi</vt:lpstr>
      <vt:lpstr>NimbusRomNo9L-MediItal</vt:lpstr>
      <vt:lpstr>NimbusRomNo9L-Regu</vt:lpstr>
      <vt:lpstr>Symbol</vt:lpstr>
      <vt:lpstr>Times New Roman</vt:lpstr>
      <vt:lpstr>Wingdings</vt:lpstr>
      <vt:lpstr>Wingdings 3</vt:lpstr>
      <vt:lpstr>Ion</vt:lpstr>
      <vt:lpstr>Particle identification capability of Plastic scintillator tiles equipped with SiPMs for the High Energy cosmic-Radiation Detection (HERD) facility</vt:lpstr>
      <vt:lpstr>COLLABORATION</vt:lpstr>
      <vt:lpstr>OVERVIEW</vt:lpstr>
      <vt:lpstr>OVERVIEW</vt:lpstr>
      <vt:lpstr>Physics goals</vt:lpstr>
      <vt:lpstr>The detector</vt:lpstr>
      <vt:lpstr>HERD Plastic Scintillator Detector (PSD)</vt:lpstr>
      <vt:lpstr>SiPMs</vt:lpstr>
      <vt:lpstr>SIMULATION</vt:lpstr>
      <vt:lpstr>SIMULATION - BIRKS</vt:lpstr>
      <vt:lpstr>SIMULATION – SiPM OCCUPANCY</vt:lpstr>
      <vt:lpstr>SIMUALTION - TIMING</vt:lpstr>
      <vt:lpstr>TILE PROTOTYPES</vt:lpstr>
      <vt:lpstr>BEAM TEST @ CERN</vt:lpstr>
      <vt:lpstr>TILE 1 – TEST@PS</vt:lpstr>
      <vt:lpstr>PowerPoint Presentation</vt:lpstr>
      <vt:lpstr>PowerPoint Presentation</vt:lpstr>
      <vt:lpstr>TILE 1 TEST@SPS</vt:lpstr>
      <vt:lpstr>TILE 2 Test@SPS with ions</vt:lpstr>
      <vt:lpstr>TILE 2 Test@SPS with ions</vt:lpstr>
      <vt:lpstr>Lesson learned</vt:lpstr>
      <vt:lpstr>THANKS!!</vt:lpstr>
      <vt:lpstr>Back up slides</vt:lpstr>
      <vt:lpstr>TILE 2 Test@SPS with ions - Resolutions</vt:lpstr>
      <vt:lpstr>SIGNAL CALIBRATION</vt:lpstr>
      <vt:lpstr> S0 AND SH SIGNALS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identification capability of Plastic scintillator tiles equipped with SiPMs for the High Energy cosmic-Radiation Detection (HERD) facility</dc:title>
  <dc:creator>Fabio Gargano</dc:creator>
  <cp:lastModifiedBy>Fabio Gargano</cp:lastModifiedBy>
  <cp:revision>47</cp:revision>
  <dcterms:created xsi:type="dcterms:W3CDTF">2019-09-30T13:38:49Z</dcterms:created>
  <dcterms:modified xsi:type="dcterms:W3CDTF">2019-10-03T10:30:12Z</dcterms:modified>
</cp:coreProperties>
</file>