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video/unknown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24"/>
  </p:notesMasterIdLst>
  <p:handoutMasterIdLst>
    <p:handoutMasterId r:id="rId25"/>
  </p:handoutMasterIdLst>
  <p:sldIdLst>
    <p:sldId id="256" r:id="rId2"/>
    <p:sldId id="280" r:id="rId3"/>
    <p:sldId id="259" r:id="rId4"/>
    <p:sldId id="283" r:id="rId5"/>
    <p:sldId id="263" r:id="rId6"/>
    <p:sldId id="276" r:id="rId7"/>
    <p:sldId id="264" r:id="rId8"/>
    <p:sldId id="266" r:id="rId9"/>
    <p:sldId id="265" r:id="rId10"/>
    <p:sldId id="279" r:id="rId11"/>
    <p:sldId id="267" r:id="rId12"/>
    <p:sldId id="268" r:id="rId13"/>
    <p:sldId id="269" r:id="rId14"/>
    <p:sldId id="277" r:id="rId15"/>
    <p:sldId id="278" r:id="rId16"/>
    <p:sldId id="271" r:id="rId17"/>
    <p:sldId id="272" r:id="rId18"/>
    <p:sldId id="270" r:id="rId19"/>
    <p:sldId id="273" r:id="rId20"/>
    <p:sldId id="275" r:id="rId21"/>
    <p:sldId id="282" r:id="rId22"/>
    <p:sldId id="281" r:id="rId2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F0E2"/>
    <a:srgbClr val="FF00FF"/>
    <a:srgbClr val="D65AC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2" autoAdjust="0"/>
    <p:restoredTop sz="94646" autoAdjust="0"/>
  </p:normalViewPr>
  <p:slideViewPr>
    <p:cSldViewPr snapToGrid="0">
      <p:cViewPr varScale="1">
        <p:scale>
          <a:sx n="109" d="100"/>
          <a:sy n="109" d="100"/>
        </p:scale>
        <p:origin x="612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E802CD-6912-4202-ACD3-5AB75F24E18B}" type="datetimeFigureOut">
              <a:rPr lang="it-IT" smtClean="0"/>
              <a:t>30/09/2019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6F3374-4DED-4978-9711-215BF60B4E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35448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0B05CA-6306-4A09-AAB6-E605D0368F7B}" type="datetimeFigureOut">
              <a:rPr lang="it-IT" smtClean="0"/>
              <a:t>30/09/2019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52F718-C4A5-4236-973E-7274CB6AFC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77432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Measures</a:t>
            </a:r>
            <a:r>
              <a:rPr lang="it-IT" dirty="0" smtClean="0"/>
              <a:t> </a:t>
            </a:r>
            <a:r>
              <a:rPr lang="it-IT" dirty="0" err="1" smtClean="0"/>
              <a:t>done</a:t>
            </a:r>
            <a:r>
              <a:rPr lang="it-IT" dirty="0" smtClean="0"/>
              <a:t> by </a:t>
            </a:r>
            <a:r>
              <a:rPr lang="it-IT" dirty="0" err="1" smtClean="0"/>
              <a:t>independent</a:t>
            </a:r>
            <a:r>
              <a:rPr lang="it-IT" dirty="0" smtClean="0"/>
              <a:t> </a:t>
            </a:r>
            <a:r>
              <a:rPr lang="it-IT" dirty="0" err="1" smtClean="0"/>
              <a:t>group</a:t>
            </a:r>
            <a:r>
              <a:rPr lang="it-IT" dirty="0" smtClean="0"/>
              <a:t> in Nagoya and Catania: </a:t>
            </a:r>
            <a:r>
              <a:rPr lang="it-IT" dirty="0" err="1" smtClean="0"/>
              <a:t>they</a:t>
            </a:r>
            <a:r>
              <a:rPr lang="it-IT" dirty="0" smtClean="0"/>
              <a:t> </a:t>
            </a:r>
            <a:r>
              <a:rPr lang="it-IT" baseline="0" dirty="0" err="1" smtClean="0"/>
              <a:t>demonstrate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that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SiPM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technology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ever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upgrading</a:t>
            </a:r>
            <a:r>
              <a:rPr lang="it-IT" baseline="0" dirty="0" smtClean="0"/>
              <a:t>.</a:t>
            </a:r>
            <a:endParaRPr lang="it-IT" dirty="0" smtClean="0"/>
          </a:p>
          <a:p>
            <a:r>
              <a:rPr lang="it-IT" dirty="0" smtClean="0"/>
              <a:t>The </a:t>
            </a:r>
            <a:r>
              <a:rPr lang="it-IT" dirty="0" err="1" smtClean="0"/>
              <a:t>red</a:t>
            </a:r>
            <a:r>
              <a:rPr lang="it-IT" dirty="0" smtClean="0"/>
              <a:t> </a:t>
            </a:r>
            <a:r>
              <a:rPr lang="it-IT" dirty="0" err="1" smtClean="0"/>
              <a:t>lines</a:t>
            </a:r>
            <a:r>
              <a:rPr lang="it-IT" dirty="0" smtClean="0"/>
              <a:t> for the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classic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overvoltage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wihch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we</a:t>
            </a:r>
            <a:r>
              <a:rPr lang="it-IT" baseline="0" dirty="0" smtClean="0"/>
              <a:t> work.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2F718-C4A5-4236-973E-7274CB6AFCDE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626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Redesign</a:t>
            </a:r>
            <a:r>
              <a:rPr lang="it-IT" dirty="0" smtClean="0"/>
              <a:t> the </a:t>
            </a:r>
            <a:r>
              <a:rPr lang="it-IT" dirty="0" err="1" smtClean="0"/>
              <a:t>preamplifiers</a:t>
            </a:r>
            <a:r>
              <a:rPr lang="it-IT" dirty="0" smtClean="0"/>
              <a:t>:</a:t>
            </a:r>
            <a:r>
              <a:rPr lang="it-IT" baseline="0" dirty="0" smtClean="0"/>
              <a:t> to </a:t>
            </a:r>
            <a:r>
              <a:rPr lang="it-IT" baseline="0" dirty="0" err="1" smtClean="0"/>
              <a:t>let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them</a:t>
            </a:r>
            <a:r>
              <a:rPr lang="it-IT" baseline="0" dirty="0" smtClean="0"/>
              <a:t> work with a </a:t>
            </a:r>
            <a:r>
              <a:rPr lang="it-IT" baseline="0" dirty="0" err="1" smtClean="0"/>
              <a:t>bigger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window</a:t>
            </a:r>
            <a:r>
              <a:rPr lang="it-IT" baseline="0" dirty="0" smtClean="0"/>
              <a:t> of </a:t>
            </a:r>
            <a:r>
              <a:rPr lang="it-IT" baseline="0" dirty="0" err="1" smtClean="0"/>
              <a:t>photoelectrons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detection</a:t>
            </a:r>
            <a:endParaRPr lang="it-IT" baseline="0" dirty="0" smtClean="0"/>
          </a:p>
          <a:p>
            <a:r>
              <a:rPr lang="it-IT" baseline="0" dirty="0" smtClean="0"/>
              <a:t>Pole zero </a:t>
            </a:r>
            <a:r>
              <a:rPr lang="it-IT" baseline="0" dirty="0" err="1" smtClean="0"/>
              <a:t>cancellation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circuit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replaces</a:t>
            </a:r>
            <a:r>
              <a:rPr lang="it-IT" baseline="0" dirty="0" smtClean="0"/>
              <a:t> the trigger fast </a:t>
            </a:r>
            <a:r>
              <a:rPr lang="it-IT" baseline="0" dirty="0" err="1" smtClean="0"/>
              <a:t>shaper</a:t>
            </a:r>
            <a:r>
              <a:rPr lang="it-IT" baseline="0" dirty="0" smtClean="0"/>
              <a:t>, so </a:t>
            </a:r>
            <a:r>
              <a:rPr lang="it-IT" baseline="0" dirty="0" err="1" smtClean="0"/>
              <a:t>we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have</a:t>
            </a:r>
            <a:r>
              <a:rPr lang="it-IT" baseline="0" dirty="0" smtClean="0"/>
              <a:t> a trigger </a:t>
            </a:r>
            <a:r>
              <a:rPr lang="it-IT" baseline="0" dirty="0" err="1" smtClean="0"/>
              <a:t>pulse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at</a:t>
            </a:r>
            <a:r>
              <a:rPr lang="it-IT" baseline="0" dirty="0" smtClean="0"/>
              <a:t> 3 ns (</a:t>
            </a:r>
            <a:r>
              <a:rPr lang="it-IT" baseline="0" dirty="0" err="1" smtClean="0"/>
              <a:t>before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had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about</a:t>
            </a:r>
            <a:r>
              <a:rPr lang="it-IT" baseline="0" dirty="0" smtClean="0"/>
              <a:t> 18 ns).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2F718-C4A5-4236-973E-7274CB6AFCDE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8385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These</a:t>
            </a:r>
            <a:r>
              <a:rPr lang="it-IT" dirty="0" smtClean="0"/>
              <a:t> are </a:t>
            </a:r>
            <a:r>
              <a:rPr lang="it-IT" dirty="0" err="1" smtClean="0"/>
              <a:t>tests</a:t>
            </a:r>
            <a:r>
              <a:rPr lang="it-IT" dirty="0" smtClean="0"/>
              <a:t> </a:t>
            </a:r>
            <a:r>
              <a:rPr lang="it-IT" dirty="0" err="1" smtClean="0"/>
              <a:t>done</a:t>
            </a:r>
            <a:r>
              <a:rPr lang="it-IT" dirty="0" smtClean="0"/>
              <a:t> by </a:t>
            </a:r>
            <a:r>
              <a:rPr lang="it-IT" baseline="0" dirty="0" err="1" smtClean="0"/>
              <a:t>Weeroc</a:t>
            </a:r>
            <a:r>
              <a:rPr lang="it-IT" baseline="0" dirty="0" smtClean="0"/>
              <a:t>, </a:t>
            </a:r>
            <a:r>
              <a:rPr lang="it-IT" baseline="0" dirty="0" err="1" smtClean="0"/>
              <a:t>which</a:t>
            </a:r>
            <a:r>
              <a:rPr lang="it-IT" baseline="0" dirty="0" smtClean="0"/>
              <a:t> show the ASIC </a:t>
            </a:r>
            <a:r>
              <a:rPr lang="it-IT" baseline="0" dirty="0" err="1" smtClean="0"/>
              <a:t>response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sending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signals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every</a:t>
            </a:r>
            <a:r>
              <a:rPr lang="it-IT" baseline="0" dirty="0" smtClean="0"/>
              <a:t> 10 ns: </a:t>
            </a:r>
            <a:r>
              <a:rPr lang="it-IT" baseline="0" dirty="0" err="1" smtClean="0"/>
              <a:t>they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obtain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very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good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results</a:t>
            </a:r>
            <a:r>
              <a:rPr lang="it-IT" baseline="0" dirty="0" smtClean="0"/>
              <a:t>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2F718-C4A5-4236-973E-7274CB6AFCDE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3132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BB5C3-91DD-4E46-92FF-8092A220C66F}" type="datetime1">
              <a:rPr lang="en-GB" smtClean="0"/>
              <a:t>30/09/2019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6337-B0E3-42F0-B7CC-C8196375B7C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20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8B53-CBC8-4062-9253-790FCF3AF67F}" type="datetime1">
              <a:rPr lang="en-GB" smtClean="0"/>
              <a:t>30/09/2019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6337-B0E3-42F0-B7CC-C8196375B7C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427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8385E-D464-476F-A4EE-4A48AFA9C63B}" type="datetime1">
              <a:rPr lang="en-GB" smtClean="0"/>
              <a:t>30/09/2019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6337-B0E3-42F0-B7CC-C8196375B7C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86360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A7B87-69BE-497D-9D30-9860F293D4BA}" type="datetime1">
              <a:rPr lang="en-GB" smtClean="0"/>
              <a:t>30/09/2019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6337-B0E3-42F0-B7CC-C8196375B7C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149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82C14-ED8A-44F0-92D0-9A7B89D88454}" type="datetime1">
              <a:rPr lang="en-GB" smtClean="0"/>
              <a:t>30/09/2019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6337-B0E3-42F0-B7CC-C8196375B7C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734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AFB70-1204-459B-970D-F8D92CD629FF}" type="datetime1">
              <a:rPr lang="en-GB" smtClean="0"/>
              <a:t>30/09/2019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6337-B0E3-42F0-B7CC-C8196375B7C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391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BDD74-19F6-4F64-A266-66AE79D2345A}" type="datetime1">
              <a:rPr lang="en-GB" smtClean="0"/>
              <a:t>30/09/2019</a:t>
            </a:fld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6337-B0E3-42F0-B7CC-C8196375B7C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0097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E398E-2F89-4F8F-B7FC-35F55EC5E9A9}" type="datetime1">
              <a:rPr lang="en-GB" smtClean="0"/>
              <a:t>30/09/2019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6337-B0E3-42F0-B7CC-C8196375B7C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258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9D3E6-1437-4230-82FF-8DA2F03BF4E5}" type="datetime1">
              <a:rPr lang="en-GB" smtClean="0"/>
              <a:t>30/09/2019</a:t>
            </a:fld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6337-B0E3-42F0-B7CC-C8196375B7C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7877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95650-0ACA-4D82-B211-22C1FEEBD329}" type="datetime1">
              <a:rPr lang="en-GB" smtClean="0"/>
              <a:t>30/09/2019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6337-B0E3-42F0-B7CC-C8196375B7C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5462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C74AE-649F-4CBB-B02D-003670790011}" type="datetime1">
              <a:rPr lang="en-GB" smtClean="0"/>
              <a:t>30/09/2019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6337-B0E3-42F0-B7CC-C8196375B7C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5466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C8385E-D464-476F-A4EE-4A48AFA9C63B}" type="datetime1">
              <a:rPr lang="en-GB" smtClean="0"/>
              <a:t>30/09/2019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06337-B0E3-42F0-B7CC-C8196375B7C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8606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video" Target="../media/media7.mp4"/><Relationship Id="rId13" Type="http://schemas.microsoft.com/office/2007/relationships/media" Target="../media/media10.mp4"/><Relationship Id="rId18" Type="http://schemas.openxmlformats.org/officeDocument/2006/relationships/image" Target="../media/image23.png"/><Relationship Id="rId3" Type="http://schemas.microsoft.com/office/2007/relationships/media" Target="../media/media5.mp4"/><Relationship Id="rId21" Type="http://schemas.openxmlformats.org/officeDocument/2006/relationships/image" Target="../media/image26.png"/><Relationship Id="rId7" Type="http://schemas.microsoft.com/office/2007/relationships/media" Target="../media/media7.mp4"/><Relationship Id="rId12" Type="http://schemas.openxmlformats.org/officeDocument/2006/relationships/video" Target="../media/media9.mp4"/><Relationship Id="rId17" Type="http://schemas.openxmlformats.org/officeDocument/2006/relationships/slideLayout" Target="../slideLayouts/slideLayout1.xml"/><Relationship Id="rId25" Type="http://schemas.openxmlformats.org/officeDocument/2006/relationships/image" Target="../media/image30.png"/><Relationship Id="rId2" Type="http://schemas.openxmlformats.org/officeDocument/2006/relationships/video" Target="../media/media4.mp4"/><Relationship Id="rId16" Type="http://schemas.openxmlformats.org/officeDocument/2006/relationships/video" Target="../media/media11.mp4"/><Relationship Id="rId20" Type="http://schemas.openxmlformats.org/officeDocument/2006/relationships/image" Target="../media/image25.png"/><Relationship Id="rId1" Type="http://schemas.microsoft.com/office/2007/relationships/media" Target="../media/media4.mp4"/><Relationship Id="rId6" Type="http://schemas.openxmlformats.org/officeDocument/2006/relationships/video" Target="../media/media6.mp4"/><Relationship Id="rId11" Type="http://schemas.microsoft.com/office/2007/relationships/media" Target="../media/media9.mp4"/><Relationship Id="rId24" Type="http://schemas.openxmlformats.org/officeDocument/2006/relationships/image" Target="../media/image29.png"/><Relationship Id="rId5" Type="http://schemas.microsoft.com/office/2007/relationships/media" Target="../media/media6.mp4"/><Relationship Id="rId15" Type="http://schemas.microsoft.com/office/2007/relationships/media" Target="../media/media11.mp4"/><Relationship Id="rId23" Type="http://schemas.openxmlformats.org/officeDocument/2006/relationships/image" Target="../media/image28.png"/><Relationship Id="rId10" Type="http://schemas.openxmlformats.org/officeDocument/2006/relationships/video" Target="../media/media8.mp4"/><Relationship Id="rId19" Type="http://schemas.openxmlformats.org/officeDocument/2006/relationships/image" Target="../media/image24.png"/><Relationship Id="rId4" Type="http://schemas.openxmlformats.org/officeDocument/2006/relationships/video" Target="../media/media5.mp4"/><Relationship Id="rId9" Type="http://schemas.microsoft.com/office/2007/relationships/media" Target="../media/media8.mp4"/><Relationship Id="rId14" Type="http://schemas.openxmlformats.org/officeDocument/2006/relationships/video" Target="../media/media10.mp4"/><Relationship Id="rId22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video" Target="../media/media8.mp4"/><Relationship Id="rId13" Type="http://schemas.microsoft.com/office/2007/relationships/media" Target="../media/media11.mp4"/><Relationship Id="rId18" Type="http://schemas.openxmlformats.org/officeDocument/2006/relationships/image" Target="../media/image31.png"/><Relationship Id="rId3" Type="http://schemas.microsoft.com/office/2007/relationships/media" Target="../media/media13.mp4"/><Relationship Id="rId21" Type="http://schemas.openxmlformats.org/officeDocument/2006/relationships/image" Target="../media/image27.png"/><Relationship Id="rId7" Type="http://schemas.microsoft.com/office/2007/relationships/media" Target="../media/media8.mp4"/><Relationship Id="rId12" Type="http://schemas.openxmlformats.org/officeDocument/2006/relationships/video" Target="../media/media10.mp4"/><Relationship Id="rId17" Type="http://schemas.openxmlformats.org/officeDocument/2006/relationships/slideLayout" Target="../slideLayouts/slideLayout1.xml"/><Relationship Id="rId25" Type="http://schemas.openxmlformats.org/officeDocument/2006/relationships/image" Target="../media/image34.png"/><Relationship Id="rId2" Type="http://schemas.openxmlformats.org/officeDocument/2006/relationships/video" Target="../media/media12.mp4"/><Relationship Id="rId16" Type="http://schemas.openxmlformats.org/officeDocument/2006/relationships/video" Target="../media/media15.mp4"/><Relationship Id="rId20" Type="http://schemas.openxmlformats.org/officeDocument/2006/relationships/image" Target="../media/image33.png"/><Relationship Id="rId1" Type="http://schemas.microsoft.com/office/2007/relationships/media" Target="../media/media12.mp4"/><Relationship Id="rId6" Type="http://schemas.openxmlformats.org/officeDocument/2006/relationships/video" Target="../media/media14.mp4"/><Relationship Id="rId11" Type="http://schemas.microsoft.com/office/2007/relationships/media" Target="../media/media10.mp4"/><Relationship Id="rId24" Type="http://schemas.openxmlformats.org/officeDocument/2006/relationships/image" Target="../media/image30.png"/><Relationship Id="rId5" Type="http://schemas.microsoft.com/office/2007/relationships/media" Target="../media/media14.mp4"/><Relationship Id="rId15" Type="http://schemas.microsoft.com/office/2007/relationships/media" Target="../media/media15.mp4"/><Relationship Id="rId23" Type="http://schemas.openxmlformats.org/officeDocument/2006/relationships/image" Target="../media/image29.png"/><Relationship Id="rId10" Type="http://schemas.openxmlformats.org/officeDocument/2006/relationships/video" Target="../media/media9.mp4"/><Relationship Id="rId19" Type="http://schemas.openxmlformats.org/officeDocument/2006/relationships/image" Target="../media/image32.png"/><Relationship Id="rId4" Type="http://schemas.openxmlformats.org/officeDocument/2006/relationships/video" Target="../media/media13.mp4"/><Relationship Id="rId9" Type="http://schemas.microsoft.com/office/2007/relationships/media" Target="../media/media9.mp4"/><Relationship Id="rId14" Type="http://schemas.openxmlformats.org/officeDocument/2006/relationships/video" Target="../media/media11.mp4"/><Relationship Id="rId22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gif"/><Relationship Id="rId1" Type="http://schemas.microsoft.com/office/2007/relationships/media" Target="../media/media3.gif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99011" y="1859584"/>
            <a:ext cx="10593977" cy="2387600"/>
          </a:xfrm>
        </p:spPr>
        <p:txBody>
          <a:bodyPr>
            <a:normAutofit fontScale="90000"/>
          </a:bodyPr>
          <a:lstStyle/>
          <a:p>
            <a:r>
              <a:rPr lang="en-US" sz="6700" b="1" dirty="0" err="1" smtClean="0">
                <a:solidFill>
                  <a:srgbClr val="FF0000"/>
                </a:solidFill>
              </a:rPr>
              <a:t>FluChe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An ASIC Front-End for Fluorescence </a:t>
            </a:r>
            <a:r>
              <a:rPr lang="en-US" dirty="0"/>
              <a:t>and </a:t>
            </a:r>
            <a:r>
              <a:rPr lang="en-US" dirty="0" smtClean="0"/>
              <a:t>Cherenkov </a:t>
            </a:r>
            <a:r>
              <a:rPr lang="en-US" dirty="0"/>
              <a:t>light detection with </a:t>
            </a:r>
            <a:r>
              <a:rPr lang="en-US" dirty="0" err="1"/>
              <a:t>SiPM</a:t>
            </a:r>
            <a:r>
              <a:rPr lang="en-US" dirty="0"/>
              <a:t> for </a:t>
            </a:r>
            <a:r>
              <a:rPr lang="en-US" dirty="0" smtClean="0"/>
              <a:t>space/ground </a:t>
            </a:r>
            <a:r>
              <a:rPr lang="en-US" dirty="0"/>
              <a:t>applications</a:t>
            </a:r>
            <a:endParaRPr lang="en-GB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3041" y="4832703"/>
            <a:ext cx="9144000" cy="110776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GB" sz="2600" dirty="0" smtClean="0"/>
              <a:t>Giovanni </a:t>
            </a:r>
            <a:r>
              <a:rPr lang="en-GB" sz="2600" dirty="0" err="1" smtClean="0"/>
              <a:t>Contino</a:t>
            </a:r>
            <a:r>
              <a:rPr lang="en-GB" sz="2600" dirty="0" smtClean="0"/>
              <a:t>, INAF </a:t>
            </a:r>
            <a:r>
              <a:rPr lang="en-GB" sz="2600" dirty="0" smtClean="0"/>
              <a:t>/ </a:t>
            </a:r>
            <a:r>
              <a:rPr lang="en-GB" sz="2600" dirty="0" smtClean="0"/>
              <a:t>IASF-Palermo</a:t>
            </a:r>
          </a:p>
          <a:p>
            <a:endParaRPr lang="en-GB" sz="1100" dirty="0" smtClean="0"/>
          </a:p>
          <a:p>
            <a:r>
              <a:rPr lang="en-GB" sz="2200" dirty="0" smtClean="0"/>
              <a:t>on behalf of </a:t>
            </a:r>
            <a:r>
              <a:rPr lang="en-GB" sz="2200" dirty="0" err="1" smtClean="0"/>
              <a:t>FluChe</a:t>
            </a:r>
            <a:r>
              <a:rPr lang="en-GB" sz="2200" dirty="0" smtClean="0"/>
              <a:t> team</a:t>
            </a:r>
            <a:endParaRPr lang="en-GB" sz="2200" dirty="0"/>
          </a:p>
        </p:txBody>
      </p:sp>
      <p:sp>
        <p:nvSpPr>
          <p:cNvPr id="4" name="Rettangolo 3"/>
          <p:cNvSpPr/>
          <p:nvPr/>
        </p:nvSpPr>
        <p:spPr>
          <a:xfrm>
            <a:off x="0" y="-27384"/>
            <a:ext cx="12192000" cy="468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n-GB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0" y="6525344"/>
            <a:ext cx="12192000" cy="33265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it-IT" sz="1400" kern="0" dirty="0">
                <a:cs typeface="Arial" pitchFamily="34" charset="0"/>
              </a:rPr>
              <a:t>G</a:t>
            </a:r>
            <a:r>
              <a:rPr lang="it-IT" sz="1400" kern="0" dirty="0" smtClean="0">
                <a:cs typeface="Arial" pitchFamily="34" charset="0"/>
              </a:rPr>
              <a:t>. Contino – </a:t>
            </a:r>
            <a:r>
              <a:rPr lang="it-IT" sz="1400" kern="0" dirty="0">
                <a:cs typeface="Arial" pitchFamily="34" charset="0"/>
              </a:rPr>
              <a:t>INAF/IASF PALERMO – </a:t>
            </a:r>
            <a:r>
              <a:rPr lang="it-IT" sz="1400" b="1" dirty="0" err="1" smtClean="0"/>
              <a:t>SiPM</a:t>
            </a:r>
            <a:r>
              <a:rPr lang="it-IT" sz="1400" b="1" dirty="0" smtClean="0"/>
              <a:t> workshop: from </a:t>
            </a:r>
            <a:r>
              <a:rPr lang="it-IT" sz="1400" b="1" dirty="0" err="1" smtClean="0"/>
              <a:t>fundamental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research</a:t>
            </a:r>
            <a:r>
              <a:rPr lang="it-IT" sz="1400" b="1" dirty="0" smtClean="0"/>
              <a:t> to industrial </a:t>
            </a:r>
            <a:r>
              <a:rPr lang="it-IT" sz="1400" b="1" dirty="0" err="1" smtClean="0"/>
              <a:t>applications</a:t>
            </a:r>
            <a:r>
              <a:rPr lang="it-IT" sz="1400" b="1" dirty="0" smtClean="0"/>
              <a:t>,  Università di Bari   </a:t>
            </a:r>
            <a:r>
              <a:rPr lang="it-IT" sz="1400" kern="0" dirty="0" smtClean="0">
                <a:cs typeface="Arial" pitchFamily="34" charset="0"/>
              </a:rPr>
              <a:t>03-10-2019</a:t>
            </a:r>
            <a:endParaRPr lang="it-IT" sz="1400" kern="0" dirty="0">
              <a:cs typeface="Arial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1652068" y="6519446"/>
            <a:ext cx="444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b="1" dirty="0" smtClean="0"/>
              <a:t>1</a:t>
            </a: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335191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/>
          <p:cNvSpPr/>
          <p:nvPr/>
        </p:nvSpPr>
        <p:spPr>
          <a:xfrm>
            <a:off x="0" y="6525344"/>
            <a:ext cx="12192000" cy="33265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it-IT" sz="1400" kern="0" dirty="0">
                <a:cs typeface="Arial" pitchFamily="34" charset="0"/>
              </a:rPr>
              <a:t>G</a:t>
            </a:r>
            <a:r>
              <a:rPr lang="it-IT" sz="1400" kern="0" dirty="0" smtClean="0">
                <a:cs typeface="Arial" pitchFamily="34" charset="0"/>
              </a:rPr>
              <a:t>. Contino – </a:t>
            </a:r>
            <a:r>
              <a:rPr lang="it-IT" sz="1400" kern="0" dirty="0">
                <a:cs typeface="Arial" pitchFamily="34" charset="0"/>
              </a:rPr>
              <a:t>INAF/IASF PALERMO – </a:t>
            </a:r>
            <a:r>
              <a:rPr lang="it-IT" sz="1400" b="1" dirty="0" err="1" smtClean="0"/>
              <a:t>SiPM</a:t>
            </a:r>
            <a:r>
              <a:rPr lang="it-IT" sz="1400" b="1" dirty="0" smtClean="0"/>
              <a:t> workshop: from </a:t>
            </a:r>
            <a:r>
              <a:rPr lang="it-IT" sz="1400" b="1" dirty="0" err="1" smtClean="0"/>
              <a:t>fundamental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research</a:t>
            </a:r>
            <a:r>
              <a:rPr lang="it-IT" sz="1400" b="1" dirty="0" smtClean="0"/>
              <a:t> to industrial </a:t>
            </a:r>
            <a:r>
              <a:rPr lang="it-IT" sz="1400" b="1" dirty="0" err="1" smtClean="0"/>
              <a:t>applications</a:t>
            </a:r>
            <a:r>
              <a:rPr lang="it-IT" sz="1400" b="1" dirty="0" smtClean="0"/>
              <a:t>,  Università di Bari   </a:t>
            </a:r>
            <a:r>
              <a:rPr lang="it-IT" sz="1400" kern="0" dirty="0" smtClean="0">
                <a:cs typeface="Arial" pitchFamily="34" charset="0"/>
              </a:rPr>
              <a:t>03-10-2019</a:t>
            </a:r>
            <a:endParaRPr lang="it-IT" sz="1400" kern="0" dirty="0">
              <a:cs typeface="Arial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118110"/>
            <a:ext cx="12192000" cy="468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GB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THE DETECTION : </a:t>
            </a:r>
            <a:r>
              <a:rPr lang="en-GB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SiPM</a:t>
            </a:r>
            <a:endParaRPr lang="en-GB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942" y="1044451"/>
            <a:ext cx="7388601" cy="4256007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3331008" y="1044451"/>
            <a:ext cx="964734" cy="4256008"/>
          </a:xfrm>
          <a:prstGeom prst="rect">
            <a:avLst/>
          </a:prstGeom>
          <a:solidFill>
            <a:srgbClr val="FFFF00">
              <a:alpha val="4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asellaDiTesto 13"/>
          <p:cNvSpPr txBox="1"/>
          <p:nvPr/>
        </p:nvSpPr>
        <p:spPr>
          <a:xfrm>
            <a:off x="1941444" y="5691773"/>
            <a:ext cx="4323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Fluorescence (300 </a:t>
            </a:r>
            <a:r>
              <a:rPr lang="en-GB" dirty="0" smtClean="0">
                <a:sym typeface="Symbol" panose="05050102010706020507" pitchFamily="18" charset="2"/>
              </a:rPr>
              <a:t> 400 nm) </a:t>
            </a:r>
            <a:r>
              <a:rPr lang="en-GB" dirty="0" smtClean="0"/>
              <a:t>: PDE </a:t>
            </a:r>
            <a:r>
              <a:rPr lang="en-GB" dirty="0" smtClean="0">
                <a:sym typeface="Symbol" panose="05050102010706020507" pitchFamily="18" charset="2"/>
              </a:rPr>
              <a:t> 35%</a:t>
            </a:r>
            <a:endParaRPr lang="en-GB" dirty="0"/>
          </a:p>
        </p:txBody>
      </p:sp>
      <p:sp>
        <p:nvSpPr>
          <p:cNvPr id="15" name="Rettangolo 14"/>
          <p:cNvSpPr/>
          <p:nvPr/>
        </p:nvSpPr>
        <p:spPr>
          <a:xfrm>
            <a:off x="3331007" y="1070826"/>
            <a:ext cx="2764993" cy="4256008"/>
          </a:xfrm>
          <a:prstGeom prst="rect">
            <a:avLst/>
          </a:prstGeom>
          <a:solidFill>
            <a:srgbClr val="FFC0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asellaDiTesto 15"/>
          <p:cNvSpPr txBox="1"/>
          <p:nvPr/>
        </p:nvSpPr>
        <p:spPr>
          <a:xfrm>
            <a:off x="6407426" y="5691773"/>
            <a:ext cx="4323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Cherenkov (300 </a:t>
            </a:r>
            <a:r>
              <a:rPr lang="en-GB" dirty="0" smtClean="0">
                <a:sym typeface="Symbol" panose="05050102010706020507" pitchFamily="18" charset="2"/>
              </a:rPr>
              <a:t>600) nm </a:t>
            </a:r>
            <a:r>
              <a:rPr lang="en-GB" dirty="0" smtClean="0"/>
              <a:t>: PDE </a:t>
            </a:r>
            <a:r>
              <a:rPr lang="en-GB" dirty="0" smtClean="0">
                <a:sym typeface="Symbol" panose="05050102010706020507" pitchFamily="18" charset="2"/>
              </a:rPr>
              <a:t> 40%</a:t>
            </a:r>
            <a:endParaRPr lang="en-GB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11652068" y="6519446"/>
            <a:ext cx="444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b="1" dirty="0" smtClean="0"/>
              <a:t>10</a:t>
            </a: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313434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0" y="6525344"/>
            <a:ext cx="12192000" cy="33265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it-IT" sz="1400" kern="0" dirty="0">
                <a:cs typeface="Arial" pitchFamily="34" charset="0"/>
              </a:rPr>
              <a:t>G</a:t>
            </a:r>
            <a:r>
              <a:rPr lang="it-IT" sz="1400" kern="0" dirty="0" smtClean="0">
                <a:cs typeface="Arial" pitchFamily="34" charset="0"/>
              </a:rPr>
              <a:t>. Contino – </a:t>
            </a:r>
            <a:r>
              <a:rPr lang="it-IT" sz="1400" kern="0" dirty="0">
                <a:cs typeface="Arial" pitchFamily="34" charset="0"/>
              </a:rPr>
              <a:t>INAF/IASF PALERMO – </a:t>
            </a:r>
            <a:r>
              <a:rPr lang="it-IT" sz="1400" b="1" dirty="0" err="1" smtClean="0"/>
              <a:t>SiPM</a:t>
            </a:r>
            <a:r>
              <a:rPr lang="it-IT" sz="1400" b="1" dirty="0" smtClean="0"/>
              <a:t> workshop: from </a:t>
            </a:r>
            <a:r>
              <a:rPr lang="it-IT" sz="1400" b="1" dirty="0" err="1" smtClean="0"/>
              <a:t>fundamental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research</a:t>
            </a:r>
            <a:r>
              <a:rPr lang="it-IT" sz="1400" b="1" dirty="0" smtClean="0"/>
              <a:t> to industrial </a:t>
            </a:r>
            <a:r>
              <a:rPr lang="it-IT" sz="1400" b="1" dirty="0" err="1" smtClean="0"/>
              <a:t>applications</a:t>
            </a:r>
            <a:r>
              <a:rPr lang="it-IT" sz="1400" b="1" dirty="0" smtClean="0"/>
              <a:t>,  Università di Bari   </a:t>
            </a:r>
            <a:r>
              <a:rPr lang="it-IT" sz="1400" kern="0" dirty="0" smtClean="0">
                <a:cs typeface="Arial" pitchFamily="34" charset="0"/>
              </a:rPr>
              <a:t>03-10-2019</a:t>
            </a:r>
            <a:endParaRPr lang="it-IT" sz="1400" kern="0" dirty="0">
              <a:cs typeface="Arial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112010"/>
            <a:ext cx="12192000" cy="468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GB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THE DETECTION : FRONT-END</a:t>
            </a:r>
            <a:endParaRPr lang="en-GB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505" y="671554"/>
            <a:ext cx="3304193" cy="257379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7709" y="2597520"/>
            <a:ext cx="1833558" cy="129565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1667" y="671555"/>
            <a:ext cx="7424538" cy="577052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11652068" y="6519446"/>
            <a:ext cx="444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b="1" dirty="0" smtClean="0"/>
              <a:t>11</a:t>
            </a: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156304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tangolo 27"/>
          <p:cNvSpPr/>
          <p:nvPr/>
        </p:nvSpPr>
        <p:spPr>
          <a:xfrm>
            <a:off x="0" y="6525344"/>
            <a:ext cx="12192000" cy="33265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it-IT" sz="1400" kern="0" dirty="0">
                <a:cs typeface="Arial" pitchFamily="34" charset="0"/>
              </a:rPr>
              <a:t>G</a:t>
            </a:r>
            <a:r>
              <a:rPr lang="it-IT" sz="1400" kern="0" dirty="0" smtClean="0">
                <a:cs typeface="Arial" pitchFamily="34" charset="0"/>
              </a:rPr>
              <a:t>. Contino – </a:t>
            </a:r>
            <a:r>
              <a:rPr lang="it-IT" sz="1400" kern="0" dirty="0">
                <a:cs typeface="Arial" pitchFamily="34" charset="0"/>
              </a:rPr>
              <a:t>INAF/IASF PALERMO – </a:t>
            </a:r>
            <a:r>
              <a:rPr lang="it-IT" sz="1400" b="1" dirty="0" err="1" smtClean="0"/>
              <a:t>SiPM</a:t>
            </a:r>
            <a:r>
              <a:rPr lang="it-IT" sz="1400" b="1" dirty="0" smtClean="0"/>
              <a:t> workshop: from </a:t>
            </a:r>
            <a:r>
              <a:rPr lang="it-IT" sz="1400" b="1" dirty="0" err="1" smtClean="0"/>
              <a:t>fundamental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research</a:t>
            </a:r>
            <a:r>
              <a:rPr lang="it-IT" sz="1400" b="1" dirty="0" smtClean="0"/>
              <a:t> to industrial </a:t>
            </a:r>
            <a:r>
              <a:rPr lang="it-IT" sz="1400" b="1" dirty="0" err="1" smtClean="0"/>
              <a:t>applications</a:t>
            </a:r>
            <a:r>
              <a:rPr lang="it-IT" sz="1400" b="1" dirty="0" smtClean="0"/>
              <a:t>,  Università di Bari   </a:t>
            </a:r>
            <a:r>
              <a:rPr lang="it-IT" sz="1400" kern="0" dirty="0" smtClean="0">
                <a:cs typeface="Arial" pitchFamily="34" charset="0"/>
              </a:rPr>
              <a:t>03-10-2019</a:t>
            </a:r>
            <a:endParaRPr lang="it-IT" sz="1400" kern="0" dirty="0">
              <a:cs typeface="Arial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102294"/>
            <a:ext cx="12192000" cy="468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GB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THE DETECTION : FRONT-END</a:t>
            </a:r>
            <a:endParaRPr lang="en-GB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17" y="871630"/>
            <a:ext cx="7799495" cy="5346823"/>
          </a:xfrm>
          <a:prstGeom prst="rect">
            <a:avLst/>
          </a:prstGeom>
        </p:spPr>
      </p:pic>
      <p:grpSp>
        <p:nvGrpSpPr>
          <p:cNvPr id="10" name="Gruppo 9"/>
          <p:cNvGrpSpPr/>
          <p:nvPr/>
        </p:nvGrpSpPr>
        <p:grpSpPr>
          <a:xfrm>
            <a:off x="554939" y="1303303"/>
            <a:ext cx="3540645" cy="1371600"/>
            <a:chOff x="361509" y="1180211"/>
            <a:chExt cx="3540645" cy="1371600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grpSp>
          <p:nvGrpSpPr>
            <p:cNvPr id="8" name="Gruppo 7"/>
            <p:cNvGrpSpPr/>
            <p:nvPr/>
          </p:nvGrpSpPr>
          <p:grpSpPr>
            <a:xfrm>
              <a:off x="1605516" y="1180211"/>
              <a:ext cx="2296638" cy="1371600"/>
              <a:chOff x="1605516" y="1180211"/>
              <a:chExt cx="2296638" cy="1371600"/>
            </a:xfrm>
          </p:grpSpPr>
          <p:sp>
            <p:nvSpPr>
              <p:cNvPr id="3" name="Ovale 2"/>
              <p:cNvSpPr/>
              <p:nvPr/>
            </p:nvSpPr>
            <p:spPr>
              <a:xfrm>
                <a:off x="2530554" y="1180211"/>
                <a:ext cx="1371600" cy="1371600"/>
              </a:xfrm>
              <a:prstGeom prst="ellipse">
                <a:avLst/>
              </a:prstGeom>
              <a:noFill/>
              <a:ln w="57150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7" name="Connettore 2 6"/>
              <p:cNvCxnSpPr>
                <a:stCxn id="3" idx="2"/>
              </p:cNvCxnSpPr>
              <p:nvPr/>
            </p:nvCxnSpPr>
            <p:spPr>
              <a:xfrm flipH="1">
                <a:off x="1605516" y="1866011"/>
                <a:ext cx="925038" cy="5319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9" name="CasellaDiTesto 8"/>
            <p:cNvSpPr txBox="1"/>
            <p:nvPr/>
          </p:nvSpPr>
          <p:spPr>
            <a:xfrm>
              <a:off x="361509" y="1542845"/>
              <a:ext cx="11376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SIPM HV adjust</a:t>
              </a:r>
              <a:endParaRPr lang="en-GB" dirty="0"/>
            </a:p>
          </p:txBody>
        </p:sp>
      </p:grpSp>
      <p:grpSp>
        <p:nvGrpSpPr>
          <p:cNvPr id="23" name="Gruppo 22"/>
          <p:cNvGrpSpPr/>
          <p:nvPr/>
        </p:nvGrpSpPr>
        <p:grpSpPr>
          <a:xfrm>
            <a:off x="3904193" y="1303303"/>
            <a:ext cx="6230679" cy="1008965"/>
            <a:chOff x="3710763" y="1180211"/>
            <a:chExt cx="6230679" cy="1008965"/>
          </a:xfrm>
          <a:effectLst>
            <a:glow rad="342900">
              <a:srgbClr val="FF0000">
                <a:alpha val="60000"/>
              </a:srgbClr>
            </a:glow>
          </a:effectLst>
        </p:grpSpPr>
        <p:cxnSp>
          <p:nvCxnSpPr>
            <p:cNvPr id="17" name="Connettore 4 16"/>
            <p:cNvCxnSpPr/>
            <p:nvPr/>
          </p:nvCxnSpPr>
          <p:spPr>
            <a:xfrm flipV="1">
              <a:off x="3710763" y="1597457"/>
              <a:ext cx="5709684" cy="591719"/>
            </a:xfrm>
            <a:prstGeom prst="bentConnector3">
              <a:avLst>
                <a:gd name="adj1" fmla="val 279"/>
              </a:avLst>
            </a:prstGeom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asellaDiTesto 21"/>
            <p:cNvSpPr txBox="1"/>
            <p:nvPr/>
          </p:nvSpPr>
          <p:spPr>
            <a:xfrm>
              <a:off x="9420447" y="1180211"/>
              <a:ext cx="5209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LG</a:t>
              </a:r>
              <a:endParaRPr lang="en-GB" dirty="0"/>
            </a:p>
          </p:txBody>
        </p:sp>
      </p:grpSp>
      <p:grpSp>
        <p:nvGrpSpPr>
          <p:cNvPr id="25" name="Gruppo 24"/>
          <p:cNvGrpSpPr/>
          <p:nvPr/>
        </p:nvGrpSpPr>
        <p:grpSpPr>
          <a:xfrm>
            <a:off x="3904193" y="2312268"/>
            <a:ext cx="6183552" cy="543391"/>
            <a:chOff x="3710763" y="2189176"/>
            <a:chExt cx="6183552" cy="543391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grpSpPr>
        <p:cxnSp>
          <p:nvCxnSpPr>
            <p:cNvPr id="14" name="Connettore 4 13"/>
            <p:cNvCxnSpPr/>
            <p:nvPr/>
          </p:nvCxnSpPr>
          <p:spPr>
            <a:xfrm>
              <a:off x="3710763" y="2189176"/>
              <a:ext cx="5677786" cy="543391"/>
            </a:xfrm>
            <a:prstGeom prst="bentConnector3">
              <a:avLst>
                <a:gd name="adj1" fmla="val 0"/>
              </a:avLst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asellaDiTesto 23"/>
            <p:cNvSpPr txBox="1"/>
            <p:nvPr/>
          </p:nvSpPr>
          <p:spPr>
            <a:xfrm>
              <a:off x="9373320" y="2361397"/>
              <a:ext cx="5209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HG</a:t>
              </a:r>
              <a:endParaRPr lang="en-GB" dirty="0"/>
            </a:p>
          </p:txBody>
        </p:sp>
      </p:grpSp>
      <p:grpSp>
        <p:nvGrpSpPr>
          <p:cNvPr id="49" name="Gruppo 48"/>
          <p:cNvGrpSpPr/>
          <p:nvPr/>
        </p:nvGrpSpPr>
        <p:grpSpPr>
          <a:xfrm>
            <a:off x="3904193" y="2253861"/>
            <a:ext cx="7076300" cy="2539101"/>
            <a:chOff x="3710763" y="2130769"/>
            <a:chExt cx="7076300" cy="2539101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grpSp>
          <p:nvGrpSpPr>
            <p:cNvPr id="47" name="Gruppo 46"/>
            <p:cNvGrpSpPr/>
            <p:nvPr/>
          </p:nvGrpSpPr>
          <p:grpSpPr>
            <a:xfrm>
              <a:off x="3710763" y="2130769"/>
              <a:ext cx="5709685" cy="2469806"/>
              <a:chOff x="3710763" y="2130769"/>
              <a:chExt cx="5709685" cy="2469806"/>
            </a:xfrm>
            <a:effectLst/>
          </p:grpSpPr>
          <p:cxnSp>
            <p:nvCxnSpPr>
              <p:cNvPr id="39" name="Connettore 4 38"/>
              <p:cNvCxnSpPr/>
              <p:nvPr/>
            </p:nvCxnSpPr>
            <p:spPr>
              <a:xfrm rot="10800000">
                <a:off x="6500335" y="3814763"/>
                <a:ext cx="2920113" cy="785812"/>
              </a:xfrm>
              <a:prstGeom prst="bentConnector3">
                <a:avLst>
                  <a:gd name="adj1" fmla="val 101864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ttore 4 41"/>
              <p:cNvCxnSpPr/>
              <p:nvPr/>
            </p:nvCxnSpPr>
            <p:spPr>
              <a:xfrm rot="10800000">
                <a:off x="5157788" y="2606423"/>
                <a:ext cx="1342546" cy="1199009"/>
              </a:xfrm>
              <a:prstGeom prst="bentConnector3">
                <a:avLst>
                  <a:gd name="adj1" fmla="val 97889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nettore 4 44"/>
              <p:cNvCxnSpPr/>
              <p:nvPr/>
            </p:nvCxnSpPr>
            <p:spPr>
              <a:xfrm rot="10800000">
                <a:off x="3710763" y="2130769"/>
                <a:ext cx="1461312" cy="488390"/>
              </a:xfrm>
              <a:prstGeom prst="bentConnector3">
                <a:avLst>
                  <a:gd name="adj1" fmla="val 98886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CasellaDiTesto 47"/>
            <p:cNvSpPr txBox="1"/>
            <p:nvPr/>
          </p:nvSpPr>
          <p:spPr>
            <a:xfrm>
              <a:off x="9564711" y="4300538"/>
              <a:ext cx="1222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TRIGGER</a:t>
              </a:r>
              <a:endParaRPr lang="en-GB" dirty="0"/>
            </a:p>
          </p:txBody>
        </p:sp>
      </p:grpSp>
      <p:sp>
        <p:nvSpPr>
          <p:cNvPr id="27" name="CasellaDiTesto 26"/>
          <p:cNvSpPr txBox="1"/>
          <p:nvPr/>
        </p:nvSpPr>
        <p:spPr>
          <a:xfrm>
            <a:off x="11652068" y="6519446"/>
            <a:ext cx="444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b="1" dirty="0" smtClean="0"/>
              <a:t>12</a:t>
            </a: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214477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19"/>
          <p:cNvSpPr/>
          <p:nvPr/>
        </p:nvSpPr>
        <p:spPr>
          <a:xfrm>
            <a:off x="0" y="6525344"/>
            <a:ext cx="12192000" cy="33265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it-IT" sz="1400" kern="0" dirty="0">
                <a:cs typeface="Arial" pitchFamily="34" charset="0"/>
              </a:rPr>
              <a:t>G</a:t>
            </a:r>
            <a:r>
              <a:rPr lang="it-IT" sz="1400" kern="0" dirty="0" smtClean="0">
                <a:cs typeface="Arial" pitchFamily="34" charset="0"/>
              </a:rPr>
              <a:t>. Contino – </a:t>
            </a:r>
            <a:r>
              <a:rPr lang="it-IT" sz="1400" kern="0" dirty="0">
                <a:cs typeface="Arial" pitchFamily="34" charset="0"/>
              </a:rPr>
              <a:t>INAF/IASF PALERMO – </a:t>
            </a:r>
            <a:r>
              <a:rPr lang="it-IT" sz="1400" b="1" dirty="0" err="1" smtClean="0"/>
              <a:t>SiPM</a:t>
            </a:r>
            <a:r>
              <a:rPr lang="it-IT" sz="1400" b="1" dirty="0" smtClean="0"/>
              <a:t> workshop: from </a:t>
            </a:r>
            <a:r>
              <a:rPr lang="it-IT" sz="1400" b="1" dirty="0" err="1" smtClean="0"/>
              <a:t>fundamental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research</a:t>
            </a:r>
            <a:r>
              <a:rPr lang="it-IT" sz="1400" b="1" dirty="0" smtClean="0"/>
              <a:t> to industrial </a:t>
            </a:r>
            <a:r>
              <a:rPr lang="it-IT" sz="1400" b="1" dirty="0" err="1" smtClean="0"/>
              <a:t>applications</a:t>
            </a:r>
            <a:r>
              <a:rPr lang="it-IT" sz="1400" b="1" dirty="0" smtClean="0"/>
              <a:t>,  Università di Bari   </a:t>
            </a:r>
            <a:r>
              <a:rPr lang="it-IT" sz="1400" kern="0" dirty="0" smtClean="0">
                <a:cs typeface="Arial" pitchFamily="34" charset="0"/>
              </a:rPr>
              <a:t>03-10-2019</a:t>
            </a:r>
            <a:endParaRPr lang="it-IT" sz="1400" kern="0" dirty="0">
              <a:cs typeface="Arial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132641"/>
            <a:ext cx="12192000" cy="468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GB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THE DETECTION : </a:t>
            </a:r>
            <a:r>
              <a:rPr lang="en-GB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Photon Detection Module 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imaging </a:t>
            </a:r>
            <a:r>
              <a:rPr lang="en-GB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capability</a:t>
            </a:r>
            <a:endParaRPr lang="en-GB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204132" y="751511"/>
            <a:ext cx="11783735" cy="530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05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en-GB" b="1" dirty="0">
                <a:latin typeface="Calibri" panose="020F0502020204030204" pitchFamily="34" charset="0"/>
              </a:rPr>
              <a:t>Real image </a:t>
            </a:r>
            <a:r>
              <a:rPr lang="en-GB" b="1" dirty="0" smtClean="0">
                <a:latin typeface="Calibri" panose="020F0502020204030204" pitchFamily="34" charset="0"/>
              </a:rPr>
              <a:t>on </a:t>
            </a:r>
            <a:r>
              <a:rPr lang="en-GB" b="1" dirty="0">
                <a:latin typeface="Calibri" panose="020F0502020204030204" pitchFamily="34" charset="0"/>
              </a:rPr>
              <a:t>a single PDM </a:t>
            </a:r>
            <a:r>
              <a:rPr lang="en-GB" b="1" dirty="0" smtClean="0">
                <a:latin typeface="Calibri" panose="020F0502020204030204" pitchFamily="34" charset="0"/>
              </a:rPr>
              <a:t>obtained using </a:t>
            </a:r>
            <a:r>
              <a:rPr lang="en-GB" b="1" dirty="0" smtClean="0">
                <a:latin typeface="Calibri" panose="020F0502020204030204" pitchFamily="34" charset="0"/>
              </a:rPr>
              <a:t>a </a:t>
            </a:r>
            <a:r>
              <a:rPr lang="en-GB" b="1" dirty="0" smtClean="0">
                <a:latin typeface="Calibri" panose="020F0502020204030204" pitchFamily="34" charset="0"/>
              </a:rPr>
              <a:t>partially opaque PVC mask with </a:t>
            </a:r>
            <a:r>
              <a:rPr lang="en-GB" b="1" dirty="0">
                <a:latin typeface="Calibri" panose="020F0502020204030204" pitchFamily="34" charset="0"/>
              </a:rPr>
              <a:t>an </a:t>
            </a:r>
            <a:r>
              <a:rPr lang="en-GB" b="1" dirty="0" smtClean="0">
                <a:latin typeface="Calibri" panose="020F0502020204030204" pitchFamily="34" charset="0"/>
              </a:rPr>
              <a:t>ellipse shaped hole and pulsed LED</a:t>
            </a:r>
            <a:endParaRPr lang="en-GB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135" y="2453937"/>
            <a:ext cx="4139543" cy="2005758"/>
          </a:xfrm>
          <a:prstGeom prst="rect">
            <a:avLst/>
          </a:prstGeom>
        </p:spPr>
      </p:pic>
      <p:grpSp>
        <p:nvGrpSpPr>
          <p:cNvPr id="14" name="Gruppo 13"/>
          <p:cNvGrpSpPr/>
          <p:nvPr/>
        </p:nvGrpSpPr>
        <p:grpSpPr>
          <a:xfrm>
            <a:off x="5159809" y="1813095"/>
            <a:ext cx="4444971" cy="3327975"/>
            <a:chOff x="1947440" y="908616"/>
            <a:chExt cx="6017265" cy="5271616"/>
          </a:xfrm>
        </p:grpSpPr>
        <p:pic>
          <p:nvPicPr>
            <p:cNvPr id="9" name="Immagin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87" t="28373" r="11672" b="30387"/>
            <a:stretch/>
          </p:blipFill>
          <p:spPr>
            <a:xfrm flipV="1">
              <a:off x="4484735" y="2760155"/>
              <a:ext cx="2458806" cy="2468083"/>
            </a:xfrm>
            <a:prstGeom prst="rect">
              <a:avLst/>
            </a:prstGeom>
          </p:spPr>
        </p:pic>
        <p:pic>
          <p:nvPicPr>
            <p:cNvPr id="10" name="Immagine 9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25758" b="18076"/>
            <a:stretch/>
          </p:blipFill>
          <p:spPr>
            <a:xfrm>
              <a:off x="1947440" y="908616"/>
              <a:ext cx="6017265" cy="5271616"/>
            </a:xfrm>
            <a:prstGeom prst="rect">
              <a:avLst/>
            </a:prstGeom>
          </p:spPr>
        </p:pic>
      </p:grpSp>
      <p:sp>
        <p:nvSpPr>
          <p:cNvPr id="11" name="CasellaDiTesto 10"/>
          <p:cNvSpPr txBox="1"/>
          <p:nvPr/>
        </p:nvSpPr>
        <p:spPr>
          <a:xfrm>
            <a:off x="10299288" y="3761024"/>
            <a:ext cx="1892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PVC FOOD COVER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10089689" y="2022745"/>
            <a:ext cx="1597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PDM </a:t>
            </a:r>
            <a:r>
              <a:rPr lang="it-IT" dirty="0" err="1" smtClean="0"/>
              <a:t>SiPM</a:t>
            </a:r>
            <a:r>
              <a:rPr lang="it-IT" dirty="0" smtClean="0"/>
              <a:t> TILE </a:t>
            </a:r>
            <a:endParaRPr lang="it-IT" dirty="0"/>
          </a:p>
        </p:txBody>
      </p:sp>
      <p:cxnSp>
        <p:nvCxnSpPr>
          <p:cNvPr id="16" name="Connettore 2 15"/>
          <p:cNvCxnSpPr>
            <a:stCxn id="12" idx="1"/>
          </p:cNvCxnSpPr>
          <p:nvPr/>
        </p:nvCxnSpPr>
        <p:spPr>
          <a:xfrm flipH="1">
            <a:off x="7733211" y="2207411"/>
            <a:ext cx="2356478" cy="15414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>
            <a:stCxn id="11" idx="1"/>
          </p:cNvCxnSpPr>
          <p:nvPr/>
        </p:nvCxnSpPr>
        <p:spPr>
          <a:xfrm flipH="1">
            <a:off x="8682446" y="3945690"/>
            <a:ext cx="1616842" cy="2995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/>
          <p:cNvSpPr txBox="1"/>
          <p:nvPr/>
        </p:nvSpPr>
        <p:spPr>
          <a:xfrm>
            <a:off x="2567031" y="5739684"/>
            <a:ext cx="7466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Topological trigger set to 4 contiguous pixels with threshold </a:t>
            </a:r>
            <a:r>
              <a:rPr lang="en-GB" dirty="0" smtClean="0">
                <a:sym typeface="Symbol" panose="05050102010706020507" pitchFamily="18" charset="2"/>
              </a:rPr>
              <a:t> 4 </a:t>
            </a:r>
            <a:r>
              <a:rPr lang="en-GB" dirty="0" err="1" smtClean="0">
                <a:sym typeface="Symbol" panose="05050102010706020507" pitchFamily="18" charset="2"/>
              </a:rPr>
              <a:t>pe</a:t>
            </a:r>
            <a:r>
              <a:rPr lang="en-GB" dirty="0" smtClean="0">
                <a:sym typeface="Symbol" panose="05050102010706020507" pitchFamily="18" charset="2"/>
              </a:rPr>
              <a:t>  </a:t>
            </a:r>
            <a:endParaRPr lang="en-GB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249958" y="4665338"/>
            <a:ext cx="1317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ASTRI PDM</a:t>
            </a:r>
            <a:endParaRPr lang="en-GB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11652068" y="6519446"/>
            <a:ext cx="444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b="1" dirty="0" smtClean="0"/>
              <a:t>13</a:t>
            </a: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148263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arrotondato 22"/>
          <p:cNvSpPr/>
          <p:nvPr/>
        </p:nvSpPr>
        <p:spPr>
          <a:xfrm>
            <a:off x="207305" y="72852"/>
            <a:ext cx="2323653" cy="978637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draw3_1_ba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07306" y="1133948"/>
            <a:ext cx="2911311" cy="5649985"/>
          </a:xfrm>
          <a:prstGeom prst="rect">
            <a:avLst/>
          </a:prstGeom>
        </p:spPr>
      </p:pic>
      <p:pic>
        <p:nvPicPr>
          <p:cNvPr id="11" name="draw3_2_bad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141492" y="1133947"/>
            <a:ext cx="2911312" cy="5649985"/>
          </a:xfrm>
          <a:prstGeom prst="rect">
            <a:avLst/>
          </a:prstGeom>
        </p:spPr>
      </p:pic>
      <p:pic>
        <p:nvPicPr>
          <p:cNvPr id="12" name="draw3_3_bad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067290" y="1126732"/>
            <a:ext cx="2910496" cy="5648400"/>
          </a:xfrm>
          <a:prstGeom prst="rect">
            <a:avLst/>
          </a:prstGeom>
        </p:spPr>
      </p:pic>
      <p:pic>
        <p:nvPicPr>
          <p:cNvPr id="13" name="draw3_4_bad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993088" y="1128976"/>
            <a:ext cx="2910495" cy="5648400"/>
          </a:xfrm>
          <a:prstGeom prst="rect">
            <a:avLst/>
          </a:prstGeom>
        </p:spPr>
      </p:pic>
      <p:grpSp>
        <p:nvGrpSpPr>
          <p:cNvPr id="24" name="Gruppo 23"/>
          <p:cNvGrpSpPr/>
          <p:nvPr/>
        </p:nvGrpSpPr>
        <p:grpSpPr>
          <a:xfrm>
            <a:off x="1574712" y="6533445"/>
            <a:ext cx="9237686" cy="324555"/>
            <a:chOff x="1627465" y="6515233"/>
            <a:chExt cx="9237686" cy="324555"/>
          </a:xfrm>
        </p:grpSpPr>
        <p:sp>
          <p:nvSpPr>
            <p:cNvPr id="14" name="CasellaDiTesto 13"/>
            <p:cNvSpPr txBox="1"/>
            <p:nvPr/>
          </p:nvSpPr>
          <p:spPr>
            <a:xfrm>
              <a:off x="1627465" y="6522224"/>
              <a:ext cx="4446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chemeClr val="bg1"/>
                  </a:solidFill>
                </a:rPr>
                <a:t>pe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15" name="CasellaDiTesto 14"/>
            <p:cNvSpPr txBox="1"/>
            <p:nvPr/>
          </p:nvSpPr>
          <p:spPr>
            <a:xfrm>
              <a:off x="4539846" y="6532011"/>
              <a:ext cx="4446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chemeClr val="bg1"/>
                  </a:solidFill>
                </a:rPr>
                <a:t>pe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16" name="CasellaDiTesto 15"/>
            <p:cNvSpPr txBox="1"/>
            <p:nvPr/>
          </p:nvSpPr>
          <p:spPr>
            <a:xfrm>
              <a:off x="7492774" y="6532011"/>
              <a:ext cx="4446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chemeClr val="bg1"/>
                  </a:solidFill>
                </a:rPr>
                <a:t>pe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17" name="CasellaDiTesto 16"/>
            <p:cNvSpPr txBox="1"/>
            <p:nvPr/>
          </p:nvSpPr>
          <p:spPr>
            <a:xfrm>
              <a:off x="10420535" y="6515233"/>
              <a:ext cx="4446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chemeClr val="bg1"/>
                  </a:solidFill>
                </a:rPr>
                <a:t>pe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8" name="draw_0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618238" y="72854"/>
            <a:ext cx="1005787" cy="1005787"/>
          </a:xfrm>
          <a:prstGeom prst="rect">
            <a:avLst/>
          </a:prstGeom>
        </p:spPr>
      </p:pic>
      <p:pic>
        <p:nvPicPr>
          <p:cNvPr id="19" name="draw_1">
            <a:hlinkClick r:id="" action="ppaction://media"/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751642" y="74241"/>
            <a:ext cx="1004400" cy="1004400"/>
          </a:xfrm>
          <a:prstGeom prst="rect">
            <a:avLst/>
          </a:prstGeom>
        </p:spPr>
      </p:pic>
      <p:pic>
        <p:nvPicPr>
          <p:cNvPr id="20" name="draw_2">
            <a:hlinkClick r:id="" action="ppaction://media"/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850103" y="74241"/>
            <a:ext cx="3488268" cy="1004400"/>
          </a:xfrm>
          <a:prstGeom prst="rect">
            <a:avLst/>
          </a:prstGeom>
        </p:spPr>
      </p:pic>
      <p:pic>
        <p:nvPicPr>
          <p:cNvPr id="21" name="draw_3">
            <a:hlinkClick r:id="" action="ppaction://media"/>
          </p:cNvPr>
          <p:cNvPicPr>
            <a:picLocks noChangeAspect="1"/>
          </p:cNvPicPr>
          <p:nvPr>
            <a:vide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8420977" y="72853"/>
            <a:ext cx="3488263" cy="1004400"/>
          </a:xfrm>
          <a:prstGeom prst="rect">
            <a:avLst/>
          </a:prstGeom>
        </p:spPr>
      </p:pic>
      <p:sp>
        <p:nvSpPr>
          <p:cNvPr id="22" name="CasellaDiTesto 21"/>
          <p:cNvSpPr txBox="1"/>
          <p:nvPr/>
        </p:nvSpPr>
        <p:spPr>
          <a:xfrm>
            <a:off x="207305" y="72853"/>
            <a:ext cx="232365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 smtClean="0"/>
              <a:t>SiPM</a:t>
            </a:r>
            <a:r>
              <a:rPr lang="en-GB" b="1" dirty="0" smtClean="0"/>
              <a:t> GAIN &amp; FE GAIN </a:t>
            </a:r>
          </a:p>
          <a:p>
            <a:pPr algn="ctr"/>
            <a:r>
              <a:rPr lang="en-GB" b="1" dirty="0" smtClean="0"/>
              <a:t>NOMINAL VALUES APPLIED</a:t>
            </a:r>
            <a:endParaRPr lang="en-GB" b="1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11801508" y="6470745"/>
            <a:ext cx="444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b="1" dirty="0" smtClean="0"/>
              <a:t>14</a:t>
            </a: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353649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1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1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1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01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raw3_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989952" y="1130095"/>
            <a:ext cx="2910495" cy="5648400"/>
          </a:xfrm>
          <a:prstGeom prst="rect">
            <a:avLst/>
          </a:prstGeom>
        </p:spPr>
      </p:pic>
      <p:pic>
        <p:nvPicPr>
          <p:cNvPr id="4" name="draw3_3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057916" y="1130095"/>
            <a:ext cx="2910495" cy="5648400"/>
          </a:xfrm>
          <a:prstGeom prst="rect">
            <a:avLst/>
          </a:prstGeom>
        </p:spPr>
      </p:pic>
      <p:pic>
        <p:nvPicPr>
          <p:cNvPr id="3" name="draw3_2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124020" y="1130095"/>
            <a:ext cx="2910494" cy="5648400"/>
          </a:xfrm>
          <a:prstGeom prst="rect">
            <a:avLst/>
          </a:prstGeom>
        </p:spPr>
      </p:pic>
      <p:sp>
        <p:nvSpPr>
          <p:cNvPr id="23" name="Rettangolo arrotondato 22"/>
          <p:cNvSpPr/>
          <p:nvPr/>
        </p:nvSpPr>
        <p:spPr>
          <a:xfrm>
            <a:off x="198512" y="72852"/>
            <a:ext cx="2323653" cy="978637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asellaDiTesto 13"/>
          <p:cNvSpPr txBox="1"/>
          <p:nvPr/>
        </p:nvSpPr>
        <p:spPr>
          <a:xfrm>
            <a:off x="1565919" y="6540436"/>
            <a:ext cx="444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pe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4478300" y="6550223"/>
            <a:ext cx="444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pe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7431228" y="6550223"/>
            <a:ext cx="444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pe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10358989" y="6533445"/>
            <a:ext cx="444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pe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18" name="draw_0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609445" y="72854"/>
            <a:ext cx="1005787" cy="1005787"/>
          </a:xfrm>
          <a:prstGeom prst="rect">
            <a:avLst/>
          </a:prstGeom>
        </p:spPr>
      </p:pic>
      <p:pic>
        <p:nvPicPr>
          <p:cNvPr id="19" name="draw_1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742849" y="74241"/>
            <a:ext cx="1004400" cy="1004400"/>
          </a:xfrm>
          <a:prstGeom prst="rect">
            <a:avLst/>
          </a:prstGeom>
        </p:spPr>
      </p:pic>
      <p:pic>
        <p:nvPicPr>
          <p:cNvPr id="20" name="draw_2">
            <a:hlinkClick r:id="" action="ppaction://media"/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841310" y="74241"/>
            <a:ext cx="3488268" cy="1004400"/>
          </a:xfrm>
          <a:prstGeom prst="rect">
            <a:avLst/>
          </a:prstGeom>
        </p:spPr>
      </p:pic>
      <p:pic>
        <p:nvPicPr>
          <p:cNvPr id="21" name="draw_3">
            <a:hlinkClick r:id="" action="ppaction://media"/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412184" y="72853"/>
            <a:ext cx="3488263" cy="1004400"/>
          </a:xfrm>
          <a:prstGeom prst="rect">
            <a:avLst/>
          </a:prstGeom>
        </p:spPr>
      </p:pic>
      <p:sp>
        <p:nvSpPr>
          <p:cNvPr id="22" name="CasellaDiTesto 21"/>
          <p:cNvSpPr txBox="1"/>
          <p:nvPr/>
        </p:nvSpPr>
        <p:spPr>
          <a:xfrm>
            <a:off x="198512" y="72853"/>
            <a:ext cx="232365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 smtClean="0"/>
              <a:t>SiPM</a:t>
            </a:r>
            <a:r>
              <a:rPr lang="en-GB" b="1" dirty="0" smtClean="0"/>
              <a:t> GAIN &amp; FE GAIN </a:t>
            </a:r>
          </a:p>
          <a:p>
            <a:pPr algn="ctr"/>
            <a:r>
              <a:rPr lang="en-GB" b="1" dirty="0" smtClean="0"/>
              <a:t>CALIBRATED VALUES APPLIED</a:t>
            </a:r>
            <a:endParaRPr lang="en-GB" b="1" dirty="0"/>
          </a:p>
        </p:txBody>
      </p:sp>
      <p:pic>
        <p:nvPicPr>
          <p:cNvPr id="2" name="draw3_1">
            <a:hlinkClick r:id="" action="ppaction://media"/>
          </p:cNvPr>
          <p:cNvPicPr>
            <a:picLocks noChangeAspect="1"/>
          </p:cNvPicPr>
          <p:nvPr>
            <a:vide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98512" y="1130418"/>
            <a:ext cx="2910495" cy="5648400"/>
          </a:xfrm>
          <a:prstGeom prst="rect">
            <a:avLst/>
          </a:prstGeom>
        </p:spPr>
      </p:pic>
      <p:grpSp>
        <p:nvGrpSpPr>
          <p:cNvPr id="24" name="Gruppo 23"/>
          <p:cNvGrpSpPr/>
          <p:nvPr/>
        </p:nvGrpSpPr>
        <p:grpSpPr>
          <a:xfrm>
            <a:off x="1565919" y="6533445"/>
            <a:ext cx="9237686" cy="324555"/>
            <a:chOff x="1627465" y="6515233"/>
            <a:chExt cx="9237686" cy="324555"/>
          </a:xfrm>
        </p:grpSpPr>
        <p:sp>
          <p:nvSpPr>
            <p:cNvPr id="27" name="CasellaDiTesto 26"/>
            <p:cNvSpPr txBox="1"/>
            <p:nvPr/>
          </p:nvSpPr>
          <p:spPr>
            <a:xfrm>
              <a:off x="7492774" y="6532011"/>
              <a:ext cx="4446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chemeClr val="bg1"/>
                  </a:solidFill>
                </a:rPr>
                <a:t>pe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28" name="CasellaDiTesto 27"/>
            <p:cNvSpPr txBox="1"/>
            <p:nvPr/>
          </p:nvSpPr>
          <p:spPr>
            <a:xfrm>
              <a:off x="10420535" y="6515233"/>
              <a:ext cx="4446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chemeClr val="bg1"/>
                  </a:solidFill>
                </a:rPr>
                <a:t>pe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26" name="CasellaDiTesto 25"/>
            <p:cNvSpPr txBox="1"/>
            <p:nvPr/>
          </p:nvSpPr>
          <p:spPr>
            <a:xfrm>
              <a:off x="4539846" y="6532011"/>
              <a:ext cx="4446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chemeClr val="bg1"/>
                  </a:solidFill>
                </a:rPr>
                <a:t>pe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25" name="CasellaDiTesto 24"/>
            <p:cNvSpPr txBox="1"/>
            <p:nvPr/>
          </p:nvSpPr>
          <p:spPr>
            <a:xfrm>
              <a:off x="1627465" y="6522224"/>
              <a:ext cx="4446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chemeClr val="bg1"/>
                  </a:solidFill>
                </a:rPr>
                <a:t>pe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9" name="CasellaDiTesto 28"/>
          <p:cNvSpPr txBox="1"/>
          <p:nvPr/>
        </p:nvSpPr>
        <p:spPr>
          <a:xfrm>
            <a:off x="11804335" y="6471305"/>
            <a:ext cx="444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b="1" dirty="0" smtClean="0"/>
              <a:t>15</a:t>
            </a: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205587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1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1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1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ttangolo 36"/>
          <p:cNvSpPr/>
          <p:nvPr/>
        </p:nvSpPr>
        <p:spPr>
          <a:xfrm>
            <a:off x="0" y="6525344"/>
            <a:ext cx="12192000" cy="33265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it-IT" sz="1400" kern="0" dirty="0">
                <a:cs typeface="Arial" pitchFamily="34" charset="0"/>
              </a:rPr>
              <a:t>G</a:t>
            </a:r>
            <a:r>
              <a:rPr lang="it-IT" sz="1400" kern="0" dirty="0" smtClean="0">
                <a:cs typeface="Arial" pitchFamily="34" charset="0"/>
              </a:rPr>
              <a:t>. Contino – </a:t>
            </a:r>
            <a:r>
              <a:rPr lang="it-IT" sz="1400" kern="0" dirty="0">
                <a:cs typeface="Arial" pitchFamily="34" charset="0"/>
              </a:rPr>
              <a:t>INAF/IASF PALERMO – </a:t>
            </a:r>
            <a:r>
              <a:rPr lang="it-IT" sz="1400" b="1" dirty="0" err="1" smtClean="0"/>
              <a:t>SiPM</a:t>
            </a:r>
            <a:r>
              <a:rPr lang="it-IT" sz="1400" b="1" dirty="0" smtClean="0"/>
              <a:t> workshop: from </a:t>
            </a:r>
            <a:r>
              <a:rPr lang="it-IT" sz="1400" b="1" dirty="0" err="1" smtClean="0"/>
              <a:t>fundamental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research</a:t>
            </a:r>
            <a:r>
              <a:rPr lang="it-IT" sz="1400" b="1" dirty="0" smtClean="0"/>
              <a:t> to industrial </a:t>
            </a:r>
            <a:r>
              <a:rPr lang="it-IT" sz="1400" b="1" dirty="0" err="1" smtClean="0"/>
              <a:t>applications</a:t>
            </a:r>
            <a:r>
              <a:rPr lang="it-IT" sz="1400" b="1" dirty="0" smtClean="0"/>
              <a:t>,  Università di Bari   </a:t>
            </a:r>
            <a:r>
              <a:rPr lang="it-IT" sz="1400" kern="0" dirty="0" smtClean="0">
                <a:cs typeface="Arial" pitchFamily="34" charset="0"/>
              </a:rPr>
              <a:t>03-10-2019</a:t>
            </a:r>
            <a:endParaRPr lang="it-IT" sz="1400" kern="0" dirty="0">
              <a:cs typeface="Arial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77660"/>
            <a:ext cx="12192000" cy="468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GB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THE DETECTION : 21 PDMs</a:t>
            </a:r>
            <a:endParaRPr lang="en-GB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15" y="572319"/>
            <a:ext cx="3330598" cy="3039722"/>
          </a:xfrm>
          <a:prstGeom prst="rect">
            <a:avLst/>
          </a:prstGeom>
        </p:spPr>
      </p:pic>
      <p:pic>
        <p:nvPicPr>
          <p:cNvPr id="7" name="ezgif.com-gif-to-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87311" y="1474144"/>
            <a:ext cx="4212000" cy="421200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5613206" y="5126863"/>
            <a:ext cx="4667614" cy="659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5725048" y="1369486"/>
            <a:ext cx="705220" cy="4139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9589703" y="1484857"/>
            <a:ext cx="705220" cy="4139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6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4923" y="2302815"/>
            <a:ext cx="495300" cy="2486025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4203705" y="590030"/>
            <a:ext cx="789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 few of data taken at Serra La Nave Observatory</a:t>
            </a:r>
          </a:p>
          <a:p>
            <a:pPr algn="ctr"/>
            <a:r>
              <a:rPr lang="en-GB" dirty="0" smtClean="0"/>
              <a:t>Evaluated NSB </a:t>
            </a:r>
            <a:r>
              <a:rPr lang="en-GB" dirty="0" smtClean="0">
                <a:sym typeface="Symbol" panose="05050102010706020507" pitchFamily="18" charset="2"/>
              </a:rPr>
              <a:t></a:t>
            </a:r>
            <a:r>
              <a:rPr lang="en-GB" dirty="0" smtClean="0"/>
              <a:t> 3 times </a:t>
            </a:r>
            <a:r>
              <a:rPr lang="en-US" dirty="0"/>
              <a:t>higher than the dark sky </a:t>
            </a:r>
            <a:r>
              <a:rPr lang="en-US" dirty="0" smtClean="0"/>
              <a:t>light </a:t>
            </a:r>
            <a:r>
              <a:rPr lang="en-US" dirty="0"/>
              <a:t>at the final CTA site</a:t>
            </a:r>
            <a:endParaRPr lang="en-GB" dirty="0"/>
          </a:p>
        </p:txBody>
      </p:sp>
      <p:sp>
        <p:nvSpPr>
          <p:cNvPr id="13" name="Rettangolo 12"/>
          <p:cNvSpPr/>
          <p:nvPr/>
        </p:nvSpPr>
        <p:spPr>
          <a:xfrm>
            <a:off x="5537741" y="1348309"/>
            <a:ext cx="4667614" cy="655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4" name="Gruppo 13"/>
          <p:cNvGrpSpPr/>
          <p:nvPr/>
        </p:nvGrpSpPr>
        <p:grpSpPr>
          <a:xfrm>
            <a:off x="6135516" y="1879307"/>
            <a:ext cx="3772754" cy="3376154"/>
            <a:chOff x="2576988" y="1975986"/>
            <a:chExt cx="3704073" cy="3390020"/>
          </a:xfrm>
        </p:grpSpPr>
        <p:cxnSp>
          <p:nvCxnSpPr>
            <p:cNvPr id="15" name="Connettore 1 14"/>
            <p:cNvCxnSpPr/>
            <p:nvPr/>
          </p:nvCxnSpPr>
          <p:spPr>
            <a:xfrm>
              <a:off x="3478046" y="2112861"/>
              <a:ext cx="0" cy="3108715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  <a:alpha val="6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5"/>
            <p:cNvCxnSpPr/>
            <p:nvPr/>
          </p:nvCxnSpPr>
          <p:spPr>
            <a:xfrm>
              <a:off x="4105513" y="2109760"/>
              <a:ext cx="0" cy="310871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  <a:alpha val="6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6"/>
            <p:cNvCxnSpPr/>
            <p:nvPr/>
          </p:nvCxnSpPr>
          <p:spPr>
            <a:xfrm>
              <a:off x="4729514" y="2094278"/>
              <a:ext cx="0" cy="3144864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  <a:alpha val="6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7"/>
            <p:cNvCxnSpPr/>
            <p:nvPr/>
          </p:nvCxnSpPr>
          <p:spPr>
            <a:xfrm>
              <a:off x="2861900" y="1983408"/>
              <a:ext cx="0" cy="338259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ttangolo 18"/>
            <p:cNvSpPr/>
            <p:nvPr/>
          </p:nvSpPr>
          <p:spPr>
            <a:xfrm>
              <a:off x="2576988" y="1976735"/>
              <a:ext cx="898495" cy="750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Rettangolo 19"/>
            <p:cNvSpPr/>
            <p:nvPr/>
          </p:nvSpPr>
          <p:spPr>
            <a:xfrm>
              <a:off x="5382566" y="1975986"/>
              <a:ext cx="898495" cy="750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Rettangolo 20"/>
            <p:cNvSpPr/>
            <p:nvPr/>
          </p:nvSpPr>
          <p:spPr>
            <a:xfrm>
              <a:off x="5376557" y="2113924"/>
              <a:ext cx="625734" cy="6140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Rettangolo 21"/>
            <p:cNvSpPr/>
            <p:nvPr/>
          </p:nvSpPr>
          <p:spPr>
            <a:xfrm>
              <a:off x="2849749" y="2106865"/>
              <a:ext cx="625734" cy="6140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Rettangolo 22"/>
            <p:cNvSpPr/>
            <p:nvPr/>
          </p:nvSpPr>
          <p:spPr>
            <a:xfrm>
              <a:off x="5370805" y="4606993"/>
              <a:ext cx="625734" cy="6140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Rettangolo 23"/>
            <p:cNvSpPr/>
            <p:nvPr/>
          </p:nvSpPr>
          <p:spPr>
            <a:xfrm>
              <a:off x="2853664" y="4606993"/>
              <a:ext cx="625734" cy="6140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5" name="Connettore 1 24"/>
            <p:cNvCxnSpPr/>
            <p:nvPr/>
          </p:nvCxnSpPr>
          <p:spPr>
            <a:xfrm>
              <a:off x="2751517" y="2094373"/>
              <a:ext cx="324367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25"/>
            <p:cNvCxnSpPr/>
            <p:nvPr/>
          </p:nvCxnSpPr>
          <p:spPr>
            <a:xfrm>
              <a:off x="2866215" y="2727934"/>
              <a:ext cx="3074984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  <a:alpha val="6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1 26"/>
            <p:cNvCxnSpPr/>
            <p:nvPr/>
          </p:nvCxnSpPr>
          <p:spPr>
            <a:xfrm>
              <a:off x="2840260" y="3348933"/>
              <a:ext cx="3110328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  <a:alpha val="6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27"/>
            <p:cNvCxnSpPr/>
            <p:nvPr/>
          </p:nvCxnSpPr>
          <p:spPr>
            <a:xfrm>
              <a:off x="2849630" y="3978669"/>
              <a:ext cx="3110328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  <a:alpha val="6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1 28"/>
            <p:cNvCxnSpPr/>
            <p:nvPr/>
          </p:nvCxnSpPr>
          <p:spPr>
            <a:xfrm>
              <a:off x="2824921" y="5228084"/>
              <a:ext cx="32436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ttangolo 29"/>
            <p:cNvSpPr/>
            <p:nvPr/>
          </p:nvSpPr>
          <p:spPr>
            <a:xfrm>
              <a:off x="2576988" y="4592105"/>
              <a:ext cx="898495" cy="750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1" name="Rettangolo 30"/>
            <p:cNvSpPr/>
            <p:nvPr/>
          </p:nvSpPr>
          <p:spPr>
            <a:xfrm>
              <a:off x="5370331" y="4602328"/>
              <a:ext cx="898495" cy="750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2" name="Connettore 1 31"/>
            <p:cNvCxnSpPr/>
            <p:nvPr/>
          </p:nvCxnSpPr>
          <p:spPr>
            <a:xfrm>
              <a:off x="5369454" y="2122169"/>
              <a:ext cx="0" cy="309600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  <a:alpha val="6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1 32"/>
            <p:cNvCxnSpPr/>
            <p:nvPr/>
          </p:nvCxnSpPr>
          <p:spPr>
            <a:xfrm>
              <a:off x="2878043" y="4592105"/>
              <a:ext cx="3074984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  <a:alpha val="6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333" y="3636349"/>
            <a:ext cx="2920272" cy="291369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105636" y="5914239"/>
            <a:ext cx="2197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ASTRI TELESCOPE</a:t>
            </a:r>
            <a:endParaRPr lang="en-GB" dirty="0"/>
          </a:p>
        </p:txBody>
      </p:sp>
      <p:sp>
        <p:nvSpPr>
          <p:cNvPr id="36" name="CasellaDiTesto 35"/>
          <p:cNvSpPr txBox="1"/>
          <p:nvPr/>
        </p:nvSpPr>
        <p:spPr>
          <a:xfrm>
            <a:off x="11652068" y="6519446"/>
            <a:ext cx="444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b="1" dirty="0" smtClean="0"/>
              <a:t>16</a:t>
            </a:r>
            <a:endParaRPr lang="it-IT" sz="1600" b="1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193" y="1367140"/>
            <a:ext cx="6827520" cy="4647248"/>
          </a:xfrm>
          <a:prstGeom prst="rect">
            <a:avLst/>
          </a:prstGeom>
        </p:spPr>
      </p:pic>
      <p:sp>
        <p:nvSpPr>
          <p:cNvPr id="34" name="CasellaDiTesto 33"/>
          <p:cNvSpPr txBox="1"/>
          <p:nvPr/>
        </p:nvSpPr>
        <p:spPr>
          <a:xfrm>
            <a:off x="5165160" y="6014388"/>
            <a:ext cx="5645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/>
              <a:t>Crab</a:t>
            </a:r>
            <a:r>
              <a:rPr lang="it-IT" dirty="0" smtClean="0"/>
              <a:t> </a:t>
            </a:r>
            <a:r>
              <a:rPr lang="it-IT" dirty="0" err="1" smtClean="0"/>
              <a:t>detection</a:t>
            </a:r>
            <a:r>
              <a:rPr lang="it-IT" dirty="0" smtClean="0"/>
              <a:t> </a:t>
            </a:r>
            <a:r>
              <a:rPr lang="it-IT" dirty="0" err="1" smtClean="0"/>
              <a:t>achieved</a:t>
            </a:r>
            <a:r>
              <a:rPr lang="it-IT" dirty="0" smtClean="0"/>
              <a:t> on </a:t>
            </a:r>
            <a:r>
              <a:rPr lang="it-IT" dirty="0" err="1" smtClean="0"/>
              <a:t>December</a:t>
            </a:r>
            <a:r>
              <a:rPr lang="it-IT" dirty="0" smtClean="0"/>
              <a:t> 2018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9063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/>
        </p:nvSpPr>
        <p:spPr>
          <a:xfrm>
            <a:off x="0" y="6525344"/>
            <a:ext cx="12192000" cy="33265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it-IT" sz="1400" kern="0" dirty="0">
                <a:cs typeface="Arial" pitchFamily="34" charset="0"/>
              </a:rPr>
              <a:t>G</a:t>
            </a:r>
            <a:r>
              <a:rPr lang="it-IT" sz="1400" kern="0" dirty="0" smtClean="0">
                <a:cs typeface="Arial" pitchFamily="34" charset="0"/>
              </a:rPr>
              <a:t>. Contino – </a:t>
            </a:r>
            <a:r>
              <a:rPr lang="it-IT" sz="1400" kern="0" dirty="0">
                <a:cs typeface="Arial" pitchFamily="34" charset="0"/>
              </a:rPr>
              <a:t>INAF/IASF PALERMO – </a:t>
            </a:r>
            <a:r>
              <a:rPr lang="it-IT" sz="1400" b="1" dirty="0" err="1" smtClean="0"/>
              <a:t>SiPM</a:t>
            </a:r>
            <a:r>
              <a:rPr lang="it-IT" sz="1400" b="1" dirty="0" smtClean="0"/>
              <a:t> workshop: from </a:t>
            </a:r>
            <a:r>
              <a:rPr lang="it-IT" sz="1400" b="1" dirty="0" err="1" smtClean="0"/>
              <a:t>fundamental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research</a:t>
            </a:r>
            <a:r>
              <a:rPr lang="it-IT" sz="1400" b="1" dirty="0" smtClean="0"/>
              <a:t> to industrial </a:t>
            </a:r>
            <a:r>
              <a:rPr lang="it-IT" sz="1400" b="1" dirty="0" err="1" smtClean="0"/>
              <a:t>applications</a:t>
            </a:r>
            <a:r>
              <a:rPr lang="it-IT" sz="1400" b="1" dirty="0" smtClean="0"/>
              <a:t>,  Università di Bari   </a:t>
            </a:r>
            <a:r>
              <a:rPr lang="it-IT" sz="1400" kern="0" dirty="0" smtClean="0">
                <a:cs typeface="Arial" pitchFamily="34" charset="0"/>
              </a:rPr>
              <a:t>03-10-2019</a:t>
            </a:r>
            <a:endParaRPr lang="it-IT" sz="1400" kern="0" dirty="0">
              <a:cs typeface="Arial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175948"/>
            <a:ext cx="12192000" cy="468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GB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THE PROPOSAL</a:t>
            </a:r>
            <a:endParaRPr lang="en-GB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295351" y="1146147"/>
            <a:ext cx="81958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DETECTION OF VERY 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FAINT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INTENSE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UV-VIS LIGHT</a:t>
            </a:r>
            <a:endParaRPr lang="en-GB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0" name="Gruppo 9"/>
          <p:cNvGrpSpPr/>
          <p:nvPr/>
        </p:nvGrpSpPr>
        <p:grpSpPr>
          <a:xfrm>
            <a:off x="381305" y="2454178"/>
            <a:ext cx="11058133" cy="2832593"/>
            <a:chOff x="267005" y="2181138"/>
            <a:chExt cx="11058133" cy="2832593"/>
          </a:xfrm>
        </p:grpSpPr>
        <p:grpSp>
          <p:nvGrpSpPr>
            <p:cNvPr id="9" name="Gruppo 8"/>
            <p:cNvGrpSpPr/>
            <p:nvPr/>
          </p:nvGrpSpPr>
          <p:grpSpPr>
            <a:xfrm>
              <a:off x="267005" y="2181138"/>
              <a:ext cx="11058133" cy="2832593"/>
              <a:chOff x="585787" y="2248251"/>
              <a:chExt cx="11020425" cy="2782260"/>
            </a:xfrm>
          </p:grpSpPr>
          <p:pic>
            <p:nvPicPr>
              <p:cNvPr id="2" name="Immagine 1"/>
              <p:cNvPicPr>
                <a:picLocks noChangeAspect="1"/>
              </p:cNvPicPr>
              <p:nvPr/>
            </p:nvPicPr>
            <p:blipFill rotWithShape="1">
              <a:blip r:embed="rId2"/>
              <a:srcRect t="1245"/>
              <a:stretch/>
            </p:blipFill>
            <p:spPr>
              <a:xfrm>
                <a:off x="585787" y="2248251"/>
                <a:ext cx="11020425" cy="2782260"/>
              </a:xfrm>
              <a:prstGeom prst="rect">
                <a:avLst/>
              </a:prstGeom>
            </p:spPr>
          </p:pic>
          <p:sp>
            <p:nvSpPr>
              <p:cNvPr id="7" name="CasellaDiTesto 6"/>
              <p:cNvSpPr txBox="1"/>
              <p:nvPr/>
            </p:nvSpPr>
            <p:spPr>
              <a:xfrm>
                <a:off x="8018659" y="2869350"/>
                <a:ext cx="26425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 smtClean="0"/>
                  <a:t>(charge integration)</a:t>
                </a:r>
                <a:endParaRPr lang="en-GB" sz="1400" dirty="0"/>
              </a:p>
            </p:txBody>
          </p:sp>
        </p:grpSp>
        <p:sp>
          <p:nvSpPr>
            <p:cNvPr id="6" name="CasellaDiTesto 5"/>
            <p:cNvSpPr txBox="1"/>
            <p:nvPr/>
          </p:nvSpPr>
          <p:spPr>
            <a:xfrm>
              <a:off x="4990233" y="3557739"/>
              <a:ext cx="2651574" cy="313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(Single photon counting)</a:t>
              </a:r>
              <a:endParaRPr lang="en-GB" sz="1400" dirty="0"/>
            </a:p>
          </p:txBody>
        </p:sp>
        <p:sp>
          <p:nvSpPr>
            <p:cNvPr id="8" name="Rettangolo 7"/>
            <p:cNvSpPr/>
            <p:nvPr/>
          </p:nvSpPr>
          <p:spPr>
            <a:xfrm>
              <a:off x="7901212" y="3248424"/>
              <a:ext cx="397355" cy="586420"/>
            </a:xfrm>
            <a:prstGeom prst="rect">
              <a:avLst/>
            </a:prstGeom>
            <a:solidFill>
              <a:srgbClr val="E1F0E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CasellaDiTesto 12"/>
          <p:cNvSpPr txBox="1"/>
          <p:nvPr/>
        </p:nvSpPr>
        <p:spPr>
          <a:xfrm>
            <a:off x="11652068" y="6519446"/>
            <a:ext cx="444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b="1" dirty="0" smtClean="0"/>
              <a:t>17</a:t>
            </a: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63383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/>
          <p:cNvSpPr/>
          <p:nvPr/>
        </p:nvSpPr>
        <p:spPr>
          <a:xfrm>
            <a:off x="0" y="6525344"/>
            <a:ext cx="12192000" cy="33265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it-IT" sz="1400" kern="0" dirty="0">
                <a:cs typeface="Arial" pitchFamily="34" charset="0"/>
              </a:rPr>
              <a:t>G</a:t>
            </a:r>
            <a:r>
              <a:rPr lang="it-IT" sz="1400" kern="0" dirty="0" smtClean="0">
                <a:cs typeface="Arial" pitchFamily="34" charset="0"/>
              </a:rPr>
              <a:t>. Contino – </a:t>
            </a:r>
            <a:r>
              <a:rPr lang="it-IT" sz="1400" kern="0" dirty="0">
                <a:cs typeface="Arial" pitchFamily="34" charset="0"/>
              </a:rPr>
              <a:t>INAF/IASF PALERMO – </a:t>
            </a:r>
            <a:r>
              <a:rPr lang="it-IT" sz="1400" b="1" dirty="0" err="1" smtClean="0"/>
              <a:t>SiPM</a:t>
            </a:r>
            <a:r>
              <a:rPr lang="it-IT" sz="1400" b="1" dirty="0" smtClean="0"/>
              <a:t> workshop: from </a:t>
            </a:r>
            <a:r>
              <a:rPr lang="it-IT" sz="1400" b="1" dirty="0" err="1" smtClean="0"/>
              <a:t>fundamental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research</a:t>
            </a:r>
            <a:r>
              <a:rPr lang="it-IT" sz="1400" b="1" dirty="0" smtClean="0"/>
              <a:t> to industrial </a:t>
            </a:r>
            <a:r>
              <a:rPr lang="it-IT" sz="1400" b="1" dirty="0" err="1" smtClean="0"/>
              <a:t>applications</a:t>
            </a:r>
            <a:r>
              <a:rPr lang="it-IT" sz="1400" b="1" dirty="0" smtClean="0"/>
              <a:t>,  Università di Bari   </a:t>
            </a:r>
            <a:r>
              <a:rPr lang="it-IT" sz="1400" kern="0" dirty="0" smtClean="0">
                <a:cs typeface="Arial" pitchFamily="34" charset="0"/>
              </a:rPr>
              <a:t>03-10-2019</a:t>
            </a:r>
            <a:endParaRPr lang="it-IT" sz="1400" kern="0" dirty="0">
              <a:cs typeface="Arial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135238"/>
            <a:ext cx="12192000" cy="468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GB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THE PROPOSAL : ASIC MODIFICATION </a:t>
            </a:r>
            <a:endParaRPr lang="en-GB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5714" y="806703"/>
            <a:ext cx="7797460" cy="5346655"/>
          </a:xfrm>
          <a:prstGeom prst="rect">
            <a:avLst/>
          </a:prstGeom>
        </p:spPr>
      </p:pic>
      <p:grpSp>
        <p:nvGrpSpPr>
          <p:cNvPr id="19" name="Gruppo 18"/>
          <p:cNvGrpSpPr/>
          <p:nvPr/>
        </p:nvGrpSpPr>
        <p:grpSpPr>
          <a:xfrm>
            <a:off x="4273706" y="914664"/>
            <a:ext cx="2961314" cy="3371861"/>
            <a:chOff x="3305262" y="863633"/>
            <a:chExt cx="2961314" cy="3371861"/>
          </a:xfrm>
        </p:grpSpPr>
        <p:grpSp>
          <p:nvGrpSpPr>
            <p:cNvPr id="18" name="Gruppo 17"/>
            <p:cNvGrpSpPr/>
            <p:nvPr/>
          </p:nvGrpSpPr>
          <p:grpSpPr>
            <a:xfrm>
              <a:off x="3305262" y="2659310"/>
              <a:ext cx="1635854" cy="1576184"/>
              <a:chOff x="3305262" y="2659310"/>
              <a:chExt cx="1635854" cy="1576184"/>
            </a:xfrm>
          </p:grpSpPr>
          <p:grpSp>
            <p:nvGrpSpPr>
              <p:cNvPr id="10" name="Gruppo 9"/>
              <p:cNvGrpSpPr/>
              <p:nvPr/>
            </p:nvGrpSpPr>
            <p:grpSpPr>
              <a:xfrm>
                <a:off x="3305262" y="2659310"/>
                <a:ext cx="1300163" cy="1576184"/>
                <a:chOff x="3305262" y="2659310"/>
                <a:chExt cx="1300163" cy="1576184"/>
              </a:xfrm>
            </p:grpSpPr>
            <p:grpSp>
              <p:nvGrpSpPr>
                <p:cNvPr id="8" name="Gruppo 7"/>
                <p:cNvGrpSpPr/>
                <p:nvPr/>
              </p:nvGrpSpPr>
              <p:grpSpPr>
                <a:xfrm>
                  <a:off x="3305262" y="2659310"/>
                  <a:ext cx="1300163" cy="1324212"/>
                  <a:chOff x="3305262" y="2659310"/>
                  <a:chExt cx="1300163" cy="1324212"/>
                </a:xfrm>
              </p:grpSpPr>
              <p:pic>
                <p:nvPicPr>
                  <p:cNvPr id="3" name="Immagine 2"/>
                  <p:cNvPicPr>
                    <a:picLocks noChangeAspect="1"/>
                  </p:cNvPicPr>
                  <p:nvPr/>
                </p:nvPicPr>
                <p:blipFill>
                  <a:blip r:embed="rId4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>
                    <a:off x="3305262" y="3194458"/>
                    <a:ext cx="1300163" cy="789064"/>
                  </a:xfrm>
                  <a:prstGeom prst="rect">
                    <a:avLst/>
                  </a:prstGeom>
                </p:spPr>
              </p:pic>
              <p:cxnSp>
                <p:nvCxnSpPr>
                  <p:cNvPr id="7" name="Connettore 1 6"/>
                  <p:cNvCxnSpPr/>
                  <p:nvPr/>
                </p:nvCxnSpPr>
                <p:spPr>
                  <a:xfrm>
                    <a:off x="3313651" y="2659310"/>
                    <a:ext cx="0" cy="645952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" name="CasellaDiTesto 8"/>
                <p:cNvSpPr txBox="1"/>
                <p:nvPr/>
              </p:nvSpPr>
              <p:spPr>
                <a:xfrm>
                  <a:off x="3431031" y="3973884"/>
                  <a:ext cx="1048624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100" dirty="0" smtClean="0"/>
                    <a:t>Preamp trigger</a:t>
                  </a:r>
                  <a:endParaRPr lang="en-GB" sz="1100" dirty="0"/>
                </a:p>
              </p:txBody>
            </p:sp>
          </p:grpSp>
          <p:cxnSp>
            <p:nvCxnSpPr>
              <p:cNvPr id="12" name="Connettore 1 11"/>
              <p:cNvCxnSpPr/>
              <p:nvPr/>
            </p:nvCxnSpPr>
            <p:spPr>
              <a:xfrm>
                <a:off x="4605425" y="3749879"/>
                <a:ext cx="25180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Rettangolo 12"/>
              <p:cNvSpPr/>
              <p:nvPr/>
            </p:nvSpPr>
            <p:spPr>
              <a:xfrm>
                <a:off x="4731325" y="3296873"/>
                <a:ext cx="209791" cy="4446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5" name="Ovale 14"/>
            <p:cNvSpPr/>
            <p:nvPr/>
          </p:nvSpPr>
          <p:spPr>
            <a:xfrm>
              <a:off x="3389086" y="863633"/>
              <a:ext cx="1048624" cy="233082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e 15"/>
            <p:cNvSpPr/>
            <p:nvPr/>
          </p:nvSpPr>
          <p:spPr>
            <a:xfrm>
              <a:off x="5192785" y="3296873"/>
              <a:ext cx="1073791" cy="85567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CasellaDiTesto 19"/>
          <p:cNvSpPr txBox="1"/>
          <p:nvPr/>
        </p:nvSpPr>
        <p:spPr>
          <a:xfrm>
            <a:off x="322492" y="948220"/>
            <a:ext cx="2921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Redesign  Preamp.</a:t>
            </a:r>
          </a:p>
          <a:p>
            <a:r>
              <a:rPr lang="en-GB" dirty="0" smtClean="0"/>
              <a:t>Add preamp. Trigger</a:t>
            </a:r>
          </a:p>
          <a:p>
            <a:r>
              <a:rPr lang="en-GB" dirty="0" smtClean="0"/>
              <a:t>Redesign trigger fast shaper (using pole zero cancellation)</a:t>
            </a:r>
            <a:endParaRPr lang="en-GB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11652068" y="6519446"/>
            <a:ext cx="444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b="1" dirty="0" smtClean="0"/>
              <a:t>18</a:t>
            </a: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213072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0" y="6525344"/>
            <a:ext cx="12192000" cy="33265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it-IT" sz="1400" kern="0" dirty="0">
                <a:cs typeface="Arial" pitchFamily="34" charset="0"/>
              </a:rPr>
              <a:t>G</a:t>
            </a:r>
            <a:r>
              <a:rPr lang="it-IT" sz="1400" kern="0" dirty="0" smtClean="0">
                <a:cs typeface="Arial" pitchFamily="34" charset="0"/>
              </a:rPr>
              <a:t>. Contino – </a:t>
            </a:r>
            <a:r>
              <a:rPr lang="it-IT" sz="1400" kern="0" dirty="0">
                <a:cs typeface="Arial" pitchFamily="34" charset="0"/>
              </a:rPr>
              <a:t>INAF/IASF PALERMO – </a:t>
            </a:r>
            <a:r>
              <a:rPr lang="it-IT" sz="1400" b="1" dirty="0" err="1" smtClean="0"/>
              <a:t>SiPM</a:t>
            </a:r>
            <a:r>
              <a:rPr lang="it-IT" sz="1400" b="1" dirty="0" smtClean="0"/>
              <a:t> workshop: from </a:t>
            </a:r>
            <a:r>
              <a:rPr lang="it-IT" sz="1400" b="1" dirty="0" err="1" smtClean="0"/>
              <a:t>fundamental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research</a:t>
            </a:r>
            <a:r>
              <a:rPr lang="it-IT" sz="1400" b="1" dirty="0" smtClean="0"/>
              <a:t> to industrial </a:t>
            </a:r>
            <a:r>
              <a:rPr lang="it-IT" sz="1400" b="1" dirty="0" err="1" smtClean="0"/>
              <a:t>applications</a:t>
            </a:r>
            <a:r>
              <a:rPr lang="it-IT" sz="1400" b="1" dirty="0" smtClean="0"/>
              <a:t>,  Università di Bari   </a:t>
            </a:r>
            <a:r>
              <a:rPr lang="it-IT" sz="1400" kern="0" dirty="0" smtClean="0">
                <a:cs typeface="Arial" pitchFamily="34" charset="0"/>
              </a:rPr>
              <a:t>03-10-2019</a:t>
            </a:r>
            <a:endParaRPr lang="it-IT" sz="1400" kern="0" dirty="0">
              <a:cs typeface="Arial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194821"/>
            <a:ext cx="12192000" cy="468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GB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THE PROPOSAL :  MAIN SPECIFICATIONS</a:t>
            </a:r>
            <a:endParaRPr lang="en-GB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38758" y="1122592"/>
            <a:ext cx="1201303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SiPM</a:t>
            </a:r>
            <a:r>
              <a:rPr lang="en-US" sz="2000" dirty="0"/>
              <a:t> high-voltage </a:t>
            </a:r>
            <a:r>
              <a:rPr lang="en-US" sz="2000" dirty="0" smtClean="0"/>
              <a:t>adjustment (with DACs </a:t>
            </a:r>
            <a:r>
              <a:rPr lang="en-US" sz="2000" dirty="0"/>
              <a:t>connected to the ASIC </a:t>
            </a:r>
            <a:r>
              <a:rPr lang="en-US" sz="2000" dirty="0" smtClean="0"/>
              <a:t>inputs)</a:t>
            </a:r>
          </a:p>
          <a:p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Double </a:t>
            </a:r>
            <a:r>
              <a:rPr lang="en-US" sz="2000" dirty="0"/>
              <a:t>pulse resolution of a few ns </a:t>
            </a:r>
            <a:r>
              <a:rPr lang="en-US" sz="2000" dirty="0" smtClean="0"/>
              <a:t>(&lt; </a:t>
            </a:r>
            <a:r>
              <a:rPr lang="en-US" sz="2000" dirty="0"/>
              <a:t>10 ns) </a:t>
            </a:r>
            <a:r>
              <a:rPr lang="en-US" sz="2000" dirty="0" smtClean="0"/>
              <a:t> (is </a:t>
            </a:r>
            <a:r>
              <a:rPr lang="en-US" sz="2000" dirty="0"/>
              <a:t>enough to avoid pulses </a:t>
            </a:r>
            <a:r>
              <a:rPr lang="en-US" sz="2000" dirty="0" smtClean="0"/>
              <a:t>pile-up)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</a:t>
            </a:r>
            <a:r>
              <a:rPr lang="en-US" sz="2000" dirty="0" smtClean="0"/>
              <a:t>rogrammable </a:t>
            </a:r>
            <a:r>
              <a:rPr lang="en-US" sz="2000" dirty="0"/>
              <a:t>pole-zero </a:t>
            </a:r>
            <a:r>
              <a:rPr lang="en-US" sz="2000" dirty="0" smtClean="0"/>
              <a:t>cancellation trigger shaper (to </a:t>
            </a:r>
            <a:r>
              <a:rPr lang="en-US" sz="2000" dirty="0"/>
              <a:t>cope with long tail </a:t>
            </a:r>
            <a:r>
              <a:rPr lang="en-US" sz="2000" dirty="0" err="1"/>
              <a:t>SiPM</a:t>
            </a:r>
            <a:r>
              <a:rPr lang="en-US" sz="2000" dirty="0"/>
              <a:t> </a:t>
            </a:r>
            <a:r>
              <a:rPr lang="en-US" sz="2000" dirty="0" smtClean="0"/>
              <a:t>signals)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Analog pulse </a:t>
            </a:r>
            <a:r>
              <a:rPr lang="en-US" sz="2000" dirty="0"/>
              <a:t>height measurement </a:t>
            </a:r>
            <a:r>
              <a:rPr lang="en-US" sz="2000" dirty="0" smtClean="0"/>
              <a:t>using fast </a:t>
            </a:r>
            <a:r>
              <a:rPr lang="en-US" sz="2000" dirty="0"/>
              <a:t>peak detector 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Wide energy </a:t>
            </a:r>
            <a:r>
              <a:rPr lang="en-US" sz="2000" dirty="0"/>
              <a:t>dynamic range (energy measurement from 1 </a:t>
            </a:r>
            <a:r>
              <a:rPr lang="en-US" sz="2000" dirty="0" err="1"/>
              <a:t>pe</a:t>
            </a:r>
            <a:r>
              <a:rPr lang="en-US" sz="2000" dirty="0"/>
              <a:t> up to several thousand </a:t>
            </a:r>
            <a:r>
              <a:rPr lang="en-US" sz="2000" dirty="0" err="1" smtClean="0"/>
              <a:t>pe</a:t>
            </a:r>
            <a:r>
              <a:rPr lang="en-US" sz="20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Analog </a:t>
            </a:r>
            <a:r>
              <a:rPr lang="en-US" sz="2000" dirty="0"/>
              <a:t>triggers (summation of analog signals) and digital triggers </a:t>
            </a:r>
            <a:r>
              <a:rPr lang="en-US" sz="2000" dirty="0" smtClean="0"/>
              <a:t>implementation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Timing </a:t>
            </a:r>
            <a:r>
              <a:rPr lang="en-US" sz="2000" dirty="0"/>
              <a:t>measurement </a:t>
            </a:r>
            <a:r>
              <a:rPr lang="en-US" sz="2000" dirty="0" smtClean="0"/>
              <a:t> </a:t>
            </a:r>
            <a:r>
              <a:rPr lang="en-US" sz="2000" dirty="0"/>
              <a:t>better than 100 </a:t>
            </a:r>
            <a:r>
              <a:rPr lang="en-US" sz="2000" dirty="0" err="1"/>
              <a:t>ps</a:t>
            </a:r>
            <a:r>
              <a:rPr lang="en-US" sz="2000" dirty="0"/>
              <a:t> RMS </a:t>
            </a:r>
            <a:endParaRPr lang="en-US" sz="2000" dirty="0" smtClean="0"/>
          </a:p>
          <a:p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Masking </a:t>
            </a:r>
            <a:r>
              <a:rPr lang="en-US" sz="2000" dirty="0"/>
              <a:t>of the digital triggers </a:t>
            </a:r>
            <a:r>
              <a:rPr lang="en-US" sz="2000" dirty="0" smtClean="0"/>
              <a:t> (switch </a:t>
            </a:r>
            <a:r>
              <a:rPr lang="en-US" sz="2000" dirty="0"/>
              <a:t>off potential noisy </a:t>
            </a:r>
            <a:r>
              <a:rPr lang="en-US" sz="2000" dirty="0" smtClean="0"/>
              <a:t>pixels)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1652068" y="6519446"/>
            <a:ext cx="444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b="1" dirty="0" smtClean="0"/>
              <a:t>19</a:t>
            </a: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67643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0" y="6525344"/>
            <a:ext cx="12192000" cy="33265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it-IT" sz="1400" kern="0" dirty="0">
                <a:cs typeface="Arial" pitchFamily="34" charset="0"/>
              </a:rPr>
              <a:t>G</a:t>
            </a:r>
            <a:r>
              <a:rPr lang="it-IT" sz="1400" kern="0" dirty="0" smtClean="0">
                <a:cs typeface="Arial" pitchFamily="34" charset="0"/>
              </a:rPr>
              <a:t>. Contino – </a:t>
            </a:r>
            <a:r>
              <a:rPr lang="it-IT" sz="1400" kern="0" dirty="0">
                <a:cs typeface="Arial" pitchFamily="34" charset="0"/>
              </a:rPr>
              <a:t>INAF/IASF PALERMO – </a:t>
            </a:r>
            <a:r>
              <a:rPr lang="it-IT" sz="1400" b="1" dirty="0" err="1" smtClean="0"/>
              <a:t>SiPM</a:t>
            </a:r>
            <a:r>
              <a:rPr lang="it-IT" sz="1400" b="1" dirty="0" smtClean="0"/>
              <a:t> workshop: from </a:t>
            </a:r>
            <a:r>
              <a:rPr lang="it-IT" sz="1400" b="1" dirty="0" err="1" smtClean="0"/>
              <a:t>fundamental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research</a:t>
            </a:r>
            <a:r>
              <a:rPr lang="it-IT" sz="1400" b="1" dirty="0" smtClean="0"/>
              <a:t> to industrial </a:t>
            </a:r>
            <a:r>
              <a:rPr lang="it-IT" sz="1400" b="1" dirty="0" err="1" smtClean="0"/>
              <a:t>applications</a:t>
            </a:r>
            <a:r>
              <a:rPr lang="it-IT" sz="1400" b="1" dirty="0" smtClean="0"/>
              <a:t>,  Università di Bari   </a:t>
            </a:r>
            <a:r>
              <a:rPr lang="it-IT" sz="1400" kern="0" dirty="0" smtClean="0">
                <a:cs typeface="Arial" pitchFamily="34" charset="0"/>
              </a:rPr>
              <a:t>03-10-2019</a:t>
            </a:r>
            <a:endParaRPr lang="it-IT" sz="1400" kern="0" dirty="0">
              <a:cs typeface="Arial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110476"/>
            <a:ext cx="12192000" cy="468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GB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SCIENTIFIC RATIONAL : </a:t>
            </a:r>
            <a:r>
              <a:rPr lang="en-GB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SPACE MISSION </a:t>
            </a:r>
            <a:r>
              <a:rPr lang="en-GB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STATUS</a:t>
            </a:r>
            <a:endParaRPr lang="en-GB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63020" y="833010"/>
            <a:ext cx="12192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Detection of Ultra </a:t>
            </a:r>
            <a:r>
              <a:rPr lang="en-US" sz="2000" b="1" dirty="0"/>
              <a:t>H</a:t>
            </a:r>
            <a:r>
              <a:rPr lang="en-US" sz="2000" b="1" dirty="0" smtClean="0"/>
              <a:t>igh Energy Cosmic Rays  (E&gt;10</a:t>
            </a:r>
            <a:r>
              <a:rPr lang="en-US" sz="2000" b="1" baseline="30000" dirty="0" smtClean="0"/>
              <a:t>19</a:t>
            </a:r>
            <a:r>
              <a:rPr lang="en-US" sz="2000" b="1" dirty="0" smtClean="0"/>
              <a:t> eV)</a:t>
            </a:r>
          </a:p>
          <a:p>
            <a:pPr algn="ctr"/>
            <a:r>
              <a:rPr lang="en-GB" sz="2000" b="1" dirty="0"/>
              <a:t>looking downward at the dark earth atmosphere</a:t>
            </a:r>
            <a:endParaRPr lang="en-US" sz="2000" b="1" dirty="0" smtClean="0"/>
          </a:p>
          <a:p>
            <a:pPr algn="ctr"/>
            <a:endParaRPr lang="en-US" sz="2000" dirty="0" smtClean="0"/>
          </a:p>
          <a:p>
            <a:pPr algn="ctr"/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Balloon flights: BABY (3 flights from Trapani-Milo ASI base), </a:t>
            </a:r>
            <a:r>
              <a:rPr lang="en-GB" sz="2000" dirty="0" smtClean="0"/>
              <a:t>EUSO-Balloon </a:t>
            </a:r>
            <a:r>
              <a:rPr lang="en-GB" sz="2000" dirty="0"/>
              <a:t>1st </a:t>
            </a:r>
            <a:r>
              <a:rPr lang="en-GB" sz="2000" dirty="0" smtClean="0"/>
              <a:t>flight (EUSO/CNES),</a:t>
            </a:r>
          </a:p>
          <a:p>
            <a:r>
              <a:rPr lang="en-GB" sz="2000" dirty="0"/>
              <a:t>	</a:t>
            </a:r>
            <a:r>
              <a:rPr lang="en-GB" sz="2000" dirty="0" smtClean="0"/>
              <a:t>	  EUSO-SPB1 (EUSO/NASA), EUSO-SPB2 (future mission approved by NASA)</a:t>
            </a:r>
          </a:p>
          <a:p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Missions proposed in the past : EUSO (Extreme Universe Space Observatory), KLIPVE (Russian)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Path-finder missions: MINI-EUSO (ASI/ROSCOSMOS) </a:t>
            </a:r>
            <a:r>
              <a:rPr lang="it-IT" sz="2000" dirty="0" smtClean="0"/>
              <a:t>August 2019 on </a:t>
            </a:r>
            <a:r>
              <a:rPr lang="it-IT" sz="2000" dirty="0" err="1" smtClean="0"/>
              <a:t>going</a:t>
            </a:r>
            <a:r>
              <a:rPr lang="it-IT" sz="2000" dirty="0" smtClean="0"/>
              <a:t>, ISS Russian </a:t>
            </a:r>
            <a:r>
              <a:rPr lang="it-IT" sz="2000" dirty="0" err="1" smtClean="0"/>
              <a:t>module</a:t>
            </a:r>
            <a:endParaRPr lang="it-IT" sz="2000" dirty="0" smtClean="0"/>
          </a:p>
          <a:p>
            <a:r>
              <a:rPr lang="en-US" sz="2000" dirty="0" smtClean="0"/>
              <a:t>		             K-EUSO (ROSCOSMOS/EUSO) end of 2022, ISS Russian module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Mission in operation: TUS (ROSCOSMOS): launched, April 2016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Missions proposed in the last years: JEM-EUSO, </a:t>
            </a:r>
            <a:r>
              <a:rPr lang="en-GB" sz="2000" dirty="0" smtClean="0"/>
              <a:t>POEMMA (</a:t>
            </a:r>
            <a:r>
              <a:rPr lang="en-US" sz="2000" dirty="0"/>
              <a:t>Probe Of Extreme Multi-Messenger </a:t>
            </a:r>
            <a:r>
              <a:rPr lang="en-US" sz="2000" dirty="0" smtClean="0"/>
              <a:t>Astrophysics)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1652068" y="6519446"/>
            <a:ext cx="444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b="1" dirty="0" smtClean="0"/>
              <a:t>2</a:t>
            </a: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380329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0" y="6525344"/>
            <a:ext cx="12192000" cy="33265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it-IT" sz="1400" kern="0" dirty="0">
                <a:cs typeface="Arial" pitchFamily="34" charset="0"/>
              </a:rPr>
              <a:t>G</a:t>
            </a:r>
            <a:r>
              <a:rPr lang="it-IT" sz="1400" kern="0" dirty="0" smtClean="0">
                <a:cs typeface="Arial" pitchFamily="34" charset="0"/>
              </a:rPr>
              <a:t>. Contino – </a:t>
            </a:r>
            <a:r>
              <a:rPr lang="it-IT" sz="1400" kern="0" dirty="0">
                <a:cs typeface="Arial" pitchFamily="34" charset="0"/>
              </a:rPr>
              <a:t>INAF/IASF PALERMO – </a:t>
            </a:r>
            <a:r>
              <a:rPr lang="it-IT" sz="1400" b="1" dirty="0" err="1" smtClean="0"/>
              <a:t>SiPM</a:t>
            </a:r>
            <a:r>
              <a:rPr lang="it-IT" sz="1400" b="1" dirty="0" smtClean="0"/>
              <a:t> workshop: from </a:t>
            </a:r>
            <a:r>
              <a:rPr lang="it-IT" sz="1400" b="1" dirty="0" err="1" smtClean="0"/>
              <a:t>fundamental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research</a:t>
            </a:r>
            <a:r>
              <a:rPr lang="it-IT" sz="1400" b="1" dirty="0" smtClean="0"/>
              <a:t> to industrial </a:t>
            </a:r>
            <a:r>
              <a:rPr lang="it-IT" sz="1400" b="1" dirty="0" err="1" smtClean="0"/>
              <a:t>applications</a:t>
            </a:r>
            <a:r>
              <a:rPr lang="it-IT" sz="1400" b="1" dirty="0" smtClean="0"/>
              <a:t>,  Università di Bari   </a:t>
            </a:r>
            <a:r>
              <a:rPr lang="it-IT" sz="1400" kern="0" dirty="0" smtClean="0">
                <a:cs typeface="Arial" pitchFamily="34" charset="0"/>
              </a:rPr>
              <a:t>03-10-2019</a:t>
            </a:r>
            <a:endParaRPr lang="it-IT" sz="1400" kern="0" dirty="0">
              <a:cs typeface="Arial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138439"/>
            <a:ext cx="12192000" cy="468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GB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CONCLUSION</a:t>
            </a:r>
            <a:endParaRPr lang="en-GB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99861" y="799426"/>
            <a:ext cx="11853643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 in case of space </a:t>
            </a:r>
            <a:r>
              <a:rPr lang="en-US" dirty="0" smtClean="0"/>
              <a:t>missions, as well as for ground experiments, measurement of </a:t>
            </a:r>
            <a:r>
              <a:rPr lang="en-US" dirty="0"/>
              <a:t>fluorescence and Cherenkov light as well as atmospheric phenomena require </a:t>
            </a:r>
            <a:r>
              <a:rPr lang="en-US" dirty="0" smtClean="0"/>
              <a:t>detection, with </a:t>
            </a:r>
            <a:r>
              <a:rPr lang="en-US" dirty="0"/>
              <a:t>different time </a:t>
            </a:r>
            <a:r>
              <a:rPr lang="en-US" dirty="0" smtClean="0"/>
              <a:t>scale, </a:t>
            </a:r>
            <a:r>
              <a:rPr lang="en-US" dirty="0"/>
              <a:t>of very faint and very intense </a:t>
            </a:r>
            <a:r>
              <a:rPr lang="en-US" dirty="0" smtClean="0"/>
              <a:t>light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Single-photon-counting </a:t>
            </a:r>
            <a:r>
              <a:rPr lang="en-US" dirty="0"/>
              <a:t>as well as charge integration </a:t>
            </a:r>
            <a:r>
              <a:rPr lang="en-US" dirty="0" smtClean="0"/>
              <a:t>must coexist in the same FE for obtaining optimum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CITIROC1A chip lends itself to the changes we have </a:t>
            </a:r>
            <a:r>
              <a:rPr lang="en-US" dirty="0" smtClean="0"/>
              <a:t>suggested in short time</a:t>
            </a:r>
          </a:p>
          <a:p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The suggested integration </a:t>
            </a:r>
            <a:r>
              <a:rPr lang="en-US" dirty="0"/>
              <a:t>of </a:t>
            </a:r>
            <a:r>
              <a:rPr lang="en-US" dirty="0" err="1"/>
              <a:t>SiPM</a:t>
            </a:r>
            <a:r>
              <a:rPr lang="en-US" dirty="0"/>
              <a:t>, FE and FPGA in a </a:t>
            </a:r>
            <a:r>
              <a:rPr lang="en-US" dirty="0" smtClean="0"/>
              <a:t>MPDU (</a:t>
            </a:r>
            <a:r>
              <a:rPr lang="en-US" dirty="0"/>
              <a:t>Monolithic Photo Detection Unit) reduce drastically power consumption and mass </a:t>
            </a:r>
            <a:r>
              <a:rPr lang="en-US" dirty="0" smtClean="0"/>
              <a:t>budgets, </a:t>
            </a:r>
            <a:r>
              <a:rPr lang="en-US" dirty="0"/>
              <a:t>very important for any space mission and particularly for the proposed UHECR space missions as </a:t>
            </a:r>
            <a:r>
              <a:rPr lang="en-US" dirty="0" smtClean="0"/>
              <a:t>EUSO and POEMMA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progress in </a:t>
            </a:r>
            <a:r>
              <a:rPr lang="en-US" dirty="0" err="1"/>
              <a:t>SiPM</a:t>
            </a:r>
            <a:r>
              <a:rPr lang="en-US" dirty="0"/>
              <a:t> manufacturing, front-end ASIC and system integration associated with System on Chip (</a:t>
            </a:r>
            <a:r>
              <a:rPr lang="en-US" dirty="0" err="1"/>
              <a:t>SoC</a:t>
            </a:r>
            <a:r>
              <a:rPr lang="en-US" dirty="0"/>
              <a:t>) design gives hope that this outcome can be </a:t>
            </a:r>
            <a:r>
              <a:rPr lang="en-US" dirty="0" smtClean="0"/>
              <a:t>achieved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We acknowledge financial contribution from the agreement ASI-INAF n.2017-14-H.0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These contribution is </a:t>
            </a:r>
            <a:r>
              <a:rPr lang="en-GB" dirty="0" smtClean="0"/>
              <a:t>intended </a:t>
            </a:r>
            <a:r>
              <a:rPr lang="en-GB" dirty="0"/>
              <a:t>to design and realize a MPDU including the modification of existing ASIC front-end and Lab activities for tests, calibration and </a:t>
            </a:r>
            <a:r>
              <a:rPr lang="en-GB" dirty="0" smtClean="0"/>
              <a:t>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Involved institutes: IASF-Palermo/INAF, INFN Napoli, University of Roma Tor </a:t>
            </a:r>
            <a:r>
              <a:rPr lang="en-GB" dirty="0" err="1" smtClean="0"/>
              <a:t>Vergata</a:t>
            </a:r>
            <a:r>
              <a:rPr lang="en-GB" dirty="0" smtClean="0"/>
              <a:t>/INFN, University of Torino/OAT/INFN</a:t>
            </a:r>
            <a:endParaRPr lang="en-US" dirty="0" smtClean="0"/>
          </a:p>
        </p:txBody>
      </p:sp>
      <p:sp>
        <p:nvSpPr>
          <p:cNvPr id="9" name="CasellaDiTesto 8"/>
          <p:cNvSpPr txBox="1"/>
          <p:nvPr/>
        </p:nvSpPr>
        <p:spPr>
          <a:xfrm>
            <a:off x="11652068" y="6519446"/>
            <a:ext cx="444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b="1" dirty="0" smtClean="0"/>
              <a:t>20</a:t>
            </a: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166475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69907"/>
            <a:ext cx="12192000" cy="468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GB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ASIC MODIFICATION - WORK IN PROGRESS </a:t>
            </a:r>
            <a:endParaRPr lang="en-GB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3" name="Image 1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35" y="631098"/>
            <a:ext cx="4087283" cy="234382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ttangolo 3"/>
          <p:cNvSpPr/>
          <p:nvPr/>
        </p:nvSpPr>
        <p:spPr>
          <a:xfrm>
            <a:off x="1167842" y="3000955"/>
            <a:ext cx="42756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dirty="0" smtClean="0"/>
              <a:t>Trigger </a:t>
            </a:r>
            <a:r>
              <a:rPr lang="en-GB" sz="1200" b="1" dirty="0"/>
              <a:t>preamplifier Bode diagram for the 3 corner simulations.</a:t>
            </a:r>
            <a:endParaRPr lang="it-IT" sz="1200" b="1" dirty="0"/>
          </a:p>
        </p:txBody>
      </p:sp>
      <p:pic>
        <p:nvPicPr>
          <p:cNvPr id="5" name="Imag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97" y="3464336"/>
            <a:ext cx="4950883" cy="219286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tangolo 5"/>
          <p:cNvSpPr/>
          <p:nvPr/>
        </p:nvSpPr>
        <p:spPr>
          <a:xfrm>
            <a:off x="754604" y="5689648"/>
            <a:ext cx="50450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  <a:r>
              <a:rPr lang="en-US" sz="1200" b="1" dirty="0"/>
              <a:t>Input signal by triggering a photoelectron every 10 ns (100 MHz signal).</a:t>
            </a:r>
            <a:endParaRPr lang="en-GB" sz="1200" b="1" dirty="0"/>
          </a:p>
        </p:txBody>
      </p:sp>
      <p:sp>
        <p:nvSpPr>
          <p:cNvPr id="7" name="Rettangolo 6"/>
          <p:cNvSpPr/>
          <p:nvPr/>
        </p:nvSpPr>
        <p:spPr>
          <a:xfrm>
            <a:off x="7365478" y="3003465"/>
            <a:ext cx="33087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dirty="0"/>
              <a:t>Preamplifier output with a 100 MHz input signal.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539" y="633608"/>
            <a:ext cx="3951577" cy="2369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age 1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433" y="3348484"/>
            <a:ext cx="4693179" cy="242457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tangolo 7"/>
          <p:cNvSpPr/>
          <p:nvPr/>
        </p:nvSpPr>
        <p:spPr>
          <a:xfrm>
            <a:off x="8055993" y="5773055"/>
            <a:ext cx="1938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dirty="0" smtClean="0"/>
              <a:t>10 ns discriminator </a:t>
            </a:r>
            <a:r>
              <a:rPr lang="en-GB" sz="1200" b="1" dirty="0"/>
              <a:t>output</a:t>
            </a:r>
            <a:r>
              <a:rPr lang="en-GB" dirty="0"/>
              <a:t>.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1" y="6081249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BY THE END OF THIS YEAR THE NEW ASIC WILL BE TESTED AT THE WEEROC LAB.</a:t>
            </a:r>
            <a:endParaRPr lang="en-GB" sz="2400" dirty="0"/>
          </a:p>
        </p:txBody>
      </p:sp>
      <p:sp>
        <p:nvSpPr>
          <p:cNvPr id="12" name="Rettangolo 11"/>
          <p:cNvSpPr/>
          <p:nvPr/>
        </p:nvSpPr>
        <p:spPr>
          <a:xfrm>
            <a:off x="0" y="6525344"/>
            <a:ext cx="12192000" cy="33265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it-IT" sz="1400" kern="0" dirty="0">
                <a:cs typeface="Arial" pitchFamily="34" charset="0"/>
              </a:rPr>
              <a:t>G</a:t>
            </a:r>
            <a:r>
              <a:rPr lang="it-IT" sz="1400" kern="0" dirty="0" smtClean="0">
                <a:cs typeface="Arial" pitchFamily="34" charset="0"/>
              </a:rPr>
              <a:t>. Contino – </a:t>
            </a:r>
            <a:r>
              <a:rPr lang="it-IT" sz="1400" kern="0" dirty="0">
                <a:cs typeface="Arial" pitchFamily="34" charset="0"/>
              </a:rPr>
              <a:t>INAF/IASF PALERMO – </a:t>
            </a:r>
            <a:r>
              <a:rPr lang="it-IT" sz="1400" b="1" dirty="0" err="1" smtClean="0"/>
              <a:t>SiPM</a:t>
            </a:r>
            <a:r>
              <a:rPr lang="it-IT" sz="1400" b="1" dirty="0" smtClean="0"/>
              <a:t> workshop: from </a:t>
            </a:r>
            <a:r>
              <a:rPr lang="it-IT" sz="1400" b="1" dirty="0" err="1" smtClean="0"/>
              <a:t>fundamental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research</a:t>
            </a:r>
            <a:r>
              <a:rPr lang="it-IT" sz="1400" b="1" dirty="0" smtClean="0"/>
              <a:t> to industrial </a:t>
            </a:r>
            <a:r>
              <a:rPr lang="it-IT" sz="1400" b="1" dirty="0" err="1" smtClean="0"/>
              <a:t>applications</a:t>
            </a:r>
            <a:r>
              <a:rPr lang="it-IT" sz="1400" b="1" dirty="0" smtClean="0"/>
              <a:t>,  Università di Bari   </a:t>
            </a:r>
            <a:r>
              <a:rPr lang="it-IT" sz="1400" kern="0" dirty="0" smtClean="0">
                <a:cs typeface="Arial" pitchFamily="34" charset="0"/>
              </a:rPr>
              <a:t>03-10-2019</a:t>
            </a:r>
            <a:endParaRPr lang="it-IT" sz="1400" kern="0" dirty="0">
              <a:cs typeface="Arial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1652068" y="6519446"/>
            <a:ext cx="444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b="1" dirty="0" smtClean="0"/>
              <a:t>21</a:t>
            </a: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306057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0" y="6525344"/>
            <a:ext cx="12192000" cy="33265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it-IT" sz="1400" kern="0" dirty="0">
                <a:cs typeface="Arial" pitchFamily="34" charset="0"/>
              </a:rPr>
              <a:t>G</a:t>
            </a:r>
            <a:r>
              <a:rPr lang="it-IT" sz="1400" kern="0" dirty="0" smtClean="0">
                <a:cs typeface="Arial" pitchFamily="34" charset="0"/>
              </a:rPr>
              <a:t>. Contino – </a:t>
            </a:r>
            <a:r>
              <a:rPr lang="it-IT" sz="1400" kern="0" dirty="0">
                <a:cs typeface="Arial" pitchFamily="34" charset="0"/>
              </a:rPr>
              <a:t>INAF/IASF PALERMO – </a:t>
            </a:r>
            <a:r>
              <a:rPr lang="it-IT" sz="1400" b="1" dirty="0" err="1" smtClean="0"/>
              <a:t>SiPM</a:t>
            </a:r>
            <a:r>
              <a:rPr lang="it-IT" sz="1400" b="1" dirty="0" smtClean="0"/>
              <a:t> workshop: from </a:t>
            </a:r>
            <a:r>
              <a:rPr lang="it-IT" sz="1400" b="1" dirty="0" err="1" smtClean="0"/>
              <a:t>fundamental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research</a:t>
            </a:r>
            <a:r>
              <a:rPr lang="it-IT" sz="1400" b="1" dirty="0" smtClean="0"/>
              <a:t> to industrial </a:t>
            </a:r>
            <a:r>
              <a:rPr lang="it-IT" sz="1400" b="1" dirty="0" err="1" smtClean="0"/>
              <a:t>applications</a:t>
            </a:r>
            <a:r>
              <a:rPr lang="it-IT" sz="1400" b="1" dirty="0" smtClean="0"/>
              <a:t>,  Università di Bari   </a:t>
            </a:r>
            <a:r>
              <a:rPr lang="it-IT" sz="1400" kern="0" dirty="0" smtClean="0">
                <a:cs typeface="Arial" pitchFamily="34" charset="0"/>
              </a:rPr>
              <a:t>03-10-2019</a:t>
            </a:r>
            <a:endParaRPr lang="it-IT" sz="1400" kern="0" dirty="0">
              <a:cs typeface="Arial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-27384"/>
            <a:ext cx="12192000" cy="468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n-GB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1652068" y="6519446"/>
            <a:ext cx="444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b="1" dirty="0" smtClean="0"/>
              <a:t>22</a:t>
            </a:r>
            <a:endParaRPr lang="it-IT" sz="1600" b="1" dirty="0"/>
          </a:p>
        </p:txBody>
      </p:sp>
      <p:sp>
        <p:nvSpPr>
          <p:cNvPr id="3" name="Titolo 2"/>
          <p:cNvSpPr>
            <a:spLocks noGrp="1"/>
          </p:cNvSpPr>
          <p:nvPr>
            <p:ph type="ctrTitle"/>
          </p:nvPr>
        </p:nvSpPr>
        <p:spPr>
          <a:xfrm>
            <a:off x="1524000" y="1444580"/>
            <a:ext cx="9144000" cy="2387600"/>
          </a:xfrm>
        </p:spPr>
        <p:txBody>
          <a:bodyPr/>
          <a:lstStyle/>
          <a:p>
            <a:r>
              <a:rPr lang="it-IT" dirty="0" err="1" smtClean="0">
                <a:solidFill>
                  <a:srgbClr val="FF0000"/>
                </a:solidFill>
              </a:rPr>
              <a:t>Thank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you</a:t>
            </a:r>
            <a:r>
              <a:rPr lang="it-IT" dirty="0" smtClean="0">
                <a:solidFill>
                  <a:srgbClr val="FF0000"/>
                </a:solidFill>
              </a:rPr>
              <a:t> for the </a:t>
            </a:r>
            <a:r>
              <a:rPr lang="it-IT" dirty="0" err="1" smtClean="0">
                <a:solidFill>
                  <a:srgbClr val="FF0000"/>
                </a:solidFill>
              </a:rPr>
              <a:t>attention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10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0" y="6525344"/>
            <a:ext cx="12192000" cy="33265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it-IT" sz="1400" kern="0" dirty="0">
                <a:cs typeface="Arial" pitchFamily="34" charset="0"/>
              </a:rPr>
              <a:t>G</a:t>
            </a:r>
            <a:r>
              <a:rPr lang="it-IT" sz="1400" kern="0" dirty="0" smtClean="0">
                <a:cs typeface="Arial" pitchFamily="34" charset="0"/>
              </a:rPr>
              <a:t>. Contino – </a:t>
            </a:r>
            <a:r>
              <a:rPr lang="it-IT" sz="1400" kern="0" dirty="0">
                <a:cs typeface="Arial" pitchFamily="34" charset="0"/>
              </a:rPr>
              <a:t>INAF/IASF PALERMO – </a:t>
            </a:r>
            <a:r>
              <a:rPr lang="it-IT" sz="1400" b="1" dirty="0" err="1" smtClean="0"/>
              <a:t>SiPM</a:t>
            </a:r>
            <a:r>
              <a:rPr lang="it-IT" sz="1400" b="1" dirty="0" smtClean="0"/>
              <a:t> workshop: from </a:t>
            </a:r>
            <a:r>
              <a:rPr lang="it-IT" sz="1400" b="1" dirty="0" err="1" smtClean="0"/>
              <a:t>fundamental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research</a:t>
            </a:r>
            <a:r>
              <a:rPr lang="it-IT" sz="1400" b="1" dirty="0" smtClean="0"/>
              <a:t> to industrial </a:t>
            </a:r>
            <a:r>
              <a:rPr lang="it-IT" sz="1400" b="1" dirty="0" err="1" smtClean="0"/>
              <a:t>applications</a:t>
            </a:r>
            <a:r>
              <a:rPr lang="it-IT" sz="1400" b="1" dirty="0" smtClean="0"/>
              <a:t>,  Università di Bari   </a:t>
            </a:r>
            <a:r>
              <a:rPr lang="it-IT" sz="1400" kern="0" dirty="0" smtClean="0">
                <a:cs typeface="Arial" pitchFamily="34" charset="0"/>
              </a:rPr>
              <a:t>03-10-2019</a:t>
            </a:r>
            <a:endParaRPr lang="it-IT" sz="1400" kern="0" dirty="0">
              <a:cs typeface="Arial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80394"/>
            <a:ext cx="12192000" cy="468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GB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THE </a:t>
            </a:r>
            <a:r>
              <a:rPr lang="en-GB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OBSERVABLES : RARE EVENTS (UHECR, NEUTRINOS)</a:t>
            </a:r>
            <a:endParaRPr lang="en-GB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1652068" y="6519446"/>
            <a:ext cx="444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b="1" dirty="0" smtClean="0"/>
              <a:t>3</a:t>
            </a:r>
            <a:endParaRPr lang="it-IT" sz="1600" b="1" dirty="0"/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106260" y="551343"/>
            <a:ext cx="11979478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giant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detector at planetary scale is required to catch  particles </a:t>
            </a: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flux values at the level of 1 particle/100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</a:t>
            </a:r>
            <a:r>
              <a:rPr lang="en-US" sz="28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/year 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(EECR &gt;10</a:t>
            </a:r>
            <a:r>
              <a:rPr lang="en-US" sz="2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eV)</a:t>
            </a:r>
          </a:p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with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very low interaction cross section (high energy neutrinos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algn="ctr"/>
            <a:endParaRPr lang="en-US" sz="2800" dirty="0" smtClean="0">
              <a:solidFill>
                <a:srgbClr val="00FFFF"/>
              </a:solidFill>
            </a:endParaRPr>
          </a:p>
          <a:p>
            <a:pPr algn="ctr"/>
            <a:endParaRPr lang="en-US" sz="2800" dirty="0">
              <a:solidFill>
                <a:srgbClr val="00FFFF"/>
              </a:solidFill>
            </a:endParaRPr>
          </a:p>
          <a:p>
            <a:pPr algn="ctr"/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natural detector is represented by the Earth atmosphere</a:t>
            </a:r>
            <a:endParaRPr lang="en-US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812045" y="1947445"/>
            <a:ext cx="10567907" cy="4572001"/>
            <a:chOff x="812045" y="1947445"/>
            <a:chExt cx="10567907" cy="4572001"/>
          </a:xfrm>
        </p:grpSpPr>
        <p:pic>
          <p:nvPicPr>
            <p:cNvPr id="16" name="Immagine 15"/>
            <p:cNvPicPr>
              <a:picLocks noChangeAspect="1"/>
            </p:cNvPicPr>
            <p:nvPr/>
          </p:nvPicPr>
          <p:blipFill rotWithShape="1">
            <a:blip r:embed="rId2"/>
            <a:srcRect t="3535" b="9264"/>
            <a:stretch/>
          </p:blipFill>
          <p:spPr>
            <a:xfrm>
              <a:off x="812045" y="1947445"/>
              <a:ext cx="10567907" cy="4572001"/>
            </a:xfrm>
            <a:prstGeom prst="rect">
              <a:avLst/>
            </a:prstGeom>
          </p:spPr>
        </p:pic>
        <p:sp>
          <p:nvSpPr>
            <p:cNvPr id="17" name="CasellaDiTesto 16"/>
            <p:cNvSpPr txBox="1"/>
            <p:nvPr/>
          </p:nvSpPr>
          <p:spPr>
            <a:xfrm>
              <a:off x="3697357" y="3227573"/>
              <a:ext cx="15803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 smtClean="0"/>
                <a:t>fluorescence</a:t>
              </a:r>
              <a:endParaRPr lang="en-GB" sz="2000" dirty="0"/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7268817" y="2827463"/>
              <a:ext cx="15803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 smtClean="0"/>
                <a:t>cherenkov</a:t>
              </a:r>
              <a:endParaRPr lang="en-GB" sz="2000" dirty="0"/>
            </a:p>
          </p:txBody>
        </p:sp>
        <p:cxnSp>
          <p:nvCxnSpPr>
            <p:cNvPr id="3" name="Connettore 1 2"/>
            <p:cNvCxnSpPr/>
            <p:nvPr/>
          </p:nvCxnSpPr>
          <p:spPr>
            <a:xfrm>
              <a:off x="5033394" y="3963525"/>
              <a:ext cx="604008" cy="25167"/>
            </a:xfrm>
            <a:prstGeom prst="line">
              <a:avLst/>
            </a:prstGeom>
            <a:ln w="28575">
              <a:solidFill>
                <a:srgbClr val="D65AC7"/>
              </a:solidFill>
            </a:ln>
            <a:effectLst>
              <a:glow rad="279400">
                <a:srgbClr val="FF00FF">
                  <a:alpha val="78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0509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0" y="6525344"/>
            <a:ext cx="12192000" cy="33265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it-IT" sz="1400" kern="0" dirty="0">
                <a:cs typeface="Arial" pitchFamily="34" charset="0"/>
              </a:rPr>
              <a:t>G</a:t>
            </a:r>
            <a:r>
              <a:rPr lang="it-IT" sz="1400" kern="0" dirty="0" smtClean="0">
                <a:cs typeface="Arial" pitchFamily="34" charset="0"/>
              </a:rPr>
              <a:t>. Contino – </a:t>
            </a:r>
            <a:r>
              <a:rPr lang="it-IT" sz="1400" kern="0" dirty="0">
                <a:cs typeface="Arial" pitchFamily="34" charset="0"/>
              </a:rPr>
              <a:t>INAF/IASF PALERMO – </a:t>
            </a:r>
            <a:r>
              <a:rPr lang="it-IT" sz="1400" b="1" dirty="0" err="1" smtClean="0"/>
              <a:t>SiPM</a:t>
            </a:r>
            <a:r>
              <a:rPr lang="it-IT" sz="1400" b="1" dirty="0" smtClean="0"/>
              <a:t> workshop: from </a:t>
            </a:r>
            <a:r>
              <a:rPr lang="it-IT" sz="1400" b="1" dirty="0" err="1" smtClean="0"/>
              <a:t>fundamental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research</a:t>
            </a:r>
            <a:r>
              <a:rPr lang="it-IT" sz="1400" b="1" dirty="0" smtClean="0"/>
              <a:t> to industrial </a:t>
            </a:r>
            <a:r>
              <a:rPr lang="it-IT" sz="1400" b="1" dirty="0" err="1" smtClean="0"/>
              <a:t>applications</a:t>
            </a:r>
            <a:r>
              <a:rPr lang="it-IT" sz="1400" b="1" dirty="0" smtClean="0"/>
              <a:t>,  Università di Bari   </a:t>
            </a:r>
            <a:r>
              <a:rPr lang="it-IT" sz="1400" kern="0" dirty="0" smtClean="0">
                <a:cs typeface="Arial" pitchFamily="34" charset="0"/>
              </a:rPr>
              <a:t>03-10-2019</a:t>
            </a:r>
            <a:endParaRPr lang="it-IT" sz="1400" kern="0" dirty="0">
              <a:cs typeface="Arial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110476"/>
            <a:ext cx="12192000" cy="468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GB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SCIENTIFIC RATIONAL : </a:t>
            </a:r>
            <a:r>
              <a:rPr lang="en-GB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GROUND MISSION </a:t>
            </a:r>
            <a:r>
              <a:rPr lang="en-GB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STATUS</a:t>
            </a:r>
            <a:endParaRPr lang="en-GB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11146" y="1266147"/>
            <a:ext cx="12192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Detection of </a:t>
            </a:r>
            <a:r>
              <a:rPr lang="en-US" sz="2000" b="1" dirty="0" smtClean="0"/>
              <a:t>Gamma </a:t>
            </a:r>
            <a:r>
              <a:rPr lang="en-US" sz="2000" b="1" dirty="0" smtClean="0"/>
              <a:t>Rays  (</a:t>
            </a:r>
            <a:r>
              <a:rPr lang="en-US" sz="2000" b="1" dirty="0" smtClean="0"/>
              <a:t>E&lt;10</a:t>
            </a:r>
            <a:r>
              <a:rPr lang="en-US" sz="2000" b="1" baseline="30000" dirty="0" smtClean="0"/>
              <a:t>14</a:t>
            </a:r>
            <a:r>
              <a:rPr lang="en-US" sz="2000" b="1" dirty="0" smtClean="0"/>
              <a:t> </a:t>
            </a:r>
            <a:r>
              <a:rPr lang="en-US" sz="2000" b="1" dirty="0" smtClean="0"/>
              <a:t>eV)</a:t>
            </a:r>
          </a:p>
          <a:p>
            <a:pPr algn="ctr"/>
            <a:endParaRPr lang="en-US" sz="2000" dirty="0" smtClean="0"/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Missions </a:t>
            </a:r>
            <a:r>
              <a:rPr lang="en-US" sz="2000" dirty="0"/>
              <a:t>in operation: </a:t>
            </a:r>
            <a:r>
              <a:rPr lang="en-US" sz="2000" dirty="0" smtClean="0"/>
              <a:t> MAGIC (Major Atmospheric Gamma-ray Imaging Cherenkov Telescope),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		H.E.S.S. (High Energy Stereoscopic System),</a:t>
            </a:r>
          </a:p>
          <a:p>
            <a:r>
              <a:rPr lang="en-US" sz="2000" dirty="0"/>
              <a:t>		</a:t>
            </a:r>
            <a:r>
              <a:rPr lang="en-US" sz="2000" dirty="0" smtClean="0"/>
              <a:t>	VERITAS (Very Energetic Radiation Imaging Telescope Array System)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Mission proposed: CTAO (Cherenkov Telescope Array Observatory)</a:t>
            </a: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Prototype: ASTRI (</a:t>
            </a:r>
            <a:r>
              <a:rPr lang="en-US" sz="2000" dirty="0" err="1" smtClean="0"/>
              <a:t>Astrofisica</a:t>
            </a:r>
            <a:r>
              <a:rPr lang="en-US" sz="2000" dirty="0" smtClean="0"/>
              <a:t> con </a:t>
            </a:r>
            <a:r>
              <a:rPr lang="en-US" sz="2000" dirty="0" err="1" smtClean="0"/>
              <a:t>Specchi</a:t>
            </a:r>
            <a:r>
              <a:rPr lang="en-US" sz="2000" dirty="0" smtClean="0"/>
              <a:t> a </a:t>
            </a:r>
            <a:r>
              <a:rPr lang="en-US" sz="2000" dirty="0" err="1" smtClean="0"/>
              <a:t>Tecnologia</a:t>
            </a:r>
            <a:r>
              <a:rPr lang="en-US" sz="2000" dirty="0" smtClean="0"/>
              <a:t> </a:t>
            </a:r>
            <a:r>
              <a:rPr lang="en-US" sz="2000" dirty="0" err="1" smtClean="0"/>
              <a:t>Replicante</a:t>
            </a:r>
            <a:r>
              <a:rPr lang="en-US" sz="2000" dirty="0" smtClean="0"/>
              <a:t> </a:t>
            </a:r>
            <a:r>
              <a:rPr lang="en-US" sz="2000" dirty="0" err="1" smtClean="0"/>
              <a:t>Italiana</a:t>
            </a:r>
            <a:r>
              <a:rPr lang="en-US" sz="2000" dirty="0" smtClean="0"/>
              <a:t>)</a:t>
            </a:r>
            <a:endParaRPr lang="en-US" sz="2000" dirty="0" smtClean="0"/>
          </a:p>
        </p:txBody>
      </p:sp>
      <p:sp>
        <p:nvSpPr>
          <p:cNvPr id="9" name="CasellaDiTesto 8"/>
          <p:cNvSpPr txBox="1"/>
          <p:nvPr/>
        </p:nvSpPr>
        <p:spPr>
          <a:xfrm>
            <a:off x="11652068" y="6519446"/>
            <a:ext cx="444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b="1" dirty="0" smtClean="0"/>
              <a:t>4</a:t>
            </a: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132740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19"/>
          <p:cNvSpPr/>
          <p:nvPr/>
        </p:nvSpPr>
        <p:spPr>
          <a:xfrm>
            <a:off x="0" y="6525344"/>
            <a:ext cx="12192000" cy="33265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it-IT" sz="1400" kern="0" dirty="0">
                <a:cs typeface="Arial" pitchFamily="34" charset="0"/>
              </a:rPr>
              <a:t>G</a:t>
            </a:r>
            <a:r>
              <a:rPr lang="it-IT" sz="1400" kern="0" dirty="0" smtClean="0">
                <a:cs typeface="Arial" pitchFamily="34" charset="0"/>
              </a:rPr>
              <a:t>. Contino – </a:t>
            </a:r>
            <a:r>
              <a:rPr lang="it-IT" sz="1400" kern="0" dirty="0">
                <a:cs typeface="Arial" pitchFamily="34" charset="0"/>
              </a:rPr>
              <a:t>INAF/IASF PALERMO – </a:t>
            </a:r>
            <a:r>
              <a:rPr lang="it-IT" sz="1400" b="1" dirty="0" err="1" smtClean="0"/>
              <a:t>SiPM</a:t>
            </a:r>
            <a:r>
              <a:rPr lang="it-IT" sz="1400" b="1" dirty="0" smtClean="0"/>
              <a:t> workshop: from </a:t>
            </a:r>
            <a:r>
              <a:rPr lang="it-IT" sz="1400" b="1" dirty="0" err="1" smtClean="0"/>
              <a:t>fundamental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research</a:t>
            </a:r>
            <a:r>
              <a:rPr lang="it-IT" sz="1400" b="1" dirty="0" smtClean="0"/>
              <a:t> to industrial </a:t>
            </a:r>
            <a:r>
              <a:rPr lang="it-IT" sz="1400" b="1" dirty="0" err="1" smtClean="0"/>
              <a:t>applications</a:t>
            </a:r>
            <a:r>
              <a:rPr lang="it-IT" sz="1400" b="1" dirty="0" smtClean="0"/>
              <a:t>,  Università di Bari   </a:t>
            </a:r>
            <a:r>
              <a:rPr lang="it-IT" sz="1400" kern="0" dirty="0" smtClean="0">
                <a:cs typeface="Arial" pitchFamily="34" charset="0"/>
              </a:rPr>
              <a:t>03-10-2019</a:t>
            </a:r>
            <a:endParaRPr lang="it-IT" sz="1400" kern="0" dirty="0">
              <a:cs typeface="Arial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102463"/>
            <a:ext cx="12192000" cy="468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GB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THE OBSERVABLES</a:t>
            </a:r>
            <a:endParaRPr lang="en-GB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6" name="gamma2Te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8470" r="19262"/>
          <a:stretch/>
        </p:blipFill>
        <p:spPr>
          <a:xfrm>
            <a:off x="4703803" y="1053192"/>
            <a:ext cx="4051883" cy="365760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7"/>
          <a:srcRect l="1911" t="1370" r="1192" b="5140"/>
          <a:stretch/>
        </p:blipFill>
        <p:spPr>
          <a:xfrm>
            <a:off x="3045130" y="4983140"/>
            <a:ext cx="2878972" cy="1463084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412469" y="662810"/>
            <a:ext cx="8343217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B0F0"/>
                </a:solidFill>
              </a:rPr>
              <a:t>electrons and gammas  </a:t>
            </a:r>
            <a:r>
              <a:rPr lang="en-GB" sz="1400" dirty="0" smtClean="0"/>
              <a:t>: </a:t>
            </a:r>
            <a:r>
              <a:rPr lang="en-GB" sz="1400" dirty="0" smtClean="0">
                <a:solidFill>
                  <a:srgbClr val="FFFF00"/>
                </a:solidFill>
              </a:rPr>
              <a:t>muons  </a:t>
            </a:r>
            <a:r>
              <a:rPr lang="en-GB" sz="1400" dirty="0" smtClean="0"/>
              <a:t>: </a:t>
            </a:r>
            <a:r>
              <a:rPr lang="en-GB" sz="1400" dirty="0" smtClean="0">
                <a:solidFill>
                  <a:srgbClr val="00B050"/>
                </a:solidFill>
              </a:rPr>
              <a:t> pions and kaons </a:t>
            </a:r>
            <a:r>
              <a:rPr lang="en-GB" sz="1400" dirty="0" smtClean="0"/>
              <a:t>: </a:t>
            </a:r>
            <a:r>
              <a:rPr lang="en-GB" sz="1400" dirty="0" smtClean="0">
                <a:solidFill>
                  <a:srgbClr val="FF00FF"/>
                </a:solidFill>
              </a:rPr>
              <a:t> protons and neutrons </a:t>
            </a:r>
            <a:r>
              <a:rPr lang="en-GB" sz="1400" dirty="0" smtClean="0"/>
              <a:t>: </a:t>
            </a:r>
            <a:r>
              <a:rPr lang="en-GB" sz="1400" dirty="0" smtClean="0">
                <a:solidFill>
                  <a:srgbClr val="FF0000"/>
                </a:solidFill>
              </a:rPr>
              <a:t> others, nuclear fragments </a:t>
            </a:r>
            <a:endParaRPr lang="en-GB" sz="1400" dirty="0">
              <a:solidFill>
                <a:srgbClr val="FF0000"/>
              </a:solidFill>
            </a:endParaRPr>
          </a:p>
        </p:txBody>
      </p:sp>
      <p:pic>
        <p:nvPicPr>
          <p:cNvPr id="15" name="protone2TeV_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18341" r="19391"/>
          <a:stretch/>
        </p:blipFill>
        <p:spPr>
          <a:xfrm>
            <a:off x="412469" y="1058642"/>
            <a:ext cx="4051883" cy="3657600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5698266" y="4798446"/>
            <a:ext cx="168618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g</a:t>
            </a:r>
            <a:r>
              <a:rPr lang="en-GB" dirty="0" smtClean="0">
                <a:solidFill>
                  <a:schemeClr val="bg1"/>
                </a:solidFill>
              </a:rPr>
              <a:t>amma shower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1479271" y="4803896"/>
            <a:ext cx="168618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proton shower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8864743" y="963747"/>
            <a:ext cx="3154261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Particles component of shower</a:t>
            </a:r>
          </a:p>
          <a:p>
            <a:endParaRPr lang="en-GB" b="1" dirty="0"/>
          </a:p>
          <a:p>
            <a:pPr algn="ctr"/>
            <a:r>
              <a:rPr lang="en-GB" dirty="0" smtClean="0"/>
              <a:t>Fluorescence light emitted </a:t>
            </a:r>
            <a:r>
              <a:rPr lang="en-GB" dirty="0" err="1" smtClean="0"/>
              <a:t>isotropically</a:t>
            </a:r>
            <a:r>
              <a:rPr lang="en-GB" dirty="0" smtClean="0"/>
              <a:t> by secondary charged particles</a:t>
            </a:r>
          </a:p>
          <a:p>
            <a:pPr algn="ctr"/>
            <a:endParaRPr lang="en-GB" dirty="0" smtClean="0"/>
          </a:p>
          <a:p>
            <a:pPr algn="ctr"/>
            <a:r>
              <a:rPr lang="en-GB" sz="2800" dirty="0" smtClean="0"/>
              <a:t>while</a:t>
            </a:r>
            <a:r>
              <a:rPr lang="en-GB" dirty="0" smtClean="0"/>
              <a:t> </a:t>
            </a:r>
          </a:p>
          <a:p>
            <a:pPr algn="ctr"/>
            <a:endParaRPr lang="en-GB" dirty="0"/>
          </a:p>
          <a:p>
            <a:pPr algn="ctr"/>
            <a:r>
              <a:rPr lang="en-GB" dirty="0" smtClean="0"/>
              <a:t>Cherenkov </a:t>
            </a:r>
            <a:r>
              <a:rPr lang="en-GB" dirty="0"/>
              <a:t>light emitted </a:t>
            </a:r>
            <a:r>
              <a:rPr lang="en-GB" dirty="0" smtClean="0"/>
              <a:t>in a beamed cone </a:t>
            </a:r>
            <a:r>
              <a:rPr lang="en-GB" dirty="0"/>
              <a:t>by </a:t>
            </a:r>
            <a:r>
              <a:rPr lang="en-GB" dirty="0" smtClean="0"/>
              <a:t>charged particles (</a:t>
            </a:r>
            <a:r>
              <a:rPr lang="en-GB" dirty="0" err="1" smtClean="0"/>
              <a:t>E</a:t>
            </a:r>
            <a:r>
              <a:rPr lang="en-GB" baseline="-25000" dirty="0" err="1" smtClean="0"/>
              <a:t>th_e</a:t>
            </a:r>
            <a:r>
              <a:rPr lang="en-GB" baseline="30000" dirty="0" smtClean="0"/>
              <a:t>±</a:t>
            </a:r>
            <a:r>
              <a:rPr lang="en-GB" dirty="0" smtClean="0"/>
              <a:t> &gt; 20MeV in air) </a:t>
            </a:r>
            <a:endParaRPr lang="en-GB" dirty="0"/>
          </a:p>
          <a:p>
            <a:pPr algn="ctr"/>
            <a:endParaRPr lang="en-GB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11652068" y="6519446"/>
            <a:ext cx="444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b="1" dirty="0" smtClean="0"/>
              <a:t>5</a:t>
            </a: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429006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68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/>
          <p:cNvSpPr/>
          <p:nvPr/>
        </p:nvSpPr>
        <p:spPr>
          <a:xfrm>
            <a:off x="0" y="6525344"/>
            <a:ext cx="12192000" cy="33265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it-IT" sz="1400" kern="0" dirty="0">
                <a:cs typeface="Arial" pitchFamily="34" charset="0"/>
              </a:rPr>
              <a:t>G</a:t>
            </a:r>
            <a:r>
              <a:rPr lang="it-IT" sz="1400" kern="0" dirty="0" smtClean="0">
                <a:cs typeface="Arial" pitchFamily="34" charset="0"/>
              </a:rPr>
              <a:t>. Contino – </a:t>
            </a:r>
            <a:r>
              <a:rPr lang="it-IT" sz="1400" kern="0" dirty="0">
                <a:cs typeface="Arial" pitchFamily="34" charset="0"/>
              </a:rPr>
              <a:t>INAF/IASF PALERMO – </a:t>
            </a:r>
            <a:r>
              <a:rPr lang="it-IT" sz="1400" b="1" dirty="0" err="1" smtClean="0"/>
              <a:t>SiPM</a:t>
            </a:r>
            <a:r>
              <a:rPr lang="it-IT" sz="1400" b="1" dirty="0" smtClean="0"/>
              <a:t> workshop: from </a:t>
            </a:r>
            <a:r>
              <a:rPr lang="it-IT" sz="1400" b="1" dirty="0" err="1" smtClean="0"/>
              <a:t>fundamental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research</a:t>
            </a:r>
            <a:r>
              <a:rPr lang="it-IT" sz="1400" b="1" dirty="0" smtClean="0"/>
              <a:t> to industrial </a:t>
            </a:r>
            <a:r>
              <a:rPr lang="it-IT" sz="1400" b="1" dirty="0" err="1" smtClean="0"/>
              <a:t>applications</a:t>
            </a:r>
            <a:r>
              <a:rPr lang="it-IT" sz="1400" b="1" dirty="0" smtClean="0"/>
              <a:t>,  Università di Bari   </a:t>
            </a:r>
            <a:r>
              <a:rPr lang="it-IT" sz="1400" kern="0" dirty="0" smtClean="0">
                <a:cs typeface="Arial" pitchFamily="34" charset="0"/>
              </a:rPr>
              <a:t>03-10-2019</a:t>
            </a:r>
            <a:endParaRPr lang="it-IT" sz="1400" kern="0" dirty="0">
              <a:cs typeface="Arial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145244"/>
            <a:ext cx="12192000" cy="468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GB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THE OBSERVABLES</a:t>
            </a:r>
          </a:p>
        </p:txBody>
      </p:sp>
      <p:pic>
        <p:nvPicPr>
          <p:cNvPr id="2" name="fluorescence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0567" y="1287563"/>
            <a:ext cx="4727365" cy="2765017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-325" y="4274573"/>
            <a:ext cx="56029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Fluorescence track progression lasts tens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of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microseconds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2776624" y="5385937"/>
            <a:ext cx="69427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/>
              <a:t>considerably different </a:t>
            </a:r>
            <a:r>
              <a:rPr lang="en-GB" sz="4000" dirty="0" smtClean="0"/>
              <a:t>time scale</a:t>
            </a:r>
            <a:endParaRPr lang="en-GB" sz="4000" dirty="0"/>
          </a:p>
        </p:txBody>
      </p:sp>
      <p:grpSp>
        <p:nvGrpSpPr>
          <p:cNvPr id="6" name="Gruppo 5"/>
          <p:cNvGrpSpPr/>
          <p:nvPr/>
        </p:nvGrpSpPr>
        <p:grpSpPr>
          <a:xfrm>
            <a:off x="5602637" y="1213426"/>
            <a:ext cx="6493568" cy="3399701"/>
            <a:chOff x="5602962" y="893947"/>
            <a:chExt cx="6493568" cy="3399701"/>
          </a:xfrm>
        </p:grpSpPr>
        <p:grpSp>
          <p:nvGrpSpPr>
            <p:cNvPr id="9" name="Gruppo 8"/>
            <p:cNvGrpSpPr/>
            <p:nvPr/>
          </p:nvGrpSpPr>
          <p:grpSpPr>
            <a:xfrm>
              <a:off x="5602962" y="1092831"/>
              <a:ext cx="3748325" cy="2262081"/>
              <a:chOff x="6519625" y="1178556"/>
              <a:chExt cx="3748325" cy="2262081"/>
            </a:xfrm>
          </p:grpSpPr>
          <p:pic>
            <p:nvPicPr>
              <p:cNvPr id="8" name="Immagine 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19625" y="1178556"/>
                <a:ext cx="3748325" cy="2262081"/>
              </a:xfrm>
              <a:prstGeom prst="rect">
                <a:avLst/>
              </a:prstGeom>
            </p:spPr>
          </p:pic>
          <p:sp>
            <p:nvSpPr>
              <p:cNvPr id="7" name="CasellaDiTesto 6"/>
              <p:cNvSpPr txBox="1"/>
              <p:nvPr/>
            </p:nvSpPr>
            <p:spPr>
              <a:xfrm>
                <a:off x="8140918" y="3125137"/>
                <a:ext cx="50573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800" dirty="0" smtClean="0">
                    <a:sym typeface="Symbol" panose="05050102010706020507" pitchFamily="18" charset="2"/>
                  </a:rPr>
                  <a:t></a:t>
                </a:r>
                <a:r>
                  <a:rPr lang="en-GB" sz="800" dirty="0" smtClean="0"/>
                  <a:t>240 m</a:t>
                </a:r>
                <a:endParaRPr lang="en-GB" sz="800" dirty="0"/>
              </a:p>
            </p:txBody>
          </p:sp>
        </p:grpSp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04629" y="893947"/>
              <a:ext cx="2691901" cy="2678897"/>
            </a:xfrm>
            <a:prstGeom prst="rect">
              <a:avLst/>
            </a:prstGeom>
          </p:spPr>
        </p:pic>
        <p:sp>
          <p:nvSpPr>
            <p:cNvPr id="14" name="Rettangolo 13"/>
            <p:cNvSpPr/>
            <p:nvPr/>
          </p:nvSpPr>
          <p:spPr>
            <a:xfrm>
              <a:off x="7163460" y="3955094"/>
              <a:ext cx="437565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600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Cherenkov flash lasts few nanoseconds</a:t>
              </a:r>
              <a:endParaRPr lang="en-US" sz="16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6" name="CasellaDiTesto 15"/>
          <p:cNvSpPr txBox="1"/>
          <p:nvPr/>
        </p:nvSpPr>
        <p:spPr>
          <a:xfrm>
            <a:off x="11652068" y="6519446"/>
            <a:ext cx="444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b="1" dirty="0" smtClean="0"/>
              <a:t>6</a:t>
            </a: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192497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0" y="6525344"/>
            <a:ext cx="12192000" cy="33265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it-IT" sz="1400" kern="0" dirty="0">
                <a:cs typeface="Arial" pitchFamily="34" charset="0"/>
              </a:rPr>
              <a:t>G</a:t>
            </a:r>
            <a:r>
              <a:rPr lang="it-IT" sz="1400" kern="0" dirty="0" smtClean="0">
                <a:cs typeface="Arial" pitchFamily="34" charset="0"/>
              </a:rPr>
              <a:t>. Contino – </a:t>
            </a:r>
            <a:r>
              <a:rPr lang="it-IT" sz="1400" kern="0" dirty="0">
                <a:cs typeface="Arial" pitchFamily="34" charset="0"/>
              </a:rPr>
              <a:t>INAF/IASF PALERMO – </a:t>
            </a:r>
            <a:r>
              <a:rPr lang="it-IT" sz="1400" b="1" dirty="0" err="1" smtClean="0"/>
              <a:t>SiPM</a:t>
            </a:r>
            <a:r>
              <a:rPr lang="it-IT" sz="1400" b="1" dirty="0" smtClean="0"/>
              <a:t> workshop: from </a:t>
            </a:r>
            <a:r>
              <a:rPr lang="it-IT" sz="1400" b="1" dirty="0" err="1" smtClean="0"/>
              <a:t>fundamental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research</a:t>
            </a:r>
            <a:r>
              <a:rPr lang="it-IT" sz="1400" b="1" dirty="0" smtClean="0"/>
              <a:t> to industrial </a:t>
            </a:r>
            <a:r>
              <a:rPr lang="it-IT" sz="1400" b="1" dirty="0" err="1" smtClean="0"/>
              <a:t>applications</a:t>
            </a:r>
            <a:r>
              <a:rPr lang="it-IT" sz="1400" b="1" dirty="0" smtClean="0"/>
              <a:t>,  Università di Bari   </a:t>
            </a:r>
            <a:r>
              <a:rPr lang="it-IT" sz="1400" kern="0" dirty="0" smtClean="0">
                <a:cs typeface="Arial" pitchFamily="34" charset="0"/>
              </a:rPr>
              <a:t>03-10-2019</a:t>
            </a:r>
            <a:endParaRPr lang="it-IT" sz="1400" kern="0" dirty="0">
              <a:cs typeface="Arial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-1" y="194821"/>
            <a:ext cx="12192000" cy="468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GB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THE </a:t>
            </a:r>
            <a:r>
              <a:rPr lang="en-GB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DETECTION : BASIC REQUIREMENTS</a:t>
            </a:r>
            <a:endParaRPr lang="en-GB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05239" y="1685823"/>
            <a:ext cx="11181521" cy="35825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93675" indent="-193675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6263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85750" indent="-285750" algn="just">
              <a:lnSpc>
                <a:spcPct val="90000"/>
              </a:lnSpc>
              <a:buClr>
                <a:schemeClr val="accent2"/>
              </a:buClr>
              <a:buSzPct val="150000"/>
              <a:buFont typeface="Arial" panose="020B0604020202020204" pitchFamily="34" charset="0"/>
              <a:buChar char="•"/>
            </a:pPr>
            <a:r>
              <a:rPr lang="en-GB" sz="1800" b="1" u="sng" dirty="0"/>
              <a:t>optical system</a:t>
            </a:r>
            <a:r>
              <a:rPr lang="en-GB" sz="1800" b="1" dirty="0"/>
              <a:t> with large collecting area (because of the faint fluorescence signal) and wide equivalent field of view covering a sizable half opening angle around the local Nadir (to reach geometrical factor of 10</a:t>
            </a:r>
            <a:r>
              <a:rPr lang="en-GB" sz="1800" b="1" baseline="30000" dirty="0"/>
              <a:t>6</a:t>
            </a:r>
            <a:r>
              <a:rPr lang="en-GB" sz="1800" b="1" dirty="0"/>
              <a:t> km</a:t>
            </a:r>
            <a:r>
              <a:rPr lang="en-GB" sz="1800" b="1" baseline="30000" dirty="0"/>
              <a:t>2</a:t>
            </a:r>
            <a:r>
              <a:rPr lang="en-GB" sz="1800" b="1" dirty="0"/>
              <a:t> </a:t>
            </a:r>
            <a:r>
              <a:rPr lang="en-GB" sz="1800" b="1" dirty="0" err="1"/>
              <a:t>sr</a:t>
            </a:r>
            <a:r>
              <a:rPr lang="en-GB" sz="1800" b="1" dirty="0"/>
              <a:t>) </a:t>
            </a:r>
          </a:p>
          <a:p>
            <a:pPr marL="0" indent="0" algn="just">
              <a:lnSpc>
                <a:spcPct val="90000"/>
              </a:lnSpc>
              <a:buClr>
                <a:schemeClr val="accent2"/>
              </a:buClr>
              <a:buSzPct val="150000"/>
            </a:pPr>
            <a:endParaRPr lang="en-GB" sz="1800" b="1" dirty="0" smtClean="0"/>
          </a:p>
          <a:p>
            <a:pPr marL="0" indent="0" algn="just">
              <a:lnSpc>
                <a:spcPct val="90000"/>
              </a:lnSpc>
              <a:buClr>
                <a:schemeClr val="accent2"/>
              </a:buClr>
              <a:buSzPct val="150000"/>
            </a:pPr>
            <a:endParaRPr lang="en-GB" sz="1800" b="1" dirty="0"/>
          </a:p>
          <a:p>
            <a:pPr marL="0" indent="0" algn="just">
              <a:lnSpc>
                <a:spcPct val="90000"/>
              </a:lnSpc>
              <a:buClr>
                <a:schemeClr val="accent2"/>
              </a:buClr>
              <a:buSzPct val="150000"/>
            </a:pPr>
            <a:endParaRPr lang="en-GB" sz="1800" b="1" dirty="0"/>
          </a:p>
          <a:p>
            <a:pPr algn="just">
              <a:lnSpc>
                <a:spcPct val="90000"/>
              </a:lnSpc>
              <a:buFontTx/>
              <a:buChar char="•"/>
            </a:pPr>
            <a:endParaRPr lang="en-GB" sz="1800" b="1" dirty="0"/>
          </a:p>
          <a:p>
            <a:pPr marL="285750" indent="-285750" algn="just">
              <a:lnSpc>
                <a:spcPct val="90000"/>
              </a:lnSpc>
              <a:buSzPct val="150000"/>
              <a:buFont typeface="Arial" panose="020B0604020202020204" pitchFamily="34" charset="0"/>
              <a:buChar char="•"/>
            </a:pPr>
            <a:r>
              <a:rPr lang="en-GB" sz="1800" b="1" u="sng" dirty="0"/>
              <a:t>focal plane detector</a:t>
            </a:r>
            <a:r>
              <a:rPr lang="en-GB" sz="1800" b="1" dirty="0"/>
              <a:t> with high segmentation (single photon counting and high </a:t>
            </a:r>
            <a:r>
              <a:rPr lang="en-GB" sz="1800" b="1" dirty="0" err="1"/>
              <a:t>pixelization</a:t>
            </a:r>
            <a:r>
              <a:rPr lang="en-GB" sz="1800" b="1" dirty="0"/>
              <a:t>), high resolving time (</a:t>
            </a:r>
            <a:r>
              <a:rPr lang="it-IT" sz="1800" b="1" dirty="0"/>
              <a:t>~</a:t>
            </a:r>
            <a:r>
              <a:rPr lang="en-GB" sz="1800" b="1" dirty="0"/>
              <a:t> 10 ns), weight and power </a:t>
            </a:r>
            <a:r>
              <a:rPr lang="en-GB" sz="1800" b="1" dirty="0" smtClean="0"/>
              <a:t>contained</a:t>
            </a:r>
          </a:p>
          <a:p>
            <a:pPr marL="0" indent="0" algn="just">
              <a:lnSpc>
                <a:spcPct val="90000"/>
              </a:lnSpc>
              <a:buSzPct val="150000"/>
            </a:pPr>
            <a:endParaRPr lang="en-GB" sz="1800" b="1" dirty="0" smtClean="0"/>
          </a:p>
          <a:p>
            <a:pPr marL="0" indent="0" algn="just">
              <a:lnSpc>
                <a:spcPct val="90000"/>
              </a:lnSpc>
              <a:buSzPct val="150000"/>
            </a:pPr>
            <a:endParaRPr lang="en-GB" sz="1800" b="1" dirty="0"/>
          </a:p>
          <a:p>
            <a:pPr marL="0" indent="0" algn="just">
              <a:lnSpc>
                <a:spcPct val="90000"/>
              </a:lnSpc>
              <a:buSzPct val="150000"/>
            </a:pPr>
            <a:endParaRPr lang="en-GB" sz="1800" b="1" dirty="0"/>
          </a:p>
          <a:p>
            <a:pPr algn="just">
              <a:lnSpc>
                <a:spcPct val="90000"/>
              </a:lnSpc>
              <a:buFontTx/>
              <a:buChar char="•"/>
            </a:pPr>
            <a:endParaRPr lang="en-GB" sz="1800" b="1" dirty="0"/>
          </a:p>
          <a:p>
            <a:pPr algn="just">
              <a:lnSpc>
                <a:spcPct val="90000"/>
              </a:lnSpc>
              <a:buSzPct val="150000"/>
              <a:buFontTx/>
              <a:buChar char="•"/>
            </a:pPr>
            <a:r>
              <a:rPr lang="en-GB" sz="1800" b="1" u="sng" dirty="0"/>
              <a:t>trigger and read-out electronics</a:t>
            </a:r>
            <a:r>
              <a:rPr lang="en-GB" sz="1800" b="1" dirty="0"/>
              <a:t> prompt, simple, </a:t>
            </a:r>
            <a:r>
              <a:rPr lang="en-GB" sz="1800" b="1" dirty="0" smtClean="0"/>
              <a:t>modular</a:t>
            </a:r>
            <a:r>
              <a:rPr lang="en-GB" sz="1800" b="1" dirty="0"/>
              <a:t>, capable to handle hundreds of thousands of channels, and comprehensive of </a:t>
            </a:r>
            <a:r>
              <a:rPr lang="en-GB" sz="1800" b="1" dirty="0" smtClean="0"/>
              <a:t>an efficient </a:t>
            </a:r>
            <a:r>
              <a:rPr lang="en-GB" sz="1800" b="1" dirty="0"/>
              <a:t>on-board image processor acting as a trigger.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1652068" y="6519446"/>
            <a:ext cx="444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b="1" dirty="0" smtClean="0"/>
              <a:t>7</a:t>
            </a: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21484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tangolo 17"/>
          <p:cNvSpPr/>
          <p:nvPr/>
        </p:nvSpPr>
        <p:spPr>
          <a:xfrm>
            <a:off x="0" y="6525344"/>
            <a:ext cx="12192000" cy="33265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it-IT" sz="1400" kern="0" dirty="0">
                <a:cs typeface="Arial" pitchFamily="34" charset="0"/>
              </a:rPr>
              <a:t>G</a:t>
            </a:r>
            <a:r>
              <a:rPr lang="it-IT" sz="1400" kern="0" dirty="0" smtClean="0">
                <a:cs typeface="Arial" pitchFamily="34" charset="0"/>
              </a:rPr>
              <a:t>. Contino – </a:t>
            </a:r>
            <a:r>
              <a:rPr lang="it-IT" sz="1400" kern="0" dirty="0">
                <a:cs typeface="Arial" pitchFamily="34" charset="0"/>
              </a:rPr>
              <a:t>INAF/IASF PALERMO – </a:t>
            </a:r>
            <a:r>
              <a:rPr lang="it-IT" sz="1400" b="1" dirty="0" err="1" smtClean="0"/>
              <a:t>SiPM</a:t>
            </a:r>
            <a:r>
              <a:rPr lang="it-IT" sz="1400" b="1" dirty="0" smtClean="0"/>
              <a:t> workshop: from </a:t>
            </a:r>
            <a:r>
              <a:rPr lang="it-IT" sz="1400" b="1" dirty="0" err="1" smtClean="0"/>
              <a:t>fundamental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research</a:t>
            </a:r>
            <a:r>
              <a:rPr lang="it-IT" sz="1400" b="1" dirty="0" smtClean="0"/>
              <a:t> to industrial </a:t>
            </a:r>
            <a:r>
              <a:rPr lang="it-IT" sz="1400" b="1" dirty="0" err="1" smtClean="0"/>
              <a:t>applications</a:t>
            </a:r>
            <a:r>
              <a:rPr lang="it-IT" sz="1400" b="1" dirty="0" smtClean="0"/>
              <a:t>,  Università di Bari   </a:t>
            </a:r>
            <a:r>
              <a:rPr lang="it-IT" sz="1400" kern="0" dirty="0" smtClean="0">
                <a:cs typeface="Arial" pitchFamily="34" charset="0"/>
              </a:rPr>
              <a:t>03-10-2019</a:t>
            </a:r>
            <a:endParaRPr lang="it-IT" sz="1400" kern="0" dirty="0">
              <a:cs typeface="Arial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93615" y="601035"/>
            <a:ext cx="11736198" cy="579679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The </a:t>
            </a:r>
            <a:r>
              <a:rPr lang="en-US" dirty="0"/>
              <a:t>4-side </a:t>
            </a:r>
            <a:r>
              <a:rPr lang="en-US" dirty="0" err="1"/>
              <a:t>buttable</a:t>
            </a:r>
            <a:r>
              <a:rPr lang="en-US" dirty="0"/>
              <a:t> structure allows arraying multiple elements in two dimensions at narrow intervals. </a:t>
            </a:r>
            <a:endParaRPr lang="en-GB" dirty="0"/>
          </a:p>
        </p:txBody>
      </p:sp>
      <p:sp>
        <p:nvSpPr>
          <p:cNvPr id="4" name="Rettangolo 3"/>
          <p:cNvSpPr/>
          <p:nvPr/>
        </p:nvSpPr>
        <p:spPr>
          <a:xfrm>
            <a:off x="0" y="67960"/>
            <a:ext cx="12192000" cy="468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GB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THE DETECTION : </a:t>
            </a:r>
            <a:r>
              <a:rPr lang="en-GB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SiPM</a:t>
            </a:r>
            <a:endParaRPr lang="en-GB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3747" t="3880" r="5687" b="8046"/>
          <a:stretch/>
        </p:blipFill>
        <p:spPr>
          <a:xfrm>
            <a:off x="478172" y="830509"/>
            <a:ext cx="914400" cy="88084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3977" t="4351" r="2526" b="3711"/>
          <a:stretch/>
        </p:blipFill>
        <p:spPr>
          <a:xfrm>
            <a:off x="1602297" y="847288"/>
            <a:ext cx="1266738" cy="117445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/>
          <a:srcRect t="2719" r="1824" b="1363"/>
          <a:stretch/>
        </p:blipFill>
        <p:spPr>
          <a:xfrm>
            <a:off x="3191924" y="855677"/>
            <a:ext cx="2487423" cy="225664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5"/>
          <a:srcRect t="2006" r="1918" b="2077"/>
          <a:stretch/>
        </p:blipFill>
        <p:spPr>
          <a:xfrm>
            <a:off x="5999745" y="838899"/>
            <a:ext cx="2573804" cy="2256639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293615" y="1904888"/>
            <a:ext cx="1375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  16 pixels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2mm x 2mm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625873" y="2026009"/>
            <a:ext cx="1375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  16 pixels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3mm x 3mm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3667387" y="3176267"/>
            <a:ext cx="1375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  64 pixels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3mm x 3mm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6740641" y="3128903"/>
            <a:ext cx="1375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  16 pixels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6mm x 6mm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7358" y="834641"/>
            <a:ext cx="2456901" cy="2469094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9813895" y="3327799"/>
            <a:ext cx="13757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  64 pixels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7mm x 7mm</a:t>
            </a:r>
          </a:p>
          <a:p>
            <a:pPr algn="ctr"/>
            <a:r>
              <a:rPr lang="en-GB" dirty="0" smtClean="0">
                <a:solidFill>
                  <a:schemeClr val="bg1"/>
                </a:solidFill>
              </a:rPr>
              <a:t>(ASTRI)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11652068" y="6519446"/>
            <a:ext cx="444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b="1" dirty="0" smtClean="0"/>
              <a:t>8</a:t>
            </a: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242103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/>
          <p:nvPr/>
        </p:nvSpPr>
        <p:spPr>
          <a:xfrm>
            <a:off x="0" y="6525344"/>
            <a:ext cx="12192000" cy="33265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it-IT" sz="1400" kern="0" dirty="0">
                <a:cs typeface="Arial" pitchFamily="34" charset="0"/>
              </a:rPr>
              <a:t>G</a:t>
            </a:r>
            <a:r>
              <a:rPr lang="it-IT" sz="1400" kern="0" dirty="0" smtClean="0">
                <a:cs typeface="Arial" pitchFamily="34" charset="0"/>
              </a:rPr>
              <a:t>. Contino – </a:t>
            </a:r>
            <a:r>
              <a:rPr lang="it-IT" sz="1400" kern="0" dirty="0">
                <a:cs typeface="Arial" pitchFamily="34" charset="0"/>
              </a:rPr>
              <a:t>INAF/IASF PALERMO – </a:t>
            </a:r>
            <a:r>
              <a:rPr lang="it-IT" sz="1400" b="1" dirty="0" err="1" smtClean="0"/>
              <a:t>SiPM</a:t>
            </a:r>
            <a:r>
              <a:rPr lang="it-IT" sz="1400" b="1" dirty="0" smtClean="0"/>
              <a:t> workshop: from </a:t>
            </a:r>
            <a:r>
              <a:rPr lang="it-IT" sz="1400" b="1" dirty="0" err="1" smtClean="0"/>
              <a:t>fundamental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research</a:t>
            </a:r>
            <a:r>
              <a:rPr lang="it-IT" sz="1400" b="1" dirty="0" smtClean="0"/>
              <a:t> to industrial </a:t>
            </a:r>
            <a:r>
              <a:rPr lang="it-IT" sz="1400" b="1" dirty="0" err="1" smtClean="0"/>
              <a:t>applications</a:t>
            </a:r>
            <a:r>
              <a:rPr lang="it-IT" sz="1400" b="1" dirty="0" smtClean="0"/>
              <a:t>,  Università di Bari   </a:t>
            </a:r>
            <a:r>
              <a:rPr lang="it-IT" sz="1400" kern="0" dirty="0" smtClean="0">
                <a:cs typeface="Arial" pitchFamily="34" charset="0"/>
              </a:rPr>
              <a:t>03-10-2019</a:t>
            </a:r>
            <a:endParaRPr lang="it-IT" sz="1400" kern="0" dirty="0">
              <a:cs typeface="Arial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182426"/>
            <a:ext cx="12192000" cy="468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GB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THE DETECTION : </a:t>
            </a:r>
            <a:r>
              <a:rPr lang="en-GB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SiPM</a:t>
            </a:r>
            <a:endParaRPr lang="en-GB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159" y="1218433"/>
            <a:ext cx="5941841" cy="363045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375" y="1216884"/>
            <a:ext cx="5941840" cy="3630454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189850" y="5025310"/>
            <a:ext cx="118347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i="1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Comparison of (a) the optical crosstalk and (b) photon detection efficiency versus </a:t>
            </a:r>
            <a:r>
              <a:rPr lang="en-GB" i="1" dirty="0" err="1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SiPM</a:t>
            </a:r>
            <a:r>
              <a:rPr lang="en-GB" i="1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overvoltage for a variety of </a:t>
            </a:r>
            <a:r>
              <a:rPr lang="en-GB" i="1" dirty="0" err="1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SiPM</a:t>
            </a:r>
            <a:r>
              <a:rPr lang="en-GB" i="1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technologies, pixel sizes (3, 6 and 7 mm) and cell sizes (50 and 75 µm), measured by groups in Nagoya, Japan (dashed lines) and Catania, Italy (solid lines</a:t>
            </a:r>
            <a:r>
              <a:rPr lang="en-GB" i="1" dirty="0" smtClean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).</a:t>
            </a:r>
            <a:endParaRPr lang="en-GB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665887" y="1215335"/>
            <a:ext cx="637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(a)</a:t>
            </a:r>
            <a:endParaRPr lang="en-GB" sz="20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6750340" y="1215335"/>
            <a:ext cx="637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(b)</a:t>
            </a:r>
            <a:endParaRPr lang="en-GB" sz="2000" dirty="0"/>
          </a:p>
        </p:txBody>
      </p:sp>
      <p:cxnSp>
        <p:nvCxnSpPr>
          <p:cNvPr id="11" name="Connettore 1 10"/>
          <p:cNvCxnSpPr/>
          <p:nvPr/>
        </p:nvCxnSpPr>
        <p:spPr>
          <a:xfrm>
            <a:off x="8291480" y="1075927"/>
            <a:ext cx="0" cy="36576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>
            <a:off x="2210860" y="1047125"/>
            <a:ext cx="0" cy="36576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11652068" y="6519446"/>
            <a:ext cx="444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b="1" dirty="0" smtClean="0"/>
              <a:t>9</a:t>
            </a: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355154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8533</TotalTime>
  <Words>1556</Words>
  <Application>Microsoft Office PowerPoint</Application>
  <PresentationFormat>Widescreen</PresentationFormat>
  <Paragraphs>231</Paragraphs>
  <Slides>22</Slides>
  <Notes>3</Notes>
  <HiddenSlides>0</HiddenSlides>
  <MMClips>20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MS Mincho</vt:lpstr>
      <vt:lpstr>Symbol</vt:lpstr>
      <vt:lpstr>Times New Roman</vt:lpstr>
      <vt:lpstr>Tema di Office</vt:lpstr>
      <vt:lpstr>FluChe  An ASIC Front-End for Fluorescence and Cherenkov light detection with SiPM for space/ground applications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Thank you for the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FluChe  Fluorescence and Cerenkov light detection with SiPM for  space applications</dc:title>
  <dc:creator>osvaldo catalano</dc:creator>
  <cp:lastModifiedBy>Giovanni</cp:lastModifiedBy>
  <cp:revision>116</cp:revision>
  <dcterms:created xsi:type="dcterms:W3CDTF">2017-11-11T14:35:01Z</dcterms:created>
  <dcterms:modified xsi:type="dcterms:W3CDTF">2019-10-02T17:14:22Z</dcterms:modified>
</cp:coreProperties>
</file>