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13" r:id="rId3"/>
    <p:sldId id="308" r:id="rId4"/>
    <p:sldId id="312" r:id="rId5"/>
    <p:sldId id="309" r:id="rId6"/>
    <p:sldId id="311" r:id="rId7"/>
    <p:sldId id="31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co Broggi" initials="FB" lastIdx="2" clrIdx="0">
    <p:extLst>
      <p:ext uri="{19B8F6BF-5375-455C-9EA6-DF929625EA0E}">
        <p15:presenceInfo xmlns:p15="http://schemas.microsoft.com/office/powerpoint/2012/main" userId="Francesco Brogg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5602" autoAdjust="0"/>
  </p:normalViewPr>
  <p:slideViewPr>
    <p:cSldViewPr snapToGrid="0">
      <p:cViewPr varScale="1">
        <p:scale>
          <a:sx n="89" d="100"/>
          <a:sy n="89" d="100"/>
        </p:scale>
        <p:origin x="1085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302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B9DA1-7DB2-4B0E-AF95-2E219AF3812D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Francesco Broggi, LASA, January 25, 2018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959A0-EA24-4C05-84A8-832F5C6321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2687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E78EF-4C5D-489C-8759-32BB5BAC83B5}" type="datetimeFigureOut">
              <a:rPr lang="it-IT" smtClean="0"/>
              <a:t>22/01/2019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95E3-3DEF-4880-9D5C-F7269AD7502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06272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163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75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61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932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80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443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DE95E3-3DEF-4880-9D5C-F7269AD7502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95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224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52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48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896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97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71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28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62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13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45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Francesco Broggi, LASA, January 25,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963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Francesco Broggi, LASA, January 25,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4C11-9B76-4472-BDFE-2AAEA561A8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111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4838" y="2254375"/>
            <a:ext cx="7772400" cy="874936"/>
          </a:xfrm>
        </p:spPr>
        <p:txBody>
          <a:bodyPr>
            <a:noAutofit/>
          </a:bodyPr>
          <a:lstStyle/>
          <a:p>
            <a:r>
              <a:rPr lang="it-IT" b="1" dirty="0" smtClean="0"/>
              <a:t>WP 5.4 </a:t>
            </a:r>
            <a:r>
              <a:rPr lang="it-IT" b="1" dirty="0"/>
              <a:t>status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4425254"/>
            <a:ext cx="7621438" cy="1655762"/>
          </a:xfrm>
        </p:spPr>
        <p:txBody>
          <a:bodyPr>
            <a:normAutofit/>
          </a:bodyPr>
          <a:lstStyle/>
          <a:p>
            <a:r>
              <a:rPr lang="it-IT" dirty="0"/>
              <a:t>Francesco Broggi-Paolo </a:t>
            </a:r>
            <a:r>
              <a:rPr lang="it-IT" dirty="0" err="1"/>
              <a:t>Michelato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INFN </a:t>
            </a:r>
            <a:r>
              <a:rPr lang="it-IT" dirty="0"/>
              <a:t>– </a:t>
            </a:r>
            <a:r>
              <a:rPr lang="it-IT" dirty="0" smtClean="0"/>
              <a:t>LASA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 smtClean="0"/>
              <a:t>Broggi,AMICI</a:t>
            </a:r>
            <a:r>
              <a:rPr lang="it-IT" dirty="0" smtClean="0"/>
              <a:t> II </a:t>
            </a:r>
            <a:r>
              <a:rPr lang="it-IT" dirty="0" err="1" smtClean="0"/>
              <a:t>annual</a:t>
            </a:r>
            <a:r>
              <a:rPr lang="it-IT" dirty="0" smtClean="0"/>
              <a:t> meeting </a:t>
            </a:r>
            <a:r>
              <a:rPr lang="it-IT" dirty="0" err="1"/>
              <a:t>January</a:t>
            </a:r>
            <a:r>
              <a:rPr lang="it-IT" dirty="0"/>
              <a:t> </a:t>
            </a:r>
            <a:r>
              <a:rPr lang="it-IT" dirty="0" smtClean="0"/>
              <a:t>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78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383137"/>
            <a:ext cx="7772400" cy="874936"/>
          </a:xfrm>
        </p:spPr>
        <p:txBody>
          <a:bodyPr>
            <a:noAutofit/>
          </a:bodyPr>
          <a:lstStyle/>
          <a:p>
            <a:r>
              <a:rPr lang="it-IT" sz="4800" b="1" dirty="0" smtClean="0"/>
              <a:t>WP </a:t>
            </a:r>
            <a:r>
              <a:rPr lang="it-IT" sz="4800" b="1" dirty="0" smtClean="0"/>
              <a:t>5.4 </a:t>
            </a:r>
            <a:r>
              <a:rPr lang="it-IT" sz="4800" b="1" dirty="0" err="1" smtClean="0"/>
              <a:t>Purpose</a:t>
            </a:r>
            <a:endParaRPr lang="it-IT" sz="4800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 smtClean="0"/>
              <a:t>Broggi,AMICI</a:t>
            </a:r>
            <a:r>
              <a:rPr lang="it-IT" dirty="0" smtClean="0"/>
              <a:t> II </a:t>
            </a:r>
            <a:r>
              <a:rPr lang="it-IT" dirty="0" err="1" smtClean="0"/>
              <a:t>annual</a:t>
            </a:r>
            <a:r>
              <a:rPr lang="it-IT" dirty="0" smtClean="0"/>
              <a:t> meeting </a:t>
            </a:r>
            <a:r>
              <a:rPr lang="it-IT" dirty="0" err="1"/>
              <a:t>January</a:t>
            </a:r>
            <a:r>
              <a:rPr lang="it-IT" dirty="0"/>
              <a:t> </a:t>
            </a:r>
            <a:r>
              <a:rPr lang="it-IT" dirty="0" smtClean="0"/>
              <a:t>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2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474453" y="1512818"/>
            <a:ext cx="79589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Requirements and conditions for developing prototyping with the industry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58182" y="2619849"/>
            <a:ext cx="86276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basic idea behind this task is that </a:t>
            </a:r>
            <a:r>
              <a:rPr lang="en-US" sz="2400" b="1" dirty="0"/>
              <a:t>taking a leading role in the construction of </a:t>
            </a:r>
            <a:r>
              <a:rPr lang="en-US" sz="2400" b="1" dirty="0">
                <a:solidFill>
                  <a:srgbClr val="7030A0"/>
                </a:solidFill>
              </a:rPr>
              <a:t>prototypes</a:t>
            </a:r>
            <a:r>
              <a:rPr lang="en-US" sz="2400" b="1" dirty="0"/>
              <a:t> for</a:t>
            </a:r>
            <a:r>
              <a:rPr lang="en-US" sz="2800" b="1" dirty="0"/>
              <a:t> </a:t>
            </a:r>
            <a:r>
              <a:rPr lang="en-US" sz="2400" b="1" dirty="0"/>
              <a:t>the </a:t>
            </a:r>
            <a:r>
              <a:rPr lang="en-US" sz="2400" b="1" dirty="0" smtClean="0"/>
              <a:t>Technological Infrastructures</a:t>
            </a:r>
            <a:r>
              <a:rPr lang="en-US" sz="2400" dirty="0" smtClean="0"/>
              <a:t>, </a:t>
            </a:r>
            <a:r>
              <a:rPr lang="en-US" sz="2400" dirty="0"/>
              <a:t>can </a:t>
            </a:r>
            <a:r>
              <a:rPr lang="en-US" sz="2400" dirty="0" smtClean="0"/>
              <a:t>represent </a:t>
            </a:r>
            <a:r>
              <a:rPr lang="en-US" sz="2400" b="1" dirty="0" smtClean="0"/>
              <a:t>for </a:t>
            </a:r>
            <a:r>
              <a:rPr lang="en-US" sz="2400" b="1" dirty="0"/>
              <a:t>industry </a:t>
            </a:r>
            <a:r>
              <a:rPr lang="en-US" sz="2400" dirty="0"/>
              <a:t>a very effective </a:t>
            </a:r>
            <a:r>
              <a:rPr lang="en-US" sz="2400" b="1" dirty="0"/>
              <a:t>way to acquire first-hand </a:t>
            </a:r>
            <a:r>
              <a:rPr lang="en-US" sz="2400" b="1" dirty="0">
                <a:solidFill>
                  <a:srgbClr val="7030A0"/>
                </a:solidFill>
              </a:rPr>
              <a:t>knowledge</a:t>
            </a:r>
            <a:r>
              <a:rPr lang="en-US" sz="2400" b="1" dirty="0"/>
              <a:t> of cutting-edge technologies</a:t>
            </a:r>
            <a:r>
              <a:rPr lang="en-US" sz="2400" dirty="0"/>
              <a:t> and to provide </a:t>
            </a:r>
            <a:r>
              <a:rPr lang="en-US" sz="2400" dirty="0" smtClean="0"/>
              <a:t>feedback on </a:t>
            </a:r>
            <a:r>
              <a:rPr lang="en-US" sz="2400" b="1" dirty="0"/>
              <a:t>engineering aspects</a:t>
            </a:r>
            <a:r>
              <a:rPr lang="en-US" sz="2400" dirty="0"/>
              <a:t> that are important for the </a:t>
            </a:r>
            <a:r>
              <a:rPr lang="en-US" sz="2400" b="1" dirty="0">
                <a:solidFill>
                  <a:srgbClr val="FF0000"/>
                </a:solidFill>
              </a:rPr>
              <a:t>following industrialization process.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58182" y="5080570"/>
            <a:ext cx="8627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Such </a:t>
            </a:r>
            <a:r>
              <a:rPr lang="en-US" sz="2400" b="1" dirty="0"/>
              <a:t>early involvement can </a:t>
            </a:r>
            <a:r>
              <a:rPr lang="en-US" sz="2400" b="1" dirty="0" smtClean="0"/>
              <a:t>foster both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7030A0"/>
                </a:solidFill>
              </a:rPr>
              <a:t>opportunities for industry </a:t>
            </a:r>
            <a:r>
              <a:rPr lang="en-US" sz="2400" b="1" dirty="0"/>
              <a:t>to promote the </a:t>
            </a:r>
            <a:r>
              <a:rPr lang="en-US" sz="2400" b="1" dirty="0">
                <a:solidFill>
                  <a:srgbClr val="7030A0"/>
                </a:solidFill>
              </a:rPr>
              <a:t>development of new products </a:t>
            </a:r>
            <a:r>
              <a:rPr lang="en-US" sz="2400" b="1" dirty="0"/>
              <a:t>and to test new/alternative </a:t>
            </a:r>
            <a:r>
              <a:rPr lang="en-US" sz="2400" b="1" dirty="0" smtClean="0"/>
              <a:t>solutions for </a:t>
            </a:r>
            <a:r>
              <a:rPr lang="en-US" sz="2400" b="1" dirty="0"/>
              <a:t>mature technologies.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49645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 smtClean="0"/>
              <a:t>Broggi,January</a:t>
            </a:r>
            <a:r>
              <a:rPr lang="it-IT" dirty="0" smtClean="0"/>
              <a:t> 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3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551283" y="1036590"/>
            <a:ext cx="8316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What</a:t>
            </a:r>
            <a:r>
              <a:rPr lang="it-IT" sz="2800" b="1" dirty="0"/>
              <a:t> </a:t>
            </a:r>
            <a:r>
              <a:rPr lang="it-IT" sz="2800" b="1" dirty="0" err="1"/>
              <a:t>has</a:t>
            </a:r>
            <a:r>
              <a:rPr lang="it-IT" sz="2800" b="1" dirty="0"/>
              <a:t> </a:t>
            </a:r>
            <a:r>
              <a:rPr lang="it-IT" sz="2800" b="1" dirty="0" err="1"/>
              <a:t>been</a:t>
            </a:r>
            <a:r>
              <a:rPr lang="it-IT" sz="2800" b="1" dirty="0"/>
              <a:t> </a:t>
            </a:r>
            <a:r>
              <a:rPr lang="it-IT" sz="2800" b="1" dirty="0" err="1" smtClean="0"/>
              <a:t>done</a:t>
            </a:r>
            <a:r>
              <a:rPr lang="it-IT" sz="2800" b="1" dirty="0" smtClean="0"/>
              <a:t> </a:t>
            </a:r>
            <a:r>
              <a:rPr lang="it-IT" b="1" dirty="0" smtClean="0"/>
              <a:t>(1)</a:t>
            </a:r>
            <a:endParaRPr lang="it-IT" b="1" dirty="0"/>
          </a:p>
          <a:p>
            <a:endParaRPr lang="it-IT" sz="2000" dirty="0"/>
          </a:p>
          <a:p>
            <a:pPr marL="457200" indent="-457200">
              <a:buAutoNum type="arabicParenR"/>
            </a:pPr>
            <a:r>
              <a:rPr lang="it-IT" sz="2400" dirty="0" err="1"/>
              <a:t>Formation</a:t>
            </a:r>
            <a:r>
              <a:rPr lang="it-IT" sz="2400" dirty="0"/>
              <a:t> of the WG with </a:t>
            </a:r>
            <a:r>
              <a:rPr lang="it-IT" sz="2400" dirty="0" err="1"/>
              <a:t>industry</a:t>
            </a:r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 err="1"/>
              <a:t>Questionnaire</a:t>
            </a:r>
            <a:r>
              <a:rPr lang="it-IT" sz="2400" dirty="0"/>
              <a:t> for </a:t>
            </a:r>
            <a:r>
              <a:rPr lang="it-IT" sz="2400" dirty="0" err="1"/>
              <a:t>basing</a:t>
            </a:r>
            <a:r>
              <a:rPr lang="it-IT" sz="2400" dirty="0"/>
              <a:t> the </a:t>
            </a:r>
            <a:r>
              <a:rPr lang="it-IT" sz="2400" dirty="0" err="1"/>
              <a:t>discussion</a:t>
            </a:r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 err="1"/>
              <a:t>Undestanding</a:t>
            </a:r>
            <a:r>
              <a:rPr lang="it-IT" sz="2400" dirty="0"/>
              <a:t> </a:t>
            </a:r>
            <a:r>
              <a:rPr lang="it-IT" sz="2400" dirty="0" err="1"/>
              <a:t>interest</a:t>
            </a:r>
            <a:r>
              <a:rPr lang="it-IT" sz="2400" dirty="0"/>
              <a:t> of </a:t>
            </a:r>
            <a:r>
              <a:rPr lang="it-IT" sz="2400" dirty="0" err="1"/>
              <a:t>industry</a:t>
            </a:r>
            <a:r>
              <a:rPr lang="it-IT" sz="2400" dirty="0"/>
              <a:t> in </a:t>
            </a:r>
            <a:r>
              <a:rPr lang="it-IT" sz="2400" dirty="0" err="1"/>
              <a:t>collaboration</a:t>
            </a:r>
            <a:r>
              <a:rPr lang="it-IT" sz="2400" dirty="0"/>
              <a:t> for </a:t>
            </a:r>
            <a:r>
              <a:rPr lang="it-IT" sz="2400" dirty="0" err="1"/>
              <a:t>prototype</a:t>
            </a:r>
            <a:endParaRPr lang="it-IT" sz="2400" dirty="0"/>
          </a:p>
          <a:p>
            <a:pPr algn="just"/>
            <a:r>
              <a:rPr lang="it-IT" sz="2400" dirty="0" smtClean="0"/>
              <a:t>	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212711" y="3274287"/>
            <a:ext cx="8316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	3.1 </a:t>
            </a:r>
            <a:r>
              <a:rPr lang="it-IT" sz="2400" dirty="0" err="1" smtClean="0"/>
              <a:t>Early</a:t>
            </a:r>
            <a:r>
              <a:rPr lang="it-IT" sz="2400" dirty="0" smtClean="0"/>
              <a:t> </a:t>
            </a:r>
            <a:r>
              <a:rPr lang="it-IT" sz="2400" dirty="0" err="1" smtClean="0"/>
              <a:t>involvement</a:t>
            </a:r>
            <a:r>
              <a:rPr lang="it-IT" sz="2400" dirty="0" smtClean="0"/>
              <a:t> of </a:t>
            </a:r>
            <a:r>
              <a:rPr lang="it-IT" sz="2400" dirty="0" err="1" smtClean="0"/>
              <a:t>industry</a:t>
            </a:r>
            <a:r>
              <a:rPr lang="it-IT" dirty="0"/>
              <a:t> </a:t>
            </a:r>
            <a:r>
              <a:rPr lang="en-US" dirty="0" smtClean="0">
                <a:solidFill>
                  <a:srgbClr val="00B050"/>
                </a:solidFill>
              </a:rPr>
              <a:t>(For </a:t>
            </a:r>
            <a:r>
              <a:rPr lang="en-US" dirty="0">
                <a:solidFill>
                  <a:srgbClr val="00B050"/>
                </a:solidFill>
              </a:rPr>
              <a:t>many industries the cost is  </a:t>
            </a:r>
            <a:r>
              <a:rPr lang="en-US" dirty="0" smtClean="0">
                <a:solidFill>
                  <a:srgbClr val="00B050"/>
                </a:solidFill>
              </a:rPr>
              <a:t>     	    not the </a:t>
            </a:r>
            <a:r>
              <a:rPr lang="en-US" dirty="0">
                <a:solidFill>
                  <a:srgbClr val="00B050"/>
                </a:solidFill>
              </a:rPr>
              <a:t>most relevant </a:t>
            </a:r>
            <a:r>
              <a:rPr lang="en-US" dirty="0" smtClean="0">
                <a:solidFill>
                  <a:srgbClr val="00B050"/>
                </a:solidFill>
              </a:rPr>
              <a:t>parameter.  Industry </a:t>
            </a:r>
            <a:r>
              <a:rPr lang="en-US" dirty="0">
                <a:solidFill>
                  <a:srgbClr val="00B050"/>
                </a:solidFill>
              </a:rPr>
              <a:t>is interested to participate since the </a:t>
            </a:r>
            <a:endParaRPr lang="en-US" dirty="0" smtClean="0">
              <a:solidFill>
                <a:srgbClr val="00B050"/>
              </a:solidFill>
            </a:endParaRPr>
          </a:p>
          <a:p>
            <a:pPr algn="just"/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        beginning </a:t>
            </a:r>
            <a:r>
              <a:rPr lang="en-US" dirty="0">
                <a:solidFill>
                  <a:srgbClr val="00B050"/>
                </a:solidFill>
              </a:rPr>
              <a:t>to </a:t>
            </a:r>
            <a:r>
              <a:rPr lang="en-US" dirty="0" smtClean="0">
                <a:solidFill>
                  <a:srgbClr val="00B050"/>
                </a:solidFill>
              </a:rPr>
              <a:t>the design </a:t>
            </a:r>
            <a:r>
              <a:rPr lang="en-US" dirty="0">
                <a:solidFill>
                  <a:srgbClr val="00B050"/>
                </a:solidFill>
              </a:rPr>
              <a:t>of </a:t>
            </a:r>
            <a:r>
              <a:rPr lang="en-US" dirty="0" smtClean="0">
                <a:solidFill>
                  <a:srgbClr val="00B050"/>
                </a:solidFill>
              </a:rPr>
              <a:t>a prototype</a:t>
            </a:r>
            <a:r>
              <a:rPr lang="en-US" dirty="0">
                <a:solidFill>
                  <a:srgbClr val="00B050"/>
                </a:solidFill>
              </a:rPr>
              <a:t>, having an active </a:t>
            </a:r>
            <a:r>
              <a:rPr lang="en-US" dirty="0" smtClean="0">
                <a:solidFill>
                  <a:srgbClr val="00B050"/>
                </a:solidFill>
              </a:rPr>
              <a:t>role).</a:t>
            </a:r>
            <a:endParaRPr lang="it-IT" sz="2400" dirty="0" smtClean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198678" y="5015498"/>
            <a:ext cx="83166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	3.3 </a:t>
            </a:r>
            <a:r>
              <a:rPr lang="it-IT" sz="2400" dirty="0" err="1"/>
              <a:t>Prototype</a:t>
            </a:r>
            <a:r>
              <a:rPr lang="it-IT" sz="2400" dirty="0"/>
              <a:t> in Industry </a:t>
            </a:r>
            <a:r>
              <a:rPr lang="it-IT" sz="2400" dirty="0" err="1"/>
              <a:t>rather</a:t>
            </a:r>
            <a:r>
              <a:rPr lang="it-IT" sz="2400" dirty="0"/>
              <a:t> </a:t>
            </a:r>
            <a:r>
              <a:rPr lang="it-IT" sz="2400" dirty="0" err="1"/>
              <a:t>than</a:t>
            </a:r>
            <a:r>
              <a:rPr lang="it-IT" sz="2400" dirty="0"/>
              <a:t> </a:t>
            </a:r>
            <a:r>
              <a:rPr lang="it-IT" sz="2400" dirty="0" smtClean="0"/>
              <a:t>TI</a:t>
            </a:r>
            <a:r>
              <a:rPr lang="it-IT" sz="2400" dirty="0" smtClean="0">
                <a:solidFill>
                  <a:srgbClr val="FF0000"/>
                </a:solidFill>
              </a:rPr>
              <a:t>. </a:t>
            </a:r>
            <a:r>
              <a:rPr lang="en-US" dirty="0" smtClean="0">
                <a:solidFill>
                  <a:srgbClr val="FF0000"/>
                </a:solidFill>
              </a:rPr>
              <a:t>(In </a:t>
            </a:r>
            <a:r>
              <a:rPr lang="en-US" dirty="0">
                <a:solidFill>
                  <a:srgbClr val="FF0000"/>
                </a:solidFill>
              </a:rPr>
              <a:t>general the industries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expressed </a:t>
            </a:r>
            <a:r>
              <a:rPr lang="en-US" dirty="0">
                <a:solidFill>
                  <a:srgbClr val="FF0000"/>
                </a:solidFill>
              </a:rPr>
              <a:t>their preference to </a:t>
            </a:r>
            <a:r>
              <a:rPr lang="en-US" dirty="0" smtClean="0">
                <a:solidFill>
                  <a:srgbClr val="FF0000"/>
                </a:solidFill>
              </a:rPr>
              <a:t>develop the </a:t>
            </a:r>
            <a:r>
              <a:rPr lang="en-US" dirty="0">
                <a:solidFill>
                  <a:srgbClr val="FF0000"/>
                </a:solidFill>
              </a:rPr>
              <a:t>prototype </a:t>
            </a:r>
            <a:r>
              <a:rPr lang="en-US" dirty="0" smtClean="0">
                <a:solidFill>
                  <a:srgbClr val="FF0000"/>
                </a:solidFill>
              </a:rPr>
              <a:t>in their </a:t>
            </a:r>
            <a:r>
              <a:rPr lang="en-US" dirty="0">
                <a:solidFill>
                  <a:srgbClr val="FF0000"/>
                </a:solidFill>
              </a:rPr>
              <a:t>facilities rather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than </a:t>
            </a:r>
            <a:r>
              <a:rPr lang="en-US" dirty="0">
                <a:solidFill>
                  <a:srgbClr val="FF0000"/>
                </a:solidFill>
              </a:rPr>
              <a:t>moving personnel </a:t>
            </a:r>
            <a:r>
              <a:rPr lang="en-US" dirty="0" smtClean="0">
                <a:solidFill>
                  <a:srgbClr val="FF0000"/>
                </a:solidFill>
              </a:rPr>
              <a:t>in RI/TI </a:t>
            </a:r>
            <a:r>
              <a:rPr lang="en-US" dirty="0">
                <a:solidFill>
                  <a:srgbClr val="FF0000"/>
                </a:solidFill>
              </a:rPr>
              <a:t>laboratories. (depending on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financial needs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of </a:t>
            </a:r>
            <a:r>
              <a:rPr lang="en-US" dirty="0">
                <a:solidFill>
                  <a:srgbClr val="FF0000"/>
                </a:solidFill>
              </a:rPr>
              <a:t>tooling etc</a:t>
            </a:r>
            <a:r>
              <a:rPr lang="en-US" dirty="0" smtClean="0">
                <a:solidFill>
                  <a:srgbClr val="FF0000"/>
                </a:solidFill>
              </a:rPr>
              <a:t>.)).</a:t>
            </a:r>
            <a:endParaRPr lang="it-IT" sz="2400" dirty="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198678" y="4243117"/>
            <a:ext cx="8316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/>
              <a:t>	3.2 </a:t>
            </a:r>
            <a:r>
              <a:rPr lang="it-IT" sz="2400" dirty="0"/>
              <a:t>Market </a:t>
            </a:r>
            <a:r>
              <a:rPr lang="it-IT" sz="2400" dirty="0" err="1" smtClean="0"/>
              <a:t>potentiality</a:t>
            </a:r>
            <a:r>
              <a:rPr lang="it-IT" sz="2400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(Industry </a:t>
            </a:r>
            <a:r>
              <a:rPr lang="en-US" dirty="0">
                <a:solidFill>
                  <a:srgbClr val="0070C0"/>
                </a:solidFill>
              </a:rPr>
              <a:t>can invest significant amount of money </a:t>
            </a:r>
            <a:r>
              <a:rPr lang="en-US" dirty="0" smtClean="0">
                <a:solidFill>
                  <a:srgbClr val="0070C0"/>
                </a:solidFill>
              </a:rPr>
              <a:t>	     on </a:t>
            </a:r>
            <a:r>
              <a:rPr lang="en-US" dirty="0">
                <a:solidFill>
                  <a:srgbClr val="0070C0"/>
                </a:solidFill>
              </a:rPr>
              <a:t>R&amp;D </a:t>
            </a:r>
            <a:r>
              <a:rPr lang="en-US" dirty="0" smtClean="0">
                <a:solidFill>
                  <a:srgbClr val="0070C0"/>
                </a:solidFill>
              </a:rPr>
              <a:t>if there </a:t>
            </a:r>
            <a:r>
              <a:rPr lang="en-US" dirty="0">
                <a:solidFill>
                  <a:srgbClr val="0070C0"/>
                </a:solidFill>
              </a:rPr>
              <a:t>is large enough </a:t>
            </a:r>
            <a:r>
              <a:rPr lang="en-US" dirty="0" smtClean="0">
                <a:solidFill>
                  <a:srgbClr val="0070C0"/>
                </a:solidFill>
              </a:rPr>
              <a:t>potential business).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235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 smtClean="0"/>
              <a:t>Broggi,January</a:t>
            </a:r>
            <a:r>
              <a:rPr lang="it-IT" dirty="0" smtClean="0"/>
              <a:t> 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4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568536" y="1314255"/>
            <a:ext cx="8316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What</a:t>
            </a:r>
            <a:r>
              <a:rPr lang="it-IT" sz="2800" b="1" dirty="0"/>
              <a:t> </a:t>
            </a:r>
            <a:r>
              <a:rPr lang="it-IT" sz="2800" b="1" dirty="0" err="1"/>
              <a:t>has</a:t>
            </a:r>
            <a:r>
              <a:rPr lang="it-IT" sz="2800" b="1" dirty="0"/>
              <a:t> </a:t>
            </a:r>
            <a:r>
              <a:rPr lang="it-IT" sz="2800" b="1" dirty="0" err="1"/>
              <a:t>been</a:t>
            </a:r>
            <a:r>
              <a:rPr lang="it-IT" sz="2800" b="1" dirty="0"/>
              <a:t> </a:t>
            </a:r>
            <a:r>
              <a:rPr lang="it-IT" sz="2800" b="1" dirty="0" err="1" smtClean="0"/>
              <a:t>done</a:t>
            </a:r>
            <a:r>
              <a:rPr lang="it-IT" sz="2800" b="1" dirty="0" smtClean="0"/>
              <a:t> </a:t>
            </a:r>
            <a:r>
              <a:rPr lang="it-IT" b="1" dirty="0" smtClean="0"/>
              <a:t>(2)</a:t>
            </a:r>
            <a:endParaRPr lang="it-IT" b="1" dirty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400" dirty="0" smtClean="0"/>
              <a:t>4</a:t>
            </a:r>
            <a:r>
              <a:rPr lang="it-IT" sz="2400" dirty="0"/>
              <a:t>) </a:t>
            </a:r>
            <a:r>
              <a:rPr lang="it-IT" sz="2400" dirty="0" smtClean="0"/>
              <a:t>	The </a:t>
            </a:r>
            <a:r>
              <a:rPr lang="it-IT" sz="2400" dirty="0" err="1"/>
              <a:t>subsidiary</a:t>
            </a:r>
            <a:r>
              <a:rPr lang="it-IT" sz="2400" dirty="0"/>
              <a:t> </a:t>
            </a:r>
            <a:r>
              <a:rPr lang="it-IT" sz="2400" dirty="0" err="1"/>
              <a:t>principle</a:t>
            </a:r>
            <a:r>
              <a:rPr lang="it-IT" sz="2400" dirty="0"/>
              <a:t> </a:t>
            </a:r>
            <a:r>
              <a:rPr lang="it-IT" sz="2400" dirty="0" smtClean="0"/>
              <a:t>: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568536" y="4525080"/>
            <a:ext cx="8316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5</a:t>
            </a:r>
            <a:r>
              <a:rPr lang="it-IT" sz="2400" dirty="0"/>
              <a:t>) </a:t>
            </a:r>
            <a:r>
              <a:rPr lang="it-IT" sz="2400" dirty="0" smtClean="0"/>
              <a:t>	A </a:t>
            </a:r>
            <a:r>
              <a:rPr lang="it-IT" sz="2400" dirty="0"/>
              <a:t>first </a:t>
            </a:r>
            <a:r>
              <a:rPr lang="it-IT" sz="2400" dirty="0" err="1"/>
              <a:t>approach</a:t>
            </a:r>
            <a:r>
              <a:rPr lang="it-IT" sz="2400" dirty="0"/>
              <a:t> to the management of IP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741873" y="2705229"/>
            <a:ext cx="8143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							  I</a:t>
            </a:r>
            <a:r>
              <a:rPr lang="en-US" dirty="0" smtClean="0"/>
              <a:t>f </a:t>
            </a:r>
            <a:r>
              <a:rPr lang="en-US" dirty="0"/>
              <a:t>industry </a:t>
            </a:r>
            <a:r>
              <a:rPr lang="en-US" dirty="0" smtClean="0"/>
              <a:t>is interested and has the technical 								  capacity for developing a prototype, this </a:t>
            </a:r>
            <a:r>
              <a:rPr lang="en-US" dirty="0"/>
              <a:t>should </a:t>
            </a:r>
            <a:r>
              <a:rPr lang="en-US" dirty="0" smtClean="0"/>
              <a:t>							  be </a:t>
            </a:r>
            <a:r>
              <a:rPr lang="en-US" dirty="0" err="1" smtClean="0"/>
              <a:t>favoured</a:t>
            </a:r>
            <a:r>
              <a:rPr lang="en-US" dirty="0" smtClean="0"/>
              <a:t>; TI </a:t>
            </a:r>
            <a:r>
              <a:rPr lang="en-US" dirty="0"/>
              <a:t>should </a:t>
            </a:r>
            <a:r>
              <a:rPr lang="en-US" dirty="0" smtClean="0"/>
              <a:t>be involved only if 					  industry is not able to do it.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652732" y="3819204"/>
            <a:ext cx="8362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This </a:t>
            </a:r>
            <a:r>
              <a:rPr lang="en-US" dirty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an open </a:t>
            </a:r>
            <a:r>
              <a:rPr lang="en-US" dirty="0">
                <a:solidFill>
                  <a:srgbClr val="FF0000"/>
                </a:solidFill>
              </a:rPr>
              <a:t>question and should be </a:t>
            </a:r>
            <a:r>
              <a:rPr lang="en-US" dirty="0" smtClean="0">
                <a:solidFill>
                  <a:srgbClr val="FF0000"/>
                </a:solidFill>
              </a:rPr>
              <a:t>addressed. (to my opinion it cannot be assumed as a principle, but it depends on specific cases).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99A25F-F536-4862-98CA-9FF42138360C}"/>
              </a:ext>
            </a:extLst>
          </p:cNvPr>
          <p:cNvSpPr txBox="1"/>
          <p:nvPr/>
        </p:nvSpPr>
        <p:spPr>
          <a:xfrm>
            <a:off x="568536" y="5132545"/>
            <a:ext cx="8316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6</a:t>
            </a:r>
            <a:r>
              <a:rPr lang="it-IT" sz="2400" dirty="0"/>
              <a:t>) </a:t>
            </a:r>
            <a:r>
              <a:rPr lang="it-IT" sz="2400" dirty="0" smtClean="0"/>
              <a:t>	</a:t>
            </a:r>
            <a:r>
              <a:rPr lang="it-IT" sz="2400" dirty="0" err="1" smtClean="0"/>
              <a:t>Investigation</a:t>
            </a:r>
            <a:r>
              <a:rPr lang="it-IT" sz="2400" dirty="0" smtClean="0"/>
              <a:t> </a:t>
            </a:r>
            <a:r>
              <a:rPr lang="it-IT" sz="2400" dirty="0" err="1"/>
              <a:t>about</a:t>
            </a:r>
            <a:r>
              <a:rPr lang="it-IT" sz="2400" dirty="0"/>
              <a:t> Legal </a:t>
            </a:r>
            <a:r>
              <a:rPr lang="it-IT" sz="2400" dirty="0" smtClean="0"/>
              <a:t>Framework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62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smtClean="0"/>
              <a:t>Broggi, </a:t>
            </a:r>
            <a:r>
              <a:rPr lang="it-IT" dirty="0" err="1"/>
              <a:t>January</a:t>
            </a:r>
            <a:r>
              <a:rPr lang="it-IT" dirty="0"/>
              <a:t> 2</a:t>
            </a:r>
            <a:r>
              <a:rPr lang="it-IT" dirty="0" smtClean="0"/>
              <a:t>2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5</a:t>
            </a:fld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60B83BA-5AED-4AE7-AFEA-BAD984186480}"/>
              </a:ext>
            </a:extLst>
          </p:cNvPr>
          <p:cNvSpPr txBox="1"/>
          <p:nvPr/>
        </p:nvSpPr>
        <p:spPr>
          <a:xfrm>
            <a:off x="1185054" y="1314255"/>
            <a:ext cx="680085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LEGAL FRAMEWORK FOR PROTOTYPE DEVELOPMENT WITH INDUSTRY </a:t>
            </a:r>
            <a:endParaRPr lang="en-GB" sz="2400" b="1" dirty="0" smtClean="0"/>
          </a:p>
          <a:p>
            <a:pPr algn="ctr"/>
            <a:r>
              <a:rPr lang="en-GB" sz="2000" dirty="0" smtClean="0"/>
              <a:t>(According to EU rules</a:t>
            </a:r>
            <a:r>
              <a:rPr lang="en-GB" sz="1600" dirty="0" smtClean="0"/>
              <a:t> “</a:t>
            </a:r>
            <a:r>
              <a:rPr lang="en-GB" sz="1600" i="1" dirty="0" smtClean="0"/>
              <a:t>Guidance on Innovation Procurement”, May 2018</a:t>
            </a:r>
            <a:r>
              <a:rPr lang="en-GB" sz="2000" dirty="0" smtClean="0"/>
              <a:t>)</a:t>
            </a:r>
            <a:endParaRPr lang="en-GB" sz="2000" dirty="0"/>
          </a:p>
          <a:p>
            <a:endParaRPr lang="en-GB" sz="2400" dirty="0"/>
          </a:p>
          <a:p>
            <a:pPr>
              <a:lnSpc>
                <a:spcPct val="200000"/>
              </a:lnSpc>
            </a:pPr>
            <a:r>
              <a:rPr lang="en-GB" sz="2400" dirty="0">
                <a:solidFill>
                  <a:srgbClr val="FF0000"/>
                </a:solidFill>
              </a:rPr>
              <a:t>•</a:t>
            </a:r>
            <a:r>
              <a:rPr lang="en-GB" sz="2400" dirty="0"/>
              <a:t> </a:t>
            </a:r>
            <a:r>
              <a:rPr lang="en-GB" sz="2400" b="1" dirty="0">
                <a:solidFill>
                  <a:srgbClr val="FF0000"/>
                </a:solidFill>
              </a:rPr>
              <a:t>Partnership for Innovation</a:t>
            </a:r>
            <a:endParaRPr lang="it-IT" sz="24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• Pre-commercial procurement (PCP)</a:t>
            </a:r>
            <a:endParaRPr lang="it-IT" sz="2400" b="1" dirty="0">
              <a:solidFill>
                <a:srgbClr val="FF0000"/>
              </a:solidFill>
            </a:endParaRPr>
          </a:p>
          <a:p>
            <a:pPr>
              <a:lnSpc>
                <a:spcPct val="200000"/>
              </a:lnSpc>
            </a:pPr>
            <a:r>
              <a:rPr lang="en-GB" sz="2400" dirty="0"/>
              <a:t>• Competitive procedure with negotiation</a:t>
            </a:r>
            <a:endParaRPr lang="it-IT" sz="2400" dirty="0"/>
          </a:p>
          <a:p>
            <a:pPr>
              <a:lnSpc>
                <a:spcPct val="200000"/>
              </a:lnSpc>
            </a:pPr>
            <a:r>
              <a:rPr lang="en-GB" sz="2400" dirty="0"/>
              <a:t>• Competitive dialogue</a:t>
            </a:r>
            <a:endParaRPr lang="it-IT" sz="2400" dirty="0"/>
          </a:p>
          <a:p>
            <a:endParaRPr lang="it-IT" dirty="0"/>
          </a:p>
        </p:txBody>
      </p:sp>
      <p:grpSp>
        <p:nvGrpSpPr>
          <p:cNvPr id="9" name="Gruppo 8"/>
          <p:cNvGrpSpPr/>
          <p:nvPr/>
        </p:nvGrpSpPr>
        <p:grpSpPr>
          <a:xfrm>
            <a:off x="6115050" y="2984740"/>
            <a:ext cx="2123176" cy="1345720"/>
            <a:chOff x="6115050" y="2984740"/>
            <a:chExt cx="2123176" cy="1345720"/>
          </a:xfrm>
        </p:grpSpPr>
        <p:sp>
          <p:nvSpPr>
            <p:cNvPr id="2" name="Parentesi graffa chiusa 1"/>
            <p:cNvSpPr/>
            <p:nvPr/>
          </p:nvSpPr>
          <p:spPr>
            <a:xfrm>
              <a:off x="6115050" y="2984740"/>
              <a:ext cx="190859" cy="1345720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rgbClr val="FF0000"/>
                </a:solidFill>
              </a:endParaRPr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6538823" y="3195935"/>
              <a:ext cx="169940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err="1" smtClean="0">
                  <a:solidFill>
                    <a:srgbClr val="FF0000"/>
                  </a:solidFill>
                </a:rPr>
                <a:t>Actually</a:t>
              </a:r>
              <a:r>
                <a:rPr lang="it-IT" dirty="0" smtClean="0">
                  <a:solidFill>
                    <a:srgbClr val="FF0000"/>
                  </a:solidFill>
                </a:rPr>
                <a:t> </a:t>
              </a:r>
              <a:r>
                <a:rPr lang="it-IT" dirty="0" err="1" smtClean="0">
                  <a:solidFill>
                    <a:srgbClr val="FF0000"/>
                  </a:solidFill>
                </a:rPr>
                <a:t>used</a:t>
              </a:r>
              <a:r>
                <a:rPr lang="it-IT" dirty="0" smtClean="0">
                  <a:solidFill>
                    <a:srgbClr val="FF0000"/>
                  </a:solidFill>
                </a:rPr>
                <a:t> for R&amp;D and  </a:t>
              </a:r>
              <a:r>
                <a:rPr lang="it-IT" dirty="0" err="1" smtClean="0">
                  <a:solidFill>
                    <a:srgbClr val="FF0000"/>
                  </a:solidFill>
                </a:rPr>
                <a:t>prototyping</a:t>
              </a:r>
              <a:endParaRPr lang="it-IT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CasellaDiTesto 7"/>
          <p:cNvSpPr txBox="1"/>
          <p:nvPr/>
        </p:nvSpPr>
        <p:spPr>
          <a:xfrm>
            <a:off x="741872" y="5816279"/>
            <a:ext cx="7850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a public </a:t>
            </a:r>
            <a:r>
              <a:rPr lang="it-IT" dirty="0" err="1" smtClean="0"/>
              <a:t>selection</a:t>
            </a:r>
            <a:r>
              <a:rPr lang="it-IT" dirty="0" smtClean="0"/>
              <a:t> of the </a:t>
            </a:r>
            <a:r>
              <a:rPr lang="it-IT" dirty="0" err="1" smtClean="0"/>
              <a:t>industry</a:t>
            </a:r>
            <a:r>
              <a:rPr lang="it-IT" dirty="0" smtClean="0"/>
              <a:t> </a:t>
            </a:r>
            <a:r>
              <a:rPr lang="it-IT" dirty="0" err="1" smtClean="0"/>
              <a:t>shall</a:t>
            </a:r>
            <a:r>
              <a:rPr lang="it-IT" dirty="0" smtClean="0"/>
              <a:t> be </a:t>
            </a:r>
            <a:r>
              <a:rPr lang="it-IT" dirty="0" err="1" smtClean="0"/>
              <a:t>done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09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Broggi</a:t>
            </a:r>
            <a:r>
              <a:rPr lang="it-IT" dirty="0" smtClean="0"/>
              <a:t>, </a:t>
            </a:r>
            <a:r>
              <a:rPr lang="it-IT" dirty="0" err="1"/>
              <a:t>January</a:t>
            </a:r>
            <a:r>
              <a:rPr lang="it-IT" dirty="0"/>
              <a:t> </a:t>
            </a:r>
            <a:r>
              <a:rPr lang="it-IT" dirty="0" smtClean="0"/>
              <a:t>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6</a:t>
            </a:fld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0E3B72F-778F-4F62-999C-1996E0635571}"/>
              </a:ext>
            </a:extLst>
          </p:cNvPr>
          <p:cNvSpPr txBox="1"/>
          <p:nvPr/>
        </p:nvSpPr>
        <p:spPr>
          <a:xfrm>
            <a:off x="1143000" y="1314255"/>
            <a:ext cx="72913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err="1"/>
              <a:t>What</a:t>
            </a:r>
            <a:r>
              <a:rPr lang="it-IT" sz="2800" b="1" dirty="0"/>
              <a:t> </a:t>
            </a:r>
            <a:r>
              <a:rPr lang="it-IT" sz="2800" b="1" dirty="0" err="1"/>
              <a:t>could</a:t>
            </a:r>
            <a:r>
              <a:rPr lang="it-IT" sz="2800" b="1" dirty="0"/>
              <a:t> be </a:t>
            </a:r>
            <a:r>
              <a:rPr lang="it-IT" sz="2800" b="1" dirty="0" err="1"/>
              <a:t>done</a:t>
            </a:r>
            <a:endParaRPr lang="it-IT" sz="2800" b="1" dirty="0"/>
          </a:p>
          <a:p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/>
              <a:t>Better </a:t>
            </a:r>
            <a:r>
              <a:rPr lang="it-IT" sz="2400" dirty="0" err="1"/>
              <a:t>discussion</a:t>
            </a:r>
            <a:r>
              <a:rPr lang="it-IT" sz="2400" dirty="0"/>
              <a:t> </a:t>
            </a:r>
            <a:r>
              <a:rPr lang="it-IT" sz="2400" dirty="0" err="1"/>
              <a:t>about</a:t>
            </a:r>
            <a:r>
              <a:rPr lang="it-IT" sz="2400" dirty="0"/>
              <a:t> the </a:t>
            </a:r>
            <a:r>
              <a:rPr lang="it-IT" sz="2400" dirty="0" err="1"/>
              <a:t>subsidiary</a:t>
            </a:r>
            <a:r>
              <a:rPr lang="it-IT" sz="2400" dirty="0"/>
              <a:t> </a:t>
            </a:r>
            <a:r>
              <a:rPr lang="it-IT" sz="2400" dirty="0" err="1" smtClean="0"/>
              <a:t>principle</a:t>
            </a:r>
            <a:endParaRPr lang="it-IT" sz="2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E3B72F-778F-4F62-999C-1996E0635571}"/>
              </a:ext>
            </a:extLst>
          </p:cNvPr>
          <p:cNvSpPr txBox="1"/>
          <p:nvPr/>
        </p:nvSpPr>
        <p:spPr>
          <a:xfrm>
            <a:off x="1142999" y="2778847"/>
            <a:ext cx="72913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it-IT" sz="2400" b="1" dirty="0" smtClean="0">
                <a:solidFill>
                  <a:srgbClr val="FF0000"/>
                </a:solidFill>
              </a:rPr>
              <a:t>Open </a:t>
            </a:r>
            <a:r>
              <a:rPr lang="it-IT" sz="2400" b="1" dirty="0" err="1">
                <a:solidFill>
                  <a:srgbClr val="FF0000"/>
                </a:solidFill>
              </a:rPr>
              <a:t>problem</a:t>
            </a:r>
            <a:r>
              <a:rPr lang="it-IT" sz="2400" b="1" dirty="0">
                <a:solidFill>
                  <a:srgbClr val="FF0000"/>
                </a:solidFill>
              </a:rPr>
              <a:t>: From </a:t>
            </a:r>
            <a:r>
              <a:rPr lang="it-IT" sz="2400" b="1" dirty="0" err="1">
                <a:solidFill>
                  <a:srgbClr val="FF0000"/>
                </a:solidFill>
              </a:rPr>
              <a:t>prototype</a:t>
            </a:r>
            <a:r>
              <a:rPr lang="it-IT" sz="2400" b="1" dirty="0">
                <a:solidFill>
                  <a:srgbClr val="FF0000"/>
                </a:solidFill>
              </a:rPr>
              <a:t> to mass </a:t>
            </a:r>
            <a:r>
              <a:rPr lang="it-IT" sz="2400" b="1" dirty="0" smtClean="0">
                <a:solidFill>
                  <a:srgbClr val="FF0000"/>
                </a:solidFill>
              </a:rPr>
              <a:t>production </a:t>
            </a:r>
            <a:r>
              <a:rPr lang="it-IT" sz="2000" dirty="0" smtClean="0">
                <a:solidFill>
                  <a:srgbClr val="FF0000"/>
                </a:solidFill>
              </a:rPr>
              <a:t>(</a:t>
            </a:r>
            <a:r>
              <a:rPr lang="it-IT" sz="2000" dirty="0" err="1" smtClean="0">
                <a:solidFill>
                  <a:srgbClr val="FF0000"/>
                </a:solidFill>
              </a:rPr>
              <a:t>avoid</a:t>
            </a:r>
            <a:r>
              <a:rPr lang="it-IT" sz="2000" dirty="0" smtClean="0">
                <a:solidFill>
                  <a:srgbClr val="FF0000"/>
                </a:solidFill>
              </a:rPr>
              <a:t> the </a:t>
            </a:r>
            <a:r>
              <a:rPr lang="en-GB" sz="2000" dirty="0" smtClean="0">
                <a:solidFill>
                  <a:srgbClr val="FF0000"/>
                </a:solidFill>
              </a:rPr>
              <a:t>“</a:t>
            </a:r>
            <a:r>
              <a:rPr lang="it-IT" sz="2000" dirty="0" err="1" smtClean="0">
                <a:solidFill>
                  <a:srgbClr val="FF0000"/>
                </a:solidFill>
              </a:rPr>
              <a:t>lock</a:t>
            </a:r>
            <a:r>
              <a:rPr lang="it-IT" sz="2000" dirty="0" smtClean="0">
                <a:solidFill>
                  <a:srgbClr val="FF0000"/>
                </a:solidFill>
              </a:rPr>
              <a:t>-in</a:t>
            </a:r>
            <a:r>
              <a:rPr lang="en-GB" sz="2000" dirty="0" smtClean="0">
                <a:solidFill>
                  <a:srgbClr val="FF0000"/>
                </a:solidFill>
              </a:rPr>
              <a:t>“</a:t>
            </a:r>
            <a:r>
              <a:rPr lang="it-IT" sz="2000" dirty="0" smtClean="0">
                <a:solidFill>
                  <a:srgbClr val="FF0000"/>
                </a:solidFill>
              </a:rPr>
              <a:t>)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E3B72F-778F-4F62-999C-1996E0635571}"/>
              </a:ext>
            </a:extLst>
          </p:cNvPr>
          <p:cNvSpPr txBox="1"/>
          <p:nvPr/>
        </p:nvSpPr>
        <p:spPr>
          <a:xfrm>
            <a:off x="1142998" y="4090545"/>
            <a:ext cx="72913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/>
          </a:p>
          <a:p>
            <a:pPr marL="457200" indent="-457200">
              <a:buFont typeface="+mj-lt"/>
              <a:buAutoNum type="arabicParenR" startAt="4"/>
            </a:pPr>
            <a:r>
              <a:rPr lang="it-IT" sz="2400" dirty="0" err="1"/>
              <a:t>Need</a:t>
            </a:r>
            <a:r>
              <a:rPr lang="it-IT" sz="2400" dirty="0"/>
              <a:t> to </a:t>
            </a:r>
            <a:r>
              <a:rPr lang="it-IT" sz="2400" dirty="0" err="1"/>
              <a:t>have</a:t>
            </a:r>
            <a:r>
              <a:rPr lang="it-IT" sz="2400" dirty="0"/>
              <a:t> a feed-back from a </a:t>
            </a:r>
            <a:r>
              <a:rPr lang="it-IT" sz="2400" dirty="0" err="1"/>
              <a:t>wider</a:t>
            </a:r>
            <a:r>
              <a:rPr lang="it-IT" sz="2400" dirty="0"/>
              <a:t> </a:t>
            </a:r>
            <a:r>
              <a:rPr lang="it-IT" sz="2400" dirty="0" smtClean="0"/>
              <a:t>audience</a:t>
            </a:r>
            <a:endParaRPr lang="it-IT" sz="2400" dirty="0"/>
          </a:p>
          <a:p>
            <a:endParaRPr lang="it-IT" sz="2000" dirty="0"/>
          </a:p>
          <a:p>
            <a:endParaRPr lang="it-IT" sz="2000" dirty="0"/>
          </a:p>
          <a:p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0E3B72F-778F-4F62-999C-1996E0635571}"/>
              </a:ext>
            </a:extLst>
          </p:cNvPr>
          <p:cNvSpPr txBox="1"/>
          <p:nvPr/>
        </p:nvSpPr>
        <p:spPr>
          <a:xfrm>
            <a:off x="1142998" y="3704776"/>
            <a:ext cx="7291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it-IT" sz="2400" b="1" dirty="0" smtClean="0">
                <a:solidFill>
                  <a:srgbClr val="FF0000"/>
                </a:solidFill>
              </a:rPr>
              <a:t>Open </a:t>
            </a:r>
            <a:r>
              <a:rPr lang="it-IT" sz="2400" b="1" dirty="0" err="1">
                <a:solidFill>
                  <a:srgbClr val="FF0000"/>
                </a:solidFill>
              </a:rPr>
              <a:t>problem</a:t>
            </a:r>
            <a:r>
              <a:rPr lang="it-IT" sz="2400" b="1" dirty="0">
                <a:solidFill>
                  <a:srgbClr val="FF0000"/>
                </a:solidFill>
              </a:rPr>
              <a:t>: Too </a:t>
            </a:r>
            <a:r>
              <a:rPr lang="it-IT" sz="2400" b="1" dirty="0" err="1">
                <a:solidFill>
                  <a:srgbClr val="FF0000"/>
                </a:solidFill>
              </a:rPr>
              <a:t>much</a:t>
            </a:r>
            <a:r>
              <a:rPr lang="it-IT" sz="2400" b="1" dirty="0">
                <a:solidFill>
                  <a:srgbClr val="FF0000"/>
                </a:solidFill>
              </a:rPr>
              <a:t> IP </a:t>
            </a:r>
            <a:r>
              <a:rPr lang="it-IT" sz="2400" b="1" dirty="0" err="1" smtClean="0">
                <a:solidFill>
                  <a:srgbClr val="FF0000"/>
                </a:solidFill>
              </a:rPr>
              <a:t>spreading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686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1" y="128392"/>
            <a:ext cx="1860578" cy="118586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587" y="128392"/>
            <a:ext cx="2028825" cy="666750"/>
          </a:xfrm>
          <a:prstGeom prst="rect">
            <a:avLst/>
          </a:prstGeom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Francesco </a:t>
            </a:r>
            <a:r>
              <a:rPr lang="it-IT" dirty="0" err="1" smtClean="0"/>
              <a:t>BroggiJanuary</a:t>
            </a:r>
            <a:r>
              <a:rPr lang="it-IT" dirty="0" smtClean="0"/>
              <a:t> 22, </a:t>
            </a:r>
            <a:r>
              <a:rPr lang="it-IT" dirty="0"/>
              <a:t>2019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F4C11-9B76-4472-BDFE-2AAEA561A88E}" type="slidenum">
              <a:rPr lang="it-IT" smtClean="0"/>
              <a:t>7</a:t>
            </a:fld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FF0AF9-DAB3-4E37-B7BD-F83CF7194DA5}"/>
              </a:ext>
            </a:extLst>
          </p:cNvPr>
          <p:cNvSpPr txBox="1"/>
          <p:nvPr/>
        </p:nvSpPr>
        <p:spPr>
          <a:xfrm>
            <a:off x="991679" y="721323"/>
            <a:ext cx="729138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Future</a:t>
            </a:r>
          </a:p>
          <a:p>
            <a:endParaRPr lang="it-IT" sz="2400" dirty="0" smtClean="0"/>
          </a:p>
          <a:p>
            <a:endParaRPr lang="it-IT" sz="2400" dirty="0"/>
          </a:p>
          <a:p>
            <a:pPr marL="457200" indent="-457200">
              <a:buAutoNum type="arabicParenR"/>
            </a:pPr>
            <a:r>
              <a:rPr lang="it-IT" sz="2400" dirty="0"/>
              <a:t>Some </a:t>
            </a:r>
            <a:r>
              <a:rPr lang="it-IT" sz="2400" dirty="0" err="1"/>
              <a:t>deeper</a:t>
            </a:r>
            <a:r>
              <a:rPr lang="it-IT" sz="2400" dirty="0"/>
              <a:t> </a:t>
            </a:r>
            <a:r>
              <a:rPr lang="it-IT" sz="2400" dirty="0" err="1"/>
              <a:t>investigation</a:t>
            </a:r>
            <a:r>
              <a:rPr lang="it-IT" sz="2400" dirty="0"/>
              <a:t> of the </a:t>
            </a:r>
            <a:r>
              <a:rPr lang="it-IT" sz="2400" dirty="0" err="1"/>
              <a:t>above</a:t>
            </a:r>
            <a:r>
              <a:rPr lang="it-IT" sz="2400" dirty="0"/>
              <a:t> points</a:t>
            </a:r>
          </a:p>
          <a:p>
            <a:pPr marL="457200" indent="-457200">
              <a:buAutoNum type="arabicParenR"/>
            </a:pPr>
            <a:endParaRPr lang="it-IT" sz="2400" dirty="0"/>
          </a:p>
          <a:p>
            <a:pPr marL="457200" indent="-457200">
              <a:buAutoNum type="arabicParenR"/>
            </a:pPr>
            <a:r>
              <a:rPr lang="en-US" sz="2400" dirty="0"/>
              <a:t>Define a code of conduct to be applied in </a:t>
            </a:r>
            <a:r>
              <a:rPr lang="en-US" sz="2400" dirty="0" smtClean="0"/>
              <a:t>the relationships </a:t>
            </a:r>
            <a:r>
              <a:rPr lang="en-US" sz="2400" dirty="0"/>
              <a:t>with Industry in a way to be as possible not conflicting with </a:t>
            </a:r>
            <a:r>
              <a:rPr lang="en-US" sz="2400" dirty="0" smtClean="0"/>
              <a:t>the EU directive and the </a:t>
            </a:r>
            <a:r>
              <a:rPr lang="en-US" sz="2400" dirty="0"/>
              <a:t>specific country </a:t>
            </a:r>
            <a:r>
              <a:rPr lang="en-US" sz="2400" dirty="0" smtClean="0"/>
              <a:t>laws.</a:t>
            </a:r>
            <a:endParaRPr lang="it-IT" sz="2400" dirty="0"/>
          </a:p>
          <a:p>
            <a:endParaRPr lang="it-IT" sz="2000" dirty="0"/>
          </a:p>
          <a:p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477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</TotalTime>
  <Words>429</Words>
  <Application>Microsoft Office PowerPoint</Application>
  <PresentationFormat>Presentazione su schermo (4:3)</PresentationFormat>
  <Paragraphs>81</Paragraphs>
  <Slides>7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WP 5.4 status </vt:lpstr>
      <vt:lpstr>WP 5.4 Purpose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michelato</dc:creator>
  <cp:lastModifiedBy>Francesco Broggi</cp:lastModifiedBy>
  <cp:revision>116</cp:revision>
  <dcterms:created xsi:type="dcterms:W3CDTF">2017-01-14T17:16:36Z</dcterms:created>
  <dcterms:modified xsi:type="dcterms:W3CDTF">2019-01-22T07:52:33Z</dcterms:modified>
</cp:coreProperties>
</file>