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71" r:id="rId3"/>
    <p:sldId id="333" r:id="rId4"/>
    <p:sldId id="354" r:id="rId5"/>
    <p:sldId id="350" r:id="rId6"/>
    <p:sldId id="351" r:id="rId7"/>
    <p:sldId id="35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896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AB2A5-DB94-4C44-B269-D468AA16A06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5CC1D-B6CC-477C-8C1D-8E9CE6B6486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45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Segnaposto numero diapositiva 5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5FF757-BD43-43D5-9745-49BFBE30025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0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9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9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7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err="1"/>
              <a:t>P.Fabbricatore</a:t>
            </a:r>
            <a:r>
              <a:rPr lang="it-IT" dirty="0"/>
              <a:t> INFN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8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9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9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Segnaposto numero diapositiva 5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5FF757-BD43-43D5-9745-49BFBE30025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026" name="Picture 2" descr="AMIC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3856"/>
            <a:ext cx="1716856" cy="56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60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17/01/2077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err="1"/>
              <a:t>P.Fabbricatore</a:t>
            </a:r>
            <a:r>
              <a:rPr lang="it-IT" dirty="0"/>
              <a:t> – INFN 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FF757-BD43-43D5-9745-49BFBE30025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AMICI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3856"/>
            <a:ext cx="1716856" cy="56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7343845" y="34038"/>
            <a:ext cx="1781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Salerno</a:t>
            </a:r>
          </a:p>
          <a:p>
            <a:r>
              <a:rPr lang="en-US" dirty="0"/>
              <a:t>22 Jan 2019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339752" y="18864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AMICI</a:t>
            </a:r>
            <a:r>
              <a:rPr lang="en-US" baseline="0" dirty="0"/>
              <a:t> 2</a:t>
            </a:r>
            <a:r>
              <a:rPr lang="en-US" baseline="30000" dirty="0"/>
              <a:t>nd </a:t>
            </a:r>
            <a:r>
              <a:rPr lang="en-US" baseline="0" dirty="0"/>
              <a:t>ANNUAL MEETING – WP5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9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3"/>
          <p:cNvSpPr txBox="1"/>
          <p:nvPr/>
        </p:nvSpPr>
        <p:spPr>
          <a:xfrm>
            <a:off x="1819509" y="980728"/>
            <a:ext cx="54726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AMICI WP5 INDUSTRIALIZATION</a:t>
            </a:r>
          </a:p>
          <a:p>
            <a:pPr algn="ctr"/>
            <a:endParaRPr lang="it-IT" sz="2800" b="1" dirty="0"/>
          </a:p>
          <a:p>
            <a:pPr algn="ctr"/>
            <a:r>
              <a:rPr lang="it-IT" sz="2800" b="1" dirty="0"/>
              <a:t>WP5 Workshop</a:t>
            </a:r>
          </a:p>
          <a:p>
            <a:pPr algn="ctr"/>
            <a:r>
              <a:rPr lang="it-IT" sz="2800" b="1" dirty="0"/>
              <a:t>Salerno  </a:t>
            </a:r>
            <a:r>
              <a:rPr lang="it-IT" sz="2800" b="1" dirty="0" err="1"/>
              <a:t>Jan</a:t>
            </a:r>
            <a:r>
              <a:rPr lang="it-IT" sz="2800" b="1" dirty="0"/>
              <a:t> 22</a:t>
            </a:r>
            <a:r>
              <a:rPr lang="it-IT" sz="2800" b="1" baseline="30000" dirty="0"/>
              <a:t>nd  </a:t>
            </a:r>
            <a:r>
              <a:rPr lang="it-IT" sz="2800" b="1" dirty="0"/>
              <a:t>2019 </a:t>
            </a:r>
          </a:p>
          <a:p>
            <a:endParaRPr lang="en-US" sz="2800" b="1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211676"/>
            <a:ext cx="1152128" cy="113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701672"/>
            <a:ext cx="1224136" cy="99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2043" y="5589240"/>
            <a:ext cx="1119191" cy="1173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5805264"/>
            <a:ext cx="98320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14013" y="4311145"/>
            <a:ext cx="1062443" cy="106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2722636"/>
            <a:ext cx="1766253" cy="8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DBBB53F5-D31C-4088-A183-6C2DFE678A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743" y="2924944"/>
            <a:ext cx="3840480" cy="255422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45F71237-2309-432A-9DDE-F8C94BEFDB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4168" y="2665116"/>
            <a:ext cx="1854889" cy="10257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484784"/>
            <a:ext cx="8460432" cy="4769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T5.1     Professional training and apprenticeship</a:t>
            </a:r>
          </a:p>
          <a:p>
            <a:pPr algn="just"/>
            <a:r>
              <a:rPr lang="en-US" sz="2400" dirty="0"/>
              <a:t>	Task Leader: C. </a:t>
            </a:r>
            <a:r>
              <a:rPr lang="en-US" sz="2400" dirty="0" err="1"/>
              <a:t>Madec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T5.2    Harmonization- Material and Component References</a:t>
            </a:r>
          </a:p>
          <a:p>
            <a:pPr algn="just"/>
            <a:r>
              <a:rPr lang="en-US" sz="2400" dirty="0"/>
              <a:t>	Task Leader: </a:t>
            </a:r>
            <a:r>
              <a:rPr lang="en-US" sz="2400" dirty="0" err="1"/>
              <a:t>M.Fouaidy</a:t>
            </a:r>
            <a:r>
              <a:rPr lang="en-US" sz="2400" dirty="0"/>
              <a:t>  </a:t>
            </a:r>
          </a:p>
          <a:p>
            <a:pPr algn="just">
              <a:lnSpc>
                <a:spcPts val="3300"/>
              </a:lnSpc>
            </a:pPr>
            <a:endParaRPr lang="en-US" sz="2400" dirty="0"/>
          </a:p>
          <a:p>
            <a:pPr algn="just"/>
            <a:r>
              <a:rPr lang="en-US" sz="2400" dirty="0"/>
              <a:t>T5.3     Harmonization - Cryogenic Safety Procedures</a:t>
            </a:r>
          </a:p>
          <a:p>
            <a:pPr algn="just"/>
            <a:r>
              <a:rPr lang="en-US" sz="2400" dirty="0"/>
              <a:t>	Task Leader: </a:t>
            </a:r>
            <a:r>
              <a:rPr lang="en-US" sz="2400" dirty="0" err="1"/>
              <a:t>S.Grohman</a:t>
            </a:r>
            <a:endParaRPr lang="en-US" sz="2400" dirty="0"/>
          </a:p>
          <a:p>
            <a:pPr algn="just">
              <a:lnSpc>
                <a:spcPts val="3300"/>
              </a:lnSpc>
            </a:pPr>
            <a:endParaRPr lang="en-US" sz="2400" dirty="0"/>
          </a:p>
          <a:p>
            <a:pPr algn="just"/>
            <a:r>
              <a:rPr lang="en-US" sz="2400" dirty="0"/>
              <a:t>T5.4	Requirements and conditions for developing 	prototypes  with  the industry </a:t>
            </a:r>
          </a:p>
          <a:p>
            <a:pPr algn="just"/>
            <a:r>
              <a:rPr lang="en-US" sz="2400" dirty="0"/>
              <a:t>	Task Leader: </a:t>
            </a:r>
            <a:r>
              <a:rPr lang="en-US" sz="2400" dirty="0" err="1"/>
              <a:t>M.Michelato</a:t>
            </a:r>
            <a:r>
              <a:rPr lang="en-US" sz="2400" dirty="0"/>
              <a:t> (</a:t>
            </a:r>
            <a:r>
              <a:rPr lang="en-US" sz="2400" dirty="0" err="1"/>
              <a:t>F.Broggi</a:t>
            </a:r>
            <a:r>
              <a:rPr lang="en-US" sz="2400" dirty="0"/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9770" y="836712"/>
            <a:ext cx="8380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The WP5 4 Tasks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B044B82-A92D-431E-A57D-7ACF2601B24D}"/>
              </a:ext>
            </a:extLst>
          </p:cNvPr>
          <p:cNvSpPr txBox="1"/>
          <p:nvPr/>
        </p:nvSpPr>
        <p:spPr>
          <a:xfrm>
            <a:off x="337228" y="980728"/>
            <a:ext cx="8267220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/>
              <a:t>  </a:t>
            </a:r>
            <a:r>
              <a:rPr lang="en-US" sz="2800" b="1" dirty="0"/>
              <a:t>The today Task presentations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1)  Recall of the objectives of the Task </a:t>
            </a:r>
            <a:br>
              <a:rPr lang="en-US" sz="2800" dirty="0"/>
            </a:br>
            <a:r>
              <a:rPr lang="en-US" sz="2800" dirty="0"/>
              <a:t>2)  Expected results</a:t>
            </a:r>
            <a:br>
              <a:rPr lang="en-US" sz="2800" dirty="0"/>
            </a:br>
            <a:r>
              <a:rPr lang="en-US" sz="2800" dirty="0"/>
              <a:t>3)  Work already done </a:t>
            </a:r>
            <a:br>
              <a:rPr lang="en-US" sz="2800" dirty="0"/>
            </a:br>
            <a:r>
              <a:rPr lang="en-US" sz="2800" dirty="0"/>
              <a:t>4)  Work to be done until the end of AMICI,  including possible reformulation of the objectives </a:t>
            </a:r>
            <a:br>
              <a:rPr lang="en-US" sz="2800" dirty="0"/>
            </a:br>
            <a:r>
              <a:rPr lang="en-US" sz="2800" dirty="0"/>
              <a:t>5) Critical issues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6) Future perspectives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7417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A7FB97F-D453-426E-822E-FB326AF9B68C}"/>
              </a:ext>
            </a:extLst>
          </p:cNvPr>
          <p:cNvSpPr txBox="1"/>
          <p:nvPr/>
        </p:nvSpPr>
        <p:spPr>
          <a:xfrm>
            <a:off x="359532" y="1052736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/>
              <a:t>All</a:t>
            </a:r>
            <a:r>
              <a:rPr lang="it-IT" sz="2400" b="1" dirty="0"/>
              <a:t> reports </a:t>
            </a:r>
            <a:r>
              <a:rPr lang="it-IT" sz="2400" b="1" dirty="0" err="1"/>
              <a:t>related</a:t>
            </a:r>
            <a:r>
              <a:rPr lang="it-IT" sz="2400" b="1" dirty="0"/>
              <a:t> to milestones </a:t>
            </a:r>
            <a:r>
              <a:rPr lang="it-IT" sz="2400" b="1" dirty="0" err="1"/>
              <a:t>written</a:t>
            </a:r>
            <a:r>
              <a:rPr lang="it-IT" sz="2400" b="1" dirty="0"/>
              <a:t> and </a:t>
            </a:r>
            <a:r>
              <a:rPr lang="it-IT" sz="2400" b="1" dirty="0" err="1"/>
              <a:t>almost</a:t>
            </a:r>
            <a:r>
              <a:rPr lang="it-IT" sz="2400" b="1" dirty="0"/>
              <a:t> </a:t>
            </a:r>
            <a:r>
              <a:rPr lang="it-IT" sz="2400" b="1" dirty="0" err="1"/>
              <a:t>issued</a:t>
            </a:r>
            <a:r>
              <a:rPr lang="it-IT" sz="2400" b="1" dirty="0"/>
              <a:t>  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6AAA327F-529F-44BC-99D5-8E6779522905}"/>
              </a:ext>
            </a:extLst>
          </p:cNvPr>
          <p:cNvGrpSpPr/>
          <p:nvPr/>
        </p:nvGrpSpPr>
        <p:grpSpPr>
          <a:xfrm>
            <a:off x="539552" y="1916832"/>
            <a:ext cx="7344816" cy="4680520"/>
            <a:chOff x="107504" y="1916832"/>
            <a:chExt cx="5688631" cy="4104456"/>
          </a:xfrm>
        </p:grpSpPr>
        <p:pic>
          <p:nvPicPr>
            <p:cNvPr id="2" name="Immagine 1">
              <a:extLst>
                <a:ext uri="{FF2B5EF4-FFF2-40B4-BE49-F238E27FC236}">
                  <a16:creationId xmlns:a16="http://schemas.microsoft.com/office/drawing/2014/main" id="{CD681CA8-F3D5-48A0-B907-7C97346444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7881"/>
            <a:stretch/>
          </p:blipFill>
          <p:spPr>
            <a:xfrm>
              <a:off x="107504" y="1916832"/>
              <a:ext cx="5688631" cy="4104456"/>
            </a:xfrm>
            <a:prstGeom prst="rect">
              <a:avLst/>
            </a:prstGeom>
          </p:spPr>
        </p:pic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DC978416-B099-49C1-A5E1-5182A26D153B}"/>
                </a:ext>
              </a:extLst>
            </p:cNvPr>
            <p:cNvSpPr txBox="1"/>
            <p:nvPr/>
          </p:nvSpPr>
          <p:spPr>
            <a:xfrm>
              <a:off x="5335777" y="353236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24</a:t>
              </a:r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60E3FFE7-24B9-481A-83FF-77716110E52A}"/>
                </a:ext>
              </a:extLst>
            </p:cNvPr>
            <p:cNvSpPr txBox="1"/>
            <p:nvPr/>
          </p:nvSpPr>
          <p:spPr>
            <a:xfrm>
              <a:off x="5328084" y="443711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32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A7FB97F-D453-426E-822E-FB326AF9B68C}"/>
              </a:ext>
            </a:extLst>
          </p:cNvPr>
          <p:cNvSpPr txBox="1"/>
          <p:nvPr/>
        </p:nvSpPr>
        <p:spPr>
          <a:xfrm>
            <a:off x="359532" y="1052736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/>
              <a:t>All</a:t>
            </a:r>
            <a:r>
              <a:rPr lang="it-IT" sz="2400" b="1" dirty="0"/>
              <a:t> reports </a:t>
            </a:r>
            <a:r>
              <a:rPr lang="it-IT" sz="2400" b="1" dirty="0" err="1"/>
              <a:t>related</a:t>
            </a:r>
            <a:r>
              <a:rPr lang="it-IT" sz="2400" b="1" dirty="0"/>
              <a:t> to milestones </a:t>
            </a:r>
            <a:r>
              <a:rPr lang="it-IT" sz="2400" b="1" dirty="0" err="1"/>
              <a:t>written</a:t>
            </a:r>
            <a:r>
              <a:rPr lang="it-IT" sz="2400" b="1" dirty="0"/>
              <a:t> and </a:t>
            </a:r>
            <a:r>
              <a:rPr lang="it-IT" sz="2400" b="1" dirty="0" err="1"/>
              <a:t>almost</a:t>
            </a:r>
            <a:r>
              <a:rPr lang="it-IT" sz="2400" b="1" dirty="0"/>
              <a:t> </a:t>
            </a:r>
            <a:r>
              <a:rPr lang="it-IT" sz="2400" b="1" dirty="0" err="1"/>
              <a:t>issued</a:t>
            </a:r>
            <a:r>
              <a:rPr lang="it-IT" sz="2400" b="1" dirty="0"/>
              <a:t>  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6AAA327F-529F-44BC-99D5-8E6779522905}"/>
              </a:ext>
            </a:extLst>
          </p:cNvPr>
          <p:cNvGrpSpPr/>
          <p:nvPr/>
        </p:nvGrpSpPr>
        <p:grpSpPr>
          <a:xfrm>
            <a:off x="539552" y="1916832"/>
            <a:ext cx="7344816" cy="4680520"/>
            <a:chOff x="107504" y="1916832"/>
            <a:chExt cx="5688631" cy="4104456"/>
          </a:xfrm>
        </p:grpSpPr>
        <p:pic>
          <p:nvPicPr>
            <p:cNvPr id="2" name="Immagine 1">
              <a:extLst>
                <a:ext uri="{FF2B5EF4-FFF2-40B4-BE49-F238E27FC236}">
                  <a16:creationId xmlns:a16="http://schemas.microsoft.com/office/drawing/2014/main" id="{CD681CA8-F3D5-48A0-B907-7C97346444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7881"/>
            <a:stretch/>
          </p:blipFill>
          <p:spPr>
            <a:xfrm>
              <a:off x="107504" y="1916832"/>
              <a:ext cx="5688631" cy="4104456"/>
            </a:xfrm>
            <a:prstGeom prst="rect">
              <a:avLst/>
            </a:prstGeom>
          </p:spPr>
        </p:pic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DC978416-B099-49C1-A5E1-5182A26D153B}"/>
                </a:ext>
              </a:extLst>
            </p:cNvPr>
            <p:cNvSpPr txBox="1"/>
            <p:nvPr/>
          </p:nvSpPr>
          <p:spPr>
            <a:xfrm>
              <a:off x="5335777" y="353236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24</a:t>
              </a:r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60E3FFE7-24B9-481A-83FF-77716110E52A}"/>
                </a:ext>
              </a:extLst>
            </p:cNvPr>
            <p:cNvSpPr txBox="1"/>
            <p:nvPr/>
          </p:nvSpPr>
          <p:spPr>
            <a:xfrm>
              <a:off x="5328084" y="443711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170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A29015D7-5F7A-4A15-9007-CB9401C79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268760"/>
            <a:ext cx="7992887" cy="5328592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51D90A90-4DDA-46DB-B660-00A5461725A8}"/>
              </a:ext>
            </a:extLst>
          </p:cNvPr>
          <p:cNvSpPr txBox="1"/>
          <p:nvPr/>
        </p:nvSpPr>
        <p:spPr>
          <a:xfrm>
            <a:off x="2195736" y="836712"/>
            <a:ext cx="4353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All</a:t>
            </a:r>
            <a:r>
              <a:rPr lang="it-IT" b="1" dirty="0"/>
              <a:t> reports </a:t>
            </a:r>
            <a:r>
              <a:rPr lang="it-IT" b="1" dirty="0" err="1"/>
              <a:t>related</a:t>
            </a:r>
            <a:r>
              <a:rPr lang="it-IT" b="1" dirty="0"/>
              <a:t> to deliverable to be </a:t>
            </a:r>
            <a:r>
              <a:rPr lang="it-IT" b="1" dirty="0" err="1"/>
              <a:t>done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2254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E5560B5-3828-459F-AE3D-315720A65E8E}"/>
              </a:ext>
            </a:extLst>
          </p:cNvPr>
          <p:cNvSpPr txBox="1"/>
          <p:nvPr/>
        </p:nvSpPr>
        <p:spPr>
          <a:xfrm>
            <a:off x="611560" y="836712"/>
            <a:ext cx="826722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/>
              <a:t>  </a:t>
            </a:r>
            <a:r>
              <a:rPr lang="en-US" sz="2800" b="1" dirty="0"/>
              <a:t>A preliminary view of critical issues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A16F070-60E3-455A-8E38-6C49AC18403B}"/>
              </a:ext>
            </a:extLst>
          </p:cNvPr>
          <p:cNvSpPr txBox="1"/>
          <p:nvPr/>
        </p:nvSpPr>
        <p:spPr>
          <a:xfrm>
            <a:off x="323528" y="1508563"/>
            <a:ext cx="8640960" cy="512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Activities and objectives reported in the proposal and not done or achieved yet.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Identified major problems 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From preliminary discussion: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WP5.1)  Training in TI (almost OK) – Training in Industry – Work  still to be done</a:t>
            </a:r>
            <a:br>
              <a:rPr lang="en-US" sz="2000" dirty="0"/>
            </a:br>
            <a:r>
              <a:rPr lang="en-US" sz="2000" dirty="0"/>
              <a:t>WP5.2)  Structure of the material/component database not enough clear yet </a:t>
            </a:r>
            <a:br>
              <a:rPr lang="en-US" sz="2000" dirty="0"/>
            </a:br>
            <a:r>
              <a:rPr lang="en-US" sz="2000" dirty="0"/>
              <a:t>WP5.3)  Modelling codes for dynamics of cryogenic incidents still missing?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WP5.4) Critical passage from Industry R&amp;D contract  to following step</a:t>
            </a:r>
            <a:br>
              <a:rPr lang="en-US" sz="2000" dirty="0"/>
            </a:b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30201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Presentazione su schermo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farinon</dc:creator>
  <cp:lastModifiedBy>pasquale fabbricatore</cp:lastModifiedBy>
  <cp:revision>137</cp:revision>
  <cp:lastPrinted>2017-01-16T17:13:32Z</cp:lastPrinted>
  <dcterms:created xsi:type="dcterms:W3CDTF">2017-01-14T09:37:04Z</dcterms:created>
  <dcterms:modified xsi:type="dcterms:W3CDTF">2019-01-18T06:02:57Z</dcterms:modified>
</cp:coreProperties>
</file>