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98" r:id="rId2"/>
    <p:sldId id="369" r:id="rId3"/>
    <p:sldId id="348" r:id="rId4"/>
    <p:sldId id="370" r:id="rId5"/>
    <p:sldId id="371" r:id="rId6"/>
    <p:sldId id="372" r:id="rId7"/>
    <p:sldId id="350" r:id="rId8"/>
    <p:sldId id="373" r:id="rId9"/>
    <p:sldId id="353" r:id="rId10"/>
    <p:sldId id="354" r:id="rId11"/>
    <p:sldId id="355" r:id="rId12"/>
    <p:sldId id="356" r:id="rId13"/>
    <p:sldId id="360" r:id="rId14"/>
    <p:sldId id="362" r:id="rId15"/>
    <p:sldId id="363" r:id="rId16"/>
    <p:sldId id="365" r:id="rId17"/>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A7286"/>
    <a:srgbClr val="BFBFBF"/>
    <a:srgbClr val="E92611"/>
    <a:srgbClr val="B8CD89"/>
    <a:srgbClr val="EDED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01" autoAdjust="0"/>
    <p:restoredTop sz="95470" autoAdjust="0"/>
  </p:normalViewPr>
  <p:slideViewPr>
    <p:cSldViewPr>
      <p:cViewPr varScale="1">
        <p:scale>
          <a:sx n="102" d="100"/>
          <a:sy n="102" d="100"/>
        </p:scale>
        <p:origin x="480"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75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4195543-4E90-4FF3-8B50-CB69712CCF2B}" type="datetimeFigureOut">
              <a:rPr lang="en-US" smtClean="0"/>
              <a:t>1/24/19</a:t>
            </a:fld>
            <a:endParaRPr lang="en-US"/>
          </a:p>
        </p:txBody>
      </p:sp>
      <p:sp>
        <p:nvSpPr>
          <p:cNvPr id="4" name="Espace réservé de l'image des diapositives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C2C9518-8B69-4B4A-A03E-B3A42292515D}" type="slidenum">
              <a:rPr lang="en-US" smtClean="0"/>
              <a:t>‹#›</a:t>
            </a:fld>
            <a:endParaRPr lang="en-US"/>
          </a:p>
        </p:txBody>
      </p:sp>
    </p:spTree>
    <p:extLst>
      <p:ext uri="{BB962C8B-B14F-4D97-AF65-F5344CB8AC3E}">
        <p14:creationId xmlns:p14="http://schemas.microsoft.com/office/powerpoint/2010/main" val="1452891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e la date 6"/>
          <p:cNvSpPr>
            <a:spLocks noGrp="1"/>
          </p:cNvSpPr>
          <p:nvPr>
            <p:ph type="dt" sz="half" idx="10"/>
          </p:nvPr>
        </p:nvSpPr>
        <p:spPr/>
        <p:txBody>
          <a:bodyPr/>
          <a:lstStyle/>
          <a:p>
            <a:r>
              <a:rPr lang="fr-FR"/>
              <a:t>24/01/2019, Salerno</a:t>
            </a:r>
            <a:endParaRPr lang="en-US" dirty="0"/>
          </a:p>
        </p:txBody>
      </p:sp>
      <p:sp>
        <p:nvSpPr>
          <p:cNvPr id="8" name="Espace réservé du pied de page 7"/>
          <p:cNvSpPr>
            <a:spLocks noGrp="1"/>
          </p:cNvSpPr>
          <p:nvPr>
            <p:ph type="ftr" sz="quarter" idx="11"/>
          </p:nvPr>
        </p:nvSpPr>
        <p:spPr/>
        <p:txBody>
          <a:bodyPr/>
          <a:lstStyle/>
          <a:p>
            <a:r>
              <a:rPr lang="en-GB"/>
              <a:t>2nd Annual Meeting</a:t>
            </a:r>
            <a:endParaRPr lang="en-US" dirty="0"/>
          </a:p>
        </p:txBody>
      </p:sp>
      <p:sp>
        <p:nvSpPr>
          <p:cNvPr id="9" name="Espace réservé du numéro de diapositive 8"/>
          <p:cNvSpPr>
            <a:spLocks noGrp="1"/>
          </p:cNvSpPr>
          <p:nvPr>
            <p:ph type="sldNum" sz="quarter" idx="12"/>
          </p:nvPr>
        </p:nvSpPr>
        <p:spPr/>
        <p:txBody>
          <a:bodyPr/>
          <a:lstStyle/>
          <a:p>
            <a:fld id="{0F953CB8-DBD3-4A3C-9D87-8FE85FADDDAF}" type="slidenum">
              <a:rPr lang="en-US" smtClean="0"/>
              <a:t>‹#›</a:t>
            </a:fld>
            <a:endParaRPr lang="en-US"/>
          </a:p>
        </p:txBody>
      </p:sp>
    </p:spTree>
    <p:extLst>
      <p:ext uri="{BB962C8B-B14F-4D97-AF65-F5344CB8AC3E}">
        <p14:creationId xmlns:p14="http://schemas.microsoft.com/office/powerpoint/2010/main" val="294798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a:spLocks noGrp="1"/>
          </p:cNvSpPr>
          <p:nvPr>
            <p:ph type="title"/>
          </p:nvPr>
        </p:nvSpPr>
        <p:spPr>
          <a:xfrm>
            <a:off x="1619672" y="116632"/>
            <a:ext cx="7283450" cy="481012"/>
          </a:xfrm>
        </p:spPr>
        <p:txBody>
          <a:bodyPr/>
          <a:lstStyle/>
          <a:p>
            <a:r>
              <a:rPr lang="en-US" dirty="0"/>
              <a:t>Click to edit Master title style</a:t>
            </a:r>
          </a:p>
        </p:txBody>
      </p:sp>
      <p:sp>
        <p:nvSpPr>
          <p:cNvPr id="7" name="Espace réservé de la date 6"/>
          <p:cNvSpPr>
            <a:spLocks noGrp="1"/>
          </p:cNvSpPr>
          <p:nvPr>
            <p:ph type="dt" sz="half" idx="10"/>
          </p:nvPr>
        </p:nvSpPr>
        <p:spPr/>
        <p:txBody>
          <a:bodyPr/>
          <a:lstStyle/>
          <a:p>
            <a:r>
              <a:rPr lang="fr-FR"/>
              <a:t>24/01/2019, Salerno</a:t>
            </a:r>
            <a:endParaRPr lang="en-US" dirty="0"/>
          </a:p>
        </p:txBody>
      </p:sp>
      <p:sp>
        <p:nvSpPr>
          <p:cNvPr id="8" name="Espace réservé du pied de page 7"/>
          <p:cNvSpPr>
            <a:spLocks noGrp="1"/>
          </p:cNvSpPr>
          <p:nvPr>
            <p:ph type="ftr" sz="quarter" idx="11"/>
          </p:nvPr>
        </p:nvSpPr>
        <p:spPr/>
        <p:txBody>
          <a:bodyPr/>
          <a:lstStyle/>
          <a:p>
            <a:r>
              <a:rPr lang="en-GB"/>
              <a:t>2nd Annual Meeting</a:t>
            </a:r>
            <a:endParaRPr lang="en-US" dirty="0"/>
          </a:p>
        </p:txBody>
      </p:sp>
      <p:sp>
        <p:nvSpPr>
          <p:cNvPr id="12" name="Espace réservé du numéro de diapositive 11"/>
          <p:cNvSpPr>
            <a:spLocks noGrp="1"/>
          </p:cNvSpPr>
          <p:nvPr>
            <p:ph type="sldNum" sz="quarter" idx="12"/>
          </p:nvPr>
        </p:nvSpPr>
        <p:spPr/>
        <p:txBody>
          <a:bodyPr/>
          <a:lstStyle/>
          <a:p>
            <a:fld id="{0F953CB8-DBD3-4A3C-9D87-8FE85FADDDAF}" type="slidenum">
              <a:rPr lang="en-US" smtClean="0"/>
              <a:t>‹#›</a:t>
            </a:fld>
            <a:endParaRPr lang="en-US"/>
          </a:p>
        </p:txBody>
      </p:sp>
    </p:spTree>
    <p:extLst>
      <p:ext uri="{BB962C8B-B14F-4D97-AF65-F5344CB8AC3E}">
        <p14:creationId xmlns:p14="http://schemas.microsoft.com/office/powerpoint/2010/main" val="103298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10" name="Espace réservé du pied de page 9"/>
          <p:cNvSpPr>
            <a:spLocks noGrp="1"/>
          </p:cNvSpPr>
          <p:nvPr>
            <p:ph type="ftr" sz="quarter" idx="11"/>
          </p:nvPr>
        </p:nvSpPr>
        <p:spPr/>
        <p:txBody>
          <a:bodyPr/>
          <a:lstStyle/>
          <a:p>
            <a:r>
              <a:rPr lang="en-GB"/>
              <a:t>2nd Annual Meeting</a:t>
            </a:r>
            <a:endParaRPr lang="en-US" dirty="0"/>
          </a:p>
        </p:txBody>
      </p:sp>
      <p:sp>
        <p:nvSpPr>
          <p:cNvPr id="12" name="Espace réservé de la date 11"/>
          <p:cNvSpPr>
            <a:spLocks noGrp="1"/>
          </p:cNvSpPr>
          <p:nvPr>
            <p:ph type="dt" sz="half" idx="13"/>
          </p:nvPr>
        </p:nvSpPr>
        <p:spPr/>
        <p:txBody>
          <a:bodyPr/>
          <a:lstStyle/>
          <a:p>
            <a:r>
              <a:rPr lang="fr-FR"/>
              <a:t>24/01/2019, Salerno</a:t>
            </a:r>
            <a:endParaRPr lang="en-US" dirty="0"/>
          </a:p>
        </p:txBody>
      </p:sp>
      <p:sp>
        <p:nvSpPr>
          <p:cNvPr id="13" name="Espace réservé du numéro de diapositive 12"/>
          <p:cNvSpPr>
            <a:spLocks noGrp="1"/>
          </p:cNvSpPr>
          <p:nvPr>
            <p:ph type="sldNum" sz="quarter" idx="14"/>
          </p:nvPr>
        </p:nvSpPr>
        <p:spPr/>
        <p:txBody>
          <a:bodyPr/>
          <a:lstStyle/>
          <a:p>
            <a:fld id="{0F953CB8-DBD3-4A3C-9D87-8FE85FADDDAF}" type="slidenum">
              <a:rPr lang="en-US" smtClean="0"/>
              <a:t>‹#›</a:t>
            </a:fld>
            <a:endParaRPr lang="en-US"/>
          </a:p>
        </p:txBody>
      </p:sp>
    </p:spTree>
    <p:extLst>
      <p:ext uri="{BB962C8B-B14F-4D97-AF65-F5344CB8AC3E}">
        <p14:creationId xmlns:p14="http://schemas.microsoft.com/office/powerpoint/2010/main" val="322742552"/>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Shape 62"/>
          <p:cNvSpPr>
            <a:spLocks noGrp="1"/>
          </p:cNvSpPr>
          <p:nvPr>
            <p:ph type="title"/>
          </p:nvPr>
        </p:nvSpPr>
        <p:spPr>
          <a:xfrm>
            <a:off x="1475656" y="6624"/>
            <a:ext cx="7056785" cy="614064"/>
          </a:xfrm>
          <a:prstGeom prst="rect">
            <a:avLst/>
          </a:prstGeom>
        </p:spPr>
        <p:txBody>
          <a:bodyPr/>
          <a:lstStyle/>
          <a:p>
            <a:r>
              <a:t>Title Text</a:t>
            </a:r>
          </a:p>
        </p:txBody>
      </p:sp>
      <p:sp>
        <p:nvSpPr>
          <p:cNvPr id="7" name="Espace réservé de la date 6"/>
          <p:cNvSpPr>
            <a:spLocks noGrp="1"/>
          </p:cNvSpPr>
          <p:nvPr>
            <p:ph type="dt" sz="half" idx="10"/>
          </p:nvPr>
        </p:nvSpPr>
        <p:spPr/>
        <p:txBody>
          <a:bodyPr/>
          <a:lstStyle/>
          <a:p>
            <a:r>
              <a:rPr lang="fr-FR"/>
              <a:t>24/01/2019, Salerno</a:t>
            </a:r>
            <a:endParaRPr lang="en-US" dirty="0"/>
          </a:p>
        </p:txBody>
      </p:sp>
      <p:sp>
        <p:nvSpPr>
          <p:cNvPr id="8" name="Espace réservé du pied de page 7"/>
          <p:cNvSpPr>
            <a:spLocks noGrp="1"/>
          </p:cNvSpPr>
          <p:nvPr>
            <p:ph type="ftr" sz="quarter" idx="11"/>
          </p:nvPr>
        </p:nvSpPr>
        <p:spPr/>
        <p:txBody>
          <a:bodyPr/>
          <a:lstStyle/>
          <a:p>
            <a:r>
              <a:rPr lang="en-US" dirty="0"/>
              <a:t>2</a:t>
            </a:r>
            <a:r>
              <a:rPr lang="en-US" baseline="30000" dirty="0"/>
              <a:t>nd</a:t>
            </a:r>
            <a:r>
              <a:rPr lang="en-US" dirty="0"/>
              <a:t> Annual Meeting</a:t>
            </a:r>
          </a:p>
        </p:txBody>
      </p:sp>
      <p:sp>
        <p:nvSpPr>
          <p:cNvPr id="9" name="Espace réservé du numéro de diapositive 8"/>
          <p:cNvSpPr>
            <a:spLocks noGrp="1"/>
          </p:cNvSpPr>
          <p:nvPr>
            <p:ph type="sldNum" sz="quarter" idx="12"/>
          </p:nvPr>
        </p:nvSpPr>
        <p:spPr/>
        <p:txBody>
          <a:bodyPr/>
          <a:lstStyle/>
          <a:p>
            <a:fld id="{0F953CB8-DBD3-4A3C-9D87-8FE85FADDDAF}" type="slidenum">
              <a:rPr lang="en-US" smtClean="0"/>
              <a:t>‹#›</a:t>
            </a:fld>
            <a:endParaRPr lang="en-US"/>
          </a:p>
        </p:txBody>
      </p:sp>
    </p:spTree>
    <p:extLst>
      <p:ext uri="{BB962C8B-B14F-4D97-AF65-F5344CB8AC3E}">
        <p14:creationId xmlns:p14="http://schemas.microsoft.com/office/powerpoint/2010/main" val="169741736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24/01/2019, Salerno</a:t>
            </a:r>
          </a:p>
        </p:txBody>
      </p:sp>
      <p:sp>
        <p:nvSpPr>
          <p:cNvPr id="5" name="Espace réservé du pied de page 4"/>
          <p:cNvSpPr>
            <a:spLocks noGrp="1"/>
          </p:cNvSpPr>
          <p:nvPr>
            <p:ph type="ftr" sz="quarter" idx="11"/>
          </p:nvPr>
        </p:nvSpPr>
        <p:spPr/>
        <p:txBody>
          <a:bodyPr/>
          <a:lstStyle/>
          <a:p>
            <a:r>
              <a:rPr lang="fr-FR"/>
              <a:t>2nd Annual Meeting</a:t>
            </a:r>
          </a:p>
        </p:txBody>
      </p:sp>
      <p:sp>
        <p:nvSpPr>
          <p:cNvPr id="6" name="Espace réservé du numéro de diapositive 5"/>
          <p:cNvSpPr>
            <a:spLocks noGrp="1"/>
          </p:cNvSpPr>
          <p:nvPr>
            <p:ph type="sldNum" sz="quarter" idx="12"/>
          </p:nvPr>
        </p:nvSpPr>
        <p:spPr/>
        <p:txBody>
          <a:bodyPr/>
          <a:lstStyle/>
          <a:p>
            <a:fld id="{B392F205-0730-4CE3-A272-4FEB66599712}" type="slidenum">
              <a:rPr lang="fr-FR" smtClean="0"/>
              <a:t>‹#›</a:t>
            </a:fld>
            <a:endParaRPr lang="fr-FR"/>
          </a:p>
        </p:txBody>
      </p:sp>
    </p:spTree>
    <p:extLst>
      <p:ext uri="{BB962C8B-B14F-4D97-AF65-F5344CB8AC3E}">
        <p14:creationId xmlns:p14="http://schemas.microsoft.com/office/powerpoint/2010/main" val="19737765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de la date 3"/>
          <p:cNvSpPr>
            <a:spLocks noGrp="1"/>
          </p:cNvSpPr>
          <p:nvPr>
            <p:ph type="dt" sz="half" idx="2"/>
          </p:nvPr>
        </p:nvSpPr>
        <p:spPr>
          <a:xfrm>
            <a:off x="849313" y="6356350"/>
            <a:ext cx="1741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24/01/2019, Salerno</a:t>
            </a:r>
            <a:endParaRPr lang="en-US"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2nd Annual Meeting</a:t>
            </a:r>
            <a:endParaRPr lang="en-US"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53CB8-DBD3-4A3C-9D87-8FE85FADDDAF}" type="slidenum">
              <a:rPr lang="en-US" smtClean="0"/>
              <a:t>‹#›</a:t>
            </a:fld>
            <a:endParaRPr lang="en-US"/>
          </a:p>
        </p:txBody>
      </p:sp>
      <p:sp>
        <p:nvSpPr>
          <p:cNvPr id="9" name="Line 3"/>
          <p:cNvSpPr>
            <a:spLocks noChangeShapeType="1"/>
          </p:cNvSpPr>
          <p:nvPr userDrawn="1"/>
        </p:nvSpPr>
        <p:spPr bwMode="auto">
          <a:xfrm>
            <a:off x="849313" y="614363"/>
            <a:ext cx="8074025" cy="0"/>
          </a:xfrm>
          <a:prstGeom prst="line">
            <a:avLst/>
          </a:prstGeom>
          <a:noFill/>
          <a:ln w="19050" cap="flat">
            <a:solidFill>
              <a:srgbClr val="FF9933"/>
            </a:solidFill>
            <a:prstDash val="solid"/>
            <a:round/>
            <a:headEnd type="none" w="med" len="med"/>
            <a:tailEnd type="none" w="med" len="med"/>
          </a:ln>
        </p:spPr>
        <p:txBody>
          <a:bodyPr lIns="0" tIns="0" rIns="0" bIns="0"/>
          <a:lstStyle/>
          <a:p>
            <a:pPr algn="ctr" fontAlgn="base">
              <a:spcBef>
                <a:spcPct val="0"/>
              </a:spcBef>
              <a:spcAft>
                <a:spcPct val="0"/>
              </a:spcAft>
              <a:defRPr/>
            </a:pPr>
            <a:endParaRPr lang="en-GB" sz="4200">
              <a:solidFill>
                <a:srgbClr val="000000"/>
              </a:solidFill>
              <a:latin typeface="Gill Sans" charset="0"/>
              <a:sym typeface="Gill Sans" charset="0"/>
            </a:endParaRPr>
          </a:p>
        </p:txBody>
      </p:sp>
      <p:pic>
        <p:nvPicPr>
          <p:cNvPr id="10" name="Image 9"/>
          <p:cNvPicPr/>
          <p:nvPr userDrawn="1"/>
        </p:nvPicPr>
        <p:blipFill>
          <a:blip r:embed="rId7" cstate="print">
            <a:extLst>
              <a:ext uri="{28A0092B-C50C-407E-A947-70E740481C1C}">
                <a14:useLocalDpi xmlns:a14="http://schemas.microsoft.com/office/drawing/2010/main" val="0"/>
              </a:ext>
            </a:extLst>
          </a:blip>
          <a:stretch>
            <a:fillRect/>
          </a:stretch>
        </p:blipFill>
        <p:spPr>
          <a:xfrm>
            <a:off x="9788" y="5565"/>
            <a:ext cx="1681892" cy="975164"/>
          </a:xfrm>
          <a:prstGeom prst="rect">
            <a:avLst/>
          </a:prstGeom>
        </p:spPr>
      </p:pic>
    </p:spTree>
    <p:extLst>
      <p:ext uri="{BB962C8B-B14F-4D97-AF65-F5344CB8AC3E}">
        <p14:creationId xmlns:p14="http://schemas.microsoft.com/office/powerpoint/2010/main" val="2121114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agenda.linearcollider.org/event/7889/contributions/42519/attachments/33702/51705/Presentacion_FJC_v6.pd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980728"/>
            <a:ext cx="7772400" cy="3456383"/>
          </a:xfrm>
        </p:spPr>
        <p:txBody>
          <a:bodyPr>
            <a:normAutofit/>
          </a:bodyPr>
          <a:lstStyle/>
          <a:p>
            <a:br>
              <a:rPr lang="fr-FR" dirty="0"/>
            </a:br>
            <a:r>
              <a:rPr lang="fr-FR" dirty="0"/>
              <a:t>AMICI</a:t>
            </a:r>
            <a:br>
              <a:rPr lang="fr-FR" dirty="0"/>
            </a:br>
            <a:r>
              <a:rPr lang="fr-FR" dirty="0" err="1"/>
              <a:t>Advisory</a:t>
            </a:r>
            <a:r>
              <a:rPr lang="fr-FR" dirty="0"/>
              <a:t> Group meeting </a:t>
            </a:r>
            <a:br>
              <a:rPr lang="fr-FR" dirty="0"/>
            </a:br>
            <a:r>
              <a:rPr lang="fr-FR" dirty="0" err="1"/>
              <a:t>January</a:t>
            </a:r>
            <a:r>
              <a:rPr lang="fr-FR" dirty="0"/>
              <a:t> 24, 2019</a:t>
            </a:r>
            <a:br>
              <a:rPr lang="fr-FR" dirty="0"/>
            </a:br>
            <a:r>
              <a:rPr lang="fr-FR" dirty="0"/>
              <a:t>Salerno</a:t>
            </a:r>
            <a:endParaRPr lang="en-US" dirty="0"/>
          </a:p>
        </p:txBody>
      </p:sp>
      <p:sp>
        <p:nvSpPr>
          <p:cNvPr id="3" name="Sous-titre 2"/>
          <p:cNvSpPr>
            <a:spLocks noGrp="1"/>
          </p:cNvSpPr>
          <p:nvPr>
            <p:ph type="subTitle" idx="1"/>
          </p:nvPr>
        </p:nvSpPr>
        <p:spPr>
          <a:xfrm>
            <a:off x="899592" y="4581128"/>
            <a:ext cx="7480920" cy="1176536"/>
          </a:xfrm>
        </p:spPr>
        <p:txBody>
          <a:bodyPr>
            <a:normAutofit/>
          </a:bodyPr>
          <a:lstStyle/>
          <a:p>
            <a:r>
              <a:rPr lang="fr-FR" dirty="0"/>
              <a:t>Andrew Hutton</a:t>
            </a:r>
          </a:p>
          <a:p>
            <a:r>
              <a:rPr lang="fr-FR" dirty="0"/>
              <a:t>Arifé Yildirim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30" y="5661248"/>
            <a:ext cx="730747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470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25007"/>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Espace réservé de la date 2"/>
          <p:cNvSpPr>
            <a:spLocks noGrp="1"/>
          </p:cNvSpPr>
          <p:nvPr>
            <p:ph type="dt" sz="half" idx="10"/>
          </p:nvPr>
        </p:nvSpPr>
        <p:spPr/>
        <p:txBody>
          <a:bodyPr/>
          <a:lstStyle/>
          <a:p>
            <a:r>
              <a:rPr lang="fr-FR" dirty="0">
                <a:solidFill>
                  <a:schemeClr val="bg1"/>
                </a:solidFill>
              </a:rPr>
              <a:t>24/01/2019, Salerno</a:t>
            </a:r>
            <a:endParaRPr lang="en-US" dirty="0">
              <a:solidFill>
                <a:schemeClr val="bg1"/>
              </a:solidFill>
            </a:endParaRPr>
          </a:p>
        </p:txBody>
      </p:sp>
      <p:sp>
        <p:nvSpPr>
          <p:cNvPr id="4" name="Espace réservé du pied de page 3"/>
          <p:cNvSpPr>
            <a:spLocks noGrp="1"/>
          </p:cNvSpPr>
          <p:nvPr>
            <p:ph type="ftr" sz="quarter" idx="11"/>
          </p:nvPr>
        </p:nvSpPr>
        <p:spPr/>
        <p:txBody>
          <a:bodyPr/>
          <a:lstStyle/>
          <a:p>
            <a:r>
              <a:rPr lang="en-US" dirty="0">
                <a:solidFill>
                  <a:schemeClr val="bg1"/>
                </a:solidFill>
              </a:rPr>
              <a:t>2nd Annual Meeting</a:t>
            </a:r>
          </a:p>
        </p:txBody>
      </p:sp>
      <p:sp>
        <p:nvSpPr>
          <p:cNvPr id="5" name="Espace réservé du numéro de diapositive 4"/>
          <p:cNvSpPr>
            <a:spLocks noGrp="1"/>
          </p:cNvSpPr>
          <p:nvPr>
            <p:ph type="sldNum" sz="quarter" idx="12"/>
          </p:nvPr>
        </p:nvSpPr>
        <p:spPr/>
        <p:txBody>
          <a:bodyPr/>
          <a:lstStyle/>
          <a:p>
            <a:fld id="{0F953CB8-DBD3-4A3C-9D87-8FE85FADDDAF}" type="slidenum">
              <a:rPr lang="en-US" smtClean="0">
                <a:solidFill>
                  <a:schemeClr val="bg1"/>
                </a:solidFill>
              </a:rPr>
              <a:t>10</a:t>
            </a:fld>
            <a:endParaRPr lang="en-US" dirty="0">
              <a:solidFill>
                <a:schemeClr val="bg1"/>
              </a:solidFill>
            </a:endParaRPr>
          </a:p>
        </p:txBody>
      </p:sp>
      <p:pic>
        <p:nvPicPr>
          <p:cNvPr id="8"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998730"/>
            <a:ext cx="6932667" cy="497957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Titre 1"/>
          <p:cNvSpPr>
            <a:spLocks noGrp="1"/>
          </p:cNvSpPr>
          <p:nvPr>
            <p:ph type="title"/>
          </p:nvPr>
        </p:nvSpPr>
        <p:spPr>
          <a:xfrm>
            <a:off x="1475656" y="6624"/>
            <a:ext cx="7056785" cy="614064"/>
          </a:xfrm>
        </p:spPr>
        <p:txBody>
          <a:bodyPr>
            <a:normAutofit fontScale="90000"/>
          </a:bodyPr>
          <a:lstStyle/>
          <a:p>
            <a:r>
              <a:rPr lang="fr-FR" dirty="0"/>
              <a:t>WP3: Coordination</a:t>
            </a:r>
            <a:endParaRPr lang="en-GB" dirty="0">
              <a:solidFill>
                <a:schemeClr val="accent1">
                  <a:lumMod val="50000"/>
                </a:schemeClr>
              </a:solidFill>
            </a:endParaRPr>
          </a:p>
        </p:txBody>
      </p:sp>
    </p:spTree>
    <p:extLst>
      <p:ext uri="{BB962C8B-B14F-4D97-AF65-F5344CB8AC3E}">
        <p14:creationId xmlns:p14="http://schemas.microsoft.com/office/powerpoint/2010/main" val="3416937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6"/>
          <p:cNvSpPr>
            <a:spLocks noGrp="1"/>
          </p:cNvSpPr>
          <p:nvPr>
            <p:ph type="subTitle" idx="1"/>
          </p:nvPr>
        </p:nvSpPr>
        <p:spPr>
          <a:xfrm>
            <a:off x="611560" y="2060848"/>
            <a:ext cx="7920880" cy="2520280"/>
          </a:xfrm>
          <a:solidFill>
            <a:schemeClr val="accent1">
              <a:lumMod val="20000"/>
              <a:lumOff val="80000"/>
            </a:schemeClr>
          </a:solidFill>
        </p:spPr>
        <p:txBody>
          <a:bodyPr>
            <a:normAutofit/>
          </a:bodyPr>
          <a:lstStyle/>
          <a:p>
            <a:pPr algn="just"/>
            <a:r>
              <a:rPr lang="en-US" sz="2800" b="1" dirty="0">
                <a:solidFill>
                  <a:schemeClr val="tx2"/>
                </a:solidFill>
                <a:latin typeface="Gadugi" panose="020B0502040204020203" pitchFamily="34" charset="0"/>
                <a:ea typeface="Gadugi" panose="020B0502040204020203" pitchFamily="34" charset="0"/>
              </a:rPr>
              <a:t>Question 3: </a:t>
            </a:r>
          </a:p>
          <a:p>
            <a:pPr algn="just"/>
            <a:r>
              <a:rPr lang="en-US" sz="2800" dirty="0">
                <a:solidFill>
                  <a:schemeClr val="tx2"/>
                </a:solidFill>
                <a:latin typeface="Gadugi" panose="020B0502040204020203" pitchFamily="34" charset="0"/>
                <a:ea typeface="Gadugi" panose="020B0502040204020203" pitchFamily="34" charset="0"/>
              </a:rPr>
              <a:t>Are these goals attractive enough to stimulate the participation of European Science Industry, and how should partnership and liaising be organized?</a:t>
            </a:r>
          </a:p>
        </p:txBody>
      </p:sp>
      <p:sp>
        <p:nvSpPr>
          <p:cNvPr id="8" name="Rectangle 7"/>
          <p:cNvSpPr/>
          <p:nvPr/>
        </p:nvSpPr>
        <p:spPr>
          <a:xfrm>
            <a:off x="0" y="6325007"/>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9" name="Espace réservé de la date 16"/>
          <p:cNvSpPr>
            <a:spLocks noGrp="1"/>
          </p:cNvSpPr>
          <p:nvPr>
            <p:ph type="dt" sz="half" idx="10"/>
          </p:nvPr>
        </p:nvSpPr>
        <p:spPr>
          <a:xfrm>
            <a:off x="849313" y="6356350"/>
            <a:ext cx="1741486" cy="365125"/>
          </a:xfrm>
        </p:spPr>
        <p:txBody>
          <a:bodyPr/>
          <a:lstStyle/>
          <a:p>
            <a:r>
              <a:rPr lang="fr-FR" dirty="0">
                <a:solidFill>
                  <a:schemeClr val="bg1"/>
                </a:solidFill>
              </a:rPr>
              <a:t>24/01/2019, Salerno</a:t>
            </a:r>
            <a:endParaRPr lang="en-US" dirty="0">
              <a:solidFill>
                <a:schemeClr val="bg1"/>
              </a:solidFill>
            </a:endParaRPr>
          </a:p>
        </p:txBody>
      </p:sp>
      <p:sp>
        <p:nvSpPr>
          <p:cNvPr id="10" name="Espace réservé du pied de page 4"/>
          <p:cNvSpPr>
            <a:spLocks noGrp="1"/>
          </p:cNvSpPr>
          <p:nvPr>
            <p:ph type="ftr" sz="quarter" idx="11"/>
          </p:nvPr>
        </p:nvSpPr>
        <p:spPr>
          <a:xfrm>
            <a:off x="3124200" y="6356350"/>
            <a:ext cx="2895600" cy="365125"/>
          </a:xfrm>
        </p:spPr>
        <p:txBody>
          <a:bodyPr/>
          <a:lstStyle/>
          <a:p>
            <a:r>
              <a:rPr lang="en-US" dirty="0">
                <a:solidFill>
                  <a:schemeClr val="bg1"/>
                </a:solidFill>
              </a:rPr>
              <a:t>2</a:t>
            </a:r>
            <a:r>
              <a:rPr lang="en-US" baseline="30000" dirty="0">
                <a:solidFill>
                  <a:schemeClr val="bg1"/>
                </a:solidFill>
              </a:rPr>
              <a:t>nd</a:t>
            </a:r>
            <a:r>
              <a:rPr lang="en-US" dirty="0">
                <a:solidFill>
                  <a:schemeClr val="bg1"/>
                </a:solidFill>
              </a:rPr>
              <a:t> Annual Meeting</a:t>
            </a:r>
          </a:p>
        </p:txBody>
      </p:sp>
      <p:sp>
        <p:nvSpPr>
          <p:cNvPr id="11" name="Marcador de número de diapositiva 5"/>
          <p:cNvSpPr>
            <a:spLocks noGrp="1"/>
          </p:cNvSpPr>
          <p:nvPr>
            <p:ph type="sldNum" sz="quarter" idx="12"/>
          </p:nvPr>
        </p:nvSpPr>
        <p:spPr>
          <a:xfrm>
            <a:off x="6553200" y="6356350"/>
            <a:ext cx="2133600" cy="365125"/>
          </a:xfrm>
        </p:spPr>
        <p:txBody>
          <a:bodyPr/>
          <a:lstStyle/>
          <a:p>
            <a:pPr rtl="0"/>
            <a:r>
              <a:rPr lang="es-ES" dirty="0">
                <a:solidFill>
                  <a:schemeClr val="bg1"/>
                </a:solidFill>
              </a:rPr>
              <a:t>12</a:t>
            </a:r>
            <a:endParaRPr lang="es-ES" noProof="0" dirty="0">
              <a:solidFill>
                <a:schemeClr val="bg1"/>
              </a:solidFill>
            </a:endParaRPr>
          </a:p>
        </p:txBody>
      </p:sp>
    </p:spTree>
    <p:extLst>
      <p:ext uri="{BB962C8B-B14F-4D97-AF65-F5344CB8AC3E}">
        <p14:creationId xmlns:p14="http://schemas.microsoft.com/office/powerpoint/2010/main" val="1158485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325007"/>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Espace réservé de la date 2"/>
          <p:cNvSpPr>
            <a:spLocks noGrp="1"/>
          </p:cNvSpPr>
          <p:nvPr>
            <p:ph type="dt" sz="half" idx="10"/>
          </p:nvPr>
        </p:nvSpPr>
        <p:spPr/>
        <p:txBody>
          <a:bodyPr/>
          <a:lstStyle/>
          <a:p>
            <a:r>
              <a:rPr lang="fr-FR" dirty="0">
                <a:solidFill>
                  <a:schemeClr val="bg1"/>
                </a:solidFill>
              </a:rPr>
              <a:t>24/01/2019, Salerno</a:t>
            </a:r>
            <a:endParaRPr lang="en-US" dirty="0">
              <a:solidFill>
                <a:schemeClr val="bg1"/>
              </a:solidFill>
            </a:endParaRPr>
          </a:p>
        </p:txBody>
      </p:sp>
      <p:sp>
        <p:nvSpPr>
          <p:cNvPr id="4" name="Espace réservé du pied de page 3"/>
          <p:cNvSpPr>
            <a:spLocks noGrp="1"/>
          </p:cNvSpPr>
          <p:nvPr>
            <p:ph type="ftr" sz="quarter" idx="11"/>
          </p:nvPr>
        </p:nvSpPr>
        <p:spPr/>
        <p:txBody>
          <a:bodyPr/>
          <a:lstStyle/>
          <a:p>
            <a:r>
              <a:rPr lang="en-US" dirty="0">
                <a:solidFill>
                  <a:schemeClr val="bg1"/>
                </a:solidFill>
              </a:rPr>
              <a:t>2nd Annual Meeting</a:t>
            </a:r>
          </a:p>
        </p:txBody>
      </p:sp>
      <p:sp>
        <p:nvSpPr>
          <p:cNvPr id="5" name="Espace réservé du numéro de diapositive 4"/>
          <p:cNvSpPr>
            <a:spLocks noGrp="1"/>
          </p:cNvSpPr>
          <p:nvPr>
            <p:ph type="sldNum" sz="quarter" idx="12"/>
          </p:nvPr>
        </p:nvSpPr>
        <p:spPr/>
        <p:txBody>
          <a:bodyPr/>
          <a:lstStyle/>
          <a:p>
            <a:fld id="{0F953CB8-DBD3-4A3C-9D87-8FE85FADDDAF}" type="slidenum">
              <a:rPr lang="en-US" smtClean="0">
                <a:solidFill>
                  <a:schemeClr val="bg1"/>
                </a:solidFill>
              </a:rPr>
              <a:t>12</a:t>
            </a:fld>
            <a:endParaRPr lang="en-US" dirty="0">
              <a:solidFill>
                <a:schemeClr val="bg1"/>
              </a:solidFill>
            </a:endParaRPr>
          </a:p>
        </p:txBody>
      </p:sp>
      <p:sp>
        <p:nvSpPr>
          <p:cNvPr id="6" name="Rectangle 5"/>
          <p:cNvSpPr/>
          <p:nvPr/>
        </p:nvSpPr>
        <p:spPr>
          <a:xfrm>
            <a:off x="371400" y="1337788"/>
            <a:ext cx="8401199" cy="2677656"/>
          </a:xfrm>
          <a:prstGeom prst="rect">
            <a:avLst/>
          </a:prstGeom>
        </p:spPr>
        <p:txBody>
          <a:bodyPr wrap="square">
            <a:spAutoFit/>
          </a:bodyPr>
          <a:lstStyle/>
          <a:p>
            <a:pPr algn="ctr"/>
            <a:r>
              <a:rPr lang="en-US" sz="2800" dirty="0"/>
              <a:t>The </a:t>
            </a:r>
            <a:r>
              <a:rPr lang="en-US" sz="2800" i="1" dirty="0"/>
              <a:t>Industrialization-</a:t>
            </a:r>
            <a:r>
              <a:rPr lang="en-US" sz="2800" dirty="0"/>
              <a:t>related activities aim at keeping European Science Industry at the forefront of the international competition, in terms of technology, quality and costs, in view of the construction of future scientific research instruments in Europe and elsewhere. </a:t>
            </a:r>
          </a:p>
          <a:p>
            <a:pPr algn="ctr"/>
            <a:endParaRPr lang="en-US" sz="2800" b="1" dirty="0">
              <a:solidFill>
                <a:schemeClr val="tx2"/>
              </a:solidFill>
            </a:endParaRPr>
          </a:p>
        </p:txBody>
      </p:sp>
      <p:sp>
        <p:nvSpPr>
          <p:cNvPr id="9" name="Titre 1"/>
          <p:cNvSpPr>
            <a:spLocks noGrp="1"/>
          </p:cNvSpPr>
          <p:nvPr>
            <p:ph type="title"/>
          </p:nvPr>
        </p:nvSpPr>
        <p:spPr>
          <a:xfrm>
            <a:off x="1475656" y="6624"/>
            <a:ext cx="7056785" cy="614064"/>
          </a:xfrm>
        </p:spPr>
        <p:txBody>
          <a:bodyPr>
            <a:normAutofit fontScale="90000"/>
          </a:bodyPr>
          <a:lstStyle/>
          <a:p>
            <a:r>
              <a:rPr lang="fr-FR" dirty="0"/>
              <a:t>WP5: </a:t>
            </a:r>
            <a:r>
              <a:rPr lang="fr-FR" dirty="0" err="1"/>
              <a:t>Industrialization</a:t>
            </a:r>
            <a:endParaRPr lang="en-GB" dirty="0">
              <a:solidFill>
                <a:schemeClr val="accent1">
                  <a:lumMod val="50000"/>
                </a:schemeClr>
              </a:solidFill>
            </a:endParaRPr>
          </a:p>
        </p:txBody>
      </p:sp>
      <p:sp>
        <p:nvSpPr>
          <p:cNvPr id="10" name="Sous-titre 6"/>
          <p:cNvSpPr txBox="1">
            <a:spLocks/>
          </p:cNvSpPr>
          <p:nvPr/>
        </p:nvSpPr>
        <p:spPr>
          <a:xfrm>
            <a:off x="371400" y="3931759"/>
            <a:ext cx="8502824" cy="1898072"/>
          </a:xfrm>
          <a:prstGeom prst="rect">
            <a:avLst/>
          </a:prstGeom>
          <a:solidFill>
            <a:schemeClr val="accent1">
              <a:lumMod val="20000"/>
              <a:lumOff val="80000"/>
            </a:schemeClr>
          </a:soli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solidFill>
                  <a:schemeClr val="tx2"/>
                </a:solidFill>
                <a:latin typeface="Gadugi" panose="020B0502040204020203" pitchFamily="34" charset="0"/>
                <a:ea typeface="Gadugi" panose="020B0502040204020203" pitchFamily="34" charset="0"/>
              </a:rPr>
              <a:t>Question 4 : </a:t>
            </a:r>
          </a:p>
          <a:p>
            <a:pPr marL="0" indent="0">
              <a:buNone/>
            </a:pPr>
            <a:r>
              <a:rPr lang="en-US" sz="2800" dirty="0">
                <a:solidFill>
                  <a:schemeClr val="tx2"/>
                </a:solidFill>
                <a:latin typeface="Gadugi" panose="020B0502040204020203" pitchFamily="34" charset="0"/>
                <a:ea typeface="Gadugi" panose="020B0502040204020203" pitchFamily="34" charset="0"/>
              </a:rPr>
              <a:t>Is there some other crucial aspect of Industrialization of Research Infrastructures which is not scrutinized by WP5?</a:t>
            </a:r>
          </a:p>
        </p:txBody>
      </p:sp>
    </p:spTree>
    <p:extLst>
      <p:ext uri="{BB962C8B-B14F-4D97-AF65-F5344CB8AC3E}">
        <p14:creationId xmlns:p14="http://schemas.microsoft.com/office/powerpoint/2010/main" val="1823372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325007"/>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Titre 1"/>
          <p:cNvSpPr>
            <a:spLocks noGrp="1"/>
          </p:cNvSpPr>
          <p:nvPr>
            <p:ph type="title"/>
          </p:nvPr>
        </p:nvSpPr>
        <p:spPr/>
        <p:txBody>
          <a:bodyPr>
            <a:normAutofit fontScale="90000"/>
          </a:bodyPr>
          <a:lstStyle/>
          <a:p>
            <a:r>
              <a:rPr lang="fr-FR" dirty="0"/>
              <a:t>Goal of the 2</a:t>
            </a:r>
            <a:r>
              <a:rPr lang="fr-FR" baseline="30000" dirty="0"/>
              <a:t>nd</a:t>
            </a:r>
            <a:r>
              <a:rPr lang="fr-FR" dirty="0"/>
              <a:t> </a:t>
            </a:r>
            <a:r>
              <a:rPr lang="fr-FR" dirty="0" err="1"/>
              <a:t>Annual</a:t>
            </a:r>
            <a:r>
              <a:rPr lang="fr-FR" dirty="0"/>
              <a:t> Meeting</a:t>
            </a:r>
            <a:endParaRPr lang="en-GB" dirty="0">
              <a:solidFill>
                <a:schemeClr val="accent1">
                  <a:lumMod val="50000"/>
                </a:schemeClr>
              </a:solidFill>
            </a:endParaRPr>
          </a:p>
        </p:txBody>
      </p:sp>
      <p:sp>
        <p:nvSpPr>
          <p:cNvPr id="4" name="Espace réservé de la date 3"/>
          <p:cNvSpPr>
            <a:spLocks noGrp="1"/>
          </p:cNvSpPr>
          <p:nvPr>
            <p:ph type="dt" sz="half" idx="10"/>
          </p:nvPr>
        </p:nvSpPr>
        <p:spPr/>
        <p:txBody>
          <a:bodyPr/>
          <a:lstStyle/>
          <a:p>
            <a:r>
              <a:rPr lang="fr-FR" dirty="0">
                <a:solidFill>
                  <a:schemeClr val="bg1"/>
                </a:solidFill>
              </a:rPr>
              <a:t>24/01/2019, Salerno</a:t>
            </a:r>
            <a:endParaRPr lang="en-US" dirty="0">
              <a:solidFill>
                <a:schemeClr val="bg1"/>
              </a:solidFill>
            </a:endParaRPr>
          </a:p>
        </p:txBody>
      </p:sp>
      <p:sp>
        <p:nvSpPr>
          <p:cNvPr id="5" name="Espace réservé du pied de page 4"/>
          <p:cNvSpPr>
            <a:spLocks noGrp="1"/>
          </p:cNvSpPr>
          <p:nvPr>
            <p:ph type="ftr" sz="quarter" idx="11"/>
          </p:nvPr>
        </p:nvSpPr>
        <p:spPr/>
        <p:txBody>
          <a:bodyPr/>
          <a:lstStyle/>
          <a:p>
            <a:r>
              <a:rPr lang="en-US" dirty="0">
                <a:solidFill>
                  <a:schemeClr val="bg1"/>
                </a:solidFill>
              </a:rPr>
              <a:t>2</a:t>
            </a:r>
            <a:r>
              <a:rPr lang="en-US" baseline="30000" dirty="0">
                <a:solidFill>
                  <a:schemeClr val="bg1"/>
                </a:solidFill>
              </a:rPr>
              <a:t>nd</a:t>
            </a:r>
            <a:r>
              <a:rPr lang="en-US" dirty="0">
                <a:solidFill>
                  <a:schemeClr val="bg1"/>
                </a:solidFill>
              </a:rPr>
              <a:t> Annual Meeting</a:t>
            </a:r>
          </a:p>
        </p:txBody>
      </p:sp>
      <p:sp>
        <p:nvSpPr>
          <p:cNvPr id="6" name="Espace réservé du numéro de diapositive 5"/>
          <p:cNvSpPr>
            <a:spLocks noGrp="1"/>
          </p:cNvSpPr>
          <p:nvPr>
            <p:ph type="sldNum" sz="quarter" idx="12"/>
          </p:nvPr>
        </p:nvSpPr>
        <p:spPr/>
        <p:txBody>
          <a:bodyPr/>
          <a:lstStyle/>
          <a:p>
            <a:fld id="{0F953CB8-DBD3-4A3C-9D87-8FE85FADDDAF}" type="slidenum">
              <a:rPr lang="en-US" smtClean="0">
                <a:solidFill>
                  <a:schemeClr val="bg1"/>
                </a:solidFill>
              </a:rPr>
              <a:t>13</a:t>
            </a:fld>
            <a:endParaRPr lang="en-US" dirty="0">
              <a:solidFill>
                <a:schemeClr val="bg1"/>
              </a:solidFill>
            </a:endParaRPr>
          </a:p>
        </p:txBody>
      </p:sp>
      <p:sp>
        <p:nvSpPr>
          <p:cNvPr id="3" name="Sous-titre 2"/>
          <p:cNvSpPr>
            <a:spLocks noGrp="1"/>
          </p:cNvSpPr>
          <p:nvPr>
            <p:ph type="subTitle" idx="4294967295"/>
          </p:nvPr>
        </p:nvSpPr>
        <p:spPr>
          <a:xfrm>
            <a:off x="0" y="908720"/>
            <a:ext cx="9144000" cy="3168352"/>
          </a:xfrm>
        </p:spPr>
        <p:txBody>
          <a:bodyPr>
            <a:noAutofit/>
          </a:bodyPr>
          <a:lstStyle/>
          <a:p>
            <a:pPr marL="0" indent="0">
              <a:spcBef>
                <a:spcPts val="450"/>
              </a:spcBef>
              <a:spcAft>
                <a:spcPts val="600"/>
              </a:spcAft>
              <a:buNone/>
            </a:pPr>
            <a:r>
              <a:rPr lang="fr-FR" sz="2000" dirty="0"/>
              <a:t>This </a:t>
            </a:r>
            <a:r>
              <a:rPr lang="fr-FR" sz="2000" dirty="0" err="1"/>
              <a:t>is</a:t>
            </a:r>
            <a:r>
              <a:rPr lang="fr-FR" sz="2000" dirty="0"/>
              <a:t> the last Meeting </a:t>
            </a:r>
            <a:r>
              <a:rPr lang="fr-FR" sz="2000" dirty="0" err="1"/>
              <a:t>before</a:t>
            </a:r>
            <a:r>
              <a:rPr lang="fr-FR" sz="2000" dirty="0"/>
              <a:t> the end of the AMICI </a:t>
            </a:r>
            <a:r>
              <a:rPr lang="fr-FR" sz="2000" dirty="0" err="1"/>
              <a:t>project</a:t>
            </a:r>
            <a:r>
              <a:rPr lang="fr-FR" sz="2000" dirty="0"/>
              <a:t>. </a:t>
            </a:r>
          </a:p>
          <a:p>
            <a:pPr marL="0" indent="0">
              <a:spcBef>
                <a:spcPts val="450"/>
              </a:spcBef>
              <a:spcAft>
                <a:spcPts val="600"/>
              </a:spcAft>
              <a:buNone/>
            </a:pPr>
            <a:r>
              <a:rPr lang="fr-FR" sz="2000" dirty="0"/>
              <a:t>Our </a:t>
            </a:r>
            <a:r>
              <a:rPr lang="fr-FR" sz="2000" dirty="0" err="1"/>
              <a:t>overarching</a:t>
            </a:r>
            <a:r>
              <a:rPr lang="fr-FR" sz="2000" dirty="0"/>
              <a:t> goal </a:t>
            </a:r>
            <a:r>
              <a:rPr lang="fr-FR" sz="2000" dirty="0" err="1"/>
              <a:t>should</a:t>
            </a:r>
            <a:r>
              <a:rPr lang="fr-FR" sz="2000" dirty="0"/>
              <a:t> </a:t>
            </a:r>
            <a:r>
              <a:rPr lang="fr-FR" sz="2000" dirty="0" err="1"/>
              <a:t>be</a:t>
            </a:r>
            <a:r>
              <a:rPr lang="fr-FR" sz="2000" dirty="0"/>
              <a:t> to g</a:t>
            </a:r>
            <a:r>
              <a:rPr lang="en-US" sz="2000" dirty="0" err="1"/>
              <a:t>ain</a:t>
            </a:r>
            <a:r>
              <a:rPr lang="en-US" sz="2000" dirty="0"/>
              <a:t> the support of the EC and Agencies to our findings and proposals.</a:t>
            </a:r>
          </a:p>
          <a:p>
            <a:pPr marL="0" indent="0">
              <a:spcBef>
                <a:spcPts val="450"/>
              </a:spcBef>
              <a:buNone/>
            </a:pPr>
            <a:r>
              <a:rPr lang="en-US" sz="2000" dirty="0"/>
              <a:t>For that, we have to:</a:t>
            </a:r>
          </a:p>
          <a:p>
            <a:pPr marL="385763" indent="-385763">
              <a:spcBef>
                <a:spcPts val="450"/>
              </a:spcBef>
              <a:buAutoNum type="arabicParenR"/>
            </a:pPr>
            <a:r>
              <a:rPr lang="en-US" sz="2800" dirty="0"/>
              <a:t>Demonstrate the central and irreplaceable role of the Technology Infrastructure for the European Research Infrastructures, and </a:t>
            </a:r>
          </a:p>
          <a:p>
            <a:pPr marL="385763" indent="-385763">
              <a:spcBef>
                <a:spcPts val="450"/>
              </a:spcBef>
              <a:buAutoNum type="arabicParenR"/>
            </a:pPr>
            <a:r>
              <a:rPr lang="en-US" sz="2800" dirty="0"/>
              <a:t>Demonstrate its benefit to European Science Industry.</a:t>
            </a:r>
            <a:endParaRPr lang="fr-FR" sz="2400" dirty="0"/>
          </a:p>
          <a:p>
            <a:endParaRPr lang="fr-FR" sz="2400" dirty="0"/>
          </a:p>
          <a:p>
            <a:pPr marL="0" indent="0" algn="just">
              <a:buNone/>
            </a:pPr>
            <a:endParaRPr lang="en-GB" sz="2000" b="1" dirty="0">
              <a:solidFill>
                <a:schemeClr val="tx2"/>
              </a:solidFill>
            </a:endParaRPr>
          </a:p>
          <a:p>
            <a:pPr marL="0" indent="0" algn="just">
              <a:buNone/>
            </a:pPr>
            <a:endParaRPr lang="en-GB" sz="2000" b="1" dirty="0">
              <a:solidFill>
                <a:schemeClr val="tx2"/>
              </a:solidFill>
            </a:endParaRPr>
          </a:p>
        </p:txBody>
      </p:sp>
      <p:sp>
        <p:nvSpPr>
          <p:cNvPr id="8" name="Sous-titre 6"/>
          <p:cNvSpPr txBox="1">
            <a:spLocks/>
          </p:cNvSpPr>
          <p:nvPr/>
        </p:nvSpPr>
        <p:spPr>
          <a:xfrm>
            <a:off x="683568" y="4509120"/>
            <a:ext cx="7704856" cy="1584176"/>
          </a:xfrm>
          <a:prstGeom prst="rect">
            <a:avLst/>
          </a:prstGeom>
          <a:solidFill>
            <a:schemeClr val="accent1">
              <a:lumMod val="20000"/>
              <a:lumOff val="80000"/>
            </a:schemeClr>
          </a:solidFill>
        </p:spPr>
        <p:txBody>
          <a:bodyPr anchor="ctr"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800" b="1" dirty="0">
                <a:solidFill>
                  <a:schemeClr val="tx2"/>
                </a:solidFill>
                <a:latin typeface="Gadugi" panose="020B0502040204020203" pitchFamily="34" charset="0"/>
                <a:ea typeface="Gadugi" panose="020B0502040204020203" pitchFamily="34" charset="0"/>
              </a:rPr>
              <a:t>Question 5 (</a:t>
            </a:r>
            <a:r>
              <a:rPr lang="en-US" sz="2800" b="1" dirty="0">
                <a:solidFill>
                  <a:schemeClr val="tx2"/>
                </a:solidFill>
                <a:latin typeface="Gadugi" panose="020B0502040204020203" pitchFamily="34" charset="0"/>
                <a:ea typeface="Gadugi" panose="020B0502040204020203" pitchFamily="34" charset="0"/>
              </a:rPr>
              <a:t>optional</a:t>
            </a:r>
            <a:r>
              <a:rPr lang="fr-FR" sz="2800" b="1" dirty="0">
                <a:solidFill>
                  <a:schemeClr val="tx2"/>
                </a:solidFill>
                <a:latin typeface="Gadugi" panose="020B0502040204020203" pitchFamily="34" charset="0"/>
                <a:ea typeface="Gadugi" panose="020B0502040204020203" pitchFamily="34" charset="0"/>
              </a:rPr>
              <a:t>):</a:t>
            </a:r>
          </a:p>
          <a:p>
            <a:pPr marL="0" indent="0">
              <a:buNone/>
            </a:pPr>
            <a:r>
              <a:rPr lang="en-GB" sz="2800" dirty="0">
                <a:solidFill>
                  <a:schemeClr val="tx2"/>
                </a:solidFill>
                <a:latin typeface="Gadugi" panose="020B0502040204020203" pitchFamily="34" charset="0"/>
                <a:ea typeface="Gadugi" panose="020B0502040204020203" pitchFamily="34" charset="0"/>
              </a:rPr>
              <a:t>Do you have any suggestion how to reinforce these ‘demonstrations’ ?</a:t>
            </a:r>
          </a:p>
        </p:txBody>
      </p:sp>
    </p:spTree>
    <p:extLst>
      <p:ext uri="{BB962C8B-B14F-4D97-AF65-F5344CB8AC3E}">
        <p14:creationId xmlns:p14="http://schemas.microsoft.com/office/powerpoint/2010/main" val="1638580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25007"/>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Titre 1"/>
          <p:cNvSpPr>
            <a:spLocks noGrp="1"/>
          </p:cNvSpPr>
          <p:nvPr>
            <p:ph type="title"/>
          </p:nvPr>
        </p:nvSpPr>
        <p:spPr/>
        <p:txBody>
          <a:bodyPr>
            <a:normAutofit fontScale="90000"/>
          </a:bodyPr>
          <a:lstStyle/>
          <a:p>
            <a:r>
              <a:rPr lang="fr-FR" dirty="0" err="1"/>
              <a:t>Examples</a:t>
            </a:r>
            <a:r>
              <a:rPr lang="fr-FR" dirty="0"/>
              <a:t> </a:t>
            </a:r>
          </a:p>
        </p:txBody>
      </p:sp>
      <p:sp>
        <p:nvSpPr>
          <p:cNvPr id="3" name="Espace réservé de la date 2"/>
          <p:cNvSpPr>
            <a:spLocks noGrp="1"/>
          </p:cNvSpPr>
          <p:nvPr>
            <p:ph type="dt" sz="half" idx="10"/>
          </p:nvPr>
        </p:nvSpPr>
        <p:spPr/>
        <p:txBody>
          <a:bodyPr/>
          <a:lstStyle/>
          <a:p>
            <a:r>
              <a:rPr lang="fr-FR" dirty="0">
                <a:solidFill>
                  <a:schemeClr val="bg1"/>
                </a:solidFill>
              </a:rPr>
              <a:t>24/01/2019, Salerno</a:t>
            </a:r>
            <a:endParaRPr lang="en-US" dirty="0">
              <a:solidFill>
                <a:schemeClr val="bg1"/>
              </a:solidFill>
            </a:endParaRPr>
          </a:p>
        </p:txBody>
      </p:sp>
      <p:sp>
        <p:nvSpPr>
          <p:cNvPr id="4" name="Espace réservé du pied de page 3"/>
          <p:cNvSpPr>
            <a:spLocks noGrp="1"/>
          </p:cNvSpPr>
          <p:nvPr>
            <p:ph type="ftr" sz="quarter" idx="11"/>
          </p:nvPr>
        </p:nvSpPr>
        <p:spPr/>
        <p:txBody>
          <a:bodyPr/>
          <a:lstStyle/>
          <a:p>
            <a:r>
              <a:rPr lang="en-GB" dirty="0">
                <a:solidFill>
                  <a:schemeClr val="bg1"/>
                </a:solidFill>
              </a:rPr>
              <a:t>2nd Annual Meeting</a:t>
            </a:r>
            <a:endParaRPr lang="en-US" dirty="0">
              <a:solidFill>
                <a:schemeClr val="bg1"/>
              </a:solidFill>
            </a:endParaRPr>
          </a:p>
        </p:txBody>
      </p:sp>
      <p:sp>
        <p:nvSpPr>
          <p:cNvPr id="5" name="Espace réservé du numéro de diapositive 4"/>
          <p:cNvSpPr>
            <a:spLocks noGrp="1"/>
          </p:cNvSpPr>
          <p:nvPr>
            <p:ph type="sldNum" sz="quarter" idx="12"/>
          </p:nvPr>
        </p:nvSpPr>
        <p:spPr/>
        <p:txBody>
          <a:bodyPr/>
          <a:lstStyle/>
          <a:p>
            <a:fld id="{0F953CB8-DBD3-4A3C-9D87-8FE85FADDDAF}" type="slidenum">
              <a:rPr lang="en-US" smtClean="0">
                <a:solidFill>
                  <a:schemeClr val="bg1"/>
                </a:solidFill>
              </a:rPr>
              <a:t>14</a:t>
            </a:fld>
            <a:endParaRPr lang="en-US" dirty="0">
              <a:solidFill>
                <a:schemeClr val="bg1"/>
              </a:solidFill>
            </a:endParaRPr>
          </a:p>
        </p:txBody>
      </p:sp>
      <p:sp>
        <p:nvSpPr>
          <p:cNvPr id="7" name="TextBox 6">
            <a:extLst>
              <a:ext uri="{FF2B5EF4-FFF2-40B4-BE49-F238E27FC236}">
                <a16:creationId xmlns:a16="http://schemas.microsoft.com/office/drawing/2014/main" id="{E1E2B1E4-8D20-8043-A27B-F4A1D1F32539}"/>
              </a:ext>
            </a:extLst>
          </p:cNvPr>
          <p:cNvSpPr txBox="1"/>
          <p:nvPr/>
        </p:nvSpPr>
        <p:spPr>
          <a:xfrm>
            <a:off x="133374" y="1557367"/>
            <a:ext cx="8903122" cy="4031873"/>
          </a:xfrm>
          <a:prstGeom prst="rect">
            <a:avLst/>
          </a:prstGeom>
          <a:noFill/>
        </p:spPr>
        <p:txBody>
          <a:bodyPr wrap="square" rtlCol="0">
            <a:spAutoFit/>
          </a:bodyPr>
          <a:lstStyle/>
          <a:p>
            <a:r>
              <a:rPr lang="en-US" sz="3200" dirty="0"/>
              <a:t>Demonstrate the central and irreplaceable role of the Technology Infrastructure for the European Research Infrastructures</a:t>
            </a:r>
          </a:p>
          <a:p>
            <a:r>
              <a:rPr lang="en-US" sz="3200" dirty="0">
                <a:solidFill>
                  <a:srgbClr val="FF0000"/>
                </a:solidFill>
              </a:rPr>
              <a:t>RIs should provide examples </a:t>
            </a:r>
            <a:endParaRPr lang="en-US" sz="3200" dirty="0"/>
          </a:p>
          <a:p>
            <a:endParaRPr lang="en-US" sz="3200" dirty="0"/>
          </a:p>
          <a:p>
            <a:r>
              <a:rPr lang="en-US" sz="3200" dirty="0"/>
              <a:t>Demonstrate its benefit to European Science Industry</a:t>
            </a:r>
          </a:p>
          <a:p>
            <a:r>
              <a:rPr lang="en-US" sz="3200" dirty="0">
                <a:solidFill>
                  <a:srgbClr val="FF0000"/>
                </a:solidFill>
              </a:rPr>
              <a:t>Industry should provide examples</a:t>
            </a:r>
          </a:p>
        </p:txBody>
      </p:sp>
    </p:spTree>
    <p:extLst>
      <p:ext uri="{BB962C8B-B14F-4D97-AF65-F5344CB8AC3E}">
        <p14:creationId xmlns:p14="http://schemas.microsoft.com/office/powerpoint/2010/main" val="3179765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325007"/>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2" name="Espace réservé du contenu 11"/>
          <p:cNvSpPr>
            <a:spLocks noGrp="1"/>
          </p:cNvSpPr>
          <p:nvPr>
            <p:ph idx="1"/>
          </p:nvPr>
        </p:nvSpPr>
        <p:spPr>
          <a:xfrm>
            <a:off x="611560" y="1268760"/>
            <a:ext cx="8075240" cy="4464496"/>
          </a:xfrm>
        </p:spPr>
        <p:txBody>
          <a:bodyPr>
            <a:normAutofit/>
          </a:bodyPr>
          <a:lstStyle/>
          <a:p>
            <a:pPr marL="457200" lvl="1" indent="0">
              <a:spcAft>
                <a:spcPts val="900"/>
              </a:spcAft>
              <a:buNone/>
            </a:pPr>
            <a:r>
              <a:rPr lang="en-US" dirty="0">
                <a:solidFill>
                  <a:srgbClr val="000000"/>
                </a:solidFill>
              </a:rPr>
              <a:t>A European Forum on accelerators and magnets TI gathering scientists, engineers and industry that will be organized in Brussels on </a:t>
            </a:r>
            <a:r>
              <a:rPr lang="en-US" dirty="0">
                <a:solidFill>
                  <a:srgbClr val="C00000"/>
                </a:solidFill>
              </a:rPr>
              <a:t>Month 24 </a:t>
            </a:r>
            <a:r>
              <a:rPr lang="en-US" dirty="0">
                <a:solidFill>
                  <a:srgbClr val="000000"/>
                </a:solidFill>
              </a:rPr>
              <a:t>to present the work done in the different WPs and discuss the long-term strategy for TIs</a:t>
            </a:r>
          </a:p>
        </p:txBody>
      </p:sp>
      <p:sp>
        <p:nvSpPr>
          <p:cNvPr id="9" name="Espace réservé du numéro de diapositive 8"/>
          <p:cNvSpPr>
            <a:spLocks noGrp="1"/>
          </p:cNvSpPr>
          <p:nvPr>
            <p:ph type="sldNum" sz="quarter" idx="12"/>
          </p:nvPr>
        </p:nvSpPr>
        <p:spPr>
          <a:xfrm>
            <a:off x="0" y="6356350"/>
            <a:ext cx="2895600" cy="365125"/>
          </a:xfrm>
        </p:spPr>
        <p:txBody>
          <a:bodyPr/>
          <a:lstStyle/>
          <a:p>
            <a:r>
              <a:rPr lang="fr-FR"/>
              <a:t>|  PAGE </a:t>
            </a:r>
            <a:fld id="{AEFB9B6D-867A-40B8-ACB0-35CC9F272C9C}" type="slidenum">
              <a:rPr lang="fr-FR" smtClean="0"/>
              <a:pPr/>
              <a:t>15</a:t>
            </a:fld>
            <a:endParaRPr lang="fr-FR" dirty="0"/>
          </a:p>
        </p:txBody>
      </p:sp>
      <p:sp>
        <p:nvSpPr>
          <p:cNvPr id="2" name="Espace réservé de la date 1"/>
          <p:cNvSpPr>
            <a:spLocks noGrp="1"/>
          </p:cNvSpPr>
          <p:nvPr>
            <p:ph type="dt" sz="half" idx="10"/>
          </p:nvPr>
        </p:nvSpPr>
        <p:spPr/>
        <p:txBody>
          <a:bodyPr/>
          <a:lstStyle/>
          <a:p>
            <a:r>
              <a:rPr lang="fr-FR" dirty="0">
                <a:solidFill>
                  <a:schemeClr val="bg1"/>
                </a:solidFill>
              </a:rPr>
              <a:t>24/01/2019, Salerno</a:t>
            </a:r>
          </a:p>
        </p:txBody>
      </p:sp>
      <p:sp>
        <p:nvSpPr>
          <p:cNvPr id="13" name="Espace réservé du pied de page 4"/>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2</a:t>
            </a:r>
            <a:r>
              <a:rPr lang="en-US" baseline="30000">
                <a:solidFill>
                  <a:schemeClr val="bg1"/>
                </a:solidFill>
              </a:rPr>
              <a:t>nd</a:t>
            </a:r>
            <a:r>
              <a:rPr lang="en-US">
                <a:solidFill>
                  <a:schemeClr val="bg1"/>
                </a:solidFill>
              </a:rPr>
              <a:t> Annual Meeting</a:t>
            </a:r>
            <a:endParaRPr lang="en-US" dirty="0">
              <a:solidFill>
                <a:schemeClr val="bg1"/>
              </a:solidFill>
            </a:endParaRPr>
          </a:p>
        </p:txBody>
      </p:sp>
      <p:sp>
        <p:nvSpPr>
          <p:cNvPr id="14" name="Marcador de número de diapositiva 5"/>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bg1"/>
                </a:solidFill>
              </a:rPr>
              <a:t>18</a:t>
            </a:r>
          </a:p>
        </p:txBody>
      </p:sp>
      <p:sp>
        <p:nvSpPr>
          <p:cNvPr id="15" name="Titre 1"/>
          <p:cNvSpPr txBox="1">
            <a:spLocks/>
          </p:cNvSpPr>
          <p:nvPr/>
        </p:nvSpPr>
        <p:spPr>
          <a:xfrm>
            <a:off x="1475656" y="6624"/>
            <a:ext cx="7668344" cy="614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a:t>WP1.2: </a:t>
            </a:r>
            <a:r>
              <a:rPr lang="fr-FR" sz="2800" dirty="0" err="1"/>
              <a:t>Organization</a:t>
            </a:r>
            <a:r>
              <a:rPr lang="fr-FR" sz="2800" dirty="0"/>
              <a:t> of the participation of </a:t>
            </a:r>
            <a:r>
              <a:rPr lang="fr-FR" sz="2800" dirty="0" err="1"/>
              <a:t>industry</a:t>
            </a:r>
            <a:endParaRPr lang="en-GB" sz="2800" dirty="0">
              <a:solidFill>
                <a:schemeClr val="accent1">
                  <a:lumMod val="50000"/>
                </a:schemeClr>
              </a:solidFill>
            </a:endParaRPr>
          </a:p>
        </p:txBody>
      </p:sp>
      <p:sp>
        <p:nvSpPr>
          <p:cNvPr id="16" name="Sous-titre 6"/>
          <p:cNvSpPr txBox="1">
            <a:spLocks/>
          </p:cNvSpPr>
          <p:nvPr/>
        </p:nvSpPr>
        <p:spPr>
          <a:xfrm>
            <a:off x="683568" y="4160838"/>
            <a:ext cx="7776864" cy="1752600"/>
          </a:xfrm>
          <a:prstGeom prst="rect">
            <a:avLst/>
          </a:prstGeom>
          <a:solidFill>
            <a:schemeClr val="accent1">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b="1" dirty="0">
                <a:solidFill>
                  <a:schemeClr val="tx2"/>
                </a:solidFill>
                <a:latin typeface="Gadugi" panose="020B0502040204020203" pitchFamily="34" charset="0"/>
                <a:ea typeface="Gadugi" panose="020B0502040204020203" pitchFamily="34" charset="0"/>
              </a:rPr>
              <a:t>Question 6 </a:t>
            </a:r>
            <a:r>
              <a:rPr lang="fr-FR" sz="2800" b="1" dirty="0">
                <a:solidFill>
                  <a:schemeClr val="tx2"/>
                </a:solidFill>
                <a:latin typeface="Gadugi" panose="020B0502040204020203" pitchFamily="34" charset="0"/>
                <a:ea typeface="Gadugi" panose="020B0502040204020203" pitchFamily="34" charset="0"/>
              </a:rPr>
              <a:t>(</a:t>
            </a:r>
            <a:r>
              <a:rPr lang="en-US" sz="2800" b="1" dirty="0">
                <a:solidFill>
                  <a:schemeClr val="tx2"/>
                </a:solidFill>
                <a:latin typeface="Gadugi" panose="020B0502040204020203" pitchFamily="34" charset="0"/>
                <a:ea typeface="Gadugi" panose="020B0502040204020203" pitchFamily="34" charset="0"/>
              </a:rPr>
              <a:t>optional</a:t>
            </a:r>
            <a:r>
              <a:rPr lang="fr-FR" sz="2800" b="1">
                <a:solidFill>
                  <a:schemeClr val="tx2"/>
                </a:solidFill>
                <a:latin typeface="Gadugi" panose="020B0502040204020203" pitchFamily="34" charset="0"/>
                <a:ea typeface="Gadugi" panose="020B0502040204020203" pitchFamily="34" charset="0"/>
              </a:rPr>
              <a:t>)</a:t>
            </a:r>
            <a:r>
              <a:rPr lang="en-GB" sz="2800" b="1">
                <a:solidFill>
                  <a:schemeClr val="tx2"/>
                </a:solidFill>
                <a:latin typeface="Gadugi" panose="020B0502040204020203" pitchFamily="34" charset="0"/>
                <a:ea typeface="Gadugi" panose="020B0502040204020203" pitchFamily="34" charset="0"/>
              </a:rPr>
              <a:t>: </a:t>
            </a:r>
            <a:endParaRPr lang="en-GB" sz="2800" b="1" dirty="0">
              <a:solidFill>
                <a:schemeClr val="tx2"/>
              </a:solidFill>
              <a:latin typeface="Gadugi" panose="020B0502040204020203" pitchFamily="34" charset="0"/>
              <a:ea typeface="Gadugi" panose="020B0502040204020203" pitchFamily="34" charset="0"/>
            </a:endParaRPr>
          </a:p>
          <a:p>
            <a:pPr marL="0" indent="0">
              <a:buNone/>
            </a:pPr>
            <a:r>
              <a:rPr lang="en-GB" sz="2800" dirty="0">
                <a:solidFill>
                  <a:schemeClr val="tx2"/>
                </a:solidFill>
                <a:latin typeface="Gadugi" panose="020B0502040204020203" pitchFamily="34" charset="0"/>
                <a:ea typeface="Gadugi" panose="020B0502040204020203" pitchFamily="34" charset="0"/>
              </a:rPr>
              <a:t>Do you have any suggestion about the content and the format of this forum ? </a:t>
            </a:r>
          </a:p>
        </p:txBody>
      </p:sp>
    </p:spTree>
    <p:extLst>
      <p:ext uri="{BB962C8B-B14F-4D97-AF65-F5344CB8AC3E}">
        <p14:creationId xmlns:p14="http://schemas.microsoft.com/office/powerpoint/2010/main" val="2473605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25007"/>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Titre 1"/>
          <p:cNvSpPr>
            <a:spLocks noGrp="1"/>
          </p:cNvSpPr>
          <p:nvPr>
            <p:ph type="title"/>
          </p:nvPr>
        </p:nvSpPr>
        <p:spPr/>
        <p:txBody>
          <a:bodyPr>
            <a:normAutofit fontScale="90000"/>
          </a:bodyPr>
          <a:lstStyle/>
          <a:p>
            <a:endParaRPr lang="fr-FR"/>
          </a:p>
        </p:txBody>
      </p:sp>
      <p:sp>
        <p:nvSpPr>
          <p:cNvPr id="3" name="Espace réservé de la date 2"/>
          <p:cNvSpPr>
            <a:spLocks noGrp="1"/>
          </p:cNvSpPr>
          <p:nvPr>
            <p:ph type="dt" sz="half" idx="10"/>
          </p:nvPr>
        </p:nvSpPr>
        <p:spPr/>
        <p:txBody>
          <a:bodyPr/>
          <a:lstStyle/>
          <a:p>
            <a:r>
              <a:rPr lang="fr-FR" dirty="0">
                <a:solidFill>
                  <a:schemeClr val="bg1"/>
                </a:solidFill>
              </a:rPr>
              <a:t>24/01/2019, Salerno</a:t>
            </a:r>
            <a:endParaRPr lang="en-US" dirty="0">
              <a:solidFill>
                <a:schemeClr val="bg1"/>
              </a:solidFill>
            </a:endParaRPr>
          </a:p>
        </p:txBody>
      </p:sp>
      <p:sp>
        <p:nvSpPr>
          <p:cNvPr id="4" name="Espace réservé du pied de page 3"/>
          <p:cNvSpPr>
            <a:spLocks noGrp="1"/>
          </p:cNvSpPr>
          <p:nvPr>
            <p:ph type="ftr" sz="quarter" idx="11"/>
          </p:nvPr>
        </p:nvSpPr>
        <p:spPr/>
        <p:txBody>
          <a:bodyPr/>
          <a:lstStyle/>
          <a:p>
            <a:r>
              <a:rPr lang="en-GB" dirty="0">
                <a:solidFill>
                  <a:schemeClr val="bg1"/>
                </a:solidFill>
              </a:rPr>
              <a:t>2nd Annual Meeting</a:t>
            </a:r>
            <a:endParaRPr lang="en-US" dirty="0">
              <a:solidFill>
                <a:schemeClr val="bg1"/>
              </a:solidFill>
            </a:endParaRPr>
          </a:p>
        </p:txBody>
      </p:sp>
      <p:sp>
        <p:nvSpPr>
          <p:cNvPr id="5" name="Espace réservé du numéro de diapositive 4"/>
          <p:cNvSpPr>
            <a:spLocks noGrp="1"/>
          </p:cNvSpPr>
          <p:nvPr>
            <p:ph type="sldNum" sz="quarter" idx="12"/>
          </p:nvPr>
        </p:nvSpPr>
        <p:spPr/>
        <p:txBody>
          <a:bodyPr/>
          <a:lstStyle/>
          <a:p>
            <a:fld id="{0F953CB8-DBD3-4A3C-9D87-8FE85FADDDAF}" type="slidenum">
              <a:rPr lang="en-US" smtClean="0">
                <a:solidFill>
                  <a:schemeClr val="bg1"/>
                </a:solidFill>
              </a:rPr>
              <a:t>16</a:t>
            </a:fld>
            <a:endParaRPr lang="en-US" dirty="0">
              <a:solidFill>
                <a:schemeClr val="bg1"/>
              </a:solidFill>
            </a:endParaRPr>
          </a:p>
        </p:txBody>
      </p:sp>
    </p:spTree>
    <p:extLst>
      <p:ext uri="{BB962C8B-B14F-4D97-AF65-F5344CB8AC3E}">
        <p14:creationId xmlns:p14="http://schemas.microsoft.com/office/powerpoint/2010/main" val="46824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35372" y="1772816"/>
            <a:ext cx="7673255" cy="2376264"/>
          </a:xfrm>
          <a:solidFill>
            <a:schemeClr val="accent1">
              <a:lumMod val="20000"/>
              <a:lumOff val="80000"/>
            </a:schemeClr>
          </a:solidFill>
        </p:spPr>
        <p:txBody>
          <a:bodyPr>
            <a:normAutofit/>
          </a:bodyPr>
          <a:lstStyle/>
          <a:p>
            <a:pPr algn="l"/>
            <a:r>
              <a:rPr lang="en-US" sz="2800" b="1" dirty="0">
                <a:solidFill>
                  <a:schemeClr val="tx2"/>
                </a:solidFill>
                <a:latin typeface="Gadugi" panose="020B0502040204020203" pitchFamily="34" charset="0"/>
                <a:ea typeface="Gadugi" panose="020B0502040204020203" pitchFamily="34" charset="0"/>
              </a:rPr>
              <a:t>Question 1 : </a:t>
            </a:r>
          </a:p>
          <a:p>
            <a:pPr algn="l"/>
            <a:r>
              <a:rPr lang="en-US" sz="2800" dirty="0">
                <a:solidFill>
                  <a:schemeClr val="tx2"/>
                </a:solidFill>
                <a:latin typeface="Gadugi" panose="020B0502040204020203" pitchFamily="34" charset="0"/>
                <a:ea typeface="Gadugi" panose="020B0502040204020203" pitchFamily="34" charset="0"/>
              </a:rPr>
              <a:t>Can we and should we extend the Spanish ‘</a:t>
            </a:r>
            <a:r>
              <a:rPr lang="en-US" sz="2800" dirty="0" err="1">
                <a:solidFill>
                  <a:schemeClr val="tx2"/>
                </a:solidFill>
                <a:latin typeface="Gadugi" panose="020B0502040204020203" pitchFamily="34" charset="0"/>
                <a:ea typeface="Gadugi" panose="020B0502040204020203" pitchFamily="34" charset="0"/>
              </a:rPr>
              <a:t>Ineustar</a:t>
            </a:r>
            <a:r>
              <a:rPr lang="en-US" sz="2800" dirty="0">
                <a:solidFill>
                  <a:schemeClr val="tx2"/>
                </a:solidFill>
                <a:latin typeface="Gadugi" panose="020B0502040204020203" pitchFamily="34" charset="0"/>
                <a:ea typeface="Gadugi" panose="020B0502040204020203" pitchFamily="34" charset="0"/>
              </a:rPr>
              <a:t>’ </a:t>
            </a:r>
            <a:r>
              <a:rPr lang="en-US" sz="2800" dirty="0">
                <a:solidFill>
                  <a:schemeClr val="tx2"/>
                </a:solidFill>
                <a:latin typeface="Gadugi" panose="020B0502040204020203" pitchFamily="34" charset="0"/>
                <a:ea typeface="Gadugi" panose="020B0502040204020203" pitchFamily="34" charset="0"/>
                <a:hlinkClick r:id="rId2"/>
              </a:rPr>
              <a:t>model</a:t>
            </a:r>
            <a:r>
              <a:rPr lang="en-US" sz="2800" dirty="0">
                <a:solidFill>
                  <a:schemeClr val="tx2"/>
                </a:solidFill>
                <a:latin typeface="Gadugi" panose="020B0502040204020203" pitchFamily="34" charset="0"/>
                <a:ea typeface="Gadugi" panose="020B0502040204020203" pitchFamily="34" charset="0"/>
              </a:rPr>
              <a:t> to European Science Industry?</a:t>
            </a:r>
          </a:p>
          <a:p>
            <a:pPr algn="l"/>
            <a:endParaRPr lang="en-US" sz="2800" dirty="0">
              <a:solidFill>
                <a:schemeClr val="tx2"/>
              </a:solidFill>
              <a:latin typeface="Gadugi" panose="020B0502040204020203" pitchFamily="34" charset="0"/>
              <a:ea typeface="Gadugi" panose="020B0502040204020203" pitchFamily="34" charset="0"/>
            </a:endParaRPr>
          </a:p>
        </p:txBody>
      </p:sp>
      <p:sp>
        <p:nvSpPr>
          <p:cNvPr id="4" name="Rectangle 3"/>
          <p:cNvSpPr/>
          <p:nvPr/>
        </p:nvSpPr>
        <p:spPr>
          <a:xfrm>
            <a:off x="0" y="6325007"/>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0" name="Espace réservé de la date 16"/>
          <p:cNvSpPr>
            <a:spLocks noGrp="1"/>
          </p:cNvSpPr>
          <p:nvPr>
            <p:ph type="dt" sz="half" idx="10"/>
          </p:nvPr>
        </p:nvSpPr>
        <p:spPr>
          <a:xfrm>
            <a:off x="849313" y="6356350"/>
            <a:ext cx="1741486" cy="365125"/>
          </a:xfrm>
        </p:spPr>
        <p:txBody>
          <a:bodyPr/>
          <a:lstStyle/>
          <a:p>
            <a:r>
              <a:rPr lang="fr-FR" dirty="0">
                <a:solidFill>
                  <a:schemeClr val="bg1"/>
                </a:solidFill>
              </a:rPr>
              <a:t>24/01/2019, Salerno</a:t>
            </a:r>
            <a:endParaRPr lang="en-US" dirty="0">
              <a:solidFill>
                <a:schemeClr val="bg1"/>
              </a:solidFill>
            </a:endParaRPr>
          </a:p>
        </p:txBody>
      </p:sp>
      <p:sp>
        <p:nvSpPr>
          <p:cNvPr id="11" name="Espace réservé du pied de page 4"/>
          <p:cNvSpPr>
            <a:spLocks noGrp="1"/>
          </p:cNvSpPr>
          <p:nvPr>
            <p:ph type="ftr" sz="quarter" idx="11"/>
          </p:nvPr>
        </p:nvSpPr>
        <p:spPr>
          <a:xfrm>
            <a:off x="3124200" y="6356350"/>
            <a:ext cx="2895600" cy="365125"/>
          </a:xfrm>
        </p:spPr>
        <p:txBody>
          <a:bodyPr/>
          <a:lstStyle/>
          <a:p>
            <a:r>
              <a:rPr lang="en-US" dirty="0">
                <a:solidFill>
                  <a:schemeClr val="bg1"/>
                </a:solidFill>
              </a:rPr>
              <a:t>2</a:t>
            </a:r>
            <a:r>
              <a:rPr lang="en-US" baseline="30000" dirty="0">
                <a:solidFill>
                  <a:schemeClr val="bg1"/>
                </a:solidFill>
              </a:rPr>
              <a:t>nd</a:t>
            </a:r>
            <a:r>
              <a:rPr lang="en-US" dirty="0">
                <a:solidFill>
                  <a:schemeClr val="bg1"/>
                </a:solidFill>
              </a:rPr>
              <a:t> Annual Meeting</a:t>
            </a:r>
          </a:p>
        </p:txBody>
      </p:sp>
      <p:sp>
        <p:nvSpPr>
          <p:cNvPr id="12" name="Marcador de número de diapositiva 5"/>
          <p:cNvSpPr>
            <a:spLocks noGrp="1"/>
          </p:cNvSpPr>
          <p:nvPr>
            <p:ph type="sldNum" sz="quarter" idx="12"/>
          </p:nvPr>
        </p:nvSpPr>
        <p:spPr>
          <a:xfrm>
            <a:off x="6553200" y="6356350"/>
            <a:ext cx="2133600" cy="365125"/>
          </a:xfrm>
        </p:spPr>
        <p:txBody>
          <a:bodyPr/>
          <a:lstStyle/>
          <a:p>
            <a:pPr rtl="0"/>
            <a:r>
              <a:rPr lang="es-ES" noProof="0" dirty="0">
                <a:solidFill>
                  <a:schemeClr val="bg1"/>
                </a:solidFill>
              </a:rPr>
              <a:t>6</a:t>
            </a:r>
          </a:p>
        </p:txBody>
      </p:sp>
      <p:sp>
        <p:nvSpPr>
          <p:cNvPr id="2" name="TextBox 1">
            <a:extLst>
              <a:ext uri="{FF2B5EF4-FFF2-40B4-BE49-F238E27FC236}">
                <a16:creationId xmlns:a16="http://schemas.microsoft.com/office/drawing/2014/main" id="{E01C7430-C289-8343-8163-06E5616D3912}"/>
              </a:ext>
            </a:extLst>
          </p:cNvPr>
          <p:cNvSpPr txBox="1"/>
          <p:nvPr/>
        </p:nvSpPr>
        <p:spPr>
          <a:xfrm>
            <a:off x="3635897" y="4944656"/>
            <a:ext cx="936103" cy="707886"/>
          </a:xfrm>
          <a:prstGeom prst="rect">
            <a:avLst/>
          </a:prstGeom>
          <a:solidFill>
            <a:srgbClr val="FFFF00"/>
          </a:solidFill>
        </p:spPr>
        <p:txBody>
          <a:bodyPr wrap="square" rtlCol="0">
            <a:spAutoFit/>
          </a:bodyPr>
          <a:lstStyle/>
          <a:p>
            <a:r>
              <a:rPr lang="en-US" sz="4000" dirty="0">
                <a:solidFill>
                  <a:srgbClr val="FF0000"/>
                </a:solidFill>
              </a:rPr>
              <a:t>NO</a:t>
            </a:r>
          </a:p>
        </p:txBody>
      </p:sp>
    </p:spTree>
    <p:extLst>
      <p:ext uri="{BB962C8B-B14F-4D97-AF65-F5344CB8AC3E}">
        <p14:creationId xmlns:p14="http://schemas.microsoft.com/office/powerpoint/2010/main" val="2183508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25007"/>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0" name="Espace réservé de la date 16"/>
          <p:cNvSpPr>
            <a:spLocks noGrp="1"/>
          </p:cNvSpPr>
          <p:nvPr>
            <p:ph type="dt" sz="half" idx="10"/>
          </p:nvPr>
        </p:nvSpPr>
        <p:spPr>
          <a:xfrm>
            <a:off x="849313" y="6356350"/>
            <a:ext cx="1741486" cy="365125"/>
          </a:xfrm>
        </p:spPr>
        <p:txBody>
          <a:bodyPr/>
          <a:lstStyle/>
          <a:p>
            <a:r>
              <a:rPr lang="fr-FR" dirty="0">
                <a:solidFill>
                  <a:schemeClr val="bg1"/>
                </a:solidFill>
              </a:rPr>
              <a:t>24/01/2019, Salerno</a:t>
            </a:r>
            <a:endParaRPr lang="en-US" dirty="0">
              <a:solidFill>
                <a:schemeClr val="bg1"/>
              </a:solidFill>
            </a:endParaRPr>
          </a:p>
        </p:txBody>
      </p:sp>
      <p:sp>
        <p:nvSpPr>
          <p:cNvPr id="11" name="Espace réservé du pied de page 4"/>
          <p:cNvSpPr>
            <a:spLocks noGrp="1"/>
          </p:cNvSpPr>
          <p:nvPr>
            <p:ph type="ftr" sz="quarter" idx="11"/>
          </p:nvPr>
        </p:nvSpPr>
        <p:spPr>
          <a:xfrm>
            <a:off x="3124200" y="6356350"/>
            <a:ext cx="2895600" cy="365125"/>
          </a:xfrm>
        </p:spPr>
        <p:txBody>
          <a:bodyPr/>
          <a:lstStyle/>
          <a:p>
            <a:r>
              <a:rPr lang="en-US" dirty="0">
                <a:solidFill>
                  <a:schemeClr val="bg1"/>
                </a:solidFill>
              </a:rPr>
              <a:t>2</a:t>
            </a:r>
            <a:r>
              <a:rPr lang="en-US" baseline="30000" dirty="0">
                <a:solidFill>
                  <a:schemeClr val="bg1"/>
                </a:solidFill>
              </a:rPr>
              <a:t>nd</a:t>
            </a:r>
            <a:r>
              <a:rPr lang="en-US" dirty="0">
                <a:solidFill>
                  <a:schemeClr val="bg1"/>
                </a:solidFill>
              </a:rPr>
              <a:t> Annual Meeting</a:t>
            </a:r>
          </a:p>
        </p:txBody>
      </p:sp>
      <p:sp>
        <p:nvSpPr>
          <p:cNvPr id="12" name="Marcador de número de diapositiva 5"/>
          <p:cNvSpPr>
            <a:spLocks noGrp="1"/>
          </p:cNvSpPr>
          <p:nvPr>
            <p:ph type="sldNum" sz="quarter" idx="12"/>
          </p:nvPr>
        </p:nvSpPr>
        <p:spPr>
          <a:xfrm>
            <a:off x="6553200" y="6356350"/>
            <a:ext cx="2133600" cy="365125"/>
          </a:xfrm>
        </p:spPr>
        <p:txBody>
          <a:bodyPr/>
          <a:lstStyle/>
          <a:p>
            <a:pPr rtl="0"/>
            <a:r>
              <a:rPr lang="es-ES" noProof="0" dirty="0">
                <a:solidFill>
                  <a:schemeClr val="bg1"/>
                </a:solidFill>
              </a:rPr>
              <a:t>6</a:t>
            </a:r>
          </a:p>
        </p:txBody>
      </p:sp>
      <p:sp>
        <p:nvSpPr>
          <p:cNvPr id="9" name="TextBox 8">
            <a:extLst>
              <a:ext uri="{FF2B5EF4-FFF2-40B4-BE49-F238E27FC236}">
                <a16:creationId xmlns:a16="http://schemas.microsoft.com/office/drawing/2014/main" id="{91D98DCA-789F-CA4E-AEC4-DA1E3BF2E67F}"/>
              </a:ext>
            </a:extLst>
          </p:cNvPr>
          <p:cNvSpPr txBox="1"/>
          <p:nvPr/>
        </p:nvSpPr>
        <p:spPr>
          <a:xfrm>
            <a:off x="22658" y="1069442"/>
            <a:ext cx="9143999" cy="4809007"/>
          </a:xfrm>
          <a:prstGeom prst="rect">
            <a:avLst/>
          </a:prstGeom>
          <a:noFill/>
          <a:ln>
            <a:noFill/>
          </a:ln>
        </p:spPr>
        <p:txBody>
          <a:bodyPr wrap="square" lIns="68579" tIns="34289" rIns="68579" bIns="34289" rtlCol="0">
            <a:spAutoFit/>
          </a:bodyPr>
          <a:lstStyle/>
          <a:p>
            <a:pPr defTabSz="342892"/>
            <a:r>
              <a:rPr lang="en-US" sz="2800" b="1" dirty="0">
                <a:solidFill>
                  <a:prstClr val="black"/>
                </a:solidFill>
              </a:rPr>
              <a:t>Input from </a:t>
            </a:r>
            <a:r>
              <a:rPr lang="en-US" sz="2800" b="1" u="sng" dirty="0">
                <a:solidFill>
                  <a:prstClr val="black"/>
                </a:solidFill>
              </a:rPr>
              <a:t>industry partners needed </a:t>
            </a:r>
            <a:r>
              <a:rPr lang="en-US" sz="2800" b="1" dirty="0">
                <a:solidFill>
                  <a:prstClr val="black"/>
                </a:solidFill>
              </a:rPr>
              <a:t>on possible mode of interaction:</a:t>
            </a:r>
          </a:p>
          <a:p>
            <a:pPr defTabSz="342892"/>
            <a:endParaRPr lang="en-US" sz="2800" b="1" dirty="0">
              <a:solidFill>
                <a:prstClr val="black"/>
              </a:solidFill>
            </a:endParaRPr>
          </a:p>
          <a:p>
            <a:pPr marL="214308" indent="-214308" defTabSz="342892">
              <a:buFont typeface="Wingdings" pitchFamily="2" charset="2"/>
              <a:buChar char="q"/>
            </a:pPr>
            <a:r>
              <a:rPr lang="en-US" sz="2800" dirty="0">
                <a:solidFill>
                  <a:srgbClr val="0070C0"/>
                </a:solidFill>
              </a:rPr>
              <a:t>Association of private companies foreseen via an “associated industry partnership“</a:t>
            </a:r>
            <a:endParaRPr lang="en-US" sz="2800" strike="sngStrike" dirty="0">
              <a:solidFill>
                <a:srgbClr val="0070C0"/>
              </a:solidFill>
            </a:endParaRPr>
          </a:p>
          <a:p>
            <a:pPr marL="214308" indent="-214308" defTabSz="342892">
              <a:buFont typeface="Wingdings" pitchFamily="2" charset="2"/>
              <a:buChar char="q"/>
            </a:pPr>
            <a:endParaRPr lang="en-US" sz="2800" dirty="0">
              <a:solidFill>
                <a:prstClr val="black"/>
              </a:solidFill>
            </a:endParaRPr>
          </a:p>
          <a:p>
            <a:pPr marL="214308" indent="-214308" defTabSz="342892">
              <a:buFont typeface="Wingdings" pitchFamily="2" charset="2"/>
              <a:buChar char="q"/>
            </a:pPr>
            <a:r>
              <a:rPr lang="de-DE" sz="2800" dirty="0">
                <a:solidFill>
                  <a:prstClr val="black"/>
                </a:solidFill>
              </a:rPr>
              <a:t>In</a:t>
            </a:r>
            <a:r>
              <a:rPr lang="pl-PL" sz="2800" dirty="0">
                <a:solidFill>
                  <a:prstClr val="black"/>
                </a:solidFill>
              </a:rPr>
              <a:t>formal g</a:t>
            </a:r>
            <a:r>
              <a:rPr lang="en-US" sz="2800" dirty="0" err="1">
                <a:solidFill>
                  <a:prstClr val="black"/>
                </a:solidFill>
              </a:rPr>
              <a:t>roup</a:t>
            </a:r>
            <a:r>
              <a:rPr lang="en-US" sz="2800" dirty="0">
                <a:solidFill>
                  <a:prstClr val="black"/>
                </a:solidFill>
              </a:rPr>
              <a:t> </a:t>
            </a:r>
            <a:r>
              <a:rPr lang="pl-PL" sz="2800" dirty="0">
                <a:solidFill>
                  <a:prstClr val="black"/>
                </a:solidFill>
              </a:rPr>
              <a:t>of associated industry partners </a:t>
            </a:r>
            <a:r>
              <a:rPr lang="en-US" sz="2800" dirty="0">
                <a:solidFill>
                  <a:prstClr val="black"/>
                </a:solidFill>
              </a:rPr>
              <a:t>elects a representative (1 person)</a:t>
            </a:r>
            <a:r>
              <a:rPr lang="pl-PL" sz="2800" dirty="0">
                <a:solidFill>
                  <a:prstClr val="black"/>
                </a:solidFill>
              </a:rPr>
              <a:t> </a:t>
            </a:r>
            <a:r>
              <a:rPr lang="en-US" sz="2800" dirty="0">
                <a:solidFill>
                  <a:prstClr val="black"/>
                </a:solidFill>
              </a:rPr>
              <a:t>for the AMICI Collaboration Board</a:t>
            </a:r>
          </a:p>
          <a:p>
            <a:pPr marL="557199" lvl="1" indent="-214308" defTabSz="342892">
              <a:buFont typeface="Arial" pitchFamily="34" charset="0"/>
              <a:buChar char="•"/>
            </a:pPr>
            <a:r>
              <a:rPr lang="en-US" sz="2800" dirty="0">
                <a:solidFill>
                  <a:prstClr val="black"/>
                </a:solidFill>
              </a:rPr>
              <a:t>To receive information about developments with TFs</a:t>
            </a:r>
          </a:p>
          <a:p>
            <a:pPr marL="557199" lvl="1" indent="-214308" defTabSz="342892">
              <a:buFont typeface="Arial" pitchFamily="34" charset="0"/>
              <a:buChar char="•"/>
            </a:pPr>
            <a:r>
              <a:rPr lang="en-US" sz="2800" dirty="0">
                <a:solidFill>
                  <a:prstClr val="black"/>
                </a:solidFill>
              </a:rPr>
              <a:t>To influence future developments of TFs</a:t>
            </a:r>
            <a:endParaRPr lang="en-US" sz="2800" strike="sngStrike" dirty="0">
              <a:solidFill>
                <a:prstClr val="black"/>
              </a:solidFill>
            </a:endParaRPr>
          </a:p>
          <a:p>
            <a:pPr defTabSz="342892"/>
            <a:r>
              <a:rPr lang="en-US" sz="2800" b="1" dirty="0">
                <a:solidFill>
                  <a:srgbClr val="0070C0"/>
                </a:solidFill>
              </a:rPr>
              <a:t>Is that a conceivable model to industry?</a:t>
            </a:r>
          </a:p>
        </p:txBody>
      </p:sp>
      <p:sp>
        <p:nvSpPr>
          <p:cNvPr id="13" name="Titre 1">
            <a:extLst>
              <a:ext uri="{FF2B5EF4-FFF2-40B4-BE49-F238E27FC236}">
                <a16:creationId xmlns:a16="http://schemas.microsoft.com/office/drawing/2014/main" id="{480E1D0C-26FF-4A4D-A56A-5B77BE36F7FB}"/>
              </a:ext>
            </a:extLst>
          </p:cNvPr>
          <p:cNvSpPr txBox="1">
            <a:spLocks/>
          </p:cNvSpPr>
          <p:nvPr/>
        </p:nvSpPr>
        <p:spPr>
          <a:xfrm>
            <a:off x="1475656" y="6624"/>
            <a:ext cx="7056785" cy="61406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Questions from WP3</a:t>
            </a:r>
            <a:endParaRPr lang="fr-FR" dirty="0"/>
          </a:p>
        </p:txBody>
      </p:sp>
      <p:sp>
        <p:nvSpPr>
          <p:cNvPr id="8" name="TextBox 7">
            <a:extLst>
              <a:ext uri="{FF2B5EF4-FFF2-40B4-BE49-F238E27FC236}">
                <a16:creationId xmlns:a16="http://schemas.microsoft.com/office/drawing/2014/main" id="{F0B0274A-8AF7-8B46-BD9E-0FB16524EDC9}"/>
              </a:ext>
            </a:extLst>
          </p:cNvPr>
          <p:cNvSpPr txBox="1"/>
          <p:nvPr/>
        </p:nvSpPr>
        <p:spPr>
          <a:xfrm>
            <a:off x="7308304" y="5301208"/>
            <a:ext cx="936103" cy="707886"/>
          </a:xfrm>
          <a:prstGeom prst="rect">
            <a:avLst/>
          </a:prstGeom>
          <a:solidFill>
            <a:srgbClr val="FFFF00"/>
          </a:solidFill>
        </p:spPr>
        <p:txBody>
          <a:bodyPr wrap="square" rtlCol="0">
            <a:spAutoFit/>
          </a:bodyPr>
          <a:lstStyle/>
          <a:p>
            <a:r>
              <a:rPr lang="en-US" sz="4000" dirty="0">
                <a:solidFill>
                  <a:srgbClr val="FF0000"/>
                </a:solidFill>
              </a:rPr>
              <a:t>NO</a:t>
            </a:r>
          </a:p>
        </p:txBody>
      </p:sp>
    </p:spTree>
    <p:extLst>
      <p:ext uri="{BB962C8B-B14F-4D97-AF65-F5344CB8AC3E}">
        <p14:creationId xmlns:p14="http://schemas.microsoft.com/office/powerpoint/2010/main" val="1197529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25007"/>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0" name="Espace réservé de la date 16"/>
          <p:cNvSpPr>
            <a:spLocks noGrp="1"/>
          </p:cNvSpPr>
          <p:nvPr>
            <p:ph type="dt" sz="half" idx="10"/>
          </p:nvPr>
        </p:nvSpPr>
        <p:spPr>
          <a:xfrm>
            <a:off x="849313" y="6356350"/>
            <a:ext cx="1741486" cy="365125"/>
          </a:xfrm>
        </p:spPr>
        <p:txBody>
          <a:bodyPr/>
          <a:lstStyle/>
          <a:p>
            <a:r>
              <a:rPr lang="fr-FR" dirty="0">
                <a:solidFill>
                  <a:schemeClr val="bg1"/>
                </a:solidFill>
              </a:rPr>
              <a:t>24/01/2019, Salerno</a:t>
            </a:r>
            <a:endParaRPr lang="en-US" dirty="0">
              <a:solidFill>
                <a:schemeClr val="bg1"/>
              </a:solidFill>
            </a:endParaRPr>
          </a:p>
        </p:txBody>
      </p:sp>
      <p:sp>
        <p:nvSpPr>
          <p:cNvPr id="11" name="Espace réservé du pied de page 4"/>
          <p:cNvSpPr>
            <a:spLocks noGrp="1"/>
          </p:cNvSpPr>
          <p:nvPr>
            <p:ph type="ftr" sz="quarter" idx="11"/>
          </p:nvPr>
        </p:nvSpPr>
        <p:spPr>
          <a:xfrm>
            <a:off x="3124200" y="6356350"/>
            <a:ext cx="2895600" cy="365125"/>
          </a:xfrm>
        </p:spPr>
        <p:txBody>
          <a:bodyPr/>
          <a:lstStyle/>
          <a:p>
            <a:r>
              <a:rPr lang="en-US" dirty="0">
                <a:solidFill>
                  <a:schemeClr val="bg1"/>
                </a:solidFill>
              </a:rPr>
              <a:t>2</a:t>
            </a:r>
            <a:r>
              <a:rPr lang="en-US" baseline="30000" dirty="0">
                <a:solidFill>
                  <a:schemeClr val="bg1"/>
                </a:solidFill>
              </a:rPr>
              <a:t>nd</a:t>
            </a:r>
            <a:r>
              <a:rPr lang="en-US" dirty="0">
                <a:solidFill>
                  <a:schemeClr val="bg1"/>
                </a:solidFill>
              </a:rPr>
              <a:t> Annual Meeting</a:t>
            </a:r>
          </a:p>
        </p:txBody>
      </p:sp>
      <p:sp>
        <p:nvSpPr>
          <p:cNvPr id="12" name="Marcador de número de diapositiva 5"/>
          <p:cNvSpPr>
            <a:spLocks noGrp="1"/>
          </p:cNvSpPr>
          <p:nvPr>
            <p:ph type="sldNum" sz="quarter" idx="12"/>
          </p:nvPr>
        </p:nvSpPr>
        <p:spPr>
          <a:xfrm>
            <a:off x="6553200" y="6356350"/>
            <a:ext cx="2133600" cy="365125"/>
          </a:xfrm>
        </p:spPr>
        <p:txBody>
          <a:bodyPr/>
          <a:lstStyle/>
          <a:p>
            <a:pPr rtl="0"/>
            <a:r>
              <a:rPr lang="es-ES" noProof="0" dirty="0">
                <a:solidFill>
                  <a:schemeClr val="bg1"/>
                </a:solidFill>
              </a:rPr>
              <a:t>6</a:t>
            </a:r>
          </a:p>
        </p:txBody>
      </p:sp>
      <p:sp>
        <p:nvSpPr>
          <p:cNvPr id="9" name="TextBox 8">
            <a:extLst>
              <a:ext uri="{FF2B5EF4-FFF2-40B4-BE49-F238E27FC236}">
                <a16:creationId xmlns:a16="http://schemas.microsoft.com/office/drawing/2014/main" id="{91D98DCA-789F-CA4E-AEC4-DA1E3BF2E67F}"/>
              </a:ext>
            </a:extLst>
          </p:cNvPr>
          <p:cNvSpPr txBox="1"/>
          <p:nvPr/>
        </p:nvSpPr>
        <p:spPr>
          <a:xfrm>
            <a:off x="22658" y="1069442"/>
            <a:ext cx="9143999" cy="6224779"/>
          </a:xfrm>
          <a:prstGeom prst="rect">
            <a:avLst/>
          </a:prstGeom>
          <a:noFill/>
          <a:ln>
            <a:noFill/>
          </a:ln>
        </p:spPr>
        <p:txBody>
          <a:bodyPr wrap="square" lIns="68579" tIns="34289" rIns="68579" bIns="34289" rtlCol="0">
            <a:spAutoFit/>
          </a:bodyPr>
          <a:lstStyle/>
          <a:p>
            <a:pPr defTabSz="342892"/>
            <a:r>
              <a:rPr lang="en-US" sz="2400" dirty="0">
                <a:solidFill>
                  <a:prstClr val="black"/>
                </a:solidFill>
              </a:rPr>
              <a:t>The Advisory Group recommends that each company participates directly in AMICI, not as part of a consortium</a:t>
            </a:r>
          </a:p>
          <a:p>
            <a:pPr defTabSz="342892"/>
            <a:r>
              <a:rPr lang="en-US" sz="2400" dirty="0" err="1">
                <a:solidFill>
                  <a:srgbClr val="0070C0"/>
                </a:solidFill>
              </a:rPr>
              <a:t>Question:What</a:t>
            </a:r>
            <a:r>
              <a:rPr lang="en-US" sz="2400" dirty="0">
                <a:solidFill>
                  <a:srgbClr val="0070C0"/>
                </a:solidFill>
              </a:rPr>
              <a:t> advantage does a company have as a member of AMICI?</a:t>
            </a:r>
          </a:p>
          <a:p>
            <a:pPr defTabSz="342892"/>
            <a:r>
              <a:rPr lang="en-US" sz="2400" dirty="0">
                <a:solidFill>
                  <a:prstClr val="black"/>
                </a:solidFill>
              </a:rPr>
              <a:t>The Advisory Group recommends maintaining the status defined two years ago: </a:t>
            </a:r>
          </a:p>
          <a:p>
            <a:pPr defTabSz="342892"/>
            <a:r>
              <a:rPr lang="en-US" sz="2400" dirty="0">
                <a:solidFill>
                  <a:srgbClr val="FF0000"/>
                </a:solidFill>
              </a:rPr>
              <a:t>An Advisory Group (AG) will be appointed and steered by the Steering Committee. The AG shall give advice and recommendations on strategic matters</a:t>
            </a:r>
            <a:r>
              <a:rPr lang="en-US" sz="2400" b="1" dirty="0">
                <a:solidFill>
                  <a:srgbClr val="FF0000"/>
                </a:solidFill>
              </a:rPr>
              <a:t> </a:t>
            </a:r>
            <a:r>
              <a:rPr lang="en-US" sz="2400" dirty="0">
                <a:solidFill>
                  <a:srgbClr val="FF0000"/>
                </a:solidFill>
              </a:rPr>
              <a:t>to the Steering Committee and report them to the General Assembly. </a:t>
            </a:r>
          </a:p>
          <a:p>
            <a:pPr defTabSz="342892"/>
            <a:r>
              <a:rPr lang="en-US" sz="2400" dirty="0">
                <a:solidFill>
                  <a:srgbClr val="FF0000"/>
                </a:solidFill>
              </a:rPr>
              <a:t>The chair of the AG will be designated by the Steering Committee and shall be allowed to participate in General Assembly meetings upon invitation but has not any voting rights.</a:t>
            </a:r>
          </a:p>
          <a:p>
            <a:pPr defTabSz="342892"/>
            <a:r>
              <a:rPr lang="en-US" sz="2400" dirty="0">
                <a:solidFill>
                  <a:srgbClr val="0070C0"/>
                </a:solidFill>
              </a:rPr>
              <a:t>The Advisory Group should be limited to individuals from industry</a:t>
            </a:r>
          </a:p>
          <a:p>
            <a:pPr defTabSz="342892"/>
            <a:endParaRPr lang="en-US" sz="2400" dirty="0">
              <a:solidFill>
                <a:srgbClr val="FF0000"/>
              </a:solidFill>
            </a:endParaRPr>
          </a:p>
          <a:p>
            <a:pPr defTabSz="342892"/>
            <a:r>
              <a:rPr lang="pl-PL" sz="3600" dirty="0">
                <a:solidFill>
                  <a:srgbClr val="FF0000"/>
                </a:solidFill>
              </a:rPr>
              <a:t> </a:t>
            </a:r>
            <a:endParaRPr lang="en-US" sz="3600" dirty="0">
              <a:solidFill>
                <a:srgbClr val="FF0000"/>
              </a:solidFill>
            </a:endParaRPr>
          </a:p>
          <a:p>
            <a:pPr defTabSz="342892"/>
            <a:endParaRPr lang="pl-PL" sz="2800" dirty="0">
              <a:solidFill>
                <a:prstClr val="black"/>
              </a:solidFill>
            </a:endParaRPr>
          </a:p>
        </p:txBody>
      </p:sp>
      <p:sp>
        <p:nvSpPr>
          <p:cNvPr id="13" name="Titre 1">
            <a:extLst>
              <a:ext uri="{FF2B5EF4-FFF2-40B4-BE49-F238E27FC236}">
                <a16:creationId xmlns:a16="http://schemas.microsoft.com/office/drawing/2014/main" id="{480E1D0C-26FF-4A4D-A56A-5B77BE36F7FB}"/>
              </a:ext>
            </a:extLst>
          </p:cNvPr>
          <p:cNvSpPr txBox="1">
            <a:spLocks/>
          </p:cNvSpPr>
          <p:nvPr/>
        </p:nvSpPr>
        <p:spPr>
          <a:xfrm>
            <a:off x="1475656" y="6624"/>
            <a:ext cx="7056785" cy="614064"/>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Preferred Organization of the Advisory Group</a:t>
            </a:r>
            <a:endParaRPr lang="fr-FR" dirty="0"/>
          </a:p>
        </p:txBody>
      </p:sp>
    </p:spTree>
    <p:extLst>
      <p:ext uri="{BB962C8B-B14F-4D97-AF65-F5344CB8AC3E}">
        <p14:creationId xmlns:p14="http://schemas.microsoft.com/office/powerpoint/2010/main" val="1623129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25007"/>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0" name="Espace réservé de la date 16"/>
          <p:cNvSpPr>
            <a:spLocks noGrp="1"/>
          </p:cNvSpPr>
          <p:nvPr>
            <p:ph type="dt" sz="half" idx="10"/>
          </p:nvPr>
        </p:nvSpPr>
        <p:spPr>
          <a:xfrm>
            <a:off x="849313" y="6356350"/>
            <a:ext cx="1741486" cy="365125"/>
          </a:xfrm>
        </p:spPr>
        <p:txBody>
          <a:bodyPr/>
          <a:lstStyle/>
          <a:p>
            <a:r>
              <a:rPr lang="fr-FR" dirty="0">
                <a:solidFill>
                  <a:schemeClr val="bg1"/>
                </a:solidFill>
              </a:rPr>
              <a:t>24/01/2019, Salerno</a:t>
            </a:r>
            <a:endParaRPr lang="en-US" dirty="0">
              <a:solidFill>
                <a:schemeClr val="bg1"/>
              </a:solidFill>
            </a:endParaRPr>
          </a:p>
        </p:txBody>
      </p:sp>
      <p:sp>
        <p:nvSpPr>
          <p:cNvPr id="11" name="Espace réservé du pied de page 4"/>
          <p:cNvSpPr>
            <a:spLocks noGrp="1"/>
          </p:cNvSpPr>
          <p:nvPr>
            <p:ph type="ftr" sz="quarter" idx="11"/>
          </p:nvPr>
        </p:nvSpPr>
        <p:spPr>
          <a:xfrm>
            <a:off x="3124200" y="6356350"/>
            <a:ext cx="2895600" cy="365125"/>
          </a:xfrm>
        </p:spPr>
        <p:txBody>
          <a:bodyPr/>
          <a:lstStyle/>
          <a:p>
            <a:r>
              <a:rPr lang="en-US" dirty="0">
                <a:solidFill>
                  <a:schemeClr val="bg1"/>
                </a:solidFill>
              </a:rPr>
              <a:t>2</a:t>
            </a:r>
            <a:r>
              <a:rPr lang="en-US" baseline="30000" dirty="0">
                <a:solidFill>
                  <a:schemeClr val="bg1"/>
                </a:solidFill>
              </a:rPr>
              <a:t>nd</a:t>
            </a:r>
            <a:r>
              <a:rPr lang="en-US" dirty="0">
                <a:solidFill>
                  <a:schemeClr val="bg1"/>
                </a:solidFill>
              </a:rPr>
              <a:t> Annual Meeting</a:t>
            </a:r>
          </a:p>
        </p:txBody>
      </p:sp>
      <p:sp>
        <p:nvSpPr>
          <p:cNvPr id="12" name="Marcador de número de diapositiva 5"/>
          <p:cNvSpPr>
            <a:spLocks noGrp="1"/>
          </p:cNvSpPr>
          <p:nvPr>
            <p:ph type="sldNum" sz="quarter" idx="12"/>
          </p:nvPr>
        </p:nvSpPr>
        <p:spPr>
          <a:xfrm>
            <a:off x="6553200" y="6356350"/>
            <a:ext cx="2133600" cy="365125"/>
          </a:xfrm>
        </p:spPr>
        <p:txBody>
          <a:bodyPr/>
          <a:lstStyle/>
          <a:p>
            <a:pPr rtl="0"/>
            <a:r>
              <a:rPr lang="es-ES" noProof="0" dirty="0">
                <a:solidFill>
                  <a:schemeClr val="bg1"/>
                </a:solidFill>
              </a:rPr>
              <a:t>6</a:t>
            </a:r>
          </a:p>
        </p:txBody>
      </p:sp>
      <p:sp>
        <p:nvSpPr>
          <p:cNvPr id="13" name="Titre 1">
            <a:extLst>
              <a:ext uri="{FF2B5EF4-FFF2-40B4-BE49-F238E27FC236}">
                <a16:creationId xmlns:a16="http://schemas.microsoft.com/office/drawing/2014/main" id="{480E1D0C-26FF-4A4D-A56A-5B77BE36F7FB}"/>
              </a:ext>
            </a:extLst>
          </p:cNvPr>
          <p:cNvSpPr txBox="1">
            <a:spLocks/>
          </p:cNvSpPr>
          <p:nvPr/>
        </p:nvSpPr>
        <p:spPr>
          <a:xfrm>
            <a:off x="1475656" y="6624"/>
            <a:ext cx="7056785" cy="61406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Questions from WP3</a:t>
            </a:r>
            <a:endParaRPr lang="fr-FR" dirty="0"/>
          </a:p>
        </p:txBody>
      </p:sp>
      <p:pic>
        <p:nvPicPr>
          <p:cNvPr id="8" name="Picture 2">
            <a:extLst>
              <a:ext uri="{FF2B5EF4-FFF2-40B4-BE49-F238E27FC236}">
                <a16:creationId xmlns:a16="http://schemas.microsoft.com/office/drawing/2014/main" id="{F15D732E-5CEC-1F4D-8471-CD146268B70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15" t="15272" r="18084" b="71816"/>
          <a:stretch/>
        </p:blipFill>
        <p:spPr bwMode="auto">
          <a:xfrm>
            <a:off x="-29531" y="896112"/>
            <a:ext cx="8922011" cy="1164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a:extLst>
              <a:ext uri="{FF2B5EF4-FFF2-40B4-BE49-F238E27FC236}">
                <a16:creationId xmlns:a16="http://schemas.microsoft.com/office/drawing/2014/main" id="{F0803029-DB4F-2C4E-A76F-D26223A420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22" t="48079" r="14647" b="19671"/>
          <a:stretch/>
        </p:blipFill>
        <p:spPr bwMode="auto">
          <a:xfrm>
            <a:off x="0" y="2336271"/>
            <a:ext cx="9144000"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2B0F6A6D-4578-9144-8F9F-8D3EB8EEA86C}"/>
              </a:ext>
            </a:extLst>
          </p:cNvPr>
          <p:cNvSpPr/>
          <p:nvPr/>
        </p:nvSpPr>
        <p:spPr>
          <a:xfrm>
            <a:off x="3635896" y="5157192"/>
            <a:ext cx="345638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0618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25007"/>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Titre 1"/>
          <p:cNvSpPr>
            <a:spLocks noGrp="1"/>
          </p:cNvSpPr>
          <p:nvPr>
            <p:ph type="title"/>
          </p:nvPr>
        </p:nvSpPr>
        <p:spPr/>
        <p:txBody>
          <a:bodyPr>
            <a:noAutofit/>
          </a:bodyPr>
          <a:lstStyle/>
          <a:p>
            <a:r>
              <a:rPr lang="fr-FR" sz="3600" dirty="0"/>
              <a:t>Networking and Coordination Model</a:t>
            </a:r>
          </a:p>
        </p:txBody>
      </p:sp>
      <p:sp>
        <p:nvSpPr>
          <p:cNvPr id="3" name="Espace réservé de la date 2"/>
          <p:cNvSpPr>
            <a:spLocks noGrp="1"/>
          </p:cNvSpPr>
          <p:nvPr>
            <p:ph type="dt" sz="half" idx="10"/>
          </p:nvPr>
        </p:nvSpPr>
        <p:spPr/>
        <p:txBody>
          <a:bodyPr/>
          <a:lstStyle/>
          <a:p>
            <a:r>
              <a:rPr lang="fr-FR" dirty="0">
                <a:solidFill>
                  <a:schemeClr val="bg1"/>
                </a:solidFill>
              </a:rPr>
              <a:t>24/01/2019, Salerno</a:t>
            </a:r>
            <a:endParaRPr lang="en-US" dirty="0">
              <a:solidFill>
                <a:schemeClr val="bg1"/>
              </a:solidFill>
            </a:endParaRPr>
          </a:p>
        </p:txBody>
      </p:sp>
      <p:sp>
        <p:nvSpPr>
          <p:cNvPr id="4" name="Espace réservé du pied de page 3"/>
          <p:cNvSpPr>
            <a:spLocks noGrp="1"/>
          </p:cNvSpPr>
          <p:nvPr>
            <p:ph type="ftr" sz="quarter" idx="11"/>
          </p:nvPr>
        </p:nvSpPr>
        <p:spPr/>
        <p:txBody>
          <a:bodyPr/>
          <a:lstStyle/>
          <a:p>
            <a:r>
              <a:rPr lang="en-GB" dirty="0">
                <a:solidFill>
                  <a:schemeClr val="bg1"/>
                </a:solidFill>
              </a:rPr>
              <a:t>2nd Annual Meeting</a:t>
            </a:r>
            <a:endParaRPr lang="en-US" dirty="0">
              <a:solidFill>
                <a:schemeClr val="bg1"/>
              </a:solidFill>
            </a:endParaRPr>
          </a:p>
        </p:txBody>
      </p:sp>
      <p:sp>
        <p:nvSpPr>
          <p:cNvPr id="5" name="Espace réservé du numéro de diapositive 4"/>
          <p:cNvSpPr>
            <a:spLocks noGrp="1"/>
          </p:cNvSpPr>
          <p:nvPr>
            <p:ph type="sldNum" sz="quarter" idx="12"/>
          </p:nvPr>
        </p:nvSpPr>
        <p:spPr/>
        <p:txBody>
          <a:bodyPr/>
          <a:lstStyle/>
          <a:p>
            <a:fld id="{0F953CB8-DBD3-4A3C-9D87-8FE85FADDDAF}" type="slidenum">
              <a:rPr lang="en-US" smtClean="0">
                <a:solidFill>
                  <a:schemeClr val="bg1"/>
                </a:solidFill>
              </a:rPr>
              <a:t>6</a:t>
            </a:fld>
            <a:endParaRPr lang="en-US" dirty="0">
              <a:solidFill>
                <a:schemeClr val="bg1"/>
              </a:solidFill>
            </a:endParaRPr>
          </a:p>
        </p:txBody>
      </p:sp>
      <p:pic>
        <p:nvPicPr>
          <p:cNvPr id="7" name="Picture 2">
            <a:extLst>
              <a:ext uri="{FF2B5EF4-FFF2-40B4-BE49-F238E27FC236}">
                <a16:creationId xmlns:a16="http://schemas.microsoft.com/office/drawing/2014/main" id="{C9DFA99A-4562-B244-B014-5DCABC0ACB6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651" t="15556" r="17917" b="3778"/>
          <a:stretch/>
        </p:blipFill>
        <p:spPr bwMode="auto">
          <a:xfrm>
            <a:off x="1907704" y="709236"/>
            <a:ext cx="5685774" cy="459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3376031C-1283-5C4A-A436-CDE48AE2305A}"/>
              </a:ext>
            </a:extLst>
          </p:cNvPr>
          <p:cNvSpPr txBox="1"/>
          <p:nvPr/>
        </p:nvSpPr>
        <p:spPr>
          <a:xfrm>
            <a:off x="126859" y="5445224"/>
            <a:ext cx="8795618" cy="830997"/>
          </a:xfrm>
          <a:prstGeom prst="rect">
            <a:avLst/>
          </a:prstGeom>
          <a:noFill/>
        </p:spPr>
        <p:txBody>
          <a:bodyPr wrap="square" rtlCol="0">
            <a:spAutoFit/>
          </a:bodyPr>
          <a:lstStyle/>
          <a:p>
            <a:r>
              <a:rPr lang="en-US" sz="2400" dirty="0">
                <a:solidFill>
                  <a:srgbClr val="FF0000"/>
                </a:solidFill>
              </a:rPr>
              <a:t>The Advisory Group accepts this vision – would like to see more detail  e.g. who is in the Coordination Team</a:t>
            </a:r>
          </a:p>
        </p:txBody>
      </p:sp>
    </p:spTree>
    <p:extLst>
      <p:ext uri="{BB962C8B-B14F-4D97-AF65-F5344CB8AC3E}">
        <p14:creationId xmlns:p14="http://schemas.microsoft.com/office/powerpoint/2010/main" val="3999061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25007"/>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Espace réservé de la date 2"/>
          <p:cNvSpPr>
            <a:spLocks noGrp="1"/>
          </p:cNvSpPr>
          <p:nvPr>
            <p:ph type="dt" sz="half" idx="10"/>
          </p:nvPr>
        </p:nvSpPr>
        <p:spPr/>
        <p:txBody>
          <a:bodyPr/>
          <a:lstStyle/>
          <a:p>
            <a:r>
              <a:rPr lang="fr-FR" dirty="0">
                <a:solidFill>
                  <a:schemeClr val="bg1"/>
                </a:solidFill>
              </a:rPr>
              <a:t>24/01/2019, Salerno</a:t>
            </a:r>
            <a:endParaRPr lang="en-US" dirty="0">
              <a:solidFill>
                <a:schemeClr val="bg1"/>
              </a:solidFill>
            </a:endParaRPr>
          </a:p>
        </p:txBody>
      </p:sp>
      <p:sp>
        <p:nvSpPr>
          <p:cNvPr id="4" name="Espace réservé du pied de page 3"/>
          <p:cNvSpPr>
            <a:spLocks noGrp="1"/>
          </p:cNvSpPr>
          <p:nvPr>
            <p:ph type="ftr" sz="quarter" idx="11"/>
          </p:nvPr>
        </p:nvSpPr>
        <p:spPr/>
        <p:txBody>
          <a:bodyPr/>
          <a:lstStyle/>
          <a:p>
            <a:r>
              <a:rPr lang="en-US" dirty="0">
                <a:solidFill>
                  <a:schemeClr val="bg1"/>
                </a:solidFill>
              </a:rPr>
              <a:t>2nd Annual Meeting</a:t>
            </a:r>
          </a:p>
        </p:txBody>
      </p:sp>
      <p:sp>
        <p:nvSpPr>
          <p:cNvPr id="5" name="Espace réservé du numéro de diapositive 4"/>
          <p:cNvSpPr>
            <a:spLocks noGrp="1"/>
          </p:cNvSpPr>
          <p:nvPr>
            <p:ph type="sldNum" sz="quarter" idx="12"/>
          </p:nvPr>
        </p:nvSpPr>
        <p:spPr/>
        <p:txBody>
          <a:bodyPr/>
          <a:lstStyle/>
          <a:p>
            <a:fld id="{0F953CB8-DBD3-4A3C-9D87-8FE85FADDDAF}" type="slidenum">
              <a:rPr lang="en-US" smtClean="0">
                <a:solidFill>
                  <a:schemeClr val="bg1"/>
                </a:solidFill>
              </a:rPr>
              <a:t>7</a:t>
            </a:fld>
            <a:endParaRPr lang="en-US" dirty="0">
              <a:solidFill>
                <a:schemeClr val="bg1"/>
              </a:solidFill>
            </a:endParaRPr>
          </a:p>
        </p:txBody>
      </p:sp>
      <p:sp>
        <p:nvSpPr>
          <p:cNvPr id="18" name="CuadroTexto 5"/>
          <p:cNvSpPr txBox="1"/>
          <p:nvPr/>
        </p:nvSpPr>
        <p:spPr>
          <a:xfrm>
            <a:off x="665565" y="620688"/>
            <a:ext cx="7119709" cy="3354765"/>
          </a:xfrm>
          <a:prstGeom prst="rect">
            <a:avLst/>
          </a:prstGeom>
          <a:noFill/>
        </p:spPr>
        <p:txBody>
          <a:bodyPr wrap="square" numCol="2" rtlCol="0">
            <a:spAutoFit/>
          </a:bodyPr>
          <a:lstStyle/>
          <a:p>
            <a:r>
              <a:rPr lang="en-US" b="1" dirty="0">
                <a:solidFill>
                  <a:schemeClr val="tx2"/>
                </a:solidFill>
              </a:rPr>
              <a:t>Key </a:t>
            </a:r>
            <a:r>
              <a:rPr lang="en-US" sz="2000" b="1" dirty="0">
                <a:solidFill>
                  <a:schemeClr val="tx2"/>
                </a:solidFill>
              </a:rPr>
              <a:t>Technology</a:t>
            </a:r>
            <a:r>
              <a:rPr lang="en-US" b="1" dirty="0">
                <a:solidFill>
                  <a:schemeClr val="tx2"/>
                </a:solidFill>
              </a:rPr>
              <a:t> Areas identified in the WP2 :</a:t>
            </a:r>
          </a:p>
          <a:p>
            <a:pPr marL="385763" indent="-385763">
              <a:buFont typeface="+mj-lt"/>
              <a:buAutoNum type="arabicPeriod"/>
            </a:pPr>
            <a:r>
              <a:rPr lang="en-US" sz="2400" dirty="0">
                <a:solidFill>
                  <a:schemeClr val="tx2"/>
                </a:solidFill>
              </a:rPr>
              <a:t>Particle sources</a:t>
            </a:r>
          </a:p>
          <a:p>
            <a:pPr marL="385763" indent="-385763">
              <a:buFont typeface="+mj-lt"/>
              <a:buAutoNum type="arabicPeriod"/>
            </a:pPr>
            <a:r>
              <a:rPr lang="en-US" sz="2400" dirty="0">
                <a:solidFill>
                  <a:schemeClr val="tx2"/>
                </a:solidFill>
              </a:rPr>
              <a:t>‘High precision’ magnets </a:t>
            </a:r>
          </a:p>
          <a:p>
            <a:pPr marL="385763" indent="-385763">
              <a:buFont typeface="+mj-lt"/>
              <a:buAutoNum type="arabicPeriod"/>
            </a:pPr>
            <a:r>
              <a:rPr lang="en-US" sz="2400" dirty="0">
                <a:solidFill>
                  <a:schemeClr val="tx2"/>
                </a:solidFill>
              </a:rPr>
              <a:t>High field SC magnets</a:t>
            </a:r>
          </a:p>
          <a:p>
            <a:pPr marL="385763" indent="-385763">
              <a:buFont typeface="+mj-lt"/>
              <a:buAutoNum type="arabicPeriod"/>
            </a:pPr>
            <a:r>
              <a:rPr lang="en-US" sz="2400" dirty="0">
                <a:solidFill>
                  <a:schemeClr val="tx2"/>
                </a:solidFill>
              </a:rPr>
              <a:t>Normal Conducting RF cavities</a:t>
            </a:r>
          </a:p>
          <a:p>
            <a:pPr marL="385763" indent="-385763">
              <a:buFont typeface="+mj-lt"/>
              <a:buAutoNum type="arabicPeriod"/>
            </a:pPr>
            <a:endParaRPr lang="en-US" sz="2400" dirty="0">
              <a:solidFill>
                <a:schemeClr val="tx2"/>
              </a:solidFill>
            </a:endParaRPr>
          </a:p>
          <a:p>
            <a:pPr marL="385763" indent="-385763">
              <a:buFont typeface="+mj-lt"/>
              <a:buAutoNum type="arabicPeriod"/>
            </a:pPr>
            <a:endParaRPr lang="en-US" sz="2400" dirty="0">
              <a:solidFill>
                <a:schemeClr val="tx2"/>
              </a:solidFill>
            </a:endParaRPr>
          </a:p>
          <a:p>
            <a:pPr marL="385763" indent="-385763">
              <a:buFont typeface="+mj-lt"/>
              <a:buAutoNum type="arabicPeriod"/>
            </a:pPr>
            <a:r>
              <a:rPr lang="en-US" sz="2400" dirty="0">
                <a:solidFill>
                  <a:schemeClr val="tx2"/>
                </a:solidFill>
              </a:rPr>
              <a:t>SRF structures</a:t>
            </a:r>
          </a:p>
          <a:p>
            <a:pPr marL="385763" indent="-385763">
              <a:buFont typeface="+mj-lt"/>
              <a:buAutoNum type="arabicPeriod"/>
            </a:pPr>
            <a:r>
              <a:rPr lang="en-US" sz="2400" dirty="0">
                <a:solidFill>
                  <a:schemeClr val="tx2"/>
                </a:solidFill>
              </a:rPr>
              <a:t>Radio Frequency power sources</a:t>
            </a:r>
          </a:p>
          <a:p>
            <a:pPr marL="385763" indent="-385763">
              <a:buFont typeface="+mj-lt"/>
              <a:buAutoNum type="arabicPeriod"/>
            </a:pPr>
            <a:r>
              <a:rPr lang="en-US" sz="2400" dirty="0">
                <a:solidFill>
                  <a:schemeClr val="tx2"/>
                </a:solidFill>
              </a:rPr>
              <a:t>Cryogenics</a:t>
            </a:r>
          </a:p>
          <a:p>
            <a:pPr marL="385763" indent="-385763">
              <a:buFont typeface="+mj-lt"/>
              <a:buAutoNum type="arabicPeriod"/>
            </a:pPr>
            <a:r>
              <a:rPr lang="en-US" sz="2400" dirty="0">
                <a:solidFill>
                  <a:schemeClr val="tx2"/>
                </a:solidFill>
              </a:rPr>
              <a:t>Beam instrumentation</a:t>
            </a:r>
          </a:p>
        </p:txBody>
      </p:sp>
      <p:sp>
        <p:nvSpPr>
          <p:cNvPr id="11" name="Titre 1"/>
          <p:cNvSpPr>
            <a:spLocks noGrp="1"/>
          </p:cNvSpPr>
          <p:nvPr>
            <p:ph type="title"/>
          </p:nvPr>
        </p:nvSpPr>
        <p:spPr>
          <a:xfrm>
            <a:off x="1475656" y="6624"/>
            <a:ext cx="7056785" cy="614064"/>
          </a:xfrm>
        </p:spPr>
        <p:txBody>
          <a:bodyPr>
            <a:normAutofit fontScale="90000"/>
          </a:bodyPr>
          <a:lstStyle/>
          <a:p>
            <a:r>
              <a:rPr lang="fr-FR" dirty="0"/>
              <a:t>WP2: </a:t>
            </a:r>
            <a:r>
              <a:rPr lang="fr-FR" dirty="0" err="1"/>
              <a:t>Strategy</a:t>
            </a:r>
            <a:endParaRPr lang="en-GB" dirty="0">
              <a:solidFill>
                <a:schemeClr val="accent1">
                  <a:lumMod val="50000"/>
                </a:schemeClr>
              </a:solidFill>
            </a:endParaRPr>
          </a:p>
        </p:txBody>
      </p:sp>
      <p:sp>
        <p:nvSpPr>
          <p:cNvPr id="12" name="Sous-titre 6"/>
          <p:cNvSpPr txBox="1">
            <a:spLocks/>
          </p:cNvSpPr>
          <p:nvPr/>
        </p:nvSpPr>
        <p:spPr>
          <a:xfrm>
            <a:off x="650693" y="3050351"/>
            <a:ext cx="7812869" cy="1818809"/>
          </a:xfrm>
          <a:prstGeom prst="rect">
            <a:avLst/>
          </a:prstGeom>
          <a:solidFill>
            <a:schemeClr val="accent1">
              <a:lumMod val="20000"/>
              <a:lumOff val="80000"/>
            </a:schemeClr>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60000"/>
              </a:lnSpc>
              <a:buNone/>
            </a:pPr>
            <a:r>
              <a:rPr lang="en-US" sz="2400" b="1" dirty="0">
                <a:solidFill>
                  <a:schemeClr val="tx2"/>
                </a:solidFill>
                <a:latin typeface="Gadugi" panose="020B0502040204020203" pitchFamily="34" charset="0"/>
                <a:ea typeface="Gadugi" panose="020B0502040204020203" pitchFamily="34" charset="0"/>
              </a:rPr>
              <a:t>Question 2: </a:t>
            </a:r>
          </a:p>
          <a:p>
            <a:pPr marL="0" indent="0">
              <a:buNone/>
            </a:pPr>
            <a:r>
              <a:rPr lang="en-US" sz="2400" dirty="0">
                <a:solidFill>
                  <a:schemeClr val="tx2"/>
                </a:solidFill>
                <a:latin typeface="Gadugi" panose="020B0502040204020203" pitchFamily="34" charset="0"/>
                <a:ea typeface="Gadugi" panose="020B0502040204020203" pitchFamily="34" charset="0"/>
              </a:rPr>
              <a:t>Are the 8 Key Technology Areas well identified, and does the European Science Industry need to reinforce its strength on a few of them?</a:t>
            </a:r>
          </a:p>
        </p:txBody>
      </p:sp>
      <p:sp>
        <p:nvSpPr>
          <p:cNvPr id="2" name="TextBox 1">
            <a:extLst>
              <a:ext uri="{FF2B5EF4-FFF2-40B4-BE49-F238E27FC236}">
                <a16:creationId xmlns:a16="http://schemas.microsoft.com/office/drawing/2014/main" id="{F15972D3-3805-7344-9BC2-D0EA66F10C09}"/>
              </a:ext>
            </a:extLst>
          </p:cNvPr>
          <p:cNvSpPr txBox="1"/>
          <p:nvPr/>
        </p:nvSpPr>
        <p:spPr>
          <a:xfrm>
            <a:off x="647277" y="5200467"/>
            <a:ext cx="7885164" cy="1077218"/>
          </a:xfrm>
          <a:prstGeom prst="rect">
            <a:avLst/>
          </a:prstGeom>
          <a:noFill/>
        </p:spPr>
        <p:txBody>
          <a:bodyPr wrap="square" rtlCol="0">
            <a:spAutoFit/>
          </a:bodyPr>
          <a:lstStyle/>
          <a:p>
            <a:r>
              <a:rPr lang="en-US" sz="3200" dirty="0">
                <a:solidFill>
                  <a:srgbClr val="FF0000"/>
                </a:solidFill>
              </a:rPr>
              <a:t>Walid to expand SRF, and add modulators to RF Power sources</a:t>
            </a:r>
          </a:p>
        </p:txBody>
      </p:sp>
    </p:spTree>
    <p:extLst>
      <p:ext uri="{BB962C8B-B14F-4D97-AF65-F5344CB8AC3E}">
        <p14:creationId xmlns:p14="http://schemas.microsoft.com/office/powerpoint/2010/main" val="1275079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5BEF1-6DEB-894B-86D1-3090607B0A2F}"/>
              </a:ext>
            </a:extLst>
          </p:cNvPr>
          <p:cNvSpPr>
            <a:spLocks noGrp="1"/>
          </p:cNvSpPr>
          <p:nvPr>
            <p:ph type="title"/>
          </p:nvPr>
        </p:nvSpPr>
        <p:spPr/>
        <p:txBody>
          <a:bodyPr>
            <a:normAutofit fontScale="90000"/>
          </a:bodyPr>
          <a:lstStyle/>
          <a:p>
            <a:r>
              <a:rPr lang="en-US" dirty="0"/>
              <a:t>System Integration</a:t>
            </a:r>
          </a:p>
        </p:txBody>
      </p:sp>
      <p:sp>
        <p:nvSpPr>
          <p:cNvPr id="3" name="Date Placeholder 2">
            <a:extLst>
              <a:ext uri="{FF2B5EF4-FFF2-40B4-BE49-F238E27FC236}">
                <a16:creationId xmlns:a16="http://schemas.microsoft.com/office/drawing/2014/main" id="{6726D6F9-297A-A441-8AB6-455C5C4239C1}"/>
              </a:ext>
            </a:extLst>
          </p:cNvPr>
          <p:cNvSpPr>
            <a:spLocks noGrp="1"/>
          </p:cNvSpPr>
          <p:nvPr>
            <p:ph type="dt" sz="half" idx="10"/>
          </p:nvPr>
        </p:nvSpPr>
        <p:spPr/>
        <p:txBody>
          <a:bodyPr/>
          <a:lstStyle/>
          <a:p>
            <a:r>
              <a:rPr lang="fr-FR"/>
              <a:t>24/01/2019, Salerno</a:t>
            </a:r>
            <a:endParaRPr lang="en-US" dirty="0"/>
          </a:p>
        </p:txBody>
      </p:sp>
      <p:sp>
        <p:nvSpPr>
          <p:cNvPr id="4" name="Footer Placeholder 3">
            <a:extLst>
              <a:ext uri="{FF2B5EF4-FFF2-40B4-BE49-F238E27FC236}">
                <a16:creationId xmlns:a16="http://schemas.microsoft.com/office/drawing/2014/main" id="{11797E10-B087-4246-AE8C-B654C27C0CCC}"/>
              </a:ext>
            </a:extLst>
          </p:cNvPr>
          <p:cNvSpPr>
            <a:spLocks noGrp="1"/>
          </p:cNvSpPr>
          <p:nvPr>
            <p:ph type="ftr" sz="quarter" idx="11"/>
          </p:nvPr>
        </p:nvSpPr>
        <p:spPr/>
        <p:txBody>
          <a:bodyPr/>
          <a:lstStyle/>
          <a:p>
            <a:r>
              <a:rPr lang="en-US"/>
              <a:t>2</a:t>
            </a:r>
            <a:r>
              <a:rPr lang="en-US" baseline="30000"/>
              <a:t>nd</a:t>
            </a:r>
            <a:r>
              <a:rPr lang="en-US"/>
              <a:t> Annual Meeting</a:t>
            </a:r>
            <a:endParaRPr lang="en-US" dirty="0"/>
          </a:p>
        </p:txBody>
      </p:sp>
      <p:sp>
        <p:nvSpPr>
          <p:cNvPr id="5" name="Slide Number Placeholder 4">
            <a:extLst>
              <a:ext uri="{FF2B5EF4-FFF2-40B4-BE49-F238E27FC236}">
                <a16:creationId xmlns:a16="http://schemas.microsoft.com/office/drawing/2014/main" id="{7845FE10-83AC-AF46-B387-91B1B7BA2DF1}"/>
              </a:ext>
            </a:extLst>
          </p:cNvPr>
          <p:cNvSpPr>
            <a:spLocks noGrp="1"/>
          </p:cNvSpPr>
          <p:nvPr>
            <p:ph type="sldNum" sz="quarter" idx="12"/>
          </p:nvPr>
        </p:nvSpPr>
        <p:spPr/>
        <p:txBody>
          <a:bodyPr/>
          <a:lstStyle/>
          <a:p>
            <a:fld id="{0F953CB8-DBD3-4A3C-9D87-8FE85FADDDAF}" type="slidenum">
              <a:rPr lang="en-US" smtClean="0"/>
              <a:t>8</a:t>
            </a:fld>
            <a:endParaRPr lang="en-US"/>
          </a:p>
        </p:txBody>
      </p:sp>
      <p:sp>
        <p:nvSpPr>
          <p:cNvPr id="6" name="TextBox 5">
            <a:extLst>
              <a:ext uri="{FF2B5EF4-FFF2-40B4-BE49-F238E27FC236}">
                <a16:creationId xmlns:a16="http://schemas.microsoft.com/office/drawing/2014/main" id="{CEBA4945-3937-3F4F-BBA8-3228D9558CE7}"/>
              </a:ext>
            </a:extLst>
          </p:cNvPr>
          <p:cNvSpPr txBox="1"/>
          <p:nvPr/>
        </p:nvSpPr>
        <p:spPr>
          <a:xfrm>
            <a:off x="467544" y="1124744"/>
            <a:ext cx="8219256" cy="5262979"/>
          </a:xfrm>
          <a:prstGeom prst="rect">
            <a:avLst/>
          </a:prstGeom>
          <a:noFill/>
        </p:spPr>
        <p:txBody>
          <a:bodyPr wrap="square" rtlCol="0">
            <a:spAutoFit/>
          </a:bodyPr>
          <a:lstStyle/>
          <a:p>
            <a:r>
              <a:rPr lang="en-US" sz="2800" dirty="0"/>
              <a:t>There is no mention of system integration</a:t>
            </a:r>
          </a:p>
          <a:p>
            <a:endParaRPr lang="en-US" sz="2800" dirty="0"/>
          </a:p>
          <a:p>
            <a:r>
              <a:rPr lang="en-US" sz="2800" dirty="0"/>
              <a:t>The Advisory Group recommends developing a statement as to how systems can be included in AMICI goals similar to the list of Key Technologies Areas </a:t>
            </a:r>
          </a:p>
          <a:p>
            <a:endParaRPr lang="en-US" sz="2800" dirty="0"/>
          </a:p>
          <a:p>
            <a:r>
              <a:rPr lang="en-US" sz="2800" dirty="0"/>
              <a:t>The Advisory Group will submit a recommendation when to “build-to-print,’ when to build to performance and when industry should participate in design</a:t>
            </a:r>
          </a:p>
          <a:p>
            <a:endParaRPr lang="en-US" sz="2800" dirty="0"/>
          </a:p>
          <a:p>
            <a:r>
              <a:rPr lang="en-US" sz="2800" dirty="0"/>
              <a:t>We will also make a recommendation regarding prototyping and series production relating to IP rights</a:t>
            </a:r>
          </a:p>
        </p:txBody>
      </p:sp>
    </p:spTree>
    <p:extLst>
      <p:ext uri="{BB962C8B-B14F-4D97-AF65-F5344CB8AC3E}">
        <p14:creationId xmlns:p14="http://schemas.microsoft.com/office/powerpoint/2010/main" val="313994567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325007"/>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Titre 1"/>
          <p:cNvSpPr>
            <a:spLocks noGrp="1"/>
          </p:cNvSpPr>
          <p:nvPr>
            <p:ph type="title"/>
          </p:nvPr>
        </p:nvSpPr>
        <p:spPr/>
        <p:txBody>
          <a:bodyPr>
            <a:normAutofit fontScale="90000"/>
          </a:bodyPr>
          <a:lstStyle/>
          <a:p>
            <a:r>
              <a:rPr lang="fr-FR" dirty="0"/>
              <a:t>WP3: Coordination</a:t>
            </a:r>
            <a:endParaRPr lang="en-GB" dirty="0">
              <a:solidFill>
                <a:schemeClr val="accent1">
                  <a:lumMod val="50000"/>
                </a:schemeClr>
              </a:solidFill>
            </a:endParaRPr>
          </a:p>
        </p:txBody>
      </p:sp>
      <p:sp>
        <p:nvSpPr>
          <p:cNvPr id="4" name="Espace réservé de la date 3"/>
          <p:cNvSpPr>
            <a:spLocks noGrp="1"/>
          </p:cNvSpPr>
          <p:nvPr>
            <p:ph type="dt" sz="half" idx="10"/>
          </p:nvPr>
        </p:nvSpPr>
        <p:spPr/>
        <p:txBody>
          <a:bodyPr/>
          <a:lstStyle/>
          <a:p>
            <a:r>
              <a:rPr lang="fr-FR" dirty="0">
                <a:solidFill>
                  <a:schemeClr val="bg1"/>
                </a:solidFill>
              </a:rPr>
              <a:t>24/01/2019, Salerno</a:t>
            </a:r>
            <a:endParaRPr lang="en-US" dirty="0">
              <a:solidFill>
                <a:schemeClr val="bg1"/>
              </a:solidFill>
            </a:endParaRPr>
          </a:p>
        </p:txBody>
      </p:sp>
      <p:sp>
        <p:nvSpPr>
          <p:cNvPr id="5" name="Espace réservé du pied de page 4"/>
          <p:cNvSpPr>
            <a:spLocks noGrp="1"/>
          </p:cNvSpPr>
          <p:nvPr>
            <p:ph type="ftr" sz="quarter" idx="11"/>
          </p:nvPr>
        </p:nvSpPr>
        <p:spPr/>
        <p:txBody>
          <a:bodyPr/>
          <a:lstStyle/>
          <a:p>
            <a:r>
              <a:rPr lang="en-US" dirty="0">
                <a:solidFill>
                  <a:schemeClr val="bg1"/>
                </a:solidFill>
              </a:rPr>
              <a:t>2</a:t>
            </a:r>
            <a:r>
              <a:rPr lang="en-US" baseline="30000" dirty="0">
                <a:solidFill>
                  <a:schemeClr val="bg1"/>
                </a:solidFill>
              </a:rPr>
              <a:t>nd</a:t>
            </a:r>
            <a:r>
              <a:rPr lang="en-US" dirty="0">
                <a:solidFill>
                  <a:schemeClr val="bg1"/>
                </a:solidFill>
              </a:rPr>
              <a:t> Annual Meeting</a:t>
            </a:r>
          </a:p>
        </p:txBody>
      </p:sp>
      <p:sp>
        <p:nvSpPr>
          <p:cNvPr id="6" name="Espace réservé du numéro de diapositive 5"/>
          <p:cNvSpPr>
            <a:spLocks noGrp="1"/>
          </p:cNvSpPr>
          <p:nvPr>
            <p:ph type="sldNum" sz="quarter" idx="12"/>
          </p:nvPr>
        </p:nvSpPr>
        <p:spPr/>
        <p:txBody>
          <a:bodyPr/>
          <a:lstStyle/>
          <a:p>
            <a:fld id="{0F953CB8-DBD3-4A3C-9D87-8FE85FADDDAF}" type="slidenum">
              <a:rPr lang="en-US" smtClean="0">
                <a:solidFill>
                  <a:schemeClr val="bg1"/>
                </a:solidFill>
              </a:rPr>
              <a:t>9</a:t>
            </a:fld>
            <a:endParaRPr lang="en-US" dirty="0">
              <a:solidFill>
                <a:schemeClr val="bg1"/>
              </a:solidFill>
            </a:endParaRPr>
          </a:p>
        </p:txBody>
      </p:sp>
      <p:sp>
        <p:nvSpPr>
          <p:cNvPr id="3" name="Sous-titre 2"/>
          <p:cNvSpPr>
            <a:spLocks noGrp="1"/>
          </p:cNvSpPr>
          <p:nvPr>
            <p:ph type="subTitle" idx="4294967295"/>
          </p:nvPr>
        </p:nvSpPr>
        <p:spPr>
          <a:xfrm>
            <a:off x="550863" y="1268760"/>
            <a:ext cx="8135937" cy="4103687"/>
          </a:xfrm>
        </p:spPr>
        <p:txBody>
          <a:bodyPr>
            <a:normAutofit fontScale="85000" lnSpcReduction="20000"/>
          </a:bodyPr>
          <a:lstStyle/>
          <a:p>
            <a:pPr marL="0" indent="0">
              <a:buNone/>
            </a:pPr>
            <a:r>
              <a:rPr lang="en-GB" b="1" dirty="0"/>
              <a:t>Progress:</a:t>
            </a:r>
          </a:p>
          <a:p>
            <a:r>
              <a:rPr lang="en-GB" dirty="0"/>
              <a:t>We formulated the eligibility criteria to access the core group of the Technology Infrastructure (D3.1) and drafted an Collaboration Agreement model for its core group members, supporting a set of ambitious goals.</a:t>
            </a:r>
          </a:p>
          <a:p>
            <a:pPr marL="0" indent="0">
              <a:buNone/>
            </a:pPr>
            <a:r>
              <a:rPr lang="en-GB" b="1" dirty="0"/>
              <a:t>Focus</a:t>
            </a:r>
            <a:r>
              <a:rPr lang="en-GB" dirty="0"/>
              <a:t>:</a:t>
            </a:r>
          </a:p>
          <a:p>
            <a:r>
              <a:rPr lang="en-GB" dirty="0"/>
              <a:t>Finalize the Collaboration Agreement model and obtain the recommendations from the AMICI Institute directorates.</a:t>
            </a:r>
          </a:p>
          <a:p>
            <a:r>
              <a:rPr lang="en-GB" dirty="0"/>
              <a:t>Formulate terms of University and Industry partnerships with the core group.</a:t>
            </a:r>
          </a:p>
        </p:txBody>
      </p:sp>
    </p:spTree>
    <p:extLst>
      <p:ext uri="{BB962C8B-B14F-4D97-AF65-F5344CB8AC3E}">
        <p14:creationId xmlns:p14="http://schemas.microsoft.com/office/powerpoint/2010/main" val="1743133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5981</TotalTime>
  <Words>863</Words>
  <Application>Microsoft Macintosh PowerPoint</Application>
  <PresentationFormat>On-screen Show (4:3)</PresentationFormat>
  <Paragraphs>129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Gadugi</vt:lpstr>
      <vt:lpstr>Gill Sans</vt:lpstr>
      <vt:lpstr>Wingdings</vt:lpstr>
      <vt:lpstr>Thème Office</vt:lpstr>
      <vt:lpstr> AMICI Advisory Group meeting  January 24, 2019 Salerno</vt:lpstr>
      <vt:lpstr>PowerPoint Presentation</vt:lpstr>
      <vt:lpstr>PowerPoint Presentation</vt:lpstr>
      <vt:lpstr>PowerPoint Presentation</vt:lpstr>
      <vt:lpstr>PowerPoint Presentation</vt:lpstr>
      <vt:lpstr>Networking and Coordination Model</vt:lpstr>
      <vt:lpstr>WP2: Strategy</vt:lpstr>
      <vt:lpstr>System Integration</vt:lpstr>
      <vt:lpstr>WP3: Coordination</vt:lpstr>
      <vt:lpstr>WP3: Coordination</vt:lpstr>
      <vt:lpstr>PowerPoint Presentation</vt:lpstr>
      <vt:lpstr>WP5: Industrialization</vt:lpstr>
      <vt:lpstr>Goal of the 2nd Annual Meeting</vt:lpstr>
      <vt:lpstr>Examples </vt:lpstr>
      <vt:lpstr>PowerPoint Presentation</vt:lpstr>
      <vt:lpstr>PowerPoint Presentation</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A Cluster of Technological Infrastructure for Accelerators and Large Magnets</dc:title>
  <dc:creator>NAPOLY Olivier</dc:creator>
  <cp:lastModifiedBy>Andrew Hutton</cp:lastModifiedBy>
  <cp:revision>434</cp:revision>
  <cp:lastPrinted>2018-04-04T13:55:26Z</cp:lastPrinted>
  <dcterms:created xsi:type="dcterms:W3CDTF">2015-11-17T04:48:30Z</dcterms:created>
  <dcterms:modified xsi:type="dcterms:W3CDTF">2019-01-24T10:46:41Z</dcterms:modified>
</cp:coreProperties>
</file>