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26"/>
  </p:notesMasterIdLst>
  <p:sldIdLst>
    <p:sldId id="256" r:id="rId2"/>
    <p:sldId id="263" r:id="rId3"/>
    <p:sldId id="259" r:id="rId4"/>
    <p:sldId id="280" r:id="rId5"/>
    <p:sldId id="264" r:id="rId6"/>
    <p:sldId id="257" r:id="rId7"/>
    <p:sldId id="258" r:id="rId8"/>
    <p:sldId id="270" r:id="rId9"/>
    <p:sldId id="277" r:id="rId10"/>
    <p:sldId id="273" r:id="rId11"/>
    <p:sldId id="266" r:id="rId12"/>
    <p:sldId id="260" r:id="rId13"/>
    <p:sldId id="278" r:id="rId14"/>
    <p:sldId id="281" r:id="rId15"/>
    <p:sldId id="283" r:id="rId16"/>
    <p:sldId id="284" r:id="rId17"/>
    <p:sldId id="434" r:id="rId18"/>
    <p:sldId id="439" r:id="rId19"/>
    <p:sldId id="285" r:id="rId20"/>
    <p:sldId id="282" r:id="rId21"/>
    <p:sldId id="268" r:id="rId22"/>
    <p:sldId id="267" r:id="rId23"/>
    <p:sldId id="262" r:id="rId24"/>
    <p:sldId id="27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4"/>
    <p:restoredTop sz="94745"/>
  </p:normalViewPr>
  <p:slideViewPr>
    <p:cSldViewPr snapToGrid="0" snapToObjects="1">
      <p:cViewPr>
        <p:scale>
          <a:sx n="100" d="100"/>
          <a:sy n="100"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2B97F-5D33-4042-B67C-047D8166521E}" type="datetimeFigureOut">
              <a:rPr lang="fr-FR" smtClean="0"/>
              <a:t>20/01/2019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8F0A4-9C27-EF4D-9EC3-0594CF20B68C}" type="slidenum">
              <a:rPr lang="fr-FR" smtClean="0"/>
              <a:t>‹N°›</a:t>
            </a:fld>
            <a:endParaRPr lang="fr-FR"/>
          </a:p>
        </p:txBody>
      </p:sp>
    </p:spTree>
    <p:extLst>
      <p:ext uri="{BB962C8B-B14F-4D97-AF65-F5344CB8AC3E}">
        <p14:creationId xmlns:p14="http://schemas.microsoft.com/office/powerpoint/2010/main" val="258557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73429-6A60-6B47-9057-8F002C874C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4E395E-9E1B-084A-ADCD-4017D0B70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23916B5-FD4C-2544-8A0A-CB304050069F}"/>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DCD1EEBB-451C-FB44-AD95-59E65DD21539}"/>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8DCB49A9-2F40-5A4D-9F19-001FA04BFEE8}"/>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256229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D027E-8BB5-364A-9D0E-79429CD95B0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271F1D2-DB2D-3543-B236-17FA88557F6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C0C904-735E-E544-B423-3700A4641FF4}"/>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EB4CB610-2AC2-6F47-AE14-BE6A8AD937FF}"/>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CB9EF800-401C-0E4C-A2D0-0B46BF8CF2AE}"/>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156016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4DD738-11C3-7245-A8BC-2093AFF1F2A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269BD58-5FE7-0845-845D-71F791B7D59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A23AC6-1257-7642-85E6-A45ECDF19716}"/>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4D3792FD-F223-074C-85CB-69B602B2975C}"/>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958FB808-234C-884D-A812-4F6E786F3CB3}"/>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251762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17D11-6864-DD4F-A729-2E6FFA06E5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73CF2D-49DB-3B4B-A77C-35590CFC6F4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24C75F-521A-EC40-86A2-77E7713FD18B}"/>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4C8216E8-B628-9041-B52B-A641491FD6B7}"/>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2658EFE7-6803-944B-8F2B-C72FB0E6DAAC}"/>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303246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3C229-A01A-304C-9F32-AFA6C62D0D7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C984098-E9DE-9348-840D-E5BF3E39C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2E62A40-AB8B-A445-B11A-42A903505578}"/>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3DC744F7-8634-2343-AF3F-8B16C5947168}"/>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C4198FE8-98D0-B848-BCEE-24B84569FAEB}"/>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13574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50759-260E-E341-995F-B76CE8CCD5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78F5FC-9C4A-DE4B-AA41-9BC209E8725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9D82D0-847C-0A44-9F05-F4F07DABD65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CDC3EDD-DC2F-E147-83B1-760F2BBC14C7}"/>
              </a:ext>
            </a:extLst>
          </p:cNvPr>
          <p:cNvSpPr>
            <a:spLocks noGrp="1"/>
          </p:cNvSpPr>
          <p:nvPr>
            <p:ph type="dt" sz="half" idx="10"/>
          </p:nvPr>
        </p:nvSpPr>
        <p:spPr/>
        <p:txBody>
          <a:bodyPr/>
          <a:lstStyle/>
          <a:p>
            <a:r>
              <a:rPr lang="fr-FR"/>
              <a:t>Uppsala, 21/02/2018</a:t>
            </a:r>
          </a:p>
        </p:txBody>
      </p:sp>
      <p:sp>
        <p:nvSpPr>
          <p:cNvPr id="6" name="Espace réservé du pied de page 5">
            <a:extLst>
              <a:ext uri="{FF2B5EF4-FFF2-40B4-BE49-F238E27FC236}">
                <a16:creationId xmlns:a16="http://schemas.microsoft.com/office/drawing/2014/main" id="{9A945F0E-41CA-9E4D-9A4C-DA03DCD298FC}"/>
              </a:ext>
            </a:extLst>
          </p:cNvPr>
          <p:cNvSpPr>
            <a:spLocks noGrp="1"/>
          </p:cNvSpPr>
          <p:nvPr>
            <p:ph type="ftr" sz="quarter" idx="11"/>
          </p:nvPr>
        </p:nvSpPr>
        <p:spPr/>
        <p:txBody>
          <a:bodyPr/>
          <a:lstStyle/>
          <a:p>
            <a:r>
              <a:rPr lang="fr-FR" dirty="0"/>
              <a:t>AMICI First Annual Meeting</a:t>
            </a:r>
          </a:p>
        </p:txBody>
      </p:sp>
      <p:sp>
        <p:nvSpPr>
          <p:cNvPr id="7" name="Espace réservé du numéro de diapositive 6">
            <a:extLst>
              <a:ext uri="{FF2B5EF4-FFF2-40B4-BE49-F238E27FC236}">
                <a16:creationId xmlns:a16="http://schemas.microsoft.com/office/drawing/2014/main" id="{962C9FD2-9B11-7F45-8825-BE784A8678B8}"/>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86418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6A5A8D-2049-5C45-ABB2-0987FD9A3A2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9A7FBD-1713-CA41-92FD-496EA6BF2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B5E01A3-A60F-9046-B36F-5DFADE7C56A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DAF564-4A94-7B48-A17E-C43B4A9CB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4D65441-8719-8C45-90D3-291040B445D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8742603-0363-4D4F-A2D7-F2A311FF45B8}"/>
              </a:ext>
            </a:extLst>
          </p:cNvPr>
          <p:cNvSpPr>
            <a:spLocks noGrp="1"/>
          </p:cNvSpPr>
          <p:nvPr>
            <p:ph type="dt" sz="half" idx="10"/>
          </p:nvPr>
        </p:nvSpPr>
        <p:spPr/>
        <p:txBody>
          <a:bodyPr/>
          <a:lstStyle/>
          <a:p>
            <a:r>
              <a:rPr lang="fr-FR"/>
              <a:t>Uppsala, 21/02/2018</a:t>
            </a:r>
          </a:p>
        </p:txBody>
      </p:sp>
      <p:sp>
        <p:nvSpPr>
          <p:cNvPr id="8" name="Espace réservé du pied de page 7">
            <a:extLst>
              <a:ext uri="{FF2B5EF4-FFF2-40B4-BE49-F238E27FC236}">
                <a16:creationId xmlns:a16="http://schemas.microsoft.com/office/drawing/2014/main" id="{2348EA3B-60E0-FB45-A493-1DDF38644E49}"/>
              </a:ext>
            </a:extLst>
          </p:cNvPr>
          <p:cNvSpPr>
            <a:spLocks noGrp="1"/>
          </p:cNvSpPr>
          <p:nvPr>
            <p:ph type="ftr" sz="quarter" idx="11"/>
          </p:nvPr>
        </p:nvSpPr>
        <p:spPr/>
        <p:txBody>
          <a:bodyPr/>
          <a:lstStyle/>
          <a:p>
            <a:r>
              <a:rPr lang="fr-FR" dirty="0"/>
              <a:t>AMICI First Annual Meeting</a:t>
            </a:r>
          </a:p>
        </p:txBody>
      </p:sp>
      <p:sp>
        <p:nvSpPr>
          <p:cNvPr id="9" name="Espace réservé du numéro de diapositive 8">
            <a:extLst>
              <a:ext uri="{FF2B5EF4-FFF2-40B4-BE49-F238E27FC236}">
                <a16:creationId xmlns:a16="http://schemas.microsoft.com/office/drawing/2014/main" id="{733BAA53-AB6C-8E4D-8FD1-42D774611375}"/>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76706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1C5B8-D51C-D64A-9951-8CFBE70644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20F753-2159-144A-A2B9-354D3CB9B063}"/>
              </a:ext>
            </a:extLst>
          </p:cNvPr>
          <p:cNvSpPr>
            <a:spLocks noGrp="1"/>
          </p:cNvSpPr>
          <p:nvPr>
            <p:ph type="dt" sz="half" idx="10"/>
          </p:nvPr>
        </p:nvSpPr>
        <p:spPr/>
        <p:txBody>
          <a:bodyPr/>
          <a:lstStyle/>
          <a:p>
            <a:r>
              <a:rPr lang="fr-FR"/>
              <a:t>Uppsala, 21/02/2018</a:t>
            </a:r>
          </a:p>
        </p:txBody>
      </p:sp>
      <p:sp>
        <p:nvSpPr>
          <p:cNvPr id="4" name="Espace réservé du pied de page 3">
            <a:extLst>
              <a:ext uri="{FF2B5EF4-FFF2-40B4-BE49-F238E27FC236}">
                <a16:creationId xmlns:a16="http://schemas.microsoft.com/office/drawing/2014/main" id="{60B9AFDF-E422-0643-A573-A1159AEEA9A4}"/>
              </a:ext>
            </a:extLst>
          </p:cNvPr>
          <p:cNvSpPr>
            <a:spLocks noGrp="1"/>
          </p:cNvSpPr>
          <p:nvPr>
            <p:ph type="ftr" sz="quarter" idx="11"/>
          </p:nvPr>
        </p:nvSpPr>
        <p:spPr/>
        <p:txBody>
          <a:bodyPr/>
          <a:lstStyle/>
          <a:p>
            <a:r>
              <a:rPr lang="fr-FR" dirty="0"/>
              <a:t>AMICI First Annual Meeting</a:t>
            </a:r>
          </a:p>
        </p:txBody>
      </p:sp>
      <p:sp>
        <p:nvSpPr>
          <p:cNvPr id="5" name="Espace réservé du numéro de diapositive 4">
            <a:extLst>
              <a:ext uri="{FF2B5EF4-FFF2-40B4-BE49-F238E27FC236}">
                <a16:creationId xmlns:a16="http://schemas.microsoft.com/office/drawing/2014/main" id="{EA69B4FA-3C9B-2641-A8B9-A63F471C214F}"/>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284608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B4A0A1-FC85-7145-B6B2-352177D31F09}"/>
              </a:ext>
            </a:extLst>
          </p:cNvPr>
          <p:cNvSpPr>
            <a:spLocks noGrp="1"/>
          </p:cNvSpPr>
          <p:nvPr>
            <p:ph type="dt" sz="half" idx="10"/>
          </p:nvPr>
        </p:nvSpPr>
        <p:spPr/>
        <p:txBody>
          <a:bodyPr/>
          <a:lstStyle/>
          <a:p>
            <a:r>
              <a:rPr lang="fr-FR"/>
              <a:t>Uppsala, 21/02/2018</a:t>
            </a:r>
          </a:p>
        </p:txBody>
      </p:sp>
      <p:sp>
        <p:nvSpPr>
          <p:cNvPr id="3" name="Espace réservé du pied de page 2">
            <a:extLst>
              <a:ext uri="{FF2B5EF4-FFF2-40B4-BE49-F238E27FC236}">
                <a16:creationId xmlns:a16="http://schemas.microsoft.com/office/drawing/2014/main" id="{EE94EABF-6137-5B4F-BEFF-8F01BDF6909C}"/>
              </a:ext>
            </a:extLst>
          </p:cNvPr>
          <p:cNvSpPr>
            <a:spLocks noGrp="1"/>
          </p:cNvSpPr>
          <p:nvPr>
            <p:ph type="ftr" sz="quarter" idx="11"/>
          </p:nvPr>
        </p:nvSpPr>
        <p:spPr/>
        <p:txBody>
          <a:bodyPr/>
          <a:lstStyle/>
          <a:p>
            <a:r>
              <a:rPr lang="fr-FR" dirty="0"/>
              <a:t>AMICI First Annual Meeting</a:t>
            </a:r>
          </a:p>
        </p:txBody>
      </p:sp>
      <p:sp>
        <p:nvSpPr>
          <p:cNvPr id="4" name="Espace réservé du numéro de diapositive 3">
            <a:extLst>
              <a:ext uri="{FF2B5EF4-FFF2-40B4-BE49-F238E27FC236}">
                <a16:creationId xmlns:a16="http://schemas.microsoft.com/office/drawing/2014/main" id="{AA4D2605-956A-E741-AF83-EA4FC2455EE5}"/>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382162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69C46-BE86-684F-9C9B-4104161EB7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B1E550-4610-6F4A-9A01-E3CE5D3BB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0EBAB3B-EC41-954B-BE2B-07C74E8A6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14D1E03-8546-1D43-91A5-CD1F9BF95165}"/>
              </a:ext>
            </a:extLst>
          </p:cNvPr>
          <p:cNvSpPr>
            <a:spLocks noGrp="1"/>
          </p:cNvSpPr>
          <p:nvPr>
            <p:ph type="dt" sz="half" idx="10"/>
          </p:nvPr>
        </p:nvSpPr>
        <p:spPr/>
        <p:txBody>
          <a:bodyPr/>
          <a:lstStyle/>
          <a:p>
            <a:r>
              <a:rPr lang="fr-FR"/>
              <a:t>Uppsala, 21/02/2018</a:t>
            </a:r>
          </a:p>
        </p:txBody>
      </p:sp>
      <p:sp>
        <p:nvSpPr>
          <p:cNvPr id="6" name="Espace réservé du pied de page 5">
            <a:extLst>
              <a:ext uri="{FF2B5EF4-FFF2-40B4-BE49-F238E27FC236}">
                <a16:creationId xmlns:a16="http://schemas.microsoft.com/office/drawing/2014/main" id="{9D5B4361-3701-884A-862C-9C618A4E402D}"/>
              </a:ext>
            </a:extLst>
          </p:cNvPr>
          <p:cNvSpPr>
            <a:spLocks noGrp="1"/>
          </p:cNvSpPr>
          <p:nvPr>
            <p:ph type="ftr" sz="quarter" idx="11"/>
          </p:nvPr>
        </p:nvSpPr>
        <p:spPr/>
        <p:txBody>
          <a:bodyPr/>
          <a:lstStyle/>
          <a:p>
            <a:r>
              <a:rPr lang="fr-FR" dirty="0"/>
              <a:t>AMICI First Annual Meeting</a:t>
            </a:r>
          </a:p>
        </p:txBody>
      </p:sp>
      <p:sp>
        <p:nvSpPr>
          <p:cNvPr id="7" name="Espace réservé du numéro de diapositive 6">
            <a:extLst>
              <a:ext uri="{FF2B5EF4-FFF2-40B4-BE49-F238E27FC236}">
                <a16:creationId xmlns:a16="http://schemas.microsoft.com/office/drawing/2014/main" id="{A8185D15-BFD2-0542-8501-D63D467E279F}"/>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323485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8D563-E643-5B49-9905-BF16AC0A56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FA5C93C9-9427-7B49-B387-52B2BE743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46B4565-0687-204F-B960-61F9A9A4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D29CD73-FA24-CE47-89D0-4893F0C8A562}"/>
              </a:ext>
            </a:extLst>
          </p:cNvPr>
          <p:cNvSpPr>
            <a:spLocks noGrp="1"/>
          </p:cNvSpPr>
          <p:nvPr>
            <p:ph type="dt" sz="half" idx="10"/>
          </p:nvPr>
        </p:nvSpPr>
        <p:spPr/>
        <p:txBody>
          <a:bodyPr/>
          <a:lstStyle/>
          <a:p>
            <a:r>
              <a:rPr lang="fr-FR"/>
              <a:t>Uppsala, 21/02/2018</a:t>
            </a:r>
          </a:p>
        </p:txBody>
      </p:sp>
      <p:sp>
        <p:nvSpPr>
          <p:cNvPr id="6" name="Espace réservé du pied de page 5">
            <a:extLst>
              <a:ext uri="{FF2B5EF4-FFF2-40B4-BE49-F238E27FC236}">
                <a16:creationId xmlns:a16="http://schemas.microsoft.com/office/drawing/2014/main" id="{362DBD69-72B8-164D-B044-2AE13E9BE5A3}"/>
              </a:ext>
            </a:extLst>
          </p:cNvPr>
          <p:cNvSpPr>
            <a:spLocks noGrp="1"/>
          </p:cNvSpPr>
          <p:nvPr>
            <p:ph type="ftr" sz="quarter" idx="11"/>
          </p:nvPr>
        </p:nvSpPr>
        <p:spPr/>
        <p:txBody>
          <a:bodyPr/>
          <a:lstStyle/>
          <a:p>
            <a:r>
              <a:rPr lang="fr-FR" dirty="0"/>
              <a:t>AMICI First Annual Meeting</a:t>
            </a:r>
          </a:p>
        </p:txBody>
      </p:sp>
      <p:sp>
        <p:nvSpPr>
          <p:cNvPr id="7" name="Espace réservé du numéro de diapositive 6">
            <a:extLst>
              <a:ext uri="{FF2B5EF4-FFF2-40B4-BE49-F238E27FC236}">
                <a16:creationId xmlns:a16="http://schemas.microsoft.com/office/drawing/2014/main" id="{49900B52-2FAB-4640-8892-3B84DAE80465}"/>
              </a:ext>
            </a:extLst>
          </p:cNvPr>
          <p:cNvSpPr>
            <a:spLocks noGrp="1"/>
          </p:cNvSpPr>
          <p:nvPr>
            <p:ph type="sldNum" sz="quarter" idx="12"/>
          </p:nvPr>
        </p:nvSpPr>
        <p:spPr/>
        <p:txBody>
          <a:bodyPr/>
          <a:lstStyle/>
          <a:p>
            <a:fld id="{967CC8E4-A0B3-3249-B948-C221A81F9459}" type="slidenum">
              <a:rPr lang="fr-FR" smtClean="0"/>
              <a:t>‹N°›</a:t>
            </a:fld>
            <a:endParaRPr lang="fr-FR"/>
          </a:p>
        </p:txBody>
      </p:sp>
    </p:spTree>
    <p:extLst>
      <p:ext uri="{BB962C8B-B14F-4D97-AF65-F5344CB8AC3E}">
        <p14:creationId xmlns:p14="http://schemas.microsoft.com/office/powerpoint/2010/main" val="189559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9DA182-C5E0-EB4A-87CD-EF58CD4B7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4C334C-4DC8-9A41-A103-403EF4DF1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6DFDB8-CBC1-4749-8DCE-D38864A77C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Uppsala, 21/02/2018</a:t>
            </a:r>
          </a:p>
        </p:txBody>
      </p:sp>
      <p:sp>
        <p:nvSpPr>
          <p:cNvPr id="5" name="Espace réservé du pied de page 4">
            <a:extLst>
              <a:ext uri="{FF2B5EF4-FFF2-40B4-BE49-F238E27FC236}">
                <a16:creationId xmlns:a16="http://schemas.microsoft.com/office/drawing/2014/main" id="{A097A337-7DDC-0441-8E9C-DA5331EAA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AMICI First Annual Meeting</a:t>
            </a:r>
          </a:p>
        </p:txBody>
      </p:sp>
      <p:sp>
        <p:nvSpPr>
          <p:cNvPr id="6" name="Espace réservé du numéro de diapositive 5">
            <a:extLst>
              <a:ext uri="{FF2B5EF4-FFF2-40B4-BE49-F238E27FC236}">
                <a16:creationId xmlns:a16="http://schemas.microsoft.com/office/drawing/2014/main" id="{B96C3FAA-9DA8-704B-9B3C-6A82407EF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C8E4-A0B3-3249-B948-C221A81F9459}" type="slidenum">
              <a:rPr lang="fr-FR" smtClean="0"/>
              <a:t>‹N°›</a:t>
            </a:fld>
            <a:endParaRPr lang="fr-FR"/>
          </a:p>
        </p:txBody>
      </p:sp>
    </p:spTree>
    <p:extLst>
      <p:ext uri="{BB962C8B-B14F-4D97-AF65-F5344CB8AC3E}">
        <p14:creationId xmlns:p14="http://schemas.microsoft.com/office/powerpoint/2010/main" val="38447173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1E224-6DBC-984E-8EFC-7344C870C972}"/>
              </a:ext>
            </a:extLst>
          </p:cNvPr>
          <p:cNvSpPr>
            <a:spLocks noGrp="1"/>
          </p:cNvSpPr>
          <p:nvPr>
            <p:ph type="ctrTitle"/>
          </p:nvPr>
        </p:nvSpPr>
        <p:spPr>
          <a:xfrm>
            <a:off x="1647495" y="734989"/>
            <a:ext cx="9144000" cy="1195411"/>
          </a:xfrm>
        </p:spPr>
        <p:txBody>
          <a:bodyPr>
            <a:normAutofit fontScale="90000"/>
          </a:bodyPr>
          <a:lstStyle/>
          <a:p>
            <a:pPr>
              <a:lnSpc>
                <a:spcPct val="100000"/>
              </a:lnSpc>
            </a:pPr>
            <a:r>
              <a:rPr lang="en-GB" sz="4400" dirty="0">
                <a:solidFill>
                  <a:schemeClr val="accent1">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AMICI Second Annual Meeting</a:t>
            </a:r>
            <a:br>
              <a:rPr lang="en-GB" sz="4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GB" sz="3100" dirty="0">
                <a:ln w="0"/>
                <a:solidFill>
                  <a:schemeClr val="accent5">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Work Package 2:</a:t>
            </a:r>
            <a:endParaRPr lang="en-GB" sz="3100" dirty="0">
              <a:solidFill>
                <a:schemeClr val="accent5">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16EB42DD-8B74-B84F-A33E-3159DCAE7063}"/>
              </a:ext>
            </a:extLst>
          </p:cNvPr>
          <p:cNvSpPr>
            <a:spLocks noGrp="1"/>
          </p:cNvSpPr>
          <p:nvPr>
            <p:ph type="subTitle" idx="1"/>
          </p:nvPr>
        </p:nvSpPr>
        <p:spPr>
          <a:xfrm>
            <a:off x="2295989" y="5005148"/>
            <a:ext cx="7533811" cy="836852"/>
          </a:xfrm>
        </p:spPr>
        <p:txBody>
          <a:bodyPr>
            <a:normAutofit/>
          </a:bodyPr>
          <a:lstStyle/>
          <a:p>
            <a:r>
              <a:rPr lang="en-GB" sz="1800" dirty="0">
                <a:latin typeface="Arial" panose="020B0604020202020204" pitchFamily="34" charset="0"/>
                <a:cs typeface="Arial" panose="020B0604020202020204" pitchFamily="34" charset="0"/>
              </a:rPr>
              <a:t>Walid KAABI- LAL/IN2P3/CNRS</a:t>
            </a:r>
          </a:p>
          <a:p>
            <a:r>
              <a:rPr lang="en-GB" sz="1600" dirty="0">
                <a:latin typeface="Arial" panose="020B0604020202020204" pitchFamily="34" charset="0"/>
                <a:cs typeface="Arial" panose="020B0604020202020204" pitchFamily="34" charset="0"/>
              </a:rPr>
              <a:t>Salerno, January 23</a:t>
            </a:r>
            <a:r>
              <a:rPr lang="en-GB" sz="1600" baseline="30000" dirty="0">
                <a:latin typeface="Arial" panose="020B0604020202020204" pitchFamily="34" charset="0"/>
                <a:cs typeface="Arial" panose="020B0604020202020204" pitchFamily="34" charset="0"/>
              </a:rPr>
              <a:t>rd</a:t>
            </a:r>
            <a:r>
              <a:rPr lang="en-GB" sz="1600" dirty="0">
                <a:latin typeface="Arial" panose="020B0604020202020204" pitchFamily="34" charset="0"/>
                <a:cs typeface="Arial" panose="020B0604020202020204" pitchFamily="34" charset="0"/>
              </a:rPr>
              <a:t> 2019</a:t>
            </a:r>
          </a:p>
        </p:txBody>
      </p:sp>
      <p:pic>
        <p:nvPicPr>
          <p:cNvPr id="4" name="Image 3">
            <a:extLst>
              <a:ext uri="{FF2B5EF4-FFF2-40B4-BE49-F238E27FC236}">
                <a16:creationId xmlns:a16="http://schemas.microsoft.com/office/drawing/2014/main" id="{8322F8A5-5C57-0B43-A805-226A8A70EF9C}"/>
              </a:ext>
            </a:extLst>
          </p:cNvPr>
          <p:cNvPicPr>
            <a:picLocks noChangeAspect="1"/>
          </p:cNvPicPr>
          <p:nvPr/>
        </p:nvPicPr>
        <p:blipFill>
          <a:blip r:embed="rId2"/>
          <a:stretch>
            <a:fillRect/>
          </a:stretch>
        </p:blipFill>
        <p:spPr>
          <a:xfrm>
            <a:off x="3337794" y="1967075"/>
            <a:ext cx="5409696" cy="2886544"/>
          </a:xfrm>
          <a:prstGeom prst="rect">
            <a:avLst/>
          </a:prstGeom>
        </p:spPr>
      </p:pic>
      <p:pic>
        <p:nvPicPr>
          <p:cNvPr id="5" name="Image 4">
            <a:extLst>
              <a:ext uri="{FF2B5EF4-FFF2-40B4-BE49-F238E27FC236}">
                <a16:creationId xmlns:a16="http://schemas.microsoft.com/office/drawing/2014/main" id="{9EE88EEC-C0BF-DC4E-AB3B-47CA2AD21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870" y="113440"/>
            <a:ext cx="2096022" cy="1099697"/>
          </a:xfrm>
          <a:prstGeom prst="rect">
            <a:avLst/>
          </a:prstGeom>
        </p:spPr>
      </p:pic>
      <p:pic>
        <p:nvPicPr>
          <p:cNvPr id="7" name="Image 2">
            <a:extLst>
              <a:ext uri="{FF2B5EF4-FFF2-40B4-BE49-F238E27FC236}">
                <a16:creationId xmlns:a16="http://schemas.microsoft.com/office/drawing/2014/main" id="{66B54F90-80BB-2C43-AE10-4CAB8267899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170428" y="250197"/>
            <a:ext cx="1775884" cy="935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er 17">
            <a:extLst>
              <a:ext uri="{FF2B5EF4-FFF2-40B4-BE49-F238E27FC236}">
                <a16:creationId xmlns:a16="http://schemas.microsoft.com/office/drawing/2014/main" id="{C81E3610-2CD6-024D-A8B9-A1906E38964E}"/>
              </a:ext>
            </a:extLst>
          </p:cNvPr>
          <p:cNvGrpSpPr/>
          <p:nvPr/>
        </p:nvGrpSpPr>
        <p:grpSpPr>
          <a:xfrm>
            <a:off x="1843217" y="5943599"/>
            <a:ext cx="8260479" cy="685801"/>
            <a:chOff x="448092" y="3479645"/>
            <a:chExt cx="8260479" cy="773997"/>
          </a:xfrm>
        </p:grpSpPr>
        <p:pic>
          <p:nvPicPr>
            <p:cNvPr id="9" name="Image 8">
              <a:extLst>
                <a:ext uri="{FF2B5EF4-FFF2-40B4-BE49-F238E27FC236}">
                  <a16:creationId xmlns:a16="http://schemas.microsoft.com/office/drawing/2014/main" id="{C3856BC0-F182-2D45-936D-12101C6862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092" y="3528784"/>
              <a:ext cx="705718" cy="719385"/>
            </a:xfrm>
            <a:prstGeom prst="rect">
              <a:avLst/>
            </a:prstGeom>
          </p:spPr>
        </p:pic>
        <p:pic>
          <p:nvPicPr>
            <p:cNvPr id="10" name="Image 9">
              <a:extLst>
                <a:ext uri="{FF2B5EF4-FFF2-40B4-BE49-F238E27FC236}">
                  <a16:creationId xmlns:a16="http://schemas.microsoft.com/office/drawing/2014/main" id="{0C337452-435E-E64C-83B3-558CE657F8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21611" y="3479645"/>
              <a:ext cx="672096" cy="768524"/>
            </a:xfrm>
            <a:prstGeom prst="rect">
              <a:avLst/>
            </a:prstGeom>
          </p:spPr>
        </p:pic>
        <p:pic>
          <p:nvPicPr>
            <p:cNvPr id="11" name="Image 10">
              <a:extLst>
                <a:ext uri="{FF2B5EF4-FFF2-40B4-BE49-F238E27FC236}">
                  <a16:creationId xmlns:a16="http://schemas.microsoft.com/office/drawing/2014/main" id="{4F61116A-77D9-0E42-8FA8-75D28D694A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3064" y="3525468"/>
              <a:ext cx="1132395" cy="722701"/>
            </a:xfrm>
            <a:prstGeom prst="rect">
              <a:avLst/>
            </a:prstGeom>
          </p:spPr>
        </p:pic>
        <p:pic>
          <p:nvPicPr>
            <p:cNvPr id="12" name="Image 11">
              <a:extLst>
                <a:ext uri="{FF2B5EF4-FFF2-40B4-BE49-F238E27FC236}">
                  <a16:creationId xmlns:a16="http://schemas.microsoft.com/office/drawing/2014/main" id="{F1807D2B-DBF9-2040-921D-3D48E8AF6B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51737" y="3525468"/>
              <a:ext cx="722605" cy="722701"/>
            </a:xfrm>
            <a:prstGeom prst="rect">
              <a:avLst/>
            </a:prstGeom>
          </p:spPr>
        </p:pic>
        <p:pic>
          <p:nvPicPr>
            <p:cNvPr id="13" name="Image 12">
              <a:extLst>
                <a:ext uri="{FF2B5EF4-FFF2-40B4-BE49-F238E27FC236}">
                  <a16:creationId xmlns:a16="http://schemas.microsoft.com/office/drawing/2014/main" id="{BBDF7A87-A1C7-D14B-A61C-E8AF876B20D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96797" y="3524803"/>
              <a:ext cx="725751" cy="723366"/>
            </a:xfrm>
            <a:prstGeom prst="rect">
              <a:avLst/>
            </a:prstGeom>
          </p:spPr>
        </p:pic>
        <p:pic>
          <p:nvPicPr>
            <p:cNvPr id="14" name="Image 13">
              <a:extLst>
                <a:ext uri="{FF2B5EF4-FFF2-40B4-BE49-F238E27FC236}">
                  <a16:creationId xmlns:a16="http://schemas.microsoft.com/office/drawing/2014/main" id="{2BCE4C55-660A-B04A-91CD-749C431C268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60976" y="3693662"/>
              <a:ext cx="1347595" cy="547250"/>
            </a:xfrm>
            <a:prstGeom prst="rect">
              <a:avLst/>
            </a:prstGeom>
          </p:spPr>
        </p:pic>
        <p:pic>
          <p:nvPicPr>
            <p:cNvPr id="15" name="Image 14">
              <a:extLst>
                <a:ext uri="{FF2B5EF4-FFF2-40B4-BE49-F238E27FC236}">
                  <a16:creationId xmlns:a16="http://schemas.microsoft.com/office/drawing/2014/main" id="{8CA80D51-7EBF-FA41-A703-2775A7EADB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1195" y="3524803"/>
              <a:ext cx="821261" cy="723364"/>
            </a:xfrm>
            <a:prstGeom prst="rect">
              <a:avLst/>
            </a:prstGeom>
          </p:spPr>
        </p:pic>
        <p:pic>
          <p:nvPicPr>
            <p:cNvPr id="16" name="Image 15">
              <a:extLst>
                <a:ext uri="{FF2B5EF4-FFF2-40B4-BE49-F238E27FC236}">
                  <a16:creationId xmlns:a16="http://schemas.microsoft.com/office/drawing/2014/main" id="{C58AB3B4-7246-5241-BBCC-FAC20E870AE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18880" y="3528784"/>
              <a:ext cx="885820" cy="724858"/>
            </a:xfrm>
            <a:prstGeom prst="rect">
              <a:avLst/>
            </a:prstGeom>
          </p:spPr>
        </p:pic>
      </p:grpSp>
    </p:spTree>
    <p:extLst>
      <p:ext uri="{BB962C8B-B14F-4D97-AF65-F5344CB8AC3E}">
        <p14:creationId xmlns:p14="http://schemas.microsoft.com/office/powerpoint/2010/main" val="2056053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0DEF2E9-5BBF-CF47-B0A6-5777299C663D}"/>
              </a:ext>
            </a:extLst>
          </p:cNvPr>
          <p:cNvSpPr txBox="1"/>
          <p:nvPr/>
        </p:nvSpPr>
        <p:spPr>
          <a:xfrm>
            <a:off x="3985059" y="3104469"/>
            <a:ext cx="4301544" cy="720000"/>
          </a:xfrm>
          <a:prstGeom prst="rect">
            <a:avLst/>
          </a:prstGeom>
          <a:noFill/>
          <a:ln w="57150">
            <a:solidFill>
              <a:schemeClr val="bg2">
                <a:lumMod val="50000"/>
              </a:schemeClr>
            </a:solidFill>
          </a:ln>
        </p:spPr>
        <p:txBody>
          <a:bodyPr wrap="square" rtlCol="0" anchor="ctr">
            <a:spAutoFit/>
          </a:bodyPr>
          <a:lstStyle/>
          <a:p>
            <a:pPr algn="ctr"/>
            <a:r>
              <a:rPr lang="en-GB" sz="3200" dirty="0">
                <a:latin typeface="Arial" panose="020B0604020202020204" pitchFamily="34" charset="0"/>
                <a:cs typeface="Arial" panose="020B0604020202020204" pitchFamily="34" charset="0"/>
              </a:rPr>
              <a:t>KTAs choice criteria</a:t>
            </a:r>
          </a:p>
        </p:txBody>
      </p:sp>
      <p:sp>
        <p:nvSpPr>
          <p:cNvPr id="3" name="Ellipse 2">
            <a:extLst>
              <a:ext uri="{FF2B5EF4-FFF2-40B4-BE49-F238E27FC236}">
                <a16:creationId xmlns:a16="http://schemas.microsoft.com/office/drawing/2014/main" id="{D81396D4-E472-9445-BA81-50625D9BDD41}"/>
              </a:ext>
            </a:extLst>
          </p:cNvPr>
          <p:cNvSpPr/>
          <p:nvPr/>
        </p:nvSpPr>
        <p:spPr>
          <a:xfrm>
            <a:off x="4918894" y="548706"/>
            <a:ext cx="2700000" cy="216000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Cutting-edge technology of high interest for accelerator or SC magnet communities</a:t>
            </a:r>
            <a:r>
              <a:rPr lang="fr-FR" dirty="0">
                <a:latin typeface="Arial" panose="020B0604020202020204" pitchFamily="34" charset="0"/>
                <a:cs typeface="Arial" panose="020B0604020202020204" pitchFamily="34" charset="0"/>
              </a:rPr>
              <a:t> </a:t>
            </a:r>
          </a:p>
        </p:txBody>
      </p:sp>
      <p:sp>
        <p:nvSpPr>
          <p:cNvPr id="8" name="Ellipse 7">
            <a:extLst>
              <a:ext uri="{FF2B5EF4-FFF2-40B4-BE49-F238E27FC236}">
                <a16:creationId xmlns:a16="http://schemas.microsoft.com/office/drawing/2014/main" id="{2E7E198E-7BDE-904C-9F7B-531A99F5BF46}"/>
              </a:ext>
            </a:extLst>
          </p:cNvPr>
          <p:cNvSpPr/>
          <p:nvPr/>
        </p:nvSpPr>
        <p:spPr>
          <a:xfrm>
            <a:off x="8759487" y="1799575"/>
            <a:ext cx="2700000" cy="21600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Widely needed for the future projects</a:t>
            </a:r>
            <a:r>
              <a:rPr lang="fr-FR" dirty="0">
                <a:latin typeface="Arial" panose="020B0604020202020204" pitchFamily="34" charset="0"/>
                <a:cs typeface="Arial" panose="020B0604020202020204" pitchFamily="34" charset="0"/>
              </a:rPr>
              <a:t> </a:t>
            </a:r>
          </a:p>
        </p:txBody>
      </p:sp>
      <p:sp>
        <p:nvSpPr>
          <p:cNvPr id="9" name="Ellipse 8">
            <a:extLst>
              <a:ext uri="{FF2B5EF4-FFF2-40B4-BE49-F238E27FC236}">
                <a16:creationId xmlns:a16="http://schemas.microsoft.com/office/drawing/2014/main" id="{3FF88AD0-7EA7-A746-BF6F-B52F671B5081}"/>
              </a:ext>
            </a:extLst>
          </p:cNvPr>
          <p:cNvSpPr/>
          <p:nvPr/>
        </p:nvSpPr>
        <p:spPr>
          <a:xfrm>
            <a:off x="6309821" y="4300029"/>
            <a:ext cx="2700000" cy="2160000"/>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High technical development potential to meet future machine requirements </a:t>
            </a:r>
            <a:endParaRPr lang="fr-FR" dirty="0">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570600C1-A7E0-4846-BFA2-BF7B623D2F7C}"/>
              </a:ext>
            </a:extLst>
          </p:cNvPr>
          <p:cNvSpPr/>
          <p:nvPr/>
        </p:nvSpPr>
        <p:spPr>
          <a:xfrm>
            <a:off x="996207" y="1799574"/>
            <a:ext cx="2700000" cy="2160000"/>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Critically dependent on single/very few vendor(s)</a:t>
            </a:r>
            <a:r>
              <a:rPr lang="fr-FR" dirty="0">
                <a:latin typeface="Arial" panose="020B0604020202020204" pitchFamily="34" charset="0"/>
                <a:cs typeface="Arial" panose="020B0604020202020204" pitchFamily="34" charset="0"/>
              </a:rPr>
              <a:t> </a:t>
            </a:r>
          </a:p>
        </p:txBody>
      </p:sp>
      <p:sp>
        <p:nvSpPr>
          <p:cNvPr id="11" name="Ellipse 10">
            <a:extLst>
              <a:ext uri="{FF2B5EF4-FFF2-40B4-BE49-F238E27FC236}">
                <a16:creationId xmlns:a16="http://schemas.microsoft.com/office/drawing/2014/main" id="{0D1A6866-0689-7E46-9BB5-3C1405972B8E}"/>
              </a:ext>
            </a:extLst>
          </p:cNvPr>
          <p:cNvSpPr/>
          <p:nvPr/>
        </p:nvSpPr>
        <p:spPr>
          <a:xfrm>
            <a:off x="3349285" y="4300028"/>
            <a:ext cx="2700000" cy="2160000"/>
          </a:xfrm>
          <a:prstGeom prst="ellipse">
            <a:avLst/>
          </a:prstGeom>
          <a:solidFill>
            <a:schemeClr val="tx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High technical development potential to reduce construction &amp; operation costs </a:t>
            </a:r>
            <a:endParaRPr lang="fr-FR" dirty="0">
              <a:latin typeface="Arial" panose="020B0604020202020204" pitchFamily="34" charset="0"/>
              <a:cs typeface="Arial" panose="020B0604020202020204" pitchFamily="34" charset="0"/>
            </a:endParaRPr>
          </a:p>
          <a:p>
            <a:pPr algn="ctr"/>
            <a:endParaRPr lang="fr-FR" dirty="0"/>
          </a:p>
        </p:txBody>
      </p:sp>
      <p:sp>
        <p:nvSpPr>
          <p:cNvPr id="12" name="Espace réservé de la date 3">
            <a:extLst>
              <a:ext uri="{FF2B5EF4-FFF2-40B4-BE49-F238E27FC236}">
                <a16:creationId xmlns:a16="http://schemas.microsoft.com/office/drawing/2014/main" id="{34B7303B-B439-274E-B985-1C2941F8E360}"/>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13" name="Espace réservé du pied de page 4">
            <a:extLst>
              <a:ext uri="{FF2B5EF4-FFF2-40B4-BE49-F238E27FC236}">
                <a16:creationId xmlns:a16="http://schemas.microsoft.com/office/drawing/2014/main" id="{7254C1C5-2DEC-0F41-BF61-E50725F94163}"/>
              </a:ext>
            </a:extLst>
          </p:cNvPr>
          <p:cNvSpPr>
            <a:spLocks noGrp="1"/>
          </p:cNvSpPr>
          <p:nvPr>
            <p:ph type="ftr" sz="quarter" idx="11"/>
          </p:nvPr>
        </p:nvSpPr>
        <p:spPr>
          <a:xfrm>
            <a:off x="4059833" y="6356350"/>
            <a:ext cx="4114800" cy="365125"/>
          </a:xfrm>
        </p:spPr>
        <p:txBody>
          <a:bodyPr/>
          <a:lstStyle/>
          <a:p>
            <a:r>
              <a:rPr lang="fr-FR" dirty="0"/>
              <a:t>AMICI Second Annual Meeting</a:t>
            </a:r>
          </a:p>
        </p:txBody>
      </p:sp>
      <p:sp>
        <p:nvSpPr>
          <p:cNvPr id="14" name="Espace réservé du numéro de diapositive 13">
            <a:extLst>
              <a:ext uri="{FF2B5EF4-FFF2-40B4-BE49-F238E27FC236}">
                <a16:creationId xmlns:a16="http://schemas.microsoft.com/office/drawing/2014/main" id="{72BA9086-D8D1-5747-A3AB-C70603CBE1D2}"/>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10</a:t>
            </a:fld>
            <a:endParaRPr lang="fr-FR" dirty="0"/>
          </a:p>
        </p:txBody>
      </p:sp>
    </p:spTree>
    <p:extLst>
      <p:ext uri="{BB962C8B-B14F-4D97-AF65-F5344CB8AC3E}">
        <p14:creationId xmlns:p14="http://schemas.microsoft.com/office/powerpoint/2010/main" val="39040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0DEF2E9-5BBF-CF47-B0A6-5777299C663D}"/>
              </a:ext>
            </a:extLst>
          </p:cNvPr>
          <p:cNvSpPr txBox="1"/>
          <p:nvPr/>
        </p:nvSpPr>
        <p:spPr>
          <a:xfrm>
            <a:off x="369518" y="1055433"/>
            <a:ext cx="11513506" cy="5656164"/>
          </a:xfrm>
          <a:prstGeom prst="rect">
            <a:avLst/>
          </a:prstGeom>
          <a:noFill/>
        </p:spPr>
        <p:txBody>
          <a:bodyPr wrap="square" rtlCol="0">
            <a:spAutoFit/>
          </a:bodyPr>
          <a:lstStyle/>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Particle sources </a:t>
            </a:r>
            <a:r>
              <a:rPr lang="en-GB" sz="2000" dirty="0">
                <a:latin typeface="Arial" panose="020B0604020202020204" pitchFamily="34" charset="0"/>
                <a:cs typeface="Arial" panose="020B0604020202020204" pitchFamily="34" charset="0"/>
              </a:rPr>
              <a:t>(ions sources ECR, EBIS, …)</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High precision magnets </a:t>
            </a:r>
            <a:r>
              <a:rPr lang="en-GB" sz="2000" dirty="0">
                <a:latin typeface="Arial" panose="020B0604020202020204" pitchFamily="34" charset="0"/>
                <a:cs typeface="Arial" panose="020B0604020202020204" pitchFamily="34" charset="0"/>
              </a:rPr>
              <a:t>(permanent &amp; NC iron magnets for 4</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generation synchrotron, FFAG, ion separators…)</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High field SC magnets </a:t>
            </a:r>
            <a:r>
              <a:rPr lang="en-GB" sz="2000" dirty="0">
                <a:latin typeface="Arial" panose="020B0604020202020204" pitchFamily="34" charset="0"/>
                <a:cs typeface="Arial" panose="020B0604020202020204" pitchFamily="34" charset="0"/>
              </a:rPr>
              <a:t>(Nb3Sn material and conductor development, HFM technologies)</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Normal Conducting RF cavities </a:t>
            </a:r>
            <a:r>
              <a:rPr lang="en-GB" sz="2000" dirty="0">
                <a:latin typeface="Arial" panose="020B0604020202020204" pitchFamily="34" charset="0"/>
                <a:cs typeface="Arial" panose="020B0604020202020204" pitchFamily="34" charset="0"/>
              </a:rPr>
              <a:t>(RFQ &amp; pill-box structures, very high surface fields, manufacturability, conditioning…)</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SRF structures </a:t>
            </a:r>
            <a:r>
              <a:rPr lang="en-GB" sz="2000" dirty="0">
                <a:latin typeface="Arial" panose="020B0604020202020204" pitchFamily="34" charset="0"/>
                <a:cs typeface="Arial" panose="020B0604020202020204" pitchFamily="34" charset="0"/>
              </a:rPr>
              <a:t>(high Q</a:t>
            </a:r>
            <a:r>
              <a:rPr lang="en-GB" sz="2000" baseline="-25000" dirty="0">
                <a:latin typeface="Arial" panose="020B0604020202020204" pitchFamily="34" charset="0"/>
                <a:cs typeface="Arial" panose="020B0604020202020204" pitchFamily="34" charset="0"/>
              </a:rPr>
              <a:t>0</a:t>
            </a:r>
            <a:r>
              <a:rPr lang="en-GB" sz="2000" dirty="0">
                <a:latin typeface="Arial" panose="020B0604020202020204" pitchFamily="34" charset="0"/>
                <a:cs typeface="Arial" panose="020B0604020202020204" pitchFamily="34" charset="0"/>
              </a:rPr>
              <a:t>, high gradient, HTC materials, fabrication methods, SRF guns)</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RF power sources </a:t>
            </a:r>
            <a:r>
              <a:rPr lang="en-GB" sz="2000" dirty="0">
                <a:latin typeface="Arial" panose="020B0604020202020204" pitchFamily="34" charset="0"/>
                <a:cs typeface="Arial" panose="020B0604020202020204" pitchFamily="34" charset="0"/>
              </a:rPr>
              <a:t>(high efficiency Klystrons, continuous wave RF sources, solid state amplifiers)</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Cryogenics</a:t>
            </a:r>
            <a:r>
              <a:rPr lang="en-GB" sz="2000" dirty="0">
                <a:latin typeface="Arial" panose="020B0604020202020204" pitchFamily="34" charset="0"/>
                <a:cs typeface="Arial" panose="020B0604020202020204" pitchFamily="34" charset="0"/>
              </a:rPr>
              <a:t> (high efficiency cryo-plants, cryogenic distribution, cryostat insulation, cryo-coolers)</a:t>
            </a:r>
          </a:p>
          <a:p>
            <a:pPr marL="342900" indent="-342900" algn="just">
              <a:lnSpc>
                <a:spcPct val="150000"/>
              </a:lnSpc>
              <a:buClr>
                <a:srgbClr val="FFC000"/>
              </a:buClr>
              <a:buFont typeface="Wingdings" pitchFamily="2" charset="2"/>
              <a:buChar char="§"/>
            </a:pPr>
            <a:r>
              <a:rPr lang="en-GB" sz="2000" b="1" dirty="0">
                <a:latin typeface="Arial" panose="020B0604020202020204" pitchFamily="34" charset="0"/>
                <a:cs typeface="Arial" panose="020B0604020202020204" pitchFamily="34" charset="0"/>
              </a:rPr>
              <a:t>Beam instrumentation </a:t>
            </a:r>
            <a:r>
              <a:rPr lang="en-GB" sz="2000" dirty="0">
                <a:latin typeface="Arial" panose="020B0604020202020204" pitchFamily="34" charset="0"/>
                <a:cs typeface="Arial" panose="020B0604020202020204" pitchFamily="34" charset="0"/>
              </a:rPr>
              <a:t>(non-invasive and RF diagnostics, beam control systems)</a:t>
            </a:r>
          </a:p>
          <a:p>
            <a:pPr marL="342900" indent="-342900" algn="just">
              <a:lnSpc>
                <a:spcPct val="150000"/>
              </a:lnSpc>
              <a:buClr>
                <a:srgbClr val="FFC000"/>
              </a:buClr>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List of identified Key Technology Areas:</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11</a:t>
            </a:fld>
            <a:endParaRPr lang="fr-FR" dirty="0"/>
          </a:p>
        </p:txBody>
      </p:sp>
    </p:spTree>
    <p:extLst>
      <p:ext uri="{BB962C8B-B14F-4D97-AF65-F5344CB8AC3E}">
        <p14:creationId xmlns:p14="http://schemas.microsoft.com/office/powerpoint/2010/main" val="328241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E92D6C2-1231-A94C-B7A0-20BF5DF5201F}"/>
              </a:ext>
            </a:extLst>
          </p:cNvPr>
          <p:cNvSpPr txBox="1"/>
          <p:nvPr/>
        </p:nvSpPr>
        <p:spPr>
          <a:xfrm>
            <a:off x="369518" y="1270894"/>
            <a:ext cx="11322610" cy="4190378"/>
          </a:xfrm>
          <a:prstGeom prst="rect">
            <a:avLst/>
          </a:prstGeom>
          <a:noFill/>
        </p:spPr>
        <p:txBody>
          <a:bodyPr wrap="square" rtlCol="0">
            <a:spAutoFit/>
          </a:bodyPr>
          <a:lstStyle/>
          <a:p>
            <a:pPr algn="just">
              <a:lnSpc>
                <a:spcPct val="150000"/>
              </a:lnSpc>
              <a:buClr>
                <a:srgbClr val="FFC000"/>
              </a:buClr>
            </a:pPr>
            <a:r>
              <a:rPr lang="en-GB" sz="2000" dirty="0">
                <a:latin typeface="Arial" panose="020B0604020202020204" pitchFamily="34" charset="0"/>
                <a:cs typeface="Arial" panose="020B0604020202020204" pitchFamily="34" charset="0"/>
              </a:rPr>
              <a:t>For each KTA, we have to go through the following items:</a:t>
            </a:r>
          </a:p>
          <a:p>
            <a:pPr marL="742950" lvl="1" indent="-285750" algn="just">
              <a:lnSpc>
                <a:spcPct val="150000"/>
              </a:lnSpc>
              <a:buClr>
                <a:srgbClr val="FFC000"/>
              </a:buClr>
              <a:buFont typeface="Wingdings" pitchFamily="2" charset="2"/>
              <a:buChar char="Ø"/>
            </a:pPr>
            <a:r>
              <a:rPr lang="en-GB" sz="2000" dirty="0">
                <a:latin typeface="Arial" panose="020B0604020202020204" pitchFamily="34" charset="0"/>
                <a:cs typeface="Arial" panose="020B0604020202020204" pitchFamily="34" charset="0"/>
              </a:rPr>
              <a:t>Justification of the choice of the KTA according to the criteria (one or many). </a:t>
            </a:r>
          </a:p>
          <a:p>
            <a:pPr marL="742950" lvl="1" indent="-285750" algn="just">
              <a:lnSpc>
                <a:spcPct val="150000"/>
              </a:lnSpc>
              <a:buClr>
                <a:srgbClr val="FFC000"/>
              </a:buClr>
              <a:buFont typeface="Wingdings" pitchFamily="2" charset="2"/>
              <a:buChar char="Ø"/>
            </a:pPr>
            <a:r>
              <a:rPr lang="en-GB" sz="2000" dirty="0">
                <a:latin typeface="Arial" panose="020B0604020202020204" pitchFamily="34" charset="0"/>
                <a:cs typeface="Arial" panose="020B0604020202020204" pitchFamily="34" charset="0"/>
              </a:rPr>
              <a:t>State of the art in each KTA.</a:t>
            </a:r>
          </a:p>
          <a:p>
            <a:pPr marL="742950" lvl="1" indent="-285750" algn="just">
              <a:lnSpc>
                <a:spcPct val="150000"/>
              </a:lnSpc>
              <a:buClr>
                <a:srgbClr val="FFC000"/>
              </a:buClr>
              <a:buFont typeface="Wingdings" pitchFamily="2" charset="2"/>
              <a:buChar char="Ø"/>
            </a:pPr>
            <a:r>
              <a:rPr lang="en-GB" sz="2000" dirty="0">
                <a:latin typeface="Arial" panose="020B0604020202020204" pitchFamily="34" charset="0"/>
                <a:cs typeface="Arial" panose="020B0604020202020204" pitchFamily="34" charset="0"/>
              </a:rPr>
              <a:t>Targeted performances beyond state of the art regarding future project needs.</a:t>
            </a:r>
          </a:p>
          <a:p>
            <a:pPr marL="742950" lvl="1" indent="-285750" algn="just">
              <a:lnSpc>
                <a:spcPct val="150000"/>
              </a:lnSpc>
              <a:buClr>
                <a:srgbClr val="FFC000"/>
              </a:buClr>
              <a:buFont typeface="Wingdings" pitchFamily="2" charset="2"/>
              <a:buChar char="Ø"/>
            </a:pPr>
            <a:r>
              <a:rPr lang="en-GB" sz="2000" dirty="0">
                <a:latin typeface="Arial" panose="020B0604020202020204" pitchFamily="34" charset="0"/>
                <a:cs typeface="Arial" panose="020B0604020202020204" pitchFamily="34" charset="0"/>
              </a:rPr>
              <a:t>Technical development paths to improve the performances (or reduce cost) and meet future project needs.</a:t>
            </a:r>
            <a:endParaRPr lang="en-GB" sz="2000" b="1" u="sng" dirty="0">
              <a:latin typeface="Arial" panose="020B0604020202020204" pitchFamily="34" charset="0"/>
              <a:cs typeface="Arial" panose="020B0604020202020204" pitchFamily="34" charset="0"/>
            </a:endParaRPr>
          </a:p>
          <a:p>
            <a:pPr algn="just">
              <a:lnSpc>
                <a:spcPct val="150000"/>
              </a:lnSpc>
            </a:pPr>
            <a:endParaRPr lang="en-GB" sz="2000" b="1" u="sng" dirty="0">
              <a:latin typeface="Arial" panose="020B0604020202020204" pitchFamily="34" charset="0"/>
              <a:cs typeface="Arial" panose="020B0604020202020204" pitchFamily="34" charset="0"/>
            </a:endParaRPr>
          </a:p>
          <a:p>
            <a:pPr algn="ctr">
              <a:lnSpc>
                <a:spcPct val="150000"/>
              </a:lnSpc>
            </a:pPr>
            <a:r>
              <a:rPr lang="en-GB" sz="2000" b="1" u="sng" dirty="0">
                <a:latin typeface="Arial" panose="020B0604020202020204" pitchFamily="34" charset="0"/>
                <a:cs typeface="Arial" panose="020B0604020202020204" pitchFamily="34" charset="0"/>
              </a:rPr>
              <a:t>Deliverable D2.1:</a:t>
            </a:r>
            <a:r>
              <a:rPr lang="en-GB" sz="2000" b="1" dirty="0">
                <a:latin typeface="Arial"/>
                <a:cs typeface="Arial"/>
              </a:rPr>
              <a:t> Report on Key Technological Areas (KTA) and prospective outlook</a:t>
            </a:r>
          </a:p>
          <a:p>
            <a:pPr algn="ctr">
              <a:lnSpc>
                <a:spcPct val="150000"/>
              </a:lnSpc>
            </a:pPr>
            <a:r>
              <a:rPr lang="en-GB" sz="2000" b="1" dirty="0">
                <a:solidFill>
                  <a:srgbClr val="FF0000"/>
                </a:solidFill>
                <a:latin typeface="Arial"/>
                <a:cs typeface="Arial"/>
              </a:rPr>
              <a:t>(M24</a:t>
            </a:r>
            <a:r>
              <a:rPr lang="en-GB" sz="2000" b="1" dirty="0">
                <a:solidFill>
                  <a:srgbClr val="FF0000"/>
                </a:solidFill>
                <a:latin typeface="Arial"/>
                <a:cs typeface="Arial"/>
                <a:sym typeface="Wingdings" pitchFamily="2" charset="2"/>
              </a:rPr>
              <a:t> M27</a:t>
            </a:r>
            <a:r>
              <a:rPr lang="en-GB" sz="2000" b="1" dirty="0">
                <a:solidFill>
                  <a:srgbClr val="FF0000"/>
                </a:solidFill>
                <a:latin typeface="Arial"/>
                <a:cs typeface="Arial"/>
              </a:rPr>
              <a:t>)</a:t>
            </a:r>
            <a:endParaRPr lang="en-GB"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C9851D3-A5C3-BA4D-929D-7537120E4422}"/>
              </a:ext>
            </a:extLst>
          </p:cNvPr>
          <p:cNvSpPr txBox="1"/>
          <p:nvPr/>
        </p:nvSpPr>
        <p:spPr>
          <a:xfrm>
            <a:off x="369518" y="313151"/>
            <a:ext cx="11322610"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WP2.1: Guidelines for Key Technology Areas report preparation:</a:t>
            </a:r>
          </a:p>
        </p:txBody>
      </p:sp>
      <p:sp>
        <p:nvSpPr>
          <p:cNvPr id="10" name="Espace réservé de la date 3">
            <a:extLst>
              <a:ext uri="{FF2B5EF4-FFF2-40B4-BE49-F238E27FC236}">
                <a16:creationId xmlns:a16="http://schemas.microsoft.com/office/drawing/2014/main" id="{1E7C2B68-14C5-2247-BA74-6C46D2BD8A8E}"/>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11" name="Espace réservé du pied de page 4">
            <a:extLst>
              <a:ext uri="{FF2B5EF4-FFF2-40B4-BE49-F238E27FC236}">
                <a16:creationId xmlns:a16="http://schemas.microsoft.com/office/drawing/2014/main" id="{7DD35B92-D4F2-C94B-AF03-A6EBCF6B1DA5}"/>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2" name="Espace réservé du numéro de diapositive 13">
            <a:extLst>
              <a:ext uri="{FF2B5EF4-FFF2-40B4-BE49-F238E27FC236}">
                <a16:creationId xmlns:a16="http://schemas.microsoft.com/office/drawing/2014/main" id="{7E75738C-94BF-E74D-B1EC-97C516AC2CDB}"/>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12</a:t>
            </a:fld>
            <a:endParaRPr lang="fr-FR" dirty="0"/>
          </a:p>
        </p:txBody>
      </p:sp>
    </p:spTree>
    <p:extLst>
      <p:ext uri="{BB962C8B-B14F-4D97-AF65-F5344CB8AC3E}">
        <p14:creationId xmlns:p14="http://schemas.microsoft.com/office/powerpoint/2010/main" val="29165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1: High Efficiency Klystrons </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13</a:t>
            </a:fld>
            <a:endParaRPr lang="fr-FR" dirty="0"/>
          </a:p>
        </p:txBody>
      </p:sp>
      <p:sp>
        <p:nvSpPr>
          <p:cNvPr id="3" name="ZoneTexte 2">
            <a:extLst>
              <a:ext uri="{FF2B5EF4-FFF2-40B4-BE49-F238E27FC236}">
                <a16:creationId xmlns:a16="http://schemas.microsoft.com/office/drawing/2014/main" id="{22E7CB9D-0095-4649-A674-CDC9F4994C65}"/>
              </a:ext>
            </a:extLst>
          </p:cNvPr>
          <p:cNvSpPr txBox="1"/>
          <p:nvPr/>
        </p:nvSpPr>
        <p:spPr>
          <a:xfrm>
            <a:off x="369518" y="863600"/>
            <a:ext cx="11332013" cy="5940088"/>
          </a:xfrm>
          <a:prstGeom prst="rect">
            <a:avLst/>
          </a:prstGeom>
          <a:noFill/>
        </p:spPr>
        <p:txBody>
          <a:bodyPr wrap="square" rtlCol="0">
            <a:spAutoFit/>
          </a:bodyPr>
          <a:lstStyle/>
          <a:p>
            <a:r>
              <a:rPr lang="en-GB" sz="2000" b="1" dirty="0">
                <a:solidFill>
                  <a:srgbClr val="0070C0"/>
                </a:solidFill>
                <a:latin typeface="Arial" panose="020B0604020202020204" pitchFamily="34" charset="0"/>
                <a:cs typeface="Arial" panose="020B0604020202020204" pitchFamily="34" charset="0"/>
              </a:rPr>
              <a:t>Justification of the choice of the KTA according to the criteria:</a:t>
            </a: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RF demands </a:t>
            </a:r>
            <a:r>
              <a:rPr lang="en-GB" dirty="0">
                <a:latin typeface="Arial" panose="020B0604020202020204" pitchFamily="34" charset="0"/>
                <a:cs typeface="Arial" panose="020B0604020202020204" pitchFamily="34" charset="0"/>
              </a:rPr>
              <a:t>of proposed large scale particle accelerators (FCC-</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 ILC, CLIC, CEPC): In the of </a:t>
            </a:r>
            <a:r>
              <a:rPr lang="en-GB" b="1" dirty="0">
                <a:latin typeface="Arial" panose="020B0604020202020204" pitchFamily="34" charset="0"/>
                <a:cs typeface="Arial" panose="020B0604020202020204" pitchFamily="34" charset="0"/>
              </a:rPr>
              <a:t>10-100 MW range</a:t>
            </a:r>
            <a:r>
              <a:rPr lang="en-GB" dirty="0">
                <a:latin typeface="Arial" panose="020B0604020202020204" pitchFamily="34" charset="0"/>
                <a:cs typeface="Arial" panose="020B0604020202020204" pitchFamily="34" charset="0"/>
              </a:rPr>
              <a:t> (For comparison LHC has a total RF drive of 5 MW).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With the current RF source efficiency, significant </a:t>
            </a:r>
            <a:r>
              <a:rPr lang="en-US" dirty="0">
                <a:latin typeface="Arial" panose="020B0604020202020204" pitchFamily="34" charset="0"/>
                <a:cs typeface="Arial" panose="020B0604020202020204" pitchFamily="34" charset="0"/>
              </a:rPr>
              <a:t>amount of energy is effectively wasted as heat</a:t>
            </a:r>
            <a:r>
              <a:rPr lang="fr-FR" dirty="0">
                <a:latin typeface="Arial" panose="020B0604020202020204" pitchFamily="34" charset="0"/>
                <a:cs typeface="Arial" panose="020B0604020202020204" pitchFamily="34" charset="0"/>
              </a:rPr>
              <a:t> </a:t>
            </a:r>
          </a:p>
          <a:p>
            <a:r>
              <a:rPr lang="fr-FR" dirty="0">
                <a:latin typeface="Arial" panose="020B0604020202020204" pitchFamily="34" charset="0"/>
                <a:cs typeface="Arial" panose="020B0604020202020204" pitchFamily="34" charset="0"/>
                <a:sym typeface="Wingdings" pitchFamily="2" charset="2"/>
              </a:rPr>
              <a:t> </a:t>
            </a:r>
            <a:r>
              <a:rPr lang="en-US" b="1" dirty="0">
                <a:latin typeface="Arial" panose="020B0604020202020204" pitchFamily="34" charset="0"/>
                <a:cs typeface="Arial" panose="020B0604020202020204" pitchFamily="34" charset="0"/>
              </a:rPr>
              <a:t>Improving the efficiency </a:t>
            </a:r>
            <a:r>
              <a:rPr lang="en-US" dirty="0">
                <a:latin typeface="Arial" panose="020B0604020202020204" pitchFamily="34" charset="0"/>
                <a:cs typeface="Arial" panose="020B0604020202020204" pitchFamily="34" charset="0"/>
              </a:rPr>
              <a:t>is therefore of critical importance to </a:t>
            </a:r>
            <a:r>
              <a:rPr lang="en-US" b="1" dirty="0">
                <a:latin typeface="Arial" panose="020B0604020202020204" pitchFamily="34" charset="0"/>
                <a:cs typeface="Arial" panose="020B0604020202020204" pitchFamily="34" charset="0"/>
              </a:rPr>
              <a:t>reducing the overall costs </a:t>
            </a:r>
            <a:r>
              <a:rPr lang="en-US" dirty="0">
                <a:latin typeface="Arial" panose="020B0604020202020204" pitchFamily="34" charset="0"/>
                <a:cs typeface="Arial" panose="020B0604020202020204" pitchFamily="34" charset="0"/>
              </a:rPr>
              <a:t>(construction and operation) and improving the carbon footprint of the installation.</a:t>
            </a:r>
            <a:r>
              <a:rPr lang="fr-FR"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p>
        </p:txBody>
      </p:sp>
      <p:pic>
        <p:nvPicPr>
          <p:cNvPr id="5" name="Image 4">
            <a:extLst>
              <a:ext uri="{FF2B5EF4-FFF2-40B4-BE49-F238E27FC236}">
                <a16:creationId xmlns:a16="http://schemas.microsoft.com/office/drawing/2014/main" id="{17A64055-D75B-984E-854A-D0D37713CD2F}"/>
              </a:ext>
            </a:extLst>
          </p:cNvPr>
          <p:cNvPicPr>
            <a:picLocks noChangeAspect="1"/>
          </p:cNvPicPr>
          <p:nvPr/>
        </p:nvPicPr>
        <p:blipFill>
          <a:blip r:embed="rId2"/>
          <a:stretch>
            <a:fillRect/>
          </a:stretch>
        </p:blipFill>
        <p:spPr>
          <a:xfrm>
            <a:off x="2082800" y="1850642"/>
            <a:ext cx="7587293" cy="3584958"/>
          </a:xfrm>
          <a:prstGeom prst="rect">
            <a:avLst/>
          </a:prstGeom>
        </p:spPr>
      </p:pic>
    </p:spTree>
    <p:extLst>
      <p:ext uri="{BB962C8B-B14F-4D97-AF65-F5344CB8AC3E}">
        <p14:creationId xmlns:p14="http://schemas.microsoft.com/office/powerpoint/2010/main" val="2589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1: High Efficiency Klystrons </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14</a:t>
            </a:fld>
            <a:endParaRPr lang="fr-FR" dirty="0"/>
          </a:p>
        </p:txBody>
      </p:sp>
      <p:sp>
        <p:nvSpPr>
          <p:cNvPr id="3" name="ZoneTexte 2">
            <a:extLst>
              <a:ext uri="{FF2B5EF4-FFF2-40B4-BE49-F238E27FC236}">
                <a16:creationId xmlns:a16="http://schemas.microsoft.com/office/drawing/2014/main" id="{22E7CB9D-0095-4649-A674-CDC9F4994C65}"/>
              </a:ext>
            </a:extLst>
          </p:cNvPr>
          <p:cNvSpPr txBox="1"/>
          <p:nvPr/>
        </p:nvSpPr>
        <p:spPr>
          <a:xfrm>
            <a:off x="190500" y="990600"/>
            <a:ext cx="11849100" cy="4611455"/>
          </a:xfrm>
          <a:prstGeom prst="rect">
            <a:avLst/>
          </a:prstGeom>
          <a:noFill/>
        </p:spPr>
        <p:txBody>
          <a:bodyPr wrap="square" rtlCol="0">
            <a:spAutoFit/>
          </a:bodyPr>
          <a:lstStyle/>
          <a:p>
            <a:pPr>
              <a:lnSpc>
                <a:spcPct val="150000"/>
              </a:lnSpc>
            </a:pPr>
            <a:r>
              <a:rPr lang="en-GB" b="1" dirty="0">
                <a:solidFill>
                  <a:srgbClr val="0070C0"/>
                </a:solidFill>
                <a:latin typeface="Arial" panose="020B0604020202020204" pitchFamily="34" charset="0"/>
                <a:cs typeface="Arial" panose="020B0604020202020204" pitchFamily="34" charset="0"/>
              </a:rPr>
              <a:t>State of the art klystrons: </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Few devices deliver efficiencies over 65% (</a:t>
            </a:r>
            <a:r>
              <a:rPr lang="en-GB" dirty="0" err="1">
                <a:latin typeface="Arial" panose="020B0604020202020204" pitchFamily="34" charset="0"/>
                <a:cs typeface="Arial" panose="020B0604020202020204" pitchFamily="34" charset="0"/>
              </a:rPr>
              <a:t>Exp</a:t>
            </a:r>
            <a:r>
              <a:rPr lang="en-GB" dirty="0">
                <a:latin typeface="Arial" panose="020B0604020202020204" pitchFamily="34" charset="0"/>
                <a:cs typeface="Arial" panose="020B0604020202020204" pitchFamily="34" charset="0"/>
              </a:rPr>
              <a:t>: LHC uses 300 kW, 400 MHz, 65% efficiency klystrons).</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Multiple-beam klystrons (MBK’s)- theoretical efficiency of 80%.</a:t>
            </a:r>
          </a:p>
          <a:p>
            <a:pPr>
              <a:lnSpc>
                <a:spcPct val="150000"/>
              </a:lnSpc>
            </a:pPr>
            <a:r>
              <a:rPr lang="en-GB" b="1" dirty="0">
                <a:solidFill>
                  <a:srgbClr val="0070C0"/>
                </a:solidFill>
                <a:latin typeface="Arial" panose="020B0604020202020204" pitchFamily="34" charset="0"/>
                <a:cs typeface="Arial" panose="020B0604020202020204" pitchFamily="34" charset="0"/>
              </a:rPr>
              <a:t>Targeted performances beyond state of the art regarding future project needs:</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Focus on high efficiency, rather than high power: 80 to 90% efficiency targeted.</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Reliable, robust vacuum tubes.</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Operation ~0.4-12 GHz.</a:t>
            </a:r>
            <a:endParaRPr lang="en-GB" dirty="0">
              <a:solidFill>
                <a:srgbClr val="0070C0"/>
              </a:solidFill>
              <a:latin typeface="Arial" panose="020B0604020202020204" pitchFamily="34" charset="0"/>
              <a:cs typeface="Arial" panose="020B0604020202020204" pitchFamily="34" charset="0"/>
            </a:endParaRPr>
          </a:p>
          <a:p>
            <a:pPr>
              <a:lnSpc>
                <a:spcPct val="150000"/>
              </a:lnSpc>
            </a:pPr>
            <a:r>
              <a:rPr lang="en-GB" b="1" dirty="0">
                <a:solidFill>
                  <a:srgbClr val="0070C0"/>
                </a:solidFill>
                <a:latin typeface="Arial" panose="020B0604020202020204" pitchFamily="34" charset="0"/>
                <a:cs typeface="Arial" panose="020B0604020202020204" pitchFamily="34" charset="0"/>
              </a:rPr>
              <a:t>Technical development paths to improve the performances (or reduce cost) and meet future project needs:</a:t>
            </a:r>
            <a:endParaRPr lang="en-GB" b="1" u="sng" dirty="0">
              <a:solidFill>
                <a:srgbClr val="0070C0"/>
              </a:solidFill>
              <a:latin typeface="Arial" panose="020B0604020202020204" pitchFamily="34" charset="0"/>
              <a:cs typeface="Arial" panose="020B0604020202020204" pitchFamily="34" charset="0"/>
            </a:endParaRP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Novel electron bunching mechanisms:  The Core Oscillation Method (COM), Bench Alignment collection (BAC)</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Improve power conversion efficiency at the output cavity: Congregated Bunch  </a:t>
            </a:r>
          </a:p>
          <a:p>
            <a:pPr marL="285750" indent="-285750">
              <a:lnSpc>
                <a:spcPct val="150000"/>
              </a:lnSpc>
              <a:buClr>
                <a:srgbClr val="FFC000"/>
              </a:buClr>
              <a:buFont typeface="Wingdings" pitchFamily="2" charset="2"/>
              <a:buChar char="§"/>
            </a:pPr>
            <a:r>
              <a:rPr lang="en-GB" dirty="0">
                <a:latin typeface="Arial" panose="020B0604020202020204" pitchFamily="34" charset="0"/>
                <a:cs typeface="Arial" panose="020B0604020202020204" pitchFamily="34" charset="0"/>
              </a:rPr>
              <a:t>Improve resonant cavity production process to reduce global cost. </a:t>
            </a:r>
          </a:p>
        </p:txBody>
      </p:sp>
    </p:spTree>
    <p:extLst>
      <p:ext uri="{BB962C8B-B14F-4D97-AF65-F5344CB8AC3E}">
        <p14:creationId xmlns:p14="http://schemas.microsoft.com/office/powerpoint/2010/main" val="424084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2: High field SC magnets </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15</a:t>
            </a:fld>
            <a:endParaRPr lang="fr-FR" dirty="0"/>
          </a:p>
        </p:txBody>
      </p:sp>
      <p:sp>
        <p:nvSpPr>
          <p:cNvPr id="3" name="ZoneTexte 2">
            <a:extLst>
              <a:ext uri="{FF2B5EF4-FFF2-40B4-BE49-F238E27FC236}">
                <a16:creationId xmlns:a16="http://schemas.microsoft.com/office/drawing/2014/main" id="{22E7CB9D-0095-4649-A674-CDC9F4994C65}"/>
              </a:ext>
            </a:extLst>
          </p:cNvPr>
          <p:cNvSpPr txBox="1"/>
          <p:nvPr/>
        </p:nvSpPr>
        <p:spPr>
          <a:xfrm>
            <a:off x="369518" y="863600"/>
            <a:ext cx="11492282" cy="4242123"/>
          </a:xfrm>
          <a:prstGeom prst="rect">
            <a:avLst/>
          </a:prstGeom>
          <a:noFill/>
        </p:spPr>
        <p:txBody>
          <a:bodyPr wrap="square" rtlCol="0">
            <a:spAutoFit/>
          </a:bodyPr>
          <a:lstStyle/>
          <a:p>
            <a:pPr>
              <a:lnSpc>
                <a:spcPct val="150000"/>
              </a:lnSpc>
            </a:pPr>
            <a:r>
              <a:rPr lang="en-GB" sz="2000" b="1" dirty="0">
                <a:solidFill>
                  <a:srgbClr val="0070C0"/>
                </a:solidFill>
                <a:latin typeface="Arial" panose="020B0604020202020204" pitchFamily="34" charset="0"/>
                <a:cs typeface="Arial" panose="020B0604020202020204" pitchFamily="34" charset="0"/>
              </a:rPr>
              <a:t>Justification of the choice of the KTA according to the criteria:</a:t>
            </a:r>
            <a:endParaRPr lang="en-GB" b="1" dirty="0">
              <a:latin typeface="Arial" panose="020B0604020202020204" pitchFamily="34" charset="0"/>
              <a:cs typeface="Arial" panose="020B0604020202020204" pitchFamily="34" charset="0"/>
            </a:endParaRPr>
          </a:p>
          <a:p>
            <a:pPr marL="285750" indent="-285750">
              <a:lnSpc>
                <a:spcPct val="150000"/>
              </a:lnSpc>
              <a:buClr>
                <a:srgbClr val="FFC000"/>
              </a:buClr>
              <a:buFont typeface="Wingdings" pitchFamily="2" charset="2"/>
              <a:buChar char="§"/>
            </a:pPr>
            <a:r>
              <a:rPr lang="en-US" dirty="0">
                <a:latin typeface="Arial" panose="020B0604020202020204" pitchFamily="34" charset="0"/>
                <a:cs typeface="Arial" panose="020B0604020202020204" pitchFamily="34" charset="0"/>
              </a:rPr>
              <a:t>Increasing the field of SC magnets is a must to achieve the future machine requirements (16T for FCC). This need an important development effort in the upcoming years.</a:t>
            </a:r>
          </a:p>
          <a:p>
            <a:pPr marL="285750" indent="-285750">
              <a:lnSpc>
                <a:spcPct val="150000"/>
              </a:lnSpc>
              <a:buClr>
                <a:srgbClr val="FFC000"/>
              </a:buClr>
              <a:buFont typeface="Wingdings" pitchFamily="2" charset="2"/>
              <a:buChar char="§"/>
            </a:pPr>
            <a:r>
              <a:rPr lang="en-US" dirty="0">
                <a:latin typeface="Arial" panose="020B0604020202020204" pitchFamily="34" charset="0"/>
                <a:cs typeface="Arial" panose="020B0604020202020204" pitchFamily="34" charset="0"/>
              </a:rPr>
              <a:t>Large scale accelerator and SC magnet based projects result in dramatic demands, occasional and time-bound of Low Temperature Superconducting (LTS) material, which need to be accommodated:</a:t>
            </a:r>
          </a:p>
          <a:p>
            <a:pPr marL="742950" lvl="1" indent="-285750">
              <a:lnSpc>
                <a:spcPct val="150000"/>
              </a:lnSpc>
              <a:buClr>
                <a:srgbClr val="FFC000"/>
              </a:buClr>
              <a:buFont typeface="Courier New" panose="02070309020205020404" pitchFamily="49" charset="0"/>
              <a:buChar char="o"/>
            </a:pPr>
            <a:r>
              <a:rPr lang="en-US" dirty="0">
                <a:latin typeface="Arial" panose="020B0604020202020204" pitchFamily="34" charset="0"/>
                <a:cs typeface="Arial" panose="020B0604020202020204" pitchFamily="34" charset="0"/>
              </a:rPr>
              <a:t>LHC required 1300 tons of </a:t>
            </a:r>
            <a:r>
              <a:rPr lang="en-US" dirty="0" err="1">
                <a:latin typeface="Arial" panose="020B0604020202020204" pitchFamily="34" charset="0"/>
                <a:cs typeface="Arial" panose="020B0604020202020204" pitchFamily="34" charset="0"/>
              </a:rPr>
              <a:t>Nb-Ti</a:t>
            </a:r>
            <a:r>
              <a:rPr lang="en-US" dirty="0">
                <a:latin typeface="Arial" panose="020B0604020202020204" pitchFamily="34" charset="0"/>
                <a:cs typeface="Arial" panose="020B0604020202020204" pitchFamily="34" charset="0"/>
              </a:rPr>
              <a:t> (300 t/year peak production)</a:t>
            </a:r>
          </a:p>
          <a:p>
            <a:pPr marL="742950" lvl="1" indent="-285750">
              <a:lnSpc>
                <a:spcPct val="150000"/>
              </a:lnSpc>
              <a:buClr>
                <a:srgbClr val="FFC000"/>
              </a:buClr>
              <a:buFont typeface="Courier New" panose="02070309020205020404" pitchFamily="49" charset="0"/>
              <a:buChar char="o"/>
            </a:pPr>
            <a:r>
              <a:rPr lang="en-US" dirty="0">
                <a:latin typeface="Arial" panose="020B0604020202020204" pitchFamily="34" charset="0"/>
                <a:cs typeface="Arial" panose="020B0604020202020204" pitchFamily="34" charset="0"/>
              </a:rPr>
              <a:t>ITER requires 300 tons of </a:t>
            </a:r>
            <a:r>
              <a:rPr lang="en-US" dirty="0" err="1">
                <a:latin typeface="Arial" panose="020B0604020202020204" pitchFamily="34" charset="0"/>
                <a:cs typeface="Arial" panose="020B0604020202020204" pitchFamily="34" charset="0"/>
              </a:rPr>
              <a:t>Nb-Ti</a:t>
            </a:r>
            <a:r>
              <a:rPr lang="en-US" dirty="0">
                <a:latin typeface="Arial" panose="020B0604020202020204" pitchFamily="34" charset="0"/>
                <a:cs typeface="Arial" panose="020B0604020202020204" pitchFamily="34" charset="0"/>
              </a:rPr>
              <a:t> and 685 tons of Nb</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Sn (150 t/year peak production)</a:t>
            </a:r>
          </a:p>
          <a:p>
            <a:pPr marL="742950" lvl="1" indent="-285750">
              <a:lnSpc>
                <a:spcPct val="150000"/>
              </a:lnSpc>
              <a:buClr>
                <a:srgbClr val="FFC000"/>
              </a:buClr>
              <a:buFont typeface="Courier New" panose="02070309020205020404" pitchFamily="49" charset="0"/>
              <a:buChar char="o"/>
            </a:pPr>
            <a:r>
              <a:rPr lang="en-US" b="1" dirty="0">
                <a:latin typeface="Arial" panose="020B0604020202020204" pitchFamily="34" charset="0"/>
                <a:cs typeface="Arial" panose="020B0604020202020204" pitchFamily="34" charset="0"/>
              </a:rPr>
              <a:t>FCC</a:t>
            </a:r>
            <a:r>
              <a:rPr lang="en-US" dirty="0">
                <a:latin typeface="Arial" panose="020B0604020202020204" pitchFamily="34" charset="0"/>
                <a:cs typeface="Arial" panose="020B0604020202020204" pitchFamily="34" charset="0"/>
              </a:rPr>
              <a:t> will require </a:t>
            </a:r>
            <a:r>
              <a:rPr lang="en-US" b="1" dirty="0">
                <a:latin typeface="Arial" panose="020B0604020202020204" pitchFamily="34" charset="0"/>
                <a:cs typeface="Arial" panose="020B0604020202020204" pitchFamily="34" charset="0"/>
              </a:rPr>
              <a:t>7000-9000 tons </a:t>
            </a:r>
            <a:r>
              <a:rPr lang="en-US" dirty="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Nb3Sn</a:t>
            </a:r>
          </a:p>
          <a:p>
            <a:pPr>
              <a:lnSpc>
                <a:spcPct val="150000"/>
              </a:lnSpc>
            </a:pPr>
            <a:r>
              <a:rPr lang="en-US" dirty="0">
                <a:latin typeface="Arial" panose="020B0604020202020204" pitchFamily="34" charset="0"/>
                <a:cs typeface="Arial" panose="020B0604020202020204" pitchFamily="34" charset="0"/>
              </a:rPr>
              <a:t>Knowing that the production is of 600 t/year for </a:t>
            </a:r>
            <a:r>
              <a:rPr lang="en-US" dirty="0" err="1">
                <a:latin typeface="Arial" panose="020B0604020202020204" pitchFamily="34" charset="0"/>
                <a:cs typeface="Arial" panose="020B0604020202020204" pitchFamily="34" charset="0"/>
              </a:rPr>
              <a:t>Nb-Ti</a:t>
            </a:r>
            <a:r>
              <a:rPr lang="en-US" dirty="0">
                <a:latin typeface="Arial" panose="020B0604020202020204" pitchFamily="34" charset="0"/>
                <a:cs typeface="Arial" panose="020B0604020202020204" pitchFamily="34" charset="0"/>
              </a:rPr>
              <a:t> and 10 t/year for Nb</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Sn: 10 t/year.</a:t>
            </a:r>
          </a:p>
          <a:p>
            <a:pPr>
              <a:lnSpc>
                <a:spcPct val="150000"/>
              </a:lnSpc>
            </a:pPr>
            <a:r>
              <a:rPr lang="en-US" dirty="0">
                <a:latin typeface="Arial" panose="020B0604020202020204" pitchFamily="34" charset="0"/>
                <a:cs typeface="Arial" panose="020B0604020202020204" pitchFamily="34" charset="0"/>
                <a:sym typeface="Wingdings" pitchFamily="2" charset="2"/>
              </a:rPr>
              <a:t> Absolute need to investigate new ways to push the performance limits.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53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2: High field SC magnets </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16</a:t>
            </a:fld>
            <a:endParaRPr lang="fr-FR" dirty="0"/>
          </a:p>
        </p:txBody>
      </p:sp>
      <p:sp>
        <p:nvSpPr>
          <p:cNvPr id="3" name="ZoneTexte 2">
            <a:extLst>
              <a:ext uri="{FF2B5EF4-FFF2-40B4-BE49-F238E27FC236}">
                <a16:creationId xmlns:a16="http://schemas.microsoft.com/office/drawing/2014/main" id="{22E7CB9D-0095-4649-A674-CDC9F4994C65}"/>
              </a:ext>
            </a:extLst>
          </p:cNvPr>
          <p:cNvSpPr txBox="1"/>
          <p:nvPr/>
        </p:nvSpPr>
        <p:spPr>
          <a:xfrm>
            <a:off x="369518" y="990600"/>
            <a:ext cx="11332013" cy="1420261"/>
          </a:xfrm>
          <a:prstGeom prst="rect">
            <a:avLst/>
          </a:prstGeom>
          <a:noFill/>
        </p:spPr>
        <p:txBody>
          <a:bodyPr wrap="square" rtlCol="0">
            <a:spAutoFit/>
          </a:bodyPr>
          <a:lstStyle/>
          <a:p>
            <a:pPr>
              <a:lnSpc>
                <a:spcPct val="150000"/>
              </a:lnSpc>
            </a:pPr>
            <a:r>
              <a:rPr lang="en-GB" sz="2000" b="1" dirty="0">
                <a:solidFill>
                  <a:srgbClr val="0070C0"/>
                </a:solidFill>
                <a:latin typeface="Arial" panose="020B0604020202020204" pitchFamily="34" charset="0"/>
                <a:cs typeface="Arial" panose="020B0604020202020204" pitchFamily="34" charset="0"/>
              </a:rPr>
              <a:t>State of the art: </a:t>
            </a:r>
          </a:p>
          <a:p>
            <a:pPr>
              <a:lnSpc>
                <a:spcPct val="150000"/>
              </a:lnSpc>
              <a:buClr>
                <a:srgbClr val="FFC000"/>
              </a:buClr>
            </a:pPr>
            <a:endParaRPr lang="en-GB" sz="2000" dirty="0">
              <a:latin typeface="Arial" panose="020B0604020202020204" pitchFamily="34" charset="0"/>
              <a:cs typeface="Arial" panose="020B0604020202020204" pitchFamily="34" charset="0"/>
            </a:endParaRPr>
          </a:p>
          <a:p>
            <a:pPr>
              <a:lnSpc>
                <a:spcPct val="150000"/>
              </a:lnSpc>
              <a:buClr>
                <a:srgbClr val="FFC000"/>
              </a:buClr>
            </a:pPr>
            <a:endParaRPr lang="en-GB" sz="2000" dirty="0">
              <a:latin typeface="Arial" panose="020B0604020202020204" pitchFamily="34" charset="0"/>
              <a:cs typeface="Arial" panose="020B0604020202020204" pitchFamily="34" charset="0"/>
            </a:endParaRPr>
          </a:p>
        </p:txBody>
      </p:sp>
      <p:pic>
        <p:nvPicPr>
          <p:cNvPr id="12" name="Espace réservé du contenu 5">
            <a:extLst>
              <a:ext uri="{FF2B5EF4-FFF2-40B4-BE49-F238E27FC236}">
                <a16:creationId xmlns:a16="http://schemas.microsoft.com/office/drawing/2014/main" id="{4FC5DE73-7037-3E44-925E-8E00C938A71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97351" y="1165565"/>
            <a:ext cx="7580741" cy="5228885"/>
          </a:xfrm>
          <a:prstGeom prst="rect">
            <a:avLst/>
          </a:prstGeom>
        </p:spPr>
      </p:pic>
    </p:spTree>
    <p:extLst>
      <p:ext uri="{BB962C8B-B14F-4D97-AF65-F5344CB8AC3E}">
        <p14:creationId xmlns:p14="http://schemas.microsoft.com/office/powerpoint/2010/main" val="116444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9915" y="2374901"/>
            <a:ext cx="3989393" cy="1555492"/>
          </a:xfrm>
          <a:prstGeom prst="rect">
            <a:avLst/>
          </a:prstGeom>
        </p:spPr>
      </p:pic>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3819" y="2374901"/>
            <a:ext cx="3635320" cy="2042855"/>
          </a:xfrm>
          <a:prstGeom prst="rect">
            <a:avLst/>
          </a:prstGeom>
        </p:spPr>
      </p:pic>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915" y="3812403"/>
            <a:ext cx="5023904" cy="2825944"/>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0" y="4597460"/>
            <a:ext cx="3490066" cy="1863778"/>
          </a:xfrm>
          <a:prstGeom prst="rect">
            <a:avLst/>
          </a:prstGeom>
        </p:spPr>
      </p:pic>
      <p:sp>
        <p:nvSpPr>
          <p:cNvPr id="9" name="ZoneTexte 8">
            <a:extLst>
              <a:ext uri="{FF2B5EF4-FFF2-40B4-BE49-F238E27FC236}">
                <a16:creationId xmlns:a16="http://schemas.microsoft.com/office/drawing/2014/main" id="{9833C154-EE8D-5C4B-8D9E-7F6B502A75F0}"/>
              </a:ext>
            </a:extLst>
          </p:cNvPr>
          <p:cNvSpPr txBox="1"/>
          <p:nvPr/>
        </p:nvSpPr>
        <p:spPr>
          <a:xfrm>
            <a:off x="369518" y="2750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2: High field SC magnets </a:t>
            </a:r>
          </a:p>
        </p:txBody>
      </p:sp>
      <p:sp>
        <p:nvSpPr>
          <p:cNvPr id="5" name="ZoneTexte 4">
            <a:extLst>
              <a:ext uri="{FF2B5EF4-FFF2-40B4-BE49-F238E27FC236}">
                <a16:creationId xmlns:a16="http://schemas.microsoft.com/office/drawing/2014/main" id="{4FDD9898-DB52-0848-BB18-6A18E5095315}"/>
              </a:ext>
            </a:extLst>
          </p:cNvPr>
          <p:cNvSpPr txBox="1"/>
          <p:nvPr/>
        </p:nvSpPr>
        <p:spPr>
          <a:xfrm>
            <a:off x="88900" y="673100"/>
            <a:ext cx="11963400" cy="2039341"/>
          </a:xfrm>
          <a:prstGeom prst="rect">
            <a:avLst/>
          </a:prstGeom>
          <a:noFill/>
        </p:spPr>
        <p:txBody>
          <a:bodyPr wrap="square" rtlCol="0">
            <a:spAutoFit/>
          </a:bodyPr>
          <a:lstStyle/>
          <a:p>
            <a:pPr lvl="1" algn="just">
              <a:lnSpc>
                <a:spcPct val="150000"/>
              </a:lnSpc>
            </a:pPr>
            <a:r>
              <a:rPr lang="en-GB" sz="2000" b="1" dirty="0">
                <a:solidFill>
                  <a:srgbClr val="0070C0"/>
                </a:solidFill>
                <a:latin typeface="Arial" panose="020B0604020202020204" pitchFamily="34" charset="0"/>
                <a:cs typeface="Arial" panose="020B0604020202020204" pitchFamily="34" charset="0"/>
              </a:rPr>
              <a:t>State of the art- </a:t>
            </a:r>
            <a:r>
              <a:rPr lang="fr-FR" sz="2000" b="1" dirty="0">
                <a:solidFill>
                  <a:srgbClr val="0070C0"/>
                </a:solidFill>
                <a:latin typeface="Arial" panose="020B0604020202020204" pitchFamily="34" charset="0"/>
                <a:cs typeface="Arial" panose="020B0604020202020204" pitchFamily="34" charset="0"/>
              </a:rPr>
              <a:t>Accelerator type </a:t>
            </a:r>
            <a:r>
              <a:rPr lang="fr-FR" sz="2000" b="1" dirty="0" err="1">
                <a:solidFill>
                  <a:srgbClr val="0070C0"/>
                </a:solidFill>
                <a:latin typeface="Arial" panose="020B0604020202020204" pitchFamily="34" charset="0"/>
                <a:cs typeface="Arial" panose="020B0604020202020204" pitchFamily="34" charset="0"/>
              </a:rPr>
              <a:t>magnet</a:t>
            </a:r>
            <a:r>
              <a:rPr lang="fr-FR" sz="2000" b="1" dirty="0">
                <a:solidFill>
                  <a:srgbClr val="0070C0"/>
                </a:solidFill>
                <a:latin typeface="Arial" panose="020B0604020202020204" pitchFamily="34" charset="0"/>
                <a:cs typeface="Arial" panose="020B0604020202020204" pitchFamily="34" charset="0"/>
              </a:rPr>
              <a:t>: </a:t>
            </a:r>
          </a:p>
          <a:p>
            <a:pPr lvl="1" algn="just">
              <a:lnSpc>
                <a:spcPct val="150000"/>
              </a:lnSpc>
            </a:pPr>
            <a:r>
              <a:rPr lang="en-US" dirty="0">
                <a:latin typeface="Arial" panose="020B0604020202020204" pitchFamily="34" charset="0"/>
                <a:cs typeface="Arial" panose="020B0604020202020204" pitchFamily="34" charset="0"/>
              </a:rPr>
              <a:t>FRESCA 2 Nb3Sn dipole – 100mm aperture – field homogeneity % - length 540mm</a:t>
            </a:r>
          </a:p>
          <a:p>
            <a:pPr marL="647700" lvl="2" indent="-285750">
              <a:lnSpc>
                <a:spcPct val="150000"/>
              </a:lnSpc>
              <a:buClr>
                <a:srgbClr val="FFC000"/>
              </a:buClr>
              <a:buFont typeface="Wingdings" pitchFamily="2" charset="2"/>
              <a:buChar char="§"/>
            </a:pPr>
            <a:r>
              <a:rPr lang="en-US" sz="1600" dirty="0">
                <a:latin typeface="Arial" panose="020B0604020202020204" pitchFamily="34" charset="0"/>
                <a:cs typeface="Arial" panose="020B0604020202020204" pitchFamily="34" charset="0"/>
              </a:rPr>
              <a:t>Coils fabrication @ CEA, cold mass integration @ CERN</a:t>
            </a:r>
          </a:p>
          <a:p>
            <a:pPr marL="647700" lvl="2" indent="-285750">
              <a:lnSpc>
                <a:spcPct val="150000"/>
              </a:lnSpc>
              <a:buClr>
                <a:srgbClr val="FFC000"/>
              </a:buClr>
              <a:buFont typeface="Wingdings" pitchFamily="2" charset="2"/>
              <a:buChar char="§"/>
            </a:pPr>
            <a:r>
              <a:rPr lang="en-US" sz="1600" dirty="0">
                <a:latin typeface="Arial" panose="020B0604020202020204" pitchFamily="34" charset="0"/>
                <a:cs typeface="Arial" panose="020B0604020202020204" pitchFamily="34" charset="0"/>
              </a:rPr>
              <a:t>Testing @ CERN (12.1 T achieved in August 2017</a:t>
            </a:r>
            <a:r>
              <a:rPr lang="en-US" sz="1600" dirty="0">
                <a:latin typeface="Arial" panose="020B0604020202020204" pitchFamily="34" charset="0"/>
                <a:cs typeface="Arial" panose="020B0604020202020204" pitchFamily="34" charset="0"/>
                <a:sym typeface="Wingdings" pitchFamily="2" charset="2"/>
              </a:rPr>
              <a: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14.6 T in 2018 after mechanical structure modification) </a:t>
            </a:r>
          </a:p>
          <a:p>
            <a:pPr>
              <a:lnSpc>
                <a:spcPct val="150000"/>
              </a:lnSpc>
            </a:pPr>
            <a:endParaRPr lang="fr-FR" sz="1600" dirty="0"/>
          </a:p>
        </p:txBody>
      </p:sp>
      <p:sp>
        <p:nvSpPr>
          <p:cNvPr id="15" name="Espace réservé de la date 3">
            <a:extLst>
              <a:ext uri="{FF2B5EF4-FFF2-40B4-BE49-F238E27FC236}">
                <a16:creationId xmlns:a16="http://schemas.microsoft.com/office/drawing/2014/main" id="{41F7427E-D71A-1C44-A3F5-1E4B81468DC8}"/>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16" name="Espace réservé du pied de page 4">
            <a:extLst>
              <a:ext uri="{FF2B5EF4-FFF2-40B4-BE49-F238E27FC236}">
                <a16:creationId xmlns:a16="http://schemas.microsoft.com/office/drawing/2014/main" id="{5A987B3F-BF9F-F843-AF77-9E3833760B3B}"/>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7" name="Espace réservé du numéro de diapositive 13">
            <a:extLst>
              <a:ext uri="{FF2B5EF4-FFF2-40B4-BE49-F238E27FC236}">
                <a16:creationId xmlns:a16="http://schemas.microsoft.com/office/drawing/2014/main" id="{AD1EB2BD-ED7A-F446-8079-115A2CD16A96}"/>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17</a:t>
            </a:fld>
            <a:endParaRPr lang="fr-FR" dirty="0"/>
          </a:p>
        </p:txBody>
      </p:sp>
    </p:spTree>
    <p:extLst>
      <p:ext uri="{BB962C8B-B14F-4D97-AF65-F5344CB8AC3E}">
        <p14:creationId xmlns:p14="http://schemas.microsoft.com/office/powerpoint/2010/main" val="12687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833C154-EE8D-5C4B-8D9E-7F6B502A75F0}"/>
              </a:ext>
            </a:extLst>
          </p:cNvPr>
          <p:cNvSpPr txBox="1"/>
          <p:nvPr/>
        </p:nvSpPr>
        <p:spPr>
          <a:xfrm>
            <a:off x="369518" y="2750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2: High field SC magnets </a:t>
            </a:r>
          </a:p>
        </p:txBody>
      </p:sp>
      <p:sp>
        <p:nvSpPr>
          <p:cNvPr id="15" name="Espace réservé de la date 3">
            <a:extLst>
              <a:ext uri="{FF2B5EF4-FFF2-40B4-BE49-F238E27FC236}">
                <a16:creationId xmlns:a16="http://schemas.microsoft.com/office/drawing/2014/main" id="{41F7427E-D71A-1C44-A3F5-1E4B81468DC8}"/>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16" name="Espace réservé du pied de page 4">
            <a:extLst>
              <a:ext uri="{FF2B5EF4-FFF2-40B4-BE49-F238E27FC236}">
                <a16:creationId xmlns:a16="http://schemas.microsoft.com/office/drawing/2014/main" id="{5A987B3F-BF9F-F843-AF77-9E3833760B3B}"/>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7" name="Espace réservé du numéro de diapositive 13">
            <a:extLst>
              <a:ext uri="{FF2B5EF4-FFF2-40B4-BE49-F238E27FC236}">
                <a16:creationId xmlns:a16="http://schemas.microsoft.com/office/drawing/2014/main" id="{AD1EB2BD-ED7A-F446-8079-115A2CD16A96}"/>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18</a:t>
            </a:fld>
            <a:endParaRPr lang="fr-FR" dirty="0"/>
          </a:p>
        </p:txBody>
      </p:sp>
      <p:pic>
        <p:nvPicPr>
          <p:cNvPr id="12" name="Image 11">
            <a:extLst>
              <a:ext uri="{FF2B5EF4-FFF2-40B4-BE49-F238E27FC236}">
                <a16:creationId xmlns:a16="http://schemas.microsoft.com/office/drawing/2014/main" id="{898D8884-A127-2D40-BD70-9E320F844D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8016" y="1536082"/>
            <a:ext cx="2473029" cy="3081035"/>
          </a:xfrm>
          <a:prstGeom prst="rect">
            <a:avLst/>
          </a:prstGeom>
        </p:spPr>
      </p:pic>
      <p:pic>
        <p:nvPicPr>
          <p:cNvPr id="18" name="Image 17">
            <a:extLst>
              <a:ext uri="{FF2B5EF4-FFF2-40B4-BE49-F238E27FC236}">
                <a16:creationId xmlns:a16="http://schemas.microsoft.com/office/drawing/2014/main" id="{AD902280-862D-EE4A-AFD1-944E0291364C}"/>
              </a:ext>
            </a:extLst>
          </p:cNvPr>
          <p:cNvPicPr>
            <a:picLocks noChangeAspect="1"/>
          </p:cNvPicPr>
          <p:nvPr/>
        </p:nvPicPr>
        <p:blipFill>
          <a:blip r:embed="rId3"/>
          <a:stretch>
            <a:fillRect/>
          </a:stretch>
        </p:blipFill>
        <p:spPr>
          <a:xfrm>
            <a:off x="3922469" y="1205136"/>
            <a:ext cx="7503246" cy="3665981"/>
          </a:xfrm>
          <a:prstGeom prst="rect">
            <a:avLst/>
          </a:prstGeom>
        </p:spPr>
      </p:pic>
      <p:sp>
        <p:nvSpPr>
          <p:cNvPr id="19" name="Rectangle 18">
            <a:extLst>
              <a:ext uri="{FF2B5EF4-FFF2-40B4-BE49-F238E27FC236}">
                <a16:creationId xmlns:a16="http://schemas.microsoft.com/office/drawing/2014/main" id="{3F037A0E-BD54-B14B-BB5F-A4BBC42290F4}"/>
              </a:ext>
            </a:extLst>
          </p:cNvPr>
          <p:cNvSpPr/>
          <p:nvPr/>
        </p:nvSpPr>
        <p:spPr>
          <a:xfrm>
            <a:off x="165100" y="4958025"/>
            <a:ext cx="11747500" cy="1154675"/>
          </a:xfrm>
          <a:prstGeom prst="rect">
            <a:avLst/>
          </a:prstGeom>
        </p:spPr>
        <p:txBody>
          <a:bodyPr wrap="square">
            <a:spAutoFit/>
          </a:bodyPr>
          <a:lstStyle/>
          <a:p>
            <a:pPr marL="285750"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Insert made of 9 double pancake (</a:t>
            </a:r>
            <a:r>
              <a:rPr lang="fr-FR" sz="1600" dirty="0" err="1">
                <a:latin typeface="Arial" panose="020B0604020202020204" pitchFamily="34" charset="0"/>
                <a:cs typeface="Arial" panose="020B0604020202020204" pitchFamily="34" charset="0"/>
              </a:rPr>
              <a:t>ReBCO</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inner</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diameter</a:t>
            </a:r>
            <a:r>
              <a:rPr lang="fr-FR" sz="1600" dirty="0">
                <a:latin typeface="Arial" panose="020B0604020202020204" pitchFamily="34" charset="0"/>
                <a:cs typeface="Arial" panose="020B0604020202020204" pitchFamily="34" charset="0"/>
              </a:rPr>
              <a:t> of 50 mm) </a:t>
            </a:r>
            <a:r>
              <a:rPr lang="fr-FR" sz="1600" dirty="0" err="1">
                <a:latin typeface="Arial" panose="020B0604020202020204" pitchFamily="34" charset="0"/>
                <a:cs typeface="Arial" panose="020B0604020202020204" pitchFamily="34" charset="0"/>
              </a:rPr>
              <a:t>using</a:t>
            </a:r>
            <a:r>
              <a:rPr lang="fr-FR" sz="1600" dirty="0">
                <a:latin typeface="Arial" panose="020B0604020202020204" pitchFamily="34" charset="0"/>
                <a:cs typeface="Arial" panose="020B0604020202020204" pitchFamily="34" charset="0"/>
              </a:rPr>
              <a:t> an </a:t>
            </a:r>
            <a:r>
              <a:rPr lang="fr-FR" sz="1600" dirty="0" err="1">
                <a:latin typeface="Arial" panose="020B0604020202020204" pitchFamily="34" charset="0"/>
                <a:cs typeface="Arial" panose="020B0604020202020204" pitchFamily="34" charset="0"/>
              </a:rPr>
              <a:t>innovative</a:t>
            </a:r>
            <a:r>
              <a:rPr lang="fr-FR" sz="1600" dirty="0">
                <a:latin typeface="Arial" panose="020B0604020202020204" pitchFamily="34" charset="0"/>
                <a:cs typeface="Arial" panose="020B0604020202020204" pitchFamily="34" charset="0"/>
              </a:rPr>
              <a:t> MI </a:t>
            </a:r>
            <a:r>
              <a:rPr lang="fr-FR" sz="1600" dirty="0" err="1">
                <a:latin typeface="Arial" panose="020B0604020202020204" pitchFamily="34" charset="0"/>
                <a:cs typeface="Arial" panose="020B0604020202020204" pitchFamily="34" charset="0"/>
              </a:rPr>
              <a:t>insulation</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Metal</a:t>
            </a:r>
            <a:r>
              <a:rPr lang="fr-FR" sz="1600" dirty="0">
                <a:latin typeface="Arial" panose="020B0604020202020204" pitchFamily="34" charset="0"/>
                <a:cs typeface="Arial" panose="020B0604020202020204" pitchFamily="34" charset="0"/>
              </a:rPr>
              <a:t>-as-</a:t>
            </a:r>
            <a:r>
              <a:rPr lang="fr-FR" sz="1600" dirty="0" err="1">
                <a:latin typeface="Arial" panose="020B0604020202020204" pitchFamily="34" charset="0"/>
                <a:cs typeface="Arial" panose="020B0604020202020204" pitchFamily="34" charset="0"/>
              </a:rPr>
              <a:t>Insulation</a:t>
            </a:r>
            <a:r>
              <a:rPr lang="fr-FR"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20.8 T </a:t>
            </a:r>
            <a:r>
              <a:rPr lang="fr-FR" sz="1600" b="1" dirty="0" err="1">
                <a:latin typeface="Arial" panose="020B0604020202020204" pitchFamily="34" charset="0"/>
                <a:cs typeface="Arial" panose="020B0604020202020204" pitchFamily="34" charset="0"/>
              </a:rPr>
              <a:t>obtained</a:t>
            </a:r>
            <a:r>
              <a:rPr lang="fr-FR" sz="1600" b="1" dirty="0">
                <a:latin typeface="Arial" panose="020B0604020202020204" pitchFamily="34" charset="0"/>
                <a:cs typeface="Arial" panose="020B0604020202020204" pitchFamily="34" charset="0"/>
              </a:rPr>
              <a:t> for 45 minutes (12.8T </a:t>
            </a:r>
            <a:r>
              <a:rPr lang="fr-FR" sz="1600" b="1" dirty="0" err="1">
                <a:latin typeface="Arial" panose="020B0604020202020204" pitchFamily="34" charset="0"/>
                <a:cs typeface="Arial" panose="020B0604020202020204" pitchFamily="34" charset="0"/>
              </a:rPr>
              <a:t>created</a:t>
            </a:r>
            <a:r>
              <a:rPr lang="fr-FR" sz="1600" b="1" dirty="0">
                <a:latin typeface="Arial" panose="020B0604020202020204" pitchFamily="34" charset="0"/>
                <a:cs typeface="Arial" panose="020B0604020202020204" pitchFamily="34" charset="0"/>
              </a:rPr>
              <a:t> by the HTS insert </a:t>
            </a:r>
            <a:r>
              <a:rPr lang="fr-FR" sz="1600" b="1" dirty="0" err="1">
                <a:latin typeface="Arial" panose="020B0604020202020204" pitchFamily="34" charset="0"/>
                <a:cs typeface="Arial" panose="020B0604020202020204" pitchFamily="34" charset="0"/>
              </a:rPr>
              <a:t>with</a:t>
            </a:r>
            <a:r>
              <a:rPr lang="fr-FR" sz="1600" b="1" dirty="0">
                <a:latin typeface="Arial" panose="020B0604020202020204" pitchFamily="34" charset="0"/>
                <a:cs typeface="Arial" panose="020B0604020202020204" pitchFamily="34" charset="0"/>
              </a:rPr>
              <a:t> a background </a:t>
            </a:r>
            <a:r>
              <a:rPr lang="fr-FR" sz="1600" b="1" dirty="0" err="1">
                <a:latin typeface="Arial" panose="020B0604020202020204" pitchFamily="34" charset="0"/>
                <a:cs typeface="Arial" panose="020B0604020202020204" pitchFamily="34" charset="0"/>
              </a:rPr>
              <a:t>field</a:t>
            </a:r>
            <a:r>
              <a:rPr lang="fr-FR" sz="1600" b="1" dirty="0">
                <a:latin typeface="Arial" panose="020B0604020202020204" pitchFamily="34" charset="0"/>
                <a:cs typeface="Arial" panose="020B0604020202020204" pitchFamily="34" charset="0"/>
              </a:rPr>
              <a:t> of 8T @ LCNMI Grenoble)</a:t>
            </a:r>
            <a:endParaRPr lang="fr-FR"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FR" sz="1600" dirty="0" err="1">
                <a:latin typeface="Arial" panose="020B0604020202020204" pitchFamily="34" charset="0"/>
                <a:cs typeface="Arial" panose="020B0604020202020204" pitchFamily="34" charset="0"/>
              </a:rPr>
              <a:t>Next</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step</a:t>
            </a:r>
            <a:r>
              <a:rPr lang="fr-FR" sz="1600" dirty="0">
                <a:latin typeface="Arial" panose="020B0604020202020204" pitchFamily="34" charset="0"/>
                <a:cs typeface="Arial" panose="020B0604020202020204" pitchFamily="34" charset="0"/>
              </a:rPr>
              <a:t>: &gt; 30 T (&gt; 10 T </a:t>
            </a:r>
            <a:r>
              <a:rPr lang="fr-FR" sz="1600" dirty="0" err="1">
                <a:latin typeface="Arial" panose="020B0604020202020204" pitchFamily="34" charset="0"/>
                <a:cs typeface="Arial" panose="020B0604020202020204" pitchFamily="34" charset="0"/>
              </a:rPr>
              <a:t>obtained</a:t>
            </a:r>
            <a:r>
              <a:rPr lang="fr-FR" sz="1600" dirty="0">
                <a:latin typeface="Arial" panose="020B0604020202020204" pitchFamily="34" charset="0"/>
                <a:cs typeface="Arial" panose="020B0604020202020204" pitchFamily="34" charset="0"/>
              </a:rPr>
              <a:t> </a:t>
            </a:r>
            <a:r>
              <a:rPr lang="fr-FR" sz="1600" dirty="0" err="1">
                <a:latin typeface="Arial" panose="020B0604020202020204" pitchFamily="34" charset="0"/>
                <a:cs typeface="Arial" panose="020B0604020202020204" pitchFamily="34" charset="0"/>
              </a:rPr>
              <a:t>from</a:t>
            </a:r>
            <a:r>
              <a:rPr lang="fr-FR" sz="1600" dirty="0">
                <a:latin typeface="Arial" panose="020B0604020202020204" pitchFamily="34" charset="0"/>
                <a:cs typeface="Arial" panose="020B0604020202020204" pitchFamily="34" charset="0"/>
              </a:rPr>
              <a:t> the insert in a 20 T background </a:t>
            </a:r>
            <a:r>
              <a:rPr lang="fr-FR" sz="1600" dirty="0" err="1">
                <a:latin typeface="Arial" panose="020B0604020202020204" pitchFamily="34" charset="0"/>
                <a:cs typeface="Arial" panose="020B0604020202020204" pitchFamily="34" charset="0"/>
              </a:rPr>
              <a:t>field</a:t>
            </a:r>
            <a:r>
              <a:rPr lang="fr-FR" sz="1600" dirty="0">
                <a:latin typeface="Arial" panose="020B0604020202020204" pitchFamily="34" charset="0"/>
                <a:cs typeface="Arial" panose="020B0604020202020204" pitchFamily="34" charset="0"/>
              </a:rPr>
              <a:t>).</a:t>
            </a:r>
          </a:p>
        </p:txBody>
      </p:sp>
      <p:sp>
        <p:nvSpPr>
          <p:cNvPr id="2" name="ZoneTexte 1">
            <a:extLst>
              <a:ext uri="{FF2B5EF4-FFF2-40B4-BE49-F238E27FC236}">
                <a16:creationId xmlns:a16="http://schemas.microsoft.com/office/drawing/2014/main" id="{AECF7FB5-9E46-484E-82ED-F1F91BC91BB7}"/>
              </a:ext>
            </a:extLst>
          </p:cNvPr>
          <p:cNvSpPr txBox="1"/>
          <p:nvPr/>
        </p:nvSpPr>
        <p:spPr>
          <a:xfrm>
            <a:off x="508000" y="861771"/>
            <a:ext cx="7035800" cy="400110"/>
          </a:xfrm>
          <a:prstGeom prst="rect">
            <a:avLst/>
          </a:prstGeom>
          <a:noFill/>
        </p:spPr>
        <p:txBody>
          <a:bodyPr wrap="square" rtlCol="0">
            <a:spAutoFit/>
          </a:bodyPr>
          <a:lstStyle/>
          <a:p>
            <a:r>
              <a:rPr lang="en-GB" sz="2000" b="1" dirty="0">
                <a:solidFill>
                  <a:srgbClr val="0070C0"/>
                </a:solidFill>
                <a:latin typeface="Arial" panose="020B0604020202020204" pitchFamily="34" charset="0"/>
                <a:cs typeface="Arial" panose="020B0604020202020204" pitchFamily="34" charset="0"/>
              </a:rPr>
              <a:t>State of the art: HTS high field magnet example</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2: High field SC magnets </a:t>
            </a:r>
          </a:p>
        </p:txBody>
      </p:sp>
      <p:sp>
        <p:nvSpPr>
          <p:cNvPr id="8" name="Espace réservé de la date 3">
            <a:extLst>
              <a:ext uri="{FF2B5EF4-FFF2-40B4-BE49-F238E27FC236}">
                <a16:creationId xmlns:a16="http://schemas.microsoft.com/office/drawing/2014/main" id="{45F4362D-8453-BD4D-9AF1-F6F7180B3B5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9" name="Espace réservé du pied de page 4">
            <a:extLst>
              <a:ext uri="{FF2B5EF4-FFF2-40B4-BE49-F238E27FC236}">
                <a16:creationId xmlns:a16="http://schemas.microsoft.com/office/drawing/2014/main" id="{B6943D7E-BCF4-BF4C-AAE2-D87B61A604A1}"/>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 name="Espace réservé du numéro de diapositive 13">
            <a:extLst>
              <a:ext uri="{FF2B5EF4-FFF2-40B4-BE49-F238E27FC236}">
                <a16:creationId xmlns:a16="http://schemas.microsoft.com/office/drawing/2014/main" id="{8B8560BA-8E78-2545-8A5C-D6DB0CA3B6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19</a:t>
            </a:fld>
            <a:endParaRPr lang="fr-FR" dirty="0"/>
          </a:p>
        </p:txBody>
      </p:sp>
      <p:sp>
        <p:nvSpPr>
          <p:cNvPr id="3" name="ZoneTexte 2">
            <a:extLst>
              <a:ext uri="{FF2B5EF4-FFF2-40B4-BE49-F238E27FC236}">
                <a16:creationId xmlns:a16="http://schemas.microsoft.com/office/drawing/2014/main" id="{22E7CB9D-0095-4649-A674-CDC9F4994C65}"/>
              </a:ext>
            </a:extLst>
          </p:cNvPr>
          <p:cNvSpPr txBox="1"/>
          <p:nvPr/>
        </p:nvSpPr>
        <p:spPr>
          <a:xfrm>
            <a:off x="369518" y="990600"/>
            <a:ext cx="11332013" cy="5026954"/>
          </a:xfrm>
          <a:prstGeom prst="rect">
            <a:avLst/>
          </a:prstGeom>
          <a:noFill/>
        </p:spPr>
        <p:txBody>
          <a:bodyPr wrap="square" rtlCol="0">
            <a:spAutoFit/>
          </a:bodyPr>
          <a:lstStyle/>
          <a:p>
            <a:pPr>
              <a:lnSpc>
                <a:spcPct val="150000"/>
              </a:lnSpc>
              <a:buClr>
                <a:srgbClr val="FFC000"/>
              </a:buClr>
            </a:pPr>
            <a:r>
              <a:rPr lang="en-GB" dirty="0">
                <a:solidFill>
                  <a:srgbClr val="0070C0"/>
                </a:solidFill>
                <a:latin typeface="Arial" panose="020B0604020202020204" pitchFamily="34" charset="0"/>
                <a:cs typeface="Arial" panose="020B0604020202020204" pitchFamily="34" charset="0"/>
              </a:rPr>
              <a:t>Targeted performances beyond state of the art regarding future project needs:</a:t>
            </a:r>
          </a:p>
          <a:p>
            <a:pPr marL="285750" indent="-285750">
              <a:lnSpc>
                <a:spcPct val="150000"/>
              </a:lnSpc>
              <a:buClr>
                <a:srgbClr val="FFC000"/>
              </a:buClr>
              <a:buFont typeface="Wingdings" pitchFamily="2" charset="2"/>
              <a:buChar char="§"/>
            </a:pPr>
            <a:r>
              <a:rPr lang="en-US" dirty="0">
                <a:latin typeface="Arial" panose="020B0604020202020204" pitchFamily="34" charset="0"/>
                <a:cs typeface="Arial" panose="020B0604020202020204" pitchFamily="34" charset="0"/>
              </a:rPr>
              <a:t>Increase the magnetic field in large volumes using new innovative superconductors in order to build bigger and stronger magnets</a:t>
            </a:r>
            <a:endParaRPr lang="en-GB" dirty="0">
              <a:latin typeface="Arial" panose="020B0604020202020204" pitchFamily="34" charset="0"/>
              <a:cs typeface="Arial" panose="020B0604020202020204" pitchFamily="34" charset="0"/>
            </a:endParaRPr>
          </a:p>
          <a:p>
            <a:pPr>
              <a:lnSpc>
                <a:spcPct val="150000"/>
              </a:lnSpc>
              <a:buClr>
                <a:srgbClr val="FFC000"/>
              </a:buClr>
            </a:pPr>
            <a:r>
              <a:rPr lang="en-GB" dirty="0">
                <a:solidFill>
                  <a:srgbClr val="0070C0"/>
                </a:solidFill>
                <a:latin typeface="Arial" panose="020B0604020202020204" pitchFamily="34" charset="0"/>
                <a:cs typeface="Arial" panose="020B0604020202020204" pitchFamily="34" charset="0"/>
              </a:rPr>
              <a:t>Technical development paths to improve the performances (or reduce cost) and meet future project needs:</a:t>
            </a:r>
            <a:endParaRPr lang="en-GB" b="1" u="sng" dirty="0">
              <a:solidFill>
                <a:srgbClr val="0070C0"/>
              </a:solidFill>
              <a:latin typeface="Arial" panose="020B0604020202020204" pitchFamily="34" charset="0"/>
              <a:cs typeface="Arial" panose="020B0604020202020204" pitchFamily="34" charset="0"/>
            </a:endParaRPr>
          </a:p>
          <a:p>
            <a:pPr marL="285750" indent="-285750">
              <a:lnSpc>
                <a:spcPct val="150000"/>
              </a:lnSpc>
              <a:buClr>
                <a:srgbClr val="FFC000"/>
              </a:buClr>
              <a:buFont typeface="Wingdings" pitchFamily="2" charset="2"/>
              <a:buChar char="§"/>
            </a:pPr>
            <a:r>
              <a:rPr lang="en-US" b="1" dirty="0">
                <a:latin typeface="Arial" panose="020B0604020202020204" pitchFamily="34" charset="0"/>
                <a:cs typeface="Arial" panose="020B0604020202020204" pitchFamily="34" charset="0"/>
              </a:rPr>
              <a:t>Development and use of </a:t>
            </a:r>
            <a:r>
              <a:rPr lang="it-IT" b="1" dirty="0">
                <a:latin typeface="Arial" panose="020B0604020202020204" pitchFamily="34" charset="0"/>
                <a:cs typeface="Arial" panose="020B0604020202020204" pitchFamily="34" charset="0"/>
              </a:rPr>
              <a:t>ultimate performance</a:t>
            </a:r>
            <a:r>
              <a:rPr lang="it-IT"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Nb3Sn conductors</a:t>
            </a:r>
            <a:r>
              <a:rPr lang="en-US" dirty="0">
                <a:latin typeface="Arial" panose="020B0604020202020204" pitchFamily="34" charset="0"/>
                <a:cs typeface="Arial" panose="020B0604020202020204" pitchFamily="34" charset="0"/>
              </a:rPr>
              <a:t> is the most mature option for magnets on future accelerators  (i.e. FCC) and high field magnets; </a:t>
            </a:r>
          </a:p>
          <a:p>
            <a:pPr marL="285750" indent="-285750">
              <a:lnSpc>
                <a:spcPct val="150000"/>
              </a:lnSpc>
              <a:buClr>
                <a:srgbClr val="FFC000"/>
              </a:buClr>
              <a:buFont typeface="Wingdings" pitchFamily="2" charset="2"/>
              <a:buChar char="§"/>
            </a:pPr>
            <a:r>
              <a:rPr lang="en-US" b="1" dirty="0">
                <a:latin typeface="Arial" panose="020B0604020202020204" pitchFamily="34" charset="0"/>
                <a:cs typeface="Arial" panose="020B0604020202020204" pitchFamily="34" charset="0"/>
              </a:rPr>
              <a:t>Development and use of HTS conductors </a:t>
            </a:r>
            <a:r>
              <a:rPr lang="en-US" dirty="0">
                <a:latin typeface="Arial" panose="020B0604020202020204" pitchFamily="34" charset="0"/>
                <a:cs typeface="Arial" panose="020B0604020202020204" pitchFamily="34" charset="0"/>
              </a:rPr>
              <a:t>still need high tech R&amp;D (from material science to electromagnetic/electromechanical engineering)  to be implemented in high field magnets at affordable costs</a:t>
            </a:r>
          </a:p>
          <a:p>
            <a:pPr marL="285750" indent="-285750">
              <a:lnSpc>
                <a:spcPct val="150000"/>
              </a:lnSpc>
              <a:buClr>
                <a:srgbClr val="FFC000"/>
              </a:buClr>
              <a:buFont typeface="Wingdings" pitchFamily="2" charset="2"/>
              <a:buChar char="§"/>
            </a:pPr>
            <a:r>
              <a:rPr lang="en-US" b="1" dirty="0">
                <a:latin typeface="Arial" panose="020B0604020202020204" pitchFamily="34" charset="0"/>
                <a:cs typeface="Arial" panose="020B0604020202020204" pitchFamily="34" charset="0"/>
              </a:rPr>
              <a:t>Increase the operating temperature </a:t>
            </a:r>
            <a:r>
              <a:rPr lang="en-US" dirty="0">
                <a:latin typeface="Arial" panose="020B0604020202020204" pitchFamily="34" charset="0"/>
                <a:cs typeface="Arial" panose="020B0604020202020204" pitchFamily="34" charset="0"/>
              </a:rPr>
              <a:t>and simplify the cryogenics</a:t>
            </a:r>
          </a:p>
          <a:p>
            <a:pPr marL="285750" indent="-285750">
              <a:lnSpc>
                <a:spcPct val="150000"/>
              </a:lnSpc>
              <a:buClr>
                <a:srgbClr val="FFC000"/>
              </a:buClr>
              <a:buFont typeface="Wingdings" pitchFamily="2" charset="2"/>
              <a:buChar char="§"/>
            </a:pPr>
            <a:r>
              <a:rPr lang="en-US" b="1" dirty="0">
                <a:latin typeface="Arial" panose="020B0604020202020204" pitchFamily="34" charset="0"/>
                <a:cs typeface="Arial" panose="020B0604020202020204" pitchFamily="34" charset="0"/>
              </a:rPr>
              <a:t>Reinforce conductor mechanical strength</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protect the coils against quenches</a:t>
            </a:r>
            <a:r>
              <a:rPr lang="en-US" dirty="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a:p>
            <a:pPr marL="285750" indent="-285750">
              <a:lnSpc>
                <a:spcPct val="150000"/>
              </a:lnSpc>
              <a:buClr>
                <a:srgbClr val="FFC000"/>
              </a:buClr>
              <a:buFont typeface="Wingdings" pitchFamily="2" charset="2"/>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a:extLst>
              <a:ext uri="{FF2B5EF4-FFF2-40B4-BE49-F238E27FC236}">
                <a16:creationId xmlns:a16="http://schemas.microsoft.com/office/drawing/2014/main" id="{F19E2328-BB2D-9A4D-BA16-8A07B67F7AA6}"/>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2</a:t>
            </a:fld>
            <a:endParaRPr lang="fr-FR" dirty="0"/>
          </a:p>
        </p:txBody>
      </p:sp>
      <p:sp>
        <p:nvSpPr>
          <p:cNvPr id="18" name="ZoneTexte 17">
            <a:extLst>
              <a:ext uri="{FF2B5EF4-FFF2-40B4-BE49-F238E27FC236}">
                <a16:creationId xmlns:a16="http://schemas.microsoft.com/office/drawing/2014/main" id="{2A1D1D88-3C81-FF48-83EF-EB9DD8EB338C}"/>
              </a:ext>
            </a:extLst>
          </p:cNvPr>
          <p:cNvSpPr txBox="1"/>
          <p:nvPr/>
        </p:nvSpPr>
        <p:spPr>
          <a:xfrm>
            <a:off x="382044" y="338203"/>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Goals of Strategy Working Group:</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9" name="Espace réservé du contenu 2">
            <a:extLst>
              <a:ext uri="{FF2B5EF4-FFF2-40B4-BE49-F238E27FC236}">
                <a16:creationId xmlns:a16="http://schemas.microsoft.com/office/drawing/2014/main" id="{F7366669-B8B4-ED4C-B565-5E7FE6095EAC}"/>
              </a:ext>
            </a:extLst>
          </p:cNvPr>
          <p:cNvSpPr>
            <a:spLocks noGrp="1"/>
          </p:cNvSpPr>
          <p:nvPr>
            <p:ph idx="1"/>
          </p:nvPr>
        </p:nvSpPr>
        <p:spPr>
          <a:xfrm>
            <a:off x="205933" y="1496903"/>
            <a:ext cx="11568533" cy="4459398"/>
          </a:xfrm>
        </p:spPr>
        <p:txBody>
          <a:bodyPr>
            <a:noAutofit/>
          </a:bodyPr>
          <a:lstStyle/>
          <a:p>
            <a:pPr algn="just">
              <a:lnSpc>
                <a:spcPct val="130000"/>
              </a:lnSpc>
              <a:buClr>
                <a:srgbClr val="FFB817"/>
              </a:buClr>
              <a:buFont typeface="Wingdings" pitchFamily="2" charset="2"/>
              <a:buChar char="§"/>
            </a:pPr>
            <a:r>
              <a:rPr lang="en-GB" sz="2200" dirty="0">
                <a:latin typeface="Arial" panose="020B0604020202020204" pitchFamily="34" charset="0"/>
                <a:cs typeface="Arial" panose="020B0604020202020204" pitchFamily="34" charset="0"/>
              </a:rPr>
              <a:t>Provide the European industries with a clear view of the </a:t>
            </a:r>
            <a:r>
              <a:rPr lang="en-GB" sz="2200" b="1" dirty="0">
                <a:latin typeface="Arial" panose="020B0604020202020204" pitchFamily="34" charset="0"/>
                <a:cs typeface="Arial" panose="020B0604020202020204" pitchFamily="34" charset="0"/>
              </a:rPr>
              <a:t>strategic science and technology roadmaps</a:t>
            </a:r>
            <a:r>
              <a:rPr lang="en-GB" sz="2200" dirty="0">
                <a:latin typeface="Arial" panose="020B0604020202020204" pitchFamily="34" charset="0"/>
                <a:cs typeface="Arial" panose="020B0604020202020204" pitchFamily="34" charset="0"/>
              </a:rPr>
              <a:t> for the future accelerator and SC magnet based Research Infrastructures worldwide.  </a:t>
            </a:r>
          </a:p>
          <a:p>
            <a:pPr algn="just">
              <a:lnSpc>
                <a:spcPct val="130000"/>
              </a:lnSpc>
              <a:buClr>
                <a:srgbClr val="FFB817"/>
              </a:buClr>
              <a:buFont typeface="Wingdings" pitchFamily="2" charset="2"/>
              <a:buChar char="§"/>
            </a:pPr>
            <a:r>
              <a:rPr lang="en-GB" sz="2200" dirty="0">
                <a:latin typeface="Arial" panose="020B0604020202020204" pitchFamily="34" charset="0"/>
                <a:cs typeface="Arial" panose="020B0604020202020204" pitchFamily="34" charset="0"/>
              </a:rPr>
              <a:t>Identify the </a:t>
            </a:r>
            <a:r>
              <a:rPr lang="en-GB" sz="2200" b="1" dirty="0">
                <a:latin typeface="Arial" panose="020B0604020202020204" pitchFamily="34" charset="0"/>
                <a:cs typeface="Arial" panose="020B0604020202020204" pitchFamily="34" charset="0"/>
              </a:rPr>
              <a:t>Key Technology Areas </a:t>
            </a:r>
            <a:r>
              <a:rPr lang="en-GB" sz="220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KTAs</a:t>
            </a:r>
            <a:r>
              <a:rPr lang="en-GB" sz="2200" dirty="0">
                <a:latin typeface="Arial" panose="020B0604020202020204" pitchFamily="34" charset="0"/>
                <a:cs typeface="Arial" panose="020B0604020202020204" pitchFamily="34" charset="0"/>
              </a:rPr>
              <a:t>) that need special support and important technical development to  meet the future projects challenging requirements. </a:t>
            </a:r>
          </a:p>
          <a:p>
            <a:pPr algn="just">
              <a:lnSpc>
                <a:spcPct val="130000"/>
              </a:lnSpc>
              <a:buClr>
                <a:srgbClr val="FFB817"/>
              </a:buClr>
              <a:buFont typeface="Wingdings" pitchFamily="2" charset="2"/>
              <a:buChar char="§"/>
            </a:pPr>
            <a:r>
              <a:rPr lang="en-GB" sz="2200" dirty="0">
                <a:latin typeface="Arial" panose="020B0604020202020204" pitchFamily="34" charset="0"/>
                <a:cs typeface="Arial" panose="020B0604020202020204" pitchFamily="34" charset="0"/>
              </a:rPr>
              <a:t>Identify the European </a:t>
            </a:r>
            <a:r>
              <a:rPr lang="en-GB" sz="2200" b="1" dirty="0">
                <a:latin typeface="Arial" panose="020B0604020202020204" pitchFamily="34" charset="0"/>
                <a:cs typeface="Arial" panose="020B0604020202020204" pitchFamily="34" charset="0"/>
              </a:rPr>
              <a:t>Technological Infrastructures</a:t>
            </a: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TIs</a:t>
            </a:r>
            <a:r>
              <a:rPr lang="en-GB" sz="2200" dirty="0">
                <a:latin typeface="Arial" panose="020B0604020202020204" pitchFamily="34" charset="0"/>
                <a:cs typeface="Arial" panose="020B0604020202020204" pitchFamily="34" charset="0"/>
              </a:rPr>
              <a:t>) where technical development on KTAs could be performed, identify the needs on new TIs </a:t>
            </a:r>
            <a:r>
              <a:rPr lang="en-GB" sz="2200" dirty="0">
                <a:latin typeface="Arial" panose="020B0604020202020204" pitchFamily="34" charset="0"/>
                <a:cs typeface="Arial" panose="020B0604020202020204" pitchFamily="34" charset="0"/>
                <a:sym typeface="Wingdings" pitchFamily="2" charset="2"/>
              </a:rPr>
              <a:t> Set up a </a:t>
            </a:r>
            <a:r>
              <a:rPr lang="en-GB" sz="2200" b="1" dirty="0">
                <a:latin typeface="Arial" panose="020B0604020202020204" pitchFamily="34" charset="0"/>
                <a:cs typeface="Arial" panose="020B0604020202020204" pitchFamily="34" charset="0"/>
                <a:sym typeface="Wingdings" pitchFamily="2" charset="2"/>
              </a:rPr>
              <a:t>TI roadmap</a:t>
            </a:r>
            <a:r>
              <a:rPr lang="en-GB" sz="2200" dirty="0">
                <a:latin typeface="Arial" panose="020B0604020202020204" pitchFamily="34" charset="0"/>
                <a:cs typeface="Arial" panose="020B0604020202020204" pitchFamily="34" charset="0"/>
                <a:sym typeface="Wingdings" pitchFamily="2" charset="2"/>
              </a:rPr>
              <a:t>. </a:t>
            </a:r>
            <a:r>
              <a:rPr lang="en-GB" sz="2200" dirty="0">
                <a:latin typeface="Arial" panose="020B0604020202020204" pitchFamily="34" charset="0"/>
                <a:cs typeface="Arial" panose="020B0604020202020204" pitchFamily="34" charset="0"/>
              </a:rPr>
              <a:t> </a:t>
            </a:r>
          </a:p>
          <a:p>
            <a:pPr algn="just">
              <a:lnSpc>
                <a:spcPct val="130000"/>
              </a:lnSpc>
              <a:buClr>
                <a:srgbClr val="FFB817"/>
              </a:buClr>
              <a:buFont typeface="Wingdings" charset="2"/>
              <a:buChar char="§"/>
            </a:pPr>
            <a:r>
              <a:rPr lang="en-GB" sz="2200" dirty="0">
                <a:latin typeface="Arial" panose="020B0604020202020204" pitchFamily="34" charset="0"/>
                <a:cs typeface="Arial" panose="020B0604020202020204" pitchFamily="34" charset="0"/>
              </a:rPr>
              <a:t>Identify the elements necessary for a successful implementation of a </a:t>
            </a:r>
            <a:r>
              <a:rPr lang="en-GB" sz="2200" b="1" dirty="0">
                <a:latin typeface="Arial" panose="020B0604020202020204" pitchFamily="34" charset="0"/>
                <a:cs typeface="Arial" panose="020B0604020202020204" pitchFamily="34" charset="0"/>
              </a:rPr>
              <a:t>sustainable cluster of TIs</a:t>
            </a:r>
            <a:r>
              <a:rPr lang="en-GB" sz="2200" dirty="0">
                <a:latin typeface="Arial" panose="020B0604020202020204" pitchFamily="34" charset="0"/>
                <a:cs typeface="Arial" panose="020B0604020202020204" pitchFamily="34" charset="0"/>
              </a:rPr>
              <a:t> in partnership with industry. </a:t>
            </a:r>
          </a:p>
        </p:txBody>
      </p:sp>
      <p:sp>
        <p:nvSpPr>
          <p:cNvPr id="7" name="Espace réservé de la date 3">
            <a:extLst>
              <a:ext uri="{FF2B5EF4-FFF2-40B4-BE49-F238E27FC236}">
                <a16:creationId xmlns:a16="http://schemas.microsoft.com/office/drawing/2014/main" id="{A10DAA58-A444-CE41-954F-5718C04664F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8" name="Espace réservé du pied de page 4">
            <a:extLst>
              <a:ext uri="{FF2B5EF4-FFF2-40B4-BE49-F238E27FC236}">
                <a16:creationId xmlns:a16="http://schemas.microsoft.com/office/drawing/2014/main" id="{683B80DF-5E6B-A341-B5C6-AE06BCEE706A}"/>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Tree>
    <p:extLst>
      <p:ext uri="{BB962C8B-B14F-4D97-AF65-F5344CB8AC3E}">
        <p14:creationId xmlns:p14="http://schemas.microsoft.com/office/powerpoint/2010/main" val="378197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E92D6C2-1231-A94C-B7A0-20BF5DF5201F}"/>
              </a:ext>
            </a:extLst>
          </p:cNvPr>
          <p:cNvSpPr txBox="1"/>
          <p:nvPr/>
        </p:nvSpPr>
        <p:spPr>
          <a:xfrm>
            <a:off x="707136" y="1280160"/>
            <a:ext cx="10984992" cy="3365088"/>
          </a:xfrm>
          <a:prstGeom prst="rect">
            <a:avLst/>
          </a:prstGeom>
          <a:noFill/>
        </p:spPr>
        <p:txBody>
          <a:bodyPr wrap="square" rtlCol="0">
            <a:spAutoFit/>
          </a:bodyPr>
          <a:lstStyle/>
          <a:p>
            <a:pPr algn="just">
              <a:lnSpc>
                <a:spcPct val="150000"/>
              </a:lnSpc>
              <a:buClr>
                <a:srgbClr val="00B050"/>
              </a:buClr>
            </a:pPr>
            <a:r>
              <a:rPr lang="en-GB" dirty="0">
                <a:latin typeface="Arial" panose="020B0604020202020204" pitchFamily="34" charset="0"/>
                <a:cs typeface="Arial" panose="020B0604020202020204" pitchFamily="34" charset="0"/>
              </a:rPr>
              <a:t>Once all the KTAs defined, we have to go through the following items for each one:</a:t>
            </a:r>
            <a:endParaRPr lang="en-GB" dirty="0">
              <a:latin typeface="Arial" panose="020B0604020202020204" pitchFamily="34" charset="0"/>
              <a:cs typeface="Arial" panose="020B0604020202020204" pitchFamily="34" charset="0"/>
              <a:sym typeface="Wingdings" pitchFamily="2" charset="2"/>
            </a:endParaRPr>
          </a:p>
          <a:p>
            <a:pPr marL="742950" lvl="1" indent="-285750" algn="just">
              <a:lnSpc>
                <a:spcPct val="150000"/>
              </a:lnSpc>
              <a:buClr>
                <a:srgbClr val="FFC000"/>
              </a:buClr>
              <a:buFont typeface="Wingdings" pitchFamily="2" charset="2"/>
              <a:buChar char="Ø"/>
            </a:pPr>
            <a:r>
              <a:rPr lang="en-GB" dirty="0">
                <a:latin typeface="Arial" panose="020B0604020202020204" pitchFamily="34" charset="0"/>
                <a:cs typeface="Arial" panose="020B0604020202020204" pitchFamily="34" charset="0"/>
              </a:rPr>
              <a:t>KTA development plan.</a:t>
            </a:r>
          </a:p>
          <a:p>
            <a:pPr marL="742950" lvl="1" indent="-285750" algn="just">
              <a:lnSpc>
                <a:spcPct val="150000"/>
              </a:lnSpc>
              <a:buClr>
                <a:srgbClr val="FFC000"/>
              </a:buClr>
              <a:buFont typeface="Wingdings" pitchFamily="2" charset="2"/>
              <a:buChar char="Ø"/>
            </a:pPr>
            <a:r>
              <a:rPr lang="en-GB" dirty="0">
                <a:latin typeface="Arial" panose="020B0604020202020204" pitchFamily="34" charset="0"/>
                <a:cs typeface="Arial" panose="020B0604020202020204" pitchFamily="34" charset="0"/>
              </a:rPr>
              <a:t>Where KTA technical development/testing is (or could be) made in the AMICI technological Infrastructures (TIs) or European companies.</a:t>
            </a:r>
            <a:endParaRPr lang="en-GB" dirty="0">
              <a:latin typeface="Arial" panose="020B0604020202020204" pitchFamily="34" charset="0"/>
              <a:cs typeface="Arial" panose="020B0604020202020204" pitchFamily="34" charset="0"/>
              <a:sym typeface="Wingdings" pitchFamily="2" charset="2"/>
            </a:endParaRPr>
          </a:p>
          <a:p>
            <a:pPr algn="just">
              <a:lnSpc>
                <a:spcPct val="150000"/>
              </a:lnSpc>
              <a:buClr>
                <a:srgbClr val="FF0000"/>
              </a:buClr>
            </a:pPr>
            <a:r>
              <a:rPr lang="en-GB" dirty="0">
                <a:latin typeface="Arial" panose="020B0604020202020204" pitchFamily="34" charset="0"/>
                <a:cs typeface="Arial" panose="020B0604020202020204" pitchFamily="34" charset="0"/>
                <a:sym typeface="Wingdings" pitchFamily="2" charset="2"/>
              </a:rPr>
              <a:t>From these inputs, d</a:t>
            </a:r>
            <a:r>
              <a:rPr lang="en-GB" dirty="0">
                <a:latin typeface="Arial" panose="020B0604020202020204" pitchFamily="34" charset="0"/>
                <a:cs typeface="Arial" panose="020B0604020202020204" pitchFamily="34" charset="0"/>
              </a:rPr>
              <a:t>escribe KTAs technological roadmap and the (in)adequacy of the existing European Technology Infrastructure. </a:t>
            </a:r>
          </a:p>
          <a:p>
            <a:pPr algn="just">
              <a:lnSpc>
                <a:spcPct val="150000"/>
              </a:lnSpc>
              <a:buClr>
                <a:srgbClr val="FF0000"/>
              </a:buClr>
            </a:pPr>
            <a:endParaRPr lang="en-GB" dirty="0">
              <a:latin typeface="Arial" panose="020B0604020202020204" pitchFamily="34" charset="0"/>
              <a:cs typeface="Arial" panose="020B0604020202020204" pitchFamily="34" charset="0"/>
            </a:endParaRPr>
          </a:p>
          <a:p>
            <a:pPr algn="ctr">
              <a:lnSpc>
                <a:spcPct val="150000"/>
              </a:lnSpc>
              <a:buClr>
                <a:srgbClr val="FF0000"/>
              </a:buClr>
            </a:pPr>
            <a:r>
              <a:rPr lang="en-GB" b="1" u="sng" dirty="0">
                <a:latin typeface="Arial" panose="020B0604020202020204" pitchFamily="34" charset="0"/>
                <a:cs typeface="Arial" panose="020B0604020202020204" pitchFamily="34" charset="0"/>
              </a:rPr>
              <a:t>Deliverable D2.2:</a:t>
            </a:r>
            <a:r>
              <a:rPr lang="en-GB" b="1" dirty="0">
                <a:latin typeface="Arial" panose="020B0604020202020204" pitchFamily="34" charset="0"/>
                <a:cs typeface="Arial" panose="020B0604020202020204" pitchFamily="34" charset="0"/>
              </a:rPr>
              <a:t> </a:t>
            </a:r>
            <a:r>
              <a:rPr lang="en-GB" dirty="0">
                <a:latin typeface="Arial"/>
                <a:cs typeface="Arial"/>
              </a:rPr>
              <a:t>Report on the Technological Roadmaps for the different KTA </a:t>
            </a:r>
            <a:r>
              <a:rPr lang="en-GB" dirty="0">
                <a:solidFill>
                  <a:srgbClr val="FF0000"/>
                </a:solidFill>
                <a:latin typeface="Arial"/>
                <a:cs typeface="Arial"/>
              </a:rPr>
              <a:t>(M27</a:t>
            </a:r>
            <a:r>
              <a:rPr lang="en-GB" dirty="0">
                <a:solidFill>
                  <a:srgbClr val="FF0000"/>
                </a:solidFill>
                <a:latin typeface="Arial"/>
                <a:cs typeface="Arial"/>
                <a:sym typeface="Wingdings" pitchFamily="2" charset="2"/>
              </a:rPr>
              <a:t> M29</a:t>
            </a:r>
            <a:r>
              <a:rPr lang="en-GB" dirty="0">
                <a:solidFill>
                  <a:srgbClr val="FF0000"/>
                </a:solidFill>
                <a:latin typeface="Arial"/>
                <a:cs typeface="Arial"/>
              </a:rPr>
              <a:t>)</a:t>
            </a:r>
            <a:r>
              <a:rPr lang="en-GB" dirty="0">
                <a:latin typeface="Arial"/>
                <a:cs typeface="Arial"/>
              </a:rPr>
              <a:t>.</a:t>
            </a:r>
            <a:endParaRPr lang="en-GB"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677362C-8D10-844F-94BA-8ADE2E7040A7}"/>
              </a:ext>
            </a:extLst>
          </p:cNvPr>
          <p:cNvSpPr txBox="1"/>
          <p:nvPr/>
        </p:nvSpPr>
        <p:spPr>
          <a:xfrm>
            <a:off x="369518" y="313151"/>
            <a:ext cx="11593882"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WP2.2: Guidelines for KTAs technical roadmap report preparation:</a:t>
            </a:r>
          </a:p>
        </p:txBody>
      </p:sp>
    </p:spTree>
    <p:extLst>
      <p:ext uri="{BB962C8B-B14F-4D97-AF65-F5344CB8AC3E}">
        <p14:creationId xmlns:p14="http://schemas.microsoft.com/office/powerpoint/2010/main" val="184554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53A9B2-C79E-2B4E-9905-A6C06A61EF5C}"/>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61EBD908-C2CB-6F44-8E09-9A95BCCA658C}"/>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F737B948-40E4-6E40-B7BF-019C651BB9B7}"/>
              </a:ext>
            </a:extLst>
          </p:cNvPr>
          <p:cNvSpPr>
            <a:spLocks noGrp="1"/>
          </p:cNvSpPr>
          <p:nvPr>
            <p:ph type="sldNum" sz="quarter" idx="12"/>
          </p:nvPr>
        </p:nvSpPr>
        <p:spPr/>
        <p:txBody>
          <a:bodyPr/>
          <a:lstStyle/>
          <a:p>
            <a:fld id="{967CC8E4-A0B3-3249-B948-C221A81F9459}" type="slidenum">
              <a:rPr lang="fr-FR" smtClean="0"/>
              <a:t>21</a:t>
            </a:fld>
            <a:endParaRPr lang="fr-FR"/>
          </a:p>
        </p:txBody>
      </p:sp>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of KTAs roadmaps: SRF cavities</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grpSp>
        <p:nvGrpSpPr>
          <p:cNvPr id="11" name="Picture 6">
            <a:extLst>
              <a:ext uri="{FF2B5EF4-FFF2-40B4-BE49-F238E27FC236}">
                <a16:creationId xmlns:a16="http://schemas.microsoft.com/office/drawing/2014/main" id="{5F852B9F-193B-3947-992D-7379CDC4F2E4}"/>
              </a:ext>
            </a:extLst>
          </p:cNvPr>
          <p:cNvGrpSpPr/>
          <p:nvPr/>
        </p:nvGrpSpPr>
        <p:grpSpPr>
          <a:xfrm>
            <a:off x="538620" y="812394"/>
            <a:ext cx="10815180" cy="5826400"/>
            <a:chOff x="0" y="0"/>
            <a:chExt cx="8788400" cy="5344402"/>
          </a:xfrm>
        </p:grpSpPr>
        <p:sp>
          <p:nvSpPr>
            <p:cNvPr id="12" name="Rectangle">
              <a:extLst>
                <a:ext uri="{FF2B5EF4-FFF2-40B4-BE49-F238E27FC236}">
                  <a16:creationId xmlns:a16="http://schemas.microsoft.com/office/drawing/2014/main" id="{B9D4403F-D28F-274D-82BA-5610B808A04F}"/>
                </a:ext>
              </a:extLst>
            </p:cNvPr>
            <p:cNvSpPr/>
            <p:nvPr/>
          </p:nvSpPr>
          <p:spPr>
            <a:xfrm>
              <a:off x="0" y="0"/>
              <a:ext cx="8788400" cy="534440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3" name="image40.tif" descr="image40.tif">
              <a:extLst>
                <a:ext uri="{FF2B5EF4-FFF2-40B4-BE49-F238E27FC236}">
                  <a16:creationId xmlns:a16="http://schemas.microsoft.com/office/drawing/2014/main" id="{4DA80E50-01C6-FD4C-8AEB-FA1EB08B644B}"/>
                </a:ext>
              </a:extLst>
            </p:cNvPr>
            <p:cNvPicPr>
              <a:picLocks noChangeAspect="1"/>
            </p:cNvPicPr>
            <p:nvPr/>
          </p:nvPicPr>
          <p:blipFill>
            <a:blip r:embed="rId2">
              <a:extLst/>
            </a:blip>
            <a:stretch>
              <a:fillRect/>
            </a:stretch>
          </p:blipFill>
          <p:spPr>
            <a:xfrm>
              <a:off x="0" y="0"/>
              <a:ext cx="8788400" cy="5344403"/>
            </a:xfrm>
            <a:prstGeom prst="rect">
              <a:avLst/>
            </a:prstGeom>
            <a:ln w="12700" cap="flat">
              <a:noFill/>
              <a:miter lim="400000"/>
            </a:ln>
            <a:effectLst/>
          </p:spPr>
        </p:pic>
      </p:grpSp>
      <p:sp>
        <p:nvSpPr>
          <p:cNvPr id="2" name="ZoneTexte 1">
            <a:extLst>
              <a:ext uri="{FF2B5EF4-FFF2-40B4-BE49-F238E27FC236}">
                <a16:creationId xmlns:a16="http://schemas.microsoft.com/office/drawing/2014/main" id="{6A75130C-918B-7F4C-A2CF-7E6E095B58C0}"/>
              </a:ext>
            </a:extLst>
          </p:cNvPr>
          <p:cNvSpPr txBox="1"/>
          <p:nvPr/>
        </p:nvSpPr>
        <p:spPr>
          <a:xfrm>
            <a:off x="9334500" y="313151"/>
            <a:ext cx="2565400" cy="369332"/>
          </a:xfrm>
          <a:prstGeom prst="rect">
            <a:avLst/>
          </a:prstGeom>
          <a:noFill/>
        </p:spPr>
        <p:txBody>
          <a:bodyPr wrap="square" rtlCol="0">
            <a:spAutoFit/>
          </a:bodyPr>
          <a:lstStyle/>
          <a:p>
            <a:r>
              <a:rPr lang="fr-FR" u="sng" dirty="0" err="1">
                <a:latin typeface="Arial" panose="020B0604020202020204" pitchFamily="34" charset="0"/>
                <a:cs typeface="Arial" panose="020B0604020202020204" pitchFamily="34" charset="0"/>
              </a:rPr>
              <a:t>Courtesy</a:t>
            </a:r>
            <a:r>
              <a:rPr lang="fr-FR" u="sng" dirty="0">
                <a:latin typeface="Arial" panose="020B0604020202020204" pitchFamily="34" charset="0"/>
                <a:cs typeface="Arial" panose="020B0604020202020204" pitchFamily="34" charset="0"/>
              </a:rPr>
              <a:t> to E. Jensen</a:t>
            </a:r>
          </a:p>
        </p:txBody>
      </p:sp>
    </p:spTree>
    <p:extLst>
      <p:ext uri="{BB962C8B-B14F-4D97-AF65-F5344CB8AC3E}">
        <p14:creationId xmlns:p14="http://schemas.microsoft.com/office/powerpoint/2010/main" val="2375784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53A9B2-C79E-2B4E-9905-A6C06A61EF5C}"/>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61EBD908-C2CB-6F44-8E09-9A95BCCA658C}"/>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F737B948-40E4-6E40-B7BF-019C651BB9B7}"/>
              </a:ext>
            </a:extLst>
          </p:cNvPr>
          <p:cNvSpPr>
            <a:spLocks noGrp="1"/>
          </p:cNvSpPr>
          <p:nvPr>
            <p:ph type="sldNum" sz="quarter" idx="12"/>
          </p:nvPr>
        </p:nvSpPr>
        <p:spPr/>
        <p:txBody>
          <a:bodyPr/>
          <a:lstStyle/>
          <a:p>
            <a:fld id="{967CC8E4-A0B3-3249-B948-C221A81F9459}" type="slidenum">
              <a:rPr lang="fr-FR" smtClean="0"/>
              <a:t>22</a:t>
            </a:fld>
            <a:endParaRPr lang="fr-FR"/>
          </a:p>
        </p:txBody>
      </p:sp>
      <p:sp>
        <p:nvSpPr>
          <p:cNvPr id="7" name="ZoneTexte 6">
            <a:extLst>
              <a:ext uri="{FF2B5EF4-FFF2-40B4-BE49-F238E27FC236}">
                <a16:creationId xmlns:a16="http://schemas.microsoft.com/office/drawing/2014/main" id="{FE082547-F9E9-2741-9859-8BCF37D5C714}"/>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Example of KTAs roadmaps: SRF cavities</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grpSp>
        <p:nvGrpSpPr>
          <p:cNvPr id="8" name="Picture 5">
            <a:extLst>
              <a:ext uri="{FF2B5EF4-FFF2-40B4-BE49-F238E27FC236}">
                <a16:creationId xmlns:a16="http://schemas.microsoft.com/office/drawing/2014/main" id="{8354DA98-5010-8441-9957-804CBBD1C334}"/>
              </a:ext>
            </a:extLst>
          </p:cNvPr>
          <p:cNvGrpSpPr/>
          <p:nvPr/>
        </p:nvGrpSpPr>
        <p:grpSpPr>
          <a:xfrm>
            <a:off x="551144" y="787515"/>
            <a:ext cx="11135639" cy="5826401"/>
            <a:chOff x="0" y="0"/>
            <a:chExt cx="9155590" cy="5209111"/>
          </a:xfrm>
        </p:grpSpPr>
        <p:sp>
          <p:nvSpPr>
            <p:cNvPr id="9" name="Rectangle">
              <a:extLst>
                <a:ext uri="{FF2B5EF4-FFF2-40B4-BE49-F238E27FC236}">
                  <a16:creationId xmlns:a16="http://schemas.microsoft.com/office/drawing/2014/main" id="{3BA23AE8-1127-A447-83AA-3C42299F4A73}"/>
                </a:ext>
              </a:extLst>
            </p:cNvPr>
            <p:cNvSpPr/>
            <p:nvPr/>
          </p:nvSpPr>
          <p:spPr>
            <a:xfrm>
              <a:off x="0" y="0"/>
              <a:ext cx="9155591" cy="5209112"/>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0" name="image39.tif" descr="image39.tif">
              <a:extLst>
                <a:ext uri="{FF2B5EF4-FFF2-40B4-BE49-F238E27FC236}">
                  <a16:creationId xmlns:a16="http://schemas.microsoft.com/office/drawing/2014/main" id="{CCFDEEDD-811C-B64A-8208-08DCAB1C0039}"/>
                </a:ext>
              </a:extLst>
            </p:cNvPr>
            <p:cNvPicPr>
              <a:picLocks noChangeAspect="1"/>
            </p:cNvPicPr>
            <p:nvPr/>
          </p:nvPicPr>
          <p:blipFill>
            <a:blip r:embed="rId2">
              <a:extLst/>
            </a:blip>
            <a:stretch>
              <a:fillRect/>
            </a:stretch>
          </p:blipFill>
          <p:spPr>
            <a:xfrm>
              <a:off x="0" y="0"/>
              <a:ext cx="9155591" cy="5209112"/>
            </a:xfrm>
            <a:prstGeom prst="rect">
              <a:avLst/>
            </a:prstGeom>
            <a:ln w="12700" cap="flat">
              <a:noFill/>
              <a:miter lim="400000"/>
            </a:ln>
            <a:effectLst/>
          </p:spPr>
        </p:pic>
      </p:grpSp>
    </p:spTree>
    <p:extLst>
      <p:ext uri="{BB962C8B-B14F-4D97-AF65-F5344CB8AC3E}">
        <p14:creationId xmlns:p14="http://schemas.microsoft.com/office/powerpoint/2010/main" val="218292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1337C2-33F4-BB4F-9762-977E978EB826}"/>
              </a:ext>
            </a:extLst>
          </p:cNvPr>
          <p:cNvSpPr txBox="1"/>
          <p:nvPr/>
        </p:nvSpPr>
        <p:spPr>
          <a:xfrm>
            <a:off x="838200" y="2036064"/>
            <a:ext cx="10610088" cy="3780458"/>
          </a:xfrm>
          <a:prstGeom prst="rect">
            <a:avLst/>
          </a:prstGeom>
          <a:noFill/>
        </p:spPr>
        <p:txBody>
          <a:bodyPr wrap="square" rtlCol="0">
            <a:spAutoFit/>
          </a:bodyPr>
          <a:lstStyle/>
          <a:p>
            <a:pPr marL="285750" indent="-285750">
              <a:lnSpc>
                <a:spcPct val="150000"/>
              </a:lnSpc>
              <a:buClr>
                <a:srgbClr val="FFC000"/>
              </a:buClr>
              <a:buFont typeface="Wingdings" pitchFamily="2" charset="2"/>
              <a:buChar char="§"/>
            </a:pPr>
            <a:r>
              <a:rPr lang="en-US" dirty="0">
                <a:latin typeface="Arial" panose="020B0604020202020204" pitchFamily="34" charset="0"/>
                <a:cs typeface="Arial" panose="020B0604020202020204" pitchFamily="34" charset="0"/>
              </a:rPr>
              <a:t>Intermediate report on sustainability of</a:t>
            </a:r>
            <a:r>
              <a:rPr lang="en-GB" dirty="0">
                <a:latin typeface="Arial" panose="020B0604020202020204" pitchFamily="34" charset="0"/>
                <a:cs typeface="Arial" panose="020B0604020202020204" pitchFamily="34" charset="0"/>
              </a:rPr>
              <a:t> the AMICI </a:t>
            </a:r>
            <a:r>
              <a:rPr lang="en-US" dirty="0">
                <a:latin typeface="Arial" panose="020B0604020202020204" pitchFamily="34" charset="0"/>
                <a:cs typeface="Arial" panose="020B0604020202020204" pitchFamily="34" charset="0"/>
              </a:rPr>
              <a:t>Technological Facilities (TFs) was delivered.</a:t>
            </a:r>
          </a:p>
          <a:p>
            <a:pPr marL="285750" indent="-285750">
              <a:lnSpc>
                <a:spcPct val="150000"/>
              </a:lnSpc>
              <a:buFont typeface="Wingdings" pitchFamily="2" charset="2"/>
              <a:buChar char="à"/>
            </a:pPr>
            <a:r>
              <a:rPr lang="en-US" dirty="0">
                <a:latin typeface="Arial" panose="020B0604020202020204" pitchFamily="34" charset="0"/>
                <a:cs typeface="Arial" panose="020B0604020202020204" pitchFamily="34" charset="0"/>
                <a:sym typeface="Wingdings" pitchFamily="2" charset="2"/>
              </a:rPr>
              <a:t>Census on the FTE allocated to the TFs and their funding (governmental, public or other) was addressed to the AMICI partners.</a:t>
            </a:r>
          </a:p>
          <a:p>
            <a:pPr marL="285750" indent="-285750">
              <a:lnSpc>
                <a:spcPct val="150000"/>
              </a:lnSpc>
              <a:buClr>
                <a:srgbClr val="FFC000"/>
              </a:buClr>
              <a:buFont typeface="Wingdings" pitchFamily="2" charset="2"/>
              <a:buChar char="§"/>
            </a:pPr>
            <a:r>
              <a:rPr lang="en-US" dirty="0">
                <a:effectLst/>
                <a:latin typeface="Arial" panose="020B0604020202020204" pitchFamily="34" charset="0"/>
                <a:cs typeface="Arial" panose="020B0604020202020204" pitchFamily="34" charset="0"/>
                <a:sym typeface="Wingdings" pitchFamily="2" charset="2"/>
              </a:rPr>
              <a:t>Currently, a new questionnaire is in preparation, focused on typical case: the contribution of Technical </a:t>
            </a:r>
            <a:r>
              <a:rPr lang="en-US" dirty="0" err="1">
                <a:latin typeface="Arial" panose="020B0604020202020204" pitchFamily="34" charset="0"/>
                <a:cs typeface="Arial" panose="020B0604020202020204" pitchFamily="34" charset="0"/>
                <a:sym typeface="Wingdings" pitchFamily="2" charset="2"/>
              </a:rPr>
              <a:t>P</a:t>
            </a:r>
            <a:r>
              <a:rPr lang="en-US" dirty="0" err="1">
                <a:effectLst/>
                <a:latin typeface="Arial" panose="020B0604020202020204" pitchFamily="34" charset="0"/>
                <a:cs typeface="Arial" panose="020B0604020202020204" pitchFamily="34" charset="0"/>
                <a:sym typeface="Wingdings" pitchFamily="2" charset="2"/>
              </a:rPr>
              <a:t>lateforms</a:t>
            </a:r>
            <a:r>
              <a:rPr lang="en-US" dirty="0">
                <a:effectLst/>
                <a:latin typeface="Arial" panose="020B0604020202020204" pitchFamily="34" charset="0"/>
                <a:cs typeface="Arial" panose="020B0604020202020204" pitchFamily="34" charset="0"/>
                <a:sym typeface="Wingdings" pitchFamily="2" charset="2"/>
              </a:rPr>
              <a:t> (TPs) to the ESS project, to point out </a:t>
            </a:r>
            <a:r>
              <a:rPr lang="en-US" dirty="0">
                <a:latin typeface="Arial" panose="020B0604020202020204" pitchFamily="34" charset="0"/>
                <a:cs typeface="Arial" panose="020B0604020202020204" pitchFamily="34" charset="0"/>
              </a:rPr>
              <a:t>the significance of the AMICI TPs for the development and build-up of current and future large RIs.</a:t>
            </a:r>
            <a:r>
              <a:rPr lang="en-US" dirty="0">
                <a:effectLst/>
                <a:latin typeface="Arial" panose="020B0604020202020204" pitchFamily="34" charset="0"/>
                <a:cs typeface="Arial" panose="020B0604020202020204" pitchFamily="34" charset="0"/>
                <a:sym typeface="Wingdings" pitchFamily="2" charset="2"/>
              </a:rPr>
              <a:t> </a:t>
            </a:r>
            <a:r>
              <a:rPr lang="fr-FR" dirty="0">
                <a:effectLst/>
                <a:latin typeface="Arial" panose="020B0604020202020204" pitchFamily="34" charset="0"/>
                <a:cs typeface="Arial" panose="020B0604020202020204" pitchFamily="34" charset="0"/>
              </a:rPr>
              <a:t> </a:t>
            </a:r>
          </a:p>
          <a:p>
            <a:pPr marL="285750" indent="-285750">
              <a:lnSpc>
                <a:spcPct val="150000"/>
              </a:lnSpc>
              <a:buClr>
                <a:srgbClr val="FFC000"/>
              </a:buClr>
              <a:buFont typeface="Wingdings" pitchFamily="2" charset="2"/>
              <a:buChar char="§"/>
            </a:pPr>
            <a:endParaRPr lang="fr-FR" dirty="0">
              <a:latin typeface="Arial" panose="020B0604020202020204" pitchFamily="34" charset="0"/>
              <a:cs typeface="Arial" panose="020B0604020202020204" pitchFamily="34" charset="0"/>
            </a:endParaRPr>
          </a:p>
          <a:p>
            <a:pPr algn="ctr">
              <a:lnSpc>
                <a:spcPct val="150000"/>
              </a:lnSpc>
              <a:buClr>
                <a:srgbClr val="FFC000"/>
              </a:buClr>
            </a:pPr>
            <a:r>
              <a:rPr lang="en-GB" b="1" u="sng" dirty="0">
                <a:latin typeface="Arial"/>
                <a:cs typeface="Arial"/>
              </a:rPr>
              <a:t>Deliverable D2.3</a:t>
            </a:r>
            <a:r>
              <a:rPr lang="en-GB" b="1" dirty="0">
                <a:latin typeface="Arial"/>
                <a:cs typeface="Arial"/>
              </a:rPr>
              <a:t>: Report on propositions to guarantee the long term sustainability of TIs </a:t>
            </a:r>
            <a:r>
              <a:rPr lang="en-GB" b="1" dirty="0">
                <a:solidFill>
                  <a:srgbClr val="FF0000"/>
                </a:solidFill>
                <a:latin typeface="Arial"/>
                <a:cs typeface="Arial"/>
              </a:rPr>
              <a:t>(M30)</a:t>
            </a:r>
            <a:r>
              <a:rPr lang="en-GB" b="1" dirty="0">
                <a:latin typeface="Arial"/>
                <a:cs typeface="Arial"/>
              </a:rPr>
              <a:t>.</a:t>
            </a:r>
          </a:p>
          <a:p>
            <a:pPr>
              <a:lnSpc>
                <a:spcPct val="150000"/>
              </a:lnSpc>
              <a:buClr>
                <a:srgbClr val="FFC000"/>
              </a:buClr>
            </a:pPr>
            <a:endParaRPr lang="fr-FR"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12D8BA9-EFBF-ED46-BC90-B5E84F902D6F}"/>
              </a:ext>
            </a:extLst>
          </p:cNvPr>
          <p:cNvSpPr txBox="1"/>
          <p:nvPr/>
        </p:nvSpPr>
        <p:spPr>
          <a:xfrm>
            <a:off x="521918" y="465551"/>
            <a:ext cx="11593882"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WP2.3: Technological Infrastructures Sustainability</a:t>
            </a:r>
          </a:p>
        </p:txBody>
      </p:sp>
    </p:spTree>
    <p:extLst>
      <p:ext uri="{BB962C8B-B14F-4D97-AF65-F5344CB8AC3E}">
        <p14:creationId xmlns:p14="http://schemas.microsoft.com/office/powerpoint/2010/main" val="226280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9B1B688-987C-ED40-84FD-994C7627DE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7289" y="2357224"/>
            <a:ext cx="1967894" cy="1108673"/>
          </a:xfrm>
          <a:prstGeom prst="rect">
            <a:avLst/>
          </a:prstGeom>
        </p:spPr>
      </p:pic>
      <p:sp>
        <p:nvSpPr>
          <p:cNvPr id="12" name="Espace réservé du contenu 4">
            <a:extLst>
              <a:ext uri="{FF2B5EF4-FFF2-40B4-BE49-F238E27FC236}">
                <a16:creationId xmlns:a16="http://schemas.microsoft.com/office/drawing/2014/main" id="{5F5CA33F-6672-6C4C-B219-68314BBD484D}"/>
              </a:ext>
            </a:extLst>
          </p:cNvPr>
          <p:cNvSpPr>
            <a:spLocks noGrp="1"/>
          </p:cNvSpPr>
          <p:nvPr>
            <p:ph idx="1"/>
          </p:nvPr>
        </p:nvSpPr>
        <p:spPr>
          <a:xfrm>
            <a:off x="457199" y="2559160"/>
            <a:ext cx="11154427" cy="1111535"/>
          </a:xfrm>
        </p:spPr>
        <p:txBody>
          <a:bodyPr>
            <a:noAutofit/>
          </a:bodyPr>
          <a:lstStyle/>
          <a:p>
            <a:pPr marL="0" indent="0" algn="ctr">
              <a:buNone/>
            </a:pPr>
            <a:r>
              <a:rPr lang="en-GB" sz="3800" b="1" dirty="0">
                <a:solidFill>
                  <a:schemeClr val="accent1">
                    <a:lumMod val="50000"/>
                  </a:schemeClr>
                </a:solidFill>
                <a:latin typeface="Arial" panose="020B0604020202020204" pitchFamily="34" charset="0"/>
                <a:cs typeface="Arial" panose="020B0604020202020204" pitchFamily="34" charset="0"/>
              </a:rPr>
              <a:t>Thanks to all                     for the attention</a:t>
            </a:r>
          </a:p>
        </p:txBody>
      </p:sp>
      <p:sp>
        <p:nvSpPr>
          <p:cNvPr id="7" name="Espace réservé de la date 3">
            <a:extLst>
              <a:ext uri="{FF2B5EF4-FFF2-40B4-BE49-F238E27FC236}">
                <a16:creationId xmlns:a16="http://schemas.microsoft.com/office/drawing/2014/main" id="{DC644B18-7A7E-9C46-B5D8-B07BCE48C11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8" name="Espace réservé du pied de page 4">
            <a:extLst>
              <a:ext uri="{FF2B5EF4-FFF2-40B4-BE49-F238E27FC236}">
                <a16:creationId xmlns:a16="http://schemas.microsoft.com/office/drawing/2014/main" id="{80EDDCC5-21A6-6A4E-A2D6-41FCE02D62BB}"/>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9" name="Espace réservé du numéro de diapositive 13">
            <a:extLst>
              <a:ext uri="{FF2B5EF4-FFF2-40B4-BE49-F238E27FC236}">
                <a16:creationId xmlns:a16="http://schemas.microsoft.com/office/drawing/2014/main" id="{3BBFB546-6558-E543-AE55-B5EA812681D3}"/>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24</a:t>
            </a:fld>
            <a:endParaRPr lang="fr-FR" dirty="0"/>
          </a:p>
        </p:txBody>
      </p:sp>
    </p:spTree>
    <p:extLst>
      <p:ext uri="{BB962C8B-B14F-4D97-AF65-F5344CB8AC3E}">
        <p14:creationId xmlns:p14="http://schemas.microsoft.com/office/powerpoint/2010/main" val="260706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17">
            <a:extLst>
              <a:ext uri="{FF2B5EF4-FFF2-40B4-BE49-F238E27FC236}">
                <a16:creationId xmlns:a16="http://schemas.microsoft.com/office/drawing/2014/main" id="{C3A8088D-E051-DE49-9CB7-5BCE5B3B7953}"/>
              </a:ext>
            </a:extLst>
          </p:cNvPr>
          <p:cNvGrpSpPr/>
          <p:nvPr/>
        </p:nvGrpSpPr>
        <p:grpSpPr>
          <a:xfrm>
            <a:off x="1944817" y="5408952"/>
            <a:ext cx="8260479" cy="773997"/>
            <a:chOff x="448092" y="3479645"/>
            <a:chExt cx="8260479" cy="773997"/>
          </a:xfrm>
        </p:grpSpPr>
        <p:pic>
          <p:nvPicPr>
            <p:cNvPr id="5" name="Image 4">
              <a:extLst>
                <a:ext uri="{FF2B5EF4-FFF2-40B4-BE49-F238E27FC236}">
                  <a16:creationId xmlns:a16="http://schemas.microsoft.com/office/drawing/2014/main" id="{E5A8B703-41D8-0341-8F73-1EB90BB26C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092" y="3528784"/>
              <a:ext cx="705718" cy="719385"/>
            </a:xfrm>
            <a:prstGeom prst="rect">
              <a:avLst/>
            </a:prstGeom>
          </p:spPr>
        </p:pic>
        <p:pic>
          <p:nvPicPr>
            <p:cNvPr id="6" name="Image 5">
              <a:extLst>
                <a:ext uri="{FF2B5EF4-FFF2-40B4-BE49-F238E27FC236}">
                  <a16:creationId xmlns:a16="http://schemas.microsoft.com/office/drawing/2014/main" id="{013C1FA5-9D56-DA4E-8D0C-899B7802A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1611" y="3479645"/>
              <a:ext cx="672096" cy="768524"/>
            </a:xfrm>
            <a:prstGeom prst="rect">
              <a:avLst/>
            </a:prstGeom>
          </p:spPr>
        </p:pic>
        <p:pic>
          <p:nvPicPr>
            <p:cNvPr id="7" name="Image 6">
              <a:extLst>
                <a:ext uri="{FF2B5EF4-FFF2-40B4-BE49-F238E27FC236}">
                  <a16:creationId xmlns:a16="http://schemas.microsoft.com/office/drawing/2014/main" id="{32602180-67C2-8E46-A949-DAC0AB407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3064" y="3525468"/>
              <a:ext cx="1132395" cy="722701"/>
            </a:xfrm>
            <a:prstGeom prst="rect">
              <a:avLst/>
            </a:prstGeom>
          </p:spPr>
        </p:pic>
        <p:pic>
          <p:nvPicPr>
            <p:cNvPr id="8" name="Image 7">
              <a:extLst>
                <a:ext uri="{FF2B5EF4-FFF2-40B4-BE49-F238E27FC236}">
                  <a16:creationId xmlns:a16="http://schemas.microsoft.com/office/drawing/2014/main" id="{F835453A-6DD9-584C-95C8-ED5CE29D20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1737" y="3525468"/>
              <a:ext cx="722605" cy="722701"/>
            </a:xfrm>
            <a:prstGeom prst="rect">
              <a:avLst/>
            </a:prstGeom>
          </p:spPr>
        </p:pic>
        <p:pic>
          <p:nvPicPr>
            <p:cNvPr id="9" name="Image 8">
              <a:extLst>
                <a:ext uri="{FF2B5EF4-FFF2-40B4-BE49-F238E27FC236}">
                  <a16:creationId xmlns:a16="http://schemas.microsoft.com/office/drawing/2014/main" id="{DECD74D7-997B-BF40-9BEC-1669577809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6797" y="3524803"/>
              <a:ext cx="725751" cy="723366"/>
            </a:xfrm>
            <a:prstGeom prst="rect">
              <a:avLst/>
            </a:prstGeom>
          </p:spPr>
        </p:pic>
        <p:pic>
          <p:nvPicPr>
            <p:cNvPr id="10" name="Image 9">
              <a:extLst>
                <a:ext uri="{FF2B5EF4-FFF2-40B4-BE49-F238E27FC236}">
                  <a16:creationId xmlns:a16="http://schemas.microsoft.com/office/drawing/2014/main" id="{CD9CDEA8-2A19-7241-971B-AC0AAD0F83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0976" y="3693662"/>
              <a:ext cx="1347595" cy="547250"/>
            </a:xfrm>
            <a:prstGeom prst="rect">
              <a:avLst/>
            </a:prstGeom>
          </p:spPr>
        </p:pic>
        <p:pic>
          <p:nvPicPr>
            <p:cNvPr id="11" name="Image 10">
              <a:extLst>
                <a:ext uri="{FF2B5EF4-FFF2-40B4-BE49-F238E27FC236}">
                  <a16:creationId xmlns:a16="http://schemas.microsoft.com/office/drawing/2014/main" id="{C8106655-FD1A-E743-8B2B-3A6C8D889B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1195" y="3524803"/>
              <a:ext cx="821261" cy="723364"/>
            </a:xfrm>
            <a:prstGeom prst="rect">
              <a:avLst/>
            </a:prstGeom>
          </p:spPr>
        </p:pic>
        <p:pic>
          <p:nvPicPr>
            <p:cNvPr id="12" name="Image 11">
              <a:extLst>
                <a:ext uri="{FF2B5EF4-FFF2-40B4-BE49-F238E27FC236}">
                  <a16:creationId xmlns:a16="http://schemas.microsoft.com/office/drawing/2014/main" id="{245AA85D-8392-014A-B212-A1DDD80257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8880" y="3528784"/>
              <a:ext cx="885820" cy="724858"/>
            </a:xfrm>
            <a:prstGeom prst="rect">
              <a:avLst/>
            </a:prstGeom>
          </p:spPr>
        </p:pic>
      </p:grpSp>
      <p:sp>
        <p:nvSpPr>
          <p:cNvPr id="16" name="Espace réservé du contenu 2">
            <a:extLst>
              <a:ext uri="{FF2B5EF4-FFF2-40B4-BE49-F238E27FC236}">
                <a16:creationId xmlns:a16="http://schemas.microsoft.com/office/drawing/2014/main" id="{AA1F1AAF-AA9F-9C4A-BD38-46474B6F32EE}"/>
              </a:ext>
            </a:extLst>
          </p:cNvPr>
          <p:cNvSpPr>
            <a:spLocks noGrp="1"/>
          </p:cNvSpPr>
          <p:nvPr>
            <p:ph idx="1"/>
          </p:nvPr>
        </p:nvSpPr>
        <p:spPr>
          <a:xfrm>
            <a:off x="294362" y="1061582"/>
            <a:ext cx="11580312" cy="4525963"/>
          </a:xfrm>
        </p:spPr>
        <p:txBody>
          <a:bodyPr>
            <a:normAutofit/>
          </a:bodyPr>
          <a:lstStyle/>
          <a:p>
            <a:pPr marL="0" indent="0">
              <a:lnSpc>
                <a:spcPct val="150000"/>
              </a:lnSpc>
              <a:buNone/>
            </a:pPr>
            <a:r>
              <a:rPr lang="en-GB" sz="1800" dirty="0">
                <a:latin typeface="Arial"/>
                <a:cs typeface="Arial"/>
              </a:rPr>
              <a:t>The WP2 will be subdivided in 3 sub-tasks:</a:t>
            </a:r>
          </a:p>
          <a:p>
            <a:pPr>
              <a:lnSpc>
                <a:spcPct val="150000"/>
              </a:lnSpc>
              <a:buClr>
                <a:srgbClr val="FFB817"/>
              </a:buClr>
              <a:buFont typeface="Wingdings" charset="2"/>
              <a:buChar char="§"/>
            </a:pPr>
            <a:r>
              <a:rPr lang="en-GB" sz="1800" dirty="0">
                <a:latin typeface="Arial"/>
                <a:cs typeface="Arial"/>
              </a:rPr>
              <a:t>WP2.1: Key Technological Area (</a:t>
            </a:r>
            <a:r>
              <a:rPr lang="en-GB" sz="1800" b="1" u="sng" dirty="0">
                <a:latin typeface="Arial"/>
                <a:cs typeface="Arial"/>
              </a:rPr>
              <a:t>CNRS</a:t>
            </a:r>
            <a:r>
              <a:rPr lang="en-GB" sz="1800" dirty="0">
                <a:latin typeface="Arial"/>
                <a:cs typeface="Arial"/>
              </a:rPr>
              <a:t>, IFJ PAN, CEA, STFC)</a:t>
            </a:r>
          </a:p>
          <a:p>
            <a:pPr>
              <a:lnSpc>
                <a:spcPct val="150000"/>
              </a:lnSpc>
              <a:buClr>
                <a:srgbClr val="FFB817"/>
              </a:buClr>
              <a:buFont typeface="Wingdings" charset="2"/>
              <a:buChar char="§"/>
            </a:pPr>
            <a:r>
              <a:rPr lang="en-GB" sz="1800" dirty="0">
                <a:latin typeface="Arial"/>
                <a:cs typeface="Arial"/>
              </a:rPr>
              <a:t>WP2.2: Global Landscape (</a:t>
            </a:r>
            <a:r>
              <a:rPr lang="en-GB" sz="1800" b="1" u="sng" dirty="0">
                <a:latin typeface="Arial"/>
                <a:cs typeface="Arial"/>
              </a:rPr>
              <a:t>CEA</a:t>
            </a:r>
            <a:r>
              <a:rPr lang="en-GB" sz="1800" dirty="0">
                <a:latin typeface="Arial"/>
                <a:cs typeface="Arial"/>
              </a:rPr>
              <a:t>, CERN, INFN, CNRS)</a:t>
            </a:r>
          </a:p>
          <a:p>
            <a:pPr>
              <a:lnSpc>
                <a:spcPct val="150000"/>
              </a:lnSpc>
              <a:buClr>
                <a:srgbClr val="FFB817"/>
              </a:buClr>
              <a:buFont typeface="Wingdings" charset="2"/>
              <a:buChar char="§"/>
            </a:pPr>
            <a:r>
              <a:rPr lang="en-GB" sz="1800" dirty="0">
                <a:latin typeface="Arial"/>
                <a:cs typeface="Arial"/>
              </a:rPr>
              <a:t>WP2.3: Accelerator and SC Magnet Technology Infrastructures Sustainability (</a:t>
            </a:r>
            <a:r>
              <a:rPr lang="en-GB" sz="1800" b="1" u="sng" dirty="0">
                <a:latin typeface="Arial"/>
                <a:cs typeface="Arial"/>
              </a:rPr>
              <a:t>UU</a:t>
            </a:r>
            <a:r>
              <a:rPr lang="en-GB" sz="1800" dirty="0">
                <a:latin typeface="Arial"/>
                <a:cs typeface="Arial"/>
              </a:rPr>
              <a:t>, DESY, CEA, CNRS, CERN) </a:t>
            </a:r>
          </a:p>
          <a:p>
            <a:pPr marL="0" indent="0">
              <a:lnSpc>
                <a:spcPct val="150000"/>
              </a:lnSpc>
              <a:buClr>
                <a:srgbClr val="FFB817"/>
              </a:buClr>
              <a:buNone/>
            </a:pPr>
            <a:r>
              <a:rPr lang="en-GB" sz="1800" dirty="0">
                <a:latin typeface="Arial"/>
                <a:cs typeface="Arial"/>
              </a:rPr>
              <a:t> </a:t>
            </a:r>
          </a:p>
        </p:txBody>
      </p:sp>
      <p:graphicFrame>
        <p:nvGraphicFramePr>
          <p:cNvPr id="17" name="Tableau 16">
            <a:extLst>
              <a:ext uri="{FF2B5EF4-FFF2-40B4-BE49-F238E27FC236}">
                <a16:creationId xmlns:a16="http://schemas.microsoft.com/office/drawing/2014/main" id="{64D43D2E-45A1-9F4B-87C4-CCE36FBDB710}"/>
              </a:ext>
            </a:extLst>
          </p:cNvPr>
          <p:cNvGraphicFramePr>
            <a:graphicFrameLocks noGrp="1"/>
          </p:cNvGraphicFramePr>
          <p:nvPr>
            <p:extLst>
              <p:ext uri="{D42A27DB-BD31-4B8C-83A1-F6EECF244321}">
                <p14:modId xmlns:p14="http://schemas.microsoft.com/office/powerpoint/2010/main" val="4149814855"/>
              </p:ext>
            </p:extLst>
          </p:nvPr>
        </p:nvGraphicFramePr>
        <p:xfrm>
          <a:off x="1002082" y="3401493"/>
          <a:ext cx="9970719" cy="1724674"/>
        </p:xfrm>
        <a:graphic>
          <a:graphicData uri="http://schemas.openxmlformats.org/drawingml/2006/table">
            <a:tbl>
              <a:tblPr firstRow="1" bandRow="1">
                <a:tableStyleId>{5C22544A-7EE6-4342-B048-85BDC9FD1C3A}</a:tableStyleId>
              </a:tblPr>
              <a:tblGrid>
                <a:gridCol w="3323573">
                  <a:extLst>
                    <a:ext uri="{9D8B030D-6E8A-4147-A177-3AD203B41FA5}">
                      <a16:colId xmlns:a16="http://schemas.microsoft.com/office/drawing/2014/main" val="20002"/>
                    </a:ext>
                  </a:extLst>
                </a:gridCol>
                <a:gridCol w="3323573">
                  <a:extLst>
                    <a:ext uri="{9D8B030D-6E8A-4147-A177-3AD203B41FA5}">
                      <a16:colId xmlns:a16="http://schemas.microsoft.com/office/drawing/2014/main" val="20003"/>
                    </a:ext>
                  </a:extLst>
                </a:gridCol>
                <a:gridCol w="3323573">
                  <a:extLst>
                    <a:ext uri="{9D8B030D-6E8A-4147-A177-3AD203B41FA5}">
                      <a16:colId xmlns:a16="http://schemas.microsoft.com/office/drawing/2014/main" val="20004"/>
                    </a:ext>
                  </a:extLst>
                </a:gridCol>
              </a:tblGrid>
              <a:tr h="52524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WP2: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W. Kaabi</a:t>
                      </a:r>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1930351833"/>
                  </a:ext>
                </a:extLst>
              </a:tr>
              <a:tr h="525243">
                <a:tc>
                  <a:txBody>
                    <a:bodyPr/>
                    <a:lstStyle/>
                    <a:p>
                      <a:pPr algn="ctr"/>
                      <a:r>
                        <a:rPr lang="en-GB" dirty="0"/>
                        <a:t>WP2.1: Key Technological Area</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t>WP2.2: Global Landscape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t>WP2.3: Technology Infrastructures Sustainability</a:t>
                      </a:r>
                    </a:p>
                  </a:txBody>
                  <a:tcPr anchor="ctr"/>
                </a:tc>
                <a:extLst>
                  <a:ext uri="{0D108BD9-81ED-4DB2-BD59-A6C34878D82A}">
                    <a16:rowId xmlns:a16="http://schemas.microsoft.com/office/drawing/2014/main" val="10000"/>
                  </a:ext>
                </a:extLst>
              </a:tr>
              <a:tr h="444514">
                <a:tc>
                  <a:txBody>
                    <a:bodyPr/>
                    <a:lstStyle/>
                    <a:p>
                      <a:pPr algn="ctr"/>
                      <a:r>
                        <a:rPr lang="en-GB" dirty="0"/>
                        <a:t>W. </a:t>
                      </a:r>
                      <a:r>
                        <a:rPr lang="en-GB" dirty="0" err="1"/>
                        <a:t>Kaabi</a:t>
                      </a:r>
                      <a:r>
                        <a:rPr lang="en-GB" dirty="0"/>
                        <a:t> - CNRS</a:t>
                      </a:r>
                    </a:p>
                  </a:txBody>
                  <a:tcPr/>
                </a:tc>
                <a:tc>
                  <a:txBody>
                    <a:bodyPr/>
                    <a:lstStyle/>
                    <a:p>
                      <a:pPr algn="ctr"/>
                      <a:r>
                        <a:rPr lang="en-GB" dirty="0"/>
                        <a:t>O. </a:t>
                      </a:r>
                      <a:r>
                        <a:rPr lang="en-GB" dirty="0" err="1"/>
                        <a:t>Napoly</a:t>
                      </a:r>
                      <a:r>
                        <a:rPr lang="en-GB" dirty="0"/>
                        <a:t> - CEA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a:t>T. </a:t>
                      </a:r>
                      <a:r>
                        <a:rPr lang="en-US" sz="1800" dirty="0" err="1"/>
                        <a:t>Ekelöf</a:t>
                      </a:r>
                      <a:r>
                        <a:rPr lang="en-US" sz="1800" dirty="0"/>
                        <a:t> – Uppsala Univ.</a:t>
                      </a:r>
                      <a:endParaRPr lang="fr-FR" sz="1800" dirty="0"/>
                    </a:p>
                  </a:txBody>
                  <a:tcPr/>
                </a:tc>
                <a:extLst>
                  <a:ext uri="{0D108BD9-81ED-4DB2-BD59-A6C34878D82A}">
                    <a16:rowId xmlns:a16="http://schemas.microsoft.com/office/drawing/2014/main" val="10001"/>
                  </a:ext>
                </a:extLst>
              </a:tr>
            </a:tbl>
          </a:graphicData>
        </a:graphic>
      </p:graphicFrame>
      <p:sp>
        <p:nvSpPr>
          <p:cNvPr id="18" name="ZoneTexte 17">
            <a:extLst>
              <a:ext uri="{FF2B5EF4-FFF2-40B4-BE49-F238E27FC236}">
                <a16:creationId xmlns:a16="http://schemas.microsoft.com/office/drawing/2014/main" id="{2A1D1D88-3C81-FF48-83EF-EB9DD8EB338C}"/>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Organization of WP2:</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20" name="Espace réservé de la date 3">
            <a:extLst>
              <a:ext uri="{FF2B5EF4-FFF2-40B4-BE49-F238E27FC236}">
                <a16:creationId xmlns:a16="http://schemas.microsoft.com/office/drawing/2014/main" id="{0CAA9357-658C-DC49-9A5F-809DB810E424}"/>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21" name="Espace réservé du pied de page 4">
            <a:extLst>
              <a:ext uri="{FF2B5EF4-FFF2-40B4-BE49-F238E27FC236}">
                <a16:creationId xmlns:a16="http://schemas.microsoft.com/office/drawing/2014/main" id="{95DC0F14-616D-C142-B18A-3E5F6C8CB80F}"/>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22" name="Espace réservé du numéro de diapositive 13">
            <a:extLst>
              <a:ext uri="{FF2B5EF4-FFF2-40B4-BE49-F238E27FC236}">
                <a16:creationId xmlns:a16="http://schemas.microsoft.com/office/drawing/2014/main" id="{7C704FD1-8CE0-EC4A-892E-29CC2D9B0804}"/>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3</a:t>
            </a:fld>
            <a:endParaRPr lang="fr-FR" dirty="0"/>
          </a:p>
        </p:txBody>
      </p:sp>
    </p:spTree>
    <p:extLst>
      <p:ext uri="{BB962C8B-B14F-4D97-AF65-F5344CB8AC3E}">
        <p14:creationId xmlns:p14="http://schemas.microsoft.com/office/powerpoint/2010/main" val="158687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3672C308-0592-A449-849F-A9F9AD7F3A78}"/>
              </a:ext>
            </a:extLst>
          </p:cNvPr>
          <p:cNvSpPr>
            <a:spLocks noGrp="1"/>
          </p:cNvSpPr>
          <p:nvPr>
            <p:ph idx="1"/>
          </p:nvPr>
        </p:nvSpPr>
        <p:spPr>
          <a:xfrm>
            <a:off x="658980" y="1342356"/>
            <a:ext cx="10821819" cy="4525963"/>
          </a:xfrm>
        </p:spPr>
        <p:txBody>
          <a:bodyPr>
            <a:normAutofit lnSpcReduction="10000"/>
          </a:bodyPr>
          <a:lstStyle/>
          <a:p>
            <a:pPr marL="0" indent="0">
              <a:lnSpc>
                <a:spcPct val="150000"/>
              </a:lnSpc>
              <a:buClr>
                <a:srgbClr val="FFB817"/>
              </a:buClr>
              <a:buNone/>
            </a:pPr>
            <a:r>
              <a:rPr lang="en-GB" sz="2400" b="1" u="sng" dirty="0">
                <a:latin typeface="Arial"/>
                <a:cs typeface="Arial"/>
              </a:rPr>
              <a:t>Milestones:</a:t>
            </a:r>
          </a:p>
          <a:p>
            <a:pPr>
              <a:lnSpc>
                <a:spcPct val="150000"/>
              </a:lnSpc>
              <a:buClr>
                <a:srgbClr val="00B050"/>
              </a:buClr>
              <a:buFont typeface="Wingdings" pitchFamily="2" charset="2"/>
              <a:buChar char="ü"/>
            </a:pPr>
            <a:r>
              <a:rPr lang="en-GB" sz="2000" dirty="0">
                <a:solidFill>
                  <a:srgbClr val="00B050"/>
                </a:solidFill>
                <a:latin typeface="Arial"/>
                <a:cs typeface="Arial"/>
              </a:rPr>
              <a:t> </a:t>
            </a:r>
            <a:r>
              <a:rPr lang="en-GB" sz="2000" dirty="0">
                <a:latin typeface="Arial"/>
                <a:cs typeface="Arial"/>
              </a:rPr>
              <a:t>M2.1: Updating of the Key Technological Areas </a:t>
            </a:r>
            <a:r>
              <a:rPr lang="en-GB" sz="2000" dirty="0">
                <a:solidFill>
                  <a:srgbClr val="00B050"/>
                </a:solidFill>
                <a:latin typeface="Arial"/>
                <a:cs typeface="Arial"/>
              </a:rPr>
              <a:t>(M9)</a:t>
            </a:r>
            <a:r>
              <a:rPr lang="en-GB" sz="2000" dirty="0">
                <a:latin typeface="Arial"/>
                <a:cs typeface="Arial"/>
              </a:rPr>
              <a:t>.</a:t>
            </a:r>
          </a:p>
          <a:p>
            <a:pPr>
              <a:lnSpc>
                <a:spcPct val="150000"/>
              </a:lnSpc>
              <a:buClr>
                <a:srgbClr val="00B050"/>
              </a:buClr>
              <a:buFont typeface="Wingdings" pitchFamily="2" charset="2"/>
              <a:buChar char="ü"/>
            </a:pPr>
            <a:r>
              <a:rPr lang="en-GB" sz="2000" dirty="0">
                <a:latin typeface="Arial"/>
                <a:cs typeface="Arial"/>
              </a:rPr>
              <a:t> M2.2: Collection of the scientific Roadmaps </a:t>
            </a:r>
            <a:r>
              <a:rPr lang="en-GB" sz="2000" dirty="0">
                <a:solidFill>
                  <a:srgbClr val="00B050"/>
                </a:solidFill>
                <a:latin typeface="Arial"/>
                <a:cs typeface="Arial"/>
              </a:rPr>
              <a:t>(M12)</a:t>
            </a:r>
            <a:r>
              <a:rPr lang="en-GB" sz="2000" dirty="0">
                <a:latin typeface="Arial"/>
                <a:cs typeface="Arial"/>
              </a:rPr>
              <a:t>.</a:t>
            </a:r>
          </a:p>
          <a:p>
            <a:pPr>
              <a:lnSpc>
                <a:spcPct val="150000"/>
              </a:lnSpc>
              <a:buClr>
                <a:srgbClr val="00B050"/>
              </a:buClr>
              <a:buFont typeface="Wingdings" pitchFamily="2" charset="2"/>
              <a:buChar char="ü"/>
            </a:pPr>
            <a:r>
              <a:rPr lang="en-GB" sz="2000" dirty="0">
                <a:latin typeface="Arial"/>
                <a:cs typeface="Arial"/>
              </a:rPr>
              <a:t> M2.3: Intermediate report on sustainability </a:t>
            </a:r>
            <a:r>
              <a:rPr lang="en-GB" sz="2000" dirty="0">
                <a:solidFill>
                  <a:srgbClr val="00B050"/>
                </a:solidFill>
                <a:latin typeface="Arial"/>
                <a:cs typeface="Arial"/>
              </a:rPr>
              <a:t>(M18)</a:t>
            </a:r>
            <a:r>
              <a:rPr lang="en-GB" sz="2000" dirty="0">
                <a:latin typeface="Arial"/>
                <a:cs typeface="Arial"/>
              </a:rPr>
              <a:t>.</a:t>
            </a:r>
            <a:r>
              <a:rPr lang="en-GB" sz="2000" dirty="0">
                <a:solidFill>
                  <a:srgbClr val="00B050"/>
                </a:solidFill>
                <a:latin typeface="Arial"/>
                <a:cs typeface="Arial"/>
              </a:rPr>
              <a:t> </a:t>
            </a:r>
            <a:endParaRPr lang="en-GB" sz="2000" dirty="0">
              <a:latin typeface="Arial"/>
              <a:cs typeface="Arial"/>
            </a:endParaRPr>
          </a:p>
          <a:p>
            <a:pPr marL="0" indent="0">
              <a:lnSpc>
                <a:spcPct val="150000"/>
              </a:lnSpc>
              <a:buNone/>
            </a:pPr>
            <a:r>
              <a:rPr lang="en-GB" sz="2000" b="1" u="sng" dirty="0">
                <a:latin typeface="Arial"/>
                <a:cs typeface="Arial"/>
              </a:rPr>
              <a:t>Deliverables:</a:t>
            </a:r>
          </a:p>
          <a:p>
            <a:pPr>
              <a:lnSpc>
                <a:spcPct val="150000"/>
              </a:lnSpc>
              <a:buClr>
                <a:srgbClr val="FF0000"/>
              </a:buClr>
              <a:buFont typeface="Wingdings" pitchFamily="2" charset="2"/>
              <a:buChar char="Ø"/>
            </a:pPr>
            <a:r>
              <a:rPr lang="en-GB" sz="1800" dirty="0">
                <a:latin typeface="Arial"/>
                <a:cs typeface="Arial"/>
              </a:rPr>
              <a:t>D2.1: Report on Key Technological Areas (KTA) and prospective outlook </a:t>
            </a:r>
            <a:r>
              <a:rPr lang="en-GB" sz="1800" dirty="0">
                <a:solidFill>
                  <a:srgbClr val="FF0000"/>
                </a:solidFill>
                <a:latin typeface="Arial"/>
                <a:cs typeface="Arial"/>
              </a:rPr>
              <a:t>(M24</a:t>
            </a:r>
            <a:r>
              <a:rPr lang="en-GB" sz="1800" dirty="0">
                <a:solidFill>
                  <a:srgbClr val="FF0000"/>
                </a:solidFill>
                <a:latin typeface="Arial"/>
                <a:cs typeface="Arial"/>
                <a:sym typeface="Wingdings" pitchFamily="2" charset="2"/>
              </a:rPr>
              <a:t> M27</a:t>
            </a:r>
            <a:r>
              <a:rPr lang="en-GB" sz="1800" dirty="0">
                <a:solidFill>
                  <a:srgbClr val="FF0000"/>
                </a:solidFill>
                <a:latin typeface="Arial"/>
                <a:cs typeface="Arial"/>
              </a:rPr>
              <a:t>)</a:t>
            </a:r>
            <a:r>
              <a:rPr lang="en-GB" sz="1800" dirty="0">
                <a:latin typeface="Arial"/>
                <a:cs typeface="Arial"/>
              </a:rPr>
              <a:t>.</a:t>
            </a:r>
          </a:p>
          <a:p>
            <a:pPr>
              <a:lnSpc>
                <a:spcPct val="150000"/>
              </a:lnSpc>
              <a:buClr>
                <a:srgbClr val="FF0000"/>
              </a:buClr>
              <a:buFont typeface="Wingdings" pitchFamily="2" charset="2"/>
              <a:buChar char="Ø"/>
            </a:pPr>
            <a:r>
              <a:rPr lang="en-GB" sz="1800" dirty="0">
                <a:latin typeface="Arial"/>
                <a:cs typeface="Arial"/>
              </a:rPr>
              <a:t>D2.2: Report on the Technological Roadmaps for the different KTA </a:t>
            </a:r>
            <a:r>
              <a:rPr lang="en-GB" sz="1800" dirty="0">
                <a:solidFill>
                  <a:srgbClr val="FF0000"/>
                </a:solidFill>
                <a:latin typeface="Arial"/>
                <a:cs typeface="Arial"/>
              </a:rPr>
              <a:t>(M27</a:t>
            </a:r>
            <a:r>
              <a:rPr lang="en-GB" sz="1800" dirty="0">
                <a:solidFill>
                  <a:srgbClr val="FF0000"/>
                </a:solidFill>
                <a:latin typeface="Arial"/>
                <a:cs typeface="Arial"/>
                <a:sym typeface="Wingdings" pitchFamily="2" charset="2"/>
              </a:rPr>
              <a:t> M29</a:t>
            </a:r>
            <a:r>
              <a:rPr lang="en-GB" sz="1800" dirty="0">
                <a:solidFill>
                  <a:srgbClr val="FF0000"/>
                </a:solidFill>
                <a:latin typeface="Arial"/>
                <a:cs typeface="Arial"/>
              </a:rPr>
              <a:t>)</a:t>
            </a:r>
            <a:r>
              <a:rPr lang="en-GB" sz="1800" dirty="0">
                <a:latin typeface="Arial"/>
                <a:cs typeface="Arial"/>
              </a:rPr>
              <a:t>.</a:t>
            </a:r>
          </a:p>
          <a:p>
            <a:pPr>
              <a:lnSpc>
                <a:spcPct val="150000"/>
              </a:lnSpc>
              <a:buClr>
                <a:srgbClr val="FF0000"/>
              </a:buClr>
              <a:buFont typeface="Wingdings" pitchFamily="2" charset="2"/>
              <a:buChar char="Ø"/>
            </a:pPr>
            <a:r>
              <a:rPr lang="en-GB" sz="1800" dirty="0">
                <a:latin typeface="Arial"/>
                <a:cs typeface="Arial"/>
              </a:rPr>
              <a:t>D2.3: Report on propositions to guarantee the long term sustainability of TIs </a:t>
            </a:r>
            <a:r>
              <a:rPr lang="en-GB" sz="1800" dirty="0">
                <a:solidFill>
                  <a:srgbClr val="FF0000"/>
                </a:solidFill>
                <a:latin typeface="Arial"/>
                <a:cs typeface="Arial"/>
              </a:rPr>
              <a:t>(M30).</a:t>
            </a:r>
          </a:p>
          <a:p>
            <a:pPr>
              <a:lnSpc>
                <a:spcPct val="150000"/>
              </a:lnSpc>
              <a:buClr>
                <a:srgbClr val="FFB817"/>
              </a:buClr>
              <a:buFont typeface="Wingdings" charset="2"/>
              <a:buChar char="§"/>
            </a:pPr>
            <a:endParaRPr lang="en-GB" sz="1800" dirty="0">
              <a:latin typeface="Arial"/>
              <a:cs typeface="Arial"/>
            </a:endParaRPr>
          </a:p>
        </p:txBody>
      </p:sp>
      <p:sp>
        <p:nvSpPr>
          <p:cNvPr id="4" name="ZoneTexte 3">
            <a:extLst>
              <a:ext uri="{FF2B5EF4-FFF2-40B4-BE49-F238E27FC236}">
                <a16:creationId xmlns:a16="http://schemas.microsoft.com/office/drawing/2014/main" id="{B0CFE0DD-98C7-3340-A05B-D525E077F9F1}"/>
              </a:ext>
            </a:extLst>
          </p:cNvPr>
          <p:cNvSpPr txBox="1"/>
          <p:nvPr/>
        </p:nvSpPr>
        <p:spPr>
          <a:xfrm>
            <a:off x="369518" y="313151"/>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WP2 Milestones and deliverables:</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5" name="Espace réservé de la date 3">
            <a:extLst>
              <a:ext uri="{FF2B5EF4-FFF2-40B4-BE49-F238E27FC236}">
                <a16:creationId xmlns:a16="http://schemas.microsoft.com/office/drawing/2014/main" id="{62633B18-16DE-8A4E-8111-AD12E3329BCD}"/>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7" name="Espace réservé du pied de page 4">
            <a:extLst>
              <a:ext uri="{FF2B5EF4-FFF2-40B4-BE49-F238E27FC236}">
                <a16:creationId xmlns:a16="http://schemas.microsoft.com/office/drawing/2014/main" id="{D83CC802-4687-1E48-B0AE-900DA26AAB36}"/>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8" name="Espace réservé du numéro de diapositive 13">
            <a:extLst>
              <a:ext uri="{FF2B5EF4-FFF2-40B4-BE49-F238E27FC236}">
                <a16:creationId xmlns:a16="http://schemas.microsoft.com/office/drawing/2014/main" id="{0B5CA90A-0F83-5D4C-942D-74F9952CB757}"/>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4</a:t>
            </a:fld>
            <a:endParaRPr lang="fr-FR" dirty="0"/>
          </a:p>
        </p:txBody>
      </p:sp>
    </p:spTree>
    <p:extLst>
      <p:ext uri="{BB962C8B-B14F-4D97-AF65-F5344CB8AC3E}">
        <p14:creationId xmlns:p14="http://schemas.microsoft.com/office/powerpoint/2010/main" val="26632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2A1D1D88-3C81-FF48-83EF-EB9DD8EB338C}"/>
              </a:ext>
            </a:extLst>
          </p:cNvPr>
          <p:cNvSpPr txBox="1"/>
          <p:nvPr/>
        </p:nvSpPr>
        <p:spPr>
          <a:xfrm>
            <a:off x="382044" y="338203"/>
            <a:ext cx="9300575" cy="523220"/>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How to proceed?</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4D70392-1C8D-8447-B08D-E496185BC04B}"/>
              </a:ext>
            </a:extLst>
          </p:cNvPr>
          <p:cNvSpPr/>
          <p:nvPr/>
        </p:nvSpPr>
        <p:spPr>
          <a:xfrm>
            <a:off x="382044" y="840659"/>
            <a:ext cx="11204531" cy="5113579"/>
          </a:xfrm>
          <a:prstGeom prst="rect">
            <a:avLst/>
          </a:prstGeom>
        </p:spPr>
        <p:txBody>
          <a:bodyPr wrap="square">
            <a:spAutoFit/>
          </a:bodyPr>
          <a:lstStyle/>
          <a:p>
            <a:pPr marL="342900" indent="-342900" algn="just">
              <a:lnSpc>
                <a:spcPct val="150000"/>
              </a:lnSpc>
              <a:buClr>
                <a:srgbClr val="FFC000"/>
              </a:buClr>
              <a:buFont typeface="Wingdings" pitchFamily="2" charset="2"/>
              <a:buChar char="§"/>
            </a:pPr>
            <a:r>
              <a:rPr lang="en-GB" sz="2000" dirty="0">
                <a:latin typeface="Arial" panose="020B0604020202020204" pitchFamily="34" charset="0"/>
                <a:cs typeface="Arial" panose="020B0604020202020204" pitchFamily="34" charset="0"/>
              </a:rPr>
              <a:t>Collect and analyse the scientific roadmaps and the agendas of the research infrastructures in Europe and worldwide (</a:t>
            </a:r>
            <a:r>
              <a:rPr lang="en-GB" sz="2000" b="1" dirty="0">
                <a:latin typeface="Arial" panose="020B0604020202020204" pitchFamily="34" charset="0"/>
                <a:cs typeface="Arial" panose="020B0604020202020204" pitchFamily="34" charset="0"/>
              </a:rPr>
              <a:t>WP 2.2</a:t>
            </a:r>
            <a:r>
              <a:rPr lang="en-GB" sz="2000" dirty="0">
                <a:latin typeface="Arial" panose="020B0604020202020204" pitchFamily="34" charset="0"/>
                <a:cs typeface="Arial" panose="020B0604020202020204" pitchFamily="34" charset="0"/>
              </a:rPr>
              <a:t>), </a:t>
            </a:r>
          </a:p>
          <a:p>
            <a:pPr marL="342900" indent="-342900" algn="just">
              <a:lnSpc>
                <a:spcPct val="150000"/>
              </a:lnSpc>
              <a:buClr>
                <a:srgbClr val="FFC000"/>
              </a:buClr>
              <a:buFont typeface="Wingdings" pitchFamily="2" charset="2"/>
              <a:buChar char="§"/>
            </a:pPr>
            <a:r>
              <a:rPr lang="en-GB" sz="2000" dirty="0">
                <a:latin typeface="Arial" panose="020B0604020202020204" pitchFamily="34" charset="0"/>
                <a:cs typeface="Arial" panose="020B0604020202020204" pitchFamily="34" charset="0"/>
              </a:rPr>
              <a:t>Regarding the future project needs and the technical development effort made by accelerator and SC magnet communities, identify the KTAs in which the most performances progress are expected (</a:t>
            </a:r>
            <a:r>
              <a:rPr lang="en-GB" sz="2000" b="1" dirty="0">
                <a:latin typeface="Arial" panose="020B0604020202020204" pitchFamily="34" charset="0"/>
                <a:cs typeface="Arial" panose="020B0604020202020204" pitchFamily="34" charset="0"/>
              </a:rPr>
              <a:t>WP 2.1</a:t>
            </a:r>
            <a:r>
              <a:rPr lang="en-GB" sz="2000" dirty="0">
                <a:latin typeface="Arial" panose="020B0604020202020204" pitchFamily="34" charset="0"/>
                <a:cs typeface="Arial" panose="020B0604020202020204" pitchFamily="34" charset="0"/>
              </a:rPr>
              <a:t>),</a:t>
            </a:r>
          </a:p>
          <a:p>
            <a:pPr marL="342900" indent="-342900" algn="just">
              <a:lnSpc>
                <a:spcPct val="150000"/>
              </a:lnSpc>
              <a:buClr>
                <a:srgbClr val="FFC000"/>
              </a:buClr>
              <a:buFont typeface="Wingdings" pitchFamily="2" charset="2"/>
              <a:buChar char="§"/>
            </a:pPr>
            <a:r>
              <a:rPr lang="en-GB" sz="2000" dirty="0">
                <a:latin typeface="Arial" panose="020B0604020202020204" pitchFamily="34" charset="0"/>
                <a:cs typeface="Arial" panose="020B0604020202020204" pitchFamily="34" charset="0"/>
              </a:rPr>
              <a:t>Collect and analyse information about the available European TIs (funding, manpower, link to an RI, link to local facility, operation and sustainability model…), via AMICI partners census (</a:t>
            </a:r>
            <a:r>
              <a:rPr lang="en-GB" sz="2000" b="1" dirty="0">
                <a:latin typeface="Arial" panose="020B0604020202020204" pitchFamily="34" charset="0"/>
                <a:cs typeface="Arial" panose="020B0604020202020204" pitchFamily="34" charset="0"/>
              </a:rPr>
              <a:t>WP 2.3</a:t>
            </a:r>
            <a:r>
              <a:rPr lang="en-GB" sz="2000" dirty="0">
                <a:latin typeface="Arial" panose="020B0604020202020204" pitchFamily="34" charset="0"/>
                <a:cs typeface="Arial" panose="020B0604020202020204" pitchFamily="34" charset="0"/>
              </a:rPr>
              <a:t>).   </a:t>
            </a:r>
          </a:p>
          <a:p>
            <a:pPr algn="just">
              <a:lnSpc>
                <a:spcPct val="150000"/>
              </a:lnSpc>
            </a:pPr>
            <a:r>
              <a:rPr lang="en-GB" sz="2000" b="1" dirty="0">
                <a:solidFill>
                  <a:srgbClr val="FFB817"/>
                </a:solidFill>
                <a:latin typeface="Arial" panose="020B0604020202020204" pitchFamily="34" charset="0"/>
                <a:cs typeface="Arial" panose="020B0604020202020204" pitchFamily="34" charset="0"/>
                <a:sym typeface="Wingdings"/>
              </a:rPr>
              <a:t></a:t>
            </a:r>
            <a:r>
              <a:rPr lang="en-GB" sz="2000" dirty="0">
                <a:latin typeface="Arial" panose="020B0604020202020204" pitchFamily="34" charset="0"/>
                <a:cs typeface="Arial" panose="020B0604020202020204" pitchFamily="34" charset="0"/>
                <a:sym typeface="Wingdings"/>
              </a:rPr>
              <a:t> The cross-reference of these analysis will allow to define the technological roadmap for the different identified KTAs, showing thereby the opportunities and needs that could orient and sustain the activity of the TI.  </a:t>
            </a:r>
            <a:r>
              <a:rPr lang="en-GB" sz="2000" dirty="0">
                <a:latin typeface="Arial" panose="020B0604020202020204" pitchFamily="34" charset="0"/>
                <a:cs typeface="Arial" panose="020B0604020202020204" pitchFamily="34" charset="0"/>
              </a:rPr>
              <a:t>     </a:t>
            </a:r>
          </a:p>
        </p:txBody>
      </p:sp>
      <p:sp>
        <p:nvSpPr>
          <p:cNvPr id="7" name="Espace réservé de la date 3">
            <a:extLst>
              <a:ext uri="{FF2B5EF4-FFF2-40B4-BE49-F238E27FC236}">
                <a16:creationId xmlns:a16="http://schemas.microsoft.com/office/drawing/2014/main" id="{F877D789-0B54-5848-B6D3-2B0B2BA273CF}"/>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8" name="Espace réservé du pied de page 4">
            <a:extLst>
              <a:ext uri="{FF2B5EF4-FFF2-40B4-BE49-F238E27FC236}">
                <a16:creationId xmlns:a16="http://schemas.microsoft.com/office/drawing/2014/main" id="{E910EC36-59FF-0D45-9263-4E4495F83FA4}"/>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9" name="Espace réservé du numéro de diapositive 13">
            <a:extLst>
              <a:ext uri="{FF2B5EF4-FFF2-40B4-BE49-F238E27FC236}">
                <a16:creationId xmlns:a16="http://schemas.microsoft.com/office/drawing/2014/main" id="{3A3F9756-DAC1-D741-B76F-80ADA076F212}"/>
              </a:ext>
            </a:extLst>
          </p:cNvPr>
          <p:cNvSpPr txBox="1">
            <a:spLocks/>
          </p:cNvSpPr>
          <p:nvPr/>
        </p:nvSpPr>
        <p:spPr>
          <a:xfrm>
            <a:off x="8958331"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7CC8E4-A0B3-3249-B948-C221A81F9459}" type="slidenum">
              <a:rPr lang="fr-FR" smtClean="0"/>
              <a:pPr/>
              <a:t>5</a:t>
            </a:fld>
            <a:endParaRPr lang="fr-FR" dirty="0"/>
          </a:p>
        </p:txBody>
      </p:sp>
    </p:spTree>
    <p:extLst>
      <p:ext uri="{BB962C8B-B14F-4D97-AF65-F5344CB8AC3E}">
        <p14:creationId xmlns:p14="http://schemas.microsoft.com/office/powerpoint/2010/main" val="16045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sdgraphics.com/file/blank-world-map.jpg">
            <a:extLst>
              <a:ext uri="{FF2B5EF4-FFF2-40B4-BE49-F238E27FC236}">
                <a16:creationId xmlns:a16="http://schemas.microsoft.com/office/drawing/2014/main" id="{1AD32415-A93F-D449-996E-C765A9D46A1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5782" y="920924"/>
            <a:ext cx="11298476" cy="580055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à coins arrondis 13">
            <a:extLst>
              <a:ext uri="{FF2B5EF4-FFF2-40B4-BE49-F238E27FC236}">
                <a16:creationId xmlns:a16="http://schemas.microsoft.com/office/drawing/2014/main" id="{63AD4FC5-A833-9944-B91A-1EA2EE88FBB5}"/>
              </a:ext>
            </a:extLst>
          </p:cNvPr>
          <p:cNvSpPr/>
          <p:nvPr/>
        </p:nvSpPr>
        <p:spPr>
          <a:xfrm>
            <a:off x="10434180" y="3325919"/>
            <a:ext cx="563672" cy="32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ILC</a:t>
            </a:r>
          </a:p>
        </p:txBody>
      </p:sp>
      <p:sp>
        <p:nvSpPr>
          <p:cNvPr id="15" name="Rectangle à coins arrondis 14">
            <a:extLst>
              <a:ext uri="{FF2B5EF4-FFF2-40B4-BE49-F238E27FC236}">
                <a16:creationId xmlns:a16="http://schemas.microsoft.com/office/drawing/2014/main" id="{36CACA04-43CD-C74F-88A4-57D900DABF9A}"/>
              </a:ext>
            </a:extLst>
          </p:cNvPr>
          <p:cNvSpPr/>
          <p:nvPr/>
        </p:nvSpPr>
        <p:spPr>
          <a:xfrm>
            <a:off x="2407084" y="1046183"/>
            <a:ext cx="776614" cy="32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PIP II</a:t>
            </a:r>
          </a:p>
        </p:txBody>
      </p:sp>
      <p:sp>
        <p:nvSpPr>
          <p:cNvPr id="16" name="Rectangle à coins arrondis 15">
            <a:extLst>
              <a:ext uri="{FF2B5EF4-FFF2-40B4-BE49-F238E27FC236}">
                <a16:creationId xmlns:a16="http://schemas.microsoft.com/office/drawing/2014/main" id="{606E09CB-CCC9-EF4D-9662-31797C8679E4}"/>
              </a:ext>
            </a:extLst>
          </p:cNvPr>
          <p:cNvSpPr/>
          <p:nvPr/>
        </p:nvSpPr>
        <p:spPr>
          <a:xfrm>
            <a:off x="6475956" y="852791"/>
            <a:ext cx="1639866" cy="494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HE LHC, FCC-</a:t>
            </a:r>
            <a:r>
              <a:rPr lang="fr-FR" sz="1400" b="1" dirty="0" err="1"/>
              <a:t>ee</a:t>
            </a:r>
            <a:r>
              <a:rPr lang="fr-FR" sz="1400" b="1" dirty="0"/>
              <a:t>, FCC-</a:t>
            </a:r>
            <a:r>
              <a:rPr lang="fr-FR" sz="1400" b="1" dirty="0" err="1"/>
              <a:t>hh</a:t>
            </a:r>
            <a:r>
              <a:rPr lang="fr-FR" sz="1400" b="1" dirty="0"/>
              <a:t>, </a:t>
            </a:r>
            <a:r>
              <a:rPr lang="fr-FR" sz="1400" b="1" dirty="0" err="1"/>
              <a:t>LHeC</a:t>
            </a:r>
            <a:r>
              <a:rPr lang="fr-FR" sz="1400" b="1" dirty="0"/>
              <a:t>, CLIC</a:t>
            </a:r>
          </a:p>
        </p:txBody>
      </p:sp>
      <p:cxnSp>
        <p:nvCxnSpPr>
          <p:cNvPr id="18" name="Connecteur droit 17">
            <a:extLst>
              <a:ext uri="{FF2B5EF4-FFF2-40B4-BE49-F238E27FC236}">
                <a16:creationId xmlns:a16="http://schemas.microsoft.com/office/drawing/2014/main" id="{9E71CF69-3633-1142-BA61-2BBAE706DF7E}"/>
              </a:ext>
            </a:extLst>
          </p:cNvPr>
          <p:cNvCxnSpPr>
            <a:cxnSpLocks/>
          </p:cNvCxnSpPr>
          <p:nvPr/>
        </p:nvCxnSpPr>
        <p:spPr>
          <a:xfrm flipH="1">
            <a:off x="6150280" y="1296704"/>
            <a:ext cx="1153439" cy="157827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20" name="Rectangle à coins arrondis 19">
            <a:extLst>
              <a:ext uri="{FF2B5EF4-FFF2-40B4-BE49-F238E27FC236}">
                <a16:creationId xmlns:a16="http://schemas.microsoft.com/office/drawing/2014/main" id="{3127C0EE-F210-3D4C-B450-9B44E0BBF6D5}"/>
              </a:ext>
            </a:extLst>
          </p:cNvPr>
          <p:cNvSpPr/>
          <p:nvPr/>
        </p:nvSpPr>
        <p:spPr>
          <a:xfrm>
            <a:off x="9296401" y="1048275"/>
            <a:ext cx="1137779" cy="32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CEPC, SPPC</a:t>
            </a:r>
          </a:p>
        </p:txBody>
      </p:sp>
      <p:cxnSp>
        <p:nvCxnSpPr>
          <p:cNvPr id="21" name="Connecteur droit 20">
            <a:extLst>
              <a:ext uri="{FF2B5EF4-FFF2-40B4-BE49-F238E27FC236}">
                <a16:creationId xmlns:a16="http://schemas.microsoft.com/office/drawing/2014/main" id="{FE3C74C7-B3F5-7640-BFB5-436EAD9C1C4D}"/>
              </a:ext>
            </a:extLst>
          </p:cNvPr>
          <p:cNvCxnSpPr>
            <a:cxnSpLocks/>
          </p:cNvCxnSpPr>
          <p:nvPr/>
        </p:nvCxnSpPr>
        <p:spPr>
          <a:xfrm flipH="1">
            <a:off x="9544833" y="1373952"/>
            <a:ext cx="351773" cy="1501031"/>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08E25615-8269-9F4A-BD34-8A31E69A5E4A}"/>
              </a:ext>
            </a:extLst>
          </p:cNvPr>
          <p:cNvCxnSpPr>
            <a:cxnSpLocks/>
          </p:cNvCxnSpPr>
          <p:nvPr/>
        </p:nvCxnSpPr>
        <p:spPr>
          <a:xfrm>
            <a:off x="2818356" y="1371860"/>
            <a:ext cx="470767" cy="1665962"/>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9BC71605-7566-B242-99AC-F63C082BB1FD}"/>
              </a:ext>
            </a:extLst>
          </p:cNvPr>
          <p:cNvCxnSpPr>
            <a:cxnSpLocks/>
          </p:cNvCxnSpPr>
          <p:nvPr/>
        </p:nvCxnSpPr>
        <p:spPr>
          <a:xfrm flipH="1" flipV="1">
            <a:off x="10021865" y="3350971"/>
            <a:ext cx="412316" cy="16283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0" name="Rectangle à coins arrondis 39">
            <a:extLst>
              <a:ext uri="{FF2B5EF4-FFF2-40B4-BE49-F238E27FC236}">
                <a16:creationId xmlns:a16="http://schemas.microsoft.com/office/drawing/2014/main" id="{049E4F21-9A84-3845-8B50-4A72896304D5}"/>
              </a:ext>
            </a:extLst>
          </p:cNvPr>
          <p:cNvSpPr/>
          <p:nvPr/>
        </p:nvSpPr>
        <p:spPr>
          <a:xfrm>
            <a:off x="4551117" y="1121339"/>
            <a:ext cx="1123174" cy="4655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UK XFEL, Diamond II</a:t>
            </a:r>
          </a:p>
        </p:txBody>
      </p:sp>
      <p:sp>
        <p:nvSpPr>
          <p:cNvPr id="41" name="Rectangle à coins arrondis 40">
            <a:extLst>
              <a:ext uri="{FF2B5EF4-FFF2-40B4-BE49-F238E27FC236}">
                <a16:creationId xmlns:a16="http://schemas.microsoft.com/office/drawing/2014/main" id="{EB0591AE-11A0-A24E-B3AE-F4DF869C9EEB}"/>
              </a:ext>
            </a:extLst>
          </p:cNvPr>
          <p:cNvSpPr/>
          <p:nvPr/>
        </p:nvSpPr>
        <p:spPr>
          <a:xfrm>
            <a:off x="820457" y="3154727"/>
            <a:ext cx="1085595" cy="32567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LCLS-II HE</a:t>
            </a:r>
          </a:p>
        </p:txBody>
      </p:sp>
      <p:sp>
        <p:nvSpPr>
          <p:cNvPr id="42" name="Rectangle à coins arrondis 41">
            <a:extLst>
              <a:ext uri="{FF2B5EF4-FFF2-40B4-BE49-F238E27FC236}">
                <a16:creationId xmlns:a16="http://schemas.microsoft.com/office/drawing/2014/main" id="{D238F227-859D-154C-B53D-FDED31497809}"/>
              </a:ext>
            </a:extLst>
          </p:cNvPr>
          <p:cNvSpPr/>
          <p:nvPr/>
        </p:nvSpPr>
        <p:spPr>
          <a:xfrm>
            <a:off x="9658611" y="3824871"/>
            <a:ext cx="1339241" cy="4405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HEPS, </a:t>
            </a:r>
          </a:p>
          <a:p>
            <a:pPr algn="ctr"/>
            <a:r>
              <a:rPr lang="fr-FR" sz="1400" b="1"/>
              <a:t>Shanghai XFEL</a:t>
            </a:r>
          </a:p>
        </p:txBody>
      </p:sp>
      <p:sp>
        <p:nvSpPr>
          <p:cNvPr id="43" name="Rectangle à coins arrondis 42">
            <a:extLst>
              <a:ext uri="{FF2B5EF4-FFF2-40B4-BE49-F238E27FC236}">
                <a16:creationId xmlns:a16="http://schemas.microsoft.com/office/drawing/2014/main" id="{04D05154-9790-404C-8254-B4A53FD92C93}"/>
              </a:ext>
            </a:extLst>
          </p:cNvPr>
          <p:cNvSpPr/>
          <p:nvPr/>
        </p:nvSpPr>
        <p:spPr>
          <a:xfrm>
            <a:off x="7479083" y="5494540"/>
            <a:ext cx="1614813" cy="4367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Australien Synchrotron</a:t>
            </a:r>
          </a:p>
        </p:txBody>
      </p:sp>
      <p:sp>
        <p:nvSpPr>
          <p:cNvPr id="44" name="Rectangle à coins arrondis 43">
            <a:extLst>
              <a:ext uri="{FF2B5EF4-FFF2-40B4-BE49-F238E27FC236}">
                <a16:creationId xmlns:a16="http://schemas.microsoft.com/office/drawing/2014/main" id="{6628F299-69DF-4A45-AFF9-41F2CE9444F9}"/>
              </a:ext>
            </a:extLst>
          </p:cNvPr>
          <p:cNvSpPr/>
          <p:nvPr/>
        </p:nvSpPr>
        <p:spPr>
          <a:xfrm>
            <a:off x="5411241" y="3380199"/>
            <a:ext cx="1304653" cy="4237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EuSPARC</a:t>
            </a:r>
            <a:r>
              <a:rPr lang="fr-FR" sz="1400" b="1"/>
              <a:t>, </a:t>
            </a:r>
            <a:r>
              <a:rPr lang="fr-FR" sz="1400" b="1" err="1"/>
              <a:t>Elettra</a:t>
            </a:r>
            <a:r>
              <a:rPr lang="fr-FR" sz="1400" b="1"/>
              <a:t> 2.0</a:t>
            </a:r>
          </a:p>
        </p:txBody>
      </p:sp>
      <p:sp>
        <p:nvSpPr>
          <p:cNvPr id="46" name="Rectangle à coins arrondis 45">
            <a:extLst>
              <a:ext uri="{FF2B5EF4-FFF2-40B4-BE49-F238E27FC236}">
                <a16:creationId xmlns:a16="http://schemas.microsoft.com/office/drawing/2014/main" id="{39866953-082E-1D48-8182-99BA27F78EE4}"/>
              </a:ext>
            </a:extLst>
          </p:cNvPr>
          <p:cNvSpPr/>
          <p:nvPr/>
        </p:nvSpPr>
        <p:spPr>
          <a:xfrm>
            <a:off x="6793807" y="3801903"/>
            <a:ext cx="1156583" cy="32567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Turkish</a:t>
            </a:r>
            <a:r>
              <a:rPr lang="fr-FR" sz="1400" b="1"/>
              <a:t> XFEL</a:t>
            </a:r>
          </a:p>
        </p:txBody>
      </p:sp>
      <p:sp>
        <p:nvSpPr>
          <p:cNvPr id="47" name="Rectangle à coins arrondis 46">
            <a:extLst>
              <a:ext uri="{FF2B5EF4-FFF2-40B4-BE49-F238E27FC236}">
                <a16:creationId xmlns:a16="http://schemas.microsoft.com/office/drawing/2014/main" id="{06FCDB15-014F-834C-9426-06CB266F6E8C}"/>
              </a:ext>
            </a:extLst>
          </p:cNvPr>
          <p:cNvSpPr/>
          <p:nvPr/>
        </p:nvSpPr>
        <p:spPr>
          <a:xfrm>
            <a:off x="7954027" y="1574363"/>
            <a:ext cx="762537" cy="32567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SSRS4</a:t>
            </a:r>
          </a:p>
        </p:txBody>
      </p:sp>
      <p:cxnSp>
        <p:nvCxnSpPr>
          <p:cNvPr id="48" name="Connecteur droit 47">
            <a:extLst>
              <a:ext uri="{FF2B5EF4-FFF2-40B4-BE49-F238E27FC236}">
                <a16:creationId xmlns:a16="http://schemas.microsoft.com/office/drawing/2014/main" id="{7F4D81CE-D7ED-6843-BB1F-E204D7024859}"/>
              </a:ext>
            </a:extLst>
          </p:cNvPr>
          <p:cNvCxnSpPr>
            <a:cxnSpLocks/>
          </p:cNvCxnSpPr>
          <p:nvPr/>
        </p:nvCxnSpPr>
        <p:spPr>
          <a:xfrm flipV="1">
            <a:off x="1917018" y="3154727"/>
            <a:ext cx="433709" cy="171193"/>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D57F646-3AA8-1847-9402-208772353ED1}"/>
              </a:ext>
            </a:extLst>
          </p:cNvPr>
          <p:cNvCxnSpPr>
            <a:cxnSpLocks/>
            <a:stCxn id="40" idx="2"/>
          </p:cNvCxnSpPr>
          <p:nvPr/>
        </p:nvCxnSpPr>
        <p:spPr>
          <a:xfrm>
            <a:off x="5112704" y="1586891"/>
            <a:ext cx="597613" cy="1035716"/>
          </a:xfrm>
          <a:prstGeom prst="line">
            <a:avLst/>
          </a:prstGeom>
          <a:ln w="2540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76B2E58A-828C-8549-AC92-1BD6025C3B92}"/>
              </a:ext>
            </a:extLst>
          </p:cNvPr>
          <p:cNvCxnSpPr>
            <a:cxnSpLocks/>
          </p:cNvCxnSpPr>
          <p:nvPr/>
        </p:nvCxnSpPr>
        <p:spPr>
          <a:xfrm flipH="1">
            <a:off x="6063568" y="3103928"/>
            <a:ext cx="216000" cy="28800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53535DDD-2CAB-5F4F-B18F-87C4F1543933}"/>
              </a:ext>
            </a:extLst>
          </p:cNvPr>
          <p:cNvCxnSpPr>
            <a:cxnSpLocks/>
            <a:endCxn id="46" idx="0"/>
          </p:cNvCxnSpPr>
          <p:nvPr/>
        </p:nvCxnSpPr>
        <p:spPr>
          <a:xfrm>
            <a:off x="6793807" y="3325919"/>
            <a:ext cx="578292" cy="475984"/>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1B4BC5FE-807F-834A-B63A-BD05977DFAAE}"/>
              </a:ext>
            </a:extLst>
          </p:cNvPr>
          <p:cNvCxnSpPr>
            <a:cxnSpLocks/>
          </p:cNvCxnSpPr>
          <p:nvPr/>
        </p:nvCxnSpPr>
        <p:spPr>
          <a:xfrm>
            <a:off x="9068616" y="3651596"/>
            <a:ext cx="585303" cy="427967"/>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4" name="Rectangle à coins arrondis 63">
            <a:extLst>
              <a:ext uri="{FF2B5EF4-FFF2-40B4-BE49-F238E27FC236}">
                <a16:creationId xmlns:a16="http://schemas.microsoft.com/office/drawing/2014/main" id="{90917499-7F9D-D942-8A19-049C09ABBB7A}"/>
              </a:ext>
            </a:extLst>
          </p:cNvPr>
          <p:cNvSpPr/>
          <p:nvPr/>
        </p:nvSpPr>
        <p:spPr>
          <a:xfrm>
            <a:off x="7479083" y="4415677"/>
            <a:ext cx="718157" cy="32567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ISNS</a:t>
            </a:r>
          </a:p>
        </p:txBody>
      </p:sp>
      <p:sp>
        <p:nvSpPr>
          <p:cNvPr id="65" name="Rectangle à coins arrondis 64">
            <a:extLst>
              <a:ext uri="{FF2B5EF4-FFF2-40B4-BE49-F238E27FC236}">
                <a16:creationId xmlns:a16="http://schemas.microsoft.com/office/drawing/2014/main" id="{E5433101-AD1C-4544-8D6B-49DF40E64342}"/>
              </a:ext>
            </a:extLst>
          </p:cNvPr>
          <p:cNvSpPr/>
          <p:nvPr/>
        </p:nvSpPr>
        <p:spPr>
          <a:xfrm>
            <a:off x="4643500" y="3012768"/>
            <a:ext cx="870044" cy="32567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SONATE</a:t>
            </a:r>
          </a:p>
        </p:txBody>
      </p:sp>
      <p:sp>
        <p:nvSpPr>
          <p:cNvPr id="66" name="Rectangle à coins arrondis 65">
            <a:extLst>
              <a:ext uri="{FF2B5EF4-FFF2-40B4-BE49-F238E27FC236}">
                <a16:creationId xmlns:a16="http://schemas.microsoft.com/office/drawing/2014/main" id="{AE2AEFF3-AA9E-8E42-AB7F-C12248DA7C34}"/>
              </a:ext>
            </a:extLst>
          </p:cNvPr>
          <p:cNvSpPr/>
          <p:nvPr/>
        </p:nvSpPr>
        <p:spPr>
          <a:xfrm>
            <a:off x="4751533" y="2459768"/>
            <a:ext cx="748439" cy="32567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ISIS-2</a:t>
            </a:r>
          </a:p>
        </p:txBody>
      </p:sp>
      <p:sp>
        <p:nvSpPr>
          <p:cNvPr id="67" name="Rectangle à coins arrondis 66">
            <a:extLst>
              <a:ext uri="{FF2B5EF4-FFF2-40B4-BE49-F238E27FC236}">
                <a16:creationId xmlns:a16="http://schemas.microsoft.com/office/drawing/2014/main" id="{00D6989E-2D90-334D-A33E-2D82074DFA24}"/>
              </a:ext>
            </a:extLst>
          </p:cNvPr>
          <p:cNvSpPr/>
          <p:nvPr/>
        </p:nvSpPr>
        <p:spPr>
          <a:xfrm>
            <a:off x="7990594" y="1982267"/>
            <a:ext cx="726785" cy="32567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BELA</a:t>
            </a:r>
          </a:p>
        </p:txBody>
      </p:sp>
      <p:cxnSp>
        <p:nvCxnSpPr>
          <p:cNvPr id="68" name="Connecteur droit 67">
            <a:extLst>
              <a:ext uri="{FF2B5EF4-FFF2-40B4-BE49-F238E27FC236}">
                <a16:creationId xmlns:a16="http://schemas.microsoft.com/office/drawing/2014/main" id="{5B9FD735-1680-C045-9F8B-52FF472ABD64}"/>
              </a:ext>
            </a:extLst>
          </p:cNvPr>
          <p:cNvCxnSpPr>
            <a:cxnSpLocks/>
          </p:cNvCxnSpPr>
          <p:nvPr/>
        </p:nvCxnSpPr>
        <p:spPr>
          <a:xfrm flipH="1">
            <a:off x="5453003" y="2874983"/>
            <a:ext cx="531841" cy="342378"/>
          </a:xfrm>
          <a:prstGeom prst="line">
            <a:avLst/>
          </a:prstGeom>
          <a:ln w="254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DF845461-43B2-B044-BC9B-5ABA0BCD0008}"/>
              </a:ext>
            </a:extLst>
          </p:cNvPr>
          <p:cNvCxnSpPr>
            <a:cxnSpLocks/>
          </p:cNvCxnSpPr>
          <p:nvPr/>
        </p:nvCxnSpPr>
        <p:spPr>
          <a:xfrm flipH="1">
            <a:off x="7803455" y="4100440"/>
            <a:ext cx="372918" cy="346551"/>
          </a:xfrm>
          <a:prstGeom prst="line">
            <a:avLst/>
          </a:prstGeom>
          <a:ln w="254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6D5F2CE9-63C6-FA4B-961D-D91EC2965589}"/>
              </a:ext>
            </a:extLst>
          </p:cNvPr>
          <p:cNvCxnSpPr>
            <a:cxnSpLocks/>
          </p:cNvCxnSpPr>
          <p:nvPr/>
        </p:nvCxnSpPr>
        <p:spPr>
          <a:xfrm flipH="1" flipV="1">
            <a:off x="5537672" y="2641630"/>
            <a:ext cx="210732" cy="70515"/>
          </a:xfrm>
          <a:prstGeom prst="line">
            <a:avLst/>
          </a:prstGeom>
          <a:ln w="254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à coins arrondis 73">
            <a:extLst>
              <a:ext uri="{FF2B5EF4-FFF2-40B4-BE49-F238E27FC236}">
                <a16:creationId xmlns:a16="http://schemas.microsoft.com/office/drawing/2014/main" id="{F5CC0E5C-DA77-1B48-B81D-8C963B6EA338}"/>
              </a:ext>
            </a:extLst>
          </p:cNvPr>
          <p:cNvSpPr/>
          <p:nvPr/>
        </p:nvSpPr>
        <p:spPr>
          <a:xfrm>
            <a:off x="3852806" y="3488757"/>
            <a:ext cx="627861" cy="3256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JLEIC</a:t>
            </a:r>
          </a:p>
        </p:txBody>
      </p:sp>
      <p:sp>
        <p:nvSpPr>
          <p:cNvPr id="75" name="Rectangle à coins arrondis 74">
            <a:extLst>
              <a:ext uri="{FF2B5EF4-FFF2-40B4-BE49-F238E27FC236}">
                <a16:creationId xmlns:a16="http://schemas.microsoft.com/office/drawing/2014/main" id="{4B64090A-8D54-D347-BDCA-9E18766CCA9D}"/>
              </a:ext>
            </a:extLst>
          </p:cNvPr>
          <p:cNvSpPr/>
          <p:nvPr/>
        </p:nvSpPr>
        <p:spPr>
          <a:xfrm>
            <a:off x="3847972" y="3170388"/>
            <a:ext cx="710608" cy="26512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eRHIC</a:t>
            </a:r>
            <a:endParaRPr lang="fr-FR" sz="1400" b="1"/>
          </a:p>
        </p:txBody>
      </p:sp>
      <p:sp>
        <p:nvSpPr>
          <p:cNvPr id="76" name="Rectangle à coins arrondis 75">
            <a:extLst>
              <a:ext uri="{FF2B5EF4-FFF2-40B4-BE49-F238E27FC236}">
                <a16:creationId xmlns:a16="http://schemas.microsoft.com/office/drawing/2014/main" id="{9CD33BAD-93E8-D441-AD02-53F3BF4FC365}"/>
              </a:ext>
            </a:extLst>
          </p:cNvPr>
          <p:cNvSpPr/>
          <p:nvPr/>
        </p:nvSpPr>
        <p:spPr>
          <a:xfrm>
            <a:off x="5595768" y="1453395"/>
            <a:ext cx="1387774" cy="3256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ISOL@MYRRHA</a:t>
            </a:r>
          </a:p>
        </p:txBody>
      </p:sp>
      <p:sp>
        <p:nvSpPr>
          <p:cNvPr id="77" name="Rectangle à coins arrondis 76">
            <a:extLst>
              <a:ext uri="{FF2B5EF4-FFF2-40B4-BE49-F238E27FC236}">
                <a16:creationId xmlns:a16="http://schemas.microsoft.com/office/drawing/2014/main" id="{D0854A16-96D9-7848-9F7A-EB8052757831}"/>
              </a:ext>
            </a:extLst>
          </p:cNvPr>
          <p:cNvSpPr/>
          <p:nvPr/>
        </p:nvSpPr>
        <p:spPr>
          <a:xfrm>
            <a:off x="5323837" y="3823250"/>
            <a:ext cx="1272952" cy="43168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LNS Cyclotron upgrade</a:t>
            </a:r>
          </a:p>
        </p:txBody>
      </p:sp>
      <p:sp>
        <p:nvSpPr>
          <p:cNvPr id="78" name="Rectangle à coins arrondis 77">
            <a:extLst>
              <a:ext uri="{FF2B5EF4-FFF2-40B4-BE49-F238E27FC236}">
                <a16:creationId xmlns:a16="http://schemas.microsoft.com/office/drawing/2014/main" id="{9487291D-DA50-C243-B0E1-3E9A4107E97E}"/>
              </a:ext>
            </a:extLst>
          </p:cNvPr>
          <p:cNvSpPr/>
          <p:nvPr/>
        </p:nvSpPr>
        <p:spPr>
          <a:xfrm>
            <a:off x="8245799" y="3059504"/>
            <a:ext cx="657089" cy="23335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HIAF</a:t>
            </a:r>
          </a:p>
        </p:txBody>
      </p:sp>
      <p:sp>
        <p:nvSpPr>
          <p:cNvPr id="79" name="Rectangle à coins arrondis 78">
            <a:extLst>
              <a:ext uri="{FF2B5EF4-FFF2-40B4-BE49-F238E27FC236}">
                <a16:creationId xmlns:a16="http://schemas.microsoft.com/office/drawing/2014/main" id="{B39A89CB-4BE9-D648-80CE-FE392C9412D2}"/>
              </a:ext>
            </a:extLst>
          </p:cNvPr>
          <p:cNvSpPr/>
          <p:nvPr/>
        </p:nvSpPr>
        <p:spPr>
          <a:xfrm>
            <a:off x="359608" y="5407064"/>
            <a:ext cx="1721801" cy="20459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Nuclear</a:t>
            </a:r>
            <a:r>
              <a:rPr lang="fr-FR" sz="1400" b="1"/>
              <a:t> </a:t>
            </a:r>
            <a:r>
              <a:rPr lang="fr-FR" sz="1400" b="1" err="1"/>
              <a:t>Physics</a:t>
            </a:r>
            <a:endParaRPr lang="fr-FR" sz="1400" b="1"/>
          </a:p>
        </p:txBody>
      </p:sp>
      <p:sp>
        <p:nvSpPr>
          <p:cNvPr id="80" name="Rectangle à coins arrondis 79">
            <a:extLst>
              <a:ext uri="{FF2B5EF4-FFF2-40B4-BE49-F238E27FC236}">
                <a16:creationId xmlns:a16="http://schemas.microsoft.com/office/drawing/2014/main" id="{1634B2FF-1C36-314E-A7AF-A9359CCCAE52}"/>
              </a:ext>
            </a:extLst>
          </p:cNvPr>
          <p:cNvSpPr/>
          <p:nvPr/>
        </p:nvSpPr>
        <p:spPr>
          <a:xfrm>
            <a:off x="357531" y="5118966"/>
            <a:ext cx="1723878" cy="2296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Light Sources</a:t>
            </a:r>
          </a:p>
        </p:txBody>
      </p:sp>
      <p:sp>
        <p:nvSpPr>
          <p:cNvPr id="81" name="Rectangle à coins arrondis 80">
            <a:extLst>
              <a:ext uri="{FF2B5EF4-FFF2-40B4-BE49-F238E27FC236}">
                <a16:creationId xmlns:a16="http://schemas.microsoft.com/office/drawing/2014/main" id="{D293DDDD-4247-BD41-BF61-684B0E596100}"/>
              </a:ext>
            </a:extLst>
          </p:cNvPr>
          <p:cNvSpPr/>
          <p:nvPr/>
        </p:nvSpPr>
        <p:spPr>
          <a:xfrm>
            <a:off x="370057" y="4818342"/>
            <a:ext cx="1698826" cy="229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High </a:t>
            </a:r>
            <a:r>
              <a:rPr lang="fr-FR" sz="1400" b="1" err="1"/>
              <a:t>Energy</a:t>
            </a:r>
            <a:r>
              <a:rPr lang="fr-FR" sz="1400" b="1"/>
              <a:t> </a:t>
            </a:r>
            <a:r>
              <a:rPr lang="fr-FR" sz="1400" b="1" err="1"/>
              <a:t>Physics</a:t>
            </a:r>
            <a:endParaRPr lang="fr-FR" sz="1400" b="1"/>
          </a:p>
        </p:txBody>
      </p:sp>
      <p:sp>
        <p:nvSpPr>
          <p:cNvPr id="82" name="Rectangle à coins arrondis 81">
            <a:extLst>
              <a:ext uri="{FF2B5EF4-FFF2-40B4-BE49-F238E27FC236}">
                <a16:creationId xmlns:a16="http://schemas.microsoft.com/office/drawing/2014/main" id="{88C02462-017F-C94E-A5C2-C85D465F8224}"/>
              </a:ext>
            </a:extLst>
          </p:cNvPr>
          <p:cNvSpPr/>
          <p:nvPr/>
        </p:nvSpPr>
        <p:spPr>
          <a:xfrm>
            <a:off x="370057" y="5692352"/>
            <a:ext cx="1723878" cy="21993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Neutron Sources</a:t>
            </a:r>
          </a:p>
        </p:txBody>
      </p:sp>
      <p:sp>
        <p:nvSpPr>
          <p:cNvPr id="83" name="Rectangle à coins arrondis 82">
            <a:extLst>
              <a:ext uri="{FF2B5EF4-FFF2-40B4-BE49-F238E27FC236}">
                <a16:creationId xmlns:a16="http://schemas.microsoft.com/office/drawing/2014/main" id="{5A25527D-0BE2-934C-8EA0-3AD6B7979667}"/>
              </a:ext>
            </a:extLst>
          </p:cNvPr>
          <p:cNvSpPr/>
          <p:nvPr/>
        </p:nvSpPr>
        <p:spPr>
          <a:xfrm>
            <a:off x="5806343" y="1779067"/>
            <a:ext cx="943625" cy="28601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MYRRHA</a:t>
            </a:r>
          </a:p>
        </p:txBody>
      </p:sp>
      <p:sp>
        <p:nvSpPr>
          <p:cNvPr id="84" name="Rectangle à coins arrondis 83">
            <a:extLst>
              <a:ext uri="{FF2B5EF4-FFF2-40B4-BE49-F238E27FC236}">
                <a16:creationId xmlns:a16="http://schemas.microsoft.com/office/drawing/2014/main" id="{CD473A81-DA1B-EB4D-A7B6-851270DBD206}"/>
              </a:ext>
            </a:extLst>
          </p:cNvPr>
          <p:cNvSpPr/>
          <p:nvPr/>
        </p:nvSpPr>
        <p:spPr>
          <a:xfrm>
            <a:off x="373697" y="5992977"/>
            <a:ext cx="1720238" cy="229655"/>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Energy</a:t>
            </a:r>
            <a:endParaRPr lang="fr-FR" sz="1400" b="1"/>
          </a:p>
        </p:txBody>
      </p:sp>
      <p:sp>
        <p:nvSpPr>
          <p:cNvPr id="85" name="Rectangle à coins arrondis 84">
            <a:extLst>
              <a:ext uri="{FF2B5EF4-FFF2-40B4-BE49-F238E27FC236}">
                <a16:creationId xmlns:a16="http://schemas.microsoft.com/office/drawing/2014/main" id="{E428574D-7304-814D-BA6D-ACA786FE8026}"/>
              </a:ext>
            </a:extLst>
          </p:cNvPr>
          <p:cNvSpPr/>
          <p:nvPr/>
        </p:nvSpPr>
        <p:spPr>
          <a:xfrm>
            <a:off x="7684047" y="3334378"/>
            <a:ext cx="1247534" cy="39476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CADS &amp; DEMO C*</a:t>
            </a:r>
          </a:p>
        </p:txBody>
      </p:sp>
      <p:cxnSp>
        <p:nvCxnSpPr>
          <p:cNvPr id="86" name="Connecteur droit 85">
            <a:extLst>
              <a:ext uri="{FF2B5EF4-FFF2-40B4-BE49-F238E27FC236}">
                <a16:creationId xmlns:a16="http://schemas.microsoft.com/office/drawing/2014/main" id="{E79094D5-E308-CE46-87E3-5CCFBEA275B8}"/>
              </a:ext>
            </a:extLst>
          </p:cNvPr>
          <p:cNvCxnSpPr>
            <a:cxnSpLocks/>
          </p:cNvCxnSpPr>
          <p:nvPr/>
        </p:nvCxnSpPr>
        <p:spPr>
          <a:xfrm flipH="1">
            <a:off x="6150280" y="2065083"/>
            <a:ext cx="66803" cy="720362"/>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BFF2025C-47AA-4C41-891F-4E1FA0198D6B}"/>
              </a:ext>
            </a:extLst>
          </p:cNvPr>
          <p:cNvCxnSpPr>
            <a:cxnSpLocks/>
          </p:cNvCxnSpPr>
          <p:nvPr/>
        </p:nvCxnSpPr>
        <p:spPr>
          <a:xfrm>
            <a:off x="3582444" y="3154727"/>
            <a:ext cx="286017" cy="152401"/>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4786C5F3-9732-DB43-99BD-082F2208C00C}"/>
              </a:ext>
            </a:extLst>
          </p:cNvPr>
          <p:cNvCxnSpPr>
            <a:cxnSpLocks/>
          </p:cNvCxnSpPr>
          <p:nvPr/>
        </p:nvCxnSpPr>
        <p:spPr>
          <a:xfrm>
            <a:off x="3582444" y="3346905"/>
            <a:ext cx="286017" cy="298891"/>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7" name="ZoneTexte 96">
            <a:extLst>
              <a:ext uri="{FF2B5EF4-FFF2-40B4-BE49-F238E27FC236}">
                <a16:creationId xmlns:a16="http://schemas.microsoft.com/office/drawing/2014/main" id="{AFC9B7BF-697E-3C4E-AF9B-545FAB37EE86}"/>
              </a:ext>
            </a:extLst>
          </p:cNvPr>
          <p:cNvSpPr txBox="1"/>
          <p:nvPr/>
        </p:nvSpPr>
        <p:spPr>
          <a:xfrm>
            <a:off x="356486" y="200547"/>
            <a:ext cx="8749935" cy="523220"/>
          </a:xfrm>
          <a:prstGeom prst="rect">
            <a:avLst/>
          </a:prstGeom>
          <a:noFill/>
        </p:spPr>
        <p:txBody>
          <a:bodyPr wrap="square" rtlCol="0">
            <a:spAutoFit/>
          </a:bodyPr>
          <a:lstStyle/>
          <a:p>
            <a:r>
              <a:rPr lang="en-GB" sz="2800" b="1">
                <a:solidFill>
                  <a:schemeClr val="accent1">
                    <a:lumMod val="75000"/>
                  </a:schemeClr>
                </a:solidFill>
                <a:latin typeface="Arial" panose="020B0604020202020204" pitchFamily="34" charset="0"/>
                <a:cs typeface="Arial" panose="020B0604020202020204" pitchFamily="34" charset="0"/>
              </a:rPr>
              <a:t>Global Landscape of Future Accelerator Project:</a:t>
            </a:r>
          </a:p>
        </p:txBody>
      </p:sp>
      <p:sp>
        <p:nvSpPr>
          <p:cNvPr id="52" name="Rectangle à coins arrondis 51">
            <a:extLst>
              <a:ext uri="{FF2B5EF4-FFF2-40B4-BE49-F238E27FC236}">
                <a16:creationId xmlns:a16="http://schemas.microsoft.com/office/drawing/2014/main" id="{CAFB1255-A914-A24E-9353-4875C1F30E37}"/>
              </a:ext>
            </a:extLst>
          </p:cNvPr>
          <p:cNvSpPr/>
          <p:nvPr/>
        </p:nvSpPr>
        <p:spPr>
          <a:xfrm>
            <a:off x="6760407" y="2019149"/>
            <a:ext cx="943625" cy="28601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DONES</a:t>
            </a:r>
          </a:p>
        </p:txBody>
      </p:sp>
      <p:cxnSp>
        <p:nvCxnSpPr>
          <p:cNvPr id="53" name="Connecteur droit 52">
            <a:extLst>
              <a:ext uri="{FF2B5EF4-FFF2-40B4-BE49-F238E27FC236}">
                <a16:creationId xmlns:a16="http://schemas.microsoft.com/office/drawing/2014/main" id="{8F008D31-4CB7-0F46-AC45-A403615D9014}"/>
              </a:ext>
            </a:extLst>
          </p:cNvPr>
          <p:cNvCxnSpPr>
            <a:cxnSpLocks/>
          </p:cNvCxnSpPr>
          <p:nvPr/>
        </p:nvCxnSpPr>
        <p:spPr>
          <a:xfrm flipH="1">
            <a:off x="6596789" y="2305165"/>
            <a:ext cx="386754" cy="317442"/>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à coins arrondis 59">
            <a:extLst>
              <a:ext uri="{FF2B5EF4-FFF2-40B4-BE49-F238E27FC236}">
                <a16:creationId xmlns:a16="http://schemas.microsoft.com/office/drawing/2014/main" id="{096467BC-919B-FE49-8653-736505E63EC5}"/>
              </a:ext>
            </a:extLst>
          </p:cNvPr>
          <p:cNvSpPr/>
          <p:nvPr/>
        </p:nvSpPr>
        <p:spPr>
          <a:xfrm>
            <a:off x="9700386" y="2573224"/>
            <a:ext cx="943625" cy="28601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DEMO K*</a:t>
            </a:r>
          </a:p>
        </p:txBody>
      </p:sp>
      <p:sp>
        <p:nvSpPr>
          <p:cNvPr id="61" name="Rectangle à coins arrondis 60">
            <a:extLst>
              <a:ext uri="{FF2B5EF4-FFF2-40B4-BE49-F238E27FC236}">
                <a16:creationId xmlns:a16="http://schemas.microsoft.com/office/drawing/2014/main" id="{EF45300B-5807-DE43-90D7-7BA41D9B3414}"/>
              </a:ext>
            </a:extLst>
          </p:cNvPr>
          <p:cNvSpPr/>
          <p:nvPr/>
        </p:nvSpPr>
        <p:spPr>
          <a:xfrm>
            <a:off x="9776059" y="2310032"/>
            <a:ext cx="657089" cy="23335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RAON</a:t>
            </a:r>
          </a:p>
        </p:txBody>
      </p:sp>
      <p:cxnSp>
        <p:nvCxnSpPr>
          <p:cNvPr id="63" name="Connecteur droit 62">
            <a:extLst>
              <a:ext uri="{FF2B5EF4-FFF2-40B4-BE49-F238E27FC236}">
                <a16:creationId xmlns:a16="http://schemas.microsoft.com/office/drawing/2014/main" id="{0BDE3649-BED9-C94A-8E27-03E229DFE05D}"/>
              </a:ext>
            </a:extLst>
          </p:cNvPr>
          <p:cNvCxnSpPr>
            <a:cxnSpLocks/>
          </p:cNvCxnSpPr>
          <p:nvPr/>
        </p:nvCxnSpPr>
        <p:spPr>
          <a:xfrm flipH="1">
            <a:off x="9592591" y="2874983"/>
            <a:ext cx="429274" cy="325908"/>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Rectangle à coins arrondis 68">
            <a:extLst>
              <a:ext uri="{FF2B5EF4-FFF2-40B4-BE49-F238E27FC236}">
                <a16:creationId xmlns:a16="http://schemas.microsoft.com/office/drawing/2014/main" id="{D7562984-6361-2747-86F4-251AE509B3E4}"/>
              </a:ext>
            </a:extLst>
          </p:cNvPr>
          <p:cNvSpPr/>
          <p:nvPr/>
        </p:nvSpPr>
        <p:spPr>
          <a:xfrm>
            <a:off x="6946754" y="2324792"/>
            <a:ext cx="1003636" cy="25640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DEMO Eu*</a:t>
            </a:r>
          </a:p>
        </p:txBody>
      </p:sp>
      <p:sp>
        <p:nvSpPr>
          <p:cNvPr id="56" name="Rectangle à coins arrondis 55">
            <a:extLst>
              <a:ext uri="{FF2B5EF4-FFF2-40B4-BE49-F238E27FC236}">
                <a16:creationId xmlns:a16="http://schemas.microsoft.com/office/drawing/2014/main" id="{2AEBEB88-405F-4E49-89AD-8D2C5D7E5B91}"/>
              </a:ext>
            </a:extLst>
          </p:cNvPr>
          <p:cNvSpPr/>
          <p:nvPr/>
        </p:nvSpPr>
        <p:spPr>
          <a:xfrm>
            <a:off x="5501042" y="4278852"/>
            <a:ext cx="943625" cy="28601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DTT</a:t>
            </a:r>
          </a:p>
        </p:txBody>
      </p:sp>
      <p:sp>
        <p:nvSpPr>
          <p:cNvPr id="57" name="Espace réservé de la date 3">
            <a:extLst>
              <a:ext uri="{FF2B5EF4-FFF2-40B4-BE49-F238E27FC236}">
                <a16:creationId xmlns:a16="http://schemas.microsoft.com/office/drawing/2014/main" id="{58C26767-A81B-9046-9013-98AEC07C370D}"/>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59" name="Espace réservé du pied de page 4">
            <a:extLst>
              <a:ext uri="{FF2B5EF4-FFF2-40B4-BE49-F238E27FC236}">
                <a16:creationId xmlns:a16="http://schemas.microsoft.com/office/drawing/2014/main" id="{62EBDA49-A83D-BC45-A910-8863F892299C}"/>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71" name="Espace réservé du numéro de diapositive 13">
            <a:extLst>
              <a:ext uri="{FF2B5EF4-FFF2-40B4-BE49-F238E27FC236}">
                <a16:creationId xmlns:a16="http://schemas.microsoft.com/office/drawing/2014/main" id="{C2098CBB-7C02-654F-9BEE-666D54912314}"/>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6</a:t>
            </a:fld>
            <a:endParaRPr lang="fr-FR" dirty="0"/>
          </a:p>
        </p:txBody>
      </p:sp>
      <p:sp>
        <p:nvSpPr>
          <p:cNvPr id="73" name="Rectangle à coins arrondis 72">
            <a:extLst>
              <a:ext uri="{FF2B5EF4-FFF2-40B4-BE49-F238E27FC236}">
                <a16:creationId xmlns:a16="http://schemas.microsoft.com/office/drawing/2014/main" id="{072065FA-7126-B641-B985-35A191C27725}"/>
              </a:ext>
            </a:extLst>
          </p:cNvPr>
          <p:cNvSpPr/>
          <p:nvPr/>
        </p:nvSpPr>
        <p:spPr>
          <a:xfrm>
            <a:off x="10459580" y="2957619"/>
            <a:ext cx="1480206" cy="32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JPARC upgrade</a:t>
            </a:r>
          </a:p>
        </p:txBody>
      </p:sp>
    </p:spTree>
    <p:extLst>
      <p:ext uri="{BB962C8B-B14F-4D97-AF65-F5344CB8AC3E}">
        <p14:creationId xmlns:p14="http://schemas.microsoft.com/office/powerpoint/2010/main" val="41839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ZoneTexte 96">
            <a:extLst>
              <a:ext uri="{FF2B5EF4-FFF2-40B4-BE49-F238E27FC236}">
                <a16:creationId xmlns:a16="http://schemas.microsoft.com/office/drawing/2014/main" id="{A26A6AC0-8187-0243-8FDB-3FFA9FBD09B2}"/>
              </a:ext>
            </a:extLst>
          </p:cNvPr>
          <p:cNvSpPr txBox="1"/>
          <p:nvPr/>
        </p:nvSpPr>
        <p:spPr>
          <a:xfrm>
            <a:off x="369013" y="161925"/>
            <a:ext cx="6984156" cy="523220"/>
          </a:xfrm>
          <a:prstGeom prst="rect">
            <a:avLst/>
          </a:prstGeom>
          <a:noFill/>
        </p:spPr>
        <p:txBody>
          <a:bodyPr wrap="square" rtlCol="0">
            <a:spAutoFit/>
          </a:bodyPr>
          <a:lstStyle/>
          <a:p>
            <a:r>
              <a:rPr lang="fr-FR" sz="2800" b="1" dirty="0">
                <a:solidFill>
                  <a:schemeClr val="accent1">
                    <a:lumMod val="75000"/>
                  </a:schemeClr>
                </a:solidFill>
                <a:latin typeface="Arial" panose="020B0604020202020204" pitchFamily="34" charset="0"/>
                <a:cs typeface="Arial" panose="020B0604020202020204" pitchFamily="34" charset="0"/>
              </a:rPr>
              <a:t>Future Accelerator Project </a:t>
            </a:r>
            <a:r>
              <a:rPr lang="en-GB" sz="2800" b="1" dirty="0">
                <a:solidFill>
                  <a:schemeClr val="accent1">
                    <a:lumMod val="75000"/>
                  </a:schemeClr>
                </a:solidFill>
                <a:latin typeface="Arial" panose="020B0604020202020204" pitchFamily="34" charset="0"/>
                <a:cs typeface="Arial" panose="020B0604020202020204" pitchFamily="34" charset="0"/>
              </a:rPr>
              <a:t>Timelines</a:t>
            </a:r>
            <a:r>
              <a:rPr lang="fr-FR" sz="2800" b="1" dirty="0">
                <a:solidFill>
                  <a:schemeClr val="accent1">
                    <a:lumMod val="75000"/>
                  </a:schemeClr>
                </a:solidFill>
                <a:latin typeface="Arial" panose="020B0604020202020204" pitchFamily="34" charset="0"/>
                <a:cs typeface="Arial" panose="020B0604020202020204" pitchFamily="34" charset="0"/>
              </a:rPr>
              <a:t>:</a:t>
            </a:r>
          </a:p>
        </p:txBody>
      </p:sp>
      <p:sp>
        <p:nvSpPr>
          <p:cNvPr id="90" name="ZoneTexte 89">
            <a:extLst>
              <a:ext uri="{FF2B5EF4-FFF2-40B4-BE49-F238E27FC236}">
                <a16:creationId xmlns:a16="http://schemas.microsoft.com/office/drawing/2014/main" id="{6F275085-C5DC-4548-A7FE-A62C64606633}"/>
              </a:ext>
            </a:extLst>
          </p:cNvPr>
          <p:cNvSpPr txBox="1"/>
          <p:nvPr/>
        </p:nvSpPr>
        <p:spPr>
          <a:xfrm rot="16200000">
            <a:off x="1194062" y="6353994"/>
            <a:ext cx="688931" cy="338554"/>
          </a:xfrm>
          <a:prstGeom prst="rect">
            <a:avLst/>
          </a:prstGeom>
          <a:noFill/>
        </p:spPr>
        <p:txBody>
          <a:bodyPr wrap="square" rtlCol="0">
            <a:spAutoFit/>
          </a:bodyPr>
          <a:lstStyle/>
          <a:p>
            <a:r>
              <a:rPr lang="fr-FR" sz="1600"/>
              <a:t>2018</a:t>
            </a:r>
          </a:p>
        </p:txBody>
      </p:sp>
      <p:graphicFrame>
        <p:nvGraphicFramePr>
          <p:cNvPr id="91" name="Tableau 90">
            <a:extLst>
              <a:ext uri="{FF2B5EF4-FFF2-40B4-BE49-F238E27FC236}">
                <a16:creationId xmlns:a16="http://schemas.microsoft.com/office/drawing/2014/main" id="{C0A7E8C8-CE3C-2641-B411-4143A7C45CC6}"/>
              </a:ext>
            </a:extLst>
          </p:cNvPr>
          <p:cNvGraphicFramePr>
            <a:graphicFrameLocks noGrp="1"/>
          </p:cNvGraphicFramePr>
          <p:nvPr/>
        </p:nvGraphicFramePr>
        <p:xfrm>
          <a:off x="1538528" y="1761302"/>
          <a:ext cx="7937493" cy="254000"/>
        </p:xfrm>
        <a:graphic>
          <a:graphicData uri="http://schemas.openxmlformats.org/drawingml/2006/table">
            <a:tbl>
              <a:tblPr>
                <a:tableStyleId>{5C22544A-7EE6-4342-B048-85BDC9FD1C3A}</a:tableStyleId>
              </a:tblPr>
              <a:tblGrid>
                <a:gridCol w="292583">
                  <a:extLst>
                    <a:ext uri="{9D8B030D-6E8A-4147-A177-3AD203B41FA5}">
                      <a16:colId xmlns:a16="http://schemas.microsoft.com/office/drawing/2014/main" val="228429757"/>
                    </a:ext>
                  </a:extLst>
                </a:gridCol>
                <a:gridCol w="292583">
                  <a:extLst>
                    <a:ext uri="{9D8B030D-6E8A-4147-A177-3AD203B41FA5}">
                      <a16:colId xmlns:a16="http://schemas.microsoft.com/office/drawing/2014/main" val="2505904407"/>
                    </a:ext>
                  </a:extLst>
                </a:gridCol>
                <a:gridCol w="292583">
                  <a:extLst>
                    <a:ext uri="{9D8B030D-6E8A-4147-A177-3AD203B41FA5}">
                      <a16:colId xmlns:a16="http://schemas.microsoft.com/office/drawing/2014/main" val="586667047"/>
                    </a:ext>
                  </a:extLst>
                </a:gridCol>
                <a:gridCol w="292583">
                  <a:extLst>
                    <a:ext uri="{9D8B030D-6E8A-4147-A177-3AD203B41FA5}">
                      <a16:colId xmlns:a16="http://schemas.microsoft.com/office/drawing/2014/main" val="2074281856"/>
                    </a:ext>
                  </a:extLst>
                </a:gridCol>
                <a:gridCol w="292583">
                  <a:extLst>
                    <a:ext uri="{9D8B030D-6E8A-4147-A177-3AD203B41FA5}">
                      <a16:colId xmlns:a16="http://schemas.microsoft.com/office/drawing/2014/main" val="4066614299"/>
                    </a:ext>
                  </a:extLst>
                </a:gridCol>
                <a:gridCol w="292583">
                  <a:extLst>
                    <a:ext uri="{9D8B030D-6E8A-4147-A177-3AD203B41FA5}">
                      <a16:colId xmlns:a16="http://schemas.microsoft.com/office/drawing/2014/main" val="3415458369"/>
                    </a:ext>
                  </a:extLst>
                </a:gridCol>
                <a:gridCol w="292583">
                  <a:extLst>
                    <a:ext uri="{9D8B030D-6E8A-4147-A177-3AD203B41FA5}">
                      <a16:colId xmlns:a16="http://schemas.microsoft.com/office/drawing/2014/main" val="2061141568"/>
                    </a:ext>
                  </a:extLst>
                </a:gridCol>
                <a:gridCol w="292583">
                  <a:extLst>
                    <a:ext uri="{9D8B030D-6E8A-4147-A177-3AD203B41FA5}">
                      <a16:colId xmlns:a16="http://schemas.microsoft.com/office/drawing/2014/main" val="2899068001"/>
                    </a:ext>
                  </a:extLst>
                </a:gridCol>
                <a:gridCol w="302021">
                  <a:extLst>
                    <a:ext uri="{9D8B030D-6E8A-4147-A177-3AD203B41FA5}">
                      <a16:colId xmlns:a16="http://schemas.microsoft.com/office/drawing/2014/main" val="2380688056"/>
                    </a:ext>
                  </a:extLst>
                </a:gridCol>
                <a:gridCol w="292583">
                  <a:extLst>
                    <a:ext uri="{9D8B030D-6E8A-4147-A177-3AD203B41FA5}">
                      <a16:colId xmlns:a16="http://schemas.microsoft.com/office/drawing/2014/main" val="3026313695"/>
                    </a:ext>
                  </a:extLst>
                </a:gridCol>
                <a:gridCol w="292583">
                  <a:extLst>
                    <a:ext uri="{9D8B030D-6E8A-4147-A177-3AD203B41FA5}">
                      <a16:colId xmlns:a16="http://schemas.microsoft.com/office/drawing/2014/main" val="669158044"/>
                    </a:ext>
                  </a:extLst>
                </a:gridCol>
                <a:gridCol w="302021">
                  <a:extLst>
                    <a:ext uri="{9D8B030D-6E8A-4147-A177-3AD203B41FA5}">
                      <a16:colId xmlns:a16="http://schemas.microsoft.com/office/drawing/2014/main" val="713639334"/>
                    </a:ext>
                  </a:extLst>
                </a:gridCol>
                <a:gridCol w="292583">
                  <a:extLst>
                    <a:ext uri="{9D8B030D-6E8A-4147-A177-3AD203B41FA5}">
                      <a16:colId xmlns:a16="http://schemas.microsoft.com/office/drawing/2014/main" val="1390509772"/>
                    </a:ext>
                  </a:extLst>
                </a:gridCol>
                <a:gridCol w="292583">
                  <a:extLst>
                    <a:ext uri="{9D8B030D-6E8A-4147-A177-3AD203B41FA5}">
                      <a16:colId xmlns:a16="http://schemas.microsoft.com/office/drawing/2014/main" val="1031544931"/>
                    </a:ext>
                  </a:extLst>
                </a:gridCol>
                <a:gridCol w="302021">
                  <a:extLst>
                    <a:ext uri="{9D8B030D-6E8A-4147-A177-3AD203B41FA5}">
                      <a16:colId xmlns:a16="http://schemas.microsoft.com/office/drawing/2014/main" val="1277931278"/>
                    </a:ext>
                  </a:extLst>
                </a:gridCol>
                <a:gridCol w="292583">
                  <a:extLst>
                    <a:ext uri="{9D8B030D-6E8A-4147-A177-3AD203B41FA5}">
                      <a16:colId xmlns:a16="http://schemas.microsoft.com/office/drawing/2014/main" val="1959092334"/>
                    </a:ext>
                  </a:extLst>
                </a:gridCol>
                <a:gridCol w="292583">
                  <a:extLst>
                    <a:ext uri="{9D8B030D-6E8A-4147-A177-3AD203B41FA5}">
                      <a16:colId xmlns:a16="http://schemas.microsoft.com/office/drawing/2014/main" val="2587761645"/>
                    </a:ext>
                  </a:extLst>
                </a:gridCol>
                <a:gridCol w="292583">
                  <a:extLst>
                    <a:ext uri="{9D8B030D-6E8A-4147-A177-3AD203B41FA5}">
                      <a16:colId xmlns:a16="http://schemas.microsoft.com/office/drawing/2014/main" val="848731320"/>
                    </a:ext>
                  </a:extLst>
                </a:gridCol>
                <a:gridCol w="292583">
                  <a:extLst>
                    <a:ext uri="{9D8B030D-6E8A-4147-A177-3AD203B41FA5}">
                      <a16:colId xmlns:a16="http://schemas.microsoft.com/office/drawing/2014/main" val="1502364295"/>
                    </a:ext>
                  </a:extLst>
                </a:gridCol>
                <a:gridCol w="292583">
                  <a:extLst>
                    <a:ext uri="{9D8B030D-6E8A-4147-A177-3AD203B41FA5}">
                      <a16:colId xmlns:a16="http://schemas.microsoft.com/office/drawing/2014/main" val="2306315741"/>
                    </a:ext>
                  </a:extLst>
                </a:gridCol>
                <a:gridCol w="292583">
                  <a:extLst>
                    <a:ext uri="{9D8B030D-6E8A-4147-A177-3AD203B41FA5}">
                      <a16:colId xmlns:a16="http://schemas.microsoft.com/office/drawing/2014/main" val="3753651187"/>
                    </a:ext>
                  </a:extLst>
                </a:gridCol>
                <a:gridCol w="302021">
                  <a:extLst>
                    <a:ext uri="{9D8B030D-6E8A-4147-A177-3AD203B41FA5}">
                      <a16:colId xmlns:a16="http://schemas.microsoft.com/office/drawing/2014/main" val="213842780"/>
                    </a:ext>
                  </a:extLst>
                </a:gridCol>
                <a:gridCol w="292583">
                  <a:extLst>
                    <a:ext uri="{9D8B030D-6E8A-4147-A177-3AD203B41FA5}">
                      <a16:colId xmlns:a16="http://schemas.microsoft.com/office/drawing/2014/main" val="4292542706"/>
                    </a:ext>
                  </a:extLst>
                </a:gridCol>
                <a:gridCol w="292583">
                  <a:extLst>
                    <a:ext uri="{9D8B030D-6E8A-4147-A177-3AD203B41FA5}">
                      <a16:colId xmlns:a16="http://schemas.microsoft.com/office/drawing/2014/main" val="1776451197"/>
                    </a:ext>
                  </a:extLst>
                </a:gridCol>
                <a:gridCol w="292583">
                  <a:extLst>
                    <a:ext uri="{9D8B030D-6E8A-4147-A177-3AD203B41FA5}">
                      <a16:colId xmlns:a16="http://schemas.microsoft.com/office/drawing/2014/main" val="3378275108"/>
                    </a:ext>
                  </a:extLst>
                </a:gridCol>
                <a:gridCol w="292583">
                  <a:extLst>
                    <a:ext uri="{9D8B030D-6E8A-4147-A177-3AD203B41FA5}">
                      <a16:colId xmlns:a16="http://schemas.microsoft.com/office/drawing/2014/main" val="3272865193"/>
                    </a:ext>
                  </a:extLst>
                </a:gridCol>
                <a:gridCol w="292583">
                  <a:extLst>
                    <a:ext uri="{9D8B030D-6E8A-4147-A177-3AD203B41FA5}">
                      <a16:colId xmlns:a16="http://schemas.microsoft.com/office/drawing/2014/main" val="2327783686"/>
                    </a:ext>
                  </a:extLst>
                </a:gridCol>
              </a:tblGrid>
              <a:tr h="254000">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5">
                        <a:lumMod val="75000"/>
                      </a:schemeClr>
                    </a:solidFill>
                  </a:tcPr>
                </a:tc>
                <a:extLst>
                  <a:ext uri="{0D108BD9-81ED-4DB2-BD59-A6C34878D82A}">
                    <a16:rowId xmlns:a16="http://schemas.microsoft.com/office/drawing/2014/main" val="2266817410"/>
                  </a:ext>
                </a:extLst>
              </a:tr>
            </a:tbl>
          </a:graphicData>
        </a:graphic>
      </p:graphicFrame>
      <p:graphicFrame>
        <p:nvGraphicFramePr>
          <p:cNvPr id="92" name="Tableau 91">
            <a:extLst>
              <a:ext uri="{FF2B5EF4-FFF2-40B4-BE49-F238E27FC236}">
                <a16:creationId xmlns:a16="http://schemas.microsoft.com/office/drawing/2014/main" id="{2E8A3701-12B1-8045-9DA1-4C99F9562E47}"/>
              </a:ext>
            </a:extLst>
          </p:cNvPr>
          <p:cNvGraphicFramePr>
            <a:graphicFrameLocks noGrp="1"/>
          </p:cNvGraphicFramePr>
          <p:nvPr/>
        </p:nvGraphicFramePr>
        <p:xfrm>
          <a:off x="1528090" y="3266510"/>
          <a:ext cx="7937493" cy="254000"/>
        </p:xfrm>
        <a:graphic>
          <a:graphicData uri="http://schemas.openxmlformats.org/drawingml/2006/table">
            <a:tbl>
              <a:tblPr>
                <a:tableStyleId>{5C22544A-7EE6-4342-B048-85BDC9FD1C3A}</a:tableStyleId>
              </a:tblPr>
              <a:tblGrid>
                <a:gridCol w="292583">
                  <a:extLst>
                    <a:ext uri="{9D8B030D-6E8A-4147-A177-3AD203B41FA5}">
                      <a16:colId xmlns:a16="http://schemas.microsoft.com/office/drawing/2014/main" val="228429757"/>
                    </a:ext>
                  </a:extLst>
                </a:gridCol>
                <a:gridCol w="292583">
                  <a:extLst>
                    <a:ext uri="{9D8B030D-6E8A-4147-A177-3AD203B41FA5}">
                      <a16:colId xmlns:a16="http://schemas.microsoft.com/office/drawing/2014/main" val="2505904407"/>
                    </a:ext>
                  </a:extLst>
                </a:gridCol>
                <a:gridCol w="292583">
                  <a:extLst>
                    <a:ext uri="{9D8B030D-6E8A-4147-A177-3AD203B41FA5}">
                      <a16:colId xmlns:a16="http://schemas.microsoft.com/office/drawing/2014/main" val="586667047"/>
                    </a:ext>
                  </a:extLst>
                </a:gridCol>
                <a:gridCol w="292583">
                  <a:extLst>
                    <a:ext uri="{9D8B030D-6E8A-4147-A177-3AD203B41FA5}">
                      <a16:colId xmlns:a16="http://schemas.microsoft.com/office/drawing/2014/main" val="2074281856"/>
                    </a:ext>
                  </a:extLst>
                </a:gridCol>
                <a:gridCol w="292583">
                  <a:extLst>
                    <a:ext uri="{9D8B030D-6E8A-4147-A177-3AD203B41FA5}">
                      <a16:colId xmlns:a16="http://schemas.microsoft.com/office/drawing/2014/main" val="4066614299"/>
                    </a:ext>
                  </a:extLst>
                </a:gridCol>
                <a:gridCol w="292583">
                  <a:extLst>
                    <a:ext uri="{9D8B030D-6E8A-4147-A177-3AD203B41FA5}">
                      <a16:colId xmlns:a16="http://schemas.microsoft.com/office/drawing/2014/main" val="3415458369"/>
                    </a:ext>
                  </a:extLst>
                </a:gridCol>
                <a:gridCol w="292583">
                  <a:extLst>
                    <a:ext uri="{9D8B030D-6E8A-4147-A177-3AD203B41FA5}">
                      <a16:colId xmlns:a16="http://schemas.microsoft.com/office/drawing/2014/main" val="2061141568"/>
                    </a:ext>
                  </a:extLst>
                </a:gridCol>
                <a:gridCol w="292583">
                  <a:extLst>
                    <a:ext uri="{9D8B030D-6E8A-4147-A177-3AD203B41FA5}">
                      <a16:colId xmlns:a16="http://schemas.microsoft.com/office/drawing/2014/main" val="2899068001"/>
                    </a:ext>
                  </a:extLst>
                </a:gridCol>
                <a:gridCol w="302021">
                  <a:extLst>
                    <a:ext uri="{9D8B030D-6E8A-4147-A177-3AD203B41FA5}">
                      <a16:colId xmlns:a16="http://schemas.microsoft.com/office/drawing/2014/main" val="2380688056"/>
                    </a:ext>
                  </a:extLst>
                </a:gridCol>
                <a:gridCol w="292583">
                  <a:extLst>
                    <a:ext uri="{9D8B030D-6E8A-4147-A177-3AD203B41FA5}">
                      <a16:colId xmlns:a16="http://schemas.microsoft.com/office/drawing/2014/main" val="3026313695"/>
                    </a:ext>
                  </a:extLst>
                </a:gridCol>
                <a:gridCol w="292583">
                  <a:extLst>
                    <a:ext uri="{9D8B030D-6E8A-4147-A177-3AD203B41FA5}">
                      <a16:colId xmlns:a16="http://schemas.microsoft.com/office/drawing/2014/main" val="669158044"/>
                    </a:ext>
                  </a:extLst>
                </a:gridCol>
                <a:gridCol w="302021">
                  <a:extLst>
                    <a:ext uri="{9D8B030D-6E8A-4147-A177-3AD203B41FA5}">
                      <a16:colId xmlns:a16="http://schemas.microsoft.com/office/drawing/2014/main" val="713639334"/>
                    </a:ext>
                  </a:extLst>
                </a:gridCol>
                <a:gridCol w="292583">
                  <a:extLst>
                    <a:ext uri="{9D8B030D-6E8A-4147-A177-3AD203B41FA5}">
                      <a16:colId xmlns:a16="http://schemas.microsoft.com/office/drawing/2014/main" val="1390509772"/>
                    </a:ext>
                  </a:extLst>
                </a:gridCol>
                <a:gridCol w="292583">
                  <a:extLst>
                    <a:ext uri="{9D8B030D-6E8A-4147-A177-3AD203B41FA5}">
                      <a16:colId xmlns:a16="http://schemas.microsoft.com/office/drawing/2014/main" val="1031544931"/>
                    </a:ext>
                  </a:extLst>
                </a:gridCol>
                <a:gridCol w="302021">
                  <a:extLst>
                    <a:ext uri="{9D8B030D-6E8A-4147-A177-3AD203B41FA5}">
                      <a16:colId xmlns:a16="http://schemas.microsoft.com/office/drawing/2014/main" val="1277931278"/>
                    </a:ext>
                  </a:extLst>
                </a:gridCol>
                <a:gridCol w="292583">
                  <a:extLst>
                    <a:ext uri="{9D8B030D-6E8A-4147-A177-3AD203B41FA5}">
                      <a16:colId xmlns:a16="http://schemas.microsoft.com/office/drawing/2014/main" val="1959092334"/>
                    </a:ext>
                  </a:extLst>
                </a:gridCol>
                <a:gridCol w="292583">
                  <a:extLst>
                    <a:ext uri="{9D8B030D-6E8A-4147-A177-3AD203B41FA5}">
                      <a16:colId xmlns:a16="http://schemas.microsoft.com/office/drawing/2014/main" val="2587761645"/>
                    </a:ext>
                  </a:extLst>
                </a:gridCol>
                <a:gridCol w="292583">
                  <a:extLst>
                    <a:ext uri="{9D8B030D-6E8A-4147-A177-3AD203B41FA5}">
                      <a16:colId xmlns:a16="http://schemas.microsoft.com/office/drawing/2014/main" val="848731320"/>
                    </a:ext>
                  </a:extLst>
                </a:gridCol>
                <a:gridCol w="292583">
                  <a:extLst>
                    <a:ext uri="{9D8B030D-6E8A-4147-A177-3AD203B41FA5}">
                      <a16:colId xmlns:a16="http://schemas.microsoft.com/office/drawing/2014/main" val="1502364295"/>
                    </a:ext>
                  </a:extLst>
                </a:gridCol>
                <a:gridCol w="292583">
                  <a:extLst>
                    <a:ext uri="{9D8B030D-6E8A-4147-A177-3AD203B41FA5}">
                      <a16:colId xmlns:a16="http://schemas.microsoft.com/office/drawing/2014/main" val="2306315741"/>
                    </a:ext>
                  </a:extLst>
                </a:gridCol>
                <a:gridCol w="292583">
                  <a:extLst>
                    <a:ext uri="{9D8B030D-6E8A-4147-A177-3AD203B41FA5}">
                      <a16:colId xmlns:a16="http://schemas.microsoft.com/office/drawing/2014/main" val="3753651187"/>
                    </a:ext>
                  </a:extLst>
                </a:gridCol>
                <a:gridCol w="302021">
                  <a:extLst>
                    <a:ext uri="{9D8B030D-6E8A-4147-A177-3AD203B41FA5}">
                      <a16:colId xmlns:a16="http://schemas.microsoft.com/office/drawing/2014/main" val="213842780"/>
                    </a:ext>
                  </a:extLst>
                </a:gridCol>
                <a:gridCol w="292583">
                  <a:extLst>
                    <a:ext uri="{9D8B030D-6E8A-4147-A177-3AD203B41FA5}">
                      <a16:colId xmlns:a16="http://schemas.microsoft.com/office/drawing/2014/main" val="4292542706"/>
                    </a:ext>
                  </a:extLst>
                </a:gridCol>
                <a:gridCol w="292583">
                  <a:extLst>
                    <a:ext uri="{9D8B030D-6E8A-4147-A177-3AD203B41FA5}">
                      <a16:colId xmlns:a16="http://schemas.microsoft.com/office/drawing/2014/main" val="1776451197"/>
                    </a:ext>
                  </a:extLst>
                </a:gridCol>
                <a:gridCol w="292583">
                  <a:extLst>
                    <a:ext uri="{9D8B030D-6E8A-4147-A177-3AD203B41FA5}">
                      <a16:colId xmlns:a16="http://schemas.microsoft.com/office/drawing/2014/main" val="3378275108"/>
                    </a:ext>
                  </a:extLst>
                </a:gridCol>
                <a:gridCol w="292583">
                  <a:extLst>
                    <a:ext uri="{9D8B030D-6E8A-4147-A177-3AD203B41FA5}">
                      <a16:colId xmlns:a16="http://schemas.microsoft.com/office/drawing/2014/main" val="3272865193"/>
                    </a:ext>
                  </a:extLst>
                </a:gridCol>
                <a:gridCol w="292583">
                  <a:extLst>
                    <a:ext uri="{9D8B030D-6E8A-4147-A177-3AD203B41FA5}">
                      <a16:colId xmlns:a16="http://schemas.microsoft.com/office/drawing/2014/main" val="2327783686"/>
                    </a:ext>
                  </a:extLst>
                </a:gridCol>
              </a:tblGrid>
              <a:tr h="254000">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FFC000"/>
                    </a:solidFill>
                  </a:tcPr>
                </a:tc>
                <a:extLst>
                  <a:ext uri="{0D108BD9-81ED-4DB2-BD59-A6C34878D82A}">
                    <a16:rowId xmlns:a16="http://schemas.microsoft.com/office/drawing/2014/main" val="2266817410"/>
                  </a:ext>
                </a:extLst>
              </a:tr>
            </a:tbl>
          </a:graphicData>
        </a:graphic>
      </p:graphicFrame>
      <p:graphicFrame>
        <p:nvGraphicFramePr>
          <p:cNvPr id="93" name="Tableau 92">
            <a:extLst>
              <a:ext uri="{FF2B5EF4-FFF2-40B4-BE49-F238E27FC236}">
                <a16:creationId xmlns:a16="http://schemas.microsoft.com/office/drawing/2014/main" id="{59D7C5DD-5571-6A43-8D9A-D695A8957104}"/>
              </a:ext>
            </a:extLst>
          </p:cNvPr>
          <p:cNvGraphicFramePr>
            <a:graphicFrameLocks noGrp="1"/>
          </p:cNvGraphicFramePr>
          <p:nvPr/>
        </p:nvGraphicFramePr>
        <p:xfrm>
          <a:off x="1528090" y="4479053"/>
          <a:ext cx="7937493" cy="254000"/>
        </p:xfrm>
        <a:graphic>
          <a:graphicData uri="http://schemas.openxmlformats.org/drawingml/2006/table">
            <a:tbl>
              <a:tblPr>
                <a:tableStyleId>{5C22544A-7EE6-4342-B048-85BDC9FD1C3A}</a:tableStyleId>
              </a:tblPr>
              <a:tblGrid>
                <a:gridCol w="292583">
                  <a:extLst>
                    <a:ext uri="{9D8B030D-6E8A-4147-A177-3AD203B41FA5}">
                      <a16:colId xmlns:a16="http://schemas.microsoft.com/office/drawing/2014/main" val="228429757"/>
                    </a:ext>
                  </a:extLst>
                </a:gridCol>
                <a:gridCol w="292583">
                  <a:extLst>
                    <a:ext uri="{9D8B030D-6E8A-4147-A177-3AD203B41FA5}">
                      <a16:colId xmlns:a16="http://schemas.microsoft.com/office/drawing/2014/main" val="2505904407"/>
                    </a:ext>
                  </a:extLst>
                </a:gridCol>
                <a:gridCol w="292583">
                  <a:extLst>
                    <a:ext uri="{9D8B030D-6E8A-4147-A177-3AD203B41FA5}">
                      <a16:colId xmlns:a16="http://schemas.microsoft.com/office/drawing/2014/main" val="586667047"/>
                    </a:ext>
                  </a:extLst>
                </a:gridCol>
                <a:gridCol w="292583">
                  <a:extLst>
                    <a:ext uri="{9D8B030D-6E8A-4147-A177-3AD203B41FA5}">
                      <a16:colId xmlns:a16="http://schemas.microsoft.com/office/drawing/2014/main" val="2074281856"/>
                    </a:ext>
                  </a:extLst>
                </a:gridCol>
                <a:gridCol w="292583">
                  <a:extLst>
                    <a:ext uri="{9D8B030D-6E8A-4147-A177-3AD203B41FA5}">
                      <a16:colId xmlns:a16="http://schemas.microsoft.com/office/drawing/2014/main" val="4066614299"/>
                    </a:ext>
                  </a:extLst>
                </a:gridCol>
                <a:gridCol w="292583">
                  <a:extLst>
                    <a:ext uri="{9D8B030D-6E8A-4147-A177-3AD203B41FA5}">
                      <a16:colId xmlns:a16="http://schemas.microsoft.com/office/drawing/2014/main" val="3415458369"/>
                    </a:ext>
                  </a:extLst>
                </a:gridCol>
                <a:gridCol w="292583">
                  <a:extLst>
                    <a:ext uri="{9D8B030D-6E8A-4147-A177-3AD203B41FA5}">
                      <a16:colId xmlns:a16="http://schemas.microsoft.com/office/drawing/2014/main" val="2061141568"/>
                    </a:ext>
                  </a:extLst>
                </a:gridCol>
                <a:gridCol w="292583">
                  <a:extLst>
                    <a:ext uri="{9D8B030D-6E8A-4147-A177-3AD203B41FA5}">
                      <a16:colId xmlns:a16="http://schemas.microsoft.com/office/drawing/2014/main" val="2899068001"/>
                    </a:ext>
                  </a:extLst>
                </a:gridCol>
                <a:gridCol w="302021">
                  <a:extLst>
                    <a:ext uri="{9D8B030D-6E8A-4147-A177-3AD203B41FA5}">
                      <a16:colId xmlns:a16="http://schemas.microsoft.com/office/drawing/2014/main" val="2380688056"/>
                    </a:ext>
                  </a:extLst>
                </a:gridCol>
                <a:gridCol w="292583">
                  <a:extLst>
                    <a:ext uri="{9D8B030D-6E8A-4147-A177-3AD203B41FA5}">
                      <a16:colId xmlns:a16="http://schemas.microsoft.com/office/drawing/2014/main" val="3026313695"/>
                    </a:ext>
                  </a:extLst>
                </a:gridCol>
                <a:gridCol w="292583">
                  <a:extLst>
                    <a:ext uri="{9D8B030D-6E8A-4147-A177-3AD203B41FA5}">
                      <a16:colId xmlns:a16="http://schemas.microsoft.com/office/drawing/2014/main" val="669158044"/>
                    </a:ext>
                  </a:extLst>
                </a:gridCol>
                <a:gridCol w="302021">
                  <a:extLst>
                    <a:ext uri="{9D8B030D-6E8A-4147-A177-3AD203B41FA5}">
                      <a16:colId xmlns:a16="http://schemas.microsoft.com/office/drawing/2014/main" val="713639334"/>
                    </a:ext>
                  </a:extLst>
                </a:gridCol>
                <a:gridCol w="292583">
                  <a:extLst>
                    <a:ext uri="{9D8B030D-6E8A-4147-A177-3AD203B41FA5}">
                      <a16:colId xmlns:a16="http://schemas.microsoft.com/office/drawing/2014/main" val="1390509772"/>
                    </a:ext>
                  </a:extLst>
                </a:gridCol>
                <a:gridCol w="292583">
                  <a:extLst>
                    <a:ext uri="{9D8B030D-6E8A-4147-A177-3AD203B41FA5}">
                      <a16:colId xmlns:a16="http://schemas.microsoft.com/office/drawing/2014/main" val="1031544931"/>
                    </a:ext>
                  </a:extLst>
                </a:gridCol>
                <a:gridCol w="302021">
                  <a:extLst>
                    <a:ext uri="{9D8B030D-6E8A-4147-A177-3AD203B41FA5}">
                      <a16:colId xmlns:a16="http://schemas.microsoft.com/office/drawing/2014/main" val="1277931278"/>
                    </a:ext>
                  </a:extLst>
                </a:gridCol>
                <a:gridCol w="292583">
                  <a:extLst>
                    <a:ext uri="{9D8B030D-6E8A-4147-A177-3AD203B41FA5}">
                      <a16:colId xmlns:a16="http://schemas.microsoft.com/office/drawing/2014/main" val="1959092334"/>
                    </a:ext>
                  </a:extLst>
                </a:gridCol>
                <a:gridCol w="292583">
                  <a:extLst>
                    <a:ext uri="{9D8B030D-6E8A-4147-A177-3AD203B41FA5}">
                      <a16:colId xmlns:a16="http://schemas.microsoft.com/office/drawing/2014/main" val="2587761645"/>
                    </a:ext>
                  </a:extLst>
                </a:gridCol>
                <a:gridCol w="292583">
                  <a:extLst>
                    <a:ext uri="{9D8B030D-6E8A-4147-A177-3AD203B41FA5}">
                      <a16:colId xmlns:a16="http://schemas.microsoft.com/office/drawing/2014/main" val="848731320"/>
                    </a:ext>
                  </a:extLst>
                </a:gridCol>
                <a:gridCol w="292583">
                  <a:extLst>
                    <a:ext uri="{9D8B030D-6E8A-4147-A177-3AD203B41FA5}">
                      <a16:colId xmlns:a16="http://schemas.microsoft.com/office/drawing/2014/main" val="1502364295"/>
                    </a:ext>
                  </a:extLst>
                </a:gridCol>
                <a:gridCol w="292583">
                  <a:extLst>
                    <a:ext uri="{9D8B030D-6E8A-4147-A177-3AD203B41FA5}">
                      <a16:colId xmlns:a16="http://schemas.microsoft.com/office/drawing/2014/main" val="2306315741"/>
                    </a:ext>
                  </a:extLst>
                </a:gridCol>
                <a:gridCol w="292583">
                  <a:extLst>
                    <a:ext uri="{9D8B030D-6E8A-4147-A177-3AD203B41FA5}">
                      <a16:colId xmlns:a16="http://schemas.microsoft.com/office/drawing/2014/main" val="3753651187"/>
                    </a:ext>
                  </a:extLst>
                </a:gridCol>
                <a:gridCol w="302021">
                  <a:extLst>
                    <a:ext uri="{9D8B030D-6E8A-4147-A177-3AD203B41FA5}">
                      <a16:colId xmlns:a16="http://schemas.microsoft.com/office/drawing/2014/main" val="213842780"/>
                    </a:ext>
                  </a:extLst>
                </a:gridCol>
                <a:gridCol w="292583">
                  <a:extLst>
                    <a:ext uri="{9D8B030D-6E8A-4147-A177-3AD203B41FA5}">
                      <a16:colId xmlns:a16="http://schemas.microsoft.com/office/drawing/2014/main" val="4292542706"/>
                    </a:ext>
                  </a:extLst>
                </a:gridCol>
                <a:gridCol w="292583">
                  <a:extLst>
                    <a:ext uri="{9D8B030D-6E8A-4147-A177-3AD203B41FA5}">
                      <a16:colId xmlns:a16="http://schemas.microsoft.com/office/drawing/2014/main" val="1776451197"/>
                    </a:ext>
                  </a:extLst>
                </a:gridCol>
                <a:gridCol w="292583">
                  <a:extLst>
                    <a:ext uri="{9D8B030D-6E8A-4147-A177-3AD203B41FA5}">
                      <a16:colId xmlns:a16="http://schemas.microsoft.com/office/drawing/2014/main" val="3378275108"/>
                    </a:ext>
                  </a:extLst>
                </a:gridCol>
                <a:gridCol w="292583">
                  <a:extLst>
                    <a:ext uri="{9D8B030D-6E8A-4147-A177-3AD203B41FA5}">
                      <a16:colId xmlns:a16="http://schemas.microsoft.com/office/drawing/2014/main" val="3272865193"/>
                    </a:ext>
                  </a:extLst>
                </a:gridCol>
                <a:gridCol w="292583">
                  <a:extLst>
                    <a:ext uri="{9D8B030D-6E8A-4147-A177-3AD203B41FA5}">
                      <a16:colId xmlns:a16="http://schemas.microsoft.com/office/drawing/2014/main" val="2327783686"/>
                    </a:ext>
                  </a:extLst>
                </a:gridCol>
              </a:tblGrid>
              <a:tr h="254000">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rgbClr val="C00000"/>
                    </a:solidFill>
                  </a:tcPr>
                </a:tc>
                <a:extLst>
                  <a:ext uri="{0D108BD9-81ED-4DB2-BD59-A6C34878D82A}">
                    <a16:rowId xmlns:a16="http://schemas.microsoft.com/office/drawing/2014/main" val="2266817410"/>
                  </a:ext>
                </a:extLst>
              </a:tr>
            </a:tbl>
          </a:graphicData>
        </a:graphic>
      </p:graphicFrame>
      <p:graphicFrame>
        <p:nvGraphicFramePr>
          <p:cNvPr id="95" name="Tableau 94">
            <a:extLst>
              <a:ext uri="{FF2B5EF4-FFF2-40B4-BE49-F238E27FC236}">
                <a16:creationId xmlns:a16="http://schemas.microsoft.com/office/drawing/2014/main" id="{B26BADC9-5ED7-EC4A-9C9C-C97798169AF2}"/>
              </a:ext>
            </a:extLst>
          </p:cNvPr>
          <p:cNvGraphicFramePr>
            <a:graphicFrameLocks noGrp="1"/>
          </p:cNvGraphicFramePr>
          <p:nvPr/>
        </p:nvGraphicFramePr>
        <p:xfrm>
          <a:off x="1530178" y="5410544"/>
          <a:ext cx="7937493" cy="254000"/>
        </p:xfrm>
        <a:graphic>
          <a:graphicData uri="http://schemas.openxmlformats.org/drawingml/2006/table">
            <a:tbl>
              <a:tblPr>
                <a:tableStyleId>{5C22544A-7EE6-4342-B048-85BDC9FD1C3A}</a:tableStyleId>
              </a:tblPr>
              <a:tblGrid>
                <a:gridCol w="292583">
                  <a:extLst>
                    <a:ext uri="{9D8B030D-6E8A-4147-A177-3AD203B41FA5}">
                      <a16:colId xmlns:a16="http://schemas.microsoft.com/office/drawing/2014/main" val="228429757"/>
                    </a:ext>
                  </a:extLst>
                </a:gridCol>
                <a:gridCol w="292583">
                  <a:extLst>
                    <a:ext uri="{9D8B030D-6E8A-4147-A177-3AD203B41FA5}">
                      <a16:colId xmlns:a16="http://schemas.microsoft.com/office/drawing/2014/main" val="2505904407"/>
                    </a:ext>
                  </a:extLst>
                </a:gridCol>
                <a:gridCol w="292583">
                  <a:extLst>
                    <a:ext uri="{9D8B030D-6E8A-4147-A177-3AD203B41FA5}">
                      <a16:colId xmlns:a16="http://schemas.microsoft.com/office/drawing/2014/main" val="586667047"/>
                    </a:ext>
                  </a:extLst>
                </a:gridCol>
                <a:gridCol w="292583">
                  <a:extLst>
                    <a:ext uri="{9D8B030D-6E8A-4147-A177-3AD203B41FA5}">
                      <a16:colId xmlns:a16="http://schemas.microsoft.com/office/drawing/2014/main" val="2074281856"/>
                    </a:ext>
                  </a:extLst>
                </a:gridCol>
                <a:gridCol w="292583">
                  <a:extLst>
                    <a:ext uri="{9D8B030D-6E8A-4147-A177-3AD203B41FA5}">
                      <a16:colId xmlns:a16="http://schemas.microsoft.com/office/drawing/2014/main" val="4066614299"/>
                    </a:ext>
                  </a:extLst>
                </a:gridCol>
                <a:gridCol w="292583">
                  <a:extLst>
                    <a:ext uri="{9D8B030D-6E8A-4147-A177-3AD203B41FA5}">
                      <a16:colId xmlns:a16="http://schemas.microsoft.com/office/drawing/2014/main" val="3415458369"/>
                    </a:ext>
                  </a:extLst>
                </a:gridCol>
                <a:gridCol w="292583">
                  <a:extLst>
                    <a:ext uri="{9D8B030D-6E8A-4147-A177-3AD203B41FA5}">
                      <a16:colId xmlns:a16="http://schemas.microsoft.com/office/drawing/2014/main" val="2061141568"/>
                    </a:ext>
                  </a:extLst>
                </a:gridCol>
                <a:gridCol w="292583">
                  <a:extLst>
                    <a:ext uri="{9D8B030D-6E8A-4147-A177-3AD203B41FA5}">
                      <a16:colId xmlns:a16="http://schemas.microsoft.com/office/drawing/2014/main" val="2899068001"/>
                    </a:ext>
                  </a:extLst>
                </a:gridCol>
                <a:gridCol w="302021">
                  <a:extLst>
                    <a:ext uri="{9D8B030D-6E8A-4147-A177-3AD203B41FA5}">
                      <a16:colId xmlns:a16="http://schemas.microsoft.com/office/drawing/2014/main" val="2380688056"/>
                    </a:ext>
                  </a:extLst>
                </a:gridCol>
                <a:gridCol w="292583">
                  <a:extLst>
                    <a:ext uri="{9D8B030D-6E8A-4147-A177-3AD203B41FA5}">
                      <a16:colId xmlns:a16="http://schemas.microsoft.com/office/drawing/2014/main" val="3026313695"/>
                    </a:ext>
                  </a:extLst>
                </a:gridCol>
                <a:gridCol w="292583">
                  <a:extLst>
                    <a:ext uri="{9D8B030D-6E8A-4147-A177-3AD203B41FA5}">
                      <a16:colId xmlns:a16="http://schemas.microsoft.com/office/drawing/2014/main" val="669158044"/>
                    </a:ext>
                  </a:extLst>
                </a:gridCol>
                <a:gridCol w="302021">
                  <a:extLst>
                    <a:ext uri="{9D8B030D-6E8A-4147-A177-3AD203B41FA5}">
                      <a16:colId xmlns:a16="http://schemas.microsoft.com/office/drawing/2014/main" val="713639334"/>
                    </a:ext>
                  </a:extLst>
                </a:gridCol>
                <a:gridCol w="292583">
                  <a:extLst>
                    <a:ext uri="{9D8B030D-6E8A-4147-A177-3AD203B41FA5}">
                      <a16:colId xmlns:a16="http://schemas.microsoft.com/office/drawing/2014/main" val="1390509772"/>
                    </a:ext>
                  </a:extLst>
                </a:gridCol>
                <a:gridCol w="292583">
                  <a:extLst>
                    <a:ext uri="{9D8B030D-6E8A-4147-A177-3AD203B41FA5}">
                      <a16:colId xmlns:a16="http://schemas.microsoft.com/office/drawing/2014/main" val="1031544931"/>
                    </a:ext>
                  </a:extLst>
                </a:gridCol>
                <a:gridCol w="302021">
                  <a:extLst>
                    <a:ext uri="{9D8B030D-6E8A-4147-A177-3AD203B41FA5}">
                      <a16:colId xmlns:a16="http://schemas.microsoft.com/office/drawing/2014/main" val="1277931278"/>
                    </a:ext>
                  </a:extLst>
                </a:gridCol>
                <a:gridCol w="292583">
                  <a:extLst>
                    <a:ext uri="{9D8B030D-6E8A-4147-A177-3AD203B41FA5}">
                      <a16:colId xmlns:a16="http://schemas.microsoft.com/office/drawing/2014/main" val="1959092334"/>
                    </a:ext>
                  </a:extLst>
                </a:gridCol>
                <a:gridCol w="292583">
                  <a:extLst>
                    <a:ext uri="{9D8B030D-6E8A-4147-A177-3AD203B41FA5}">
                      <a16:colId xmlns:a16="http://schemas.microsoft.com/office/drawing/2014/main" val="2587761645"/>
                    </a:ext>
                  </a:extLst>
                </a:gridCol>
                <a:gridCol w="292583">
                  <a:extLst>
                    <a:ext uri="{9D8B030D-6E8A-4147-A177-3AD203B41FA5}">
                      <a16:colId xmlns:a16="http://schemas.microsoft.com/office/drawing/2014/main" val="848731320"/>
                    </a:ext>
                  </a:extLst>
                </a:gridCol>
                <a:gridCol w="292583">
                  <a:extLst>
                    <a:ext uri="{9D8B030D-6E8A-4147-A177-3AD203B41FA5}">
                      <a16:colId xmlns:a16="http://schemas.microsoft.com/office/drawing/2014/main" val="1502364295"/>
                    </a:ext>
                  </a:extLst>
                </a:gridCol>
                <a:gridCol w="292583">
                  <a:extLst>
                    <a:ext uri="{9D8B030D-6E8A-4147-A177-3AD203B41FA5}">
                      <a16:colId xmlns:a16="http://schemas.microsoft.com/office/drawing/2014/main" val="2306315741"/>
                    </a:ext>
                  </a:extLst>
                </a:gridCol>
                <a:gridCol w="292583">
                  <a:extLst>
                    <a:ext uri="{9D8B030D-6E8A-4147-A177-3AD203B41FA5}">
                      <a16:colId xmlns:a16="http://schemas.microsoft.com/office/drawing/2014/main" val="3753651187"/>
                    </a:ext>
                  </a:extLst>
                </a:gridCol>
                <a:gridCol w="302021">
                  <a:extLst>
                    <a:ext uri="{9D8B030D-6E8A-4147-A177-3AD203B41FA5}">
                      <a16:colId xmlns:a16="http://schemas.microsoft.com/office/drawing/2014/main" val="213842780"/>
                    </a:ext>
                  </a:extLst>
                </a:gridCol>
                <a:gridCol w="292583">
                  <a:extLst>
                    <a:ext uri="{9D8B030D-6E8A-4147-A177-3AD203B41FA5}">
                      <a16:colId xmlns:a16="http://schemas.microsoft.com/office/drawing/2014/main" val="4292542706"/>
                    </a:ext>
                  </a:extLst>
                </a:gridCol>
                <a:gridCol w="292583">
                  <a:extLst>
                    <a:ext uri="{9D8B030D-6E8A-4147-A177-3AD203B41FA5}">
                      <a16:colId xmlns:a16="http://schemas.microsoft.com/office/drawing/2014/main" val="1776451197"/>
                    </a:ext>
                  </a:extLst>
                </a:gridCol>
                <a:gridCol w="292583">
                  <a:extLst>
                    <a:ext uri="{9D8B030D-6E8A-4147-A177-3AD203B41FA5}">
                      <a16:colId xmlns:a16="http://schemas.microsoft.com/office/drawing/2014/main" val="3378275108"/>
                    </a:ext>
                  </a:extLst>
                </a:gridCol>
                <a:gridCol w="292583">
                  <a:extLst>
                    <a:ext uri="{9D8B030D-6E8A-4147-A177-3AD203B41FA5}">
                      <a16:colId xmlns:a16="http://schemas.microsoft.com/office/drawing/2014/main" val="3272865193"/>
                    </a:ext>
                  </a:extLst>
                </a:gridCol>
                <a:gridCol w="292583">
                  <a:extLst>
                    <a:ext uri="{9D8B030D-6E8A-4147-A177-3AD203B41FA5}">
                      <a16:colId xmlns:a16="http://schemas.microsoft.com/office/drawing/2014/main" val="2327783686"/>
                    </a:ext>
                  </a:extLst>
                </a:gridCol>
              </a:tblGrid>
              <a:tr h="254000">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accent6">
                        <a:lumMod val="75000"/>
                      </a:schemeClr>
                    </a:solidFill>
                  </a:tcPr>
                </a:tc>
                <a:extLst>
                  <a:ext uri="{0D108BD9-81ED-4DB2-BD59-A6C34878D82A}">
                    <a16:rowId xmlns:a16="http://schemas.microsoft.com/office/drawing/2014/main" val="2266817410"/>
                  </a:ext>
                </a:extLst>
              </a:tr>
            </a:tbl>
          </a:graphicData>
        </a:graphic>
      </p:graphicFrame>
      <p:graphicFrame>
        <p:nvGraphicFramePr>
          <p:cNvPr id="99" name="Tableau 98">
            <a:extLst>
              <a:ext uri="{FF2B5EF4-FFF2-40B4-BE49-F238E27FC236}">
                <a16:creationId xmlns:a16="http://schemas.microsoft.com/office/drawing/2014/main" id="{39A538E8-9BCB-B44C-A712-98ECC04AB18F}"/>
              </a:ext>
            </a:extLst>
          </p:cNvPr>
          <p:cNvGraphicFramePr>
            <a:graphicFrameLocks noGrp="1"/>
          </p:cNvGraphicFramePr>
          <p:nvPr/>
        </p:nvGraphicFramePr>
        <p:xfrm>
          <a:off x="1532266" y="6063984"/>
          <a:ext cx="7937493" cy="254000"/>
        </p:xfrm>
        <a:graphic>
          <a:graphicData uri="http://schemas.openxmlformats.org/drawingml/2006/table">
            <a:tbl>
              <a:tblPr>
                <a:tableStyleId>{5C22544A-7EE6-4342-B048-85BDC9FD1C3A}</a:tableStyleId>
              </a:tblPr>
              <a:tblGrid>
                <a:gridCol w="292583">
                  <a:extLst>
                    <a:ext uri="{9D8B030D-6E8A-4147-A177-3AD203B41FA5}">
                      <a16:colId xmlns:a16="http://schemas.microsoft.com/office/drawing/2014/main" val="228429757"/>
                    </a:ext>
                  </a:extLst>
                </a:gridCol>
                <a:gridCol w="292583">
                  <a:extLst>
                    <a:ext uri="{9D8B030D-6E8A-4147-A177-3AD203B41FA5}">
                      <a16:colId xmlns:a16="http://schemas.microsoft.com/office/drawing/2014/main" val="2505904407"/>
                    </a:ext>
                  </a:extLst>
                </a:gridCol>
                <a:gridCol w="292583">
                  <a:extLst>
                    <a:ext uri="{9D8B030D-6E8A-4147-A177-3AD203B41FA5}">
                      <a16:colId xmlns:a16="http://schemas.microsoft.com/office/drawing/2014/main" val="586667047"/>
                    </a:ext>
                  </a:extLst>
                </a:gridCol>
                <a:gridCol w="292583">
                  <a:extLst>
                    <a:ext uri="{9D8B030D-6E8A-4147-A177-3AD203B41FA5}">
                      <a16:colId xmlns:a16="http://schemas.microsoft.com/office/drawing/2014/main" val="2074281856"/>
                    </a:ext>
                  </a:extLst>
                </a:gridCol>
                <a:gridCol w="292583">
                  <a:extLst>
                    <a:ext uri="{9D8B030D-6E8A-4147-A177-3AD203B41FA5}">
                      <a16:colId xmlns:a16="http://schemas.microsoft.com/office/drawing/2014/main" val="4066614299"/>
                    </a:ext>
                  </a:extLst>
                </a:gridCol>
                <a:gridCol w="292583">
                  <a:extLst>
                    <a:ext uri="{9D8B030D-6E8A-4147-A177-3AD203B41FA5}">
                      <a16:colId xmlns:a16="http://schemas.microsoft.com/office/drawing/2014/main" val="3415458369"/>
                    </a:ext>
                  </a:extLst>
                </a:gridCol>
                <a:gridCol w="292583">
                  <a:extLst>
                    <a:ext uri="{9D8B030D-6E8A-4147-A177-3AD203B41FA5}">
                      <a16:colId xmlns:a16="http://schemas.microsoft.com/office/drawing/2014/main" val="2061141568"/>
                    </a:ext>
                  </a:extLst>
                </a:gridCol>
                <a:gridCol w="292583">
                  <a:extLst>
                    <a:ext uri="{9D8B030D-6E8A-4147-A177-3AD203B41FA5}">
                      <a16:colId xmlns:a16="http://schemas.microsoft.com/office/drawing/2014/main" val="2899068001"/>
                    </a:ext>
                  </a:extLst>
                </a:gridCol>
                <a:gridCol w="302021">
                  <a:extLst>
                    <a:ext uri="{9D8B030D-6E8A-4147-A177-3AD203B41FA5}">
                      <a16:colId xmlns:a16="http://schemas.microsoft.com/office/drawing/2014/main" val="2380688056"/>
                    </a:ext>
                  </a:extLst>
                </a:gridCol>
                <a:gridCol w="292583">
                  <a:extLst>
                    <a:ext uri="{9D8B030D-6E8A-4147-A177-3AD203B41FA5}">
                      <a16:colId xmlns:a16="http://schemas.microsoft.com/office/drawing/2014/main" val="3026313695"/>
                    </a:ext>
                  </a:extLst>
                </a:gridCol>
                <a:gridCol w="292583">
                  <a:extLst>
                    <a:ext uri="{9D8B030D-6E8A-4147-A177-3AD203B41FA5}">
                      <a16:colId xmlns:a16="http://schemas.microsoft.com/office/drawing/2014/main" val="669158044"/>
                    </a:ext>
                  </a:extLst>
                </a:gridCol>
                <a:gridCol w="302021">
                  <a:extLst>
                    <a:ext uri="{9D8B030D-6E8A-4147-A177-3AD203B41FA5}">
                      <a16:colId xmlns:a16="http://schemas.microsoft.com/office/drawing/2014/main" val="713639334"/>
                    </a:ext>
                  </a:extLst>
                </a:gridCol>
                <a:gridCol w="292583">
                  <a:extLst>
                    <a:ext uri="{9D8B030D-6E8A-4147-A177-3AD203B41FA5}">
                      <a16:colId xmlns:a16="http://schemas.microsoft.com/office/drawing/2014/main" val="1390509772"/>
                    </a:ext>
                  </a:extLst>
                </a:gridCol>
                <a:gridCol w="292583">
                  <a:extLst>
                    <a:ext uri="{9D8B030D-6E8A-4147-A177-3AD203B41FA5}">
                      <a16:colId xmlns:a16="http://schemas.microsoft.com/office/drawing/2014/main" val="1031544931"/>
                    </a:ext>
                  </a:extLst>
                </a:gridCol>
                <a:gridCol w="302021">
                  <a:extLst>
                    <a:ext uri="{9D8B030D-6E8A-4147-A177-3AD203B41FA5}">
                      <a16:colId xmlns:a16="http://schemas.microsoft.com/office/drawing/2014/main" val="1277931278"/>
                    </a:ext>
                  </a:extLst>
                </a:gridCol>
                <a:gridCol w="292583">
                  <a:extLst>
                    <a:ext uri="{9D8B030D-6E8A-4147-A177-3AD203B41FA5}">
                      <a16:colId xmlns:a16="http://schemas.microsoft.com/office/drawing/2014/main" val="1959092334"/>
                    </a:ext>
                  </a:extLst>
                </a:gridCol>
                <a:gridCol w="292583">
                  <a:extLst>
                    <a:ext uri="{9D8B030D-6E8A-4147-A177-3AD203B41FA5}">
                      <a16:colId xmlns:a16="http://schemas.microsoft.com/office/drawing/2014/main" val="2587761645"/>
                    </a:ext>
                  </a:extLst>
                </a:gridCol>
                <a:gridCol w="292583">
                  <a:extLst>
                    <a:ext uri="{9D8B030D-6E8A-4147-A177-3AD203B41FA5}">
                      <a16:colId xmlns:a16="http://schemas.microsoft.com/office/drawing/2014/main" val="848731320"/>
                    </a:ext>
                  </a:extLst>
                </a:gridCol>
                <a:gridCol w="292583">
                  <a:extLst>
                    <a:ext uri="{9D8B030D-6E8A-4147-A177-3AD203B41FA5}">
                      <a16:colId xmlns:a16="http://schemas.microsoft.com/office/drawing/2014/main" val="1502364295"/>
                    </a:ext>
                  </a:extLst>
                </a:gridCol>
                <a:gridCol w="292583">
                  <a:extLst>
                    <a:ext uri="{9D8B030D-6E8A-4147-A177-3AD203B41FA5}">
                      <a16:colId xmlns:a16="http://schemas.microsoft.com/office/drawing/2014/main" val="2306315741"/>
                    </a:ext>
                  </a:extLst>
                </a:gridCol>
                <a:gridCol w="292583">
                  <a:extLst>
                    <a:ext uri="{9D8B030D-6E8A-4147-A177-3AD203B41FA5}">
                      <a16:colId xmlns:a16="http://schemas.microsoft.com/office/drawing/2014/main" val="3753651187"/>
                    </a:ext>
                  </a:extLst>
                </a:gridCol>
                <a:gridCol w="302021">
                  <a:extLst>
                    <a:ext uri="{9D8B030D-6E8A-4147-A177-3AD203B41FA5}">
                      <a16:colId xmlns:a16="http://schemas.microsoft.com/office/drawing/2014/main" val="213842780"/>
                    </a:ext>
                  </a:extLst>
                </a:gridCol>
                <a:gridCol w="292583">
                  <a:extLst>
                    <a:ext uri="{9D8B030D-6E8A-4147-A177-3AD203B41FA5}">
                      <a16:colId xmlns:a16="http://schemas.microsoft.com/office/drawing/2014/main" val="4292542706"/>
                    </a:ext>
                  </a:extLst>
                </a:gridCol>
                <a:gridCol w="292583">
                  <a:extLst>
                    <a:ext uri="{9D8B030D-6E8A-4147-A177-3AD203B41FA5}">
                      <a16:colId xmlns:a16="http://schemas.microsoft.com/office/drawing/2014/main" val="1776451197"/>
                    </a:ext>
                  </a:extLst>
                </a:gridCol>
                <a:gridCol w="292583">
                  <a:extLst>
                    <a:ext uri="{9D8B030D-6E8A-4147-A177-3AD203B41FA5}">
                      <a16:colId xmlns:a16="http://schemas.microsoft.com/office/drawing/2014/main" val="3378275108"/>
                    </a:ext>
                  </a:extLst>
                </a:gridCol>
                <a:gridCol w="292583">
                  <a:extLst>
                    <a:ext uri="{9D8B030D-6E8A-4147-A177-3AD203B41FA5}">
                      <a16:colId xmlns:a16="http://schemas.microsoft.com/office/drawing/2014/main" val="3272865193"/>
                    </a:ext>
                  </a:extLst>
                </a:gridCol>
                <a:gridCol w="292583">
                  <a:extLst>
                    <a:ext uri="{9D8B030D-6E8A-4147-A177-3AD203B41FA5}">
                      <a16:colId xmlns:a16="http://schemas.microsoft.com/office/drawing/2014/main" val="2327783686"/>
                    </a:ext>
                  </a:extLst>
                </a:gridCol>
              </a:tblGrid>
              <a:tr h="254000">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tc>
                  <a:txBody>
                    <a:bodyPr/>
                    <a:lstStyle/>
                    <a:p>
                      <a:pPr algn="l" fontAlgn="b"/>
                      <a:endParaRPr lang="fr-FR" sz="1200" b="0" i="0" u="none" strike="noStrike">
                        <a:solidFill>
                          <a:srgbClr val="000000"/>
                        </a:solidFill>
                        <a:effectLst/>
                        <a:latin typeface="Calibri" panose="020F0502020204030204" pitchFamily="34" charset="0"/>
                      </a:endParaRPr>
                    </a:p>
                  </a:txBody>
                  <a:tcPr marL="9525" marR="9525" marT="9525" marB="0" anchor="b">
                    <a:solidFill>
                      <a:schemeClr val="bg2">
                        <a:lumMod val="25000"/>
                      </a:schemeClr>
                    </a:solidFill>
                  </a:tcPr>
                </a:tc>
                <a:extLst>
                  <a:ext uri="{0D108BD9-81ED-4DB2-BD59-A6C34878D82A}">
                    <a16:rowId xmlns:a16="http://schemas.microsoft.com/office/drawing/2014/main" val="2266817410"/>
                  </a:ext>
                </a:extLst>
              </a:tr>
            </a:tbl>
          </a:graphicData>
        </a:graphic>
      </p:graphicFrame>
      <p:sp>
        <p:nvSpPr>
          <p:cNvPr id="105" name="Rectangle à coins arrondis 104">
            <a:extLst>
              <a:ext uri="{FF2B5EF4-FFF2-40B4-BE49-F238E27FC236}">
                <a16:creationId xmlns:a16="http://schemas.microsoft.com/office/drawing/2014/main" id="{E8260E9B-51C5-EC4A-8D6E-8A5B559B17C8}"/>
              </a:ext>
            </a:extLst>
          </p:cNvPr>
          <p:cNvSpPr/>
          <p:nvPr/>
        </p:nvSpPr>
        <p:spPr>
          <a:xfrm>
            <a:off x="9904441" y="3889344"/>
            <a:ext cx="1721801" cy="20459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Nuclear</a:t>
            </a:r>
            <a:r>
              <a:rPr lang="fr-FR" sz="1400" b="1"/>
              <a:t> </a:t>
            </a:r>
            <a:r>
              <a:rPr lang="fr-FR" sz="1400" b="1" err="1"/>
              <a:t>Physics</a:t>
            </a:r>
            <a:endParaRPr lang="fr-FR" sz="1400" b="1"/>
          </a:p>
        </p:txBody>
      </p:sp>
      <p:sp>
        <p:nvSpPr>
          <p:cNvPr id="108" name="Rectangle à coins arrondis 107">
            <a:extLst>
              <a:ext uri="{FF2B5EF4-FFF2-40B4-BE49-F238E27FC236}">
                <a16:creationId xmlns:a16="http://schemas.microsoft.com/office/drawing/2014/main" id="{811F24FC-CBD7-7749-A14C-FC91B12B98DF}"/>
              </a:ext>
            </a:extLst>
          </p:cNvPr>
          <p:cNvSpPr/>
          <p:nvPr/>
        </p:nvSpPr>
        <p:spPr>
          <a:xfrm>
            <a:off x="9902364" y="3601246"/>
            <a:ext cx="1723878" cy="2296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Light Sources</a:t>
            </a:r>
          </a:p>
        </p:txBody>
      </p:sp>
      <p:sp>
        <p:nvSpPr>
          <p:cNvPr id="110" name="Rectangle à coins arrondis 109">
            <a:extLst>
              <a:ext uri="{FF2B5EF4-FFF2-40B4-BE49-F238E27FC236}">
                <a16:creationId xmlns:a16="http://schemas.microsoft.com/office/drawing/2014/main" id="{F1D8B17E-5B7A-B042-8039-97A5DF574006}"/>
              </a:ext>
            </a:extLst>
          </p:cNvPr>
          <p:cNvSpPr/>
          <p:nvPr/>
        </p:nvSpPr>
        <p:spPr>
          <a:xfrm>
            <a:off x="9914890" y="3300622"/>
            <a:ext cx="1698826" cy="229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High </a:t>
            </a:r>
            <a:r>
              <a:rPr lang="fr-FR" sz="1400" b="1" err="1"/>
              <a:t>Energy</a:t>
            </a:r>
            <a:r>
              <a:rPr lang="fr-FR" sz="1400" b="1"/>
              <a:t> </a:t>
            </a:r>
            <a:r>
              <a:rPr lang="fr-FR" sz="1400" b="1" err="1"/>
              <a:t>Physics</a:t>
            </a:r>
            <a:endParaRPr lang="fr-FR" sz="1400" b="1"/>
          </a:p>
        </p:txBody>
      </p:sp>
      <p:sp>
        <p:nvSpPr>
          <p:cNvPr id="111" name="Rectangle à coins arrondis 110">
            <a:extLst>
              <a:ext uri="{FF2B5EF4-FFF2-40B4-BE49-F238E27FC236}">
                <a16:creationId xmlns:a16="http://schemas.microsoft.com/office/drawing/2014/main" id="{68CD93D2-6213-7B4A-ADAB-72ABA498F3DC}"/>
              </a:ext>
            </a:extLst>
          </p:cNvPr>
          <p:cNvSpPr/>
          <p:nvPr/>
        </p:nvSpPr>
        <p:spPr>
          <a:xfrm>
            <a:off x="9914890" y="4174632"/>
            <a:ext cx="1723878" cy="21993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Neutron Sources</a:t>
            </a:r>
          </a:p>
        </p:txBody>
      </p:sp>
      <p:sp>
        <p:nvSpPr>
          <p:cNvPr id="112" name="Rectangle à coins arrondis 111">
            <a:extLst>
              <a:ext uri="{FF2B5EF4-FFF2-40B4-BE49-F238E27FC236}">
                <a16:creationId xmlns:a16="http://schemas.microsoft.com/office/drawing/2014/main" id="{34A79CF4-4C41-2D4E-8F4A-B7F4A1063339}"/>
              </a:ext>
            </a:extLst>
          </p:cNvPr>
          <p:cNvSpPr/>
          <p:nvPr/>
        </p:nvSpPr>
        <p:spPr>
          <a:xfrm>
            <a:off x="9918530" y="4475257"/>
            <a:ext cx="1720238" cy="229655"/>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err="1"/>
              <a:t>Energy</a:t>
            </a:r>
            <a:endParaRPr lang="fr-FR" sz="1400" b="1"/>
          </a:p>
        </p:txBody>
      </p:sp>
      <p:cxnSp>
        <p:nvCxnSpPr>
          <p:cNvPr id="119" name="Connecteur droit 118">
            <a:extLst>
              <a:ext uri="{FF2B5EF4-FFF2-40B4-BE49-F238E27FC236}">
                <a16:creationId xmlns:a16="http://schemas.microsoft.com/office/drawing/2014/main" id="{BEE42228-E8D4-CD4C-8B4A-67673F567620}"/>
              </a:ext>
            </a:extLst>
          </p:cNvPr>
          <p:cNvCxnSpPr>
            <a:cxnSpLocks/>
          </p:cNvCxnSpPr>
          <p:nvPr/>
        </p:nvCxnSpPr>
        <p:spPr>
          <a:xfrm flipH="1">
            <a:off x="1528090" y="938762"/>
            <a:ext cx="10438" cy="532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0DD12D30-99A8-CC43-B9CC-2756C84D25CA}"/>
              </a:ext>
            </a:extLst>
          </p:cNvPr>
          <p:cNvCxnSpPr>
            <a:cxnSpLocks/>
          </p:cNvCxnSpPr>
          <p:nvPr/>
        </p:nvCxnSpPr>
        <p:spPr>
          <a:xfrm>
            <a:off x="1841326" y="1665963"/>
            <a:ext cx="20292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ZoneTexte 120">
            <a:extLst>
              <a:ext uri="{FF2B5EF4-FFF2-40B4-BE49-F238E27FC236}">
                <a16:creationId xmlns:a16="http://schemas.microsoft.com/office/drawing/2014/main" id="{EC38325C-71A6-8C42-B18A-128CC229AC04}"/>
              </a:ext>
            </a:extLst>
          </p:cNvPr>
          <p:cNvSpPr txBox="1"/>
          <p:nvPr/>
        </p:nvSpPr>
        <p:spPr>
          <a:xfrm>
            <a:off x="1941535" y="1398048"/>
            <a:ext cx="1039660" cy="307777"/>
          </a:xfrm>
          <a:prstGeom prst="rect">
            <a:avLst/>
          </a:prstGeom>
          <a:noFill/>
        </p:spPr>
        <p:txBody>
          <a:bodyPr wrap="square" rtlCol="0">
            <a:spAutoFit/>
          </a:bodyPr>
          <a:lstStyle/>
          <a:p>
            <a:r>
              <a:rPr lang="fr-FR" sz="1400"/>
              <a:t>PIP II (US)</a:t>
            </a:r>
          </a:p>
        </p:txBody>
      </p:sp>
      <p:cxnSp>
        <p:nvCxnSpPr>
          <p:cNvPr id="122" name="Connecteur droit avec flèche 121">
            <a:extLst>
              <a:ext uri="{FF2B5EF4-FFF2-40B4-BE49-F238E27FC236}">
                <a16:creationId xmlns:a16="http://schemas.microsoft.com/office/drawing/2014/main" id="{86D6D0AC-39FF-644A-9F58-F83E37DB49C2}"/>
              </a:ext>
            </a:extLst>
          </p:cNvPr>
          <p:cNvCxnSpPr>
            <a:cxnSpLocks/>
          </p:cNvCxnSpPr>
          <p:nvPr/>
        </p:nvCxnSpPr>
        <p:spPr>
          <a:xfrm>
            <a:off x="2707708" y="1455109"/>
            <a:ext cx="265343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ZoneTexte 122">
            <a:extLst>
              <a:ext uri="{FF2B5EF4-FFF2-40B4-BE49-F238E27FC236}">
                <a16:creationId xmlns:a16="http://schemas.microsoft.com/office/drawing/2014/main" id="{4FB92C7D-7199-564A-9708-BFECED2B19C0}"/>
              </a:ext>
            </a:extLst>
          </p:cNvPr>
          <p:cNvSpPr txBox="1"/>
          <p:nvPr/>
        </p:nvSpPr>
        <p:spPr>
          <a:xfrm>
            <a:off x="2820443" y="1199720"/>
            <a:ext cx="737033" cy="307777"/>
          </a:xfrm>
          <a:prstGeom prst="rect">
            <a:avLst/>
          </a:prstGeom>
          <a:noFill/>
        </p:spPr>
        <p:txBody>
          <a:bodyPr wrap="square" rtlCol="0">
            <a:spAutoFit/>
          </a:bodyPr>
          <a:lstStyle/>
          <a:p>
            <a:r>
              <a:rPr lang="fr-FR" sz="1400"/>
              <a:t>ILC (JP)</a:t>
            </a:r>
          </a:p>
        </p:txBody>
      </p:sp>
      <p:sp>
        <p:nvSpPr>
          <p:cNvPr id="124" name="ZoneTexte 123">
            <a:extLst>
              <a:ext uri="{FF2B5EF4-FFF2-40B4-BE49-F238E27FC236}">
                <a16:creationId xmlns:a16="http://schemas.microsoft.com/office/drawing/2014/main" id="{91851A18-5ECD-5344-A0F8-573AA53B16FD}"/>
              </a:ext>
            </a:extLst>
          </p:cNvPr>
          <p:cNvSpPr txBox="1"/>
          <p:nvPr/>
        </p:nvSpPr>
        <p:spPr>
          <a:xfrm rot="16200000">
            <a:off x="1759820" y="6381134"/>
            <a:ext cx="688931" cy="338554"/>
          </a:xfrm>
          <a:prstGeom prst="rect">
            <a:avLst/>
          </a:prstGeom>
          <a:noFill/>
        </p:spPr>
        <p:txBody>
          <a:bodyPr wrap="square" rtlCol="0">
            <a:spAutoFit/>
          </a:bodyPr>
          <a:lstStyle/>
          <a:p>
            <a:r>
              <a:rPr lang="fr-FR" sz="1600"/>
              <a:t>2020</a:t>
            </a:r>
          </a:p>
        </p:txBody>
      </p:sp>
      <p:sp>
        <p:nvSpPr>
          <p:cNvPr id="125" name="ZoneTexte 124">
            <a:extLst>
              <a:ext uri="{FF2B5EF4-FFF2-40B4-BE49-F238E27FC236}">
                <a16:creationId xmlns:a16="http://schemas.microsoft.com/office/drawing/2014/main" id="{CEF4E1F9-8E3C-9F4C-BDCD-41904D0A9746}"/>
              </a:ext>
            </a:extLst>
          </p:cNvPr>
          <p:cNvSpPr txBox="1"/>
          <p:nvPr/>
        </p:nvSpPr>
        <p:spPr>
          <a:xfrm rot="16200000">
            <a:off x="3239976" y="6370696"/>
            <a:ext cx="688931" cy="338554"/>
          </a:xfrm>
          <a:prstGeom prst="rect">
            <a:avLst/>
          </a:prstGeom>
          <a:noFill/>
        </p:spPr>
        <p:txBody>
          <a:bodyPr wrap="square" rtlCol="0">
            <a:spAutoFit/>
          </a:bodyPr>
          <a:lstStyle/>
          <a:p>
            <a:r>
              <a:rPr lang="fr-FR" sz="1600"/>
              <a:t>2025</a:t>
            </a:r>
          </a:p>
        </p:txBody>
      </p:sp>
      <p:sp>
        <p:nvSpPr>
          <p:cNvPr id="126" name="ZoneTexte 125">
            <a:extLst>
              <a:ext uri="{FF2B5EF4-FFF2-40B4-BE49-F238E27FC236}">
                <a16:creationId xmlns:a16="http://schemas.microsoft.com/office/drawing/2014/main" id="{95595D19-33A3-E143-88B3-E85342011CA3}"/>
              </a:ext>
            </a:extLst>
          </p:cNvPr>
          <p:cNvSpPr txBox="1"/>
          <p:nvPr/>
        </p:nvSpPr>
        <p:spPr>
          <a:xfrm rot="16200000">
            <a:off x="4720132" y="6385310"/>
            <a:ext cx="688931" cy="338554"/>
          </a:xfrm>
          <a:prstGeom prst="rect">
            <a:avLst/>
          </a:prstGeom>
          <a:noFill/>
        </p:spPr>
        <p:txBody>
          <a:bodyPr wrap="square" rtlCol="0">
            <a:spAutoFit/>
          </a:bodyPr>
          <a:lstStyle/>
          <a:p>
            <a:r>
              <a:rPr lang="fr-FR" sz="1600"/>
              <a:t>2030</a:t>
            </a:r>
          </a:p>
        </p:txBody>
      </p:sp>
      <p:sp>
        <p:nvSpPr>
          <p:cNvPr id="127" name="ZoneTexte 126">
            <a:extLst>
              <a:ext uri="{FF2B5EF4-FFF2-40B4-BE49-F238E27FC236}">
                <a16:creationId xmlns:a16="http://schemas.microsoft.com/office/drawing/2014/main" id="{AF9AD05E-F7F6-1F4F-883F-A27B6E43AF64}"/>
              </a:ext>
            </a:extLst>
          </p:cNvPr>
          <p:cNvSpPr txBox="1"/>
          <p:nvPr/>
        </p:nvSpPr>
        <p:spPr>
          <a:xfrm rot="16200000">
            <a:off x="6187762" y="6374872"/>
            <a:ext cx="688931" cy="338554"/>
          </a:xfrm>
          <a:prstGeom prst="rect">
            <a:avLst/>
          </a:prstGeom>
          <a:noFill/>
        </p:spPr>
        <p:txBody>
          <a:bodyPr wrap="square" rtlCol="0">
            <a:spAutoFit/>
          </a:bodyPr>
          <a:lstStyle/>
          <a:p>
            <a:r>
              <a:rPr lang="fr-FR" sz="1600"/>
              <a:t>2035</a:t>
            </a:r>
          </a:p>
        </p:txBody>
      </p:sp>
      <p:sp>
        <p:nvSpPr>
          <p:cNvPr id="128" name="ZoneTexte 127">
            <a:extLst>
              <a:ext uri="{FF2B5EF4-FFF2-40B4-BE49-F238E27FC236}">
                <a16:creationId xmlns:a16="http://schemas.microsoft.com/office/drawing/2014/main" id="{A6A1E5F2-1EC2-2E48-A233-C3645811810A}"/>
              </a:ext>
            </a:extLst>
          </p:cNvPr>
          <p:cNvSpPr txBox="1"/>
          <p:nvPr/>
        </p:nvSpPr>
        <p:spPr>
          <a:xfrm rot="16200000">
            <a:off x="7653304" y="6362346"/>
            <a:ext cx="688931" cy="338554"/>
          </a:xfrm>
          <a:prstGeom prst="rect">
            <a:avLst/>
          </a:prstGeom>
          <a:noFill/>
        </p:spPr>
        <p:txBody>
          <a:bodyPr wrap="square" rtlCol="0">
            <a:spAutoFit/>
          </a:bodyPr>
          <a:lstStyle/>
          <a:p>
            <a:r>
              <a:rPr lang="fr-FR" sz="1600"/>
              <a:t>2040</a:t>
            </a:r>
          </a:p>
        </p:txBody>
      </p:sp>
      <p:sp>
        <p:nvSpPr>
          <p:cNvPr id="129" name="ZoneTexte 128">
            <a:extLst>
              <a:ext uri="{FF2B5EF4-FFF2-40B4-BE49-F238E27FC236}">
                <a16:creationId xmlns:a16="http://schemas.microsoft.com/office/drawing/2014/main" id="{080BE30D-11A6-C240-84A4-F3D3BE0717B8}"/>
              </a:ext>
            </a:extLst>
          </p:cNvPr>
          <p:cNvSpPr txBox="1"/>
          <p:nvPr/>
        </p:nvSpPr>
        <p:spPr>
          <a:xfrm rot="16200000">
            <a:off x="9108408" y="6339382"/>
            <a:ext cx="688931" cy="338554"/>
          </a:xfrm>
          <a:prstGeom prst="rect">
            <a:avLst/>
          </a:prstGeom>
          <a:noFill/>
        </p:spPr>
        <p:txBody>
          <a:bodyPr wrap="square" rtlCol="0">
            <a:spAutoFit/>
          </a:bodyPr>
          <a:lstStyle/>
          <a:p>
            <a:r>
              <a:rPr lang="fr-FR" sz="1600"/>
              <a:t>2045</a:t>
            </a:r>
          </a:p>
        </p:txBody>
      </p:sp>
      <p:cxnSp>
        <p:nvCxnSpPr>
          <p:cNvPr id="130" name="Connecteur droit avec flèche 129">
            <a:extLst>
              <a:ext uri="{FF2B5EF4-FFF2-40B4-BE49-F238E27FC236}">
                <a16:creationId xmlns:a16="http://schemas.microsoft.com/office/drawing/2014/main" id="{FF70ACBD-616D-264B-9EE8-AAA36DDE7DC5}"/>
              </a:ext>
            </a:extLst>
          </p:cNvPr>
          <p:cNvCxnSpPr>
            <a:cxnSpLocks/>
          </p:cNvCxnSpPr>
          <p:nvPr/>
        </p:nvCxnSpPr>
        <p:spPr>
          <a:xfrm>
            <a:off x="3912292" y="1658264"/>
            <a:ext cx="23006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ZoneTexte 130">
            <a:extLst>
              <a:ext uri="{FF2B5EF4-FFF2-40B4-BE49-F238E27FC236}">
                <a16:creationId xmlns:a16="http://schemas.microsoft.com/office/drawing/2014/main" id="{BFC91009-2A53-7A40-B15B-E3EBFB178FE5}"/>
              </a:ext>
            </a:extLst>
          </p:cNvPr>
          <p:cNvSpPr txBox="1"/>
          <p:nvPr/>
        </p:nvSpPr>
        <p:spPr>
          <a:xfrm>
            <a:off x="4037553" y="1414750"/>
            <a:ext cx="1268399" cy="307777"/>
          </a:xfrm>
          <a:prstGeom prst="rect">
            <a:avLst/>
          </a:prstGeom>
          <a:noFill/>
        </p:spPr>
        <p:txBody>
          <a:bodyPr wrap="square" rtlCol="0">
            <a:spAutoFit/>
          </a:bodyPr>
          <a:lstStyle/>
          <a:p>
            <a:r>
              <a:rPr lang="fr-FR" sz="1400"/>
              <a:t>CLIC (CERN)</a:t>
            </a:r>
          </a:p>
        </p:txBody>
      </p:sp>
      <p:cxnSp>
        <p:nvCxnSpPr>
          <p:cNvPr id="132" name="Connecteur droit avec flèche 131">
            <a:extLst>
              <a:ext uri="{FF2B5EF4-FFF2-40B4-BE49-F238E27FC236}">
                <a16:creationId xmlns:a16="http://schemas.microsoft.com/office/drawing/2014/main" id="{B412675B-9369-B34A-8055-A9C3B84FA134}"/>
              </a:ext>
            </a:extLst>
          </p:cNvPr>
          <p:cNvCxnSpPr>
            <a:cxnSpLocks/>
          </p:cNvCxnSpPr>
          <p:nvPr/>
        </p:nvCxnSpPr>
        <p:spPr>
          <a:xfrm>
            <a:off x="2722322" y="1156573"/>
            <a:ext cx="19749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 name="ZoneTexte 132">
            <a:extLst>
              <a:ext uri="{FF2B5EF4-FFF2-40B4-BE49-F238E27FC236}">
                <a16:creationId xmlns:a16="http://schemas.microsoft.com/office/drawing/2014/main" id="{C7BC8036-5B7F-0541-9E87-5C6574053DB7}"/>
              </a:ext>
            </a:extLst>
          </p:cNvPr>
          <p:cNvSpPr txBox="1"/>
          <p:nvPr/>
        </p:nvSpPr>
        <p:spPr>
          <a:xfrm>
            <a:off x="2784953" y="901184"/>
            <a:ext cx="1127339" cy="307777"/>
          </a:xfrm>
          <a:prstGeom prst="rect">
            <a:avLst/>
          </a:prstGeom>
          <a:noFill/>
        </p:spPr>
        <p:txBody>
          <a:bodyPr wrap="square" rtlCol="0">
            <a:spAutoFit/>
          </a:bodyPr>
          <a:lstStyle/>
          <a:p>
            <a:r>
              <a:rPr lang="fr-FR" sz="1400"/>
              <a:t>CEPC (China)</a:t>
            </a:r>
          </a:p>
        </p:txBody>
      </p:sp>
      <p:cxnSp>
        <p:nvCxnSpPr>
          <p:cNvPr id="134" name="Connecteur droit avec flèche 133">
            <a:extLst>
              <a:ext uri="{FF2B5EF4-FFF2-40B4-BE49-F238E27FC236}">
                <a16:creationId xmlns:a16="http://schemas.microsoft.com/office/drawing/2014/main" id="{3B915350-2A78-3246-B30F-0CA82F3E5BDF}"/>
              </a:ext>
            </a:extLst>
          </p:cNvPr>
          <p:cNvCxnSpPr>
            <a:cxnSpLocks/>
          </p:cNvCxnSpPr>
          <p:nvPr/>
        </p:nvCxnSpPr>
        <p:spPr>
          <a:xfrm>
            <a:off x="8022908" y="1672227"/>
            <a:ext cx="145311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ZoneTexte 134">
            <a:extLst>
              <a:ext uri="{FF2B5EF4-FFF2-40B4-BE49-F238E27FC236}">
                <a16:creationId xmlns:a16="http://schemas.microsoft.com/office/drawing/2014/main" id="{B5715F4B-F583-4A4A-83DA-AFC4167DDF9F}"/>
              </a:ext>
            </a:extLst>
          </p:cNvPr>
          <p:cNvSpPr txBox="1"/>
          <p:nvPr/>
        </p:nvSpPr>
        <p:spPr>
          <a:xfrm>
            <a:off x="8060487" y="1416838"/>
            <a:ext cx="1127339" cy="307777"/>
          </a:xfrm>
          <a:prstGeom prst="rect">
            <a:avLst/>
          </a:prstGeom>
          <a:noFill/>
        </p:spPr>
        <p:txBody>
          <a:bodyPr wrap="square" rtlCol="0">
            <a:spAutoFit/>
          </a:bodyPr>
          <a:lstStyle/>
          <a:p>
            <a:r>
              <a:rPr lang="fr-FR" sz="1400"/>
              <a:t>SPPC (China)</a:t>
            </a:r>
          </a:p>
        </p:txBody>
      </p:sp>
      <p:cxnSp>
        <p:nvCxnSpPr>
          <p:cNvPr id="136" name="Connecteur droit avec flèche 135">
            <a:extLst>
              <a:ext uri="{FF2B5EF4-FFF2-40B4-BE49-F238E27FC236}">
                <a16:creationId xmlns:a16="http://schemas.microsoft.com/office/drawing/2014/main" id="{BB8DC4C0-0AAF-564D-8870-3B44DC3B8A1A}"/>
              </a:ext>
            </a:extLst>
          </p:cNvPr>
          <p:cNvCxnSpPr>
            <a:cxnSpLocks/>
          </p:cNvCxnSpPr>
          <p:nvPr/>
        </p:nvCxnSpPr>
        <p:spPr>
          <a:xfrm>
            <a:off x="1843414" y="3171171"/>
            <a:ext cx="1137781"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ZoneTexte 136">
            <a:extLst>
              <a:ext uri="{FF2B5EF4-FFF2-40B4-BE49-F238E27FC236}">
                <a16:creationId xmlns:a16="http://schemas.microsoft.com/office/drawing/2014/main" id="{A99D7EAE-5552-B849-918C-3B9CD72BA51D}"/>
              </a:ext>
            </a:extLst>
          </p:cNvPr>
          <p:cNvSpPr txBox="1"/>
          <p:nvPr/>
        </p:nvSpPr>
        <p:spPr>
          <a:xfrm>
            <a:off x="1843414" y="2890730"/>
            <a:ext cx="1192757" cy="307777"/>
          </a:xfrm>
          <a:prstGeom prst="rect">
            <a:avLst/>
          </a:prstGeom>
          <a:noFill/>
        </p:spPr>
        <p:txBody>
          <a:bodyPr wrap="square" rtlCol="0">
            <a:spAutoFit/>
          </a:bodyPr>
          <a:lstStyle/>
          <a:p>
            <a:r>
              <a:rPr lang="fr-FR" sz="1400"/>
              <a:t>LCLSII-HE (US)</a:t>
            </a:r>
          </a:p>
        </p:txBody>
      </p:sp>
      <p:cxnSp>
        <p:nvCxnSpPr>
          <p:cNvPr id="138" name="Connecteur droit avec flèche 137">
            <a:extLst>
              <a:ext uri="{FF2B5EF4-FFF2-40B4-BE49-F238E27FC236}">
                <a16:creationId xmlns:a16="http://schemas.microsoft.com/office/drawing/2014/main" id="{ADE4ED9C-8863-5D4B-834B-FF8BE10717DF}"/>
              </a:ext>
            </a:extLst>
          </p:cNvPr>
          <p:cNvCxnSpPr>
            <a:cxnSpLocks/>
          </p:cNvCxnSpPr>
          <p:nvPr/>
        </p:nvCxnSpPr>
        <p:spPr>
          <a:xfrm>
            <a:off x="2407084" y="2920651"/>
            <a:ext cx="1150392"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9" name="ZoneTexte 138">
            <a:extLst>
              <a:ext uri="{FF2B5EF4-FFF2-40B4-BE49-F238E27FC236}">
                <a16:creationId xmlns:a16="http://schemas.microsoft.com/office/drawing/2014/main" id="{B463D488-38D9-754A-9D97-4BE707A62B9E}"/>
              </a:ext>
            </a:extLst>
          </p:cNvPr>
          <p:cNvSpPr txBox="1"/>
          <p:nvPr/>
        </p:nvSpPr>
        <p:spPr>
          <a:xfrm>
            <a:off x="2321490" y="2642298"/>
            <a:ext cx="2187880" cy="307777"/>
          </a:xfrm>
          <a:prstGeom prst="rect">
            <a:avLst/>
          </a:prstGeom>
          <a:noFill/>
        </p:spPr>
        <p:txBody>
          <a:bodyPr wrap="square" rtlCol="0">
            <a:spAutoFit/>
          </a:bodyPr>
          <a:lstStyle/>
          <a:p>
            <a:r>
              <a:rPr lang="fr-FR" sz="1400"/>
              <a:t>UK-XFEL &amp; Diamond II (UK)</a:t>
            </a:r>
          </a:p>
        </p:txBody>
      </p:sp>
      <p:cxnSp>
        <p:nvCxnSpPr>
          <p:cNvPr id="140" name="Connecteur droit avec flèche 139">
            <a:extLst>
              <a:ext uri="{FF2B5EF4-FFF2-40B4-BE49-F238E27FC236}">
                <a16:creationId xmlns:a16="http://schemas.microsoft.com/office/drawing/2014/main" id="{BB59EC4E-4A6F-604D-823F-9CBCF4A5513E}"/>
              </a:ext>
            </a:extLst>
          </p:cNvPr>
          <p:cNvCxnSpPr>
            <a:cxnSpLocks/>
          </p:cNvCxnSpPr>
          <p:nvPr/>
        </p:nvCxnSpPr>
        <p:spPr>
          <a:xfrm>
            <a:off x="1559492" y="2661781"/>
            <a:ext cx="1997984"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1" name="ZoneTexte 140">
            <a:extLst>
              <a:ext uri="{FF2B5EF4-FFF2-40B4-BE49-F238E27FC236}">
                <a16:creationId xmlns:a16="http://schemas.microsoft.com/office/drawing/2014/main" id="{C03E49E9-7A0D-1F44-9CC5-7138ED7B409B}"/>
              </a:ext>
            </a:extLst>
          </p:cNvPr>
          <p:cNvSpPr txBox="1"/>
          <p:nvPr/>
        </p:nvSpPr>
        <p:spPr>
          <a:xfrm>
            <a:off x="1584544" y="2393866"/>
            <a:ext cx="2187880" cy="307777"/>
          </a:xfrm>
          <a:prstGeom prst="rect">
            <a:avLst/>
          </a:prstGeom>
          <a:noFill/>
        </p:spPr>
        <p:txBody>
          <a:bodyPr wrap="square" rtlCol="0">
            <a:spAutoFit/>
          </a:bodyPr>
          <a:lstStyle/>
          <a:p>
            <a:r>
              <a:rPr lang="fr-FR" sz="1400"/>
              <a:t>Shanghai XFEL (China)</a:t>
            </a:r>
          </a:p>
        </p:txBody>
      </p:sp>
      <p:cxnSp>
        <p:nvCxnSpPr>
          <p:cNvPr id="142" name="Connecteur droit avec flèche 141">
            <a:extLst>
              <a:ext uri="{FF2B5EF4-FFF2-40B4-BE49-F238E27FC236}">
                <a16:creationId xmlns:a16="http://schemas.microsoft.com/office/drawing/2014/main" id="{F9EC9FC4-8035-1D49-A91B-B7C704221D6A}"/>
              </a:ext>
            </a:extLst>
          </p:cNvPr>
          <p:cNvCxnSpPr>
            <a:cxnSpLocks/>
          </p:cNvCxnSpPr>
          <p:nvPr/>
        </p:nvCxnSpPr>
        <p:spPr>
          <a:xfrm>
            <a:off x="2137776" y="2413349"/>
            <a:ext cx="1732766"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 name="ZoneTexte 142">
            <a:extLst>
              <a:ext uri="{FF2B5EF4-FFF2-40B4-BE49-F238E27FC236}">
                <a16:creationId xmlns:a16="http://schemas.microsoft.com/office/drawing/2014/main" id="{DDDB94AF-0E3C-CF4D-AA48-962B9A1C979B}"/>
              </a:ext>
            </a:extLst>
          </p:cNvPr>
          <p:cNvSpPr txBox="1"/>
          <p:nvPr/>
        </p:nvSpPr>
        <p:spPr>
          <a:xfrm>
            <a:off x="2175354" y="2157960"/>
            <a:ext cx="1359076" cy="307777"/>
          </a:xfrm>
          <a:prstGeom prst="rect">
            <a:avLst/>
          </a:prstGeom>
          <a:noFill/>
        </p:spPr>
        <p:txBody>
          <a:bodyPr wrap="square" rtlCol="0">
            <a:spAutoFit/>
          </a:bodyPr>
          <a:lstStyle/>
          <a:p>
            <a:r>
              <a:rPr lang="fr-FR" sz="1400"/>
              <a:t>SSRS4 (</a:t>
            </a:r>
            <a:r>
              <a:rPr lang="fr-FR" sz="1400" err="1"/>
              <a:t>Russia</a:t>
            </a:r>
            <a:r>
              <a:rPr lang="fr-FR" sz="1400"/>
              <a:t>)</a:t>
            </a:r>
          </a:p>
        </p:txBody>
      </p:sp>
      <p:cxnSp>
        <p:nvCxnSpPr>
          <p:cNvPr id="144" name="Connecteur droit avec flèche 143">
            <a:extLst>
              <a:ext uri="{FF2B5EF4-FFF2-40B4-BE49-F238E27FC236}">
                <a16:creationId xmlns:a16="http://schemas.microsoft.com/office/drawing/2014/main" id="{32F63248-BAF1-A346-8294-ACC7F407BF19}"/>
              </a:ext>
            </a:extLst>
          </p:cNvPr>
          <p:cNvCxnSpPr>
            <a:cxnSpLocks/>
          </p:cNvCxnSpPr>
          <p:nvPr/>
        </p:nvCxnSpPr>
        <p:spPr>
          <a:xfrm>
            <a:off x="1835064" y="4387890"/>
            <a:ext cx="57202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ZoneTexte 144">
            <a:extLst>
              <a:ext uri="{FF2B5EF4-FFF2-40B4-BE49-F238E27FC236}">
                <a16:creationId xmlns:a16="http://schemas.microsoft.com/office/drawing/2014/main" id="{8E3CEBB4-A718-9648-81E2-920D21DB0238}"/>
              </a:ext>
            </a:extLst>
          </p:cNvPr>
          <p:cNvSpPr txBox="1"/>
          <p:nvPr/>
        </p:nvSpPr>
        <p:spPr>
          <a:xfrm>
            <a:off x="1597071" y="4104448"/>
            <a:ext cx="1580099" cy="307777"/>
          </a:xfrm>
          <a:prstGeom prst="rect">
            <a:avLst/>
          </a:prstGeom>
          <a:noFill/>
        </p:spPr>
        <p:txBody>
          <a:bodyPr wrap="square" rtlCol="0">
            <a:spAutoFit/>
          </a:bodyPr>
          <a:lstStyle/>
          <a:p>
            <a:r>
              <a:rPr lang="fr-FR" sz="1400"/>
              <a:t>LNS upgrade (</a:t>
            </a:r>
            <a:r>
              <a:rPr lang="fr-FR" sz="1400" err="1"/>
              <a:t>Italy</a:t>
            </a:r>
            <a:r>
              <a:rPr lang="fr-FR" sz="1400"/>
              <a:t>)</a:t>
            </a:r>
          </a:p>
        </p:txBody>
      </p:sp>
      <p:cxnSp>
        <p:nvCxnSpPr>
          <p:cNvPr id="146" name="Connecteur droit avec flèche 145">
            <a:extLst>
              <a:ext uri="{FF2B5EF4-FFF2-40B4-BE49-F238E27FC236}">
                <a16:creationId xmlns:a16="http://schemas.microsoft.com/office/drawing/2014/main" id="{EAB0959E-4702-F549-A9EA-EB7A35FD8E58}"/>
              </a:ext>
            </a:extLst>
          </p:cNvPr>
          <p:cNvCxnSpPr>
            <a:cxnSpLocks/>
          </p:cNvCxnSpPr>
          <p:nvPr/>
        </p:nvCxnSpPr>
        <p:spPr>
          <a:xfrm>
            <a:off x="1559492" y="4124844"/>
            <a:ext cx="1974938"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 name="ZoneTexte 146">
            <a:extLst>
              <a:ext uri="{FF2B5EF4-FFF2-40B4-BE49-F238E27FC236}">
                <a16:creationId xmlns:a16="http://schemas.microsoft.com/office/drawing/2014/main" id="{DB266908-5CB6-B940-BD71-D71086E64EB9}"/>
              </a:ext>
            </a:extLst>
          </p:cNvPr>
          <p:cNvSpPr txBox="1"/>
          <p:nvPr/>
        </p:nvSpPr>
        <p:spPr>
          <a:xfrm>
            <a:off x="1611681" y="3889942"/>
            <a:ext cx="1580099" cy="307777"/>
          </a:xfrm>
          <a:prstGeom prst="rect">
            <a:avLst/>
          </a:prstGeom>
          <a:noFill/>
        </p:spPr>
        <p:txBody>
          <a:bodyPr wrap="square" rtlCol="0">
            <a:spAutoFit/>
          </a:bodyPr>
          <a:lstStyle/>
          <a:p>
            <a:r>
              <a:rPr lang="fr-FR" sz="1400" b="1"/>
              <a:t>HIAF</a:t>
            </a:r>
            <a:r>
              <a:rPr lang="fr-FR" sz="1400"/>
              <a:t> </a:t>
            </a:r>
            <a:r>
              <a:rPr lang="fr-FR" sz="1400" b="1"/>
              <a:t>(China)</a:t>
            </a:r>
          </a:p>
        </p:txBody>
      </p:sp>
      <p:cxnSp>
        <p:nvCxnSpPr>
          <p:cNvPr id="148" name="Connecteur droit avec flèche 147">
            <a:extLst>
              <a:ext uri="{FF2B5EF4-FFF2-40B4-BE49-F238E27FC236}">
                <a16:creationId xmlns:a16="http://schemas.microsoft.com/office/drawing/2014/main" id="{ABC63916-4B7C-7A45-915D-2EB1CB151E73}"/>
              </a:ext>
            </a:extLst>
          </p:cNvPr>
          <p:cNvCxnSpPr>
            <a:cxnSpLocks/>
          </p:cNvCxnSpPr>
          <p:nvPr/>
        </p:nvCxnSpPr>
        <p:spPr>
          <a:xfrm>
            <a:off x="2407084" y="3778683"/>
            <a:ext cx="81996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ZoneTexte 148">
            <a:extLst>
              <a:ext uri="{FF2B5EF4-FFF2-40B4-BE49-F238E27FC236}">
                <a16:creationId xmlns:a16="http://schemas.microsoft.com/office/drawing/2014/main" id="{3BBEF20E-B318-A743-8089-47FC9472AA36}"/>
              </a:ext>
            </a:extLst>
          </p:cNvPr>
          <p:cNvSpPr txBox="1"/>
          <p:nvPr/>
        </p:nvSpPr>
        <p:spPr>
          <a:xfrm>
            <a:off x="2390385" y="3512856"/>
            <a:ext cx="2106457" cy="307777"/>
          </a:xfrm>
          <a:prstGeom prst="rect">
            <a:avLst/>
          </a:prstGeom>
          <a:noFill/>
        </p:spPr>
        <p:txBody>
          <a:bodyPr wrap="square" rtlCol="0">
            <a:spAutoFit/>
          </a:bodyPr>
          <a:lstStyle/>
          <a:p>
            <a:r>
              <a:rPr lang="fr-FR" sz="1400"/>
              <a:t>ISOL@MYRRHA (</a:t>
            </a:r>
            <a:r>
              <a:rPr lang="fr-FR" sz="1400" err="1"/>
              <a:t>Belgium</a:t>
            </a:r>
            <a:r>
              <a:rPr lang="fr-FR" sz="1400"/>
              <a:t>)</a:t>
            </a:r>
          </a:p>
        </p:txBody>
      </p:sp>
      <p:cxnSp>
        <p:nvCxnSpPr>
          <p:cNvPr id="150" name="Connecteur droit avec flèche 149">
            <a:extLst>
              <a:ext uri="{FF2B5EF4-FFF2-40B4-BE49-F238E27FC236}">
                <a16:creationId xmlns:a16="http://schemas.microsoft.com/office/drawing/2014/main" id="{B2F4B11C-02B9-954E-B46D-A2CC1B9F0378}"/>
              </a:ext>
            </a:extLst>
          </p:cNvPr>
          <p:cNvCxnSpPr>
            <a:cxnSpLocks/>
          </p:cNvCxnSpPr>
          <p:nvPr/>
        </p:nvCxnSpPr>
        <p:spPr>
          <a:xfrm>
            <a:off x="1824626" y="5269277"/>
            <a:ext cx="1404000" cy="0"/>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a:extLst>
              <a:ext uri="{FF2B5EF4-FFF2-40B4-BE49-F238E27FC236}">
                <a16:creationId xmlns:a16="http://schemas.microsoft.com/office/drawing/2014/main" id="{734C9B30-2010-3244-BF19-BDD839FF9427}"/>
              </a:ext>
            </a:extLst>
          </p:cNvPr>
          <p:cNvCxnSpPr>
            <a:cxnSpLocks/>
          </p:cNvCxnSpPr>
          <p:nvPr/>
        </p:nvCxnSpPr>
        <p:spPr>
          <a:xfrm>
            <a:off x="3254678" y="5271365"/>
            <a:ext cx="612000" cy="0"/>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a:extLst>
              <a:ext uri="{FF2B5EF4-FFF2-40B4-BE49-F238E27FC236}">
                <a16:creationId xmlns:a16="http://schemas.microsoft.com/office/drawing/2014/main" id="{DB912495-3A45-3A4F-A202-69A1A48808FA}"/>
              </a:ext>
            </a:extLst>
          </p:cNvPr>
          <p:cNvCxnSpPr>
            <a:cxnSpLocks/>
          </p:cNvCxnSpPr>
          <p:nvPr/>
        </p:nvCxnSpPr>
        <p:spPr>
          <a:xfrm>
            <a:off x="3919480" y="5271368"/>
            <a:ext cx="1692000" cy="0"/>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3" name="ZoneTexte 152">
            <a:extLst>
              <a:ext uri="{FF2B5EF4-FFF2-40B4-BE49-F238E27FC236}">
                <a16:creationId xmlns:a16="http://schemas.microsoft.com/office/drawing/2014/main" id="{197EB633-5838-EB44-B9ED-036A49F04BD2}"/>
              </a:ext>
            </a:extLst>
          </p:cNvPr>
          <p:cNvSpPr txBox="1"/>
          <p:nvPr/>
        </p:nvSpPr>
        <p:spPr>
          <a:xfrm>
            <a:off x="1878907" y="5018064"/>
            <a:ext cx="1310443" cy="307777"/>
          </a:xfrm>
          <a:prstGeom prst="rect">
            <a:avLst/>
          </a:prstGeom>
          <a:noFill/>
        </p:spPr>
        <p:txBody>
          <a:bodyPr wrap="square" rtlCol="0">
            <a:spAutoFit/>
          </a:bodyPr>
          <a:lstStyle/>
          <a:p>
            <a:r>
              <a:rPr lang="fr-FR" sz="1400"/>
              <a:t>BELA I (</a:t>
            </a:r>
            <a:r>
              <a:rPr lang="fr-FR" sz="1400" err="1"/>
              <a:t>Russia</a:t>
            </a:r>
            <a:r>
              <a:rPr lang="fr-FR" sz="1400"/>
              <a:t>)</a:t>
            </a:r>
          </a:p>
        </p:txBody>
      </p:sp>
      <p:sp>
        <p:nvSpPr>
          <p:cNvPr id="154" name="ZoneTexte 153">
            <a:extLst>
              <a:ext uri="{FF2B5EF4-FFF2-40B4-BE49-F238E27FC236}">
                <a16:creationId xmlns:a16="http://schemas.microsoft.com/office/drawing/2014/main" id="{FCF059C4-843C-2247-A76D-2B53D2F3A2F2}"/>
              </a:ext>
            </a:extLst>
          </p:cNvPr>
          <p:cNvSpPr txBox="1"/>
          <p:nvPr/>
        </p:nvSpPr>
        <p:spPr>
          <a:xfrm>
            <a:off x="3246329" y="5020152"/>
            <a:ext cx="724953" cy="307777"/>
          </a:xfrm>
          <a:prstGeom prst="rect">
            <a:avLst/>
          </a:prstGeom>
          <a:noFill/>
        </p:spPr>
        <p:txBody>
          <a:bodyPr wrap="square" rtlCol="0">
            <a:spAutoFit/>
          </a:bodyPr>
          <a:lstStyle/>
          <a:p>
            <a:r>
              <a:rPr lang="fr-FR" sz="1400"/>
              <a:t>BELA II</a:t>
            </a:r>
          </a:p>
        </p:txBody>
      </p:sp>
      <p:sp>
        <p:nvSpPr>
          <p:cNvPr id="155" name="ZoneTexte 154">
            <a:extLst>
              <a:ext uri="{FF2B5EF4-FFF2-40B4-BE49-F238E27FC236}">
                <a16:creationId xmlns:a16="http://schemas.microsoft.com/office/drawing/2014/main" id="{75FDB5EF-D063-884F-8AC3-4F0C835FC501}"/>
              </a:ext>
            </a:extLst>
          </p:cNvPr>
          <p:cNvSpPr txBox="1"/>
          <p:nvPr/>
        </p:nvSpPr>
        <p:spPr>
          <a:xfrm>
            <a:off x="4125237" y="5009714"/>
            <a:ext cx="860122" cy="307777"/>
          </a:xfrm>
          <a:prstGeom prst="rect">
            <a:avLst/>
          </a:prstGeom>
          <a:noFill/>
        </p:spPr>
        <p:txBody>
          <a:bodyPr wrap="square" rtlCol="0">
            <a:spAutoFit/>
          </a:bodyPr>
          <a:lstStyle/>
          <a:p>
            <a:r>
              <a:rPr lang="fr-FR" sz="1400"/>
              <a:t>BELA SC</a:t>
            </a:r>
          </a:p>
        </p:txBody>
      </p:sp>
      <p:cxnSp>
        <p:nvCxnSpPr>
          <p:cNvPr id="156" name="Connecteur droit avec flèche 155">
            <a:extLst>
              <a:ext uri="{FF2B5EF4-FFF2-40B4-BE49-F238E27FC236}">
                <a16:creationId xmlns:a16="http://schemas.microsoft.com/office/drawing/2014/main" id="{275A04D1-D0CC-AD4E-B56C-426B4ED93940}"/>
              </a:ext>
            </a:extLst>
          </p:cNvPr>
          <p:cNvCxnSpPr>
            <a:cxnSpLocks/>
          </p:cNvCxnSpPr>
          <p:nvPr/>
        </p:nvCxnSpPr>
        <p:spPr>
          <a:xfrm>
            <a:off x="5362056" y="5173248"/>
            <a:ext cx="2304000" cy="0"/>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7" name="ZoneTexte 156">
            <a:extLst>
              <a:ext uri="{FF2B5EF4-FFF2-40B4-BE49-F238E27FC236}">
                <a16:creationId xmlns:a16="http://schemas.microsoft.com/office/drawing/2014/main" id="{B363A97B-7806-B34E-9602-E333609A2BA3}"/>
              </a:ext>
            </a:extLst>
          </p:cNvPr>
          <p:cNvSpPr txBox="1"/>
          <p:nvPr/>
        </p:nvSpPr>
        <p:spPr>
          <a:xfrm>
            <a:off x="5430028" y="4911594"/>
            <a:ext cx="932921" cy="307777"/>
          </a:xfrm>
          <a:prstGeom prst="rect">
            <a:avLst/>
          </a:prstGeom>
          <a:noFill/>
        </p:spPr>
        <p:txBody>
          <a:bodyPr wrap="square" rtlCol="0">
            <a:spAutoFit/>
          </a:bodyPr>
          <a:lstStyle/>
          <a:p>
            <a:r>
              <a:rPr lang="fr-FR" sz="1400"/>
              <a:t>ISIS 2 (UK)</a:t>
            </a:r>
          </a:p>
        </p:txBody>
      </p:sp>
      <p:cxnSp>
        <p:nvCxnSpPr>
          <p:cNvPr id="158" name="Connecteur droit avec flèche 157">
            <a:extLst>
              <a:ext uri="{FF2B5EF4-FFF2-40B4-BE49-F238E27FC236}">
                <a16:creationId xmlns:a16="http://schemas.microsoft.com/office/drawing/2014/main" id="{D7C5C564-8491-B945-8BD1-C58A8DE0CA2E}"/>
              </a:ext>
            </a:extLst>
          </p:cNvPr>
          <p:cNvCxnSpPr>
            <a:cxnSpLocks/>
          </p:cNvCxnSpPr>
          <p:nvPr/>
        </p:nvCxnSpPr>
        <p:spPr>
          <a:xfrm>
            <a:off x="2407084" y="5989526"/>
            <a:ext cx="3555305" cy="0"/>
          </a:xfrm>
          <a:prstGeom prst="straightConnector1">
            <a:avLst/>
          </a:prstGeom>
          <a:ln>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9" name="ZoneTexte 158">
            <a:extLst>
              <a:ext uri="{FF2B5EF4-FFF2-40B4-BE49-F238E27FC236}">
                <a16:creationId xmlns:a16="http://schemas.microsoft.com/office/drawing/2014/main" id="{848A953C-8373-1E4C-A104-AC1E8DD6B780}"/>
              </a:ext>
            </a:extLst>
          </p:cNvPr>
          <p:cNvSpPr txBox="1"/>
          <p:nvPr/>
        </p:nvSpPr>
        <p:spPr>
          <a:xfrm>
            <a:off x="2513557" y="5752924"/>
            <a:ext cx="1620033" cy="307777"/>
          </a:xfrm>
          <a:prstGeom prst="rect">
            <a:avLst/>
          </a:prstGeom>
          <a:noFill/>
        </p:spPr>
        <p:txBody>
          <a:bodyPr wrap="square" rtlCol="0">
            <a:spAutoFit/>
          </a:bodyPr>
          <a:lstStyle/>
          <a:p>
            <a:r>
              <a:rPr lang="fr-FR" sz="1400"/>
              <a:t>MYRRHA (</a:t>
            </a:r>
            <a:r>
              <a:rPr lang="fr-FR" sz="1400" err="1"/>
              <a:t>Belgium</a:t>
            </a:r>
            <a:r>
              <a:rPr lang="fr-FR" sz="1400"/>
              <a:t>)</a:t>
            </a:r>
          </a:p>
        </p:txBody>
      </p:sp>
      <p:cxnSp>
        <p:nvCxnSpPr>
          <p:cNvPr id="160" name="Connecteur droit 159">
            <a:extLst>
              <a:ext uri="{FF2B5EF4-FFF2-40B4-BE49-F238E27FC236}">
                <a16:creationId xmlns:a16="http://schemas.microsoft.com/office/drawing/2014/main" id="{859E76A8-ADE3-C14C-B1E6-0115E457FF82}"/>
              </a:ext>
            </a:extLst>
          </p:cNvPr>
          <p:cNvCxnSpPr/>
          <p:nvPr/>
        </p:nvCxnSpPr>
        <p:spPr>
          <a:xfrm>
            <a:off x="2103820" y="1997442"/>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123EE84D-30F4-7B46-A1EC-07300DAA449C}"/>
              </a:ext>
            </a:extLst>
          </p:cNvPr>
          <p:cNvCxnSpPr/>
          <p:nvPr/>
        </p:nvCxnSpPr>
        <p:spPr>
          <a:xfrm>
            <a:off x="3577019" y="1997445"/>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A6E9A621-5DE3-E14E-B5AE-21BB11AA6115}"/>
              </a:ext>
            </a:extLst>
          </p:cNvPr>
          <p:cNvCxnSpPr/>
          <p:nvPr/>
        </p:nvCxnSpPr>
        <p:spPr>
          <a:xfrm>
            <a:off x="5050218" y="1980515"/>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B7F8F492-970E-AF46-A5DE-5D2E9C8AB18F}"/>
              </a:ext>
            </a:extLst>
          </p:cNvPr>
          <p:cNvCxnSpPr/>
          <p:nvPr/>
        </p:nvCxnSpPr>
        <p:spPr>
          <a:xfrm>
            <a:off x="6523417" y="1980518"/>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8A65734C-6007-824F-9BE6-71FCD0CEA241}"/>
              </a:ext>
            </a:extLst>
          </p:cNvPr>
          <p:cNvCxnSpPr/>
          <p:nvPr/>
        </p:nvCxnSpPr>
        <p:spPr>
          <a:xfrm>
            <a:off x="7996610" y="1980521"/>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04290C72-59C7-7440-B871-D0C28EAEBDA1}"/>
              </a:ext>
            </a:extLst>
          </p:cNvPr>
          <p:cNvCxnSpPr/>
          <p:nvPr/>
        </p:nvCxnSpPr>
        <p:spPr>
          <a:xfrm>
            <a:off x="9469809" y="2014390"/>
            <a:ext cx="0" cy="43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Connecteur droit avec flèche 165">
            <a:extLst>
              <a:ext uri="{FF2B5EF4-FFF2-40B4-BE49-F238E27FC236}">
                <a16:creationId xmlns:a16="http://schemas.microsoft.com/office/drawing/2014/main" id="{49ED76D2-8122-1744-811F-D6AE83C8A296}"/>
              </a:ext>
            </a:extLst>
          </p:cNvPr>
          <p:cNvCxnSpPr>
            <a:cxnSpLocks/>
          </p:cNvCxnSpPr>
          <p:nvPr/>
        </p:nvCxnSpPr>
        <p:spPr>
          <a:xfrm flipV="1">
            <a:off x="2989544" y="4397415"/>
            <a:ext cx="2972845" cy="208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ZoneTexte 166">
            <a:extLst>
              <a:ext uri="{FF2B5EF4-FFF2-40B4-BE49-F238E27FC236}">
                <a16:creationId xmlns:a16="http://schemas.microsoft.com/office/drawing/2014/main" id="{0275D8AB-88AF-CB4B-9B8B-7C2E1B28C18A}"/>
              </a:ext>
            </a:extLst>
          </p:cNvPr>
          <p:cNvSpPr txBox="1"/>
          <p:nvPr/>
        </p:nvSpPr>
        <p:spPr>
          <a:xfrm>
            <a:off x="3788732" y="4145289"/>
            <a:ext cx="1001427" cy="307777"/>
          </a:xfrm>
          <a:prstGeom prst="rect">
            <a:avLst/>
          </a:prstGeom>
          <a:noFill/>
        </p:spPr>
        <p:txBody>
          <a:bodyPr wrap="square" rtlCol="0">
            <a:spAutoFit/>
          </a:bodyPr>
          <a:lstStyle/>
          <a:p>
            <a:r>
              <a:rPr lang="fr-FR" sz="1400"/>
              <a:t>JLEIC (USA)</a:t>
            </a:r>
          </a:p>
        </p:txBody>
      </p:sp>
      <p:cxnSp>
        <p:nvCxnSpPr>
          <p:cNvPr id="168" name="Connecteur droit avec flèche 167">
            <a:extLst>
              <a:ext uri="{FF2B5EF4-FFF2-40B4-BE49-F238E27FC236}">
                <a16:creationId xmlns:a16="http://schemas.microsoft.com/office/drawing/2014/main" id="{13AFDB99-D1F4-9549-973B-DB15595791EE}"/>
              </a:ext>
            </a:extLst>
          </p:cNvPr>
          <p:cNvCxnSpPr>
            <a:cxnSpLocks/>
          </p:cNvCxnSpPr>
          <p:nvPr/>
        </p:nvCxnSpPr>
        <p:spPr>
          <a:xfrm>
            <a:off x="3008594" y="3999453"/>
            <a:ext cx="178248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ZoneTexte 168">
            <a:extLst>
              <a:ext uri="{FF2B5EF4-FFF2-40B4-BE49-F238E27FC236}">
                <a16:creationId xmlns:a16="http://schemas.microsoft.com/office/drawing/2014/main" id="{67F416B2-4F90-1F45-83C3-0B8DF0440AC2}"/>
              </a:ext>
            </a:extLst>
          </p:cNvPr>
          <p:cNvSpPr txBox="1"/>
          <p:nvPr/>
        </p:nvSpPr>
        <p:spPr>
          <a:xfrm>
            <a:off x="3226757" y="3764289"/>
            <a:ext cx="1098899" cy="307777"/>
          </a:xfrm>
          <a:prstGeom prst="rect">
            <a:avLst/>
          </a:prstGeom>
          <a:noFill/>
        </p:spPr>
        <p:txBody>
          <a:bodyPr wrap="square" rtlCol="0">
            <a:spAutoFit/>
          </a:bodyPr>
          <a:lstStyle/>
          <a:p>
            <a:r>
              <a:rPr lang="fr-FR" sz="1400" err="1"/>
              <a:t>eRHIC</a:t>
            </a:r>
            <a:r>
              <a:rPr lang="fr-FR" sz="1400"/>
              <a:t> (USA)</a:t>
            </a:r>
          </a:p>
        </p:txBody>
      </p:sp>
      <p:cxnSp>
        <p:nvCxnSpPr>
          <p:cNvPr id="170" name="Connecteur droit avec flèche 169">
            <a:extLst>
              <a:ext uri="{FF2B5EF4-FFF2-40B4-BE49-F238E27FC236}">
                <a16:creationId xmlns:a16="http://schemas.microsoft.com/office/drawing/2014/main" id="{C30B9881-0880-0845-8BDC-0BD3A20B7E29}"/>
              </a:ext>
            </a:extLst>
          </p:cNvPr>
          <p:cNvCxnSpPr>
            <a:cxnSpLocks/>
          </p:cNvCxnSpPr>
          <p:nvPr/>
        </p:nvCxnSpPr>
        <p:spPr>
          <a:xfrm>
            <a:off x="4200390" y="1331937"/>
            <a:ext cx="32150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ZoneTexte 170">
            <a:extLst>
              <a:ext uri="{FF2B5EF4-FFF2-40B4-BE49-F238E27FC236}">
                <a16:creationId xmlns:a16="http://schemas.microsoft.com/office/drawing/2014/main" id="{9F88C7FC-6CAE-9F44-91E2-8C9BCA5721AC}"/>
              </a:ext>
            </a:extLst>
          </p:cNvPr>
          <p:cNvSpPr txBox="1"/>
          <p:nvPr/>
        </p:nvSpPr>
        <p:spPr>
          <a:xfrm>
            <a:off x="4693081" y="1076545"/>
            <a:ext cx="1269308" cy="307777"/>
          </a:xfrm>
          <a:prstGeom prst="rect">
            <a:avLst/>
          </a:prstGeom>
          <a:noFill/>
        </p:spPr>
        <p:txBody>
          <a:bodyPr wrap="square" rtlCol="0">
            <a:spAutoFit/>
          </a:bodyPr>
          <a:lstStyle/>
          <a:p>
            <a:r>
              <a:rPr lang="fr-FR" sz="1400"/>
              <a:t>FCC-</a:t>
            </a:r>
            <a:r>
              <a:rPr lang="fr-FR" sz="1400" err="1"/>
              <a:t>ee</a:t>
            </a:r>
            <a:r>
              <a:rPr lang="fr-FR" sz="1400"/>
              <a:t> (CERN)</a:t>
            </a:r>
          </a:p>
        </p:txBody>
      </p:sp>
      <p:cxnSp>
        <p:nvCxnSpPr>
          <p:cNvPr id="172" name="Connecteur droit avec flèche 171">
            <a:extLst>
              <a:ext uri="{FF2B5EF4-FFF2-40B4-BE49-F238E27FC236}">
                <a16:creationId xmlns:a16="http://schemas.microsoft.com/office/drawing/2014/main" id="{E6CC3A57-ED98-4E4F-B704-21440B0CDD56}"/>
              </a:ext>
            </a:extLst>
          </p:cNvPr>
          <p:cNvCxnSpPr>
            <a:cxnSpLocks/>
          </p:cNvCxnSpPr>
          <p:nvPr/>
        </p:nvCxnSpPr>
        <p:spPr>
          <a:xfrm>
            <a:off x="4202478" y="1371603"/>
            <a:ext cx="4346523" cy="201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3" name="ZoneTexte 172">
            <a:extLst>
              <a:ext uri="{FF2B5EF4-FFF2-40B4-BE49-F238E27FC236}">
                <a16:creationId xmlns:a16="http://schemas.microsoft.com/office/drawing/2014/main" id="{843E1D9E-DD25-9B4C-B67B-40A64153C3CE}"/>
              </a:ext>
            </a:extLst>
          </p:cNvPr>
          <p:cNvSpPr txBox="1"/>
          <p:nvPr/>
        </p:nvSpPr>
        <p:spPr>
          <a:xfrm>
            <a:off x="7438363" y="1116716"/>
            <a:ext cx="1333064" cy="307777"/>
          </a:xfrm>
          <a:prstGeom prst="rect">
            <a:avLst/>
          </a:prstGeom>
          <a:noFill/>
        </p:spPr>
        <p:txBody>
          <a:bodyPr wrap="square" rtlCol="0">
            <a:spAutoFit/>
          </a:bodyPr>
          <a:lstStyle/>
          <a:p>
            <a:r>
              <a:rPr lang="fr-FR" sz="1400"/>
              <a:t>FCC-</a:t>
            </a:r>
            <a:r>
              <a:rPr lang="fr-FR" sz="1400" err="1"/>
              <a:t>hh</a:t>
            </a:r>
            <a:r>
              <a:rPr lang="fr-FR" sz="1400"/>
              <a:t> (CERN)</a:t>
            </a:r>
          </a:p>
        </p:txBody>
      </p:sp>
      <p:cxnSp>
        <p:nvCxnSpPr>
          <p:cNvPr id="174" name="Connecteur droit avec flèche 173">
            <a:extLst>
              <a:ext uri="{FF2B5EF4-FFF2-40B4-BE49-F238E27FC236}">
                <a16:creationId xmlns:a16="http://schemas.microsoft.com/office/drawing/2014/main" id="{9C344F31-EBCF-F14A-96C0-4447E22366F1}"/>
              </a:ext>
            </a:extLst>
          </p:cNvPr>
          <p:cNvCxnSpPr>
            <a:cxnSpLocks/>
          </p:cNvCxnSpPr>
          <p:nvPr/>
        </p:nvCxnSpPr>
        <p:spPr>
          <a:xfrm>
            <a:off x="4189952" y="1082854"/>
            <a:ext cx="1116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5" name="ZoneTexte 174">
            <a:extLst>
              <a:ext uri="{FF2B5EF4-FFF2-40B4-BE49-F238E27FC236}">
                <a16:creationId xmlns:a16="http://schemas.microsoft.com/office/drawing/2014/main" id="{E90F2D13-E946-6044-AE07-3D7B13CDBE92}"/>
              </a:ext>
            </a:extLst>
          </p:cNvPr>
          <p:cNvSpPr txBox="1"/>
          <p:nvPr/>
        </p:nvSpPr>
        <p:spPr>
          <a:xfrm>
            <a:off x="4233795" y="811281"/>
            <a:ext cx="1127339" cy="307777"/>
          </a:xfrm>
          <a:prstGeom prst="rect">
            <a:avLst/>
          </a:prstGeom>
          <a:noFill/>
        </p:spPr>
        <p:txBody>
          <a:bodyPr wrap="square" rtlCol="0">
            <a:spAutoFit/>
          </a:bodyPr>
          <a:lstStyle/>
          <a:p>
            <a:r>
              <a:rPr lang="fr-FR" sz="1400" err="1"/>
              <a:t>LHeC</a:t>
            </a:r>
            <a:r>
              <a:rPr lang="fr-FR" sz="1400"/>
              <a:t> (CERN)</a:t>
            </a:r>
          </a:p>
        </p:txBody>
      </p:sp>
      <p:cxnSp>
        <p:nvCxnSpPr>
          <p:cNvPr id="176" name="Connecteur droit avec flèche 175">
            <a:extLst>
              <a:ext uri="{FF2B5EF4-FFF2-40B4-BE49-F238E27FC236}">
                <a16:creationId xmlns:a16="http://schemas.microsoft.com/office/drawing/2014/main" id="{1D1826C5-6BE4-8A4B-AC2A-ADDAD117562A}"/>
              </a:ext>
            </a:extLst>
          </p:cNvPr>
          <p:cNvCxnSpPr>
            <a:cxnSpLocks/>
          </p:cNvCxnSpPr>
          <p:nvPr/>
        </p:nvCxnSpPr>
        <p:spPr>
          <a:xfrm>
            <a:off x="6496824" y="1063145"/>
            <a:ext cx="1440000" cy="201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ZoneTexte 176">
            <a:extLst>
              <a:ext uri="{FF2B5EF4-FFF2-40B4-BE49-F238E27FC236}">
                <a16:creationId xmlns:a16="http://schemas.microsoft.com/office/drawing/2014/main" id="{E556B045-B373-F34B-8621-6CFACB424E38}"/>
              </a:ext>
            </a:extLst>
          </p:cNvPr>
          <p:cNvSpPr txBox="1"/>
          <p:nvPr/>
        </p:nvSpPr>
        <p:spPr>
          <a:xfrm>
            <a:off x="6655023" y="824175"/>
            <a:ext cx="1401691" cy="307777"/>
          </a:xfrm>
          <a:prstGeom prst="rect">
            <a:avLst/>
          </a:prstGeom>
          <a:noFill/>
        </p:spPr>
        <p:txBody>
          <a:bodyPr wrap="square" rtlCol="0">
            <a:spAutoFit/>
          </a:bodyPr>
          <a:lstStyle/>
          <a:p>
            <a:r>
              <a:rPr lang="fr-FR" sz="1400"/>
              <a:t>HE-LHC (CERN)</a:t>
            </a:r>
          </a:p>
        </p:txBody>
      </p:sp>
      <p:cxnSp>
        <p:nvCxnSpPr>
          <p:cNvPr id="178" name="Connecteur droit avec flèche 177">
            <a:extLst>
              <a:ext uri="{FF2B5EF4-FFF2-40B4-BE49-F238E27FC236}">
                <a16:creationId xmlns:a16="http://schemas.microsoft.com/office/drawing/2014/main" id="{FFBEFA5A-6F5B-944F-9B87-707F956B2103}"/>
              </a:ext>
            </a:extLst>
          </p:cNvPr>
          <p:cNvCxnSpPr>
            <a:cxnSpLocks/>
          </p:cNvCxnSpPr>
          <p:nvPr/>
        </p:nvCxnSpPr>
        <p:spPr>
          <a:xfrm>
            <a:off x="2139864" y="2189969"/>
            <a:ext cx="1440000" cy="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9" name="ZoneTexte 178">
            <a:extLst>
              <a:ext uri="{FF2B5EF4-FFF2-40B4-BE49-F238E27FC236}">
                <a16:creationId xmlns:a16="http://schemas.microsoft.com/office/drawing/2014/main" id="{3B6828F5-7573-4948-A829-3641F0BEA1E7}"/>
              </a:ext>
            </a:extLst>
          </p:cNvPr>
          <p:cNvSpPr txBox="1"/>
          <p:nvPr/>
        </p:nvSpPr>
        <p:spPr>
          <a:xfrm>
            <a:off x="2265123" y="1947106"/>
            <a:ext cx="2787234" cy="307777"/>
          </a:xfrm>
          <a:prstGeom prst="rect">
            <a:avLst/>
          </a:prstGeom>
          <a:noFill/>
        </p:spPr>
        <p:txBody>
          <a:bodyPr wrap="square" rtlCol="0">
            <a:spAutoFit/>
          </a:bodyPr>
          <a:lstStyle/>
          <a:p>
            <a:r>
              <a:rPr lang="hr-HR" sz="1400" err="1">
                <a:solidFill>
                  <a:srgbClr val="000000"/>
                </a:solidFill>
              </a:rPr>
              <a:t>EuSPARC</a:t>
            </a:r>
            <a:r>
              <a:rPr lang="fr-FR" sz="1400"/>
              <a:t> &amp; </a:t>
            </a:r>
            <a:r>
              <a:rPr lang="fr-FR" sz="1400" b="1" err="1"/>
              <a:t>Elettra</a:t>
            </a:r>
            <a:r>
              <a:rPr lang="fr-FR" sz="1400" b="1"/>
              <a:t> 2.0 (</a:t>
            </a:r>
            <a:r>
              <a:rPr lang="fr-FR" sz="1400" b="1" err="1"/>
              <a:t>Italy</a:t>
            </a:r>
            <a:r>
              <a:rPr lang="fr-FR" sz="1400" b="1"/>
              <a:t>) </a:t>
            </a:r>
          </a:p>
        </p:txBody>
      </p:sp>
      <p:cxnSp>
        <p:nvCxnSpPr>
          <p:cNvPr id="180" name="Connecteur droit avec flèche 179">
            <a:extLst>
              <a:ext uri="{FF2B5EF4-FFF2-40B4-BE49-F238E27FC236}">
                <a16:creationId xmlns:a16="http://schemas.microsoft.com/office/drawing/2014/main" id="{5F48FE64-F467-5840-ABB8-459DF9C20326}"/>
              </a:ext>
            </a:extLst>
          </p:cNvPr>
          <p:cNvCxnSpPr>
            <a:cxnSpLocks/>
          </p:cNvCxnSpPr>
          <p:nvPr/>
        </p:nvCxnSpPr>
        <p:spPr>
          <a:xfrm>
            <a:off x="1525538" y="1460788"/>
            <a:ext cx="1224000" cy="0"/>
          </a:xfrm>
          <a:prstGeom prst="straightConnector1">
            <a:avLst/>
          </a:prstGeom>
          <a:ln>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1" name="Connecteur droit avec flèche 180">
            <a:extLst>
              <a:ext uri="{FF2B5EF4-FFF2-40B4-BE49-F238E27FC236}">
                <a16:creationId xmlns:a16="http://schemas.microsoft.com/office/drawing/2014/main" id="{38F75DBB-5CB2-8E45-916C-955BF1C24EB0}"/>
              </a:ext>
            </a:extLst>
          </p:cNvPr>
          <p:cNvCxnSpPr>
            <a:cxnSpLocks/>
          </p:cNvCxnSpPr>
          <p:nvPr/>
        </p:nvCxnSpPr>
        <p:spPr>
          <a:xfrm>
            <a:off x="1535433" y="1376124"/>
            <a:ext cx="2664000" cy="0"/>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Connecteur droit avec flèche 181">
            <a:extLst>
              <a:ext uri="{FF2B5EF4-FFF2-40B4-BE49-F238E27FC236}">
                <a16:creationId xmlns:a16="http://schemas.microsoft.com/office/drawing/2014/main" id="{5A5C22A4-3F59-F44D-9F03-0D85F1617873}"/>
              </a:ext>
            </a:extLst>
          </p:cNvPr>
          <p:cNvCxnSpPr>
            <a:cxnSpLocks/>
          </p:cNvCxnSpPr>
          <p:nvPr/>
        </p:nvCxnSpPr>
        <p:spPr>
          <a:xfrm>
            <a:off x="1533452" y="1072646"/>
            <a:ext cx="5004000" cy="0"/>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Connecteur droit avec flèche 182">
            <a:extLst>
              <a:ext uri="{FF2B5EF4-FFF2-40B4-BE49-F238E27FC236}">
                <a16:creationId xmlns:a16="http://schemas.microsoft.com/office/drawing/2014/main" id="{6AE41B60-567B-A24E-86F8-7DAE15054F68}"/>
              </a:ext>
            </a:extLst>
          </p:cNvPr>
          <p:cNvCxnSpPr>
            <a:cxnSpLocks/>
          </p:cNvCxnSpPr>
          <p:nvPr/>
        </p:nvCxnSpPr>
        <p:spPr>
          <a:xfrm>
            <a:off x="1535438" y="1150054"/>
            <a:ext cx="1224000" cy="0"/>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Connecteur droit avec flèche 183">
            <a:extLst>
              <a:ext uri="{FF2B5EF4-FFF2-40B4-BE49-F238E27FC236}">
                <a16:creationId xmlns:a16="http://schemas.microsoft.com/office/drawing/2014/main" id="{4DBEE2BD-DA45-F841-B52C-74BB8970130F}"/>
              </a:ext>
            </a:extLst>
          </p:cNvPr>
          <p:cNvCxnSpPr>
            <a:cxnSpLocks/>
          </p:cNvCxnSpPr>
          <p:nvPr/>
        </p:nvCxnSpPr>
        <p:spPr>
          <a:xfrm>
            <a:off x="1535433" y="1658048"/>
            <a:ext cx="6516000" cy="0"/>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Connecteur droit avec flèche 184">
            <a:extLst>
              <a:ext uri="{FF2B5EF4-FFF2-40B4-BE49-F238E27FC236}">
                <a16:creationId xmlns:a16="http://schemas.microsoft.com/office/drawing/2014/main" id="{47BCAEA1-A1E2-9C4E-B5C0-CAB519CE101D}"/>
              </a:ext>
            </a:extLst>
          </p:cNvPr>
          <p:cNvCxnSpPr>
            <a:cxnSpLocks/>
          </p:cNvCxnSpPr>
          <p:nvPr/>
        </p:nvCxnSpPr>
        <p:spPr>
          <a:xfrm>
            <a:off x="1530155" y="2197616"/>
            <a:ext cx="612000" cy="0"/>
          </a:xfrm>
          <a:prstGeom prst="straightConnector1">
            <a:avLst/>
          </a:prstGeom>
          <a:ln>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Connecteur droit avec flèche 185">
            <a:extLst>
              <a:ext uri="{FF2B5EF4-FFF2-40B4-BE49-F238E27FC236}">
                <a16:creationId xmlns:a16="http://schemas.microsoft.com/office/drawing/2014/main" id="{987A3C67-27E0-2447-A5BB-4700A7BE6159}"/>
              </a:ext>
            </a:extLst>
          </p:cNvPr>
          <p:cNvCxnSpPr>
            <a:cxnSpLocks/>
          </p:cNvCxnSpPr>
          <p:nvPr/>
        </p:nvCxnSpPr>
        <p:spPr>
          <a:xfrm>
            <a:off x="1540054" y="2409391"/>
            <a:ext cx="612000" cy="0"/>
          </a:xfrm>
          <a:prstGeom prst="straightConnector1">
            <a:avLst/>
          </a:prstGeom>
          <a:ln>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Connecteur droit avec flèche 186">
            <a:extLst>
              <a:ext uri="{FF2B5EF4-FFF2-40B4-BE49-F238E27FC236}">
                <a16:creationId xmlns:a16="http://schemas.microsoft.com/office/drawing/2014/main" id="{69BF18C2-527F-0F4B-A639-D7325181915F}"/>
              </a:ext>
            </a:extLst>
          </p:cNvPr>
          <p:cNvCxnSpPr>
            <a:cxnSpLocks/>
          </p:cNvCxnSpPr>
          <p:nvPr/>
        </p:nvCxnSpPr>
        <p:spPr>
          <a:xfrm>
            <a:off x="1561829" y="2918048"/>
            <a:ext cx="864000" cy="0"/>
          </a:xfrm>
          <a:prstGeom prst="straightConnector1">
            <a:avLst/>
          </a:prstGeom>
          <a:ln>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a:extLst>
              <a:ext uri="{FF2B5EF4-FFF2-40B4-BE49-F238E27FC236}">
                <a16:creationId xmlns:a16="http://schemas.microsoft.com/office/drawing/2014/main" id="{87E6A4D5-128F-0843-8A03-3C81B4510302}"/>
              </a:ext>
            </a:extLst>
          </p:cNvPr>
          <p:cNvCxnSpPr>
            <a:cxnSpLocks/>
          </p:cNvCxnSpPr>
          <p:nvPr/>
        </p:nvCxnSpPr>
        <p:spPr>
          <a:xfrm>
            <a:off x="1540055" y="3169414"/>
            <a:ext cx="360000" cy="0"/>
          </a:xfrm>
          <a:prstGeom prst="straightConnector1">
            <a:avLst/>
          </a:prstGeom>
          <a:ln>
            <a:solidFill>
              <a:srgbClr val="FFC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a:extLst>
              <a:ext uri="{FF2B5EF4-FFF2-40B4-BE49-F238E27FC236}">
                <a16:creationId xmlns:a16="http://schemas.microsoft.com/office/drawing/2014/main" id="{97A3BAE2-D1F1-7849-B000-BF824996245B}"/>
              </a:ext>
            </a:extLst>
          </p:cNvPr>
          <p:cNvCxnSpPr>
            <a:cxnSpLocks/>
          </p:cNvCxnSpPr>
          <p:nvPr/>
        </p:nvCxnSpPr>
        <p:spPr>
          <a:xfrm>
            <a:off x="1534083" y="3771845"/>
            <a:ext cx="900000" cy="0"/>
          </a:xfrm>
          <a:prstGeom prst="straightConnector1">
            <a:avLst/>
          </a:prstGeom>
          <a:ln>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Connecteur droit avec flèche 189">
            <a:extLst>
              <a:ext uri="{FF2B5EF4-FFF2-40B4-BE49-F238E27FC236}">
                <a16:creationId xmlns:a16="http://schemas.microsoft.com/office/drawing/2014/main" id="{489D5381-355B-BD4D-9566-52FCB7564027}"/>
              </a:ext>
            </a:extLst>
          </p:cNvPr>
          <p:cNvCxnSpPr>
            <a:cxnSpLocks/>
          </p:cNvCxnSpPr>
          <p:nvPr/>
        </p:nvCxnSpPr>
        <p:spPr>
          <a:xfrm>
            <a:off x="1534085" y="4003852"/>
            <a:ext cx="1512000" cy="0"/>
          </a:xfrm>
          <a:prstGeom prst="straightConnector1">
            <a:avLst/>
          </a:prstGeom>
          <a:ln>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Connecteur droit avec flèche 190">
            <a:extLst>
              <a:ext uri="{FF2B5EF4-FFF2-40B4-BE49-F238E27FC236}">
                <a16:creationId xmlns:a16="http://schemas.microsoft.com/office/drawing/2014/main" id="{B0B5861D-B2CE-3F42-9DA0-49632D7FCF66}"/>
              </a:ext>
            </a:extLst>
          </p:cNvPr>
          <p:cNvCxnSpPr>
            <a:cxnSpLocks/>
          </p:cNvCxnSpPr>
          <p:nvPr/>
        </p:nvCxnSpPr>
        <p:spPr>
          <a:xfrm>
            <a:off x="1532110" y="4381877"/>
            <a:ext cx="1512000" cy="0"/>
          </a:xfrm>
          <a:prstGeom prst="straightConnector1">
            <a:avLst/>
          </a:prstGeom>
          <a:ln>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Connecteur droit avec flèche 191">
            <a:extLst>
              <a:ext uri="{FF2B5EF4-FFF2-40B4-BE49-F238E27FC236}">
                <a16:creationId xmlns:a16="http://schemas.microsoft.com/office/drawing/2014/main" id="{65B76187-AECE-3841-9348-DD5FC750BF0C}"/>
              </a:ext>
            </a:extLst>
          </p:cNvPr>
          <p:cNvCxnSpPr>
            <a:cxnSpLocks/>
          </p:cNvCxnSpPr>
          <p:nvPr/>
        </p:nvCxnSpPr>
        <p:spPr>
          <a:xfrm>
            <a:off x="1511601" y="5257916"/>
            <a:ext cx="360000" cy="0"/>
          </a:xfrm>
          <a:prstGeom prst="straightConnector1">
            <a:avLst/>
          </a:prstGeom>
          <a:ln>
            <a:solidFill>
              <a:schemeClr val="accent6">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Connecteur droit avec flèche 192">
            <a:extLst>
              <a:ext uri="{FF2B5EF4-FFF2-40B4-BE49-F238E27FC236}">
                <a16:creationId xmlns:a16="http://schemas.microsoft.com/office/drawing/2014/main" id="{367F5F24-8E4B-BA4C-94BA-0448998E1CF2}"/>
              </a:ext>
            </a:extLst>
          </p:cNvPr>
          <p:cNvCxnSpPr>
            <a:cxnSpLocks/>
          </p:cNvCxnSpPr>
          <p:nvPr/>
        </p:nvCxnSpPr>
        <p:spPr>
          <a:xfrm>
            <a:off x="1526549" y="5989524"/>
            <a:ext cx="936000" cy="0"/>
          </a:xfrm>
          <a:prstGeom prst="straightConnector1">
            <a:avLst/>
          </a:prstGeom>
          <a:ln>
            <a:solidFill>
              <a:schemeClr val="tx1">
                <a:lumMod val="85000"/>
                <a:lumOff val="1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Connecteur droit avec flèche 193">
            <a:extLst>
              <a:ext uri="{FF2B5EF4-FFF2-40B4-BE49-F238E27FC236}">
                <a16:creationId xmlns:a16="http://schemas.microsoft.com/office/drawing/2014/main" id="{2AE3250D-EC17-8C4E-8764-39C469474A04}"/>
              </a:ext>
            </a:extLst>
          </p:cNvPr>
          <p:cNvCxnSpPr>
            <a:cxnSpLocks/>
          </p:cNvCxnSpPr>
          <p:nvPr/>
        </p:nvCxnSpPr>
        <p:spPr>
          <a:xfrm>
            <a:off x="3854989" y="5173251"/>
            <a:ext cx="1548000" cy="0"/>
          </a:xfrm>
          <a:prstGeom prst="straightConnector1">
            <a:avLst/>
          </a:prstGeom>
          <a:ln>
            <a:solidFill>
              <a:schemeClr val="accent6">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5" name="Connecteur droit avec flèche 194">
            <a:extLst>
              <a:ext uri="{FF2B5EF4-FFF2-40B4-BE49-F238E27FC236}">
                <a16:creationId xmlns:a16="http://schemas.microsoft.com/office/drawing/2014/main" id="{7A574960-04AD-FD4D-B5CF-7479EF56C8CA}"/>
              </a:ext>
            </a:extLst>
          </p:cNvPr>
          <p:cNvCxnSpPr>
            <a:cxnSpLocks/>
          </p:cNvCxnSpPr>
          <p:nvPr/>
        </p:nvCxnSpPr>
        <p:spPr>
          <a:xfrm>
            <a:off x="5327730" y="5903932"/>
            <a:ext cx="3555305" cy="0"/>
          </a:xfrm>
          <a:prstGeom prst="straightConnector1">
            <a:avLst/>
          </a:prstGeom>
          <a:ln>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6" name="ZoneTexte 195">
            <a:extLst>
              <a:ext uri="{FF2B5EF4-FFF2-40B4-BE49-F238E27FC236}">
                <a16:creationId xmlns:a16="http://schemas.microsoft.com/office/drawing/2014/main" id="{13F38E1C-E41E-4E43-9EE2-FD795D2EB0E7}"/>
              </a:ext>
            </a:extLst>
          </p:cNvPr>
          <p:cNvSpPr txBox="1"/>
          <p:nvPr/>
        </p:nvSpPr>
        <p:spPr>
          <a:xfrm>
            <a:off x="5434203" y="5654804"/>
            <a:ext cx="4237233" cy="307777"/>
          </a:xfrm>
          <a:prstGeom prst="rect">
            <a:avLst/>
          </a:prstGeom>
          <a:noFill/>
        </p:spPr>
        <p:txBody>
          <a:bodyPr wrap="square" rtlCol="0">
            <a:spAutoFit/>
          </a:bodyPr>
          <a:lstStyle/>
          <a:p>
            <a:r>
              <a:rPr lang="fr-FR" sz="1400"/>
              <a:t>DEMO Eu (Europe), DEMO C (china) &amp; DEMO K (</a:t>
            </a:r>
            <a:r>
              <a:rPr lang="fr-FR" sz="1400" err="1"/>
              <a:t>Korea</a:t>
            </a:r>
            <a:r>
              <a:rPr lang="fr-FR" sz="1400"/>
              <a:t>)</a:t>
            </a:r>
          </a:p>
        </p:txBody>
      </p:sp>
      <p:cxnSp>
        <p:nvCxnSpPr>
          <p:cNvPr id="197" name="Connecteur droit avec flèche 196">
            <a:extLst>
              <a:ext uri="{FF2B5EF4-FFF2-40B4-BE49-F238E27FC236}">
                <a16:creationId xmlns:a16="http://schemas.microsoft.com/office/drawing/2014/main" id="{C9DD673B-4D93-0E44-AE37-6848AB7A3A6F}"/>
              </a:ext>
            </a:extLst>
          </p:cNvPr>
          <p:cNvCxnSpPr>
            <a:cxnSpLocks/>
          </p:cNvCxnSpPr>
          <p:nvPr/>
        </p:nvCxnSpPr>
        <p:spPr>
          <a:xfrm>
            <a:off x="1521913" y="5906020"/>
            <a:ext cx="3852000" cy="0"/>
          </a:xfrm>
          <a:prstGeom prst="straightConnector1">
            <a:avLst/>
          </a:prstGeom>
          <a:ln>
            <a:solidFill>
              <a:schemeClr val="tx1">
                <a:lumMod val="85000"/>
                <a:lumOff val="1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8" name="Connecteur droit avec flèche 197">
            <a:extLst>
              <a:ext uri="{FF2B5EF4-FFF2-40B4-BE49-F238E27FC236}">
                <a16:creationId xmlns:a16="http://schemas.microsoft.com/office/drawing/2014/main" id="{6CA475BE-9443-6647-91E2-57793EE3A463}"/>
              </a:ext>
            </a:extLst>
          </p:cNvPr>
          <p:cNvCxnSpPr>
            <a:cxnSpLocks/>
          </p:cNvCxnSpPr>
          <p:nvPr/>
        </p:nvCxnSpPr>
        <p:spPr>
          <a:xfrm>
            <a:off x="2085584" y="5805812"/>
            <a:ext cx="3288329" cy="0"/>
          </a:xfrm>
          <a:prstGeom prst="straightConnector1">
            <a:avLst/>
          </a:prstGeom>
          <a:ln>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9" name="ZoneTexte 198">
            <a:extLst>
              <a:ext uri="{FF2B5EF4-FFF2-40B4-BE49-F238E27FC236}">
                <a16:creationId xmlns:a16="http://schemas.microsoft.com/office/drawing/2014/main" id="{04AB5E8D-60B8-CF4D-B2C1-FD5D4D10204B}"/>
              </a:ext>
            </a:extLst>
          </p:cNvPr>
          <p:cNvSpPr txBox="1"/>
          <p:nvPr/>
        </p:nvSpPr>
        <p:spPr>
          <a:xfrm>
            <a:off x="2116901" y="5569210"/>
            <a:ext cx="3176397" cy="307777"/>
          </a:xfrm>
          <a:prstGeom prst="rect">
            <a:avLst/>
          </a:prstGeom>
          <a:noFill/>
        </p:spPr>
        <p:txBody>
          <a:bodyPr wrap="square" rtlCol="0">
            <a:spAutoFit/>
          </a:bodyPr>
          <a:lstStyle/>
          <a:p>
            <a:r>
              <a:rPr lang="fr-FR" sz="1400"/>
              <a:t>DONES (Europe)</a:t>
            </a:r>
          </a:p>
        </p:txBody>
      </p:sp>
      <p:cxnSp>
        <p:nvCxnSpPr>
          <p:cNvPr id="200" name="Connecteur droit avec flèche 199">
            <a:extLst>
              <a:ext uri="{FF2B5EF4-FFF2-40B4-BE49-F238E27FC236}">
                <a16:creationId xmlns:a16="http://schemas.microsoft.com/office/drawing/2014/main" id="{768D9954-9DAD-F74E-9429-08BF8E859356}"/>
              </a:ext>
            </a:extLst>
          </p:cNvPr>
          <p:cNvCxnSpPr>
            <a:cxnSpLocks/>
          </p:cNvCxnSpPr>
          <p:nvPr/>
        </p:nvCxnSpPr>
        <p:spPr>
          <a:xfrm>
            <a:off x="1503585" y="5803722"/>
            <a:ext cx="612000" cy="0"/>
          </a:xfrm>
          <a:prstGeom prst="straightConnector1">
            <a:avLst/>
          </a:prstGeom>
          <a:ln>
            <a:solidFill>
              <a:schemeClr val="tx1">
                <a:lumMod val="85000"/>
                <a:lumOff val="1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0" name="Espace réservé de la date 3">
            <a:extLst>
              <a:ext uri="{FF2B5EF4-FFF2-40B4-BE49-F238E27FC236}">
                <a16:creationId xmlns:a16="http://schemas.microsoft.com/office/drawing/2014/main" id="{20B2CBB4-C728-1A41-A983-F4EE58C8E992}"/>
              </a:ext>
            </a:extLst>
          </p:cNvPr>
          <p:cNvSpPr>
            <a:spLocks noGrp="1"/>
          </p:cNvSpPr>
          <p:nvPr>
            <p:ph type="dt" sz="half" idx="10"/>
          </p:nvPr>
        </p:nvSpPr>
        <p:spPr>
          <a:xfrm>
            <a:off x="323047" y="6356350"/>
            <a:ext cx="2743200" cy="365125"/>
          </a:xfrm>
        </p:spPr>
        <p:txBody>
          <a:bodyPr/>
          <a:lstStyle/>
          <a:p>
            <a:r>
              <a:rPr lang="fr-FR" dirty="0"/>
              <a:t>Salerno, 23/01/2018</a:t>
            </a:r>
          </a:p>
        </p:txBody>
      </p:sp>
      <p:sp>
        <p:nvSpPr>
          <p:cNvPr id="104" name="Espace réservé du pied de page 4">
            <a:extLst>
              <a:ext uri="{FF2B5EF4-FFF2-40B4-BE49-F238E27FC236}">
                <a16:creationId xmlns:a16="http://schemas.microsoft.com/office/drawing/2014/main" id="{597AC35D-0F8D-2647-8A37-981F1F33E5DD}"/>
              </a:ext>
            </a:extLst>
          </p:cNvPr>
          <p:cNvSpPr>
            <a:spLocks noGrp="1"/>
          </p:cNvSpPr>
          <p:nvPr>
            <p:ph type="ftr" sz="quarter" idx="11"/>
          </p:nvPr>
        </p:nvSpPr>
        <p:spPr>
          <a:xfrm>
            <a:off x="4347694" y="6356350"/>
            <a:ext cx="4114800" cy="365125"/>
          </a:xfrm>
        </p:spPr>
        <p:txBody>
          <a:bodyPr/>
          <a:lstStyle/>
          <a:p>
            <a:r>
              <a:rPr lang="fr-FR" dirty="0"/>
              <a:t>AMICI Second Annual Meeting</a:t>
            </a:r>
          </a:p>
        </p:txBody>
      </p:sp>
      <p:sp>
        <p:nvSpPr>
          <p:cNvPr id="106" name="Espace réservé du numéro de diapositive 13">
            <a:extLst>
              <a:ext uri="{FF2B5EF4-FFF2-40B4-BE49-F238E27FC236}">
                <a16:creationId xmlns:a16="http://schemas.microsoft.com/office/drawing/2014/main" id="{05724F05-EB55-F842-ACE4-03D56CBE8494}"/>
              </a:ext>
            </a:extLst>
          </p:cNvPr>
          <p:cNvSpPr>
            <a:spLocks noGrp="1"/>
          </p:cNvSpPr>
          <p:nvPr>
            <p:ph type="sldNum" sz="quarter" idx="12"/>
          </p:nvPr>
        </p:nvSpPr>
        <p:spPr>
          <a:xfrm>
            <a:off x="8958331" y="6356350"/>
            <a:ext cx="2743200" cy="365125"/>
          </a:xfrm>
        </p:spPr>
        <p:txBody>
          <a:bodyPr/>
          <a:lstStyle/>
          <a:p>
            <a:fld id="{967CC8E4-A0B3-3249-B948-C221A81F9459}" type="slidenum">
              <a:rPr lang="fr-FR" smtClean="0"/>
              <a:t>7</a:t>
            </a:fld>
            <a:endParaRPr lang="fr-FR" dirty="0"/>
          </a:p>
        </p:txBody>
      </p:sp>
    </p:spTree>
    <p:extLst>
      <p:ext uri="{BB962C8B-B14F-4D97-AF65-F5344CB8AC3E}">
        <p14:creationId xmlns:p14="http://schemas.microsoft.com/office/powerpoint/2010/main" val="223082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8F5880D-2B8B-0245-A38E-7E9549176FF0}"/>
              </a:ext>
            </a:extLst>
          </p:cNvPr>
          <p:cNvSpPr>
            <a:spLocks noGrp="1"/>
          </p:cNvSpPr>
          <p:nvPr>
            <p:ph type="sldNum" sz="quarter" idx="12"/>
          </p:nvPr>
        </p:nvSpPr>
        <p:spPr/>
        <p:txBody>
          <a:bodyPr/>
          <a:lstStyle/>
          <a:p>
            <a:fld id="{967CC8E4-A0B3-3249-B948-C221A81F9459}" type="slidenum">
              <a:rPr lang="fr-FR" smtClean="0"/>
              <a:t>8</a:t>
            </a:fld>
            <a:endParaRPr lang="fr-FR"/>
          </a:p>
        </p:txBody>
      </p:sp>
      <p:pic>
        <p:nvPicPr>
          <p:cNvPr id="7" name="Picture 2" descr="http://www.psdgraphics.com/file/blank-world-map.jpg">
            <a:extLst>
              <a:ext uri="{FF2B5EF4-FFF2-40B4-BE49-F238E27FC236}">
                <a16:creationId xmlns:a16="http://schemas.microsoft.com/office/drawing/2014/main" id="{D5D41F80-CFCC-5A4F-ACC5-6771059200D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5782" y="766376"/>
            <a:ext cx="11298476" cy="580055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à coins arrondis 7">
            <a:extLst>
              <a:ext uri="{FF2B5EF4-FFF2-40B4-BE49-F238E27FC236}">
                <a16:creationId xmlns:a16="http://schemas.microsoft.com/office/drawing/2014/main" id="{11E5FD39-66CB-874B-B3F4-7EB9AC60D3E8}"/>
              </a:ext>
            </a:extLst>
          </p:cNvPr>
          <p:cNvSpPr/>
          <p:nvPr/>
        </p:nvSpPr>
        <p:spPr>
          <a:xfrm>
            <a:off x="10296388" y="5256545"/>
            <a:ext cx="1377869" cy="503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Synchrotron (</a:t>
            </a:r>
            <a:r>
              <a:rPr lang="fr-FR" sz="1400" b="1" err="1"/>
              <a:t>Australia</a:t>
            </a:r>
            <a:r>
              <a:rPr lang="fr-FR" sz="1400" b="1"/>
              <a:t>)</a:t>
            </a:r>
          </a:p>
        </p:txBody>
      </p:sp>
      <p:sp>
        <p:nvSpPr>
          <p:cNvPr id="9" name="Rectangle à coins arrondis 8">
            <a:extLst>
              <a:ext uri="{FF2B5EF4-FFF2-40B4-BE49-F238E27FC236}">
                <a16:creationId xmlns:a16="http://schemas.microsoft.com/office/drawing/2014/main" id="{345F68D6-CF17-3840-B212-843BA3667DFC}"/>
              </a:ext>
            </a:extLst>
          </p:cNvPr>
          <p:cNvSpPr/>
          <p:nvPr/>
        </p:nvSpPr>
        <p:spPr>
          <a:xfrm>
            <a:off x="4223367" y="5659466"/>
            <a:ext cx="111481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Cyclotron (Argentina)</a:t>
            </a:r>
          </a:p>
        </p:txBody>
      </p:sp>
      <p:sp>
        <p:nvSpPr>
          <p:cNvPr id="10" name="Rectangle à coins arrondis 9">
            <a:extLst>
              <a:ext uri="{FF2B5EF4-FFF2-40B4-BE49-F238E27FC236}">
                <a16:creationId xmlns:a16="http://schemas.microsoft.com/office/drawing/2014/main" id="{1BD8808F-355B-8442-9A1C-6351565F64A7}"/>
              </a:ext>
            </a:extLst>
          </p:cNvPr>
          <p:cNvSpPr/>
          <p:nvPr/>
        </p:nvSpPr>
        <p:spPr>
          <a:xfrm>
            <a:off x="5315217" y="1553026"/>
            <a:ext cx="111481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Cyclotron (</a:t>
            </a:r>
            <a:r>
              <a:rPr lang="fr-FR" sz="1400" b="1" err="1"/>
              <a:t>Belgium</a:t>
            </a:r>
            <a:r>
              <a:rPr lang="fr-FR" sz="1400" b="1"/>
              <a:t>)</a:t>
            </a:r>
          </a:p>
        </p:txBody>
      </p:sp>
      <p:sp>
        <p:nvSpPr>
          <p:cNvPr id="11" name="Rectangle à coins arrondis 10">
            <a:extLst>
              <a:ext uri="{FF2B5EF4-FFF2-40B4-BE49-F238E27FC236}">
                <a16:creationId xmlns:a16="http://schemas.microsoft.com/office/drawing/2014/main" id="{32551741-AEA6-CA4F-A8D9-6A5958FF0A6C}"/>
              </a:ext>
            </a:extLst>
          </p:cNvPr>
          <p:cNvSpPr/>
          <p:nvPr/>
        </p:nvSpPr>
        <p:spPr>
          <a:xfrm>
            <a:off x="9638775" y="3509170"/>
            <a:ext cx="1715025"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SC </a:t>
            </a:r>
            <a:r>
              <a:rPr lang="fr-FR" sz="1400" b="1" err="1"/>
              <a:t>Cycl</a:t>
            </a:r>
            <a:r>
              <a:rPr lang="fr-FR" sz="1400" b="1"/>
              <a:t>, 1 Cyclo &amp; 2 </a:t>
            </a:r>
            <a:r>
              <a:rPr lang="fr-FR" sz="1400" b="1" err="1"/>
              <a:t>Synch</a:t>
            </a:r>
            <a:r>
              <a:rPr lang="fr-FR" sz="1400" b="1"/>
              <a:t> (China)</a:t>
            </a:r>
          </a:p>
        </p:txBody>
      </p:sp>
      <p:sp>
        <p:nvSpPr>
          <p:cNvPr id="12" name="Rectangle à coins arrondis 11">
            <a:extLst>
              <a:ext uri="{FF2B5EF4-FFF2-40B4-BE49-F238E27FC236}">
                <a16:creationId xmlns:a16="http://schemas.microsoft.com/office/drawing/2014/main" id="{E797C26A-AAAA-A443-ACFA-0867EB3E5639}"/>
              </a:ext>
            </a:extLst>
          </p:cNvPr>
          <p:cNvSpPr/>
          <p:nvPr/>
        </p:nvSpPr>
        <p:spPr>
          <a:xfrm>
            <a:off x="7070945" y="4223152"/>
            <a:ext cx="111481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Cyclotron (Egypte)</a:t>
            </a:r>
          </a:p>
        </p:txBody>
      </p:sp>
      <p:sp>
        <p:nvSpPr>
          <p:cNvPr id="13" name="Rectangle à coins arrondis 12">
            <a:extLst>
              <a:ext uri="{FF2B5EF4-FFF2-40B4-BE49-F238E27FC236}">
                <a16:creationId xmlns:a16="http://schemas.microsoft.com/office/drawing/2014/main" id="{A23ECF0D-2B24-7642-98C1-DDB77D5F4F2A}"/>
              </a:ext>
            </a:extLst>
          </p:cNvPr>
          <p:cNvSpPr/>
          <p:nvPr/>
        </p:nvSpPr>
        <p:spPr>
          <a:xfrm>
            <a:off x="7546933" y="3434014"/>
            <a:ext cx="111481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Cyclotron (</a:t>
            </a:r>
            <a:r>
              <a:rPr lang="fr-FR" sz="1400" b="1" err="1"/>
              <a:t>India</a:t>
            </a:r>
            <a:r>
              <a:rPr lang="fr-FR" sz="1400" b="1"/>
              <a:t>)</a:t>
            </a:r>
          </a:p>
        </p:txBody>
      </p:sp>
      <p:sp>
        <p:nvSpPr>
          <p:cNvPr id="14" name="Rectangle à coins arrondis 13">
            <a:extLst>
              <a:ext uri="{FF2B5EF4-FFF2-40B4-BE49-F238E27FC236}">
                <a16:creationId xmlns:a16="http://schemas.microsoft.com/office/drawing/2014/main" id="{771A05E1-8BF2-F347-903A-7B839730E87F}"/>
              </a:ext>
            </a:extLst>
          </p:cNvPr>
          <p:cNvSpPr/>
          <p:nvPr/>
        </p:nvSpPr>
        <p:spPr>
          <a:xfrm>
            <a:off x="6645061" y="2043628"/>
            <a:ext cx="1258862"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Cyclotron (</a:t>
            </a:r>
            <a:r>
              <a:rPr lang="fr-FR" sz="1400" b="1" err="1"/>
              <a:t>Netherland</a:t>
            </a:r>
            <a:r>
              <a:rPr lang="fr-FR" sz="1400" b="1"/>
              <a:t>)</a:t>
            </a:r>
          </a:p>
        </p:txBody>
      </p:sp>
      <p:sp>
        <p:nvSpPr>
          <p:cNvPr id="15" name="Rectangle à coins arrondis 14">
            <a:extLst>
              <a:ext uri="{FF2B5EF4-FFF2-40B4-BE49-F238E27FC236}">
                <a16:creationId xmlns:a16="http://schemas.microsoft.com/office/drawing/2014/main" id="{F5198829-8EA6-2C49-9A16-228A55653FC2}"/>
              </a:ext>
            </a:extLst>
          </p:cNvPr>
          <p:cNvSpPr/>
          <p:nvPr/>
        </p:nvSpPr>
        <p:spPr>
          <a:xfrm>
            <a:off x="7480126" y="1162631"/>
            <a:ext cx="1377869" cy="503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Synchrotron (</a:t>
            </a:r>
            <a:r>
              <a:rPr lang="fr-FR" sz="1400" b="1" err="1"/>
              <a:t>Russia</a:t>
            </a:r>
            <a:r>
              <a:rPr lang="fr-FR" sz="1400" b="1"/>
              <a:t>)</a:t>
            </a:r>
          </a:p>
        </p:txBody>
      </p:sp>
      <p:sp>
        <p:nvSpPr>
          <p:cNvPr id="16" name="Rectangle à coins arrondis 15">
            <a:extLst>
              <a:ext uri="{FF2B5EF4-FFF2-40B4-BE49-F238E27FC236}">
                <a16:creationId xmlns:a16="http://schemas.microsoft.com/office/drawing/2014/main" id="{E8C02714-9F98-2249-BB1D-04F57E53BF0F}"/>
              </a:ext>
            </a:extLst>
          </p:cNvPr>
          <p:cNvSpPr/>
          <p:nvPr/>
        </p:nvSpPr>
        <p:spPr>
          <a:xfrm>
            <a:off x="7949853" y="4876592"/>
            <a:ext cx="139456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SC Cyclotron (Singapore)</a:t>
            </a:r>
          </a:p>
        </p:txBody>
      </p:sp>
      <p:sp>
        <p:nvSpPr>
          <p:cNvPr id="17" name="Rectangle à coins arrondis 16">
            <a:extLst>
              <a:ext uri="{FF2B5EF4-FFF2-40B4-BE49-F238E27FC236}">
                <a16:creationId xmlns:a16="http://schemas.microsoft.com/office/drawing/2014/main" id="{97A13132-43DE-6E41-B9D3-E4819E9196C0}"/>
              </a:ext>
            </a:extLst>
          </p:cNvPr>
          <p:cNvSpPr/>
          <p:nvPr/>
        </p:nvSpPr>
        <p:spPr>
          <a:xfrm>
            <a:off x="9649212" y="2642787"/>
            <a:ext cx="1837155" cy="503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1 C-Ion Synchrotron (</a:t>
            </a:r>
            <a:r>
              <a:rPr lang="fr-FR" sz="1400" b="1" dirty="0" err="1"/>
              <a:t>Sth</a:t>
            </a:r>
            <a:r>
              <a:rPr lang="fr-FR" sz="1400" b="1" dirty="0"/>
              <a:t> </a:t>
            </a:r>
            <a:r>
              <a:rPr lang="fr-FR" sz="1400" b="1" dirty="0" err="1"/>
              <a:t>Korea</a:t>
            </a:r>
            <a:r>
              <a:rPr lang="fr-FR" sz="1400" b="1" dirty="0"/>
              <a:t>)</a:t>
            </a:r>
          </a:p>
        </p:txBody>
      </p:sp>
      <p:sp>
        <p:nvSpPr>
          <p:cNvPr id="18" name="Rectangle à coins arrondis 17">
            <a:extLst>
              <a:ext uri="{FF2B5EF4-FFF2-40B4-BE49-F238E27FC236}">
                <a16:creationId xmlns:a16="http://schemas.microsoft.com/office/drawing/2014/main" id="{9429A529-614F-CE46-970E-50916B2732F4}"/>
              </a:ext>
            </a:extLst>
          </p:cNvPr>
          <p:cNvSpPr/>
          <p:nvPr/>
        </p:nvSpPr>
        <p:spPr>
          <a:xfrm>
            <a:off x="4402907" y="2820240"/>
            <a:ext cx="1233805"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a:t>
            </a:r>
            <a:r>
              <a:rPr lang="fr-FR" sz="1400" b="1" err="1"/>
              <a:t>Cycl</a:t>
            </a:r>
            <a:r>
              <a:rPr lang="fr-FR" sz="1400" b="1"/>
              <a:t> + 1 </a:t>
            </a:r>
            <a:r>
              <a:rPr lang="fr-FR" sz="1400" b="1" err="1"/>
              <a:t>Syn</a:t>
            </a:r>
            <a:r>
              <a:rPr lang="fr-FR" sz="1400" b="1"/>
              <a:t>  (Spain)</a:t>
            </a:r>
          </a:p>
        </p:txBody>
      </p:sp>
      <p:sp>
        <p:nvSpPr>
          <p:cNvPr id="19" name="Rectangle à coins arrondis 18">
            <a:extLst>
              <a:ext uri="{FF2B5EF4-FFF2-40B4-BE49-F238E27FC236}">
                <a16:creationId xmlns:a16="http://schemas.microsoft.com/office/drawing/2014/main" id="{6BEA04A5-2FAA-0F46-93D2-0CF8F42298C7}"/>
              </a:ext>
            </a:extLst>
          </p:cNvPr>
          <p:cNvSpPr/>
          <p:nvPr/>
        </p:nvSpPr>
        <p:spPr>
          <a:xfrm>
            <a:off x="6283895" y="2972640"/>
            <a:ext cx="1507294"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a:t>
            </a:r>
            <a:r>
              <a:rPr lang="fr-FR" sz="1400" b="1" err="1"/>
              <a:t>Cycl</a:t>
            </a:r>
            <a:r>
              <a:rPr lang="fr-FR" sz="1400" b="1"/>
              <a:t> + 1 SC </a:t>
            </a:r>
            <a:r>
              <a:rPr lang="fr-FR" sz="1400" b="1" err="1"/>
              <a:t>Syn</a:t>
            </a:r>
            <a:r>
              <a:rPr lang="fr-FR" sz="1400" b="1"/>
              <a:t>  (</a:t>
            </a:r>
            <a:r>
              <a:rPr lang="fr-FR" sz="1400" b="1" err="1"/>
              <a:t>Switzerland</a:t>
            </a:r>
            <a:r>
              <a:rPr lang="fr-FR" sz="1400" b="1"/>
              <a:t>)</a:t>
            </a:r>
          </a:p>
        </p:txBody>
      </p:sp>
      <p:sp>
        <p:nvSpPr>
          <p:cNvPr id="20" name="Rectangle à coins arrondis 19">
            <a:extLst>
              <a:ext uri="{FF2B5EF4-FFF2-40B4-BE49-F238E27FC236}">
                <a16:creationId xmlns:a16="http://schemas.microsoft.com/office/drawing/2014/main" id="{29F9858A-89DB-2940-940B-2E63D8245C68}"/>
              </a:ext>
            </a:extLst>
          </p:cNvPr>
          <p:cNvSpPr/>
          <p:nvPr/>
        </p:nvSpPr>
        <p:spPr>
          <a:xfrm>
            <a:off x="283940" y="3047796"/>
            <a:ext cx="2145067" cy="43679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1 </a:t>
            </a:r>
            <a:r>
              <a:rPr lang="fr-FR" sz="1400" b="1" err="1"/>
              <a:t>Cycl</a:t>
            </a:r>
            <a:r>
              <a:rPr lang="fr-FR" sz="1400" b="1"/>
              <a:t>, 2 </a:t>
            </a:r>
            <a:r>
              <a:rPr lang="fr-FR" sz="1400" b="1" err="1"/>
              <a:t>Syn</a:t>
            </a:r>
            <a:r>
              <a:rPr lang="fr-FR" sz="1400" b="1"/>
              <a:t> &amp; 1 SC </a:t>
            </a:r>
            <a:r>
              <a:rPr lang="fr-FR" sz="1400" b="1" err="1"/>
              <a:t>Syn</a:t>
            </a:r>
            <a:r>
              <a:rPr lang="fr-FR" sz="1400" b="1"/>
              <a:t>   (USA)</a:t>
            </a:r>
          </a:p>
        </p:txBody>
      </p:sp>
      <p:sp>
        <p:nvSpPr>
          <p:cNvPr id="21" name="ZoneTexte 20">
            <a:extLst>
              <a:ext uri="{FF2B5EF4-FFF2-40B4-BE49-F238E27FC236}">
                <a16:creationId xmlns:a16="http://schemas.microsoft.com/office/drawing/2014/main" id="{8FD6481C-0B9F-8A4E-952F-E00277482A28}"/>
              </a:ext>
            </a:extLst>
          </p:cNvPr>
          <p:cNvSpPr txBox="1"/>
          <p:nvPr/>
        </p:nvSpPr>
        <p:spPr>
          <a:xfrm>
            <a:off x="356486" y="200547"/>
            <a:ext cx="11493136" cy="523220"/>
          </a:xfrm>
          <a:prstGeom prst="rect">
            <a:avLst/>
          </a:prstGeom>
          <a:noFill/>
        </p:spPr>
        <p:txBody>
          <a:bodyPr wrap="square" rtlCol="0">
            <a:spAutoFit/>
          </a:bodyPr>
          <a:lstStyle/>
          <a:p>
            <a:r>
              <a:rPr lang="en-GB" sz="2800" b="1">
                <a:solidFill>
                  <a:schemeClr val="accent1">
                    <a:lumMod val="75000"/>
                  </a:schemeClr>
                </a:solidFill>
                <a:latin typeface="Arial" panose="020B0604020202020204" pitchFamily="34" charset="0"/>
                <a:cs typeface="Arial" panose="020B0604020202020204" pitchFamily="34" charset="0"/>
              </a:rPr>
              <a:t>Global Landscape of Future Medical Accelerator (Proton-therapy):</a:t>
            </a:r>
          </a:p>
        </p:txBody>
      </p:sp>
      <p:sp>
        <p:nvSpPr>
          <p:cNvPr id="22" name="Rectangle à coins arrondis 21">
            <a:extLst>
              <a:ext uri="{FF2B5EF4-FFF2-40B4-BE49-F238E27FC236}">
                <a16:creationId xmlns:a16="http://schemas.microsoft.com/office/drawing/2014/main" id="{36D5B583-FCA1-5145-BF01-2157F1A8FF35}"/>
              </a:ext>
            </a:extLst>
          </p:cNvPr>
          <p:cNvSpPr/>
          <p:nvPr/>
        </p:nvSpPr>
        <p:spPr>
          <a:xfrm>
            <a:off x="348645" y="6168341"/>
            <a:ext cx="1720238" cy="22965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Medical application</a:t>
            </a:r>
          </a:p>
        </p:txBody>
      </p:sp>
      <p:sp>
        <p:nvSpPr>
          <p:cNvPr id="23" name="ZoneTexte 22">
            <a:extLst>
              <a:ext uri="{FF2B5EF4-FFF2-40B4-BE49-F238E27FC236}">
                <a16:creationId xmlns:a16="http://schemas.microsoft.com/office/drawing/2014/main" id="{57E1BFB1-1243-3B4A-A32F-275A5C2ACE9E}"/>
              </a:ext>
            </a:extLst>
          </p:cNvPr>
          <p:cNvSpPr txBox="1"/>
          <p:nvPr/>
        </p:nvSpPr>
        <p:spPr>
          <a:xfrm>
            <a:off x="5812077" y="6281194"/>
            <a:ext cx="5674290"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Machines to be build on 2018-2020</a:t>
            </a:r>
          </a:p>
        </p:txBody>
      </p:sp>
    </p:spTree>
    <p:extLst>
      <p:ext uri="{BB962C8B-B14F-4D97-AF65-F5344CB8AC3E}">
        <p14:creationId xmlns:p14="http://schemas.microsoft.com/office/powerpoint/2010/main" val="327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53A9B2-C79E-2B4E-9905-A6C06A61EF5C}"/>
              </a:ext>
            </a:extLst>
          </p:cNvPr>
          <p:cNvSpPr>
            <a:spLocks noGrp="1"/>
          </p:cNvSpPr>
          <p:nvPr>
            <p:ph type="dt" sz="half" idx="10"/>
          </p:nvPr>
        </p:nvSpPr>
        <p:spPr/>
        <p:txBody>
          <a:bodyPr/>
          <a:lstStyle/>
          <a:p>
            <a:r>
              <a:rPr lang="fr-FR"/>
              <a:t>Uppsala, 21/02/2018</a:t>
            </a:r>
          </a:p>
        </p:txBody>
      </p:sp>
      <p:sp>
        <p:nvSpPr>
          <p:cNvPr id="5" name="Espace réservé du pied de page 4">
            <a:extLst>
              <a:ext uri="{FF2B5EF4-FFF2-40B4-BE49-F238E27FC236}">
                <a16:creationId xmlns:a16="http://schemas.microsoft.com/office/drawing/2014/main" id="{61EBD908-C2CB-6F44-8E09-9A95BCCA658C}"/>
              </a:ext>
            </a:extLst>
          </p:cNvPr>
          <p:cNvSpPr>
            <a:spLocks noGrp="1"/>
          </p:cNvSpPr>
          <p:nvPr>
            <p:ph type="ftr" sz="quarter" idx="11"/>
          </p:nvPr>
        </p:nvSpPr>
        <p:spPr/>
        <p:txBody>
          <a:bodyPr/>
          <a:lstStyle/>
          <a:p>
            <a:r>
              <a:rPr lang="fr-FR" dirty="0"/>
              <a:t>AMICI First Annual Meeting</a:t>
            </a:r>
          </a:p>
        </p:txBody>
      </p:sp>
      <p:sp>
        <p:nvSpPr>
          <p:cNvPr id="6" name="Espace réservé du numéro de diapositive 5">
            <a:extLst>
              <a:ext uri="{FF2B5EF4-FFF2-40B4-BE49-F238E27FC236}">
                <a16:creationId xmlns:a16="http://schemas.microsoft.com/office/drawing/2014/main" id="{F737B948-40E4-6E40-B7BF-019C651BB9B7}"/>
              </a:ext>
            </a:extLst>
          </p:cNvPr>
          <p:cNvSpPr>
            <a:spLocks noGrp="1"/>
          </p:cNvSpPr>
          <p:nvPr>
            <p:ph type="sldNum" sz="quarter" idx="12"/>
          </p:nvPr>
        </p:nvSpPr>
        <p:spPr/>
        <p:txBody>
          <a:bodyPr/>
          <a:lstStyle/>
          <a:p>
            <a:fld id="{967CC8E4-A0B3-3249-B948-C221A81F9459}" type="slidenum">
              <a:rPr lang="fr-FR" smtClean="0"/>
              <a:t>9</a:t>
            </a:fld>
            <a:endParaRPr lang="fr-FR"/>
          </a:p>
        </p:txBody>
      </p:sp>
      <p:sp>
        <p:nvSpPr>
          <p:cNvPr id="8" name="ZoneTexte 7">
            <a:extLst>
              <a:ext uri="{FF2B5EF4-FFF2-40B4-BE49-F238E27FC236}">
                <a16:creationId xmlns:a16="http://schemas.microsoft.com/office/drawing/2014/main" id="{6AEC9495-5B44-4D4B-8F4A-195D1FA64E8F}"/>
              </a:ext>
            </a:extLst>
          </p:cNvPr>
          <p:cNvSpPr txBox="1"/>
          <p:nvPr/>
        </p:nvSpPr>
        <p:spPr>
          <a:xfrm>
            <a:off x="369013" y="303594"/>
            <a:ext cx="9354536" cy="523220"/>
          </a:xfrm>
          <a:prstGeom prst="rect">
            <a:avLst/>
          </a:prstGeom>
          <a:noFill/>
        </p:spPr>
        <p:txBody>
          <a:bodyPr wrap="square" rtlCol="0">
            <a:spAutoFit/>
          </a:bodyPr>
          <a:lstStyle/>
          <a:p>
            <a:r>
              <a:rPr lang="en-GB" sz="2800" b="1">
                <a:solidFill>
                  <a:schemeClr val="accent1">
                    <a:lumMod val="75000"/>
                  </a:schemeClr>
                </a:solidFill>
                <a:latin typeface="Arial" panose="020B0604020202020204" pitchFamily="34" charset="0"/>
                <a:cs typeface="Arial" panose="020B0604020202020204" pitchFamily="34" charset="0"/>
              </a:rPr>
              <a:t>Future accelerator projects &amp; main technical areas :</a:t>
            </a:r>
          </a:p>
        </p:txBody>
      </p:sp>
      <p:sp>
        <p:nvSpPr>
          <p:cNvPr id="2" name="Rectangle à coins arrondis 1">
            <a:extLst>
              <a:ext uri="{FF2B5EF4-FFF2-40B4-BE49-F238E27FC236}">
                <a16:creationId xmlns:a16="http://schemas.microsoft.com/office/drawing/2014/main" id="{C24AC304-28AE-2E4C-BBC2-8C452AE87AFA}"/>
              </a:ext>
            </a:extLst>
          </p:cNvPr>
          <p:cNvSpPr/>
          <p:nvPr/>
        </p:nvSpPr>
        <p:spPr>
          <a:xfrm>
            <a:off x="1906607" y="1558344"/>
            <a:ext cx="2160000" cy="5666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Leptons </a:t>
            </a:r>
            <a:r>
              <a:rPr lang="fr-FR" sz="1600" dirty="0" err="1">
                <a:latin typeface="Arial" panose="020B0604020202020204" pitchFamily="34" charset="0"/>
                <a:cs typeface="Arial" panose="020B0604020202020204" pitchFamily="34" charset="0"/>
              </a:rPr>
              <a:t>Accelerators</a:t>
            </a:r>
            <a:endParaRPr lang="fr-FR" sz="1600" dirty="0">
              <a:latin typeface="Arial" panose="020B0604020202020204" pitchFamily="34" charset="0"/>
              <a:cs typeface="Arial" panose="020B0604020202020204" pitchFamily="34" charset="0"/>
            </a:endParaRPr>
          </a:p>
        </p:txBody>
      </p:sp>
      <p:sp>
        <p:nvSpPr>
          <p:cNvPr id="9" name="Rectangle à coins arrondis 8">
            <a:extLst>
              <a:ext uri="{FF2B5EF4-FFF2-40B4-BE49-F238E27FC236}">
                <a16:creationId xmlns:a16="http://schemas.microsoft.com/office/drawing/2014/main" id="{FE281F84-1EEC-CF41-98DD-9101F29277E9}"/>
              </a:ext>
            </a:extLst>
          </p:cNvPr>
          <p:cNvSpPr/>
          <p:nvPr/>
        </p:nvSpPr>
        <p:spPr>
          <a:xfrm>
            <a:off x="8074522" y="1532586"/>
            <a:ext cx="2196000" cy="56667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Hadrons </a:t>
            </a:r>
            <a:r>
              <a:rPr lang="fr-FR" sz="1600" dirty="0" err="1">
                <a:latin typeface="Arial" panose="020B0604020202020204" pitchFamily="34" charset="0"/>
                <a:cs typeface="Arial" panose="020B0604020202020204" pitchFamily="34" charset="0"/>
              </a:rPr>
              <a:t>Accelerators</a:t>
            </a:r>
            <a:endParaRPr lang="fr-FR" sz="1600" dirty="0">
              <a:latin typeface="Arial" panose="020B0604020202020204" pitchFamily="34" charset="0"/>
              <a:cs typeface="Arial" panose="020B0604020202020204" pitchFamily="34" charset="0"/>
            </a:endParaRPr>
          </a:p>
        </p:txBody>
      </p:sp>
      <p:sp>
        <p:nvSpPr>
          <p:cNvPr id="10" name="Rectangle à coins arrondis 9">
            <a:extLst>
              <a:ext uri="{FF2B5EF4-FFF2-40B4-BE49-F238E27FC236}">
                <a16:creationId xmlns:a16="http://schemas.microsoft.com/office/drawing/2014/main" id="{6A460E83-9C18-FE4B-90F9-DFDDD09D7764}"/>
              </a:ext>
            </a:extLst>
          </p:cNvPr>
          <p:cNvSpPr/>
          <p:nvPr/>
        </p:nvSpPr>
        <p:spPr>
          <a:xfrm>
            <a:off x="1140306" y="2302100"/>
            <a:ext cx="2160000" cy="5666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Pulsed machines</a:t>
            </a:r>
          </a:p>
        </p:txBody>
      </p:sp>
      <p:sp>
        <p:nvSpPr>
          <p:cNvPr id="11" name="Rectangle à coins arrondis 10">
            <a:extLst>
              <a:ext uri="{FF2B5EF4-FFF2-40B4-BE49-F238E27FC236}">
                <a16:creationId xmlns:a16="http://schemas.microsoft.com/office/drawing/2014/main" id="{715CFC1A-9C42-0546-A19B-B9CB4E0F3F03}"/>
              </a:ext>
            </a:extLst>
          </p:cNvPr>
          <p:cNvSpPr/>
          <p:nvPr/>
        </p:nvSpPr>
        <p:spPr>
          <a:xfrm>
            <a:off x="9035049" y="2297179"/>
            <a:ext cx="2160000" cy="56667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CW machines</a:t>
            </a:r>
          </a:p>
        </p:txBody>
      </p:sp>
      <p:sp>
        <p:nvSpPr>
          <p:cNvPr id="12" name="Rectangle à coins arrondis 11">
            <a:extLst>
              <a:ext uri="{FF2B5EF4-FFF2-40B4-BE49-F238E27FC236}">
                <a16:creationId xmlns:a16="http://schemas.microsoft.com/office/drawing/2014/main" id="{FA2CEA48-36B1-144B-9021-05266CBE0FCA}"/>
              </a:ext>
            </a:extLst>
          </p:cNvPr>
          <p:cNvSpPr/>
          <p:nvPr/>
        </p:nvSpPr>
        <p:spPr>
          <a:xfrm>
            <a:off x="369722" y="3123130"/>
            <a:ext cx="2160000" cy="5666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Normal conducting technology</a:t>
            </a:r>
          </a:p>
        </p:txBody>
      </p:sp>
      <p:sp>
        <p:nvSpPr>
          <p:cNvPr id="13" name="Rectangle à coins arrondis 12">
            <a:extLst>
              <a:ext uri="{FF2B5EF4-FFF2-40B4-BE49-F238E27FC236}">
                <a16:creationId xmlns:a16="http://schemas.microsoft.com/office/drawing/2014/main" id="{EC408A91-B3EB-EC4B-8505-286B687DD6CA}"/>
              </a:ext>
            </a:extLst>
          </p:cNvPr>
          <p:cNvSpPr/>
          <p:nvPr/>
        </p:nvSpPr>
        <p:spPr>
          <a:xfrm>
            <a:off x="9757341" y="3063547"/>
            <a:ext cx="2160000" cy="56667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Superconducting technology</a:t>
            </a:r>
            <a:endParaRPr lang="fr-FR" sz="1600" dirty="0"/>
          </a:p>
        </p:txBody>
      </p:sp>
      <p:sp>
        <p:nvSpPr>
          <p:cNvPr id="14" name="Rectangle à coins arrondis 13">
            <a:extLst>
              <a:ext uri="{FF2B5EF4-FFF2-40B4-BE49-F238E27FC236}">
                <a16:creationId xmlns:a16="http://schemas.microsoft.com/office/drawing/2014/main" id="{7E8BE356-175A-704C-B86A-0664BB4E1525}"/>
              </a:ext>
            </a:extLst>
          </p:cNvPr>
          <p:cNvSpPr/>
          <p:nvPr/>
        </p:nvSpPr>
        <p:spPr>
          <a:xfrm>
            <a:off x="1140306" y="3944160"/>
            <a:ext cx="2160000" cy="5666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Linear accelerators</a:t>
            </a:r>
          </a:p>
        </p:txBody>
      </p:sp>
      <p:sp>
        <p:nvSpPr>
          <p:cNvPr id="15" name="Rectangle à coins arrondis 14">
            <a:extLst>
              <a:ext uri="{FF2B5EF4-FFF2-40B4-BE49-F238E27FC236}">
                <a16:creationId xmlns:a16="http://schemas.microsoft.com/office/drawing/2014/main" id="{6616A435-B2B9-8542-836E-D2BC50EC1741}"/>
              </a:ext>
            </a:extLst>
          </p:cNvPr>
          <p:cNvSpPr/>
          <p:nvPr/>
        </p:nvSpPr>
        <p:spPr>
          <a:xfrm>
            <a:off x="9027558" y="3905523"/>
            <a:ext cx="2160000" cy="56667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Circular Accelerators</a:t>
            </a:r>
            <a:endParaRPr lang="fr-FR" sz="1600" dirty="0"/>
          </a:p>
        </p:txBody>
      </p:sp>
      <p:sp>
        <p:nvSpPr>
          <p:cNvPr id="16" name="Rectangle à coins arrondis 15">
            <a:extLst>
              <a:ext uri="{FF2B5EF4-FFF2-40B4-BE49-F238E27FC236}">
                <a16:creationId xmlns:a16="http://schemas.microsoft.com/office/drawing/2014/main" id="{B2DF0D9C-0989-3141-A7C4-01A1E9D36058}"/>
              </a:ext>
            </a:extLst>
          </p:cNvPr>
          <p:cNvSpPr/>
          <p:nvPr/>
        </p:nvSpPr>
        <p:spPr>
          <a:xfrm>
            <a:off x="1906607" y="4695639"/>
            <a:ext cx="2160000" cy="566671"/>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Small machines</a:t>
            </a:r>
          </a:p>
        </p:txBody>
      </p:sp>
      <p:sp>
        <p:nvSpPr>
          <p:cNvPr id="17" name="Rectangle à coins arrondis 16">
            <a:extLst>
              <a:ext uri="{FF2B5EF4-FFF2-40B4-BE49-F238E27FC236}">
                <a16:creationId xmlns:a16="http://schemas.microsoft.com/office/drawing/2014/main" id="{B697AB47-F961-1045-B008-768D17664D61}"/>
              </a:ext>
            </a:extLst>
          </p:cNvPr>
          <p:cNvSpPr/>
          <p:nvPr/>
        </p:nvSpPr>
        <p:spPr>
          <a:xfrm>
            <a:off x="8074522" y="4698445"/>
            <a:ext cx="2196000" cy="566671"/>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Large machines</a:t>
            </a:r>
            <a:endParaRPr lang="fr-FR" sz="1600" dirty="0"/>
          </a:p>
        </p:txBody>
      </p:sp>
      <p:sp>
        <p:nvSpPr>
          <p:cNvPr id="18" name="Rectangle à coins arrondis 17">
            <a:extLst>
              <a:ext uri="{FF2B5EF4-FFF2-40B4-BE49-F238E27FC236}">
                <a16:creationId xmlns:a16="http://schemas.microsoft.com/office/drawing/2014/main" id="{CADFA154-97A7-C545-A27F-B260B4FEF453}"/>
              </a:ext>
            </a:extLst>
          </p:cNvPr>
          <p:cNvSpPr/>
          <p:nvPr/>
        </p:nvSpPr>
        <p:spPr>
          <a:xfrm>
            <a:off x="4268273" y="5459997"/>
            <a:ext cx="3420000" cy="566671"/>
          </a:xfrm>
          <a:prstGeom prst="round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Wide range of beam parameters</a:t>
            </a:r>
            <a:endParaRPr lang="fr-FR" sz="1600" dirty="0"/>
          </a:p>
        </p:txBody>
      </p:sp>
      <p:sp>
        <p:nvSpPr>
          <p:cNvPr id="7" name="Ellipse 6">
            <a:extLst>
              <a:ext uri="{FF2B5EF4-FFF2-40B4-BE49-F238E27FC236}">
                <a16:creationId xmlns:a16="http://schemas.microsoft.com/office/drawing/2014/main" id="{4B3775D6-03F7-BC4B-B6EB-A5C857A83DDE}"/>
              </a:ext>
            </a:extLst>
          </p:cNvPr>
          <p:cNvSpPr/>
          <p:nvPr/>
        </p:nvSpPr>
        <p:spPr>
          <a:xfrm>
            <a:off x="4659912" y="1872177"/>
            <a:ext cx="1251488" cy="961176"/>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Particle source</a:t>
            </a:r>
          </a:p>
        </p:txBody>
      </p:sp>
      <p:sp>
        <p:nvSpPr>
          <p:cNvPr id="19" name="Ellipse 18">
            <a:extLst>
              <a:ext uri="{FF2B5EF4-FFF2-40B4-BE49-F238E27FC236}">
                <a16:creationId xmlns:a16="http://schemas.microsoft.com/office/drawing/2014/main" id="{0676B37F-5794-0E4C-939F-188FAF80A794}"/>
              </a:ext>
            </a:extLst>
          </p:cNvPr>
          <p:cNvSpPr/>
          <p:nvPr/>
        </p:nvSpPr>
        <p:spPr>
          <a:xfrm>
            <a:off x="6081467" y="1872177"/>
            <a:ext cx="1251488" cy="961176"/>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Cavity shape</a:t>
            </a:r>
          </a:p>
        </p:txBody>
      </p:sp>
      <p:sp>
        <p:nvSpPr>
          <p:cNvPr id="20" name="Ellipse 19">
            <a:extLst>
              <a:ext uri="{FF2B5EF4-FFF2-40B4-BE49-F238E27FC236}">
                <a16:creationId xmlns:a16="http://schemas.microsoft.com/office/drawing/2014/main" id="{2AD7057C-C8F0-144A-B560-396DBE17ED77}"/>
              </a:ext>
            </a:extLst>
          </p:cNvPr>
          <p:cNvSpPr/>
          <p:nvPr/>
        </p:nvSpPr>
        <p:spPr>
          <a:xfrm>
            <a:off x="7135073" y="2692846"/>
            <a:ext cx="1481073" cy="90000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err="1">
                <a:cs typeface="Arial" panose="020B0604020202020204" pitchFamily="34" charset="0"/>
              </a:rPr>
              <a:t>Cryoplant</a:t>
            </a:r>
            <a:r>
              <a:rPr lang="en-GB" sz="1500" dirty="0">
                <a:cs typeface="Arial" panose="020B0604020202020204" pitchFamily="34" charset="0"/>
              </a:rPr>
              <a:t> efficiency</a:t>
            </a:r>
          </a:p>
        </p:txBody>
      </p:sp>
      <p:sp>
        <p:nvSpPr>
          <p:cNvPr id="21" name="Ellipse 20">
            <a:extLst>
              <a:ext uri="{FF2B5EF4-FFF2-40B4-BE49-F238E27FC236}">
                <a16:creationId xmlns:a16="http://schemas.microsoft.com/office/drawing/2014/main" id="{0F4F6C94-5DEE-294E-87FC-21ED05DB451D}"/>
              </a:ext>
            </a:extLst>
          </p:cNvPr>
          <p:cNvSpPr/>
          <p:nvPr/>
        </p:nvSpPr>
        <p:spPr>
          <a:xfrm>
            <a:off x="5131289" y="3013744"/>
            <a:ext cx="1846065" cy="868878"/>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Cavity materials &amp; performances</a:t>
            </a:r>
          </a:p>
        </p:txBody>
      </p:sp>
      <p:sp>
        <p:nvSpPr>
          <p:cNvPr id="22" name="Ellipse 21">
            <a:extLst>
              <a:ext uri="{FF2B5EF4-FFF2-40B4-BE49-F238E27FC236}">
                <a16:creationId xmlns:a16="http://schemas.microsoft.com/office/drawing/2014/main" id="{AB716CF4-E34E-D044-9227-C27F9F3EF292}"/>
              </a:ext>
            </a:extLst>
          </p:cNvPr>
          <p:cNvSpPr/>
          <p:nvPr/>
        </p:nvSpPr>
        <p:spPr>
          <a:xfrm>
            <a:off x="3581400" y="2799277"/>
            <a:ext cx="1415600" cy="90000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RF source efficiency</a:t>
            </a:r>
          </a:p>
        </p:txBody>
      </p:sp>
      <p:sp>
        <p:nvSpPr>
          <p:cNvPr id="23" name="Ellipse 22">
            <a:extLst>
              <a:ext uri="{FF2B5EF4-FFF2-40B4-BE49-F238E27FC236}">
                <a16:creationId xmlns:a16="http://schemas.microsoft.com/office/drawing/2014/main" id="{184A14E0-249F-AA45-994D-78F26D2D0347}"/>
              </a:ext>
            </a:extLst>
          </p:cNvPr>
          <p:cNvSpPr/>
          <p:nvPr/>
        </p:nvSpPr>
        <p:spPr>
          <a:xfrm>
            <a:off x="6832600" y="3759646"/>
            <a:ext cx="1313646" cy="84846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SC Magnet</a:t>
            </a:r>
          </a:p>
        </p:txBody>
      </p:sp>
      <p:sp>
        <p:nvSpPr>
          <p:cNvPr id="24" name="Ellipse 23">
            <a:extLst>
              <a:ext uri="{FF2B5EF4-FFF2-40B4-BE49-F238E27FC236}">
                <a16:creationId xmlns:a16="http://schemas.microsoft.com/office/drawing/2014/main" id="{23B17C96-4DF5-4645-87BD-4B61243DBF78}"/>
              </a:ext>
            </a:extLst>
          </p:cNvPr>
          <p:cNvSpPr/>
          <p:nvPr/>
        </p:nvSpPr>
        <p:spPr>
          <a:xfrm>
            <a:off x="4051300" y="3785046"/>
            <a:ext cx="1313646" cy="84846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High precision Magnet</a:t>
            </a:r>
          </a:p>
        </p:txBody>
      </p:sp>
      <p:sp>
        <p:nvSpPr>
          <p:cNvPr id="26" name="Ellipse 25">
            <a:extLst>
              <a:ext uri="{FF2B5EF4-FFF2-40B4-BE49-F238E27FC236}">
                <a16:creationId xmlns:a16="http://schemas.microsoft.com/office/drawing/2014/main" id="{56908ABC-FB94-164A-B9BF-03DE3D00CBF4}"/>
              </a:ext>
            </a:extLst>
          </p:cNvPr>
          <p:cNvSpPr/>
          <p:nvPr/>
        </p:nvSpPr>
        <p:spPr>
          <a:xfrm>
            <a:off x="5336217" y="4280346"/>
            <a:ext cx="1552238" cy="84846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cs typeface="Arial" panose="020B0604020202020204" pitchFamily="34" charset="0"/>
              </a:rPr>
              <a:t>Beam diagnostics</a:t>
            </a:r>
          </a:p>
        </p:txBody>
      </p:sp>
      <p:sp>
        <p:nvSpPr>
          <p:cNvPr id="27" name="Ellipse 26">
            <a:extLst>
              <a:ext uri="{FF2B5EF4-FFF2-40B4-BE49-F238E27FC236}">
                <a16:creationId xmlns:a16="http://schemas.microsoft.com/office/drawing/2014/main" id="{C1128E30-76FC-BC41-B5D8-0659B75D740A}"/>
              </a:ext>
            </a:extLst>
          </p:cNvPr>
          <p:cNvSpPr/>
          <p:nvPr/>
        </p:nvSpPr>
        <p:spPr>
          <a:xfrm>
            <a:off x="3322134" y="1627903"/>
            <a:ext cx="5478966" cy="3596307"/>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4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7" grpId="0" animBg="1"/>
      <p:bldP spid="19" grpId="0" animBg="1"/>
      <p:bldP spid="20" grpId="0" animBg="1"/>
      <p:bldP spid="21" grpId="0" animBg="1"/>
      <p:bldP spid="22" grpId="0" animBg="1"/>
      <p:bldP spid="23" grpId="0" animBg="1"/>
      <p:bldP spid="24" grpId="0" animBg="1"/>
      <p:bldP spid="26" grpId="0" animBg="1"/>
      <p:bldP spid="2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10006</TotalTime>
  <Words>2058</Words>
  <Application>Microsoft Macintosh PowerPoint</Application>
  <PresentationFormat>Grand écran</PresentationFormat>
  <Paragraphs>310</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Courier New</vt:lpstr>
      <vt:lpstr>Wingdings</vt:lpstr>
      <vt:lpstr>Thème Office</vt:lpstr>
      <vt:lpstr>AMICI Second Annual Meeting Work Package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AMICI First Annual Meeting  Work Package 2: Strategy</dc:title>
  <dc:creator>Utilisateur Microsoft Office</dc:creator>
  <cp:lastModifiedBy>Utilisateur Microsoft Office</cp:lastModifiedBy>
  <cp:revision>172</cp:revision>
  <dcterms:created xsi:type="dcterms:W3CDTF">2018-02-16T22:21:55Z</dcterms:created>
  <dcterms:modified xsi:type="dcterms:W3CDTF">2019-01-23T11:28:20Z</dcterms:modified>
</cp:coreProperties>
</file>