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58163B-846B-4917-902F-E1C7786E1005}">
          <p14:sldIdLst>
            <p14:sldId id="256"/>
            <p14:sldId id="257"/>
            <p14:sldId id="258"/>
            <p14:sldId id="260"/>
            <p14:sldId id="259"/>
          </p14:sldIdLst>
        </p14:section>
        <p14:section name="Untitled Section" id="{480E6D82-6AED-4280-BD48-35D8D4422E9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66FFFF"/>
    <a:srgbClr val="FF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50000" autoAdjust="0"/>
  </p:normalViewPr>
  <p:slideViewPr>
    <p:cSldViewPr snapToGrid="0" snapToObjects="1">
      <p:cViewPr varScale="1">
        <p:scale>
          <a:sx n="61" d="100"/>
          <a:sy n="61" d="100"/>
        </p:scale>
        <p:origin x="4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34A45-BD8F-E14D-A73B-328A506DC652}" type="datetimeFigureOut">
              <a:rPr lang="fr-FR" smtClean="0"/>
              <a:t>22/01/2019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9B6AF-4171-7946-A644-4B0B9A3E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88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3F064-C653-E849-A9AC-11CF409292A7}" type="datetimeFigureOut">
              <a:rPr lang="fr-FR" smtClean="0"/>
              <a:t>22/01/2019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B264F-AD4B-0742-99D8-E3EB645D8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62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7691" y="9595"/>
            <a:ext cx="6213762" cy="1143000"/>
          </a:xfrm>
        </p:spPr>
        <p:txBody>
          <a:bodyPr>
            <a:normAutofit/>
          </a:bodyPr>
          <a:lstStyle>
            <a:lvl1pPr>
              <a:defRPr sz="4000">
                <a:latin typeface="Times New Roman"/>
                <a:cs typeface="Times New Roman"/>
              </a:defRPr>
            </a:lvl1pPr>
          </a:lstStyle>
          <a:p>
            <a:r>
              <a:rPr lang="en-GB" noProof="0" dirty="0" err="1" smtClean="0"/>
              <a:t>Cliquez</a:t>
            </a:r>
            <a:r>
              <a:rPr lang="en-GB" noProof="0" dirty="0" smtClean="0"/>
              <a:t> et </a:t>
            </a:r>
            <a:r>
              <a:rPr lang="en-GB" noProof="0" dirty="0" err="1" smtClean="0"/>
              <a:t>modifiez</a:t>
            </a:r>
            <a:r>
              <a:rPr lang="en-GB" noProof="0" dirty="0" smtClean="0"/>
              <a:t> le titre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noProof="0" smtClean="0"/>
              <a:t>2019-01-22</a:t>
            </a:r>
            <a:endParaRPr lang="en-GB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noProof="0" smtClean="0"/>
              <a:t>AMICI Salerno Meeting                                                 Tord Ekelöf, Uppsala University</a:t>
            </a:r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50CC0-2D5F-6D4A-9D75-2980E64365EE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473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74293" y="0"/>
            <a:ext cx="6207160" cy="1184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88670"/>
            <a:ext cx="2133600" cy="263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v-SE" smtClean="0">
                <a:ea typeface="ＭＳ Ｐゴシック" charset="0"/>
              </a:rPr>
              <a:t>2019-01-22</a:t>
            </a:r>
            <a:endParaRPr lang="en-GB">
              <a:ea typeface="ＭＳ Ｐゴシック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588670"/>
            <a:ext cx="2895600" cy="263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ea typeface="ＭＳ Ｐゴシック" charset="0"/>
              </a:rPr>
              <a:t>AMICI Salerno Meeting                                                 Tord Ekelöf, Uppsala University</a:t>
            </a:r>
            <a:endParaRPr lang="en-GB" dirty="0">
              <a:ea typeface="ＭＳ Ｐゴシック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10400" y="6588670"/>
            <a:ext cx="2133600" cy="280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  <a:cs typeface="Times New Roman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B75A52C-D3C1-DA4F-91BD-350C97786792}" type="slidenum">
              <a:rPr lang="en-GB" smtClean="0"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ea typeface="ＭＳ Ｐゴシック" charset="0"/>
            </a:endParaRPr>
          </a:p>
        </p:txBody>
      </p:sp>
      <p:pic>
        <p:nvPicPr>
          <p:cNvPr id="3" name="Image 2" descr="iphc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74292" cy="8834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1453" y="51955"/>
            <a:ext cx="1652155" cy="46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08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691" y="-221625"/>
            <a:ext cx="6213762" cy="1143000"/>
          </a:xfrm>
        </p:spPr>
        <p:txBody>
          <a:bodyPr/>
          <a:lstStyle/>
          <a:p>
            <a:r>
              <a:rPr lang="en-US" dirty="0" smtClean="0"/>
              <a:t>Task 2.3 report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noProof="0" smtClean="0"/>
              <a:t>2019-01-22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noProof="0" smtClean="0"/>
              <a:t>AMICI Salerno Meeting                                                 Tord Ekelöf, Uppsala University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50CC0-2D5F-6D4A-9D75-2980E64365EE}" type="slidenum">
              <a:rPr lang="en-GB" noProof="0" smtClean="0"/>
              <a:pPr>
                <a:defRPr/>
              </a:pPr>
              <a:t>1</a:t>
            </a:fld>
            <a:endParaRPr lang="en-GB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878679" y="732184"/>
            <a:ext cx="76205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governmental funding provided for the operation of the AMICI </a:t>
            </a:r>
          </a:p>
          <a:p>
            <a:r>
              <a:rPr lang="en-US" dirty="0" smtClean="0"/>
              <a:t>Technological Facilities for the large international RIs has, on the basis </a:t>
            </a:r>
          </a:p>
          <a:p>
            <a:r>
              <a:rPr lang="en-US" dirty="0" smtClean="0"/>
              <a:t>of an already concluded Task 2.3 census, been estimated to be of the order </a:t>
            </a:r>
          </a:p>
          <a:p>
            <a:r>
              <a:rPr lang="en-US" dirty="0" smtClean="0"/>
              <a:t>of </a:t>
            </a:r>
            <a:r>
              <a:rPr lang="en-US" i="1" dirty="0" smtClean="0"/>
              <a:t>120 MEUR/ year </a:t>
            </a:r>
            <a:r>
              <a:rPr lang="en-US" dirty="0" smtClean="0"/>
              <a:t>(</a:t>
            </a:r>
            <a:r>
              <a:rPr lang="en-US" dirty="0" err="1" smtClean="0"/>
              <a:t>i.e</a:t>
            </a:r>
            <a:r>
              <a:rPr lang="en-US" dirty="0" smtClean="0"/>
              <a:t> about 10% of the governmental funding level for CERN)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233" y="1990714"/>
            <a:ext cx="6106678" cy="329242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Up Arrow 10"/>
          <p:cNvSpPr/>
          <p:nvPr/>
        </p:nvSpPr>
        <p:spPr>
          <a:xfrm>
            <a:off x="4036347" y="5055206"/>
            <a:ext cx="175301" cy="21856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679" y="5320831"/>
            <a:ext cx="7687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sustainability of the AMICI TFs it is essential that this level </a:t>
            </a:r>
          </a:p>
          <a:p>
            <a:r>
              <a:rPr lang="en-US" dirty="0" smtClean="0"/>
              <a:t>of European governmental support of the </a:t>
            </a:r>
            <a:r>
              <a:rPr lang="en-US" dirty="0" err="1" smtClean="0"/>
              <a:t>TFsbe</a:t>
            </a:r>
            <a:r>
              <a:rPr lang="en-US" dirty="0" smtClean="0"/>
              <a:t> maintained or increased. In </a:t>
            </a:r>
          </a:p>
          <a:p>
            <a:r>
              <a:rPr lang="en-US" dirty="0" smtClean="0"/>
              <a:t>order to secure that this be the case the important role of the AMICI TFs for the </a:t>
            </a:r>
          </a:p>
          <a:p>
            <a:r>
              <a:rPr lang="en-US" dirty="0"/>
              <a:t>f</a:t>
            </a:r>
            <a:r>
              <a:rPr lang="en-US" dirty="0" smtClean="0"/>
              <a:t>uture development and build-up of new large RIs needs to be </a:t>
            </a:r>
            <a:r>
              <a:rPr lang="en-US" dirty="0" err="1" smtClean="0"/>
              <a:t>demonstarted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0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75737"/>
            <a:ext cx="6213762" cy="1143000"/>
          </a:xfrm>
        </p:spPr>
        <p:txBody>
          <a:bodyPr/>
          <a:lstStyle/>
          <a:p>
            <a:r>
              <a:rPr lang="en-US" dirty="0" smtClean="0"/>
              <a:t>The ESS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noProof="0" smtClean="0"/>
              <a:t>2019-01-22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noProof="0" smtClean="0"/>
              <a:t>AMICI Salerno Meeting                                                 Tord Ekelöf, Uppsala University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50CC0-2D5F-6D4A-9D75-2980E64365EE}" type="slidenum">
              <a:rPr lang="en-GB" noProof="0" smtClean="0"/>
              <a:pPr>
                <a:defRPr/>
              </a:pPr>
              <a:t>2</a:t>
            </a:fld>
            <a:endParaRPr lang="en-GB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847711" y="1912873"/>
            <a:ext cx="765619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has been proposed to evaluate what would have been required to </a:t>
            </a:r>
          </a:p>
          <a:p>
            <a:r>
              <a:rPr lang="en-US" dirty="0"/>
              <a:t>e</a:t>
            </a:r>
            <a:r>
              <a:rPr lang="en-US" dirty="0" smtClean="0"/>
              <a:t>nable the development and build-up of ESS as a green-field RI </a:t>
            </a:r>
          </a:p>
          <a:p>
            <a:r>
              <a:rPr lang="en-US" dirty="0" smtClean="0"/>
              <a:t>without the support of the AMICI TFs.</a:t>
            </a:r>
          </a:p>
          <a:p>
            <a:endParaRPr lang="en-US" dirty="0"/>
          </a:p>
          <a:p>
            <a:r>
              <a:rPr lang="en-US" dirty="0" smtClean="0"/>
              <a:t>For this a questionnaire for a new Task 2.3 census is being prepared in which </a:t>
            </a:r>
          </a:p>
          <a:p>
            <a:r>
              <a:rPr lang="en-US" dirty="0" smtClean="0"/>
              <a:t>each AMICI TF is asked to evaluate the cost of investment for those of  its TPs </a:t>
            </a:r>
          </a:p>
          <a:p>
            <a:r>
              <a:rPr lang="en-US" dirty="0" smtClean="0"/>
              <a:t>that have been used for the development, test and build-up of the ESS </a:t>
            </a:r>
            <a:r>
              <a:rPr lang="en-US" dirty="0" err="1" smtClean="0"/>
              <a:t>linac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basic idea is that ESS would have had to invest in the same TPs to be set up </a:t>
            </a:r>
          </a:p>
          <a:p>
            <a:r>
              <a:rPr lang="en-US" dirty="0" smtClean="0"/>
              <a:t>on its own site, thereby leading to an </a:t>
            </a:r>
            <a:r>
              <a:rPr lang="en-US" i="1" dirty="0" smtClean="0"/>
              <a:t>increased investment cost </a:t>
            </a:r>
            <a:r>
              <a:rPr lang="en-US" dirty="0" smtClean="0"/>
              <a:t>for ESS.</a:t>
            </a:r>
          </a:p>
          <a:p>
            <a:endParaRPr lang="en-US" dirty="0"/>
          </a:p>
          <a:p>
            <a:r>
              <a:rPr lang="en-US" dirty="0" smtClean="0"/>
              <a:t>The build-up of these TPs on the ESS site would have had to start with the </a:t>
            </a:r>
          </a:p>
          <a:p>
            <a:r>
              <a:rPr lang="en-US" dirty="0" smtClean="0"/>
              <a:t>construction of the required laboratory buildings, with the the tendering and </a:t>
            </a:r>
          </a:p>
          <a:p>
            <a:r>
              <a:rPr lang="en-US" dirty="0" smtClean="0"/>
              <a:t>ordering of the TP components, the recruitment and training of the personnel </a:t>
            </a:r>
          </a:p>
          <a:p>
            <a:r>
              <a:rPr lang="en-US" dirty="0" smtClean="0"/>
              <a:t>to build up and operate the TPs, all of which would have led to a significant </a:t>
            </a:r>
          </a:p>
          <a:p>
            <a:r>
              <a:rPr lang="en-US" i="1" dirty="0"/>
              <a:t>d</a:t>
            </a:r>
            <a:r>
              <a:rPr lang="en-US" i="1" dirty="0" smtClean="0"/>
              <a:t>elay</a:t>
            </a:r>
            <a:r>
              <a:rPr lang="en-US" dirty="0" smtClean="0"/>
              <a:t> of the start of construction of accelerator components for the ESS </a:t>
            </a:r>
            <a:r>
              <a:rPr lang="en-US" dirty="0" err="1" smtClean="0"/>
              <a:t>linac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11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691" y="240823"/>
            <a:ext cx="621376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 census answer from CEA </a:t>
            </a:r>
            <a:r>
              <a:rPr lang="en-US" dirty="0" err="1" smtClean="0"/>
              <a:t>Saclay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noProof="0" smtClean="0"/>
              <a:t>2019-01-22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noProof="0" smtClean="0"/>
              <a:t>AMICI Salerno Meeting                                                 Tord Ekelöf, Uppsala University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50CC0-2D5F-6D4A-9D75-2980E64365EE}" type="slidenum">
              <a:rPr lang="en-GB" noProof="0" smtClean="0"/>
              <a:pPr>
                <a:defRPr/>
              </a:pPr>
              <a:t>3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15311"/>
              </p:ext>
            </p:extLst>
          </p:nvPr>
        </p:nvGraphicFramePr>
        <p:xfrm>
          <a:off x="420414" y="1597573"/>
          <a:ext cx="8397765" cy="4708633"/>
        </p:xfrm>
        <a:graphic>
          <a:graphicData uri="http://schemas.openxmlformats.org/drawingml/2006/table">
            <a:tbl>
              <a:tblPr/>
              <a:tblGrid>
                <a:gridCol w="634792">
                  <a:extLst>
                    <a:ext uri="{9D8B030D-6E8A-4147-A177-3AD203B41FA5}">
                      <a16:colId xmlns:a16="http://schemas.microsoft.com/office/drawing/2014/main" val="250541901"/>
                    </a:ext>
                  </a:extLst>
                </a:gridCol>
                <a:gridCol w="1944050">
                  <a:extLst>
                    <a:ext uri="{9D8B030D-6E8A-4147-A177-3AD203B41FA5}">
                      <a16:colId xmlns:a16="http://schemas.microsoft.com/office/drawing/2014/main" val="110340622"/>
                    </a:ext>
                  </a:extLst>
                </a:gridCol>
                <a:gridCol w="634792">
                  <a:extLst>
                    <a:ext uri="{9D8B030D-6E8A-4147-A177-3AD203B41FA5}">
                      <a16:colId xmlns:a16="http://schemas.microsoft.com/office/drawing/2014/main" val="1846314047"/>
                    </a:ext>
                  </a:extLst>
                </a:gridCol>
                <a:gridCol w="753815">
                  <a:extLst>
                    <a:ext uri="{9D8B030D-6E8A-4147-A177-3AD203B41FA5}">
                      <a16:colId xmlns:a16="http://schemas.microsoft.com/office/drawing/2014/main" val="2386107615"/>
                    </a:ext>
                  </a:extLst>
                </a:gridCol>
                <a:gridCol w="700915">
                  <a:extLst>
                    <a:ext uri="{9D8B030D-6E8A-4147-A177-3AD203B41FA5}">
                      <a16:colId xmlns:a16="http://schemas.microsoft.com/office/drawing/2014/main" val="3085973915"/>
                    </a:ext>
                  </a:extLst>
                </a:gridCol>
                <a:gridCol w="1057986">
                  <a:extLst>
                    <a:ext uri="{9D8B030D-6E8A-4147-A177-3AD203B41FA5}">
                      <a16:colId xmlns:a16="http://schemas.microsoft.com/office/drawing/2014/main" val="545463968"/>
                    </a:ext>
                  </a:extLst>
                </a:gridCol>
                <a:gridCol w="634792">
                  <a:extLst>
                    <a:ext uri="{9D8B030D-6E8A-4147-A177-3AD203B41FA5}">
                      <a16:colId xmlns:a16="http://schemas.microsoft.com/office/drawing/2014/main" val="1383874123"/>
                    </a:ext>
                  </a:extLst>
                </a:gridCol>
                <a:gridCol w="1097660">
                  <a:extLst>
                    <a:ext uri="{9D8B030D-6E8A-4147-A177-3AD203B41FA5}">
                      <a16:colId xmlns:a16="http://schemas.microsoft.com/office/drawing/2014/main" val="2232287093"/>
                    </a:ext>
                  </a:extLst>
                </a:gridCol>
                <a:gridCol w="938963">
                  <a:extLst>
                    <a:ext uri="{9D8B030D-6E8A-4147-A177-3AD203B41FA5}">
                      <a16:colId xmlns:a16="http://schemas.microsoft.com/office/drawing/2014/main" val="3262018837"/>
                    </a:ext>
                  </a:extLst>
                </a:gridCol>
              </a:tblGrid>
              <a:tr h="211149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452024"/>
                  </a:ext>
                </a:extLst>
              </a:tr>
              <a:tr h="204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</a:t>
                      </a: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 usage (please comment and incl. year)</a:t>
                      </a:r>
                    </a:p>
                  </a:txBody>
                  <a:tcPr marL="6210" marR="6210" marT="6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 value</a:t>
                      </a: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 related invest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future projects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966065"/>
                  </a:ext>
                </a:extLst>
              </a:tr>
              <a:tr h="2111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R&amp;D</a:t>
                      </a:r>
                    </a:p>
                  </a:txBody>
                  <a:tcPr marL="6210" marR="6210" marT="6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Prototyping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 tests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885667"/>
                  </a:ext>
                </a:extLst>
              </a:tr>
              <a:tr h="612334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TP-1</a:t>
                      </a:r>
                    </a:p>
                  </a:txBody>
                  <a:tcPr marL="6210" marR="6210" marT="62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Characterization and measurements laboratories for RF cavities components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2014-2016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k€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SARAF, PIP II, DONES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440722"/>
                  </a:ext>
                </a:extLst>
              </a:tr>
              <a:tr h="204111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TP-2</a:t>
                      </a:r>
                    </a:p>
                  </a:txBody>
                  <a:tcPr marL="6210" marR="6210" marT="62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Infrastructure for the preparation of superconducting cavities including chemistry for surface treatment (BCP and electro-polishing), high pressure water rinsing, CO2 cleaning with dry ice, large ISO4 ISO 5 clean rooms, assembly infrastructure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2014-2017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2018-2022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 M€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 M€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SARAF, PIP II, DONES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649186"/>
                  </a:ext>
                </a:extLst>
              </a:tr>
              <a:tr h="408222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TP-3</a:t>
                      </a:r>
                    </a:p>
                  </a:txBody>
                  <a:tcPr marL="6210" marR="6210" marT="62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stations for RF devices and superconducting cavities 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2014-2017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2018-2022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2016-2018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M€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SARAF, PIP II, SONATE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605468"/>
                  </a:ext>
                </a:extLst>
              </a:tr>
              <a:tr h="816445">
                <a:tc>
                  <a:txBody>
                    <a:bodyPr/>
                    <a:lstStyle/>
                    <a:p>
                      <a:pPr algn="ctr" fontAlgn="t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TP-4 </a:t>
                      </a:r>
                    </a:p>
                  </a:txBody>
                  <a:tcPr marL="6210" marR="6210" marT="62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Beam Facilities (including the high intensity proton injector and ion source test bench)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k€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SONATE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794088"/>
                  </a:ext>
                </a:extLst>
              </a:tr>
              <a:tr h="204111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6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26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noProof="0" smtClean="0"/>
              <a:t>2019-01-22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noProof="0" smtClean="0"/>
              <a:t>AMICI Salerno Meeting                                                 Tord Ekelöf, Uppsala University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50CC0-2D5F-6D4A-9D75-2980E64365EE}" type="slidenum">
              <a:rPr lang="en-GB" noProof="0" smtClean="0"/>
              <a:pPr>
                <a:defRPr/>
              </a:pPr>
              <a:t>4</a:t>
            </a:fld>
            <a:endParaRPr lang="en-GB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693683" y="956359"/>
            <a:ext cx="843589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however questions to be studied further for the application of this method </a:t>
            </a:r>
          </a:p>
          <a:p>
            <a:r>
              <a:rPr lang="en-US" dirty="0" smtClean="0"/>
              <a:t>of estimating the additional cost and delay that would had occurred if the ESS </a:t>
            </a:r>
          </a:p>
          <a:p>
            <a:r>
              <a:rPr lang="en-US" dirty="0"/>
              <a:t>d</a:t>
            </a:r>
            <a:r>
              <a:rPr lang="en-US" dirty="0" smtClean="0"/>
              <a:t>evelopment and build-up would have been carried out without the support of </a:t>
            </a:r>
          </a:p>
          <a:p>
            <a:r>
              <a:rPr lang="en-US" dirty="0" smtClean="0"/>
              <a:t>the AMICI TFs.</a:t>
            </a:r>
          </a:p>
          <a:p>
            <a:endParaRPr lang="en-US" dirty="0"/>
          </a:p>
          <a:p>
            <a:r>
              <a:rPr lang="en-US" dirty="0" smtClean="0"/>
              <a:t>Take, as example of a typical TP, the </a:t>
            </a:r>
            <a:r>
              <a:rPr lang="en-US" dirty="0"/>
              <a:t>l</a:t>
            </a:r>
            <a:r>
              <a:rPr lang="en-US" dirty="0" smtClean="0"/>
              <a:t>arge Helium liquefier plant that is currently </a:t>
            </a:r>
          </a:p>
          <a:p>
            <a:r>
              <a:rPr lang="en-US" dirty="0" smtClean="0"/>
              <a:t>being built up for the operation of the ESS </a:t>
            </a:r>
            <a:r>
              <a:rPr lang="en-US" dirty="0" err="1" smtClean="0"/>
              <a:t>linac</a:t>
            </a:r>
            <a:r>
              <a:rPr lang="en-US" dirty="0" smtClean="0"/>
              <a:t>. This TP would have been largely </a:t>
            </a:r>
          </a:p>
          <a:p>
            <a:r>
              <a:rPr lang="en-US" dirty="0"/>
              <a:t>e</a:t>
            </a:r>
            <a:r>
              <a:rPr lang="en-US" dirty="0" smtClean="0"/>
              <a:t>nough to supply all the liquid Helium required for the prototype tests and </a:t>
            </a:r>
          </a:p>
          <a:p>
            <a:r>
              <a:rPr lang="en-US" dirty="0"/>
              <a:t>a</a:t>
            </a:r>
            <a:r>
              <a:rPr lang="en-US" dirty="0" smtClean="0"/>
              <a:t>cceptance tests of the ESS accelerating cavities. So, the investments costs </a:t>
            </a:r>
          </a:p>
          <a:p>
            <a:r>
              <a:rPr lang="en-US" dirty="0" smtClean="0"/>
              <a:t>of all the Helium liquefier plants used at the AMICI TFs cannot be counted as an extra </a:t>
            </a:r>
          </a:p>
          <a:p>
            <a:r>
              <a:rPr lang="en-US" dirty="0" smtClean="0"/>
              <a:t>cost for ESS in the stand-alone scenario. </a:t>
            </a:r>
          </a:p>
          <a:p>
            <a:endParaRPr lang="en-US" dirty="0"/>
          </a:p>
          <a:p>
            <a:r>
              <a:rPr lang="en-US" dirty="0" smtClean="0"/>
              <a:t>The basic problem is however that part of the large ESS Helium liquefier capacity </a:t>
            </a:r>
          </a:p>
          <a:p>
            <a:r>
              <a:rPr lang="en-US" dirty="0" smtClean="0"/>
              <a:t>would have had to be made available at a very early stage of the project, which </a:t>
            </a:r>
          </a:p>
          <a:p>
            <a:r>
              <a:rPr lang="en-US" dirty="0" smtClean="0"/>
              <a:t>would have required a significant change of the financing time profile of ESS and </a:t>
            </a:r>
          </a:p>
          <a:p>
            <a:r>
              <a:rPr lang="en-US" dirty="0" smtClean="0"/>
              <a:t>which in turn might have been politically impossible to achieve. </a:t>
            </a:r>
          </a:p>
          <a:p>
            <a:endParaRPr lang="en-US" dirty="0" smtClean="0"/>
          </a:p>
          <a:p>
            <a:r>
              <a:rPr lang="en-US" dirty="0" smtClean="0"/>
              <a:t>It may therefore be more reasonable to only count the cost for the </a:t>
            </a:r>
            <a:r>
              <a:rPr lang="en-US" i="1" dirty="0" smtClean="0"/>
              <a:t>upgrade</a:t>
            </a:r>
            <a:r>
              <a:rPr lang="en-US" dirty="0" smtClean="0"/>
              <a:t> of </a:t>
            </a:r>
          </a:p>
          <a:p>
            <a:r>
              <a:rPr lang="en-US" dirty="0" smtClean="0"/>
              <a:t>the AMICI Helium liquefiers required for ESS as the extra cost for the stand-alone </a:t>
            </a:r>
          </a:p>
          <a:p>
            <a:r>
              <a:rPr lang="en-US" dirty="0" smtClean="0"/>
              <a:t>build-up of the ESS </a:t>
            </a:r>
            <a:r>
              <a:rPr lang="en-US" dirty="0" err="1" smtClean="0"/>
              <a:t>linac</a:t>
            </a:r>
            <a:r>
              <a:rPr lang="en-US" dirty="0" smtClean="0"/>
              <a:t>, even if also this must be seen as a compromise.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0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691" y="-197239"/>
            <a:ext cx="6213762" cy="1143000"/>
          </a:xfrm>
        </p:spPr>
        <p:txBody>
          <a:bodyPr/>
          <a:lstStyle/>
          <a:p>
            <a:r>
              <a:rPr lang="en-US" dirty="0"/>
              <a:t>Remaining questions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noProof="0" smtClean="0"/>
              <a:t>2019-01-22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AMICI Salerno Meeting                                                 Tord Ekelöf, Uppsala University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50CC0-2D5F-6D4A-9D75-2980E64365EE}" type="slidenum">
              <a:rPr lang="en-GB" noProof="0" smtClean="0"/>
              <a:pPr>
                <a:defRPr/>
              </a:pPr>
              <a:t>5</a:t>
            </a:fld>
            <a:endParaRPr lang="en-GB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722049" y="707564"/>
            <a:ext cx="830438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question is how to convert </a:t>
            </a:r>
            <a:r>
              <a:rPr lang="en-US" dirty="0"/>
              <a:t>into an extra cost</a:t>
            </a:r>
            <a:r>
              <a:rPr lang="en-US" dirty="0" smtClean="0"/>
              <a:t> the significant delay, in </a:t>
            </a:r>
          </a:p>
          <a:p>
            <a:r>
              <a:rPr lang="en-US" dirty="0" smtClean="0"/>
              <a:t>the stand-alone ESS case, that would have been caused by the required preceding</a:t>
            </a:r>
          </a:p>
          <a:p>
            <a:r>
              <a:rPr lang="en-US" dirty="0" smtClean="0"/>
              <a:t>construction of the buildings and acquisition of the  competence and  personnel </a:t>
            </a:r>
          </a:p>
          <a:p>
            <a:r>
              <a:rPr lang="en-US" dirty="0" smtClean="0"/>
              <a:t>on the ESS site in Sweden that would have been required for the development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and construction </a:t>
            </a:r>
            <a:r>
              <a:rPr lang="en-US" dirty="0" smtClean="0"/>
              <a:t>of the ESS </a:t>
            </a:r>
            <a:r>
              <a:rPr lang="en-US" dirty="0" err="1" smtClean="0"/>
              <a:t>linac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plan is now to send out this second questionnaire and to further study </a:t>
            </a:r>
          </a:p>
          <a:p>
            <a:r>
              <a:rPr lang="en-US" dirty="0" smtClean="0"/>
              <a:t>the questions posed by this method, the purpose of which is to illustrate the </a:t>
            </a:r>
          </a:p>
          <a:p>
            <a:r>
              <a:rPr lang="en-US" dirty="0"/>
              <a:t>s</a:t>
            </a:r>
            <a:r>
              <a:rPr lang="en-US" dirty="0" smtClean="0"/>
              <a:t>ignificant role played by the AMICI TPs for the build-up of future large </a:t>
            </a:r>
            <a:r>
              <a:rPr lang="en-US" dirty="0" err="1" smtClean="0"/>
              <a:t>Ris</a:t>
            </a:r>
            <a:r>
              <a:rPr lang="en-US" dirty="0" smtClean="0"/>
              <a:t> in general.</a:t>
            </a:r>
          </a:p>
          <a:p>
            <a:endParaRPr lang="en-US" dirty="0"/>
          </a:p>
          <a:p>
            <a:r>
              <a:rPr lang="en-US" dirty="0" smtClean="0"/>
              <a:t>Some consultation with the ESS </a:t>
            </a:r>
            <a:r>
              <a:rPr lang="en-US" dirty="0" err="1" smtClean="0"/>
              <a:t>linac</a:t>
            </a:r>
            <a:r>
              <a:rPr lang="en-US" dirty="0" smtClean="0"/>
              <a:t> management is also planned to take place. </a:t>
            </a:r>
          </a:p>
          <a:p>
            <a:endParaRPr lang="en-US" dirty="0"/>
          </a:p>
          <a:p>
            <a:r>
              <a:rPr lang="en-US" dirty="0"/>
              <a:t>The case of the ESS </a:t>
            </a:r>
            <a:r>
              <a:rPr lang="en-US" dirty="0" err="1"/>
              <a:t>linac</a:t>
            </a:r>
            <a:r>
              <a:rPr lang="en-US" dirty="0"/>
              <a:t> is </a:t>
            </a:r>
            <a:r>
              <a:rPr lang="en-US" dirty="0" smtClean="0"/>
              <a:t>not </a:t>
            </a:r>
            <a:r>
              <a:rPr lang="en-US" dirty="0"/>
              <a:t>so </a:t>
            </a:r>
            <a:r>
              <a:rPr lang="en-US" dirty="0" smtClean="0"/>
              <a:t>unique </a:t>
            </a:r>
            <a:r>
              <a:rPr lang="en-US" dirty="0"/>
              <a:t>as example for the future as </a:t>
            </a:r>
            <a:r>
              <a:rPr lang="en-US" dirty="0" smtClean="0"/>
              <a:t>it </a:t>
            </a:r>
            <a:r>
              <a:rPr lang="en-US" dirty="0"/>
              <a:t>has been </a:t>
            </a:r>
            <a:endParaRPr lang="en-US" dirty="0" smtClean="0"/>
          </a:p>
          <a:p>
            <a:r>
              <a:rPr lang="en-US" dirty="0" smtClean="0"/>
              <a:t>till now. Future large RIs (see Task 2.2) may in some cases, like the ILC, indeed be </a:t>
            </a:r>
          </a:p>
          <a:p>
            <a:r>
              <a:rPr lang="en-US" dirty="0" smtClean="0"/>
              <a:t>constructed in a green field and in other cases, like the FFC, be constructed at </a:t>
            </a:r>
          </a:p>
          <a:p>
            <a:r>
              <a:rPr lang="en-US" dirty="0" smtClean="0"/>
              <a:t>an already existing RI (i.e. CERN). Most of the planned future RIs are however </a:t>
            </a:r>
          </a:p>
          <a:p>
            <a:r>
              <a:rPr lang="en-US" dirty="0" smtClean="0"/>
              <a:t>so large that a hosting RI will not, as has hitherto been the case, have enough capacity </a:t>
            </a:r>
          </a:p>
          <a:p>
            <a:r>
              <a:rPr lang="en-US" dirty="0" smtClean="0"/>
              <a:t>to alone develop and build the new RI and thus </a:t>
            </a:r>
            <a:r>
              <a:rPr lang="en-US" i="1" dirty="0" smtClean="0"/>
              <a:t>be in critical need of support </a:t>
            </a:r>
          </a:p>
          <a:p>
            <a:r>
              <a:rPr lang="en-US" i="1" dirty="0" smtClean="0"/>
              <a:t>from outside TFs</a:t>
            </a:r>
            <a:r>
              <a:rPr lang="en-US" dirty="0" smtClean="0"/>
              <a:t> like those of AMICI. </a:t>
            </a:r>
          </a:p>
          <a:p>
            <a:endParaRPr lang="en-US" dirty="0"/>
          </a:p>
          <a:p>
            <a:r>
              <a:rPr lang="en-US" dirty="0" smtClean="0"/>
              <a:t>The final Task 2.3 Delivery </a:t>
            </a:r>
            <a:r>
              <a:rPr lang="en-US" smtClean="0"/>
              <a:t>Report is due </a:t>
            </a:r>
            <a:r>
              <a:rPr lang="en-US" dirty="0" smtClean="0"/>
              <a:t>by June 2019.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1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995</Words>
  <Application>Microsoft Office PowerPoint</Application>
  <PresentationFormat>On-screen Show (4:3)</PresentationFormat>
  <Paragraphs>132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Times New Roman</vt:lpstr>
      <vt:lpstr>Thème Office</vt:lpstr>
      <vt:lpstr>Task 2.3 report</vt:lpstr>
      <vt:lpstr>The ESS example</vt:lpstr>
      <vt:lpstr>Draft census answer from CEA Saclay</vt:lpstr>
      <vt:lpstr>Remaining questions</vt:lpstr>
      <vt:lpstr>Remaining questions</vt:lpstr>
    </vt:vector>
  </TitlesOfParts>
  <Company>IN2P3/CNRS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for future neutrino oscillation beams in Europe</dc:title>
  <dc:creator>Marcos Dracos</dc:creator>
  <cp:lastModifiedBy>Tord Ekelöf</cp:lastModifiedBy>
  <cp:revision>1361</cp:revision>
  <cp:lastPrinted>2013-03-04T17:31:58Z</cp:lastPrinted>
  <dcterms:created xsi:type="dcterms:W3CDTF">2012-07-27T00:22:31Z</dcterms:created>
  <dcterms:modified xsi:type="dcterms:W3CDTF">2019-01-23T08:30:09Z</dcterms:modified>
</cp:coreProperties>
</file>