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3" r:id="rId3"/>
  </p:sldMasterIdLst>
  <p:notesMasterIdLst>
    <p:notesMasterId r:id="rId70"/>
  </p:notesMasterIdLst>
  <p:sldIdLst>
    <p:sldId id="467" r:id="rId4"/>
    <p:sldId id="437" r:id="rId5"/>
    <p:sldId id="438" r:id="rId6"/>
    <p:sldId id="392" r:id="rId7"/>
    <p:sldId id="679" r:id="rId8"/>
    <p:sldId id="439" r:id="rId9"/>
    <p:sldId id="470" r:id="rId10"/>
    <p:sldId id="477" r:id="rId11"/>
    <p:sldId id="486" r:id="rId12"/>
    <p:sldId id="638" r:id="rId13"/>
    <p:sldId id="616" r:id="rId14"/>
    <p:sldId id="678" r:id="rId15"/>
    <p:sldId id="618" r:id="rId16"/>
    <p:sldId id="570" r:id="rId17"/>
    <p:sldId id="573" r:id="rId18"/>
    <p:sldId id="640" r:id="rId19"/>
    <p:sldId id="641" r:id="rId20"/>
    <p:sldId id="642" r:id="rId21"/>
    <p:sldId id="643" r:id="rId22"/>
    <p:sldId id="615" r:id="rId23"/>
    <p:sldId id="626" r:id="rId24"/>
    <p:sldId id="628" r:id="rId25"/>
    <p:sldId id="484" r:id="rId26"/>
    <p:sldId id="597" r:id="rId27"/>
    <p:sldId id="512" r:id="rId28"/>
    <p:sldId id="514" r:id="rId29"/>
    <p:sldId id="515" r:id="rId30"/>
    <p:sldId id="644" r:id="rId31"/>
    <p:sldId id="680" r:id="rId32"/>
    <p:sldId id="681" r:id="rId33"/>
    <p:sldId id="682" r:id="rId34"/>
    <p:sldId id="683" r:id="rId35"/>
    <p:sldId id="684" r:id="rId36"/>
    <p:sldId id="686" r:id="rId37"/>
    <p:sldId id="687" r:id="rId38"/>
    <p:sldId id="688" r:id="rId39"/>
    <p:sldId id="689" r:id="rId40"/>
    <p:sldId id="690" r:id="rId41"/>
    <p:sldId id="441" r:id="rId42"/>
    <p:sldId id="691" r:id="rId43"/>
    <p:sldId id="692" r:id="rId44"/>
    <p:sldId id="693" r:id="rId45"/>
    <p:sldId id="694" r:id="rId46"/>
    <p:sldId id="696" r:id="rId47"/>
    <p:sldId id="697" r:id="rId48"/>
    <p:sldId id="698" r:id="rId49"/>
    <p:sldId id="699" r:id="rId50"/>
    <p:sldId id="700" r:id="rId51"/>
    <p:sldId id="701" r:id="rId52"/>
    <p:sldId id="702" r:id="rId53"/>
    <p:sldId id="703" r:id="rId54"/>
    <p:sldId id="704" r:id="rId55"/>
    <p:sldId id="705" r:id="rId56"/>
    <p:sldId id="706" r:id="rId57"/>
    <p:sldId id="707" r:id="rId58"/>
    <p:sldId id="708" r:id="rId59"/>
    <p:sldId id="709" r:id="rId60"/>
    <p:sldId id="710" r:id="rId61"/>
    <p:sldId id="711" r:id="rId62"/>
    <p:sldId id="712" r:id="rId63"/>
    <p:sldId id="713" r:id="rId64"/>
    <p:sldId id="714" r:id="rId65"/>
    <p:sldId id="715" r:id="rId66"/>
    <p:sldId id="716" r:id="rId67"/>
    <p:sldId id="717" r:id="rId68"/>
    <p:sldId id="718"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Gleeson, Anthony (STFC,DL,AST)" initials="GA(" lastIdx="4" clrIdx="0">
    <p:extLst>
      <p:ext uri="{19B8F6BF-5375-455C-9EA6-DF929625EA0E}">
        <p15:presenceInfo xmlns:p15="http://schemas.microsoft.com/office/powerpoint/2012/main" userId="S-1-5-21-2030781433-144010450-1310660803-2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167" autoAdjust="0"/>
    <p:restoredTop sz="94660"/>
  </p:normalViewPr>
  <p:slideViewPr>
    <p:cSldViewPr snapToGrid="0">
      <p:cViewPr varScale="1">
        <p:scale>
          <a:sx n="88" d="100"/>
          <a:sy n="88" d="100"/>
        </p:scale>
        <p:origin x="1099"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Lavoro\AMICI\Risposte\_Rispost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0176716396097"/>
          <c:y val="8.7315530871827293E-2"/>
          <c:w val="0.91327478900466774"/>
          <c:h val="0.50949109293623662"/>
        </c:manualLayout>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5FF-490E-859C-53742E73E615}"/>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5FF-490E-859C-53742E73E615}"/>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5FF-490E-859C-53742E73E615}"/>
              </c:ext>
            </c:extLst>
          </c:dPt>
          <c:dPt>
            <c:idx val="3"/>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5FF-490E-859C-53742E73E615}"/>
              </c:ext>
            </c:extLst>
          </c:dPt>
          <c:dPt>
            <c:idx val="4"/>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5FF-490E-859C-53742E73E615}"/>
              </c:ext>
            </c:extLst>
          </c:dPt>
          <c:dPt>
            <c:idx val="5"/>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5FF-490E-859C-53742E73E615}"/>
              </c:ext>
            </c:extLst>
          </c:dPt>
          <c:dPt>
            <c:idx val="6"/>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5FF-490E-859C-53742E73E615}"/>
              </c:ext>
            </c:extLst>
          </c:dPt>
          <c:dPt>
            <c:idx val="7"/>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F5FF-490E-859C-53742E73E615}"/>
              </c:ext>
            </c:extLst>
          </c:dPt>
          <c:dPt>
            <c:idx val="8"/>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F5FF-490E-859C-53742E73E615}"/>
              </c:ext>
            </c:extLst>
          </c:dPt>
          <c:dPt>
            <c:idx val="9"/>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F5FF-490E-859C-53742E73E615}"/>
              </c:ext>
            </c:extLst>
          </c:dPt>
          <c:dPt>
            <c:idx val="1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F5FF-490E-859C-53742E73E615}"/>
              </c:ext>
            </c:extLst>
          </c:dPt>
          <c:dPt>
            <c:idx val="1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F5FF-490E-859C-53742E73E615}"/>
              </c:ext>
            </c:extLst>
          </c:dPt>
          <c:dPt>
            <c:idx val="1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F5FF-490E-859C-53742E73E615}"/>
              </c:ext>
            </c:extLst>
          </c:dPt>
          <c:dPt>
            <c:idx val="13"/>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F5FF-490E-859C-53742E73E615}"/>
              </c:ext>
            </c:extLst>
          </c:dPt>
          <c:dPt>
            <c:idx val="14"/>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F5FF-490E-859C-53742E73E615}"/>
              </c:ext>
            </c:extLst>
          </c:dPt>
          <c:dPt>
            <c:idx val="15"/>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F5FF-490E-859C-53742E73E61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Sheet1!$C$7:$C$21</c:f>
              <c:strCache>
                <c:ptCount val="15"/>
                <c:pt idx="0">
                  <c:v>Acc. Struct.-Normal Conducting</c:v>
                </c:pt>
                <c:pt idx="1">
                  <c:v>Acc. Struct.-Super Conducting</c:v>
                </c:pt>
                <c:pt idx="2">
                  <c:v>Waveguides </c:v>
                </c:pt>
                <c:pt idx="3">
                  <c:v>High Power Systems (Klystrons, Modulators, Inductive Output Tubes,…)</c:v>
                </c:pt>
                <c:pt idx="4">
                  <c:v>Vacuum Chambers</c:v>
                </c:pt>
                <c:pt idx="5">
                  <c:v>Pumping Systems (Ion Pumps, Turbo-molecular,…)</c:v>
                </c:pt>
                <c:pt idx="6">
                  <c:v>Diagnostics</c:v>
                </c:pt>
                <c:pt idx="7">
                  <c:v>Normal Conducting Magnets</c:v>
                </c:pt>
                <c:pt idx="8">
                  <c:v>Super Conducting Magnets</c:v>
                </c:pt>
                <c:pt idx="9">
                  <c:v>Magnets Power Supplies</c:v>
                </c:pt>
                <c:pt idx="10">
                  <c:v>Cryogenic systems</c:v>
                </c:pt>
                <c:pt idx="11">
                  <c:v>Specialized mech. Compon. for accelerators</c:v>
                </c:pt>
                <c:pt idx="12">
                  <c:v>Specialized mech. Compon. for magnets</c:v>
                </c:pt>
                <c:pt idx="13">
                  <c:v>Electronics for accelerators</c:v>
                </c:pt>
                <c:pt idx="14">
                  <c:v>Electronics for magnets</c:v>
                </c:pt>
              </c:strCache>
            </c:strRef>
          </c:cat>
          <c:val>
            <c:numRef>
              <c:f>Sheet1!$V$7:$V$21</c:f>
              <c:numCache>
                <c:formatCode>0</c:formatCode>
                <c:ptCount val="15"/>
                <c:pt idx="0">
                  <c:v>11.76470588235294</c:v>
                </c:pt>
                <c:pt idx="1">
                  <c:v>11.76470588235294</c:v>
                </c:pt>
                <c:pt idx="2">
                  <c:v>11.76470588235294</c:v>
                </c:pt>
                <c:pt idx="3">
                  <c:v>11.76470588235294</c:v>
                </c:pt>
                <c:pt idx="4">
                  <c:v>35.294117647058826</c:v>
                </c:pt>
                <c:pt idx="5">
                  <c:v>23.52941176470588</c:v>
                </c:pt>
                <c:pt idx="6">
                  <c:v>11.76470588235294</c:v>
                </c:pt>
                <c:pt idx="7">
                  <c:v>29.411764705882355</c:v>
                </c:pt>
                <c:pt idx="8">
                  <c:v>29.411764705882355</c:v>
                </c:pt>
                <c:pt idx="9">
                  <c:v>23.52941176470588</c:v>
                </c:pt>
                <c:pt idx="10">
                  <c:v>29.411764705882355</c:v>
                </c:pt>
                <c:pt idx="11">
                  <c:v>29.411764705882355</c:v>
                </c:pt>
                <c:pt idx="12">
                  <c:v>11.76470588235294</c:v>
                </c:pt>
                <c:pt idx="13">
                  <c:v>5.8823529411764701</c:v>
                </c:pt>
                <c:pt idx="14">
                  <c:v>0</c:v>
                </c:pt>
              </c:numCache>
            </c:numRef>
          </c:val>
          <c:extLst>
            <c:ext xmlns:c16="http://schemas.microsoft.com/office/drawing/2014/chart" uri="{C3380CC4-5D6E-409C-BE32-E72D297353CC}">
              <c16:uniqueId val="{00000020-F5FF-490E-859C-53742E73E615}"/>
            </c:ext>
          </c:extLst>
        </c:ser>
        <c:dLbls>
          <c:dLblPos val="outEnd"/>
          <c:showLegendKey val="0"/>
          <c:showVal val="1"/>
          <c:showCatName val="0"/>
          <c:showSerName val="0"/>
          <c:showPercent val="0"/>
          <c:showBubbleSize val="0"/>
        </c:dLbls>
        <c:gapWidth val="100"/>
        <c:axId val="852023888"/>
        <c:axId val="852020144"/>
      </c:barChart>
      <c:catAx>
        <c:axId val="8520238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52020144"/>
        <c:crosses val="autoZero"/>
        <c:auto val="1"/>
        <c:lblAlgn val="ctr"/>
        <c:lblOffset val="100"/>
        <c:noMultiLvlLbl val="0"/>
      </c:catAx>
      <c:valAx>
        <c:axId val="85202014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sz="1800"/>
                  <a:t>% of Companies</a:t>
                </a:r>
              </a:p>
            </c:rich>
          </c:tx>
          <c:layout>
            <c:manualLayout>
              <c:xMode val="edge"/>
              <c:yMode val="edge"/>
              <c:x val="9.6359359312090817E-2"/>
              <c:y val="0.16409655008150753"/>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crossAx val="85202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25934978339445"/>
          <c:y val="5.9269093921281837E-2"/>
          <c:w val="0.38456384023455598"/>
          <c:h val="0.72630032911703224"/>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8BB-4471-8920-92F9D68DB29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8BB-4471-8920-92F9D68DB29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A8BB-4471-8920-92F9D68DB29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Sheet1!$C$100:$C$102</c:f>
              <c:strCache>
                <c:ptCount val="3"/>
                <c:pt idx="0">
                  <c:v>The Company</c:v>
                </c:pt>
                <c:pt idx="1">
                  <c:v>The Research Institute</c:v>
                </c:pt>
                <c:pt idx="2">
                  <c:v>A Co-Financing Programme</c:v>
                </c:pt>
              </c:strCache>
            </c:strRef>
          </c:cat>
          <c:val>
            <c:numRef>
              <c:f>Sheet1!$V$100:$V$102</c:f>
              <c:numCache>
                <c:formatCode>0</c:formatCode>
                <c:ptCount val="3"/>
                <c:pt idx="0">
                  <c:v>63.63636363636364</c:v>
                </c:pt>
                <c:pt idx="1">
                  <c:v>9.0909090909090917</c:v>
                </c:pt>
                <c:pt idx="2">
                  <c:v>27.272727272727273</c:v>
                </c:pt>
              </c:numCache>
            </c:numRef>
          </c:val>
          <c:extLst>
            <c:ext xmlns:c16="http://schemas.microsoft.com/office/drawing/2014/chart" uri="{C3380CC4-5D6E-409C-BE32-E72D297353CC}">
              <c16:uniqueId val="{00000006-A8BB-4471-8920-92F9D68DB29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9269686144036621E-2"/>
          <c:y val="0.75782430848561211"/>
          <c:w val="0.95023367964195404"/>
          <c:h val="0.213309715257221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800" b="0" i="0" baseline="0" dirty="0" smtClean="0">
                <a:effectLst/>
              </a:rPr>
              <a:t>About Intellectual Property Agreement</a:t>
            </a:r>
            <a:endParaRPr lang="en-US" dirty="0">
              <a:effectLst/>
            </a:endParaRPr>
          </a:p>
        </c:rich>
      </c:tx>
      <c:layout>
        <c:manualLayout>
          <c:xMode val="edge"/>
          <c:yMode val="edge"/>
          <c:x val="0.1118794603660232"/>
          <c:y val="3.224745149007529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8.5943657622959482E-2"/>
          <c:y val="0.1787111951479646"/>
          <c:w val="0.87621848989862061"/>
          <c:h val="0.6107534557197638"/>
        </c:manualLayout>
      </c:layout>
      <c:barChart>
        <c:barDir val="col"/>
        <c:grouping val="clustered"/>
        <c:varyColors val="0"/>
        <c:ser>
          <c:idx val="0"/>
          <c:order val="0"/>
          <c:tx>
            <c:v>Patenting Issue</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Patenting Issue</c:v>
              </c:pt>
            </c:strLit>
          </c:cat>
          <c:val>
            <c:numRef>
              <c:f>Sheet1!$X$119</c:f>
              <c:numCache>
                <c:formatCode>0</c:formatCode>
                <c:ptCount val="1"/>
                <c:pt idx="0">
                  <c:v>53.333333333333336</c:v>
                </c:pt>
              </c:numCache>
            </c:numRef>
          </c:val>
          <c:extLst>
            <c:ext xmlns:c16="http://schemas.microsoft.com/office/drawing/2014/chart" uri="{C3380CC4-5D6E-409C-BE32-E72D297353CC}">
              <c16:uniqueId val="{00000000-7D53-4B64-9D8E-89B45E02BB88}"/>
            </c:ext>
          </c:extLst>
        </c:ser>
        <c:ser>
          <c:idx val="1"/>
          <c:order val="1"/>
          <c:tx>
            <c:v>Use of Standard Agreement</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Sheet1!$X$120</c:f>
              <c:numCache>
                <c:formatCode>0</c:formatCode>
                <c:ptCount val="1"/>
                <c:pt idx="0">
                  <c:v>81.818181818181813</c:v>
                </c:pt>
              </c:numCache>
            </c:numRef>
          </c:val>
          <c:extLst>
            <c:ext xmlns:c16="http://schemas.microsoft.com/office/drawing/2014/chart" uri="{C3380CC4-5D6E-409C-BE32-E72D297353CC}">
              <c16:uniqueId val="{00000001-7D53-4B64-9D8E-89B45E02BB88}"/>
            </c:ext>
          </c:extLst>
        </c:ser>
        <c:dLbls>
          <c:dLblPos val="inEnd"/>
          <c:showLegendKey val="0"/>
          <c:showVal val="1"/>
          <c:showCatName val="0"/>
          <c:showSerName val="0"/>
          <c:showPercent val="0"/>
          <c:showBubbleSize val="0"/>
        </c:dLbls>
        <c:gapWidth val="100"/>
        <c:overlap val="-24"/>
        <c:axId val="1774174143"/>
        <c:axId val="1774176223"/>
      </c:barChart>
      <c:catAx>
        <c:axId val="1774174143"/>
        <c:scaling>
          <c:orientation val="minMax"/>
        </c:scaling>
        <c:delete val="1"/>
        <c:axPos val="b"/>
        <c:numFmt formatCode="General" sourceLinked="1"/>
        <c:majorTickMark val="none"/>
        <c:minorTickMark val="none"/>
        <c:tickLblPos val="nextTo"/>
        <c:crossAx val="1774176223"/>
        <c:crosses val="autoZero"/>
        <c:auto val="1"/>
        <c:lblAlgn val="ctr"/>
        <c:lblOffset val="100"/>
        <c:noMultiLvlLbl val="0"/>
      </c:catAx>
      <c:valAx>
        <c:axId val="1774176223"/>
        <c:scaling>
          <c:orientation val="minMax"/>
        </c:scaling>
        <c:delete val="1"/>
        <c:axPos val="l"/>
        <c:majorGridlines>
          <c:spPr>
            <a:ln w="9525" cap="flat" cmpd="sng" algn="ctr">
              <a:solidFill>
                <a:schemeClr val="accent5">
                  <a:lumMod val="60000"/>
                  <a:lumOff val="40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crossAx val="1774174143"/>
        <c:crosses val="autoZero"/>
        <c:crossBetween val="between"/>
      </c:valAx>
      <c:spPr>
        <a:noFill/>
        <a:ln>
          <a:noFill/>
        </a:ln>
        <a:effectLst/>
      </c:spPr>
    </c:plotArea>
    <c:legend>
      <c:legendPos val="b"/>
      <c:layout>
        <c:manualLayout>
          <c:xMode val="edge"/>
          <c:yMode val="edge"/>
          <c:x val="6.4646932479611702E-2"/>
          <c:y val="0.79046056532998632"/>
          <c:w val="0.90854398751919652"/>
          <c:h val="0.204255140095044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accent4">
        <a:lumMod val="20000"/>
        <a:lumOff val="80000"/>
      </a:schemeClr>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Sheet1!$Z$120:$AD$120</c:f>
              <c:strCache>
                <c:ptCount val="5"/>
                <c:pt idx="0">
                  <c:v>5 (Yes)</c:v>
                </c:pt>
                <c:pt idx="1">
                  <c:v>4</c:v>
                </c:pt>
                <c:pt idx="2">
                  <c:v>3</c:v>
                </c:pt>
                <c:pt idx="3">
                  <c:v>2</c:v>
                </c:pt>
                <c:pt idx="4">
                  <c:v>1 (No)</c:v>
                </c:pt>
              </c:strCache>
            </c:strRef>
          </c:cat>
          <c:val>
            <c:numRef>
              <c:f>Sheet1!$Z$121:$AD$121</c:f>
              <c:numCache>
                <c:formatCode>0</c:formatCode>
                <c:ptCount val="5"/>
                <c:pt idx="0">
                  <c:v>33.333333333333336</c:v>
                </c:pt>
                <c:pt idx="1">
                  <c:v>16.666666666666668</c:v>
                </c:pt>
                <c:pt idx="2">
                  <c:v>16.666666666666668</c:v>
                </c:pt>
                <c:pt idx="3">
                  <c:v>25</c:v>
                </c:pt>
                <c:pt idx="4">
                  <c:v>8.3333333333333339</c:v>
                </c:pt>
              </c:numCache>
            </c:numRef>
          </c:val>
          <c:extLst>
            <c:ext xmlns:c16="http://schemas.microsoft.com/office/drawing/2014/chart" uri="{C3380CC4-5D6E-409C-BE32-E72D297353CC}">
              <c16:uniqueId val="{00000000-6800-4251-AFDC-A701709376DA}"/>
            </c:ext>
          </c:extLst>
        </c:ser>
        <c:dLbls>
          <c:dLblPos val="inEnd"/>
          <c:showLegendKey val="0"/>
          <c:showVal val="1"/>
          <c:showCatName val="0"/>
          <c:showSerName val="0"/>
          <c:showPercent val="0"/>
          <c:showBubbleSize val="0"/>
        </c:dLbls>
        <c:gapWidth val="65"/>
        <c:axId val="1688082879"/>
        <c:axId val="1688091615"/>
      </c:barChart>
      <c:catAx>
        <c:axId val="168808287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1688091615"/>
        <c:crosses val="autoZero"/>
        <c:auto val="1"/>
        <c:lblAlgn val="ctr"/>
        <c:lblOffset val="100"/>
        <c:noMultiLvlLbl val="0"/>
      </c:catAx>
      <c:valAx>
        <c:axId val="168809161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688082879"/>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Use of Technology</a:t>
            </a:r>
            <a:r>
              <a:rPr lang="en-US" baseline="0" dirty="0"/>
              <a:t> Infrastructure</a:t>
            </a:r>
          </a:p>
        </c:rich>
      </c:tx>
      <c:layout>
        <c:manualLayout>
          <c:xMode val="edge"/>
          <c:yMode val="edge"/>
          <c:x val="0.22334594002790895"/>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3474091801317398"/>
          <c:y val="0.2904158743801839"/>
          <c:w val="0.58086195382182837"/>
          <c:h val="0.6097987145416154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5D-4851-AF70-30E6E23384A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5D-4851-AF70-30E6E23384A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5D-4851-AF70-30E6E23384A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A5D-4851-AF70-30E6E23384A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A5D-4851-AF70-30E6E23384A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A5D-4851-AF70-30E6E23384A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A5D-4851-AF70-30E6E23384A7}"/>
              </c:ext>
            </c:extLst>
          </c:dPt>
          <c:dLbls>
            <c:dLbl>
              <c:idx val="6"/>
              <c:layout>
                <c:manualLayout>
                  <c:x val="2.3068032306010622E-2"/>
                  <c:y val="-1.7613785313904881E-3"/>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37815499671235731"/>
                      <c:h val="0.20271524851246156"/>
                    </c:manualLayout>
                  </c15:layout>
                </c:ext>
                <c:ext xmlns:c16="http://schemas.microsoft.com/office/drawing/2014/chart" uri="{C3380CC4-5D6E-409C-BE32-E72D297353CC}">
                  <c16:uniqueId val="{0000000D-EA5D-4851-AF70-30E6E23384A7}"/>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Sheet1!$A$126:$A$132</c:f>
              <c:strCache>
                <c:ptCount val="7"/>
                <c:pt idx="0">
                  <c:v>Test beam facilities</c:v>
                </c:pt>
                <c:pt idx="1">
                  <c:v>Magnet manufacturing equipment</c:v>
                </c:pt>
                <c:pt idx="2">
                  <c:v>Magnet measurement equipment</c:v>
                </c:pt>
                <c:pt idx="3">
                  <c:v>Cryogenics plants</c:v>
                </c:pt>
                <c:pt idx="4">
                  <c:v>Radiofrequency cavity measurements</c:v>
                </c:pt>
                <c:pt idx="5">
                  <c:v>Chemistry, clean room and assembly halls</c:v>
                </c:pt>
                <c:pt idx="6">
                  <c:v>Characterization and measurement laboratories</c:v>
                </c:pt>
              </c:strCache>
            </c:strRef>
          </c:cat>
          <c:val>
            <c:numRef>
              <c:f>Sheet1!$T$126:$T$132</c:f>
              <c:numCache>
                <c:formatCode>0</c:formatCode>
                <c:ptCount val="7"/>
                <c:pt idx="0">
                  <c:v>0</c:v>
                </c:pt>
                <c:pt idx="1">
                  <c:v>17.647058823529413</c:v>
                </c:pt>
                <c:pt idx="2">
                  <c:v>11.764705882352942</c:v>
                </c:pt>
                <c:pt idx="3">
                  <c:v>23.529411764705884</c:v>
                </c:pt>
                <c:pt idx="4">
                  <c:v>17.647058823529413</c:v>
                </c:pt>
                <c:pt idx="5">
                  <c:v>11.764705882352942</c:v>
                </c:pt>
                <c:pt idx="6">
                  <c:v>17.647058823529413</c:v>
                </c:pt>
              </c:numCache>
            </c:numRef>
          </c:val>
          <c:extLst>
            <c:ext xmlns:c16="http://schemas.microsoft.com/office/drawing/2014/chart" uri="{C3380CC4-5D6E-409C-BE32-E72D297353CC}">
              <c16:uniqueId val="{0000000E-EA5D-4851-AF70-30E6E23384A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14013569409334E-2"/>
          <c:y val="7.246163499833741E-2"/>
          <c:w val="0.9153334735234131"/>
          <c:h val="0.79439561136040804"/>
        </c:manualLayout>
      </c:layout>
      <c:barChart>
        <c:barDir val="col"/>
        <c:grouping val="stacked"/>
        <c:varyColors val="0"/>
        <c:ser>
          <c:idx val="0"/>
          <c:order val="0"/>
          <c:tx>
            <c:v>5 (Good)</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Utility</c:v>
              </c:pt>
              <c:pt idx="1">
                <c:v>Access</c:v>
              </c:pt>
            </c:strLit>
          </c:cat>
          <c:val>
            <c:numRef>
              <c:f>Sheet1!$X$134:$X$135</c:f>
              <c:numCache>
                <c:formatCode>0</c:formatCode>
                <c:ptCount val="2"/>
                <c:pt idx="0">
                  <c:v>60</c:v>
                </c:pt>
                <c:pt idx="1">
                  <c:v>20</c:v>
                </c:pt>
              </c:numCache>
            </c:numRef>
          </c:val>
          <c:extLst>
            <c:ext xmlns:c16="http://schemas.microsoft.com/office/drawing/2014/chart" uri="{C3380CC4-5D6E-409C-BE32-E72D297353CC}">
              <c16:uniqueId val="{00000000-8AD8-407D-958F-6C10FEEB9038}"/>
            </c:ext>
          </c:extLst>
        </c:ser>
        <c:ser>
          <c:idx val="1"/>
          <c:order val="1"/>
          <c:tx>
            <c:v>4</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Utility</c:v>
              </c:pt>
              <c:pt idx="1">
                <c:v>Access</c:v>
              </c:pt>
            </c:strLit>
          </c:cat>
          <c:val>
            <c:numRef>
              <c:f>Sheet1!$Y$134:$Y$135</c:f>
              <c:numCache>
                <c:formatCode>0</c:formatCode>
                <c:ptCount val="2"/>
                <c:pt idx="0">
                  <c:v>20</c:v>
                </c:pt>
                <c:pt idx="1">
                  <c:v>40</c:v>
                </c:pt>
              </c:numCache>
            </c:numRef>
          </c:val>
          <c:extLst>
            <c:ext xmlns:c16="http://schemas.microsoft.com/office/drawing/2014/chart" uri="{C3380CC4-5D6E-409C-BE32-E72D297353CC}">
              <c16:uniqueId val="{00000001-8AD8-407D-958F-6C10FEEB9038}"/>
            </c:ext>
          </c:extLst>
        </c:ser>
        <c:ser>
          <c:idx val="2"/>
          <c:order val="2"/>
          <c:tx>
            <c:v>3</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Utility</c:v>
              </c:pt>
              <c:pt idx="1">
                <c:v>Access</c:v>
              </c:pt>
            </c:strLit>
          </c:cat>
          <c:val>
            <c:numRef>
              <c:f>Sheet1!$Z$134:$Z$135</c:f>
              <c:numCache>
                <c:formatCode>0</c:formatCode>
                <c:ptCount val="2"/>
                <c:pt idx="0">
                  <c:v>10</c:v>
                </c:pt>
                <c:pt idx="1">
                  <c:v>10</c:v>
                </c:pt>
              </c:numCache>
            </c:numRef>
          </c:val>
          <c:extLst>
            <c:ext xmlns:c16="http://schemas.microsoft.com/office/drawing/2014/chart" uri="{C3380CC4-5D6E-409C-BE32-E72D297353CC}">
              <c16:uniqueId val="{00000002-8AD8-407D-958F-6C10FEEB9038}"/>
            </c:ext>
          </c:extLst>
        </c:ser>
        <c:ser>
          <c:idx val="3"/>
          <c:order val="3"/>
          <c:tx>
            <c:v>2</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Utility</c:v>
              </c:pt>
              <c:pt idx="1">
                <c:v>Access</c:v>
              </c:pt>
            </c:strLit>
          </c:cat>
          <c:val>
            <c:numRef>
              <c:f>Sheet1!$AA$134:$AA$135</c:f>
              <c:numCache>
                <c:formatCode>0</c:formatCode>
                <c:ptCount val="2"/>
                <c:pt idx="0">
                  <c:v>10</c:v>
                </c:pt>
                <c:pt idx="1">
                  <c:v>30</c:v>
                </c:pt>
              </c:numCache>
            </c:numRef>
          </c:val>
          <c:extLst>
            <c:ext xmlns:c16="http://schemas.microsoft.com/office/drawing/2014/chart" uri="{C3380CC4-5D6E-409C-BE32-E72D297353CC}">
              <c16:uniqueId val="{00000003-8AD8-407D-958F-6C10FEEB9038}"/>
            </c:ext>
          </c:extLst>
        </c:ser>
        <c:ser>
          <c:idx val="4"/>
          <c:order val="4"/>
          <c:tx>
            <c:v>1 (Bad)</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Utility</c:v>
              </c:pt>
              <c:pt idx="1">
                <c:v>Access</c:v>
              </c:pt>
            </c:strLit>
          </c:cat>
          <c:val>
            <c:numRef>
              <c:f>Sheet1!$AB$134:$AB$135</c:f>
              <c:numCache>
                <c:formatCode>0</c:formatCode>
                <c:ptCount val="2"/>
                <c:pt idx="0">
                  <c:v>0</c:v>
                </c:pt>
                <c:pt idx="1">
                  <c:v>0</c:v>
                </c:pt>
              </c:numCache>
            </c:numRef>
          </c:val>
          <c:extLst>
            <c:ext xmlns:c16="http://schemas.microsoft.com/office/drawing/2014/chart" uri="{C3380CC4-5D6E-409C-BE32-E72D297353CC}">
              <c16:uniqueId val="{00000004-8AD8-407D-958F-6C10FEEB9038}"/>
            </c:ext>
          </c:extLst>
        </c:ser>
        <c:dLbls>
          <c:dLblPos val="ctr"/>
          <c:showLegendKey val="0"/>
          <c:showVal val="1"/>
          <c:showCatName val="0"/>
          <c:showSerName val="0"/>
          <c:showPercent val="0"/>
          <c:showBubbleSize val="0"/>
        </c:dLbls>
        <c:gapWidth val="150"/>
        <c:overlap val="100"/>
        <c:axId val="1688078719"/>
        <c:axId val="1688087455"/>
      </c:barChart>
      <c:catAx>
        <c:axId val="168807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8087455"/>
        <c:crosses val="autoZero"/>
        <c:auto val="1"/>
        <c:lblAlgn val="ctr"/>
        <c:lblOffset val="100"/>
        <c:noMultiLvlLbl val="0"/>
      </c:catAx>
      <c:valAx>
        <c:axId val="1688087455"/>
        <c:scaling>
          <c:orientation val="minMax"/>
          <c:max val="100"/>
        </c:scaling>
        <c:delete val="1"/>
        <c:axPos val="l"/>
        <c:majorGridlines>
          <c:spPr>
            <a:ln w="9525" cap="flat" cmpd="sng" algn="ctr">
              <a:solidFill>
                <a:schemeClr val="accent1">
                  <a:lumMod val="60000"/>
                  <a:lumOff val="40000"/>
                </a:schemeClr>
              </a:solidFill>
              <a:round/>
            </a:ln>
            <a:effectLst/>
          </c:spPr>
        </c:majorGridlines>
        <c:numFmt formatCode="0" sourceLinked="1"/>
        <c:majorTickMark val="none"/>
        <c:minorTickMark val="none"/>
        <c:tickLblPos val="nextTo"/>
        <c:crossAx val="1688078719"/>
        <c:crosses val="autoZero"/>
        <c:crossBetween val="between"/>
      </c:valAx>
      <c:spPr>
        <a:noFill/>
        <a:ln>
          <a:noFill/>
        </a:ln>
        <a:effectLst/>
      </c:spPr>
    </c:plotArea>
    <c:legend>
      <c:legendPos val="r"/>
      <c:layout>
        <c:manualLayout>
          <c:xMode val="edge"/>
          <c:yMode val="edge"/>
          <c:x val="0.40266808530147996"/>
          <c:y val="4.4383220776770947E-2"/>
          <c:w val="0.20454561608381386"/>
          <c:h val="0.823187723199467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40000"/>
        <a:lumOff val="60000"/>
      </a:schemeClr>
    </a:solidFill>
    <a:ln>
      <a:noFill/>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r>
              <a:rPr lang="en-US" dirty="0"/>
              <a:t>Lapse of Time </a:t>
            </a:r>
            <a:endParaRPr lang="en-US" dirty="0" smtClean="0"/>
          </a:p>
          <a:p>
            <a:pPr algn="l">
              <a:defRPr/>
            </a:pPr>
            <a:r>
              <a:rPr lang="en-US" dirty="0" smtClean="0"/>
              <a:t>for </a:t>
            </a:r>
            <a:r>
              <a:rPr lang="en-US" dirty="0"/>
              <a:t>access</a:t>
            </a:r>
          </a:p>
        </c:rich>
      </c:tx>
      <c:layout>
        <c:manualLayout>
          <c:xMode val="edge"/>
          <c:yMode val="edge"/>
          <c:x val="2.1714346190964693E-3"/>
          <c:y val="0.19414536648379668"/>
        </c:manualLayout>
      </c:layout>
      <c:overlay val="0"/>
      <c:spPr>
        <a:noFill/>
        <a:ln>
          <a:noFill/>
        </a:ln>
        <a:effectLst/>
      </c:spPr>
      <c:txPr>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57316536434091614"/>
          <c:y val="0.203232793938804"/>
          <c:w val="0.3028403969996783"/>
          <c:h val="0.7185256330482546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740-46CB-BC8B-22B690EEEAB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740-46CB-BC8B-22B690EEEAB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740-46CB-BC8B-22B690EEEAB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740-46CB-BC8B-22B690EEEABF}"/>
              </c:ext>
            </c:extLst>
          </c:dPt>
          <c:dLbls>
            <c:dLbl>
              <c:idx val="1"/>
              <c:layout>
                <c:manualLayout>
                  <c:x val="-8.573979918399191E-2"/>
                  <c:y val="-0.1330106741220003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40-46CB-BC8B-22B690EEEABF}"/>
                </c:ext>
              </c:extLst>
            </c:dLbl>
            <c:dLbl>
              <c:idx val="2"/>
              <c:layout>
                <c:manualLayout>
                  <c:x val="-3.5952450061457177E-2"/>
                  <c:y val="1.86639861544609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740-46CB-BC8B-22B690EEEABF}"/>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Sheet1!$A$147:$A$150</c:f>
              <c:strCache>
                <c:ptCount val="4"/>
                <c:pt idx="0">
                  <c:v>Weeks</c:v>
                </c:pt>
                <c:pt idx="1">
                  <c:v>Months</c:v>
                </c:pt>
                <c:pt idx="2">
                  <c:v>Up to Six Months</c:v>
                </c:pt>
                <c:pt idx="3">
                  <c:v>Year</c:v>
                </c:pt>
              </c:strCache>
            </c:strRef>
          </c:cat>
          <c:val>
            <c:numRef>
              <c:f>Sheet1!$T$147:$T$150</c:f>
              <c:numCache>
                <c:formatCode>0</c:formatCode>
                <c:ptCount val="4"/>
                <c:pt idx="0">
                  <c:v>44.444444444444443</c:v>
                </c:pt>
                <c:pt idx="1">
                  <c:v>33.333333333333329</c:v>
                </c:pt>
                <c:pt idx="2">
                  <c:v>22.222222222222221</c:v>
                </c:pt>
                <c:pt idx="3">
                  <c:v>0</c:v>
                </c:pt>
              </c:numCache>
            </c:numRef>
          </c:val>
          <c:extLst>
            <c:ext xmlns:c16="http://schemas.microsoft.com/office/drawing/2014/chart" uri="{C3380CC4-5D6E-409C-BE32-E72D297353CC}">
              <c16:uniqueId val="{00000008-D740-46CB-BC8B-22B690EEEABF}"/>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56057479966893E-2"/>
          <c:y val="0.10848685998024049"/>
          <c:w val="0.94004578996764343"/>
          <c:h val="0.7917003444451185"/>
        </c:manualLayout>
      </c:layout>
      <c:barChart>
        <c:barDir val="col"/>
        <c:grouping val="stacked"/>
        <c:varyColors val="0"/>
        <c:ser>
          <c:idx val="0"/>
          <c:order val="0"/>
          <c:tx>
            <c:v>5 (Good)</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Sheet1!$AC$143:$AC$144</c:f>
              <c:strCache>
                <c:ptCount val="2"/>
                <c:pt idx="0">
                  <c:v>Utility</c:v>
                </c:pt>
                <c:pt idx="1">
                  <c:v>Ease of Involvement</c:v>
                </c:pt>
              </c:strCache>
            </c:strRef>
          </c:cat>
          <c:val>
            <c:numRef>
              <c:f>Sheet1!$X$143:$X$144</c:f>
              <c:numCache>
                <c:formatCode>0</c:formatCode>
                <c:ptCount val="2"/>
                <c:pt idx="0">
                  <c:v>33.333333333333329</c:v>
                </c:pt>
                <c:pt idx="1">
                  <c:v>11.111111111111111</c:v>
                </c:pt>
              </c:numCache>
            </c:numRef>
          </c:val>
          <c:extLst>
            <c:ext xmlns:c16="http://schemas.microsoft.com/office/drawing/2014/chart" uri="{C3380CC4-5D6E-409C-BE32-E72D297353CC}">
              <c16:uniqueId val="{00000000-7CA6-4E61-AAA2-C11569D50BA0}"/>
            </c:ext>
          </c:extLst>
        </c:ser>
        <c:ser>
          <c:idx val="1"/>
          <c:order val="1"/>
          <c:tx>
            <c:v>4</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Sheet1!$AC$143:$AC$144</c:f>
              <c:strCache>
                <c:ptCount val="2"/>
                <c:pt idx="0">
                  <c:v>Utility</c:v>
                </c:pt>
                <c:pt idx="1">
                  <c:v>Ease of Involvement</c:v>
                </c:pt>
              </c:strCache>
            </c:strRef>
          </c:cat>
          <c:val>
            <c:numRef>
              <c:f>Sheet1!$Y$143:$Y$144</c:f>
              <c:numCache>
                <c:formatCode>0</c:formatCode>
                <c:ptCount val="2"/>
                <c:pt idx="0">
                  <c:v>44.444444444444443</c:v>
                </c:pt>
                <c:pt idx="1">
                  <c:v>66.666666666666657</c:v>
                </c:pt>
              </c:numCache>
            </c:numRef>
          </c:val>
          <c:extLst>
            <c:ext xmlns:c16="http://schemas.microsoft.com/office/drawing/2014/chart" uri="{C3380CC4-5D6E-409C-BE32-E72D297353CC}">
              <c16:uniqueId val="{00000001-7CA6-4E61-AAA2-C11569D50BA0}"/>
            </c:ext>
          </c:extLst>
        </c:ser>
        <c:ser>
          <c:idx val="2"/>
          <c:order val="2"/>
          <c:tx>
            <c:v>3</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Sheet1!$AC$143:$AC$144</c:f>
              <c:strCache>
                <c:ptCount val="2"/>
                <c:pt idx="0">
                  <c:v>Utility</c:v>
                </c:pt>
                <c:pt idx="1">
                  <c:v>Ease of Involvement</c:v>
                </c:pt>
              </c:strCache>
            </c:strRef>
          </c:cat>
          <c:val>
            <c:numRef>
              <c:f>Sheet1!$Z$143:$Z$144</c:f>
              <c:numCache>
                <c:formatCode>0</c:formatCode>
                <c:ptCount val="2"/>
                <c:pt idx="0">
                  <c:v>11.111111111111111</c:v>
                </c:pt>
                <c:pt idx="1">
                  <c:v>0</c:v>
                </c:pt>
              </c:numCache>
            </c:numRef>
          </c:val>
          <c:extLst>
            <c:ext xmlns:c16="http://schemas.microsoft.com/office/drawing/2014/chart" uri="{C3380CC4-5D6E-409C-BE32-E72D297353CC}">
              <c16:uniqueId val="{00000002-7CA6-4E61-AAA2-C11569D50BA0}"/>
            </c:ext>
          </c:extLst>
        </c:ser>
        <c:ser>
          <c:idx val="3"/>
          <c:order val="3"/>
          <c:tx>
            <c:v>2</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Sheet1!$AC$143:$AC$144</c:f>
              <c:strCache>
                <c:ptCount val="2"/>
                <c:pt idx="0">
                  <c:v>Utility</c:v>
                </c:pt>
                <c:pt idx="1">
                  <c:v>Ease of Involvement</c:v>
                </c:pt>
              </c:strCache>
            </c:strRef>
          </c:cat>
          <c:val>
            <c:numRef>
              <c:f>Sheet1!$AA$143:$AA$144</c:f>
              <c:numCache>
                <c:formatCode>0</c:formatCode>
                <c:ptCount val="2"/>
                <c:pt idx="0">
                  <c:v>11.111111111111111</c:v>
                </c:pt>
                <c:pt idx="1">
                  <c:v>22.222222222222221</c:v>
                </c:pt>
              </c:numCache>
            </c:numRef>
          </c:val>
          <c:extLst>
            <c:ext xmlns:c16="http://schemas.microsoft.com/office/drawing/2014/chart" uri="{C3380CC4-5D6E-409C-BE32-E72D297353CC}">
              <c16:uniqueId val="{00000003-7CA6-4E61-AAA2-C11569D50BA0}"/>
            </c:ext>
          </c:extLst>
        </c:ser>
        <c:ser>
          <c:idx val="4"/>
          <c:order val="4"/>
          <c:tx>
            <c:v>1 (Bad)</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Sheet1!$AC$143:$AC$144</c:f>
              <c:strCache>
                <c:ptCount val="2"/>
                <c:pt idx="0">
                  <c:v>Utility</c:v>
                </c:pt>
                <c:pt idx="1">
                  <c:v>Ease of Involvement</c:v>
                </c:pt>
              </c:strCache>
            </c:strRef>
          </c:cat>
          <c:val>
            <c:numRef>
              <c:f>Sheet1!$AB$143:$AB$144</c:f>
              <c:numCache>
                <c:formatCode>0</c:formatCode>
                <c:ptCount val="2"/>
                <c:pt idx="0">
                  <c:v>0</c:v>
                </c:pt>
                <c:pt idx="1">
                  <c:v>0</c:v>
                </c:pt>
              </c:numCache>
            </c:numRef>
          </c:val>
          <c:extLst>
            <c:ext xmlns:c16="http://schemas.microsoft.com/office/drawing/2014/chart" uri="{C3380CC4-5D6E-409C-BE32-E72D297353CC}">
              <c16:uniqueId val="{00000004-7CA6-4E61-AAA2-C11569D50BA0}"/>
            </c:ext>
          </c:extLst>
        </c:ser>
        <c:dLbls>
          <c:dLblPos val="ctr"/>
          <c:showLegendKey val="0"/>
          <c:showVal val="1"/>
          <c:showCatName val="0"/>
          <c:showSerName val="0"/>
          <c:showPercent val="0"/>
          <c:showBubbleSize val="0"/>
        </c:dLbls>
        <c:gapWidth val="150"/>
        <c:overlap val="100"/>
        <c:axId val="863908751"/>
        <c:axId val="863921647"/>
      </c:barChart>
      <c:catAx>
        <c:axId val="86390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63921647"/>
        <c:crosses val="autoZero"/>
        <c:auto val="1"/>
        <c:lblAlgn val="ctr"/>
        <c:lblOffset val="100"/>
        <c:noMultiLvlLbl val="0"/>
      </c:catAx>
      <c:valAx>
        <c:axId val="863921647"/>
        <c:scaling>
          <c:orientation val="minMax"/>
          <c:max val="100"/>
        </c:scaling>
        <c:delete val="1"/>
        <c:axPos val="l"/>
        <c:majorGridlines>
          <c:spPr>
            <a:ln w="9525" cap="flat" cmpd="sng" algn="ctr">
              <a:solidFill>
                <a:schemeClr val="accent2">
                  <a:lumMod val="60000"/>
                  <a:lumOff val="40000"/>
                </a:schemeClr>
              </a:solidFill>
              <a:round/>
            </a:ln>
            <a:effectLst/>
          </c:spPr>
        </c:majorGridlines>
        <c:numFmt formatCode="0" sourceLinked="1"/>
        <c:majorTickMark val="none"/>
        <c:minorTickMark val="none"/>
        <c:tickLblPos val="nextTo"/>
        <c:crossAx val="863908751"/>
        <c:crosses val="autoZero"/>
        <c:crossBetween val="between"/>
      </c:valAx>
      <c:spPr>
        <a:noFill/>
        <a:ln>
          <a:noFill/>
        </a:ln>
        <a:effectLst/>
      </c:spPr>
    </c:plotArea>
    <c:legend>
      <c:legendPos val="r"/>
      <c:layout>
        <c:manualLayout>
          <c:xMode val="edge"/>
          <c:yMode val="edge"/>
          <c:x val="0.33346477103584049"/>
          <c:y val="6.0499869203900693E-2"/>
          <c:w val="0.33005630180133305"/>
          <c:h val="0.8346618399104277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40000"/>
        <a:lumOff val="60000"/>
      </a:schemeClr>
    </a:solidFill>
    <a:ln>
      <a:noFill/>
    </a:ln>
    <a:effectLst/>
  </c:spPr>
  <c:txPr>
    <a:bodyPr/>
    <a:lstStyle/>
    <a:p>
      <a:pPr>
        <a:defRPr sz="2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Sheet1!$C$138</c:f>
              <c:strCache>
                <c:ptCount val="1"/>
                <c:pt idx="0">
                  <c:v>Yes technician</c:v>
                </c:pt>
              </c:strCache>
            </c:strRef>
          </c:tx>
          <c:spPr>
            <a:gradFill>
              <a:gsLst>
                <a:gs pos="100000">
                  <a:schemeClr val="accent1">
                    <a:lumMod val="60000"/>
                    <a:lumOff val="40000"/>
                  </a:schemeClr>
                </a:gs>
                <a:gs pos="0">
                  <a:schemeClr val="accent1"/>
                </a:gs>
              </a:gsLst>
              <a:lin ang="5400000" scaled="0"/>
            </a:gradFill>
            <a:ln w="19050">
              <a:solidFill>
                <a:schemeClr val="lt1"/>
              </a:solidFill>
            </a:ln>
            <a:effectLst/>
          </c:spPr>
          <c:invertIfNegative val="0"/>
          <c:dPt>
            <c:idx val="0"/>
            <c:invertIfNegative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4062-4D6D-B06C-BE85FEBF86E0}"/>
              </c:ext>
            </c:extLst>
          </c:dPt>
          <c:dPt>
            <c:idx val="1"/>
            <c:invertIfNegative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3-4062-4D6D-B06C-BE85FEBF86E0}"/>
              </c:ext>
            </c:extLst>
          </c:dPt>
          <c:dPt>
            <c:idx val="2"/>
            <c:invertIfNegative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5-4062-4D6D-B06C-BE85FEBF86E0}"/>
              </c:ext>
            </c:extLst>
          </c:dPt>
          <c:dPt>
            <c:idx val="3"/>
            <c:invertIfNegative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7-4062-4D6D-B06C-BE85FEBF86E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Sheet1!$V$138</c:f>
              <c:numCache>
                <c:formatCode>0</c:formatCode>
                <c:ptCount val="1"/>
                <c:pt idx="0">
                  <c:v>60</c:v>
                </c:pt>
              </c:numCache>
            </c:numRef>
          </c:val>
          <c:extLst>
            <c:ext xmlns:c16="http://schemas.microsoft.com/office/drawing/2014/chart" uri="{C3380CC4-5D6E-409C-BE32-E72D297353CC}">
              <c16:uniqueId val="{00000008-4062-4D6D-B06C-BE85FEBF86E0}"/>
            </c:ext>
          </c:extLst>
        </c:ser>
        <c:ser>
          <c:idx val="1"/>
          <c:order val="1"/>
          <c:tx>
            <c:strRef>
              <c:f>Sheet1!$C$139</c:f>
              <c:strCache>
                <c:ptCount val="1"/>
                <c:pt idx="0">
                  <c:v>Yes researcher</c:v>
                </c:pt>
              </c:strCache>
            </c:strRef>
          </c:tx>
          <c:spPr>
            <a:gradFill>
              <a:gsLst>
                <a:gs pos="100000">
                  <a:schemeClr val="accent2">
                    <a:lumMod val="60000"/>
                    <a:lumOff val="40000"/>
                  </a:schemeClr>
                </a:gs>
                <a:gs pos="0">
                  <a:schemeClr val="accent2"/>
                </a:gs>
              </a:gsLst>
              <a:lin ang="5400000" scaled="0"/>
            </a:gra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Sheet1!$V$139</c:f>
              <c:numCache>
                <c:formatCode>0</c:formatCode>
                <c:ptCount val="1"/>
                <c:pt idx="0">
                  <c:v>60</c:v>
                </c:pt>
              </c:numCache>
            </c:numRef>
          </c:val>
          <c:extLst>
            <c:ext xmlns:c16="http://schemas.microsoft.com/office/drawing/2014/chart" uri="{C3380CC4-5D6E-409C-BE32-E72D297353CC}">
              <c16:uniqueId val="{00000009-4062-4D6D-B06C-BE85FEBF86E0}"/>
            </c:ext>
          </c:extLst>
        </c:ser>
        <c:ser>
          <c:idx val="2"/>
          <c:order val="2"/>
          <c:tx>
            <c:strRef>
              <c:f>Sheet1!$C$140</c:f>
              <c:strCache>
                <c:ptCount val="1"/>
                <c:pt idx="0">
                  <c:v>Only for use of equipment</c:v>
                </c:pt>
              </c:strCache>
            </c:strRef>
          </c:tx>
          <c:spPr>
            <a:gradFill>
              <a:gsLst>
                <a:gs pos="100000">
                  <a:schemeClr val="accent3">
                    <a:lumMod val="60000"/>
                    <a:lumOff val="40000"/>
                  </a:schemeClr>
                </a:gs>
                <a:gs pos="0">
                  <a:schemeClr val="accent3"/>
                </a:gs>
              </a:gsLst>
              <a:lin ang="5400000" scaled="0"/>
            </a:gra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Sheet1!$V$140</c:f>
              <c:numCache>
                <c:formatCode>0</c:formatCode>
                <c:ptCount val="1"/>
                <c:pt idx="0">
                  <c:v>20</c:v>
                </c:pt>
              </c:numCache>
            </c:numRef>
          </c:val>
          <c:extLst>
            <c:ext xmlns:c16="http://schemas.microsoft.com/office/drawing/2014/chart" uri="{C3380CC4-5D6E-409C-BE32-E72D297353CC}">
              <c16:uniqueId val="{0000000A-4062-4D6D-B06C-BE85FEBF86E0}"/>
            </c:ext>
          </c:extLst>
        </c:ser>
        <c:ser>
          <c:idx val="3"/>
          <c:order val="3"/>
          <c:tx>
            <c:strRef>
              <c:f>Sheet1!$C$141</c:f>
              <c:strCache>
                <c:ptCount val="1"/>
                <c:pt idx="0">
                  <c:v>No</c:v>
                </c:pt>
              </c:strCache>
            </c:strRef>
          </c:tx>
          <c:spPr>
            <a:gradFill>
              <a:gsLst>
                <a:gs pos="100000">
                  <a:schemeClr val="accent4">
                    <a:lumMod val="60000"/>
                    <a:lumOff val="40000"/>
                  </a:schemeClr>
                </a:gs>
                <a:gs pos="0">
                  <a:schemeClr val="accent4"/>
                </a:gs>
              </a:gsLst>
              <a:lin ang="5400000" scaled="0"/>
            </a:gra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Sheet1!$V$141</c:f>
              <c:numCache>
                <c:formatCode>0</c:formatCode>
                <c:ptCount val="1"/>
                <c:pt idx="0">
                  <c:v>0</c:v>
                </c:pt>
              </c:numCache>
            </c:numRef>
          </c:val>
          <c:extLst>
            <c:ext xmlns:c16="http://schemas.microsoft.com/office/drawing/2014/chart" uri="{C3380CC4-5D6E-409C-BE32-E72D297353CC}">
              <c16:uniqueId val="{0000000B-4062-4D6D-B06C-BE85FEBF86E0}"/>
            </c:ext>
          </c:extLst>
        </c:ser>
        <c:dLbls>
          <c:dLblPos val="inEnd"/>
          <c:showLegendKey val="0"/>
          <c:showVal val="1"/>
          <c:showCatName val="0"/>
          <c:showSerName val="0"/>
          <c:showPercent val="0"/>
          <c:showBubbleSize val="0"/>
        </c:dLbls>
        <c:gapWidth val="100"/>
        <c:axId val="745391087"/>
        <c:axId val="745387343"/>
      </c:barChart>
      <c:valAx>
        <c:axId val="745387343"/>
        <c:scaling>
          <c:orientation val="minMax"/>
        </c:scaling>
        <c:delete val="1"/>
        <c:axPos val="b"/>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745391087"/>
        <c:crosses val="autoZero"/>
        <c:crossBetween val="between"/>
      </c:valAx>
      <c:catAx>
        <c:axId val="745391087"/>
        <c:scaling>
          <c:orientation val="minMax"/>
        </c:scaling>
        <c:delete val="1"/>
        <c:axPos val="l"/>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a: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745387343"/>
        <c:crosses val="autoZero"/>
        <c:auto val="1"/>
        <c:lblAlgn val="ctr"/>
        <c:lblOffset val="100"/>
        <c:noMultiLvlLbl val="0"/>
      </c:catAx>
      <c:spPr>
        <a:noFill/>
        <a:ln>
          <a:noFill/>
        </a:ln>
        <a:effectLst/>
      </c:spPr>
    </c:plotArea>
    <c:legend>
      <c:legendPos val="r"/>
      <c:layout>
        <c:manualLayout>
          <c:xMode val="edge"/>
          <c:yMode val="edge"/>
          <c:x val="0.65188290623647338"/>
          <c:y val="0.24374856376548218"/>
          <c:w val="0.33329312835277924"/>
          <c:h val="0.65807201728551024"/>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baseline="0" dirty="0"/>
              <a:t>Experience with Institute Tender</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8295356119206421"/>
          <c:y val="0.12186061236083638"/>
          <c:w val="0.52838796186749803"/>
          <c:h val="0.81491403860907863"/>
        </c:manualLayout>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211-4CFC-B8FE-C486E312E34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211-4CFC-B8FE-C486E312E34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211-4CFC-B8FE-C486E312E34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211-4CFC-B8FE-C486E312E34A}"/>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2211-4CFC-B8FE-C486E312E34A}"/>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Sheet1!$X$142:$AB$142</c:f>
              <c:strCache>
                <c:ptCount val="5"/>
                <c:pt idx="0">
                  <c:v>5 (Good)</c:v>
                </c:pt>
                <c:pt idx="1">
                  <c:v>4</c:v>
                </c:pt>
                <c:pt idx="2">
                  <c:v>3</c:v>
                </c:pt>
                <c:pt idx="3">
                  <c:v>2</c:v>
                </c:pt>
                <c:pt idx="4">
                  <c:v>1 (Bad)</c:v>
                </c:pt>
              </c:strCache>
            </c:strRef>
          </c:cat>
          <c:val>
            <c:numRef>
              <c:f>Sheet1!$X$155:$AB$155</c:f>
              <c:numCache>
                <c:formatCode>0</c:formatCode>
                <c:ptCount val="5"/>
                <c:pt idx="0">
                  <c:v>11.764705882352942</c:v>
                </c:pt>
                <c:pt idx="1">
                  <c:v>41.176470588235297</c:v>
                </c:pt>
                <c:pt idx="2">
                  <c:v>35.294117647058826</c:v>
                </c:pt>
                <c:pt idx="3">
                  <c:v>5.882352941176471</c:v>
                </c:pt>
                <c:pt idx="4">
                  <c:v>5.882352941176471</c:v>
                </c:pt>
              </c:numCache>
            </c:numRef>
          </c:val>
          <c:extLst>
            <c:ext xmlns:c16="http://schemas.microsoft.com/office/drawing/2014/chart" uri="{C3380CC4-5D6E-409C-BE32-E72D297353CC}">
              <c16:uniqueId val="{0000000A-2211-4CFC-B8FE-C486E312E34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5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accent4">
        <a:lumMod val="40000"/>
        <a:lumOff val="60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Sheet1!$C$157</c:f>
              <c:strCache>
                <c:ptCount val="1"/>
                <c:pt idx="0">
                  <c:v>Bureaucracy complications</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A13-4B9A-848F-C6011878A539}"/>
              </c:ext>
            </c:extLst>
          </c:dPt>
          <c:dPt>
            <c:idx val="1"/>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A13-4B9A-848F-C6011878A539}"/>
              </c:ext>
            </c:extLst>
          </c:dPt>
          <c:dPt>
            <c:idx val="2"/>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A13-4B9A-848F-C6011878A53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Sheet1!$V$157</c:f>
              <c:numCache>
                <c:formatCode>0</c:formatCode>
                <c:ptCount val="1"/>
                <c:pt idx="0">
                  <c:v>83.333333333333343</c:v>
                </c:pt>
              </c:numCache>
            </c:numRef>
          </c:val>
          <c:extLst>
            <c:ext xmlns:c16="http://schemas.microsoft.com/office/drawing/2014/chart" uri="{C3380CC4-5D6E-409C-BE32-E72D297353CC}">
              <c16:uniqueId val="{00000006-7A13-4B9A-848F-C6011878A539}"/>
            </c:ext>
          </c:extLst>
        </c:ser>
        <c:ser>
          <c:idx val="1"/>
          <c:order val="1"/>
          <c:tx>
            <c:strRef>
              <c:f>Sheet1!$C$158</c:f>
              <c:strCache>
                <c:ptCount val="1"/>
                <c:pt idx="0">
                  <c:v>Difficulties in submitting the documents</c:v>
                </c:pt>
              </c:strCache>
            </c:strRef>
          </c:tx>
          <c:spPr>
            <a:solidFill>
              <a:schemeClr val="accent2"/>
            </a:solidFill>
            <a:ln>
              <a:noFill/>
            </a:ln>
            <a:effectLst>
              <a:outerShdw blurRad="254000" sx="102000" sy="102000" algn="ctr" rotWithShape="0">
                <a:prstClr val="black">
                  <a:alpha val="20000"/>
                </a:prstClr>
              </a:outerShdw>
            </a:effectLst>
          </c:spPr>
          <c:invertIfNegative val="0"/>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Sheet1!$V$158</c:f>
              <c:numCache>
                <c:formatCode>0</c:formatCode>
                <c:ptCount val="1"/>
                <c:pt idx="0">
                  <c:v>16.666666666666668</c:v>
                </c:pt>
              </c:numCache>
            </c:numRef>
          </c:val>
          <c:extLst>
            <c:ext xmlns:c16="http://schemas.microsoft.com/office/drawing/2014/chart" uri="{C3380CC4-5D6E-409C-BE32-E72D297353CC}">
              <c16:uniqueId val="{00000007-7A13-4B9A-848F-C6011878A539}"/>
            </c:ext>
          </c:extLst>
        </c:ser>
        <c:ser>
          <c:idx val="2"/>
          <c:order val="2"/>
          <c:tx>
            <c:strRef>
              <c:f>Sheet1!$C$159</c:f>
              <c:strCache>
                <c:ptCount val="1"/>
                <c:pt idx="0">
                  <c:v>Difficulties to have clarifications on the tender</c:v>
                </c:pt>
              </c:strCache>
            </c:strRef>
          </c:tx>
          <c:spPr>
            <a:solidFill>
              <a:schemeClr val="accent3"/>
            </a:solidFill>
            <a:ln>
              <a:noFill/>
            </a:ln>
            <a:effectLst>
              <a:outerShdw blurRad="254000" sx="102000" sy="102000" algn="ctr" rotWithShape="0">
                <a:prstClr val="black">
                  <a:alpha val="20000"/>
                </a:prstClr>
              </a:outerShdw>
            </a:effectLst>
          </c:spPr>
          <c:invertIfNegative val="0"/>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Sheet1!$V$159</c:f>
              <c:numCache>
                <c:formatCode>0</c:formatCode>
                <c:ptCount val="1"/>
                <c:pt idx="0">
                  <c:v>50</c:v>
                </c:pt>
              </c:numCache>
            </c:numRef>
          </c:val>
          <c:extLst>
            <c:ext xmlns:c16="http://schemas.microsoft.com/office/drawing/2014/chart" uri="{C3380CC4-5D6E-409C-BE32-E72D297353CC}">
              <c16:uniqueId val="{00000008-7A13-4B9A-848F-C6011878A539}"/>
            </c:ext>
          </c:extLst>
        </c:ser>
        <c:dLbls>
          <c:dLblPos val="ctr"/>
          <c:showLegendKey val="0"/>
          <c:showVal val="1"/>
          <c:showCatName val="0"/>
          <c:showSerName val="0"/>
          <c:showPercent val="0"/>
          <c:showBubbleSize val="0"/>
        </c:dLbls>
        <c:gapWidth val="100"/>
        <c:axId val="1895908815"/>
        <c:axId val="1895914639"/>
      </c:barChart>
      <c:catAx>
        <c:axId val="1895908815"/>
        <c:scaling>
          <c:orientation val="minMax"/>
        </c:scaling>
        <c:delete val="1"/>
        <c:axPos val="l"/>
        <c:majorTickMark val="out"/>
        <c:minorTickMark val="none"/>
        <c:tickLblPos val="nextTo"/>
        <c:crossAx val="1895914639"/>
        <c:crosses val="autoZero"/>
        <c:auto val="1"/>
        <c:lblAlgn val="ctr"/>
        <c:lblOffset val="100"/>
        <c:noMultiLvlLbl val="0"/>
      </c:catAx>
      <c:valAx>
        <c:axId val="1895914639"/>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 of</a:t>
                </a:r>
                <a:r>
                  <a:rPr lang="en-US" sz="1200" baseline="0"/>
                  <a:t> Companies</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out"/>
        <c:minorTickMark val="none"/>
        <c:tickLblPos val="nextTo"/>
        <c:crossAx val="1895908815"/>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smtClean="0">
                <a:effectLst/>
              </a:rPr>
              <a:t>Accelerator </a:t>
            </a:r>
            <a:r>
              <a:rPr lang="en-US" sz="1800" b="1" i="0" baseline="0" dirty="0">
                <a:effectLst/>
              </a:rPr>
              <a:t>Turnover (16 </a:t>
            </a:r>
            <a:r>
              <a:rPr lang="en-US" sz="1800" b="1" i="0" baseline="0" dirty="0" err="1">
                <a:effectLst/>
              </a:rPr>
              <a:t>answ</a:t>
            </a:r>
            <a:r>
              <a:rPr lang="en-US" sz="1800" b="1" i="0" baseline="0" dirty="0">
                <a:effectLst/>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790791776027995"/>
          <c:y val="0.14297499270924469"/>
          <c:w val="0.38251749781277339"/>
          <c:h val="0.6375291630212890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21-49CE-BDC7-033B409D32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21-49CE-BDC7-033B409D32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21-49CE-BDC7-033B409D32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21-49CE-BDC7-033B409D32B0}"/>
              </c:ext>
            </c:extLst>
          </c:dPt>
          <c:dLbls>
            <c:dLbl>
              <c:idx val="0"/>
              <c:tx>
                <c:rich>
                  <a:bodyPr/>
                  <a:lstStyle/>
                  <a:p>
                    <a:fld id="{026B4F70-E1BC-45C6-B87C-C04E0A365443}" type="PERCENTAGE">
                      <a:rPr lang="en-US"/>
                      <a:pPr/>
                      <a:t>[PERCENTAGE]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21-49CE-BDC7-033B409D32B0}"/>
                </c:ext>
              </c:extLst>
            </c:dLbl>
            <c:dLbl>
              <c:idx val="1"/>
              <c:tx>
                <c:rich>
                  <a:bodyPr/>
                  <a:lstStyle/>
                  <a:p>
                    <a:fld id="{EC980022-1BEB-4F48-8617-91CD36E15734}" type="PERCENTAGE">
                      <a:rPr lang="en-US"/>
                      <a:pPr/>
                      <a:t>[PERCENTAGE]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21-49CE-BDC7-033B409D32B0}"/>
                </c:ext>
              </c:extLst>
            </c:dLbl>
            <c:dLbl>
              <c:idx val="2"/>
              <c:tx>
                <c:rich>
                  <a:bodyPr/>
                  <a:lstStyle/>
                  <a:p>
                    <a:fld id="{D025BAE2-4B35-41AF-A22C-E08DD55F42C4}" type="PERCENTAGE">
                      <a:rPr lang="en-US"/>
                      <a:pPr/>
                      <a:t>[PERCENTAGE]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421-49CE-BDC7-033B409D32B0}"/>
                </c:ext>
              </c:extLst>
            </c:dLbl>
            <c:dLbl>
              <c:idx val="3"/>
              <c:tx>
                <c:rich>
                  <a:bodyPr/>
                  <a:lstStyle/>
                  <a:p>
                    <a:fld id="{0EFBA6ED-1460-40AD-AE5B-2AE32570B481}" type="PERCENTAGE">
                      <a:rPr lang="en-US"/>
                      <a:pPr/>
                      <a:t>[PERCENTAGE]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421-49CE-BDC7-033B409D32B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Sheet1!$C$25:$C$28</c:f>
              <c:strCache>
                <c:ptCount val="4"/>
                <c:pt idx="0">
                  <c:v>0-10%</c:v>
                </c:pt>
                <c:pt idx="1">
                  <c:v>10-40%</c:v>
                </c:pt>
                <c:pt idx="2">
                  <c:v>40-70%</c:v>
                </c:pt>
                <c:pt idx="3">
                  <c:v>Over70%</c:v>
                </c:pt>
              </c:strCache>
            </c:strRef>
          </c:cat>
          <c:val>
            <c:numRef>
              <c:f>Sheet1!$V$25:$V$28</c:f>
              <c:numCache>
                <c:formatCode>0</c:formatCode>
                <c:ptCount val="4"/>
                <c:pt idx="0">
                  <c:v>43.75</c:v>
                </c:pt>
                <c:pt idx="1">
                  <c:v>12.5</c:v>
                </c:pt>
                <c:pt idx="2">
                  <c:v>18.75</c:v>
                </c:pt>
                <c:pt idx="3">
                  <c:v>25</c:v>
                </c:pt>
              </c:numCache>
            </c:numRef>
          </c:val>
          <c:extLst>
            <c:ext xmlns:c16="http://schemas.microsoft.com/office/drawing/2014/chart" uri="{C3380CC4-5D6E-409C-BE32-E72D297353CC}">
              <c16:uniqueId val="{00000008-C421-49CE-BDC7-033B409D32B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i="0" baseline="0"/>
              <a:t>European Call</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Sheet1!$X$166</c:f>
              <c:strCache>
                <c:ptCount val="1"/>
                <c:pt idx="0">
                  <c:v>5 (Good)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Sheet1!$X$167:$X$169</c:f>
              <c:numCache>
                <c:formatCode>0</c:formatCode>
                <c:ptCount val="3"/>
                <c:pt idx="0">
                  <c:v>12.5</c:v>
                </c:pt>
                <c:pt idx="1">
                  <c:v>10</c:v>
                </c:pt>
                <c:pt idx="2">
                  <c:v>20</c:v>
                </c:pt>
              </c:numCache>
            </c:numRef>
          </c:val>
          <c:extLst>
            <c:ext xmlns:c16="http://schemas.microsoft.com/office/drawing/2014/chart" uri="{C3380CC4-5D6E-409C-BE32-E72D297353CC}">
              <c16:uniqueId val="{00000000-BD43-40FF-9808-E72ACE6E980F}"/>
            </c:ext>
          </c:extLst>
        </c:ser>
        <c:ser>
          <c:idx val="1"/>
          <c:order val="1"/>
          <c:tx>
            <c:strRef>
              <c:f>Sheet1!$Y$166</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Sheet1!$Y$167:$Y$169</c:f>
              <c:numCache>
                <c:formatCode>0</c:formatCode>
                <c:ptCount val="3"/>
                <c:pt idx="0">
                  <c:v>50</c:v>
                </c:pt>
                <c:pt idx="1">
                  <c:v>40</c:v>
                </c:pt>
                <c:pt idx="2">
                  <c:v>20</c:v>
                </c:pt>
              </c:numCache>
            </c:numRef>
          </c:val>
          <c:extLst>
            <c:ext xmlns:c16="http://schemas.microsoft.com/office/drawing/2014/chart" uri="{C3380CC4-5D6E-409C-BE32-E72D297353CC}">
              <c16:uniqueId val="{00000001-BD43-40FF-9808-E72ACE6E980F}"/>
            </c:ext>
          </c:extLst>
        </c:ser>
        <c:ser>
          <c:idx val="2"/>
          <c:order val="2"/>
          <c:tx>
            <c:strRef>
              <c:f>Sheet1!$Z$166</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Sheet1!$Z$167:$Z$169</c:f>
              <c:numCache>
                <c:formatCode>0</c:formatCode>
                <c:ptCount val="3"/>
                <c:pt idx="0">
                  <c:v>25</c:v>
                </c:pt>
                <c:pt idx="1">
                  <c:v>20</c:v>
                </c:pt>
                <c:pt idx="2">
                  <c:v>20</c:v>
                </c:pt>
              </c:numCache>
            </c:numRef>
          </c:val>
          <c:extLst>
            <c:ext xmlns:c16="http://schemas.microsoft.com/office/drawing/2014/chart" uri="{C3380CC4-5D6E-409C-BE32-E72D297353CC}">
              <c16:uniqueId val="{00000002-BD43-40FF-9808-E72ACE6E980F}"/>
            </c:ext>
          </c:extLst>
        </c:ser>
        <c:ser>
          <c:idx val="3"/>
          <c:order val="3"/>
          <c:tx>
            <c:strRef>
              <c:f>Sheet1!$AA$166</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Sheet1!$AA$167:$AA$169</c:f>
              <c:numCache>
                <c:formatCode>0</c:formatCode>
                <c:ptCount val="3"/>
                <c:pt idx="0">
                  <c:v>12.5</c:v>
                </c:pt>
                <c:pt idx="1">
                  <c:v>0</c:v>
                </c:pt>
                <c:pt idx="2">
                  <c:v>10</c:v>
                </c:pt>
              </c:numCache>
            </c:numRef>
          </c:val>
          <c:extLst>
            <c:ext xmlns:c16="http://schemas.microsoft.com/office/drawing/2014/chart" uri="{C3380CC4-5D6E-409C-BE32-E72D297353CC}">
              <c16:uniqueId val="{00000003-BD43-40FF-9808-E72ACE6E980F}"/>
            </c:ext>
          </c:extLst>
        </c:ser>
        <c:ser>
          <c:idx val="4"/>
          <c:order val="4"/>
          <c:tx>
            <c:strRef>
              <c:f>Sheet1!$AB$166</c:f>
              <c:strCache>
                <c:ptCount val="1"/>
                <c:pt idx="0">
                  <c:v>1 (Bad)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Sheet1!$AB$167:$AB$169</c:f>
              <c:numCache>
                <c:formatCode>0</c:formatCode>
                <c:ptCount val="3"/>
                <c:pt idx="0">
                  <c:v>0</c:v>
                </c:pt>
                <c:pt idx="1">
                  <c:v>30</c:v>
                </c:pt>
                <c:pt idx="2">
                  <c:v>30</c:v>
                </c:pt>
              </c:numCache>
            </c:numRef>
          </c:val>
          <c:extLst>
            <c:ext xmlns:c16="http://schemas.microsoft.com/office/drawing/2014/chart" uri="{C3380CC4-5D6E-409C-BE32-E72D297353CC}">
              <c16:uniqueId val="{00000004-BD43-40FF-9808-E72ACE6E980F}"/>
            </c:ext>
          </c:extLst>
        </c:ser>
        <c:dLbls>
          <c:dLblPos val="ctr"/>
          <c:showLegendKey val="0"/>
          <c:showVal val="1"/>
          <c:showCatName val="0"/>
          <c:showSerName val="0"/>
          <c:showPercent val="0"/>
          <c:showBubbleSize val="0"/>
        </c:dLbls>
        <c:gapWidth val="219"/>
        <c:overlap val="100"/>
        <c:axId val="165617264"/>
        <c:axId val="165606864"/>
      </c:barChart>
      <c:catAx>
        <c:axId val="16561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65606864"/>
        <c:crosses val="autoZero"/>
        <c:auto val="1"/>
        <c:lblAlgn val="ctr"/>
        <c:lblOffset val="100"/>
        <c:noMultiLvlLbl val="0"/>
      </c:catAx>
      <c:valAx>
        <c:axId val="165606864"/>
        <c:scaling>
          <c:orientation val="minMax"/>
          <c:max val="100"/>
        </c:scaling>
        <c:delete val="1"/>
        <c:axPos val="l"/>
        <c:majorGridlines>
          <c:spPr>
            <a:ln w="9525" cap="flat" cmpd="sng" algn="ctr">
              <a:solidFill>
                <a:schemeClr val="accent2">
                  <a:lumMod val="60000"/>
                  <a:lumOff val="40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r>
                  <a:rPr lang="en-US" sz="1500" b="1" i="0" baseline="0"/>
                  <a:t>%</a:t>
                </a:r>
              </a:p>
            </c:rich>
          </c:tx>
          <c:overlay val="0"/>
          <c:spPr>
            <a:noFill/>
            <a:ln>
              <a:noFill/>
            </a:ln>
            <a:effectLst/>
          </c:spPr>
          <c:txPr>
            <a:bodyPr rot="-54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165617264"/>
        <c:crosses val="autoZero"/>
        <c:crossBetween val="between"/>
      </c:valAx>
      <c:spPr>
        <a:noFill/>
        <a:ln>
          <a:noFill/>
        </a:ln>
        <a:effectLst/>
      </c:spPr>
    </c:plotArea>
    <c:legend>
      <c:legendPos val="r"/>
      <c:layout>
        <c:manualLayout>
          <c:xMode val="edge"/>
          <c:yMode val="edge"/>
          <c:x val="0.77921792139564849"/>
          <c:y val="0.17104346104012771"/>
          <c:w val="0.2113406353769143"/>
          <c:h val="0.42199194928989259"/>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baseline="0"/>
              <a:t>National/Regional Call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Sheet1!$X$161</c:f>
              <c:strCache>
                <c:ptCount val="1"/>
                <c:pt idx="0">
                  <c:v>5 (Good)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Sheet1!$X$162:$X$164</c:f>
              <c:numCache>
                <c:formatCode>0</c:formatCode>
                <c:ptCount val="3"/>
                <c:pt idx="0">
                  <c:v>11.111111111111111</c:v>
                </c:pt>
                <c:pt idx="1">
                  <c:v>18.181818181818183</c:v>
                </c:pt>
                <c:pt idx="2">
                  <c:v>18.181818181818183</c:v>
                </c:pt>
              </c:numCache>
            </c:numRef>
          </c:val>
          <c:extLst>
            <c:ext xmlns:c16="http://schemas.microsoft.com/office/drawing/2014/chart" uri="{C3380CC4-5D6E-409C-BE32-E72D297353CC}">
              <c16:uniqueId val="{00000000-4033-428A-AFF6-63891F4B665E}"/>
            </c:ext>
          </c:extLst>
        </c:ser>
        <c:ser>
          <c:idx val="1"/>
          <c:order val="1"/>
          <c:tx>
            <c:strRef>
              <c:f>Sheet1!$Y$161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Sheet1!$Y$162:$Y$164</c:f>
              <c:numCache>
                <c:formatCode>0</c:formatCode>
                <c:ptCount val="3"/>
                <c:pt idx="0">
                  <c:v>33.333333333333329</c:v>
                </c:pt>
                <c:pt idx="1">
                  <c:v>18.181818181818183</c:v>
                </c:pt>
                <c:pt idx="2">
                  <c:v>18.181818181818183</c:v>
                </c:pt>
              </c:numCache>
            </c:numRef>
          </c:val>
          <c:extLst>
            <c:ext xmlns:c16="http://schemas.microsoft.com/office/drawing/2014/chart" uri="{C3380CC4-5D6E-409C-BE32-E72D297353CC}">
              <c16:uniqueId val="{00000001-4033-428A-AFF6-63891F4B665E}"/>
            </c:ext>
          </c:extLst>
        </c:ser>
        <c:ser>
          <c:idx val="2"/>
          <c:order val="2"/>
          <c:tx>
            <c:strRef>
              <c:f>Sheet1!$Z$161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Sheet1!$Z$162:$Z$164</c:f>
              <c:numCache>
                <c:formatCode>0</c:formatCode>
                <c:ptCount val="3"/>
                <c:pt idx="0">
                  <c:v>33.333333333333329</c:v>
                </c:pt>
                <c:pt idx="1">
                  <c:v>18.181818181818183</c:v>
                </c:pt>
                <c:pt idx="2">
                  <c:v>18.181818181818183</c:v>
                </c:pt>
              </c:numCache>
            </c:numRef>
          </c:val>
          <c:extLst>
            <c:ext xmlns:c16="http://schemas.microsoft.com/office/drawing/2014/chart" uri="{C3380CC4-5D6E-409C-BE32-E72D297353CC}">
              <c16:uniqueId val="{00000002-4033-428A-AFF6-63891F4B665E}"/>
            </c:ext>
          </c:extLst>
        </c:ser>
        <c:ser>
          <c:idx val="3"/>
          <c:order val="3"/>
          <c:tx>
            <c:strRef>
              <c:f>Sheet1!$AA$161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Sheet1!$AA$162:$AA$164</c:f>
              <c:numCache>
                <c:formatCode>0</c:formatCode>
                <c:ptCount val="3"/>
                <c:pt idx="0">
                  <c:v>22.222222222222221</c:v>
                </c:pt>
                <c:pt idx="1">
                  <c:v>36.363636363636367</c:v>
                </c:pt>
                <c:pt idx="2">
                  <c:v>36.363636363636367</c:v>
                </c:pt>
              </c:numCache>
            </c:numRef>
          </c:val>
          <c:extLst>
            <c:ext xmlns:c16="http://schemas.microsoft.com/office/drawing/2014/chart" uri="{C3380CC4-5D6E-409C-BE32-E72D297353CC}">
              <c16:uniqueId val="{00000003-4033-428A-AFF6-63891F4B665E}"/>
            </c:ext>
          </c:extLst>
        </c:ser>
        <c:ser>
          <c:idx val="4"/>
          <c:order val="4"/>
          <c:tx>
            <c:strRef>
              <c:f>Sheet1!$AB$161</c:f>
              <c:strCache>
                <c:ptCount val="1"/>
                <c:pt idx="0">
                  <c:v>1 (Bad)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3"/>
              <c:pt idx="0">
                <c:v>Experience</c:v>
              </c:pt>
              <c:pt idx="1">
                <c:v> Promotion</c:v>
              </c:pt>
              <c:pt idx="2">
                <c:v> Clarity</c:v>
              </c:pt>
            </c:strLit>
          </c:cat>
          <c:val>
            <c:numRef>
              <c:f>Sheet1!$AB$162:$AB$164</c:f>
              <c:numCache>
                <c:formatCode>0</c:formatCode>
                <c:ptCount val="3"/>
                <c:pt idx="0">
                  <c:v>0</c:v>
                </c:pt>
                <c:pt idx="1">
                  <c:v>9.0909090909090917</c:v>
                </c:pt>
                <c:pt idx="2">
                  <c:v>9.0909090909090917</c:v>
                </c:pt>
              </c:numCache>
            </c:numRef>
          </c:val>
          <c:extLst>
            <c:ext xmlns:c16="http://schemas.microsoft.com/office/drawing/2014/chart" uri="{C3380CC4-5D6E-409C-BE32-E72D297353CC}">
              <c16:uniqueId val="{00000004-4033-428A-AFF6-63891F4B665E}"/>
            </c:ext>
          </c:extLst>
        </c:ser>
        <c:dLbls>
          <c:dLblPos val="ctr"/>
          <c:showLegendKey val="0"/>
          <c:showVal val="1"/>
          <c:showCatName val="0"/>
          <c:showSerName val="0"/>
          <c:showPercent val="0"/>
          <c:showBubbleSize val="0"/>
        </c:dLbls>
        <c:gapWidth val="150"/>
        <c:overlap val="100"/>
        <c:axId val="297578960"/>
        <c:axId val="297571472"/>
      </c:barChart>
      <c:catAx>
        <c:axId val="29757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297571472"/>
        <c:crosses val="autoZero"/>
        <c:auto val="1"/>
        <c:lblAlgn val="ctr"/>
        <c:lblOffset val="100"/>
        <c:noMultiLvlLbl val="0"/>
      </c:catAx>
      <c:valAx>
        <c:axId val="297571472"/>
        <c:scaling>
          <c:orientation val="minMax"/>
          <c:max val="100"/>
        </c:scaling>
        <c:delete val="1"/>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r>
                  <a:rPr lang="en-US" sz="1500" b="1" i="0" baseline="0"/>
                  <a:t>%</a:t>
                </a:r>
              </a:p>
            </c:rich>
          </c:tx>
          <c:overlay val="0"/>
          <c:spPr>
            <a:noFill/>
            <a:ln>
              <a:noFill/>
            </a:ln>
            <a:effectLst/>
          </c:spPr>
          <c:txPr>
            <a:bodyPr rot="-54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297578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Magnet </a:t>
            </a:r>
            <a:r>
              <a:rPr lang="en-US" sz="1800" b="1" dirty="0"/>
              <a:t>Turnover (17 </a:t>
            </a:r>
            <a:r>
              <a:rPr lang="en-US" sz="1800" b="1" dirty="0" err="1"/>
              <a:t>answ</a:t>
            </a:r>
            <a:r>
              <a:rPr lang="en-US" sz="1800" b="1" dirty="0"/>
              <a: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70-4D83-B986-67A26B8592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70-4D83-B986-67A26B8592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70-4D83-B986-67A26B8592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70-4D83-B986-67A26B85926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Sheet1!$C$30:$C$33</c:f>
              <c:strCache>
                <c:ptCount val="4"/>
                <c:pt idx="0">
                  <c:v>0-10%</c:v>
                </c:pt>
                <c:pt idx="1">
                  <c:v>10-40%</c:v>
                </c:pt>
                <c:pt idx="2">
                  <c:v>40-70%</c:v>
                </c:pt>
                <c:pt idx="3">
                  <c:v>Over70%</c:v>
                </c:pt>
              </c:strCache>
            </c:strRef>
          </c:cat>
          <c:val>
            <c:numRef>
              <c:f>Sheet1!$V$30:$V$33</c:f>
              <c:numCache>
                <c:formatCode>0</c:formatCode>
                <c:ptCount val="4"/>
                <c:pt idx="0">
                  <c:v>64.705882352941188</c:v>
                </c:pt>
                <c:pt idx="1">
                  <c:v>5.882352941176471</c:v>
                </c:pt>
                <c:pt idx="2">
                  <c:v>17.647058823529413</c:v>
                </c:pt>
                <c:pt idx="3">
                  <c:v>11.764705882352942</c:v>
                </c:pt>
              </c:numCache>
            </c:numRef>
          </c:val>
          <c:extLst>
            <c:ext xmlns:c16="http://schemas.microsoft.com/office/drawing/2014/chart" uri="{C3380CC4-5D6E-409C-BE32-E72D297353CC}">
              <c16:uniqueId val="{00000008-F670-4D83-B986-67A26B85926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solidFill>
                <a:schemeClr val="tx2"/>
              </a:solidFill>
              <a:ln>
                <a:solidFill>
                  <a:schemeClr val="tx2"/>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Sheet1!$X$34:$AN$34</c:f>
              <c:numCache>
                <c:formatCode>General</c:formatCode>
                <c:ptCount val="17"/>
                <c:pt idx="0">
                  <c:v>6</c:v>
                </c:pt>
                <c:pt idx="1">
                  <c:v>48</c:v>
                </c:pt>
                <c:pt idx="2">
                  <c:v>50</c:v>
                </c:pt>
                <c:pt idx="3">
                  <c:v>65</c:v>
                </c:pt>
                <c:pt idx="4">
                  <c:v>78</c:v>
                </c:pt>
                <c:pt idx="5">
                  <c:v>85</c:v>
                </c:pt>
                <c:pt idx="6">
                  <c:v>105</c:v>
                </c:pt>
                <c:pt idx="7">
                  <c:v>118</c:v>
                </c:pt>
                <c:pt idx="8">
                  <c:v>125</c:v>
                </c:pt>
                <c:pt idx="9">
                  <c:v>156</c:v>
                </c:pt>
                <c:pt idx="10">
                  <c:v>170</c:v>
                </c:pt>
                <c:pt idx="11">
                  <c:v>180</c:v>
                </c:pt>
                <c:pt idx="12">
                  <c:v>186</c:v>
                </c:pt>
                <c:pt idx="13">
                  <c:v>200</c:v>
                </c:pt>
                <c:pt idx="14">
                  <c:v>250</c:v>
                </c:pt>
                <c:pt idx="15">
                  <c:v>1100</c:v>
                </c:pt>
                <c:pt idx="16">
                  <c:v>3000</c:v>
                </c:pt>
              </c:numCache>
            </c:numRef>
          </c:cat>
          <c:val>
            <c:numRef>
              <c:f>Sheet1!$X$35:$AN$35</c:f>
              <c:numCache>
                <c:formatCode>General</c:formatCode>
                <c:ptCount val="17"/>
                <c:pt idx="0" formatCode="0.00">
                  <c:v>50</c:v>
                </c:pt>
                <c:pt idx="1">
                  <c:v>6.25</c:v>
                </c:pt>
                <c:pt idx="2" formatCode="0.00">
                  <c:v>20</c:v>
                </c:pt>
                <c:pt idx="3" formatCode="0.00">
                  <c:v>7.6923076923076925</c:v>
                </c:pt>
                <c:pt idx="4" formatCode="0.00">
                  <c:v>10.256410256410257</c:v>
                </c:pt>
                <c:pt idx="5" formatCode="0.00">
                  <c:v>0</c:v>
                </c:pt>
                <c:pt idx="6" formatCode="0.00">
                  <c:v>19.047619047619047</c:v>
                </c:pt>
                <c:pt idx="7" formatCode="0.00">
                  <c:v>23.728813559322035</c:v>
                </c:pt>
                <c:pt idx="8" formatCode="0.00">
                  <c:v>6.4</c:v>
                </c:pt>
                <c:pt idx="9" formatCode="0.00">
                  <c:v>0</c:v>
                </c:pt>
                <c:pt idx="10" formatCode="0.00">
                  <c:v>1.7647058823529411</c:v>
                </c:pt>
                <c:pt idx="11" formatCode="0.00">
                  <c:v>11.111111111111111</c:v>
                </c:pt>
                <c:pt idx="12" formatCode="0.00">
                  <c:v>3.763440860215054</c:v>
                </c:pt>
                <c:pt idx="13" formatCode="0.00">
                  <c:v>2.5</c:v>
                </c:pt>
                <c:pt idx="14" formatCode="0.00">
                  <c:v>20</c:v>
                </c:pt>
                <c:pt idx="15" formatCode="0.00">
                  <c:v>6.3636363636363633</c:v>
                </c:pt>
                <c:pt idx="16" formatCode="0.00">
                  <c:v>10</c:v>
                </c:pt>
              </c:numCache>
            </c:numRef>
          </c:val>
          <c:extLst>
            <c:ext xmlns:c16="http://schemas.microsoft.com/office/drawing/2014/chart" uri="{C3380CC4-5D6E-409C-BE32-E72D297353CC}">
              <c16:uniqueId val="{00000000-642B-4D7E-8408-1805AFA5DBCD}"/>
            </c:ext>
          </c:extLst>
        </c:ser>
        <c:dLbls>
          <c:dLblPos val="inEnd"/>
          <c:showLegendKey val="0"/>
          <c:showVal val="1"/>
          <c:showCatName val="0"/>
          <c:showSerName val="0"/>
          <c:showPercent val="0"/>
          <c:showBubbleSize val="0"/>
        </c:dLbls>
        <c:gapWidth val="56"/>
        <c:overlap val="-33"/>
        <c:axId val="79446928"/>
        <c:axId val="79429872"/>
      </c:barChart>
      <c:catAx>
        <c:axId val="7944692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a:t>Number</a:t>
                </a:r>
                <a:r>
                  <a:rPr lang="en-US" sz="1800" baseline="0"/>
                  <a:t> of Employees</a:t>
                </a:r>
                <a:endParaRPr lang="en-US" sz="18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79429872"/>
        <c:crosses val="autoZero"/>
        <c:auto val="1"/>
        <c:lblAlgn val="ctr"/>
        <c:lblOffset val="100"/>
        <c:noMultiLvlLbl val="0"/>
      </c:catAx>
      <c:valAx>
        <c:axId val="79429872"/>
        <c:scaling>
          <c:orientation val="minMax"/>
        </c:scaling>
        <c:delete val="1"/>
        <c:axPos val="l"/>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a:t>% R&amp;D persnell</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0.00" sourceLinked="1"/>
        <c:majorTickMark val="none"/>
        <c:minorTickMark val="none"/>
        <c:tickLblPos val="nextTo"/>
        <c:crossAx val="79446928"/>
        <c:crosses val="autoZero"/>
        <c:crossBetween val="between"/>
        <c:majorUnit val="5"/>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Sheet1!$C$38:$C$47</c:f>
              <c:strCache>
                <c:ptCount val="10"/>
                <c:pt idx="0">
                  <c:v>CEA</c:v>
                </c:pt>
                <c:pt idx="1">
                  <c:v>CERN</c:v>
                </c:pt>
                <c:pt idx="2">
                  <c:v>DESY</c:v>
                </c:pt>
                <c:pt idx="3">
                  <c:v>INFN</c:v>
                </c:pt>
                <c:pt idx="4">
                  <c:v>IFJ</c:v>
                </c:pt>
                <c:pt idx="5">
                  <c:v>CNRS</c:v>
                </c:pt>
                <c:pt idx="6">
                  <c:v>STFC</c:v>
                </c:pt>
                <c:pt idx="7">
                  <c:v>UU</c:v>
                </c:pt>
                <c:pt idx="8">
                  <c:v>PSI</c:v>
                </c:pt>
                <c:pt idx="9">
                  <c:v>KIT</c:v>
                </c:pt>
              </c:strCache>
            </c:strRef>
          </c:cat>
          <c:val>
            <c:numRef>
              <c:f>Sheet1!$V$38:$V$47</c:f>
              <c:numCache>
                <c:formatCode>0</c:formatCode>
                <c:ptCount val="10"/>
                <c:pt idx="0">
                  <c:v>70.588235294117652</c:v>
                </c:pt>
                <c:pt idx="1">
                  <c:v>94.117647058823536</c:v>
                </c:pt>
                <c:pt idx="2">
                  <c:v>41.176470588235297</c:v>
                </c:pt>
                <c:pt idx="3">
                  <c:v>52.941176470588239</c:v>
                </c:pt>
                <c:pt idx="4">
                  <c:v>0</c:v>
                </c:pt>
                <c:pt idx="5">
                  <c:v>35.294117647058826</c:v>
                </c:pt>
                <c:pt idx="6">
                  <c:v>41.176470588235297</c:v>
                </c:pt>
                <c:pt idx="7">
                  <c:v>0</c:v>
                </c:pt>
                <c:pt idx="8">
                  <c:v>47.058823529411768</c:v>
                </c:pt>
                <c:pt idx="9">
                  <c:v>29.411764705882355</c:v>
                </c:pt>
              </c:numCache>
            </c:numRef>
          </c:val>
          <c:extLst>
            <c:ext xmlns:c16="http://schemas.microsoft.com/office/drawing/2014/chart" uri="{C3380CC4-5D6E-409C-BE32-E72D297353CC}">
              <c16:uniqueId val="{00000000-728A-44D8-A8C0-7B00DA568420}"/>
            </c:ext>
          </c:extLst>
        </c:ser>
        <c:dLbls>
          <c:dLblPos val="outEnd"/>
          <c:showLegendKey val="0"/>
          <c:showVal val="1"/>
          <c:showCatName val="0"/>
          <c:showSerName val="0"/>
          <c:showPercent val="0"/>
          <c:showBubbleSize val="0"/>
        </c:dLbls>
        <c:gapWidth val="267"/>
        <c:overlap val="-43"/>
        <c:axId val="265965920"/>
        <c:axId val="265981728"/>
      </c:barChart>
      <c:catAx>
        <c:axId val="2659659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265981728"/>
        <c:crosses val="autoZero"/>
        <c:auto val="1"/>
        <c:lblAlgn val="ctr"/>
        <c:lblOffset val="100"/>
        <c:noMultiLvlLbl val="0"/>
      </c:catAx>
      <c:valAx>
        <c:axId val="265981728"/>
        <c:scaling>
          <c:orientation val="minMax"/>
        </c:scaling>
        <c:delete val="1"/>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dirty="0" smtClean="0"/>
                  <a:t>% </a:t>
                </a:r>
                <a:r>
                  <a:rPr lang="en-US" sz="1400" dirty="0"/>
                  <a:t>of </a:t>
                </a:r>
                <a:r>
                  <a:rPr lang="en-US" sz="1400" dirty="0" err="1"/>
                  <a:t>Comapanies</a:t>
                </a:r>
                <a:endParaRPr lang="en-US" sz="1400"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out"/>
        <c:minorTickMark val="none"/>
        <c:tickLblPos val="nextTo"/>
        <c:crossAx val="2659659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Personal Contact</c:v>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Sheet1!$C$38:$C$47</c:f>
              <c:strCache>
                <c:ptCount val="10"/>
                <c:pt idx="0">
                  <c:v>CEA</c:v>
                </c:pt>
                <c:pt idx="1">
                  <c:v>CERN</c:v>
                </c:pt>
                <c:pt idx="2">
                  <c:v>DESY</c:v>
                </c:pt>
                <c:pt idx="3">
                  <c:v>INFN</c:v>
                </c:pt>
                <c:pt idx="4">
                  <c:v>IFJ</c:v>
                </c:pt>
                <c:pt idx="5">
                  <c:v>CNRS</c:v>
                </c:pt>
                <c:pt idx="6">
                  <c:v>STFC</c:v>
                </c:pt>
                <c:pt idx="7">
                  <c:v>UU</c:v>
                </c:pt>
                <c:pt idx="8">
                  <c:v>PSI</c:v>
                </c:pt>
                <c:pt idx="9">
                  <c:v>KIT</c:v>
                </c:pt>
              </c:strCache>
            </c:strRef>
          </c:cat>
          <c:val>
            <c:numRef>
              <c:f>Sheet1!$X$66:$X$75</c:f>
              <c:numCache>
                <c:formatCode>0</c:formatCode>
                <c:ptCount val="10"/>
                <c:pt idx="0">
                  <c:v>37.5</c:v>
                </c:pt>
                <c:pt idx="1">
                  <c:v>68.75</c:v>
                </c:pt>
                <c:pt idx="2">
                  <c:v>31.25</c:v>
                </c:pt>
                <c:pt idx="3">
                  <c:v>43.75</c:v>
                </c:pt>
                <c:pt idx="4">
                  <c:v>6.25</c:v>
                </c:pt>
                <c:pt idx="5">
                  <c:v>18.75</c:v>
                </c:pt>
                <c:pt idx="6">
                  <c:v>31.25</c:v>
                </c:pt>
                <c:pt idx="7">
                  <c:v>12.5</c:v>
                </c:pt>
                <c:pt idx="8">
                  <c:v>37.5</c:v>
                </c:pt>
                <c:pt idx="9">
                  <c:v>18.75</c:v>
                </c:pt>
              </c:numCache>
            </c:numRef>
          </c:val>
          <c:extLst>
            <c:ext xmlns:c16="http://schemas.microsoft.com/office/drawing/2014/chart" uri="{C3380CC4-5D6E-409C-BE32-E72D297353CC}">
              <c16:uniqueId val="{00000000-D295-41D8-A5A5-9D264D3504AA}"/>
            </c:ext>
          </c:extLst>
        </c:ser>
        <c:ser>
          <c:idx val="1"/>
          <c:order val="1"/>
          <c:tx>
            <c:v>Dedicated Office</c:v>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Sheet1!$C$38:$C$47</c:f>
              <c:strCache>
                <c:ptCount val="10"/>
                <c:pt idx="0">
                  <c:v>CEA</c:v>
                </c:pt>
                <c:pt idx="1">
                  <c:v>CERN</c:v>
                </c:pt>
                <c:pt idx="2">
                  <c:v>DESY</c:v>
                </c:pt>
                <c:pt idx="3">
                  <c:v>INFN</c:v>
                </c:pt>
                <c:pt idx="4">
                  <c:v>IFJ</c:v>
                </c:pt>
                <c:pt idx="5">
                  <c:v>CNRS</c:v>
                </c:pt>
                <c:pt idx="6">
                  <c:v>STFC</c:v>
                </c:pt>
                <c:pt idx="7">
                  <c:v>UU</c:v>
                </c:pt>
                <c:pt idx="8">
                  <c:v>PSI</c:v>
                </c:pt>
                <c:pt idx="9">
                  <c:v>KIT</c:v>
                </c:pt>
              </c:strCache>
            </c:strRef>
          </c:cat>
          <c:val>
            <c:numRef>
              <c:f>Sheet1!$Y$66:$Y$75</c:f>
              <c:numCache>
                <c:formatCode>0</c:formatCode>
                <c:ptCount val="10"/>
                <c:pt idx="0">
                  <c:v>18.75</c:v>
                </c:pt>
                <c:pt idx="1">
                  <c:v>31.25</c:v>
                </c:pt>
                <c:pt idx="2">
                  <c:v>6.25</c:v>
                </c:pt>
                <c:pt idx="3">
                  <c:v>18.75</c:v>
                </c:pt>
                <c:pt idx="4">
                  <c:v>0</c:v>
                </c:pt>
                <c:pt idx="5">
                  <c:v>18.75</c:v>
                </c:pt>
                <c:pt idx="6">
                  <c:v>12.5</c:v>
                </c:pt>
                <c:pt idx="7">
                  <c:v>0</c:v>
                </c:pt>
                <c:pt idx="8">
                  <c:v>6.25</c:v>
                </c:pt>
                <c:pt idx="9">
                  <c:v>0</c:v>
                </c:pt>
              </c:numCache>
            </c:numRef>
          </c:val>
          <c:extLst>
            <c:ext xmlns:c16="http://schemas.microsoft.com/office/drawing/2014/chart" uri="{C3380CC4-5D6E-409C-BE32-E72D297353CC}">
              <c16:uniqueId val="{00000001-D295-41D8-A5A5-9D264D3504AA}"/>
            </c:ext>
          </c:extLst>
        </c:ser>
        <c:ser>
          <c:idx val="2"/>
          <c:order val="2"/>
          <c:tx>
            <c:v>No Contact</c:v>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Sheet1!$C$38:$C$47</c:f>
              <c:strCache>
                <c:ptCount val="10"/>
                <c:pt idx="0">
                  <c:v>CEA</c:v>
                </c:pt>
                <c:pt idx="1">
                  <c:v>CERN</c:v>
                </c:pt>
                <c:pt idx="2">
                  <c:v>DESY</c:v>
                </c:pt>
                <c:pt idx="3">
                  <c:v>INFN</c:v>
                </c:pt>
                <c:pt idx="4">
                  <c:v>IFJ</c:v>
                </c:pt>
                <c:pt idx="5">
                  <c:v>CNRS</c:v>
                </c:pt>
                <c:pt idx="6">
                  <c:v>STFC</c:v>
                </c:pt>
                <c:pt idx="7">
                  <c:v>UU</c:v>
                </c:pt>
                <c:pt idx="8">
                  <c:v>PSI</c:v>
                </c:pt>
                <c:pt idx="9">
                  <c:v>KIT</c:v>
                </c:pt>
              </c:strCache>
            </c:strRef>
          </c:cat>
          <c:val>
            <c:numRef>
              <c:f>Sheet1!$Z$66:$Z$75</c:f>
              <c:numCache>
                <c:formatCode>0</c:formatCode>
                <c:ptCount val="10"/>
                <c:pt idx="0">
                  <c:v>43.75</c:v>
                </c:pt>
                <c:pt idx="1">
                  <c:v>0</c:v>
                </c:pt>
                <c:pt idx="2">
                  <c:v>62.5</c:v>
                </c:pt>
                <c:pt idx="3">
                  <c:v>37.5</c:v>
                </c:pt>
                <c:pt idx="4">
                  <c:v>93.75</c:v>
                </c:pt>
                <c:pt idx="5">
                  <c:v>62.5</c:v>
                </c:pt>
                <c:pt idx="6">
                  <c:v>56.25</c:v>
                </c:pt>
                <c:pt idx="7">
                  <c:v>87.5</c:v>
                </c:pt>
                <c:pt idx="8">
                  <c:v>56.25</c:v>
                </c:pt>
                <c:pt idx="9">
                  <c:v>81.25</c:v>
                </c:pt>
              </c:numCache>
            </c:numRef>
          </c:val>
          <c:extLst>
            <c:ext xmlns:c16="http://schemas.microsoft.com/office/drawing/2014/chart" uri="{C3380CC4-5D6E-409C-BE32-E72D297353CC}">
              <c16:uniqueId val="{00000002-D295-41D8-A5A5-9D264D3504AA}"/>
            </c:ext>
          </c:extLst>
        </c:ser>
        <c:dLbls>
          <c:dLblPos val="outEnd"/>
          <c:showLegendKey val="0"/>
          <c:showVal val="1"/>
          <c:showCatName val="0"/>
          <c:showSerName val="0"/>
          <c:showPercent val="0"/>
          <c:showBubbleSize val="0"/>
        </c:dLbls>
        <c:gapWidth val="100"/>
        <c:overlap val="-24"/>
        <c:axId val="1688085791"/>
        <c:axId val="1688088287"/>
      </c:barChart>
      <c:catAx>
        <c:axId val="168808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n-US"/>
          </a:p>
        </c:txPr>
        <c:crossAx val="1688088287"/>
        <c:crosses val="autoZero"/>
        <c:auto val="1"/>
        <c:lblAlgn val="ctr"/>
        <c:lblOffset val="100"/>
        <c:noMultiLvlLbl val="0"/>
      </c:catAx>
      <c:valAx>
        <c:axId val="1688088287"/>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cap="all" baseline="0">
                    <a:solidFill>
                      <a:schemeClr val="tx1">
                        <a:lumMod val="50000"/>
                        <a:lumOff val="50000"/>
                      </a:schemeClr>
                    </a:solidFill>
                    <a:latin typeface="+mn-lt"/>
                    <a:ea typeface="+mn-ea"/>
                    <a:cs typeface="+mn-cs"/>
                  </a:defRPr>
                </a:pPr>
                <a:r>
                  <a:rPr lang="en-US" sz="1400"/>
                  <a:t>% </a:t>
                </a:r>
              </a:p>
            </c:rich>
          </c:tx>
          <c:layout>
            <c:manualLayout>
              <c:xMode val="edge"/>
              <c:yMode val="edge"/>
              <c:x val="2.5331278544153218E-2"/>
              <c:y val="0.38325922634957788"/>
            </c:manualLayout>
          </c:layout>
          <c:overlay val="0"/>
          <c:spPr>
            <a:noFill/>
            <a:ln>
              <a:noFill/>
            </a:ln>
            <a:effectLst/>
          </c:spPr>
          <c:txPr>
            <a:bodyPr rot="-5400000" spcFirstLastPara="1" vertOverflow="ellipsis" vert="horz" wrap="square" anchor="ctr" anchorCtr="1"/>
            <a:lstStyle/>
            <a:p>
              <a:pPr>
                <a:defRPr sz="1400" b="0" i="0" u="none" strike="noStrike" kern="1200" cap="all"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crossAx val="168808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Sheet1!$C$78</c:f>
              <c:strCache>
                <c:ptCount val="1"/>
                <c:pt idx="0">
                  <c:v>0-10%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0BE-4360-8CED-20F754104594}"/>
              </c:ext>
            </c:extLst>
          </c:dPt>
          <c:dPt>
            <c:idx val="1"/>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3-10BE-4360-8CED-20F754104594}"/>
              </c:ext>
            </c:extLst>
          </c:dPt>
          <c:dPt>
            <c:idx val="2"/>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5-10BE-4360-8CED-20F754104594}"/>
              </c:ext>
            </c:extLst>
          </c:dPt>
          <c:dPt>
            <c:idx val="3"/>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7-10BE-4360-8CED-20F75410459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Sheet1!$V$78</c:f>
              <c:numCache>
                <c:formatCode>0</c:formatCode>
                <c:ptCount val="1"/>
                <c:pt idx="0">
                  <c:v>75</c:v>
                </c:pt>
              </c:numCache>
            </c:numRef>
          </c:val>
          <c:extLst>
            <c:ext xmlns:c16="http://schemas.microsoft.com/office/drawing/2014/chart" uri="{C3380CC4-5D6E-409C-BE32-E72D297353CC}">
              <c16:uniqueId val="{00000008-10BE-4360-8CED-20F754104594}"/>
            </c:ext>
          </c:extLst>
        </c:ser>
        <c:ser>
          <c:idx val="1"/>
          <c:order val="1"/>
          <c:tx>
            <c:strRef>
              <c:f>Sheet1!$C$79</c:f>
              <c:strCache>
                <c:ptCount val="1"/>
                <c:pt idx="0">
                  <c:v>10-40%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Sheet1!$V$79</c:f>
              <c:numCache>
                <c:formatCode>0</c:formatCode>
                <c:ptCount val="1"/>
                <c:pt idx="0">
                  <c:v>18.75</c:v>
                </c:pt>
              </c:numCache>
            </c:numRef>
          </c:val>
          <c:extLst>
            <c:ext xmlns:c16="http://schemas.microsoft.com/office/drawing/2014/chart" uri="{C3380CC4-5D6E-409C-BE32-E72D297353CC}">
              <c16:uniqueId val="{00000009-10BE-4360-8CED-20F754104594}"/>
            </c:ext>
          </c:extLst>
        </c:ser>
        <c:ser>
          <c:idx val="2"/>
          <c:order val="2"/>
          <c:tx>
            <c:strRef>
              <c:f>Sheet1!$C$80</c:f>
              <c:strCache>
                <c:ptCount val="1"/>
                <c:pt idx="0">
                  <c:v>40-70%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10BE-4360-8CED-20F7541045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Sheet1!$V$80</c:f>
              <c:numCache>
                <c:formatCode>0</c:formatCode>
                <c:ptCount val="1"/>
                <c:pt idx="0">
                  <c:v>6.25</c:v>
                </c:pt>
              </c:numCache>
            </c:numRef>
          </c:val>
          <c:extLst>
            <c:ext xmlns:c16="http://schemas.microsoft.com/office/drawing/2014/chart" uri="{C3380CC4-5D6E-409C-BE32-E72D297353CC}">
              <c16:uniqueId val="{0000000B-10BE-4360-8CED-20F754104594}"/>
            </c:ext>
          </c:extLst>
        </c:ser>
        <c:ser>
          <c:idx val="3"/>
          <c:order val="3"/>
          <c:tx>
            <c:strRef>
              <c:f>Sheet1!$C$81</c:f>
              <c:strCache>
                <c:ptCount val="1"/>
                <c:pt idx="0">
                  <c:v>Over70%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Sheet1!$V$81</c:f>
              <c:numCache>
                <c:formatCode>0</c:formatCode>
                <c:ptCount val="1"/>
                <c:pt idx="0">
                  <c:v>0</c:v>
                </c:pt>
              </c:numCache>
            </c:numRef>
          </c:val>
          <c:extLst>
            <c:ext xmlns:c16="http://schemas.microsoft.com/office/drawing/2014/chart" uri="{C3380CC4-5D6E-409C-BE32-E72D297353CC}">
              <c16:uniqueId val="{0000000C-10BE-4360-8CED-20F754104594}"/>
            </c:ext>
          </c:extLst>
        </c:ser>
        <c:dLbls>
          <c:dLblPos val="outEnd"/>
          <c:showLegendKey val="0"/>
          <c:showVal val="1"/>
          <c:showCatName val="0"/>
          <c:showSerName val="0"/>
          <c:showPercent val="0"/>
          <c:showBubbleSize val="0"/>
        </c:dLbls>
        <c:gapWidth val="100"/>
        <c:axId val="2014000367"/>
        <c:axId val="2014002031"/>
      </c:barChart>
      <c:valAx>
        <c:axId val="2014002031"/>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crossAx val="2014000367"/>
        <c:crosses val="autoZero"/>
        <c:crossBetween val="between"/>
      </c:valAx>
      <c:catAx>
        <c:axId val="2014000367"/>
        <c:scaling>
          <c:orientation val="minMax"/>
        </c:scaling>
        <c:delete val="1"/>
        <c:axPos val="l"/>
        <c:majorTickMark val="out"/>
        <c:minorTickMark val="none"/>
        <c:tickLblPos val="nextTo"/>
        <c:crossAx val="2014002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Over 10</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Sheet1!$C$85:$C$88</c:f>
              <c:strCache>
                <c:ptCount val="4"/>
                <c:pt idx="0">
                  <c:v>Publication</c:v>
                </c:pt>
                <c:pt idx="1">
                  <c:v>Patent</c:v>
                </c:pt>
                <c:pt idx="2">
                  <c:v>Prototype</c:v>
                </c:pt>
                <c:pt idx="3">
                  <c:v>Commercial Product</c:v>
                </c:pt>
              </c:strCache>
            </c:strRef>
          </c:cat>
          <c:val>
            <c:numRef>
              <c:f>Sheet1!$AA$85:$AA$88</c:f>
              <c:numCache>
                <c:formatCode>0</c:formatCode>
                <c:ptCount val="4"/>
                <c:pt idx="0">
                  <c:v>12.5</c:v>
                </c:pt>
                <c:pt idx="1">
                  <c:v>0</c:v>
                </c:pt>
                <c:pt idx="2">
                  <c:v>25</c:v>
                </c:pt>
                <c:pt idx="3">
                  <c:v>0</c:v>
                </c:pt>
              </c:numCache>
            </c:numRef>
          </c:val>
          <c:extLst>
            <c:ext xmlns:c16="http://schemas.microsoft.com/office/drawing/2014/chart" uri="{C3380CC4-5D6E-409C-BE32-E72D297353CC}">
              <c16:uniqueId val="{00000000-B66E-4027-BB03-18198F341518}"/>
            </c:ext>
          </c:extLst>
        </c:ser>
        <c:ser>
          <c:idx val="1"/>
          <c:order val="1"/>
          <c:tx>
            <c:v>from 6 to 10</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Sheet1!$AB$85:$AB$88</c:f>
              <c:numCache>
                <c:formatCode>0</c:formatCode>
                <c:ptCount val="4"/>
                <c:pt idx="0">
                  <c:v>12.5</c:v>
                </c:pt>
                <c:pt idx="1">
                  <c:v>0</c:v>
                </c:pt>
                <c:pt idx="2">
                  <c:v>0</c:v>
                </c:pt>
                <c:pt idx="3">
                  <c:v>0</c:v>
                </c:pt>
              </c:numCache>
            </c:numRef>
          </c:val>
          <c:extLst>
            <c:ext xmlns:c16="http://schemas.microsoft.com/office/drawing/2014/chart" uri="{C3380CC4-5D6E-409C-BE32-E72D297353CC}">
              <c16:uniqueId val="{00000001-B66E-4027-BB03-18198F341518}"/>
            </c:ext>
          </c:extLst>
        </c:ser>
        <c:ser>
          <c:idx val="2"/>
          <c:order val="2"/>
          <c:tx>
            <c:v>From 3 to 5</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Sheet1!$AC$85:$AC$88</c:f>
              <c:numCache>
                <c:formatCode>0</c:formatCode>
                <c:ptCount val="4"/>
                <c:pt idx="0">
                  <c:v>18.75</c:v>
                </c:pt>
                <c:pt idx="1">
                  <c:v>0</c:v>
                </c:pt>
                <c:pt idx="2">
                  <c:v>6.25</c:v>
                </c:pt>
                <c:pt idx="3">
                  <c:v>0</c:v>
                </c:pt>
              </c:numCache>
            </c:numRef>
          </c:val>
          <c:extLst>
            <c:ext xmlns:c16="http://schemas.microsoft.com/office/drawing/2014/chart" uri="{C3380CC4-5D6E-409C-BE32-E72D297353CC}">
              <c16:uniqueId val="{00000002-B66E-4027-BB03-18198F341518}"/>
            </c:ext>
          </c:extLst>
        </c:ser>
        <c:ser>
          <c:idx val="3"/>
          <c:order val="3"/>
          <c:tx>
            <c:v>From 1 to 2</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Sheet1!$AD$85:$AD$88</c:f>
              <c:numCache>
                <c:formatCode>0</c:formatCode>
                <c:ptCount val="4"/>
                <c:pt idx="0">
                  <c:v>12.5</c:v>
                </c:pt>
                <c:pt idx="1">
                  <c:v>25</c:v>
                </c:pt>
                <c:pt idx="2">
                  <c:v>43.75</c:v>
                </c:pt>
                <c:pt idx="3">
                  <c:v>25</c:v>
                </c:pt>
              </c:numCache>
            </c:numRef>
          </c:val>
          <c:extLst>
            <c:ext xmlns:c16="http://schemas.microsoft.com/office/drawing/2014/chart" uri="{C3380CC4-5D6E-409C-BE32-E72D297353CC}">
              <c16:uniqueId val="{00000003-B66E-4027-BB03-18198F341518}"/>
            </c:ext>
          </c:extLst>
        </c:ser>
        <c:ser>
          <c:idx val="4"/>
          <c:order val="4"/>
          <c:tx>
            <c:v>0</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Sheet1!$AE$85:$AE$88</c:f>
              <c:numCache>
                <c:formatCode>0</c:formatCode>
                <c:ptCount val="4"/>
                <c:pt idx="0">
                  <c:v>43.75</c:v>
                </c:pt>
                <c:pt idx="1">
                  <c:v>75</c:v>
                </c:pt>
                <c:pt idx="2">
                  <c:v>25</c:v>
                </c:pt>
                <c:pt idx="3">
                  <c:v>75</c:v>
                </c:pt>
              </c:numCache>
            </c:numRef>
          </c:val>
          <c:extLst>
            <c:ext xmlns:c16="http://schemas.microsoft.com/office/drawing/2014/chart" uri="{C3380CC4-5D6E-409C-BE32-E72D297353CC}">
              <c16:uniqueId val="{00000004-B66E-4027-BB03-18198F341518}"/>
            </c:ext>
          </c:extLst>
        </c:ser>
        <c:dLbls>
          <c:dLblPos val="ctr"/>
          <c:showLegendKey val="0"/>
          <c:showVal val="1"/>
          <c:showCatName val="0"/>
          <c:showSerName val="0"/>
          <c:showPercent val="0"/>
          <c:showBubbleSize val="0"/>
        </c:dLbls>
        <c:gapWidth val="219"/>
        <c:overlap val="100"/>
        <c:axId val="1774181215"/>
        <c:axId val="1774177471"/>
      </c:barChart>
      <c:catAx>
        <c:axId val="177418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4177471"/>
        <c:crosses val="autoZero"/>
        <c:auto val="1"/>
        <c:lblAlgn val="ctr"/>
        <c:lblOffset val="100"/>
        <c:noMultiLvlLbl val="0"/>
      </c:catAx>
      <c:valAx>
        <c:axId val="1774177471"/>
        <c:scaling>
          <c:orientation val="minMax"/>
          <c:max val="10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17741812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Q1.10: Kind of Business (16 answ.)</a:t>
            </a:r>
          </a:p>
        </c:rich>
      </c:tx>
      <c:layout>
        <c:manualLayout>
          <c:xMode val="edge"/>
          <c:yMode val="edge"/>
          <c:x val="0.20860724233983288"/>
          <c:y val="3.703700962633650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Sheet1!$C$50:$C$56</c:f>
              <c:strCache>
                <c:ptCount val="7"/>
                <c:pt idx="0">
                  <c:v>Standard Supply</c:v>
                </c:pt>
                <c:pt idx="1">
                  <c:v>Development including design</c:v>
                </c:pt>
                <c:pt idx="2">
                  <c:v>Build to print</c:v>
                </c:pt>
                <c:pt idx="3">
                  <c:v>Special components from Institute</c:v>
                </c:pt>
                <c:pt idx="4">
                  <c:v>Use of Technical Platforms</c:v>
                </c:pt>
                <c:pt idx="5">
                  <c:v>Research Coll.</c:v>
                </c:pt>
                <c:pt idx="6">
                  <c:v>Licensing</c:v>
                </c:pt>
              </c:strCache>
            </c:strRef>
          </c:cat>
          <c:val>
            <c:numRef>
              <c:f>Sheet1!$V$50:$V$56</c:f>
              <c:numCache>
                <c:formatCode>0</c:formatCode>
                <c:ptCount val="7"/>
                <c:pt idx="0">
                  <c:v>18.75</c:v>
                </c:pt>
                <c:pt idx="1">
                  <c:v>87.5</c:v>
                </c:pt>
                <c:pt idx="2">
                  <c:v>43.75</c:v>
                </c:pt>
                <c:pt idx="3">
                  <c:v>6.25</c:v>
                </c:pt>
                <c:pt idx="4">
                  <c:v>18.75</c:v>
                </c:pt>
                <c:pt idx="5">
                  <c:v>43.75</c:v>
                </c:pt>
                <c:pt idx="6">
                  <c:v>25</c:v>
                </c:pt>
              </c:numCache>
            </c:numRef>
          </c:val>
          <c:extLst>
            <c:ext xmlns:c16="http://schemas.microsoft.com/office/drawing/2014/chart" uri="{C3380CC4-5D6E-409C-BE32-E72D297353CC}">
              <c16:uniqueId val="{00000000-C273-4A00-A0F0-415A16672D8D}"/>
            </c:ext>
          </c:extLst>
        </c:ser>
        <c:dLbls>
          <c:dLblPos val="outEnd"/>
          <c:showLegendKey val="0"/>
          <c:showVal val="1"/>
          <c:showCatName val="0"/>
          <c:showSerName val="0"/>
          <c:showPercent val="0"/>
          <c:showBubbleSize val="0"/>
        </c:dLbls>
        <c:gapWidth val="100"/>
        <c:overlap val="-24"/>
        <c:axId val="1538333807"/>
        <c:axId val="1538327567"/>
      </c:barChart>
      <c:catAx>
        <c:axId val="153833380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538327567"/>
        <c:crosses val="autoZero"/>
        <c:auto val="1"/>
        <c:lblAlgn val="ctr"/>
        <c:lblOffset val="100"/>
        <c:noMultiLvlLbl val="0"/>
      </c:catAx>
      <c:valAx>
        <c:axId val="1538327567"/>
        <c:scaling>
          <c:orientation val="minMax"/>
        </c:scaling>
        <c:delete val="1"/>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sz="1200"/>
                  <a:t>% of Companies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crossAx val="1538333807"/>
        <c:crosses val="autoZero"/>
        <c:crossBetween val="between"/>
      </c:valAx>
      <c:spPr>
        <a:noFill/>
        <a:ln>
          <a:noFill/>
        </a:ln>
        <a:effectLst/>
      </c:spPr>
    </c:plotArea>
    <c:plotVisOnly val="1"/>
    <c:dispBlanksAs val="gap"/>
    <c:showDLblsOverMax val="0"/>
  </c:chart>
  <c:spPr>
    <a:solidFill>
      <a:schemeClr val="accent2">
        <a:lumMod val="40000"/>
        <a:lumOff val="6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6FF20-3B5D-4AB8-8083-894E6E283BDE}" type="datetimeFigureOut">
              <a:rPr lang="en-GB" smtClean="0"/>
              <a:t>23/01/2019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FC6E2-E7FD-4F71-9F31-AD14D3E4E50B}" type="slidenum">
              <a:rPr lang="en-GB" smtClean="0"/>
              <a:t>‹#›</a:t>
            </a:fld>
            <a:endParaRPr lang="en-GB" dirty="0"/>
          </a:p>
        </p:txBody>
      </p:sp>
    </p:spTree>
    <p:extLst>
      <p:ext uri="{BB962C8B-B14F-4D97-AF65-F5344CB8AC3E}">
        <p14:creationId xmlns:p14="http://schemas.microsoft.com/office/powerpoint/2010/main" val="399513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14</a:t>
            </a:fld>
            <a:endParaRPr lang="en-GB" dirty="0"/>
          </a:p>
        </p:txBody>
      </p:sp>
    </p:spTree>
    <p:extLst>
      <p:ext uri="{BB962C8B-B14F-4D97-AF65-F5344CB8AC3E}">
        <p14:creationId xmlns:p14="http://schemas.microsoft.com/office/powerpoint/2010/main" val="237765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15</a:t>
            </a:fld>
            <a:endParaRPr lang="en-GB" dirty="0"/>
          </a:p>
        </p:txBody>
      </p:sp>
    </p:spTree>
    <p:extLst>
      <p:ext uri="{BB962C8B-B14F-4D97-AF65-F5344CB8AC3E}">
        <p14:creationId xmlns:p14="http://schemas.microsoft.com/office/powerpoint/2010/main" val="83463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16</a:t>
            </a:fld>
            <a:endParaRPr lang="en-GB" dirty="0"/>
          </a:p>
        </p:txBody>
      </p:sp>
    </p:spTree>
    <p:extLst>
      <p:ext uri="{BB962C8B-B14F-4D97-AF65-F5344CB8AC3E}">
        <p14:creationId xmlns:p14="http://schemas.microsoft.com/office/powerpoint/2010/main" val="58204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17</a:t>
            </a:fld>
            <a:endParaRPr lang="en-GB" dirty="0"/>
          </a:p>
        </p:txBody>
      </p:sp>
    </p:spTree>
    <p:extLst>
      <p:ext uri="{BB962C8B-B14F-4D97-AF65-F5344CB8AC3E}">
        <p14:creationId xmlns:p14="http://schemas.microsoft.com/office/powerpoint/2010/main" val="102103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18</a:t>
            </a:fld>
            <a:endParaRPr lang="en-GB" dirty="0"/>
          </a:p>
        </p:txBody>
      </p:sp>
    </p:spTree>
    <p:extLst>
      <p:ext uri="{BB962C8B-B14F-4D97-AF65-F5344CB8AC3E}">
        <p14:creationId xmlns:p14="http://schemas.microsoft.com/office/powerpoint/2010/main" val="85291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19</a:t>
            </a:fld>
            <a:endParaRPr lang="en-GB" dirty="0"/>
          </a:p>
        </p:txBody>
      </p:sp>
    </p:spTree>
    <p:extLst>
      <p:ext uri="{BB962C8B-B14F-4D97-AF65-F5344CB8AC3E}">
        <p14:creationId xmlns:p14="http://schemas.microsoft.com/office/powerpoint/2010/main" val="422976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26</a:t>
            </a:fld>
            <a:endParaRPr lang="en-GB" dirty="0"/>
          </a:p>
        </p:txBody>
      </p:sp>
    </p:spTree>
    <p:extLst>
      <p:ext uri="{BB962C8B-B14F-4D97-AF65-F5344CB8AC3E}">
        <p14:creationId xmlns:p14="http://schemas.microsoft.com/office/powerpoint/2010/main" val="6989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C505D52-ADBA-458A-ADFB-AA90D5160808}" type="slidenum">
              <a:rPr lang="en-GB" smtClean="0"/>
              <a:pPr/>
              <a:t>27</a:t>
            </a:fld>
            <a:endParaRPr lang="en-GB" dirty="0"/>
          </a:p>
        </p:txBody>
      </p:sp>
    </p:spTree>
    <p:extLst>
      <p:ext uri="{BB962C8B-B14F-4D97-AF65-F5344CB8AC3E}">
        <p14:creationId xmlns:p14="http://schemas.microsoft.com/office/powerpoint/2010/main" val="40997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24A67F9-657F-4D95-B25B-88BF90310193}" type="slidenum">
              <a:rPr lang="en-GB" smtClean="0"/>
              <a:t>31</a:t>
            </a:fld>
            <a:endParaRPr lang="en-GB" dirty="0"/>
          </a:p>
        </p:txBody>
      </p:sp>
    </p:spTree>
    <p:extLst>
      <p:ext uri="{BB962C8B-B14F-4D97-AF65-F5344CB8AC3E}">
        <p14:creationId xmlns:p14="http://schemas.microsoft.com/office/powerpoint/2010/main" val="60096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3402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20055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27912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12772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355946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416001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7505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32264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18969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367396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266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41943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127812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23574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DC395-1A0F-45F1-9E11-4E449EAF67AB}"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E03C4F-F434-48DB-9C89-4F9FD0E29C64}" type="slidenum">
              <a:rPr lang="en-US" smtClean="0"/>
              <a:t>‹#›</a:t>
            </a:fld>
            <a:endParaRPr lang="en-US" dirty="0"/>
          </a:p>
        </p:txBody>
      </p:sp>
    </p:spTree>
    <p:extLst>
      <p:ext uri="{BB962C8B-B14F-4D97-AF65-F5344CB8AC3E}">
        <p14:creationId xmlns:p14="http://schemas.microsoft.com/office/powerpoint/2010/main" val="28651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7" name="Espace réservé de la date 6"/>
          <p:cNvSpPr>
            <a:spLocks noGrp="1"/>
          </p:cNvSpPr>
          <p:nvPr>
            <p:ph type="dt" sz="half" idx="10"/>
          </p:nvPr>
        </p:nvSpPr>
        <p:spPr/>
        <p:txBody>
          <a:bodyPr/>
          <a:lstStyle/>
          <a:p>
            <a:r>
              <a:rPr lang="fr-FR" dirty="0" smtClean="0"/>
              <a:t>30/05/2018</a:t>
            </a:r>
            <a:endParaRPr lang="en-US" dirty="0"/>
          </a:p>
        </p:txBody>
      </p:sp>
      <p:sp>
        <p:nvSpPr>
          <p:cNvPr id="8" name="Espace réservé du pied de page 7"/>
          <p:cNvSpPr>
            <a:spLocks noGrp="1"/>
          </p:cNvSpPr>
          <p:nvPr>
            <p:ph type="ftr" sz="quarter" idx="11"/>
          </p:nvPr>
        </p:nvSpPr>
        <p:spPr/>
        <p:txBody>
          <a:bodyPr/>
          <a:lstStyle/>
          <a:p>
            <a:r>
              <a:rPr lang="en-GB" dirty="0" smtClean="0"/>
              <a:t>AMICI Steering Committee</a:t>
            </a:r>
            <a:endParaRPr lang="en-US" dirty="0"/>
          </a:p>
        </p:txBody>
      </p:sp>
      <p:sp>
        <p:nvSpPr>
          <p:cNvPr id="9" name="Espace réservé du numéro de diapositive 8"/>
          <p:cNvSpPr>
            <a:spLocks noGrp="1"/>
          </p:cNvSpPr>
          <p:nvPr>
            <p:ph type="sldNum" sz="quarter" idx="12"/>
          </p:nvPr>
        </p:nvSpPr>
        <p:spPr/>
        <p:txBody>
          <a:bodyPr/>
          <a:lstStyle/>
          <a:p>
            <a:fld id="{0F953CB8-DBD3-4A3C-9D87-8FE85FADDDAF}" type="slidenum">
              <a:rPr lang="en-US" smtClean="0"/>
              <a:t>‹#›</a:t>
            </a:fld>
            <a:endParaRPr lang="en-US" dirty="0"/>
          </a:p>
        </p:txBody>
      </p:sp>
    </p:spTree>
    <p:extLst>
      <p:ext uri="{BB962C8B-B14F-4D97-AF65-F5344CB8AC3E}">
        <p14:creationId xmlns:p14="http://schemas.microsoft.com/office/powerpoint/2010/main" val="268348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619672" y="116632"/>
            <a:ext cx="7283450" cy="481012"/>
          </a:xfrm>
        </p:spPr>
        <p:txBody>
          <a:bodyPr/>
          <a:lstStyle/>
          <a:p>
            <a:r>
              <a:rPr lang="en-US" dirty="0" smtClean="0"/>
              <a:t>Click to edit Master title style</a:t>
            </a:r>
            <a:endParaRPr lang="en-US" dirty="0"/>
          </a:p>
        </p:txBody>
      </p:sp>
      <p:sp>
        <p:nvSpPr>
          <p:cNvPr id="7" name="Espace réservé de la date 6"/>
          <p:cNvSpPr>
            <a:spLocks noGrp="1"/>
          </p:cNvSpPr>
          <p:nvPr>
            <p:ph type="dt" sz="half" idx="10"/>
          </p:nvPr>
        </p:nvSpPr>
        <p:spPr/>
        <p:txBody>
          <a:bodyPr/>
          <a:lstStyle/>
          <a:p>
            <a:r>
              <a:rPr lang="fr-FR" dirty="0" smtClean="0"/>
              <a:t>30/05/2018</a:t>
            </a:r>
            <a:endParaRPr lang="en-US" dirty="0"/>
          </a:p>
        </p:txBody>
      </p:sp>
      <p:sp>
        <p:nvSpPr>
          <p:cNvPr id="8" name="Espace réservé du pied de page 7"/>
          <p:cNvSpPr>
            <a:spLocks noGrp="1"/>
          </p:cNvSpPr>
          <p:nvPr>
            <p:ph type="ftr" sz="quarter" idx="11"/>
          </p:nvPr>
        </p:nvSpPr>
        <p:spPr/>
        <p:txBody>
          <a:bodyPr/>
          <a:lstStyle/>
          <a:p>
            <a:r>
              <a:rPr lang="en-GB" dirty="0" smtClean="0"/>
              <a:t>AMICI Steering Committee</a:t>
            </a:r>
            <a:endParaRPr lang="en-US" dirty="0"/>
          </a:p>
        </p:txBody>
      </p:sp>
      <p:sp>
        <p:nvSpPr>
          <p:cNvPr id="12" name="Espace réservé du numéro de diapositive 11"/>
          <p:cNvSpPr>
            <a:spLocks noGrp="1"/>
          </p:cNvSpPr>
          <p:nvPr>
            <p:ph type="sldNum" sz="quarter" idx="12"/>
          </p:nvPr>
        </p:nvSpPr>
        <p:spPr/>
        <p:txBody>
          <a:bodyPr/>
          <a:lstStyle/>
          <a:p>
            <a:fld id="{0F953CB8-DBD3-4A3C-9D87-8FE85FADDDAF}" type="slidenum">
              <a:rPr lang="en-US" smtClean="0"/>
              <a:t>‹#›</a:t>
            </a:fld>
            <a:endParaRPr lang="en-US" dirty="0"/>
          </a:p>
        </p:txBody>
      </p:sp>
    </p:spTree>
    <p:extLst>
      <p:ext uri="{BB962C8B-B14F-4D97-AF65-F5344CB8AC3E}">
        <p14:creationId xmlns:p14="http://schemas.microsoft.com/office/powerpoint/2010/main" val="27064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0" name="Espace réservé du pied de page 9"/>
          <p:cNvSpPr>
            <a:spLocks noGrp="1"/>
          </p:cNvSpPr>
          <p:nvPr>
            <p:ph type="ftr" sz="quarter" idx="11"/>
          </p:nvPr>
        </p:nvSpPr>
        <p:spPr/>
        <p:txBody>
          <a:bodyPr/>
          <a:lstStyle/>
          <a:p>
            <a:r>
              <a:rPr lang="en-GB" dirty="0" smtClean="0"/>
              <a:t>AMICI Steering Committee</a:t>
            </a:r>
            <a:endParaRPr lang="en-US" dirty="0"/>
          </a:p>
        </p:txBody>
      </p:sp>
      <p:sp>
        <p:nvSpPr>
          <p:cNvPr id="12" name="Espace réservé de la date 11"/>
          <p:cNvSpPr>
            <a:spLocks noGrp="1"/>
          </p:cNvSpPr>
          <p:nvPr>
            <p:ph type="dt" sz="half" idx="13"/>
          </p:nvPr>
        </p:nvSpPr>
        <p:spPr/>
        <p:txBody>
          <a:bodyPr/>
          <a:lstStyle/>
          <a:p>
            <a:r>
              <a:rPr lang="fr-FR" dirty="0" smtClean="0"/>
              <a:t>30/05/2018</a:t>
            </a:r>
            <a:endParaRPr lang="en-US" dirty="0"/>
          </a:p>
        </p:txBody>
      </p:sp>
      <p:sp>
        <p:nvSpPr>
          <p:cNvPr id="13" name="Espace réservé du numéro de diapositive 12"/>
          <p:cNvSpPr>
            <a:spLocks noGrp="1"/>
          </p:cNvSpPr>
          <p:nvPr>
            <p:ph type="sldNum" sz="quarter" idx="14"/>
          </p:nvPr>
        </p:nvSpPr>
        <p:spPr/>
        <p:txBody>
          <a:bodyPr/>
          <a:lstStyle/>
          <a:p>
            <a:fld id="{0F953CB8-DBD3-4A3C-9D87-8FE85FADDDAF}" type="slidenum">
              <a:rPr lang="en-US" smtClean="0"/>
              <a:t>‹#›</a:t>
            </a:fld>
            <a:endParaRPr lang="en-US" dirty="0"/>
          </a:p>
        </p:txBody>
      </p:sp>
    </p:spTree>
    <p:extLst>
      <p:ext uri="{BB962C8B-B14F-4D97-AF65-F5344CB8AC3E}">
        <p14:creationId xmlns:p14="http://schemas.microsoft.com/office/powerpoint/2010/main" val="291552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E9E51-A3FB-499E-99DC-74DE64AA916E}" type="datetime1">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131D5-EA52-4DB5-A6D0-8E43B0A6BB93}" type="slidenum">
              <a:rPr lang="en-GB" smtClean="0"/>
              <a:t>‹#›</a:t>
            </a:fld>
            <a:endParaRPr lang="en-GB" dirty="0"/>
          </a:p>
        </p:txBody>
      </p:sp>
    </p:spTree>
    <p:extLst>
      <p:ext uri="{BB962C8B-B14F-4D97-AF65-F5344CB8AC3E}">
        <p14:creationId xmlns:p14="http://schemas.microsoft.com/office/powerpoint/2010/main" val="168170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5288B9-86F4-47CC-8B5F-C2DFD23BADE3}" type="datetime1">
              <a:rPr lang="en-GB" smtClean="0"/>
              <a:t>23/01/2019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131D5-EA52-4DB5-A6D0-8E43B0A6BB93}" type="slidenum">
              <a:rPr lang="en-GB" smtClean="0"/>
              <a:t>‹#›</a:t>
            </a:fld>
            <a:endParaRPr lang="en-GB" dirty="0"/>
          </a:p>
        </p:txBody>
      </p:sp>
    </p:spTree>
    <p:extLst>
      <p:ext uri="{BB962C8B-B14F-4D97-AF65-F5344CB8AC3E}">
        <p14:creationId xmlns:p14="http://schemas.microsoft.com/office/powerpoint/2010/main" val="177510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36817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266822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33268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268893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24365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275854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D72065-C4BD-4CE4-BF22-ABBE6CD416AB}" type="datetimeFigureOut">
              <a:rPr lang="en-GB" smtClean="0"/>
              <a:t>23/01/2019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49A0E0-730C-4B6D-9DA5-F3DD383153BB}" type="slidenum">
              <a:rPr lang="en-GB" smtClean="0"/>
              <a:t>‹#›</a:t>
            </a:fld>
            <a:endParaRPr lang="en-GB" dirty="0"/>
          </a:p>
        </p:txBody>
      </p:sp>
    </p:spTree>
    <p:extLst>
      <p:ext uri="{BB962C8B-B14F-4D97-AF65-F5344CB8AC3E}">
        <p14:creationId xmlns:p14="http://schemas.microsoft.com/office/powerpoint/2010/main" val="244451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72065-C4BD-4CE4-BF22-ABBE6CD416AB}" type="datetimeFigureOut">
              <a:rPr lang="en-GB" smtClean="0"/>
              <a:t>23/01/2019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A0E0-730C-4B6D-9DA5-F3DD383153BB}" type="slidenum">
              <a:rPr lang="en-GB" smtClean="0"/>
              <a:t>‹#›</a:t>
            </a:fld>
            <a:endParaRPr lang="en-GB" dirty="0"/>
          </a:p>
        </p:txBody>
      </p:sp>
    </p:spTree>
    <p:extLst>
      <p:ext uri="{BB962C8B-B14F-4D97-AF65-F5344CB8AC3E}">
        <p14:creationId xmlns:p14="http://schemas.microsoft.com/office/powerpoint/2010/main" val="234692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DC395-1A0F-45F1-9E11-4E449EAF67AB}" type="datetimeFigureOut">
              <a:rPr lang="en-US" smtClean="0"/>
              <a:t>1/23/2019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3C4F-F434-48DB-9C89-4F9FD0E29C64}" type="slidenum">
              <a:rPr lang="en-US" smtClean="0"/>
              <a:t>‹#›</a:t>
            </a:fld>
            <a:endParaRPr lang="en-US" dirty="0"/>
          </a:p>
        </p:txBody>
      </p:sp>
    </p:spTree>
    <p:extLst>
      <p:ext uri="{BB962C8B-B14F-4D97-AF65-F5344CB8AC3E}">
        <p14:creationId xmlns:p14="http://schemas.microsoft.com/office/powerpoint/2010/main" val="33895056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3"/>
          <p:cNvSpPr>
            <a:spLocks noGrp="1"/>
          </p:cNvSpPr>
          <p:nvPr>
            <p:ph type="dt" sz="half" idx="2"/>
          </p:nvPr>
        </p:nvSpPr>
        <p:spPr>
          <a:xfrm>
            <a:off x="849313" y="6356350"/>
            <a:ext cx="1741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30/05/2018</a:t>
            </a:r>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AMICI Steering Committee</a:t>
            </a:r>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53CB8-DBD3-4A3C-9D87-8FE85FADDDAF}" type="slidenum">
              <a:rPr lang="en-US" smtClean="0"/>
              <a:t>‹#›</a:t>
            </a:fld>
            <a:endParaRPr lang="en-US" dirty="0"/>
          </a:p>
        </p:txBody>
      </p:sp>
      <p:sp>
        <p:nvSpPr>
          <p:cNvPr id="9" name="Line 3"/>
          <p:cNvSpPr>
            <a:spLocks noChangeShapeType="1"/>
          </p:cNvSpPr>
          <p:nvPr userDrawn="1"/>
        </p:nvSpPr>
        <p:spPr bwMode="auto">
          <a:xfrm>
            <a:off x="849313" y="614363"/>
            <a:ext cx="8074025" cy="0"/>
          </a:xfrm>
          <a:prstGeom prst="line">
            <a:avLst/>
          </a:prstGeom>
          <a:noFill/>
          <a:ln w="19050" cap="flat">
            <a:solidFill>
              <a:srgbClr val="FF9933"/>
            </a:solidFill>
            <a:prstDash val="solid"/>
            <a:round/>
            <a:headEnd type="none" w="med" len="med"/>
            <a:tailEnd type="none" w="med" len="med"/>
          </a:ln>
        </p:spPr>
        <p:txBody>
          <a:bodyPr lIns="0" tIns="0" rIns="0" bIns="0"/>
          <a:lstStyle/>
          <a:p>
            <a:pPr algn="ctr" fontAlgn="base">
              <a:spcBef>
                <a:spcPct val="0"/>
              </a:spcBef>
              <a:spcAft>
                <a:spcPct val="0"/>
              </a:spcAft>
              <a:defRPr/>
            </a:pPr>
            <a:endParaRPr lang="en-GB" sz="4200" dirty="0">
              <a:solidFill>
                <a:srgbClr val="000000"/>
              </a:solidFill>
              <a:latin typeface="Gill Sans" charset="0"/>
              <a:sym typeface="Gill Sans" charset="0"/>
            </a:endParaRPr>
          </a:p>
        </p:txBody>
      </p:sp>
      <p:pic>
        <p:nvPicPr>
          <p:cNvPr id="10" name="Image 9"/>
          <p:cNvPicPr/>
          <p:nvPr userDrawn="1"/>
        </p:nvPicPr>
        <p:blipFill>
          <a:blip r:embed="rId7" cstate="screen">
            <a:extLst>
              <a:ext uri="{28A0092B-C50C-407E-A947-70E740481C1C}">
                <a14:useLocalDpi xmlns:a14="http://schemas.microsoft.com/office/drawing/2010/main"/>
              </a:ext>
            </a:extLst>
          </a:blip>
          <a:stretch>
            <a:fillRect/>
          </a:stretch>
        </p:blipFill>
        <p:spPr>
          <a:xfrm>
            <a:off x="9788" y="5565"/>
            <a:ext cx="1681892" cy="975164"/>
          </a:xfrm>
          <a:prstGeom prst="rect">
            <a:avLst/>
          </a:prstGeom>
        </p:spPr>
      </p:pic>
    </p:spTree>
    <p:extLst>
      <p:ext uri="{BB962C8B-B14F-4D97-AF65-F5344CB8AC3E}">
        <p14:creationId xmlns:p14="http://schemas.microsoft.com/office/powerpoint/2010/main" val="5432358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elsa.physik.uni-bonn.de/accelerator_list.html"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Open_innov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en.oxforddictionaries.com/definition/precompetitiv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8.xml"/><Relationship Id="rId4" Type="http://schemas.openxmlformats.org/officeDocument/2006/relationships/chart" Target="../charts/chart15.xml"/></Relationships>
</file>

<file path=ppt/slides/_rels/slide5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chart" Target="../charts/chart19.xml"/></Relationships>
</file>

<file path=ppt/slides/_rels/slide6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564421"/>
            <a:ext cx="9144000" cy="686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cxnSp>
        <p:nvCxnSpPr>
          <p:cNvPr id="9" name="Straight Connector 8"/>
          <p:cNvCxnSpPr/>
          <p:nvPr/>
        </p:nvCxnSpPr>
        <p:spPr>
          <a:xfrm>
            <a:off x="0" y="530120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4289" y="5735256"/>
            <a:ext cx="1547263" cy="502055"/>
          </a:xfrm>
          <a:prstGeom prst="rect">
            <a:avLst/>
          </a:prstGeom>
        </p:spPr>
      </p:pic>
      <p:sp>
        <p:nvSpPr>
          <p:cNvPr id="8" name="TextBox 7"/>
          <p:cNvSpPr txBox="1"/>
          <p:nvPr/>
        </p:nvSpPr>
        <p:spPr>
          <a:xfrm>
            <a:off x="323528" y="5525353"/>
            <a:ext cx="381848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lumMod val="75000"/>
                  </a:prstClr>
                </a:solidFill>
                <a:effectLst/>
                <a:uLnTx/>
                <a:uFillTx/>
                <a:latin typeface="Calibri" panose="020F0502020204030204" pitchFamily="34" charset="0"/>
                <a:ea typeface="+mn-ea"/>
                <a:cs typeface="+mn-cs"/>
              </a:rPr>
              <a:t>H2020 AMICI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Workpackage 4 - Innovation </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699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2B7E0E-0C7A-49D6-A1C0-B0A05060A3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536" y="1524518"/>
            <a:ext cx="8352928" cy="3841964"/>
          </a:xfrm>
          <a:prstGeom prst="rect">
            <a:avLst/>
          </a:prstGeom>
        </p:spPr>
      </p:pic>
      <p:sp>
        <p:nvSpPr>
          <p:cNvPr id="6" name="Title 4"/>
          <p:cNvSpPr>
            <a:spLocks noGrp="1"/>
          </p:cNvSpPr>
          <p:nvPr>
            <p:ph type="title"/>
          </p:nvPr>
        </p:nvSpPr>
        <p:spPr>
          <a:xfrm>
            <a:off x="628650" y="365126"/>
            <a:ext cx="7886700" cy="1325563"/>
          </a:xfrm>
        </p:spPr>
        <p:txBody>
          <a:bodyPr>
            <a:normAutofit/>
          </a:bodyPr>
          <a:lstStyle/>
          <a:p>
            <a:r>
              <a:rPr lang="en-GB" sz="2400" dirty="0" smtClean="0"/>
              <a:t>European Particle Accelerator Technology Supply Companies</a:t>
            </a:r>
            <a:endParaRPr lang="en-GB" sz="2400" dirty="0"/>
          </a:p>
        </p:txBody>
      </p:sp>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025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61253" y="1340082"/>
            <a:ext cx="8525695" cy="4938792"/>
          </a:xfrm>
          <a:prstGeom prst="roundRect">
            <a:avLst>
              <a:gd name="adj" fmla="val 654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p:cNvSpPr>
            <a:spLocks noGrp="1"/>
          </p:cNvSpPr>
          <p:nvPr>
            <p:ph type="title"/>
          </p:nvPr>
        </p:nvSpPr>
        <p:spPr/>
        <p:txBody>
          <a:bodyPr>
            <a:normAutofit/>
          </a:bodyPr>
          <a:lstStyle/>
          <a:p>
            <a:r>
              <a:rPr lang="en-GB" sz="3600" dirty="0" smtClean="0"/>
              <a:t>Summary of supply chain interviews</a:t>
            </a:r>
            <a:endParaRPr lang="en-GB" sz="3600" dirty="0"/>
          </a:p>
        </p:txBody>
      </p:sp>
      <p:sp>
        <p:nvSpPr>
          <p:cNvPr id="3" name="Content Placeholder 2"/>
          <p:cNvSpPr>
            <a:spLocks noGrp="1"/>
          </p:cNvSpPr>
          <p:nvPr>
            <p:ph idx="1"/>
          </p:nvPr>
        </p:nvSpPr>
        <p:spPr>
          <a:xfrm>
            <a:off x="628650" y="1659663"/>
            <a:ext cx="7886700" cy="5240216"/>
          </a:xfrm>
        </p:spPr>
        <p:txBody>
          <a:bodyPr>
            <a:normAutofit fontScale="62500" lnSpcReduction="20000"/>
          </a:bodyPr>
          <a:lstStyle/>
          <a:p>
            <a:r>
              <a:rPr lang="en-GB" dirty="0"/>
              <a:t>By working closely with companies on new technologies and systems, the </a:t>
            </a:r>
            <a:r>
              <a:rPr lang="en-GB" b="1" dirty="0"/>
              <a:t>Research Institutes can help the companies to upskill their capabilities and people to meet future wider industry needs</a:t>
            </a:r>
            <a:r>
              <a:rPr lang="en-GB" dirty="0"/>
              <a:t>. They believe that the Research Institutes need to maintain a core of expertise in-house, but that this should be complemented and supported by collaborations with industry. </a:t>
            </a:r>
          </a:p>
          <a:p>
            <a:r>
              <a:rPr lang="en-GB" dirty="0" smtClean="0"/>
              <a:t>Demand </a:t>
            </a:r>
            <a:r>
              <a:rPr lang="en-GB" dirty="0"/>
              <a:t>from the Research Institutes </a:t>
            </a:r>
            <a:r>
              <a:rPr lang="en-GB" dirty="0" smtClean="0"/>
              <a:t>is </a:t>
            </a:r>
            <a:r>
              <a:rPr lang="en-GB" dirty="0"/>
              <a:t>highly variable, both in overall demand and between different institutes</a:t>
            </a:r>
            <a:r>
              <a:rPr lang="en-GB" dirty="0" smtClean="0"/>
              <a:t>. </a:t>
            </a:r>
            <a:r>
              <a:rPr lang="en-GB" dirty="0"/>
              <a:t>The relationship between the Research </a:t>
            </a:r>
            <a:r>
              <a:rPr lang="en-GB" dirty="0" smtClean="0"/>
              <a:t>Institutes </a:t>
            </a:r>
            <a:r>
              <a:rPr lang="en-GB" dirty="0"/>
              <a:t>and industry goes through cycles depending on the level of budgets and the size / number of accelerator projects being funded</a:t>
            </a:r>
            <a:r>
              <a:rPr lang="en-GB" dirty="0" smtClean="0"/>
              <a:t>.</a:t>
            </a:r>
          </a:p>
          <a:p>
            <a:r>
              <a:rPr lang="en-GB" b="1" dirty="0"/>
              <a:t>From the industry perspective, it is </a:t>
            </a:r>
            <a:r>
              <a:rPr lang="en-GB" b="1" dirty="0" smtClean="0"/>
              <a:t>often best </a:t>
            </a:r>
            <a:r>
              <a:rPr lang="en-GB" b="1" dirty="0"/>
              <a:t>if the </a:t>
            </a:r>
            <a:r>
              <a:rPr lang="en-GB" b="1" dirty="0" smtClean="0"/>
              <a:t>Research Institutes </a:t>
            </a:r>
            <a:r>
              <a:rPr lang="en-GB" b="1" dirty="0"/>
              <a:t>act as innovators, developing new  technologies and then outsourcing system design manufacture, installation and support to industry once they are </a:t>
            </a:r>
            <a:r>
              <a:rPr lang="en-GB" b="1" dirty="0" smtClean="0"/>
              <a:t>proven/mature.</a:t>
            </a:r>
          </a:p>
          <a:p>
            <a:r>
              <a:rPr lang="en-GB" dirty="0">
                <a:ea typeface="Times New Roman" panose="02020603050405020304" pitchFamily="18" charset="0"/>
                <a:cs typeface="Times New Roman" panose="02020603050405020304" pitchFamily="18" charset="0"/>
              </a:rPr>
              <a:t>Regardless of the technology, the main value </a:t>
            </a:r>
            <a:r>
              <a:rPr lang="en-GB" b="1" dirty="0">
                <a:ea typeface="Times New Roman" panose="02020603050405020304" pitchFamily="18" charset="0"/>
                <a:cs typeface="Times New Roman" panose="02020603050405020304" pitchFamily="18" charset="0"/>
              </a:rPr>
              <a:t>industry can bring </a:t>
            </a:r>
            <a:r>
              <a:rPr lang="en-GB" dirty="0">
                <a:ea typeface="Times New Roman" panose="02020603050405020304" pitchFamily="18" charset="0"/>
                <a:cs typeface="Times New Roman" panose="02020603050405020304" pitchFamily="18" charset="0"/>
              </a:rPr>
              <a:t>to the </a:t>
            </a:r>
            <a:r>
              <a:rPr lang="en-GB" dirty="0" smtClean="0">
                <a:ea typeface="Times New Roman" panose="02020603050405020304" pitchFamily="18" charset="0"/>
                <a:cs typeface="Times New Roman" panose="02020603050405020304" pitchFamily="18" charset="0"/>
              </a:rPr>
              <a:t>Research Institutes is </a:t>
            </a:r>
            <a:r>
              <a:rPr lang="en-GB" b="1" dirty="0">
                <a:ea typeface="Times New Roman" panose="02020603050405020304" pitchFamily="18" charset="0"/>
                <a:cs typeface="Times New Roman" panose="02020603050405020304" pitchFamily="18" charset="0"/>
              </a:rPr>
              <a:t>expertise </a:t>
            </a:r>
            <a:r>
              <a:rPr lang="en-GB" b="1" dirty="0" smtClean="0">
                <a:ea typeface="Times New Roman" panose="02020603050405020304" pitchFamily="18" charset="0"/>
                <a:cs typeface="Times New Roman" panose="02020603050405020304" pitchFamily="18" charset="0"/>
              </a:rPr>
              <a:t>and innovation in </a:t>
            </a:r>
            <a:r>
              <a:rPr lang="en-GB" b="1" dirty="0">
                <a:ea typeface="Times New Roman" panose="02020603050405020304" pitchFamily="18" charset="0"/>
                <a:cs typeface="Times New Roman" panose="02020603050405020304" pitchFamily="18" charset="0"/>
              </a:rPr>
              <a:t>the industrialisation of high technology products: serial manufacturing, cost reduction, optimisation of resources etc. </a:t>
            </a:r>
            <a:endParaRPr lang="en-GB" b="1" dirty="0" smtClean="0">
              <a:ea typeface="Times New Roman" panose="02020603050405020304" pitchFamily="18" charset="0"/>
              <a:cs typeface="Times New Roman" panose="02020603050405020304" pitchFamily="18" charset="0"/>
            </a:endParaRPr>
          </a:p>
          <a:p>
            <a:pPr fontAlgn="b"/>
            <a:r>
              <a:rPr lang="en-GB" dirty="0" smtClean="0"/>
              <a:t>Industry </a:t>
            </a:r>
            <a:r>
              <a:rPr lang="en-GB" dirty="0"/>
              <a:t>also believes that the </a:t>
            </a:r>
            <a:r>
              <a:rPr lang="en-GB" dirty="0" smtClean="0"/>
              <a:t>Research Institutes </a:t>
            </a:r>
            <a:r>
              <a:rPr lang="en-GB" dirty="0"/>
              <a:t>should outsource the majority of their maintenance needs as this provides a commercial platform for companies to plan their business continuity. </a:t>
            </a:r>
            <a:endParaRPr lang="en-GB" dirty="0" smtClean="0"/>
          </a:p>
          <a:p>
            <a:pPr marL="0" indent="0">
              <a:buNone/>
            </a:pPr>
            <a:endParaRPr lang="en-GB" dirty="0">
              <a:solidFill>
                <a:srgbClr val="00B050"/>
              </a:solidFill>
            </a:endParaRPr>
          </a:p>
          <a:p>
            <a:endParaRPr lang="en-GB" dirty="0">
              <a:solidFill>
                <a:srgbClr val="00B050"/>
              </a:solidFill>
              <a:ea typeface="Calibri" panose="020F0502020204030204" pitchFamily="34" charset="0"/>
              <a:cs typeface="Times New Roman" panose="02020603050405020304" pitchFamily="18" charset="0"/>
            </a:endParaRPr>
          </a:p>
          <a:p>
            <a:endParaRPr lang="en-GB" dirty="0">
              <a:solidFill>
                <a:srgbClr val="00B050"/>
              </a:solidFill>
            </a:endParaRPr>
          </a:p>
          <a:p>
            <a:endParaRPr lang="en-GB" dirty="0"/>
          </a:p>
        </p:txBody>
      </p:sp>
      <p:grpSp>
        <p:nvGrpSpPr>
          <p:cNvPr id="4" name="Group 3"/>
          <p:cNvGrpSpPr/>
          <p:nvPr/>
        </p:nvGrpSpPr>
        <p:grpSpPr>
          <a:xfrm>
            <a:off x="193429" y="82737"/>
            <a:ext cx="8670131" cy="572201"/>
            <a:chOff x="193429" y="82737"/>
            <a:chExt cx="8670131" cy="572201"/>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8" name="TextBox 7"/>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9" name="Straight Connector 8"/>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22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1253" y="1340082"/>
            <a:ext cx="8525695" cy="4938792"/>
          </a:xfrm>
          <a:prstGeom prst="roundRect">
            <a:avLst>
              <a:gd name="adj" fmla="val 654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p:cNvGrpSpPr/>
          <p:nvPr/>
        </p:nvGrpSpPr>
        <p:grpSpPr>
          <a:xfrm>
            <a:off x="193429" y="82737"/>
            <a:ext cx="8670131" cy="572201"/>
            <a:chOff x="193429" y="82737"/>
            <a:chExt cx="8670131" cy="572201"/>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8" name="TextBox 7"/>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9" name="Straight Connector 8"/>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Content Placeholder 5"/>
          <p:cNvSpPr>
            <a:spLocks noGrp="1"/>
          </p:cNvSpPr>
          <p:nvPr>
            <p:ph idx="1"/>
          </p:nvPr>
        </p:nvSpPr>
        <p:spPr>
          <a:xfrm>
            <a:off x="628650" y="1580193"/>
            <a:ext cx="7886700" cy="4698690"/>
          </a:xfrm>
        </p:spPr>
        <p:txBody>
          <a:bodyPr>
            <a:normAutofit fontScale="62500" lnSpcReduction="20000"/>
          </a:bodyPr>
          <a:lstStyle/>
          <a:p>
            <a:pPr fontAlgn="b">
              <a:spcBef>
                <a:spcPts val="0"/>
              </a:spcBef>
              <a:spcAft>
                <a:spcPts val="600"/>
              </a:spcAft>
            </a:pPr>
            <a:r>
              <a:rPr lang="en-GB" sz="2900" b="1" dirty="0" smtClean="0"/>
              <a:t>A </a:t>
            </a:r>
            <a:r>
              <a:rPr lang="en-GB" sz="2900" b="1" dirty="0"/>
              <a:t>better framework for long-term supply relationships is needed. Companies with active collaborations will be well positioned to supply </a:t>
            </a:r>
            <a:r>
              <a:rPr lang="en-GB" sz="2900" b="1" dirty="0" smtClean="0"/>
              <a:t>Research Institutes </a:t>
            </a:r>
            <a:r>
              <a:rPr lang="en-GB" sz="2900" b="1" dirty="0"/>
              <a:t>requirements</a:t>
            </a:r>
            <a:r>
              <a:rPr lang="en-GB" sz="2900" dirty="0"/>
              <a:t>. </a:t>
            </a:r>
            <a:r>
              <a:rPr lang="en-GB" sz="2900" dirty="0" smtClean="0"/>
              <a:t>Research Institutes </a:t>
            </a:r>
            <a:r>
              <a:rPr lang="en-GB" sz="2900" dirty="0"/>
              <a:t>relying mainly on competitive tender for manufacture of systems already designed will be heavily dependent on the commercial interest and manufacturing capacity availability of suppliers</a:t>
            </a:r>
            <a:r>
              <a:rPr lang="en-GB" sz="2900" dirty="0" smtClean="0"/>
              <a:t>.</a:t>
            </a:r>
          </a:p>
          <a:p>
            <a:pPr fontAlgn="b">
              <a:spcBef>
                <a:spcPts val="0"/>
              </a:spcBef>
              <a:spcAft>
                <a:spcPts val="600"/>
              </a:spcAft>
            </a:pPr>
            <a:r>
              <a:rPr lang="en-GB" sz="2900" b="1" dirty="0" smtClean="0"/>
              <a:t>A </a:t>
            </a:r>
            <a:r>
              <a:rPr lang="en-GB" sz="2900" b="1" dirty="0"/>
              <a:t>more open, collaborative culture between the </a:t>
            </a:r>
            <a:r>
              <a:rPr lang="en-GB" sz="2900" b="1" dirty="0" smtClean="0"/>
              <a:t>Research Institutes </a:t>
            </a:r>
            <a:r>
              <a:rPr lang="en-GB" sz="2900" b="1" dirty="0"/>
              <a:t>and suppliers will lead to better forward planning, better improvement of technologies, and a stronger more reliable supply chain. In-house design and engineering teams can be seen as competitors to the suppliers. Closer co-operation and engagement with the suppliers will help to overcome this.</a:t>
            </a:r>
          </a:p>
          <a:p>
            <a:pPr fontAlgn="b">
              <a:spcBef>
                <a:spcPts val="0"/>
              </a:spcBef>
              <a:spcAft>
                <a:spcPts val="600"/>
              </a:spcAft>
            </a:pPr>
            <a:r>
              <a:rPr lang="en-GB" sz="2900" dirty="0"/>
              <a:t>Earlier engagement with the designs and IP (under confidentiality agreements) will allow the supply chain to engage more constructively with the </a:t>
            </a:r>
            <a:r>
              <a:rPr lang="en-GB" sz="2900" dirty="0" smtClean="0"/>
              <a:t>Research Institutes. </a:t>
            </a:r>
          </a:p>
          <a:p>
            <a:pPr fontAlgn="b">
              <a:spcBef>
                <a:spcPts val="0"/>
              </a:spcBef>
              <a:spcAft>
                <a:spcPts val="600"/>
              </a:spcAft>
            </a:pPr>
            <a:r>
              <a:rPr lang="en-GB" sz="2900" dirty="0" smtClean="0"/>
              <a:t>Better </a:t>
            </a:r>
            <a:r>
              <a:rPr lang="en-GB" sz="2900" dirty="0"/>
              <a:t>access to facilities and verification instruments is really important. Testing and product validation is a major issue as companies </a:t>
            </a:r>
            <a:r>
              <a:rPr lang="en-GB" sz="2900" dirty="0" smtClean="0"/>
              <a:t>often can’t </a:t>
            </a:r>
            <a:r>
              <a:rPr lang="en-GB" sz="2900" dirty="0"/>
              <a:t>afford to have their own facilities. Access to </a:t>
            </a:r>
            <a:r>
              <a:rPr lang="en-GB" sz="2900" dirty="0" smtClean="0"/>
              <a:t>TI facilities </a:t>
            </a:r>
            <a:r>
              <a:rPr lang="en-GB" sz="2900" dirty="0"/>
              <a:t>is often too expensive and restricted; a better approach would benefit both sides.</a:t>
            </a:r>
          </a:p>
          <a:p>
            <a:pPr fontAlgn="b">
              <a:spcBef>
                <a:spcPts val="0"/>
              </a:spcBef>
              <a:spcAft>
                <a:spcPts val="600"/>
              </a:spcAft>
            </a:pPr>
            <a:r>
              <a:rPr lang="en-GB" sz="2900" b="1" dirty="0"/>
              <a:t>Sharing performance data with manufacturers will help improve design, manufacture, and support of future systems.</a:t>
            </a:r>
          </a:p>
          <a:p>
            <a:pPr fontAlgn="b">
              <a:spcBef>
                <a:spcPts val="0"/>
              </a:spcBef>
              <a:spcAft>
                <a:spcPts val="600"/>
              </a:spcAft>
            </a:pPr>
            <a:r>
              <a:rPr lang="en-GB" sz="2900" b="1" dirty="0" smtClean="0"/>
              <a:t>Training </a:t>
            </a:r>
            <a:r>
              <a:rPr lang="en-GB" sz="2900" b="1" dirty="0"/>
              <a:t>by the </a:t>
            </a:r>
            <a:r>
              <a:rPr lang="en-GB" sz="2900" b="1" dirty="0" smtClean="0"/>
              <a:t>Research Institutes </a:t>
            </a:r>
            <a:r>
              <a:rPr lang="en-GB" sz="2900" b="1" dirty="0"/>
              <a:t>for </a:t>
            </a:r>
            <a:r>
              <a:rPr lang="en-GB" sz="2900" b="1" dirty="0" smtClean="0"/>
              <a:t>Industry </a:t>
            </a:r>
            <a:r>
              <a:rPr lang="en-GB" sz="2900" b="1" dirty="0"/>
              <a:t>through training courses, personnel exchanges, research grants etc. should be considered</a:t>
            </a:r>
            <a:r>
              <a:rPr lang="en-GB" sz="2900" b="1" dirty="0" smtClean="0"/>
              <a:t>.</a:t>
            </a:r>
            <a:endParaRPr lang="en-GB" sz="2900" b="1" dirty="0"/>
          </a:p>
        </p:txBody>
      </p:sp>
      <p:sp>
        <p:nvSpPr>
          <p:cNvPr id="13" name="Title 4"/>
          <p:cNvSpPr>
            <a:spLocks noGrp="1"/>
          </p:cNvSpPr>
          <p:nvPr>
            <p:ph type="title"/>
          </p:nvPr>
        </p:nvSpPr>
        <p:spPr>
          <a:xfrm>
            <a:off x="628650" y="365126"/>
            <a:ext cx="7886700" cy="1325563"/>
          </a:xfrm>
        </p:spPr>
        <p:txBody>
          <a:bodyPr>
            <a:normAutofit/>
          </a:bodyPr>
          <a:lstStyle/>
          <a:p>
            <a:r>
              <a:rPr lang="en-GB" sz="3600" dirty="0" smtClean="0"/>
              <a:t>Summary of supply chain interviews</a:t>
            </a:r>
            <a:endParaRPr lang="en-GB" sz="3600" dirty="0"/>
          </a:p>
        </p:txBody>
      </p:sp>
    </p:spTree>
    <p:extLst>
      <p:ext uri="{BB962C8B-B14F-4D97-AF65-F5344CB8AC3E}">
        <p14:creationId xmlns:p14="http://schemas.microsoft.com/office/powerpoint/2010/main" val="427521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61253" y="1453299"/>
            <a:ext cx="8525695" cy="4755912"/>
          </a:xfrm>
          <a:prstGeom prst="roundRect">
            <a:avLst>
              <a:gd name="adj" fmla="val 5682"/>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619057" y="1544270"/>
            <a:ext cx="7886700" cy="4909283"/>
          </a:xfrm>
        </p:spPr>
        <p:txBody>
          <a:bodyPr>
            <a:normAutofit fontScale="70000" lnSpcReduction="20000"/>
          </a:bodyPr>
          <a:lstStyle/>
          <a:p>
            <a:pPr fontAlgn="b">
              <a:spcAft>
                <a:spcPts val="600"/>
              </a:spcAft>
            </a:pPr>
            <a:r>
              <a:rPr lang="en-GB" b="1" dirty="0" smtClean="0"/>
              <a:t>Type </a:t>
            </a:r>
            <a:r>
              <a:rPr lang="en-GB" b="1" dirty="0"/>
              <a:t>approval of mature systems, components and operating procedures </a:t>
            </a:r>
            <a:r>
              <a:rPr lang="en-GB" dirty="0"/>
              <a:t>should be undertaken to enable different </a:t>
            </a:r>
            <a:r>
              <a:rPr lang="en-GB" dirty="0" smtClean="0"/>
              <a:t>Research Institutes </a:t>
            </a:r>
            <a:r>
              <a:rPr lang="en-GB" dirty="0"/>
              <a:t>to easily purchase “standard” approved products and services. This will enable industry to standardise considerable proportions of its output improving productivity and commercial sustainability.</a:t>
            </a:r>
          </a:p>
          <a:p>
            <a:pPr fontAlgn="b">
              <a:spcAft>
                <a:spcPts val="600"/>
              </a:spcAft>
            </a:pPr>
            <a:r>
              <a:rPr lang="en-GB" b="1" dirty="0" smtClean="0"/>
              <a:t>Often </a:t>
            </a:r>
            <a:r>
              <a:rPr lang="en-GB" b="1" dirty="0"/>
              <a:t>companies will need a short piece of consultancy work to solve a particular issue or training to up-skill staff. If this is easily available as and when needed it will be very valuable</a:t>
            </a:r>
            <a:r>
              <a:rPr lang="en-GB" dirty="0"/>
              <a:t>. Longer term collaboration programmes may work for the </a:t>
            </a:r>
            <a:r>
              <a:rPr lang="en-GB" dirty="0" smtClean="0"/>
              <a:t>Research Institute </a:t>
            </a:r>
            <a:r>
              <a:rPr lang="en-GB" dirty="0"/>
              <a:t>but often don’t work well for an SME. Finding the right people to approach to help with consultancy work is a problem for SMEs. If a portal </a:t>
            </a:r>
            <a:r>
              <a:rPr lang="en-GB" dirty="0" smtClean="0"/>
              <a:t>outlining </a:t>
            </a:r>
            <a:r>
              <a:rPr lang="en-GB" dirty="0"/>
              <a:t>expertise </a:t>
            </a:r>
            <a:r>
              <a:rPr lang="en-GB" dirty="0" smtClean="0"/>
              <a:t>were </a:t>
            </a:r>
            <a:r>
              <a:rPr lang="en-GB" dirty="0"/>
              <a:t>available, SMEs could find these people even if they are outside of the SME network.</a:t>
            </a:r>
          </a:p>
          <a:p>
            <a:pPr fontAlgn="b">
              <a:spcAft>
                <a:spcPts val="600"/>
              </a:spcAft>
            </a:pPr>
            <a:r>
              <a:rPr lang="en-GB" dirty="0"/>
              <a:t>Transfer of IP is only relevant occasionally. Making it easier to understand what IP is available / relevant to SMEs and easier to acquire will be helpful.</a:t>
            </a:r>
          </a:p>
          <a:p>
            <a:pPr>
              <a:spcAft>
                <a:spcPts val="600"/>
              </a:spcAft>
            </a:pPr>
            <a:r>
              <a:rPr lang="en-GB" b="1" dirty="0"/>
              <a:t>Collaborative research projects – short term projects on specific issues where </a:t>
            </a:r>
            <a:r>
              <a:rPr lang="en-GB" b="1" dirty="0" smtClean="0"/>
              <a:t>Research Institute </a:t>
            </a:r>
            <a:r>
              <a:rPr lang="en-GB" b="1" dirty="0"/>
              <a:t>expertise will be invaluable</a:t>
            </a:r>
            <a:r>
              <a:rPr lang="en-GB" b="1" dirty="0" smtClean="0"/>
              <a:t>.</a:t>
            </a:r>
            <a:endParaRPr lang="en-GB" b="1" dirty="0"/>
          </a:p>
        </p:txBody>
      </p:sp>
      <p:grpSp>
        <p:nvGrpSpPr>
          <p:cNvPr id="5" name="Group 4"/>
          <p:cNvGrpSpPr/>
          <p:nvPr/>
        </p:nvGrpSpPr>
        <p:grpSpPr>
          <a:xfrm>
            <a:off x="193429" y="82737"/>
            <a:ext cx="8670131" cy="572201"/>
            <a:chOff x="193429" y="82737"/>
            <a:chExt cx="8670131" cy="572201"/>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8" name="TextBox 7"/>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9" name="Straight Connector 8"/>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 name="Title 4"/>
          <p:cNvSpPr>
            <a:spLocks noGrp="1"/>
          </p:cNvSpPr>
          <p:nvPr>
            <p:ph type="title"/>
          </p:nvPr>
        </p:nvSpPr>
        <p:spPr>
          <a:xfrm>
            <a:off x="628650" y="365126"/>
            <a:ext cx="7886700" cy="1325563"/>
          </a:xfrm>
        </p:spPr>
        <p:txBody>
          <a:bodyPr>
            <a:normAutofit/>
          </a:bodyPr>
          <a:lstStyle/>
          <a:p>
            <a:r>
              <a:rPr lang="en-GB" sz="3600" dirty="0" smtClean="0"/>
              <a:t>Summary of supply chain interviews</a:t>
            </a:r>
            <a:endParaRPr lang="en-GB" sz="3600" dirty="0"/>
          </a:p>
        </p:txBody>
      </p:sp>
    </p:spTree>
    <p:extLst>
      <p:ext uri="{BB962C8B-B14F-4D97-AF65-F5344CB8AC3E}">
        <p14:creationId xmlns:p14="http://schemas.microsoft.com/office/powerpoint/2010/main" val="79311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61253" y="1453299"/>
            <a:ext cx="8525695" cy="3162664"/>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193429" y="82737"/>
            <a:ext cx="8670131" cy="572201"/>
            <a:chOff x="193429" y="82737"/>
            <a:chExt cx="8670131" cy="572201"/>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1" name="TextBox 10"/>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2" name="Straight Connector 11"/>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normAutofit/>
          </a:bodyPr>
          <a:lstStyle/>
          <a:p>
            <a:r>
              <a:rPr lang="en-GB" sz="3600" dirty="0" smtClean="0"/>
              <a:t>Supply chain – web survey results</a:t>
            </a:r>
            <a:endParaRPr lang="en-GB" sz="3600" dirty="0"/>
          </a:p>
        </p:txBody>
      </p:sp>
      <p:sp>
        <p:nvSpPr>
          <p:cNvPr id="3" name="Content Placeholder 2"/>
          <p:cNvSpPr>
            <a:spLocks noGrp="1"/>
          </p:cNvSpPr>
          <p:nvPr>
            <p:ph idx="1"/>
          </p:nvPr>
        </p:nvSpPr>
        <p:spPr>
          <a:xfrm>
            <a:off x="323528" y="1412776"/>
            <a:ext cx="8319310" cy="5040560"/>
          </a:xfrm>
        </p:spPr>
        <p:txBody>
          <a:bodyPr>
            <a:noAutofit/>
          </a:bodyPr>
          <a:lstStyle/>
          <a:p>
            <a:pPr marL="0" indent="0">
              <a:buNone/>
            </a:pPr>
            <a:endParaRPr lang="en-GB" sz="1200" dirty="0">
              <a:solidFill>
                <a:prstClr val="black"/>
              </a:solidFill>
            </a:endParaRPr>
          </a:p>
          <a:p>
            <a:pPr marL="628650" lvl="1" indent="-228600">
              <a:buFont typeface="+mj-lt"/>
              <a:buAutoNum type="alphaLcParenR"/>
            </a:pPr>
            <a:r>
              <a:rPr lang="en-GB" sz="2000" dirty="0">
                <a:solidFill>
                  <a:prstClr val="black"/>
                </a:solidFill>
              </a:rPr>
              <a:t>Industry Sector size			</a:t>
            </a:r>
            <a:r>
              <a:rPr lang="en-GB" sz="2000" dirty="0" smtClean="0">
                <a:solidFill>
                  <a:prstClr val="black"/>
                </a:solidFill>
              </a:rPr>
              <a:t>		267</a:t>
            </a:r>
            <a:endParaRPr lang="en-GB" sz="2000" dirty="0">
              <a:solidFill>
                <a:prstClr val="black"/>
              </a:solidFill>
            </a:endParaRPr>
          </a:p>
          <a:p>
            <a:pPr marL="628650" lvl="1" indent="-228600">
              <a:buFont typeface="+mj-lt"/>
              <a:buAutoNum type="alphaLcParenR"/>
            </a:pPr>
            <a:r>
              <a:rPr lang="en-GB" sz="2000" dirty="0">
                <a:solidFill>
                  <a:prstClr val="black"/>
                </a:solidFill>
              </a:rPr>
              <a:t>Survey Population (no of companies mailed)		133	</a:t>
            </a:r>
            <a:endParaRPr lang="en-GB" sz="2000" dirty="0" smtClean="0">
              <a:solidFill>
                <a:prstClr val="black"/>
              </a:solidFill>
            </a:endParaRPr>
          </a:p>
          <a:p>
            <a:pPr marL="628650" lvl="1" indent="-228600">
              <a:buFont typeface="+mj-lt"/>
              <a:buAutoNum type="alphaLcParenR"/>
            </a:pPr>
            <a:r>
              <a:rPr lang="en-GB" sz="2000" dirty="0" smtClean="0">
                <a:solidFill>
                  <a:prstClr val="black"/>
                </a:solidFill>
              </a:rPr>
              <a:t>(Sample </a:t>
            </a:r>
            <a:r>
              <a:rPr lang="en-GB" sz="2000" dirty="0">
                <a:solidFill>
                  <a:prstClr val="black"/>
                </a:solidFill>
              </a:rPr>
              <a:t>size (no of respondents)			37</a:t>
            </a:r>
          </a:p>
          <a:p>
            <a:pPr marL="628650" lvl="1" indent="-228600">
              <a:buFont typeface="+mj-lt"/>
              <a:buAutoNum type="alphaLcParenR"/>
            </a:pPr>
            <a:r>
              <a:rPr lang="en-GB" sz="2000" dirty="0">
                <a:solidFill>
                  <a:prstClr val="black"/>
                </a:solidFill>
              </a:rPr>
              <a:t>Confidence level			</a:t>
            </a:r>
            <a:r>
              <a:rPr lang="en-GB" sz="2000" dirty="0" smtClean="0">
                <a:solidFill>
                  <a:prstClr val="black"/>
                </a:solidFill>
              </a:rPr>
              <a:t>	</a:t>
            </a:r>
            <a:r>
              <a:rPr lang="en-GB" sz="2000" dirty="0">
                <a:solidFill>
                  <a:prstClr val="black"/>
                </a:solidFill>
              </a:rPr>
              <a:t>	95%</a:t>
            </a:r>
          </a:p>
          <a:p>
            <a:pPr marL="628650" lvl="1" indent="-228600">
              <a:spcAft>
                <a:spcPts val="600"/>
              </a:spcAft>
              <a:buFont typeface="+mj-lt"/>
              <a:buAutoNum type="alphaLcParenR"/>
            </a:pPr>
            <a:r>
              <a:rPr lang="en-GB" sz="2000" dirty="0">
                <a:solidFill>
                  <a:prstClr val="black"/>
                </a:solidFill>
              </a:rPr>
              <a:t>Margin of error			</a:t>
            </a:r>
            <a:r>
              <a:rPr lang="en-GB" sz="2000" dirty="0" smtClean="0">
                <a:solidFill>
                  <a:prstClr val="black"/>
                </a:solidFill>
              </a:rPr>
              <a:t>	</a:t>
            </a:r>
            <a:r>
              <a:rPr lang="en-GB" sz="2000" dirty="0">
                <a:solidFill>
                  <a:prstClr val="black"/>
                </a:solidFill>
              </a:rPr>
              <a:t>	+/- 7%</a:t>
            </a:r>
          </a:p>
          <a:p>
            <a:pPr marL="0" indent="0">
              <a:spcAft>
                <a:spcPts val="600"/>
              </a:spcAft>
              <a:buNone/>
            </a:pPr>
            <a:r>
              <a:rPr lang="en-GB" sz="2000" dirty="0"/>
              <a:t>The web survey population size was 133 companies for which contact details are available from AMICI partners, Industry Liaison Offices, Qi3, or publicly. The sample size (no of respondents) was </a:t>
            </a:r>
            <a:r>
              <a:rPr lang="en-GB" sz="2000" dirty="0" smtClean="0"/>
              <a:t>37.</a:t>
            </a:r>
            <a:endParaRPr lang="en-GB" sz="1200" dirty="0">
              <a:solidFill>
                <a:prstClr val="black"/>
              </a:solidFill>
            </a:endParaRPr>
          </a:p>
        </p:txBody>
      </p:sp>
    </p:spTree>
    <p:extLst>
      <p:ext uri="{BB962C8B-B14F-4D97-AF65-F5344CB8AC3E}">
        <p14:creationId xmlns:p14="http://schemas.microsoft.com/office/powerpoint/2010/main" val="38796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4DEC3F-2262-40D1-91C0-C34B110678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254" y="755778"/>
            <a:ext cx="8602306" cy="5622200"/>
          </a:xfrm>
          <a:prstGeom prst="rect">
            <a:avLst/>
          </a:prstGeom>
        </p:spPr>
      </p:pic>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6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631F7B4A-1D7C-45BF-97AF-9F26E56004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1254" y="755778"/>
            <a:ext cx="8610574" cy="5627605"/>
          </a:xfrm>
          <a:prstGeom prst="rect">
            <a:avLst/>
          </a:prstGeom>
        </p:spPr>
      </p:pic>
    </p:spTree>
    <p:extLst>
      <p:ext uri="{BB962C8B-B14F-4D97-AF65-F5344CB8AC3E}">
        <p14:creationId xmlns:p14="http://schemas.microsoft.com/office/powerpoint/2010/main" val="169642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DFF965D4-CAB7-4CCC-913E-481E62CD40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555" y="814468"/>
            <a:ext cx="8589005" cy="5613508"/>
          </a:xfrm>
          <a:prstGeom prst="rect">
            <a:avLst/>
          </a:prstGeom>
        </p:spPr>
      </p:pic>
      <p:sp>
        <p:nvSpPr>
          <p:cNvPr id="3" name="Rectangle 2"/>
          <p:cNvSpPr/>
          <p:nvPr/>
        </p:nvSpPr>
        <p:spPr>
          <a:xfrm>
            <a:off x="1881052" y="1530439"/>
            <a:ext cx="500238" cy="217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854040" y="5349148"/>
            <a:ext cx="430333" cy="8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190451" y="1525049"/>
            <a:ext cx="298480" cy="215444"/>
          </a:xfrm>
          <a:prstGeom prst="rect">
            <a:avLst/>
          </a:prstGeom>
          <a:noFill/>
        </p:spPr>
        <p:txBody>
          <a:bodyPr wrap="none" rtlCol="0">
            <a:spAutoFit/>
          </a:bodyPr>
          <a:lstStyle/>
          <a:p>
            <a:r>
              <a:rPr lang="en-GB" sz="800" dirty="0" smtClean="0">
                <a:solidFill>
                  <a:schemeClr val="bg2">
                    <a:lumMod val="50000"/>
                  </a:schemeClr>
                </a:solidFill>
                <a:latin typeface="Arial" panose="020B0604020202020204" pitchFamily="34" charset="0"/>
                <a:cs typeface="Arial" panose="020B0604020202020204" pitchFamily="34" charset="0"/>
              </a:rPr>
              <a:t>All</a:t>
            </a:r>
            <a:endParaRPr lang="en-GB" sz="800" dirty="0">
              <a:solidFill>
                <a:schemeClr val="bg2">
                  <a:lumMod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7933592" y="5300948"/>
            <a:ext cx="282450" cy="200055"/>
          </a:xfrm>
          <a:prstGeom prst="rect">
            <a:avLst/>
          </a:prstGeom>
          <a:noFill/>
        </p:spPr>
        <p:txBody>
          <a:bodyPr wrap="none" rtlCol="0">
            <a:spAutoFit/>
          </a:bodyPr>
          <a:lstStyle/>
          <a:p>
            <a:r>
              <a:rPr lang="en-GB" sz="700" dirty="0" smtClean="0">
                <a:solidFill>
                  <a:schemeClr val="bg2">
                    <a:lumMod val="50000"/>
                  </a:schemeClr>
                </a:solidFill>
                <a:latin typeface="Arial" panose="020B0604020202020204" pitchFamily="34" charset="0"/>
                <a:cs typeface="Arial" panose="020B0604020202020204" pitchFamily="34" charset="0"/>
              </a:rPr>
              <a:t>All</a:t>
            </a:r>
            <a:endParaRPr lang="en-GB" sz="7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1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279E010-1CE7-4A3F-951A-9F370377C2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991" y="850691"/>
            <a:ext cx="8625247" cy="5637195"/>
          </a:xfrm>
          <a:prstGeom prst="rect">
            <a:avLst/>
          </a:prstGeom>
        </p:spPr>
      </p:pic>
    </p:spTree>
    <p:extLst>
      <p:ext uri="{BB962C8B-B14F-4D97-AF65-F5344CB8AC3E}">
        <p14:creationId xmlns:p14="http://schemas.microsoft.com/office/powerpoint/2010/main" val="28567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7D06250E-D387-4917-BCE6-D09D337585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1254" y="868308"/>
            <a:ext cx="8531670" cy="5576035"/>
          </a:xfrm>
          <a:prstGeom prst="rect">
            <a:avLst/>
          </a:prstGeom>
        </p:spPr>
      </p:pic>
    </p:spTree>
    <p:extLst>
      <p:ext uri="{BB962C8B-B14F-4D97-AF65-F5344CB8AC3E}">
        <p14:creationId xmlns:p14="http://schemas.microsoft.com/office/powerpoint/2010/main" val="47146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1254" y="1383662"/>
            <a:ext cx="8525695" cy="2185851"/>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3600" dirty="0" smtClean="0"/>
              <a:t>WP4 Innovation – Scene Setting</a:t>
            </a:r>
            <a:endParaRPr lang="en-GB" sz="3600" dirty="0"/>
          </a:p>
        </p:txBody>
      </p:sp>
      <p:sp>
        <p:nvSpPr>
          <p:cNvPr id="3" name="Content Placeholder 2"/>
          <p:cNvSpPr>
            <a:spLocks noGrp="1"/>
          </p:cNvSpPr>
          <p:nvPr>
            <p:ph idx="1"/>
          </p:nvPr>
        </p:nvSpPr>
        <p:spPr>
          <a:xfrm>
            <a:off x="457200" y="1412776"/>
            <a:ext cx="8229600" cy="4525963"/>
          </a:xfrm>
          <a:noFill/>
        </p:spPr>
        <p:txBody>
          <a:bodyPr>
            <a:noAutofit/>
          </a:bodyPr>
          <a:lstStyle/>
          <a:p>
            <a:pPr marL="0" indent="0">
              <a:buNone/>
            </a:pPr>
            <a:r>
              <a:rPr lang="en-GB" sz="2000" dirty="0" smtClean="0"/>
              <a:t>The </a:t>
            </a:r>
            <a:r>
              <a:rPr lang="en-GB" sz="2000" dirty="0"/>
              <a:t>AMICI H2020 project is charged by the European Commission with the challenging task of building the conditions for consolidating and exploiting </a:t>
            </a:r>
            <a:r>
              <a:rPr lang="en-GB" sz="2000" dirty="0" smtClean="0"/>
              <a:t>such collaboration </a:t>
            </a:r>
            <a:r>
              <a:rPr lang="en-GB" sz="2000" dirty="0"/>
              <a:t>to strengthen the capabilities of European companies to compete on the global market, not only as qualified suppliers of components for accelerators and big superconductor magnets, but also in the development of innovative applications in advanced sectors such as healthcare and space</a:t>
            </a:r>
            <a:r>
              <a:rPr lang="en-GB" sz="2000" dirty="0" smtClean="0"/>
              <a:t>.</a:t>
            </a:r>
          </a:p>
          <a:p>
            <a:pPr marL="0" indent="0">
              <a:buNone/>
            </a:pPr>
            <a:endParaRPr lang="en-GB" sz="2000" dirty="0"/>
          </a:p>
          <a:p>
            <a:pPr marL="0" indent="0">
              <a:buNone/>
            </a:pPr>
            <a:r>
              <a:rPr lang="en-GB" sz="2400" b="1" dirty="0"/>
              <a:t>“How can the coordinated </a:t>
            </a:r>
            <a:r>
              <a:rPr lang="en-GB" sz="2400" b="1" dirty="0" smtClean="0"/>
              <a:t>Technology </a:t>
            </a:r>
            <a:r>
              <a:rPr lang="en-GB" sz="2400" b="1" dirty="0"/>
              <a:t>Infrastructures of the major European accelerator research labs help industry?”</a:t>
            </a:r>
          </a:p>
          <a:p>
            <a:pPr marL="0" indent="0">
              <a:buNone/>
            </a:pPr>
            <a:endParaRPr lang="en-GB" sz="2000" dirty="0"/>
          </a:p>
        </p:txBody>
      </p:sp>
      <p:grpSp>
        <p:nvGrpSpPr>
          <p:cNvPr id="10" name="Group 9"/>
          <p:cNvGrpSpPr/>
          <p:nvPr/>
        </p:nvGrpSpPr>
        <p:grpSpPr>
          <a:xfrm>
            <a:off x="193429" y="82737"/>
            <a:ext cx="8670131" cy="572201"/>
            <a:chOff x="193429" y="82737"/>
            <a:chExt cx="8670131" cy="572201"/>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4" name="TextBox 13"/>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5" name="Straight Connector 14"/>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04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61253" y="1312626"/>
            <a:ext cx="8525695" cy="5343151"/>
          </a:xfrm>
          <a:prstGeom prst="roundRect">
            <a:avLst>
              <a:gd name="adj" fmla="val 5819"/>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02A9424-F246-4C18-A74C-BBF37E083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42" y="5202425"/>
            <a:ext cx="5464100" cy="1342337"/>
          </a:xfrm>
          <a:prstGeom prst="rect">
            <a:avLst/>
          </a:prstGeom>
          <a:effectLst>
            <a:outerShdw blurRad="50800" dist="38100" dir="2700000" algn="tl" rotWithShape="0">
              <a:prstClr val="black">
                <a:alpha val="40000"/>
              </a:prstClr>
            </a:outerShdw>
          </a:effectLst>
        </p:spPr>
      </p:pic>
      <p:sp>
        <p:nvSpPr>
          <p:cNvPr id="6" name="Title 4"/>
          <p:cNvSpPr>
            <a:spLocks noGrp="1"/>
          </p:cNvSpPr>
          <p:nvPr>
            <p:ph type="title"/>
          </p:nvPr>
        </p:nvSpPr>
        <p:spPr>
          <a:xfrm>
            <a:off x="628650" y="365126"/>
            <a:ext cx="7886700" cy="1325563"/>
          </a:xfrm>
        </p:spPr>
        <p:txBody>
          <a:bodyPr>
            <a:normAutofit/>
          </a:bodyPr>
          <a:lstStyle/>
          <a:p>
            <a:r>
              <a:rPr lang="en-GB" sz="3600" dirty="0" smtClean="0"/>
              <a:t>Key Findings of the Web Survey</a:t>
            </a:r>
            <a:endParaRPr lang="en-GB" sz="3600" dirty="0"/>
          </a:p>
        </p:txBody>
      </p:sp>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54B116E1-5645-44F5-9F78-F5BB8989E082}"/>
              </a:ext>
            </a:extLst>
          </p:cNvPr>
          <p:cNvSpPr>
            <a:spLocks noGrp="1"/>
          </p:cNvSpPr>
          <p:nvPr>
            <p:ph idx="1"/>
          </p:nvPr>
        </p:nvSpPr>
        <p:spPr>
          <a:xfrm>
            <a:off x="323528" y="1418884"/>
            <a:ext cx="8640960" cy="5322484"/>
          </a:xfrm>
        </p:spPr>
        <p:txBody>
          <a:bodyPr>
            <a:normAutofit/>
          </a:bodyPr>
          <a:lstStyle/>
          <a:p>
            <a:pPr fontAlgn="b"/>
            <a:r>
              <a:rPr lang="en-GB" sz="1800" dirty="0" smtClean="0"/>
              <a:t>There </a:t>
            </a:r>
            <a:r>
              <a:rPr lang="en-GB" sz="1800" dirty="0"/>
              <a:t>will be further (although small) consolidation of the supply chain over the next five years. This will be in Specialist Raw Materials, Electronics &amp; Instrumentation, Specialist Hardware and Power Systems.</a:t>
            </a:r>
          </a:p>
          <a:p>
            <a:pPr fontAlgn="b"/>
            <a:r>
              <a:rPr lang="en-GB" sz="1800" dirty="0"/>
              <a:t>Industry believes approximately 80% of work should be outsourced by the </a:t>
            </a:r>
            <a:r>
              <a:rPr lang="en-GB" sz="1800" dirty="0" smtClean="0"/>
              <a:t>Research Institutes</a:t>
            </a:r>
            <a:r>
              <a:rPr lang="en-GB" sz="1800" dirty="0"/>
              <a:t>. The technology areas most likely to have elements kept inhouse are Special Raw Materials, RF, and Specialist Hardware Systems</a:t>
            </a:r>
          </a:p>
          <a:p>
            <a:pPr fontAlgn="b"/>
            <a:r>
              <a:rPr lang="en-GB" sz="1800" b="1" dirty="0"/>
              <a:t>Support activities from the </a:t>
            </a:r>
            <a:r>
              <a:rPr lang="en-GB" sz="1800" b="1" dirty="0" smtClean="0"/>
              <a:t>Research Institutes </a:t>
            </a:r>
            <a:r>
              <a:rPr lang="en-GB" sz="1800" b="1" dirty="0"/>
              <a:t>of high interest are Short Term Technical Consultancy, easy Knowledge Exchange and Feedback on equipment performance. </a:t>
            </a:r>
            <a:r>
              <a:rPr lang="en-GB" sz="1800" dirty="0"/>
              <a:t>Those of medium interest are Training Courses, Access to Test Facilities, and easy Access to IP</a:t>
            </a:r>
          </a:p>
          <a:p>
            <a:pPr fontAlgn="b"/>
            <a:r>
              <a:rPr lang="en-GB" sz="1800" dirty="0"/>
              <a:t>Company turnover is distributed as follows: €0-1m – 27%: €1-5m – 35%: €5-10m – 22%: €10-50m – 16%</a:t>
            </a:r>
          </a:p>
          <a:p>
            <a:pPr fontAlgn="b"/>
            <a:r>
              <a:rPr lang="en-GB" sz="1800" dirty="0"/>
              <a:t>The supply chain activity split across different segments of the particle accelerator market is:</a:t>
            </a:r>
          </a:p>
          <a:p>
            <a:pPr marL="0" indent="0" fontAlgn="b">
              <a:buNone/>
            </a:pPr>
            <a:endParaRPr lang="en-GB" sz="1200" dirty="0"/>
          </a:p>
        </p:txBody>
      </p:sp>
    </p:spTree>
    <p:extLst>
      <p:ext uri="{BB962C8B-B14F-4D97-AF65-F5344CB8AC3E}">
        <p14:creationId xmlns:p14="http://schemas.microsoft.com/office/powerpoint/2010/main" val="386462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1253" y="1340082"/>
            <a:ext cx="8525695" cy="4938792"/>
          </a:xfrm>
          <a:prstGeom prst="roundRect">
            <a:avLst>
              <a:gd name="adj" fmla="val 654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54B116E1-5645-44F5-9F78-F5BB8989E082}"/>
              </a:ext>
            </a:extLst>
          </p:cNvPr>
          <p:cNvSpPr>
            <a:spLocks noGrp="1"/>
          </p:cNvSpPr>
          <p:nvPr>
            <p:ph idx="1"/>
          </p:nvPr>
        </p:nvSpPr>
        <p:spPr>
          <a:xfrm>
            <a:off x="323528" y="1656618"/>
            <a:ext cx="8252645" cy="4282630"/>
          </a:xfrm>
        </p:spPr>
        <p:txBody>
          <a:bodyPr>
            <a:normAutofit/>
          </a:bodyPr>
          <a:lstStyle/>
          <a:p>
            <a:pPr fontAlgn="b"/>
            <a:r>
              <a:rPr lang="en-GB" sz="1600" dirty="0" smtClean="0"/>
              <a:t>Companies </a:t>
            </a:r>
            <a:r>
              <a:rPr lang="en-GB" sz="1600" dirty="0"/>
              <a:t>in the medical and security sectors tend to be very </a:t>
            </a:r>
            <a:r>
              <a:rPr lang="en-GB" sz="1600" dirty="0" smtClean="0"/>
              <a:t>large. </a:t>
            </a:r>
            <a:r>
              <a:rPr lang="en-GB" sz="1600" dirty="0"/>
              <a:t>In the industrial manufacturing sector, </a:t>
            </a:r>
            <a:r>
              <a:rPr lang="en-GB" sz="1600" b="1" dirty="0"/>
              <a:t>the companies tend to be quite small (although sometimes owned by very </a:t>
            </a:r>
            <a:r>
              <a:rPr lang="en-GB" sz="1600" b="1" dirty="0" smtClean="0"/>
              <a:t>corporates) </a:t>
            </a:r>
            <a:r>
              <a:rPr lang="en-GB" sz="1600" b="1" dirty="0"/>
              <a:t>and they are afraid of their supply chain being swamped if there is a major new </a:t>
            </a:r>
            <a:r>
              <a:rPr lang="en-GB" sz="1600" b="1" dirty="0" smtClean="0"/>
              <a:t>Research Institute </a:t>
            </a:r>
            <a:r>
              <a:rPr lang="en-GB" sz="1600" b="1" dirty="0"/>
              <a:t>project.</a:t>
            </a:r>
          </a:p>
          <a:p>
            <a:pPr fontAlgn="b">
              <a:spcAft>
                <a:spcPts val="600"/>
              </a:spcAft>
            </a:pPr>
            <a:r>
              <a:rPr lang="en-GB" sz="1600" b="1" dirty="0"/>
              <a:t>There is concern about the very tight supply chains for certain key technologies. This supply chain could be threatened if there is a company / supply chain consolidation in this sector and the new organisation decides to focus on other markets.</a:t>
            </a:r>
          </a:p>
          <a:p>
            <a:pPr fontAlgn="b">
              <a:spcAft>
                <a:spcPts val="600"/>
              </a:spcAft>
            </a:pPr>
            <a:r>
              <a:rPr lang="en-GB" sz="1600" b="1" dirty="0"/>
              <a:t>Companies would benefit from some supply chain consolidation, enabling supplier companies to move up the “Bill of Materials” chain to provide higher level sub-systems. </a:t>
            </a:r>
            <a:r>
              <a:rPr lang="en-GB" sz="1600" dirty="0"/>
              <a:t>However, such consolidation is difficult to control and may have unforeseen consequences. It is unlikely that these companies will go the final step and outsource the manufacture of full systems</a:t>
            </a:r>
            <a:r>
              <a:rPr lang="en-GB" sz="1600" dirty="0" smtClean="0"/>
              <a:t>.</a:t>
            </a:r>
          </a:p>
          <a:p>
            <a:pPr fontAlgn="b">
              <a:spcAft>
                <a:spcPts val="600"/>
              </a:spcAft>
            </a:pPr>
            <a:r>
              <a:rPr lang="en-GB" sz="1600" dirty="0"/>
              <a:t>Companies using the “system purchase” model are primarily systems integrators who focus on applications development. They typically buy the Linacs from commercial suppliers, and develop the control / applications software, imaging systems and customer specials in-house.</a:t>
            </a:r>
            <a:r>
              <a:rPr lang="en-GB" sz="1600" b="1" dirty="0"/>
              <a:t> Any supply technology improvements will need to be through their suppliers</a:t>
            </a:r>
          </a:p>
          <a:p>
            <a:pPr fontAlgn="b">
              <a:spcAft>
                <a:spcPts val="600"/>
              </a:spcAft>
            </a:pPr>
            <a:endParaRPr lang="en-GB" sz="1600" dirty="0"/>
          </a:p>
          <a:p>
            <a:pPr marL="0" indent="0">
              <a:spcAft>
                <a:spcPts val="600"/>
              </a:spcAft>
              <a:buNone/>
            </a:pPr>
            <a:endParaRPr lang="en-GB" sz="1600" dirty="0"/>
          </a:p>
        </p:txBody>
      </p:sp>
      <p:grpSp>
        <p:nvGrpSpPr>
          <p:cNvPr id="5" name="Group 4"/>
          <p:cNvGrpSpPr/>
          <p:nvPr/>
        </p:nvGrpSpPr>
        <p:grpSpPr>
          <a:xfrm>
            <a:off x="193429" y="82737"/>
            <a:ext cx="8670131" cy="572201"/>
            <a:chOff x="193429" y="82737"/>
            <a:chExt cx="8670131" cy="572201"/>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8" name="TextBox 7"/>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9" name="Straight Connector 8"/>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itle 4"/>
          <p:cNvSpPr>
            <a:spLocks noGrp="1"/>
          </p:cNvSpPr>
          <p:nvPr>
            <p:ph type="title"/>
          </p:nvPr>
        </p:nvSpPr>
        <p:spPr>
          <a:xfrm>
            <a:off x="628650" y="365126"/>
            <a:ext cx="7886700" cy="1325563"/>
          </a:xfrm>
        </p:spPr>
        <p:txBody>
          <a:bodyPr>
            <a:normAutofit/>
          </a:bodyPr>
          <a:lstStyle/>
          <a:p>
            <a:r>
              <a:rPr lang="en-GB" sz="3600" dirty="0" smtClean="0"/>
              <a:t>Lateral Markets summary</a:t>
            </a:r>
            <a:endParaRPr lang="en-GB" sz="3600" dirty="0"/>
          </a:p>
        </p:txBody>
      </p:sp>
    </p:spTree>
    <p:extLst>
      <p:ext uri="{BB962C8B-B14F-4D97-AF65-F5344CB8AC3E}">
        <p14:creationId xmlns:p14="http://schemas.microsoft.com/office/powerpoint/2010/main" val="95170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1253" y="1340082"/>
            <a:ext cx="8525695" cy="4398105"/>
          </a:xfrm>
          <a:prstGeom prst="roundRect">
            <a:avLst>
              <a:gd name="adj" fmla="val 654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54B116E1-5645-44F5-9F78-F5BB8989E082}"/>
              </a:ext>
            </a:extLst>
          </p:cNvPr>
          <p:cNvSpPr>
            <a:spLocks noGrp="1"/>
          </p:cNvSpPr>
          <p:nvPr>
            <p:ph idx="1"/>
          </p:nvPr>
        </p:nvSpPr>
        <p:spPr>
          <a:xfrm>
            <a:off x="391656" y="1690689"/>
            <a:ext cx="8341501" cy="4047498"/>
          </a:xfrm>
        </p:spPr>
        <p:txBody>
          <a:bodyPr>
            <a:normAutofit/>
          </a:bodyPr>
          <a:lstStyle/>
          <a:p>
            <a:pPr>
              <a:spcAft>
                <a:spcPts val="600"/>
              </a:spcAft>
            </a:pPr>
            <a:r>
              <a:rPr lang="en-GB" sz="1600" dirty="0"/>
              <a:t>Some companies are considering bringing the manufacture of key technologies </a:t>
            </a:r>
            <a:r>
              <a:rPr lang="en-GB" sz="1600" dirty="0" smtClean="0"/>
              <a:t>in-house </a:t>
            </a:r>
            <a:r>
              <a:rPr lang="en-GB" sz="1600" dirty="0"/>
              <a:t>in order to strength their technology brand, protect their supply chain and freedom to operate, and to manage customer expectations / concerns about supply security.</a:t>
            </a:r>
          </a:p>
          <a:p>
            <a:pPr fontAlgn="b"/>
            <a:r>
              <a:rPr lang="en-GB" sz="1600" b="1" dirty="0"/>
              <a:t>Many of these companies have little understanding of what benefits the particle accelerator </a:t>
            </a:r>
            <a:r>
              <a:rPr lang="en-GB" sz="1600" b="1" dirty="0" smtClean="0"/>
              <a:t>Research Institutes </a:t>
            </a:r>
            <a:r>
              <a:rPr lang="en-GB" sz="1600" b="1" dirty="0"/>
              <a:t>could offer it. There is a need for the </a:t>
            </a:r>
            <a:r>
              <a:rPr lang="en-GB" sz="1600" b="1" dirty="0" smtClean="0"/>
              <a:t>Research Institutes </a:t>
            </a:r>
            <a:r>
              <a:rPr lang="en-GB" sz="1600" b="1" dirty="0"/>
              <a:t>to make the value proposition to such SMEs much clearer. A key issue with relation to IP from the Research Institutes is easy availability and Freedom to Operate. Exclusivity is </a:t>
            </a:r>
            <a:r>
              <a:rPr lang="en-GB" sz="1600" b="1" dirty="0" smtClean="0"/>
              <a:t>often not an </a:t>
            </a:r>
            <a:r>
              <a:rPr lang="en-GB" sz="1600" b="1" dirty="0"/>
              <a:t>issue.</a:t>
            </a:r>
          </a:p>
          <a:p>
            <a:pPr>
              <a:spcAft>
                <a:spcPts val="600"/>
              </a:spcAft>
            </a:pPr>
            <a:r>
              <a:rPr lang="en-GB" sz="1600" dirty="0" smtClean="0"/>
              <a:t>Many </a:t>
            </a:r>
            <a:r>
              <a:rPr lang="en-GB" sz="1600" dirty="0"/>
              <a:t>companies supplying specialist systems to the Research Institutes don’t have the facilities or management capability to scale up for industrial demand. This may require consolidation in these parts of the supply chain in order to form organisations with the capabilities needed.</a:t>
            </a:r>
          </a:p>
          <a:p>
            <a:pPr>
              <a:spcAft>
                <a:spcPts val="600"/>
              </a:spcAft>
            </a:pPr>
            <a:r>
              <a:rPr lang="en-GB" sz="1600" dirty="0"/>
              <a:t>Some companies have outsourced a lot of manufacturing to </a:t>
            </a:r>
            <a:r>
              <a:rPr lang="en-GB" sz="1600" dirty="0" smtClean="0"/>
              <a:t>the Far East </a:t>
            </a:r>
            <a:r>
              <a:rPr lang="en-GB" sz="1600" dirty="0"/>
              <a:t>in the past. They are now starting to move some of this back to Eastern Europe as </a:t>
            </a:r>
            <a:r>
              <a:rPr lang="en-GB" sz="1600" dirty="0" smtClean="0"/>
              <a:t>costs </a:t>
            </a:r>
            <a:r>
              <a:rPr lang="en-GB" sz="1600" dirty="0"/>
              <a:t>rise and supply chains need shortening. </a:t>
            </a:r>
            <a:r>
              <a:rPr lang="en-GB" sz="1600" b="1" dirty="0"/>
              <a:t>However the number of </a:t>
            </a:r>
            <a:r>
              <a:rPr lang="en-GB" sz="1600" b="1" dirty="0" smtClean="0"/>
              <a:t>EU companies </a:t>
            </a:r>
            <a:r>
              <a:rPr lang="en-GB" sz="1600" b="1" dirty="0"/>
              <a:t>with the specialist expertise and technologies needed in Europe is limited.</a:t>
            </a:r>
          </a:p>
          <a:p>
            <a:pPr fontAlgn="b"/>
            <a:endParaRPr lang="en-GB" sz="1200" dirty="0"/>
          </a:p>
          <a:p>
            <a:pPr marL="0" indent="0">
              <a:spcAft>
                <a:spcPts val="600"/>
              </a:spcAft>
              <a:buNone/>
            </a:pPr>
            <a:endParaRPr lang="en-GB" sz="1200" dirty="0"/>
          </a:p>
        </p:txBody>
      </p:sp>
      <p:grpSp>
        <p:nvGrpSpPr>
          <p:cNvPr id="5" name="Group 4"/>
          <p:cNvGrpSpPr/>
          <p:nvPr/>
        </p:nvGrpSpPr>
        <p:grpSpPr>
          <a:xfrm>
            <a:off x="193429" y="82737"/>
            <a:ext cx="8670131" cy="572201"/>
            <a:chOff x="193429" y="82737"/>
            <a:chExt cx="8670131" cy="572201"/>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8" name="TextBox 7"/>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9" name="Straight Connector 8"/>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Title 4"/>
          <p:cNvSpPr>
            <a:spLocks noGrp="1"/>
          </p:cNvSpPr>
          <p:nvPr>
            <p:ph type="title"/>
          </p:nvPr>
        </p:nvSpPr>
        <p:spPr>
          <a:xfrm>
            <a:off x="628650" y="365126"/>
            <a:ext cx="7886700" cy="1325563"/>
          </a:xfrm>
        </p:spPr>
        <p:txBody>
          <a:bodyPr>
            <a:normAutofit/>
          </a:bodyPr>
          <a:lstStyle/>
          <a:p>
            <a:r>
              <a:rPr lang="en-GB" sz="3600" dirty="0" smtClean="0"/>
              <a:t>Lateral Markets summary</a:t>
            </a:r>
            <a:endParaRPr lang="en-GB" sz="3600" dirty="0"/>
          </a:p>
        </p:txBody>
      </p:sp>
    </p:spTree>
    <p:extLst>
      <p:ext uri="{BB962C8B-B14F-4D97-AF65-F5344CB8AC3E}">
        <p14:creationId xmlns:p14="http://schemas.microsoft.com/office/powerpoint/2010/main" val="319705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116E1-5645-44F5-9F78-F5BB8989E082}"/>
              </a:ext>
            </a:extLst>
          </p:cNvPr>
          <p:cNvSpPr>
            <a:spLocks noGrp="1"/>
          </p:cNvSpPr>
          <p:nvPr>
            <p:ph idx="1"/>
          </p:nvPr>
        </p:nvSpPr>
        <p:spPr>
          <a:xfrm>
            <a:off x="323528" y="1412776"/>
            <a:ext cx="8568952" cy="5184576"/>
          </a:xfrm>
        </p:spPr>
        <p:txBody>
          <a:bodyPr>
            <a:normAutofit lnSpcReduction="10000"/>
          </a:bodyPr>
          <a:lstStyle/>
          <a:p>
            <a:pPr marL="0" indent="0">
              <a:spcAft>
                <a:spcPts val="600"/>
              </a:spcAft>
              <a:buNone/>
            </a:pPr>
            <a:endParaRPr lang="en-GB" sz="1600" b="1" dirty="0">
              <a:solidFill>
                <a:srgbClr val="7030A0"/>
              </a:solidFill>
            </a:endParaRPr>
          </a:p>
          <a:p>
            <a:pPr marL="0" indent="0">
              <a:spcAft>
                <a:spcPts val="600"/>
              </a:spcAft>
              <a:buNone/>
            </a:pPr>
            <a:endParaRPr lang="en-GB" sz="1600" b="1" dirty="0">
              <a:solidFill>
                <a:srgbClr val="7030A0"/>
              </a:solidFill>
            </a:endParaRPr>
          </a:p>
          <a:p>
            <a:pPr marL="0" indent="0">
              <a:spcAft>
                <a:spcPts val="600"/>
              </a:spcAft>
              <a:buNone/>
            </a:pPr>
            <a:endParaRPr lang="en-GB" sz="1600" b="1" dirty="0">
              <a:solidFill>
                <a:srgbClr val="7030A0"/>
              </a:solidFill>
            </a:endParaRPr>
          </a:p>
          <a:p>
            <a:pPr marL="0" indent="0">
              <a:spcAft>
                <a:spcPts val="600"/>
              </a:spcAft>
              <a:buNone/>
            </a:pPr>
            <a:endParaRPr lang="en-GB" sz="1600" b="1" dirty="0">
              <a:solidFill>
                <a:srgbClr val="7030A0"/>
              </a:solidFill>
            </a:endParaRPr>
          </a:p>
          <a:p>
            <a:pPr marL="0" indent="0">
              <a:spcAft>
                <a:spcPts val="600"/>
              </a:spcAft>
              <a:buNone/>
            </a:pPr>
            <a:endParaRPr lang="en-GB" sz="1600" b="1" dirty="0">
              <a:solidFill>
                <a:srgbClr val="7030A0"/>
              </a:solidFill>
            </a:endParaRPr>
          </a:p>
          <a:p>
            <a:pPr marL="0" indent="0">
              <a:spcAft>
                <a:spcPts val="600"/>
              </a:spcAft>
              <a:buNone/>
            </a:pPr>
            <a:endParaRPr lang="en-GB" sz="1600" b="1" dirty="0">
              <a:solidFill>
                <a:srgbClr val="7030A0"/>
              </a:solidFill>
            </a:endParaRPr>
          </a:p>
          <a:p>
            <a:pPr marL="0" indent="0">
              <a:spcAft>
                <a:spcPts val="600"/>
              </a:spcAft>
              <a:buNone/>
            </a:pPr>
            <a:endParaRPr lang="en-GB" sz="1600" b="1" dirty="0">
              <a:solidFill>
                <a:srgbClr val="7030A0"/>
              </a:solidFill>
            </a:endParaRPr>
          </a:p>
          <a:p>
            <a:pPr marL="0" indent="0">
              <a:spcAft>
                <a:spcPts val="600"/>
              </a:spcAft>
              <a:buNone/>
            </a:pPr>
            <a:endParaRPr lang="en-GB" sz="1600" b="1" dirty="0">
              <a:solidFill>
                <a:srgbClr val="7030A0"/>
              </a:solidFill>
            </a:endParaRPr>
          </a:p>
          <a:p>
            <a:pPr marL="0" indent="0">
              <a:spcAft>
                <a:spcPts val="600"/>
              </a:spcAft>
              <a:buNone/>
            </a:pPr>
            <a:endParaRPr lang="en-GB" sz="1400" b="1" dirty="0">
              <a:solidFill>
                <a:srgbClr val="7030A0"/>
              </a:solidFill>
            </a:endParaRPr>
          </a:p>
          <a:p>
            <a:pPr marL="0" indent="0">
              <a:spcAft>
                <a:spcPts val="600"/>
              </a:spcAft>
              <a:buNone/>
            </a:pPr>
            <a:endParaRPr lang="en-GB" sz="1400" b="1" dirty="0">
              <a:solidFill>
                <a:srgbClr val="7030A0"/>
              </a:solidFill>
            </a:endParaRPr>
          </a:p>
          <a:p>
            <a:pPr marL="0" indent="0">
              <a:spcAft>
                <a:spcPts val="600"/>
              </a:spcAft>
              <a:buNone/>
            </a:pPr>
            <a:endParaRPr lang="en-GB" sz="1400" b="1" dirty="0">
              <a:solidFill>
                <a:srgbClr val="7030A0"/>
              </a:solidFill>
            </a:endParaRPr>
          </a:p>
          <a:p>
            <a:pPr marL="0" indent="0">
              <a:spcAft>
                <a:spcPts val="600"/>
              </a:spcAft>
              <a:buNone/>
            </a:pPr>
            <a:endParaRPr lang="en-GB" sz="1400" b="1" dirty="0">
              <a:solidFill>
                <a:srgbClr val="7030A0"/>
              </a:solidFill>
            </a:endParaRPr>
          </a:p>
          <a:p>
            <a:pPr marL="0" indent="0">
              <a:spcAft>
                <a:spcPts val="600"/>
              </a:spcAft>
              <a:buNone/>
            </a:pPr>
            <a:r>
              <a:rPr lang="en-GB" sz="1600" i="1" dirty="0"/>
              <a:t> </a:t>
            </a:r>
            <a:r>
              <a:rPr lang="en-GB" sz="1000" i="1" dirty="0"/>
              <a:t>(Source: </a:t>
            </a:r>
            <a:r>
              <a:rPr lang="en-GB" sz="1000" i="1" dirty="0">
                <a:hlinkClick r:id="rId2"/>
              </a:rPr>
              <a:t>http://www-elsa.physik.uni-bonn.de/accelerator_list.html</a:t>
            </a:r>
            <a:r>
              <a:rPr lang="en-GB" sz="1000" i="1" dirty="0"/>
              <a:t>) </a:t>
            </a:r>
            <a:endParaRPr lang="en-GB" sz="1600" i="1" dirty="0"/>
          </a:p>
        </p:txBody>
      </p:sp>
      <p:pic>
        <p:nvPicPr>
          <p:cNvPr id="5" name="Picture 4">
            <a:extLst>
              <a:ext uri="{FF2B5EF4-FFF2-40B4-BE49-F238E27FC236}">
                <a16:creationId xmlns:a16="http://schemas.microsoft.com/office/drawing/2014/main" id="{810273CD-D64F-4531-AADC-CBDF086F94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31" y="1844824"/>
            <a:ext cx="4537841" cy="4314530"/>
          </a:xfrm>
          <a:prstGeom prst="rect">
            <a:avLst/>
          </a:prstGeom>
          <a:ln>
            <a:solidFill>
              <a:schemeClr val="tx1"/>
            </a:solidFill>
          </a:ln>
        </p:spPr>
      </p:pic>
      <p:sp>
        <p:nvSpPr>
          <p:cNvPr id="6" name="Content Placeholder 2">
            <a:extLst>
              <a:ext uri="{FF2B5EF4-FFF2-40B4-BE49-F238E27FC236}">
                <a16:creationId xmlns:a16="http://schemas.microsoft.com/office/drawing/2014/main" id="{9F6CB463-5BD2-4385-9551-541CE7635822}"/>
              </a:ext>
            </a:extLst>
          </p:cNvPr>
          <p:cNvSpPr txBox="1">
            <a:spLocks/>
          </p:cNvSpPr>
          <p:nvPr/>
        </p:nvSpPr>
        <p:spPr>
          <a:xfrm>
            <a:off x="5796136" y="1772816"/>
            <a:ext cx="3240360" cy="43145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Franklin Gothic Medium"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Franklin Gothic Medium"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Franklin Gothic Medium"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Franklin Gothic Medium"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GB" sz="1600" b="1" dirty="0">
                <a:solidFill>
                  <a:srgbClr val="7030A0"/>
                </a:solidFill>
              </a:rPr>
              <a:t>AMICI Partners</a:t>
            </a:r>
          </a:p>
          <a:p>
            <a:pPr>
              <a:spcAft>
                <a:spcPts val="600"/>
              </a:spcAft>
            </a:pPr>
            <a:r>
              <a:rPr lang="en-GB" sz="1200" dirty="0"/>
              <a:t>CERN (Geneva)</a:t>
            </a:r>
          </a:p>
          <a:p>
            <a:pPr>
              <a:spcAft>
                <a:spcPts val="600"/>
              </a:spcAft>
            </a:pPr>
            <a:r>
              <a:rPr lang="en-GB" sz="1200" dirty="0"/>
              <a:t>CEA (Paris)</a:t>
            </a:r>
          </a:p>
          <a:p>
            <a:pPr>
              <a:spcAft>
                <a:spcPts val="600"/>
              </a:spcAft>
            </a:pPr>
            <a:r>
              <a:rPr lang="en-GB" sz="1200" dirty="0"/>
              <a:t>CNRS (Paris)</a:t>
            </a:r>
          </a:p>
          <a:p>
            <a:pPr>
              <a:spcAft>
                <a:spcPts val="600"/>
              </a:spcAft>
            </a:pPr>
            <a:r>
              <a:rPr lang="en-GB" sz="1200" dirty="0"/>
              <a:t>DESY (Hamburg)</a:t>
            </a:r>
          </a:p>
          <a:p>
            <a:pPr>
              <a:spcAft>
                <a:spcPts val="600"/>
              </a:spcAft>
            </a:pPr>
            <a:r>
              <a:rPr lang="en-GB" sz="1200" dirty="0"/>
              <a:t>IFJ (Krakow)</a:t>
            </a:r>
          </a:p>
          <a:p>
            <a:pPr>
              <a:spcAft>
                <a:spcPts val="600"/>
              </a:spcAft>
            </a:pPr>
            <a:r>
              <a:rPr lang="en-GB" sz="1200" dirty="0"/>
              <a:t>INFN (L’Aquila)</a:t>
            </a:r>
          </a:p>
          <a:p>
            <a:pPr>
              <a:spcAft>
                <a:spcPts val="600"/>
              </a:spcAft>
            </a:pPr>
            <a:r>
              <a:rPr lang="en-GB" sz="1200" dirty="0"/>
              <a:t>KIT (Karlsruhe)</a:t>
            </a:r>
          </a:p>
          <a:p>
            <a:pPr>
              <a:spcAft>
                <a:spcPts val="600"/>
              </a:spcAft>
            </a:pPr>
            <a:r>
              <a:rPr lang="en-GB" sz="1200" dirty="0"/>
              <a:t>PSI (Villigen)</a:t>
            </a:r>
          </a:p>
          <a:p>
            <a:pPr>
              <a:spcAft>
                <a:spcPts val="600"/>
              </a:spcAft>
            </a:pPr>
            <a:r>
              <a:rPr lang="en-GB" sz="1200" dirty="0"/>
              <a:t>STFC (Daresbury)</a:t>
            </a:r>
          </a:p>
          <a:p>
            <a:pPr>
              <a:spcAft>
                <a:spcPts val="600"/>
              </a:spcAft>
            </a:pPr>
            <a:r>
              <a:rPr lang="en-GB" sz="1200" dirty="0"/>
              <a:t>Uppsala Universitet (Uppsala)</a:t>
            </a:r>
          </a:p>
          <a:p>
            <a:pPr marL="0" indent="0">
              <a:spcAft>
                <a:spcPts val="600"/>
              </a:spcAft>
              <a:buNone/>
            </a:pPr>
            <a:r>
              <a:rPr lang="en-GB" sz="1600" b="1" dirty="0">
                <a:solidFill>
                  <a:srgbClr val="7030A0"/>
                </a:solidFill>
              </a:rPr>
              <a:t>Other European Accelerator Technology Infrastructure Facilities</a:t>
            </a:r>
          </a:p>
          <a:p>
            <a:pPr>
              <a:spcAft>
                <a:spcPts val="600"/>
              </a:spcAft>
            </a:pPr>
            <a:r>
              <a:rPr lang="en-GB" sz="1400" dirty="0"/>
              <a:t>(see Appendix F for Details)</a:t>
            </a:r>
          </a:p>
        </p:txBody>
      </p:sp>
      <p:sp>
        <p:nvSpPr>
          <p:cNvPr id="7" name="Star: 5 Points 6">
            <a:extLst>
              <a:ext uri="{FF2B5EF4-FFF2-40B4-BE49-F238E27FC236}">
                <a16:creationId xmlns:a16="http://schemas.microsoft.com/office/drawing/2014/main" id="{32B54E20-3564-46B7-B470-48914499D162}"/>
              </a:ext>
            </a:extLst>
          </p:cNvPr>
          <p:cNvSpPr/>
          <p:nvPr/>
        </p:nvSpPr>
        <p:spPr>
          <a:xfrm>
            <a:off x="2698455" y="3717032"/>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F249CAFF-34EF-4196-97C1-12DD946A70C4}"/>
              </a:ext>
            </a:extLst>
          </p:cNvPr>
          <p:cNvSpPr/>
          <p:nvPr/>
        </p:nvSpPr>
        <p:spPr>
          <a:xfrm>
            <a:off x="5631956" y="525304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563CD8F-93C9-450B-A5CC-5FA5FE547229}"/>
              </a:ext>
            </a:extLst>
          </p:cNvPr>
          <p:cNvSpPr/>
          <p:nvPr/>
        </p:nvSpPr>
        <p:spPr>
          <a:xfrm>
            <a:off x="3634559" y="268606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A4E3C9A-FE68-4611-99A5-89B33917B8CC}"/>
              </a:ext>
            </a:extLst>
          </p:cNvPr>
          <p:cNvSpPr/>
          <p:nvPr/>
        </p:nvSpPr>
        <p:spPr>
          <a:xfrm>
            <a:off x="2986487" y="337200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tar: 5 Points 13">
            <a:extLst>
              <a:ext uri="{FF2B5EF4-FFF2-40B4-BE49-F238E27FC236}">
                <a16:creationId xmlns:a16="http://schemas.microsoft.com/office/drawing/2014/main" id="{E26DF53D-AFCC-40CA-AF80-D150F165B349}"/>
              </a:ext>
            </a:extLst>
          </p:cNvPr>
          <p:cNvSpPr/>
          <p:nvPr/>
        </p:nvSpPr>
        <p:spPr>
          <a:xfrm>
            <a:off x="2338415" y="4653136"/>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tar: 5 Points 15">
            <a:extLst>
              <a:ext uri="{FF2B5EF4-FFF2-40B4-BE49-F238E27FC236}">
                <a16:creationId xmlns:a16="http://schemas.microsoft.com/office/drawing/2014/main" id="{F962D385-A6C7-415C-8B2B-AB52AE0C92B9}"/>
              </a:ext>
            </a:extLst>
          </p:cNvPr>
          <p:cNvSpPr/>
          <p:nvPr/>
        </p:nvSpPr>
        <p:spPr>
          <a:xfrm>
            <a:off x="1978375" y="4365104"/>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r: 5 Points 18">
            <a:extLst>
              <a:ext uri="{FF2B5EF4-FFF2-40B4-BE49-F238E27FC236}">
                <a16:creationId xmlns:a16="http://schemas.microsoft.com/office/drawing/2014/main" id="{0A1C2E6A-62FF-4246-BABF-9D776191402F}"/>
              </a:ext>
            </a:extLst>
          </p:cNvPr>
          <p:cNvSpPr/>
          <p:nvPr/>
        </p:nvSpPr>
        <p:spPr>
          <a:xfrm>
            <a:off x="3491880" y="4077072"/>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Star: 5 Points 19">
            <a:extLst>
              <a:ext uri="{FF2B5EF4-FFF2-40B4-BE49-F238E27FC236}">
                <a16:creationId xmlns:a16="http://schemas.microsoft.com/office/drawing/2014/main" id="{C10E3123-F6A3-485A-886A-7424A4DA92FF}"/>
              </a:ext>
            </a:extLst>
          </p:cNvPr>
          <p:cNvSpPr/>
          <p:nvPr/>
        </p:nvSpPr>
        <p:spPr>
          <a:xfrm>
            <a:off x="2914479" y="5157192"/>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Star: 5 Points 20">
            <a:extLst>
              <a:ext uri="{FF2B5EF4-FFF2-40B4-BE49-F238E27FC236}">
                <a16:creationId xmlns:a16="http://schemas.microsoft.com/office/drawing/2014/main" id="{75BF5546-E104-46D2-959E-E11633224BD7}"/>
              </a:ext>
            </a:extLst>
          </p:cNvPr>
          <p:cNvSpPr/>
          <p:nvPr/>
        </p:nvSpPr>
        <p:spPr>
          <a:xfrm>
            <a:off x="2554439" y="4293096"/>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tar: 5 Points 21">
            <a:extLst>
              <a:ext uri="{FF2B5EF4-FFF2-40B4-BE49-F238E27FC236}">
                <a16:creationId xmlns:a16="http://schemas.microsoft.com/office/drawing/2014/main" id="{C84BB45C-2064-409F-B865-F0CE34C1F291}"/>
              </a:ext>
            </a:extLst>
          </p:cNvPr>
          <p:cNvSpPr/>
          <p:nvPr/>
        </p:nvSpPr>
        <p:spPr>
          <a:xfrm>
            <a:off x="2482431" y="4509120"/>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tar: 5 Points 22">
            <a:extLst>
              <a:ext uri="{FF2B5EF4-FFF2-40B4-BE49-F238E27FC236}">
                <a16:creationId xmlns:a16="http://schemas.microsoft.com/office/drawing/2014/main" id="{A24FF563-E70A-4D54-8CA3-1F81C394C606}"/>
              </a:ext>
            </a:extLst>
          </p:cNvPr>
          <p:cNvSpPr/>
          <p:nvPr/>
        </p:nvSpPr>
        <p:spPr>
          <a:xfrm>
            <a:off x="1737399" y="3645024"/>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Star: 5 Points 23">
            <a:extLst>
              <a:ext uri="{FF2B5EF4-FFF2-40B4-BE49-F238E27FC236}">
                <a16:creationId xmlns:a16="http://schemas.microsoft.com/office/drawing/2014/main" id="{5CD823DA-21C1-4C01-84AC-597A5E424CED}"/>
              </a:ext>
            </a:extLst>
          </p:cNvPr>
          <p:cNvSpPr/>
          <p:nvPr/>
        </p:nvSpPr>
        <p:spPr>
          <a:xfrm>
            <a:off x="3202511" y="2996952"/>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Star: 5 Points 24">
            <a:extLst>
              <a:ext uri="{FF2B5EF4-FFF2-40B4-BE49-F238E27FC236}">
                <a16:creationId xmlns:a16="http://schemas.microsoft.com/office/drawing/2014/main" id="{C7FE3F34-2351-4678-93EA-A7C81AA91B24}"/>
              </a:ext>
            </a:extLst>
          </p:cNvPr>
          <p:cNvSpPr/>
          <p:nvPr/>
        </p:nvSpPr>
        <p:spPr>
          <a:xfrm>
            <a:off x="5616116" y="1916832"/>
            <a:ext cx="72008" cy="7200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9FB624F1-1D46-4403-B2CB-F1120CD52069}"/>
              </a:ext>
            </a:extLst>
          </p:cNvPr>
          <p:cNvSpPr/>
          <p:nvPr/>
        </p:nvSpPr>
        <p:spPr>
          <a:xfrm>
            <a:off x="2366041" y="381239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2FE02FCF-C3FD-4AB8-B433-136D6E403241}"/>
              </a:ext>
            </a:extLst>
          </p:cNvPr>
          <p:cNvSpPr/>
          <p:nvPr/>
        </p:nvSpPr>
        <p:spPr>
          <a:xfrm>
            <a:off x="1763688" y="525548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F65144D7-A9E2-4BC0-83FF-9DD79791EEC4}"/>
              </a:ext>
            </a:extLst>
          </p:cNvPr>
          <p:cNvSpPr/>
          <p:nvPr/>
        </p:nvSpPr>
        <p:spPr>
          <a:xfrm>
            <a:off x="2555776" y="439139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6F0A39D4-FD08-416A-B879-AA699347BDFF}"/>
              </a:ext>
            </a:extLst>
          </p:cNvPr>
          <p:cNvSpPr/>
          <p:nvPr/>
        </p:nvSpPr>
        <p:spPr>
          <a:xfrm>
            <a:off x="1679959" y="446340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3CC1AF3A-9CB2-4381-B5D1-0D12CA795857}"/>
              </a:ext>
            </a:extLst>
          </p:cNvPr>
          <p:cNvSpPr/>
          <p:nvPr/>
        </p:nvSpPr>
        <p:spPr>
          <a:xfrm>
            <a:off x="2915816" y="386104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582D631-0735-4958-B4B2-4FB5C05D6FA6}"/>
              </a:ext>
            </a:extLst>
          </p:cNvPr>
          <p:cNvSpPr/>
          <p:nvPr/>
        </p:nvSpPr>
        <p:spPr>
          <a:xfrm>
            <a:off x="3563888" y="386104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2215F8E8-6D0A-4961-B4D9-E7226FB37947}"/>
              </a:ext>
            </a:extLst>
          </p:cNvPr>
          <p:cNvSpPr/>
          <p:nvPr/>
        </p:nvSpPr>
        <p:spPr>
          <a:xfrm>
            <a:off x="1979712" y="458112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1584B23F-80B6-4164-AA10-DF6821507C96}"/>
              </a:ext>
            </a:extLst>
          </p:cNvPr>
          <p:cNvSpPr/>
          <p:nvPr/>
        </p:nvSpPr>
        <p:spPr>
          <a:xfrm>
            <a:off x="1331640" y="539950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5F3AC921-15E4-470B-B2C6-AEA28A855E97}"/>
              </a:ext>
            </a:extLst>
          </p:cNvPr>
          <p:cNvSpPr/>
          <p:nvPr/>
        </p:nvSpPr>
        <p:spPr>
          <a:xfrm>
            <a:off x="1043608" y="561552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7ECDCE97-DAD0-4BDF-BFB6-F573CF18D672}"/>
              </a:ext>
            </a:extLst>
          </p:cNvPr>
          <p:cNvSpPr/>
          <p:nvPr/>
        </p:nvSpPr>
        <p:spPr>
          <a:xfrm>
            <a:off x="2438049" y="411174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96A0FDBE-29D9-434F-A7DA-7C6894055883}"/>
              </a:ext>
            </a:extLst>
          </p:cNvPr>
          <p:cNvSpPr/>
          <p:nvPr/>
        </p:nvSpPr>
        <p:spPr>
          <a:xfrm>
            <a:off x="2248314" y="410336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2BDB6C20-CAF3-4EA4-A08F-BB8964540F55}"/>
              </a:ext>
            </a:extLst>
          </p:cNvPr>
          <p:cNvSpPr/>
          <p:nvPr/>
        </p:nvSpPr>
        <p:spPr>
          <a:xfrm>
            <a:off x="2555776" y="403135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99D89ACF-03EC-429C-A689-A481F00FE64D}"/>
              </a:ext>
            </a:extLst>
          </p:cNvPr>
          <p:cNvSpPr/>
          <p:nvPr/>
        </p:nvSpPr>
        <p:spPr>
          <a:xfrm>
            <a:off x="2987824" y="403135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3D808864-E305-41BC-9586-B3F91A997E4B}"/>
              </a:ext>
            </a:extLst>
          </p:cNvPr>
          <p:cNvSpPr/>
          <p:nvPr/>
        </p:nvSpPr>
        <p:spPr>
          <a:xfrm>
            <a:off x="2915816" y="475143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2E63A520-7000-4985-8223-34622BD33A6D}"/>
              </a:ext>
            </a:extLst>
          </p:cNvPr>
          <p:cNvSpPr/>
          <p:nvPr/>
        </p:nvSpPr>
        <p:spPr>
          <a:xfrm>
            <a:off x="2531579" y="414981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4986F0B2-166D-45D8-995E-D3E15F654E9D}"/>
              </a:ext>
            </a:extLst>
          </p:cNvPr>
          <p:cNvSpPr/>
          <p:nvPr/>
        </p:nvSpPr>
        <p:spPr>
          <a:xfrm>
            <a:off x="3374153" y="393305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770A6F78-BF8B-4F0D-96A6-309508AFF8D5}"/>
              </a:ext>
            </a:extLst>
          </p:cNvPr>
          <p:cNvSpPr/>
          <p:nvPr/>
        </p:nvSpPr>
        <p:spPr>
          <a:xfrm>
            <a:off x="1403648" y="501317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C0C2B77A-0460-46AB-A0E6-712DA464CB01}"/>
              </a:ext>
            </a:extLst>
          </p:cNvPr>
          <p:cNvSpPr/>
          <p:nvPr/>
        </p:nvSpPr>
        <p:spPr>
          <a:xfrm>
            <a:off x="1835696" y="429309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85017AA0-5AD0-400D-9A1A-04F4DD71B241}"/>
              </a:ext>
            </a:extLst>
          </p:cNvPr>
          <p:cNvSpPr/>
          <p:nvPr/>
        </p:nvSpPr>
        <p:spPr>
          <a:xfrm>
            <a:off x="2627784" y="422108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97D2C90A-B63A-411A-8D38-708C86FCEBE4}"/>
              </a:ext>
            </a:extLst>
          </p:cNvPr>
          <p:cNvSpPr/>
          <p:nvPr/>
        </p:nvSpPr>
        <p:spPr>
          <a:xfrm>
            <a:off x="4598289" y="331127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8F929096-5436-46D8-BCC9-BC93350337F0}"/>
              </a:ext>
            </a:extLst>
          </p:cNvPr>
          <p:cNvSpPr/>
          <p:nvPr/>
        </p:nvSpPr>
        <p:spPr>
          <a:xfrm>
            <a:off x="2870097" y="530120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7C7F7837-3A26-4184-B45F-65242FAE08FB}"/>
              </a:ext>
            </a:extLst>
          </p:cNvPr>
          <p:cNvSpPr/>
          <p:nvPr/>
        </p:nvSpPr>
        <p:spPr>
          <a:xfrm>
            <a:off x="2798089" y="482344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9FB8C902-FA87-4650-99CE-0049A18F9C52}"/>
              </a:ext>
            </a:extLst>
          </p:cNvPr>
          <p:cNvSpPr/>
          <p:nvPr/>
        </p:nvSpPr>
        <p:spPr>
          <a:xfrm>
            <a:off x="3086121" y="590356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F2B26652-7EBF-4672-B7FA-04A0100BA160}"/>
              </a:ext>
            </a:extLst>
          </p:cNvPr>
          <p:cNvSpPr/>
          <p:nvPr/>
        </p:nvSpPr>
        <p:spPr>
          <a:xfrm>
            <a:off x="2699792" y="338328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473CAD4A-0A34-4CB9-95D7-DE63E34DBF58}"/>
              </a:ext>
            </a:extLst>
          </p:cNvPr>
          <p:cNvSpPr/>
          <p:nvPr/>
        </p:nvSpPr>
        <p:spPr>
          <a:xfrm>
            <a:off x="1815117" y="383525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80A0C31F-C469-4CB1-82C4-976573B2C7A8}"/>
              </a:ext>
            </a:extLst>
          </p:cNvPr>
          <p:cNvSpPr/>
          <p:nvPr/>
        </p:nvSpPr>
        <p:spPr>
          <a:xfrm>
            <a:off x="4549140" y="316725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B488BB46-9367-4106-944D-18633707A601}"/>
              </a:ext>
            </a:extLst>
          </p:cNvPr>
          <p:cNvSpPr/>
          <p:nvPr/>
        </p:nvSpPr>
        <p:spPr>
          <a:xfrm>
            <a:off x="2771800" y="443711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9EEA9500-6AE7-43AD-877B-26829B81E82F}"/>
              </a:ext>
            </a:extLst>
          </p:cNvPr>
          <p:cNvSpPr/>
          <p:nvPr/>
        </p:nvSpPr>
        <p:spPr>
          <a:xfrm>
            <a:off x="2950483" y="343552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56C7D65F-D51C-430C-AE2B-F0CA8E4E67DB}"/>
              </a:ext>
            </a:extLst>
          </p:cNvPr>
          <p:cNvSpPr/>
          <p:nvPr/>
        </p:nvSpPr>
        <p:spPr>
          <a:xfrm>
            <a:off x="2771800" y="393305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D6E4ED8E-1AF8-4524-A209-0C2CE7CB8EE6}"/>
              </a:ext>
            </a:extLst>
          </p:cNvPr>
          <p:cNvSpPr/>
          <p:nvPr/>
        </p:nvSpPr>
        <p:spPr>
          <a:xfrm>
            <a:off x="2654073" y="378904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A92770B6-744F-4CE9-875A-4A74536C4A5E}"/>
              </a:ext>
            </a:extLst>
          </p:cNvPr>
          <p:cNvSpPr/>
          <p:nvPr/>
        </p:nvSpPr>
        <p:spPr>
          <a:xfrm>
            <a:off x="3086121" y="472514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2F174200-1BB9-4958-A8A2-42A62DCD5C01}"/>
              </a:ext>
            </a:extLst>
          </p:cNvPr>
          <p:cNvSpPr/>
          <p:nvPr/>
        </p:nvSpPr>
        <p:spPr>
          <a:xfrm>
            <a:off x="2483768" y="400506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F45451AA-394F-4E0F-8FD3-1A268CD619A7}"/>
              </a:ext>
            </a:extLst>
          </p:cNvPr>
          <p:cNvSpPr/>
          <p:nvPr/>
        </p:nvSpPr>
        <p:spPr>
          <a:xfrm>
            <a:off x="2438049" y="458112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517D5F07-EDF0-4A71-8C9C-978AAACABC6A}"/>
              </a:ext>
            </a:extLst>
          </p:cNvPr>
          <p:cNvSpPr/>
          <p:nvPr/>
        </p:nvSpPr>
        <p:spPr>
          <a:xfrm>
            <a:off x="2051720" y="443711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2" name="Group 61"/>
          <p:cNvGrpSpPr/>
          <p:nvPr/>
        </p:nvGrpSpPr>
        <p:grpSpPr>
          <a:xfrm>
            <a:off x="193429" y="82737"/>
            <a:ext cx="8670131" cy="572201"/>
            <a:chOff x="193429" y="82737"/>
            <a:chExt cx="8670131" cy="572201"/>
          </a:xfrm>
        </p:grpSpPr>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4" name="Picture 6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65" name="TextBox 64"/>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66" name="Straight Connector 65"/>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7" name="Title 4"/>
          <p:cNvSpPr>
            <a:spLocks noGrp="1"/>
          </p:cNvSpPr>
          <p:nvPr>
            <p:ph type="title"/>
          </p:nvPr>
        </p:nvSpPr>
        <p:spPr>
          <a:xfrm>
            <a:off x="628650" y="365126"/>
            <a:ext cx="7886700" cy="1325563"/>
          </a:xfrm>
        </p:spPr>
        <p:txBody>
          <a:bodyPr>
            <a:normAutofit/>
          </a:bodyPr>
          <a:lstStyle/>
          <a:p>
            <a:r>
              <a:rPr lang="en-GB" sz="2400" dirty="0" smtClean="0"/>
              <a:t>European Particle Accelerator Research Institutions</a:t>
            </a:r>
            <a:endParaRPr lang="en-GB" sz="2400" dirty="0"/>
          </a:p>
        </p:txBody>
      </p:sp>
    </p:spTree>
    <p:extLst>
      <p:ext uri="{BB962C8B-B14F-4D97-AF65-F5344CB8AC3E}">
        <p14:creationId xmlns:p14="http://schemas.microsoft.com/office/powerpoint/2010/main" val="32776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116E1-5645-44F5-9F78-F5BB8989E082}"/>
              </a:ext>
            </a:extLst>
          </p:cNvPr>
          <p:cNvSpPr>
            <a:spLocks noGrp="1"/>
          </p:cNvSpPr>
          <p:nvPr>
            <p:ph idx="1"/>
          </p:nvPr>
        </p:nvSpPr>
        <p:spPr>
          <a:xfrm>
            <a:off x="323528" y="1412776"/>
            <a:ext cx="8568952" cy="5328592"/>
          </a:xfrm>
        </p:spPr>
        <p:txBody>
          <a:bodyPr>
            <a:normAutofit/>
          </a:bodyPr>
          <a:lstStyle/>
          <a:p>
            <a:pPr marL="0" lvl="0" indent="0">
              <a:spcAft>
                <a:spcPts val="600"/>
              </a:spcAft>
              <a:buNone/>
            </a:pPr>
            <a:endParaRPr lang="en-GB" sz="1200" dirty="0">
              <a:solidFill>
                <a:prstClr val="black"/>
              </a:solidFill>
            </a:endParaRPr>
          </a:p>
          <a:p>
            <a:pPr marL="0" lvl="0" indent="0">
              <a:spcAft>
                <a:spcPts val="600"/>
              </a:spcAft>
              <a:buNone/>
            </a:pPr>
            <a:endParaRPr lang="en-GB" sz="1200" dirty="0">
              <a:solidFill>
                <a:prstClr val="black"/>
              </a:solidFill>
            </a:endParaRPr>
          </a:p>
          <a:p>
            <a:pPr marL="0" lvl="0" indent="0">
              <a:spcAft>
                <a:spcPts val="600"/>
              </a:spcAft>
              <a:buNone/>
            </a:pPr>
            <a:endParaRPr lang="en-GB" sz="1200" dirty="0">
              <a:solidFill>
                <a:prstClr val="black"/>
              </a:solidFill>
            </a:endParaRPr>
          </a:p>
          <a:p>
            <a:pPr marL="0" lvl="0" indent="0">
              <a:spcAft>
                <a:spcPts val="600"/>
              </a:spcAft>
              <a:buNone/>
            </a:pPr>
            <a:endParaRPr lang="en-GB" sz="1200" dirty="0">
              <a:solidFill>
                <a:prstClr val="black"/>
              </a:solidFill>
            </a:endParaRPr>
          </a:p>
          <a:p>
            <a:pPr marL="0" lvl="0" indent="0">
              <a:spcAft>
                <a:spcPts val="600"/>
              </a:spcAft>
              <a:buNone/>
            </a:pPr>
            <a:endParaRPr lang="en-GB" sz="1200" dirty="0">
              <a:solidFill>
                <a:prstClr val="black"/>
              </a:solidFill>
            </a:endParaRPr>
          </a:p>
          <a:p>
            <a:pPr marL="0" lvl="0" indent="0">
              <a:spcAft>
                <a:spcPts val="600"/>
              </a:spcAft>
              <a:buNone/>
            </a:pPr>
            <a:endParaRPr lang="en-GB" sz="1200" b="1" dirty="0">
              <a:solidFill>
                <a:prstClr val="black"/>
              </a:solidFill>
            </a:endParaRPr>
          </a:p>
          <a:p>
            <a:pPr marL="0" lvl="0" indent="0">
              <a:spcAft>
                <a:spcPts val="600"/>
              </a:spcAft>
              <a:buNone/>
            </a:pPr>
            <a:endParaRPr lang="en-GB" sz="1200" b="1" dirty="0">
              <a:solidFill>
                <a:prstClr val="black"/>
              </a:solidFill>
            </a:endParaRPr>
          </a:p>
          <a:p>
            <a:pPr marL="0" lvl="0" indent="0">
              <a:spcAft>
                <a:spcPts val="600"/>
              </a:spcAft>
              <a:buNone/>
            </a:pPr>
            <a:endParaRPr lang="en-GB" sz="1200" b="1" dirty="0">
              <a:solidFill>
                <a:prstClr val="black"/>
              </a:solidFill>
            </a:endParaRPr>
          </a:p>
          <a:p>
            <a:pPr marL="0" lvl="0" indent="0">
              <a:spcAft>
                <a:spcPts val="600"/>
              </a:spcAft>
              <a:buNone/>
            </a:pPr>
            <a:endParaRPr lang="en-GB" sz="1200" b="1" dirty="0">
              <a:solidFill>
                <a:prstClr val="black"/>
              </a:solidFill>
            </a:endParaRPr>
          </a:p>
          <a:p>
            <a:pPr marL="0" lvl="0" indent="0">
              <a:spcAft>
                <a:spcPts val="600"/>
              </a:spcAft>
              <a:buNone/>
            </a:pPr>
            <a:endParaRPr lang="en-GB" sz="1200" b="1" dirty="0">
              <a:solidFill>
                <a:prstClr val="black"/>
              </a:solidFill>
            </a:endParaRPr>
          </a:p>
          <a:p>
            <a:pPr marL="0" lvl="0" indent="0">
              <a:spcAft>
                <a:spcPts val="600"/>
              </a:spcAft>
              <a:buNone/>
            </a:pPr>
            <a:endParaRPr lang="en-GB" sz="1200" b="1" dirty="0">
              <a:solidFill>
                <a:prstClr val="black"/>
              </a:solidFill>
            </a:endParaRPr>
          </a:p>
          <a:p>
            <a:pPr marL="0" lvl="0" indent="0">
              <a:spcAft>
                <a:spcPts val="600"/>
              </a:spcAft>
              <a:buNone/>
            </a:pPr>
            <a:endParaRPr lang="en-GB" sz="1200" b="1" dirty="0">
              <a:solidFill>
                <a:prstClr val="black"/>
              </a:solidFill>
            </a:endParaRPr>
          </a:p>
          <a:p>
            <a:pPr marL="0" lvl="0" indent="0">
              <a:spcAft>
                <a:spcPts val="600"/>
              </a:spcAft>
              <a:buNone/>
            </a:pPr>
            <a:endParaRPr lang="en-GB" sz="1200" dirty="0"/>
          </a:p>
        </p:txBody>
      </p:sp>
      <p:pic>
        <p:nvPicPr>
          <p:cNvPr id="6" name="Picture 5">
            <a:extLst>
              <a:ext uri="{FF2B5EF4-FFF2-40B4-BE49-F238E27FC236}">
                <a16:creationId xmlns:a16="http://schemas.microsoft.com/office/drawing/2014/main" id="{E11EB74C-E43F-46ED-A9DF-109E833E97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4540" y="1715661"/>
            <a:ext cx="8394920" cy="4102964"/>
          </a:xfrm>
          <a:prstGeom prst="rect">
            <a:avLst/>
          </a:prstGeom>
          <a:ln>
            <a:solidFill>
              <a:schemeClr val="tx1"/>
            </a:solidFill>
          </a:ln>
          <a:effectLst>
            <a:outerShdw blurRad="50800" dist="38100" dir="2700000" algn="tl" rotWithShape="0">
              <a:prstClr val="black">
                <a:alpha val="40000"/>
              </a:prstClr>
            </a:outerShdw>
          </a:effectLst>
        </p:spPr>
      </p:pic>
      <p:grpSp>
        <p:nvGrpSpPr>
          <p:cNvPr id="5" name="Group 4"/>
          <p:cNvGrpSpPr/>
          <p:nvPr/>
        </p:nvGrpSpPr>
        <p:grpSpPr>
          <a:xfrm>
            <a:off x="345829" y="235137"/>
            <a:ext cx="8670131" cy="572201"/>
            <a:chOff x="193429" y="82737"/>
            <a:chExt cx="8670131" cy="572201"/>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9" name="TextBox 8"/>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0" name="Straight Connector 9"/>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Title 4"/>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t>Organisations Telephone Interviewed</a:t>
            </a:r>
            <a:endParaRPr lang="en-GB" sz="3600" dirty="0"/>
          </a:p>
        </p:txBody>
      </p:sp>
    </p:spTree>
    <p:extLst>
      <p:ext uri="{BB962C8B-B14F-4D97-AF65-F5344CB8AC3E}">
        <p14:creationId xmlns:p14="http://schemas.microsoft.com/office/powerpoint/2010/main" val="105904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1253" y="1312626"/>
            <a:ext cx="8525695" cy="5343151"/>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EEF770F-E5D4-4C71-B690-5132AAE5A8BF}"/>
              </a:ext>
            </a:extLst>
          </p:cNvPr>
          <p:cNvSpPr>
            <a:spLocks noGrp="1"/>
          </p:cNvSpPr>
          <p:nvPr>
            <p:ph type="title"/>
          </p:nvPr>
        </p:nvSpPr>
        <p:spPr/>
        <p:txBody>
          <a:bodyPr>
            <a:normAutofit/>
          </a:bodyPr>
          <a:lstStyle/>
          <a:p>
            <a:r>
              <a:rPr lang="en-GB" sz="3600" dirty="0" smtClean="0"/>
              <a:t>Gap Analysis - Market </a:t>
            </a:r>
            <a:r>
              <a:rPr lang="en-GB" sz="3600" dirty="0"/>
              <a:t>Weaknesses  </a:t>
            </a:r>
          </a:p>
        </p:txBody>
      </p:sp>
      <p:sp>
        <p:nvSpPr>
          <p:cNvPr id="3" name="Content Placeholder 2">
            <a:extLst>
              <a:ext uri="{FF2B5EF4-FFF2-40B4-BE49-F238E27FC236}">
                <a16:creationId xmlns:a16="http://schemas.microsoft.com/office/drawing/2014/main" id="{54B116E1-5645-44F5-9F78-F5BB8989E082}"/>
              </a:ext>
            </a:extLst>
          </p:cNvPr>
          <p:cNvSpPr>
            <a:spLocks noGrp="1"/>
          </p:cNvSpPr>
          <p:nvPr>
            <p:ph idx="1"/>
          </p:nvPr>
        </p:nvSpPr>
        <p:spPr>
          <a:xfrm>
            <a:off x="428189" y="1529408"/>
            <a:ext cx="8191822" cy="5328592"/>
          </a:xfrm>
        </p:spPr>
        <p:txBody>
          <a:bodyPr>
            <a:normAutofit/>
          </a:bodyPr>
          <a:lstStyle/>
          <a:p>
            <a:pPr marL="0" indent="0">
              <a:spcAft>
                <a:spcPts val="600"/>
              </a:spcAft>
              <a:buNone/>
            </a:pPr>
            <a:r>
              <a:rPr lang="en-GB" sz="1600" dirty="0" smtClean="0"/>
              <a:t>The </a:t>
            </a:r>
            <a:r>
              <a:rPr lang="en-GB" sz="1600" dirty="0"/>
              <a:t>weaknesses in the particle accelerator supply chain ecosystem stem from the different requirements of each of the three stakeholder groups for successful </a:t>
            </a:r>
            <a:r>
              <a:rPr lang="en-GB" sz="1600" dirty="0" smtClean="0"/>
              <a:t>operations:</a:t>
            </a:r>
            <a:endParaRPr lang="en-GB" sz="1600" dirty="0"/>
          </a:p>
          <a:p>
            <a:pPr lvl="0">
              <a:spcBef>
                <a:spcPts val="600"/>
              </a:spcBef>
              <a:buFont typeface="Wingdings" panose="05000000000000000000" pitchFamily="2" charset="2"/>
              <a:buChar char="q"/>
            </a:pPr>
            <a:r>
              <a:rPr lang="en-GB" sz="1600" b="1" i="1" dirty="0"/>
              <a:t>Research Institutes</a:t>
            </a:r>
            <a:r>
              <a:rPr lang="en-GB" sz="1600" dirty="0"/>
              <a:t> require significant numbers of technically sophisticated companies in each of the six technology areas with the ability to manufacture large / small volumes and one-offs to high quality.</a:t>
            </a:r>
          </a:p>
          <a:p>
            <a:pPr lvl="0">
              <a:spcBef>
                <a:spcPts val="600"/>
              </a:spcBef>
              <a:buFont typeface="Wingdings" panose="05000000000000000000" pitchFamily="2" charset="2"/>
              <a:buChar char="q"/>
            </a:pPr>
            <a:r>
              <a:rPr lang="en-GB" sz="1600" b="1" i="1" dirty="0"/>
              <a:t>Lateral Markets</a:t>
            </a:r>
            <a:r>
              <a:rPr lang="en-GB" sz="1600" dirty="0"/>
              <a:t> (which are a small number of very large companies) require a small number of technically sophisticated companies capable of manufacturing large volumes consistently to quality and delivery requirements.</a:t>
            </a:r>
          </a:p>
          <a:p>
            <a:pPr lvl="0">
              <a:spcBef>
                <a:spcPts val="600"/>
              </a:spcBef>
              <a:buFont typeface="Wingdings" panose="05000000000000000000" pitchFamily="2" charset="2"/>
              <a:buChar char="q"/>
            </a:pPr>
            <a:r>
              <a:rPr lang="en-GB" sz="1600" b="1" i="1" dirty="0"/>
              <a:t>Supply Companies</a:t>
            </a:r>
            <a:r>
              <a:rPr lang="en-GB" sz="1600" dirty="0"/>
              <a:t> require markets with a good customer spread, predictability, reasonable profit margins, and consistent demand.</a:t>
            </a:r>
          </a:p>
          <a:p>
            <a:pPr marL="0" lvl="0" indent="0">
              <a:spcAft>
                <a:spcPts val="600"/>
              </a:spcAft>
              <a:buNone/>
            </a:pPr>
            <a:r>
              <a:rPr lang="en-GB" sz="1600" dirty="0"/>
              <a:t>This gap between stakeholder needs creates major weaknesses in the supply chain ecosystem. The different stakeholders have taken actions to mitigate these weaknesses, which in turn have exacerbated the weaknesses further:</a:t>
            </a:r>
          </a:p>
          <a:p>
            <a:pPr>
              <a:spcBef>
                <a:spcPts val="600"/>
              </a:spcBef>
              <a:buFont typeface="Wingdings" panose="05000000000000000000" pitchFamily="2" charset="2"/>
              <a:buChar char="q"/>
            </a:pPr>
            <a:r>
              <a:rPr lang="en-GB" sz="1600" b="1" dirty="0"/>
              <a:t>Research Institutes </a:t>
            </a:r>
            <a:r>
              <a:rPr lang="en-GB" sz="1600" dirty="0"/>
              <a:t>have taken more design, test, and even manufacture inhouse, thus reducing demand </a:t>
            </a:r>
          </a:p>
          <a:p>
            <a:pPr>
              <a:spcBef>
                <a:spcPts val="600"/>
              </a:spcBef>
              <a:buFont typeface="Wingdings" panose="05000000000000000000" pitchFamily="2" charset="2"/>
              <a:buChar char="q"/>
            </a:pPr>
            <a:r>
              <a:rPr lang="en-GB" sz="1600" b="1" dirty="0"/>
              <a:t>Lateral markets </a:t>
            </a:r>
            <a:r>
              <a:rPr lang="en-GB" sz="1600" dirty="0"/>
              <a:t>have focused their purchasing on a small number of suppliers reducing the number of viable companies</a:t>
            </a:r>
          </a:p>
          <a:p>
            <a:pPr>
              <a:spcBef>
                <a:spcPts val="600"/>
              </a:spcBef>
              <a:buFont typeface="Wingdings" panose="05000000000000000000" pitchFamily="2" charset="2"/>
              <a:buChar char="q"/>
            </a:pPr>
            <a:r>
              <a:rPr lang="en-GB" sz="1600" b="1" dirty="0"/>
              <a:t>Supply companies </a:t>
            </a:r>
            <a:r>
              <a:rPr lang="en-GB" sz="1600" dirty="0"/>
              <a:t>have focused on niche technology areas where they can create and defend a viable business reducing the breadth of the supply chain</a:t>
            </a:r>
          </a:p>
        </p:txBody>
      </p:sp>
      <p:grpSp>
        <p:nvGrpSpPr>
          <p:cNvPr id="5" name="Group 4"/>
          <p:cNvGrpSpPr/>
          <p:nvPr/>
        </p:nvGrpSpPr>
        <p:grpSpPr>
          <a:xfrm>
            <a:off x="193429" y="82737"/>
            <a:ext cx="8670131" cy="572201"/>
            <a:chOff x="193429" y="82737"/>
            <a:chExt cx="8670131" cy="572201"/>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8" name="TextBox 7"/>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9" name="Straight Connector 8"/>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798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ounded Rectangle 10"/>
          <p:cNvSpPr/>
          <p:nvPr/>
        </p:nvSpPr>
        <p:spPr>
          <a:xfrm>
            <a:off x="261253" y="1312626"/>
            <a:ext cx="8525695" cy="4583077"/>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3600" dirty="0" smtClean="0"/>
              <a:t>Strategies </a:t>
            </a:r>
            <a:r>
              <a:rPr lang="en-GB" sz="3600" dirty="0"/>
              <a:t>&amp; Recommendations</a:t>
            </a:r>
            <a:endParaRPr lang="en-GB" sz="3600" b="1" dirty="0">
              <a:solidFill>
                <a:srgbClr val="7030A0"/>
              </a:solidFill>
            </a:endParaRPr>
          </a:p>
        </p:txBody>
      </p:sp>
      <p:sp>
        <p:nvSpPr>
          <p:cNvPr id="3" name="Content Placeholder 2"/>
          <p:cNvSpPr>
            <a:spLocks noGrp="1"/>
          </p:cNvSpPr>
          <p:nvPr>
            <p:ph idx="1"/>
          </p:nvPr>
        </p:nvSpPr>
        <p:spPr>
          <a:xfrm>
            <a:off x="323528" y="1123406"/>
            <a:ext cx="8191822" cy="5329930"/>
          </a:xfrm>
        </p:spPr>
        <p:txBody>
          <a:bodyPr>
            <a:noAutofit/>
          </a:bodyPr>
          <a:lstStyle/>
          <a:p>
            <a:pPr marL="0" indent="0">
              <a:spcAft>
                <a:spcPts val="600"/>
              </a:spcAft>
              <a:buNone/>
            </a:pPr>
            <a:endParaRPr lang="en-GB" sz="1600" b="1" dirty="0">
              <a:solidFill>
                <a:srgbClr val="7030A0"/>
              </a:solidFill>
            </a:endParaRPr>
          </a:p>
          <a:p>
            <a:pPr marL="0" lvl="0" indent="0">
              <a:spcAft>
                <a:spcPts val="600"/>
              </a:spcAft>
              <a:buNone/>
            </a:pPr>
            <a:r>
              <a:rPr lang="en-GB" sz="1800" b="1" i="1" dirty="0"/>
              <a:t>Operational Level 	- Align / Standardise Procurement and Industry Support Policies</a:t>
            </a:r>
          </a:p>
          <a:p>
            <a:pPr lvl="0"/>
            <a:r>
              <a:rPr lang="en-GB" sz="1800" dirty="0"/>
              <a:t>Align / standardise procurement and Industry Support policies between the Research Institutes as far as is practically sensible. This may include:</a:t>
            </a:r>
          </a:p>
          <a:p>
            <a:pPr lvl="1"/>
            <a:r>
              <a:rPr lang="en-GB" sz="1800" dirty="0"/>
              <a:t>Introduction of a “type approvals” system for proven technologies to enable higher volumes of standard products</a:t>
            </a:r>
          </a:p>
          <a:p>
            <a:pPr lvl="1"/>
            <a:r>
              <a:rPr lang="en-GB" sz="1800" dirty="0"/>
              <a:t>Outsourcing of maintenance contracts to keep industry engaged</a:t>
            </a:r>
          </a:p>
          <a:p>
            <a:pPr lvl="1">
              <a:spcAft>
                <a:spcPts val="600"/>
              </a:spcAft>
            </a:pPr>
            <a:r>
              <a:rPr lang="en-GB" sz="1800" dirty="0"/>
              <a:t>Implementation of suggested actions by the Research Institutes to strengthen industry (effective IP transfer / training / collaborative research / access to test facilities / feedback of operational data). Key company requirements are:</a:t>
            </a:r>
          </a:p>
          <a:p>
            <a:pPr lvl="2">
              <a:spcAft>
                <a:spcPts val="600"/>
              </a:spcAft>
            </a:pPr>
            <a:r>
              <a:rPr lang="en-GB" sz="1800" b="1" i="1" dirty="0"/>
              <a:t>High Interest -</a:t>
            </a:r>
            <a:r>
              <a:rPr lang="en-GB" sz="1800" dirty="0"/>
              <a:t> Short Term Technical Consultancy / easy Knowledge Exchange / Feedback on equipment performance. </a:t>
            </a:r>
          </a:p>
          <a:p>
            <a:pPr lvl="2">
              <a:spcAft>
                <a:spcPts val="600"/>
              </a:spcAft>
            </a:pPr>
            <a:r>
              <a:rPr lang="en-GB" sz="1800" b="1" i="1" dirty="0"/>
              <a:t>Medium Interest </a:t>
            </a:r>
            <a:r>
              <a:rPr lang="en-GB" sz="1800" dirty="0"/>
              <a:t>- Training Courses / Access to Test Facilities / easy Access to IP</a:t>
            </a:r>
          </a:p>
          <a:p>
            <a:pPr lvl="2">
              <a:spcAft>
                <a:spcPts val="600"/>
              </a:spcAft>
            </a:pPr>
            <a:endParaRPr lang="en-GB" sz="1200" dirty="0"/>
          </a:p>
          <a:p>
            <a:pPr lvl="1"/>
            <a:endParaRPr lang="en-GB" sz="1200" dirty="0"/>
          </a:p>
        </p:txBody>
      </p:sp>
      <p:grpSp>
        <p:nvGrpSpPr>
          <p:cNvPr id="5" name="Group 4"/>
          <p:cNvGrpSpPr/>
          <p:nvPr/>
        </p:nvGrpSpPr>
        <p:grpSpPr>
          <a:xfrm>
            <a:off x="193429" y="82737"/>
            <a:ext cx="8670131" cy="572201"/>
            <a:chOff x="193429" y="82737"/>
            <a:chExt cx="8670131" cy="572201"/>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9" name="TextBox 8"/>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0" name="Straight Connector 9"/>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13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ounded Rectangle 16"/>
          <p:cNvSpPr/>
          <p:nvPr/>
        </p:nvSpPr>
        <p:spPr>
          <a:xfrm>
            <a:off x="261254" y="1013200"/>
            <a:ext cx="8525695" cy="4307737"/>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355653" y="1238605"/>
            <a:ext cx="8336895" cy="5040560"/>
          </a:xfrm>
        </p:spPr>
        <p:txBody>
          <a:bodyPr>
            <a:noAutofit/>
          </a:bodyPr>
          <a:lstStyle/>
          <a:p>
            <a:pPr marL="0" indent="0">
              <a:buNone/>
            </a:pPr>
            <a:r>
              <a:rPr lang="en-GB" sz="1800" b="1" i="1" dirty="0" smtClean="0"/>
              <a:t>Leadership </a:t>
            </a:r>
            <a:r>
              <a:rPr lang="en-GB" sz="1800" b="1" i="1" dirty="0"/>
              <a:t>Level	- Build Supply Chain / Company Strengths</a:t>
            </a:r>
          </a:p>
          <a:p>
            <a:pPr lvl="0">
              <a:spcAft>
                <a:spcPts val="600"/>
              </a:spcAft>
            </a:pPr>
            <a:r>
              <a:rPr lang="en-GB" sz="1800" dirty="0"/>
              <a:t>Implement policies to build the strengths and capabilities of supply chain segments perceived as weak. This may include:</a:t>
            </a:r>
          </a:p>
          <a:p>
            <a:pPr lvl="1"/>
            <a:r>
              <a:rPr lang="en-GB" sz="1800" dirty="0"/>
              <a:t>Proactive programmes to make the supply chain and lateral markets aware of RIs capabilities</a:t>
            </a:r>
          </a:p>
          <a:p>
            <a:pPr lvl="1"/>
            <a:r>
              <a:rPr lang="en-GB" sz="1800" dirty="0"/>
              <a:t>An ‘open innovation’ (</a:t>
            </a:r>
            <a:r>
              <a:rPr lang="en-GB" sz="1800" dirty="0">
                <a:hlinkClick r:id="rId3"/>
              </a:rPr>
              <a:t>https://en.wikipedia.org/wiki/Open_innovation</a:t>
            </a:r>
            <a:r>
              <a:rPr lang="en-GB" sz="1800" dirty="0"/>
              <a:t>) approach to technology innovation (e.g. permanent magnets and RF sources), </a:t>
            </a:r>
          </a:p>
          <a:p>
            <a:pPr lvl="1"/>
            <a:r>
              <a:rPr lang="en-GB" sz="1800" dirty="0"/>
              <a:t>Pre-competitive (</a:t>
            </a:r>
            <a:r>
              <a:rPr lang="en-GB" sz="1800" dirty="0">
                <a:hlinkClick r:id="rId4"/>
              </a:rPr>
              <a:t>https://en.oxforddictionaries.com/definition/precompetitive</a:t>
            </a:r>
            <a:r>
              <a:rPr lang="en-GB" sz="1800" dirty="0"/>
              <a:t>) (competition rules compliant) collaborative R&amp;D contracts in areas of need (e.g. permanent magnets)</a:t>
            </a:r>
          </a:p>
          <a:p>
            <a:pPr lvl="1"/>
            <a:r>
              <a:rPr lang="en-GB" sz="1800" dirty="0"/>
              <a:t>Actions to maintain the long-term skills base in the sector through peaks and troughs in the </a:t>
            </a:r>
            <a:r>
              <a:rPr lang="en-GB" sz="1800" dirty="0" smtClean="0"/>
              <a:t>Research Institute </a:t>
            </a:r>
            <a:r>
              <a:rPr lang="en-GB" sz="1800" dirty="0"/>
              <a:t>demand cycle</a:t>
            </a:r>
          </a:p>
          <a:p>
            <a:pPr marL="0" lvl="0" indent="0">
              <a:spcAft>
                <a:spcPts val="600"/>
              </a:spcAft>
              <a:buNone/>
            </a:pPr>
            <a:endParaRPr lang="en-GB" sz="1200" dirty="0"/>
          </a:p>
        </p:txBody>
      </p:sp>
      <p:grpSp>
        <p:nvGrpSpPr>
          <p:cNvPr id="7" name="Group 6"/>
          <p:cNvGrpSpPr/>
          <p:nvPr/>
        </p:nvGrpSpPr>
        <p:grpSpPr>
          <a:xfrm>
            <a:off x="193429" y="82737"/>
            <a:ext cx="8670131" cy="572201"/>
            <a:chOff x="193429" y="82737"/>
            <a:chExt cx="8670131" cy="572201"/>
          </a:xfrm>
        </p:grpSpPr>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0" name="TextBox 9"/>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1" name="Straight Connector 10"/>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13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p:cNvSpPr/>
          <p:nvPr/>
        </p:nvSpPr>
        <p:spPr>
          <a:xfrm>
            <a:off x="261253" y="862150"/>
            <a:ext cx="8525695" cy="5617027"/>
          </a:xfrm>
          <a:prstGeom prst="roundRect">
            <a:avLst>
              <a:gd name="adj" fmla="val 9894"/>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p:cNvGrpSpPr/>
          <p:nvPr/>
        </p:nvGrpSpPr>
        <p:grpSpPr>
          <a:xfrm>
            <a:off x="193429" y="82737"/>
            <a:ext cx="8670131" cy="572201"/>
            <a:chOff x="193429" y="82737"/>
            <a:chExt cx="8670131" cy="572201"/>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9" name="TextBox 8"/>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0" name="Straight Connector 9"/>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28650" y="993531"/>
            <a:ext cx="7886700" cy="5324535"/>
          </a:xfrm>
          <a:prstGeom prst="rect">
            <a:avLst/>
          </a:prstGeom>
        </p:spPr>
        <p:txBody>
          <a:bodyPr wrap="square">
            <a:spAutoFit/>
          </a:bodyPr>
          <a:lstStyle/>
          <a:p>
            <a:pPr lvl="0"/>
            <a:r>
              <a:rPr lang="en-GB" sz="1600" b="1" i="1" dirty="0"/>
              <a:t>Visionary Level 	- Sector Initiatives to Transform the Future</a:t>
            </a:r>
          </a:p>
          <a:p>
            <a:pPr lvl="0"/>
            <a:r>
              <a:rPr lang="en-GB" sz="1600" dirty="0"/>
              <a:t>Create a European Particle Accelerator Sector initiative, bringing together the different stakeholders </a:t>
            </a:r>
            <a:r>
              <a:rPr lang="en-GB" sz="1600" dirty="0" smtClean="0"/>
              <a:t>(Research Institutes</a:t>
            </a:r>
            <a:r>
              <a:rPr lang="en-GB" sz="1600" dirty="0"/>
              <a:t>, Lateral markets, supply chain companies) to create a collaborative and transformational programme for the future. This may include</a:t>
            </a:r>
            <a:r>
              <a:rPr lang="en-GB" sz="1600" dirty="0" smtClean="0"/>
              <a:t>:</a:t>
            </a:r>
          </a:p>
          <a:p>
            <a:pPr lvl="0"/>
            <a:endParaRPr lang="en-GB" sz="1600" dirty="0"/>
          </a:p>
          <a:p>
            <a:pPr marL="742950" lvl="1" indent="-285750">
              <a:spcAft>
                <a:spcPts val="600"/>
              </a:spcAft>
              <a:buFont typeface="Arial" panose="020B0604020202020204" pitchFamily="34" charset="0"/>
              <a:buChar char="•"/>
            </a:pPr>
            <a:r>
              <a:rPr lang="en-GB" sz="1600" dirty="0"/>
              <a:t>Incorporate of the best approaches from other sectors (e.g. space, aerospace,), whilst recognising that the particle accelerator sector is structurally different (scale, primes, % of </a:t>
            </a:r>
            <a:r>
              <a:rPr lang="en-GB" sz="1600" dirty="0" smtClean="0"/>
              <a:t>Research Institute </a:t>
            </a:r>
            <a:r>
              <a:rPr lang="en-GB" sz="1600" dirty="0"/>
              <a:t>spend going to industry </a:t>
            </a:r>
            <a:r>
              <a:rPr lang="en-GB" sz="1600" dirty="0" smtClean="0"/>
              <a:t>etc.)</a:t>
            </a:r>
            <a:endParaRPr lang="en-GB" sz="1600" dirty="0"/>
          </a:p>
          <a:p>
            <a:pPr marL="742950" lvl="1" indent="-285750">
              <a:spcAft>
                <a:spcPts val="600"/>
              </a:spcAft>
              <a:buFont typeface="Arial" panose="020B0604020202020204" pitchFamily="34" charset="0"/>
              <a:buChar char="•"/>
            </a:pPr>
            <a:r>
              <a:rPr lang="en-GB" sz="1600" dirty="0"/>
              <a:t>Move to a new engagement model with industry (based on the space industry approach), changing from technical specification to performance specification and stimulating an ecosystem of prime contractors to work closely with</a:t>
            </a:r>
          </a:p>
          <a:p>
            <a:pPr marL="742950" lvl="1" indent="-285750">
              <a:spcAft>
                <a:spcPts val="600"/>
              </a:spcAft>
              <a:buFont typeface="Arial" panose="020B0604020202020204" pitchFamily="34" charset="0"/>
              <a:buChar char="•"/>
            </a:pPr>
            <a:r>
              <a:rPr lang="en-GB" sz="1600" dirty="0"/>
              <a:t>Encourage market restructuring in weak areas e.g. with too many players where sufficient levels of business to promote long term profitable engagement can’t be maintained</a:t>
            </a:r>
          </a:p>
          <a:p>
            <a:pPr marL="742950" lvl="1" indent="-285750">
              <a:spcAft>
                <a:spcPts val="600"/>
              </a:spcAft>
              <a:buFont typeface="Arial" panose="020B0604020202020204" pitchFamily="34" charset="0"/>
              <a:buChar char="•"/>
            </a:pPr>
            <a:r>
              <a:rPr lang="en-GB" sz="1600" dirty="0"/>
              <a:t>Become a catalyst for European leadership of the world market in 3 areas – component technologies, supply chain best practice for the </a:t>
            </a:r>
            <a:r>
              <a:rPr lang="en-GB" sz="1600" dirty="0" smtClean="0"/>
              <a:t>Research Institutes</a:t>
            </a:r>
            <a:r>
              <a:rPr lang="en-GB" sz="1600" dirty="0"/>
              <a:t>, and stimulation of lateral markets</a:t>
            </a:r>
          </a:p>
          <a:p>
            <a:pPr marL="742950" lvl="1" indent="-285750">
              <a:spcAft>
                <a:spcPts val="600"/>
              </a:spcAft>
              <a:buFont typeface="Arial" panose="020B0604020202020204" pitchFamily="34" charset="0"/>
              <a:buChar char="•"/>
            </a:pPr>
            <a:r>
              <a:rPr lang="en-GB" sz="1600" dirty="0"/>
              <a:t>Engage with particle physicists to identify the big science questions they wish to address that will require radical new technical approaches that will attract funding and in which industry can proactively participate.</a:t>
            </a:r>
          </a:p>
        </p:txBody>
      </p:sp>
    </p:spTree>
    <p:extLst>
      <p:ext uri="{BB962C8B-B14F-4D97-AF65-F5344CB8AC3E}">
        <p14:creationId xmlns:p14="http://schemas.microsoft.com/office/powerpoint/2010/main" val="419760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3131D5-EA52-4DB5-A6D0-8E43B0A6BB93}" type="slidenum">
              <a:rPr lang="en-GB" smtClean="0">
                <a:solidFill>
                  <a:schemeClr val="bg1">
                    <a:lumMod val="65000"/>
                  </a:schemeClr>
                </a:solidFill>
              </a:rPr>
              <a:t>29</a:t>
            </a:fld>
            <a:endParaRPr lang="en-GB" dirty="0">
              <a:solidFill>
                <a:schemeClr val="bg1">
                  <a:lumMod val="65000"/>
                </a:schemeClr>
              </a:solidFill>
            </a:endParaRPr>
          </a:p>
        </p:txBody>
      </p:sp>
      <p:cxnSp>
        <p:nvCxnSpPr>
          <p:cNvPr id="9" name="Straight Connector 8"/>
          <p:cNvCxnSpPr/>
          <p:nvPr/>
        </p:nvCxnSpPr>
        <p:spPr>
          <a:xfrm>
            <a:off x="0" y="530120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4289" y="5735256"/>
            <a:ext cx="1547263" cy="502055"/>
          </a:xfrm>
          <a:prstGeom prst="rect">
            <a:avLst/>
          </a:prstGeom>
        </p:spPr>
      </p:pic>
      <p:sp>
        <p:nvSpPr>
          <p:cNvPr id="12" name="TextBox 11"/>
          <p:cNvSpPr txBox="1"/>
          <p:nvPr/>
        </p:nvSpPr>
        <p:spPr>
          <a:xfrm>
            <a:off x="323528" y="5525353"/>
            <a:ext cx="5867953" cy="1754326"/>
          </a:xfrm>
          <a:prstGeom prst="rect">
            <a:avLst/>
          </a:prstGeom>
          <a:noFill/>
        </p:spPr>
        <p:txBody>
          <a:bodyPr wrap="none" rtlCol="0">
            <a:spAutoFit/>
          </a:bodyPr>
          <a:lstStyle/>
          <a:p>
            <a:r>
              <a:rPr lang="en-GB" sz="2400" b="1" dirty="0" smtClean="0">
                <a:latin typeface="Calibri" panose="020F0502020204030204" pitchFamily="34" charset="0"/>
              </a:rPr>
              <a:t>Task 4.2 Innovation – Magnet Technologies</a:t>
            </a:r>
          </a:p>
          <a:p>
            <a:r>
              <a:rPr lang="en-GB" b="1" dirty="0" smtClean="0">
                <a:solidFill>
                  <a:schemeClr val="bg1">
                    <a:lumMod val="75000"/>
                  </a:schemeClr>
                </a:solidFill>
                <a:latin typeface="Calibri" panose="020F0502020204030204" pitchFamily="34" charset="0"/>
              </a:rPr>
              <a:t>Pierre Vedrine, CEA Paris </a:t>
            </a:r>
            <a:r>
              <a:rPr lang="en-GB" b="1" dirty="0" err="1" smtClean="0">
                <a:solidFill>
                  <a:schemeClr val="bg1">
                    <a:lumMod val="75000"/>
                  </a:schemeClr>
                </a:solidFill>
                <a:latin typeface="Calibri" panose="020F0502020204030204" pitchFamily="34" charset="0"/>
              </a:rPr>
              <a:t>Saclay</a:t>
            </a:r>
            <a:r>
              <a:rPr lang="en-GB" b="1" dirty="0" smtClean="0">
                <a:solidFill>
                  <a:schemeClr val="bg1">
                    <a:lumMod val="75000"/>
                  </a:schemeClr>
                </a:solidFill>
                <a:latin typeface="Calibri" panose="020F0502020204030204" pitchFamily="34" charset="0"/>
              </a:rPr>
              <a:t>, FR</a:t>
            </a:r>
            <a:endParaRPr lang="en-GB" b="1" dirty="0">
              <a:solidFill>
                <a:schemeClr val="bg1">
                  <a:lumMod val="75000"/>
                </a:schemeClr>
              </a:solidFill>
              <a:latin typeface="Calibri" panose="020F0502020204030204" pitchFamily="34" charset="0"/>
            </a:endParaRPr>
          </a:p>
          <a:p>
            <a:r>
              <a:rPr lang="en-GB" b="1" dirty="0" smtClean="0">
                <a:solidFill>
                  <a:schemeClr val="bg1">
                    <a:lumMod val="75000"/>
                  </a:schemeClr>
                </a:solidFill>
                <a:latin typeface="Calibri" panose="020F0502020204030204" pitchFamily="34" charset="0"/>
              </a:rPr>
              <a:t>pierre.vedrine@cea.fr  +33 6 85 40 40 78 </a:t>
            </a:r>
            <a:endParaRPr lang="en-GB" b="1" dirty="0">
              <a:solidFill>
                <a:schemeClr val="bg1">
                  <a:lumMod val="75000"/>
                </a:schemeClr>
              </a:solidFill>
              <a:latin typeface="Calibri" panose="020F0502020204030204" pitchFamily="34" charset="0"/>
            </a:endParaRPr>
          </a:p>
          <a:p>
            <a:endParaRPr lang="en-GB" sz="2400" b="1" dirty="0" smtClean="0">
              <a:latin typeface="Calibri" panose="020F0502020204030204" pitchFamily="34" charset="0"/>
            </a:endParaRPr>
          </a:p>
          <a:p>
            <a:r>
              <a:rPr lang="en-GB" sz="2400" b="1" dirty="0" smtClean="0">
                <a:latin typeface="Calibri" panose="020F0502020204030204" pitchFamily="34" charset="0"/>
              </a:rPr>
              <a:t> </a:t>
            </a:r>
            <a:endParaRPr lang="en-GB" sz="2400" b="1" dirty="0">
              <a:latin typeface="Calibri" panose="020F0502020204030204" pitchFamily="34" charset="0"/>
            </a:endParaRPr>
          </a:p>
        </p:txBody>
      </p:sp>
      <p:pic>
        <p:nvPicPr>
          <p:cNvPr id="3" name="Image 2"/>
          <p:cNvPicPr>
            <a:picLocks noChangeAspect="1"/>
          </p:cNvPicPr>
          <p:nvPr/>
        </p:nvPicPr>
        <p:blipFill rotWithShape="1">
          <a:blip r:embed="rId3"/>
          <a:srcRect r="25721"/>
          <a:stretch/>
        </p:blipFill>
        <p:spPr>
          <a:xfrm>
            <a:off x="294071" y="1340768"/>
            <a:ext cx="8784789" cy="2736304"/>
          </a:xfrm>
          <a:prstGeom prst="rect">
            <a:avLst/>
          </a:prstGeom>
        </p:spPr>
      </p:pic>
    </p:spTree>
    <p:extLst>
      <p:ext uri="{BB962C8B-B14F-4D97-AF65-F5344CB8AC3E}">
        <p14:creationId xmlns:p14="http://schemas.microsoft.com/office/powerpoint/2010/main" val="413151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61254" y="1383662"/>
            <a:ext cx="8525695" cy="4533561"/>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3600" dirty="0" smtClean="0"/>
              <a:t>WP4 - Benefits for industry</a:t>
            </a:r>
            <a:endParaRPr lang="en-GB" sz="3600" dirty="0"/>
          </a:p>
        </p:txBody>
      </p:sp>
      <p:sp>
        <p:nvSpPr>
          <p:cNvPr id="3" name="Content Placeholder 2"/>
          <p:cNvSpPr>
            <a:spLocks noGrp="1"/>
          </p:cNvSpPr>
          <p:nvPr>
            <p:ph idx="1"/>
          </p:nvPr>
        </p:nvSpPr>
        <p:spPr/>
        <p:txBody>
          <a:bodyPr>
            <a:noAutofit/>
          </a:bodyPr>
          <a:lstStyle/>
          <a:p>
            <a:r>
              <a:rPr lang="en-GB" sz="2400" dirty="0" smtClean="0"/>
              <a:t>AMICI will enable easier access </a:t>
            </a:r>
            <a:r>
              <a:rPr lang="en-GB" sz="2400" dirty="0"/>
              <a:t>to </a:t>
            </a:r>
            <a:r>
              <a:rPr lang="en-GB" sz="2400" dirty="0" smtClean="0"/>
              <a:t>coordinated, cutting </a:t>
            </a:r>
            <a:r>
              <a:rPr lang="en-GB" sz="2400" dirty="0"/>
              <a:t>edge infrastructure for </a:t>
            </a:r>
            <a:r>
              <a:rPr lang="en-GB" sz="2400" dirty="0" smtClean="0"/>
              <a:t>industrial product development</a:t>
            </a:r>
            <a:endParaRPr lang="en-GB" sz="2400" dirty="0"/>
          </a:p>
          <a:p>
            <a:r>
              <a:rPr lang="en-GB" sz="2400" dirty="0" smtClean="0"/>
              <a:t>Industry partners can identify themselves as proactive participants in developing the coordinated infrastructures</a:t>
            </a:r>
          </a:p>
          <a:p>
            <a:r>
              <a:rPr lang="en-GB" sz="2400" dirty="0" smtClean="0"/>
              <a:t>Opportunity for industry to host/integrate their equipment and skills within the technology infrastructures (if required)</a:t>
            </a:r>
            <a:endParaRPr lang="en-GB" sz="2400" dirty="0"/>
          </a:p>
          <a:p>
            <a:r>
              <a:rPr lang="en-GB" sz="2400" dirty="0"/>
              <a:t>I</a:t>
            </a:r>
            <a:r>
              <a:rPr lang="en-GB" sz="2400" dirty="0" smtClean="0"/>
              <a:t>dentify </a:t>
            </a:r>
            <a:r>
              <a:rPr lang="en-GB" sz="2400" dirty="0"/>
              <a:t>and access new high-value markets outside of the national </a:t>
            </a:r>
            <a:r>
              <a:rPr lang="en-GB" sz="2400" dirty="0" smtClean="0"/>
              <a:t>laboratories</a:t>
            </a:r>
          </a:p>
          <a:p>
            <a:r>
              <a:rPr lang="en-GB" sz="2400" dirty="0" smtClean="0"/>
              <a:t>Should </a:t>
            </a:r>
            <a:r>
              <a:rPr lang="en-GB" sz="2400" dirty="0"/>
              <a:t>be driven by industry’s demands</a:t>
            </a:r>
          </a:p>
          <a:p>
            <a:endParaRPr lang="en-GB" dirty="0" smtClean="0"/>
          </a:p>
          <a:p>
            <a:endParaRPr lang="en-GB" dirty="0"/>
          </a:p>
        </p:txBody>
      </p:sp>
      <p:grpSp>
        <p:nvGrpSpPr>
          <p:cNvPr id="8" name="Group 7"/>
          <p:cNvGrpSpPr/>
          <p:nvPr/>
        </p:nvGrpSpPr>
        <p:grpSpPr>
          <a:xfrm>
            <a:off x="193429" y="82737"/>
            <a:ext cx="8670131" cy="572201"/>
            <a:chOff x="193429" y="82737"/>
            <a:chExt cx="8670131" cy="572201"/>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1" name="TextBox 10"/>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2" name="Straight Connector 11"/>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72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331" y="0"/>
            <a:ext cx="8229600" cy="1143000"/>
          </a:xfrm>
        </p:spPr>
        <p:txBody>
          <a:bodyPr>
            <a:normAutofit/>
          </a:bodyPr>
          <a:lstStyle/>
          <a:p>
            <a:r>
              <a:rPr lang="en-GB" sz="2400" b="1" dirty="0">
                <a:solidFill>
                  <a:srgbClr val="0070C0"/>
                </a:solidFill>
              </a:rPr>
              <a:t>Task </a:t>
            </a:r>
            <a:r>
              <a:rPr lang="en-GB" sz="2400" b="1" dirty="0" smtClean="0">
                <a:solidFill>
                  <a:srgbClr val="0070C0"/>
                </a:solidFill>
              </a:rPr>
              <a:t>WP 4.2</a:t>
            </a:r>
            <a:r>
              <a:rPr lang="en-GB" sz="2000" dirty="0" smtClean="0">
                <a:solidFill>
                  <a:srgbClr val="0070C0"/>
                </a:solidFill>
              </a:rPr>
              <a:t/>
            </a:r>
            <a:br>
              <a:rPr lang="en-GB" sz="2000" dirty="0" smtClean="0">
                <a:solidFill>
                  <a:srgbClr val="0070C0"/>
                </a:solidFill>
              </a:rPr>
            </a:br>
            <a:r>
              <a:rPr lang="en-GB" sz="2000" b="1" dirty="0" smtClean="0">
                <a:solidFill>
                  <a:srgbClr val="0070C0"/>
                </a:solidFill>
              </a:rPr>
              <a:t>Industry </a:t>
            </a:r>
            <a:r>
              <a:rPr lang="en-GB" sz="2000" b="1" dirty="0">
                <a:solidFill>
                  <a:srgbClr val="0070C0"/>
                </a:solidFill>
              </a:rPr>
              <a:t>Survey – Magnet </a:t>
            </a:r>
            <a:r>
              <a:rPr lang="en-GB" sz="2000" b="1" dirty="0" smtClean="0">
                <a:solidFill>
                  <a:srgbClr val="0070C0"/>
                </a:solidFill>
              </a:rPr>
              <a:t>Technologies</a:t>
            </a:r>
            <a:endParaRPr lang="en-US" b="1" dirty="0">
              <a:solidFill>
                <a:srgbClr val="0070C0"/>
              </a:solidFill>
            </a:endParaRPr>
          </a:p>
        </p:txBody>
      </p:sp>
      <p:sp>
        <p:nvSpPr>
          <p:cNvPr id="3" name="Espace réservé du contenu 2"/>
          <p:cNvSpPr>
            <a:spLocks noGrp="1"/>
          </p:cNvSpPr>
          <p:nvPr>
            <p:ph idx="1"/>
          </p:nvPr>
        </p:nvSpPr>
        <p:spPr>
          <a:xfrm>
            <a:off x="457200" y="1268760"/>
            <a:ext cx="8229600" cy="5328592"/>
          </a:xfrm>
        </p:spPr>
        <p:txBody>
          <a:bodyPr>
            <a:normAutofit fontScale="55000" lnSpcReduction="20000"/>
          </a:bodyPr>
          <a:lstStyle/>
          <a:p>
            <a:pPr marL="0" indent="0">
              <a:buNone/>
            </a:pPr>
            <a:r>
              <a:rPr lang="en-US" dirty="0" smtClean="0"/>
              <a:t>“..</a:t>
            </a:r>
            <a:r>
              <a:rPr lang="en-US" b="1" u="sng" dirty="0" smtClean="0">
                <a:solidFill>
                  <a:srgbClr val="FF0000"/>
                </a:solidFill>
              </a:rPr>
              <a:t>Survey</a:t>
            </a:r>
            <a:r>
              <a:rPr lang="en-US" dirty="0" smtClean="0"/>
              <a:t> </a:t>
            </a:r>
            <a:r>
              <a:rPr lang="en-US" dirty="0"/>
              <a:t>a broad range of European commercial </a:t>
            </a:r>
            <a:r>
              <a:rPr lang="en-US" dirty="0" smtClean="0"/>
              <a:t>organizations, </a:t>
            </a:r>
            <a:r>
              <a:rPr lang="en-US" dirty="0"/>
              <a:t>including both large companies and SMEs, </a:t>
            </a:r>
            <a:r>
              <a:rPr lang="en-US" b="1" dirty="0"/>
              <a:t>to </a:t>
            </a:r>
            <a:r>
              <a:rPr lang="en-US" b="1" dirty="0">
                <a:solidFill>
                  <a:srgbClr val="FF0000"/>
                </a:solidFill>
              </a:rPr>
              <a:t>establish their current capability, and future potential</a:t>
            </a:r>
            <a:r>
              <a:rPr lang="en-US" dirty="0">
                <a:solidFill>
                  <a:srgbClr val="FF0000"/>
                </a:solidFill>
              </a:rPr>
              <a:t>, </a:t>
            </a:r>
            <a:r>
              <a:rPr lang="en-US" b="1" dirty="0">
                <a:solidFill>
                  <a:srgbClr val="FF0000"/>
                </a:solidFill>
              </a:rPr>
              <a:t>to </a:t>
            </a:r>
            <a:r>
              <a:rPr lang="en-US" b="1" dirty="0"/>
              <a:t>innovate and develop technology solutions </a:t>
            </a:r>
            <a:r>
              <a:rPr lang="en-US" dirty="0"/>
              <a:t>in the field of mature Magnet technologies and identify domains of societal applications and potential markets beyond Research </a:t>
            </a:r>
            <a:r>
              <a:rPr lang="en-US" dirty="0" smtClean="0"/>
              <a:t>Infrastructures…</a:t>
            </a:r>
          </a:p>
          <a:p>
            <a:endParaRPr lang="en-US" dirty="0"/>
          </a:p>
          <a:p>
            <a:pPr marL="0" indent="0">
              <a:buNone/>
            </a:pPr>
            <a:r>
              <a:rPr lang="en-US" i="1" dirty="0" smtClean="0"/>
              <a:t>For instance, the work done in the </a:t>
            </a:r>
            <a:r>
              <a:rPr lang="en-US" b="1" i="1" dirty="0" smtClean="0"/>
              <a:t>Working Group </a:t>
            </a:r>
            <a:r>
              <a:rPr lang="en-US" b="1" i="1" dirty="0" err="1" smtClean="0"/>
              <a:t>FuSuMatech</a:t>
            </a:r>
            <a:r>
              <a:rPr lang="en-US" b="1" i="1" dirty="0" smtClean="0"/>
              <a:t> </a:t>
            </a:r>
            <a:r>
              <a:rPr lang="en-US" i="1" dirty="0" smtClean="0"/>
              <a:t>to examine the synergies between industrial areas of MRI, NMR as well as other relevant applications and HL-LHC and FCC (Future Circular Collider) investments in the superconducting magnets technologies will be used</a:t>
            </a:r>
            <a:r>
              <a:rPr lang="en-US" dirty="0" smtClean="0"/>
              <a:t>. </a:t>
            </a:r>
          </a:p>
          <a:p>
            <a:pPr marL="0" indent="0">
              <a:buNone/>
            </a:pPr>
            <a:endParaRPr lang="en-US" dirty="0" smtClean="0"/>
          </a:p>
          <a:p>
            <a:pPr marL="0" indent="0">
              <a:buNone/>
            </a:pPr>
            <a:r>
              <a:rPr lang="fr-FR" b="1" dirty="0"/>
              <a:t>Output</a:t>
            </a:r>
          </a:p>
          <a:p>
            <a:pPr marL="0" indent="0">
              <a:buNone/>
            </a:pPr>
            <a:endParaRPr lang="en-US" dirty="0"/>
          </a:p>
          <a:p>
            <a:pPr marL="0" indent="0">
              <a:buNone/>
            </a:pPr>
            <a:r>
              <a:rPr lang="en-US" dirty="0" smtClean="0"/>
              <a:t>A </a:t>
            </a:r>
            <a:r>
              <a:rPr lang="en-US" b="1" u="sng" dirty="0">
                <a:solidFill>
                  <a:srgbClr val="FF0000"/>
                </a:solidFill>
              </a:rPr>
              <a:t>report</a:t>
            </a:r>
            <a:r>
              <a:rPr lang="en-US" dirty="0"/>
              <a:t> </a:t>
            </a:r>
            <a:r>
              <a:rPr lang="en-US" b="1" i="1" dirty="0"/>
              <a:t>identifying European commercial </a:t>
            </a:r>
            <a:r>
              <a:rPr lang="en-US" b="1" i="1" dirty="0" smtClean="0"/>
              <a:t>organizations </a:t>
            </a:r>
            <a:r>
              <a:rPr lang="en-US" b="1" i="1" dirty="0"/>
              <a:t>that have the current capability, and future potential, to innovate and develop solutions </a:t>
            </a:r>
            <a:r>
              <a:rPr lang="en-US" dirty="0"/>
              <a:t>in the fields of mature </a:t>
            </a:r>
            <a:r>
              <a:rPr lang="en-US" dirty="0" smtClean="0"/>
              <a:t>Magnet </a:t>
            </a:r>
            <a:r>
              <a:rPr lang="en-US" dirty="0"/>
              <a:t>technologies will be delivered at the end of the project. </a:t>
            </a:r>
            <a:endParaRPr lang="en-US" dirty="0" smtClean="0"/>
          </a:p>
          <a:p>
            <a:endParaRPr lang="en-US" dirty="0"/>
          </a:p>
          <a:p>
            <a:pPr marL="0" indent="0">
              <a:buNone/>
            </a:pPr>
            <a:r>
              <a:rPr lang="en-US" dirty="0" smtClean="0"/>
              <a:t>The </a:t>
            </a:r>
            <a:r>
              <a:rPr lang="en-US" dirty="0"/>
              <a:t>report will also </a:t>
            </a:r>
            <a:r>
              <a:rPr lang="en-US" b="1" i="1" dirty="0">
                <a:solidFill>
                  <a:srgbClr val="FF0000"/>
                </a:solidFill>
              </a:rPr>
              <a:t>identify domains of societal applications and potential markets beyond Research Infrastructures</a:t>
            </a:r>
            <a:r>
              <a:rPr lang="en-US" i="1" dirty="0">
                <a:solidFill>
                  <a:srgbClr val="FF0000"/>
                </a:solidFill>
              </a:rPr>
              <a:t> </a:t>
            </a:r>
            <a:r>
              <a:rPr lang="en-US" dirty="0"/>
              <a:t>in this area of technology</a:t>
            </a:r>
            <a:r>
              <a:rPr lang="en-US" dirty="0" smtClean="0"/>
              <a:t>.</a:t>
            </a:r>
          </a:p>
          <a:p>
            <a:pPr marL="0" indent="0">
              <a:buNone/>
            </a:pPr>
            <a:endParaRPr lang="en-US" dirty="0"/>
          </a:p>
          <a:p>
            <a:pPr marL="0" indent="0">
              <a:buNone/>
            </a:pPr>
            <a:r>
              <a:rPr lang="en-GB" b="1" dirty="0"/>
              <a:t>M4.2: </a:t>
            </a:r>
            <a:r>
              <a:rPr lang="en-GB" dirty="0"/>
              <a:t>Interim report on survey results in the field of SC Magnet Technologies (M15)</a:t>
            </a:r>
            <a:endParaRPr lang="fr-FR" dirty="0"/>
          </a:p>
          <a:p>
            <a:pPr marL="0" indent="0">
              <a:buNone/>
            </a:pPr>
            <a:endParaRPr lang="en-US" dirty="0"/>
          </a:p>
        </p:txBody>
      </p:sp>
      <p:pic>
        <p:nvPicPr>
          <p:cNvPr id="4" name="Image 3"/>
          <p:cNvPicPr>
            <a:picLocks noChangeAspect="1"/>
          </p:cNvPicPr>
          <p:nvPr/>
        </p:nvPicPr>
        <p:blipFill>
          <a:blip r:embed="rId2"/>
          <a:stretch>
            <a:fillRect/>
          </a:stretch>
        </p:blipFill>
        <p:spPr>
          <a:xfrm>
            <a:off x="7668344" y="156822"/>
            <a:ext cx="1268078" cy="408467"/>
          </a:xfrm>
          <a:prstGeom prst="rect">
            <a:avLst/>
          </a:prstGeom>
        </p:spPr>
      </p:pic>
    </p:spTree>
    <p:extLst>
      <p:ext uri="{BB962C8B-B14F-4D97-AF65-F5344CB8AC3E}">
        <p14:creationId xmlns:p14="http://schemas.microsoft.com/office/powerpoint/2010/main" val="193808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605" y="-6211"/>
            <a:ext cx="8229600" cy="1143000"/>
          </a:xfrm>
        </p:spPr>
        <p:txBody>
          <a:bodyPr>
            <a:normAutofit/>
          </a:bodyPr>
          <a:lstStyle/>
          <a:p>
            <a:r>
              <a:rPr lang="fr-FR" sz="2400" b="1" dirty="0" smtClean="0">
                <a:solidFill>
                  <a:srgbClr val="0070C0"/>
                </a:solidFill>
              </a:rPr>
              <a:t>WP 4.2 </a:t>
            </a:r>
            <a:r>
              <a:rPr lang="fr-FR" sz="2400" b="1" dirty="0" err="1" smtClean="0">
                <a:solidFill>
                  <a:srgbClr val="0070C0"/>
                </a:solidFill>
              </a:rPr>
              <a:t>Activities</a:t>
            </a:r>
            <a:endParaRPr lang="en-US" sz="2400" b="1" dirty="0">
              <a:solidFill>
                <a:srgbClr val="0070C0"/>
              </a:solidFill>
            </a:endParaRPr>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31</a:t>
            </a:fld>
            <a:endParaRPr lang="en-GB" dirty="0"/>
          </a:p>
        </p:txBody>
      </p:sp>
      <p:sp>
        <p:nvSpPr>
          <p:cNvPr id="4" name="Rectangle 3"/>
          <p:cNvSpPr/>
          <p:nvPr/>
        </p:nvSpPr>
        <p:spPr>
          <a:xfrm>
            <a:off x="551752" y="728322"/>
            <a:ext cx="8388424" cy="7017306"/>
          </a:xfrm>
          <a:prstGeom prst="rect">
            <a:avLst/>
          </a:prstGeom>
        </p:spPr>
        <p:txBody>
          <a:bodyPr wrap="square">
            <a:spAutoFit/>
          </a:bodyPr>
          <a:lstStyle/>
          <a:p>
            <a:pPr marL="285750" indent="-285750">
              <a:buFontTx/>
              <a:buChar char="-"/>
            </a:pPr>
            <a:r>
              <a:rPr lang="en-US" b="1" dirty="0" smtClean="0"/>
              <a:t>Using </a:t>
            </a:r>
            <a:r>
              <a:rPr lang="en-US" b="1" dirty="0"/>
              <a:t>sources </a:t>
            </a:r>
            <a:r>
              <a:rPr lang="en-US" dirty="0"/>
              <a:t>such as TIARA, FCC output, ILOs, RIs, identify a list of companies to </a:t>
            </a:r>
            <a:r>
              <a:rPr lang="en-US" dirty="0" smtClean="0"/>
              <a:t>survey</a:t>
            </a:r>
          </a:p>
          <a:p>
            <a:r>
              <a:rPr lang="en-US" dirty="0" smtClean="0">
                <a:solidFill>
                  <a:srgbClr val="FF0000"/>
                </a:solidFill>
              </a:rPr>
              <a:t>Done</a:t>
            </a:r>
          </a:p>
          <a:p>
            <a:endParaRPr lang="en-US" dirty="0" smtClean="0"/>
          </a:p>
          <a:p>
            <a:pPr marL="285750" indent="-285750">
              <a:buFontTx/>
              <a:buChar char="-"/>
            </a:pPr>
            <a:r>
              <a:rPr lang="en-US" b="1" dirty="0" smtClean="0"/>
              <a:t>Solicit </a:t>
            </a:r>
            <a:r>
              <a:rPr lang="en-US" b="1" dirty="0"/>
              <a:t>ideas </a:t>
            </a:r>
            <a:r>
              <a:rPr lang="en-US" dirty="0"/>
              <a:t>for </a:t>
            </a:r>
            <a:r>
              <a:rPr lang="en-US" dirty="0" smtClean="0"/>
              <a:t>potential </a:t>
            </a:r>
            <a:r>
              <a:rPr lang="en-US" dirty="0"/>
              <a:t>societal applications from TIARA output, ILOs, </a:t>
            </a:r>
            <a:r>
              <a:rPr lang="en-US" dirty="0" smtClean="0"/>
              <a:t>RIs.</a:t>
            </a:r>
          </a:p>
          <a:p>
            <a:r>
              <a:rPr lang="en-US" dirty="0" smtClean="0">
                <a:solidFill>
                  <a:srgbClr val="FF0000"/>
                </a:solidFill>
              </a:rPr>
              <a:t>Done</a:t>
            </a:r>
            <a:endParaRPr lang="en-US" dirty="0">
              <a:solidFill>
                <a:srgbClr val="FF0000"/>
              </a:solidFill>
            </a:endParaRPr>
          </a:p>
          <a:p>
            <a:pPr marL="285750" indent="-285750">
              <a:buFontTx/>
              <a:buChar char="-"/>
            </a:pPr>
            <a:r>
              <a:rPr lang="en-US" b="1" dirty="0" smtClean="0"/>
              <a:t>Perform </a:t>
            </a:r>
            <a:r>
              <a:rPr lang="en-US" b="1" dirty="0"/>
              <a:t>survey </a:t>
            </a:r>
            <a:r>
              <a:rPr lang="en-US" dirty="0" smtClean="0"/>
              <a:t>of industry and </a:t>
            </a:r>
            <a:r>
              <a:rPr lang="en-US" dirty="0"/>
              <a:t>provide an analysis of their </a:t>
            </a:r>
            <a:r>
              <a:rPr lang="en-US" dirty="0" smtClean="0"/>
              <a:t>findings : </a:t>
            </a:r>
          </a:p>
          <a:p>
            <a:pPr marL="742950" lvl="1" indent="-285750">
              <a:buFontTx/>
              <a:buChar char="-"/>
            </a:pPr>
            <a:r>
              <a:rPr lang="en-US" dirty="0" smtClean="0"/>
              <a:t>Their </a:t>
            </a:r>
            <a:r>
              <a:rPr lang="en-US" dirty="0"/>
              <a:t>technical capabilities in identified technology </a:t>
            </a:r>
            <a:r>
              <a:rPr lang="en-US" dirty="0" smtClean="0"/>
              <a:t>areas- equipment/skills/capacity/network,</a:t>
            </a:r>
            <a:r>
              <a:rPr lang="en-GB" dirty="0"/>
              <a:t> </a:t>
            </a:r>
            <a:endParaRPr lang="en-GB" dirty="0" smtClean="0"/>
          </a:p>
          <a:p>
            <a:pPr marL="742950" lvl="1" indent="-285750">
              <a:buFontTx/>
              <a:buChar char="-"/>
            </a:pPr>
            <a:r>
              <a:rPr lang="en-GB" dirty="0" smtClean="0"/>
              <a:t>Their </a:t>
            </a:r>
            <a:r>
              <a:rPr lang="en-GB" dirty="0"/>
              <a:t>appetite for commercial innovation -past history/attitude to </a:t>
            </a:r>
            <a:r>
              <a:rPr lang="en-GB" dirty="0" smtClean="0"/>
              <a:t>risk,</a:t>
            </a:r>
            <a:endParaRPr lang="en-US" dirty="0" smtClean="0"/>
          </a:p>
          <a:p>
            <a:pPr marL="742950" lvl="1" indent="-285750">
              <a:buFontTx/>
              <a:buChar char="-"/>
            </a:pPr>
            <a:r>
              <a:rPr lang="en-US" dirty="0"/>
              <a:t>T</a:t>
            </a:r>
            <a:r>
              <a:rPr lang="en-US" dirty="0" smtClean="0"/>
              <a:t>heir </a:t>
            </a:r>
            <a:r>
              <a:rPr lang="en-US" dirty="0"/>
              <a:t>ideas regarding potential market opportunities for societal </a:t>
            </a:r>
            <a:r>
              <a:rPr lang="en-US" dirty="0" smtClean="0"/>
              <a:t>applications</a:t>
            </a:r>
            <a:endParaRPr lang="en-GB" dirty="0" smtClean="0">
              <a:solidFill>
                <a:srgbClr val="000000"/>
              </a:solidFill>
              <a:latin typeface="Times New Roman"/>
            </a:endParaRPr>
          </a:p>
          <a:p>
            <a:pPr lvl="1"/>
            <a:r>
              <a:rPr lang="en-GB" dirty="0" smtClean="0">
                <a:solidFill>
                  <a:srgbClr val="FF0000"/>
                </a:solidFill>
              </a:rPr>
              <a:t>Specific questions  for magnet technologies inserted </a:t>
            </a:r>
            <a:r>
              <a:rPr lang="en-GB" dirty="0">
                <a:solidFill>
                  <a:srgbClr val="FF0000"/>
                </a:solidFill>
              </a:rPr>
              <a:t>in WP4.3 </a:t>
            </a:r>
            <a:r>
              <a:rPr lang="en-GB" dirty="0" smtClean="0">
                <a:solidFill>
                  <a:srgbClr val="FF0000"/>
                </a:solidFill>
              </a:rPr>
              <a:t>survey part 6  has been sent, answers received and additional interviews are ongoing</a:t>
            </a:r>
          </a:p>
          <a:p>
            <a:pPr lvl="1"/>
            <a:endParaRPr lang="en-GB" dirty="0">
              <a:solidFill>
                <a:srgbClr val="FF0000"/>
              </a:solidFill>
            </a:endParaRPr>
          </a:p>
          <a:p>
            <a:pPr marL="285750" indent="-285750">
              <a:buFontTx/>
              <a:buChar char="-"/>
            </a:pPr>
            <a:r>
              <a:rPr lang="en-US" b="1" dirty="0" smtClean="0"/>
              <a:t>Review </a:t>
            </a:r>
            <a:r>
              <a:rPr lang="en-US" b="1" dirty="0"/>
              <a:t>existing reports </a:t>
            </a:r>
            <a:r>
              <a:rPr lang="en-US" dirty="0"/>
              <a:t>of societal applications by research </a:t>
            </a:r>
            <a:r>
              <a:rPr lang="en-US" dirty="0" smtClean="0"/>
              <a:t>bodies :</a:t>
            </a:r>
          </a:p>
          <a:p>
            <a:pPr marL="742950" lvl="1" indent="-285750">
              <a:buFont typeface="Arial" panose="020B0604020202020204" pitchFamily="34" charset="0"/>
              <a:buChar char="•"/>
            </a:pPr>
            <a:r>
              <a:rPr lang="en-US" dirty="0" smtClean="0"/>
              <a:t>TIARA and ARIES output</a:t>
            </a:r>
          </a:p>
          <a:p>
            <a:pPr marL="742950" lvl="1" indent="-285750">
              <a:buFont typeface="Arial" panose="020B0604020202020204" pitchFamily="34" charset="0"/>
              <a:buChar char="•"/>
            </a:pPr>
            <a:r>
              <a:rPr lang="en-US" dirty="0" smtClean="0"/>
              <a:t>EUCARD2 </a:t>
            </a:r>
            <a:r>
              <a:rPr lang="en-US" dirty="0"/>
              <a:t>Applications for Particle Accelerators in Europe – June </a:t>
            </a:r>
            <a:r>
              <a:rPr lang="en-US" dirty="0" smtClean="0"/>
              <a:t>2015</a:t>
            </a:r>
          </a:p>
          <a:p>
            <a:pPr marL="742950" lvl="1" indent="-285750">
              <a:buFont typeface="Arial" panose="020B0604020202020204" pitchFamily="34" charset="0"/>
              <a:buChar char="•"/>
            </a:pPr>
            <a:r>
              <a:rPr lang="en-US" b="1" dirty="0" err="1" smtClean="0"/>
              <a:t>Fusumatech</a:t>
            </a:r>
            <a:r>
              <a:rPr lang="en-US" dirty="0" smtClean="0"/>
              <a:t> (</a:t>
            </a:r>
            <a:r>
              <a:rPr lang="en-US" i="1" dirty="0" smtClean="0"/>
              <a:t>Future Superconducting Magnet Technology</a:t>
            </a:r>
            <a:r>
              <a:rPr lang="en-US" dirty="0" smtClean="0"/>
              <a:t>)</a:t>
            </a:r>
          </a:p>
          <a:p>
            <a:pPr marL="742950" lvl="1" indent="-285750">
              <a:buFont typeface="Arial" panose="020B0604020202020204" pitchFamily="34" charset="0"/>
              <a:buChar char="•"/>
            </a:pPr>
            <a:r>
              <a:rPr lang="en-US" dirty="0" smtClean="0"/>
              <a:t>US </a:t>
            </a:r>
            <a:r>
              <a:rPr lang="en-US" dirty="0"/>
              <a:t>Magnet Development Plan </a:t>
            </a:r>
            <a:r>
              <a:rPr lang="en-US" dirty="0" smtClean="0"/>
              <a:t>2016</a:t>
            </a:r>
          </a:p>
          <a:p>
            <a:pPr marL="742950" lvl="1" indent="-285750">
              <a:buFont typeface="Arial" panose="020B0604020202020204" pitchFamily="34" charset="0"/>
              <a:buChar char="•"/>
            </a:pPr>
            <a:r>
              <a:rPr lang="fr-FR" dirty="0" smtClean="0"/>
              <a:t>……</a:t>
            </a:r>
            <a:endParaRPr lang="en-US" dirty="0"/>
          </a:p>
          <a:p>
            <a:r>
              <a:rPr lang="en-US" dirty="0" smtClean="0">
                <a:solidFill>
                  <a:srgbClr val="FF0000"/>
                </a:solidFill>
              </a:rPr>
              <a:t>Reports have been collected and extraction  of potential applications ongoing</a:t>
            </a:r>
          </a:p>
          <a:p>
            <a:r>
              <a:rPr lang="en-US" dirty="0" smtClean="0">
                <a:solidFill>
                  <a:srgbClr val="FF0000"/>
                </a:solidFill>
              </a:rPr>
              <a:t>Wait for the final </a:t>
            </a:r>
            <a:r>
              <a:rPr lang="en-US" dirty="0" err="1" smtClean="0">
                <a:solidFill>
                  <a:srgbClr val="FF0000"/>
                </a:solidFill>
              </a:rPr>
              <a:t>Fusumatech</a:t>
            </a:r>
            <a:r>
              <a:rPr lang="en-US" dirty="0" smtClean="0">
                <a:solidFill>
                  <a:srgbClr val="FF0000"/>
                </a:solidFill>
              </a:rPr>
              <a:t> report in April 2018</a:t>
            </a:r>
            <a:endParaRPr lang="en-US" dirty="0">
              <a:solidFill>
                <a:srgbClr val="FF0000"/>
              </a:solidFill>
            </a:endParaRPr>
          </a:p>
          <a:p>
            <a:endParaRPr lang="en-US" dirty="0"/>
          </a:p>
          <a:p>
            <a:endParaRPr lang="en-US" dirty="0"/>
          </a:p>
          <a:p>
            <a:endParaRPr lang="en-US" dirty="0"/>
          </a:p>
        </p:txBody>
      </p:sp>
      <p:pic>
        <p:nvPicPr>
          <p:cNvPr id="5" name="Image 4"/>
          <p:cNvPicPr>
            <a:picLocks noChangeAspect="1"/>
          </p:cNvPicPr>
          <p:nvPr/>
        </p:nvPicPr>
        <p:blipFill>
          <a:blip r:embed="rId3"/>
          <a:stretch>
            <a:fillRect/>
          </a:stretch>
        </p:blipFill>
        <p:spPr>
          <a:xfrm>
            <a:off x="7668344" y="156822"/>
            <a:ext cx="1268078" cy="408467"/>
          </a:xfrm>
          <a:prstGeom prst="rect">
            <a:avLst/>
          </a:prstGeom>
        </p:spPr>
      </p:pic>
    </p:spTree>
    <p:extLst>
      <p:ext uri="{BB962C8B-B14F-4D97-AF65-F5344CB8AC3E}">
        <p14:creationId xmlns:p14="http://schemas.microsoft.com/office/powerpoint/2010/main" val="379607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9392"/>
            <a:ext cx="8229600" cy="1143000"/>
          </a:xfrm>
        </p:spPr>
        <p:txBody>
          <a:bodyPr>
            <a:normAutofit/>
          </a:bodyPr>
          <a:lstStyle/>
          <a:p>
            <a:r>
              <a:rPr lang="fr-FR" sz="2400" b="1" dirty="0">
                <a:solidFill>
                  <a:srgbClr val="0070C0"/>
                </a:solidFill>
              </a:rPr>
              <a:t>Survey</a:t>
            </a:r>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32</a:t>
            </a:fld>
            <a:endParaRPr lang="en-GB" dirty="0"/>
          </a:p>
        </p:txBody>
      </p:sp>
      <p:pic>
        <p:nvPicPr>
          <p:cNvPr id="4" name="Image 3"/>
          <p:cNvPicPr>
            <a:picLocks noChangeAspect="1"/>
          </p:cNvPicPr>
          <p:nvPr/>
        </p:nvPicPr>
        <p:blipFill rotWithShape="1">
          <a:blip r:embed="rId2"/>
          <a:srcRect b="45602"/>
          <a:stretch/>
        </p:blipFill>
        <p:spPr>
          <a:xfrm>
            <a:off x="1403648" y="692697"/>
            <a:ext cx="6998851" cy="5688632"/>
          </a:xfrm>
          <a:prstGeom prst="rect">
            <a:avLst/>
          </a:prstGeom>
        </p:spPr>
      </p:pic>
    </p:spTree>
    <p:extLst>
      <p:ext uri="{BB962C8B-B14F-4D97-AF65-F5344CB8AC3E}">
        <p14:creationId xmlns:p14="http://schemas.microsoft.com/office/powerpoint/2010/main" val="284164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9392"/>
            <a:ext cx="8229600" cy="1143000"/>
          </a:xfrm>
        </p:spPr>
        <p:txBody>
          <a:bodyPr>
            <a:normAutofit/>
          </a:bodyPr>
          <a:lstStyle/>
          <a:p>
            <a:r>
              <a:rPr lang="fr-FR" sz="2400" b="1" dirty="0">
                <a:solidFill>
                  <a:srgbClr val="0070C0"/>
                </a:solidFill>
              </a:rPr>
              <a:t>Survey</a:t>
            </a:r>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33</a:t>
            </a:fld>
            <a:endParaRPr lang="en-GB" dirty="0"/>
          </a:p>
        </p:txBody>
      </p:sp>
      <p:pic>
        <p:nvPicPr>
          <p:cNvPr id="6" name="Image 5"/>
          <p:cNvPicPr>
            <a:picLocks noChangeAspect="1"/>
          </p:cNvPicPr>
          <p:nvPr/>
        </p:nvPicPr>
        <p:blipFill>
          <a:blip r:embed="rId2"/>
          <a:stretch>
            <a:fillRect/>
          </a:stretch>
        </p:blipFill>
        <p:spPr>
          <a:xfrm>
            <a:off x="971600" y="836712"/>
            <a:ext cx="7230601" cy="3915001"/>
          </a:xfrm>
          <a:prstGeom prst="rect">
            <a:avLst/>
          </a:prstGeom>
        </p:spPr>
      </p:pic>
      <p:pic>
        <p:nvPicPr>
          <p:cNvPr id="7" name="Image 6"/>
          <p:cNvPicPr>
            <a:picLocks noChangeAspect="1"/>
          </p:cNvPicPr>
          <p:nvPr/>
        </p:nvPicPr>
        <p:blipFill>
          <a:blip r:embed="rId3"/>
          <a:stretch>
            <a:fillRect/>
          </a:stretch>
        </p:blipFill>
        <p:spPr>
          <a:xfrm>
            <a:off x="1079685" y="4378078"/>
            <a:ext cx="7091551" cy="2482400"/>
          </a:xfrm>
          <a:prstGeom prst="rect">
            <a:avLst/>
          </a:prstGeom>
        </p:spPr>
      </p:pic>
    </p:spTree>
    <p:extLst>
      <p:ext uri="{BB962C8B-B14F-4D97-AF65-F5344CB8AC3E}">
        <p14:creationId xmlns:p14="http://schemas.microsoft.com/office/powerpoint/2010/main" val="10026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rgbClr val="0070C0"/>
                </a:solidFill>
              </a:rPr>
              <a:t>First </a:t>
            </a:r>
            <a:r>
              <a:rPr lang="fr-FR" sz="2400" b="1" dirty="0" err="1" smtClean="0">
                <a:solidFill>
                  <a:srgbClr val="0070C0"/>
                </a:solidFill>
              </a:rPr>
              <a:t>Results</a:t>
            </a:r>
            <a:r>
              <a:rPr lang="fr-FR" sz="2400" b="1" dirty="0" smtClean="0">
                <a:solidFill>
                  <a:srgbClr val="0070C0"/>
                </a:solidFill>
              </a:rPr>
              <a:t> (</a:t>
            </a:r>
            <a:r>
              <a:rPr lang="fr-FR" sz="2400" b="1" dirty="0" err="1" smtClean="0">
                <a:solidFill>
                  <a:srgbClr val="0070C0"/>
                </a:solidFill>
              </a:rPr>
              <a:t>cont’d</a:t>
            </a:r>
            <a:r>
              <a:rPr lang="fr-FR" sz="2400" b="1" dirty="0" smtClean="0">
                <a:solidFill>
                  <a:srgbClr val="0070C0"/>
                </a:solidFill>
              </a:rPr>
              <a:t>)</a:t>
            </a:r>
            <a:endParaRPr lang="fr-FR" dirty="0"/>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34</a:t>
            </a:fld>
            <a:endParaRPr lang="en-GB" dirty="0"/>
          </a:p>
        </p:txBody>
      </p:sp>
      <p:pic>
        <p:nvPicPr>
          <p:cNvPr id="4" name="Image 3"/>
          <p:cNvPicPr>
            <a:picLocks noChangeAspect="1"/>
          </p:cNvPicPr>
          <p:nvPr/>
        </p:nvPicPr>
        <p:blipFill rotWithShape="1">
          <a:blip r:embed="rId2"/>
          <a:srcRect r="31332"/>
          <a:stretch/>
        </p:blipFill>
        <p:spPr>
          <a:xfrm>
            <a:off x="755576" y="1700808"/>
            <a:ext cx="7323461" cy="1944216"/>
          </a:xfrm>
          <a:prstGeom prst="rect">
            <a:avLst/>
          </a:prstGeom>
        </p:spPr>
      </p:pic>
      <p:pic>
        <p:nvPicPr>
          <p:cNvPr id="5" name="Image 4"/>
          <p:cNvPicPr>
            <a:picLocks noChangeAspect="1"/>
          </p:cNvPicPr>
          <p:nvPr/>
        </p:nvPicPr>
        <p:blipFill>
          <a:blip r:embed="rId3"/>
          <a:stretch>
            <a:fillRect/>
          </a:stretch>
        </p:blipFill>
        <p:spPr>
          <a:xfrm>
            <a:off x="457200" y="3928194"/>
            <a:ext cx="8577650" cy="2165102"/>
          </a:xfrm>
          <a:prstGeom prst="rect">
            <a:avLst/>
          </a:prstGeom>
        </p:spPr>
      </p:pic>
    </p:spTree>
    <p:extLst>
      <p:ext uri="{BB962C8B-B14F-4D97-AF65-F5344CB8AC3E}">
        <p14:creationId xmlns:p14="http://schemas.microsoft.com/office/powerpoint/2010/main" val="20178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rgbClr val="0070C0"/>
                </a:solidFill>
              </a:rPr>
              <a:t>First </a:t>
            </a:r>
            <a:r>
              <a:rPr lang="fr-FR" sz="2400" b="1" dirty="0" err="1">
                <a:solidFill>
                  <a:srgbClr val="0070C0"/>
                </a:solidFill>
              </a:rPr>
              <a:t>Results</a:t>
            </a:r>
            <a:r>
              <a:rPr lang="fr-FR" sz="2400" b="1" dirty="0">
                <a:solidFill>
                  <a:srgbClr val="0070C0"/>
                </a:solidFill>
              </a:rPr>
              <a:t> (</a:t>
            </a:r>
            <a:r>
              <a:rPr lang="fr-FR" sz="2400" b="1" dirty="0" err="1">
                <a:solidFill>
                  <a:srgbClr val="0070C0"/>
                </a:solidFill>
              </a:rPr>
              <a:t>cont’d</a:t>
            </a:r>
            <a:r>
              <a:rPr lang="fr-FR" sz="2400" b="1" dirty="0">
                <a:solidFill>
                  <a:srgbClr val="0070C0"/>
                </a:solidFill>
              </a:rPr>
              <a:t>)</a:t>
            </a:r>
            <a:endParaRPr lang="fr-FR" dirty="0"/>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35</a:t>
            </a:fld>
            <a:endParaRPr lang="en-GB" dirty="0"/>
          </a:p>
        </p:txBody>
      </p:sp>
      <p:pic>
        <p:nvPicPr>
          <p:cNvPr id="4" name="Image 3"/>
          <p:cNvPicPr>
            <a:picLocks noChangeAspect="1"/>
          </p:cNvPicPr>
          <p:nvPr/>
        </p:nvPicPr>
        <p:blipFill>
          <a:blip r:embed="rId2"/>
          <a:stretch>
            <a:fillRect/>
          </a:stretch>
        </p:blipFill>
        <p:spPr>
          <a:xfrm>
            <a:off x="286654" y="1556792"/>
            <a:ext cx="8400146" cy="3232800"/>
          </a:xfrm>
          <a:prstGeom prst="rect">
            <a:avLst/>
          </a:prstGeom>
        </p:spPr>
      </p:pic>
    </p:spTree>
    <p:extLst>
      <p:ext uri="{BB962C8B-B14F-4D97-AF65-F5344CB8AC3E}">
        <p14:creationId xmlns:p14="http://schemas.microsoft.com/office/powerpoint/2010/main" val="252849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rgbClr val="0070C0"/>
                </a:solidFill>
              </a:rPr>
              <a:t>First </a:t>
            </a:r>
            <a:r>
              <a:rPr lang="fr-FR" sz="2400" b="1" dirty="0" err="1">
                <a:solidFill>
                  <a:srgbClr val="0070C0"/>
                </a:solidFill>
              </a:rPr>
              <a:t>Results</a:t>
            </a:r>
            <a:r>
              <a:rPr lang="fr-FR" sz="2400" b="1" dirty="0">
                <a:solidFill>
                  <a:srgbClr val="0070C0"/>
                </a:solidFill>
              </a:rPr>
              <a:t> (</a:t>
            </a:r>
            <a:r>
              <a:rPr lang="fr-FR" sz="2400" b="1" dirty="0" err="1">
                <a:solidFill>
                  <a:srgbClr val="0070C0"/>
                </a:solidFill>
              </a:rPr>
              <a:t>cont’d</a:t>
            </a:r>
            <a:r>
              <a:rPr lang="fr-FR" sz="2400" b="1" dirty="0">
                <a:solidFill>
                  <a:srgbClr val="0070C0"/>
                </a:solidFill>
              </a:rPr>
              <a:t>)</a:t>
            </a:r>
            <a:endParaRPr lang="fr-FR" dirty="0"/>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36</a:t>
            </a:fld>
            <a:endParaRPr lang="en-GB" dirty="0"/>
          </a:p>
        </p:txBody>
      </p:sp>
      <p:pic>
        <p:nvPicPr>
          <p:cNvPr id="4" name="Image 3"/>
          <p:cNvPicPr>
            <a:picLocks noChangeAspect="1"/>
          </p:cNvPicPr>
          <p:nvPr/>
        </p:nvPicPr>
        <p:blipFill>
          <a:blip r:embed="rId2"/>
          <a:stretch>
            <a:fillRect/>
          </a:stretch>
        </p:blipFill>
        <p:spPr>
          <a:xfrm>
            <a:off x="179512" y="1772816"/>
            <a:ext cx="8874676" cy="3816424"/>
          </a:xfrm>
          <a:prstGeom prst="rect">
            <a:avLst/>
          </a:prstGeom>
        </p:spPr>
      </p:pic>
    </p:spTree>
    <p:extLst>
      <p:ext uri="{BB962C8B-B14F-4D97-AF65-F5344CB8AC3E}">
        <p14:creationId xmlns:p14="http://schemas.microsoft.com/office/powerpoint/2010/main" val="31058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rgbClr val="0070C0"/>
                </a:solidFill>
              </a:rPr>
              <a:t>First </a:t>
            </a:r>
            <a:r>
              <a:rPr lang="fr-FR" sz="2400" b="1" dirty="0" err="1">
                <a:solidFill>
                  <a:srgbClr val="0070C0"/>
                </a:solidFill>
              </a:rPr>
              <a:t>Results</a:t>
            </a:r>
            <a:r>
              <a:rPr lang="fr-FR" sz="2400" b="1" dirty="0">
                <a:solidFill>
                  <a:srgbClr val="0070C0"/>
                </a:solidFill>
              </a:rPr>
              <a:t> (</a:t>
            </a:r>
            <a:r>
              <a:rPr lang="fr-FR" sz="2400" b="1" dirty="0" err="1">
                <a:solidFill>
                  <a:srgbClr val="0070C0"/>
                </a:solidFill>
              </a:rPr>
              <a:t>cont’d</a:t>
            </a:r>
            <a:r>
              <a:rPr lang="fr-FR" sz="2400" b="1" dirty="0">
                <a:solidFill>
                  <a:srgbClr val="0070C0"/>
                </a:solidFill>
              </a:rPr>
              <a:t>)</a:t>
            </a:r>
            <a:endParaRPr lang="fr-FR" dirty="0"/>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37</a:t>
            </a:fld>
            <a:endParaRPr lang="en-GB" dirty="0"/>
          </a:p>
        </p:txBody>
      </p:sp>
      <p:pic>
        <p:nvPicPr>
          <p:cNvPr id="4" name="Image 3"/>
          <p:cNvPicPr>
            <a:picLocks noChangeAspect="1"/>
          </p:cNvPicPr>
          <p:nvPr/>
        </p:nvPicPr>
        <p:blipFill>
          <a:blip r:embed="rId2"/>
          <a:stretch>
            <a:fillRect/>
          </a:stretch>
        </p:blipFill>
        <p:spPr>
          <a:xfrm>
            <a:off x="379236" y="1526945"/>
            <a:ext cx="8764153" cy="2628668"/>
          </a:xfrm>
          <a:prstGeom prst="rect">
            <a:avLst/>
          </a:prstGeom>
        </p:spPr>
      </p:pic>
      <p:pic>
        <p:nvPicPr>
          <p:cNvPr id="5" name="Image 4"/>
          <p:cNvPicPr>
            <a:picLocks noChangeAspect="1"/>
          </p:cNvPicPr>
          <p:nvPr/>
        </p:nvPicPr>
        <p:blipFill>
          <a:blip r:embed="rId3"/>
          <a:stretch>
            <a:fillRect/>
          </a:stretch>
        </p:blipFill>
        <p:spPr>
          <a:xfrm>
            <a:off x="336574" y="4203337"/>
            <a:ext cx="8592941" cy="2485427"/>
          </a:xfrm>
          <a:prstGeom prst="rect">
            <a:avLst/>
          </a:prstGeom>
        </p:spPr>
      </p:pic>
    </p:spTree>
    <p:extLst>
      <p:ext uri="{BB962C8B-B14F-4D97-AF65-F5344CB8AC3E}">
        <p14:creationId xmlns:p14="http://schemas.microsoft.com/office/powerpoint/2010/main" val="170373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rgbClr val="0070C0"/>
                </a:solidFill>
              </a:rPr>
              <a:t>First </a:t>
            </a:r>
            <a:r>
              <a:rPr lang="fr-FR" sz="2400" b="1" dirty="0" err="1">
                <a:solidFill>
                  <a:srgbClr val="0070C0"/>
                </a:solidFill>
              </a:rPr>
              <a:t>Results</a:t>
            </a:r>
            <a:r>
              <a:rPr lang="fr-FR" sz="2400" b="1" dirty="0">
                <a:solidFill>
                  <a:srgbClr val="0070C0"/>
                </a:solidFill>
              </a:rPr>
              <a:t> (</a:t>
            </a:r>
            <a:r>
              <a:rPr lang="fr-FR" sz="2400" b="1" dirty="0" err="1">
                <a:solidFill>
                  <a:srgbClr val="0070C0"/>
                </a:solidFill>
              </a:rPr>
              <a:t>cont’d</a:t>
            </a:r>
            <a:r>
              <a:rPr lang="fr-FR" sz="2400" b="1" dirty="0">
                <a:solidFill>
                  <a:srgbClr val="0070C0"/>
                </a:solidFill>
              </a:rPr>
              <a:t>)</a:t>
            </a:r>
            <a:endParaRPr lang="fr-FR" dirty="0"/>
          </a:p>
        </p:txBody>
      </p:sp>
      <p:sp>
        <p:nvSpPr>
          <p:cNvPr id="3" name="Espace réservé du numéro de diapositive 2"/>
          <p:cNvSpPr>
            <a:spLocks noGrp="1"/>
          </p:cNvSpPr>
          <p:nvPr>
            <p:ph type="sldNum" sz="quarter" idx="12"/>
          </p:nvPr>
        </p:nvSpPr>
        <p:spPr/>
        <p:txBody>
          <a:bodyPr/>
          <a:lstStyle/>
          <a:p>
            <a:fld id="{0D3131D5-EA52-4DB5-A6D0-8E43B0A6BB93}" type="slidenum">
              <a:rPr lang="en-GB" smtClean="0"/>
              <a:t>38</a:t>
            </a:fld>
            <a:endParaRPr lang="en-GB" dirty="0"/>
          </a:p>
        </p:txBody>
      </p:sp>
      <p:pic>
        <p:nvPicPr>
          <p:cNvPr id="4" name="Image 3"/>
          <p:cNvPicPr>
            <a:picLocks noChangeAspect="1"/>
          </p:cNvPicPr>
          <p:nvPr/>
        </p:nvPicPr>
        <p:blipFill>
          <a:blip r:embed="rId2"/>
          <a:stretch>
            <a:fillRect/>
          </a:stretch>
        </p:blipFill>
        <p:spPr>
          <a:xfrm>
            <a:off x="323528" y="1844824"/>
            <a:ext cx="8517494" cy="3888432"/>
          </a:xfrm>
          <a:prstGeom prst="rect">
            <a:avLst/>
          </a:prstGeom>
        </p:spPr>
      </p:pic>
    </p:spTree>
    <p:extLst>
      <p:ext uri="{BB962C8B-B14F-4D97-AF65-F5344CB8AC3E}">
        <p14:creationId xmlns:p14="http://schemas.microsoft.com/office/powerpoint/2010/main" val="189413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80728"/>
            <a:ext cx="8496944" cy="267765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Questionnaires </a:t>
            </a:r>
            <a:r>
              <a:rPr kumimoji="0" lang="en-US" sz="2000" b="0" i="0" u="none" strike="noStrike" kern="1200" cap="none" spc="0" normalizeH="0" baseline="0" noProof="0" dirty="0">
                <a:ln>
                  <a:noFill/>
                </a:ln>
                <a:solidFill>
                  <a:prstClr val="black"/>
                </a:solidFill>
                <a:effectLst/>
                <a:uLnTx/>
                <a:uFillTx/>
                <a:latin typeface="Calibri"/>
                <a:ea typeface="+mn-ea"/>
                <a:cs typeface="+mn-cs"/>
              </a:rPr>
              <a:t>for magnet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survey are </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collected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There are very </a:t>
            </a:r>
            <a:r>
              <a:rPr kumimoji="0" lang="en-US" sz="2000" b="0" i="0" u="none" strike="noStrike" kern="1200" cap="none" spc="0" normalizeH="0" baseline="0" noProof="0" dirty="0">
                <a:ln>
                  <a:noFill/>
                </a:ln>
                <a:solidFill>
                  <a:prstClr val="black"/>
                </a:solidFill>
                <a:effectLst/>
                <a:uLnTx/>
                <a:uFillTx/>
                <a:latin typeface="Calibri"/>
                <a:ea typeface="+mn-ea"/>
                <a:cs typeface="+mn-cs"/>
              </a:rPr>
              <a:t>few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questionnaires and answers to elaborate </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&gt; interview with each company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If we cannot get appointments before </a:t>
            </a:r>
            <a:r>
              <a:rPr kumimoji="0" lang="en-US" sz="2000" b="1" i="0" u="none" strike="noStrike" kern="1200" cap="none" spc="0" normalizeH="0" baseline="0" noProof="0" dirty="0">
                <a:ln>
                  <a:noFill/>
                </a:ln>
                <a:solidFill>
                  <a:prstClr val="black"/>
                </a:solidFill>
                <a:effectLst/>
                <a:uLnTx/>
                <a:uFillTx/>
                <a:latin typeface="Calibri"/>
                <a:ea typeface="+mn-ea"/>
                <a:cs typeface="+mn-cs"/>
              </a:rPr>
              <a:t>the </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Second </a:t>
            </a:r>
            <a:r>
              <a:rPr kumimoji="0" lang="en-US" sz="2000" b="1" i="0" u="none" strike="noStrike" kern="1200" cap="none" spc="0" normalizeH="0" baseline="0" noProof="0" dirty="0">
                <a:ln>
                  <a:noFill/>
                </a:ln>
                <a:solidFill>
                  <a:prstClr val="black"/>
                </a:solidFill>
                <a:effectLst/>
                <a:uLnTx/>
                <a:uFillTx/>
                <a:latin typeface="Calibri"/>
                <a:ea typeface="+mn-ea"/>
                <a:cs typeface="+mn-cs"/>
              </a:rPr>
              <a:t>Annual </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Meeting</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we will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interview </a:t>
            </a:r>
            <a:r>
              <a:rPr kumimoji="0" lang="en-US" sz="2000" b="0" i="0" u="none" strike="noStrike" kern="1200" cap="none" spc="0" normalizeH="0" baseline="0" noProof="0" dirty="0">
                <a:ln>
                  <a:noFill/>
                </a:ln>
                <a:solidFill>
                  <a:prstClr val="black"/>
                </a:solidFill>
                <a:effectLst/>
                <a:uLnTx/>
                <a:uFillTx/>
                <a:latin typeface="Calibri"/>
                <a:ea typeface="+mn-ea"/>
                <a:cs typeface="+mn-cs"/>
              </a:rPr>
              <a:t>them in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Salerno</a:t>
            </a:r>
            <a:r>
              <a:rPr kumimoji="0" lang="en-US" sz="2000" b="0" i="0" u="none" strike="noStrike" kern="1200" cap="none" spc="0" normalizeH="0" baseline="0" noProof="0" dirty="0" smtClean="0">
                <a:ln>
                  <a:noFill/>
                </a:ln>
                <a:solidFill>
                  <a:srgbClr val="C00000"/>
                </a:solidFill>
                <a:effectLst/>
                <a:uLnTx/>
                <a:uFillTx/>
                <a:latin typeface="Calibri"/>
                <a:ea typeface="+mn-ea"/>
                <a:cs typeface="+mn-cs"/>
              </a:rPr>
              <a:t> </a:t>
            </a:r>
            <a:endParaRPr kumimoji="0" lang="fr-FR" sz="2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re 1"/>
          <p:cNvSpPr txBox="1">
            <a:spLocks/>
          </p:cNvSpPr>
          <p:nvPr/>
        </p:nvSpPr>
        <p:spPr>
          <a:xfrm>
            <a:off x="1860550" y="115888"/>
            <a:ext cx="7283450"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j-ea"/>
                <a:cs typeface="+mj-cs"/>
              </a:rPr>
              <a:t>WP 4.2. – Industry survey : magnet technologies</a:t>
            </a:r>
            <a:r>
              <a:rPr kumimoji="0" lang="en-US" sz="2000" b="0" i="0" u="none" strike="noStrike" kern="1200" cap="none" spc="0" normalizeH="0" baseline="0" noProof="0" dirty="0" smtClean="0">
                <a:ln>
                  <a:noFill/>
                </a:ln>
                <a:solidFill>
                  <a:prstClr val="black"/>
                </a:solidFill>
                <a:effectLst/>
                <a:uLnTx/>
                <a:uFillTx/>
                <a:latin typeface="Calibri"/>
                <a:ea typeface="+mj-ea"/>
                <a:cs typeface="+mj-cs"/>
              </a:rPr>
              <a:t> </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28411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61253" y="1955771"/>
            <a:ext cx="8525695" cy="3495795"/>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Talk outline</a:t>
            </a:r>
            <a:endParaRPr lang="en-GB" dirty="0"/>
          </a:p>
        </p:txBody>
      </p:sp>
      <p:sp>
        <p:nvSpPr>
          <p:cNvPr id="3" name="Content Placeholder 2"/>
          <p:cNvSpPr>
            <a:spLocks noGrp="1"/>
          </p:cNvSpPr>
          <p:nvPr>
            <p:ph idx="1"/>
          </p:nvPr>
        </p:nvSpPr>
        <p:spPr>
          <a:xfrm>
            <a:off x="628650" y="2304012"/>
            <a:ext cx="7886700" cy="4351338"/>
          </a:xfrm>
        </p:spPr>
        <p:txBody>
          <a:bodyPr>
            <a:normAutofit/>
          </a:bodyPr>
          <a:lstStyle/>
          <a:p>
            <a:pPr>
              <a:buFont typeface="Wingdings" panose="05000000000000000000" pitchFamily="2" charset="2"/>
              <a:buChar char="q"/>
            </a:pPr>
            <a:r>
              <a:rPr lang="en-GB" sz="2400" dirty="0" smtClean="0"/>
              <a:t>WP4.1: Industry Survey – Accelerator technologies</a:t>
            </a:r>
          </a:p>
          <a:p>
            <a:pPr>
              <a:buFont typeface="Wingdings" panose="05000000000000000000" pitchFamily="2" charset="2"/>
              <a:buChar char="q"/>
            </a:pPr>
            <a:endParaRPr lang="en-GB" sz="2400" dirty="0"/>
          </a:p>
          <a:p>
            <a:pPr>
              <a:buFont typeface="Wingdings" panose="05000000000000000000" pitchFamily="2" charset="2"/>
              <a:buChar char="q"/>
            </a:pPr>
            <a:r>
              <a:rPr lang="en-GB" sz="2400" dirty="0" smtClean="0"/>
              <a:t>WP4.2: Industry Survey – Superconducting magnets</a:t>
            </a:r>
          </a:p>
          <a:p>
            <a:pPr>
              <a:buFont typeface="Wingdings" panose="05000000000000000000" pitchFamily="2" charset="2"/>
              <a:buChar char="q"/>
            </a:pPr>
            <a:endParaRPr lang="en-GB" sz="2400" dirty="0"/>
          </a:p>
          <a:p>
            <a:pPr>
              <a:buFont typeface="Wingdings" panose="05000000000000000000" pitchFamily="2" charset="2"/>
              <a:buChar char="q"/>
            </a:pPr>
            <a:r>
              <a:rPr lang="en-US" sz="2400" dirty="0" smtClean="0"/>
              <a:t>WP4.3: Identify </a:t>
            </a:r>
            <a:r>
              <a:rPr lang="en-US" sz="2400" dirty="0"/>
              <a:t>existing good practices, and barriers to effective engagement, between Industry and the Technological Infrastructures </a:t>
            </a:r>
          </a:p>
          <a:p>
            <a:pPr marL="0" indent="0">
              <a:buNone/>
            </a:pPr>
            <a:endParaRPr lang="en-GB" dirty="0" smtClean="0"/>
          </a:p>
          <a:p>
            <a:pPr marL="0" indent="0">
              <a:buNone/>
            </a:pPr>
            <a:endParaRPr lang="en-GB" dirty="0" smtClean="0"/>
          </a:p>
        </p:txBody>
      </p:sp>
      <p:grpSp>
        <p:nvGrpSpPr>
          <p:cNvPr id="4" name="Group 3"/>
          <p:cNvGrpSpPr/>
          <p:nvPr/>
        </p:nvGrpSpPr>
        <p:grpSpPr>
          <a:xfrm>
            <a:off x="193429" y="82737"/>
            <a:ext cx="8670131" cy="572201"/>
            <a:chOff x="193429" y="82737"/>
            <a:chExt cx="8670131" cy="572201"/>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7" name="TextBox 6"/>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8" name="Straight Connector 7"/>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68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17237" y="652978"/>
            <a:ext cx="8432800" cy="14793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WP 4.3</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 </a:t>
            </a:r>
            <a:r>
              <a:rPr kumimoji="0" lang="it-IT" sz="4000" b="0" i="0" u="none" strike="noStrike" kern="1200" cap="none" spc="0" normalizeH="0" baseline="0" noProof="0" dirty="0" err="1">
                <a:ln>
                  <a:noFill/>
                </a:ln>
                <a:solidFill>
                  <a:prstClr val="black"/>
                </a:solidFill>
                <a:effectLst/>
                <a:uLnTx/>
                <a:uFillTx/>
                <a:latin typeface="Calibri" panose="020F0502020204030204"/>
                <a:ea typeface="+mn-ea"/>
                <a:cs typeface="+mn-cs"/>
              </a:rPr>
              <a:t>Next</a:t>
            </a: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4000" b="0" i="0" u="none" strike="noStrike" kern="1200" cap="none" spc="0" normalizeH="0" baseline="0" noProof="0" dirty="0" err="1">
                <a:ln>
                  <a:noFill/>
                </a:ln>
                <a:solidFill>
                  <a:prstClr val="black"/>
                </a:solidFill>
                <a:effectLst/>
                <a:uLnTx/>
                <a:uFillTx/>
                <a:latin typeface="Calibri" panose="020F0502020204030204"/>
                <a:ea typeface="+mn-ea"/>
                <a:cs typeface="+mn-cs"/>
              </a:rPr>
              <a:t>Steps</a:t>
            </a:r>
            <a:r>
              <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it-IT" sz="4000" b="0" i="0" u="none" strike="noStrike" kern="1200" cap="none" spc="0" normalizeH="0" baseline="0" noProof="0" dirty="0" err="1">
                <a:ln>
                  <a:noFill/>
                </a:ln>
                <a:solidFill>
                  <a:prstClr val="black"/>
                </a:solidFill>
                <a:effectLst/>
                <a:uLnTx/>
                <a:uFillTx/>
                <a:latin typeface="Calibri" panose="020F0502020204030204"/>
                <a:ea typeface="+mn-ea"/>
                <a:cs typeface="+mn-cs"/>
              </a:rPr>
              <a:t>Discussion</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113772" y="3006303"/>
            <a:ext cx="2916456" cy="83099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Andrea Liedl, David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Alesini</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(INFN-LNF,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Frascati</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Italy)</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1" y="5588065"/>
            <a:ext cx="9143999" cy="1201955"/>
            <a:chOff x="1" y="4798795"/>
            <a:chExt cx="9143999" cy="1201955"/>
          </a:xfrm>
        </p:grpSpPr>
        <p:sp>
          <p:nvSpPr>
            <p:cNvPr id="12" name="Rectangle 11"/>
            <p:cNvSpPr/>
            <p:nvPr/>
          </p:nvSpPr>
          <p:spPr>
            <a:xfrm>
              <a:off x="1" y="4798795"/>
              <a:ext cx="9143999" cy="1201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2400300" y="5029104"/>
              <a:ext cx="561634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AMICI </a:t>
              </a:r>
              <a:r>
                <a:rPr kumimoji="0" lang="en-US" sz="3000" b="0" i="0" u="none" strike="noStrike" kern="1200" cap="none" spc="0" normalizeH="0" baseline="0" noProof="0" dirty="0" smtClean="0">
                  <a:ln>
                    <a:noFill/>
                  </a:ln>
                  <a:solidFill>
                    <a:prstClr val="white"/>
                  </a:solidFill>
                  <a:effectLst/>
                  <a:uLnTx/>
                  <a:uFillTx/>
                  <a:latin typeface="Calibri Light" panose="020F0302020204030204" pitchFamily="34" charset="0"/>
                  <a:ea typeface="+mn-ea"/>
                  <a:cs typeface="Calibri Light" panose="020F0302020204030204" pitchFamily="34" charset="0"/>
                </a:rPr>
                <a:t>Second </a:t>
              </a:r>
              <a:r>
                <a:rPr kumimoji="0" lang="en-US" sz="3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smtClean="0">
                  <a:ln>
                    <a:noFill/>
                  </a:ln>
                  <a:solidFill>
                    <a:prstClr val="white"/>
                  </a:solidFill>
                  <a:effectLst/>
                  <a:uLnTx/>
                  <a:uFillTx/>
                  <a:latin typeface="Calibri Light" panose="020F0302020204030204" pitchFamily="34" charset="0"/>
                  <a:ea typeface="+mn-ea"/>
                  <a:cs typeface="Calibri Light" panose="020F0302020204030204" pitchFamily="34" charset="0"/>
                </a:rPr>
                <a:t>Salerno, 22-24 </a:t>
              </a:r>
              <a:r>
                <a:rPr kumimoji="0" lang="it-IT" sz="1200" b="0" i="1" u="none" strike="noStrike" kern="1200" cap="none" spc="0" normalizeH="0" baseline="0" noProof="0" dirty="0" err="1" smtClean="0">
                  <a:ln>
                    <a:noFill/>
                  </a:ln>
                  <a:solidFill>
                    <a:prstClr val="white"/>
                  </a:solidFill>
                  <a:effectLst/>
                  <a:uLnTx/>
                  <a:uFillTx/>
                  <a:latin typeface="Calibri Light" panose="020F0302020204030204" pitchFamily="34" charset="0"/>
                  <a:ea typeface="+mn-ea"/>
                  <a:cs typeface="Calibri Light" panose="020F0302020204030204" pitchFamily="34" charset="0"/>
                </a:rPr>
                <a:t>Jan</a:t>
              </a:r>
              <a:r>
                <a:rPr kumimoji="0" lang="it-IT" sz="1200" b="0" i="1" u="none" strike="noStrike" kern="1200" cap="none" spc="0" normalizeH="0" baseline="0" noProof="0" dirty="0" smtClean="0">
                  <a:ln>
                    <a:noFill/>
                  </a:ln>
                  <a:solidFill>
                    <a:prstClr val="white"/>
                  </a:solidFill>
                  <a:effectLst/>
                  <a:uLnTx/>
                  <a:uFillTx/>
                  <a:latin typeface="Calibri Light" panose="020F0302020204030204" pitchFamily="34" charset="0"/>
                  <a:ea typeface="+mn-ea"/>
                  <a:cs typeface="Calibri Light" panose="020F0302020204030204" pitchFamily="34" charset="0"/>
                </a:rPr>
                <a:t>. 2019</a:t>
              </a:r>
              <a:endParaRPr kumimoji="0" lang="en-US" sz="1800" b="0"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74" y="5136862"/>
              <a:ext cx="2038942" cy="670075"/>
            </a:xfrm>
            <a:prstGeom prst="rect">
              <a:avLst/>
            </a:prstGeom>
            <a:solidFill>
              <a:schemeClr val="bg1"/>
            </a:solidFill>
          </p:spPr>
        </p:pic>
      </p:grpSp>
      <p:sp>
        <p:nvSpPr>
          <p:cNvPr id="8" name="Rectangle 7"/>
          <p:cNvSpPr/>
          <p:nvPr/>
        </p:nvSpPr>
        <p:spPr>
          <a:xfrm>
            <a:off x="0" y="5297735"/>
            <a:ext cx="9143999" cy="2923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E7E6E6">
                    <a:lumMod val="50000"/>
                  </a:srgbClr>
                </a:solidFill>
                <a:effectLst/>
                <a:uLnTx/>
                <a:uFillTx/>
                <a:latin typeface="Calibri" panose="020F0502020204030204"/>
                <a:ea typeface="+mn-ea"/>
                <a:cs typeface="+mn-cs"/>
              </a:rPr>
              <a:t>WP4.3:Identify </a:t>
            </a:r>
            <a:r>
              <a:rPr kumimoji="0" lang="en-US" sz="13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existing good practices, and barriers to effective engagement, between Industry and the Technological Infrastructures </a:t>
            </a:r>
          </a:p>
        </p:txBody>
      </p:sp>
    </p:spTree>
    <p:extLst>
      <p:ext uri="{BB962C8B-B14F-4D97-AF65-F5344CB8AC3E}">
        <p14:creationId xmlns:p14="http://schemas.microsoft.com/office/powerpoint/2010/main" val="3239370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6865" y="21043"/>
            <a:ext cx="9033244" cy="400110"/>
          </a:xfrm>
          <a:prstGeom prst="rect">
            <a:avLst/>
          </a:prstGeom>
          <a:solidFill>
            <a:schemeClr val="accent4">
              <a:lumMod val="20000"/>
              <a:lumOff val="80000"/>
            </a:schemeClr>
          </a:solidFill>
          <a:ln w="254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WP 4.3 </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Second </a:t>
            </a:r>
            <a:r>
              <a:rPr kumimoji="0" lang="it-IT"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Annual</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Meeting, Status and </a:t>
            </a:r>
            <a:r>
              <a:rPr kumimoji="0" lang="it-IT"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next</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steps</a:t>
            </a: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28070" y="467360"/>
            <a:ext cx="8450834" cy="6370975"/>
          </a:xfrm>
          <a:prstGeom prst="rect">
            <a:avLst/>
          </a:prstGeom>
          <a:noFill/>
          <a:ln w="19050">
            <a:solidFill>
              <a:srgbClr val="C00000"/>
            </a:solidFill>
          </a:ln>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Apr’17</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AMICI Industrial Partner Meeting</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Jul</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’17: Industrial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Survey</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First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Draft</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Oct-Nov’17: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Revision</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Approval</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Industries</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Jan</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’18</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Survey</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Integration by WP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4.2</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Mar ’18</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First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Survey</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e-mail to the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Industries</a:t>
            </a:r>
            <a:endPar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May</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‘18</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Partecipation</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to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Intellectual</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Property</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Workshop»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at</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CERN</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Jul</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’18</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Initial Analysis of received answers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Sep</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’18</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EU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Projects</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Responsibles</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NFFA.EU,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CALIPSOplus</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and ILO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Offices</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(ELETTRA)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interview</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discussion</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Thanks</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to A.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Taffara</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Dic</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‘18</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Conclusion</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of Data Analysis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3200" b="1" i="0" u="sng" strike="noStrike" kern="1200" cap="none" spc="0" normalizeH="0" baseline="0" noProof="0" dirty="0" err="1" smtClean="0">
                <a:ln>
                  <a:noFill/>
                </a:ln>
                <a:solidFill>
                  <a:prstClr val="black"/>
                </a:solidFill>
                <a:effectLst/>
                <a:uLnTx/>
                <a:uFillTx/>
                <a:latin typeface="Calibri" panose="020F0502020204030204"/>
                <a:ea typeface="+mn-ea"/>
                <a:cs typeface="+mn-cs"/>
              </a:rPr>
              <a:t>Next</a:t>
            </a:r>
            <a:r>
              <a:rPr kumimoji="0" lang="it-IT" sz="3200" b="1" i="0" u="sng"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3200" b="1" i="0" u="sng" strike="noStrike" kern="1200" cap="none" spc="0" normalizeH="0" baseline="0" noProof="0" dirty="0" err="1" smtClean="0">
                <a:ln>
                  <a:noFill/>
                </a:ln>
                <a:solidFill>
                  <a:prstClr val="black"/>
                </a:solidFill>
                <a:effectLst/>
                <a:uLnTx/>
                <a:uFillTx/>
                <a:latin typeface="Calibri" panose="020F0502020204030204"/>
                <a:ea typeface="+mn-ea"/>
                <a:cs typeface="+mn-cs"/>
              </a:rPr>
              <a:t>Steps</a:t>
            </a:r>
            <a:endParaRPr kumimoji="0" lang="it-IT" sz="32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Mar-</a:t>
            </a:r>
            <a:r>
              <a:rPr kumimoji="0" lang="it-IT"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Apr</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’19</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DESY IP/TT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meeting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proposal</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to be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discussed</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Jun</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’19</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Final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Report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85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779" y="2555278"/>
            <a:ext cx="7788521" cy="1698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INDUSTRIAL </a:t>
            </a: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SURVEY ANALYSIS</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416439" y="4363645"/>
            <a:ext cx="722464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WP 4.3 : Good practices and barriers to engagement between industry and TIs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877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197495" y="1766570"/>
            <a:ext cx="6911340"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Part 0: </a:t>
            </a:r>
            <a:endParaRPr kumimoji="0" lang="en-US" sz="45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Survey Timeline</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Geographical Distribution of contacted industries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Survey Structure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604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377" y="141778"/>
            <a:ext cx="2715760" cy="41549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Requests VS </a:t>
            </a: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rPr>
              <a:t>Answers</a:t>
            </a:r>
          </a:p>
        </p:txBody>
      </p:sp>
      <p:grpSp>
        <p:nvGrpSpPr>
          <p:cNvPr id="55" name="Group 54"/>
          <p:cNvGrpSpPr/>
          <p:nvPr/>
        </p:nvGrpSpPr>
        <p:grpSpPr>
          <a:xfrm>
            <a:off x="2344741" y="1255796"/>
            <a:ext cx="6262253" cy="4697894"/>
            <a:chOff x="2057400" y="89453"/>
            <a:chExt cx="8709734" cy="6533974"/>
          </a:xfrm>
        </p:grpSpPr>
        <p:grpSp>
          <p:nvGrpSpPr>
            <p:cNvPr id="56" name="Group 55"/>
            <p:cNvGrpSpPr/>
            <p:nvPr/>
          </p:nvGrpSpPr>
          <p:grpSpPr>
            <a:xfrm>
              <a:off x="2057400" y="89453"/>
              <a:ext cx="8709734" cy="6533974"/>
              <a:chOff x="2047462" y="-188843"/>
              <a:chExt cx="8709734" cy="6533974"/>
            </a:xfrm>
          </p:grpSpPr>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7462" y="-188843"/>
                <a:ext cx="8709734" cy="6533974"/>
              </a:xfrm>
              <a:prstGeom prst="rect">
                <a:avLst/>
              </a:prstGeom>
            </p:spPr>
          </p:pic>
          <p:sp>
            <p:nvSpPr>
              <p:cNvPr id="64" name="TextBox 63"/>
              <p:cNvSpPr txBox="1"/>
              <p:nvPr/>
            </p:nvSpPr>
            <p:spPr>
              <a:xfrm>
                <a:off x="5387429" y="4257184"/>
                <a:ext cx="783999"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5" name="TextBox 64"/>
              <p:cNvSpPr txBox="1"/>
              <p:nvPr/>
            </p:nvSpPr>
            <p:spPr>
              <a:xfrm>
                <a:off x="5543385" y="3839821"/>
                <a:ext cx="735207"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6" name="TextBox 65"/>
              <p:cNvSpPr txBox="1"/>
              <p:nvPr/>
            </p:nvSpPr>
            <p:spPr>
              <a:xfrm>
                <a:off x="4976521" y="2763923"/>
                <a:ext cx="674934"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7" name="TextBox 66"/>
              <p:cNvSpPr txBox="1"/>
              <p:nvPr/>
            </p:nvSpPr>
            <p:spPr>
              <a:xfrm>
                <a:off x="3591633" y="4384746"/>
                <a:ext cx="804950"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14</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-3</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8" name="TextBox 67"/>
              <p:cNvSpPr txBox="1"/>
              <p:nvPr/>
            </p:nvSpPr>
            <p:spPr>
              <a:xfrm>
                <a:off x="4639367" y="3785936"/>
                <a:ext cx="740133"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14</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-2</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9" name="TextBox 68"/>
              <p:cNvSpPr txBox="1"/>
              <p:nvPr/>
            </p:nvSpPr>
            <p:spPr>
              <a:xfrm>
                <a:off x="6402328" y="5632175"/>
                <a:ext cx="696104"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0" name="TextBox 69"/>
              <p:cNvSpPr txBox="1"/>
              <p:nvPr/>
            </p:nvSpPr>
            <p:spPr>
              <a:xfrm>
                <a:off x="4917758" y="5040681"/>
                <a:ext cx="793281"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22</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-5</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57" name="TextBox 56"/>
            <p:cNvSpPr txBox="1"/>
            <p:nvPr/>
          </p:nvSpPr>
          <p:spPr>
            <a:xfrm>
              <a:off x="4602809" y="4523891"/>
              <a:ext cx="581896"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8" name="TextBox 57"/>
            <p:cNvSpPr txBox="1"/>
            <p:nvPr/>
          </p:nvSpPr>
          <p:spPr>
            <a:xfrm>
              <a:off x="6083409" y="3706042"/>
              <a:ext cx="688876"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9" name="TextBox 58"/>
            <p:cNvSpPr txBox="1"/>
            <p:nvPr/>
          </p:nvSpPr>
          <p:spPr>
            <a:xfrm>
              <a:off x="2876382" y="5251320"/>
              <a:ext cx="725189"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-5</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0" name="TextBox 59"/>
            <p:cNvSpPr txBox="1"/>
            <p:nvPr/>
          </p:nvSpPr>
          <p:spPr>
            <a:xfrm>
              <a:off x="5667161" y="2367573"/>
              <a:ext cx="639351"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1" name="TextBox 60"/>
            <p:cNvSpPr txBox="1"/>
            <p:nvPr/>
          </p:nvSpPr>
          <p:spPr>
            <a:xfrm>
              <a:off x="4443114" y="3520123"/>
              <a:ext cx="593372"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2" name="TextBox 61"/>
            <p:cNvSpPr txBox="1"/>
            <p:nvPr/>
          </p:nvSpPr>
          <p:spPr>
            <a:xfrm>
              <a:off x="3827227" y="3274156"/>
              <a:ext cx="579294" cy="417363"/>
            </a:xfrm>
            <a:prstGeom prst="rect">
              <a:avLst/>
            </a:prstGeom>
            <a:solidFill>
              <a:schemeClr val="accent4">
                <a:lumMod val="20000"/>
                <a:lumOff val="80000"/>
                <a:alpha val="8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50" b="1"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it-IT" sz="135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1" name="TextBox 20"/>
          <p:cNvSpPr txBox="1"/>
          <p:nvPr/>
        </p:nvSpPr>
        <p:spPr>
          <a:xfrm>
            <a:off x="6115848" y="2637517"/>
            <a:ext cx="2854506" cy="2723823"/>
          </a:xfrm>
          <a:prstGeom prst="rect">
            <a:avLst/>
          </a:prstGeom>
          <a:solidFill>
            <a:schemeClr val="accent2">
              <a:lumMod val="20000"/>
              <a:lumOff val="80000"/>
            </a:schemeClr>
          </a:solidFill>
          <a:ln w="57150">
            <a:solidFill>
              <a:schemeClr val="accent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Best results from Personal Invitation approach of survey</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No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answers from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UK</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Few answers from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Italy, France And Germany</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326164" y="3775313"/>
            <a:ext cx="2562126" cy="461665"/>
          </a:xfrm>
          <a:prstGeom prst="rect">
            <a:avLst/>
          </a:prstGeom>
          <a:noFill/>
          <a:ln w="190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Answer Rate=21%</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737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794" y="917350"/>
            <a:ext cx="8967920" cy="4987638"/>
          </a:xfrm>
          <a:prstGeom prst="rect">
            <a:avLst/>
          </a:prstGeom>
        </p:spPr>
      </p:pic>
      <p:sp>
        <p:nvSpPr>
          <p:cNvPr id="5" name="Rectangle 4"/>
          <p:cNvSpPr/>
          <p:nvPr/>
        </p:nvSpPr>
        <p:spPr>
          <a:xfrm>
            <a:off x="481548" y="1888317"/>
            <a:ext cx="8619165" cy="92522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628463" y="170257"/>
            <a:ext cx="1976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smtClean="0">
                <a:ln>
                  <a:noFill/>
                </a:ln>
                <a:solidFill>
                  <a:prstClr val="black"/>
                </a:solidFill>
                <a:effectLst/>
                <a:uLnTx/>
                <a:uFillTx/>
                <a:latin typeface="Calibri" panose="020F0502020204030204"/>
                <a:ea typeface="+mn-ea"/>
                <a:cs typeface="+mn-cs"/>
              </a:rPr>
              <a:t>Cover Letter</a:t>
            </a: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869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44332" y="106784"/>
            <a:ext cx="4160938" cy="461665"/>
          </a:xfrm>
          <a:prstGeom prst="rect">
            <a:avLst/>
          </a:prstGeom>
          <a:gradFill>
            <a:gsLst>
              <a:gs pos="0">
                <a:schemeClr val="accent1">
                  <a:lumMod val="5000"/>
                  <a:lumOff val="95000"/>
                </a:schemeClr>
              </a:gs>
              <a:gs pos="100000">
                <a:schemeClr val="accent4">
                  <a:lumMod val="60000"/>
                  <a:lumOff val="4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Survey</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for </a:t>
            </a:r>
            <a:r>
              <a:rPr kumimoji="0" lang="it-IT"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Industry</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Structure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60069" y="804071"/>
            <a:ext cx="8392014" cy="3170099"/>
          </a:xfrm>
          <a:prstGeom prst="rect">
            <a:avLst/>
          </a:prstGeom>
          <a:gradFill>
            <a:gsLst>
              <a:gs pos="0">
                <a:schemeClr val="accent1">
                  <a:lumMod val="5000"/>
                  <a:lumOff val="95000"/>
                </a:schemeClr>
              </a:gs>
              <a:gs pos="100000">
                <a:schemeClr val="accent4">
                  <a:lumMod val="60000"/>
                  <a:lumOff val="40000"/>
                </a:schemeClr>
              </a:gs>
            </a:gsLst>
            <a:lin ang="5400000" scaled="1"/>
          </a:gradFill>
          <a:ln w="15875">
            <a:solidFill>
              <a:srgbClr val="C00000"/>
            </a:solidFill>
          </a:ln>
        </p:spPr>
        <p:txBody>
          <a:bodyPr wrap="square" rtlCol="0">
            <a:spAutoFit/>
          </a:bodyPr>
          <a:lstStyle/>
          <a:p>
            <a:pPr marL="214313" marR="0" lvl="0" indent="-2143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Part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 – Industry General Information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(10 questions)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Part 2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Collaboration: Description, Results,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Agreement (17)</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 3 – Access to Technological Facility of Research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Institutes (11)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 4 – Participation to Tenders and/or National/European funding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Calls (14)</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 5 – The collaboration I wish</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0069" y="4897120"/>
            <a:ext cx="8392014" cy="410637"/>
          </a:xfrm>
          <a:prstGeom prst="rect">
            <a:avLst/>
          </a:prstGeom>
          <a:gradFill>
            <a:gsLst>
              <a:gs pos="0">
                <a:schemeClr val="bg1"/>
              </a:gs>
              <a:gs pos="100000">
                <a:schemeClr val="accent4">
                  <a:lumMod val="60000"/>
                  <a:lumOff val="40000"/>
                </a:schemeClr>
              </a:gs>
            </a:gsLst>
            <a:lin ang="5400000" scaled="1"/>
          </a:gradFill>
          <a:ln w="19050">
            <a:solidFill>
              <a:srgbClr val="C00000"/>
            </a:solidFill>
          </a:ln>
        </p:spPr>
        <p:txBody>
          <a:bodyPr wrap="square">
            <a:spAutoFit/>
          </a:bodyPr>
          <a:lstStyle/>
          <a:p>
            <a:pPr marL="202406" marR="0" lvl="0" indent="-20240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 6 – The magnet technology market I wish</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(9)</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Group 21"/>
          <p:cNvGrpSpPr/>
          <p:nvPr/>
        </p:nvGrpSpPr>
        <p:grpSpPr>
          <a:xfrm>
            <a:off x="6526045" y="4621211"/>
            <a:ext cx="1164787" cy="999326"/>
            <a:chOff x="8405958" y="4909340"/>
            <a:chExt cx="1611342" cy="1366787"/>
          </a:xfrm>
        </p:grpSpPr>
        <p:sp>
          <p:nvSpPr>
            <p:cNvPr id="20" name="TextBox 19"/>
            <p:cNvSpPr txBox="1"/>
            <p:nvPr/>
          </p:nvSpPr>
          <p:spPr>
            <a:xfrm rot="19271928">
              <a:off x="8405958" y="5281394"/>
              <a:ext cx="1611342" cy="568280"/>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100" b="0" i="0" u="sng" strike="noStrike" kern="1200" cap="none" spc="0" normalizeH="0" baseline="0" noProof="0" dirty="0">
                  <a:ln>
                    <a:noFill/>
                  </a:ln>
                  <a:solidFill>
                    <a:prstClr val="black"/>
                  </a:solidFill>
                  <a:effectLst/>
                  <a:uLnTx/>
                  <a:uFillTx/>
                  <a:latin typeface="Calibri" panose="020F0502020204030204"/>
                  <a:ea typeface="+mn-ea"/>
                  <a:cs typeface="+mn-cs"/>
                </a:rPr>
                <a:t>  WP 4.2</a:t>
              </a:r>
              <a:endParaRPr kumimoji="0" lang="en-US" sz="21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p:cNvSpPr/>
            <p:nvPr/>
          </p:nvSpPr>
          <p:spPr>
            <a:xfrm>
              <a:off x="8524119" y="4909340"/>
              <a:ext cx="1366787" cy="136678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Down Arrow 1"/>
          <p:cNvSpPr/>
          <p:nvPr/>
        </p:nvSpPr>
        <p:spPr>
          <a:xfrm>
            <a:off x="5235686" y="5399776"/>
            <a:ext cx="532582" cy="829202"/>
          </a:xfrm>
          <a:prstGeom prst="downArrow">
            <a:avLst/>
          </a:prstGeom>
          <a:solidFill>
            <a:schemeClr val="accent4">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5344179" y="6296352"/>
            <a:ext cx="36079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Only</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Partner on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Magnet</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Field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4614110" y="3744746"/>
            <a:ext cx="22138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560069" y="6228978"/>
            <a:ext cx="2203451"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Total </a:t>
            </a:r>
            <a:r>
              <a:rPr kumimoji="0" lang="it-IT"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Questions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58+9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916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27221" y="2914649"/>
            <a:ext cx="6694461"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Part 1: Industry Information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7008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829212" cy="461665"/>
          </a:xfrm>
          <a:prstGeom prst="rect">
            <a:avLst/>
          </a:prstGeom>
          <a:noFill/>
          <a:ln w="508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Q1.3: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Company Commercial Operating </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Field (17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graphicFrame>
        <p:nvGraphicFramePr>
          <p:cNvPr id="4" name="Chart 3"/>
          <p:cNvGraphicFramePr>
            <a:graphicFrameLocks/>
          </p:cNvGraphicFramePr>
          <p:nvPr>
            <p:extLst/>
          </p:nvPr>
        </p:nvGraphicFramePr>
        <p:xfrm>
          <a:off x="0" y="526142"/>
          <a:ext cx="9144000" cy="6331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675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96" y="49097"/>
            <a:ext cx="9039526" cy="830997"/>
          </a:xfrm>
          <a:prstGeom prst="rect">
            <a:avLst/>
          </a:prstGeom>
          <a:noFill/>
          <a:ln w="508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Q1.5, Q1.6 : What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is the annual company % of turnover related to accelerator and magnet technology?</a:t>
            </a:r>
          </a:p>
        </p:txBody>
      </p:sp>
      <p:sp>
        <p:nvSpPr>
          <p:cNvPr id="5" name="Rectangle 4"/>
          <p:cNvSpPr/>
          <p:nvPr/>
        </p:nvSpPr>
        <p:spPr>
          <a:xfrm>
            <a:off x="-138867" y="6294858"/>
            <a:ext cx="9039526" cy="461665"/>
          </a:xfrm>
          <a:prstGeom prst="rect">
            <a:avLst/>
          </a:prstGeom>
          <a:ln w="57150">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Few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companies have magnet technology as main commercial field</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7" name="Chart 6"/>
          <p:cNvGraphicFramePr>
            <a:graphicFrameLocks/>
          </p:cNvGraphicFramePr>
          <p:nvPr>
            <p:extLst/>
          </p:nvPr>
        </p:nvGraphicFramePr>
        <p:xfrm>
          <a:off x="-277091" y="1129283"/>
          <a:ext cx="5612513" cy="3285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4938259" y="1111002"/>
          <a:ext cx="3962400" cy="3303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956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6512" y="0"/>
            <a:ext cx="9217024"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131D5-EA52-4DB5-A6D0-8E43B0A6BB93}" type="slidenum">
              <a:rPr kumimoji="0" lang="en-GB" sz="12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cxnSp>
        <p:nvCxnSpPr>
          <p:cNvPr id="9" name="Straight Connector 8"/>
          <p:cNvCxnSpPr/>
          <p:nvPr/>
        </p:nvCxnSpPr>
        <p:spPr>
          <a:xfrm>
            <a:off x="0" y="530120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44289" y="5735256"/>
            <a:ext cx="1547263" cy="502055"/>
          </a:xfrm>
          <a:prstGeom prst="rect">
            <a:avLst/>
          </a:prstGeom>
        </p:spPr>
      </p:pic>
      <p:sp>
        <p:nvSpPr>
          <p:cNvPr id="12" name="TextBox 11"/>
          <p:cNvSpPr txBox="1"/>
          <p:nvPr/>
        </p:nvSpPr>
        <p:spPr>
          <a:xfrm>
            <a:off x="323528" y="5525353"/>
            <a:ext cx="6112314"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Task 4.1 Innovation – Accelerator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mn-cs"/>
              </a:rPr>
              <a:t>Anthony Gleeson, STFC Daresbury Laboratory,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75000"/>
                  </a:prstClr>
                </a:solidFill>
                <a:effectLst/>
                <a:uLnTx/>
                <a:uFillTx/>
                <a:latin typeface="Calibri" panose="020F0502020204030204" pitchFamily="34" charset="0"/>
                <a:ea typeface="+mn-ea"/>
                <a:cs typeface="+mn-cs"/>
              </a:rPr>
              <a:t>anthony.gleeson@stfc.ac.uk  +44 1925 603911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5558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3428" y="5992827"/>
            <a:ext cx="7035325" cy="865173"/>
          </a:xfrm>
          <a:prstGeom prst="rect">
            <a:avLst/>
          </a:prstGeom>
          <a:ln w="57150">
            <a:noFill/>
          </a:ln>
        </p:spPr>
        <p:txBody>
          <a:bodyPr wrap="square">
            <a:spAutoFit/>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No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correlation between Number of Employees and R&amp;D Human resources investments</a:t>
            </a:r>
          </a:p>
        </p:txBody>
      </p:sp>
      <p:graphicFrame>
        <p:nvGraphicFramePr>
          <p:cNvPr id="6" name="Chart 5"/>
          <p:cNvGraphicFramePr>
            <a:graphicFrameLocks/>
          </p:cNvGraphicFramePr>
          <p:nvPr>
            <p:extLst/>
          </p:nvPr>
        </p:nvGraphicFramePr>
        <p:xfrm>
          <a:off x="120073" y="461665"/>
          <a:ext cx="8922327" cy="55311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9144000" cy="46166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Q1.7, </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Q1.8</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What is the % of personnel dedicated to R&amp;D</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(17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492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561" y="2708910"/>
            <a:ext cx="913820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Part 2: Industry and Research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Collaboration and Agreements</a:t>
            </a:r>
          </a:p>
        </p:txBody>
      </p:sp>
    </p:spTree>
    <p:extLst>
      <p:ext uri="{BB962C8B-B14F-4D97-AF65-F5344CB8AC3E}">
        <p14:creationId xmlns:p14="http://schemas.microsoft.com/office/powerpoint/2010/main" val="20635591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57584" y="3746186"/>
            <a:ext cx="3397397" cy="3037385"/>
          </a:xfrm>
          <a:prstGeom prst="rect">
            <a:avLst/>
          </a:prstGeom>
          <a:ln w="31750">
            <a:solidFill>
              <a:schemeClr val="accent1"/>
            </a:solidFill>
          </a:ln>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CIEMAT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NCBJ GSI,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MAX IV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Cambridge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Uni</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Dresden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Uni</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ALBA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ESRF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LMJ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Ganil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IFMIF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F4E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Fusion for Energy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Consorzio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RFX</a:t>
            </a:r>
          </a:p>
        </p:txBody>
      </p:sp>
      <p:sp>
        <p:nvSpPr>
          <p:cNvPr id="13" name="TextBox 12"/>
          <p:cNvSpPr txBox="1"/>
          <p:nvPr/>
        </p:nvSpPr>
        <p:spPr>
          <a:xfrm>
            <a:off x="3842295" y="31583"/>
            <a:ext cx="5190900" cy="1569660"/>
          </a:xfrm>
          <a:prstGeom prst="rect">
            <a:avLst/>
          </a:prstGeom>
          <a:noFill/>
          <a:ln w="57150">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Almost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all companies collaborate with CERN and CEA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No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collaboration with IFJ and Uppsala University</a:t>
            </a:r>
          </a:p>
        </p:txBody>
      </p:sp>
      <p:sp>
        <p:nvSpPr>
          <p:cNvPr id="14" name="TextBox 13"/>
          <p:cNvSpPr txBox="1"/>
          <p:nvPr/>
        </p:nvSpPr>
        <p:spPr>
          <a:xfrm>
            <a:off x="3552418" y="5952574"/>
            <a:ext cx="5499244" cy="830997"/>
          </a:xfrm>
          <a:prstGeom prst="rect">
            <a:avLst/>
          </a:prstGeom>
          <a:noFill/>
          <a:ln w="57150">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“Transfer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Technology”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Offices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are never the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first choice</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p:cNvGrpSpPr/>
          <p:nvPr/>
        </p:nvGrpSpPr>
        <p:grpSpPr>
          <a:xfrm>
            <a:off x="0" y="0"/>
            <a:ext cx="4646428" cy="3668233"/>
            <a:chOff x="0" y="239353"/>
            <a:chExt cx="4646428" cy="4014068"/>
          </a:xfrm>
        </p:grpSpPr>
        <p:sp>
          <p:nvSpPr>
            <p:cNvPr id="6" name="Rectangle 5"/>
            <p:cNvSpPr/>
            <p:nvPr/>
          </p:nvSpPr>
          <p:spPr>
            <a:xfrm>
              <a:off x="0" y="786321"/>
              <a:ext cx="3731491" cy="34671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0" y="239353"/>
              <a:ext cx="4646428" cy="909342"/>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Q1.9: Do you collaborate </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(17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grpSp>
      <p:sp>
        <p:nvSpPr>
          <p:cNvPr id="12" name="TextBox 11"/>
          <p:cNvSpPr txBox="1"/>
          <p:nvPr/>
        </p:nvSpPr>
        <p:spPr>
          <a:xfrm>
            <a:off x="3918346" y="1668240"/>
            <a:ext cx="5876913"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Q2.1: Who is your contact within the RI</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(17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graphicFrame>
        <p:nvGraphicFramePr>
          <p:cNvPr id="15" name="Chart 14"/>
          <p:cNvGraphicFramePr>
            <a:graphicFrameLocks/>
          </p:cNvGraphicFramePr>
          <p:nvPr>
            <p:extLst/>
          </p:nvPr>
        </p:nvGraphicFramePr>
        <p:xfrm>
          <a:off x="156206" y="870156"/>
          <a:ext cx="3472873" cy="2702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nvPr>
        </p:nvGraphicFramePr>
        <p:xfrm>
          <a:off x="3629079" y="2534651"/>
          <a:ext cx="5514921" cy="3322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8853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47798" y="957335"/>
            <a:ext cx="4296074" cy="3231893"/>
          </a:xfrm>
          <a:solidFill>
            <a:schemeClr val="accent2">
              <a:lumMod val="60000"/>
              <a:lumOff val="40000"/>
            </a:schemeClr>
          </a:solidFill>
        </p:spPr>
        <p:txBody>
          <a:bodyPr>
            <a:noAutofit/>
          </a:bodyPr>
          <a:lstStyle/>
          <a:p>
            <a:r>
              <a:rPr lang="en-US" sz="1800" dirty="0"/>
              <a:t>Design, engineering and testing phases </a:t>
            </a:r>
          </a:p>
          <a:p>
            <a:r>
              <a:rPr lang="en-US" sz="1800" dirty="0"/>
              <a:t>Information about tenders </a:t>
            </a:r>
          </a:p>
          <a:p>
            <a:r>
              <a:rPr lang="en-US" sz="1800" dirty="0"/>
              <a:t>Providing services </a:t>
            </a:r>
          </a:p>
          <a:p>
            <a:r>
              <a:rPr lang="en-US" sz="1800" dirty="0"/>
              <a:t>Public tender mainly, collaboration </a:t>
            </a:r>
          </a:p>
          <a:p>
            <a:r>
              <a:rPr lang="en-US" sz="1800" dirty="0"/>
              <a:t>immediate answers to questions </a:t>
            </a:r>
          </a:p>
          <a:p>
            <a:r>
              <a:rPr lang="en-US" sz="1800" dirty="0"/>
              <a:t>modifying and proposing improvements on design  </a:t>
            </a:r>
          </a:p>
          <a:p>
            <a:r>
              <a:rPr lang="en-US" sz="1800" dirty="0"/>
              <a:t>Purchasing, Project </a:t>
            </a:r>
            <a:r>
              <a:rPr lang="en-US" sz="1800" dirty="0" smtClean="0"/>
              <a:t>Manager </a:t>
            </a:r>
            <a:r>
              <a:rPr lang="en-US" sz="1800" dirty="0"/>
              <a:t>(CEA), </a:t>
            </a:r>
          </a:p>
          <a:p>
            <a:r>
              <a:rPr lang="en-US" sz="1800" dirty="0"/>
              <a:t>Group Responsible Research activities </a:t>
            </a:r>
          </a:p>
        </p:txBody>
      </p:sp>
      <p:sp>
        <p:nvSpPr>
          <p:cNvPr id="2" name="TextBox 1"/>
          <p:cNvSpPr txBox="1"/>
          <p:nvPr/>
        </p:nvSpPr>
        <p:spPr>
          <a:xfrm>
            <a:off x="4647798" y="5178387"/>
            <a:ext cx="4296074" cy="1477328"/>
          </a:xfrm>
          <a:prstGeom prst="rect">
            <a:avLst/>
          </a:prstGeom>
          <a:solidFill>
            <a:schemeClr val="accent2">
              <a:lumMod val="60000"/>
              <a:lumOff val="40000"/>
            </a:schemeClr>
          </a:solidFill>
          <a:ln>
            <a:noFill/>
          </a:ln>
        </p:spPr>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extra work discussions because of change of scope </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R&amp;D collaboration contract</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IP specification, delivery time </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Implement collaboration </a:t>
            </a:r>
          </a:p>
        </p:txBody>
      </p:sp>
      <p:sp>
        <p:nvSpPr>
          <p:cNvPr id="8" name="TextBox 7"/>
          <p:cNvSpPr txBox="1"/>
          <p:nvPr/>
        </p:nvSpPr>
        <p:spPr>
          <a:xfrm>
            <a:off x="28650" y="0"/>
            <a:ext cx="4500820" cy="1200329"/>
          </a:xfrm>
          <a:prstGeom prst="rect">
            <a:avLst/>
          </a:prstGeom>
          <a:noFill/>
          <a:ln w="254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Q2.3: How much do you fell the interactions with RI problematic</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(16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7" name="TextBox 6"/>
          <p:cNvSpPr txBox="1"/>
          <p:nvPr/>
        </p:nvSpPr>
        <p:spPr>
          <a:xfrm>
            <a:off x="4647798" y="0"/>
            <a:ext cx="4496202"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Q2.4: In which case did you have an immediate interaction with RI?</a:t>
            </a:r>
          </a:p>
        </p:txBody>
      </p:sp>
      <p:sp>
        <p:nvSpPr>
          <p:cNvPr id="13" name="TextBox 12"/>
          <p:cNvSpPr txBox="1"/>
          <p:nvPr/>
        </p:nvSpPr>
        <p:spPr>
          <a:xfrm>
            <a:off x="4647798" y="4268309"/>
            <a:ext cx="4496202"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Q2.5: In which case did you have problematic interaction??</a:t>
            </a:r>
          </a:p>
        </p:txBody>
      </p:sp>
      <p:sp>
        <p:nvSpPr>
          <p:cNvPr id="14" name="TextBox 13"/>
          <p:cNvSpPr txBox="1"/>
          <p:nvPr/>
        </p:nvSpPr>
        <p:spPr>
          <a:xfrm>
            <a:off x="0" y="5917051"/>
            <a:ext cx="4444409" cy="830997"/>
          </a:xfrm>
          <a:prstGeom prst="rect">
            <a:avLst/>
          </a:prstGeom>
          <a:noFill/>
          <a:ln w="571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The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feelings about the RI collaboration are quite good…</a:t>
            </a:r>
          </a:p>
        </p:txBody>
      </p:sp>
      <p:graphicFrame>
        <p:nvGraphicFramePr>
          <p:cNvPr id="10" name="Chart 9"/>
          <p:cNvGraphicFramePr>
            <a:graphicFrameLocks/>
          </p:cNvGraphicFramePr>
          <p:nvPr>
            <p:extLst/>
          </p:nvPr>
        </p:nvGraphicFramePr>
        <p:xfrm>
          <a:off x="126951" y="1237807"/>
          <a:ext cx="4190506" cy="29514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2946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4457820" y="860861"/>
          <a:ext cx="4686180" cy="409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1066" y="5782435"/>
            <a:ext cx="28270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Maintenance Service (13%)</a:t>
            </a:r>
          </a:p>
        </p:txBody>
      </p:sp>
      <p:sp>
        <p:nvSpPr>
          <p:cNvPr id="6" name="TextBox 5"/>
          <p:cNvSpPr txBox="1"/>
          <p:nvPr/>
        </p:nvSpPr>
        <p:spPr>
          <a:xfrm>
            <a:off x="0" y="17297"/>
            <a:ext cx="4547913"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Q1.10: What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is the object of the collaboration</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(16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7" name="TextBox 6"/>
          <p:cNvSpPr txBox="1"/>
          <p:nvPr/>
        </p:nvSpPr>
        <p:spPr>
          <a:xfrm>
            <a:off x="4370267" y="17297"/>
            <a:ext cx="4904431"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Q2.6: At the end…what is the result</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(16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8" name="TextBox 7"/>
          <p:cNvSpPr txBox="1"/>
          <p:nvPr/>
        </p:nvSpPr>
        <p:spPr>
          <a:xfrm>
            <a:off x="7878418" y="1910476"/>
            <a:ext cx="12655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Number of…</a:t>
            </a:r>
          </a:p>
        </p:txBody>
      </p:sp>
      <p:graphicFrame>
        <p:nvGraphicFramePr>
          <p:cNvPr id="11" name="Chart 10"/>
          <p:cNvGraphicFramePr>
            <a:graphicFrameLocks/>
          </p:cNvGraphicFramePr>
          <p:nvPr>
            <p:extLst/>
          </p:nvPr>
        </p:nvGraphicFramePr>
        <p:xfrm>
          <a:off x="101066" y="860861"/>
          <a:ext cx="4356754" cy="46994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278292" y="4628273"/>
            <a:ext cx="4865708" cy="2308324"/>
          </a:xfrm>
          <a:prstGeom prst="rect">
            <a:avLst/>
          </a:prstGeom>
          <a:noFill/>
          <a:ln w="57150">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Apart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output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of the collaboration itself…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Publications are a consistent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 lot of prototype but few commercial products</a:t>
            </a:r>
          </a:p>
        </p:txBody>
      </p:sp>
    </p:spTree>
    <p:extLst>
      <p:ext uri="{BB962C8B-B14F-4D97-AF65-F5344CB8AC3E}">
        <p14:creationId xmlns:p14="http://schemas.microsoft.com/office/powerpoint/2010/main" val="3069908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061" y="69113"/>
            <a:ext cx="9058940"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Q2.9, </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Q2.10</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There is personnel dedicated to the collaboration? </a:t>
            </a:r>
            <a:endPar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Who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pay for them? And after the collaboration</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(11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xtBox 4"/>
          <p:cNvSpPr txBox="1"/>
          <p:nvPr/>
        </p:nvSpPr>
        <p:spPr>
          <a:xfrm>
            <a:off x="758737" y="5925747"/>
            <a:ext cx="8385263" cy="830997"/>
          </a:xfrm>
          <a:prstGeom prst="rect">
            <a:avLst/>
          </a:prstGeom>
          <a:noFill/>
          <a:ln w="57150">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Usually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 company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pays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for the personnel, students who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work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on the project….and it is not strange to hire them after</a:t>
            </a:r>
          </a:p>
        </p:txBody>
      </p:sp>
      <p:sp>
        <p:nvSpPr>
          <p:cNvPr id="2" name="Rectangle 1"/>
          <p:cNvSpPr/>
          <p:nvPr/>
        </p:nvSpPr>
        <p:spPr>
          <a:xfrm>
            <a:off x="233754" y="4027304"/>
            <a:ext cx="4572000" cy="175432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Other Comments…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PhD in collaboration….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hired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….personal has been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hired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After collaboration the personnel has been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hired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…physicists and engineers have been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hired</a:t>
            </a:r>
          </a:p>
        </p:txBody>
      </p:sp>
      <p:graphicFrame>
        <p:nvGraphicFramePr>
          <p:cNvPr id="7" name="Chart 6"/>
          <p:cNvGraphicFramePr>
            <a:graphicFrameLocks/>
          </p:cNvGraphicFramePr>
          <p:nvPr>
            <p:extLst/>
          </p:nvPr>
        </p:nvGraphicFramePr>
        <p:xfrm>
          <a:off x="1366983" y="900110"/>
          <a:ext cx="6199288" cy="3282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626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1478" y="1673765"/>
            <a:ext cx="4948382" cy="430240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4431" y="0"/>
            <a:ext cx="9142231" cy="1200329"/>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Q2.16 (15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Q2.17 (11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There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were issues about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Intell</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Property and Patenting?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There was a standard model for the agreement?</a:t>
            </a:r>
          </a:p>
        </p:txBody>
      </p:sp>
      <p:sp>
        <p:nvSpPr>
          <p:cNvPr id="9" name="TextBox 8"/>
          <p:cNvSpPr txBox="1"/>
          <p:nvPr/>
        </p:nvSpPr>
        <p:spPr>
          <a:xfrm>
            <a:off x="4095447" y="1673765"/>
            <a:ext cx="4900443" cy="1200329"/>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Q2.18: After all…How was your satisfaction about agreement</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(12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0" name="TextBox 9"/>
          <p:cNvSpPr txBox="1"/>
          <p:nvPr/>
        </p:nvSpPr>
        <p:spPr>
          <a:xfrm>
            <a:off x="0" y="6068806"/>
            <a:ext cx="9019860" cy="830997"/>
          </a:xfrm>
          <a:prstGeom prst="rect">
            <a:avLst/>
          </a:prstGeom>
          <a:noFill/>
          <a:ln w="571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More than 50% of companies declare problem about Intellectual Properties</a:t>
            </a:r>
          </a:p>
        </p:txBody>
      </p:sp>
      <p:graphicFrame>
        <p:nvGraphicFramePr>
          <p:cNvPr id="13" name="Chart 12"/>
          <p:cNvGraphicFramePr>
            <a:graphicFrameLocks/>
          </p:cNvGraphicFramePr>
          <p:nvPr>
            <p:extLst/>
          </p:nvPr>
        </p:nvGraphicFramePr>
        <p:xfrm>
          <a:off x="138005" y="1200329"/>
          <a:ext cx="3692070" cy="43652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4266926" y="2892992"/>
          <a:ext cx="4557486" cy="2702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700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560" y="2708910"/>
            <a:ext cx="836472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Part 3: Technological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594679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043" y="0"/>
            <a:ext cx="4954918"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Q3.2: What is the reason to use Technology Infrastructure</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(10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8" name="TextBox 7"/>
          <p:cNvSpPr txBox="1"/>
          <p:nvPr/>
        </p:nvSpPr>
        <p:spPr>
          <a:xfrm>
            <a:off x="5097817" y="0"/>
            <a:ext cx="4131243" cy="1200329"/>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Q3.3: Do you think it is useful? What about the access to this TI</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(10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2408" y="5916931"/>
            <a:ext cx="5195286" cy="830997"/>
          </a:xfrm>
          <a:prstGeom prst="rect">
            <a:avLst/>
          </a:prstGeom>
          <a:noFill/>
          <a:ln w="571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Very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good feedback about the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utility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of </a:t>
            </a: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TI but some problems to time</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Chart 11"/>
          <p:cNvGraphicFramePr>
            <a:graphicFrameLocks/>
          </p:cNvGraphicFramePr>
          <p:nvPr>
            <p:extLst/>
          </p:nvPr>
        </p:nvGraphicFramePr>
        <p:xfrm>
          <a:off x="59043" y="951345"/>
          <a:ext cx="4954918" cy="4965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nvPr>
        </p:nvGraphicFramePr>
        <p:xfrm>
          <a:off x="5182878" y="1200329"/>
          <a:ext cx="3904223" cy="33291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5182878" y="4839855"/>
          <a:ext cx="3817292" cy="188421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182878" y="4453830"/>
            <a:ext cx="208582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Q3.9 (9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1311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88" y="0"/>
            <a:ext cx="4687053" cy="1200329"/>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Q3.6: There was some kind of involvement of the TI personnel</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(10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8" name="TextBox 7"/>
          <p:cNvSpPr txBox="1"/>
          <p:nvPr/>
        </p:nvSpPr>
        <p:spPr>
          <a:xfrm>
            <a:off x="63588" y="5887291"/>
            <a:ext cx="9016070" cy="830997"/>
          </a:xfrm>
          <a:prstGeom prst="rect">
            <a:avLst/>
          </a:prstGeom>
          <a:noFill/>
          <a:ln w="571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The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TI personnel is actively involved and this involvement is appreciated</a:t>
            </a:r>
          </a:p>
        </p:txBody>
      </p:sp>
      <p:graphicFrame>
        <p:nvGraphicFramePr>
          <p:cNvPr id="9" name="Chart 8"/>
          <p:cNvGraphicFramePr>
            <a:graphicFrameLocks/>
          </p:cNvGraphicFramePr>
          <p:nvPr>
            <p:extLst/>
          </p:nvPr>
        </p:nvGraphicFramePr>
        <p:xfrm>
          <a:off x="4890094" y="1298685"/>
          <a:ext cx="4189564" cy="41209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76587" y="0"/>
            <a:ext cx="4318247" cy="1200329"/>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Q3.7, Q3.8: : How was the collaboration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(9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graphicFrame>
        <p:nvGraphicFramePr>
          <p:cNvPr id="10" name="Chart 9"/>
          <p:cNvGraphicFramePr>
            <a:graphicFrameLocks/>
          </p:cNvGraphicFramePr>
          <p:nvPr>
            <p:extLst/>
          </p:nvPr>
        </p:nvGraphicFramePr>
        <p:xfrm>
          <a:off x="63588" y="1298685"/>
          <a:ext cx="4712999" cy="4120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549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61254" y="1383662"/>
            <a:ext cx="8525695" cy="4533561"/>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3600" dirty="0" smtClean="0"/>
              <a:t>Task WP4.1 - </a:t>
            </a:r>
            <a:r>
              <a:rPr lang="en-GB" sz="2400" dirty="0"/>
              <a:t>Industry Survey – Accelerator </a:t>
            </a:r>
            <a:r>
              <a:rPr lang="en-GB" sz="2400" dirty="0" smtClean="0"/>
              <a:t>Technologies</a:t>
            </a:r>
            <a:endParaRPr lang="en-GB" sz="2400" dirty="0"/>
          </a:p>
        </p:txBody>
      </p:sp>
      <p:sp>
        <p:nvSpPr>
          <p:cNvPr id="3" name="Content Placeholder 2"/>
          <p:cNvSpPr>
            <a:spLocks noGrp="1"/>
          </p:cNvSpPr>
          <p:nvPr>
            <p:ph idx="1"/>
          </p:nvPr>
        </p:nvSpPr>
        <p:spPr>
          <a:xfrm>
            <a:off x="457200" y="1600200"/>
            <a:ext cx="8229600" cy="4751719"/>
          </a:xfrm>
        </p:spPr>
        <p:txBody>
          <a:bodyPr>
            <a:noAutofit/>
          </a:bodyPr>
          <a:lstStyle/>
          <a:p>
            <a:pPr marL="0" indent="0">
              <a:buNone/>
            </a:pPr>
            <a:r>
              <a:rPr lang="en-GB" sz="2000" b="1" dirty="0" smtClean="0"/>
              <a:t>Output</a:t>
            </a:r>
          </a:p>
          <a:p>
            <a:pPr marL="0" indent="0">
              <a:buNone/>
            </a:pPr>
            <a:r>
              <a:rPr lang="en-GB" sz="2000" dirty="0" smtClean="0"/>
              <a:t>A </a:t>
            </a:r>
            <a:r>
              <a:rPr lang="en-GB" sz="2000" dirty="0"/>
              <a:t>report identifying specific domains of societal applications and European commercial organisations that have the current capability, and future potential, to innovate and develop solutions in the fields of mature Accelerator technologies </a:t>
            </a:r>
            <a:r>
              <a:rPr lang="en-GB" sz="2000" dirty="0" smtClean="0"/>
              <a:t>through the use of Technology Infrastructures will be </a:t>
            </a:r>
            <a:r>
              <a:rPr lang="en-GB" sz="2000" dirty="0"/>
              <a:t>delivered at the end of the </a:t>
            </a:r>
            <a:r>
              <a:rPr lang="en-GB" sz="2000" dirty="0" smtClean="0"/>
              <a:t>project (month 30). </a:t>
            </a:r>
            <a:r>
              <a:rPr lang="en-GB" sz="2000" dirty="0"/>
              <a:t>	</a:t>
            </a:r>
            <a:endParaRPr lang="en-GB" sz="2000" dirty="0" smtClean="0"/>
          </a:p>
          <a:p>
            <a:pPr marL="0" indent="0">
              <a:buNone/>
            </a:pPr>
            <a:r>
              <a:rPr lang="en-GB" sz="2000" b="1" dirty="0" smtClean="0"/>
              <a:t>Milestones and Deliverables</a:t>
            </a:r>
            <a:endParaRPr lang="en-GB" sz="2000" b="1" dirty="0"/>
          </a:p>
        </p:txBody>
      </p:sp>
      <p:sp>
        <p:nvSpPr>
          <p:cNvPr id="8" name="Content Placeholder 2"/>
          <p:cNvSpPr txBox="1">
            <a:spLocks/>
          </p:cNvSpPr>
          <p:nvPr/>
        </p:nvSpPr>
        <p:spPr>
          <a:xfrm>
            <a:off x="628650" y="4023700"/>
            <a:ext cx="7886700" cy="14363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smtClean="0"/>
              <a:t>M4.1: </a:t>
            </a:r>
            <a:r>
              <a:rPr lang="en-GB" sz="2000" dirty="0" smtClean="0"/>
              <a:t>3rd Party selected for survey on accelerator technologies (M15) </a:t>
            </a:r>
          </a:p>
          <a:p>
            <a:r>
              <a:rPr lang="en-GB" sz="2000" b="1" dirty="0" smtClean="0"/>
              <a:t>M4.4: </a:t>
            </a:r>
            <a:r>
              <a:rPr lang="en-GB" sz="2000" dirty="0" smtClean="0"/>
              <a:t>Survey on accelerator technologies received from 3rd party (M27) </a:t>
            </a:r>
          </a:p>
          <a:p>
            <a:r>
              <a:rPr lang="en-GB" sz="2000" b="1" dirty="0" smtClean="0"/>
              <a:t>D4.1: </a:t>
            </a:r>
            <a:r>
              <a:rPr lang="en-GB" sz="2000" dirty="0" smtClean="0"/>
              <a:t>Report on accelerator market study (M30) </a:t>
            </a:r>
          </a:p>
          <a:p>
            <a:endParaRPr lang="en-GB" dirty="0"/>
          </a:p>
        </p:txBody>
      </p:sp>
      <p:grpSp>
        <p:nvGrpSpPr>
          <p:cNvPr id="9" name="Group 8"/>
          <p:cNvGrpSpPr/>
          <p:nvPr/>
        </p:nvGrpSpPr>
        <p:grpSpPr>
          <a:xfrm>
            <a:off x="193429" y="82737"/>
            <a:ext cx="8670131" cy="572201"/>
            <a:chOff x="193429" y="82737"/>
            <a:chExt cx="8670131" cy="572201"/>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12" name="TextBox 11"/>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13" name="Straight Connector 12"/>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037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0" y="2863781"/>
            <a:ext cx="9144000"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Part 4: Participation to tender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Calls</a:t>
            </a:r>
          </a:p>
        </p:txBody>
      </p:sp>
    </p:spTree>
    <p:extLst>
      <p:ext uri="{BB962C8B-B14F-4D97-AF65-F5344CB8AC3E}">
        <p14:creationId xmlns:p14="http://schemas.microsoft.com/office/powerpoint/2010/main" val="9505043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1" y="0"/>
            <a:ext cx="8903856" cy="46166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Q4.2 How was your experience with Institute Tenders</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 (17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6" name="TextBox 5"/>
          <p:cNvSpPr txBox="1"/>
          <p:nvPr/>
        </p:nvSpPr>
        <p:spPr>
          <a:xfrm>
            <a:off x="0" y="3247768"/>
            <a:ext cx="8368145" cy="46166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Q4.3: What were the main issues for these </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tenders? (12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graphicFrame>
        <p:nvGraphicFramePr>
          <p:cNvPr id="9" name="Chart 8"/>
          <p:cNvGraphicFramePr>
            <a:graphicFrameLocks/>
          </p:cNvGraphicFramePr>
          <p:nvPr>
            <p:extLst/>
          </p:nvPr>
        </p:nvGraphicFramePr>
        <p:xfrm>
          <a:off x="1036828" y="461666"/>
          <a:ext cx="4391844" cy="2708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1036828" y="3709433"/>
          <a:ext cx="6610881" cy="29858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9480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41173" y="1293091"/>
            <a:ext cx="4311086" cy="37921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hart 12"/>
          <p:cNvGraphicFramePr>
            <a:graphicFrameLocks/>
          </p:cNvGraphicFramePr>
          <p:nvPr>
            <p:extLst/>
          </p:nvPr>
        </p:nvGraphicFramePr>
        <p:xfrm>
          <a:off x="4541173" y="1293091"/>
          <a:ext cx="4311085" cy="35995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08282" y="1293091"/>
            <a:ext cx="4371353" cy="38161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0338" y="0"/>
            <a:ext cx="7674242"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Q4.4-&gt;4.12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How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was the participation to local and European calls?</a:t>
            </a:r>
          </a:p>
        </p:txBody>
      </p:sp>
      <p:sp>
        <p:nvSpPr>
          <p:cNvPr id="7" name="Oval 6"/>
          <p:cNvSpPr/>
          <p:nvPr/>
        </p:nvSpPr>
        <p:spPr>
          <a:xfrm>
            <a:off x="6092754" y="1695798"/>
            <a:ext cx="1589604" cy="12247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320536" y="6027003"/>
            <a:ext cx="6823464" cy="830997"/>
          </a:xfrm>
          <a:prstGeom prst="rect">
            <a:avLst/>
          </a:prstGeom>
          <a:noFill/>
          <a:ln w="57150">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 There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is a problem about the promotion and clarity!</a:t>
            </a:r>
          </a:p>
        </p:txBody>
      </p:sp>
      <p:graphicFrame>
        <p:nvGraphicFramePr>
          <p:cNvPr id="12" name="Chart 11"/>
          <p:cNvGraphicFramePr>
            <a:graphicFrameLocks/>
          </p:cNvGraphicFramePr>
          <p:nvPr>
            <p:extLst/>
          </p:nvPr>
        </p:nvGraphicFramePr>
        <p:xfrm>
          <a:off x="169820" y="1293091"/>
          <a:ext cx="4189743" cy="3599550"/>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1605934" y="1695797"/>
            <a:ext cx="1589604" cy="10676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70338" y="845689"/>
            <a:ext cx="12940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11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18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4476391" y="869654"/>
            <a:ext cx="11415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9 </a:t>
            </a:r>
            <a:r>
              <a:rPr kumimoji="0" lang="en-US" sz="24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answ</a:t>
            </a:r>
            <a:r>
              <a:rPr kumimoji="0" lang="en-US" sz="24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8909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15273"/>
            <a:ext cx="9144000" cy="4031873"/>
          </a:xfrm>
          <a:prstGeom prst="rect">
            <a:avLst/>
          </a:prstGeom>
          <a:solidFill>
            <a:schemeClr val="accent1">
              <a:lumMod val="40000"/>
              <a:lumOff val="60000"/>
            </a:schemeClr>
          </a:solid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we're a Dutch company; the Netherlands doesn't like national funding of science....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low TRL level national call, working with the institute on the  return on investment.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It sometimes difficult to have enough elements to calculate the ROI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promote advantages of National Call for companies.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Decrease paperwork, a lot of time for little result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do not know of any such calls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networking , promoting the company inside the institute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organize meeting and info day </a:t>
            </a:r>
            <a:endPar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kill the bureaucracy</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Maybe periodical general presentations of incoming calls (also though the web);</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more clear and standardized web sites.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organize meeting and info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0" y="-41260"/>
            <a:ext cx="8671961" cy="83099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Q4.8, Q4.13: Some Suggestions/Comments from the companies for the improvement of National and European Call</a:t>
            </a:r>
          </a:p>
        </p:txBody>
      </p:sp>
    </p:spTree>
    <p:extLst>
      <p:ext uri="{BB962C8B-B14F-4D97-AF65-F5344CB8AC3E}">
        <p14:creationId xmlns:p14="http://schemas.microsoft.com/office/powerpoint/2010/main" val="2138853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8545" y="249382"/>
            <a:ext cx="47013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Preliminary Conclusions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34109" y="692728"/>
            <a:ext cx="8709891" cy="4708981"/>
          </a:xfrm>
          <a:prstGeom prst="rect">
            <a:avLst/>
          </a:prstGeom>
          <a:noFill/>
        </p:spPr>
        <p:txBody>
          <a:bodyPr wrap="square" rtlCol="0">
            <a:spAutoFit/>
          </a:bodyPr>
          <a:lstStyle/>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Not high rate of answers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from the Companies and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long time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to obtain them: Do the Companies consider useful the survey?</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European Calls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 not clear and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well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promoted: the exploitation is not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easy</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Technology Infrastructures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 exploited and appreciated</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Access</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to Technology Infrastructures takes more than a month in a half of cases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Outputs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collaboration are composed by a lot of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prototypes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but few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Commercial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Product</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There are issues about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Intellectual Property</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but at last the final agreements are generally appreciated</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Transfer Technology Office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are not the main bridge between RI and Industries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Bent-Up Arrow 3"/>
          <p:cNvSpPr/>
          <p:nvPr/>
        </p:nvSpPr>
        <p:spPr>
          <a:xfrm rot="5400000">
            <a:off x="510207" y="5644265"/>
            <a:ext cx="1228639" cy="743528"/>
          </a:xfrm>
          <a:prstGeom prst="bentUpArrow">
            <a:avLst>
              <a:gd name="adj1" fmla="val 2378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496291" y="6230238"/>
            <a:ext cx="76477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This statements suggest a deeper analysis/research of best practices </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492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0" y="0"/>
            <a:ext cx="8941744" cy="1015663"/>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it-IT"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Mar ‘19: DESY </a:t>
            </a:r>
            <a:r>
              <a:rPr kumimoji="0" lang="it-IT" sz="2000" b="1" i="0" u="none" strike="noStrike" kern="1200" cap="none" spc="0" normalizeH="0" baseline="0" noProof="0" dirty="0">
                <a:ln>
                  <a:noFill/>
                </a:ln>
                <a:solidFill>
                  <a:srgbClr val="FF0000"/>
                </a:solidFill>
                <a:effectLst/>
                <a:uLnTx/>
                <a:uFillTx/>
                <a:latin typeface="Calibri" panose="020F0502020204030204"/>
                <a:ea typeface="+mn-ea"/>
                <a:cs typeface="+mn-cs"/>
              </a:rPr>
              <a:t>IP/TT </a:t>
            </a:r>
            <a:r>
              <a:rPr kumimoji="0" lang="it-IT"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meeting (</a:t>
            </a:r>
            <a:r>
              <a:rPr kumimoji="0" lang="it-IT" sz="20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proposal</a:t>
            </a:r>
            <a:r>
              <a:rPr kumimoji="0" lang="it-IT"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 to be </a:t>
            </a:r>
            <a:r>
              <a:rPr kumimoji="0" lang="it-IT" sz="20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discussed</a:t>
            </a:r>
            <a:r>
              <a:rPr kumimoji="0" lang="it-IT"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kumimoji="0" lang="it-IT" sz="20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organized</a:t>
            </a:r>
            <a:r>
              <a:rPr kumimoji="0" lang="it-IT"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it-IT" sz="2000" b="1"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to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analyze</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an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already</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existing</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«Technology Transfer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structure</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2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8" name="TextBox 7"/>
          <p:cNvSpPr txBox="1"/>
          <p:nvPr/>
        </p:nvSpPr>
        <p:spPr>
          <a:xfrm>
            <a:off x="127930" y="960613"/>
            <a:ext cx="90738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First Contact was at “Intellectual Property Workshop” (CERN, 16</a:t>
            </a:r>
            <a:r>
              <a:rPr kumimoji="0" lang="en-US" sz="20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May 2018</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de-DE" sz="20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grpSp>
        <p:nvGrpSpPr>
          <p:cNvPr id="4" name="Group 3"/>
          <p:cNvGrpSpPr/>
          <p:nvPr/>
        </p:nvGrpSpPr>
        <p:grpSpPr>
          <a:xfrm>
            <a:off x="70190" y="4199381"/>
            <a:ext cx="9517156" cy="2277546"/>
            <a:chOff x="70190" y="3922292"/>
            <a:chExt cx="9517156" cy="2277546"/>
          </a:xfrm>
        </p:grpSpPr>
        <p:sp>
          <p:nvSpPr>
            <p:cNvPr id="7" name="TextBox 6"/>
            <p:cNvSpPr txBox="1"/>
            <p:nvPr/>
          </p:nvSpPr>
          <p:spPr>
            <a:xfrm>
              <a:off x="2124363" y="4260846"/>
              <a:ext cx="7462983"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Events</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Funding</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Interactions and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Agreements Template</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with Companies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Technology Infrastructure</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Internal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Innovation Strategy</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for the use of Technology Infrastructures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70190" y="3922292"/>
              <a:ext cx="5952912"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Purpose of the eventual meeting -&gt; more details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TextBox 10"/>
          <p:cNvSpPr txBox="1"/>
          <p:nvPr/>
        </p:nvSpPr>
        <p:spPr>
          <a:xfrm>
            <a:off x="1100087" y="6436331"/>
            <a:ext cx="71294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To integrate into feasible proposals of “EU innovation models”</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5" name="Group 4"/>
          <p:cNvGrpSpPr/>
          <p:nvPr/>
        </p:nvGrpSpPr>
        <p:grpSpPr>
          <a:xfrm>
            <a:off x="4323095" y="1832317"/>
            <a:ext cx="4918096" cy="2314903"/>
            <a:chOff x="4323095" y="2081694"/>
            <a:chExt cx="4918096" cy="2314903"/>
          </a:xfrm>
        </p:grpSpPr>
        <p:sp>
          <p:nvSpPr>
            <p:cNvPr id="12" name="Rectangle 11"/>
            <p:cNvSpPr/>
            <p:nvPr/>
          </p:nvSpPr>
          <p:spPr>
            <a:xfrm>
              <a:off x="4323095" y="2457605"/>
              <a:ext cx="4894801" cy="1938992"/>
            </a:xfrm>
            <a:prstGeom prst="rect">
              <a:avLst/>
            </a:prstGeom>
          </p:spPr>
          <p:txBody>
            <a:bodyPr wrap="square">
              <a:spAutoFit/>
            </a:bodyPr>
            <a:lstStyle/>
            <a:p>
              <a:pPr marL="3429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Innovation Days – Industrial Days</a:t>
              </a:r>
            </a:p>
            <a:p>
              <a:pPr marL="3429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Funding Program </a:t>
              </a:r>
            </a:p>
            <a:p>
              <a:pPr marL="3429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Market Screening – Patent Strategy</a:t>
              </a:r>
            </a:p>
            <a:p>
              <a:pPr marL="3429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Unique Access Point and Clear Procedure</a:t>
              </a:r>
              <a:endParaRPr kumimoji="0" lang="en-US" sz="2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 name="TextBox 2"/>
            <p:cNvSpPr txBox="1"/>
            <p:nvPr/>
          </p:nvSpPr>
          <p:spPr>
            <a:xfrm>
              <a:off x="4378513" y="2081694"/>
              <a:ext cx="486267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From the presentation of Lan </a:t>
              </a:r>
              <a:r>
                <a:rPr kumimoji="0" lang="en-US" sz="2000" b="0" i="0" u="none" strike="noStrike" kern="1200" cap="none" spc="0" normalizeH="0" baseline="0" noProof="0" dirty="0" err="1" smtClean="0">
                  <a:ln>
                    <a:noFill/>
                  </a:ln>
                  <a:solidFill>
                    <a:srgbClr val="70AD47">
                      <a:lumMod val="75000"/>
                    </a:srgbClr>
                  </a:solidFill>
                  <a:effectLst/>
                  <a:uLnTx/>
                  <a:uFillTx/>
                  <a:latin typeface="Calibri" panose="020F0502020204030204"/>
                  <a:ea typeface="+mn-ea"/>
                  <a:cs typeface="+mn-cs"/>
                </a:rPr>
                <a:t>Fimmen</a:t>
              </a:r>
              <a:r>
                <a:rPr kumimoji="0" lang="en-US" sz="20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 (DESY)</a:t>
              </a:r>
              <a:endParaRPr kumimoji="0" lang="en-US" sz="2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0" name="Group 9"/>
          <p:cNvGrpSpPr/>
          <p:nvPr/>
        </p:nvGrpSpPr>
        <p:grpSpPr>
          <a:xfrm>
            <a:off x="-68350" y="1860022"/>
            <a:ext cx="4572000" cy="2770370"/>
            <a:chOff x="-68350" y="2081694"/>
            <a:chExt cx="4572000" cy="2770370"/>
          </a:xfrm>
        </p:grpSpPr>
        <p:sp>
          <p:nvSpPr>
            <p:cNvPr id="2" name="Rectangle 1"/>
            <p:cNvSpPr/>
            <p:nvPr/>
          </p:nvSpPr>
          <p:spPr>
            <a:xfrm>
              <a:off x="-68350" y="2451407"/>
              <a:ext cx="4572000" cy="2400657"/>
            </a:xfrm>
            <a:prstGeom prst="rect">
              <a:avLst/>
            </a:prstGeom>
          </p:spPr>
          <p:txBody>
            <a:bodyPr>
              <a:spAutoFit/>
            </a:bodyPr>
            <a:lstStyle/>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Difficulties to understand TI potential</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Difficulties to participate to the call</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P</a:t>
              </a:r>
              <a:r>
                <a:rPr kumimoji="0" lang="en-US" sz="2000" b="1"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rototype into Commercial Products</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Access to the TI</a:t>
              </a:r>
            </a:p>
            <a:p>
              <a:pPr marL="2857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13" name="TextBox 12"/>
            <p:cNvSpPr txBox="1"/>
            <p:nvPr/>
          </p:nvSpPr>
          <p:spPr>
            <a:xfrm>
              <a:off x="11023" y="2081694"/>
              <a:ext cx="356527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Issues pointed out by the Survey</a:t>
              </a:r>
              <a:endParaRPr kumimoji="0" lang="en-US" sz="2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827983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1002146" y="2828836"/>
            <a:ext cx="713970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black"/>
                </a:solidFill>
                <a:effectLst/>
                <a:uLnTx/>
                <a:uFillTx/>
                <a:latin typeface="Brush Script MT" panose="03060802040406070304" pitchFamily="66" charset="0"/>
                <a:ea typeface="+mn-ea"/>
                <a:cs typeface="+mn-cs"/>
              </a:rPr>
              <a:t>Thank you for attention</a:t>
            </a:r>
            <a:endParaRPr kumimoji="0" lang="en-US" sz="7200" b="0" i="0" u="none" strike="noStrike" kern="1200" cap="none" spc="0" normalizeH="0" baseline="0" noProof="0" dirty="0">
              <a:ln>
                <a:noFill/>
              </a:ln>
              <a:solidFill>
                <a:prstClr val="black"/>
              </a:solidFill>
              <a:effectLst/>
              <a:uLnTx/>
              <a:uFillTx/>
              <a:latin typeface="Brush Script MT" panose="03060802040406070304" pitchFamily="66" charset="0"/>
              <a:ea typeface="+mn-ea"/>
              <a:cs typeface="+mn-cs"/>
            </a:endParaRPr>
          </a:p>
        </p:txBody>
      </p:sp>
      <p:sp>
        <p:nvSpPr>
          <p:cNvPr id="9" name="TextBox 8"/>
          <p:cNvSpPr txBox="1"/>
          <p:nvPr/>
        </p:nvSpPr>
        <p:spPr>
          <a:xfrm>
            <a:off x="6486163" y="5688450"/>
            <a:ext cx="2916456" cy="58477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Andrea Liedl, David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Alesini</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(INFN-LNF,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Frascati</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Italy</a:t>
            </a:r>
            <a:r>
              <a:rPr kumimoji="0" lang="en-US" sz="1600" b="0" i="1"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149601" y="6273225"/>
            <a:ext cx="5994400"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E7E6E6">
                    <a:lumMod val="50000"/>
                  </a:srgbClr>
                </a:solidFill>
                <a:effectLst/>
                <a:uLnTx/>
                <a:uFillTx/>
                <a:latin typeface="Calibri" panose="020F0502020204030204"/>
                <a:ea typeface="+mn-ea"/>
                <a:cs typeface="+mn-cs"/>
              </a:rPr>
              <a:t>WP4.3: Identify </a:t>
            </a:r>
            <a:r>
              <a:rPr kumimoji="0" lang="en-US"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existing good practices, and barriers to effective engagement, between Industry and the Technological Infrastructures </a:t>
            </a:r>
          </a:p>
        </p:txBody>
      </p:sp>
    </p:spTree>
    <p:extLst>
      <p:ext uri="{BB962C8B-B14F-4D97-AF65-F5344CB8AC3E}">
        <p14:creationId xmlns:p14="http://schemas.microsoft.com/office/powerpoint/2010/main" val="398219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61253" y="1690689"/>
            <a:ext cx="8525695" cy="3663827"/>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3600" dirty="0" smtClean="0"/>
              <a:t>WP4.1 Survey Timeline</a:t>
            </a:r>
            <a:endParaRPr lang="en-GB" sz="3600" dirty="0"/>
          </a:p>
        </p:txBody>
      </p:sp>
      <p:sp>
        <p:nvSpPr>
          <p:cNvPr id="3" name="Content Placeholder 2"/>
          <p:cNvSpPr>
            <a:spLocks noGrp="1"/>
          </p:cNvSpPr>
          <p:nvPr>
            <p:ph idx="1"/>
          </p:nvPr>
        </p:nvSpPr>
        <p:spPr/>
        <p:txBody>
          <a:bodyPr/>
          <a:lstStyle/>
          <a:p>
            <a:r>
              <a:rPr lang="en-GB" dirty="0" smtClean="0"/>
              <a:t>Conducted by external survey company</a:t>
            </a:r>
          </a:p>
          <a:p>
            <a:r>
              <a:rPr lang="en-GB" dirty="0" smtClean="0"/>
              <a:t>Procured through UK government processes</a:t>
            </a:r>
          </a:p>
          <a:p>
            <a:r>
              <a:rPr lang="en-GB" dirty="0" smtClean="0"/>
              <a:t>Open tender issued </a:t>
            </a:r>
          </a:p>
          <a:p>
            <a:r>
              <a:rPr lang="en-GB" dirty="0" smtClean="0"/>
              <a:t>Contract awarded to Qi3, March 2018</a:t>
            </a:r>
          </a:p>
          <a:p>
            <a:r>
              <a:rPr lang="en-GB" dirty="0" smtClean="0"/>
              <a:t>Specification kick-off meeting, April 2018</a:t>
            </a:r>
          </a:p>
          <a:p>
            <a:r>
              <a:rPr lang="en-GB" dirty="0" smtClean="0"/>
              <a:t>Report delivered, Nov 2018</a:t>
            </a:r>
          </a:p>
        </p:txBody>
      </p:sp>
      <p:grpSp>
        <p:nvGrpSpPr>
          <p:cNvPr id="4" name="Group 3"/>
          <p:cNvGrpSpPr/>
          <p:nvPr/>
        </p:nvGrpSpPr>
        <p:grpSpPr>
          <a:xfrm>
            <a:off x="193429" y="82737"/>
            <a:ext cx="8670131" cy="572201"/>
            <a:chOff x="193429" y="82737"/>
            <a:chExt cx="8670131" cy="572201"/>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7" name="TextBox 6"/>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8" name="Straight Connector 7"/>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5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23528" y="5249540"/>
            <a:ext cx="8525695" cy="606136"/>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323528" y="4134081"/>
            <a:ext cx="8525695" cy="1030102"/>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323528" y="2901466"/>
            <a:ext cx="8525695" cy="1147258"/>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309152" y="1351241"/>
            <a:ext cx="8525695" cy="1464868"/>
          </a:xfrm>
          <a:prstGeom prst="roundRect">
            <a:avLst>
              <a:gd name="adj" fmla="val 9894"/>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54B116E1-5645-44F5-9F78-F5BB8989E082}"/>
              </a:ext>
            </a:extLst>
          </p:cNvPr>
          <p:cNvSpPr>
            <a:spLocks noGrp="1"/>
          </p:cNvSpPr>
          <p:nvPr>
            <p:ph idx="1"/>
          </p:nvPr>
        </p:nvSpPr>
        <p:spPr>
          <a:xfrm>
            <a:off x="323528" y="1412776"/>
            <a:ext cx="8568952" cy="5328592"/>
          </a:xfrm>
        </p:spPr>
        <p:txBody>
          <a:bodyPr>
            <a:normAutofit/>
          </a:bodyPr>
          <a:lstStyle/>
          <a:p>
            <a:pPr>
              <a:spcAft>
                <a:spcPts val="600"/>
              </a:spcAft>
            </a:pPr>
            <a:r>
              <a:rPr lang="en-GB" sz="1600" b="1" dirty="0">
                <a:solidFill>
                  <a:prstClr val="black"/>
                </a:solidFill>
              </a:rPr>
              <a:t>Industry Supply Chain Market </a:t>
            </a:r>
            <a:r>
              <a:rPr lang="en-GB" sz="1600" b="1" dirty="0" smtClean="0">
                <a:solidFill>
                  <a:prstClr val="black"/>
                </a:solidFill>
              </a:rPr>
              <a:t>Needs  (“component and sub-system suppliers”)</a:t>
            </a:r>
            <a:endParaRPr lang="en-GB" sz="1600" b="1" dirty="0">
              <a:solidFill>
                <a:prstClr val="black"/>
              </a:solidFill>
            </a:endParaRPr>
          </a:p>
          <a:p>
            <a:pPr lvl="1"/>
            <a:r>
              <a:rPr lang="en-GB" sz="1600" b="1" dirty="0" smtClean="0"/>
              <a:t>Telephone interviews</a:t>
            </a:r>
            <a:r>
              <a:rPr lang="en-GB" sz="1600" dirty="0" smtClean="0"/>
              <a:t> </a:t>
            </a:r>
            <a:r>
              <a:rPr lang="en-GB" sz="1600" dirty="0">
                <a:solidFill>
                  <a:prstClr val="black"/>
                </a:solidFill>
              </a:rPr>
              <a:t>– qualitative deep dive to understand key market drivers / </a:t>
            </a:r>
            <a:r>
              <a:rPr lang="en-GB" sz="1600" dirty="0" smtClean="0">
                <a:solidFill>
                  <a:prstClr val="black"/>
                </a:solidFill>
              </a:rPr>
              <a:t>dynamics	 </a:t>
            </a:r>
            <a:r>
              <a:rPr lang="en-GB" sz="1600" b="1" dirty="0" smtClean="0">
                <a:solidFill>
                  <a:srgbClr val="FF0000"/>
                </a:solidFill>
              </a:rPr>
              <a:t>(6 interviews)</a:t>
            </a:r>
            <a:endParaRPr lang="en-GB" sz="1600" b="1" dirty="0">
              <a:solidFill>
                <a:srgbClr val="FF0000"/>
              </a:solidFill>
            </a:endParaRPr>
          </a:p>
          <a:p>
            <a:pPr lvl="1">
              <a:spcAft>
                <a:spcPts val="600"/>
              </a:spcAft>
            </a:pPr>
            <a:r>
              <a:rPr lang="en-GB" sz="1600" b="1" dirty="0"/>
              <a:t>Web survey </a:t>
            </a:r>
            <a:r>
              <a:rPr lang="en-GB" sz="1600" dirty="0">
                <a:solidFill>
                  <a:prstClr val="black"/>
                </a:solidFill>
              </a:rPr>
              <a:t>– semi-quantitative broad survey to understand variations across the </a:t>
            </a:r>
            <a:r>
              <a:rPr lang="en-GB" sz="1600" dirty="0" smtClean="0">
                <a:solidFill>
                  <a:prstClr val="black"/>
                </a:solidFill>
              </a:rPr>
              <a:t>market    </a:t>
            </a:r>
            <a:r>
              <a:rPr lang="en-GB" sz="1600" b="1" dirty="0" smtClean="0">
                <a:solidFill>
                  <a:srgbClr val="FF0000"/>
                </a:solidFill>
              </a:rPr>
              <a:t>(37 responses)</a:t>
            </a:r>
            <a:endParaRPr lang="en-GB" sz="1600" b="1" dirty="0">
              <a:solidFill>
                <a:srgbClr val="FF0000"/>
              </a:solidFill>
            </a:endParaRPr>
          </a:p>
          <a:p>
            <a:pPr>
              <a:spcAft>
                <a:spcPts val="600"/>
              </a:spcAft>
            </a:pPr>
            <a:r>
              <a:rPr lang="en-GB" sz="1600" b="1" dirty="0">
                <a:solidFill>
                  <a:prstClr val="black"/>
                </a:solidFill>
              </a:rPr>
              <a:t>Lateral Markets Requirements of the Supply </a:t>
            </a:r>
            <a:r>
              <a:rPr lang="en-GB" sz="1600" b="1" dirty="0" smtClean="0">
                <a:solidFill>
                  <a:prstClr val="black"/>
                </a:solidFill>
              </a:rPr>
              <a:t>Chain (“application system integrators </a:t>
            </a:r>
            <a:r>
              <a:rPr lang="en-GB" sz="1600" b="1" dirty="0" err="1" smtClean="0">
                <a:solidFill>
                  <a:prstClr val="black"/>
                </a:solidFill>
              </a:rPr>
              <a:t>e.g</a:t>
            </a:r>
            <a:r>
              <a:rPr lang="en-GB" sz="1600" b="1" dirty="0" smtClean="0">
                <a:solidFill>
                  <a:prstClr val="black"/>
                </a:solidFill>
              </a:rPr>
              <a:t> radiotherapy systems, cargo screening equipment)</a:t>
            </a:r>
            <a:endParaRPr lang="en-GB" sz="1600" b="1" dirty="0">
              <a:solidFill>
                <a:prstClr val="black"/>
              </a:solidFill>
            </a:endParaRPr>
          </a:p>
          <a:p>
            <a:pPr lvl="1">
              <a:spcAft>
                <a:spcPts val="600"/>
              </a:spcAft>
            </a:pPr>
            <a:r>
              <a:rPr lang="en-GB" sz="1600" b="1" dirty="0" smtClean="0"/>
              <a:t>Telephone interviews </a:t>
            </a:r>
            <a:r>
              <a:rPr lang="en-GB" sz="1600" dirty="0">
                <a:solidFill>
                  <a:prstClr val="black"/>
                </a:solidFill>
              </a:rPr>
              <a:t>– qualitative deep dive to understand key market </a:t>
            </a:r>
            <a:r>
              <a:rPr lang="en-GB" sz="1600" dirty="0" smtClean="0">
                <a:solidFill>
                  <a:prstClr val="black"/>
                </a:solidFill>
              </a:rPr>
              <a:t>requirements	 </a:t>
            </a:r>
            <a:r>
              <a:rPr lang="en-GB" sz="1600" b="1" dirty="0" smtClean="0">
                <a:solidFill>
                  <a:srgbClr val="FF0000"/>
                </a:solidFill>
              </a:rPr>
              <a:t>(5 interviews)</a:t>
            </a:r>
            <a:endParaRPr lang="en-GB" sz="1600" b="1" dirty="0">
              <a:solidFill>
                <a:srgbClr val="FF0000"/>
              </a:solidFill>
            </a:endParaRPr>
          </a:p>
          <a:p>
            <a:pPr>
              <a:spcAft>
                <a:spcPts val="600"/>
              </a:spcAft>
            </a:pPr>
            <a:r>
              <a:rPr lang="en-GB" sz="1600" b="1" dirty="0"/>
              <a:t>Particle Accelerator Research Institutes Requirements of the Supply Chain</a:t>
            </a:r>
          </a:p>
          <a:p>
            <a:pPr lvl="1"/>
            <a:r>
              <a:rPr lang="en-GB" sz="1600" b="1" dirty="0" smtClean="0"/>
              <a:t>Telephone interviews </a:t>
            </a:r>
            <a:r>
              <a:rPr lang="en-GB" sz="1600" dirty="0">
                <a:solidFill>
                  <a:prstClr val="black"/>
                </a:solidFill>
              </a:rPr>
              <a:t>– qualitative deep dive to understand key market drivers / </a:t>
            </a:r>
            <a:r>
              <a:rPr lang="en-GB" sz="1600" dirty="0" smtClean="0">
                <a:solidFill>
                  <a:prstClr val="black"/>
                </a:solidFill>
              </a:rPr>
              <a:t>dynamics    </a:t>
            </a:r>
            <a:r>
              <a:rPr lang="en-GB" sz="1600" b="1" dirty="0" smtClean="0">
                <a:solidFill>
                  <a:srgbClr val="FF0000"/>
                </a:solidFill>
              </a:rPr>
              <a:t>(8 interviews)</a:t>
            </a:r>
          </a:p>
          <a:p>
            <a:pPr lvl="1"/>
            <a:endParaRPr lang="en-GB" sz="1600" b="1" dirty="0">
              <a:solidFill>
                <a:srgbClr val="FF0000"/>
              </a:solidFill>
            </a:endParaRPr>
          </a:p>
          <a:p>
            <a:pPr>
              <a:spcAft>
                <a:spcPts val="600"/>
              </a:spcAft>
            </a:pPr>
            <a:r>
              <a:rPr lang="en-GB" sz="1600" b="1" dirty="0" smtClean="0">
                <a:solidFill>
                  <a:prstClr val="black"/>
                </a:solidFill>
              </a:rPr>
              <a:t>Synthesis </a:t>
            </a:r>
            <a:r>
              <a:rPr lang="en-GB" sz="1600" b="1" dirty="0">
                <a:solidFill>
                  <a:prstClr val="black"/>
                </a:solidFill>
              </a:rPr>
              <a:t>of Findings, Analysis and </a:t>
            </a:r>
            <a:r>
              <a:rPr lang="en-GB" sz="1600" b="1" dirty="0" smtClean="0">
                <a:solidFill>
                  <a:prstClr val="black"/>
                </a:solidFill>
              </a:rPr>
              <a:t>Recommendations</a:t>
            </a:r>
          </a:p>
          <a:p>
            <a:pPr>
              <a:spcAft>
                <a:spcPts val="600"/>
              </a:spcAft>
            </a:pPr>
            <a:endParaRPr lang="en-GB" sz="1600" b="1" dirty="0">
              <a:solidFill>
                <a:prstClr val="black"/>
              </a:solidFill>
            </a:endParaRPr>
          </a:p>
          <a:p>
            <a:pPr marL="0" lvl="0" indent="0">
              <a:spcAft>
                <a:spcPts val="600"/>
              </a:spcAft>
              <a:buNone/>
            </a:pPr>
            <a:r>
              <a:rPr lang="en-GB" sz="1600" dirty="0" smtClean="0"/>
              <a:t>Industry </a:t>
            </a:r>
            <a:r>
              <a:rPr lang="en-GB" sz="1600" dirty="0"/>
              <a:t>Liaison Offices of several of the AMICI partners provided advice on the telephone interviews and web survey</a:t>
            </a:r>
          </a:p>
        </p:txBody>
      </p:sp>
      <p:sp>
        <p:nvSpPr>
          <p:cNvPr id="2" name="Title 1">
            <a:extLst>
              <a:ext uri="{FF2B5EF4-FFF2-40B4-BE49-F238E27FC236}">
                <a16:creationId xmlns:a16="http://schemas.microsoft.com/office/drawing/2014/main" id="{8EEF770F-E5D4-4C71-B690-5132AAE5A8BF}"/>
              </a:ext>
            </a:extLst>
          </p:cNvPr>
          <p:cNvSpPr>
            <a:spLocks noGrp="1"/>
          </p:cNvSpPr>
          <p:nvPr>
            <p:ph type="title"/>
          </p:nvPr>
        </p:nvSpPr>
        <p:spPr/>
        <p:txBody>
          <a:bodyPr>
            <a:normAutofit/>
          </a:bodyPr>
          <a:lstStyle/>
          <a:p>
            <a:r>
              <a:rPr lang="en-GB" sz="3600" dirty="0" smtClean="0"/>
              <a:t>WP4.1 Survey Methodology</a:t>
            </a:r>
            <a:endParaRPr lang="en-GB" sz="3600" dirty="0"/>
          </a:p>
        </p:txBody>
      </p:sp>
      <p:grpSp>
        <p:nvGrpSpPr>
          <p:cNvPr id="4" name="Group 3"/>
          <p:cNvGrpSpPr/>
          <p:nvPr/>
        </p:nvGrpSpPr>
        <p:grpSpPr>
          <a:xfrm>
            <a:off x="193429" y="82737"/>
            <a:ext cx="8670131" cy="572201"/>
            <a:chOff x="193429" y="82737"/>
            <a:chExt cx="8670131" cy="572201"/>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7" name="TextBox 6"/>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8" name="Straight Connector 7"/>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97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5BCD8-C047-4EAD-8153-4D81FBB9E3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6064" y="1772816"/>
            <a:ext cx="4692440" cy="4461521"/>
          </a:xfrm>
          <a:prstGeom prst="rect">
            <a:avLst/>
          </a:prstGeom>
          <a:ln>
            <a:solidFill>
              <a:schemeClr val="tx1"/>
            </a:solidFill>
          </a:ln>
        </p:spPr>
      </p:pic>
      <p:sp>
        <p:nvSpPr>
          <p:cNvPr id="5" name="TextBox 4">
            <a:extLst>
              <a:ext uri="{FF2B5EF4-FFF2-40B4-BE49-F238E27FC236}">
                <a16:creationId xmlns:a16="http://schemas.microsoft.com/office/drawing/2014/main" id="{842BD8D5-5384-451E-8047-85A4C8DFFB18}"/>
              </a:ext>
            </a:extLst>
          </p:cNvPr>
          <p:cNvSpPr txBox="1"/>
          <p:nvPr/>
        </p:nvSpPr>
        <p:spPr>
          <a:xfrm>
            <a:off x="323528" y="1772816"/>
            <a:ext cx="4104456" cy="4647426"/>
          </a:xfrm>
          <a:prstGeom prst="rect">
            <a:avLst/>
          </a:prstGeom>
          <a:noFill/>
        </p:spPr>
        <p:txBody>
          <a:bodyPr wrap="square" rtlCol="0">
            <a:spAutoFit/>
          </a:bodyPr>
          <a:lstStyle/>
          <a:p>
            <a:pPr>
              <a:spcAft>
                <a:spcPts val="600"/>
              </a:spcAft>
            </a:pPr>
            <a:r>
              <a:rPr lang="en-GB" sz="1200" dirty="0">
                <a:latin typeface="Franklin Gothic Medium" panose="020B0603020102020204" pitchFamily="34" charset="0"/>
              </a:rPr>
              <a:t>The European supply chain of companies providing systems and sub-systems to the particle accelerator Technology Infrastructure is highly fragmented, by technology, system complexity, location, company size, and other criteria. </a:t>
            </a:r>
          </a:p>
          <a:p>
            <a:pPr>
              <a:spcAft>
                <a:spcPts val="600"/>
              </a:spcAft>
            </a:pPr>
            <a:r>
              <a:rPr lang="en-GB" sz="1200" dirty="0">
                <a:latin typeface="Franklin Gothic Medium" panose="020B0603020102020204" pitchFamily="34" charset="0"/>
              </a:rPr>
              <a:t>At one end of the “market specialism” spectrum, there is a cohort of companies that supply systems and components especially developed for particle accelerators, while at the other end, there are companies supplying small quantities of their standard products for commoditised applications. Between these two ends of the supply chain spectrum, there are a range of companies supplying systems and components with various degrees of specialisation for the sector. </a:t>
            </a:r>
          </a:p>
          <a:p>
            <a:pPr>
              <a:spcAft>
                <a:spcPts val="600"/>
              </a:spcAft>
            </a:pPr>
            <a:r>
              <a:rPr lang="en-GB" sz="1200" dirty="0">
                <a:latin typeface="Franklin Gothic Medium" panose="020B0603020102020204" pitchFamily="34" charset="0"/>
              </a:rPr>
              <a:t>The analysis has focused on identifying companies which either focus on the Technology Infrastructure sector, or which develop and customise their products to meet the sectors needs.</a:t>
            </a:r>
          </a:p>
          <a:p>
            <a:pPr>
              <a:spcAft>
                <a:spcPts val="600"/>
              </a:spcAft>
            </a:pPr>
            <a:r>
              <a:rPr lang="en-GB" sz="1200" dirty="0">
                <a:latin typeface="Franklin Gothic Medium" panose="020B0603020102020204" pitchFamily="34" charset="0"/>
              </a:rPr>
              <a:t>Companies for which the Technology Infrastructure sector is a very small part of their business and which sell standard products for commoditised applications have not been included.</a:t>
            </a:r>
          </a:p>
          <a:p>
            <a:pPr>
              <a:spcAft>
                <a:spcPts val="600"/>
              </a:spcAft>
            </a:pPr>
            <a:r>
              <a:rPr lang="en-GB" sz="1200" dirty="0">
                <a:latin typeface="Franklin Gothic Medium" panose="020B0603020102020204" pitchFamily="34" charset="0"/>
              </a:rPr>
              <a:t>An analysis of companies distributed by technology and geography is on the next slide.</a:t>
            </a:r>
          </a:p>
        </p:txBody>
      </p:sp>
      <p:sp>
        <p:nvSpPr>
          <p:cNvPr id="7" name="TextBox 6">
            <a:extLst>
              <a:ext uri="{FF2B5EF4-FFF2-40B4-BE49-F238E27FC236}">
                <a16:creationId xmlns:a16="http://schemas.microsoft.com/office/drawing/2014/main" id="{5A716205-8C44-4253-8E18-A32D20F30C89}"/>
              </a:ext>
            </a:extLst>
          </p:cNvPr>
          <p:cNvSpPr txBox="1"/>
          <p:nvPr/>
        </p:nvSpPr>
        <p:spPr>
          <a:xfrm>
            <a:off x="5652120" y="4509120"/>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30</a:t>
            </a:r>
          </a:p>
        </p:txBody>
      </p:sp>
      <p:sp>
        <p:nvSpPr>
          <p:cNvPr id="8" name="TextBox 7">
            <a:extLst>
              <a:ext uri="{FF2B5EF4-FFF2-40B4-BE49-F238E27FC236}">
                <a16:creationId xmlns:a16="http://schemas.microsoft.com/office/drawing/2014/main" id="{E414C49E-F3B8-451D-99AC-FB1CD7EF045B}"/>
              </a:ext>
            </a:extLst>
          </p:cNvPr>
          <p:cNvSpPr txBox="1"/>
          <p:nvPr/>
        </p:nvSpPr>
        <p:spPr>
          <a:xfrm>
            <a:off x="4968044" y="5322113"/>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47</a:t>
            </a:r>
          </a:p>
        </p:txBody>
      </p:sp>
      <p:sp>
        <p:nvSpPr>
          <p:cNvPr id="9" name="TextBox 8">
            <a:extLst>
              <a:ext uri="{FF2B5EF4-FFF2-40B4-BE49-F238E27FC236}">
                <a16:creationId xmlns:a16="http://schemas.microsoft.com/office/drawing/2014/main" id="{323C0FC6-A413-4D67-B253-D6D055D03E9E}"/>
              </a:ext>
            </a:extLst>
          </p:cNvPr>
          <p:cNvSpPr txBox="1"/>
          <p:nvPr/>
        </p:nvSpPr>
        <p:spPr>
          <a:xfrm>
            <a:off x="6516216" y="5126995"/>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43</a:t>
            </a:r>
          </a:p>
        </p:txBody>
      </p:sp>
      <p:sp>
        <p:nvSpPr>
          <p:cNvPr id="10" name="TextBox 9">
            <a:extLst>
              <a:ext uri="{FF2B5EF4-FFF2-40B4-BE49-F238E27FC236}">
                <a16:creationId xmlns:a16="http://schemas.microsoft.com/office/drawing/2014/main" id="{0DB78060-48AC-40EB-8416-EC59088BCE43}"/>
              </a:ext>
            </a:extLst>
          </p:cNvPr>
          <p:cNvSpPr txBox="1"/>
          <p:nvPr/>
        </p:nvSpPr>
        <p:spPr>
          <a:xfrm>
            <a:off x="6156176" y="4550931"/>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7</a:t>
            </a:r>
          </a:p>
        </p:txBody>
      </p:sp>
      <p:sp>
        <p:nvSpPr>
          <p:cNvPr id="11" name="TextBox 10">
            <a:extLst>
              <a:ext uri="{FF2B5EF4-FFF2-40B4-BE49-F238E27FC236}">
                <a16:creationId xmlns:a16="http://schemas.microsoft.com/office/drawing/2014/main" id="{34CE1058-4B98-4256-ADB5-3253A74A975D}"/>
              </a:ext>
            </a:extLst>
          </p:cNvPr>
          <p:cNvSpPr txBox="1"/>
          <p:nvPr/>
        </p:nvSpPr>
        <p:spPr>
          <a:xfrm>
            <a:off x="5940152" y="4001580"/>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2</a:t>
            </a:r>
          </a:p>
        </p:txBody>
      </p:sp>
      <p:sp>
        <p:nvSpPr>
          <p:cNvPr id="12" name="TextBox 11">
            <a:extLst>
              <a:ext uri="{FF2B5EF4-FFF2-40B4-BE49-F238E27FC236}">
                <a16:creationId xmlns:a16="http://schemas.microsoft.com/office/drawing/2014/main" id="{0E0A9E5C-0512-487D-9A83-A071804DB44C}"/>
              </a:ext>
            </a:extLst>
          </p:cNvPr>
          <p:cNvSpPr txBox="1"/>
          <p:nvPr/>
        </p:nvSpPr>
        <p:spPr>
          <a:xfrm>
            <a:off x="5976156" y="3755359"/>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14</a:t>
            </a:r>
          </a:p>
        </p:txBody>
      </p:sp>
      <p:sp>
        <p:nvSpPr>
          <p:cNvPr id="13" name="TextBox 12">
            <a:extLst>
              <a:ext uri="{FF2B5EF4-FFF2-40B4-BE49-F238E27FC236}">
                <a16:creationId xmlns:a16="http://schemas.microsoft.com/office/drawing/2014/main" id="{B70DE0B1-A7CF-4364-8563-40BBF34410A3}"/>
              </a:ext>
            </a:extLst>
          </p:cNvPr>
          <p:cNvSpPr txBox="1"/>
          <p:nvPr/>
        </p:nvSpPr>
        <p:spPr>
          <a:xfrm>
            <a:off x="5418094" y="3742257"/>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38</a:t>
            </a:r>
          </a:p>
        </p:txBody>
      </p:sp>
      <p:sp>
        <p:nvSpPr>
          <p:cNvPr id="14" name="TextBox 13">
            <a:extLst>
              <a:ext uri="{FF2B5EF4-FFF2-40B4-BE49-F238E27FC236}">
                <a16:creationId xmlns:a16="http://schemas.microsoft.com/office/drawing/2014/main" id="{BDDDBFBF-FB24-45FF-9253-FBF5869C3F37}"/>
              </a:ext>
            </a:extLst>
          </p:cNvPr>
          <p:cNvSpPr txBox="1"/>
          <p:nvPr/>
        </p:nvSpPr>
        <p:spPr>
          <a:xfrm>
            <a:off x="6327509" y="3920280"/>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51</a:t>
            </a:r>
          </a:p>
        </p:txBody>
      </p:sp>
      <p:sp>
        <p:nvSpPr>
          <p:cNvPr id="15" name="TextBox 14">
            <a:extLst>
              <a:ext uri="{FF2B5EF4-FFF2-40B4-BE49-F238E27FC236}">
                <a16:creationId xmlns:a16="http://schemas.microsoft.com/office/drawing/2014/main" id="{B98B4175-D81F-46C8-B241-3F9EE0C61E28}"/>
              </a:ext>
            </a:extLst>
          </p:cNvPr>
          <p:cNvSpPr txBox="1"/>
          <p:nvPr/>
        </p:nvSpPr>
        <p:spPr>
          <a:xfrm>
            <a:off x="7146286" y="3828327"/>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1</a:t>
            </a:r>
          </a:p>
        </p:txBody>
      </p:sp>
      <p:sp>
        <p:nvSpPr>
          <p:cNvPr id="16" name="TextBox 15">
            <a:extLst>
              <a:ext uri="{FF2B5EF4-FFF2-40B4-BE49-F238E27FC236}">
                <a16:creationId xmlns:a16="http://schemas.microsoft.com/office/drawing/2014/main" id="{05E10698-AB8C-4BD8-B6AD-C4D31BA0EB24}"/>
              </a:ext>
            </a:extLst>
          </p:cNvPr>
          <p:cNvSpPr txBox="1"/>
          <p:nvPr/>
        </p:nvSpPr>
        <p:spPr>
          <a:xfrm>
            <a:off x="7596336" y="5487035"/>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1</a:t>
            </a:r>
          </a:p>
        </p:txBody>
      </p:sp>
      <p:sp>
        <p:nvSpPr>
          <p:cNvPr id="17" name="TextBox 16">
            <a:extLst>
              <a:ext uri="{FF2B5EF4-FFF2-40B4-BE49-F238E27FC236}">
                <a16:creationId xmlns:a16="http://schemas.microsoft.com/office/drawing/2014/main" id="{4D244A9C-1077-441D-A2AE-3608F3298B75}"/>
              </a:ext>
            </a:extLst>
          </p:cNvPr>
          <p:cNvSpPr txBox="1"/>
          <p:nvPr/>
        </p:nvSpPr>
        <p:spPr>
          <a:xfrm>
            <a:off x="6761409" y="4142763"/>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6</a:t>
            </a:r>
          </a:p>
        </p:txBody>
      </p:sp>
      <p:sp>
        <p:nvSpPr>
          <p:cNvPr id="18" name="TextBox 17">
            <a:extLst>
              <a:ext uri="{FF2B5EF4-FFF2-40B4-BE49-F238E27FC236}">
                <a16:creationId xmlns:a16="http://schemas.microsoft.com/office/drawing/2014/main" id="{911604B3-0AFB-4070-9C2A-AC4BB89E65AB}"/>
              </a:ext>
            </a:extLst>
          </p:cNvPr>
          <p:cNvSpPr txBox="1"/>
          <p:nvPr/>
        </p:nvSpPr>
        <p:spPr>
          <a:xfrm>
            <a:off x="6372200" y="3276273"/>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8</a:t>
            </a:r>
          </a:p>
        </p:txBody>
      </p:sp>
      <p:sp>
        <p:nvSpPr>
          <p:cNvPr id="19" name="TextBox 18">
            <a:extLst>
              <a:ext uri="{FF2B5EF4-FFF2-40B4-BE49-F238E27FC236}">
                <a16:creationId xmlns:a16="http://schemas.microsoft.com/office/drawing/2014/main" id="{6F64F732-D28F-4407-905A-4956C0E1C396}"/>
              </a:ext>
            </a:extLst>
          </p:cNvPr>
          <p:cNvSpPr txBox="1"/>
          <p:nvPr/>
        </p:nvSpPr>
        <p:spPr>
          <a:xfrm>
            <a:off x="6733166" y="2889410"/>
            <a:ext cx="360040"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5</a:t>
            </a:r>
          </a:p>
        </p:txBody>
      </p:sp>
      <p:sp>
        <p:nvSpPr>
          <p:cNvPr id="20" name="TextBox 19">
            <a:extLst>
              <a:ext uri="{FF2B5EF4-FFF2-40B4-BE49-F238E27FC236}">
                <a16:creationId xmlns:a16="http://schemas.microsoft.com/office/drawing/2014/main" id="{CCCD8F29-7BD5-4A29-BEBE-A38817C2A194}"/>
              </a:ext>
            </a:extLst>
          </p:cNvPr>
          <p:cNvSpPr txBox="1"/>
          <p:nvPr/>
        </p:nvSpPr>
        <p:spPr>
          <a:xfrm>
            <a:off x="8379408" y="1971308"/>
            <a:ext cx="729096" cy="246221"/>
          </a:xfrm>
          <a:prstGeom prst="rect">
            <a:avLst/>
          </a:prstGeom>
          <a:noFill/>
        </p:spPr>
        <p:txBody>
          <a:bodyPr wrap="square" rtlCol="0">
            <a:spAutoFit/>
          </a:bodyPr>
          <a:lstStyle/>
          <a:p>
            <a:r>
              <a:rPr lang="en-GB" sz="1000" b="1" dirty="0">
                <a:solidFill>
                  <a:srgbClr val="FF0000"/>
                </a:solidFill>
                <a:latin typeface="Franklin Gothic Medium" panose="020B0603020102020204" pitchFamily="34" charset="0"/>
              </a:rPr>
              <a:t>2 (Japan)</a:t>
            </a:r>
          </a:p>
        </p:txBody>
      </p:sp>
      <p:sp>
        <p:nvSpPr>
          <p:cNvPr id="6" name="TextBox 5">
            <a:extLst>
              <a:ext uri="{FF2B5EF4-FFF2-40B4-BE49-F238E27FC236}">
                <a16:creationId xmlns:a16="http://schemas.microsoft.com/office/drawing/2014/main" id="{9D560450-A30E-4908-B2F5-F7DB8603508B}"/>
              </a:ext>
            </a:extLst>
          </p:cNvPr>
          <p:cNvSpPr txBox="1"/>
          <p:nvPr/>
        </p:nvSpPr>
        <p:spPr>
          <a:xfrm>
            <a:off x="4788024" y="5960313"/>
            <a:ext cx="4032448" cy="276999"/>
          </a:xfrm>
          <a:prstGeom prst="rect">
            <a:avLst/>
          </a:prstGeom>
          <a:noFill/>
        </p:spPr>
        <p:txBody>
          <a:bodyPr wrap="square" rtlCol="0">
            <a:spAutoFit/>
          </a:bodyPr>
          <a:lstStyle/>
          <a:p>
            <a:r>
              <a:rPr lang="en-GB" sz="1200" b="1" i="1" dirty="0">
                <a:solidFill>
                  <a:srgbClr val="7030A0"/>
                </a:solidFill>
                <a:latin typeface="Franklin Gothic Medium" panose="020B0603020102020204" pitchFamily="34" charset="0"/>
              </a:rPr>
              <a:t>European Accelerator Technology Supply Chain Distribution</a:t>
            </a:r>
            <a:endParaRPr lang="en-GB" sz="1200" b="1" dirty="0">
              <a:solidFill>
                <a:srgbClr val="7030A0"/>
              </a:solidFill>
              <a:latin typeface="Franklin Gothic Medium" panose="020B0603020102020204" pitchFamily="34" charset="0"/>
            </a:endParaRPr>
          </a:p>
        </p:txBody>
      </p:sp>
      <p:grpSp>
        <p:nvGrpSpPr>
          <p:cNvPr id="22" name="Group 21"/>
          <p:cNvGrpSpPr/>
          <p:nvPr/>
        </p:nvGrpSpPr>
        <p:grpSpPr>
          <a:xfrm>
            <a:off x="193429" y="82737"/>
            <a:ext cx="8670131" cy="572201"/>
            <a:chOff x="193429" y="82737"/>
            <a:chExt cx="8670131" cy="572201"/>
          </a:xfrm>
        </p:grpSpPr>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
          <p:nvSpPr>
            <p:cNvPr id="25" name="TextBox 24"/>
            <p:cNvSpPr txBox="1"/>
            <p:nvPr/>
          </p:nvSpPr>
          <p:spPr>
            <a:xfrm>
              <a:off x="2959832" y="82737"/>
              <a:ext cx="5616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AMICI </a:t>
              </a:r>
              <a:r>
                <a:rPr kumimoji="0" lang="en-US" b="0" i="0"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Second </a:t>
              </a:r>
              <a:r>
                <a:rPr kumimoji="0" lang="en-US"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Annual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Salerno, 22-24 </a:t>
              </a:r>
              <a:r>
                <a:rPr kumimoji="0" lang="it-IT" sz="1000" b="0" i="1" u="none" strike="noStrike" kern="1200" cap="none" spc="0" normalizeH="0" baseline="0" noProof="0" dirty="0" err="1" smtClean="0">
                  <a:ln>
                    <a:noFill/>
                  </a:ln>
                  <a:effectLst/>
                  <a:uLnTx/>
                  <a:uFillTx/>
                  <a:latin typeface="Calibri Light" panose="020F0302020204030204" pitchFamily="34" charset="0"/>
                  <a:ea typeface="+mn-ea"/>
                  <a:cs typeface="Calibri Light" panose="020F0302020204030204" pitchFamily="34" charset="0"/>
                </a:rPr>
                <a:t>Jan</a:t>
              </a:r>
              <a:r>
                <a:rPr kumimoji="0" lang="it-IT" sz="1000" b="0" i="1" u="none" strike="noStrike" kern="1200" cap="none" spc="0" normalizeH="0" baseline="0" noProof="0" dirty="0" smtClean="0">
                  <a:ln>
                    <a:noFill/>
                  </a:ln>
                  <a:effectLst/>
                  <a:uLnTx/>
                  <a:uFillTx/>
                  <a:latin typeface="Calibri Light" panose="020F0302020204030204" pitchFamily="34" charset="0"/>
                  <a:ea typeface="+mn-ea"/>
                  <a:cs typeface="Calibri Light" panose="020F0302020204030204" pitchFamily="34" charset="0"/>
                </a:rPr>
                <a:t>. 2019</a:t>
              </a:r>
              <a:endParaRPr kumimoji="0" lang="en-US" sz="1000" b="0" i="1"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p:txBody>
        </p:sp>
        <p:cxnSp>
          <p:nvCxnSpPr>
            <p:cNvPr id="26" name="Straight Connector 25"/>
            <p:cNvCxnSpPr/>
            <p:nvPr/>
          </p:nvCxnSpPr>
          <p:spPr>
            <a:xfrm flipV="1">
              <a:off x="261254" y="650781"/>
              <a:ext cx="8602306" cy="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Title 4"/>
          <p:cNvSpPr>
            <a:spLocks noGrp="1"/>
          </p:cNvSpPr>
          <p:nvPr>
            <p:ph type="title"/>
          </p:nvPr>
        </p:nvSpPr>
        <p:spPr>
          <a:xfrm>
            <a:off x="628650" y="365126"/>
            <a:ext cx="7886700" cy="1325563"/>
          </a:xfrm>
        </p:spPr>
        <p:txBody>
          <a:bodyPr>
            <a:normAutofit/>
          </a:bodyPr>
          <a:lstStyle/>
          <a:p>
            <a:r>
              <a:rPr lang="en-GB" sz="2400" dirty="0" smtClean="0"/>
              <a:t>European Particle Accelerator Technology Supply Companies</a:t>
            </a:r>
            <a:endParaRPr lang="en-GB" sz="2400" dirty="0"/>
          </a:p>
        </p:txBody>
      </p:sp>
    </p:spTree>
    <p:extLst>
      <p:ext uri="{BB962C8B-B14F-4D97-AF65-F5344CB8AC3E}">
        <p14:creationId xmlns:p14="http://schemas.microsoft.com/office/powerpoint/2010/main" val="283626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1389</TotalTime>
  <Words>4278</Words>
  <Application>Microsoft Office PowerPoint</Application>
  <PresentationFormat>On-screen Show (4:3)</PresentationFormat>
  <Paragraphs>525</Paragraphs>
  <Slides>66</Slides>
  <Notes>9</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66</vt:i4>
      </vt:variant>
    </vt:vector>
  </HeadingPairs>
  <TitlesOfParts>
    <vt:vector size="78" baseType="lpstr">
      <vt:lpstr>Arial</vt:lpstr>
      <vt:lpstr>Brush Script MT</vt:lpstr>
      <vt:lpstr>Calibri</vt:lpstr>
      <vt:lpstr>Calibri Light</vt:lpstr>
      <vt:lpstr>Courier New</vt:lpstr>
      <vt:lpstr>Franklin Gothic Medium</vt:lpstr>
      <vt:lpstr>Gill Sans</vt:lpstr>
      <vt:lpstr>Times New Roman</vt:lpstr>
      <vt:lpstr>Wingdings</vt:lpstr>
      <vt:lpstr>Office Theme</vt:lpstr>
      <vt:lpstr>1_Office Theme</vt:lpstr>
      <vt:lpstr>Thème Office</vt:lpstr>
      <vt:lpstr>PowerPoint Presentation</vt:lpstr>
      <vt:lpstr>WP4 Innovation – Scene Setting</vt:lpstr>
      <vt:lpstr>WP4 - Benefits for industry</vt:lpstr>
      <vt:lpstr>Talk outline</vt:lpstr>
      <vt:lpstr>PowerPoint Presentation</vt:lpstr>
      <vt:lpstr>Task WP4.1 - Industry Survey – Accelerator Technologies</vt:lpstr>
      <vt:lpstr>WP4.1 Survey Timeline</vt:lpstr>
      <vt:lpstr>WP4.1 Survey Methodology</vt:lpstr>
      <vt:lpstr>European Particle Accelerator Technology Supply Companies</vt:lpstr>
      <vt:lpstr>European Particle Accelerator Technology Supply Companies</vt:lpstr>
      <vt:lpstr>Summary of supply chain interviews</vt:lpstr>
      <vt:lpstr>Summary of supply chain interviews</vt:lpstr>
      <vt:lpstr>Summary of supply chain interviews</vt:lpstr>
      <vt:lpstr>Supply chain – web survey results</vt:lpstr>
      <vt:lpstr>PowerPoint Presentation</vt:lpstr>
      <vt:lpstr>PowerPoint Presentation</vt:lpstr>
      <vt:lpstr>PowerPoint Presentation</vt:lpstr>
      <vt:lpstr>PowerPoint Presentation</vt:lpstr>
      <vt:lpstr>PowerPoint Presentation</vt:lpstr>
      <vt:lpstr>Key Findings of the Web Survey</vt:lpstr>
      <vt:lpstr>Lateral Markets summary</vt:lpstr>
      <vt:lpstr>Lateral Markets summary</vt:lpstr>
      <vt:lpstr>European Particle Accelerator Research Institutions</vt:lpstr>
      <vt:lpstr>PowerPoint Presentation</vt:lpstr>
      <vt:lpstr>Gap Analysis - Market Weaknesses  </vt:lpstr>
      <vt:lpstr>Strategies &amp; Recommendations</vt:lpstr>
      <vt:lpstr>PowerPoint Presentation</vt:lpstr>
      <vt:lpstr>PowerPoint Presentation</vt:lpstr>
      <vt:lpstr>PowerPoint Presentation</vt:lpstr>
      <vt:lpstr>Task WP 4.2 Industry Survey – Magnet Technologies</vt:lpstr>
      <vt:lpstr>WP 4.2 Activities</vt:lpstr>
      <vt:lpstr>Survey</vt:lpstr>
      <vt:lpstr>Survey</vt:lpstr>
      <vt:lpstr>First Results (cont’d)</vt:lpstr>
      <vt:lpstr>First Results (cont’d)</vt:lpstr>
      <vt:lpstr>First Results (cont’d)</vt:lpstr>
      <vt:lpstr>First Results (cont’d)</vt:lpstr>
      <vt:lpstr>First Results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Gleeson, Anthony (STFC,DL,AST)</dc:creator>
  <cp:lastModifiedBy>Gleeson, Anthony (STFC,DL,AST)</cp:lastModifiedBy>
  <cp:revision>134</cp:revision>
  <dcterms:created xsi:type="dcterms:W3CDTF">2019-01-18T16:19:14Z</dcterms:created>
  <dcterms:modified xsi:type="dcterms:W3CDTF">2019-01-23T07:58:21Z</dcterms:modified>
</cp:coreProperties>
</file>