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391" r:id="rId3"/>
    <p:sldId id="395" r:id="rId4"/>
    <p:sldId id="388" r:id="rId5"/>
    <p:sldId id="389" r:id="rId6"/>
    <p:sldId id="392" r:id="rId7"/>
    <p:sldId id="390" r:id="rId8"/>
    <p:sldId id="380" r:id="rId9"/>
    <p:sldId id="385" r:id="rId10"/>
    <p:sldId id="387" r:id="rId11"/>
    <p:sldId id="382" r:id="rId12"/>
    <p:sldId id="313" r:id="rId13"/>
    <p:sldId id="396" r:id="rId14"/>
    <p:sldId id="398" r:id="rId15"/>
    <p:sldId id="399" r:id="rId16"/>
    <p:sldId id="400" r:id="rId17"/>
    <p:sldId id="401" r:id="rId18"/>
    <p:sldId id="402" r:id="rId19"/>
    <p:sldId id="403" r:id="rId20"/>
    <p:sldId id="404" r:id="rId21"/>
    <p:sldId id="406" r:id="rId22"/>
    <p:sldId id="407" r:id="rId23"/>
    <p:sldId id="397" r:id="rId24"/>
    <p:sldId id="405" r:id="rId25"/>
    <p:sldId id="345" r:id="rId26"/>
    <p:sldId id="40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76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95543-4E90-4FF3-8B50-CB69712CCF2B}" type="datetimeFigureOut">
              <a:rPr lang="en-US" smtClean="0"/>
              <a:t>1/23/2019</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2C9518-8B69-4B4A-A03E-B3A42292515D}" type="slidenum">
              <a:rPr lang="en-US" smtClean="0"/>
              <a:t>‹N°›</a:t>
            </a:fld>
            <a:endParaRPr lang="en-US"/>
          </a:p>
        </p:txBody>
      </p:sp>
    </p:spTree>
    <p:extLst>
      <p:ext uri="{BB962C8B-B14F-4D97-AF65-F5344CB8AC3E}">
        <p14:creationId xmlns:p14="http://schemas.microsoft.com/office/powerpoint/2010/main" val="1452891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r>
              <a:rPr lang="fr-FR" smtClean="0"/>
              <a:t>23/01/2019, Salerno</a:t>
            </a:r>
            <a:endParaRPr lang="en-US" dirty="0"/>
          </a:p>
        </p:txBody>
      </p:sp>
      <p:sp>
        <p:nvSpPr>
          <p:cNvPr id="5" name="Espace réservé du pied de page 4"/>
          <p:cNvSpPr>
            <a:spLocks noGrp="1"/>
          </p:cNvSpPr>
          <p:nvPr>
            <p:ph type="ftr" sz="quarter" idx="11"/>
          </p:nvPr>
        </p:nvSpPr>
        <p:spPr/>
        <p:txBody>
          <a:bodyPr/>
          <a:lstStyle/>
          <a:p>
            <a:r>
              <a:rPr lang="en-US" dirty="0" smtClean="0"/>
              <a:t>2</a:t>
            </a:r>
            <a:r>
              <a:rPr lang="en-US" baseline="30000" dirty="0" smtClean="0"/>
              <a:t>nd</a:t>
            </a:r>
            <a:r>
              <a:rPr lang="en-US" dirty="0" smtClean="0"/>
              <a:t> Annual Meeting</a:t>
            </a:r>
            <a:endParaRPr lang="en-US" dirty="0"/>
          </a:p>
        </p:txBody>
      </p:sp>
      <p:sp>
        <p:nvSpPr>
          <p:cNvPr id="6" name="Espace réservé du numéro de diapositive 5"/>
          <p:cNvSpPr>
            <a:spLocks noGrp="1"/>
          </p:cNvSpPr>
          <p:nvPr>
            <p:ph type="sldNum" sz="quarter" idx="12"/>
          </p:nvPr>
        </p:nvSpPr>
        <p:spPr/>
        <p:txBody>
          <a:bodyPr/>
          <a:lstStyle/>
          <a:p>
            <a:fld id="{0F953CB8-DBD3-4A3C-9D87-8FE85FADDDAF}" type="slidenum">
              <a:rPr lang="en-US" smtClean="0"/>
              <a:t>‹N°›</a:t>
            </a:fld>
            <a:endParaRPr lang="en-US"/>
          </a:p>
        </p:txBody>
      </p:sp>
    </p:spTree>
    <p:extLst>
      <p:ext uri="{BB962C8B-B14F-4D97-AF65-F5344CB8AC3E}">
        <p14:creationId xmlns:p14="http://schemas.microsoft.com/office/powerpoint/2010/main" val="29479888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Shape 62"/>
          <p:cNvSpPr>
            <a:spLocks noGrp="1"/>
          </p:cNvSpPr>
          <p:nvPr>
            <p:ph type="title"/>
          </p:nvPr>
        </p:nvSpPr>
        <p:spPr>
          <a:xfrm>
            <a:off x="1475655" y="6624"/>
            <a:ext cx="7056785" cy="614064"/>
          </a:xfrm>
          <a:prstGeom prst="rect">
            <a:avLst/>
          </a:prstGeom>
        </p:spPr>
        <p:txBody>
          <a:bodyPr/>
          <a:lstStyle/>
          <a:p>
            <a:r>
              <a:t>Title Text</a:t>
            </a:r>
          </a:p>
        </p:txBody>
      </p:sp>
      <p:sp>
        <p:nvSpPr>
          <p:cNvPr id="7" name="Espace réservé de la date 6"/>
          <p:cNvSpPr>
            <a:spLocks noGrp="1"/>
          </p:cNvSpPr>
          <p:nvPr>
            <p:ph type="dt" sz="half" idx="10"/>
          </p:nvPr>
        </p:nvSpPr>
        <p:spPr/>
        <p:txBody>
          <a:bodyPr/>
          <a:lstStyle/>
          <a:p>
            <a:r>
              <a:rPr lang="fr-FR" smtClean="0"/>
              <a:t>23/01/2019, Salerno</a:t>
            </a:r>
            <a:endParaRPr lang="en-US" dirty="0"/>
          </a:p>
        </p:txBody>
      </p:sp>
      <p:sp>
        <p:nvSpPr>
          <p:cNvPr id="8" name="Espace réservé du pied de page 7"/>
          <p:cNvSpPr>
            <a:spLocks noGrp="1"/>
          </p:cNvSpPr>
          <p:nvPr>
            <p:ph type="ftr" sz="quarter" idx="11"/>
          </p:nvPr>
        </p:nvSpPr>
        <p:spPr/>
        <p:txBody>
          <a:bodyPr/>
          <a:lstStyle/>
          <a:p>
            <a:r>
              <a:rPr lang="en-US" dirty="0" smtClean="0"/>
              <a:t>2</a:t>
            </a:r>
            <a:r>
              <a:rPr lang="en-US" baseline="30000" dirty="0" smtClean="0"/>
              <a:t>nd</a:t>
            </a:r>
            <a:r>
              <a:rPr lang="en-US" dirty="0" smtClean="0"/>
              <a:t> Annual Meeting</a:t>
            </a:r>
            <a:endParaRPr lang="en-US" dirty="0"/>
          </a:p>
        </p:txBody>
      </p:sp>
      <p:sp>
        <p:nvSpPr>
          <p:cNvPr id="9" name="Espace réservé du numéro de diapositive 8"/>
          <p:cNvSpPr>
            <a:spLocks noGrp="1"/>
          </p:cNvSpPr>
          <p:nvPr>
            <p:ph type="sldNum" sz="quarter" idx="12"/>
          </p:nvPr>
        </p:nvSpPr>
        <p:spPr/>
        <p:txBody>
          <a:bodyPr/>
          <a:lstStyle/>
          <a:p>
            <a:fld id="{0F953CB8-DBD3-4A3C-9D87-8FE85FADDDAF}" type="slidenum">
              <a:rPr lang="en-US" smtClean="0"/>
              <a:t>‹N°›</a:t>
            </a:fld>
            <a:endParaRPr lang="en-US"/>
          </a:p>
        </p:txBody>
      </p:sp>
    </p:spTree>
    <p:extLst>
      <p:ext uri="{BB962C8B-B14F-4D97-AF65-F5344CB8AC3E}">
        <p14:creationId xmlns:p14="http://schemas.microsoft.com/office/powerpoint/2010/main" val="748961442"/>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ncabezado de sección">
    <p:spTree>
      <p:nvGrpSpPr>
        <p:cNvPr id="1" name=""/>
        <p:cNvGrpSpPr/>
        <p:nvPr/>
      </p:nvGrpSpPr>
      <p:grpSpPr>
        <a:xfrm>
          <a:off x="0" y="0"/>
          <a:ext cx="0" cy="0"/>
          <a:chOff x="0" y="0"/>
          <a:chExt cx="0" cy="0"/>
        </a:xfrm>
      </p:grpSpPr>
      <p:sp>
        <p:nvSpPr>
          <p:cNvPr id="2" name="Espace réservé de la date 1"/>
          <p:cNvSpPr>
            <a:spLocks noGrp="1"/>
          </p:cNvSpPr>
          <p:nvPr>
            <p:ph type="dt" sz="half" idx="13"/>
          </p:nvPr>
        </p:nvSpPr>
        <p:spPr/>
        <p:txBody>
          <a:bodyPr/>
          <a:lstStyle/>
          <a:p>
            <a:r>
              <a:rPr lang="fr-FR" smtClean="0"/>
              <a:t>23/01/2019, Salerno</a:t>
            </a:r>
            <a:endParaRPr lang="en-US" dirty="0"/>
          </a:p>
        </p:txBody>
      </p:sp>
      <p:sp>
        <p:nvSpPr>
          <p:cNvPr id="3" name="Espace réservé du pied de page 2"/>
          <p:cNvSpPr>
            <a:spLocks noGrp="1"/>
          </p:cNvSpPr>
          <p:nvPr>
            <p:ph type="ftr" sz="quarter" idx="14"/>
          </p:nvPr>
        </p:nvSpPr>
        <p:spPr/>
        <p:txBody>
          <a:bodyPr/>
          <a:lstStyle/>
          <a:p>
            <a:r>
              <a:rPr lang="en-US" smtClean="0"/>
              <a:t>2</a:t>
            </a:r>
            <a:r>
              <a:rPr lang="en-US" baseline="30000" smtClean="0"/>
              <a:t>nd</a:t>
            </a:r>
            <a:r>
              <a:rPr lang="en-US" smtClean="0"/>
              <a:t> Annual Meeting</a:t>
            </a:r>
            <a:endParaRPr lang="en-US" dirty="0"/>
          </a:p>
        </p:txBody>
      </p:sp>
      <p:sp>
        <p:nvSpPr>
          <p:cNvPr id="4" name="Espace réservé du numéro de diapositive 3"/>
          <p:cNvSpPr>
            <a:spLocks noGrp="1"/>
          </p:cNvSpPr>
          <p:nvPr>
            <p:ph type="sldNum" sz="quarter" idx="15"/>
          </p:nvPr>
        </p:nvSpPr>
        <p:spPr/>
        <p:txBody>
          <a:bodyPr/>
          <a:lstStyle/>
          <a:p>
            <a:fld id="{0F953CB8-DBD3-4A3C-9D87-8FE85FADDDAF}" type="slidenum">
              <a:rPr lang="en-US" smtClean="0"/>
              <a:t>‹N°›</a:t>
            </a:fld>
            <a:endParaRPr lang="en-US"/>
          </a:p>
        </p:txBody>
      </p:sp>
    </p:spTree>
    <p:extLst>
      <p:ext uri="{BB962C8B-B14F-4D97-AF65-F5344CB8AC3E}">
        <p14:creationId xmlns:p14="http://schemas.microsoft.com/office/powerpoint/2010/main" val="76600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Espace réservé de la date 3"/>
          <p:cNvSpPr>
            <a:spLocks noGrp="1"/>
          </p:cNvSpPr>
          <p:nvPr>
            <p:ph type="dt" sz="half" idx="2"/>
          </p:nvPr>
        </p:nvSpPr>
        <p:spPr>
          <a:xfrm>
            <a:off x="849313" y="6356350"/>
            <a:ext cx="1741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23/01/2019, Salerno</a:t>
            </a:r>
            <a:endParaRPr lang="en-US"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2</a:t>
            </a:r>
            <a:r>
              <a:rPr lang="en-US" baseline="30000" dirty="0" smtClean="0"/>
              <a:t>nd</a:t>
            </a:r>
            <a:r>
              <a:rPr lang="en-US" dirty="0" smtClean="0"/>
              <a:t> Annual Meeting</a:t>
            </a:r>
            <a:endParaRPr lang="en-US"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53CB8-DBD3-4A3C-9D87-8FE85FADDDAF}" type="slidenum">
              <a:rPr lang="en-US" smtClean="0"/>
              <a:t>‹N°›</a:t>
            </a:fld>
            <a:endParaRPr lang="en-US"/>
          </a:p>
        </p:txBody>
      </p:sp>
      <p:sp>
        <p:nvSpPr>
          <p:cNvPr id="9" name="Line 3"/>
          <p:cNvSpPr>
            <a:spLocks noChangeShapeType="1"/>
          </p:cNvSpPr>
          <p:nvPr userDrawn="1"/>
        </p:nvSpPr>
        <p:spPr bwMode="auto">
          <a:xfrm>
            <a:off x="849313" y="614363"/>
            <a:ext cx="8074025" cy="0"/>
          </a:xfrm>
          <a:prstGeom prst="line">
            <a:avLst/>
          </a:prstGeom>
          <a:noFill/>
          <a:ln w="19050" cap="flat">
            <a:solidFill>
              <a:srgbClr val="FF9933"/>
            </a:solidFill>
            <a:prstDash val="solid"/>
            <a:round/>
            <a:headEnd type="none" w="med" len="med"/>
            <a:tailEnd type="none" w="med" len="med"/>
          </a:ln>
        </p:spPr>
        <p:txBody>
          <a:bodyPr lIns="0" tIns="0" rIns="0" bIns="0"/>
          <a:lstStyle/>
          <a:p>
            <a:pPr algn="ctr" fontAlgn="base">
              <a:spcBef>
                <a:spcPct val="0"/>
              </a:spcBef>
              <a:spcAft>
                <a:spcPct val="0"/>
              </a:spcAft>
              <a:defRPr/>
            </a:pPr>
            <a:endParaRPr lang="en-GB" sz="4200">
              <a:solidFill>
                <a:srgbClr val="000000"/>
              </a:solidFill>
              <a:latin typeface="Gill Sans" charset="0"/>
              <a:sym typeface="Gill Sans" charset="0"/>
            </a:endParaRPr>
          </a:p>
        </p:txBody>
      </p:sp>
      <p:pic>
        <p:nvPicPr>
          <p:cNvPr id="8" name="Image 7"/>
          <p:cNvPicPr>
            <a:picLocks noChangeAspect="1"/>
          </p:cNvPicPr>
          <p:nvPr userDrawn="1"/>
        </p:nvPicPr>
        <p:blipFill rotWithShape="1">
          <a:blip r:embed="rId5" cstate="print">
            <a:extLst>
              <a:ext uri="{28A0092B-C50C-407E-A947-70E740481C1C}">
                <a14:useLocalDpi xmlns:a14="http://schemas.microsoft.com/office/drawing/2010/main" val="0"/>
              </a:ext>
            </a:extLst>
          </a:blip>
          <a:srcRect t="13267" b="17236"/>
          <a:stretch/>
        </p:blipFill>
        <p:spPr>
          <a:xfrm>
            <a:off x="0" y="5209"/>
            <a:ext cx="1473629" cy="576064"/>
          </a:xfrm>
          <a:prstGeom prst="rect">
            <a:avLst/>
          </a:prstGeom>
        </p:spPr>
      </p:pic>
      <p:pic>
        <p:nvPicPr>
          <p:cNvPr id="10" name="Imag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60431" y="6083"/>
            <a:ext cx="671999" cy="671999"/>
          </a:xfrm>
          <a:prstGeom prst="rect">
            <a:avLst/>
          </a:prstGeom>
        </p:spPr>
      </p:pic>
    </p:spTree>
    <p:extLst>
      <p:ext uri="{BB962C8B-B14F-4D97-AF65-F5344CB8AC3E}">
        <p14:creationId xmlns:p14="http://schemas.microsoft.com/office/powerpoint/2010/main" val="212111490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agenda.linearcollider.org/event/7889/contributions/42519/attachments/33702/51705/Presentacion_FJC_v6.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agenda.linearcollider.org/event/7889/contributions/42519/attachments/33702/51705/Presentacion_FJC_v6.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eu-amici.e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agenda.linearcollider.org/event/7889/contributions/42519/attachments/33702/51705/Presentacion_FJC_v6.pdf" TargetMode="External"/><Relationship Id="rId3" Type="http://schemas.openxmlformats.org/officeDocument/2006/relationships/image" Target="../media/image40.jpg"/><Relationship Id="rId7" Type="http://schemas.openxmlformats.org/officeDocument/2006/relationships/image" Target="../media/image44.png"/><Relationship Id="rId2" Type="http://schemas.openxmlformats.org/officeDocument/2006/relationships/hyperlink" Target="https://web.essbilbao.org/index.php/en/technology-dept/infrastructures/item/307-awf-advanced-welding" TargetMode="Externa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emf"/><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emf"/><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emf"/></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g"/><Relationship Id="rId11" Type="http://schemas.openxmlformats.org/officeDocument/2006/relationships/image" Target="../media/image33.gif"/><Relationship Id="rId5" Type="http://schemas.openxmlformats.org/officeDocument/2006/relationships/image" Target="../media/image27.jp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g"/></Relationships>
</file>

<file path=ppt/slides/_rels/slide8.xml.rels><?xml version="1.0" encoding="UTF-8" standalone="yes"?>
<Relationships xmlns="http://schemas.openxmlformats.org/package/2006/relationships"><Relationship Id="rId3" Type="http://schemas.openxmlformats.org/officeDocument/2006/relationships/hyperlink" Target="https://agenda.linearcollider.org/event/7889/contributions/42519/attachments/33702/51705/Presentacion_FJC_v6.pdf"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genda.linearcollider.org/event/7889/contributions/42519/attachments/33702/51705/Presentacion_FJC_v6.pdf"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90232" y="2348881"/>
            <a:ext cx="7742208" cy="2446084"/>
          </a:xfrm>
        </p:spPr>
        <p:txBody>
          <a:bodyPr>
            <a:normAutofit fontScale="90000"/>
          </a:bodyPr>
          <a:lstStyle/>
          <a:p>
            <a:r>
              <a:rPr lang="en-GB" dirty="0" smtClean="0"/>
              <a:t/>
            </a:r>
            <a:br>
              <a:rPr lang="en-GB" dirty="0" smtClean="0"/>
            </a:br>
            <a:r>
              <a:rPr lang="fr-FR" dirty="0"/>
              <a:t/>
            </a:r>
            <a:br>
              <a:rPr lang="fr-FR" dirty="0"/>
            </a:br>
            <a:r>
              <a:rPr lang="en-US" dirty="0"/>
              <a:t> </a:t>
            </a:r>
            <a:r>
              <a:rPr lang="en-US" dirty="0" smtClean="0"/>
              <a:t>Second Annual Meeting</a:t>
            </a:r>
            <a:br>
              <a:rPr lang="en-US" dirty="0" smtClean="0"/>
            </a:br>
            <a:r>
              <a:rPr lang="en-US" dirty="0" smtClean="0"/>
              <a:t>23 January 2019</a:t>
            </a:r>
            <a:br>
              <a:rPr lang="en-US" dirty="0" smtClean="0"/>
            </a:br>
            <a:r>
              <a:rPr lang="en-US" dirty="0" smtClean="0"/>
              <a:t>University of Salerno, Italy</a:t>
            </a:r>
            <a:r>
              <a:rPr lang="en-GB" dirty="0" smtClean="0"/>
              <a:t/>
            </a:r>
            <a:br>
              <a:rPr lang="en-GB" dirty="0" smtClean="0"/>
            </a:br>
            <a:r>
              <a:rPr lang="en-GB" dirty="0" smtClean="0"/>
              <a:t/>
            </a:r>
            <a:br>
              <a:rPr lang="en-GB" dirty="0" smtClean="0"/>
            </a:br>
            <a:r>
              <a:rPr lang="en-GB" dirty="0" smtClean="0"/>
              <a:t/>
            </a:r>
            <a:br>
              <a:rPr lang="en-GB" dirty="0" smtClean="0"/>
            </a:br>
            <a:endParaRPr lang="en-GB" dirty="0">
              <a:solidFill>
                <a:schemeClr val="accent1">
                  <a:lumMod val="50000"/>
                </a:schemeClr>
              </a:solidFill>
            </a:endParaRPr>
          </a:p>
        </p:txBody>
      </p:sp>
      <p:sp>
        <p:nvSpPr>
          <p:cNvPr id="3" name="Sous-titre 2"/>
          <p:cNvSpPr>
            <a:spLocks noGrp="1"/>
          </p:cNvSpPr>
          <p:nvPr>
            <p:ph type="subTitle" idx="1"/>
          </p:nvPr>
        </p:nvSpPr>
        <p:spPr>
          <a:xfrm>
            <a:off x="1371600" y="4653136"/>
            <a:ext cx="6400800" cy="1296144"/>
          </a:xfrm>
        </p:spPr>
        <p:txBody>
          <a:bodyPr/>
          <a:lstStyle/>
          <a:p>
            <a:r>
              <a:rPr lang="fr-FR" dirty="0" smtClean="0"/>
              <a:t>Olivier </a:t>
            </a:r>
            <a:r>
              <a:rPr lang="fr-FR" dirty="0" err="1" smtClean="0"/>
              <a:t>Napoly</a:t>
            </a:r>
            <a:r>
              <a:rPr lang="fr-FR" dirty="0" smtClean="0"/>
              <a:t>, </a:t>
            </a:r>
            <a:r>
              <a:rPr lang="fr-FR" dirty="0" err="1" smtClean="0"/>
              <a:t>coordinator</a:t>
            </a:r>
            <a:endParaRPr lang="fr-FR" dirty="0" smtClean="0"/>
          </a:p>
          <a:p>
            <a:r>
              <a:rPr lang="fr-FR" dirty="0" smtClean="0"/>
              <a:t>CEA/</a:t>
            </a:r>
            <a:r>
              <a:rPr lang="fr-FR" dirty="0" err="1" smtClean="0"/>
              <a:t>Irfu</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30" y="5733256"/>
            <a:ext cx="730747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1156" y="670192"/>
            <a:ext cx="3240360" cy="1822704"/>
          </a:xfrm>
          <a:prstGeom prst="rect">
            <a:avLst/>
          </a:prstGeom>
        </p:spPr>
      </p:pic>
    </p:spTree>
    <p:extLst>
      <p:ext uri="{BB962C8B-B14F-4D97-AF65-F5344CB8AC3E}">
        <p14:creationId xmlns:p14="http://schemas.microsoft.com/office/powerpoint/2010/main" val="242379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a:normAutofit fontScale="90000"/>
          </a:bodyPr>
          <a:lstStyle/>
          <a:p>
            <a:r>
              <a:rPr lang="fr-FR" dirty="0" err="1" smtClean="0"/>
              <a:t>Ineustar</a:t>
            </a:r>
            <a:r>
              <a:rPr lang="fr-FR" dirty="0" smtClean="0"/>
              <a:t> Associates</a:t>
            </a:r>
            <a:endParaRPr lang="fr-FR" dirty="0"/>
          </a:p>
        </p:txBody>
      </p:sp>
      <p:sp>
        <p:nvSpPr>
          <p:cNvPr id="7" name="Espace réservé de la date 6"/>
          <p:cNvSpPr>
            <a:spLocks noGrp="1"/>
          </p:cNvSpPr>
          <p:nvPr>
            <p:ph type="dt" sz="half" idx="10"/>
          </p:nvPr>
        </p:nvSpPr>
        <p:spPr/>
        <p:txBody>
          <a:bodyPr/>
          <a:lstStyle/>
          <a:p>
            <a:r>
              <a:rPr lang="fr-FR" smtClean="0"/>
              <a:t>23/01/2019, Salerno</a:t>
            </a:r>
            <a:endParaRPr lang="en-US" dirty="0"/>
          </a:p>
        </p:txBody>
      </p:sp>
      <p:sp>
        <p:nvSpPr>
          <p:cNvPr id="8" name="Espace réservé du pied de page 7"/>
          <p:cNvSpPr>
            <a:spLocks noGrp="1"/>
          </p:cNvSpPr>
          <p:nvPr>
            <p:ph type="ftr" sz="quarter" idx="11"/>
          </p:nvPr>
        </p:nvSpPr>
        <p:spPr/>
        <p:txBody>
          <a:bodyPr/>
          <a:lstStyle/>
          <a:p>
            <a:r>
              <a:rPr lang="en-US" smtClean="0"/>
              <a:t>2</a:t>
            </a:r>
            <a:r>
              <a:rPr lang="en-US" baseline="30000" smtClean="0"/>
              <a:t>nd</a:t>
            </a:r>
            <a:r>
              <a:rPr lang="en-US" smtClean="0"/>
              <a:t> Annual Meeting</a:t>
            </a:r>
            <a:endParaRPr lang="en-US" dirty="0"/>
          </a:p>
        </p:txBody>
      </p:sp>
      <p:sp>
        <p:nvSpPr>
          <p:cNvPr id="9" name="Espace réservé du numéro de diapositive 8"/>
          <p:cNvSpPr>
            <a:spLocks noGrp="1"/>
          </p:cNvSpPr>
          <p:nvPr>
            <p:ph type="sldNum" sz="quarter" idx="12"/>
          </p:nvPr>
        </p:nvSpPr>
        <p:spPr/>
        <p:txBody>
          <a:bodyPr/>
          <a:lstStyle/>
          <a:p>
            <a:fld id="{0F953CB8-DBD3-4A3C-9D87-8FE85FADDDAF}" type="slidenum">
              <a:rPr lang="en-US" smtClean="0"/>
              <a:t>10</a:t>
            </a:fld>
            <a:endParaRPr lang="en-US"/>
          </a:p>
        </p:txBody>
      </p:sp>
      <p:pic>
        <p:nvPicPr>
          <p:cNvPr id="11" name="Image 10"/>
          <p:cNvPicPr>
            <a:picLocks noChangeAspect="1"/>
          </p:cNvPicPr>
          <p:nvPr/>
        </p:nvPicPr>
        <p:blipFill>
          <a:blip r:embed="rId2"/>
          <a:stretch>
            <a:fillRect/>
          </a:stretch>
        </p:blipFill>
        <p:spPr>
          <a:xfrm>
            <a:off x="179512" y="845183"/>
            <a:ext cx="4107141" cy="4985281"/>
          </a:xfrm>
          <a:prstGeom prst="rect">
            <a:avLst/>
          </a:prstGeom>
        </p:spPr>
      </p:pic>
      <p:pic>
        <p:nvPicPr>
          <p:cNvPr id="12" name="Image 11"/>
          <p:cNvPicPr>
            <a:picLocks noChangeAspect="1"/>
          </p:cNvPicPr>
          <p:nvPr/>
        </p:nvPicPr>
        <p:blipFill>
          <a:blip r:embed="rId3"/>
          <a:stretch>
            <a:fillRect/>
          </a:stretch>
        </p:blipFill>
        <p:spPr>
          <a:xfrm>
            <a:off x="4320732" y="897438"/>
            <a:ext cx="4823269" cy="4933025"/>
          </a:xfrm>
          <a:prstGeom prst="rect">
            <a:avLst/>
          </a:prstGeom>
        </p:spPr>
      </p:pic>
    </p:spTree>
    <p:extLst>
      <p:ext uri="{BB962C8B-B14F-4D97-AF65-F5344CB8AC3E}">
        <p14:creationId xmlns:p14="http://schemas.microsoft.com/office/powerpoint/2010/main" val="537399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47003" y="1509217"/>
            <a:ext cx="2127006" cy="1001556"/>
          </a:xfrm>
          <a:prstGeom prst="rect">
            <a:avLst/>
          </a:prstGeom>
          <a:noFill/>
          <a:ln>
            <a:solidFill>
              <a:schemeClr val="accent1"/>
            </a:solidFill>
          </a:ln>
        </p:spPr>
        <p:txBody>
          <a:bodyPr wrap="square" rtlCol="0">
            <a:spAutoFit/>
          </a:bodyPr>
          <a:lstStyle/>
          <a:p>
            <a:pPr algn="ctr"/>
            <a:r>
              <a:rPr lang="en-US" sz="2954" dirty="0">
                <a:solidFill>
                  <a:schemeClr val="tx2"/>
                </a:solidFill>
                <a:latin typeface="Gadugi" panose="020B0502040204020203" pitchFamily="34" charset="0"/>
                <a:ea typeface="Gadugi" panose="020B0502040204020203" pitchFamily="34" charset="0"/>
              </a:rPr>
              <a:t>Science </a:t>
            </a:r>
          </a:p>
          <a:p>
            <a:pPr algn="ctr"/>
            <a:r>
              <a:rPr lang="en-US" sz="2954" dirty="0">
                <a:solidFill>
                  <a:schemeClr val="tx2"/>
                </a:solidFill>
                <a:latin typeface="Gadugi" panose="020B0502040204020203" pitchFamily="34" charset="0"/>
                <a:ea typeface="Gadugi" panose="020B0502040204020203" pitchFamily="34" charset="0"/>
              </a:rPr>
              <a:t>system</a:t>
            </a:r>
          </a:p>
        </p:txBody>
      </p:sp>
      <p:sp>
        <p:nvSpPr>
          <p:cNvPr id="5" name="CuadroTexto 4"/>
          <p:cNvSpPr txBox="1"/>
          <p:nvPr/>
        </p:nvSpPr>
        <p:spPr>
          <a:xfrm>
            <a:off x="1068350" y="4220680"/>
            <a:ext cx="2127006" cy="1001556"/>
          </a:xfrm>
          <a:prstGeom prst="rect">
            <a:avLst/>
          </a:prstGeom>
          <a:noFill/>
          <a:ln>
            <a:solidFill>
              <a:schemeClr val="accent1"/>
            </a:solidFill>
          </a:ln>
        </p:spPr>
        <p:txBody>
          <a:bodyPr wrap="square" rtlCol="0">
            <a:spAutoFit/>
          </a:bodyPr>
          <a:lstStyle/>
          <a:p>
            <a:pPr algn="ctr"/>
            <a:r>
              <a:rPr lang="en-US" sz="2954" dirty="0">
                <a:solidFill>
                  <a:schemeClr val="tx2"/>
                </a:solidFill>
                <a:latin typeface="Gadugi" panose="020B0502040204020203" pitchFamily="34" charset="0"/>
                <a:ea typeface="Gadugi" panose="020B0502040204020203" pitchFamily="34" charset="0"/>
              </a:rPr>
              <a:t>Industrial companies</a:t>
            </a:r>
          </a:p>
        </p:txBody>
      </p:sp>
      <p:sp>
        <p:nvSpPr>
          <p:cNvPr id="6" name="Elipse 5"/>
          <p:cNvSpPr/>
          <p:nvPr/>
        </p:nvSpPr>
        <p:spPr>
          <a:xfrm>
            <a:off x="370426" y="903181"/>
            <a:ext cx="3522853" cy="485223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schemeClr val="tx2"/>
              </a:solidFill>
              <a:latin typeface="Gadugi" panose="020B0502040204020203" pitchFamily="34" charset="0"/>
              <a:ea typeface="Gadugi" panose="020B0502040204020203" pitchFamily="34" charset="0"/>
            </a:endParaRPr>
          </a:p>
        </p:txBody>
      </p:sp>
      <p:sp>
        <p:nvSpPr>
          <p:cNvPr id="7" name="CuadroTexto 6"/>
          <p:cNvSpPr txBox="1"/>
          <p:nvPr/>
        </p:nvSpPr>
        <p:spPr>
          <a:xfrm>
            <a:off x="5367484" y="1102588"/>
            <a:ext cx="3389915" cy="433196"/>
          </a:xfrm>
          <a:prstGeom prst="rect">
            <a:avLst/>
          </a:prstGeom>
          <a:noFill/>
          <a:ln>
            <a:solidFill>
              <a:schemeClr val="accent1"/>
            </a:solidFill>
          </a:ln>
        </p:spPr>
        <p:txBody>
          <a:bodyPr wrap="square" rtlCol="0">
            <a:spAutoFit/>
          </a:bodyPr>
          <a:lstStyle/>
          <a:p>
            <a:r>
              <a:rPr lang="en-US" sz="2215" dirty="0">
                <a:solidFill>
                  <a:schemeClr val="tx2"/>
                </a:solidFill>
              </a:rPr>
              <a:t>More efficiency</a:t>
            </a:r>
          </a:p>
        </p:txBody>
      </p:sp>
      <p:sp>
        <p:nvSpPr>
          <p:cNvPr id="8" name="CuadroTexto 7"/>
          <p:cNvSpPr txBox="1"/>
          <p:nvPr/>
        </p:nvSpPr>
        <p:spPr>
          <a:xfrm>
            <a:off x="5367484" y="1700808"/>
            <a:ext cx="3389915" cy="433196"/>
          </a:xfrm>
          <a:prstGeom prst="rect">
            <a:avLst/>
          </a:prstGeom>
          <a:noFill/>
          <a:ln>
            <a:solidFill>
              <a:schemeClr val="accent1"/>
            </a:solidFill>
          </a:ln>
        </p:spPr>
        <p:txBody>
          <a:bodyPr wrap="square" rtlCol="0">
            <a:spAutoFit/>
          </a:bodyPr>
          <a:lstStyle/>
          <a:p>
            <a:r>
              <a:rPr lang="en-US" sz="2215" dirty="0">
                <a:solidFill>
                  <a:schemeClr val="tx2"/>
                </a:solidFill>
              </a:rPr>
              <a:t>Less permanent costs</a:t>
            </a:r>
          </a:p>
        </p:txBody>
      </p:sp>
      <p:sp>
        <p:nvSpPr>
          <p:cNvPr id="9" name="CuadroTexto 8"/>
          <p:cNvSpPr txBox="1"/>
          <p:nvPr/>
        </p:nvSpPr>
        <p:spPr>
          <a:xfrm>
            <a:off x="5359976" y="2314938"/>
            <a:ext cx="3397423" cy="433196"/>
          </a:xfrm>
          <a:prstGeom prst="rect">
            <a:avLst/>
          </a:prstGeom>
          <a:noFill/>
          <a:ln>
            <a:solidFill>
              <a:schemeClr val="accent1"/>
            </a:solidFill>
          </a:ln>
        </p:spPr>
        <p:txBody>
          <a:bodyPr wrap="square" rtlCol="0">
            <a:spAutoFit/>
          </a:bodyPr>
          <a:lstStyle/>
          <a:p>
            <a:r>
              <a:rPr lang="en-US" sz="2215" dirty="0">
                <a:solidFill>
                  <a:schemeClr val="tx2"/>
                </a:solidFill>
              </a:rPr>
              <a:t>More economic impact</a:t>
            </a:r>
          </a:p>
        </p:txBody>
      </p:sp>
      <p:sp>
        <p:nvSpPr>
          <p:cNvPr id="10" name="CuadroTexto 9"/>
          <p:cNvSpPr txBox="1"/>
          <p:nvPr/>
        </p:nvSpPr>
        <p:spPr>
          <a:xfrm>
            <a:off x="5359976" y="2961200"/>
            <a:ext cx="3397423" cy="433196"/>
          </a:xfrm>
          <a:prstGeom prst="rect">
            <a:avLst/>
          </a:prstGeom>
          <a:noFill/>
          <a:ln>
            <a:solidFill>
              <a:schemeClr val="accent1"/>
            </a:solidFill>
          </a:ln>
        </p:spPr>
        <p:txBody>
          <a:bodyPr wrap="square" rtlCol="0">
            <a:spAutoFit/>
          </a:bodyPr>
          <a:lstStyle/>
          <a:p>
            <a:r>
              <a:rPr lang="en-US" sz="2215" dirty="0">
                <a:solidFill>
                  <a:schemeClr val="tx2"/>
                </a:solidFill>
              </a:rPr>
              <a:t>Fast technology transfer</a:t>
            </a:r>
          </a:p>
        </p:txBody>
      </p:sp>
      <p:sp>
        <p:nvSpPr>
          <p:cNvPr id="11" name="CuadroTexto 10"/>
          <p:cNvSpPr txBox="1"/>
          <p:nvPr/>
        </p:nvSpPr>
        <p:spPr>
          <a:xfrm>
            <a:off x="5367484" y="3607463"/>
            <a:ext cx="3389915" cy="433196"/>
          </a:xfrm>
          <a:prstGeom prst="rect">
            <a:avLst/>
          </a:prstGeom>
          <a:noFill/>
          <a:ln>
            <a:solidFill>
              <a:schemeClr val="accent1"/>
            </a:solidFill>
          </a:ln>
        </p:spPr>
        <p:txBody>
          <a:bodyPr wrap="square" rtlCol="0">
            <a:spAutoFit/>
          </a:bodyPr>
          <a:lstStyle/>
          <a:p>
            <a:r>
              <a:rPr lang="en-US" sz="2215" dirty="0">
                <a:solidFill>
                  <a:schemeClr val="tx2"/>
                </a:solidFill>
              </a:rPr>
              <a:t>More activity and jobs</a:t>
            </a:r>
          </a:p>
        </p:txBody>
      </p:sp>
      <p:sp>
        <p:nvSpPr>
          <p:cNvPr id="12" name="CuadroTexto 11"/>
          <p:cNvSpPr txBox="1"/>
          <p:nvPr/>
        </p:nvSpPr>
        <p:spPr>
          <a:xfrm>
            <a:off x="5367484" y="4229248"/>
            <a:ext cx="3389915" cy="433196"/>
          </a:xfrm>
          <a:prstGeom prst="rect">
            <a:avLst/>
          </a:prstGeom>
          <a:noFill/>
          <a:ln>
            <a:solidFill>
              <a:schemeClr val="accent1"/>
            </a:solidFill>
          </a:ln>
        </p:spPr>
        <p:txBody>
          <a:bodyPr wrap="square" rtlCol="0">
            <a:spAutoFit/>
          </a:bodyPr>
          <a:lstStyle/>
          <a:p>
            <a:r>
              <a:rPr lang="en-US" sz="2215" dirty="0">
                <a:solidFill>
                  <a:schemeClr val="tx2"/>
                </a:solidFill>
              </a:rPr>
              <a:t>Better social role projection</a:t>
            </a:r>
          </a:p>
        </p:txBody>
      </p:sp>
      <p:sp>
        <p:nvSpPr>
          <p:cNvPr id="13" name="CuadroTexto 12"/>
          <p:cNvSpPr txBox="1"/>
          <p:nvPr/>
        </p:nvSpPr>
        <p:spPr>
          <a:xfrm>
            <a:off x="5367484" y="4871980"/>
            <a:ext cx="3389915" cy="433196"/>
          </a:xfrm>
          <a:prstGeom prst="rect">
            <a:avLst/>
          </a:prstGeom>
          <a:noFill/>
          <a:ln>
            <a:solidFill>
              <a:schemeClr val="accent1"/>
            </a:solidFill>
          </a:ln>
        </p:spPr>
        <p:txBody>
          <a:bodyPr wrap="square" rtlCol="0">
            <a:spAutoFit/>
          </a:bodyPr>
          <a:lstStyle/>
          <a:p>
            <a:r>
              <a:rPr lang="en-US" sz="2215" dirty="0">
                <a:solidFill>
                  <a:schemeClr val="tx2"/>
                </a:solidFill>
              </a:rPr>
              <a:t>Boost of R&amp;D promotion</a:t>
            </a:r>
          </a:p>
        </p:txBody>
      </p:sp>
      <p:sp>
        <p:nvSpPr>
          <p:cNvPr id="15" name="CuadroTexto 14"/>
          <p:cNvSpPr txBox="1"/>
          <p:nvPr/>
        </p:nvSpPr>
        <p:spPr>
          <a:xfrm>
            <a:off x="5369627" y="5514712"/>
            <a:ext cx="3389915" cy="433196"/>
          </a:xfrm>
          <a:prstGeom prst="rect">
            <a:avLst/>
          </a:prstGeom>
          <a:noFill/>
          <a:ln>
            <a:solidFill>
              <a:schemeClr val="accent1"/>
            </a:solidFill>
          </a:ln>
        </p:spPr>
        <p:txBody>
          <a:bodyPr wrap="square" rtlCol="0">
            <a:spAutoFit/>
          </a:bodyPr>
          <a:lstStyle/>
          <a:p>
            <a:r>
              <a:rPr lang="en-US" sz="2215" dirty="0">
                <a:solidFill>
                  <a:schemeClr val="tx2"/>
                </a:solidFill>
              </a:rPr>
              <a:t>New activities attraction</a:t>
            </a:r>
          </a:p>
        </p:txBody>
      </p:sp>
      <p:sp>
        <p:nvSpPr>
          <p:cNvPr id="20" name="Titre 19"/>
          <p:cNvSpPr>
            <a:spLocks noGrp="1"/>
          </p:cNvSpPr>
          <p:nvPr>
            <p:ph type="title"/>
          </p:nvPr>
        </p:nvSpPr>
        <p:spPr/>
        <p:txBody>
          <a:bodyPr>
            <a:normAutofit fontScale="90000"/>
          </a:bodyPr>
          <a:lstStyle/>
          <a:p>
            <a:r>
              <a:rPr lang="fr-FR" dirty="0" smtClean="0"/>
              <a:t>Virtue of </a:t>
            </a:r>
            <a:r>
              <a:rPr lang="fr-FR" dirty="0" err="1" smtClean="0"/>
              <a:t>Partnership</a:t>
            </a:r>
            <a:endParaRPr lang="fr-FR" dirty="0"/>
          </a:p>
        </p:txBody>
      </p:sp>
      <p:sp>
        <p:nvSpPr>
          <p:cNvPr id="17" name="Espace réservé de la date 16"/>
          <p:cNvSpPr>
            <a:spLocks noGrp="1"/>
          </p:cNvSpPr>
          <p:nvPr>
            <p:ph type="dt" sz="half" idx="10"/>
          </p:nvPr>
        </p:nvSpPr>
        <p:spPr/>
        <p:txBody>
          <a:bodyPr/>
          <a:lstStyle/>
          <a:p>
            <a:r>
              <a:rPr lang="fr-FR" smtClean="0"/>
              <a:t>23/01/2019, Salerno</a:t>
            </a:r>
            <a:endParaRPr lang="en-US" dirty="0"/>
          </a:p>
        </p:txBody>
      </p:sp>
      <p:sp>
        <p:nvSpPr>
          <p:cNvPr id="18" name="Espace réservé du pied de page 17"/>
          <p:cNvSpPr>
            <a:spLocks noGrp="1"/>
          </p:cNvSpPr>
          <p:nvPr>
            <p:ph type="ftr" sz="quarter" idx="11"/>
          </p:nvPr>
        </p:nvSpPr>
        <p:spPr/>
        <p:txBody>
          <a:bodyPr/>
          <a:lstStyle/>
          <a:p>
            <a:r>
              <a:rPr lang="en-US" smtClean="0"/>
              <a:t>2</a:t>
            </a:r>
            <a:r>
              <a:rPr lang="en-US" baseline="30000" smtClean="0"/>
              <a:t>nd</a:t>
            </a:r>
            <a:r>
              <a:rPr lang="en-US" smtClean="0"/>
              <a:t> Annual Meeting</a:t>
            </a:r>
            <a:endParaRPr lang="en-US" dirty="0"/>
          </a:p>
        </p:txBody>
      </p:sp>
      <p:sp>
        <p:nvSpPr>
          <p:cNvPr id="3" name="Marcador de número de diapositiva 2"/>
          <p:cNvSpPr>
            <a:spLocks noGrp="1"/>
          </p:cNvSpPr>
          <p:nvPr>
            <p:ph type="sldNum" sz="quarter" idx="12"/>
          </p:nvPr>
        </p:nvSpPr>
        <p:spPr/>
        <p:txBody>
          <a:bodyPr/>
          <a:lstStyle/>
          <a:p>
            <a:pPr rtl="0"/>
            <a:fld id="{2A013F82-EE5E-44EE-A61D-E31C6657F26F}" type="slidenum">
              <a:rPr lang="es-ES" noProof="0" smtClean="0"/>
              <a:t>11</a:t>
            </a:fld>
            <a:endParaRPr lang="es-ES" noProof="0" dirty="0"/>
          </a:p>
        </p:txBody>
      </p:sp>
      <p:sp>
        <p:nvSpPr>
          <p:cNvPr id="2" name="Flecha izquierda, derecha y arriba 1"/>
          <p:cNvSpPr/>
          <p:nvPr/>
        </p:nvSpPr>
        <p:spPr>
          <a:xfrm rot="5400000">
            <a:off x="2474746" y="1771934"/>
            <a:ext cx="1664403" cy="3190508"/>
          </a:xfrm>
          <a:prstGeom prst="leftRigh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62"/>
          </a:p>
        </p:txBody>
      </p:sp>
      <p:sp>
        <p:nvSpPr>
          <p:cNvPr id="14" name="CuadroTexto 13"/>
          <p:cNvSpPr txBox="1"/>
          <p:nvPr/>
        </p:nvSpPr>
        <p:spPr>
          <a:xfrm>
            <a:off x="2131853" y="3174277"/>
            <a:ext cx="2691991" cy="376385"/>
          </a:xfrm>
          <a:prstGeom prst="rect">
            <a:avLst/>
          </a:prstGeom>
          <a:solidFill>
            <a:schemeClr val="bg2"/>
          </a:solidFill>
          <a:effectLst>
            <a:softEdge rad="635000"/>
          </a:effectLst>
        </p:spPr>
        <p:txBody>
          <a:bodyPr wrap="square" rtlCol="0">
            <a:spAutoFit/>
          </a:bodyPr>
          <a:lstStyle/>
          <a:p>
            <a:r>
              <a:rPr lang="en-US" sz="1846" i="1" dirty="0">
                <a:solidFill>
                  <a:schemeClr val="bg1"/>
                </a:solidFill>
              </a:rPr>
              <a:t>When these collaborate…</a:t>
            </a:r>
          </a:p>
        </p:txBody>
      </p:sp>
      <p:sp>
        <p:nvSpPr>
          <p:cNvPr id="19" name="ZoneTexte 18"/>
          <p:cNvSpPr txBox="1"/>
          <p:nvPr/>
        </p:nvSpPr>
        <p:spPr>
          <a:xfrm>
            <a:off x="5359976" y="6128842"/>
            <a:ext cx="2852256" cy="369332"/>
          </a:xfrm>
          <a:prstGeom prst="rect">
            <a:avLst/>
          </a:prstGeom>
          <a:solidFill>
            <a:schemeClr val="accent5">
              <a:lumMod val="20000"/>
              <a:lumOff val="80000"/>
            </a:schemeClr>
          </a:solidFill>
          <a:ln>
            <a:solidFill>
              <a:schemeClr val="tx1"/>
            </a:solidFill>
          </a:ln>
        </p:spPr>
        <p:txBody>
          <a:bodyPr wrap="none" rtlCol="0">
            <a:spAutoFit/>
          </a:bodyPr>
          <a:lstStyle/>
          <a:p>
            <a:r>
              <a:rPr lang="fr-FR" dirty="0" smtClean="0">
                <a:hlinkClick r:id="rId2"/>
              </a:rPr>
              <a:t>Courtesy</a:t>
            </a:r>
            <a:r>
              <a:rPr lang="fr-FR" dirty="0" smtClean="0"/>
              <a:t>, </a:t>
            </a:r>
            <a:r>
              <a:rPr lang="en-US" dirty="0" err="1">
                <a:solidFill>
                  <a:schemeClr val="tx2"/>
                </a:solidFill>
              </a:rPr>
              <a:t>Fco</a:t>
            </a:r>
            <a:r>
              <a:rPr lang="en-US" dirty="0">
                <a:solidFill>
                  <a:schemeClr val="tx2"/>
                </a:solidFill>
              </a:rPr>
              <a:t>. Javier </a:t>
            </a:r>
            <a:r>
              <a:rPr lang="en-US" dirty="0" err="1" smtClean="0">
                <a:solidFill>
                  <a:schemeClr val="tx2"/>
                </a:solidFill>
              </a:rPr>
              <a:t>Cáceres</a:t>
            </a:r>
            <a:endParaRPr lang="en-US" dirty="0">
              <a:solidFill>
                <a:schemeClr val="tx2"/>
              </a:solidFill>
            </a:endParaRPr>
          </a:p>
        </p:txBody>
      </p:sp>
    </p:spTree>
    <p:extLst>
      <p:ext uri="{BB962C8B-B14F-4D97-AF65-F5344CB8AC3E}">
        <p14:creationId xmlns:p14="http://schemas.microsoft.com/office/powerpoint/2010/main" val="2762087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Question to the </a:t>
            </a:r>
            <a:r>
              <a:rPr lang="fr-FR" sz="3600" dirty="0" err="1" smtClean="0"/>
              <a:t>Advisory</a:t>
            </a:r>
            <a:r>
              <a:rPr lang="fr-FR" sz="3600" dirty="0" smtClean="0"/>
              <a:t> Group</a:t>
            </a:r>
            <a:endParaRPr lang="en-US" sz="3600" dirty="0"/>
          </a:p>
        </p:txBody>
      </p:sp>
      <p:sp>
        <p:nvSpPr>
          <p:cNvPr id="3" name="Espace réservé de la date 2"/>
          <p:cNvSpPr>
            <a:spLocks noGrp="1"/>
          </p:cNvSpPr>
          <p:nvPr>
            <p:ph type="dt" sz="half" idx="10"/>
          </p:nvPr>
        </p:nvSpPr>
        <p:spPr/>
        <p:txBody>
          <a:bodyPr/>
          <a:lstStyle/>
          <a:p>
            <a:r>
              <a:rPr lang="fr-FR" smtClean="0"/>
              <a:t>23/01/2019, Salerno</a:t>
            </a:r>
            <a:endParaRPr lang="en-US" dirty="0"/>
          </a:p>
        </p:txBody>
      </p:sp>
      <p:sp>
        <p:nvSpPr>
          <p:cNvPr id="4" name="Espace réservé du pied de page 3"/>
          <p:cNvSpPr>
            <a:spLocks noGrp="1"/>
          </p:cNvSpPr>
          <p:nvPr>
            <p:ph type="ftr" sz="quarter" idx="11"/>
          </p:nvPr>
        </p:nvSpPr>
        <p:spPr/>
        <p:txBody>
          <a:bodyPr/>
          <a:lstStyle/>
          <a:p>
            <a:r>
              <a:rPr lang="en-US" dirty="0" smtClean="0"/>
              <a:t>2nd Annual Meeting</a:t>
            </a:r>
            <a:endParaRPr lang="en-US" dirty="0"/>
          </a:p>
        </p:txBody>
      </p:sp>
      <p:sp>
        <p:nvSpPr>
          <p:cNvPr id="5" name="Espace réservé du numéro de diapositive 4"/>
          <p:cNvSpPr>
            <a:spLocks noGrp="1"/>
          </p:cNvSpPr>
          <p:nvPr>
            <p:ph type="sldNum" sz="quarter" idx="12"/>
          </p:nvPr>
        </p:nvSpPr>
        <p:spPr/>
        <p:txBody>
          <a:bodyPr/>
          <a:lstStyle/>
          <a:p>
            <a:fld id="{0F953CB8-DBD3-4A3C-9D87-8FE85FADDDAF}" type="slidenum">
              <a:rPr lang="en-US" smtClean="0"/>
              <a:t>12</a:t>
            </a:fld>
            <a:endParaRPr lang="en-US"/>
          </a:p>
        </p:txBody>
      </p:sp>
      <p:sp>
        <p:nvSpPr>
          <p:cNvPr id="6" name="Rectangle 5"/>
          <p:cNvSpPr/>
          <p:nvPr/>
        </p:nvSpPr>
        <p:spPr>
          <a:xfrm>
            <a:off x="151509" y="4985956"/>
            <a:ext cx="8840982" cy="954107"/>
          </a:xfrm>
          <a:prstGeom prst="rect">
            <a:avLst/>
          </a:prstGeom>
        </p:spPr>
        <p:txBody>
          <a:bodyPr wrap="square">
            <a:spAutoFit/>
          </a:bodyPr>
          <a:lstStyle/>
          <a:p>
            <a:pPr algn="just"/>
            <a:r>
              <a:rPr lang="en-US" sz="2800" b="1" dirty="0" smtClean="0">
                <a:solidFill>
                  <a:schemeClr val="tx2"/>
                </a:solidFill>
              </a:rPr>
              <a:t>Q1: Can we and should we extend the Spanish ‘</a:t>
            </a:r>
            <a:r>
              <a:rPr lang="en-US" sz="2800" b="1" dirty="0" err="1" smtClean="0">
                <a:solidFill>
                  <a:schemeClr val="tx2"/>
                </a:solidFill>
              </a:rPr>
              <a:t>Ineustar</a:t>
            </a:r>
            <a:r>
              <a:rPr lang="en-US" sz="2800" b="1" dirty="0" smtClean="0">
                <a:solidFill>
                  <a:schemeClr val="tx2"/>
                </a:solidFill>
              </a:rPr>
              <a:t>’ </a:t>
            </a:r>
            <a:r>
              <a:rPr lang="en-US" sz="2800" b="1" dirty="0" smtClean="0">
                <a:solidFill>
                  <a:schemeClr val="tx2"/>
                </a:solidFill>
                <a:hlinkClick r:id="rId2"/>
              </a:rPr>
              <a:t>model</a:t>
            </a:r>
            <a:r>
              <a:rPr lang="en-US" sz="2800" b="1" dirty="0" smtClean="0">
                <a:solidFill>
                  <a:schemeClr val="tx2"/>
                </a:solidFill>
              </a:rPr>
              <a:t> to European Science Industry ?</a:t>
            </a:r>
          </a:p>
        </p:txBody>
      </p:sp>
      <p:pic>
        <p:nvPicPr>
          <p:cNvPr id="17" name="Imagen 4"/>
          <p:cNvPicPr>
            <a:picLocks noChangeAspect="1"/>
          </p:cNvPicPr>
          <p:nvPr/>
        </p:nvPicPr>
        <p:blipFill rotWithShape="1">
          <a:blip r:embed="rId3" cstate="print">
            <a:extLst>
              <a:ext uri="{28A0092B-C50C-407E-A947-70E740481C1C}">
                <a14:useLocalDpi xmlns:a14="http://schemas.microsoft.com/office/drawing/2010/main" val="0"/>
              </a:ext>
            </a:extLst>
          </a:blip>
          <a:srcRect l="4593" t="27847" r="5449" b="15022"/>
          <a:stretch/>
        </p:blipFill>
        <p:spPr>
          <a:xfrm>
            <a:off x="2126893" y="620688"/>
            <a:ext cx="4890214" cy="2282100"/>
          </a:xfrm>
          <a:prstGeom prst="rect">
            <a:avLst/>
          </a:prstGeom>
          <a:effectLst>
            <a:softEdge rad="63500"/>
          </a:effectLst>
        </p:spPr>
      </p:pic>
      <p:sp>
        <p:nvSpPr>
          <p:cNvPr id="18" name="CuadroTexto 5"/>
          <p:cNvSpPr txBox="1"/>
          <p:nvPr/>
        </p:nvSpPr>
        <p:spPr>
          <a:xfrm>
            <a:off x="553004" y="2888522"/>
            <a:ext cx="8175678" cy="1683538"/>
          </a:xfrm>
          <a:prstGeom prst="rect">
            <a:avLst/>
          </a:prstGeom>
          <a:noFill/>
        </p:spPr>
        <p:txBody>
          <a:bodyPr wrap="square" rtlCol="0">
            <a:spAutoFit/>
          </a:bodyPr>
          <a:lstStyle/>
          <a:p>
            <a:pPr marL="422041" indent="-422041">
              <a:buFont typeface="Arial" panose="020B0604020202020204" pitchFamily="34" charset="0"/>
              <a:buChar char="•"/>
            </a:pPr>
            <a:r>
              <a:rPr lang="en-US" sz="2585" dirty="0">
                <a:solidFill>
                  <a:schemeClr val="tx2"/>
                </a:solidFill>
              </a:rPr>
              <a:t>INEUSTAR was founded in 2010 </a:t>
            </a:r>
          </a:p>
          <a:p>
            <a:pPr marL="422041" indent="-422041">
              <a:buFont typeface="Arial" panose="020B0604020202020204" pitchFamily="34" charset="0"/>
              <a:buChar char="•"/>
            </a:pPr>
            <a:r>
              <a:rPr lang="en-US" sz="2585" dirty="0">
                <a:solidFill>
                  <a:schemeClr val="tx2"/>
                </a:solidFill>
              </a:rPr>
              <a:t>Private, non-profit, made-up of industrial companies related to Scientific Research Facilities as </a:t>
            </a:r>
            <a:r>
              <a:rPr lang="en-US" sz="2585" dirty="0" smtClean="0">
                <a:solidFill>
                  <a:schemeClr val="tx2"/>
                </a:solidFill>
              </a:rPr>
              <a:t>suppliers</a:t>
            </a:r>
            <a:endParaRPr lang="en-US" sz="2585" dirty="0">
              <a:solidFill>
                <a:schemeClr val="tx2"/>
              </a:solidFill>
            </a:endParaRPr>
          </a:p>
          <a:p>
            <a:pPr marL="422041" indent="-422041">
              <a:buFont typeface="Arial" panose="020B0604020202020204" pitchFamily="34" charset="0"/>
              <a:buChar char="•"/>
            </a:pPr>
            <a:r>
              <a:rPr lang="en-US" sz="2585" dirty="0">
                <a:solidFill>
                  <a:schemeClr val="tx2"/>
                </a:solidFill>
              </a:rPr>
              <a:t>The first European Science Industry Association</a:t>
            </a:r>
          </a:p>
        </p:txBody>
      </p:sp>
      <p:sp>
        <p:nvSpPr>
          <p:cNvPr id="19" name="ZoneTexte 18"/>
          <p:cNvSpPr txBox="1"/>
          <p:nvPr/>
        </p:nvSpPr>
        <p:spPr>
          <a:xfrm>
            <a:off x="5876426" y="2902788"/>
            <a:ext cx="2852256" cy="369332"/>
          </a:xfrm>
          <a:prstGeom prst="rect">
            <a:avLst/>
          </a:prstGeom>
          <a:solidFill>
            <a:schemeClr val="accent5">
              <a:lumMod val="20000"/>
              <a:lumOff val="80000"/>
            </a:schemeClr>
          </a:solidFill>
          <a:ln>
            <a:solidFill>
              <a:schemeClr val="tx1"/>
            </a:solidFill>
          </a:ln>
        </p:spPr>
        <p:txBody>
          <a:bodyPr wrap="none" rtlCol="0">
            <a:spAutoFit/>
          </a:bodyPr>
          <a:lstStyle/>
          <a:p>
            <a:r>
              <a:rPr lang="fr-FR" dirty="0" smtClean="0">
                <a:hlinkClick r:id="rId2"/>
              </a:rPr>
              <a:t>Courtesy</a:t>
            </a:r>
            <a:r>
              <a:rPr lang="fr-FR" dirty="0" smtClean="0"/>
              <a:t>, </a:t>
            </a:r>
            <a:r>
              <a:rPr lang="en-US" dirty="0" err="1">
                <a:solidFill>
                  <a:schemeClr val="tx2"/>
                </a:solidFill>
              </a:rPr>
              <a:t>Fco</a:t>
            </a:r>
            <a:r>
              <a:rPr lang="en-US" dirty="0">
                <a:solidFill>
                  <a:schemeClr val="tx2"/>
                </a:solidFill>
              </a:rPr>
              <a:t>. Javier </a:t>
            </a:r>
            <a:r>
              <a:rPr lang="en-US" dirty="0" err="1" smtClean="0">
                <a:solidFill>
                  <a:schemeClr val="tx2"/>
                </a:solidFill>
              </a:rPr>
              <a:t>Cáceres</a:t>
            </a:r>
            <a:endParaRPr lang="en-US" dirty="0">
              <a:solidFill>
                <a:schemeClr val="tx2"/>
              </a:solidFill>
            </a:endParaRPr>
          </a:p>
        </p:txBody>
      </p:sp>
    </p:spTree>
    <p:extLst>
      <p:ext uri="{BB962C8B-B14F-4D97-AF65-F5344CB8AC3E}">
        <p14:creationId xmlns:p14="http://schemas.microsoft.com/office/powerpoint/2010/main" val="268691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Outline</a:t>
            </a:r>
            <a:endParaRPr lang="en-GB" dirty="0">
              <a:solidFill>
                <a:schemeClr val="accent1">
                  <a:lumMod val="50000"/>
                </a:schemeClr>
              </a:solidFill>
            </a:endParaRPr>
          </a:p>
        </p:txBody>
      </p:sp>
      <p:sp>
        <p:nvSpPr>
          <p:cNvPr id="3" name="Sous-titre 2"/>
          <p:cNvSpPr>
            <a:spLocks noGrp="1"/>
          </p:cNvSpPr>
          <p:nvPr>
            <p:ph type="subTitle" idx="4294967295"/>
          </p:nvPr>
        </p:nvSpPr>
        <p:spPr>
          <a:xfrm>
            <a:off x="683568" y="1052736"/>
            <a:ext cx="8136904" cy="3528392"/>
          </a:xfrm>
        </p:spPr>
        <p:txBody>
          <a:bodyPr>
            <a:normAutofit/>
          </a:bodyPr>
          <a:lstStyle/>
          <a:p>
            <a:pPr marL="514350" indent="-514350">
              <a:buFont typeface="+mj-lt"/>
              <a:buAutoNum type="arabicPeriod"/>
            </a:pPr>
            <a:r>
              <a:rPr lang="fr-FR" dirty="0" smtClean="0">
                <a:solidFill>
                  <a:schemeClr val="bg1">
                    <a:lumMod val="75000"/>
                  </a:schemeClr>
                </a:solidFill>
              </a:rPr>
              <a:t>Introduction to AMICI </a:t>
            </a:r>
            <a:r>
              <a:rPr lang="fr-FR" dirty="0" err="1" smtClean="0">
                <a:solidFill>
                  <a:schemeClr val="bg1">
                    <a:lumMod val="75000"/>
                  </a:schemeClr>
                </a:solidFill>
              </a:rPr>
              <a:t>project</a:t>
            </a:r>
            <a:endParaRPr lang="fr-FR" dirty="0" smtClean="0">
              <a:solidFill>
                <a:schemeClr val="bg1">
                  <a:lumMod val="75000"/>
                </a:schemeClr>
              </a:solidFill>
            </a:endParaRPr>
          </a:p>
          <a:p>
            <a:pPr marL="514350" indent="-514350">
              <a:buFont typeface="+mj-lt"/>
              <a:buAutoNum type="arabicPeriod"/>
            </a:pPr>
            <a:r>
              <a:rPr lang="fr-FR" dirty="0" err="1"/>
              <a:t>Review</a:t>
            </a:r>
            <a:r>
              <a:rPr lang="fr-FR" dirty="0"/>
              <a:t> of WP Progress and Focus</a:t>
            </a:r>
          </a:p>
          <a:p>
            <a:pPr marL="514350" indent="-514350">
              <a:buFont typeface="+mj-lt"/>
              <a:buAutoNum type="arabicPeriod"/>
            </a:pPr>
            <a:r>
              <a:rPr lang="fr-FR" dirty="0" smtClean="0">
                <a:solidFill>
                  <a:schemeClr val="bg1">
                    <a:lumMod val="75000"/>
                  </a:schemeClr>
                </a:solidFill>
              </a:rPr>
              <a:t>Goal of the 2</a:t>
            </a:r>
            <a:r>
              <a:rPr lang="fr-FR" baseline="30000" dirty="0" smtClean="0">
                <a:solidFill>
                  <a:schemeClr val="bg1">
                    <a:lumMod val="75000"/>
                  </a:schemeClr>
                </a:solidFill>
              </a:rPr>
              <a:t>nd</a:t>
            </a:r>
            <a:r>
              <a:rPr lang="fr-FR" dirty="0" smtClean="0">
                <a:solidFill>
                  <a:schemeClr val="bg1">
                    <a:lumMod val="75000"/>
                  </a:schemeClr>
                </a:solidFill>
              </a:rPr>
              <a:t> </a:t>
            </a:r>
            <a:r>
              <a:rPr lang="fr-FR" dirty="0" err="1" smtClean="0">
                <a:solidFill>
                  <a:schemeClr val="bg1">
                    <a:lumMod val="75000"/>
                  </a:schemeClr>
                </a:solidFill>
              </a:rPr>
              <a:t>Annual</a:t>
            </a:r>
            <a:r>
              <a:rPr lang="fr-FR" dirty="0" smtClean="0">
                <a:solidFill>
                  <a:schemeClr val="bg1">
                    <a:lumMod val="75000"/>
                  </a:schemeClr>
                </a:solidFill>
              </a:rPr>
              <a:t> Meeting</a:t>
            </a:r>
          </a:p>
          <a:p>
            <a:endParaRPr lang="fr-FR" dirty="0" smtClean="0"/>
          </a:p>
          <a:p>
            <a:r>
              <a:rPr lang="fr-FR" dirty="0" smtClean="0"/>
              <a:t>Questions #</a:t>
            </a:r>
            <a:r>
              <a:rPr lang="fr-FR" dirty="0" smtClean="0"/>
              <a:t>2-4 </a:t>
            </a:r>
            <a:r>
              <a:rPr lang="fr-FR" dirty="0" smtClean="0"/>
              <a:t>to AG</a:t>
            </a:r>
            <a:endParaRPr lang="en-US" dirty="0"/>
          </a:p>
        </p:txBody>
      </p:sp>
      <p:sp>
        <p:nvSpPr>
          <p:cNvPr id="4" name="Espace réservé de la date 3"/>
          <p:cNvSpPr>
            <a:spLocks noGrp="1"/>
          </p:cNvSpPr>
          <p:nvPr>
            <p:ph type="dt" sz="half" idx="10"/>
          </p:nvPr>
        </p:nvSpPr>
        <p:spPr/>
        <p:txBody>
          <a:bodyPr/>
          <a:lstStyle/>
          <a:p>
            <a:r>
              <a:rPr lang="fr-FR" smtClean="0"/>
              <a:t>23/01/2019, Salerno</a:t>
            </a:r>
            <a:endParaRPr lang="en-US" dirty="0"/>
          </a:p>
        </p:txBody>
      </p:sp>
      <p:sp>
        <p:nvSpPr>
          <p:cNvPr id="5" name="Espace réservé du pied de page 4"/>
          <p:cNvSpPr>
            <a:spLocks noGrp="1"/>
          </p:cNvSpPr>
          <p:nvPr>
            <p:ph type="ftr" sz="quarter" idx="11"/>
          </p:nvPr>
        </p:nvSpPr>
        <p:spPr/>
        <p:txBody>
          <a:bodyPr/>
          <a:lstStyle/>
          <a:p>
            <a:r>
              <a:rPr lang="en-US" smtClean="0"/>
              <a:t>2</a:t>
            </a:r>
            <a:r>
              <a:rPr lang="en-US" baseline="30000" smtClean="0"/>
              <a:t>nd</a:t>
            </a:r>
            <a:r>
              <a:rPr lang="en-US" smtClean="0"/>
              <a:t> Annual Meeting</a:t>
            </a:r>
            <a:endParaRPr lang="en-US" dirty="0"/>
          </a:p>
        </p:txBody>
      </p:sp>
      <p:sp>
        <p:nvSpPr>
          <p:cNvPr id="6" name="Espace réservé du numéro de diapositive 5"/>
          <p:cNvSpPr>
            <a:spLocks noGrp="1"/>
          </p:cNvSpPr>
          <p:nvPr>
            <p:ph type="sldNum" sz="quarter" idx="12"/>
          </p:nvPr>
        </p:nvSpPr>
        <p:spPr/>
        <p:txBody>
          <a:bodyPr/>
          <a:lstStyle/>
          <a:p>
            <a:fld id="{0F953CB8-DBD3-4A3C-9D87-8FE85FADDDAF}" type="slidenum">
              <a:rPr lang="en-US" smtClean="0"/>
              <a:t>13</a:t>
            </a:fld>
            <a:endParaRPr lang="en-US"/>
          </a:p>
        </p:txBody>
      </p:sp>
    </p:spTree>
    <p:extLst>
      <p:ext uri="{BB962C8B-B14F-4D97-AF65-F5344CB8AC3E}">
        <p14:creationId xmlns:p14="http://schemas.microsoft.com/office/powerpoint/2010/main" val="27609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WP1: Coordination</a:t>
            </a:r>
            <a:endParaRPr lang="en-GB" dirty="0">
              <a:solidFill>
                <a:schemeClr val="accent1">
                  <a:lumMod val="50000"/>
                </a:schemeClr>
              </a:solidFill>
            </a:endParaRPr>
          </a:p>
        </p:txBody>
      </p:sp>
      <p:sp>
        <p:nvSpPr>
          <p:cNvPr id="3" name="Sous-titre 2"/>
          <p:cNvSpPr>
            <a:spLocks noGrp="1"/>
          </p:cNvSpPr>
          <p:nvPr>
            <p:ph type="subTitle" idx="4294967295"/>
          </p:nvPr>
        </p:nvSpPr>
        <p:spPr>
          <a:xfrm>
            <a:off x="683568" y="1052736"/>
            <a:ext cx="8136904" cy="5472608"/>
          </a:xfrm>
        </p:spPr>
        <p:txBody>
          <a:bodyPr>
            <a:normAutofit fontScale="62500" lnSpcReduction="20000"/>
          </a:bodyPr>
          <a:lstStyle/>
          <a:p>
            <a:pPr marL="0" indent="0">
              <a:buNone/>
            </a:pPr>
            <a:r>
              <a:rPr lang="en-GB" b="1" dirty="0" smtClean="0"/>
              <a:t>Progress:</a:t>
            </a:r>
          </a:p>
          <a:p>
            <a:r>
              <a:rPr lang="en-GB" dirty="0" smtClean="0"/>
              <a:t>The AMICI Mid-Term Report has been submitted with one month delay and has been approved by EC.</a:t>
            </a:r>
          </a:p>
          <a:p>
            <a:r>
              <a:rPr lang="en-GB" dirty="0" smtClean="0"/>
              <a:t>Following a remark of our EC Officer about the AMICI Mid-Term Report, we improved the </a:t>
            </a:r>
            <a:r>
              <a:rPr lang="en-GB" dirty="0" smtClean="0">
                <a:hlinkClick r:id="rId2"/>
              </a:rPr>
              <a:t>AMICI Website</a:t>
            </a:r>
            <a:r>
              <a:rPr lang="en-GB" dirty="0" smtClean="0"/>
              <a:t> to better illustrate the connection between Research Infrastructures – Technology Infrastructure – European Science Industry.</a:t>
            </a:r>
          </a:p>
          <a:p>
            <a:r>
              <a:rPr lang="en-GB" dirty="0" smtClean="0"/>
              <a:t>The same cartographic tool will be used by WP2.2 ‘Global Landscape’ to illustrate the technology components of future Accelerator and SC Magnet projects, and the possible connection to Technology Infrastructure.</a:t>
            </a:r>
          </a:p>
          <a:p>
            <a:endParaRPr lang="en-GB" dirty="0" smtClean="0"/>
          </a:p>
          <a:p>
            <a:pPr marL="0" indent="0">
              <a:buNone/>
            </a:pPr>
            <a:r>
              <a:rPr lang="en-GB" b="1" dirty="0" smtClean="0"/>
              <a:t>Focus</a:t>
            </a:r>
            <a:r>
              <a:rPr lang="en-GB" dirty="0" smtClean="0"/>
              <a:t>:</a:t>
            </a:r>
          </a:p>
          <a:p>
            <a:r>
              <a:rPr lang="en-GB" dirty="0" smtClean="0"/>
              <a:t>Extend the H2020 AMICI project duration by 3-4 months, past June 2019, pending the support of the General Assembly and the approval from EC.</a:t>
            </a:r>
          </a:p>
          <a:p>
            <a:r>
              <a:rPr lang="en-GB" dirty="0" smtClean="0"/>
              <a:t>Hold the ‘</a:t>
            </a:r>
            <a:r>
              <a:rPr lang="en-GB" i="1" dirty="0" smtClean="0"/>
              <a:t>European Forum on accelerators and SC magnets Technology Infrastructure</a:t>
            </a:r>
            <a:r>
              <a:rPr lang="en-GB" dirty="0" smtClean="0"/>
              <a:t>’ at Brussels in the summer 2019 to describe the outcome of the AMICI Tasks to the EC and the European Science Industry .</a:t>
            </a:r>
          </a:p>
          <a:p>
            <a:r>
              <a:rPr lang="en-GB" dirty="0" smtClean="0"/>
              <a:t>Hold the 3</a:t>
            </a:r>
            <a:r>
              <a:rPr lang="en-GB" baseline="30000" dirty="0" smtClean="0"/>
              <a:t>rd</a:t>
            </a:r>
            <a:r>
              <a:rPr lang="en-GB" dirty="0" smtClean="0"/>
              <a:t> AMICI Annual Meeting in the fall 2019.</a:t>
            </a:r>
            <a:endParaRPr lang="en-GB" dirty="0"/>
          </a:p>
        </p:txBody>
      </p:sp>
      <p:sp>
        <p:nvSpPr>
          <p:cNvPr id="4" name="Espace réservé de la date 3"/>
          <p:cNvSpPr>
            <a:spLocks noGrp="1"/>
          </p:cNvSpPr>
          <p:nvPr>
            <p:ph type="dt" sz="half" idx="10"/>
          </p:nvPr>
        </p:nvSpPr>
        <p:spPr/>
        <p:txBody>
          <a:bodyPr/>
          <a:lstStyle/>
          <a:p>
            <a:r>
              <a:rPr lang="fr-FR" smtClean="0"/>
              <a:t>23/01/2019, Salerno</a:t>
            </a:r>
            <a:endParaRPr lang="en-US" dirty="0"/>
          </a:p>
        </p:txBody>
      </p:sp>
      <p:sp>
        <p:nvSpPr>
          <p:cNvPr id="5" name="Espace réservé du pied de page 4"/>
          <p:cNvSpPr>
            <a:spLocks noGrp="1"/>
          </p:cNvSpPr>
          <p:nvPr>
            <p:ph type="ftr" sz="quarter" idx="11"/>
          </p:nvPr>
        </p:nvSpPr>
        <p:spPr/>
        <p:txBody>
          <a:bodyPr/>
          <a:lstStyle/>
          <a:p>
            <a:r>
              <a:rPr lang="en-US" smtClean="0"/>
              <a:t>2</a:t>
            </a:r>
            <a:r>
              <a:rPr lang="en-US" baseline="30000" smtClean="0"/>
              <a:t>nd</a:t>
            </a:r>
            <a:r>
              <a:rPr lang="en-US" smtClean="0"/>
              <a:t> Annual Meeting</a:t>
            </a:r>
            <a:endParaRPr lang="en-US" dirty="0"/>
          </a:p>
        </p:txBody>
      </p:sp>
      <p:sp>
        <p:nvSpPr>
          <p:cNvPr id="6" name="Espace réservé du numéro de diapositive 5"/>
          <p:cNvSpPr>
            <a:spLocks noGrp="1"/>
          </p:cNvSpPr>
          <p:nvPr>
            <p:ph type="sldNum" sz="quarter" idx="12"/>
          </p:nvPr>
        </p:nvSpPr>
        <p:spPr/>
        <p:txBody>
          <a:bodyPr/>
          <a:lstStyle/>
          <a:p>
            <a:fld id="{0F953CB8-DBD3-4A3C-9D87-8FE85FADDDAF}" type="slidenum">
              <a:rPr lang="en-US" smtClean="0"/>
              <a:t>14</a:t>
            </a:fld>
            <a:endParaRPr lang="en-US"/>
          </a:p>
        </p:txBody>
      </p:sp>
    </p:spTree>
    <p:extLst>
      <p:ext uri="{BB962C8B-B14F-4D97-AF65-F5344CB8AC3E}">
        <p14:creationId xmlns:p14="http://schemas.microsoft.com/office/powerpoint/2010/main" val="417209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WP2: </a:t>
            </a:r>
            <a:r>
              <a:rPr lang="fr-FR" dirty="0" err="1" smtClean="0"/>
              <a:t>Strategy</a:t>
            </a:r>
            <a:endParaRPr lang="en-GB" dirty="0">
              <a:solidFill>
                <a:schemeClr val="accent1">
                  <a:lumMod val="50000"/>
                </a:schemeClr>
              </a:solidFill>
            </a:endParaRPr>
          </a:p>
        </p:txBody>
      </p:sp>
      <p:sp>
        <p:nvSpPr>
          <p:cNvPr id="3" name="Sous-titre 2"/>
          <p:cNvSpPr>
            <a:spLocks noGrp="1"/>
          </p:cNvSpPr>
          <p:nvPr>
            <p:ph type="subTitle" idx="4294967295"/>
          </p:nvPr>
        </p:nvSpPr>
        <p:spPr>
          <a:xfrm>
            <a:off x="683568" y="1052736"/>
            <a:ext cx="8136904" cy="5472608"/>
          </a:xfrm>
        </p:spPr>
        <p:txBody>
          <a:bodyPr>
            <a:normAutofit fontScale="62500" lnSpcReduction="20000"/>
          </a:bodyPr>
          <a:lstStyle/>
          <a:p>
            <a:pPr marL="0" indent="0">
              <a:buNone/>
            </a:pPr>
            <a:r>
              <a:rPr lang="en-GB" b="1" dirty="0" smtClean="0"/>
              <a:t>Progress:</a:t>
            </a:r>
          </a:p>
          <a:p>
            <a:r>
              <a:rPr lang="en-GB" dirty="0" smtClean="0"/>
              <a:t>We identified a set of 8 Key Technology Areas (KTAs) based on the criteria presented in Uppsala, and we started drafting Deliverable 2.1 Report that describes their needs and their potential for progress in performance and/or cost savings</a:t>
            </a:r>
          </a:p>
          <a:p>
            <a:r>
              <a:rPr lang="en-GB" dirty="0" smtClean="0"/>
              <a:t>We described the conditions prevailing to the sustainability of the Technological Facilities at the ten AMICI Institutes, and the significant differences between: 1- Institutes hosting/operating EU research infrastructures, 2- Institutes hosting national accelerator facilities, 3- Institutes providing components and services to RIs.</a:t>
            </a:r>
          </a:p>
          <a:p>
            <a:endParaRPr lang="en-GB" dirty="0" smtClean="0"/>
          </a:p>
          <a:p>
            <a:pPr marL="0" indent="0">
              <a:buNone/>
            </a:pPr>
            <a:r>
              <a:rPr lang="en-GB" b="1" dirty="0" smtClean="0"/>
              <a:t>Focus</a:t>
            </a:r>
            <a:r>
              <a:rPr lang="en-GB" dirty="0" smtClean="0"/>
              <a:t>:</a:t>
            </a:r>
          </a:p>
          <a:p>
            <a:r>
              <a:rPr lang="en-GB" dirty="0" smtClean="0"/>
              <a:t>Describe the technological roadmaps of the KTAs and characterize the adequacy or inadequacy of the current TI (D2.2).</a:t>
            </a:r>
          </a:p>
          <a:p>
            <a:r>
              <a:rPr lang="en-GB" dirty="0" smtClean="0"/>
              <a:t>Formulate propositions to guarantee the long-term sustainability of TI based on e.g.: 1 – improving the technical adequacy between external needs vs. services of technical platforms, 2 – improving their availability/usability, 3 – demonstrating the cost/timing impact of TI vs green field based construction of RIs(D2.3).</a:t>
            </a:r>
          </a:p>
        </p:txBody>
      </p:sp>
      <p:sp>
        <p:nvSpPr>
          <p:cNvPr id="4" name="Espace réservé de la date 3"/>
          <p:cNvSpPr>
            <a:spLocks noGrp="1"/>
          </p:cNvSpPr>
          <p:nvPr>
            <p:ph type="dt" sz="half" idx="10"/>
          </p:nvPr>
        </p:nvSpPr>
        <p:spPr/>
        <p:txBody>
          <a:bodyPr/>
          <a:lstStyle/>
          <a:p>
            <a:r>
              <a:rPr lang="fr-FR" smtClean="0"/>
              <a:t>23/01/2019, Salerno</a:t>
            </a:r>
            <a:endParaRPr lang="en-US" dirty="0"/>
          </a:p>
        </p:txBody>
      </p:sp>
      <p:sp>
        <p:nvSpPr>
          <p:cNvPr id="5" name="Espace réservé du pied de page 4"/>
          <p:cNvSpPr>
            <a:spLocks noGrp="1"/>
          </p:cNvSpPr>
          <p:nvPr>
            <p:ph type="ftr" sz="quarter" idx="11"/>
          </p:nvPr>
        </p:nvSpPr>
        <p:spPr/>
        <p:txBody>
          <a:bodyPr/>
          <a:lstStyle/>
          <a:p>
            <a:r>
              <a:rPr lang="en-US" smtClean="0"/>
              <a:t>2</a:t>
            </a:r>
            <a:r>
              <a:rPr lang="en-US" baseline="30000" smtClean="0"/>
              <a:t>nd</a:t>
            </a:r>
            <a:r>
              <a:rPr lang="en-US" smtClean="0"/>
              <a:t> Annual Meeting</a:t>
            </a:r>
            <a:endParaRPr lang="en-US" dirty="0"/>
          </a:p>
        </p:txBody>
      </p:sp>
      <p:sp>
        <p:nvSpPr>
          <p:cNvPr id="6" name="Espace réservé du numéro de diapositive 5"/>
          <p:cNvSpPr>
            <a:spLocks noGrp="1"/>
          </p:cNvSpPr>
          <p:nvPr>
            <p:ph type="sldNum" sz="quarter" idx="12"/>
          </p:nvPr>
        </p:nvSpPr>
        <p:spPr/>
        <p:txBody>
          <a:bodyPr/>
          <a:lstStyle/>
          <a:p>
            <a:fld id="{0F953CB8-DBD3-4A3C-9D87-8FE85FADDDAF}" type="slidenum">
              <a:rPr lang="en-US" smtClean="0"/>
              <a:t>15</a:t>
            </a:fld>
            <a:endParaRPr lang="en-US"/>
          </a:p>
        </p:txBody>
      </p:sp>
    </p:spTree>
    <p:extLst>
      <p:ext uri="{BB962C8B-B14F-4D97-AF65-F5344CB8AC3E}">
        <p14:creationId xmlns:p14="http://schemas.microsoft.com/office/powerpoint/2010/main" val="174594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Question to the </a:t>
            </a:r>
            <a:r>
              <a:rPr lang="fr-FR" sz="3600" dirty="0" err="1" smtClean="0"/>
              <a:t>Advisory</a:t>
            </a:r>
            <a:r>
              <a:rPr lang="fr-FR" sz="3600" dirty="0" smtClean="0"/>
              <a:t> Group</a:t>
            </a:r>
            <a:endParaRPr lang="en-US" sz="3600" dirty="0"/>
          </a:p>
        </p:txBody>
      </p:sp>
      <p:sp>
        <p:nvSpPr>
          <p:cNvPr id="3" name="Espace réservé de la date 2"/>
          <p:cNvSpPr>
            <a:spLocks noGrp="1"/>
          </p:cNvSpPr>
          <p:nvPr>
            <p:ph type="dt" sz="half" idx="10"/>
          </p:nvPr>
        </p:nvSpPr>
        <p:spPr/>
        <p:txBody>
          <a:bodyPr/>
          <a:lstStyle/>
          <a:p>
            <a:r>
              <a:rPr lang="fr-FR" smtClean="0"/>
              <a:t>23/01/2019, Salerno</a:t>
            </a:r>
            <a:endParaRPr lang="en-US" dirty="0"/>
          </a:p>
        </p:txBody>
      </p:sp>
      <p:sp>
        <p:nvSpPr>
          <p:cNvPr id="4" name="Espace réservé du pied de page 3"/>
          <p:cNvSpPr>
            <a:spLocks noGrp="1"/>
          </p:cNvSpPr>
          <p:nvPr>
            <p:ph type="ftr" sz="quarter" idx="11"/>
          </p:nvPr>
        </p:nvSpPr>
        <p:spPr/>
        <p:txBody>
          <a:bodyPr/>
          <a:lstStyle/>
          <a:p>
            <a:r>
              <a:rPr lang="en-US" dirty="0" smtClean="0"/>
              <a:t>2nd Annual Meeting</a:t>
            </a:r>
            <a:endParaRPr lang="en-US" dirty="0"/>
          </a:p>
        </p:txBody>
      </p:sp>
      <p:sp>
        <p:nvSpPr>
          <p:cNvPr id="5" name="Espace réservé du numéro de diapositive 4"/>
          <p:cNvSpPr>
            <a:spLocks noGrp="1"/>
          </p:cNvSpPr>
          <p:nvPr>
            <p:ph type="sldNum" sz="quarter" idx="12"/>
          </p:nvPr>
        </p:nvSpPr>
        <p:spPr/>
        <p:txBody>
          <a:bodyPr/>
          <a:lstStyle/>
          <a:p>
            <a:fld id="{0F953CB8-DBD3-4A3C-9D87-8FE85FADDDAF}" type="slidenum">
              <a:rPr lang="en-US" smtClean="0"/>
              <a:t>16</a:t>
            </a:fld>
            <a:endParaRPr lang="en-US"/>
          </a:p>
        </p:txBody>
      </p:sp>
      <p:sp>
        <p:nvSpPr>
          <p:cNvPr id="6" name="Rectangle 5"/>
          <p:cNvSpPr/>
          <p:nvPr/>
        </p:nvSpPr>
        <p:spPr>
          <a:xfrm>
            <a:off x="151509" y="4435978"/>
            <a:ext cx="8840982" cy="1384995"/>
          </a:xfrm>
          <a:prstGeom prst="rect">
            <a:avLst/>
          </a:prstGeom>
        </p:spPr>
        <p:txBody>
          <a:bodyPr wrap="square">
            <a:spAutoFit/>
          </a:bodyPr>
          <a:lstStyle/>
          <a:p>
            <a:pPr algn="just"/>
            <a:r>
              <a:rPr lang="en-US" sz="2800" b="1" dirty="0" smtClean="0">
                <a:solidFill>
                  <a:schemeClr val="tx2"/>
                </a:solidFill>
              </a:rPr>
              <a:t>Q2: Are the 8 Key Technology Areas well identified, and does the European Science Industry need to reinforce its strength on a few of them?</a:t>
            </a:r>
          </a:p>
        </p:txBody>
      </p:sp>
      <p:sp>
        <p:nvSpPr>
          <p:cNvPr id="18" name="CuadroTexto 5"/>
          <p:cNvSpPr txBox="1"/>
          <p:nvPr/>
        </p:nvSpPr>
        <p:spPr>
          <a:xfrm>
            <a:off x="389309" y="625859"/>
            <a:ext cx="8175678" cy="3672544"/>
          </a:xfrm>
          <a:prstGeom prst="rect">
            <a:avLst/>
          </a:prstGeom>
          <a:noFill/>
        </p:spPr>
        <p:txBody>
          <a:bodyPr wrap="square" rtlCol="0">
            <a:spAutoFit/>
          </a:bodyPr>
          <a:lstStyle/>
          <a:p>
            <a:r>
              <a:rPr lang="en-US" sz="2585" b="1" dirty="0" smtClean="0">
                <a:solidFill>
                  <a:schemeClr val="tx2"/>
                </a:solidFill>
              </a:rPr>
              <a:t>Key Technology Areas</a:t>
            </a:r>
          </a:p>
          <a:p>
            <a:pPr marL="514350" indent="-514350">
              <a:buFont typeface="+mj-lt"/>
              <a:buAutoNum type="arabicPeriod"/>
            </a:pPr>
            <a:r>
              <a:rPr lang="en-US" sz="2585" dirty="0" smtClean="0">
                <a:solidFill>
                  <a:schemeClr val="tx2"/>
                </a:solidFill>
              </a:rPr>
              <a:t>Particle </a:t>
            </a:r>
            <a:r>
              <a:rPr lang="en-US" sz="2585" dirty="0" smtClean="0">
                <a:solidFill>
                  <a:schemeClr val="tx2"/>
                </a:solidFill>
              </a:rPr>
              <a:t>sources</a:t>
            </a:r>
          </a:p>
          <a:p>
            <a:pPr marL="514350" indent="-514350">
              <a:buFont typeface="+mj-lt"/>
              <a:buAutoNum type="arabicPeriod"/>
            </a:pPr>
            <a:r>
              <a:rPr lang="en-US" sz="2585" dirty="0" smtClean="0">
                <a:solidFill>
                  <a:schemeClr val="tx2"/>
                </a:solidFill>
              </a:rPr>
              <a:t>‘</a:t>
            </a:r>
            <a:r>
              <a:rPr lang="en-US" sz="2585" dirty="0" smtClean="0">
                <a:solidFill>
                  <a:schemeClr val="tx2"/>
                </a:solidFill>
              </a:rPr>
              <a:t>High precision’ </a:t>
            </a:r>
            <a:r>
              <a:rPr lang="en-US" sz="2585" dirty="0">
                <a:solidFill>
                  <a:schemeClr val="tx2"/>
                </a:solidFill>
              </a:rPr>
              <a:t>magnets </a:t>
            </a:r>
            <a:endParaRPr lang="en-US" sz="2585" dirty="0" smtClean="0">
              <a:solidFill>
                <a:schemeClr val="tx2"/>
              </a:solidFill>
            </a:endParaRPr>
          </a:p>
          <a:p>
            <a:pPr marL="514350" indent="-514350">
              <a:buFont typeface="+mj-lt"/>
              <a:buAutoNum type="arabicPeriod"/>
            </a:pPr>
            <a:r>
              <a:rPr lang="en-US" sz="2585" dirty="0" smtClean="0">
                <a:solidFill>
                  <a:schemeClr val="tx2"/>
                </a:solidFill>
              </a:rPr>
              <a:t>High </a:t>
            </a:r>
            <a:r>
              <a:rPr lang="en-US" sz="2585" dirty="0">
                <a:solidFill>
                  <a:schemeClr val="tx2"/>
                </a:solidFill>
              </a:rPr>
              <a:t>field SC </a:t>
            </a:r>
            <a:r>
              <a:rPr lang="en-US" sz="2585" dirty="0" smtClean="0">
                <a:solidFill>
                  <a:schemeClr val="tx2"/>
                </a:solidFill>
              </a:rPr>
              <a:t>magnets</a:t>
            </a:r>
          </a:p>
          <a:p>
            <a:pPr marL="514350" indent="-514350">
              <a:buFont typeface="+mj-lt"/>
              <a:buAutoNum type="arabicPeriod"/>
            </a:pPr>
            <a:r>
              <a:rPr lang="en-US" sz="2585" dirty="0" smtClean="0">
                <a:solidFill>
                  <a:schemeClr val="tx2"/>
                </a:solidFill>
              </a:rPr>
              <a:t>Normal </a:t>
            </a:r>
            <a:r>
              <a:rPr lang="en-US" sz="2585" dirty="0">
                <a:solidFill>
                  <a:schemeClr val="tx2"/>
                </a:solidFill>
              </a:rPr>
              <a:t>Conducting RF </a:t>
            </a:r>
            <a:r>
              <a:rPr lang="en-US" sz="2585" dirty="0" smtClean="0">
                <a:solidFill>
                  <a:schemeClr val="tx2"/>
                </a:solidFill>
              </a:rPr>
              <a:t>cavities</a:t>
            </a:r>
          </a:p>
          <a:p>
            <a:pPr marL="514350" indent="-514350">
              <a:buFont typeface="+mj-lt"/>
              <a:buAutoNum type="arabicPeriod"/>
            </a:pPr>
            <a:r>
              <a:rPr lang="en-US" sz="2585" dirty="0" smtClean="0">
                <a:solidFill>
                  <a:schemeClr val="tx2"/>
                </a:solidFill>
              </a:rPr>
              <a:t>SRF structures</a:t>
            </a:r>
            <a:endParaRPr lang="en-US" sz="2585" dirty="0">
              <a:solidFill>
                <a:schemeClr val="tx2"/>
              </a:solidFill>
            </a:endParaRPr>
          </a:p>
          <a:p>
            <a:pPr marL="514350" indent="-514350">
              <a:buFont typeface="+mj-lt"/>
              <a:buAutoNum type="arabicPeriod"/>
            </a:pPr>
            <a:r>
              <a:rPr lang="en-US" sz="2585" dirty="0" smtClean="0">
                <a:solidFill>
                  <a:schemeClr val="tx2"/>
                </a:solidFill>
              </a:rPr>
              <a:t>Radio </a:t>
            </a:r>
            <a:r>
              <a:rPr lang="en-US" sz="2585" dirty="0">
                <a:solidFill>
                  <a:schemeClr val="tx2"/>
                </a:solidFill>
              </a:rPr>
              <a:t>Frequency power </a:t>
            </a:r>
            <a:r>
              <a:rPr lang="en-US" sz="2585" dirty="0" smtClean="0">
                <a:solidFill>
                  <a:schemeClr val="tx2"/>
                </a:solidFill>
              </a:rPr>
              <a:t>sources</a:t>
            </a:r>
          </a:p>
          <a:p>
            <a:pPr marL="514350" indent="-514350">
              <a:buFont typeface="+mj-lt"/>
              <a:buAutoNum type="arabicPeriod"/>
            </a:pPr>
            <a:r>
              <a:rPr lang="en-US" sz="2585" dirty="0" smtClean="0">
                <a:solidFill>
                  <a:schemeClr val="tx2"/>
                </a:solidFill>
              </a:rPr>
              <a:t>Cryogenics</a:t>
            </a:r>
          </a:p>
          <a:p>
            <a:pPr marL="514350" indent="-514350">
              <a:buFont typeface="+mj-lt"/>
              <a:buAutoNum type="arabicPeriod"/>
            </a:pPr>
            <a:r>
              <a:rPr lang="en-US" sz="2585" dirty="0" smtClean="0">
                <a:solidFill>
                  <a:schemeClr val="tx2"/>
                </a:solidFill>
              </a:rPr>
              <a:t>Beam instrumentation</a:t>
            </a:r>
            <a:endParaRPr lang="en-US" sz="2585" dirty="0">
              <a:solidFill>
                <a:schemeClr val="tx2"/>
              </a:solidFill>
            </a:endParaRPr>
          </a:p>
        </p:txBody>
      </p:sp>
    </p:spTree>
    <p:extLst>
      <p:ext uri="{BB962C8B-B14F-4D97-AF65-F5344CB8AC3E}">
        <p14:creationId xmlns:p14="http://schemas.microsoft.com/office/powerpoint/2010/main" val="126122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WP3: Coordination</a:t>
            </a:r>
            <a:endParaRPr lang="en-GB" dirty="0">
              <a:solidFill>
                <a:schemeClr val="accent1">
                  <a:lumMod val="50000"/>
                </a:schemeClr>
              </a:solidFill>
            </a:endParaRPr>
          </a:p>
        </p:txBody>
      </p:sp>
      <p:sp>
        <p:nvSpPr>
          <p:cNvPr id="3" name="Sous-titre 2"/>
          <p:cNvSpPr>
            <a:spLocks noGrp="1"/>
          </p:cNvSpPr>
          <p:nvPr>
            <p:ph type="subTitle" idx="4294967295"/>
          </p:nvPr>
        </p:nvSpPr>
        <p:spPr>
          <a:xfrm>
            <a:off x="683568" y="764704"/>
            <a:ext cx="8136904" cy="5472608"/>
          </a:xfrm>
        </p:spPr>
        <p:txBody>
          <a:bodyPr>
            <a:normAutofit fontScale="92500" lnSpcReduction="10000"/>
          </a:bodyPr>
          <a:lstStyle/>
          <a:p>
            <a:pPr marL="0" indent="0">
              <a:buNone/>
            </a:pPr>
            <a:r>
              <a:rPr lang="en-GB" b="1" dirty="0" smtClean="0"/>
              <a:t>Progress:</a:t>
            </a:r>
          </a:p>
          <a:p>
            <a:r>
              <a:rPr lang="en-GB" dirty="0" smtClean="0"/>
              <a:t>We formulated the eligibility criteria to access the core group of the Technology Infrastructure (D3.1) and drafted an Collaboration Agreement model for its core group members, supporting a set of ambitious goals.</a:t>
            </a:r>
          </a:p>
          <a:p>
            <a:pPr marL="0" indent="0">
              <a:buNone/>
            </a:pPr>
            <a:r>
              <a:rPr lang="en-GB" b="1" dirty="0" smtClean="0"/>
              <a:t>Focus</a:t>
            </a:r>
            <a:r>
              <a:rPr lang="en-GB" dirty="0" smtClean="0"/>
              <a:t>:</a:t>
            </a:r>
          </a:p>
          <a:p>
            <a:r>
              <a:rPr lang="en-GB" dirty="0" smtClean="0"/>
              <a:t>Finalize the Collaboration Agreement model and obtain the recommendations from the AMICI Institute directorates.</a:t>
            </a:r>
          </a:p>
          <a:p>
            <a:r>
              <a:rPr lang="en-GB" dirty="0" smtClean="0"/>
              <a:t>Formulate terms of University and Industry partnerships with the core group.</a:t>
            </a:r>
          </a:p>
        </p:txBody>
      </p:sp>
      <p:sp>
        <p:nvSpPr>
          <p:cNvPr id="4" name="Espace réservé de la date 3"/>
          <p:cNvSpPr>
            <a:spLocks noGrp="1"/>
          </p:cNvSpPr>
          <p:nvPr>
            <p:ph type="dt" sz="half" idx="10"/>
          </p:nvPr>
        </p:nvSpPr>
        <p:spPr/>
        <p:txBody>
          <a:bodyPr/>
          <a:lstStyle/>
          <a:p>
            <a:r>
              <a:rPr lang="fr-FR" smtClean="0"/>
              <a:t>23/01/2019, Salerno</a:t>
            </a:r>
            <a:endParaRPr lang="en-US" dirty="0"/>
          </a:p>
        </p:txBody>
      </p:sp>
      <p:sp>
        <p:nvSpPr>
          <p:cNvPr id="5" name="Espace réservé du pied de page 4"/>
          <p:cNvSpPr>
            <a:spLocks noGrp="1"/>
          </p:cNvSpPr>
          <p:nvPr>
            <p:ph type="ftr" sz="quarter" idx="11"/>
          </p:nvPr>
        </p:nvSpPr>
        <p:spPr/>
        <p:txBody>
          <a:bodyPr/>
          <a:lstStyle/>
          <a:p>
            <a:r>
              <a:rPr lang="en-US" smtClean="0"/>
              <a:t>2</a:t>
            </a:r>
            <a:r>
              <a:rPr lang="en-US" baseline="30000" smtClean="0"/>
              <a:t>nd</a:t>
            </a:r>
            <a:r>
              <a:rPr lang="en-US" smtClean="0"/>
              <a:t> Annual Meeting</a:t>
            </a:r>
            <a:endParaRPr lang="en-US" dirty="0"/>
          </a:p>
        </p:txBody>
      </p:sp>
      <p:sp>
        <p:nvSpPr>
          <p:cNvPr id="6" name="Espace réservé du numéro de diapositive 5"/>
          <p:cNvSpPr>
            <a:spLocks noGrp="1"/>
          </p:cNvSpPr>
          <p:nvPr>
            <p:ph type="sldNum" sz="quarter" idx="12"/>
          </p:nvPr>
        </p:nvSpPr>
        <p:spPr/>
        <p:txBody>
          <a:bodyPr/>
          <a:lstStyle/>
          <a:p>
            <a:fld id="{0F953CB8-DBD3-4A3C-9D87-8FE85FADDDAF}" type="slidenum">
              <a:rPr lang="en-US" smtClean="0"/>
              <a:t>17</a:t>
            </a:fld>
            <a:endParaRPr lang="en-US"/>
          </a:p>
        </p:txBody>
      </p:sp>
    </p:spTree>
    <p:extLst>
      <p:ext uri="{BB962C8B-B14F-4D97-AF65-F5344CB8AC3E}">
        <p14:creationId xmlns:p14="http://schemas.microsoft.com/office/powerpoint/2010/main" val="28981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Question to the </a:t>
            </a:r>
            <a:r>
              <a:rPr lang="fr-FR" sz="3600" dirty="0" err="1" smtClean="0"/>
              <a:t>Advisory</a:t>
            </a:r>
            <a:r>
              <a:rPr lang="fr-FR" sz="3600" dirty="0" smtClean="0"/>
              <a:t> Group</a:t>
            </a:r>
            <a:endParaRPr lang="en-US" sz="3600" dirty="0"/>
          </a:p>
        </p:txBody>
      </p:sp>
      <p:sp>
        <p:nvSpPr>
          <p:cNvPr id="3" name="Espace réservé de la date 2"/>
          <p:cNvSpPr>
            <a:spLocks noGrp="1"/>
          </p:cNvSpPr>
          <p:nvPr>
            <p:ph type="dt" sz="half" idx="10"/>
          </p:nvPr>
        </p:nvSpPr>
        <p:spPr/>
        <p:txBody>
          <a:bodyPr/>
          <a:lstStyle/>
          <a:p>
            <a:r>
              <a:rPr lang="fr-FR" smtClean="0"/>
              <a:t>23/01/2019, Salerno</a:t>
            </a:r>
            <a:endParaRPr lang="en-US" dirty="0"/>
          </a:p>
        </p:txBody>
      </p:sp>
      <p:sp>
        <p:nvSpPr>
          <p:cNvPr id="4" name="Espace réservé du pied de page 3"/>
          <p:cNvSpPr>
            <a:spLocks noGrp="1"/>
          </p:cNvSpPr>
          <p:nvPr>
            <p:ph type="ftr" sz="quarter" idx="11"/>
          </p:nvPr>
        </p:nvSpPr>
        <p:spPr/>
        <p:txBody>
          <a:bodyPr/>
          <a:lstStyle/>
          <a:p>
            <a:r>
              <a:rPr lang="en-US" dirty="0" smtClean="0"/>
              <a:t>2nd Annual Meeting</a:t>
            </a:r>
            <a:endParaRPr lang="en-US" dirty="0"/>
          </a:p>
        </p:txBody>
      </p:sp>
      <p:sp>
        <p:nvSpPr>
          <p:cNvPr id="5" name="Espace réservé du numéro de diapositive 4"/>
          <p:cNvSpPr>
            <a:spLocks noGrp="1"/>
          </p:cNvSpPr>
          <p:nvPr>
            <p:ph type="sldNum" sz="quarter" idx="12"/>
          </p:nvPr>
        </p:nvSpPr>
        <p:spPr/>
        <p:txBody>
          <a:bodyPr/>
          <a:lstStyle/>
          <a:p>
            <a:fld id="{0F953CB8-DBD3-4A3C-9D87-8FE85FADDDAF}" type="slidenum">
              <a:rPr lang="en-US" smtClean="0"/>
              <a:t>18</a:t>
            </a:fld>
            <a:endParaRPr lang="en-US"/>
          </a:p>
        </p:txBody>
      </p:sp>
      <p:sp>
        <p:nvSpPr>
          <p:cNvPr id="6" name="Rectangle 5"/>
          <p:cNvSpPr/>
          <p:nvPr/>
        </p:nvSpPr>
        <p:spPr>
          <a:xfrm>
            <a:off x="151509" y="4738527"/>
            <a:ext cx="8840982" cy="1384995"/>
          </a:xfrm>
          <a:prstGeom prst="rect">
            <a:avLst/>
          </a:prstGeom>
        </p:spPr>
        <p:txBody>
          <a:bodyPr wrap="square">
            <a:spAutoFit/>
          </a:bodyPr>
          <a:lstStyle/>
          <a:p>
            <a:pPr algn="just"/>
            <a:r>
              <a:rPr lang="en-US" sz="2800" b="1" dirty="0" smtClean="0">
                <a:solidFill>
                  <a:schemeClr val="tx2"/>
                </a:solidFill>
              </a:rPr>
              <a:t>Q3: Are </a:t>
            </a:r>
            <a:r>
              <a:rPr lang="en-US" sz="2800" b="1" dirty="0" smtClean="0">
                <a:solidFill>
                  <a:schemeClr val="tx2"/>
                </a:solidFill>
              </a:rPr>
              <a:t>these </a:t>
            </a:r>
            <a:r>
              <a:rPr lang="en-US" sz="2800" b="1" dirty="0" smtClean="0">
                <a:solidFill>
                  <a:schemeClr val="tx2"/>
                </a:solidFill>
              </a:rPr>
              <a:t>goals attractive enough to </a:t>
            </a:r>
            <a:r>
              <a:rPr lang="en-US" sz="2800" b="1" dirty="0" smtClean="0">
                <a:solidFill>
                  <a:schemeClr val="tx2"/>
                </a:solidFill>
              </a:rPr>
              <a:t>stimulate </a:t>
            </a:r>
            <a:r>
              <a:rPr lang="en-US" sz="2800" b="1" dirty="0" smtClean="0">
                <a:solidFill>
                  <a:schemeClr val="tx2"/>
                </a:solidFill>
              </a:rPr>
              <a:t>the participation of European Science Industry, and </a:t>
            </a:r>
            <a:r>
              <a:rPr lang="en-US" sz="2800" b="1" dirty="0" smtClean="0">
                <a:solidFill>
                  <a:schemeClr val="tx2"/>
                </a:solidFill>
              </a:rPr>
              <a:t>how should </a:t>
            </a:r>
            <a:r>
              <a:rPr lang="en-US" sz="2800" b="1" dirty="0" smtClean="0">
                <a:solidFill>
                  <a:schemeClr val="tx2"/>
                </a:solidFill>
              </a:rPr>
              <a:t>partnership and liaising </a:t>
            </a:r>
            <a:r>
              <a:rPr lang="en-US" sz="2800" b="1" dirty="0" smtClean="0">
                <a:solidFill>
                  <a:schemeClr val="tx2"/>
                </a:solidFill>
              </a:rPr>
              <a:t>be organized?</a:t>
            </a:r>
            <a:endParaRPr lang="en-US" sz="2800" b="1" dirty="0" smtClean="0">
              <a:solidFill>
                <a:schemeClr val="tx2"/>
              </a:solidFill>
            </a:endParaRPr>
          </a:p>
        </p:txBody>
      </p:sp>
      <p:pic>
        <p:nvPicPr>
          <p:cNvPr id="8"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692696"/>
            <a:ext cx="5692140" cy="408853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150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WP4: Innovation</a:t>
            </a:r>
            <a:endParaRPr lang="en-GB" dirty="0">
              <a:solidFill>
                <a:schemeClr val="accent1">
                  <a:lumMod val="50000"/>
                </a:schemeClr>
              </a:solidFill>
            </a:endParaRPr>
          </a:p>
        </p:txBody>
      </p:sp>
      <p:sp>
        <p:nvSpPr>
          <p:cNvPr id="3" name="Sous-titre 2"/>
          <p:cNvSpPr>
            <a:spLocks noGrp="1"/>
          </p:cNvSpPr>
          <p:nvPr>
            <p:ph type="subTitle" idx="4294967295"/>
          </p:nvPr>
        </p:nvSpPr>
        <p:spPr>
          <a:xfrm>
            <a:off x="611560" y="883742"/>
            <a:ext cx="8136904" cy="5472608"/>
          </a:xfrm>
        </p:spPr>
        <p:txBody>
          <a:bodyPr>
            <a:normAutofit fontScale="92500" lnSpcReduction="20000"/>
          </a:bodyPr>
          <a:lstStyle/>
          <a:p>
            <a:pPr marL="0" indent="0">
              <a:buNone/>
            </a:pPr>
            <a:r>
              <a:rPr lang="en-GB" b="1" dirty="0" smtClean="0"/>
              <a:t>Progress:</a:t>
            </a:r>
          </a:p>
          <a:p>
            <a:r>
              <a:rPr lang="en-GB" dirty="0" smtClean="0"/>
              <a:t>We obtained the responses from the 3 market surveys (accelerator components/SC magnets/good practices and barriers</a:t>
            </a:r>
            <a:r>
              <a:rPr lang="en-GB" dirty="0" smtClean="0"/>
              <a:t>).</a:t>
            </a:r>
          </a:p>
          <a:p>
            <a:r>
              <a:rPr lang="en-GB" dirty="0" smtClean="0"/>
              <a:t>However, input </a:t>
            </a:r>
            <a:r>
              <a:rPr lang="en-GB" dirty="0"/>
              <a:t>from the major European SC Magnet </a:t>
            </a:r>
            <a:r>
              <a:rPr lang="en-GB" dirty="0" smtClean="0"/>
              <a:t>manufacturers is missing.</a:t>
            </a:r>
            <a:endParaRPr lang="en-GB" dirty="0"/>
          </a:p>
          <a:p>
            <a:endParaRPr lang="en-GB" dirty="0" smtClean="0"/>
          </a:p>
          <a:p>
            <a:pPr marL="0" indent="0">
              <a:buNone/>
            </a:pPr>
            <a:r>
              <a:rPr lang="en-GB" b="1" dirty="0" smtClean="0"/>
              <a:t>Focus</a:t>
            </a:r>
            <a:r>
              <a:rPr lang="en-GB" dirty="0" smtClean="0"/>
              <a:t>:</a:t>
            </a:r>
          </a:p>
          <a:p>
            <a:r>
              <a:rPr lang="en-GB" dirty="0" smtClean="0"/>
              <a:t>Synthetize </a:t>
            </a:r>
            <a:r>
              <a:rPr lang="en-GB" dirty="0" smtClean="0"/>
              <a:t>the outcome of the market surveys and draw recommendations for improving the Innovation potential of European Science Industry</a:t>
            </a:r>
            <a:r>
              <a:rPr lang="en-GB" dirty="0" smtClean="0"/>
              <a:t>.</a:t>
            </a:r>
          </a:p>
          <a:p>
            <a:r>
              <a:rPr lang="en-GB" dirty="0"/>
              <a:t>Further </a:t>
            </a:r>
            <a:r>
              <a:rPr lang="en-GB" dirty="0" smtClean="0"/>
              <a:t>refine </a:t>
            </a:r>
            <a:r>
              <a:rPr lang="en-GB" dirty="0"/>
              <a:t>AMICI offering to </a:t>
            </a:r>
            <a:r>
              <a:rPr lang="en-GB" dirty="0" smtClean="0"/>
              <a:t>Industry.</a:t>
            </a:r>
            <a:endParaRPr lang="en-GB" dirty="0" smtClean="0"/>
          </a:p>
        </p:txBody>
      </p:sp>
      <p:sp>
        <p:nvSpPr>
          <p:cNvPr id="4" name="Espace réservé de la date 3"/>
          <p:cNvSpPr>
            <a:spLocks noGrp="1"/>
          </p:cNvSpPr>
          <p:nvPr>
            <p:ph type="dt" sz="half" idx="10"/>
          </p:nvPr>
        </p:nvSpPr>
        <p:spPr/>
        <p:txBody>
          <a:bodyPr/>
          <a:lstStyle/>
          <a:p>
            <a:r>
              <a:rPr lang="fr-FR" smtClean="0"/>
              <a:t>23/01/2019, Salerno</a:t>
            </a:r>
            <a:endParaRPr lang="en-US" dirty="0"/>
          </a:p>
        </p:txBody>
      </p:sp>
      <p:sp>
        <p:nvSpPr>
          <p:cNvPr id="5" name="Espace réservé du pied de page 4"/>
          <p:cNvSpPr>
            <a:spLocks noGrp="1"/>
          </p:cNvSpPr>
          <p:nvPr>
            <p:ph type="ftr" sz="quarter" idx="11"/>
          </p:nvPr>
        </p:nvSpPr>
        <p:spPr/>
        <p:txBody>
          <a:bodyPr/>
          <a:lstStyle/>
          <a:p>
            <a:r>
              <a:rPr lang="en-US" smtClean="0"/>
              <a:t>2</a:t>
            </a:r>
            <a:r>
              <a:rPr lang="en-US" baseline="30000" smtClean="0"/>
              <a:t>nd</a:t>
            </a:r>
            <a:r>
              <a:rPr lang="en-US" smtClean="0"/>
              <a:t> Annual Meeting</a:t>
            </a:r>
            <a:endParaRPr lang="en-US" dirty="0"/>
          </a:p>
        </p:txBody>
      </p:sp>
      <p:sp>
        <p:nvSpPr>
          <p:cNvPr id="6" name="Espace réservé du numéro de diapositive 5"/>
          <p:cNvSpPr>
            <a:spLocks noGrp="1"/>
          </p:cNvSpPr>
          <p:nvPr>
            <p:ph type="sldNum" sz="quarter" idx="12"/>
          </p:nvPr>
        </p:nvSpPr>
        <p:spPr/>
        <p:txBody>
          <a:bodyPr/>
          <a:lstStyle/>
          <a:p>
            <a:fld id="{0F953CB8-DBD3-4A3C-9D87-8FE85FADDDAF}" type="slidenum">
              <a:rPr lang="en-US" smtClean="0"/>
              <a:t>19</a:t>
            </a:fld>
            <a:endParaRPr lang="en-US"/>
          </a:p>
        </p:txBody>
      </p:sp>
    </p:spTree>
    <p:extLst>
      <p:ext uri="{BB962C8B-B14F-4D97-AF65-F5344CB8AC3E}">
        <p14:creationId xmlns:p14="http://schemas.microsoft.com/office/powerpoint/2010/main" val="291314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Outline</a:t>
            </a:r>
            <a:endParaRPr lang="en-GB" dirty="0">
              <a:solidFill>
                <a:schemeClr val="accent1">
                  <a:lumMod val="50000"/>
                </a:schemeClr>
              </a:solidFill>
            </a:endParaRPr>
          </a:p>
        </p:txBody>
      </p:sp>
      <p:sp>
        <p:nvSpPr>
          <p:cNvPr id="3" name="Sous-titre 2"/>
          <p:cNvSpPr>
            <a:spLocks noGrp="1"/>
          </p:cNvSpPr>
          <p:nvPr>
            <p:ph type="subTitle" idx="4294967295"/>
          </p:nvPr>
        </p:nvSpPr>
        <p:spPr>
          <a:xfrm>
            <a:off x="683568" y="1052736"/>
            <a:ext cx="8136904" cy="3672408"/>
          </a:xfrm>
        </p:spPr>
        <p:txBody>
          <a:bodyPr>
            <a:normAutofit fontScale="92500" lnSpcReduction="20000"/>
          </a:bodyPr>
          <a:lstStyle/>
          <a:p>
            <a:pPr marL="514350" indent="-514350">
              <a:buFont typeface="+mj-lt"/>
              <a:buAutoNum type="arabicPeriod"/>
            </a:pPr>
            <a:r>
              <a:rPr lang="fr-FR" dirty="0" smtClean="0"/>
              <a:t>Introduction to AMICI </a:t>
            </a:r>
            <a:r>
              <a:rPr lang="fr-FR" dirty="0" err="1" smtClean="0"/>
              <a:t>project</a:t>
            </a:r>
            <a:endParaRPr lang="fr-FR" dirty="0" smtClean="0"/>
          </a:p>
          <a:p>
            <a:pPr marL="514350" indent="-514350">
              <a:buFont typeface="+mj-lt"/>
              <a:buAutoNum type="arabicPeriod"/>
            </a:pPr>
            <a:r>
              <a:rPr lang="fr-FR" dirty="0" err="1" smtClean="0"/>
              <a:t>Review</a:t>
            </a:r>
            <a:r>
              <a:rPr lang="fr-FR" dirty="0" smtClean="0"/>
              <a:t> of WP Progress and Focus</a:t>
            </a:r>
          </a:p>
          <a:p>
            <a:pPr marL="514350" indent="-514350">
              <a:buFont typeface="+mj-lt"/>
              <a:buAutoNum type="arabicPeriod"/>
            </a:pPr>
            <a:r>
              <a:rPr lang="fr-FR" dirty="0" smtClean="0"/>
              <a:t>Set the goal </a:t>
            </a:r>
            <a:r>
              <a:rPr lang="fr-FR" dirty="0"/>
              <a:t>of the 2</a:t>
            </a:r>
            <a:r>
              <a:rPr lang="fr-FR" baseline="30000" dirty="0"/>
              <a:t>nd</a:t>
            </a:r>
            <a:r>
              <a:rPr lang="fr-FR" dirty="0"/>
              <a:t> </a:t>
            </a:r>
            <a:r>
              <a:rPr lang="fr-FR" dirty="0" err="1"/>
              <a:t>Annual</a:t>
            </a:r>
            <a:r>
              <a:rPr lang="fr-FR" dirty="0"/>
              <a:t> Meeting</a:t>
            </a:r>
          </a:p>
          <a:p>
            <a:pPr marL="514350" indent="-514350">
              <a:buFont typeface="+mj-lt"/>
              <a:buAutoNum type="arabicPeriod"/>
            </a:pPr>
            <a:endParaRPr lang="fr-FR" dirty="0"/>
          </a:p>
          <a:p>
            <a:endParaRPr lang="fr-FR" dirty="0" smtClean="0"/>
          </a:p>
          <a:p>
            <a:r>
              <a:rPr lang="fr-FR" dirty="0" err="1" smtClean="0"/>
              <a:t>Bring</a:t>
            </a:r>
            <a:r>
              <a:rPr lang="fr-FR" dirty="0" smtClean="0"/>
              <a:t> </a:t>
            </a:r>
            <a:r>
              <a:rPr lang="fr-FR" dirty="0" err="1" smtClean="0"/>
              <a:t>some</a:t>
            </a:r>
            <a:r>
              <a:rPr lang="fr-FR" dirty="0" smtClean="0"/>
              <a:t> </a:t>
            </a:r>
            <a:r>
              <a:rPr lang="fr-FR" dirty="0" err="1" smtClean="0"/>
              <a:t>most</a:t>
            </a:r>
            <a:r>
              <a:rPr lang="fr-FR" dirty="0" smtClean="0"/>
              <a:t> </a:t>
            </a:r>
            <a:r>
              <a:rPr lang="fr-FR" dirty="0" smtClean="0"/>
              <a:t>pressing questions to the </a:t>
            </a:r>
            <a:r>
              <a:rPr lang="fr-FR" dirty="0" err="1" smtClean="0"/>
              <a:t>Advisory</a:t>
            </a:r>
            <a:r>
              <a:rPr lang="fr-FR" dirty="0" smtClean="0"/>
              <a:t> Group (AG), for </a:t>
            </a:r>
            <a:r>
              <a:rPr lang="fr-FR" dirty="0" err="1" smtClean="0"/>
              <a:t>their</a:t>
            </a:r>
            <a:r>
              <a:rPr lang="fr-FR" dirty="0" smtClean="0"/>
              <a:t> meeting on </a:t>
            </a:r>
            <a:r>
              <a:rPr lang="fr-FR" dirty="0" smtClean="0"/>
              <a:t>Thursday.</a:t>
            </a:r>
            <a:endParaRPr lang="en-US" dirty="0"/>
          </a:p>
        </p:txBody>
      </p:sp>
      <p:sp>
        <p:nvSpPr>
          <p:cNvPr id="5" name="Espace réservé de la date 4"/>
          <p:cNvSpPr>
            <a:spLocks noGrp="1"/>
          </p:cNvSpPr>
          <p:nvPr>
            <p:ph type="dt" sz="half" idx="10"/>
          </p:nvPr>
        </p:nvSpPr>
        <p:spPr/>
        <p:txBody>
          <a:bodyPr/>
          <a:lstStyle/>
          <a:p>
            <a:r>
              <a:rPr lang="fr-FR" smtClean="0"/>
              <a:t>23/01/2019, Salerno</a:t>
            </a:r>
            <a:endParaRPr lang="en-US" dirty="0"/>
          </a:p>
        </p:txBody>
      </p:sp>
      <p:sp>
        <p:nvSpPr>
          <p:cNvPr id="6" name="Espace réservé du pied de page 5"/>
          <p:cNvSpPr>
            <a:spLocks noGrp="1"/>
          </p:cNvSpPr>
          <p:nvPr>
            <p:ph type="ftr" sz="quarter" idx="11"/>
          </p:nvPr>
        </p:nvSpPr>
        <p:spPr/>
        <p:txBody>
          <a:bodyPr/>
          <a:lstStyle/>
          <a:p>
            <a:r>
              <a:rPr lang="en-US" smtClean="0"/>
              <a:t>2</a:t>
            </a:r>
            <a:r>
              <a:rPr lang="en-US" baseline="30000" smtClean="0"/>
              <a:t>nd</a:t>
            </a:r>
            <a:r>
              <a:rPr lang="en-US" smtClean="0"/>
              <a:t> Annual Meeting</a:t>
            </a:r>
            <a:endParaRPr lang="en-US" dirty="0"/>
          </a:p>
        </p:txBody>
      </p:sp>
      <p:sp>
        <p:nvSpPr>
          <p:cNvPr id="7" name="Espace réservé du numéro de diapositive 6"/>
          <p:cNvSpPr>
            <a:spLocks noGrp="1"/>
          </p:cNvSpPr>
          <p:nvPr>
            <p:ph type="sldNum" sz="quarter" idx="12"/>
          </p:nvPr>
        </p:nvSpPr>
        <p:spPr/>
        <p:txBody>
          <a:bodyPr/>
          <a:lstStyle/>
          <a:p>
            <a:fld id="{0F953CB8-DBD3-4A3C-9D87-8FE85FADDDAF}" type="slidenum">
              <a:rPr lang="en-US" smtClean="0"/>
              <a:t>2</a:t>
            </a:fld>
            <a:endParaRPr lang="en-US"/>
          </a:p>
        </p:txBody>
      </p:sp>
    </p:spTree>
    <p:extLst>
      <p:ext uri="{BB962C8B-B14F-4D97-AF65-F5344CB8AC3E}">
        <p14:creationId xmlns:p14="http://schemas.microsoft.com/office/powerpoint/2010/main" val="268189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WP5: </a:t>
            </a:r>
            <a:r>
              <a:rPr lang="fr-FR" dirty="0" err="1" smtClean="0"/>
              <a:t>Industrialization</a:t>
            </a:r>
            <a:endParaRPr lang="en-GB" dirty="0">
              <a:solidFill>
                <a:schemeClr val="accent1">
                  <a:lumMod val="50000"/>
                </a:schemeClr>
              </a:solidFill>
            </a:endParaRPr>
          </a:p>
        </p:txBody>
      </p:sp>
      <p:sp>
        <p:nvSpPr>
          <p:cNvPr id="3" name="Sous-titre 2"/>
          <p:cNvSpPr>
            <a:spLocks noGrp="1"/>
          </p:cNvSpPr>
          <p:nvPr>
            <p:ph type="subTitle" idx="4294967295"/>
          </p:nvPr>
        </p:nvSpPr>
        <p:spPr>
          <a:xfrm>
            <a:off x="549896" y="694659"/>
            <a:ext cx="8198568" cy="5587719"/>
          </a:xfrm>
        </p:spPr>
        <p:txBody>
          <a:bodyPr>
            <a:normAutofit fontScale="77500" lnSpcReduction="20000"/>
          </a:bodyPr>
          <a:lstStyle/>
          <a:p>
            <a:pPr marL="0" indent="0">
              <a:buNone/>
            </a:pPr>
            <a:r>
              <a:rPr lang="en-GB" b="1" dirty="0" smtClean="0"/>
              <a:t>Progress:</a:t>
            </a:r>
          </a:p>
          <a:p>
            <a:r>
              <a:rPr lang="en-GB" dirty="0" smtClean="0"/>
              <a:t>We selected training and development of  material </a:t>
            </a:r>
            <a:r>
              <a:rPr lang="en-GB" dirty="0"/>
              <a:t>d</a:t>
            </a:r>
            <a:r>
              <a:rPr lang="en-GB" dirty="0" smtClean="0"/>
              <a:t>atabase as services provided by the TI to European Science Industry</a:t>
            </a:r>
            <a:r>
              <a:rPr lang="en-GB" dirty="0" smtClean="0"/>
              <a:t>.</a:t>
            </a:r>
          </a:p>
          <a:p>
            <a:r>
              <a:rPr lang="en-GB" dirty="0" smtClean="0"/>
              <a:t>We identified Intellectual Property as a hard point.</a:t>
            </a:r>
            <a:endParaRPr lang="en-GB" dirty="0" smtClean="0"/>
          </a:p>
          <a:p>
            <a:r>
              <a:rPr lang="en-GB" dirty="0" smtClean="0"/>
              <a:t>We coordinate and contribute to a multi-national working group at the CEN to draft a</a:t>
            </a:r>
            <a:r>
              <a:rPr lang="en-US" dirty="0" smtClean="0"/>
              <a:t> European </a:t>
            </a:r>
            <a:r>
              <a:rPr lang="en-US" dirty="0"/>
              <a:t>standard on safety of cryogenic </a:t>
            </a:r>
            <a:r>
              <a:rPr lang="en-US" dirty="0" smtClean="0"/>
              <a:t>equipment</a:t>
            </a:r>
            <a:r>
              <a:rPr lang="en-US" dirty="0"/>
              <a:t>.</a:t>
            </a:r>
            <a:endParaRPr lang="en-US" dirty="0" smtClean="0"/>
          </a:p>
          <a:p>
            <a:pPr marL="0" indent="0">
              <a:buNone/>
            </a:pPr>
            <a:r>
              <a:rPr lang="en-US" dirty="0" smtClean="0"/>
              <a:t> </a:t>
            </a:r>
            <a:r>
              <a:rPr lang="en-GB" b="1" dirty="0" smtClean="0"/>
              <a:t>Focus</a:t>
            </a:r>
            <a:r>
              <a:rPr lang="en-GB" dirty="0" smtClean="0"/>
              <a:t>:</a:t>
            </a:r>
          </a:p>
          <a:p>
            <a:r>
              <a:rPr lang="en-GB" dirty="0" smtClean="0"/>
              <a:t>Set the basis of a database on material properties (D5.1).</a:t>
            </a:r>
          </a:p>
          <a:p>
            <a:r>
              <a:rPr lang="en-GB" dirty="0" err="1" smtClean="0"/>
              <a:t>Catalog</a:t>
            </a:r>
            <a:r>
              <a:rPr lang="en-GB" dirty="0" smtClean="0"/>
              <a:t> the potential training and apprenticeship programs in the Technology Infrastructure (D5.2, D5.4).</a:t>
            </a:r>
            <a:endParaRPr lang="en-GB" dirty="0"/>
          </a:p>
          <a:p>
            <a:r>
              <a:rPr lang="en-GB" dirty="0" smtClean="0"/>
              <a:t>Formulate the conditions for prototyping in Industry (D5.5).</a:t>
            </a:r>
          </a:p>
        </p:txBody>
      </p:sp>
      <p:sp>
        <p:nvSpPr>
          <p:cNvPr id="4" name="Espace réservé de la date 3"/>
          <p:cNvSpPr>
            <a:spLocks noGrp="1"/>
          </p:cNvSpPr>
          <p:nvPr>
            <p:ph type="dt" sz="half" idx="10"/>
          </p:nvPr>
        </p:nvSpPr>
        <p:spPr/>
        <p:txBody>
          <a:bodyPr/>
          <a:lstStyle/>
          <a:p>
            <a:r>
              <a:rPr lang="fr-FR" smtClean="0"/>
              <a:t>23/01/2019, Salerno</a:t>
            </a:r>
            <a:endParaRPr lang="en-US" dirty="0"/>
          </a:p>
        </p:txBody>
      </p:sp>
      <p:sp>
        <p:nvSpPr>
          <p:cNvPr id="5" name="Espace réservé du pied de page 4"/>
          <p:cNvSpPr>
            <a:spLocks noGrp="1"/>
          </p:cNvSpPr>
          <p:nvPr>
            <p:ph type="ftr" sz="quarter" idx="11"/>
          </p:nvPr>
        </p:nvSpPr>
        <p:spPr/>
        <p:txBody>
          <a:bodyPr/>
          <a:lstStyle/>
          <a:p>
            <a:r>
              <a:rPr lang="en-US" smtClean="0"/>
              <a:t>2</a:t>
            </a:r>
            <a:r>
              <a:rPr lang="en-US" baseline="30000" smtClean="0"/>
              <a:t>nd</a:t>
            </a:r>
            <a:r>
              <a:rPr lang="en-US" smtClean="0"/>
              <a:t> Annual Meeting</a:t>
            </a:r>
            <a:endParaRPr lang="en-US" dirty="0"/>
          </a:p>
        </p:txBody>
      </p:sp>
      <p:sp>
        <p:nvSpPr>
          <p:cNvPr id="6" name="Espace réservé du numéro de diapositive 5"/>
          <p:cNvSpPr>
            <a:spLocks noGrp="1"/>
          </p:cNvSpPr>
          <p:nvPr>
            <p:ph type="sldNum" sz="quarter" idx="12"/>
          </p:nvPr>
        </p:nvSpPr>
        <p:spPr/>
        <p:txBody>
          <a:bodyPr/>
          <a:lstStyle/>
          <a:p>
            <a:fld id="{0F953CB8-DBD3-4A3C-9D87-8FE85FADDDAF}" type="slidenum">
              <a:rPr lang="en-US" smtClean="0"/>
              <a:t>20</a:t>
            </a:fld>
            <a:endParaRPr lang="en-US"/>
          </a:p>
        </p:txBody>
      </p:sp>
    </p:spTree>
    <p:extLst>
      <p:ext uri="{BB962C8B-B14F-4D97-AF65-F5344CB8AC3E}">
        <p14:creationId xmlns:p14="http://schemas.microsoft.com/office/powerpoint/2010/main" val="253103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84458" y="638739"/>
            <a:ext cx="8534079" cy="376385"/>
          </a:xfrm>
          <a:prstGeom prst="rect">
            <a:avLst/>
          </a:prstGeom>
          <a:noFill/>
        </p:spPr>
        <p:txBody>
          <a:bodyPr wrap="square" rtlCol="0">
            <a:spAutoFit/>
          </a:bodyPr>
          <a:lstStyle/>
          <a:p>
            <a:pPr algn="ctr"/>
            <a:r>
              <a:rPr lang="en-US" sz="1846" b="1" dirty="0">
                <a:solidFill>
                  <a:schemeClr val="tx2"/>
                </a:solidFill>
                <a:latin typeface="Gadugi" panose="020B0502040204020203" pitchFamily="34" charset="0"/>
                <a:ea typeface="Gadugi" panose="020B0502040204020203" pitchFamily="34" charset="0"/>
              </a:rPr>
              <a:t>EXAMPLES OF INEUSTAR PROGRAMS </a:t>
            </a:r>
            <a:r>
              <a:rPr lang="en-US" sz="1846" b="1" dirty="0">
                <a:solidFill>
                  <a:schemeClr val="tx2"/>
                </a:solidFill>
                <a:latin typeface="Gadugi" panose="020B0502040204020203" pitchFamily="34" charset="0"/>
                <a:ea typeface="Gadugi" panose="020B0502040204020203" pitchFamily="34" charset="0"/>
              </a:rPr>
              <a:t>(V</a:t>
            </a:r>
            <a:r>
              <a:rPr lang="en-US" sz="1846" b="1" dirty="0">
                <a:solidFill>
                  <a:schemeClr val="tx2"/>
                </a:solidFill>
                <a:latin typeface="Gadugi" panose="020B0502040204020203" pitchFamily="34" charset="0"/>
                <a:ea typeface="Gadugi" panose="020B0502040204020203" pitchFamily="34" charset="0"/>
              </a:rPr>
              <a:t>)</a:t>
            </a:r>
          </a:p>
        </p:txBody>
      </p:sp>
      <p:sp>
        <p:nvSpPr>
          <p:cNvPr id="5" name="CuadroTexto 4"/>
          <p:cNvSpPr txBox="1"/>
          <p:nvPr/>
        </p:nvSpPr>
        <p:spPr>
          <a:xfrm>
            <a:off x="384458" y="1301995"/>
            <a:ext cx="8640960" cy="1768369"/>
          </a:xfrm>
          <a:prstGeom prst="rect">
            <a:avLst/>
          </a:prstGeom>
          <a:noFill/>
        </p:spPr>
        <p:txBody>
          <a:bodyPr wrap="square" rtlCol="0">
            <a:spAutoFit/>
          </a:bodyPr>
          <a:lstStyle/>
          <a:p>
            <a:pPr marL="316531" indent="-316531">
              <a:buFont typeface="Arial" panose="020B0604020202020204" pitchFamily="34" charset="0"/>
              <a:buChar char="•"/>
            </a:pPr>
            <a:r>
              <a:rPr lang="en-US" sz="2215" dirty="0">
                <a:solidFill>
                  <a:schemeClr val="tx2"/>
                </a:solidFill>
              </a:rPr>
              <a:t>Joint </a:t>
            </a:r>
            <a:r>
              <a:rPr lang="en-US" sz="2215" dirty="0">
                <a:solidFill>
                  <a:schemeClr val="tx2"/>
                </a:solidFill>
              </a:rPr>
              <a:t>Facility-Industry collaboration in common manufacturing </a:t>
            </a:r>
            <a:r>
              <a:rPr lang="en-US" sz="2215" dirty="0">
                <a:solidFill>
                  <a:schemeClr val="tx2"/>
                </a:solidFill>
              </a:rPr>
              <a:t>processes</a:t>
            </a:r>
            <a:endParaRPr lang="en-US" sz="2215" dirty="0">
              <a:solidFill>
                <a:schemeClr val="tx2"/>
              </a:solidFill>
            </a:endParaRPr>
          </a:p>
          <a:p>
            <a:pPr lvl="1"/>
            <a:r>
              <a:rPr lang="en-US" sz="2215" dirty="0">
                <a:solidFill>
                  <a:schemeClr val="tx2">
                    <a:lumMod val="60000"/>
                    <a:lumOff val="40000"/>
                  </a:schemeClr>
                </a:solidFill>
              </a:rPr>
              <a:t>Advanced Welding Facility. Vitoria. </a:t>
            </a:r>
          </a:p>
          <a:p>
            <a:pPr lvl="1"/>
            <a:r>
              <a:rPr lang="en-US" sz="1292" dirty="0">
                <a:solidFill>
                  <a:srgbClr val="FFFF00"/>
                </a:solidFill>
                <a:hlinkClick r:id="rId2"/>
              </a:rPr>
              <a:t>https://web.essbilbao.org/index.php/en/technology-dept/infrastructures/item/307-awf-advanced-welding</a:t>
            </a:r>
            <a:r>
              <a:rPr lang="en-US" sz="1292" dirty="0">
                <a:solidFill>
                  <a:srgbClr val="FFFF00"/>
                </a:solidFill>
              </a:rPr>
              <a:t> </a:t>
            </a:r>
          </a:p>
          <a:p>
            <a:pPr lvl="1"/>
            <a:endParaRPr lang="en-US" sz="1292" dirty="0">
              <a:solidFill>
                <a:srgbClr val="FFFF00"/>
              </a:solidFill>
            </a:endParaRPr>
          </a:p>
          <a:p>
            <a:endParaRPr lang="en-US" sz="1662" dirty="0"/>
          </a:p>
        </p:txBody>
      </p:sp>
      <p:sp>
        <p:nvSpPr>
          <p:cNvPr id="14" name="Titre 13"/>
          <p:cNvSpPr>
            <a:spLocks noGrp="1"/>
          </p:cNvSpPr>
          <p:nvPr>
            <p:ph type="title"/>
          </p:nvPr>
        </p:nvSpPr>
        <p:spPr/>
        <p:txBody>
          <a:bodyPr>
            <a:normAutofit fontScale="90000"/>
          </a:bodyPr>
          <a:lstStyle/>
          <a:p>
            <a:r>
              <a:rPr lang="fr-FR" dirty="0" smtClean="0"/>
              <a:t>TT in Spain</a:t>
            </a:r>
            <a:endParaRPr lang="fr-FR" dirty="0"/>
          </a:p>
        </p:txBody>
      </p:sp>
      <p:sp>
        <p:nvSpPr>
          <p:cNvPr id="12" name="Espace réservé de la date 11"/>
          <p:cNvSpPr>
            <a:spLocks noGrp="1"/>
          </p:cNvSpPr>
          <p:nvPr>
            <p:ph type="dt" sz="half" idx="10"/>
          </p:nvPr>
        </p:nvSpPr>
        <p:spPr/>
        <p:txBody>
          <a:bodyPr/>
          <a:lstStyle/>
          <a:p>
            <a:r>
              <a:rPr lang="fr-FR" smtClean="0"/>
              <a:t>23/01/2019, Salerno</a:t>
            </a:r>
            <a:endParaRPr lang="en-US" dirty="0"/>
          </a:p>
        </p:txBody>
      </p:sp>
      <p:sp>
        <p:nvSpPr>
          <p:cNvPr id="13" name="Espace réservé du pied de page 12"/>
          <p:cNvSpPr>
            <a:spLocks noGrp="1"/>
          </p:cNvSpPr>
          <p:nvPr>
            <p:ph type="ftr" sz="quarter" idx="11"/>
          </p:nvPr>
        </p:nvSpPr>
        <p:spPr/>
        <p:txBody>
          <a:bodyPr/>
          <a:lstStyle/>
          <a:p>
            <a:r>
              <a:rPr lang="en-US" smtClean="0"/>
              <a:t>2</a:t>
            </a:r>
            <a:r>
              <a:rPr lang="en-US" baseline="30000" smtClean="0"/>
              <a:t>nd</a:t>
            </a:r>
            <a:r>
              <a:rPr lang="en-US" smtClean="0"/>
              <a:t> Annual Meeting</a:t>
            </a:r>
            <a:endParaRPr lang="en-US" dirty="0"/>
          </a:p>
        </p:txBody>
      </p:sp>
      <p:sp>
        <p:nvSpPr>
          <p:cNvPr id="3" name="Marcador de número de diapositiva 2"/>
          <p:cNvSpPr>
            <a:spLocks noGrp="1"/>
          </p:cNvSpPr>
          <p:nvPr>
            <p:ph type="sldNum" sz="quarter" idx="12"/>
          </p:nvPr>
        </p:nvSpPr>
        <p:spPr/>
        <p:txBody>
          <a:bodyPr/>
          <a:lstStyle/>
          <a:p>
            <a:pPr rtl="0"/>
            <a:fld id="{2A013F82-EE5E-44EE-A61D-E31C6657F26F}" type="slidenum">
              <a:rPr lang="es-ES" noProof="0" smtClean="0"/>
              <a:t>21</a:t>
            </a:fld>
            <a:endParaRPr lang="es-ES" noProof="0"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914445" y="3349469"/>
            <a:ext cx="3330548" cy="2293178"/>
          </a:xfrm>
          <a:prstGeom prst="rect">
            <a:avLst/>
          </a:prstGeom>
        </p:spPr>
      </p:pic>
      <p:pic>
        <p:nvPicPr>
          <p:cNvPr id="7" name="Imagen 6"/>
          <p:cNvPicPr>
            <a:picLocks noChangeAspect="1"/>
          </p:cNvPicPr>
          <p:nvPr/>
        </p:nvPicPr>
        <p:blipFill>
          <a:blip r:embed="rId4"/>
          <a:stretch>
            <a:fillRect/>
          </a:stretch>
        </p:blipFill>
        <p:spPr>
          <a:xfrm>
            <a:off x="517396" y="4693677"/>
            <a:ext cx="2994307" cy="1467654"/>
          </a:xfrm>
          <a:prstGeom prst="rect">
            <a:avLst/>
          </a:prstGeom>
        </p:spPr>
      </p:pic>
      <p:pic>
        <p:nvPicPr>
          <p:cNvPr id="8" name="Imagen 7"/>
          <p:cNvPicPr>
            <a:picLocks noChangeAspect="1"/>
          </p:cNvPicPr>
          <p:nvPr/>
        </p:nvPicPr>
        <p:blipFill>
          <a:blip r:embed="rId5"/>
          <a:stretch>
            <a:fillRect/>
          </a:stretch>
        </p:blipFill>
        <p:spPr>
          <a:xfrm>
            <a:off x="3866682" y="2830781"/>
            <a:ext cx="2181576" cy="2267529"/>
          </a:xfrm>
          <a:prstGeom prst="rect">
            <a:avLst/>
          </a:prstGeom>
        </p:spPr>
      </p:pic>
      <p:pic>
        <p:nvPicPr>
          <p:cNvPr id="9" name="Imagen 8"/>
          <p:cNvPicPr>
            <a:picLocks noChangeAspect="1"/>
          </p:cNvPicPr>
          <p:nvPr/>
        </p:nvPicPr>
        <p:blipFill>
          <a:blip r:embed="rId6"/>
          <a:stretch>
            <a:fillRect/>
          </a:stretch>
        </p:blipFill>
        <p:spPr>
          <a:xfrm>
            <a:off x="3602889" y="5223661"/>
            <a:ext cx="2709163" cy="937670"/>
          </a:xfrm>
          <a:prstGeom prst="rect">
            <a:avLst/>
          </a:prstGeom>
        </p:spPr>
      </p:pic>
      <p:pic>
        <p:nvPicPr>
          <p:cNvPr id="10" name="Imagen 9"/>
          <p:cNvPicPr>
            <a:picLocks noChangeAspect="1"/>
          </p:cNvPicPr>
          <p:nvPr/>
        </p:nvPicPr>
        <p:blipFill>
          <a:blip r:embed="rId7"/>
          <a:stretch>
            <a:fillRect/>
          </a:stretch>
        </p:blipFill>
        <p:spPr>
          <a:xfrm>
            <a:off x="566825" y="2756739"/>
            <a:ext cx="2944878" cy="1855638"/>
          </a:xfrm>
          <a:prstGeom prst="rect">
            <a:avLst/>
          </a:prstGeom>
        </p:spPr>
      </p:pic>
      <p:sp>
        <p:nvSpPr>
          <p:cNvPr id="15" name="ZoneTexte 14"/>
          <p:cNvSpPr txBox="1"/>
          <p:nvPr/>
        </p:nvSpPr>
        <p:spPr>
          <a:xfrm>
            <a:off x="5359976" y="6128842"/>
            <a:ext cx="2852256" cy="369332"/>
          </a:xfrm>
          <a:prstGeom prst="rect">
            <a:avLst/>
          </a:prstGeom>
          <a:solidFill>
            <a:schemeClr val="accent5">
              <a:lumMod val="20000"/>
              <a:lumOff val="80000"/>
            </a:schemeClr>
          </a:solidFill>
          <a:ln>
            <a:solidFill>
              <a:schemeClr val="tx1"/>
            </a:solidFill>
          </a:ln>
        </p:spPr>
        <p:txBody>
          <a:bodyPr wrap="none" rtlCol="0">
            <a:spAutoFit/>
          </a:bodyPr>
          <a:lstStyle/>
          <a:p>
            <a:r>
              <a:rPr lang="fr-FR" dirty="0" smtClean="0">
                <a:hlinkClick r:id="rId8"/>
              </a:rPr>
              <a:t>Courtesy</a:t>
            </a:r>
            <a:r>
              <a:rPr lang="fr-FR" dirty="0" smtClean="0"/>
              <a:t>, </a:t>
            </a:r>
            <a:r>
              <a:rPr lang="en-US" dirty="0" err="1">
                <a:solidFill>
                  <a:schemeClr val="tx2"/>
                </a:solidFill>
              </a:rPr>
              <a:t>Fco</a:t>
            </a:r>
            <a:r>
              <a:rPr lang="en-US" dirty="0">
                <a:solidFill>
                  <a:schemeClr val="tx2"/>
                </a:solidFill>
              </a:rPr>
              <a:t>. Javier </a:t>
            </a:r>
            <a:r>
              <a:rPr lang="en-US" dirty="0" err="1" smtClean="0">
                <a:solidFill>
                  <a:schemeClr val="tx2"/>
                </a:solidFill>
              </a:rPr>
              <a:t>Cáceres</a:t>
            </a:r>
            <a:endParaRPr lang="en-US" dirty="0">
              <a:solidFill>
                <a:schemeClr val="tx2"/>
              </a:solidFill>
            </a:endParaRPr>
          </a:p>
        </p:txBody>
      </p:sp>
    </p:spTree>
    <p:extLst>
      <p:ext uri="{BB962C8B-B14F-4D97-AF65-F5344CB8AC3E}">
        <p14:creationId xmlns:p14="http://schemas.microsoft.com/office/powerpoint/2010/main" val="684039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Question to the </a:t>
            </a:r>
            <a:r>
              <a:rPr lang="fr-FR" sz="3600" dirty="0" err="1" smtClean="0"/>
              <a:t>Advisory</a:t>
            </a:r>
            <a:r>
              <a:rPr lang="fr-FR" sz="3600" dirty="0" smtClean="0"/>
              <a:t> Group</a:t>
            </a:r>
            <a:endParaRPr lang="en-US" sz="3600" dirty="0"/>
          </a:p>
        </p:txBody>
      </p:sp>
      <p:sp>
        <p:nvSpPr>
          <p:cNvPr id="3" name="Espace réservé de la date 2"/>
          <p:cNvSpPr>
            <a:spLocks noGrp="1"/>
          </p:cNvSpPr>
          <p:nvPr>
            <p:ph type="dt" sz="half" idx="10"/>
          </p:nvPr>
        </p:nvSpPr>
        <p:spPr/>
        <p:txBody>
          <a:bodyPr/>
          <a:lstStyle/>
          <a:p>
            <a:r>
              <a:rPr lang="fr-FR" smtClean="0"/>
              <a:t>23/01/2019, Salerno</a:t>
            </a:r>
            <a:endParaRPr lang="en-US" dirty="0"/>
          </a:p>
        </p:txBody>
      </p:sp>
      <p:sp>
        <p:nvSpPr>
          <p:cNvPr id="4" name="Espace réservé du pied de page 3"/>
          <p:cNvSpPr>
            <a:spLocks noGrp="1"/>
          </p:cNvSpPr>
          <p:nvPr>
            <p:ph type="ftr" sz="quarter" idx="11"/>
          </p:nvPr>
        </p:nvSpPr>
        <p:spPr/>
        <p:txBody>
          <a:bodyPr/>
          <a:lstStyle/>
          <a:p>
            <a:r>
              <a:rPr lang="en-US" dirty="0" smtClean="0"/>
              <a:t>2nd Annual Meeting</a:t>
            </a:r>
            <a:endParaRPr lang="en-US" dirty="0"/>
          </a:p>
        </p:txBody>
      </p:sp>
      <p:sp>
        <p:nvSpPr>
          <p:cNvPr id="5" name="Espace réservé du numéro de diapositive 4"/>
          <p:cNvSpPr>
            <a:spLocks noGrp="1"/>
          </p:cNvSpPr>
          <p:nvPr>
            <p:ph type="sldNum" sz="quarter" idx="12"/>
          </p:nvPr>
        </p:nvSpPr>
        <p:spPr/>
        <p:txBody>
          <a:bodyPr/>
          <a:lstStyle/>
          <a:p>
            <a:fld id="{0F953CB8-DBD3-4A3C-9D87-8FE85FADDDAF}" type="slidenum">
              <a:rPr lang="en-US" smtClean="0"/>
              <a:t>22</a:t>
            </a:fld>
            <a:endParaRPr lang="en-US"/>
          </a:p>
        </p:txBody>
      </p:sp>
      <p:sp>
        <p:nvSpPr>
          <p:cNvPr id="6" name="Rectangle 5"/>
          <p:cNvSpPr/>
          <p:nvPr/>
        </p:nvSpPr>
        <p:spPr>
          <a:xfrm>
            <a:off x="313552" y="764704"/>
            <a:ext cx="8434912" cy="3970318"/>
          </a:xfrm>
          <a:prstGeom prst="rect">
            <a:avLst/>
          </a:prstGeom>
        </p:spPr>
        <p:txBody>
          <a:bodyPr wrap="square">
            <a:spAutoFit/>
          </a:bodyPr>
          <a:lstStyle/>
          <a:p>
            <a:r>
              <a:rPr lang="en-US" sz="2800" dirty="0" smtClean="0"/>
              <a:t>The </a:t>
            </a:r>
            <a:r>
              <a:rPr lang="en-US" sz="2800" i="1" dirty="0"/>
              <a:t>Industrialization-</a:t>
            </a:r>
            <a:r>
              <a:rPr lang="en-US" sz="2800" dirty="0"/>
              <a:t>related activities aim at keeping European Science Industry at the forefront of the international competition, in terms of technology, quality and costs, in view of the construction of future scientific research instruments in Europe and elsewhere. </a:t>
            </a:r>
          </a:p>
          <a:p>
            <a:pPr algn="just"/>
            <a:endParaRPr lang="en-US" sz="2800" b="1" dirty="0" smtClean="0">
              <a:solidFill>
                <a:schemeClr val="tx2"/>
              </a:solidFill>
            </a:endParaRPr>
          </a:p>
          <a:p>
            <a:pPr algn="just"/>
            <a:r>
              <a:rPr lang="en-US" sz="2800" b="1" dirty="0" smtClean="0">
                <a:solidFill>
                  <a:schemeClr val="tx2"/>
                </a:solidFill>
              </a:rPr>
              <a:t>Q4: Is there some other crucial aspect of Industrialization of Research Infrastructures which is not scrutinized by WP5?</a:t>
            </a:r>
            <a:endParaRPr lang="en-US" sz="2800" b="1" dirty="0" smtClean="0">
              <a:solidFill>
                <a:schemeClr val="tx2"/>
              </a:solidFill>
            </a:endParaRPr>
          </a:p>
        </p:txBody>
      </p:sp>
    </p:spTree>
    <p:extLst>
      <p:ext uri="{BB962C8B-B14F-4D97-AF65-F5344CB8AC3E}">
        <p14:creationId xmlns:p14="http://schemas.microsoft.com/office/powerpoint/2010/main" val="401606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Outline</a:t>
            </a:r>
            <a:endParaRPr lang="en-GB" dirty="0">
              <a:solidFill>
                <a:schemeClr val="accent1">
                  <a:lumMod val="50000"/>
                </a:schemeClr>
              </a:solidFill>
            </a:endParaRPr>
          </a:p>
        </p:txBody>
      </p:sp>
      <p:sp>
        <p:nvSpPr>
          <p:cNvPr id="3" name="Sous-titre 2"/>
          <p:cNvSpPr>
            <a:spLocks noGrp="1"/>
          </p:cNvSpPr>
          <p:nvPr>
            <p:ph type="subTitle" idx="4294967295"/>
          </p:nvPr>
        </p:nvSpPr>
        <p:spPr>
          <a:xfrm>
            <a:off x="683568" y="1052736"/>
            <a:ext cx="8136904" cy="3528392"/>
          </a:xfrm>
        </p:spPr>
        <p:txBody>
          <a:bodyPr>
            <a:normAutofit/>
          </a:bodyPr>
          <a:lstStyle/>
          <a:p>
            <a:pPr marL="514350" indent="-514350">
              <a:buFont typeface="+mj-lt"/>
              <a:buAutoNum type="arabicPeriod"/>
            </a:pPr>
            <a:r>
              <a:rPr lang="fr-FR" dirty="0" smtClean="0">
                <a:solidFill>
                  <a:schemeClr val="bg1">
                    <a:lumMod val="75000"/>
                  </a:schemeClr>
                </a:solidFill>
              </a:rPr>
              <a:t>Introduction to AMICI </a:t>
            </a:r>
            <a:r>
              <a:rPr lang="fr-FR" dirty="0" err="1" smtClean="0">
                <a:solidFill>
                  <a:schemeClr val="bg1">
                    <a:lumMod val="75000"/>
                  </a:schemeClr>
                </a:solidFill>
              </a:rPr>
              <a:t>project</a:t>
            </a:r>
            <a:endParaRPr lang="fr-FR" dirty="0" smtClean="0">
              <a:solidFill>
                <a:schemeClr val="bg1">
                  <a:lumMod val="75000"/>
                </a:schemeClr>
              </a:solidFill>
            </a:endParaRPr>
          </a:p>
          <a:p>
            <a:pPr marL="514350" indent="-514350">
              <a:buFont typeface="+mj-lt"/>
              <a:buAutoNum type="arabicPeriod"/>
            </a:pPr>
            <a:r>
              <a:rPr lang="fr-FR" dirty="0" err="1">
                <a:solidFill>
                  <a:schemeClr val="bg1">
                    <a:lumMod val="75000"/>
                  </a:schemeClr>
                </a:solidFill>
              </a:rPr>
              <a:t>Review</a:t>
            </a:r>
            <a:r>
              <a:rPr lang="fr-FR" dirty="0">
                <a:solidFill>
                  <a:schemeClr val="bg1">
                    <a:lumMod val="75000"/>
                  </a:schemeClr>
                </a:solidFill>
              </a:rPr>
              <a:t> of WP Progress and Focus</a:t>
            </a:r>
          </a:p>
          <a:p>
            <a:pPr marL="514350" indent="-514350">
              <a:buFont typeface="+mj-lt"/>
              <a:buAutoNum type="arabicPeriod"/>
            </a:pPr>
            <a:r>
              <a:rPr lang="fr-FR" dirty="0" smtClean="0"/>
              <a:t>Goal of the 2</a:t>
            </a:r>
            <a:r>
              <a:rPr lang="fr-FR" baseline="30000" dirty="0" smtClean="0"/>
              <a:t>nd</a:t>
            </a:r>
            <a:r>
              <a:rPr lang="fr-FR" dirty="0" smtClean="0"/>
              <a:t> </a:t>
            </a:r>
            <a:r>
              <a:rPr lang="fr-FR" dirty="0" err="1" smtClean="0"/>
              <a:t>Annual</a:t>
            </a:r>
            <a:r>
              <a:rPr lang="fr-FR" dirty="0" smtClean="0"/>
              <a:t> Meeting</a:t>
            </a:r>
          </a:p>
          <a:p>
            <a:endParaRPr lang="fr-FR" dirty="0" smtClean="0"/>
          </a:p>
          <a:p>
            <a:r>
              <a:rPr lang="fr-FR" dirty="0" smtClean="0"/>
              <a:t>Question #5 to AG</a:t>
            </a:r>
            <a:endParaRPr lang="en-US" dirty="0"/>
          </a:p>
        </p:txBody>
      </p:sp>
      <p:sp>
        <p:nvSpPr>
          <p:cNvPr id="4" name="Espace réservé de la date 3"/>
          <p:cNvSpPr>
            <a:spLocks noGrp="1"/>
          </p:cNvSpPr>
          <p:nvPr>
            <p:ph type="dt" sz="half" idx="10"/>
          </p:nvPr>
        </p:nvSpPr>
        <p:spPr/>
        <p:txBody>
          <a:bodyPr/>
          <a:lstStyle/>
          <a:p>
            <a:r>
              <a:rPr lang="fr-FR" smtClean="0"/>
              <a:t>23/01/2019, Salerno</a:t>
            </a:r>
            <a:endParaRPr lang="en-US" dirty="0"/>
          </a:p>
        </p:txBody>
      </p:sp>
      <p:sp>
        <p:nvSpPr>
          <p:cNvPr id="5" name="Espace réservé du pied de page 4"/>
          <p:cNvSpPr>
            <a:spLocks noGrp="1"/>
          </p:cNvSpPr>
          <p:nvPr>
            <p:ph type="ftr" sz="quarter" idx="11"/>
          </p:nvPr>
        </p:nvSpPr>
        <p:spPr/>
        <p:txBody>
          <a:bodyPr/>
          <a:lstStyle/>
          <a:p>
            <a:r>
              <a:rPr lang="en-US" smtClean="0"/>
              <a:t>2</a:t>
            </a:r>
            <a:r>
              <a:rPr lang="en-US" baseline="30000" smtClean="0"/>
              <a:t>nd</a:t>
            </a:r>
            <a:r>
              <a:rPr lang="en-US" smtClean="0"/>
              <a:t> Annual Meeting</a:t>
            </a:r>
            <a:endParaRPr lang="en-US" dirty="0"/>
          </a:p>
        </p:txBody>
      </p:sp>
      <p:sp>
        <p:nvSpPr>
          <p:cNvPr id="6" name="Espace réservé du numéro de diapositive 5"/>
          <p:cNvSpPr>
            <a:spLocks noGrp="1"/>
          </p:cNvSpPr>
          <p:nvPr>
            <p:ph type="sldNum" sz="quarter" idx="12"/>
          </p:nvPr>
        </p:nvSpPr>
        <p:spPr/>
        <p:txBody>
          <a:bodyPr/>
          <a:lstStyle/>
          <a:p>
            <a:fld id="{0F953CB8-DBD3-4A3C-9D87-8FE85FADDDAF}" type="slidenum">
              <a:rPr lang="en-US" smtClean="0"/>
              <a:t>23</a:t>
            </a:fld>
            <a:endParaRPr lang="en-US"/>
          </a:p>
        </p:txBody>
      </p:sp>
    </p:spTree>
    <p:extLst>
      <p:ext uri="{BB962C8B-B14F-4D97-AF65-F5344CB8AC3E}">
        <p14:creationId xmlns:p14="http://schemas.microsoft.com/office/powerpoint/2010/main" val="363003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Goal of the 2</a:t>
            </a:r>
            <a:r>
              <a:rPr lang="fr-FR" baseline="30000" dirty="0" smtClean="0"/>
              <a:t>nd</a:t>
            </a:r>
            <a:r>
              <a:rPr lang="fr-FR" dirty="0" smtClean="0"/>
              <a:t> </a:t>
            </a:r>
            <a:r>
              <a:rPr lang="fr-FR" dirty="0" err="1" smtClean="0"/>
              <a:t>Annual</a:t>
            </a:r>
            <a:r>
              <a:rPr lang="fr-FR" dirty="0" smtClean="0"/>
              <a:t> Meeting</a:t>
            </a:r>
            <a:endParaRPr lang="en-GB" dirty="0">
              <a:solidFill>
                <a:schemeClr val="accent1">
                  <a:lumMod val="50000"/>
                </a:schemeClr>
              </a:solidFill>
            </a:endParaRPr>
          </a:p>
        </p:txBody>
      </p:sp>
      <p:sp>
        <p:nvSpPr>
          <p:cNvPr id="3" name="Sous-titre 2"/>
          <p:cNvSpPr>
            <a:spLocks noGrp="1"/>
          </p:cNvSpPr>
          <p:nvPr>
            <p:ph type="subTitle" idx="4294967295"/>
          </p:nvPr>
        </p:nvSpPr>
        <p:spPr>
          <a:xfrm>
            <a:off x="467544" y="1052736"/>
            <a:ext cx="8352928" cy="5040560"/>
          </a:xfrm>
        </p:spPr>
        <p:txBody>
          <a:bodyPr>
            <a:normAutofit fontScale="77500" lnSpcReduction="20000"/>
          </a:bodyPr>
          <a:lstStyle/>
          <a:p>
            <a:pPr marL="0" indent="0" algn="just">
              <a:spcBef>
                <a:spcPts val="600"/>
              </a:spcBef>
              <a:buNone/>
            </a:pPr>
            <a:r>
              <a:rPr lang="fr-FR" dirty="0" smtClean="0"/>
              <a:t>This </a:t>
            </a:r>
            <a:r>
              <a:rPr lang="fr-FR" dirty="0" err="1" smtClean="0"/>
              <a:t>is</a:t>
            </a:r>
            <a:r>
              <a:rPr lang="fr-FR" dirty="0" smtClean="0"/>
              <a:t> </a:t>
            </a:r>
            <a:r>
              <a:rPr lang="fr-FR" dirty="0" err="1" smtClean="0"/>
              <a:t>indeed</a:t>
            </a:r>
            <a:r>
              <a:rPr lang="fr-FR" dirty="0" smtClean="0"/>
              <a:t> the last Meeting </a:t>
            </a:r>
            <a:r>
              <a:rPr lang="fr-FR" dirty="0" err="1" smtClean="0"/>
              <a:t>before</a:t>
            </a:r>
            <a:r>
              <a:rPr lang="fr-FR" dirty="0" smtClean="0"/>
              <a:t> the end of the AMICI </a:t>
            </a:r>
            <a:r>
              <a:rPr lang="fr-FR" dirty="0" err="1" smtClean="0"/>
              <a:t>project</a:t>
            </a:r>
            <a:r>
              <a:rPr lang="fr-FR" dirty="0" smtClean="0"/>
              <a:t>. </a:t>
            </a:r>
          </a:p>
          <a:p>
            <a:pPr marL="0" indent="0" algn="just">
              <a:spcBef>
                <a:spcPts val="600"/>
              </a:spcBef>
              <a:buNone/>
            </a:pPr>
            <a:r>
              <a:rPr lang="fr-FR" dirty="0" smtClean="0"/>
              <a:t>Our </a:t>
            </a:r>
            <a:r>
              <a:rPr lang="fr-FR" dirty="0" err="1" smtClean="0"/>
              <a:t>overarching</a:t>
            </a:r>
            <a:r>
              <a:rPr lang="fr-FR" dirty="0" smtClean="0"/>
              <a:t> goal </a:t>
            </a:r>
            <a:r>
              <a:rPr lang="fr-FR" dirty="0" err="1" smtClean="0"/>
              <a:t>should</a:t>
            </a:r>
            <a:r>
              <a:rPr lang="fr-FR" dirty="0" smtClean="0"/>
              <a:t> </a:t>
            </a:r>
            <a:r>
              <a:rPr lang="fr-FR" dirty="0" err="1" smtClean="0"/>
              <a:t>be</a:t>
            </a:r>
            <a:r>
              <a:rPr lang="fr-FR" dirty="0" smtClean="0"/>
              <a:t> to g</a:t>
            </a:r>
            <a:r>
              <a:rPr lang="en-US" dirty="0" err="1" smtClean="0"/>
              <a:t>ain</a:t>
            </a:r>
            <a:r>
              <a:rPr lang="en-US" dirty="0" smtClean="0"/>
              <a:t> </a:t>
            </a:r>
            <a:r>
              <a:rPr lang="en-US" dirty="0"/>
              <a:t>the support of the EC and Agencies to our findings and </a:t>
            </a:r>
            <a:r>
              <a:rPr lang="en-US" dirty="0" smtClean="0"/>
              <a:t>proposals.</a:t>
            </a:r>
          </a:p>
          <a:p>
            <a:pPr marL="0" indent="0" algn="just">
              <a:spcBef>
                <a:spcPts val="600"/>
              </a:spcBef>
              <a:buNone/>
            </a:pPr>
            <a:r>
              <a:rPr lang="en-US" dirty="0" smtClean="0"/>
              <a:t>For that, we have to:</a:t>
            </a:r>
          </a:p>
          <a:p>
            <a:pPr marL="514350" indent="-514350" algn="just">
              <a:spcBef>
                <a:spcPts val="600"/>
              </a:spcBef>
              <a:buAutoNum type="arabicParenR"/>
            </a:pPr>
            <a:r>
              <a:rPr lang="en-US" dirty="0" smtClean="0"/>
              <a:t>demonstrate the central </a:t>
            </a:r>
            <a:r>
              <a:rPr lang="en-US" dirty="0"/>
              <a:t>and </a:t>
            </a:r>
            <a:r>
              <a:rPr lang="en-US" dirty="0" smtClean="0"/>
              <a:t>irreplaceable role of the Technology Infrastructure for the European Research Infrastructures, and </a:t>
            </a:r>
          </a:p>
          <a:p>
            <a:pPr marL="514350" indent="-514350" algn="just">
              <a:spcBef>
                <a:spcPts val="600"/>
              </a:spcBef>
              <a:buAutoNum type="arabicParenR"/>
            </a:pPr>
            <a:r>
              <a:rPr lang="en-US" dirty="0"/>
              <a:t>d</a:t>
            </a:r>
            <a:r>
              <a:rPr lang="en-US" dirty="0" smtClean="0"/>
              <a:t>emonstrate its benefit to European Science Industry.</a:t>
            </a:r>
            <a:endParaRPr lang="fr-FR" dirty="0" smtClean="0"/>
          </a:p>
          <a:p>
            <a:endParaRPr lang="fr-FR" dirty="0" smtClean="0"/>
          </a:p>
          <a:p>
            <a:pPr marL="0" indent="0" algn="just">
              <a:buNone/>
            </a:pPr>
            <a:r>
              <a:rPr lang="en-GB" sz="4000" b="1" dirty="0" smtClean="0">
                <a:solidFill>
                  <a:schemeClr val="tx2"/>
                </a:solidFill>
              </a:rPr>
              <a:t>Optional Question to AG: </a:t>
            </a:r>
          </a:p>
          <a:p>
            <a:pPr marL="0" indent="0" algn="just">
              <a:buNone/>
            </a:pPr>
            <a:r>
              <a:rPr lang="en-GB" sz="4000" b="1" dirty="0" smtClean="0">
                <a:solidFill>
                  <a:schemeClr val="tx2"/>
                </a:solidFill>
              </a:rPr>
              <a:t>Do you have any suggestion how to reinforce these ‘demonstrations’ ?</a:t>
            </a:r>
          </a:p>
          <a:p>
            <a:pPr marL="0" indent="0" algn="just">
              <a:buNone/>
            </a:pPr>
            <a:endParaRPr lang="en-GB" sz="4000" b="1" dirty="0">
              <a:solidFill>
                <a:schemeClr val="tx2"/>
              </a:solidFill>
            </a:endParaRPr>
          </a:p>
          <a:p>
            <a:pPr marL="0" indent="0" algn="just">
              <a:buNone/>
            </a:pPr>
            <a:endParaRPr lang="en-GB" sz="4000" b="1" dirty="0" smtClean="0">
              <a:solidFill>
                <a:schemeClr val="tx2"/>
              </a:solidFill>
            </a:endParaRPr>
          </a:p>
        </p:txBody>
      </p:sp>
      <p:sp>
        <p:nvSpPr>
          <p:cNvPr id="4" name="Espace réservé de la date 3"/>
          <p:cNvSpPr>
            <a:spLocks noGrp="1"/>
          </p:cNvSpPr>
          <p:nvPr>
            <p:ph type="dt" sz="half" idx="10"/>
          </p:nvPr>
        </p:nvSpPr>
        <p:spPr/>
        <p:txBody>
          <a:bodyPr/>
          <a:lstStyle/>
          <a:p>
            <a:r>
              <a:rPr lang="fr-FR" smtClean="0"/>
              <a:t>23/01/2019, Salerno</a:t>
            </a:r>
            <a:endParaRPr lang="en-US" dirty="0"/>
          </a:p>
        </p:txBody>
      </p:sp>
      <p:sp>
        <p:nvSpPr>
          <p:cNvPr id="5" name="Espace réservé du pied de page 4"/>
          <p:cNvSpPr>
            <a:spLocks noGrp="1"/>
          </p:cNvSpPr>
          <p:nvPr>
            <p:ph type="ftr" sz="quarter" idx="11"/>
          </p:nvPr>
        </p:nvSpPr>
        <p:spPr/>
        <p:txBody>
          <a:bodyPr/>
          <a:lstStyle/>
          <a:p>
            <a:r>
              <a:rPr lang="en-US" smtClean="0"/>
              <a:t>2</a:t>
            </a:r>
            <a:r>
              <a:rPr lang="en-US" baseline="30000" smtClean="0"/>
              <a:t>nd</a:t>
            </a:r>
            <a:r>
              <a:rPr lang="en-US" smtClean="0"/>
              <a:t> Annual Meeting</a:t>
            </a:r>
            <a:endParaRPr lang="en-US" dirty="0"/>
          </a:p>
        </p:txBody>
      </p:sp>
      <p:sp>
        <p:nvSpPr>
          <p:cNvPr id="6" name="Espace réservé du numéro de diapositive 5"/>
          <p:cNvSpPr>
            <a:spLocks noGrp="1"/>
          </p:cNvSpPr>
          <p:nvPr>
            <p:ph type="sldNum" sz="quarter" idx="12"/>
          </p:nvPr>
        </p:nvSpPr>
        <p:spPr/>
        <p:txBody>
          <a:bodyPr/>
          <a:lstStyle/>
          <a:p>
            <a:fld id="{0F953CB8-DBD3-4A3C-9D87-8FE85FADDDAF}" type="slidenum">
              <a:rPr lang="en-US" smtClean="0"/>
              <a:t>24</a:t>
            </a:fld>
            <a:endParaRPr lang="en-US"/>
          </a:p>
        </p:txBody>
      </p:sp>
    </p:spTree>
    <p:extLst>
      <p:ext uri="{BB962C8B-B14F-4D97-AF65-F5344CB8AC3E}">
        <p14:creationId xmlns:p14="http://schemas.microsoft.com/office/powerpoint/2010/main" val="241332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GB" sz="3600" smtClean="0"/>
              <a:t>European </a:t>
            </a:r>
            <a:r>
              <a:rPr lang="fr-FR" sz="3600" dirty="0" err="1" smtClean="0"/>
              <a:t>Technology</a:t>
            </a:r>
            <a:r>
              <a:rPr lang="fr-FR" sz="3600" dirty="0" smtClean="0"/>
              <a:t> Infrastructure </a:t>
            </a:r>
            <a:endParaRPr lang="en-US" sz="3600" dirty="0"/>
          </a:p>
        </p:txBody>
      </p:sp>
      <p:sp>
        <p:nvSpPr>
          <p:cNvPr id="3" name="Espace réservé de la date 2"/>
          <p:cNvSpPr>
            <a:spLocks noGrp="1"/>
          </p:cNvSpPr>
          <p:nvPr>
            <p:ph type="dt" sz="half" idx="10"/>
          </p:nvPr>
        </p:nvSpPr>
        <p:spPr>
          <a:xfrm>
            <a:off x="849313" y="6356350"/>
            <a:ext cx="1741486" cy="365125"/>
          </a:xfrm>
        </p:spPr>
        <p:txBody>
          <a:bodyPr/>
          <a:lstStyle/>
          <a:p>
            <a:r>
              <a:rPr lang="fr-FR" smtClean="0"/>
              <a:t>23/01/2019, Salerno</a:t>
            </a:r>
            <a:endParaRPr lang="en-US" dirty="0"/>
          </a:p>
        </p:txBody>
      </p:sp>
      <p:sp>
        <p:nvSpPr>
          <p:cNvPr id="4" name="Espace réservé du pied de page 3"/>
          <p:cNvSpPr>
            <a:spLocks noGrp="1"/>
          </p:cNvSpPr>
          <p:nvPr>
            <p:ph type="ftr" sz="quarter" idx="11"/>
          </p:nvPr>
        </p:nvSpPr>
        <p:spPr>
          <a:xfrm>
            <a:off x="3124200" y="6356350"/>
            <a:ext cx="2895600" cy="365125"/>
          </a:xfrm>
        </p:spPr>
        <p:txBody>
          <a:bodyPr/>
          <a:lstStyle/>
          <a:p>
            <a:r>
              <a:rPr lang="en-US" smtClean="0"/>
              <a:t>2nd Annual Meeting</a:t>
            </a:r>
            <a:endParaRPr lang="en-US" dirty="0"/>
          </a:p>
        </p:txBody>
      </p:sp>
      <p:sp>
        <p:nvSpPr>
          <p:cNvPr id="5" name="Espace réservé du numéro de diapositive 4"/>
          <p:cNvSpPr>
            <a:spLocks noGrp="1"/>
          </p:cNvSpPr>
          <p:nvPr>
            <p:ph type="sldNum" sz="quarter" idx="12"/>
          </p:nvPr>
        </p:nvSpPr>
        <p:spPr>
          <a:xfrm>
            <a:off x="6553200" y="6356350"/>
            <a:ext cx="2133600" cy="365125"/>
          </a:xfrm>
        </p:spPr>
        <p:txBody>
          <a:bodyPr/>
          <a:lstStyle/>
          <a:p>
            <a:fld id="{0F953CB8-DBD3-4A3C-9D87-8FE85FADDDAF}" type="slidenum">
              <a:rPr lang="en-US" smtClean="0"/>
              <a:t>25</a:t>
            </a:fld>
            <a:endParaRPr lang="en-US"/>
          </a:p>
        </p:txBody>
      </p:sp>
      <p:grpSp>
        <p:nvGrpSpPr>
          <p:cNvPr id="19" name="Groupe 18"/>
          <p:cNvGrpSpPr/>
          <p:nvPr/>
        </p:nvGrpSpPr>
        <p:grpSpPr>
          <a:xfrm>
            <a:off x="136027" y="2420888"/>
            <a:ext cx="8900469" cy="2694406"/>
            <a:chOff x="102268" y="1956908"/>
            <a:chExt cx="8900469" cy="2694406"/>
          </a:xfrm>
        </p:grpSpPr>
        <p:pic>
          <p:nvPicPr>
            <p:cNvPr id="20" name="Imag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8448" y="3318596"/>
              <a:ext cx="1664999" cy="1332000"/>
            </a:xfrm>
            <a:prstGeom prst="rect">
              <a:avLst/>
            </a:prstGeom>
          </p:spPr>
        </p:pic>
        <p:pic>
          <p:nvPicPr>
            <p:cNvPr id="25" name="Imag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8070" y="3318596"/>
              <a:ext cx="2367999" cy="1332000"/>
            </a:xfrm>
            <a:prstGeom prst="rect">
              <a:avLst/>
            </a:prstGeom>
          </p:spPr>
        </p:pic>
        <p:pic>
          <p:nvPicPr>
            <p:cNvPr id="26" name="Picture 322"/>
            <p:cNvPicPr>
              <a:picLocks noChangeAspect="1" noChangeArrowheads="1"/>
            </p:cNvPicPr>
            <p:nvPr/>
          </p:nvPicPr>
          <p:blipFill>
            <a:blip r:embed="rId4"/>
            <a:srcRect/>
            <a:stretch>
              <a:fillRect/>
            </a:stretch>
          </p:blipFill>
          <p:spPr bwMode="auto">
            <a:xfrm>
              <a:off x="102268" y="3318596"/>
              <a:ext cx="2005378" cy="133200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Imag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5211" y="3318596"/>
              <a:ext cx="1332718" cy="1332718"/>
            </a:xfrm>
            <a:prstGeom prst="rect">
              <a:avLst/>
            </a:prstGeom>
          </p:spPr>
        </p:pic>
        <p:pic>
          <p:nvPicPr>
            <p:cNvPr id="30"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99" y="1956908"/>
              <a:ext cx="1777197" cy="1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 30"/>
            <p:cNvPicPr>
              <a:picLocks noChangeAspect="1"/>
            </p:cNvPicPr>
            <p:nvPr/>
          </p:nvPicPr>
          <p:blipFill>
            <a:blip r:embed="rId7"/>
            <a:stretch>
              <a:fillRect/>
            </a:stretch>
          </p:blipFill>
          <p:spPr>
            <a:xfrm>
              <a:off x="5666861" y="1966923"/>
              <a:ext cx="1371847" cy="1332000"/>
            </a:xfrm>
            <a:prstGeom prst="rect">
              <a:avLst/>
            </a:prstGeom>
          </p:spPr>
        </p:pic>
        <p:pic>
          <p:nvPicPr>
            <p:cNvPr id="32" name="Imag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5788" y="1956908"/>
              <a:ext cx="1879839" cy="1332000"/>
            </a:xfrm>
            <a:prstGeom prst="rect">
              <a:avLst/>
            </a:prstGeom>
          </p:spPr>
        </p:pic>
        <p:pic>
          <p:nvPicPr>
            <p:cNvPr id="33" name="Image 32"/>
            <p:cNvPicPr>
              <a:picLocks noChangeAspect="1"/>
            </p:cNvPicPr>
            <p:nvPr/>
          </p:nvPicPr>
          <p:blipFill>
            <a:blip r:embed="rId9"/>
            <a:stretch>
              <a:fillRect/>
            </a:stretch>
          </p:blipFill>
          <p:spPr>
            <a:xfrm>
              <a:off x="3851635" y="1966923"/>
              <a:ext cx="1768624" cy="1332000"/>
            </a:xfrm>
            <a:prstGeom prst="rect">
              <a:avLst/>
            </a:prstGeom>
          </p:spPr>
        </p:pic>
        <p:pic>
          <p:nvPicPr>
            <p:cNvPr id="34" name="Image 33"/>
            <p:cNvPicPr>
              <a:picLocks noChangeAspect="1"/>
            </p:cNvPicPr>
            <p:nvPr/>
          </p:nvPicPr>
          <p:blipFill rotWithShape="1">
            <a:blip r:embed="rId10" cstate="print">
              <a:extLst>
                <a:ext uri="{28A0092B-C50C-407E-A947-70E740481C1C}">
                  <a14:useLocalDpi xmlns:a14="http://schemas.microsoft.com/office/drawing/2010/main" val="0"/>
                </a:ext>
              </a:extLst>
            </a:blip>
            <a:srcRect t="24038"/>
            <a:stretch/>
          </p:blipFill>
          <p:spPr>
            <a:xfrm>
              <a:off x="7687793" y="3318596"/>
              <a:ext cx="1314823" cy="1331686"/>
            </a:xfrm>
            <a:prstGeom prst="rect">
              <a:avLst/>
            </a:prstGeom>
          </p:spPr>
        </p:pic>
        <p:pic>
          <p:nvPicPr>
            <p:cNvPr id="35" name="Picture 6"/>
            <p:cNvPicPr>
              <a:picLocks noChangeAspect="1"/>
            </p:cNvPicPr>
            <p:nvPr/>
          </p:nvPicPr>
          <p:blipFill>
            <a:blip r:embed="rId11"/>
            <a:stretch>
              <a:fillRect/>
            </a:stretch>
          </p:blipFill>
          <p:spPr>
            <a:xfrm>
              <a:off x="7062979" y="1956908"/>
              <a:ext cx="1939758" cy="1328076"/>
            </a:xfrm>
            <a:prstGeom prst="rect">
              <a:avLst/>
            </a:prstGeom>
            <a:ln w="3175">
              <a:solidFill>
                <a:schemeClr val="tx1"/>
              </a:solidFill>
            </a:ln>
            <a:effectLst/>
          </p:spPr>
        </p:pic>
      </p:grpSp>
      <p:sp>
        <p:nvSpPr>
          <p:cNvPr id="37" name="Rectangle 36"/>
          <p:cNvSpPr/>
          <p:nvPr/>
        </p:nvSpPr>
        <p:spPr>
          <a:xfrm>
            <a:off x="899592" y="1940684"/>
            <a:ext cx="1656000" cy="400110"/>
          </a:xfrm>
          <a:prstGeom prst="rect">
            <a:avLst/>
          </a:prstGeom>
        </p:spPr>
        <p:txBody>
          <a:bodyPr wrap="square">
            <a:spAutoFit/>
          </a:bodyPr>
          <a:lstStyle/>
          <a:p>
            <a:pPr algn="ctr"/>
            <a:r>
              <a:rPr lang="en-US" sz="2000" i="1" dirty="0">
                <a:solidFill>
                  <a:schemeClr val="accent1">
                    <a:lumMod val="75000"/>
                  </a:schemeClr>
                </a:solidFill>
              </a:rPr>
              <a:t>Prototyping</a:t>
            </a:r>
            <a:endParaRPr lang="en-GB" sz="2000" i="1" dirty="0">
              <a:solidFill>
                <a:schemeClr val="accent1">
                  <a:lumMod val="75000"/>
                </a:schemeClr>
              </a:solidFill>
            </a:endParaRPr>
          </a:p>
        </p:txBody>
      </p:sp>
      <p:sp>
        <p:nvSpPr>
          <p:cNvPr id="38" name="Rectangle 37"/>
          <p:cNvSpPr/>
          <p:nvPr/>
        </p:nvSpPr>
        <p:spPr>
          <a:xfrm>
            <a:off x="24959" y="1942909"/>
            <a:ext cx="756000" cy="400110"/>
          </a:xfrm>
          <a:prstGeom prst="rect">
            <a:avLst/>
          </a:prstGeom>
        </p:spPr>
        <p:txBody>
          <a:bodyPr wrap="square">
            <a:spAutoFit/>
          </a:bodyPr>
          <a:lstStyle/>
          <a:p>
            <a:r>
              <a:rPr lang="en-US" sz="2000" i="1" dirty="0">
                <a:solidFill>
                  <a:schemeClr val="accent1">
                    <a:lumMod val="75000"/>
                  </a:schemeClr>
                </a:solidFill>
              </a:rPr>
              <a:t>R&amp;D</a:t>
            </a:r>
            <a:endParaRPr lang="en-GB" sz="2000" i="1" dirty="0">
              <a:solidFill>
                <a:schemeClr val="accent1">
                  <a:lumMod val="75000"/>
                </a:schemeClr>
              </a:solidFill>
            </a:endParaRPr>
          </a:p>
        </p:txBody>
      </p:sp>
      <p:sp>
        <p:nvSpPr>
          <p:cNvPr id="39" name="Rectangle 38"/>
          <p:cNvSpPr/>
          <p:nvPr/>
        </p:nvSpPr>
        <p:spPr>
          <a:xfrm>
            <a:off x="2717429" y="1938470"/>
            <a:ext cx="1368000" cy="400110"/>
          </a:xfrm>
          <a:prstGeom prst="rect">
            <a:avLst/>
          </a:prstGeom>
        </p:spPr>
        <p:txBody>
          <a:bodyPr wrap="square">
            <a:spAutoFit/>
          </a:bodyPr>
          <a:lstStyle/>
          <a:p>
            <a:pPr algn="ctr"/>
            <a:r>
              <a:rPr lang="en-US" sz="2000" i="1" dirty="0">
                <a:solidFill>
                  <a:schemeClr val="accent1">
                    <a:lumMod val="75000"/>
                  </a:schemeClr>
                </a:solidFill>
              </a:rPr>
              <a:t>Assembly</a:t>
            </a:r>
            <a:endParaRPr lang="en-GB" sz="2000" i="1" dirty="0">
              <a:solidFill>
                <a:schemeClr val="accent1">
                  <a:lumMod val="75000"/>
                </a:schemeClr>
              </a:solidFill>
            </a:endParaRPr>
          </a:p>
        </p:txBody>
      </p:sp>
      <p:sp>
        <p:nvSpPr>
          <p:cNvPr id="40" name="Rectangle 39"/>
          <p:cNvSpPr/>
          <p:nvPr/>
        </p:nvSpPr>
        <p:spPr>
          <a:xfrm>
            <a:off x="4392160" y="1938470"/>
            <a:ext cx="1620000" cy="400110"/>
          </a:xfrm>
          <a:prstGeom prst="rect">
            <a:avLst/>
          </a:prstGeom>
        </p:spPr>
        <p:txBody>
          <a:bodyPr wrap="square">
            <a:spAutoFit/>
          </a:bodyPr>
          <a:lstStyle/>
          <a:p>
            <a:r>
              <a:rPr lang="en-US" sz="2000" i="1" dirty="0">
                <a:solidFill>
                  <a:schemeClr val="accent1">
                    <a:lumMod val="75000"/>
                  </a:schemeClr>
                </a:solidFill>
              </a:rPr>
              <a:t>Verification</a:t>
            </a:r>
            <a:endParaRPr lang="en-GB" sz="2000" i="1" dirty="0">
              <a:solidFill>
                <a:schemeClr val="accent1">
                  <a:lumMod val="75000"/>
                </a:schemeClr>
              </a:solidFill>
            </a:endParaRPr>
          </a:p>
        </p:txBody>
      </p:sp>
      <p:cxnSp>
        <p:nvCxnSpPr>
          <p:cNvPr id="41" name="Connecteur droit avec flèche 40"/>
          <p:cNvCxnSpPr/>
          <p:nvPr/>
        </p:nvCxnSpPr>
        <p:spPr>
          <a:xfrm flipV="1">
            <a:off x="664754" y="2159792"/>
            <a:ext cx="360000" cy="222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V="1">
            <a:off x="2483768" y="2157578"/>
            <a:ext cx="360000" cy="221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3995976" y="2157578"/>
            <a:ext cx="360000"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5796176" y="2154794"/>
            <a:ext cx="360000"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a:off x="7596376" y="2154794"/>
            <a:ext cx="360000"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228360" y="1935686"/>
            <a:ext cx="1584000" cy="400110"/>
          </a:xfrm>
          <a:prstGeom prst="rect">
            <a:avLst/>
          </a:prstGeom>
        </p:spPr>
        <p:txBody>
          <a:bodyPr wrap="square">
            <a:spAutoFit/>
          </a:bodyPr>
          <a:lstStyle/>
          <a:p>
            <a:r>
              <a:rPr lang="en-US" sz="2000" i="1" dirty="0">
                <a:solidFill>
                  <a:schemeClr val="accent1">
                    <a:lumMod val="75000"/>
                  </a:schemeClr>
                </a:solidFill>
              </a:rPr>
              <a:t>Installation</a:t>
            </a:r>
            <a:endParaRPr lang="en-GB" sz="2000" i="1" dirty="0">
              <a:solidFill>
                <a:schemeClr val="accent1">
                  <a:lumMod val="75000"/>
                </a:schemeClr>
              </a:solidFill>
            </a:endParaRPr>
          </a:p>
        </p:txBody>
      </p:sp>
      <p:sp>
        <p:nvSpPr>
          <p:cNvPr id="47" name="Rectangle 46"/>
          <p:cNvSpPr/>
          <p:nvPr/>
        </p:nvSpPr>
        <p:spPr>
          <a:xfrm>
            <a:off x="7935357" y="1935686"/>
            <a:ext cx="1188000" cy="400110"/>
          </a:xfrm>
          <a:prstGeom prst="rect">
            <a:avLst/>
          </a:prstGeom>
        </p:spPr>
        <p:txBody>
          <a:bodyPr wrap="square">
            <a:spAutoFit/>
          </a:bodyPr>
          <a:lstStyle/>
          <a:p>
            <a:r>
              <a:rPr lang="en-US" sz="2000" i="1" dirty="0">
                <a:solidFill>
                  <a:schemeClr val="accent1">
                    <a:lumMod val="75000"/>
                  </a:schemeClr>
                </a:solidFill>
              </a:rPr>
              <a:t>Support</a:t>
            </a:r>
            <a:endParaRPr lang="en-GB" sz="2000" i="1" dirty="0">
              <a:solidFill>
                <a:schemeClr val="accent1">
                  <a:lumMod val="75000"/>
                </a:schemeClr>
              </a:solidFill>
            </a:endParaRPr>
          </a:p>
        </p:txBody>
      </p:sp>
      <p:cxnSp>
        <p:nvCxnSpPr>
          <p:cNvPr id="48" name="Connecteur droit avec flèche 47"/>
          <p:cNvCxnSpPr/>
          <p:nvPr/>
        </p:nvCxnSpPr>
        <p:spPr>
          <a:xfrm>
            <a:off x="303747" y="1916832"/>
            <a:ext cx="837270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395666" y="620688"/>
            <a:ext cx="8568822" cy="1354217"/>
          </a:xfrm>
          <a:prstGeom prst="rect">
            <a:avLst/>
          </a:prstGeom>
          <a:noFill/>
        </p:spPr>
        <p:txBody>
          <a:bodyPr wrap="square" rtlCol="0">
            <a:spAutoFit/>
          </a:bodyPr>
          <a:lstStyle/>
          <a:p>
            <a:pPr>
              <a:spcAft>
                <a:spcPts val="1200"/>
              </a:spcAft>
            </a:pPr>
            <a:r>
              <a:rPr lang="en-GB" sz="2400" dirty="0" smtClean="0"/>
              <a:t>The </a:t>
            </a:r>
            <a:r>
              <a:rPr lang="en-GB" sz="2400" b="1" dirty="0" smtClean="0"/>
              <a:t>Technology Infrastructure </a:t>
            </a:r>
            <a:r>
              <a:rPr lang="en-GB" sz="2400" dirty="0" smtClean="0"/>
              <a:t>is the </a:t>
            </a:r>
            <a:r>
              <a:rPr lang="en-GB" sz="2400" b="1" dirty="0" smtClean="0"/>
              <a:t>basement</a:t>
            </a:r>
            <a:r>
              <a:rPr lang="en-GB" sz="2400" dirty="0" smtClean="0"/>
              <a:t> of </a:t>
            </a:r>
            <a:r>
              <a:rPr lang="en-GB" sz="2400" i="1" dirty="0" smtClean="0"/>
              <a:t>any</a:t>
            </a:r>
            <a:r>
              <a:rPr lang="en-GB" sz="2400" dirty="0" smtClean="0"/>
              <a:t> future large-scale accelerator and SC magnet projects, spanning activities</a:t>
            </a:r>
          </a:p>
          <a:p>
            <a:r>
              <a:rPr lang="en-GB" sz="2400" dirty="0"/>
              <a:t>f</a:t>
            </a:r>
            <a:r>
              <a:rPr lang="en-GB" sz="2400" dirty="0" smtClean="0"/>
              <a:t>rom  </a:t>
            </a:r>
            <a:r>
              <a:rPr lang="en-GB" sz="2400" i="1" dirty="0" smtClean="0">
                <a:solidFill>
                  <a:schemeClr val="accent1">
                    <a:lumMod val="75000"/>
                  </a:schemeClr>
                </a:solidFill>
              </a:rPr>
              <a:t>Design</a:t>
            </a:r>
            <a:r>
              <a:rPr lang="en-GB" sz="2400" dirty="0" smtClean="0"/>
              <a:t> 			to  </a:t>
            </a:r>
            <a:r>
              <a:rPr lang="en-GB" sz="2400" i="1" dirty="0" smtClean="0">
                <a:solidFill>
                  <a:schemeClr val="accent1">
                    <a:lumMod val="75000"/>
                  </a:schemeClr>
                </a:solidFill>
              </a:rPr>
              <a:t>Construction</a:t>
            </a:r>
            <a:r>
              <a:rPr lang="en-GB" sz="2400" dirty="0" smtClean="0"/>
              <a:t>              and</a:t>
            </a:r>
            <a:r>
              <a:rPr lang="en-GB" sz="2400" i="1" dirty="0" smtClean="0">
                <a:solidFill>
                  <a:schemeClr val="accent1">
                    <a:lumMod val="75000"/>
                  </a:schemeClr>
                </a:solidFill>
              </a:rPr>
              <a:t> Operation</a:t>
            </a:r>
            <a:endParaRPr lang="en-GB" sz="2400" i="1" dirty="0">
              <a:solidFill>
                <a:schemeClr val="accent1">
                  <a:lumMod val="75000"/>
                </a:schemeClr>
              </a:solidFill>
            </a:endParaRPr>
          </a:p>
        </p:txBody>
      </p:sp>
      <p:sp>
        <p:nvSpPr>
          <p:cNvPr id="6" name="Rectangle 5"/>
          <p:cNvSpPr/>
          <p:nvPr/>
        </p:nvSpPr>
        <p:spPr>
          <a:xfrm>
            <a:off x="98302" y="5215025"/>
            <a:ext cx="8908697" cy="1200329"/>
          </a:xfrm>
          <a:prstGeom prst="rect">
            <a:avLst/>
          </a:prstGeom>
        </p:spPr>
        <p:txBody>
          <a:bodyPr wrap="square">
            <a:spAutoFit/>
          </a:bodyPr>
          <a:lstStyle/>
          <a:p>
            <a:pPr>
              <a:spcAft>
                <a:spcPts val="1200"/>
              </a:spcAft>
            </a:pPr>
            <a:r>
              <a:rPr lang="en-GB" sz="2400" dirty="0" smtClean="0"/>
              <a:t>It spans </a:t>
            </a:r>
            <a:r>
              <a:rPr lang="en-GB" sz="2400" dirty="0"/>
              <a:t>the whole TRL spectrum, from </a:t>
            </a:r>
            <a:r>
              <a:rPr lang="en-GB" sz="2400" dirty="0" smtClean="0"/>
              <a:t>R&amp;D to fabrication, with an emphasis on the </a:t>
            </a:r>
            <a:r>
              <a:rPr lang="en-GB" sz="2400" b="1" dirty="0" smtClean="0"/>
              <a:t>Preparation</a:t>
            </a:r>
            <a:r>
              <a:rPr lang="en-GB" sz="2400" dirty="0" smtClean="0"/>
              <a:t> and </a:t>
            </a:r>
            <a:r>
              <a:rPr lang="en-GB" sz="2400" b="1" dirty="0" smtClean="0"/>
              <a:t>Construction</a:t>
            </a:r>
            <a:r>
              <a:rPr lang="en-GB" sz="2400" dirty="0" smtClean="0"/>
              <a:t> phases, corresponding to </a:t>
            </a:r>
            <a:r>
              <a:rPr lang="en-GB" sz="2400" b="1" dirty="0" smtClean="0"/>
              <a:t>Prototyping (3-5)</a:t>
            </a:r>
            <a:r>
              <a:rPr lang="en-GB" sz="2400" dirty="0" smtClean="0"/>
              <a:t> and </a:t>
            </a:r>
            <a:r>
              <a:rPr lang="en-GB" sz="2400" b="1" dirty="0" smtClean="0"/>
              <a:t>Industrial Production (&gt;5)</a:t>
            </a:r>
            <a:r>
              <a:rPr lang="en-GB" sz="2400" dirty="0" smtClean="0"/>
              <a:t> of components.</a:t>
            </a:r>
            <a:endParaRPr lang="en-GB" sz="2400" dirty="0"/>
          </a:p>
        </p:txBody>
      </p:sp>
    </p:spTree>
    <p:extLst>
      <p:ext uri="{BB962C8B-B14F-4D97-AF65-F5344CB8AC3E}">
        <p14:creationId xmlns:p14="http://schemas.microsoft.com/office/powerpoint/2010/main" val="49150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3"/>
          </p:nvPr>
        </p:nvSpPr>
        <p:spPr/>
        <p:txBody>
          <a:bodyPr/>
          <a:lstStyle/>
          <a:p>
            <a:r>
              <a:rPr lang="fr-FR" smtClean="0"/>
              <a:t>23/01/2019, Salerno</a:t>
            </a:r>
            <a:endParaRPr lang="en-US" dirty="0"/>
          </a:p>
        </p:txBody>
      </p:sp>
      <p:sp>
        <p:nvSpPr>
          <p:cNvPr id="5" name="Espace réservé du pied de page 4"/>
          <p:cNvSpPr>
            <a:spLocks noGrp="1"/>
          </p:cNvSpPr>
          <p:nvPr>
            <p:ph type="ftr" sz="quarter" idx="14"/>
          </p:nvPr>
        </p:nvSpPr>
        <p:spPr/>
        <p:txBody>
          <a:bodyPr/>
          <a:lstStyle/>
          <a:p>
            <a:r>
              <a:rPr lang="en-US" smtClean="0"/>
              <a:t>2</a:t>
            </a:r>
            <a:r>
              <a:rPr lang="en-US" baseline="30000" smtClean="0"/>
              <a:t>nd</a:t>
            </a:r>
            <a:r>
              <a:rPr lang="en-US" smtClean="0"/>
              <a:t> Annual Meeting</a:t>
            </a:r>
            <a:endParaRPr lang="en-US" dirty="0"/>
          </a:p>
        </p:txBody>
      </p:sp>
      <p:sp>
        <p:nvSpPr>
          <p:cNvPr id="6" name="Espace réservé du numéro de diapositive 5"/>
          <p:cNvSpPr>
            <a:spLocks noGrp="1"/>
          </p:cNvSpPr>
          <p:nvPr>
            <p:ph type="sldNum" sz="quarter" idx="15"/>
          </p:nvPr>
        </p:nvSpPr>
        <p:spPr/>
        <p:txBody>
          <a:bodyPr/>
          <a:lstStyle/>
          <a:p>
            <a:fld id="{0F953CB8-DBD3-4A3C-9D87-8FE85FADDDAF}" type="slidenum">
              <a:rPr lang="en-US" smtClean="0"/>
              <a:t>26</a:t>
            </a:fld>
            <a:endParaRPr lang="en-US"/>
          </a:p>
        </p:txBody>
      </p:sp>
      <p:sp>
        <p:nvSpPr>
          <p:cNvPr id="3" name="Sous-titre 2"/>
          <p:cNvSpPr>
            <a:spLocks noGrp="1"/>
          </p:cNvSpPr>
          <p:nvPr>
            <p:ph type="subTitle" idx="4294967295"/>
          </p:nvPr>
        </p:nvSpPr>
        <p:spPr>
          <a:xfrm>
            <a:off x="0" y="1052513"/>
            <a:ext cx="7343775" cy="3529012"/>
          </a:xfrm>
        </p:spPr>
        <p:txBody>
          <a:bodyPr>
            <a:normAutofit/>
          </a:bodyPr>
          <a:lstStyle/>
          <a:p>
            <a:pPr marL="0" indent="0" algn="ctr">
              <a:buNone/>
            </a:pPr>
            <a:r>
              <a:rPr lang="en-US" dirty="0" smtClean="0"/>
              <a:t>Thank you for your attention</a:t>
            </a:r>
          </a:p>
          <a:p>
            <a:pPr marL="0" indent="0" algn="ctr">
              <a:buNone/>
            </a:pPr>
            <a:endParaRPr lang="en-US" dirty="0"/>
          </a:p>
          <a:p>
            <a:pPr marL="0" indent="0" algn="ctr">
              <a:buNone/>
            </a:pPr>
            <a:r>
              <a:rPr lang="en-US" dirty="0" smtClean="0"/>
              <a:t>Have a productive and inspiring meeting !</a:t>
            </a:r>
            <a:endParaRPr lang="en-US" dirty="0"/>
          </a:p>
        </p:txBody>
      </p:sp>
    </p:spTree>
    <p:extLst>
      <p:ext uri="{BB962C8B-B14F-4D97-AF65-F5344CB8AC3E}">
        <p14:creationId xmlns:p14="http://schemas.microsoft.com/office/powerpoint/2010/main" val="165109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Outline</a:t>
            </a:r>
            <a:endParaRPr lang="en-GB" dirty="0">
              <a:solidFill>
                <a:schemeClr val="accent1">
                  <a:lumMod val="50000"/>
                </a:schemeClr>
              </a:solidFill>
            </a:endParaRPr>
          </a:p>
        </p:txBody>
      </p:sp>
      <p:sp>
        <p:nvSpPr>
          <p:cNvPr id="3" name="Sous-titre 2"/>
          <p:cNvSpPr>
            <a:spLocks noGrp="1"/>
          </p:cNvSpPr>
          <p:nvPr>
            <p:ph type="subTitle" idx="4294967295"/>
          </p:nvPr>
        </p:nvSpPr>
        <p:spPr>
          <a:xfrm>
            <a:off x="683568" y="1052736"/>
            <a:ext cx="8136904" cy="3528392"/>
          </a:xfrm>
        </p:spPr>
        <p:txBody>
          <a:bodyPr>
            <a:normAutofit/>
          </a:bodyPr>
          <a:lstStyle/>
          <a:p>
            <a:pPr marL="514350" indent="-514350">
              <a:buFont typeface="+mj-lt"/>
              <a:buAutoNum type="arabicPeriod"/>
            </a:pPr>
            <a:r>
              <a:rPr lang="fr-FR" dirty="0" smtClean="0"/>
              <a:t>Introduction to AMICI </a:t>
            </a:r>
            <a:r>
              <a:rPr lang="fr-FR" dirty="0" err="1" smtClean="0"/>
              <a:t>project</a:t>
            </a:r>
            <a:endParaRPr lang="fr-FR" dirty="0" smtClean="0"/>
          </a:p>
          <a:p>
            <a:pPr marL="514350" indent="-514350">
              <a:buFont typeface="+mj-lt"/>
              <a:buAutoNum type="arabicPeriod"/>
            </a:pPr>
            <a:r>
              <a:rPr lang="fr-FR" dirty="0" err="1">
                <a:solidFill>
                  <a:schemeClr val="bg1">
                    <a:lumMod val="75000"/>
                  </a:schemeClr>
                </a:solidFill>
              </a:rPr>
              <a:t>Review</a:t>
            </a:r>
            <a:r>
              <a:rPr lang="fr-FR" dirty="0">
                <a:solidFill>
                  <a:schemeClr val="bg1">
                    <a:lumMod val="75000"/>
                  </a:schemeClr>
                </a:solidFill>
              </a:rPr>
              <a:t> of WP Progress and Focus</a:t>
            </a:r>
          </a:p>
          <a:p>
            <a:pPr marL="514350" indent="-514350">
              <a:buFont typeface="+mj-lt"/>
              <a:buAutoNum type="arabicPeriod"/>
            </a:pPr>
            <a:r>
              <a:rPr lang="fr-FR" dirty="0" smtClean="0">
                <a:solidFill>
                  <a:schemeClr val="bg1">
                    <a:lumMod val="75000"/>
                  </a:schemeClr>
                </a:solidFill>
              </a:rPr>
              <a:t>Set the goal of the 2</a:t>
            </a:r>
            <a:r>
              <a:rPr lang="fr-FR" baseline="30000" dirty="0" smtClean="0">
                <a:solidFill>
                  <a:schemeClr val="bg1">
                    <a:lumMod val="75000"/>
                  </a:schemeClr>
                </a:solidFill>
              </a:rPr>
              <a:t>nd</a:t>
            </a:r>
            <a:r>
              <a:rPr lang="fr-FR" dirty="0" smtClean="0">
                <a:solidFill>
                  <a:schemeClr val="bg1">
                    <a:lumMod val="75000"/>
                  </a:schemeClr>
                </a:solidFill>
              </a:rPr>
              <a:t> </a:t>
            </a:r>
            <a:r>
              <a:rPr lang="fr-FR" dirty="0" err="1" smtClean="0">
                <a:solidFill>
                  <a:schemeClr val="bg1">
                    <a:lumMod val="75000"/>
                  </a:schemeClr>
                </a:solidFill>
              </a:rPr>
              <a:t>Annual</a:t>
            </a:r>
            <a:r>
              <a:rPr lang="fr-FR" dirty="0" smtClean="0">
                <a:solidFill>
                  <a:schemeClr val="bg1">
                    <a:lumMod val="75000"/>
                  </a:schemeClr>
                </a:solidFill>
              </a:rPr>
              <a:t> Meeting</a:t>
            </a:r>
          </a:p>
          <a:p>
            <a:endParaRPr lang="fr-FR" dirty="0" smtClean="0"/>
          </a:p>
          <a:p>
            <a:r>
              <a:rPr lang="fr-FR" dirty="0" smtClean="0"/>
              <a:t>Question #1 to AG</a:t>
            </a:r>
            <a:endParaRPr lang="en-US" dirty="0"/>
          </a:p>
        </p:txBody>
      </p:sp>
      <p:sp>
        <p:nvSpPr>
          <p:cNvPr id="4" name="Espace réservé de la date 3"/>
          <p:cNvSpPr>
            <a:spLocks noGrp="1"/>
          </p:cNvSpPr>
          <p:nvPr>
            <p:ph type="dt" sz="half" idx="10"/>
          </p:nvPr>
        </p:nvSpPr>
        <p:spPr/>
        <p:txBody>
          <a:bodyPr/>
          <a:lstStyle/>
          <a:p>
            <a:r>
              <a:rPr lang="fr-FR" smtClean="0"/>
              <a:t>23/01/2019, Salerno</a:t>
            </a:r>
            <a:endParaRPr lang="en-US" dirty="0"/>
          </a:p>
        </p:txBody>
      </p:sp>
      <p:sp>
        <p:nvSpPr>
          <p:cNvPr id="5" name="Espace réservé du pied de page 4"/>
          <p:cNvSpPr>
            <a:spLocks noGrp="1"/>
          </p:cNvSpPr>
          <p:nvPr>
            <p:ph type="ftr" sz="quarter" idx="11"/>
          </p:nvPr>
        </p:nvSpPr>
        <p:spPr/>
        <p:txBody>
          <a:bodyPr/>
          <a:lstStyle/>
          <a:p>
            <a:r>
              <a:rPr lang="en-US" smtClean="0"/>
              <a:t>2</a:t>
            </a:r>
            <a:r>
              <a:rPr lang="en-US" baseline="30000" smtClean="0"/>
              <a:t>nd</a:t>
            </a:r>
            <a:r>
              <a:rPr lang="en-US" smtClean="0"/>
              <a:t> Annual Meeting</a:t>
            </a:r>
            <a:endParaRPr lang="en-US" dirty="0"/>
          </a:p>
        </p:txBody>
      </p:sp>
      <p:sp>
        <p:nvSpPr>
          <p:cNvPr id="6" name="Espace réservé du numéro de diapositive 5"/>
          <p:cNvSpPr>
            <a:spLocks noGrp="1"/>
          </p:cNvSpPr>
          <p:nvPr>
            <p:ph type="sldNum" sz="quarter" idx="12"/>
          </p:nvPr>
        </p:nvSpPr>
        <p:spPr/>
        <p:txBody>
          <a:bodyPr/>
          <a:lstStyle/>
          <a:p>
            <a:fld id="{0F953CB8-DBD3-4A3C-9D87-8FE85FADDDAF}" type="slidenum">
              <a:rPr lang="en-US" smtClean="0"/>
              <a:t>3</a:t>
            </a:fld>
            <a:endParaRPr lang="en-US"/>
          </a:p>
        </p:txBody>
      </p:sp>
    </p:spTree>
    <p:extLst>
      <p:ext uri="{BB962C8B-B14F-4D97-AF65-F5344CB8AC3E}">
        <p14:creationId xmlns:p14="http://schemas.microsoft.com/office/powerpoint/2010/main" val="262841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err="1" smtClean="0"/>
              <a:t>European</a:t>
            </a:r>
            <a:r>
              <a:rPr lang="fr-FR" sz="3600" dirty="0" smtClean="0"/>
              <a:t> </a:t>
            </a:r>
            <a:r>
              <a:rPr lang="fr-FR" sz="3600" dirty="0" err="1" smtClean="0"/>
              <a:t>Research</a:t>
            </a:r>
            <a:r>
              <a:rPr lang="fr-FR" sz="3600" dirty="0" smtClean="0"/>
              <a:t> Infrastructures </a:t>
            </a:r>
            <a:endParaRPr lang="en-US" sz="3600" dirty="0"/>
          </a:p>
        </p:txBody>
      </p:sp>
      <p:sp>
        <p:nvSpPr>
          <p:cNvPr id="3" name="Espace réservé de la date 2"/>
          <p:cNvSpPr>
            <a:spLocks noGrp="1"/>
          </p:cNvSpPr>
          <p:nvPr>
            <p:ph type="dt" sz="half" idx="10"/>
          </p:nvPr>
        </p:nvSpPr>
        <p:spPr/>
        <p:txBody>
          <a:bodyPr/>
          <a:lstStyle/>
          <a:p>
            <a:r>
              <a:rPr lang="fr-FR" smtClean="0"/>
              <a:t>23/01/2019, Salerno</a:t>
            </a:r>
            <a:endParaRPr lang="en-US" dirty="0"/>
          </a:p>
        </p:txBody>
      </p:sp>
      <p:sp>
        <p:nvSpPr>
          <p:cNvPr id="4" name="Espace réservé du pied de page 3"/>
          <p:cNvSpPr>
            <a:spLocks noGrp="1"/>
          </p:cNvSpPr>
          <p:nvPr>
            <p:ph type="ftr" sz="quarter" idx="11"/>
          </p:nvPr>
        </p:nvSpPr>
        <p:spPr/>
        <p:txBody>
          <a:bodyPr/>
          <a:lstStyle/>
          <a:p>
            <a:r>
              <a:rPr lang="en-US" smtClean="0"/>
              <a:t>2nd Annual Meeting</a:t>
            </a:r>
            <a:endParaRPr lang="en-US" dirty="0"/>
          </a:p>
        </p:txBody>
      </p:sp>
      <p:sp>
        <p:nvSpPr>
          <p:cNvPr id="5" name="Espace réservé du numéro de diapositive 4"/>
          <p:cNvSpPr>
            <a:spLocks noGrp="1"/>
          </p:cNvSpPr>
          <p:nvPr>
            <p:ph type="sldNum" sz="quarter" idx="12"/>
          </p:nvPr>
        </p:nvSpPr>
        <p:spPr/>
        <p:txBody>
          <a:bodyPr/>
          <a:lstStyle/>
          <a:p>
            <a:fld id="{0F953CB8-DBD3-4A3C-9D87-8FE85FADDDAF}" type="slidenum">
              <a:rPr lang="en-US" smtClean="0"/>
              <a:t>4</a:t>
            </a:fld>
            <a:endParaRPr lang="en-US"/>
          </a:p>
        </p:txBody>
      </p:sp>
      <p:sp>
        <p:nvSpPr>
          <p:cNvPr id="6" name="Rectangle 5"/>
          <p:cNvSpPr/>
          <p:nvPr/>
        </p:nvSpPr>
        <p:spPr>
          <a:xfrm>
            <a:off x="151509" y="693904"/>
            <a:ext cx="8840982" cy="2308324"/>
          </a:xfrm>
          <a:prstGeom prst="rect">
            <a:avLst/>
          </a:prstGeom>
        </p:spPr>
        <p:txBody>
          <a:bodyPr wrap="square">
            <a:spAutoFit/>
          </a:bodyPr>
          <a:lstStyle/>
          <a:p>
            <a:pPr algn="just"/>
            <a:r>
              <a:rPr lang="en-US" sz="2400" dirty="0" smtClean="0"/>
              <a:t>     The </a:t>
            </a:r>
            <a:r>
              <a:rPr lang="en-US" sz="2400" dirty="0"/>
              <a:t>collaboration between </a:t>
            </a:r>
            <a:r>
              <a:rPr lang="en-US" sz="2400" b="1" dirty="0"/>
              <a:t>European </a:t>
            </a:r>
            <a:r>
              <a:rPr lang="en-US" sz="2400" b="1" dirty="0" smtClean="0"/>
              <a:t>Technological </a:t>
            </a:r>
            <a:r>
              <a:rPr lang="en-US" sz="2400" b="1" dirty="0"/>
              <a:t>Facilities</a:t>
            </a:r>
            <a:r>
              <a:rPr lang="en-US" sz="2400" dirty="0"/>
              <a:t> and </a:t>
            </a:r>
            <a:r>
              <a:rPr lang="en-US" sz="2400" b="1" dirty="0"/>
              <a:t>Industry</a:t>
            </a:r>
            <a:r>
              <a:rPr lang="en-US" sz="2400" dirty="0"/>
              <a:t> has been seminal for the realization of unprecedented scientific endeavors, like </a:t>
            </a:r>
            <a:r>
              <a:rPr lang="en-US" sz="2400" dirty="0" smtClean="0"/>
              <a:t>LHC</a:t>
            </a:r>
            <a:r>
              <a:rPr lang="en-US" sz="2400" dirty="0"/>
              <a:t>, </a:t>
            </a:r>
            <a:r>
              <a:rPr lang="en-US" sz="2400" dirty="0" smtClean="0"/>
              <a:t>W7X, EU-XFEL</a:t>
            </a:r>
            <a:r>
              <a:rPr lang="en-US" sz="2400" dirty="0"/>
              <a:t>, </a:t>
            </a:r>
            <a:r>
              <a:rPr lang="en-US" sz="2400" dirty="0" err="1" smtClean="0"/>
              <a:t>SwissFEL</a:t>
            </a:r>
            <a:r>
              <a:rPr lang="en-US" sz="2400" dirty="0" smtClean="0"/>
              <a:t>, ESS </a:t>
            </a:r>
            <a:r>
              <a:rPr lang="en-US" sz="2400" dirty="0"/>
              <a:t>and ITER, that have recently projected Europe to an undisputed position of worldwide leadership</a:t>
            </a:r>
            <a:r>
              <a:rPr lang="en-US" sz="2400" dirty="0" smtClean="0"/>
              <a:t>.</a:t>
            </a:r>
          </a:p>
          <a:p>
            <a:pPr algn="just"/>
            <a:r>
              <a:rPr lang="en-US" sz="2400" dirty="0"/>
              <a:t> </a:t>
            </a:r>
            <a:r>
              <a:rPr lang="en-US" sz="2400" dirty="0" smtClean="0"/>
              <a:t>   </a:t>
            </a:r>
            <a:endParaRPr lang="en-GB" sz="2400" dirty="0" smtClean="0"/>
          </a:p>
        </p:txBody>
      </p:sp>
      <p:grpSp>
        <p:nvGrpSpPr>
          <p:cNvPr id="27" name="Groupe 26"/>
          <p:cNvGrpSpPr/>
          <p:nvPr/>
        </p:nvGrpSpPr>
        <p:grpSpPr>
          <a:xfrm>
            <a:off x="64523" y="2780928"/>
            <a:ext cx="9014954" cy="3108349"/>
            <a:chOff x="93550" y="595648"/>
            <a:chExt cx="9014954" cy="3108349"/>
          </a:xfrm>
        </p:grpSpPr>
        <p:pic>
          <p:nvPicPr>
            <p:cNvPr id="28" name="Imag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4850" y="599272"/>
              <a:ext cx="2208000" cy="1656000"/>
            </a:xfrm>
            <a:prstGeom prst="rect">
              <a:avLst/>
            </a:prstGeom>
          </p:spPr>
        </p:pic>
        <p:pic>
          <p:nvPicPr>
            <p:cNvPr id="29" name="Imag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9409" y="595648"/>
              <a:ext cx="1740451" cy="1659624"/>
            </a:xfrm>
            <a:prstGeom prst="rect">
              <a:avLst/>
            </a:prstGeom>
          </p:spPr>
        </p:pic>
        <p:pic>
          <p:nvPicPr>
            <p:cNvPr id="30" name="Imag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5102" y="2295780"/>
              <a:ext cx="2106000" cy="1404000"/>
            </a:xfrm>
            <a:prstGeom prst="rect">
              <a:avLst/>
            </a:prstGeom>
          </p:spPr>
        </p:pic>
        <p:pic>
          <p:nvPicPr>
            <p:cNvPr id="31" name="Imag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50" y="2295780"/>
              <a:ext cx="2495518" cy="1404000"/>
            </a:xfrm>
            <a:prstGeom prst="rect">
              <a:avLst/>
            </a:prstGeom>
          </p:spPr>
        </p:pic>
        <p:pic>
          <p:nvPicPr>
            <p:cNvPr id="32" name="Imag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1336" y="2288884"/>
              <a:ext cx="2515755" cy="1415113"/>
            </a:xfrm>
            <a:prstGeom prst="rect">
              <a:avLst/>
            </a:prstGeom>
          </p:spPr>
        </p:pic>
        <p:pic>
          <p:nvPicPr>
            <p:cNvPr id="33" name="Imag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6015" y="3056057"/>
              <a:ext cx="810281" cy="643723"/>
            </a:xfrm>
            <a:prstGeom prst="rect">
              <a:avLst/>
            </a:prstGeom>
          </p:spPr>
        </p:pic>
        <p:pic>
          <p:nvPicPr>
            <p:cNvPr id="34" name="Imag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550" y="599272"/>
              <a:ext cx="2484001" cy="1656000"/>
            </a:xfrm>
            <a:prstGeom prst="rect">
              <a:avLst/>
            </a:prstGeom>
          </p:spPr>
        </p:pic>
        <p:pic>
          <p:nvPicPr>
            <p:cNvPr id="35" name="Imag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0099" y="599272"/>
              <a:ext cx="2482061" cy="1656000"/>
            </a:xfrm>
            <a:prstGeom prst="rect">
              <a:avLst/>
            </a:prstGeom>
          </p:spPr>
        </p:pic>
        <p:pic>
          <p:nvPicPr>
            <p:cNvPr id="36" name="Image 35"/>
            <p:cNvPicPr>
              <a:picLocks noChangeAspect="1"/>
            </p:cNvPicPr>
            <p:nvPr/>
          </p:nvPicPr>
          <p:blipFill rotWithShape="1">
            <a:blip r:embed="rId10" cstate="print">
              <a:extLst>
                <a:ext uri="{28A0092B-C50C-407E-A947-70E740481C1C}">
                  <a14:useLocalDpi xmlns:a14="http://schemas.microsoft.com/office/drawing/2010/main" val="0"/>
                </a:ext>
              </a:extLst>
            </a:blip>
            <a:srcRect l="13637"/>
            <a:stretch/>
          </p:blipFill>
          <p:spPr>
            <a:xfrm>
              <a:off x="7284858" y="2295781"/>
              <a:ext cx="1823646" cy="1404000"/>
            </a:xfrm>
            <a:prstGeom prst="rect">
              <a:avLst/>
            </a:prstGeom>
          </p:spPr>
        </p:pic>
      </p:grpSp>
    </p:spTree>
    <p:extLst>
      <p:ext uri="{BB962C8B-B14F-4D97-AF65-F5344CB8AC3E}">
        <p14:creationId xmlns:p14="http://schemas.microsoft.com/office/powerpoint/2010/main" val="389039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err="1" smtClean="0"/>
              <a:t>European</a:t>
            </a:r>
            <a:r>
              <a:rPr lang="fr-FR" sz="3600" dirty="0" smtClean="0"/>
              <a:t> </a:t>
            </a:r>
            <a:r>
              <a:rPr lang="fr-FR" sz="3600" dirty="0" err="1" smtClean="0"/>
              <a:t>Technology</a:t>
            </a:r>
            <a:r>
              <a:rPr lang="fr-FR" sz="3600" dirty="0" smtClean="0"/>
              <a:t> Infrastructure </a:t>
            </a:r>
            <a:endParaRPr lang="en-US" sz="3600" dirty="0"/>
          </a:p>
        </p:txBody>
      </p:sp>
      <p:sp>
        <p:nvSpPr>
          <p:cNvPr id="3" name="Espace réservé de la date 2"/>
          <p:cNvSpPr>
            <a:spLocks noGrp="1"/>
          </p:cNvSpPr>
          <p:nvPr>
            <p:ph type="dt" sz="half" idx="10"/>
          </p:nvPr>
        </p:nvSpPr>
        <p:spPr>
          <a:xfrm>
            <a:off x="849313" y="6356350"/>
            <a:ext cx="1741486" cy="365125"/>
          </a:xfrm>
        </p:spPr>
        <p:txBody>
          <a:bodyPr/>
          <a:lstStyle/>
          <a:p>
            <a:r>
              <a:rPr lang="fr-FR" smtClean="0"/>
              <a:t>23/01/2019, Salerno</a:t>
            </a:r>
            <a:endParaRPr lang="en-US" dirty="0"/>
          </a:p>
        </p:txBody>
      </p:sp>
      <p:sp>
        <p:nvSpPr>
          <p:cNvPr id="4" name="Espace réservé du pied de page 3"/>
          <p:cNvSpPr>
            <a:spLocks noGrp="1"/>
          </p:cNvSpPr>
          <p:nvPr>
            <p:ph type="ftr" sz="quarter" idx="11"/>
          </p:nvPr>
        </p:nvSpPr>
        <p:spPr>
          <a:xfrm>
            <a:off x="3124200" y="6356350"/>
            <a:ext cx="2895600" cy="365125"/>
          </a:xfrm>
        </p:spPr>
        <p:txBody>
          <a:bodyPr/>
          <a:lstStyle/>
          <a:p>
            <a:r>
              <a:rPr lang="en-US" smtClean="0"/>
              <a:t>2nd Annual Meeting</a:t>
            </a:r>
            <a:endParaRPr lang="en-US" dirty="0"/>
          </a:p>
        </p:txBody>
      </p:sp>
      <p:sp>
        <p:nvSpPr>
          <p:cNvPr id="5" name="Espace réservé du numéro de diapositive 4"/>
          <p:cNvSpPr>
            <a:spLocks noGrp="1"/>
          </p:cNvSpPr>
          <p:nvPr>
            <p:ph type="sldNum" sz="quarter" idx="12"/>
          </p:nvPr>
        </p:nvSpPr>
        <p:spPr>
          <a:xfrm>
            <a:off x="6553200" y="6356350"/>
            <a:ext cx="2133600" cy="365125"/>
          </a:xfrm>
        </p:spPr>
        <p:txBody>
          <a:bodyPr/>
          <a:lstStyle/>
          <a:p>
            <a:fld id="{0F953CB8-DBD3-4A3C-9D87-8FE85FADDDAF}" type="slidenum">
              <a:rPr lang="en-US" smtClean="0"/>
              <a:t>5</a:t>
            </a:fld>
            <a:endParaRPr lang="en-US"/>
          </a:p>
        </p:txBody>
      </p:sp>
      <p:sp>
        <p:nvSpPr>
          <p:cNvPr id="6" name="Rectangle 5"/>
          <p:cNvSpPr/>
          <p:nvPr/>
        </p:nvSpPr>
        <p:spPr>
          <a:xfrm>
            <a:off x="91153" y="620688"/>
            <a:ext cx="8945343" cy="5786199"/>
          </a:xfrm>
          <a:prstGeom prst="rect">
            <a:avLst/>
          </a:prstGeom>
        </p:spPr>
        <p:txBody>
          <a:bodyPr wrap="square">
            <a:spAutoFit/>
          </a:bodyPr>
          <a:lstStyle/>
          <a:p>
            <a:r>
              <a:rPr lang="en-US" sz="2000" dirty="0" smtClean="0"/>
              <a:t>The </a:t>
            </a:r>
            <a:r>
              <a:rPr lang="en-US" sz="2000" dirty="0"/>
              <a:t>construction of such </a:t>
            </a:r>
            <a:r>
              <a:rPr lang="en-US" sz="2000" dirty="0" smtClean="0"/>
              <a:t>project</a:t>
            </a:r>
            <a:r>
              <a:rPr lang="en-US" sz="2000" dirty="0"/>
              <a:t>s </a:t>
            </a:r>
            <a:r>
              <a:rPr lang="en-US" sz="2000" dirty="0" smtClean="0"/>
              <a:t>was made </a:t>
            </a:r>
            <a:r>
              <a:rPr lang="en-US" sz="2000" dirty="0"/>
              <a:t>possible </a:t>
            </a:r>
            <a:r>
              <a:rPr lang="en-US" sz="2000" dirty="0" smtClean="0"/>
              <a:t>by the ‘</a:t>
            </a:r>
            <a:r>
              <a:rPr lang="en-US" sz="2000" b="1" dirty="0" smtClean="0"/>
              <a:t>de facto</a:t>
            </a:r>
            <a:r>
              <a:rPr lang="en-US" sz="2000" dirty="0" smtClean="0"/>
              <a:t>’ </a:t>
            </a:r>
            <a:r>
              <a:rPr lang="en-US" sz="2000" dirty="0"/>
              <a:t>realization of a large </a:t>
            </a:r>
            <a:r>
              <a:rPr lang="en-US" sz="2000" dirty="0" smtClean="0"/>
              <a:t>and distributed </a:t>
            </a:r>
            <a:r>
              <a:rPr lang="en-US" sz="2000" dirty="0"/>
              <a:t>accelerator and SC magnet </a:t>
            </a:r>
            <a:r>
              <a:rPr lang="en-US" sz="2000" b="1" dirty="0"/>
              <a:t>Technology </a:t>
            </a:r>
            <a:r>
              <a:rPr lang="en-US" sz="2000" b="1" dirty="0" smtClean="0"/>
              <a:t>Infrastructure (TI).</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a:spcBef>
                <a:spcPts val="600"/>
              </a:spcBef>
            </a:pPr>
            <a:r>
              <a:rPr lang="en-US" sz="2000" dirty="0" smtClean="0"/>
              <a:t>It </a:t>
            </a:r>
            <a:r>
              <a:rPr lang="en-US" sz="2000" dirty="0"/>
              <a:t>includes </a:t>
            </a:r>
            <a:r>
              <a:rPr lang="en-US" sz="2000" dirty="0" smtClean="0"/>
              <a:t>several technological facilities</a:t>
            </a:r>
            <a:r>
              <a:rPr lang="en-US" sz="2000" dirty="0"/>
              <a:t>, </a:t>
            </a:r>
            <a:r>
              <a:rPr lang="en-US" sz="2000" dirty="0" smtClean="0"/>
              <a:t>located at </a:t>
            </a:r>
            <a:r>
              <a:rPr lang="en-US" sz="2000" dirty="0"/>
              <a:t>research laboratories </a:t>
            </a:r>
            <a:r>
              <a:rPr lang="en-US" sz="2000" dirty="0" smtClean="0"/>
              <a:t>and </a:t>
            </a:r>
            <a:r>
              <a:rPr lang="en-US" sz="2000" dirty="0"/>
              <a:t>industrial </a:t>
            </a:r>
            <a:r>
              <a:rPr lang="en-US" sz="2000" dirty="0" smtClean="0"/>
              <a:t>sites</a:t>
            </a:r>
            <a:r>
              <a:rPr lang="en-US" sz="2000" dirty="0"/>
              <a:t>, and </a:t>
            </a:r>
            <a:r>
              <a:rPr lang="en-US" sz="2000" dirty="0" smtClean="0"/>
              <a:t>encloses</a:t>
            </a:r>
            <a:r>
              <a:rPr lang="en-US" sz="2000" dirty="0"/>
              <a:t>:</a:t>
            </a:r>
          </a:p>
          <a:p>
            <a:pPr marL="342900" indent="-342900">
              <a:buFont typeface="Arial" panose="020B0604020202020204" pitchFamily="34" charset="0"/>
              <a:buChar char="•"/>
            </a:pPr>
            <a:r>
              <a:rPr lang="en-US" sz="2000" dirty="0" smtClean="0"/>
              <a:t>sophisticated </a:t>
            </a:r>
            <a:r>
              <a:rPr lang="en-US" sz="2000" dirty="0"/>
              <a:t>R&amp;D platforms for key technologies,</a:t>
            </a:r>
          </a:p>
          <a:p>
            <a:pPr marL="342900" indent="-342900">
              <a:buFont typeface="Arial" panose="020B0604020202020204" pitchFamily="34" charset="0"/>
              <a:buChar char="•"/>
            </a:pPr>
            <a:r>
              <a:rPr lang="en-US" sz="2000" dirty="0" smtClean="0"/>
              <a:t>large-scale </a:t>
            </a:r>
            <a:r>
              <a:rPr lang="en-US" sz="2000" dirty="0"/>
              <a:t>facilities for assembly, integration and verification,</a:t>
            </a:r>
          </a:p>
          <a:p>
            <a:pPr marL="342900" indent="-342900">
              <a:buFont typeface="Arial" panose="020B0604020202020204" pitchFamily="34" charset="0"/>
              <a:buChar char="•"/>
            </a:pPr>
            <a:r>
              <a:rPr lang="en-US" sz="2000" dirty="0" smtClean="0"/>
              <a:t>large </a:t>
            </a:r>
            <a:r>
              <a:rPr lang="en-US" sz="2000" dirty="0"/>
              <a:t>concentrations of dedicated, highly-skilled personnel and,</a:t>
            </a:r>
          </a:p>
          <a:p>
            <a:pPr marL="342900" indent="-342900">
              <a:buFont typeface="Arial" panose="020B0604020202020204" pitchFamily="34" charset="0"/>
              <a:buChar char="•"/>
            </a:pPr>
            <a:r>
              <a:rPr lang="en-US" sz="2000" dirty="0" smtClean="0"/>
              <a:t>long-standing </a:t>
            </a:r>
            <a:r>
              <a:rPr lang="en-US" sz="2000" dirty="0"/>
              <a:t>relationships between laboratories and industry</a:t>
            </a:r>
            <a:r>
              <a:rPr lang="en-US" sz="2000" dirty="0" smtClean="0"/>
              <a:t>.</a:t>
            </a:r>
          </a:p>
          <a:p>
            <a:pPr>
              <a:spcBef>
                <a:spcPts val="600"/>
              </a:spcBef>
            </a:pPr>
            <a:r>
              <a:rPr lang="en-US" sz="2000" b="1" dirty="0"/>
              <a:t>This TI represents a major investment for laboratories and </a:t>
            </a:r>
            <a:r>
              <a:rPr lang="en-US" sz="2000" b="1" dirty="0" smtClean="0"/>
              <a:t>asset </a:t>
            </a:r>
            <a:r>
              <a:rPr lang="en-US" sz="2000" b="1" dirty="0"/>
              <a:t>for Europe</a:t>
            </a:r>
            <a:r>
              <a:rPr lang="en-US" sz="2000" dirty="0" smtClean="0"/>
              <a:t>.</a:t>
            </a:r>
            <a:endParaRPr lang="en-US" sz="2000" dirty="0"/>
          </a:p>
        </p:txBody>
      </p:sp>
      <p:grpSp>
        <p:nvGrpSpPr>
          <p:cNvPr id="19" name="Groupe 18"/>
          <p:cNvGrpSpPr/>
          <p:nvPr/>
        </p:nvGrpSpPr>
        <p:grpSpPr>
          <a:xfrm>
            <a:off x="138863" y="1340768"/>
            <a:ext cx="8900469" cy="2694406"/>
            <a:chOff x="102268" y="1956908"/>
            <a:chExt cx="8900469" cy="2694406"/>
          </a:xfrm>
        </p:grpSpPr>
        <p:pic>
          <p:nvPicPr>
            <p:cNvPr id="20" name="Imag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8448" y="3318596"/>
              <a:ext cx="1664999" cy="1332000"/>
            </a:xfrm>
            <a:prstGeom prst="rect">
              <a:avLst/>
            </a:prstGeom>
          </p:spPr>
        </p:pic>
        <p:pic>
          <p:nvPicPr>
            <p:cNvPr id="25" name="Imag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8070" y="3318596"/>
              <a:ext cx="2367999" cy="1332000"/>
            </a:xfrm>
            <a:prstGeom prst="rect">
              <a:avLst/>
            </a:prstGeom>
          </p:spPr>
        </p:pic>
        <p:pic>
          <p:nvPicPr>
            <p:cNvPr id="26" name="Picture 322"/>
            <p:cNvPicPr>
              <a:picLocks noChangeAspect="1" noChangeArrowheads="1"/>
            </p:cNvPicPr>
            <p:nvPr/>
          </p:nvPicPr>
          <p:blipFill>
            <a:blip r:embed="rId4"/>
            <a:srcRect/>
            <a:stretch>
              <a:fillRect/>
            </a:stretch>
          </p:blipFill>
          <p:spPr bwMode="auto">
            <a:xfrm>
              <a:off x="102268" y="3318596"/>
              <a:ext cx="2005378" cy="133200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Imag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5211" y="3318596"/>
              <a:ext cx="1332718" cy="1332718"/>
            </a:xfrm>
            <a:prstGeom prst="rect">
              <a:avLst/>
            </a:prstGeom>
          </p:spPr>
        </p:pic>
        <p:pic>
          <p:nvPicPr>
            <p:cNvPr id="30"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99" y="1956908"/>
              <a:ext cx="1777197" cy="13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 30"/>
            <p:cNvPicPr>
              <a:picLocks noChangeAspect="1"/>
            </p:cNvPicPr>
            <p:nvPr/>
          </p:nvPicPr>
          <p:blipFill>
            <a:blip r:embed="rId7"/>
            <a:stretch>
              <a:fillRect/>
            </a:stretch>
          </p:blipFill>
          <p:spPr>
            <a:xfrm>
              <a:off x="5666861" y="1966923"/>
              <a:ext cx="1371847" cy="1332000"/>
            </a:xfrm>
            <a:prstGeom prst="rect">
              <a:avLst/>
            </a:prstGeom>
          </p:spPr>
        </p:pic>
        <p:pic>
          <p:nvPicPr>
            <p:cNvPr id="32" name="Imag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5788" y="1956908"/>
              <a:ext cx="1879839" cy="1332000"/>
            </a:xfrm>
            <a:prstGeom prst="rect">
              <a:avLst/>
            </a:prstGeom>
          </p:spPr>
        </p:pic>
        <p:pic>
          <p:nvPicPr>
            <p:cNvPr id="33" name="Image 32"/>
            <p:cNvPicPr>
              <a:picLocks noChangeAspect="1"/>
            </p:cNvPicPr>
            <p:nvPr/>
          </p:nvPicPr>
          <p:blipFill>
            <a:blip r:embed="rId9"/>
            <a:stretch>
              <a:fillRect/>
            </a:stretch>
          </p:blipFill>
          <p:spPr>
            <a:xfrm>
              <a:off x="3851635" y="1966923"/>
              <a:ext cx="1768624" cy="1332000"/>
            </a:xfrm>
            <a:prstGeom prst="rect">
              <a:avLst/>
            </a:prstGeom>
          </p:spPr>
        </p:pic>
        <p:pic>
          <p:nvPicPr>
            <p:cNvPr id="34" name="Image 33"/>
            <p:cNvPicPr>
              <a:picLocks noChangeAspect="1"/>
            </p:cNvPicPr>
            <p:nvPr/>
          </p:nvPicPr>
          <p:blipFill rotWithShape="1">
            <a:blip r:embed="rId10" cstate="print">
              <a:extLst>
                <a:ext uri="{28A0092B-C50C-407E-A947-70E740481C1C}">
                  <a14:useLocalDpi xmlns:a14="http://schemas.microsoft.com/office/drawing/2010/main" val="0"/>
                </a:ext>
              </a:extLst>
            </a:blip>
            <a:srcRect t="24038"/>
            <a:stretch/>
          </p:blipFill>
          <p:spPr>
            <a:xfrm>
              <a:off x="7687793" y="3318596"/>
              <a:ext cx="1314823" cy="1331686"/>
            </a:xfrm>
            <a:prstGeom prst="rect">
              <a:avLst/>
            </a:prstGeom>
          </p:spPr>
        </p:pic>
        <p:pic>
          <p:nvPicPr>
            <p:cNvPr id="35" name="Picture 6"/>
            <p:cNvPicPr>
              <a:picLocks noChangeAspect="1"/>
            </p:cNvPicPr>
            <p:nvPr/>
          </p:nvPicPr>
          <p:blipFill>
            <a:blip r:embed="rId11"/>
            <a:stretch>
              <a:fillRect/>
            </a:stretch>
          </p:blipFill>
          <p:spPr>
            <a:xfrm>
              <a:off x="7062979" y="1956908"/>
              <a:ext cx="1939758" cy="1328076"/>
            </a:xfrm>
            <a:prstGeom prst="rect">
              <a:avLst/>
            </a:prstGeom>
            <a:ln w="3175">
              <a:solidFill>
                <a:schemeClr val="tx1"/>
              </a:solidFill>
            </a:ln>
            <a:effectLst/>
          </p:spPr>
        </p:pic>
      </p:grpSp>
    </p:spTree>
    <p:extLst>
      <p:ext uri="{BB962C8B-B14F-4D97-AF65-F5344CB8AC3E}">
        <p14:creationId xmlns:p14="http://schemas.microsoft.com/office/powerpoint/2010/main" val="253133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217"/>
          <a:stretch/>
        </p:blipFill>
        <p:spPr bwMode="auto">
          <a:xfrm>
            <a:off x="1259632" y="620688"/>
            <a:ext cx="7632848" cy="956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AMICI </a:t>
            </a:r>
            <a:r>
              <a:rPr lang="fr-FR" sz="3100" dirty="0" smtClean="0"/>
              <a:t>(1/01/17 – 30/06/19)</a:t>
            </a:r>
            <a:r>
              <a:rPr lang="fr-FR" dirty="0" smtClean="0"/>
              <a:t> </a:t>
            </a:r>
            <a:br>
              <a:rPr lang="fr-FR" dirty="0" smtClean="0"/>
            </a:br>
            <a:endParaRPr lang="en-US" dirty="0"/>
          </a:p>
        </p:txBody>
      </p:sp>
      <p:sp>
        <p:nvSpPr>
          <p:cNvPr id="3" name="Espace réservé de la date 2"/>
          <p:cNvSpPr>
            <a:spLocks noGrp="1"/>
          </p:cNvSpPr>
          <p:nvPr>
            <p:ph type="dt" sz="half" idx="10"/>
          </p:nvPr>
        </p:nvSpPr>
        <p:spPr>
          <a:xfrm>
            <a:off x="849313" y="6356350"/>
            <a:ext cx="1741486" cy="365125"/>
          </a:xfrm>
        </p:spPr>
        <p:txBody>
          <a:bodyPr/>
          <a:lstStyle/>
          <a:p>
            <a:r>
              <a:rPr lang="fr-FR" smtClean="0"/>
              <a:t>23/01/2019, Salerno</a:t>
            </a:r>
            <a:endParaRPr lang="en-US" dirty="0"/>
          </a:p>
        </p:txBody>
      </p:sp>
      <p:sp>
        <p:nvSpPr>
          <p:cNvPr id="4" name="Espace réservé du pied de page 3"/>
          <p:cNvSpPr>
            <a:spLocks noGrp="1"/>
          </p:cNvSpPr>
          <p:nvPr>
            <p:ph type="ftr" sz="quarter" idx="11"/>
          </p:nvPr>
        </p:nvSpPr>
        <p:spPr>
          <a:xfrm>
            <a:off x="3124200" y="6356350"/>
            <a:ext cx="2895600" cy="365125"/>
          </a:xfrm>
        </p:spPr>
        <p:txBody>
          <a:bodyPr/>
          <a:lstStyle/>
          <a:p>
            <a:r>
              <a:rPr lang="en-US" smtClean="0"/>
              <a:t>2nd Annual Meeting</a:t>
            </a:r>
            <a:endParaRPr lang="en-US" dirty="0"/>
          </a:p>
        </p:txBody>
      </p:sp>
      <p:sp>
        <p:nvSpPr>
          <p:cNvPr id="5" name="Espace réservé du numéro de diapositive 4"/>
          <p:cNvSpPr>
            <a:spLocks noGrp="1"/>
          </p:cNvSpPr>
          <p:nvPr>
            <p:ph type="sldNum" sz="quarter" idx="12"/>
          </p:nvPr>
        </p:nvSpPr>
        <p:spPr>
          <a:xfrm>
            <a:off x="6553200" y="6356350"/>
            <a:ext cx="2133600" cy="365125"/>
          </a:xfrm>
        </p:spPr>
        <p:txBody>
          <a:bodyPr/>
          <a:lstStyle/>
          <a:p>
            <a:fld id="{0F953CB8-DBD3-4A3C-9D87-8FE85FADDDAF}" type="slidenum">
              <a:rPr lang="en-US" smtClean="0"/>
              <a:t>6</a:t>
            </a:fld>
            <a:endParaRPr lang="en-US"/>
          </a:p>
        </p:txBody>
      </p:sp>
      <p:sp>
        <p:nvSpPr>
          <p:cNvPr id="6" name="Rectangle 5"/>
          <p:cNvSpPr/>
          <p:nvPr/>
        </p:nvSpPr>
        <p:spPr>
          <a:xfrm>
            <a:off x="123506" y="1467356"/>
            <a:ext cx="8840982" cy="4985980"/>
          </a:xfrm>
          <a:prstGeom prst="rect">
            <a:avLst/>
          </a:prstGeom>
        </p:spPr>
        <p:txBody>
          <a:bodyPr wrap="square">
            <a:spAutoFit/>
          </a:bodyPr>
          <a:lstStyle/>
          <a:p>
            <a:pPr algn="just"/>
            <a:r>
              <a:rPr lang="en-GB" sz="2200" dirty="0" smtClean="0"/>
              <a:t>     </a:t>
            </a:r>
            <a:r>
              <a:rPr lang="en-GB" sz="2200" b="1" dirty="0" smtClean="0"/>
              <a:t>AMICI</a:t>
            </a:r>
            <a:r>
              <a:rPr lang="en-GB" sz="2200" dirty="0"/>
              <a:t>, for ‘</a:t>
            </a:r>
            <a:r>
              <a:rPr lang="en-GB" sz="2200" b="1" dirty="0"/>
              <a:t>Accelerator and Magnet Infrastructure for Cooperation and Innovation</a:t>
            </a:r>
            <a:r>
              <a:rPr lang="en-GB" sz="2200" dirty="0"/>
              <a:t>’, is an </a:t>
            </a:r>
            <a:r>
              <a:rPr lang="en-GB" sz="2200" dirty="0" smtClean="0"/>
              <a:t>H2020 </a:t>
            </a:r>
            <a:r>
              <a:rPr lang="en-GB" sz="2200" dirty="0"/>
              <a:t>‘</a:t>
            </a:r>
            <a:r>
              <a:rPr lang="en-GB" sz="2200" b="1" dirty="0"/>
              <a:t>Coordination and Support Action</a:t>
            </a:r>
            <a:r>
              <a:rPr lang="en-GB" sz="2200" dirty="0"/>
              <a:t>’ </a:t>
            </a:r>
            <a:r>
              <a:rPr lang="en-GB" sz="2200" dirty="0" smtClean="0"/>
              <a:t>project.</a:t>
            </a:r>
          </a:p>
          <a:p>
            <a:pPr algn="just"/>
            <a:r>
              <a:rPr lang="en-GB" sz="2200" dirty="0"/>
              <a:t> </a:t>
            </a:r>
            <a:r>
              <a:rPr lang="en-GB" sz="2200" dirty="0" smtClean="0"/>
              <a:t>    Its </a:t>
            </a:r>
            <a:r>
              <a:rPr lang="en-GB" sz="2200" dirty="0"/>
              <a:t>general goal is to </a:t>
            </a:r>
            <a:r>
              <a:rPr lang="en-GB" sz="2200" b="1" dirty="0"/>
              <a:t>propose a model </a:t>
            </a:r>
            <a:r>
              <a:rPr lang="en-GB" sz="2200" dirty="0" smtClean="0"/>
              <a:t>for the </a:t>
            </a:r>
            <a:r>
              <a:rPr lang="en-GB" sz="2200" b="1" dirty="0" smtClean="0"/>
              <a:t>profitability</a:t>
            </a:r>
            <a:r>
              <a:rPr lang="en-GB" sz="2200" dirty="0" smtClean="0"/>
              <a:t> </a:t>
            </a:r>
            <a:r>
              <a:rPr lang="en-GB" sz="2200" dirty="0"/>
              <a:t>and </a:t>
            </a:r>
            <a:r>
              <a:rPr lang="en-GB" sz="2200" b="1" dirty="0"/>
              <a:t>sustainability</a:t>
            </a:r>
            <a:r>
              <a:rPr lang="en-GB" sz="2200" dirty="0"/>
              <a:t> of </a:t>
            </a:r>
            <a:r>
              <a:rPr lang="en-GB" sz="2200" dirty="0" smtClean="0"/>
              <a:t>the </a:t>
            </a:r>
            <a:r>
              <a:rPr lang="en-GB" sz="2200" b="1" dirty="0" smtClean="0"/>
              <a:t>Technological Facilities</a:t>
            </a:r>
            <a:r>
              <a:rPr lang="en-GB" sz="2200" dirty="0" smtClean="0"/>
              <a:t> dedicated to </a:t>
            </a:r>
            <a:r>
              <a:rPr lang="en-GB" sz="2200" b="1" dirty="0" smtClean="0"/>
              <a:t>Accelerators </a:t>
            </a:r>
            <a:r>
              <a:rPr lang="en-GB" sz="2200" b="1" dirty="0"/>
              <a:t>and Superconducting </a:t>
            </a:r>
            <a:r>
              <a:rPr lang="en-GB" sz="2200" b="1" dirty="0" smtClean="0"/>
              <a:t>Magnets </a:t>
            </a:r>
            <a:r>
              <a:rPr lang="en-GB" sz="2200" dirty="0" smtClean="0"/>
              <a:t>in Europe, </a:t>
            </a:r>
            <a:r>
              <a:rPr lang="en-GB" sz="2200" dirty="0"/>
              <a:t>based on the engagement of </a:t>
            </a:r>
            <a:r>
              <a:rPr lang="en-GB" sz="2200" dirty="0" smtClean="0"/>
              <a:t>the European Commission, </a:t>
            </a:r>
            <a:r>
              <a:rPr lang="en-GB" sz="2200" dirty="0"/>
              <a:t>the National Agencies and the Industry, and serving </a:t>
            </a:r>
            <a:r>
              <a:rPr lang="en-GB" sz="2200" b="1" dirty="0"/>
              <a:t>innovation</a:t>
            </a:r>
            <a:r>
              <a:rPr lang="en-GB" sz="2200" dirty="0"/>
              <a:t> and </a:t>
            </a:r>
            <a:r>
              <a:rPr lang="en-GB" sz="2200" b="1" dirty="0"/>
              <a:t>scientific </a:t>
            </a:r>
            <a:r>
              <a:rPr lang="en-GB" sz="2200" b="1" dirty="0" smtClean="0"/>
              <a:t>research</a:t>
            </a:r>
            <a:r>
              <a:rPr lang="en-GB" sz="2200" dirty="0" smtClean="0"/>
              <a:t>.</a:t>
            </a:r>
          </a:p>
          <a:p>
            <a:pPr algn="just">
              <a:spcBef>
                <a:spcPts val="1200"/>
              </a:spcBef>
            </a:pPr>
            <a:r>
              <a:rPr lang="en-US" sz="2200" b="1" dirty="0" smtClean="0"/>
              <a:t>     AMICI</a:t>
            </a:r>
            <a:r>
              <a:rPr lang="en-US" sz="2200" dirty="0" smtClean="0"/>
              <a:t> is charged with the challenging task of building the conditions for consolidating and exploiting these </a:t>
            </a:r>
            <a:r>
              <a:rPr lang="en-US" sz="2200" b="1" dirty="0" smtClean="0"/>
              <a:t>Technological Facilities </a:t>
            </a:r>
            <a:r>
              <a:rPr lang="en-US" sz="2200" dirty="0" smtClean="0"/>
              <a:t>:</a:t>
            </a:r>
          </a:p>
          <a:p>
            <a:pPr marL="342900" indent="-342900" algn="just">
              <a:buFont typeface="Arial" panose="020B0604020202020204" pitchFamily="34" charset="0"/>
              <a:buChar char="•"/>
            </a:pPr>
            <a:r>
              <a:rPr lang="en-US" sz="2200" b="1" dirty="0" smtClean="0"/>
              <a:t>to </a:t>
            </a:r>
            <a:r>
              <a:rPr lang="en-US" sz="2200" b="1" dirty="0"/>
              <a:t>strengthen the capabilities of European companies to compete on the global market</a:t>
            </a:r>
            <a:r>
              <a:rPr lang="en-US" sz="2200" dirty="0"/>
              <a:t>, </a:t>
            </a:r>
            <a:r>
              <a:rPr lang="en-US" sz="2200" dirty="0" smtClean="0"/>
              <a:t>as </a:t>
            </a:r>
            <a:r>
              <a:rPr lang="en-US" sz="2200" dirty="0"/>
              <a:t>qualified suppliers of components for accelerators and big superconductor magnets, </a:t>
            </a:r>
            <a:endParaRPr lang="en-US" sz="2200" dirty="0" smtClean="0"/>
          </a:p>
          <a:p>
            <a:pPr marL="342900" indent="-342900" algn="just">
              <a:buFont typeface="Arial" panose="020B0604020202020204" pitchFamily="34" charset="0"/>
              <a:buChar char="•"/>
            </a:pPr>
            <a:r>
              <a:rPr lang="en-US" sz="2200" dirty="0" smtClean="0"/>
              <a:t>and </a:t>
            </a:r>
            <a:r>
              <a:rPr lang="en-US" sz="2200" dirty="0"/>
              <a:t>also </a:t>
            </a:r>
            <a:r>
              <a:rPr lang="en-US" sz="2200" b="1" dirty="0"/>
              <a:t>in the development of innovative applications in advanced sectors such as </a:t>
            </a:r>
            <a:r>
              <a:rPr lang="en-US" sz="2200" b="1" dirty="0" smtClean="0"/>
              <a:t>healthcare, energy, environment </a:t>
            </a:r>
            <a:r>
              <a:rPr lang="en-US" sz="2200" b="1" dirty="0"/>
              <a:t>and space</a:t>
            </a:r>
            <a:r>
              <a:rPr lang="en-US" sz="2200" dirty="0" smtClean="0"/>
              <a:t>.</a:t>
            </a:r>
            <a:r>
              <a:rPr lang="en-GB" sz="2200" dirty="0" smtClean="0"/>
              <a:t>    </a:t>
            </a:r>
            <a:endParaRPr lang="en-GB" sz="2200" dirty="0"/>
          </a:p>
        </p:txBody>
      </p:sp>
    </p:spTree>
    <p:extLst>
      <p:ext uri="{BB962C8B-B14F-4D97-AF65-F5344CB8AC3E}">
        <p14:creationId xmlns:p14="http://schemas.microsoft.com/office/powerpoint/2010/main" val="282099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786" y="733127"/>
            <a:ext cx="4165440" cy="2263826"/>
          </a:xfrm>
          <a:prstGeom prst="rect">
            <a:avLst/>
          </a:prstGeom>
        </p:spPr>
      </p:pic>
      <p:sp>
        <p:nvSpPr>
          <p:cNvPr id="7" name="Titre 6"/>
          <p:cNvSpPr>
            <a:spLocks noGrp="1"/>
          </p:cNvSpPr>
          <p:nvPr>
            <p:ph type="title"/>
          </p:nvPr>
        </p:nvSpPr>
        <p:spPr/>
        <p:txBody>
          <a:bodyPr>
            <a:noAutofit/>
          </a:bodyPr>
          <a:lstStyle/>
          <a:p>
            <a:r>
              <a:rPr lang="fr-FR" sz="2800" dirty="0" smtClean="0"/>
              <a:t>H2020 Consortium: an </a:t>
            </a:r>
            <a:r>
              <a:rPr lang="fr-FR" sz="2800" dirty="0" err="1" smtClean="0"/>
              <a:t>Academic</a:t>
            </a:r>
            <a:r>
              <a:rPr lang="fr-FR" sz="2800" dirty="0" smtClean="0"/>
              <a:t> </a:t>
            </a:r>
            <a:r>
              <a:rPr lang="fr-FR" sz="2800" dirty="0" err="1" smtClean="0"/>
              <a:t>Community</a:t>
            </a:r>
            <a:r>
              <a:rPr lang="fr-FR" sz="2800" dirty="0" smtClean="0"/>
              <a:t> </a:t>
            </a:r>
            <a:endParaRPr lang="en-US" sz="2800" dirty="0"/>
          </a:p>
        </p:txBody>
      </p:sp>
      <p:sp>
        <p:nvSpPr>
          <p:cNvPr id="2" name="Espace réservé de la date 1"/>
          <p:cNvSpPr>
            <a:spLocks noGrp="1"/>
          </p:cNvSpPr>
          <p:nvPr>
            <p:ph type="dt" sz="half" idx="10"/>
          </p:nvPr>
        </p:nvSpPr>
        <p:spPr/>
        <p:txBody>
          <a:bodyPr/>
          <a:lstStyle/>
          <a:p>
            <a:r>
              <a:rPr lang="fr-FR" smtClean="0"/>
              <a:t>23/01/2019, Salerno</a:t>
            </a:r>
            <a:endParaRPr lang="en-US" dirty="0"/>
          </a:p>
        </p:txBody>
      </p:sp>
      <p:sp>
        <p:nvSpPr>
          <p:cNvPr id="3" name="Espace réservé du pied de page 2"/>
          <p:cNvSpPr>
            <a:spLocks noGrp="1"/>
          </p:cNvSpPr>
          <p:nvPr>
            <p:ph type="ftr" sz="quarter" idx="11"/>
          </p:nvPr>
        </p:nvSpPr>
        <p:spPr/>
        <p:txBody>
          <a:bodyPr/>
          <a:lstStyle/>
          <a:p>
            <a:r>
              <a:rPr lang="en-US" dirty="0" smtClean="0"/>
              <a:t>2</a:t>
            </a:r>
            <a:r>
              <a:rPr lang="en-US" baseline="30000" dirty="0" smtClean="0"/>
              <a:t>nd</a:t>
            </a:r>
            <a:r>
              <a:rPr lang="en-US" dirty="0" smtClean="0"/>
              <a:t> Annual Meeting</a:t>
            </a:r>
            <a:endParaRPr lang="en-US" dirty="0"/>
          </a:p>
        </p:txBody>
      </p:sp>
      <p:sp>
        <p:nvSpPr>
          <p:cNvPr id="4" name="Espace réservé du numéro de diapositive 3"/>
          <p:cNvSpPr>
            <a:spLocks noGrp="1"/>
          </p:cNvSpPr>
          <p:nvPr>
            <p:ph type="sldNum" sz="quarter" idx="12"/>
          </p:nvPr>
        </p:nvSpPr>
        <p:spPr/>
        <p:txBody>
          <a:bodyPr/>
          <a:lstStyle/>
          <a:p>
            <a:fld id="{0F953CB8-DBD3-4A3C-9D87-8FE85FADDDAF}" type="slidenum">
              <a:rPr lang="en-US" smtClean="0"/>
              <a:t>7</a:t>
            </a:fld>
            <a:endParaRPr lang="en-US"/>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3145580"/>
            <a:ext cx="3962368" cy="859484"/>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0996" y="4046228"/>
            <a:ext cx="2335100" cy="2335100"/>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2911534"/>
            <a:ext cx="1782158" cy="1779192"/>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6588" y="4599652"/>
            <a:ext cx="1637660" cy="1637660"/>
          </a:xfrm>
          <a:prstGeom prst="rect">
            <a:avLst/>
          </a:prstGeom>
        </p:spPr>
      </p:pic>
      <p:pic>
        <p:nvPicPr>
          <p:cNvPr id="13" name="Imag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3006" y="764704"/>
            <a:ext cx="2274576" cy="2274576"/>
          </a:xfrm>
          <a:prstGeom prst="rect">
            <a:avLst/>
          </a:prstGeom>
        </p:spPr>
      </p:pic>
      <p:pic>
        <p:nvPicPr>
          <p:cNvPr id="14" name="Imag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867" y="4914428"/>
            <a:ext cx="2839949" cy="1419975"/>
          </a:xfrm>
          <a:prstGeom prst="rect">
            <a:avLst/>
          </a:prstGeom>
        </p:spPr>
      </p:pic>
      <p:pic>
        <p:nvPicPr>
          <p:cNvPr id="15" name="Imag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72024" y="4631426"/>
            <a:ext cx="2093824" cy="1702977"/>
          </a:xfrm>
          <a:prstGeom prst="rect">
            <a:avLst/>
          </a:prstGeom>
        </p:spPr>
      </p:pic>
      <p:pic>
        <p:nvPicPr>
          <p:cNvPr id="16" name="Imag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92680" y="3123260"/>
            <a:ext cx="2951319" cy="1241844"/>
          </a:xfrm>
          <a:prstGeom prst="rect">
            <a:avLst/>
          </a:prstGeom>
        </p:spPr>
      </p:pic>
      <p:pic>
        <p:nvPicPr>
          <p:cNvPr id="17" name="Imag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5536" y="980728"/>
            <a:ext cx="2547724" cy="1623824"/>
          </a:xfrm>
          <a:prstGeom prst="rect">
            <a:avLst/>
          </a:prstGeom>
        </p:spPr>
      </p:pic>
    </p:spTree>
    <p:extLst>
      <p:ext uri="{BB962C8B-B14F-4D97-AF65-F5344CB8AC3E}">
        <p14:creationId xmlns:p14="http://schemas.microsoft.com/office/powerpoint/2010/main" val="1496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DFCCCF4-E301-43D0-9673-3624A2F667BF}"/>
              </a:ext>
            </a:extLst>
          </p:cNvPr>
          <p:cNvPicPr>
            <a:picLocks noChangeAspect="1"/>
          </p:cNvPicPr>
          <p:nvPr/>
        </p:nvPicPr>
        <p:blipFill rotWithShape="1">
          <a:blip r:embed="rId2"/>
          <a:srcRect l="-770" t="42526"/>
          <a:stretch/>
        </p:blipFill>
        <p:spPr>
          <a:xfrm>
            <a:off x="0" y="3030187"/>
            <a:ext cx="9025419" cy="2534886"/>
          </a:xfrm>
          <a:prstGeom prst="rect">
            <a:avLst/>
          </a:prstGeom>
        </p:spPr>
      </p:pic>
      <p:sp>
        <p:nvSpPr>
          <p:cNvPr id="7" name="CuadroTexto 6">
            <a:extLst>
              <a:ext uri="{FF2B5EF4-FFF2-40B4-BE49-F238E27FC236}">
                <a16:creationId xmlns:a16="http://schemas.microsoft.com/office/drawing/2014/main" id="{48AE545A-B3E0-4C71-8973-E9A3D5CC1F8A}"/>
              </a:ext>
            </a:extLst>
          </p:cNvPr>
          <p:cNvSpPr txBox="1"/>
          <p:nvPr/>
        </p:nvSpPr>
        <p:spPr>
          <a:xfrm>
            <a:off x="502181" y="719414"/>
            <a:ext cx="8042740" cy="2081339"/>
          </a:xfrm>
          <a:prstGeom prst="rect">
            <a:avLst/>
          </a:prstGeom>
          <a:noFill/>
        </p:spPr>
        <p:txBody>
          <a:bodyPr wrap="square" rtlCol="0">
            <a:spAutoFit/>
          </a:bodyPr>
          <a:lstStyle/>
          <a:p>
            <a:pPr algn="just"/>
            <a:r>
              <a:rPr lang="en-US" sz="2585" dirty="0">
                <a:solidFill>
                  <a:schemeClr val="tx2"/>
                </a:solidFill>
                <a:latin typeface="Gadugi" panose="020B0502040204020203" pitchFamily="34" charset="0"/>
                <a:ea typeface="Gadugi" panose="020B0502040204020203" pitchFamily="34" charset="0"/>
              </a:rPr>
              <a:t>SCIENCE INDUSTRY is the economic sector which includes the companies devoted to the design, engineering, construction, updating and keeping of scientific research  facilities, its equipment and other related instruments</a:t>
            </a:r>
          </a:p>
        </p:txBody>
      </p:sp>
      <p:sp>
        <p:nvSpPr>
          <p:cNvPr id="9" name="Titre 8"/>
          <p:cNvSpPr>
            <a:spLocks noGrp="1"/>
          </p:cNvSpPr>
          <p:nvPr>
            <p:ph type="title"/>
          </p:nvPr>
        </p:nvSpPr>
        <p:spPr/>
        <p:txBody>
          <a:bodyPr>
            <a:normAutofit fontScale="90000"/>
          </a:bodyPr>
          <a:lstStyle/>
          <a:p>
            <a:r>
              <a:rPr lang="fr-FR" dirty="0" smtClean="0"/>
              <a:t>Science </a:t>
            </a:r>
            <a:r>
              <a:rPr lang="fr-FR" dirty="0" err="1" smtClean="0"/>
              <a:t>Industry</a:t>
            </a:r>
            <a:endParaRPr lang="fr-FR" dirty="0"/>
          </a:p>
        </p:txBody>
      </p:sp>
      <p:sp>
        <p:nvSpPr>
          <p:cNvPr id="4" name="Espace réservé de la date 3"/>
          <p:cNvSpPr>
            <a:spLocks noGrp="1"/>
          </p:cNvSpPr>
          <p:nvPr>
            <p:ph type="dt" sz="half" idx="10"/>
          </p:nvPr>
        </p:nvSpPr>
        <p:spPr/>
        <p:txBody>
          <a:bodyPr/>
          <a:lstStyle/>
          <a:p>
            <a:r>
              <a:rPr lang="fr-FR" smtClean="0"/>
              <a:t>23/01/2019, Salerno</a:t>
            </a:r>
            <a:endParaRPr lang="en-US" dirty="0"/>
          </a:p>
        </p:txBody>
      </p:sp>
      <p:sp>
        <p:nvSpPr>
          <p:cNvPr id="5" name="Espace réservé du pied de page 4"/>
          <p:cNvSpPr>
            <a:spLocks noGrp="1"/>
          </p:cNvSpPr>
          <p:nvPr>
            <p:ph type="ftr" sz="quarter" idx="11"/>
          </p:nvPr>
        </p:nvSpPr>
        <p:spPr/>
        <p:txBody>
          <a:bodyPr/>
          <a:lstStyle/>
          <a:p>
            <a:r>
              <a:rPr lang="en-US" smtClean="0"/>
              <a:t>2</a:t>
            </a:r>
            <a:r>
              <a:rPr lang="en-US" baseline="30000" smtClean="0"/>
              <a:t>nd</a:t>
            </a:r>
            <a:r>
              <a:rPr lang="en-US" smtClean="0"/>
              <a:t> Annual Meeting</a:t>
            </a:r>
            <a:endParaRPr lang="en-US" dirty="0"/>
          </a:p>
        </p:txBody>
      </p:sp>
      <p:sp>
        <p:nvSpPr>
          <p:cNvPr id="3" name="Marcador de número de diapositiva 2"/>
          <p:cNvSpPr>
            <a:spLocks noGrp="1"/>
          </p:cNvSpPr>
          <p:nvPr>
            <p:ph type="sldNum" sz="quarter" idx="12"/>
          </p:nvPr>
        </p:nvSpPr>
        <p:spPr/>
        <p:txBody>
          <a:bodyPr/>
          <a:lstStyle/>
          <a:p>
            <a:pPr rtl="0"/>
            <a:fld id="{2A013F82-EE5E-44EE-A61D-E31C6657F26F}" type="slidenum">
              <a:rPr lang="es-ES" noProof="0" smtClean="0"/>
              <a:t>8</a:t>
            </a:fld>
            <a:endParaRPr lang="es-ES" noProof="0" dirty="0"/>
          </a:p>
        </p:txBody>
      </p:sp>
      <p:sp>
        <p:nvSpPr>
          <p:cNvPr id="8" name="ZoneTexte 7"/>
          <p:cNvSpPr txBox="1"/>
          <p:nvPr/>
        </p:nvSpPr>
        <p:spPr>
          <a:xfrm>
            <a:off x="5580112" y="5888292"/>
            <a:ext cx="2852256" cy="369332"/>
          </a:xfrm>
          <a:prstGeom prst="rect">
            <a:avLst/>
          </a:prstGeom>
          <a:solidFill>
            <a:schemeClr val="accent5">
              <a:lumMod val="20000"/>
              <a:lumOff val="80000"/>
            </a:schemeClr>
          </a:solidFill>
          <a:ln>
            <a:solidFill>
              <a:schemeClr val="tx1"/>
            </a:solidFill>
          </a:ln>
        </p:spPr>
        <p:txBody>
          <a:bodyPr wrap="none" rtlCol="0">
            <a:spAutoFit/>
          </a:bodyPr>
          <a:lstStyle/>
          <a:p>
            <a:r>
              <a:rPr lang="fr-FR" dirty="0" smtClean="0">
                <a:hlinkClick r:id="rId3"/>
              </a:rPr>
              <a:t>Courtesy</a:t>
            </a:r>
            <a:r>
              <a:rPr lang="fr-FR" dirty="0" smtClean="0"/>
              <a:t>, </a:t>
            </a:r>
            <a:r>
              <a:rPr lang="en-US" dirty="0" err="1">
                <a:solidFill>
                  <a:schemeClr val="tx2"/>
                </a:solidFill>
              </a:rPr>
              <a:t>Fco</a:t>
            </a:r>
            <a:r>
              <a:rPr lang="en-US" dirty="0">
                <a:solidFill>
                  <a:schemeClr val="tx2"/>
                </a:solidFill>
              </a:rPr>
              <a:t>. Javier </a:t>
            </a:r>
            <a:r>
              <a:rPr lang="en-US" dirty="0" err="1" smtClean="0">
                <a:solidFill>
                  <a:schemeClr val="tx2"/>
                </a:solidFill>
              </a:rPr>
              <a:t>Cáceres</a:t>
            </a:r>
            <a:endParaRPr lang="en-US" dirty="0">
              <a:solidFill>
                <a:schemeClr val="tx2"/>
              </a:solidFill>
            </a:endParaRPr>
          </a:p>
        </p:txBody>
      </p:sp>
    </p:spTree>
    <p:extLst>
      <p:ext uri="{BB962C8B-B14F-4D97-AF65-F5344CB8AC3E}">
        <p14:creationId xmlns:p14="http://schemas.microsoft.com/office/powerpoint/2010/main" val="1837694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749"/>
                                          </p:stCondLst>
                                        </p:cTn>
                                        <p:tgtEl>
                                          <p:spTgt spid="7"/>
                                        </p:tgtEl>
                                        <p:attrNameLst>
                                          <p:attrName>style.visibility</p:attrName>
                                        </p:attrNameLst>
                                      </p:cBhvr>
                                      <p:to>
                                        <p:strVal val="visible"/>
                                      </p:to>
                                    </p:set>
                                  </p:childTnLst>
                                </p:cTn>
                              </p:par>
                            </p:childTnLst>
                          </p:cTn>
                        </p:par>
                        <p:par>
                          <p:cTn id="7" fill="hold">
                            <p:stCondLst>
                              <p:cond delay="750"/>
                            </p:stCondLst>
                            <p:childTnLst>
                              <p:par>
                                <p:cTn id="8" presetID="53" presetClass="entr" presetSubtype="16" fill="hold" nodeType="afterEffect">
                                  <p:stCondLst>
                                    <p:cond delay="1750"/>
                                  </p:stCondLst>
                                  <p:childTnLst>
                                    <p:set>
                                      <p:cBhvr>
                                        <p:cTn id="9" dur="1" fill="hold">
                                          <p:stCondLst>
                                            <p:cond delay="0"/>
                                          </p:stCondLst>
                                        </p:cTn>
                                        <p:tgtEl>
                                          <p:spTgt spid="6"/>
                                        </p:tgtEl>
                                        <p:attrNameLst>
                                          <p:attrName>style.visibility</p:attrName>
                                        </p:attrNameLst>
                                      </p:cBhvr>
                                      <p:to>
                                        <p:strVal val="visible"/>
                                      </p:to>
                                    </p:set>
                                    <p:anim calcmode="lin" valueType="num">
                                      <p:cBhvr>
                                        <p:cTn id="10" dur="1750" fill="hold"/>
                                        <p:tgtEl>
                                          <p:spTgt spid="6"/>
                                        </p:tgtEl>
                                        <p:attrNameLst>
                                          <p:attrName>ppt_w</p:attrName>
                                        </p:attrNameLst>
                                      </p:cBhvr>
                                      <p:tavLst>
                                        <p:tav tm="0">
                                          <p:val>
                                            <p:fltVal val="0"/>
                                          </p:val>
                                        </p:tav>
                                        <p:tav tm="100000">
                                          <p:val>
                                            <p:strVal val="#ppt_w"/>
                                          </p:val>
                                        </p:tav>
                                      </p:tavLst>
                                    </p:anim>
                                    <p:anim calcmode="lin" valueType="num">
                                      <p:cBhvr>
                                        <p:cTn id="11" dur="1750" fill="hold"/>
                                        <p:tgtEl>
                                          <p:spTgt spid="6"/>
                                        </p:tgtEl>
                                        <p:attrNameLst>
                                          <p:attrName>ppt_h</p:attrName>
                                        </p:attrNameLst>
                                      </p:cBhvr>
                                      <p:tavLst>
                                        <p:tav tm="0">
                                          <p:val>
                                            <p:fltVal val="0"/>
                                          </p:val>
                                        </p:tav>
                                        <p:tav tm="100000">
                                          <p:val>
                                            <p:strVal val="#ppt_h"/>
                                          </p:val>
                                        </p:tav>
                                      </p:tavLst>
                                    </p:anim>
                                    <p:animEffect transition="in" filter="fade">
                                      <p:cBhvr>
                                        <p:cTn id="12"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22772" y="980728"/>
            <a:ext cx="8242146" cy="1285737"/>
          </a:xfrm>
          <a:prstGeom prst="rect">
            <a:avLst/>
          </a:prstGeom>
          <a:noFill/>
        </p:spPr>
        <p:txBody>
          <a:bodyPr wrap="square" rtlCol="0">
            <a:spAutoFit/>
          </a:bodyPr>
          <a:lstStyle/>
          <a:p>
            <a:pPr algn="ctr"/>
            <a:r>
              <a:rPr lang="en-US" sz="2585" dirty="0">
                <a:solidFill>
                  <a:schemeClr val="tx2"/>
                </a:solidFill>
              </a:rPr>
              <a:t>The industrial, non-profit associations, devoted to promote -with short, medium and long-term visions- the Science Industry sector, are a very efficient tool</a:t>
            </a:r>
          </a:p>
        </p:txBody>
      </p:sp>
      <p:sp>
        <p:nvSpPr>
          <p:cNvPr id="5" name="CuadroTexto 4"/>
          <p:cNvSpPr txBox="1"/>
          <p:nvPr/>
        </p:nvSpPr>
        <p:spPr>
          <a:xfrm>
            <a:off x="583865" y="4365104"/>
            <a:ext cx="8242146" cy="1285737"/>
          </a:xfrm>
          <a:prstGeom prst="rect">
            <a:avLst/>
          </a:prstGeom>
          <a:noFill/>
        </p:spPr>
        <p:txBody>
          <a:bodyPr wrap="square" rtlCol="0">
            <a:spAutoFit/>
          </a:bodyPr>
          <a:lstStyle/>
          <a:p>
            <a:pPr algn="ctr"/>
            <a:r>
              <a:rPr lang="en-US" sz="2585" dirty="0">
                <a:solidFill>
                  <a:schemeClr val="tx2"/>
                </a:solidFill>
              </a:rPr>
              <a:t>INEUSTAR, the Spanish Science Industry Association, is one of those organizations which help to bridge </a:t>
            </a:r>
            <a:r>
              <a:rPr lang="en-US" sz="2585" dirty="0" smtClean="0">
                <a:solidFill>
                  <a:schemeClr val="tx2"/>
                </a:solidFill>
              </a:rPr>
              <a:t>the </a:t>
            </a:r>
            <a:r>
              <a:rPr lang="en-US" sz="2585" dirty="0">
                <a:solidFill>
                  <a:schemeClr val="tx2"/>
                </a:solidFill>
              </a:rPr>
              <a:t>gaps between Science and Industry </a:t>
            </a:r>
          </a:p>
        </p:txBody>
      </p:sp>
      <p:sp>
        <p:nvSpPr>
          <p:cNvPr id="2" name="Titre 1"/>
          <p:cNvSpPr>
            <a:spLocks noGrp="1"/>
          </p:cNvSpPr>
          <p:nvPr>
            <p:ph type="title"/>
          </p:nvPr>
        </p:nvSpPr>
        <p:spPr/>
        <p:txBody>
          <a:bodyPr>
            <a:normAutofit fontScale="90000"/>
          </a:bodyPr>
          <a:lstStyle/>
          <a:p>
            <a:r>
              <a:rPr lang="fr-FR" dirty="0" smtClean="0"/>
              <a:t>A </a:t>
            </a:r>
            <a:r>
              <a:rPr lang="fr-FR" dirty="0" err="1" smtClean="0"/>
              <a:t>Spanish</a:t>
            </a:r>
            <a:r>
              <a:rPr lang="fr-FR" dirty="0" smtClean="0"/>
              <a:t> Association</a:t>
            </a:r>
            <a:endParaRPr lang="fr-FR" dirty="0"/>
          </a:p>
        </p:txBody>
      </p:sp>
      <p:sp>
        <p:nvSpPr>
          <p:cNvPr id="6" name="Marcador de número de diapositiva 5"/>
          <p:cNvSpPr>
            <a:spLocks noGrp="1"/>
          </p:cNvSpPr>
          <p:nvPr>
            <p:ph type="sldNum" sz="quarter" idx="12"/>
          </p:nvPr>
        </p:nvSpPr>
        <p:spPr/>
        <p:txBody>
          <a:bodyPr/>
          <a:lstStyle/>
          <a:p>
            <a:pPr rtl="0"/>
            <a:fld id="{2A013F82-EE5E-44EE-A61D-E31C6657F26F}" type="slidenum">
              <a:rPr lang="es-ES" noProof="0" smtClean="0"/>
              <a:t>9</a:t>
            </a:fld>
            <a:endParaRPr lang="es-ES" noProof="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2348880"/>
            <a:ext cx="6433130" cy="2124166"/>
          </a:xfrm>
          <a:prstGeom prst="rect">
            <a:avLst/>
          </a:prstGeom>
        </p:spPr>
      </p:pic>
      <p:sp>
        <p:nvSpPr>
          <p:cNvPr id="8" name="Espace réservé de la date 7"/>
          <p:cNvSpPr>
            <a:spLocks noGrp="1"/>
          </p:cNvSpPr>
          <p:nvPr>
            <p:ph type="dt" sz="half" idx="10"/>
          </p:nvPr>
        </p:nvSpPr>
        <p:spPr/>
        <p:txBody>
          <a:bodyPr/>
          <a:lstStyle/>
          <a:p>
            <a:r>
              <a:rPr lang="fr-FR" smtClean="0"/>
              <a:t>23/01/2019, Salerno</a:t>
            </a:r>
            <a:endParaRPr lang="en-US" dirty="0"/>
          </a:p>
        </p:txBody>
      </p:sp>
      <p:sp>
        <p:nvSpPr>
          <p:cNvPr id="9" name="Espace réservé du pied de page 8"/>
          <p:cNvSpPr>
            <a:spLocks noGrp="1"/>
          </p:cNvSpPr>
          <p:nvPr>
            <p:ph type="ftr" sz="quarter" idx="11"/>
          </p:nvPr>
        </p:nvSpPr>
        <p:spPr/>
        <p:txBody>
          <a:bodyPr/>
          <a:lstStyle/>
          <a:p>
            <a:r>
              <a:rPr lang="en-US" smtClean="0"/>
              <a:t>2</a:t>
            </a:r>
            <a:r>
              <a:rPr lang="en-US" baseline="30000" smtClean="0"/>
              <a:t>nd</a:t>
            </a:r>
            <a:r>
              <a:rPr lang="en-US" smtClean="0"/>
              <a:t> Annual Meeting</a:t>
            </a:r>
            <a:endParaRPr lang="en-US" dirty="0"/>
          </a:p>
        </p:txBody>
      </p:sp>
      <p:sp>
        <p:nvSpPr>
          <p:cNvPr id="11" name="ZoneTexte 10"/>
          <p:cNvSpPr txBox="1"/>
          <p:nvPr/>
        </p:nvSpPr>
        <p:spPr>
          <a:xfrm>
            <a:off x="5411696" y="6252481"/>
            <a:ext cx="2852256" cy="369332"/>
          </a:xfrm>
          <a:prstGeom prst="rect">
            <a:avLst/>
          </a:prstGeom>
          <a:solidFill>
            <a:schemeClr val="accent5">
              <a:lumMod val="20000"/>
              <a:lumOff val="80000"/>
            </a:schemeClr>
          </a:solidFill>
          <a:ln>
            <a:solidFill>
              <a:schemeClr val="tx1"/>
            </a:solidFill>
          </a:ln>
        </p:spPr>
        <p:txBody>
          <a:bodyPr wrap="none" rtlCol="0">
            <a:spAutoFit/>
          </a:bodyPr>
          <a:lstStyle/>
          <a:p>
            <a:r>
              <a:rPr lang="fr-FR" dirty="0" smtClean="0">
                <a:hlinkClick r:id="rId3"/>
              </a:rPr>
              <a:t>Courtesy</a:t>
            </a:r>
            <a:r>
              <a:rPr lang="fr-FR" dirty="0" smtClean="0"/>
              <a:t>, </a:t>
            </a:r>
            <a:r>
              <a:rPr lang="en-US" dirty="0" err="1">
                <a:solidFill>
                  <a:schemeClr val="tx2"/>
                </a:solidFill>
              </a:rPr>
              <a:t>Fco</a:t>
            </a:r>
            <a:r>
              <a:rPr lang="en-US" dirty="0">
                <a:solidFill>
                  <a:schemeClr val="tx2"/>
                </a:solidFill>
              </a:rPr>
              <a:t>. Javier </a:t>
            </a:r>
            <a:r>
              <a:rPr lang="en-US" dirty="0" err="1" smtClean="0">
                <a:solidFill>
                  <a:schemeClr val="tx2"/>
                </a:solidFill>
              </a:rPr>
              <a:t>Cáceres</a:t>
            </a:r>
            <a:endParaRPr lang="en-US" dirty="0">
              <a:solidFill>
                <a:schemeClr val="tx2"/>
              </a:solidFill>
            </a:endParaRPr>
          </a:p>
        </p:txBody>
      </p:sp>
    </p:spTree>
    <p:extLst>
      <p:ext uri="{BB962C8B-B14F-4D97-AF65-F5344CB8AC3E}">
        <p14:creationId xmlns:p14="http://schemas.microsoft.com/office/powerpoint/2010/main" val="2520609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5911</TotalTime>
  <Words>1699</Words>
  <Application>Microsoft Office PowerPoint</Application>
  <PresentationFormat>Affichage à l'écran (4:3)</PresentationFormat>
  <Paragraphs>244</Paragraphs>
  <Slides>26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Calibri</vt:lpstr>
      <vt:lpstr>Gadugi</vt:lpstr>
      <vt:lpstr>Gill Sans</vt:lpstr>
      <vt:lpstr>Thème Office</vt:lpstr>
      <vt:lpstr>   Second Annual Meeting 23 January 2019 University of Salerno, Italy   </vt:lpstr>
      <vt:lpstr>Outline</vt:lpstr>
      <vt:lpstr>Outline</vt:lpstr>
      <vt:lpstr>European Research Infrastructures </vt:lpstr>
      <vt:lpstr>European Technology Infrastructure </vt:lpstr>
      <vt:lpstr> AMICI (1/01/17 – 30/06/19)  </vt:lpstr>
      <vt:lpstr>H2020 Consortium: an Academic Community </vt:lpstr>
      <vt:lpstr>Science Industry</vt:lpstr>
      <vt:lpstr>A Spanish Association</vt:lpstr>
      <vt:lpstr>Ineustar Associates</vt:lpstr>
      <vt:lpstr>Virtue of Partnership</vt:lpstr>
      <vt:lpstr>Question to the Advisory Group</vt:lpstr>
      <vt:lpstr>Outline</vt:lpstr>
      <vt:lpstr>WP1: Coordination</vt:lpstr>
      <vt:lpstr>WP2: Strategy</vt:lpstr>
      <vt:lpstr>Question to the Advisory Group</vt:lpstr>
      <vt:lpstr>WP3: Coordination</vt:lpstr>
      <vt:lpstr>Question to the Advisory Group</vt:lpstr>
      <vt:lpstr>WP4: Innovation</vt:lpstr>
      <vt:lpstr>WP5: Industrialization</vt:lpstr>
      <vt:lpstr>TT in Spain</vt:lpstr>
      <vt:lpstr>Question to the Advisory Group</vt:lpstr>
      <vt:lpstr>Outline</vt:lpstr>
      <vt:lpstr>Goal of the 2nd Annual Meeting</vt:lpstr>
      <vt:lpstr>European Technology Infrastructure </vt:lpstr>
      <vt:lpstr>Présentation PowerPoint</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A Cluster of Technological Infrastructure for Accelerators and Large Magnets</dc:title>
  <dc:creator>NAPOLY Olivier</dc:creator>
  <cp:lastModifiedBy>NAPOLY Olivier</cp:lastModifiedBy>
  <cp:revision>354</cp:revision>
  <dcterms:created xsi:type="dcterms:W3CDTF">2015-11-17T04:48:30Z</dcterms:created>
  <dcterms:modified xsi:type="dcterms:W3CDTF">2019-01-23T06:58:51Z</dcterms:modified>
</cp:coreProperties>
</file>