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21"/>
  </p:notesMasterIdLst>
  <p:handoutMasterIdLst>
    <p:handoutMasterId r:id="rId22"/>
  </p:handoutMasterIdLst>
  <p:sldIdLst>
    <p:sldId id="256" r:id="rId4"/>
    <p:sldId id="287" r:id="rId5"/>
    <p:sldId id="288" r:id="rId6"/>
    <p:sldId id="296" r:id="rId7"/>
    <p:sldId id="297" r:id="rId8"/>
    <p:sldId id="298" r:id="rId9"/>
    <p:sldId id="300" r:id="rId10"/>
    <p:sldId id="301" r:id="rId11"/>
    <p:sldId id="299" r:id="rId12"/>
    <p:sldId id="303" r:id="rId13"/>
    <p:sldId id="304" r:id="rId14"/>
    <p:sldId id="302" r:id="rId15"/>
    <p:sldId id="295" r:id="rId16"/>
    <p:sldId id="305" r:id="rId17"/>
    <p:sldId id="306" r:id="rId18"/>
    <p:sldId id="307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tableStyles" Target="tableStyles.xml"/><Relationship Id="rId14" Type="http://schemas.openxmlformats.org/officeDocument/2006/relationships/slide" Target="slides/slide11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1.xml"/><Relationship Id="rId26" Type="http://schemas.openxmlformats.org/officeDocument/2006/relationships/theme" Target="theme/theme1.xml"/><Relationship Id="rId11" Type="http://schemas.openxmlformats.org/officeDocument/2006/relationships/slide" Target="slides/slide8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984F-4890-B447-BF79-75FE226433E8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EF957-10D9-B540-AD4C-5C10540A9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7CDF-498C-5441-86AB-1D70C46C7EDE}" type="datetimeFigureOut">
              <a:rPr lang="en-US" smtClean="0"/>
              <a:pPr/>
              <a:t>11/3/09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39CD-75E2-C348-84DF-6D4F3A764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720" tIns="46360" rIns="92720" bIns="46360"/>
          <a:lstStyle/>
          <a:p>
            <a:pPr eaLnBrk="1" hangingPunct="1"/>
            <a:endParaRPr lang="de-AT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4A081-891D-4749-9FBD-BF9FDFD24C2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43395"/>
            <a:ext cx="9144000" cy="948270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5626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686800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 Assmann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3087-CB78-0D45-A92B-EB94AC7FC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-colmat-v3.tif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71839" y="0"/>
            <a:ext cx="1676400" cy="1427748"/>
          </a:xfrm>
          <a:prstGeom prst="rect">
            <a:avLst/>
          </a:prstGeom>
        </p:spPr>
      </p:pic>
      <p:pic>
        <p:nvPicPr>
          <p:cNvPr id="11" name="Picture 10" descr="logo-eucard copy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905000" cy="9048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6999"/>
            <a:ext cx="9144000" cy="353485"/>
          </a:xfrm>
          <a:prstGeom prst="rect">
            <a:avLst/>
          </a:pr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8089" y="609600"/>
            <a:ext cx="690782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8089" y="1981200"/>
            <a:ext cx="6907823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412875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096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DF4A22CA-7E76-3A45-BC95-9080FD54D847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09600"/>
            <a:ext cx="822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 Narrow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019800"/>
            <a:ext cx="82296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 Narrow" pitchFamily="34" charset="0"/>
            </a:endParaRPr>
          </a:p>
        </p:txBody>
      </p:sp>
      <p:pic>
        <p:nvPicPr>
          <p:cNvPr id="4103" name="Picture 43" descr="functionalmaterial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6164263"/>
            <a:ext cx="22320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-65" charset="2"/>
        <a:buChar char="§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-65" charset="2"/>
        <a:buChar char="§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-65" charset="2"/>
        <a:buChar char="§"/>
        <a:defRPr sz="1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eg"/><Relationship Id="rId5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6.tiff"/><Relationship Id="rId4" Type="http://schemas.openxmlformats.org/officeDocument/2006/relationships/image" Target="../media/image6.pn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0" Type="http://schemas.openxmlformats.org/officeDocument/2006/relationships/image" Target="../media/image12.png"/><Relationship Id="rId5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9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676400"/>
          </a:xfrm>
        </p:spPr>
        <p:txBody>
          <a:bodyPr>
            <a:normAutofit/>
          </a:bodyPr>
          <a:lstStyle/>
          <a:p>
            <a:r>
              <a:rPr lang="en-US" sz="6667" dirty="0" smtClean="0"/>
              <a:t>WP8: </a:t>
            </a:r>
            <a:r>
              <a:rPr lang="en-US" sz="6667" dirty="0" err="1" smtClean="0"/>
              <a:t>ColMat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Ralph W. </a:t>
            </a:r>
            <a:r>
              <a:rPr lang="en-US" dirty="0" err="1" smtClean="0">
                <a:solidFill>
                  <a:schemeClr val="tx1"/>
                </a:solidFill>
              </a:rPr>
              <a:t>Aβmann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3366"/>
                </a:solidFill>
                <a:ea typeface="Calibri"/>
                <a:cs typeface="Calibri"/>
              </a:rPr>
              <a:t>Steering </a:t>
            </a:r>
            <a:r>
              <a:rPr lang="en-US" b="1" dirty="0">
                <a:solidFill>
                  <a:srgbClr val="003366"/>
                </a:solidFill>
                <a:ea typeface="Calibri"/>
                <a:cs typeface="Calibri"/>
              </a:rPr>
              <a:t>Meeting of </a:t>
            </a:r>
            <a:r>
              <a:rPr lang="en-US" b="1" dirty="0" err="1" smtClean="0">
                <a:solidFill>
                  <a:srgbClr val="003366"/>
                </a:solidFill>
                <a:ea typeface="Calibri"/>
                <a:cs typeface="Calibri"/>
              </a:rPr>
              <a:t>EuCARD</a:t>
            </a:r>
            <a:endParaRPr lang="en-US" b="1" dirty="0" smtClean="0">
              <a:solidFill>
                <a:srgbClr val="003366"/>
              </a:solidFill>
              <a:ea typeface="Calibri"/>
              <a:cs typeface="Calibri"/>
            </a:endParaRPr>
          </a:p>
          <a:p>
            <a:r>
              <a:rPr lang="en-US" b="1" dirty="0" err="1" smtClean="0">
                <a:solidFill>
                  <a:srgbClr val="003366"/>
                </a:solidFill>
                <a:ea typeface="Calibri"/>
                <a:cs typeface="Calibri"/>
              </a:rPr>
              <a:t>Frascati</a:t>
            </a:r>
            <a:r>
              <a:rPr lang="en-US" b="1" dirty="0" smtClean="0">
                <a:solidFill>
                  <a:srgbClr val="003366"/>
                </a:solidFill>
                <a:ea typeface="Calibri"/>
                <a:cs typeface="Calibri"/>
              </a:rPr>
              <a:t> – November </a:t>
            </a:r>
            <a:r>
              <a:rPr lang="en-US" b="1" dirty="0" smtClean="0">
                <a:solidFill>
                  <a:srgbClr val="003366"/>
                </a:solidFill>
                <a:ea typeface="Calibri"/>
                <a:cs typeface="Calibri"/>
              </a:rPr>
              <a:t>4-</a:t>
            </a:r>
            <a:r>
              <a:rPr lang="en-US" b="1" dirty="0" smtClean="0">
                <a:solidFill>
                  <a:srgbClr val="003366"/>
                </a:solidFill>
                <a:ea typeface="Calibri"/>
                <a:cs typeface="Calibri"/>
              </a:rPr>
              <a:t>5, 2009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1692" y="396878"/>
            <a:ext cx="8510954" cy="746125"/>
          </a:xfrm>
          <a:noFill/>
        </p:spPr>
        <p:txBody>
          <a:bodyPr/>
          <a:lstStyle/>
          <a:p>
            <a:r>
              <a:rPr lang="en-GB" b="1">
                <a:solidFill>
                  <a:srgbClr val="FDEC00"/>
                </a:solidFill>
                <a:latin typeface="Helvetica" pitchFamily="-65" charset="0"/>
              </a:rPr>
              <a:t>Interface study of Al-Diamond composites </a:t>
            </a:r>
          </a:p>
          <a:p>
            <a:r>
              <a:rPr lang="en-GB" b="1">
                <a:solidFill>
                  <a:srgbClr val="FDEC00"/>
                </a:solidFill>
                <a:latin typeface="Helvetica" pitchFamily="-65" charset="0"/>
              </a:rPr>
              <a:t>Comparison of GPI and Squeeze Casting</a:t>
            </a:r>
            <a:endParaRPr lang="en-GB" sz="3600" b="1">
              <a:solidFill>
                <a:srgbClr val="FDEC00"/>
              </a:solidFill>
              <a:latin typeface="Helvetica" pitchFamily="-65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92" y="2590803"/>
            <a:ext cx="4091354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1" y="2590803"/>
            <a:ext cx="4079631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28207" y="6368534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EPFL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2"/>
          <p:cNvSpPr txBox="1">
            <a:spLocks noGrp="1"/>
          </p:cNvSpPr>
          <p:nvPr/>
        </p:nvSpPr>
        <p:spPr bwMode="auto">
          <a:xfrm>
            <a:off x="6827838" y="6416675"/>
            <a:ext cx="190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C9BD90A6-18F9-A34A-BAD6-FFD63F40CD95}" type="slidenum">
              <a:rPr lang="de-DE" sz="1000">
                <a:solidFill>
                  <a:srgbClr val="666369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 algn="r" eaLnBrk="0" hangingPunct="0"/>
              <a:t>11</a:t>
            </a:fld>
            <a:endParaRPr lang="de-DE" sz="1400">
              <a:solidFill>
                <a:srgbClr val="666369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870450" y="63801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endParaRPr lang="de-AT" sz="1000">
              <a:solidFill>
                <a:srgbClr val="666369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4" name="Textfeld 116"/>
          <p:cNvSpPr txBox="1">
            <a:spLocks noChangeArrowheads="1"/>
          </p:cNvSpPr>
          <p:nvPr/>
        </p:nvSpPr>
        <p:spPr bwMode="auto">
          <a:xfrm>
            <a:off x="298450" y="836613"/>
            <a:ext cx="519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de-AT" sz="2400" b="1">
                <a:solidFill>
                  <a:srgbClr val="A6173B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Task V: Shaping/Surface Finishing</a:t>
            </a:r>
            <a:endParaRPr lang="de-DE" sz="2400" b="1">
              <a:solidFill>
                <a:srgbClr val="A6173B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70" name="Rectangle 30"/>
          <p:cNvSpPr>
            <a:spLocks noChangeArrowheads="1"/>
          </p:cNvSpPr>
          <p:nvPr/>
        </p:nvSpPr>
        <p:spPr bwMode="auto">
          <a:xfrm>
            <a:off x="5715000" y="1412875"/>
            <a:ext cx="3429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None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Good surface quality can be realised by:</a:t>
            </a: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Char char="§"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preparation of sandwich structures </a:t>
            </a: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Char char="§"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or bi-layer structures</a:t>
            </a: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None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</a:br>
            <a:endParaRPr lang="en-GB" sz="80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None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“Machining/Cutting” of composites is possible by:</a:t>
            </a: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Char char="§"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Water Jet Cutting</a:t>
            </a: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Char char="§"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Laser Cutting</a:t>
            </a: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Char char="§"/>
            </a:pPr>
            <a:r>
              <a:rPr lang="en-GB" sz="140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Electro Discharge Machining</a:t>
            </a:r>
          </a:p>
          <a:p>
            <a:pPr marL="342900" indent="-342900">
              <a:spcBef>
                <a:spcPct val="20000"/>
              </a:spcBef>
              <a:buClr>
                <a:srgbClr val="A6173B"/>
              </a:buClr>
              <a:buFont typeface="Wingdings" pitchFamily="-65" charset="2"/>
              <a:buChar char="§"/>
            </a:pPr>
            <a:endParaRPr lang="de-AT" sz="140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5372" name="Picture 9" descr="DSCN08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2592387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55" descr="DSCN0670"/>
          <p:cNvPicPr>
            <a:picLocks noChangeAspect="1" noChangeArrowheads="1"/>
          </p:cNvPicPr>
          <p:nvPr/>
        </p:nvPicPr>
        <p:blipFill>
          <a:blip r:embed="rId4">
            <a:lum bright="18000" contrast="16000"/>
          </a:blip>
          <a:srcRect l="7440" t="-230"/>
          <a:stretch>
            <a:fillRect/>
          </a:stretch>
        </p:blipFill>
        <p:spPr bwMode="auto">
          <a:xfrm>
            <a:off x="2916238" y="1557338"/>
            <a:ext cx="2592387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 descr="DSCN0738"/>
          <p:cNvPicPr>
            <a:picLocks noChangeAspect="1" noChangeArrowheads="1"/>
          </p:cNvPicPr>
          <p:nvPr/>
        </p:nvPicPr>
        <p:blipFill>
          <a:blip r:embed="rId5"/>
          <a:srcRect l="37209" t="30505" r="32411" b="40994"/>
          <a:stretch>
            <a:fillRect/>
          </a:stretch>
        </p:blipFill>
        <p:spPr bwMode="auto">
          <a:xfrm>
            <a:off x="2881313" y="38608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6" descr="DSCN0739"/>
          <p:cNvPicPr>
            <a:picLocks noChangeAspect="1" noChangeArrowheads="1"/>
          </p:cNvPicPr>
          <p:nvPr/>
        </p:nvPicPr>
        <p:blipFill>
          <a:blip r:embed="rId6"/>
          <a:srcRect l="69186" t="20602" r="10634" b="52460"/>
          <a:stretch>
            <a:fillRect/>
          </a:stretch>
        </p:blipFill>
        <p:spPr bwMode="auto">
          <a:xfrm>
            <a:off x="179388" y="386715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A081-891D-4749-9FBD-BF9FDFD24C2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7848600" y="120134"/>
            <a:ext cx="58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642" y="76200"/>
            <a:ext cx="2032958" cy="666750"/>
          </a:xfrm>
        </p:spPr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screen-captur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5434642" cy="6858000"/>
          </a:xfrm>
          <a:prstGeom prst="rect">
            <a:avLst/>
          </a:prstGeom>
        </p:spPr>
      </p:pic>
      <p:pic>
        <p:nvPicPr>
          <p:cNvPr id="9" name="Picture 8" descr="screen-capture-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19" y="1828800"/>
            <a:ext cx="3785562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1653" y="1415534"/>
            <a:ext cx="260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of Malta (PhD):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CERN Highlights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screen-captur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09306"/>
            <a:ext cx="7286035" cy="556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3657600"/>
            <a:ext cx="335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Note: 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EuCARD</a:t>
            </a:r>
            <a:r>
              <a:rPr lang="en-US" dirty="0" smtClean="0"/>
              <a:t> complements the CERN effort.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EuCARD</a:t>
            </a:r>
            <a:r>
              <a:rPr lang="en-US" dirty="0" smtClean="0"/>
              <a:t> results from partners channel directly into this prototyping work.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Expect 2-3 iterations.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Deliverable Phase II LHC Collimator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-captur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7239000" cy="1370210"/>
          </a:xfrm>
          <a:prstGeom prst="rect">
            <a:avLst/>
          </a:prstGeom>
        </p:spPr>
      </p:pic>
      <p:pic>
        <p:nvPicPr>
          <p:cNvPr id="7" name="Picture 6" descr="screen-capture-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4611"/>
            <a:ext cx="5610667" cy="4212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2514600"/>
            <a:ext cx="3048000" cy="300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Prototype Phase II collimator being finalized for installation into the SPS end of January 2010.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Material: CFC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Phase II: BPM buttons in jaw.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Lab tests completed very satisfactory.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Measurements</a:t>
            </a:r>
            <a:br>
              <a:rPr lang="en-US" dirty="0" smtClean="0"/>
            </a:br>
            <a:r>
              <a:rPr lang="en-US" sz="2222" i="1" dirty="0" smtClean="0"/>
              <a:t>(beam represented by stretched wire)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-capture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696200" cy="5758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990600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Boccard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Gasior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 Measurements</a:t>
            </a:r>
            <a:br>
              <a:rPr lang="en-US" dirty="0" smtClean="0"/>
            </a:br>
            <a:r>
              <a:rPr lang="en-US" sz="2222" i="1" dirty="0" smtClean="0"/>
              <a:t>(beam represented by stretched wire)</a:t>
            </a:r>
            <a:endParaRPr lang="en-US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creen-capture-19.png"/>
          <p:cNvPicPr>
            <a:picLocks noChangeAspect="1"/>
          </p:cNvPicPr>
          <p:nvPr/>
        </p:nvPicPr>
        <p:blipFill>
          <a:blip r:embed="rId2"/>
          <a:srcRect l="6316" t="2806" r="15789" b="13005"/>
          <a:stretch>
            <a:fillRect/>
          </a:stretch>
        </p:blipFill>
        <p:spPr>
          <a:xfrm>
            <a:off x="152400" y="914399"/>
            <a:ext cx="6781800" cy="5498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219200"/>
            <a:ext cx="116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Boccard</a:t>
            </a:r>
            <a:endParaRPr lang="en-US" dirty="0" smtClean="0"/>
          </a:p>
          <a:p>
            <a:r>
              <a:rPr lang="en-US" dirty="0" smtClean="0"/>
              <a:t>M. </a:t>
            </a:r>
            <a:r>
              <a:rPr lang="en-US" dirty="0" err="1" smtClean="0"/>
              <a:t>Gasior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Apologize to all </a:t>
            </a:r>
            <a:r>
              <a:rPr lang="en-US" dirty="0" err="1" smtClean="0"/>
              <a:t>ColMat</a:t>
            </a:r>
            <a:r>
              <a:rPr lang="en-US" dirty="0" smtClean="0"/>
              <a:t> partners if I did not mention their activity in more detail. </a:t>
            </a:r>
            <a:r>
              <a:rPr lang="en-US" dirty="0" smtClean="0">
                <a:solidFill>
                  <a:srgbClr val="FF0000"/>
                </a:solidFill>
              </a:rPr>
              <a:t>All work is very important for the overall success.</a:t>
            </a:r>
          </a:p>
          <a:p>
            <a:r>
              <a:rPr lang="en-US" dirty="0" smtClean="0"/>
              <a:t>Results are coming together very nicely.</a:t>
            </a:r>
          </a:p>
          <a:p>
            <a:r>
              <a:rPr lang="en-US" dirty="0" smtClean="0"/>
              <a:t>First “</a:t>
            </a:r>
            <a:r>
              <a:rPr lang="en-US" dirty="0" err="1" smtClean="0">
                <a:solidFill>
                  <a:srgbClr val="FF0000"/>
                </a:solidFill>
              </a:rPr>
              <a:t>EuCARD/ColMat</a:t>
            </a:r>
            <a:r>
              <a:rPr lang="en-US" dirty="0" smtClean="0">
                <a:solidFill>
                  <a:srgbClr val="FF0000"/>
                </a:solidFill>
              </a:rPr>
              <a:t> hardware</a:t>
            </a:r>
            <a:r>
              <a:rPr lang="en-US" dirty="0" smtClean="0"/>
              <a:t>” to be installed for beam tests end of January 2010.</a:t>
            </a:r>
          </a:p>
          <a:p>
            <a:r>
              <a:rPr lang="en-US" dirty="0" smtClean="0"/>
              <a:t>Additional important work is done by </a:t>
            </a:r>
            <a:r>
              <a:rPr lang="en-US" dirty="0" smtClean="0">
                <a:solidFill>
                  <a:srgbClr val="FF0000"/>
                </a:solidFill>
              </a:rPr>
              <a:t>collaborators in the 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GSI related work to be reported on by Jens.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ColMat</a:t>
            </a:r>
            <a:r>
              <a:rPr lang="en-US" dirty="0" smtClean="0"/>
              <a:t> Participants </a:t>
            </a:r>
            <a:br>
              <a:rPr lang="en-US" dirty="0" smtClean="0"/>
            </a:br>
            <a:r>
              <a:rPr lang="en-US" sz="2222" dirty="0" smtClean="0"/>
              <a:t>(</a:t>
            </a:r>
            <a:r>
              <a:rPr lang="en-US" sz="2222" dirty="0" err="1" smtClean="0"/>
              <a:t>EuCARD</a:t>
            </a:r>
            <a:r>
              <a:rPr lang="en-US" sz="2222" dirty="0" smtClean="0"/>
              <a:t> WP8 – Joint Research Activity)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846" t="4824" r="77923" b="78235"/>
          <a:stretch>
            <a:fillRect/>
          </a:stretch>
        </p:blipFill>
        <p:spPr>
          <a:xfrm>
            <a:off x="4572000" y="1143000"/>
            <a:ext cx="1600200" cy="810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46300"/>
            <a:ext cx="1460500" cy="12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066800"/>
            <a:ext cx="1524000" cy="1576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401" y="1066800"/>
            <a:ext cx="2177143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405313"/>
            <a:ext cx="3429000" cy="947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 l="27587" t="43396"/>
          <a:stretch>
            <a:fillRect/>
          </a:stretch>
        </p:blipFill>
        <p:spPr>
          <a:xfrm>
            <a:off x="228600" y="3581400"/>
            <a:ext cx="37338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rcRect l="6479" r="47440"/>
          <a:stretch>
            <a:fillRect/>
          </a:stretch>
        </p:blipFill>
        <p:spPr>
          <a:xfrm>
            <a:off x="228600" y="4419600"/>
            <a:ext cx="3733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921" y="3886200"/>
            <a:ext cx="1685924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5223933"/>
            <a:ext cx="3962400" cy="1100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 r="30704"/>
          <a:stretch>
            <a:fillRect/>
          </a:stretch>
        </p:blipFill>
        <p:spPr>
          <a:xfrm>
            <a:off x="152400" y="5483706"/>
            <a:ext cx="3994150" cy="688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4401" y="2743200"/>
            <a:ext cx="2234045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rcRect r="42105"/>
          <a:stretch>
            <a:fillRect/>
          </a:stretch>
        </p:blipFill>
        <p:spPr>
          <a:xfrm>
            <a:off x="330200" y="1096705"/>
            <a:ext cx="1574800" cy="1037936"/>
          </a:xfrm>
          <a:prstGeom prst="rect">
            <a:avLst/>
          </a:prstGeom>
        </p:spPr>
      </p:pic>
      <p:pic>
        <p:nvPicPr>
          <p:cNvPr id="17" name="Picture 16" descr="logo-lancaster.tif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95800" y="3733800"/>
            <a:ext cx="2362200" cy="1412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ColMat</a:t>
            </a:r>
            <a:r>
              <a:rPr lang="en-US" dirty="0" smtClean="0"/>
              <a:t> Collaborators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1778000"/>
            <a:ext cx="46355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34271"/>
          <a:stretch>
            <a:fillRect/>
          </a:stretch>
        </p:blipFill>
        <p:spPr>
          <a:xfrm>
            <a:off x="451757" y="2807583"/>
            <a:ext cx="3200400" cy="646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82414"/>
          <a:stretch>
            <a:fillRect/>
          </a:stretch>
        </p:blipFill>
        <p:spPr>
          <a:xfrm>
            <a:off x="5633357" y="1752600"/>
            <a:ext cx="3053443" cy="111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700" y="3821668"/>
            <a:ext cx="526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approved (German government funding, BMBF):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066800"/>
            <a:ext cx="584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 Accelerator Research Program (US government funding):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57" y="4419600"/>
            <a:ext cx="3429000" cy="1562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4572000"/>
            <a:ext cx="2971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i="1" dirty="0" smtClean="0"/>
              <a:t>Reminder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ColMat</a:t>
            </a:r>
            <a:r>
              <a:rPr lang="en-US" dirty="0" smtClean="0"/>
              <a:t> Objectives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en-GB" dirty="0" smtClean="0"/>
              <a:t>Coordination and scheduling of the WP tasks. </a:t>
            </a:r>
            <a:endParaRPr lang="en-US" dirty="0" smtClean="0"/>
          </a:p>
          <a:p>
            <a:pPr lvl="0">
              <a:spcAft>
                <a:spcPts val="1200"/>
              </a:spcAft>
            </a:pPr>
            <a:r>
              <a:rPr lang="en-GB" dirty="0" smtClean="0"/>
              <a:t>Monitoring the work, informing the project management and participants within the JRA.</a:t>
            </a:r>
            <a:endParaRPr lang="en-US" dirty="0" smtClean="0"/>
          </a:p>
          <a:p>
            <a:pPr lvl="0">
              <a:spcAft>
                <a:spcPts val="1200"/>
              </a:spcAft>
            </a:pPr>
            <a:r>
              <a:rPr lang="en-GB" dirty="0" smtClean="0"/>
              <a:t>WP budget follow-up.</a:t>
            </a:r>
            <a:endParaRPr lang="en-US" dirty="0" smtClean="0"/>
          </a:p>
          <a:p>
            <a:pPr lvl="0">
              <a:spcAft>
                <a:spcPts val="1200"/>
              </a:spcAft>
            </a:pPr>
            <a:r>
              <a:rPr lang="en-GB" dirty="0" smtClean="0"/>
              <a:t>Design </a:t>
            </a:r>
            <a:r>
              <a:rPr lang="en-GB" b="1" dirty="0">
                <a:solidFill>
                  <a:srgbClr val="FF0000"/>
                </a:solidFill>
              </a:rPr>
              <a:t>collimation systems for high-intensity proton and ion beams, adequate for achieving the performance goals of LHC and FAIR.</a:t>
            </a:r>
            <a:endParaRPr lang="en-US" b="1" dirty="0">
              <a:solidFill>
                <a:srgbClr val="FF0000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GB" dirty="0"/>
              <a:t>Predict </a:t>
            </a:r>
            <a:r>
              <a:rPr lang="en-GB" dirty="0">
                <a:solidFill>
                  <a:srgbClr val="0000FF"/>
                </a:solidFill>
              </a:rPr>
              <a:t>energy deposition </a:t>
            </a:r>
            <a:r>
              <a:rPr lang="en-GB" dirty="0"/>
              <a:t>from different sources for LHC and FAIR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i="1" dirty="0" smtClean="0"/>
              <a:t>Reminder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ColMat</a:t>
            </a:r>
            <a:r>
              <a:rPr lang="en-US" dirty="0" smtClean="0"/>
              <a:t> Objectives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 smtClean="0"/>
              <a:t>Identify </a:t>
            </a:r>
            <a:r>
              <a:rPr lang="en-GB" dirty="0"/>
              <a:t>and fully characterize in experiment and simulation </a:t>
            </a:r>
            <a:r>
              <a:rPr lang="en-GB" dirty="0">
                <a:solidFill>
                  <a:srgbClr val="0000FF"/>
                </a:solidFill>
              </a:rPr>
              <a:t>materials that are adequate for usage in high power accelerators</a:t>
            </a:r>
            <a:r>
              <a:rPr lang="en-GB" dirty="0"/>
              <a:t>.</a:t>
            </a:r>
            <a:endParaRPr lang="en-US" dirty="0"/>
          </a:p>
          <a:p>
            <a:pPr lvl="0"/>
            <a:r>
              <a:rPr lang="en-GB" dirty="0"/>
              <a:t>Predict residual dose rates for irradiated materials and their </a:t>
            </a:r>
            <a:r>
              <a:rPr lang="en-GB" dirty="0">
                <a:solidFill>
                  <a:srgbClr val="0000FF"/>
                </a:solidFill>
              </a:rPr>
              <a:t>life expectancy </a:t>
            </a:r>
            <a:r>
              <a:rPr lang="en-GB" dirty="0"/>
              <a:t>due to accumulated </a:t>
            </a:r>
            <a:r>
              <a:rPr lang="en-GB" dirty="0">
                <a:solidFill>
                  <a:srgbClr val="0000FF"/>
                </a:solidFill>
              </a:rPr>
              <a:t>radiation damage</a:t>
            </a:r>
            <a:r>
              <a:rPr lang="en-GB" dirty="0"/>
              <a:t>. </a:t>
            </a:r>
            <a:endParaRPr lang="en-US" dirty="0"/>
          </a:p>
          <a:p>
            <a:pPr lvl="0"/>
            <a:r>
              <a:rPr lang="en-GB" dirty="0"/>
              <a:t>Design, construct and test a </a:t>
            </a:r>
            <a:r>
              <a:rPr lang="en-GB" dirty="0">
                <a:solidFill>
                  <a:srgbClr val="FF0000"/>
                </a:solidFill>
              </a:rPr>
              <a:t>collimator prototype for upgraded LHC </a:t>
            </a:r>
            <a:r>
              <a:rPr lang="en-GB" dirty="0" smtClean="0">
                <a:solidFill>
                  <a:srgbClr val="FF0000"/>
                </a:solidFill>
              </a:rPr>
              <a:t>performance</a:t>
            </a:r>
            <a:r>
              <a:rPr lang="en-GB" dirty="0" smtClean="0"/>
              <a:t>. </a:t>
            </a:r>
            <a:endParaRPr lang="en-US" dirty="0"/>
          </a:p>
          <a:p>
            <a:pPr lvl="0"/>
            <a:r>
              <a:rPr lang="en-GB" dirty="0"/>
              <a:t>Design, construct and test one </a:t>
            </a:r>
            <a:r>
              <a:rPr lang="en-GB" dirty="0">
                <a:solidFill>
                  <a:srgbClr val="FF0000"/>
                </a:solidFill>
              </a:rPr>
              <a:t>cryogenic collimator </a:t>
            </a:r>
            <a:r>
              <a:rPr lang="en-GB" dirty="0" smtClean="0">
                <a:solidFill>
                  <a:srgbClr val="FF0000"/>
                </a:solidFill>
              </a:rPr>
              <a:t>prototype for use in FAIR</a:t>
            </a:r>
            <a:r>
              <a:rPr lang="en-GB" dirty="0" smtClean="0"/>
              <a:t> and possibly LHC.</a:t>
            </a:r>
            <a:endParaRPr lang="en-US" dirty="0"/>
          </a:p>
          <a:p>
            <a:pPr lvl="0"/>
            <a:r>
              <a:rPr lang="en-GB" dirty="0"/>
              <a:t>Develop </a:t>
            </a:r>
            <a:r>
              <a:rPr lang="en-GB" dirty="0">
                <a:solidFill>
                  <a:srgbClr val="0000FF"/>
                </a:solidFill>
              </a:rPr>
              <a:t>crystal engineering solutions </a:t>
            </a:r>
            <a:r>
              <a:rPr lang="en-GB" dirty="0"/>
              <a:t>for collimation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Kick-Off Meeting June 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screen-captur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14400"/>
            <a:ext cx="8229600" cy="5319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Kick-Off Meeting June 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screen-captur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9365"/>
            <a:ext cx="9144000" cy="3519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Kick-Off Meeting June 09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screen-captur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124"/>
            <a:ext cx="9144000" cy="39637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Summary</a:t>
            </a:r>
            <a:br>
              <a:rPr lang="en-US" dirty="0" smtClean="0"/>
            </a:br>
            <a:r>
              <a:rPr lang="en-US" sz="2000" i="1" dirty="0" smtClean="0"/>
              <a:t>(GSI see Jens </a:t>
            </a:r>
            <a:r>
              <a:rPr lang="en-US" sz="2000" i="1" dirty="0" err="1" smtClean="0"/>
              <a:t>Stadlmann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JAI: BDSIM for LHC </a:t>
            </a:r>
            <a:r>
              <a:rPr lang="en-US" dirty="0" smtClean="0">
                <a:solidFill>
                  <a:srgbClr val="FF0000"/>
                </a:solidFill>
              </a:rPr>
              <a:t>energy deposition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UL/UM: Merlin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to study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wakefields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, different materials and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positions. First paper published at PAC09: </a:t>
            </a:r>
            <a:r>
              <a:rPr lang="en-US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http://epubs.cclrc.ac.uk/bitstream/3502/WE6RFP012.pdf</a:t>
            </a:r>
            <a:endParaRPr lang="en-US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  <a:p>
            <a:r>
              <a:rPr lang="en-US" dirty="0" smtClean="0"/>
              <a:t>IFIC Valencia: Work defined and </a:t>
            </a:r>
            <a:r>
              <a:rPr lang="en-US" dirty="0" smtClean="0">
                <a:solidFill>
                  <a:srgbClr val="FF0000"/>
                </a:solidFill>
              </a:rPr>
              <a:t>post </a:t>
            </a:r>
            <a:r>
              <a:rPr lang="en-US" dirty="0" smtClean="0"/>
              <a:t>opened. </a:t>
            </a:r>
          </a:p>
          <a:p>
            <a:r>
              <a:rPr lang="en-US" dirty="0" err="1" smtClean="0"/>
              <a:t>Kurchatov</a:t>
            </a:r>
            <a:r>
              <a:rPr lang="en-US" dirty="0" smtClean="0"/>
              <a:t>: Measurement program for new collimator </a:t>
            </a:r>
            <a:r>
              <a:rPr lang="en-US" dirty="0" smtClean="0">
                <a:solidFill>
                  <a:srgbClr val="FF0000"/>
                </a:solidFill>
              </a:rPr>
              <a:t>materials</a:t>
            </a:r>
            <a:r>
              <a:rPr lang="en-US" dirty="0" smtClean="0"/>
              <a:t>. Materials to be sent. </a:t>
            </a:r>
            <a:r>
              <a:rPr lang="en-US" dirty="0" smtClean="0">
                <a:solidFill>
                  <a:srgbClr val="FF0000"/>
                </a:solidFill>
              </a:rPr>
              <a:t>Simulation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EPFL: See slide on </a:t>
            </a:r>
            <a:r>
              <a:rPr lang="en-US" dirty="0" smtClean="0">
                <a:solidFill>
                  <a:srgbClr val="FF0000"/>
                </a:solidFill>
              </a:rPr>
              <a:t>Al/C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ARC: See slide on </a:t>
            </a:r>
            <a:r>
              <a:rPr lang="en-US" dirty="0" smtClean="0">
                <a:solidFill>
                  <a:srgbClr val="FF0000"/>
                </a:solidFill>
              </a:rPr>
              <a:t>machining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Malta: Work defined and </a:t>
            </a:r>
            <a:r>
              <a:rPr lang="en-US" dirty="0" smtClean="0">
                <a:solidFill>
                  <a:srgbClr val="FF0000"/>
                </a:solidFill>
              </a:rPr>
              <a:t>post </a:t>
            </a:r>
            <a:r>
              <a:rPr lang="en-US" dirty="0" smtClean="0"/>
              <a:t>to be opened.</a:t>
            </a:r>
          </a:p>
          <a:p>
            <a:r>
              <a:rPr lang="en-US" dirty="0" smtClean="0"/>
              <a:t>CERN to GSI: </a:t>
            </a:r>
            <a:r>
              <a:rPr lang="en-US" dirty="0" smtClean="0">
                <a:solidFill>
                  <a:srgbClr val="FF0000"/>
                </a:solidFill>
              </a:rPr>
              <a:t>Materials </a:t>
            </a:r>
            <a:r>
              <a:rPr lang="en-US" dirty="0" smtClean="0"/>
              <a:t>sent for beam testing.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 Nov 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Assmann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3087-CB78-0D45-A92B-EB94AC7FCDA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F80707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BAAAA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rgbClr val="FDEC00"/>
            </a:solidFill>
            <a:effectLst/>
            <a:latin typeface="Genev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rgbClr val="FDEC00"/>
            </a:solidFill>
            <a:effectLst/>
            <a:latin typeface="Geneva" pitchFamily="-65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lie_Werkstoff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Folie_Werkstoff.po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olie_Werkstoff.po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_Werkstoff.po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Werkstoff.po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Werkstoff.po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Werkstoff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Werkstoff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Werkstoff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_Werkstoff.pot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680</Words>
  <Application>Microsoft Macintosh PowerPoint</Application>
  <PresentationFormat>On-screen Show (4:3)</PresentationFormat>
  <Paragraphs>117</Paragraphs>
  <Slides>17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untitled 2</vt:lpstr>
      <vt:lpstr>Folie_Werkstoff</vt:lpstr>
      <vt:lpstr>WP8: ColMat</vt:lpstr>
      <vt:lpstr>ColMat Participants  (EuCARD WP8 – Joint Research Activity)</vt:lpstr>
      <vt:lpstr>ColMat Collaborators</vt:lpstr>
      <vt:lpstr>Reminder ColMat Objectives Part I</vt:lpstr>
      <vt:lpstr>Reminder ColMat Objectives Part II</vt:lpstr>
      <vt:lpstr>Kick-Off Meeting June 09</vt:lpstr>
      <vt:lpstr>Kick-Off Meeting June 09</vt:lpstr>
      <vt:lpstr>Kick-Off Meeting June 09</vt:lpstr>
      <vt:lpstr>Progress Summary (GSI see Jens Stadlmann)</vt:lpstr>
      <vt:lpstr>Slide 10</vt:lpstr>
      <vt:lpstr>Slide 11</vt:lpstr>
      <vt:lpstr>Jobs</vt:lpstr>
      <vt:lpstr>CERN Highlights</vt:lpstr>
      <vt:lpstr>Deliverable Phase II LHC Collimator</vt:lpstr>
      <vt:lpstr>Lab Measurements (beam represented by stretched wire)</vt:lpstr>
      <vt:lpstr>Lab Measurements (beam represented by stretched wire)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Ralph Assmann</dc:creator>
  <cp:lastModifiedBy>Ralph Wolfgang ASSMANN</cp:lastModifiedBy>
  <cp:revision>76</cp:revision>
  <dcterms:created xsi:type="dcterms:W3CDTF">2009-11-03T09:31:47Z</dcterms:created>
  <dcterms:modified xsi:type="dcterms:W3CDTF">2009-11-03T10:52:39Z</dcterms:modified>
</cp:coreProperties>
</file>