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sldIdLst>
    <p:sldId id="256" r:id="rId2"/>
    <p:sldId id="331" r:id="rId3"/>
    <p:sldId id="328" r:id="rId4"/>
    <p:sldId id="338" r:id="rId5"/>
    <p:sldId id="339" r:id="rId6"/>
    <p:sldId id="342" r:id="rId7"/>
    <p:sldId id="343" r:id="rId8"/>
    <p:sldId id="344" r:id="rId9"/>
    <p:sldId id="354" r:id="rId10"/>
    <p:sldId id="332" r:id="rId11"/>
    <p:sldId id="335" r:id="rId12"/>
    <p:sldId id="334" r:id="rId13"/>
    <p:sldId id="359" r:id="rId14"/>
    <p:sldId id="336" r:id="rId15"/>
    <p:sldId id="333" r:id="rId16"/>
    <p:sldId id="345" r:id="rId17"/>
    <p:sldId id="347" r:id="rId18"/>
    <p:sldId id="360" r:id="rId19"/>
    <p:sldId id="361" r:id="rId20"/>
    <p:sldId id="349" r:id="rId21"/>
    <p:sldId id="357" r:id="rId22"/>
    <p:sldId id="362" r:id="rId23"/>
    <p:sldId id="363" r:id="rId24"/>
    <p:sldId id="365" r:id="rId25"/>
    <p:sldId id="356" r:id="rId26"/>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FF"/>
    <a:srgbClr val="00FF00"/>
    <a:srgbClr val="FF00FF"/>
    <a:srgbClr val="FF33CC"/>
    <a:srgbClr val="66FF66"/>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118" d="100"/>
          <a:sy n="118" d="100"/>
        </p:scale>
        <p:origin x="-726" y="-90"/>
      </p:cViewPr>
      <p:guideLst>
        <p:guide orient="horz" pos="754"/>
        <p:guide pos="431"/>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C238408C-6839-46EE-8131-EDA75C487F2E}" type="datetimeFigureOut">
              <a:rPr lang="en-US" smtClean="0"/>
              <a:pPr/>
              <a:t>11/5/2009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87D77045-401A-4D5E-BFE3-54C21A8A66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406367-293E-469C-B87C-78DB55F14E68}" type="slidenum">
              <a:rPr lang="en-GB"/>
              <a:pPr/>
              <a:t>5</a:t>
            </a:fld>
            <a:endParaRPr lang="en-GB"/>
          </a:p>
        </p:txBody>
      </p:sp>
      <p:sp>
        <p:nvSpPr>
          <p:cNvPr id="453634" name="Rectangle 2"/>
          <p:cNvSpPr>
            <a:spLocks noGrp="1" noRot="1" noChangeAspect="1" noChangeArrowheads="1" noTextEdit="1"/>
          </p:cNvSpPr>
          <p:nvPr>
            <p:ph type="sldImg"/>
          </p:nvPr>
        </p:nvSpPr>
        <p:spPr>
          <a:xfrm>
            <a:off x="1143000" y="685800"/>
            <a:ext cx="4573588" cy="3429000"/>
          </a:xfrm>
          <a:ln/>
        </p:spPr>
      </p:sp>
      <p:sp>
        <p:nvSpPr>
          <p:cNvPr id="453635" name="Rectangle 3"/>
          <p:cNvSpPr>
            <a:spLocks noGrp="1" noChangeArrowheads="1"/>
          </p:cNvSpPr>
          <p:nvPr>
            <p:ph type="body" idx="1"/>
          </p:nvPr>
        </p:nvSpPr>
        <p:spPr>
          <a:xfrm>
            <a:off x="685800" y="4342438"/>
            <a:ext cx="5486400" cy="4115837"/>
          </a:xfrm>
        </p:spPr>
        <p:txBody>
          <a:bodyPr/>
          <a:lstStyle/>
          <a:p>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406367-293E-469C-B87C-78DB55F14E68}" type="slidenum">
              <a:rPr lang="en-GB"/>
              <a:pPr/>
              <a:t>6</a:t>
            </a:fld>
            <a:endParaRPr lang="en-GB"/>
          </a:p>
        </p:txBody>
      </p:sp>
      <p:sp>
        <p:nvSpPr>
          <p:cNvPr id="453634" name="Rectangle 2"/>
          <p:cNvSpPr>
            <a:spLocks noGrp="1" noRot="1" noChangeAspect="1" noChangeArrowheads="1" noTextEdit="1"/>
          </p:cNvSpPr>
          <p:nvPr>
            <p:ph type="sldImg"/>
          </p:nvPr>
        </p:nvSpPr>
        <p:spPr>
          <a:xfrm>
            <a:off x="1143000" y="685800"/>
            <a:ext cx="4573588" cy="3429000"/>
          </a:xfrm>
          <a:ln/>
        </p:spPr>
      </p:sp>
      <p:sp>
        <p:nvSpPr>
          <p:cNvPr id="453635" name="Rectangle 3"/>
          <p:cNvSpPr>
            <a:spLocks noGrp="1" noChangeArrowheads="1"/>
          </p:cNvSpPr>
          <p:nvPr>
            <p:ph type="body" idx="1"/>
          </p:nvPr>
        </p:nvSpPr>
        <p:spPr>
          <a:xfrm>
            <a:off x="685800" y="4342438"/>
            <a:ext cx="5486400" cy="4115837"/>
          </a:xfrm>
        </p:spPr>
        <p:txBody>
          <a:bodyPr/>
          <a:lstStyle/>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406367-293E-469C-B87C-78DB55F14E68}" type="slidenum">
              <a:rPr lang="en-GB"/>
              <a:pPr/>
              <a:t>7</a:t>
            </a:fld>
            <a:endParaRPr lang="en-GB"/>
          </a:p>
        </p:txBody>
      </p:sp>
      <p:sp>
        <p:nvSpPr>
          <p:cNvPr id="453634" name="Rectangle 2"/>
          <p:cNvSpPr>
            <a:spLocks noGrp="1" noRot="1" noChangeAspect="1" noChangeArrowheads="1" noTextEdit="1"/>
          </p:cNvSpPr>
          <p:nvPr>
            <p:ph type="sldImg"/>
          </p:nvPr>
        </p:nvSpPr>
        <p:spPr>
          <a:xfrm>
            <a:off x="1143000" y="685800"/>
            <a:ext cx="4573588" cy="3429000"/>
          </a:xfrm>
          <a:ln/>
        </p:spPr>
      </p:sp>
      <p:sp>
        <p:nvSpPr>
          <p:cNvPr id="453635" name="Rectangle 3"/>
          <p:cNvSpPr>
            <a:spLocks noGrp="1" noChangeArrowheads="1"/>
          </p:cNvSpPr>
          <p:nvPr>
            <p:ph type="body" idx="1"/>
          </p:nvPr>
        </p:nvSpPr>
        <p:spPr>
          <a:xfrm>
            <a:off x="685800" y="4342438"/>
            <a:ext cx="5486400" cy="4115837"/>
          </a:xfrm>
        </p:spPr>
        <p:txBody>
          <a:bodyPr/>
          <a:lstStyle/>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406367-293E-469C-B87C-78DB55F14E68}" type="slidenum">
              <a:rPr lang="en-GB"/>
              <a:pPr/>
              <a:t>8</a:t>
            </a:fld>
            <a:endParaRPr lang="en-GB"/>
          </a:p>
        </p:txBody>
      </p:sp>
      <p:sp>
        <p:nvSpPr>
          <p:cNvPr id="453634" name="Rectangle 2"/>
          <p:cNvSpPr>
            <a:spLocks noGrp="1" noRot="1" noChangeAspect="1" noChangeArrowheads="1" noTextEdit="1"/>
          </p:cNvSpPr>
          <p:nvPr>
            <p:ph type="sldImg"/>
          </p:nvPr>
        </p:nvSpPr>
        <p:spPr>
          <a:xfrm>
            <a:off x="1143000" y="685800"/>
            <a:ext cx="4573588" cy="3429000"/>
          </a:xfrm>
          <a:ln/>
        </p:spPr>
      </p:sp>
      <p:sp>
        <p:nvSpPr>
          <p:cNvPr id="453635" name="Rectangle 3"/>
          <p:cNvSpPr>
            <a:spLocks noGrp="1" noChangeArrowheads="1"/>
          </p:cNvSpPr>
          <p:nvPr>
            <p:ph type="body" idx="1"/>
          </p:nvPr>
        </p:nvSpPr>
        <p:spPr>
          <a:xfrm>
            <a:off x="685800" y="4342438"/>
            <a:ext cx="5486400" cy="4115837"/>
          </a:xfrm>
        </p:spPr>
        <p:txBody>
          <a:bodyPr/>
          <a:lstStyle/>
          <a:p>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406367-293E-469C-B87C-78DB55F14E68}" type="slidenum">
              <a:rPr lang="en-GB"/>
              <a:pPr/>
              <a:t>9</a:t>
            </a:fld>
            <a:endParaRPr lang="en-GB"/>
          </a:p>
        </p:txBody>
      </p:sp>
      <p:sp>
        <p:nvSpPr>
          <p:cNvPr id="453634" name="Rectangle 2"/>
          <p:cNvSpPr>
            <a:spLocks noGrp="1" noRot="1" noChangeAspect="1" noChangeArrowheads="1" noTextEdit="1"/>
          </p:cNvSpPr>
          <p:nvPr>
            <p:ph type="sldImg"/>
          </p:nvPr>
        </p:nvSpPr>
        <p:spPr>
          <a:xfrm>
            <a:off x="1143000" y="685800"/>
            <a:ext cx="4573588" cy="3429000"/>
          </a:xfrm>
          <a:ln/>
        </p:spPr>
      </p:sp>
      <p:sp>
        <p:nvSpPr>
          <p:cNvPr id="453635" name="Rectangle 3"/>
          <p:cNvSpPr>
            <a:spLocks noGrp="1" noChangeArrowheads="1"/>
          </p:cNvSpPr>
          <p:nvPr>
            <p:ph type="body" idx="1"/>
          </p:nvPr>
        </p:nvSpPr>
        <p:spPr>
          <a:xfrm>
            <a:off x="685800" y="4342438"/>
            <a:ext cx="5486400" cy="4115837"/>
          </a:xfrm>
        </p:spPr>
        <p:txBody>
          <a:bodyPr/>
          <a:lstStyle/>
          <a:p>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8" name="Date Placeholder 27"/>
          <p:cNvSpPr>
            <a:spLocks noGrp="1"/>
          </p:cNvSpPr>
          <p:nvPr>
            <p:ph type="dt" sz="half" idx="10"/>
          </p:nvPr>
        </p:nvSpPr>
        <p:spPr>
          <a:xfrm>
            <a:off x="6477000" y="6416675"/>
            <a:ext cx="2133600" cy="365125"/>
          </a:xfrm>
        </p:spPr>
        <p:txBody>
          <a:bodyPr/>
          <a:lstStyle>
            <a:extLst/>
          </a:lstStyle>
          <a:p>
            <a:r>
              <a:rPr kumimoji="0" lang="en-US" smtClean="0"/>
              <a:t>5/11/2009</a:t>
            </a:r>
            <a:endParaRPr kumimoji="0" lang="en-US"/>
          </a:p>
        </p:txBody>
      </p:sp>
      <p:sp>
        <p:nvSpPr>
          <p:cNvPr id="17" name="Footer Placeholder 16"/>
          <p:cNvSpPr>
            <a:spLocks noGrp="1"/>
          </p:cNvSpPr>
          <p:nvPr>
            <p:ph type="ftr" sz="quarter" idx="11"/>
          </p:nvPr>
        </p:nvSpPr>
        <p:spPr>
          <a:xfrm>
            <a:off x="914400" y="6416675"/>
            <a:ext cx="5562600" cy="365125"/>
          </a:xfrm>
        </p:spPr>
        <p:txBody>
          <a:bodyPr/>
          <a:lstStyle>
            <a:extLst/>
          </a:lstStyle>
          <a:p>
            <a:r>
              <a:rPr kumimoji="0" lang="en-US" smtClean="0"/>
              <a:t>3rd EuCARD SC Meeting</a:t>
            </a:r>
            <a:endParaRPr kumimoji="0"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kumimoji="0" lang="en-US" smtClean="0"/>
              <a:pPr/>
              <a:t>‹#›</a:t>
            </a:fld>
            <a:endParaRPr kumimoji="0"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Title 7"/>
          <p:cNvSpPr>
            <a:spLocks noGrp="1"/>
          </p:cNvSpPr>
          <p:nvPr>
            <p:ph type="ctrTitle"/>
          </p:nvPr>
        </p:nvSpPr>
        <p:spPr>
          <a:xfrm>
            <a:off x="533400" y="464504"/>
            <a:ext cx="8153400" cy="774192"/>
          </a:xfrm>
        </p:spPr>
        <p:txBody>
          <a:bodyPr/>
          <a:lstStyle>
            <a:lvl1pPr marR="9144" algn="r" eaLnBrk="1" latinLnBrk="0" hangingPunct="1">
              <a:defRPr kumimoji="0" sz="3800"/>
            </a:lvl1pPr>
            <a:extLst/>
          </a:lstStyle>
          <a:p>
            <a:pPr eaLnBrk="1" latinLnBrk="1" hangingPunct="1"/>
            <a:r>
              <a:rPr lang="en-US" smtClean="0"/>
              <a:t>Click to edit Master title style</a:t>
            </a:r>
            <a:endParaRPr/>
          </a:p>
        </p:txBody>
      </p:sp>
      <p:sp>
        <p:nvSpPr>
          <p:cNvPr id="9" name="Subtitle 8"/>
          <p:cNvSpPr>
            <a:spLocks noGrp="1"/>
          </p:cNvSpPr>
          <p:nvPr>
            <p:ph type="subTitle" idx="1"/>
          </p:nvPr>
        </p:nvSpPr>
        <p:spPr>
          <a:xfrm>
            <a:off x="4838381" y="1371600"/>
            <a:ext cx="3848419" cy="457200"/>
          </a:xfrm>
        </p:spPr>
        <p:txBody>
          <a:bodyPr tIns="0"/>
          <a:lstStyle>
            <a:lvl1pPr marL="0" indent="0" algn="r" eaLnBrk="1" latinLnBrk="0" hangingPunct="1">
              <a:spcBef>
                <a:spcPts val="0"/>
              </a:spcBef>
              <a:buNone/>
              <a:defRPr kumimoji="0" sz="2000">
                <a:solidFill>
                  <a:schemeClr val="tx1"/>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1" hangingPunct="1"/>
            <a:r>
              <a:rPr lang="en-US" smtClean="0"/>
              <a:t>Click to edit Master subtitle style</a:t>
            </a:r>
            <a:endParaRP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pic>
        <p:nvPicPr>
          <p:cNvPr id="30" name="Picture 29" descr="logoBlack.jpg"/>
          <p:cNvPicPr>
            <a:picLocks noChangeAspect="1"/>
          </p:cNvPicPr>
          <p:nvPr userDrawn="1"/>
        </p:nvPicPr>
        <p:blipFill>
          <a:blip r:embed="rId2" cstate="print"/>
          <a:srcRect l="2970" t="23214" r="5445" b="19866"/>
          <a:stretch>
            <a:fillRect/>
          </a:stretch>
        </p:blipFill>
        <p:spPr>
          <a:xfrm>
            <a:off x="684213" y="1285860"/>
            <a:ext cx="2954171" cy="135732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6015054" cy="914400"/>
          </a:xfrm>
        </p:spPr>
        <p:txBody>
          <a:bodyPr/>
          <a:lstStyle>
            <a:extLst/>
          </a:lstStyle>
          <a:p>
            <a:pPr eaLnBrk="1" latinLnBrk="1" hangingPunct="1"/>
            <a:r>
              <a:rPr lang="en-US" smtClean="0"/>
              <a:t>Click to edit Master title style</a:t>
            </a:r>
            <a:endParaRPr/>
          </a:p>
        </p:txBody>
      </p:sp>
      <p:sp>
        <p:nvSpPr>
          <p:cNvPr id="3" name="Content Placeholder 2"/>
          <p:cNvSpPr>
            <a:spLocks noGrp="1"/>
          </p:cNvSpPr>
          <p:nvPr>
            <p:ph idx="1"/>
          </p:nvPr>
        </p:nvSpPr>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4" name="Date Placeholder 3"/>
          <p:cNvSpPr>
            <a:spLocks noGrp="1"/>
          </p:cNvSpPr>
          <p:nvPr>
            <p:ph type="dt" sz="half" idx="10"/>
          </p:nvPr>
        </p:nvSpPr>
        <p:spPr/>
        <p:txBody>
          <a:bodyPr/>
          <a:lstStyle>
            <a:extLst/>
          </a:lstStyle>
          <a:p>
            <a:r>
              <a:rPr kumimoji="0" lang="en-US" smtClean="0"/>
              <a:t>5/11/2009</a:t>
            </a:r>
            <a:endParaRPr kumimoji="0" lang="en-US"/>
          </a:p>
        </p:txBody>
      </p:sp>
      <p:sp>
        <p:nvSpPr>
          <p:cNvPr id="5" name="Footer Placeholder 4"/>
          <p:cNvSpPr>
            <a:spLocks noGrp="1"/>
          </p:cNvSpPr>
          <p:nvPr>
            <p:ph type="ftr" sz="quarter" idx="11"/>
          </p:nvPr>
        </p:nvSpPr>
        <p:spPr/>
        <p:txBody>
          <a:bodyPr/>
          <a:lstStyle>
            <a:extLst/>
          </a:lstStyle>
          <a:p>
            <a:r>
              <a:rPr kumimoji="0" lang="en-US" smtClean="0"/>
              <a:t>3rd EuCARD SC Meeting</a:t>
            </a:r>
            <a:endParaRPr kumimoji="0" lang="en-US"/>
          </a:p>
        </p:txBody>
      </p:sp>
      <p:sp>
        <p:nvSpPr>
          <p:cNvPr id="6" name="Slide Number Placeholder 5"/>
          <p:cNvSpPr>
            <a:spLocks noGrp="1"/>
          </p:cNvSpPr>
          <p:nvPr>
            <p:ph type="sldNum" sz="quarter" idx="12"/>
          </p:nvPr>
        </p:nvSpPr>
        <p:spPr/>
        <p:txBody>
          <a:bodyPr/>
          <a:lstStyle>
            <a:extLst/>
          </a:lstStyle>
          <a:p>
            <a:fld id="{1AD93096-5B34-4342-9326-69289CEAE4C2}" type="slidenum">
              <a:rPr kumimoji="0" lang="en-US" smtClean="0"/>
              <a:pPr/>
              <a:t>‹#›</a:t>
            </a:fld>
            <a:endParaRPr kumimoji="0" lang="en-US"/>
          </a:p>
        </p:txBody>
      </p:sp>
      <p:pic>
        <p:nvPicPr>
          <p:cNvPr id="7" name="Picture 6" descr="logoBlack.jpg"/>
          <p:cNvPicPr>
            <a:picLocks noChangeAspect="1"/>
          </p:cNvPicPr>
          <p:nvPr userDrawn="1"/>
        </p:nvPicPr>
        <p:blipFill>
          <a:blip r:embed="rId2" cstate="print"/>
          <a:srcRect l="2970" t="23214" r="5445" b="19866"/>
          <a:stretch>
            <a:fillRect/>
          </a:stretch>
        </p:blipFill>
        <p:spPr>
          <a:xfrm>
            <a:off x="6908442" y="142852"/>
            <a:ext cx="2021275" cy="92869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eaLnBrk="1" latinLnBrk="0" hangingPunct="1">
              <a:buNone/>
              <a:defRPr kumimoji="0" lang="en-US" sz="4000" b="1" cap="all" dirty="0">
                <a:ln/>
                <a:solidFill>
                  <a:schemeClr val="tx1"/>
                </a:solidFill>
                <a:effectLst>
                  <a:reflection blurRad="12700" stA="50000" endPos="50000" dir="5400000" sy="-100000" rotWithShape="0"/>
                </a:effectLst>
              </a:defRPr>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914400" y="5334000"/>
            <a:ext cx="7772400" cy="1052512"/>
          </a:xfrm>
        </p:spPr>
        <p:txBody>
          <a:bodyPr anchor="t"/>
          <a:lstStyle>
            <a:lvl1pPr marL="374904" eaLnBrk="1" latinLnBrk="0" hangingPunct="1">
              <a:buNone/>
              <a:defRPr kumimoji="0" sz="20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extLst/>
          </a:lstStyle>
          <a:p>
            <a:pPr lvl="0" eaLnBrk="1" latinLnBrk="1" hangingPunct="1"/>
            <a:r>
              <a:rPr lang="en-US" smtClean="0"/>
              <a:t>Click to edit Master text styles</a:t>
            </a:r>
          </a:p>
        </p:txBody>
      </p:sp>
      <p:sp>
        <p:nvSpPr>
          <p:cNvPr id="4" name="Date Placeholder 3"/>
          <p:cNvSpPr>
            <a:spLocks noGrp="1"/>
          </p:cNvSpPr>
          <p:nvPr>
            <p:ph type="dt" sz="half" idx="10"/>
          </p:nvPr>
        </p:nvSpPr>
        <p:spPr>
          <a:xfrm>
            <a:off x="357158" y="6572272"/>
            <a:ext cx="2133600" cy="285728"/>
          </a:xfrm>
        </p:spPr>
        <p:txBody>
          <a:bodyPr/>
          <a:lstStyle>
            <a:extLst/>
          </a:lstStyle>
          <a:p>
            <a:r>
              <a:rPr kumimoji="0" lang="en-US" smtClean="0"/>
              <a:t>5/11/2009</a:t>
            </a:r>
            <a:endParaRPr kumimoji="0" lang="en-US"/>
          </a:p>
        </p:txBody>
      </p:sp>
      <p:sp>
        <p:nvSpPr>
          <p:cNvPr id="5" name="Footer Placeholder 4"/>
          <p:cNvSpPr>
            <a:spLocks noGrp="1"/>
          </p:cNvSpPr>
          <p:nvPr>
            <p:ph type="ftr" sz="quarter" idx="11"/>
          </p:nvPr>
        </p:nvSpPr>
        <p:spPr>
          <a:xfrm>
            <a:off x="3009928" y="6572272"/>
            <a:ext cx="5562600" cy="285752"/>
          </a:xfrm>
        </p:spPr>
        <p:txBody>
          <a:bodyPr/>
          <a:lstStyle>
            <a:extLst/>
          </a:lstStyle>
          <a:p>
            <a:r>
              <a:rPr kumimoji="0" lang="en-US" smtClean="0"/>
              <a:t>3rd EuCARD SC Meeting</a:t>
            </a:r>
            <a:endParaRPr kumimoji="0" lang="en-US"/>
          </a:p>
        </p:txBody>
      </p:sp>
      <p:sp>
        <p:nvSpPr>
          <p:cNvPr id="6" name="Slide Number Placeholder 5"/>
          <p:cNvSpPr>
            <a:spLocks noGrp="1"/>
          </p:cNvSpPr>
          <p:nvPr>
            <p:ph type="sldNum" sz="quarter" idx="12"/>
          </p:nvPr>
        </p:nvSpPr>
        <p:spPr>
          <a:xfrm>
            <a:off x="8715404" y="6572272"/>
            <a:ext cx="428628" cy="285752"/>
          </a:xfrm>
        </p:spPr>
        <p:txBody>
          <a:bodyPr/>
          <a:lstStyle>
            <a:extLst/>
          </a:lstStyle>
          <a:p>
            <a:fld id="{1AD93096-5B34-4342-9326-69289CEAE4C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pPr eaLnBrk="1" latinLnBrk="1" hangingPunct="1"/>
            <a:r>
              <a:rPr lang="en-US" smtClean="0"/>
              <a:t>Click to edit Master title style</a:t>
            </a:r>
            <a:endParaRPr/>
          </a:p>
        </p:txBody>
      </p:sp>
      <p:sp>
        <p:nvSpPr>
          <p:cNvPr id="3" name="Content Placeholder 2"/>
          <p:cNvSpPr>
            <a:spLocks noGrp="1"/>
          </p:cNvSpPr>
          <p:nvPr>
            <p:ph sz="half" idx="1"/>
          </p:nvPr>
        </p:nvSpPr>
        <p:spPr>
          <a:xfrm>
            <a:off x="464344" y="1600200"/>
            <a:ext cx="4038600" cy="4525963"/>
          </a:xfrm>
        </p:spPr>
        <p:txBody>
          <a:bodyPr/>
          <a:lstStyle>
            <a:lvl1pPr marL="0" indent="0" eaLnBrk="1" latinLnBrk="0" hangingPunct="1">
              <a:buFontTx/>
              <a:buNone/>
              <a:defRPr kumimoji="0" sz="20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extLst/>
          </a:lstStyle>
          <a:p>
            <a:pPr lvl="0" eaLnBrk="1" latinLnBrk="1" hangingPunct="1"/>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eaLnBrk="1" latinLnBrk="0" hangingPunct="1">
              <a:defRPr kumimoji="0" sz="2800"/>
            </a:lvl1pPr>
            <a:lvl2pPr eaLnBrk="1" latinLnBrk="0" hangingPunct="1">
              <a:defRPr kumimoji="0" sz="2400"/>
            </a:lvl2pPr>
            <a:lvl3pPr eaLnBrk="1" latinLnBrk="0" hangingPunct="1">
              <a:defRPr kumimoji="0" sz="2000"/>
            </a:lvl3pPr>
            <a:lvl4pPr eaLnBrk="1" latinLnBrk="0" hangingPunct="1">
              <a:defRPr kumimoji="0" sz="1800"/>
            </a:lvl4pPr>
            <a:lvl5pPr eaLnBrk="1" latinLnBrk="0" hangingPunct="1">
              <a:defRPr kumimoji="0" sz="18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5" name="Date Placeholder 4"/>
          <p:cNvSpPr>
            <a:spLocks noGrp="1"/>
          </p:cNvSpPr>
          <p:nvPr>
            <p:ph type="dt" sz="half" idx="10"/>
          </p:nvPr>
        </p:nvSpPr>
        <p:spPr/>
        <p:txBody>
          <a:bodyPr/>
          <a:lstStyle>
            <a:extLst/>
          </a:lstStyle>
          <a:p>
            <a:r>
              <a:rPr kumimoji="0" lang="en-US" smtClean="0"/>
              <a:t>5/11/2009</a:t>
            </a:r>
            <a:endParaRPr kumimoji="0" lang="en-US"/>
          </a:p>
        </p:txBody>
      </p:sp>
      <p:sp>
        <p:nvSpPr>
          <p:cNvPr id="6" name="Footer Placeholder 5"/>
          <p:cNvSpPr>
            <a:spLocks noGrp="1"/>
          </p:cNvSpPr>
          <p:nvPr>
            <p:ph type="ftr" sz="quarter" idx="11"/>
          </p:nvPr>
        </p:nvSpPr>
        <p:spPr/>
        <p:txBody>
          <a:bodyPr/>
          <a:lstStyle>
            <a:extLst/>
          </a:lstStyle>
          <a:p>
            <a:r>
              <a:rPr kumimoji="0" lang="en-US" smtClean="0"/>
              <a:t>3rd EuCARD SC Meeting</a:t>
            </a:r>
            <a:endParaRPr kumimoji="0" lang="en-US"/>
          </a:p>
        </p:txBody>
      </p:sp>
      <p:sp>
        <p:nvSpPr>
          <p:cNvPr id="7" name="Slide Number Placeholder 6"/>
          <p:cNvSpPr>
            <a:spLocks noGrp="1"/>
          </p:cNvSpPr>
          <p:nvPr>
            <p:ph type="sldNum" sz="quarter" idx="12"/>
          </p:nvPr>
        </p:nvSpPr>
        <p:spPr/>
        <p:txBody>
          <a:bodyPr/>
          <a:lstStyle>
            <a:extLst/>
          </a:lstStyle>
          <a:p>
            <a:fld id="{1AD93096-5B34-4342-9326-69289CEAE4C2}" type="slidenum">
              <a:rPr kumimoji="0" lang="en-US" smtClean="0"/>
              <a:pPr/>
              <a:t>‹#›</a:t>
            </a:fld>
            <a:endParaRPr kumimoji="0" lang="en-U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nchor="t"/>
          <a:lstStyle>
            <a:lvl1pPr eaLnBrk="1" latinLnBrk="0" hangingPunct="1">
              <a:defRPr kumimoji="0" sz="4000"/>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457200" y="1809750"/>
            <a:ext cx="4040188" cy="639762"/>
          </a:xfrm>
        </p:spPr>
        <p:txBody>
          <a:bodyPr anchor="ctr"/>
          <a:lstStyle>
            <a:lvl1pPr marL="73152" indent="0" algn="l" eaLnBrk="1" latinLnBrk="0" hangingPunct="1">
              <a:buNone/>
              <a:defRPr kumimoji="0" sz="2400" b="1">
                <a:solidFill>
                  <a:schemeClr val="accent2"/>
                </a:solidFill>
              </a:defRPr>
            </a:lvl1pPr>
            <a:lvl2pPr eaLnBrk="1" latinLnBrk="0" hangingPunct="1">
              <a:buNone/>
              <a:defRPr kumimoji="0" sz="2000" b="1"/>
            </a:lvl2pPr>
            <a:lvl3pPr eaLnBrk="1" latinLnBrk="0" hangingPunct="1">
              <a:buNone/>
              <a:defRPr kumimoji="0" sz="1800" b="1"/>
            </a:lvl3pPr>
            <a:lvl4pPr eaLnBrk="1" latinLnBrk="0" hangingPunct="1">
              <a:buNone/>
              <a:defRPr kumimoji="0" sz="1600" b="1"/>
            </a:lvl4pPr>
            <a:lvl5pPr eaLnBrk="1" latinLnBrk="0" hangingPunct="1">
              <a:buNone/>
              <a:defRPr kumimoji="0" sz="1600" b="1"/>
            </a:lvl5pPr>
            <a:extLst/>
          </a:lstStyle>
          <a:p>
            <a:pPr lvl="0" eaLnBrk="1" latinLnBrk="1" hangingPunct="1"/>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eaLnBrk="1" latinLnBrk="0" hangingPunct="1">
              <a:buNone/>
              <a:defRPr kumimoji="0" sz="2400" b="1">
                <a:solidFill>
                  <a:schemeClr val="accent2"/>
                </a:solidFill>
              </a:defRPr>
            </a:lvl1pPr>
            <a:lvl2pPr eaLnBrk="1" latinLnBrk="0" hangingPunct="1">
              <a:buNone/>
              <a:defRPr kumimoji="0" sz="2000" b="1"/>
            </a:lvl2pPr>
            <a:lvl3pPr eaLnBrk="1" latinLnBrk="0" hangingPunct="1">
              <a:buNone/>
              <a:defRPr kumimoji="0" sz="1800" b="1"/>
            </a:lvl3pPr>
            <a:lvl4pPr eaLnBrk="1" latinLnBrk="0" hangingPunct="1">
              <a:buNone/>
              <a:defRPr kumimoji="0" sz="1600" b="1"/>
            </a:lvl4pPr>
            <a:lvl5pPr eaLnBrk="1" latinLnBrk="0" hangingPunct="1">
              <a:buNone/>
              <a:defRPr kumimoji="0" sz="1600" b="1"/>
            </a:lvl5pPr>
            <a:extLst/>
          </a:lstStyle>
          <a:p>
            <a:pPr lvl="0" eaLnBrk="1" latinLnBrk="1" hangingPunct="1"/>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eaLnBrk="1" latinLnBrk="0" hangingPunct="1">
              <a:defRPr kumimoji="0" sz="2400"/>
            </a:lvl1pPr>
            <a:lvl2pPr eaLnBrk="1" latinLnBrk="0" hangingPunct="1">
              <a:defRPr kumimoji="0" sz="2000"/>
            </a:lvl2pPr>
            <a:lvl3pPr eaLnBrk="1" latinLnBrk="0" hangingPunct="1">
              <a:defRPr kumimoji="0" sz="1800"/>
            </a:lvl3pPr>
            <a:lvl4pPr eaLnBrk="1" latinLnBrk="0" hangingPunct="1">
              <a:defRPr kumimoji="0" sz="1600"/>
            </a:lvl4pPr>
            <a:lvl5pPr eaLnBrk="1" latinLnBrk="0" hangingPunct="1">
              <a:defRPr kumimoji="0" sz="16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6" name="Content Placeholder 5"/>
          <p:cNvSpPr>
            <a:spLocks noGrp="1"/>
          </p:cNvSpPr>
          <p:nvPr>
            <p:ph sz="quarter" idx="4"/>
          </p:nvPr>
        </p:nvSpPr>
        <p:spPr>
          <a:xfrm>
            <a:off x="4645025" y="2459037"/>
            <a:ext cx="4041775" cy="3959352"/>
          </a:xfrm>
        </p:spPr>
        <p:txBody>
          <a:bodyPr/>
          <a:lstStyle>
            <a:lvl1pPr eaLnBrk="1" latinLnBrk="0" hangingPunct="1">
              <a:defRPr kumimoji="0" sz="2400"/>
            </a:lvl1pPr>
            <a:lvl2pPr eaLnBrk="1" latinLnBrk="0" hangingPunct="1">
              <a:defRPr kumimoji="0" sz="2000"/>
            </a:lvl2pPr>
            <a:lvl3pPr eaLnBrk="1" latinLnBrk="0" hangingPunct="1">
              <a:defRPr kumimoji="0" sz="1800"/>
            </a:lvl3pPr>
            <a:lvl4pPr eaLnBrk="1" latinLnBrk="0" hangingPunct="1">
              <a:defRPr kumimoji="0" sz="1600"/>
            </a:lvl4pPr>
            <a:lvl5pPr eaLnBrk="1" latinLnBrk="0" hangingPunct="1">
              <a:defRPr kumimoji="0" sz="16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7" name="Date Placeholder 6"/>
          <p:cNvSpPr>
            <a:spLocks noGrp="1"/>
          </p:cNvSpPr>
          <p:nvPr>
            <p:ph type="dt" sz="half" idx="10"/>
          </p:nvPr>
        </p:nvSpPr>
        <p:spPr/>
        <p:txBody>
          <a:bodyPr/>
          <a:lstStyle>
            <a:extLst/>
          </a:lstStyle>
          <a:p>
            <a:r>
              <a:rPr kumimoji="0" lang="en-US" smtClean="0"/>
              <a:t>5/11/2009</a:t>
            </a:r>
            <a:endParaRPr kumimoji="0" lang="en-US"/>
          </a:p>
        </p:txBody>
      </p:sp>
      <p:sp>
        <p:nvSpPr>
          <p:cNvPr id="8" name="Footer Placeholder 7"/>
          <p:cNvSpPr>
            <a:spLocks noGrp="1"/>
          </p:cNvSpPr>
          <p:nvPr>
            <p:ph type="ftr" sz="quarter" idx="11"/>
          </p:nvPr>
        </p:nvSpPr>
        <p:spPr/>
        <p:txBody>
          <a:bodyPr/>
          <a:lstStyle>
            <a:extLst/>
          </a:lstStyle>
          <a:p>
            <a:r>
              <a:rPr kumimoji="0" lang="en-US" smtClean="0"/>
              <a:t>3rd EuCARD SC Meeting</a:t>
            </a:r>
            <a:endParaRPr kumimoji="0" lang="en-US"/>
          </a:p>
        </p:txBody>
      </p:sp>
      <p:sp>
        <p:nvSpPr>
          <p:cNvPr id="9" name="Slide Number Placeholder 8"/>
          <p:cNvSpPr>
            <a:spLocks noGrp="1"/>
          </p:cNvSpPr>
          <p:nvPr>
            <p:ph type="sldNum" sz="quarter" idx="12"/>
          </p:nvPr>
        </p:nvSpPr>
        <p:spPr/>
        <p:txBody>
          <a:bodyPr/>
          <a:lstStyle>
            <a:extLst/>
          </a:lstStyle>
          <a:p>
            <a:fld id="{1AD93096-5B34-4342-9326-69289CEAE4C2}" type="slidenum">
              <a:rPr kumimoji="0" lang="en-US" smtClean="0"/>
              <a:pPr/>
              <a:t>‹#›</a:t>
            </a:fld>
            <a:endParaRPr kumimoji="0"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4" name="Rectangle 23"/>
          <p:cNvSpPr/>
          <p:nvPr userDrawn="1"/>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5" name="Rectangle 24"/>
          <p:cNvSpPr/>
          <p:nvPr userDrawn="1"/>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6" name="Rectangle 25"/>
          <p:cNvSpPr/>
          <p:nvPr userDrawn="1"/>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7" name="Rectangle 26"/>
          <p:cNvSpPr/>
          <p:nvPr userDrawn="1"/>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8" name="Rectangle 27"/>
          <p:cNvSpPr/>
          <p:nvPr userDrawn="1"/>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31" name="Rectangle 30"/>
          <p:cNvSpPr/>
          <p:nvPr userDrawn="1"/>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32" name="Rectangle 31"/>
          <p:cNvSpPr/>
          <p:nvPr userDrawn="1"/>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33" name="Rectangle 32"/>
          <p:cNvSpPr/>
          <p:nvPr userDrawn="1"/>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34" name="Rectangle 33"/>
          <p:cNvSpPr/>
          <p:nvPr userDrawn="1"/>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eaLnBrk="1" latinLnBrk="0" hangingPunct="1">
              <a:defRPr kumimoji="0" sz="4000" cap="none" baseline="0"/>
            </a:lvl1pPr>
            <a:extLst/>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extLst/>
          </a:lstStyle>
          <a:p>
            <a:r>
              <a:rPr kumimoji="0" lang="en-US" smtClean="0"/>
              <a:t>5/11/2009</a:t>
            </a:r>
            <a:endParaRPr kumimoji="0" lang="en-US"/>
          </a:p>
        </p:txBody>
      </p:sp>
      <p:sp>
        <p:nvSpPr>
          <p:cNvPr id="4" name="Footer Placeholder 3"/>
          <p:cNvSpPr>
            <a:spLocks noGrp="1"/>
          </p:cNvSpPr>
          <p:nvPr>
            <p:ph type="ftr" sz="quarter" idx="11"/>
          </p:nvPr>
        </p:nvSpPr>
        <p:spPr/>
        <p:txBody>
          <a:bodyPr/>
          <a:lstStyle>
            <a:extLst/>
          </a:lstStyle>
          <a:p>
            <a:r>
              <a:rPr kumimoji="0" lang="en-US" smtClean="0"/>
              <a:t>3rd EuCARD SC Meeting</a:t>
            </a:r>
            <a:endParaRPr kumimoji="0" lang="en-US"/>
          </a:p>
        </p:txBody>
      </p:sp>
      <p:sp>
        <p:nvSpPr>
          <p:cNvPr id="5" name="Slide Number Placeholder 4"/>
          <p:cNvSpPr>
            <a:spLocks noGrp="1"/>
          </p:cNvSpPr>
          <p:nvPr>
            <p:ph type="sldNum" sz="quarter" idx="12"/>
          </p:nvPr>
        </p:nvSpPr>
        <p:spPr/>
        <p:txBody>
          <a:bodyPr/>
          <a:lstStyle>
            <a:extLst/>
          </a:lstStyle>
          <a:p>
            <a:fld id="{1AD93096-5B34-4342-9326-69289CEAE4C2}"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kumimoji="0" lang="en-US" smtClean="0"/>
              <a:t>5/11/2009</a:t>
            </a:r>
            <a:endParaRPr kumimoji="0" lang="en-US"/>
          </a:p>
        </p:txBody>
      </p:sp>
      <p:sp>
        <p:nvSpPr>
          <p:cNvPr id="3" name="Footer Placeholder 2"/>
          <p:cNvSpPr>
            <a:spLocks noGrp="1"/>
          </p:cNvSpPr>
          <p:nvPr>
            <p:ph type="ftr" sz="quarter" idx="11"/>
          </p:nvPr>
        </p:nvSpPr>
        <p:spPr/>
        <p:txBody>
          <a:bodyPr/>
          <a:lstStyle>
            <a:extLst/>
          </a:lstStyle>
          <a:p>
            <a:r>
              <a:rPr kumimoji="0" lang="en-US" smtClean="0"/>
              <a:t>3rd EuCARD SC Meeting</a:t>
            </a:r>
            <a:endParaRPr kumimoji="0" lang="en-US"/>
          </a:p>
        </p:txBody>
      </p:sp>
      <p:sp>
        <p:nvSpPr>
          <p:cNvPr id="4" name="Slide Number Placeholder 3"/>
          <p:cNvSpPr>
            <a:spLocks noGrp="1"/>
          </p:cNvSpPr>
          <p:nvPr>
            <p:ph type="sldNum" sz="quarter" idx="12"/>
          </p:nvPr>
        </p:nvSpPr>
        <p:spPr/>
        <p:txBody>
          <a:bodyPr/>
          <a:lstStyle>
            <a:extLst/>
          </a:lstStyle>
          <a:p>
            <a:fld id="{1AD93096-5B34-4342-9326-69289CEAE4C2}" type="slidenum">
              <a:rPr kumimoji="0" lang="en-US" smtClean="0"/>
              <a:pPr/>
              <a:t>‹#›</a:t>
            </a:fld>
            <a:endParaRPr kumimoji="0" lang="en-US"/>
          </a:p>
        </p:txBody>
      </p:sp>
      <p:sp>
        <p:nvSpPr>
          <p:cNvPr id="5" name="Rectangle 4"/>
          <p:cNvSpPr/>
          <p:nvPr userDrawn="1"/>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6" name="Rectangle 5"/>
          <p:cNvSpPr/>
          <p:nvPr userDrawn="1"/>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7" name="Rectangle 6"/>
          <p:cNvSpPr/>
          <p:nvPr userDrawn="1"/>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userDrawn="1"/>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userDrawn="1"/>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0" name="Rectangle 9"/>
          <p:cNvSpPr/>
          <p:nvPr userDrawn="1"/>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1" name="Rectangle 10"/>
          <p:cNvSpPr/>
          <p:nvPr userDrawn="1"/>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2" name="Rectangle 11"/>
          <p:cNvSpPr/>
          <p:nvPr userDrawn="1"/>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3" name="Rectangle 12"/>
          <p:cNvSpPr/>
          <p:nvPr userDrawn="1"/>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eaLnBrk="1" latinLnBrk="0" hangingPunct="1">
              <a:buNone/>
              <a:defRPr kumimoji="0" sz="3600" b="0"/>
            </a:lvl1pPr>
            <a:extLst/>
          </a:lstStyle>
          <a:p>
            <a:pPr eaLnBrk="1" latinLnBrk="1" hangingPunct="1"/>
            <a:r>
              <a:rPr lang="en-US" smtClean="0"/>
              <a:t>Click to edit Master title style</a:t>
            </a:r>
            <a:endParaRPr/>
          </a:p>
        </p:txBody>
      </p:sp>
      <p:sp>
        <p:nvSpPr>
          <p:cNvPr id="3" name="Text Placeholder 2"/>
          <p:cNvSpPr>
            <a:spLocks noGrp="1"/>
          </p:cNvSpPr>
          <p:nvPr>
            <p:ph type="body" idx="1"/>
          </p:nvPr>
        </p:nvSpPr>
        <p:spPr>
          <a:xfrm>
            <a:off x="685800" y="1435100"/>
            <a:ext cx="2514600" cy="4572000"/>
          </a:xfrm>
        </p:spPr>
        <p:txBody>
          <a:bodyPr/>
          <a:lstStyle>
            <a:lvl1pPr marL="54864" indent="0" eaLnBrk="1" latinLnBrk="0" hangingPunct="1">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extLst/>
          </a:lstStyle>
          <a:p>
            <a:pPr lvl="0" eaLnBrk="1" latinLnBrk="1" hangingPunct="1"/>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eaLnBrk="1" latinLnBrk="0" hangingPunct="1">
              <a:defRPr kumimoji="0" sz="3200"/>
            </a:lvl1pPr>
            <a:lvl2pPr eaLnBrk="1" latinLnBrk="0" hangingPunct="1">
              <a:defRPr kumimoji="0" sz="2800"/>
            </a:lvl2pPr>
            <a:lvl3pPr eaLnBrk="1" latinLnBrk="0" hangingPunct="1">
              <a:defRPr kumimoji="0" sz="2400"/>
            </a:lvl3pPr>
            <a:lvl4pPr eaLnBrk="1" latinLnBrk="0" hangingPunct="1">
              <a:defRPr kumimoji="0" sz="2000"/>
            </a:lvl4pPr>
            <a:lvl5pPr eaLnBrk="1" latinLnBrk="0" hangingPunct="1">
              <a:defRPr kumimoji="0" sz="2000"/>
            </a:lvl5pPr>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5" name="Date Placeholder 4"/>
          <p:cNvSpPr>
            <a:spLocks noGrp="1"/>
          </p:cNvSpPr>
          <p:nvPr>
            <p:ph type="dt" sz="half" idx="10"/>
          </p:nvPr>
        </p:nvSpPr>
        <p:spPr/>
        <p:txBody>
          <a:bodyPr/>
          <a:lstStyle>
            <a:extLst/>
          </a:lstStyle>
          <a:p>
            <a:r>
              <a:rPr kumimoji="0" lang="en-US" smtClean="0"/>
              <a:t>5/11/2009</a:t>
            </a:r>
            <a:endParaRPr kumimoji="0" lang="en-US"/>
          </a:p>
        </p:txBody>
      </p:sp>
      <p:sp>
        <p:nvSpPr>
          <p:cNvPr id="6" name="Footer Placeholder 5"/>
          <p:cNvSpPr>
            <a:spLocks noGrp="1"/>
          </p:cNvSpPr>
          <p:nvPr>
            <p:ph type="ftr" sz="quarter" idx="11"/>
          </p:nvPr>
        </p:nvSpPr>
        <p:spPr/>
        <p:txBody>
          <a:bodyPr/>
          <a:lstStyle>
            <a:extLst/>
          </a:lstStyle>
          <a:p>
            <a:r>
              <a:rPr kumimoji="0" lang="en-US" smtClean="0"/>
              <a:t>3rd EuCARD SC Meeting</a:t>
            </a:r>
            <a:endParaRPr kumimoji="0" lang="en-US"/>
          </a:p>
        </p:txBody>
      </p:sp>
      <p:sp>
        <p:nvSpPr>
          <p:cNvPr id="7" name="Slide Number Placeholder 6"/>
          <p:cNvSpPr>
            <a:spLocks noGrp="1"/>
          </p:cNvSpPr>
          <p:nvPr>
            <p:ph type="sldNum" sz="quarter" idx="12"/>
          </p:nvPr>
        </p:nvSpPr>
        <p:spPr/>
        <p:txBody>
          <a:bodyPr/>
          <a:lstStyle>
            <a:extLst/>
          </a:lstStyle>
          <a:p>
            <a:fld id="{1AD93096-5B34-4342-9326-69289CEAE4C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eaLnBrk="1" latinLnBrk="0" hangingPunct="1">
              <a:buNone/>
              <a:defRPr kumimoji="0" sz="2100" b="0"/>
            </a:lvl1pPr>
            <a:extLst/>
          </a:lstStyle>
          <a:p>
            <a:pPr eaLnBrk="1" latinLnBrk="1" hangingPunct="1"/>
            <a:r>
              <a:rPr lang="en-US" smtClean="0"/>
              <a:t>Click to edit Master title style</a:t>
            </a:r>
            <a:endParaRPr/>
          </a:p>
        </p:txBody>
      </p:sp>
      <p:sp>
        <p:nvSpPr>
          <p:cNvPr id="3" name="Picture Placeholder 2"/>
          <p:cNvSpPr>
            <a:spLocks noGrp="1"/>
          </p:cNvSpPr>
          <p:nvPr>
            <p:ph type="pic" idx="1"/>
          </p:nvPr>
        </p:nvSpPr>
        <p:spPr>
          <a:xfrm>
            <a:off x="366712" y="1905000"/>
            <a:ext cx="8778240" cy="4960144"/>
          </a:xfrm>
        </p:spPr>
        <p:txBody>
          <a:bodyPr/>
          <a:lstStyle>
            <a:lvl1pPr eaLnBrk="1" latinLnBrk="0" hangingPunct="1">
              <a:buNone/>
              <a:defRPr kumimoji="0" sz="3200"/>
            </a:lvl1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eaLnBrk="1" latinLnBrk="0" hangingPunct="1">
              <a:spcBef>
                <a:spcPts val="0"/>
              </a:spcBef>
              <a:buNone/>
              <a:defRPr kumimoji="0" sz="1400">
                <a:solidFill>
                  <a:srgbClr val="FFFFFF"/>
                </a:solidFill>
              </a:defRPr>
            </a:lvl1pPr>
            <a:lvl2pPr eaLnBrk="1" latinLnBrk="0" hangingPunct="1">
              <a:defRPr kumimoji="0" sz="1200"/>
            </a:lvl2pPr>
            <a:lvl3pPr eaLnBrk="1" latinLnBrk="0" hangingPunct="1">
              <a:defRPr kumimoji="0" sz="1000"/>
            </a:lvl3pPr>
            <a:lvl4pPr eaLnBrk="1" latinLnBrk="0" hangingPunct="1">
              <a:defRPr kumimoji="0" sz="900"/>
            </a:lvl4pPr>
            <a:lvl5pPr eaLnBrk="1" latinLnBrk="0" hangingPunct="1">
              <a:defRPr kumimoji="0" sz="900"/>
            </a:lvl5pPr>
            <a:extLst/>
          </a:lstStyle>
          <a:p>
            <a:pPr lvl="0" eaLnBrk="1" latinLnBrk="1" hangingPunct="1"/>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r>
              <a:rPr kumimoji="0" lang="en-US" smtClean="0"/>
              <a:t>5/11/2009</a:t>
            </a:r>
            <a:endParaRPr kumimoji="0" lang="en-US"/>
          </a:p>
        </p:txBody>
      </p:sp>
      <p:sp>
        <p:nvSpPr>
          <p:cNvPr id="6" name="Footer Placeholder 5"/>
          <p:cNvSpPr>
            <a:spLocks noGrp="1"/>
          </p:cNvSpPr>
          <p:nvPr>
            <p:ph type="ftr" sz="quarter" idx="11"/>
          </p:nvPr>
        </p:nvSpPr>
        <p:spPr/>
        <p:txBody>
          <a:bodyPr/>
          <a:lstStyle>
            <a:extLst/>
          </a:lstStyle>
          <a:p>
            <a:r>
              <a:rPr kumimoji="0" lang="en-US" smtClean="0"/>
              <a:t>3rd EuCARD SC Meeting</a:t>
            </a:r>
            <a:endParaRPr kumimoji="0" lang="en-US"/>
          </a:p>
        </p:txBody>
      </p:sp>
      <p:sp>
        <p:nvSpPr>
          <p:cNvPr id="7" name="Slide Number Placeholder 6"/>
          <p:cNvSpPr>
            <a:spLocks noGrp="1"/>
          </p:cNvSpPr>
          <p:nvPr>
            <p:ph type="sldNum" sz="quarter" idx="12"/>
          </p:nvPr>
        </p:nvSpPr>
        <p:spPr/>
        <p:txBody>
          <a:bodyPr/>
          <a:lstStyle>
            <a:extLst/>
          </a:lstStyle>
          <a:p>
            <a:fld id="{1AD93096-5B34-4342-9326-69289CEAE4C2}"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dirty="0"/>
          </a:p>
        </p:txBody>
      </p:sp>
      <p:sp>
        <p:nvSpPr>
          <p:cNvPr id="22" name="Title Placeholder 21"/>
          <p:cNvSpPr>
            <a:spLocks noGrp="1"/>
          </p:cNvSpPr>
          <p:nvPr>
            <p:ph type="title"/>
          </p:nvPr>
        </p:nvSpPr>
        <p:spPr>
          <a:xfrm>
            <a:off x="914400" y="512064"/>
            <a:ext cx="6015054" cy="914400"/>
          </a:xfrm>
          <a:prstGeom prst="rect">
            <a:avLst/>
          </a:prstGeom>
        </p:spPr>
        <p:txBody>
          <a:bodyPr vert="horz" anchor="t">
            <a:noAutofit/>
          </a:bodyPr>
          <a:lstStyle>
            <a:extLst/>
          </a:lstStyle>
          <a:p>
            <a:pPr eaLnBrk="1" latinLnBrk="1" hangingPunct="1"/>
            <a:r>
              <a:rPr kumimoji="0" lang="en-US" smtClean="0"/>
              <a:t>Click to edit Master title style</a:t>
            </a:r>
            <a:endParaRPr kumimoji="0" lang="en-US" dirty="0" smtClean="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357158" y="6572272"/>
            <a:ext cx="2133600" cy="285728"/>
          </a:xfrm>
          <a:prstGeom prst="rect">
            <a:avLst/>
          </a:prstGeom>
        </p:spPr>
        <p:txBody>
          <a:bodyPr vert="horz" anchor="b"/>
          <a:lstStyle>
            <a:lvl1pPr algn="l" eaLnBrk="1" latinLnBrk="0" hangingPunct="1">
              <a:defRPr kumimoji="0" sz="1100">
                <a:solidFill>
                  <a:schemeClr val="tx2"/>
                </a:solidFill>
              </a:defRPr>
            </a:lvl1pPr>
            <a:extLst/>
          </a:lstStyle>
          <a:p>
            <a:r>
              <a:rPr kumimoji="0" lang="en-US" smtClean="0">
                <a:solidFill>
                  <a:schemeClr val="tx2"/>
                </a:solidFill>
              </a:rPr>
              <a:t>5/11/2009</a:t>
            </a:r>
            <a:endParaRPr kumimoji="0" lang="en-US" sz="1100" dirty="0">
              <a:solidFill>
                <a:schemeClr val="tx2"/>
              </a:solidFill>
            </a:endParaRPr>
          </a:p>
        </p:txBody>
      </p:sp>
      <p:sp>
        <p:nvSpPr>
          <p:cNvPr id="3" name="Footer Placeholder 2"/>
          <p:cNvSpPr>
            <a:spLocks noGrp="1"/>
          </p:cNvSpPr>
          <p:nvPr>
            <p:ph type="ftr" sz="quarter" idx="3"/>
          </p:nvPr>
        </p:nvSpPr>
        <p:spPr>
          <a:xfrm>
            <a:off x="2857488" y="6572272"/>
            <a:ext cx="5562600" cy="285728"/>
          </a:xfrm>
          <a:prstGeom prst="rect">
            <a:avLst/>
          </a:prstGeom>
        </p:spPr>
        <p:txBody>
          <a:bodyPr vert="horz" anchor="b"/>
          <a:lstStyle>
            <a:lvl1pPr algn="r" eaLnBrk="1" latinLnBrk="0" hangingPunct="1">
              <a:defRPr kumimoji="0" sz="1100">
                <a:solidFill>
                  <a:schemeClr val="tx2"/>
                </a:solidFill>
              </a:defRPr>
            </a:lvl1pPr>
            <a:extLst/>
          </a:lstStyle>
          <a:p>
            <a:pPr algn="r"/>
            <a:r>
              <a:rPr kumimoji="0" lang="en-US" sz="1100" smtClean="0">
                <a:solidFill>
                  <a:schemeClr val="tx2"/>
                </a:solidFill>
              </a:rPr>
              <a:t>3rd EuCARD SC Meeting</a:t>
            </a:r>
            <a:endParaRPr kumimoji="0" lang="en-US" sz="1100" dirty="0">
              <a:solidFill>
                <a:schemeClr val="tx2"/>
              </a:solidFill>
            </a:endParaRPr>
          </a:p>
        </p:txBody>
      </p:sp>
      <p:sp>
        <p:nvSpPr>
          <p:cNvPr id="23" name="Slide Number Placeholder 22"/>
          <p:cNvSpPr>
            <a:spLocks noGrp="1"/>
          </p:cNvSpPr>
          <p:nvPr>
            <p:ph type="sldNum" sz="quarter" idx="4"/>
          </p:nvPr>
        </p:nvSpPr>
        <p:spPr>
          <a:xfrm>
            <a:off x="8686800" y="6572272"/>
            <a:ext cx="457200" cy="285728"/>
          </a:xfrm>
          <a:prstGeom prst="rect">
            <a:avLst/>
          </a:prstGeom>
        </p:spPr>
        <p:txBody>
          <a:bodyPr vert="horz" anchor="b"/>
          <a:lstStyle>
            <a:lvl1pPr algn="l" eaLnBrk="1" latinLnBrk="0" hangingPunct="1">
              <a:defRPr kumimoji="0" sz="1200">
                <a:solidFill>
                  <a:schemeClr val="tx2"/>
                </a:solidFill>
              </a:defRPr>
            </a:lvl1pPr>
            <a:extLst/>
          </a:lstStyle>
          <a:p>
            <a:pPr algn="l"/>
            <a:fld id="{72AC53DF-4216-466D-99A7-94400E6C2A25}" type="slidenum">
              <a:rPr kumimoji="0" lang="en-US" sz="1200" smtClean="0">
                <a:solidFill>
                  <a:schemeClr val="tx2"/>
                </a:solidFill>
              </a:rPr>
              <a:pPr algn="l"/>
              <a:t>‹#›</a:t>
            </a:fld>
            <a:endParaRPr kumimoji="0" lang="en-US" sz="1200">
              <a:solidFill>
                <a:schemeClr val="tx2"/>
              </a:solidFill>
            </a:endParaRPr>
          </a:p>
        </p:txBody>
      </p:sp>
      <p:pic>
        <p:nvPicPr>
          <p:cNvPr id="18" name="Picture 17" descr="logoBlack.jpg"/>
          <p:cNvPicPr>
            <a:picLocks noChangeAspect="1"/>
          </p:cNvPicPr>
          <p:nvPr userDrawn="1"/>
        </p:nvPicPr>
        <p:blipFill>
          <a:blip r:embed="rId11" cstate="print"/>
          <a:srcRect l="2970" t="23214" r="5445" b="19866"/>
          <a:stretch>
            <a:fillRect/>
          </a:stretch>
        </p:blipFill>
        <p:spPr>
          <a:xfrm>
            <a:off x="6908442" y="142852"/>
            <a:ext cx="2021275" cy="928694"/>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rtl="0" eaLnBrk="1" latinLnBrk="0" hangingPunct="1">
        <a:spcBef>
          <a:spcPct val="0"/>
        </a:spcBef>
        <a:buNone/>
        <a:defRPr kumimoji="0" sz="4000" kern="1200" spc="-150" baseline="0">
          <a:solidFill>
            <a:schemeClr val="tx2">
              <a:satMod val="200000"/>
            </a:schemeClr>
          </a:solidFill>
          <a:effectLst>
            <a:outerShdw blurRad="50800" dist="50800" dir="2700000" algn="tl" rotWithShape="0">
              <a:srgbClr val="000000">
                <a:alpha val="43137"/>
              </a:srgbClr>
            </a:outerShdw>
            <a:reflection blurRad="6350" stA="60000" endA="900" endPos="58000" dir="5400000" sy="-100000" algn="bl" rotWithShape="0"/>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2" Type="http://schemas.openxmlformats.org/officeDocument/2006/relationships/hyperlink" Target="http://indico.cern.ch/conferenceDisplay.py?confId=62294"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571472" y="2571744"/>
            <a:ext cx="8153400" cy="2214578"/>
          </a:xfrm>
        </p:spPr>
        <p:txBody>
          <a:bodyPr/>
          <a:lstStyle>
            <a:extLst/>
          </a:lstStyle>
          <a:p>
            <a:r>
              <a:rPr lang="en-GB" sz="4000" i="1" dirty="0" smtClean="0">
                <a:solidFill>
                  <a:srgbClr val="FF0000"/>
                </a:solidFill>
              </a:rPr>
              <a:t>WP9 – </a:t>
            </a:r>
            <a:r>
              <a:rPr lang="en-GB" sz="4000" i="1" dirty="0" err="1" smtClean="0">
                <a:solidFill>
                  <a:srgbClr val="FF0000"/>
                </a:solidFill>
              </a:rPr>
              <a:t>NCLinac</a:t>
            </a:r>
            <a:r>
              <a:rPr lang="en-GB" sz="4000" i="1" dirty="0" smtClean="0">
                <a:solidFill>
                  <a:srgbClr val="FF0000"/>
                </a:solidFill>
              </a:rPr>
              <a:t/>
            </a:r>
            <a:br>
              <a:rPr lang="en-GB" sz="4000" i="1" dirty="0" smtClean="0">
                <a:solidFill>
                  <a:srgbClr val="FF0000"/>
                </a:solidFill>
              </a:rPr>
            </a:br>
            <a:r>
              <a:rPr lang="en-GB" sz="4000" i="1" dirty="0" smtClean="0">
                <a:solidFill>
                  <a:srgbClr val="FF0000"/>
                </a:solidFill>
              </a:rPr>
              <a:t>Status   5</a:t>
            </a:r>
            <a:r>
              <a:rPr lang="en-GB" sz="4000" i="1" baseline="30000" dirty="0" smtClean="0">
                <a:solidFill>
                  <a:srgbClr val="FF0000"/>
                </a:solidFill>
              </a:rPr>
              <a:t>th</a:t>
            </a:r>
            <a:r>
              <a:rPr lang="en-GB" sz="4000" i="1" dirty="0" smtClean="0">
                <a:solidFill>
                  <a:srgbClr val="FF0000"/>
                </a:solidFill>
              </a:rPr>
              <a:t> November 2009</a:t>
            </a:r>
            <a:r>
              <a:rPr lang="en-GB" sz="3600" i="1" dirty="0" smtClean="0">
                <a:solidFill>
                  <a:srgbClr val="FF0000"/>
                </a:solidFill>
              </a:rPr>
              <a:t/>
            </a:r>
            <a:br>
              <a:rPr lang="en-GB" sz="3600" i="1" dirty="0" smtClean="0">
                <a:solidFill>
                  <a:srgbClr val="FF0000"/>
                </a:solidFill>
              </a:rPr>
            </a:br>
            <a:r>
              <a:rPr lang="en-GB" sz="3200" i="1" dirty="0" smtClean="0">
                <a:solidFill>
                  <a:srgbClr val="FF0000"/>
                </a:solidFill>
              </a:rPr>
              <a:t> </a:t>
            </a:r>
            <a:br>
              <a:rPr lang="en-GB" sz="3200" i="1" dirty="0" smtClean="0">
                <a:solidFill>
                  <a:srgbClr val="FF0000"/>
                </a:solidFill>
              </a:rPr>
            </a:br>
            <a:endParaRPr lang="en-GB" sz="3600" dirty="0"/>
          </a:p>
        </p:txBody>
      </p:sp>
      <p:sp>
        <p:nvSpPr>
          <p:cNvPr id="5" name="Rectangle 4"/>
          <p:cNvSpPr>
            <a:spLocks noGrp="1"/>
          </p:cNvSpPr>
          <p:nvPr>
            <p:ph type="subTitle" idx="1"/>
          </p:nvPr>
        </p:nvSpPr>
        <p:spPr>
          <a:xfrm>
            <a:off x="5072066" y="4929198"/>
            <a:ext cx="3848419" cy="1671646"/>
          </a:xfrm>
        </p:spPr>
        <p:txBody>
          <a:bodyPr>
            <a:normAutofit/>
          </a:bodyPr>
          <a:lstStyle>
            <a:extLst/>
          </a:lstStyle>
          <a:p>
            <a:r>
              <a:rPr lang="en-GB" dirty="0" smtClean="0"/>
              <a:t>Grahame Blair/RHUL</a:t>
            </a:r>
          </a:p>
          <a:p>
            <a:r>
              <a:rPr lang="en-GB" dirty="0" smtClean="0"/>
              <a:t>Erk Jensen/CERN</a:t>
            </a:r>
          </a:p>
          <a:p>
            <a:endParaRPr lang="en-GB" dirty="0" smtClean="0"/>
          </a:p>
          <a:p>
            <a:r>
              <a:rPr lang="en-GB" dirty="0" smtClean="0"/>
              <a:t>3</a:t>
            </a:r>
            <a:r>
              <a:rPr lang="en-GB" baseline="30000" dirty="0" smtClean="0"/>
              <a:t>rd</a:t>
            </a:r>
            <a:r>
              <a:rPr lang="en-GB" dirty="0" smtClean="0"/>
              <a:t> </a:t>
            </a:r>
            <a:r>
              <a:rPr lang="en-GB" dirty="0" err="1" smtClean="0"/>
              <a:t>EuCARD</a:t>
            </a:r>
            <a:r>
              <a:rPr lang="en-GB" dirty="0" smtClean="0"/>
              <a:t> SC Meeting</a:t>
            </a:r>
          </a:p>
          <a:p>
            <a:r>
              <a:rPr lang="en-GB" dirty="0" smtClean="0"/>
              <a:t>LNF, 5-Nov-2009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412875"/>
            <a:ext cx="7772400" cy="1576398"/>
          </a:xfrm>
        </p:spPr>
        <p:txBody>
          <a:bodyPr/>
          <a:lstStyle/>
          <a:p>
            <a:r>
              <a:rPr lang="en-GB" dirty="0" smtClean="0"/>
              <a:t>Task 9.3: </a:t>
            </a:r>
            <a:r>
              <a:rPr lang="en-GB" dirty="0" err="1" smtClean="0"/>
              <a:t>Linac</a:t>
            </a:r>
            <a:r>
              <a:rPr lang="en-GB" dirty="0" smtClean="0"/>
              <a:t> &amp; FF Stabilisation </a:t>
            </a:r>
            <a:endParaRPr lang="en-GB" dirty="0"/>
          </a:p>
        </p:txBody>
      </p:sp>
      <p:sp>
        <p:nvSpPr>
          <p:cNvPr id="7" name="Text Placeholder 6"/>
          <p:cNvSpPr>
            <a:spLocks noGrp="1"/>
          </p:cNvSpPr>
          <p:nvPr>
            <p:ph type="body" idx="1"/>
          </p:nvPr>
        </p:nvSpPr>
        <p:spPr>
          <a:xfrm>
            <a:off x="928662" y="3143248"/>
            <a:ext cx="7772400" cy="3000396"/>
          </a:xfrm>
        </p:spPr>
        <p:txBody>
          <a:bodyPr>
            <a:noAutofit/>
          </a:bodyPr>
          <a:lstStyle/>
          <a:p>
            <a:r>
              <a:rPr lang="en-GB" sz="1800" dirty="0" smtClean="0"/>
              <a:t>Sub-tasks:</a:t>
            </a:r>
          </a:p>
          <a:p>
            <a:pPr marL="489204" indent="-457200">
              <a:buFont typeface="+mj-lt"/>
              <a:buAutoNum type="arabicPeriod"/>
            </a:pPr>
            <a:r>
              <a:rPr lang="en-GB" sz="1800" dirty="0" smtClean="0"/>
              <a:t>CLIC quadrupole module (CERN, LAPP)</a:t>
            </a:r>
          </a:p>
          <a:p>
            <a:pPr marL="854964" lvl="1" indent="-457200">
              <a:buFont typeface="Arial" pitchFamily="34" charset="0"/>
              <a:buChar char="•"/>
            </a:pPr>
            <a:r>
              <a:rPr lang="en-GB" sz="1600" dirty="0" smtClean="0"/>
              <a:t>Stabilisation/CERN</a:t>
            </a:r>
          </a:p>
          <a:p>
            <a:pPr marL="854964" lvl="1" indent="-457200">
              <a:buFont typeface="Arial" pitchFamily="34" charset="0"/>
              <a:buChar char="•"/>
            </a:pPr>
            <a:r>
              <a:rPr lang="en-GB" sz="1600" dirty="0" smtClean="0"/>
              <a:t>Stabilisation/LAPP</a:t>
            </a:r>
          </a:p>
          <a:p>
            <a:pPr marL="854964" lvl="1" indent="-457200">
              <a:buFont typeface="Arial" pitchFamily="34" charset="0"/>
              <a:buChar char="•"/>
            </a:pPr>
            <a:r>
              <a:rPr lang="en-GB" sz="1600" dirty="0" err="1" smtClean="0"/>
              <a:t>Prealignment</a:t>
            </a:r>
            <a:r>
              <a:rPr lang="en-GB" sz="1600" dirty="0" smtClean="0"/>
              <a:t>/CERN</a:t>
            </a:r>
          </a:p>
          <a:p>
            <a:pPr marL="854964" lvl="1" indent="-457200">
              <a:buFont typeface="Arial" pitchFamily="34" charset="0"/>
              <a:buChar char="•"/>
            </a:pPr>
            <a:r>
              <a:rPr lang="en-GB" sz="1600" dirty="0" smtClean="0"/>
              <a:t>Magnets/CERN</a:t>
            </a:r>
          </a:p>
          <a:p>
            <a:pPr marL="489204" indent="-457200">
              <a:buFont typeface="+mj-lt"/>
              <a:buAutoNum type="arabicPeriod"/>
            </a:pPr>
            <a:r>
              <a:rPr lang="en-GB" sz="1800" dirty="0" smtClean="0"/>
              <a:t>Final Focus Test Stand</a:t>
            </a:r>
          </a:p>
          <a:p>
            <a:pPr marL="854964" lvl="1" indent="-457200">
              <a:buFont typeface="Arial" pitchFamily="34" charset="0"/>
              <a:buChar char="•"/>
            </a:pPr>
            <a:r>
              <a:rPr lang="en-GB" sz="1600" dirty="0" err="1" smtClean="0"/>
              <a:t>Interferometry</a:t>
            </a:r>
            <a:r>
              <a:rPr lang="en-GB" sz="1600" dirty="0" smtClean="0"/>
              <a:t> at ATF2 (UOXF-DL)</a:t>
            </a:r>
          </a:p>
          <a:p>
            <a:pPr marL="854964" lvl="1" indent="-457200">
              <a:buFont typeface="Arial" pitchFamily="34" charset="0"/>
              <a:buChar char="•"/>
            </a:pPr>
            <a:r>
              <a:rPr lang="en-GB" sz="1600" dirty="0" smtClean="0"/>
              <a:t>Beam Dynamics simulations &amp; Feedback (CERN, LAPP)</a:t>
            </a:r>
          </a:p>
          <a:p>
            <a:pPr marL="489204" indent="-457200">
              <a:buFont typeface="+mj-lt"/>
              <a:buAutoNum type="arabicPeriod"/>
            </a:pPr>
            <a:endParaRPr lang="en-GB" sz="1800" dirty="0"/>
          </a:p>
        </p:txBody>
      </p:sp>
      <p:sp>
        <p:nvSpPr>
          <p:cNvPr id="8" name="Date Placeholder 7"/>
          <p:cNvSpPr>
            <a:spLocks noGrp="1"/>
          </p:cNvSpPr>
          <p:nvPr>
            <p:ph type="dt" sz="half" idx="10"/>
          </p:nvPr>
        </p:nvSpPr>
        <p:spPr/>
        <p:txBody>
          <a:bodyPr/>
          <a:lstStyle/>
          <a:p>
            <a:r>
              <a:rPr kumimoji="0" lang="en-US" smtClean="0"/>
              <a:t>5/11/2009</a:t>
            </a:r>
            <a:endParaRPr kumimoji="0" lang="en-US"/>
          </a:p>
        </p:txBody>
      </p:sp>
      <p:sp>
        <p:nvSpPr>
          <p:cNvPr id="9" name="Slide Number Placeholder 8"/>
          <p:cNvSpPr>
            <a:spLocks noGrp="1"/>
          </p:cNvSpPr>
          <p:nvPr>
            <p:ph type="sldNum" sz="quarter" idx="12"/>
          </p:nvPr>
        </p:nvSpPr>
        <p:spPr/>
        <p:txBody>
          <a:bodyPr/>
          <a:lstStyle/>
          <a:p>
            <a:fld id="{1AD93096-5B34-4342-9326-69289CEAE4C2}" type="slidenum">
              <a:rPr kumimoji="0" lang="en-US" smtClean="0"/>
              <a:pPr/>
              <a:t>10</a:t>
            </a:fld>
            <a:endParaRPr kumimoji="0" lang="en-US"/>
          </a:p>
        </p:txBody>
      </p:sp>
      <p:sp>
        <p:nvSpPr>
          <p:cNvPr id="10" name="Footer Placeholder 9"/>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500034" y="512064"/>
            <a:ext cx="6643733" cy="914400"/>
          </a:xfrm>
        </p:spPr>
        <p:txBody>
          <a:bodyPr/>
          <a:lstStyle/>
          <a:p>
            <a:r>
              <a:rPr lang="en-CA" sz="3200" dirty="0" smtClean="0"/>
              <a:t>9.3.1.: Stabilisation/CERN</a:t>
            </a:r>
          </a:p>
        </p:txBody>
      </p:sp>
      <p:sp>
        <p:nvSpPr>
          <p:cNvPr id="90115" name="Rectangle 3"/>
          <p:cNvSpPr>
            <a:spLocks noGrp="1"/>
          </p:cNvSpPr>
          <p:nvPr>
            <p:ph type="body" idx="1"/>
          </p:nvPr>
        </p:nvSpPr>
        <p:spPr>
          <a:xfrm>
            <a:off x="785786" y="1214422"/>
            <a:ext cx="4872046" cy="5214974"/>
          </a:xfrm>
        </p:spPr>
        <p:txBody>
          <a:bodyPr>
            <a:normAutofit fontScale="77500" lnSpcReduction="20000"/>
          </a:bodyPr>
          <a:lstStyle/>
          <a:p>
            <a:r>
              <a:rPr lang="en-GB" sz="2400" dirty="0" smtClean="0"/>
              <a:t>Measurements of vibrations have been performed in different sites, at CERN and other accelerators, both in surface buildings and in underground tunnels. Analysis of these measurements together with a precise estimation of the noise levels has led to </a:t>
            </a:r>
            <a:r>
              <a:rPr lang="en-GB" sz="2400" b="1" i="1" dirty="0" smtClean="0"/>
              <a:t>reference curves </a:t>
            </a:r>
            <a:r>
              <a:rPr lang="en-GB" sz="2400" dirty="0" smtClean="0"/>
              <a:t>in all the three special directions.</a:t>
            </a:r>
          </a:p>
          <a:p>
            <a:r>
              <a:rPr lang="en-GB" sz="2400" dirty="0" smtClean="0"/>
              <a:t>Design of various components of the CLIC quadrupole module (magnet, supports, alignment system, and stabilization system) is advancing well together with the study of their integration. Small demonstration mock-ups are being developed and tested; on one of them, the RMS value of the displacement with stabilization on has already been measured to 1.2 nm, the best value ever obtained without a specific heavy table.</a:t>
            </a:r>
          </a:p>
          <a:p>
            <a:r>
              <a:rPr lang="en-GB" sz="2400" dirty="0" smtClean="0"/>
              <a:t>State of the art reports for sensors and actuators are rather well advanced.</a:t>
            </a:r>
            <a:endParaRPr lang="en-CA" sz="2400" dirty="0" smtClean="0"/>
          </a:p>
        </p:txBody>
      </p:sp>
      <p:pic>
        <p:nvPicPr>
          <p:cNvPr id="90117" name="Picture 14" descr="PSD CLEX compare.jpg"/>
          <p:cNvPicPr>
            <a:picLocks noChangeAspect="1"/>
          </p:cNvPicPr>
          <p:nvPr/>
        </p:nvPicPr>
        <p:blipFill>
          <a:blip r:embed="rId2" cstate="print"/>
          <a:srcRect l="5682" t="10915" r="6818" b="11903"/>
          <a:stretch>
            <a:fillRect/>
          </a:stretch>
        </p:blipFill>
        <p:spPr bwMode="auto">
          <a:xfrm>
            <a:off x="5572132" y="1196975"/>
            <a:ext cx="3453889" cy="2153660"/>
          </a:xfrm>
          <a:prstGeom prst="rect">
            <a:avLst/>
          </a:prstGeom>
          <a:noFill/>
          <a:ln w="9525">
            <a:noFill/>
            <a:miter lim="800000"/>
            <a:headEnd/>
            <a:tailEnd/>
          </a:ln>
        </p:spPr>
      </p:pic>
      <p:pic>
        <p:nvPicPr>
          <p:cNvPr id="90118" name="Picture 6" descr="quadrupole.jpg"/>
          <p:cNvPicPr>
            <a:picLocks noChangeAspect="1"/>
          </p:cNvPicPr>
          <p:nvPr/>
        </p:nvPicPr>
        <p:blipFill>
          <a:blip r:embed="rId3" cstate="print"/>
          <a:srcRect/>
          <a:stretch>
            <a:fillRect/>
          </a:stretch>
        </p:blipFill>
        <p:spPr bwMode="auto">
          <a:xfrm>
            <a:off x="5643570" y="3929066"/>
            <a:ext cx="3350672" cy="2357454"/>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kumimoji="0" lang="en-US" smtClean="0"/>
              <a:t>5/11/2009</a:t>
            </a:r>
            <a:endParaRPr kumimoji="0" lang="en-US"/>
          </a:p>
        </p:txBody>
      </p:sp>
      <p:sp>
        <p:nvSpPr>
          <p:cNvPr id="9" name="Slide Number Placeholder 8"/>
          <p:cNvSpPr>
            <a:spLocks noGrp="1"/>
          </p:cNvSpPr>
          <p:nvPr>
            <p:ph type="sldNum" sz="quarter" idx="12"/>
          </p:nvPr>
        </p:nvSpPr>
        <p:spPr/>
        <p:txBody>
          <a:bodyPr/>
          <a:lstStyle/>
          <a:p>
            <a:fld id="{1AD93096-5B34-4342-9326-69289CEAE4C2}" type="slidenum">
              <a:rPr kumimoji="0" lang="en-US" smtClean="0"/>
              <a:pPr/>
              <a:t>11</a:t>
            </a:fld>
            <a:endParaRPr kumimoji="0" lang="en-US"/>
          </a:p>
        </p:txBody>
      </p:sp>
      <p:sp>
        <p:nvSpPr>
          <p:cNvPr id="10" name="Footer Placeholder 9"/>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571473" y="512064"/>
            <a:ext cx="6357982" cy="914400"/>
          </a:xfrm>
        </p:spPr>
        <p:txBody>
          <a:bodyPr/>
          <a:lstStyle/>
          <a:p>
            <a:r>
              <a:rPr lang="en-CA" sz="3200" dirty="0" smtClean="0"/>
              <a:t>9.3.1.: Stabilisation/LAPP</a:t>
            </a:r>
          </a:p>
        </p:txBody>
      </p:sp>
      <p:sp>
        <p:nvSpPr>
          <p:cNvPr id="89091" name="Rectangle 3"/>
          <p:cNvSpPr>
            <a:spLocks noGrp="1"/>
          </p:cNvSpPr>
          <p:nvPr>
            <p:ph type="body" idx="1"/>
          </p:nvPr>
        </p:nvSpPr>
        <p:spPr>
          <a:xfrm>
            <a:off x="684213" y="1196975"/>
            <a:ext cx="6157930" cy="4998262"/>
          </a:xfrm>
        </p:spPr>
        <p:txBody>
          <a:bodyPr>
            <a:normAutofit fontScale="77500" lnSpcReduction="20000"/>
          </a:bodyPr>
          <a:lstStyle/>
          <a:p>
            <a:r>
              <a:rPr lang="en-GB" dirty="0" smtClean="0"/>
              <a:t>The study of different </a:t>
            </a:r>
            <a:r>
              <a:rPr lang="en-GB" b="1" i="1" dirty="0" smtClean="0"/>
              <a:t>damping devices</a:t>
            </a:r>
            <a:r>
              <a:rPr lang="en-GB" dirty="0" smtClean="0"/>
              <a:t> has been performed, in particular in the context of the instrumentation needed. Different </a:t>
            </a:r>
            <a:r>
              <a:rPr lang="en-GB" b="1" i="1" dirty="0" smtClean="0"/>
              <a:t>sensors</a:t>
            </a:r>
            <a:r>
              <a:rPr lang="en-GB" dirty="0" smtClean="0"/>
              <a:t> have been characterized and used in an active damping device. However, the most promising sensors have shown some long term effects of degradation. The study of the sensors will need some more attention. The conclusion of this study can be found in a published report.</a:t>
            </a:r>
          </a:p>
          <a:p>
            <a:r>
              <a:rPr lang="en-GB" dirty="0" smtClean="0"/>
              <a:t>In addition, work has been done towards the advancement of the procurement of a test MB quadrupole. Simulations have been done on the current MB magnet and have shown that the first vibration modes are at high enough a frequency. </a:t>
            </a:r>
            <a:endParaRPr lang="en-GB" dirty="0"/>
          </a:p>
        </p:txBody>
      </p:sp>
      <p:pic>
        <p:nvPicPr>
          <p:cNvPr id="89094" name="Picture 6"/>
          <p:cNvPicPr>
            <a:picLocks noChangeAspect="1" noChangeArrowheads="1"/>
          </p:cNvPicPr>
          <p:nvPr/>
        </p:nvPicPr>
        <p:blipFill>
          <a:blip r:embed="rId2" cstate="print"/>
          <a:srcRect l="67361" t="18217" r="830" b="22986"/>
          <a:stretch>
            <a:fillRect/>
          </a:stretch>
        </p:blipFill>
        <p:spPr bwMode="auto">
          <a:xfrm>
            <a:off x="7258050" y="3933825"/>
            <a:ext cx="1562100" cy="2301875"/>
          </a:xfrm>
          <a:prstGeom prst="rect">
            <a:avLst/>
          </a:prstGeom>
          <a:noFill/>
          <a:ln w="9525">
            <a:noFill/>
            <a:miter lim="800000"/>
            <a:headEnd/>
            <a:tailEnd/>
          </a:ln>
          <a:effectLst/>
        </p:spPr>
      </p:pic>
      <p:grpSp>
        <p:nvGrpSpPr>
          <p:cNvPr id="46084" name="Group 4"/>
          <p:cNvGrpSpPr>
            <a:grpSpLocks noChangeAspect="1"/>
          </p:cNvGrpSpPr>
          <p:nvPr/>
        </p:nvGrpSpPr>
        <p:grpSpPr bwMode="auto">
          <a:xfrm>
            <a:off x="7092950" y="1125538"/>
            <a:ext cx="1797050" cy="2781300"/>
            <a:chOff x="4468" y="709"/>
            <a:chExt cx="1132" cy="1752"/>
          </a:xfrm>
        </p:grpSpPr>
        <p:sp>
          <p:nvSpPr>
            <p:cNvPr id="46083" name="AutoShape 3"/>
            <p:cNvSpPr>
              <a:spLocks noChangeAspect="1" noChangeArrowheads="1" noTextEdit="1"/>
            </p:cNvSpPr>
            <p:nvPr/>
          </p:nvSpPr>
          <p:spPr bwMode="auto">
            <a:xfrm>
              <a:off x="4468" y="709"/>
              <a:ext cx="1132" cy="1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46085" name="Picture 5"/>
            <p:cNvPicPr>
              <a:picLocks noChangeAspect="1" noChangeArrowheads="1"/>
            </p:cNvPicPr>
            <p:nvPr/>
          </p:nvPicPr>
          <p:blipFill>
            <a:blip r:embed="rId3" cstate="print"/>
            <a:srcRect/>
            <a:stretch>
              <a:fillRect/>
            </a:stretch>
          </p:blipFill>
          <p:spPr bwMode="auto">
            <a:xfrm>
              <a:off x="4468" y="709"/>
              <a:ext cx="1137" cy="1757"/>
            </a:xfrm>
            <a:prstGeom prst="rect">
              <a:avLst/>
            </a:prstGeom>
            <a:noFill/>
            <a:ln w="9525">
              <a:noFill/>
              <a:miter lim="800000"/>
              <a:headEnd/>
              <a:tailEnd/>
            </a:ln>
          </p:spPr>
        </p:pic>
      </p:grpSp>
      <p:sp>
        <p:nvSpPr>
          <p:cNvPr id="10" name="Date Placeholder 9"/>
          <p:cNvSpPr>
            <a:spLocks noGrp="1"/>
          </p:cNvSpPr>
          <p:nvPr>
            <p:ph type="dt" sz="half" idx="10"/>
          </p:nvPr>
        </p:nvSpPr>
        <p:spPr/>
        <p:txBody>
          <a:bodyPr/>
          <a:lstStyle/>
          <a:p>
            <a:r>
              <a:rPr kumimoji="0" lang="en-US" smtClean="0"/>
              <a:t>5/11/2009</a:t>
            </a:r>
            <a:endParaRPr kumimoji="0" lang="en-US"/>
          </a:p>
        </p:txBody>
      </p:sp>
      <p:sp>
        <p:nvSpPr>
          <p:cNvPr id="11" name="Slide Number Placeholder 10"/>
          <p:cNvSpPr>
            <a:spLocks noGrp="1"/>
          </p:cNvSpPr>
          <p:nvPr>
            <p:ph type="sldNum" sz="quarter" idx="12"/>
          </p:nvPr>
        </p:nvSpPr>
        <p:spPr/>
        <p:txBody>
          <a:bodyPr/>
          <a:lstStyle/>
          <a:p>
            <a:fld id="{1AD93096-5B34-4342-9326-69289CEAE4C2}" type="slidenum">
              <a:rPr kumimoji="0" lang="en-US" smtClean="0"/>
              <a:pPr/>
              <a:t>12</a:t>
            </a:fld>
            <a:endParaRPr kumimoji="0" lang="en-US"/>
          </a:p>
        </p:txBody>
      </p:sp>
      <p:sp>
        <p:nvSpPr>
          <p:cNvPr id="12" name="Footer Placeholder 11"/>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571473" y="512064"/>
            <a:ext cx="6357982" cy="914400"/>
          </a:xfrm>
        </p:spPr>
        <p:txBody>
          <a:bodyPr/>
          <a:lstStyle/>
          <a:p>
            <a:r>
              <a:rPr lang="en-CA" sz="3200" dirty="0" smtClean="0"/>
              <a:t>9.3.1.: Pre-alignment/CERN</a:t>
            </a:r>
          </a:p>
        </p:txBody>
      </p:sp>
      <p:sp>
        <p:nvSpPr>
          <p:cNvPr id="89091" name="Rectangle 3"/>
          <p:cNvSpPr>
            <a:spLocks noGrp="1"/>
          </p:cNvSpPr>
          <p:nvPr>
            <p:ph type="body" idx="1"/>
          </p:nvPr>
        </p:nvSpPr>
        <p:spPr>
          <a:xfrm>
            <a:off x="684212" y="1196975"/>
            <a:ext cx="7816878" cy="4998262"/>
          </a:xfrm>
        </p:spPr>
        <p:txBody>
          <a:bodyPr>
            <a:noAutofit/>
          </a:bodyPr>
          <a:lstStyle/>
          <a:p>
            <a:pPr marL="0" indent="0">
              <a:buNone/>
            </a:pPr>
            <a:r>
              <a:rPr lang="en-GB" sz="1800" dirty="0" smtClean="0"/>
              <a:t>Three solutions were considered for the repositioning system. It was found that:</a:t>
            </a:r>
          </a:p>
          <a:p>
            <a:r>
              <a:rPr lang="en-GB" sz="1600" b="1" i="1" dirty="0" smtClean="0"/>
              <a:t>Hexapod structures </a:t>
            </a:r>
            <a:r>
              <a:rPr lang="en-GB" sz="1600" dirty="0" smtClean="0"/>
              <a:t>provide low rigidity and low </a:t>
            </a:r>
            <a:r>
              <a:rPr lang="en-GB" sz="1600" dirty="0" err="1" smtClean="0"/>
              <a:t>eigenfrequency</a:t>
            </a:r>
            <a:r>
              <a:rPr lang="en-GB" sz="1600" dirty="0" smtClean="0"/>
              <a:t>.</a:t>
            </a:r>
          </a:p>
          <a:p>
            <a:r>
              <a:rPr lang="en-GB" sz="1600" b="1" i="1" dirty="0" smtClean="0"/>
              <a:t>Wedge systems </a:t>
            </a:r>
            <a:r>
              <a:rPr lang="en-GB" sz="1600" dirty="0" smtClean="0"/>
              <a:t>can provide larger contact surface, which leads to higher contact friction, which is not recommended in micrometric active alignment. </a:t>
            </a:r>
          </a:p>
          <a:p>
            <a:r>
              <a:rPr lang="en-GB" sz="1600" dirty="0" smtClean="0"/>
              <a:t>For these reasons, </a:t>
            </a:r>
            <a:r>
              <a:rPr lang="en-GB" sz="1600" b="1" i="1" dirty="0" smtClean="0"/>
              <a:t>cam based alignment systems </a:t>
            </a:r>
            <a:r>
              <a:rPr lang="en-GB" sz="1600" dirty="0" smtClean="0"/>
              <a:t>are proposed for the repositioning of the CLIC MB Quad. The cam based alignment system is a 3-point alignment system, with 4 interfaces with the settlement, providing 5 degrees of freedom (DOF). In the CLIC case, this system is mandatory to pre-align actively the MB quads with respect to the other components within a few µm, inside a sliding window of 200 m, all along the linacs, to allow the first beam to be sent.</a:t>
            </a:r>
          </a:p>
          <a:p>
            <a:pPr marL="0" indent="0">
              <a:buNone/>
            </a:pPr>
            <a:endParaRPr lang="en-GB" sz="1600" dirty="0" smtClean="0"/>
          </a:p>
          <a:p>
            <a:pPr marL="0" indent="0">
              <a:buNone/>
            </a:pPr>
            <a:r>
              <a:rPr lang="en-GB" sz="1800" dirty="0" smtClean="0"/>
              <a:t>With the solution for repositioning now chosen, we need to improve the existing solution to fulfil the CLIC micrometric requirements. A 1-DOF cam based system will be studied first. The manufacturing drawings are ready, and cost studies are being performed by the CERN main workshop. The market research on an alternative hardware is in progress: encoders and stepper motors will be ordered soon.</a:t>
            </a:r>
            <a:endParaRPr lang="en-GB" sz="1800" dirty="0"/>
          </a:p>
        </p:txBody>
      </p:sp>
      <p:sp>
        <p:nvSpPr>
          <p:cNvPr id="10" name="Date Placeholder 9"/>
          <p:cNvSpPr>
            <a:spLocks noGrp="1"/>
          </p:cNvSpPr>
          <p:nvPr>
            <p:ph type="dt" sz="half" idx="10"/>
          </p:nvPr>
        </p:nvSpPr>
        <p:spPr/>
        <p:txBody>
          <a:bodyPr/>
          <a:lstStyle/>
          <a:p>
            <a:r>
              <a:rPr kumimoji="0" lang="en-US" smtClean="0"/>
              <a:t>5/11/2009</a:t>
            </a:r>
            <a:endParaRPr kumimoji="0" lang="en-US"/>
          </a:p>
        </p:txBody>
      </p:sp>
      <p:sp>
        <p:nvSpPr>
          <p:cNvPr id="11" name="Slide Number Placeholder 10"/>
          <p:cNvSpPr>
            <a:spLocks noGrp="1"/>
          </p:cNvSpPr>
          <p:nvPr>
            <p:ph type="sldNum" sz="quarter" idx="12"/>
          </p:nvPr>
        </p:nvSpPr>
        <p:spPr/>
        <p:txBody>
          <a:bodyPr/>
          <a:lstStyle/>
          <a:p>
            <a:fld id="{1AD93096-5B34-4342-9326-69289CEAE4C2}" type="slidenum">
              <a:rPr kumimoji="0" lang="en-US" smtClean="0"/>
              <a:pPr/>
              <a:t>13</a:t>
            </a:fld>
            <a:endParaRPr kumimoji="0" lang="en-US"/>
          </a:p>
        </p:txBody>
      </p:sp>
      <p:sp>
        <p:nvSpPr>
          <p:cNvPr id="12" name="Footer Placeholder 11"/>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p:txBody>
          <a:bodyPr/>
          <a:lstStyle/>
          <a:p>
            <a:r>
              <a:rPr lang="en-CA" sz="3600" dirty="0" smtClean="0"/>
              <a:t>9.3.1.: Magnets/CERN</a:t>
            </a:r>
          </a:p>
        </p:txBody>
      </p:sp>
      <p:sp>
        <p:nvSpPr>
          <p:cNvPr id="87043" name="Rectangle 3"/>
          <p:cNvSpPr>
            <a:spLocks noGrp="1"/>
          </p:cNvSpPr>
          <p:nvPr>
            <p:ph type="body" idx="1"/>
          </p:nvPr>
        </p:nvSpPr>
        <p:spPr>
          <a:xfrm>
            <a:off x="684213" y="1412875"/>
            <a:ext cx="8002587" cy="4302141"/>
          </a:xfrm>
        </p:spPr>
        <p:txBody>
          <a:bodyPr>
            <a:normAutofit/>
          </a:bodyPr>
          <a:lstStyle/>
          <a:p>
            <a:pPr marL="0" indent="0">
              <a:buNone/>
            </a:pPr>
            <a:r>
              <a:rPr lang="en-GB" sz="2000" dirty="0" smtClean="0"/>
              <a:t>During the 1</a:t>
            </a:r>
            <a:r>
              <a:rPr lang="en-GB" sz="2000" baseline="30000" dirty="0" smtClean="0"/>
              <a:t>st</a:t>
            </a:r>
            <a:r>
              <a:rPr lang="en-GB" sz="2000" dirty="0" smtClean="0"/>
              <a:t> half year of EuCARD, the activity on the procurement of the magnet prototypes for the CLIC stabilization studies has started and has reached advanced status compared to the milestones planned.</a:t>
            </a:r>
          </a:p>
          <a:p>
            <a:pPr lvl="0"/>
            <a:r>
              <a:rPr lang="en-GB" sz="2000" dirty="0" smtClean="0"/>
              <a:t>In April 2009 we have completed the design “For Tendering” of the Main Beam quadrupole prototypes.</a:t>
            </a:r>
          </a:p>
          <a:p>
            <a:pPr lvl="0"/>
            <a:r>
              <a:rPr lang="en-GB" sz="2000" dirty="0" smtClean="0"/>
              <a:t>Between May and July 2009 we have completed the procurement of the material for the above mentioned prototypes (Copper hollow conductor and low-carbon steel),</a:t>
            </a:r>
          </a:p>
          <a:p>
            <a:pPr lvl="0"/>
            <a:r>
              <a:rPr lang="en-GB" sz="2000" dirty="0" smtClean="0"/>
              <a:t>In July 2009 we have placed the order for the coils.</a:t>
            </a:r>
          </a:p>
          <a:p>
            <a:r>
              <a:rPr lang="en-GB" sz="2000" dirty="0" smtClean="0"/>
              <a:t>In September 2009 we have placed the order for the ultra-precise </a:t>
            </a:r>
            <a:br>
              <a:rPr lang="en-GB" sz="2000" dirty="0" smtClean="0"/>
            </a:br>
            <a:r>
              <a:rPr lang="en-GB" sz="2000" dirty="0" smtClean="0"/>
              <a:t>machining of the poles (quadrants)</a:t>
            </a:r>
            <a:endParaRPr lang="en-CA" sz="1800" dirty="0" smtClean="0"/>
          </a:p>
        </p:txBody>
      </p:sp>
      <p:sp>
        <p:nvSpPr>
          <p:cNvPr id="6" name="Date Placeholder 5"/>
          <p:cNvSpPr>
            <a:spLocks noGrp="1"/>
          </p:cNvSpPr>
          <p:nvPr>
            <p:ph type="dt" sz="half" idx="10"/>
          </p:nvPr>
        </p:nvSpPr>
        <p:spPr/>
        <p:txBody>
          <a:bodyPr/>
          <a:lstStyle/>
          <a:p>
            <a:r>
              <a:rPr kumimoji="0" lang="en-US" smtClean="0"/>
              <a:t>5/11/2009</a:t>
            </a:r>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14</a:t>
            </a:fld>
            <a:endParaRPr kumimoji="0" lang="en-US"/>
          </a:p>
        </p:txBody>
      </p:sp>
      <p:sp>
        <p:nvSpPr>
          <p:cNvPr id="8" name="Footer Placeholder 7"/>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a:xfrm>
            <a:off x="914400" y="512064"/>
            <a:ext cx="6729434" cy="914400"/>
          </a:xfrm>
        </p:spPr>
        <p:txBody>
          <a:bodyPr/>
          <a:lstStyle/>
          <a:p>
            <a:r>
              <a:rPr lang="en-CA" sz="3600" dirty="0" smtClean="0"/>
              <a:t>9.3.2 </a:t>
            </a:r>
            <a:r>
              <a:rPr lang="en-CA" sz="3600" dirty="0" err="1" smtClean="0"/>
              <a:t>Interferometry</a:t>
            </a:r>
            <a:r>
              <a:rPr lang="en-CA" sz="3600" dirty="0" smtClean="0"/>
              <a:t>/UOXF-DL</a:t>
            </a:r>
          </a:p>
        </p:txBody>
      </p:sp>
      <p:sp>
        <p:nvSpPr>
          <p:cNvPr id="91140" name="Text Box 4"/>
          <p:cNvSpPr txBox="1">
            <a:spLocks noGrp="1" noChangeArrowheads="1"/>
          </p:cNvSpPr>
          <p:nvPr>
            <p:ph type="body" idx="1"/>
          </p:nvPr>
        </p:nvSpPr>
        <p:spPr>
          <a:xfrm>
            <a:off x="928662" y="1196974"/>
            <a:ext cx="7772400" cy="5018107"/>
          </a:xfrm>
          <a:solidFill>
            <a:schemeClr val="bg1"/>
          </a:solidFill>
          <a:ln/>
        </p:spPr>
        <p:txBody>
          <a:bodyPr>
            <a:normAutofit fontScale="62500" lnSpcReduction="20000"/>
          </a:bodyPr>
          <a:lstStyle/>
          <a:p>
            <a:r>
              <a:rPr lang="en-GB" dirty="0" smtClean="0"/>
              <a:t>Progress has been made with developing the MONALISA system towards the ATF2 application. We have to operate our interferometer in vacuum to achieve the required resolutions. We custom-built a vacuum system between the ATF2 final focus quadrupole magnet and the </a:t>
            </a:r>
            <a:r>
              <a:rPr lang="en-GB" dirty="0" err="1" smtClean="0"/>
              <a:t>Shintake</a:t>
            </a:r>
            <a:r>
              <a:rPr lang="en-GB" dirty="0" smtClean="0"/>
              <a:t> table. This system uses vacuum bellows to allow adjusting the position of the quadrupole, but is designed to be essentially force-free. The system was brought to ATF2 and installed for a test. It was shown that the increase in vibrations between the </a:t>
            </a:r>
            <a:r>
              <a:rPr lang="en-GB" dirty="0" err="1" smtClean="0"/>
              <a:t>Shintake</a:t>
            </a:r>
            <a:r>
              <a:rPr lang="en-GB" dirty="0" smtClean="0"/>
              <a:t> table and QD0 is minimal and also that the </a:t>
            </a:r>
            <a:r>
              <a:rPr lang="en-GB" dirty="0" err="1" smtClean="0"/>
              <a:t>Shintake</a:t>
            </a:r>
            <a:r>
              <a:rPr lang="en-GB" dirty="0" smtClean="0"/>
              <a:t> monitor performance is not affected. </a:t>
            </a:r>
          </a:p>
          <a:p>
            <a:r>
              <a:rPr lang="en-GB" dirty="0" smtClean="0"/>
              <a:t>We also have interacted with the CLIC effort for quadrupole stabilization to plan for a MONALISA monitoring system on the CLIC mock-up quadrupole magnet project. A new digital feedback board has been fabricated and is undergoing testing.</a:t>
            </a:r>
          </a:p>
          <a:p>
            <a:pPr>
              <a:buNone/>
            </a:pPr>
            <a:endParaRPr lang="en-GB" dirty="0" smtClean="0"/>
          </a:p>
          <a:p>
            <a:pPr marL="0" indent="0">
              <a:buNone/>
            </a:pPr>
            <a:r>
              <a:rPr lang="en-GB" dirty="0" smtClean="0"/>
              <a:t>NB.: This is advancing well, but the milestone 9.3.3, “Installation of ATF2 Final Focus Alignment Monitoring System”, which was due 9/2009, is late. </a:t>
            </a:r>
          </a:p>
          <a:p>
            <a:pPr marL="0" indent="0">
              <a:buNone/>
            </a:pPr>
            <a:r>
              <a:rPr lang="en-GB" dirty="0" smtClean="0"/>
              <a:t>“A full installation of the MONALISA system has been delayed until the ATF2 experiment (in particular the </a:t>
            </a:r>
            <a:r>
              <a:rPr lang="en-GB" dirty="0" err="1" smtClean="0"/>
              <a:t>Shinake</a:t>
            </a:r>
            <a:r>
              <a:rPr lang="en-GB" dirty="0" smtClean="0"/>
              <a:t> monitor) is ready. The expected delay is 2 months.”</a:t>
            </a:r>
            <a:endParaRPr lang="en-CA" dirty="0" smtClean="0"/>
          </a:p>
        </p:txBody>
      </p:sp>
      <p:sp>
        <p:nvSpPr>
          <p:cNvPr id="6" name="Date Placeholder 5"/>
          <p:cNvSpPr>
            <a:spLocks noGrp="1"/>
          </p:cNvSpPr>
          <p:nvPr>
            <p:ph type="dt" sz="half" idx="10"/>
          </p:nvPr>
        </p:nvSpPr>
        <p:spPr/>
        <p:txBody>
          <a:bodyPr/>
          <a:lstStyle/>
          <a:p>
            <a:r>
              <a:rPr kumimoji="0" lang="en-US" smtClean="0"/>
              <a:t>5/11/2009</a:t>
            </a:r>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15</a:t>
            </a:fld>
            <a:endParaRPr kumimoji="0" lang="en-US"/>
          </a:p>
        </p:txBody>
      </p:sp>
      <p:sp>
        <p:nvSpPr>
          <p:cNvPr id="8" name="Footer Placeholder 7"/>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412875"/>
            <a:ext cx="7772400" cy="1576398"/>
          </a:xfrm>
        </p:spPr>
        <p:txBody>
          <a:bodyPr/>
          <a:lstStyle/>
          <a:p>
            <a:r>
              <a:rPr lang="en-GB" dirty="0" smtClean="0"/>
              <a:t>Task 9.4: Beam Delivery System</a:t>
            </a:r>
            <a:endParaRPr lang="en-GB" dirty="0"/>
          </a:p>
        </p:txBody>
      </p:sp>
      <p:sp>
        <p:nvSpPr>
          <p:cNvPr id="7" name="Text Placeholder 6"/>
          <p:cNvSpPr>
            <a:spLocks noGrp="1"/>
          </p:cNvSpPr>
          <p:nvPr>
            <p:ph type="body" idx="1"/>
          </p:nvPr>
        </p:nvSpPr>
        <p:spPr>
          <a:xfrm>
            <a:off x="914400" y="3357562"/>
            <a:ext cx="7772400" cy="2071702"/>
          </a:xfrm>
        </p:spPr>
        <p:txBody>
          <a:bodyPr/>
          <a:lstStyle/>
          <a:p>
            <a:r>
              <a:rPr lang="en-GB" dirty="0" smtClean="0"/>
              <a:t>Sub-tasks: </a:t>
            </a:r>
          </a:p>
          <a:p>
            <a:pPr marL="489204" indent="-457200">
              <a:buFont typeface="+mj-lt"/>
              <a:buAutoNum type="arabicPeriod"/>
            </a:pPr>
            <a:r>
              <a:rPr lang="en-US" dirty="0" smtClean="0"/>
              <a:t>ATF2 tuning and CLIC IR (UNIMAN, STFC)</a:t>
            </a:r>
          </a:p>
          <a:p>
            <a:pPr marL="489204" indent="-457200">
              <a:buFont typeface="+mj-lt"/>
              <a:buAutoNum type="arabicPeriod"/>
            </a:pPr>
            <a:r>
              <a:rPr lang="en-US" dirty="0" smtClean="0"/>
              <a:t>High Precision BPMs (RHUL)</a:t>
            </a:r>
          </a:p>
          <a:p>
            <a:pPr marL="489204" indent="-457200">
              <a:buFont typeface="+mj-lt"/>
              <a:buAutoNum type="arabicPeriod"/>
            </a:pPr>
            <a:r>
              <a:rPr lang="en-US" dirty="0" smtClean="0"/>
              <a:t>Laser-wire (RHUL)</a:t>
            </a:r>
          </a:p>
          <a:p>
            <a:endParaRPr lang="en-GB" dirty="0"/>
          </a:p>
        </p:txBody>
      </p:sp>
      <p:sp>
        <p:nvSpPr>
          <p:cNvPr id="8" name="Date Placeholder 7"/>
          <p:cNvSpPr>
            <a:spLocks noGrp="1"/>
          </p:cNvSpPr>
          <p:nvPr>
            <p:ph type="dt" sz="half" idx="10"/>
          </p:nvPr>
        </p:nvSpPr>
        <p:spPr/>
        <p:txBody>
          <a:bodyPr/>
          <a:lstStyle/>
          <a:p>
            <a:r>
              <a:rPr kumimoji="0" lang="en-US" smtClean="0"/>
              <a:t>5/11/2009</a:t>
            </a:r>
            <a:endParaRPr kumimoji="0" lang="en-US"/>
          </a:p>
        </p:txBody>
      </p:sp>
      <p:sp>
        <p:nvSpPr>
          <p:cNvPr id="9" name="Slide Number Placeholder 8"/>
          <p:cNvSpPr>
            <a:spLocks noGrp="1"/>
          </p:cNvSpPr>
          <p:nvPr>
            <p:ph type="sldNum" sz="quarter" idx="12"/>
          </p:nvPr>
        </p:nvSpPr>
        <p:spPr/>
        <p:txBody>
          <a:bodyPr/>
          <a:lstStyle/>
          <a:p>
            <a:fld id="{1AD93096-5B34-4342-9326-69289CEAE4C2}" type="slidenum">
              <a:rPr kumimoji="0" lang="en-US" smtClean="0"/>
              <a:pPr/>
              <a:t>16</a:t>
            </a:fld>
            <a:endParaRPr kumimoji="0" lang="en-US"/>
          </a:p>
        </p:txBody>
      </p:sp>
      <p:sp>
        <p:nvSpPr>
          <p:cNvPr id="10" name="Footer Placeholder 9"/>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smtClean="0"/>
              <a:t>9.4.1.: ATF2 tuning and CLIC IR (1/2)</a:t>
            </a:r>
            <a:endParaRPr lang="en-GB" sz="3200" dirty="0"/>
          </a:p>
        </p:txBody>
      </p:sp>
      <p:sp>
        <p:nvSpPr>
          <p:cNvPr id="9" name="Content Placeholder 8"/>
          <p:cNvSpPr>
            <a:spLocks noGrp="1"/>
          </p:cNvSpPr>
          <p:nvPr>
            <p:ph idx="1"/>
          </p:nvPr>
        </p:nvSpPr>
        <p:spPr/>
        <p:txBody>
          <a:bodyPr>
            <a:normAutofit fontScale="62500" lnSpcReduction="20000"/>
          </a:bodyPr>
          <a:lstStyle/>
          <a:p>
            <a:r>
              <a:rPr lang="en-GB" dirty="0" smtClean="0"/>
              <a:t>Calculation of electromagnetic backgrounds at the IP of the established post-IP optics and layout for CLIC interaction region (R. Appleby, M. Salt/UNIMAN).</a:t>
            </a:r>
          </a:p>
          <a:p>
            <a:r>
              <a:rPr lang="en-GB" dirty="0" smtClean="0"/>
              <a:t>Publication at PAC09 (WE6PFP070) focusing on the IP photon background from the 1st post-IP collimator. </a:t>
            </a:r>
          </a:p>
          <a:p>
            <a:r>
              <a:rPr lang="en-GB" dirty="0" smtClean="0"/>
              <a:t>Subsequent work has implemented new forms of electromagnetic cascade biasing in GEANT4 and BDSIM to let this work be extended to the downstream collimators and the intermediate dump. </a:t>
            </a:r>
          </a:p>
          <a:p>
            <a:r>
              <a:rPr lang="en-GB" dirty="0" smtClean="0"/>
              <a:t>A full understanding of the post-IP radiation field and backgrounds is a critical part of an optimised design and milestone 1 of this Subtask, and essential for the post-IP part of the CLIC CDR.</a:t>
            </a:r>
          </a:p>
          <a:p>
            <a:r>
              <a:rPr lang="en-GB" dirty="0" smtClean="0"/>
              <a:t> James Jones (</a:t>
            </a:r>
            <a:r>
              <a:rPr lang="en-GB" dirty="0" err="1" smtClean="0"/>
              <a:t>ASTeC</a:t>
            </a:r>
            <a:r>
              <a:rPr lang="en-GB" dirty="0" smtClean="0"/>
              <a:t>) and </a:t>
            </a:r>
            <a:r>
              <a:rPr lang="en-GB" dirty="0" err="1" smtClean="0"/>
              <a:t>Deepa</a:t>
            </a:r>
            <a:r>
              <a:rPr lang="en-GB" dirty="0" smtClean="0"/>
              <a:t> </a:t>
            </a:r>
            <a:r>
              <a:rPr lang="en-GB" dirty="0" err="1" smtClean="0"/>
              <a:t>Angal</a:t>
            </a:r>
            <a:r>
              <a:rPr lang="en-GB" dirty="0" smtClean="0"/>
              <a:t>-Kalinin (</a:t>
            </a:r>
            <a:r>
              <a:rPr lang="en-GB" dirty="0" err="1" smtClean="0"/>
              <a:t>ASTeC</a:t>
            </a:r>
            <a:r>
              <a:rPr lang="en-GB" dirty="0" smtClean="0"/>
              <a:t>) have been working on the design of a dogleg to pass the photons from the </a:t>
            </a:r>
            <a:r>
              <a:rPr lang="en-GB" dirty="0" err="1" smtClean="0"/>
              <a:t>undulator</a:t>
            </a:r>
            <a:r>
              <a:rPr lang="en-GB" dirty="0" smtClean="0"/>
              <a:t> to the target in the ILC BDS. This work has provided an important input to the new baseline considerations for ILC. </a:t>
            </a:r>
          </a:p>
        </p:txBody>
      </p:sp>
      <p:sp>
        <p:nvSpPr>
          <p:cNvPr id="6" name="Date Placeholder 5"/>
          <p:cNvSpPr>
            <a:spLocks noGrp="1"/>
          </p:cNvSpPr>
          <p:nvPr>
            <p:ph type="dt" sz="half" idx="10"/>
          </p:nvPr>
        </p:nvSpPr>
        <p:spPr/>
        <p:txBody>
          <a:bodyPr/>
          <a:lstStyle/>
          <a:p>
            <a:r>
              <a:rPr kumimoji="0" lang="en-US" smtClean="0"/>
              <a:t>5/11/2009</a:t>
            </a:r>
            <a:endParaRPr kumimoji="0" lang="en-US"/>
          </a:p>
        </p:txBody>
      </p:sp>
      <p:sp>
        <p:nvSpPr>
          <p:cNvPr id="8" name="Footer Placeholder 7"/>
          <p:cNvSpPr>
            <a:spLocks noGrp="1"/>
          </p:cNvSpPr>
          <p:nvPr>
            <p:ph type="ftr" sz="quarter" idx="11"/>
          </p:nvPr>
        </p:nvSpPr>
        <p:spPr/>
        <p:txBody>
          <a:bodyPr/>
          <a:lstStyle/>
          <a:p>
            <a:r>
              <a:rPr kumimoji="0" lang="en-US" smtClean="0"/>
              <a:t>3rd EuCARD SC Meeting</a:t>
            </a:r>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17</a:t>
            </a:fld>
            <a:endParaRPr kumimoji="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smtClean="0"/>
              <a:t>9.4.1.: ATF2 tuning and CLIC IR (2/2)</a:t>
            </a:r>
            <a:endParaRPr lang="en-GB" sz="3200" dirty="0"/>
          </a:p>
        </p:txBody>
      </p:sp>
      <p:sp>
        <p:nvSpPr>
          <p:cNvPr id="9" name="Content Placeholder 8"/>
          <p:cNvSpPr>
            <a:spLocks noGrp="1"/>
          </p:cNvSpPr>
          <p:nvPr>
            <p:ph idx="1"/>
          </p:nvPr>
        </p:nvSpPr>
        <p:spPr>
          <a:xfrm>
            <a:off x="914400" y="1428736"/>
            <a:ext cx="7772400" cy="4926824"/>
          </a:xfrm>
        </p:spPr>
        <p:txBody>
          <a:bodyPr>
            <a:normAutofit fontScale="62500" lnSpcReduction="20000"/>
          </a:bodyPr>
          <a:lstStyle/>
          <a:p>
            <a:r>
              <a:rPr lang="en-GB" dirty="0" smtClean="0"/>
              <a:t>The design has been presented at ILC-CLIC LET workshop, CERN, June 2009 with preliminary tolerance requirements on the magnets. </a:t>
            </a:r>
          </a:p>
          <a:p>
            <a:r>
              <a:rPr lang="en-GB" dirty="0" smtClean="0"/>
              <a:t>Overall matched lattices and layouts were presented at ALCPG09 (D. </a:t>
            </a:r>
            <a:r>
              <a:rPr lang="en-GB" dirty="0" err="1" smtClean="0"/>
              <a:t>Angal</a:t>
            </a:r>
            <a:r>
              <a:rPr lang="en-GB" dirty="0" smtClean="0"/>
              <a:t>-Kalinin), September’09, Albuquerque. The layout drawings were made by </a:t>
            </a:r>
            <a:r>
              <a:rPr lang="en-GB" dirty="0" err="1" smtClean="0"/>
              <a:t>Daresbury</a:t>
            </a:r>
            <a:r>
              <a:rPr lang="en-GB" dirty="0" smtClean="0"/>
              <a:t> engineering staff interacting with J. Jones and D. </a:t>
            </a:r>
            <a:r>
              <a:rPr lang="en-GB" dirty="0" err="1" smtClean="0"/>
              <a:t>Angal</a:t>
            </a:r>
            <a:r>
              <a:rPr lang="en-GB" dirty="0" smtClean="0"/>
              <a:t>-Kalinin.</a:t>
            </a:r>
          </a:p>
          <a:p>
            <a:r>
              <a:rPr lang="en-GB" dirty="0" smtClean="0"/>
              <a:t>The work on orbit correction at ATF2 continued till July’09 (A. </a:t>
            </a:r>
            <a:r>
              <a:rPr lang="en-GB" dirty="0" err="1" smtClean="0"/>
              <a:t>Scarfe</a:t>
            </a:r>
            <a:r>
              <a:rPr lang="en-GB" dirty="0" smtClean="0"/>
              <a:t>, Ph.D. student @Manchester). The dispersion correction algorithms are being studied by J. Jones. D. </a:t>
            </a:r>
            <a:r>
              <a:rPr lang="en-GB" dirty="0" err="1" smtClean="0"/>
              <a:t>Angal</a:t>
            </a:r>
            <a:r>
              <a:rPr lang="en-GB" dirty="0" smtClean="0"/>
              <a:t>-Kalinin visited ATF2 in April 2009 to understand the tuning procedures. A paper was presented on “ATF2 spot size tuning using the rotation matrix”, A. </a:t>
            </a:r>
            <a:r>
              <a:rPr lang="en-GB" dirty="0" err="1" smtClean="0"/>
              <a:t>Scarfe</a:t>
            </a:r>
            <a:r>
              <a:rPr lang="en-GB" dirty="0" smtClean="0"/>
              <a:t>, R. Appleby, J. Jones and D. </a:t>
            </a:r>
            <a:r>
              <a:rPr lang="en-GB" dirty="0" err="1" smtClean="0"/>
              <a:t>Angal</a:t>
            </a:r>
            <a:r>
              <a:rPr lang="en-GB" dirty="0" smtClean="0"/>
              <a:t>-Kalinin at PAC09. </a:t>
            </a:r>
          </a:p>
          <a:p>
            <a:r>
              <a:rPr lang="en-GB" dirty="0" smtClean="0"/>
              <a:t>The work on the development of CLIC extraction line and integration to IR region is now very well advanced, with the optics of the extraction line baseline frozen and optimised. The design was published in PRST earlier this year. This milestone will be met, and fully documented. The IR integration will happen with </a:t>
            </a:r>
            <a:r>
              <a:rPr lang="en-GB" dirty="0" err="1" smtClean="0"/>
              <a:t>K.Elsener</a:t>
            </a:r>
            <a:r>
              <a:rPr lang="en-GB" dirty="0" smtClean="0"/>
              <a:t> and A. </a:t>
            </a:r>
            <a:r>
              <a:rPr lang="en-GB" dirty="0" err="1" smtClean="0"/>
              <a:t>Sailer</a:t>
            </a:r>
            <a:r>
              <a:rPr lang="en-GB" dirty="0" smtClean="0"/>
              <a:t>, who are working on a complete model of the IR.</a:t>
            </a:r>
          </a:p>
        </p:txBody>
      </p:sp>
      <p:sp>
        <p:nvSpPr>
          <p:cNvPr id="6" name="Date Placeholder 5"/>
          <p:cNvSpPr>
            <a:spLocks noGrp="1"/>
          </p:cNvSpPr>
          <p:nvPr>
            <p:ph type="dt" sz="half" idx="10"/>
          </p:nvPr>
        </p:nvSpPr>
        <p:spPr/>
        <p:txBody>
          <a:bodyPr/>
          <a:lstStyle/>
          <a:p>
            <a:r>
              <a:rPr kumimoji="0" lang="en-US" smtClean="0"/>
              <a:t>5/11/2009</a:t>
            </a:r>
            <a:endParaRPr kumimoji="0" lang="en-US"/>
          </a:p>
        </p:txBody>
      </p:sp>
      <p:sp>
        <p:nvSpPr>
          <p:cNvPr id="8" name="Footer Placeholder 7"/>
          <p:cNvSpPr>
            <a:spLocks noGrp="1"/>
          </p:cNvSpPr>
          <p:nvPr>
            <p:ph type="ftr" sz="quarter" idx="11"/>
          </p:nvPr>
        </p:nvSpPr>
        <p:spPr/>
        <p:txBody>
          <a:bodyPr/>
          <a:lstStyle/>
          <a:p>
            <a:r>
              <a:rPr kumimoji="0" lang="en-US" smtClean="0"/>
              <a:t>3rd EuCARD SC Meeting</a:t>
            </a:r>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18</a:t>
            </a:fld>
            <a:endParaRPr kumimoji="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dirty="0" smtClean="0"/>
              <a:t>9.4.2.: Cavity BPM’s/RHUL</a:t>
            </a:r>
            <a:endParaRPr lang="en-GB" sz="3600" dirty="0"/>
          </a:p>
        </p:txBody>
      </p:sp>
      <p:sp>
        <p:nvSpPr>
          <p:cNvPr id="9" name="Content Placeholder 8"/>
          <p:cNvSpPr>
            <a:spLocks noGrp="1"/>
          </p:cNvSpPr>
          <p:nvPr>
            <p:ph idx="1"/>
          </p:nvPr>
        </p:nvSpPr>
        <p:spPr>
          <a:xfrm>
            <a:off x="914400" y="1196975"/>
            <a:ext cx="7772400" cy="5158585"/>
          </a:xfrm>
        </p:spPr>
        <p:txBody>
          <a:bodyPr>
            <a:noAutofit/>
          </a:bodyPr>
          <a:lstStyle/>
          <a:p>
            <a:r>
              <a:rPr lang="en-GB" sz="1800" dirty="0" smtClean="0"/>
              <a:t>The ATF2 cavity BPM system has been installed at KEK and commissioning has started. Most C-band BPMs were tested with beam over this reporting period.</a:t>
            </a:r>
          </a:p>
          <a:p>
            <a:r>
              <a:rPr lang="en-GB" sz="1800" dirty="0" smtClean="0"/>
              <a:t> Numerous hardware and system integration problems were resolved and the preliminary results were presented at PAC09. </a:t>
            </a:r>
          </a:p>
          <a:p>
            <a:r>
              <a:rPr lang="en-GB" sz="1800" dirty="0" smtClean="0"/>
              <a:t>The full ATF2 BPM system was completed. The system </a:t>
            </a:r>
            <a:br>
              <a:rPr lang="en-GB" sz="1800" dirty="0" smtClean="0"/>
            </a:br>
            <a:r>
              <a:rPr lang="en-GB" sz="1800" dirty="0" smtClean="0"/>
              <a:t>has been tested with radio frequency test tones without </a:t>
            </a:r>
            <a:br>
              <a:rPr lang="en-GB" sz="1800" dirty="0" smtClean="0"/>
            </a:br>
            <a:r>
              <a:rPr lang="en-GB" sz="1800" dirty="0" smtClean="0"/>
              <a:t>beam and is achieving expected performance. </a:t>
            </a:r>
          </a:p>
          <a:p>
            <a:r>
              <a:rPr lang="en-GB" sz="1800" dirty="0" smtClean="0"/>
              <a:t>A complete analysis and control system has been </a:t>
            </a:r>
            <a:br>
              <a:rPr lang="en-GB" sz="1800" dirty="0" smtClean="0"/>
            </a:br>
            <a:r>
              <a:rPr lang="en-GB" sz="1800" dirty="0" smtClean="0"/>
              <a:t>developed to process data from the approximately </a:t>
            </a:r>
            <a:br>
              <a:rPr lang="en-GB" sz="1800" dirty="0" smtClean="0"/>
            </a:br>
            <a:r>
              <a:rPr lang="en-GB" sz="1800" dirty="0" smtClean="0"/>
              <a:t>40 BPMs (</a:t>
            </a:r>
            <a:r>
              <a:rPr lang="en-GB" sz="1800" dirty="0" err="1" smtClean="0"/>
              <a:t>Boogert</a:t>
            </a:r>
            <a:r>
              <a:rPr lang="en-GB" sz="1800" dirty="0" smtClean="0"/>
              <a:t>). The raw and processed data has </a:t>
            </a:r>
            <a:br>
              <a:rPr lang="en-GB" sz="1800" dirty="0" smtClean="0"/>
            </a:br>
            <a:r>
              <a:rPr lang="en-GB" sz="1800" dirty="0" smtClean="0"/>
              <a:t>been distributed to the ATF1/2 control system and </a:t>
            </a:r>
            <a:br>
              <a:rPr lang="en-GB" sz="1800" dirty="0" smtClean="0"/>
            </a:br>
            <a:r>
              <a:rPr lang="en-GB" sz="1800" dirty="0" smtClean="0"/>
              <a:t>lattice-tuning operations such as beam based alignment </a:t>
            </a:r>
            <a:br>
              <a:rPr lang="en-GB" sz="1800" dirty="0" smtClean="0"/>
            </a:br>
            <a:r>
              <a:rPr lang="en-GB" sz="1800" dirty="0" smtClean="0"/>
              <a:t>and dispersion correction have started. Commissioning </a:t>
            </a:r>
            <a:br>
              <a:rPr lang="en-GB" sz="1800" dirty="0" smtClean="0"/>
            </a:br>
            <a:r>
              <a:rPr lang="en-GB" sz="1800" dirty="0" smtClean="0"/>
              <a:t>has started.</a:t>
            </a:r>
          </a:p>
        </p:txBody>
      </p:sp>
      <p:sp>
        <p:nvSpPr>
          <p:cNvPr id="6" name="Date Placeholder 5"/>
          <p:cNvSpPr>
            <a:spLocks noGrp="1"/>
          </p:cNvSpPr>
          <p:nvPr>
            <p:ph type="dt" sz="half" idx="10"/>
          </p:nvPr>
        </p:nvSpPr>
        <p:spPr/>
        <p:txBody>
          <a:bodyPr/>
          <a:lstStyle/>
          <a:p>
            <a:r>
              <a:rPr kumimoji="0" lang="en-US" smtClean="0"/>
              <a:t>5/11/2009</a:t>
            </a:r>
            <a:endParaRPr kumimoji="0" lang="en-US"/>
          </a:p>
        </p:txBody>
      </p:sp>
      <p:sp>
        <p:nvSpPr>
          <p:cNvPr id="8" name="Footer Placeholder 7"/>
          <p:cNvSpPr>
            <a:spLocks noGrp="1"/>
          </p:cNvSpPr>
          <p:nvPr>
            <p:ph type="ftr" sz="quarter" idx="11"/>
          </p:nvPr>
        </p:nvSpPr>
        <p:spPr/>
        <p:txBody>
          <a:bodyPr/>
          <a:lstStyle/>
          <a:p>
            <a:r>
              <a:rPr kumimoji="0" lang="en-US" smtClean="0"/>
              <a:t>3rd EuCARD SC Meeting</a:t>
            </a:r>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19</a:t>
            </a:fld>
            <a:endParaRPr kumimoji="0" lang="en-US"/>
          </a:p>
        </p:txBody>
      </p:sp>
      <p:pic>
        <p:nvPicPr>
          <p:cNvPr id="10" name="Picture 10"/>
          <p:cNvPicPr>
            <a:picLocks noChangeAspect="1"/>
          </p:cNvPicPr>
          <p:nvPr/>
        </p:nvPicPr>
        <p:blipFill>
          <a:blip r:embed="rId2" cstate="print"/>
          <a:srcRect/>
          <a:stretch>
            <a:fillRect/>
          </a:stretch>
        </p:blipFill>
        <p:spPr bwMode="auto">
          <a:xfrm>
            <a:off x="6858016" y="2571744"/>
            <a:ext cx="1981200" cy="3149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0034" y="285728"/>
            <a:ext cx="8186767" cy="785818"/>
          </a:xfrm>
        </p:spPr>
        <p:txBody>
          <a:bodyPr/>
          <a:lstStyle/>
          <a:p>
            <a:r>
              <a:rPr lang="en-GB" sz="3200" dirty="0" err="1" smtClean="0"/>
              <a:t>NCLinac</a:t>
            </a:r>
            <a:r>
              <a:rPr lang="en-GB" sz="3200" dirty="0" smtClean="0"/>
              <a:t>: people   (Task and Partner matrix)</a:t>
            </a:r>
            <a:endParaRPr lang="en-GB" sz="3200" dirty="0"/>
          </a:p>
        </p:txBody>
      </p:sp>
      <p:graphicFrame>
        <p:nvGraphicFramePr>
          <p:cNvPr id="8" name="Content Placeholder 8"/>
          <p:cNvGraphicFramePr>
            <a:graphicFrameLocks/>
          </p:cNvGraphicFramePr>
          <p:nvPr/>
        </p:nvGraphicFramePr>
        <p:xfrm>
          <a:off x="642910" y="1036143"/>
          <a:ext cx="8316943" cy="5250377"/>
        </p:xfrm>
        <a:graphic>
          <a:graphicData uri="http://schemas.openxmlformats.org/drawingml/2006/table">
            <a:tbl>
              <a:tblPr firstRow="1" bandRow="1">
                <a:tableStyleId>{5C22544A-7EE6-4342-B048-85BDC9FD1C3A}</a:tableStyleId>
              </a:tblPr>
              <a:tblGrid>
                <a:gridCol w="1173143"/>
                <a:gridCol w="1214446"/>
                <a:gridCol w="1785950"/>
                <a:gridCol w="1571636"/>
                <a:gridCol w="1243854"/>
                <a:gridCol w="1327914"/>
              </a:tblGrid>
              <a:tr h="389177">
                <a:tc>
                  <a:txBody>
                    <a:bodyPr/>
                    <a:lstStyle/>
                    <a:p>
                      <a:endParaRPr lang="en-GB" sz="1400" dirty="0"/>
                    </a:p>
                  </a:txBody>
                  <a:tcPr/>
                </a:tc>
                <a:tc>
                  <a:txBody>
                    <a:bodyPr/>
                    <a:lstStyle/>
                    <a:p>
                      <a:r>
                        <a:rPr lang="en-GB" sz="1400" dirty="0" smtClean="0"/>
                        <a:t>Coordination</a:t>
                      </a:r>
                      <a:endParaRPr lang="en-GB" sz="1400" dirty="0"/>
                    </a:p>
                  </a:txBody>
                  <a:tcPr/>
                </a:tc>
                <a:tc>
                  <a:txBody>
                    <a:bodyPr/>
                    <a:lstStyle/>
                    <a:p>
                      <a:r>
                        <a:rPr lang="en-GB" sz="1400" dirty="0" smtClean="0"/>
                        <a:t>High Gradient</a:t>
                      </a:r>
                      <a:endParaRPr lang="en-GB" sz="1400" dirty="0"/>
                    </a:p>
                  </a:txBody>
                  <a:tcPr/>
                </a:tc>
                <a:tc>
                  <a:txBody>
                    <a:bodyPr/>
                    <a:lstStyle/>
                    <a:p>
                      <a:r>
                        <a:rPr lang="en-GB" sz="1400" dirty="0" smtClean="0"/>
                        <a:t>Stabilisation</a:t>
                      </a:r>
                      <a:endParaRPr lang="en-GB" sz="1400" dirty="0"/>
                    </a:p>
                  </a:txBody>
                  <a:tcPr/>
                </a:tc>
                <a:tc>
                  <a:txBody>
                    <a:bodyPr/>
                    <a:lstStyle/>
                    <a:p>
                      <a:r>
                        <a:rPr lang="en-GB" sz="1400" dirty="0" smtClean="0"/>
                        <a:t>BDS</a:t>
                      </a:r>
                      <a:endParaRPr lang="en-GB" sz="1400" dirty="0"/>
                    </a:p>
                  </a:txBody>
                  <a:tcPr/>
                </a:tc>
                <a:tc>
                  <a:txBody>
                    <a:bodyPr/>
                    <a:lstStyle/>
                    <a:p>
                      <a:r>
                        <a:rPr lang="en-GB" sz="1400" dirty="0" smtClean="0"/>
                        <a:t>Phase control</a:t>
                      </a:r>
                      <a:endParaRPr lang="en-GB" sz="1400" dirty="0"/>
                    </a:p>
                  </a:txBody>
                  <a:tcPr/>
                </a:tc>
              </a:tr>
              <a:tr h="504000">
                <a:tc>
                  <a:txBody>
                    <a:bodyPr/>
                    <a:lstStyle/>
                    <a:p>
                      <a:r>
                        <a:rPr lang="en-GB" sz="1400" dirty="0" smtClean="0">
                          <a:solidFill>
                            <a:schemeClr val="bg1"/>
                          </a:solidFill>
                        </a:rPr>
                        <a:t>CERN</a:t>
                      </a:r>
                      <a:endParaRPr lang="en-GB" sz="1400" dirty="0">
                        <a:solidFill>
                          <a:schemeClr val="bg1"/>
                        </a:solidFill>
                      </a:endParaRPr>
                    </a:p>
                  </a:txBody>
                  <a:tcPr/>
                </a:tc>
                <a:tc>
                  <a:txBody>
                    <a:bodyPr/>
                    <a:lstStyle/>
                    <a:p>
                      <a:r>
                        <a:rPr lang="en-GB" sz="1400" b="0" dirty="0" smtClean="0">
                          <a:solidFill>
                            <a:schemeClr val="bg1"/>
                          </a:solidFill>
                        </a:rPr>
                        <a:t>Jensen</a:t>
                      </a:r>
                      <a:endParaRPr lang="en-GB" sz="1400" b="0" dirty="0">
                        <a:solidFill>
                          <a:schemeClr val="bg1"/>
                        </a:solidFill>
                      </a:endParaRPr>
                    </a:p>
                  </a:txBody>
                  <a:tcPr/>
                </a:tc>
                <a:tc>
                  <a:txBody>
                    <a:bodyPr/>
                    <a:lstStyle/>
                    <a:p>
                      <a:r>
                        <a:rPr lang="en-GB" sz="1400" b="0" dirty="0" err="1" smtClean="0">
                          <a:solidFill>
                            <a:schemeClr val="bg1"/>
                          </a:solidFill>
                        </a:rPr>
                        <a:t>Riddone</a:t>
                      </a:r>
                      <a:endParaRPr lang="en-GB" sz="1400" b="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solidFill>
                        </a:rPr>
                        <a:t>Modena, </a:t>
                      </a:r>
                      <a:r>
                        <a:rPr lang="en-GB" sz="1400" b="0" dirty="0" err="1" smtClean="0">
                          <a:solidFill>
                            <a:schemeClr val="bg1"/>
                          </a:solidFill>
                        </a:rPr>
                        <a:t>Hauviller</a:t>
                      </a:r>
                      <a:r>
                        <a:rPr lang="en-GB" sz="1400" b="0" dirty="0" smtClean="0">
                          <a:solidFill>
                            <a:schemeClr val="bg1"/>
                          </a:solidFill>
                        </a:rPr>
                        <a:t>,</a:t>
                      </a:r>
                      <a:br>
                        <a:rPr lang="en-GB" sz="1400" b="0" dirty="0" smtClean="0">
                          <a:solidFill>
                            <a:schemeClr val="bg1"/>
                          </a:solidFill>
                        </a:rPr>
                      </a:br>
                      <a:r>
                        <a:rPr lang="en-GB" sz="1400" b="0" dirty="0" err="1" smtClean="0">
                          <a:solidFill>
                            <a:schemeClr val="bg1"/>
                          </a:solidFill>
                        </a:rPr>
                        <a:t>Mainaud</a:t>
                      </a:r>
                      <a:r>
                        <a:rPr lang="en-GB" sz="1400" b="0" dirty="0" smtClean="0">
                          <a:solidFill>
                            <a:schemeClr val="bg1"/>
                          </a:solidFill>
                        </a:rPr>
                        <a:t>-Durand, </a:t>
                      </a:r>
                      <a:r>
                        <a:rPr lang="en-GB" sz="1400" dirty="0" err="1" smtClean="0">
                          <a:solidFill>
                            <a:schemeClr val="bg1"/>
                          </a:solidFill>
                        </a:rPr>
                        <a:t>Vorozhtsov</a:t>
                      </a:r>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err="1" smtClean="0">
                          <a:solidFill>
                            <a:schemeClr val="bg1"/>
                          </a:solidFill>
                        </a:rPr>
                        <a:t>Andersson</a:t>
                      </a:r>
                      <a:r>
                        <a:rPr lang="en-GB" sz="1400" b="0" dirty="0" smtClean="0">
                          <a:solidFill>
                            <a:schemeClr val="bg1"/>
                          </a:solidFill>
                        </a:rPr>
                        <a:t>,</a:t>
                      </a:r>
                    </a:p>
                    <a:p>
                      <a:r>
                        <a:rPr lang="en-GB" sz="1400" b="0" dirty="0" smtClean="0">
                          <a:solidFill>
                            <a:schemeClr val="bg1"/>
                          </a:solidFill>
                        </a:rPr>
                        <a:t>[Needed]</a:t>
                      </a:r>
                      <a:endParaRPr lang="en-GB" sz="1400" b="0" dirty="0">
                        <a:solidFill>
                          <a:schemeClr val="bg1"/>
                        </a:solidFill>
                      </a:endParaRPr>
                    </a:p>
                  </a:txBody>
                  <a:tcPr/>
                </a:tc>
              </a:tr>
              <a:tr h="360000">
                <a:tc>
                  <a:txBody>
                    <a:bodyPr/>
                    <a:lstStyle/>
                    <a:p>
                      <a:r>
                        <a:rPr lang="en-GB" sz="1400" dirty="0" smtClean="0">
                          <a:solidFill>
                            <a:schemeClr val="bg1"/>
                          </a:solidFill>
                        </a:rPr>
                        <a:t>CIEMAT</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smtClean="0">
                          <a:solidFill>
                            <a:schemeClr val="bg1"/>
                          </a:solidFill>
                        </a:rPr>
                        <a:t>Toral, </a:t>
                      </a:r>
                      <a:r>
                        <a:rPr lang="en-GB" sz="1400" b="0" dirty="0" err="1" smtClean="0">
                          <a:solidFill>
                            <a:schemeClr val="bg1"/>
                          </a:solidFill>
                        </a:rPr>
                        <a:t>Carillo</a:t>
                      </a:r>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r>
              <a:tr h="360000">
                <a:tc>
                  <a:txBody>
                    <a:bodyPr/>
                    <a:lstStyle/>
                    <a:p>
                      <a:r>
                        <a:rPr lang="en-GB" sz="1400" dirty="0" smtClean="0">
                          <a:solidFill>
                            <a:schemeClr val="bg1"/>
                          </a:solidFill>
                        </a:rPr>
                        <a:t>CNRS/LAPP</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err="1" smtClean="0">
                          <a:solidFill>
                            <a:schemeClr val="bg1"/>
                          </a:solidFill>
                        </a:rPr>
                        <a:t>Jeremie</a:t>
                      </a:r>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r>
              <a:tr h="504000">
                <a:tc>
                  <a:txBody>
                    <a:bodyPr/>
                    <a:lstStyle/>
                    <a:p>
                      <a:r>
                        <a:rPr lang="en-GB" sz="1400" dirty="0" smtClean="0">
                          <a:solidFill>
                            <a:schemeClr val="bg1"/>
                          </a:solidFill>
                        </a:rPr>
                        <a:t>INFN/LNF</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err="1" smtClean="0">
                          <a:solidFill>
                            <a:schemeClr val="bg1"/>
                          </a:solidFill>
                        </a:rPr>
                        <a:t>Marcellini</a:t>
                      </a:r>
                      <a:r>
                        <a:rPr lang="en-GB" sz="1400" b="0" dirty="0" smtClean="0">
                          <a:solidFill>
                            <a:schemeClr val="bg1"/>
                          </a:solidFill>
                        </a:rPr>
                        <a:t>, </a:t>
                      </a:r>
                      <a:r>
                        <a:rPr lang="en-GB" sz="1400" b="0" dirty="0" err="1" smtClean="0">
                          <a:solidFill>
                            <a:schemeClr val="bg1"/>
                          </a:solidFill>
                        </a:rPr>
                        <a:t>Franzini</a:t>
                      </a:r>
                      <a:endParaRPr lang="en-GB" sz="1400" b="0" dirty="0">
                        <a:solidFill>
                          <a:schemeClr val="bg1"/>
                        </a:solidFill>
                      </a:endParaRPr>
                    </a:p>
                  </a:txBody>
                  <a:tcPr/>
                </a:tc>
              </a:tr>
              <a:tr h="360000">
                <a:tc>
                  <a:txBody>
                    <a:bodyPr/>
                    <a:lstStyle/>
                    <a:p>
                      <a:r>
                        <a:rPr lang="en-GB" sz="1400" dirty="0" smtClean="0">
                          <a:solidFill>
                            <a:schemeClr val="bg1"/>
                          </a:solidFill>
                        </a:rPr>
                        <a:t>PSI</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err="1" smtClean="0">
                          <a:solidFill>
                            <a:schemeClr val="bg1"/>
                          </a:solidFill>
                        </a:rPr>
                        <a:t>Dehler</a:t>
                      </a:r>
                      <a:endParaRPr lang="en-GB" sz="1400" b="0" dirty="0">
                        <a:solidFill>
                          <a:schemeClr val="bg1"/>
                        </a:solidFill>
                      </a:endParaRPr>
                    </a:p>
                  </a:txBody>
                  <a:tcPr/>
                </a:tc>
              </a:tr>
              <a:tr h="360000">
                <a:tc>
                  <a:txBody>
                    <a:bodyPr/>
                    <a:lstStyle/>
                    <a:p>
                      <a:r>
                        <a:rPr lang="en-GB" sz="1400" dirty="0" smtClean="0">
                          <a:solidFill>
                            <a:schemeClr val="bg1"/>
                          </a:solidFill>
                        </a:rPr>
                        <a:t>RHUL</a:t>
                      </a:r>
                      <a:endParaRPr lang="en-GB" sz="1400" dirty="0">
                        <a:solidFill>
                          <a:schemeClr val="bg1"/>
                        </a:solidFill>
                      </a:endParaRPr>
                    </a:p>
                  </a:txBody>
                  <a:tcPr/>
                </a:tc>
                <a:tc>
                  <a:txBody>
                    <a:bodyPr/>
                    <a:lstStyle/>
                    <a:p>
                      <a:r>
                        <a:rPr lang="en-GB" sz="1400" b="0" dirty="0" smtClean="0">
                          <a:solidFill>
                            <a:schemeClr val="bg1"/>
                          </a:solidFill>
                        </a:rPr>
                        <a:t>Blair</a:t>
                      </a:r>
                      <a:endParaRPr lang="en-GB" sz="1400" b="0" dirty="0">
                        <a:solidFill>
                          <a:schemeClr val="bg1"/>
                        </a:solidFill>
                      </a:endParaRPr>
                    </a:p>
                  </a:txBody>
                  <a:tcPr/>
                </a:tc>
                <a:tc>
                  <a:txBody>
                    <a:bodyPr/>
                    <a:lstStyle/>
                    <a:p>
                      <a:endParaRPr lang="en-GB" sz="1400" b="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smtClean="0">
                          <a:solidFill>
                            <a:schemeClr val="bg1"/>
                          </a:solidFill>
                        </a:rPr>
                        <a:t>Blair, </a:t>
                      </a:r>
                      <a:r>
                        <a:rPr lang="en-GB" sz="1400" b="0" dirty="0" err="1" smtClean="0">
                          <a:solidFill>
                            <a:schemeClr val="bg1"/>
                          </a:solidFill>
                        </a:rPr>
                        <a:t>Boogert</a:t>
                      </a:r>
                      <a:endParaRPr lang="en-GB" sz="1400" b="0" dirty="0">
                        <a:solidFill>
                          <a:schemeClr val="bg1"/>
                        </a:solidFill>
                      </a:endParaRPr>
                    </a:p>
                  </a:txBody>
                  <a:tcPr/>
                </a:tc>
                <a:tc>
                  <a:txBody>
                    <a:bodyPr/>
                    <a:lstStyle/>
                    <a:p>
                      <a:endParaRPr lang="en-GB" sz="1400" b="0" dirty="0">
                        <a:solidFill>
                          <a:schemeClr val="bg1"/>
                        </a:solidFill>
                      </a:endParaRPr>
                    </a:p>
                  </a:txBody>
                  <a:tcPr/>
                </a:tc>
              </a:tr>
              <a:tr h="360000">
                <a:tc>
                  <a:txBody>
                    <a:bodyPr/>
                    <a:lstStyle/>
                    <a:p>
                      <a:pPr>
                        <a:tabLst/>
                      </a:pPr>
                      <a:r>
                        <a:rPr lang="en-GB" sz="1400" dirty="0" smtClean="0">
                          <a:solidFill>
                            <a:schemeClr val="bg1"/>
                          </a:solidFill>
                        </a:rPr>
                        <a:t>STFC/ASTEC</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err="1" smtClean="0">
                          <a:solidFill>
                            <a:schemeClr val="bg1"/>
                          </a:solidFill>
                        </a:rPr>
                        <a:t>Angal</a:t>
                      </a:r>
                      <a:r>
                        <a:rPr lang="en-GB" sz="1400" b="0" dirty="0" smtClean="0">
                          <a:solidFill>
                            <a:schemeClr val="bg1"/>
                          </a:solidFill>
                        </a:rPr>
                        <a:t>-Kalinin</a:t>
                      </a:r>
                      <a:endParaRPr lang="en-GB" sz="1400" b="0" dirty="0">
                        <a:solidFill>
                          <a:schemeClr val="bg1"/>
                        </a:solidFill>
                      </a:endParaRPr>
                    </a:p>
                  </a:txBody>
                  <a:tcPr/>
                </a:tc>
                <a:tc>
                  <a:txBody>
                    <a:bodyPr/>
                    <a:lstStyle/>
                    <a:p>
                      <a:endParaRPr lang="en-GB" sz="1400" b="0" dirty="0">
                        <a:solidFill>
                          <a:schemeClr val="bg1"/>
                        </a:solidFill>
                      </a:endParaRPr>
                    </a:p>
                  </a:txBody>
                  <a:tcPr/>
                </a:tc>
              </a:tr>
              <a:tr h="720000">
                <a:tc>
                  <a:txBody>
                    <a:bodyPr/>
                    <a:lstStyle/>
                    <a:p>
                      <a:r>
                        <a:rPr lang="en-GB" sz="1400" dirty="0" smtClean="0">
                          <a:solidFill>
                            <a:schemeClr val="bg1"/>
                          </a:solidFill>
                        </a:rPr>
                        <a:t>UH</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err="1" smtClean="0">
                          <a:solidFill>
                            <a:schemeClr val="bg1"/>
                          </a:solidFill>
                        </a:rPr>
                        <a:t>Österberg</a:t>
                      </a:r>
                      <a:r>
                        <a:rPr lang="en-GB" sz="1400" b="0" dirty="0" smtClean="0">
                          <a:solidFill>
                            <a:schemeClr val="bg1"/>
                          </a:solidFill>
                        </a:rPr>
                        <a:t>, </a:t>
                      </a:r>
                      <a:r>
                        <a:rPr lang="en-GB" sz="1400" b="0" dirty="0" err="1" smtClean="0">
                          <a:solidFill>
                            <a:schemeClr val="bg1"/>
                          </a:solidFill>
                        </a:rPr>
                        <a:t>Nordlund</a:t>
                      </a:r>
                      <a:r>
                        <a:rPr lang="en-GB" sz="1400" b="0" dirty="0" smtClean="0">
                          <a:solidFill>
                            <a:schemeClr val="bg1"/>
                          </a:solidFill>
                        </a:rPr>
                        <a:t>,</a:t>
                      </a:r>
                    </a:p>
                    <a:p>
                      <a:r>
                        <a:rPr lang="en-GB" sz="1400" b="0" dirty="0" err="1" smtClean="0">
                          <a:solidFill>
                            <a:schemeClr val="bg1"/>
                          </a:solidFill>
                        </a:rPr>
                        <a:t>Djurabekova</a:t>
                      </a:r>
                      <a:r>
                        <a:rPr lang="en-GB" sz="1400" b="0" dirty="0" smtClean="0">
                          <a:solidFill>
                            <a:schemeClr val="bg1"/>
                          </a:solidFill>
                        </a:rPr>
                        <a:t>, </a:t>
                      </a:r>
                      <a:r>
                        <a:rPr lang="en-GB" sz="1400" b="0" dirty="0" err="1" smtClean="0">
                          <a:solidFill>
                            <a:schemeClr val="bg1"/>
                          </a:solidFill>
                        </a:rPr>
                        <a:t>Pohjonen</a:t>
                      </a:r>
                      <a:r>
                        <a:rPr lang="en-GB" sz="1400" b="0" dirty="0" smtClean="0">
                          <a:solidFill>
                            <a:schemeClr val="bg1"/>
                          </a:solidFill>
                        </a:rPr>
                        <a:t>, </a:t>
                      </a:r>
                      <a:r>
                        <a:rPr lang="en-GB" sz="1400" b="0" dirty="0" err="1" smtClean="0">
                          <a:solidFill>
                            <a:schemeClr val="bg1"/>
                          </a:solidFill>
                        </a:rPr>
                        <a:t>Houpana</a:t>
                      </a:r>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r>
              <a:tr h="360000">
                <a:tc>
                  <a:txBody>
                    <a:bodyPr/>
                    <a:lstStyle/>
                    <a:p>
                      <a:r>
                        <a:rPr lang="en-GB" sz="1400" dirty="0" smtClean="0">
                          <a:solidFill>
                            <a:schemeClr val="bg1"/>
                          </a:solidFill>
                        </a:rPr>
                        <a:t>UNIMAN</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smtClean="0">
                          <a:solidFill>
                            <a:schemeClr val="bg1"/>
                          </a:solidFill>
                        </a:rPr>
                        <a:t>Jones, </a:t>
                      </a:r>
                      <a:r>
                        <a:rPr lang="en-GB" sz="1400" b="0" dirty="0" err="1" smtClean="0">
                          <a:solidFill>
                            <a:schemeClr val="bg1"/>
                          </a:solidFill>
                        </a:rPr>
                        <a:t>D’Elia</a:t>
                      </a:r>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smtClean="0">
                          <a:solidFill>
                            <a:schemeClr val="bg1"/>
                          </a:solidFill>
                        </a:rPr>
                        <a:t>Appleby</a:t>
                      </a:r>
                      <a:endParaRPr lang="en-GB" sz="1400" b="0" dirty="0">
                        <a:solidFill>
                          <a:schemeClr val="bg1"/>
                        </a:solidFill>
                      </a:endParaRPr>
                    </a:p>
                  </a:txBody>
                  <a:tcPr/>
                </a:tc>
                <a:tc>
                  <a:txBody>
                    <a:bodyPr/>
                    <a:lstStyle/>
                    <a:p>
                      <a:endParaRPr lang="en-GB" sz="1400" b="0" dirty="0">
                        <a:solidFill>
                          <a:schemeClr val="bg1"/>
                        </a:solidFill>
                      </a:endParaRPr>
                    </a:p>
                  </a:txBody>
                  <a:tcPr/>
                </a:tc>
              </a:tr>
              <a:tr h="360000">
                <a:tc>
                  <a:txBody>
                    <a:bodyPr/>
                    <a:lstStyle/>
                    <a:p>
                      <a:r>
                        <a:rPr lang="en-GB" sz="1400" dirty="0" smtClean="0">
                          <a:solidFill>
                            <a:schemeClr val="bg1"/>
                          </a:solidFill>
                        </a:rPr>
                        <a:t>UOXF-DL</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smtClean="0">
                          <a:solidFill>
                            <a:schemeClr val="bg1"/>
                          </a:solidFill>
                        </a:rPr>
                        <a:t>Burrows, </a:t>
                      </a:r>
                      <a:r>
                        <a:rPr lang="en-GB" sz="1400" b="0" dirty="0" err="1" smtClean="0">
                          <a:solidFill>
                            <a:schemeClr val="bg1"/>
                          </a:solidFill>
                        </a:rPr>
                        <a:t>Urner</a:t>
                      </a:r>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r>
              <a:tr h="360000">
                <a:tc>
                  <a:txBody>
                    <a:bodyPr/>
                    <a:lstStyle/>
                    <a:p>
                      <a:r>
                        <a:rPr lang="en-GB" sz="1400" dirty="0" smtClean="0">
                          <a:solidFill>
                            <a:schemeClr val="bg1"/>
                          </a:solidFill>
                        </a:rPr>
                        <a:t>UU</a:t>
                      </a:r>
                      <a:endParaRPr lang="en-GB" sz="1400" dirty="0">
                        <a:solidFill>
                          <a:schemeClr val="bg1"/>
                        </a:solidFill>
                      </a:endParaRPr>
                    </a:p>
                  </a:txBody>
                  <a:tcPr/>
                </a:tc>
                <a:tc>
                  <a:txBody>
                    <a:bodyPr/>
                    <a:lstStyle/>
                    <a:p>
                      <a:endParaRPr lang="en-GB" sz="1400" b="0" dirty="0">
                        <a:solidFill>
                          <a:schemeClr val="bg1"/>
                        </a:solidFill>
                      </a:endParaRPr>
                    </a:p>
                  </a:txBody>
                  <a:tcPr/>
                </a:tc>
                <a:tc>
                  <a:txBody>
                    <a:bodyPr/>
                    <a:lstStyle/>
                    <a:p>
                      <a:r>
                        <a:rPr lang="en-GB" sz="1400" b="0" dirty="0" err="1" smtClean="0">
                          <a:solidFill>
                            <a:schemeClr val="bg1"/>
                          </a:solidFill>
                        </a:rPr>
                        <a:t>Ziemann</a:t>
                      </a:r>
                      <a:r>
                        <a:rPr lang="en-GB" sz="1400" b="0" dirty="0" smtClean="0">
                          <a:solidFill>
                            <a:schemeClr val="bg1"/>
                          </a:solidFill>
                        </a:rPr>
                        <a:t>, </a:t>
                      </a:r>
                      <a:r>
                        <a:rPr lang="en-GB" sz="1400" b="0" dirty="0" err="1" smtClean="0">
                          <a:solidFill>
                            <a:schemeClr val="bg1"/>
                          </a:solidFill>
                        </a:rPr>
                        <a:t>Ruber</a:t>
                      </a:r>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c>
                  <a:txBody>
                    <a:bodyPr/>
                    <a:lstStyle/>
                    <a:p>
                      <a:endParaRPr lang="en-GB" sz="1400" b="0" dirty="0">
                        <a:solidFill>
                          <a:schemeClr val="bg1"/>
                        </a:solidFill>
                      </a:endParaRPr>
                    </a:p>
                  </a:txBody>
                  <a:tcPr/>
                </a:tc>
              </a:tr>
            </a:tbl>
          </a:graphicData>
        </a:graphic>
      </p:graphicFrame>
      <p:sp>
        <p:nvSpPr>
          <p:cNvPr id="9" name="Date Placeholder 8"/>
          <p:cNvSpPr>
            <a:spLocks noGrp="1"/>
          </p:cNvSpPr>
          <p:nvPr>
            <p:ph type="dt" sz="half" idx="10"/>
          </p:nvPr>
        </p:nvSpPr>
        <p:spPr/>
        <p:txBody>
          <a:bodyPr/>
          <a:lstStyle/>
          <a:p>
            <a:r>
              <a:rPr kumimoji="0" lang="en-US" smtClean="0"/>
              <a:t>5/11/2009</a:t>
            </a:r>
            <a:endParaRPr kumimoji="0" lang="en-US"/>
          </a:p>
        </p:txBody>
      </p:sp>
      <p:sp>
        <p:nvSpPr>
          <p:cNvPr id="11" name="Slide Number Placeholder 10"/>
          <p:cNvSpPr>
            <a:spLocks noGrp="1"/>
          </p:cNvSpPr>
          <p:nvPr>
            <p:ph type="sldNum" sz="quarter" idx="12"/>
          </p:nvPr>
        </p:nvSpPr>
        <p:spPr/>
        <p:txBody>
          <a:bodyPr/>
          <a:lstStyle/>
          <a:p>
            <a:fld id="{1AD93096-5B34-4342-9326-69289CEAE4C2}" type="slidenum">
              <a:rPr kumimoji="0" lang="en-US" smtClean="0"/>
              <a:pPr/>
              <a:t>2</a:t>
            </a:fld>
            <a:endParaRPr kumimoji="0" lang="en-US"/>
          </a:p>
        </p:txBody>
      </p:sp>
      <p:sp>
        <p:nvSpPr>
          <p:cNvPr id="12" name="Footer Placeholder 11"/>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dirty="0" smtClean="0"/>
              <a:t>9.4.3.: </a:t>
            </a:r>
            <a:r>
              <a:rPr lang="en-GB" sz="3600" dirty="0" err="1" smtClean="0"/>
              <a:t>Laserwire</a:t>
            </a:r>
            <a:r>
              <a:rPr lang="en-GB" sz="3600" dirty="0" smtClean="0"/>
              <a:t>/RHUL</a:t>
            </a:r>
            <a:endParaRPr lang="en-GB" sz="3600" dirty="0"/>
          </a:p>
        </p:txBody>
      </p:sp>
      <p:sp>
        <p:nvSpPr>
          <p:cNvPr id="9" name="Content Placeholder 8"/>
          <p:cNvSpPr>
            <a:spLocks noGrp="1"/>
          </p:cNvSpPr>
          <p:nvPr>
            <p:ph idx="1"/>
          </p:nvPr>
        </p:nvSpPr>
        <p:spPr>
          <a:xfrm>
            <a:off x="914400" y="1196975"/>
            <a:ext cx="7772400" cy="5158585"/>
          </a:xfrm>
        </p:spPr>
        <p:txBody>
          <a:bodyPr>
            <a:noAutofit/>
          </a:bodyPr>
          <a:lstStyle/>
          <a:p>
            <a:r>
              <a:rPr lang="en-GB" sz="2000" dirty="0" smtClean="0"/>
              <a:t>The laser-wire at PETRAIII was installed in Spring 2009 and first data was successfully taken over the summer.  </a:t>
            </a:r>
          </a:p>
          <a:p>
            <a:r>
              <a:rPr lang="en-GB" sz="2000" dirty="0" smtClean="0"/>
              <a:t>Significant improvements to the DAQ system have enabled some of the work to be performed remotely.  </a:t>
            </a:r>
          </a:p>
          <a:p>
            <a:r>
              <a:rPr lang="en-GB" sz="2000" dirty="0" smtClean="0"/>
              <a:t>Work is ongoing to integrate the DAQ fully into the PETRA online system.  The ATF2 laser-wire system has been relocated to its new location.  </a:t>
            </a:r>
          </a:p>
          <a:p>
            <a:r>
              <a:rPr lang="en-GB" sz="2000" dirty="0" smtClean="0"/>
              <a:t>The laser system has also been relocated and is awaiting the interlocks to be checked and approved by KEK. </a:t>
            </a:r>
          </a:p>
        </p:txBody>
      </p:sp>
      <p:sp>
        <p:nvSpPr>
          <p:cNvPr id="6" name="Date Placeholder 5"/>
          <p:cNvSpPr>
            <a:spLocks noGrp="1"/>
          </p:cNvSpPr>
          <p:nvPr>
            <p:ph type="dt" sz="half" idx="10"/>
          </p:nvPr>
        </p:nvSpPr>
        <p:spPr/>
        <p:txBody>
          <a:bodyPr/>
          <a:lstStyle/>
          <a:p>
            <a:r>
              <a:rPr kumimoji="0" lang="en-US" smtClean="0"/>
              <a:t>5/11/2009</a:t>
            </a:r>
            <a:endParaRPr kumimoji="0" lang="en-US"/>
          </a:p>
        </p:txBody>
      </p:sp>
      <p:sp>
        <p:nvSpPr>
          <p:cNvPr id="8" name="Footer Placeholder 7"/>
          <p:cNvSpPr>
            <a:spLocks noGrp="1"/>
          </p:cNvSpPr>
          <p:nvPr>
            <p:ph type="ftr" sz="quarter" idx="11"/>
          </p:nvPr>
        </p:nvSpPr>
        <p:spPr/>
        <p:txBody>
          <a:bodyPr/>
          <a:lstStyle/>
          <a:p>
            <a:r>
              <a:rPr kumimoji="0" lang="en-US" smtClean="0"/>
              <a:t>3rd EuCARD SC Meeting</a:t>
            </a:r>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20</a:t>
            </a:fld>
            <a:endParaRPr kumimoji="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196975"/>
            <a:ext cx="7772400" cy="1004894"/>
          </a:xfrm>
        </p:spPr>
        <p:txBody>
          <a:bodyPr/>
          <a:lstStyle/>
          <a:p>
            <a:r>
              <a:rPr lang="en-GB" sz="3600" dirty="0" smtClean="0"/>
              <a:t>9.5: Drive Beam Phase control</a:t>
            </a:r>
            <a:endParaRPr lang="en-GB" sz="3600" dirty="0"/>
          </a:p>
        </p:txBody>
      </p:sp>
      <p:sp>
        <p:nvSpPr>
          <p:cNvPr id="3" name="Content Placeholder 2"/>
          <p:cNvSpPr>
            <a:spLocks noGrp="1"/>
          </p:cNvSpPr>
          <p:nvPr>
            <p:ph type="body" idx="1"/>
          </p:nvPr>
        </p:nvSpPr>
        <p:spPr>
          <a:xfrm>
            <a:off x="2786050" y="5334000"/>
            <a:ext cx="3929090" cy="1052512"/>
          </a:xfrm>
        </p:spPr>
        <p:txBody>
          <a:bodyPr>
            <a:normAutofit/>
          </a:bodyPr>
          <a:lstStyle/>
          <a:p>
            <a:r>
              <a:rPr lang="en-GB" dirty="0" smtClean="0"/>
              <a:t>We’re all immensely saddened by the death of Jonathan </a:t>
            </a:r>
            <a:r>
              <a:rPr lang="en-GB" dirty="0" err="1" smtClean="0"/>
              <a:t>Sladen</a:t>
            </a:r>
            <a:r>
              <a:rPr lang="en-GB" dirty="0" smtClean="0"/>
              <a:t> on May 19</a:t>
            </a:r>
            <a:r>
              <a:rPr lang="en-GB" baseline="30000" dirty="0" smtClean="0"/>
              <a:t>th</a:t>
            </a:r>
            <a:r>
              <a:rPr lang="en-GB" dirty="0" smtClean="0"/>
              <a:t> 2009!</a:t>
            </a:r>
          </a:p>
          <a:p>
            <a:endParaRPr lang="en-GB" dirty="0"/>
          </a:p>
        </p:txBody>
      </p:sp>
      <p:sp>
        <p:nvSpPr>
          <p:cNvPr id="4" name="Date Placeholder 3"/>
          <p:cNvSpPr>
            <a:spLocks noGrp="1"/>
          </p:cNvSpPr>
          <p:nvPr>
            <p:ph type="dt" sz="half" idx="10"/>
          </p:nvPr>
        </p:nvSpPr>
        <p:spPr/>
        <p:txBody>
          <a:bodyPr/>
          <a:lstStyle/>
          <a:p>
            <a:r>
              <a:rPr kumimoji="0" lang="en-US" smtClean="0"/>
              <a:t>5/11/2009</a:t>
            </a:r>
            <a:endParaRPr kumimoji="0" lang="en-US"/>
          </a:p>
        </p:txBody>
      </p:sp>
      <p:sp>
        <p:nvSpPr>
          <p:cNvPr id="5" name="Footer Placeholder 4"/>
          <p:cNvSpPr>
            <a:spLocks noGrp="1"/>
          </p:cNvSpPr>
          <p:nvPr>
            <p:ph type="ftr" sz="quarter" idx="11"/>
          </p:nvPr>
        </p:nvSpPr>
        <p:spPr/>
        <p:txBody>
          <a:bodyPr/>
          <a:lstStyle/>
          <a:p>
            <a:r>
              <a:rPr kumimoji="0" lang="en-US" smtClean="0"/>
              <a:t>3rd EuCARD SC Meeting</a:t>
            </a:r>
            <a:endParaRPr kumimoji="0" lang="en-US"/>
          </a:p>
        </p:txBody>
      </p:sp>
      <p:sp>
        <p:nvSpPr>
          <p:cNvPr id="6" name="Slide Number Placeholder 5"/>
          <p:cNvSpPr>
            <a:spLocks noGrp="1"/>
          </p:cNvSpPr>
          <p:nvPr>
            <p:ph type="sldNum" sz="quarter" idx="12"/>
          </p:nvPr>
        </p:nvSpPr>
        <p:spPr/>
        <p:txBody>
          <a:bodyPr/>
          <a:lstStyle/>
          <a:p>
            <a:fld id="{1AD93096-5B34-4342-9326-69289CEAE4C2}" type="slidenum">
              <a:rPr kumimoji="0" lang="en-US" smtClean="0"/>
              <a:pPr/>
              <a:t>21</a:t>
            </a:fld>
            <a:endParaRPr kumimoji="0" lang="en-US"/>
          </a:p>
        </p:txBody>
      </p:sp>
      <p:sp>
        <p:nvSpPr>
          <p:cNvPr id="7" name="Slide Number Placeholder 3"/>
          <p:cNvSpPr txBox="1">
            <a:spLocks/>
          </p:cNvSpPr>
          <p:nvPr/>
        </p:nvSpPr>
        <p:spPr>
          <a:xfrm>
            <a:off x="8313158" y="6386735"/>
            <a:ext cx="457200" cy="216877"/>
          </a:xfrm>
          <a:prstGeom prst="rect">
            <a:avLst/>
          </a:prstGeom>
        </p:spPr>
        <p:txBody>
          <a:bodyPr vert="horz" anchor="b"/>
          <a:lstStyle/>
          <a:p>
            <a:pPr marL="0" marR="0" lvl="0" indent="0" algn="r" defTabSz="914400" rtl="0" eaLnBrk="1" fontAlgn="auto" latinLnBrk="0" hangingPunct="1">
              <a:lnSpc>
                <a:spcPct val="100000"/>
              </a:lnSpc>
              <a:spcBef>
                <a:spcPts val="0"/>
              </a:spcBef>
              <a:spcAft>
                <a:spcPts val="0"/>
              </a:spcAft>
              <a:buClrTx/>
              <a:buSzTx/>
              <a:buFontTx/>
              <a:buNone/>
              <a:tabLst/>
              <a:defRPr/>
            </a:pPr>
            <a:fld id="{66D67C4A-828F-4BB9-92D8-54FEEA45536A}" type="slidenum">
              <a:rPr kumimoji="0" lang="en-GB" sz="11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chemeClr val="tx2"/>
              </a:solidFill>
              <a:effectLst/>
              <a:uLnTx/>
              <a:uFillTx/>
              <a:latin typeface="+mn-lt"/>
              <a:ea typeface="+mn-ea"/>
              <a:cs typeface="+mn-cs"/>
            </a:endParaRPr>
          </a:p>
        </p:txBody>
      </p:sp>
      <p:pic>
        <p:nvPicPr>
          <p:cNvPr id="14" name="Picture 13" descr="Jonathan1.jpg"/>
          <p:cNvPicPr>
            <a:picLocks noChangeAspect="1"/>
          </p:cNvPicPr>
          <p:nvPr/>
        </p:nvPicPr>
        <p:blipFill>
          <a:blip r:embed="rId2" cstate="print"/>
          <a:stretch>
            <a:fillRect/>
          </a:stretch>
        </p:blipFill>
        <p:spPr>
          <a:xfrm>
            <a:off x="6634163" y="4114800"/>
            <a:ext cx="1514475" cy="2019300"/>
          </a:xfrm>
          <a:prstGeom prst="rect">
            <a:avLst/>
          </a:prstGeom>
        </p:spPr>
      </p:pic>
      <p:sp>
        <p:nvSpPr>
          <p:cNvPr id="15" name="Diagonal Stripe 14"/>
          <p:cNvSpPr/>
          <p:nvPr/>
        </p:nvSpPr>
        <p:spPr>
          <a:xfrm>
            <a:off x="6634163" y="4114800"/>
            <a:ext cx="710418" cy="710418"/>
          </a:xfrm>
          <a:prstGeom prst="diagStripe">
            <a:avLst/>
          </a:prstGeom>
          <a:solidFill>
            <a:sysClr val="windowText" lastClr="000000"/>
          </a:solidFill>
          <a:ln w="425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Verdana"/>
              <a:ea typeface="+mn-ea"/>
              <a:cs typeface="+mn-cs"/>
            </a:endParaRPr>
          </a:p>
        </p:txBody>
      </p:sp>
      <p:sp>
        <p:nvSpPr>
          <p:cNvPr id="16" name="Rectangle 15"/>
          <p:cNvSpPr/>
          <p:nvPr/>
        </p:nvSpPr>
        <p:spPr>
          <a:xfrm>
            <a:off x="6634163" y="4114800"/>
            <a:ext cx="1514475" cy="2019300"/>
          </a:xfrm>
          <a:prstGeom prst="rect">
            <a:avLst/>
          </a:prstGeom>
          <a:noFill/>
          <a:ln w="762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Verdana"/>
              <a:ea typeface="+mn-ea"/>
              <a:cs typeface="+mn-cs"/>
            </a:endParaRPr>
          </a:p>
        </p:txBody>
      </p:sp>
      <p:sp>
        <p:nvSpPr>
          <p:cNvPr id="17" name="Content Placeholder 2"/>
          <p:cNvSpPr txBox="1">
            <a:spLocks/>
          </p:cNvSpPr>
          <p:nvPr/>
        </p:nvSpPr>
        <p:spPr>
          <a:xfrm>
            <a:off x="928662" y="2500306"/>
            <a:ext cx="3929090" cy="1052512"/>
          </a:xfrm>
          <a:prstGeom prst="rect">
            <a:avLst/>
          </a:prstGeom>
        </p:spPr>
        <p:txBody>
          <a:bodyPr vert="horz" anchor="t">
            <a:normAutofit fontScale="85000" lnSpcReduction="10000"/>
          </a:bodyPr>
          <a:lstStyle/>
          <a:p>
            <a:pPr marL="374904" marR="0" lvl="0" indent="-342900" algn="l" defTabSz="914400" rtl="0" eaLnBrk="1" fontAlgn="auto" latinLnBrk="0" hangingPunct="1">
              <a:lnSpc>
                <a:spcPct val="100000"/>
              </a:lnSpc>
              <a:spcBef>
                <a:spcPts val="700"/>
              </a:spcBef>
              <a:spcAft>
                <a:spcPts val="0"/>
              </a:spcAft>
              <a:buClrTx/>
              <a:buSzPct val="95000"/>
              <a:buFont typeface="Wingdings"/>
              <a:buNone/>
              <a:tabLst/>
              <a:defRPr/>
            </a:pPr>
            <a:r>
              <a:rPr kumimoji="0" lang="en-GB" sz="2000" b="0" i="0" u="none" strike="noStrike" kern="1200" cap="none" spc="0" normalizeH="0" baseline="0" noProof="0" dirty="0" smtClean="0">
                <a:ln>
                  <a:noFill/>
                </a:ln>
                <a:solidFill>
                  <a:schemeClr val="tx2"/>
                </a:solidFill>
                <a:effectLst/>
                <a:uLnTx/>
                <a:uFillTx/>
                <a:latin typeface="+mn-lt"/>
                <a:ea typeface="+mn-ea"/>
                <a:cs typeface="+mn-cs"/>
              </a:rPr>
              <a:t>Subtasks:</a:t>
            </a:r>
          </a:p>
          <a:p>
            <a:pPr marL="489204" marR="0" lvl="0" indent="-457200" algn="l" defTabSz="914400" rtl="0" eaLnBrk="1" fontAlgn="auto" latinLnBrk="0" hangingPunct="1">
              <a:lnSpc>
                <a:spcPct val="100000"/>
              </a:lnSpc>
              <a:spcBef>
                <a:spcPts val="700"/>
              </a:spcBef>
              <a:spcAft>
                <a:spcPts val="0"/>
              </a:spcAft>
              <a:buClrTx/>
              <a:buSzPct val="95000"/>
              <a:buFont typeface="+mj-lt"/>
              <a:buAutoNum type="arabicPeriod"/>
              <a:tabLst/>
              <a:defRPr/>
            </a:pPr>
            <a:r>
              <a:rPr lang="en-GB" sz="2000" dirty="0" smtClean="0">
                <a:solidFill>
                  <a:schemeClr val="tx2"/>
                </a:solidFill>
              </a:rPr>
              <a:t>RF Monitor (INFN/CERN)</a:t>
            </a:r>
          </a:p>
          <a:p>
            <a:pPr marL="489204" marR="0" lvl="0" indent="-457200" algn="l" defTabSz="914400" rtl="0" eaLnBrk="1" fontAlgn="auto" latinLnBrk="0" hangingPunct="1">
              <a:lnSpc>
                <a:spcPct val="100000"/>
              </a:lnSpc>
              <a:spcBef>
                <a:spcPts val="700"/>
              </a:spcBef>
              <a:spcAft>
                <a:spcPts val="0"/>
              </a:spcAft>
              <a:buClrTx/>
              <a:buSzPct val="95000"/>
              <a:buFont typeface="+mj-lt"/>
              <a:buAutoNum type="arabicPeriod"/>
              <a:tabLst/>
              <a:defRPr/>
            </a:pPr>
            <a:r>
              <a:rPr kumimoji="0" lang="en-GB" sz="2000" b="0" i="0" u="none" strike="noStrike" kern="1200" cap="none" spc="0" normalizeH="0" baseline="0" noProof="0" dirty="0" smtClean="0">
                <a:ln>
                  <a:noFill/>
                </a:ln>
                <a:solidFill>
                  <a:schemeClr val="tx2"/>
                </a:solidFill>
                <a:effectLst/>
                <a:uLnTx/>
                <a:uFillTx/>
                <a:latin typeface="+mn-lt"/>
                <a:ea typeface="+mn-ea"/>
                <a:cs typeface="+mn-cs"/>
              </a:rPr>
              <a:t>Electro-Optical Monitor (PSI/CERN)</a:t>
            </a:r>
          </a:p>
          <a:p>
            <a:pPr marL="374904" marR="0" lvl="0" indent="-342900" algn="l" defTabSz="914400" rtl="0" eaLnBrk="1" fontAlgn="auto" latinLnBrk="0" hangingPunct="1">
              <a:lnSpc>
                <a:spcPct val="100000"/>
              </a:lnSpc>
              <a:spcBef>
                <a:spcPts val="700"/>
              </a:spcBef>
              <a:spcAft>
                <a:spcPts val="0"/>
              </a:spcAft>
              <a:buClrTx/>
              <a:buSzPct val="95000"/>
              <a:buFont typeface="Wingdings"/>
              <a:buNone/>
              <a:tabLst/>
              <a:defRPr/>
            </a:pPr>
            <a:endParaRPr kumimoji="0" lang="en-GB" sz="20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9.5.1. RF Monitor /INFN</a:t>
            </a:r>
            <a:endParaRPr lang="en-GB" dirty="0"/>
          </a:p>
        </p:txBody>
      </p:sp>
      <p:sp>
        <p:nvSpPr>
          <p:cNvPr id="8" name="Content Placeholder 7"/>
          <p:cNvSpPr>
            <a:spLocks noGrp="1"/>
          </p:cNvSpPr>
          <p:nvPr>
            <p:ph idx="1"/>
          </p:nvPr>
        </p:nvSpPr>
        <p:spPr/>
        <p:txBody>
          <a:bodyPr>
            <a:normAutofit fontScale="77500" lnSpcReduction="20000"/>
          </a:bodyPr>
          <a:lstStyle/>
          <a:p>
            <a:pPr lvl="0"/>
            <a:r>
              <a:rPr lang="en-GB" dirty="0" smtClean="0"/>
              <a:t>Specification of the monitor is completed. The BW should be about 30-50 </a:t>
            </a:r>
            <a:r>
              <a:rPr lang="en-GB" dirty="0" err="1" smtClean="0"/>
              <a:t>MHz.</a:t>
            </a:r>
            <a:r>
              <a:rPr lang="en-GB" dirty="0" smtClean="0"/>
              <a:t> This would allow the correction of the bunch phase also along the pulse (241ns long) coming out of the Combiner Ring 2. To limit the SNR, no amplifiers will be used for the pick-up output signal. Then its level should be of the order of few watts. The prototype will be tested in CTF3 chicane region upstream of the Delay Line. The pick-up dimensions should fit the mechanical constraints of this region.</a:t>
            </a:r>
          </a:p>
          <a:p>
            <a:r>
              <a:rPr lang="en-GB" dirty="0" smtClean="0"/>
              <a:t>The electromagnetic design of the pick-up is in progress. A system to reject all the possible modes of propagation of the RF noise has been studied and designed. The coupling between RF noise and the pick-up is below -40 dB.</a:t>
            </a:r>
            <a:endParaRPr lang="en-GB" dirty="0"/>
          </a:p>
        </p:txBody>
      </p:sp>
      <p:sp>
        <p:nvSpPr>
          <p:cNvPr id="4" name="Date Placeholder 3"/>
          <p:cNvSpPr>
            <a:spLocks noGrp="1"/>
          </p:cNvSpPr>
          <p:nvPr>
            <p:ph type="dt" sz="half" idx="10"/>
          </p:nvPr>
        </p:nvSpPr>
        <p:spPr/>
        <p:txBody>
          <a:bodyPr/>
          <a:lstStyle/>
          <a:p>
            <a:r>
              <a:rPr kumimoji="0" lang="en-US" smtClean="0"/>
              <a:t>5/11/2009</a:t>
            </a:r>
            <a:endParaRPr kumimoji="0" lang="en-US"/>
          </a:p>
        </p:txBody>
      </p:sp>
      <p:sp>
        <p:nvSpPr>
          <p:cNvPr id="5" name="Footer Placeholder 4"/>
          <p:cNvSpPr>
            <a:spLocks noGrp="1"/>
          </p:cNvSpPr>
          <p:nvPr>
            <p:ph type="ftr" sz="quarter" idx="11"/>
          </p:nvPr>
        </p:nvSpPr>
        <p:spPr/>
        <p:txBody>
          <a:bodyPr/>
          <a:lstStyle/>
          <a:p>
            <a:r>
              <a:rPr kumimoji="0" lang="en-US" smtClean="0"/>
              <a:t>3rd EuCARD SC Meeting</a:t>
            </a:r>
            <a:endParaRPr kumimoji="0" lang="en-US"/>
          </a:p>
        </p:txBody>
      </p:sp>
      <p:sp>
        <p:nvSpPr>
          <p:cNvPr id="6" name="Slide Number Placeholder 5"/>
          <p:cNvSpPr>
            <a:spLocks noGrp="1"/>
          </p:cNvSpPr>
          <p:nvPr>
            <p:ph type="sldNum" sz="quarter" idx="12"/>
          </p:nvPr>
        </p:nvSpPr>
        <p:spPr/>
        <p:txBody>
          <a:bodyPr/>
          <a:lstStyle/>
          <a:p>
            <a:fld id="{1AD93096-5B34-4342-9326-69289CEAE4C2}" type="slidenum">
              <a:rPr kumimoji="0" lang="en-US" smtClean="0"/>
              <a:pPr/>
              <a:t>22</a:t>
            </a:fld>
            <a:endParaRPr kumimoji="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9.5.2. Electro-optical system/PSI </a:t>
            </a:r>
            <a:endParaRPr lang="en-GB" sz="3600" dirty="0"/>
          </a:p>
        </p:txBody>
      </p:sp>
      <p:sp>
        <p:nvSpPr>
          <p:cNvPr id="3" name="Content Placeholder 2"/>
          <p:cNvSpPr>
            <a:spLocks noGrp="1"/>
          </p:cNvSpPr>
          <p:nvPr>
            <p:ph idx="1"/>
          </p:nvPr>
        </p:nvSpPr>
        <p:spPr>
          <a:xfrm>
            <a:off x="684212" y="1196975"/>
            <a:ext cx="8102629" cy="5446735"/>
          </a:xfrm>
        </p:spPr>
        <p:txBody>
          <a:bodyPr>
            <a:normAutofit/>
          </a:bodyPr>
          <a:lstStyle/>
          <a:p>
            <a:r>
              <a:rPr lang="en-GB" sz="1600" dirty="0" smtClean="0"/>
              <a:t>The activity of this subtask concerns the so called Beam Arrival-Time Monitor (BAM). It is a part of a more complex optical system, which synchronizes diverse laser, RF and diagnostic stations.</a:t>
            </a:r>
          </a:p>
          <a:p>
            <a:r>
              <a:rPr lang="en-GB" sz="1600" dirty="0" smtClean="0"/>
              <a:t>The development of a BAM prototype includes the design and assembly of one complete chain, consisting of the master laser oscillator, a length stabilized fibre link and the BAM itself. A layout of the system is shown in the figure below. </a:t>
            </a:r>
          </a:p>
          <a:p>
            <a:pPr>
              <a:buNone/>
            </a:pPr>
            <a:r>
              <a:rPr lang="en-GB" sz="1800" dirty="0" smtClean="0"/>
              <a:t>Status:</a:t>
            </a:r>
          </a:p>
          <a:p>
            <a:pPr lvl="0"/>
            <a:r>
              <a:rPr lang="en-GB" sz="1800" dirty="0" smtClean="0"/>
              <a:t>Conceptual design for the overall </a:t>
            </a:r>
            <a:br>
              <a:rPr lang="en-GB" sz="1800" dirty="0" smtClean="0"/>
            </a:br>
            <a:r>
              <a:rPr lang="en-GB" sz="1800" dirty="0" smtClean="0"/>
              <a:t>system: finished.</a:t>
            </a:r>
          </a:p>
          <a:p>
            <a:pPr lvl="0"/>
            <a:r>
              <a:rPr lang="en-GB" sz="1800" dirty="0" smtClean="0"/>
              <a:t>Pickup: Electrical and mechanical </a:t>
            </a:r>
            <a:br>
              <a:rPr lang="en-GB" sz="1800" dirty="0" smtClean="0"/>
            </a:br>
            <a:r>
              <a:rPr lang="en-GB" sz="1800" dirty="0" smtClean="0"/>
              <a:t>design finished, fabrication </a:t>
            </a:r>
            <a:br>
              <a:rPr lang="en-GB" sz="1800" dirty="0" smtClean="0"/>
            </a:br>
            <a:r>
              <a:rPr lang="en-GB" sz="1800" dirty="0" smtClean="0"/>
              <a:t>started.</a:t>
            </a:r>
          </a:p>
          <a:p>
            <a:pPr lvl="0"/>
            <a:r>
              <a:rPr lang="en-GB" sz="1800" dirty="0" smtClean="0"/>
              <a:t>Optical link and stabilization: </a:t>
            </a:r>
            <a:br>
              <a:rPr lang="en-GB" sz="1800" dirty="0" smtClean="0"/>
            </a:br>
            <a:r>
              <a:rPr lang="en-GB" sz="1800" dirty="0" smtClean="0"/>
              <a:t>All components ordered</a:t>
            </a:r>
          </a:p>
          <a:p>
            <a:pPr lvl="0"/>
            <a:r>
              <a:rPr lang="en-GB" sz="1800" dirty="0" smtClean="0"/>
              <a:t>BAM front end: </a:t>
            </a:r>
          </a:p>
          <a:p>
            <a:pPr lvl="1"/>
            <a:r>
              <a:rPr lang="en-GB" sz="1600" dirty="0" smtClean="0"/>
              <a:t>Design finished</a:t>
            </a:r>
          </a:p>
          <a:p>
            <a:pPr lvl="1"/>
            <a:r>
              <a:rPr lang="en-GB" sz="1600" dirty="0" smtClean="0"/>
              <a:t>One prototype for stepper motor ordered and under evaluation</a:t>
            </a:r>
          </a:p>
          <a:p>
            <a:endParaRPr lang="en-GB" sz="1600" dirty="0" smtClean="0"/>
          </a:p>
          <a:p>
            <a:endParaRPr lang="en-GB" sz="1600" dirty="0"/>
          </a:p>
        </p:txBody>
      </p:sp>
      <p:sp>
        <p:nvSpPr>
          <p:cNvPr id="4" name="Date Placeholder 3"/>
          <p:cNvSpPr>
            <a:spLocks noGrp="1"/>
          </p:cNvSpPr>
          <p:nvPr>
            <p:ph type="dt" sz="half" idx="10"/>
          </p:nvPr>
        </p:nvSpPr>
        <p:spPr/>
        <p:txBody>
          <a:bodyPr/>
          <a:lstStyle/>
          <a:p>
            <a:r>
              <a:rPr kumimoji="0" lang="en-US" smtClean="0"/>
              <a:t>5/11/2009</a:t>
            </a:r>
            <a:endParaRPr kumimoji="0" lang="en-US"/>
          </a:p>
        </p:txBody>
      </p:sp>
      <p:sp>
        <p:nvSpPr>
          <p:cNvPr id="5" name="Footer Placeholder 4"/>
          <p:cNvSpPr>
            <a:spLocks noGrp="1"/>
          </p:cNvSpPr>
          <p:nvPr>
            <p:ph type="ftr" sz="quarter" idx="11"/>
          </p:nvPr>
        </p:nvSpPr>
        <p:spPr/>
        <p:txBody>
          <a:bodyPr/>
          <a:lstStyle/>
          <a:p>
            <a:r>
              <a:rPr kumimoji="0" lang="en-US" smtClean="0"/>
              <a:t>3rd EuCARD SC Meeting</a:t>
            </a:r>
            <a:endParaRPr kumimoji="0" lang="en-US"/>
          </a:p>
        </p:txBody>
      </p:sp>
      <p:sp>
        <p:nvSpPr>
          <p:cNvPr id="6" name="Slide Number Placeholder 5"/>
          <p:cNvSpPr>
            <a:spLocks noGrp="1"/>
          </p:cNvSpPr>
          <p:nvPr>
            <p:ph type="sldNum" sz="quarter" idx="12"/>
          </p:nvPr>
        </p:nvSpPr>
        <p:spPr/>
        <p:txBody>
          <a:bodyPr/>
          <a:lstStyle/>
          <a:p>
            <a:fld id="{1AD93096-5B34-4342-9326-69289CEAE4C2}" type="slidenum">
              <a:rPr kumimoji="0" lang="en-US" smtClean="0"/>
              <a:pPr/>
              <a:t>23</a:t>
            </a:fld>
            <a:endParaRPr kumimoji="0" lang="en-US"/>
          </a:p>
        </p:txBody>
      </p:sp>
      <p:pic>
        <p:nvPicPr>
          <p:cNvPr id="7" name="Picture 3" descr="Fig"/>
          <p:cNvPicPr>
            <a:picLocks noChangeAspect="1" noChangeArrowheads="1"/>
          </p:cNvPicPr>
          <p:nvPr/>
        </p:nvPicPr>
        <p:blipFill>
          <a:blip r:embed="rId2" cstate="print"/>
          <a:srcRect t="15462"/>
          <a:stretch>
            <a:fillRect/>
          </a:stretch>
        </p:blipFill>
        <p:spPr bwMode="auto">
          <a:xfrm>
            <a:off x="4429124" y="2928934"/>
            <a:ext cx="4429156" cy="265404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9.5.1 and 2. Electronics/CERN</a:t>
            </a:r>
            <a:endParaRPr lang="en-GB" sz="3600" dirty="0"/>
          </a:p>
        </p:txBody>
      </p:sp>
      <p:sp>
        <p:nvSpPr>
          <p:cNvPr id="3" name="Content Placeholder 2"/>
          <p:cNvSpPr>
            <a:spLocks noGrp="1"/>
          </p:cNvSpPr>
          <p:nvPr>
            <p:ph idx="1"/>
          </p:nvPr>
        </p:nvSpPr>
        <p:spPr>
          <a:xfrm>
            <a:off x="684212" y="1196975"/>
            <a:ext cx="8102629" cy="5446735"/>
          </a:xfrm>
        </p:spPr>
        <p:txBody>
          <a:bodyPr>
            <a:normAutofit/>
          </a:bodyPr>
          <a:lstStyle/>
          <a:p>
            <a:r>
              <a:rPr lang="en-GB" sz="2400" dirty="0" smtClean="0"/>
              <a:t>Work has started on acquiring parts for the detection electronics at 12 GHz. A low noise local oscillator has been identified, and will be purchased in 2010. Preliminary test of mixers have been performed and devices adequate to the task tentatively identified.</a:t>
            </a:r>
          </a:p>
          <a:p>
            <a:r>
              <a:rPr lang="en-GB" sz="2400" dirty="0" smtClean="0"/>
              <a:t>The work for subtasks 1 and 2 is progressing according to schedule. The electronics development for both has however received a major setback by the sudden death of Jonathan </a:t>
            </a:r>
            <a:r>
              <a:rPr lang="en-GB" sz="2400" dirty="0" err="1" smtClean="0"/>
              <a:t>Sladen</a:t>
            </a:r>
            <a:r>
              <a:rPr lang="en-GB" sz="2400" dirty="0" smtClean="0"/>
              <a:t>. We do not see a possibility to replace him very soon; Alexandra </a:t>
            </a:r>
            <a:r>
              <a:rPr lang="en-GB" sz="2400" dirty="0" err="1" smtClean="0"/>
              <a:t>Andersson</a:t>
            </a:r>
            <a:r>
              <a:rPr lang="en-GB" sz="2400" dirty="0" smtClean="0"/>
              <a:t> has kindly accepted to dedicate 10 % of her time. However, an impact on the overall progress must be anticipated.</a:t>
            </a:r>
          </a:p>
          <a:p>
            <a:r>
              <a:rPr lang="en-GB" sz="2400" dirty="0" smtClean="0"/>
              <a:t>We’re hoping to take advantage of synergies with advances of the relevant electronics at light sources (PSI, X-FEL, …)</a:t>
            </a:r>
            <a:endParaRPr lang="en-GB" sz="2400" dirty="0"/>
          </a:p>
        </p:txBody>
      </p:sp>
      <p:sp>
        <p:nvSpPr>
          <p:cNvPr id="4" name="Date Placeholder 3"/>
          <p:cNvSpPr>
            <a:spLocks noGrp="1"/>
          </p:cNvSpPr>
          <p:nvPr>
            <p:ph type="dt" sz="half" idx="10"/>
          </p:nvPr>
        </p:nvSpPr>
        <p:spPr/>
        <p:txBody>
          <a:bodyPr/>
          <a:lstStyle/>
          <a:p>
            <a:r>
              <a:rPr kumimoji="0" lang="en-US" smtClean="0"/>
              <a:t>5/11/2009</a:t>
            </a:r>
            <a:endParaRPr kumimoji="0" lang="en-US"/>
          </a:p>
        </p:txBody>
      </p:sp>
      <p:sp>
        <p:nvSpPr>
          <p:cNvPr id="5" name="Footer Placeholder 4"/>
          <p:cNvSpPr>
            <a:spLocks noGrp="1"/>
          </p:cNvSpPr>
          <p:nvPr>
            <p:ph type="ftr" sz="quarter" idx="11"/>
          </p:nvPr>
        </p:nvSpPr>
        <p:spPr/>
        <p:txBody>
          <a:bodyPr/>
          <a:lstStyle/>
          <a:p>
            <a:r>
              <a:rPr kumimoji="0" lang="en-US" smtClean="0"/>
              <a:t>3rd EuCARD SC Meeting</a:t>
            </a:r>
            <a:endParaRPr kumimoji="0" lang="en-US"/>
          </a:p>
        </p:txBody>
      </p:sp>
      <p:sp>
        <p:nvSpPr>
          <p:cNvPr id="6" name="Slide Number Placeholder 5"/>
          <p:cNvSpPr>
            <a:spLocks noGrp="1"/>
          </p:cNvSpPr>
          <p:nvPr>
            <p:ph type="sldNum" sz="quarter" idx="12"/>
          </p:nvPr>
        </p:nvSpPr>
        <p:spPr/>
        <p:txBody>
          <a:bodyPr/>
          <a:lstStyle/>
          <a:p>
            <a:fld id="{1AD93096-5B34-4342-9326-69289CEAE4C2}" type="slidenum">
              <a:rPr kumimoji="0" lang="en-US" smtClean="0"/>
              <a:pPr/>
              <a:t>24</a:t>
            </a:fld>
            <a:endParaRPr kumimoji="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WP9 - </a:t>
            </a:r>
            <a:r>
              <a:rPr lang="en-GB" dirty="0" err="1" smtClean="0"/>
              <a:t>NCLinac</a:t>
            </a:r>
            <a:endParaRPr lang="en-GB" dirty="0"/>
          </a:p>
        </p:txBody>
      </p:sp>
      <p:sp>
        <p:nvSpPr>
          <p:cNvPr id="3" name="Content Placeholder 2"/>
          <p:cNvSpPr>
            <a:spLocks noGrp="1"/>
          </p:cNvSpPr>
          <p:nvPr>
            <p:ph idx="1"/>
          </p:nvPr>
        </p:nvSpPr>
        <p:spPr/>
        <p:txBody>
          <a:bodyPr/>
          <a:lstStyle/>
          <a:p>
            <a:r>
              <a:rPr lang="en-GB" dirty="0" err="1" smtClean="0"/>
              <a:t>NCLinac</a:t>
            </a:r>
            <a:r>
              <a:rPr lang="en-GB" dirty="0" smtClean="0"/>
              <a:t> has had a good start.</a:t>
            </a:r>
          </a:p>
          <a:p>
            <a:r>
              <a:rPr lang="en-GB" dirty="0" smtClean="0"/>
              <a:t>Milestone 9.3.3 is late by approx. 2 months,</a:t>
            </a:r>
          </a:p>
          <a:p>
            <a:r>
              <a:rPr lang="en-GB" dirty="0" smtClean="0"/>
              <a:t>… all other tasks and subtasks make progress according to plan.</a:t>
            </a:r>
          </a:p>
          <a:p>
            <a:r>
              <a:rPr lang="en-GB" dirty="0" smtClean="0"/>
              <a:t>More than 20 publications during the first semester!</a:t>
            </a:r>
          </a:p>
          <a:p>
            <a:r>
              <a:rPr lang="en-GB" dirty="0" smtClean="0"/>
              <a:t>9.5/electronics needs attention, we have sadly lost one key member of our team at CERN. </a:t>
            </a:r>
            <a:endParaRPr lang="en-GB" dirty="0"/>
          </a:p>
        </p:txBody>
      </p:sp>
      <p:sp>
        <p:nvSpPr>
          <p:cNvPr id="4" name="Date Placeholder 3"/>
          <p:cNvSpPr>
            <a:spLocks noGrp="1"/>
          </p:cNvSpPr>
          <p:nvPr>
            <p:ph type="dt" sz="half" idx="10"/>
          </p:nvPr>
        </p:nvSpPr>
        <p:spPr/>
        <p:txBody>
          <a:bodyPr/>
          <a:lstStyle/>
          <a:p>
            <a:r>
              <a:rPr kumimoji="0" lang="en-US" smtClean="0"/>
              <a:t>5/11/2009</a:t>
            </a:r>
            <a:endParaRPr kumimoji="0" lang="en-US"/>
          </a:p>
        </p:txBody>
      </p:sp>
      <p:sp>
        <p:nvSpPr>
          <p:cNvPr id="5" name="Footer Placeholder 4"/>
          <p:cNvSpPr>
            <a:spLocks noGrp="1"/>
          </p:cNvSpPr>
          <p:nvPr>
            <p:ph type="ftr" sz="quarter" idx="11"/>
          </p:nvPr>
        </p:nvSpPr>
        <p:spPr/>
        <p:txBody>
          <a:bodyPr/>
          <a:lstStyle/>
          <a:p>
            <a:r>
              <a:rPr kumimoji="0" lang="en-US" smtClean="0"/>
              <a:t>3rd EuCARD SC Meeting</a:t>
            </a:r>
            <a:endParaRPr kumimoji="0" lang="en-US"/>
          </a:p>
        </p:txBody>
      </p:sp>
      <p:sp>
        <p:nvSpPr>
          <p:cNvPr id="6" name="Slide Number Placeholder 5"/>
          <p:cNvSpPr>
            <a:spLocks noGrp="1"/>
          </p:cNvSpPr>
          <p:nvPr>
            <p:ph type="sldNum" sz="quarter" idx="12"/>
          </p:nvPr>
        </p:nvSpPr>
        <p:spPr/>
        <p:txBody>
          <a:bodyPr/>
          <a:lstStyle/>
          <a:p>
            <a:fld id="{1AD93096-5B34-4342-9326-69289CEAE4C2}" type="slidenum">
              <a:rPr kumimoji="0" lang="en-US" smtClean="0"/>
              <a:pPr/>
              <a:t>25</a:t>
            </a:fld>
            <a:endParaRPr kumimoji="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Planning </a:t>
            </a:r>
            <a:r>
              <a:rPr lang="en-GB" sz="2800" dirty="0" smtClean="0"/>
              <a:t>Updated </a:t>
            </a:r>
            <a:r>
              <a:rPr lang="en-GB" sz="2800" dirty="0" err="1" smtClean="0"/>
              <a:t>mpp</a:t>
            </a:r>
            <a:r>
              <a:rPr lang="en-GB" sz="2800" dirty="0" smtClean="0"/>
              <a:t> file:</a:t>
            </a:r>
            <a:br>
              <a:rPr lang="en-GB" sz="2800" dirty="0" smtClean="0"/>
            </a:br>
            <a:endParaRPr lang="en-GB" dirty="0"/>
          </a:p>
        </p:txBody>
      </p:sp>
      <p:sp>
        <p:nvSpPr>
          <p:cNvPr id="11" name="Date Placeholder 10"/>
          <p:cNvSpPr>
            <a:spLocks noGrp="1"/>
          </p:cNvSpPr>
          <p:nvPr>
            <p:ph type="dt" sz="half" idx="10"/>
          </p:nvPr>
        </p:nvSpPr>
        <p:spPr/>
        <p:txBody>
          <a:bodyPr/>
          <a:lstStyle/>
          <a:p>
            <a:r>
              <a:rPr kumimoji="0" lang="en-US" smtClean="0"/>
              <a:t>5/11/2009</a:t>
            </a:r>
            <a:endParaRPr kumimoji="0" lang="en-US"/>
          </a:p>
        </p:txBody>
      </p:sp>
      <p:sp>
        <p:nvSpPr>
          <p:cNvPr id="12" name="Slide Number Placeholder 11"/>
          <p:cNvSpPr>
            <a:spLocks noGrp="1"/>
          </p:cNvSpPr>
          <p:nvPr>
            <p:ph type="sldNum" sz="quarter" idx="12"/>
          </p:nvPr>
        </p:nvSpPr>
        <p:spPr/>
        <p:txBody>
          <a:bodyPr/>
          <a:lstStyle/>
          <a:p>
            <a:fld id="{1AD93096-5B34-4342-9326-69289CEAE4C2}" type="slidenum">
              <a:rPr kumimoji="0" lang="en-US" smtClean="0"/>
              <a:pPr/>
              <a:t>3</a:t>
            </a:fld>
            <a:endParaRPr kumimoji="0" lang="en-US"/>
          </a:p>
        </p:txBody>
      </p:sp>
      <p:sp>
        <p:nvSpPr>
          <p:cNvPr id="13" name="Footer Placeholder 12"/>
          <p:cNvSpPr>
            <a:spLocks noGrp="1"/>
          </p:cNvSpPr>
          <p:nvPr>
            <p:ph type="ftr" sz="quarter" idx="11"/>
          </p:nvPr>
        </p:nvSpPr>
        <p:spPr/>
        <p:txBody>
          <a:bodyPr/>
          <a:lstStyle/>
          <a:p>
            <a:r>
              <a:rPr kumimoji="0" lang="en-US" smtClean="0"/>
              <a:t>3rd EuCARD SC Meeting</a:t>
            </a:r>
            <a:endParaRPr kumimoji="0" lang="en-US"/>
          </a:p>
        </p:txBody>
      </p:sp>
      <p:graphicFrame>
        <p:nvGraphicFramePr>
          <p:cNvPr id="22531" name="Object 3"/>
          <p:cNvGraphicFramePr>
            <a:graphicFrameLocks noChangeAspect="1"/>
          </p:cNvGraphicFramePr>
          <p:nvPr/>
        </p:nvGraphicFramePr>
        <p:xfrm>
          <a:off x="684213" y="1196975"/>
          <a:ext cx="8134350" cy="5018088"/>
        </p:xfrm>
        <a:graphic>
          <a:graphicData uri="http://schemas.openxmlformats.org/presentationml/2006/ole">
            <p:oleObj spid="_x0000_s22531" name="Project" r:id="rId3" imgW="11515680" imgH="5581800" progId="MSProject.Project.9">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412875"/>
            <a:ext cx="7772400" cy="1516059"/>
          </a:xfrm>
        </p:spPr>
        <p:txBody>
          <a:bodyPr/>
          <a:lstStyle/>
          <a:p>
            <a:r>
              <a:rPr lang="en-GB" dirty="0" smtClean="0"/>
              <a:t>Task 9.2: </a:t>
            </a:r>
            <a:r>
              <a:rPr lang="en-US" dirty="0" smtClean="0"/>
              <a:t>Normal Conducting High Gradient Cavities</a:t>
            </a:r>
            <a:endParaRPr lang="en-GB" dirty="0"/>
          </a:p>
        </p:txBody>
      </p:sp>
      <p:sp>
        <p:nvSpPr>
          <p:cNvPr id="7" name="Text Placeholder 6"/>
          <p:cNvSpPr>
            <a:spLocks noGrp="1"/>
          </p:cNvSpPr>
          <p:nvPr>
            <p:ph type="body" idx="1"/>
          </p:nvPr>
        </p:nvSpPr>
        <p:spPr>
          <a:xfrm>
            <a:off x="914400" y="3357562"/>
            <a:ext cx="7772400" cy="3028950"/>
          </a:xfrm>
        </p:spPr>
        <p:txBody>
          <a:bodyPr>
            <a:normAutofit/>
          </a:bodyPr>
          <a:lstStyle/>
          <a:p>
            <a:pPr marL="489204" indent="-457200"/>
            <a:r>
              <a:rPr lang="en-GB" dirty="0" smtClean="0"/>
              <a:t>Sub-tasks (Co-ordination: CERN):</a:t>
            </a:r>
          </a:p>
          <a:p>
            <a:pPr marL="489204" indent="-457200">
              <a:buFont typeface="+mj-lt"/>
              <a:buAutoNum type="arabicPeriod"/>
            </a:pPr>
            <a:r>
              <a:rPr lang="en-GB" dirty="0" smtClean="0"/>
              <a:t>PETS (CIEMAT)</a:t>
            </a:r>
          </a:p>
          <a:p>
            <a:pPr marL="489204" indent="-457200">
              <a:buFont typeface="+mj-lt"/>
              <a:buAutoNum type="arabicPeriod"/>
            </a:pPr>
            <a:r>
              <a:rPr lang="en-GB" dirty="0" smtClean="0"/>
              <a:t>HOM Damping (UNIMAN)</a:t>
            </a:r>
          </a:p>
          <a:p>
            <a:pPr marL="489204" indent="-457200">
              <a:buFont typeface="+mj-lt"/>
              <a:buAutoNum type="arabicPeriod"/>
            </a:pPr>
            <a:r>
              <a:rPr lang="en-GB" dirty="0" smtClean="0"/>
              <a:t>Breakdown simulation (UH)</a:t>
            </a:r>
          </a:p>
          <a:p>
            <a:pPr marL="489204" indent="-457200">
              <a:buFont typeface="+mj-lt"/>
              <a:buAutoNum type="arabicPeriod"/>
            </a:pPr>
            <a:r>
              <a:rPr lang="en-GB" dirty="0" smtClean="0"/>
              <a:t>Instrumentation (UU)</a:t>
            </a:r>
          </a:p>
          <a:p>
            <a:pPr marL="489204" indent="-457200">
              <a:buFont typeface="+mj-lt"/>
              <a:buAutoNum type="arabicPeriod"/>
            </a:pPr>
            <a:r>
              <a:rPr lang="en-GB" dirty="0" smtClean="0"/>
              <a:t>Precise Assembly (UH)</a:t>
            </a:r>
            <a:br>
              <a:rPr lang="en-GB" dirty="0" smtClean="0"/>
            </a:br>
            <a:endParaRPr lang="en-GB" dirty="0" smtClean="0"/>
          </a:p>
          <a:p>
            <a:pPr marL="489204" indent="-457200"/>
            <a:r>
              <a:rPr lang="en-US" sz="1400" dirty="0" smtClean="0">
                <a:latin typeface="Tahoma" pitchFamily="34" charset="0"/>
              </a:rPr>
              <a:t>There was a review 22-June-09 (see  </a:t>
            </a:r>
            <a:r>
              <a:rPr lang="en-US" sz="1400" dirty="0" smtClean="0">
                <a:latin typeface="Tahoma" pitchFamily="34" charset="0"/>
                <a:hlinkClick r:id="rId2"/>
              </a:rPr>
              <a:t>http://indico.cern.ch/conferenceDisplay.py?confId=62294</a:t>
            </a:r>
            <a:r>
              <a:rPr lang="en-US" sz="1400" dirty="0" smtClean="0">
                <a:latin typeface="Tahoma" pitchFamily="34" charset="0"/>
              </a:rPr>
              <a:t>) </a:t>
            </a:r>
          </a:p>
        </p:txBody>
      </p:sp>
      <p:sp>
        <p:nvSpPr>
          <p:cNvPr id="8" name="Date Placeholder 7"/>
          <p:cNvSpPr>
            <a:spLocks noGrp="1"/>
          </p:cNvSpPr>
          <p:nvPr>
            <p:ph type="dt" sz="half" idx="10"/>
          </p:nvPr>
        </p:nvSpPr>
        <p:spPr/>
        <p:txBody>
          <a:bodyPr/>
          <a:lstStyle/>
          <a:p>
            <a:r>
              <a:rPr kumimoji="0" lang="en-US" smtClean="0"/>
              <a:t>5/11/2009</a:t>
            </a:r>
            <a:endParaRPr kumimoji="0" lang="en-US"/>
          </a:p>
        </p:txBody>
      </p:sp>
      <p:sp>
        <p:nvSpPr>
          <p:cNvPr id="9" name="Slide Number Placeholder 8"/>
          <p:cNvSpPr>
            <a:spLocks noGrp="1"/>
          </p:cNvSpPr>
          <p:nvPr>
            <p:ph type="sldNum" sz="quarter" idx="12"/>
          </p:nvPr>
        </p:nvSpPr>
        <p:spPr/>
        <p:txBody>
          <a:bodyPr/>
          <a:lstStyle/>
          <a:p>
            <a:fld id="{1AD93096-5B34-4342-9326-69289CEAE4C2}" type="slidenum">
              <a:rPr kumimoji="0" lang="en-US" smtClean="0"/>
              <a:pPr/>
              <a:t>4</a:t>
            </a:fld>
            <a:endParaRPr kumimoji="0" lang="en-US"/>
          </a:p>
        </p:txBody>
      </p:sp>
      <p:sp>
        <p:nvSpPr>
          <p:cNvPr id="10" name="Footer Placeholder 9"/>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928662" y="503238"/>
            <a:ext cx="7262812" cy="693737"/>
          </a:xfrm>
        </p:spPr>
        <p:txBody>
          <a:bodyPr/>
          <a:lstStyle/>
          <a:p>
            <a:r>
              <a:rPr lang="en-GB" sz="3600" dirty="0" smtClean="0"/>
              <a:t>9.2.1: PETS/CIEMAT</a:t>
            </a:r>
            <a:endParaRPr lang="en-GB" sz="3600" dirty="0"/>
          </a:p>
        </p:txBody>
      </p:sp>
      <p:grpSp>
        <p:nvGrpSpPr>
          <p:cNvPr id="2" name="Group 221"/>
          <p:cNvGrpSpPr>
            <a:grpSpLocks/>
          </p:cNvGrpSpPr>
          <p:nvPr/>
        </p:nvGrpSpPr>
        <p:grpSpPr bwMode="auto">
          <a:xfrm>
            <a:off x="2486055" y="3160713"/>
            <a:ext cx="6300787" cy="2573337"/>
            <a:chOff x="960" y="539"/>
            <a:chExt cx="3969" cy="1621"/>
          </a:xfrm>
        </p:grpSpPr>
        <p:sp>
          <p:nvSpPr>
            <p:cNvPr id="452612" name="Rectangle 154"/>
            <p:cNvSpPr>
              <a:spLocks noChangeArrowheads="1"/>
            </p:cNvSpPr>
            <p:nvPr/>
          </p:nvSpPr>
          <p:spPr bwMode="auto">
            <a:xfrm>
              <a:off x="1296" y="1440"/>
              <a:ext cx="1200" cy="288"/>
            </a:xfrm>
            <a:prstGeom prst="rect">
              <a:avLst/>
            </a:prstGeom>
            <a:solidFill>
              <a:schemeClr val="accent1"/>
            </a:solidFill>
            <a:ln w="9525">
              <a:solidFill>
                <a:schemeClr val="tx1"/>
              </a:solidFill>
              <a:miter lim="800000"/>
              <a:headEnd/>
              <a:tailEnd/>
            </a:ln>
          </p:spPr>
          <p:txBody>
            <a:bodyPr wrap="none" anchor="ctr"/>
            <a:lstStyle/>
            <a:p>
              <a:pPr algn="l" eaLnBrk="1" hangingPunct="1">
                <a:spcAft>
                  <a:spcPct val="0"/>
                </a:spcAft>
                <a:buClrTx/>
                <a:buFontTx/>
                <a:buNone/>
              </a:pPr>
              <a:endParaRPr lang="es-ES_tradnl"/>
            </a:p>
          </p:txBody>
        </p:sp>
        <p:sp>
          <p:nvSpPr>
            <p:cNvPr id="452613" name="Rectangle 155"/>
            <p:cNvSpPr>
              <a:spLocks noChangeArrowheads="1"/>
            </p:cNvSpPr>
            <p:nvPr/>
          </p:nvSpPr>
          <p:spPr bwMode="auto">
            <a:xfrm>
              <a:off x="2832" y="1488"/>
              <a:ext cx="720" cy="192"/>
            </a:xfrm>
            <a:prstGeom prst="rect">
              <a:avLst/>
            </a:prstGeom>
            <a:solidFill>
              <a:srgbClr val="EDE0B1"/>
            </a:solidFill>
            <a:ln w="9525">
              <a:solidFill>
                <a:srgbClr val="EDE0B1"/>
              </a:solidFill>
              <a:miter lim="800000"/>
              <a:headEnd/>
              <a:tailEnd/>
            </a:ln>
          </p:spPr>
          <p:txBody>
            <a:bodyPr wrap="none" anchor="ctr"/>
            <a:lstStyle/>
            <a:p>
              <a:pPr algn="l" eaLnBrk="1" hangingPunct="1">
                <a:spcAft>
                  <a:spcPct val="0"/>
                </a:spcAft>
                <a:buClrTx/>
                <a:buFontTx/>
                <a:buNone/>
              </a:pPr>
              <a:endParaRPr lang="es-ES_tradnl"/>
            </a:p>
          </p:txBody>
        </p:sp>
        <p:sp>
          <p:nvSpPr>
            <p:cNvPr id="452614" name="Rectangle 156"/>
            <p:cNvSpPr>
              <a:spLocks noChangeArrowheads="1"/>
            </p:cNvSpPr>
            <p:nvPr/>
          </p:nvSpPr>
          <p:spPr bwMode="auto">
            <a:xfrm>
              <a:off x="3600" y="1392"/>
              <a:ext cx="192" cy="384"/>
            </a:xfrm>
            <a:prstGeom prst="rect">
              <a:avLst/>
            </a:prstGeom>
            <a:solidFill>
              <a:srgbClr val="C6C8D8"/>
            </a:solidFill>
            <a:ln w="9525">
              <a:solidFill>
                <a:srgbClr val="C6C8D8"/>
              </a:solidFill>
              <a:miter lim="800000"/>
              <a:headEnd/>
              <a:tailEnd/>
            </a:ln>
          </p:spPr>
          <p:txBody>
            <a:bodyPr wrap="none" anchor="ctr"/>
            <a:lstStyle/>
            <a:p>
              <a:pPr algn="l" eaLnBrk="1" hangingPunct="1">
                <a:spcAft>
                  <a:spcPct val="0"/>
                </a:spcAft>
                <a:buClrTx/>
                <a:buFontTx/>
                <a:buNone/>
              </a:pPr>
              <a:endParaRPr lang="es-ES_tradnl"/>
            </a:p>
          </p:txBody>
        </p:sp>
        <p:sp>
          <p:nvSpPr>
            <p:cNvPr id="452615" name="Rectangle 157"/>
            <p:cNvSpPr>
              <a:spLocks noChangeArrowheads="1"/>
            </p:cNvSpPr>
            <p:nvPr/>
          </p:nvSpPr>
          <p:spPr bwMode="auto">
            <a:xfrm>
              <a:off x="3840" y="1488"/>
              <a:ext cx="720" cy="192"/>
            </a:xfrm>
            <a:prstGeom prst="rect">
              <a:avLst/>
            </a:prstGeom>
            <a:solidFill>
              <a:srgbClr val="EDE0B1"/>
            </a:solidFill>
            <a:ln w="9525">
              <a:solidFill>
                <a:srgbClr val="EDE0B1"/>
              </a:solidFill>
              <a:miter lim="800000"/>
              <a:headEnd/>
              <a:tailEnd/>
            </a:ln>
          </p:spPr>
          <p:txBody>
            <a:bodyPr wrap="none" anchor="ctr"/>
            <a:lstStyle/>
            <a:p>
              <a:pPr algn="l" eaLnBrk="1" hangingPunct="1">
                <a:spcAft>
                  <a:spcPct val="0"/>
                </a:spcAft>
                <a:buClrTx/>
                <a:buFontTx/>
                <a:buNone/>
              </a:pPr>
              <a:endParaRPr lang="es-ES_tradnl"/>
            </a:p>
          </p:txBody>
        </p:sp>
        <p:sp>
          <p:nvSpPr>
            <p:cNvPr id="452616" name="Rectangle 158"/>
            <p:cNvSpPr>
              <a:spLocks noChangeArrowheads="1"/>
            </p:cNvSpPr>
            <p:nvPr/>
          </p:nvSpPr>
          <p:spPr bwMode="auto">
            <a:xfrm>
              <a:off x="4608" y="1392"/>
              <a:ext cx="192" cy="384"/>
            </a:xfrm>
            <a:prstGeom prst="rect">
              <a:avLst/>
            </a:prstGeom>
            <a:solidFill>
              <a:srgbClr val="C6C8D8"/>
            </a:solidFill>
            <a:ln w="9525">
              <a:solidFill>
                <a:srgbClr val="C6C8D8"/>
              </a:solidFill>
              <a:miter lim="800000"/>
              <a:headEnd/>
              <a:tailEnd/>
            </a:ln>
          </p:spPr>
          <p:txBody>
            <a:bodyPr wrap="none" anchor="ctr"/>
            <a:lstStyle/>
            <a:p>
              <a:pPr algn="l" eaLnBrk="1" hangingPunct="1">
                <a:spcAft>
                  <a:spcPct val="0"/>
                </a:spcAft>
                <a:buClrTx/>
                <a:buFontTx/>
                <a:buNone/>
              </a:pPr>
              <a:endParaRPr lang="es-ES_tradnl"/>
            </a:p>
          </p:txBody>
        </p:sp>
        <p:sp>
          <p:nvSpPr>
            <p:cNvPr id="452617" name="Rectangle 159"/>
            <p:cNvSpPr>
              <a:spLocks noChangeArrowheads="1"/>
            </p:cNvSpPr>
            <p:nvPr/>
          </p:nvSpPr>
          <p:spPr bwMode="auto">
            <a:xfrm>
              <a:off x="2832" y="2016"/>
              <a:ext cx="192" cy="144"/>
            </a:xfrm>
            <a:prstGeom prst="rect">
              <a:avLst/>
            </a:prstGeom>
            <a:solidFill>
              <a:srgbClr val="D3F7A7"/>
            </a:solidFill>
            <a:ln w="9525">
              <a:solidFill>
                <a:schemeClr val="tx1"/>
              </a:solidFill>
              <a:miter lim="800000"/>
              <a:headEnd/>
              <a:tailEnd/>
            </a:ln>
          </p:spPr>
          <p:txBody>
            <a:bodyPr wrap="none" anchor="ctr"/>
            <a:lstStyle/>
            <a:p>
              <a:pPr algn="l" eaLnBrk="1" hangingPunct="1">
                <a:spcAft>
                  <a:spcPct val="0"/>
                </a:spcAft>
                <a:buClrTx/>
                <a:buFontTx/>
                <a:buNone/>
              </a:pPr>
              <a:endParaRPr lang="es-ES_tradnl"/>
            </a:p>
          </p:txBody>
        </p:sp>
        <p:sp>
          <p:nvSpPr>
            <p:cNvPr id="452618" name="Rectangle 160"/>
            <p:cNvSpPr>
              <a:spLocks noChangeArrowheads="1"/>
            </p:cNvSpPr>
            <p:nvPr/>
          </p:nvSpPr>
          <p:spPr bwMode="auto">
            <a:xfrm>
              <a:off x="3072" y="2016"/>
              <a:ext cx="192" cy="144"/>
            </a:xfrm>
            <a:prstGeom prst="rect">
              <a:avLst/>
            </a:prstGeom>
            <a:solidFill>
              <a:srgbClr val="D3F7A7"/>
            </a:solidFill>
            <a:ln w="9525">
              <a:solidFill>
                <a:schemeClr val="tx1"/>
              </a:solidFill>
              <a:miter lim="800000"/>
              <a:headEnd/>
              <a:tailEnd/>
            </a:ln>
          </p:spPr>
          <p:txBody>
            <a:bodyPr wrap="none" anchor="ctr"/>
            <a:lstStyle/>
            <a:p>
              <a:pPr algn="l" eaLnBrk="1" hangingPunct="1">
                <a:spcAft>
                  <a:spcPct val="0"/>
                </a:spcAft>
                <a:buClrTx/>
                <a:buFontTx/>
                <a:buNone/>
              </a:pPr>
              <a:endParaRPr lang="es-ES_tradnl"/>
            </a:p>
          </p:txBody>
        </p:sp>
        <p:sp>
          <p:nvSpPr>
            <p:cNvPr id="452619" name="Rectangle 161"/>
            <p:cNvSpPr>
              <a:spLocks noChangeArrowheads="1"/>
            </p:cNvSpPr>
            <p:nvPr/>
          </p:nvSpPr>
          <p:spPr bwMode="auto">
            <a:xfrm>
              <a:off x="3312" y="2016"/>
              <a:ext cx="192" cy="144"/>
            </a:xfrm>
            <a:prstGeom prst="rect">
              <a:avLst/>
            </a:prstGeom>
            <a:solidFill>
              <a:srgbClr val="B7EAB4"/>
            </a:solidFill>
            <a:ln w="9525">
              <a:solidFill>
                <a:schemeClr val="tx1"/>
              </a:solidFill>
              <a:miter lim="800000"/>
              <a:headEnd/>
              <a:tailEnd/>
            </a:ln>
          </p:spPr>
          <p:txBody>
            <a:bodyPr wrap="none" anchor="ctr"/>
            <a:lstStyle/>
            <a:p>
              <a:pPr algn="l" eaLnBrk="1" hangingPunct="1">
                <a:spcAft>
                  <a:spcPct val="0"/>
                </a:spcAft>
                <a:buClrTx/>
                <a:buFontTx/>
                <a:buNone/>
              </a:pPr>
              <a:endParaRPr lang="es-ES_tradnl"/>
            </a:p>
          </p:txBody>
        </p:sp>
        <p:sp>
          <p:nvSpPr>
            <p:cNvPr id="452620" name="Rectangle 162"/>
            <p:cNvSpPr>
              <a:spLocks noChangeArrowheads="1"/>
            </p:cNvSpPr>
            <p:nvPr/>
          </p:nvSpPr>
          <p:spPr bwMode="auto">
            <a:xfrm>
              <a:off x="3552" y="2016"/>
              <a:ext cx="192" cy="144"/>
            </a:xfrm>
            <a:prstGeom prst="rect">
              <a:avLst/>
            </a:prstGeom>
            <a:solidFill>
              <a:srgbClr val="B7EAB4"/>
            </a:solidFill>
            <a:ln w="9525">
              <a:solidFill>
                <a:schemeClr val="tx1"/>
              </a:solidFill>
              <a:miter lim="800000"/>
              <a:headEnd/>
              <a:tailEnd/>
            </a:ln>
          </p:spPr>
          <p:txBody>
            <a:bodyPr wrap="none" anchor="ctr"/>
            <a:lstStyle/>
            <a:p>
              <a:pPr algn="l" eaLnBrk="1" hangingPunct="1">
                <a:spcAft>
                  <a:spcPct val="0"/>
                </a:spcAft>
                <a:buClrTx/>
                <a:buFontTx/>
                <a:buNone/>
              </a:pPr>
              <a:endParaRPr lang="es-ES_tradnl"/>
            </a:p>
          </p:txBody>
        </p:sp>
        <p:sp>
          <p:nvSpPr>
            <p:cNvPr id="452621" name="Rectangle 163"/>
            <p:cNvSpPr>
              <a:spLocks noChangeArrowheads="1"/>
            </p:cNvSpPr>
            <p:nvPr/>
          </p:nvSpPr>
          <p:spPr bwMode="auto">
            <a:xfrm>
              <a:off x="3840" y="2016"/>
              <a:ext cx="192" cy="144"/>
            </a:xfrm>
            <a:prstGeom prst="rect">
              <a:avLst/>
            </a:prstGeom>
            <a:solidFill>
              <a:srgbClr val="D3F7A7"/>
            </a:solidFill>
            <a:ln w="9525">
              <a:solidFill>
                <a:schemeClr val="tx1"/>
              </a:solidFill>
              <a:miter lim="800000"/>
              <a:headEnd/>
              <a:tailEnd/>
            </a:ln>
          </p:spPr>
          <p:txBody>
            <a:bodyPr wrap="none" anchor="ctr"/>
            <a:lstStyle/>
            <a:p>
              <a:pPr algn="l" eaLnBrk="1" hangingPunct="1">
                <a:spcAft>
                  <a:spcPct val="0"/>
                </a:spcAft>
                <a:buClrTx/>
                <a:buFontTx/>
                <a:buNone/>
              </a:pPr>
              <a:endParaRPr lang="es-ES_tradnl"/>
            </a:p>
          </p:txBody>
        </p:sp>
        <p:sp>
          <p:nvSpPr>
            <p:cNvPr id="452622" name="Rectangle 164"/>
            <p:cNvSpPr>
              <a:spLocks noChangeArrowheads="1"/>
            </p:cNvSpPr>
            <p:nvPr/>
          </p:nvSpPr>
          <p:spPr bwMode="auto">
            <a:xfrm>
              <a:off x="4080" y="2016"/>
              <a:ext cx="192" cy="144"/>
            </a:xfrm>
            <a:prstGeom prst="rect">
              <a:avLst/>
            </a:prstGeom>
            <a:solidFill>
              <a:srgbClr val="D3F7A7"/>
            </a:solidFill>
            <a:ln w="9525">
              <a:solidFill>
                <a:schemeClr val="tx1"/>
              </a:solidFill>
              <a:miter lim="800000"/>
              <a:headEnd/>
              <a:tailEnd/>
            </a:ln>
          </p:spPr>
          <p:txBody>
            <a:bodyPr wrap="none" anchor="ctr"/>
            <a:lstStyle/>
            <a:p>
              <a:pPr algn="l" eaLnBrk="1" hangingPunct="1">
                <a:spcAft>
                  <a:spcPct val="0"/>
                </a:spcAft>
                <a:buClrTx/>
                <a:buFontTx/>
                <a:buNone/>
              </a:pPr>
              <a:endParaRPr lang="es-ES_tradnl"/>
            </a:p>
          </p:txBody>
        </p:sp>
        <p:sp>
          <p:nvSpPr>
            <p:cNvPr id="452623" name="Rectangle 165"/>
            <p:cNvSpPr>
              <a:spLocks noChangeArrowheads="1"/>
            </p:cNvSpPr>
            <p:nvPr/>
          </p:nvSpPr>
          <p:spPr bwMode="auto">
            <a:xfrm>
              <a:off x="4320" y="2016"/>
              <a:ext cx="192" cy="144"/>
            </a:xfrm>
            <a:prstGeom prst="rect">
              <a:avLst/>
            </a:prstGeom>
            <a:solidFill>
              <a:srgbClr val="B7EAB4"/>
            </a:solidFill>
            <a:ln w="9525">
              <a:solidFill>
                <a:srgbClr val="808080"/>
              </a:solidFill>
              <a:miter lim="800000"/>
              <a:headEnd/>
              <a:tailEnd/>
            </a:ln>
          </p:spPr>
          <p:txBody>
            <a:bodyPr wrap="none" anchor="ctr"/>
            <a:lstStyle/>
            <a:p>
              <a:pPr algn="l" eaLnBrk="1" hangingPunct="1">
                <a:spcAft>
                  <a:spcPct val="0"/>
                </a:spcAft>
                <a:buClrTx/>
                <a:buFontTx/>
                <a:buNone/>
              </a:pPr>
              <a:endParaRPr lang="es-ES_tradnl"/>
            </a:p>
          </p:txBody>
        </p:sp>
        <p:sp>
          <p:nvSpPr>
            <p:cNvPr id="452624" name="Rectangle 166"/>
            <p:cNvSpPr>
              <a:spLocks noChangeArrowheads="1"/>
            </p:cNvSpPr>
            <p:nvPr/>
          </p:nvSpPr>
          <p:spPr bwMode="auto">
            <a:xfrm>
              <a:off x="4560" y="2016"/>
              <a:ext cx="192" cy="144"/>
            </a:xfrm>
            <a:prstGeom prst="rect">
              <a:avLst/>
            </a:prstGeom>
            <a:solidFill>
              <a:srgbClr val="B7EAB4"/>
            </a:solidFill>
            <a:ln w="9525">
              <a:solidFill>
                <a:srgbClr val="808080"/>
              </a:solidFill>
              <a:miter lim="800000"/>
              <a:headEnd/>
              <a:tailEnd/>
            </a:ln>
          </p:spPr>
          <p:txBody>
            <a:bodyPr wrap="none" anchor="ctr"/>
            <a:lstStyle/>
            <a:p>
              <a:pPr algn="l" eaLnBrk="1" hangingPunct="1">
                <a:spcAft>
                  <a:spcPct val="0"/>
                </a:spcAft>
                <a:buClrTx/>
                <a:buFontTx/>
                <a:buNone/>
              </a:pPr>
              <a:endParaRPr lang="es-ES_tradnl"/>
            </a:p>
          </p:txBody>
        </p:sp>
        <p:sp>
          <p:nvSpPr>
            <p:cNvPr id="452625" name="Line 167"/>
            <p:cNvSpPr>
              <a:spLocks noChangeShapeType="1"/>
            </p:cNvSpPr>
            <p:nvPr/>
          </p:nvSpPr>
          <p:spPr bwMode="auto">
            <a:xfrm flipH="1">
              <a:off x="3360" y="1680"/>
              <a:ext cx="144" cy="336"/>
            </a:xfrm>
            <a:prstGeom prst="line">
              <a:avLst/>
            </a:prstGeom>
            <a:noFill/>
            <a:ln w="9525">
              <a:solidFill>
                <a:schemeClr val="tx1"/>
              </a:solidFill>
              <a:round/>
              <a:headEnd/>
              <a:tailEnd type="triangle" w="med" len="med"/>
            </a:ln>
          </p:spPr>
          <p:txBody>
            <a:bodyPr/>
            <a:lstStyle/>
            <a:p>
              <a:endParaRPr lang="en-GB"/>
            </a:p>
          </p:txBody>
        </p:sp>
        <p:sp>
          <p:nvSpPr>
            <p:cNvPr id="452626" name="Line 168"/>
            <p:cNvSpPr>
              <a:spLocks noChangeShapeType="1"/>
            </p:cNvSpPr>
            <p:nvPr/>
          </p:nvSpPr>
          <p:spPr bwMode="auto">
            <a:xfrm>
              <a:off x="3504" y="1680"/>
              <a:ext cx="96" cy="336"/>
            </a:xfrm>
            <a:prstGeom prst="line">
              <a:avLst/>
            </a:prstGeom>
            <a:noFill/>
            <a:ln w="9525">
              <a:solidFill>
                <a:schemeClr val="tx1"/>
              </a:solidFill>
              <a:round/>
              <a:headEnd/>
              <a:tailEnd type="triangle" w="med" len="med"/>
            </a:ln>
          </p:spPr>
          <p:txBody>
            <a:bodyPr/>
            <a:lstStyle/>
            <a:p>
              <a:endParaRPr lang="en-GB"/>
            </a:p>
          </p:txBody>
        </p:sp>
        <p:sp>
          <p:nvSpPr>
            <p:cNvPr id="452627" name="Line 169"/>
            <p:cNvSpPr>
              <a:spLocks noChangeShapeType="1"/>
            </p:cNvSpPr>
            <p:nvPr/>
          </p:nvSpPr>
          <p:spPr bwMode="auto">
            <a:xfrm>
              <a:off x="4512" y="1680"/>
              <a:ext cx="48" cy="336"/>
            </a:xfrm>
            <a:prstGeom prst="line">
              <a:avLst/>
            </a:prstGeom>
            <a:noFill/>
            <a:ln w="9525">
              <a:solidFill>
                <a:schemeClr val="accent1"/>
              </a:solidFill>
              <a:round/>
              <a:headEnd/>
              <a:tailEnd type="triangle" w="med" len="med"/>
            </a:ln>
          </p:spPr>
          <p:txBody>
            <a:bodyPr/>
            <a:lstStyle/>
            <a:p>
              <a:endParaRPr lang="en-GB"/>
            </a:p>
          </p:txBody>
        </p:sp>
        <p:sp>
          <p:nvSpPr>
            <p:cNvPr id="452628" name="Line 170"/>
            <p:cNvSpPr>
              <a:spLocks noChangeShapeType="1"/>
            </p:cNvSpPr>
            <p:nvPr/>
          </p:nvSpPr>
          <p:spPr bwMode="auto">
            <a:xfrm flipV="1">
              <a:off x="2352" y="1296"/>
              <a:ext cx="0" cy="144"/>
            </a:xfrm>
            <a:prstGeom prst="line">
              <a:avLst/>
            </a:prstGeom>
            <a:noFill/>
            <a:ln w="9525">
              <a:solidFill>
                <a:schemeClr val="tx1"/>
              </a:solidFill>
              <a:round/>
              <a:headEnd/>
              <a:tailEnd type="triangle" w="med" len="med"/>
            </a:ln>
          </p:spPr>
          <p:txBody>
            <a:bodyPr/>
            <a:lstStyle/>
            <a:p>
              <a:endParaRPr lang="en-GB"/>
            </a:p>
          </p:txBody>
        </p:sp>
        <p:sp>
          <p:nvSpPr>
            <p:cNvPr id="452629" name="Oval 171"/>
            <p:cNvSpPr>
              <a:spLocks noChangeArrowheads="1"/>
            </p:cNvSpPr>
            <p:nvPr/>
          </p:nvSpPr>
          <p:spPr bwMode="auto">
            <a:xfrm>
              <a:off x="2064" y="1200"/>
              <a:ext cx="144" cy="144"/>
            </a:xfrm>
            <a:prstGeom prst="ellipse">
              <a:avLst/>
            </a:prstGeom>
            <a:solidFill>
              <a:srgbClr val="EDE0B1"/>
            </a:solidFill>
            <a:ln w="9525">
              <a:solidFill>
                <a:schemeClr val="tx1"/>
              </a:solidFill>
              <a:round/>
              <a:headEnd/>
              <a:tailEnd/>
            </a:ln>
          </p:spPr>
          <p:txBody>
            <a:bodyPr wrap="none" anchor="ctr"/>
            <a:lstStyle/>
            <a:p>
              <a:pPr algn="l" eaLnBrk="1" hangingPunct="1">
                <a:spcAft>
                  <a:spcPct val="0"/>
                </a:spcAft>
                <a:buClrTx/>
                <a:buFontTx/>
                <a:buNone/>
              </a:pPr>
              <a:endParaRPr lang="es-ES_tradnl"/>
            </a:p>
          </p:txBody>
        </p:sp>
        <p:sp>
          <p:nvSpPr>
            <p:cNvPr id="452630" name="Oval 172"/>
            <p:cNvSpPr>
              <a:spLocks noChangeArrowheads="1"/>
            </p:cNvSpPr>
            <p:nvPr/>
          </p:nvSpPr>
          <p:spPr bwMode="auto">
            <a:xfrm>
              <a:off x="1680" y="1200"/>
              <a:ext cx="144" cy="144"/>
            </a:xfrm>
            <a:prstGeom prst="ellipse">
              <a:avLst/>
            </a:prstGeom>
            <a:solidFill>
              <a:schemeClr val="bg2"/>
            </a:solidFill>
            <a:ln w="9525">
              <a:solidFill>
                <a:schemeClr val="tx1"/>
              </a:solidFill>
              <a:round/>
              <a:headEnd/>
              <a:tailEnd/>
            </a:ln>
          </p:spPr>
          <p:txBody>
            <a:bodyPr wrap="none" anchor="ctr"/>
            <a:lstStyle/>
            <a:p>
              <a:pPr algn="l" eaLnBrk="1" hangingPunct="1">
                <a:spcAft>
                  <a:spcPct val="0"/>
                </a:spcAft>
                <a:buClrTx/>
                <a:buFontTx/>
                <a:buNone/>
              </a:pPr>
              <a:endParaRPr lang="es-ES_tradnl"/>
            </a:p>
          </p:txBody>
        </p:sp>
        <p:sp>
          <p:nvSpPr>
            <p:cNvPr id="452631" name="Line 174"/>
            <p:cNvSpPr>
              <a:spLocks noChangeShapeType="1"/>
            </p:cNvSpPr>
            <p:nvPr/>
          </p:nvSpPr>
          <p:spPr bwMode="auto">
            <a:xfrm flipH="1">
              <a:off x="2208" y="1296"/>
              <a:ext cx="144" cy="0"/>
            </a:xfrm>
            <a:prstGeom prst="line">
              <a:avLst/>
            </a:prstGeom>
            <a:noFill/>
            <a:ln w="9525">
              <a:solidFill>
                <a:schemeClr val="tx1"/>
              </a:solidFill>
              <a:round/>
              <a:headEnd/>
              <a:tailEnd/>
            </a:ln>
          </p:spPr>
          <p:txBody>
            <a:bodyPr/>
            <a:lstStyle/>
            <a:p>
              <a:endParaRPr lang="en-GB"/>
            </a:p>
          </p:txBody>
        </p:sp>
        <p:sp>
          <p:nvSpPr>
            <p:cNvPr id="452632" name="Line 176"/>
            <p:cNvSpPr>
              <a:spLocks noChangeShapeType="1"/>
            </p:cNvSpPr>
            <p:nvPr/>
          </p:nvSpPr>
          <p:spPr bwMode="auto">
            <a:xfrm>
              <a:off x="2880" y="1056"/>
              <a:ext cx="0" cy="432"/>
            </a:xfrm>
            <a:prstGeom prst="line">
              <a:avLst/>
            </a:prstGeom>
            <a:noFill/>
            <a:ln w="9525">
              <a:solidFill>
                <a:schemeClr val="tx1"/>
              </a:solidFill>
              <a:round/>
              <a:headEnd/>
              <a:tailEnd type="triangle" w="med" len="med"/>
            </a:ln>
          </p:spPr>
          <p:txBody>
            <a:bodyPr/>
            <a:lstStyle/>
            <a:p>
              <a:endParaRPr lang="en-GB"/>
            </a:p>
          </p:txBody>
        </p:sp>
        <p:sp>
          <p:nvSpPr>
            <p:cNvPr id="452633" name="Oval 177"/>
            <p:cNvSpPr>
              <a:spLocks noChangeArrowheads="1"/>
            </p:cNvSpPr>
            <p:nvPr/>
          </p:nvSpPr>
          <p:spPr bwMode="auto">
            <a:xfrm>
              <a:off x="2496" y="960"/>
              <a:ext cx="144" cy="144"/>
            </a:xfrm>
            <a:prstGeom prst="ellipse">
              <a:avLst/>
            </a:prstGeom>
            <a:solidFill>
              <a:schemeClr val="bg2"/>
            </a:solidFill>
            <a:ln w="9525">
              <a:solidFill>
                <a:schemeClr val="tx1"/>
              </a:solidFill>
              <a:round/>
              <a:headEnd/>
              <a:tailEnd/>
            </a:ln>
          </p:spPr>
          <p:txBody>
            <a:bodyPr wrap="none" anchor="ctr"/>
            <a:lstStyle/>
            <a:p>
              <a:pPr algn="l" eaLnBrk="1" hangingPunct="1">
                <a:spcAft>
                  <a:spcPct val="0"/>
                </a:spcAft>
                <a:buClrTx/>
                <a:buFontTx/>
                <a:buNone/>
              </a:pPr>
              <a:endParaRPr lang="es-ES_tradnl"/>
            </a:p>
          </p:txBody>
        </p:sp>
        <p:sp>
          <p:nvSpPr>
            <p:cNvPr id="452634" name="Text Box 178"/>
            <p:cNvSpPr txBox="1">
              <a:spLocks noChangeArrowheads="1"/>
            </p:cNvSpPr>
            <p:nvPr/>
          </p:nvSpPr>
          <p:spPr bwMode="auto">
            <a:xfrm>
              <a:off x="3072" y="1776"/>
              <a:ext cx="369" cy="154"/>
            </a:xfrm>
            <a:prstGeom prst="rect">
              <a:avLst/>
            </a:prstGeom>
            <a:noFill/>
            <a:ln w="9525">
              <a:noFill/>
              <a:miter lim="800000"/>
              <a:headEnd/>
              <a:tailEnd/>
            </a:ln>
          </p:spPr>
          <p:txBody>
            <a:bodyPr wrap="none">
              <a:spAutoFit/>
            </a:bodyPr>
            <a:lstStyle/>
            <a:p>
              <a:pPr algn="l" eaLnBrk="1" hangingPunct="1">
                <a:spcAft>
                  <a:spcPct val="0"/>
                </a:spcAft>
                <a:buClrTx/>
                <a:buFontTx/>
                <a:buNone/>
              </a:pPr>
              <a:r>
                <a:rPr lang="en-US" sz="1000"/>
                <a:t>65 MW</a:t>
              </a:r>
            </a:p>
          </p:txBody>
        </p:sp>
        <p:sp>
          <p:nvSpPr>
            <p:cNvPr id="452635" name="Text Box 179"/>
            <p:cNvSpPr txBox="1">
              <a:spLocks noChangeArrowheads="1"/>
            </p:cNvSpPr>
            <p:nvPr/>
          </p:nvSpPr>
          <p:spPr bwMode="auto">
            <a:xfrm>
              <a:off x="3552" y="1824"/>
              <a:ext cx="369" cy="154"/>
            </a:xfrm>
            <a:prstGeom prst="rect">
              <a:avLst/>
            </a:prstGeom>
            <a:noFill/>
            <a:ln w="9525">
              <a:noFill/>
              <a:miter lim="800000"/>
              <a:headEnd/>
              <a:tailEnd/>
            </a:ln>
          </p:spPr>
          <p:txBody>
            <a:bodyPr wrap="none">
              <a:spAutoFit/>
            </a:bodyPr>
            <a:lstStyle/>
            <a:p>
              <a:pPr algn="l" eaLnBrk="1" hangingPunct="1">
                <a:spcAft>
                  <a:spcPct val="0"/>
                </a:spcAft>
                <a:buClrTx/>
                <a:buFontTx/>
                <a:buNone/>
              </a:pPr>
              <a:r>
                <a:rPr lang="en-US" sz="1000"/>
                <a:t>65 MW</a:t>
              </a:r>
            </a:p>
          </p:txBody>
        </p:sp>
        <p:sp>
          <p:nvSpPr>
            <p:cNvPr id="452636" name="AutoShape 180"/>
            <p:cNvSpPr>
              <a:spLocks noChangeArrowheads="1"/>
            </p:cNvSpPr>
            <p:nvPr/>
          </p:nvSpPr>
          <p:spPr bwMode="auto">
            <a:xfrm>
              <a:off x="2544" y="1488"/>
              <a:ext cx="192" cy="144"/>
            </a:xfrm>
            <a:prstGeom prst="rightArrow">
              <a:avLst>
                <a:gd name="adj1" fmla="val 50000"/>
                <a:gd name="adj2" fmla="val 33333"/>
              </a:avLst>
            </a:prstGeom>
            <a:noFill/>
            <a:ln w="9525">
              <a:solidFill>
                <a:srgbClr val="FF3300"/>
              </a:solidFill>
              <a:miter lim="800000"/>
              <a:headEnd/>
              <a:tailEnd/>
            </a:ln>
          </p:spPr>
          <p:txBody>
            <a:bodyPr wrap="none" anchor="ctr"/>
            <a:lstStyle/>
            <a:p>
              <a:pPr algn="l" eaLnBrk="1" hangingPunct="1">
                <a:spcAft>
                  <a:spcPct val="0"/>
                </a:spcAft>
                <a:buClrTx/>
                <a:buFontTx/>
                <a:buNone/>
              </a:pPr>
              <a:endParaRPr lang="es-ES_tradnl"/>
            </a:p>
          </p:txBody>
        </p:sp>
        <p:sp>
          <p:nvSpPr>
            <p:cNvPr id="452637" name="AutoShape 181"/>
            <p:cNvSpPr>
              <a:spLocks noChangeArrowheads="1"/>
            </p:cNvSpPr>
            <p:nvPr/>
          </p:nvSpPr>
          <p:spPr bwMode="auto">
            <a:xfrm>
              <a:off x="1056" y="1536"/>
              <a:ext cx="192" cy="144"/>
            </a:xfrm>
            <a:prstGeom prst="rightArrow">
              <a:avLst>
                <a:gd name="adj1" fmla="val 50000"/>
                <a:gd name="adj2" fmla="val 33333"/>
              </a:avLst>
            </a:prstGeom>
            <a:noFill/>
            <a:ln w="9525">
              <a:solidFill>
                <a:srgbClr val="FF3300"/>
              </a:solidFill>
              <a:miter lim="800000"/>
              <a:headEnd/>
              <a:tailEnd/>
            </a:ln>
          </p:spPr>
          <p:txBody>
            <a:bodyPr wrap="none" anchor="ctr"/>
            <a:lstStyle/>
            <a:p>
              <a:pPr algn="l" eaLnBrk="1" hangingPunct="1">
                <a:spcAft>
                  <a:spcPct val="0"/>
                </a:spcAft>
                <a:buClrTx/>
                <a:buFontTx/>
                <a:buNone/>
              </a:pPr>
              <a:endParaRPr lang="es-ES_tradnl"/>
            </a:p>
          </p:txBody>
        </p:sp>
        <p:sp>
          <p:nvSpPr>
            <p:cNvPr id="452638" name="Line 182"/>
            <p:cNvSpPr>
              <a:spLocks noChangeShapeType="1"/>
            </p:cNvSpPr>
            <p:nvPr/>
          </p:nvSpPr>
          <p:spPr bwMode="auto">
            <a:xfrm flipV="1">
              <a:off x="2064" y="1152"/>
              <a:ext cx="144" cy="240"/>
            </a:xfrm>
            <a:prstGeom prst="line">
              <a:avLst/>
            </a:prstGeom>
            <a:noFill/>
            <a:ln w="9525">
              <a:solidFill>
                <a:schemeClr val="tx1"/>
              </a:solidFill>
              <a:prstDash val="dash"/>
              <a:round/>
              <a:headEnd/>
              <a:tailEnd type="triangle" w="med" len="med"/>
            </a:ln>
          </p:spPr>
          <p:txBody>
            <a:bodyPr/>
            <a:lstStyle/>
            <a:p>
              <a:endParaRPr lang="en-GB"/>
            </a:p>
          </p:txBody>
        </p:sp>
        <p:sp>
          <p:nvSpPr>
            <p:cNvPr id="452639" name="Line 183"/>
            <p:cNvSpPr>
              <a:spLocks noChangeShapeType="1"/>
            </p:cNvSpPr>
            <p:nvPr/>
          </p:nvSpPr>
          <p:spPr bwMode="auto">
            <a:xfrm flipV="1">
              <a:off x="1680" y="1152"/>
              <a:ext cx="144" cy="240"/>
            </a:xfrm>
            <a:prstGeom prst="line">
              <a:avLst/>
            </a:prstGeom>
            <a:noFill/>
            <a:ln w="9525">
              <a:solidFill>
                <a:schemeClr val="tx1"/>
              </a:solidFill>
              <a:prstDash val="dash"/>
              <a:round/>
              <a:headEnd/>
              <a:tailEnd type="triangle" w="med" len="med"/>
            </a:ln>
          </p:spPr>
          <p:txBody>
            <a:bodyPr/>
            <a:lstStyle/>
            <a:p>
              <a:endParaRPr lang="en-GB"/>
            </a:p>
          </p:txBody>
        </p:sp>
        <p:sp>
          <p:nvSpPr>
            <p:cNvPr id="452640" name="Text Box 184"/>
            <p:cNvSpPr txBox="1">
              <a:spLocks noChangeArrowheads="1"/>
            </p:cNvSpPr>
            <p:nvPr/>
          </p:nvSpPr>
          <p:spPr bwMode="auto">
            <a:xfrm>
              <a:off x="960" y="1296"/>
              <a:ext cx="421" cy="154"/>
            </a:xfrm>
            <a:prstGeom prst="rect">
              <a:avLst/>
            </a:prstGeom>
            <a:noFill/>
            <a:ln w="9525">
              <a:noFill/>
              <a:miter lim="800000"/>
              <a:headEnd/>
              <a:tailEnd/>
            </a:ln>
          </p:spPr>
          <p:txBody>
            <a:bodyPr wrap="none">
              <a:spAutoFit/>
            </a:bodyPr>
            <a:lstStyle/>
            <a:p>
              <a:pPr algn="l" eaLnBrk="1" hangingPunct="1">
                <a:spcAft>
                  <a:spcPct val="0"/>
                </a:spcAft>
                <a:buClrTx/>
                <a:buFontTx/>
                <a:buNone/>
              </a:pPr>
              <a:r>
                <a:rPr lang="en-US" sz="1000">
                  <a:solidFill>
                    <a:srgbClr val="FF3300"/>
                  </a:solidFill>
                </a:rPr>
                <a:t>10(12) A</a:t>
              </a:r>
            </a:p>
          </p:txBody>
        </p:sp>
        <p:sp>
          <p:nvSpPr>
            <p:cNvPr id="452641" name="Text Box 185"/>
            <p:cNvSpPr txBox="1">
              <a:spLocks noChangeArrowheads="1"/>
            </p:cNvSpPr>
            <p:nvPr/>
          </p:nvSpPr>
          <p:spPr bwMode="auto">
            <a:xfrm>
              <a:off x="2304" y="1296"/>
              <a:ext cx="672" cy="154"/>
            </a:xfrm>
            <a:prstGeom prst="rect">
              <a:avLst/>
            </a:prstGeom>
            <a:noFill/>
            <a:ln w="9525">
              <a:noFill/>
              <a:miter lim="800000"/>
              <a:headEnd/>
              <a:tailEnd/>
            </a:ln>
          </p:spPr>
          <p:txBody>
            <a:bodyPr>
              <a:spAutoFit/>
            </a:bodyPr>
            <a:lstStyle/>
            <a:p>
              <a:pPr algn="l" eaLnBrk="1" hangingPunct="1">
                <a:spcAft>
                  <a:spcPct val="0"/>
                </a:spcAft>
                <a:buClrTx/>
                <a:buFontTx/>
                <a:buNone/>
              </a:pPr>
              <a:r>
                <a:rPr lang="en-US" sz="1000" dirty="0">
                  <a:solidFill>
                    <a:srgbClr val="FF0000"/>
                  </a:solidFill>
                </a:rPr>
                <a:t>108 (81) MW</a:t>
              </a:r>
            </a:p>
          </p:txBody>
        </p:sp>
        <p:sp>
          <p:nvSpPr>
            <p:cNvPr id="452642" name="Text Box 186"/>
            <p:cNvSpPr txBox="1">
              <a:spLocks noChangeArrowheads="1"/>
            </p:cNvSpPr>
            <p:nvPr/>
          </p:nvSpPr>
          <p:spPr bwMode="auto">
            <a:xfrm>
              <a:off x="2880" y="1344"/>
              <a:ext cx="720" cy="154"/>
            </a:xfrm>
            <a:prstGeom prst="rect">
              <a:avLst/>
            </a:prstGeom>
            <a:noFill/>
            <a:ln w="9525">
              <a:noFill/>
              <a:miter lim="800000"/>
              <a:headEnd/>
              <a:tailEnd/>
            </a:ln>
          </p:spPr>
          <p:txBody>
            <a:bodyPr>
              <a:spAutoFit/>
            </a:bodyPr>
            <a:lstStyle/>
            <a:p>
              <a:pPr algn="l" eaLnBrk="1" hangingPunct="1">
                <a:spcAft>
                  <a:spcPct val="0"/>
                </a:spcAft>
                <a:buClrTx/>
                <a:buFontTx/>
                <a:buNone/>
              </a:pPr>
              <a:r>
                <a:rPr lang="en-US" sz="1000" dirty="0">
                  <a:solidFill>
                    <a:srgbClr val="FF0000"/>
                  </a:solidFill>
                </a:rPr>
                <a:t>78 (68.7) MW</a:t>
              </a:r>
            </a:p>
          </p:txBody>
        </p:sp>
        <p:sp>
          <p:nvSpPr>
            <p:cNvPr id="452643" name="Text Box 188"/>
            <p:cNvSpPr txBox="1">
              <a:spLocks noChangeArrowheads="1"/>
            </p:cNvSpPr>
            <p:nvPr/>
          </p:nvSpPr>
          <p:spPr bwMode="auto">
            <a:xfrm>
              <a:off x="4032" y="1536"/>
              <a:ext cx="489" cy="154"/>
            </a:xfrm>
            <a:prstGeom prst="rect">
              <a:avLst/>
            </a:prstGeom>
            <a:noFill/>
            <a:ln w="9525">
              <a:noFill/>
              <a:miter lim="800000"/>
              <a:headEnd/>
              <a:tailEnd/>
            </a:ln>
          </p:spPr>
          <p:txBody>
            <a:bodyPr wrap="none">
              <a:spAutoFit/>
            </a:bodyPr>
            <a:lstStyle/>
            <a:p>
              <a:pPr algn="l" eaLnBrk="1" hangingPunct="1">
                <a:spcAft>
                  <a:spcPct val="0"/>
                </a:spcAft>
                <a:buClrTx/>
                <a:buFontTx/>
                <a:buNone/>
              </a:pPr>
              <a:r>
                <a:rPr lang="en-US" sz="1000">
                  <a:solidFill>
                    <a:srgbClr val="FF3300"/>
                  </a:solidFill>
                </a:rPr>
                <a:t>7 (10) MW</a:t>
              </a:r>
            </a:p>
          </p:txBody>
        </p:sp>
        <p:sp>
          <p:nvSpPr>
            <p:cNvPr id="452644" name="Line 189"/>
            <p:cNvSpPr>
              <a:spLocks noChangeShapeType="1"/>
            </p:cNvSpPr>
            <p:nvPr/>
          </p:nvSpPr>
          <p:spPr bwMode="auto">
            <a:xfrm flipV="1">
              <a:off x="2112" y="1056"/>
              <a:ext cx="0" cy="144"/>
            </a:xfrm>
            <a:prstGeom prst="line">
              <a:avLst/>
            </a:prstGeom>
            <a:noFill/>
            <a:ln w="9525">
              <a:solidFill>
                <a:schemeClr val="tx1"/>
              </a:solidFill>
              <a:round/>
              <a:headEnd/>
              <a:tailEnd type="triangle" w="med" len="med"/>
            </a:ln>
          </p:spPr>
          <p:txBody>
            <a:bodyPr/>
            <a:lstStyle/>
            <a:p>
              <a:endParaRPr lang="en-GB"/>
            </a:p>
          </p:txBody>
        </p:sp>
        <p:sp>
          <p:nvSpPr>
            <p:cNvPr id="452645" name="Line 190"/>
            <p:cNvSpPr>
              <a:spLocks noChangeShapeType="1"/>
            </p:cNvSpPr>
            <p:nvPr/>
          </p:nvSpPr>
          <p:spPr bwMode="auto">
            <a:xfrm>
              <a:off x="2112" y="1056"/>
              <a:ext cx="384" cy="0"/>
            </a:xfrm>
            <a:prstGeom prst="line">
              <a:avLst/>
            </a:prstGeom>
            <a:noFill/>
            <a:ln w="9525">
              <a:solidFill>
                <a:schemeClr val="tx1"/>
              </a:solidFill>
              <a:round/>
              <a:headEnd/>
              <a:tailEnd/>
            </a:ln>
          </p:spPr>
          <p:txBody>
            <a:bodyPr/>
            <a:lstStyle/>
            <a:p>
              <a:endParaRPr lang="en-GB"/>
            </a:p>
          </p:txBody>
        </p:sp>
        <p:sp>
          <p:nvSpPr>
            <p:cNvPr id="452646" name="Line 191"/>
            <p:cNvSpPr>
              <a:spLocks noChangeShapeType="1"/>
            </p:cNvSpPr>
            <p:nvPr/>
          </p:nvSpPr>
          <p:spPr bwMode="auto">
            <a:xfrm flipH="1">
              <a:off x="1824" y="1296"/>
              <a:ext cx="240" cy="0"/>
            </a:xfrm>
            <a:prstGeom prst="line">
              <a:avLst/>
            </a:prstGeom>
            <a:noFill/>
            <a:ln w="9525">
              <a:solidFill>
                <a:schemeClr val="tx1"/>
              </a:solidFill>
              <a:round/>
              <a:headEnd/>
              <a:tailEnd/>
            </a:ln>
          </p:spPr>
          <p:txBody>
            <a:bodyPr/>
            <a:lstStyle/>
            <a:p>
              <a:endParaRPr lang="en-GB"/>
            </a:p>
          </p:txBody>
        </p:sp>
        <p:sp>
          <p:nvSpPr>
            <p:cNvPr id="452647" name="Line 192"/>
            <p:cNvSpPr>
              <a:spLocks noChangeShapeType="1"/>
            </p:cNvSpPr>
            <p:nvPr/>
          </p:nvSpPr>
          <p:spPr bwMode="auto">
            <a:xfrm flipH="1">
              <a:off x="1392" y="1296"/>
              <a:ext cx="288" cy="0"/>
            </a:xfrm>
            <a:prstGeom prst="line">
              <a:avLst/>
            </a:prstGeom>
            <a:noFill/>
            <a:ln w="9525">
              <a:solidFill>
                <a:schemeClr val="tx1"/>
              </a:solidFill>
              <a:round/>
              <a:headEnd/>
              <a:tailEnd/>
            </a:ln>
          </p:spPr>
          <p:txBody>
            <a:bodyPr/>
            <a:lstStyle/>
            <a:p>
              <a:endParaRPr lang="en-GB"/>
            </a:p>
          </p:txBody>
        </p:sp>
        <p:sp>
          <p:nvSpPr>
            <p:cNvPr id="452648" name="Line 193"/>
            <p:cNvSpPr>
              <a:spLocks noChangeShapeType="1"/>
            </p:cNvSpPr>
            <p:nvPr/>
          </p:nvSpPr>
          <p:spPr bwMode="auto">
            <a:xfrm>
              <a:off x="1392" y="1296"/>
              <a:ext cx="0" cy="144"/>
            </a:xfrm>
            <a:prstGeom prst="line">
              <a:avLst/>
            </a:prstGeom>
            <a:noFill/>
            <a:ln w="9525">
              <a:solidFill>
                <a:schemeClr val="tx1"/>
              </a:solidFill>
              <a:round/>
              <a:headEnd/>
              <a:tailEnd type="triangle" w="med" len="med"/>
            </a:ln>
          </p:spPr>
          <p:txBody>
            <a:bodyPr/>
            <a:lstStyle/>
            <a:p>
              <a:endParaRPr lang="en-GB"/>
            </a:p>
          </p:txBody>
        </p:sp>
        <p:sp>
          <p:nvSpPr>
            <p:cNvPr id="452649" name="Line 194"/>
            <p:cNvSpPr>
              <a:spLocks noChangeShapeType="1"/>
            </p:cNvSpPr>
            <p:nvPr/>
          </p:nvSpPr>
          <p:spPr bwMode="auto">
            <a:xfrm>
              <a:off x="2640" y="1056"/>
              <a:ext cx="240" cy="0"/>
            </a:xfrm>
            <a:prstGeom prst="line">
              <a:avLst/>
            </a:prstGeom>
            <a:noFill/>
            <a:ln w="9525">
              <a:solidFill>
                <a:schemeClr val="tx1"/>
              </a:solidFill>
              <a:round/>
              <a:headEnd/>
              <a:tailEnd/>
            </a:ln>
          </p:spPr>
          <p:txBody>
            <a:bodyPr/>
            <a:lstStyle/>
            <a:p>
              <a:endParaRPr lang="en-GB"/>
            </a:p>
          </p:txBody>
        </p:sp>
        <p:sp>
          <p:nvSpPr>
            <p:cNvPr id="452650" name="Text Box 196"/>
            <p:cNvSpPr txBox="1">
              <a:spLocks noChangeArrowheads="1"/>
            </p:cNvSpPr>
            <p:nvPr/>
          </p:nvSpPr>
          <p:spPr bwMode="auto">
            <a:xfrm>
              <a:off x="1872" y="864"/>
              <a:ext cx="624" cy="154"/>
            </a:xfrm>
            <a:prstGeom prst="rect">
              <a:avLst/>
            </a:prstGeom>
            <a:noFill/>
            <a:ln w="9525">
              <a:noFill/>
              <a:miter lim="800000"/>
              <a:headEnd/>
              <a:tailEnd/>
            </a:ln>
          </p:spPr>
          <p:txBody>
            <a:bodyPr>
              <a:spAutoFit/>
            </a:bodyPr>
            <a:lstStyle/>
            <a:p>
              <a:pPr algn="l" eaLnBrk="1" hangingPunct="1">
                <a:spcAft>
                  <a:spcPct val="0"/>
                </a:spcAft>
                <a:buClrTx/>
                <a:buFontTx/>
                <a:buNone/>
              </a:pPr>
              <a:r>
                <a:rPr lang="en-US" sz="1000" dirty="0">
                  <a:solidFill>
                    <a:srgbClr val="FF0000"/>
                  </a:solidFill>
                </a:rPr>
                <a:t>82(72) MW</a:t>
              </a:r>
            </a:p>
          </p:txBody>
        </p:sp>
        <p:sp>
          <p:nvSpPr>
            <p:cNvPr id="452651" name="Line 203"/>
            <p:cNvSpPr>
              <a:spLocks noChangeShapeType="1"/>
            </p:cNvSpPr>
            <p:nvPr/>
          </p:nvSpPr>
          <p:spPr bwMode="auto">
            <a:xfrm>
              <a:off x="3936" y="1104"/>
              <a:ext cx="0" cy="384"/>
            </a:xfrm>
            <a:prstGeom prst="line">
              <a:avLst/>
            </a:prstGeom>
            <a:noFill/>
            <a:ln w="9525">
              <a:solidFill>
                <a:srgbClr val="808080"/>
              </a:solidFill>
              <a:round/>
              <a:headEnd/>
              <a:tailEnd type="triangle" w="med" len="med"/>
            </a:ln>
          </p:spPr>
          <p:txBody>
            <a:bodyPr/>
            <a:lstStyle/>
            <a:p>
              <a:endParaRPr lang="en-GB"/>
            </a:p>
          </p:txBody>
        </p:sp>
        <p:sp>
          <p:nvSpPr>
            <p:cNvPr id="452652" name="AutoShape 204"/>
            <p:cNvSpPr>
              <a:spLocks noChangeArrowheads="1"/>
            </p:cNvSpPr>
            <p:nvPr/>
          </p:nvSpPr>
          <p:spPr bwMode="auto">
            <a:xfrm rot="10800000">
              <a:off x="3744" y="768"/>
              <a:ext cx="384" cy="336"/>
            </a:xfrm>
            <a:prstGeom prst="triangle">
              <a:avLst>
                <a:gd name="adj" fmla="val 50000"/>
              </a:avLst>
            </a:prstGeom>
            <a:solidFill>
              <a:srgbClr val="808080">
                <a:alpha val="43921"/>
              </a:srgbClr>
            </a:solidFill>
            <a:ln w="9525">
              <a:solidFill>
                <a:srgbClr val="808080"/>
              </a:solidFill>
              <a:prstDash val="dash"/>
              <a:miter lim="800000"/>
              <a:headEnd/>
              <a:tailEnd/>
            </a:ln>
          </p:spPr>
          <p:txBody>
            <a:bodyPr rot="10800000" wrap="none" anchor="ctr"/>
            <a:lstStyle/>
            <a:p>
              <a:pPr algn="l" eaLnBrk="1" hangingPunct="1">
                <a:spcAft>
                  <a:spcPct val="0"/>
                </a:spcAft>
                <a:buClrTx/>
                <a:buFontTx/>
                <a:buNone/>
              </a:pPr>
              <a:endParaRPr lang="es-ES_tradnl"/>
            </a:p>
          </p:txBody>
        </p:sp>
        <p:sp>
          <p:nvSpPr>
            <p:cNvPr id="452653" name="Text Box 205"/>
            <p:cNvSpPr txBox="1">
              <a:spLocks noChangeArrowheads="1"/>
            </p:cNvSpPr>
            <p:nvPr/>
          </p:nvSpPr>
          <p:spPr bwMode="auto">
            <a:xfrm>
              <a:off x="3936" y="1200"/>
              <a:ext cx="720" cy="154"/>
            </a:xfrm>
            <a:prstGeom prst="rect">
              <a:avLst/>
            </a:prstGeom>
            <a:noFill/>
            <a:ln w="9525">
              <a:noFill/>
              <a:miter lim="800000"/>
              <a:headEnd/>
              <a:tailEnd/>
            </a:ln>
          </p:spPr>
          <p:txBody>
            <a:bodyPr>
              <a:spAutoFit/>
            </a:bodyPr>
            <a:lstStyle/>
            <a:p>
              <a:pPr algn="l" eaLnBrk="1" hangingPunct="1">
                <a:spcAft>
                  <a:spcPct val="0"/>
                </a:spcAft>
                <a:buClrTx/>
                <a:buFontTx/>
                <a:buNone/>
              </a:pPr>
              <a:r>
                <a:rPr lang="en-US" sz="1000"/>
                <a:t>78 (68.7) MW</a:t>
              </a:r>
            </a:p>
          </p:txBody>
        </p:sp>
        <p:sp>
          <p:nvSpPr>
            <p:cNvPr id="452654" name="Oval 206"/>
            <p:cNvSpPr>
              <a:spLocks noChangeArrowheads="1"/>
            </p:cNvSpPr>
            <p:nvPr/>
          </p:nvSpPr>
          <p:spPr bwMode="auto">
            <a:xfrm>
              <a:off x="3792" y="1104"/>
              <a:ext cx="144" cy="144"/>
            </a:xfrm>
            <a:prstGeom prst="ellipse">
              <a:avLst/>
            </a:prstGeom>
            <a:solidFill>
              <a:srgbClr val="808080">
                <a:alpha val="45882"/>
              </a:srgbClr>
            </a:solidFill>
            <a:ln w="9525">
              <a:solidFill>
                <a:srgbClr val="808080"/>
              </a:solidFill>
              <a:round/>
              <a:headEnd/>
              <a:tailEnd/>
            </a:ln>
          </p:spPr>
          <p:txBody>
            <a:bodyPr wrap="none" anchor="ctr"/>
            <a:lstStyle/>
            <a:p>
              <a:pPr algn="l" eaLnBrk="1" hangingPunct="1">
                <a:spcAft>
                  <a:spcPct val="0"/>
                </a:spcAft>
                <a:buClrTx/>
                <a:buFontTx/>
                <a:buNone/>
              </a:pPr>
              <a:endParaRPr lang="es-ES_tradnl"/>
            </a:p>
          </p:txBody>
        </p:sp>
        <p:sp>
          <p:nvSpPr>
            <p:cNvPr id="452655" name="Line 207"/>
            <p:cNvSpPr>
              <a:spLocks noChangeShapeType="1"/>
            </p:cNvSpPr>
            <p:nvPr/>
          </p:nvSpPr>
          <p:spPr bwMode="auto">
            <a:xfrm flipH="1">
              <a:off x="4368" y="1680"/>
              <a:ext cx="144" cy="336"/>
            </a:xfrm>
            <a:prstGeom prst="line">
              <a:avLst/>
            </a:prstGeom>
            <a:noFill/>
            <a:ln w="9525">
              <a:solidFill>
                <a:schemeClr val="accent1"/>
              </a:solidFill>
              <a:round/>
              <a:headEnd/>
              <a:tailEnd type="triangle" w="med" len="med"/>
            </a:ln>
          </p:spPr>
          <p:txBody>
            <a:bodyPr/>
            <a:lstStyle/>
            <a:p>
              <a:endParaRPr lang="en-GB"/>
            </a:p>
          </p:txBody>
        </p:sp>
        <p:sp>
          <p:nvSpPr>
            <p:cNvPr id="452656" name="Text Box 208"/>
            <p:cNvSpPr txBox="1">
              <a:spLocks noChangeArrowheads="1"/>
            </p:cNvSpPr>
            <p:nvPr/>
          </p:nvSpPr>
          <p:spPr bwMode="auto">
            <a:xfrm>
              <a:off x="4032" y="1872"/>
              <a:ext cx="369" cy="154"/>
            </a:xfrm>
            <a:prstGeom prst="rect">
              <a:avLst/>
            </a:prstGeom>
            <a:noFill/>
            <a:ln w="9525">
              <a:noFill/>
              <a:miter lim="800000"/>
              <a:headEnd/>
              <a:tailEnd/>
            </a:ln>
          </p:spPr>
          <p:txBody>
            <a:bodyPr wrap="none">
              <a:spAutoFit/>
            </a:bodyPr>
            <a:lstStyle/>
            <a:p>
              <a:pPr algn="l" eaLnBrk="1" hangingPunct="1">
                <a:spcAft>
                  <a:spcPct val="0"/>
                </a:spcAft>
                <a:buClrTx/>
                <a:buFontTx/>
                <a:buNone/>
              </a:pPr>
              <a:r>
                <a:rPr lang="en-US" sz="1000"/>
                <a:t>10 MW</a:t>
              </a:r>
            </a:p>
          </p:txBody>
        </p:sp>
        <p:sp>
          <p:nvSpPr>
            <p:cNvPr id="452657" name="Text Box 209"/>
            <p:cNvSpPr txBox="1">
              <a:spLocks noChangeArrowheads="1"/>
            </p:cNvSpPr>
            <p:nvPr/>
          </p:nvSpPr>
          <p:spPr bwMode="auto">
            <a:xfrm>
              <a:off x="4560" y="1824"/>
              <a:ext cx="369" cy="154"/>
            </a:xfrm>
            <a:prstGeom prst="rect">
              <a:avLst/>
            </a:prstGeom>
            <a:noFill/>
            <a:ln w="9525">
              <a:noFill/>
              <a:miter lim="800000"/>
              <a:headEnd/>
              <a:tailEnd/>
            </a:ln>
          </p:spPr>
          <p:txBody>
            <a:bodyPr wrap="none">
              <a:spAutoFit/>
            </a:bodyPr>
            <a:lstStyle/>
            <a:p>
              <a:pPr algn="l" eaLnBrk="1" hangingPunct="1">
                <a:spcAft>
                  <a:spcPct val="0"/>
                </a:spcAft>
                <a:buClrTx/>
                <a:buFontTx/>
                <a:buNone/>
              </a:pPr>
              <a:r>
                <a:rPr lang="en-US" sz="1000"/>
                <a:t>10 MW</a:t>
              </a:r>
            </a:p>
          </p:txBody>
        </p:sp>
        <p:sp>
          <p:nvSpPr>
            <p:cNvPr id="452658" name="Text Box 215"/>
            <p:cNvSpPr txBox="1">
              <a:spLocks noChangeArrowheads="1"/>
            </p:cNvSpPr>
            <p:nvPr/>
          </p:nvSpPr>
          <p:spPr bwMode="auto">
            <a:xfrm>
              <a:off x="1392" y="1488"/>
              <a:ext cx="1008" cy="250"/>
            </a:xfrm>
            <a:prstGeom prst="rect">
              <a:avLst/>
            </a:prstGeom>
            <a:noFill/>
            <a:ln w="9525">
              <a:noFill/>
              <a:miter lim="800000"/>
              <a:headEnd/>
              <a:tailEnd/>
            </a:ln>
          </p:spPr>
          <p:txBody>
            <a:bodyPr>
              <a:spAutoFit/>
            </a:bodyPr>
            <a:lstStyle/>
            <a:p>
              <a:pPr algn="l" eaLnBrk="1" hangingPunct="1">
                <a:spcAft>
                  <a:spcPct val="0"/>
                </a:spcAft>
                <a:buClrTx/>
                <a:buFontTx/>
                <a:buNone/>
              </a:pPr>
              <a:r>
                <a:rPr lang="en-US" sz="1000"/>
                <a:t>Existing 1 m PETS with re-circulation</a:t>
              </a:r>
            </a:p>
          </p:txBody>
        </p:sp>
        <p:sp>
          <p:nvSpPr>
            <p:cNvPr id="452659" name="Line 216"/>
            <p:cNvSpPr>
              <a:spLocks noChangeShapeType="1"/>
            </p:cNvSpPr>
            <p:nvPr/>
          </p:nvSpPr>
          <p:spPr bwMode="auto">
            <a:xfrm flipV="1">
              <a:off x="2496" y="912"/>
              <a:ext cx="144" cy="240"/>
            </a:xfrm>
            <a:prstGeom prst="line">
              <a:avLst/>
            </a:prstGeom>
            <a:noFill/>
            <a:ln w="9525">
              <a:solidFill>
                <a:schemeClr val="tx1"/>
              </a:solidFill>
              <a:prstDash val="dash"/>
              <a:round/>
              <a:headEnd/>
              <a:tailEnd type="triangle" w="med" len="med"/>
            </a:ln>
          </p:spPr>
          <p:txBody>
            <a:bodyPr/>
            <a:lstStyle/>
            <a:p>
              <a:endParaRPr lang="en-GB"/>
            </a:p>
          </p:txBody>
        </p:sp>
        <p:sp>
          <p:nvSpPr>
            <p:cNvPr id="452660" name="Text Box 217"/>
            <p:cNvSpPr txBox="1">
              <a:spLocks noChangeArrowheads="1"/>
            </p:cNvSpPr>
            <p:nvPr/>
          </p:nvSpPr>
          <p:spPr bwMode="auto">
            <a:xfrm>
              <a:off x="2880" y="1488"/>
              <a:ext cx="624" cy="154"/>
            </a:xfrm>
            <a:prstGeom prst="rect">
              <a:avLst/>
            </a:prstGeom>
            <a:noFill/>
            <a:ln w="9525">
              <a:noFill/>
              <a:miter lim="800000"/>
              <a:headEnd/>
              <a:tailEnd/>
            </a:ln>
          </p:spPr>
          <p:txBody>
            <a:bodyPr>
              <a:spAutoFit/>
            </a:bodyPr>
            <a:lstStyle/>
            <a:p>
              <a:pPr algn="l" eaLnBrk="1" hangingPunct="1">
                <a:spcAft>
                  <a:spcPct val="0"/>
                </a:spcAft>
                <a:buClrTx/>
                <a:buFontTx/>
                <a:buNone/>
              </a:pPr>
              <a:r>
                <a:rPr lang="en-US" sz="1000" dirty="0">
                  <a:solidFill>
                    <a:schemeClr val="bg1"/>
                  </a:solidFill>
                </a:rPr>
                <a:t>0.5 m PETS</a:t>
              </a:r>
            </a:p>
          </p:txBody>
        </p:sp>
        <p:sp>
          <p:nvSpPr>
            <p:cNvPr id="452661" name="Text Box 218"/>
            <p:cNvSpPr txBox="1">
              <a:spLocks noChangeArrowheads="1"/>
            </p:cNvSpPr>
            <p:nvPr/>
          </p:nvSpPr>
          <p:spPr bwMode="auto">
            <a:xfrm>
              <a:off x="3648" y="539"/>
              <a:ext cx="624" cy="250"/>
            </a:xfrm>
            <a:prstGeom prst="rect">
              <a:avLst/>
            </a:prstGeom>
            <a:noFill/>
            <a:ln w="9525">
              <a:noFill/>
              <a:miter lim="800000"/>
              <a:headEnd/>
              <a:tailEnd/>
            </a:ln>
          </p:spPr>
          <p:txBody>
            <a:bodyPr>
              <a:spAutoFit/>
            </a:bodyPr>
            <a:lstStyle/>
            <a:p>
              <a:pPr algn="l" eaLnBrk="1" hangingPunct="1">
                <a:spcAft>
                  <a:spcPct val="0"/>
                </a:spcAft>
                <a:buClrTx/>
                <a:buFontTx/>
                <a:buNone/>
              </a:pPr>
              <a:r>
                <a:rPr lang="en-US" sz="1000"/>
                <a:t>Klystron + PC (</a:t>
              </a:r>
              <a:r>
                <a:rPr lang="en-US" sz="1000">
                  <a:solidFill>
                    <a:srgbClr val="FF0000"/>
                  </a:solidFill>
                </a:rPr>
                <a:t>optional</a:t>
              </a:r>
              <a:r>
                <a:rPr lang="en-US" sz="1000"/>
                <a:t>)</a:t>
              </a:r>
            </a:p>
          </p:txBody>
        </p:sp>
      </p:grpSp>
      <p:sp>
        <p:nvSpPr>
          <p:cNvPr id="452662" name="Text Box 54"/>
          <p:cNvSpPr txBox="1">
            <a:spLocks noChangeArrowheads="1"/>
          </p:cNvSpPr>
          <p:nvPr/>
        </p:nvSpPr>
        <p:spPr bwMode="auto">
          <a:xfrm>
            <a:off x="357159" y="1557338"/>
            <a:ext cx="8126442" cy="1631216"/>
          </a:xfrm>
          <a:prstGeom prst="rect">
            <a:avLst/>
          </a:prstGeom>
          <a:noFill/>
          <a:ln w="9525">
            <a:noFill/>
            <a:miter lim="800000"/>
            <a:headEnd/>
            <a:tailEnd/>
          </a:ln>
          <a:effectLst/>
        </p:spPr>
        <p:txBody>
          <a:bodyPr wrap="square">
            <a:spAutoFit/>
          </a:bodyPr>
          <a:lstStyle/>
          <a:p>
            <a:pPr marL="360363" indent="-358775">
              <a:buClr>
                <a:schemeClr val="hlink"/>
              </a:buClr>
              <a:buFont typeface="Arial" pitchFamily="34" charset="0"/>
              <a:buChar char="•"/>
            </a:pPr>
            <a:r>
              <a:rPr lang="en-US" sz="2000" dirty="0" smtClean="0"/>
              <a:t>The technical design of the “double length PETS” was completed by CIEMAT.</a:t>
            </a:r>
          </a:p>
          <a:p>
            <a:pPr marL="360363" indent="-358775">
              <a:buClr>
                <a:schemeClr val="hlink"/>
              </a:buClr>
              <a:buFont typeface="Arial" pitchFamily="34" charset="0"/>
              <a:buChar char="•"/>
            </a:pPr>
            <a:r>
              <a:rPr lang="en-US" sz="2000" dirty="0" smtClean="0"/>
              <a:t> … includes 3-dB splitter with choke mode flanges.</a:t>
            </a:r>
          </a:p>
          <a:p>
            <a:pPr marL="360363" indent="-358775">
              <a:buClr>
                <a:schemeClr val="hlink"/>
              </a:buClr>
              <a:buFont typeface="Arial" pitchFamily="34" charset="0"/>
              <a:buChar char="•"/>
            </a:pPr>
            <a:r>
              <a:rPr lang="en-US" sz="2000" dirty="0" smtClean="0"/>
              <a:t>Technical specifications available in EDMS.</a:t>
            </a:r>
            <a:endParaRPr lang="en-US" sz="2000" dirty="0"/>
          </a:p>
          <a:p>
            <a:pPr>
              <a:buClr>
                <a:schemeClr val="hlink"/>
              </a:buClr>
              <a:buFont typeface="Arial" pitchFamily="34" charset="0"/>
              <a:buChar char="•"/>
            </a:pPr>
            <a:endParaRPr lang="en-US" sz="2000" i="1" dirty="0">
              <a:solidFill>
                <a:srgbClr val="008000"/>
              </a:solidFill>
            </a:endParaRPr>
          </a:p>
        </p:txBody>
      </p:sp>
      <p:sp>
        <p:nvSpPr>
          <p:cNvPr id="59" name="Date Placeholder 58"/>
          <p:cNvSpPr>
            <a:spLocks noGrp="1"/>
          </p:cNvSpPr>
          <p:nvPr>
            <p:ph type="dt" sz="half" idx="10"/>
          </p:nvPr>
        </p:nvSpPr>
        <p:spPr/>
        <p:txBody>
          <a:bodyPr/>
          <a:lstStyle/>
          <a:p>
            <a:r>
              <a:rPr kumimoji="0" lang="en-US" smtClean="0"/>
              <a:t>5/11/2009</a:t>
            </a:r>
            <a:endParaRPr kumimoji="0" lang="en-US"/>
          </a:p>
        </p:txBody>
      </p:sp>
      <p:sp>
        <p:nvSpPr>
          <p:cNvPr id="60" name="Slide Number Placeholder 59"/>
          <p:cNvSpPr>
            <a:spLocks noGrp="1"/>
          </p:cNvSpPr>
          <p:nvPr>
            <p:ph type="sldNum" sz="quarter" idx="12"/>
          </p:nvPr>
        </p:nvSpPr>
        <p:spPr/>
        <p:txBody>
          <a:bodyPr/>
          <a:lstStyle/>
          <a:p>
            <a:fld id="{1AD93096-5B34-4342-9326-69289CEAE4C2}" type="slidenum">
              <a:rPr kumimoji="0" lang="en-US" smtClean="0"/>
              <a:pPr/>
              <a:t>5</a:t>
            </a:fld>
            <a:endParaRPr kumimoji="0" lang="en-US"/>
          </a:p>
        </p:txBody>
      </p:sp>
      <p:sp>
        <p:nvSpPr>
          <p:cNvPr id="61" name="Footer Placeholder 60"/>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GB" sz="3600" dirty="0" smtClean="0"/>
              <a:t>9.2.2: HOM damping/UNIMAN</a:t>
            </a:r>
            <a:endParaRPr lang="en-GB" sz="3600" dirty="0"/>
          </a:p>
        </p:txBody>
      </p:sp>
      <p:sp>
        <p:nvSpPr>
          <p:cNvPr id="57" name="Content Placeholder 56"/>
          <p:cNvSpPr>
            <a:spLocks noGrp="1"/>
          </p:cNvSpPr>
          <p:nvPr>
            <p:ph idx="1"/>
          </p:nvPr>
        </p:nvSpPr>
        <p:spPr/>
        <p:txBody>
          <a:bodyPr>
            <a:normAutofit fontScale="62500" lnSpcReduction="20000"/>
          </a:bodyPr>
          <a:lstStyle/>
          <a:p>
            <a:pPr marL="0" indent="0">
              <a:buNone/>
            </a:pPr>
            <a:r>
              <a:rPr lang="en-GB" sz="3200" dirty="0" smtClean="0"/>
              <a:t>UNIMAN has investigated an alternate design using </a:t>
            </a:r>
            <a:r>
              <a:rPr lang="en-GB" sz="3200" b="1" i="1" dirty="0" smtClean="0"/>
              <a:t>strong detuning </a:t>
            </a:r>
            <a:r>
              <a:rPr lang="en-GB" sz="3200" dirty="0" smtClean="0"/>
              <a:t>and moderate damping (so-called manifold damping).</a:t>
            </a:r>
          </a:p>
          <a:p>
            <a:pPr marL="0" indent="0">
              <a:buNone/>
            </a:pPr>
            <a:r>
              <a:rPr lang="en-GB" sz="3200" dirty="0" smtClean="0"/>
              <a:t>During the first 6 months of </a:t>
            </a:r>
            <a:r>
              <a:rPr lang="en-GB" sz="3200" dirty="0" err="1" smtClean="0"/>
              <a:t>EuCARD</a:t>
            </a:r>
            <a:r>
              <a:rPr lang="en-GB" sz="3200" dirty="0" smtClean="0"/>
              <a:t>, UNIMAN investigated </a:t>
            </a:r>
            <a:r>
              <a:rPr lang="en-GB" sz="3200" b="1" i="1" dirty="0" smtClean="0"/>
              <a:t>wake function suppression in structures</a:t>
            </a:r>
            <a:r>
              <a:rPr lang="en-GB" sz="3200" dirty="0" smtClean="0"/>
              <a:t>. </a:t>
            </a:r>
          </a:p>
          <a:p>
            <a:pPr marL="0" indent="0">
              <a:buNone/>
            </a:pPr>
            <a:r>
              <a:rPr lang="en-GB" sz="3200" dirty="0" smtClean="0"/>
              <a:t>Another approach followed was to place wake zero-crossings near the locations of subsequent bunches.</a:t>
            </a:r>
          </a:p>
          <a:p>
            <a:pPr marL="0" indent="0">
              <a:buNone/>
            </a:pPr>
            <a:r>
              <a:rPr lang="en-GB" sz="3200" dirty="0" smtClean="0"/>
              <a:t>Studies were also initiated on relaxed parameters with an 8 </a:t>
            </a:r>
            <a:r>
              <a:rPr lang="el-GR" sz="3200" i="1" dirty="0" smtClean="0"/>
              <a:t>λ</a:t>
            </a:r>
            <a:r>
              <a:rPr lang="el-GR" sz="3200" dirty="0" smtClean="0"/>
              <a:t> </a:t>
            </a:r>
            <a:r>
              <a:rPr lang="en-GB" sz="3200" dirty="0" smtClean="0"/>
              <a:t>bunch spacing (baseline: 6 </a:t>
            </a:r>
            <a:r>
              <a:rPr lang="el-GR" sz="3200" i="1" dirty="0" smtClean="0"/>
              <a:t>λ</a:t>
            </a:r>
            <a:r>
              <a:rPr lang="en-GB" sz="3200" dirty="0" smtClean="0"/>
              <a:t>).</a:t>
            </a:r>
          </a:p>
          <a:p>
            <a:pPr marL="0" indent="0">
              <a:buNone/>
            </a:pPr>
            <a:r>
              <a:rPr lang="en-GB" sz="3200" dirty="0" smtClean="0"/>
              <a:t>Technical note on the residual stresses analysis during fabrication of accelerating structure disks. </a:t>
            </a:r>
          </a:p>
          <a:p>
            <a:pPr marL="0" indent="0">
              <a:buNone/>
            </a:pPr>
            <a:r>
              <a:rPr lang="en-GB" sz="3200" dirty="0" smtClean="0"/>
              <a:t>The design of a set of accelerating structures to suppress the wake fields in the CLIC linac has been performed. </a:t>
            </a:r>
          </a:p>
          <a:p>
            <a:pPr marL="0" indent="0">
              <a:buNone/>
            </a:pPr>
            <a:r>
              <a:rPr lang="en-GB" sz="3200" dirty="0" smtClean="0"/>
              <a:t>A 3-D model and 2-D drawings for the prototype phase of the symmetrical disks of the RF accelerating structures were prepared. </a:t>
            </a:r>
          </a:p>
          <a:p>
            <a:pPr marL="0" indent="0">
              <a:buNone/>
            </a:pPr>
            <a:r>
              <a:rPr lang="en-GB" sz="3200" dirty="0" smtClean="0"/>
              <a:t>The drawings are available in EDMS.</a:t>
            </a:r>
          </a:p>
          <a:p>
            <a:pPr marL="0" indent="0">
              <a:buNone/>
            </a:pPr>
            <a:endParaRPr lang="en-US" sz="3200" i="1" dirty="0" smtClean="0">
              <a:solidFill>
                <a:srgbClr val="008000"/>
              </a:solidFill>
              <a:latin typeface="Tahoma" pitchFamily="34" charset="0"/>
            </a:endParaRPr>
          </a:p>
        </p:txBody>
      </p:sp>
      <p:sp>
        <p:nvSpPr>
          <p:cNvPr id="58" name="Date Placeholder 57"/>
          <p:cNvSpPr>
            <a:spLocks noGrp="1"/>
          </p:cNvSpPr>
          <p:nvPr>
            <p:ph type="dt" sz="half" idx="10"/>
          </p:nvPr>
        </p:nvSpPr>
        <p:spPr/>
        <p:txBody>
          <a:bodyPr/>
          <a:lstStyle/>
          <a:p>
            <a:r>
              <a:rPr kumimoji="0" lang="en-US" smtClean="0"/>
              <a:t>5/11/2009</a:t>
            </a:r>
            <a:endParaRPr kumimoji="0" lang="en-US"/>
          </a:p>
        </p:txBody>
      </p:sp>
      <p:sp>
        <p:nvSpPr>
          <p:cNvPr id="59" name="Slide Number Placeholder 58"/>
          <p:cNvSpPr>
            <a:spLocks noGrp="1"/>
          </p:cNvSpPr>
          <p:nvPr>
            <p:ph type="sldNum" sz="quarter" idx="12"/>
          </p:nvPr>
        </p:nvSpPr>
        <p:spPr/>
        <p:txBody>
          <a:bodyPr/>
          <a:lstStyle/>
          <a:p>
            <a:fld id="{1AD93096-5B34-4342-9326-69289CEAE4C2}" type="slidenum">
              <a:rPr kumimoji="0" lang="en-US" smtClean="0"/>
              <a:pPr/>
              <a:t>6</a:t>
            </a:fld>
            <a:endParaRPr kumimoji="0" lang="en-US"/>
          </a:p>
        </p:txBody>
      </p:sp>
      <p:sp>
        <p:nvSpPr>
          <p:cNvPr id="60" name="Footer Placeholder 59"/>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GB" sz="3600" dirty="0" smtClean="0"/>
              <a:t>9.2.3: Breakdown simulations/UH</a:t>
            </a:r>
            <a:endParaRPr lang="en-GB" sz="3600" dirty="0"/>
          </a:p>
        </p:txBody>
      </p:sp>
      <p:sp>
        <p:nvSpPr>
          <p:cNvPr id="7" name="Date Placeholder 6"/>
          <p:cNvSpPr>
            <a:spLocks noGrp="1"/>
          </p:cNvSpPr>
          <p:nvPr>
            <p:ph type="dt" sz="half" idx="10"/>
          </p:nvPr>
        </p:nvSpPr>
        <p:spPr/>
        <p:txBody>
          <a:bodyPr/>
          <a:lstStyle/>
          <a:p>
            <a:r>
              <a:rPr kumimoji="0" lang="en-US" smtClean="0"/>
              <a:t>5/11/2009</a:t>
            </a:r>
            <a:endParaRPr kumimoji="0" lang="en-US"/>
          </a:p>
        </p:txBody>
      </p:sp>
      <p:sp>
        <p:nvSpPr>
          <p:cNvPr id="8" name="Slide Number Placeholder 7"/>
          <p:cNvSpPr>
            <a:spLocks noGrp="1"/>
          </p:cNvSpPr>
          <p:nvPr>
            <p:ph type="sldNum" sz="quarter" idx="12"/>
          </p:nvPr>
        </p:nvSpPr>
        <p:spPr/>
        <p:txBody>
          <a:bodyPr/>
          <a:lstStyle/>
          <a:p>
            <a:fld id="{1AD93096-5B34-4342-9326-69289CEAE4C2}" type="slidenum">
              <a:rPr kumimoji="0" lang="en-US" smtClean="0"/>
              <a:pPr/>
              <a:t>7</a:t>
            </a:fld>
            <a:endParaRPr kumimoji="0" lang="en-US"/>
          </a:p>
        </p:txBody>
      </p:sp>
      <p:sp>
        <p:nvSpPr>
          <p:cNvPr id="9" name="Footer Placeholder 8"/>
          <p:cNvSpPr>
            <a:spLocks noGrp="1"/>
          </p:cNvSpPr>
          <p:nvPr>
            <p:ph type="ftr" sz="quarter" idx="11"/>
          </p:nvPr>
        </p:nvSpPr>
        <p:spPr/>
        <p:txBody>
          <a:bodyPr/>
          <a:lstStyle/>
          <a:p>
            <a:r>
              <a:rPr kumimoji="0" lang="en-US" smtClean="0"/>
              <a:t>3rd EuCARD SC Meeting</a:t>
            </a:r>
            <a:endParaRPr kumimoji="0" lang="en-US"/>
          </a:p>
        </p:txBody>
      </p:sp>
      <p:sp>
        <p:nvSpPr>
          <p:cNvPr id="10" name="Content Placeholder 9"/>
          <p:cNvSpPr>
            <a:spLocks noGrp="1"/>
          </p:cNvSpPr>
          <p:nvPr>
            <p:ph idx="1"/>
          </p:nvPr>
        </p:nvSpPr>
        <p:spPr/>
        <p:txBody>
          <a:bodyPr>
            <a:normAutofit fontScale="70000" lnSpcReduction="20000"/>
          </a:bodyPr>
          <a:lstStyle/>
          <a:p>
            <a:pPr marL="0" indent="1588">
              <a:buNone/>
            </a:pPr>
            <a:r>
              <a:rPr lang="en-GB" dirty="0" smtClean="0"/>
              <a:t>UH is developing a multi-scale model to understand the electrical breakdown in CLIC components. Two activities are pursued in parallel:</a:t>
            </a:r>
          </a:p>
          <a:p>
            <a:pPr lvl="0"/>
            <a:r>
              <a:rPr lang="en-GB" dirty="0" smtClean="0"/>
              <a:t>Understanding the </a:t>
            </a:r>
            <a:r>
              <a:rPr lang="en-GB" dirty="0" err="1" smtClean="0"/>
              <a:t>energetics</a:t>
            </a:r>
            <a:r>
              <a:rPr lang="en-GB" dirty="0" smtClean="0"/>
              <a:t> and dynamics of surface asperities (“tips”) using a novel </a:t>
            </a:r>
            <a:r>
              <a:rPr lang="en-GB" b="1" i="1" dirty="0" smtClean="0"/>
              <a:t>hybrid </a:t>
            </a:r>
            <a:r>
              <a:rPr lang="en-GB" b="1" i="1" dirty="0" err="1" smtClean="0"/>
              <a:t>electrodynamic</a:t>
            </a:r>
            <a:r>
              <a:rPr lang="en-GB" b="1" i="1" dirty="0" smtClean="0"/>
              <a:t>-molecular dynamics model</a:t>
            </a:r>
            <a:r>
              <a:rPr lang="en-GB" dirty="0" smtClean="0"/>
              <a:t>,</a:t>
            </a:r>
          </a:p>
          <a:p>
            <a:pPr lvl="0"/>
            <a:r>
              <a:rPr lang="en-GB" dirty="0" smtClean="0"/>
              <a:t>Simulation of the plasma development and </a:t>
            </a:r>
            <a:r>
              <a:rPr lang="en-GB" b="1" i="1" dirty="0" smtClean="0"/>
              <a:t>surface damage </a:t>
            </a:r>
            <a:r>
              <a:rPr lang="en-GB" dirty="0" smtClean="0"/>
              <a:t>during the breakdowns.</a:t>
            </a:r>
          </a:p>
          <a:p>
            <a:r>
              <a:rPr lang="en-GB" dirty="0" smtClean="0"/>
              <a:t>During the last months, the Joule </a:t>
            </a:r>
            <a:r>
              <a:rPr lang="en-GB" b="1" i="1" dirty="0" smtClean="0"/>
              <a:t>heating effect</a:t>
            </a:r>
            <a:r>
              <a:rPr lang="en-GB" dirty="0" smtClean="0"/>
              <a:t> of tips has been integrated. The initial results clearly show heating, as expected.</a:t>
            </a:r>
          </a:p>
          <a:p>
            <a:r>
              <a:rPr lang="en-GB" dirty="0" smtClean="0"/>
              <a:t>In collaboration with Ralf Schneider and Konstantin </a:t>
            </a:r>
            <a:r>
              <a:rPr lang="en-GB" dirty="0" err="1" smtClean="0"/>
              <a:t>Matyash</a:t>
            </a:r>
            <a:r>
              <a:rPr lang="en-GB" dirty="0" smtClean="0"/>
              <a:t> (IPP Greifswald), a 1-D particle-in-cell (PIC) plasma simulation has been implemented. This describes the development of the arc plasma after the onset of the plasma development.</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GB" sz="3600" dirty="0" smtClean="0"/>
              <a:t>9.2.4: Instrumentation/UU</a:t>
            </a:r>
            <a:endParaRPr lang="en-GB" sz="3600" dirty="0"/>
          </a:p>
        </p:txBody>
      </p:sp>
      <p:sp>
        <p:nvSpPr>
          <p:cNvPr id="5" name="Content Placeholder 4"/>
          <p:cNvSpPr>
            <a:spLocks noGrp="1"/>
          </p:cNvSpPr>
          <p:nvPr>
            <p:ph idx="1"/>
          </p:nvPr>
        </p:nvSpPr>
        <p:spPr/>
        <p:txBody>
          <a:bodyPr>
            <a:normAutofit/>
          </a:bodyPr>
          <a:lstStyle/>
          <a:p>
            <a:r>
              <a:rPr lang="en-GB" sz="2800" dirty="0" smtClean="0"/>
              <a:t>UU mainly focused on the definition and preparation of the new MTV OTR stations near the end of TBTS for emittance measurements. The mechanical engineering is presently ongoing in Uppsala.</a:t>
            </a:r>
          </a:p>
          <a:p>
            <a:r>
              <a:rPr lang="en-GB" sz="2800" dirty="0" smtClean="0"/>
              <a:t>For the TBTS upgrade, the electrical design of detector plates of the new </a:t>
            </a:r>
            <a:r>
              <a:rPr lang="en-GB" sz="2800" dirty="0" err="1" smtClean="0"/>
              <a:t>flashbox</a:t>
            </a:r>
            <a:r>
              <a:rPr lang="en-GB" sz="2800" dirty="0" smtClean="0"/>
              <a:t> has been carried out.</a:t>
            </a:r>
            <a:endParaRPr lang="en-GB" sz="2800" dirty="0"/>
          </a:p>
        </p:txBody>
      </p:sp>
      <p:sp>
        <p:nvSpPr>
          <p:cNvPr id="6" name="Date Placeholder 5"/>
          <p:cNvSpPr>
            <a:spLocks noGrp="1"/>
          </p:cNvSpPr>
          <p:nvPr>
            <p:ph type="dt" sz="half" idx="10"/>
          </p:nvPr>
        </p:nvSpPr>
        <p:spPr/>
        <p:txBody>
          <a:bodyPr/>
          <a:lstStyle/>
          <a:p>
            <a:r>
              <a:rPr kumimoji="0" lang="en-US" smtClean="0"/>
              <a:t>5/11/2009</a:t>
            </a:r>
            <a:endParaRPr kumimoji="0" lang="en-US"/>
          </a:p>
        </p:txBody>
      </p:sp>
      <p:sp>
        <p:nvSpPr>
          <p:cNvPr id="7" name="Slide Number Placeholder 6"/>
          <p:cNvSpPr>
            <a:spLocks noGrp="1"/>
          </p:cNvSpPr>
          <p:nvPr>
            <p:ph type="sldNum" sz="quarter" idx="12"/>
          </p:nvPr>
        </p:nvSpPr>
        <p:spPr/>
        <p:txBody>
          <a:bodyPr/>
          <a:lstStyle/>
          <a:p>
            <a:fld id="{1AD93096-5B34-4342-9326-69289CEAE4C2}" type="slidenum">
              <a:rPr kumimoji="0" lang="en-US" smtClean="0"/>
              <a:pPr/>
              <a:t>8</a:t>
            </a:fld>
            <a:endParaRPr kumimoji="0" lang="en-US"/>
          </a:p>
        </p:txBody>
      </p:sp>
      <p:sp>
        <p:nvSpPr>
          <p:cNvPr id="8" name="Footer Placeholder 7"/>
          <p:cNvSpPr>
            <a:spLocks noGrp="1"/>
          </p:cNvSpPr>
          <p:nvPr>
            <p:ph type="ftr" sz="quarter" idx="11"/>
          </p:nvPr>
        </p:nvSpPr>
        <p:spPr/>
        <p:txBody>
          <a:bodyPr/>
          <a:lstStyle/>
          <a:p>
            <a:r>
              <a:rPr kumimoji="0" lang="en-US" smtClean="0"/>
              <a:t>3rd EuCARD SC Meeting</a:t>
            </a:r>
            <a:endParaRPr kumimoji="0"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GB" sz="3600" dirty="0" smtClean="0"/>
              <a:t>9.2.5: Precise assembly/UH</a:t>
            </a:r>
            <a:endParaRPr lang="en-GB" sz="3600" dirty="0"/>
          </a:p>
        </p:txBody>
      </p:sp>
      <p:sp>
        <p:nvSpPr>
          <p:cNvPr id="11" name="Content Placeholder 10"/>
          <p:cNvSpPr>
            <a:spLocks noGrp="1"/>
          </p:cNvSpPr>
          <p:nvPr>
            <p:ph idx="1"/>
          </p:nvPr>
        </p:nvSpPr>
        <p:spPr/>
        <p:txBody>
          <a:bodyPr>
            <a:normAutofit fontScale="70000" lnSpcReduction="20000"/>
          </a:bodyPr>
          <a:lstStyle/>
          <a:p>
            <a:pPr marL="0" indent="0">
              <a:buNone/>
            </a:pPr>
            <a:r>
              <a:rPr lang="en-GB" dirty="0" smtClean="0"/>
              <a:t>For the high-precision assembly of RF structures, several activities are on-going in parallel:</a:t>
            </a:r>
          </a:p>
          <a:p>
            <a:pPr lvl="0"/>
            <a:r>
              <a:rPr lang="en-GB" dirty="0" smtClean="0"/>
              <a:t>The study of the assembly test using the elastic averaging method for high precision alignment has been completed for the accelerating structures made of quadrants. Investigation for the PETS octants is under way.</a:t>
            </a:r>
          </a:p>
          <a:p>
            <a:pPr lvl="0"/>
            <a:r>
              <a:rPr lang="en-GB" dirty="0" smtClean="0"/>
              <a:t>A finite element modelling of residual stresses in manufacturing and assembly has been developed to understand the mechanical behaviour of the manufactured disks and the final accelerating structure assembly.</a:t>
            </a:r>
          </a:p>
          <a:p>
            <a:pPr lvl="0"/>
            <a:r>
              <a:rPr lang="en-GB" dirty="0" smtClean="0"/>
              <a:t>The design of the support for the accelerating structures and the PETS in the CLIC module has been started.</a:t>
            </a:r>
          </a:p>
          <a:p>
            <a:pPr lvl="0"/>
            <a:endParaRPr lang="en-GB" dirty="0" smtClean="0"/>
          </a:p>
          <a:p>
            <a:pPr marL="0" indent="1588">
              <a:buNone/>
            </a:pPr>
            <a:r>
              <a:rPr lang="en-GB" dirty="0" smtClean="0"/>
              <a:t>A Technical note on the residual stresses analysis during fabrication of accelerating structure disks. The note is available in EDMS.</a:t>
            </a:r>
          </a:p>
          <a:p>
            <a:endParaRPr lang="en-GB" dirty="0"/>
          </a:p>
        </p:txBody>
      </p:sp>
      <p:sp>
        <p:nvSpPr>
          <p:cNvPr id="7" name="Date Placeholder 6"/>
          <p:cNvSpPr>
            <a:spLocks noGrp="1"/>
          </p:cNvSpPr>
          <p:nvPr>
            <p:ph type="dt" sz="half" idx="10"/>
          </p:nvPr>
        </p:nvSpPr>
        <p:spPr/>
        <p:txBody>
          <a:bodyPr/>
          <a:lstStyle/>
          <a:p>
            <a:r>
              <a:rPr kumimoji="0" lang="en-US" smtClean="0"/>
              <a:t>5/11/2009</a:t>
            </a:r>
            <a:endParaRPr kumimoji="0" lang="en-US"/>
          </a:p>
        </p:txBody>
      </p:sp>
      <p:sp>
        <p:nvSpPr>
          <p:cNvPr id="9" name="Footer Placeholder 8"/>
          <p:cNvSpPr>
            <a:spLocks noGrp="1"/>
          </p:cNvSpPr>
          <p:nvPr>
            <p:ph type="ftr" sz="quarter" idx="11"/>
          </p:nvPr>
        </p:nvSpPr>
        <p:spPr/>
        <p:txBody>
          <a:bodyPr/>
          <a:lstStyle/>
          <a:p>
            <a:r>
              <a:rPr kumimoji="0" lang="en-US" smtClean="0"/>
              <a:t>3rd EuCARD SC Meeting</a:t>
            </a:r>
            <a:endParaRPr kumimoji="0" lang="en-US"/>
          </a:p>
        </p:txBody>
      </p:sp>
      <p:sp>
        <p:nvSpPr>
          <p:cNvPr id="8" name="Slide Number Placeholder 7"/>
          <p:cNvSpPr>
            <a:spLocks noGrp="1"/>
          </p:cNvSpPr>
          <p:nvPr>
            <p:ph type="sldNum" sz="quarter" idx="12"/>
          </p:nvPr>
        </p:nvSpPr>
        <p:spPr/>
        <p:txBody>
          <a:bodyPr/>
          <a:lstStyle/>
          <a:p>
            <a:fld id="{1AD93096-5B34-4342-9326-69289CEAE4C2}" type="slidenum">
              <a:rPr kumimoji="0" lang="en-US" smtClean="0"/>
              <a:pPr/>
              <a:t>9</a:t>
            </a:fld>
            <a:endParaRPr kumimoji="0"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TOP">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ATOP</Template>
  <TotalTime>0</TotalTime>
  <Words>2272</Words>
  <Application>Microsoft Office PowerPoint</Application>
  <PresentationFormat>On-screen Show (4:3)</PresentationFormat>
  <Paragraphs>261</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ATOP</vt:lpstr>
      <vt:lpstr>Microsoft Office Project Document</vt:lpstr>
      <vt:lpstr>WP9 – NCLinac Status   5th November 2009   </vt:lpstr>
      <vt:lpstr>NCLinac: people   (Task and Partner matrix)</vt:lpstr>
      <vt:lpstr>Planning Updated mpp file: </vt:lpstr>
      <vt:lpstr>Task 9.2: Normal Conducting High Gradient Cavities</vt:lpstr>
      <vt:lpstr>9.2.1: PETS/CIEMAT</vt:lpstr>
      <vt:lpstr>9.2.2: HOM damping/UNIMAN</vt:lpstr>
      <vt:lpstr>9.2.3: Breakdown simulations/UH</vt:lpstr>
      <vt:lpstr>9.2.4: Instrumentation/UU</vt:lpstr>
      <vt:lpstr>9.2.5: Precise assembly/UH</vt:lpstr>
      <vt:lpstr>Task 9.3: Linac &amp; FF Stabilisation </vt:lpstr>
      <vt:lpstr>9.3.1.: Stabilisation/CERN</vt:lpstr>
      <vt:lpstr>9.3.1.: Stabilisation/LAPP</vt:lpstr>
      <vt:lpstr>9.3.1.: Pre-alignment/CERN</vt:lpstr>
      <vt:lpstr>9.3.1.: Magnets/CERN</vt:lpstr>
      <vt:lpstr>9.3.2 Interferometry/UOXF-DL</vt:lpstr>
      <vt:lpstr>Task 9.4: Beam Delivery System</vt:lpstr>
      <vt:lpstr>9.4.1.: ATF2 tuning and CLIC IR (1/2)</vt:lpstr>
      <vt:lpstr>9.4.1.: ATF2 tuning and CLIC IR (2/2)</vt:lpstr>
      <vt:lpstr>9.4.2.: Cavity BPM’s/RHUL</vt:lpstr>
      <vt:lpstr>9.4.3.: Laserwire/RHUL</vt:lpstr>
      <vt:lpstr>9.5: Drive Beam Phase control</vt:lpstr>
      <vt:lpstr>9.5.1. RF Monitor /INFN</vt:lpstr>
      <vt:lpstr>9.5.2. Electro-optical system/PSI </vt:lpstr>
      <vt:lpstr>9.5.1 and 2. Electronics/CERN</vt:lpstr>
      <vt:lpstr>Summary WP9 - NCLinac</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2009-03-19T16:47:26Z</dcterms:created>
  <dcterms:modified xsi:type="dcterms:W3CDTF">2009-11-05T11:55:08Z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12.0.4513</vt:lpwstr>
  </property>
  <property fmtid="{D5CDD505-2E9C-101B-9397-08002B2CF9AE}" pid="4" name="_TemplateID">
    <vt:lpwstr>TC101769261033</vt:lpwstr>
  </property>
</Properties>
</file>