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1"/>
  </p:sldMasterIdLst>
  <p:notesMasterIdLst>
    <p:notesMasterId r:id="rId16"/>
  </p:notesMasterIdLst>
  <p:handoutMasterIdLst>
    <p:handoutMasterId r:id="rId17"/>
  </p:handoutMasterIdLst>
  <p:sldIdLst>
    <p:sldId id="517" r:id="rId2"/>
    <p:sldId id="780" r:id="rId3"/>
    <p:sldId id="796" r:id="rId4"/>
    <p:sldId id="788" r:id="rId5"/>
    <p:sldId id="789" r:id="rId6"/>
    <p:sldId id="787" r:id="rId7"/>
    <p:sldId id="799" r:id="rId8"/>
    <p:sldId id="772" r:id="rId9"/>
    <p:sldId id="804" r:id="rId10"/>
    <p:sldId id="783" r:id="rId11"/>
    <p:sldId id="782" r:id="rId12"/>
    <p:sldId id="805" r:id="rId13"/>
    <p:sldId id="806" r:id="rId14"/>
    <p:sldId id="803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CC00"/>
    <a:srgbClr val="006600"/>
    <a:srgbClr val="CC0099"/>
    <a:srgbClr val="E3CEC7"/>
    <a:srgbClr val="FFFFCC"/>
    <a:srgbClr val="FFFFFF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8" autoAdjust="0"/>
    <p:restoredTop sz="99888" autoAdjust="0"/>
  </p:normalViewPr>
  <p:slideViewPr>
    <p:cSldViewPr>
      <p:cViewPr varScale="1">
        <p:scale>
          <a:sx n="80" d="100"/>
          <a:sy n="80" d="100"/>
        </p:scale>
        <p:origin x="-67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0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00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3FEE58F0-C246-4561-A1D9-6BC5F1C3D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58597"/>
            <a:ext cx="5852814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7E92E23D-D5DA-47E7-8F47-8C93F3CD5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DC1E5-00AF-46DB-801F-71020675325C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tabLst/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I. Efthymiopoulos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B726731-A6D9-4755-B847-A0CF3869F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013460"/>
            <a:ext cx="533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1B2E82-00E0-45E7-BBE1-EE023221B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F79396-7603-441B-8B51-A6C5D8C825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960812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84313"/>
            <a:ext cx="39624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2C19-05BE-4DFB-A8B8-1E04526F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7813"/>
            <a:ext cx="72723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AEC3-DD2A-4269-A9B5-9A179831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7813"/>
            <a:ext cx="72723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4812-1AF8-4800-B5FC-3C084EC7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I. Efthymiopoulos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" y="990600"/>
            <a:ext cx="533400" cy="3581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531352" cy="5029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37E3E2-8DDA-4B22-8EE7-613B19A85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4191000" cy="5105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0" y="1371600"/>
            <a:ext cx="4299099" cy="5105399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990600"/>
            <a:ext cx="533400" cy="381000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I. Efthymiopoulos 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915400" cy="6413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41910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953000" y="1676400"/>
            <a:ext cx="41910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013460"/>
            <a:ext cx="533400" cy="304800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2D01F0-84B4-4E93-9726-4FCDBB69C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90600"/>
            <a:ext cx="41910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953000" y="990600"/>
            <a:ext cx="41910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" y="990600"/>
            <a:ext cx="533400" cy="3581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98B903-9945-4D57-B31A-48F863610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991600" cy="641350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013460"/>
            <a:ext cx="533400" cy="3048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1AD4A5-23E2-4BA7-999E-7E7144CF06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90600"/>
            <a:ext cx="1600200" cy="5410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0" y="990600"/>
            <a:ext cx="68580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F3C7D15-4238-4F9C-888D-C13B4DE78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I. Efthymiopoulos 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47800"/>
            <a:ext cx="8531352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 Efthymiopoulos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00" y="1051560"/>
            <a:ext cx="8534400" cy="2438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5" r:id="rId13"/>
    <p:sldLayoutId id="2147483826" r:id="rId14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ucard.web.cern.ch/EuCARD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hiradmat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eucard.web.cern.ch/EuCARD/activities/acces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kumente%20und%20Einstellungen\Ralph\Desktop\GSI-2007\2006_jun15-mac-assmann-prova_transient.avi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ucard.web.cern.ch/EuCARD/activities/acces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3058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wP5: </a:t>
            </a:r>
            <a:r>
              <a:rPr lang="en-US" sz="3600" b="1" dirty="0" err="1" smtClean="0">
                <a:solidFill>
                  <a:srgbClr val="C00000"/>
                </a:solidFill>
              </a:rPr>
              <a:t>HiRadMat@SPS</a:t>
            </a:r>
            <a:r>
              <a:rPr lang="en-US" sz="3600" b="1" dirty="0" smtClean="0">
                <a:solidFill>
                  <a:srgbClr val="C00000"/>
                </a:solidFill>
              </a:rPr>
              <a:t> – Status report</a:t>
            </a:r>
            <a:endParaRPr lang="en-US" sz="2000" i="1" cap="small" dirty="0" smtClean="0">
              <a:solidFill>
                <a:srgbClr val="C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248400" y="6021388"/>
            <a:ext cx="24384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 smtClean="0"/>
              <a:t>EUCARD Steering Committee  Meeting</a:t>
            </a: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1000" dirty="0" smtClean="0"/>
              <a:t>INFN-</a:t>
            </a:r>
            <a:r>
              <a:rPr lang="en-US" sz="1000" dirty="0" err="1" smtClean="0"/>
              <a:t>Frascati</a:t>
            </a:r>
            <a:r>
              <a:rPr lang="en-US" sz="1000" dirty="0" smtClean="0"/>
              <a:t>, November 4-5, 2009</a:t>
            </a:r>
            <a:endParaRPr lang="en-US" sz="1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2209800"/>
            <a:ext cx="7086600" cy="312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228600" indent="-22860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Outline</a:t>
            </a:r>
          </a:p>
          <a:p>
            <a:pPr marL="404813" indent="-404813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HiRadMat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– overview/reminder</a:t>
            </a:r>
          </a:p>
          <a:p>
            <a:pPr marL="404813" indent="-404813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Project : status – work plan</a:t>
            </a:r>
          </a:p>
          <a:p>
            <a:pPr marL="404813" indent="-404813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Web pages - Open access</a:t>
            </a:r>
          </a:p>
          <a:p>
            <a:pPr marL="404813" indent="-404813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495800" y="5029200"/>
            <a:ext cx="4191000" cy="685800"/>
          </a:xfrm>
        </p:spPr>
        <p:txBody>
          <a:bodyPr>
            <a:normAutofit/>
          </a:bodyPr>
          <a:lstStyle/>
          <a:p>
            <a:pPr marL="571500" indent="-571500"/>
            <a:r>
              <a:rPr lang="en-US" smtClean="0"/>
              <a:t>I. Efthymiopoulos – CERN </a:t>
            </a:r>
            <a:endParaRPr lang="en-US" dirty="0" smtClean="0"/>
          </a:p>
        </p:txBody>
      </p:sp>
      <p:pic>
        <p:nvPicPr>
          <p:cNvPr id="20482" name="Picture 2" descr="EuCARD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1905000" cy="904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Ongoing work to finalize the functional specifications for the facility.</a:t>
            </a:r>
          </a:p>
          <a:p>
            <a:pPr lvl="1"/>
            <a:r>
              <a:rPr lang="en-US" dirty="0" smtClean="0"/>
              <a:t>First contact to (known) users for </a:t>
            </a:r>
            <a:r>
              <a:rPr lang="en-US" b="1" dirty="0" smtClean="0"/>
              <a:t>Beam Request Survey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WGs starting their work : prepare work packages and contact various groups for resources and budget estimates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Project review </a:t>
            </a:r>
            <a:r>
              <a:rPr lang="en-US" b="1" dirty="0" smtClean="0"/>
              <a:t>January 19-20, 2010</a:t>
            </a:r>
          </a:p>
          <a:p>
            <a:pPr lvl="1"/>
            <a:r>
              <a:rPr lang="en-US" dirty="0" smtClean="0"/>
              <a:t>A doctoral student funded by EUCARD will start on April’10 – focus on RP issues for the design and operation of the </a:t>
            </a:r>
            <a:r>
              <a:rPr lang="en-US" dirty="0" err="1" smtClean="0"/>
              <a:t>faclity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Schedule guidelines:</a:t>
            </a:r>
          </a:p>
          <a:p>
            <a:pPr lvl="1"/>
            <a:r>
              <a:rPr lang="en-US" dirty="0" smtClean="0"/>
              <a:t>Access in BA7/TCC6 is limited due to LHC operation. Try to profit the most from the foreseen LHC technical stops (~3 days/month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flexibility !!!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Plan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endParaRPr lang="en-US" dirty="0" smtClean="0"/>
          </a:p>
          <a:p>
            <a:pPr lvl="2"/>
            <a:r>
              <a:rPr lang="en-US" dirty="0" smtClean="0"/>
              <a:t>dismantling  </a:t>
            </a:r>
            <a:r>
              <a:rPr lang="en-US" dirty="0" smtClean="0"/>
              <a:t>from WANF equipment completed in </a:t>
            </a:r>
            <a:r>
              <a:rPr lang="en-US" dirty="0" smtClean="0"/>
              <a:t>2009/2010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access limitations</a:t>
            </a:r>
            <a:endParaRPr lang="en-US" b="1" dirty="0" smtClean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installation </a:t>
            </a:r>
            <a:r>
              <a:rPr lang="en-US" dirty="0" smtClean="0"/>
              <a:t>of new TT66 beam line and irradiation area in TNC in 2010/2011 </a:t>
            </a:r>
            <a:r>
              <a:rPr lang="en-US" dirty="0" smtClean="0"/>
              <a:t>shutdown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competition with other shutdown works in the injectors after the 20month operation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56287">
            <a:off x="-74008" y="5695507"/>
            <a:ext cx="23072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Very challenging!</a:t>
            </a:r>
            <a:endParaRPr lang="en-US" sz="2000" b="1" cap="none" spc="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752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09600" y="1371600"/>
            <a:ext cx="8534399" cy="5105399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Tentative schedule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551021">
            <a:off x="6582067" y="3245209"/>
            <a:ext cx="2547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 &amp;</a:t>
            </a:r>
          </a:p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Very challenging !!!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EUCARD/WP5 – </a:t>
            </a:r>
            <a:r>
              <a:rPr lang="en-US" sz="3600" dirty="0" err="1" smtClean="0"/>
              <a:t>HiRadMat</a:t>
            </a:r>
            <a:r>
              <a:rPr lang="en-US" sz="3600" dirty="0" smtClean="0"/>
              <a:t> Facility @SPS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5344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Web pages for project and open access available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3"/>
              </a:rPr>
              <a:t>http://cern.ch/hiradmat</a:t>
            </a:r>
            <a:r>
              <a:rPr lang="en-US" dirty="0" smtClean="0">
                <a:solidFill>
                  <a:srgbClr val="0000FF"/>
                </a:solidFill>
              </a:rPr>
              <a:t>  -  </a:t>
            </a:r>
            <a:r>
              <a:rPr lang="en-US" dirty="0" smtClean="0">
                <a:hlinkClick r:id="rId4"/>
              </a:rPr>
              <a:t>http://eucard.web.cern.ch/EuCARD/activities/access/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Article in CERN Courier in 2010 to advertize the facility? – other ideas?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54392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00"/>
            <a:ext cx="56207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EUCARD/WP5 – </a:t>
            </a:r>
            <a:r>
              <a:rPr lang="en-US" sz="3600" dirty="0" err="1" smtClean="0"/>
              <a:t>HiRadMat</a:t>
            </a:r>
            <a:r>
              <a:rPr lang="en-US" sz="3600" dirty="0" smtClean="0"/>
              <a:t> Facility @SPS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contact with the users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Known colleagues (~35) from CERN and outside labs</a:t>
            </a:r>
          </a:p>
          <a:p>
            <a:pPr lvl="2"/>
            <a:r>
              <a:rPr lang="en-US" dirty="0" smtClean="0"/>
              <a:t>LHC equipment: obstacles, vacuum, beam instrumentation, electronics</a:t>
            </a:r>
          </a:p>
          <a:p>
            <a:pPr lvl="2"/>
            <a:r>
              <a:rPr lang="en-US" dirty="0" smtClean="0"/>
              <a:t>Target R&amp;D : </a:t>
            </a:r>
            <a:r>
              <a:rPr lang="en-US" dirty="0" err="1" smtClean="0"/>
              <a:t>isolde</a:t>
            </a:r>
            <a:r>
              <a:rPr lang="en-US" dirty="0" smtClean="0"/>
              <a:t>, neutrino beams</a:t>
            </a:r>
          </a:p>
          <a:p>
            <a:pPr lvl="2"/>
            <a:r>
              <a:rPr lang="en-US" dirty="0" smtClean="0"/>
              <a:t>Material R&amp;D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Asked to fill </a:t>
            </a:r>
            <a:r>
              <a:rPr lang="en-US" b="1" dirty="0" err="1" smtClean="0"/>
              <a:t>BeamRequestSurvey</a:t>
            </a:r>
            <a:r>
              <a:rPr lang="en-US" dirty="0" smtClean="0"/>
              <a:t> form as feedback for the design specifications of the facility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stakeholders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Doctoral student funded by WP5 selected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Will start on April’10 with FLUKA simulations for RP characterization and access conditions for the facility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Most likely his </a:t>
            </a:r>
            <a:r>
              <a:rPr lang="en-US" dirty="0" err="1" smtClean="0">
                <a:sym typeface="Wingdings" pitchFamily="2" charset="2"/>
              </a:rPr>
              <a:t>Ph.D</a:t>
            </a:r>
            <a:r>
              <a:rPr lang="en-US" dirty="0" smtClean="0">
                <a:sym typeface="Wingdings" pitchFamily="2" charset="2"/>
              </a:rPr>
              <a:t> will be submitted at EPFL (Prof. </a:t>
            </a:r>
            <a:r>
              <a:rPr lang="en-US" dirty="0" err="1" smtClean="0">
                <a:sym typeface="Wingdings" pitchFamily="2" charset="2"/>
              </a:rPr>
              <a:t>L.Rivkin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EUCARD/WP5 – </a:t>
            </a:r>
            <a:r>
              <a:rPr lang="en-US" dirty="0" err="1" smtClean="0"/>
              <a:t>HiRadMat</a:t>
            </a:r>
            <a:r>
              <a:rPr lang="en-US" dirty="0" smtClean="0"/>
              <a:t> Facility @SPS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6075" indent="-320675"/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err="1" smtClean="0">
                <a:solidFill>
                  <a:srgbClr val="0000FF"/>
                </a:solidFill>
              </a:rPr>
              <a:t>HiRadMat</a:t>
            </a:r>
            <a:r>
              <a:rPr lang="en-US" dirty="0" smtClean="0">
                <a:solidFill>
                  <a:srgbClr val="0000FF"/>
                </a:solidFill>
              </a:rPr>
              <a:t> project </a:t>
            </a:r>
            <a:r>
              <a:rPr lang="en-US" dirty="0" smtClean="0">
                <a:solidFill>
                  <a:srgbClr val="0000FF"/>
                </a:solidFill>
              </a:rPr>
              <a:t>is getting into </a:t>
            </a:r>
            <a:r>
              <a:rPr lang="en-US" dirty="0" smtClean="0">
                <a:solidFill>
                  <a:srgbClr val="0000FF"/>
                </a:solidFill>
              </a:rPr>
              <a:t>shape</a:t>
            </a:r>
          </a:p>
          <a:p>
            <a:pPr marL="666115" lvl="1" indent="-320675"/>
            <a:r>
              <a:rPr lang="en-US" dirty="0" smtClean="0"/>
              <a:t>Excellent team and WG coordinators</a:t>
            </a:r>
            <a:r>
              <a:rPr lang="en-US" dirty="0" smtClean="0"/>
              <a:t> </a:t>
            </a:r>
            <a:endParaRPr lang="en-US" dirty="0" smtClean="0"/>
          </a:p>
          <a:p>
            <a:pPr marL="666115" lvl="1" indent="-320675"/>
            <a:r>
              <a:rPr lang="en-US" dirty="0" smtClean="0"/>
              <a:t>Project </a:t>
            </a:r>
            <a:r>
              <a:rPr lang="en-US" dirty="0" smtClean="0"/>
              <a:t>review last week of January 2010</a:t>
            </a:r>
          </a:p>
          <a:p>
            <a:pPr marL="666115" lvl="1" indent="-320675"/>
            <a:r>
              <a:rPr lang="en-US" b="1" dirty="0" smtClean="0">
                <a:solidFill>
                  <a:srgbClr val="C00000"/>
                </a:solidFill>
              </a:rPr>
              <a:t>Q4 2011 </a:t>
            </a:r>
            <a:r>
              <a:rPr lang="en-US" dirty="0" smtClean="0"/>
              <a:t>as target date for user access </a:t>
            </a:r>
            <a:r>
              <a:rPr lang="en-US" dirty="0" smtClean="0"/>
              <a:t>remains, but the schedule is </a:t>
            </a:r>
            <a:r>
              <a:rPr lang="en-US" dirty="0" smtClean="0">
                <a:solidFill>
                  <a:srgbClr val="C00000"/>
                </a:solidFill>
              </a:rPr>
              <a:t>very </a:t>
            </a:r>
            <a:r>
              <a:rPr lang="en-US" dirty="0" smtClean="0">
                <a:solidFill>
                  <a:srgbClr val="C00000"/>
                </a:solidFill>
              </a:rPr>
              <a:t>challenging – we’ll do our best to make it!</a:t>
            </a:r>
          </a:p>
          <a:p>
            <a:pPr marL="940435" lvl="2" indent="-320675"/>
            <a:r>
              <a:rPr lang="en-US" dirty="0" smtClean="0"/>
              <a:t>Leaves </a:t>
            </a:r>
            <a:r>
              <a:rPr lang="en-US" b="1" dirty="0" smtClean="0"/>
              <a:t>~7(11) weeks in 2011 + full 2012 run for </a:t>
            </a:r>
            <a:r>
              <a:rPr lang="en-US" b="1" dirty="0" smtClean="0"/>
              <a:t>users/open access  </a:t>
            </a:r>
            <a:endParaRPr lang="en-US" b="1" dirty="0" smtClean="0"/>
          </a:p>
          <a:p>
            <a:pPr marL="346075" indent="-320675">
              <a:buNone/>
            </a:pPr>
            <a:endParaRPr lang="en-US" dirty="0" smtClean="0"/>
          </a:p>
          <a:p>
            <a:pPr marL="346075" indent="-320675"/>
            <a:r>
              <a:rPr lang="en-US" dirty="0" smtClean="0">
                <a:solidFill>
                  <a:srgbClr val="0000FF"/>
                </a:solidFill>
              </a:rPr>
              <a:t>WP5/Transnational </a:t>
            </a:r>
            <a:r>
              <a:rPr lang="en-US" dirty="0" smtClean="0">
                <a:solidFill>
                  <a:srgbClr val="0000FF"/>
                </a:solidFill>
              </a:rPr>
              <a:t>Access </a:t>
            </a:r>
            <a:r>
              <a:rPr lang="en-US" dirty="0" smtClean="0">
                <a:solidFill>
                  <a:srgbClr val="0000FF"/>
                </a:solidFill>
              </a:rPr>
              <a:t>EUCARD web </a:t>
            </a:r>
            <a:r>
              <a:rPr lang="en-US" dirty="0" smtClean="0">
                <a:solidFill>
                  <a:srgbClr val="0000FF"/>
                </a:solidFill>
              </a:rPr>
              <a:t>pages </a:t>
            </a:r>
            <a:r>
              <a:rPr lang="en-US" dirty="0" smtClean="0">
                <a:solidFill>
                  <a:srgbClr val="0000FF"/>
                </a:solidFill>
              </a:rPr>
              <a:t>done</a:t>
            </a:r>
            <a:endParaRPr lang="en-US" dirty="0" smtClean="0">
              <a:solidFill>
                <a:srgbClr val="0000FF"/>
              </a:solidFill>
            </a:endParaRPr>
          </a:p>
          <a:p>
            <a:pPr marL="666115" lvl="1" indent="-320675"/>
            <a:r>
              <a:rPr lang="en-US" dirty="0" smtClean="0"/>
              <a:t>First official announcement to users for Beam Request </a:t>
            </a:r>
            <a:r>
              <a:rPr lang="en-US" dirty="0" smtClean="0"/>
              <a:t>Survey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8 replies so far</a:t>
            </a:r>
            <a:r>
              <a:rPr lang="en-US" dirty="0" smtClean="0">
                <a:sym typeface="Wingdings" pitchFamily="2" charset="2"/>
              </a:rPr>
              <a:t>, more to come…</a:t>
            </a:r>
            <a:endParaRPr lang="en-US" dirty="0" smtClean="0"/>
          </a:p>
          <a:p>
            <a:pPr marL="666115" lvl="1" indent="-320675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Next step: finalize user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selection procedures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related documentation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0" y="5943600"/>
            <a:ext cx="18245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en-US" sz="2400" b="1" cap="none" spc="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Study the impact of intense pulsed beams on materials</a:t>
            </a:r>
          </a:p>
          <a:p>
            <a:pPr lvl="1"/>
            <a:r>
              <a:rPr lang="en-US" dirty="0" smtClean="0"/>
              <a:t>Thermal management (heating)</a:t>
            </a:r>
          </a:p>
          <a:p>
            <a:pPr lvl="2"/>
            <a:r>
              <a:rPr lang="en-US" dirty="0" smtClean="0"/>
              <a:t>material damage even below melting point</a:t>
            </a:r>
          </a:p>
          <a:p>
            <a:pPr lvl="2"/>
            <a:r>
              <a:rPr lang="en-US" dirty="0" smtClean="0"/>
              <a:t>material vaporization (extreme conditions), </a:t>
            </a:r>
            <a:r>
              <a:rPr lang="en-US" dirty="0" err="1" smtClean="0"/>
              <a:t>cavitation</a:t>
            </a:r>
            <a:endParaRPr lang="en-US" dirty="0" smtClean="0"/>
          </a:p>
          <a:p>
            <a:pPr lvl="1"/>
            <a:r>
              <a:rPr lang="en-US" dirty="0" smtClean="0"/>
              <a:t>Radiation damage to materials – change of properties</a:t>
            </a:r>
          </a:p>
          <a:p>
            <a:pPr lvl="1"/>
            <a:r>
              <a:rPr lang="en-US" dirty="0" smtClean="0"/>
              <a:t>Thermal shock  - beam induced pressure waves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Test bed, important for the design validation of LHC near-beam components before installation in the machine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Requires </a:t>
            </a:r>
            <a:r>
              <a:rPr lang="en-US" b="1" dirty="0" smtClean="0">
                <a:solidFill>
                  <a:srgbClr val="0000FF"/>
                </a:solidFill>
              </a:rPr>
              <a:t>LHC-type</a:t>
            </a:r>
            <a:r>
              <a:rPr lang="en-US" dirty="0" smtClean="0">
                <a:solidFill>
                  <a:srgbClr val="0000FF"/>
                </a:solidFill>
              </a:rPr>
              <a:t> beam from </a:t>
            </a:r>
            <a:r>
              <a:rPr lang="en-US" b="1" dirty="0" smtClean="0">
                <a:solidFill>
                  <a:srgbClr val="0000FF"/>
                </a:solidFill>
              </a:rPr>
              <a:t>pilot to 288 nominal bunches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Foreseen clients : </a:t>
            </a:r>
            <a:r>
              <a:rPr lang="en-US" dirty="0" smtClean="0"/>
              <a:t>LHC collimators, protection devices, machine components, material studies (bulk, superconductors), high-power </a:t>
            </a:r>
            <a:r>
              <a:rPr lang="en-US" dirty="0" err="1" smtClean="0"/>
              <a:t>targetry</a:t>
            </a:r>
            <a:r>
              <a:rPr lang="en-US" dirty="0" smtClean="0"/>
              <a:t>, irradiation tests of electronics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it?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8" name="Picture 4" descr="Af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981200" cy="1951425"/>
          </a:xfrm>
          <a:prstGeom prst="rect">
            <a:avLst/>
          </a:prstGeom>
          <a:noFill/>
        </p:spPr>
      </p:pic>
      <p:pic>
        <p:nvPicPr>
          <p:cNvPr id="10" name="Picture 5" descr="17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752600"/>
            <a:ext cx="2019300" cy="19416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3581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High-intensity beam on a solid target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3682425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MERIT experiment: High-intensity beam on a liquid Hg-target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43200"/>
            <a:ext cx="2895600" cy="252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67400" y="5334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Energy Density Plasma formation, proton “Tunneling Effect”</a:t>
            </a:r>
            <a:endParaRPr lang="en-US" sz="1400" dirty="0"/>
          </a:p>
        </p:txBody>
      </p:sp>
      <p:pic>
        <p:nvPicPr>
          <p:cNvPr id="15" name="2006_jun15-mac-assmann-prova_transien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16658"/>
            <a:ext cx="3124200" cy="23127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4737318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LHC collimator: Displacement analysis – 500kW load case for 10s</a:t>
            </a:r>
          </a:p>
          <a:p>
            <a:r>
              <a:rPr lang="en-US" sz="1400" dirty="0" smtClean="0">
                <a:latin typeface="TimesNewRoman" charset="0"/>
              </a:rPr>
              <a:t>Loss rate 4x10</a:t>
            </a:r>
            <a:r>
              <a:rPr lang="en-US" sz="1400" baseline="30000" dirty="0" smtClean="0">
                <a:latin typeface="TimesNewRoman" charset="0"/>
              </a:rPr>
              <a:t>11</a:t>
            </a:r>
            <a:r>
              <a:rPr lang="en-US" sz="1400" dirty="0" smtClean="0">
                <a:latin typeface="TimesNewRoman" charset="0"/>
              </a:rPr>
              <a:t> p/s (Beam Lifetime 12min)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Primary beam layout</a:t>
            </a:r>
            <a:endParaRPr lang="en-US" dirty="0"/>
          </a:p>
        </p:txBody>
      </p:sp>
      <p:pic>
        <p:nvPicPr>
          <p:cNvPr id="9" name="Picture 18" descr="spsltt600001-vAF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78" y="1447800"/>
            <a:ext cx="8500122" cy="4454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918933" y="4515678"/>
            <a:ext cx="7731423" cy="48346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 rot="214580">
            <a:off x="7678782" y="4939907"/>
            <a:ext cx="1390767" cy="152672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3172143" y="3678418"/>
            <a:ext cx="1270797" cy="8935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 flipV="1">
            <a:off x="7630610" y="5029200"/>
            <a:ext cx="946433" cy="6331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 flipV="1">
            <a:off x="7384435" y="2438400"/>
            <a:ext cx="491730" cy="475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>
            <a:off x="5867400" y="16002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011194" y="2878455"/>
            <a:ext cx="710935" cy="3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</a:rPr>
              <a:t>SPS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745581" y="3319189"/>
            <a:ext cx="710935" cy="3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</a:rPr>
              <a:t>TI 2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705600" y="5605046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T9 target area / </a:t>
            </a:r>
            <a:r>
              <a:rPr lang="en-US" sz="1600" b="0" dirty="0" smtClean="0">
                <a:solidFill>
                  <a:srgbClr val="0000FF"/>
                </a:solidFill>
              </a:rPr>
              <a:t>TNC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5162762" y="1371600"/>
            <a:ext cx="857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</a:rPr>
              <a:t>TT60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612775" y="5394960"/>
            <a:ext cx="71094" cy="9339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6018" y="4146510"/>
            <a:ext cx="924216" cy="359229"/>
            <a:chOff x="826056" y="1587137"/>
            <a:chExt cx="924216" cy="359229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826056" y="1587137"/>
              <a:ext cx="9242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C00000"/>
                  </a:solidFill>
                </a:rPr>
                <a:t>Beam</a:t>
              </a:r>
              <a:endParaRPr lang="en-US" sz="1800" b="0" dirty="0">
                <a:solidFill>
                  <a:srgbClr val="C00000"/>
                </a:solidFill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826056" y="1946366"/>
              <a:ext cx="782029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914400" y="3200400"/>
            <a:ext cx="0" cy="23709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838200" y="5029200"/>
            <a:ext cx="2150580" cy="6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End of common part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with TI 2 transfer line</a:t>
            </a:r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3669797" y="5334000"/>
            <a:ext cx="186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4238546" y="4974771"/>
            <a:ext cx="853123" cy="34575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</a:rPr>
              <a:t>50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9051" y="5907156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C. Hessler, 26/01/09</a:t>
            </a:r>
            <a:endParaRPr lang="en-US" sz="1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75984" y="1792356"/>
            <a:ext cx="924216" cy="359229"/>
            <a:chOff x="826056" y="1587137"/>
            <a:chExt cx="924216" cy="359229"/>
          </a:xfrm>
        </p:grpSpPr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826056" y="1587137"/>
              <a:ext cx="9242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C00000"/>
                  </a:solidFill>
                </a:rPr>
                <a:t>Beam</a:t>
              </a:r>
              <a:endParaRPr lang="en-US" sz="1800" b="0" dirty="0">
                <a:solidFill>
                  <a:srgbClr val="C00000"/>
                </a:solidFill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826056" y="1946366"/>
              <a:ext cx="782029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219200" y="3429000"/>
            <a:ext cx="1143000" cy="5847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TT66 line (new)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2133600" y="3886200"/>
            <a:ext cx="1600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531352" cy="68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Beam in shared mode during SPS operations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Primary proton/ion beam parameters</a:t>
            </a:r>
            <a:endParaRPr lang="en-US" dirty="0"/>
          </a:p>
        </p:txBody>
      </p:sp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609600" y="1752600"/>
          <a:ext cx="8305800" cy="4846320"/>
        </p:xfrm>
        <a:graphic>
          <a:graphicData uri="http://schemas.openxmlformats.org/drawingml/2006/table">
            <a:tbl>
              <a:tblPr/>
              <a:tblGrid>
                <a:gridCol w="2656446"/>
                <a:gridCol w="996568"/>
                <a:gridCol w="2327996"/>
                <a:gridCol w="232479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Unit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Value (proton beam)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Value (lead ion beam)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Beam energy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GeV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36.9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×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(177.4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/n)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Bunch intensity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particles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×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1.15(1.75)×10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×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to 4.1×10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Bunch length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11.2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11.2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Number of bunches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 –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288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 – 592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Bunch spacing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ns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≥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Pulse energy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MJ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×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Pulse length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7.2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7.2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power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GW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Normalized emittance (1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×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imes" pitchFamily="18" charset="0"/>
                        </a:rPr>
                        <a:t>s</a:t>
                      </a:r>
                      <a:r>
                        <a:rPr kumimoji="0" lang="en-GB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y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 at exp. (baseline)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×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imes" pitchFamily="18" charset="0"/>
                        </a:rPr>
                        <a:t>s</a:t>
                      </a:r>
                      <a:r>
                        <a:rPr kumimoji="0" lang="en-GB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y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Times New Roman" pitchFamily="18" charset="0"/>
                          <a:cs typeface="Times" pitchFamily="18" charset="0"/>
                        </a:rPr>
                        <a:t> at exp. (request)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– 4.0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– 4.0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+mn-ea"/>
                          <a:cs typeface="Times New Roman" pitchFamily="18" charset="0"/>
                        </a:rPr>
                        <a:t>Integrated beam intensity (protons)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protons/year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en-GB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ea typeface="+mn-ea"/>
                          <a:cs typeface="Times New Roman" pitchFamily="18" charset="0"/>
                        </a:rPr>
                        <a:t>experiments ×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protons(max)/exp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~30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  <a:sym typeface="Symbol"/>
                        </a:rPr>
                        <a:t>100 extractions/exp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7649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9" y="1143000"/>
            <a:ext cx="91120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Facility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Irradiation area layout: TT66 line &amp; TNC tunnel</a:t>
            </a:r>
          </a:p>
        </p:txBody>
      </p:sp>
      <p:sp>
        <p:nvSpPr>
          <p:cNvPr id="8" name="Content Placeholder 22"/>
          <p:cNvSpPr txBox="1">
            <a:spLocks/>
          </p:cNvSpPr>
          <p:nvPr/>
        </p:nvSpPr>
        <p:spPr>
          <a:xfrm>
            <a:off x="685800" y="4648200"/>
            <a:ext cx="8458200" cy="17526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Test area 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b="1" dirty="0" smtClean="0">
                <a:latin typeface="Calibri" pitchFamily="34" charset="0"/>
              </a:rPr>
              <a:t>~10 m </a:t>
            </a:r>
            <a:r>
              <a:rPr lang="en-US" sz="2900" dirty="0" smtClean="0">
                <a:latin typeface="Calibri" pitchFamily="34" charset="0"/>
              </a:rPr>
              <a:t>long. space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upstream the T9 target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[1.5,3.0]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 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lateral space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noProof="0" dirty="0" smtClean="0">
                <a:latin typeface="Calibri" pitchFamily="34" charset="0"/>
              </a:rPr>
              <a:t>Possibility for fast installation of experiments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9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Cool-down space downstream</a:t>
            </a:r>
            <a:r>
              <a:rPr kumimoji="0" lang="en-US" sz="29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the TNC tunnel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>
                <a:latin typeface="Calibri" pitchFamily="34" charset="0"/>
              </a:rPr>
              <a:t>I</a:t>
            </a:r>
            <a:r>
              <a:rPr lang="en-US" sz="2900" noProof="0" dirty="0" smtClean="0">
                <a:latin typeface="Calibri" pitchFamily="34" charset="0"/>
              </a:rPr>
              <a:t>f requested, areas for test of electronics or component irradiation can be prepared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HiRadMat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Facility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</p:nvPr>
        </p:nvGraphicFramePr>
        <p:xfrm>
          <a:off x="152400" y="1828800"/>
          <a:ext cx="4191000" cy="2651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4113"/>
                <a:gridCol w="1976887"/>
              </a:tblGrid>
              <a:tr h="22860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Parameter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Value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Experiments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per year</a:t>
                      </a:r>
                      <a:endParaRPr lang="en-GB" sz="1400" dirty="0" smtClean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10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Maximum intensity per experiment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1×10</a:t>
                      </a:r>
                      <a:r>
                        <a:rPr lang="en-GB" sz="1400" baseline="3000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r>
                        <a:rPr lang="en-GB" sz="1400" baseline="0" dirty="0" smtClean="0">
                          <a:solidFill>
                            <a:srgbClr val="C00000"/>
                          </a:solidFill>
                        </a:rPr>
                        <a:t>  protons</a:t>
                      </a:r>
                    </a:p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 smtClean="0">
                          <a:solidFill>
                            <a:srgbClr val="C00000"/>
                          </a:solidFill>
                        </a:rPr>
                        <a:t>&lt;30 full intensity pulses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Waiting time after experiment for </a:t>
                      </a:r>
                      <a:r>
                        <a:rPr lang="en-GB" sz="1400" dirty="0" smtClean="0"/>
                        <a:t>de-installation</a:t>
                      </a:r>
                      <a:endParaRPr lang="en-GB" sz="1400" dirty="0" smtClean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≥ </a:t>
                      </a:r>
                      <a:r>
                        <a:rPr lang="en-GB" sz="1400" dirty="0" smtClean="0"/>
                        <a:t>2 weeks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Access during experiment (except urgent interventions</a:t>
                      </a:r>
                      <a:r>
                        <a:rPr lang="en-GB" sz="1400" dirty="0" smtClean="0"/>
                        <a:t>)</a:t>
                      </a:r>
                      <a:endParaRPr lang="en-GB" sz="1400" dirty="0" smtClean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no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Control of experiment and data </a:t>
                      </a:r>
                      <a:r>
                        <a:rPr lang="en-GB" sz="1400" dirty="0" smtClean="0"/>
                        <a:t>taking</a:t>
                      </a:r>
                      <a:endParaRPr lang="en-GB" sz="1400" dirty="0" smtClean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remote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Maximum intensity per year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1×10</a:t>
                      </a:r>
                      <a:r>
                        <a:rPr lang="en-GB" sz="1400" baseline="300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r>
                        <a:rPr lang="en-GB" sz="1400" baseline="0" dirty="0" smtClean="0">
                          <a:solidFill>
                            <a:srgbClr val="C00000"/>
                          </a:solidFill>
                        </a:rPr>
                        <a:t>  protons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2"/>
          </p:nvPr>
        </p:nvGraphicFramePr>
        <p:xfrm>
          <a:off x="4495800" y="1808480"/>
          <a:ext cx="4495800" cy="4302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7900"/>
                <a:gridCol w="2247900"/>
              </a:tblGrid>
              <a:tr h="24892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Parameter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Value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636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Installed experiments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</a:t>
                      </a:r>
                      <a:endParaRPr lang="en-US" sz="1400" b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72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Material exposed to beam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C, CFC, Cu, W, </a:t>
                      </a:r>
                      <a:r>
                        <a:rPr lang="en-US" sz="1400" dirty="0" err="1"/>
                        <a:t>hBN</a:t>
                      </a:r>
                      <a:r>
                        <a:rPr lang="en-US" sz="1400" dirty="0"/>
                        <a:t>, Al, Be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…,</a:t>
                      </a:r>
                      <a:r>
                        <a:rPr lang="it-IT" sz="1400" dirty="0" smtClean="0"/>
                        <a:t> advanced composite materials</a:t>
                      </a:r>
                      <a:endParaRPr lang="en-US" sz="1400" b="0" baseline="0" dirty="0" smtClean="0">
                        <a:latin typeface="Times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Volume of exposed material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≤ </a:t>
                      </a:r>
                      <a:r>
                        <a:rPr lang="en-GB" sz="1400" dirty="0" smtClean="0"/>
                        <a:t>16,800 cm</a:t>
                      </a:r>
                      <a:r>
                        <a:rPr lang="en-GB" sz="1400" baseline="30000" dirty="0" smtClean="0"/>
                        <a:t>3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76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Equipment </a:t>
                      </a: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size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Length (flange-to-flange)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Width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Height below beam line</a:t>
                      </a:r>
                    </a:p>
                    <a:p>
                      <a:pPr marL="230188" marR="0" lvl="1" indent="-11430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Height</a:t>
                      </a:r>
                      <a:r>
                        <a:rPr lang="en-GB" sz="1400" baseline="0" dirty="0" smtClean="0">
                          <a:solidFill>
                            <a:srgbClr val="C00000"/>
                          </a:solidFill>
                        </a:rPr>
                        <a:t> above beam line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endParaRPr lang="en-GB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15888" marR="0" indent="-115888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≤ 7.0 m</a:t>
                      </a:r>
                    </a:p>
                    <a:p>
                      <a:pPr marL="115888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≤ 1.0 m</a:t>
                      </a:r>
                    </a:p>
                    <a:p>
                      <a:pPr marL="115888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1.1 m</a:t>
                      </a:r>
                    </a:p>
                    <a:p>
                      <a:pPr marL="115888" marR="0" indent="-115888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≤ 0.8 m</a:t>
                      </a:r>
                      <a:endParaRPr lang="en-GB" sz="1400" b="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"/>
                      </a:endParaRPr>
                    </a:p>
                  </a:txBody>
                  <a:tcPr marL="68580" marR="68580" marT="0" marB="0"/>
                </a:tc>
              </a:tr>
              <a:tr h="14732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Weight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≤ </a:t>
                      </a:r>
                      <a:r>
                        <a:rPr lang="en-GB" sz="1400" dirty="0" smtClean="0"/>
                        <a:t>4,000 kg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08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Handling zone (L × W × H)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15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sym typeface="Symbol"/>
                        </a:rPr>
                        <a:t>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 2.0 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  <a:sym typeface="Symbol"/>
                        </a:rPr>
                        <a:t>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2.2 m</a:t>
                      </a:r>
                      <a:r>
                        <a:rPr lang="en-GB" sz="1400" baseline="30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Equipment support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comes with experiment – quick installation interface required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00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Cool-down space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see equipment size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76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Crane support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mobile cranes sufficient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Handling</a:t>
                      </a:r>
                      <a:endParaRPr lang="en-US" sz="1400" b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/>
                        <a:t>prepare </a:t>
                      </a:r>
                      <a:r>
                        <a:rPr lang="en-GB" sz="1400" dirty="0"/>
                        <a:t>fast </a:t>
                      </a:r>
                      <a:r>
                        <a:rPr lang="en-GB" sz="1400" dirty="0" smtClean="0"/>
                        <a:t>handling</a:t>
                      </a:r>
                      <a:r>
                        <a:rPr lang="en-GB" sz="1400" baseline="0" dirty="0" smtClean="0"/>
                        <a:t> and remote installation with crane</a:t>
                      </a:r>
                      <a:endParaRPr lang="en-US" sz="1400" b="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22" name="Date Placeholder 3"/>
          <p:cNvSpPr>
            <a:spLocks noGrp="1"/>
          </p:cNvSpPr>
          <p:nvPr>
            <p:ph type="dt" sz="half" idx="15"/>
          </p:nvPr>
        </p:nvSpPr>
        <p:spPr>
          <a:noFill/>
        </p:spPr>
        <p:txBody>
          <a:bodyPr/>
          <a:lstStyle/>
          <a:p>
            <a:r>
              <a:rPr lang="en-US" smtClean="0"/>
              <a:t>ie-EUCARD-SC, Nov 4-5,2009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1BE3434-3A7A-4AF6-A879-0FAE7E11D1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Design parameters for the experimental area</a:t>
            </a:r>
            <a:endParaRPr lang="en-US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12648" y="1371600"/>
            <a:ext cx="8531352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Specification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document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09600" y="4648200"/>
            <a:ext cx="3962400" cy="1752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000" noProof="0" dirty="0" smtClean="0">
                <a:latin typeface="Calibri" pitchFamily="34" charset="0"/>
              </a:rPr>
              <a:t>Additional requirements for the exp. area will depend on the type of equipment and test planned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endParaRPr lang="en-US" sz="2000" noProof="0" dirty="0" smtClean="0"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Safety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 and RP constraints should come in addition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B903-9945-4D57-B31A-48F8636101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dirty="0" smtClean="0"/>
              <a:t>The facility was originally proposed by R. Assmann in 2006 and included as part of the new initiatives program of CERN. </a:t>
            </a:r>
            <a:r>
              <a:rPr lang="en-US" sz="1600" dirty="0" smtClean="0"/>
              <a:t> A </a:t>
            </a:r>
            <a:r>
              <a:rPr lang="en-US" sz="1600" dirty="0" smtClean="0"/>
              <a:t>working group, coordinated by R. Assmann, did a conceptual design. The results were presented to A&amp;T sector management in February 2009, and a </a:t>
            </a:r>
            <a:r>
              <a:rPr lang="en-US" sz="1600" dirty="0" smtClean="0"/>
              <a:t>summary specification </a:t>
            </a:r>
            <a:r>
              <a:rPr lang="en-US" sz="1600" dirty="0" smtClean="0"/>
              <a:t>document is under publication.</a:t>
            </a:r>
          </a:p>
          <a:p>
            <a:endParaRPr lang="en-US" sz="1600" dirty="0" smtClean="0"/>
          </a:p>
          <a:p>
            <a:r>
              <a:rPr lang="en-US" sz="1600" dirty="0" smtClean="0"/>
              <a:t>The creation of the </a:t>
            </a:r>
            <a:r>
              <a:rPr lang="en-US" sz="1600" dirty="0" err="1" smtClean="0"/>
              <a:t>HiRadMat</a:t>
            </a:r>
            <a:r>
              <a:rPr lang="en-US" sz="1600" dirty="0" smtClean="0"/>
              <a:t> facility was included and recommended in the summary Memo from the</a:t>
            </a:r>
            <a:r>
              <a:rPr lang="en-US" sz="1600" dirty="0" smtClean="0">
                <a:solidFill>
                  <a:srgbClr val="0000FF"/>
                </a:solidFill>
              </a:rPr>
              <a:t> CERN Irradiation Facilities WG</a:t>
            </a:r>
            <a:r>
              <a:rPr lang="en-US" sz="1600" dirty="0" smtClean="0"/>
              <a:t> </a:t>
            </a:r>
            <a:r>
              <a:rPr lang="en-US" sz="1600" i="1" dirty="0" smtClean="0"/>
              <a:t>(Lucie Linssen/PH – chair)</a:t>
            </a:r>
            <a:endParaRPr lang="en-US" sz="1400" dirty="0" smtClean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b="1" dirty="0" err="1" smtClean="0">
                <a:solidFill>
                  <a:srgbClr val="0000FF"/>
                </a:solidFill>
              </a:rPr>
              <a:t>HiRadMat</a:t>
            </a:r>
            <a:r>
              <a:rPr lang="en-US" sz="1600" b="1" dirty="0" smtClean="0">
                <a:solidFill>
                  <a:srgbClr val="0000FF"/>
                </a:solidFill>
              </a:rPr>
              <a:t> Project </a:t>
            </a:r>
            <a:r>
              <a:rPr lang="en-US" sz="1600" dirty="0" smtClean="0"/>
              <a:t>was approved in summer’09 and included in the CERN </a:t>
            </a:r>
            <a:r>
              <a:rPr lang="en-US" sz="1600" dirty="0" smtClean="0"/>
              <a:t>MTP for 6MCHF</a:t>
            </a:r>
            <a:endParaRPr lang="en-US" sz="1600" dirty="0" smtClean="0"/>
          </a:p>
          <a:p>
            <a:pPr lvl="1"/>
            <a:r>
              <a:rPr lang="en-US" sz="1600" dirty="0" smtClean="0"/>
              <a:t>Project leader : </a:t>
            </a:r>
            <a:r>
              <a:rPr lang="en-US" sz="1600" b="1" dirty="0" smtClean="0"/>
              <a:t>Ilias Efthymiopoulos (EN/MEF)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Target dates </a:t>
            </a:r>
            <a:r>
              <a:rPr lang="en-US" sz="1600" dirty="0" smtClean="0"/>
              <a:t>: First beam in the facility by </a:t>
            </a:r>
            <a:r>
              <a:rPr lang="en-US" sz="1600" b="1" dirty="0" smtClean="0">
                <a:solidFill>
                  <a:srgbClr val="C00000"/>
                </a:solidFill>
              </a:rPr>
              <a:t>June 2011 </a:t>
            </a:r>
            <a:r>
              <a:rPr lang="en-US" sz="1600" dirty="0" smtClean="0"/>
              <a:t>then two months of commissioning, first users by </a:t>
            </a:r>
            <a:r>
              <a:rPr lang="en-US" sz="1600" b="1" dirty="0" smtClean="0">
                <a:solidFill>
                  <a:srgbClr val="C00000"/>
                </a:solidFill>
              </a:rPr>
              <a:t>Q4 2011</a:t>
            </a:r>
            <a:endParaRPr lang="en-US" sz="12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HiRadMat</a:t>
            </a:r>
            <a:r>
              <a:rPr lang="en-US" sz="1600" dirty="0" smtClean="0"/>
              <a:t> is also included in the EUCARD/FP7 project as </a:t>
            </a:r>
            <a:r>
              <a:rPr lang="en-US" sz="1600" b="1" dirty="0" smtClean="0">
                <a:solidFill>
                  <a:srgbClr val="0000FF"/>
                </a:solidFill>
              </a:rPr>
              <a:t>Transnational Access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600" dirty="0" smtClean="0">
                <a:hlinkClick r:id="rId2"/>
              </a:rPr>
              <a:t>http://eucard.web.cern.ch/EuCARD/activities/access/</a:t>
            </a:r>
            <a:endParaRPr lang="en-US" sz="1600" dirty="0" smtClean="0"/>
          </a:p>
          <a:p>
            <a:pPr lvl="1"/>
            <a:r>
              <a:rPr lang="en-US" sz="1600" dirty="0" smtClean="0"/>
              <a:t>Funds available to support EU users for the exploitation of the facility – within limits!</a:t>
            </a:r>
            <a:endParaRPr lang="en-US" sz="1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 - reminder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HiRadMat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ie-EUCARD-SC, Nov 4-5,2009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876550" y="1931479"/>
            <a:ext cx="2590800" cy="735521"/>
          </a:xfrm>
          <a:prstGeom prst="flowChartAlternateProcess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C00000"/>
                </a:solidFill>
                <a:latin typeface="Candara" pitchFamily="34" charset="0"/>
              </a:rPr>
              <a:t>HiRadMat</a:t>
            </a:r>
            <a:r>
              <a:rPr lang="en-US" sz="1400" b="1" dirty="0" smtClean="0">
                <a:solidFill>
                  <a:srgbClr val="C00000"/>
                </a:solidFill>
                <a:latin typeface="Candara" pitchFamily="34" charset="0"/>
              </a:rPr>
              <a:t> Facility Project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Project Leader : </a:t>
            </a:r>
            <a:r>
              <a:rPr lang="en-US" sz="1400" b="1" i="1" dirty="0" smtClean="0">
                <a:solidFill>
                  <a:srgbClr val="0000FF"/>
                </a:solidFill>
                <a:latin typeface="Candara" pitchFamily="34" charset="0"/>
              </a:rPr>
              <a:t>I. Efthymiopoulos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Deputy PL : </a:t>
            </a:r>
            <a:r>
              <a:rPr lang="en-US" sz="1400" b="1" i="1" dirty="0" smtClean="0">
                <a:solidFill>
                  <a:srgbClr val="0000FF"/>
                </a:solidFill>
                <a:latin typeface="Candara" pitchFamily="34" charset="0"/>
              </a:rPr>
              <a:t>S. Evrard </a:t>
            </a:r>
            <a:endParaRPr lang="en-US" sz="1400" b="1" i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23850" y="2865406"/>
            <a:ext cx="2209800" cy="258794"/>
          </a:xfrm>
          <a:prstGeom prst="flowChartAlternateProcess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ndara" pitchFamily="34" charset="0"/>
              </a:rPr>
              <a:t>Project Team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6400800" y="2895600"/>
            <a:ext cx="2209800" cy="258794"/>
          </a:xfrm>
          <a:prstGeom prst="flowChartAlternateProcess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ndara" pitchFamily="34" charset="0"/>
              </a:rPr>
              <a:t>User Selection Panel</a:t>
            </a:r>
            <a:endParaRPr lang="en-US" sz="1400" b="1" i="1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409950" y="2865406"/>
            <a:ext cx="2209800" cy="258794"/>
          </a:xfrm>
          <a:prstGeom prst="flowChartAlternateProcess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ndara" pitchFamily="34" charset="0"/>
              </a:rPr>
              <a:t>Operation</a:t>
            </a:r>
            <a:endParaRPr lang="en-US" sz="1400" b="1" i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cxnSp>
        <p:nvCxnSpPr>
          <p:cNvPr id="11" name="Straight Connector 10"/>
          <p:cNvCxnSpPr>
            <a:stCxn id="7" idx="2"/>
            <a:endCxn id="8" idx="0"/>
          </p:cNvCxnSpPr>
          <p:nvPr/>
        </p:nvCxnSpPr>
        <p:spPr>
          <a:xfrm rot="5400000">
            <a:off x="2701147" y="1394603"/>
            <a:ext cx="198406" cy="2743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10" idx="0"/>
          </p:cNvCxnSpPr>
          <p:nvPr/>
        </p:nvCxnSpPr>
        <p:spPr>
          <a:xfrm rot="16200000" flipH="1">
            <a:off x="4244197" y="2594753"/>
            <a:ext cx="198406" cy="3429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9" idx="0"/>
          </p:cNvCxnSpPr>
          <p:nvPr/>
        </p:nvCxnSpPr>
        <p:spPr>
          <a:xfrm rot="16200000" flipH="1">
            <a:off x="5724525" y="1114425"/>
            <a:ext cx="228600" cy="33337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438150" y="3200400"/>
            <a:ext cx="1828800" cy="497157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Primary beam WG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M. Meddahi, C. Hessler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438150" y="3863118"/>
            <a:ext cx="1828800" cy="497157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WANF Dismantling WG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S. Evrard, Hel. Vincke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438150" y="4525836"/>
            <a:ext cx="1828800" cy="497157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Irradiation area WG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A. Pardons, S. Evrard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505200" y="3236643"/>
            <a:ext cx="1752600" cy="497157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Beam Commissioning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M. Meddahi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505200" y="3760279"/>
            <a:ext cx="2590800" cy="735521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Operation &amp; Maintenance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CCC, M. Lazzaroni (superintendent)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505200" y="4532043"/>
            <a:ext cx="1600200" cy="497157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User support Team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EN/MEF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219450" y="1447800"/>
            <a:ext cx="1905000" cy="258794"/>
          </a:xfrm>
          <a:prstGeom prst="flowChartAlternateProcess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ndara" pitchFamily="34" charset="0"/>
              </a:rPr>
              <a:t>A &amp; T Sector Mgmt</a:t>
            </a:r>
          </a:p>
        </p:txBody>
      </p:sp>
      <p:cxnSp>
        <p:nvCxnSpPr>
          <p:cNvPr id="21" name="Straight Connector 20"/>
          <p:cNvCxnSpPr>
            <a:stCxn id="20" idx="2"/>
            <a:endCxn id="7" idx="0"/>
          </p:cNvCxnSpPr>
          <p:nvPr/>
        </p:nvCxnSpPr>
        <p:spPr>
          <a:xfrm rot="5400000">
            <a:off x="4059508" y="1819036"/>
            <a:ext cx="224885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Alternate Process 21"/>
          <p:cNvSpPr/>
          <p:nvPr/>
        </p:nvSpPr>
        <p:spPr>
          <a:xfrm>
            <a:off x="6400800" y="4455843"/>
            <a:ext cx="2514600" cy="497157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SPS &amp; LHC Physics coordinators &amp; scientific committees</a:t>
            </a:r>
          </a:p>
        </p:txBody>
      </p:sp>
      <p:cxnSp>
        <p:nvCxnSpPr>
          <p:cNvPr id="23" name="Straight Connector 22"/>
          <p:cNvCxnSpPr>
            <a:stCxn id="9" idx="2"/>
            <a:endCxn id="22" idx="0"/>
          </p:cNvCxnSpPr>
          <p:nvPr/>
        </p:nvCxnSpPr>
        <p:spPr>
          <a:xfrm rot="16200000" flipH="1">
            <a:off x="6931176" y="3728918"/>
            <a:ext cx="1301449" cy="152400"/>
          </a:xfrm>
          <a:prstGeom prst="line">
            <a:avLst/>
          </a:prstGeom>
          <a:ln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/>
          <p:cNvSpPr/>
          <p:nvPr/>
        </p:nvSpPr>
        <p:spPr>
          <a:xfrm>
            <a:off x="6153150" y="2169842"/>
            <a:ext cx="1905000" cy="258794"/>
          </a:xfrm>
          <a:prstGeom prst="flowChartAlternateProcess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ndara" pitchFamily="34" charset="0"/>
              </a:rPr>
              <a:t>IEFC Committee</a:t>
            </a:r>
          </a:p>
        </p:txBody>
      </p:sp>
      <p:cxnSp>
        <p:nvCxnSpPr>
          <p:cNvPr id="25" name="Straight Connector 24"/>
          <p:cNvCxnSpPr>
            <a:stCxn id="7" idx="3"/>
            <a:endCxn id="24" idx="1"/>
          </p:cNvCxnSpPr>
          <p:nvPr/>
        </p:nvCxnSpPr>
        <p:spPr>
          <a:xfrm flipV="1">
            <a:off x="5467350" y="2299239"/>
            <a:ext cx="685800" cy="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8" idx="1"/>
            <a:endCxn id="14" idx="1"/>
          </p:cNvCxnSpPr>
          <p:nvPr/>
        </p:nvCxnSpPr>
        <p:spPr>
          <a:xfrm rot="10800000" flipH="1" flipV="1">
            <a:off x="323850" y="2994803"/>
            <a:ext cx="114300" cy="454176"/>
          </a:xfrm>
          <a:prstGeom prst="bentConnector3">
            <a:avLst>
              <a:gd name="adj1" fmla="val -2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1"/>
            <a:endCxn id="14" idx="1"/>
          </p:cNvCxnSpPr>
          <p:nvPr/>
        </p:nvCxnSpPr>
        <p:spPr>
          <a:xfrm rot="10800000">
            <a:off x="438150" y="3448979"/>
            <a:ext cx="1588" cy="662718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6" idx="1"/>
            <a:endCxn id="15" idx="1"/>
          </p:cNvCxnSpPr>
          <p:nvPr/>
        </p:nvCxnSpPr>
        <p:spPr>
          <a:xfrm rot="10800000">
            <a:off x="438150" y="4111697"/>
            <a:ext cx="1588" cy="662718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1"/>
            <a:endCxn id="17" idx="1"/>
          </p:cNvCxnSpPr>
          <p:nvPr/>
        </p:nvCxnSpPr>
        <p:spPr>
          <a:xfrm rot="10800000" flipH="1" flipV="1">
            <a:off x="3409950" y="2994802"/>
            <a:ext cx="95250" cy="490419"/>
          </a:xfrm>
          <a:prstGeom prst="bentConnector3">
            <a:avLst>
              <a:gd name="adj1" fmla="val -24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1"/>
            <a:endCxn id="18" idx="1"/>
          </p:cNvCxnSpPr>
          <p:nvPr/>
        </p:nvCxnSpPr>
        <p:spPr>
          <a:xfrm rot="10800000" flipV="1">
            <a:off x="3505200" y="3485222"/>
            <a:ext cx="1588" cy="642818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9" idx="1"/>
            <a:endCxn id="18" idx="1"/>
          </p:cNvCxnSpPr>
          <p:nvPr/>
        </p:nvCxnSpPr>
        <p:spPr>
          <a:xfrm rot="10800000">
            <a:off x="3505200" y="4128040"/>
            <a:ext cx="1588" cy="652582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438150" y="5221772"/>
            <a:ext cx="5810250" cy="1450610"/>
          </a:xfrm>
          <a:prstGeom prst="flowChartAlternateProcess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pPr marL="168275" indent="-1682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Safety:</a:t>
            </a:r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, L. Bruno, GS, E. Paulat</a:t>
            </a:r>
          </a:p>
          <a:p>
            <a:pPr marL="168275" indent="-1682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RP issues: </a:t>
            </a:r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Y. Algoet, L. Ulrici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 marL="168275" indent="-1682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Planning : </a:t>
            </a:r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H. Gaillard, N. Gilbert</a:t>
            </a:r>
          </a:p>
          <a:p>
            <a:pPr marL="168275" indent="-1682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Integration : </a:t>
            </a:r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M. Lazzaroni</a:t>
            </a:r>
          </a:p>
          <a:p>
            <a:pPr marL="168275" indent="-1682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External collaborators : </a:t>
            </a:r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SLAC team</a:t>
            </a:r>
            <a:endParaRPr lang="en-US" sz="1400" b="1" i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marL="168275" indent="-168275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Users : </a:t>
            </a:r>
            <a:r>
              <a:rPr lang="en-US" sz="1400" i="1" dirty="0" smtClean="0">
                <a:solidFill>
                  <a:srgbClr val="0000FF"/>
                </a:solidFill>
                <a:latin typeface="Candara" pitchFamily="34" charset="0"/>
              </a:rPr>
              <a:t>invited/informed </a:t>
            </a:r>
            <a:r>
              <a:rPr lang="en-US" sz="1200" i="1" dirty="0" smtClean="0">
                <a:solidFill>
                  <a:srgbClr val="0000FF"/>
                </a:solidFill>
                <a:latin typeface="Candara" pitchFamily="34" charset="0"/>
              </a:rPr>
              <a:t>(R. Assmann, B. Goddard, R. Schmidt, J. Blanco-Sancho…)</a:t>
            </a:r>
            <a:endParaRPr lang="en-US" sz="1400" i="1" dirty="0" smtClean="0">
              <a:solidFill>
                <a:srgbClr val="0000FF"/>
              </a:solidFill>
              <a:latin typeface="Candara" pitchFamily="34" charset="0"/>
            </a:endParaRPr>
          </a:p>
        </p:txBody>
      </p:sp>
      <p:cxnSp>
        <p:nvCxnSpPr>
          <p:cNvPr id="33" name="Elbow Connector 32"/>
          <p:cNvCxnSpPr>
            <a:stCxn id="32" idx="1"/>
            <a:endCxn id="16" idx="1"/>
          </p:cNvCxnSpPr>
          <p:nvPr/>
        </p:nvCxnSpPr>
        <p:spPr>
          <a:xfrm rot="10800000">
            <a:off x="438150" y="4774415"/>
            <a:ext cx="1588" cy="1172662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ie-CARE08</Template>
  <TotalTime>2800</TotalTime>
  <Words>1388</Words>
  <Application>Microsoft Office PowerPoint</Application>
  <PresentationFormat>On-screen Show (4:3)</PresentationFormat>
  <Paragraphs>278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wP5: HiRadMat@SPS – Status report</vt:lpstr>
      <vt:lpstr>The HiRadMat Facility</vt:lpstr>
      <vt:lpstr>The HiRadMat Facility</vt:lpstr>
      <vt:lpstr>The HiRadMat Facility</vt:lpstr>
      <vt:lpstr>The HiRadMat Facility</vt:lpstr>
      <vt:lpstr>The HiRadMat Facility</vt:lpstr>
      <vt:lpstr>The HiRadMat Facility</vt:lpstr>
      <vt:lpstr>The HiRadMat Project</vt:lpstr>
      <vt:lpstr>The HiRadMat Project</vt:lpstr>
      <vt:lpstr>The HiRadMat Facility</vt:lpstr>
      <vt:lpstr>The HiRadMat Facility</vt:lpstr>
      <vt:lpstr>EUCARD/WP5 – HiRadMat Facility @SPS</vt:lpstr>
      <vt:lpstr>EUCARD/WP5 – HiRadMat Facility @SPS</vt:lpstr>
      <vt:lpstr>EUCARD/WP5 – HiRadMat Facility @SPS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HIRADMAT In the WANF Tunnel</dc:title>
  <dc:creator>efthymio</dc:creator>
  <cp:lastModifiedBy>efthymio</cp:lastModifiedBy>
  <cp:revision>161</cp:revision>
  <dcterms:created xsi:type="dcterms:W3CDTF">2009-01-22T22:24:03Z</dcterms:created>
  <dcterms:modified xsi:type="dcterms:W3CDTF">2009-11-03T23:02:46Z</dcterms:modified>
</cp:coreProperties>
</file>