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6" r:id="rId7"/>
    <p:sldId id="271" r:id="rId8"/>
    <p:sldId id="282" r:id="rId9"/>
    <p:sldId id="267" r:id="rId10"/>
    <p:sldId id="275" r:id="rId11"/>
    <p:sldId id="264" r:id="rId12"/>
    <p:sldId id="283" r:id="rId13"/>
    <p:sldId id="265" r:id="rId14"/>
    <p:sldId id="273" r:id="rId15"/>
    <p:sldId id="261" r:id="rId16"/>
    <p:sldId id="268" r:id="rId17"/>
    <p:sldId id="280" r:id="rId18"/>
    <p:sldId id="270" r:id="rId19"/>
    <p:sldId id="277" r:id="rId20"/>
    <p:sldId id="276" r:id="rId21"/>
    <p:sldId id="281" r:id="rId22"/>
    <p:sldId id="263" r:id="rId23"/>
    <p:sldId id="274" r:id="rId24"/>
    <p:sldId id="260" r:id="rId25"/>
    <p:sldId id="27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7FFB6-F113-40E0-A7E0-2E5E7B4CEC2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3B53-1787-4FF9-81FD-5D68B73A3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7BD8-3FF9-4A37-9E73-F2F92A0A6A1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7BD8-3FF9-4A37-9E73-F2F92A0A6A1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E7F9-8BCA-4530-BBBB-EB136F89FD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93B-25CD-429E-80EE-AA3CDC13464A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Event Date</a:t>
            </a:r>
            <a:fld id="{80D429EE-A3EF-4C87-9D6E-B9E6522B80F2}" type="slidenum">
              <a:rPr lang="en-US" sz="1200">
                <a:solidFill>
                  <a:srgbClr val="FFFFFF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8C508"/>
              </a:buClr>
              <a:buSzPct val="75000"/>
              <a:buFont typeface="Wingdings" pitchFamily="2" charset="2"/>
              <a:buChar char="u"/>
              <a:defRPr/>
            </a:pPr>
            <a:endParaRPr lang="en-GB" sz="3200" b="1" i="1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psc.in2p3.fr/" TargetMode="External"/><Relationship Id="rId13" Type="http://schemas.openxmlformats.org/officeDocument/2006/relationships/hyperlink" Target="http://www.infn.it/" TargetMode="External"/><Relationship Id="rId18" Type="http://schemas.openxmlformats.org/officeDocument/2006/relationships/hyperlink" Target="http://www.tu-darmstadt.de/" TargetMode="External"/><Relationship Id="rId3" Type="http://schemas.openxmlformats.org/officeDocument/2006/relationships/hyperlink" Target="http://www.bnl.gov/world/" TargetMode="External"/><Relationship Id="rId21" Type="http://schemas.openxmlformats.org/officeDocument/2006/relationships/hyperlink" Target="http://www.ujf-grenoble.fr/36392593/0/fiche___pagelibre_accueil" TargetMode="External"/><Relationship Id="rId7" Type="http://schemas.openxmlformats.org/officeDocument/2006/relationships/hyperlink" Target="http://www.lal.in2p3.fr/" TargetMode="External"/><Relationship Id="rId12" Type="http://schemas.openxmlformats.org/officeDocument/2006/relationships/hyperlink" Target="http://www.gsi.de/" TargetMode="External"/><Relationship Id="rId17" Type="http://schemas.openxmlformats.org/officeDocument/2006/relationships/hyperlink" Target="http://www.mpp.mpg.de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www.lbl.gov/" TargetMode="External"/><Relationship Id="rId20" Type="http://schemas.openxmlformats.org/officeDocument/2006/relationships/hyperlink" Target="http://www.tu-berlin.de/eng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ckcroft.ac.uk/" TargetMode="External"/><Relationship Id="rId11" Type="http://schemas.openxmlformats.org/officeDocument/2006/relationships/hyperlink" Target="http://www.fnal.gov/" TargetMode="External"/><Relationship Id="rId24" Type="http://schemas.openxmlformats.org/officeDocument/2006/relationships/hyperlink" Target="http://www.unisannio.it/" TargetMode="External"/><Relationship Id="rId5" Type="http://schemas.openxmlformats.org/officeDocument/2006/relationships/hyperlink" Target="http://www.cern.ch/" TargetMode="External"/><Relationship Id="rId15" Type="http://schemas.openxmlformats.org/officeDocument/2006/relationships/hyperlink" Target="http://www.kek.jp/intra-e/index.html" TargetMode="External"/><Relationship Id="rId23" Type="http://schemas.openxmlformats.org/officeDocument/2006/relationships/hyperlink" Target="http://info.uu.se/fakta.nsf/sidor/uppsala.university.id5D.html" TargetMode="External"/><Relationship Id="rId10" Type="http://schemas.openxmlformats.org/officeDocument/2006/relationships/hyperlink" Target="http://www.desy.de/html/home" TargetMode="External"/><Relationship Id="rId19" Type="http://schemas.openxmlformats.org/officeDocument/2006/relationships/hyperlink" Target="http://linux9.ikp.physik.tu-darmstadt.de/richter/s-dalinac" TargetMode="External"/><Relationship Id="rId4" Type="http://schemas.openxmlformats.org/officeDocument/2006/relationships/hyperlink" Target="http://www-dsm.cea.fr/" TargetMode="External"/><Relationship Id="rId9" Type="http://schemas.openxmlformats.org/officeDocument/2006/relationships/hyperlink" Target="http://www.csic.es/" TargetMode="External"/><Relationship Id="rId14" Type="http://schemas.openxmlformats.org/officeDocument/2006/relationships/hyperlink" Target="http://www.na.infn.it/" TargetMode="External"/><Relationship Id="rId22" Type="http://schemas.openxmlformats.org/officeDocument/2006/relationships/hyperlink" Target="http://www.um.edu.m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6393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ccnet.lal.in2p3.fr/Tasks/Literature/2009/2009/FR1PBI03.pdf" TargetMode="External"/><Relationship Id="rId3" Type="http://schemas.openxmlformats.org/officeDocument/2006/relationships/hyperlink" Target="http://accnet.lal.in2p3.fr/Tasks/Literature/2009/2009/hep2009zim.pdf" TargetMode="External"/><Relationship Id="rId7" Type="http://schemas.openxmlformats.org/officeDocument/2006/relationships/hyperlink" Target="http://accnet.lal.in2p3.fr/Tasks/Literature/2009/2009/WE6PFP020-Sun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ccnet.lal.in2p3.fr/Tasks/Literature/2009/TH5PFP016-Sunpdf.pdf" TargetMode="External"/><Relationship Id="rId5" Type="http://schemas.openxmlformats.org/officeDocument/2006/relationships/hyperlink" Target="http://accnet.lal.in2p3.fr/Tasks/Literature/2009/MO4RAC02.pdf" TargetMode="External"/><Relationship Id="rId4" Type="http://schemas.openxmlformats.org/officeDocument/2006/relationships/hyperlink" Target="http://accnet.lal.in2p3.fr/Tasks/Literature/2009/2009/FR5RFP058-bha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ucard.web.cern.ch/EuCARD/news/newsletters/issue02/article3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eucard.web.cern.ch/EuCARD/news/newsletters/issue02/article4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net.lal.in2p3.fr/Tasks/Eurolumi/" TargetMode="External"/><Relationship Id="rId7" Type="http://schemas.openxmlformats.org/officeDocument/2006/relationships/hyperlink" Target="http://accnet.lal.in2p3.fr/Tasks/Rfte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si.de/" TargetMode="External"/><Relationship Id="rId5" Type="http://schemas.openxmlformats.org/officeDocument/2006/relationships/hyperlink" Target="http://www.gsi.de/fair/index_e.html" TargetMode="External"/><Relationship Id="rId4" Type="http://schemas.openxmlformats.org/officeDocument/2006/relationships/hyperlink" Target="http://lhc.web.cern.ch/lhc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cnet.lal.in2p3.fr/" TargetMode="External"/><Relationship Id="rId7" Type="http://schemas.openxmlformats.org/officeDocument/2006/relationships/hyperlink" Target="http://cern.ch/EuCARD/about/results/deliverab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ms.cern.ch/file/1001866/4/EuCARD-Del-D4.1.1-D4.2.1-D4.3.1-1001866-v3.0.pdf" TargetMode="External"/><Relationship Id="rId5" Type="http://schemas.openxmlformats.org/officeDocument/2006/relationships/hyperlink" Target="http://accnet.lal.in2p3.fr/Tasks/Rftech/" TargetMode="External"/><Relationship Id="rId4" Type="http://schemas.openxmlformats.org/officeDocument/2006/relationships/hyperlink" Target="http://accnet.lal.in2p3.fr/Tasks/Eurolum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net-logo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3400"/>
            <a:ext cx="3887456" cy="1676399"/>
          </a:xfrm>
          <a:prstGeom prst="rect">
            <a:avLst/>
          </a:prstGeom>
        </p:spPr>
      </p:pic>
      <p:pic>
        <p:nvPicPr>
          <p:cNvPr id="6" name="Picture 5" descr="logo-Eu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" y="533400"/>
            <a:ext cx="3689685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590800"/>
            <a:ext cx="683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EuCARD</a:t>
            </a:r>
            <a:r>
              <a:rPr lang="en-US" sz="3600" dirty="0" smtClean="0"/>
              <a:t> WP4 Accelerator Networks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5578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Walter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Scandale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Alessandro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Variola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Frank Zimmermann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105400"/>
            <a:ext cx="5737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EuCARD</a:t>
            </a:r>
            <a:r>
              <a:rPr lang="en-US" sz="2800" dirty="0" smtClean="0"/>
              <a:t> Steering Committee Meeting </a:t>
            </a:r>
          </a:p>
          <a:p>
            <a:pPr algn="ctr"/>
            <a:r>
              <a:rPr lang="en-US" sz="2800" dirty="0" err="1" smtClean="0"/>
              <a:t>Frascati</a:t>
            </a:r>
            <a:r>
              <a:rPr lang="en-US" sz="2800" dirty="0"/>
              <a:t>,</a:t>
            </a:r>
            <a:r>
              <a:rPr lang="en-US" sz="2800" dirty="0" smtClean="0"/>
              <a:t> 4 November 2009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web site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ccnetwebsite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8482"/>
            <a:ext cx="7554621" cy="6259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505200"/>
            <a:ext cx="2441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reated  &amp; maintained</a:t>
            </a:r>
          </a:p>
          <a:p>
            <a:r>
              <a:rPr lang="en-US" dirty="0" smtClean="0"/>
              <a:t>by Bernard Mouton,</a:t>
            </a:r>
          </a:p>
          <a:p>
            <a:r>
              <a:rPr lang="en-US" dirty="0" smtClean="0"/>
              <a:t>Serge Du, J. Yuan, and</a:t>
            </a:r>
          </a:p>
          <a:p>
            <a:r>
              <a:rPr lang="en-US" dirty="0" smtClean="0"/>
              <a:t>Alessandro </a:t>
            </a:r>
            <a:r>
              <a:rPr lang="en-US" dirty="0" err="1" smtClean="0"/>
              <a:t>Variola</a:t>
            </a:r>
            <a:r>
              <a:rPr lang="en-US" dirty="0" smtClean="0"/>
              <a:t> (LAL)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581400"/>
            <a:ext cx="201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pdated by</a:t>
            </a:r>
          </a:p>
          <a:p>
            <a:r>
              <a:rPr lang="en-US" dirty="0" smtClean="0"/>
              <a:t>Frank Zimmermann</a:t>
            </a:r>
          </a:p>
          <a:p>
            <a:r>
              <a:rPr lang="en-US" dirty="0" smtClean="0"/>
              <a:t>(CERN)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366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http://accnet.lal.in2p3.fr/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426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deliverables - documentation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Pages from EuCARD-Del-D4.1.1-D4.2.1-D4.3.1-1001866-v1.0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29311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8194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</a:p>
          <a:p>
            <a:r>
              <a:rPr lang="en-US" sz="2800" dirty="0" smtClean="0"/>
              <a:t>Authored by B. Mouton</a:t>
            </a:r>
          </a:p>
          <a:p>
            <a:r>
              <a:rPr lang="en-US" sz="2800" dirty="0" smtClean="0"/>
              <a:t>Edited by B. Mouton and K. </a:t>
            </a:r>
            <a:r>
              <a:rPr lang="en-US" sz="2800" dirty="0" err="1" smtClean="0"/>
              <a:t>Kahle</a:t>
            </a:r>
            <a:endParaRPr lang="en-US" sz="2800" dirty="0" smtClean="0"/>
          </a:p>
          <a:p>
            <a:r>
              <a:rPr lang="en-US" sz="2800" dirty="0" smtClean="0"/>
              <a:t>Reviewed by A. </a:t>
            </a:r>
            <a:r>
              <a:rPr lang="en-US" sz="2800" dirty="0" err="1" smtClean="0"/>
              <a:t>Variola</a:t>
            </a:r>
            <a:endParaRPr lang="en-US" sz="2800" dirty="0" smtClean="0"/>
          </a:p>
          <a:p>
            <a:r>
              <a:rPr lang="en-US" sz="2800" dirty="0" smtClean="0"/>
              <a:t>Approved by Steering Committee</a:t>
            </a:r>
          </a:p>
          <a:p>
            <a:r>
              <a:rPr lang="en-US" sz="2800" dirty="0" smtClean="0"/>
              <a:t>“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list of contacts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85800"/>
            <a:ext cx="354013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Participating institutes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BNL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CEA-DSM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CERN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CNRS-LAL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CNRS-LPSC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9"/>
              </a:rPr>
              <a:t>CSIC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-IFIC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0"/>
              </a:rPr>
              <a:t>DESY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1"/>
              </a:rPr>
              <a:t>FNAL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2"/>
              </a:rPr>
              <a:t>GSI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3"/>
              </a:rPr>
              <a:t>INFN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-LNF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4"/>
              </a:rPr>
              <a:t>INFN-NA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5"/>
              </a:rPr>
              <a:t>KEK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6"/>
              </a:rPr>
              <a:t>LBNL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7"/>
              </a:rPr>
              <a:t>MPP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8"/>
              </a:rPr>
              <a:t>TEMF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9"/>
              </a:rPr>
              <a:t>TSDA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0"/>
              </a:rPr>
              <a:t>TUBE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1"/>
              </a:rPr>
              <a:t>UJF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2"/>
              </a:rPr>
              <a:t>UOM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3"/>
              </a:rPr>
              <a:t>UPSA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UROS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4"/>
              </a:rPr>
              <a:t>USAN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76600" y="838200"/>
            <a:ext cx="3048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Link</a:t>
            </a:r>
            <a:r>
              <a:rPr lang="de-DE" sz="1200" b="1" dirty="0" smtClean="0">
                <a:latin typeface="Arial" pitchFamily="34" charset="0"/>
                <a:ea typeface="Times New Roman" pitchFamily="18" charset="0"/>
              </a:rPr>
              <a:t>persons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BNL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Rama Calaga, Wolfram Fischer,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Steve Peggs,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Angelika Drees,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CEA-DSM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Romuald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Duperrier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CERN 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Walter Scandale, Ezio Todesco,  Luca Bottura,Wolfgang Weingarten,</a:t>
            </a:r>
            <a:r>
              <a:rPr lang="en-US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Maurizio Vretenar,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Frank Zimmermann,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Swapan Chattopadhyay, </a:t>
            </a:r>
            <a:r>
              <a:rPr lang="en-US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Peter McIntosh,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CNRS-LAL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Bernard Mouton,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Alessandro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Variola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CNRS-LPSC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Maud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Baylac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CSIC-IFIC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Angeles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Faus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Golfe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DESY 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Mariusz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Grecki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Helmut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Stefan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Simrock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FNAL </a:t>
            </a: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Chandra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Bhat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Tanaji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Vladimir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Shiltsev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Alexander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Valishev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GSI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Oliver Boine-Frankenheim,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Peter Huelsmann,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914400"/>
            <a:ext cx="2971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INFN-LNF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Marica Biagini,  Andrea Ghigo,Luigi Palumbo, Bruno Spataro,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INFN-NA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Vittorio Vaccaro,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KEK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Kazuhito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Ohmi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LBNL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Miguel Furman,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MPP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Allen Caldwell,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Guoxing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Xia,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TEMF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Wolfgang F.O.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Müller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Thomas Weiland,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TSDA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Ralf Eichhorn,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TUBE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Warner Bruns,  Heino Henke,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UJF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Jean-Marie De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Conto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UOM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Nicholas Sammut,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UPSA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Tord Ekelof,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UROS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Hans-Walter Glock,Ulla van Rienen,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USAN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Stefania Petracca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EuroLumi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exchanges &amp; joint studies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559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Mexican summer student </a:t>
            </a:r>
            <a:r>
              <a:rPr lang="en-US" sz="2800" dirty="0" err="1" smtClean="0"/>
              <a:t>Humberto</a:t>
            </a:r>
            <a:r>
              <a:rPr lang="en-US" sz="2800" dirty="0" smtClean="0"/>
              <a:t> Maury (CINVESTAV) 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e-cloud simulations for LHC upgrade scenarios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US-LARP physicist Chandra </a:t>
            </a:r>
            <a:r>
              <a:rPr lang="en-US" sz="2800" dirty="0" err="1" smtClean="0"/>
              <a:t>Bhat</a:t>
            </a:r>
            <a:r>
              <a:rPr lang="en-US" sz="2800" dirty="0" smtClean="0"/>
              <a:t> (FNAL)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generation and stability of long flat bunches for 			LPA upgrade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US-LARP physicist Rama </a:t>
            </a:r>
            <a:r>
              <a:rPr lang="en-US" sz="2800" dirty="0" err="1" smtClean="0"/>
              <a:t>Calaga</a:t>
            </a:r>
            <a:r>
              <a:rPr lang="en-US" sz="2800" dirty="0" smtClean="0"/>
              <a:t> (BNL)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LHC crab cavities</a:t>
            </a:r>
          </a:p>
          <a:p>
            <a:r>
              <a:rPr lang="en-US" sz="2800" dirty="0" smtClean="0"/>
              <a:t>Austrian physicist David </a:t>
            </a:r>
            <a:r>
              <a:rPr lang="en-US" sz="2800" dirty="0" err="1" smtClean="0"/>
              <a:t>Seebacher</a:t>
            </a:r>
            <a:r>
              <a:rPr lang="en-US" sz="2800" dirty="0" smtClean="0"/>
              <a:t> (TU Graz &amp; U. Vienna)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impedance of anti-e-cloud coatings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 expert Georg </a:t>
            </a:r>
            <a:r>
              <a:rPr lang="en-US" sz="2800" dirty="0" err="1" smtClean="0"/>
              <a:t>Hoffstaetter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3333FF"/>
                </a:solidFill>
              </a:rPr>
              <a:t>LHC crab cavities</a:t>
            </a:r>
          </a:p>
          <a:p>
            <a:r>
              <a:rPr lang="en-US" sz="2800" dirty="0" smtClean="0"/>
              <a:t>German experts Allen Caldwell, </a:t>
            </a:r>
            <a:r>
              <a:rPr lang="en-US" sz="2800" dirty="0" err="1" smtClean="0"/>
              <a:t>Guoxing</a:t>
            </a:r>
            <a:r>
              <a:rPr lang="en-US" sz="2800" dirty="0" smtClean="0"/>
              <a:t> Xia (MPI Munich)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3333FF"/>
                </a:solidFill>
              </a:rPr>
              <a:t>proton-driven plasma acceleration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LHC-CC09 workshop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hcc09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4120351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96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LHC 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Crab Cavity Workshop,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jointly 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organized by CERN, </a:t>
            </a:r>
            <a:r>
              <a:rPr lang="en-US" sz="2400" b="1" kern="1200" dirty="0" err="1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EuCARD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-ACCNET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, US-LARP, KEK,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&amp; </a:t>
            </a:r>
            <a:r>
              <a:rPr lang="en-US" sz="2400" b="1" kern="1200" dirty="0" err="1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Daresbury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Lab/Cockcroft </a:t>
            </a:r>
            <a:r>
              <a:rPr lang="en-US" sz="2400" b="1" dirty="0" smtClean="0">
                <a:solidFill>
                  <a:srgbClr val="FFC000"/>
                </a:solidFill>
                <a:latin typeface="Helvetica" pitchFamily="34" charset="0"/>
              </a:rPr>
              <a:t>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Institute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Helvetica" pitchFamily="34" charset="0"/>
              </a:rPr>
              <a:t>CERN,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16-18 September 2009</a:t>
            </a:r>
            <a:endParaRPr lang="en-US" sz="2400" b="1" kern="1200" dirty="0">
              <a:solidFill>
                <a:srgbClr val="FFC000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5600"/>
            <a:ext cx="91440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~50 participants,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LHC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Crab Cavity Advisory Board established</a:t>
            </a:r>
          </a:p>
        </p:txBody>
      </p:sp>
      <p:pic>
        <p:nvPicPr>
          <p:cNvPr id="7" name="Picture 6" descr="IMG_9100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551"/>
            <a:ext cx="9144000" cy="314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228600"/>
            <a:ext cx="7772400" cy="702373"/>
          </a:xfrm>
        </p:spPr>
        <p:txBody>
          <a:bodyPr/>
          <a:lstStyle/>
          <a:p>
            <a:r>
              <a:rPr lang="en-US" dirty="0" smtClean="0"/>
              <a:t>CC-AB recommendations</a:t>
            </a:r>
            <a:endParaRPr lang="en-US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1" y="1066800"/>
            <a:ext cx="914399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KEKB success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/>
              </a:rPr>
              <a:t>→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“foolish” not to pursue crab cavities for LHC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  </a:t>
            </a: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Demonstration experiments to focus on differences between electrons and protons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(e.g. effect of crab-cavity noise with beam-beam, impedance, beam loading) and on reliability &amp; machine protection which are critical for LHC; beam test with (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KEKB?) crab cavity in another proton machine (SPS?)</a:t>
            </a:r>
            <a:r>
              <a:rPr lang="en-US" sz="2400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useful and sufficient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  </a:t>
            </a: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Future R&amp;D focus: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compact cavities 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Modifications of Interaction Region 4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during the 2013/14 shutdown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Crab cavity infrastructure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to be kept in mind for all other LHC upgrades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en-US" sz="800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Possible show-stopper: machine protection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- effect of cavity trip; another issue is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impedance</a:t>
            </a:r>
            <a:r>
              <a:rPr lang="en-US" sz="2400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490977">
            <a:off x="-298970" y="2722665"/>
            <a:ext cx="9842694" cy="138499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→ →→→→→</a:t>
            </a:r>
            <a:endParaRPr lang="en-US" sz="2800" b="1" i="1" dirty="0" smtClean="0">
              <a:solidFill>
                <a:srgbClr val="FF3300"/>
              </a:solidFill>
            </a:endParaRPr>
          </a:p>
          <a:p>
            <a:r>
              <a:rPr lang="en-US" sz="2800" b="1" i="1" dirty="0" smtClean="0">
                <a:solidFill>
                  <a:srgbClr val="FF3300"/>
                </a:solidFill>
              </a:rPr>
              <a:t>official statement from CERN management on LHC crab cavities</a:t>
            </a:r>
          </a:p>
          <a:p>
            <a:r>
              <a:rPr lang="en-US" sz="2800" b="1" i="1" dirty="0">
                <a:solidFill>
                  <a:srgbClr val="FF3300"/>
                </a:solidFill>
              </a:rPr>
              <a:t>c</a:t>
            </a:r>
            <a:r>
              <a:rPr lang="en-US" sz="2800" b="1" i="1" dirty="0" smtClean="0">
                <a:solidFill>
                  <a:srgbClr val="FF3300"/>
                </a:solidFill>
              </a:rPr>
              <a:t>reation of task force for crab cavity prototype test in SPS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8999" cy="6796349"/>
          </a:xfrm>
        </p:spPr>
        <p:txBody>
          <a:bodyPr/>
          <a:lstStyle/>
          <a:p>
            <a:r>
              <a:rPr lang="en-US" dirty="0" smtClean="0"/>
              <a:t>CERN</a:t>
            </a:r>
            <a:br>
              <a:rPr lang="en-US" dirty="0" smtClean="0"/>
            </a:br>
            <a:r>
              <a:rPr lang="en-US" dirty="0" smtClean="0"/>
              <a:t>statement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LHC crab cavities</a:t>
            </a:r>
            <a:br>
              <a:rPr lang="en-US" dirty="0" smtClean="0"/>
            </a:br>
            <a:r>
              <a:rPr lang="en-US" dirty="0" smtClean="0"/>
              <a:t>issued </a:t>
            </a:r>
            <a:br>
              <a:rPr lang="en-US" dirty="0" smtClean="0"/>
            </a:br>
            <a:r>
              <a:rPr lang="en-US" dirty="0" smtClean="0"/>
              <a:t>after </a:t>
            </a:r>
            <a:br>
              <a:rPr lang="en-US" dirty="0" smtClean="0"/>
            </a:br>
            <a:r>
              <a:rPr lang="en-US" dirty="0" err="1" smtClean="0"/>
              <a:t>AccNet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LHC-CC09 workshop</a:t>
            </a:r>
            <a:endParaRPr lang="en-US" dirty="0"/>
          </a:p>
        </p:txBody>
      </p:sp>
      <p:pic>
        <p:nvPicPr>
          <p:cNvPr id="3" name="Picture 2" descr="091001 DG-DAT-2009-012_Statements_Crab_Cavities_C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-22860"/>
            <a:ext cx="4800600" cy="6880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02373"/>
          </a:xfrm>
        </p:spPr>
        <p:txBody>
          <a:bodyPr/>
          <a:lstStyle/>
          <a:p>
            <a:r>
              <a:rPr lang="en-US" dirty="0" smtClean="0"/>
              <a:t>CC designs presented at LHC-CC09</a:t>
            </a:r>
            <a:endParaRPr lang="en-US" dirty="0"/>
          </a:p>
        </p:txBody>
      </p:sp>
      <p:pic>
        <p:nvPicPr>
          <p:cNvPr id="3" name="Picture 2" descr="cavityde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458200" cy="45864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05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organized by </a:t>
            </a:r>
            <a:r>
              <a:rPr lang="en-US" sz="3200" dirty="0" err="1" smtClean="0"/>
              <a:t>EuCARD-AccNet-EuroLumi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and </a:t>
            </a:r>
            <a:r>
              <a:rPr lang="en-US" sz="3200" dirty="0" smtClean="0"/>
              <a:t>SPS Upgrade Study Team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57673" y="0"/>
            <a:ext cx="6746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AEC’09 workshop on</a:t>
            </a:r>
          </a:p>
          <a:p>
            <a:r>
              <a:rPr lang="en-US" sz="5400" dirty="0" smtClean="0"/>
              <a:t>  Anti e-Cloud Coatings</a:t>
            </a:r>
          </a:p>
        </p:txBody>
      </p:sp>
      <p:pic>
        <p:nvPicPr>
          <p:cNvPr id="7" name="Picture 6" descr="FP7-capacitie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276600"/>
            <a:ext cx="1563623" cy="1273916"/>
          </a:xfrm>
          <a:prstGeom prst="rect">
            <a:avLst/>
          </a:prstGeom>
        </p:spPr>
      </p:pic>
      <p:pic>
        <p:nvPicPr>
          <p:cNvPr id="8" name="Picture 7" descr="eucard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667000"/>
            <a:ext cx="2476500" cy="1176338"/>
          </a:xfrm>
          <a:prstGeom prst="rect">
            <a:avLst/>
          </a:prstGeom>
        </p:spPr>
      </p:pic>
      <p:pic>
        <p:nvPicPr>
          <p:cNvPr id="9" name="Picture 8" descr="accnet-logo-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886200"/>
            <a:ext cx="2788122" cy="1177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14478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http://indico.cern.ch/conferenceDisplay.py?confId=62873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343400"/>
            <a:ext cx="2856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http://accnet.lal.in2p3.fr/</a:t>
            </a:r>
            <a:endParaRPr lang="en-US" sz="2000" i="1" dirty="0"/>
          </a:p>
        </p:txBody>
      </p:sp>
      <p:sp>
        <p:nvSpPr>
          <p:cNvPr id="12" name="Rectangle 11"/>
          <p:cNvSpPr/>
          <p:nvPr/>
        </p:nvSpPr>
        <p:spPr>
          <a:xfrm>
            <a:off x="3505200" y="2667000"/>
            <a:ext cx="508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http://eucard.web.cern.ch/EuCARD/index.html</a:t>
            </a:r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2971800" y="5867400"/>
            <a:ext cx="4149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http://paf-spsu.web.cern.ch/paf-spsu/</a:t>
            </a:r>
            <a:endParaRPr lang="en-US" sz="2000" i="1" dirty="0"/>
          </a:p>
        </p:txBody>
      </p:sp>
      <p:pic>
        <p:nvPicPr>
          <p:cNvPr id="14" name="Picture 13" descr="paf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1658" y="5105400"/>
            <a:ext cx="1589346" cy="1562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6172200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41 </a:t>
            </a:r>
            <a:r>
              <a:rPr lang="en-US" sz="2800" b="1" i="1" dirty="0" smtClean="0"/>
              <a:t> participants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138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2400" dirty="0"/>
          </a:p>
          <a:p>
            <a:r>
              <a:rPr lang="en-US" sz="2400" b="1" dirty="0"/>
              <a:t>e</a:t>
            </a:r>
            <a:r>
              <a:rPr lang="en-US" sz="2400" b="1" dirty="0" smtClean="0"/>
              <a:t>xtremely low SEY by coating with insulating micro-particles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971550" y="3546475"/>
            <a:ext cx="6543675" cy="3311525"/>
            <a:chOff x="204" y="2511"/>
            <a:chExt cx="5741" cy="284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614"/>
              <a:ext cx="4045" cy="2437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385" y="3347"/>
              <a:ext cx="1091" cy="502"/>
              <a:chOff x="4527" y="1850"/>
              <a:chExt cx="1137" cy="502"/>
            </a:xfrm>
          </p:grpSpPr>
          <p:grpSp>
            <p:nvGrpSpPr>
              <p:cNvPr id="163" name="Group 8"/>
              <p:cNvGrpSpPr>
                <a:grpSpLocks/>
              </p:cNvGrpSpPr>
              <p:nvPr/>
            </p:nvGrpSpPr>
            <p:grpSpPr bwMode="auto">
              <a:xfrm>
                <a:off x="4527" y="1850"/>
                <a:ext cx="576" cy="497"/>
                <a:chOff x="1882" y="997"/>
                <a:chExt cx="408" cy="407"/>
              </a:xfrm>
            </p:grpSpPr>
            <p:sp>
              <p:nvSpPr>
                <p:cNvPr id="201" name="Rectangle 9"/>
                <p:cNvSpPr>
                  <a:spLocks noChangeArrowheads="1"/>
                </p:cNvSpPr>
                <p:nvPr/>
              </p:nvSpPr>
              <p:spPr bwMode="auto">
                <a:xfrm>
                  <a:off x="188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50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1882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950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2018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6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2018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6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154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2222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9"/>
                <p:cNvSpPr>
                  <a:spLocks noChangeArrowheads="1"/>
                </p:cNvSpPr>
                <p:nvPr/>
              </p:nvSpPr>
              <p:spPr bwMode="auto">
                <a:xfrm>
                  <a:off x="2154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222" y="133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21"/>
                <p:cNvSpPr>
                  <a:spLocks noChangeArrowheads="1"/>
                </p:cNvSpPr>
                <p:nvPr/>
              </p:nvSpPr>
              <p:spPr bwMode="auto">
                <a:xfrm>
                  <a:off x="2018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2086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2018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2086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25"/>
                <p:cNvSpPr>
                  <a:spLocks noChangeArrowheads="1"/>
                </p:cNvSpPr>
                <p:nvPr/>
              </p:nvSpPr>
              <p:spPr bwMode="auto">
                <a:xfrm>
                  <a:off x="2154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222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154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2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2154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30"/>
                <p:cNvSpPr>
                  <a:spLocks noChangeArrowheads="1"/>
                </p:cNvSpPr>
                <p:nvPr/>
              </p:nvSpPr>
              <p:spPr bwMode="auto">
                <a:xfrm>
                  <a:off x="222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31"/>
                <p:cNvSpPr>
                  <a:spLocks noChangeArrowheads="1"/>
                </p:cNvSpPr>
                <p:nvPr/>
              </p:nvSpPr>
              <p:spPr bwMode="auto">
                <a:xfrm>
                  <a:off x="2154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2222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1882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1950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82" y="119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36"/>
                <p:cNvSpPr>
                  <a:spLocks noChangeArrowheads="1"/>
                </p:cNvSpPr>
                <p:nvPr/>
              </p:nvSpPr>
              <p:spPr bwMode="auto">
                <a:xfrm>
                  <a:off x="1950" y="119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37"/>
                <p:cNvSpPr>
                  <a:spLocks noChangeArrowheads="1"/>
                </p:cNvSpPr>
                <p:nvPr/>
              </p:nvSpPr>
              <p:spPr bwMode="auto">
                <a:xfrm>
                  <a:off x="2018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2086" y="126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8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2086" y="133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882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1950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882" y="132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950" y="132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45"/>
              <p:cNvGrpSpPr>
                <a:grpSpLocks/>
              </p:cNvGrpSpPr>
              <p:nvPr/>
            </p:nvGrpSpPr>
            <p:grpSpPr bwMode="auto">
              <a:xfrm>
                <a:off x="5088" y="1855"/>
                <a:ext cx="576" cy="497"/>
                <a:chOff x="1882" y="997"/>
                <a:chExt cx="408" cy="407"/>
              </a:xfrm>
            </p:grpSpPr>
            <p:sp>
              <p:nvSpPr>
                <p:cNvPr id="16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47"/>
                <p:cNvSpPr>
                  <a:spLocks noChangeArrowheads="1"/>
                </p:cNvSpPr>
                <p:nvPr/>
              </p:nvSpPr>
              <p:spPr bwMode="auto">
                <a:xfrm>
                  <a:off x="1950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Rectangle 48"/>
                <p:cNvSpPr>
                  <a:spLocks noChangeArrowheads="1"/>
                </p:cNvSpPr>
                <p:nvPr/>
              </p:nvSpPr>
              <p:spPr bwMode="auto">
                <a:xfrm>
                  <a:off x="1882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49"/>
                <p:cNvSpPr>
                  <a:spLocks noChangeArrowheads="1"/>
                </p:cNvSpPr>
                <p:nvPr/>
              </p:nvSpPr>
              <p:spPr bwMode="auto">
                <a:xfrm>
                  <a:off x="1950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50"/>
                <p:cNvSpPr>
                  <a:spLocks noChangeArrowheads="1"/>
                </p:cNvSpPr>
                <p:nvPr/>
              </p:nvSpPr>
              <p:spPr bwMode="auto">
                <a:xfrm>
                  <a:off x="2018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086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18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53"/>
                <p:cNvSpPr>
                  <a:spLocks noChangeArrowheads="1"/>
                </p:cNvSpPr>
                <p:nvPr/>
              </p:nvSpPr>
              <p:spPr bwMode="auto">
                <a:xfrm>
                  <a:off x="2086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54"/>
                <p:cNvSpPr>
                  <a:spLocks noChangeArrowheads="1"/>
                </p:cNvSpPr>
                <p:nvPr/>
              </p:nvSpPr>
              <p:spPr bwMode="auto">
                <a:xfrm>
                  <a:off x="2154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22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154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57"/>
                <p:cNvSpPr>
                  <a:spLocks noChangeArrowheads="1"/>
                </p:cNvSpPr>
                <p:nvPr/>
              </p:nvSpPr>
              <p:spPr bwMode="auto">
                <a:xfrm>
                  <a:off x="2222" y="133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58"/>
                <p:cNvSpPr>
                  <a:spLocks noChangeArrowheads="1"/>
                </p:cNvSpPr>
                <p:nvPr/>
              </p:nvSpPr>
              <p:spPr bwMode="auto">
                <a:xfrm>
                  <a:off x="2018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59"/>
                <p:cNvSpPr>
                  <a:spLocks noChangeArrowheads="1"/>
                </p:cNvSpPr>
                <p:nvPr/>
              </p:nvSpPr>
              <p:spPr bwMode="auto">
                <a:xfrm>
                  <a:off x="2086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60"/>
                <p:cNvSpPr>
                  <a:spLocks noChangeArrowheads="1"/>
                </p:cNvSpPr>
                <p:nvPr/>
              </p:nvSpPr>
              <p:spPr bwMode="auto">
                <a:xfrm>
                  <a:off x="2018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61"/>
                <p:cNvSpPr>
                  <a:spLocks noChangeArrowheads="1"/>
                </p:cNvSpPr>
                <p:nvPr/>
              </p:nvSpPr>
              <p:spPr bwMode="auto">
                <a:xfrm>
                  <a:off x="2086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154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63"/>
                <p:cNvSpPr>
                  <a:spLocks noChangeArrowheads="1"/>
                </p:cNvSpPr>
                <p:nvPr/>
              </p:nvSpPr>
              <p:spPr bwMode="auto">
                <a:xfrm>
                  <a:off x="2222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64"/>
                <p:cNvSpPr>
                  <a:spLocks noChangeArrowheads="1"/>
                </p:cNvSpPr>
                <p:nvPr/>
              </p:nvSpPr>
              <p:spPr bwMode="auto">
                <a:xfrm>
                  <a:off x="2154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65"/>
                <p:cNvSpPr>
                  <a:spLocks noChangeArrowheads="1"/>
                </p:cNvSpPr>
                <p:nvPr/>
              </p:nvSpPr>
              <p:spPr bwMode="auto">
                <a:xfrm>
                  <a:off x="2222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66"/>
                <p:cNvSpPr>
                  <a:spLocks noChangeArrowheads="1"/>
                </p:cNvSpPr>
                <p:nvPr/>
              </p:nvSpPr>
              <p:spPr bwMode="auto">
                <a:xfrm>
                  <a:off x="2154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67"/>
                <p:cNvSpPr>
                  <a:spLocks noChangeArrowheads="1"/>
                </p:cNvSpPr>
                <p:nvPr/>
              </p:nvSpPr>
              <p:spPr bwMode="auto">
                <a:xfrm>
                  <a:off x="222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68"/>
                <p:cNvSpPr>
                  <a:spLocks noChangeArrowheads="1"/>
                </p:cNvSpPr>
                <p:nvPr/>
              </p:nvSpPr>
              <p:spPr bwMode="auto">
                <a:xfrm>
                  <a:off x="2154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69"/>
                <p:cNvSpPr>
                  <a:spLocks noChangeArrowheads="1"/>
                </p:cNvSpPr>
                <p:nvPr/>
              </p:nvSpPr>
              <p:spPr bwMode="auto">
                <a:xfrm>
                  <a:off x="2222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70"/>
                <p:cNvSpPr>
                  <a:spLocks noChangeArrowheads="1"/>
                </p:cNvSpPr>
                <p:nvPr/>
              </p:nvSpPr>
              <p:spPr bwMode="auto">
                <a:xfrm>
                  <a:off x="1882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71"/>
                <p:cNvSpPr>
                  <a:spLocks noChangeArrowheads="1"/>
                </p:cNvSpPr>
                <p:nvPr/>
              </p:nvSpPr>
              <p:spPr bwMode="auto">
                <a:xfrm>
                  <a:off x="1950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82" y="119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73"/>
                <p:cNvSpPr>
                  <a:spLocks noChangeArrowheads="1"/>
                </p:cNvSpPr>
                <p:nvPr/>
              </p:nvSpPr>
              <p:spPr bwMode="auto">
                <a:xfrm>
                  <a:off x="1950" y="119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74"/>
                <p:cNvSpPr>
                  <a:spLocks noChangeArrowheads="1"/>
                </p:cNvSpPr>
                <p:nvPr/>
              </p:nvSpPr>
              <p:spPr bwMode="auto">
                <a:xfrm>
                  <a:off x="2018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75"/>
                <p:cNvSpPr>
                  <a:spLocks noChangeArrowheads="1"/>
                </p:cNvSpPr>
                <p:nvPr/>
              </p:nvSpPr>
              <p:spPr bwMode="auto">
                <a:xfrm>
                  <a:off x="2086" y="126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76"/>
                <p:cNvSpPr>
                  <a:spLocks noChangeArrowheads="1"/>
                </p:cNvSpPr>
                <p:nvPr/>
              </p:nvSpPr>
              <p:spPr bwMode="auto">
                <a:xfrm>
                  <a:off x="2018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77"/>
                <p:cNvSpPr>
                  <a:spLocks noChangeArrowheads="1"/>
                </p:cNvSpPr>
                <p:nvPr/>
              </p:nvSpPr>
              <p:spPr bwMode="auto">
                <a:xfrm>
                  <a:off x="2086" y="133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78"/>
                <p:cNvSpPr>
                  <a:spLocks noChangeArrowheads="1"/>
                </p:cNvSpPr>
                <p:nvPr/>
              </p:nvSpPr>
              <p:spPr bwMode="auto">
                <a:xfrm>
                  <a:off x="1882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79"/>
                <p:cNvSpPr>
                  <a:spLocks noChangeArrowheads="1"/>
                </p:cNvSpPr>
                <p:nvPr/>
              </p:nvSpPr>
              <p:spPr bwMode="auto">
                <a:xfrm>
                  <a:off x="1950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80"/>
                <p:cNvSpPr>
                  <a:spLocks noChangeArrowheads="1"/>
                </p:cNvSpPr>
                <p:nvPr/>
              </p:nvSpPr>
              <p:spPr bwMode="auto">
                <a:xfrm>
                  <a:off x="1882" y="132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81"/>
                <p:cNvSpPr>
                  <a:spLocks noChangeArrowheads="1"/>
                </p:cNvSpPr>
                <p:nvPr/>
              </p:nvSpPr>
              <p:spPr bwMode="auto">
                <a:xfrm>
                  <a:off x="1950" y="132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4396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3"/>
            <p:cNvSpPr>
              <a:spLocks noChangeArrowheads="1"/>
            </p:cNvSpPr>
            <p:nvPr/>
          </p:nvSpPr>
          <p:spPr bwMode="auto">
            <a:xfrm>
              <a:off x="4486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4"/>
            <p:cNvSpPr>
              <a:spLocks noChangeArrowheads="1"/>
            </p:cNvSpPr>
            <p:nvPr/>
          </p:nvSpPr>
          <p:spPr bwMode="auto">
            <a:xfrm>
              <a:off x="4396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5"/>
            <p:cNvSpPr>
              <a:spLocks noChangeArrowheads="1"/>
            </p:cNvSpPr>
            <p:nvPr/>
          </p:nvSpPr>
          <p:spPr bwMode="auto">
            <a:xfrm>
              <a:off x="4486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6"/>
            <p:cNvSpPr>
              <a:spLocks noChangeArrowheads="1"/>
            </p:cNvSpPr>
            <p:nvPr/>
          </p:nvSpPr>
          <p:spPr bwMode="auto">
            <a:xfrm>
              <a:off x="4575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7"/>
            <p:cNvSpPr>
              <a:spLocks noChangeArrowheads="1"/>
            </p:cNvSpPr>
            <p:nvPr/>
          </p:nvSpPr>
          <p:spPr bwMode="auto">
            <a:xfrm>
              <a:off x="4665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8"/>
            <p:cNvSpPr>
              <a:spLocks noChangeArrowheads="1"/>
            </p:cNvSpPr>
            <p:nvPr/>
          </p:nvSpPr>
          <p:spPr bwMode="auto">
            <a:xfrm>
              <a:off x="4575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9"/>
            <p:cNvSpPr>
              <a:spLocks noChangeArrowheads="1"/>
            </p:cNvSpPr>
            <p:nvPr/>
          </p:nvSpPr>
          <p:spPr bwMode="auto">
            <a:xfrm>
              <a:off x="4665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4754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1"/>
            <p:cNvSpPr>
              <a:spLocks noChangeArrowheads="1"/>
            </p:cNvSpPr>
            <p:nvPr/>
          </p:nvSpPr>
          <p:spPr bwMode="auto">
            <a:xfrm>
              <a:off x="4844" y="424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4754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4844" y="433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4"/>
            <p:cNvSpPr>
              <a:spLocks noChangeArrowheads="1"/>
            </p:cNvSpPr>
            <p:nvPr/>
          </p:nvSpPr>
          <p:spPr bwMode="auto">
            <a:xfrm>
              <a:off x="4575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665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4575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4665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4754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4844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4754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4844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4754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4844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4754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4844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4396" y="4056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4486" y="405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4396" y="4146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9"/>
            <p:cNvSpPr>
              <a:spLocks noChangeArrowheads="1"/>
            </p:cNvSpPr>
            <p:nvPr/>
          </p:nvSpPr>
          <p:spPr bwMode="auto">
            <a:xfrm>
              <a:off x="4486" y="414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0"/>
            <p:cNvSpPr>
              <a:spLocks noChangeArrowheads="1"/>
            </p:cNvSpPr>
            <p:nvPr/>
          </p:nvSpPr>
          <p:spPr bwMode="auto">
            <a:xfrm>
              <a:off x="4575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1"/>
            <p:cNvSpPr>
              <a:spLocks noChangeArrowheads="1"/>
            </p:cNvSpPr>
            <p:nvPr/>
          </p:nvSpPr>
          <p:spPr bwMode="auto">
            <a:xfrm>
              <a:off x="4665" y="423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12"/>
            <p:cNvSpPr>
              <a:spLocks noChangeArrowheads="1"/>
            </p:cNvSpPr>
            <p:nvPr/>
          </p:nvSpPr>
          <p:spPr bwMode="auto">
            <a:xfrm>
              <a:off x="4575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13"/>
            <p:cNvSpPr>
              <a:spLocks noChangeArrowheads="1"/>
            </p:cNvSpPr>
            <p:nvPr/>
          </p:nvSpPr>
          <p:spPr bwMode="auto">
            <a:xfrm>
              <a:off x="4665" y="432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14"/>
            <p:cNvSpPr>
              <a:spLocks noChangeArrowheads="1"/>
            </p:cNvSpPr>
            <p:nvPr/>
          </p:nvSpPr>
          <p:spPr bwMode="auto">
            <a:xfrm>
              <a:off x="4396" y="4231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15"/>
            <p:cNvSpPr>
              <a:spLocks noChangeArrowheads="1"/>
            </p:cNvSpPr>
            <p:nvPr/>
          </p:nvSpPr>
          <p:spPr bwMode="auto">
            <a:xfrm>
              <a:off x="4486" y="423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16"/>
            <p:cNvSpPr>
              <a:spLocks noChangeArrowheads="1"/>
            </p:cNvSpPr>
            <p:nvPr/>
          </p:nvSpPr>
          <p:spPr bwMode="auto">
            <a:xfrm>
              <a:off x="4486" y="4321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4929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5019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4929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5019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21"/>
            <p:cNvSpPr>
              <a:spLocks noChangeArrowheads="1"/>
            </p:cNvSpPr>
            <p:nvPr/>
          </p:nvSpPr>
          <p:spPr bwMode="auto">
            <a:xfrm>
              <a:off x="5108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22"/>
            <p:cNvSpPr>
              <a:spLocks noChangeArrowheads="1"/>
            </p:cNvSpPr>
            <p:nvPr/>
          </p:nvSpPr>
          <p:spPr bwMode="auto">
            <a:xfrm>
              <a:off x="5198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23"/>
            <p:cNvSpPr>
              <a:spLocks noChangeArrowheads="1"/>
            </p:cNvSpPr>
            <p:nvPr/>
          </p:nvSpPr>
          <p:spPr bwMode="auto">
            <a:xfrm>
              <a:off x="5108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5198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5287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26"/>
            <p:cNvSpPr>
              <a:spLocks noChangeArrowheads="1"/>
            </p:cNvSpPr>
            <p:nvPr/>
          </p:nvSpPr>
          <p:spPr bwMode="auto">
            <a:xfrm>
              <a:off x="5377" y="424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27"/>
            <p:cNvSpPr>
              <a:spLocks noChangeArrowheads="1"/>
            </p:cNvSpPr>
            <p:nvPr/>
          </p:nvSpPr>
          <p:spPr bwMode="auto">
            <a:xfrm>
              <a:off x="5287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28"/>
            <p:cNvSpPr>
              <a:spLocks noChangeArrowheads="1"/>
            </p:cNvSpPr>
            <p:nvPr/>
          </p:nvSpPr>
          <p:spPr bwMode="auto">
            <a:xfrm>
              <a:off x="5377" y="433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29"/>
            <p:cNvSpPr>
              <a:spLocks noChangeArrowheads="1"/>
            </p:cNvSpPr>
            <p:nvPr/>
          </p:nvSpPr>
          <p:spPr bwMode="auto">
            <a:xfrm>
              <a:off x="5108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30"/>
            <p:cNvSpPr>
              <a:spLocks noChangeArrowheads="1"/>
            </p:cNvSpPr>
            <p:nvPr/>
          </p:nvSpPr>
          <p:spPr bwMode="auto">
            <a:xfrm>
              <a:off x="5198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31"/>
            <p:cNvSpPr>
              <a:spLocks noChangeArrowheads="1"/>
            </p:cNvSpPr>
            <p:nvPr/>
          </p:nvSpPr>
          <p:spPr bwMode="auto">
            <a:xfrm>
              <a:off x="5108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2"/>
            <p:cNvSpPr>
              <a:spLocks noChangeArrowheads="1"/>
            </p:cNvSpPr>
            <p:nvPr/>
          </p:nvSpPr>
          <p:spPr bwMode="auto">
            <a:xfrm>
              <a:off x="5198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33"/>
            <p:cNvSpPr>
              <a:spLocks noChangeArrowheads="1"/>
            </p:cNvSpPr>
            <p:nvPr/>
          </p:nvSpPr>
          <p:spPr bwMode="auto">
            <a:xfrm>
              <a:off x="5287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34"/>
            <p:cNvSpPr>
              <a:spLocks noChangeArrowheads="1"/>
            </p:cNvSpPr>
            <p:nvPr/>
          </p:nvSpPr>
          <p:spPr bwMode="auto">
            <a:xfrm>
              <a:off x="5377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35"/>
            <p:cNvSpPr>
              <a:spLocks noChangeArrowheads="1"/>
            </p:cNvSpPr>
            <p:nvPr/>
          </p:nvSpPr>
          <p:spPr bwMode="auto">
            <a:xfrm>
              <a:off x="5287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36"/>
            <p:cNvSpPr>
              <a:spLocks noChangeArrowheads="1"/>
            </p:cNvSpPr>
            <p:nvPr/>
          </p:nvSpPr>
          <p:spPr bwMode="auto">
            <a:xfrm>
              <a:off x="5377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37"/>
            <p:cNvSpPr>
              <a:spLocks noChangeArrowheads="1"/>
            </p:cNvSpPr>
            <p:nvPr/>
          </p:nvSpPr>
          <p:spPr bwMode="auto">
            <a:xfrm>
              <a:off x="5287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38"/>
            <p:cNvSpPr>
              <a:spLocks noChangeArrowheads="1"/>
            </p:cNvSpPr>
            <p:nvPr/>
          </p:nvSpPr>
          <p:spPr bwMode="auto">
            <a:xfrm>
              <a:off x="5377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39"/>
            <p:cNvSpPr>
              <a:spLocks noChangeArrowheads="1"/>
            </p:cNvSpPr>
            <p:nvPr/>
          </p:nvSpPr>
          <p:spPr bwMode="auto">
            <a:xfrm>
              <a:off x="5287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377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1"/>
            <p:cNvSpPr>
              <a:spLocks noChangeArrowheads="1"/>
            </p:cNvSpPr>
            <p:nvPr/>
          </p:nvSpPr>
          <p:spPr bwMode="auto">
            <a:xfrm>
              <a:off x="4929" y="4056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42"/>
            <p:cNvSpPr>
              <a:spLocks noChangeArrowheads="1"/>
            </p:cNvSpPr>
            <p:nvPr/>
          </p:nvSpPr>
          <p:spPr bwMode="auto">
            <a:xfrm>
              <a:off x="5019" y="405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43"/>
            <p:cNvSpPr>
              <a:spLocks noChangeArrowheads="1"/>
            </p:cNvSpPr>
            <p:nvPr/>
          </p:nvSpPr>
          <p:spPr bwMode="auto">
            <a:xfrm>
              <a:off x="4929" y="4146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44"/>
            <p:cNvSpPr>
              <a:spLocks noChangeArrowheads="1"/>
            </p:cNvSpPr>
            <p:nvPr/>
          </p:nvSpPr>
          <p:spPr bwMode="auto">
            <a:xfrm>
              <a:off x="5019" y="414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45"/>
            <p:cNvSpPr>
              <a:spLocks noChangeArrowheads="1"/>
            </p:cNvSpPr>
            <p:nvPr/>
          </p:nvSpPr>
          <p:spPr bwMode="auto">
            <a:xfrm>
              <a:off x="5108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6"/>
            <p:cNvSpPr>
              <a:spLocks noChangeArrowheads="1"/>
            </p:cNvSpPr>
            <p:nvPr/>
          </p:nvSpPr>
          <p:spPr bwMode="auto">
            <a:xfrm>
              <a:off x="5198" y="423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47"/>
            <p:cNvSpPr>
              <a:spLocks noChangeArrowheads="1"/>
            </p:cNvSpPr>
            <p:nvPr/>
          </p:nvSpPr>
          <p:spPr bwMode="auto">
            <a:xfrm>
              <a:off x="5108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48"/>
            <p:cNvSpPr>
              <a:spLocks noChangeArrowheads="1"/>
            </p:cNvSpPr>
            <p:nvPr/>
          </p:nvSpPr>
          <p:spPr bwMode="auto">
            <a:xfrm>
              <a:off x="5198" y="432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9"/>
            <p:cNvSpPr>
              <a:spLocks noChangeArrowheads="1"/>
            </p:cNvSpPr>
            <p:nvPr/>
          </p:nvSpPr>
          <p:spPr bwMode="auto">
            <a:xfrm>
              <a:off x="4929" y="4231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50"/>
            <p:cNvSpPr>
              <a:spLocks noChangeArrowheads="1"/>
            </p:cNvSpPr>
            <p:nvPr/>
          </p:nvSpPr>
          <p:spPr bwMode="auto">
            <a:xfrm>
              <a:off x="5019" y="423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51"/>
            <p:cNvSpPr>
              <a:spLocks noChangeArrowheads="1"/>
            </p:cNvSpPr>
            <p:nvPr/>
          </p:nvSpPr>
          <p:spPr bwMode="auto">
            <a:xfrm>
              <a:off x="5019" y="4321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4383" y="4469"/>
              <a:ext cx="534" cy="503"/>
              <a:chOff x="2517" y="1026"/>
              <a:chExt cx="408" cy="407"/>
            </a:xfrm>
          </p:grpSpPr>
          <p:sp>
            <p:nvSpPr>
              <p:cNvPr id="127" name="Rectangle 153"/>
              <p:cNvSpPr>
                <a:spLocks noChangeArrowheads="1"/>
              </p:cNvSpPr>
              <p:nvPr/>
            </p:nvSpPr>
            <p:spPr bwMode="auto">
              <a:xfrm>
                <a:off x="251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54"/>
              <p:cNvSpPr>
                <a:spLocks noChangeArrowheads="1"/>
              </p:cNvSpPr>
              <p:nvPr/>
            </p:nvSpPr>
            <p:spPr bwMode="auto">
              <a:xfrm>
                <a:off x="2585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55"/>
              <p:cNvSpPr>
                <a:spLocks noChangeArrowheads="1"/>
              </p:cNvSpPr>
              <p:nvPr/>
            </p:nvSpPr>
            <p:spPr bwMode="auto">
              <a:xfrm>
                <a:off x="2517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56"/>
              <p:cNvSpPr>
                <a:spLocks noChangeArrowheads="1"/>
              </p:cNvSpPr>
              <p:nvPr/>
            </p:nvSpPr>
            <p:spPr bwMode="auto">
              <a:xfrm>
                <a:off x="2585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57"/>
              <p:cNvSpPr>
                <a:spLocks noChangeArrowheads="1"/>
              </p:cNvSpPr>
              <p:nvPr/>
            </p:nvSpPr>
            <p:spPr bwMode="auto">
              <a:xfrm>
                <a:off x="2653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58"/>
              <p:cNvSpPr>
                <a:spLocks noChangeArrowheads="1"/>
              </p:cNvSpPr>
              <p:nvPr/>
            </p:nvSpPr>
            <p:spPr bwMode="auto">
              <a:xfrm>
                <a:off x="2721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59"/>
              <p:cNvSpPr>
                <a:spLocks noChangeArrowheads="1"/>
              </p:cNvSpPr>
              <p:nvPr/>
            </p:nvSpPr>
            <p:spPr bwMode="auto">
              <a:xfrm>
                <a:off x="2653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60"/>
              <p:cNvSpPr>
                <a:spLocks noChangeArrowheads="1"/>
              </p:cNvSpPr>
              <p:nvPr/>
            </p:nvSpPr>
            <p:spPr bwMode="auto">
              <a:xfrm>
                <a:off x="2721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61"/>
              <p:cNvSpPr>
                <a:spLocks noChangeArrowheads="1"/>
              </p:cNvSpPr>
              <p:nvPr/>
            </p:nvSpPr>
            <p:spPr bwMode="auto">
              <a:xfrm>
                <a:off x="2789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62"/>
              <p:cNvSpPr>
                <a:spLocks noChangeArrowheads="1"/>
              </p:cNvSpPr>
              <p:nvPr/>
            </p:nvSpPr>
            <p:spPr bwMode="auto">
              <a:xfrm>
                <a:off x="2857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63"/>
              <p:cNvSpPr>
                <a:spLocks noChangeArrowheads="1"/>
              </p:cNvSpPr>
              <p:nvPr/>
            </p:nvSpPr>
            <p:spPr bwMode="auto">
              <a:xfrm>
                <a:off x="2789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4"/>
              <p:cNvSpPr>
                <a:spLocks noChangeArrowheads="1"/>
              </p:cNvSpPr>
              <p:nvPr/>
            </p:nvSpPr>
            <p:spPr bwMode="auto">
              <a:xfrm>
                <a:off x="2857" y="136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65"/>
              <p:cNvSpPr>
                <a:spLocks noChangeArrowheads="1"/>
              </p:cNvSpPr>
              <p:nvPr/>
            </p:nvSpPr>
            <p:spPr bwMode="auto">
              <a:xfrm>
                <a:off x="2653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66"/>
              <p:cNvSpPr>
                <a:spLocks noChangeArrowheads="1"/>
              </p:cNvSpPr>
              <p:nvPr/>
            </p:nvSpPr>
            <p:spPr bwMode="auto">
              <a:xfrm>
                <a:off x="2721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67"/>
              <p:cNvSpPr>
                <a:spLocks noChangeArrowheads="1"/>
              </p:cNvSpPr>
              <p:nvPr/>
            </p:nvSpPr>
            <p:spPr bwMode="auto">
              <a:xfrm>
                <a:off x="2653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168"/>
              <p:cNvSpPr>
                <a:spLocks noChangeArrowheads="1"/>
              </p:cNvSpPr>
              <p:nvPr/>
            </p:nvSpPr>
            <p:spPr bwMode="auto">
              <a:xfrm>
                <a:off x="2721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169"/>
              <p:cNvSpPr>
                <a:spLocks noChangeArrowheads="1"/>
              </p:cNvSpPr>
              <p:nvPr/>
            </p:nvSpPr>
            <p:spPr bwMode="auto">
              <a:xfrm>
                <a:off x="2789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170"/>
              <p:cNvSpPr>
                <a:spLocks noChangeArrowheads="1"/>
              </p:cNvSpPr>
              <p:nvPr/>
            </p:nvSpPr>
            <p:spPr bwMode="auto">
              <a:xfrm>
                <a:off x="2857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71"/>
              <p:cNvSpPr>
                <a:spLocks noChangeArrowheads="1"/>
              </p:cNvSpPr>
              <p:nvPr/>
            </p:nvSpPr>
            <p:spPr bwMode="auto">
              <a:xfrm>
                <a:off x="2789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72"/>
              <p:cNvSpPr>
                <a:spLocks noChangeArrowheads="1"/>
              </p:cNvSpPr>
              <p:nvPr/>
            </p:nvSpPr>
            <p:spPr bwMode="auto">
              <a:xfrm>
                <a:off x="2857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73"/>
              <p:cNvSpPr>
                <a:spLocks noChangeArrowheads="1"/>
              </p:cNvSpPr>
              <p:nvPr/>
            </p:nvSpPr>
            <p:spPr bwMode="auto">
              <a:xfrm>
                <a:off x="2789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74"/>
              <p:cNvSpPr>
                <a:spLocks noChangeArrowheads="1"/>
              </p:cNvSpPr>
              <p:nvPr/>
            </p:nvSpPr>
            <p:spPr bwMode="auto">
              <a:xfrm>
                <a:off x="285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75"/>
              <p:cNvSpPr>
                <a:spLocks noChangeArrowheads="1"/>
              </p:cNvSpPr>
              <p:nvPr/>
            </p:nvSpPr>
            <p:spPr bwMode="auto">
              <a:xfrm>
                <a:off x="2789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76"/>
              <p:cNvSpPr>
                <a:spLocks noChangeArrowheads="1"/>
              </p:cNvSpPr>
              <p:nvPr/>
            </p:nvSpPr>
            <p:spPr bwMode="auto">
              <a:xfrm>
                <a:off x="2857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77"/>
              <p:cNvSpPr>
                <a:spLocks noChangeArrowheads="1"/>
              </p:cNvSpPr>
              <p:nvPr/>
            </p:nvSpPr>
            <p:spPr bwMode="auto">
              <a:xfrm>
                <a:off x="2517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8"/>
              <p:cNvSpPr>
                <a:spLocks noChangeArrowheads="1"/>
              </p:cNvSpPr>
              <p:nvPr/>
            </p:nvSpPr>
            <p:spPr bwMode="auto">
              <a:xfrm>
                <a:off x="2585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79"/>
              <p:cNvSpPr>
                <a:spLocks noChangeArrowheads="1"/>
              </p:cNvSpPr>
              <p:nvPr/>
            </p:nvSpPr>
            <p:spPr bwMode="auto">
              <a:xfrm>
                <a:off x="2517" y="122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80"/>
              <p:cNvSpPr>
                <a:spLocks noChangeArrowheads="1"/>
              </p:cNvSpPr>
              <p:nvPr/>
            </p:nvSpPr>
            <p:spPr bwMode="auto">
              <a:xfrm>
                <a:off x="2585" y="122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81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2"/>
              <p:cNvSpPr>
                <a:spLocks noChangeArrowheads="1"/>
              </p:cNvSpPr>
              <p:nvPr/>
            </p:nvSpPr>
            <p:spPr bwMode="auto">
              <a:xfrm>
                <a:off x="2721" y="129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83"/>
              <p:cNvSpPr>
                <a:spLocks noChangeArrowheads="1"/>
              </p:cNvSpPr>
              <p:nvPr/>
            </p:nvSpPr>
            <p:spPr bwMode="auto">
              <a:xfrm>
                <a:off x="2653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184"/>
              <p:cNvSpPr>
                <a:spLocks noChangeArrowheads="1"/>
              </p:cNvSpPr>
              <p:nvPr/>
            </p:nvSpPr>
            <p:spPr bwMode="auto">
              <a:xfrm>
                <a:off x="2721" y="136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185"/>
              <p:cNvSpPr>
                <a:spLocks noChangeArrowheads="1"/>
              </p:cNvSpPr>
              <p:nvPr/>
            </p:nvSpPr>
            <p:spPr bwMode="auto">
              <a:xfrm>
                <a:off x="2517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186"/>
              <p:cNvSpPr>
                <a:spLocks noChangeArrowheads="1"/>
              </p:cNvSpPr>
              <p:nvPr/>
            </p:nvSpPr>
            <p:spPr bwMode="auto">
              <a:xfrm>
                <a:off x="2585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87"/>
              <p:cNvSpPr>
                <a:spLocks noChangeArrowheads="1"/>
              </p:cNvSpPr>
              <p:nvPr/>
            </p:nvSpPr>
            <p:spPr bwMode="auto">
              <a:xfrm>
                <a:off x="2517" y="135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188"/>
              <p:cNvSpPr>
                <a:spLocks noChangeArrowheads="1"/>
              </p:cNvSpPr>
              <p:nvPr/>
            </p:nvSpPr>
            <p:spPr bwMode="auto">
              <a:xfrm>
                <a:off x="2585" y="135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189"/>
            <p:cNvGrpSpPr>
              <a:grpSpLocks/>
            </p:cNvGrpSpPr>
            <p:nvPr/>
          </p:nvGrpSpPr>
          <p:grpSpPr bwMode="auto">
            <a:xfrm>
              <a:off x="4908" y="4462"/>
              <a:ext cx="558" cy="503"/>
              <a:chOff x="2517" y="1026"/>
              <a:chExt cx="408" cy="407"/>
            </a:xfrm>
          </p:grpSpPr>
          <p:sp>
            <p:nvSpPr>
              <p:cNvPr id="91" name="Rectangle 190"/>
              <p:cNvSpPr>
                <a:spLocks noChangeArrowheads="1"/>
              </p:cNvSpPr>
              <p:nvPr/>
            </p:nvSpPr>
            <p:spPr bwMode="auto">
              <a:xfrm>
                <a:off x="251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91"/>
              <p:cNvSpPr>
                <a:spLocks noChangeArrowheads="1"/>
              </p:cNvSpPr>
              <p:nvPr/>
            </p:nvSpPr>
            <p:spPr bwMode="auto">
              <a:xfrm>
                <a:off x="2585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2"/>
              <p:cNvSpPr>
                <a:spLocks noChangeArrowheads="1"/>
              </p:cNvSpPr>
              <p:nvPr/>
            </p:nvSpPr>
            <p:spPr bwMode="auto">
              <a:xfrm>
                <a:off x="2517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93"/>
              <p:cNvSpPr>
                <a:spLocks noChangeArrowheads="1"/>
              </p:cNvSpPr>
              <p:nvPr/>
            </p:nvSpPr>
            <p:spPr bwMode="auto">
              <a:xfrm>
                <a:off x="2585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94"/>
              <p:cNvSpPr>
                <a:spLocks noChangeArrowheads="1"/>
              </p:cNvSpPr>
              <p:nvPr/>
            </p:nvSpPr>
            <p:spPr bwMode="auto">
              <a:xfrm>
                <a:off x="2653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95"/>
              <p:cNvSpPr>
                <a:spLocks noChangeArrowheads="1"/>
              </p:cNvSpPr>
              <p:nvPr/>
            </p:nvSpPr>
            <p:spPr bwMode="auto">
              <a:xfrm>
                <a:off x="2721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6"/>
              <p:cNvSpPr>
                <a:spLocks noChangeArrowheads="1"/>
              </p:cNvSpPr>
              <p:nvPr/>
            </p:nvSpPr>
            <p:spPr bwMode="auto">
              <a:xfrm>
                <a:off x="2653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97"/>
              <p:cNvSpPr>
                <a:spLocks noChangeArrowheads="1"/>
              </p:cNvSpPr>
              <p:nvPr/>
            </p:nvSpPr>
            <p:spPr bwMode="auto">
              <a:xfrm>
                <a:off x="2721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98"/>
              <p:cNvSpPr>
                <a:spLocks noChangeArrowheads="1"/>
              </p:cNvSpPr>
              <p:nvPr/>
            </p:nvSpPr>
            <p:spPr bwMode="auto">
              <a:xfrm>
                <a:off x="2789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99"/>
              <p:cNvSpPr>
                <a:spLocks noChangeArrowheads="1"/>
              </p:cNvSpPr>
              <p:nvPr/>
            </p:nvSpPr>
            <p:spPr bwMode="auto">
              <a:xfrm>
                <a:off x="2857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00"/>
              <p:cNvSpPr>
                <a:spLocks noChangeArrowheads="1"/>
              </p:cNvSpPr>
              <p:nvPr/>
            </p:nvSpPr>
            <p:spPr bwMode="auto">
              <a:xfrm>
                <a:off x="2789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1"/>
              <p:cNvSpPr>
                <a:spLocks noChangeArrowheads="1"/>
              </p:cNvSpPr>
              <p:nvPr/>
            </p:nvSpPr>
            <p:spPr bwMode="auto">
              <a:xfrm>
                <a:off x="2857" y="136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02"/>
              <p:cNvSpPr>
                <a:spLocks noChangeArrowheads="1"/>
              </p:cNvSpPr>
              <p:nvPr/>
            </p:nvSpPr>
            <p:spPr bwMode="auto">
              <a:xfrm>
                <a:off x="2653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03"/>
              <p:cNvSpPr>
                <a:spLocks noChangeArrowheads="1"/>
              </p:cNvSpPr>
              <p:nvPr/>
            </p:nvSpPr>
            <p:spPr bwMode="auto">
              <a:xfrm>
                <a:off x="2721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204"/>
              <p:cNvSpPr>
                <a:spLocks noChangeArrowheads="1"/>
              </p:cNvSpPr>
              <p:nvPr/>
            </p:nvSpPr>
            <p:spPr bwMode="auto">
              <a:xfrm>
                <a:off x="2653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205"/>
              <p:cNvSpPr>
                <a:spLocks noChangeArrowheads="1"/>
              </p:cNvSpPr>
              <p:nvPr/>
            </p:nvSpPr>
            <p:spPr bwMode="auto">
              <a:xfrm>
                <a:off x="2721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206"/>
              <p:cNvSpPr>
                <a:spLocks noChangeArrowheads="1"/>
              </p:cNvSpPr>
              <p:nvPr/>
            </p:nvSpPr>
            <p:spPr bwMode="auto">
              <a:xfrm>
                <a:off x="2789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207"/>
              <p:cNvSpPr>
                <a:spLocks noChangeArrowheads="1"/>
              </p:cNvSpPr>
              <p:nvPr/>
            </p:nvSpPr>
            <p:spPr bwMode="auto">
              <a:xfrm>
                <a:off x="2857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208"/>
              <p:cNvSpPr>
                <a:spLocks noChangeArrowheads="1"/>
              </p:cNvSpPr>
              <p:nvPr/>
            </p:nvSpPr>
            <p:spPr bwMode="auto">
              <a:xfrm>
                <a:off x="2789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9"/>
              <p:cNvSpPr>
                <a:spLocks noChangeArrowheads="1"/>
              </p:cNvSpPr>
              <p:nvPr/>
            </p:nvSpPr>
            <p:spPr bwMode="auto">
              <a:xfrm>
                <a:off x="2857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0"/>
              <p:cNvSpPr>
                <a:spLocks noChangeArrowheads="1"/>
              </p:cNvSpPr>
              <p:nvPr/>
            </p:nvSpPr>
            <p:spPr bwMode="auto">
              <a:xfrm>
                <a:off x="2789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11"/>
              <p:cNvSpPr>
                <a:spLocks noChangeArrowheads="1"/>
              </p:cNvSpPr>
              <p:nvPr/>
            </p:nvSpPr>
            <p:spPr bwMode="auto">
              <a:xfrm>
                <a:off x="285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212"/>
              <p:cNvSpPr>
                <a:spLocks noChangeArrowheads="1"/>
              </p:cNvSpPr>
              <p:nvPr/>
            </p:nvSpPr>
            <p:spPr bwMode="auto">
              <a:xfrm>
                <a:off x="2789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13"/>
              <p:cNvSpPr>
                <a:spLocks noChangeArrowheads="1"/>
              </p:cNvSpPr>
              <p:nvPr/>
            </p:nvSpPr>
            <p:spPr bwMode="auto">
              <a:xfrm>
                <a:off x="2857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4"/>
              <p:cNvSpPr>
                <a:spLocks noChangeArrowheads="1"/>
              </p:cNvSpPr>
              <p:nvPr/>
            </p:nvSpPr>
            <p:spPr bwMode="auto">
              <a:xfrm>
                <a:off x="2517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15"/>
              <p:cNvSpPr>
                <a:spLocks noChangeArrowheads="1"/>
              </p:cNvSpPr>
              <p:nvPr/>
            </p:nvSpPr>
            <p:spPr bwMode="auto">
              <a:xfrm>
                <a:off x="2585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216"/>
              <p:cNvSpPr>
                <a:spLocks noChangeArrowheads="1"/>
              </p:cNvSpPr>
              <p:nvPr/>
            </p:nvSpPr>
            <p:spPr bwMode="auto">
              <a:xfrm>
                <a:off x="2517" y="122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17"/>
              <p:cNvSpPr>
                <a:spLocks noChangeArrowheads="1"/>
              </p:cNvSpPr>
              <p:nvPr/>
            </p:nvSpPr>
            <p:spPr bwMode="auto">
              <a:xfrm>
                <a:off x="2585" y="122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8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19"/>
              <p:cNvSpPr>
                <a:spLocks noChangeArrowheads="1"/>
              </p:cNvSpPr>
              <p:nvPr/>
            </p:nvSpPr>
            <p:spPr bwMode="auto">
              <a:xfrm>
                <a:off x="2721" y="129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220"/>
              <p:cNvSpPr>
                <a:spLocks noChangeArrowheads="1"/>
              </p:cNvSpPr>
              <p:nvPr/>
            </p:nvSpPr>
            <p:spPr bwMode="auto">
              <a:xfrm>
                <a:off x="2653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221"/>
              <p:cNvSpPr>
                <a:spLocks noChangeArrowheads="1"/>
              </p:cNvSpPr>
              <p:nvPr/>
            </p:nvSpPr>
            <p:spPr bwMode="auto">
              <a:xfrm>
                <a:off x="2721" y="136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222"/>
              <p:cNvSpPr>
                <a:spLocks noChangeArrowheads="1"/>
              </p:cNvSpPr>
              <p:nvPr/>
            </p:nvSpPr>
            <p:spPr bwMode="auto">
              <a:xfrm>
                <a:off x="2517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23"/>
              <p:cNvSpPr>
                <a:spLocks noChangeArrowheads="1"/>
              </p:cNvSpPr>
              <p:nvPr/>
            </p:nvSpPr>
            <p:spPr bwMode="auto">
              <a:xfrm>
                <a:off x="2585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224"/>
              <p:cNvSpPr>
                <a:spLocks noChangeArrowheads="1"/>
              </p:cNvSpPr>
              <p:nvPr/>
            </p:nvSpPr>
            <p:spPr bwMode="auto">
              <a:xfrm>
                <a:off x="2517" y="135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25"/>
              <p:cNvSpPr>
                <a:spLocks noChangeArrowheads="1"/>
              </p:cNvSpPr>
              <p:nvPr/>
            </p:nvSpPr>
            <p:spPr bwMode="auto">
              <a:xfrm>
                <a:off x="2585" y="135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Text Box 226"/>
            <p:cNvSpPr txBox="1">
              <a:spLocks noChangeArrowheads="1"/>
            </p:cNvSpPr>
            <p:nvPr/>
          </p:nvSpPr>
          <p:spPr bwMode="auto">
            <a:xfrm>
              <a:off x="4647" y="2511"/>
              <a:ext cx="958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Arial Narrow" pitchFamily="34" charset="0"/>
                </a:rPr>
                <a:t>Al particle</a:t>
              </a:r>
            </a:p>
          </p:txBody>
        </p:sp>
        <p:sp>
          <p:nvSpPr>
            <p:cNvPr id="80" name="Text Box 227"/>
            <p:cNvSpPr txBox="1">
              <a:spLocks noChangeArrowheads="1"/>
            </p:cNvSpPr>
            <p:nvPr/>
          </p:nvSpPr>
          <p:spPr bwMode="auto">
            <a:xfrm>
              <a:off x="4654" y="2824"/>
              <a:ext cx="119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Arial Narrow" pitchFamily="34" charset="0"/>
                </a:rPr>
                <a:t>Al</a:t>
              </a:r>
              <a:r>
                <a:rPr lang="es-ES" b="1" baseline="-25000">
                  <a:latin typeface="Arial Narrow" pitchFamily="34" charset="0"/>
                </a:rPr>
                <a:t>2</a:t>
              </a:r>
              <a:r>
                <a:rPr lang="es-ES" b="1">
                  <a:latin typeface="Arial Narrow" pitchFamily="34" charset="0"/>
                </a:rPr>
                <a:t>O</a:t>
              </a:r>
              <a:r>
                <a:rPr lang="es-ES" b="1" baseline="-25000">
                  <a:latin typeface="Arial Narrow" pitchFamily="34" charset="0"/>
                </a:rPr>
                <a:t>3 </a:t>
              </a:r>
              <a:r>
                <a:rPr lang="es-ES" b="1">
                  <a:latin typeface="Arial Narrow" pitchFamily="34" charset="0"/>
                </a:rPr>
                <a:t>particle</a:t>
              </a:r>
              <a:endParaRPr lang="es-ES" b="1" baseline="-25000">
                <a:latin typeface="Arial Narrow" pitchFamily="34" charset="0"/>
              </a:endParaRPr>
            </a:p>
          </p:txBody>
        </p:sp>
        <p:sp>
          <p:nvSpPr>
            <p:cNvPr id="81" name="Text Box 228"/>
            <p:cNvSpPr txBox="1">
              <a:spLocks noChangeArrowheads="1"/>
            </p:cNvSpPr>
            <p:nvPr/>
          </p:nvSpPr>
          <p:spPr bwMode="auto">
            <a:xfrm>
              <a:off x="4332" y="5018"/>
              <a:ext cx="161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>
                  <a:latin typeface="Arial Narrow" pitchFamily="34" charset="0"/>
                </a:rPr>
                <a:t>Surface top view</a:t>
              </a:r>
            </a:p>
          </p:txBody>
        </p:sp>
        <p:sp>
          <p:nvSpPr>
            <p:cNvPr id="82" name="AutoShape 229"/>
            <p:cNvSpPr>
              <a:spLocks noChangeArrowheads="1"/>
            </p:cNvSpPr>
            <p:nvPr/>
          </p:nvSpPr>
          <p:spPr bwMode="auto">
            <a:xfrm>
              <a:off x="4427" y="2523"/>
              <a:ext cx="181" cy="22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230"/>
            <p:cNvSpPr>
              <a:spLocks noChangeArrowheads="1"/>
            </p:cNvSpPr>
            <p:nvPr/>
          </p:nvSpPr>
          <p:spPr bwMode="auto">
            <a:xfrm>
              <a:off x="4427" y="2841"/>
              <a:ext cx="181" cy="221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231"/>
            <p:cNvSpPr>
              <a:spLocks noChangeArrowheads="1"/>
            </p:cNvSpPr>
            <p:nvPr/>
          </p:nvSpPr>
          <p:spPr bwMode="auto">
            <a:xfrm>
              <a:off x="3923" y="3521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232"/>
            <p:cNvSpPr>
              <a:spLocks noChangeArrowheads="1"/>
            </p:cNvSpPr>
            <p:nvPr/>
          </p:nvSpPr>
          <p:spPr bwMode="auto">
            <a:xfrm>
              <a:off x="3980" y="4065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233"/>
            <p:cNvSpPr>
              <a:spLocks noChangeArrowheads="1"/>
            </p:cNvSpPr>
            <p:nvPr/>
          </p:nvSpPr>
          <p:spPr bwMode="auto">
            <a:xfrm>
              <a:off x="3998" y="4473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34"/>
            <p:cNvSpPr>
              <a:spLocks noChangeShapeType="1"/>
            </p:cNvSpPr>
            <p:nvPr/>
          </p:nvSpPr>
          <p:spPr bwMode="auto">
            <a:xfrm flipV="1">
              <a:off x="785" y="3748"/>
              <a:ext cx="3265" cy="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235"/>
            <p:cNvSpPr>
              <a:spLocks noChangeArrowheads="1"/>
            </p:cNvSpPr>
            <p:nvPr/>
          </p:nvSpPr>
          <p:spPr bwMode="auto">
            <a:xfrm>
              <a:off x="4921" y="432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36"/>
            <p:cNvSpPr>
              <a:spLocks noChangeArrowheads="1"/>
            </p:cNvSpPr>
            <p:nvPr/>
          </p:nvSpPr>
          <p:spPr bwMode="auto">
            <a:xfrm>
              <a:off x="4385" y="432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7"/>
            <p:cNvSpPr txBox="1">
              <a:spLocks noChangeArrowheads="1"/>
            </p:cNvSpPr>
            <p:nvPr/>
          </p:nvSpPr>
          <p:spPr bwMode="auto">
            <a:xfrm>
              <a:off x="4455" y="3135"/>
              <a:ext cx="121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 Narrow" pitchFamily="34" charset="0"/>
                </a:rPr>
                <a:t>Gold coated</a:t>
              </a:r>
              <a:endParaRPr lang="es-ES" sz="2000" b="1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7315200" y="5105400"/>
            <a:ext cx="1530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dirty="0" smtClean="0"/>
              <a:t>I. Montero</a:t>
            </a:r>
          </a:p>
          <a:p>
            <a:pPr marL="400050" indent="-400050"/>
            <a:r>
              <a:rPr lang="en-US" dirty="0" smtClean="0"/>
              <a:t>ICM-CSIC</a:t>
            </a:r>
          </a:p>
          <a:p>
            <a:pPr marL="400050" indent="-400050"/>
            <a:r>
              <a:rPr lang="en-US" dirty="0" smtClean="0"/>
              <a:t>(ESA research)</a:t>
            </a:r>
            <a:endParaRPr lang="en-US" dirty="0"/>
          </a:p>
        </p:txBody>
      </p:sp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"/>
            <a:ext cx="4178530" cy="2819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9" name="Rectangle 238"/>
          <p:cNvSpPr/>
          <p:nvPr/>
        </p:nvSpPr>
        <p:spPr>
          <a:xfrm>
            <a:off x="5029200" y="9144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diamond-like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arbon (DLC)</a:t>
            </a:r>
            <a:endParaRPr lang="en-US" sz="2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5486400" y="1981200"/>
            <a:ext cx="822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dirty="0" smtClean="0"/>
              <a:t>S. Kato</a:t>
            </a:r>
          </a:p>
          <a:p>
            <a:pPr marL="400050" indent="-400050"/>
            <a:r>
              <a:rPr lang="en-US" dirty="0" smtClean="0"/>
              <a:t>(KEK)</a:t>
            </a:r>
            <a:endParaRPr lang="en-US" dirty="0"/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0" y="0"/>
            <a:ext cx="9144000" cy="7023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n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-coatings presented at AEC’09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etwork structure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Organization Chart 23"/>
          <p:cNvPicPr>
            <a:picLocks noChangeArrowheads="1"/>
          </p:cNvPicPr>
          <p:nvPr/>
        </p:nvPicPr>
        <p:blipFill>
          <a:blip r:embed="rId3" cstate="print"/>
          <a:srcRect l="-4211" r="-4086"/>
          <a:stretch>
            <a:fillRect/>
          </a:stretch>
        </p:blipFill>
        <p:spPr bwMode="auto">
          <a:xfrm>
            <a:off x="0" y="1371600"/>
            <a:ext cx="9144000" cy="4267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1327666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j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oint organization of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LHC-CC09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together with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EuroLumi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sLHC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upgrade studies for Superconducting Proton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L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inac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lang="en-GB" sz="2400" dirty="0" smtClean="0">
              <a:latin typeface="Arial" pitchFamily="34" charset="0"/>
              <a:ea typeface="Times New Roman" pitchFamily="18" charset="0"/>
            </a:endParaRPr>
          </a:p>
          <a:p>
            <a:pPr marL="236538" marR="0" lvl="0" indent="-236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established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ontacts to European and worldwide experts on SRF </a:t>
            </a:r>
            <a:endParaRPr lang="en-GB" sz="2400" b="1" dirty="0" smtClean="0">
              <a:solidFill>
                <a:srgbClr val="3333FF"/>
              </a:solidFill>
              <a:latin typeface="Arial" pitchFamily="34" charset="0"/>
              <a:ea typeface="Times New Roman" pitchFamily="18" charset="0"/>
            </a:endParaRP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reated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international working group on SRF cavities and accessories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Members: CERN, CNRS-IPN-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Orsay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CEA-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Saclay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(France), BNL (USA), TRIUMF (Canada), and University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Rostock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(Germany)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This working group participated in two SPL collaboration meetings.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lang="en-GB" sz="2400" baseline="30000" dirty="0" smtClean="0">
                <a:latin typeface="Arial" pitchFamily="34" charset="0"/>
                <a:ea typeface="Times New Roman" pitchFamily="18" charset="0"/>
              </a:rPr>
              <a:t>rd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meeting is scheduled for November 2009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http://indico.cern.ch/conferenceDisplay.py?confId=63935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RFTech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activities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publications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917912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F. Zimmermann, CERN,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CERN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 Upgrade Plans for the LHC and Its Injectors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” ,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Proceedings EPS HEP2009 Krakow 17 July 2009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de-DE" sz="14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de-DE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C. Bhat, FNAL;  F. Caspers, H. Damerau, S. Hancock, E. Mahner, F. Zimmermann, CERN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Stabilizing Effect of a Double-Harmonic RF System in the CERN PS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Calaga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R. De-Maria, BNL;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Assmann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Barranco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Caspers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E.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Ciapala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Linnecar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E.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Metral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Y. Sun, R. Tomas,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Tuckmantel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Weiler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CERN; N.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V.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Yakovlev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FNAL; Y. Funakoshi, N. Kota, O.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Yukioshi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A. Morita, Y. Morita, KEK;         G. Burt, Lancaster U;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Qiang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LBNL; P .A. McIntosh, DL/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ASTeC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);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Seryi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Z. Li, L. Xiao, SLAC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Status of LHC Crab Cavity Simulations and Beam Studies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Y.-P. Sun, F. Zimmermann, R. Tomas, 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Tune Shift Due to Crossing Collision and Crab Collision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Y.-P. Sun,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Assmann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Barranco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R. Tomas,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Weiler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CERN;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Calaga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BNL; A. Morita, KEK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Study with One Local Crab Cavity at IR4 for LHC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”,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J.P.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Koutchouk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LHC Upgrade Sc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enarios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lang="fr-FR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EuCARD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Newsletter no. 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F. Zimmermann, K.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Kahle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CERN</a:t>
            </a:r>
            <a:r>
              <a:rPr lang="en-US" sz="1400" dirty="0" smtClean="0">
                <a:latin typeface="Arial" pitchFamily="34" charset="0"/>
              </a:rPr>
              <a:t>,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“Start by probing the crab cavities”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de-DE" sz="20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A. Caldwell, G. Xia, MPI München; K. Lotov, BINP; A. Pukhov, Heinrich-Heine-Universität Düsseldorf; R. Aßmann, K. Kahle, F. Zimmermann, CERN,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“Breaking news for Proton "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Surfatrons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 "”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eucard-cover_Pag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438400"/>
            <a:ext cx="642728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6357"/>
            <a:ext cx="8839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333FF"/>
                </a:solidFill>
              </a:rPr>
              <a:t>f</a:t>
            </a:r>
            <a:r>
              <a:rPr lang="en-GB" sz="2400" b="1" u="sng" dirty="0" smtClean="0">
                <a:solidFill>
                  <a:srgbClr val="3333FF"/>
                </a:solidFill>
              </a:rPr>
              <a:t>uture workshops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AccNet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mini-workshop </a:t>
            </a:r>
            <a:r>
              <a:rPr lang="en-GB" sz="2400" b="1" dirty="0">
                <a:solidFill>
                  <a:srgbClr val="3333FF"/>
                </a:solidFill>
              </a:rPr>
              <a:t>on crystal </a:t>
            </a:r>
            <a:r>
              <a:rPr lang="en-GB" sz="2400" b="1" dirty="0" smtClean="0">
                <a:solidFill>
                  <a:srgbClr val="3333FF"/>
                </a:solidFill>
              </a:rPr>
              <a:t>collimation</a:t>
            </a:r>
            <a:r>
              <a:rPr lang="en-GB" sz="2400" dirty="0" smtClean="0"/>
              <a:t>,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week  of Nov.’09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 smtClean="0"/>
              <a:t>RFTech</a:t>
            </a:r>
            <a:r>
              <a:rPr lang="en-GB" sz="2400" dirty="0" smtClean="0"/>
              <a:t> participation in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SPL meeting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workshop  on contributions </a:t>
            </a:r>
            <a:r>
              <a:rPr lang="en-GB" sz="2400" dirty="0"/>
              <a:t>from the high-energy physics </a:t>
            </a:r>
            <a:r>
              <a:rPr lang="en-GB" sz="2400" dirty="0" smtClean="0"/>
              <a:t>	community </a:t>
            </a:r>
            <a:r>
              <a:rPr lang="en-GB" sz="2400" dirty="0"/>
              <a:t>to </a:t>
            </a:r>
            <a:r>
              <a:rPr lang="en-GB" sz="2400" b="1" dirty="0">
                <a:solidFill>
                  <a:srgbClr val="3333FF"/>
                </a:solidFill>
              </a:rPr>
              <a:t>medical accelerator </a:t>
            </a:r>
            <a:r>
              <a:rPr lang="en-GB" sz="2400" b="1" dirty="0" smtClean="0">
                <a:solidFill>
                  <a:srgbClr val="3333FF"/>
                </a:solidFill>
              </a:rPr>
              <a:t>developments</a:t>
            </a:r>
            <a:r>
              <a:rPr lang="en-GB" sz="2400" dirty="0" smtClean="0"/>
              <a:t>, Feb.’10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organization of the </a:t>
            </a:r>
            <a:r>
              <a:rPr lang="en-GB" sz="2400" b="1" dirty="0" smtClean="0">
                <a:solidFill>
                  <a:srgbClr val="3333FF"/>
                </a:solidFill>
              </a:rPr>
              <a:t>first </a:t>
            </a:r>
            <a:r>
              <a:rPr lang="en-GB" sz="2400" b="1" dirty="0" err="1" smtClean="0">
                <a:solidFill>
                  <a:srgbClr val="3333FF"/>
                </a:solidFill>
              </a:rPr>
              <a:t>RFTech</a:t>
            </a:r>
            <a:r>
              <a:rPr lang="en-GB" sz="2400" b="1" dirty="0" smtClean="0">
                <a:solidFill>
                  <a:srgbClr val="3333FF"/>
                </a:solidFill>
              </a:rPr>
              <a:t> workshop in 1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st</a:t>
            </a:r>
            <a:r>
              <a:rPr lang="en-GB" sz="2400" b="1" dirty="0" smtClean="0">
                <a:solidFill>
                  <a:srgbClr val="3333FF"/>
                </a:solidFill>
              </a:rPr>
              <a:t> quarter 2010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GB" sz="2400" dirty="0" smtClean="0"/>
              <a:t>workshop on </a:t>
            </a:r>
            <a:r>
              <a:rPr lang="en-GB" sz="2400" b="1" dirty="0" smtClean="0">
                <a:solidFill>
                  <a:srgbClr val="3333FF"/>
                </a:solidFill>
              </a:rPr>
              <a:t>plasma acceleration</a:t>
            </a:r>
            <a:r>
              <a:rPr lang="en-GB" sz="2400" dirty="0" smtClean="0"/>
              <a:t> in spring 2010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FF"/>
                </a:solidFill>
              </a:rPr>
              <a:t>major </a:t>
            </a:r>
            <a:r>
              <a:rPr lang="en-US" sz="2400" b="1" dirty="0" err="1" smtClean="0">
                <a:solidFill>
                  <a:srgbClr val="3333FF"/>
                </a:solidFill>
              </a:rPr>
              <a:t>EuroLumi</a:t>
            </a:r>
            <a:r>
              <a:rPr lang="en-US" sz="2400" b="1" dirty="0" smtClean="0">
                <a:solidFill>
                  <a:srgbClr val="3333FF"/>
                </a:solidFill>
              </a:rPr>
              <a:t> workshop</a:t>
            </a:r>
            <a:r>
              <a:rPr lang="en-US" sz="2400" dirty="0" smtClean="0"/>
              <a:t> on LHC upgrade spring or fall 2010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contributions to </a:t>
            </a:r>
            <a:r>
              <a:rPr lang="en-US" sz="2400" b="1" dirty="0" smtClean="0">
                <a:solidFill>
                  <a:srgbClr val="3333FF"/>
                </a:solidFill>
              </a:rPr>
              <a:t>CERN Chamonix’10 workshop </a:t>
            </a:r>
            <a:r>
              <a:rPr lang="en-US" sz="2400" dirty="0" smtClean="0"/>
              <a:t>(3 sessions on the</a:t>
            </a:r>
          </a:p>
          <a:p>
            <a:pPr lvl="1"/>
            <a:r>
              <a:rPr lang="en-US" sz="2400" dirty="0" smtClean="0"/>
              <a:t>LHC upgrade)</a:t>
            </a:r>
          </a:p>
          <a:p>
            <a:pPr marL="0" lvl="1" indent="58738"/>
            <a:r>
              <a:rPr lang="en-US" dirty="0" smtClean="0"/>
              <a:t> </a:t>
            </a:r>
          </a:p>
          <a:p>
            <a:pPr marL="0" lvl="1" indent="58738"/>
            <a:r>
              <a:rPr lang="en-US" sz="2400" b="1" u="sng" dirty="0" smtClean="0">
                <a:solidFill>
                  <a:srgbClr val="3333FF"/>
                </a:solidFill>
              </a:rPr>
              <a:t>major reviews of LHC upgrade scenarios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beam parameters, magnet parameters, collimation limits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luminosity evolution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        injector upgrade paths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plans for next ~6 months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conclusions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05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</a:rPr>
              <a:t>AccNet</a:t>
            </a:r>
            <a:r>
              <a:rPr lang="en-US" sz="3600" dirty="0" smtClean="0">
                <a:solidFill>
                  <a:srgbClr val="FFC000"/>
                </a:solidFill>
              </a:rPr>
              <a:t> start was excellent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EuroLumi</a:t>
            </a:r>
            <a:r>
              <a:rPr lang="en-US" sz="3600" dirty="0" smtClean="0">
                <a:solidFill>
                  <a:srgbClr val="FFC000"/>
                </a:solidFill>
              </a:rPr>
              <a:t> has big impact on LHC upgrade</a:t>
            </a:r>
          </a:p>
          <a:p>
            <a:r>
              <a:rPr lang="en-US" sz="3600" dirty="0"/>
              <a:t>	</a:t>
            </a:r>
            <a:r>
              <a:rPr lang="en-US" sz="2800" dirty="0" smtClean="0"/>
              <a:t>Crab Cavity Advisory Board,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endorsement of LHC crab cavities,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task force preparing SPS tests,</a:t>
            </a:r>
          </a:p>
          <a:p>
            <a:r>
              <a:rPr lang="en-US" sz="2800" dirty="0" smtClean="0"/>
              <a:t>	 LPA scenario, e-cloud impact,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revision of </a:t>
            </a:r>
            <a:r>
              <a:rPr lang="en-US" sz="2800" dirty="0"/>
              <a:t>L</a:t>
            </a:r>
            <a:r>
              <a:rPr lang="en-US" sz="2800" dirty="0" smtClean="0"/>
              <a:t>HC upgrade plans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C000"/>
                </a:solidFill>
              </a:rPr>
              <a:t>RFTech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approaching cruising speed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AccNet</a:t>
            </a:r>
            <a:r>
              <a:rPr lang="en-US" sz="3600" dirty="0" smtClean="0">
                <a:solidFill>
                  <a:srgbClr val="FFC000"/>
                </a:solidFill>
              </a:rPr>
              <a:t> is breaking new grounds</a:t>
            </a:r>
          </a:p>
          <a:p>
            <a:r>
              <a:rPr lang="en-US" sz="3600" dirty="0"/>
              <a:t>	</a:t>
            </a:r>
            <a:r>
              <a:rPr lang="en-US" sz="2800" dirty="0" smtClean="0"/>
              <a:t>medical accelerators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plasma acceleration,…</a:t>
            </a:r>
          </a:p>
          <a:p>
            <a:r>
              <a:rPr lang="en-US" sz="3600" dirty="0">
                <a:solidFill>
                  <a:srgbClr val="FFC000"/>
                </a:solidFill>
              </a:rPr>
              <a:t>s</a:t>
            </a:r>
            <a:r>
              <a:rPr lang="en-US" sz="3600" dirty="0" smtClean="0">
                <a:solidFill>
                  <a:srgbClr val="FFC000"/>
                </a:solidFill>
              </a:rPr>
              <a:t>ome organizational matters to be settled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net-logo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887456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429000"/>
            <a:ext cx="6159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m</a:t>
            </a:r>
            <a:r>
              <a:rPr lang="en-US" sz="4800" b="1" dirty="0" smtClean="0"/>
              <a:t>akes a difference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i="1" dirty="0" smtClean="0"/>
              <a:t>for accelerators in Europe </a:t>
            </a:r>
          </a:p>
          <a:p>
            <a:pPr algn="ctr"/>
            <a:r>
              <a:rPr lang="en-US" sz="4400" i="1" dirty="0" smtClean="0"/>
              <a:t>and across the globe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644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1. </a:t>
            </a:r>
            <a:r>
              <a:rPr kumimoji="0" lang="en-GB" altLang="ja-JP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AccNet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Coordination and communication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oversee and coordinate the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EuroLumi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RFTECH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networks;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ensure the consistency of 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WP work according to the project plan;  organization of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AccNet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internal steering meetings;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reporting to project management; organization of activity workshops with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participants from inside and outside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tconsortium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2. </a:t>
            </a:r>
            <a:r>
              <a:rPr kumimoji="0" lang="en-GB" altLang="ja-JP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EuroLumi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European forum for discussing </a:t>
            </a:r>
            <a:r>
              <a:rPr kumimoji="0" lang="en-US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performance limitations of high-intensity high-brightness accelerators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with emphasis on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hadron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facilitieshelp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analyze and optimize proposed upgrades;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also explore advanced future schemes such as proton driven plasma acceleration and medical applications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accelerators;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coordinate and integrate activities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accelerator and particle physics communities towards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realizing full potential of LHC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by means of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LHC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luminosity upgrades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or enhanced LHC injectors;</a:t>
            </a:r>
            <a:r>
              <a:rPr kumimoji="0" lang="en-GB" altLang="ja-JP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also support the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upgrade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the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FAIR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project at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GSI</a:t>
            </a:r>
            <a:r>
              <a:rPr lang="en-US" altLang="ja-JP" sz="16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altLang="ja-JP" sz="1600" dirty="0" smtClean="0">
                <a:latin typeface="Arial" pitchFamily="34" charset="0"/>
                <a:ea typeface="Times New Roman" pitchFamily="18" charset="0"/>
              </a:rPr>
              <a:t>; </a:t>
            </a:r>
            <a:r>
              <a:rPr lang="en-GB" altLang="ja-JP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interface to US-LARP -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institutes with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interest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BINP (RU), BNL (USA), Bologna U (IT), CERN (International Organization), CI (UK), CINVESTAV (Mexico), CNRS-LAL (FR), CNRS-LPSC (FRS), CSIC-IFIC (ES), DESY (DE) , FNAL (USA), GSI (DE), IHEP (RU), INFN–LNF (IT), INFN-NA (IT), JINR (RU), KEK (JP), RCC KI (RU), LBNL (USA), MPP (DE), RHUL (UK),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Sannio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University (IT), SLAC (USA), STFC (UK), TEMF (DE), Texas A&amp;M (USA), TU Berlin (DE),  UJF (FR), UOM (M), UPSA (SE).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3. 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RFTECH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coordinate and integrate the European development of 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RF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technology for future particle accelerators; all aspects of RF technology, e.g. klystron development, RF power distribution system, cavity design, and low-level RF system, for linear accelerators and storage rings, including transversely deflecting (crab) cavities and financial aspects such as costing tools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nstitutes with interest:: BNL (USA), CEA-DSM (FR), CERN (International Organization), CI (UK), CNRS-LPNHEP (FR), CNRS-LPSC (FR), DESY (DE) , FNAL (USA), GSI (DE), INFN –LNF (IT), JLAB (USA), KEK (JP), LBNL (USA), IFJ PAN (PO), SLAC (USA), STFC (UK), TEMF (DE), THALES (FR), TSDA (DE),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 Berlin (DE),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 (PO), UJF (FR), UOM (M), UPSA (SE), UROS (DE), WUT (PO).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GB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asks &amp;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participants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(invited) </a:t>
            </a:r>
            <a:r>
              <a:rPr lang="en-GB" sz="2400" b="1" dirty="0" smtClean="0">
                <a:solidFill>
                  <a:srgbClr val="3333FF"/>
                </a:solidFill>
              </a:rPr>
              <a:t>talks  at PAC 2009, </a:t>
            </a:r>
            <a:r>
              <a:rPr lang="en-GB" sz="2400" b="1" dirty="0">
                <a:solidFill>
                  <a:srgbClr val="3333FF"/>
                </a:solidFill>
              </a:rPr>
              <a:t>EPS HEP2009 &amp;</a:t>
            </a:r>
            <a:r>
              <a:rPr lang="en-GB" sz="2400" b="1" dirty="0" smtClean="0">
                <a:solidFill>
                  <a:srgbClr val="3333FF"/>
                </a:solidFill>
              </a:rPr>
              <a:t> LLRF09 </a:t>
            </a:r>
            <a:r>
              <a:rPr lang="en-GB" sz="2400" dirty="0"/>
              <a:t>c</a:t>
            </a:r>
            <a:r>
              <a:rPr lang="en-GB" sz="2400" dirty="0" smtClean="0"/>
              <a:t>onferences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workshop </a:t>
            </a:r>
            <a:r>
              <a:rPr lang="en-GB" sz="2400" b="1" dirty="0">
                <a:solidFill>
                  <a:srgbClr val="3333FF"/>
                </a:solidFill>
              </a:rPr>
              <a:t>on LHC crab </a:t>
            </a:r>
            <a:r>
              <a:rPr lang="en-GB" sz="2400" b="1" dirty="0" smtClean="0">
                <a:solidFill>
                  <a:srgbClr val="3333FF"/>
                </a:solidFill>
              </a:rPr>
              <a:t>cavities</a:t>
            </a:r>
            <a:r>
              <a:rPr lang="en-GB" sz="2400" dirty="0" smtClean="0"/>
              <a:t>, LHC-CC09, September 2009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AccNet-EuroLumi</a:t>
            </a:r>
            <a:r>
              <a:rPr lang="en-GB" sz="2400" b="1" dirty="0" smtClean="0">
                <a:solidFill>
                  <a:srgbClr val="3333FF"/>
                </a:solidFill>
              </a:rPr>
              <a:t> workshop </a:t>
            </a:r>
            <a:r>
              <a:rPr lang="en-GB" sz="2400" b="1" dirty="0">
                <a:solidFill>
                  <a:srgbClr val="3333FF"/>
                </a:solidFill>
              </a:rPr>
              <a:t>on </a:t>
            </a:r>
            <a:r>
              <a:rPr lang="en-GB" sz="2400" b="1" dirty="0" smtClean="0">
                <a:solidFill>
                  <a:srgbClr val="3333FF"/>
                </a:solidFill>
              </a:rPr>
              <a:t>anti-e-cloud coatings</a:t>
            </a:r>
            <a:r>
              <a:rPr lang="en-GB" sz="2400" dirty="0" smtClean="0"/>
              <a:t>, AEC’09, Oct ‘09 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web site at LAL</a:t>
            </a:r>
            <a:r>
              <a:rPr lang="en-GB" sz="2400" dirty="0" smtClean="0"/>
              <a:t>, including possibility of editorial access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mailing lists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contact persons </a:t>
            </a:r>
            <a:r>
              <a:rPr lang="en-GB" sz="2400" dirty="0" smtClean="0"/>
              <a:t>from all participating institutes for both networks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man </a:t>
            </a:r>
            <a:r>
              <a:rPr lang="en-GB" sz="2400" b="1" dirty="0">
                <a:solidFill>
                  <a:srgbClr val="3333FF"/>
                </a:solidFill>
              </a:rPr>
              <a:t>power and budget </a:t>
            </a:r>
            <a:r>
              <a:rPr lang="en-GB" sz="2400" b="1" dirty="0" smtClean="0">
                <a:solidFill>
                  <a:srgbClr val="3333FF"/>
                </a:solidFill>
              </a:rPr>
              <a:t>plans </a:t>
            </a:r>
            <a:r>
              <a:rPr lang="en-GB" sz="2400" dirty="0" smtClean="0"/>
              <a:t>(preliminary)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dirty="0" smtClean="0"/>
              <a:t>new</a:t>
            </a:r>
            <a:r>
              <a:rPr lang="en-GB" sz="2400" b="1" dirty="0" smtClean="0">
                <a:solidFill>
                  <a:srgbClr val="3333FF"/>
                </a:solidFill>
              </a:rPr>
              <a:t> contacts with plasma acceleration and medical accelerators</a:t>
            </a:r>
          </a:p>
          <a:p>
            <a:r>
              <a:rPr lang="en-GB" sz="1050" dirty="0" smtClean="0"/>
              <a:t>  </a:t>
            </a:r>
          </a:p>
          <a:p>
            <a:r>
              <a:rPr lang="en-GB" sz="2400" b="1" dirty="0" err="1" smtClean="0"/>
              <a:t>AccNet</a:t>
            </a:r>
            <a:r>
              <a:rPr lang="en-GB" sz="2400" b="1" dirty="0" smtClean="0"/>
              <a:t> dissemination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two </a:t>
            </a:r>
            <a:r>
              <a:rPr lang="en-GB" sz="2400" b="1" dirty="0" smtClean="0">
                <a:solidFill>
                  <a:srgbClr val="3333FF"/>
                </a:solidFill>
              </a:rPr>
              <a:t>articles </a:t>
            </a:r>
            <a:r>
              <a:rPr lang="en-GB" sz="2400" b="1" dirty="0">
                <a:solidFill>
                  <a:srgbClr val="3333FF"/>
                </a:solidFill>
              </a:rPr>
              <a:t>in </a:t>
            </a:r>
            <a:r>
              <a:rPr lang="en-GB" sz="2400" b="1" dirty="0" smtClean="0">
                <a:solidFill>
                  <a:srgbClr val="3333FF"/>
                </a:solidFill>
              </a:rPr>
              <a:t>2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nd</a:t>
            </a:r>
            <a:r>
              <a:rPr lang="en-GB" sz="2400" b="1" dirty="0" smtClean="0">
                <a:solidFill>
                  <a:srgbClr val="3333FF"/>
                </a:solidFill>
              </a:rPr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EuCARD</a:t>
            </a:r>
            <a:r>
              <a:rPr lang="en-GB" sz="2400" b="1" dirty="0" smtClean="0">
                <a:solidFill>
                  <a:srgbClr val="3333FF"/>
                </a:solidFill>
              </a:rPr>
              <a:t> newsletter </a:t>
            </a:r>
            <a:r>
              <a:rPr lang="en-GB" sz="2400" dirty="0" smtClean="0"/>
              <a:t>(LHC-CC09+AccNet &amp;proton 	plasma acceleration 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two </a:t>
            </a:r>
            <a:r>
              <a:rPr lang="en-GB" sz="2400" b="1" dirty="0" smtClean="0">
                <a:solidFill>
                  <a:srgbClr val="3333FF"/>
                </a:solidFill>
              </a:rPr>
              <a:t>seminar </a:t>
            </a:r>
            <a:r>
              <a:rPr lang="en-GB" sz="2400" b="1" dirty="0">
                <a:solidFill>
                  <a:srgbClr val="3333FF"/>
                </a:solidFill>
              </a:rPr>
              <a:t>talks </a:t>
            </a:r>
            <a:r>
              <a:rPr lang="en-GB" sz="2400" dirty="0" smtClean="0"/>
              <a:t>at </a:t>
            </a:r>
            <a:r>
              <a:rPr lang="en-GB" sz="2400" dirty="0"/>
              <a:t>DESY and </a:t>
            </a:r>
            <a:r>
              <a:rPr lang="en-GB" sz="2400" dirty="0" smtClean="0"/>
              <a:t>University </a:t>
            </a:r>
            <a:r>
              <a:rPr lang="en-GB" sz="2400" dirty="0"/>
              <a:t>of </a:t>
            </a:r>
            <a:r>
              <a:rPr lang="en-GB" sz="2400" dirty="0" smtClean="0"/>
              <a:t>Heidelberg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CERN </a:t>
            </a:r>
            <a:r>
              <a:rPr lang="en-GB" sz="2400" b="1" dirty="0" smtClean="0">
                <a:solidFill>
                  <a:srgbClr val="3333FF"/>
                </a:solidFill>
              </a:rPr>
              <a:t>Academic Training lecture series on LHC upgrade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GB" sz="1000" dirty="0" smtClean="0"/>
              <a:t>  </a:t>
            </a:r>
          </a:p>
          <a:p>
            <a:r>
              <a:rPr lang="en-GB" sz="2400" b="1" dirty="0" err="1" smtClean="0"/>
              <a:t>AccNet</a:t>
            </a:r>
            <a:r>
              <a:rPr lang="en-GB" sz="2400" b="1" dirty="0" smtClean="0"/>
              <a:t> outstanding issues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publication </a:t>
            </a:r>
            <a:r>
              <a:rPr lang="en-GB" sz="2400" b="1" dirty="0">
                <a:solidFill>
                  <a:srgbClr val="FF0000"/>
                </a:solidFill>
              </a:rPr>
              <a:t>of </a:t>
            </a:r>
            <a:r>
              <a:rPr lang="en-GB" sz="2400" b="1" dirty="0" err="1">
                <a:solidFill>
                  <a:srgbClr val="FF0000"/>
                </a:solidFill>
              </a:rPr>
              <a:t>EuCARD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documents, man power changes, payments,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reimbursement </a:t>
            </a:r>
            <a:r>
              <a:rPr lang="en-GB" sz="2400" b="1" dirty="0">
                <a:solidFill>
                  <a:srgbClr val="FF0000"/>
                </a:solidFill>
              </a:rPr>
              <a:t>procedures and rules, especially for external </a:t>
            </a:r>
            <a:r>
              <a:rPr lang="en-GB" sz="2400" b="1" dirty="0" smtClean="0">
                <a:solidFill>
                  <a:srgbClr val="FF0000"/>
                </a:solidFill>
              </a:rPr>
              <a:t>experts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achievements &amp; issues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deliverables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838200"/>
            <a:ext cx="8077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D.4.1.1 -  </a:t>
            </a:r>
            <a:r>
              <a:rPr lang="en-GB" sz="2400" dirty="0"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ontinually updated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http://accnet.lal.in2p3.fr/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D.4.2.1 - A continually updated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 (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http://accnet.lal.in2p3.fr/Tasks/Eurolumi/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/>
              <a:t>D.4.3.1 - A continually updated </a:t>
            </a:r>
            <a:r>
              <a:rPr lang="en-GB" sz="2400" dirty="0" err="1"/>
              <a:t>EuroLumi</a:t>
            </a:r>
            <a:r>
              <a:rPr lang="en-GB" sz="2400" dirty="0"/>
              <a:t> web site </a:t>
            </a:r>
            <a:r>
              <a:rPr lang="en-GB" sz="2400" dirty="0" smtClean="0"/>
              <a:t>(</a:t>
            </a:r>
            <a:r>
              <a:rPr lang="en-GB" sz="2400" u="sng" dirty="0">
                <a:hlinkClick r:id="rId5"/>
              </a:rPr>
              <a:t>http://accnet.lal.in2p3.fr/Tasks/Rftech/</a:t>
            </a:r>
            <a:r>
              <a:rPr lang="en-GB" sz="2400" dirty="0"/>
              <a:t> )</a:t>
            </a:r>
            <a:endParaRPr lang="en-GB" sz="2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The 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sites are 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ocumented in a report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https://edms.cern.ch/file/1001866/4/EuCARD-Del-D4.1.1-D4.2.1-D4.3.1-1001866-v3.0.pdf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completed deliverables are publicly available from the web link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http://cern.ch/EuCARD/about/results/deliverables/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milestones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M.4.1.1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 1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RFTech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videoconference steering meeting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30 March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general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Steering meeting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during this 2nd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EuCARD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Steering Committee meeting in November 2009 at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Frascati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M4.2.1: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nstead of a general annual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3-5 topical mini-workshops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are being organized and supported during this first year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high efficiency of topical workshops;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interference with LHC consolidation and re-commissioning):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LHC-CC09, AEC’09,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CrystalCollimation’09, medical applications, proton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plasma acceleration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first major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 spring or fall 2010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M4.3.1: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Annual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RFTECH workshop. Deadline March 2010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(month 12).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000" dirty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man power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402300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originally  1 person-month / year / coordinator  </a:t>
            </a:r>
          </a:p>
          <a:p>
            <a:r>
              <a:rPr lang="en-US" sz="2800" dirty="0" smtClean="0"/>
              <a:t>	(12 person months for CERN)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CERN man power cut to 11 person-months during the </a:t>
            </a:r>
          </a:p>
          <a:p>
            <a:r>
              <a:rPr lang="en-US" sz="2800" dirty="0" smtClean="0"/>
              <a:t>	proposal iteration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integration of SRF test facilities (</a:t>
            </a:r>
            <a:r>
              <a:rPr lang="en-US" sz="2800" dirty="0" err="1" smtClean="0"/>
              <a:t>addt’l</a:t>
            </a:r>
            <a:r>
              <a:rPr lang="en-US" sz="2800" dirty="0" smtClean="0"/>
              <a:t> coordinator)</a:t>
            </a:r>
            <a:endParaRPr lang="en-US" sz="1600" dirty="0"/>
          </a:p>
          <a:p>
            <a:r>
              <a:rPr lang="en-US" sz="2800" dirty="0" smtClean="0"/>
              <a:t>	at CERN </a:t>
            </a:r>
            <a:r>
              <a:rPr lang="en-US" sz="2800" dirty="0" err="1" smtClean="0"/>
              <a:t>rematching</a:t>
            </a:r>
            <a:r>
              <a:rPr lang="en-US" sz="2800" dirty="0" smtClean="0"/>
              <a:t>  of budget and FTE</a:t>
            </a:r>
          </a:p>
          <a:p>
            <a:r>
              <a:rPr lang="en-US" sz="2800" dirty="0" smtClean="0"/>
              <a:t>	(~2% of FTE per coordinating task)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Grant Agreement Annex I:</a:t>
            </a:r>
          </a:p>
          <a:p>
            <a:r>
              <a:rPr lang="en-US" sz="2800" dirty="0" smtClean="0"/>
              <a:t>  CERN 11 p-m, CNRS 4 p-m, DESY 3.6 p-m, UJF 5.6 p-m</a:t>
            </a:r>
          </a:p>
          <a:p>
            <a:r>
              <a:rPr lang="en-US" sz="2800" dirty="0" smtClean="0"/>
              <a:t> (4-5 </a:t>
            </a:r>
            <a:r>
              <a:rPr lang="en-US" sz="2800" dirty="0" err="1" smtClean="0"/>
              <a:t>coord.’s</a:t>
            </a:r>
            <a:r>
              <a:rPr lang="en-US" sz="2800" dirty="0" smtClean="0"/>
              <a:t>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.)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RFTech</a:t>
            </a:r>
            <a:r>
              <a:rPr lang="en-US" sz="2800" dirty="0" smtClean="0"/>
              <a:t> total coordinating manpower: 60 h (3 institutes)</a:t>
            </a:r>
          </a:p>
          <a:p>
            <a:r>
              <a:rPr lang="en-US" sz="2800" dirty="0" smtClean="0"/>
              <a:t>  (of which 16 h for CERN)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95400"/>
          <a:ext cx="8915402" cy="3901440"/>
        </p:xfrm>
        <a:graphic>
          <a:graphicData uri="http://schemas.openxmlformats.org/drawingml/2006/table">
            <a:tbl>
              <a:tblPr/>
              <a:tblGrid>
                <a:gridCol w="1600200"/>
                <a:gridCol w="533400"/>
                <a:gridCol w="457202"/>
                <a:gridCol w="533398"/>
                <a:gridCol w="4932682"/>
                <a:gridCol w="162560"/>
                <a:gridCol w="162560"/>
                <a:gridCol w="533400"/>
              </a:tblGrid>
              <a:tr h="37766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Period: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1.04.2009 - 30.09.2009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597">
                <a:tc gridSpan="5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Task 1 of WP 4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62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man-power used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CERN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strike="noStrike" baseline="0" dirty="0" smtClean="0">
                          <a:latin typeface="Arial"/>
                          <a:ea typeface="MS Mincho"/>
                          <a:cs typeface="Times New Roman"/>
                        </a:rPr>
                        <a:t>40% </a:t>
                      </a: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(0.60 of 1.52 person-months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CNRS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100%? 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(of </a:t>
                      </a: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0.50 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person-months)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MS Mincho"/>
                          <a:cs typeface="Times New Roman"/>
                        </a:rPr>
                        <a:t>DESY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61% (of 0.45 person-months)</a:t>
                      </a:r>
                      <a:endParaRPr lang="en-US" sz="3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ea typeface="MS Mincho"/>
                          <a:cs typeface="Times New Roman"/>
                        </a:rPr>
                        <a:t>UJF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MS Mincho"/>
                          <a:cs typeface="Times New Roman"/>
                        </a:rPr>
                        <a:t>61% (of 0.70 person-months)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25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man power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103529">
            <a:off x="1322717" y="5229819"/>
            <a:ext cx="47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umbers in IR should be revised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20179">
            <a:off x="499898" y="5750933"/>
            <a:ext cx="774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 do not understand how the CERN budget numbers add up?!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expenses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896" y="1066800"/>
            <a:ext cx="8979125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er diem for </a:t>
            </a:r>
            <a:r>
              <a:rPr lang="en-US" sz="2800" b="1" dirty="0" smtClean="0">
                <a:solidFill>
                  <a:srgbClr val="3333FF"/>
                </a:solidFill>
              </a:rPr>
              <a:t>Mexican summer student </a:t>
            </a:r>
            <a:r>
              <a:rPr lang="en-US" sz="2800" dirty="0" smtClean="0"/>
              <a:t>H. Maury (2 months)</a:t>
            </a:r>
          </a:p>
          <a:p>
            <a:r>
              <a:rPr lang="en-US" sz="700" dirty="0" smtClean="0"/>
              <a:t> </a:t>
            </a:r>
          </a:p>
          <a:p>
            <a:r>
              <a:rPr lang="en-US" sz="2800" dirty="0" smtClean="0"/>
              <a:t>travel support of </a:t>
            </a:r>
            <a:r>
              <a:rPr lang="en-US" sz="2800" b="1" dirty="0" smtClean="0">
                <a:solidFill>
                  <a:srgbClr val="3333FF"/>
                </a:solidFill>
              </a:rPr>
              <a:t>CCAB member </a:t>
            </a:r>
            <a:r>
              <a:rPr lang="en-US" sz="2800" dirty="0" smtClean="0"/>
              <a:t>Georg </a:t>
            </a:r>
            <a:r>
              <a:rPr lang="en-US" sz="2800" dirty="0" err="1" smtClean="0"/>
              <a:t>Hoffstaetter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for LHC-CC09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ravel support of </a:t>
            </a:r>
            <a:r>
              <a:rPr lang="en-US" sz="2800" b="1" dirty="0" smtClean="0">
                <a:solidFill>
                  <a:srgbClr val="3333FF"/>
                </a:solidFill>
              </a:rPr>
              <a:t>visiting expert </a:t>
            </a:r>
            <a:r>
              <a:rPr lang="en-US" sz="2800" dirty="0" smtClean="0"/>
              <a:t>David </a:t>
            </a:r>
            <a:r>
              <a:rPr lang="en-US" sz="2800" dirty="0" err="1" smtClean="0"/>
              <a:t>Seebacher</a:t>
            </a:r>
            <a:r>
              <a:rPr lang="en-US" sz="2800" dirty="0" smtClean="0"/>
              <a:t> for AEC’09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oderate </a:t>
            </a:r>
            <a:r>
              <a:rPr lang="en-US" sz="2800" b="1" dirty="0" smtClean="0">
                <a:solidFill>
                  <a:srgbClr val="3333FF"/>
                </a:solidFill>
              </a:rPr>
              <a:t>support for </a:t>
            </a:r>
            <a:r>
              <a:rPr lang="en-US" sz="2800" dirty="0" smtClean="0"/>
              <a:t>LHC-CC09 and AEC’09 </a:t>
            </a:r>
            <a:r>
              <a:rPr lang="en-US" sz="2800" b="1" dirty="0" smtClean="0">
                <a:solidFill>
                  <a:srgbClr val="3333FF"/>
                </a:solidFill>
              </a:rPr>
              <a:t>workshops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3333FF"/>
                </a:solidFill>
              </a:rPr>
              <a:t>travel expenses </a:t>
            </a:r>
            <a:r>
              <a:rPr lang="en-US" sz="2800" dirty="0" smtClean="0"/>
              <a:t>for 4 persons (DESY, WUT) attending </a:t>
            </a:r>
            <a:r>
              <a:rPr lang="en-US" sz="2800" b="1" dirty="0" smtClean="0">
                <a:solidFill>
                  <a:srgbClr val="3333FF"/>
                </a:solidFill>
              </a:rPr>
              <a:t>LLRF’09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ravel costs of coordinators for attending </a:t>
            </a:r>
            <a:r>
              <a:rPr lang="en-US" sz="2800" b="1" dirty="0" smtClean="0">
                <a:solidFill>
                  <a:srgbClr val="3333FF"/>
                </a:solidFill>
              </a:rPr>
              <a:t>2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nd</a:t>
            </a:r>
            <a:r>
              <a:rPr lang="en-US" sz="2800" b="1" dirty="0" smtClean="0">
                <a:solidFill>
                  <a:srgbClr val="3333FF"/>
                </a:solidFill>
              </a:rPr>
              <a:t> SC mtg.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4116" y="5638800"/>
            <a:ext cx="8717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h</a:t>
            </a:r>
            <a:r>
              <a:rPr lang="en-US" sz="2800" b="1" i="1" dirty="0" smtClean="0">
                <a:solidFill>
                  <a:srgbClr val="FF0000"/>
                </a:solidFill>
              </a:rPr>
              <a:t>ave all these actually been charged to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AccNet</a:t>
            </a:r>
            <a:r>
              <a:rPr lang="en-US" sz="2800" b="1" i="1" dirty="0" smtClean="0">
                <a:solidFill>
                  <a:srgbClr val="FF0000"/>
                </a:solidFill>
              </a:rPr>
              <a:t> budget(s)?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(my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mpression is no …)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1_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1813</Words>
  <Application>Microsoft Office PowerPoint</Application>
  <PresentationFormat>On-screen Show (4:3)</PresentationFormat>
  <Paragraphs>337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2_PowerPoint Advanced Animation Techniques</vt:lpstr>
      <vt:lpstr>Slide 1</vt:lpstr>
      <vt:lpstr>network structure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CC-AB recommendations</vt:lpstr>
      <vt:lpstr>CERN statement on  LHC crab cavities issued  after  AccNet LHC-CC09 workshop</vt:lpstr>
      <vt:lpstr>CC designs presented at LHC-CC09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frankz</dc:creator>
  <cp:lastModifiedBy>frankz</cp:lastModifiedBy>
  <cp:revision>56</cp:revision>
  <dcterms:created xsi:type="dcterms:W3CDTF">2009-11-03T18:58:29Z</dcterms:created>
  <dcterms:modified xsi:type="dcterms:W3CDTF">2009-11-09T16:18:30Z</dcterms:modified>
</cp:coreProperties>
</file>