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9"/>
  </p:notesMasterIdLst>
  <p:sldIdLst>
    <p:sldId id="269" r:id="rId2"/>
    <p:sldId id="257" r:id="rId3"/>
    <p:sldId id="259" r:id="rId4"/>
    <p:sldId id="260" r:id="rId5"/>
    <p:sldId id="265" r:id="rId6"/>
    <p:sldId id="266" r:id="rId7"/>
    <p:sldId id="261" r:id="rId8"/>
    <p:sldId id="268" r:id="rId9"/>
    <p:sldId id="262" r:id="rId10"/>
    <p:sldId id="264" r:id="rId11"/>
    <p:sldId id="263" r:id="rId12"/>
    <p:sldId id="267" r:id="rId13"/>
    <p:sldId id="25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927"/>
    <a:srgbClr val="10349E"/>
    <a:srgbClr val="0033CC"/>
    <a:srgbClr val="FF99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580" autoAdjust="0"/>
  </p:normalViewPr>
  <p:slideViewPr>
    <p:cSldViewPr>
      <p:cViewPr varScale="1">
        <p:scale>
          <a:sx n="79" d="100"/>
          <a:sy n="79" d="100"/>
        </p:scale>
        <p:origin x="-7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2D19A-454D-414E-9B05-FE72D82B7744}" type="datetimeFigureOut">
              <a:rPr lang="en-US" smtClean="0"/>
              <a:pPr/>
              <a:t>11/5/2009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DB8E-3DAD-44D8-BE9F-7B50517779E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8F92DB-8AEB-48C0-AAD0-BC980A8709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3A5B4-84CF-4B8D-8005-B2417D02B5FF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42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42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806A-BCA5-4EA5-88BB-38C631B642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6E11-48E2-4BA3-AB6E-389E908C8C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0D17B-EA31-4B5C-AC48-C3537E3EDF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0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88C7-6F05-4CDF-AD9E-A1B1B032CB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4D531-2DCC-4485-881A-AF251785BD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2564-724F-4315-844C-11C6ECDC37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E367-B7A9-4700-A946-484DA2E538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D33E8-DD7D-48D2-B57D-EDEE3EDB4D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4EC7-B72A-43B5-AC59-6AF1421E19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2B09-EE4E-4177-95E9-E6C4DE616D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A0D3-68A8-4DE7-A77F-E41574EEE1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48118-CC38-40BD-8501-62A3C00AB9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31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32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2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32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2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2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2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814B4-FD22-4D24-A4F2-0C6836E3E88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 noGrp="1"/>
          </p:cNvSpPr>
          <p:nvPr>
            <p:ph type="ctrTitle" sz="quarter"/>
          </p:nvPr>
        </p:nvSpPr>
        <p:spPr>
          <a:xfrm>
            <a:off x="1142976" y="1643050"/>
            <a:ext cx="70865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CNAO and CTF3 activity at LNF</a:t>
            </a:r>
          </a:p>
          <a:p>
            <a:pPr algn="ctr"/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dirty="0" smtClean="0"/>
              <a:t>Fabio Marcellini</a:t>
            </a:r>
          </a:p>
          <a:p>
            <a:pPr algn="ctr"/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75542"/>
          </a:xfrm>
          <a:effectLst>
            <a:outerShdw blurRad="38100" dist="25400" dir="5400000" algn="ctr" rotWithShape="0">
              <a:srgbClr val="000000">
                <a:alpha val="32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EB8997"/>
                </a:solidFill>
              </a:rPr>
              <a:t>RFQ </a:t>
            </a:r>
            <a:r>
              <a:rPr lang="it-IT" sz="3200" dirty="0" err="1" smtClean="0">
                <a:solidFill>
                  <a:srgbClr val="EB8997"/>
                </a:solidFill>
              </a:rPr>
              <a:t>acceptance</a:t>
            </a:r>
            <a:r>
              <a:rPr lang="it-IT" sz="3200" dirty="0" smtClean="0">
                <a:solidFill>
                  <a:srgbClr val="EB8997"/>
                </a:solidFill>
              </a:rPr>
              <a:t> </a:t>
            </a:r>
            <a:r>
              <a:rPr lang="it-IT" sz="3200" dirty="0" err="1" smtClean="0">
                <a:solidFill>
                  <a:srgbClr val="EB8997"/>
                </a:solidFill>
              </a:rPr>
              <a:t>measurements</a:t>
            </a:r>
            <a:r>
              <a:rPr lang="it-IT" sz="3200" dirty="0" smtClean="0">
                <a:solidFill>
                  <a:srgbClr val="EB8997"/>
                </a:solidFill>
              </a:rPr>
              <a:t> (8 keV/u)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357158" y="2285992"/>
            <a:ext cx="4040188" cy="659352"/>
          </a:xfrm>
        </p:spPr>
        <p:txBody>
          <a:bodyPr/>
          <a:lstStyle/>
          <a:p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3"/>
          </p:nvPr>
        </p:nvSpPr>
        <p:spPr>
          <a:xfrm>
            <a:off x="4643438" y="2285992"/>
            <a:ext cx="4041775" cy="654843"/>
          </a:xfrm>
        </p:spPr>
        <p:txBody>
          <a:bodyPr/>
          <a:lstStyle/>
          <a:p>
            <a:r>
              <a:rPr lang="it-IT" dirty="0" smtClean="0"/>
              <a:t>Vertical </a:t>
            </a:r>
            <a:r>
              <a:rPr lang="it-IT" dirty="0" err="1" smtClean="0"/>
              <a:t>plane</a:t>
            </a:r>
            <a:endParaRPr lang="it-IT" dirty="0"/>
          </a:p>
        </p:txBody>
      </p:sp>
      <p:pic>
        <p:nvPicPr>
          <p:cNvPr id="9" name="Picture 1136" descr="accXmat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4162454" cy="2786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10" name="Picture 1137" descr="accYmatc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00372"/>
            <a:ext cx="4041775" cy="2786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14282" y="5786454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Blue: full beam measured rms emittance </a:t>
            </a:r>
          </a:p>
          <a:p>
            <a:r>
              <a:rPr lang="it-IT" dirty="0" smtClean="0"/>
              <a:t>Cyan: nominal RFQ acceptance</a:t>
            </a:r>
          </a:p>
          <a:p>
            <a:r>
              <a:rPr lang="it-IT" dirty="0" smtClean="0"/>
              <a:t>Black: fitted RFQ acceptance from measurements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357158" y="1353909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Transmission efficiency through RFQ of H3+ Probe  Beam (low current, very small emittance)  as a function of position in phase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Next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November 09 – Start commissioning MEBT, Synchrotron and HEBT</a:t>
            </a:r>
          </a:p>
          <a:p>
            <a:r>
              <a:rPr lang="it-IT" dirty="0" smtClean="0"/>
              <a:t>End 2010 – One treatment room ready for first patients.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Back up slides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/>
          </p:cNvGraphicFramePr>
          <p:nvPr/>
        </p:nvGraphicFramePr>
        <p:xfrm>
          <a:off x="0" y="785794"/>
          <a:ext cx="5143506" cy="3582980"/>
        </p:xfrm>
        <a:graphic>
          <a:graphicData uri="http://schemas.openxmlformats.org/presentationml/2006/ole">
            <p:oleObj spid="_x0000_s2050" name="Worksheet" r:id="rId4" imgW="7063807" imgH="5676865" progId="Excel.Sheet.8">
              <p:embed/>
            </p:oleObj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643174" y="3143248"/>
            <a:ext cx="15240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Carbon ions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142976" y="2500306"/>
            <a:ext cx="1219200" cy="4159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itchFamily="18" charset="0"/>
              </a:rPr>
              <a:t>Electrons</a:t>
            </a:r>
            <a:endParaRPr lang="en-US" sz="16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214414" y="1214422"/>
            <a:ext cx="1066800" cy="415925"/>
          </a:xfrm>
          <a:prstGeom prst="rect">
            <a:avLst/>
          </a:prstGeom>
          <a:noFill/>
          <a:ln w="19050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Photons</a:t>
            </a: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714348" y="714356"/>
            <a:ext cx="2643206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Inverse dose profile</a:t>
            </a:r>
            <a:endParaRPr lang="en-GB" sz="2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Comparison of the depth dose profiles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85720" y="4074655"/>
          <a:ext cx="4643438" cy="2783345"/>
        </p:xfrm>
        <a:graphic>
          <a:graphicData uri="http://schemas.openxmlformats.org/presentationml/2006/ole">
            <p:oleObj spid="_x0000_s2052" name="Worksheet" r:id="rId5" imgW="11793600" imgH="8611200" progId="Excel.Sheet.8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3428992" y="5857892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Longitudinal - Spread Out Bragg Peak</a:t>
            </a:r>
            <a:endParaRPr lang="en-GB" dirty="0"/>
          </a:p>
        </p:txBody>
      </p:sp>
      <p:graphicFrame>
        <p:nvGraphicFramePr>
          <p:cNvPr id="24" name="Object 8"/>
          <p:cNvGraphicFramePr>
            <a:graphicFrameLocks noChangeAspect="1"/>
          </p:cNvGraphicFramePr>
          <p:nvPr/>
        </p:nvGraphicFramePr>
        <p:xfrm>
          <a:off x="4572000" y="1000108"/>
          <a:ext cx="4423098" cy="3581003"/>
        </p:xfrm>
        <a:graphic>
          <a:graphicData uri="http://schemas.openxmlformats.org/presentationml/2006/ole">
            <p:oleObj spid="_x0000_s2053" name="Slide" r:id="rId6" imgW="5090050" imgH="3395611" progId="PowerPoint.Slid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TFevolut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9613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5"/>
          <p:cNvSpPr txBox="1">
            <a:spLocks noChangeArrowheads="1"/>
          </p:cNvSpPr>
          <p:nvPr/>
        </p:nvSpPr>
        <p:spPr bwMode="auto">
          <a:xfrm>
            <a:off x="1241425" y="165100"/>
            <a:ext cx="70215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338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CTF3 – CLIC Test Facility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957263"/>
            <a:ext cx="8134350" cy="18113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2700000" algn="br" rotWithShape="0">
              <a:srgbClr val="000000">
                <a:alpha val="43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demonstrate CLIC RF power source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Drive Beam generation </a:t>
            </a:r>
            <a:r>
              <a:rPr lang="en-GB" sz="2400">
                <a:solidFill>
                  <a:srgbClr val="000000"/>
                </a:solidFill>
                <a:latin typeface="Times New Roman" charset="0"/>
              </a:rPr>
              <a:t/>
            </a:r>
            <a:br>
              <a:rPr lang="en-GB" sz="2400">
                <a:solidFill>
                  <a:srgbClr val="000000"/>
                </a:solidFill>
                <a:latin typeface="Times New Roman" charset="0"/>
              </a:rPr>
            </a:br>
            <a:r>
              <a:rPr lang="en-GB" sz="2400">
                <a:solidFill>
                  <a:srgbClr val="000000"/>
                </a:solidFill>
                <a:latin typeface="Times New Roman" charset="0"/>
              </a:rPr>
              <a:t>(fully loaded acceleration, bunch frequency multiplication 8x)</a:t>
            </a:r>
          </a:p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Test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CLIC accelerating structures</a:t>
            </a:r>
          </a:p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Test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power production structures </a:t>
            </a:r>
            <a:r>
              <a:rPr lang="en-GB" sz="2400">
                <a:solidFill>
                  <a:srgbClr val="000000"/>
                </a:solidFill>
                <a:latin typeface="Times New Roman" charset="0"/>
              </a:rPr>
              <a:t>(PETS)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715000" y="6262688"/>
            <a:ext cx="655638" cy="290512"/>
            <a:chOff x="4206" y="4266"/>
            <a:chExt cx="455" cy="201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4222" y="4266"/>
              <a:ext cx="439" cy="192"/>
            </a:xfrm>
            <a:prstGeom prst="roundRect">
              <a:avLst>
                <a:gd name="adj" fmla="val 519"/>
              </a:avLst>
            </a:prstGeom>
            <a:solidFill>
              <a:srgbClr val="F8F0F6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4206" y="4266"/>
              <a:ext cx="411" cy="201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algn="ctr"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0000FF"/>
                  </a:solidFill>
                  <a:latin typeface="Comic Sans MS" charset="0"/>
                </a:rPr>
                <a:t>CLEX</a:t>
              </a:r>
            </a:p>
          </p:txBody>
        </p:sp>
      </p:grp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980113" y="4605338"/>
            <a:ext cx="112712" cy="96837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470775" y="3994150"/>
            <a:ext cx="111125" cy="96838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977188" y="4002088"/>
            <a:ext cx="112712" cy="96837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974725" y="2971800"/>
            <a:ext cx="1811338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30 GHz “PETS Line”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011363" y="3297238"/>
            <a:ext cx="396875" cy="121602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419600" y="5246688"/>
            <a:ext cx="1311275" cy="1017587"/>
          </a:xfrm>
          <a:prstGeom prst="line">
            <a:avLst/>
          </a:prstGeom>
          <a:noFill/>
          <a:ln w="9360">
            <a:solidFill>
              <a:srgbClr val="66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319338" y="3429000"/>
            <a:ext cx="576262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Linac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5324475" y="2974975"/>
            <a:ext cx="1597025" cy="290513"/>
            <a:chOff x="3697" y="1982"/>
            <a:chExt cx="1108" cy="202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>
              <a:off x="3697" y="1982"/>
              <a:ext cx="776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3697" y="1982"/>
              <a:ext cx="1108" cy="202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Delay Loop – 42m</a:t>
              </a: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6588" y="2968625"/>
            <a:ext cx="1851025" cy="290513"/>
            <a:chOff x="4851" y="1977"/>
            <a:chExt cx="1285" cy="202"/>
          </a:xfrm>
        </p:grpSpPr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4851" y="1977"/>
              <a:ext cx="963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4851" y="1977"/>
              <a:ext cx="1285" cy="202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Combiner Ring – 84m</a:t>
              </a:r>
            </a:p>
          </p:txBody>
        </p:sp>
      </p:grp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38150" y="3575050"/>
            <a:ext cx="842963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Injector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655888" y="3719513"/>
            <a:ext cx="212725" cy="9017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3295650" y="2971800"/>
            <a:ext cx="1195388" cy="490537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Bunch length</a:t>
            </a:r>
          </a:p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chicane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3865563" y="3297238"/>
            <a:ext cx="728662" cy="126523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922338" y="5795963"/>
            <a:ext cx="2072740" cy="289871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 dirty="0" err="1" smtClean="0">
                <a:solidFill>
                  <a:srgbClr val="FF3300"/>
                </a:solidFill>
                <a:latin typeface="Comic Sans MS" charset="0"/>
              </a:rPr>
              <a:t>Photoinjector</a:t>
            </a:r>
            <a:r>
              <a:rPr lang="en-GB" sz="1300" b="1" dirty="0" smtClean="0">
                <a:solidFill>
                  <a:srgbClr val="FF3300"/>
                </a:solidFill>
                <a:latin typeface="Comic Sans MS" charset="0"/>
              </a:rPr>
              <a:t> test </a:t>
            </a: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area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1574800" y="5103813"/>
            <a:ext cx="325437" cy="70961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407988" y="3890963"/>
            <a:ext cx="549275" cy="7016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5903913" y="3270250"/>
            <a:ext cx="80962" cy="738188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7762875" y="3309938"/>
            <a:ext cx="855663" cy="1166812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6400800" y="3386138"/>
            <a:ext cx="514350" cy="290512"/>
            <a:chOff x="4444" y="2267"/>
            <a:chExt cx="357" cy="202"/>
          </a:xfrm>
        </p:grpSpPr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4444" y="2267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4444" y="2267"/>
              <a:ext cx="335" cy="202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TL1</a:t>
              </a: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7467600" y="6262688"/>
            <a:ext cx="514350" cy="290512"/>
            <a:chOff x="5184" y="4266"/>
            <a:chExt cx="357" cy="201"/>
          </a:xfrm>
        </p:grpSpPr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>
              <a:off x="5184" y="4266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5184" y="4266"/>
              <a:ext cx="335" cy="201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TL2</a:t>
              </a:r>
            </a:p>
          </p:txBody>
        </p:sp>
      </p:grp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6713538" y="3692525"/>
            <a:ext cx="28575" cy="823913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6742113" y="5397500"/>
            <a:ext cx="630237" cy="981075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8" name="AutoShape 38"/>
          <p:cNvSpPr>
            <a:spLocks noChangeArrowheads="1"/>
          </p:cNvSpPr>
          <p:nvPr/>
        </p:nvSpPr>
        <p:spPr bwMode="auto">
          <a:xfrm>
            <a:off x="4164013" y="3357563"/>
            <a:ext cx="1200150" cy="290512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RF deflector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4832350" y="3627438"/>
            <a:ext cx="1150938" cy="1019175"/>
          </a:xfrm>
          <a:prstGeom prst="line">
            <a:avLst/>
          </a:prstGeom>
          <a:noFill/>
          <a:ln w="9398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922338" y="4975225"/>
            <a:ext cx="652462" cy="290513"/>
            <a:chOff x="640" y="3371"/>
            <a:chExt cx="454" cy="202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640" y="3371"/>
              <a:ext cx="454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>
              <a:off x="640" y="3371"/>
              <a:ext cx="425" cy="202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Laser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2655888" y="3844925"/>
            <a:ext cx="1687512" cy="41433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6895" tIns="43448" rIns="86895" bIns="43448" anchor="ctr">
            <a:prstTxWarp prst="textNoShape">
              <a:avLst/>
            </a:prstTxWarp>
          </a:bodyPr>
          <a:lstStyle/>
          <a:p>
            <a:pPr marL="434975" algn="ctr" defTabSz="434975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r>
              <a:rPr lang="en-US" sz="2100">
                <a:latin typeface="Times New Roman" charset="0"/>
              </a:rPr>
              <a:t>3.5A – 1.2</a:t>
            </a: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µs</a:t>
            </a:r>
            <a:br>
              <a:rPr lang="en-US" sz="21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150 MeV</a:t>
            </a: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5334000" y="5680075"/>
            <a:ext cx="1685925" cy="41433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6895" tIns="43448" rIns="86895" bIns="43448" anchor="ctr">
            <a:prstTxWarp prst="textNoShape">
              <a:avLst/>
            </a:prstTxWarp>
          </a:bodyPr>
          <a:lstStyle/>
          <a:p>
            <a:pPr marL="434975" algn="ctr" defTabSz="434975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r>
              <a:rPr lang="en-US" sz="2100">
                <a:latin typeface="Times New Roman" charset="0"/>
              </a:rPr>
              <a:t>28A – 140n</a:t>
            </a: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br>
              <a:rPr lang="en-US" sz="21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150 MeV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241425" y="165100"/>
            <a:ext cx="70215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338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World-wide CLIC&amp;CTF3 Collaboration</a:t>
            </a:r>
          </a:p>
        </p:txBody>
      </p: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0" y="723900"/>
            <a:ext cx="9144000" cy="5918200"/>
            <a:chOff x="0" y="621842"/>
            <a:chExt cx="9144000" cy="6352301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990725" y="1002712"/>
              <a:ext cx="185738" cy="56156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it-IT" sz="2800">
                <a:solidFill>
                  <a:srgbClr val="0066FF"/>
                </a:solidFill>
                <a:latin typeface="Times New Roman" charset="0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21842"/>
              <a:ext cx="9144000" cy="6308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1988" y="1739900"/>
              <a:ext cx="7620000" cy="396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284413" y="5572125"/>
              <a:ext cx="2420937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Helsinki Institute of Physics (Finland)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IAP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IAP NASU (Ukraine)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INFN / LNF (Italy)</a:t>
              </a:r>
            </a:p>
            <a:p>
              <a:pPr eaLnBrk="0" hangingPunct="0"/>
              <a:r>
                <a:rPr lang="pt-BR" sz="900">
                  <a:solidFill>
                    <a:srgbClr val="FFFD2E"/>
                  </a:solidFill>
                </a:rPr>
                <a:t>Instituto de Fisica Corpuscular (Spain)</a:t>
              </a:r>
              <a:r>
                <a:rPr lang="en-US" sz="900">
                  <a:solidFill>
                    <a:srgbClr val="FFFD2E"/>
                  </a:solidFill>
                </a:rPr>
                <a:t>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IRFU / </a:t>
              </a:r>
              <a:r>
                <a:rPr sz="900" noProof="1">
                  <a:solidFill>
                    <a:srgbClr val="FFFD2E"/>
                  </a:solidFill>
                </a:rPr>
                <a:t>Saclay</a:t>
              </a:r>
              <a:r>
                <a:rPr lang="en-US" sz="900">
                  <a:solidFill>
                    <a:srgbClr val="FFFD2E"/>
                  </a:solidFill>
                </a:rPr>
                <a:t> (France)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Jefferson Lab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John Adams Institute (UK)</a:t>
              </a:r>
            </a:p>
          </p:txBody>
        </p:sp>
        <p:pic>
          <p:nvPicPr>
            <p:cNvPr id="8" name="Picture 8" descr="fi-flag1"/>
            <p:cNvPicPr preferRelativeResize="0"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925" y="993775"/>
              <a:ext cx="477838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it-flag1"/>
            <p:cNvPicPr preferRelativeResize="0"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6850" y="981075"/>
              <a:ext cx="479425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jp-flag1"/>
            <p:cNvPicPr preferRelativeResize="0"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72025" y="981075"/>
              <a:ext cx="476250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se-flag1"/>
            <p:cNvPicPr preferRelativeResize="0"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405813" y="952500"/>
              <a:ext cx="4778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uk-flag1"/>
            <p:cNvPicPr preferRelativeResize="0"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488363" y="3430588"/>
              <a:ext cx="474662" cy="29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3" descr="us-flag1"/>
            <p:cNvPicPr preferRelativeResize="0"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97888" y="4002088"/>
              <a:ext cx="477837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4" descr="fr-flag1"/>
            <p:cNvPicPr preferRelativeResize="0"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69963" y="9794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5"/>
            <p:cNvGrpSpPr>
              <a:grpSpLocks noChangeAspect="1"/>
            </p:cNvGrpSpPr>
            <p:nvPr/>
          </p:nvGrpSpPr>
          <p:grpSpPr bwMode="auto">
            <a:xfrm>
              <a:off x="219075" y="2214563"/>
              <a:ext cx="484188" cy="328612"/>
              <a:chOff x="360" y="1398"/>
              <a:chExt cx="1718" cy="1170"/>
            </a:xfrm>
          </p:grpSpPr>
          <p:pic>
            <p:nvPicPr>
              <p:cNvPr id="69" name="Picture 16" descr="3dflagsdotcom_european_union_2fawm"/>
              <p:cNvPicPr preferRelativeResize="0"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60" y="1398"/>
                <a:ext cx="1718" cy="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17"/>
              <p:cNvPicPr preferRelativeResize="0"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97" y="1620"/>
                <a:ext cx="808" cy="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6700838" y="5572125"/>
              <a:ext cx="2443162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Patras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Polytech. University of Catalonia (Spain)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PSI (Switzerland)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RAL (UK)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RRCAT / Indore (India)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SLAC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Thrace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Uppsala University (Sweden)</a:t>
              </a:r>
            </a:p>
          </p:txBody>
        </p:sp>
        <p:pic>
          <p:nvPicPr>
            <p:cNvPr id="17" name="Picture 19" descr="3dflagsdotcom_india_2fawm"/>
            <p:cNvPicPr preferRelativeResize="0"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86125" y="976313"/>
              <a:ext cx="463550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0" y="5511064"/>
              <a:ext cx="2528888" cy="146307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CH" sz="900">
                  <a:solidFill>
                    <a:srgbClr val="FFFD2E"/>
                  </a:solidFill>
                </a:rPr>
                <a:t>Aarhus University  (Denmark)</a:t>
              </a:r>
              <a:endParaRPr lang="en-US" sz="900">
                <a:solidFill>
                  <a:srgbClr val="FFFD2E"/>
                </a:solidFill>
              </a:endParaRP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Ankara University (Turkey)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Argonne National Laboratory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Athens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BINP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CERN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CIEMAT (Spain)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Cockcroft Institute (UK)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Gazi Universities (Turkey)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4597400" y="5575817"/>
              <a:ext cx="1841500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JINR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Karlsruhe University (Germany)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KEK (Japan)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LAL / Orsay (France)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LAPP / ESIA (France)</a:t>
              </a:r>
            </a:p>
            <a:p>
              <a:pPr eaLnBrk="0" hangingPunct="0"/>
              <a:r>
                <a:rPr lang="de-CH" sz="900">
                  <a:solidFill>
                    <a:srgbClr val="FFFD2E"/>
                  </a:solidFill>
                </a:rPr>
                <a:t>NCP (Pakistan)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North-West. Univ. Illinois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Oslo University (Norway)</a:t>
              </a:r>
            </a:p>
          </p:txBody>
        </p:sp>
        <p:pic>
          <p:nvPicPr>
            <p:cNvPr id="20" name="Picture 2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4891088"/>
              <a:ext cx="1739900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3" descr="3dflagsdotcom_turke_2fawm"/>
            <p:cNvPicPr preferRelativeResize="0"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472488" y="2138363"/>
              <a:ext cx="509587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4" descr="de-flag1"/>
            <p:cNvPicPr preferRelativeResize="0"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662113" y="982663"/>
              <a:ext cx="477837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5" descr="ru-flag1"/>
            <p:cNvPicPr preferRelativeResize="0"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7110413" y="968375"/>
              <a:ext cx="479425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6" descr="3dflagsdotcom_spnat_2fawm"/>
            <p:cNvPicPr preferRelativeResize="0"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89863" y="955675"/>
              <a:ext cx="481012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4725988" y="296068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>
              <a:off x="4305300" y="2887663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7" name="Oval 29"/>
            <p:cNvSpPr>
              <a:spLocks noChangeArrowheads="1"/>
            </p:cNvSpPr>
            <p:nvPr/>
          </p:nvSpPr>
          <p:spPr bwMode="auto">
            <a:xfrm>
              <a:off x="3978275" y="27146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4044950" y="2714625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3911600" y="256857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4286250" y="23828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857250" y="298767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auto">
            <a:xfrm>
              <a:off x="3881438" y="293528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3981450" y="2944813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4240213" y="2625725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1776413" y="2911475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4148138" y="27495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1736725" y="2857500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76713" y="23574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9" name="Oval 42"/>
            <p:cNvSpPr>
              <a:spLocks noChangeArrowheads="1"/>
            </p:cNvSpPr>
            <p:nvPr/>
          </p:nvSpPr>
          <p:spPr bwMode="auto">
            <a:xfrm>
              <a:off x="4629150" y="22447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0" name="Oval 43"/>
            <p:cNvSpPr>
              <a:spLocks noChangeArrowheads="1"/>
            </p:cNvSpPr>
            <p:nvPr/>
          </p:nvSpPr>
          <p:spPr bwMode="auto">
            <a:xfrm>
              <a:off x="6096000" y="24733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1" name="Oval 44"/>
            <p:cNvSpPr>
              <a:spLocks noChangeArrowheads="1"/>
            </p:cNvSpPr>
            <p:nvPr/>
          </p:nvSpPr>
          <p:spPr bwMode="auto">
            <a:xfrm>
              <a:off x="4972050" y="2425700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2" name="Oval 45"/>
            <p:cNvSpPr>
              <a:spLocks noChangeArrowheads="1"/>
            </p:cNvSpPr>
            <p:nvPr/>
          </p:nvSpPr>
          <p:spPr bwMode="auto">
            <a:xfrm>
              <a:off x="5067300" y="25352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3" name="Oval 46"/>
            <p:cNvSpPr>
              <a:spLocks noChangeArrowheads="1"/>
            </p:cNvSpPr>
            <p:nvPr/>
          </p:nvSpPr>
          <p:spPr bwMode="auto">
            <a:xfrm>
              <a:off x="5848350" y="34496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4" name="Oval 49"/>
            <p:cNvSpPr>
              <a:spLocks noChangeArrowheads="1"/>
            </p:cNvSpPr>
            <p:nvPr/>
          </p:nvSpPr>
          <p:spPr bwMode="auto">
            <a:xfrm>
              <a:off x="7545388" y="30162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5" name="Oval 50"/>
            <p:cNvSpPr>
              <a:spLocks noChangeArrowheads="1"/>
            </p:cNvSpPr>
            <p:nvPr/>
          </p:nvSpPr>
          <p:spPr bwMode="auto">
            <a:xfrm>
              <a:off x="4191000" y="2749550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pic>
          <p:nvPicPr>
            <p:cNvPr id="46" name="Picture 51" descr="3dflagsdotcom_switz_2fabm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486775" y="1549400"/>
              <a:ext cx="5080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2" descr="3dflagsdotcom_pakis_2fabm"/>
            <p:cNvPicPr>
              <a:picLocks noChangeAspect="1" noChangeArrowheads="1" noCrop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648325" y="987425"/>
              <a:ext cx="496888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53"/>
            <p:cNvGrpSpPr>
              <a:grpSpLocks/>
            </p:cNvGrpSpPr>
            <p:nvPr/>
          </p:nvGrpSpPr>
          <p:grpSpPr bwMode="auto">
            <a:xfrm>
              <a:off x="7926388" y="4718052"/>
              <a:ext cx="1217612" cy="885825"/>
              <a:chOff x="503" y="3106"/>
              <a:chExt cx="767" cy="558"/>
            </a:xfrm>
          </p:grpSpPr>
          <p:pic>
            <p:nvPicPr>
              <p:cNvPr id="66" name="Picture 54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624" y="3197"/>
                <a:ext cx="527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>
                <a:off x="503" y="3106"/>
                <a:ext cx="767" cy="5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74 h 21600"/>
                  <a:gd name="T26" fmla="*/ 18446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532" y="10800"/>
                    </a:moveTo>
                    <a:cubicBezTo>
                      <a:pt x="3532" y="14814"/>
                      <a:pt x="6786" y="18068"/>
                      <a:pt x="10800" y="18068"/>
                    </a:cubicBezTo>
                    <a:cubicBezTo>
                      <a:pt x="14814" y="18068"/>
                      <a:pt x="18068" y="14814"/>
                      <a:pt x="18068" y="10800"/>
                    </a:cubicBezTo>
                    <a:cubicBezTo>
                      <a:pt x="18068" y="6786"/>
                      <a:pt x="14814" y="3532"/>
                      <a:pt x="10800" y="3532"/>
                    </a:cubicBezTo>
                    <a:cubicBezTo>
                      <a:pt x="6786" y="3532"/>
                      <a:pt x="3532" y="6786"/>
                      <a:pt x="3532" y="10800"/>
                    </a:cubicBezTo>
                    <a:close/>
                  </a:path>
                </a:pathLst>
              </a:custGeom>
              <a:solidFill>
                <a:srgbClr val="00005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618" y="3187"/>
                <a:ext cx="526" cy="3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9" name="Oval 58"/>
            <p:cNvSpPr>
              <a:spLocks noChangeArrowheads="1"/>
            </p:cNvSpPr>
            <p:nvPr/>
          </p:nvSpPr>
          <p:spPr bwMode="auto">
            <a:xfrm>
              <a:off x="4044950" y="2786063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>
              <a:off x="4767263" y="29797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1" name="Oval 60"/>
            <p:cNvSpPr>
              <a:spLocks noChangeArrowheads="1"/>
            </p:cNvSpPr>
            <p:nvPr/>
          </p:nvSpPr>
          <p:spPr bwMode="auto">
            <a:xfrm>
              <a:off x="2014538" y="29908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Oval 61"/>
            <p:cNvSpPr>
              <a:spLocks noChangeArrowheads="1"/>
            </p:cNvSpPr>
            <p:nvPr/>
          </p:nvSpPr>
          <p:spPr bwMode="auto">
            <a:xfrm>
              <a:off x="3954463" y="25860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3" name="Text Box 63"/>
            <p:cNvSpPr txBox="1">
              <a:spLocks noChangeArrowheads="1"/>
            </p:cNvSpPr>
            <p:nvPr/>
          </p:nvSpPr>
          <p:spPr bwMode="auto">
            <a:xfrm>
              <a:off x="3048041" y="4474494"/>
              <a:ext cx="3626977" cy="693698"/>
            </a:xfrm>
            <a:prstGeom prst="rect">
              <a:avLst/>
            </a:prstGeom>
            <a:solidFill>
              <a:schemeClr val="tx1">
                <a:alpha val="67842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u="sng">
                  <a:solidFill>
                    <a:srgbClr val="FFFF00"/>
                  </a:solidFill>
                  <a:latin typeface="Times New Roman" charset="0"/>
                </a:rPr>
                <a:t>33 Institutes involving </a:t>
              </a:r>
              <a:br>
                <a:rPr lang="en-US" u="sng">
                  <a:solidFill>
                    <a:srgbClr val="FFFF00"/>
                  </a:solidFill>
                  <a:latin typeface="Times New Roman" charset="0"/>
                </a:rPr>
              </a:br>
              <a:r>
                <a:rPr lang="en-US" u="sng">
                  <a:solidFill>
                    <a:srgbClr val="FFFF00"/>
                  </a:solidFill>
                  <a:latin typeface="Times New Roman" charset="0"/>
                </a:rPr>
                <a:t>22 funding agencies and 18 countries</a:t>
              </a:r>
            </a:p>
          </p:txBody>
        </p:sp>
        <p:pic>
          <p:nvPicPr>
            <p:cNvPr id="54" name="Picture 64" descr="3dflags_ukr0001-000fa"/>
            <p:cNvPicPr>
              <a:picLocks noChangeAspect="1" noChangeArrowheads="1" noCrop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8524875" y="2755900"/>
              <a:ext cx="419100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5" descr="3dflags_nor0001-000fa"/>
            <p:cNvPicPr>
              <a:picLocks noChangeAspect="1" noChangeArrowheads="1" noCrop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6489700" y="946150"/>
              <a:ext cx="422275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6" descr="3dflags_grc0001-000fa"/>
            <p:cNvPicPr>
              <a:picLocks noChangeAspect="1" noChangeArrowheads="1" noCrop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463800" y="944563"/>
              <a:ext cx="4905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65" descr="\\cern.ch\dfs\Users\r\rinolfi\Desktop\3dflags_dnk0001-0003a.gif"/>
            <p:cNvPicPr>
              <a:picLocks noChangeAspect="1" noChangeArrowheads="1" noCrop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19075" y="1643063"/>
              <a:ext cx="404813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Oval 59"/>
            <p:cNvSpPr>
              <a:spLocks noChangeArrowheads="1"/>
            </p:cNvSpPr>
            <p:nvPr/>
          </p:nvSpPr>
          <p:spPr bwMode="auto">
            <a:xfrm>
              <a:off x="4505325" y="292893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572000" y="292893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638675" y="29289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>
              <a:off x="4176713" y="2500313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3913188" y="2500313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4703763" y="2571750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5692775" y="321468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5" name="Oval 59"/>
            <p:cNvSpPr>
              <a:spLocks noChangeArrowheads="1"/>
            </p:cNvSpPr>
            <p:nvPr/>
          </p:nvSpPr>
          <p:spPr bwMode="auto">
            <a:xfrm>
              <a:off x="3913188" y="285750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43000" y="128588"/>
            <a:ext cx="92202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Full” Beam Loading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operation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in CTF3</a:t>
            </a:r>
          </a:p>
        </p:txBody>
      </p:sp>
      <p:pic>
        <p:nvPicPr>
          <p:cNvPr id="5" name="Picture 7" descr="logoCT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0"/>
            <a:ext cx="914400" cy="679450"/>
          </a:xfrm>
          <a:prstGeom prst="rect">
            <a:avLst/>
          </a:prstGeom>
          <a:noFill/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336675" y="4222750"/>
            <a:ext cx="1677988" cy="16271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496888" y="3808413"/>
            <a:ext cx="6111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08000" y="3481388"/>
            <a:ext cx="666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Comic Sans MS" charset="0"/>
              </a:rPr>
              <a:t>1.5 </a:t>
            </a:r>
            <a:r>
              <a:rPr lang="en-US" sz="1200" b="1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sz="1200" b="1">
                <a:solidFill>
                  <a:schemeClr val="bg1"/>
                </a:solidFill>
                <a:latin typeface="Comic Sans MS" charset="0"/>
              </a:rPr>
              <a:t>s</a:t>
            </a:r>
            <a:endParaRPr sz="1200" b="1" noProof="1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4876800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260350" y="6186488"/>
            <a:ext cx="4513263" cy="4762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 type="non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524125" y="4589463"/>
            <a:ext cx="752475" cy="79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28600" y="3581400"/>
            <a:ext cx="1905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>
                <a:solidFill>
                  <a:srgbClr val="FFFF00"/>
                </a:solidFill>
              </a:rPr>
              <a:t>RF Power at output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of accelerating structure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Beam off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Beam on</a:t>
            </a:r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1219200" y="3581400"/>
            <a:ext cx="1676400" cy="838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505200" y="3886200"/>
            <a:ext cx="1392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FFFF00"/>
                </a:solidFill>
              </a:rPr>
              <a:t>Beam Pulse </a:t>
            </a:r>
          </a:p>
          <a:p>
            <a:r>
              <a:rPr lang="en-GB" sz="1600" b="1">
                <a:solidFill>
                  <a:srgbClr val="FFFF00"/>
                </a:solidFill>
              </a:rPr>
              <a:t>length</a:t>
            </a:r>
            <a:endParaRPr lang="en-US" sz="1600" b="1">
              <a:solidFill>
                <a:srgbClr val="FFFF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715000" y="2057400"/>
            <a:ext cx="2752725" cy="2566988"/>
            <a:chOff x="3919" y="2156"/>
            <a:chExt cx="2032" cy="1844"/>
          </a:xfrm>
        </p:grpSpPr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19" y="2156"/>
              <a:ext cx="2032" cy="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3946" y="3740"/>
              <a:ext cx="73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FFFF00"/>
                  </a:solidFill>
                </a:rPr>
                <a:t>SiC load</a:t>
              </a:r>
              <a:endParaRPr sz="1600" b="1" noProof="1">
                <a:solidFill>
                  <a:srgbClr val="FFFF00"/>
                </a:solidFill>
              </a:endParaRPr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>
              <a:off x="4301" y="2475"/>
              <a:ext cx="364" cy="6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3921" y="2181"/>
              <a:ext cx="819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600" b="1"/>
                <a:t>Damping </a:t>
              </a:r>
            </a:p>
            <a:p>
              <a:pPr algn="l" eaLnBrk="0" hangingPunct="0"/>
              <a:r>
                <a:rPr lang="en-US" sz="1600" b="1"/>
                <a:t>slot</a:t>
              </a:r>
              <a:endParaRPr sz="1600" b="1" noProof="1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4202" y="3269"/>
              <a:ext cx="161" cy="4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4876800" y="1066800"/>
            <a:ext cx="4114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600" b="1" dirty="0"/>
              <a:t>Dipole modes suppressed by slotted iris damping (first dipole’s Q factor &lt; 20)</a:t>
            </a:r>
          </a:p>
          <a:p>
            <a:pPr algn="l" eaLnBrk="0" hangingPunct="0"/>
            <a:r>
              <a:rPr lang="en-US" sz="1600" b="1" dirty="0"/>
              <a:t>and HOM frequency detuning</a:t>
            </a:r>
            <a:endParaRPr sz="1600" b="1" noProof="1"/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5114925" y="4546600"/>
            <a:ext cx="3821113" cy="171739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Beam current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4 A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Beam pulse length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1.5 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Power input/structure</a:t>
            </a:r>
            <a:r>
              <a:rPr lang="en-US" sz="1600" b="1" dirty="0"/>
              <a:t> 		</a:t>
            </a:r>
            <a:r>
              <a:rPr lang="en-US" sz="1600" b="1" dirty="0">
                <a:solidFill>
                  <a:srgbClr val="FF0000"/>
                </a:solidFill>
              </a:rPr>
              <a:t>35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 err="1">
                <a:solidFill>
                  <a:srgbClr val="0000FF"/>
                </a:solidFill>
              </a:rPr>
              <a:t>Ohmic</a:t>
            </a:r>
            <a:r>
              <a:rPr lang="en-US" sz="1600" b="1" dirty="0">
                <a:solidFill>
                  <a:srgbClr val="0000FF"/>
                </a:solidFill>
              </a:rPr>
              <a:t> losses (beam on)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1.6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RF power to load </a:t>
            </a:r>
            <a:r>
              <a:rPr lang="en-US" sz="1400" b="1" dirty="0">
                <a:solidFill>
                  <a:srgbClr val="0000FF"/>
                </a:solidFill>
              </a:rPr>
              <a:t>(beam on)</a:t>
            </a:r>
            <a:r>
              <a:rPr lang="en-US" sz="1600" b="1" dirty="0"/>
              <a:t> 	</a:t>
            </a:r>
            <a:r>
              <a:rPr lang="en-US" sz="1600" b="1" dirty="0">
                <a:solidFill>
                  <a:srgbClr val="FF0000"/>
                </a:solidFill>
              </a:rPr>
              <a:t>0.4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endParaRPr sz="1600" b="1" u="sng" noProof="1">
              <a:solidFill>
                <a:srgbClr val="0000FF"/>
              </a:solidFill>
            </a:endParaRPr>
          </a:p>
        </p:txBody>
      </p:sp>
      <p:pic>
        <p:nvPicPr>
          <p:cNvPr id="25" name="Picture 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2672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5127625" y="5943600"/>
            <a:ext cx="3652838" cy="396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2570163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RF-to-beam efficiency 	~ 94%</a:t>
            </a:r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1219200" y="4648200"/>
            <a:ext cx="1600200" cy="13716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H="1">
            <a:off x="2895600" y="4191000"/>
            <a:ext cx="914400" cy="304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llaposter"/>
          <p:cNvPicPr>
            <a:picLocks noChangeAspect="1" noChangeArrowheads="1"/>
          </p:cNvPicPr>
          <p:nvPr/>
        </p:nvPicPr>
        <p:blipFill>
          <a:blip r:embed="rId2" cstate="print"/>
          <a:srcRect b="23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762250" y="433388"/>
            <a:ext cx="5943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r>
              <a:rPr lang="en-US" sz="2400" b="1">
                <a:solidFill>
                  <a:srgbClr val="FF0000"/>
                </a:solidFill>
              </a:rPr>
              <a:t/>
            </a:r>
            <a:br>
              <a:rPr lang="en-US" sz="2400" b="1">
                <a:solidFill>
                  <a:srgbClr val="FF0000"/>
                </a:solidFill>
              </a:rPr>
            </a:b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3" name="Picture 7" descr="DSC_0036mod"/>
          <p:cNvPicPr>
            <a:picLocks noChangeAspect="1" noChangeArrowheads="1"/>
          </p:cNvPicPr>
          <p:nvPr/>
        </p:nvPicPr>
        <p:blipFill>
          <a:blip r:embed="rId2" cstate="print"/>
          <a:srcRect l="12248" t="2437" r="9996" b="9555"/>
          <a:stretch>
            <a:fillRect/>
          </a:stretch>
        </p:blipFill>
        <p:spPr bwMode="auto">
          <a:xfrm>
            <a:off x="4343400" y="3168650"/>
            <a:ext cx="4800600" cy="3613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 l="29440" t="4646" r="3847" b="38045"/>
          <a:stretch>
            <a:fillRect/>
          </a:stretch>
        </p:blipFill>
        <p:spPr bwMode="auto">
          <a:xfrm>
            <a:off x="0" y="3169940"/>
            <a:ext cx="4267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DSC016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2" descr="DSC01687"/>
          <p:cNvPicPr>
            <a:picLocks noChangeAspect="1" noChangeArrowheads="1"/>
          </p:cNvPicPr>
          <p:nvPr/>
        </p:nvPicPr>
        <p:blipFill>
          <a:blip r:embed="rId5" cstate="print"/>
          <a:srcRect t="10527"/>
          <a:stretch>
            <a:fillRect/>
          </a:stretch>
        </p:blipFill>
        <p:spPr bwMode="auto">
          <a:xfrm>
            <a:off x="4343400" y="0"/>
            <a:ext cx="4800600" cy="32210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457200" y="2667000"/>
            <a:ext cx="457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3352800" y="2819400"/>
            <a:ext cx="16002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 flipV="1">
            <a:off x="3352800" y="5562600"/>
            <a:ext cx="1905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514600" y="6248400"/>
            <a:ext cx="1597162" cy="461665"/>
          </a:xfrm>
          <a:prstGeom prst="rect">
            <a:avLst/>
          </a:prstGeom>
          <a:solidFill>
            <a:srgbClr val="0000CC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Delay Loop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885825"/>
            <a:ext cx="6858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le 3"/>
          <p:cNvSpPr txBox="1">
            <a:spLocks/>
          </p:cNvSpPr>
          <p:nvPr/>
        </p:nvSpPr>
        <p:spPr>
          <a:xfrm>
            <a:off x="866775" y="76200"/>
            <a:ext cx="7134225" cy="5334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Berlin Sans FB" pitchFamily="34" charset="0"/>
              </a:rPr>
              <a:t>Delay loop: the recombination</a:t>
            </a:r>
          </a:p>
        </p:txBody>
      </p:sp>
      <p:grpSp>
        <p:nvGrpSpPr>
          <p:cNvPr id="35" name="Group 5"/>
          <p:cNvGrpSpPr>
            <a:grpSpLocks/>
          </p:cNvGrpSpPr>
          <p:nvPr/>
        </p:nvGrpSpPr>
        <p:grpSpPr bwMode="auto">
          <a:xfrm>
            <a:off x="2057400" y="914400"/>
            <a:ext cx="6248400" cy="5105400"/>
            <a:chOff x="1683" y="1617"/>
            <a:chExt cx="2917" cy="18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690" y="1667"/>
              <a:ext cx="2693" cy="1761"/>
            </a:xfrm>
            <a:prstGeom prst="rect">
              <a:avLst/>
            </a:prstGeom>
            <a:solidFill>
              <a:sysClr val="window" lastClr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3" y="1617"/>
              <a:ext cx="2917" cy="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TextBox 7"/>
          <p:cNvSpPr txBox="1"/>
          <p:nvPr/>
        </p:nvSpPr>
        <p:spPr>
          <a:xfrm>
            <a:off x="76200" y="6172200"/>
            <a:ext cx="11430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uLnTx/>
                <a:uFillTx/>
              </a:rPr>
              <a:t>2007</a:t>
            </a:r>
          </a:p>
        </p:txBody>
      </p:sp>
      <p:sp>
        <p:nvSpPr>
          <p:cNvPr id="39" name="Rectangle 8"/>
          <p:cNvSpPr/>
          <p:nvPr/>
        </p:nvSpPr>
        <p:spPr>
          <a:xfrm>
            <a:off x="1752600" y="2971800"/>
            <a:ext cx="1981200" cy="381000"/>
          </a:xfrm>
          <a:prstGeom prst="rect">
            <a:avLst/>
          </a:prstGeom>
          <a:noFill/>
          <a:ln w="50800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glow rad="101600">
              <a:srgbClr val="F79646">
                <a:satMod val="175000"/>
                <a:alpha val="40000"/>
              </a:srgbClr>
            </a:glow>
          </a:effectLst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6667 0.26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1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57158" y="142852"/>
            <a:ext cx="830103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CNAO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Centro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Nazionale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Adroterapia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Oncologica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in Pavia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 l="12000" t="12332" b="19846"/>
          <a:stretch>
            <a:fillRect/>
          </a:stretch>
        </p:blipFill>
        <p:spPr bwMode="auto">
          <a:xfrm>
            <a:off x="1285852" y="3214686"/>
            <a:ext cx="670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28596" y="1428736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CNAO Fundation: no profit organisation created in 2001 to build the national center for hadrontherapy designed by TERA Foundation. </a:t>
            </a:r>
          </a:p>
          <a:p>
            <a:r>
              <a:rPr lang="it-IT" dirty="0" smtClean="0"/>
              <a:t>Construction begun in 2004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R layout assembly -3"/>
          <p:cNvPicPr>
            <a:picLocks noChangeAspect="1" noChangeArrowheads="1"/>
          </p:cNvPicPr>
          <p:nvPr/>
        </p:nvPicPr>
        <p:blipFill>
          <a:blip r:embed="rId2"/>
          <a:srcRect l="9801" t="12901" r="16419" b="24646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752850" y="2571750"/>
            <a:ext cx="42481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CERN</a:t>
            </a:r>
            <a:r>
              <a:rPr lang="en-US" b="1" dirty="0">
                <a:solidFill>
                  <a:schemeClr val="bg1"/>
                </a:solidFill>
              </a:rPr>
              <a:t> Layout, infrastructure, cabling,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magnets, installation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CIEMAT</a:t>
            </a:r>
            <a:r>
              <a:rPr lang="en-US" b="1" dirty="0">
                <a:solidFill>
                  <a:schemeClr val="bg1"/>
                </a:solidFill>
              </a:rPr>
              <a:t> Septa magnets, </a:t>
            </a:r>
            <a:r>
              <a:rPr lang="en-US" b="1" dirty="0" err="1">
                <a:solidFill>
                  <a:schemeClr val="bg1"/>
                </a:solidFill>
              </a:rPr>
              <a:t>sextupoles</a:t>
            </a:r>
            <a:r>
              <a:rPr lang="en-US" b="1" dirty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correctors, extraction Kickers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INFN</a:t>
            </a:r>
            <a:r>
              <a:rPr lang="en-US" b="1" dirty="0">
                <a:solidFill>
                  <a:schemeClr val="bg1"/>
                </a:solidFill>
              </a:rPr>
              <a:t> RF deflectors, wiggler, vacuum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chambers, BPM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LAPP</a:t>
            </a:r>
            <a:r>
              <a:rPr lang="en-US" b="1" dirty="0">
                <a:solidFill>
                  <a:schemeClr val="bg1"/>
                </a:solidFill>
              </a:rPr>
              <a:t> BPM electronics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LURE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quadrupoles</a:t>
            </a:r>
            <a:endParaRPr lang="en-US" b="1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BINP</a:t>
            </a:r>
            <a:r>
              <a:rPr lang="en-US" b="1" dirty="0">
                <a:solidFill>
                  <a:schemeClr val="bg1"/>
                </a:solidFill>
              </a:rPr>
              <a:t> magnet realization</a:t>
            </a:r>
          </a:p>
          <a:p>
            <a:pPr algn="l"/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8" descr="Al defl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2824"/>
            <a:ext cx="2633662" cy="19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4283" y="1928802"/>
            <a:ext cx="2500330" cy="33855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Tahoma" pitchFamily="-65" charset="0"/>
                <a:cs typeface="Tahoma" pitchFamily="-65" charset="0"/>
              </a:rPr>
              <a:t>New </a:t>
            </a:r>
            <a:r>
              <a:rPr lang="en-GB" sz="1600" b="1" dirty="0" smtClean="0">
                <a:ea typeface="Tahoma" pitchFamily="-65" charset="0"/>
                <a:cs typeface="Tahoma" pitchFamily="-65" charset="0"/>
              </a:rPr>
              <a:t>damped deflectors</a:t>
            </a:r>
            <a:endParaRPr lang="en-US" sz="1600" b="1" dirty="0">
              <a:ea typeface="Tahoma" pitchFamily="-65" charset="0"/>
              <a:cs typeface="Tahoma" pitchFamily="-65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89424" y="152400"/>
            <a:ext cx="428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</a:rPr>
              <a:t>Combiner</a:t>
            </a:r>
            <a:r>
              <a:rPr lang="it-IT" sz="2800" b="1" dirty="0" smtClean="0">
                <a:solidFill>
                  <a:srgbClr val="FF0000"/>
                </a:solidFill>
              </a:rPr>
              <a:t> Ring Layout 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2009100215091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8" y="1412875"/>
            <a:ext cx="6822831" cy="57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7"/>
          <p:cNvSpPr/>
          <p:nvPr/>
        </p:nvSpPr>
        <p:spPr>
          <a:xfrm>
            <a:off x="35168" y="3048000"/>
            <a:ext cx="1793632" cy="38100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975" y="0"/>
            <a:ext cx="362902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524000" y="391180"/>
            <a:ext cx="2757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Combiner</a:t>
            </a:r>
            <a:r>
              <a:rPr lang="it-IT" sz="2800" b="1" dirty="0" smtClean="0">
                <a:solidFill>
                  <a:srgbClr val="FF0000"/>
                </a:solidFill>
                <a:latin typeface="Arial"/>
                <a:cs typeface="Arial"/>
              </a:rPr>
              <a:t> 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Line 8"/>
          <p:cNvSpPr>
            <a:spLocks noChangeShapeType="1"/>
          </p:cNvSpPr>
          <p:nvPr/>
        </p:nvSpPr>
        <p:spPr bwMode="auto">
          <a:xfrm flipV="1">
            <a:off x="5368925" y="1846262"/>
            <a:ext cx="3629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 flipH="1" flipV="1">
            <a:off x="5368925" y="161925"/>
            <a:ext cx="0" cy="168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8845550" y="1755775"/>
            <a:ext cx="2222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pPr defTabSz="1008063"/>
            <a:r>
              <a:rPr lang="en-US">
                <a:latin typeface="Comic Sans MS" charset="0"/>
              </a:rPr>
              <a:t>t</a:t>
            </a:r>
            <a:endParaRPr noProof="1">
              <a:latin typeface="Comic Sans MS" charset="0"/>
            </a:endParaRP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5029200" y="76200"/>
            <a:ext cx="242888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pPr defTabSz="1008063"/>
            <a:r>
              <a:rPr lang="en-US" dirty="0" err="1">
                <a:latin typeface="Comic Sans MS" charset="0"/>
              </a:rPr>
              <a:t>x</a:t>
            </a:r>
            <a:endParaRPr noProof="1">
              <a:latin typeface="Comic Sans MS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97525" y="344487"/>
            <a:ext cx="3171825" cy="1366838"/>
            <a:chOff x="294" y="1262"/>
            <a:chExt cx="2517" cy="1557"/>
          </a:xfrm>
        </p:grpSpPr>
        <p:pic>
          <p:nvPicPr>
            <p:cNvPr id="1844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4" y="1262"/>
              <a:ext cx="2517" cy="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5" name="Line 5"/>
            <p:cNvSpPr>
              <a:spLocks noChangeShapeType="1"/>
            </p:cNvSpPr>
            <p:nvPr/>
          </p:nvSpPr>
          <p:spPr bwMode="auto">
            <a:xfrm>
              <a:off x="1631" y="1502"/>
              <a:ext cx="487" cy="0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446" name="Rectangle 6"/>
            <p:cNvSpPr>
              <a:spLocks noChangeArrowheads="1"/>
            </p:cNvSpPr>
            <p:nvPr/>
          </p:nvSpPr>
          <p:spPr bwMode="auto">
            <a:xfrm>
              <a:off x="1657" y="1545"/>
              <a:ext cx="468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defTabSz="1008063" eaLnBrk="0"/>
              <a:r>
                <a:rPr lang="en-US" sz="1500">
                  <a:solidFill>
                    <a:srgbClr val="CCECFF"/>
                  </a:solidFill>
                  <a:latin typeface="Comic Sans MS" charset="0"/>
                </a:rPr>
                <a:t>333 ps</a:t>
              </a:r>
              <a:endParaRPr sz="1500" noProof="1">
                <a:solidFill>
                  <a:srgbClr val="CCECFF"/>
                </a:solidFill>
                <a:latin typeface="Comic Sans MS" charset="0"/>
              </a:endParaRPr>
            </a:p>
          </p:txBody>
        </p:sp>
      </p:grp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7525" y="322262"/>
            <a:ext cx="31369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50837"/>
            <a:ext cx="3130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7525" y="525462"/>
            <a:ext cx="312261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CTF3_first_combination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286000"/>
            <a:ext cx="8763000" cy="4467637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76200" y="727885"/>
            <a:ext cx="5307013" cy="925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Delay Loop &amp; Combiner Ring: </a:t>
            </a:r>
          </a:p>
          <a:p>
            <a:pPr algn="ctr">
              <a:lnSpc>
                <a:spcPct val="80000"/>
              </a:lnSpc>
            </a:pPr>
            <a:endParaRPr lang="en-US" sz="105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recombination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"/>
          <p:cNvSpPr/>
          <p:nvPr/>
        </p:nvSpPr>
        <p:spPr>
          <a:xfrm>
            <a:off x="2605088" y="5486400"/>
            <a:ext cx="2667000" cy="30480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5786" y="714356"/>
            <a:ext cx="77153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/>
              <a:t>WP9</a:t>
            </a:r>
            <a:r>
              <a:rPr lang="it-IT" sz="2000" b="1" dirty="0" smtClean="0"/>
              <a:t>:  NC Linac</a:t>
            </a:r>
            <a:endParaRPr lang="en-US" sz="2000" b="1" dirty="0" smtClean="0"/>
          </a:p>
          <a:p>
            <a:r>
              <a:rPr lang="it-IT" sz="2000" b="1" dirty="0" smtClean="0"/>
              <a:t>Task </a:t>
            </a:r>
            <a:r>
              <a:rPr lang="it-IT" sz="2000" b="1" dirty="0" smtClean="0"/>
              <a:t>5: Drive Beam Phase </a:t>
            </a:r>
            <a:r>
              <a:rPr lang="it-IT" sz="2000" b="1" dirty="0" smtClean="0"/>
              <a:t>Control</a:t>
            </a:r>
          </a:p>
          <a:p>
            <a:r>
              <a:rPr lang="it-IT" sz="2000" b="1" dirty="0" smtClean="0"/>
              <a:t>Partners: </a:t>
            </a:r>
            <a:r>
              <a:rPr lang="it-IT" sz="2000" b="1" dirty="0" smtClean="0"/>
              <a:t>LNF, </a:t>
            </a:r>
            <a:r>
              <a:rPr lang="it-IT" sz="2000" b="1" dirty="0" smtClean="0"/>
              <a:t>CERN </a:t>
            </a:r>
            <a:r>
              <a:rPr lang="it-IT" sz="2000" b="1" dirty="0" smtClean="0"/>
              <a:t>and </a:t>
            </a:r>
            <a:r>
              <a:rPr lang="it-IT" sz="2000" b="1" dirty="0" smtClean="0"/>
              <a:t>PSI.</a:t>
            </a:r>
            <a:endParaRPr lang="en-US" sz="2000" b="1" dirty="0" smtClean="0"/>
          </a:p>
          <a:p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642910" y="3071810"/>
            <a:ext cx="6858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In the two beam acceleration scheme is important to synchronize precisely the Main Beam with respect to the RF power produced by the Drive Beam.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Timing errors lead to energy variations in the Main </a:t>
            </a:r>
            <a:r>
              <a:rPr lang="en-US" sz="2000" dirty="0" err="1" smtClean="0">
                <a:latin typeface="Calibri" pitchFamily="34" charset="0"/>
              </a:rPr>
              <a:t>Linac</a:t>
            </a:r>
            <a:r>
              <a:rPr lang="en-US" sz="2000" dirty="0" smtClean="0">
                <a:latin typeface="Calibri" pitchFamily="34" charset="0"/>
              </a:rPr>
              <a:t> and would have an impact on the collider performance (luminosity reduction</a:t>
            </a:r>
            <a:r>
              <a:rPr lang="en-US" sz="2000" dirty="0" smtClean="0">
                <a:latin typeface="Calibri" pitchFamily="34" charset="0"/>
              </a:rPr>
              <a:t>).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dirty="0" smtClean="0"/>
              <a:t>Control of the drive beam phase errors within about 0.1° (23fs @ 12GHz).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571744"/>
            <a:ext cx="26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Phase error control</a:t>
            </a:r>
            <a:endParaRPr lang="en-US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75" y="1225550"/>
            <a:ext cx="6832600" cy="5157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1839913" y="2878138"/>
            <a:ext cx="3759200" cy="3074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19352390">
            <a:off x="4702175" y="2700338"/>
            <a:ext cx="758825" cy="527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470525" y="1635125"/>
            <a:ext cx="1649413" cy="1355725"/>
          </a:xfrm>
          <a:custGeom>
            <a:avLst/>
            <a:gdLst>
              <a:gd name="T0" fmla="*/ 0 w 1039"/>
              <a:gd name="T1" fmla="*/ 2147483647 h 854"/>
              <a:gd name="T2" fmla="*/ 2147483647 w 1039"/>
              <a:gd name="T3" fmla="*/ 2147483647 h 854"/>
              <a:gd name="T4" fmla="*/ 2147483647 w 1039"/>
              <a:gd name="T5" fmla="*/ 2147483647 h 854"/>
              <a:gd name="T6" fmla="*/ 2147483647 w 1039"/>
              <a:gd name="T7" fmla="*/ 2147483647 h 854"/>
              <a:gd name="T8" fmla="*/ 2147483647 w 1039"/>
              <a:gd name="T9" fmla="*/ 2147483647 h 854"/>
              <a:gd name="T10" fmla="*/ 2147483647 w 1039"/>
              <a:gd name="T11" fmla="*/ 2147483647 h 854"/>
              <a:gd name="T12" fmla="*/ 2147483647 w 1039"/>
              <a:gd name="T13" fmla="*/ 2147483647 h 854"/>
              <a:gd name="T14" fmla="*/ 2147483647 w 1039"/>
              <a:gd name="T15" fmla="*/ 2147483647 h 854"/>
              <a:gd name="T16" fmla="*/ 2147483647 w 1039"/>
              <a:gd name="T17" fmla="*/ 2147483647 h 854"/>
              <a:gd name="T18" fmla="*/ 2147483647 w 1039"/>
              <a:gd name="T19" fmla="*/ 2147483647 h 854"/>
              <a:gd name="T20" fmla="*/ 2147483647 w 1039"/>
              <a:gd name="T21" fmla="*/ 2147483647 h 854"/>
              <a:gd name="T22" fmla="*/ 2147483647 w 1039"/>
              <a:gd name="T23" fmla="*/ 2147483647 h 854"/>
              <a:gd name="T24" fmla="*/ 2147483647 w 1039"/>
              <a:gd name="T25" fmla="*/ 2147483647 h 854"/>
              <a:gd name="T26" fmla="*/ 2147483647 w 1039"/>
              <a:gd name="T27" fmla="*/ 2147483647 h 854"/>
              <a:gd name="T28" fmla="*/ 2147483647 w 1039"/>
              <a:gd name="T29" fmla="*/ 2147483647 h 854"/>
              <a:gd name="T30" fmla="*/ 2147483647 w 1039"/>
              <a:gd name="T31" fmla="*/ 2147483647 h 854"/>
              <a:gd name="T32" fmla="*/ 2147483647 w 1039"/>
              <a:gd name="T33" fmla="*/ 2147483647 h 854"/>
              <a:gd name="T34" fmla="*/ 2147483647 w 1039"/>
              <a:gd name="T35" fmla="*/ 2147483647 h 8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9"/>
              <a:gd name="T55" fmla="*/ 0 h 854"/>
              <a:gd name="T56" fmla="*/ 1039 w 1039"/>
              <a:gd name="T57" fmla="*/ 854 h 8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9" h="854">
                <a:moveTo>
                  <a:pt x="0" y="854"/>
                </a:moveTo>
                <a:cubicBezTo>
                  <a:pt x="12" y="833"/>
                  <a:pt x="69" y="795"/>
                  <a:pt x="72" y="728"/>
                </a:cubicBezTo>
                <a:cubicBezTo>
                  <a:pt x="75" y="661"/>
                  <a:pt x="11" y="516"/>
                  <a:pt x="18" y="449"/>
                </a:cubicBezTo>
                <a:cubicBezTo>
                  <a:pt x="25" y="382"/>
                  <a:pt x="74" y="359"/>
                  <a:pt x="114" y="323"/>
                </a:cubicBezTo>
                <a:cubicBezTo>
                  <a:pt x="154" y="287"/>
                  <a:pt x="200" y="278"/>
                  <a:pt x="260" y="235"/>
                </a:cubicBezTo>
                <a:cubicBezTo>
                  <a:pt x="320" y="192"/>
                  <a:pt x="408" y="103"/>
                  <a:pt x="474" y="65"/>
                </a:cubicBezTo>
                <a:cubicBezTo>
                  <a:pt x="540" y="27"/>
                  <a:pt x="593" y="0"/>
                  <a:pt x="657" y="8"/>
                </a:cubicBezTo>
                <a:cubicBezTo>
                  <a:pt x="721" y="16"/>
                  <a:pt x="801" y="75"/>
                  <a:pt x="861" y="116"/>
                </a:cubicBezTo>
                <a:cubicBezTo>
                  <a:pt x="921" y="157"/>
                  <a:pt x="995" y="194"/>
                  <a:pt x="1017" y="254"/>
                </a:cubicBezTo>
                <a:cubicBezTo>
                  <a:pt x="1039" y="314"/>
                  <a:pt x="1037" y="400"/>
                  <a:pt x="993" y="473"/>
                </a:cubicBezTo>
                <a:cubicBezTo>
                  <a:pt x="949" y="546"/>
                  <a:pt x="824" y="638"/>
                  <a:pt x="753" y="695"/>
                </a:cubicBezTo>
                <a:cubicBezTo>
                  <a:pt x="682" y="752"/>
                  <a:pt x="632" y="797"/>
                  <a:pt x="567" y="818"/>
                </a:cubicBezTo>
                <a:cubicBezTo>
                  <a:pt x="502" y="839"/>
                  <a:pt x="421" y="837"/>
                  <a:pt x="360" y="821"/>
                </a:cubicBezTo>
                <a:cubicBezTo>
                  <a:pt x="299" y="805"/>
                  <a:pt x="243" y="756"/>
                  <a:pt x="201" y="722"/>
                </a:cubicBezTo>
                <a:cubicBezTo>
                  <a:pt x="159" y="688"/>
                  <a:pt x="128" y="655"/>
                  <a:pt x="108" y="614"/>
                </a:cubicBezTo>
                <a:cubicBezTo>
                  <a:pt x="88" y="573"/>
                  <a:pt x="77" y="518"/>
                  <a:pt x="78" y="476"/>
                </a:cubicBezTo>
                <a:cubicBezTo>
                  <a:pt x="79" y="434"/>
                  <a:pt x="90" y="394"/>
                  <a:pt x="114" y="359"/>
                </a:cubicBezTo>
                <a:cubicBezTo>
                  <a:pt x="138" y="324"/>
                  <a:pt x="202" y="283"/>
                  <a:pt x="225" y="26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580063" y="2838450"/>
            <a:ext cx="142875" cy="50800"/>
          </a:xfrm>
          <a:custGeom>
            <a:avLst/>
            <a:gdLst>
              <a:gd name="T0" fmla="*/ 0 w 90"/>
              <a:gd name="T1" fmla="*/ 2147483647 h 32"/>
              <a:gd name="T2" fmla="*/ 2147483647 w 90"/>
              <a:gd name="T3" fmla="*/ 2147483647 h 32"/>
              <a:gd name="T4" fmla="*/ 2147483647 w 90"/>
              <a:gd name="T5" fmla="*/ 0 h 32"/>
              <a:gd name="T6" fmla="*/ 0 60000 65536"/>
              <a:gd name="T7" fmla="*/ 0 60000 65536"/>
              <a:gd name="T8" fmla="*/ 0 60000 65536"/>
              <a:gd name="T9" fmla="*/ 0 w 90"/>
              <a:gd name="T10" fmla="*/ 0 h 32"/>
              <a:gd name="T11" fmla="*/ 90 w 90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32">
                <a:moveTo>
                  <a:pt x="0" y="32"/>
                </a:moveTo>
                <a:lnTo>
                  <a:pt x="42" y="12"/>
                </a:lnTo>
                <a:lnTo>
                  <a:pt x="9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660775" y="2681288"/>
            <a:ext cx="3076575" cy="2257425"/>
          </a:xfrm>
          <a:custGeom>
            <a:avLst/>
            <a:gdLst>
              <a:gd name="T0" fmla="*/ 2147483647 w 1938"/>
              <a:gd name="T1" fmla="*/ 0 h 1422"/>
              <a:gd name="T2" fmla="*/ 2147483647 w 1938"/>
              <a:gd name="T3" fmla="*/ 2147483647 h 1422"/>
              <a:gd name="T4" fmla="*/ 2147483647 w 1938"/>
              <a:gd name="T5" fmla="*/ 2147483647 h 1422"/>
              <a:gd name="T6" fmla="*/ 2147483647 w 1938"/>
              <a:gd name="T7" fmla="*/ 2147483647 h 1422"/>
              <a:gd name="T8" fmla="*/ 2147483647 w 1938"/>
              <a:gd name="T9" fmla="*/ 2147483647 h 1422"/>
              <a:gd name="T10" fmla="*/ 0 w 1938"/>
              <a:gd name="T11" fmla="*/ 2147483647 h 14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38"/>
              <a:gd name="T19" fmla="*/ 0 h 1422"/>
              <a:gd name="T20" fmla="*/ 1938 w 1938"/>
              <a:gd name="T21" fmla="*/ 1422 h 14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38" h="1422">
                <a:moveTo>
                  <a:pt x="1938" y="0"/>
                </a:moveTo>
                <a:cubicBezTo>
                  <a:pt x="1910" y="25"/>
                  <a:pt x="1829" y="98"/>
                  <a:pt x="1767" y="150"/>
                </a:cubicBezTo>
                <a:cubicBezTo>
                  <a:pt x="1705" y="202"/>
                  <a:pt x="1650" y="243"/>
                  <a:pt x="1563" y="312"/>
                </a:cubicBezTo>
                <a:cubicBezTo>
                  <a:pt x="1476" y="381"/>
                  <a:pt x="1346" y="508"/>
                  <a:pt x="1242" y="564"/>
                </a:cubicBezTo>
                <a:cubicBezTo>
                  <a:pt x="1138" y="620"/>
                  <a:pt x="1143" y="508"/>
                  <a:pt x="936" y="651"/>
                </a:cubicBezTo>
                <a:cubicBezTo>
                  <a:pt x="729" y="794"/>
                  <a:pt x="195" y="1261"/>
                  <a:pt x="0" y="142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020888" y="3983038"/>
            <a:ext cx="11477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DRIVE BEAM 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LINAC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4075113" y="3962400"/>
            <a:ext cx="746125" cy="731838"/>
          </a:xfrm>
          <a:custGeom>
            <a:avLst/>
            <a:gdLst>
              <a:gd name="T0" fmla="*/ 2147483647 w 470"/>
              <a:gd name="T1" fmla="*/ 0 h 461"/>
              <a:gd name="T2" fmla="*/ 2147483647 w 470"/>
              <a:gd name="T3" fmla="*/ 2147483647 h 461"/>
              <a:gd name="T4" fmla="*/ 2147483647 w 470"/>
              <a:gd name="T5" fmla="*/ 2147483647 h 461"/>
              <a:gd name="T6" fmla="*/ 2147483647 w 470"/>
              <a:gd name="T7" fmla="*/ 2147483647 h 461"/>
              <a:gd name="T8" fmla="*/ 0 w 470"/>
              <a:gd name="T9" fmla="*/ 2147483647 h 4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"/>
              <a:gd name="T16" fmla="*/ 0 h 461"/>
              <a:gd name="T17" fmla="*/ 470 w 470"/>
              <a:gd name="T18" fmla="*/ 461 h 4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" h="461">
                <a:moveTo>
                  <a:pt x="470" y="0"/>
                </a:moveTo>
                <a:cubicBezTo>
                  <a:pt x="462" y="8"/>
                  <a:pt x="433" y="27"/>
                  <a:pt x="420" y="50"/>
                </a:cubicBezTo>
                <a:cubicBezTo>
                  <a:pt x="407" y="73"/>
                  <a:pt x="421" y="103"/>
                  <a:pt x="389" y="141"/>
                </a:cubicBezTo>
                <a:cubicBezTo>
                  <a:pt x="357" y="179"/>
                  <a:pt x="294" y="225"/>
                  <a:pt x="229" y="278"/>
                </a:cubicBezTo>
                <a:cubicBezTo>
                  <a:pt x="164" y="331"/>
                  <a:pt x="48" y="423"/>
                  <a:pt x="0" y="46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4162425" y="4002088"/>
            <a:ext cx="890588" cy="733425"/>
          </a:xfrm>
          <a:custGeom>
            <a:avLst/>
            <a:gdLst>
              <a:gd name="T0" fmla="*/ 2147483647 w 561"/>
              <a:gd name="T1" fmla="*/ 0 h 462"/>
              <a:gd name="T2" fmla="*/ 0 w 561"/>
              <a:gd name="T3" fmla="*/ 2147483647 h 462"/>
              <a:gd name="T4" fmla="*/ 0 60000 65536"/>
              <a:gd name="T5" fmla="*/ 0 60000 65536"/>
              <a:gd name="T6" fmla="*/ 0 w 561"/>
              <a:gd name="T7" fmla="*/ 0 h 462"/>
              <a:gd name="T8" fmla="*/ 561 w 561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1" h="462">
                <a:moveTo>
                  <a:pt x="561" y="0"/>
                </a:moveTo>
                <a:lnTo>
                  <a:pt x="0" y="462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2840038" y="4838700"/>
            <a:ext cx="225425" cy="304800"/>
          </a:xfrm>
          <a:custGeom>
            <a:avLst/>
            <a:gdLst>
              <a:gd name="T0" fmla="*/ 0 w 142"/>
              <a:gd name="T1" fmla="*/ 2147483647 h 192"/>
              <a:gd name="T2" fmla="*/ 2147483647 w 142"/>
              <a:gd name="T3" fmla="*/ 2147483647 h 192"/>
              <a:gd name="T4" fmla="*/ 2147483647 w 142"/>
              <a:gd name="T5" fmla="*/ 2147483647 h 192"/>
              <a:gd name="T6" fmla="*/ 2147483647 w 142"/>
              <a:gd name="T7" fmla="*/ 2147483647 h 192"/>
              <a:gd name="T8" fmla="*/ 2147483647 w 142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192"/>
              <a:gd name="T17" fmla="*/ 142 w 14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" h="192">
                <a:moveTo>
                  <a:pt x="0" y="192"/>
                </a:moveTo>
                <a:cubicBezTo>
                  <a:pt x="12" y="180"/>
                  <a:pt x="56" y="143"/>
                  <a:pt x="72" y="119"/>
                </a:cubicBezTo>
                <a:cubicBezTo>
                  <a:pt x="88" y="95"/>
                  <a:pt x="89" y="63"/>
                  <a:pt x="96" y="48"/>
                </a:cubicBezTo>
                <a:cubicBezTo>
                  <a:pt x="103" y="33"/>
                  <a:pt x="104" y="35"/>
                  <a:pt x="112" y="27"/>
                </a:cubicBezTo>
                <a:cubicBezTo>
                  <a:pt x="120" y="19"/>
                  <a:pt x="137" y="4"/>
                  <a:pt x="142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324350" y="3643313"/>
            <a:ext cx="206375" cy="284162"/>
          </a:xfrm>
          <a:custGeom>
            <a:avLst/>
            <a:gdLst>
              <a:gd name="T0" fmla="*/ 0 w 130"/>
              <a:gd name="T1" fmla="*/ 2147483647 h 179"/>
              <a:gd name="T2" fmla="*/ 2147483647 w 130"/>
              <a:gd name="T3" fmla="*/ 2147483647 h 179"/>
              <a:gd name="T4" fmla="*/ 2147483647 w 130"/>
              <a:gd name="T5" fmla="*/ 2147483647 h 179"/>
              <a:gd name="T6" fmla="*/ 2147483647 w 130"/>
              <a:gd name="T7" fmla="*/ 2147483647 h 179"/>
              <a:gd name="T8" fmla="*/ 2147483647 w 130"/>
              <a:gd name="T9" fmla="*/ 0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0"/>
              <a:gd name="T16" fmla="*/ 0 h 179"/>
              <a:gd name="T17" fmla="*/ 130 w 130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0" h="179">
                <a:moveTo>
                  <a:pt x="0" y="179"/>
                </a:moveTo>
                <a:cubicBezTo>
                  <a:pt x="12" y="167"/>
                  <a:pt x="56" y="129"/>
                  <a:pt x="72" y="106"/>
                </a:cubicBezTo>
                <a:cubicBezTo>
                  <a:pt x="88" y="83"/>
                  <a:pt x="88" y="54"/>
                  <a:pt x="94" y="39"/>
                </a:cubicBezTo>
                <a:cubicBezTo>
                  <a:pt x="100" y="24"/>
                  <a:pt x="104" y="24"/>
                  <a:pt x="110" y="17"/>
                </a:cubicBezTo>
                <a:cubicBezTo>
                  <a:pt x="116" y="10"/>
                  <a:pt x="126" y="4"/>
                  <a:pt x="13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492625" y="3495675"/>
            <a:ext cx="352425" cy="180975"/>
          </a:xfrm>
          <a:custGeom>
            <a:avLst/>
            <a:gdLst>
              <a:gd name="T0" fmla="*/ 2147483647 w 222"/>
              <a:gd name="T1" fmla="*/ 0 h 114"/>
              <a:gd name="T2" fmla="*/ 2147483647 w 222"/>
              <a:gd name="T3" fmla="*/ 2147483647 h 114"/>
              <a:gd name="T4" fmla="*/ 2147483647 w 222"/>
              <a:gd name="T5" fmla="*/ 2147483647 h 114"/>
              <a:gd name="T6" fmla="*/ 2147483647 w 222"/>
              <a:gd name="T7" fmla="*/ 2147483647 h 114"/>
              <a:gd name="T8" fmla="*/ 0 w 222"/>
              <a:gd name="T9" fmla="*/ 2147483647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14"/>
              <a:gd name="T17" fmla="*/ 222 w 22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14">
                <a:moveTo>
                  <a:pt x="222" y="0"/>
                </a:moveTo>
                <a:cubicBezTo>
                  <a:pt x="207" y="10"/>
                  <a:pt x="163" y="50"/>
                  <a:pt x="136" y="62"/>
                </a:cubicBezTo>
                <a:cubicBezTo>
                  <a:pt x="109" y="74"/>
                  <a:pt x="75" y="68"/>
                  <a:pt x="58" y="72"/>
                </a:cubicBezTo>
                <a:cubicBezTo>
                  <a:pt x="41" y="76"/>
                  <a:pt x="41" y="82"/>
                  <a:pt x="31" y="89"/>
                </a:cubicBezTo>
                <a:cubicBezTo>
                  <a:pt x="21" y="96"/>
                  <a:pt x="6" y="109"/>
                  <a:pt x="0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244975" y="4908550"/>
            <a:ext cx="1363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de-CH" sz="1600">
                <a:solidFill>
                  <a:schemeClr val="bg1"/>
                </a:solidFill>
                <a:latin typeface="Arial" pitchFamily="34" charset="0"/>
              </a:rPr>
              <a:t>CLEX</a:t>
            </a:r>
          </a:p>
          <a:p>
            <a:pPr algn="ctr" eaLnBrk="0" hangingPunct="0"/>
            <a:r>
              <a:rPr lang="de-CH" sz="1000">
                <a:solidFill>
                  <a:schemeClr val="bg1"/>
                </a:solidFill>
                <a:latin typeface="Arial" pitchFamily="34" charset="0"/>
              </a:rPr>
              <a:t>CLIC Experimental Area</a:t>
            </a:r>
            <a:endParaRPr lang="de-CH" sz="10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2909888" y="4926013"/>
            <a:ext cx="34448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3025775" y="4818063"/>
            <a:ext cx="0" cy="61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2906713" y="4819650"/>
            <a:ext cx="119062" cy="106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3251200" y="5222875"/>
            <a:ext cx="3175" cy="122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3154363" y="5332413"/>
            <a:ext cx="109537" cy="87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271963" y="2228850"/>
            <a:ext cx="6334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DELAY 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LOOP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6851650" y="2868613"/>
            <a:ext cx="9588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COMBINER</a:t>
            </a:r>
            <a:br>
              <a:rPr lang="en-US" sz="140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RING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Line 24"/>
          <p:cNvSpPr>
            <a:spLocks noChangeAspect="1" noChangeShapeType="1"/>
          </p:cNvSpPr>
          <p:nvPr/>
        </p:nvSpPr>
        <p:spPr bwMode="auto">
          <a:xfrm flipV="1">
            <a:off x="1511300" y="5005388"/>
            <a:ext cx="384175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398588" y="4946650"/>
            <a:ext cx="2809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10 m</a:t>
            </a:r>
            <a:endParaRPr lang="en-US" sz="10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3509963" y="3136900"/>
            <a:ext cx="985837" cy="44132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885950" y="2633663"/>
            <a:ext cx="185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FF9900"/>
                </a:solidFill>
                <a:latin typeface="Arial" pitchFamily="34" charset="0"/>
              </a:rPr>
              <a:t>Phase &amp; energy measurement</a:t>
            </a:r>
            <a:endParaRPr lang="en-US" sz="1600" noProof="1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5711825" y="3679825"/>
            <a:ext cx="541338" cy="2714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6192838" y="3624263"/>
            <a:ext cx="18573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FF9900"/>
                </a:solidFill>
                <a:latin typeface="Arial" pitchFamily="34" charset="0"/>
              </a:rPr>
              <a:t>Fast feed-forward kicker in final compression line</a:t>
            </a:r>
            <a:endParaRPr lang="en-US" sz="1600" noProof="1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4533900" y="3398838"/>
            <a:ext cx="773113" cy="360362"/>
          </a:xfrm>
          <a:custGeom>
            <a:avLst/>
            <a:gdLst>
              <a:gd name="T0" fmla="*/ 0 w 430"/>
              <a:gd name="T1" fmla="*/ 2147483647 h 182"/>
              <a:gd name="T2" fmla="*/ 2147483647 w 430"/>
              <a:gd name="T3" fmla="*/ 2147483647 h 182"/>
              <a:gd name="T4" fmla="*/ 2147483647 w 430"/>
              <a:gd name="T5" fmla="*/ 0 h 182"/>
              <a:gd name="T6" fmla="*/ 2147483647 w 430"/>
              <a:gd name="T7" fmla="*/ 2147483647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430"/>
              <a:gd name="T13" fmla="*/ 0 h 182"/>
              <a:gd name="T14" fmla="*/ 430 w 430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0" h="182">
                <a:moveTo>
                  <a:pt x="0" y="119"/>
                </a:moveTo>
                <a:lnTo>
                  <a:pt x="66" y="182"/>
                </a:lnTo>
                <a:lnTo>
                  <a:pt x="288" y="0"/>
                </a:lnTo>
                <a:lnTo>
                  <a:pt x="430" y="114"/>
                </a:lnTo>
              </a:path>
            </a:pathLst>
          </a:custGeom>
          <a:noFill/>
          <a:ln w="38100" cap="flat" cmpd="sng">
            <a:solidFill>
              <a:srgbClr val="FFFF66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500166" y="428604"/>
            <a:ext cx="6072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588" eaLnBrk="0" hangingPunct="0">
              <a:tabLst>
                <a:tab pos="3592513" algn="l"/>
              </a:tabLst>
            </a:pPr>
            <a:r>
              <a:rPr lang="en-US" sz="2000" dirty="0" smtClean="0">
                <a:latin typeface="Arial" pitchFamily="34" charset="0"/>
              </a:rPr>
              <a:t>Phase </a:t>
            </a:r>
            <a:r>
              <a:rPr lang="en-US" sz="2000" dirty="0">
                <a:latin typeface="Arial" pitchFamily="34" charset="0"/>
              </a:rPr>
              <a:t>stability measurements &amp; </a:t>
            </a:r>
            <a:r>
              <a:rPr lang="en-US" sz="2000" dirty="0" smtClean="0">
                <a:latin typeface="Arial" pitchFamily="34" charset="0"/>
              </a:rPr>
              <a:t>feed-forward </a:t>
            </a:r>
            <a:r>
              <a:rPr lang="en-GB" sz="2000" dirty="0" smtClean="0"/>
              <a:t>could </a:t>
            </a:r>
            <a:r>
              <a:rPr lang="en-GB" sz="2000" dirty="0" smtClean="0"/>
              <a:t>be tested in the CTF3</a:t>
            </a:r>
            <a:endParaRPr lang="en-US" sz="2000" dirty="0">
              <a:latin typeface="Arial" pitchFamily="34" charset="0"/>
            </a:endParaRPr>
          </a:p>
          <a:p>
            <a:pPr marL="177800" indent="-177800" eaLnBrk="0" hangingPunct="0">
              <a:buFontTx/>
              <a:buChar char="•"/>
              <a:tabLst>
                <a:tab pos="3592513" algn="l"/>
              </a:tabLst>
            </a:pPr>
            <a:endParaRPr lang="en-US" sz="1400" dirty="0">
              <a:latin typeface="Arial" pitchFamily="34" charset="0"/>
            </a:endParaRPr>
          </a:p>
        </p:txBody>
      </p:sp>
      <p:pic>
        <p:nvPicPr>
          <p:cNvPr id="32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738" y="4495800"/>
            <a:ext cx="28527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3500430" y="2000240"/>
            <a:ext cx="4786346" cy="335758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0"/>
            <a:ext cx="57150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Phase monitor main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requirements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700" dirty="0" smtClean="0">
              <a:ea typeface="Times New Roman" pitchFamily="18" charset="0"/>
            </a:endParaRPr>
          </a:p>
          <a:p>
            <a:pPr marL="174625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Resolution of the order of 20 </a:t>
            </a:r>
            <a:r>
              <a:rPr lang="en-US" sz="1600" dirty="0" err="1" smtClean="0">
                <a:ea typeface="Times New Roman" pitchFamily="18" charset="0"/>
              </a:rPr>
              <a:t>fs</a:t>
            </a:r>
            <a:r>
              <a:rPr lang="en-US" sz="1600" dirty="0" smtClean="0">
                <a:ea typeface="Times New Roman" pitchFamily="18" charset="0"/>
              </a:rPr>
              <a:t>. </a:t>
            </a:r>
          </a:p>
          <a:p>
            <a:pPr marL="174625" lvl="0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Very low coupling </a:t>
            </a:r>
            <a:r>
              <a:rPr lang="en-US" sz="1600" dirty="0" smtClean="0">
                <a:ea typeface="Times New Roman" pitchFamily="18" charset="0"/>
              </a:rPr>
              <a:t>impedance. </a:t>
            </a:r>
            <a:endParaRPr lang="en-US" sz="1600" dirty="0" smtClean="0"/>
          </a:p>
          <a:p>
            <a:pPr marL="174625" lvl="0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Rejection </a:t>
            </a:r>
            <a:r>
              <a:rPr lang="en-US" sz="1600" dirty="0" smtClean="0">
                <a:ea typeface="Times New Roman" pitchFamily="18" charset="0"/>
              </a:rPr>
              <a:t>of RF noise and weak fields in the beam pipe </a:t>
            </a:r>
            <a:r>
              <a:rPr lang="en-US" sz="1600" dirty="0" smtClean="0">
                <a:ea typeface="Times New Roman" pitchFamily="18" charset="0"/>
              </a:rPr>
              <a:t>(they could </a:t>
            </a:r>
            <a:r>
              <a:rPr lang="en-US" sz="1600" dirty="0" smtClean="0">
                <a:ea typeface="Times New Roman" pitchFamily="18" charset="0"/>
              </a:rPr>
              <a:t>affect the </a:t>
            </a:r>
            <a:r>
              <a:rPr lang="en-US" sz="1600" dirty="0" smtClean="0">
                <a:ea typeface="Times New Roman" pitchFamily="18" charset="0"/>
              </a:rPr>
              <a:t>measurements).</a:t>
            </a:r>
            <a:endParaRPr lang="en-US" sz="1600" dirty="0" smtClean="0">
              <a:ea typeface="Times New Roman" pitchFamily="18" charset="0"/>
            </a:endParaRPr>
          </a:p>
          <a:p>
            <a:pPr marL="174625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GB" sz="1600" dirty="0" smtClean="0"/>
              <a:t>Detection </a:t>
            </a:r>
            <a:r>
              <a:rPr lang="en-GB" sz="1600" dirty="0" smtClean="0"/>
              <a:t>at </a:t>
            </a:r>
            <a:r>
              <a:rPr lang="en-GB" sz="1600" dirty="0" smtClean="0"/>
              <a:t>12 GHz.</a:t>
            </a:r>
            <a:endParaRPr lang="en-US" sz="1600" dirty="0" smtClean="0">
              <a:ea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2002" t="18386" r="23699" b="7485"/>
          <a:stretch>
            <a:fillRect/>
          </a:stretch>
        </p:blipFill>
        <p:spPr bwMode="auto">
          <a:xfrm>
            <a:off x="571472" y="2214554"/>
            <a:ext cx="2786082" cy="29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785786" y="3000372"/>
            <a:ext cx="301686" cy="369332"/>
            <a:chOff x="1214414" y="357166"/>
            <a:chExt cx="301686" cy="369332"/>
          </a:xfrm>
        </p:grpSpPr>
        <p:sp>
          <p:nvSpPr>
            <p:cNvPr id="10" name="Oval 9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1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596" y="4786322"/>
            <a:ext cx="301686" cy="369332"/>
            <a:chOff x="1214414" y="357166"/>
            <a:chExt cx="301686" cy="369332"/>
          </a:xfrm>
        </p:grpSpPr>
        <p:sp>
          <p:nvSpPr>
            <p:cNvPr id="13" name="Oval 12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3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8926" y="1928802"/>
            <a:ext cx="301686" cy="369332"/>
            <a:chOff x="1214414" y="357166"/>
            <a:chExt cx="301686" cy="369332"/>
          </a:xfrm>
        </p:grpSpPr>
        <p:sp>
          <p:nvSpPr>
            <p:cNvPr id="16" name="Oval 15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2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72" y="5143512"/>
            <a:ext cx="764386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Notch filter for TM01</a:t>
            </a:r>
          </a:p>
          <a:p>
            <a:endParaRPr lang="en-US" sz="700" b="1" dirty="0" smtClean="0"/>
          </a:p>
          <a:p>
            <a:pPr marL="87313" indent="-87313">
              <a:buFont typeface="Arial" pitchFamily="34" charset="0"/>
              <a:buChar char="•"/>
            </a:pPr>
            <a:r>
              <a:rPr lang="en-US" sz="1600" dirty="0" smtClean="0"/>
              <a:t>Centered at 12 GHz, rejection is ≈-40dB.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it-IT" sz="1600" dirty="0" smtClean="0"/>
              <a:t>Pipe to single antenna coupling </a:t>
            </a:r>
            <a:r>
              <a:rPr lang="en-US" sz="1600" dirty="0" smtClean="0"/>
              <a:t>≈ </a:t>
            </a:r>
            <a:r>
              <a:rPr lang="it-IT" sz="1600" dirty="0" smtClean="0"/>
              <a:t>-45dB.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it-IT" sz="1600" dirty="0" smtClean="0"/>
              <a:t>Different kind of signal pick-up than coax antenna can be considered. Example: waveguide inserted in the pipe</a:t>
            </a:r>
            <a:r>
              <a:rPr lang="it-IT" sz="1600" dirty="0" smtClean="0"/>
              <a:t>.</a:t>
            </a:r>
            <a:endParaRPr lang="it-IT" sz="1600" dirty="0" smtClean="0"/>
          </a:p>
        </p:txBody>
      </p:sp>
      <p:pic>
        <p:nvPicPr>
          <p:cNvPr id="41" name="Picture 40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071678"/>
            <a:ext cx="4583547" cy="3181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t="2660" r="9595"/>
          <a:stretch>
            <a:fillRect/>
          </a:stretch>
        </p:blipFill>
        <p:spPr bwMode="auto">
          <a:xfrm>
            <a:off x="4500562" y="1285860"/>
            <a:ext cx="4071966" cy="34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71802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12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3786190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31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578" y="3429000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21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643446"/>
            <a:ext cx="5572132" cy="1746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42918"/>
            <a:ext cx="39290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 “double mirror</a:t>
            </a:r>
            <a:r>
              <a:rPr lang="en-US" sz="2000" b="1" dirty="0" smtClean="0"/>
              <a:t>” concept</a:t>
            </a:r>
          </a:p>
          <a:p>
            <a:pPr algn="just"/>
            <a:endParaRPr lang="en-US" sz="2000" b="1" dirty="0" smtClean="0"/>
          </a:p>
          <a:p>
            <a:pPr algn="just"/>
            <a:r>
              <a:rPr lang="en-US" sz="1600" dirty="0" smtClean="0"/>
              <a:t> RF noise has to be filtered at both the pick-up sides.</a:t>
            </a:r>
          </a:p>
          <a:p>
            <a:pPr algn="just"/>
            <a:r>
              <a:rPr lang="en-US" sz="1600" dirty="0" smtClean="0"/>
              <a:t>12 GHz component of beam generated field after the first filter could be reflected back by the second filter and detected again.</a:t>
            </a:r>
          </a:p>
          <a:p>
            <a:pPr algn="just"/>
            <a:r>
              <a:rPr lang="en-US" sz="1600" dirty="0" smtClean="0"/>
              <a:t>Multi-reflection process could start and affect  measurement.</a:t>
            </a:r>
          </a:p>
          <a:p>
            <a:pPr algn="just"/>
            <a:r>
              <a:rPr lang="en-US" sz="1600" dirty="0" smtClean="0"/>
              <a:t>Unless the distance between the filters is chosen to define a volume resonating at 12 GHz. </a:t>
            </a:r>
          </a:p>
          <a:p>
            <a:pPr algn="just"/>
            <a:r>
              <a:rPr lang="en-US" sz="1600" dirty="0" smtClean="0"/>
              <a:t>The pick-up is positioned in correspondence of zero crossing standing wave field. 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215" y="921467"/>
            <a:ext cx="6784742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Next steps</a:t>
            </a:r>
          </a:p>
          <a:p>
            <a:endParaRPr lang="en-US" sz="2400" b="1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Complete the design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Study for multimode notch filters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Impedance evaluation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Fine tuning of Q, notch frequency and “cavity” frequency.</a:t>
            </a:r>
          </a:p>
          <a:p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Mechanical drawings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Construction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Lab tests and measurements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err="1" smtClean="0">
                <a:solidFill>
                  <a:srgbClr val="54F927"/>
                </a:solidFill>
              </a:rPr>
              <a:t>EuCARD</a:t>
            </a:r>
            <a:r>
              <a:rPr lang="en-US" b="1" dirty="0" smtClean="0">
                <a:solidFill>
                  <a:srgbClr val="54F927"/>
                </a:solidFill>
              </a:rPr>
              <a:t> </a:t>
            </a:r>
            <a:r>
              <a:rPr lang="en-US" b="1" dirty="0" smtClean="0">
                <a:solidFill>
                  <a:srgbClr val="54F927"/>
                </a:solidFill>
              </a:rPr>
              <a:t>task </a:t>
            </a:r>
            <a:r>
              <a:rPr lang="en-US" b="1" dirty="0" smtClean="0">
                <a:solidFill>
                  <a:srgbClr val="54F927"/>
                </a:solidFill>
              </a:rPr>
              <a:t>schedule still respected.</a:t>
            </a:r>
            <a:endParaRPr lang="en-US" b="1" dirty="0" smtClean="0">
              <a:solidFill>
                <a:srgbClr val="54F927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Collaborations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524000"/>
          <a:ext cx="8763000" cy="4465215"/>
        </p:xfrm>
        <a:graphic>
          <a:graphicData uri="http://schemas.openxmlformats.org/drawingml/2006/table">
            <a:tbl>
              <a:tblPr/>
              <a:tblGrid>
                <a:gridCol w="2667000"/>
                <a:gridCol w="6096000"/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NATIONAL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INFN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co-direction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, involvement/responsibility in many technical issues (15), formation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Town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land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authorisations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Milan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medical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coordination and formation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Polytechnic of Milan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patient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positioning, radioprotection 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authorisations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electrical 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plant, power supplies and betatron, safety, formation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Province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logistics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Turin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interface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beam-patient, TPS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endParaRPr lang="en-US" sz="1600" b="1" i="0" u="none" strike="noStrike" kern="1200" dirty="0">
                        <a:solidFill>
                          <a:srgbClr val="FFC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endParaRPr lang="en-US" sz="1600" b="1" i="0" u="none" strike="noStrike" kern="1200" dirty="0">
                        <a:solidFill>
                          <a:srgbClr val="FFC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INTERNATIONAL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CERN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magnets, dipole measurements and diagnostics (+ PIMMS heritage)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GSI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linac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special components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LPSC (Grenoble)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optics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, betatron, low-level RF, control system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NIRS (Chiba)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medical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activities, formation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0" y="1643050"/>
            <a:ext cx="8715404" cy="78581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LNF Involvement in CNAO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1214422"/>
          <a:ext cx="597218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594"/>
                <a:gridCol w="2857520"/>
                <a:gridCol w="1643074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latin typeface="Comic Sans MS"/>
                        </a:rPr>
                        <a:t>TASK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latin typeface="Comic Sans M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latin typeface="Comic Sans MS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Conventional</a:t>
                      </a:r>
                      <a:r>
                        <a:rPr lang="en-GB" sz="2000" b="0" i="0" u="none" strike="noStrike" baseline="0" dirty="0" smtClean="0">
                          <a:latin typeface="Arial"/>
                        </a:rPr>
                        <a:t> Magnets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latin typeface="Arial"/>
                        </a:rPr>
                        <a:t>Finished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Power</a:t>
                      </a:r>
                      <a:r>
                        <a:rPr lang="it-IT" sz="2000" b="0" i="0" u="none" strike="noStrike" baseline="0" dirty="0" smtClean="0">
                          <a:latin typeface="Arial"/>
                        </a:rPr>
                        <a:t> Supplies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Vacuum System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Installation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Arial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Electrical</a:t>
                      </a:r>
                      <a:r>
                        <a:rPr lang="it-IT" sz="2000" b="0" i="0" u="none" strike="noStrike" baseline="0" dirty="0" smtClean="0">
                          <a:latin typeface="Arial"/>
                        </a:rPr>
                        <a:t> Plant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Cooling Plant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Radioprotection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LNF-9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Commissioning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latin typeface="Arial"/>
                        </a:rPr>
                        <a:t>Active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commissioning team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857232"/>
            <a:ext cx="7972452" cy="4929222"/>
          </a:xfrm>
        </p:spPr>
        <p:txBody>
          <a:bodyPr/>
          <a:lstStyle/>
          <a:p>
            <a:pPr algn="r">
              <a:buNone/>
            </a:pPr>
            <a:r>
              <a:rPr lang="en-GB" sz="1800" dirty="0" smtClean="0">
                <a:solidFill>
                  <a:srgbClr val="FFFF00"/>
                </a:solidFill>
              </a:rPr>
              <a:t>       M. Pullia</a:t>
            </a:r>
            <a:r>
              <a:rPr lang="en-GB" sz="1800" baseline="30000" dirty="0" smtClean="0">
                <a:solidFill>
                  <a:srgbClr val="FFFF00"/>
                </a:solidFill>
              </a:rPr>
              <a:t>1</a:t>
            </a:r>
            <a:r>
              <a:rPr lang="en-GB" sz="1800" dirty="0" smtClean="0"/>
              <a:t>, S. Alpegiani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Baccaglioni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Balbinot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Bazzano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D. Bianculli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C. Biscari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J. Bosser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E. Bressi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</a:t>
            </a:r>
            <a:r>
              <a:rPr lang="en-GB" sz="1800" baseline="30000" dirty="0" smtClean="0"/>
              <a:t>  </a:t>
            </a:r>
            <a:r>
              <a:rPr lang="en-GB" sz="1800" dirty="0" smtClean="0"/>
              <a:t>G. Burato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Butella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</a:t>
            </a:r>
          </a:p>
          <a:p>
            <a:pPr algn="r">
              <a:buNone/>
            </a:pPr>
            <a:r>
              <a:rPr lang="en-GB" sz="1800" dirty="0" smtClean="0"/>
              <a:t>M. Caldara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L. Celona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E. Chiesa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V. Chimenti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G. Ciavola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</a:t>
            </a:r>
          </a:p>
          <a:p>
            <a:pPr algn="r">
              <a:buNone/>
            </a:pPr>
            <a:r>
              <a:rPr lang="en-GB" sz="1800" dirty="0" smtClean="0"/>
              <a:t>G. Clemente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 A. Clozza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M. Donetti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L. Falbo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A. Ferrari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Ferrarini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L. Frosini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S. Gammino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F. Generani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F. Gerardi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S. Gioia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E. Giroletti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C. Kleffner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L. Lanzavecchia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Maier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F. Maimone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R. Monferrato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V. Mutti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Nodari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Parravicini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Pelliccioni</a:t>
            </a:r>
            <a:r>
              <a:rPr lang="en-GB" sz="1800" baseline="30000" dirty="0" smtClean="0"/>
              <a:t>1,2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M. Pezzetta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Pisent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P.A. Posocco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C. Priano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Reiter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C. Roncolato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 ,</a:t>
            </a:r>
            <a:r>
              <a:rPr lang="en-GB" sz="1800" baseline="30000" dirty="0" smtClean="0"/>
              <a:t>  </a:t>
            </a:r>
            <a:r>
              <a:rPr lang="en-GB" sz="1800" dirty="0" smtClean="0"/>
              <a:t>S. Rossi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C. Sanelli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B. Schlitt</a:t>
            </a:r>
            <a:r>
              <a:rPr lang="en-GB" sz="1800" baseline="30000" dirty="0" smtClean="0"/>
              <a:t>5 </a:t>
            </a:r>
            <a:r>
              <a:rPr lang="en-GB" sz="1800" dirty="0" smtClean="0"/>
              <a:t>, M. Scotti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F. Sgamma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S. Sironi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Spairani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E. Vacchieri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Venchi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W. Vinzenz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S. Vitulli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 , H. Vormann</a:t>
            </a:r>
            <a:r>
              <a:rPr lang="en-GB" sz="1800" baseline="30000" dirty="0" smtClean="0"/>
              <a:t>5</a:t>
            </a: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1 - CNAO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2 - INFN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3 - </a:t>
            </a:r>
            <a:r>
              <a:rPr lang="en-GB" sz="1400" dirty="0" err="1" smtClean="0"/>
              <a:t>PoliMI</a:t>
            </a:r>
            <a:endParaRPr lang="en-GB" sz="14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4 - </a:t>
            </a:r>
            <a:r>
              <a:rPr lang="en-GB" sz="1400" dirty="0" err="1" smtClean="0"/>
              <a:t>UniPV</a:t>
            </a:r>
            <a:endParaRPr lang="en-GB" sz="14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5 -GSI 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  <a:p>
            <a:pPr algn="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layout</a:t>
            </a:r>
            <a:endParaRPr lang="en-GB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12000" t="12332" b="19846"/>
          <a:stretch>
            <a:fillRect/>
          </a:stretch>
        </p:blipFill>
        <p:spPr bwMode="auto">
          <a:xfrm>
            <a:off x="0" y="1142984"/>
            <a:ext cx="9134492" cy="456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 rot="21044760">
            <a:off x="2571736" y="2857496"/>
            <a:ext cx="1143008" cy="57150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3357562"/>
            <a:ext cx="22621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Ion Sources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p / Carbon ( 8keV/u)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19370875">
            <a:off x="1857356" y="2928934"/>
            <a:ext cx="357190" cy="214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2500306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RFQ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 rot="19370875">
            <a:off x="1600070" y="3157920"/>
            <a:ext cx="357190" cy="214314"/>
          </a:xfrm>
          <a:prstGeom prst="ellipse">
            <a:avLst/>
          </a:prstGeom>
          <a:noFill/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70" y="2928934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99CC"/>
                </a:solidFill>
              </a:rPr>
              <a:t>LINAC</a:t>
            </a:r>
          </a:p>
          <a:p>
            <a:pPr algn="r"/>
            <a:r>
              <a:rPr lang="it-IT" dirty="0" smtClean="0">
                <a:solidFill>
                  <a:srgbClr val="FF99CC"/>
                </a:solidFill>
              </a:rPr>
              <a:t>7MeV/u</a:t>
            </a:r>
            <a:endParaRPr lang="en-GB" dirty="0">
              <a:solidFill>
                <a:srgbClr val="FF99CC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335286">
            <a:off x="6473405" y="1784373"/>
            <a:ext cx="2786082" cy="780436"/>
          </a:xfrm>
          <a:prstGeom prst="ellipse">
            <a:avLst/>
          </a:prstGeom>
          <a:noFill/>
          <a:ln w="38100" cap="flat" cmpd="sng" algn="ctr">
            <a:solidFill>
              <a:srgbClr val="54F9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8" y="1357298"/>
            <a:ext cx="26854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54F927"/>
                </a:solidFill>
              </a:rPr>
              <a:t>Three Treatment Rooms</a:t>
            </a:r>
            <a:endParaRPr lang="en-GB" dirty="0">
              <a:solidFill>
                <a:srgbClr val="54F927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19984127">
            <a:off x="2457903" y="3304737"/>
            <a:ext cx="6158396" cy="13149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407194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HEBT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500298" y="221455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LEBT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4286256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MEBT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 bwMode="auto">
          <a:xfrm rot="156980">
            <a:off x="2152121" y="2607336"/>
            <a:ext cx="1569283" cy="430724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rot="2721281">
            <a:off x="893465" y="3615455"/>
            <a:ext cx="1550190" cy="79182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85786" y="2428868"/>
            <a:ext cx="3714776" cy="2214578"/>
          </a:xfrm>
          <a:prstGeom prst="ellips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0908" y="4929198"/>
            <a:ext cx="302839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Synchrotron</a:t>
            </a:r>
          </a:p>
          <a:p>
            <a:pPr algn="r"/>
            <a:r>
              <a:rPr lang="it-IT" sz="1400" dirty="0" smtClean="0"/>
              <a:t>Protons from 60 yo 250 MeV</a:t>
            </a:r>
          </a:p>
          <a:p>
            <a:pPr algn="r"/>
            <a:r>
              <a:rPr lang="it-IT" sz="1400" dirty="0" smtClean="0"/>
              <a:t>Carbon Ions from 120 to 400 MeV/u</a:t>
            </a:r>
          </a:p>
          <a:p>
            <a:pPr algn="r"/>
            <a:r>
              <a:rPr lang="it-IT" sz="1400" dirty="0" smtClean="0"/>
              <a:t>Few mA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60388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it-IT" dirty="0" smtClean="0"/>
              <a:t>Synchrotron hall (October 09)</a:t>
            </a:r>
            <a:endParaRPr lang="en-GB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9144000" cy="315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buildings</a:t>
            </a:r>
            <a:endParaRPr lang="en-GB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248"/>
            <a:ext cx="9144000" cy="436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Injector commissioning results – July 09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49185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14612" y="4786322"/>
          <a:ext cx="5740093" cy="1138241"/>
        </p:xfrm>
        <a:graphic>
          <a:graphicData uri="http://schemas.openxmlformats.org/drawingml/2006/table">
            <a:tbl>
              <a:tblPr/>
              <a:tblGrid>
                <a:gridCol w="3232402"/>
                <a:gridCol w="1288663"/>
                <a:gridCol w="1219028"/>
              </a:tblGrid>
              <a:tr h="42471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Request at LINAC exit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measured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nominal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676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current for C6+ (7 MeV/u)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135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676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current for H+ (7 MeV)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1.2 mA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0.75 mA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5852" y="2071678"/>
            <a:ext cx="64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it-IT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GB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bg2">
              <a:lumMod val="60000"/>
              <a:lumOff val="40000"/>
            </a:schemeClr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1281</Words>
  <Application>Microsoft Office PowerPoint</Application>
  <PresentationFormat>On-screen Show (4:3)</PresentationFormat>
  <Paragraphs>282</Paragraphs>
  <Slides>27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Beam</vt:lpstr>
      <vt:lpstr>Worksheet</vt:lpstr>
      <vt:lpstr>Slide</vt:lpstr>
      <vt:lpstr>CNAO and CTF3 activity at LNF  Fabio Marcellini </vt:lpstr>
      <vt:lpstr>Slide 2</vt:lpstr>
      <vt:lpstr>Collaborations</vt:lpstr>
      <vt:lpstr>LNF Involvement in CNAO</vt:lpstr>
      <vt:lpstr>CNAO commissioning team   </vt:lpstr>
      <vt:lpstr>CNAO layout</vt:lpstr>
      <vt:lpstr>Synchrotron hall (October 09)</vt:lpstr>
      <vt:lpstr>CNAO buildings</vt:lpstr>
      <vt:lpstr>Injector commissioning results – July 09</vt:lpstr>
      <vt:lpstr>RFQ acceptance measurements (8 keV/u)</vt:lpstr>
      <vt:lpstr>Next future</vt:lpstr>
      <vt:lpstr>Slide 12</vt:lpstr>
      <vt:lpstr>Comparison of the depth dose profiles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biscari</dc:creator>
  <cp:lastModifiedBy>marcellini</cp:lastModifiedBy>
  <cp:revision>28</cp:revision>
  <dcterms:created xsi:type="dcterms:W3CDTF">2009-10-28T13:04:28Z</dcterms:created>
  <dcterms:modified xsi:type="dcterms:W3CDTF">2009-11-05T10:00:24Z</dcterms:modified>
</cp:coreProperties>
</file>