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92" r:id="rId3"/>
    <p:sldId id="494" r:id="rId4"/>
    <p:sldId id="493" r:id="rId5"/>
    <p:sldId id="495" r:id="rId6"/>
    <p:sldId id="496" r:id="rId7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E9DF"/>
    <a:srgbClr val="C0D6C0"/>
    <a:srgbClr val="E7E200"/>
    <a:srgbClr val="FFFF57"/>
    <a:srgbClr val="FFFF9B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4612" autoAdjust="0"/>
  </p:normalViewPr>
  <p:slideViewPr>
    <p:cSldViewPr>
      <p:cViewPr>
        <p:scale>
          <a:sx n="75" d="100"/>
          <a:sy n="75" d="100"/>
        </p:scale>
        <p:origin x="-70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t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20/03/2000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/>
            </a:lvl1pPr>
          </a:lstStyle>
          <a:p>
            <a:pPr>
              <a:defRPr/>
            </a:pPr>
            <a:fld id="{0F2200B0-E866-406B-9D66-34BF3F46B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t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20/03/2000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3" tIns="45921" rIns="91843" bIns="45921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/>
            </a:lvl1pPr>
          </a:lstStyle>
          <a:p>
            <a:pPr>
              <a:defRPr/>
            </a:pPr>
            <a:fld id="{5154D27B-82F1-4A8B-94A9-DD139119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20/03/2000</a:t>
            </a: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394E-7992-4FC6-9C7E-3C3F660F15D4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0573-9989-476C-9845-72ACD5F44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0741F-935C-418B-847A-002D9172783B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F218-B4BB-4DBA-AED1-54BDFD6DB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8DE32-5235-47F9-90A5-FFAD6D2AFA69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9E03-7FF5-4B85-9B4B-3BBA26311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D61B-8753-418B-9954-63B21C8226F1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9AD4-4240-44EC-8AD7-552A5798E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D33F-AEAA-47A0-AC13-316B472F2482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82475-E34C-4784-A5F5-C75233EA8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83C57-F8DD-443A-BE25-0D193BA7D59F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3C65-D508-4CCF-BD42-6698E17F5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3EC1-EF83-496E-B87E-F4DD1D86BC52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4F8D-0734-480A-A8C9-F3397D54A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536B-1D09-4AA6-B148-17108279F612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288B-A76E-43C2-A68C-BB8C6D419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A16DF-6463-460D-A49C-90120D56F882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BDF6B-4870-476D-904C-556DE2576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A7D9-9EAA-44BD-A3CD-30CB0B8E08E0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EBDB-0EF7-4C92-A262-FF626ACB0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56E7-3149-4E26-BAD0-1FB9C4C66180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1196-8CA3-4FA1-ABA5-59D78874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524625"/>
            <a:ext cx="1616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 i="0"/>
            </a:lvl1pPr>
          </a:lstStyle>
          <a:p>
            <a:pPr>
              <a:defRPr/>
            </a:pPr>
            <a:fld id="{03CCBD79-EB4D-4E23-84AB-D1AC3EB2222E}" type="datetime1">
              <a:rPr lang="en-US"/>
              <a:pPr>
                <a:defRPr/>
              </a:pPr>
              <a:t>11/2/2009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53188"/>
            <a:ext cx="4824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381750"/>
            <a:ext cx="790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 i="0"/>
            </a:lvl1pPr>
          </a:lstStyle>
          <a:p>
            <a:pPr>
              <a:defRPr/>
            </a:pPr>
            <a:fld id="{E0AEC801-7DF3-4833-ADB0-7C7F74343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79388" y="188913"/>
            <a:ext cx="8785225" cy="6264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F81925-0945-481E-80BE-A6B0CBFED195}" type="datetime1">
              <a:rPr lang="en-US" smtClean="0"/>
              <a:pPr/>
              <a:t>11/2/2009</a:t>
            </a:fld>
            <a:endParaRPr lang="en-US" smtClean="0"/>
          </a:p>
        </p:txBody>
      </p:sp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DD97D3-5B61-4767-963C-9558F5DC1F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84213" y="6524625"/>
            <a:ext cx="1616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6CF786CD-8578-4B97-AFE4-4527946EAE4A}" type="datetime1">
              <a:rPr lang="en-US" sz="1400" b="0" i="0"/>
              <a:pPr eaLnBrk="0" hangingPunct="0"/>
              <a:t>11/2/2009</a:t>
            </a:fld>
            <a:endParaRPr lang="en-US" sz="1400" b="0" i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Second Meeting of the EuCARD Steering Committee</a:t>
            </a:r>
          </a:p>
        </p:txBody>
      </p:sp>
      <p:sp>
        <p:nvSpPr>
          <p:cNvPr id="15365" name="Slide Number Placeholder 5"/>
          <p:cNvSpPr txBox="1">
            <a:spLocks noGrp="1"/>
          </p:cNvSpPr>
          <p:nvPr/>
        </p:nvSpPr>
        <p:spPr bwMode="auto">
          <a:xfrm>
            <a:off x="7667625" y="6381750"/>
            <a:ext cx="790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E1DA093-17D4-4BF4-ACC5-E232709377A4}" type="slidenum">
              <a:rPr lang="en-US" sz="1400" b="0" i="0"/>
              <a:pPr algn="r" eaLnBrk="0" hangingPunct="0"/>
              <a:t>1</a:t>
            </a:fld>
            <a:endParaRPr lang="en-US" sz="1400" b="0" i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428875"/>
            <a:ext cx="7707312" cy="16430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 of annual meeting 2010</a:t>
            </a:r>
            <a:r>
              <a:rPr lang="en-US" sz="40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 u="sng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2938" y="357188"/>
            <a:ext cx="7707312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000" b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en-US" sz="4000" b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i="0" u="sng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000" i="0" u="sng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000" i="0" u="sng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5368" name="Picture 11" descr="\\cern.ch\dfs\Users\j\jpk\Documents\MyDocs\EuCARD\logoW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71500"/>
            <a:ext cx="216376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1143000" y="4857750"/>
            <a:ext cx="6786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fr-FR" b="0"/>
          </a:p>
          <a:p>
            <a:pPr algn="ctr" eaLnBrk="0" hangingPunct="0"/>
            <a:endParaRPr lang="fr-FR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8D196EC-765B-4F57-9175-5A0BCA70AA60}" type="datetime1">
              <a:rPr lang="en-US" smtClean="0"/>
              <a:pPr/>
              <a:t>11/2/2009</a:t>
            </a:fld>
            <a:endParaRPr lang="en-US" smtClean="0"/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9C58A-8DED-4C78-AB05-6ED4B0A03BB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Date Placeholder 3"/>
          <p:cNvSpPr txBox="1">
            <a:spLocks noGrp="1"/>
          </p:cNvSpPr>
          <p:nvPr/>
        </p:nvSpPr>
        <p:spPr bwMode="auto">
          <a:xfrm>
            <a:off x="684213" y="6524625"/>
            <a:ext cx="1616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BB3016FE-E1EE-4435-809C-9BD563E45B1F}" type="datetime1">
              <a:rPr lang="en-US" sz="1400" b="0" i="0"/>
              <a:pPr eaLnBrk="0" hangingPunct="0"/>
              <a:t>11/2/2009</a:t>
            </a:fld>
            <a:endParaRPr lang="en-US" sz="1400" b="0" i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Second Meeting of the EuCARD Steering Committee</a:t>
            </a:r>
          </a:p>
        </p:txBody>
      </p:sp>
      <p:sp>
        <p:nvSpPr>
          <p:cNvPr id="17413" name="Slide Number Placeholder 5"/>
          <p:cNvSpPr txBox="1">
            <a:spLocks noGrp="1"/>
          </p:cNvSpPr>
          <p:nvPr/>
        </p:nvSpPr>
        <p:spPr bwMode="auto">
          <a:xfrm>
            <a:off x="7667625" y="6381750"/>
            <a:ext cx="790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04EAF12-8249-428F-953B-8A99C7457A44}" type="slidenum">
              <a:rPr lang="en-US" sz="1400" b="0" i="0"/>
              <a:pPr algn="r" eaLnBrk="0" hangingPunct="0"/>
              <a:t>2</a:t>
            </a:fld>
            <a:endParaRPr lang="en-US" sz="1400" b="0" i="0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991475" cy="576263"/>
          </a:xfrm>
        </p:spPr>
        <p:txBody>
          <a:bodyPr/>
          <a:lstStyle/>
          <a:p>
            <a:r>
              <a:rPr lang="en-US" sz="4000" b="1" smtClean="0">
                <a:solidFill>
                  <a:schemeClr val="hlink"/>
                </a:solidFill>
              </a:rPr>
              <a:t>Ingredients</a:t>
            </a:r>
            <a:endParaRPr lang="en-US" sz="40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5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5725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GB" sz="3200" i="0"/>
              <a:t>Parallel sessions for WP meetings: </a:t>
            </a:r>
            <a:r>
              <a:rPr lang="en-GB" sz="3200" i="0" u="sng"/>
              <a:t>1</a:t>
            </a:r>
            <a:r>
              <a:rPr lang="en-GB" sz="3200" b="0" i="0"/>
              <a:t> or 2 sessions of 1hr 30 minutes?</a:t>
            </a:r>
          </a:p>
          <a:p>
            <a:pPr marL="457200" indent="-457200">
              <a:buFontTx/>
              <a:buChar char="•"/>
            </a:pPr>
            <a:r>
              <a:rPr lang="en-GB" sz="3200" i="0"/>
              <a:t>Highlight talks:</a:t>
            </a:r>
            <a:r>
              <a:rPr lang="en-GB" b="0" i="0"/>
              <a:t> 15 +5 minutes, 1 to 2 per WP</a:t>
            </a:r>
          </a:p>
          <a:p>
            <a:pPr marL="457200" indent="-457200">
              <a:buFontTx/>
              <a:buChar char="•"/>
            </a:pPr>
            <a:r>
              <a:rPr lang="en-GB" sz="3200" i="0"/>
              <a:t>WP reports:</a:t>
            </a:r>
            <a:r>
              <a:rPr lang="en-GB" b="0" i="0"/>
              <a:t> 10’ + 5’ per “task” + 10’ for questions</a:t>
            </a:r>
          </a:p>
          <a:p>
            <a:pPr marL="457200" indent="-457200">
              <a:buFontTx/>
              <a:buChar char="•"/>
            </a:pPr>
            <a:r>
              <a:rPr lang="en-GB" sz="3200" i="0"/>
              <a:t>Presentation of the R&amp;D accelerator activity of the host institute and two others:</a:t>
            </a:r>
            <a:r>
              <a:rPr lang="en-GB" i="0"/>
              <a:t> </a:t>
            </a:r>
            <a:r>
              <a:rPr lang="en-GB" b="0" i="0"/>
              <a:t>3*30’</a:t>
            </a:r>
          </a:p>
          <a:p>
            <a:pPr marL="457200" indent="-457200">
              <a:buFontTx/>
              <a:buChar char="•"/>
            </a:pPr>
            <a:r>
              <a:rPr lang="en-GB" sz="3200" i="0"/>
              <a:t>Visit to the host institute: </a:t>
            </a:r>
            <a:r>
              <a:rPr lang="en-GB" sz="3200" b="0" i="0"/>
              <a:t>1hr 30 + travel</a:t>
            </a:r>
          </a:p>
          <a:p>
            <a:pPr marL="457200" indent="-457200">
              <a:buFontTx/>
              <a:buChar char="•"/>
            </a:pPr>
            <a:r>
              <a:rPr lang="en-GB" sz="3200" i="0"/>
              <a:t>ESGARD talk and discussion:</a:t>
            </a:r>
            <a:r>
              <a:rPr lang="en-GB" sz="3200" b="0" i="0"/>
              <a:t> 1hr 30</a:t>
            </a:r>
          </a:p>
          <a:p>
            <a:pPr marL="457200" indent="-457200"/>
            <a:r>
              <a:rPr lang="en-GB" sz="3200" b="0"/>
              <a:t>+ SC, GB and ESGARD meetings</a:t>
            </a:r>
          </a:p>
          <a:p>
            <a:pPr marL="457200" indent="-457200"/>
            <a:endParaRPr lang="en-GB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 txBox="1">
            <a:spLocks noGrp="1" noChangeArrowheads="1"/>
          </p:cNvSpPr>
          <p:nvPr/>
        </p:nvSpPr>
        <p:spPr bwMode="auto">
          <a:xfrm>
            <a:off x="684213" y="6524625"/>
            <a:ext cx="1616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7FDAA668-B1F9-40DF-96D4-8BB67EACD380}" type="datetime1">
              <a:rPr lang="en-US" sz="1400" b="0" i="0"/>
              <a:pPr eaLnBrk="0" hangingPunct="0"/>
              <a:t>11/2/2009</a:t>
            </a:fld>
            <a:endParaRPr lang="en-US" sz="1400" b="0" i="0"/>
          </a:p>
        </p:txBody>
      </p:sp>
      <p:sp>
        <p:nvSpPr>
          <p:cNvPr id="28675" name="Rectangle 6"/>
          <p:cNvSpPr txBox="1">
            <a:spLocks noGrp="1" noChangeArrowheads="1"/>
          </p:cNvSpPr>
          <p:nvPr/>
        </p:nvSpPr>
        <p:spPr bwMode="auto">
          <a:xfrm>
            <a:off x="7667625" y="6381750"/>
            <a:ext cx="790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29C9881-9728-41A3-AF97-2F14C1ECC253}" type="slidenum">
              <a:rPr lang="en-US" sz="1400" b="0" i="0"/>
              <a:pPr algn="r" eaLnBrk="0" hangingPunct="0"/>
              <a:t>3</a:t>
            </a:fld>
            <a:endParaRPr lang="en-US" sz="1400" b="0" i="0"/>
          </a:p>
        </p:txBody>
      </p:sp>
      <p:sp>
        <p:nvSpPr>
          <p:cNvPr id="28676" name="Date Placeholder 3"/>
          <p:cNvSpPr txBox="1">
            <a:spLocks noGrp="1"/>
          </p:cNvSpPr>
          <p:nvPr/>
        </p:nvSpPr>
        <p:spPr bwMode="auto">
          <a:xfrm>
            <a:off x="684213" y="6524625"/>
            <a:ext cx="1616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8FD94592-1861-45E3-A3F5-F8A211E4065B}" type="datetime1">
              <a:rPr lang="en-US" sz="1400" b="0" i="0"/>
              <a:pPr eaLnBrk="0" hangingPunct="0"/>
              <a:t>11/2/2009</a:t>
            </a:fld>
            <a:endParaRPr lang="en-US" sz="1400" b="0" i="0"/>
          </a:p>
        </p:txBody>
      </p:sp>
      <p:sp>
        <p:nvSpPr>
          <p:cNvPr id="28677" name="Footer Placeholder 4"/>
          <p:cNvSpPr txBox="1">
            <a:spLocks noGrp="1"/>
          </p:cNvSpPr>
          <p:nvPr/>
        </p:nvSpPr>
        <p:spPr bwMode="auto">
          <a:xfrm>
            <a:off x="2555875" y="6453188"/>
            <a:ext cx="4824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0" i="0"/>
              <a:t>Second Meeting of the EuCARD Steering Committee</a:t>
            </a:r>
          </a:p>
        </p:txBody>
      </p:sp>
      <p:sp>
        <p:nvSpPr>
          <p:cNvPr id="28678" name="Slide Number Placeholder 5"/>
          <p:cNvSpPr txBox="1">
            <a:spLocks noGrp="1"/>
          </p:cNvSpPr>
          <p:nvPr/>
        </p:nvSpPr>
        <p:spPr bwMode="auto">
          <a:xfrm>
            <a:off x="7667625" y="6381750"/>
            <a:ext cx="790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96949F5-9A87-4B78-8237-7E6055BCA7BC}" type="slidenum">
              <a:rPr lang="en-US" sz="1400" b="0" i="0"/>
              <a:pPr algn="r" eaLnBrk="0" hangingPunct="0"/>
              <a:t>3</a:t>
            </a:fld>
            <a:endParaRPr lang="en-US" sz="1400" b="0" i="0"/>
          </a:p>
        </p:txBody>
      </p:sp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323850" y="193675"/>
            <a:ext cx="85725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GB" i="0"/>
              <a:t>Parallel sessions: </a:t>
            </a:r>
            <a:r>
              <a:rPr lang="en-GB" b="0" i="0"/>
              <a:t>1 or 2 sessions of 1hr 30 minutes?</a:t>
            </a:r>
          </a:p>
          <a:p>
            <a:pPr marL="457200" indent="-457200">
              <a:buFontTx/>
              <a:buChar char="•"/>
            </a:pPr>
            <a:r>
              <a:rPr lang="en-GB" i="0"/>
              <a:t>Scientific communications </a:t>
            </a:r>
          </a:p>
          <a:p>
            <a:pPr marL="742950" lvl="1" indent="-285750">
              <a:buFontTx/>
              <a:buChar char="•"/>
            </a:pPr>
            <a:r>
              <a:rPr lang="en-GB" b="0" i="0"/>
              <a:t>1 per WP:  3 hr 30 minutes</a:t>
            </a:r>
          </a:p>
          <a:p>
            <a:pPr marL="742950" lvl="1" indent="-285750">
              <a:buFontTx/>
              <a:buChar char="•"/>
            </a:pPr>
            <a:r>
              <a:rPr lang="en-GB" b="0" i="0"/>
              <a:t>2 per WP: 7 hours</a:t>
            </a:r>
          </a:p>
          <a:p>
            <a:pPr marL="457200" indent="-457200">
              <a:buFontTx/>
              <a:buChar char="•"/>
            </a:pPr>
            <a:r>
              <a:rPr lang="en-GB" i="0"/>
              <a:t>WP reports:</a:t>
            </a:r>
            <a:r>
              <a:rPr lang="en-GB" b="0" i="0"/>
              <a:t> </a:t>
            </a:r>
          </a:p>
          <a:p>
            <a:pPr marL="457200" indent="-457200">
              <a:buFontTx/>
              <a:buChar char="•"/>
            </a:pPr>
            <a:endParaRPr lang="en-GB" b="0" i="0"/>
          </a:p>
          <a:p>
            <a:pPr marL="457200" indent="-457200">
              <a:buFontTx/>
              <a:buChar char="•"/>
            </a:pPr>
            <a:endParaRPr lang="en-GB" b="0" i="0"/>
          </a:p>
          <a:p>
            <a:pPr marL="457200" indent="-457200">
              <a:buFontTx/>
              <a:buChar char="•"/>
            </a:pPr>
            <a:endParaRPr lang="en-GB" b="0" i="0"/>
          </a:p>
          <a:p>
            <a:pPr marL="457200" indent="-457200">
              <a:buFontTx/>
              <a:buChar char="•"/>
            </a:pPr>
            <a:endParaRPr lang="en-GB" b="0" i="0"/>
          </a:p>
          <a:p>
            <a:pPr marL="457200" indent="-457200"/>
            <a:r>
              <a:rPr lang="en-GB" b="0" i="0"/>
              <a:t>total 405 minutes = 7 heures</a:t>
            </a:r>
          </a:p>
          <a:p>
            <a:pPr marL="457200" indent="-457200">
              <a:buFontTx/>
              <a:buChar char="•"/>
            </a:pPr>
            <a:r>
              <a:rPr lang="en-GB" i="0"/>
              <a:t>Presentation of the R&amp;D accelerator activity of the host institute: (</a:t>
            </a:r>
            <a:r>
              <a:rPr lang="en-GB" b="0" i="0"/>
              <a:t>30 minutes, included in “accelerator R&amp;D”)</a:t>
            </a:r>
          </a:p>
          <a:p>
            <a:pPr marL="457200" indent="-457200">
              <a:buFontTx/>
              <a:buChar char="•"/>
            </a:pPr>
            <a:r>
              <a:rPr lang="en-GB" i="0"/>
              <a:t>Visit to the host institute: </a:t>
            </a:r>
            <a:r>
              <a:rPr lang="en-GB" b="0" i="0"/>
              <a:t>1hr 30 + travel</a:t>
            </a:r>
          </a:p>
          <a:p>
            <a:pPr marL="457200" indent="-457200">
              <a:buFontTx/>
              <a:buChar char="•"/>
            </a:pPr>
            <a:r>
              <a:rPr lang="en-GB" i="0"/>
              <a:t>Accelerator R&amp;D talks +ESGARD presentation and discussion:</a:t>
            </a:r>
            <a:r>
              <a:rPr lang="en-GB" b="0" i="0"/>
              <a:t> 3*30 minutes +1hr 30 = 3hr</a:t>
            </a:r>
          </a:p>
          <a:p>
            <a:pPr marL="457200" indent="-457200">
              <a:buFontTx/>
              <a:buChar char="•"/>
            </a:pPr>
            <a:r>
              <a:rPr lang="en-GB" i="0">
                <a:solidFill>
                  <a:srgbClr val="FF0000"/>
                </a:solidFill>
              </a:rPr>
              <a:t>Grand total: between 20. hours and 23.hours, i.e. 3 days with 7 to 8 hours/day + meetings</a:t>
            </a:r>
          </a:p>
          <a:p>
            <a:pPr marL="457200" indent="-457200"/>
            <a:endParaRPr lang="en-GB" i="0"/>
          </a:p>
        </p:txBody>
      </p:sp>
      <p:graphicFrame>
        <p:nvGraphicFramePr>
          <p:cNvPr id="28726" name="Group 54"/>
          <p:cNvGraphicFramePr>
            <a:graphicFrameLocks noGrp="1"/>
          </p:cNvGraphicFramePr>
          <p:nvPr/>
        </p:nvGraphicFramePr>
        <p:xfrm>
          <a:off x="323850" y="2133600"/>
          <a:ext cx="8497888" cy="1254125"/>
        </p:xfrm>
        <a:graphic>
          <a:graphicData uri="http://schemas.openxmlformats.org/drawingml/2006/table">
            <a:tbl>
              <a:tblPr/>
              <a:tblGrid>
                <a:gridCol w="774700"/>
                <a:gridCol w="769938"/>
                <a:gridCol w="773112"/>
                <a:gridCol w="771525"/>
                <a:gridCol w="769938"/>
                <a:gridCol w="779462"/>
                <a:gridCol w="769938"/>
                <a:gridCol w="771525"/>
                <a:gridCol w="733425"/>
                <a:gridCol w="809625"/>
                <a:gridCol w="7747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WP11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95" name="Picture 7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031875"/>
            <a:ext cx="8424862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628775"/>
            <a:ext cx="8424862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0" name="Picture 1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878522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19275</TotalTime>
  <Words>210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 Preparation of annual meeting 2010 </vt:lpstr>
      <vt:lpstr>Ingredients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Specification of the Beam Instrumentation</dc:title>
  <dc:creator>NICE</dc:creator>
  <cp:lastModifiedBy>jpk</cp:lastModifiedBy>
  <cp:revision>818</cp:revision>
  <cp:lastPrinted>2001-05-08T15:48:20Z</cp:lastPrinted>
  <dcterms:created xsi:type="dcterms:W3CDTF">2000-11-14T08:05:12Z</dcterms:created>
  <dcterms:modified xsi:type="dcterms:W3CDTF">2009-11-02T16:46:28Z</dcterms:modified>
</cp:coreProperties>
</file>