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87" r:id="rId3"/>
    <p:sldId id="290" r:id="rId4"/>
    <p:sldId id="292" r:id="rId5"/>
    <p:sldId id="294" r:id="rId6"/>
    <p:sldId id="280" r:id="rId7"/>
    <p:sldId id="295" r:id="rId8"/>
    <p:sldId id="309" r:id="rId9"/>
    <p:sldId id="325" r:id="rId10"/>
    <p:sldId id="307" r:id="rId11"/>
    <p:sldId id="310" r:id="rId12"/>
    <p:sldId id="311" r:id="rId13"/>
    <p:sldId id="326" r:id="rId14"/>
    <p:sldId id="297" r:id="rId15"/>
    <p:sldId id="313" r:id="rId16"/>
    <p:sldId id="328" r:id="rId17"/>
    <p:sldId id="312" r:id="rId18"/>
    <p:sldId id="327" r:id="rId19"/>
    <p:sldId id="308" r:id="rId20"/>
    <p:sldId id="323" r:id="rId21"/>
    <p:sldId id="315" r:id="rId22"/>
    <p:sldId id="329" r:id="rId23"/>
    <p:sldId id="306" r:id="rId24"/>
    <p:sldId id="316" r:id="rId25"/>
    <p:sldId id="317" r:id="rId26"/>
    <p:sldId id="322" r:id="rId27"/>
    <p:sldId id="332" r:id="rId28"/>
    <p:sldId id="330" r:id="rId29"/>
    <p:sldId id="331" r:id="rId30"/>
    <p:sldId id="305" r:id="rId31"/>
    <p:sldId id="319" r:id="rId32"/>
    <p:sldId id="334" r:id="rId33"/>
    <p:sldId id="318" r:id="rId34"/>
    <p:sldId id="296" r:id="rId35"/>
    <p:sldId id="320" r:id="rId36"/>
    <p:sldId id="321" r:id="rId37"/>
    <p:sldId id="333" r:id="rId38"/>
    <p:sldId id="33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6600"/>
    <a:srgbClr val="FF0000"/>
    <a:srgbClr val="FF6600"/>
    <a:srgbClr val="9999FF"/>
    <a:srgbClr val="CC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6890" autoAdjust="0"/>
  </p:normalViewPr>
  <p:slideViewPr>
    <p:cSldViewPr>
      <p:cViewPr varScale="1">
        <p:scale>
          <a:sx n="78" d="100"/>
          <a:sy n="78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fld id="{FC6ADA5C-D141-4274-8A5A-B7FD89EE6BF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6245225"/>
            <a:ext cx="4535488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3ED25-4AEF-425D-863F-FB0B0A62A85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 userDrawn="1"/>
        </p:nvSpPr>
        <p:spPr bwMode="auto">
          <a:xfrm>
            <a:off x="179388" y="623728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447" name="Line 7"/>
          <p:cNvSpPr>
            <a:spLocks noChangeShapeType="1"/>
          </p:cNvSpPr>
          <p:nvPr userDrawn="1"/>
        </p:nvSpPr>
        <p:spPr bwMode="auto">
          <a:xfrm>
            <a:off x="252413" y="1052513"/>
            <a:ext cx="8496300" cy="0"/>
          </a:xfrm>
          <a:prstGeom prst="line">
            <a:avLst/>
          </a:prstGeom>
          <a:noFill/>
          <a:ln w="76200" cmpd="tri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144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62688"/>
            <a:ext cx="1008063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449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8725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D40D65-2012-429C-BFEC-25677A8D866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3375" y="260350"/>
            <a:ext cx="2074863" cy="5865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73775" cy="5865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CF4A6-2076-4E69-AA37-C672B2E49C8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78625" cy="777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08175" y="6337300"/>
            <a:ext cx="460851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88125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34D85F-3EFB-4422-9C8B-04B87D7AF9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9E07F-BB5D-402E-BF1C-59A841E4E1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AFA6E6-CBFE-4309-8271-53D5EA889CB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89AEA-D304-4984-85E5-139965C101F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2A34F-A985-4177-BF16-DB4E577515E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92118-199C-4D94-949B-0A7CF3E7B91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343F4-691A-441F-A4E0-CE294293BC1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C18619-9E27-44A9-A27E-335DED1255D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Steering Committee, Frascati, 5 November 2009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30F4C-23C2-4048-AC32-7638F23957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>
                <a:gamma/>
                <a:tint val="0"/>
                <a:invGamma/>
              </a:srgbClr>
            </a:gs>
            <a:gs pos="50000">
              <a:srgbClr val="66CCFF"/>
            </a:gs>
            <a:gs pos="100000">
              <a:srgbClr val="66CCFF">
                <a:gamma/>
                <a:tint val="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60350"/>
            <a:ext cx="6778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37300"/>
            <a:ext cx="4608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effectLst/>
              </a:defRPr>
            </a:lvl1pPr>
          </a:lstStyle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fld id="{00E21528-2F3E-4D26-9E26-92D2C1B63F3B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79388" y="623728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252413" y="1052513"/>
            <a:ext cx="8496300" cy="0"/>
          </a:xfrm>
          <a:prstGeom prst="line">
            <a:avLst/>
          </a:prstGeom>
          <a:noFill/>
          <a:ln w="76200" cmpd="tri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262688"/>
            <a:ext cx="1008063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" name="Picture 12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62012" cy="4810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8135938" cy="1873250"/>
          </a:xfrm>
          <a:noFill/>
          <a:ln w="19050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chemeClr val="accent2"/>
                </a:solidFill>
              </a:rPr>
              <a:t>EuCARD</a:t>
            </a:r>
            <a:r>
              <a:rPr lang="en-GB" dirty="0">
                <a:solidFill>
                  <a:schemeClr val="accent2"/>
                </a:solidFill>
              </a:rPr>
              <a:t> Steering Committee Meeting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5 November </a:t>
            </a:r>
            <a:r>
              <a:rPr lang="en-GB" dirty="0">
                <a:solidFill>
                  <a:schemeClr val="accent2"/>
                </a:solidFill>
              </a:rPr>
              <a:t>2009, </a:t>
            </a:r>
            <a:r>
              <a:rPr lang="en-GB" dirty="0" err="1" smtClean="0">
                <a:solidFill>
                  <a:schemeClr val="accent2"/>
                </a:solidFill>
              </a:rPr>
              <a:t>Frascati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68313" y="3500438"/>
            <a:ext cx="8207375" cy="25209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GB" sz="2800" i="0" dirty="0">
                <a:solidFill>
                  <a:schemeClr val="accent2"/>
                </a:solidFill>
                <a:effectLst/>
              </a:rPr>
              <a:t>WP10-SRF</a:t>
            </a:r>
            <a:r>
              <a:rPr lang="en-GB" sz="2800" b="0" i="0" dirty="0">
                <a:solidFill>
                  <a:schemeClr val="accent2"/>
                </a:solidFill>
                <a:effectLst/>
              </a:rPr>
              <a:t/>
            </a:r>
            <a:br>
              <a:rPr lang="en-GB" sz="2800" b="0" i="0" dirty="0">
                <a:solidFill>
                  <a:schemeClr val="accent2"/>
                </a:solidFill>
                <a:effectLst/>
              </a:rPr>
            </a:br>
            <a:r>
              <a:rPr lang="en-GB" sz="2800" b="0" i="0" dirty="0">
                <a:solidFill>
                  <a:schemeClr val="accent2"/>
                </a:solidFill>
                <a:effectLst/>
              </a:rPr>
              <a:t>SC RF technology for higher intensity proton</a:t>
            </a:r>
            <a:br>
              <a:rPr lang="en-GB" sz="2800" b="0" i="0" dirty="0">
                <a:solidFill>
                  <a:schemeClr val="accent2"/>
                </a:solidFill>
                <a:effectLst/>
              </a:rPr>
            </a:br>
            <a:r>
              <a:rPr lang="en-GB" sz="2800" b="0" i="0" dirty="0">
                <a:solidFill>
                  <a:schemeClr val="accent2"/>
                </a:solidFill>
                <a:effectLst/>
              </a:rPr>
              <a:t>accelerators &amp; higher energy electron </a:t>
            </a:r>
            <a:r>
              <a:rPr lang="en-GB" sz="2800" b="0" i="0" dirty="0" err="1">
                <a:solidFill>
                  <a:schemeClr val="accent2"/>
                </a:solidFill>
                <a:effectLst/>
              </a:rPr>
              <a:t>linacs</a:t>
            </a:r>
            <a:endParaRPr lang="en-GB" sz="2800" b="0" i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WP10.3 Crab Cav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571612"/>
            <a:ext cx="911862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07" y="3500438"/>
            <a:ext cx="3405193" cy="2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142984"/>
            <a:ext cx="24560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14282" y="1071546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</a:t>
            </a:r>
            <a:r>
              <a:rPr lang="en-GB" i="0" dirty="0" smtClean="0">
                <a:effectLst/>
              </a:rPr>
              <a:t>Work</a:t>
            </a: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3.1 </a:t>
            </a:r>
            <a:r>
              <a:rPr lang="en-GB" b="0" i="0" dirty="0" smtClean="0">
                <a:effectLst/>
              </a:rPr>
              <a:t>: </a:t>
            </a:r>
            <a:r>
              <a:rPr lang="en-GB" i="0" dirty="0" smtClean="0">
                <a:effectLst/>
              </a:rPr>
              <a:t>LHC</a:t>
            </a:r>
            <a:r>
              <a:rPr lang="en-GB" b="0" i="0" dirty="0" smtClean="0">
                <a:effectLst/>
              </a:rPr>
              <a:t> Crab Cavity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Major Advance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the compact ‘4-rod</a:t>
            </a:r>
            <a:r>
              <a:rPr lang="en-GB" b="0" i="0" dirty="0" smtClean="0">
                <a:effectLst/>
              </a:rPr>
              <a:t>’ 400 MHz cavity has </a:t>
            </a:r>
            <a:r>
              <a:rPr lang="en-GB" b="0" i="0" dirty="0" smtClean="0">
                <a:effectLst/>
              </a:rPr>
              <a:t>been </a:t>
            </a:r>
            <a:r>
              <a:rPr lang="en-GB" b="0" i="0" dirty="0" smtClean="0">
                <a:effectLst/>
              </a:rPr>
              <a:t>selected, design inspired by CEBAF NC cavity.</a:t>
            </a:r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The </a:t>
            </a:r>
            <a:r>
              <a:rPr lang="en-GB" b="0" i="0" dirty="0" smtClean="0">
                <a:effectLst/>
              </a:rPr>
              <a:t>design must include </a:t>
            </a:r>
            <a:r>
              <a:rPr lang="en-GB" b="0" i="0" dirty="0" smtClean="0">
                <a:effectLst/>
              </a:rPr>
              <a:t>both cavity and RF coupler</a:t>
            </a: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3.2 </a:t>
            </a:r>
            <a:r>
              <a:rPr lang="en-GB" b="0" i="0" dirty="0" smtClean="0">
                <a:effectLst/>
              </a:rPr>
              <a:t>: </a:t>
            </a:r>
            <a:r>
              <a:rPr lang="en-GB" i="0" dirty="0" smtClean="0">
                <a:effectLst/>
              </a:rPr>
              <a:t>CLIC</a:t>
            </a:r>
            <a:r>
              <a:rPr lang="en-GB" b="0" i="0" dirty="0" smtClean="0">
                <a:effectLst/>
              </a:rPr>
              <a:t> Crab </a:t>
            </a:r>
            <a:r>
              <a:rPr lang="en-GB" b="0" i="0" dirty="0" smtClean="0">
                <a:effectLst/>
              </a:rPr>
              <a:t>Cavity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Major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Advance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RF design sufficiently advances to launch the fabrication, </a:t>
            </a:r>
            <a:r>
              <a:rPr lang="en-GB" b="0" i="0" dirty="0" smtClean="0">
                <a:effectLst/>
              </a:rPr>
              <a:t>by Shakespeare </a:t>
            </a:r>
            <a:r>
              <a:rPr lang="en-GB" b="0" i="0" dirty="0" smtClean="0">
                <a:effectLst/>
              </a:rPr>
              <a:t>Engineering, of a TW 12 GHz prototype cavity for high power test. Delivery Jan’10.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3.3 </a:t>
            </a:r>
            <a:r>
              <a:rPr lang="en-GB" b="0" i="0" dirty="0" smtClean="0">
                <a:effectLst/>
              </a:rPr>
              <a:t>: </a:t>
            </a:r>
            <a:r>
              <a:rPr lang="en-GB" i="0" dirty="0" smtClean="0">
                <a:effectLst/>
              </a:rPr>
              <a:t>LLRF</a:t>
            </a:r>
            <a:r>
              <a:rPr lang="en-GB" b="0" i="0" dirty="0" smtClean="0">
                <a:effectLst/>
              </a:rPr>
              <a:t> systems for </a:t>
            </a:r>
            <a:r>
              <a:rPr lang="en-GB" i="0" dirty="0" smtClean="0">
                <a:effectLst/>
              </a:rPr>
              <a:t>LHC</a:t>
            </a:r>
            <a:r>
              <a:rPr lang="en-GB" b="0" i="0" dirty="0" smtClean="0">
                <a:effectLst/>
              </a:rPr>
              <a:t> and </a:t>
            </a:r>
            <a:r>
              <a:rPr lang="en-GB" i="0" dirty="0" smtClean="0">
                <a:effectLst/>
              </a:rPr>
              <a:t>CLIC</a:t>
            </a:r>
          </a:p>
          <a:p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Work not started</a:t>
            </a:r>
            <a:r>
              <a:rPr lang="en-GB" b="0" i="0" dirty="0" smtClean="0">
                <a:effectLst/>
              </a:rPr>
              <a:t> for LHC system</a:t>
            </a:r>
          </a:p>
          <a:p>
            <a:r>
              <a:rPr lang="en-GB" b="0" i="0" dirty="0" smtClean="0">
                <a:effectLst/>
              </a:rPr>
              <a:t>Full priority to CLIC cavity LLRF system design to be </a:t>
            </a:r>
          </a:p>
          <a:p>
            <a:r>
              <a:rPr lang="en-GB" b="0" i="0" dirty="0" smtClean="0">
                <a:effectLst/>
              </a:rPr>
              <a:t>ready for the high power cavity validation.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1120314"/>
            <a:ext cx="8472518" cy="5072098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000" b="1" dirty="0" smtClean="0"/>
              <a:t>Publications</a:t>
            </a:r>
            <a:r>
              <a:rPr lang="en-GB" sz="2000" b="1" dirty="0" smtClean="0">
                <a:sym typeface="Wingdings" pitchFamily="2" charset="2"/>
              </a:rPr>
              <a:t> (8 </a:t>
            </a:r>
            <a:r>
              <a:rPr lang="en-GB" sz="2000" b="1" dirty="0" smtClean="0">
                <a:sym typeface="Wingdings" pitchFamily="2" charset="2"/>
              </a:rPr>
              <a:t>o</a:t>
            </a:r>
            <a:r>
              <a:rPr lang="en-GB" sz="2000" b="1" dirty="0" smtClean="0">
                <a:sym typeface="Wingdings" pitchFamily="2" charset="2"/>
              </a:rPr>
              <a:t>ffered)</a:t>
            </a:r>
            <a:endParaRPr lang="en-GB" sz="20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1600" b="1" dirty="0" smtClean="0">
                <a:sym typeface="Wingdings" pitchFamily="2" charset="2"/>
              </a:rPr>
              <a:t>1 includes </a:t>
            </a:r>
            <a:r>
              <a:rPr lang="en-GB" sz="1600" b="1" dirty="0" err="1" smtClean="0">
                <a:sym typeface="Wingdings" pitchFamily="2" charset="2"/>
              </a:rPr>
              <a:t>EuCARD</a:t>
            </a:r>
            <a:r>
              <a:rPr lang="en-GB" sz="1600" b="1" dirty="0" smtClean="0">
                <a:sym typeface="Wingdings" pitchFamily="2" charset="2"/>
              </a:rPr>
              <a:t> mention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1600" b="1" dirty="0" smtClean="0">
                <a:sym typeface="Wingdings" pitchFamily="2" charset="2"/>
              </a:rPr>
              <a:t>1 not received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1600" b="1" dirty="0" smtClean="0">
                <a:sym typeface="Wingdings" pitchFamily="2" charset="2"/>
              </a:rPr>
              <a:t>5 PAC09 , include CARE </a:t>
            </a:r>
            <a:r>
              <a:rPr lang="en-GB" sz="1600" b="1" dirty="0" smtClean="0">
                <a:sym typeface="Wingdings" pitchFamily="2" charset="2"/>
              </a:rPr>
              <a:t>mention, </a:t>
            </a:r>
            <a:r>
              <a:rPr lang="en-GB" sz="1600" b="1" dirty="0" smtClean="0">
                <a:sym typeface="Wingdings" pitchFamily="2" charset="2"/>
              </a:rPr>
              <a:t>but not </a:t>
            </a:r>
            <a:r>
              <a:rPr lang="en-GB" sz="1600" b="1" dirty="0" err="1" smtClean="0">
                <a:sym typeface="Wingdings" pitchFamily="2" charset="2"/>
              </a:rPr>
              <a:t>EuCARD</a:t>
            </a: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1600" b="1" dirty="0" smtClean="0">
                <a:sym typeface="Wingdings" pitchFamily="2" charset="2"/>
              </a:rPr>
              <a:t>+ 4  …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None/>
            </a:pPr>
            <a:endParaRPr lang="en-GB" sz="16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1600" b="1" dirty="0" smtClean="0">
                <a:sym typeface="Wingdings" pitchFamily="2" charset="2"/>
              </a:rPr>
              <a:t>1 Oral Review presentation at SRF’09, Berlin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66868"/>
            <a:ext cx="848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07" y="2799127"/>
            <a:ext cx="8458197" cy="9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26991"/>
          <a:stretch>
            <a:fillRect/>
          </a:stretch>
        </p:blipFill>
        <p:spPr bwMode="auto">
          <a:xfrm>
            <a:off x="285720" y="4143380"/>
            <a:ext cx="5105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70" y="5715016"/>
            <a:ext cx="5219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285720" y="1071546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endParaRPr lang="en-GB" i="0" dirty="0" smtClean="0"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i="0" dirty="0" smtClean="0">
                <a:effectLst/>
              </a:rPr>
              <a:t>M10.3.2</a:t>
            </a:r>
            <a:r>
              <a:rPr lang="en-GB" b="0" i="0" dirty="0" smtClean="0">
                <a:effectLst/>
              </a:rPr>
              <a:t> for LHC OM-couplers design complete must now precede M10.2.3 for cavity design complete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i="0" dirty="0" smtClean="0">
                <a:effectLst/>
              </a:rPr>
              <a:t>M10.3.5</a:t>
            </a:r>
            <a:r>
              <a:rPr lang="en-GB" b="0" i="0" dirty="0" smtClean="0">
                <a:effectLst/>
              </a:rPr>
              <a:t>: delay </a:t>
            </a:r>
            <a:r>
              <a:rPr lang="en-GB" b="0" i="0" dirty="0" smtClean="0">
                <a:effectLst/>
              </a:rPr>
              <a:t>expected for CLIC </a:t>
            </a:r>
            <a:r>
              <a:rPr lang="en-GB" b="0" i="0" dirty="0" smtClean="0">
                <a:effectLst/>
              </a:rPr>
              <a:t>Beam dynamics studies due to </a:t>
            </a:r>
            <a:r>
              <a:rPr lang="en-GB" b="0" i="0" dirty="0" smtClean="0">
                <a:effectLst/>
              </a:rPr>
              <a:t>late </a:t>
            </a:r>
            <a:r>
              <a:rPr lang="en-GB" b="0" i="0" dirty="0" smtClean="0">
                <a:effectLst/>
              </a:rPr>
              <a:t>UNIMAN PDRA appointment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i="0" dirty="0" smtClean="0">
                <a:effectLst/>
              </a:rPr>
              <a:t>M10.3.7</a:t>
            </a:r>
            <a:r>
              <a:rPr lang="en-GB" b="0" i="0" dirty="0" smtClean="0">
                <a:effectLst/>
              </a:rPr>
              <a:t> and </a:t>
            </a:r>
            <a:r>
              <a:rPr lang="en-GB" i="0" dirty="0" smtClean="0">
                <a:effectLst/>
              </a:rPr>
              <a:t>M.10.3.8</a:t>
            </a:r>
            <a:r>
              <a:rPr lang="en-GB" b="0" i="0" dirty="0" smtClean="0">
                <a:effectLst/>
              </a:rPr>
              <a:t> for LHC and CLIC LLRF </a:t>
            </a:r>
            <a:r>
              <a:rPr lang="en-GB" b="0" i="0" dirty="0" smtClean="0">
                <a:effectLst/>
              </a:rPr>
              <a:t>system development, </a:t>
            </a:r>
            <a:r>
              <a:rPr lang="en-GB" b="0" i="0" dirty="0" smtClean="0">
                <a:effectLst/>
              </a:rPr>
              <a:t>swapped</a:t>
            </a:r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:</a:t>
            </a:r>
            <a:r>
              <a:rPr lang="en-GB" b="0" i="0" dirty="0" smtClean="0">
                <a:effectLst/>
              </a:rPr>
              <a:t> no delays </a:t>
            </a:r>
            <a:r>
              <a:rPr lang="en-GB" b="0" i="0" dirty="0" smtClean="0">
                <a:effectLst/>
              </a:rPr>
              <a:t>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Next </a:t>
            </a:r>
          </a:p>
          <a:p>
            <a:r>
              <a:rPr lang="en-GB" i="0" dirty="0" smtClean="0">
                <a:effectLst/>
              </a:rPr>
              <a:t>Semester</a:t>
            </a:r>
            <a:r>
              <a:rPr lang="en-GB" i="0" dirty="0" smtClean="0">
                <a:effectLst/>
              </a:rPr>
              <a:t>:</a:t>
            </a: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Appointment of CERN fellow delayed to Nov’09.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Appointment of UNIMAN </a:t>
            </a:r>
            <a:r>
              <a:rPr lang="en-GB" b="0" i="0" dirty="0" smtClean="0">
                <a:effectLst/>
              </a:rPr>
              <a:t>PDRA </a:t>
            </a:r>
            <a:r>
              <a:rPr lang="en-GB" b="0" i="0" dirty="0" smtClean="0">
                <a:effectLst/>
              </a:rPr>
              <a:t>just awarded.</a:t>
            </a:r>
          </a:p>
          <a:p>
            <a:endParaRPr lang="en-GB" i="0" dirty="0" smtClean="0">
              <a:effectLst/>
            </a:endParaRPr>
          </a:p>
          <a:p>
            <a:pPr lvl="1">
              <a:buFont typeface="Arial" pitchFamily="34" charset="0"/>
              <a:buChar char="•"/>
            </a:pPr>
            <a:endParaRPr lang="en-GB" b="0" i="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32486"/>
            <a:ext cx="731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244" y="5324498"/>
            <a:ext cx="3562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4" descr="med_nom_cavity_photo_inner"/>
          <p:cNvPicPr>
            <a:picLocks noChangeAspect="1" noChangeArrowheads="1"/>
          </p:cNvPicPr>
          <p:nvPr/>
        </p:nvPicPr>
        <p:blipFill>
          <a:blip r:embed="rId2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9" descr="AL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WP10.4 Thin film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0648"/>
            <a:ext cx="9144000" cy="433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4" descr="med_nom_cavity_photo_inner"/>
          <p:cNvPicPr>
            <a:picLocks noChangeAspect="1" noChangeArrowheads="1"/>
          </p:cNvPicPr>
          <p:nvPr/>
        </p:nvPicPr>
        <p:blipFill>
          <a:blip r:embed="rId2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9" descr="AL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cern.ch\dfs\Users\s\scala\Documents\HIE-ISOLDE\Photos\Picture 022.jpg"/>
          <p:cNvPicPr>
            <a:picLocks noChangeAspect="1" noChangeArrowheads="1"/>
          </p:cNvPicPr>
          <p:nvPr/>
        </p:nvPicPr>
        <p:blipFill>
          <a:blip r:embed="rId4" cstate="print"/>
          <a:srcRect l="15886" r="16666"/>
          <a:stretch>
            <a:fillRect/>
          </a:stretch>
        </p:blipFill>
        <p:spPr bwMode="auto">
          <a:xfrm>
            <a:off x="7715272" y="1120780"/>
            <a:ext cx="1385951" cy="27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6788164" y="3929066"/>
            <a:ext cx="2355868" cy="2035184"/>
            <a:chOff x="-76670" y="2126894"/>
            <a:chExt cx="4176712" cy="334168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6670" y="2126894"/>
              <a:ext cx="4176712" cy="3341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59129" y="2271356"/>
              <a:ext cx="1509648" cy="50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dirty="0">
                  <a:effectLst/>
                </a:rPr>
                <a:t>Droplets</a:t>
              </a:r>
              <a:endParaRPr lang="en-GB" sz="1400" b="0" dirty="0">
                <a:effectLst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14282" y="1071546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</a:t>
            </a:r>
            <a:r>
              <a:rPr lang="en-GB" i="0" dirty="0" smtClean="0">
                <a:effectLst/>
              </a:rPr>
              <a:t>Work</a:t>
            </a: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4.1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Quarter Wave Resonator Niobium Sputtering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Preparatory Work: </a:t>
            </a:r>
            <a:r>
              <a:rPr lang="en-GB" b="0" i="0" dirty="0" smtClean="0">
                <a:effectLst/>
              </a:rPr>
              <a:t>at CERN (coating system of HIE-ISOLDE QWR) and at </a:t>
            </a:r>
            <a:r>
              <a:rPr lang="en-GB" b="0" i="0" dirty="0" err="1" smtClean="0">
                <a:effectLst/>
              </a:rPr>
              <a:t>Legnaro</a:t>
            </a:r>
            <a:r>
              <a:rPr lang="en-GB" b="0" i="0" dirty="0" smtClean="0">
                <a:effectLst/>
              </a:rPr>
              <a:t> (coating jar and magnetron)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4.2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err="1" smtClean="0">
                <a:effectLst/>
              </a:rPr>
              <a:t>Pb/Nb</a:t>
            </a:r>
            <a:r>
              <a:rPr lang="en-GB" b="0" i="0" dirty="0" smtClean="0">
                <a:effectLst/>
              </a:rPr>
              <a:t> Photo-cathodes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Advance </a:t>
            </a:r>
            <a:r>
              <a:rPr lang="en-GB" b="0" i="0" dirty="0" smtClean="0">
                <a:effectLst/>
              </a:rPr>
              <a:t>: ‘Knee shape’ micro-droplet filter effective . Some samples already coated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4.3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Novel Thin Film Techniques for SCRF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Experimental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work: </a:t>
            </a:r>
            <a:r>
              <a:rPr lang="en-GB" b="0" i="0" dirty="0" smtClean="0">
                <a:effectLst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progress at IPN-Orsay on TE011 cavity </a:t>
            </a:r>
            <a:r>
              <a:rPr lang="en-GB" b="0" i="0" dirty="0" smtClean="0">
                <a:effectLst/>
              </a:rPr>
              <a:t>measurement </a:t>
            </a:r>
            <a:r>
              <a:rPr lang="en-GB" b="0" i="0" dirty="0" smtClean="0">
                <a:effectLst/>
              </a:rPr>
              <a:t>setup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progress at CEA, ULANC and CERN on fabrication of thin deposited layers (10 nm </a:t>
            </a:r>
            <a:r>
              <a:rPr lang="en-GB" b="0" i="0" dirty="0" err="1" smtClean="0">
                <a:effectLst/>
              </a:rPr>
              <a:t>NbN</a:t>
            </a:r>
            <a:r>
              <a:rPr lang="en-GB" b="0" i="0" dirty="0" smtClean="0">
                <a:effectLst/>
              </a:rPr>
              <a:t> at CEA, 2 nm </a:t>
            </a:r>
            <a:r>
              <a:rPr lang="en-GB" b="0" i="0" dirty="0" err="1" smtClean="0">
                <a:effectLst/>
              </a:rPr>
              <a:t>Nb</a:t>
            </a:r>
            <a:r>
              <a:rPr lang="en-GB" b="0" i="0" dirty="0" smtClean="0">
                <a:effectLst/>
              </a:rPr>
              <a:t> at ULANC-CERN) by sputtering methods.</a:t>
            </a:r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endParaRPr lang="en-GB" b="0" i="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16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1120314"/>
            <a:ext cx="8472518" cy="5072098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000" b="1" dirty="0" smtClean="0"/>
              <a:t>Publications</a:t>
            </a:r>
            <a:r>
              <a:rPr lang="en-GB" sz="2000" b="1" dirty="0" smtClean="0">
                <a:sym typeface="Wingdings" pitchFamily="2" charset="2"/>
              </a:rPr>
              <a:t> </a:t>
            </a:r>
            <a:r>
              <a:rPr lang="en-GB" sz="2000" b="1" dirty="0" smtClean="0">
                <a:sym typeface="Wingdings" pitchFamily="2" charset="2"/>
              </a:rPr>
              <a:t>(3 </a:t>
            </a:r>
            <a:r>
              <a:rPr lang="en-GB" sz="2000" b="1" dirty="0" smtClean="0">
                <a:sym typeface="Wingdings" pitchFamily="2" charset="2"/>
              </a:rPr>
              <a:t>o</a:t>
            </a:r>
            <a:r>
              <a:rPr lang="en-GB" sz="2000" b="1" dirty="0" smtClean="0">
                <a:sym typeface="Wingdings" pitchFamily="2" charset="2"/>
              </a:rPr>
              <a:t>ffered)</a:t>
            </a:r>
            <a:endParaRPr lang="en-GB" sz="2000" b="1" dirty="0" smtClean="0"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78" y="1500175"/>
            <a:ext cx="88167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17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4" descr="med_nom_cavity_photo_inner"/>
          <p:cNvPicPr>
            <a:picLocks noChangeAspect="1" noChangeArrowheads="1"/>
          </p:cNvPicPr>
          <p:nvPr/>
        </p:nvPicPr>
        <p:blipFill>
          <a:blip r:embed="rId2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9" descr="AL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5720" y="107154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Next </a:t>
            </a:r>
            <a:r>
              <a:rPr lang="en-GB" i="0" dirty="0" smtClean="0">
                <a:effectLst/>
              </a:rPr>
              <a:t> </a:t>
            </a:r>
            <a:r>
              <a:rPr lang="en-GB" i="0" dirty="0" smtClean="0">
                <a:effectLst/>
              </a:rPr>
              <a:t>Semester:</a:t>
            </a:r>
            <a:endParaRPr lang="en-GB" i="0" dirty="0" smtClean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43050"/>
            <a:ext cx="8896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4" descr="med_nom_cavity_photo_inner"/>
          <p:cNvPicPr>
            <a:picLocks noChangeAspect="1" noChangeArrowheads="1"/>
          </p:cNvPicPr>
          <p:nvPr/>
        </p:nvPicPr>
        <p:blipFill>
          <a:blip r:embed="rId2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9" descr="AL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5720" y="1071546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Milestones:</a:t>
            </a:r>
            <a:r>
              <a:rPr lang="en-GB" b="0" i="0" dirty="0" smtClean="0">
                <a:effectLst/>
              </a:rPr>
              <a:t> no delays expected</a:t>
            </a:r>
          </a:p>
          <a:p>
            <a:endParaRPr lang="en-GB" b="0" i="0" dirty="0" smtClean="0"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M10.4.1</a:t>
            </a:r>
            <a:r>
              <a:rPr lang="en-GB" b="0" i="0" dirty="0" smtClean="0">
                <a:effectLst/>
              </a:rPr>
              <a:t>: Report on “Lead Deposition on Samples”, due M12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Deliverables:</a:t>
            </a: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no delays </a:t>
            </a:r>
            <a:r>
              <a:rPr lang="en-GB" b="0" i="0" dirty="0" smtClean="0">
                <a:effectLst/>
              </a:rPr>
              <a:t>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a</a:t>
            </a:r>
            <a:r>
              <a:rPr lang="en-GB" b="0" i="0" dirty="0" smtClean="0">
                <a:effectLst/>
              </a:rPr>
              <a:t> PhD student hired at CERN.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an engineer will be hired at LNL (Jan’10)</a:t>
            </a:r>
            <a:endParaRPr lang="en-GB" b="0" i="0" dirty="0" smtClean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19543"/>
            <a:ext cx="3629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19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WP10.5 HOM distrib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8182"/>
            <a:ext cx="9144000" cy="270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28794" y="6429396"/>
            <a:ext cx="4608513" cy="312716"/>
          </a:xfrm>
        </p:spPr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ECE9D-7201-4CBC-9768-5667F93310F7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020958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SRF Task </a:t>
            </a: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9144000" cy="49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3" descr="CUT_ISO_2006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84071"/>
            <a:ext cx="3143272" cy="227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14282" y="1071546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</a:t>
            </a:r>
            <a:r>
              <a:rPr lang="en-GB" i="0" dirty="0" smtClean="0">
                <a:effectLst/>
              </a:rPr>
              <a:t>Work</a:t>
            </a: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5</a:t>
            </a:r>
            <a:r>
              <a:rPr lang="en-GB" b="0" i="0" dirty="0" smtClean="0">
                <a:effectLst/>
              </a:rPr>
              <a:t>.1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HOM Beam Based Position Monitor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Major Advance</a:t>
            </a:r>
            <a:r>
              <a:rPr lang="en-GB" b="0" i="0" dirty="0" smtClean="0">
                <a:effectLst/>
              </a:rPr>
              <a:t>: </a:t>
            </a:r>
          </a:p>
          <a:p>
            <a:r>
              <a:rPr lang="en-GB" b="0" i="0" dirty="0" smtClean="0">
                <a:effectLst/>
              </a:rPr>
              <a:t>FNAL 3.9 GHz module cold test successful.</a:t>
            </a:r>
          </a:p>
          <a:p>
            <a:r>
              <a:rPr lang="en-GB" b="0" i="0" dirty="0" smtClean="0">
                <a:effectLst/>
              </a:rPr>
              <a:t>First measurement of HOM at 2K at DESY.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5</a:t>
            </a:r>
            <a:r>
              <a:rPr lang="en-GB" b="0" i="0" dirty="0" smtClean="0">
                <a:effectLst/>
              </a:rPr>
              <a:t>.2 : HOM Cavity Diagnostics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Design Work</a:t>
            </a:r>
            <a:r>
              <a:rPr lang="en-GB" b="0" i="0" dirty="0" smtClean="0">
                <a:effectLst/>
              </a:rPr>
              <a:t>: HOM </a:t>
            </a:r>
            <a:r>
              <a:rPr lang="en-GB" b="0" i="0" dirty="0" err="1" smtClean="0">
                <a:effectLst/>
              </a:rPr>
              <a:t>passbands</a:t>
            </a:r>
            <a:r>
              <a:rPr lang="en-GB" b="0" i="0" dirty="0" smtClean="0">
                <a:effectLst/>
              </a:rPr>
              <a:t> (monopole, dipole and sextupole) calculated.</a:t>
            </a: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Fabrication errors</a:t>
            </a:r>
          </a:p>
          <a:p>
            <a:r>
              <a:rPr lang="en-GB" b="0" i="0" dirty="0" smtClean="0">
                <a:effectLst/>
              </a:rPr>
              <a:t>m</a:t>
            </a:r>
            <a:r>
              <a:rPr lang="en-GB" b="0" i="0" dirty="0" smtClean="0">
                <a:effectLst/>
              </a:rPr>
              <a:t>odelled to study</a:t>
            </a:r>
          </a:p>
          <a:p>
            <a:r>
              <a:rPr lang="en-GB" b="0" i="0" dirty="0" smtClean="0">
                <a:effectLst/>
              </a:rPr>
              <a:t>influence on field flatness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5</a:t>
            </a:r>
            <a:r>
              <a:rPr lang="en-GB" b="0" i="0" dirty="0" smtClean="0">
                <a:effectLst/>
              </a:rPr>
              <a:t>.3 : HOM Distribution and Geometrical Dependencies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code developments (</a:t>
            </a:r>
            <a:r>
              <a:rPr lang="en-GB" b="0" i="0" dirty="0" err="1" smtClean="0">
                <a:effectLst/>
              </a:rPr>
              <a:t>Mathematica</a:t>
            </a:r>
            <a:r>
              <a:rPr lang="en-GB" b="0" i="0" dirty="0" smtClean="0">
                <a:effectLst/>
              </a:rPr>
              <a:t>, CST)  for Coupled S-Parameter Calculation (CSC)</a:t>
            </a:r>
            <a:endParaRPr lang="en-GB" i="0" dirty="0" smtClean="0"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76" y="3643314"/>
            <a:ext cx="6477018" cy="11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5720" y="107154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Publications: 1 offered, includes </a:t>
            </a:r>
            <a:r>
              <a:rPr lang="en-GB" i="0" dirty="0" err="1" smtClean="0">
                <a:effectLst/>
              </a:rPr>
              <a:t>EuCARD</a:t>
            </a:r>
            <a:r>
              <a:rPr lang="en-GB" i="0" dirty="0" smtClean="0">
                <a:effectLst/>
              </a:rPr>
              <a:t> mention.</a:t>
            </a: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Next </a:t>
            </a:r>
            <a:r>
              <a:rPr lang="en-GB" i="0" dirty="0" smtClean="0">
                <a:effectLst/>
              </a:rPr>
              <a:t> </a:t>
            </a:r>
            <a:r>
              <a:rPr lang="en-GB" i="0" dirty="0" smtClean="0">
                <a:effectLst/>
              </a:rPr>
              <a:t>Semester:</a:t>
            </a:r>
            <a:endParaRPr lang="en-GB" i="0" dirty="0" smtClean="0"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614628"/>
            <a:ext cx="8953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1" y="5654638"/>
            <a:ext cx="9015413" cy="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454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5720" y="1071546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r>
              <a:rPr lang="en-GB" b="0" i="0" dirty="0" smtClean="0">
                <a:effectLst/>
              </a:rPr>
              <a:t>no delays expected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</a:t>
            </a:r>
            <a:r>
              <a:rPr lang="en-GB" i="0" dirty="0" smtClean="0">
                <a:effectLst/>
              </a:rPr>
              <a:t>:</a:t>
            </a:r>
            <a:r>
              <a:rPr lang="en-GB" b="0" i="0" dirty="0" smtClean="0">
                <a:effectLst/>
              </a:rPr>
              <a:t> no delays </a:t>
            </a:r>
            <a:r>
              <a:rPr lang="en-GB" b="0" i="0" dirty="0" smtClean="0">
                <a:effectLst/>
              </a:rPr>
              <a:t>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Appointment of </a:t>
            </a:r>
            <a:r>
              <a:rPr lang="en-GB" b="0" i="0" dirty="0" smtClean="0">
                <a:effectLst/>
              </a:rPr>
              <a:t>DESY PhD student awaiting.</a:t>
            </a:r>
            <a:endParaRPr lang="en-GB" b="0" i="0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48032"/>
            <a:ext cx="3590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WP10.6 LLRF.gif"/>
          <p:cNvPicPr>
            <a:picLocks noChangeAspect="1"/>
          </p:cNvPicPr>
          <p:nvPr/>
        </p:nvPicPr>
        <p:blipFill>
          <a:blip r:embed="rId3" cstate="print"/>
          <a:srcRect b="45192"/>
          <a:stretch>
            <a:fillRect/>
          </a:stretch>
        </p:blipFill>
        <p:spPr>
          <a:xfrm>
            <a:off x="285720" y="1071546"/>
            <a:ext cx="8572560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24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WP10.6 LLRF.gif"/>
          <p:cNvPicPr>
            <a:picLocks noChangeAspect="1"/>
          </p:cNvPicPr>
          <p:nvPr/>
        </p:nvPicPr>
        <p:blipFill>
          <a:blip r:embed="rId3" cstate="print"/>
          <a:srcRect t="54917"/>
          <a:stretch>
            <a:fillRect/>
          </a:stretch>
        </p:blipFill>
        <p:spPr>
          <a:xfrm>
            <a:off x="285720" y="1571612"/>
            <a:ext cx="868502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25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2844" y="1142984"/>
            <a:ext cx="6715172" cy="4973632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sz="1800" b="1" dirty="0" smtClean="0"/>
              <a:t>Description of </a:t>
            </a:r>
            <a:r>
              <a:rPr lang="en-GB" sz="1800" b="1" dirty="0" smtClean="0"/>
              <a:t>work</a:t>
            </a:r>
            <a:endParaRPr lang="en-GB" sz="1800" b="1" dirty="0" smtClean="0"/>
          </a:p>
          <a:p>
            <a:pPr defTabSz="468000">
              <a:buNone/>
            </a:pPr>
            <a:r>
              <a:rPr lang="en-GB" sz="1800" dirty="0" smtClean="0"/>
              <a:t>- Task </a:t>
            </a:r>
            <a:r>
              <a:rPr lang="en-GB" sz="1800" dirty="0" smtClean="0"/>
              <a:t>6.1</a:t>
            </a:r>
            <a:r>
              <a:rPr lang="en-GB" sz="1800" dirty="0" smtClean="0"/>
              <a:t>: ATCA developments of carrier boards with FPGA and </a:t>
            </a:r>
            <a:r>
              <a:rPr lang="en-GB" sz="1800" dirty="0" smtClean="0"/>
              <a:t>DSP</a:t>
            </a:r>
          </a:p>
          <a:p>
            <a:pPr defTabSz="468000">
              <a:buNone/>
            </a:pP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Prototyping : </a:t>
            </a:r>
            <a:r>
              <a:rPr lang="en-GB" sz="1800" dirty="0" smtClean="0"/>
              <a:t>ACTA carrier board</a:t>
            </a:r>
          </a:p>
          <a:p>
            <a:pPr defTabSz="468000"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 Task </a:t>
            </a:r>
            <a:r>
              <a:rPr lang="en-GB" sz="1800" dirty="0" smtClean="0"/>
              <a:t>6.2</a:t>
            </a:r>
            <a:r>
              <a:rPr lang="en-GB" sz="1800" dirty="0" smtClean="0"/>
              <a:t>: Development of AMC </a:t>
            </a:r>
            <a:r>
              <a:rPr lang="en-GB" sz="1800" dirty="0" smtClean="0"/>
              <a:t>(Advanced Mezzanine Card</a:t>
            </a:r>
            <a:r>
              <a:rPr lang="en-GB" sz="1800" dirty="0" smtClean="0"/>
              <a:t>) and </a:t>
            </a:r>
            <a:r>
              <a:rPr lang="en-GB" sz="1800" dirty="0" smtClean="0"/>
              <a:t>RTM (Rear Transition Module) modules</a:t>
            </a:r>
          </a:p>
          <a:p>
            <a:pPr>
              <a:buNone/>
            </a:pP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Prototyping </a:t>
            </a: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:</a:t>
            </a:r>
            <a:r>
              <a:rPr lang="en-GB" sz="1800" kern="1200" dirty="0" smtClean="0">
                <a:latin typeface="Arial" charset="0"/>
              </a:rPr>
              <a:t> AMC module boards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 Task </a:t>
            </a:r>
            <a:r>
              <a:rPr lang="en-GB" sz="1800" dirty="0" smtClean="0"/>
              <a:t>6.3</a:t>
            </a:r>
            <a:r>
              <a:rPr lang="en-GB" sz="1800" dirty="0" smtClean="0"/>
              <a:t>: Development of special power drivers for AMC </a:t>
            </a:r>
            <a:r>
              <a:rPr lang="en-GB" sz="1800" dirty="0" smtClean="0"/>
              <a:t>modules</a:t>
            </a:r>
          </a:p>
          <a:p>
            <a:pPr>
              <a:buNone/>
            </a:pP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Preparation work </a:t>
            </a: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GB" sz="1800" dirty="0" smtClean="0"/>
              <a:t>electronics, collecting specifications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 Task </a:t>
            </a:r>
            <a:r>
              <a:rPr lang="en-GB" sz="1800" dirty="0" smtClean="0"/>
              <a:t>6.4</a:t>
            </a:r>
            <a:r>
              <a:rPr lang="en-GB" sz="1800" dirty="0" smtClean="0"/>
              <a:t>: Development of beam based </a:t>
            </a:r>
            <a:r>
              <a:rPr lang="en-GB" sz="1800" dirty="0" smtClean="0"/>
              <a:t>feedback</a:t>
            </a:r>
          </a:p>
          <a:p>
            <a:pPr>
              <a:buNone/>
            </a:pPr>
            <a:r>
              <a:rPr lang="en-GB" sz="1800" kern="1200" dirty="0" smtClean="0">
                <a:solidFill>
                  <a:srgbClr val="0070C0"/>
                </a:solidFill>
                <a:latin typeface="Arial" charset="0"/>
              </a:rPr>
              <a:t>No Work : </a:t>
            </a:r>
            <a:r>
              <a:rPr lang="en-GB" sz="1800" dirty="0" smtClean="0"/>
              <a:t> started in Oct’09, bibliography, organisation.</a:t>
            </a:r>
            <a:endParaRPr lang="en-GB" sz="1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46" y="1214422"/>
            <a:ext cx="2051754" cy="15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63003" y="3795385"/>
            <a:ext cx="3228967" cy="135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58204" cy="4973632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sz="1800" b="1" dirty="0" smtClean="0"/>
              <a:t>Publications </a:t>
            </a:r>
            <a:r>
              <a:rPr lang="en-GB" sz="1800" b="1" dirty="0" smtClean="0">
                <a:sym typeface="Wingdings" pitchFamily="2" charset="2"/>
              </a:rPr>
              <a:t>(1 Nuclear Science IEEE + 13 </a:t>
            </a:r>
            <a:r>
              <a:rPr lang="en-GB" sz="1800" b="1" dirty="0" smtClean="0">
                <a:sym typeface="Wingdings" pitchFamily="2" charset="2"/>
              </a:rPr>
              <a:t>MIXDES </a:t>
            </a:r>
            <a:r>
              <a:rPr lang="en-GB" sz="1800" b="1" dirty="0" smtClean="0">
                <a:sym typeface="Wingdings" pitchFamily="2" charset="2"/>
              </a:rPr>
              <a:t>Conference)</a:t>
            </a:r>
            <a:r>
              <a:rPr lang="en-GB" sz="1800" b="1" dirty="0" smtClean="0"/>
              <a:t>:</a:t>
            </a:r>
            <a:endParaRPr lang="en-GB" sz="18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681803" cy="476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27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04315"/>
            <a:ext cx="6858048" cy="48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107154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Next  Semester:</a:t>
            </a:r>
            <a:endParaRPr lang="en-GB" i="0" dirty="0" smtClean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520141" cy="46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29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107154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r>
              <a:rPr lang="en-GB" b="0" i="0" dirty="0" smtClean="0">
                <a:effectLst/>
              </a:rPr>
              <a:t>no delays expected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</a:t>
            </a:r>
            <a:r>
              <a:rPr lang="en-GB" i="0" dirty="0" smtClean="0">
                <a:effectLst/>
              </a:rPr>
              <a:t>:</a:t>
            </a:r>
            <a:r>
              <a:rPr lang="en-GB" b="0" i="0" dirty="0" smtClean="0">
                <a:effectLst/>
              </a:rPr>
              <a:t> no delays </a:t>
            </a:r>
            <a:r>
              <a:rPr lang="en-GB" b="0" i="0" dirty="0" smtClean="0">
                <a:effectLst/>
              </a:rPr>
              <a:t>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928934"/>
            <a:ext cx="3629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BA06A-74A9-468A-AD8D-438294CA5282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20958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SRF Task Matrix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68461" y="5497313"/>
            <a:ext cx="42586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FR" i="0" dirty="0" err="1" smtClean="0">
                <a:effectLst/>
              </a:rPr>
              <a:t>Task</a:t>
            </a:r>
            <a:r>
              <a:rPr lang="fr-FR" i="0" dirty="0" smtClean="0">
                <a:effectLst/>
              </a:rPr>
              <a:t> </a:t>
            </a:r>
            <a:r>
              <a:rPr lang="fr-FR" i="0" dirty="0" err="1" smtClean="0">
                <a:effectLst/>
              </a:rPr>
              <a:t>Coordinators</a:t>
            </a:r>
            <a:endParaRPr lang="fr-FR" i="0" dirty="0" smtClean="0">
              <a:effectLst/>
            </a:endParaRPr>
          </a:p>
          <a:p>
            <a:r>
              <a:rPr lang="fr-FR" b="0" i="0" dirty="0" smtClean="0">
                <a:effectLst/>
              </a:rPr>
              <a:t>SRF </a:t>
            </a:r>
            <a:r>
              <a:rPr lang="fr-FR" b="0" i="0" dirty="0" err="1" smtClean="0">
                <a:effectLst/>
              </a:rPr>
              <a:t>Deputy</a:t>
            </a:r>
            <a:r>
              <a:rPr lang="fr-FR" b="0" i="0" dirty="0" smtClean="0">
                <a:effectLst/>
              </a:rPr>
              <a:t> and </a:t>
            </a:r>
            <a:r>
              <a:rPr lang="fr-FR" b="0" i="0" dirty="0" err="1" smtClean="0">
                <a:effectLst/>
              </a:rPr>
              <a:t>Task</a:t>
            </a:r>
            <a:r>
              <a:rPr lang="fr-FR" b="0" i="0" dirty="0" smtClean="0">
                <a:effectLst/>
              </a:rPr>
              <a:t> Contact </a:t>
            </a:r>
            <a:r>
              <a:rPr lang="fr-FR" b="0" i="0" dirty="0" err="1" smtClean="0">
                <a:effectLst/>
              </a:rPr>
              <a:t>Persons</a:t>
            </a:r>
            <a:r>
              <a:rPr lang="fr-FR" b="0" i="0" dirty="0" smtClean="0">
                <a:effectLst/>
              </a:rPr>
              <a:t> </a:t>
            </a:r>
            <a:endParaRPr lang="fr-FR" b="0" i="0" dirty="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2672"/>
            <a:ext cx="9144000" cy="39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30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2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WP10.7 SCRF G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9220"/>
            <a:ext cx="9144000" cy="433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31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2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14282" y="1071546"/>
            <a:ext cx="67866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</a:t>
            </a:r>
            <a:r>
              <a:rPr lang="en-GB" i="0" dirty="0" smtClean="0">
                <a:effectLst/>
              </a:rPr>
              <a:t>Work</a:t>
            </a: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7</a:t>
            </a:r>
            <a:r>
              <a:rPr lang="en-GB" b="0" i="0" dirty="0" smtClean="0">
                <a:effectLst/>
              </a:rPr>
              <a:t>.1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Slice Emittance Measurements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Major Advance</a:t>
            </a:r>
            <a:r>
              <a:rPr lang="en-GB" b="0" i="0" dirty="0" smtClean="0">
                <a:effectLst/>
              </a:rPr>
              <a:t>: the spectrometer magnet is designed</a:t>
            </a:r>
          </a:p>
          <a:p>
            <a:r>
              <a:rPr lang="en-GB" b="0" i="0" dirty="0" smtClean="0">
                <a:effectLst/>
              </a:rPr>
              <a:t>a</a:t>
            </a:r>
            <a:r>
              <a:rPr lang="en-GB" b="0" i="0" dirty="0" smtClean="0">
                <a:effectLst/>
              </a:rPr>
              <a:t>nd under fabrication at RI.</a:t>
            </a:r>
          </a:p>
          <a:p>
            <a:r>
              <a:rPr lang="en-GB" b="0" i="0" dirty="0" smtClean="0">
                <a:effectLst/>
              </a:rPr>
              <a:t>Optimal location on ELBE beam line identified.</a:t>
            </a:r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7</a:t>
            </a:r>
            <a:r>
              <a:rPr lang="en-GB" b="0" i="0" dirty="0" smtClean="0">
                <a:effectLst/>
              </a:rPr>
              <a:t>.2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err="1" smtClean="0">
                <a:effectLst/>
              </a:rPr>
              <a:t>GaAs</a:t>
            </a:r>
            <a:r>
              <a:rPr lang="en-GB" b="0" i="0" dirty="0" smtClean="0">
                <a:effectLst/>
              </a:rPr>
              <a:t> Photo-cathodes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repair of the cathode transfer system (vacuum)</a:t>
            </a:r>
          </a:p>
          <a:p>
            <a:r>
              <a:rPr lang="en-GB" b="0" i="0" dirty="0" smtClean="0">
                <a:effectLst/>
              </a:rPr>
              <a:t>Fabrication of the </a:t>
            </a:r>
            <a:r>
              <a:rPr lang="en-GB" b="0" i="0" dirty="0" err="1" smtClean="0">
                <a:effectLst/>
              </a:rPr>
              <a:t>GaAs</a:t>
            </a:r>
            <a:r>
              <a:rPr lang="en-GB" b="0" i="0" dirty="0" smtClean="0">
                <a:effectLst/>
              </a:rPr>
              <a:t> preparation chamber (with DALINAC)</a:t>
            </a: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7</a:t>
            </a:r>
            <a:r>
              <a:rPr lang="en-GB" b="0" i="0" dirty="0" smtClean="0">
                <a:effectLst/>
              </a:rPr>
              <a:t>.3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Critical Issues for SRF Gun Operation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first beam operation of diagnostic tool for transverse (slit mask) and longitudinal (streak camera) profiles.</a:t>
            </a:r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endParaRPr lang="en-GB" b="0" i="0" dirty="0" smtClean="0">
              <a:effectLst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3214678" cy="18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86058"/>
            <a:ext cx="4233862" cy="14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2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85720" y="107154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Publications: </a:t>
            </a:r>
            <a:r>
              <a:rPr lang="en-GB" b="0" i="0" dirty="0" smtClean="0">
                <a:effectLst/>
              </a:rPr>
              <a:t>3 SRF’09 Conference,  including </a:t>
            </a:r>
            <a:r>
              <a:rPr lang="en-GB" b="0" i="0" dirty="0" err="1" smtClean="0">
                <a:effectLst/>
              </a:rPr>
              <a:t>EuCARD</a:t>
            </a:r>
            <a:r>
              <a:rPr lang="en-GB" b="0" i="0" dirty="0" smtClean="0">
                <a:effectLst/>
              </a:rPr>
              <a:t> mentions (and CARE).</a:t>
            </a:r>
            <a:endParaRPr lang="en-GB" b="0" i="0" dirty="0" smtClean="0">
              <a:effectLst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804988"/>
            <a:ext cx="89439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2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85720" y="107154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r>
              <a:rPr lang="en-GB" b="0" i="0" dirty="0" smtClean="0">
                <a:effectLst/>
              </a:rPr>
              <a:t>no delays expected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</a:t>
            </a:r>
            <a:r>
              <a:rPr lang="en-GB" i="0" dirty="0" smtClean="0">
                <a:effectLst/>
              </a:rPr>
              <a:t>:</a:t>
            </a:r>
            <a:r>
              <a:rPr lang="en-GB" b="0" i="0" dirty="0" smtClean="0">
                <a:effectLst/>
              </a:rPr>
              <a:t> no delays </a:t>
            </a:r>
            <a:r>
              <a:rPr lang="en-GB" b="0" i="0" dirty="0" smtClean="0">
                <a:effectLst/>
              </a:rPr>
              <a:t>expected</a:t>
            </a:r>
          </a:p>
          <a:p>
            <a:endParaRPr lang="en-GB" b="0" i="0" dirty="0" smtClean="0">
              <a:effectLst/>
            </a:endParaRPr>
          </a:p>
          <a:p>
            <a:r>
              <a:rPr lang="en-GB" i="0" dirty="0" smtClean="0">
                <a:effectLst/>
              </a:rPr>
              <a:t>Next Semester :</a:t>
            </a:r>
          </a:p>
          <a:p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60" y="5000636"/>
            <a:ext cx="36004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6905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34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WP10.8 LAL Coupl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9238"/>
            <a:ext cx="9144000" cy="31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00_2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14752"/>
            <a:ext cx="2514600" cy="188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 descr="000_26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234" y="1142984"/>
            <a:ext cx="1909766" cy="2544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14282" y="1071546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</a:t>
            </a:r>
            <a:r>
              <a:rPr lang="en-GB" i="0" dirty="0" smtClean="0">
                <a:effectLst/>
              </a:rPr>
              <a:t>Work</a:t>
            </a: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</a:t>
            </a:r>
            <a:r>
              <a:rPr lang="en-GB" b="0" i="0" dirty="0" smtClean="0">
                <a:effectLst/>
              </a:rPr>
              <a:t>8.1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Cleaning Studies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Major Difficulty</a:t>
            </a:r>
            <a:r>
              <a:rPr lang="en-GB" b="0" i="0" dirty="0" smtClean="0">
                <a:effectLst/>
              </a:rPr>
              <a:t>: Task leader has left the LAL-Orsay laboratory.</a:t>
            </a:r>
          </a:p>
          <a:p>
            <a:r>
              <a:rPr lang="en-GB" b="0" i="0" dirty="0" smtClean="0">
                <a:solidFill>
                  <a:srgbClr val="3366CC"/>
                </a:solidFill>
                <a:effectLst/>
              </a:rPr>
              <a:t>Activity on hold</a:t>
            </a:r>
            <a:r>
              <a:rPr lang="en-GB" b="0" i="0" dirty="0" smtClean="0">
                <a:effectLst/>
              </a:rPr>
              <a:t> : on  </a:t>
            </a:r>
            <a:r>
              <a:rPr lang="en-GB" b="0" i="0" dirty="0" smtClean="0">
                <a:effectLst/>
              </a:rPr>
              <a:t>Argon </a:t>
            </a:r>
            <a:r>
              <a:rPr lang="en-GB" b="0" i="0" dirty="0" smtClean="0">
                <a:effectLst/>
              </a:rPr>
              <a:t>Discharge cleaning of coupler surface</a:t>
            </a:r>
            <a:r>
              <a:rPr lang="en-GB" b="0" i="0" dirty="0" smtClean="0">
                <a:effectLst/>
              </a:rPr>
              <a:t>.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Experimental Work</a:t>
            </a:r>
            <a:r>
              <a:rPr lang="en-GB" b="0" i="0" dirty="0" smtClean="0">
                <a:effectLst/>
              </a:rPr>
              <a:t>:  HPR cleaning of samples is going on, in collaboration with IPN-Orsay.</a:t>
            </a:r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An experimentation programme worked out.</a:t>
            </a: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</a:t>
            </a:r>
            <a:r>
              <a:rPr lang="en-GB" b="0" i="0" dirty="0" smtClean="0">
                <a:effectLst/>
              </a:rPr>
              <a:t>8.2 </a:t>
            </a:r>
            <a:r>
              <a:rPr lang="en-GB" b="0" i="0" dirty="0" smtClean="0">
                <a:effectLst/>
              </a:rPr>
              <a:t>: </a:t>
            </a:r>
            <a:r>
              <a:rPr lang="en-GB" b="0" i="0" dirty="0" smtClean="0">
                <a:effectLst/>
              </a:rPr>
              <a:t>Automatic Coupler Cleaning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Design work</a:t>
            </a:r>
            <a:r>
              <a:rPr lang="en-GB" b="0" i="0" dirty="0" smtClean="0">
                <a:effectLst/>
              </a:rPr>
              <a:t>: conceptual design of the cleaning robot, and  detailed cleaning procedure worked out.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5429288" cy="12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107154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Publications : none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Next Semester :</a:t>
            </a:r>
            <a:endParaRPr lang="en-GB" i="0" dirty="0" smtClean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071678"/>
            <a:ext cx="8715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2638437"/>
            <a:ext cx="9029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37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1071546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M10.8.1</a:t>
            </a:r>
            <a:r>
              <a:rPr lang="en-GB" b="0" i="0" dirty="0" smtClean="0">
                <a:effectLst/>
              </a:rPr>
              <a:t> on Argon and HPR cleaning: several month </a:t>
            </a:r>
            <a:r>
              <a:rPr lang="en-GB" b="0" i="0" dirty="0" smtClean="0">
                <a:effectLst/>
              </a:rPr>
              <a:t>delay expected</a:t>
            </a:r>
          </a:p>
          <a:p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M10.8.2</a:t>
            </a:r>
            <a:r>
              <a:rPr lang="en-GB" b="0" i="0" dirty="0" smtClean="0">
                <a:effectLst/>
              </a:rPr>
              <a:t> on Automated cleaning: no delay 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</a:t>
            </a:r>
            <a:r>
              <a:rPr lang="en-GB" i="0" dirty="0" smtClean="0">
                <a:effectLst/>
              </a:rPr>
              <a:t>:</a:t>
            </a:r>
            <a:r>
              <a:rPr lang="en-GB" b="0" i="0" dirty="0" smtClean="0">
                <a:effectLst/>
              </a:rPr>
              <a:t> </a:t>
            </a:r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D10.8.1</a:t>
            </a:r>
            <a:r>
              <a:rPr lang="en-GB" b="0" i="0" dirty="0" smtClean="0">
                <a:effectLst/>
              </a:rPr>
              <a:t> on Test and Operation of Coupler Cleaning Procedure : several month d</a:t>
            </a:r>
            <a:r>
              <a:rPr lang="en-GB" b="0" i="0" dirty="0" smtClean="0">
                <a:effectLst/>
              </a:rPr>
              <a:t>elay expected</a:t>
            </a:r>
            <a:endParaRPr lang="en-GB" b="0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  <a:endParaRPr lang="en-GB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Leaving of Subtask leader.</a:t>
            </a:r>
          </a:p>
          <a:p>
            <a:r>
              <a:rPr lang="en-GB" b="0" i="0" dirty="0" smtClean="0">
                <a:effectLst/>
              </a:rPr>
              <a:t>Hope to o</a:t>
            </a:r>
            <a:r>
              <a:rPr lang="en-GB" b="0" i="0" dirty="0" smtClean="0">
                <a:effectLst/>
              </a:rPr>
              <a:t>pen temporary position in Jan’10.</a:t>
            </a:r>
            <a:endParaRPr lang="en-GB" b="0" i="0" dirty="0" smtClean="0"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72000"/>
            <a:ext cx="3581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38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</a:t>
            </a:r>
            <a:r>
              <a:rPr lang="en-US" sz="2600" i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-SRF</a:t>
            </a:r>
            <a:r>
              <a:rPr lang="en-US" sz="2600" i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Conclusions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" y="1643050"/>
            <a:ext cx="8963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AB022-1EDF-4678-80BA-015DEE0EF09F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Deliverables : first 24 months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800" name="Picture 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9137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A9669-0122-4A0C-A5B7-6A056D938164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20958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Milestones : first 12 months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328863"/>
            <a:ext cx="9137650" cy="2205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524D3-A3D3-49CA-866A-1EE48F9ECF82}" type="slidenum">
              <a:rPr lang="en-US"/>
              <a:pPr/>
              <a:t>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03331"/>
            <a:ext cx="8785225" cy="5040313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SRF Steering Group is formed from Task Leaders:</a:t>
            </a:r>
            <a:endParaRPr lang="en-GB" sz="2100" b="1" dirty="0">
              <a:solidFill>
                <a:schemeClr val="accent2"/>
              </a:solidFill>
              <a:sym typeface="Wingdings 2" pitchFamily="18" charset="2"/>
            </a:endParaRPr>
          </a:p>
          <a:p>
            <a:pPr marL="971550" lvl="1" indent="-457200">
              <a:lnSpc>
                <a:spcPct val="90000"/>
              </a:lnSpc>
              <a:spcAft>
                <a:spcPct val="20000"/>
              </a:spcAft>
            </a:pPr>
            <a:r>
              <a:rPr lang="en-GB" sz="1800" b="1" dirty="0" smtClean="0">
                <a:solidFill>
                  <a:schemeClr val="accent2"/>
                </a:solidFill>
                <a:sym typeface="Wingdings 2" pitchFamily="18" charset="2"/>
              </a:rPr>
              <a:t>1 </a:t>
            </a:r>
            <a:r>
              <a:rPr lang="en-GB" sz="1800" b="1" dirty="0">
                <a:solidFill>
                  <a:schemeClr val="accent2"/>
                </a:solidFill>
                <a:sym typeface="Wingdings 2" pitchFamily="18" charset="2"/>
              </a:rPr>
              <a:t>teleconference </a:t>
            </a:r>
            <a:r>
              <a:rPr lang="en-GB" sz="1800" b="1" dirty="0" smtClean="0">
                <a:solidFill>
                  <a:schemeClr val="accent2"/>
                </a:solidFill>
                <a:sym typeface="Wingdings 2" pitchFamily="18" charset="2"/>
              </a:rPr>
              <a:t>organized for the IAR </a:t>
            </a:r>
            <a:r>
              <a:rPr lang="en-GB" sz="1800" b="1" dirty="0" smtClean="0">
                <a:solidFill>
                  <a:schemeClr val="accent2"/>
                </a:solidFill>
                <a:sym typeface="Wingdings 2" pitchFamily="18" charset="2"/>
              </a:rPr>
              <a:t>preparation</a:t>
            </a:r>
            <a:endParaRPr lang="en-GB" sz="2100" b="1" dirty="0" smtClean="0">
              <a:solidFill>
                <a:schemeClr val="accent2"/>
              </a:solidFill>
              <a:ea typeface="+mn-ea"/>
              <a:cs typeface="+mn-cs"/>
              <a:sym typeface="Wingdings 2" pitchFamily="18" charset="2"/>
            </a:endParaRP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Interim Activity Report (7Mo) sent on October 23  (??) to JPK </a:t>
            </a: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(+ </a:t>
            </a:r>
            <a:r>
              <a:rPr lang="en-GB" sz="2100" b="1" dirty="0" err="1" smtClean="0">
                <a:solidFill>
                  <a:schemeClr val="accent2"/>
                </a:solidFill>
                <a:sym typeface="Wingdings 2" pitchFamily="18" charset="2"/>
              </a:rPr>
              <a:t>Svet</a:t>
            </a: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, Ralph, OB</a:t>
            </a: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)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None/>
            </a:pPr>
            <a:endParaRPr lang="en-GB" sz="2100" b="1" dirty="0" smtClean="0">
              <a:solidFill>
                <a:schemeClr val="accent2"/>
              </a:solidFill>
              <a:sym typeface="Wingdings 2" pitchFamily="18" charset="2"/>
            </a:endParaRP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Industrial </a:t>
            </a:r>
            <a:r>
              <a:rPr lang="en-GB" sz="2100" b="1" dirty="0" smtClean="0">
                <a:solidFill>
                  <a:schemeClr val="accent2"/>
                </a:solidFill>
                <a:sym typeface="Wingdings 2" pitchFamily="18" charset="2"/>
              </a:rPr>
              <a:t>Partners</a:t>
            </a:r>
          </a:p>
          <a:p>
            <a:pPr marL="971550" lvl="1" indent="-457200">
              <a:lnSpc>
                <a:spcPct val="90000"/>
              </a:lnSpc>
              <a:spcAft>
                <a:spcPct val="20000"/>
              </a:spcAft>
            </a:pPr>
            <a:r>
              <a:rPr lang="en-GB" sz="1800" b="1" dirty="0" smtClean="0">
                <a:solidFill>
                  <a:schemeClr val="accent2"/>
                </a:solidFill>
                <a:sym typeface="Wingdings 2" pitchFamily="18" charset="2"/>
              </a:rPr>
              <a:t>Contact with Research instrument (ex ACCEL) on hold.</a:t>
            </a:r>
          </a:p>
          <a:p>
            <a:pPr marL="1371600" lvl="2" indent="-457200">
              <a:lnSpc>
                <a:spcPct val="90000"/>
              </a:lnSpc>
              <a:spcAft>
                <a:spcPct val="20000"/>
              </a:spcAft>
              <a:buNone/>
            </a:pPr>
            <a:r>
              <a:rPr lang="en-GB" sz="1800" b="1" dirty="0" smtClean="0">
                <a:solidFill>
                  <a:schemeClr val="accent2"/>
                </a:solidFill>
                <a:sym typeface="Wingdings 2" pitchFamily="18" charset="2"/>
              </a:rPr>
              <a:t>A visit was scheduled or November: no more feedback from RI.</a:t>
            </a:r>
          </a:p>
          <a:p>
            <a:pPr marL="1371600" lvl="2" indent="-457200">
              <a:lnSpc>
                <a:spcPct val="90000"/>
              </a:lnSpc>
              <a:spcAft>
                <a:spcPct val="20000"/>
              </a:spcAft>
              <a:buNone/>
            </a:pPr>
            <a:endParaRPr lang="en-GB" sz="1800" b="1" dirty="0" smtClean="0">
              <a:solidFill>
                <a:schemeClr val="accent2"/>
              </a:solidFill>
              <a:sym typeface="Wingdings 2" pitchFamily="18" charset="2"/>
            </a:endParaRP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GB" sz="2100" b="1" dirty="0" smtClean="0">
                <a:solidFill>
                  <a:srgbClr val="FF0000"/>
                </a:solidFill>
                <a:sym typeface="Wingdings 2" pitchFamily="18" charset="2"/>
              </a:rPr>
              <a:t>To </a:t>
            </a:r>
            <a:r>
              <a:rPr lang="en-GB" sz="2100" b="1" dirty="0" smtClean="0">
                <a:solidFill>
                  <a:srgbClr val="FF0000"/>
                </a:solidFill>
                <a:sym typeface="Wingdings 2" pitchFamily="18" charset="2"/>
              </a:rPr>
              <a:t>do:</a:t>
            </a:r>
          </a:p>
          <a:p>
            <a:pPr marL="1009650" lvl="1" indent="-609600">
              <a:lnSpc>
                <a:spcPct val="90000"/>
              </a:lnSpc>
              <a:spcAft>
                <a:spcPct val="20000"/>
              </a:spcAft>
            </a:pP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SRF Public Web Portal</a:t>
            </a:r>
          </a:p>
          <a:p>
            <a:pPr marL="1009650" lvl="1" indent="-609600">
              <a:lnSpc>
                <a:spcPct val="90000"/>
              </a:lnSpc>
              <a:spcAft>
                <a:spcPct val="20000"/>
              </a:spcAft>
            </a:pP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First Annual SRF Meeting at </a:t>
            </a:r>
            <a:r>
              <a:rPr lang="en-GB" sz="1800" b="1" dirty="0" err="1" smtClean="0">
                <a:solidFill>
                  <a:srgbClr val="FF0000"/>
                </a:solidFill>
                <a:sym typeface="Wingdings 2" pitchFamily="18" charset="2"/>
              </a:rPr>
              <a:t>Cockroft</a:t>
            </a: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 Institute (</a:t>
            </a:r>
            <a:r>
              <a:rPr lang="en-GB" sz="1800" b="1" dirty="0" err="1" smtClean="0">
                <a:solidFill>
                  <a:srgbClr val="FF0000"/>
                </a:solidFill>
                <a:sym typeface="Wingdings 2" pitchFamily="18" charset="2"/>
              </a:rPr>
              <a:t>Daresbury</a:t>
            </a: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). </a:t>
            </a:r>
          </a:p>
          <a:p>
            <a:pPr marL="1009650" lvl="1" indent="-609600">
              <a:lnSpc>
                <a:spcPct val="90000"/>
              </a:lnSpc>
              <a:spcAft>
                <a:spcPct val="20000"/>
              </a:spcAft>
              <a:buNone/>
            </a:pP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The date needs to be fixed, few weeks before the </a:t>
            </a:r>
            <a:r>
              <a:rPr lang="en-GB" sz="1800" b="1" dirty="0" err="1" smtClean="0">
                <a:solidFill>
                  <a:srgbClr val="FF0000"/>
                </a:solidFill>
                <a:sym typeface="Wingdings 2" pitchFamily="18" charset="2"/>
              </a:rPr>
              <a:t>EuCARD</a:t>
            </a:r>
            <a:r>
              <a:rPr lang="en-GB" sz="1800" b="1" dirty="0" smtClean="0">
                <a:solidFill>
                  <a:srgbClr val="FF0000"/>
                </a:solidFill>
                <a:sym typeface="Wingdings 2" pitchFamily="18" charset="2"/>
              </a:rPr>
              <a:t> Annual Meeting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9239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WP10.1: Coordination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7</a:t>
            </a:fld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SPL Cavities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2" cstate="print"/>
          <a:srcRect t="28249" b="11751"/>
          <a:stretch>
            <a:fillRect/>
          </a:stretch>
        </p:blipFill>
        <p:spPr bwMode="auto">
          <a:xfrm>
            <a:off x="7500958" y="0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WP10.2 SPL Cavit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55" y="1071546"/>
            <a:ext cx="8279167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8</a:t>
            </a:fld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SPL Cavities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2" cstate="print"/>
          <a:srcRect t="28249" b="11751"/>
          <a:stretch>
            <a:fillRect/>
          </a:stretch>
        </p:blipFill>
        <p:spPr bwMode="auto">
          <a:xfrm>
            <a:off x="7500958" y="1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-32" y="1071546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</a:t>
            </a:r>
            <a:r>
              <a:rPr lang="en-GB" i="0" dirty="0" smtClean="0">
                <a:effectLst/>
              </a:rPr>
              <a:t>of the Work</a:t>
            </a:r>
          </a:p>
          <a:p>
            <a:pP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2.1 (IPN-</a:t>
            </a:r>
            <a:r>
              <a:rPr lang="en-GB" b="0" i="0" dirty="0" err="1" smtClean="0">
                <a:effectLst/>
              </a:rPr>
              <a:t>Orsay</a:t>
            </a:r>
            <a:r>
              <a:rPr lang="en-GB" b="0" i="0" dirty="0" smtClean="0">
                <a:effectLst/>
              </a:rPr>
              <a:t>) :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design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stage</a:t>
            </a:r>
            <a:r>
              <a:rPr lang="en-GB" b="0" i="0" dirty="0" smtClean="0">
                <a:effectLst/>
              </a:rPr>
              <a:t>: 3D model of a β=0.65, 704 MHz cavity :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fr-FR" b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fr-FR" b="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Epk</a:t>
            </a:r>
            <a:r>
              <a:rPr lang="fr-FR" b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lang="fr-FR" b="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Eacc</a:t>
            </a:r>
            <a:r>
              <a:rPr lang="fr-FR" b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2.75, </a:t>
            </a:r>
            <a:r>
              <a:rPr lang="fr-FR" b="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Bpk</a:t>
            </a:r>
            <a:r>
              <a:rPr lang="fr-FR" b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lang="fr-FR" b="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Eacc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= 5.13 </a:t>
            </a:r>
            <a:r>
              <a:rPr lang="fr-FR" b="0" i="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mT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/MV/m </a:t>
            </a:r>
            <a:endParaRPr lang="en-GB" b="0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2.2 (CEA-Saclay)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design stage</a:t>
            </a:r>
            <a:r>
              <a:rPr lang="en-GB" b="0" i="0" dirty="0" smtClean="0">
                <a:effectLst/>
              </a:rPr>
              <a:t>: RF optimisation of </a:t>
            </a:r>
            <a:r>
              <a:rPr lang="en-GB" b="0" i="0" dirty="0" smtClean="0">
                <a:effectLst/>
              </a:rPr>
              <a:t>β=1 704 MHz cavity </a:t>
            </a:r>
            <a:r>
              <a:rPr lang="en-GB" b="0" i="0" dirty="0" smtClean="0">
                <a:effectLst/>
              </a:rPr>
              <a:t>shape </a:t>
            </a:r>
            <a:r>
              <a:rPr lang="en-GB" b="0" i="0" dirty="0" smtClean="0">
                <a:effectLst/>
              </a:rPr>
              <a:t>and </a:t>
            </a:r>
            <a:r>
              <a:rPr lang="en-GB" b="0" i="0" dirty="0" smtClean="0">
                <a:effectLst/>
              </a:rPr>
              <a:t>higher order modes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call for tender </a:t>
            </a:r>
            <a:r>
              <a:rPr lang="en-GB" b="0" i="0" dirty="0" smtClean="0">
                <a:effectLst/>
              </a:rPr>
              <a:t>for Vertical EP design launched May’09</a:t>
            </a:r>
          </a:p>
          <a:p>
            <a:pPr lvl="2"/>
            <a:r>
              <a:rPr lang="en-GB" b="0" i="0" dirty="0" smtClean="0">
                <a:effectLst/>
              </a:rPr>
              <a:t>Final Design expected in Nov ’09</a:t>
            </a:r>
          </a:p>
          <a:p>
            <a:pPr lvl="1"/>
            <a:endParaRPr lang="en-GB" b="0" i="0" dirty="0" smtClean="0">
              <a:effectLst/>
            </a:endParaRPr>
          </a:p>
          <a:p>
            <a:pPr lvl="1"/>
            <a:endParaRPr lang="en-GB" b="0" i="0" dirty="0" smtClean="0">
              <a:effectLst/>
            </a:endParaRPr>
          </a:p>
          <a:p>
            <a:pPr lvl="1"/>
            <a:endParaRPr lang="en-GB" b="0" i="0" dirty="0" smtClean="0">
              <a:effectLst/>
            </a:endParaRPr>
          </a:p>
          <a:p>
            <a:pPr lvl="1"/>
            <a:r>
              <a:rPr lang="en-GB" b="0" i="0" dirty="0" smtClean="0">
                <a:effectLst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Task 2.3 (CERN, INP-Orsay, CEA)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joint meetings </a:t>
            </a:r>
            <a:r>
              <a:rPr lang="en-GB" b="0" i="0" dirty="0" smtClean="0">
                <a:effectLst/>
              </a:rPr>
              <a:t>(19 June 19</a:t>
            </a:r>
            <a:r>
              <a:rPr lang="en-GB" b="0" i="0" baseline="30000" dirty="0" smtClean="0">
                <a:effectLst/>
              </a:rPr>
              <a:t>th</a:t>
            </a:r>
            <a:r>
              <a:rPr lang="en-GB" b="0" i="0" dirty="0" smtClean="0">
                <a:effectLst/>
              </a:rPr>
              <a:t> , Sept. 4</a:t>
            </a:r>
            <a:r>
              <a:rPr lang="en-GB" b="0" i="0" baseline="30000" dirty="0" smtClean="0">
                <a:effectLst/>
              </a:rPr>
              <a:t>th</a:t>
            </a:r>
            <a:r>
              <a:rPr lang="en-GB" b="0" i="0" dirty="0" smtClean="0">
                <a:effectLst/>
              </a:rPr>
              <a:t>, Sept. 30</a:t>
            </a:r>
            <a:r>
              <a:rPr lang="en-GB" b="0" i="0" baseline="30000" dirty="0" smtClean="0">
                <a:effectLst/>
              </a:rPr>
              <a:t>th</a:t>
            </a:r>
            <a:r>
              <a:rPr lang="en-GB" b="0" i="0" dirty="0" smtClean="0">
                <a:effectLst/>
              </a:rPr>
              <a:t> 2009) on cryomodule interfaces</a:t>
            </a:r>
          </a:p>
          <a:p>
            <a:pPr lvl="1"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Interface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document</a:t>
            </a:r>
            <a:r>
              <a:rPr lang="en-GB" b="0" i="0" dirty="0" smtClean="0">
                <a:effectLst/>
              </a:rPr>
              <a:t> due in March 2010</a:t>
            </a:r>
            <a:endParaRPr lang="en-GB" b="0" i="0" dirty="0">
              <a:effectLst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4282" y="5786454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0" dirty="0" smtClean="0">
                <a:effectLst/>
              </a:rPr>
              <a:t> Publications:</a:t>
            </a:r>
            <a:r>
              <a:rPr lang="fr-FR" b="0" i="0" dirty="0" smtClean="0">
                <a:effectLst/>
              </a:rPr>
              <a:t> none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85860"/>
            <a:ext cx="2200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4200512" cy="14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71876"/>
            <a:ext cx="2786082" cy="10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Steering Committee, Frascati, 5 November 2009</a:t>
            </a:r>
            <a:endParaRPr lang="en-US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9</a:t>
            </a:fld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SPL Cavities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2" cstate="print"/>
          <a:srcRect t="28249" b="11751"/>
          <a:stretch>
            <a:fillRect/>
          </a:stretch>
        </p:blipFill>
        <p:spPr bwMode="auto">
          <a:xfrm>
            <a:off x="7500958" y="1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285720" y="1071546"/>
            <a:ext cx="857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Milestones : </a:t>
            </a:r>
            <a:r>
              <a:rPr lang="en-GB" b="0" i="0" dirty="0" smtClean="0">
                <a:effectLst/>
              </a:rPr>
              <a:t>no delays expected</a:t>
            </a: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Deliverables :</a:t>
            </a:r>
            <a:r>
              <a:rPr lang="en-GB" b="0" i="0" dirty="0" smtClean="0">
                <a:effectLst/>
              </a:rPr>
              <a:t> no delays expected</a:t>
            </a:r>
          </a:p>
          <a:p>
            <a:endParaRPr lang="en-GB" b="0" i="0" dirty="0" smtClean="0">
              <a:effectLst/>
            </a:endParaRPr>
          </a:p>
          <a:p>
            <a:r>
              <a:rPr lang="en-GB" i="0" dirty="0" smtClean="0">
                <a:effectLst/>
              </a:rPr>
              <a:t>Next  Semester:</a:t>
            </a: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GB" i="0" dirty="0" smtClean="0">
              <a:effectLst/>
            </a:endParaRPr>
          </a:p>
          <a:p>
            <a:endParaRPr lang="en-GB" i="0" dirty="0" smtClean="0">
              <a:effectLst/>
            </a:endParaRPr>
          </a:p>
          <a:p>
            <a:r>
              <a:rPr lang="en-GB" i="0" dirty="0" smtClean="0">
                <a:effectLst/>
              </a:rPr>
              <a:t>Status Manpower:  </a:t>
            </a:r>
          </a:p>
          <a:p>
            <a:pP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Work essentially done during the last 3 months</a:t>
            </a:r>
          </a:p>
          <a:p>
            <a:r>
              <a:rPr lang="en-GB" b="0" i="0" dirty="0" smtClean="0">
                <a:effectLst/>
              </a:rPr>
              <a:t>(unavailability of projectors, OK now)</a:t>
            </a:r>
          </a:p>
          <a:p>
            <a:endParaRPr lang="en-GB" i="0" dirty="0" smtClean="0">
              <a:effectLst/>
            </a:endParaRPr>
          </a:p>
          <a:p>
            <a:pPr lvl="1">
              <a:buFont typeface="Arial" pitchFamily="34" charset="0"/>
              <a:buChar char="•"/>
            </a:pPr>
            <a:endParaRPr lang="en-GB" b="0" i="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96" y="2143116"/>
            <a:ext cx="6381746" cy="26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899593"/>
            <a:ext cx="3714775" cy="12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4074</TotalTime>
  <Words>1593</Words>
  <Application>Microsoft Office PowerPoint</Application>
  <PresentationFormat>Affichage à l'écran (4:3)</PresentationFormat>
  <Paragraphs>356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Default Design</vt:lpstr>
      <vt:lpstr>EuCARD Steering Committee Meeting  5 November 2009, Frascati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WP10-SRF</dc:title>
  <dc:subject>EuCARD SC, 22 juin 2009</dc:subject>
  <dc:creator>Olivier Napoly</dc:creator>
  <cp:lastModifiedBy>napoly</cp:lastModifiedBy>
  <cp:revision>368</cp:revision>
  <dcterms:created xsi:type="dcterms:W3CDTF">2008-07-01T10:29:23Z</dcterms:created>
  <dcterms:modified xsi:type="dcterms:W3CDTF">2009-11-05T06:24:25Z</dcterms:modified>
</cp:coreProperties>
</file>