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49"/>
  </p:notesMasterIdLst>
  <p:handoutMasterIdLst>
    <p:handoutMasterId r:id="rId50"/>
  </p:handoutMasterIdLst>
  <p:sldIdLst>
    <p:sldId id="1598" r:id="rId2"/>
    <p:sldId id="1587" r:id="rId3"/>
    <p:sldId id="1599" r:id="rId4"/>
    <p:sldId id="1600" r:id="rId5"/>
    <p:sldId id="1591" r:id="rId6"/>
    <p:sldId id="1607" r:id="rId7"/>
    <p:sldId id="1602" r:id="rId8"/>
    <p:sldId id="1590" r:id="rId9"/>
    <p:sldId id="1596" r:id="rId10"/>
    <p:sldId id="1586" r:id="rId11"/>
    <p:sldId id="1601" r:id="rId12"/>
    <p:sldId id="1603" r:id="rId13"/>
    <p:sldId id="1604" r:id="rId14"/>
    <p:sldId id="1605" r:id="rId15"/>
    <p:sldId id="1611" r:id="rId16"/>
    <p:sldId id="1615" r:id="rId17"/>
    <p:sldId id="1654" r:id="rId18"/>
    <p:sldId id="1655" r:id="rId19"/>
    <p:sldId id="1614" r:id="rId20"/>
    <p:sldId id="1608" r:id="rId21"/>
    <p:sldId id="1610" r:id="rId22"/>
    <p:sldId id="263" r:id="rId23"/>
    <p:sldId id="266" r:id="rId24"/>
    <p:sldId id="268" r:id="rId25"/>
    <p:sldId id="269" r:id="rId26"/>
    <p:sldId id="267" r:id="rId27"/>
    <p:sldId id="274" r:id="rId28"/>
    <p:sldId id="1656" r:id="rId29"/>
    <p:sldId id="1658" r:id="rId30"/>
    <p:sldId id="1659" r:id="rId31"/>
    <p:sldId id="1661" r:id="rId32"/>
    <p:sldId id="1620" r:id="rId33"/>
    <p:sldId id="1621" r:id="rId34"/>
    <p:sldId id="1652" r:id="rId35"/>
    <p:sldId id="260" r:id="rId36"/>
    <p:sldId id="1653" r:id="rId37"/>
    <p:sldId id="1662" r:id="rId38"/>
    <p:sldId id="1663" r:id="rId39"/>
    <p:sldId id="277" r:id="rId40"/>
    <p:sldId id="279" r:id="rId41"/>
    <p:sldId id="1664" r:id="rId42"/>
    <p:sldId id="1665" r:id="rId43"/>
    <p:sldId id="1666" r:id="rId44"/>
    <p:sldId id="1592" r:id="rId45"/>
    <p:sldId id="1593" r:id="rId46"/>
    <p:sldId id="1594" r:id="rId47"/>
    <p:sldId id="1595" r:id="rId48"/>
  </p:sldIdLst>
  <p:sldSz cx="9144000" cy="6858000" type="screen4x3"/>
  <p:notesSz cx="6992938" cy="9278938"/>
  <p:defaultTextStyle>
    <a:defPPr>
      <a:defRPr lang="en-US"/>
    </a:defPPr>
    <a:lvl1pPr algn="l" rtl="0" fontAlgn="base">
      <a:spcBef>
        <a:spcPct val="0"/>
      </a:spcBef>
      <a:spcAft>
        <a:spcPct val="0"/>
      </a:spcAft>
      <a:defRPr kern="1200">
        <a:solidFill>
          <a:schemeClr val="tx1"/>
        </a:solidFill>
        <a:latin typeface="Comic Sans MS" panose="030F0902030302020204" pitchFamily="66" charset="0"/>
        <a:ea typeface="+mn-ea"/>
        <a:cs typeface="+mn-cs"/>
      </a:defRPr>
    </a:lvl1pPr>
    <a:lvl2pPr marL="457200" algn="l" rtl="0" fontAlgn="base">
      <a:spcBef>
        <a:spcPct val="0"/>
      </a:spcBef>
      <a:spcAft>
        <a:spcPct val="0"/>
      </a:spcAft>
      <a:defRPr kern="1200">
        <a:solidFill>
          <a:schemeClr val="tx1"/>
        </a:solidFill>
        <a:latin typeface="Comic Sans MS" panose="030F0902030302020204" pitchFamily="66" charset="0"/>
        <a:ea typeface="+mn-ea"/>
        <a:cs typeface="+mn-cs"/>
      </a:defRPr>
    </a:lvl2pPr>
    <a:lvl3pPr marL="914400" algn="l" rtl="0" fontAlgn="base">
      <a:spcBef>
        <a:spcPct val="0"/>
      </a:spcBef>
      <a:spcAft>
        <a:spcPct val="0"/>
      </a:spcAft>
      <a:defRPr kern="1200">
        <a:solidFill>
          <a:schemeClr val="tx1"/>
        </a:solidFill>
        <a:latin typeface="Comic Sans MS" panose="030F0902030302020204" pitchFamily="66" charset="0"/>
        <a:ea typeface="+mn-ea"/>
        <a:cs typeface="+mn-cs"/>
      </a:defRPr>
    </a:lvl3pPr>
    <a:lvl4pPr marL="1371600" algn="l" rtl="0" fontAlgn="base">
      <a:spcBef>
        <a:spcPct val="0"/>
      </a:spcBef>
      <a:spcAft>
        <a:spcPct val="0"/>
      </a:spcAft>
      <a:defRPr kern="1200">
        <a:solidFill>
          <a:schemeClr val="tx1"/>
        </a:solidFill>
        <a:latin typeface="Comic Sans MS" panose="030F0902030302020204" pitchFamily="66" charset="0"/>
        <a:ea typeface="+mn-ea"/>
        <a:cs typeface="+mn-cs"/>
      </a:defRPr>
    </a:lvl4pPr>
    <a:lvl5pPr marL="1828800" algn="l" rtl="0" fontAlgn="base">
      <a:spcBef>
        <a:spcPct val="0"/>
      </a:spcBef>
      <a:spcAft>
        <a:spcPct val="0"/>
      </a:spcAft>
      <a:defRPr kern="1200">
        <a:solidFill>
          <a:schemeClr val="tx1"/>
        </a:solidFill>
        <a:latin typeface="Comic Sans MS" panose="030F0902030302020204" pitchFamily="66" charset="0"/>
        <a:ea typeface="+mn-ea"/>
        <a:cs typeface="+mn-cs"/>
      </a:defRPr>
    </a:lvl5pPr>
    <a:lvl6pPr marL="2286000" algn="l" defTabSz="914400" rtl="0" eaLnBrk="1" latinLnBrk="0" hangingPunct="1">
      <a:defRPr kern="1200">
        <a:solidFill>
          <a:schemeClr val="tx1"/>
        </a:solidFill>
        <a:latin typeface="Comic Sans MS" panose="030F0902030302020204" pitchFamily="66" charset="0"/>
        <a:ea typeface="+mn-ea"/>
        <a:cs typeface="+mn-cs"/>
      </a:defRPr>
    </a:lvl6pPr>
    <a:lvl7pPr marL="2743200" algn="l" defTabSz="914400" rtl="0" eaLnBrk="1" latinLnBrk="0" hangingPunct="1">
      <a:defRPr kern="1200">
        <a:solidFill>
          <a:schemeClr val="tx1"/>
        </a:solidFill>
        <a:latin typeface="Comic Sans MS" panose="030F0902030302020204" pitchFamily="66" charset="0"/>
        <a:ea typeface="+mn-ea"/>
        <a:cs typeface="+mn-cs"/>
      </a:defRPr>
    </a:lvl7pPr>
    <a:lvl8pPr marL="3200400" algn="l" defTabSz="914400" rtl="0" eaLnBrk="1" latinLnBrk="0" hangingPunct="1">
      <a:defRPr kern="1200">
        <a:solidFill>
          <a:schemeClr val="tx1"/>
        </a:solidFill>
        <a:latin typeface="Comic Sans MS" panose="030F0902030302020204" pitchFamily="66" charset="0"/>
        <a:ea typeface="+mn-ea"/>
        <a:cs typeface="+mn-cs"/>
      </a:defRPr>
    </a:lvl8pPr>
    <a:lvl9pPr marL="3657600" algn="l" defTabSz="914400" rtl="0" eaLnBrk="1" latinLnBrk="0" hangingPunct="1">
      <a:defRPr kern="1200">
        <a:solidFill>
          <a:schemeClr val="tx1"/>
        </a:solidFill>
        <a:latin typeface="Comic Sans MS" panose="030F0902030302020204"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47" autoAdjust="0"/>
    <p:restoredTop sz="94674" autoAdjust="0"/>
  </p:normalViewPr>
  <p:slideViewPr>
    <p:cSldViewPr>
      <p:cViewPr varScale="1">
        <p:scale>
          <a:sx n="124" d="100"/>
          <a:sy n="124" d="100"/>
        </p:scale>
        <p:origin x="56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53" y="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523C14A-4986-9C45-B7E4-5EDAD4DEE89D}"/>
              </a:ext>
            </a:extLst>
          </p:cNvPr>
          <p:cNvSpPr>
            <a:spLocks noGrp="1" noChangeArrowheads="1"/>
          </p:cNvSpPr>
          <p:nvPr>
            <p:ph type="hdr" sz="quarter"/>
          </p:nvPr>
        </p:nvSpPr>
        <p:spPr bwMode="auto">
          <a:xfrm>
            <a:off x="0" y="0"/>
            <a:ext cx="30273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34" tIns="46566" rIns="93134" bIns="46566" numCol="1" anchor="t" anchorCtr="0" compatLnSpc="1">
            <a:prstTxWarp prst="textNoShape">
              <a:avLst/>
            </a:prstTxWarp>
          </a:bodyPr>
          <a:lstStyle>
            <a:lvl1pPr defTabSz="930275">
              <a:defRPr sz="1100">
                <a:latin typeface="Times New Roman" panose="02020603050405020304" pitchFamily="18" charset="0"/>
              </a:defRPr>
            </a:lvl1pPr>
          </a:lstStyle>
          <a:p>
            <a:endParaRPr lang="en-US" altLang="en-US"/>
          </a:p>
        </p:txBody>
      </p:sp>
      <p:sp>
        <p:nvSpPr>
          <p:cNvPr id="18435" name="Rectangle 3">
            <a:extLst>
              <a:ext uri="{FF2B5EF4-FFF2-40B4-BE49-F238E27FC236}">
                <a16:creationId xmlns:a16="http://schemas.microsoft.com/office/drawing/2014/main" id="{B2123D00-5D6A-E64B-A3A7-0ED71341A44C}"/>
              </a:ext>
            </a:extLst>
          </p:cNvPr>
          <p:cNvSpPr>
            <a:spLocks noGrp="1" noChangeArrowheads="1"/>
          </p:cNvSpPr>
          <p:nvPr>
            <p:ph type="dt" sz="quarter" idx="1"/>
          </p:nvPr>
        </p:nvSpPr>
        <p:spPr bwMode="auto">
          <a:xfrm>
            <a:off x="3965575" y="0"/>
            <a:ext cx="30273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34" tIns="46566" rIns="93134" bIns="46566" numCol="1" anchor="t" anchorCtr="0" compatLnSpc="1">
            <a:prstTxWarp prst="textNoShape">
              <a:avLst/>
            </a:prstTxWarp>
          </a:bodyPr>
          <a:lstStyle>
            <a:lvl1pPr algn="r" defTabSz="930275">
              <a:defRPr sz="1100">
                <a:latin typeface="Times New Roman" panose="02020603050405020304" pitchFamily="18" charset="0"/>
              </a:defRPr>
            </a:lvl1pPr>
          </a:lstStyle>
          <a:p>
            <a:endParaRPr lang="en-US" altLang="en-US"/>
          </a:p>
        </p:txBody>
      </p:sp>
      <p:sp>
        <p:nvSpPr>
          <p:cNvPr id="18436" name="Rectangle 4">
            <a:extLst>
              <a:ext uri="{FF2B5EF4-FFF2-40B4-BE49-F238E27FC236}">
                <a16:creationId xmlns:a16="http://schemas.microsoft.com/office/drawing/2014/main" id="{F01A5C57-C261-0B40-B41B-CA65E2C29CBF}"/>
              </a:ext>
            </a:extLst>
          </p:cNvPr>
          <p:cNvSpPr>
            <a:spLocks noGrp="1" noChangeArrowheads="1"/>
          </p:cNvSpPr>
          <p:nvPr>
            <p:ph type="ftr" sz="quarter" idx="2"/>
          </p:nvPr>
        </p:nvSpPr>
        <p:spPr bwMode="auto">
          <a:xfrm>
            <a:off x="0" y="8813800"/>
            <a:ext cx="30273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34" tIns="46566" rIns="93134" bIns="46566" numCol="1" anchor="b" anchorCtr="0" compatLnSpc="1">
            <a:prstTxWarp prst="textNoShape">
              <a:avLst/>
            </a:prstTxWarp>
          </a:bodyPr>
          <a:lstStyle>
            <a:lvl1pPr defTabSz="930275">
              <a:defRPr sz="1100">
                <a:latin typeface="Times New Roman" panose="02020603050405020304" pitchFamily="18" charset="0"/>
              </a:defRPr>
            </a:lvl1pPr>
          </a:lstStyle>
          <a:p>
            <a:endParaRPr lang="en-US" altLang="en-US"/>
          </a:p>
        </p:txBody>
      </p:sp>
      <p:sp>
        <p:nvSpPr>
          <p:cNvPr id="18437" name="Rectangle 5">
            <a:extLst>
              <a:ext uri="{FF2B5EF4-FFF2-40B4-BE49-F238E27FC236}">
                <a16:creationId xmlns:a16="http://schemas.microsoft.com/office/drawing/2014/main" id="{F8AB8468-112E-9B4B-ACAB-77B9B73E6375}"/>
              </a:ext>
            </a:extLst>
          </p:cNvPr>
          <p:cNvSpPr>
            <a:spLocks noGrp="1" noChangeArrowheads="1"/>
          </p:cNvSpPr>
          <p:nvPr>
            <p:ph type="sldNum" sz="quarter" idx="3"/>
          </p:nvPr>
        </p:nvSpPr>
        <p:spPr bwMode="auto">
          <a:xfrm>
            <a:off x="3965575" y="8813800"/>
            <a:ext cx="30273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34" tIns="46566" rIns="93134" bIns="46566" numCol="1" anchor="b" anchorCtr="0" compatLnSpc="1">
            <a:prstTxWarp prst="textNoShape">
              <a:avLst/>
            </a:prstTxWarp>
          </a:bodyPr>
          <a:lstStyle>
            <a:lvl1pPr algn="r" defTabSz="930275">
              <a:defRPr sz="1100">
                <a:latin typeface="Times New Roman" panose="02020603050405020304" pitchFamily="18" charset="0"/>
              </a:defRPr>
            </a:lvl1pPr>
          </a:lstStyle>
          <a:p>
            <a:fld id="{476146B7-98A0-7D4C-8B7C-AF4AA1935BF9}"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343ECFDE-F6E3-594E-B2A6-CBA52B75E6AB}"/>
              </a:ext>
            </a:extLst>
          </p:cNvPr>
          <p:cNvSpPr>
            <a:spLocks noGrp="1" noChangeArrowheads="1"/>
          </p:cNvSpPr>
          <p:nvPr>
            <p:ph type="hdr" sz="quarter"/>
          </p:nvPr>
        </p:nvSpPr>
        <p:spPr bwMode="auto">
          <a:xfrm>
            <a:off x="0" y="0"/>
            <a:ext cx="30273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67" tIns="45933" rIns="91867" bIns="45933" numCol="1" anchor="t" anchorCtr="0" compatLnSpc="1">
            <a:prstTxWarp prst="textNoShape">
              <a:avLst/>
            </a:prstTxWarp>
          </a:bodyPr>
          <a:lstStyle>
            <a:lvl1pPr defTabSz="919163">
              <a:defRPr sz="1100">
                <a:latin typeface="Times New Roman" panose="02020603050405020304" pitchFamily="18" charset="0"/>
              </a:defRPr>
            </a:lvl1pPr>
          </a:lstStyle>
          <a:p>
            <a:endParaRPr lang="en-US" altLang="en-US"/>
          </a:p>
        </p:txBody>
      </p:sp>
      <p:sp>
        <p:nvSpPr>
          <p:cNvPr id="97283" name="Rectangle 3">
            <a:extLst>
              <a:ext uri="{FF2B5EF4-FFF2-40B4-BE49-F238E27FC236}">
                <a16:creationId xmlns:a16="http://schemas.microsoft.com/office/drawing/2014/main" id="{8E6C53FF-994D-ED4A-946C-8B2A26D964EB}"/>
              </a:ext>
            </a:extLst>
          </p:cNvPr>
          <p:cNvSpPr>
            <a:spLocks noGrp="1" noChangeArrowheads="1"/>
          </p:cNvSpPr>
          <p:nvPr>
            <p:ph type="dt" idx="1"/>
          </p:nvPr>
        </p:nvSpPr>
        <p:spPr bwMode="auto">
          <a:xfrm>
            <a:off x="3937000" y="0"/>
            <a:ext cx="30289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67" tIns="45933" rIns="91867" bIns="45933" numCol="1" anchor="t" anchorCtr="0" compatLnSpc="1">
            <a:prstTxWarp prst="textNoShape">
              <a:avLst/>
            </a:prstTxWarp>
          </a:bodyPr>
          <a:lstStyle>
            <a:lvl1pPr algn="r" defTabSz="919163">
              <a:defRPr sz="1100">
                <a:latin typeface="Times New Roman" panose="02020603050405020304" pitchFamily="18" charset="0"/>
              </a:defRPr>
            </a:lvl1pPr>
          </a:lstStyle>
          <a:p>
            <a:endParaRPr lang="en-US" altLang="en-US"/>
          </a:p>
        </p:txBody>
      </p:sp>
      <p:sp>
        <p:nvSpPr>
          <p:cNvPr id="97284" name="Rectangle 4">
            <a:extLst>
              <a:ext uri="{FF2B5EF4-FFF2-40B4-BE49-F238E27FC236}">
                <a16:creationId xmlns:a16="http://schemas.microsoft.com/office/drawing/2014/main" id="{003D3405-EE54-534E-ADBB-2068A61E6F32}"/>
              </a:ext>
            </a:extLst>
          </p:cNvPr>
          <p:cNvSpPr>
            <a:spLocks noChangeArrowheads="1" noTextEdit="1"/>
          </p:cNvSpPr>
          <p:nvPr>
            <p:ph type="sldImg" idx="2"/>
          </p:nvPr>
        </p:nvSpPr>
        <p:spPr bwMode="auto">
          <a:xfrm>
            <a:off x="1174750" y="690563"/>
            <a:ext cx="4621213" cy="346551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7285" name="Rectangle 5">
            <a:extLst>
              <a:ext uri="{FF2B5EF4-FFF2-40B4-BE49-F238E27FC236}">
                <a16:creationId xmlns:a16="http://schemas.microsoft.com/office/drawing/2014/main" id="{9D5BA32D-AFB1-C24D-934B-0ADFE6F4CAEB}"/>
              </a:ext>
            </a:extLst>
          </p:cNvPr>
          <p:cNvSpPr>
            <a:spLocks noGrp="1" noChangeArrowheads="1"/>
          </p:cNvSpPr>
          <p:nvPr>
            <p:ph type="body" sz="quarter" idx="3"/>
          </p:nvPr>
        </p:nvSpPr>
        <p:spPr bwMode="auto">
          <a:xfrm>
            <a:off x="909638" y="4387850"/>
            <a:ext cx="5148262" cy="423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67" tIns="45933" rIns="91867" bIns="4593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7286" name="Rectangle 6">
            <a:extLst>
              <a:ext uri="{FF2B5EF4-FFF2-40B4-BE49-F238E27FC236}">
                <a16:creationId xmlns:a16="http://schemas.microsoft.com/office/drawing/2014/main" id="{A0EBE6A2-0765-6248-8D25-A2D8AF9FAAE3}"/>
              </a:ext>
            </a:extLst>
          </p:cNvPr>
          <p:cNvSpPr>
            <a:spLocks noGrp="1" noChangeArrowheads="1"/>
          </p:cNvSpPr>
          <p:nvPr>
            <p:ph type="ftr" sz="quarter" idx="4"/>
          </p:nvPr>
        </p:nvSpPr>
        <p:spPr bwMode="auto">
          <a:xfrm>
            <a:off x="0" y="8851900"/>
            <a:ext cx="30273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67" tIns="45933" rIns="91867" bIns="45933" numCol="1" anchor="b" anchorCtr="0" compatLnSpc="1">
            <a:prstTxWarp prst="textNoShape">
              <a:avLst/>
            </a:prstTxWarp>
          </a:bodyPr>
          <a:lstStyle>
            <a:lvl1pPr defTabSz="919163">
              <a:defRPr sz="1100">
                <a:latin typeface="Times New Roman" panose="02020603050405020304" pitchFamily="18" charset="0"/>
              </a:defRPr>
            </a:lvl1pPr>
          </a:lstStyle>
          <a:p>
            <a:endParaRPr lang="en-US" altLang="en-US"/>
          </a:p>
        </p:txBody>
      </p:sp>
      <p:sp>
        <p:nvSpPr>
          <p:cNvPr id="97287" name="Rectangle 7">
            <a:extLst>
              <a:ext uri="{FF2B5EF4-FFF2-40B4-BE49-F238E27FC236}">
                <a16:creationId xmlns:a16="http://schemas.microsoft.com/office/drawing/2014/main" id="{90BCB05B-0EC5-7B4B-BC24-A05E787EA623}"/>
              </a:ext>
            </a:extLst>
          </p:cNvPr>
          <p:cNvSpPr>
            <a:spLocks noGrp="1" noChangeArrowheads="1"/>
          </p:cNvSpPr>
          <p:nvPr>
            <p:ph type="sldNum" sz="quarter" idx="5"/>
          </p:nvPr>
        </p:nvSpPr>
        <p:spPr bwMode="auto">
          <a:xfrm>
            <a:off x="3937000" y="8851900"/>
            <a:ext cx="30289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67" tIns="45933" rIns="91867" bIns="45933" numCol="1" anchor="b" anchorCtr="0" compatLnSpc="1">
            <a:prstTxWarp prst="textNoShape">
              <a:avLst/>
            </a:prstTxWarp>
          </a:bodyPr>
          <a:lstStyle>
            <a:lvl1pPr algn="r" defTabSz="919163">
              <a:defRPr sz="1100">
                <a:latin typeface="Times New Roman" panose="02020603050405020304" pitchFamily="18" charset="0"/>
              </a:defRPr>
            </a:lvl1pPr>
          </a:lstStyle>
          <a:p>
            <a:fld id="{33FEEC6E-8FC5-6748-B34A-DBDCEE7B217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292B55-85C2-2A43-B71A-B56E46A0FCB7}"/>
              </a:ext>
            </a:extLst>
          </p:cNvPr>
          <p:cNvSpPr>
            <a:spLocks noGrp="1" noChangeArrowheads="1"/>
          </p:cNvSpPr>
          <p:nvPr>
            <p:ph type="sldNum" sz="quarter" idx="5"/>
          </p:nvPr>
        </p:nvSpPr>
        <p:spPr>
          <a:ln/>
        </p:spPr>
        <p:txBody>
          <a:bodyPr/>
          <a:lstStyle/>
          <a:p>
            <a:fld id="{C239CCB3-3EBE-AF4F-BF61-049033DFD751}" type="slidenum">
              <a:rPr lang="en-US" altLang="en-US"/>
              <a:pPr/>
              <a:t>2</a:t>
            </a:fld>
            <a:endParaRPr lang="en-US" altLang="en-US"/>
          </a:p>
        </p:txBody>
      </p:sp>
      <p:sp>
        <p:nvSpPr>
          <p:cNvPr id="3111938" name="Rectangle 2">
            <a:extLst>
              <a:ext uri="{FF2B5EF4-FFF2-40B4-BE49-F238E27FC236}">
                <a16:creationId xmlns:a16="http://schemas.microsoft.com/office/drawing/2014/main" id="{7A2E19BD-1669-4247-B941-9A2226303D6A}"/>
              </a:ext>
            </a:extLst>
          </p:cNvPr>
          <p:cNvSpPr>
            <a:spLocks noChangeArrowheads="1"/>
          </p:cNvSpPr>
          <p:nvPr>
            <p:ph type="sldImg"/>
          </p:nvPr>
        </p:nvSpPr>
        <p:spPr bwMode="auto">
          <a:xfrm>
            <a:off x="1174750" y="692150"/>
            <a:ext cx="4616450" cy="3462338"/>
          </a:xfrm>
          <a:prstGeom prst="rect">
            <a:avLst/>
          </a:prstGeom>
          <a:solidFill>
            <a:srgbClr val="FFFFFF"/>
          </a:solidFill>
          <a:ln>
            <a:solidFill>
              <a:srgbClr val="000000"/>
            </a:solidFill>
            <a:miter lim="800000"/>
            <a:headEnd/>
            <a:tailEnd/>
          </a:ln>
        </p:spPr>
      </p:sp>
      <p:sp>
        <p:nvSpPr>
          <p:cNvPr id="3111939" name="Rectangle 3">
            <a:extLst>
              <a:ext uri="{FF2B5EF4-FFF2-40B4-BE49-F238E27FC236}">
                <a16:creationId xmlns:a16="http://schemas.microsoft.com/office/drawing/2014/main" id="{B81D0442-6E28-614D-BF39-4ACE95087688}"/>
              </a:ext>
            </a:extLst>
          </p:cNvPr>
          <p:cNvSpPr>
            <a:spLocks noChangeArrowheads="1"/>
          </p:cNvSpPr>
          <p:nvPr>
            <p:ph type="body" idx="1"/>
          </p:nvPr>
        </p:nvSpPr>
        <p:spPr bwMode="auto">
          <a:xfrm>
            <a:off x="909638" y="4386263"/>
            <a:ext cx="5146675" cy="4235450"/>
          </a:xfrm>
          <a:prstGeom prst="rect">
            <a:avLst/>
          </a:prstGeom>
          <a:solidFill>
            <a:srgbClr val="FFFFFF"/>
          </a:solidFill>
          <a:ln>
            <a:solidFill>
              <a:srgbClr val="000000"/>
            </a:solidFill>
            <a:miter lim="800000"/>
            <a:headEnd/>
            <a:tailEnd/>
          </a:ln>
        </p:spPr>
        <p:txBody>
          <a:bodyPr lIns="91239" tIns="45619" rIns="91239" bIns="45619"/>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162398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a:t>The GSFC ‘codes’ are abstruse if you aren’t deeply embedded in NASA/GSFC.  But this illustrates a very Neil project.</a:t>
            </a:r>
            <a:endParaRPr/>
          </a:p>
        </p:txBody>
      </p:sp>
    </p:spTree>
    <p:extLst>
      <p:ext uri="{BB962C8B-B14F-4D97-AF65-F5344CB8AC3E}">
        <p14:creationId xmlns:p14="http://schemas.microsoft.com/office/powerpoint/2010/main" val="3390595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AAD8C2E-7717-7D42-96BD-4268C5845D03}"/>
              </a:ext>
            </a:extLst>
          </p:cNvPr>
          <p:cNvSpPr>
            <a:spLocks noGrp="1" noChangeArrowheads="1"/>
          </p:cNvSpPr>
          <p:nvPr>
            <p:ph type="sldNum" sz="quarter" idx="5"/>
          </p:nvPr>
        </p:nvSpPr>
        <p:spPr>
          <a:ln/>
        </p:spPr>
        <p:txBody>
          <a:bodyPr/>
          <a:lstStyle/>
          <a:p>
            <a:fld id="{6BE49DFE-848B-8048-B10B-2D9E575987CB}" type="slidenum">
              <a:rPr lang="en-US" altLang="en-US"/>
              <a:pPr/>
              <a:t>44</a:t>
            </a:fld>
            <a:endParaRPr lang="en-US" altLang="en-US"/>
          </a:p>
        </p:txBody>
      </p:sp>
      <p:sp>
        <p:nvSpPr>
          <p:cNvPr id="3129346" name="Rectangle 2">
            <a:extLst>
              <a:ext uri="{FF2B5EF4-FFF2-40B4-BE49-F238E27FC236}">
                <a16:creationId xmlns:a16="http://schemas.microsoft.com/office/drawing/2014/main" id="{B9DAC1EA-9495-6546-B417-886B8F59E12C}"/>
              </a:ext>
            </a:extLst>
          </p:cNvPr>
          <p:cNvSpPr>
            <a:spLocks noChangeArrowheads="1" noTextEdit="1"/>
          </p:cNvSpPr>
          <p:nvPr>
            <p:ph type="sldImg"/>
          </p:nvPr>
        </p:nvSpPr>
        <p:spPr>
          <a:ln/>
        </p:spPr>
      </p:sp>
      <p:sp>
        <p:nvSpPr>
          <p:cNvPr id="3129347" name="Rectangle 3">
            <a:extLst>
              <a:ext uri="{FF2B5EF4-FFF2-40B4-BE49-F238E27FC236}">
                <a16:creationId xmlns:a16="http://schemas.microsoft.com/office/drawing/2014/main" id="{CCFFD8D3-7BEA-EA43-85DC-DB318ABB53E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50E1FDA-8D58-4A42-8504-9F7EA3C8C7CE}"/>
              </a:ext>
            </a:extLst>
          </p:cNvPr>
          <p:cNvSpPr>
            <a:spLocks noGrp="1" noChangeArrowheads="1"/>
          </p:cNvSpPr>
          <p:nvPr>
            <p:ph type="sldNum" sz="quarter" idx="5"/>
          </p:nvPr>
        </p:nvSpPr>
        <p:spPr>
          <a:ln/>
        </p:spPr>
        <p:txBody>
          <a:bodyPr/>
          <a:lstStyle/>
          <a:p>
            <a:fld id="{4CD89B5C-E4B0-6443-B16B-52AEB2A8F878}" type="slidenum">
              <a:rPr lang="en-US" altLang="en-US"/>
              <a:pPr/>
              <a:t>45</a:t>
            </a:fld>
            <a:endParaRPr lang="en-US" altLang="en-US"/>
          </a:p>
        </p:txBody>
      </p:sp>
      <p:sp>
        <p:nvSpPr>
          <p:cNvPr id="3130370" name="Rectangle 2">
            <a:extLst>
              <a:ext uri="{FF2B5EF4-FFF2-40B4-BE49-F238E27FC236}">
                <a16:creationId xmlns:a16="http://schemas.microsoft.com/office/drawing/2014/main" id="{FA8452D3-B0E6-5B46-89E8-6F09B9F1660C}"/>
              </a:ext>
            </a:extLst>
          </p:cNvPr>
          <p:cNvSpPr>
            <a:spLocks noChangeArrowheads="1" noTextEdit="1"/>
          </p:cNvSpPr>
          <p:nvPr>
            <p:ph type="sldImg"/>
          </p:nvPr>
        </p:nvSpPr>
        <p:spPr>
          <a:ln/>
        </p:spPr>
      </p:sp>
      <p:sp>
        <p:nvSpPr>
          <p:cNvPr id="3130371" name="Rectangle 3">
            <a:extLst>
              <a:ext uri="{FF2B5EF4-FFF2-40B4-BE49-F238E27FC236}">
                <a16:creationId xmlns:a16="http://schemas.microsoft.com/office/drawing/2014/main" id="{8F85E5F1-654D-D842-A228-5FECA92EB0A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994C74B-A9E7-3E4B-8E1D-64F8A6DDDD4C}"/>
              </a:ext>
            </a:extLst>
          </p:cNvPr>
          <p:cNvSpPr>
            <a:spLocks noGrp="1" noChangeArrowheads="1"/>
          </p:cNvSpPr>
          <p:nvPr>
            <p:ph type="sldNum" sz="quarter" idx="5"/>
          </p:nvPr>
        </p:nvSpPr>
        <p:spPr>
          <a:ln/>
        </p:spPr>
        <p:txBody>
          <a:bodyPr/>
          <a:lstStyle/>
          <a:p>
            <a:fld id="{57D636BE-AC9B-7C48-ACBF-F9AC10DC8C5B}" type="slidenum">
              <a:rPr lang="en-US" altLang="en-US"/>
              <a:pPr/>
              <a:t>46</a:t>
            </a:fld>
            <a:endParaRPr lang="en-US" altLang="en-US"/>
          </a:p>
        </p:txBody>
      </p:sp>
      <p:sp>
        <p:nvSpPr>
          <p:cNvPr id="3131394" name="Rectangle 2">
            <a:extLst>
              <a:ext uri="{FF2B5EF4-FFF2-40B4-BE49-F238E27FC236}">
                <a16:creationId xmlns:a16="http://schemas.microsoft.com/office/drawing/2014/main" id="{32659420-5007-9443-B548-A5060EC8D5F7}"/>
              </a:ext>
            </a:extLst>
          </p:cNvPr>
          <p:cNvSpPr>
            <a:spLocks noChangeArrowheads="1" noTextEdit="1"/>
          </p:cNvSpPr>
          <p:nvPr>
            <p:ph type="sldImg"/>
          </p:nvPr>
        </p:nvSpPr>
        <p:spPr>
          <a:ln/>
        </p:spPr>
      </p:sp>
      <p:sp>
        <p:nvSpPr>
          <p:cNvPr id="3131395" name="Rectangle 3">
            <a:extLst>
              <a:ext uri="{FF2B5EF4-FFF2-40B4-BE49-F238E27FC236}">
                <a16:creationId xmlns:a16="http://schemas.microsoft.com/office/drawing/2014/main" id="{BD64EFED-908D-6D4B-944C-D4B20CDE9AA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39F4B7F-C037-CE45-BD91-3144F81C83D5}"/>
              </a:ext>
            </a:extLst>
          </p:cNvPr>
          <p:cNvSpPr>
            <a:spLocks noGrp="1" noChangeArrowheads="1"/>
          </p:cNvSpPr>
          <p:nvPr>
            <p:ph type="sldNum" sz="quarter" idx="5"/>
          </p:nvPr>
        </p:nvSpPr>
        <p:spPr>
          <a:ln/>
        </p:spPr>
        <p:txBody>
          <a:bodyPr/>
          <a:lstStyle/>
          <a:p>
            <a:fld id="{18ECC1E2-C198-0143-8658-EA678AEECFB6}" type="slidenum">
              <a:rPr lang="en-US" altLang="en-US"/>
              <a:pPr/>
              <a:t>47</a:t>
            </a:fld>
            <a:endParaRPr lang="en-US" altLang="en-US"/>
          </a:p>
        </p:txBody>
      </p:sp>
      <p:sp>
        <p:nvSpPr>
          <p:cNvPr id="3132418" name="Rectangle 2">
            <a:extLst>
              <a:ext uri="{FF2B5EF4-FFF2-40B4-BE49-F238E27FC236}">
                <a16:creationId xmlns:a16="http://schemas.microsoft.com/office/drawing/2014/main" id="{D0789090-2135-9E45-AECF-9E82593B1859}"/>
              </a:ext>
            </a:extLst>
          </p:cNvPr>
          <p:cNvSpPr>
            <a:spLocks noChangeArrowheads="1" noTextEdit="1"/>
          </p:cNvSpPr>
          <p:nvPr>
            <p:ph type="sldImg"/>
          </p:nvPr>
        </p:nvSpPr>
        <p:spPr>
          <a:ln/>
        </p:spPr>
      </p:sp>
      <p:sp>
        <p:nvSpPr>
          <p:cNvPr id="3132419" name="Rectangle 3">
            <a:extLst>
              <a:ext uri="{FF2B5EF4-FFF2-40B4-BE49-F238E27FC236}">
                <a16:creationId xmlns:a16="http://schemas.microsoft.com/office/drawing/2014/main" id="{49DE34D7-4DCC-2B40-A163-104F314A34F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AC82E1C-DF90-FC4B-AB0A-D43C58B937EE}"/>
              </a:ext>
            </a:extLst>
          </p:cNvPr>
          <p:cNvSpPr>
            <a:spLocks noGrp="1" noChangeArrowheads="1"/>
          </p:cNvSpPr>
          <p:nvPr>
            <p:ph type="sldNum" sz="quarter" idx="5"/>
          </p:nvPr>
        </p:nvSpPr>
        <p:spPr>
          <a:ln/>
        </p:spPr>
        <p:txBody>
          <a:bodyPr/>
          <a:lstStyle/>
          <a:p>
            <a:fld id="{0C74CB66-69AE-4546-BB5B-97B13EA071A4}" type="slidenum">
              <a:rPr lang="en-US" altLang="en-US"/>
              <a:pPr/>
              <a:t>5</a:t>
            </a:fld>
            <a:endParaRPr lang="en-US" altLang="en-US"/>
          </a:p>
        </p:txBody>
      </p:sp>
      <p:sp>
        <p:nvSpPr>
          <p:cNvPr id="3126274" name="Rectangle 2">
            <a:extLst>
              <a:ext uri="{FF2B5EF4-FFF2-40B4-BE49-F238E27FC236}">
                <a16:creationId xmlns:a16="http://schemas.microsoft.com/office/drawing/2014/main" id="{394353A1-ED2C-4448-BEC1-4ECB77404610}"/>
              </a:ext>
            </a:extLst>
          </p:cNvPr>
          <p:cNvSpPr>
            <a:spLocks noChangeArrowheads="1" noTextEdit="1"/>
          </p:cNvSpPr>
          <p:nvPr>
            <p:ph type="sldImg"/>
          </p:nvPr>
        </p:nvSpPr>
        <p:spPr>
          <a:ln/>
        </p:spPr>
      </p:sp>
      <p:sp>
        <p:nvSpPr>
          <p:cNvPr id="3126275" name="Rectangle 3">
            <a:extLst>
              <a:ext uri="{FF2B5EF4-FFF2-40B4-BE49-F238E27FC236}">
                <a16:creationId xmlns:a16="http://schemas.microsoft.com/office/drawing/2014/main" id="{F1175604-4690-A54E-B42B-682BE154FA2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A02D656-E043-224C-9F38-06B04F71541C}"/>
              </a:ext>
            </a:extLst>
          </p:cNvPr>
          <p:cNvSpPr>
            <a:spLocks noGrp="1" noChangeArrowheads="1"/>
          </p:cNvSpPr>
          <p:nvPr>
            <p:ph type="sldNum" sz="quarter" idx="5"/>
          </p:nvPr>
        </p:nvSpPr>
        <p:spPr>
          <a:ln/>
        </p:spPr>
        <p:txBody>
          <a:bodyPr/>
          <a:lstStyle/>
          <a:p>
            <a:fld id="{4B539C2A-6AD1-3B4A-9BC7-ABE8A9AC6964}" type="slidenum">
              <a:rPr lang="en-US" altLang="en-US"/>
              <a:pPr/>
              <a:t>8</a:t>
            </a:fld>
            <a:endParaRPr lang="en-US" altLang="en-US"/>
          </a:p>
        </p:txBody>
      </p:sp>
      <p:sp>
        <p:nvSpPr>
          <p:cNvPr id="3118082" name="Rectangle 2">
            <a:extLst>
              <a:ext uri="{FF2B5EF4-FFF2-40B4-BE49-F238E27FC236}">
                <a16:creationId xmlns:a16="http://schemas.microsoft.com/office/drawing/2014/main" id="{04DCBDA5-2BF4-9448-8A1A-E05BE0B7111F}"/>
              </a:ext>
            </a:extLst>
          </p:cNvPr>
          <p:cNvSpPr>
            <a:spLocks noChangeArrowheads="1" noTextEdit="1"/>
          </p:cNvSpPr>
          <p:nvPr>
            <p:ph type="sldImg"/>
          </p:nvPr>
        </p:nvSpPr>
        <p:spPr bwMode="auto">
          <a:xfrm>
            <a:off x="1125538" y="947738"/>
            <a:ext cx="4549775" cy="34131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118083" name="Text Box 3">
            <a:extLst>
              <a:ext uri="{FF2B5EF4-FFF2-40B4-BE49-F238E27FC236}">
                <a16:creationId xmlns:a16="http://schemas.microsoft.com/office/drawing/2014/main" id="{399A2288-C750-6048-8DC5-9410B90C4C07}"/>
              </a:ext>
            </a:extLst>
          </p:cNvPr>
          <p:cNvSpPr txBox="1">
            <a:spLocks noChangeArrowheads="1"/>
          </p:cNvSpPr>
          <p:nvPr>
            <p:ph type="body" idx="1"/>
          </p:nvPr>
        </p:nvSpPr>
        <p:spPr bwMode="auto">
          <a:xfrm>
            <a:off x="1052513" y="4692650"/>
            <a:ext cx="4699000" cy="37893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3439" tIns="41720" rIns="83439" bIns="41720"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DF47322-4467-5B48-A57E-4C4622CA83BC}"/>
              </a:ext>
            </a:extLst>
          </p:cNvPr>
          <p:cNvSpPr>
            <a:spLocks noGrp="1" noChangeArrowheads="1"/>
          </p:cNvSpPr>
          <p:nvPr>
            <p:ph type="sldNum" sz="quarter" idx="5"/>
          </p:nvPr>
        </p:nvSpPr>
        <p:spPr>
          <a:ln/>
        </p:spPr>
        <p:txBody>
          <a:bodyPr/>
          <a:lstStyle/>
          <a:p>
            <a:fld id="{1854A4DD-8455-2D4C-92E4-64C4D90C41B1}" type="slidenum">
              <a:rPr lang="en-US" altLang="en-US"/>
              <a:pPr/>
              <a:t>9</a:t>
            </a:fld>
            <a:endParaRPr lang="en-US" altLang="en-US"/>
          </a:p>
        </p:txBody>
      </p:sp>
      <p:sp>
        <p:nvSpPr>
          <p:cNvPr id="3127298" name="Rectangle 2">
            <a:extLst>
              <a:ext uri="{FF2B5EF4-FFF2-40B4-BE49-F238E27FC236}">
                <a16:creationId xmlns:a16="http://schemas.microsoft.com/office/drawing/2014/main" id="{16938234-7D2D-9D4E-9A53-30233C5F3218}"/>
              </a:ext>
            </a:extLst>
          </p:cNvPr>
          <p:cNvSpPr>
            <a:spLocks noChangeArrowheads="1" noTextEdit="1"/>
          </p:cNvSpPr>
          <p:nvPr>
            <p:ph type="sldImg"/>
          </p:nvPr>
        </p:nvSpPr>
        <p:spPr>
          <a:ln/>
        </p:spPr>
      </p:sp>
      <p:sp>
        <p:nvSpPr>
          <p:cNvPr id="3127299" name="Rectangle 3">
            <a:extLst>
              <a:ext uri="{FF2B5EF4-FFF2-40B4-BE49-F238E27FC236}">
                <a16:creationId xmlns:a16="http://schemas.microsoft.com/office/drawing/2014/main" id="{0E17D818-4BE0-2748-BBB4-94E055A213C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A939849-B583-B84B-9C51-4FA0C3AF2995}"/>
              </a:ext>
            </a:extLst>
          </p:cNvPr>
          <p:cNvSpPr>
            <a:spLocks noGrp="1" noChangeArrowheads="1"/>
          </p:cNvSpPr>
          <p:nvPr>
            <p:ph type="sldNum" sz="quarter" idx="5"/>
          </p:nvPr>
        </p:nvSpPr>
        <p:spPr>
          <a:ln/>
        </p:spPr>
        <p:txBody>
          <a:bodyPr/>
          <a:lstStyle/>
          <a:p>
            <a:fld id="{079F16DF-781D-D84B-A3E7-5B2E8F215871}" type="slidenum">
              <a:rPr lang="en-US" altLang="en-US"/>
              <a:pPr/>
              <a:t>10</a:t>
            </a:fld>
            <a:endParaRPr lang="en-US" altLang="en-US"/>
          </a:p>
        </p:txBody>
      </p:sp>
      <p:sp>
        <p:nvSpPr>
          <p:cNvPr id="3109890" name="Rectangle 2">
            <a:extLst>
              <a:ext uri="{FF2B5EF4-FFF2-40B4-BE49-F238E27FC236}">
                <a16:creationId xmlns:a16="http://schemas.microsoft.com/office/drawing/2014/main" id="{7259DC0A-585E-4F4B-B983-D08B6F9E3039}"/>
              </a:ext>
            </a:extLst>
          </p:cNvPr>
          <p:cNvSpPr>
            <a:spLocks noChangeArrowheads="1"/>
          </p:cNvSpPr>
          <p:nvPr>
            <p:ph type="sldImg"/>
          </p:nvPr>
        </p:nvSpPr>
        <p:spPr bwMode="auto">
          <a:xfrm>
            <a:off x="1174750" y="692150"/>
            <a:ext cx="4616450" cy="3462338"/>
          </a:xfrm>
          <a:prstGeom prst="rect">
            <a:avLst/>
          </a:prstGeom>
          <a:solidFill>
            <a:srgbClr val="FFFFFF"/>
          </a:solidFill>
          <a:ln>
            <a:solidFill>
              <a:srgbClr val="000000"/>
            </a:solidFill>
            <a:miter lim="800000"/>
            <a:headEnd/>
            <a:tailEnd/>
          </a:ln>
        </p:spPr>
      </p:sp>
      <p:sp>
        <p:nvSpPr>
          <p:cNvPr id="3109891" name="Rectangle 3">
            <a:extLst>
              <a:ext uri="{FF2B5EF4-FFF2-40B4-BE49-F238E27FC236}">
                <a16:creationId xmlns:a16="http://schemas.microsoft.com/office/drawing/2014/main" id="{8AAB2C02-0691-1841-A92B-278B469A0FC3}"/>
              </a:ext>
            </a:extLst>
          </p:cNvPr>
          <p:cNvSpPr>
            <a:spLocks noChangeArrowheads="1"/>
          </p:cNvSpPr>
          <p:nvPr>
            <p:ph type="body" idx="1"/>
          </p:nvPr>
        </p:nvSpPr>
        <p:spPr bwMode="auto">
          <a:xfrm>
            <a:off x="909638" y="4386263"/>
            <a:ext cx="5146675" cy="4235450"/>
          </a:xfrm>
          <a:prstGeom prst="rect">
            <a:avLst/>
          </a:prstGeom>
          <a:solidFill>
            <a:srgbClr val="FFFFFF"/>
          </a:solidFill>
          <a:ln>
            <a:solidFill>
              <a:srgbClr val="000000"/>
            </a:solidFill>
            <a:miter lim="800000"/>
            <a:headEnd/>
            <a:tailEnd/>
          </a:ln>
        </p:spPr>
        <p:txBody>
          <a:bodyPr lIns="91239" tIns="45619" rIns="91239" bIns="45619"/>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FEEC6E-8FC5-6748-B34A-DBDCEE7B2178}" type="slidenum">
              <a:rPr lang="en-US" altLang="en-US" smtClean="0"/>
              <a:pPr/>
              <a:t>13</a:t>
            </a:fld>
            <a:endParaRPr lang="en-US" altLang="en-US"/>
          </a:p>
        </p:txBody>
      </p:sp>
    </p:spTree>
    <p:extLst>
      <p:ext uri="{BB962C8B-B14F-4D97-AF65-F5344CB8AC3E}">
        <p14:creationId xmlns:p14="http://schemas.microsoft.com/office/powerpoint/2010/main" val="841223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0990DCA-2F51-C94C-A8EA-E5B5A1B99E5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19163"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19163"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19163"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19163"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19163"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19163"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19163"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19163"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19163"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fld id="{92DCA529-BF7B-4F46-B1ED-687DA7C9BCF9}" type="slidenum">
              <a:rPr lang="en-US" altLang="en-US" sz="1100">
                <a:latin typeface="Times New Roman" panose="02020603050405020304" pitchFamily="18" charset="0"/>
              </a:rPr>
              <a:pPr eaLnBrk="1" hangingPunct="1"/>
              <a:t>17</a:t>
            </a:fld>
            <a:endParaRPr lang="en-US" altLang="en-US" sz="1100">
              <a:latin typeface="Times New Roman" panose="02020603050405020304" pitchFamily="18" charset="0"/>
            </a:endParaRPr>
          </a:p>
        </p:txBody>
      </p:sp>
      <p:sp>
        <p:nvSpPr>
          <p:cNvPr id="3104770" name="Rectangle 2">
            <a:extLst>
              <a:ext uri="{FF2B5EF4-FFF2-40B4-BE49-F238E27FC236}">
                <a16:creationId xmlns:a16="http://schemas.microsoft.com/office/drawing/2014/main" id="{B98FE206-59AE-E54A-88CD-14B41164BE2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04771" name="Rectangle 3">
            <a:extLst>
              <a:ext uri="{FF2B5EF4-FFF2-40B4-BE49-F238E27FC236}">
                <a16:creationId xmlns:a16="http://schemas.microsoft.com/office/drawing/2014/main" id="{726D406E-3580-B34E-8457-C4A5EAD510C2}"/>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2767625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D2EECF-F507-FB4A-B6AF-1A3D3960A8C4}" type="slidenum">
              <a:rPr lang="en-US"/>
              <a:pPr>
                <a:defRPr/>
              </a:pPr>
              <a:t>18</a:t>
            </a:fld>
            <a:endParaRPr lang="en-US"/>
          </a:p>
        </p:txBody>
      </p:sp>
      <p:sp>
        <p:nvSpPr>
          <p:cNvPr id="306176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61763" name="Rectangle 1027"/>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128752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FEEC6E-8FC5-6748-B34A-DBDCEE7B2178}" type="slidenum">
              <a:rPr lang="en-US" altLang="en-US" smtClean="0"/>
              <a:pPr/>
              <a:t>31</a:t>
            </a:fld>
            <a:endParaRPr lang="en-US" altLang="en-US"/>
          </a:p>
        </p:txBody>
      </p:sp>
    </p:spTree>
    <p:extLst>
      <p:ext uri="{BB962C8B-B14F-4D97-AF65-F5344CB8AC3E}">
        <p14:creationId xmlns:p14="http://schemas.microsoft.com/office/powerpoint/2010/main" val="1791240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447B6-0753-3E42-B151-BBE90968BF6E}"/>
              </a:ext>
            </a:extLst>
          </p:cNvPr>
          <p:cNvSpPr>
            <a:spLocks noGrp="1"/>
          </p:cNvSpPr>
          <p:nvPr>
            <p:ph type="ctrTitle"/>
          </p:nvPr>
        </p:nvSpPr>
        <p:spPr>
          <a:xfrm>
            <a:off x="1143000" y="1122363"/>
            <a:ext cx="6858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7C22E9D-9E13-DC42-9F40-9DBC5599B02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6500350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20194-F448-F54D-8A7A-7118BA2A07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EB92C5-0BBF-DD48-BCAE-031F270B139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76035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9E0B18-BA69-6D47-BE9D-52E59D3ACAF8}"/>
              </a:ext>
            </a:extLst>
          </p:cNvPr>
          <p:cNvSpPr>
            <a:spLocks noGrp="1"/>
          </p:cNvSpPr>
          <p:nvPr>
            <p:ph type="title" orient="vert"/>
          </p:nvPr>
        </p:nvSpPr>
        <p:spPr>
          <a:xfrm>
            <a:off x="6619875" y="339725"/>
            <a:ext cx="1997075" cy="594518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6D450C-22FA-4642-86D1-1554434C81BD}"/>
              </a:ext>
            </a:extLst>
          </p:cNvPr>
          <p:cNvSpPr>
            <a:spLocks noGrp="1"/>
          </p:cNvSpPr>
          <p:nvPr>
            <p:ph type="body" orient="vert" idx="1"/>
          </p:nvPr>
        </p:nvSpPr>
        <p:spPr>
          <a:xfrm>
            <a:off x="627063" y="339725"/>
            <a:ext cx="5840412" cy="59451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78629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79" name="Title Text"/>
          <p:cNvSpPr txBox="1">
            <a:spLocks noGrp="1"/>
          </p:cNvSpPr>
          <p:nvPr>
            <p:ph type="title"/>
          </p:nvPr>
        </p:nvSpPr>
        <p:spPr>
          <a:xfrm>
            <a:off x="669726" y="312539"/>
            <a:ext cx="7804548" cy="1518047"/>
          </a:xfrm>
          <a:prstGeom prst="rect">
            <a:avLst/>
          </a:prstGeom>
        </p:spPr>
        <p:txBody>
          <a:bodyPr lIns="35718" tIns="35718" rIns="35718" bIns="35718">
            <a:normAutofit/>
          </a:bodyPr>
          <a:lstStyle>
            <a:lvl1pPr defTabSz="410765">
              <a:defRPr sz="5600" b="0">
                <a:solidFill>
                  <a:srgbClr val="000000"/>
                </a:solidFill>
                <a:latin typeface="Helvetica Light"/>
                <a:ea typeface="Helvetica Light"/>
                <a:cs typeface="Helvetica Light"/>
                <a:sym typeface="Helvetica Light"/>
              </a:defRPr>
            </a:lvl1pPr>
          </a:lstStyle>
          <a:p>
            <a:r>
              <a:t>Title Text</a:t>
            </a:r>
          </a:p>
        </p:txBody>
      </p:sp>
      <p:sp>
        <p:nvSpPr>
          <p:cNvPr id="80" name="Body Level One…"/>
          <p:cNvSpPr txBox="1">
            <a:spLocks noGrp="1"/>
          </p:cNvSpPr>
          <p:nvPr>
            <p:ph type="body" idx="1"/>
          </p:nvPr>
        </p:nvSpPr>
        <p:spPr>
          <a:xfrm>
            <a:off x="669726" y="1830585"/>
            <a:ext cx="7804548" cy="4420197"/>
          </a:xfrm>
          <a:prstGeom prst="rect">
            <a:avLst/>
          </a:prstGeom>
        </p:spPr>
        <p:txBody>
          <a:bodyPr lIns="35718" tIns="35718" rIns="35718" bIns="35718" anchor="ctr">
            <a:normAutofit/>
          </a:bodyPr>
          <a:lstStyle>
            <a:lvl1pPr marL="296333" indent="-296333" defTabSz="410765">
              <a:spcBef>
                <a:spcPts val="2900"/>
              </a:spcBef>
              <a:buSzPct val="75000"/>
              <a:buChar char="•"/>
              <a:defRPr sz="2400" b="0">
                <a:latin typeface="Helvetica Light"/>
                <a:ea typeface="Helvetica Light"/>
                <a:cs typeface="Helvetica Light"/>
                <a:sym typeface="Helvetica Light"/>
              </a:defRPr>
            </a:lvl1pPr>
            <a:lvl2pPr marL="740833" indent="-296333" defTabSz="410765">
              <a:spcBef>
                <a:spcPts val="2900"/>
              </a:spcBef>
              <a:buSzPct val="75000"/>
              <a:buChar char="•"/>
              <a:defRPr sz="2400" b="0">
                <a:latin typeface="Helvetica Light"/>
                <a:ea typeface="Helvetica Light"/>
                <a:cs typeface="Helvetica Light"/>
                <a:sym typeface="Helvetica Light"/>
              </a:defRPr>
            </a:lvl2pPr>
            <a:lvl3pPr marL="1185333" indent="-296333" defTabSz="410765">
              <a:spcBef>
                <a:spcPts val="2900"/>
              </a:spcBef>
              <a:buSzPct val="75000"/>
              <a:defRPr sz="2400" b="0">
                <a:latin typeface="Helvetica Light"/>
                <a:ea typeface="Helvetica Light"/>
                <a:cs typeface="Helvetica Light"/>
                <a:sym typeface="Helvetica Light"/>
              </a:defRPr>
            </a:lvl3pPr>
            <a:lvl4pPr marL="1629833" indent="-296333" defTabSz="410765">
              <a:spcBef>
                <a:spcPts val="2900"/>
              </a:spcBef>
              <a:buSzPct val="75000"/>
              <a:buChar char="•"/>
              <a:defRPr sz="2400" b="0">
                <a:latin typeface="Helvetica Light"/>
                <a:ea typeface="Helvetica Light"/>
                <a:cs typeface="Helvetica Light"/>
                <a:sym typeface="Helvetica Light"/>
              </a:defRPr>
            </a:lvl4pPr>
            <a:lvl5pPr marL="2074333" indent="-296333" defTabSz="410765">
              <a:spcBef>
                <a:spcPts val="2900"/>
              </a:spcBef>
              <a:buSzPct val="75000"/>
              <a:buChar char="•"/>
              <a:defRPr sz="2400" b="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1" name="Slide Number"/>
          <p:cNvSpPr txBox="1">
            <a:spLocks noGrp="1"/>
          </p:cNvSpPr>
          <p:nvPr>
            <p:ph type="sldNum" sz="quarter" idx="2"/>
          </p:nvPr>
        </p:nvSpPr>
        <p:spPr>
          <a:xfrm>
            <a:off x="4440732" y="6505277"/>
            <a:ext cx="253607" cy="249238"/>
          </a:xfrm>
          <a:prstGeom prst="rect">
            <a:avLst/>
          </a:prstGeom>
        </p:spPr>
        <p:txBody>
          <a:bodyPr lIns="35718" tIns="35718" rIns="35718" bIns="35718" anchor="t"/>
          <a:lstStyle>
            <a:lvl1pPr algn="ctr" defTabSz="410765">
              <a:defRPr b="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86693880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2630288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2608A-C0FF-694F-B3E8-3FF2A502BD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C62891-EAB2-5A46-8D2D-D015EA99217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347977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3A15D-221F-ED40-99E0-95616A7C455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2C5DA3-E1CB-664C-A4D0-FB3CFF2A9F4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37496577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66061-28FA-2444-BA3D-A0C17BAB32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EDDBBA-D6FE-6147-A6C9-3684074F023E}"/>
              </a:ext>
            </a:extLst>
          </p:cNvPr>
          <p:cNvSpPr>
            <a:spLocks noGrp="1"/>
          </p:cNvSpPr>
          <p:nvPr>
            <p:ph sz="half" idx="1"/>
          </p:nvPr>
        </p:nvSpPr>
        <p:spPr>
          <a:xfrm>
            <a:off x="627063" y="1257300"/>
            <a:ext cx="3917950" cy="5027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0B510D-D7F4-4E4A-BCAF-D586430D566F}"/>
              </a:ext>
            </a:extLst>
          </p:cNvPr>
          <p:cNvSpPr>
            <a:spLocks noGrp="1"/>
          </p:cNvSpPr>
          <p:nvPr>
            <p:ph sz="half" idx="2"/>
          </p:nvPr>
        </p:nvSpPr>
        <p:spPr>
          <a:xfrm>
            <a:off x="4697413" y="1257300"/>
            <a:ext cx="3919537" cy="5027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23089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3D1D2-E231-0545-82AE-B3BA0BA7D8A4}"/>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4AF1D2-B68D-9341-A84D-E7F9FD05B2F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614123E-0C82-0C47-BA9C-1EFC86DA5E0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DD248A-69B0-A64D-A89D-B5C6F6124F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CB503A2-5409-E142-B69B-213C0BB5562D}"/>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798035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A06BE-B1D7-5943-8278-28A58703255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4260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7241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93DEE-5C66-9C43-8A40-24B1E0CEF00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132557-EA88-B94C-AEEF-C1FD158EC1F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A18091-58C6-0047-A7BA-58B12CAD23C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9165878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D5DB-41AC-344B-ADEE-C2F3A8BBB90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1EBE04-DDE4-2747-888D-B84601F6444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DE4D69-A741-6142-8FD0-6E35496A6AA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9426519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63" name="Rectangle 3">
            <a:extLst>
              <a:ext uri="{FF2B5EF4-FFF2-40B4-BE49-F238E27FC236}">
                <a16:creationId xmlns:a16="http://schemas.microsoft.com/office/drawing/2014/main" id="{785BA5E5-4E8F-8040-B6DC-F4881F8D6D39}"/>
              </a:ext>
            </a:extLst>
          </p:cNvPr>
          <p:cNvSpPr>
            <a:spLocks noGrp="1" noChangeArrowheads="1"/>
          </p:cNvSpPr>
          <p:nvPr>
            <p:ph type="title"/>
          </p:nvPr>
        </p:nvSpPr>
        <p:spPr bwMode="auto">
          <a:xfrm>
            <a:off x="1011238" y="339725"/>
            <a:ext cx="742950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54564" name="Rectangle 4">
            <a:extLst>
              <a:ext uri="{FF2B5EF4-FFF2-40B4-BE49-F238E27FC236}">
                <a16:creationId xmlns:a16="http://schemas.microsoft.com/office/drawing/2014/main" id="{9E0515D3-0515-AC43-910C-28A1C248466D}"/>
              </a:ext>
            </a:extLst>
          </p:cNvPr>
          <p:cNvSpPr>
            <a:spLocks noGrp="1" noChangeArrowheads="1"/>
          </p:cNvSpPr>
          <p:nvPr>
            <p:ph type="body" idx="1"/>
          </p:nvPr>
        </p:nvSpPr>
        <p:spPr bwMode="auto">
          <a:xfrm>
            <a:off x="627063" y="1257300"/>
            <a:ext cx="7989887" cy="50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54565" name="Line 5">
            <a:extLst>
              <a:ext uri="{FF2B5EF4-FFF2-40B4-BE49-F238E27FC236}">
                <a16:creationId xmlns:a16="http://schemas.microsoft.com/office/drawing/2014/main" id="{537DA478-D69D-DE47-B6F3-EACD13BCCCB5}"/>
              </a:ext>
            </a:extLst>
          </p:cNvPr>
          <p:cNvSpPr>
            <a:spLocks noChangeShapeType="1"/>
          </p:cNvSpPr>
          <p:nvPr/>
        </p:nvSpPr>
        <p:spPr bwMode="auto">
          <a:xfrm flipV="1">
            <a:off x="641350" y="1052513"/>
            <a:ext cx="8001000" cy="0"/>
          </a:xfrm>
          <a:prstGeom prst="line">
            <a:avLst/>
          </a:prstGeom>
          <a:noFill/>
          <a:ln w="57150" cmpd="thickThin">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4566" name="Text Box 6">
            <a:extLst>
              <a:ext uri="{FF2B5EF4-FFF2-40B4-BE49-F238E27FC236}">
                <a16:creationId xmlns:a16="http://schemas.microsoft.com/office/drawing/2014/main" id="{40692A2E-FB01-394A-A35D-BFF692EBE1BA}"/>
              </a:ext>
            </a:extLst>
          </p:cNvPr>
          <p:cNvSpPr txBox="1">
            <a:spLocks noChangeArrowheads="1"/>
          </p:cNvSpPr>
          <p:nvPr/>
        </p:nvSpPr>
        <p:spPr bwMode="auto">
          <a:xfrm>
            <a:off x="0" y="6583363"/>
            <a:ext cx="9144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1">
                <a:solidFill>
                  <a:schemeClr val="accent2"/>
                </a:solidFill>
                <a:latin typeface="Arial" panose="020B0604020202020204" pitchFamily="34" charset="0"/>
              </a:rPr>
              <a:t>									   </a:t>
            </a:r>
            <a:fld id="{B57888EB-735A-A448-A621-47764957CE26}" type="slidenum">
              <a:rPr lang="en-US" altLang="en-US" sz="1200" b="1">
                <a:solidFill>
                  <a:schemeClr val="accent2"/>
                </a:solidFill>
                <a:latin typeface="Arial" panose="020B0604020202020204" pitchFamily="34" charset="0"/>
              </a:rPr>
              <a:pPr>
                <a:spcBef>
                  <a:spcPct val="50000"/>
                </a:spcBef>
              </a:pPr>
              <a:t>‹#›</a:t>
            </a:fld>
            <a:endParaRPr lang="en-US" altLang="en-US" sz="1200" b="1">
              <a:solidFill>
                <a:schemeClr val="accent2"/>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transition/>
  <p:txStyles>
    <p:titleStyle>
      <a:lvl1pPr algn="ctr" rtl="0" fontAlgn="base">
        <a:spcBef>
          <a:spcPct val="0"/>
        </a:spcBef>
        <a:spcAft>
          <a:spcPct val="0"/>
        </a:spcAft>
        <a:defRPr sz="2800" b="1" kern="1200">
          <a:solidFill>
            <a:schemeClr val="accent2"/>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2800" b="1">
          <a:solidFill>
            <a:schemeClr val="accent2"/>
          </a:solidFill>
          <a:effectLst>
            <a:outerShdw blurRad="38100" dist="38100" dir="2700000" algn="tl">
              <a:srgbClr val="C0C0C0"/>
            </a:outerShdw>
          </a:effectLst>
          <a:latin typeface="Arial" panose="020B0604020202020204" pitchFamily="34" charset="0"/>
        </a:defRPr>
      </a:lvl2pPr>
      <a:lvl3pPr algn="ctr" rtl="0" fontAlgn="base">
        <a:spcBef>
          <a:spcPct val="0"/>
        </a:spcBef>
        <a:spcAft>
          <a:spcPct val="0"/>
        </a:spcAft>
        <a:defRPr sz="2800" b="1">
          <a:solidFill>
            <a:schemeClr val="accent2"/>
          </a:solidFill>
          <a:effectLst>
            <a:outerShdw blurRad="38100" dist="38100" dir="2700000" algn="tl">
              <a:srgbClr val="C0C0C0"/>
            </a:outerShdw>
          </a:effectLst>
          <a:latin typeface="Arial" panose="020B0604020202020204" pitchFamily="34" charset="0"/>
        </a:defRPr>
      </a:lvl3pPr>
      <a:lvl4pPr algn="ctr" rtl="0" fontAlgn="base">
        <a:spcBef>
          <a:spcPct val="0"/>
        </a:spcBef>
        <a:spcAft>
          <a:spcPct val="0"/>
        </a:spcAft>
        <a:defRPr sz="2800" b="1">
          <a:solidFill>
            <a:schemeClr val="accent2"/>
          </a:solidFill>
          <a:effectLst>
            <a:outerShdw blurRad="38100" dist="38100" dir="2700000" algn="tl">
              <a:srgbClr val="C0C0C0"/>
            </a:outerShdw>
          </a:effectLst>
          <a:latin typeface="Arial" panose="020B0604020202020204" pitchFamily="34" charset="0"/>
        </a:defRPr>
      </a:lvl4pPr>
      <a:lvl5pPr algn="ctr" rtl="0" fontAlgn="base">
        <a:spcBef>
          <a:spcPct val="0"/>
        </a:spcBef>
        <a:spcAft>
          <a:spcPct val="0"/>
        </a:spcAft>
        <a:defRPr sz="2800" b="1">
          <a:solidFill>
            <a:schemeClr val="accent2"/>
          </a:solidFill>
          <a:effectLst>
            <a:outerShdw blurRad="38100" dist="38100" dir="2700000" algn="tl">
              <a:srgbClr val="C0C0C0"/>
            </a:outerShdw>
          </a:effectLst>
          <a:latin typeface="Arial" panose="020B0604020202020204" pitchFamily="34" charset="0"/>
        </a:defRPr>
      </a:lvl5pPr>
      <a:lvl6pPr marL="457200" algn="ctr" rtl="0" fontAlgn="base">
        <a:spcBef>
          <a:spcPct val="0"/>
        </a:spcBef>
        <a:spcAft>
          <a:spcPct val="0"/>
        </a:spcAft>
        <a:defRPr sz="2800" b="1">
          <a:solidFill>
            <a:schemeClr val="accent2"/>
          </a:solidFill>
          <a:effectLst>
            <a:outerShdw blurRad="38100" dist="38100" dir="2700000" algn="tl">
              <a:srgbClr val="C0C0C0"/>
            </a:outerShdw>
          </a:effectLst>
          <a:latin typeface="Arial" panose="020B0604020202020204" pitchFamily="34" charset="0"/>
        </a:defRPr>
      </a:lvl6pPr>
      <a:lvl7pPr marL="914400" algn="ctr" rtl="0" fontAlgn="base">
        <a:spcBef>
          <a:spcPct val="0"/>
        </a:spcBef>
        <a:spcAft>
          <a:spcPct val="0"/>
        </a:spcAft>
        <a:defRPr sz="2800" b="1">
          <a:solidFill>
            <a:schemeClr val="accent2"/>
          </a:solidFill>
          <a:effectLst>
            <a:outerShdw blurRad="38100" dist="38100" dir="2700000" algn="tl">
              <a:srgbClr val="C0C0C0"/>
            </a:outerShdw>
          </a:effectLst>
          <a:latin typeface="Arial" panose="020B0604020202020204" pitchFamily="34" charset="0"/>
        </a:defRPr>
      </a:lvl7pPr>
      <a:lvl8pPr marL="1371600" algn="ctr" rtl="0" fontAlgn="base">
        <a:spcBef>
          <a:spcPct val="0"/>
        </a:spcBef>
        <a:spcAft>
          <a:spcPct val="0"/>
        </a:spcAft>
        <a:defRPr sz="2800" b="1">
          <a:solidFill>
            <a:schemeClr val="accent2"/>
          </a:solidFill>
          <a:effectLst>
            <a:outerShdw blurRad="38100" dist="38100" dir="2700000" algn="tl">
              <a:srgbClr val="C0C0C0"/>
            </a:outerShdw>
          </a:effectLst>
          <a:latin typeface="Arial" panose="020B0604020202020204" pitchFamily="34" charset="0"/>
        </a:defRPr>
      </a:lvl8pPr>
      <a:lvl9pPr marL="1828800" algn="ctr" rtl="0" fontAlgn="base">
        <a:spcBef>
          <a:spcPct val="0"/>
        </a:spcBef>
        <a:spcAft>
          <a:spcPct val="0"/>
        </a:spcAft>
        <a:defRPr sz="2800" b="1">
          <a:solidFill>
            <a:schemeClr val="accent2"/>
          </a:solidFill>
          <a:effectLst>
            <a:outerShdw blurRad="38100" dist="38100" dir="2700000" algn="tl">
              <a:srgbClr val="C0C0C0"/>
            </a:outerShdw>
          </a:effectLst>
          <a:latin typeface="Arial" panose="020B0604020202020204" pitchFamily="34" charset="0"/>
        </a:defRPr>
      </a:lvl9pPr>
    </p:titleStyle>
    <p:bodyStyle>
      <a:lvl1pPr marL="342900" indent="-342900" algn="l" rtl="0" fontAlgn="base">
        <a:spcBef>
          <a:spcPct val="20000"/>
        </a:spcBef>
        <a:spcAft>
          <a:spcPct val="0"/>
        </a:spcAft>
        <a:buChar char="•"/>
        <a:defRPr sz="2000" b="1" kern="1200">
          <a:solidFill>
            <a:schemeClr val="tx1"/>
          </a:solidFill>
          <a:latin typeface="+mn-lt"/>
          <a:ea typeface="+mn-ea"/>
          <a:cs typeface="+mn-cs"/>
        </a:defRPr>
      </a:lvl1pPr>
      <a:lvl2pPr marL="742950" indent="-285750" algn="l" rtl="0" fontAlgn="base">
        <a:spcBef>
          <a:spcPct val="20000"/>
        </a:spcBef>
        <a:spcAft>
          <a:spcPct val="0"/>
        </a:spcAft>
        <a:buChar char="–"/>
        <a:defRPr sz="2000" b="1" kern="1200">
          <a:solidFill>
            <a:srgbClr val="0033CC"/>
          </a:solidFill>
          <a:latin typeface="+mn-lt"/>
          <a:ea typeface="+mn-ea"/>
          <a:cs typeface="+mn-cs"/>
        </a:defRPr>
      </a:lvl2pPr>
      <a:lvl3pPr marL="1143000" indent="-228600" algn="l" rtl="0" fontAlgn="base">
        <a:spcBef>
          <a:spcPct val="20000"/>
        </a:spcBef>
        <a:spcAft>
          <a:spcPct val="0"/>
        </a:spcAft>
        <a:buChar char="•"/>
        <a:defRPr sz="2000" b="1" kern="1200">
          <a:solidFill>
            <a:srgbClr val="0033CC"/>
          </a:solidFill>
          <a:latin typeface="+mn-lt"/>
          <a:ea typeface="+mn-ea"/>
          <a:cs typeface="+mn-cs"/>
        </a:defRPr>
      </a:lvl3pPr>
      <a:lvl4pPr marL="1600200" indent="-228600" algn="l" rtl="0" fontAlgn="base">
        <a:spcBef>
          <a:spcPct val="20000"/>
        </a:spcBef>
        <a:spcAft>
          <a:spcPct val="0"/>
        </a:spcAft>
        <a:buChar char="–"/>
        <a:defRPr b="1" kern="1200">
          <a:solidFill>
            <a:schemeClr val="tx1"/>
          </a:solidFill>
          <a:latin typeface="+mn-lt"/>
          <a:ea typeface="+mn-ea"/>
          <a:cs typeface="+mn-cs"/>
        </a:defRPr>
      </a:lvl4pPr>
      <a:lvl5pPr marL="2057400" indent="-228600" algn="l" rtl="0" fontAlgn="base">
        <a:spcBef>
          <a:spcPct val="20000"/>
        </a:spcBef>
        <a:spcAft>
          <a:spcPct val="0"/>
        </a:spcAft>
        <a:buChar char="»"/>
        <a:defRPr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69479main_collapsar.mpg" TargetMode="External"/><Relationship Id="rId7" Type="http://schemas.openxmlformats.org/officeDocument/2006/relationships/image" Target="../media/image9.png"/><Relationship Id="rId2" Type="http://schemas.openxmlformats.org/officeDocument/2006/relationships/video" Target="69476main_binary_merger.mpg" TargetMode="External"/><Relationship Id="rId1" Type="http://schemas.microsoft.com/office/2007/relationships/media" Target="69476main_binary_merger.mpg" TargetMode="External"/><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video" Target="69479main_collapsar.mpg"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tiff"/><Relationship Id="rId4" Type="http://schemas.openxmlformats.org/officeDocument/2006/relationships/image" Target="../media/image15.tiff"/></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39.tiff"/></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39.tiff"/></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9.tiff"/><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24B0-DA85-2545-BA22-D9CDD87C8E30}"/>
              </a:ext>
            </a:extLst>
          </p:cNvPr>
          <p:cNvSpPr>
            <a:spLocks noGrp="1"/>
          </p:cNvSpPr>
          <p:nvPr>
            <p:ph type="ctrTitle"/>
          </p:nvPr>
        </p:nvSpPr>
        <p:spPr>
          <a:xfrm>
            <a:off x="838200" y="1122363"/>
            <a:ext cx="7467600" cy="2387600"/>
          </a:xfrm>
        </p:spPr>
        <p:txBody>
          <a:bodyPr/>
          <a:lstStyle/>
          <a:p>
            <a:r>
              <a:rPr lang="en-US" dirty="0"/>
              <a:t>Gamma-ray Bursts  An Overview</a:t>
            </a:r>
          </a:p>
        </p:txBody>
      </p:sp>
      <p:sp>
        <p:nvSpPr>
          <p:cNvPr id="3" name="Subtitle 2">
            <a:extLst>
              <a:ext uri="{FF2B5EF4-FFF2-40B4-BE49-F238E27FC236}">
                <a16:creationId xmlns:a16="http://schemas.microsoft.com/office/drawing/2014/main" id="{89F5B79D-A153-B145-AF07-13CB91CECFB1}"/>
              </a:ext>
            </a:extLst>
          </p:cNvPr>
          <p:cNvSpPr>
            <a:spLocks noGrp="1"/>
          </p:cNvSpPr>
          <p:nvPr>
            <p:ph type="subTitle" idx="1"/>
          </p:nvPr>
        </p:nvSpPr>
        <p:spPr/>
        <p:txBody>
          <a:bodyPr/>
          <a:lstStyle/>
          <a:p>
            <a:r>
              <a:rPr lang="en-US" dirty="0"/>
              <a:t>Julie McEnery</a:t>
            </a:r>
          </a:p>
          <a:p>
            <a:r>
              <a:rPr lang="en-US" dirty="0"/>
              <a:t>NASA/GSFC</a:t>
            </a:r>
          </a:p>
        </p:txBody>
      </p:sp>
    </p:spTree>
    <p:extLst>
      <p:ext uri="{BB962C8B-B14F-4D97-AF65-F5344CB8AC3E}">
        <p14:creationId xmlns:p14="http://schemas.microsoft.com/office/powerpoint/2010/main" val="130071138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08866" name="Rectangle 2">
            <a:extLst>
              <a:ext uri="{FF2B5EF4-FFF2-40B4-BE49-F238E27FC236}">
                <a16:creationId xmlns:a16="http://schemas.microsoft.com/office/drawing/2014/main" id="{C9E02577-494B-4647-A4F7-F13186C7E09A}"/>
              </a:ext>
            </a:extLst>
          </p:cNvPr>
          <p:cNvSpPr>
            <a:spLocks noChangeArrowheads="1"/>
          </p:cNvSpPr>
          <p:nvPr/>
        </p:nvSpPr>
        <p:spPr bwMode="auto">
          <a:xfrm>
            <a:off x="1011238" y="339725"/>
            <a:ext cx="742950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b="1">
                <a:solidFill>
                  <a:schemeClr val="accent2"/>
                </a:solidFill>
                <a:effectLst>
                  <a:outerShdw blurRad="38100" dist="38100" dir="2700000" algn="tl">
                    <a:srgbClr val="C0C0C0"/>
                  </a:outerShdw>
                </a:effectLst>
                <a:latin typeface="Arial" panose="020B0604020202020204" pitchFamily="34" charset="0"/>
              </a:defRPr>
            </a:lvl1pPr>
            <a:lvl2pPr algn="ctr">
              <a:defRPr sz="2800" b="1">
                <a:solidFill>
                  <a:schemeClr val="accent2"/>
                </a:solidFill>
                <a:effectLst>
                  <a:outerShdw blurRad="38100" dist="38100" dir="2700000" algn="tl">
                    <a:srgbClr val="C0C0C0"/>
                  </a:outerShdw>
                </a:effectLst>
                <a:latin typeface="Arial" panose="020B0604020202020204" pitchFamily="34" charset="0"/>
              </a:defRPr>
            </a:lvl2pPr>
            <a:lvl3pPr algn="ctr">
              <a:defRPr sz="2800" b="1">
                <a:solidFill>
                  <a:schemeClr val="accent2"/>
                </a:solidFill>
                <a:effectLst>
                  <a:outerShdw blurRad="38100" dist="38100" dir="2700000" algn="tl">
                    <a:srgbClr val="C0C0C0"/>
                  </a:outerShdw>
                </a:effectLst>
                <a:latin typeface="Arial" panose="020B0604020202020204" pitchFamily="34" charset="0"/>
              </a:defRPr>
            </a:lvl3pPr>
            <a:lvl4pPr algn="ctr">
              <a:defRPr sz="2800" b="1">
                <a:solidFill>
                  <a:schemeClr val="accent2"/>
                </a:solidFill>
                <a:effectLst>
                  <a:outerShdw blurRad="38100" dist="38100" dir="2700000" algn="tl">
                    <a:srgbClr val="C0C0C0"/>
                  </a:outerShdw>
                </a:effectLst>
                <a:latin typeface="Arial" panose="020B0604020202020204" pitchFamily="34" charset="0"/>
              </a:defRPr>
            </a:lvl4pPr>
            <a:lvl5pPr algn="ctr">
              <a:defRPr sz="2800" b="1">
                <a:solidFill>
                  <a:schemeClr val="accent2"/>
                </a:solidFill>
                <a:effectLst>
                  <a:outerShdw blurRad="38100" dist="38100" dir="2700000" algn="tl">
                    <a:srgbClr val="C0C0C0"/>
                  </a:outerShdw>
                </a:effectLst>
                <a:latin typeface="Arial" panose="020B0604020202020204" pitchFamily="34" charset="0"/>
              </a:defRPr>
            </a:lvl5pPr>
            <a:lvl6pPr marL="457200" algn="ctr" fontAlgn="base">
              <a:spcBef>
                <a:spcPct val="0"/>
              </a:spcBef>
              <a:spcAft>
                <a:spcPct val="0"/>
              </a:spcAft>
              <a:defRPr sz="2800" b="1">
                <a:solidFill>
                  <a:schemeClr val="accent2"/>
                </a:solidFill>
                <a:effectLst>
                  <a:outerShdw blurRad="38100" dist="38100" dir="2700000" algn="tl">
                    <a:srgbClr val="C0C0C0"/>
                  </a:outerShdw>
                </a:effectLst>
                <a:latin typeface="Arial" panose="020B0604020202020204" pitchFamily="34" charset="0"/>
              </a:defRPr>
            </a:lvl6pPr>
            <a:lvl7pPr marL="914400" algn="ctr" fontAlgn="base">
              <a:spcBef>
                <a:spcPct val="0"/>
              </a:spcBef>
              <a:spcAft>
                <a:spcPct val="0"/>
              </a:spcAft>
              <a:defRPr sz="2800" b="1">
                <a:solidFill>
                  <a:schemeClr val="accent2"/>
                </a:solidFill>
                <a:effectLst>
                  <a:outerShdw blurRad="38100" dist="38100" dir="2700000" algn="tl">
                    <a:srgbClr val="C0C0C0"/>
                  </a:outerShdw>
                </a:effectLst>
                <a:latin typeface="Arial" panose="020B0604020202020204" pitchFamily="34" charset="0"/>
              </a:defRPr>
            </a:lvl7pPr>
            <a:lvl8pPr marL="1371600" algn="ctr" fontAlgn="base">
              <a:spcBef>
                <a:spcPct val="0"/>
              </a:spcBef>
              <a:spcAft>
                <a:spcPct val="0"/>
              </a:spcAft>
              <a:defRPr sz="2800" b="1">
                <a:solidFill>
                  <a:schemeClr val="accent2"/>
                </a:solidFill>
                <a:effectLst>
                  <a:outerShdw blurRad="38100" dist="38100" dir="2700000" algn="tl">
                    <a:srgbClr val="C0C0C0"/>
                  </a:outerShdw>
                </a:effectLst>
                <a:latin typeface="Arial" panose="020B0604020202020204" pitchFamily="34" charset="0"/>
              </a:defRPr>
            </a:lvl8pPr>
            <a:lvl9pPr marL="1828800" algn="ctr" fontAlgn="base">
              <a:spcBef>
                <a:spcPct val="0"/>
              </a:spcBef>
              <a:spcAft>
                <a:spcPct val="0"/>
              </a:spcAft>
              <a:defRPr sz="2800" b="1">
                <a:solidFill>
                  <a:schemeClr val="accent2"/>
                </a:solidFill>
                <a:effectLst>
                  <a:outerShdw blurRad="38100" dist="38100" dir="2700000" algn="tl">
                    <a:srgbClr val="C0C0C0"/>
                  </a:outerShdw>
                </a:effectLst>
                <a:latin typeface="Arial" panose="020B0604020202020204" pitchFamily="34" charset="0"/>
              </a:defRPr>
            </a:lvl9pPr>
          </a:lstStyle>
          <a:p>
            <a:r>
              <a:rPr lang="en-US" altLang="en-US"/>
              <a:t>Gamma-ray bursts</a:t>
            </a:r>
          </a:p>
        </p:txBody>
      </p:sp>
      <p:pic>
        <p:nvPicPr>
          <p:cNvPr id="3108867" name="69476main_binary_merger.mpg" descr="Apps_and_Docs:mcenery:talks:cambodia:69476main_binary_merger.mpg">
            <a:hlinkClick r:id="" action="ppaction://media"/>
            <a:extLst>
              <a:ext uri="{FF2B5EF4-FFF2-40B4-BE49-F238E27FC236}">
                <a16:creationId xmlns:a16="http://schemas.microsoft.com/office/drawing/2014/main" id="{AC3AE0F2-A86F-334C-BC09-92DB9A4680FC}"/>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65100" y="1727200"/>
            <a:ext cx="44704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108868" name="69479main_collapsar.mpg" descr="Apps_and_Docs:mcenery:talks:cambodia:69479main_collapsar.mpg">
            <a:hlinkClick r:id="" action="ppaction://media"/>
            <a:extLst>
              <a:ext uri="{FF2B5EF4-FFF2-40B4-BE49-F238E27FC236}">
                <a16:creationId xmlns:a16="http://schemas.microsoft.com/office/drawing/2014/main" id="{B55025EC-2C05-DB43-8E56-049EEEB56E69}"/>
              </a:ext>
            </a:extLst>
          </p:cNvPr>
          <p:cNvPicPr>
            <a:picLocks noChangeAspect="1" noChangeArrowheads="1"/>
          </p:cNvPicPr>
          <p:nvPr>
            <a:videoFile r:link="rId4"/>
            <p:extLst>
              <p:ext uri="{DAA4B4D4-6D71-4841-9C94-3DE7FCFB9230}">
                <p14:media xmlns:p14="http://schemas.microsoft.com/office/powerpoint/2010/main" r:link="rId3"/>
              </p:ext>
            </p:extLst>
          </p:nvPr>
        </p:nvPicPr>
        <p:blipFill>
          <a:blip r:embed="rId8">
            <a:extLst>
              <a:ext uri="{28A0092B-C50C-407E-A947-70E740481C1C}">
                <a14:useLocalDpi xmlns:a14="http://schemas.microsoft.com/office/drawing/2010/main" val="0"/>
              </a:ext>
            </a:extLst>
          </a:blip>
          <a:srcRect/>
          <a:stretch>
            <a:fillRect/>
          </a:stretch>
        </p:blipFill>
        <p:spPr bwMode="auto">
          <a:xfrm>
            <a:off x="4660900" y="1727200"/>
            <a:ext cx="4470400" cy="3048000"/>
          </a:xfrm>
          <a:prstGeom prst="rect">
            <a:avLst/>
          </a:prstGeom>
          <a:noFill/>
          <a:extLst>
            <a:ext uri="{909E8E84-426E-40DD-AFC4-6F175D3DCCD1}">
              <a14:hiddenFill xmlns:a14="http://schemas.microsoft.com/office/drawing/2010/main">
                <a:solidFill>
                  <a:srgbClr val="FFFFFF"/>
                </a:solidFill>
              </a14:hiddenFill>
            </a:ext>
          </a:extLst>
        </p:spPr>
      </p:pic>
      <p:sp>
        <p:nvSpPr>
          <p:cNvPr id="3108869" name="Text Box 5">
            <a:extLst>
              <a:ext uri="{FF2B5EF4-FFF2-40B4-BE49-F238E27FC236}">
                <a16:creationId xmlns:a16="http://schemas.microsoft.com/office/drawing/2014/main" id="{A971A4E1-E9FA-0145-A6D4-701DFD59AF30}"/>
              </a:ext>
            </a:extLst>
          </p:cNvPr>
          <p:cNvSpPr txBox="1">
            <a:spLocks noChangeArrowheads="1"/>
          </p:cNvSpPr>
          <p:nvPr/>
        </p:nvSpPr>
        <p:spPr bwMode="auto">
          <a:xfrm>
            <a:off x="673100" y="1231900"/>
            <a:ext cx="7886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latin typeface="Arial" panose="020B0604020202020204" pitchFamily="34" charset="0"/>
                <a:cs typeface="Arial" panose="020B0604020202020204" pitchFamily="34" charset="0"/>
              </a:rPr>
              <a:t>Huge flux of gamma-rays lasting from 0.1-1000’s seconds</a:t>
            </a:r>
          </a:p>
        </p:txBody>
      </p:sp>
      <p:sp>
        <p:nvSpPr>
          <p:cNvPr id="3108870" name="Rectangle 6">
            <a:extLst>
              <a:ext uri="{FF2B5EF4-FFF2-40B4-BE49-F238E27FC236}">
                <a16:creationId xmlns:a16="http://schemas.microsoft.com/office/drawing/2014/main" id="{EE1D7F23-4D4D-4343-8AC4-D12A96AB3956}"/>
              </a:ext>
            </a:extLst>
          </p:cNvPr>
          <p:cNvSpPr>
            <a:spLocks noChangeArrowheads="1"/>
          </p:cNvSpPr>
          <p:nvPr/>
        </p:nvSpPr>
        <p:spPr bwMode="auto">
          <a:xfrm>
            <a:off x="5130800" y="4962525"/>
            <a:ext cx="3525838"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latin typeface="Arial" panose="020B0604020202020204" pitchFamily="34" charset="0"/>
                <a:cs typeface="Arial" panose="020B0604020202020204" pitchFamily="34" charset="0"/>
              </a:rPr>
              <a:t>Collapsars: A rapidly spinning stellar core collapses and produces a supernova, along with relativistic jets</a:t>
            </a:r>
            <a:r>
              <a:rPr lang="en-US" altLang="en-US" b="1" dirty="0"/>
              <a:t>.</a:t>
            </a:r>
            <a:endParaRPr lang="en-US" altLang="en-US" sz="2000" b="1" dirty="0">
              <a:latin typeface="Arial" panose="020B0604020202020204" pitchFamily="34" charset="0"/>
            </a:endParaRPr>
          </a:p>
        </p:txBody>
      </p:sp>
      <p:sp>
        <p:nvSpPr>
          <p:cNvPr id="3108871" name="Rectangle 7">
            <a:extLst>
              <a:ext uri="{FF2B5EF4-FFF2-40B4-BE49-F238E27FC236}">
                <a16:creationId xmlns:a16="http://schemas.microsoft.com/office/drawing/2014/main" id="{9634CC21-2A8D-CF4A-875A-4741CFF1D58F}"/>
              </a:ext>
            </a:extLst>
          </p:cNvPr>
          <p:cNvSpPr>
            <a:spLocks noChangeArrowheads="1"/>
          </p:cNvSpPr>
          <p:nvPr/>
        </p:nvSpPr>
        <p:spPr bwMode="auto">
          <a:xfrm>
            <a:off x="215900" y="5013325"/>
            <a:ext cx="4070350"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latin typeface="Arial" panose="020B0604020202020204" pitchFamily="34" charset="0"/>
                <a:cs typeface="Arial" panose="020B0604020202020204" pitchFamily="34" charset="0"/>
              </a:rPr>
              <a:t>Compact Mergers: Two neutron stars, or a neutron star and a black hole, collide and merge, producing a jet.</a:t>
            </a:r>
            <a:endParaRPr lang="en-US" altLang="en-US" sz="2000"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120" fill="hold"/>
                                        <p:tgtEl>
                                          <p:spTgt spid="3108867"/>
                                        </p:tgtEl>
                                      </p:cBhvr>
                                    </p:cmd>
                                  </p:childTnLst>
                                </p:cTn>
                              </p:par>
                            </p:childTnLst>
                          </p:cTn>
                        </p:par>
                        <p:par>
                          <p:cTn id="7" fill="hold" nodeType="afterGroup">
                            <p:stCondLst>
                              <p:cond delay="20120"/>
                            </p:stCondLst>
                            <p:childTnLst>
                              <p:par>
                                <p:cTn id="8" presetID="1" presetClass="mediacall" presetSubtype="0" fill="hold" nodeType="afterEffect">
                                  <p:stCondLst>
                                    <p:cond delay="0"/>
                                  </p:stCondLst>
                                  <p:childTnLst>
                                    <p:cmd type="call" cmd="playFrom(0.0)">
                                      <p:cBhvr>
                                        <p:cTn id="9" dur="1" fill="hold"/>
                                        <p:tgtEl>
                                          <p:spTgt spid="310886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108867"/>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clickEffect">
                                  <p:stCondLst>
                                    <p:cond delay="0"/>
                                  </p:stCondLst>
                                  <p:childTnLst>
                                    <p:cmd type="call" cmd="togglePause">
                                      <p:cBhvr>
                                        <p:cTn id="14" dur="1" fill="hold"/>
                                        <p:tgtEl>
                                          <p:spTgt spid="3108867"/>
                                        </p:tgtEl>
                                      </p:cBhvr>
                                    </p:cmd>
                                  </p:childTnLst>
                                </p:cTn>
                              </p:par>
                            </p:childTnLst>
                          </p:cTn>
                        </p:par>
                      </p:childTnLst>
                    </p:cTn>
                  </p:par>
                </p:childTnLst>
              </p:cTn>
              <p:nextCondLst>
                <p:cond evt="onClick" delay="0">
                  <p:tgtEl>
                    <p:spTgt spid="3108867"/>
                  </p:tgtEl>
                </p:cond>
              </p:nextCondLst>
            </p:seq>
            <p:seq concurrent="1" nextAc="seek">
              <p:cTn id="15" restart="whenNotActive" fill="hold" evtFilter="cancelBubble" nodeType="interactiveSeq">
                <p:stCondLst>
                  <p:cond evt="onClick" delay="0">
                    <p:tgtEl>
                      <p:spTgt spid="3108868"/>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 presetClass="mediacall" presetSubtype="0" fill="hold" nodeType="clickEffect">
                                  <p:stCondLst>
                                    <p:cond delay="0"/>
                                  </p:stCondLst>
                                  <p:childTnLst>
                                    <p:cmd type="call" cmd="togglePause">
                                      <p:cBhvr>
                                        <p:cTn id="19" dur="1" fill="hold"/>
                                        <p:tgtEl>
                                          <p:spTgt spid="3108868"/>
                                        </p:tgtEl>
                                      </p:cBhvr>
                                    </p:cmd>
                                  </p:childTnLst>
                                </p:cTn>
                              </p:par>
                            </p:childTnLst>
                          </p:cTn>
                        </p:par>
                      </p:childTnLst>
                    </p:cTn>
                  </p:par>
                </p:childTnLst>
              </p:cTn>
              <p:nextCondLst>
                <p:cond evt="onClick" delay="0">
                  <p:tgtEl>
                    <p:spTgt spid="3108868"/>
                  </p:tgtEl>
                </p:cond>
              </p:nextCondLst>
            </p:seq>
            <p:video>
              <p:cMediaNode>
                <p:cTn id="20" fill="hold" display="0">
                  <p:stCondLst>
                    <p:cond delay="indefinite"/>
                  </p:stCondLst>
                  <p:endCondLst>
                    <p:cond evt="onNext" delay="0">
                      <p:tgtEl>
                        <p:sldTgt/>
                      </p:tgtEl>
                    </p:cond>
                    <p:cond evt="onPrev" delay="0">
                      <p:tgtEl>
                        <p:sldTgt/>
                      </p:tgtEl>
                    </p:cond>
                  </p:endCondLst>
                </p:cTn>
                <p:tgtEl>
                  <p:spTgt spid="3108867"/>
                </p:tgtEl>
              </p:cMediaNode>
            </p:video>
            <p:video>
              <p:cMediaNode>
                <p:cTn id="21" fill="hold" display="0">
                  <p:stCondLst>
                    <p:cond delay="indefinite"/>
                  </p:stCondLst>
                  <p:endCondLst>
                    <p:cond evt="onNext" delay="0">
                      <p:tgtEl>
                        <p:sldTgt/>
                      </p:tgtEl>
                    </p:cond>
                    <p:cond evt="onPrev" delay="0">
                      <p:tgtEl>
                        <p:sldTgt/>
                      </p:tgtEl>
                    </p:cond>
                  </p:endCondLst>
                </p:cTn>
                <p:tgtEl>
                  <p:spTgt spid="310886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D0FF7-8798-9F49-9680-7DB870613179}"/>
              </a:ext>
            </a:extLst>
          </p:cNvPr>
          <p:cNvSpPr>
            <a:spLocks noGrp="1"/>
          </p:cNvSpPr>
          <p:nvPr>
            <p:ph type="title"/>
          </p:nvPr>
        </p:nvSpPr>
        <p:spPr/>
        <p:txBody>
          <a:bodyPr/>
          <a:lstStyle/>
          <a:p>
            <a:r>
              <a:rPr lang="en-US" dirty="0"/>
              <a:t>Prompt GRB Categories</a:t>
            </a:r>
          </a:p>
        </p:txBody>
      </p:sp>
      <p:sp>
        <p:nvSpPr>
          <p:cNvPr id="3" name="Content Placeholder 2">
            <a:extLst>
              <a:ext uri="{FF2B5EF4-FFF2-40B4-BE49-F238E27FC236}">
                <a16:creationId xmlns:a16="http://schemas.microsoft.com/office/drawing/2014/main" id="{098E91B4-6258-C24C-AFE9-39E5DB651FCF}"/>
              </a:ext>
            </a:extLst>
          </p:cNvPr>
          <p:cNvSpPr>
            <a:spLocks noGrp="1"/>
          </p:cNvSpPr>
          <p:nvPr>
            <p:ph idx="1"/>
          </p:nvPr>
        </p:nvSpPr>
        <p:spPr>
          <a:xfrm>
            <a:off x="381001" y="1257300"/>
            <a:ext cx="3886200" cy="5027613"/>
          </a:xfrm>
        </p:spPr>
        <p:txBody>
          <a:bodyPr/>
          <a:lstStyle/>
          <a:p>
            <a:r>
              <a:rPr lang="en-US" dirty="0"/>
              <a:t>Short Hard GRBs</a:t>
            </a:r>
          </a:p>
          <a:p>
            <a:pPr lvl="1"/>
            <a:r>
              <a:rPr lang="en-US" dirty="0"/>
              <a:t>Harder Spectra</a:t>
            </a:r>
          </a:p>
          <a:p>
            <a:pPr lvl="1"/>
            <a:r>
              <a:rPr lang="en-US" dirty="0"/>
              <a:t>T90 &lt; 2 s</a:t>
            </a:r>
          </a:p>
          <a:p>
            <a:pPr lvl="1"/>
            <a:r>
              <a:rPr lang="en-US" dirty="0"/>
              <a:t>Associated with old stellar populations on outskirts of old galaxies</a:t>
            </a:r>
          </a:p>
          <a:p>
            <a:pPr lvl="1"/>
            <a:r>
              <a:rPr lang="en-US" dirty="0"/>
              <a:t>Consistent with picture of Neutron star – Neutron star merger or Neutron star – blackhole merger</a:t>
            </a:r>
          </a:p>
          <a:p>
            <a:endParaRPr lang="en-US" dirty="0"/>
          </a:p>
        </p:txBody>
      </p:sp>
      <p:sp>
        <p:nvSpPr>
          <p:cNvPr id="4" name="Content Placeholder 2">
            <a:extLst>
              <a:ext uri="{FF2B5EF4-FFF2-40B4-BE49-F238E27FC236}">
                <a16:creationId xmlns:a16="http://schemas.microsoft.com/office/drawing/2014/main" id="{FA9FB47A-4D03-B54F-8969-81E9920DF5EB}"/>
              </a:ext>
            </a:extLst>
          </p:cNvPr>
          <p:cNvSpPr txBox="1">
            <a:spLocks/>
          </p:cNvSpPr>
          <p:nvPr/>
        </p:nvSpPr>
        <p:spPr bwMode="auto">
          <a:xfrm>
            <a:off x="4572001" y="1296987"/>
            <a:ext cx="4114800" cy="50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marL="342900" indent="-342900" algn="l" rtl="0" fontAlgn="base">
              <a:spcBef>
                <a:spcPct val="20000"/>
              </a:spcBef>
              <a:spcAft>
                <a:spcPct val="0"/>
              </a:spcAft>
              <a:buChar char="•"/>
              <a:defRPr sz="2000" b="1" kern="1200">
                <a:solidFill>
                  <a:schemeClr val="tx1"/>
                </a:solidFill>
                <a:latin typeface="+mn-lt"/>
                <a:ea typeface="+mn-ea"/>
                <a:cs typeface="+mn-cs"/>
              </a:defRPr>
            </a:lvl1pPr>
            <a:lvl2pPr marL="742950" indent="-285750" algn="l" rtl="0" fontAlgn="base">
              <a:spcBef>
                <a:spcPct val="20000"/>
              </a:spcBef>
              <a:spcAft>
                <a:spcPct val="0"/>
              </a:spcAft>
              <a:buChar char="–"/>
              <a:defRPr sz="2000" b="1" kern="1200">
                <a:solidFill>
                  <a:srgbClr val="0033CC"/>
                </a:solidFill>
                <a:latin typeface="+mn-lt"/>
                <a:ea typeface="+mn-ea"/>
                <a:cs typeface="+mn-cs"/>
              </a:defRPr>
            </a:lvl2pPr>
            <a:lvl3pPr marL="1143000" indent="-228600" algn="l" rtl="0" fontAlgn="base">
              <a:spcBef>
                <a:spcPct val="20000"/>
              </a:spcBef>
              <a:spcAft>
                <a:spcPct val="0"/>
              </a:spcAft>
              <a:buChar char="•"/>
              <a:defRPr sz="2000" b="1" kern="1200">
                <a:solidFill>
                  <a:srgbClr val="0033CC"/>
                </a:solidFill>
                <a:latin typeface="+mn-lt"/>
                <a:ea typeface="+mn-ea"/>
                <a:cs typeface="+mn-cs"/>
              </a:defRPr>
            </a:lvl3pPr>
            <a:lvl4pPr marL="1600200" indent="-228600" algn="l" rtl="0" fontAlgn="base">
              <a:spcBef>
                <a:spcPct val="20000"/>
              </a:spcBef>
              <a:spcAft>
                <a:spcPct val="0"/>
              </a:spcAft>
              <a:buChar char="–"/>
              <a:defRPr b="1" kern="1200">
                <a:solidFill>
                  <a:schemeClr val="tx1"/>
                </a:solidFill>
                <a:latin typeface="+mn-lt"/>
                <a:ea typeface="+mn-ea"/>
                <a:cs typeface="+mn-cs"/>
              </a:defRPr>
            </a:lvl4pPr>
            <a:lvl5pPr marL="2057400" indent="-228600" algn="l" rtl="0" fontAlgn="base">
              <a:spcBef>
                <a:spcPct val="20000"/>
              </a:spcBef>
              <a:spcAft>
                <a:spcPct val="0"/>
              </a:spcAft>
              <a:buChar char="»"/>
              <a:defRPr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Long Soft GRBs</a:t>
            </a:r>
          </a:p>
          <a:p>
            <a:pPr lvl="1"/>
            <a:r>
              <a:rPr lang="en-US" dirty="0"/>
              <a:t> Softer Spectra</a:t>
            </a:r>
          </a:p>
          <a:p>
            <a:pPr lvl="1"/>
            <a:r>
              <a:rPr lang="en-US" dirty="0"/>
              <a:t>T90 &gt; 2 s</a:t>
            </a:r>
          </a:p>
          <a:p>
            <a:pPr lvl="1"/>
            <a:r>
              <a:rPr lang="en-US" dirty="0"/>
              <a:t>Associated with	young stellar populations in star forming regions</a:t>
            </a:r>
          </a:p>
          <a:p>
            <a:pPr lvl="1"/>
            <a:r>
              <a:rPr lang="en-US" dirty="0"/>
              <a:t>Consistent with	picture of massive star collapsing into blackhole</a:t>
            </a:r>
          </a:p>
          <a:p>
            <a:pPr lvl="1"/>
            <a:r>
              <a:rPr lang="en-US" dirty="0"/>
              <a:t> Associated supernovae</a:t>
            </a:r>
          </a:p>
          <a:p>
            <a:endParaRPr lang="en-US" dirty="0"/>
          </a:p>
        </p:txBody>
      </p:sp>
      <p:pic>
        <p:nvPicPr>
          <p:cNvPr id="7" name="Picture 6">
            <a:extLst>
              <a:ext uri="{FF2B5EF4-FFF2-40B4-BE49-F238E27FC236}">
                <a16:creationId xmlns:a16="http://schemas.microsoft.com/office/drawing/2014/main" id="{100B7951-6E6B-8142-8E9B-9CF5CE0E3529}"/>
              </a:ext>
            </a:extLst>
          </p:cNvPr>
          <p:cNvPicPr>
            <a:picLocks noChangeAspect="1"/>
          </p:cNvPicPr>
          <p:nvPr/>
        </p:nvPicPr>
        <p:blipFill>
          <a:blip r:embed="rId2"/>
          <a:stretch>
            <a:fillRect/>
          </a:stretch>
        </p:blipFill>
        <p:spPr>
          <a:xfrm>
            <a:off x="2600325" y="4695588"/>
            <a:ext cx="3333751" cy="2199228"/>
          </a:xfrm>
          <a:prstGeom prst="rect">
            <a:avLst/>
          </a:prstGeom>
        </p:spPr>
      </p:pic>
    </p:spTree>
    <p:extLst>
      <p:ext uri="{BB962C8B-B14F-4D97-AF65-F5344CB8AC3E}">
        <p14:creationId xmlns:p14="http://schemas.microsoft.com/office/powerpoint/2010/main" val="38966104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722EB-8CEF-5545-9F0F-C1CFCFA4B574}"/>
              </a:ext>
            </a:extLst>
          </p:cNvPr>
          <p:cNvSpPr>
            <a:spLocks noGrp="1"/>
          </p:cNvSpPr>
          <p:nvPr>
            <p:ph type="title"/>
          </p:nvPr>
        </p:nvSpPr>
        <p:spPr/>
        <p:txBody>
          <a:bodyPr/>
          <a:lstStyle/>
          <a:p>
            <a:r>
              <a:rPr lang="en-US" dirty="0"/>
              <a:t>Broadband Observations of GRBs</a:t>
            </a:r>
          </a:p>
        </p:txBody>
      </p:sp>
      <p:sp>
        <p:nvSpPr>
          <p:cNvPr id="3" name="Content Placeholder 2">
            <a:extLst>
              <a:ext uri="{FF2B5EF4-FFF2-40B4-BE49-F238E27FC236}">
                <a16:creationId xmlns:a16="http://schemas.microsoft.com/office/drawing/2014/main" id="{EF298319-CB4E-9A40-8430-67632E478B41}"/>
              </a:ext>
            </a:extLst>
          </p:cNvPr>
          <p:cNvSpPr>
            <a:spLocks noGrp="1"/>
          </p:cNvSpPr>
          <p:nvPr>
            <p:ph idx="1"/>
          </p:nvPr>
        </p:nvSpPr>
        <p:spPr>
          <a:xfrm>
            <a:off x="627063" y="5257800"/>
            <a:ext cx="3335337" cy="1027113"/>
          </a:xfrm>
        </p:spPr>
        <p:txBody>
          <a:bodyPr/>
          <a:lstStyle/>
          <a:p>
            <a:r>
              <a:rPr lang="en-US" dirty="0"/>
              <a:t>Chandra et al. 2011 Ackermann et al. 2013</a:t>
            </a:r>
          </a:p>
          <a:p>
            <a:r>
              <a:rPr lang="en-US" dirty="0" err="1"/>
              <a:t>Kann</a:t>
            </a:r>
            <a:r>
              <a:rPr lang="en-US" dirty="0"/>
              <a:t> et al. 2011</a:t>
            </a:r>
          </a:p>
          <a:p>
            <a:r>
              <a:rPr lang="en-US" dirty="0" err="1"/>
              <a:t>Racusin</a:t>
            </a:r>
            <a:r>
              <a:rPr lang="en-US" dirty="0"/>
              <a:t> et al. 2009</a:t>
            </a:r>
          </a:p>
          <a:p>
            <a:r>
              <a:rPr lang="en-US" dirty="0"/>
              <a:t>•</a:t>
            </a:r>
          </a:p>
          <a:p>
            <a:endParaRPr lang="en-US" dirty="0"/>
          </a:p>
        </p:txBody>
      </p:sp>
      <p:pic>
        <p:nvPicPr>
          <p:cNvPr id="4" name="Picture 3">
            <a:extLst>
              <a:ext uri="{FF2B5EF4-FFF2-40B4-BE49-F238E27FC236}">
                <a16:creationId xmlns:a16="http://schemas.microsoft.com/office/drawing/2014/main" id="{EA588E5D-FFAC-374E-8F1F-CD62116FD4D0}"/>
              </a:ext>
            </a:extLst>
          </p:cNvPr>
          <p:cNvPicPr>
            <a:picLocks noChangeAspect="1"/>
          </p:cNvPicPr>
          <p:nvPr/>
        </p:nvPicPr>
        <p:blipFill>
          <a:blip r:embed="rId2"/>
          <a:stretch>
            <a:fillRect/>
          </a:stretch>
        </p:blipFill>
        <p:spPr>
          <a:xfrm>
            <a:off x="304799" y="1752600"/>
            <a:ext cx="3455695" cy="3048000"/>
          </a:xfrm>
          <a:prstGeom prst="rect">
            <a:avLst/>
          </a:prstGeom>
        </p:spPr>
      </p:pic>
      <p:pic>
        <p:nvPicPr>
          <p:cNvPr id="5" name="Picture 4">
            <a:extLst>
              <a:ext uri="{FF2B5EF4-FFF2-40B4-BE49-F238E27FC236}">
                <a16:creationId xmlns:a16="http://schemas.microsoft.com/office/drawing/2014/main" id="{7FE67DF7-E83E-D847-BCA0-CD9A02E035B6}"/>
              </a:ext>
            </a:extLst>
          </p:cNvPr>
          <p:cNvPicPr>
            <a:picLocks noChangeAspect="1"/>
          </p:cNvPicPr>
          <p:nvPr/>
        </p:nvPicPr>
        <p:blipFill>
          <a:blip r:embed="rId3"/>
          <a:stretch>
            <a:fillRect/>
          </a:stretch>
        </p:blipFill>
        <p:spPr>
          <a:xfrm>
            <a:off x="4267200" y="1371600"/>
            <a:ext cx="3924300" cy="5111280"/>
          </a:xfrm>
          <a:prstGeom prst="rect">
            <a:avLst/>
          </a:prstGeom>
        </p:spPr>
      </p:pic>
      <p:sp>
        <p:nvSpPr>
          <p:cNvPr id="7" name="TextBox 6">
            <a:extLst>
              <a:ext uri="{FF2B5EF4-FFF2-40B4-BE49-F238E27FC236}">
                <a16:creationId xmlns:a16="http://schemas.microsoft.com/office/drawing/2014/main" id="{44760BD8-BACE-DA44-8865-F3B3FFE18C4B}"/>
              </a:ext>
            </a:extLst>
          </p:cNvPr>
          <p:cNvSpPr txBox="1"/>
          <p:nvPr/>
        </p:nvSpPr>
        <p:spPr>
          <a:xfrm>
            <a:off x="6934200" y="6482880"/>
            <a:ext cx="114300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Sari 1998</a:t>
            </a:r>
          </a:p>
        </p:txBody>
      </p:sp>
    </p:spTree>
    <p:extLst>
      <p:ext uri="{BB962C8B-B14F-4D97-AF65-F5344CB8AC3E}">
        <p14:creationId xmlns:p14="http://schemas.microsoft.com/office/powerpoint/2010/main" val="26404363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C79C9-C43C-7D4A-95F5-B6EA98E77C18}"/>
              </a:ext>
            </a:extLst>
          </p:cNvPr>
          <p:cNvSpPr>
            <a:spLocks noGrp="1"/>
          </p:cNvSpPr>
          <p:nvPr>
            <p:ph type="title"/>
          </p:nvPr>
        </p:nvSpPr>
        <p:spPr/>
        <p:txBody>
          <a:bodyPr/>
          <a:lstStyle/>
          <a:p>
            <a:r>
              <a:rPr lang="en-US" dirty="0"/>
              <a:t>Afterglows</a:t>
            </a:r>
          </a:p>
        </p:txBody>
      </p:sp>
      <p:pic>
        <p:nvPicPr>
          <p:cNvPr id="3" name="Picture 2">
            <a:extLst>
              <a:ext uri="{FF2B5EF4-FFF2-40B4-BE49-F238E27FC236}">
                <a16:creationId xmlns:a16="http://schemas.microsoft.com/office/drawing/2014/main" id="{A8052951-3BDD-3D43-B105-F93CD6658C47}"/>
              </a:ext>
            </a:extLst>
          </p:cNvPr>
          <p:cNvPicPr>
            <a:picLocks noChangeAspect="1"/>
          </p:cNvPicPr>
          <p:nvPr/>
        </p:nvPicPr>
        <p:blipFill>
          <a:blip r:embed="rId3"/>
          <a:stretch>
            <a:fillRect/>
          </a:stretch>
        </p:blipFill>
        <p:spPr>
          <a:xfrm>
            <a:off x="3328456" y="1447800"/>
            <a:ext cx="2882900" cy="2743200"/>
          </a:xfrm>
          <a:prstGeom prst="rect">
            <a:avLst/>
          </a:prstGeom>
        </p:spPr>
      </p:pic>
      <p:pic>
        <p:nvPicPr>
          <p:cNvPr id="4" name="Picture 3">
            <a:extLst>
              <a:ext uri="{FF2B5EF4-FFF2-40B4-BE49-F238E27FC236}">
                <a16:creationId xmlns:a16="http://schemas.microsoft.com/office/drawing/2014/main" id="{71781B7E-9C5D-0546-9744-8C0B0626A8D7}"/>
              </a:ext>
            </a:extLst>
          </p:cNvPr>
          <p:cNvPicPr>
            <a:picLocks noChangeAspect="1"/>
          </p:cNvPicPr>
          <p:nvPr/>
        </p:nvPicPr>
        <p:blipFill>
          <a:blip r:embed="rId4"/>
          <a:stretch>
            <a:fillRect/>
          </a:stretch>
        </p:blipFill>
        <p:spPr>
          <a:xfrm>
            <a:off x="3289300" y="4318000"/>
            <a:ext cx="3187700" cy="2540000"/>
          </a:xfrm>
          <a:prstGeom prst="rect">
            <a:avLst/>
          </a:prstGeom>
        </p:spPr>
      </p:pic>
      <p:pic>
        <p:nvPicPr>
          <p:cNvPr id="5" name="Picture 4">
            <a:extLst>
              <a:ext uri="{FF2B5EF4-FFF2-40B4-BE49-F238E27FC236}">
                <a16:creationId xmlns:a16="http://schemas.microsoft.com/office/drawing/2014/main" id="{2D3AFE8D-9C94-DC43-8F0C-612C0A277745}"/>
              </a:ext>
            </a:extLst>
          </p:cNvPr>
          <p:cNvPicPr>
            <a:picLocks noChangeAspect="1"/>
          </p:cNvPicPr>
          <p:nvPr/>
        </p:nvPicPr>
        <p:blipFill>
          <a:blip r:embed="rId5"/>
          <a:stretch>
            <a:fillRect/>
          </a:stretch>
        </p:blipFill>
        <p:spPr>
          <a:xfrm>
            <a:off x="6322461" y="4318000"/>
            <a:ext cx="2570246" cy="2258251"/>
          </a:xfrm>
          <a:prstGeom prst="rect">
            <a:avLst/>
          </a:prstGeom>
        </p:spPr>
      </p:pic>
      <p:pic>
        <p:nvPicPr>
          <p:cNvPr id="7" name="Picture 6">
            <a:extLst>
              <a:ext uri="{FF2B5EF4-FFF2-40B4-BE49-F238E27FC236}">
                <a16:creationId xmlns:a16="http://schemas.microsoft.com/office/drawing/2014/main" id="{1BDA6807-E0B1-5445-9D7E-5A4ACB769583}"/>
              </a:ext>
            </a:extLst>
          </p:cNvPr>
          <p:cNvPicPr>
            <a:picLocks noChangeAspect="1"/>
          </p:cNvPicPr>
          <p:nvPr/>
        </p:nvPicPr>
        <p:blipFill>
          <a:blip r:embed="rId6"/>
          <a:stretch>
            <a:fillRect/>
          </a:stretch>
        </p:blipFill>
        <p:spPr>
          <a:xfrm>
            <a:off x="6167438" y="1752600"/>
            <a:ext cx="2995747" cy="2133599"/>
          </a:xfrm>
          <a:prstGeom prst="rect">
            <a:avLst/>
          </a:prstGeom>
        </p:spPr>
      </p:pic>
      <p:pic>
        <p:nvPicPr>
          <p:cNvPr id="8" name="Picture 7">
            <a:extLst>
              <a:ext uri="{FF2B5EF4-FFF2-40B4-BE49-F238E27FC236}">
                <a16:creationId xmlns:a16="http://schemas.microsoft.com/office/drawing/2014/main" id="{38B20193-031D-444E-82B3-E9C64F83077C}"/>
              </a:ext>
            </a:extLst>
          </p:cNvPr>
          <p:cNvPicPr>
            <a:picLocks noChangeAspect="1"/>
          </p:cNvPicPr>
          <p:nvPr/>
        </p:nvPicPr>
        <p:blipFill>
          <a:blip r:embed="rId3"/>
          <a:stretch>
            <a:fillRect/>
          </a:stretch>
        </p:blipFill>
        <p:spPr>
          <a:xfrm>
            <a:off x="3365500" y="1397000"/>
            <a:ext cx="2882900" cy="2743200"/>
          </a:xfrm>
          <a:prstGeom prst="rect">
            <a:avLst/>
          </a:prstGeom>
        </p:spPr>
      </p:pic>
      <p:sp>
        <p:nvSpPr>
          <p:cNvPr id="12" name="Content Placeholder 2">
            <a:extLst>
              <a:ext uri="{FF2B5EF4-FFF2-40B4-BE49-F238E27FC236}">
                <a16:creationId xmlns:a16="http://schemas.microsoft.com/office/drawing/2014/main" id="{7C3CCC75-074A-5142-81BC-DB8503066C40}"/>
              </a:ext>
            </a:extLst>
          </p:cNvPr>
          <p:cNvSpPr txBox="1">
            <a:spLocks/>
          </p:cNvSpPr>
          <p:nvPr/>
        </p:nvSpPr>
        <p:spPr>
          <a:xfrm>
            <a:off x="-76200" y="1623895"/>
            <a:ext cx="3581400" cy="4524608"/>
          </a:xfrm>
          <a:prstGeom prst="rect">
            <a:avLst/>
          </a:prstGeom>
        </p:spPr>
        <p:txBody>
          <a:bodyPr/>
          <a:lstStyle>
            <a:lvl1pPr marL="342900" indent="-342900" algn="l" rtl="0" fontAlgn="base">
              <a:spcBef>
                <a:spcPct val="20000"/>
              </a:spcBef>
              <a:spcAft>
                <a:spcPct val="0"/>
              </a:spcAft>
              <a:buChar char="•"/>
              <a:defRPr sz="2000" b="1" kern="1200">
                <a:solidFill>
                  <a:schemeClr val="tx1"/>
                </a:solidFill>
                <a:latin typeface="+mn-lt"/>
                <a:ea typeface="+mn-ea"/>
                <a:cs typeface="+mn-cs"/>
              </a:defRPr>
            </a:lvl1pPr>
            <a:lvl2pPr marL="742950" indent="-285750" algn="l" rtl="0" fontAlgn="base">
              <a:spcBef>
                <a:spcPct val="20000"/>
              </a:spcBef>
              <a:spcAft>
                <a:spcPct val="0"/>
              </a:spcAft>
              <a:buChar char="–"/>
              <a:defRPr sz="2000" b="1" kern="1200">
                <a:solidFill>
                  <a:srgbClr val="0033CC"/>
                </a:solidFill>
                <a:latin typeface="+mn-lt"/>
                <a:ea typeface="+mn-ea"/>
                <a:cs typeface="+mn-cs"/>
              </a:defRPr>
            </a:lvl2pPr>
            <a:lvl3pPr marL="1143000" indent="-228600" algn="l" rtl="0" fontAlgn="base">
              <a:spcBef>
                <a:spcPct val="20000"/>
              </a:spcBef>
              <a:spcAft>
                <a:spcPct val="0"/>
              </a:spcAft>
              <a:buChar char="•"/>
              <a:defRPr sz="2000" b="1" kern="1200">
                <a:solidFill>
                  <a:srgbClr val="0033CC"/>
                </a:solidFill>
                <a:latin typeface="+mn-lt"/>
                <a:ea typeface="+mn-ea"/>
                <a:cs typeface="+mn-cs"/>
              </a:defRPr>
            </a:lvl3pPr>
            <a:lvl4pPr marL="1600200" indent="-228600" algn="l" rtl="0" fontAlgn="base">
              <a:spcBef>
                <a:spcPct val="20000"/>
              </a:spcBef>
              <a:spcAft>
                <a:spcPct val="0"/>
              </a:spcAft>
              <a:buChar char="–"/>
              <a:defRPr b="1" kern="1200">
                <a:solidFill>
                  <a:schemeClr val="tx1"/>
                </a:solidFill>
                <a:latin typeface="+mn-lt"/>
                <a:ea typeface="+mn-ea"/>
                <a:cs typeface="+mn-cs"/>
              </a:defRPr>
            </a:lvl4pPr>
            <a:lvl5pPr marL="2057400" indent="-228600" algn="l" rtl="0" fontAlgn="base">
              <a:spcBef>
                <a:spcPct val="20000"/>
              </a:spcBef>
              <a:spcAft>
                <a:spcPct val="0"/>
              </a:spcAft>
              <a:buChar char="»"/>
              <a:defRPr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External shock interacting with surrounding environment</a:t>
            </a:r>
          </a:p>
          <a:p>
            <a:r>
              <a:rPr lang="en-US" dirty="0"/>
              <a:t> Depends on:</a:t>
            </a:r>
          </a:p>
          <a:p>
            <a:pPr lvl="1"/>
            <a:r>
              <a:rPr lang="en-US" dirty="0"/>
              <a:t> density and profile of gas/dust</a:t>
            </a:r>
          </a:p>
          <a:p>
            <a:pPr lvl="1"/>
            <a:r>
              <a:rPr lang="en-US" dirty="0"/>
              <a:t>electron spectrum</a:t>
            </a:r>
          </a:p>
          <a:p>
            <a:pPr lvl="1"/>
            <a:r>
              <a:rPr lang="en-US" dirty="0"/>
              <a:t>magnetic field</a:t>
            </a:r>
          </a:p>
          <a:p>
            <a:pPr lvl="1"/>
            <a:r>
              <a:rPr lang="en-US" dirty="0"/>
              <a:t>energy input</a:t>
            </a:r>
          </a:p>
          <a:p>
            <a:pPr lvl="1"/>
            <a:r>
              <a:rPr lang="en-US" dirty="0"/>
              <a:t>bulk Lorentz factor</a:t>
            </a:r>
          </a:p>
          <a:p>
            <a:pPr lvl="1"/>
            <a:r>
              <a:rPr lang="en-US" dirty="0"/>
              <a:t>jet structure</a:t>
            </a:r>
          </a:p>
          <a:p>
            <a:pPr lvl="1"/>
            <a:r>
              <a:rPr lang="en-US" dirty="0"/>
              <a:t>viewing angle</a:t>
            </a:r>
          </a:p>
          <a:p>
            <a:endParaRPr lang="en-US" dirty="0"/>
          </a:p>
        </p:txBody>
      </p:sp>
      <p:sp>
        <p:nvSpPr>
          <p:cNvPr id="13" name="TextBox 12">
            <a:extLst>
              <a:ext uri="{FF2B5EF4-FFF2-40B4-BE49-F238E27FC236}">
                <a16:creationId xmlns:a16="http://schemas.microsoft.com/office/drawing/2014/main" id="{949999E5-AE6F-494E-824E-81A8C76A5305}"/>
              </a:ext>
            </a:extLst>
          </p:cNvPr>
          <p:cNvSpPr txBox="1"/>
          <p:nvPr/>
        </p:nvSpPr>
        <p:spPr>
          <a:xfrm>
            <a:off x="3810000" y="1219200"/>
            <a:ext cx="137160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Optical</a:t>
            </a:r>
          </a:p>
        </p:txBody>
      </p:sp>
      <p:sp>
        <p:nvSpPr>
          <p:cNvPr id="14" name="TextBox 13">
            <a:extLst>
              <a:ext uri="{FF2B5EF4-FFF2-40B4-BE49-F238E27FC236}">
                <a16:creationId xmlns:a16="http://schemas.microsoft.com/office/drawing/2014/main" id="{F0C2ABDC-EBED-7B4C-B649-5670146641A2}"/>
              </a:ext>
            </a:extLst>
          </p:cNvPr>
          <p:cNvSpPr txBox="1"/>
          <p:nvPr/>
        </p:nvSpPr>
        <p:spPr>
          <a:xfrm>
            <a:off x="6472238" y="1486115"/>
            <a:ext cx="137160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X-ray</a:t>
            </a:r>
          </a:p>
        </p:txBody>
      </p:sp>
      <p:sp>
        <p:nvSpPr>
          <p:cNvPr id="15" name="TextBox 14">
            <a:extLst>
              <a:ext uri="{FF2B5EF4-FFF2-40B4-BE49-F238E27FC236}">
                <a16:creationId xmlns:a16="http://schemas.microsoft.com/office/drawing/2014/main" id="{E6F4B41E-3560-DF4B-A99C-57A13BD636C3}"/>
              </a:ext>
            </a:extLst>
          </p:cNvPr>
          <p:cNvSpPr txBox="1"/>
          <p:nvPr/>
        </p:nvSpPr>
        <p:spPr>
          <a:xfrm>
            <a:off x="3619500" y="4148723"/>
            <a:ext cx="137160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Radio</a:t>
            </a:r>
          </a:p>
        </p:txBody>
      </p:sp>
      <p:sp>
        <p:nvSpPr>
          <p:cNvPr id="16" name="TextBox 15">
            <a:extLst>
              <a:ext uri="{FF2B5EF4-FFF2-40B4-BE49-F238E27FC236}">
                <a16:creationId xmlns:a16="http://schemas.microsoft.com/office/drawing/2014/main" id="{C566995F-6AEB-EB4A-93D5-68A06AEB3F2A}"/>
              </a:ext>
            </a:extLst>
          </p:cNvPr>
          <p:cNvSpPr txBox="1"/>
          <p:nvPr/>
        </p:nvSpPr>
        <p:spPr>
          <a:xfrm>
            <a:off x="6542854" y="4021722"/>
            <a:ext cx="214394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GeV Gamma-ray</a:t>
            </a:r>
          </a:p>
        </p:txBody>
      </p:sp>
      <p:sp>
        <p:nvSpPr>
          <p:cNvPr id="17" name="TextBox 16">
            <a:extLst>
              <a:ext uri="{FF2B5EF4-FFF2-40B4-BE49-F238E27FC236}">
                <a16:creationId xmlns:a16="http://schemas.microsoft.com/office/drawing/2014/main" id="{83124480-DF9B-9547-ACF5-F69D679A5CAE}"/>
              </a:ext>
            </a:extLst>
          </p:cNvPr>
          <p:cNvSpPr txBox="1"/>
          <p:nvPr/>
        </p:nvSpPr>
        <p:spPr>
          <a:xfrm>
            <a:off x="3733800" y="6248400"/>
            <a:ext cx="18288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Chandra et al 2011</a:t>
            </a:r>
          </a:p>
        </p:txBody>
      </p:sp>
      <p:sp>
        <p:nvSpPr>
          <p:cNvPr id="18" name="TextBox 17">
            <a:extLst>
              <a:ext uri="{FF2B5EF4-FFF2-40B4-BE49-F238E27FC236}">
                <a16:creationId xmlns:a16="http://schemas.microsoft.com/office/drawing/2014/main" id="{C0101FE8-0517-BB4D-BD26-052ABBA3DE6D}"/>
              </a:ext>
            </a:extLst>
          </p:cNvPr>
          <p:cNvSpPr txBox="1"/>
          <p:nvPr/>
        </p:nvSpPr>
        <p:spPr>
          <a:xfrm>
            <a:off x="6693184" y="1806303"/>
            <a:ext cx="1828800" cy="307777"/>
          </a:xfrm>
          <a:prstGeom prst="rect">
            <a:avLst/>
          </a:prstGeom>
          <a:noFill/>
        </p:spPr>
        <p:txBody>
          <a:bodyPr wrap="square" rtlCol="0">
            <a:spAutoFit/>
          </a:bodyPr>
          <a:lstStyle/>
          <a:p>
            <a:r>
              <a:rPr lang="en-US" sz="1400" dirty="0" err="1">
                <a:latin typeface="Arial" panose="020B0604020202020204" pitchFamily="34" charset="0"/>
                <a:cs typeface="Arial" panose="020B0604020202020204" pitchFamily="34" charset="0"/>
              </a:rPr>
              <a:t>Racusin</a:t>
            </a:r>
            <a:r>
              <a:rPr lang="en-US" sz="1400" dirty="0">
                <a:latin typeface="Arial" panose="020B0604020202020204" pitchFamily="34" charset="0"/>
                <a:cs typeface="Arial" panose="020B0604020202020204" pitchFamily="34" charset="0"/>
              </a:rPr>
              <a:t> et al 2011</a:t>
            </a:r>
          </a:p>
        </p:txBody>
      </p:sp>
      <p:sp>
        <p:nvSpPr>
          <p:cNvPr id="19" name="TextBox 18">
            <a:extLst>
              <a:ext uri="{FF2B5EF4-FFF2-40B4-BE49-F238E27FC236}">
                <a16:creationId xmlns:a16="http://schemas.microsoft.com/office/drawing/2014/main" id="{A31065E9-B245-6245-9512-9B384C9423EF}"/>
              </a:ext>
            </a:extLst>
          </p:cNvPr>
          <p:cNvSpPr txBox="1"/>
          <p:nvPr/>
        </p:nvSpPr>
        <p:spPr>
          <a:xfrm>
            <a:off x="4271909" y="1598711"/>
            <a:ext cx="1828800" cy="307777"/>
          </a:xfrm>
          <a:prstGeom prst="rect">
            <a:avLst/>
          </a:prstGeom>
          <a:noFill/>
        </p:spPr>
        <p:txBody>
          <a:bodyPr wrap="square" rtlCol="0">
            <a:spAutoFit/>
          </a:bodyPr>
          <a:lstStyle/>
          <a:p>
            <a:r>
              <a:rPr lang="en-US" sz="1400" dirty="0" err="1">
                <a:latin typeface="Arial" panose="020B0604020202020204" pitchFamily="34" charset="0"/>
                <a:cs typeface="Arial" panose="020B0604020202020204" pitchFamily="34" charset="0"/>
              </a:rPr>
              <a:t>Kann</a:t>
            </a:r>
            <a:r>
              <a:rPr lang="en-US" sz="1400" dirty="0">
                <a:latin typeface="Arial" panose="020B0604020202020204" pitchFamily="34" charset="0"/>
                <a:cs typeface="Arial" panose="020B0604020202020204" pitchFamily="34" charset="0"/>
              </a:rPr>
              <a:t> et al 2011</a:t>
            </a:r>
          </a:p>
        </p:txBody>
      </p:sp>
      <p:sp>
        <p:nvSpPr>
          <p:cNvPr id="20" name="TextBox 19">
            <a:extLst>
              <a:ext uri="{FF2B5EF4-FFF2-40B4-BE49-F238E27FC236}">
                <a16:creationId xmlns:a16="http://schemas.microsoft.com/office/drawing/2014/main" id="{1B06217E-B4EF-5A4C-B849-76C78CC1C02A}"/>
              </a:ext>
            </a:extLst>
          </p:cNvPr>
          <p:cNvSpPr txBox="1"/>
          <p:nvPr/>
        </p:nvSpPr>
        <p:spPr>
          <a:xfrm>
            <a:off x="4485526" y="1566277"/>
            <a:ext cx="1828800" cy="307777"/>
          </a:xfrm>
          <a:prstGeom prst="rect">
            <a:avLst/>
          </a:prstGeom>
          <a:noFill/>
        </p:spPr>
        <p:txBody>
          <a:bodyPr wrap="square" rtlCol="0">
            <a:spAutoFit/>
          </a:bodyPr>
          <a:lstStyle/>
          <a:p>
            <a:r>
              <a:rPr lang="en-US" sz="1400" dirty="0" err="1">
                <a:latin typeface="Arial" panose="020B0604020202020204" pitchFamily="34" charset="0"/>
                <a:cs typeface="Arial" panose="020B0604020202020204" pitchFamily="34" charset="0"/>
              </a:rPr>
              <a:t>Kann</a:t>
            </a:r>
            <a:r>
              <a:rPr lang="en-US" sz="1400" dirty="0">
                <a:latin typeface="Arial" panose="020B0604020202020204" pitchFamily="34" charset="0"/>
                <a:cs typeface="Arial" panose="020B0604020202020204" pitchFamily="34" charset="0"/>
              </a:rPr>
              <a:t> et al 2011</a:t>
            </a:r>
          </a:p>
        </p:txBody>
      </p:sp>
      <p:sp>
        <p:nvSpPr>
          <p:cNvPr id="22" name="TextBox 21">
            <a:extLst>
              <a:ext uri="{FF2B5EF4-FFF2-40B4-BE49-F238E27FC236}">
                <a16:creationId xmlns:a16="http://schemas.microsoft.com/office/drawing/2014/main" id="{41DD8203-062F-B34D-9283-9BF8D393F7D5}"/>
              </a:ext>
            </a:extLst>
          </p:cNvPr>
          <p:cNvSpPr txBox="1"/>
          <p:nvPr/>
        </p:nvSpPr>
        <p:spPr>
          <a:xfrm>
            <a:off x="6747234" y="5962436"/>
            <a:ext cx="2122254"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Ackermann et al 2011</a:t>
            </a:r>
          </a:p>
        </p:txBody>
      </p:sp>
    </p:spTree>
    <p:extLst>
      <p:ext uri="{BB962C8B-B14F-4D97-AF65-F5344CB8AC3E}">
        <p14:creationId xmlns:p14="http://schemas.microsoft.com/office/powerpoint/2010/main" val="76209869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922F7-D84D-7D47-8E0A-B6320E381B6D}"/>
              </a:ext>
            </a:extLst>
          </p:cNvPr>
          <p:cNvSpPr>
            <a:spLocks noGrp="1"/>
          </p:cNvSpPr>
          <p:nvPr>
            <p:ph type="title"/>
          </p:nvPr>
        </p:nvSpPr>
        <p:spPr/>
        <p:txBody>
          <a:bodyPr/>
          <a:lstStyle/>
          <a:p>
            <a:r>
              <a:rPr lang="en-US" dirty="0"/>
              <a:t>X-ray flares and Plateaus</a:t>
            </a:r>
          </a:p>
        </p:txBody>
      </p:sp>
      <p:sp>
        <p:nvSpPr>
          <p:cNvPr id="3" name="Content Placeholder 2">
            <a:extLst>
              <a:ext uri="{FF2B5EF4-FFF2-40B4-BE49-F238E27FC236}">
                <a16:creationId xmlns:a16="http://schemas.microsoft.com/office/drawing/2014/main" id="{6C157410-29B0-934F-ADAC-C59F8437EB91}"/>
              </a:ext>
            </a:extLst>
          </p:cNvPr>
          <p:cNvSpPr>
            <a:spLocks noGrp="1"/>
          </p:cNvSpPr>
          <p:nvPr>
            <p:ph idx="1"/>
          </p:nvPr>
        </p:nvSpPr>
        <p:spPr>
          <a:xfrm>
            <a:off x="152400" y="4836146"/>
            <a:ext cx="8763000" cy="1717054"/>
          </a:xfrm>
        </p:spPr>
        <p:txBody>
          <a:bodyPr/>
          <a:lstStyle/>
          <a:p>
            <a:r>
              <a:rPr lang="en-US" sz="1900" dirty="0"/>
              <a:t>Intense X-ray flares during afterglow suggest additional energy injection</a:t>
            </a:r>
          </a:p>
          <a:p>
            <a:pPr lvl="1"/>
            <a:r>
              <a:rPr lang="en-US" sz="1900" dirty="0"/>
              <a:t>Hard to explain with simple decelerating external shock</a:t>
            </a:r>
          </a:p>
          <a:p>
            <a:pPr lvl="1"/>
            <a:r>
              <a:rPr lang="en-US" sz="1900" dirty="0"/>
              <a:t>Implies additional energy injection at late times in some GRB</a:t>
            </a:r>
          </a:p>
          <a:p>
            <a:pPr lvl="2"/>
            <a:r>
              <a:rPr lang="en-US" sz="1900" dirty="0"/>
              <a:t>Perhaps progenitor for some GRB collapses to a Magnetar that continues to inject energy into the system?</a:t>
            </a:r>
          </a:p>
        </p:txBody>
      </p:sp>
      <p:pic>
        <p:nvPicPr>
          <p:cNvPr id="4" name="Picture 3">
            <a:extLst>
              <a:ext uri="{FF2B5EF4-FFF2-40B4-BE49-F238E27FC236}">
                <a16:creationId xmlns:a16="http://schemas.microsoft.com/office/drawing/2014/main" id="{C52946AF-6A46-4D4D-879C-A5AD23152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228" y="1466166"/>
            <a:ext cx="3940447" cy="2902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3">
            <a:extLst>
              <a:ext uri="{FF2B5EF4-FFF2-40B4-BE49-F238E27FC236}">
                <a16:creationId xmlns:a16="http://schemas.microsoft.com/office/drawing/2014/main" id="{AF3E0AA3-EB80-1249-8F8B-F948ABB8D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382978"/>
            <a:ext cx="4310062" cy="30671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F68CBD96-005F-A545-941D-3EC793DA47EB}"/>
              </a:ext>
            </a:extLst>
          </p:cNvPr>
          <p:cNvSpPr txBox="1"/>
          <p:nvPr/>
        </p:nvSpPr>
        <p:spPr>
          <a:xfrm>
            <a:off x="5029200" y="1161366"/>
            <a:ext cx="19050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GRB 050421</a:t>
            </a:r>
          </a:p>
        </p:txBody>
      </p:sp>
      <p:sp>
        <p:nvSpPr>
          <p:cNvPr id="8" name="TextBox 7">
            <a:extLst>
              <a:ext uri="{FF2B5EF4-FFF2-40B4-BE49-F238E27FC236}">
                <a16:creationId xmlns:a16="http://schemas.microsoft.com/office/drawing/2014/main" id="{BA726610-8B28-A647-A939-03ED4C8D9CA9}"/>
              </a:ext>
            </a:extLst>
          </p:cNvPr>
          <p:cNvSpPr txBox="1"/>
          <p:nvPr/>
        </p:nvSpPr>
        <p:spPr>
          <a:xfrm>
            <a:off x="762000" y="1143000"/>
            <a:ext cx="16764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GRB 060428A</a:t>
            </a:r>
          </a:p>
        </p:txBody>
      </p:sp>
      <p:sp>
        <p:nvSpPr>
          <p:cNvPr id="9" name="TextBox 8">
            <a:extLst>
              <a:ext uri="{FF2B5EF4-FFF2-40B4-BE49-F238E27FC236}">
                <a16:creationId xmlns:a16="http://schemas.microsoft.com/office/drawing/2014/main" id="{AB89E4BE-5FBE-C244-8619-32BDA0304DC3}"/>
              </a:ext>
            </a:extLst>
          </p:cNvPr>
          <p:cNvSpPr txBox="1"/>
          <p:nvPr/>
        </p:nvSpPr>
        <p:spPr>
          <a:xfrm>
            <a:off x="3276600" y="4368754"/>
            <a:ext cx="28194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Burrows et al 2006</a:t>
            </a:r>
          </a:p>
        </p:txBody>
      </p:sp>
    </p:spTree>
    <p:extLst>
      <p:ext uri="{BB962C8B-B14F-4D97-AF65-F5344CB8AC3E}">
        <p14:creationId xmlns:p14="http://schemas.microsoft.com/office/powerpoint/2010/main" val="233105835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CF63D-EBEB-1743-AB4A-DAF2F8092ECE}"/>
              </a:ext>
            </a:extLst>
          </p:cNvPr>
          <p:cNvSpPr>
            <a:spLocks noGrp="1"/>
          </p:cNvSpPr>
          <p:nvPr>
            <p:ph type="title"/>
          </p:nvPr>
        </p:nvSpPr>
        <p:spPr/>
        <p:txBody>
          <a:bodyPr/>
          <a:lstStyle/>
          <a:p>
            <a:r>
              <a:rPr lang="en-US" dirty="0"/>
              <a:t>More possible complexities</a:t>
            </a:r>
          </a:p>
        </p:txBody>
      </p:sp>
      <p:sp>
        <p:nvSpPr>
          <p:cNvPr id="3" name="Content Placeholder 2">
            <a:extLst>
              <a:ext uri="{FF2B5EF4-FFF2-40B4-BE49-F238E27FC236}">
                <a16:creationId xmlns:a16="http://schemas.microsoft.com/office/drawing/2014/main" id="{71C841FA-CF1D-5247-8CD1-A88643CB4C54}"/>
              </a:ext>
            </a:extLst>
          </p:cNvPr>
          <p:cNvSpPr>
            <a:spLocks noGrp="1"/>
          </p:cNvSpPr>
          <p:nvPr>
            <p:ph idx="1"/>
          </p:nvPr>
        </p:nvSpPr>
        <p:spPr>
          <a:xfrm>
            <a:off x="609600" y="4803715"/>
            <a:ext cx="7989887" cy="1636713"/>
          </a:xfrm>
        </p:spPr>
        <p:txBody>
          <a:bodyPr/>
          <a:lstStyle/>
          <a:p>
            <a:r>
              <a:rPr lang="en-US" dirty="0"/>
              <a:t>Jet can interact with surrounding ejecta to produce mildly relativistic “cocoon”</a:t>
            </a:r>
          </a:p>
          <a:p>
            <a:pPr lvl="1"/>
            <a:r>
              <a:rPr lang="en-US" dirty="0"/>
              <a:t>Predicts soft spectrum/thermal gamma-rays or X-rays</a:t>
            </a:r>
          </a:p>
          <a:p>
            <a:pPr lvl="2"/>
            <a:r>
              <a:rPr lang="en-US" dirty="0"/>
              <a:t>This component will be less collimated than the jet emission</a:t>
            </a:r>
          </a:p>
        </p:txBody>
      </p:sp>
      <p:pic>
        <p:nvPicPr>
          <p:cNvPr id="4" name="Picture 3">
            <a:extLst>
              <a:ext uri="{FF2B5EF4-FFF2-40B4-BE49-F238E27FC236}">
                <a16:creationId xmlns:a16="http://schemas.microsoft.com/office/drawing/2014/main" id="{D20A2AC7-398B-8D40-AAD0-C76A84D7D789}"/>
              </a:ext>
            </a:extLst>
          </p:cNvPr>
          <p:cNvPicPr>
            <a:picLocks noChangeAspect="1"/>
          </p:cNvPicPr>
          <p:nvPr/>
        </p:nvPicPr>
        <p:blipFill>
          <a:blip r:embed="rId2"/>
          <a:stretch>
            <a:fillRect/>
          </a:stretch>
        </p:blipFill>
        <p:spPr>
          <a:xfrm>
            <a:off x="1676400" y="1129776"/>
            <a:ext cx="6343650" cy="3541112"/>
          </a:xfrm>
          <a:prstGeom prst="rect">
            <a:avLst/>
          </a:prstGeom>
        </p:spPr>
      </p:pic>
    </p:spTree>
    <p:extLst>
      <p:ext uri="{BB962C8B-B14F-4D97-AF65-F5344CB8AC3E}">
        <p14:creationId xmlns:p14="http://schemas.microsoft.com/office/powerpoint/2010/main" val="35242785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45C15-6783-AC45-81EE-41D4D526735C}"/>
              </a:ext>
            </a:extLst>
          </p:cNvPr>
          <p:cNvSpPr>
            <a:spLocks noGrp="1"/>
          </p:cNvSpPr>
          <p:nvPr>
            <p:ph type="title"/>
          </p:nvPr>
        </p:nvSpPr>
        <p:spPr/>
        <p:txBody>
          <a:bodyPr/>
          <a:lstStyle/>
          <a:p>
            <a:r>
              <a:rPr lang="en-US" dirty="0"/>
              <a:t>New Spectral Features </a:t>
            </a:r>
          </a:p>
        </p:txBody>
      </p:sp>
      <p:sp>
        <p:nvSpPr>
          <p:cNvPr id="3" name="Content Placeholder 2">
            <a:extLst>
              <a:ext uri="{FF2B5EF4-FFF2-40B4-BE49-F238E27FC236}">
                <a16:creationId xmlns:a16="http://schemas.microsoft.com/office/drawing/2014/main" id="{7974E37F-3217-4942-B63F-F71D9FAEEF7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1771031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5554" name="Rectangle 2">
            <a:extLst>
              <a:ext uri="{FF2B5EF4-FFF2-40B4-BE49-F238E27FC236}">
                <a16:creationId xmlns:a16="http://schemas.microsoft.com/office/drawing/2014/main" id="{37724FB9-8207-BD4D-ABDC-7AB497BD4594}"/>
              </a:ext>
            </a:extLst>
          </p:cNvPr>
          <p:cNvSpPr>
            <a:spLocks noGrp="1" noChangeArrowheads="1"/>
          </p:cNvSpPr>
          <p:nvPr>
            <p:ph type="title"/>
          </p:nvPr>
        </p:nvSpPr>
        <p:spPr>
          <a:xfrm>
            <a:off x="1011238" y="339725"/>
            <a:ext cx="7675562" cy="657225"/>
          </a:xfrm>
        </p:spPr>
        <p:txBody>
          <a:bodyPr/>
          <a:lstStyle/>
          <a:p>
            <a:pPr eaLnBrk="1" hangingPunct="1"/>
            <a:r>
              <a:rPr lang="en-US" altLang="en-US" dirty="0">
                <a:effectLst>
                  <a:outerShdw blurRad="38100" dist="38100" dir="2700000" algn="tl">
                    <a:srgbClr val="C0C0C0"/>
                  </a:outerShdw>
                </a:effectLst>
              </a:rPr>
              <a:t>Fermi-GBM Spectra - Thermal Components</a:t>
            </a:r>
          </a:p>
        </p:txBody>
      </p:sp>
      <p:sp>
        <p:nvSpPr>
          <p:cNvPr id="3095555" name="Rectangle 3">
            <a:extLst>
              <a:ext uri="{FF2B5EF4-FFF2-40B4-BE49-F238E27FC236}">
                <a16:creationId xmlns:a16="http://schemas.microsoft.com/office/drawing/2014/main" id="{0642B91E-8E87-9E4E-998F-C9BABA777833}"/>
              </a:ext>
            </a:extLst>
          </p:cNvPr>
          <p:cNvSpPr>
            <a:spLocks noGrp="1" noChangeArrowheads="1"/>
          </p:cNvSpPr>
          <p:nvPr>
            <p:ph type="body" idx="1"/>
          </p:nvPr>
        </p:nvSpPr>
        <p:spPr>
          <a:xfrm>
            <a:off x="0" y="5181600"/>
            <a:ext cx="5257800" cy="1408113"/>
          </a:xfrm>
        </p:spPr>
        <p:txBody>
          <a:bodyPr/>
          <a:lstStyle/>
          <a:p>
            <a:pPr eaLnBrk="1" hangingPunct="1"/>
            <a:r>
              <a:rPr lang="en-US" altLang="en-US"/>
              <a:t>Black body components have been fit in several GRB - GRB080916C, GRB090902, GRB100724B…</a:t>
            </a:r>
          </a:p>
        </p:txBody>
      </p:sp>
      <p:pic>
        <p:nvPicPr>
          <p:cNvPr id="26627" name="Picture 4" descr="photo_2">
            <a:extLst>
              <a:ext uri="{FF2B5EF4-FFF2-40B4-BE49-F238E27FC236}">
                <a16:creationId xmlns:a16="http://schemas.microsoft.com/office/drawing/2014/main" id="{2070E2F2-37E4-1D4E-BFE8-720389C97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59563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5557" name="Text Box 5">
            <a:extLst>
              <a:ext uri="{FF2B5EF4-FFF2-40B4-BE49-F238E27FC236}">
                <a16:creationId xmlns:a16="http://schemas.microsoft.com/office/drawing/2014/main" id="{E5A597E2-6FEF-FA4E-90AF-E05C54CDA55C}"/>
              </a:ext>
            </a:extLst>
          </p:cNvPr>
          <p:cNvSpPr txBox="1">
            <a:spLocks noChangeArrowheads="1"/>
          </p:cNvSpPr>
          <p:nvPr/>
        </p:nvSpPr>
        <p:spPr bwMode="auto">
          <a:xfrm>
            <a:off x="381000" y="6248400"/>
            <a:ext cx="41148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dirty="0" err="1">
                <a:latin typeface="Arial" panose="020B0604020202020204" pitchFamily="34" charset="0"/>
                <a:ea typeface="ＭＳ Ｐゴシック" charset="0"/>
                <a:cs typeface="Arial" panose="020B0604020202020204" pitchFamily="34" charset="0"/>
              </a:rPr>
              <a:t>Guiriec</a:t>
            </a:r>
            <a:r>
              <a:rPr lang="en-US" dirty="0">
                <a:latin typeface="Arial" panose="020B0604020202020204" pitchFamily="34" charset="0"/>
                <a:ea typeface="ＭＳ Ｐゴシック" charset="0"/>
                <a:cs typeface="Arial" panose="020B0604020202020204" pitchFamily="34" charset="0"/>
              </a:rPr>
              <a:t> et al, 2011, Ryde et al 2011</a:t>
            </a:r>
          </a:p>
        </p:txBody>
      </p:sp>
      <p:grpSp>
        <p:nvGrpSpPr>
          <p:cNvPr id="26629" name="Group 61">
            <a:extLst>
              <a:ext uri="{FF2B5EF4-FFF2-40B4-BE49-F238E27FC236}">
                <a16:creationId xmlns:a16="http://schemas.microsoft.com/office/drawing/2014/main" id="{CD35A2BA-6D1C-B249-B52B-1BB40CEFFDDE}"/>
              </a:ext>
            </a:extLst>
          </p:cNvPr>
          <p:cNvGrpSpPr>
            <a:grpSpLocks/>
          </p:cNvGrpSpPr>
          <p:nvPr/>
        </p:nvGrpSpPr>
        <p:grpSpPr bwMode="auto">
          <a:xfrm>
            <a:off x="5951538" y="990600"/>
            <a:ext cx="2963862" cy="5867400"/>
            <a:chOff x="5156292" y="596900"/>
            <a:chExt cx="3179717" cy="6337300"/>
          </a:xfrm>
        </p:grpSpPr>
        <p:grpSp>
          <p:nvGrpSpPr>
            <p:cNvPr id="26633" name="Group 30">
              <a:extLst>
                <a:ext uri="{FF2B5EF4-FFF2-40B4-BE49-F238E27FC236}">
                  <a16:creationId xmlns:a16="http://schemas.microsoft.com/office/drawing/2014/main" id="{A39E3C5E-BA2B-8D4B-B211-32ED2B233F5A}"/>
                </a:ext>
              </a:extLst>
            </p:cNvPr>
            <p:cNvGrpSpPr>
              <a:grpSpLocks/>
            </p:cNvGrpSpPr>
            <p:nvPr/>
          </p:nvGrpSpPr>
          <p:grpSpPr bwMode="auto">
            <a:xfrm>
              <a:off x="5156292" y="596900"/>
              <a:ext cx="3179717" cy="6337300"/>
              <a:chOff x="5105400" y="762855"/>
              <a:chExt cx="3327261" cy="6631361"/>
            </a:xfrm>
          </p:grpSpPr>
          <p:grpSp>
            <p:nvGrpSpPr>
              <p:cNvPr id="26636" name="Group 13">
                <a:extLst>
                  <a:ext uri="{FF2B5EF4-FFF2-40B4-BE49-F238E27FC236}">
                    <a16:creationId xmlns:a16="http://schemas.microsoft.com/office/drawing/2014/main" id="{846CFDEF-804C-9246-8DDE-DBE3CFAE9C3D}"/>
                  </a:ext>
                </a:extLst>
              </p:cNvPr>
              <p:cNvGrpSpPr>
                <a:grpSpLocks/>
              </p:cNvGrpSpPr>
              <p:nvPr/>
            </p:nvGrpSpPr>
            <p:grpSpPr bwMode="auto">
              <a:xfrm>
                <a:off x="5149822" y="762855"/>
                <a:ext cx="2638099" cy="6631361"/>
                <a:chOff x="5233649" y="433383"/>
                <a:chExt cx="3082843" cy="7749314"/>
              </a:xfrm>
            </p:grpSpPr>
            <p:pic>
              <p:nvPicPr>
                <p:cNvPr id="60" name="Picture 59" descr="figure2b.eps">
                  <a:extLst>
                    <a:ext uri="{FF2B5EF4-FFF2-40B4-BE49-F238E27FC236}">
                      <a16:creationId xmlns:a16="http://schemas.microsoft.com/office/drawing/2014/main" id="{C49D498C-5C95-C54E-B2B9-1CDBE7F7AF55}"/>
                    </a:ext>
                  </a:extLst>
                </p:cNvPr>
                <p:cNvPicPr>
                  <a:picLocks noChangeAspect="1"/>
                </p:cNvPicPr>
                <p:nvPr/>
              </p:nvPicPr>
              <p:blipFill>
                <a:blip r:embed="rId4"/>
                <a:stretch>
                  <a:fillRect/>
                </a:stretch>
              </p:blipFill>
              <p:spPr>
                <a:xfrm>
                  <a:off x="5237760" y="433383"/>
                  <a:ext cx="3068036" cy="4267200"/>
                </a:xfrm>
                <a:prstGeom prst="rect">
                  <a:avLst/>
                </a:prstGeom>
                <a:solidFill>
                  <a:schemeClr val="bg1"/>
                </a:solidFill>
                <a:scene3d>
                  <a:camera prst="orthographicFront">
                    <a:rot lat="0" lon="0" rev="5400000"/>
                  </a:camera>
                  <a:lightRig rig="threePt" dir="t"/>
                </a:scene3d>
              </p:spPr>
            </p:pic>
            <p:pic>
              <p:nvPicPr>
                <p:cNvPr id="61" name="Picture 60" descr="figure2d.eps">
                  <a:extLst>
                    <a:ext uri="{FF2B5EF4-FFF2-40B4-BE49-F238E27FC236}">
                      <a16:creationId xmlns:a16="http://schemas.microsoft.com/office/drawing/2014/main" id="{8904F6BD-FEE9-C44C-8DDF-7ABB5C9FECA4}"/>
                    </a:ext>
                  </a:extLst>
                </p:cNvPr>
                <p:cNvPicPr>
                  <a:picLocks noChangeAspect="1"/>
                </p:cNvPicPr>
                <p:nvPr/>
              </p:nvPicPr>
              <p:blipFill>
                <a:blip r:embed="rId5"/>
                <a:stretch>
                  <a:fillRect/>
                </a:stretch>
              </p:blipFill>
              <p:spPr>
                <a:xfrm>
                  <a:off x="5233649" y="3894901"/>
                  <a:ext cx="3082843" cy="4287796"/>
                </a:xfrm>
                <a:prstGeom prst="rect">
                  <a:avLst/>
                </a:prstGeom>
                <a:solidFill>
                  <a:schemeClr val="bg1"/>
                </a:solidFill>
                <a:scene3d>
                  <a:camera prst="orthographicFront">
                    <a:rot lat="0" lon="0" rev="5400000"/>
                  </a:camera>
                  <a:lightRig rig="threePt" dir="t"/>
                </a:scene3d>
              </p:spPr>
            </p:pic>
          </p:grpSp>
          <p:sp>
            <p:nvSpPr>
              <p:cNvPr id="26637" name="TextBox 53">
                <a:extLst>
                  <a:ext uri="{FF2B5EF4-FFF2-40B4-BE49-F238E27FC236}">
                    <a16:creationId xmlns:a16="http://schemas.microsoft.com/office/drawing/2014/main" id="{DE6483B7-BAA0-6B4E-B2A4-BD227DD2A8A5}"/>
                  </a:ext>
                </a:extLst>
              </p:cNvPr>
              <p:cNvSpPr txBox="1">
                <a:spLocks noChangeArrowheads="1"/>
              </p:cNvSpPr>
              <p:nvPr/>
            </p:nvSpPr>
            <p:spPr bwMode="auto">
              <a:xfrm>
                <a:off x="6934139" y="4774685"/>
                <a:ext cx="1440589" cy="724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latin typeface="Calibri" panose="020F0502020204030204" pitchFamily="34" charset="0"/>
                  </a:rPr>
                  <a:t>Non thermal</a:t>
                </a:r>
              </a:p>
            </p:txBody>
          </p:sp>
          <p:sp>
            <p:nvSpPr>
              <p:cNvPr id="26638" name="TextBox 54">
                <a:extLst>
                  <a:ext uri="{FF2B5EF4-FFF2-40B4-BE49-F238E27FC236}">
                    <a16:creationId xmlns:a16="http://schemas.microsoft.com/office/drawing/2014/main" id="{7B49E35F-24FE-E845-807D-1CF5DCC3D937}"/>
                  </a:ext>
                </a:extLst>
              </p:cNvPr>
              <p:cNvSpPr txBox="1">
                <a:spLocks noChangeArrowheads="1"/>
              </p:cNvSpPr>
              <p:nvPr/>
            </p:nvSpPr>
            <p:spPr bwMode="auto">
              <a:xfrm>
                <a:off x="6806687" y="5241177"/>
                <a:ext cx="1625974" cy="724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latin typeface="Calibri" panose="020F0502020204030204" pitchFamily="34" charset="0"/>
                  </a:rPr>
                  <a:t>Thermal(kT≈38keV)</a:t>
                </a:r>
              </a:p>
            </p:txBody>
          </p:sp>
          <p:sp>
            <p:nvSpPr>
              <p:cNvPr id="26639" name="TextBox 55">
                <a:extLst>
                  <a:ext uri="{FF2B5EF4-FFF2-40B4-BE49-F238E27FC236}">
                    <a16:creationId xmlns:a16="http://schemas.microsoft.com/office/drawing/2014/main" id="{753A2DBC-4C30-E54A-B623-149D9837E6C0}"/>
                  </a:ext>
                </a:extLst>
              </p:cNvPr>
              <p:cNvSpPr txBox="1">
                <a:spLocks noChangeArrowheads="1"/>
              </p:cNvSpPr>
              <p:nvPr/>
            </p:nvSpPr>
            <p:spPr bwMode="auto">
              <a:xfrm>
                <a:off x="5105400" y="4313576"/>
                <a:ext cx="762758" cy="41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latin typeface="Calibri" panose="020F0502020204030204" pitchFamily="34" charset="0"/>
                  </a:rPr>
                  <a:t>Total</a:t>
                </a:r>
              </a:p>
            </p:txBody>
          </p:sp>
          <p:cxnSp>
            <p:nvCxnSpPr>
              <p:cNvPr id="57" name="Straight Arrow Connector 56">
                <a:extLst>
                  <a:ext uri="{FF2B5EF4-FFF2-40B4-BE49-F238E27FC236}">
                    <a16:creationId xmlns:a16="http://schemas.microsoft.com/office/drawing/2014/main" id="{6C8200B4-3AAB-874C-A536-8A2B0334A515}"/>
                  </a:ext>
                </a:extLst>
              </p:cNvPr>
              <p:cNvCxnSpPr>
                <a:cxnSpLocks noChangeShapeType="1"/>
              </p:cNvCxnSpPr>
              <p:nvPr/>
            </p:nvCxnSpPr>
            <p:spPr bwMode="auto">
              <a:xfrm rot="16200000" flipH="1">
                <a:off x="5638800" y="4617606"/>
                <a:ext cx="304800" cy="3048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8" name="Straight Arrow Connector 57">
                <a:extLst>
                  <a:ext uri="{FF2B5EF4-FFF2-40B4-BE49-F238E27FC236}">
                    <a16:creationId xmlns:a16="http://schemas.microsoft.com/office/drawing/2014/main" id="{187652BF-7C92-2844-AF3B-4754A58F82A3}"/>
                  </a:ext>
                </a:extLst>
              </p:cNvPr>
              <p:cNvCxnSpPr>
                <a:cxnSpLocks noChangeShapeType="1"/>
                <a:stCxn id="26638" idx="1"/>
              </p:cNvCxnSpPr>
              <p:nvPr/>
            </p:nvCxnSpPr>
            <p:spPr bwMode="auto">
              <a:xfrm rot="10800000">
                <a:off x="6349336" y="5305768"/>
                <a:ext cx="456229" cy="274513"/>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9" name="Straight Arrow Connector 58">
                <a:extLst>
                  <a:ext uri="{FF2B5EF4-FFF2-40B4-BE49-F238E27FC236}">
                    <a16:creationId xmlns:a16="http://schemas.microsoft.com/office/drawing/2014/main" id="{2512FFED-1918-2E4B-8A8C-0B4694B0ED9B}"/>
                  </a:ext>
                </a:extLst>
              </p:cNvPr>
              <p:cNvCxnSpPr>
                <a:cxnSpLocks noChangeShapeType="1"/>
                <a:stCxn id="26637" idx="1"/>
              </p:cNvCxnSpPr>
              <p:nvPr/>
            </p:nvCxnSpPr>
            <p:spPr bwMode="auto">
              <a:xfrm rot="10800000">
                <a:off x="6172903" y="4762126"/>
                <a:ext cx="760976" cy="206332"/>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26634" name="TextBox 50">
              <a:extLst>
                <a:ext uri="{FF2B5EF4-FFF2-40B4-BE49-F238E27FC236}">
                  <a16:creationId xmlns:a16="http://schemas.microsoft.com/office/drawing/2014/main" id="{8088668E-F6DF-9B49-8E89-8EAD15FC2FC4}"/>
                </a:ext>
              </a:extLst>
            </p:cNvPr>
            <p:cNvSpPr txBox="1">
              <a:spLocks noChangeArrowheads="1"/>
            </p:cNvSpPr>
            <p:nvPr/>
          </p:nvSpPr>
          <p:spPr bwMode="auto">
            <a:xfrm>
              <a:off x="6673255" y="1828010"/>
              <a:ext cx="1454218" cy="6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latin typeface="Calibri" panose="020F0502020204030204" pitchFamily="34" charset="0"/>
                </a:rPr>
                <a:t>Non thermal</a:t>
              </a:r>
            </a:p>
          </p:txBody>
        </p:sp>
        <p:cxnSp>
          <p:nvCxnSpPr>
            <p:cNvPr id="52" name="Straight Arrow Connector 51">
              <a:extLst>
                <a:ext uri="{FF2B5EF4-FFF2-40B4-BE49-F238E27FC236}">
                  <a16:creationId xmlns:a16="http://schemas.microsoft.com/office/drawing/2014/main" id="{F4412E86-1420-8E4C-8A29-B3A65BA72E3B}"/>
                </a:ext>
              </a:extLst>
            </p:cNvPr>
            <p:cNvCxnSpPr>
              <a:cxnSpLocks noChangeShapeType="1"/>
              <a:stCxn id="26634" idx="1"/>
            </p:cNvCxnSpPr>
            <p:nvPr/>
          </p:nvCxnSpPr>
          <p:spPr bwMode="auto">
            <a:xfrm rot="10800000">
              <a:off x="5943132" y="1816008"/>
              <a:ext cx="728934" cy="195469"/>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3095571" name="Text Box 19">
            <a:extLst>
              <a:ext uri="{FF2B5EF4-FFF2-40B4-BE49-F238E27FC236}">
                <a16:creationId xmlns:a16="http://schemas.microsoft.com/office/drawing/2014/main" id="{2E2E7F56-5C73-CD40-9EC4-E2A11BC4DC2A}"/>
              </a:ext>
            </a:extLst>
          </p:cNvPr>
          <p:cNvSpPr txBox="1">
            <a:spLocks noChangeArrowheads="1"/>
          </p:cNvSpPr>
          <p:nvPr/>
        </p:nvSpPr>
        <p:spPr bwMode="auto">
          <a:xfrm>
            <a:off x="5638800" y="1219200"/>
            <a:ext cx="35052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dirty="0">
                <a:latin typeface="Arial" charset="0"/>
                <a:ea typeface="ＭＳ Ｐゴシック" charset="0"/>
              </a:rPr>
              <a:t>GRB100724B - brightest GBM burst</a:t>
            </a:r>
            <a:endParaRPr lang="en-US" dirty="0">
              <a:latin typeface="Comic Sans MS" charset="0"/>
              <a:ea typeface="ＭＳ Ｐゴシック" charset="0"/>
            </a:endParaRPr>
          </a:p>
        </p:txBody>
      </p:sp>
      <p:sp>
        <p:nvSpPr>
          <p:cNvPr id="3095572" name="Text Box 20">
            <a:extLst>
              <a:ext uri="{FF2B5EF4-FFF2-40B4-BE49-F238E27FC236}">
                <a16:creationId xmlns:a16="http://schemas.microsoft.com/office/drawing/2014/main" id="{3EC7EE4A-ABB8-E249-AA5D-D38118BD9481}"/>
              </a:ext>
            </a:extLst>
          </p:cNvPr>
          <p:cNvSpPr txBox="1">
            <a:spLocks noChangeArrowheads="1"/>
          </p:cNvSpPr>
          <p:nvPr/>
        </p:nvSpPr>
        <p:spPr bwMode="auto">
          <a:xfrm>
            <a:off x="5943600" y="6276975"/>
            <a:ext cx="2743200"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a:latin typeface="Arial" charset="0"/>
                <a:ea typeface="ＭＳ Ｐゴシック" charset="0"/>
              </a:rPr>
              <a:t>kT~constant, evolving non-thermal component</a:t>
            </a:r>
            <a:endParaRPr lang="en-US">
              <a:latin typeface="Comic Sans MS" charset="0"/>
              <a:ea typeface="ＭＳ Ｐゴシック" charset="0"/>
            </a:endParaRPr>
          </a:p>
        </p:txBody>
      </p:sp>
      <p:sp>
        <p:nvSpPr>
          <p:cNvPr id="3095573" name="Text Box 21">
            <a:extLst>
              <a:ext uri="{FF2B5EF4-FFF2-40B4-BE49-F238E27FC236}">
                <a16:creationId xmlns:a16="http://schemas.microsoft.com/office/drawing/2014/main" id="{F73F15F8-8F8F-9E4E-9A7B-3B724C12711B}"/>
              </a:ext>
            </a:extLst>
          </p:cNvPr>
          <p:cNvSpPr txBox="1">
            <a:spLocks noChangeArrowheads="1"/>
          </p:cNvSpPr>
          <p:nvPr/>
        </p:nvSpPr>
        <p:spPr bwMode="auto">
          <a:xfrm>
            <a:off x="457200" y="3810000"/>
            <a:ext cx="45720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dirty="0">
                <a:latin typeface="Arial" panose="020B0604020202020204" pitchFamily="34" charset="0"/>
                <a:ea typeface="ＭＳ Ｐゴシック" charset="0"/>
                <a:cs typeface="Arial" panose="020B0604020202020204" pitchFamily="34" charset="0"/>
              </a:rPr>
              <a:t>Expect thermal/blackbody component from photosphere</a:t>
            </a:r>
          </a:p>
        </p:txBody>
      </p:sp>
    </p:spTree>
    <p:extLst>
      <p:ext uri="{BB962C8B-B14F-4D97-AF65-F5344CB8AC3E}">
        <p14:creationId xmlns:p14="http://schemas.microsoft.com/office/powerpoint/2010/main" val="166450399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9474" name="Rectangle 2"/>
          <p:cNvSpPr>
            <a:spLocks noGrp="1" noChangeArrowheads="1"/>
          </p:cNvSpPr>
          <p:nvPr>
            <p:ph type="title"/>
          </p:nvPr>
        </p:nvSpPr>
        <p:spPr/>
        <p:txBody>
          <a:bodyPr/>
          <a:lstStyle/>
          <a:p>
            <a:pPr eaLnBrk="1" hangingPunct="1">
              <a:defRPr/>
            </a:pPr>
            <a:r>
              <a:rPr lang="en-US" dirty="0">
                <a:cs typeface="+mj-cs"/>
              </a:rPr>
              <a:t>GeV GRB Properties</a:t>
            </a:r>
          </a:p>
        </p:txBody>
      </p:sp>
      <p:pic>
        <p:nvPicPr>
          <p:cNvPr id="48130" name="Picture 4" descr="lc_09090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3386138"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1" name="Picture 5" descr="like_080916009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524000"/>
            <a:ext cx="1868488"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2" name="Picture 6" descr="like_090510016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447800"/>
            <a:ext cx="1981200" cy="186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8" descr="spectrum_unfolded_090902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314700"/>
            <a:ext cx="4043363" cy="300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49481" name="Text Box 9"/>
          <p:cNvSpPr txBox="1">
            <a:spLocks noChangeArrowheads="1"/>
          </p:cNvSpPr>
          <p:nvPr/>
        </p:nvSpPr>
        <p:spPr bwMode="auto">
          <a:xfrm>
            <a:off x="228600" y="1371600"/>
            <a:ext cx="3810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dirty="0">
                <a:latin typeface="Arial"/>
                <a:cs typeface="Arial"/>
              </a:rPr>
              <a:t>Delayed onset of prompt emission</a:t>
            </a:r>
          </a:p>
        </p:txBody>
      </p:sp>
      <p:sp>
        <p:nvSpPr>
          <p:cNvPr id="3049482" name="Text Box 10"/>
          <p:cNvSpPr txBox="1">
            <a:spLocks noChangeArrowheads="1"/>
          </p:cNvSpPr>
          <p:nvPr/>
        </p:nvSpPr>
        <p:spPr bwMode="auto">
          <a:xfrm>
            <a:off x="1066800" y="5562600"/>
            <a:ext cx="32004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dirty="0">
                <a:latin typeface="Arial"/>
                <a:cs typeface="Arial"/>
              </a:rPr>
              <a:t>Extra Spectral Component</a:t>
            </a:r>
          </a:p>
        </p:txBody>
      </p:sp>
      <p:sp>
        <p:nvSpPr>
          <p:cNvPr id="3049483" name="Line 11"/>
          <p:cNvSpPr>
            <a:spLocks noChangeShapeType="1"/>
          </p:cNvSpPr>
          <p:nvPr/>
        </p:nvSpPr>
        <p:spPr bwMode="auto">
          <a:xfrm flipV="1">
            <a:off x="3657600" y="5486400"/>
            <a:ext cx="914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49484" name="Text Box 12"/>
          <p:cNvSpPr txBox="1">
            <a:spLocks noChangeArrowheads="1"/>
          </p:cNvSpPr>
          <p:nvPr/>
        </p:nvSpPr>
        <p:spPr bwMode="auto">
          <a:xfrm>
            <a:off x="4724400" y="1219200"/>
            <a:ext cx="40386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dirty="0" err="1">
                <a:latin typeface="Arial"/>
                <a:cs typeface="Arial"/>
              </a:rPr>
              <a:t>GeV</a:t>
            </a:r>
            <a:r>
              <a:rPr lang="en-US" dirty="0">
                <a:latin typeface="Arial"/>
                <a:cs typeface="Arial"/>
              </a:rPr>
              <a:t> Afterglow with </a:t>
            </a:r>
            <a:r>
              <a:rPr lang="en-US" dirty="0" err="1">
                <a:latin typeface="Arial"/>
                <a:cs typeface="Arial"/>
              </a:rPr>
              <a:t>Powerlaw</a:t>
            </a:r>
            <a:r>
              <a:rPr lang="en-US" dirty="0">
                <a:latin typeface="Arial"/>
                <a:cs typeface="Arial"/>
              </a:rPr>
              <a:t> decay</a:t>
            </a:r>
          </a:p>
        </p:txBody>
      </p:sp>
      <p:sp>
        <p:nvSpPr>
          <p:cNvPr id="3049485" name="Text Box 13"/>
          <p:cNvSpPr txBox="1">
            <a:spLocks noChangeArrowheads="1"/>
          </p:cNvSpPr>
          <p:nvPr/>
        </p:nvSpPr>
        <p:spPr bwMode="auto">
          <a:xfrm>
            <a:off x="533400" y="6186488"/>
            <a:ext cx="83058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dirty="0">
                <a:latin typeface="Arial"/>
                <a:cs typeface="Arial"/>
              </a:rPr>
              <a:t>Remarkably, these features are seen in most bright LAT-detected GRB!</a:t>
            </a:r>
          </a:p>
        </p:txBody>
      </p:sp>
    </p:spTree>
    <p:extLst>
      <p:ext uri="{BB962C8B-B14F-4D97-AF65-F5344CB8AC3E}">
        <p14:creationId xmlns:p14="http://schemas.microsoft.com/office/powerpoint/2010/main" val="45202101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DFA9A-820D-FE42-8837-27B4DA02AFF9}"/>
              </a:ext>
            </a:extLst>
          </p:cNvPr>
          <p:cNvSpPr>
            <a:spLocks noGrp="1"/>
          </p:cNvSpPr>
          <p:nvPr>
            <p:ph type="title"/>
          </p:nvPr>
        </p:nvSpPr>
        <p:spPr/>
        <p:txBody>
          <a:bodyPr/>
          <a:lstStyle/>
          <a:p>
            <a:r>
              <a:rPr lang="en-US" dirty="0"/>
              <a:t>GeV Emission Origin</a:t>
            </a:r>
          </a:p>
        </p:txBody>
      </p:sp>
      <p:sp>
        <p:nvSpPr>
          <p:cNvPr id="3" name="Content Placeholder 2">
            <a:extLst>
              <a:ext uri="{FF2B5EF4-FFF2-40B4-BE49-F238E27FC236}">
                <a16:creationId xmlns:a16="http://schemas.microsoft.com/office/drawing/2014/main" id="{07D3013C-905A-3C45-8FA0-62A34FA5892E}"/>
              </a:ext>
            </a:extLst>
          </p:cNvPr>
          <p:cNvSpPr>
            <a:spLocks noGrp="1"/>
          </p:cNvSpPr>
          <p:nvPr>
            <p:ph idx="1"/>
          </p:nvPr>
        </p:nvSpPr>
        <p:spPr/>
        <p:txBody>
          <a:bodyPr/>
          <a:lstStyle/>
          <a:p>
            <a:r>
              <a:rPr lang="en-US" dirty="0"/>
              <a:t>Leptonic: inverse-Compton (or synchrotron self-Compton)?</a:t>
            </a:r>
          </a:p>
          <a:p>
            <a:pPr lvl="1"/>
            <a:r>
              <a:rPr lang="en-US" dirty="0"/>
              <a:t>Hard to produce a delayed onset longer than spike width</a:t>
            </a:r>
          </a:p>
          <a:p>
            <a:pPr lvl="1"/>
            <a:r>
              <a:rPr lang="en-US" dirty="0"/>
              <a:t>Hard to account for the different photon indices of the HE component &amp; the Band spectrum at low energies</a:t>
            </a:r>
          </a:p>
          <a:p>
            <a:pPr lvl="1"/>
            <a:r>
              <a:rPr lang="en-US" dirty="0"/>
              <a:t>Hard to produce a low-energy power-law</a:t>
            </a:r>
          </a:p>
          <a:p>
            <a:r>
              <a:rPr lang="en-US" dirty="0"/>
              <a:t>Hadronic: (pair cascades, proton synchrotron)?</a:t>
            </a:r>
          </a:p>
          <a:p>
            <a:pPr lvl="1"/>
            <a:r>
              <a:rPr lang="en-US" dirty="0"/>
              <a:t>Late onset: time to accelerate </a:t>
            </a:r>
            <a:r>
              <a:rPr lang="en-US" dirty="0" err="1"/>
              <a:t>protons+develop</a:t>
            </a:r>
            <a:r>
              <a:rPr lang="en-US" dirty="0"/>
              <a:t> cascades?</a:t>
            </a:r>
          </a:p>
          <a:p>
            <a:pPr lvl="1"/>
            <a:r>
              <a:rPr lang="en-US" dirty="0"/>
              <a:t>Hard to produce the observed sharp spikes that coincide with those at low energies in some GRB (+ a longer delay in the onset)</a:t>
            </a:r>
          </a:p>
          <a:p>
            <a:pPr lvl="1"/>
            <a:r>
              <a:rPr lang="en-US" dirty="0"/>
              <a:t>Synchrotron emission from secondary e+/e- pairs can naturally explain the power-law at low energies</a:t>
            </a:r>
          </a:p>
          <a:p>
            <a:endParaRPr lang="en-US" dirty="0"/>
          </a:p>
        </p:txBody>
      </p:sp>
    </p:spTree>
    <p:extLst>
      <p:ext uri="{BB962C8B-B14F-4D97-AF65-F5344CB8AC3E}">
        <p14:creationId xmlns:p14="http://schemas.microsoft.com/office/powerpoint/2010/main" val="399819504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0914" name="Rectangle 2">
            <a:extLst>
              <a:ext uri="{FF2B5EF4-FFF2-40B4-BE49-F238E27FC236}">
                <a16:creationId xmlns:a16="http://schemas.microsoft.com/office/drawing/2014/main" id="{77831C5E-8F11-3644-BC9C-B778484076A4}"/>
              </a:ext>
            </a:extLst>
          </p:cNvPr>
          <p:cNvSpPr>
            <a:spLocks noGrp="1" noChangeArrowheads="1"/>
          </p:cNvSpPr>
          <p:nvPr>
            <p:ph type="title"/>
          </p:nvPr>
        </p:nvSpPr>
        <p:spPr>
          <a:xfrm>
            <a:off x="1011238" y="152400"/>
            <a:ext cx="7429500" cy="762000"/>
          </a:xfrm>
        </p:spPr>
        <p:txBody>
          <a:bodyPr/>
          <a:lstStyle/>
          <a:p>
            <a:r>
              <a:rPr lang="en-US" altLang="en-US" dirty="0"/>
              <a:t>Briefly the brightest gamma-ray source in the sky</a:t>
            </a:r>
          </a:p>
        </p:txBody>
      </p:sp>
      <p:pic>
        <p:nvPicPr>
          <p:cNvPr id="3110915" name="Picture 3" descr="grb_animation">
            <a:extLst>
              <a:ext uri="{FF2B5EF4-FFF2-40B4-BE49-F238E27FC236}">
                <a16:creationId xmlns:a16="http://schemas.microsoft.com/office/drawing/2014/main" id="{EF67C9F3-9A40-E94E-AAD4-6E0548660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43000"/>
            <a:ext cx="6194425" cy="4970463"/>
          </a:xfrm>
          <a:prstGeom prst="rect">
            <a:avLst/>
          </a:prstGeom>
          <a:noFill/>
          <a:extLst>
            <a:ext uri="{909E8E84-426E-40DD-AFC4-6F175D3DCCD1}">
              <a14:hiddenFill xmlns:a14="http://schemas.microsoft.com/office/drawing/2010/main">
                <a:solidFill>
                  <a:srgbClr val="FFFFFF"/>
                </a:solidFill>
              </a14:hiddenFill>
            </a:ext>
          </a:extLst>
        </p:spPr>
      </p:pic>
      <p:sp>
        <p:nvSpPr>
          <p:cNvPr id="3110916" name="Text Box 4">
            <a:extLst>
              <a:ext uri="{FF2B5EF4-FFF2-40B4-BE49-F238E27FC236}">
                <a16:creationId xmlns:a16="http://schemas.microsoft.com/office/drawing/2014/main" id="{1A5C9DAB-FCCB-3A45-BAEF-C0170ECC2E2E}"/>
              </a:ext>
            </a:extLst>
          </p:cNvPr>
          <p:cNvSpPr txBox="1">
            <a:spLocks noChangeArrowheads="1"/>
          </p:cNvSpPr>
          <p:nvPr/>
        </p:nvSpPr>
        <p:spPr bwMode="auto">
          <a:xfrm>
            <a:off x="685800" y="6019800"/>
            <a:ext cx="7874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a:latin typeface="Arial" panose="020B0604020202020204" pitchFamily="34" charset="0"/>
              </a:rPr>
              <a:t>After the burst itself, afterglow emission in radio, optical and X-ray is observed for days (and sometimes months and years) which decays with time.</a:t>
            </a:r>
            <a:r>
              <a:rPr lang="en-US" altLang="en-US" sz="1600">
                <a:latin typeface="Arial" panose="020B0604020202020204" pitchFamily="34" charset="0"/>
              </a:rPr>
              <a:t> </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9F61C-59FD-454C-9BA3-68470063EC3D}"/>
              </a:ext>
            </a:extLst>
          </p:cNvPr>
          <p:cNvSpPr>
            <a:spLocks noGrp="1"/>
          </p:cNvSpPr>
          <p:nvPr>
            <p:ph type="title"/>
          </p:nvPr>
        </p:nvSpPr>
        <p:spPr/>
        <p:txBody>
          <a:bodyPr/>
          <a:lstStyle/>
          <a:p>
            <a:r>
              <a:rPr lang="en-US" dirty="0" err="1"/>
              <a:t>Multimessenger</a:t>
            </a:r>
            <a:r>
              <a:rPr lang="en-US" dirty="0"/>
              <a:t> Synergies - Neutrinos</a:t>
            </a:r>
          </a:p>
        </p:txBody>
      </p:sp>
      <p:sp>
        <p:nvSpPr>
          <p:cNvPr id="3" name="Content Placeholder 2">
            <a:extLst>
              <a:ext uri="{FF2B5EF4-FFF2-40B4-BE49-F238E27FC236}">
                <a16:creationId xmlns:a16="http://schemas.microsoft.com/office/drawing/2014/main" id="{E88E90A8-1314-0B46-BC56-DDFB427470BB}"/>
              </a:ext>
            </a:extLst>
          </p:cNvPr>
          <p:cNvSpPr>
            <a:spLocks noGrp="1"/>
          </p:cNvSpPr>
          <p:nvPr>
            <p:ph idx="1"/>
          </p:nvPr>
        </p:nvSpPr>
        <p:spPr>
          <a:xfrm>
            <a:off x="627063" y="1257300"/>
            <a:ext cx="7989887" cy="1866899"/>
          </a:xfrm>
        </p:spPr>
        <p:txBody>
          <a:bodyPr/>
          <a:lstStyle/>
          <a:p>
            <a:r>
              <a:rPr lang="en-US" dirty="0"/>
              <a:t>If GRB accelerate a population of protons (as suggested by the GeV observations) then this will also result in high energy neutrinos</a:t>
            </a:r>
          </a:p>
          <a:p>
            <a:r>
              <a:rPr lang="en-US" dirty="0" err="1"/>
              <a:t>IceCube</a:t>
            </a:r>
            <a:r>
              <a:rPr lang="en-US" dirty="0"/>
              <a:t> non detection of muon neutrinos during prompt phase of 1172 GRB yield constraints on hadron fraction as a function of jet Doppler factor.</a:t>
            </a:r>
          </a:p>
        </p:txBody>
      </p:sp>
      <p:pic>
        <p:nvPicPr>
          <p:cNvPr id="4" name="Picture 3">
            <a:extLst>
              <a:ext uri="{FF2B5EF4-FFF2-40B4-BE49-F238E27FC236}">
                <a16:creationId xmlns:a16="http://schemas.microsoft.com/office/drawing/2014/main" id="{ED888731-FB66-E440-BAF8-F7CC1DEB19DE}"/>
              </a:ext>
            </a:extLst>
          </p:cNvPr>
          <p:cNvPicPr>
            <a:picLocks noChangeAspect="1"/>
          </p:cNvPicPr>
          <p:nvPr/>
        </p:nvPicPr>
        <p:blipFill>
          <a:blip r:embed="rId2"/>
          <a:stretch>
            <a:fillRect/>
          </a:stretch>
        </p:blipFill>
        <p:spPr>
          <a:xfrm>
            <a:off x="0" y="3375883"/>
            <a:ext cx="9144000" cy="2948717"/>
          </a:xfrm>
          <a:prstGeom prst="rect">
            <a:avLst/>
          </a:prstGeom>
        </p:spPr>
      </p:pic>
    </p:spTree>
    <p:extLst>
      <p:ext uri="{BB962C8B-B14F-4D97-AF65-F5344CB8AC3E}">
        <p14:creationId xmlns:p14="http://schemas.microsoft.com/office/powerpoint/2010/main" val="40239703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B83A-617D-144A-9D6A-24CC172BCEF5}"/>
              </a:ext>
            </a:extLst>
          </p:cNvPr>
          <p:cNvSpPr>
            <a:spLocks noGrp="1"/>
          </p:cNvSpPr>
          <p:nvPr>
            <p:ph type="title"/>
          </p:nvPr>
        </p:nvSpPr>
        <p:spPr/>
        <p:txBody>
          <a:bodyPr/>
          <a:lstStyle/>
          <a:p>
            <a:r>
              <a:rPr lang="en-US" dirty="0"/>
              <a:t>Gravitational Waves</a:t>
            </a:r>
          </a:p>
        </p:txBody>
      </p:sp>
      <p:sp>
        <p:nvSpPr>
          <p:cNvPr id="5" name="Shape 393">
            <a:extLst>
              <a:ext uri="{FF2B5EF4-FFF2-40B4-BE49-F238E27FC236}">
                <a16:creationId xmlns:a16="http://schemas.microsoft.com/office/drawing/2014/main" id="{65D1A12C-A601-4F46-AD02-2E9B19CF2843}"/>
              </a:ext>
            </a:extLst>
          </p:cNvPr>
          <p:cNvSpPr txBox="1">
            <a:spLocks/>
          </p:cNvSpPr>
          <p:nvPr/>
        </p:nvSpPr>
        <p:spPr bwMode="auto">
          <a:xfrm>
            <a:off x="133475" y="2530013"/>
            <a:ext cx="9020100" cy="94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00" rIns="91425" bIns="45700" numCol="1" anchor="t" anchorCtr="0" compatLnSpc="1">
            <a:prstTxWarp prst="textNoShape">
              <a:avLst/>
            </a:prstTxWarp>
            <a:noAutofit/>
          </a:bodyPr>
          <a:lstStyle>
            <a:lvl1pPr marL="342900" indent="-342900" algn="l" rtl="0" fontAlgn="base">
              <a:spcBef>
                <a:spcPct val="20000"/>
              </a:spcBef>
              <a:spcAft>
                <a:spcPct val="0"/>
              </a:spcAft>
              <a:buChar char="•"/>
              <a:defRPr sz="2000" b="1" kern="1200">
                <a:solidFill>
                  <a:schemeClr val="tx1"/>
                </a:solidFill>
                <a:latin typeface="+mn-lt"/>
                <a:ea typeface="+mn-ea"/>
                <a:cs typeface="+mn-cs"/>
              </a:defRPr>
            </a:lvl1pPr>
            <a:lvl2pPr marL="742950" indent="-285750" algn="l" rtl="0" fontAlgn="base">
              <a:spcBef>
                <a:spcPct val="20000"/>
              </a:spcBef>
              <a:spcAft>
                <a:spcPct val="0"/>
              </a:spcAft>
              <a:buChar char="–"/>
              <a:defRPr sz="2000" b="1" kern="1200">
                <a:solidFill>
                  <a:srgbClr val="0033CC"/>
                </a:solidFill>
                <a:latin typeface="+mn-lt"/>
                <a:ea typeface="+mn-ea"/>
                <a:cs typeface="+mn-cs"/>
              </a:defRPr>
            </a:lvl2pPr>
            <a:lvl3pPr marL="1143000" indent="-228600" algn="l" rtl="0" fontAlgn="base">
              <a:spcBef>
                <a:spcPct val="20000"/>
              </a:spcBef>
              <a:spcAft>
                <a:spcPct val="0"/>
              </a:spcAft>
              <a:buChar char="•"/>
              <a:defRPr sz="2000" b="1" kern="1200">
                <a:solidFill>
                  <a:srgbClr val="0033CC"/>
                </a:solidFill>
                <a:latin typeface="+mn-lt"/>
                <a:ea typeface="+mn-ea"/>
                <a:cs typeface="+mn-cs"/>
              </a:defRPr>
            </a:lvl3pPr>
            <a:lvl4pPr marL="1600200" indent="-228600" algn="l" rtl="0" fontAlgn="base">
              <a:spcBef>
                <a:spcPct val="20000"/>
              </a:spcBef>
              <a:spcAft>
                <a:spcPct val="0"/>
              </a:spcAft>
              <a:buChar char="–"/>
              <a:defRPr b="1" kern="1200">
                <a:solidFill>
                  <a:schemeClr val="tx1"/>
                </a:solidFill>
                <a:latin typeface="+mn-lt"/>
                <a:ea typeface="+mn-ea"/>
                <a:cs typeface="+mn-cs"/>
              </a:defRPr>
            </a:lvl4pPr>
            <a:lvl5pPr marL="2057400" indent="-228600" algn="l" rtl="0" fontAlgn="base">
              <a:spcBef>
                <a:spcPct val="20000"/>
              </a:spcBef>
              <a:spcAft>
                <a:spcPct val="0"/>
              </a:spcAft>
              <a:buChar char="»"/>
              <a:defRPr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lt1"/>
              </a:buClr>
              <a:buSzPct val="100000"/>
              <a:buFont typeface="Arial"/>
              <a:buChar char="•"/>
            </a:pPr>
            <a:r>
              <a:rPr lang="en-GB">
                <a:latin typeface="Arial" panose="020B0604020202020204" pitchFamily="34" charset="0"/>
                <a:ea typeface="Calibri"/>
                <a:cs typeface="Arial" panose="020B0604020202020204" pitchFamily="34" charset="0"/>
                <a:sym typeface="Calibri"/>
              </a:rPr>
              <a:t>EM and GW observations bring complementary information:  Gravitational radiation → inspiral characteristics;  </a:t>
            </a:r>
            <a:r>
              <a:rPr lang="en-GB" i="1">
                <a:latin typeface="Arial" panose="020B0604020202020204" pitchFamily="34" charset="0"/>
                <a:ea typeface="Calibri"/>
                <a:cs typeface="Arial" panose="020B0604020202020204" pitchFamily="34" charset="0"/>
                <a:sym typeface="Calibri"/>
              </a:rPr>
              <a:t>EM</a:t>
            </a:r>
            <a:r>
              <a:rPr lang="en-GB">
                <a:latin typeface="Arial" panose="020B0604020202020204" pitchFamily="34" charset="0"/>
                <a:ea typeface="Calibri"/>
                <a:cs typeface="Arial" panose="020B0604020202020204" pitchFamily="34" charset="0"/>
                <a:sym typeface="Calibri"/>
              </a:rPr>
              <a:t> → jet properties &amp; environment</a:t>
            </a:r>
            <a:endParaRPr lang="en-GB" dirty="0">
              <a:latin typeface="Arial" panose="020B0604020202020204" pitchFamily="34" charset="0"/>
              <a:ea typeface="Calibri"/>
              <a:cs typeface="Arial" panose="020B0604020202020204" pitchFamily="34" charset="0"/>
              <a:sym typeface="Calibri"/>
            </a:endParaRPr>
          </a:p>
        </p:txBody>
      </p:sp>
      <p:grpSp>
        <p:nvGrpSpPr>
          <p:cNvPr id="7" name="Shape 395">
            <a:extLst>
              <a:ext uri="{FF2B5EF4-FFF2-40B4-BE49-F238E27FC236}">
                <a16:creationId xmlns:a16="http://schemas.microsoft.com/office/drawing/2014/main" id="{540D4960-8921-5648-9CA4-CAB6593AC4DE}"/>
              </a:ext>
            </a:extLst>
          </p:cNvPr>
          <p:cNvGrpSpPr/>
          <p:nvPr/>
        </p:nvGrpSpPr>
        <p:grpSpPr>
          <a:xfrm>
            <a:off x="2819400" y="3810000"/>
            <a:ext cx="4181576" cy="2531826"/>
            <a:chOff x="3720347" y="1951271"/>
            <a:chExt cx="5176499" cy="3651849"/>
          </a:xfrm>
        </p:grpSpPr>
        <p:pic>
          <p:nvPicPr>
            <p:cNvPr id="8" name="Shape 396">
              <a:extLst>
                <a:ext uri="{FF2B5EF4-FFF2-40B4-BE49-F238E27FC236}">
                  <a16:creationId xmlns:a16="http://schemas.microsoft.com/office/drawing/2014/main" id="{99F20D23-AEEE-7A41-A791-B5896DC5067B}"/>
                </a:ext>
              </a:extLst>
            </p:cNvPr>
            <p:cNvPicPr preferRelativeResize="0"/>
            <p:nvPr/>
          </p:nvPicPr>
          <p:blipFill rotWithShape="1">
            <a:blip r:embed="rId2">
              <a:alphaModFix/>
            </a:blip>
            <a:srcRect/>
            <a:stretch/>
          </p:blipFill>
          <p:spPr>
            <a:xfrm>
              <a:off x="5020718" y="3774320"/>
              <a:ext cx="2612999" cy="1828800"/>
            </a:xfrm>
            <a:prstGeom prst="rect">
              <a:avLst/>
            </a:prstGeom>
            <a:noFill/>
            <a:ln>
              <a:noFill/>
            </a:ln>
          </p:spPr>
        </p:pic>
        <p:pic>
          <p:nvPicPr>
            <p:cNvPr id="9" name="Shape 397">
              <a:extLst>
                <a:ext uri="{FF2B5EF4-FFF2-40B4-BE49-F238E27FC236}">
                  <a16:creationId xmlns:a16="http://schemas.microsoft.com/office/drawing/2014/main" id="{43306251-3059-C141-91D3-B3647077C1C5}"/>
                </a:ext>
              </a:extLst>
            </p:cNvPr>
            <p:cNvPicPr preferRelativeResize="0"/>
            <p:nvPr/>
          </p:nvPicPr>
          <p:blipFill rotWithShape="1">
            <a:blip r:embed="rId3">
              <a:alphaModFix/>
            </a:blip>
            <a:srcRect/>
            <a:stretch/>
          </p:blipFill>
          <p:spPr>
            <a:xfrm>
              <a:off x="3720347" y="1951271"/>
              <a:ext cx="5176499" cy="1828800"/>
            </a:xfrm>
            <a:prstGeom prst="rect">
              <a:avLst/>
            </a:prstGeom>
            <a:noFill/>
            <a:ln>
              <a:noFill/>
            </a:ln>
          </p:spPr>
        </p:pic>
      </p:grpSp>
      <p:sp>
        <p:nvSpPr>
          <p:cNvPr id="10" name="Shape 398">
            <a:extLst>
              <a:ext uri="{FF2B5EF4-FFF2-40B4-BE49-F238E27FC236}">
                <a16:creationId xmlns:a16="http://schemas.microsoft.com/office/drawing/2014/main" id="{EC2F9846-572B-3547-B052-A694A668F95E}"/>
              </a:ext>
            </a:extLst>
          </p:cNvPr>
          <p:cNvSpPr txBox="1">
            <a:spLocks/>
          </p:cNvSpPr>
          <p:nvPr/>
        </p:nvSpPr>
        <p:spPr bwMode="auto">
          <a:xfrm>
            <a:off x="96659" y="1066800"/>
            <a:ext cx="9020100" cy="195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00" rIns="91425" bIns="45700" numCol="1" anchor="t" anchorCtr="0" compatLnSpc="1">
            <a:prstTxWarp prst="textNoShape">
              <a:avLst/>
            </a:prstTxWarp>
            <a:noAutofit/>
          </a:bodyPr>
          <a:lstStyle>
            <a:lvl1pPr marL="342900" indent="-342900" algn="l" rtl="0" fontAlgn="base">
              <a:spcBef>
                <a:spcPct val="20000"/>
              </a:spcBef>
              <a:spcAft>
                <a:spcPct val="0"/>
              </a:spcAft>
              <a:buChar char="•"/>
              <a:defRPr sz="2000" b="1" kern="1200">
                <a:solidFill>
                  <a:schemeClr val="tx1"/>
                </a:solidFill>
                <a:latin typeface="+mn-lt"/>
                <a:ea typeface="+mn-ea"/>
                <a:cs typeface="+mn-cs"/>
              </a:defRPr>
            </a:lvl1pPr>
            <a:lvl2pPr marL="742950" indent="-285750" algn="l" rtl="0" fontAlgn="base">
              <a:spcBef>
                <a:spcPct val="20000"/>
              </a:spcBef>
              <a:spcAft>
                <a:spcPct val="0"/>
              </a:spcAft>
              <a:buChar char="–"/>
              <a:defRPr sz="2000" b="1" kern="1200">
                <a:solidFill>
                  <a:srgbClr val="0033CC"/>
                </a:solidFill>
                <a:latin typeface="+mn-lt"/>
                <a:ea typeface="+mn-ea"/>
                <a:cs typeface="+mn-cs"/>
              </a:defRPr>
            </a:lvl2pPr>
            <a:lvl3pPr marL="1143000" indent="-228600" algn="l" rtl="0" fontAlgn="base">
              <a:spcBef>
                <a:spcPct val="20000"/>
              </a:spcBef>
              <a:spcAft>
                <a:spcPct val="0"/>
              </a:spcAft>
              <a:buChar char="•"/>
              <a:defRPr sz="2000" b="1" kern="1200">
                <a:solidFill>
                  <a:srgbClr val="0033CC"/>
                </a:solidFill>
                <a:latin typeface="+mn-lt"/>
                <a:ea typeface="+mn-ea"/>
                <a:cs typeface="+mn-cs"/>
              </a:defRPr>
            </a:lvl3pPr>
            <a:lvl4pPr marL="1600200" indent="-228600" algn="l" rtl="0" fontAlgn="base">
              <a:spcBef>
                <a:spcPct val="20000"/>
              </a:spcBef>
              <a:spcAft>
                <a:spcPct val="0"/>
              </a:spcAft>
              <a:buChar char="–"/>
              <a:defRPr b="1" kern="1200">
                <a:solidFill>
                  <a:schemeClr val="tx1"/>
                </a:solidFill>
                <a:latin typeface="+mn-lt"/>
                <a:ea typeface="+mn-ea"/>
                <a:cs typeface="+mn-cs"/>
              </a:defRPr>
            </a:lvl4pPr>
            <a:lvl5pPr marL="2057400" indent="-228600" algn="l" rtl="0" fontAlgn="base">
              <a:spcBef>
                <a:spcPct val="20000"/>
              </a:spcBef>
              <a:spcAft>
                <a:spcPct val="0"/>
              </a:spcAft>
              <a:buChar char="»"/>
              <a:defRPr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spcBef>
                <a:spcPts val="0"/>
              </a:spcBef>
              <a:buClr>
                <a:schemeClr val="lt1"/>
              </a:buClr>
              <a:buSzPct val="90909"/>
              <a:buFont typeface="Arial"/>
              <a:buChar char="•"/>
            </a:pPr>
            <a:r>
              <a:rPr lang="en-GB" dirty="0"/>
              <a:t>LIGO/Virgo sensitive to gravitational waves produced in merger of compact objects (NS-NS, NS-BH and BH-BH)</a:t>
            </a:r>
          </a:p>
          <a:p>
            <a:pPr indent="0">
              <a:lnSpc>
                <a:spcPct val="115000"/>
              </a:lnSpc>
              <a:spcBef>
                <a:spcPts val="1000"/>
              </a:spcBef>
              <a:buClr>
                <a:schemeClr val="lt1"/>
              </a:buClr>
              <a:buSzPct val="90909"/>
              <a:buFont typeface="Arial"/>
              <a:buChar char="•"/>
            </a:pPr>
            <a:r>
              <a:rPr lang="en-GB" dirty="0"/>
              <a:t>Compact mergers are presumed progenitors for short GRBs</a:t>
            </a:r>
          </a:p>
        </p:txBody>
      </p:sp>
    </p:spTree>
    <p:extLst>
      <p:ext uri="{BB962C8B-B14F-4D97-AF65-F5344CB8AC3E}">
        <p14:creationId xmlns:p14="http://schemas.microsoft.com/office/powerpoint/2010/main" val="67005704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GRB 170817A</a:t>
            </a:r>
          </a:p>
        </p:txBody>
      </p:sp>
      <p:sp>
        <p:nvSpPr>
          <p:cNvPr id="3" name="Content Placeholder 2"/>
          <p:cNvSpPr>
            <a:spLocks noGrp="1"/>
          </p:cNvSpPr>
          <p:nvPr>
            <p:ph idx="1"/>
          </p:nvPr>
        </p:nvSpPr>
        <p:spPr/>
        <p:txBody>
          <a:bodyPr/>
          <a:lstStyle/>
          <a:p>
            <a:r>
              <a:rPr lang="en-US" dirty="0" err="1"/>
              <a:t>vx</a:t>
            </a:r>
            <a:endParaRPr lang="en-US" dirty="0"/>
          </a:p>
        </p:txBody>
      </p:sp>
      <p:pic>
        <p:nvPicPr>
          <p:cNvPr id="4" name="Picture 3" descr="Fermi-LIGO_INTEGRAL_Graph_Still_Tim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3" y="1141413"/>
            <a:ext cx="9144000" cy="5143500"/>
          </a:xfrm>
          <a:prstGeom prst="rect">
            <a:avLst/>
          </a:prstGeom>
        </p:spPr>
      </p:pic>
    </p:spTree>
    <p:extLst>
      <p:ext uri="{BB962C8B-B14F-4D97-AF65-F5344CB8AC3E}">
        <p14:creationId xmlns:p14="http://schemas.microsoft.com/office/powerpoint/2010/main" val="14584382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GRB 170817 was a normal short GRB</a:t>
            </a:r>
          </a:p>
        </p:txBody>
      </p:sp>
      <p:sp>
        <p:nvSpPr>
          <p:cNvPr id="3" name="Content Placeholder 2"/>
          <p:cNvSpPr>
            <a:spLocks noGrp="1"/>
          </p:cNvSpPr>
          <p:nvPr>
            <p:ph idx="1"/>
          </p:nvPr>
        </p:nvSpPr>
        <p:spPr>
          <a:xfrm>
            <a:off x="518465" y="4410503"/>
            <a:ext cx="7991475" cy="1728192"/>
          </a:xfrm>
        </p:spPr>
        <p:txBody>
          <a:bodyPr/>
          <a:lstStyle/>
          <a:p>
            <a:r>
              <a:rPr lang="en-US" dirty="0"/>
              <a:t>Falls right in the middle of the distribution for energy release for a short GRB</a:t>
            </a:r>
          </a:p>
          <a:p>
            <a:r>
              <a:rPr lang="en-US" dirty="0"/>
              <a:t>Not strongly peaked, so peak flux is low compared to bursts with comparable </a:t>
            </a:r>
            <a:r>
              <a:rPr lang="en-US" dirty="0" err="1"/>
              <a:t>fluence</a:t>
            </a:r>
            <a:endParaRPr lang="en-US" dirty="0"/>
          </a:p>
          <a:p>
            <a:r>
              <a:rPr lang="en-US" dirty="0"/>
              <a:t>But, we know that this burst was more than 10 times closer than any other with a measured distance.</a:t>
            </a:r>
          </a:p>
        </p:txBody>
      </p:sp>
      <p:pic>
        <p:nvPicPr>
          <p:cNvPr id="4" name="Picture 3" descr="fluenc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37" y="1484784"/>
            <a:ext cx="8958059" cy="2880320"/>
          </a:xfrm>
          <a:prstGeom prst="rect">
            <a:avLst/>
          </a:prstGeom>
        </p:spPr>
      </p:pic>
    </p:spTree>
    <p:extLst>
      <p:ext uri="{BB962C8B-B14F-4D97-AF65-F5344CB8AC3E}">
        <p14:creationId xmlns:p14="http://schemas.microsoft.com/office/powerpoint/2010/main" val="355194115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GRB is Exceedingly Dim</a:t>
            </a:r>
          </a:p>
        </p:txBody>
      </p:sp>
      <p:sp>
        <p:nvSpPr>
          <p:cNvPr id="3" name="Content Placeholder 2"/>
          <p:cNvSpPr>
            <a:spLocks noGrp="1"/>
          </p:cNvSpPr>
          <p:nvPr>
            <p:ph idx="1"/>
          </p:nvPr>
        </p:nvSpPr>
        <p:spPr>
          <a:xfrm>
            <a:off x="625475" y="5085184"/>
            <a:ext cx="7991475" cy="1199729"/>
          </a:xfrm>
        </p:spPr>
        <p:txBody>
          <a:bodyPr/>
          <a:lstStyle/>
          <a:p>
            <a:r>
              <a:rPr lang="en-US" dirty="0"/>
              <a:t>Using known distance, GRB 170817A is sub-luminous by 2-6 orders of magnitude.</a:t>
            </a:r>
          </a:p>
        </p:txBody>
      </p:sp>
      <p:pic>
        <p:nvPicPr>
          <p:cNvPr id="4" name="Picture 3"/>
          <p:cNvPicPr>
            <a:picLocks noChangeAspect="1"/>
          </p:cNvPicPr>
          <p:nvPr/>
        </p:nvPicPr>
        <p:blipFill>
          <a:blip r:embed="rId2"/>
          <a:stretch>
            <a:fillRect/>
          </a:stretch>
        </p:blipFill>
        <p:spPr>
          <a:xfrm>
            <a:off x="-31199" y="1268760"/>
            <a:ext cx="9144000" cy="3361099"/>
          </a:xfrm>
          <a:prstGeom prst="rect">
            <a:avLst/>
          </a:prstGeom>
        </p:spPr>
      </p:pic>
    </p:spTree>
    <p:extLst>
      <p:ext uri="{BB962C8B-B14F-4D97-AF65-F5344CB8AC3E}">
        <p14:creationId xmlns:p14="http://schemas.microsoft.com/office/powerpoint/2010/main" val="353005978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Structured Jet or Cocoon</a:t>
            </a:r>
            <a:endParaRPr lang="en-US" dirty="0"/>
          </a:p>
        </p:txBody>
      </p:sp>
      <p:sp>
        <p:nvSpPr>
          <p:cNvPr id="3" name="Content Placeholder 2"/>
          <p:cNvSpPr>
            <a:spLocks noGrp="1"/>
          </p:cNvSpPr>
          <p:nvPr>
            <p:ph idx="1"/>
          </p:nvPr>
        </p:nvSpPr>
        <p:spPr>
          <a:xfrm>
            <a:off x="467544" y="5229200"/>
            <a:ext cx="7991475" cy="1415753"/>
          </a:xfrm>
        </p:spPr>
        <p:txBody>
          <a:bodyPr/>
          <a:lstStyle/>
          <a:p>
            <a:endParaRPr lang="en-US" dirty="0"/>
          </a:p>
        </p:txBody>
      </p:sp>
      <p:pic>
        <p:nvPicPr>
          <p:cNvPr id="4" name="Picture 3"/>
          <p:cNvPicPr>
            <a:picLocks noChangeAspect="1"/>
          </p:cNvPicPr>
          <p:nvPr/>
        </p:nvPicPr>
        <p:blipFill>
          <a:blip r:embed="rId2"/>
          <a:stretch>
            <a:fillRect/>
          </a:stretch>
        </p:blipFill>
        <p:spPr>
          <a:xfrm>
            <a:off x="105913" y="1173951"/>
            <a:ext cx="9144000" cy="4030311"/>
          </a:xfrm>
          <a:prstGeom prst="rect">
            <a:avLst/>
          </a:prstGeom>
        </p:spPr>
      </p:pic>
    </p:spTree>
    <p:extLst>
      <p:ext uri="{BB962C8B-B14F-4D97-AF65-F5344CB8AC3E}">
        <p14:creationId xmlns:p14="http://schemas.microsoft.com/office/powerpoint/2010/main" val="20324844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39725"/>
            <a:ext cx="7904162" cy="657225"/>
          </a:xfrm>
        </p:spPr>
        <p:txBody>
          <a:bodyPr/>
          <a:lstStyle/>
          <a:p>
            <a:r>
              <a:rPr lang="en-US" dirty="0"/>
              <a:t>Some details – two gamma-ray components</a:t>
            </a:r>
          </a:p>
        </p:txBody>
      </p:sp>
      <p:pic>
        <p:nvPicPr>
          <p:cNvPr id="4" name="Picture 3"/>
          <p:cNvPicPr>
            <a:picLocks noChangeAspect="1"/>
          </p:cNvPicPr>
          <p:nvPr/>
        </p:nvPicPr>
        <p:blipFill>
          <a:blip r:embed="rId2"/>
          <a:stretch>
            <a:fillRect/>
          </a:stretch>
        </p:blipFill>
        <p:spPr>
          <a:xfrm>
            <a:off x="4066352" y="1214146"/>
            <a:ext cx="5085184" cy="3366466"/>
          </a:xfrm>
          <a:prstGeom prst="rect">
            <a:avLst/>
          </a:prstGeom>
        </p:spPr>
      </p:pic>
      <p:sp>
        <p:nvSpPr>
          <p:cNvPr id="5" name="Content Placeholder 2"/>
          <p:cNvSpPr txBox="1">
            <a:spLocks/>
          </p:cNvSpPr>
          <p:nvPr/>
        </p:nvSpPr>
        <p:spPr bwMode="auto">
          <a:xfrm>
            <a:off x="251520" y="1196752"/>
            <a:ext cx="5719355" cy="4772706"/>
          </a:xfrm>
          <a:prstGeom prst="rect">
            <a:avLst/>
          </a:prstGeom>
          <a:noFill/>
          <a:ln w="9525">
            <a:noFill/>
            <a:miter lim="800000"/>
            <a:headEnd/>
            <a:tailEnd/>
          </a:ln>
        </p:spPr>
        <p:txBody>
          <a:bodyPr vert="horz" wrap="square" lIns="0" tIns="45720" rIns="0" bIns="45720" numCol="1" anchor="t" anchorCtr="0" compatLnSpc="1">
            <a:prstTxWarp prst="textNoShape">
              <a:avLst/>
            </a:prstTxWarp>
            <a:normAutofit/>
          </a:bodyPr>
          <a:lstStyle>
            <a:lvl1pPr marL="342900" indent="-342900" algn="l" rtl="0" fontAlgn="base">
              <a:spcBef>
                <a:spcPct val="20000"/>
              </a:spcBef>
              <a:spcAft>
                <a:spcPct val="0"/>
              </a:spcAft>
              <a:buChar char="•"/>
              <a:defRPr sz="2000" b="1">
                <a:solidFill>
                  <a:schemeClr val="tx1"/>
                </a:solidFill>
                <a:latin typeface="+mn-lt"/>
                <a:ea typeface="ＭＳ Ｐゴシック" pitchFamily="1" charset="-128"/>
                <a:cs typeface="ＭＳ Ｐゴシック" pitchFamily="1" charset="-128"/>
              </a:defRPr>
            </a:lvl1pPr>
            <a:lvl2pPr marL="742950" indent="-285750" algn="l" rtl="0" fontAlgn="base">
              <a:spcBef>
                <a:spcPct val="20000"/>
              </a:spcBef>
              <a:spcAft>
                <a:spcPct val="0"/>
              </a:spcAft>
              <a:buChar char="–"/>
              <a:defRPr sz="2000" b="1">
                <a:solidFill>
                  <a:srgbClr val="0033CC"/>
                </a:solidFill>
                <a:latin typeface="+mn-lt"/>
                <a:ea typeface="ＭＳ Ｐゴシック" pitchFamily="-112" charset="-128"/>
              </a:defRPr>
            </a:lvl2pPr>
            <a:lvl3pPr marL="1143000" indent="-228600" algn="l" rtl="0" fontAlgn="base">
              <a:spcBef>
                <a:spcPct val="20000"/>
              </a:spcBef>
              <a:spcAft>
                <a:spcPct val="0"/>
              </a:spcAft>
              <a:buChar char="•"/>
              <a:defRPr sz="2000" b="1">
                <a:solidFill>
                  <a:schemeClr val="tx1"/>
                </a:solidFill>
                <a:latin typeface="+mn-lt"/>
                <a:ea typeface="ＭＳ Ｐゴシック" pitchFamily="-112" charset="-128"/>
              </a:defRPr>
            </a:lvl3pPr>
            <a:lvl4pPr marL="1600200" indent="-228600" algn="l" rtl="0" fontAlgn="base">
              <a:spcBef>
                <a:spcPct val="20000"/>
              </a:spcBef>
              <a:spcAft>
                <a:spcPct val="0"/>
              </a:spcAft>
              <a:buChar char="–"/>
              <a:defRPr b="1">
                <a:solidFill>
                  <a:schemeClr val="tx1"/>
                </a:solidFill>
                <a:latin typeface="+mn-lt"/>
                <a:ea typeface="ＭＳ Ｐゴシック" pitchFamily="-112" charset="-128"/>
              </a:defRPr>
            </a:lvl4pPr>
            <a:lvl5pPr marL="2057400" indent="-228600" algn="l" rtl="0" fontAlgn="base">
              <a:spcBef>
                <a:spcPct val="20000"/>
              </a:spcBef>
              <a:spcAft>
                <a:spcPct val="0"/>
              </a:spcAft>
              <a:buChar char="»"/>
              <a:defRPr b="1">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har char="»"/>
              <a:defRPr b="1">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b="1">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b="1">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b="1">
                <a:solidFill>
                  <a:schemeClr val="tx1"/>
                </a:solidFill>
                <a:latin typeface="+mn-lt"/>
                <a:ea typeface="ＭＳ Ｐゴシック" pitchFamily="-112" charset="-128"/>
              </a:defRPr>
            </a:lvl9pPr>
          </a:lstStyle>
          <a:p>
            <a:r>
              <a:rPr lang="en-US" dirty="0"/>
              <a:t>Main Peak (~0.5 s)</a:t>
            </a:r>
          </a:p>
          <a:p>
            <a:pPr lvl="1"/>
            <a:r>
              <a:rPr lang="en-US" dirty="0" err="1"/>
              <a:t>E</a:t>
            </a:r>
            <a:r>
              <a:rPr lang="en-US" baseline="-25000" dirty="0" err="1"/>
              <a:t>peak</a:t>
            </a:r>
            <a:r>
              <a:rPr lang="en-US" dirty="0"/>
              <a:t> = (185 ± 62) </a:t>
            </a:r>
            <a:r>
              <a:rPr lang="en-US" dirty="0" err="1"/>
              <a:t>keV</a:t>
            </a:r>
            <a:endParaRPr lang="en-US" dirty="0"/>
          </a:p>
          <a:p>
            <a:pPr lvl="1"/>
            <a:r>
              <a:rPr lang="en-US" dirty="0"/>
              <a:t>(3.1±0.7)x10</a:t>
            </a:r>
            <a:r>
              <a:rPr lang="en-US" baseline="30000" dirty="0"/>
              <a:t>-7 </a:t>
            </a:r>
            <a:r>
              <a:rPr lang="en-US" dirty="0"/>
              <a:t>erg s</a:t>
            </a:r>
            <a:r>
              <a:rPr lang="en-US" baseline="30000" dirty="0"/>
              <a:t>-1</a:t>
            </a:r>
            <a:r>
              <a:rPr lang="en-US" dirty="0"/>
              <a:t> cm</a:t>
            </a:r>
            <a:r>
              <a:rPr lang="en-US" baseline="30000" dirty="0"/>
              <a:t>-2</a:t>
            </a:r>
            <a:endParaRPr lang="en-US" dirty="0"/>
          </a:p>
          <a:p>
            <a:pPr lvl="1"/>
            <a:r>
              <a:rPr lang="en-US" dirty="0"/>
              <a:t>(1.8±0.4)x10</a:t>
            </a:r>
            <a:r>
              <a:rPr lang="en-US" baseline="30000" dirty="0"/>
              <a:t>-7 </a:t>
            </a:r>
            <a:r>
              <a:rPr lang="en-US" dirty="0"/>
              <a:t>erg cm</a:t>
            </a:r>
            <a:r>
              <a:rPr lang="en-US" baseline="30000" dirty="0"/>
              <a:t>-2</a:t>
            </a:r>
            <a:endParaRPr lang="en-US" dirty="0"/>
          </a:p>
          <a:p>
            <a:endParaRPr lang="en-US" dirty="0"/>
          </a:p>
          <a:p>
            <a:r>
              <a:rPr lang="en-US" dirty="0"/>
              <a:t>Soft Tail (~few s)</a:t>
            </a:r>
          </a:p>
          <a:p>
            <a:pPr lvl="1"/>
            <a:r>
              <a:rPr lang="en-US" dirty="0" err="1"/>
              <a:t>k</a:t>
            </a:r>
            <a:r>
              <a:rPr lang="en-US" baseline="-25000" dirty="0" err="1"/>
              <a:t>B</a:t>
            </a:r>
            <a:r>
              <a:rPr lang="en-US" dirty="0" err="1"/>
              <a:t>T</a:t>
            </a:r>
            <a:r>
              <a:rPr lang="en-US" dirty="0"/>
              <a:t> = (10.3±1.5) </a:t>
            </a:r>
            <a:r>
              <a:rPr lang="en-US" dirty="0" err="1"/>
              <a:t>keV</a:t>
            </a:r>
            <a:endParaRPr lang="en-US" dirty="0"/>
          </a:p>
          <a:p>
            <a:pPr lvl="1"/>
            <a:r>
              <a:rPr lang="en-US" dirty="0"/>
              <a:t>(0.5±0.1)</a:t>
            </a:r>
            <a:r>
              <a:rPr lang="en-US" baseline="30000" dirty="0"/>
              <a:t>-7 </a:t>
            </a:r>
            <a:r>
              <a:rPr lang="en-US" dirty="0"/>
              <a:t>erg s</a:t>
            </a:r>
            <a:r>
              <a:rPr lang="en-US" baseline="30000" dirty="0"/>
              <a:t>-1</a:t>
            </a:r>
            <a:r>
              <a:rPr lang="en-US" dirty="0"/>
              <a:t> cm</a:t>
            </a:r>
            <a:r>
              <a:rPr lang="en-US" baseline="30000" dirty="0"/>
              <a:t>-2</a:t>
            </a:r>
          </a:p>
          <a:p>
            <a:pPr lvl="1"/>
            <a:r>
              <a:rPr lang="en-US" dirty="0"/>
              <a:t>(0.6±0.1)</a:t>
            </a:r>
            <a:r>
              <a:rPr lang="en-US" baseline="30000" dirty="0"/>
              <a:t>-7</a:t>
            </a:r>
            <a:r>
              <a:rPr lang="en-US" dirty="0"/>
              <a:t> erg s</a:t>
            </a:r>
            <a:r>
              <a:rPr lang="en-US" baseline="30000" dirty="0"/>
              <a:t>-1</a:t>
            </a:r>
            <a:endParaRPr lang="en-US" dirty="0"/>
          </a:p>
          <a:p>
            <a:pPr lvl="1"/>
            <a:endParaRPr lang="en-US" dirty="0"/>
          </a:p>
          <a:p>
            <a:pPr lvl="1"/>
            <a:endParaRPr lang="en-US" dirty="0"/>
          </a:p>
        </p:txBody>
      </p:sp>
    </p:spTree>
    <p:extLst>
      <p:ext uri="{BB962C8B-B14F-4D97-AF65-F5344CB8AC3E}">
        <p14:creationId xmlns:p14="http://schemas.microsoft.com/office/powerpoint/2010/main" val="361510912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Origin of the Gamma-rays</a:t>
            </a:r>
          </a:p>
        </p:txBody>
      </p:sp>
      <p:sp>
        <p:nvSpPr>
          <p:cNvPr id="3" name="Content Placeholder 2"/>
          <p:cNvSpPr>
            <a:spLocks noGrp="1"/>
          </p:cNvSpPr>
          <p:nvPr>
            <p:ph idx="1"/>
          </p:nvPr>
        </p:nvSpPr>
        <p:spPr>
          <a:xfrm>
            <a:off x="557705" y="1412776"/>
            <a:ext cx="8129095" cy="4351338"/>
          </a:xfrm>
        </p:spPr>
        <p:txBody>
          <a:bodyPr>
            <a:normAutofit fontScale="92500"/>
          </a:bodyPr>
          <a:lstStyle/>
          <a:p>
            <a:endParaRPr lang="en-US" dirty="0"/>
          </a:p>
          <a:p>
            <a:r>
              <a:rPr lang="en-US" dirty="0"/>
              <a:t>The short hard spike can be explained reasonably by:</a:t>
            </a:r>
          </a:p>
          <a:p>
            <a:pPr lvl="1"/>
            <a:r>
              <a:rPr lang="en-US" dirty="0"/>
              <a:t>internal shocks and, assuming the entire time delay is due to the jet propagation time, we can set upper limits on the radius of the jet and the emitting region. </a:t>
            </a:r>
          </a:p>
          <a:p>
            <a:pPr lvl="1"/>
            <a:r>
              <a:rPr lang="en-US" dirty="0"/>
              <a:t>external shocks and, assuming the entire time delay is the time until external shocks occur, we can set limits on the deceleration radius and the bulk Lorentz factor of the jet</a:t>
            </a:r>
          </a:p>
          <a:p>
            <a:endParaRPr lang="en-US" dirty="0"/>
          </a:p>
          <a:p>
            <a:r>
              <a:rPr lang="en-US" dirty="0"/>
              <a:t>The thermal tail can be explained as arising from:</a:t>
            </a:r>
          </a:p>
          <a:p>
            <a:pPr lvl="1"/>
            <a:r>
              <a:rPr lang="en-US" dirty="0" err="1"/>
              <a:t>photospheric</a:t>
            </a:r>
            <a:r>
              <a:rPr lang="en-US" dirty="0"/>
              <a:t> emission (with the delay the time until it is optically thin)</a:t>
            </a:r>
          </a:p>
          <a:p>
            <a:pPr lvl="1"/>
            <a:r>
              <a:rPr lang="en-US" dirty="0"/>
              <a:t>cocoon emission, which matches the UV detection from Swift</a:t>
            </a:r>
          </a:p>
        </p:txBody>
      </p:sp>
      <p:sp>
        <p:nvSpPr>
          <p:cNvPr id="4" name="Slide Number Placeholder 3"/>
          <p:cNvSpPr>
            <a:spLocks noGrp="1"/>
          </p:cNvSpPr>
          <p:nvPr>
            <p:ph type="sldNum" sz="quarter" idx="12"/>
          </p:nvPr>
        </p:nvSpPr>
        <p:spPr/>
        <p:txBody>
          <a:bodyPr/>
          <a:lstStyle/>
          <a:p>
            <a:fld id="{BC6AF836-0D3B-40C0-B49A-49D0C5EF3419}" type="slidenum">
              <a:rPr lang="en-US" smtClean="0"/>
              <a:t>27</a:t>
            </a:fld>
            <a:endParaRPr lang="en-US"/>
          </a:p>
        </p:txBody>
      </p:sp>
    </p:spTree>
    <p:extLst>
      <p:ext uri="{BB962C8B-B14F-4D97-AF65-F5344CB8AC3E}">
        <p14:creationId xmlns:p14="http://schemas.microsoft.com/office/powerpoint/2010/main" val="19886057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D20C9-DD84-2548-BFD9-67DCF16DED34}"/>
              </a:ext>
            </a:extLst>
          </p:cNvPr>
          <p:cNvSpPr>
            <a:spLocks noGrp="1"/>
          </p:cNvSpPr>
          <p:nvPr>
            <p:ph type="title"/>
          </p:nvPr>
        </p:nvSpPr>
        <p:spPr/>
        <p:txBody>
          <a:bodyPr/>
          <a:lstStyle/>
          <a:p>
            <a:r>
              <a:rPr lang="en-US" dirty="0"/>
              <a:t>Late onset of X-ray and Radio</a:t>
            </a:r>
          </a:p>
        </p:txBody>
      </p:sp>
      <p:sp>
        <p:nvSpPr>
          <p:cNvPr id="3" name="Content Placeholder 2">
            <a:extLst>
              <a:ext uri="{FF2B5EF4-FFF2-40B4-BE49-F238E27FC236}">
                <a16:creationId xmlns:a16="http://schemas.microsoft.com/office/drawing/2014/main" id="{9843D19B-5EB6-A74E-BAE1-52D5836ECFEF}"/>
              </a:ext>
            </a:extLst>
          </p:cNvPr>
          <p:cNvSpPr>
            <a:spLocks noGrp="1"/>
          </p:cNvSpPr>
          <p:nvPr>
            <p:ph idx="1"/>
          </p:nvPr>
        </p:nvSpPr>
        <p:spPr>
          <a:xfrm>
            <a:off x="627063" y="1257300"/>
            <a:ext cx="4249737" cy="5027613"/>
          </a:xfrm>
        </p:spPr>
        <p:txBody>
          <a:bodyPr/>
          <a:lstStyle/>
          <a:p>
            <a:r>
              <a:rPr lang="en-US" dirty="0"/>
              <a:t>X-ray appeared after 9 days</a:t>
            </a:r>
          </a:p>
          <a:p>
            <a:r>
              <a:rPr lang="en-US" dirty="0"/>
              <a:t>Radio appeared after 16 days</a:t>
            </a:r>
          </a:p>
          <a:p>
            <a:r>
              <a:rPr lang="en-US" dirty="0"/>
              <a:t>Both slowly rising</a:t>
            </a:r>
          </a:p>
          <a:p>
            <a:r>
              <a:rPr lang="en-US" dirty="0"/>
              <a:t>X-ray spectroscopy cannot distinguish between thermal and non-thermal, however:</a:t>
            </a:r>
          </a:p>
          <a:p>
            <a:pPr lvl="1"/>
            <a:r>
              <a:rPr lang="en-US" dirty="0"/>
              <a:t>Non-thermal spectrum with photon index </a:t>
            </a:r>
            <a:r>
              <a:rPr lang="en-US" dirty="0">
                <a:latin typeface="Symbol" charset="2"/>
                <a:ea typeface="Symbol" charset="2"/>
                <a:cs typeface="Symbol" charset="2"/>
              </a:rPr>
              <a:t>G</a:t>
            </a:r>
            <a:r>
              <a:rPr lang="en-US" dirty="0"/>
              <a:t>~1.5 can account for the X-ray and radio emission</a:t>
            </a:r>
          </a:p>
          <a:p>
            <a:pPr lvl="1"/>
            <a:endParaRPr lang="en-US" dirty="0"/>
          </a:p>
        </p:txBody>
      </p:sp>
      <p:pic>
        <p:nvPicPr>
          <p:cNvPr id="4" name="Content Placeholder 3">
            <a:extLst>
              <a:ext uri="{FF2B5EF4-FFF2-40B4-BE49-F238E27FC236}">
                <a16:creationId xmlns:a16="http://schemas.microsoft.com/office/drawing/2014/main" id="{E87723C1-6206-7541-9B99-6CD25D6C4219}"/>
              </a:ext>
            </a:extLst>
          </p:cNvPr>
          <p:cNvPicPr>
            <a:picLocks noChangeAspect="1"/>
          </p:cNvPicPr>
          <p:nvPr/>
        </p:nvPicPr>
        <p:blipFill rotWithShape="1">
          <a:blip r:embed="rId2"/>
          <a:srcRect l="49367"/>
          <a:stretch/>
        </p:blipFill>
        <p:spPr>
          <a:xfrm>
            <a:off x="5715000" y="4038600"/>
            <a:ext cx="3046412" cy="2714070"/>
          </a:xfrm>
          <a:prstGeom prst="rect">
            <a:avLst/>
          </a:prstGeom>
        </p:spPr>
      </p:pic>
      <p:pic>
        <p:nvPicPr>
          <p:cNvPr id="6" name="Picture 5">
            <a:extLst>
              <a:ext uri="{FF2B5EF4-FFF2-40B4-BE49-F238E27FC236}">
                <a16:creationId xmlns:a16="http://schemas.microsoft.com/office/drawing/2014/main" id="{C95EE299-EE2A-BD47-B96D-4B4E3150F121}"/>
              </a:ext>
            </a:extLst>
          </p:cNvPr>
          <p:cNvPicPr>
            <a:picLocks noChangeAspect="1"/>
          </p:cNvPicPr>
          <p:nvPr/>
        </p:nvPicPr>
        <p:blipFill>
          <a:blip r:embed="rId3"/>
          <a:stretch>
            <a:fillRect/>
          </a:stretch>
        </p:blipFill>
        <p:spPr>
          <a:xfrm>
            <a:off x="5891214" y="1059389"/>
            <a:ext cx="2693983" cy="2916771"/>
          </a:xfrm>
          <a:prstGeom prst="rect">
            <a:avLst/>
          </a:prstGeom>
        </p:spPr>
      </p:pic>
    </p:spTree>
    <p:extLst>
      <p:ext uri="{BB962C8B-B14F-4D97-AF65-F5344CB8AC3E}">
        <p14:creationId xmlns:p14="http://schemas.microsoft.com/office/powerpoint/2010/main" val="96337310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3A15FAC-709C-9445-8A2B-5BE7BEB07B80}"/>
              </a:ext>
            </a:extLst>
          </p:cNvPr>
          <p:cNvSpPr>
            <a:spLocks noGrp="1"/>
          </p:cNvSpPr>
          <p:nvPr>
            <p:ph type="title"/>
          </p:nvPr>
        </p:nvSpPr>
        <p:spPr/>
        <p:txBody>
          <a:bodyPr/>
          <a:lstStyle/>
          <a:p>
            <a:r>
              <a:rPr lang="en-US" dirty="0"/>
              <a:t>On-axis jet</a:t>
            </a:r>
          </a:p>
        </p:txBody>
      </p:sp>
      <p:cxnSp>
        <p:nvCxnSpPr>
          <p:cNvPr id="4" name="Straight Connector 3">
            <a:extLst>
              <a:ext uri="{FF2B5EF4-FFF2-40B4-BE49-F238E27FC236}">
                <a16:creationId xmlns:a16="http://schemas.microsoft.com/office/drawing/2014/main" id="{F895DB00-3AFB-BA44-849D-F8E4B1C6F8DD}"/>
              </a:ext>
            </a:extLst>
          </p:cNvPr>
          <p:cNvCxnSpPr/>
          <p:nvPr/>
        </p:nvCxnSpPr>
        <p:spPr>
          <a:xfrm flipV="1">
            <a:off x="2211858" y="2693773"/>
            <a:ext cx="12356" cy="14951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riangle 4">
            <a:extLst>
              <a:ext uri="{FF2B5EF4-FFF2-40B4-BE49-F238E27FC236}">
                <a16:creationId xmlns:a16="http://schemas.microsoft.com/office/drawing/2014/main" id="{68A45ACE-2B53-2142-972F-E2D031F8898F}"/>
              </a:ext>
            </a:extLst>
          </p:cNvPr>
          <p:cNvSpPr/>
          <p:nvPr/>
        </p:nvSpPr>
        <p:spPr>
          <a:xfrm rot="10800000">
            <a:off x="1841157" y="4188941"/>
            <a:ext cx="827902" cy="2218777"/>
          </a:xfrm>
          <a:prstGeom prst="triangle">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25316B2-3325-2C49-9E95-4A4B2E48EDF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533" b="90000" l="2139" r="97982">
                        <a14:backgroundMark x1="33042" y1="40067" x2="33042" y2="40067"/>
                        <a14:backgroundMark x1="45392" y1="43400" x2="45392" y2="43400"/>
                      </a14:backgroundRemoval>
                    </a14:imgEffect>
                  </a14:imgLayer>
                </a14:imgProps>
              </a:ext>
            </a:extLst>
          </a:blip>
          <a:stretch>
            <a:fillRect/>
          </a:stretch>
        </p:blipFill>
        <p:spPr>
          <a:xfrm>
            <a:off x="1759173" y="2174789"/>
            <a:ext cx="905370" cy="409053"/>
          </a:xfrm>
          <a:prstGeom prst="rect">
            <a:avLst/>
          </a:prstGeom>
        </p:spPr>
      </p:pic>
      <p:pic>
        <p:nvPicPr>
          <p:cNvPr id="8" name="Content Placeholder 9">
            <a:extLst>
              <a:ext uri="{FF2B5EF4-FFF2-40B4-BE49-F238E27FC236}">
                <a16:creationId xmlns:a16="http://schemas.microsoft.com/office/drawing/2014/main" id="{B534F567-569C-324A-9B24-2598991F58A2}"/>
              </a:ext>
            </a:extLst>
          </p:cNvPr>
          <p:cNvPicPr>
            <a:picLocks noChangeAspect="1"/>
          </p:cNvPicPr>
          <p:nvPr/>
        </p:nvPicPr>
        <p:blipFill rotWithShape="1">
          <a:blip r:embed="rId4"/>
          <a:srcRect r="50723"/>
          <a:stretch/>
        </p:blipFill>
        <p:spPr>
          <a:xfrm>
            <a:off x="3352800" y="1189251"/>
            <a:ext cx="5616224" cy="5440149"/>
          </a:xfrm>
          <a:prstGeom prst="rect">
            <a:avLst/>
          </a:prstGeom>
        </p:spPr>
      </p:pic>
      <p:sp>
        <p:nvSpPr>
          <p:cNvPr id="9" name="Freeform 8">
            <a:extLst>
              <a:ext uri="{FF2B5EF4-FFF2-40B4-BE49-F238E27FC236}">
                <a16:creationId xmlns:a16="http://schemas.microsoft.com/office/drawing/2014/main" id="{EC3F2814-9E9D-2040-91BE-4B86723FBABB}"/>
              </a:ext>
            </a:extLst>
          </p:cNvPr>
          <p:cNvSpPr/>
          <p:nvPr/>
        </p:nvSpPr>
        <p:spPr>
          <a:xfrm>
            <a:off x="4149396" y="3472957"/>
            <a:ext cx="4275438" cy="2496065"/>
          </a:xfrm>
          <a:custGeom>
            <a:avLst/>
            <a:gdLst>
              <a:gd name="connsiteX0" fmla="*/ 0 w 4275438"/>
              <a:gd name="connsiteY0" fmla="*/ 0 h 2496065"/>
              <a:gd name="connsiteX1" fmla="*/ 1717590 w 4275438"/>
              <a:gd name="connsiteY1" fmla="*/ 481913 h 2496065"/>
              <a:gd name="connsiteX2" fmla="*/ 3459892 w 4275438"/>
              <a:gd name="connsiteY2" fmla="*/ 1915297 h 2496065"/>
              <a:gd name="connsiteX3" fmla="*/ 4275438 w 4275438"/>
              <a:gd name="connsiteY3" fmla="*/ 2496065 h 2496065"/>
            </a:gdLst>
            <a:ahLst/>
            <a:cxnLst>
              <a:cxn ang="0">
                <a:pos x="connsiteX0" y="connsiteY0"/>
              </a:cxn>
              <a:cxn ang="0">
                <a:pos x="connsiteX1" y="connsiteY1"/>
              </a:cxn>
              <a:cxn ang="0">
                <a:pos x="connsiteX2" y="connsiteY2"/>
              </a:cxn>
              <a:cxn ang="0">
                <a:pos x="connsiteX3" y="connsiteY3"/>
              </a:cxn>
            </a:cxnLst>
            <a:rect l="l" t="t" r="r" b="b"/>
            <a:pathLst>
              <a:path w="4275438" h="2496065">
                <a:moveTo>
                  <a:pt x="0" y="0"/>
                </a:moveTo>
                <a:cubicBezTo>
                  <a:pt x="570470" y="81348"/>
                  <a:pt x="1140941" y="162697"/>
                  <a:pt x="1717590" y="481913"/>
                </a:cubicBezTo>
                <a:cubicBezTo>
                  <a:pt x="2294239" y="801129"/>
                  <a:pt x="3033584" y="1579605"/>
                  <a:pt x="3459892" y="1915297"/>
                </a:cubicBezTo>
                <a:cubicBezTo>
                  <a:pt x="3886200" y="2250989"/>
                  <a:pt x="4275438" y="2496065"/>
                  <a:pt x="4275438" y="2496065"/>
                </a:cubicBezTo>
              </a:path>
            </a:pathLst>
          </a:custGeom>
          <a:noFill/>
          <a:ln w="152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F644CA9-6E5A-1942-B404-044CE490942A}"/>
              </a:ext>
            </a:extLst>
          </p:cNvPr>
          <p:cNvSpPr txBox="1"/>
          <p:nvPr/>
        </p:nvSpPr>
        <p:spPr>
          <a:xfrm>
            <a:off x="4458317" y="2805281"/>
            <a:ext cx="852616" cy="646331"/>
          </a:xfrm>
          <a:prstGeom prst="rect">
            <a:avLst/>
          </a:prstGeom>
          <a:solidFill>
            <a:schemeClr val="tx1"/>
          </a:solidFill>
        </p:spPr>
        <p:txBody>
          <a:bodyPr wrap="square" rtlCol="0">
            <a:spAutoFit/>
          </a:bodyPr>
          <a:lstStyle/>
          <a:p>
            <a:r>
              <a:rPr lang="en-US" dirty="0">
                <a:solidFill>
                  <a:srgbClr val="FF0000"/>
                </a:solidFill>
              </a:rPr>
              <a:t>X-ray on-axis</a:t>
            </a:r>
          </a:p>
        </p:txBody>
      </p:sp>
    </p:spTree>
    <p:extLst>
      <p:ext uri="{BB962C8B-B14F-4D97-AF65-F5344CB8AC3E}">
        <p14:creationId xmlns:p14="http://schemas.microsoft.com/office/powerpoint/2010/main" val="120975250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8A9F-1380-254E-A9EA-ABF878DBBE42}"/>
              </a:ext>
            </a:extLst>
          </p:cNvPr>
          <p:cNvSpPr>
            <a:spLocks noGrp="1"/>
          </p:cNvSpPr>
          <p:nvPr>
            <p:ph type="title"/>
          </p:nvPr>
        </p:nvSpPr>
        <p:spPr/>
        <p:txBody>
          <a:bodyPr/>
          <a:lstStyle/>
          <a:p>
            <a:r>
              <a:rPr lang="en-US" dirty="0"/>
              <a:t>Distributed </a:t>
            </a:r>
            <a:r>
              <a:rPr lang="en-US" dirty="0" err="1"/>
              <a:t>Isotropically</a:t>
            </a:r>
            <a:r>
              <a:rPr lang="en-US" dirty="0"/>
              <a:t> Across the Sky</a:t>
            </a:r>
          </a:p>
        </p:txBody>
      </p:sp>
      <p:sp>
        <p:nvSpPr>
          <p:cNvPr id="3" name="Content Placeholder 2">
            <a:extLst>
              <a:ext uri="{FF2B5EF4-FFF2-40B4-BE49-F238E27FC236}">
                <a16:creationId xmlns:a16="http://schemas.microsoft.com/office/drawing/2014/main" id="{65B21381-DD79-C249-A56D-0F435535270F}"/>
              </a:ext>
            </a:extLst>
          </p:cNvPr>
          <p:cNvSpPr>
            <a:spLocks noGrp="1"/>
          </p:cNvSpPr>
          <p:nvPr>
            <p:ph idx="1"/>
          </p:nvPr>
        </p:nvSpPr>
        <p:spPr>
          <a:xfrm>
            <a:off x="479961" y="6096000"/>
            <a:ext cx="7989887" cy="646113"/>
          </a:xfrm>
        </p:spPr>
        <p:txBody>
          <a:bodyPr/>
          <a:lstStyle/>
          <a:p>
            <a:endParaRPr lang="en-US" dirty="0"/>
          </a:p>
        </p:txBody>
      </p:sp>
      <p:pic>
        <p:nvPicPr>
          <p:cNvPr id="4" name="Picture 3">
            <a:extLst>
              <a:ext uri="{FF2B5EF4-FFF2-40B4-BE49-F238E27FC236}">
                <a16:creationId xmlns:a16="http://schemas.microsoft.com/office/drawing/2014/main" id="{25EC7C83-A0AB-2F45-82F0-AD6CD6A8A493}"/>
              </a:ext>
            </a:extLst>
          </p:cNvPr>
          <p:cNvPicPr>
            <a:picLocks noChangeAspect="1"/>
          </p:cNvPicPr>
          <p:nvPr/>
        </p:nvPicPr>
        <p:blipFill>
          <a:blip r:embed="rId2"/>
          <a:stretch>
            <a:fillRect/>
          </a:stretch>
        </p:blipFill>
        <p:spPr>
          <a:xfrm>
            <a:off x="63500" y="1143000"/>
            <a:ext cx="9080500" cy="5016500"/>
          </a:xfrm>
          <a:prstGeom prst="rect">
            <a:avLst/>
          </a:prstGeom>
        </p:spPr>
      </p:pic>
      <p:sp>
        <p:nvSpPr>
          <p:cNvPr id="7" name="TextBox 6">
            <a:extLst>
              <a:ext uri="{FF2B5EF4-FFF2-40B4-BE49-F238E27FC236}">
                <a16:creationId xmlns:a16="http://schemas.microsoft.com/office/drawing/2014/main" id="{F1A36AD8-A789-2E48-946E-0BE1989044A3}"/>
              </a:ext>
            </a:extLst>
          </p:cNvPr>
          <p:cNvSpPr txBox="1"/>
          <p:nvPr/>
        </p:nvSpPr>
        <p:spPr>
          <a:xfrm>
            <a:off x="6858000" y="4876800"/>
            <a:ext cx="19050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Bhat et al 2016</a:t>
            </a:r>
          </a:p>
        </p:txBody>
      </p:sp>
    </p:spTree>
    <p:extLst>
      <p:ext uri="{BB962C8B-B14F-4D97-AF65-F5344CB8AC3E}">
        <p14:creationId xmlns:p14="http://schemas.microsoft.com/office/powerpoint/2010/main" val="83508369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6246E-1B04-8940-95D1-9C79F49B7888}"/>
              </a:ext>
            </a:extLst>
          </p:cNvPr>
          <p:cNvSpPr>
            <a:spLocks noGrp="1"/>
          </p:cNvSpPr>
          <p:nvPr>
            <p:ph type="title"/>
          </p:nvPr>
        </p:nvSpPr>
        <p:spPr/>
        <p:txBody>
          <a:bodyPr/>
          <a:lstStyle/>
          <a:p>
            <a:r>
              <a:rPr lang="en-US" dirty="0"/>
              <a:t>Off-axis Jet</a:t>
            </a:r>
          </a:p>
        </p:txBody>
      </p:sp>
      <p:cxnSp>
        <p:nvCxnSpPr>
          <p:cNvPr id="3" name="Straight Connector 2">
            <a:extLst>
              <a:ext uri="{FF2B5EF4-FFF2-40B4-BE49-F238E27FC236}">
                <a16:creationId xmlns:a16="http://schemas.microsoft.com/office/drawing/2014/main" id="{ACCEA1D1-2D9F-9049-9F5F-D46456C8998C}"/>
              </a:ext>
            </a:extLst>
          </p:cNvPr>
          <p:cNvCxnSpPr>
            <a:stCxn id="4" idx="0"/>
          </p:cNvCxnSpPr>
          <p:nvPr/>
        </p:nvCxnSpPr>
        <p:spPr>
          <a:xfrm flipV="1">
            <a:off x="871151" y="2743201"/>
            <a:ext cx="1785551" cy="36645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riangle 3">
            <a:extLst>
              <a:ext uri="{FF2B5EF4-FFF2-40B4-BE49-F238E27FC236}">
                <a16:creationId xmlns:a16="http://schemas.microsoft.com/office/drawing/2014/main" id="{9A67C40F-0630-5D4C-88A8-8BAFD9236D1D}"/>
              </a:ext>
            </a:extLst>
          </p:cNvPr>
          <p:cNvSpPr/>
          <p:nvPr/>
        </p:nvSpPr>
        <p:spPr>
          <a:xfrm rot="10800000">
            <a:off x="457200" y="4188941"/>
            <a:ext cx="827902" cy="2218777"/>
          </a:xfrm>
          <a:prstGeom prst="triangle">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694B8B9-37BE-CE4C-9EF1-3225C6801D5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533" b="90000" l="2139" r="97982">
                        <a14:backgroundMark x1="33042" y1="40067" x2="33042" y2="40067"/>
                        <a14:backgroundMark x1="45392" y1="43400" x2="45392" y2="43400"/>
                      </a14:backgroundRemoval>
                    </a14:imgEffect>
                  </a14:imgLayer>
                </a14:imgProps>
              </a:ext>
            </a:extLst>
          </a:blip>
          <a:stretch>
            <a:fillRect/>
          </a:stretch>
        </p:blipFill>
        <p:spPr>
          <a:xfrm>
            <a:off x="2192571" y="2326235"/>
            <a:ext cx="905370" cy="409053"/>
          </a:xfrm>
          <a:prstGeom prst="rect">
            <a:avLst/>
          </a:prstGeom>
        </p:spPr>
      </p:pic>
      <p:pic>
        <p:nvPicPr>
          <p:cNvPr id="6" name="Content Placeholder 9">
            <a:extLst>
              <a:ext uri="{FF2B5EF4-FFF2-40B4-BE49-F238E27FC236}">
                <a16:creationId xmlns:a16="http://schemas.microsoft.com/office/drawing/2014/main" id="{CBB6505F-93E8-7942-BAA1-EB964C1A2EF6}"/>
              </a:ext>
            </a:extLst>
          </p:cNvPr>
          <p:cNvPicPr>
            <a:picLocks noChangeAspect="1"/>
          </p:cNvPicPr>
          <p:nvPr/>
        </p:nvPicPr>
        <p:blipFill rotWithShape="1">
          <a:blip r:embed="rId4"/>
          <a:srcRect r="50723"/>
          <a:stretch/>
        </p:blipFill>
        <p:spPr>
          <a:xfrm>
            <a:off x="3505200" y="1265451"/>
            <a:ext cx="5616224" cy="5440149"/>
          </a:xfrm>
          <a:prstGeom prst="rect">
            <a:avLst/>
          </a:prstGeom>
        </p:spPr>
      </p:pic>
    </p:spTree>
    <p:extLst>
      <p:ext uri="{BB962C8B-B14F-4D97-AF65-F5344CB8AC3E}">
        <p14:creationId xmlns:p14="http://schemas.microsoft.com/office/powerpoint/2010/main" val="422037032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A9D4-7E13-AC4A-819F-3D56D76BF5EF}"/>
              </a:ext>
            </a:extLst>
          </p:cNvPr>
          <p:cNvSpPr>
            <a:spLocks noGrp="1"/>
          </p:cNvSpPr>
          <p:nvPr>
            <p:ph type="title"/>
          </p:nvPr>
        </p:nvSpPr>
        <p:spPr/>
        <p:txBody>
          <a:bodyPr/>
          <a:lstStyle/>
          <a:p>
            <a:r>
              <a:rPr lang="en-US" dirty="0"/>
              <a:t>Off-axis Jet</a:t>
            </a:r>
          </a:p>
        </p:txBody>
      </p:sp>
      <p:cxnSp>
        <p:nvCxnSpPr>
          <p:cNvPr id="3" name="Straight Connector 2">
            <a:extLst>
              <a:ext uri="{FF2B5EF4-FFF2-40B4-BE49-F238E27FC236}">
                <a16:creationId xmlns:a16="http://schemas.microsoft.com/office/drawing/2014/main" id="{7070EF6B-BF95-5A4E-B86A-34303D0FC3A3}"/>
              </a:ext>
            </a:extLst>
          </p:cNvPr>
          <p:cNvCxnSpPr/>
          <p:nvPr/>
        </p:nvCxnSpPr>
        <p:spPr>
          <a:xfrm flipV="1">
            <a:off x="1735610" y="2629931"/>
            <a:ext cx="1785551" cy="36645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7D39109-2677-FA47-8313-04468458DA6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533" b="90000" l="2139" r="97982">
                        <a14:backgroundMark x1="33042" y1="40067" x2="33042" y2="40067"/>
                        <a14:backgroundMark x1="45392" y1="43400" x2="45392" y2="43400"/>
                      </a14:backgroundRemoval>
                    </a14:imgEffect>
                  </a14:imgLayer>
                </a14:imgProps>
              </a:ext>
            </a:extLst>
          </a:blip>
          <a:stretch>
            <a:fillRect/>
          </a:stretch>
        </p:blipFill>
        <p:spPr>
          <a:xfrm>
            <a:off x="3057030" y="2212965"/>
            <a:ext cx="905370" cy="409053"/>
          </a:xfrm>
          <a:prstGeom prst="rect">
            <a:avLst/>
          </a:prstGeom>
        </p:spPr>
      </p:pic>
      <p:sp>
        <p:nvSpPr>
          <p:cNvPr id="5" name="Freeform 4">
            <a:extLst>
              <a:ext uri="{FF2B5EF4-FFF2-40B4-BE49-F238E27FC236}">
                <a16:creationId xmlns:a16="http://schemas.microsoft.com/office/drawing/2014/main" id="{5CB391EB-B0F4-FD45-A3AC-0E7CE3F3E432}"/>
              </a:ext>
            </a:extLst>
          </p:cNvPr>
          <p:cNvSpPr/>
          <p:nvPr/>
        </p:nvSpPr>
        <p:spPr>
          <a:xfrm>
            <a:off x="-37583" y="2852352"/>
            <a:ext cx="3608173" cy="3472248"/>
          </a:xfrm>
          <a:custGeom>
            <a:avLst/>
            <a:gdLst>
              <a:gd name="connsiteX0" fmla="*/ 1791729 w 3534032"/>
              <a:gd name="connsiteY0" fmla="*/ 3410464 h 3472248"/>
              <a:gd name="connsiteX1" fmla="*/ 1371600 w 3534032"/>
              <a:gd name="connsiteY1" fmla="*/ 1235675 h 3472248"/>
              <a:gd name="connsiteX2" fmla="*/ 803189 w 3534032"/>
              <a:gd name="connsiteY2" fmla="*/ 531340 h 3472248"/>
              <a:gd name="connsiteX3" fmla="*/ 0 w 3534032"/>
              <a:gd name="connsiteY3" fmla="*/ 0 h 3472248"/>
              <a:gd name="connsiteX4" fmla="*/ 3534032 w 3534032"/>
              <a:gd name="connsiteY4" fmla="*/ 37070 h 3472248"/>
              <a:gd name="connsiteX5" fmla="*/ 2656702 w 3534032"/>
              <a:gd name="connsiteY5" fmla="*/ 457200 h 3472248"/>
              <a:gd name="connsiteX6" fmla="*/ 2199502 w 3534032"/>
              <a:gd name="connsiteY6" fmla="*/ 1198605 h 3472248"/>
              <a:gd name="connsiteX7" fmla="*/ 1791729 w 3534032"/>
              <a:gd name="connsiteY7" fmla="*/ 3472248 h 3472248"/>
              <a:gd name="connsiteX0" fmla="*/ 1791729 w 3534032"/>
              <a:gd name="connsiteY0" fmla="*/ 3410464 h 3472248"/>
              <a:gd name="connsiteX1" fmla="*/ 1371600 w 3534032"/>
              <a:gd name="connsiteY1" fmla="*/ 1235675 h 3472248"/>
              <a:gd name="connsiteX2" fmla="*/ 803189 w 3534032"/>
              <a:gd name="connsiteY2" fmla="*/ 531340 h 3472248"/>
              <a:gd name="connsiteX3" fmla="*/ 0 w 3534032"/>
              <a:gd name="connsiteY3" fmla="*/ 0 h 3472248"/>
              <a:gd name="connsiteX4" fmla="*/ 3534032 w 3534032"/>
              <a:gd name="connsiteY4" fmla="*/ 37070 h 3472248"/>
              <a:gd name="connsiteX5" fmla="*/ 2570205 w 3534032"/>
              <a:gd name="connsiteY5" fmla="*/ 580768 h 3472248"/>
              <a:gd name="connsiteX6" fmla="*/ 2199502 w 3534032"/>
              <a:gd name="connsiteY6" fmla="*/ 1198605 h 3472248"/>
              <a:gd name="connsiteX7" fmla="*/ 1791729 w 3534032"/>
              <a:gd name="connsiteY7" fmla="*/ 3472248 h 3472248"/>
              <a:gd name="connsiteX0" fmla="*/ 1791729 w 3534032"/>
              <a:gd name="connsiteY0" fmla="*/ 3410464 h 3472248"/>
              <a:gd name="connsiteX1" fmla="*/ 1371600 w 3534032"/>
              <a:gd name="connsiteY1" fmla="*/ 1235675 h 3472248"/>
              <a:gd name="connsiteX2" fmla="*/ 803189 w 3534032"/>
              <a:gd name="connsiteY2" fmla="*/ 531340 h 3472248"/>
              <a:gd name="connsiteX3" fmla="*/ 0 w 3534032"/>
              <a:gd name="connsiteY3" fmla="*/ 0 h 3472248"/>
              <a:gd name="connsiteX4" fmla="*/ 3534032 w 3534032"/>
              <a:gd name="connsiteY4" fmla="*/ 37070 h 3472248"/>
              <a:gd name="connsiteX5" fmla="*/ 2570205 w 3534032"/>
              <a:gd name="connsiteY5" fmla="*/ 580768 h 3472248"/>
              <a:gd name="connsiteX6" fmla="*/ 2162431 w 3534032"/>
              <a:gd name="connsiteY6" fmla="*/ 1309816 h 3472248"/>
              <a:gd name="connsiteX7" fmla="*/ 1791729 w 3534032"/>
              <a:gd name="connsiteY7" fmla="*/ 3472248 h 3472248"/>
              <a:gd name="connsiteX0" fmla="*/ 1791729 w 3534032"/>
              <a:gd name="connsiteY0" fmla="*/ 3410464 h 3472248"/>
              <a:gd name="connsiteX1" fmla="*/ 1371600 w 3534032"/>
              <a:gd name="connsiteY1" fmla="*/ 1235675 h 3472248"/>
              <a:gd name="connsiteX2" fmla="*/ 803189 w 3534032"/>
              <a:gd name="connsiteY2" fmla="*/ 531340 h 3472248"/>
              <a:gd name="connsiteX3" fmla="*/ 0 w 3534032"/>
              <a:gd name="connsiteY3" fmla="*/ 0 h 3472248"/>
              <a:gd name="connsiteX4" fmla="*/ 3534032 w 3534032"/>
              <a:gd name="connsiteY4" fmla="*/ 37070 h 3472248"/>
              <a:gd name="connsiteX5" fmla="*/ 2570205 w 3534032"/>
              <a:gd name="connsiteY5" fmla="*/ 580768 h 3472248"/>
              <a:gd name="connsiteX6" fmla="*/ 2174787 w 3534032"/>
              <a:gd name="connsiteY6" fmla="*/ 1223319 h 3472248"/>
              <a:gd name="connsiteX7" fmla="*/ 1791729 w 3534032"/>
              <a:gd name="connsiteY7" fmla="*/ 3472248 h 3472248"/>
              <a:gd name="connsiteX0" fmla="*/ 1791729 w 3534032"/>
              <a:gd name="connsiteY0" fmla="*/ 3410464 h 3472248"/>
              <a:gd name="connsiteX1" fmla="*/ 1371600 w 3534032"/>
              <a:gd name="connsiteY1" fmla="*/ 1235675 h 3472248"/>
              <a:gd name="connsiteX2" fmla="*/ 803189 w 3534032"/>
              <a:gd name="connsiteY2" fmla="*/ 531340 h 3472248"/>
              <a:gd name="connsiteX3" fmla="*/ 0 w 3534032"/>
              <a:gd name="connsiteY3" fmla="*/ 0 h 3472248"/>
              <a:gd name="connsiteX4" fmla="*/ 3534032 w 3534032"/>
              <a:gd name="connsiteY4" fmla="*/ 37070 h 3472248"/>
              <a:gd name="connsiteX5" fmla="*/ 2681416 w 3534032"/>
              <a:gd name="connsiteY5" fmla="*/ 543697 h 3472248"/>
              <a:gd name="connsiteX6" fmla="*/ 2174787 w 3534032"/>
              <a:gd name="connsiteY6" fmla="*/ 1223319 h 3472248"/>
              <a:gd name="connsiteX7" fmla="*/ 1791729 w 3534032"/>
              <a:gd name="connsiteY7" fmla="*/ 3472248 h 3472248"/>
              <a:gd name="connsiteX0" fmla="*/ 1791729 w 3534032"/>
              <a:gd name="connsiteY0" fmla="*/ 3410464 h 3472248"/>
              <a:gd name="connsiteX1" fmla="*/ 1371600 w 3534032"/>
              <a:gd name="connsiteY1" fmla="*/ 1235675 h 3472248"/>
              <a:gd name="connsiteX2" fmla="*/ 803189 w 3534032"/>
              <a:gd name="connsiteY2" fmla="*/ 531340 h 3472248"/>
              <a:gd name="connsiteX3" fmla="*/ 0 w 3534032"/>
              <a:gd name="connsiteY3" fmla="*/ 0 h 3472248"/>
              <a:gd name="connsiteX4" fmla="*/ 3534032 w 3534032"/>
              <a:gd name="connsiteY4" fmla="*/ 37070 h 3472248"/>
              <a:gd name="connsiteX5" fmla="*/ 2681416 w 3534032"/>
              <a:gd name="connsiteY5" fmla="*/ 543697 h 3472248"/>
              <a:gd name="connsiteX6" fmla="*/ 2224214 w 3534032"/>
              <a:gd name="connsiteY6" fmla="*/ 1235676 h 3472248"/>
              <a:gd name="connsiteX7" fmla="*/ 1791729 w 3534032"/>
              <a:gd name="connsiteY7" fmla="*/ 3472248 h 3472248"/>
              <a:gd name="connsiteX0" fmla="*/ 1791729 w 3534032"/>
              <a:gd name="connsiteY0" fmla="*/ 3410464 h 3472248"/>
              <a:gd name="connsiteX1" fmla="*/ 1371600 w 3534032"/>
              <a:gd name="connsiteY1" fmla="*/ 1235675 h 3472248"/>
              <a:gd name="connsiteX2" fmla="*/ 803189 w 3534032"/>
              <a:gd name="connsiteY2" fmla="*/ 531340 h 3472248"/>
              <a:gd name="connsiteX3" fmla="*/ 0 w 3534032"/>
              <a:gd name="connsiteY3" fmla="*/ 0 h 3472248"/>
              <a:gd name="connsiteX4" fmla="*/ 3534032 w 3534032"/>
              <a:gd name="connsiteY4" fmla="*/ 37070 h 3472248"/>
              <a:gd name="connsiteX5" fmla="*/ 2829698 w 3534032"/>
              <a:gd name="connsiteY5" fmla="*/ 531340 h 3472248"/>
              <a:gd name="connsiteX6" fmla="*/ 2224214 w 3534032"/>
              <a:gd name="connsiteY6" fmla="*/ 1235676 h 3472248"/>
              <a:gd name="connsiteX7" fmla="*/ 1791729 w 3534032"/>
              <a:gd name="connsiteY7" fmla="*/ 3472248 h 3472248"/>
              <a:gd name="connsiteX0" fmla="*/ 1791729 w 3608173"/>
              <a:gd name="connsiteY0" fmla="*/ 3410464 h 3472248"/>
              <a:gd name="connsiteX1" fmla="*/ 1371600 w 3608173"/>
              <a:gd name="connsiteY1" fmla="*/ 1235675 h 3472248"/>
              <a:gd name="connsiteX2" fmla="*/ 803189 w 3608173"/>
              <a:gd name="connsiteY2" fmla="*/ 531340 h 3472248"/>
              <a:gd name="connsiteX3" fmla="*/ 0 w 3608173"/>
              <a:gd name="connsiteY3" fmla="*/ 0 h 3472248"/>
              <a:gd name="connsiteX4" fmla="*/ 3608173 w 3608173"/>
              <a:gd name="connsiteY4" fmla="*/ 24713 h 3472248"/>
              <a:gd name="connsiteX5" fmla="*/ 2829698 w 3608173"/>
              <a:gd name="connsiteY5" fmla="*/ 531340 h 3472248"/>
              <a:gd name="connsiteX6" fmla="*/ 2224214 w 3608173"/>
              <a:gd name="connsiteY6" fmla="*/ 1235676 h 3472248"/>
              <a:gd name="connsiteX7" fmla="*/ 1791729 w 3608173"/>
              <a:gd name="connsiteY7" fmla="*/ 3472248 h 3472248"/>
              <a:gd name="connsiteX0" fmla="*/ 1791729 w 3608173"/>
              <a:gd name="connsiteY0" fmla="*/ 3410464 h 3472248"/>
              <a:gd name="connsiteX1" fmla="*/ 1371600 w 3608173"/>
              <a:gd name="connsiteY1" fmla="*/ 1235675 h 3472248"/>
              <a:gd name="connsiteX2" fmla="*/ 803189 w 3608173"/>
              <a:gd name="connsiteY2" fmla="*/ 531340 h 3472248"/>
              <a:gd name="connsiteX3" fmla="*/ 0 w 3608173"/>
              <a:gd name="connsiteY3" fmla="*/ 0 h 3472248"/>
              <a:gd name="connsiteX4" fmla="*/ 3608173 w 3608173"/>
              <a:gd name="connsiteY4" fmla="*/ 24713 h 3472248"/>
              <a:gd name="connsiteX5" fmla="*/ 2792628 w 3608173"/>
              <a:gd name="connsiteY5" fmla="*/ 543697 h 3472248"/>
              <a:gd name="connsiteX6" fmla="*/ 2224214 w 3608173"/>
              <a:gd name="connsiteY6" fmla="*/ 1235676 h 3472248"/>
              <a:gd name="connsiteX7" fmla="*/ 1791729 w 3608173"/>
              <a:gd name="connsiteY7" fmla="*/ 3472248 h 347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8173" h="3472248">
                <a:moveTo>
                  <a:pt x="1791729" y="3410464"/>
                </a:moveTo>
                <a:lnTo>
                  <a:pt x="1371600" y="1235675"/>
                </a:lnTo>
                <a:lnTo>
                  <a:pt x="803189" y="531340"/>
                </a:lnTo>
                <a:lnTo>
                  <a:pt x="0" y="0"/>
                </a:lnTo>
                <a:lnTo>
                  <a:pt x="3608173" y="24713"/>
                </a:lnTo>
                <a:lnTo>
                  <a:pt x="2792628" y="543697"/>
                </a:lnTo>
                <a:lnTo>
                  <a:pt x="2224214" y="1235676"/>
                </a:lnTo>
                <a:lnTo>
                  <a:pt x="1791729" y="3472248"/>
                </a:lnTo>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9">
            <a:extLst>
              <a:ext uri="{FF2B5EF4-FFF2-40B4-BE49-F238E27FC236}">
                <a16:creationId xmlns:a16="http://schemas.microsoft.com/office/drawing/2014/main" id="{8BEC4EA4-0831-4249-8F89-16BCED20F161}"/>
              </a:ext>
            </a:extLst>
          </p:cNvPr>
          <p:cNvPicPr>
            <a:picLocks noChangeAspect="1"/>
          </p:cNvPicPr>
          <p:nvPr/>
        </p:nvPicPr>
        <p:blipFill rotWithShape="1">
          <a:blip r:embed="rId5"/>
          <a:srcRect r="50723"/>
          <a:stretch/>
        </p:blipFill>
        <p:spPr>
          <a:xfrm>
            <a:off x="4038600" y="1524000"/>
            <a:ext cx="5204717" cy="5041543"/>
          </a:xfrm>
          <a:prstGeom prst="rect">
            <a:avLst/>
          </a:prstGeom>
        </p:spPr>
      </p:pic>
    </p:spTree>
    <p:extLst>
      <p:ext uri="{BB962C8B-B14F-4D97-AF65-F5344CB8AC3E}">
        <p14:creationId xmlns:p14="http://schemas.microsoft.com/office/powerpoint/2010/main" val="201174779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97E80-CC86-BA43-A799-8ED64F097426}"/>
              </a:ext>
            </a:extLst>
          </p:cNvPr>
          <p:cNvSpPr>
            <a:spLocks noGrp="1"/>
          </p:cNvSpPr>
          <p:nvPr>
            <p:ph type="title"/>
          </p:nvPr>
        </p:nvSpPr>
        <p:spPr>
          <a:xfrm>
            <a:off x="1011238" y="228600"/>
            <a:ext cx="7429500" cy="657225"/>
          </a:xfrm>
        </p:spPr>
        <p:txBody>
          <a:bodyPr/>
          <a:lstStyle/>
          <a:p>
            <a:r>
              <a:rPr lang="en-US" dirty="0"/>
              <a:t>X-ray, Optical and Radio emission rise and finally decline…</a:t>
            </a:r>
          </a:p>
        </p:txBody>
      </p:sp>
      <p:pic>
        <p:nvPicPr>
          <p:cNvPr id="4" name="Picture 3">
            <a:extLst>
              <a:ext uri="{FF2B5EF4-FFF2-40B4-BE49-F238E27FC236}">
                <a16:creationId xmlns:a16="http://schemas.microsoft.com/office/drawing/2014/main" id="{8B8688E7-7869-8B49-92DC-931B128CDEEA}"/>
              </a:ext>
            </a:extLst>
          </p:cNvPr>
          <p:cNvPicPr>
            <a:picLocks noChangeAspect="1"/>
          </p:cNvPicPr>
          <p:nvPr/>
        </p:nvPicPr>
        <p:blipFill>
          <a:blip r:embed="rId2"/>
          <a:stretch>
            <a:fillRect/>
          </a:stretch>
        </p:blipFill>
        <p:spPr>
          <a:xfrm>
            <a:off x="304800" y="1676400"/>
            <a:ext cx="3886200" cy="4655482"/>
          </a:xfrm>
          <a:prstGeom prst="rect">
            <a:avLst/>
          </a:prstGeom>
        </p:spPr>
      </p:pic>
      <p:pic>
        <p:nvPicPr>
          <p:cNvPr id="6" name="Picture 5">
            <a:extLst>
              <a:ext uri="{FF2B5EF4-FFF2-40B4-BE49-F238E27FC236}">
                <a16:creationId xmlns:a16="http://schemas.microsoft.com/office/drawing/2014/main" id="{113A7C00-6340-4C4B-A212-FC50A360838E}"/>
              </a:ext>
            </a:extLst>
          </p:cNvPr>
          <p:cNvPicPr>
            <a:picLocks noChangeAspect="1"/>
          </p:cNvPicPr>
          <p:nvPr/>
        </p:nvPicPr>
        <p:blipFill>
          <a:blip r:embed="rId3"/>
          <a:stretch>
            <a:fillRect/>
          </a:stretch>
        </p:blipFill>
        <p:spPr>
          <a:xfrm>
            <a:off x="4191000" y="2514600"/>
            <a:ext cx="4334767" cy="2527981"/>
          </a:xfrm>
          <a:prstGeom prst="rect">
            <a:avLst/>
          </a:prstGeom>
        </p:spPr>
      </p:pic>
      <p:sp>
        <p:nvSpPr>
          <p:cNvPr id="7" name="TextBox 6">
            <a:extLst>
              <a:ext uri="{FF2B5EF4-FFF2-40B4-BE49-F238E27FC236}">
                <a16:creationId xmlns:a16="http://schemas.microsoft.com/office/drawing/2014/main" id="{A4417209-0FE9-0147-94EF-9B6ACDBD2980}"/>
              </a:ext>
            </a:extLst>
          </p:cNvPr>
          <p:cNvSpPr txBox="1"/>
          <p:nvPr/>
        </p:nvSpPr>
        <p:spPr>
          <a:xfrm>
            <a:off x="4495800" y="5334000"/>
            <a:ext cx="4267200"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Cocoon and off-axis jet models have both been fit to the data</a:t>
            </a:r>
          </a:p>
        </p:txBody>
      </p:sp>
    </p:spTree>
    <p:extLst>
      <p:ext uri="{BB962C8B-B14F-4D97-AF65-F5344CB8AC3E}">
        <p14:creationId xmlns:p14="http://schemas.microsoft.com/office/powerpoint/2010/main" val="288581785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A732B-3C79-BF43-A774-8F1161CE4ED6}"/>
              </a:ext>
            </a:extLst>
          </p:cNvPr>
          <p:cNvSpPr>
            <a:spLocks noGrp="1"/>
          </p:cNvSpPr>
          <p:nvPr>
            <p:ph type="title"/>
          </p:nvPr>
        </p:nvSpPr>
        <p:spPr/>
        <p:txBody>
          <a:bodyPr/>
          <a:lstStyle/>
          <a:p>
            <a:r>
              <a:rPr lang="en-US" dirty="0"/>
              <a:t>The Future</a:t>
            </a:r>
          </a:p>
        </p:txBody>
      </p:sp>
      <p:sp>
        <p:nvSpPr>
          <p:cNvPr id="3" name="Content Placeholder 2">
            <a:extLst>
              <a:ext uri="{FF2B5EF4-FFF2-40B4-BE49-F238E27FC236}">
                <a16:creationId xmlns:a16="http://schemas.microsoft.com/office/drawing/2014/main" id="{473F9E52-A2B8-954A-92D9-712A29B5017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7106934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Gamma-ray Counterparts to GW events</a:t>
            </a:r>
          </a:p>
        </p:txBody>
      </p:sp>
      <p:sp>
        <p:nvSpPr>
          <p:cNvPr id="3" name="Content Placeholder 2"/>
          <p:cNvSpPr>
            <a:spLocks noGrp="1"/>
          </p:cNvSpPr>
          <p:nvPr>
            <p:ph idx="1"/>
          </p:nvPr>
        </p:nvSpPr>
        <p:spPr>
          <a:xfrm>
            <a:off x="228600" y="1219200"/>
            <a:ext cx="8534400" cy="5027613"/>
          </a:xfrm>
        </p:spPr>
        <p:txBody>
          <a:bodyPr/>
          <a:lstStyle/>
          <a:p>
            <a:r>
              <a:rPr lang="en-US" dirty="0"/>
              <a:t>Current Facilities </a:t>
            </a:r>
          </a:p>
          <a:p>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r>
              <a:rPr lang="en-US" dirty="0"/>
              <a:t>Selected Proposed Future Facilities</a:t>
            </a:r>
          </a:p>
          <a:p>
            <a:pPr lvl="1"/>
            <a:endParaRPr lang="en-US" dirty="0"/>
          </a:p>
        </p:txBody>
      </p:sp>
      <p:graphicFrame>
        <p:nvGraphicFramePr>
          <p:cNvPr id="4" name="Table 3"/>
          <p:cNvGraphicFramePr>
            <a:graphicFrameLocks noGrp="1"/>
          </p:cNvGraphicFramePr>
          <p:nvPr>
            <p:extLst/>
          </p:nvPr>
        </p:nvGraphicFramePr>
        <p:xfrm>
          <a:off x="838200" y="1737360"/>
          <a:ext cx="7239000" cy="2225040"/>
        </p:xfrm>
        <a:graphic>
          <a:graphicData uri="http://schemas.openxmlformats.org/drawingml/2006/table">
            <a:tbl>
              <a:tblPr firstRow="1" bandRow="1">
                <a:tableStyleId>{5C22544A-7EE6-4342-B048-85BDC9FD1C3A}</a:tableStyleId>
              </a:tblPr>
              <a:tblGrid>
                <a:gridCol w="1981199">
                  <a:extLst>
                    <a:ext uri="{9D8B030D-6E8A-4147-A177-3AD203B41FA5}">
                      <a16:colId xmlns:a16="http://schemas.microsoft.com/office/drawing/2014/main" val="20000"/>
                    </a:ext>
                  </a:extLst>
                </a:gridCol>
                <a:gridCol w="2155373">
                  <a:extLst>
                    <a:ext uri="{9D8B030D-6E8A-4147-A177-3AD203B41FA5}">
                      <a16:colId xmlns:a16="http://schemas.microsoft.com/office/drawing/2014/main" val="20001"/>
                    </a:ext>
                  </a:extLst>
                </a:gridCol>
                <a:gridCol w="1378857">
                  <a:extLst>
                    <a:ext uri="{9D8B030D-6E8A-4147-A177-3AD203B41FA5}">
                      <a16:colId xmlns:a16="http://schemas.microsoft.com/office/drawing/2014/main" val="20002"/>
                    </a:ext>
                  </a:extLst>
                </a:gridCol>
                <a:gridCol w="1723571">
                  <a:extLst>
                    <a:ext uri="{9D8B030D-6E8A-4147-A177-3AD203B41FA5}">
                      <a16:colId xmlns:a16="http://schemas.microsoft.com/office/drawing/2014/main" val="20003"/>
                    </a:ext>
                  </a:extLst>
                </a:gridCol>
              </a:tblGrid>
              <a:tr h="370840">
                <a:tc>
                  <a:txBody>
                    <a:bodyPr/>
                    <a:lstStyle/>
                    <a:p>
                      <a:r>
                        <a:rPr lang="en-US" dirty="0"/>
                        <a:t>Instrument</a:t>
                      </a:r>
                    </a:p>
                  </a:txBody>
                  <a:tcPr/>
                </a:tc>
                <a:tc>
                  <a:txBody>
                    <a:bodyPr/>
                    <a:lstStyle/>
                    <a:p>
                      <a:r>
                        <a:rPr lang="en-US" dirty="0"/>
                        <a:t>Energy range</a:t>
                      </a:r>
                    </a:p>
                  </a:txBody>
                  <a:tcPr/>
                </a:tc>
                <a:tc>
                  <a:txBody>
                    <a:bodyPr/>
                    <a:lstStyle/>
                    <a:p>
                      <a:r>
                        <a:rPr lang="en-US" dirty="0"/>
                        <a:t>GRB/year</a:t>
                      </a:r>
                    </a:p>
                  </a:txBody>
                  <a:tcPr/>
                </a:tc>
                <a:tc>
                  <a:txBody>
                    <a:bodyPr/>
                    <a:lstStyle/>
                    <a:p>
                      <a:r>
                        <a:rPr lang="en-US" dirty="0"/>
                        <a:t>localization</a:t>
                      </a:r>
                    </a:p>
                  </a:txBody>
                  <a:tcPr/>
                </a:tc>
                <a:extLst>
                  <a:ext uri="{0D108BD9-81ED-4DB2-BD59-A6C34878D82A}">
                    <a16:rowId xmlns:a16="http://schemas.microsoft.com/office/drawing/2014/main" val="10000"/>
                  </a:ext>
                </a:extLst>
              </a:tr>
              <a:tr h="370840">
                <a:tc>
                  <a:txBody>
                    <a:bodyPr/>
                    <a:lstStyle/>
                    <a:p>
                      <a:r>
                        <a:rPr lang="en-US" dirty="0"/>
                        <a:t>Fermi-GBM</a:t>
                      </a:r>
                    </a:p>
                  </a:txBody>
                  <a:tcPr/>
                </a:tc>
                <a:tc>
                  <a:txBody>
                    <a:bodyPr/>
                    <a:lstStyle/>
                    <a:p>
                      <a:r>
                        <a:rPr lang="en-US" dirty="0"/>
                        <a:t>8</a:t>
                      </a:r>
                      <a:r>
                        <a:rPr lang="en-US" baseline="0" dirty="0"/>
                        <a:t> </a:t>
                      </a:r>
                      <a:r>
                        <a:rPr lang="en-US" baseline="0" dirty="0" err="1"/>
                        <a:t>keV</a:t>
                      </a:r>
                      <a:r>
                        <a:rPr lang="en-US" baseline="0" dirty="0"/>
                        <a:t> – 40 MeV</a:t>
                      </a:r>
                      <a:endParaRPr lang="en-US" dirty="0"/>
                    </a:p>
                  </a:txBody>
                  <a:tcPr/>
                </a:tc>
                <a:tc>
                  <a:txBody>
                    <a:bodyPr/>
                    <a:lstStyle/>
                    <a:p>
                      <a:r>
                        <a:rPr lang="en-US" dirty="0"/>
                        <a:t>240 (trig)</a:t>
                      </a:r>
                    </a:p>
                  </a:txBody>
                  <a:tcPr/>
                </a:tc>
                <a:tc>
                  <a:txBody>
                    <a:bodyPr/>
                    <a:lstStyle/>
                    <a:p>
                      <a:r>
                        <a:rPr lang="en-US" dirty="0"/>
                        <a:t>5-15 </a:t>
                      </a:r>
                      <a:r>
                        <a:rPr lang="en-US" dirty="0" err="1"/>
                        <a:t>deg</a:t>
                      </a:r>
                      <a:endParaRPr lang="en-US" dirty="0"/>
                    </a:p>
                  </a:txBody>
                  <a:tcPr/>
                </a:tc>
                <a:extLst>
                  <a:ext uri="{0D108BD9-81ED-4DB2-BD59-A6C34878D82A}">
                    <a16:rowId xmlns:a16="http://schemas.microsoft.com/office/drawing/2014/main" val="10001"/>
                  </a:ext>
                </a:extLst>
              </a:tr>
              <a:tr h="370840">
                <a:tc>
                  <a:txBody>
                    <a:bodyPr/>
                    <a:lstStyle/>
                    <a:p>
                      <a:r>
                        <a:rPr lang="en-US" dirty="0"/>
                        <a:t>Swift-BAT</a:t>
                      </a:r>
                    </a:p>
                  </a:txBody>
                  <a:tcPr/>
                </a:tc>
                <a:tc>
                  <a:txBody>
                    <a:bodyPr/>
                    <a:lstStyle/>
                    <a:p>
                      <a:r>
                        <a:rPr lang="en-US" dirty="0"/>
                        <a:t>15</a:t>
                      </a:r>
                      <a:r>
                        <a:rPr lang="en-US" baseline="0" dirty="0"/>
                        <a:t> </a:t>
                      </a:r>
                      <a:r>
                        <a:rPr lang="en-US" baseline="0" dirty="0" err="1"/>
                        <a:t>keV</a:t>
                      </a:r>
                      <a:r>
                        <a:rPr lang="en-US" baseline="0" dirty="0"/>
                        <a:t> – 150 </a:t>
                      </a:r>
                      <a:r>
                        <a:rPr lang="en-US" baseline="0" dirty="0" err="1"/>
                        <a:t>keV</a:t>
                      </a:r>
                      <a:endParaRPr lang="en-US" dirty="0"/>
                    </a:p>
                  </a:txBody>
                  <a:tcPr/>
                </a:tc>
                <a:tc>
                  <a:txBody>
                    <a:bodyPr/>
                    <a:lstStyle/>
                    <a:p>
                      <a:r>
                        <a:rPr lang="en-US" dirty="0"/>
                        <a:t>90</a:t>
                      </a:r>
                    </a:p>
                  </a:txBody>
                  <a:tcPr/>
                </a:tc>
                <a:tc>
                  <a:txBody>
                    <a:bodyPr/>
                    <a:lstStyle/>
                    <a:p>
                      <a:r>
                        <a:rPr lang="en-US" dirty="0" err="1"/>
                        <a:t>arcmin</a:t>
                      </a:r>
                      <a:endParaRPr lang="en-US" dirty="0"/>
                    </a:p>
                  </a:txBody>
                  <a:tcPr/>
                </a:tc>
                <a:extLst>
                  <a:ext uri="{0D108BD9-81ED-4DB2-BD59-A6C34878D82A}">
                    <a16:rowId xmlns:a16="http://schemas.microsoft.com/office/drawing/2014/main" val="10002"/>
                  </a:ext>
                </a:extLst>
              </a:tr>
              <a:tr h="370840">
                <a:tc>
                  <a:txBody>
                    <a:bodyPr/>
                    <a:lstStyle/>
                    <a:p>
                      <a:r>
                        <a:rPr lang="en-US" dirty="0"/>
                        <a:t>Fermi-LAT</a:t>
                      </a:r>
                    </a:p>
                  </a:txBody>
                  <a:tcPr/>
                </a:tc>
                <a:tc>
                  <a:txBody>
                    <a:bodyPr/>
                    <a:lstStyle/>
                    <a:p>
                      <a:r>
                        <a:rPr lang="en-US" dirty="0"/>
                        <a:t>50 MeV – 300 </a:t>
                      </a:r>
                      <a:r>
                        <a:rPr lang="en-US" dirty="0" err="1"/>
                        <a:t>GeV</a:t>
                      </a:r>
                      <a:endParaRPr lang="en-US" dirty="0"/>
                    </a:p>
                  </a:txBody>
                  <a:tcPr/>
                </a:tc>
                <a:tc>
                  <a:txBody>
                    <a:bodyPr/>
                    <a:lstStyle/>
                    <a:p>
                      <a:r>
                        <a:rPr lang="en-US" dirty="0"/>
                        <a:t>10</a:t>
                      </a:r>
                    </a:p>
                  </a:txBody>
                  <a:tcPr/>
                </a:tc>
                <a:tc>
                  <a:txBody>
                    <a:bodyPr/>
                    <a:lstStyle/>
                    <a:p>
                      <a:r>
                        <a:rPr lang="en-US" dirty="0"/>
                        <a:t>~&lt;0.5</a:t>
                      </a:r>
                      <a:r>
                        <a:rPr lang="en-US" baseline="0" dirty="0"/>
                        <a:t> </a:t>
                      </a:r>
                      <a:r>
                        <a:rPr lang="en-US" baseline="0" dirty="0" err="1"/>
                        <a:t>deg</a:t>
                      </a:r>
                      <a:endParaRPr lang="en-US" dirty="0"/>
                    </a:p>
                  </a:txBody>
                  <a:tcPr/>
                </a:tc>
                <a:extLst>
                  <a:ext uri="{0D108BD9-81ED-4DB2-BD59-A6C34878D82A}">
                    <a16:rowId xmlns:a16="http://schemas.microsoft.com/office/drawing/2014/main" val="10003"/>
                  </a:ext>
                </a:extLst>
              </a:tr>
              <a:tr h="370840">
                <a:tc>
                  <a:txBody>
                    <a:bodyPr/>
                    <a:lstStyle/>
                    <a:p>
                      <a:r>
                        <a:rPr lang="en-US" dirty="0"/>
                        <a:t>Insight-HMXT</a:t>
                      </a:r>
                    </a:p>
                  </a:txBody>
                  <a:tcPr/>
                </a:tc>
                <a:tc>
                  <a:txBody>
                    <a:bodyPr/>
                    <a:lstStyle/>
                    <a:p>
                      <a:r>
                        <a:rPr lang="en-US" dirty="0"/>
                        <a:t>200 </a:t>
                      </a:r>
                      <a:r>
                        <a:rPr lang="en-US" dirty="0" err="1"/>
                        <a:t>keV</a:t>
                      </a:r>
                      <a:r>
                        <a:rPr lang="en-US" dirty="0"/>
                        <a:t> – 5 MeV</a:t>
                      </a:r>
                    </a:p>
                  </a:txBody>
                  <a:tcPr/>
                </a:tc>
                <a:tc>
                  <a:txBody>
                    <a:bodyPr/>
                    <a:lstStyle/>
                    <a:p>
                      <a:endParaRPr lang="en-US" dirty="0"/>
                    </a:p>
                  </a:txBody>
                  <a:tcPr/>
                </a:tc>
                <a:tc>
                  <a:txBody>
                    <a:bodyPr/>
                    <a:lstStyle/>
                    <a:p>
                      <a:r>
                        <a:rPr lang="en-US" dirty="0"/>
                        <a:t>5-15 </a:t>
                      </a:r>
                      <a:r>
                        <a:rPr lang="en-US" dirty="0" err="1"/>
                        <a:t>deg</a:t>
                      </a:r>
                      <a:endParaRPr lang="en-US" dirty="0"/>
                    </a:p>
                  </a:txBody>
                  <a:tcPr/>
                </a:tc>
                <a:extLst>
                  <a:ext uri="{0D108BD9-81ED-4DB2-BD59-A6C34878D82A}">
                    <a16:rowId xmlns:a16="http://schemas.microsoft.com/office/drawing/2014/main" val="10004"/>
                  </a:ext>
                </a:extLst>
              </a:tr>
              <a:tr h="370840">
                <a:tc>
                  <a:txBody>
                    <a:bodyPr/>
                    <a:lstStyle/>
                    <a:p>
                      <a:r>
                        <a:rPr lang="en-US" dirty="0"/>
                        <a:t>INTEGRAL-IBIS</a:t>
                      </a:r>
                    </a:p>
                  </a:txBody>
                  <a:tcPr/>
                </a:tc>
                <a:tc>
                  <a:txBody>
                    <a:bodyPr/>
                    <a:lstStyle/>
                    <a:p>
                      <a:r>
                        <a:rPr lang="en-US" dirty="0"/>
                        <a:t>15 </a:t>
                      </a:r>
                      <a:r>
                        <a:rPr lang="en-US" dirty="0" err="1"/>
                        <a:t>keV</a:t>
                      </a:r>
                      <a:r>
                        <a:rPr lang="en-US" dirty="0"/>
                        <a:t> – 10 MeV</a:t>
                      </a:r>
                    </a:p>
                  </a:txBody>
                  <a:tcPr/>
                </a:tc>
                <a:tc>
                  <a:txBody>
                    <a:bodyPr/>
                    <a:lstStyle/>
                    <a:p>
                      <a:r>
                        <a:rPr lang="en-US" dirty="0"/>
                        <a:t>2-5</a:t>
                      </a:r>
                    </a:p>
                  </a:txBody>
                  <a:tcPr/>
                </a:tc>
                <a:tc>
                  <a:txBody>
                    <a:bodyPr/>
                    <a:lstStyle/>
                    <a:p>
                      <a:r>
                        <a:rPr lang="en-US" dirty="0" err="1"/>
                        <a:t>arcmin</a:t>
                      </a:r>
                      <a:endParaRPr lang="en-US" dirty="0"/>
                    </a:p>
                  </a:txBody>
                  <a:tcPr/>
                </a:tc>
                <a:extLst>
                  <a:ext uri="{0D108BD9-81ED-4DB2-BD59-A6C34878D82A}">
                    <a16:rowId xmlns:a16="http://schemas.microsoft.com/office/drawing/2014/main" val="10005"/>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769284366"/>
              </p:ext>
            </p:extLst>
          </p:nvPr>
        </p:nvGraphicFramePr>
        <p:xfrm>
          <a:off x="838200" y="4572000"/>
          <a:ext cx="7239000" cy="1752600"/>
        </p:xfrm>
        <a:graphic>
          <a:graphicData uri="http://schemas.openxmlformats.org/drawingml/2006/table">
            <a:tbl>
              <a:tblPr firstRow="1" bandRow="1">
                <a:tableStyleId>{5C22544A-7EE6-4342-B048-85BDC9FD1C3A}</a:tableStyleId>
              </a:tblPr>
              <a:tblGrid>
                <a:gridCol w="1981199">
                  <a:extLst>
                    <a:ext uri="{9D8B030D-6E8A-4147-A177-3AD203B41FA5}">
                      <a16:colId xmlns:a16="http://schemas.microsoft.com/office/drawing/2014/main" val="20000"/>
                    </a:ext>
                  </a:extLst>
                </a:gridCol>
                <a:gridCol w="2155373">
                  <a:extLst>
                    <a:ext uri="{9D8B030D-6E8A-4147-A177-3AD203B41FA5}">
                      <a16:colId xmlns:a16="http://schemas.microsoft.com/office/drawing/2014/main" val="20001"/>
                    </a:ext>
                  </a:extLst>
                </a:gridCol>
                <a:gridCol w="1378857">
                  <a:extLst>
                    <a:ext uri="{9D8B030D-6E8A-4147-A177-3AD203B41FA5}">
                      <a16:colId xmlns:a16="http://schemas.microsoft.com/office/drawing/2014/main" val="20002"/>
                    </a:ext>
                  </a:extLst>
                </a:gridCol>
                <a:gridCol w="1723571">
                  <a:extLst>
                    <a:ext uri="{9D8B030D-6E8A-4147-A177-3AD203B41FA5}">
                      <a16:colId xmlns:a16="http://schemas.microsoft.com/office/drawing/2014/main" val="20003"/>
                    </a:ext>
                  </a:extLst>
                </a:gridCol>
              </a:tblGrid>
              <a:tr h="370840">
                <a:tc>
                  <a:txBody>
                    <a:bodyPr/>
                    <a:lstStyle/>
                    <a:p>
                      <a:r>
                        <a:rPr lang="en-US" dirty="0"/>
                        <a:t>Instrument</a:t>
                      </a:r>
                    </a:p>
                  </a:txBody>
                  <a:tcPr/>
                </a:tc>
                <a:tc>
                  <a:txBody>
                    <a:bodyPr/>
                    <a:lstStyle/>
                    <a:p>
                      <a:r>
                        <a:rPr lang="en-US" dirty="0"/>
                        <a:t>Energy range</a:t>
                      </a:r>
                    </a:p>
                  </a:txBody>
                  <a:tcPr/>
                </a:tc>
                <a:tc>
                  <a:txBody>
                    <a:bodyPr/>
                    <a:lstStyle/>
                    <a:p>
                      <a:r>
                        <a:rPr lang="en-US" dirty="0"/>
                        <a:t>GRB/year</a:t>
                      </a:r>
                    </a:p>
                  </a:txBody>
                  <a:tcPr/>
                </a:tc>
                <a:tc>
                  <a:txBody>
                    <a:bodyPr/>
                    <a:lstStyle/>
                    <a:p>
                      <a:r>
                        <a:rPr lang="en-US" dirty="0"/>
                        <a:t>localization</a:t>
                      </a:r>
                    </a:p>
                  </a:txBody>
                  <a:tcPr/>
                </a:tc>
                <a:extLst>
                  <a:ext uri="{0D108BD9-81ED-4DB2-BD59-A6C34878D82A}">
                    <a16:rowId xmlns:a16="http://schemas.microsoft.com/office/drawing/2014/main" val="10000"/>
                  </a:ext>
                </a:extLst>
              </a:tr>
              <a:tr h="370840">
                <a:tc>
                  <a:txBody>
                    <a:bodyPr/>
                    <a:lstStyle/>
                    <a:p>
                      <a:r>
                        <a:rPr lang="en-US" dirty="0"/>
                        <a:t>AMEGO*</a:t>
                      </a:r>
                    </a:p>
                  </a:txBody>
                  <a:tcPr/>
                </a:tc>
                <a:tc>
                  <a:txBody>
                    <a:bodyPr/>
                    <a:lstStyle/>
                    <a:p>
                      <a:r>
                        <a:rPr lang="en-US" baseline="0" dirty="0"/>
                        <a:t>200 </a:t>
                      </a:r>
                      <a:r>
                        <a:rPr lang="en-US" baseline="0" dirty="0" err="1"/>
                        <a:t>keV</a:t>
                      </a:r>
                      <a:r>
                        <a:rPr lang="en-US" baseline="0" dirty="0"/>
                        <a:t> – 10 </a:t>
                      </a:r>
                      <a:r>
                        <a:rPr lang="en-US" baseline="0" dirty="0" err="1"/>
                        <a:t>GeV</a:t>
                      </a:r>
                      <a:endParaRPr lang="en-US" dirty="0"/>
                    </a:p>
                  </a:txBody>
                  <a:tcPr/>
                </a:tc>
                <a:tc>
                  <a:txBody>
                    <a:bodyPr/>
                    <a:lstStyle/>
                    <a:p>
                      <a:r>
                        <a:rPr lang="en-US" dirty="0"/>
                        <a:t>500</a:t>
                      </a:r>
                    </a:p>
                  </a:txBody>
                  <a:tcPr/>
                </a:tc>
                <a:tc>
                  <a:txBody>
                    <a:bodyPr/>
                    <a:lstStyle/>
                    <a:p>
                      <a:r>
                        <a:rPr lang="en-US" dirty="0"/>
                        <a:t>0.5-2 </a:t>
                      </a:r>
                      <a:r>
                        <a:rPr lang="en-US" dirty="0" err="1"/>
                        <a:t>deg</a:t>
                      </a:r>
                      <a:endParaRPr lang="en-US" dirty="0"/>
                    </a:p>
                  </a:txBody>
                  <a:tcPr/>
                </a:tc>
                <a:extLst>
                  <a:ext uri="{0D108BD9-81ED-4DB2-BD59-A6C34878D82A}">
                    <a16:rowId xmlns:a16="http://schemas.microsoft.com/office/drawing/2014/main" val="10001"/>
                  </a:ext>
                </a:extLst>
              </a:tr>
              <a:tr h="370840">
                <a:tc>
                  <a:txBody>
                    <a:bodyPr/>
                    <a:lstStyle/>
                    <a:p>
                      <a:r>
                        <a:rPr lang="en-US" dirty="0"/>
                        <a:t>TAP/TAO/Nimble/</a:t>
                      </a:r>
                      <a:r>
                        <a:rPr lang="en-US" dirty="0" err="1"/>
                        <a:t>Burstcube</a:t>
                      </a:r>
                      <a:endParaRPr lang="en-US" dirty="0"/>
                    </a:p>
                  </a:txBody>
                  <a:tcPr/>
                </a:tc>
                <a:tc>
                  <a:txBody>
                    <a:bodyPr/>
                    <a:lstStyle/>
                    <a:p>
                      <a:r>
                        <a:rPr lang="en-US" dirty="0"/>
                        <a:t>10</a:t>
                      </a:r>
                      <a:r>
                        <a:rPr lang="en-US" baseline="0" dirty="0"/>
                        <a:t> </a:t>
                      </a:r>
                      <a:r>
                        <a:rPr lang="en-US" baseline="0" dirty="0" err="1"/>
                        <a:t>keV</a:t>
                      </a:r>
                      <a:r>
                        <a:rPr lang="en-US" baseline="0" dirty="0"/>
                        <a:t> – 1 MeV</a:t>
                      </a:r>
                      <a:endParaRPr lang="en-US" dirty="0"/>
                    </a:p>
                  </a:txBody>
                  <a:tcPr/>
                </a:tc>
                <a:tc>
                  <a:txBody>
                    <a:bodyPr/>
                    <a:lstStyle/>
                    <a:p>
                      <a:r>
                        <a:rPr lang="en-US" dirty="0"/>
                        <a:t>240</a:t>
                      </a:r>
                    </a:p>
                  </a:txBody>
                  <a:tcPr/>
                </a:tc>
                <a:tc>
                  <a:txBody>
                    <a:bodyPr/>
                    <a:lstStyle/>
                    <a:p>
                      <a:r>
                        <a:rPr lang="en-US" dirty="0"/>
                        <a:t>5-15 </a:t>
                      </a:r>
                      <a:r>
                        <a:rPr lang="en-US" dirty="0" err="1"/>
                        <a:t>deg</a:t>
                      </a:r>
                      <a:endParaRPr lang="en-US" dirty="0"/>
                    </a:p>
                  </a:txBody>
                  <a:tcPr/>
                </a:tc>
                <a:extLst>
                  <a:ext uri="{0D108BD9-81ED-4DB2-BD59-A6C34878D82A}">
                    <a16:rowId xmlns:a16="http://schemas.microsoft.com/office/drawing/2014/main" val="10002"/>
                  </a:ext>
                </a:extLst>
              </a:tr>
              <a:tr h="370840">
                <a:tc>
                  <a:txBody>
                    <a:bodyPr/>
                    <a:lstStyle/>
                    <a:p>
                      <a:r>
                        <a:rPr lang="en-US" dirty="0"/>
                        <a:t>SVOM-</a:t>
                      </a:r>
                      <a:r>
                        <a:rPr lang="en-US" dirty="0" err="1"/>
                        <a:t>eclairs</a:t>
                      </a:r>
                      <a:endParaRPr lang="en-US" dirty="0"/>
                    </a:p>
                  </a:txBody>
                  <a:tcPr/>
                </a:tc>
                <a:tc>
                  <a:txBody>
                    <a:bodyPr/>
                    <a:lstStyle/>
                    <a:p>
                      <a:r>
                        <a:rPr lang="en-US" dirty="0"/>
                        <a:t>4 </a:t>
                      </a:r>
                      <a:r>
                        <a:rPr lang="en-US" dirty="0" err="1"/>
                        <a:t>keV</a:t>
                      </a:r>
                      <a:r>
                        <a:rPr lang="en-US" dirty="0"/>
                        <a:t> – 120 </a:t>
                      </a:r>
                      <a:r>
                        <a:rPr lang="en-US" dirty="0" err="1"/>
                        <a:t>keV</a:t>
                      </a:r>
                      <a:endParaRPr lang="en-US" dirty="0"/>
                    </a:p>
                  </a:txBody>
                  <a:tcPr/>
                </a:tc>
                <a:tc>
                  <a:txBody>
                    <a:bodyPr/>
                    <a:lstStyle/>
                    <a:p>
                      <a:r>
                        <a:rPr lang="en-US" dirty="0"/>
                        <a:t>80</a:t>
                      </a:r>
                    </a:p>
                  </a:txBody>
                  <a:tcPr/>
                </a:tc>
                <a:tc>
                  <a:txBody>
                    <a:bodyPr/>
                    <a:lstStyle/>
                    <a:p>
                      <a:r>
                        <a:rPr lang="en-US" dirty="0" err="1"/>
                        <a:t>arcmin</a:t>
                      </a:r>
                      <a:endParaRPr lang="en-US" dirty="0"/>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0" y="6477000"/>
            <a:ext cx="5105400" cy="369332"/>
          </a:xfrm>
          <a:prstGeom prst="rect">
            <a:avLst/>
          </a:prstGeom>
          <a:noFill/>
        </p:spPr>
        <p:txBody>
          <a:bodyPr wrap="square" rtlCol="0">
            <a:spAutoFit/>
          </a:bodyPr>
          <a:lstStyle/>
          <a:p>
            <a:r>
              <a:rPr lang="en-US" dirty="0">
                <a:latin typeface="Arial"/>
                <a:cs typeface="Arial"/>
              </a:rPr>
              <a:t>* Very similar to </a:t>
            </a:r>
            <a:r>
              <a:rPr lang="en-US" dirty="0" err="1">
                <a:latin typeface="Arial"/>
                <a:cs typeface="Arial"/>
              </a:rPr>
              <a:t>eAstroGAM</a:t>
            </a:r>
            <a:r>
              <a:rPr lang="en-US" dirty="0">
                <a:latin typeface="Arial"/>
                <a:cs typeface="Arial"/>
              </a:rPr>
              <a:t> proposed to M5</a:t>
            </a:r>
          </a:p>
        </p:txBody>
      </p:sp>
    </p:spTree>
    <p:extLst>
      <p:ext uri="{BB962C8B-B14F-4D97-AF65-F5344CB8AC3E}">
        <p14:creationId xmlns:p14="http://schemas.microsoft.com/office/powerpoint/2010/main" val="349220198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8" name="Shape 98"/>
          <p:cNvPicPr preferRelativeResize="0"/>
          <p:nvPr/>
        </p:nvPicPr>
        <p:blipFill>
          <a:blip r:embed="rId3">
            <a:alphaModFix amt="43000"/>
          </a:blip>
          <a:stretch>
            <a:fillRect/>
          </a:stretch>
        </p:blipFill>
        <p:spPr>
          <a:xfrm>
            <a:off x="-95719" y="1158025"/>
            <a:ext cx="9335438" cy="5654512"/>
          </a:xfrm>
          <a:prstGeom prst="rect">
            <a:avLst/>
          </a:prstGeom>
          <a:noFill/>
          <a:ln>
            <a:noFill/>
          </a:ln>
        </p:spPr>
      </p:pic>
      <p:sp>
        <p:nvSpPr>
          <p:cNvPr id="99" name="Shape 99"/>
          <p:cNvSpPr txBox="1">
            <a:spLocks noGrp="1"/>
          </p:cNvSpPr>
          <p:nvPr>
            <p:ph type="title"/>
          </p:nvPr>
        </p:nvSpPr>
        <p:spPr>
          <a:xfrm>
            <a:off x="1524000" y="-685800"/>
            <a:ext cx="7239000" cy="2412300"/>
          </a:xfrm>
          <a:prstGeom prst="rect">
            <a:avLst/>
          </a:prstGeom>
        </p:spPr>
        <p:txBody>
          <a:bodyPr spcFirstLastPara="1" vert="horz" wrap="square" lIns="91425" tIns="91425" rIns="91425" bIns="91425" numCol="1" anchor="ctr" anchorCtr="0" compatLnSpc="1">
            <a:prstTxWarp prst="textNoShape">
              <a:avLst/>
            </a:prstTxWarp>
            <a:noAutofit/>
          </a:bodyPr>
          <a:lstStyle/>
          <a:p>
            <a:r>
              <a:rPr lang="en-GB" dirty="0" err="1"/>
              <a:t>BurstCube</a:t>
            </a:r>
            <a:endParaRPr dirty="0"/>
          </a:p>
          <a:p>
            <a:r>
              <a:rPr lang="en-GB" sz="2400" dirty="0"/>
              <a:t>A CubeSat for Gravitational Wave Counterparts</a:t>
            </a:r>
            <a:endParaRPr sz="2400" dirty="0"/>
          </a:p>
        </p:txBody>
      </p:sp>
      <p:sp>
        <p:nvSpPr>
          <p:cNvPr id="101" name="Shape 101"/>
          <p:cNvSpPr txBox="1"/>
          <p:nvPr/>
        </p:nvSpPr>
        <p:spPr>
          <a:xfrm>
            <a:off x="555000" y="3886200"/>
            <a:ext cx="8034000" cy="2250000"/>
          </a:xfrm>
          <a:prstGeom prst="rect">
            <a:avLst/>
          </a:prstGeom>
          <a:noFill/>
          <a:ln>
            <a:noFill/>
          </a:ln>
        </p:spPr>
        <p:txBody>
          <a:bodyPr spcFirstLastPara="1" wrap="square" lIns="91425" tIns="91425" rIns="91425" bIns="91425" anchor="ctr" anchorCtr="0">
            <a:noAutofit/>
          </a:bodyPr>
          <a:lstStyle/>
          <a:p>
            <a:pPr algn="ctr">
              <a:spcBef>
                <a:spcPts val="0"/>
              </a:spcBef>
              <a:spcAft>
                <a:spcPts val="0"/>
              </a:spcAft>
            </a:pPr>
            <a:r>
              <a:rPr lang="en-GB" dirty="0">
                <a:solidFill>
                  <a:schemeClr val="dk1"/>
                </a:solidFill>
                <a:latin typeface="Arial" panose="020B0604020202020204" pitchFamily="34" charset="0"/>
                <a:cs typeface="Arial" panose="020B0604020202020204" pitchFamily="34" charset="0"/>
              </a:rPr>
              <a:t>PI: Jeremy S. Perkins (NASA/GSFC), Judith L. </a:t>
            </a:r>
            <a:r>
              <a:rPr lang="en-GB" dirty="0" err="1">
                <a:solidFill>
                  <a:schemeClr val="dk1"/>
                </a:solidFill>
                <a:latin typeface="Arial" panose="020B0604020202020204" pitchFamily="34" charset="0"/>
                <a:cs typeface="Arial" panose="020B0604020202020204" pitchFamily="34" charset="0"/>
              </a:rPr>
              <a:t>Racusin</a:t>
            </a:r>
            <a:r>
              <a:rPr lang="en-GB" dirty="0">
                <a:solidFill>
                  <a:schemeClr val="dk1"/>
                </a:solidFill>
                <a:latin typeface="Arial" panose="020B0604020202020204" pitchFamily="34" charset="0"/>
                <a:cs typeface="Arial" panose="020B0604020202020204" pitchFamily="34" charset="0"/>
              </a:rPr>
              <a:t> (NASA/GSFC), Michael S. Briggs (UAH), Georgia de </a:t>
            </a:r>
            <a:r>
              <a:rPr lang="en-GB" dirty="0" err="1">
                <a:solidFill>
                  <a:schemeClr val="dk1"/>
                </a:solidFill>
                <a:latin typeface="Arial" panose="020B0604020202020204" pitchFamily="34" charset="0"/>
                <a:cs typeface="Arial" panose="020B0604020202020204" pitchFamily="34" charset="0"/>
              </a:rPr>
              <a:t>Nolfo</a:t>
            </a:r>
            <a:r>
              <a:rPr lang="en-GB" dirty="0">
                <a:solidFill>
                  <a:schemeClr val="dk1"/>
                </a:solidFill>
                <a:latin typeface="Arial" panose="020B0604020202020204" pitchFamily="34" charset="0"/>
                <a:cs typeface="Arial" panose="020B0604020202020204" pitchFamily="34" charset="0"/>
              </a:rPr>
              <a:t> (NASA/GSFC), John </a:t>
            </a:r>
            <a:r>
              <a:rPr lang="en-GB" dirty="0" err="1">
                <a:solidFill>
                  <a:schemeClr val="dk1"/>
                </a:solidFill>
                <a:latin typeface="Arial" panose="020B0604020202020204" pitchFamily="34" charset="0"/>
                <a:cs typeface="Arial" panose="020B0604020202020204" pitchFamily="34" charset="0"/>
              </a:rPr>
              <a:t>Krizmanic</a:t>
            </a:r>
            <a:r>
              <a:rPr lang="en-GB" dirty="0">
                <a:solidFill>
                  <a:schemeClr val="dk1"/>
                </a:solidFill>
                <a:latin typeface="Arial" panose="020B0604020202020204" pitchFamily="34" charset="0"/>
                <a:cs typeface="Arial" panose="020B0604020202020204" pitchFamily="34" charset="0"/>
              </a:rPr>
              <a:t> (NASA/GSFC/CRESST), Regina Caputo (NASA/GSFC/CRESST), Julie E. McEnery (NASA/GSFC), Peter </a:t>
            </a:r>
            <a:r>
              <a:rPr lang="en-GB" dirty="0" err="1">
                <a:solidFill>
                  <a:schemeClr val="dk1"/>
                </a:solidFill>
                <a:latin typeface="Arial" panose="020B0604020202020204" pitchFamily="34" charset="0"/>
                <a:cs typeface="Arial" panose="020B0604020202020204" pitchFamily="34" charset="0"/>
              </a:rPr>
              <a:t>Shawhan</a:t>
            </a:r>
            <a:r>
              <a:rPr lang="en-GB" dirty="0">
                <a:solidFill>
                  <a:schemeClr val="dk1"/>
                </a:solidFill>
                <a:latin typeface="Arial" panose="020B0604020202020204" pitchFamily="34" charset="0"/>
                <a:cs typeface="Arial" panose="020B0604020202020204" pitchFamily="34" charset="0"/>
              </a:rPr>
              <a:t> (UMD), David Morris (UVI), Collaborators: Valerie Connaughton (USRA), Dan </a:t>
            </a:r>
            <a:r>
              <a:rPr lang="en-GB" dirty="0" err="1">
                <a:solidFill>
                  <a:schemeClr val="dk1"/>
                </a:solidFill>
                <a:latin typeface="Arial" panose="020B0604020202020204" pitchFamily="34" charset="0"/>
                <a:cs typeface="Arial" panose="020B0604020202020204" pitchFamily="34" charset="0"/>
              </a:rPr>
              <a:t>Kocevski</a:t>
            </a:r>
            <a:r>
              <a:rPr lang="en-GB" dirty="0">
                <a:solidFill>
                  <a:schemeClr val="dk1"/>
                </a:solidFill>
                <a:latin typeface="Arial" panose="020B0604020202020204" pitchFamily="34" charset="0"/>
                <a:cs typeface="Arial" panose="020B0604020202020204" pitchFamily="34" charset="0"/>
              </a:rPr>
              <a:t> (NASA/MSFC), Colleen Wilson-Hodge (NASA/MSFC), Michelle Hui (NASA/MSFC), Lee Mitchell (NRL), Sheila </a:t>
            </a:r>
            <a:r>
              <a:rPr lang="en-GB" dirty="0" err="1">
                <a:solidFill>
                  <a:schemeClr val="dk1"/>
                </a:solidFill>
                <a:latin typeface="Arial" panose="020B0604020202020204" pitchFamily="34" charset="0"/>
                <a:cs typeface="Arial" panose="020B0604020202020204" pitchFamily="34" charset="0"/>
              </a:rPr>
              <a:t>McBreen</a:t>
            </a:r>
            <a:r>
              <a:rPr lang="en-GB" dirty="0">
                <a:solidFill>
                  <a:schemeClr val="dk1"/>
                </a:solidFill>
                <a:latin typeface="Arial" panose="020B0604020202020204" pitchFamily="34" charset="0"/>
                <a:cs typeface="Arial" panose="020B0604020202020204" pitchFamily="34" charset="0"/>
              </a:rPr>
              <a:t> (UCD), &amp; Dieter Hartmann (Clemson)</a:t>
            </a:r>
            <a:endParaRPr dirty="0">
              <a:solidFill>
                <a:schemeClr val="dk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9309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BurstCube: A CubeSat for Gravitational Wave Counterparts"/>
          <p:cNvSpPr txBox="1">
            <a:spLocks noGrp="1"/>
          </p:cNvSpPr>
          <p:nvPr>
            <p:ph type="title"/>
          </p:nvPr>
        </p:nvSpPr>
        <p:spPr>
          <a:xfrm>
            <a:off x="1524303" y="-142724"/>
            <a:ext cx="5513743" cy="1399939"/>
          </a:xfrm>
          <a:prstGeom prst="rect">
            <a:avLst/>
          </a:prstGeom>
        </p:spPr>
        <p:txBody>
          <a:bodyPr>
            <a:normAutofit fontScale="90000"/>
          </a:bodyPr>
          <a:lstStyle/>
          <a:p>
            <a:pPr algn="l" defTabSz="283428">
              <a:defRPr sz="3864" b="1">
                <a:latin typeface="+mj-lt"/>
                <a:ea typeface="+mj-ea"/>
                <a:cs typeface="+mj-cs"/>
                <a:sym typeface="Helvetica"/>
              </a:defRPr>
            </a:pPr>
            <a:r>
              <a:t>BurstCube: </a:t>
            </a:r>
            <a:r>
              <a:rPr sz="2760"/>
              <a:t>A CubeSat for Gravitational Wave Counterparts</a:t>
            </a:r>
          </a:p>
        </p:txBody>
      </p:sp>
      <p:sp>
        <p:nvSpPr>
          <p:cNvPr id="317" name="BurstCube: a novel 6U CubeSat that will detect and localize GRBs…"/>
          <p:cNvSpPr txBox="1">
            <a:spLocks noGrp="1"/>
          </p:cNvSpPr>
          <p:nvPr>
            <p:ph type="body" sz="half" idx="1"/>
          </p:nvPr>
        </p:nvSpPr>
        <p:spPr>
          <a:xfrm>
            <a:off x="193559" y="1485057"/>
            <a:ext cx="8756882" cy="2746636"/>
          </a:xfrm>
          <a:prstGeom prst="rect">
            <a:avLst/>
          </a:prstGeom>
        </p:spPr>
        <p:txBody>
          <a:bodyPr/>
          <a:lstStyle/>
          <a:p>
            <a:pPr marL="216323" indent="-216323" defTabSz="299858">
              <a:spcBef>
                <a:spcPts val="0"/>
              </a:spcBef>
              <a:defRPr sz="1752"/>
            </a:pPr>
            <a:r>
              <a:rPr dirty="0" err="1"/>
              <a:t>BurstCube</a:t>
            </a:r>
            <a:r>
              <a:rPr dirty="0"/>
              <a:t>: a novel 6U CubeSat that will detect and localize GRBs</a:t>
            </a:r>
          </a:p>
          <a:p>
            <a:pPr marL="216323" indent="-216323" defTabSz="299858">
              <a:spcBef>
                <a:spcPts val="0"/>
              </a:spcBef>
              <a:defRPr sz="1752"/>
            </a:pPr>
            <a:r>
              <a:rPr dirty="0"/>
              <a:t>Will detect these with four </a:t>
            </a:r>
            <a:r>
              <a:rPr dirty="0" err="1"/>
              <a:t>CsI</a:t>
            </a:r>
            <a:r>
              <a:rPr dirty="0"/>
              <a:t> scintillators coupled with arrays of compact low-power Silicon photomultipliers (</a:t>
            </a:r>
            <a:r>
              <a:rPr dirty="0" err="1"/>
              <a:t>SiPMs</a:t>
            </a:r>
            <a:r>
              <a:rPr dirty="0"/>
              <a:t>).</a:t>
            </a:r>
          </a:p>
          <a:p>
            <a:pPr marL="216323" indent="-216323" defTabSz="299858">
              <a:spcBef>
                <a:spcPts val="0"/>
              </a:spcBef>
              <a:defRPr sz="1752"/>
            </a:pPr>
            <a:r>
              <a:rPr dirty="0"/>
              <a:t>Spacecraft based on GSFC </a:t>
            </a:r>
            <a:r>
              <a:rPr dirty="0" err="1"/>
              <a:t>Dellingr</a:t>
            </a:r>
            <a:r>
              <a:rPr dirty="0"/>
              <a:t> design, includes off-the-shelf components and a straightforward design and implementation.</a:t>
            </a:r>
          </a:p>
          <a:p>
            <a:pPr marL="216323" indent="-216323" defTabSz="299858">
              <a:spcBef>
                <a:spcPts val="0"/>
              </a:spcBef>
              <a:defRPr sz="1752"/>
            </a:pPr>
            <a:r>
              <a:rPr dirty="0"/>
              <a:t>Complement to existing facilities (</a:t>
            </a:r>
            <a:r>
              <a:rPr i="1" dirty="0">
                <a:latin typeface="+mj-lt"/>
                <a:ea typeface="+mj-ea"/>
                <a:cs typeface="+mj-cs"/>
                <a:sym typeface="Helvetica"/>
              </a:rPr>
              <a:t>Swift</a:t>
            </a:r>
            <a:r>
              <a:rPr dirty="0"/>
              <a:t>, </a:t>
            </a:r>
            <a:r>
              <a:rPr i="1" dirty="0">
                <a:latin typeface="+mj-lt"/>
                <a:ea typeface="+mj-ea"/>
                <a:cs typeface="+mj-cs"/>
                <a:sym typeface="Helvetica"/>
              </a:rPr>
              <a:t>Fermi</a:t>
            </a:r>
            <a:r>
              <a:rPr dirty="0"/>
              <a:t>) and could be an interim GRB instrument before next generation missions fly.</a:t>
            </a:r>
          </a:p>
          <a:p>
            <a:pPr marL="216323" indent="-216323" defTabSz="299858">
              <a:spcBef>
                <a:spcPts val="0"/>
              </a:spcBef>
              <a:defRPr sz="1752"/>
            </a:pPr>
            <a:r>
              <a:rPr dirty="0"/>
              <a:t>The ultimate configuration of </a:t>
            </a:r>
            <a:r>
              <a:rPr dirty="0" err="1"/>
              <a:t>BurstCube</a:t>
            </a:r>
            <a:r>
              <a:rPr dirty="0"/>
              <a:t> would be a set of ~</a:t>
            </a:r>
            <a:r>
              <a:rPr lang="en-US" dirty="0"/>
              <a:t>5</a:t>
            </a:r>
            <a:r>
              <a:rPr dirty="0"/>
              <a:t> CubeSats providing all-sky coverage for a very low cost.</a:t>
            </a:r>
          </a:p>
          <a:p>
            <a:pPr marL="216323" indent="-216323" defTabSz="299858">
              <a:spcBef>
                <a:spcPts val="0"/>
              </a:spcBef>
              <a:defRPr sz="1752"/>
            </a:pPr>
            <a:r>
              <a:rPr lang="en-US" dirty="0"/>
              <a:t>Approved for launch in 2021</a:t>
            </a:r>
            <a:endParaRPr dirty="0"/>
          </a:p>
        </p:txBody>
      </p:sp>
      <p:pic>
        <p:nvPicPr>
          <p:cNvPr id="318" name="burstcube_flight_whole.png" descr="burstcube_flight_whole.png"/>
          <p:cNvPicPr>
            <a:picLocks noChangeAspect="1"/>
          </p:cNvPicPr>
          <p:nvPr/>
        </p:nvPicPr>
        <p:blipFill>
          <a:blip r:embed="rId2">
            <a:extLst/>
          </a:blip>
          <a:srcRect l="36169" t="11155" r="30606" b="41618"/>
          <a:stretch>
            <a:fillRect/>
          </a:stretch>
        </p:blipFill>
        <p:spPr>
          <a:xfrm>
            <a:off x="7238626" y="17111"/>
            <a:ext cx="1866689" cy="1607192"/>
          </a:xfrm>
          <a:prstGeom prst="rect">
            <a:avLst/>
          </a:prstGeom>
          <a:ln w="12700">
            <a:miter lim="400000"/>
          </a:ln>
        </p:spPr>
      </p:pic>
      <p:pic>
        <p:nvPicPr>
          <p:cNvPr id="319" name="Image" descr="Image"/>
          <p:cNvPicPr>
            <a:picLocks noChangeAspect="1"/>
          </p:cNvPicPr>
          <p:nvPr/>
        </p:nvPicPr>
        <p:blipFill>
          <a:blip r:embed="rId3">
            <a:extLst/>
          </a:blip>
          <a:srcRect l="24373" t="2918" r="24373" b="2918"/>
          <a:stretch>
            <a:fillRect/>
          </a:stretch>
        </p:blipFill>
        <p:spPr>
          <a:xfrm>
            <a:off x="34672" y="24696"/>
            <a:ext cx="1327106" cy="1327106"/>
          </a:xfrm>
          <a:prstGeom prst="rect">
            <a:avLst/>
          </a:prstGeom>
          <a:ln w="12700">
            <a:miter lim="400000"/>
          </a:ln>
          <a:effectLst>
            <a:outerShdw blurRad="25400" dist="12700" dir="5400000" rotWithShape="0">
              <a:srgbClr val="000000">
                <a:alpha val="50000"/>
              </a:srgbClr>
            </a:outerShdw>
          </a:effectLst>
        </p:spPr>
      </p:pic>
      <p:pic>
        <p:nvPicPr>
          <p:cNvPr id="320" name="effarea_energy_gbm_bc.pdf" descr="effarea_energy_gbm_bc.pdf"/>
          <p:cNvPicPr>
            <a:picLocks noChangeAspect="1"/>
          </p:cNvPicPr>
          <p:nvPr/>
        </p:nvPicPr>
        <p:blipFill>
          <a:blip r:embed="rId4">
            <a:extLst/>
          </a:blip>
          <a:srcRect l="11338" t="30744" r="12464" b="26466"/>
          <a:stretch>
            <a:fillRect/>
          </a:stretch>
        </p:blipFill>
        <p:spPr>
          <a:xfrm>
            <a:off x="5967504" y="4586535"/>
            <a:ext cx="2948237" cy="2142575"/>
          </a:xfrm>
          <a:prstGeom prst="rect">
            <a:avLst/>
          </a:prstGeom>
          <a:ln w="12700">
            <a:miter lim="400000"/>
          </a:ln>
        </p:spPr>
      </p:pic>
      <p:sp>
        <p:nvSpPr>
          <p:cNvPr id="321" name="PI: Jeremy Perkins (661)"/>
          <p:cNvSpPr txBox="1"/>
          <p:nvPr/>
        </p:nvSpPr>
        <p:spPr>
          <a:xfrm>
            <a:off x="1524279" y="1097487"/>
            <a:ext cx="3608240" cy="439738"/>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b="1">
                <a:latin typeface="+mj-lt"/>
                <a:ea typeface="+mj-ea"/>
                <a:cs typeface="+mj-cs"/>
                <a:sym typeface="Helvetica"/>
              </a:defRPr>
            </a:lvl1pPr>
          </a:lstStyle>
          <a:p>
            <a:r>
              <a:t>PI: Jeremy Perkins (661)</a:t>
            </a:r>
          </a:p>
        </p:txBody>
      </p:sp>
      <p:pic>
        <p:nvPicPr>
          <p:cNvPr id="322" name="Updated_CAD_pictures.pdf" descr="Updated_CAD_pictures.pdf"/>
          <p:cNvPicPr>
            <a:picLocks noChangeAspect="1"/>
          </p:cNvPicPr>
          <p:nvPr/>
        </p:nvPicPr>
        <p:blipFill>
          <a:blip r:embed="rId5">
            <a:extLst/>
          </a:blip>
          <a:srcRect l="3563" t="13616" r="3563" b="26950"/>
          <a:stretch>
            <a:fillRect/>
          </a:stretch>
        </p:blipFill>
        <p:spPr>
          <a:xfrm>
            <a:off x="512417" y="4180599"/>
            <a:ext cx="5249302" cy="2519439"/>
          </a:xfrm>
          <a:prstGeom prst="rect">
            <a:avLst/>
          </a:prstGeom>
          <a:ln w="12700">
            <a:miter lim="400000"/>
          </a:ln>
        </p:spPr>
      </p:pic>
      <p:sp>
        <p:nvSpPr>
          <p:cNvPr id="323" name="Slide Number"/>
          <p:cNvSpPr txBox="1">
            <a:spLocks noGrp="1"/>
          </p:cNvSpPr>
          <p:nvPr>
            <p:ph type="sldNum" sz="quarter" idx="4294967295"/>
          </p:nvPr>
        </p:nvSpPr>
        <p:spPr>
          <a:xfrm>
            <a:off x="8534400" y="6543377"/>
            <a:ext cx="541439" cy="249238"/>
          </a:xfrm>
          <a:prstGeom prst="rect">
            <a:avLst/>
          </a:prstGeom>
          <a:extLst>
            <a:ext uri="{C572A759-6A51-4108-AA02-DFA0A04FC94B}">
              <ma14:wrappingTextBoxFlag xmlns:ma14="http://schemas.microsoft.com/office/mac/drawingml/2011/main" xmlns="" val="1"/>
            </a:ext>
          </a:extLst>
        </p:spPr>
        <p:txBody>
          <a:bodyPr lIns="35718" tIns="35718" rIns="35718" bIns="35718" anchor="t"/>
          <a:lstStyle>
            <a:lvl1pPr algn="ctr" defTabSz="410765">
              <a:defRPr b="0">
                <a:solidFill>
                  <a:srgbClr val="000000"/>
                </a:solidFill>
                <a:latin typeface="Helvetica Light"/>
                <a:ea typeface="Helvetica Light"/>
                <a:cs typeface="Helvetica Light"/>
                <a:sym typeface="Helvetica Light"/>
              </a:defRPr>
            </a:lvl1pPr>
          </a:lstStyle>
          <a:p>
            <a:fld id="{86CB4B4D-7CA3-9044-876B-883B54F8677D}" type="slidenum">
              <a:t>36</a:t>
            </a:fld>
            <a:endParaRPr/>
          </a:p>
        </p:txBody>
      </p:sp>
    </p:spTree>
    <p:extLst>
      <p:ext uri="{BB962C8B-B14F-4D97-AF65-F5344CB8AC3E}">
        <p14:creationId xmlns:p14="http://schemas.microsoft.com/office/powerpoint/2010/main" val="381949719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9" name="Shape 159"/>
          <p:cNvSpPr txBox="1">
            <a:spLocks noGrp="1"/>
          </p:cNvSpPr>
          <p:nvPr>
            <p:ph type="ctrTitle"/>
          </p:nvPr>
        </p:nvSpPr>
        <p:spPr>
          <a:xfrm>
            <a:off x="867000" y="597398"/>
            <a:ext cx="7410000" cy="2052600"/>
          </a:xfrm>
          <a:prstGeom prst="rect">
            <a:avLst/>
          </a:prstGeom>
        </p:spPr>
        <p:txBody>
          <a:bodyPr spcFirstLastPara="1" vert="horz" wrap="square" lIns="91425" tIns="91425" rIns="91425" bIns="91425" numCol="1" anchor="b" anchorCtr="0" compatLnSpc="1">
            <a:prstTxWarp prst="textNoShape">
              <a:avLst/>
            </a:prstTxWarp>
            <a:noAutofit/>
          </a:bodyPr>
          <a:lstStyle/>
          <a:p>
            <a:pPr>
              <a:spcBef>
                <a:spcPts val="0"/>
              </a:spcBef>
              <a:spcAft>
                <a:spcPts val="0"/>
              </a:spcAft>
            </a:pPr>
            <a:r>
              <a:rPr lang="en-GB" dirty="0"/>
              <a:t>Nimble:</a:t>
            </a:r>
            <a:endParaRPr dirty="0"/>
          </a:p>
          <a:p>
            <a:pPr>
              <a:spcBef>
                <a:spcPts val="0"/>
              </a:spcBef>
              <a:spcAft>
                <a:spcPts val="0"/>
              </a:spcAft>
            </a:pPr>
            <a:r>
              <a:rPr lang="en-GB" sz="4800" dirty="0"/>
              <a:t>The Time Domain Explorer</a:t>
            </a:r>
            <a:endParaRPr sz="4800" dirty="0"/>
          </a:p>
        </p:txBody>
      </p:sp>
      <p:sp>
        <p:nvSpPr>
          <p:cNvPr id="160" name="Shape 160"/>
          <p:cNvSpPr txBox="1">
            <a:spLocks noGrp="1"/>
          </p:cNvSpPr>
          <p:nvPr>
            <p:ph type="subTitle" idx="1"/>
          </p:nvPr>
        </p:nvSpPr>
        <p:spPr>
          <a:xfrm>
            <a:off x="311700" y="3076200"/>
            <a:ext cx="8520600" cy="2844900"/>
          </a:xfrm>
          <a:prstGeom prst="rect">
            <a:avLst/>
          </a:prstGeom>
        </p:spPr>
        <p:txBody>
          <a:bodyPr spcFirstLastPara="1" vert="horz" wrap="square" lIns="91425" tIns="91425" rIns="91425" bIns="91425" numCol="1" anchor="t" anchorCtr="0" compatLnSpc="1">
            <a:prstTxWarp prst="textNoShape">
              <a:avLst/>
            </a:prstTxWarp>
            <a:noAutofit/>
          </a:bodyPr>
          <a:lstStyle/>
          <a:p>
            <a:pPr>
              <a:spcBef>
                <a:spcPts val="0"/>
              </a:spcBef>
              <a:spcAft>
                <a:spcPts val="0"/>
              </a:spcAft>
            </a:pPr>
            <a:r>
              <a:rPr lang="en-GB">
                <a:solidFill>
                  <a:schemeClr val="dk1"/>
                </a:solidFill>
              </a:rPr>
              <a:t>PI: Joshua Schlieder (NASA/GSFC)</a:t>
            </a:r>
            <a:endParaRPr>
              <a:solidFill>
                <a:schemeClr val="dk1"/>
              </a:solidFill>
            </a:endParaRPr>
          </a:p>
          <a:p>
            <a:pPr>
              <a:spcBef>
                <a:spcPts val="0"/>
              </a:spcBef>
              <a:spcAft>
                <a:spcPts val="0"/>
              </a:spcAft>
            </a:pPr>
            <a:endParaRPr>
              <a:solidFill>
                <a:schemeClr val="dk1"/>
              </a:solidFill>
            </a:endParaRPr>
          </a:p>
          <a:p>
            <a:pPr>
              <a:spcBef>
                <a:spcPts val="0"/>
              </a:spcBef>
              <a:spcAft>
                <a:spcPts val="0"/>
              </a:spcAft>
            </a:pPr>
            <a:r>
              <a:rPr lang="en-GB" sz="2100">
                <a:solidFill>
                  <a:schemeClr val="dk1"/>
                </a:solidFill>
              </a:rPr>
              <a:t>(abstruse GSFC codes included on purpose)</a:t>
            </a:r>
            <a:endParaRPr sz="2100">
              <a:solidFill>
                <a:schemeClr val="dk1"/>
              </a:solidFill>
            </a:endParaRPr>
          </a:p>
          <a:p>
            <a:pPr>
              <a:spcBef>
                <a:spcPts val="0"/>
              </a:spcBef>
              <a:spcAft>
                <a:spcPts val="0"/>
              </a:spcAft>
              <a:buClr>
                <a:schemeClr val="dk1"/>
              </a:buClr>
              <a:buSzPts val="1100"/>
            </a:pPr>
            <a:r>
              <a:rPr lang="en-GB" sz="2100">
                <a:solidFill>
                  <a:schemeClr val="dk1"/>
                </a:solidFill>
              </a:rPr>
              <a:t>Judy Racusin (661), Maxime Rizzo (667), Brad Cenko (661), Qian Gong (550), Mike McElwain (667), Eric Lopez (693), Giada Arney (693), Jeremy Perkins (661), Allison Youngblood (667), Shawn Domagal-Goldman (699), Padi Boyd (667), Stephen Rinehart (665), Julie McEnery (661), Sarah Logsdon (667)</a:t>
            </a:r>
            <a:endParaRPr sz="2100">
              <a:solidFill>
                <a:schemeClr val="dk1"/>
              </a:solidFill>
            </a:endParaRPr>
          </a:p>
          <a:p>
            <a:pPr>
              <a:spcBef>
                <a:spcPts val="0"/>
              </a:spcBef>
              <a:spcAft>
                <a:spcPts val="0"/>
              </a:spcAft>
            </a:pPr>
            <a:endParaRPr>
              <a:solidFill>
                <a:schemeClr val="dk1"/>
              </a:solidFill>
            </a:endParaRPr>
          </a:p>
        </p:txBody>
      </p:sp>
      <p:pic>
        <p:nvPicPr>
          <p:cNvPr id="161" name="Shape 161"/>
          <p:cNvPicPr preferRelativeResize="0"/>
          <p:nvPr/>
        </p:nvPicPr>
        <p:blipFill>
          <a:blip r:embed="rId3">
            <a:alphaModFix/>
          </a:blip>
          <a:stretch>
            <a:fillRect/>
          </a:stretch>
        </p:blipFill>
        <p:spPr>
          <a:xfrm>
            <a:off x="-320703" y="873773"/>
            <a:ext cx="2146300" cy="2568525"/>
          </a:xfrm>
          <a:prstGeom prst="rect">
            <a:avLst/>
          </a:prstGeom>
          <a:noFill/>
          <a:ln>
            <a:noFill/>
          </a:ln>
        </p:spPr>
      </p:pic>
    </p:spTree>
    <p:extLst>
      <p:ext uri="{BB962C8B-B14F-4D97-AF65-F5344CB8AC3E}">
        <p14:creationId xmlns:p14="http://schemas.microsoft.com/office/powerpoint/2010/main" val="255014324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B7533-92D0-DB43-B16D-EF5253202182}"/>
              </a:ext>
            </a:extLst>
          </p:cNvPr>
          <p:cNvSpPr>
            <a:spLocks noGrp="1"/>
          </p:cNvSpPr>
          <p:nvPr>
            <p:ph type="title"/>
          </p:nvPr>
        </p:nvSpPr>
        <p:spPr/>
        <p:txBody>
          <a:bodyPr/>
          <a:lstStyle/>
          <a:p>
            <a:r>
              <a:rPr lang="en-US" dirty="0"/>
              <a:t>Nimble Concept of Operations</a:t>
            </a:r>
          </a:p>
        </p:txBody>
      </p:sp>
      <p:pic>
        <p:nvPicPr>
          <p:cNvPr id="3" name="Shape 186">
            <a:extLst>
              <a:ext uri="{FF2B5EF4-FFF2-40B4-BE49-F238E27FC236}">
                <a16:creationId xmlns:a16="http://schemas.microsoft.com/office/drawing/2014/main" id="{5782D392-506A-EE49-B55C-3EF99710348D}"/>
              </a:ext>
            </a:extLst>
          </p:cNvPr>
          <p:cNvPicPr preferRelativeResize="0"/>
          <p:nvPr/>
        </p:nvPicPr>
        <p:blipFill>
          <a:blip r:embed="rId2">
            <a:alphaModFix/>
          </a:blip>
          <a:stretch>
            <a:fillRect/>
          </a:stretch>
        </p:blipFill>
        <p:spPr>
          <a:xfrm>
            <a:off x="-152400" y="1219200"/>
            <a:ext cx="9380200" cy="5307575"/>
          </a:xfrm>
          <a:prstGeom prst="rect">
            <a:avLst/>
          </a:prstGeom>
          <a:noFill/>
          <a:ln>
            <a:noFill/>
          </a:ln>
        </p:spPr>
      </p:pic>
      <p:pic>
        <p:nvPicPr>
          <p:cNvPr id="4" name="Shape 187">
            <a:extLst>
              <a:ext uri="{FF2B5EF4-FFF2-40B4-BE49-F238E27FC236}">
                <a16:creationId xmlns:a16="http://schemas.microsoft.com/office/drawing/2014/main" id="{05DB6C81-A3BD-8B42-8FE6-A3C837FF0E6C}"/>
              </a:ext>
            </a:extLst>
          </p:cNvPr>
          <p:cNvPicPr preferRelativeResize="0"/>
          <p:nvPr/>
        </p:nvPicPr>
        <p:blipFill>
          <a:blip r:embed="rId3">
            <a:alphaModFix/>
          </a:blip>
          <a:stretch>
            <a:fillRect/>
          </a:stretch>
        </p:blipFill>
        <p:spPr>
          <a:xfrm>
            <a:off x="3697764" y="2496689"/>
            <a:ext cx="2905125" cy="3476625"/>
          </a:xfrm>
          <a:prstGeom prst="rect">
            <a:avLst/>
          </a:prstGeom>
          <a:noFill/>
          <a:ln>
            <a:noFill/>
          </a:ln>
        </p:spPr>
      </p:pic>
      <p:pic>
        <p:nvPicPr>
          <p:cNvPr id="5" name="Shape 188">
            <a:extLst>
              <a:ext uri="{FF2B5EF4-FFF2-40B4-BE49-F238E27FC236}">
                <a16:creationId xmlns:a16="http://schemas.microsoft.com/office/drawing/2014/main" id="{25E95620-095E-644C-BB46-F1D5EE780342}"/>
              </a:ext>
            </a:extLst>
          </p:cNvPr>
          <p:cNvPicPr preferRelativeResize="0"/>
          <p:nvPr/>
        </p:nvPicPr>
        <p:blipFill>
          <a:blip r:embed="rId4">
            <a:alphaModFix/>
          </a:blip>
          <a:stretch>
            <a:fillRect/>
          </a:stretch>
        </p:blipFill>
        <p:spPr>
          <a:xfrm>
            <a:off x="5800725" y="1442139"/>
            <a:ext cx="3343275" cy="1438275"/>
          </a:xfrm>
          <a:prstGeom prst="rect">
            <a:avLst/>
          </a:prstGeom>
          <a:noFill/>
          <a:ln>
            <a:noFill/>
          </a:ln>
        </p:spPr>
      </p:pic>
      <p:pic>
        <p:nvPicPr>
          <p:cNvPr id="6" name="Shape 189">
            <a:extLst>
              <a:ext uri="{FF2B5EF4-FFF2-40B4-BE49-F238E27FC236}">
                <a16:creationId xmlns:a16="http://schemas.microsoft.com/office/drawing/2014/main" id="{22314415-3C88-C04E-B01F-27FEFE57B778}"/>
              </a:ext>
            </a:extLst>
          </p:cNvPr>
          <p:cNvPicPr preferRelativeResize="0"/>
          <p:nvPr/>
        </p:nvPicPr>
        <p:blipFill>
          <a:blip r:embed="rId5">
            <a:alphaModFix/>
          </a:blip>
          <a:stretch>
            <a:fillRect/>
          </a:stretch>
        </p:blipFill>
        <p:spPr>
          <a:xfrm>
            <a:off x="5256119" y="1515811"/>
            <a:ext cx="1362075" cy="1209675"/>
          </a:xfrm>
          <a:prstGeom prst="rect">
            <a:avLst/>
          </a:prstGeom>
          <a:noFill/>
          <a:ln>
            <a:noFill/>
          </a:ln>
        </p:spPr>
      </p:pic>
      <p:sp>
        <p:nvSpPr>
          <p:cNvPr id="7" name="Shape 192">
            <a:extLst>
              <a:ext uri="{FF2B5EF4-FFF2-40B4-BE49-F238E27FC236}">
                <a16:creationId xmlns:a16="http://schemas.microsoft.com/office/drawing/2014/main" id="{125E1810-6BCA-684A-A74D-31947CB5ECC0}"/>
              </a:ext>
            </a:extLst>
          </p:cNvPr>
          <p:cNvSpPr/>
          <p:nvPr/>
        </p:nvSpPr>
        <p:spPr>
          <a:xfrm>
            <a:off x="5993186" y="1474650"/>
            <a:ext cx="747900" cy="682800"/>
          </a:xfrm>
          <a:prstGeom prst="rect">
            <a:avLst/>
          </a:prstGeom>
          <a:noFill/>
          <a:ln w="76200" cap="flat" cmpd="sng">
            <a:solidFill>
              <a:schemeClr val="dk2"/>
            </a:solidFill>
            <a:prstDash val="solid"/>
            <a:round/>
            <a:headEnd type="none" w="sm" len="sm"/>
            <a:tailEnd type="none" w="sm" len="sm"/>
          </a:ln>
          <a:effectLst>
            <a:outerShdw blurRad="57150" dist="19050" dir="5400000" algn="bl" rotWithShape="0">
              <a:srgbClr val="000000">
                <a:alpha val="48000"/>
              </a:srgbClr>
            </a:outerShdw>
          </a:effectLst>
        </p:spPr>
        <p:txBody>
          <a:bodyPr spcFirstLastPara="1" wrap="square" lIns="91425" tIns="91425" rIns="91425" bIns="91425" anchor="ctr" anchorCtr="0">
            <a:noAutofit/>
          </a:bodyPr>
          <a:lstStyle/>
          <a:p>
            <a:pPr>
              <a:spcBef>
                <a:spcPts val="0"/>
              </a:spcBef>
              <a:spcAft>
                <a:spcPts val="0"/>
              </a:spcAft>
            </a:pPr>
            <a:endParaRPr/>
          </a:p>
        </p:txBody>
      </p:sp>
      <p:sp>
        <p:nvSpPr>
          <p:cNvPr id="8" name="Shape 193">
            <a:extLst>
              <a:ext uri="{FF2B5EF4-FFF2-40B4-BE49-F238E27FC236}">
                <a16:creationId xmlns:a16="http://schemas.microsoft.com/office/drawing/2014/main" id="{A9993E8B-8FDF-C24D-80C5-742C2EE2F0A1}"/>
              </a:ext>
            </a:extLst>
          </p:cNvPr>
          <p:cNvSpPr/>
          <p:nvPr/>
        </p:nvSpPr>
        <p:spPr>
          <a:xfrm>
            <a:off x="5245286" y="2157450"/>
            <a:ext cx="747900" cy="682800"/>
          </a:xfrm>
          <a:prstGeom prst="rect">
            <a:avLst/>
          </a:prstGeom>
          <a:noFill/>
          <a:ln w="76200" cap="flat" cmpd="sng">
            <a:solidFill>
              <a:schemeClr val="dk2"/>
            </a:solidFill>
            <a:prstDash val="solid"/>
            <a:round/>
            <a:headEnd type="none" w="sm" len="sm"/>
            <a:tailEnd type="none" w="sm" len="sm"/>
          </a:ln>
          <a:effectLst>
            <a:outerShdw blurRad="57150" dist="19050" dir="5400000" algn="bl" rotWithShape="0">
              <a:srgbClr val="000000">
                <a:alpha val="48000"/>
              </a:srgbClr>
            </a:outerShdw>
          </a:effectLst>
        </p:spPr>
        <p:txBody>
          <a:bodyPr spcFirstLastPara="1" wrap="square" lIns="91425" tIns="91425" rIns="91425" bIns="91425" anchor="ctr" anchorCtr="0">
            <a:noAutofit/>
          </a:bodyPr>
          <a:lstStyle/>
          <a:p>
            <a:pPr>
              <a:spcBef>
                <a:spcPts val="0"/>
              </a:spcBef>
              <a:spcAft>
                <a:spcPts val="0"/>
              </a:spcAft>
            </a:pPr>
            <a:endParaRPr/>
          </a:p>
        </p:txBody>
      </p:sp>
      <p:sp>
        <p:nvSpPr>
          <p:cNvPr id="9" name="Shape 194">
            <a:extLst>
              <a:ext uri="{FF2B5EF4-FFF2-40B4-BE49-F238E27FC236}">
                <a16:creationId xmlns:a16="http://schemas.microsoft.com/office/drawing/2014/main" id="{98B48630-B758-504D-8BA3-6F198DC58651}"/>
              </a:ext>
            </a:extLst>
          </p:cNvPr>
          <p:cNvSpPr/>
          <p:nvPr/>
        </p:nvSpPr>
        <p:spPr>
          <a:xfrm>
            <a:off x="5993186" y="2157450"/>
            <a:ext cx="747900" cy="682800"/>
          </a:xfrm>
          <a:prstGeom prst="rect">
            <a:avLst/>
          </a:prstGeom>
          <a:noFill/>
          <a:ln w="76200" cap="flat" cmpd="sng">
            <a:solidFill>
              <a:schemeClr val="dk2"/>
            </a:solidFill>
            <a:prstDash val="solid"/>
            <a:round/>
            <a:headEnd type="none" w="sm" len="sm"/>
            <a:tailEnd type="none" w="sm" len="sm"/>
          </a:ln>
          <a:effectLst>
            <a:outerShdw blurRad="57150" dist="19050" dir="5400000" algn="bl" rotWithShape="0">
              <a:srgbClr val="000000">
                <a:alpha val="48000"/>
              </a:srgbClr>
            </a:outerShdw>
          </a:effectLst>
        </p:spPr>
        <p:txBody>
          <a:bodyPr spcFirstLastPara="1" wrap="square" lIns="91425" tIns="91425" rIns="91425" bIns="91425" anchor="ctr" anchorCtr="0">
            <a:noAutofit/>
          </a:bodyPr>
          <a:lstStyle/>
          <a:p>
            <a:pPr>
              <a:spcBef>
                <a:spcPts val="0"/>
              </a:spcBef>
              <a:spcAft>
                <a:spcPts val="0"/>
              </a:spcAft>
            </a:pPr>
            <a:endParaRPr/>
          </a:p>
        </p:txBody>
      </p:sp>
      <p:sp>
        <p:nvSpPr>
          <p:cNvPr id="10" name="Shape 195">
            <a:extLst>
              <a:ext uri="{FF2B5EF4-FFF2-40B4-BE49-F238E27FC236}">
                <a16:creationId xmlns:a16="http://schemas.microsoft.com/office/drawing/2014/main" id="{B0E107ED-6899-C04A-851A-A4ACD9EC3B65}"/>
              </a:ext>
            </a:extLst>
          </p:cNvPr>
          <p:cNvSpPr/>
          <p:nvPr/>
        </p:nvSpPr>
        <p:spPr>
          <a:xfrm>
            <a:off x="5245286" y="1474650"/>
            <a:ext cx="747900" cy="682800"/>
          </a:xfrm>
          <a:prstGeom prst="rect">
            <a:avLst/>
          </a:prstGeom>
          <a:noFill/>
          <a:ln w="76200" cap="flat" cmpd="sng">
            <a:solidFill>
              <a:schemeClr val="dk2"/>
            </a:solidFill>
            <a:prstDash val="solid"/>
            <a:round/>
            <a:headEnd type="none" w="sm" len="sm"/>
            <a:tailEnd type="none" w="sm" len="sm"/>
          </a:ln>
          <a:effectLst>
            <a:outerShdw blurRad="57150" dist="19050" dir="5400000" algn="bl" rotWithShape="0">
              <a:srgbClr val="000000">
                <a:alpha val="48000"/>
              </a:srgbClr>
            </a:outerShdw>
          </a:effectLst>
        </p:spPr>
        <p:txBody>
          <a:bodyPr spcFirstLastPara="1" wrap="square" lIns="91425" tIns="91425" rIns="91425" bIns="91425" anchor="ctr" anchorCtr="0">
            <a:noAutofit/>
          </a:bodyPr>
          <a:lstStyle/>
          <a:p>
            <a:pPr>
              <a:spcBef>
                <a:spcPts val="0"/>
              </a:spcBef>
              <a:spcAft>
                <a:spcPts val="0"/>
              </a:spcAft>
            </a:pPr>
            <a:endParaRPr/>
          </a:p>
        </p:txBody>
      </p:sp>
      <p:cxnSp>
        <p:nvCxnSpPr>
          <p:cNvPr id="11" name="Shape 198">
            <a:extLst>
              <a:ext uri="{FF2B5EF4-FFF2-40B4-BE49-F238E27FC236}">
                <a16:creationId xmlns:a16="http://schemas.microsoft.com/office/drawing/2014/main" id="{03A1D9BB-B9F6-0049-9FBF-C312BD720F1D}"/>
              </a:ext>
            </a:extLst>
          </p:cNvPr>
          <p:cNvCxnSpPr/>
          <p:nvPr/>
        </p:nvCxnSpPr>
        <p:spPr>
          <a:xfrm>
            <a:off x="6618186" y="3081600"/>
            <a:ext cx="308700" cy="195000"/>
          </a:xfrm>
          <a:prstGeom prst="straightConnector1">
            <a:avLst/>
          </a:prstGeom>
          <a:noFill/>
          <a:ln w="38100" cap="flat" cmpd="sng">
            <a:solidFill>
              <a:schemeClr val="dk2"/>
            </a:solidFill>
            <a:prstDash val="solid"/>
            <a:round/>
            <a:headEnd type="none" w="med" len="med"/>
            <a:tailEnd type="triangle" w="med" len="med"/>
          </a:ln>
        </p:spPr>
      </p:cxnSp>
      <p:pic>
        <p:nvPicPr>
          <p:cNvPr id="12" name="Shape 196">
            <a:extLst>
              <a:ext uri="{FF2B5EF4-FFF2-40B4-BE49-F238E27FC236}">
                <a16:creationId xmlns:a16="http://schemas.microsoft.com/office/drawing/2014/main" id="{A0E9B648-BAA6-BB4E-8D94-ECEDE9509698}"/>
              </a:ext>
            </a:extLst>
          </p:cNvPr>
          <p:cNvPicPr preferRelativeResize="0"/>
          <p:nvPr/>
        </p:nvPicPr>
        <p:blipFill>
          <a:blip r:embed="rId6">
            <a:alphaModFix/>
          </a:blip>
          <a:stretch>
            <a:fillRect/>
          </a:stretch>
        </p:blipFill>
        <p:spPr>
          <a:xfrm>
            <a:off x="6820975" y="3179550"/>
            <a:ext cx="1219200" cy="1143000"/>
          </a:xfrm>
          <a:prstGeom prst="rect">
            <a:avLst/>
          </a:prstGeom>
          <a:noFill/>
          <a:ln>
            <a:noFill/>
          </a:ln>
        </p:spPr>
      </p:pic>
      <p:pic>
        <p:nvPicPr>
          <p:cNvPr id="13" name="Shape 197">
            <a:extLst>
              <a:ext uri="{FF2B5EF4-FFF2-40B4-BE49-F238E27FC236}">
                <a16:creationId xmlns:a16="http://schemas.microsoft.com/office/drawing/2014/main" id="{B43634DE-667A-3E47-BA6C-7C8FF03D4171}"/>
              </a:ext>
            </a:extLst>
          </p:cNvPr>
          <p:cNvPicPr preferRelativeResize="0"/>
          <p:nvPr/>
        </p:nvPicPr>
        <p:blipFill>
          <a:blip r:embed="rId7">
            <a:alphaModFix/>
          </a:blip>
          <a:stretch>
            <a:fillRect/>
          </a:stretch>
        </p:blipFill>
        <p:spPr>
          <a:xfrm>
            <a:off x="7381102" y="4743450"/>
            <a:ext cx="1548848" cy="971550"/>
          </a:xfrm>
          <a:prstGeom prst="rect">
            <a:avLst/>
          </a:prstGeom>
          <a:noFill/>
          <a:ln>
            <a:noFill/>
          </a:ln>
        </p:spPr>
      </p:pic>
      <p:cxnSp>
        <p:nvCxnSpPr>
          <p:cNvPr id="14" name="Shape 198">
            <a:extLst>
              <a:ext uri="{FF2B5EF4-FFF2-40B4-BE49-F238E27FC236}">
                <a16:creationId xmlns:a16="http://schemas.microsoft.com/office/drawing/2014/main" id="{23CC96C2-E20F-7D42-B259-7EBBDF5C15F4}"/>
              </a:ext>
            </a:extLst>
          </p:cNvPr>
          <p:cNvCxnSpPr/>
          <p:nvPr/>
        </p:nvCxnSpPr>
        <p:spPr>
          <a:xfrm>
            <a:off x="6404125" y="3145575"/>
            <a:ext cx="308700" cy="195000"/>
          </a:xfrm>
          <a:prstGeom prst="straightConnector1">
            <a:avLst/>
          </a:prstGeom>
          <a:noFill/>
          <a:ln w="38100" cap="flat" cmpd="sng">
            <a:solidFill>
              <a:schemeClr val="dk2"/>
            </a:solidFill>
            <a:prstDash val="solid"/>
            <a:round/>
            <a:headEnd type="none" w="med" len="med"/>
            <a:tailEnd type="triangle" w="med" len="med"/>
          </a:ln>
        </p:spPr>
      </p:cxnSp>
      <p:cxnSp>
        <p:nvCxnSpPr>
          <p:cNvPr id="15" name="Shape 199">
            <a:extLst>
              <a:ext uri="{FF2B5EF4-FFF2-40B4-BE49-F238E27FC236}">
                <a16:creationId xmlns:a16="http://schemas.microsoft.com/office/drawing/2014/main" id="{8A7036E2-E06D-014C-B43F-102A791F0D6D}"/>
              </a:ext>
            </a:extLst>
          </p:cNvPr>
          <p:cNvCxnSpPr/>
          <p:nvPr/>
        </p:nvCxnSpPr>
        <p:spPr>
          <a:xfrm>
            <a:off x="7766775" y="4473738"/>
            <a:ext cx="308700" cy="195000"/>
          </a:xfrm>
          <a:prstGeom prst="straightConnector1">
            <a:avLst/>
          </a:prstGeom>
          <a:noFill/>
          <a:ln w="38100" cap="flat" cmpd="sng">
            <a:solidFill>
              <a:schemeClr val="dk2"/>
            </a:solidFill>
            <a:prstDash val="solid"/>
            <a:round/>
            <a:headEnd type="none" w="med" len="med"/>
            <a:tailEnd type="triangle" w="med" len="med"/>
          </a:ln>
        </p:spPr>
      </p:cxnSp>
      <p:sp>
        <p:nvSpPr>
          <p:cNvPr id="16" name="Rectangle 15">
            <a:extLst>
              <a:ext uri="{FF2B5EF4-FFF2-40B4-BE49-F238E27FC236}">
                <a16:creationId xmlns:a16="http://schemas.microsoft.com/office/drawing/2014/main" id="{682EE918-6830-8247-AB0F-E9A1B02B0FF4}"/>
              </a:ext>
            </a:extLst>
          </p:cNvPr>
          <p:cNvSpPr/>
          <p:nvPr/>
        </p:nvSpPr>
        <p:spPr>
          <a:xfrm>
            <a:off x="76200" y="1981200"/>
            <a:ext cx="4191000" cy="441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spcAft>
                <a:spcPts val="0"/>
              </a:spcAft>
            </a:pPr>
            <a:r>
              <a:rPr lang="en-GB" sz="1700" b="1" dirty="0">
                <a:solidFill>
                  <a:schemeClr val="tx1"/>
                </a:solidFill>
                <a:latin typeface="Arial" panose="020B0604020202020204" pitchFamily="34" charset="0"/>
                <a:cs typeface="Arial" panose="020B0604020202020204" pitchFamily="34" charset="0"/>
              </a:rPr>
              <a:t>High-energy All-sky Monitor (HAM)</a:t>
            </a:r>
          </a:p>
          <a:p>
            <a:pPr marL="457200" indent="-317500">
              <a:spcBef>
                <a:spcPts val="0"/>
              </a:spcBef>
              <a:spcAft>
                <a:spcPts val="0"/>
              </a:spcAft>
              <a:buSzPts val="1400"/>
              <a:buChar char="●"/>
            </a:pPr>
            <a:r>
              <a:rPr lang="en-GB" sz="1700" dirty="0">
                <a:solidFill>
                  <a:schemeClr val="tx1"/>
                </a:solidFill>
                <a:latin typeface="Arial" panose="020B0604020202020204" pitchFamily="34" charset="0"/>
                <a:cs typeface="Arial" panose="020B0604020202020204" pitchFamily="34" charset="0"/>
              </a:rPr>
              <a:t>Similar to GBM/</a:t>
            </a:r>
            <a:r>
              <a:rPr lang="en-GB" sz="1700" dirty="0" err="1">
                <a:solidFill>
                  <a:schemeClr val="tx1"/>
                </a:solidFill>
                <a:latin typeface="Arial" panose="020B0604020202020204" pitchFamily="34" charset="0"/>
                <a:cs typeface="Arial" panose="020B0604020202020204" pitchFamily="34" charset="0"/>
              </a:rPr>
              <a:t>BurstCube</a:t>
            </a:r>
            <a:endParaRPr lang="en-GB" sz="1700" dirty="0">
              <a:solidFill>
                <a:schemeClr val="tx1"/>
              </a:solidFill>
              <a:latin typeface="Arial" panose="020B0604020202020204" pitchFamily="34" charset="0"/>
              <a:cs typeface="Arial" panose="020B0604020202020204" pitchFamily="34" charset="0"/>
            </a:endParaRPr>
          </a:p>
          <a:p>
            <a:pPr marL="914400" lvl="1" indent="-317500">
              <a:spcBef>
                <a:spcPts val="0"/>
              </a:spcBef>
              <a:spcAft>
                <a:spcPts val="0"/>
              </a:spcAft>
              <a:buSzPts val="1400"/>
              <a:buChar char="○"/>
            </a:pPr>
            <a:r>
              <a:rPr lang="en-GB" sz="1700" dirty="0" err="1">
                <a:solidFill>
                  <a:schemeClr val="tx1"/>
                </a:solidFill>
                <a:latin typeface="Arial" panose="020B0604020202020204" pitchFamily="34" charset="0"/>
                <a:cs typeface="Arial" panose="020B0604020202020204" pitchFamily="34" charset="0"/>
              </a:rPr>
              <a:t>CsI</a:t>
            </a:r>
            <a:r>
              <a:rPr lang="en-GB" sz="1700" dirty="0">
                <a:solidFill>
                  <a:schemeClr val="tx1"/>
                </a:solidFill>
                <a:latin typeface="Arial" panose="020B0604020202020204" pitchFamily="34" charset="0"/>
                <a:cs typeface="Arial" panose="020B0604020202020204" pitchFamily="34" charset="0"/>
              </a:rPr>
              <a:t> scintillation crystals with silicon photo-multiplier (</a:t>
            </a:r>
            <a:r>
              <a:rPr lang="en-GB" sz="1700" dirty="0" err="1">
                <a:solidFill>
                  <a:schemeClr val="tx1"/>
                </a:solidFill>
                <a:latin typeface="Arial" panose="020B0604020202020204" pitchFamily="34" charset="0"/>
                <a:cs typeface="Arial" panose="020B0604020202020204" pitchFamily="34" charset="0"/>
              </a:rPr>
              <a:t>SiPM</a:t>
            </a:r>
            <a:r>
              <a:rPr lang="en-GB" sz="1700" dirty="0">
                <a:solidFill>
                  <a:schemeClr val="tx1"/>
                </a:solidFill>
                <a:latin typeface="Arial" panose="020B0604020202020204" pitchFamily="34" charset="0"/>
                <a:cs typeface="Arial" panose="020B0604020202020204" pitchFamily="34" charset="0"/>
              </a:rPr>
              <a:t>) detector arrays</a:t>
            </a:r>
          </a:p>
          <a:p>
            <a:pPr marL="914400" lvl="1" indent="-317500">
              <a:spcBef>
                <a:spcPts val="0"/>
              </a:spcBef>
              <a:spcAft>
                <a:spcPts val="0"/>
              </a:spcAft>
              <a:buSzPts val="1400"/>
              <a:buChar char="○"/>
            </a:pPr>
            <a:r>
              <a:rPr lang="en-GB" sz="1700" dirty="0">
                <a:solidFill>
                  <a:schemeClr val="tx1"/>
                </a:solidFill>
                <a:latin typeface="Arial" panose="020B0604020202020204" pitchFamily="34" charset="0"/>
                <a:cs typeface="Arial" panose="020B0604020202020204" pitchFamily="34" charset="0"/>
              </a:rPr>
              <a:t>~100-1000 </a:t>
            </a:r>
            <a:r>
              <a:rPr lang="en-GB" sz="1700" dirty="0" err="1">
                <a:solidFill>
                  <a:schemeClr val="tx1"/>
                </a:solidFill>
                <a:latin typeface="Arial" panose="020B0604020202020204" pitchFamily="34" charset="0"/>
                <a:cs typeface="Arial" panose="020B0604020202020204" pitchFamily="34" charset="0"/>
              </a:rPr>
              <a:t>keV</a:t>
            </a:r>
            <a:r>
              <a:rPr lang="en-GB" sz="1700" dirty="0">
                <a:solidFill>
                  <a:schemeClr val="tx1"/>
                </a:solidFill>
                <a:latin typeface="Arial" panose="020B0604020202020204" pitchFamily="34" charset="0"/>
                <a:cs typeface="Arial" panose="020B0604020202020204" pitchFamily="34" charset="0"/>
              </a:rPr>
              <a:t> energy sensitivity</a:t>
            </a:r>
          </a:p>
          <a:p>
            <a:pPr marL="914400" lvl="1" indent="-317500">
              <a:spcBef>
                <a:spcPts val="0"/>
              </a:spcBef>
              <a:spcAft>
                <a:spcPts val="0"/>
              </a:spcAft>
              <a:buSzPts val="1400"/>
              <a:buChar char="○"/>
            </a:pPr>
            <a:r>
              <a:rPr lang="en-GB" sz="1700" dirty="0">
                <a:solidFill>
                  <a:schemeClr val="tx1"/>
                </a:solidFill>
                <a:latin typeface="Arial" panose="020B0604020202020204" pitchFamily="34" charset="0"/>
                <a:cs typeface="Arial" panose="020B0604020202020204" pitchFamily="34" charset="0"/>
              </a:rPr>
              <a:t>5 </a:t>
            </a:r>
            <a:r>
              <a:rPr lang="en-GB" sz="1700" dirty="0" err="1">
                <a:solidFill>
                  <a:schemeClr val="tx1"/>
                </a:solidFill>
                <a:latin typeface="Arial" panose="020B0604020202020204" pitchFamily="34" charset="0"/>
                <a:cs typeface="Arial" panose="020B0604020202020204" pitchFamily="34" charset="0"/>
              </a:rPr>
              <a:t>deg</a:t>
            </a:r>
            <a:r>
              <a:rPr lang="en-GB" sz="1700" dirty="0">
                <a:solidFill>
                  <a:schemeClr val="tx1"/>
                </a:solidFill>
                <a:latin typeface="Arial" panose="020B0604020202020204" pitchFamily="34" charset="0"/>
                <a:cs typeface="Arial" panose="020B0604020202020204" pitchFamily="34" charset="0"/>
              </a:rPr>
              <a:t> radius localization</a:t>
            </a:r>
          </a:p>
          <a:p>
            <a:pPr marL="914400" lvl="1" indent="-317500">
              <a:spcBef>
                <a:spcPts val="0"/>
              </a:spcBef>
              <a:spcAft>
                <a:spcPts val="0"/>
              </a:spcAft>
              <a:buSzPts val="1400"/>
              <a:buChar char="○"/>
            </a:pPr>
            <a:r>
              <a:rPr lang="en-GB" sz="1700" dirty="0">
                <a:solidFill>
                  <a:schemeClr val="tx1"/>
                </a:solidFill>
                <a:latin typeface="Arial" panose="020B0604020202020204" pitchFamily="34" charset="0"/>
                <a:cs typeface="Arial" panose="020B0604020202020204" pitchFamily="34" charset="0"/>
              </a:rPr>
              <a:t>Continuously monitor large portion of sky for gamma-ray transients</a:t>
            </a:r>
          </a:p>
          <a:p>
            <a:pPr>
              <a:spcBef>
                <a:spcPts val="0"/>
              </a:spcBef>
              <a:spcAft>
                <a:spcPts val="0"/>
              </a:spcAft>
              <a:buClr>
                <a:srgbClr val="000000"/>
              </a:buClr>
              <a:buSzPts val="1100"/>
            </a:pPr>
            <a:r>
              <a:rPr lang="en-GB" sz="1700" b="1" dirty="0">
                <a:solidFill>
                  <a:schemeClr val="dk1"/>
                </a:solidFill>
                <a:latin typeface="Arial" panose="020B0604020202020204" pitchFamily="34" charset="0"/>
                <a:cs typeface="Arial" panose="020B0604020202020204" pitchFamily="34" charset="0"/>
              </a:rPr>
              <a:t>Small UV-</a:t>
            </a:r>
            <a:r>
              <a:rPr lang="en-GB" sz="1700" b="1" dirty="0" err="1">
                <a:solidFill>
                  <a:schemeClr val="dk1"/>
                </a:solidFill>
                <a:latin typeface="Arial" panose="020B0604020202020204" pitchFamily="34" charset="0"/>
                <a:cs typeface="Arial" panose="020B0604020202020204" pitchFamily="34" charset="0"/>
              </a:rPr>
              <a:t>Opt</a:t>
            </a:r>
            <a:r>
              <a:rPr lang="en-GB" sz="1700" b="1" dirty="0">
                <a:solidFill>
                  <a:schemeClr val="dk1"/>
                </a:solidFill>
                <a:latin typeface="Arial" panose="020B0604020202020204" pitchFamily="34" charset="0"/>
                <a:cs typeface="Arial" panose="020B0604020202020204" pitchFamily="34" charset="0"/>
              </a:rPr>
              <a:t>-IR Telescope (SUVOIR)</a:t>
            </a:r>
          </a:p>
          <a:p>
            <a:pPr marL="457200" indent="-317500">
              <a:spcBef>
                <a:spcPts val="0"/>
              </a:spcBef>
              <a:spcAft>
                <a:spcPts val="0"/>
              </a:spcAft>
              <a:buClr>
                <a:schemeClr val="dk1"/>
              </a:buClr>
              <a:buSzPts val="1400"/>
              <a:buChar char="●"/>
            </a:pPr>
            <a:r>
              <a:rPr lang="en-GB" sz="1700" dirty="0">
                <a:solidFill>
                  <a:schemeClr val="dk1"/>
                </a:solidFill>
                <a:latin typeface="Arial" panose="020B0604020202020204" pitchFamily="34" charset="0"/>
                <a:cs typeface="Arial" panose="020B0604020202020204" pitchFamily="34" charset="0"/>
              </a:rPr>
              <a:t>30 cm aperture</a:t>
            </a:r>
          </a:p>
          <a:p>
            <a:pPr marL="457200" indent="-317500">
              <a:spcBef>
                <a:spcPts val="0"/>
              </a:spcBef>
              <a:spcAft>
                <a:spcPts val="0"/>
              </a:spcAft>
              <a:buClr>
                <a:schemeClr val="dk1"/>
              </a:buClr>
              <a:buSzPts val="1400"/>
              <a:buChar char="●"/>
            </a:pPr>
            <a:r>
              <a:rPr lang="en-GB" sz="1700" dirty="0">
                <a:solidFill>
                  <a:schemeClr val="dk1"/>
                </a:solidFill>
                <a:latin typeface="Arial" panose="020B0604020202020204" pitchFamily="34" charset="0"/>
                <a:cs typeface="Arial" panose="020B0604020202020204" pitchFamily="34" charset="0"/>
              </a:rPr>
              <a:t>Wide and Narrow field modes</a:t>
            </a:r>
          </a:p>
          <a:p>
            <a:pPr marL="457200" indent="-317500">
              <a:spcBef>
                <a:spcPts val="0"/>
              </a:spcBef>
              <a:spcAft>
                <a:spcPts val="0"/>
              </a:spcAft>
              <a:buClr>
                <a:schemeClr val="dk1"/>
              </a:buClr>
              <a:buSzPts val="1400"/>
              <a:buChar char="●"/>
            </a:pPr>
            <a:r>
              <a:rPr lang="en-GB" sz="1700" dirty="0">
                <a:solidFill>
                  <a:schemeClr val="dk1"/>
                </a:solidFill>
                <a:latin typeface="Arial" panose="020B0604020202020204" pitchFamily="34" charset="0"/>
                <a:cs typeface="Arial" panose="020B0604020202020204" pitchFamily="34" charset="0"/>
              </a:rPr>
              <a:t>2 channels - UV/</a:t>
            </a:r>
            <a:r>
              <a:rPr lang="en-GB" sz="1700" dirty="0" err="1">
                <a:solidFill>
                  <a:schemeClr val="dk1"/>
                </a:solidFill>
                <a:latin typeface="Arial" panose="020B0604020202020204" pitchFamily="34" charset="0"/>
                <a:cs typeface="Arial" panose="020B0604020202020204" pitchFamily="34" charset="0"/>
              </a:rPr>
              <a:t>Opt</a:t>
            </a:r>
            <a:r>
              <a:rPr lang="en-GB" sz="1700" dirty="0">
                <a:solidFill>
                  <a:schemeClr val="dk1"/>
                </a:solidFill>
                <a:latin typeface="Arial" panose="020B0604020202020204" pitchFamily="34" charset="0"/>
                <a:cs typeface="Arial" panose="020B0604020202020204" pitchFamily="34" charset="0"/>
              </a:rPr>
              <a:t>, </a:t>
            </a:r>
            <a:r>
              <a:rPr lang="en-GB" sz="1700" dirty="0" err="1">
                <a:solidFill>
                  <a:schemeClr val="dk1"/>
                </a:solidFill>
                <a:latin typeface="Arial" panose="020B0604020202020204" pitchFamily="34" charset="0"/>
                <a:cs typeface="Arial" panose="020B0604020202020204" pitchFamily="34" charset="0"/>
              </a:rPr>
              <a:t>Opt</a:t>
            </a:r>
            <a:r>
              <a:rPr lang="en-GB" sz="1700" dirty="0">
                <a:solidFill>
                  <a:schemeClr val="dk1"/>
                </a:solidFill>
                <a:latin typeface="Arial" panose="020B0604020202020204" pitchFamily="34" charset="0"/>
                <a:cs typeface="Arial" panose="020B0604020202020204" pitchFamily="34" charset="0"/>
              </a:rPr>
              <a:t>/IR</a:t>
            </a:r>
          </a:p>
          <a:p>
            <a:pPr marL="914400" lvl="1" indent="-317500">
              <a:spcBef>
                <a:spcPts val="0"/>
              </a:spcBef>
              <a:spcAft>
                <a:spcPts val="0"/>
              </a:spcAft>
              <a:buClr>
                <a:schemeClr val="dk1"/>
              </a:buClr>
              <a:buSzPts val="1400"/>
              <a:buChar char="○"/>
            </a:pPr>
            <a:r>
              <a:rPr lang="en-GB" sz="1700" dirty="0">
                <a:solidFill>
                  <a:schemeClr val="dk1"/>
                </a:solidFill>
                <a:latin typeface="Arial" panose="020B0604020202020204" pitchFamily="34" charset="0"/>
                <a:cs typeface="Arial" panose="020B0604020202020204" pitchFamily="34" charset="0"/>
              </a:rPr>
              <a:t>250 - 2500 nm wavelengths</a:t>
            </a:r>
            <a:endParaRPr lang="en-GB"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569235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Transient Astrophysics Observatory (TAO-ISS)…"/>
          <p:cNvSpPr txBox="1">
            <a:spLocks noGrp="1"/>
          </p:cNvSpPr>
          <p:nvPr>
            <p:ph type="title"/>
          </p:nvPr>
        </p:nvSpPr>
        <p:spPr>
          <a:xfrm>
            <a:off x="1673026" y="-17661"/>
            <a:ext cx="6073875" cy="1606253"/>
          </a:xfrm>
          <a:prstGeom prst="rect">
            <a:avLst/>
          </a:prstGeom>
        </p:spPr>
        <p:txBody>
          <a:bodyPr/>
          <a:lstStyle/>
          <a:p>
            <a:pPr algn="l" defTabSz="287535">
              <a:defRPr sz="3920" b="1">
                <a:latin typeface="+mj-lt"/>
                <a:ea typeface="+mj-ea"/>
                <a:cs typeface="+mj-cs"/>
                <a:sym typeface="Helvetica"/>
              </a:defRPr>
            </a:pPr>
            <a:r>
              <a:t>Transient Astrophysics Observatory (TAO-ISS)</a:t>
            </a:r>
          </a:p>
          <a:p>
            <a:pPr algn="l" defTabSz="287535">
              <a:defRPr sz="2170" b="1">
                <a:latin typeface="+mj-lt"/>
                <a:ea typeface="+mj-ea"/>
                <a:cs typeface="+mj-cs"/>
                <a:sym typeface="Helvetica"/>
              </a:defRPr>
            </a:pPr>
            <a:r>
              <a:t>PI: Jordan Camp (GSFC)</a:t>
            </a:r>
          </a:p>
        </p:txBody>
      </p:sp>
      <p:sp>
        <p:nvSpPr>
          <p:cNvPr id="326" name="ISS payload to be installed on the Express Logistics Carrier (ELC) 2 or 3…"/>
          <p:cNvSpPr txBox="1">
            <a:spLocks noGrp="1"/>
          </p:cNvSpPr>
          <p:nvPr>
            <p:ph type="body" sz="half" idx="1"/>
          </p:nvPr>
        </p:nvSpPr>
        <p:spPr>
          <a:xfrm>
            <a:off x="212526" y="1555452"/>
            <a:ext cx="4755991" cy="5216377"/>
          </a:xfrm>
          <a:prstGeom prst="rect">
            <a:avLst/>
          </a:prstGeom>
        </p:spPr>
        <p:txBody>
          <a:bodyPr>
            <a:normAutofit lnSpcReduction="10000"/>
          </a:bodyPr>
          <a:lstStyle/>
          <a:p>
            <a:pPr marL="237066" indent="-237066" defTabSz="328612">
              <a:spcBef>
                <a:spcPts val="0"/>
              </a:spcBef>
              <a:defRPr sz="1920"/>
            </a:pPr>
            <a:r>
              <a:rPr dirty="0"/>
              <a:t>ISS payload to be installed on the Express Logistics Carrier (ELC) 2 or 3</a:t>
            </a:r>
          </a:p>
          <a:p>
            <a:pPr marL="237066" indent="-237066" defTabSz="328612">
              <a:spcBef>
                <a:spcPts val="0"/>
              </a:spcBef>
              <a:defRPr sz="1920"/>
            </a:pPr>
            <a:r>
              <a:rPr dirty="0"/>
              <a:t>ISS provides</a:t>
            </a:r>
          </a:p>
          <a:p>
            <a:pPr marL="592666" lvl="1" indent="-237066" defTabSz="328612">
              <a:spcBef>
                <a:spcPts val="0"/>
              </a:spcBef>
              <a:defRPr sz="1920"/>
            </a:pPr>
            <a:r>
              <a:rPr dirty="0"/>
              <a:t>“free” launch</a:t>
            </a:r>
          </a:p>
          <a:p>
            <a:pPr marL="592666" lvl="1" indent="-237066" defTabSz="328612">
              <a:spcBef>
                <a:spcPts val="0"/>
              </a:spcBef>
              <a:defRPr sz="1920"/>
            </a:pPr>
            <a:r>
              <a:rPr dirty="0"/>
              <a:t>“free” power</a:t>
            </a:r>
          </a:p>
          <a:p>
            <a:pPr marL="592666" lvl="1" indent="-237066" defTabSz="328612">
              <a:spcBef>
                <a:spcPts val="0"/>
              </a:spcBef>
              <a:defRPr sz="1920"/>
            </a:pPr>
            <a:r>
              <a:rPr dirty="0"/>
              <a:t>continuous uplink/downlink 80% of the time, with sufficient data rates</a:t>
            </a:r>
          </a:p>
          <a:p>
            <a:pPr marL="237066" indent="-237066" defTabSz="328612">
              <a:spcBef>
                <a:spcPts val="0"/>
              </a:spcBef>
              <a:defRPr sz="1920"/>
            </a:pPr>
            <a:r>
              <a:rPr dirty="0"/>
              <a:t>Instruments</a:t>
            </a:r>
          </a:p>
          <a:p>
            <a:pPr marL="592666" lvl="1" indent="-237066" defTabSz="328612">
              <a:spcBef>
                <a:spcPts val="0"/>
              </a:spcBef>
              <a:defRPr sz="1920"/>
            </a:pPr>
            <a:r>
              <a:rPr dirty="0"/>
              <a:t>Gamma-ray Transient Monitor (GTM)</a:t>
            </a:r>
          </a:p>
          <a:p>
            <a:pPr marL="592666" lvl="1" indent="-237066" defTabSz="328612">
              <a:spcBef>
                <a:spcPts val="0"/>
              </a:spcBef>
              <a:defRPr sz="1920"/>
            </a:pPr>
            <a:r>
              <a:rPr dirty="0"/>
              <a:t>Wide-field Imager (WFI)</a:t>
            </a:r>
          </a:p>
          <a:p>
            <a:pPr marL="237066" indent="-237066" defTabSz="328612">
              <a:spcBef>
                <a:spcPts val="0"/>
              </a:spcBef>
              <a:defRPr sz="1920"/>
            </a:pPr>
            <a:r>
              <a:rPr dirty="0"/>
              <a:t>Operations:</a:t>
            </a:r>
          </a:p>
          <a:p>
            <a:pPr marL="592666" lvl="1" indent="-237066" defTabSz="328612">
              <a:spcBef>
                <a:spcPts val="0"/>
              </a:spcBef>
              <a:defRPr sz="1920"/>
            </a:pPr>
            <a:r>
              <a:rPr dirty="0"/>
              <a:t>Sky Survey &amp; Target of Opportunity</a:t>
            </a:r>
          </a:p>
          <a:p>
            <a:pPr marL="592666" lvl="1" indent="-237066" defTabSz="328612">
              <a:spcBef>
                <a:spcPts val="0"/>
              </a:spcBef>
              <a:defRPr sz="1920"/>
            </a:pPr>
            <a:r>
              <a:rPr dirty="0"/>
              <a:t>Rapid autonomous repointing to new transients</a:t>
            </a:r>
          </a:p>
          <a:p>
            <a:pPr marL="237066" indent="-237066" defTabSz="328612">
              <a:spcBef>
                <a:spcPts val="0"/>
              </a:spcBef>
              <a:defRPr sz="1920"/>
            </a:pPr>
            <a:r>
              <a:rPr dirty="0"/>
              <a:t>3 year mission (5 year goal)</a:t>
            </a:r>
          </a:p>
          <a:p>
            <a:pPr marL="237066" indent="-237066" defTabSz="328612">
              <a:spcBef>
                <a:spcPts val="0"/>
              </a:spcBef>
              <a:defRPr sz="1920"/>
            </a:pPr>
            <a:r>
              <a:rPr dirty="0"/>
              <a:t>launch in 2021</a:t>
            </a:r>
          </a:p>
          <a:p>
            <a:pPr marL="237066" indent="-237066" defTabSz="328612">
              <a:spcBef>
                <a:spcPts val="0"/>
              </a:spcBef>
              <a:defRPr sz="1920"/>
            </a:pPr>
            <a:r>
              <a:rPr lang="en-US" dirty="0"/>
              <a:t>Selected for phase A study  in </a:t>
            </a:r>
            <a:r>
              <a:rPr dirty="0"/>
              <a:t>2016 Explorer </a:t>
            </a:r>
            <a:r>
              <a:rPr dirty="0" err="1"/>
              <a:t>MoO</a:t>
            </a:r>
            <a:endParaRPr dirty="0"/>
          </a:p>
        </p:txBody>
      </p:sp>
      <p:sp>
        <p:nvSpPr>
          <p:cNvPr id="327" name="Slide Number"/>
          <p:cNvSpPr txBox="1">
            <a:spLocks noGrp="1"/>
          </p:cNvSpPr>
          <p:nvPr>
            <p:ph type="sldNum" sz="quarter" idx="2"/>
          </p:nvPr>
        </p:nvSpPr>
        <p:spPr>
          <a:xfrm>
            <a:off x="8458200" y="6530677"/>
            <a:ext cx="566839" cy="249238"/>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39</a:t>
            </a:fld>
            <a:endParaRPr dirty="0"/>
          </a:p>
        </p:txBody>
      </p:sp>
      <p:sp>
        <p:nvSpPr>
          <p:cNvPr id="328" name="Rectangle"/>
          <p:cNvSpPr/>
          <p:nvPr/>
        </p:nvSpPr>
        <p:spPr>
          <a:xfrm rot="21000000">
            <a:off x="6535032" y="2258200"/>
            <a:ext cx="318268" cy="225491"/>
          </a:xfrm>
          <a:prstGeom prst="rect">
            <a:avLst/>
          </a:prstGeom>
          <a:solidFill>
            <a:srgbClr val="FFFFFF"/>
          </a:solidFill>
          <a:ln w="3175">
            <a:miter lim="400000"/>
          </a:ln>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329" name="Rectangle"/>
          <p:cNvSpPr/>
          <p:nvPr/>
        </p:nvSpPr>
        <p:spPr>
          <a:xfrm rot="19500000">
            <a:off x="6423907" y="2347497"/>
            <a:ext cx="318268" cy="225490"/>
          </a:xfrm>
          <a:prstGeom prst="rect">
            <a:avLst/>
          </a:prstGeom>
          <a:solidFill>
            <a:srgbClr val="FFFFFF"/>
          </a:solidFill>
          <a:ln w="3175">
            <a:miter lim="400000"/>
          </a:ln>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pic>
        <p:nvPicPr>
          <p:cNvPr id="330" name="ELC3.jpg" descr="ELC3.jpg"/>
          <p:cNvPicPr>
            <a:picLocks noChangeAspect="1"/>
          </p:cNvPicPr>
          <p:nvPr/>
        </p:nvPicPr>
        <p:blipFill>
          <a:blip r:embed="rId2">
            <a:extLst/>
          </a:blip>
          <a:stretch>
            <a:fillRect/>
          </a:stretch>
        </p:blipFill>
        <p:spPr>
          <a:xfrm>
            <a:off x="4692905" y="1516745"/>
            <a:ext cx="4220768" cy="2265039"/>
          </a:xfrm>
          <a:prstGeom prst="rect">
            <a:avLst/>
          </a:prstGeom>
          <a:ln w="12700">
            <a:miter lim="400000"/>
          </a:ln>
        </p:spPr>
      </p:pic>
      <p:grpSp>
        <p:nvGrpSpPr>
          <p:cNvPr id="333" name="Group"/>
          <p:cNvGrpSpPr/>
          <p:nvPr/>
        </p:nvGrpSpPr>
        <p:grpSpPr>
          <a:xfrm>
            <a:off x="5549862" y="3816046"/>
            <a:ext cx="2826439" cy="2889018"/>
            <a:chOff x="0" y="0"/>
            <a:chExt cx="2826438" cy="2889016"/>
          </a:xfrm>
        </p:grpSpPr>
        <p:pic>
          <p:nvPicPr>
            <p:cNvPr id="331" name="Image" descr="Image"/>
            <p:cNvPicPr>
              <a:picLocks noChangeAspect="1"/>
            </p:cNvPicPr>
            <p:nvPr/>
          </p:nvPicPr>
          <p:blipFill>
            <a:blip r:embed="rId3">
              <a:extLst/>
            </a:blip>
            <a:stretch>
              <a:fillRect/>
            </a:stretch>
          </p:blipFill>
          <p:spPr>
            <a:xfrm>
              <a:off x="0" y="0"/>
              <a:ext cx="2826439" cy="2889017"/>
            </a:xfrm>
            <a:prstGeom prst="rect">
              <a:avLst/>
            </a:prstGeom>
            <a:ln w="12700" cap="flat">
              <a:noFill/>
              <a:miter lim="400000"/>
            </a:ln>
            <a:effectLst/>
          </p:spPr>
        </p:pic>
        <p:pic>
          <p:nvPicPr>
            <p:cNvPr id="332" name="Image" descr="Image"/>
            <p:cNvPicPr>
              <a:picLocks noChangeAspect="1"/>
            </p:cNvPicPr>
            <p:nvPr/>
          </p:nvPicPr>
          <p:blipFill>
            <a:blip r:embed="rId3">
              <a:extLst/>
            </a:blip>
            <a:srcRect l="58275" t="24642" r="27416" b="69935"/>
            <a:stretch>
              <a:fillRect/>
            </a:stretch>
          </p:blipFill>
          <p:spPr>
            <a:xfrm>
              <a:off x="1954287" y="1064677"/>
              <a:ext cx="404416" cy="156655"/>
            </a:xfrm>
            <a:custGeom>
              <a:avLst/>
              <a:gdLst/>
              <a:ahLst/>
              <a:cxnLst>
                <a:cxn ang="0">
                  <a:pos x="wd2" y="hd2"/>
                </a:cxn>
                <a:cxn ang="5400000">
                  <a:pos x="wd2" y="hd2"/>
                </a:cxn>
                <a:cxn ang="10800000">
                  <a:pos x="wd2" y="hd2"/>
                </a:cxn>
                <a:cxn ang="16200000">
                  <a:pos x="wd2" y="hd2"/>
                </a:cxn>
              </a:cxnLst>
              <a:rect l="0" t="0" r="r" b="b"/>
              <a:pathLst>
                <a:path w="21600" h="21139" extrusionOk="0">
                  <a:moveTo>
                    <a:pt x="0" y="0"/>
                  </a:moveTo>
                  <a:lnTo>
                    <a:pt x="0" y="107"/>
                  </a:lnTo>
                  <a:cubicBezTo>
                    <a:pt x="101" y="47"/>
                    <a:pt x="209" y="35"/>
                    <a:pt x="318" y="0"/>
                  </a:cubicBezTo>
                  <a:lnTo>
                    <a:pt x="0" y="0"/>
                  </a:lnTo>
                  <a:close/>
                  <a:moveTo>
                    <a:pt x="11383" y="54"/>
                  </a:moveTo>
                  <a:cubicBezTo>
                    <a:pt x="10803" y="789"/>
                    <a:pt x="9735" y="1050"/>
                    <a:pt x="9115" y="482"/>
                  </a:cubicBezTo>
                  <a:cubicBezTo>
                    <a:pt x="9045" y="445"/>
                    <a:pt x="9006" y="255"/>
                    <a:pt x="8945" y="161"/>
                  </a:cubicBezTo>
                  <a:cubicBezTo>
                    <a:pt x="8871" y="319"/>
                    <a:pt x="8794" y="429"/>
                    <a:pt x="8712" y="536"/>
                  </a:cubicBezTo>
                  <a:cubicBezTo>
                    <a:pt x="8693" y="994"/>
                    <a:pt x="8625" y="1400"/>
                    <a:pt x="8458" y="1660"/>
                  </a:cubicBezTo>
                  <a:cubicBezTo>
                    <a:pt x="8259" y="1970"/>
                    <a:pt x="8034" y="1878"/>
                    <a:pt x="7843" y="1607"/>
                  </a:cubicBezTo>
                  <a:cubicBezTo>
                    <a:pt x="7568" y="2127"/>
                    <a:pt x="7202" y="2415"/>
                    <a:pt x="6826" y="2303"/>
                  </a:cubicBezTo>
                  <a:cubicBezTo>
                    <a:pt x="6748" y="2726"/>
                    <a:pt x="6692" y="3178"/>
                    <a:pt x="6529" y="3642"/>
                  </a:cubicBezTo>
                  <a:cubicBezTo>
                    <a:pt x="6077" y="4920"/>
                    <a:pt x="5637" y="7544"/>
                    <a:pt x="5532" y="9479"/>
                  </a:cubicBezTo>
                  <a:cubicBezTo>
                    <a:pt x="5380" y="12297"/>
                    <a:pt x="4969" y="13089"/>
                    <a:pt x="3519" y="13442"/>
                  </a:cubicBezTo>
                  <a:cubicBezTo>
                    <a:pt x="1460" y="13944"/>
                    <a:pt x="1348" y="14582"/>
                    <a:pt x="2628" y="18155"/>
                  </a:cubicBezTo>
                  <a:cubicBezTo>
                    <a:pt x="2779" y="18576"/>
                    <a:pt x="2768" y="18830"/>
                    <a:pt x="2862" y="19173"/>
                  </a:cubicBezTo>
                  <a:cubicBezTo>
                    <a:pt x="3003" y="19370"/>
                    <a:pt x="3137" y="19383"/>
                    <a:pt x="3307" y="19762"/>
                  </a:cubicBezTo>
                  <a:cubicBezTo>
                    <a:pt x="4106" y="21540"/>
                    <a:pt x="5088" y="21600"/>
                    <a:pt x="10895" y="19923"/>
                  </a:cubicBezTo>
                  <a:cubicBezTo>
                    <a:pt x="14572" y="18861"/>
                    <a:pt x="18170" y="17664"/>
                    <a:pt x="18866" y="17245"/>
                  </a:cubicBezTo>
                  <a:cubicBezTo>
                    <a:pt x="19505" y="16860"/>
                    <a:pt x="20375" y="18261"/>
                    <a:pt x="21600" y="20994"/>
                  </a:cubicBezTo>
                  <a:lnTo>
                    <a:pt x="21600" y="12693"/>
                  </a:lnTo>
                  <a:lnTo>
                    <a:pt x="21494" y="12853"/>
                  </a:lnTo>
                  <a:cubicBezTo>
                    <a:pt x="19759" y="15725"/>
                    <a:pt x="19823" y="15775"/>
                    <a:pt x="18463" y="11407"/>
                  </a:cubicBezTo>
                  <a:cubicBezTo>
                    <a:pt x="17872" y="9510"/>
                    <a:pt x="17546" y="7481"/>
                    <a:pt x="17424" y="5570"/>
                  </a:cubicBezTo>
                  <a:cubicBezTo>
                    <a:pt x="16751" y="9771"/>
                    <a:pt x="15917" y="9997"/>
                    <a:pt x="14880" y="5998"/>
                  </a:cubicBezTo>
                  <a:cubicBezTo>
                    <a:pt x="14371" y="4034"/>
                    <a:pt x="13455" y="2464"/>
                    <a:pt x="12867" y="2464"/>
                  </a:cubicBezTo>
                  <a:cubicBezTo>
                    <a:pt x="11959" y="2464"/>
                    <a:pt x="11322" y="1191"/>
                    <a:pt x="11383" y="54"/>
                  </a:cubicBezTo>
                  <a:close/>
                </a:path>
              </a:pathLst>
            </a:custGeom>
            <a:ln w="12700" cap="flat">
              <a:noFill/>
              <a:miter lim="400000"/>
            </a:ln>
            <a:effectLst/>
          </p:spPr>
        </p:pic>
      </p:grpSp>
    </p:spTree>
    <p:extLst>
      <p:ext uri="{BB962C8B-B14F-4D97-AF65-F5344CB8AC3E}">
        <p14:creationId xmlns:p14="http://schemas.microsoft.com/office/powerpoint/2010/main" val="336333141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E878-5E9D-D34C-B392-A4E347183936}"/>
              </a:ext>
            </a:extLst>
          </p:cNvPr>
          <p:cNvSpPr>
            <a:spLocks noGrp="1"/>
          </p:cNvSpPr>
          <p:nvPr>
            <p:ph type="title"/>
          </p:nvPr>
        </p:nvSpPr>
        <p:spPr/>
        <p:txBody>
          <a:bodyPr/>
          <a:lstStyle/>
          <a:p>
            <a:r>
              <a:rPr lang="en-US" dirty="0"/>
              <a:t>Gamma-ray </a:t>
            </a:r>
            <a:r>
              <a:rPr lang="en-US" dirty="0" err="1"/>
              <a:t>Lightcurves</a:t>
            </a:r>
            <a:endParaRPr lang="en-US" dirty="0"/>
          </a:p>
        </p:txBody>
      </p:sp>
      <p:sp>
        <p:nvSpPr>
          <p:cNvPr id="3" name="Content Placeholder 2">
            <a:extLst>
              <a:ext uri="{FF2B5EF4-FFF2-40B4-BE49-F238E27FC236}">
                <a16:creationId xmlns:a16="http://schemas.microsoft.com/office/drawing/2014/main" id="{141F35F8-20E7-1640-9560-E05C873CC813}"/>
              </a:ext>
            </a:extLst>
          </p:cNvPr>
          <p:cNvSpPr>
            <a:spLocks noGrp="1"/>
          </p:cNvSpPr>
          <p:nvPr>
            <p:ph idx="1"/>
          </p:nvPr>
        </p:nvSpPr>
        <p:spPr>
          <a:xfrm>
            <a:off x="5556250" y="1257300"/>
            <a:ext cx="3359150" cy="5027613"/>
          </a:xfrm>
        </p:spPr>
        <p:txBody>
          <a:bodyPr/>
          <a:lstStyle/>
          <a:p>
            <a:r>
              <a:rPr lang="en-US" dirty="0"/>
              <a:t>Durations from fractions to 1000’s of seconds</a:t>
            </a:r>
          </a:p>
          <a:p>
            <a:r>
              <a:rPr lang="en-US" dirty="0"/>
              <a:t>Wide variation in </a:t>
            </a:r>
            <a:r>
              <a:rPr lang="en-US" dirty="0" err="1"/>
              <a:t>lightcurve</a:t>
            </a:r>
            <a:r>
              <a:rPr lang="en-US" dirty="0"/>
              <a:t> properties</a:t>
            </a:r>
          </a:p>
        </p:txBody>
      </p:sp>
      <p:pic>
        <p:nvPicPr>
          <p:cNvPr id="4" name="Picture 2" descr="GRB_PROFILES">
            <a:extLst>
              <a:ext uri="{FF2B5EF4-FFF2-40B4-BE49-F238E27FC236}">
                <a16:creationId xmlns:a16="http://schemas.microsoft.com/office/drawing/2014/main" id="{7309C0F8-3659-F44D-B8ED-421AE8D49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7" y="1210071"/>
            <a:ext cx="5546333" cy="5544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61161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AMEGO_logo_BW.jpg" descr="AMEGO_logo_BW.jpg"/>
          <p:cNvPicPr>
            <a:picLocks noChangeAspect="1"/>
          </p:cNvPicPr>
          <p:nvPr/>
        </p:nvPicPr>
        <p:blipFill>
          <a:blip r:embed="rId2">
            <a:extLst/>
          </a:blip>
          <a:stretch>
            <a:fillRect/>
          </a:stretch>
        </p:blipFill>
        <p:spPr>
          <a:xfrm>
            <a:off x="6888219" y="-46850"/>
            <a:ext cx="2349609" cy="844956"/>
          </a:xfrm>
          <a:prstGeom prst="rect">
            <a:avLst/>
          </a:prstGeom>
          <a:ln w="12700">
            <a:miter lim="400000"/>
          </a:ln>
        </p:spPr>
      </p:pic>
      <p:sp>
        <p:nvSpPr>
          <p:cNvPr id="342" name="All-sky Medium Energy Gamma-ray  Observatory (AMEGO)…"/>
          <p:cNvSpPr txBox="1">
            <a:spLocks noGrp="1"/>
          </p:cNvSpPr>
          <p:nvPr>
            <p:ph type="title"/>
          </p:nvPr>
        </p:nvSpPr>
        <p:spPr>
          <a:xfrm>
            <a:off x="169564" y="109339"/>
            <a:ext cx="6801318" cy="1695093"/>
          </a:xfrm>
          <a:prstGeom prst="rect">
            <a:avLst/>
          </a:prstGeom>
        </p:spPr>
        <p:txBody>
          <a:bodyPr/>
          <a:lstStyle/>
          <a:p>
            <a:pPr algn="l" defTabSz="230028">
              <a:defRPr sz="3136" b="1">
                <a:latin typeface="+mj-lt"/>
                <a:ea typeface="+mj-ea"/>
                <a:cs typeface="+mj-cs"/>
                <a:sym typeface="Helvetica"/>
              </a:defRPr>
            </a:pPr>
            <a:r>
              <a:t>All-sky Medium Energy Gamma-ray </a:t>
            </a:r>
            <a:br/>
            <a:r>
              <a:t>Observatory (AMEGO)</a:t>
            </a:r>
          </a:p>
          <a:p>
            <a:pPr algn="l" defTabSz="230028">
              <a:defRPr sz="1679" b="1">
                <a:latin typeface="+mj-lt"/>
                <a:ea typeface="+mj-ea"/>
                <a:cs typeface="+mj-cs"/>
                <a:sym typeface="Helvetica"/>
              </a:defRPr>
            </a:pPr>
            <a:r>
              <a:t>PI: Julie McEnery (GSFC)</a:t>
            </a:r>
          </a:p>
        </p:txBody>
      </p:sp>
      <p:sp>
        <p:nvSpPr>
          <p:cNvPr id="343" name="Probe concept to be submitted to 2020 Decadal Survey…"/>
          <p:cNvSpPr txBox="1">
            <a:spLocks noGrp="1"/>
          </p:cNvSpPr>
          <p:nvPr>
            <p:ph type="body" sz="half" idx="1"/>
          </p:nvPr>
        </p:nvSpPr>
        <p:spPr>
          <a:xfrm>
            <a:off x="238969" y="1736357"/>
            <a:ext cx="4705914" cy="3245021"/>
          </a:xfrm>
          <a:prstGeom prst="rect">
            <a:avLst/>
          </a:prstGeom>
        </p:spPr>
        <p:txBody>
          <a:bodyPr>
            <a:normAutofit lnSpcReduction="10000"/>
          </a:bodyPr>
          <a:lstStyle/>
          <a:p>
            <a:pPr marL="263736" indent="-263736" defTabSz="365581">
              <a:spcBef>
                <a:spcPts val="0"/>
              </a:spcBef>
              <a:defRPr sz="2136"/>
            </a:pPr>
            <a:r>
              <a:t>Probe concept to be submitted to 2020 Decadal Survey</a:t>
            </a:r>
          </a:p>
          <a:p>
            <a:pPr marL="263736" indent="-263736" defTabSz="365581">
              <a:spcBef>
                <a:spcPts val="0"/>
              </a:spcBef>
              <a:defRPr sz="2136"/>
            </a:pPr>
            <a:r>
              <a:t>200 keV - 10 GeV</a:t>
            </a:r>
          </a:p>
          <a:p>
            <a:pPr marL="263736" indent="-263736" defTabSz="365581">
              <a:spcBef>
                <a:spcPts val="0"/>
              </a:spcBef>
              <a:defRPr sz="2136"/>
            </a:pPr>
            <a:r>
              <a:t>60 deg radius FoV</a:t>
            </a:r>
          </a:p>
          <a:p>
            <a:pPr marL="263736" indent="-263736" defTabSz="365581">
              <a:spcBef>
                <a:spcPts val="0"/>
              </a:spcBef>
              <a:defRPr sz="2136"/>
            </a:pPr>
            <a:r>
              <a:t>All-sky coverage every 2 orbits</a:t>
            </a:r>
          </a:p>
          <a:p>
            <a:pPr marL="263736" indent="-263736" defTabSz="365581">
              <a:spcBef>
                <a:spcPts val="0"/>
              </a:spcBef>
              <a:defRPr sz="2136"/>
            </a:pPr>
            <a:r>
              <a:t>Nuclear line spectroscopy and polarization capability</a:t>
            </a:r>
          </a:p>
          <a:p>
            <a:pPr marL="263736" indent="-263736" defTabSz="365581">
              <a:spcBef>
                <a:spcPts val="0"/>
              </a:spcBef>
              <a:defRPr sz="2136"/>
            </a:pPr>
            <a:r>
              <a:t>Will address many open questions from Fermi, and well-suited for multi-messenger follow-up</a:t>
            </a:r>
          </a:p>
        </p:txBody>
      </p:sp>
      <p:sp>
        <p:nvSpPr>
          <p:cNvPr id="344" name="Slide Number"/>
          <p:cNvSpPr txBox="1">
            <a:spLocks noGrp="1"/>
          </p:cNvSpPr>
          <p:nvPr>
            <p:ph type="sldNum" sz="quarter" idx="2"/>
          </p:nvPr>
        </p:nvSpPr>
        <p:spPr>
          <a:xfrm>
            <a:off x="8493592" y="6477000"/>
            <a:ext cx="504151" cy="249238"/>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40</a:t>
            </a:fld>
            <a:endParaRPr dirty="0"/>
          </a:p>
        </p:txBody>
      </p:sp>
      <p:pic>
        <p:nvPicPr>
          <p:cNvPr id="345" name="AMEGO_venn_R1.png" descr="AMEGO_venn_R1.png"/>
          <p:cNvPicPr>
            <a:picLocks noChangeAspect="1"/>
          </p:cNvPicPr>
          <p:nvPr/>
        </p:nvPicPr>
        <p:blipFill>
          <a:blip r:embed="rId3">
            <a:extLst/>
          </a:blip>
          <a:stretch>
            <a:fillRect/>
          </a:stretch>
        </p:blipFill>
        <p:spPr>
          <a:xfrm>
            <a:off x="4769047" y="3686161"/>
            <a:ext cx="4413669" cy="3245020"/>
          </a:xfrm>
          <a:prstGeom prst="rect">
            <a:avLst/>
          </a:prstGeom>
          <a:ln w="12700">
            <a:miter lim="400000"/>
          </a:ln>
        </p:spPr>
      </p:pic>
      <p:pic>
        <p:nvPicPr>
          <p:cNvPr id="346" name="exploded_view_annotated.pdf" descr="exploded_view_annotated.pdf"/>
          <p:cNvPicPr>
            <a:picLocks noChangeAspect="1"/>
          </p:cNvPicPr>
          <p:nvPr/>
        </p:nvPicPr>
        <p:blipFill>
          <a:blip r:embed="rId4">
            <a:extLst/>
          </a:blip>
          <a:srcRect t="8198" b="8198"/>
          <a:stretch>
            <a:fillRect/>
          </a:stretch>
        </p:blipFill>
        <p:spPr>
          <a:xfrm>
            <a:off x="5633451" y="836692"/>
            <a:ext cx="2684715" cy="2904626"/>
          </a:xfrm>
          <a:prstGeom prst="rect">
            <a:avLst/>
          </a:prstGeom>
          <a:ln w="12700">
            <a:miter lim="400000"/>
          </a:ln>
        </p:spPr>
      </p:pic>
      <p:pic>
        <p:nvPicPr>
          <p:cNvPr id="347" name="full_sensitivity_Cos0.8.pdf" descr="full_sensitivity_Cos0.8.pdf"/>
          <p:cNvPicPr>
            <a:picLocks noChangeAspect="1"/>
          </p:cNvPicPr>
          <p:nvPr/>
        </p:nvPicPr>
        <p:blipFill>
          <a:blip r:embed="rId5">
            <a:extLst/>
          </a:blip>
          <a:srcRect t="6237" r="5639"/>
          <a:stretch>
            <a:fillRect/>
          </a:stretch>
        </p:blipFill>
        <p:spPr>
          <a:xfrm>
            <a:off x="1045963" y="5051037"/>
            <a:ext cx="2917551" cy="1852510"/>
          </a:xfrm>
          <a:prstGeom prst="rect">
            <a:avLst/>
          </a:prstGeom>
          <a:ln w="12700">
            <a:miter lim="400000"/>
          </a:ln>
        </p:spPr>
      </p:pic>
    </p:spTree>
    <p:extLst>
      <p:ext uri="{BB962C8B-B14F-4D97-AF65-F5344CB8AC3E}">
        <p14:creationId xmlns:p14="http://schemas.microsoft.com/office/powerpoint/2010/main" val="132584536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AMEGO and GRB</a:t>
            </a:r>
          </a:p>
        </p:txBody>
      </p:sp>
      <p:sp>
        <p:nvSpPr>
          <p:cNvPr id="3" name="Content Placeholder 2"/>
          <p:cNvSpPr>
            <a:spLocks noGrp="1"/>
          </p:cNvSpPr>
          <p:nvPr>
            <p:ph idx="1"/>
          </p:nvPr>
        </p:nvSpPr>
        <p:spPr>
          <a:xfrm>
            <a:off x="254001" y="1106249"/>
            <a:ext cx="4792133" cy="5250101"/>
          </a:xfrm>
        </p:spPr>
        <p:txBody>
          <a:bodyPr>
            <a:normAutofit/>
          </a:bodyPr>
          <a:lstStyle/>
          <a:p>
            <a:r>
              <a:rPr lang="en-US" dirty="0"/>
              <a:t>440 long GRB/year (determined using method of Lien et al 2014)</a:t>
            </a:r>
          </a:p>
          <a:p>
            <a:pPr lvl="1"/>
            <a:r>
              <a:rPr lang="en-US" dirty="0"/>
              <a:t> 19.2/year with z&gt;6</a:t>
            </a:r>
          </a:p>
          <a:p>
            <a:pPr lvl="1"/>
            <a:r>
              <a:rPr lang="en-US" dirty="0"/>
              <a:t>All with localization</a:t>
            </a:r>
          </a:p>
          <a:p>
            <a:r>
              <a:rPr lang="en-US" dirty="0"/>
              <a:t>Polarization!  - 20% MDP for brightest 1% of AMEGO GRB</a:t>
            </a:r>
          </a:p>
          <a:p>
            <a:pPr lvl="1"/>
            <a:r>
              <a:rPr lang="en-US" dirty="0"/>
              <a:t>AMEGO observations will probe the GRB emission mechanism and jet composition</a:t>
            </a:r>
          </a:p>
          <a:p>
            <a:r>
              <a:rPr lang="en-US" dirty="0"/>
              <a:t>~80 short GRB/year (by scaling short/long ratio from GBM)</a:t>
            </a:r>
          </a:p>
          <a:p>
            <a:pPr lvl="1"/>
            <a:r>
              <a:rPr lang="en-US" dirty="0"/>
              <a:t>Important implications for gravitational wave counterpart searches</a:t>
            </a:r>
          </a:p>
          <a:p>
            <a:endParaRPr lang="en-US" dirty="0"/>
          </a:p>
        </p:txBody>
      </p:sp>
      <p:sp>
        <p:nvSpPr>
          <p:cNvPr id="4" name="Slide Number Placeholder 3"/>
          <p:cNvSpPr>
            <a:spLocks noGrp="1"/>
          </p:cNvSpPr>
          <p:nvPr>
            <p:ph type="sldNum" sz="quarter" idx="4294967295"/>
          </p:nvPr>
        </p:nvSpPr>
        <p:spPr>
          <a:xfrm>
            <a:off x="8686800" y="6356351"/>
            <a:ext cx="457200" cy="365125"/>
          </a:xfrm>
          <a:prstGeom prst="rect">
            <a:avLst/>
          </a:prstGeom>
        </p:spPr>
        <p:txBody>
          <a:bodyPr/>
          <a:lstStyle/>
          <a:p>
            <a:fld id="{459CB0CB-B632-5F4E-9A7D-2F76842774CF}" type="slidenum">
              <a:rPr lang="en-US" smtClean="0"/>
              <a:t>41</a:t>
            </a:fld>
            <a:endParaRPr lang="en-US" dirty="0"/>
          </a:p>
        </p:txBody>
      </p:sp>
      <p:pic>
        <p:nvPicPr>
          <p:cNvPr id="5" name="Picture 4"/>
          <p:cNvPicPr>
            <a:picLocks noChangeAspect="1"/>
          </p:cNvPicPr>
          <p:nvPr/>
        </p:nvPicPr>
        <p:blipFill rotWithShape="1">
          <a:blip r:embed="rId2"/>
          <a:srcRect l="49117"/>
          <a:stretch/>
        </p:blipFill>
        <p:spPr>
          <a:xfrm>
            <a:off x="5486400" y="1371600"/>
            <a:ext cx="3031855" cy="2574469"/>
          </a:xfrm>
          <a:prstGeom prst="rect">
            <a:avLst/>
          </a:prstGeom>
        </p:spPr>
      </p:pic>
      <p:pic>
        <p:nvPicPr>
          <p:cNvPr id="6" name="Picture 5"/>
          <p:cNvPicPr>
            <a:picLocks noChangeAspect="1"/>
          </p:cNvPicPr>
          <p:nvPr/>
        </p:nvPicPr>
        <p:blipFill rotWithShape="1">
          <a:blip r:embed="rId2"/>
          <a:srcRect r="49709"/>
          <a:stretch/>
        </p:blipFill>
        <p:spPr>
          <a:xfrm>
            <a:off x="5525640" y="4267200"/>
            <a:ext cx="3155779" cy="2523068"/>
          </a:xfrm>
          <a:prstGeom prst="rect">
            <a:avLst/>
          </a:prstGeom>
        </p:spPr>
      </p:pic>
    </p:spTree>
    <p:extLst>
      <p:ext uri="{BB962C8B-B14F-4D97-AF65-F5344CB8AC3E}">
        <p14:creationId xmlns:p14="http://schemas.microsoft.com/office/powerpoint/2010/main" val="300550888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GRB 170817A</a:t>
            </a:r>
          </a:p>
        </p:txBody>
      </p:sp>
      <p:sp>
        <p:nvSpPr>
          <p:cNvPr id="3" name="Content Placeholder 2"/>
          <p:cNvSpPr>
            <a:spLocks noGrp="1"/>
          </p:cNvSpPr>
          <p:nvPr>
            <p:ph idx="1"/>
          </p:nvPr>
        </p:nvSpPr>
        <p:spPr>
          <a:xfrm>
            <a:off x="292251" y="1957017"/>
            <a:ext cx="4191000" cy="2297359"/>
          </a:xfrm>
        </p:spPr>
        <p:txBody>
          <a:bodyPr/>
          <a:lstStyle/>
          <a:p>
            <a:pPr marL="0" indent="0">
              <a:buNone/>
            </a:pPr>
            <a:r>
              <a:rPr lang="en-US" dirty="0"/>
              <a:t>With AMEGO:</a:t>
            </a:r>
          </a:p>
          <a:p>
            <a:r>
              <a:rPr lang="en-US" dirty="0"/>
              <a:t>Detectable out to 130 </a:t>
            </a:r>
            <a:r>
              <a:rPr lang="en-US" dirty="0" err="1"/>
              <a:t>Mpc</a:t>
            </a:r>
            <a:r>
              <a:rPr lang="en-US" dirty="0"/>
              <a:t> </a:t>
            </a:r>
          </a:p>
          <a:p>
            <a:r>
              <a:rPr lang="en-US" dirty="0"/>
              <a:t>&lt;2 </a:t>
            </a:r>
            <a:r>
              <a:rPr lang="en-US" dirty="0" err="1"/>
              <a:t>deg</a:t>
            </a:r>
            <a:r>
              <a:rPr lang="en-US" dirty="0"/>
              <a:t> localization (with very preliminary analysis </a:t>
            </a:r>
          </a:p>
          <a:p>
            <a:r>
              <a:rPr lang="en-US" dirty="0"/>
              <a:t> ~20% probability being within the </a:t>
            </a:r>
            <a:r>
              <a:rPr lang="en-US" dirty="0" err="1"/>
              <a:t>FoV</a:t>
            </a:r>
            <a:endParaRPr lang="en-US" dirty="0"/>
          </a:p>
        </p:txBody>
      </p:sp>
      <p:pic>
        <p:nvPicPr>
          <p:cNvPr id="5" name="Picture 4"/>
          <p:cNvPicPr>
            <a:picLocks noChangeAspect="1"/>
          </p:cNvPicPr>
          <p:nvPr/>
        </p:nvPicPr>
        <p:blipFill>
          <a:blip r:embed="rId2"/>
          <a:stretch>
            <a:fillRect/>
          </a:stretch>
        </p:blipFill>
        <p:spPr>
          <a:xfrm>
            <a:off x="4716034" y="1828800"/>
            <a:ext cx="3818366" cy="2901705"/>
          </a:xfrm>
          <a:prstGeom prst="rect">
            <a:avLst/>
          </a:prstGeom>
        </p:spPr>
      </p:pic>
      <p:sp>
        <p:nvSpPr>
          <p:cNvPr id="9" name="TextBox 8"/>
          <p:cNvSpPr txBox="1"/>
          <p:nvPr/>
        </p:nvSpPr>
        <p:spPr>
          <a:xfrm>
            <a:off x="130138" y="1347574"/>
            <a:ext cx="8404261" cy="400110"/>
          </a:xfrm>
          <a:prstGeom prst="rect">
            <a:avLst/>
          </a:prstGeom>
          <a:noFill/>
        </p:spPr>
        <p:txBody>
          <a:bodyPr wrap="square" rtlCol="0">
            <a:spAutoFit/>
          </a:bodyPr>
          <a:lstStyle/>
          <a:p>
            <a:r>
              <a:rPr lang="en-US" sz="2000" b="1" dirty="0">
                <a:latin typeface="Arial"/>
                <a:cs typeface="Arial"/>
              </a:rPr>
              <a:t>GRB 170817 is the EM counterpart to GW 170817 at 43 </a:t>
            </a:r>
            <a:r>
              <a:rPr lang="en-US" sz="2000" b="1" dirty="0" err="1">
                <a:latin typeface="Arial"/>
                <a:cs typeface="Arial"/>
              </a:rPr>
              <a:t>Mpc</a:t>
            </a:r>
            <a:endParaRPr lang="en-US" sz="2000" b="1" dirty="0">
              <a:latin typeface="Arial"/>
              <a:cs typeface="Arial"/>
            </a:endParaRPr>
          </a:p>
        </p:txBody>
      </p:sp>
      <p:sp>
        <p:nvSpPr>
          <p:cNvPr id="4" name="TextBox 3">
            <a:extLst>
              <a:ext uri="{FF2B5EF4-FFF2-40B4-BE49-F238E27FC236}">
                <a16:creationId xmlns:a16="http://schemas.microsoft.com/office/drawing/2014/main" id="{5D80373E-3E28-2D40-824B-CA617CBB9371}"/>
              </a:ext>
            </a:extLst>
          </p:cNvPr>
          <p:cNvSpPr txBox="1"/>
          <p:nvPr/>
        </p:nvSpPr>
        <p:spPr>
          <a:xfrm>
            <a:off x="5181600" y="1987305"/>
            <a:ext cx="3048000" cy="33855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GRB170817A with AMEGO</a:t>
            </a:r>
          </a:p>
        </p:txBody>
      </p:sp>
      <p:pic>
        <p:nvPicPr>
          <p:cNvPr id="6" name="Picture 5">
            <a:extLst>
              <a:ext uri="{FF2B5EF4-FFF2-40B4-BE49-F238E27FC236}">
                <a16:creationId xmlns:a16="http://schemas.microsoft.com/office/drawing/2014/main" id="{BB9E72AF-D92E-FB4B-9009-B7DCE59189F7}"/>
              </a:ext>
            </a:extLst>
          </p:cNvPr>
          <p:cNvPicPr>
            <a:picLocks noChangeAspect="1"/>
          </p:cNvPicPr>
          <p:nvPr/>
        </p:nvPicPr>
        <p:blipFill>
          <a:blip r:embed="rId3"/>
          <a:stretch>
            <a:fillRect/>
          </a:stretch>
        </p:blipFill>
        <p:spPr>
          <a:xfrm>
            <a:off x="1371600" y="4254376"/>
            <a:ext cx="2476500" cy="2565400"/>
          </a:xfrm>
          <a:prstGeom prst="rect">
            <a:avLst/>
          </a:prstGeom>
        </p:spPr>
      </p:pic>
      <p:sp>
        <p:nvSpPr>
          <p:cNvPr id="10" name="TextBox 9">
            <a:extLst>
              <a:ext uri="{FF2B5EF4-FFF2-40B4-BE49-F238E27FC236}">
                <a16:creationId xmlns:a16="http://schemas.microsoft.com/office/drawing/2014/main" id="{744A2560-157C-1347-8039-55652252A5A8}"/>
              </a:ext>
            </a:extLst>
          </p:cNvPr>
          <p:cNvSpPr txBox="1"/>
          <p:nvPr/>
        </p:nvSpPr>
        <p:spPr>
          <a:xfrm>
            <a:off x="1085850" y="4153995"/>
            <a:ext cx="3048000" cy="33855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GRB170817A with AMEGO</a:t>
            </a:r>
          </a:p>
        </p:txBody>
      </p:sp>
    </p:spTree>
    <p:extLst>
      <p:ext uri="{BB962C8B-B14F-4D97-AF65-F5344CB8AC3E}">
        <p14:creationId xmlns:p14="http://schemas.microsoft.com/office/powerpoint/2010/main" val="32289821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CC771-1F6B-9B4E-B052-A28A1D9E6387}"/>
              </a:ext>
            </a:extLst>
          </p:cNvPr>
          <p:cNvSpPr>
            <a:spLocks noGrp="1"/>
          </p:cNvSpPr>
          <p:nvPr>
            <p:ph type="title"/>
          </p:nvPr>
        </p:nvSpPr>
        <p:spPr/>
        <p:txBody>
          <a:bodyPr/>
          <a:lstStyle/>
          <a:p>
            <a:r>
              <a:rPr lang="en-US" dirty="0"/>
              <a:t>The End</a:t>
            </a:r>
          </a:p>
        </p:txBody>
      </p:sp>
      <p:sp>
        <p:nvSpPr>
          <p:cNvPr id="3" name="Content Placeholder 2">
            <a:extLst>
              <a:ext uri="{FF2B5EF4-FFF2-40B4-BE49-F238E27FC236}">
                <a16:creationId xmlns:a16="http://schemas.microsoft.com/office/drawing/2014/main" id="{7951F2D7-AEDF-A64B-A47C-FD2EC7CE313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8316564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0130" name="Rectangle 2">
            <a:extLst>
              <a:ext uri="{FF2B5EF4-FFF2-40B4-BE49-F238E27FC236}">
                <a16:creationId xmlns:a16="http://schemas.microsoft.com/office/drawing/2014/main" id="{6BA0D2E4-23DA-8A4B-A3EB-9C07EEA3B437}"/>
              </a:ext>
            </a:extLst>
          </p:cNvPr>
          <p:cNvSpPr>
            <a:spLocks noGrp="1" noChangeArrowheads="1"/>
          </p:cNvSpPr>
          <p:nvPr>
            <p:ph type="title"/>
          </p:nvPr>
        </p:nvSpPr>
        <p:spPr/>
        <p:txBody>
          <a:bodyPr/>
          <a:lstStyle/>
          <a:p>
            <a:r>
              <a:rPr lang="en-US" altLang="en-US"/>
              <a:t>Lorentz Invariance Violation</a:t>
            </a:r>
          </a:p>
        </p:txBody>
      </p:sp>
      <p:sp>
        <p:nvSpPr>
          <p:cNvPr id="3120131" name="Rectangle 3">
            <a:extLst>
              <a:ext uri="{FF2B5EF4-FFF2-40B4-BE49-F238E27FC236}">
                <a16:creationId xmlns:a16="http://schemas.microsoft.com/office/drawing/2014/main" id="{8A7C83FC-450D-C34D-B15B-D036A3720427}"/>
              </a:ext>
            </a:extLst>
          </p:cNvPr>
          <p:cNvSpPr>
            <a:spLocks noGrp="1" noChangeArrowheads="1"/>
          </p:cNvSpPr>
          <p:nvPr>
            <p:ph type="body" idx="1"/>
          </p:nvPr>
        </p:nvSpPr>
        <p:spPr/>
        <p:txBody>
          <a:bodyPr/>
          <a:lstStyle/>
          <a:p>
            <a:pPr>
              <a:lnSpc>
                <a:spcPts val="1800"/>
              </a:lnSpc>
              <a:spcBef>
                <a:spcPct val="0"/>
              </a:spcBef>
              <a:spcAft>
                <a:spcPts val="1438"/>
              </a:spcAft>
              <a:buClr>
                <a:srgbClr val="FFCC99"/>
              </a:buClr>
              <a:buSzPct val="45000"/>
              <a:buFont typeface="Wingdings" pitchFamily="2" charset="2"/>
              <a:buChar char=""/>
            </a:pPr>
            <a:r>
              <a:rPr lang="en-US" altLang="en-US" sz="1700">
                <a:latin typeface="FreeSans" pitchFamily="32" charset="0"/>
              </a:rPr>
              <a:t>There is a fundamental scale (Planck scale λ</a:t>
            </a:r>
            <a:r>
              <a:rPr lang="en-US" altLang="en-US" sz="1700" baseline="-33000">
                <a:latin typeface="FreeSans" pitchFamily="32" charset="0"/>
              </a:rPr>
              <a:t>Pl</a:t>
            </a:r>
            <a:r>
              <a:rPr lang="en-US" altLang="en-US" sz="1700">
                <a:latin typeface="FreeSans" pitchFamily="32" charset="0"/>
                <a:ea typeface="FreeSans" pitchFamily="32" charset="0"/>
                <a:cs typeface="FreeSans" pitchFamily="32" charset="0"/>
              </a:rPr>
              <a:t>≈10</a:t>
            </a:r>
            <a:r>
              <a:rPr lang="en-US" altLang="en-US" sz="1700" baseline="33000">
                <a:latin typeface="FreeSans" pitchFamily="32" charset="0"/>
                <a:ea typeface="FreeSans" pitchFamily="32" charset="0"/>
                <a:cs typeface="FreeSans" pitchFamily="32" charset="0"/>
              </a:rPr>
              <a:t>-35 </a:t>
            </a:r>
            <a:r>
              <a:rPr lang="en-US" altLang="en-US" sz="1700">
                <a:latin typeface="FreeSans" pitchFamily="32" charset="0"/>
                <a:ea typeface="FreeSans" pitchFamily="32" charset="0"/>
                <a:cs typeface="FreeSans" pitchFamily="32" charset="0"/>
              </a:rPr>
              <a:t>m) at which quantum gravity (QG) effects are expected to strongly affect the nature of space-time. </a:t>
            </a:r>
          </a:p>
          <a:p>
            <a:pPr>
              <a:lnSpc>
                <a:spcPts val="1800"/>
              </a:lnSpc>
              <a:spcBef>
                <a:spcPct val="0"/>
              </a:spcBef>
              <a:spcAft>
                <a:spcPts val="1438"/>
              </a:spcAft>
              <a:buClr>
                <a:srgbClr val="FFCC99"/>
              </a:buClr>
              <a:buSzPct val="45000"/>
              <a:buFont typeface="Wingdings" pitchFamily="2" charset="2"/>
              <a:buChar char=""/>
            </a:pPr>
            <a:r>
              <a:rPr lang="en-US" altLang="en-US" sz="1700">
                <a:latin typeface="FreeSans" pitchFamily="32" charset="0"/>
                <a:ea typeface="FreeSans" pitchFamily="32" charset="0"/>
                <a:cs typeface="FreeSans" pitchFamily="32" charset="0"/>
              </a:rPr>
              <a:t>Lorentz symmetry implies a scale-free space-time </a:t>
            </a:r>
          </a:p>
          <a:p>
            <a:pPr>
              <a:lnSpc>
                <a:spcPts val="1800"/>
              </a:lnSpc>
              <a:spcBef>
                <a:spcPct val="0"/>
              </a:spcBef>
              <a:spcAft>
                <a:spcPts val="1438"/>
              </a:spcAft>
              <a:buClr>
                <a:srgbClr val="FFCC99"/>
              </a:buClr>
              <a:buSzPct val="45000"/>
              <a:buFont typeface="Wingdings" pitchFamily="2" charset="2"/>
              <a:buChar char=""/>
            </a:pPr>
            <a:r>
              <a:rPr lang="en-US" altLang="en-US" sz="1700">
                <a:latin typeface="FreeSans" pitchFamily="32" charset="0"/>
                <a:ea typeface="FreeSans" pitchFamily="32" charset="0"/>
                <a:cs typeface="FreeSans" pitchFamily="32" charset="0"/>
              </a:rPr>
              <a:t>QG effects might cause violations of Lorentz Invariance (LIV) →  </a:t>
            </a:r>
            <a:r>
              <a:rPr lang="en-US" altLang="en-US" sz="1700">
                <a:latin typeface="FreeSans" pitchFamily="32" charset="0"/>
                <a:ea typeface="DejaVu LGC Sans" charset="0"/>
                <a:cs typeface="DejaVu LGC Sans" charset="0"/>
              </a:rPr>
              <a:t>υ</a:t>
            </a:r>
            <a:r>
              <a:rPr lang="en-US" altLang="en-US" sz="1700" baseline="-25000">
                <a:latin typeface="FreeSans" pitchFamily="32" charset="0"/>
                <a:ea typeface="DejaVu LGC Sans" charset="0"/>
                <a:cs typeface="DejaVu LGC Sans" charset="0"/>
              </a:rPr>
              <a:t>γ</a:t>
            </a:r>
            <a:r>
              <a:rPr lang="en-US" altLang="en-US" sz="1700">
                <a:latin typeface="FreeSans" pitchFamily="32" charset="0"/>
                <a:ea typeface="DejaVu LGC Sans" charset="0"/>
                <a:cs typeface="DejaVu LGC Sans" charset="0"/>
              </a:rPr>
              <a:t>(E</a:t>
            </a:r>
            <a:r>
              <a:rPr lang="en-US" altLang="en-US" sz="1700" baseline="-33000">
                <a:latin typeface="FreeSans" pitchFamily="32" charset="0"/>
                <a:ea typeface="DejaVu LGC Sans" charset="0"/>
                <a:cs typeface="DejaVu LGC Sans" charset="0"/>
              </a:rPr>
              <a:t>γ</a:t>
            </a:r>
            <a:r>
              <a:rPr lang="en-US" altLang="en-US" sz="1700">
                <a:latin typeface="FreeSans" pitchFamily="32" charset="0"/>
                <a:ea typeface="DejaVu LGC Sans" charset="0"/>
                <a:cs typeface="DejaVu LGC Sans" charset="0"/>
              </a:rPr>
              <a:t>)≠c :</a:t>
            </a:r>
          </a:p>
          <a:p>
            <a:pPr>
              <a:lnSpc>
                <a:spcPts val="1800"/>
              </a:lnSpc>
              <a:spcBef>
                <a:spcPct val="0"/>
              </a:spcBef>
              <a:spcAft>
                <a:spcPts val="1438"/>
              </a:spcAft>
              <a:buClr>
                <a:srgbClr val="FFCC99"/>
              </a:buClr>
              <a:buSzPct val="45000"/>
              <a:buFont typeface="Wingdings" pitchFamily="2" charset="2"/>
              <a:buChar char=""/>
            </a:pPr>
            <a:r>
              <a:rPr lang="en-US" altLang="en-US" sz="1700">
                <a:latin typeface="FreeSans" pitchFamily="32" charset="0"/>
                <a:ea typeface="DejaVu LGC Sans" charset="0"/>
                <a:cs typeface="DejaVu LGC Sans" charset="0"/>
              </a:rPr>
              <a:t>LIV terms are typically described using a Taylor series:</a:t>
            </a:r>
          </a:p>
          <a:p>
            <a:pPr>
              <a:lnSpc>
                <a:spcPts val="1800"/>
              </a:lnSpc>
              <a:spcBef>
                <a:spcPct val="0"/>
              </a:spcBef>
              <a:spcAft>
                <a:spcPts val="1438"/>
              </a:spcAft>
              <a:buClr>
                <a:srgbClr val="FFCC99"/>
              </a:buClr>
              <a:buSzPct val="45000"/>
              <a:buFont typeface="Wingdings" pitchFamily="2" charset="2"/>
              <a:buChar char=""/>
            </a:pPr>
            <a:endParaRPr lang="en-US" altLang="en-US" sz="1700">
              <a:latin typeface="FreeSans" pitchFamily="32" charset="0"/>
              <a:ea typeface="DejaVu LGC Sans" charset="0"/>
              <a:cs typeface="DejaVu LGC Sans" charset="0"/>
            </a:endParaRPr>
          </a:p>
        </p:txBody>
      </p:sp>
      <p:pic>
        <p:nvPicPr>
          <p:cNvPr id="3120132" name="Picture 4" descr="eq_1_v2">
            <a:extLst>
              <a:ext uri="{FF2B5EF4-FFF2-40B4-BE49-F238E27FC236}">
                <a16:creationId xmlns:a16="http://schemas.microsoft.com/office/drawing/2014/main" id="{31C99932-FB3D-2F42-B4D2-C29E49F51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429000"/>
            <a:ext cx="5029200" cy="889000"/>
          </a:xfrm>
          <a:prstGeom prst="rect">
            <a:avLst/>
          </a:prstGeom>
          <a:noFill/>
          <a:extLst>
            <a:ext uri="{909E8E84-426E-40DD-AFC4-6F175D3DCCD1}">
              <a14:hiddenFill xmlns:a14="http://schemas.microsoft.com/office/drawing/2010/main">
                <a:solidFill>
                  <a:srgbClr val="FFFFFF"/>
                </a:solidFill>
              </a14:hiddenFill>
            </a:ext>
          </a:extLst>
        </p:spPr>
      </p:pic>
      <p:pic>
        <p:nvPicPr>
          <p:cNvPr id="3120133" name="Picture 5" descr="eq2_v2">
            <a:extLst>
              <a:ext uri="{FF2B5EF4-FFF2-40B4-BE49-F238E27FC236}">
                <a16:creationId xmlns:a16="http://schemas.microsoft.com/office/drawing/2014/main" id="{F7C1930B-40B6-4243-97AE-0E99BCDE1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419600"/>
            <a:ext cx="6400800" cy="431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1154" name="Rectangle 2">
            <a:extLst>
              <a:ext uri="{FF2B5EF4-FFF2-40B4-BE49-F238E27FC236}">
                <a16:creationId xmlns:a16="http://schemas.microsoft.com/office/drawing/2014/main" id="{5DCAFEBF-515E-5040-BFEC-CF34FD2CA0AF}"/>
              </a:ext>
            </a:extLst>
          </p:cNvPr>
          <p:cNvSpPr>
            <a:spLocks noGrp="1" noChangeArrowheads="1"/>
          </p:cNvSpPr>
          <p:nvPr>
            <p:ph type="title"/>
          </p:nvPr>
        </p:nvSpPr>
        <p:spPr/>
        <p:txBody>
          <a:bodyPr/>
          <a:lstStyle/>
          <a:p>
            <a:r>
              <a:rPr lang="en-US" altLang="en-US"/>
              <a:t>Lorentz Invariance Violation</a:t>
            </a:r>
          </a:p>
        </p:txBody>
      </p:sp>
      <p:sp>
        <p:nvSpPr>
          <p:cNvPr id="3121155" name="Rectangle 3">
            <a:extLst>
              <a:ext uri="{FF2B5EF4-FFF2-40B4-BE49-F238E27FC236}">
                <a16:creationId xmlns:a16="http://schemas.microsoft.com/office/drawing/2014/main" id="{71728712-DAD5-634A-9B67-74B607FC8844}"/>
              </a:ext>
            </a:extLst>
          </p:cNvPr>
          <p:cNvSpPr>
            <a:spLocks noGrp="1" noChangeArrowheads="1"/>
          </p:cNvSpPr>
          <p:nvPr>
            <p:ph type="body" idx="1"/>
          </p:nvPr>
        </p:nvSpPr>
        <p:spPr>
          <a:xfrm>
            <a:off x="627063" y="1068388"/>
            <a:ext cx="7989887" cy="5027612"/>
          </a:xfrm>
        </p:spPr>
        <p:txBody>
          <a:bodyPr/>
          <a:lstStyle/>
          <a:p>
            <a:pPr>
              <a:lnSpc>
                <a:spcPts val="2000"/>
              </a:lnSpc>
              <a:spcBef>
                <a:spcPct val="0"/>
              </a:spcBef>
              <a:spcAft>
                <a:spcPts val="1400"/>
              </a:spcAft>
              <a:buClr>
                <a:srgbClr val="FFFF66"/>
              </a:buClr>
              <a:buSzPct val="45000"/>
              <a:buFont typeface="Wingdings" pitchFamily="2" charset="2"/>
              <a:buChar char=""/>
            </a:pPr>
            <a:r>
              <a:rPr lang="en-US" altLang="en-US" sz="1300">
                <a:latin typeface="FreeSans" pitchFamily="32" charset="0"/>
                <a:ea typeface="FreeSans" pitchFamily="32" charset="0"/>
                <a:cs typeface="FreeSans" pitchFamily="32" charset="0"/>
              </a:rPr>
              <a:t>QG effects might cause violations of Lorentz Invariance (LIV) →  </a:t>
            </a:r>
            <a:r>
              <a:rPr lang="en-US" altLang="en-US" sz="1300">
                <a:latin typeface="FreeSans" pitchFamily="32" charset="0"/>
                <a:ea typeface="DejaVu LGC Sans" charset="0"/>
                <a:cs typeface="DejaVu LGC Sans" charset="0"/>
              </a:rPr>
              <a:t>υ</a:t>
            </a:r>
            <a:r>
              <a:rPr lang="en-US" altLang="en-US" sz="1300" baseline="-25000">
                <a:latin typeface="FreeSans" pitchFamily="32" charset="0"/>
                <a:ea typeface="DejaVu LGC Sans" charset="0"/>
                <a:cs typeface="DejaVu LGC Sans" charset="0"/>
              </a:rPr>
              <a:t>γ</a:t>
            </a:r>
            <a:r>
              <a:rPr lang="en-US" altLang="en-US" sz="1300">
                <a:latin typeface="FreeSans" pitchFamily="32" charset="0"/>
                <a:ea typeface="DejaVu LGC Sans" charset="0"/>
                <a:cs typeface="DejaVu LGC Sans" charset="0"/>
              </a:rPr>
              <a:t>(E</a:t>
            </a:r>
            <a:r>
              <a:rPr lang="en-US" altLang="en-US" sz="1300" baseline="-33000">
                <a:latin typeface="FreeSans" pitchFamily="32" charset="0"/>
                <a:ea typeface="DejaVu LGC Sans" charset="0"/>
                <a:cs typeface="DejaVu LGC Sans" charset="0"/>
              </a:rPr>
              <a:t>γ</a:t>
            </a:r>
            <a:r>
              <a:rPr lang="en-US" altLang="en-US" sz="1300">
                <a:latin typeface="FreeSans" pitchFamily="32" charset="0"/>
                <a:ea typeface="DejaVu LGC Sans" charset="0"/>
                <a:cs typeface="DejaVu LGC Sans" charset="0"/>
              </a:rPr>
              <a:t>)≠c</a:t>
            </a:r>
            <a:endParaRPr lang="en-US" altLang="en-US" sz="1400">
              <a:latin typeface="FreeSans" pitchFamily="32" charset="0"/>
              <a:ea typeface="DejaVu LGC Sans" charset="0"/>
              <a:cs typeface="DejaVu LGC Sans" charset="0"/>
            </a:endParaRPr>
          </a:p>
          <a:p>
            <a:pPr>
              <a:lnSpc>
                <a:spcPts val="2000"/>
              </a:lnSpc>
              <a:spcBef>
                <a:spcPct val="0"/>
              </a:spcBef>
              <a:spcAft>
                <a:spcPts val="1400"/>
              </a:spcAft>
              <a:buClr>
                <a:srgbClr val="FFFF66"/>
              </a:buClr>
              <a:buSzPct val="45000"/>
              <a:buFont typeface="Wingdings" pitchFamily="2" charset="2"/>
              <a:buChar char=""/>
            </a:pPr>
            <a:r>
              <a:rPr lang="en-US" altLang="en-US" sz="1400">
                <a:latin typeface="FreeSans" pitchFamily="32" charset="0"/>
                <a:ea typeface="DejaVu LGC Sans" charset="0"/>
                <a:cs typeface="DejaVu LGC Sans" charset="0"/>
              </a:rPr>
              <a:t>The now energy-dependent speed of light can be expressed as:</a:t>
            </a:r>
            <a:endParaRPr lang="en-US" altLang="en-US" sz="1200">
              <a:latin typeface="FreeSans" pitchFamily="32" charset="0"/>
              <a:ea typeface="DejaVu LGC Sans" charset="0"/>
              <a:cs typeface="DejaVu LGC Sans" charset="0"/>
            </a:endParaRPr>
          </a:p>
          <a:p>
            <a:pPr>
              <a:lnSpc>
                <a:spcPts val="2513"/>
              </a:lnSpc>
              <a:spcBef>
                <a:spcPct val="0"/>
              </a:spcBef>
              <a:spcAft>
                <a:spcPts val="1438"/>
              </a:spcAft>
              <a:buClr>
                <a:srgbClr val="FFFF66"/>
              </a:buClr>
              <a:buSzPct val="45000"/>
              <a:buFont typeface="Wingdings" pitchFamily="2" charset="2"/>
              <a:buChar char=""/>
            </a:pPr>
            <a:endParaRPr lang="en-US" altLang="en-US" sz="1200">
              <a:latin typeface="FreeSans" pitchFamily="32" charset="0"/>
              <a:ea typeface="DejaVu LGC Sans" charset="0"/>
              <a:cs typeface="DejaVu LGC Sans" charset="0"/>
            </a:endParaRPr>
          </a:p>
          <a:p>
            <a:pPr>
              <a:lnSpc>
                <a:spcPts val="2513"/>
              </a:lnSpc>
              <a:spcBef>
                <a:spcPct val="0"/>
              </a:spcBef>
              <a:spcAft>
                <a:spcPts val="1438"/>
              </a:spcAft>
              <a:buClr>
                <a:srgbClr val="FFFF66"/>
              </a:buClr>
              <a:buSzPct val="45000"/>
              <a:buFont typeface="Wingdings" pitchFamily="2" charset="2"/>
              <a:buChar char=""/>
            </a:pPr>
            <a:endParaRPr lang="en-US" altLang="en-US" sz="1200">
              <a:latin typeface="FreeSans" pitchFamily="32" charset="0"/>
              <a:ea typeface="DejaVu LGC Sans" charset="0"/>
              <a:cs typeface="DejaVu LGC Sans" charset="0"/>
            </a:endParaRPr>
          </a:p>
          <a:p>
            <a:pPr>
              <a:lnSpc>
                <a:spcPts val="2513"/>
              </a:lnSpc>
              <a:spcBef>
                <a:spcPct val="0"/>
              </a:spcBef>
              <a:spcAft>
                <a:spcPts val="1438"/>
              </a:spcAft>
              <a:buClr>
                <a:srgbClr val="FFFF66"/>
              </a:buClr>
              <a:buSzPct val="45000"/>
              <a:buFont typeface="Wingdings" pitchFamily="2" charset="2"/>
              <a:buChar char=""/>
            </a:pPr>
            <a:endParaRPr lang="en-US" altLang="en-US" sz="1200">
              <a:latin typeface="FreeSans" pitchFamily="32" charset="0"/>
              <a:ea typeface="DejaVu LGC Sans" charset="0"/>
              <a:cs typeface="DejaVu LGC Sans" charset="0"/>
            </a:endParaRPr>
          </a:p>
          <a:p>
            <a:pPr>
              <a:lnSpc>
                <a:spcPts val="2513"/>
              </a:lnSpc>
              <a:spcBef>
                <a:spcPct val="0"/>
              </a:spcBef>
              <a:spcAft>
                <a:spcPts val="1438"/>
              </a:spcAft>
              <a:buClr>
                <a:srgbClr val="FFFF66"/>
              </a:buClr>
              <a:buSzPct val="45000"/>
              <a:buFont typeface="Wingdings" pitchFamily="2" charset="2"/>
              <a:buChar char=""/>
            </a:pPr>
            <a:endParaRPr lang="en-US" altLang="en-US" sz="1200">
              <a:latin typeface="FreeSans" pitchFamily="32" charset="0"/>
              <a:ea typeface="DejaVu LGC Sans" charset="0"/>
              <a:cs typeface="DejaVu LGC Sans" charset="0"/>
            </a:endParaRPr>
          </a:p>
          <a:p>
            <a:pPr>
              <a:lnSpc>
                <a:spcPts val="2513"/>
              </a:lnSpc>
              <a:spcBef>
                <a:spcPct val="0"/>
              </a:spcBef>
              <a:spcAft>
                <a:spcPts val="1438"/>
              </a:spcAft>
              <a:buClr>
                <a:srgbClr val="FFFF66"/>
              </a:buClr>
              <a:buSzPct val="45000"/>
              <a:buFont typeface="Wingdings" pitchFamily="2" charset="2"/>
              <a:buChar char=""/>
            </a:pPr>
            <a:endParaRPr lang="en-US" altLang="en-US" sz="1200">
              <a:ea typeface="FreeSans" pitchFamily="32" charset="0"/>
              <a:cs typeface="FreeSans" pitchFamily="32" charset="0"/>
            </a:endParaRPr>
          </a:p>
          <a:p>
            <a:pPr>
              <a:lnSpc>
                <a:spcPts val="2000"/>
              </a:lnSpc>
              <a:spcBef>
                <a:spcPct val="0"/>
              </a:spcBef>
              <a:spcAft>
                <a:spcPts val="1400"/>
              </a:spcAft>
              <a:buClr>
                <a:srgbClr val="FFFF66"/>
              </a:buClr>
              <a:buSzPct val="45000"/>
              <a:buFont typeface="Wingdings" pitchFamily="2" charset="2"/>
              <a:buChar char=""/>
            </a:pPr>
            <a:r>
              <a:rPr lang="en-US" altLang="en-US" sz="1400">
                <a:ea typeface="FreeSans" pitchFamily="32" charset="0"/>
                <a:cs typeface="FreeSans" pitchFamily="32" charset="0"/>
              </a:rPr>
              <a:t>There are many models that </a:t>
            </a:r>
            <a:r>
              <a:rPr lang="en-US" altLang="en-US" sz="1400" i="1">
                <a:ea typeface="FreeSans" pitchFamily="32" charset="0"/>
                <a:cs typeface="FreeSans" pitchFamily="32" charset="0"/>
              </a:rPr>
              <a:t>allow</a:t>
            </a:r>
            <a:r>
              <a:rPr lang="en-US" altLang="en-US" sz="1400">
                <a:ea typeface="FreeSans" pitchFamily="32" charset="0"/>
                <a:cs typeface="FreeSans" pitchFamily="32" charset="0"/>
              </a:rPr>
              <a:t> such Lorentz-Invariance violations, and some others that </a:t>
            </a:r>
            <a:r>
              <a:rPr lang="en-US" altLang="en-US" sz="1400" i="1">
                <a:ea typeface="FreeSans" pitchFamily="32" charset="0"/>
                <a:cs typeface="FreeSans" pitchFamily="32" charset="0"/>
              </a:rPr>
              <a:t>actually predict</a:t>
            </a:r>
            <a:r>
              <a:rPr lang="en-US" altLang="en-US" sz="1400">
                <a:ea typeface="FreeSans" pitchFamily="32" charset="0"/>
                <a:cs typeface="FreeSans" pitchFamily="32" charset="0"/>
              </a:rPr>
              <a:t> them (e.g. stringy-foam model J. Ellis et al. 2008).</a:t>
            </a:r>
            <a:endParaRPr lang="en-US" altLang="en-US" sz="1200">
              <a:ea typeface="FreeSans" pitchFamily="32" charset="0"/>
              <a:cs typeface="FreeSans" pitchFamily="32" charset="0"/>
            </a:endParaRPr>
          </a:p>
          <a:p>
            <a:pPr>
              <a:lnSpc>
                <a:spcPts val="2513"/>
              </a:lnSpc>
              <a:spcBef>
                <a:spcPct val="0"/>
              </a:spcBef>
              <a:spcAft>
                <a:spcPts val="1438"/>
              </a:spcAft>
              <a:buClr>
                <a:srgbClr val="FFFF66"/>
              </a:buClr>
              <a:buSzPct val="45000"/>
              <a:buFont typeface="Wingdings" pitchFamily="2" charset="2"/>
              <a:buChar char=""/>
            </a:pPr>
            <a:r>
              <a:rPr lang="en-US" altLang="en-US" sz="1600">
                <a:solidFill>
                  <a:schemeClr val="hlink"/>
                </a:solidFill>
              </a:rPr>
              <a:t>If the speed of light depends on its energy </a:t>
            </a:r>
            <a:r>
              <a:rPr lang="en-US" altLang="en-US" sz="1600">
                <a:solidFill>
                  <a:schemeClr val="hlink"/>
                </a:solidFill>
                <a:cs typeface="Lucida Grande" panose="020B0600040502020204" pitchFamily="34" charset="0"/>
              </a:rPr>
              <a:t>→</a:t>
            </a:r>
            <a:r>
              <a:rPr lang="en-US" altLang="en-US" sz="1600">
                <a:solidFill>
                  <a:schemeClr val="hlink"/>
                </a:solidFill>
              </a:rPr>
              <a:t> then two photons of different energies emitted together will arrive at different times.</a:t>
            </a:r>
          </a:p>
        </p:txBody>
      </p:sp>
      <p:pic>
        <p:nvPicPr>
          <p:cNvPr id="3121156" name="Picture 4" descr="eq3_v2">
            <a:extLst>
              <a:ext uri="{FF2B5EF4-FFF2-40B4-BE49-F238E27FC236}">
                <a16:creationId xmlns:a16="http://schemas.microsoft.com/office/drawing/2014/main" id="{B0437C36-7A57-DC49-91ED-1E98BC186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667000"/>
            <a:ext cx="6223000" cy="774700"/>
          </a:xfrm>
          <a:prstGeom prst="rect">
            <a:avLst/>
          </a:prstGeom>
          <a:noFill/>
          <a:extLst>
            <a:ext uri="{909E8E84-426E-40DD-AFC4-6F175D3DCCD1}">
              <a14:hiddenFill xmlns:a14="http://schemas.microsoft.com/office/drawing/2010/main">
                <a:solidFill>
                  <a:srgbClr val="FFFFFF"/>
                </a:solidFill>
              </a14:hiddenFill>
            </a:ext>
          </a:extLst>
        </p:spPr>
      </p:pic>
      <p:sp>
        <p:nvSpPr>
          <p:cNvPr id="3121157" name="Oval 5">
            <a:extLst>
              <a:ext uri="{FF2B5EF4-FFF2-40B4-BE49-F238E27FC236}">
                <a16:creationId xmlns:a16="http://schemas.microsoft.com/office/drawing/2014/main" id="{3D28AA67-50C4-794A-81EB-4F1F4F3BBE9E}"/>
              </a:ext>
            </a:extLst>
          </p:cNvPr>
          <p:cNvSpPr>
            <a:spLocks noChangeArrowheads="1"/>
          </p:cNvSpPr>
          <p:nvPr/>
        </p:nvSpPr>
        <p:spPr bwMode="auto">
          <a:xfrm>
            <a:off x="4495800" y="2895600"/>
            <a:ext cx="457200" cy="457200"/>
          </a:xfrm>
          <a:prstGeom prst="ellipse">
            <a:avLst/>
          </a:prstGeom>
          <a:solidFill>
            <a:schemeClr val="accent1">
              <a:alpha val="3999"/>
            </a:schemeClr>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1158" name="Oval 6">
            <a:extLst>
              <a:ext uri="{FF2B5EF4-FFF2-40B4-BE49-F238E27FC236}">
                <a16:creationId xmlns:a16="http://schemas.microsoft.com/office/drawing/2014/main" id="{17C37D68-F922-E442-B67B-C8C77483E5E7}"/>
              </a:ext>
            </a:extLst>
          </p:cNvPr>
          <p:cNvSpPr>
            <a:spLocks noChangeArrowheads="1"/>
          </p:cNvSpPr>
          <p:nvPr/>
        </p:nvSpPr>
        <p:spPr bwMode="auto">
          <a:xfrm>
            <a:off x="4343400" y="2362200"/>
            <a:ext cx="3276600" cy="1295400"/>
          </a:xfrm>
          <a:prstGeom prst="ellipse">
            <a:avLst/>
          </a:prstGeom>
          <a:solidFill>
            <a:schemeClr val="accent1">
              <a:alpha val="3999"/>
            </a:schemeClr>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1159" name="Line 7">
            <a:extLst>
              <a:ext uri="{FF2B5EF4-FFF2-40B4-BE49-F238E27FC236}">
                <a16:creationId xmlns:a16="http://schemas.microsoft.com/office/drawing/2014/main" id="{B5E1DBC9-89D6-EA4E-A00C-BEAFC32C203A}"/>
              </a:ext>
            </a:extLst>
          </p:cNvPr>
          <p:cNvSpPr>
            <a:spLocks noChangeShapeType="1"/>
          </p:cNvSpPr>
          <p:nvPr/>
        </p:nvSpPr>
        <p:spPr bwMode="auto">
          <a:xfrm flipH="1">
            <a:off x="3886200" y="3124200"/>
            <a:ext cx="6096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1160" name="Text Box 8">
            <a:extLst>
              <a:ext uri="{FF2B5EF4-FFF2-40B4-BE49-F238E27FC236}">
                <a16:creationId xmlns:a16="http://schemas.microsoft.com/office/drawing/2014/main" id="{DAAEE69C-1841-624C-B63D-BB96DC26762C}"/>
              </a:ext>
            </a:extLst>
          </p:cNvPr>
          <p:cNvSpPr txBox="1">
            <a:spLocks noChangeArrowheads="1"/>
          </p:cNvSpPr>
          <p:nvPr/>
        </p:nvSpPr>
        <p:spPr bwMode="auto">
          <a:xfrm>
            <a:off x="1371600" y="3810000"/>
            <a:ext cx="43434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1">
                <a:latin typeface="Arial" panose="020B0604020202020204" pitchFamily="34" charset="0"/>
                <a:ea typeface="DejaVu LGC Sans" charset="0"/>
                <a:cs typeface="DejaVu LGC Sans" charset="0"/>
              </a:rPr>
              <a:t>s</a:t>
            </a:r>
            <a:r>
              <a:rPr lang="en-US" altLang="en-US" sz="1400" b="1" baseline="-33000">
                <a:latin typeface="Arial" panose="020B0604020202020204" pitchFamily="34" charset="0"/>
                <a:ea typeface="DejaVu LGC Sans" charset="0"/>
                <a:cs typeface="DejaVu LGC Sans" charset="0"/>
              </a:rPr>
              <a:t>n</a:t>
            </a:r>
            <a:r>
              <a:rPr lang="en-US" altLang="en-US" sz="1400" b="1">
                <a:latin typeface="Arial" panose="020B0604020202020204" pitchFamily="34" charset="0"/>
                <a:ea typeface="DejaVu LGC Sans" charset="0"/>
                <a:cs typeface="DejaVu LGC Sans" charset="0"/>
              </a:rPr>
              <a:t>=+1 or -1 for speed retardation or acceleration with an increasing photon energy.</a:t>
            </a:r>
            <a:endParaRPr lang="en-US" altLang="en-US">
              <a:latin typeface="FreeSans" pitchFamily="32" charset="0"/>
              <a:ea typeface="DejaVu LGC Sans" charset="0"/>
              <a:cs typeface="DejaVu LGC Sans" charset="0"/>
            </a:endParaRPr>
          </a:p>
        </p:txBody>
      </p:sp>
      <p:sp>
        <p:nvSpPr>
          <p:cNvPr id="3121161" name="Line 9">
            <a:extLst>
              <a:ext uri="{FF2B5EF4-FFF2-40B4-BE49-F238E27FC236}">
                <a16:creationId xmlns:a16="http://schemas.microsoft.com/office/drawing/2014/main" id="{09385B6A-6517-B14B-8FE7-3EDE16E2EC55}"/>
              </a:ext>
            </a:extLst>
          </p:cNvPr>
          <p:cNvSpPr>
            <a:spLocks noChangeShapeType="1"/>
          </p:cNvSpPr>
          <p:nvPr/>
        </p:nvSpPr>
        <p:spPr bwMode="auto">
          <a:xfrm flipH="1">
            <a:off x="7391400" y="2362200"/>
            <a:ext cx="3810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1162" name="Text Box 10">
            <a:extLst>
              <a:ext uri="{FF2B5EF4-FFF2-40B4-BE49-F238E27FC236}">
                <a16:creationId xmlns:a16="http://schemas.microsoft.com/office/drawing/2014/main" id="{DCE8ED22-0FCE-9B43-B91D-3477B5729A38}"/>
              </a:ext>
            </a:extLst>
          </p:cNvPr>
          <p:cNvSpPr txBox="1">
            <a:spLocks noChangeArrowheads="1"/>
          </p:cNvSpPr>
          <p:nvPr/>
        </p:nvSpPr>
        <p:spPr bwMode="auto">
          <a:xfrm>
            <a:off x="6477000" y="1905000"/>
            <a:ext cx="2590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rgbClr val="000000"/>
              </a:buClr>
              <a:buSzPct val="100000"/>
              <a:buFont typeface="Times New Roman" panose="02020603050405020304" pitchFamily="18" charset="0"/>
              <a:buNone/>
            </a:pPr>
            <a:r>
              <a:rPr lang="en-US" altLang="en-US" sz="1400" b="1">
                <a:latin typeface="FreeSans" pitchFamily="32" charset="0"/>
                <a:ea typeface="DejaVu LGC Sans" charset="0"/>
                <a:cs typeface="DejaVu LGC Sans" charset="0"/>
              </a:rPr>
              <a:t>Usually n=1 or 2 (linear and </a:t>
            </a:r>
          </a:p>
          <a:p>
            <a:pPr>
              <a:buClr>
                <a:srgbClr val="000000"/>
              </a:buClr>
              <a:buSzPct val="100000"/>
              <a:buFont typeface="Times New Roman" panose="02020603050405020304" pitchFamily="18" charset="0"/>
              <a:buNone/>
            </a:pPr>
            <a:r>
              <a:rPr lang="en-US" altLang="en-US" sz="1400" b="1">
                <a:latin typeface="FreeSans" pitchFamily="32" charset="0"/>
                <a:ea typeface="DejaVu LGC Sans" charset="0"/>
                <a:cs typeface="DejaVu LGC Sans" charset="0"/>
              </a:rPr>
              <a:t>quadratic LIV respectively).</a:t>
            </a:r>
            <a:endParaRPr lang="en-US" altLang="en-US">
              <a:latin typeface="FreeSans" pitchFamily="32" charset="0"/>
              <a:ea typeface="DejaVu LGC Sans" charset="0"/>
              <a:cs typeface="DejaVu LGC Sans" charset="0"/>
            </a:endParaRPr>
          </a:p>
        </p:txBody>
      </p:sp>
      <p:sp>
        <p:nvSpPr>
          <p:cNvPr id="3121163" name="Line 11">
            <a:extLst>
              <a:ext uri="{FF2B5EF4-FFF2-40B4-BE49-F238E27FC236}">
                <a16:creationId xmlns:a16="http://schemas.microsoft.com/office/drawing/2014/main" id="{5A74A30A-A8A4-6949-8350-6ABF654183A4}"/>
              </a:ext>
            </a:extLst>
          </p:cNvPr>
          <p:cNvSpPr>
            <a:spLocks noChangeShapeType="1"/>
          </p:cNvSpPr>
          <p:nvPr/>
        </p:nvSpPr>
        <p:spPr bwMode="auto">
          <a:xfrm>
            <a:off x="6781800" y="3581400"/>
            <a:ext cx="3048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1164" name="Text Box 12">
            <a:extLst>
              <a:ext uri="{FF2B5EF4-FFF2-40B4-BE49-F238E27FC236}">
                <a16:creationId xmlns:a16="http://schemas.microsoft.com/office/drawing/2014/main" id="{A1B1256E-8B6C-5D4C-A8CE-4060283FE46E}"/>
              </a:ext>
            </a:extLst>
          </p:cNvPr>
          <p:cNvSpPr txBox="1">
            <a:spLocks noChangeArrowheads="1"/>
          </p:cNvSpPr>
          <p:nvPr/>
        </p:nvSpPr>
        <p:spPr bwMode="auto">
          <a:xfrm>
            <a:off x="6019800" y="3810000"/>
            <a:ext cx="2895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1">
                <a:latin typeface="Arial" panose="020B0604020202020204" pitchFamily="34" charset="0"/>
                <a:ea typeface="ＭＳ Ｐゴシック" panose="020B0600070205080204" pitchFamily="34" charset="-128"/>
              </a:rPr>
              <a:t>LIV perturbation term we would like to constrain</a:t>
            </a:r>
            <a:endParaRPr lang="en-US" altLang="en-US">
              <a:solidFill>
                <a:srgbClr val="FFFFFF"/>
              </a:solidFill>
              <a:latin typeface="Arial" panose="020B0604020202020204" pitchFamily="34" charset="0"/>
              <a:ea typeface="ＭＳ Ｐゴシック" panose="020B0600070205080204" pitchFamily="34" charset="-128"/>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2178" name="Text Box 2">
            <a:extLst>
              <a:ext uri="{FF2B5EF4-FFF2-40B4-BE49-F238E27FC236}">
                <a16:creationId xmlns:a16="http://schemas.microsoft.com/office/drawing/2014/main" id="{C1830388-C827-BE48-9762-3FC022BF7B02}"/>
              </a:ext>
            </a:extLst>
          </p:cNvPr>
          <p:cNvSpPr txBox="1">
            <a:spLocks noChangeArrowheads="1"/>
          </p:cNvSpPr>
          <p:nvPr/>
        </p:nvSpPr>
        <p:spPr bwMode="auto">
          <a:xfrm>
            <a:off x="4097338" y="311150"/>
            <a:ext cx="4938712" cy="608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104" rIns="0" bIns="0"/>
          <a:lstStyle>
            <a:lvl1pPr marL="431800" indent="-323850" defTabSz="457200">
              <a:tabLst>
                <a:tab pos="723900" algn="l"/>
                <a:tab pos="1447800" algn="l"/>
                <a:tab pos="2171700" algn="l"/>
                <a:tab pos="2895600" algn="l"/>
                <a:tab pos="3619500" algn="l"/>
                <a:tab pos="4343400" algn="l"/>
              </a:tabLst>
              <a:defRPr sz="2400">
                <a:solidFill>
                  <a:schemeClr val="tx1"/>
                </a:solidFill>
                <a:latin typeface="Times New Roman" panose="02020603050405020304" pitchFamily="18" charset="0"/>
              </a:defRPr>
            </a:lvl1pPr>
            <a:lvl2pPr marL="863600" indent="-323850" defTabSz="457200">
              <a:tabLst>
                <a:tab pos="723900" algn="l"/>
                <a:tab pos="1447800" algn="l"/>
                <a:tab pos="2171700" algn="l"/>
                <a:tab pos="2895600" algn="l"/>
                <a:tab pos="3619500" algn="l"/>
                <a:tab pos="4343400" algn="l"/>
              </a:tabLst>
              <a:defRPr sz="2400">
                <a:solidFill>
                  <a:schemeClr val="tx1"/>
                </a:solidFill>
                <a:latin typeface="Times New Roman" panose="02020603050405020304" pitchFamily="18" charset="0"/>
              </a:defRPr>
            </a:lvl2pPr>
            <a:lvl3pPr marL="1143000" indent="-228600" defTabSz="457200">
              <a:tabLst>
                <a:tab pos="723900" algn="l"/>
                <a:tab pos="1447800" algn="l"/>
                <a:tab pos="2171700" algn="l"/>
                <a:tab pos="2895600" algn="l"/>
                <a:tab pos="3619500" algn="l"/>
                <a:tab pos="4343400" algn="l"/>
              </a:tabLst>
              <a:defRPr sz="2400">
                <a:solidFill>
                  <a:schemeClr val="tx1"/>
                </a:solidFill>
                <a:latin typeface="Times New Roman" panose="02020603050405020304" pitchFamily="18" charset="0"/>
              </a:defRPr>
            </a:lvl3pPr>
            <a:lvl4pPr marL="1600200" indent="-228600" defTabSz="457200">
              <a:tabLst>
                <a:tab pos="723900" algn="l"/>
                <a:tab pos="1447800" algn="l"/>
                <a:tab pos="2171700" algn="l"/>
                <a:tab pos="2895600" algn="l"/>
                <a:tab pos="3619500" algn="l"/>
                <a:tab pos="4343400" algn="l"/>
              </a:tabLst>
              <a:defRPr sz="2400">
                <a:solidFill>
                  <a:schemeClr val="tx1"/>
                </a:solidFill>
                <a:latin typeface="Times New Roman" panose="02020603050405020304" pitchFamily="18" charset="0"/>
              </a:defRPr>
            </a:lvl4pPr>
            <a:lvl5pPr marL="2057400" indent="-228600" defTabSz="457200">
              <a:tabLst>
                <a:tab pos="723900" algn="l"/>
                <a:tab pos="1447800" algn="l"/>
                <a:tab pos="2171700" algn="l"/>
                <a:tab pos="2895600" algn="l"/>
                <a:tab pos="3619500" algn="l"/>
                <a:tab pos="4343400" algn="l"/>
              </a:tabLst>
              <a:defRPr sz="2400">
                <a:solidFill>
                  <a:schemeClr val="tx1"/>
                </a:solidFill>
                <a:latin typeface="Times New Roman" panose="02020603050405020304" pitchFamily="18" charset="0"/>
              </a:defRPr>
            </a:lvl5pPr>
            <a:lvl6pPr marL="2514600" indent="-228600" defTabSz="457200" fontAlgn="base">
              <a:spcBef>
                <a:spcPct val="0"/>
              </a:spcBef>
              <a:spcAft>
                <a:spcPct val="0"/>
              </a:spcAft>
              <a:tabLst>
                <a:tab pos="723900" algn="l"/>
                <a:tab pos="1447800" algn="l"/>
                <a:tab pos="2171700" algn="l"/>
                <a:tab pos="2895600" algn="l"/>
                <a:tab pos="3619500" algn="l"/>
                <a:tab pos="4343400" algn="l"/>
              </a:tabLst>
              <a:defRPr sz="2400">
                <a:solidFill>
                  <a:schemeClr val="tx1"/>
                </a:solidFill>
                <a:latin typeface="Times New Roman" panose="02020603050405020304" pitchFamily="18" charset="0"/>
              </a:defRPr>
            </a:lvl6pPr>
            <a:lvl7pPr marL="2971800" indent="-228600" defTabSz="457200" fontAlgn="base">
              <a:spcBef>
                <a:spcPct val="0"/>
              </a:spcBef>
              <a:spcAft>
                <a:spcPct val="0"/>
              </a:spcAft>
              <a:tabLst>
                <a:tab pos="723900" algn="l"/>
                <a:tab pos="1447800" algn="l"/>
                <a:tab pos="2171700" algn="l"/>
                <a:tab pos="2895600" algn="l"/>
                <a:tab pos="3619500" algn="l"/>
                <a:tab pos="4343400" algn="l"/>
              </a:tabLst>
              <a:defRPr sz="2400">
                <a:solidFill>
                  <a:schemeClr val="tx1"/>
                </a:solidFill>
                <a:latin typeface="Times New Roman" panose="02020603050405020304" pitchFamily="18" charset="0"/>
              </a:defRPr>
            </a:lvl7pPr>
            <a:lvl8pPr marL="3429000" indent="-228600" defTabSz="457200" fontAlgn="base">
              <a:spcBef>
                <a:spcPct val="0"/>
              </a:spcBef>
              <a:spcAft>
                <a:spcPct val="0"/>
              </a:spcAft>
              <a:tabLst>
                <a:tab pos="723900" algn="l"/>
                <a:tab pos="1447800" algn="l"/>
                <a:tab pos="2171700" algn="l"/>
                <a:tab pos="2895600" algn="l"/>
                <a:tab pos="3619500" algn="l"/>
                <a:tab pos="4343400" algn="l"/>
              </a:tabLst>
              <a:defRPr sz="2400">
                <a:solidFill>
                  <a:schemeClr val="tx1"/>
                </a:solidFill>
                <a:latin typeface="Times New Roman" panose="02020603050405020304" pitchFamily="18" charset="0"/>
              </a:defRPr>
            </a:lvl8pPr>
            <a:lvl9pPr marL="3886200" indent="-228600" defTabSz="457200" fontAlgn="base">
              <a:spcBef>
                <a:spcPct val="0"/>
              </a:spcBef>
              <a:spcAft>
                <a:spcPct val="0"/>
              </a:spcAft>
              <a:tabLst>
                <a:tab pos="723900" algn="l"/>
                <a:tab pos="1447800" algn="l"/>
                <a:tab pos="2171700" algn="l"/>
                <a:tab pos="2895600" algn="l"/>
                <a:tab pos="3619500" algn="l"/>
                <a:tab pos="4343400" algn="l"/>
              </a:tabLst>
              <a:defRPr sz="2400">
                <a:solidFill>
                  <a:schemeClr val="tx1"/>
                </a:solidFill>
                <a:latin typeface="Times New Roman" panose="02020603050405020304" pitchFamily="18" charset="0"/>
              </a:defRPr>
            </a:lvl9pPr>
          </a:lstStyle>
          <a:p>
            <a:pPr algn="ctr">
              <a:lnSpc>
                <a:spcPct val="96000"/>
              </a:lnSpc>
              <a:buClr>
                <a:srgbClr val="000000"/>
              </a:buClr>
              <a:buSzPct val="100000"/>
              <a:buFont typeface="Times New Roman" panose="02020603050405020304" pitchFamily="18" charset="0"/>
              <a:buNone/>
            </a:pPr>
            <a:r>
              <a:rPr lang="en-US" altLang="en-US" sz="2600" b="1" i="1">
                <a:solidFill>
                  <a:schemeClr val="hlink"/>
                </a:solidFill>
                <a:latin typeface="Arial" panose="020B0604020202020204" pitchFamily="34" charset="0"/>
                <a:ea typeface="DejaVu Sans" charset="0"/>
                <a:cs typeface="DejaVu Sans" charset="0"/>
              </a:rPr>
              <a:t>GRB090510 as seen by Fermi</a:t>
            </a:r>
            <a:endParaRPr lang="en-US" altLang="en-US" sz="2600" b="1" i="1">
              <a:solidFill>
                <a:srgbClr val="FF0000"/>
              </a:solidFill>
              <a:latin typeface="Arial" panose="020B0604020202020204" pitchFamily="34" charset="0"/>
              <a:ea typeface="DejaVu Sans" charset="0"/>
              <a:cs typeface="DejaVu Sans" charset="0"/>
            </a:endParaRPr>
          </a:p>
          <a:p>
            <a:pPr algn="ctr">
              <a:lnSpc>
                <a:spcPct val="96000"/>
              </a:lnSpc>
              <a:buClr>
                <a:srgbClr val="000000"/>
              </a:buClr>
              <a:buSzPct val="100000"/>
              <a:buFont typeface="Times New Roman" panose="02020603050405020304" pitchFamily="18" charset="0"/>
              <a:buNone/>
            </a:pPr>
            <a:endParaRPr lang="en-US" altLang="en-US" sz="2600" b="1" i="1">
              <a:solidFill>
                <a:srgbClr val="FF0000"/>
              </a:solidFill>
              <a:latin typeface="Arial" panose="020B0604020202020204" pitchFamily="34" charset="0"/>
              <a:ea typeface="DejaVu Sans" charset="0"/>
              <a:cs typeface="DejaVu Sans" charset="0"/>
            </a:endParaRPr>
          </a:p>
          <a:p>
            <a:pPr>
              <a:lnSpc>
                <a:spcPct val="96000"/>
              </a:lnSpc>
              <a:spcAft>
                <a:spcPts val="1425"/>
              </a:spcAft>
              <a:buClr>
                <a:srgbClr val="000000"/>
              </a:buClr>
              <a:buSzPct val="45000"/>
              <a:buFont typeface="Wingdings" pitchFamily="2" charset="2"/>
              <a:buChar char=""/>
            </a:pPr>
            <a:r>
              <a:rPr lang="en-US" altLang="en-US" sz="1800" b="1">
                <a:solidFill>
                  <a:srgbClr val="000000"/>
                </a:solidFill>
                <a:latin typeface="Arial" panose="020B0604020202020204" pitchFamily="34" charset="0"/>
                <a:ea typeface="DejaVu Sans" charset="0"/>
                <a:cs typeface="DejaVu Sans" charset="0"/>
              </a:rPr>
              <a:t>Top</a:t>
            </a:r>
            <a:r>
              <a:rPr lang="en-US" altLang="en-US" sz="1800">
                <a:solidFill>
                  <a:srgbClr val="000000"/>
                </a:solidFill>
                <a:latin typeface="Arial" panose="020B0604020202020204" pitchFamily="34" charset="0"/>
                <a:ea typeface="DejaVu Sans" charset="0"/>
                <a:cs typeface="DejaVu Sans" charset="0"/>
              </a:rPr>
              <a:t>: Energy versus Time plot for the events detected by the LAT.</a:t>
            </a:r>
          </a:p>
          <a:p>
            <a:pPr>
              <a:lnSpc>
                <a:spcPct val="96000"/>
              </a:lnSpc>
              <a:spcAft>
                <a:spcPts val="1425"/>
              </a:spcAft>
              <a:buClr>
                <a:srgbClr val="000000"/>
              </a:buClr>
              <a:buSzPct val="45000"/>
              <a:buFont typeface="Wingdings" pitchFamily="2" charset="2"/>
              <a:buChar char=""/>
            </a:pPr>
            <a:r>
              <a:rPr lang="en-US" altLang="en-US" sz="1800" b="1">
                <a:solidFill>
                  <a:srgbClr val="000000"/>
                </a:solidFill>
                <a:latin typeface="Arial" panose="020B0604020202020204" pitchFamily="34" charset="0"/>
                <a:ea typeface="DejaVu Sans" charset="0"/>
                <a:cs typeface="DejaVu Sans" charset="0"/>
              </a:rPr>
              <a:t>Light curves</a:t>
            </a:r>
            <a:r>
              <a:rPr lang="en-US" altLang="en-US" sz="1800">
                <a:solidFill>
                  <a:srgbClr val="000000"/>
                </a:solidFill>
                <a:latin typeface="Arial" panose="020B0604020202020204" pitchFamily="34" charset="0"/>
                <a:ea typeface="DejaVu Sans" charset="0"/>
                <a:cs typeface="DejaVu Sans" charset="0"/>
              </a:rPr>
              <a:t>: GRB's emission at different energies. </a:t>
            </a:r>
          </a:p>
          <a:p>
            <a:pPr>
              <a:lnSpc>
                <a:spcPct val="96000"/>
              </a:lnSpc>
              <a:spcAft>
                <a:spcPts val="1425"/>
              </a:spcAft>
              <a:buClr>
                <a:srgbClr val="000000"/>
              </a:buClr>
              <a:buSzPct val="45000"/>
              <a:buFont typeface="Wingdings" pitchFamily="2" charset="2"/>
              <a:buChar char=""/>
            </a:pPr>
            <a:r>
              <a:rPr lang="en-US" altLang="en-US" sz="1800">
                <a:solidFill>
                  <a:srgbClr val="000000"/>
                </a:solidFill>
                <a:latin typeface="Arial" panose="020B0604020202020204" pitchFamily="34" charset="0"/>
                <a:ea typeface="DejaVu Sans" charset="0"/>
                <a:cs typeface="DejaVu Sans" charset="0"/>
              </a:rPr>
              <a:t>The GRB started with a precursor event, that caused the GBM trigger.</a:t>
            </a:r>
          </a:p>
          <a:p>
            <a:pPr>
              <a:lnSpc>
                <a:spcPct val="96000"/>
              </a:lnSpc>
              <a:spcAft>
                <a:spcPts val="1425"/>
              </a:spcAft>
              <a:buClr>
                <a:srgbClr val="000000"/>
              </a:buClr>
              <a:buSzPct val="45000"/>
              <a:buFont typeface="Wingdings" pitchFamily="2" charset="2"/>
              <a:buChar char=""/>
            </a:pPr>
            <a:r>
              <a:rPr lang="en-US" altLang="en-US" sz="1800">
                <a:solidFill>
                  <a:srgbClr val="000000"/>
                </a:solidFill>
                <a:latin typeface="Arial" panose="020B0604020202020204" pitchFamily="34" charset="0"/>
                <a:ea typeface="DejaVu Sans" charset="0"/>
                <a:cs typeface="DejaVu Sans" charset="0"/>
              </a:rPr>
              <a:t>After about half a second the bulk of the main emission started.</a:t>
            </a:r>
          </a:p>
          <a:p>
            <a:pPr>
              <a:lnSpc>
                <a:spcPct val="96000"/>
              </a:lnSpc>
              <a:spcAft>
                <a:spcPts val="1425"/>
              </a:spcAft>
              <a:buClr>
                <a:srgbClr val="000000"/>
              </a:buClr>
              <a:buSzPct val="45000"/>
              <a:buFont typeface="Wingdings" pitchFamily="2" charset="2"/>
              <a:buChar char=""/>
            </a:pPr>
            <a:r>
              <a:rPr lang="en-US" altLang="en-US" sz="1800">
                <a:solidFill>
                  <a:srgbClr val="000000"/>
                </a:solidFill>
                <a:latin typeface="Arial" panose="020B0604020202020204" pitchFamily="34" charset="0"/>
                <a:ea typeface="DejaVu Sans" charset="0"/>
                <a:cs typeface="DejaVu Sans" charset="0"/>
              </a:rPr>
              <a:t>How was this GRB used to constrain LV?</a:t>
            </a:r>
          </a:p>
          <a:p>
            <a:pPr lvl="1">
              <a:lnSpc>
                <a:spcPct val="96000"/>
              </a:lnSpc>
              <a:spcAft>
                <a:spcPts val="1138"/>
              </a:spcAft>
              <a:buClr>
                <a:srgbClr val="000000"/>
              </a:buClr>
              <a:buSzPct val="45000"/>
              <a:buFont typeface="Wingdings" pitchFamily="2" charset="2"/>
              <a:buChar char=""/>
            </a:pPr>
            <a:r>
              <a:rPr lang="en-US" altLang="en-US" sz="1800">
                <a:solidFill>
                  <a:srgbClr val="000000"/>
                </a:solidFill>
                <a:latin typeface="Arial" panose="020B0604020202020204" pitchFamily="34" charset="0"/>
                <a:ea typeface="DejaVu Sans" charset="0"/>
                <a:cs typeface="DejaVu Sans" charset="0"/>
              </a:rPr>
              <a:t>Using the 31GeV photon and an assumption for its maximum time delay.</a:t>
            </a:r>
          </a:p>
          <a:p>
            <a:pPr lvl="1">
              <a:lnSpc>
                <a:spcPct val="96000"/>
              </a:lnSpc>
              <a:spcAft>
                <a:spcPts val="1138"/>
              </a:spcAft>
              <a:buClr>
                <a:srgbClr val="000000"/>
              </a:buClr>
              <a:buSzPct val="45000"/>
              <a:buFont typeface="Wingdings" pitchFamily="2" charset="2"/>
              <a:buChar char=""/>
            </a:pPr>
            <a:r>
              <a:rPr lang="en-US" altLang="en-US" sz="1800">
                <a:solidFill>
                  <a:srgbClr val="000000"/>
                </a:solidFill>
                <a:latin typeface="Arial" panose="020B0604020202020204" pitchFamily="34" charset="0"/>
                <a:ea typeface="DejaVu Sans" charset="0"/>
                <a:cs typeface="DejaVu Sans" charset="0"/>
              </a:rPr>
              <a:t>Based on its tens-of-ms narrow pulses and searching for spectral lags</a:t>
            </a:r>
            <a:endParaRPr lang="en-US" altLang="en-US" sz="2000">
              <a:solidFill>
                <a:srgbClr val="000000"/>
              </a:solidFill>
              <a:latin typeface="Arial" panose="020B0604020202020204" pitchFamily="34" charset="0"/>
              <a:ea typeface="DejaVu Sans" charset="0"/>
              <a:cs typeface="DejaVu Sans" charset="0"/>
            </a:endParaRPr>
          </a:p>
        </p:txBody>
      </p:sp>
      <p:grpSp>
        <p:nvGrpSpPr>
          <p:cNvPr id="3122179" name="Group 3">
            <a:extLst>
              <a:ext uri="{FF2B5EF4-FFF2-40B4-BE49-F238E27FC236}">
                <a16:creationId xmlns:a16="http://schemas.microsoft.com/office/drawing/2014/main" id="{A33C4E45-22E0-9B45-8846-0313B1BA1AD0}"/>
              </a:ext>
            </a:extLst>
          </p:cNvPr>
          <p:cNvGrpSpPr>
            <a:grpSpLocks/>
          </p:cNvGrpSpPr>
          <p:nvPr/>
        </p:nvGrpSpPr>
        <p:grpSpPr bwMode="auto">
          <a:xfrm>
            <a:off x="0" y="0"/>
            <a:ext cx="5245100" cy="6937375"/>
            <a:chOff x="-2" y="-138"/>
            <a:chExt cx="3304" cy="4370"/>
          </a:xfrm>
        </p:grpSpPr>
        <p:grpSp>
          <p:nvGrpSpPr>
            <p:cNvPr id="3122180" name="Group 4">
              <a:extLst>
                <a:ext uri="{FF2B5EF4-FFF2-40B4-BE49-F238E27FC236}">
                  <a16:creationId xmlns:a16="http://schemas.microsoft.com/office/drawing/2014/main" id="{A45484F5-0E6F-8441-9866-C6F782384EF1}"/>
                </a:ext>
              </a:extLst>
            </p:cNvPr>
            <p:cNvGrpSpPr>
              <a:grpSpLocks/>
            </p:cNvGrpSpPr>
            <p:nvPr/>
          </p:nvGrpSpPr>
          <p:grpSpPr bwMode="auto">
            <a:xfrm>
              <a:off x="-2" y="-138"/>
              <a:ext cx="3304" cy="4370"/>
              <a:chOff x="-2" y="-138"/>
              <a:chExt cx="3304" cy="4370"/>
            </a:xfrm>
          </p:grpSpPr>
          <p:grpSp>
            <p:nvGrpSpPr>
              <p:cNvPr id="3122181" name="Group 5">
                <a:extLst>
                  <a:ext uri="{FF2B5EF4-FFF2-40B4-BE49-F238E27FC236}">
                    <a16:creationId xmlns:a16="http://schemas.microsoft.com/office/drawing/2014/main" id="{841E0B20-184C-814C-8F0B-17B1D137FDA3}"/>
                  </a:ext>
                </a:extLst>
              </p:cNvPr>
              <p:cNvGrpSpPr>
                <a:grpSpLocks/>
              </p:cNvGrpSpPr>
              <p:nvPr/>
            </p:nvGrpSpPr>
            <p:grpSpPr bwMode="auto">
              <a:xfrm>
                <a:off x="-2" y="-138"/>
                <a:ext cx="2552" cy="4370"/>
                <a:chOff x="-2" y="-138"/>
                <a:chExt cx="2552" cy="4370"/>
              </a:xfrm>
            </p:grpSpPr>
            <p:sp>
              <p:nvSpPr>
                <p:cNvPr id="3122182" name="Rectangle 6">
                  <a:extLst>
                    <a:ext uri="{FF2B5EF4-FFF2-40B4-BE49-F238E27FC236}">
                      <a16:creationId xmlns:a16="http://schemas.microsoft.com/office/drawing/2014/main" id="{5E71BF0F-64E5-ED4A-8A62-7E4FCC3B0555}"/>
                    </a:ext>
                  </a:extLst>
                </p:cNvPr>
                <p:cNvSpPr>
                  <a:spLocks noChangeArrowheads="1"/>
                </p:cNvSpPr>
                <p:nvPr/>
              </p:nvSpPr>
              <p:spPr bwMode="auto">
                <a:xfrm>
                  <a:off x="-2" y="12"/>
                  <a:ext cx="2553" cy="4220"/>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122183" name="Picture 7">
                  <a:extLst>
                    <a:ext uri="{FF2B5EF4-FFF2-40B4-BE49-F238E27FC236}">
                      <a16:creationId xmlns:a16="http://schemas.microsoft.com/office/drawing/2014/main" id="{55B7A6F5-B062-3641-8C17-4945F30D6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7281"/>
                <a:stretch>
                  <a:fillRect/>
                </a:stretch>
              </p:blipFill>
              <p:spPr bwMode="auto">
                <a:xfrm>
                  <a:off x="26" y="-138"/>
                  <a:ext cx="2524" cy="4320"/>
                </a:xfrm>
                <a:prstGeom prst="rect">
                  <a:avLst/>
                </a:prstGeom>
                <a:noFill/>
                <a:ln>
                  <a:noFill/>
                </a:ln>
                <a:effectLst/>
                <a:extLst>
                  <a:ext uri="{909E8E84-426E-40DD-AFC4-6F175D3DCCD1}">
                    <a14:hiddenFill xmlns:a14="http://schemas.microsoft.com/office/drawing/2010/main">
                      <a:blipFill dpi="0" rotWithShape="0">
                        <a:blip/>
                        <a:srcRect r="1728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22184" name="Text Box 8">
                  <a:extLst>
                    <a:ext uri="{FF2B5EF4-FFF2-40B4-BE49-F238E27FC236}">
                      <a16:creationId xmlns:a16="http://schemas.microsoft.com/office/drawing/2014/main" id="{784DA1B2-1B6C-7047-8C2D-BC641DAD6B67}"/>
                    </a:ext>
                  </a:extLst>
                </p:cNvPr>
                <p:cNvSpPr txBox="1">
                  <a:spLocks noChangeArrowheads="1"/>
                </p:cNvSpPr>
                <p:nvPr/>
              </p:nvSpPr>
              <p:spPr bwMode="auto">
                <a:xfrm>
                  <a:off x="1528" y="2488"/>
                  <a:ext cx="937" cy="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buClr>
                      <a:srgbClr val="000000"/>
                    </a:buClr>
                    <a:buSzPct val="100000"/>
                    <a:buFont typeface="Times New Roman" panose="02020603050405020304" pitchFamily="18" charset="0"/>
                    <a:buNone/>
                  </a:pPr>
                  <a:r>
                    <a:rPr lang="en-US" altLang="en-US" sz="1500" b="1">
                      <a:solidFill>
                        <a:srgbClr val="000000"/>
                      </a:solidFill>
                      <a:latin typeface="Arial" panose="020B0604020202020204" pitchFamily="34" charset="0"/>
                      <a:ea typeface="ＭＳ Ｐゴシック" panose="020B0600070205080204" pitchFamily="34" charset="-128"/>
                    </a:rPr>
                    <a:t>LAT All events</a:t>
                  </a:r>
                </a:p>
              </p:txBody>
            </p:sp>
            <p:sp>
              <p:nvSpPr>
                <p:cNvPr id="3122185" name="Text Box 9">
                  <a:extLst>
                    <a:ext uri="{FF2B5EF4-FFF2-40B4-BE49-F238E27FC236}">
                      <a16:creationId xmlns:a16="http://schemas.microsoft.com/office/drawing/2014/main" id="{7C5202E2-8226-854B-BCC9-A889E8274FBF}"/>
                    </a:ext>
                  </a:extLst>
                </p:cNvPr>
                <p:cNvSpPr txBox="1">
                  <a:spLocks noChangeArrowheads="1"/>
                </p:cNvSpPr>
                <p:nvPr/>
              </p:nvSpPr>
              <p:spPr bwMode="auto">
                <a:xfrm>
                  <a:off x="1577" y="2986"/>
                  <a:ext cx="886" cy="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buClr>
                      <a:srgbClr val="000000"/>
                    </a:buClr>
                    <a:buSzPct val="100000"/>
                    <a:buFont typeface="Times New Roman" panose="02020603050405020304" pitchFamily="18" charset="0"/>
                    <a:buNone/>
                  </a:pPr>
                  <a:r>
                    <a:rPr lang="en-US" altLang="en-US" sz="1500" b="1">
                      <a:solidFill>
                        <a:srgbClr val="000000"/>
                      </a:solidFill>
                      <a:latin typeface="Arial" panose="020B0604020202020204" pitchFamily="34" charset="0"/>
                      <a:ea typeface="ＭＳ Ｐゴシック" panose="020B0600070205080204" pitchFamily="34" charset="-128"/>
                    </a:rPr>
                    <a:t>LAT &gt;100MeV</a:t>
                  </a:r>
                </a:p>
              </p:txBody>
            </p:sp>
            <p:sp>
              <p:nvSpPr>
                <p:cNvPr id="3122186" name="Text Box 10">
                  <a:extLst>
                    <a:ext uri="{FF2B5EF4-FFF2-40B4-BE49-F238E27FC236}">
                      <a16:creationId xmlns:a16="http://schemas.microsoft.com/office/drawing/2014/main" id="{8BA1F658-672B-2A47-9804-BF2088158CF1}"/>
                    </a:ext>
                  </a:extLst>
                </p:cNvPr>
                <p:cNvSpPr txBox="1">
                  <a:spLocks noChangeArrowheads="1"/>
                </p:cNvSpPr>
                <p:nvPr/>
              </p:nvSpPr>
              <p:spPr bwMode="auto">
                <a:xfrm>
                  <a:off x="1660" y="3524"/>
                  <a:ext cx="747" cy="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buClr>
                      <a:srgbClr val="000000"/>
                    </a:buClr>
                    <a:buSzPct val="100000"/>
                    <a:buFont typeface="Times New Roman" panose="02020603050405020304" pitchFamily="18" charset="0"/>
                    <a:buNone/>
                  </a:pPr>
                  <a:r>
                    <a:rPr lang="en-US" altLang="en-US" sz="1500" b="1">
                      <a:solidFill>
                        <a:srgbClr val="000000"/>
                      </a:solidFill>
                      <a:latin typeface="Arial" panose="020B0604020202020204" pitchFamily="34" charset="0"/>
                      <a:ea typeface="ＭＳ Ｐゴシック" panose="020B0600070205080204" pitchFamily="34" charset="-128"/>
                    </a:rPr>
                    <a:t>LAT &gt;1GeV</a:t>
                  </a:r>
                </a:p>
              </p:txBody>
            </p:sp>
            <p:sp>
              <p:nvSpPr>
                <p:cNvPr id="3122187" name="Text Box 11">
                  <a:extLst>
                    <a:ext uri="{FF2B5EF4-FFF2-40B4-BE49-F238E27FC236}">
                      <a16:creationId xmlns:a16="http://schemas.microsoft.com/office/drawing/2014/main" id="{109EABAA-392F-2C4E-A45F-8939369C95A1}"/>
                    </a:ext>
                  </a:extLst>
                </p:cNvPr>
                <p:cNvSpPr txBox="1">
                  <a:spLocks noChangeArrowheads="1"/>
                </p:cNvSpPr>
                <p:nvPr/>
              </p:nvSpPr>
              <p:spPr bwMode="auto">
                <a:xfrm>
                  <a:off x="1774" y="1459"/>
                  <a:ext cx="631" cy="3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buClr>
                      <a:srgbClr val="000000"/>
                    </a:buClr>
                    <a:buSzPct val="100000"/>
                    <a:buFont typeface="Times New Roman" panose="02020603050405020304" pitchFamily="18" charset="0"/>
                    <a:buNone/>
                  </a:pPr>
                  <a:r>
                    <a:rPr lang="en-US" altLang="en-US" sz="1500" b="1">
                      <a:solidFill>
                        <a:srgbClr val="000000"/>
                      </a:solidFill>
                      <a:latin typeface="Arial" panose="020B0604020202020204" pitchFamily="34" charset="0"/>
                      <a:ea typeface="ＭＳ Ｐゴシック" panose="020B0600070205080204" pitchFamily="34" charset="-128"/>
                    </a:rPr>
                    <a:t>GBM NaI</a:t>
                  </a:r>
                </a:p>
                <a:p>
                  <a:pPr>
                    <a:buClr>
                      <a:srgbClr val="000000"/>
                    </a:buClr>
                    <a:buSzPct val="100000"/>
                    <a:buFont typeface="Times New Roman" panose="02020603050405020304" pitchFamily="18" charset="0"/>
                    <a:buNone/>
                  </a:pPr>
                  <a:r>
                    <a:rPr lang="en-US" altLang="en-US" sz="1500" b="1">
                      <a:solidFill>
                        <a:srgbClr val="000000"/>
                      </a:solidFill>
                      <a:latin typeface="Arial" panose="020B0604020202020204" pitchFamily="34" charset="0"/>
                      <a:ea typeface="ＭＳ Ｐゴシック" panose="020B0600070205080204" pitchFamily="34" charset="-128"/>
                    </a:rPr>
                    <a:t>8-260keV</a:t>
                  </a:r>
                </a:p>
              </p:txBody>
            </p:sp>
            <p:sp>
              <p:nvSpPr>
                <p:cNvPr id="3122188" name="Rectangle 12">
                  <a:extLst>
                    <a:ext uri="{FF2B5EF4-FFF2-40B4-BE49-F238E27FC236}">
                      <a16:creationId xmlns:a16="http://schemas.microsoft.com/office/drawing/2014/main" id="{6B030E74-BDE4-704F-A184-FED219E39494}"/>
                    </a:ext>
                  </a:extLst>
                </p:cNvPr>
                <p:cNvSpPr>
                  <a:spLocks noChangeArrowheads="1"/>
                </p:cNvSpPr>
                <p:nvPr/>
              </p:nvSpPr>
              <p:spPr bwMode="auto">
                <a:xfrm>
                  <a:off x="312" y="3052"/>
                  <a:ext cx="359"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22189" name="Rectangle 13">
                  <a:extLst>
                    <a:ext uri="{FF2B5EF4-FFF2-40B4-BE49-F238E27FC236}">
                      <a16:creationId xmlns:a16="http://schemas.microsoft.com/office/drawing/2014/main" id="{14366694-A13D-D748-9D0B-7A7296E0FE18}"/>
                    </a:ext>
                  </a:extLst>
                </p:cNvPr>
                <p:cNvSpPr>
                  <a:spLocks noChangeArrowheads="1"/>
                </p:cNvSpPr>
                <p:nvPr/>
              </p:nvSpPr>
              <p:spPr bwMode="auto">
                <a:xfrm>
                  <a:off x="290" y="3018"/>
                  <a:ext cx="359"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22190" name="Rectangle 14">
                  <a:extLst>
                    <a:ext uri="{FF2B5EF4-FFF2-40B4-BE49-F238E27FC236}">
                      <a16:creationId xmlns:a16="http://schemas.microsoft.com/office/drawing/2014/main" id="{E0296264-EBF4-2A4E-9E20-14F6C19EE010}"/>
                    </a:ext>
                  </a:extLst>
                </p:cNvPr>
                <p:cNvSpPr>
                  <a:spLocks noChangeArrowheads="1"/>
                </p:cNvSpPr>
                <p:nvPr/>
              </p:nvSpPr>
              <p:spPr bwMode="auto">
                <a:xfrm>
                  <a:off x="290" y="3539"/>
                  <a:ext cx="359"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22191" name="Rectangle 15">
                  <a:extLst>
                    <a:ext uri="{FF2B5EF4-FFF2-40B4-BE49-F238E27FC236}">
                      <a16:creationId xmlns:a16="http://schemas.microsoft.com/office/drawing/2014/main" id="{A3223030-094D-D64B-AAEC-89A4BA242921}"/>
                    </a:ext>
                  </a:extLst>
                </p:cNvPr>
                <p:cNvSpPr>
                  <a:spLocks noChangeArrowheads="1"/>
                </p:cNvSpPr>
                <p:nvPr/>
              </p:nvSpPr>
              <p:spPr bwMode="auto">
                <a:xfrm>
                  <a:off x="290" y="2519"/>
                  <a:ext cx="359"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22192" name="Rectangle 16">
                  <a:extLst>
                    <a:ext uri="{FF2B5EF4-FFF2-40B4-BE49-F238E27FC236}">
                      <a16:creationId xmlns:a16="http://schemas.microsoft.com/office/drawing/2014/main" id="{7E134188-7AB3-6A4F-A36B-847BE1994192}"/>
                    </a:ext>
                  </a:extLst>
                </p:cNvPr>
                <p:cNvSpPr>
                  <a:spLocks noChangeArrowheads="1"/>
                </p:cNvSpPr>
                <p:nvPr/>
              </p:nvSpPr>
              <p:spPr bwMode="auto">
                <a:xfrm>
                  <a:off x="301" y="1989"/>
                  <a:ext cx="37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22193" name="Rectangle 17">
                  <a:extLst>
                    <a:ext uri="{FF2B5EF4-FFF2-40B4-BE49-F238E27FC236}">
                      <a16:creationId xmlns:a16="http://schemas.microsoft.com/office/drawing/2014/main" id="{B17BC326-41F8-D14D-B16C-B0CFE47F5615}"/>
                    </a:ext>
                  </a:extLst>
                </p:cNvPr>
                <p:cNvSpPr>
                  <a:spLocks noChangeArrowheads="1"/>
                </p:cNvSpPr>
                <p:nvPr/>
              </p:nvSpPr>
              <p:spPr bwMode="auto">
                <a:xfrm>
                  <a:off x="291" y="1476"/>
                  <a:ext cx="359"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122194" name="Text Box 18">
                <a:extLst>
                  <a:ext uri="{FF2B5EF4-FFF2-40B4-BE49-F238E27FC236}">
                    <a16:creationId xmlns:a16="http://schemas.microsoft.com/office/drawing/2014/main" id="{734AD258-B52B-F941-98A5-99F2BA04C083}"/>
                  </a:ext>
                </a:extLst>
              </p:cNvPr>
              <p:cNvSpPr txBox="1">
                <a:spLocks noChangeArrowheads="1"/>
              </p:cNvSpPr>
              <p:nvPr/>
            </p:nvSpPr>
            <p:spPr bwMode="auto">
              <a:xfrm>
                <a:off x="1757" y="1934"/>
                <a:ext cx="1546" cy="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buClr>
                    <a:srgbClr val="000000"/>
                  </a:buClr>
                  <a:buSzPct val="100000"/>
                  <a:buFont typeface="Times New Roman" panose="02020603050405020304" pitchFamily="18" charset="0"/>
                  <a:buNone/>
                </a:pPr>
                <a:r>
                  <a:rPr lang="en-US" altLang="en-US" sz="1400" b="1">
                    <a:solidFill>
                      <a:srgbClr val="000000"/>
                    </a:solidFill>
                    <a:latin typeface="Arial" panose="020B0604020202020204" pitchFamily="34" charset="0"/>
                    <a:ea typeface="ＭＳ Ｐゴシック" panose="020B0600070205080204" pitchFamily="34" charset="-128"/>
                  </a:rPr>
                  <a:t>GBM BGO</a:t>
                </a:r>
              </a:p>
              <a:p>
                <a:pPr>
                  <a:buClr>
                    <a:srgbClr val="000000"/>
                  </a:buClr>
                  <a:buSzPct val="100000"/>
                  <a:buFont typeface="Times New Roman" panose="02020603050405020304" pitchFamily="18" charset="0"/>
                  <a:buNone/>
                </a:pPr>
                <a:r>
                  <a:rPr lang="en-US" altLang="en-US" sz="1400" b="1">
                    <a:solidFill>
                      <a:srgbClr val="000000"/>
                    </a:solidFill>
                    <a:latin typeface="Arial" panose="020B0604020202020204" pitchFamily="34" charset="0"/>
                    <a:ea typeface="ＭＳ Ｐゴシック" panose="020B0600070205080204" pitchFamily="34" charset="-128"/>
                  </a:rPr>
                  <a:t> 0.26-5MeV</a:t>
                </a:r>
              </a:p>
            </p:txBody>
          </p:sp>
        </p:grpSp>
        <p:sp>
          <p:nvSpPr>
            <p:cNvPr id="3122195" name="Text Box 19">
              <a:extLst>
                <a:ext uri="{FF2B5EF4-FFF2-40B4-BE49-F238E27FC236}">
                  <a16:creationId xmlns:a16="http://schemas.microsoft.com/office/drawing/2014/main" id="{86649C37-F46D-254D-AE93-A943CDF8EBF7}"/>
                </a:ext>
              </a:extLst>
            </p:cNvPr>
            <p:cNvSpPr txBox="1">
              <a:spLocks noChangeArrowheads="1"/>
            </p:cNvSpPr>
            <p:nvPr/>
          </p:nvSpPr>
          <p:spPr bwMode="auto">
            <a:xfrm>
              <a:off x="1757" y="75"/>
              <a:ext cx="1546" cy="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buClr>
                  <a:srgbClr val="000000"/>
                </a:buClr>
                <a:buSzPct val="100000"/>
                <a:buFont typeface="Times New Roman" panose="02020603050405020304" pitchFamily="18" charset="0"/>
                <a:buNone/>
              </a:pPr>
              <a:r>
                <a:rPr lang="en-US" altLang="en-US" sz="1400" b="1">
                  <a:solidFill>
                    <a:srgbClr val="000000"/>
                  </a:solidFill>
                  <a:latin typeface="Arial" panose="020B0604020202020204" pitchFamily="34" charset="0"/>
                  <a:ea typeface="ＭＳ Ｐゴシック" panose="020B0600070205080204" pitchFamily="34" charset="-128"/>
                </a:rPr>
                <a:t>LAT – E vs T</a:t>
              </a:r>
            </a:p>
          </p:txBody>
        </p:sp>
      </p:gr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02" name="Rectangle 2">
            <a:extLst>
              <a:ext uri="{FF2B5EF4-FFF2-40B4-BE49-F238E27FC236}">
                <a16:creationId xmlns:a16="http://schemas.microsoft.com/office/drawing/2014/main" id="{82215A83-5CAC-EC4B-A9C8-321752B351F3}"/>
              </a:ext>
            </a:extLst>
          </p:cNvPr>
          <p:cNvSpPr>
            <a:spLocks noGrp="1" noChangeArrowheads="1"/>
          </p:cNvSpPr>
          <p:nvPr>
            <p:ph type="title"/>
          </p:nvPr>
        </p:nvSpPr>
        <p:spPr/>
        <p:txBody>
          <a:bodyPr/>
          <a:lstStyle/>
          <a:p>
            <a:r>
              <a:rPr lang="en-US" altLang="en-US"/>
              <a:t>Fermi-LAT Constraints from GRB090510</a:t>
            </a:r>
          </a:p>
        </p:txBody>
      </p:sp>
      <p:sp>
        <p:nvSpPr>
          <p:cNvPr id="3123203" name="Rectangle 3">
            <a:extLst>
              <a:ext uri="{FF2B5EF4-FFF2-40B4-BE49-F238E27FC236}">
                <a16:creationId xmlns:a16="http://schemas.microsoft.com/office/drawing/2014/main" id="{B62DCE72-499E-0649-9CC1-12E3E73ADF38}"/>
              </a:ext>
            </a:extLst>
          </p:cNvPr>
          <p:cNvSpPr>
            <a:spLocks noGrp="1" noChangeArrowheads="1"/>
          </p:cNvSpPr>
          <p:nvPr>
            <p:ph type="body" idx="1"/>
          </p:nvPr>
        </p:nvSpPr>
        <p:spPr>
          <a:xfrm>
            <a:off x="627063" y="1257300"/>
            <a:ext cx="7989887" cy="4000500"/>
          </a:xfrm>
        </p:spPr>
        <p:txBody>
          <a:bodyPr/>
          <a:lstStyle/>
          <a:p>
            <a:pPr>
              <a:lnSpc>
                <a:spcPts val="2150"/>
              </a:lnSpc>
              <a:spcBef>
                <a:spcPct val="0"/>
              </a:spcBef>
              <a:spcAft>
                <a:spcPts val="863"/>
              </a:spcAft>
              <a:buClr>
                <a:srgbClr val="FFCC99"/>
              </a:buClr>
              <a:buSzPct val="45000"/>
              <a:buFont typeface="Wingdings" pitchFamily="2" charset="2"/>
              <a:buChar char=""/>
            </a:pPr>
            <a:r>
              <a:rPr lang="en-US" altLang="en-US" sz="1600"/>
              <a:t>Extract dispersion information </a:t>
            </a:r>
            <a:r>
              <a:rPr lang="en-US" altLang="en-US" sz="1600" u="sng"/>
              <a:t>from all</a:t>
            </a:r>
            <a:r>
              <a:rPr lang="en-US" altLang="en-US" sz="1600" i="1" u="sng"/>
              <a:t> </a:t>
            </a:r>
            <a:r>
              <a:rPr lang="en-US" altLang="en-US" sz="1600" u="sng"/>
              <a:t>the detected LAT photons</a:t>
            </a:r>
            <a:r>
              <a:rPr lang="en-US" altLang="en-US" sz="1600"/>
              <a:t> (detected energy range 35MeV – 31GeV).</a:t>
            </a:r>
          </a:p>
          <a:p>
            <a:pPr lvl="1">
              <a:lnSpc>
                <a:spcPts val="2150"/>
              </a:lnSpc>
              <a:spcBef>
                <a:spcPct val="0"/>
              </a:spcBef>
              <a:spcAft>
                <a:spcPts val="863"/>
              </a:spcAft>
              <a:buClr>
                <a:srgbClr val="FFCC99"/>
              </a:buClr>
              <a:buSzPct val="45000"/>
              <a:buFont typeface="Wingdings" pitchFamily="2" charset="2"/>
              <a:buChar char=""/>
            </a:pPr>
            <a:r>
              <a:rPr lang="en-US" altLang="en-US" sz="1600">
                <a:solidFill>
                  <a:schemeClr val="tx1"/>
                </a:solidFill>
              </a:rPr>
              <a:t>Performed multiple trials, in which it moved each photon time according to a </a:t>
            </a:r>
            <a:r>
              <a:rPr lang="en-US" altLang="en-US" sz="1600" i="1">
                <a:solidFill>
                  <a:schemeClr val="tx1"/>
                </a:solidFill>
              </a:rPr>
              <a:t>trial spectral lag coefficient</a:t>
            </a:r>
            <a:r>
              <a:rPr lang="en-US" altLang="en-US" sz="1600">
                <a:solidFill>
                  <a:schemeClr val="tx1"/>
                </a:solidFill>
              </a:rPr>
              <a:t> (in ms/GeV), find the lag that maximises the sharpness of the lightcurve. </a:t>
            </a:r>
          </a:p>
          <a:p>
            <a:pPr lvl="1">
              <a:lnSpc>
                <a:spcPts val="2150"/>
              </a:lnSpc>
              <a:spcBef>
                <a:spcPct val="0"/>
              </a:spcBef>
              <a:spcAft>
                <a:spcPts val="863"/>
              </a:spcAft>
              <a:buClr>
                <a:srgbClr val="FFCC99"/>
              </a:buClr>
              <a:buSzPct val="45000"/>
              <a:buFont typeface="Wingdings" pitchFamily="2" charset="2"/>
              <a:buChar char=""/>
            </a:pPr>
            <a:r>
              <a:rPr lang="en-US" altLang="en-US" sz="1600">
                <a:solidFill>
                  <a:schemeClr val="tx1"/>
                </a:solidFill>
              </a:rPr>
              <a:t>The spectral lag coefficient </a:t>
            </a:r>
            <a:r>
              <a:rPr lang="en-US" altLang="en-US" sz="1600" i="1">
                <a:solidFill>
                  <a:schemeClr val="tx1"/>
                </a:solidFill>
              </a:rPr>
              <a:t>was found to be consistent with zero</a:t>
            </a:r>
            <a:r>
              <a:rPr lang="en-US" altLang="en-US" sz="1600">
                <a:solidFill>
                  <a:schemeClr val="tx1"/>
                </a:solidFill>
              </a:rPr>
              <a:t>.</a:t>
            </a:r>
          </a:p>
          <a:p>
            <a:pPr>
              <a:lnSpc>
                <a:spcPts val="2150"/>
              </a:lnSpc>
              <a:spcBef>
                <a:spcPct val="0"/>
              </a:spcBef>
              <a:spcAft>
                <a:spcPts val="863"/>
              </a:spcAft>
              <a:buClr>
                <a:srgbClr val="FFCC99"/>
              </a:buClr>
              <a:buSzPct val="45000"/>
              <a:buFont typeface="Wingdings" pitchFamily="2" charset="2"/>
              <a:buChar char=""/>
            </a:pPr>
            <a:r>
              <a:rPr lang="en-US" altLang="en-US" sz="1500"/>
              <a:t>Perform a bootstrap analysis to gauge the statistical errors of that measurement, which produced our final result:</a:t>
            </a:r>
          </a:p>
          <a:p>
            <a:pPr lvl="1">
              <a:lnSpc>
                <a:spcPts val="2150"/>
              </a:lnSpc>
              <a:spcBef>
                <a:spcPct val="0"/>
              </a:spcBef>
              <a:spcAft>
                <a:spcPts val="363"/>
              </a:spcAft>
            </a:pPr>
            <a:r>
              <a:rPr lang="en-US" altLang="en-US" sz="1600">
                <a:solidFill>
                  <a:schemeClr val="tx1"/>
                </a:solidFill>
              </a:rPr>
              <a:t>a symmetric upper limit on the spectral lag coefficient</a:t>
            </a:r>
          </a:p>
          <a:p>
            <a:pPr>
              <a:lnSpc>
                <a:spcPts val="2875"/>
              </a:lnSpc>
              <a:spcBef>
                <a:spcPct val="0"/>
              </a:spcBef>
              <a:spcAft>
                <a:spcPts val="1088"/>
              </a:spcAft>
              <a:buClr>
                <a:srgbClr val="FFCC99"/>
              </a:buClr>
              <a:buSzPct val="45000"/>
              <a:buFont typeface="Wingdings" pitchFamily="2" charset="2"/>
              <a:buChar char=""/>
            </a:pPr>
            <a:r>
              <a:rPr lang="en-US" altLang="en-US" sz="1500"/>
              <a:t> |Δt/ΔΕ|&lt;30ms/GeV </a:t>
            </a:r>
            <a:r>
              <a:rPr lang="en-US" altLang="en-US" sz="1500">
                <a:ea typeface="ヒラギノ角ゴ ProN W3" panose="020B0300000000000000" pitchFamily="34" charset="-128"/>
              </a:rPr>
              <a:t>↔</a:t>
            </a:r>
            <a:r>
              <a:rPr lang="en-US" altLang="en-US" sz="1500"/>
              <a:t> M</a:t>
            </a:r>
            <a:r>
              <a:rPr lang="en-US" altLang="en-US" sz="1500" baseline="-33000"/>
              <a:t>QG,1</a:t>
            </a:r>
            <a:r>
              <a:rPr lang="en-US" altLang="en-US" sz="1500"/>
              <a:t>&gt;1.22M</a:t>
            </a:r>
            <a:r>
              <a:rPr lang="en-US" altLang="en-US" sz="1500" baseline="-33000"/>
              <a:t>Pl</a:t>
            </a:r>
            <a:r>
              <a:rPr lang="en-US" altLang="en-US" sz="1500"/>
              <a:t> </a:t>
            </a:r>
          </a:p>
          <a:p>
            <a:pPr>
              <a:lnSpc>
                <a:spcPts val="2150"/>
              </a:lnSpc>
              <a:spcBef>
                <a:spcPct val="0"/>
              </a:spcBef>
              <a:spcAft>
                <a:spcPts val="863"/>
              </a:spcAft>
              <a:buClr>
                <a:srgbClr val="FFCC99"/>
              </a:buClr>
              <a:buSzPct val="45000"/>
              <a:buFont typeface="Wingdings" pitchFamily="2" charset="2"/>
              <a:buChar char=""/>
            </a:pPr>
            <a:r>
              <a:rPr lang="en-US" altLang="en-US" sz="1500"/>
              <a:t>(99% CL) on possible </a:t>
            </a:r>
            <a:r>
              <a:rPr lang="en-US" altLang="en-US" sz="1500" u="sng"/>
              <a:t>linear</a:t>
            </a:r>
            <a:r>
              <a:rPr lang="en-US" altLang="en-US" sz="1500"/>
              <a:t> (n=1) dispersion of </a:t>
            </a:r>
            <a:r>
              <a:rPr lang="en-US" altLang="en-US" sz="1500" u="sng"/>
              <a:t>either sign</a:t>
            </a:r>
            <a:r>
              <a:rPr lang="en-US" altLang="en-US" sz="1500"/>
              <a:t> (s</a:t>
            </a:r>
            <a:r>
              <a:rPr lang="en-US" altLang="en-US" sz="1500" baseline="-33000"/>
              <a:t>n</a:t>
            </a:r>
            <a:r>
              <a:rPr lang="en-US" altLang="en-US" sz="1500"/>
              <a:t>=</a:t>
            </a:r>
            <a:r>
              <a:rPr lang="en-US" altLang="en-US" sz="1500">
                <a:latin typeface="FreeSans" pitchFamily="32" charset="0"/>
                <a:ea typeface="FreeSans" pitchFamily="32" charset="0"/>
                <a:cs typeface="FreeSans" pitchFamily="32" charset="0"/>
              </a:rPr>
              <a:t>±1).</a:t>
            </a:r>
          </a:p>
        </p:txBody>
      </p:sp>
      <p:grpSp>
        <p:nvGrpSpPr>
          <p:cNvPr id="3123204" name="Group 4">
            <a:extLst>
              <a:ext uri="{FF2B5EF4-FFF2-40B4-BE49-F238E27FC236}">
                <a16:creationId xmlns:a16="http://schemas.microsoft.com/office/drawing/2014/main" id="{EFF37F7A-6830-8241-BE40-07D8140F350A}"/>
              </a:ext>
            </a:extLst>
          </p:cNvPr>
          <p:cNvGrpSpPr>
            <a:grpSpLocks/>
          </p:cNvGrpSpPr>
          <p:nvPr/>
        </p:nvGrpSpPr>
        <p:grpSpPr bwMode="auto">
          <a:xfrm>
            <a:off x="0" y="5403850"/>
            <a:ext cx="9220200" cy="1135063"/>
            <a:chOff x="-3" y="3115"/>
            <a:chExt cx="5808" cy="715"/>
          </a:xfrm>
        </p:grpSpPr>
        <p:sp>
          <p:nvSpPr>
            <p:cNvPr id="3123205" name="Text Box 5">
              <a:extLst>
                <a:ext uri="{FF2B5EF4-FFF2-40B4-BE49-F238E27FC236}">
                  <a16:creationId xmlns:a16="http://schemas.microsoft.com/office/drawing/2014/main" id="{90A28DDF-E05F-0D4A-9400-0C89444BA5FA}"/>
                </a:ext>
              </a:extLst>
            </p:cNvPr>
            <p:cNvSpPr txBox="1">
              <a:spLocks noChangeArrowheads="1"/>
            </p:cNvSpPr>
            <p:nvPr/>
          </p:nvSpPr>
          <p:spPr bwMode="auto">
            <a:xfrm>
              <a:off x="5181" y="3296"/>
              <a:ext cx="624" cy="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lnSpc>
                  <a:spcPct val="37000"/>
                </a:lnSpc>
                <a:spcBef>
                  <a:spcPts val="875"/>
                </a:spcBef>
                <a:buClr>
                  <a:srgbClr val="000000"/>
                </a:buClr>
                <a:buSzPct val="100000"/>
                <a:buFont typeface="Times New Roman" panose="02020603050405020304" pitchFamily="18" charset="0"/>
                <a:buNone/>
              </a:pPr>
              <a:r>
                <a:rPr lang="en-GB" altLang="en-US" sz="1400" b="1">
                  <a:solidFill>
                    <a:srgbClr val="0011B1"/>
                  </a:solidFill>
                </a:rPr>
                <a:t>min M</a:t>
              </a:r>
              <a:r>
                <a:rPr lang="en-GB" altLang="en-US" sz="1400" b="1" baseline="-25000">
                  <a:solidFill>
                    <a:srgbClr val="0011B1"/>
                  </a:solidFill>
                </a:rPr>
                <a:t>QG </a:t>
              </a:r>
            </a:p>
            <a:p>
              <a:pPr>
                <a:lnSpc>
                  <a:spcPct val="37000"/>
                </a:lnSpc>
                <a:spcBef>
                  <a:spcPts val="875"/>
                </a:spcBef>
                <a:buClr>
                  <a:srgbClr val="000000"/>
                </a:buClr>
                <a:buSzPct val="100000"/>
                <a:buFont typeface="Times New Roman" panose="02020603050405020304" pitchFamily="18" charset="0"/>
                <a:buNone/>
              </a:pPr>
              <a:r>
                <a:rPr lang="en-GB" altLang="en-US" sz="1400" b="1">
                  <a:solidFill>
                    <a:srgbClr val="0011B1"/>
                  </a:solidFill>
                </a:rPr>
                <a:t>(GeV)‏</a:t>
              </a:r>
            </a:p>
          </p:txBody>
        </p:sp>
        <p:sp>
          <p:nvSpPr>
            <p:cNvPr id="3123206" name="Line 6">
              <a:extLst>
                <a:ext uri="{FF2B5EF4-FFF2-40B4-BE49-F238E27FC236}">
                  <a16:creationId xmlns:a16="http://schemas.microsoft.com/office/drawing/2014/main" id="{503DE005-9C1F-444F-B860-5038A9134D5F}"/>
                </a:ext>
              </a:extLst>
            </p:cNvPr>
            <p:cNvSpPr>
              <a:spLocks noChangeShapeType="1"/>
            </p:cNvSpPr>
            <p:nvPr/>
          </p:nvSpPr>
          <p:spPr bwMode="auto">
            <a:xfrm flipV="1">
              <a:off x="127" y="3424"/>
              <a:ext cx="5102" cy="42"/>
            </a:xfrm>
            <a:prstGeom prst="line">
              <a:avLst/>
            </a:prstGeom>
            <a:noFill/>
            <a:ln w="38160">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123207" name="Line 7">
              <a:extLst>
                <a:ext uri="{FF2B5EF4-FFF2-40B4-BE49-F238E27FC236}">
                  <a16:creationId xmlns:a16="http://schemas.microsoft.com/office/drawing/2014/main" id="{09B2DF20-11DA-154D-8A90-AC9464585DC0}"/>
                </a:ext>
              </a:extLst>
            </p:cNvPr>
            <p:cNvSpPr>
              <a:spLocks noChangeShapeType="1"/>
            </p:cNvSpPr>
            <p:nvPr/>
          </p:nvSpPr>
          <p:spPr bwMode="auto">
            <a:xfrm>
              <a:off x="2415" y="3390"/>
              <a:ext cx="1" cy="183"/>
            </a:xfrm>
            <a:prstGeom prst="line">
              <a:avLst/>
            </a:prstGeom>
            <a:noFill/>
            <a:ln w="38160">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123208" name="Line 8">
              <a:extLst>
                <a:ext uri="{FF2B5EF4-FFF2-40B4-BE49-F238E27FC236}">
                  <a16:creationId xmlns:a16="http://schemas.microsoft.com/office/drawing/2014/main" id="{D0B7657D-4AD8-2941-AFE7-CDA18E19B1C9}"/>
                </a:ext>
              </a:extLst>
            </p:cNvPr>
            <p:cNvSpPr>
              <a:spLocks noChangeShapeType="1"/>
            </p:cNvSpPr>
            <p:nvPr/>
          </p:nvSpPr>
          <p:spPr bwMode="auto">
            <a:xfrm>
              <a:off x="3626" y="3379"/>
              <a:ext cx="1" cy="183"/>
            </a:xfrm>
            <a:prstGeom prst="line">
              <a:avLst/>
            </a:prstGeom>
            <a:noFill/>
            <a:ln w="38160">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123209" name="Line 9">
              <a:extLst>
                <a:ext uri="{FF2B5EF4-FFF2-40B4-BE49-F238E27FC236}">
                  <a16:creationId xmlns:a16="http://schemas.microsoft.com/office/drawing/2014/main" id="{69E4BA48-4843-E14E-B8CE-6D30A18D4A68}"/>
                </a:ext>
              </a:extLst>
            </p:cNvPr>
            <p:cNvSpPr>
              <a:spLocks noChangeShapeType="1"/>
            </p:cNvSpPr>
            <p:nvPr/>
          </p:nvSpPr>
          <p:spPr bwMode="auto">
            <a:xfrm>
              <a:off x="1249" y="3390"/>
              <a:ext cx="1" cy="183"/>
            </a:xfrm>
            <a:prstGeom prst="line">
              <a:avLst/>
            </a:prstGeom>
            <a:noFill/>
            <a:ln w="38160">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123210" name="Line 10">
              <a:extLst>
                <a:ext uri="{FF2B5EF4-FFF2-40B4-BE49-F238E27FC236}">
                  <a16:creationId xmlns:a16="http://schemas.microsoft.com/office/drawing/2014/main" id="{CDDA8D6A-3108-D04D-B906-D69E6A1C28D2}"/>
                </a:ext>
              </a:extLst>
            </p:cNvPr>
            <p:cNvSpPr>
              <a:spLocks noChangeShapeType="1"/>
            </p:cNvSpPr>
            <p:nvPr/>
          </p:nvSpPr>
          <p:spPr bwMode="auto">
            <a:xfrm>
              <a:off x="1163" y="3328"/>
              <a:ext cx="1" cy="183"/>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123211" name="Line 11">
              <a:extLst>
                <a:ext uri="{FF2B5EF4-FFF2-40B4-BE49-F238E27FC236}">
                  <a16:creationId xmlns:a16="http://schemas.microsoft.com/office/drawing/2014/main" id="{D8C27CA6-2B48-6B43-86E9-6A19901B7A0A}"/>
                </a:ext>
              </a:extLst>
            </p:cNvPr>
            <p:cNvSpPr>
              <a:spLocks noChangeShapeType="1"/>
            </p:cNvSpPr>
            <p:nvPr/>
          </p:nvSpPr>
          <p:spPr bwMode="auto">
            <a:xfrm>
              <a:off x="2933" y="3359"/>
              <a:ext cx="1" cy="183"/>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123212" name="Line 12">
              <a:extLst>
                <a:ext uri="{FF2B5EF4-FFF2-40B4-BE49-F238E27FC236}">
                  <a16:creationId xmlns:a16="http://schemas.microsoft.com/office/drawing/2014/main" id="{11F2A00A-0A56-204E-BC8C-BC2B59ED6BA8}"/>
                </a:ext>
              </a:extLst>
            </p:cNvPr>
            <p:cNvSpPr>
              <a:spLocks noChangeShapeType="1"/>
            </p:cNvSpPr>
            <p:nvPr/>
          </p:nvSpPr>
          <p:spPr bwMode="auto">
            <a:xfrm>
              <a:off x="1983" y="3359"/>
              <a:ext cx="1" cy="183"/>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123213" name="Line 13">
              <a:extLst>
                <a:ext uri="{FF2B5EF4-FFF2-40B4-BE49-F238E27FC236}">
                  <a16:creationId xmlns:a16="http://schemas.microsoft.com/office/drawing/2014/main" id="{78B68DEE-5924-DF42-9E96-68C162B15430}"/>
                </a:ext>
              </a:extLst>
            </p:cNvPr>
            <p:cNvSpPr>
              <a:spLocks noChangeShapeType="1"/>
            </p:cNvSpPr>
            <p:nvPr/>
          </p:nvSpPr>
          <p:spPr bwMode="auto">
            <a:xfrm>
              <a:off x="559" y="3328"/>
              <a:ext cx="1" cy="183"/>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123214" name="Line 14">
              <a:extLst>
                <a:ext uri="{FF2B5EF4-FFF2-40B4-BE49-F238E27FC236}">
                  <a16:creationId xmlns:a16="http://schemas.microsoft.com/office/drawing/2014/main" id="{0F731FDC-C0E0-E445-832C-54313C9C4ECE}"/>
                </a:ext>
              </a:extLst>
            </p:cNvPr>
            <p:cNvSpPr>
              <a:spLocks noChangeShapeType="1"/>
            </p:cNvSpPr>
            <p:nvPr/>
          </p:nvSpPr>
          <p:spPr bwMode="auto">
            <a:xfrm>
              <a:off x="127" y="3390"/>
              <a:ext cx="1" cy="183"/>
            </a:xfrm>
            <a:prstGeom prst="line">
              <a:avLst/>
            </a:prstGeom>
            <a:noFill/>
            <a:ln w="38160">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123215" name="Text Box 15">
              <a:extLst>
                <a:ext uri="{FF2B5EF4-FFF2-40B4-BE49-F238E27FC236}">
                  <a16:creationId xmlns:a16="http://schemas.microsoft.com/office/drawing/2014/main" id="{F485C7C3-4066-5146-8B5B-B3B7355BFE67}"/>
                </a:ext>
              </a:extLst>
            </p:cNvPr>
            <p:cNvSpPr txBox="1">
              <a:spLocks noChangeArrowheads="1"/>
            </p:cNvSpPr>
            <p:nvPr/>
          </p:nvSpPr>
          <p:spPr bwMode="auto">
            <a:xfrm>
              <a:off x="1149" y="3715"/>
              <a:ext cx="475"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lnSpc>
                  <a:spcPct val="37000"/>
                </a:lnSpc>
                <a:spcBef>
                  <a:spcPts val="1000"/>
                </a:spcBef>
                <a:buClr>
                  <a:srgbClr val="000000"/>
                </a:buClr>
                <a:buSzPct val="100000"/>
                <a:buFont typeface="Times New Roman" panose="02020603050405020304" pitchFamily="18" charset="0"/>
                <a:buNone/>
              </a:pPr>
              <a:r>
                <a:rPr lang="en-GB" altLang="en-US" sz="1600" b="1">
                  <a:solidFill>
                    <a:srgbClr val="0011B1"/>
                  </a:solidFill>
                </a:rPr>
                <a:t>10</a:t>
              </a:r>
              <a:r>
                <a:rPr lang="en-GB" altLang="en-US" sz="1600" b="1" baseline="30000">
                  <a:solidFill>
                    <a:srgbClr val="0011B1"/>
                  </a:solidFill>
                </a:rPr>
                <a:t>16</a:t>
              </a:r>
            </a:p>
          </p:txBody>
        </p:sp>
        <p:sp>
          <p:nvSpPr>
            <p:cNvPr id="3123216" name="Text Box 16">
              <a:extLst>
                <a:ext uri="{FF2B5EF4-FFF2-40B4-BE49-F238E27FC236}">
                  <a16:creationId xmlns:a16="http://schemas.microsoft.com/office/drawing/2014/main" id="{FCD83A62-43A4-BC4E-AF7A-31A0883E92F2}"/>
                </a:ext>
              </a:extLst>
            </p:cNvPr>
            <p:cNvSpPr txBox="1">
              <a:spLocks noChangeArrowheads="1"/>
            </p:cNvSpPr>
            <p:nvPr/>
          </p:nvSpPr>
          <p:spPr bwMode="auto">
            <a:xfrm>
              <a:off x="2113" y="3684"/>
              <a:ext cx="476"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lnSpc>
                  <a:spcPct val="37000"/>
                </a:lnSpc>
                <a:spcBef>
                  <a:spcPts val="1000"/>
                </a:spcBef>
                <a:buClr>
                  <a:srgbClr val="000000"/>
                </a:buClr>
                <a:buSzPct val="100000"/>
                <a:buFont typeface="Times New Roman" panose="02020603050405020304" pitchFamily="18" charset="0"/>
                <a:buNone/>
              </a:pPr>
              <a:r>
                <a:rPr lang="en-GB" altLang="en-US" sz="1600" b="1">
                  <a:solidFill>
                    <a:srgbClr val="0011B1"/>
                  </a:solidFill>
                </a:rPr>
                <a:t>10</a:t>
              </a:r>
              <a:r>
                <a:rPr lang="en-GB" altLang="en-US" sz="1600" b="1" baseline="30000">
                  <a:solidFill>
                    <a:srgbClr val="0011B1"/>
                  </a:solidFill>
                </a:rPr>
                <a:t>17</a:t>
              </a:r>
            </a:p>
          </p:txBody>
        </p:sp>
        <p:sp>
          <p:nvSpPr>
            <p:cNvPr id="3123217" name="Text Box 17">
              <a:extLst>
                <a:ext uri="{FF2B5EF4-FFF2-40B4-BE49-F238E27FC236}">
                  <a16:creationId xmlns:a16="http://schemas.microsoft.com/office/drawing/2014/main" id="{3EAB2EC2-0862-DB4F-A305-B5CCEE333744}"/>
                </a:ext>
              </a:extLst>
            </p:cNvPr>
            <p:cNvSpPr txBox="1">
              <a:spLocks noChangeArrowheads="1"/>
            </p:cNvSpPr>
            <p:nvPr/>
          </p:nvSpPr>
          <p:spPr bwMode="auto">
            <a:xfrm>
              <a:off x="3494" y="3694"/>
              <a:ext cx="475"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lnSpc>
                  <a:spcPct val="37000"/>
                </a:lnSpc>
                <a:spcBef>
                  <a:spcPts val="1000"/>
                </a:spcBef>
                <a:buClr>
                  <a:srgbClr val="000000"/>
                </a:buClr>
                <a:buSzPct val="100000"/>
                <a:buFont typeface="Times New Roman" panose="02020603050405020304" pitchFamily="18" charset="0"/>
                <a:buNone/>
              </a:pPr>
              <a:r>
                <a:rPr lang="en-GB" altLang="en-US" sz="1600" b="1">
                  <a:solidFill>
                    <a:srgbClr val="0011B1"/>
                  </a:solidFill>
                </a:rPr>
                <a:t>10</a:t>
              </a:r>
              <a:r>
                <a:rPr lang="en-GB" altLang="en-US" sz="1600" b="1" baseline="30000">
                  <a:solidFill>
                    <a:srgbClr val="0011B1"/>
                  </a:solidFill>
                </a:rPr>
                <a:t>18</a:t>
              </a:r>
            </a:p>
          </p:txBody>
        </p:sp>
        <p:sp>
          <p:nvSpPr>
            <p:cNvPr id="3123218" name="Text Box 18">
              <a:extLst>
                <a:ext uri="{FF2B5EF4-FFF2-40B4-BE49-F238E27FC236}">
                  <a16:creationId xmlns:a16="http://schemas.microsoft.com/office/drawing/2014/main" id="{2B5E62A4-3849-AA48-9BB6-5B6B1AC4D97A}"/>
                </a:ext>
              </a:extLst>
            </p:cNvPr>
            <p:cNvSpPr txBox="1">
              <a:spLocks noChangeArrowheads="1"/>
            </p:cNvSpPr>
            <p:nvPr/>
          </p:nvSpPr>
          <p:spPr bwMode="auto">
            <a:xfrm>
              <a:off x="-3" y="3694"/>
              <a:ext cx="475"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lnSpc>
                  <a:spcPct val="37000"/>
                </a:lnSpc>
                <a:spcBef>
                  <a:spcPts val="1000"/>
                </a:spcBef>
                <a:buClr>
                  <a:srgbClr val="000000"/>
                </a:buClr>
                <a:buSzPct val="100000"/>
                <a:buFont typeface="Times New Roman" panose="02020603050405020304" pitchFamily="18" charset="0"/>
                <a:buNone/>
              </a:pPr>
              <a:r>
                <a:rPr lang="en-GB" altLang="en-US" sz="1600" b="1">
                  <a:solidFill>
                    <a:srgbClr val="0011B1"/>
                  </a:solidFill>
                </a:rPr>
                <a:t>10</a:t>
              </a:r>
              <a:r>
                <a:rPr lang="en-GB" altLang="en-US" sz="1600" b="1" baseline="30000">
                  <a:solidFill>
                    <a:srgbClr val="0011B1"/>
                  </a:solidFill>
                </a:rPr>
                <a:t>15</a:t>
              </a:r>
            </a:p>
          </p:txBody>
        </p:sp>
        <p:sp>
          <p:nvSpPr>
            <p:cNvPr id="3123219" name="Text Box 19">
              <a:extLst>
                <a:ext uri="{FF2B5EF4-FFF2-40B4-BE49-F238E27FC236}">
                  <a16:creationId xmlns:a16="http://schemas.microsoft.com/office/drawing/2014/main" id="{C5CAEF11-03F8-EA43-B6F0-739FE871E28E}"/>
                </a:ext>
              </a:extLst>
            </p:cNvPr>
            <p:cNvSpPr txBox="1">
              <a:spLocks noChangeArrowheads="1"/>
            </p:cNvSpPr>
            <p:nvPr/>
          </p:nvSpPr>
          <p:spPr bwMode="auto">
            <a:xfrm>
              <a:off x="285" y="3603"/>
              <a:ext cx="561" cy="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lnSpc>
                  <a:spcPct val="37000"/>
                </a:lnSpc>
                <a:spcBef>
                  <a:spcPts val="875"/>
                </a:spcBef>
                <a:buClr>
                  <a:srgbClr val="000000"/>
                </a:buClr>
                <a:buSzPct val="100000"/>
                <a:buFont typeface="Times New Roman" panose="02020603050405020304" pitchFamily="18" charset="0"/>
                <a:buNone/>
              </a:pPr>
              <a:r>
                <a:rPr lang="en-GB" altLang="en-US" sz="1400" b="1">
                  <a:solidFill>
                    <a:srgbClr val="000000"/>
                  </a:solidFill>
                </a:rPr>
                <a:t>1.8x10</a:t>
              </a:r>
              <a:r>
                <a:rPr lang="en-GB" altLang="en-US" sz="1400" b="1" baseline="30000">
                  <a:solidFill>
                    <a:srgbClr val="000000"/>
                  </a:solidFill>
                </a:rPr>
                <a:t>15  </a:t>
              </a:r>
            </a:p>
          </p:txBody>
        </p:sp>
        <p:sp>
          <p:nvSpPr>
            <p:cNvPr id="3123220" name="Text Box 20">
              <a:extLst>
                <a:ext uri="{FF2B5EF4-FFF2-40B4-BE49-F238E27FC236}">
                  <a16:creationId xmlns:a16="http://schemas.microsoft.com/office/drawing/2014/main" id="{C15D41A3-FFA8-B74C-9752-8395B37A6E2A}"/>
                </a:ext>
              </a:extLst>
            </p:cNvPr>
            <p:cNvSpPr txBox="1">
              <a:spLocks noChangeArrowheads="1"/>
            </p:cNvSpPr>
            <p:nvPr/>
          </p:nvSpPr>
          <p:spPr bwMode="auto">
            <a:xfrm>
              <a:off x="346" y="3115"/>
              <a:ext cx="707" cy="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lnSpc>
                  <a:spcPct val="37000"/>
                </a:lnSpc>
                <a:spcBef>
                  <a:spcPts val="750"/>
                </a:spcBef>
                <a:buClr>
                  <a:srgbClr val="000000"/>
                </a:buClr>
                <a:buSzPct val="100000"/>
                <a:buFont typeface="Times New Roman" panose="02020603050405020304" pitchFamily="18" charset="0"/>
                <a:buNone/>
              </a:pPr>
              <a:r>
                <a:rPr lang="en-GB" altLang="en-US" sz="1200" b="1">
                  <a:solidFill>
                    <a:srgbClr val="000000"/>
                  </a:solidFill>
                </a:rPr>
                <a:t>Pulsar</a:t>
              </a:r>
            </a:p>
            <a:p>
              <a:pPr>
                <a:lnSpc>
                  <a:spcPct val="37000"/>
                </a:lnSpc>
                <a:spcBef>
                  <a:spcPts val="750"/>
                </a:spcBef>
                <a:buClr>
                  <a:srgbClr val="000000"/>
                </a:buClr>
                <a:buSzPct val="100000"/>
                <a:buFont typeface="Times New Roman" panose="02020603050405020304" pitchFamily="18" charset="0"/>
                <a:buNone/>
              </a:pPr>
              <a:r>
                <a:rPr lang="en-GB" altLang="en-US" sz="1200" b="1">
                  <a:solidFill>
                    <a:srgbClr val="000000"/>
                  </a:solidFill>
                </a:rPr>
                <a:t>(Kaaret 99)‏</a:t>
              </a:r>
            </a:p>
          </p:txBody>
        </p:sp>
        <p:sp>
          <p:nvSpPr>
            <p:cNvPr id="3123221" name="Text Box 21">
              <a:extLst>
                <a:ext uri="{FF2B5EF4-FFF2-40B4-BE49-F238E27FC236}">
                  <a16:creationId xmlns:a16="http://schemas.microsoft.com/office/drawing/2014/main" id="{F8E41879-4EEC-C84E-BF58-6B458C608F77}"/>
                </a:ext>
              </a:extLst>
            </p:cNvPr>
            <p:cNvSpPr txBox="1">
              <a:spLocks noChangeArrowheads="1"/>
            </p:cNvSpPr>
            <p:nvPr/>
          </p:nvSpPr>
          <p:spPr bwMode="auto">
            <a:xfrm>
              <a:off x="813" y="3603"/>
              <a:ext cx="561" cy="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lnSpc>
                  <a:spcPct val="37000"/>
                </a:lnSpc>
                <a:spcBef>
                  <a:spcPts val="875"/>
                </a:spcBef>
                <a:buClr>
                  <a:srgbClr val="000000"/>
                </a:buClr>
                <a:buSzPct val="100000"/>
                <a:buFont typeface="Times New Roman" panose="02020603050405020304" pitchFamily="18" charset="0"/>
                <a:buNone/>
              </a:pPr>
              <a:r>
                <a:rPr lang="en-GB" altLang="en-US" sz="1400" b="1">
                  <a:solidFill>
                    <a:srgbClr val="000000"/>
                  </a:solidFill>
                </a:rPr>
                <a:t>0.9x10</a:t>
              </a:r>
              <a:r>
                <a:rPr lang="en-GB" altLang="en-US" sz="1400" b="1" baseline="30000">
                  <a:solidFill>
                    <a:srgbClr val="000000"/>
                  </a:solidFill>
                </a:rPr>
                <a:t>16  </a:t>
              </a:r>
            </a:p>
          </p:txBody>
        </p:sp>
        <p:sp>
          <p:nvSpPr>
            <p:cNvPr id="3123222" name="Text Box 22">
              <a:extLst>
                <a:ext uri="{FF2B5EF4-FFF2-40B4-BE49-F238E27FC236}">
                  <a16:creationId xmlns:a16="http://schemas.microsoft.com/office/drawing/2014/main" id="{DAE2739E-BE3B-8440-8534-9D4D24B22F68}"/>
                </a:ext>
              </a:extLst>
            </p:cNvPr>
            <p:cNvSpPr txBox="1">
              <a:spLocks noChangeArrowheads="1"/>
            </p:cNvSpPr>
            <p:nvPr/>
          </p:nvSpPr>
          <p:spPr bwMode="auto">
            <a:xfrm>
              <a:off x="2358" y="3603"/>
              <a:ext cx="561" cy="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lnSpc>
                  <a:spcPct val="37000"/>
                </a:lnSpc>
                <a:spcBef>
                  <a:spcPts val="875"/>
                </a:spcBef>
                <a:buClr>
                  <a:srgbClr val="000000"/>
                </a:buClr>
                <a:buSzPct val="100000"/>
                <a:buFont typeface="Times New Roman" panose="02020603050405020304" pitchFamily="18" charset="0"/>
                <a:buNone/>
              </a:pPr>
              <a:r>
                <a:rPr lang="en-GB" altLang="en-US" sz="1400" b="1">
                  <a:solidFill>
                    <a:srgbClr val="000000"/>
                  </a:solidFill>
                </a:rPr>
                <a:t>1.8x10</a:t>
              </a:r>
              <a:r>
                <a:rPr lang="en-GB" altLang="en-US" sz="1400" b="1" baseline="30000">
                  <a:solidFill>
                    <a:srgbClr val="000000"/>
                  </a:solidFill>
                </a:rPr>
                <a:t>17  </a:t>
              </a:r>
            </a:p>
          </p:txBody>
        </p:sp>
        <p:sp>
          <p:nvSpPr>
            <p:cNvPr id="3123223" name="Text Box 23">
              <a:extLst>
                <a:ext uri="{FF2B5EF4-FFF2-40B4-BE49-F238E27FC236}">
                  <a16:creationId xmlns:a16="http://schemas.microsoft.com/office/drawing/2014/main" id="{AE35201E-3BD2-0E4D-9278-98EFEC41FC1E}"/>
                </a:ext>
              </a:extLst>
            </p:cNvPr>
            <p:cNvSpPr txBox="1">
              <a:spLocks noChangeArrowheads="1"/>
            </p:cNvSpPr>
            <p:nvPr/>
          </p:nvSpPr>
          <p:spPr bwMode="auto">
            <a:xfrm>
              <a:off x="2825" y="3603"/>
              <a:ext cx="561" cy="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lnSpc>
                  <a:spcPct val="37000"/>
                </a:lnSpc>
                <a:spcBef>
                  <a:spcPts val="875"/>
                </a:spcBef>
                <a:buClr>
                  <a:srgbClr val="000000"/>
                </a:buClr>
                <a:buSzPct val="100000"/>
                <a:buFont typeface="Times New Roman" panose="02020603050405020304" pitchFamily="18" charset="0"/>
                <a:buNone/>
              </a:pPr>
              <a:r>
                <a:rPr lang="en-GB" altLang="en-US" sz="1400" b="1">
                  <a:solidFill>
                    <a:srgbClr val="000000"/>
                  </a:solidFill>
                </a:rPr>
                <a:t>0.2x10</a:t>
              </a:r>
              <a:r>
                <a:rPr lang="en-GB" altLang="en-US" sz="1400" b="1" baseline="30000">
                  <a:solidFill>
                    <a:srgbClr val="000000"/>
                  </a:solidFill>
                </a:rPr>
                <a:t>18</a:t>
              </a:r>
            </a:p>
          </p:txBody>
        </p:sp>
        <p:sp>
          <p:nvSpPr>
            <p:cNvPr id="3123224" name="Text Box 24">
              <a:extLst>
                <a:ext uri="{FF2B5EF4-FFF2-40B4-BE49-F238E27FC236}">
                  <a16:creationId xmlns:a16="http://schemas.microsoft.com/office/drawing/2014/main" id="{979C8ADD-1DCC-D04A-A15E-32E2FDC661DD}"/>
                </a:ext>
              </a:extLst>
            </p:cNvPr>
            <p:cNvSpPr txBox="1">
              <a:spLocks noChangeArrowheads="1"/>
            </p:cNvSpPr>
            <p:nvPr/>
          </p:nvSpPr>
          <p:spPr bwMode="auto">
            <a:xfrm>
              <a:off x="1768" y="3603"/>
              <a:ext cx="560" cy="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lnSpc>
                  <a:spcPct val="37000"/>
                </a:lnSpc>
                <a:spcBef>
                  <a:spcPts val="875"/>
                </a:spcBef>
                <a:buClr>
                  <a:srgbClr val="000000"/>
                </a:buClr>
                <a:buSzPct val="100000"/>
                <a:buFont typeface="Times New Roman" panose="02020603050405020304" pitchFamily="18" charset="0"/>
                <a:buNone/>
              </a:pPr>
              <a:r>
                <a:rPr lang="en-GB" altLang="en-US" sz="1400" b="1">
                  <a:solidFill>
                    <a:srgbClr val="000000"/>
                  </a:solidFill>
                </a:rPr>
                <a:t>4x10</a:t>
              </a:r>
              <a:r>
                <a:rPr lang="en-GB" altLang="en-US" sz="1400" b="1" baseline="30000">
                  <a:solidFill>
                    <a:srgbClr val="000000"/>
                  </a:solidFill>
                </a:rPr>
                <a:t>16</a:t>
              </a:r>
            </a:p>
          </p:txBody>
        </p:sp>
        <p:sp>
          <p:nvSpPr>
            <p:cNvPr id="3123225" name="Text Box 25">
              <a:extLst>
                <a:ext uri="{FF2B5EF4-FFF2-40B4-BE49-F238E27FC236}">
                  <a16:creationId xmlns:a16="http://schemas.microsoft.com/office/drawing/2014/main" id="{739F9B2F-4521-A947-8897-419C17CE09F0}"/>
                </a:ext>
              </a:extLst>
            </p:cNvPr>
            <p:cNvSpPr txBox="1">
              <a:spLocks noChangeArrowheads="1"/>
            </p:cNvSpPr>
            <p:nvPr/>
          </p:nvSpPr>
          <p:spPr bwMode="auto">
            <a:xfrm>
              <a:off x="765" y="3115"/>
              <a:ext cx="605" cy="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lgn="r">
                <a:lnSpc>
                  <a:spcPct val="37000"/>
                </a:lnSpc>
                <a:spcBef>
                  <a:spcPts val="750"/>
                </a:spcBef>
                <a:buClr>
                  <a:srgbClr val="000000"/>
                </a:buClr>
                <a:buSzPct val="100000"/>
                <a:buFont typeface="Times New Roman" panose="02020603050405020304" pitchFamily="18" charset="0"/>
                <a:buNone/>
              </a:pPr>
              <a:r>
                <a:rPr lang="en-GB" altLang="en-US" sz="1200" b="1">
                  <a:solidFill>
                    <a:srgbClr val="000000"/>
                  </a:solidFill>
                </a:rPr>
                <a:t>GRB</a:t>
              </a:r>
            </a:p>
            <a:p>
              <a:pPr algn="r">
                <a:lnSpc>
                  <a:spcPct val="37000"/>
                </a:lnSpc>
                <a:spcBef>
                  <a:spcPts val="750"/>
                </a:spcBef>
                <a:buClr>
                  <a:srgbClr val="000000"/>
                </a:buClr>
                <a:buSzPct val="100000"/>
                <a:buFont typeface="Times New Roman" panose="02020603050405020304" pitchFamily="18" charset="0"/>
                <a:buNone/>
              </a:pPr>
              <a:r>
                <a:rPr lang="en-GB" altLang="en-US" sz="1200" b="1">
                  <a:solidFill>
                    <a:srgbClr val="000000"/>
                  </a:solidFill>
                </a:rPr>
                <a:t>(Ellis 06)‏</a:t>
              </a:r>
            </a:p>
          </p:txBody>
        </p:sp>
        <p:sp>
          <p:nvSpPr>
            <p:cNvPr id="3123226" name="Text Box 26">
              <a:extLst>
                <a:ext uri="{FF2B5EF4-FFF2-40B4-BE49-F238E27FC236}">
                  <a16:creationId xmlns:a16="http://schemas.microsoft.com/office/drawing/2014/main" id="{909669A6-36E7-6649-B1D3-94167B4E0966}"/>
                </a:ext>
              </a:extLst>
            </p:cNvPr>
            <p:cNvSpPr txBox="1">
              <a:spLocks noChangeArrowheads="1"/>
            </p:cNvSpPr>
            <p:nvPr/>
          </p:nvSpPr>
          <p:spPr bwMode="auto">
            <a:xfrm>
              <a:off x="2250" y="3115"/>
              <a:ext cx="675" cy="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lgn="r">
                <a:lnSpc>
                  <a:spcPct val="37000"/>
                </a:lnSpc>
                <a:spcBef>
                  <a:spcPts val="750"/>
                </a:spcBef>
                <a:buClr>
                  <a:srgbClr val="000000"/>
                </a:buClr>
                <a:buSzPct val="100000"/>
                <a:buFont typeface="Times New Roman" panose="02020603050405020304" pitchFamily="18" charset="0"/>
                <a:buNone/>
              </a:pPr>
              <a:r>
                <a:rPr lang="en-GB" altLang="en-US" sz="1200" b="1">
                  <a:solidFill>
                    <a:srgbClr val="000000"/>
                  </a:solidFill>
                </a:rPr>
                <a:t>GRB</a:t>
              </a:r>
            </a:p>
            <a:p>
              <a:pPr algn="r">
                <a:lnSpc>
                  <a:spcPct val="37000"/>
                </a:lnSpc>
                <a:spcBef>
                  <a:spcPts val="750"/>
                </a:spcBef>
                <a:buClr>
                  <a:srgbClr val="000000"/>
                </a:buClr>
                <a:buSzPct val="100000"/>
                <a:buFont typeface="Times New Roman" panose="02020603050405020304" pitchFamily="18" charset="0"/>
                <a:buNone/>
              </a:pPr>
              <a:r>
                <a:rPr lang="en-GB" altLang="en-US" sz="1200" b="1">
                  <a:solidFill>
                    <a:srgbClr val="000000"/>
                  </a:solidFill>
                </a:rPr>
                <a:t>(Boggs 04)‏</a:t>
              </a:r>
            </a:p>
          </p:txBody>
        </p:sp>
        <p:sp>
          <p:nvSpPr>
            <p:cNvPr id="3123227" name="Text Box 27">
              <a:extLst>
                <a:ext uri="{FF2B5EF4-FFF2-40B4-BE49-F238E27FC236}">
                  <a16:creationId xmlns:a16="http://schemas.microsoft.com/office/drawing/2014/main" id="{DA7C76D1-2BD1-1E46-AB31-C4DE0423F51C}"/>
                </a:ext>
              </a:extLst>
            </p:cNvPr>
            <p:cNvSpPr txBox="1">
              <a:spLocks noChangeArrowheads="1"/>
            </p:cNvSpPr>
            <p:nvPr/>
          </p:nvSpPr>
          <p:spPr bwMode="auto">
            <a:xfrm>
              <a:off x="1485" y="3115"/>
              <a:ext cx="604" cy="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lgn="r">
                <a:lnSpc>
                  <a:spcPct val="37000"/>
                </a:lnSpc>
                <a:spcBef>
                  <a:spcPts val="750"/>
                </a:spcBef>
                <a:buClr>
                  <a:srgbClr val="000000"/>
                </a:buClr>
                <a:buSzPct val="100000"/>
                <a:buFont typeface="Times New Roman" panose="02020603050405020304" pitchFamily="18" charset="0"/>
                <a:buNone/>
              </a:pPr>
              <a:r>
                <a:rPr lang="en-GB" altLang="en-US" sz="1200" b="1">
                  <a:solidFill>
                    <a:srgbClr val="000000"/>
                  </a:solidFill>
                </a:rPr>
                <a:t>AGN</a:t>
              </a:r>
            </a:p>
            <a:p>
              <a:pPr algn="r">
                <a:lnSpc>
                  <a:spcPct val="37000"/>
                </a:lnSpc>
                <a:spcBef>
                  <a:spcPts val="750"/>
                </a:spcBef>
                <a:buClr>
                  <a:srgbClr val="000000"/>
                </a:buClr>
                <a:buSzPct val="100000"/>
                <a:buFont typeface="Times New Roman" panose="02020603050405020304" pitchFamily="18" charset="0"/>
                <a:buNone/>
              </a:pPr>
              <a:r>
                <a:rPr lang="en-GB" altLang="en-US" sz="1200" b="1">
                  <a:solidFill>
                    <a:srgbClr val="000000"/>
                  </a:solidFill>
                </a:rPr>
                <a:t>(Biller 98)‏</a:t>
              </a:r>
            </a:p>
          </p:txBody>
        </p:sp>
        <p:sp>
          <p:nvSpPr>
            <p:cNvPr id="3123228" name="Text Box 28">
              <a:extLst>
                <a:ext uri="{FF2B5EF4-FFF2-40B4-BE49-F238E27FC236}">
                  <a16:creationId xmlns:a16="http://schemas.microsoft.com/office/drawing/2014/main" id="{53906299-1400-E248-B2D2-78BAC9EF3D29}"/>
                </a:ext>
              </a:extLst>
            </p:cNvPr>
            <p:cNvSpPr txBox="1">
              <a:spLocks noChangeArrowheads="1"/>
            </p:cNvSpPr>
            <p:nvPr/>
          </p:nvSpPr>
          <p:spPr bwMode="auto">
            <a:xfrm>
              <a:off x="2849" y="3115"/>
              <a:ext cx="604" cy="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lnSpc>
                  <a:spcPct val="37000"/>
                </a:lnSpc>
                <a:spcBef>
                  <a:spcPts val="750"/>
                </a:spcBef>
                <a:buClr>
                  <a:srgbClr val="000000"/>
                </a:buClr>
                <a:buSzPct val="100000"/>
                <a:buFont typeface="Times New Roman" panose="02020603050405020304" pitchFamily="18" charset="0"/>
                <a:buNone/>
              </a:pPr>
              <a:r>
                <a:rPr lang="en-GB" altLang="en-US" sz="1200" b="1">
                  <a:solidFill>
                    <a:srgbClr val="000000"/>
                  </a:solidFill>
                </a:rPr>
                <a:t>AGN</a:t>
              </a:r>
            </a:p>
            <a:p>
              <a:pPr>
                <a:lnSpc>
                  <a:spcPct val="37000"/>
                </a:lnSpc>
                <a:spcBef>
                  <a:spcPts val="750"/>
                </a:spcBef>
                <a:buClr>
                  <a:srgbClr val="000000"/>
                </a:buClr>
                <a:buSzPct val="100000"/>
                <a:buFont typeface="Times New Roman" panose="02020603050405020304" pitchFamily="18" charset="0"/>
                <a:buNone/>
              </a:pPr>
              <a:r>
                <a:rPr lang="en-GB" altLang="en-US" sz="1200" b="1">
                  <a:solidFill>
                    <a:srgbClr val="000000"/>
                  </a:solidFill>
                </a:rPr>
                <a:t>(Albert 08)‏</a:t>
              </a:r>
            </a:p>
          </p:txBody>
        </p:sp>
        <p:sp>
          <p:nvSpPr>
            <p:cNvPr id="3123229" name="Line 29">
              <a:extLst>
                <a:ext uri="{FF2B5EF4-FFF2-40B4-BE49-F238E27FC236}">
                  <a16:creationId xmlns:a16="http://schemas.microsoft.com/office/drawing/2014/main" id="{BC63EB05-73BB-804D-A7A7-49B1CC357F33}"/>
                </a:ext>
              </a:extLst>
            </p:cNvPr>
            <p:cNvSpPr>
              <a:spLocks noChangeShapeType="1"/>
            </p:cNvSpPr>
            <p:nvPr/>
          </p:nvSpPr>
          <p:spPr bwMode="auto">
            <a:xfrm>
              <a:off x="4012" y="3379"/>
              <a:ext cx="1" cy="183"/>
            </a:xfrm>
            <a:prstGeom prst="line">
              <a:avLst/>
            </a:prstGeom>
            <a:noFill/>
            <a:ln w="5724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123230" name="Text Box 30">
              <a:extLst>
                <a:ext uri="{FF2B5EF4-FFF2-40B4-BE49-F238E27FC236}">
                  <a16:creationId xmlns:a16="http://schemas.microsoft.com/office/drawing/2014/main" id="{932CDFEB-F108-FC4E-A0B5-4E4E0F8F5BC7}"/>
                </a:ext>
              </a:extLst>
            </p:cNvPr>
            <p:cNvSpPr txBox="1">
              <a:spLocks noChangeArrowheads="1"/>
            </p:cNvSpPr>
            <p:nvPr/>
          </p:nvSpPr>
          <p:spPr bwMode="auto">
            <a:xfrm>
              <a:off x="3387" y="3135"/>
              <a:ext cx="978"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lgn="r">
                <a:lnSpc>
                  <a:spcPct val="37000"/>
                </a:lnSpc>
                <a:spcBef>
                  <a:spcPts val="1000"/>
                </a:spcBef>
                <a:buClr>
                  <a:srgbClr val="000000"/>
                </a:buClr>
                <a:buSzPct val="100000"/>
                <a:buFont typeface="Times New Roman" panose="02020603050405020304" pitchFamily="18" charset="0"/>
                <a:buNone/>
              </a:pPr>
              <a:r>
                <a:rPr lang="en-GB" altLang="en-US" sz="1600" b="1">
                  <a:solidFill>
                    <a:srgbClr val="E0181E"/>
                  </a:solidFill>
                </a:rPr>
                <a:t>GRB080916C</a:t>
              </a:r>
            </a:p>
          </p:txBody>
        </p:sp>
        <p:sp>
          <p:nvSpPr>
            <p:cNvPr id="3123231" name="Line 31">
              <a:extLst>
                <a:ext uri="{FF2B5EF4-FFF2-40B4-BE49-F238E27FC236}">
                  <a16:creationId xmlns:a16="http://schemas.microsoft.com/office/drawing/2014/main" id="{196F8A36-9A94-934D-90CF-DFA1CE384B3C}"/>
                </a:ext>
              </a:extLst>
            </p:cNvPr>
            <p:cNvSpPr>
              <a:spLocks noChangeShapeType="1"/>
            </p:cNvSpPr>
            <p:nvPr/>
          </p:nvSpPr>
          <p:spPr bwMode="auto">
            <a:xfrm>
              <a:off x="4946" y="3328"/>
              <a:ext cx="1" cy="275"/>
            </a:xfrm>
            <a:prstGeom prst="line">
              <a:avLst/>
            </a:prstGeom>
            <a:noFill/>
            <a:ln w="57240">
              <a:solidFill>
                <a:srgbClr val="40B13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123232" name="Text Box 32">
              <a:extLst>
                <a:ext uri="{FF2B5EF4-FFF2-40B4-BE49-F238E27FC236}">
                  <a16:creationId xmlns:a16="http://schemas.microsoft.com/office/drawing/2014/main" id="{106E14EB-D1AB-2A40-971A-EF51CB49180F}"/>
                </a:ext>
              </a:extLst>
            </p:cNvPr>
            <p:cNvSpPr txBox="1">
              <a:spLocks noChangeArrowheads="1"/>
            </p:cNvSpPr>
            <p:nvPr/>
          </p:nvSpPr>
          <p:spPr bwMode="auto">
            <a:xfrm>
              <a:off x="4146" y="3135"/>
              <a:ext cx="108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lgn="r">
                <a:lnSpc>
                  <a:spcPct val="37000"/>
                </a:lnSpc>
                <a:spcBef>
                  <a:spcPts val="1000"/>
                </a:spcBef>
                <a:buClr>
                  <a:srgbClr val="000000"/>
                </a:buClr>
                <a:buSzPct val="100000"/>
                <a:buFont typeface="Times New Roman" panose="02020603050405020304" pitchFamily="18" charset="0"/>
                <a:buNone/>
              </a:pPr>
              <a:r>
                <a:rPr lang="en-GB" altLang="en-US" sz="1600" b="1">
                  <a:solidFill>
                    <a:srgbClr val="449825"/>
                  </a:solidFill>
                </a:rPr>
                <a:t>Planck mass</a:t>
              </a:r>
            </a:p>
          </p:txBody>
        </p:sp>
        <p:sp>
          <p:nvSpPr>
            <p:cNvPr id="3123233" name="Line 33">
              <a:extLst>
                <a:ext uri="{FF2B5EF4-FFF2-40B4-BE49-F238E27FC236}">
                  <a16:creationId xmlns:a16="http://schemas.microsoft.com/office/drawing/2014/main" id="{F150963B-788B-4E48-888C-0F9F70A0BBB3}"/>
                </a:ext>
              </a:extLst>
            </p:cNvPr>
            <p:cNvSpPr>
              <a:spLocks noChangeShapeType="1"/>
            </p:cNvSpPr>
            <p:nvPr/>
          </p:nvSpPr>
          <p:spPr bwMode="auto">
            <a:xfrm>
              <a:off x="2760" y="3359"/>
              <a:ext cx="1" cy="183"/>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123234" name="Line 34">
              <a:extLst>
                <a:ext uri="{FF2B5EF4-FFF2-40B4-BE49-F238E27FC236}">
                  <a16:creationId xmlns:a16="http://schemas.microsoft.com/office/drawing/2014/main" id="{AE578CA6-AA28-8E48-8500-132A7EF19415}"/>
                </a:ext>
              </a:extLst>
            </p:cNvPr>
            <p:cNvSpPr>
              <a:spLocks noChangeShapeType="1"/>
            </p:cNvSpPr>
            <p:nvPr/>
          </p:nvSpPr>
          <p:spPr bwMode="auto">
            <a:xfrm>
              <a:off x="4805" y="3379"/>
              <a:ext cx="1" cy="183"/>
            </a:xfrm>
            <a:prstGeom prst="line">
              <a:avLst/>
            </a:prstGeom>
            <a:noFill/>
            <a:ln w="38160">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123235" name="Text Box 35">
              <a:extLst>
                <a:ext uri="{FF2B5EF4-FFF2-40B4-BE49-F238E27FC236}">
                  <a16:creationId xmlns:a16="http://schemas.microsoft.com/office/drawing/2014/main" id="{7DAB6628-84AA-3A48-8441-FC202D309352}"/>
                </a:ext>
              </a:extLst>
            </p:cNvPr>
            <p:cNvSpPr txBox="1">
              <a:spLocks noChangeArrowheads="1"/>
            </p:cNvSpPr>
            <p:nvPr/>
          </p:nvSpPr>
          <p:spPr bwMode="auto">
            <a:xfrm>
              <a:off x="4616" y="3684"/>
              <a:ext cx="476"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lnSpc>
                  <a:spcPct val="37000"/>
                </a:lnSpc>
                <a:spcBef>
                  <a:spcPts val="1000"/>
                </a:spcBef>
                <a:buClr>
                  <a:srgbClr val="000000"/>
                </a:buClr>
                <a:buSzPct val="100000"/>
                <a:buFont typeface="Times New Roman" panose="02020603050405020304" pitchFamily="18" charset="0"/>
                <a:buNone/>
              </a:pPr>
              <a:r>
                <a:rPr lang="en-GB" altLang="en-US" sz="1600" b="1">
                  <a:solidFill>
                    <a:srgbClr val="0011B1"/>
                  </a:solidFill>
                </a:rPr>
                <a:t>10</a:t>
              </a:r>
              <a:r>
                <a:rPr lang="en-GB" altLang="en-US" sz="1600" b="1" baseline="30000">
                  <a:solidFill>
                    <a:srgbClr val="0011B1"/>
                  </a:solidFill>
                </a:rPr>
                <a:t>19</a:t>
              </a:r>
            </a:p>
          </p:txBody>
        </p:sp>
        <p:sp>
          <p:nvSpPr>
            <p:cNvPr id="3123236" name="Text Box 36">
              <a:extLst>
                <a:ext uri="{FF2B5EF4-FFF2-40B4-BE49-F238E27FC236}">
                  <a16:creationId xmlns:a16="http://schemas.microsoft.com/office/drawing/2014/main" id="{8205F34F-A4B8-1D44-93C4-C920953C97B9}"/>
                </a:ext>
              </a:extLst>
            </p:cNvPr>
            <p:cNvSpPr txBox="1">
              <a:spLocks noChangeArrowheads="1"/>
            </p:cNvSpPr>
            <p:nvPr/>
          </p:nvSpPr>
          <p:spPr bwMode="auto">
            <a:xfrm>
              <a:off x="3837" y="3654"/>
              <a:ext cx="720"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lnSpc>
                  <a:spcPct val="37000"/>
                </a:lnSpc>
                <a:spcBef>
                  <a:spcPts val="1000"/>
                </a:spcBef>
                <a:buClr>
                  <a:srgbClr val="000000"/>
                </a:buClr>
                <a:buSzPct val="100000"/>
                <a:buFont typeface="Times New Roman" panose="02020603050405020304" pitchFamily="18" charset="0"/>
                <a:buNone/>
              </a:pPr>
              <a:r>
                <a:rPr lang="en-GB" altLang="en-US" sz="1600" b="1">
                  <a:solidFill>
                    <a:srgbClr val="E0181E"/>
                  </a:solidFill>
                </a:rPr>
                <a:t>1.5x10</a:t>
              </a:r>
              <a:r>
                <a:rPr lang="en-GB" altLang="en-US" sz="1600" b="1" baseline="30000">
                  <a:solidFill>
                    <a:srgbClr val="E0181E"/>
                  </a:solidFill>
                </a:rPr>
                <a:t>18</a:t>
              </a:r>
            </a:p>
          </p:txBody>
        </p:sp>
        <p:sp>
          <p:nvSpPr>
            <p:cNvPr id="3123237" name="Text Box 37">
              <a:extLst>
                <a:ext uri="{FF2B5EF4-FFF2-40B4-BE49-F238E27FC236}">
                  <a16:creationId xmlns:a16="http://schemas.microsoft.com/office/drawing/2014/main" id="{6826B7C0-B969-1147-A747-D0FE8E12FD90}"/>
                </a:ext>
              </a:extLst>
            </p:cNvPr>
            <p:cNvSpPr txBox="1">
              <a:spLocks noChangeArrowheads="1"/>
            </p:cNvSpPr>
            <p:nvPr/>
          </p:nvSpPr>
          <p:spPr bwMode="auto">
            <a:xfrm>
              <a:off x="4893" y="3684"/>
              <a:ext cx="624"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a:lnSpc>
                  <a:spcPct val="37000"/>
                </a:lnSpc>
                <a:spcBef>
                  <a:spcPts val="1000"/>
                </a:spcBef>
                <a:buClr>
                  <a:srgbClr val="000000"/>
                </a:buClr>
                <a:buSzPct val="100000"/>
                <a:buFont typeface="Times New Roman" panose="02020603050405020304" pitchFamily="18" charset="0"/>
                <a:buNone/>
              </a:pPr>
              <a:r>
                <a:rPr lang="en-GB" altLang="en-US" sz="1600" b="1">
                  <a:solidFill>
                    <a:srgbClr val="449825"/>
                  </a:solidFill>
                </a:rPr>
                <a:t>1.2x10</a:t>
              </a:r>
              <a:r>
                <a:rPr lang="en-GB" altLang="en-US" sz="1600" b="1" baseline="30000">
                  <a:solidFill>
                    <a:srgbClr val="449825"/>
                  </a:solidFill>
                </a:rPr>
                <a:t>19</a:t>
              </a:r>
            </a:p>
          </p:txBody>
        </p:sp>
      </p:grpSp>
      <p:sp>
        <p:nvSpPr>
          <p:cNvPr id="3123238" name="Text Box 38">
            <a:extLst>
              <a:ext uri="{FF2B5EF4-FFF2-40B4-BE49-F238E27FC236}">
                <a16:creationId xmlns:a16="http://schemas.microsoft.com/office/drawing/2014/main" id="{1E95D871-5730-A345-8203-C640642BF0BA}"/>
              </a:ext>
            </a:extLst>
          </p:cNvPr>
          <p:cNvSpPr txBox="1">
            <a:spLocks noChangeArrowheads="1"/>
          </p:cNvSpPr>
          <p:nvPr/>
        </p:nvSpPr>
        <p:spPr bwMode="auto">
          <a:xfrm>
            <a:off x="539750" y="6234113"/>
            <a:ext cx="6045200" cy="319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9106" name="Rectangle 2">
            <a:extLst>
              <a:ext uri="{FF2B5EF4-FFF2-40B4-BE49-F238E27FC236}">
                <a16:creationId xmlns:a16="http://schemas.microsoft.com/office/drawing/2014/main" id="{3EB55EDA-1EF5-EF47-8147-E5F4D0D9DCD3}"/>
              </a:ext>
            </a:extLst>
          </p:cNvPr>
          <p:cNvSpPr>
            <a:spLocks noGrp="1" noChangeArrowheads="1"/>
          </p:cNvSpPr>
          <p:nvPr>
            <p:ph type="title"/>
          </p:nvPr>
        </p:nvSpPr>
        <p:spPr/>
        <p:txBody>
          <a:bodyPr/>
          <a:lstStyle/>
          <a:p>
            <a:r>
              <a:rPr lang="en-US" altLang="en-US"/>
              <a:t>Duration distributions - two classes?</a:t>
            </a:r>
          </a:p>
        </p:txBody>
      </p:sp>
      <p:sp>
        <p:nvSpPr>
          <p:cNvPr id="3119107" name="Rectangle 3">
            <a:extLst>
              <a:ext uri="{FF2B5EF4-FFF2-40B4-BE49-F238E27FC236}">
                <a16:creationId xmlns:a16="http://schemas.microsoft.com/office/drawing/2014/main" id="{4B6C3352-A75C-B14D-A282-7AB446144438}"/>
              </a:ext>
            </a:extLst>
          </p:cNvPr>
          <p:cNvSpPr>
            <a:spLocks noGrp="1" noChangeArrowheads="1"/>
          </p:cNvSpPr>
          <p:nvPr>
            <p:ph type="body" idx="1"/>
          </p:nvPr>
        </p:nvSpPr>
        <p:spPr>
          <a:xfrm>
            <a:off x="609600" y="5257800"/>
            <a:ext cx="7989888" cy="1408113"/>
          </a:xfrm>
        </p:spPr>
        <p:txBody>
          <a:bodyPr/>
          <a:lstStyle/>
          <a:p>
            <a:r>
              <a:rPr lang="en-US" altLang="en-US"/>
              <a:t>Two distinct populations</a:t>
            </a:r>
          </a:p>
          <a:p>
            <a:pPr lvl="1"/>
            <a:r>
              <a:rPr lang="en-US" altLang="en-US"/>
              <a:t>Short &lt;~2s</a:t>
            </a:r>
          </a:p>
          <a:p>
            <a:pPr lvl="1"/>
            <a:r>
              <a:rPr lang="en-US" altLang="en-US"/>
              <a:t>Long &gt;2 s</a:t>
            </a:r>
          </a:p>
        </p:txBody>
      </p:sp>
      <p:pic>
        <p:nvPicPr>
          <p:cNvPr id="3119108" name="Picture 4" descr="BATSEduration">
            <a:extLst>
              <a:ext uri="{FF2B5EF4-FFF2-40B4-BE49-F238E27FC236}">
                <a16:creationId xmlns:a16="http://schemas.microsoft.com/office/drawing/2014/main" id="{D61B4F5A-A688-D64E-9052-F0E903962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16025"/>
            <a:ext cx="5486400" cy="3736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39BFC14-8C6E-0D45-AEA1-53B355B58B54}"/>
              </a:ext>
            </a:extLst>
          </p:cNvPr>
          <p:cNvSpPr txBox="1"/>
          <p:nvPr/>
        </p:nvSpPr>
        <p:spPr>
          <a:xfrm>
            <a:off x="5334000" y="5105400"/>
            <a:ext cx="2514600" cy="646331"/>
          </a:xfrm>
          <a:prstGeom prst="rect">
            <a:avLst/>
          </a:prstGeom>
          <a:noFill/>
        </p:spPr>
        <p:txBody>
          <a:bodyPr wrap="square" rtlCol="0">
            <a:spAutoFit/>
          </a:bodyPr>
          <a:lstStyle/>
          <a:p>
            <a:r>
              <a:rPr lang="en-US" dirty="0" err="1">
                <a:latin typeface="Arial" panose="020B0604020202020204" pitchFamily="34" charset="0"/>
                <a:cs typeface="Arial" panose="020B0604020202020204" pitchFamily="34" charset="0"/>
              </a:rPr>
              <a:t>Paciesas</a:t>
            </a:r>
            <a:r>
              <a:rPr lang="en-US" dirty="0">
                <a:latin typeface="Arial" panose="020B0604020202020204" pitchFamily="34" charset="0"/>
                <a:cs typeface="Arial" panose="020B0604020202020204" pitchFamily="34" charset="0"/>
              </a:rPr>
              <a:t> et al 2003</a:t>
            </a:r>
          </a:p>
          <a:p>
            <a:r>
              <a:rPr lang="en-US" dirty="0" err="1">
                <a:latin typeface="Arial" panose="020B0604020202020204" pitchFamily="34" charset="0"/>
                <a:cs typeface="Arial" panose="020B0604020202020204" pitchFamily="34" charset="0"/>
              </a:rPr>
              <a:t>Kouveliotou</a:t>
            </a:r>
            <a:r>
              <a:rPr lang="en-US" dirty="0">
                <a:latin typeface="Arial" panose="020B0604020202020204" pitchFamily="34" charset="0"/>
                <a:cs typeface="Arial" panose="020B0604020202020204" pitchFamily="34" charset="0"/>
              </a:rPr>
              <a:t> et al 1993</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088BD5-B2B3-8049-8DC6-8BA154014374}"/>
              </a:ext>
            </a:extLst>
          </p:cNvPr>
          <p:cNvPicPr>
            <a:picLocks noChangeAspect="1"/>
          </p:cNvPicPr>
          <p:nvPr/>
        </p:nvPicPr>
        <p:blipFill>
          <a:blip r:embed="rId2"/>
          <a:stretch>
            <a:fillRect/>
          </a:stretch>
        </p:blipFill>
        <p:spPr>
          <a:xfrm>
            <a:off x="5102365" y="1676400"/>
            <a:ext cx="4346435" cy="4321166"/>
          </a:xfrm>
          <a:prstGeom prst="rect">
            <a:avLst/>
          </a:prstGeom>
        </p:spPr>
      </p:pic>
      <p:sp>
        <p:nvSpPr>
          <p:cNvPr id="2" name="Title 1">
            <a:extLst>
              <a:ext uri="{FF2B5EF4-FFF2-40B4-BE49-F238E27FC236}">
                <a16:creationId xmlns:a16="http://schemas.microsoft.com/office/drawing/2014/main" id="{62E061BE-EA55-B741-A2C8-676677FEFC74}"/>
              </a:ext>
            </a:extLst>
          </p:cNvPr>
          <p:cNvSpPr>
            <a:spLocks noGrp="1"/>
          </p:cNvSpPr>
          <p:nvPr>
            <p:ph type="title"/>
          </p:nvPr>
        </p:nvSpPr>
        <p:spPr/>
        <p:txBody>
          <a:bodyPr/>
          <a:lstStyle/>
          <a:p>
            <a:r>
              <a:rPr lang="en-US" dirty="0"/>
              <a:t>Current GRB Observations</a:t>
            </a:r>
          </a:p>
        </p:txBody>
      </p:sp>
      <p:sp>
        <p:nvSpPr>
          <p:cNvPr id="3" name="Content Placeholder 2">
            <a:extLst>
              <a:ext uri="{FF2B5EF4-FFF2-40B4-BE49-F238E27FC236}">
                <a16:creationId xmlns:a16="http://schemas.microsoft.com/office/drawing/2014/main" id="{70A45835-8E5E-D949-8916-81EADE0E440B}"/>
              </a:ext>
            </a:extLst>
          </p:cNvPr>
          <p:cNvSpPr>
            <a:spLocks noGrp="1"/>
          </p:cNvSpPr>
          <p:nvPr>
            <p:ph idx="1"/>
          </p:nvPr>
        </p:nvSpPr>
        <p:spPr>
          <a:xfrm>
            <a:off x="228599" y="1295400"/>
            <a:ext cx="5392737" cy="5027613"/>
          </a:xfrm>
        </p:spPr>
        <p:txBody>
          <a:bodyPr/>
          <a:lstStyle/>
          <a:p>
            <a:r>
              <a:rPr lang="en-US" dirty="0"/>
              <a:t>Bursts from Aug 2008-May 2018</a:t>
            </a:r>
          </a:p>
          <a:p>
            <a:pPr lvl="1"/>
            <a:r>
              <a:rPr lang="en-US" dirty="0"/>
              <a:t>~1000 Swift GRBs (~100 short)</a:t>
            </a:r>
          </a:p>
          <a:p>
            <a:pPr lvl="1"/>
            <a:r>
              <a:rPr lang="en-US" dirty="0"/>
              <a:t>~2300 Fermi-GBM GRBs (~400 short)</a:t>
            </a:r>
          </a:p>
          <a:p>
            <a:pPr lvl="1"/>
            <a:r>
              <a:rPr lang="en-US" dirty="0"/>
              <a:t>~150 Fermi-LAT GRBs</a:t>
            </a:r>
          </a:p>
          <a:p>
            <a:pPr lvl="1"/>
            <a:r>
              <a:rPr lang="en-US" dirty="0"/>
              <a:t>~1000 Other (AGILE, </a:t>
            </a:r>
            <a:r>
              <a:rPr lang="en-US" dirty="0" err="1"/>
              <a:t>Suzaku</a:t>
            </a:r>
            <a:r>
              <a:rPr lang="en-US" dirty="0"/>
              <a:t>, </a:t>
            </a:r>
            <a:r>
              <a:rPr lang="en-US" dirty="0" err="1"/>
              <a:t>Konus</a:t>
            </a:r>
            <a:r>
              <a:rPr lang="en-US" dirty="0"/>
              <a:t>, INTEGRAL, etc.)</a:t>
            </a:r>
          </a:p>
          <a:p>
            <a:r>
              <a:rPr lang="en-US" dirty="0"/>
              <a:t> Limitations</a:t>
            </a:r>
          </a:p>
          <a:p>
            <a:pPr lvl="1"/>
            <a:r>
              <a:rPr lang="en-US" dirty="0"/>
              <a:t>~300 Swift GRBs with no high energy (&gt;150 </a:t>
            </a:r>
            <a:r>
              <a:rPr lang="en-US" dirty="0" err="1"/>
              <a:t>keV</a:t>
            </a:r>
            <a:r>
              <a:rPr lang="en-US" dirty="0"/>
              <a:t>) observations</a:t>
            </a:r>
          </a:p>
          <a:p>
            <a:pPr lvl="1"/>
            <a:r>
              <a:rPr lang="en-US" dirty="0"/>
              <a:t>~1200 poorly localized GRBs without afterglow observations</a:t>
            </a:r>
          </a:p>
          <a:p>
            <a:r>
              <a:rPr lang="en-US" dirty="0"/>
              <a:t> Best Observed Subset</a:t>
            </a:r>
          </a:p>
          <a:p>
            <a:pPr lvl="1"/>
            <a:r>
              <a:rPr lang="en-US" dirty="0"/>
              <a:t> Those with both high and low energy coverage</a:t>
            </a:r>
          </a:p>
          <a:p>
            <a:endParaRPr lang="en-US" dirty="0"/>
          </a:p>
        </p:txBody>
      </p:sp>
    </p:spTree>
    <p:extLst>
      <p:ext uri="{BB962C8B-B14F-4D97-AF65-F5344CB8AC3E}">
        <p14:creationId xmlns:p14="http://schemas.microsoft.com/office/powerpoint/2010/main" val="403981808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7C9AD-0EFD-D448-9C26-C655393A2121}"/>
              </a:ext>
            </a:extLst>
          </p:cNvPr>
          <p:cNvSpPr>
            <a:spLocks noGrp="1"/>
          </p:cNvSpPr>
          <p:nvPr>
            <p:ph type="title"/>
          </p:nvPr>
        </p:nvSpPr>
        <p:spPr/>
        <p:txBody>
          <a:bodyPr/>
          <a:lstStyle/>
          <a:p>
            <a:r>
              <a:rPr lang="en-US" dirty="0"/>
              <a:t>Gamma-ray Spectra</a:t>
            </a:r>
          </a:p>
        </p:txBody>
      </p:sp>
      <p:sp>
        <p:nvSpPr>
          <p:cNvPr id="3" name="Content Placeholder 2">
            <a:extLst>
              <a:ext uri="{FF2B5EF4-FFF2-40B4-BE49-F238E27FC236}">
                <a16:creationId xmlns:a16="http://schemas.microsoft.com/office/drawing/2014/main" id="{B33FAE45-21D1-1242-B3E9-263B84F65DA9}"/>
              </a:ext>
            </a:extLst>
          </p:cNvPr>
          <p:cNvSpPr>
            <a:spLocks noGrp="1"/>
          </p:cNvSpPr>
          <p:nvPr>
            <p:ph idx="1"/>
          </p:nvPr>
        </p:nvSpPr>
        <p:spPr>
          <a:xfrm>
            <a:off x="627063" y="5638800"/>
            <a:ext cx="7989887" cy="1143000"/>
          </a:xfrm>
        </p:spPr>
        <p:txBody>
          <a:bodyPr/>
          <a:lstStyle/>
          <a:p>
            <a:r>
              <a:rPr lang="en-US" dirty="0"/>
              <a:t>GRB spectra typically fit with smoothly broken power-law, but more detailed studies enabled by Fermi have uncovered deviations</a:t>
            </a:r>
          </a:p>
        </p:txBody>
      </p:sp>
      <p:pic>
        <p:nvPicPr>
          <p:cNvPr id="4" name="Picture 3">
            <a:extLst>
              <a:ext uri="{FF2B5EF4-FFF2-40B4-BE49-F238E27FC236}">
                <a16:creationId xmlns:a16="http://schemas.microsoft.com/office/drawing/2014/main" id="{66F6B213-7350-FA42-9ADE-806F36F3F6CC}"/>
              </a:ext>
            </a:extLst>
          </p:cNvPr>
          <p:cNvPicPr>
            <a:picLocks noChangeAspect="1"/>
          </p:cNvPicPr>
          <p:nvPr/>
        </p:nvPicPr>
        <p:blipFill>
          <a:blip r:embed="rId2"/>
          <a:stretch>
            <a:fillRect/>
          </a:stretch>
        </p:blipFill>
        <p:spPr>
          <a:xfrm>
            <a:off x="1600200" y="1447800"/>
            <a:ext cx="5567754" cy="3893666"/>
          </a:xfrm>
          <a:prstGeom prst="rect">
            <a:avLst/>
          </a:prstGeom>
        </p:spPr>
      </p:pic>
      <p:cxnSp>
        <p:nvCxnSpPr>
          <p:cNvPr id="6" name="Straight Connector 5">
            <a:extLst>
              <a:ext uri="{FF2B5EF4-FFF2-40B4-BE49-F238E27FC236}">
                <a16:creationId xmlns:a16="http://schemas.microsoft.com/office/drawing/2014/main" id="{1EACC4D4-5C32-734A-8891-3AC654C4F01D}"/>
              </a:ext>
            </a:extLst>
          </p:cNvPr>
          <p:cNvCxnSpPr/>
          <p:nvPr/>
        </p:nvCxnSpPr>
        <p:spPr>
          <a:xfrm>
            <a:off x="2590800" y="4419600"/>
            <a:ext cx="8382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DEC99F-19E3-0D42-9A07-818143C730A8}"/>
              </a:ext>
            </a:extLst>
          </p:cNvPr>
          <p:cNvCxnSpPr>
            <a:cxnSpLocks/>
          </p:cNvCxnSpPr>
          <p:nvPr/>
        </p:nvCxnSpPr>
        <p:spPr>
          <a:xfrm>
            <a:off x="3505200" y="4419600"/>
            <a:ext cx="6096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07A871A-DA52-CD40-A5DC-10CA44BBBF74}"/>
              </a:ext>
            </a:extLst>
          </p:cNvPr>
          <p:cNvSpPr txBox="1"/>
          <p:nvPr/>
        </p:nvSpPr>
        <p:spPr>
          <a:xfrm>
            <a:off x="3505200" y="4038600"/>
            <a:ext cx="609600" cy="338554"/>
          </a:xfrm>
          <a:prstGeom prst="rect">
            <a:avLst/>
          </a:prstGeom>
          <a:noFill/>
        </p:spPr>
        <p:txBody>
          <a:bodyPr wrap="square" rtlCol="0">
            <a:spAutoFit/>
          </a:bodyPr>
          <a:lstStyle/>
          <a:p>
            <a:r>
              <a:rPr lang="en-US" sz="1600" b="1" dirty="0">
                <a:solidFill>
                  <a:srgbClr val="FFC000"/>
                </a:solidFill>
                <a:latin typeface="Arial" panose="020B0604020202020204" pitchFamily="34" charset="0"/>
                <a:cs typeface="Arial" panose="020B0604020202020204" pitchFamily="34" charset="0"/>
              </a:rPr>
              <a:t>BAT</a:t>
            </a:r>
          </a:p>
        </p:txBody>
      </p:sp>
      <p:sp>
        <p:nvSpPr>
          <p:cNvPr id="10" name="TextBox 9">
            <a:extLst>
              <a:ext uri="{FF2B5EF4-FFF2-40B4-BE49-F238E27FC236}">
                <a16:creationId xmlns:a16="http://schemas.microsoft.com/office/drawing/2014/main" id="{96DF5C4E-C680-5642-ACEF-79B6879C0CB5}"/>
              </a:ext>
            </a:extLst>
          </p:cNvPr>
          <p:cNvSpPr txBox="1"/>
          <p:nvPr/>
        </p:nvSpPr>
        <p:spPr>
          <a:xfrm>
            <a:off x="2705100" y="4081046"/>
            <a:ext cx="609600" cy="338554"/>
          </a:xfrm>
          <a:prstGeom prst="rect">
            <a:avLst/>
          </a:prstGeom>
          <a:noFill/>
        </p:spPr>
        <p:txBody>
          <a:bodyPr wrap="square" rtlCol="0">
            <a:spAutoFit/>
          </a:bodyPr>
          <a:lstStyle/>
          <a:p>
            <a:r>
              <a:rPr lang="en-US" sz="1600" b="1" dirty="0">
                <a:solidFill>
                  <a:srgbClr val="00B050"/>
                </a:solidFill>
                <a:latin typeface="Arial" panose="020B0604020202020204" pitchFamily="34" charset="0"/>
                <a:cs typeface="Arial" panose="020B0604020202020204" pitchFamily="34" charset="0"/>
              </a:rPr>
              <a:t>XRT</a:t>
            </a:r>
          </a:p>
        </p:txBody>
      </p:sp>
      <p:sp>
        <p:nvSpPr>
          <p:cNvPr id="11" name="TextBox 10">
            <a:extLst>
              <a:ext uri="{FF2B5EF4-FFF2-40B4-BE49-F238E27FC236}">
                <a16:creationId xmlns:a16="http://schemas.microsoft.com/office/drawing/2014/main" id="{D9D4A18B-6DB4-374B-9E42-0B4EE9FD8DC6}"/>
              </a:ext>
            </a:extLst>
          </p:cNvPr>
          <p:cNvSpPr txBox="1"/>
          <p:nvPr/>
        </p:nvSpPr>
        <p:spPr>
          <a:xfrm>
            <a:off x="363538" y="4192488"/>
            <a:ext cx="129540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Swift</a:t>
            </a:r>
          </a:p>
        </p:txBody>
      </p:sp>
      <p:sp>
        <p:nvSpPr>
          <p:cNvPr id="12" name="TextBox 11">
            <a:extLst>
              <a:ext uri="{FF2B5EF4-FFF2-40B4-BE49-F238E27FC236}">
                <a16:creationId xmlns:a16="http://schemas.microsoft.com/office/drawing/2014/main" id="{3D6ACF9C-31AC-1249-9E9C-01B11EDA2FBB}"/>
              </a:ext>
            </a:extLst>
          </p:cNvPr>
          <p:cNvSpPr txBox="1"/>
          <p:nvPr/>
        </p:nvSpPr>
        <p:spPr>
          <a:xfrm>
            <a:off x="7010400" y="2105115"/>
            <a:ext cx="129540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Fermi</a:t>
            </a:r>
          </a:p>
        </p:txBody>
      </p:sp>
    </p:spTree>
    <p:extLst>
      <p:ext uri="{BB962C8B-B14F-4D97-AF65-F5344CB8AC3E}">
        <p14:creationId xmlns:p14="http://schemas.microsoft.com/office/powerpoint/2010/main" val="7050612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7058" name="Rectangle 2">
            <a:extLst>
              <a:ext uri="{FF2B5EF4-FFF2-40B4-BE49-F238E27FC236}">
                <a16:creationId xmlns:a16="http://schemas.microsoft.com/office/drawing/2014/main" id="{8E77FDEC-3B15-C544-83C2-7D88B5828BF8}"/>
              </a:ext>
            </a:extLst>
          </p:cNvPr>
          <p:cNvSpPr>
            <a:spLocks noGrp="1" noChangeArrowheads="1"/>
          </p:cNvSpPr>
          <p:nvPr>
            <p:ph type="title"/>
          </p:nvPr>
        </p:nvSpPr>
        <p:spPr>
          <a:xfrm>
            <a:off x="1079500" y="249238"/>
            <a:ext cx="7248525" cy="817562"/>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solidFill>
                  <a:schemeClr val="hlink"/>
                </a:solidFill>
              </a:rPr>
              <a:t>GRB Afterglows</a:t>
            </a:r>
            <a:endParaRPr lang="en-GB" altLang="en-US" sz="2000">
              <a:solidFill>
                <a:srgbClr val="800000"/>
              </a:solidFill>
            </a:endParaRPr>
          </a:p>
        </p:txBody>
      </p:sp>
      <p:sp>
        <p:nvSpPr>
          <p:cNvPr id="3117059" name="Text Box 3">
            <a:extLst>
              <a:ext uri="{FF2B5EF4-FFF2-40B4-BE49-F238E27FC236}">
                <a16:creationId xmlns:a16="http://schemas.microsoft.com/office/drawing/2014/main" id="{75FE1358-2022-D64D-A8A4-2F3A998EEA3E}"/>
              </a:ext>
            </a:extLst>
          </p:cNvPr>
          <p:cNvSpPr txBox="1">
            <a:spLocks noChangeArrowheads="1"/>
          </p:cNvSpPr>
          <p:nvPr/>
        </p:nvSpPr>
        <p:spPr bwMode="auto">
          <a:xfrm>
            <a:off x="457200" y="2514600"/>
            <a:ext cx="3886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0738">
              <a:tabLst>
                <a:tab pos="649288" algn="l"/>
                <a:tab pos="1298575" algn="l"/>
                <a:tab pos="1949450" algn="l"/>
                <a:tab pos="2598738" algn="l"/>
                <a:tab pos="3248025" algn="l"/>
              </a:tabLst>
              <a:defRPr sz="2400">
                <a:solidFill>
                  <a:schemeClr val="tx1"/>
                </a:solidFill>
                <a:latin typeface="Times New Roman" panose="02020603050405020304" pitchFamily="18" charset="0"/>
              </a:defRPr>
            </a:lvl1pPr>
            <a:lvl2pPr marL="409575" defTabSz="820738">
              <a:tabLst>
                <a:tab pos="649288" algn="l"/>
                <a:tab pos="1298575" algn="l"/>
                <a:tab pos="1949450" algn="l"/>
                <a:tab pos="2598738" algn="l"/>
                <a:tab pos="3248025" algn="l"/>
              </a:tabLst>
              <a:defRPr sz="2400">
                <a:solidFill>
                  <a:schemeClr val="tx1"/>
                </a:solidFill>
                <a:latin typeface="Times New Roman" panose="02020603050405020304" pitchFamily="18" charset="0"/>
              </a:defRPr>
            </a:lvl2pPr>
            <a:lvl3pPr marL="820738" defTabSz="820738">
              <a:tabLst>
                <a:tab pos="649288" algn="l"/>
                <a:tab pos="1298575" algn="l"/>
                <a:tab pos="1949450" algn="l"/>
                <a:tab pos="2598738" algn="l"/>
                <a:tab pos="3248025" algn="l"/>
              </a:tabLst>
              <a:defRPr sz="2400">
                <a:solidFill>
                  <a:schemeClr val="tx1"/>
                </a:solidFill>
                <a:latin typeface="Times New Roman" panose="02020603050405020304" pitchFamily="18" charset="0"/>
              </a:defRPr>
            </a:lvl3pPr>
            <a:lvl4pPr marL="1230313" defTabSz="820738">
              <a:tabLst>
                <a:tab pos="649288" algn="l"/>
                <a:tab pos="1298575" algn="l"/>
                <a:tab pos="1949450" algn="l"/>
                <a:tab pos="2598738" algn="l"/>
                <a:tab pos="3248025" algn="l"/>
              </a:tabLst>
              <a:defRPr sz="2400">
                <a:solidFill>
                  <a:schemeClr val="tx1"/>
                </a:solidFill>
                <a:latin typeface="Times New Roman" panose="02020603050405020304" pitchFamily="18" charset="0"/>
              </a:defRPr>
            </a:lvl4pPr>
            <a:lvl5pPr marL="1641475" defTabSz="820738">
              <a:tabLst>
                <a:tab pos="649288" algn="l"/>
                <a:tab pos="1298575" algn="l"/>
                <a:tab pos="1949450" algn="l"/>
                <a:tab pos="2598738" algn="l"/>
                <a:tab pos="3248025" algn="l"/>
              </a:tabLst>
              <a:defRPr sz="2400">
                <a:solidFill>
                  <a:schemeClr val="tx1"/>
                </a:solidFill>
                <a:latin typeface="Times New Roman" panose="02020603050405020304" pitchFamily="18" charset="0"/>
              </a:defRPr>
            </a:lvl5pPr>
            <a:lvl6pPr marL="2098675" defTabSz="820738" fontAlgn="base">
              <a:spcBef>
                <a:spcPct val="0"/>
              </a:spcBef>
              <a:spcAft>
                <a:spcPct val="0"/>
              </a:spcAft>
              <a:tabLst>
                <a:tab pos="649288" algn="l"/>
                <a:tab pos="1298575" algn="l"/>
                <a:tab pos="1949450" algn="l"/>
                <a:tab pos="2598738" algn="l"/>
                <a:tab pos="3248025" algn="l"/>
              </a:tabLst>
              <a:defRPr sz="2400">
                <a:solidFill>
                  <a:schemeClr val="tx1"/>
                </a:solidFill>
                <a:latin typeface="Times New Roman" panose="02020603050405020304" pitchFamily="18" charset="0"/>
              </a:defRPr>
            </a:lvl6pPr>
            <a:lvl7pPr marL="2555875" defTabSz="820738" fontAlgn="base">
              <a:spcBef>
                <a:spcPct val="0"/>
              </a:spcBef>
              <a:spcAft>
                <a:spcPct val="0"/>
              </a:spcAft>
              <a:tabLst>
                <a:tab pos="649288" algn="l"/>
                <a:tab pos="1298575" algn="l"/>
                <a:tab pos="1949450" algn="l"/>
                <a:tab pos="2598738" algn="l"/>
                <a:tab pos="3248025" algn="l"/>
              </a:tabLst>
              <a:defRPr sz="2400">
                <a:solidFill>
                  <a:schemeClr val="tx1"/>
                </a:solidFill>
                <a:latin typeface="Times New Roman" panose="02020603050405020304" pitchFamily="18" charset="0"/>
              </a:defRPr>
            </a:lvl7pPr>
            <a:lvl8pPr marL="3013075" defTabSz="820738" fontAlgn="base">
              <a:spcBef>
                <a:spcPct val="0"/>
              </a:spcBef>
              <a:spcAft>
                <a:spcPct val="0"/>
              </a:spcAft>
              <a:tabLst>
                <a:tab pos="649288" algn="l"/>
                <a:tab pos="1298575" algn="l"/>
                <a:tab pos="1949450" algn="l"/>
                <a:tab pos="2598738" algn="l"/>
                <a:tab pos="3248025" algn="l"/>
              </a:tabLst>
              <a:defRPr sz="2400">
                <a:solidFill>
                  <a:schemeClr val="tx1"/>
                </a:solidFill>
                <a:latin typeface="Times New Roman" panose="02020603050405020304" pitchFamily="18" charset="0"/>
              </a:defRPr>
            </a:lvl8pPr>
            <a:lvl9pPr marL="3470275" defTabSz="820738" fontAlgn="base">
              <a:spcBef>
                <a:spcPct val="0"/>
              </a:spcBef>
              <a:spcAft>
                <a:spcPct val="0"/>
              </a:spcAft>
              <a:tabLst>
                <a:tab pos="649288" algn="l"/>
                <a:tab pos="1298575" algn="l"/>
                <a:tab pos="1949450" algn="l"/>
                <a:tab pos="2598738" algn="l"/>
                <a:tab pos="3248025" algn="l"/>
              </a:tabLst>
              <a:defRPr sz="2400">
                <a:solidFill>
                  <a:schemeClr val="tx1"/>
                </a:solidFill>
                <a:latin typeface="Times New Roman" panose="02020603050405020304" pitchFamily="18" charset="0"/>
              </a:defRPr>
            </a:lvl9pPr>
          </a:lstStyle>
          <a:p>
            <a:pPr hangingPunct="0">
              <a:buClr>
                <a:srgbClr val="000000"/>
              </a:buClr>
              <a:buSzPct val="45000"/>
              <a:buFont typeface="StarSymbol" charset="0"/>
              <a:buChar char="●"/>
            </a:pPr>
            <a:r>
              <a:rPr lang="en-GB" altLang="en-US" sz="2000" b="1">
                <a:latin typeface="Arial" panose="020B0604020202020204" pitchFamily="34" charset="0"/>
                <a:ea typeface="HG Mincho Light J" charset="0"/>
                <a:cs typeface="HG Mincho Light J" charset="0"/>
              </a:rPr>
              <a:t> </a:t>
            </a:r>
            <a:r>
              <a:rPr lang="en-GB" altLang="en-US" sz="2000" b="1">
                <a:solidFill>
                  <a:srgbClr val="000080"/>
                </a:solidFill>
                <a:latin typeface="Arial" panose="020B0604020202020204" pitchFamily="34" charset="0"/>
                <a:ea typeface="HG Mincho Light J" charset="0"/>
                <a:cs typeface="HG Mincho Light J" charset="0"/>
              </a:rPr>
              <a:t>Faint, fading X-ray, optical or radio afterglows.</a:t>
            </a:r>
          </a:p>
          <a:p>
            <a:pPr hangingPunct="0">
              <a:buClr>
                <a:srgbClr val="000000"/>
              </a:buClr>
              <a:buSzPct val="45000"/>
              <a:buFont typeface="StarSymbol" charset="0"/>
              <a:buNone/>
            </a:pPr>
            <a:endParaRPr lang="en-GB" altLang="en-US" sz="2000" b="1">
              <a:solidFill>
                <a:srgbClr val="000080"/>
              </a:solidFill>
              <a:latin typeface="Arial" panose="020B0604020202020204" pitchFamily="34" charset="0"/>
              <a:ea typeface="HG Mincho Light J" charset="0"/>
              <a:cs typeface="HG Mincho Light J" charset="0"/>
            </a:endParaRPr>
          </a:p>
          <a:p>
            <a:pPr hangingPunct="0">
              <a:buClr>
                <a:srgbClr val="000000"/>
              </a:buClr>
              <a:buSzPct val="45000"/>
              <a:buFont typeface="StarSymbol" charset="0"/>
              <a:buChar char="●"/>
            </a:pPr>
            <a:r>
              <a:rPr lang="en-GB" altLang="en-US" sz="2000" b="1">
                <a:solidFill>
                  <a:srgbClr val="000080"/>
                </a:solidFill>
                <a:latin typeface="Arial" panose="020B0604020202020204" pitchFamily="34" charset="0"/>
                <a:ea typeface="HG Mincho Light J" charset="0"/>
                <a:cs typeface="HG Mincho Light J" charset="0"/>
              </a:rPr>
              <a:t> Identification of absorption or  emission lines in afterglow or  host galaxy allows determination of distance.</a:t>
            </a:r>
            <a:endParaRPr lang="en-GB" altLang="en-US" sz="2200">
              <a:solidFill>
                <a:srgbClr val="000080"/>
              </a:solidFill>
              <a:ea typeface="HG Mincho Light J" charset="0"/>
              <a:cs typeface="HG Mincho Light J" charset="0"/>
            </a:endParaRPr>
          </a:p>
        </p:txBody>
      </p:sp>
      <p:sp>
        <p:nvSpPr>
          <p:cNvPr id="3117060" name="Text Box 4">
            <a:extLst>
              <a:ext uri="{FF2B5EF4-FFF2-40B4-BE49-F238E27FC236}">
                <a16:creationId xmlns:a16="http://schemas.microsoft.com/office/drawing/2014/main" id="{53DAA522-5EF1-6A44-B773-0FA80DC0CACB}"/>
              </a:ext>
            </a:extLst>
          </p:cNvPr>
          <p:cNvSpPr txBox="1">
            <a:spLocks noChangeArrowheads="1"/>
          </p:cNvSpPr>
          <p:nvPr/>
        </p:nvSpPr>
        <p:spPr bwMode="auto">
          <a:xfrm>
            <a:off x="533400" y="5562600"/>
            <a:ext cx="80772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0738">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400">
                <a:solidFill>
                  <a:schemeClr val="tx1"/>
                </a:solidFill>
                <a:latin typeface="Times New Roman" panose="02020603050405020304" pitchFamily="18" charset="0"/>
              </a:defRPr>
            </a:lvl1pPr>
            <a:lvl2pPr marL="409575" defTabSz="820738">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400">
                <a:solidFill>
                  <a:schemeClr val="tx1"/>
                </a:solidFill>
                <a:latin typeface="Times New Roman" panose="02020603050405020304" pitchFamily="18" charset="0"/>
              </a:defRPr>
            </a:lvl2pPr>
            <a:lvl3pPr marL="820738" defTabSz="820738">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400">
                <a:solidFill>
                  <a:schemeClr val="tx1"/>
                </a:solidFill>
                <a:latin typeface="Times New Roman" panose="02020603050405020304" pitchFamily="18" charset="0"/>
              </a:defRPr>
            </a:lvl3pPr>
            <a:lvl4pPr marL="1230313" defTabSz="820738">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400">
                <a:solidFill>
                  <a:schemeClr val="tx1"/>
                </a:solidFill>
                <a:latin typeface="Times New Roman" panose="02020603050405020304" pitchFamily="18" charset="0"/>
              </a:defRPr>
            </a:lvl4pPr>
            <a:lvl5pPr marL="1641475" defTabSz="820738">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400">
                <a:solidFill>
                  <a:schemeClr val="tx1"/>
                </a:solidFill>
                <a:latin typeface="Times New Roman" panose="02020603050405020304" pitchFamily="18" charset="0"/>
              </a:defRPr>
            </a:lvl5pPr>
            <a:lvl6pPr marL="2098675" defTabSz="820738" fontAlgn="base">
              <a:spcBef>
                <a:spcPct val="0"/>
              </a:spcBef>
              <a:spcAft>
                <a:spcPct val="0"/>
              </a:spcAft>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400">
                <a:solidFill>
                  <a:schemeClr val="tx1"/>
                </a:solidFill>
                <a:latin typeface="Times New Roman" panose="02020603050405020304" pitchFamily="18" charset="0"/>
              </a:defRPr>
            </a:lvl6pPr>
            <a:lvl7pPr marL="2555875" defTabSz="820738" fontAlgn="base">
              <a:spcBef>
                <a:spcPct val="0"/>
              </a:spcBef>
              <a:spcAft>
                <a:spcPct val="0"/>
              </a:spcAft>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400">
                <a:solidFill>
                  <a:schemeClr val="tx1"/>
                </a:solidFill>
                <a:latin typeface="Times New Roman" panose="02020603050405020304" pitchFamily="18" charset="0"/>
              </a:defRPr>
            </a:lvl7pPr>
            <a:lvl8pPr marL="3013075" defTabSz="820738" fontAlgn="base">
              <a:spcBef>
                <a:spcPct val="0"/>
              </a:spcBef>
              <a:spcAft>
                <a:spcPct val="0"/>
              </a:spcAft>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400">
                <a:solidFill>
                  <a:schemeClr val="tx1"/>
                </a:solidFill>
                <a:latin typeface="Times New Roman" panose="02020603050405020304" pitchFamily="18" charset="0"/>
              </a:defRPr>
            </a:lvl8pPr>
            <a:lvl9pPr marL="3470275" defTabSz="820738" fontAlgn="base">
              <a:spcBef>
                <a:spcPct val="0"/>
              </a:spcBef>
              <a:spcAft>
                <a:spcPct val="0"/>
              </a:spcAft>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400">
                <a:solidFill>
                  <a:schemeClr val="tx1"/>
                </a:solidFill>
                <a:latin typeface="Times New Roman" panose="02020603050405020304" pitchFamily="18" charset="0"/>
              </a:defRPr>
            </a:lvl9pPr>
          </a:lstStyle>
          <a:p>
            <a:pPr hangingPunct="0">
              <a:buClr>
                <a:srgbClr val="000000"/>
              </a:buClr>
              <a:buSzPct val="45000"/>
              <a:buFont typeface="StarSymbol" charset="0"/>
              <a:buNone/>
            </a:pPr>
            <a:r>
              <a:rPr lang="en-GB" altLang="en-US" sz="2200" b="1">
                <a:latin typeface="Arial" panose="020B0604020202020204" pitchFamily="34" charset="0"/>
                <a:ea typeface="HG Mincho Light J" charset="0"/>
                <a:cs typeface="HG Mincho Light J" charset="0"/>
              </a:rPr>
              <a:t>Implies that GRB are enormously energetic: 10</a:t>
            </a:r>
            <a:r>
              <a:rPr lang="en-GB" altLang="en-US" sz="2200" b="1" baseline="33000">
                <a:latin typeface="Arial" panose="020B0604020202020204" pitchFamily="34" charset="0"/>
                <a:ea typeface="HG Mincho Light J" charset="0"/>
                <a:cs typeface="HG Mincho Light J" charset="0"/>
              </a:rPr>
              <a:t>48</a:t>
            </a:r>
            <a:r>
              <a:rPr lang="en-GB" altLang="en-US" sz="2200" b="1">
                <a:latin typeface="Arial" panose="020B0604020202020204" pitchFamily="34" charset="0"/>
                <a:ea typeface="HG Mincho Light J" charset="0"/>
                <a:cs typeface="HG Mincho Light J" charset="0"/>
              </a:rPr>
              <a:t> -10</a:t>
            </a:r>
            <a:r>
              <a:rPr lang="en-GB" altLang="en-US" sz="2200" b="1" baseline="33000">
                <a:latin typeface="Arial" panose="020B0604020202020204" pitchFamily="34" charset="0"/>
                <a:ea typeface="HG Mincho Light J" charset="0"/>
                <a:cs typeface="HG Mincho Light J" charset="0"/>
              </a:rPr>
              <a:t>54</a:t>
            </a:r>
            <a:r>
              <a:rPr lang="en-GB" altLang="en-US" sz="2200" b="1">
                <a:latin typeface="Arial" panose="020B0604020202020204" pitchFamily="34" charset="0"/>
                <a:ea typeface="HG Mincho Light J" charset="0"/>
                <a:cs typeface="HG Mincho Light J" charset="0"/>
              </a:rPr>
              <a:t> ergs.</a:t>
            </a:r>
          </a:p>
          <a:p>
            <a:pPr hangingPunct="0">
              <a:buClr>
                <a:srgbClr val="000000"/>
              </a:buClr>
              <a:buSzPct val="45000"/>
              <a:buFont typeface="StarSymbol" charset="0"/>
              <a:buNone/>
            </a:pPr>
            <a:r>
              <a:rPr lang="en-GB" altLang="en-US" sz="2200" b="1">
                <a:latin typeface="Arial" panose="020B0604020202020204" pitchFamily="34" charset="0"/>
                <a:ea typeface="HG Mincho Light J" charset="0"/>
                <a:cs typeface="HG Mincho Light J" charset="0"/>
              </a:rPr>
              <a:t>(c.f. Solar rest mass = ~2 x 10</a:t>
            </a:r>
            <a:r>
              <a:rPr lang="en-GB" altLang="en-US" sz="2200" b="1" baseline="33000">
                <a:latin typeface="Arial" panose="020B0604020202020204" pitchFamily="34" charset="0"/>
                <a:ea typeface="HG Mincho Light J" charset="0"/>
                <a:cs typeface="HG Mincho Light J" charset="0"/>
              </a:rPr>
              <a:t>54</a:t>
            </a:r>
            <a:r>
              <a:rPr lang="en-GB" altLang="en-US" sz="2200" b="1">
                <a:latin typeface="Arial" panose="020B0604020202020204" pitchFamily="34" charset="0"/>
                <a:ea typeface="HG Mincho Light J" charset="0"/>
                <a:cs typeface="HG Mincho Light J" charset="0"/>
              </a:rPr>
              <a:t> ergs)</a:t>
            </a:r>
            <a:endParaRPr lang="en-GB" altLang="en-US" sz="2200">
              <a:ea typeface="HG Mincho Light J" charset="0"/>
              <a:cs typeface="HG Mincho Light J" charset="0"/>
            </a:endParaRPr>
          </a:p>
          <a:p>
            <a:pPr hangingPunct="0">
              <a:buClr>
                <a:srgbClr val="000000"/>
              </a:buClr>
              <a:buSzPct val="45000"/>
              <a:buFont typeface="StarSymbol" charset="0"/>
              <a:buNone/>
            </a:pPr>
            <a:endParaRPr lang="en-GB" altLang="en-US" sz="2200">
              <a:ea typeface="HG Mincho Light J" charset="0"/>
              <a:cs typeface="HG Mincho Light J" charset="0"/>
            </a:endParaRPr>
          </a:p>
        </p:txBody>
      </p:sp>
      <p:pic>
        <p:nvPicPr>
          <p:cNvPr id="3117061" name="Picture 5">
            <a:extLst>
              <a:ext uri="{FF2B5EF4-FFF2-40B4-BE49-F238E27FC236}">
                <a16:creationId xmlns:a16="http://schemas.microsoft.com/office/drawing/2014/main" id="{B9DFD4CC-2050-9445-B0C5-CDD6B7C6B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362200"/>
            <a:ext cx="4411663" cy="2922588"/>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3117062" name="Text Box 6">
            <a:extLst>
              <a:ext uri="{FF2B5EF4-FFF2-40B4-BE49-F238E27FC236}">
                <a16:creationId xmlns:a16="http://schemas.microsoft.com/office/drawing/2014/main" id="{A74C315C-CA85-C942-8865-9E3442267A18}"/>
              </a:ext>
            </a:extLst>
          </p:cNvPr>
          <p:cNvSpPr txBox="1">
            <a:spLocks noChangeArrowheads="1"/>
          </p:cNvSpPr>
          <p:nvPr/>
        </p:nvSpPr>
        <p:spPr bwMode="auto">
          <a:xfrm>
            <a:off x="304800" y="1295400"/>
            <a:ext cx="8534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0738">
              <a:tabLst>
                <a:tab pos="649288" algn="l"/>
                <a:tab pos="1298575" algn="l"/>
                <a:tab pos="1949450" algn="l"/>
                <a:tab pos="2598738" algn="l"/>
                <a:tab pos="3248025" algn="l"/>
                <a:tab pos="3897313" algn="l"/>
                <a:tab pos="4548188" algn="l"/>
                <a:tab pos="5197475" algn="l"/>
                <a:tab pos="5846763" algn="l"/>
                <a:tab pos="6496050" algn="l"/>
                <a:tab pos="7145338" algn="l"/>
              </a:tabLst>
              <a:defRPr sz="2400">
                <a:solidFill>
                  <a:schemeClr val="tx1"/>
                </a:solidFill>
                <a:latin typeface="Times New Roman" panose="02020603050405020304" pitchFamily="18" charset="0"/>
              </a:defRPr>
            </a:lvl1pPr>
            <a:lvl2pPr marL="409575" defTabSz="820738">
              <a:tabLst>
                <a:tab pos="649288" algn="l"/>
                <a:tab pos="1298575" algn="l"/>
                <a:tab pos="1949450" algn="l"/>
                <a:tab pos="2598738" algn="l"/>
                <a:tab pos="3248025" algn="l"/>
                <a:tab pos="3897313" algn="l"/>
                <a:tab pos="4548188" algn="l"/>
                <a:tab pos="5197475" algn="l"/>
                <a:tab pos="5846763" algn="l"/>
                <a:tab pos="6496050" algn="l"/>
                <a:tab pos="7145338" algn="l"/>
              </a:tabLst>
              <a:defRPr sz="2400">
                <a:solidFill>
                  <a:schemeClr val="tx1"/>
                </a:solidFill>
                <a:latin typeface="Times New Roman" panose="02020603050405020304" pitchFamily="18" charset="0"/>
              </a:defRPr>
            </a:lvl2pPr>
            <a:lvl3pPr marL="820738" defTabSz="820738">
              <a:tabLst>
                <a:tab pos="649288" algn="l"/>
                <a:tab pos="1298575" algn="l"/>
                <a:tab pos="1949450" algn="l"/>
                <a:tab pos="2598738" algn="l"/>
                <a:tab pos="3248025" algn="l"/>
                <a:tab pos="3897313" algn="l"/>
                <a:tab pos="4548188" algn="l"/>
                <a:tab pos="5197475" algn="l"/>
                <a:tab pos="5846763" algn="l"/>
                <a:tab pos="6496050" algn="l"/>
                <a:tab pos="7145338" algn="l"/>
              </a:tabLst>
              <a:defRPr sz="2400">
                <a:solidFill>
                  <a:schemeClr val="tx1"/>
                </a:solidFill>
                <a:latin typeface="Times New Roman" panose="02020603050405020304" pitchFamily="18" charset="0"/>
              </a:defRPr>
            </a:lvl3pPr>
            <a:lvl4pPr marL="1230313" defTabSz="820738">
              <a:tabLst>
                <a:tab pos="649288" algn="l"/>
                <a:tab pos="1298575" algn="l"/>
                <a:tab pos="1949450" algn="l"/>
                <a:tab pos="2598738" algn="l"/>
                <a:tab pos="3248025" algn="l"/>
                <a:tab pos="3897313" algn="l"/>
                <a:tab pos="4548188" algn="l"/>
                <a:tab pos="5197475" algn="l"/>
                <a:tab pos="5846763" algn="l"/>
                <a:tab pos="6496050" algn="l"/>
                <a:tab pos="7145338" algn="l"/>
              </a:tabLst>
              <a:defRPr sz="2400">
                <a:solidFill>
                  <a:schemeClr val="tx1"/>
                </a:solidFill>
                <a:latin typeface="Times New Roman" panose="02020603050405020304" pitchFamily="18" charset="0"/>
              </a:defRPr>
            </a:lvl4pPr>
            <a:lvl5pPr marL="1641475" defTabSz="820738">
              <a:tabLst>
                <a:tab pos="649288" algn="l"/>
                <a:tab pos="1298575" algn="l"/>
                <a:tab pos="1949450" algn="l"/>
                <a:tab pos="2598738" algn="l"/>
                <a:tab pos="3248025" algn="l"/>
                <a:tab pos="3897313" algn="l"/>
                <a:tab pos="4548188" algn="l"/>
                <a:tab pos="5197475" algn="l"/>
                <a:tab pos="5846763" algn="l"/>
                <a:tab pos="6496050" algn="l"/>
                <a:tab pos="7145338" algn="l"/>
              </a:tabLst>
              <a:defRPr sz="2400">
                <a:solidFill>
                  <a:schemeClr val="tx1"/>
                </a:solidFill>
                <a:latin typeface="Times New Roman" panose="02020603050405020304" pitchFamily="18" charset="0"/>
              </a:defRPr>
            </a:lvl5pPr>
            <a:lvl6pPr marL="2098675" defTabSz="820738" fontAlgn="base">
              <a:spcBef>
                <a:spcPct val="0"/>
              </a:spcBef>
              <a:spcAft>
                <a:spcPct val="0"/>
              </a:spcAft>
              <a:tabLst>
                <a:tab pos="649288" algn="l"/>
                <a:tab pos="1298575" algn="l"/>
                <a:tab pos="1949450" algn="l"/>
                <a:tab pos="2598738" algn="l"/>
                <a:tab pos="3248025" algn="l"/>
                <a:tab pos="3897313" algn="l"/>
                <a:tab pos="4548188" algn="l"/>
                <a:tab pos="5197475" algn="l"/>
                <a:tab pos="5846763" algn="l"/>
                <a:tab pos="6496050" algn="l"/>
                <a:tab pos="7145338" algn="l"/>
              </a:tabLst>
              <a:defRPr sz="2400">
                <a:solidFill>
                  <a:schemeClr val="tx1"/>
                </a:solidFill>
                <a:latin typeface="Times New Roman" panose="02020603050405020304" pitchFamily="18" charset="0"/>
              </a:defRPr>
            </a:lvl6pPr>
            <a:lvl7pPr marL="2555875" defTabSz="820738" fontAlgn="base">
              <a:spcBef>
                <a:spcPct val="0"/>
              </a:spcBef>
              <a:spcAft>
                <a:spcPct val="0"/>
              </a:spcAft>
              <a:tabLst>
                <a:tab pos="649288" algn="l"/>
                <a:tab pos="1298575" algn="l"/>
                <a:tab pos="1949450" algn="l"/>
                <a:tab pos="2598738" algn="l"/>
                <a:tab pos="3248025" algn="l"/>
                <a:tab pos="3897313" algn="l"/>
                <a:tab pos="4548188" algn="l"/>
                <a:tab pos="5197475" algn="l"/>
                <a:tab pos="5846763" algn="l"/>
                <a:tab pos="6496050" algn="l"/>
                <a:tab pos="7145338" algn="l"/>
              </a:tabLst>
              <a:defRPr sz="2400">
                <a:solidFill>
                  <a:schemeClr val="tx1"/>
                </a:solidFill>
                <a:latin typeface="Times New Roman" panose="02020603050405020304" pitchFamily="18" charset="0"/>
              </a:defRPr>
            </a:lvl7pPr>
            <a:lvl8pPr marL="3013075" defTabSz="820738" fontAlgn="base">
              <a:spcBef>
                <a:spcPct val="0"/>
              </a:spcBef>
              <a:spcAft>
                <a:spcPct val="0"/>
              </a:spcAft>
              <a:tabLst>
                <a:tab pos="649288" algn="l"/>
                <a:tab pos="1298575" algn="l"/>
                <a:tab pos="1949450" algn="l"/>
                <a:tab pos="2598738" algn="l"/>
                <a:tab pos="3248025" algn="l"/>
                <a:tab pos="3897313" algn="l"/>
                <a:tab pos="4548188" algn="l"/>
                <a:tab pos="5197475" algn="l"/>
                <a:tab pos="5846763" algn="l"/>
                <a:tab pos="6496050" algn="l"/>
                <a:tab pos="7145338" algn="l"/>
              </a:tabLst>
              <a:defRPr sz="2400">
                <a:solidFill>
                  <a:schemeClr val="tx1"/>
                </a:solidFill>
                <a:latin typeface="Times New Roman" panose="02020603050405020304" pitchFamily="18" charset="0"/>
              </a:defRPr>
            </a:lvl8pPr>
            <a:lvl9pPr marL="3470275" defTabSz="820738" fontAlgn="base">
              <a:spcBef>
                <a:spcPct val="0"/>
              </a:spcBef>
              <a:spcAft>
                <a:spcPct val="0"/>
              </a:spcAft>
              <a:tabLst>
                <a:tab pos="649288" algn="l"/>
                <a:tab pos="1298575" algn="l"/>
                <a:tab pos="1949450" algn="l"/>
                <a:tab pos="2598738" algn="l"/>
                <a:tab pos="3248025" algn="l"/>
                <a:tab pos="3897313" algn="l"/>
                <a:tab pos="4548188" algn="l"/>
                <a:tab pos="5197475" algn="l"/>
                <a:tab pos="5846763" algn="l"/>
                <a:tab pos="6496050" algn="l"/>
                <a:tab pos="7145338" algn="l"/>
              </a:tabLst>
              <a:defRPr sz="2400">
                <a:solidFill>
                  <a:schemeClr val="tx1"/>
                </a:solidFill>
                <a:latin typeface="Times New Roman" panose="02020603050405020304" pitchFamily="18" charset="0"/>
              </a:defRPr>
            </a:lvl9pPr>
          </a:lstStyle>
          <a:p>
            <a:pPr hangingPunct="0">
              <a:buClr>
                <a:srgbClr val="000000"/>
              </a:buClr>
              <a:buSzPct val="45000"/>
              <a:buFont typeface="StarSymbol" charset="0"/>
              <a:buNone/>
            </a:pPr>
            <a:r>
              <a:rPr lang="en-GB" altLang="en-US" sz="2200" b="1">
                <a:solidFill>
                  <a:srgbClr val="008000"/>
                </a:solidFill>
                <a:latin typeface="Arial" panose="020B0604020202020204" pitchFamily="34" charset="0"/>
                <a:ea typeface="HG Mincho Light J" charset="0"/>
                <a:cs typeface="HG Mincho Light J" charset="0"/>
              </a:rPr>
              <a:t>GRB leave behind a faint declining echo at lower wavelengths.</a:t>
            </a:r>
          </a:p>
          <a:p>
            <a:pPr hangingPunct="0">
              <a:buClr>
                <a:srgbClr val="000000"/>
              </a:buClr>
              <a:buSzPct val="45000"/>
              <a:buFont typeface="StarSymbol" charset="0"/>
              <a:buNone/>
            </a:pPr>
            <a:r>
              <a:rPr lang="en-GB" altLang="en-US" sz="2200" b="1">
                <a:solidFill>
                  <a:srgbClr val="008000"/>
                </a:solidFill>
                <a:latin typeface="Arial" panose="020B0604020202020204" pitchFamily="34" charset="0"/>
                <a:ea typeface="HG Mincho Light J" charset="0"/>
                <a:cs typeface="HG Mincho Light J" charset="0"/>
              </a:rPr>
              <a:t>Important as it allows us to better measure the location of the source</a:t>
            </a:r>
            <a:endParaRPr lang="en-GB" altLang="en-US" sz="2200">
              <a:solidFill>
                <a:srgbClr val="008000"/>
              </a:solidFill>
              <a:ea typeface="HG Mincho Light J" charset="0"/>
              <a:cs typeface="HG Mincho Light J"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4226" name="Rectangle 2">
            <a:extLst>
              <a:ext uri="{FF2B5EF4-FFF2-40B4-BE49-F238E27FC236}">
                <a16:creationId xmlns:a16="http://schemas.microsoft.com/office/drawing/2014/main" id="{67227469-1261-E849-B787-F3D63B4B1677}"/>
              </a:ext>
            </a:extLst>
          </p:cNvPr>
          <p:cNvSpPr>
            <a:spLocks noGrp="1" noChangeArrowheads="1"/>
          </p:cNvSpPr>
          <p:nvPr>
            <p:ph type="title"/>
          </p:nvPr>
        </p:nvSpPr>
        <p:spPr/>
        <p:txBody>
          <a:bodyPr/>
          <a:lstStyle/>
          <a:p>
            <a:r>
              <a:rPr lang="en-US" altLang="en-US"/>
              <a:t>Fireball model</a:t>
            </a:r>
          </a:p>
        </p:txBody>
      </p:sp>
      <p:pic>
        <p:nvPicPr>
          <p:cNvPr id="3124227" name="Picture 3" descr="sci_american">
            <a:extLst>
              <a:ext uri="{FF2B5EF4-FFF2-40B4-BE49-F238E27FC236}">
                <a16:creationId xmlns:a16="http://schemas.microsoft.com/office/drawing/2014/main" id="{C4F1D51A-828F-414E-8A8D-FD769E3B5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31863"/>
            <a:ext cx="7086600" cy="59261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theme/theme1.xml><?xml version="1.0" encoding="utf-8"?>
<a:theme xmlns:a="http://schemas.openxmlformats.org/drawingml/2006/main" name="GLAST-Lminus7-v3">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GLAST-Lminus7-v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GLAST-Lminus7-v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LAST-Lminus7-v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LAST-Lminus7-v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LAST-Lminus7-v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LAST-Lminus7-v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LAST-Lminus7-v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LAST-Lminus7-v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data:ritz:glast:talks:GLAST-Lminus7-v3.ppt</Template>
  <TotalTime>29506</TotalTime>
  <Words>2503</Words>
  <Application>Microsoft Macintosh PowerPoint</Application>
  <PresentationFormat>On-screen Show (4:3)</PresentationFormat>
  <Paragraphs>377</Paragraphs>
  <Slides>47</Slides>
  <Notes>15</Notes>
  <HiddenSlides>1</HiddenSlides>
  <MMClips>2</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47</vt:i4>
      </vt:variant>
    </vt:vector>
  </HeadingPairs>
  <TitlesOfParts>
    <vt:vector size="68" baseType="lpstr">
      <vt:lpstr>Times New Roman</vt:lpstr>
      <vt:lpstr>Arial</vt:lpstr>
      <vt:lpstr>Comic Sans MS</vt:lpstr>
      <vt:lpstr>HG Mincho Light J</vt:lpstr>
      <vt:lpstr>StarSymbol</vt:lpstr>
      <vt:lpstr>Nimbus Roman No9 L</vt:lpstr>
      <vt:lpstr>Symbol</vt:lpstr>
      <vt:lpstr>Lucida Sans Unicode</vt:lpstr>
      <vt:lpstr>Times</vt:lpstr>
      <vt:lpstr>ＭＳ Ｐゴシック</vt:lpstr>
      <vt:lpstr>Helvetica</vt:lpstr>
      <vt:lpstr>Calibri</vt:lpstr>
      <vt:lpstr>Arial</vt:lpstr>
      <vt:lpstr>Lucida Grande</vt:lpstr>
      <vt:lpstr>Symbol Proportional BT</vt:lpstr>
      <vt:lpstr>FreeSans</vt:lpstr>
      <vt:lpstr>DejaVu LGC Sans</vt:lpstr>
      <vt:lpstr>Wingdings</vt:lpstr>
      <vt:lpstr>DejaVu Sans</vt:lpstr>
      <vt:lpstr>ヒラギノ角ゴ ProN W3</vt:lpstr>
      <vt:lpstr>GLAST-Lminus7-v3</vt:lpstr>
      <vt:lpstr>Gamma-ray Bursts  An Overview</vt:lpstr>
      <vt:lpstr>Briefly the brightest gamma-ray source in the sky</vt:lpstr>
      <vt:lpstr>Distributed Isotropically Across the Sky</vt:lpstr>
      <vt:lpstr>Gamma-ray Lightcurves</vt:lpstr>
      <vt:lpstr>Duration distributions - two classes?</vt:lpstr>
      <vt:lpstr>Current GRB Observations</vt:lpstr>
      <vt:lpstr>Gamma-ray Spectra</vt:lpstr>
      <vt:lpstr>GRB Afterglows</vt:lpstr>
      <vt:lpstr>Fireball model</vt:lpstr>
      <vt:lpstr>PowerPoint Presentation</vt:lpstr>
      <vt:lpstr>Prompt GRB Categories</vt:lpstr>
      <vt:lpstr>Broadband Observations of GRBs</vt:lpstr>
      <vt:lpstr>Afterglows</vt:lpstr>
      <vt:lpstr>X-ray flares and Plateaus</vt:lpstr>
      <vt:lpstr>More possible complexities</vt:lpstr>
      <vt:lpstr>New Spectral Features </vt:lpstr>
      <vt:lpstr>Fermi-GBM Spectra - Thermal Components</vt:lpstr>
      <vt:lpstr>GeV GRB Properties</vt:lpstr>
      <vt:lpstr>GeV Emission Origin</vt:lpstr>
      <vt:lpstr>Multimessenger Synergies - Neutrinos</vt:lpstr>
      <vt:lpstr>Gravitational Waves</vt:lpstr>
      <vt:lpstr>GRB 170817A</vt:lpstr>
      <vt:lpstr>GRB 170817 was a normal short GRB</vt:lpstr>
      <vt:lpstr>The GRB is Exceedingly Dim</vt:lpstr>
      <vt:lpstr>Structured Jet or Cocoon</vt:lpstr>
      <vt:lpstr>Some details – two gamma-ray components</vt:lpstr>
      <vt:lpstr>Origin of the Gamma-rays</vt:lpstr>
      <vt:lpstr>Late onset of X-ray and Radio</vt:lpstr>
      <vt:lpstr>On-axis jet</vt:lpstr>
      <vt:lpstr>Off-axis Jet</vt:lpstr>
      <vt:lpstr>Off-axis Jet</vt:lpstr>
      <vt:lpstr>X-ray, Optical and Radio emission rise and finally decline…</vt:lpstr>
      <vt:lpstr>The Future</vt:lpstr>
      <vt:lpstr>Gamma-ray Counterparts to GW events</vt:lpstr>
      <vt:lpstr>BurstCube A CubeSat for Gravitational Wave Counterparts</vt:lpstr>
      <vt:lpstr>BurstCube: A CubeSat for Gravitational Wave Counterparts</vt:lpstr>
      <vt:lpstr>Nimble: The Time Domain Explorer</vt:lpstr>
      <vt:lpstr>Nimble Concept of Operations</vt:lpstr>
      <vt:lpstr>Transient Astrophysics Observatory (TAO-ISS) PI: Jordan Camp (GSFC)</vt:lpstr>
      <vt:lpstr>All-sky Medium Energy Gamma-ray  Observatory (AMEGO) PI: Julie McEnery (GSFC)</vt:lpstr>
      <vt:lpstr>AMEGO and GRB</vt:lpstr>
      <vt:lpstr>GRB 170817A</vt:lpstr>
      <vt:lpstr>The End</vt:lpstr>
      <vt:lpstr>Lorentz Invariance Violation</vt:lpstr>
      <vt:lpstr>Lorentz Invariance Violation</vt:lpstr>
      <vt:lpstr>PowerPoint Presentation</vt:lpstr>
      <vt:lpstr>Fermi-LAT Constraints from GRB090510</vt:lpstr>
    </vt:vector>
  </TitlesOfParts>
  <Manager/>
  <Company>GSFC</Company>
  <LinksUpToDate>false</LinksUpToDate>
  <SharedDoc>false</SharedDoc>
  <HyperlinkBase/>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Steven Ritz</dc:creator>
  <cp:keywords/>
  <dc:description/>
  <cp:lastModifiedBy>Microsoft Office User</cp:lastModifiedBy>
  <cp:revision>226</cp:revision>
  <cp:lastPrinted>2011-06-04T16:00:09Z</cp:lastPrinted>
  <dcterms:created xsi:type="dcterms:W3CDTF">2008-05-21T22:13:50Z</dcterms:created>
  <dcterms:modified xsi:type="dcterms:W3CDTF">2018-06-06T06:45:36Z</dcterms:modified>
  <cp:category/>
</cp:coreProperties>
</file>