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89" r:id="rId12"/>
    <p:sldId id="330" r:id="rId13"/>
    <p:sldId id="288" r:id="rId14"/>
    <p:sldId id="290" r:id="rId15"/>
    <p:sldId id="291" r:id="rId16"/>
    <p:sldId id="269" r:id="rId17"/>
    <p:sldId id="322" r:id="rId18"/>
    <p:sldId id="323" r:id="rId19"/>
    <p:sldId id="324" r:id="rId20"/>
    <p:sldId id="325" r:id="rId21"/>
    <p:sldId id="287" r:id="rId22"/>
    <p:sldId id="329" r:id="rId23"/>
    <p:sldId id="326" r:id="rId24"/>
    <p:sldId id="328" r:id="rId25"/>
    <p:sldId id="275" r:id="rId26"/>
    <p:sldId id="276" r:id="rId27"/>
    <p:sldId id="277" r:id="rId28"/>
    <p:sldId id="278" r:id="rId29"/>
    <p:sldId id="279" r:id="rId30"/>
    <p:sldId id="282" r:id="rId31"/>
    <p:sldId id="283" r:id="rId32"/>
    <p:sldId id="286" r:id="rId3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B"/>
    <a:srgbClr val="C5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8" autoAdjust="0"/>
    <p:restoredTop sz="94725" autoAdjust="0"/>
  </p:normalViewPr>
  <p:slideViewPr>
    <p:cSldViewPr snapToGrid="0" snapToObjects="1">
      <p:cViewPr varScale="1">
        <p:scale>
          <a:sx n="82" d="100"/>
          <a:sy n="82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60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47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53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0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41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41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2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92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 userDrawn="1"/>
        </p:nvSpPr>
        <p:spPr>
          <a:xfrm>
            <a:off x="315889" y="23152"/>
            <a:ext cx="1305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bg1">
                    <a:lumMod val="65000"/>
                  </a:schemeClr>
                </a:solidFill>
                <a:effectLst/>
              </a:rPr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159462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72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72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351BC-5D01-C04A-B59F-C6E88FCC43F5}" type="datetimeFigureOut">
              <a:rPr lang="it-IT" smtClean="0"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29B28-1371-EE42-A7DF-C0B0724686D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xmlns="" id="{C91981EF-7552-4D16-8830-140833BEEE7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463278" y="6711757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emf"/><Relationship Id="rId7" Type="http://schemas.openxmlformats.org/officeDocument/2006/relationships/image" Target="../media/image2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emf"/><Relationship Id="rId7" Type="http://schemas.openxmlformats.org/officeDocument/2006/relationships/image" Target="../media/image3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emf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44.jpeg"/><Relationship Id="rId5" Type="http://schemas.openxmlformats.org/officeDocument/2006/relationships/image" Target="../media/image13.emf"/><Relationship Id="rId10" Type="http://schemas.openxmlformats.org/officeDocument/2006/relationships/image" Target="../media/image43.png"/><Relationship Id="rId4" Type="http://schemas.openxmlformats.org/officeDocument/2006/relationships/image" Target="../media/image12.emf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26" Type="http://schemas.openxmlformats.org/officeDocument/2006/relationships/image" Target="../media/image63.jpeg"/><Relationship Id="rId3" Type="http://schemas.openxmlformats.org/officeDocument/2006/relationships/image" Target="../media/image12.emf"/><Relationship Id="rId21" Type="http://schemas.openxmlformats.org/officeDocument/2006/relationships/image" Target="../media/image59.jpeg"/><Relationship Id="rId7" Type="http://schemas.openxmlformats.org/officeDocument/2006/relationships/image" Target="../media/image40.pn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62.png"/><Relationship Id="rId2" Type="http://schemas.openxmlformats.org/officeDocument/2006/relationships/image" Target="../media/image11.emf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jpeg"/><Relationship Id="rId24" Type="http://schemas.openxmlformats.org/officeDocument/2006/relationships/image" Target="../media/image61.jpeg"/><Relationship Id="rId5" Type="http://schemas.openxmlformats.org/officeDocument/2006/relationships/image" Target="../media/image14.emf"/><Relationship Id="rId15" Type="http://schemas.openxmlformats.org/officeDocument/2006/relationships/image" Target="../media/image53.jpeg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13.emf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45.jpeg"/><Relationship Id="rId27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4.jpeg"/><Relationship Id="rId3" Type="http://schemas.openxmlformats.org/officeDocument/2006/relationships/image" Target="../media/image12.emf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11.emf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14.emf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13.emf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12.emf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14.emf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13.em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11.emf"/><Relationship Id="rId7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4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6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1.emf"/><Relationship Id="rId7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01.e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11.emf"/><Relationship Id="rId7" Type="http://schemas.openxmlformats.org/officeDocument/2006/relationships/image" Target="../media/image103.e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06.png"/><Relationship Id="rId4" Type="http://schemas.openxmlformats.org/officeDocument/2006/relationships/image" Target="../media/image12.emf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4653" y="4423946"/>
            <a:ext cx="5056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NEPTUNE 2018 - N</a:t>
            </a:r>
            <a:r>
              <a:rPr lang="de-DE" b="1" dirty="0">
                <a:solidFill>
                  <a:schemeClr val="bg1"/>
                </a:solidFill>
              </a:rPr>
              <a:t>apoli</a:t>
            </a:r>
            <a:endParaRPr lang="de-DE" sz="3600" b="1" dirty="0">
              <a:solidFill>
                <a:schemeClr val="bg1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5831913"/>
            <a:ext cx="5482272" cy="7672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70" y="6019867"/>
            <a:ext cx="4269315" cy="4239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29" y="-359776"/>
            <a:ext cx="1759518" cy="2032000"/>
          </a:xfrm>
          <a:prstGeom prst="rect">
            <a:avLst/>
          </a:prstGeom>
        </p:spPr>
      </p:pic>
      <p:pic>
        <p:nvPicPr>
          <p:cNvPr id="7" name="Immagine 6" descr="Immagine che contiene segnale, arresto, esterni, cielo&#10;&#10;Descrizione generata con affidabilità molto elevata">
            <a:extLst>
              <a:ext uri="{FF2B5EF4-FFF2-40B4-BE49-F238E27FC236}">
                <a16:creationId xmlns:a16="http://schemas.microsoft.com/office/drawing/2014/main" xmlns="" id="{D259CD5E-69F4-4E4F-8D1E-87EC72A31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634" y="2557812"/>
            <a:ext cx="1273524" cy="147002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C220E139-6DE6-4CC8-BA46-4762700F1A37}"/>
              </a:ext>
            </a:extLst>
          </p:cNvPr>
          <p:cNvSpPr/>
          <p:nvPr/>
        </p:nvSpPr>
        <p:spPr>
          <a:xfrm>
            <a:off x="228364" y="2524097"/>
            <a:ext cx="4245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Electronics for Large Arrays of Photodetectors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2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mid-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02"/>
            <a:ext cx="9143999" cy="647589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CAEN Expertise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74148" y="1318986"/>
            <a:ext cx="752475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C50014"/>
                </a:solidFill>
              </a:rPr>
              <a:t>CAEN is specialized in multi channel electronics for physic experiments with an excellent price performance ratio. Our product lines cover any need of a modern experiment, from the detector output to the computer.</a:t>
            </a: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C50014"/>
                </a:solidFill>
              </a:rPr>
              <a:t>Our offer includes:</a:t>
            </a:r>
            <a:endParaRPr lang="en-US"/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/>
              <a:t>Front End Electronics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/>
              <a:t>Data Acquisition and digitiIization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/>
              <a:t>High Voltage and Low Voltage power supplies</a:t>
            </a:r>
          </a:p>
        </p:txBody>
      </p:sp>
    </p:spTree>
    <p:extLst>
      <p:ext uri="{BB962C8B-B14F-4D97-AF65-F5344CB8AC3E}">
        <p14:creationId xmlns:p14="http://schemas.microsoft.com/office/powerpoint/2010/main" val="22600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Front End Electronics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85775" y="2146440"/>
            <a:ext cx="814986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50014"/>
                </a:solidFill>
              </a:rPr>
              <a:t>CAEN through the years introduced electronics with increased capability in terms of channel density and performance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50014"/>
                </a:solidFill>
              </a:rPr>
              <a:t>Today our catalogue offer single channel, multichannel and “hybrid” preamplifier, and, thank to our recent agreement with WEEROC, we can propose ASICS to handle signals up to thousands of channel  </a:t>
            </a:r>
            <a:endParaRPr lang="en-US" dirty="0"/>
          </a:p>
        </p:txBody>
      </p:sp>
      <p:pic>
        <p:nvPicPr>
          <p:cNvPr id="3" name="Immagine 2" descr="Immagine che contiene testo&#10;&#10;Descrizione generata con affidabilità elevata">
            <a:extLst>
              <a:ext uri="{FF2B5EF4-FFF2-40B4-BE49-F238E27FC236}">
                <a16:creationId xmlns:a16="http://schemas.microsoft.com/office/drawing/2014/main" xmlns="" id="{D8949056-1645-4655-AB32-0FB7BA17A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398" y="4274051"/>
            <a:ext cx="1570020" cy="8747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C5EF257-7E0A-49D4-8EC2-645A4EF57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62" y="3992376"/>
            <a:ext cx="2316159" cy="11564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9E1F8B4-A726-4378-81AE-305CAB7069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693"/>
          <a:stretch/>
        </p:blipFill>
        <p:spPr>
          <a:xfrm>
            <a:off x="183064" y="4276151"/>
            <a:ext cx="1295400" cy="8726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77353F5F-2E61-4025-9BBC-EE5A9E6512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168"/>
          <a:stretch/>
        </p:blipFill>
        <p:spPr>
          <a:xfrm>
            <a:off x="2263208" y="4144541"/>
            <a:ext cx="1312446" cy="1004236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xmlns="" id="{744CD2E6-76A4-4EA0-AA08-C1D72F59E42D}"/>
              </a:ext>
            </a:extLst>
          </p:cNvPr>
          <p:cNvGrpSpPr/>
          <p:nvPr/>
        </p:nvGrpSpPr>
        <p:grpSpPr>
          <a:xfrm>
            <a:off x="485775" y="5248006"/>
            <a:ext cx="8767461" cy="1052975"/>
            <a:chOff x="386813" y="4754088"/>
            <a:chExt cx="8767461" cy="1052975"/>
          </a:xfrm>
        </p:grpSpPr>
        <p:sp>
          <p:nvSpPr>
            <p:cNvPr id="22" name="Freccia a destra 21">
              <a:extLst>
                <a:ext uri="{FF2B5EF4-FFF2-40B4-BE49-F238E27FC236}">
                  <a16:creationId xmlns:a16="http://schemas.microsoft.com/office/drawing/2014/main" xmlns="" id="{7937A770-C364-400A-8E34-BA9EE2B93D40}"/>
                </a:ext>
              </a:extLst>
            </p:cNvPr>
            <p:cNvSpPr/>
            <p:nvPr/>
          </p:nvSpPr>
          <p:spPr>
            <a:xfrm>
              <a:off x="426817" y="4754088"/>
              <a:ext cx="8290366" cy="105297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NUMBER OF CHANNELS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xmlns="" id="{8374FA33-10E7-4044-A52B-D122A36DBD46}"/>
                </a:ext>
              </a:extLst>
            </p:cNvPr>
            <p:cNvSpPr txBox="1"/>
            <p:nvPr/>
          </p:nvSpPr>
          <p:spPr>
            <a:xfrm>
              <a:off x="386813" y="5136524"/>
              <a:ext cx="961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FEW TENS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xmlns="" id="{F49A1517-7B7B-4707-AA8F-B9EF4F6CAE49}"/>
                </a:ext>
              </a:extLst>
            </p:cNvPr>
            <p:cNvSpPr txBox="1"/>
            <p:nvPr/>
          </p:nvSpPr>
          <p:spPr>
            <a:xfrm>
              <a:off x="7378681" y="5045551"/>
              <a:ext cx="1775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HUNDREDS THOUSAND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6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Weeroc</a:t>
            </a:r>
            <a:r>
              <a:rPr lang="en-US" sz="2800" b="1" dirty="0"/>
              <a:t> worldwide distributor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92124" y="1393103"/>
            <a:ext cx="752475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50014"/>
                </a:solidFill>
              </a:rPr>
              <a:t>Signal Conditioning, Read-out Electronics - interface between the experiment and the scientist: from detector signals to visualization of data! 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Waveform Digitizers &amp; Digital Pulse Processing 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FPGA algorithms for the Digital Pulse Processing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Analog Pulse Processing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Programmable Trigger module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Multichannel Analyzer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Preamplifiers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Custom project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9647A90-86FA-FA44-B76A-7CCCA99A1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0" y="431800"/>
            <a:ext cx="85598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2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7CDB899-4C7E-448C-B262-437BE261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62" y="2655325"/>
            <a:ext cx="8414535" cy="420267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Weeroc</a:t>
            </a:r>
            <a:r>
              <a:rPr lang="it-IT" sz="2800" b="1" dirty="0"/>
              <a:t> products</a:t>
            </a:r>
            <a:endParaRPr lang="en-US" sz="2800" b="1" dirty="0"/>
          </a:p>
        </p:txBody>
      </p:sp>
      <p:sp>
        <p:nvSpPr>
          <p:cNvPr id="19" name="Rettangolo 18"/>
          <p:cNvSpPr/>
          <p:nvPr/>
        </p:nvSpPr>
        <p:spPr>
          <a:xfrm>
            <a:off x="397436" y="1318986"/>
            <a:ext cx="8404261" cy="1637638"/>
          </a:xfrm>
          <a:prstGeom prst="rect">
            <a:avLst/>
          </a:prstGeom>
          <a:gradFill flip="none" rotWithShape="1">
            <a:gsLst>
              <a:gs pos="19000">
                <a:srgbClr val="4A452A">
                  <a:alpha val="58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lIns="180000" tIns="108000" bIns="828000">
            <a:spAutoFit/>
          </a:bodyPr>
          <a:lstStyle/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Off-the-shelf programmable analogue and mixed-signal ASIC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Whole family for photodetector read-out</a:t>
            </a:r>
          </a:p>
        </p:txBody>
      </p:sp>
    </p:spTree>
    <p:extLst>
      <p:ext uri="{BB962C8B-B14F-4D97-AF65-F5344CB8AC3E}">
        <p14:creationId xmlns:p14="http://schemas.microsoft.com/office/powerpoint/2010/main" val="25338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Why read-out chips 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A1A91B9-5D3F-45CB-86D7-598E34660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473" y="2548847"/>
            <a:ext cx="8743950" cy="282290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29E8405D-C18E-46D2-91D6-3928D8BF2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938" y="1490881"/>
            <a:ext cx="791588" cy="6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Photodetector read-out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DF4AF29-83DC-4C2B-A548-500628E0A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938" y="1490881"/>
            <a:ext cx="791588" cy="6076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6D3D8B7-34B8-449E-AE6D-30E71216C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5" y="2186160"/>
            <a:ext cx="8229599" cy="34544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6EDC9E7-88B7-4231-8DD6-3E9303A77A31}"/>
              </a:ext>
            </a:extLst>
          </p:cNvPr>
          <p:cNvSpPr txBox="1"/>
          <p:nvPr/>
        </p:nvSpPr>
        <p:spPr>
          <a:xfrm>
            <a:off x="504825" y="5781675"/>
            <a:ext cx="814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help you determine the best ASIC for your application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186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ddle-ba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2" y="458177"/>
            <a:ext cx="8582758" cy="643656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Pulse Processing Expertise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92124" y="1393103"/>
            <a:ext cx="752475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50014"/>
                </a:solidFill>
              </a:rPr>
              <a:t>Signal Conditioning, Read-out Electronics - interface between the experiment and the scientist: from detector signals to visualization of data! 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Waveform Digitizers &amp; Digital Pulse Processing 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FPGA algorithms for the Digital Pulse Processing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Analog Pulse Processing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Programmable Trigger module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Multichannel Analyzer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sz="2000" b="1" dirty="0">
                <a:solidFill>
                  <a:srgbClr val="C00000"/>
                </a:solidFill>
              </a:rPr>
              <a:t>Custom project!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8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Digital Acquisition Chain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AEC3FABA-4927-4DB6-997D-D57529D220AB}"/>
              </a:ext>
            </a:extLst>
          </p:cNvPr>
          <p:cNvGrpSpPr/>
          <p:nvPr/>
        </p:nvGrpSpPr>
        <p:grpSpPr>
          <a:xfrm>
            <a:off x="305527" y="2186862"/>
            <a:ext cx="878012" cy="594066"/>
            <a:chOff x="1684957" y="4256645"/>
            <a:chExt cx="1170683" cy="792088"/>
          </a:xfrm>
        </p:grpSpPr>
        <p:sp>
          <p:nvSpPr>
            <p:cNvPr id="11" name="Cilindro 10">
              <a:extLst>
                <a:ext uri="{FF2B5EF4-FFF2-40B4-BE49-F238E27FC236}">
                  <a16:creationId xmlns:a16="http://schemas.microsoft.com/office/drawing/2014/main" xmlns="" id="{A0EF016E-85BA-4123-90BC-51789885FF2C}"/>
                </a:ext>
              </a:extLst>
            </p:cNvPr>
            <p:cNvSpPr/>
            <p:nvPr/>
          </p:nvSpPr>
          <p:spPr>
            <a:xfrm rot="5400000">
              <a:off x="1752895" y="4188707"/>
              <a:ext cx="792088" cy="927963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8000">
                  <a:schemeClr val="accent5">
                    <a:satMod val="110000"/>
                    <a:shade val="100000"/>
                    <a:lumMod val="70000"/>
                    <a:lumOff val="30000"/>
                  </a:schemeClr>
                </a:gs>
                <a:gs pos="100000">
                  <a:schemeClr val="accent5">
                    <a:satMod val="120000"/>
                    <a:shade val="78000"/>
                    <a:lumMod val="54000"/>
                  </a:schemeClr>
                </a:gs>
              </a:gsLst>
              <a:lin ang="0" scaled="1"/>
              <a:tileRect/>
            </a:gradFill>
            <a:ln w="9525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sp>
          <p:nvSpPr>
            <p:cNvPr id="12" name="Cilindro 11">
              <a:extLst>
                <a:ext uri="{FF2B5EF4-FFF2-40B4-BE49-F238E27FC236}">
                  <a16:creationId xmlns:a16="http://schemas.microsoft.com/office/drawing/2014/main" xmlns="" id="{A7905201-AE3E-4100-B953-28A46513DA33}"/>
                </a:ext>
              </a:extLst>
            </p:cNvPr>
            <p:cNvSpPr/>
            <p:nvPr/>
          </p:nvSpPr>
          <p:spPr>
            <a:xfrm rot="5400000">
              <a:off x="2430563" y="4470322"/>
              <a:ext cx="485421" cy="364733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8000">
                  <a:schemeClr val="accent5">
                    <a:satMod val="110000"/>
                    <a:shade val="100000"/>
                    <a:lumMod val="70000"/>
                    <a:lumOff val="30000"/>
                  </a:schemeClr>
                </a:gs>
                <a:gs pos="100000">
                  <a:schemeClr val="accent5">
                    <a:satMod val="120000"/>
                    <a:shade val="78000"/>
                    <a:lumMod val="54000"/>
                  </a:schemeClr>
                </a:gs>
              </a:gsLst>
              <a:lin ang="0" scaled="1"/>
              <a:tileRect/>
            </a:gradFill>
            <a:ln w="9525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  <p:sp>
          <p:nvSpPr>
            <p:cNvPr id="13" name="Cilindro 12">
              <a:extLst>
                <a:ext uri="{FF2B5EF4-FFF2-40B4-BE49-F238E27FC236}">
                  <a16:creationId xmlns:a16="http://schemas.microsoft.com/office/drawing/2014/main" xmlns="" id="{CE918995-6A7E-4130-AC0A-789CB28957FA}"/>
                </a:ext>
              </a:extLst>
            </p:cNvPr>
            <p:cNvSpPr/>
            <p:nvPr/>
          </p:nvSpPr>
          <p:spPr>
            <a:xfrm rot="5400000">
              <a:off x="2784069" y="4622395"/>
              <a:ext cx="82555" cy="60587"/>
            </a:xfrm>
            <a:prstGeom prst="can">
              <a:avLst/>
            </a:prstGeom>
            <a:gradFill flip="none"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8000">
                  <a:schemeClr val="accent5">
                    <a:satMod val="110000"/>
                    <a:shade val="100000"/>
                    <a:lumMod val="70000"/>
                    <a:lumOff val="30000"/>
                  </a:schemeClr>
                </a:gs>
                <a:gs pos="100000">
                  <a:schemeClr val="accent5">
                    <a:satMod val="120000"/>
                    <a:shade val="78000"/>
                    <a:lumMod val="54000"/>
                  </a:schemeClr>
                </a:gs>
              </a:gsLst>
              <a:lin ang="0" scaled="1"/>
              <a:tileRect/>
            </a:gradFill>
            <a:ln w="9525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/>
            </a:p>
          </p:txBody>
        </p:sp>
      </p:grpSp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D4AE164B-BB0F-4FB9-8FF5-74E9051A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29" y="2182903"/>
            <a:ext cx="302729" cy="14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ttore 1 70">
            <a:extLst>
              <a:ext uri="{FF2B5EF4-FFF2-40B4-BE49-F238E27FC236}">
                <a16:creationId xmlns:a16="http://schemas.microsoft.com/office/drawing/2014/main" xmlns="" id="{171EB246-F507-430A-BA26-C19817C63F19}"/>
              </a:ext>
            </a:extLst>
          </p:cNvPr>
          <p:cNvCxnSpPr>
            <a:endCxn id="13" idx="1"/>
          </p:cNvCxnSpPr>
          <p:nvPr/>
        </p:nvCxnSpPr>
        <p:spPr bwMode="auto">
          <a:xfrm flipH="1">
            <a:off x="1183538" y="2476911"/>
            <a:ext cx="829326" cy="698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Freccia a destra 20">
            <a:extLst>
              <a:ext uri="{FF2B5EF4-FFF2-40B4-BE49-F238E27FC236}">
                <a16:creationId xmlns:a16="http://schemas.microsoft.com/office/drawing/2014/main" xmlns="" id="{AC849169-EB25-4B38-BFA8-1CC568CEC946}"/>
              </a:ext>
            </a:extLst>
          </p:cNvPr>
          <p:cNvSpPr/>
          <p:nvPr/>
        </p:nvSpPr>
        <p:spPr bwMode="auto">
          <a:xfrm>
            <a:off x="2208033" y="2332302"/>
            <a:ext cx="720074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2" name="CasellaDiTesto 1">
            <a:extLst>
              <a:ext uri="{FF2B5EF4-FFF2-40B4-BE49-F238E27FC236}">
                <a16:creationId xmlns:a16="http://schemas.microsoft.com/office/drawing/2014/main" xmlns="" id="{A5FCBB18-4AF9-494D-87B9-B6108091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770" y="2195137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 err="1">
                <a:solidFill>
                  <a:srgbClr val="0F01BF"/>
                </a:solidFill>
                <a:latin typeface="Comic Sans MS" pitchFamily="66" charset="0"/>
              </a:rPr>
              <a:t>samples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3" name="CasellaDiTesto 1">
            <a:extLst>
              <a:ext uri="{FF2B5EF4-FFF2-40B4-BE49-F238E27FC236}">
                <a16:creationId xmlns:a16="http://schemas.microsoft.com/office/drawing/2014/main" xmlns="" id="{BD85B204-773F-4704-B17C-606B84DC3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776" y="2373414"/>
            <a:ext cx="7020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>
                <a:solidFill>
                  <a:srgbClr val="0F01BF"/>
                </a:solidFill>
                <a:latin typeface="Comic Sans MS" pitchFamily="66" charset="0"/>
              </a:rPr>
              <a:t>01100101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3F1A8493-3D6C-45D0-98BC-679DC824D7AF}"/>
              </a:ext>
            </a:extLst>
          </p:cNvPr>
          <p:cNvSpPr/>
          <p:nvPr/>
        </p:nvSpPr>
        <p:spPr>
          <a:xfrm>
            <a:off x="2961865" y="2088434"/>
            <a:ext cx="1044797" cy="7643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Comic Sans MS" panose="030F0702030302020204" pitchFamily="66" charset="0"/>
              </a:rPr>
              <a:t>Waveform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  <a:latin typeface="Comic Sans MS" panose="030F0702030302020204" pitchFamily="66" charset="0"/>
              </a:rPr>
              <a:t>Recorder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526A6E8E-7E49-4388-A4F5-E56172BE3F1D}"/>
              </a:ext>
            </a:extLst>
          </p:cNvPr>
          <p:cNvSpPr/>
          <p:nvPr/>
        </p:nvSpPr>
        <p:spPr>
          <a:xfrm>
            <a:off x="4846994" y="2088434"/>
            <a:ext cx="972385" cy="7643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Comic Sans MS" panose="030F0702030302020204" pitchFamily="66" charset="0"/>
              </a:rPr>
              <a:t>Pulse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Processor</a:t>
            </a: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xmlns="" id="{9794B92B-8B0A-48FA-98D2-0FFF39E7CFEA}"/>
              </a:ext>
            </a:extLst>
          </p:cNvPr>
          <p:cNvSpPr/>
          <p:nvPr/>
        </p:nvSpPr>
        <p:spPr bwMode="auto">
          <a:xfrm>
            <a:off x="4031119" y="2341886"/>
            <a:ext cx="807515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7" name="CasellaDiTesto 1">
            <a:extLst>
              <a:ext uri="{FF2B5EF4-FFF2-40B4-BE49-F238E27FC236}">
                <a16:creationId xmlns:a16="http://schemas.microsoft.com/office/drawing/2014/main" xmlns="" id="{85EA2BD8-FBF0-49D9-94AB-482C2C09C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108" y="2204721"/>
            <a:ext cx="756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 err="1">
                <a:solidFill>
                  <a:srgbClr val="0F01BF"/>
                </a:solidFill>
                <a:latin typeface="Comic Sans MS" pitchFamily="66" charset="0"/>
              </a:rPr>
              <a:t>waveforms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8" name="CasellaDiTesto 1">
            <a:extLst>
              <a:ext uri="{FF2B5EF4-FFF2-40B4-BE49-F238E27FC236}">
                <a16:creationId xmlns:a16="http://schemas.microsoft.com/office/drawing/2014/main" xmlns="" id="{97FC76A9-FF16-4F3A-8336-20DBDC44D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498" y="2382998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>
                <a:solidFill>
                  <a:srgbClr val="0F01BF"/>
                </a:solidFill>
                <a:latin typeface="Comic Sans MS" pitchFamily="66" charset="0"/>
              </a:rPr>
              <a:t>s1, s2, …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xmlns="" id="{658B0F13-6DD0-4872-9B8F-D1E50D9BDE3E}"/>
              </a:ext>
            </a:extLst>
          </p:cNvPr>
          <p:cNvSpPr/>
          <p:nvPr/>
        </p:nvSpPr>
        <p:spPr>
          <a:xfrm>
            <a:off x="6652680" y="2088434"/>
            <a:ext cx="972385" cy="7643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Comic Sans MS" panose="030F0702030302020204" pitchFamily="66" charset="0"/>
              </a:rPr>
              <a:t>CPU</a:t>
            </a:r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xmlns="" id="{91AD0FB5-A7F3-45DA-AD8C-14E3155B8F9D}"/>
              </a:ext>
            </a:extLst>
          </p:cNvPr>
          <p:cNvSpPr/>
          <p:nvPr/>
        </p:nvSpPr>
        <p:spPr bwMode="auto">
          <a:xfrm>
            <a:off x="5834641" y="2341886"/>
            <a:ext cx="807515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1" name="CasellaDiTesto 1">
            <a:extLst>
              <a:ext uri="{FF2B5EF4-FFF2-40B4-BE49-F238E27FC236}">
                <a16:creationId xmlns:a16="http://schemas.microsoft.com/office/drawing/2014/main" xmlns="" id="{11F496AA-5E91-45A8-A99F-A4C579D9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630" y="2204721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 err="1">
                <a:solidFill>
                  <a:srgbClr val="0F01BF"/>
                </a:solidFill>
                <a:latin typeface="Comic Sans MS" pitchFamily="66" charset="0"/>
              </a:rPr>
              <a:t>events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2" name="CasellaDiTesto 1">
            <a:extLst>
              <a:ext uri="{FF2B5EF4-FFF2-40B4-BE49-F238E27FC236}">
                <a16:creationId xmlns:a16="http://schemas.microsoft.com/office/drawing/2014/main" xmlns="" id="{F4859964-803D-45E4-BF8D-B2DE2291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021" y="2382998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>
                <a:solidFill>
                  <a:srgbClr val="0F01BF"/>
                </a:solidFill>
                <a:latin typeface="Comic Sans MS" pitchFamily="66" charset="0"/>
              </a:rPr>
              <a:t>T,E,S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xmlns="" id="{EA04B964-E773-4032-84AF-14B060985643}"/>
              </a:ext>
            </a:extLst>
          </p:cNvPr>
          <p:cNvSpPr/>
          <p:nvPr/>
        </p:nvSpPr>
        <p:spPr bwMode="auto">
          <a:xfrm rot="5400000">
            <a:off x="6013552" y="2799644"/>
            <a:ext cx="324038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xmlns="" id="{A1D15D6C-B1A6-437B-A0B6-3383BF8A25D7}"/>
              </a:ext>
            </a:extLst>
          </p:cNvPr>
          <p:cNvSpPr/>
          <p:nvPr/>
        </p:nvSpPr>
        <p:spPr bwMode="auto">
          <a:xfrm rot="5400000">
            <a:off x="4218847" y="2799642"/>
            <a:ext cx="324040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xmlns="" id="{28D2BA59-2A69-4BA4-A387-45E8E907BDAB}"/>
              </a:ext>
            </a:extLst>
          </p:cNvPr>
          <p:cNvSpPr/>
          <p:nvPr/>
        </p:nvSpPr>
        <p:spPr bwMode="auto">
          <a:xfrm rot="5400000">
            <a:off x="7820837" y="2799644"/>
            <a:ext cx="324040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xmlns="" id="{D0226F0E-60A8-4737-B896-07CEA95186D2}"/>
              </a:ext>
            </a:extLst>
          </p:cNvPr>
          <p:cNvSpPr/>
          <p:nvPr/>
        </p:nvSpPr>
        <p:spPr bwMode="auto">
          <a:xfrm>
            <a:off x="7637685" y="2341886"/>
            <a:ext cx="807515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7" name="CasellaDiTesto 1">
            <a:extLst>
              <a:ext uri="{FF2B5EF4-FFF2-40B4-BE49-F238E27FC236}">
                <a16:creationId xmlns:a16="http://schemas.microsoft.com/office/drawing/2014/main" xmlns="" id="{06E337B5-25DF-48BC-BDC9-955970C8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674" y="2204721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 err="1">
                <a:solidFill>
                  <a:srgbClr val="0F01BF"/>
                </a:solidFill>
                <a:latin typeface="Comic Sans MS" pitchFamily="66" charset="0"/>
              </a:rPr>
              <a:t>spectra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8" name="CasellaDiTesto 1">
            <a:extLst>
              <a:ext uri="{FF2B5EF4-FFF2-40B4-BE49-F238E27FC236}">
                <a16:creationId xmlns:a16="http://schemas.microsoft.com/office/drawing/2014/main" xmlns="" id="{0CCD56F9-4D1F-44AF-B0B8-E720B42F4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064" y="2382998"/>
            <a:ext cx="756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b="1" dirty="0" err="1">
                <a:solidFill>
                  <a:srgbClr val="0F01BF"/>
                </a:solidFill>
                <a:latin typeface="Comic Sans MS" pitchFamily="66" charset="0"/>
              </a:rPr>
              <a:t>Histo</a:t>
            </a:r>
            <a:endParaRPr lang="it-IT" sz="12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39" name="Rettangolo 1">
            <a:extLst>
              <a:ext uri="{FF2B5EF4-FFF2-40B4-BE49-F238E27FC236}">
                <a16:creationId xmlns:a16="http://schemas.microsoft.com/office/drawing/2014/main" xmlns="" id="{482BA61B-2912-413A-94A9-C9AF1B942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49" y="3104965"/>
            <a:ext cx="16546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Oscilloscope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Mode</a:t>
            </a:r>
          </a:p>
        </p:txBody>
      </p:sp>
      <p:sp>
        <p:nvSpPr>
          <p:cNvPr id="40" name="Rettangolo 1">
            <a:extLst>
              <a:ext uri="{FF2B5EF4-FFF2-40B4-BE49-F238E27FC236}">
                <a16:creationId xmlns:a16="http://schemas.microsoft.com/office/drawing/2014/main" xmlns="" id="{08D8795B-1EC4-4164-A5E8-72E8B3230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658" y="3104965"/>
            <a:ext cx="17873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Multi-Parametric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List Mode</a:t>
            </a:r>
          </a:p>
        </p:txBody>
      </p:sp>
      <p:sp>
        <p:nvSpPr>
          <p:cNvPr id="41" name="Rettangolo 1">
            <a:extLst>
              <a:ext uri="{FF2B5EF4-FFF2-40B4-BE49-F238E27FC236}">
                <a16:creationId xmlns:a16="http://schemas.microsoft.com/office/drawing/2014/main" xmlns="" id="{485B9C18-C10B-44EE-9AB0-AE3B3C06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656" y="3104965"/>
            <a:ext cx="16546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Digital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Spectrometer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xmlns="" id="{F486CD75-BBA9-4095-83A6-BE6118591A2E}"/>
              </a:ext>
            </a:extLst>
          </p:cNvPr>
          <p:cNvGrpSpPr/>
          <p:nvPr/>
        </p:nvGrpSpPr>
        <p:grpSpPr>
          <a:xfrm>
            <a:off x="5600191" y="3645025"/>
            <a:ext cx="1106771" cy="1004921"/>
            <a:chOff x="7466922" y="3842500"/>
            <a:chExt cx="1475694" cy="1339895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xmlns="" id="{29772F30-E4D2-4279-885B-CEB3282DC695}"/>
                </a:ext>
              </a:extLst>
            </p:cNvPr>
            <p:cNvGrpSpPr/>
            <p:nvPr/>
          </p:nvGrpSpPr>
          <p:grpSpPr>
            <a:xfrm>
              <a:off x="7466922" y="3842500"/>
              <a:ext cx="1094325" cy="1008112"/>
              <a:chOff x="2265371" y="5085185"/>
              <a:chExt cx="1094325" cy="1008112"/>
            </a:xfrm>
          </p:grpSpPr>
          <p:sp>
            <p:nvSpPr>
              <p:cNvPr id="96" name="Rettangolo 95">
                <a:extLst>
                  <a:ext uri="{FF2B5EF4-FFF2-40B4-BE49-F238E27FC236}">
                    <a16:creationId xmlns:a16="http://schemas.microsoft.com/office/drawing/2014/main" xmlns="" id="{A4286098-A11F-4B88-8B99-A5623D47A677}"/>
                  </a:ext>
                </a:extLst>
              </p:cNvPr>
              <p:cNvSpPr/>
              <p:nvPr/>
            </p:nvSpPr>
            <p:spPr>
              <a:xfrm>
                <a:off x="2265371" y="5085185"/>
                <a:ext cx="1094325" cy="1008112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525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xmlns="" id="{9B13F8E7-0349-4825-B25F-434AC41CC410}"/>
                  </a:ext>
                </a:extLst>
              </p:cNvPr>
              <p:cNvSpPr/>
              <p:nvPr/>
            </p:nvSpPr>
            <p:spPr>
              <a:xfrm>
                <a:off x="2312240" y="51346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12334</a:t>
                </a:r>
              </a:p>
            </p:txBody>
          </p:sp>
          <p:sp>
            <p:nvSpPr>
              <p:cNvPr id="98" name="Rettangolo 97">
                <a:extLst>
                  <a:ext uri="{FF2B5EF4-FFF2-40B4-BE49-F238E27FC236}">
                    <a16:creationId xmlns:a16="http://schemas.microsoft.com/office/drawing/2014/main" xmlns="" id="{6FAB176A-BE00-41F0-9261-B29590B2E179}"/>
                  </a:ext>
                </a:extLst>
              </p:cNvPr>
              <p:cNvSpPr/>
              <p:nvPr/>
            </p:nvSpPr>
            <p:spPr>
              <a:xfrm>
                <a:off x="2721885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</a:t>
                </a:r>
              </a:p>
            </p:txBody>
          </p:sp>
          <p:sp>
            <p:nvSpPr>
              <p:cNvPr id="99" name="Rettangolo 98">
                <a:extLst>
                  <a:ext uri="{FF2B5EF4-FFF2-40B4-BE49-F238E27FC236}">
                    <a16:creationId xmlns:a16="http://schemas.microsoft.com/office/drawing/2014/main" xmlns="" id="{9191473B-2633-43B1-8847-0B82105163E1}"/>
                  </a:ext>
                </a:extLst>
              </p:cNvPr>
              <p:cNvSpPr/>
              <p:nvPr/>
            </p:nvSpPr>
            <p:spPr>
              <a:xfrm>
                <a:off x="3041426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0.55</a:t>
                </a:r>
              </a:p>
            </p:txBody>
          </p:sp>
          <p:sp>
            <p:nvSpPr>
              <p:cNvPr id="100" name="Rettangolo 99">
                <a:extLst>
                  <a:ext uri="{FF2B5EF4-FFF2-40B4-BE49-F238E27FC236}">
                    <a16:creationId xmlns:a16="http://schemas.microsoft.com/office/drawing/2014/main" xmlns="" id="{FFB9BEB3-516D-4823-8770-3B42579E41E2}"/>
                  </a:ext>
                </a:extLst>
              </p:cNvPr>
              <p:cNvSpPr/>
              <p:nvPr/>
            </p:nvSpPr>
            <p:spPr>
              <a:xfrm>
                <a:off x="2312240" y="52533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134567</a:t>
                </a:r>
              </a:p>
            </p:txBody>
          </p:sp>
          <p:sp>
            <p:nvSpPr>
              <p:cNvPr id="101" name="Rettangolo 100">
                <a:extLst>
                  <a:ext uri="{FF2B5EF4-FFF2-40B4-BE49-F238E27FC236}">
                    <a16:creationId xmlns:a16="http://schemas.microsoft.com/office/drawing/2014/main" xmlns="" id="{99BC5B54-2395-4BA6-92F2-19A0AA358EF5}"/>
                  </a:ext>
                </a:extLst>
              </p:cNvPr>
              <p:cNvSpPr/>
              <p:nvPr/>
            </p:nvSpPr>
            <p:spPr>
              <a:xfrm>
                <a:off x="2721885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1034</a:t>
                </a:r>
              </a:p>
            </p:txBody>
          </p:sp>
          <p:sp>
            <p:nvSpPr>
              <p:cNvPr id="102" name="Rettangolo 101">
                <a:extLst>
                  <a:ext uri="{FF2B5EF4-FFF2-40B4-BE49-F238E27FC236}">
                    <a16:creationId xmlns:a16="http://schemas.microsoft.com/office/drawing/2014/main" xmlns="" id="{59D516A1-0952-4C01-B8E5-01AC5A5AD06A}"/>
                  </a:ext>
                </a:extLst>
              </p:cNvPr>
              <p:cNvSpPr/>
              <p:nvPr/>
            </p:nvSpPr>
            <p:spPr>
              <a:xfrm>
                <a:off x="3041426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0.95</a:t>
                </a:r>
              </a:p>
            </p:txBody>
          </p:sp>
          <p:sp>
            <p:nvSpPr>
              <p:cNvPr id="103" name="Rettangolo 102">
                <a:extLst>
                  <a:ext uri="{FF2B5EF4-FFF2-40B4-BE49-F238E27FC236}">
                    <a16:creationId xmlns:a16="http://schemas.microsoft.com/office/drawing/2014/main" xmlns="" id="{6BA78974-3E07-4A6C-93E5-31CDDD475825}"/>
                  </a:ext>
                </a:extLst>
              </p:cNvPr>
              <p:cNvSpPr/>
              <p:nvPr/>
            </p:nvSpPr>
            <p:spPr>
              <a:xfrm>
                <a:off x="2312240" y="53719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234456</a:t>
                </a:r>
              </a:p>
            </p:txBody>
          </p:sp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xmlns="" id="{E9FDF758-5AD7-45ED-9072-A65FF5F4EA2E}"/>
                  </a:ext>
                </a:extLst>
              </p:cNvPr>
              <p:cNvSpPr/>
              <p:nvPr/>
            </p:nvSpPr>
            <p:spPr>
              <a:xfrm>
                <a:off x="2721885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</a:t>
                </a:r>
              </a:p>
            </p:txBody>
          </p:sp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xmlns="" id="{67E4EF2E-72FE-4E0E-A63F-EE299F75E306}"/>
                  </a:ext>
                </a:extLst>
              </p:cNvPr>
              <p:cNvSpPr/>
              <p:nvPr/>
            </p:nvSpPr>
            <p:spPr>
              <a:xfrm>
                <a:off x="3041426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0.66</a:t>
                </a:r>
              </a:p>
            </p:txBody>
          </p:sp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xmlns="" id="{66C6D6E7-B684-46AC-A06C-12DDA246B675}"/>
                  </a:ext>
                </a:extLst>
              </p:cNvPr>
              <p:cNvSpPr/>
              <p:nvPr/>
            </p:nvSpPr>
            <p:spPr>
              <a:xfrm>
                <a:off x="2312240" y="54906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345664</a:t>
                </a:r>
              </a:p>
            </p:txBody>
          </p:sp>
          <p:sp>
            <p:nvSpPr>
              <p:cNvPr id="107" name="Rettangolo 106">
                <a:extLst>
                  <a:ext uri="{FF2B5EF4-FFF2-40B4-BE49-F238E27FC236}">
                    <a16:creationId xmlns:a16="http://schemas.microsoft.com/office/drawing/2014/main" xmlns="" id="{3A3DDB73-3CE9-43D3-9C7C-A2C7CA28D9C6}"/>
                  </a:ext>
                </a:extLst>
              </p:cNvPr>
              <p:cNvSpPr/>
              <p:nvPr/>
            </p:nvSpPr>
            <p:spPr>
              <a:xfrm>
                <a:off x="2721885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2234</a:t>
                </a:r>
              </a:p>
            </p:txBody>
          </p:sp>
          <p:sp>
            <p:nvSpPr>
              <p:cNvPr id="108" name="Rettangolo 107">
                <a:extLst>
                  <a:ext uri="{FF2B5EF4-FFF2-40B4-BE49-F238E27FC236}">
                    <a16:creationId xmlns:a16="http://schemas.microsoft.com/office/drawing/2014/main" xmlns="" id="{CDCC46D6-E67C-4674-B608-190E75DB5BE4}"/>
                  </a:ext>
                </a:extLst>
              </p:cNvPr>
              <p:cNvSpPr/>
              <p:nvPr/>
            </p:nvSpPr>
            <p:spPr>
              <a:xfrm>
                <a:off x="3041426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0.45</a:t>
                </a:r>
              </a:p>
            </p:txBody>
          </p:sp>
          <p:sp>
            <p:nvSpPr>
              <p:cNvPr id="109" name="Rettangolo 108">
                <a:extLst>
                  <a:ext uri="{FF2B5EF4-FFF2-40B4-BE49-F238E27FC236}">
                    <a16:creationId xmlns:a16="http://schemas.microsoft.com/office/drawing/2014/main" xmlns="" id="{0842EFD9-1FA2-4E9B-9B70-C9E329CB7B81}"/>
                  </a:ext>
                </a:extLst>
              </p:cNvPr>
              <p:cNvSpPr/>
              <p:nvPr/>
            </p:nvSpPr>
            <p:spPr>
              <a:xfrm>
                <a:off x="2312240" y="56092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378902</a:t>
                </a:r>
              </a:p>
            </p:txBody>
          </p:sp>
          <p:sp>
            <p:nvSpPr>
              <p:cNvPr id="110" name="Rettangolo 109">
                <a:extLst>
                  <a:ext uri="{FF2B5EF4-FFF2-40B4-BE49-F238E27FC236}">
                    <a16:creationId xmlns:a16="http://schemas.microsoft.com/office/drawing/2014/main" xmlns="" id="{D1316D3C-4EAE-4CD4-B238-C1674236DE35}"/>
                  </a:ext>
                </a:extLst>
              </p:cNvPr>
              <p:cNvSpPr/>
              <p:nvPr/>
            </p:nvSpPr>
            <p:spPr>
              <a:xfrm>
                <a:off x="2721885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</a:t>
                </a:r>
              </a:p>
            </p:txBody>
          </p:sp>
          <p:sp>
            <p:nvSpPr>
              <p:cNvPr id="111" name="Rettangolo 110">
                <a:extLst>
                  <a:ext uri="{FF2B5EF4-FFF2-40B4-BE49-F238E27FC236}">
                    <a16:creationId xmlns:a16="http://schemas.microsoft.com/office/drawing/2014/main" xmlns="" id="{6EB8059B-EBB7-4EFA-BCB4-A320FC71967C}"/>
                  </a:ext>
                </a:extLst>
              </p:cNvPr>
              <p:cNvSpPr/>
              <p:nvPr/>
            </p:nvSpPr>
            <p:spPr>
              <a:xfrm>
                <a:off x="3041426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0.57</a:t>
                </a:r>
              </a:p>
            </p:txBody>
          </p:sp>
          <p:sp>
            <p:nvSpPr>
              <p:cNvPr id="112" name="Rettangolo 111">
                <a:extLst>
                  <a:ext uri="{FF2B5EF4-FFF2-40B4-BE49-F238E27FC236}">
                    <a16:creationId xmlns:a16="http://schemas.microsoft.com/office/drawing/2014/main" xmlns="" id="{20A5D24D-8414-490B-9AFF-424A7D97AD4E}"/>
                  </a:ext>
                </a:extLst>
              </p:cNvPr>
              <p:cNvSpPr/>
              <p:nvPr/>
            </p:nvSpPr>
            <p:spPr>
              <a:xfrm>
                <a:off x="2312240" y="57279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435872</a:t>
                </a:r>
              </a:p>
            </p:txBody>
          </p:sp>
          <p:sp>
            <p:nvSpPr>
              <p:cNvPr id="113" name="Rettangolo 112">
                <a:extLst>
                  <a:ext uri="{FF2B5EF4-FFF2-40B4-BE49-F238E27FC236}">
                    <a16:creationId xmlns:a16="http://schemas.microsoft.com/office/drawing/2014/main" xmlns="" id="{9F983C5B-6216-414F-B5D7-950FC494C345}"/>
                  </a:ext>
                </a:extLst>
              </p:cNvPr>
              <p:cNvSpPr/>
              <p:nvPr/>
            </p:nvSpPr>
            <p:spPr>
              <a:xfrm>
                <a:off x="2721885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</a:t>
                </a:r>
              </a:p>
            </p:txBody>
          </p:sp>
          <p:sp>
            <p:nvSpPr>
              <p:cNvPr id="114" name="Rettangolo 113">
                <a:extLst>
                  <a:ext uri="{FF2B5EF4-FFF2-40B4-BE49-F238E27FC236}">
                    <a16:creationId xmlns:a16="http://schemas.microsoft.com/office/drawing/2014/main" xmlns="" id="{09E4B629-AF87-405B-9FD2-524A8DCC0784}"/>
                  </a:ext>
                </a:extLst>
              </p:cNvPr>
              <p:cNvSpPr/>
              <p:nvPr/>
            </p:nvSpPr>
            <p:spPr>
              <a:xfrm>
                <a:off x="3041426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0.15</a:t>
                </a:r>
              </a:p>
            </p:txBody>
          </p:sp>
          <p:sp>
            <p:nvSpPr>
              <p:cNvPr id="115" name="Rettangolo 114">
                <a:extLst>
                  <a:ext uri="{FF2B5EF4-FFF2-40B4-BE49-F238E27FC236}">
                    <a16:creationId xmlns:a16="http://schemas.microsoft.com/office/drawing/2014/main" xmlns="" id="{6DC7ABB5-D866-4092-8130-E5190B74B5BC}"/>
                  </a:ext>
                </a:extLst>
              </p:cNvPr>
              <p:cNvSpPr/>
              <p:nvPr/>
            </p:nvSpPr>
            <p:spPr>
              <a:xfrm>
                <a:off x="2312240" y="58465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567342</a:t>
                </a:r>
              </a:p>
            </p:txBody>
          </p:sp>
          <p:sp>
            <p:nvSpPr>
              <p:cNvPr id="116" name="Rettangolo 115">
                <a:extLst>
                  <a:ext uri="{FF2B5EF4-FFF2-40B4-BE49-F238E27FC236}">
                    <a16:creationId xmlns:a16="http://schemas.microsoft.com/office/drawing/2014/main" xmlns="" id="{D1353A9D-D525-4719-8448-1D7CD87F12A2}"/>
                  </a:ext>
                </a:extLst>
              </p:cNvPr>
              <p:cNvSpPr/>
              <p:nvPr/>
            </p:nvSpPr>
            <p:spPr>
              <a:xfrm>
                <a:off x="2721885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3345</a:t>
                </a:r>
              </a:p>
            </p:txBody>
          </p:sp>
          <p:sp>
            <p:nvSpPr>
              <p:cNvPr id="117" name="Rettangolo 116">
                <a:extLst>
                  <a:ext uri="{FF2B5EF4-FFF2-40B4-BE49-F238E27FC236}">
                    <a16:creationId xmlns:a16="http://schemas.microsoft.com/office/drawing/2014/main" xmlns="" id="{75FC67A6-9CD0-4CC8-AB81-03E4BCCB2743}"/>
                  </a:ext>
                </a:extLst>
              </p:cNvPr>
              <p:cNvSpPr/>
              <p:nvPr/>
            </p:nvSpPr>
            <p:spPr>
              <a:xfrm>
                <a:off x="3041426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0.17</a:t>
                </a:r>
              </a:p>
            </p:txBody>
          </p:sp>
          <p:sp>
            <p:nvSpPr>
              <p:cNvPr id="118" name="Rettangolo 117">
                <a:extLst>
                  <a:ext uri="{FF2B5EF4-FFF2-40B4-BE49-F238E27FC236}">
                    <a16:creationId xmlns:a16="http://schemas.microsoft.com/office/drawing/2014/main" xmlns="" id="{F1DF5346-4A06-4561-BAE8-3355B4ADF1D7}"/>
                  </a:ext>
                </a:extLst>
              </p:cNvPr>
              <p:cNvSpPr/>
              <p:nvPr/>
            </p:nvSpPr>
            <p:spPr>
              <a:xfrm>
                <a:off x="2312240" y="5965218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634652</a:t>
                </a:r>
              </a:p>
            </p:txBody>
          </p:sp>
          <p:sp>
            <p:nvSpPr>
              <p:cNvPr id="119" name="Rettangolo 118">
                <a:extLst>
                  <a:ext uri="{FF2B5EF4-FFF2-40B4-BE49-F238E27FC236}">
                    <a16:creationId xmlns:a16="http://schemas.microsoft.com/office/drawing/2014/main" xmlns="" id="{46760AB4-CB41-49D7-B6F6-D8F3D58C440A}"/>
                  </a:ext>
                </a:extLst>
              </p:cNvPr>
              <p:cNvSpPr/>
              <p:nvPr/>
            </p:nvSpPr>
            <p:spPr>
              <a:xfrm>
                <a:off x="2721885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623</a:t>
                </a:r>
              </a:p>
            </p:txBody>
          </p:sp>
          <p:sp>
            <p:nvSpPr>
              <p:cNvPr id="120" name="Rettangolo 119">
                <a:extLst>
                  <a:ext uri="{FF2B5EF4-FFF2-40B4-BE49-F238E27FC236}">
                    <a16:creationId xmlns:a16="http://schemas.microsoft.com/office/drawing/2014/main" xmlns="" id="{DEE23270-D982-43B2-9F72-1936122F4C15}"/>
                  </a:ext>
                </a:extLst>
              </p:cNvPr>
              <p:cNvSpPr/>
              <p:nvPr/>
            </p:nvSpPr>
            <p:spPr>
              <a:xfrm>
                <a:off x="3041426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0.88</a:t>
                </a:r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xmlns="" id="{DEEA1C5F-2622-411A-8CFB-0D0C7B8F53FF}"/>
                </a:ext>
              </a:extLst>
            </p:cNvPr>
            <p:cNvGrpSpPr/>
            <p:nvPr/>
          </p:nvGrpSpPr>
          <p:grpSpPr>
            <a:xfrm>
              <a:off x="7667540" y="4001834"/>
              <a:ext cx="1094325" cy="1008112"/>
              <a:chOff x="2265371" y="5085185"/>
              <a:chExt cx="1094325" cy="1008112"/>
            </a:xfrm>
          </p:grpSpPr>
          <p:sp>
            <p:nvSpPr>
              <p:cNvPr id="71" name="Rettangolo 70">
                <a:extLst>
                  <a:ext uri="{FF2B5EF4-FFF2-40B4-BE49-F238E27FC236}">
                    <a16:creationId xmlns:a16="http://schemas.microsoft.com/office/drawing/2014/main" xmlns="" id="{18FC1302-06C1-4998-B599-8EE486898873}"/>
                  </a:ext>
                </a:extLst>
              </p:cNvPr>
              <p:cNvSpPr/>
              <p:nvPr/>
            </p:nvSpPr>
            <p:spPr>
              <a:xfrm>
                <a:off x="2265371" y="5085185"/>
                <a:ext cx="1094325" cy="1008112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525"/>
              </a:p>
            </p:txBody>
          </p:sp>
          <p:sp>
            <p:nvSpPr>
              <p:cNvPr id="72" name="Rettangolo 71">
                <a:extLst>
                  <a:ext uri="{FF2B5EF4-FFF2-40B4-BE49-F238E27FC236}">
                    <a16:creationId xmlns:a16="http://schemas.microsoft.com/office/drawing/2014/main" xmlns="" id="{3165D21D-1579-4B63-B41F-6CA1FDB6F88B}"/>
                  </a:ext>
                </a:extLst>
              </p:cNvPr>
              <p:cNvSpPr/>
              <p:nvPr/>
            </p:nvSpPr>
            <p:spPr>
              <a:xfrm>
                <a:off x="2312240" y="51346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12334</a:t>
                </a:r>
              </a:p>
            </p:txBody>
          </p:sp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xmlns="" id="{EABD5911-48CC-43FD-89B2-FC301FCA5577}"/>
                  </a:ext>
                </a:extLst>
              </p:cNvPr>
              <p:cNvSpPr/>
              <p:nvPr/>
            </p:nvSpPr>
            <p:spPr>
              <a:xfrm>
                <a:off x="2721885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</a:t>
                </a:r>
              </a:p>
            </p:txBody>
          </p:sp>
          <p:sp>
            <p:nvSpPr>
              <p:cNvPr id="74" name="Rettangolo 73">
                <a:extLst>
                  <a:ext uri="{FF2B5EF4-FFF2-40B4-BE49-F238E27FC236}">
                    <a16:creationId xmlns:a16="http://schemas.microsoft.com/office/drawing/2014/main" xmlns="" id="{28E4F1B5-9875-4275-A262-831BE0BF42F1}"/>
                  </a:ext>
                </a:extLst>
              </p:cNvPr>
              <p:cNvSpPr/>
              <p:nvPr/>
            </p:nvSpPr>
            <p:spPr>
              <a:xfrm>
                <a:off x="3041426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0.55</a:t>
                </a:r>
              </a:p>
            </p:txBody>
          </p:sp>
          <p:sp>
            <p:nvSpPr>
              <p:cNvPr id="75" name="Rettangolo 74">
                <a:extLst>
                  <a:ext uri="{FF2B5EF4-FFF2-40B4-BE49-F238E27FC236}">
                    <a16:creationId xmlns:a16="http://schemas.microsoft.com/office/drawing/2014/main" xmlns="" id="{404B621C-358A-4C22-8615-405F13E64D58}"/>
                  </a:ext>
                </a:extLst>
              </p:cNvPr>
              <p:cNvSpPr/>
              <p:nvPr/>
            </p:nvSpPr>
            <p:spPr>
              <a:xfrm>
                <a:off x="2312240" y="52533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134567</a:t>
                </a:r>
              </a:p>
            </p:txBody>
          </p:sp>
          <p:sp>
            <p:nvSpPr>
              <p:cNvPr id="76" name="Rettangolo 75">
                <a:extLst>
                  <a:ext uri="{FF2B5EF4-FFF2-40B4-BE49-F238E27FC236}">
                    <a16:creationId xmlns:a16="http://schemas.microsoft.com/office/drawing/2014/main" xmlns="" id="{DFAEDCF5-82BF-440F-9DE8-39009F6EC1CB}"/>
                  </a:ext>
                </a:extLst>
              </p:cNvPr>
              <p:cNvSpPr/>
              <p:nvPr/>
            </p:nvSpPr>
            <p:spPr>
              <a:xfrm>
                <a:off x="2721885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1034</a:t>
                </a:r>
              </a:p>
            </p:txBody>
          </p:sp>
          <p:sp>
            <p:nvSpPr>
              <p:cNvPr id="77" name="Rettangolo 76">
                <a:extLst>
                  <a:ext uri="{FF2B5EF4-FFF2-40B4-BE49-F238E27FC236}">
                    <a16:creationId xmlns:a16="http://schemas.microsoft.com/office/drawing/2014/main" xmlns="" id="{F6E8D9F3-706B-4B56-AE87-2380E1FE34A5}"/>
                  </a:ext>
                </a:extLst>
              </p:cNvPr>
              <p:cNvSpPr/>
              <p:nvPr/>
            </p:nvSpPr>
            <p:spPr>
              <a:xfrm>
                <a:off x="3041426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0.95</a:t>
                </a:r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xmlns="" id="{3A59F93D-9757-441B-ABEA-61F2F274F676}"/>
                  </a:ext>
                </a:extLst>
              </p:cNvPr>
              <p:cNvSpPr/>
              <p:nvPr/>
            </p:nvSpPr>
            <p:spPr>
              <a:xfrm>
                <a:off x="2312240" y="53719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234456</a:t>
                </a:r>
              </a:p>
            </p:txBody>
          </p:sp>
          <p:sp>
            <p:nvSpPr>
              <p:cNvPr id="79" name="Rettangolo 78">
                <a:extLst>
                  <a:ext uri="{FF2B5EF4-FFF2-40B4-BE49-F238E27FC236}">
                    <a16:creationId xmlns:a16="http://schemas.microsoft.com/office/drawing/2014/main" xmlns="" id="{F37F955A-2156-4314-8556-9A6BE3D0A27E}"/>
                  </a:ext>
                </a:extLst>
              </p:cNvPr>
              <p:cNvSpPr/>
              <p:nvPr/>
            </p:nvSpPr>
            <p:spPr>
              <a:xfrm>
                <a:off x="2721885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</a:t>
                </a:r>
              </a:p>
            </p:txBody>
          </p:sp>
          <p:sp>
            <p:nvSpPr>
              <p:cNvPr id="80" name="Rettangolo 79">
                <a:extLst>
                  <a:ext uri="{FF2B5EF4-FFF2-40B4-BE49-F238E27FC236}">
                    <a16:creationId xmlns:a16="http://schemas.microsoft.com/office/drawing/2014/main" xmlns="" id="{60D6DEF5-8383-4112-90E0-F6D836B413F2}"/>
                  </a:ext>
                </a:extLst>
              </p:cNvPr>
              <p:cNvSpPr/>
              <p:nvPr/>
            </p:nvSpPr>
            <p:spPr>
              <a:xfrm>
                <a:off x="3041426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0.66</a:t>
                </a:r>
              </a:p>
            </p:txBody>
          </p:sp>
          <p:sp>
            <p:nvSpPr>
              <p:cNvPr id="81" name="Rettangolo 80">
                <a:extLst>
                  <a:ext uri="{FF2B5EF4-FFF2-40B4-BE49-F238E27FC236}">
                    <a16:creationId xmlns:a16="http://schemas.microsoft.com/office/drawing/2014/main" xmlns="" id="{554D71A5-3C28-429C-B207-57D6CB1A0EB0}"/>
                  </a:ext>
                </a:extLst>
              </p:cNvPr>
              <p:cNvSpPr/>
              <p:nvPr/>
            </p:nvSpPr>
            <p:spPr>
              <a:xfrm>
                <a:off x="2312240" y="54906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345664</a:t>
                </a:r>
              </a:p>
            </p:txBody>
          </p:sp>
          <p:sp>
            <p:nvSpPr>
              <p:cNvPr id="82" name="Rettangolo 81">
                <a:extLst>
                  <a:ext uri="{FF2B5EF4-FFF2-40B4-BE49-F238E27FC236}">
                    <a16:creationId xmlns:a16="http://schemas.microsoft.com/office/drawing/2014/main" xmlns="" id="{63E4F845-6080-4167-8C12-CF13B56AFB86}"/>
                  </a:ext>
                </a:extLst>
              </p:cNvPr>
              <p:cNvSpPr/>
              <p:nvPr/>
            </p:nvSpPr>
            <p:spPr>
              <a:xfrm>
                <a:off x="2721885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2234</a:t>
                </a:r>
              </a:p>
            </p:txBody>
          </p:sp>
          <p:sp>
            <p:nvSpPr>
              <p:cNvPr id="83" name="Rettangolo 82">
                <a:extLst>
                  <a:ext uri="{FF2B5EF4-FFF2-40B4-BE49-F238E27FC236}">
                    <a16:creationId xmlns:a16="http://schemas.microsoft.com/office/drawing/2014/main" xmlns="" id="{0BBAE4E7-7AA9-47FB-8440-59CF32154673}"/>
                  </a:ext>
                </a:extLst>
              </p:cNvPr>
              <p:cNvSpPr/>
              <p:nvPr/>
            </p:nvSpPr>
            <p:spPr>
              <a:xfrm>
                <a:off x="3041426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0.45</a:t>
                </a:r>
              </a:p>
            </p:txBody>
          </p:sp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xmlns="" id="{B62B7E8E-773F-404A-B318-F24C32A88854}"/>
                  </a:ext>
                </a:extLst>
              </p:cNvPr>
              <p:cNvSpPr/>
              <p:nvPr/>
            </p:nvSpPr>
            <p:spPr>
              <a:xfrm>
                <a:off x="2312240" y="56092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378902</a:t>
                </a:r>
              </a:p>
            </p:txBody>
          </p:sp>
          <p:sp>
            <p:nvSpPr>
              <p:cNvPr id="85" name="Rettangolo 84">
                <a:extLst>
                  <a:ext uri="{FF2B5EF4-FFF2-40B4-BE49-F238E27FC236}">
                    <a16:creationId xmlns:a16="http://schemas.microsoft.com/office/drawing/2014/main" xmlns="" id="{4B01375D-EF83-46E5-B40C-D432F6046786}"/>
                  </a:ext>
                </a:extLst>
              </p:cNvPr>
              <p:cNvSpPr/>
              <p:nvPr/>
            </p:nvSpPr>
            <p:spPr>
              <a:xfrm>
                <a:off x="2721885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</a:t>
                </a:r>
              </a:p>
            </p:txBody>
          </p:sp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xmlns="" id="{3E02BBFE-1851-477E-9B3C-39955DB936C8}"/>
                  </a:ext>
                </a:extLst>
              </p:cNvPr>
              <p:cNvSpPr/>
              <p:nvPr/>
            </p:nvSpPr>
            <p:spPr>
              <a:xfrm>
                <a:off x="3041426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0.57</a:t>
                </a:r>
              </a:p>
            </p:txBody>
          </p:sp>
          <p:sp>
            <p:nvSpPr>
              <p:cNvPr id="87" name="Rettangolo 86">
                <a:extLst>
                  <a:ext uri="{FF2B5EF4-FFF2-40B4-BE49-F238E27FC236}">
                    <a16:creationId xmlns:a16="http://schemas.microsoft.com/office/drawing/2014/main" xmlns="" id="{C7DC2272-BDEF-4009-A242-B6CBD900E237}"/>
                  </a:ext>
                </a:extLst>
              </p:cNvPr>
              <p:cNvSpPr/>
              <p:nvPr/>
            </p:nvSpPr>
            <p:spPr>
              <a:xfrm>
                <a:off x="2312240" y="57279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435872</a:t>
                </a:r>
              </a:p>
            </p:txBody>
          </p:sp>
          <p:sp>
            <p:nvSpPr>
              <p:cNvPr id="88" name="Rettangolo 87">
                <a:extLst>
                  <a:ext uri="{FF2B5EF4-FFF2-40B4-BE49-F238E27FC236}">
                    <a16:creationId xmlns:a16="http://schemas.microsoft.com/office/drawing/2014/main" xmlns="" id="{1A0D2FF4-44C0-4354-8A0D-28593E974498}"/>
                  </a:ext>
                </a:extLst>
              </p:cNvPr>
              <p:cNvSpPr/>
              <p:nvPr/>
            </p:nvSpPr>
            <p:spPr>
              <a:xfrm>
                <a:off x="2721885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</a:t>
                </a:r>
              </a:p>
            </p:txBody>
          </p:sp>
          <p:sp>
            <p:nvSpPr>
              <p:cNvPr id="89" name="Rettangolo 88">
                <a:extLst>
                  <a:ext uri="{FF2B5EF4-FFF2-40B4-BE49-F238E27FC236}">
                    <a16:creationId xmlns:a16="http://schemas.microsoft.com/office/drawing/2014/main" xmlns="" id="{FB9695F8-4402-4124-833A-E79F623DB3AA}"/>
                  </a:ext>
                </a:extLst>
              </p:cNvPr>
              <p:cNvSpPr/>
              <p:nvPr/>
            </p:nvSpPr>
            <p:spPr>
              <a:xfrm>
                <a:off x="3041426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0.15</a:t>
                </a:r>
              </a:p>
            </p:txBody>
          </p:sp>
          <p:sp>
            <p:nvSpPr>
              <p:cNvPr id="90" name="Rettangolo 89">
                <a:extLst>
                  <a:ext uri="{FF2B5EF4-FFF2-40B4-BE49-F238E27FC236}">
                    <a16:creationId xmlns:a16="http://schemas.microsoft.com/office/drawing/2014/main" xmlns="" id="{18303135-5AA2-41C3-808B-AC686D481D0B}"/>
                  </a:ext>
                </a:extLst>
              </p:cNvPr>
              <p:cNvSpPr/>
              <p:nvPr/>
            </p:nvSpPr>
            <p:spPr>
              <a:xfrm>
                <a:off x="2312240" y="58465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567342</a:t>
                </a:r>
              </a:p>
            </p:txBody>
          </p:sp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xmlns="" id="{FF86B08E-822F-46F6-A224-E77A3C3BA718}"/>
                  </a:ext>
                </a:extLst>
              </p:cNvPr>
              <p:cNvSpPr/>
              <p:nvPr/>
            </p:nvSpPr>
            <p:spPr>
              <a:xfrm>
                <a:off x="2721885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3345</a:t>
                </a:r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xmlns="" id="{0A9C547F-6346-4D89-B364-088C8CEDFA7E}"/>
                  </a:ext>
                </a:extLst>
              </p:cNvPr>
              <p:cNvSpPr/>
              <p:nvPr/>
            </p:nvSpPr>
            <p:spPr>
              <a:xfrm>
                <a:off x="3041426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0.17</a:t>
                </a:r>
              </a:p>
            </p:txBody>
          </p:sp>
          <p:sp>
            <p:nvSpPr>
              <p:cNvPr id="93" name="Rettangolo 92">
                <a:extLst>
                  <a:ext uri="{FF2B5EF4-FFF2-40B4-BE49-F238E27FC236}">
                    <a16:creationId xmlns:a16="http://schemas.microsoft.com/office/drawing/2014/main" xmlns="" id="{3160D9FD-8E3A-4650-8887-FA4EB49E11F9}"/>
                  </a:ext>
                </a:extLst>
              </p:cNvPr>
              <p:cNvSpPr/>
              <p:nvPr/>
            </p:nvSpPr>
            <p:spPr>
              <a:xfrm>
                <a:off x="2312240" y="5965218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634652</a:t>
                </a:r>
              </a:p>
            </p:txBody>
          </p:sp>
          <p:sp>
            <p:nvSpPr>
              <p:cNvPr id="94" name="Rettangolo 93">
                <a:extLst>
                  <a:ext uri="{FF2B5EF4-FFF2-40B4-BE49-F238E27FC236}">
                    <a16:creationId xmlns:a16="http://schemas.microsoft.com/office/drawing/2014/main" xmlns="" id="{CFEA2E3D-6315-46B2-B856-A7F915041423}"/>
                  </a:ext>
                </a:extLst>
              </p:cNvPr>
              <p:cNvSpPr/>
              <p:nvPr/>
            </p:nvSpPr>
            <p:spPr>
              <a:xfrm>
                <a:off x="2721885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623</a:t>
                </a:r>
              </a:p>
            </p:txBody>
          </p:sp>
          <p:sp>
            <p:nvSpPr>
              <p:cNvPr id="95" name="Rettangolo 94">
                <a:extLst>
                  <a:ext uri="{FF2B5EF4-FFF2-40B4-BE49-F238E27FC236}">
                    <a16:creationId xmlns:a16="http://schemas.microsoft.com/office/drawing/2014/main" xmlns="" id="{ABB07F94-4101-4422-8109-281A47C959CB}"/>
                  </a:ext>
                </a:extLst>
              </p:cNvPr>
              <p:cNvSpPr/>
              <p:nvPr/>
            </p:nvSpPr>
            <p:spPr>
              <a:xfrm>
                <a:off x="3041426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0.88</a:t>
                </a:r>
              </a:p>
            </p:txBody>
          </p:sp>
        </p:grp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xmlns="" id="{A13B1F36-0128-47D5-A593-D386B0320283}"/>
                </a:ext>
              </a:extLst>
            </p:cNvPr>
            <p:cNvGrpSpPr/>
            <p:nvPr/>
          </p:nvGrpSpPr>
          <p:grpSpPr>
            <a:xfrm>
              <a:off x="7848291" y="4174283"/>
              <a:ext cx="1094325" cy="1008112"/>
              <a:chOff x="2265371" y="5085185"/>
              <a:chExt cx="1094325" cy="1008112"/>
            </a:xfrm>
          </p:grpSpPr>
          <p:sp>
            <p:nvSpPr>
              <p:cNvPr id="46" name="Rettangolo 45">
                <a:extLst>
                  <a:ext uri="{FF2B5EF4-FFF2-40B4-BE49-F238E27FC236}">
                    <a16:creationId xmlns:a16="http://schemas.microsoft.com/office/drawing/2014/main" xmlns="" id="{7EE139E8-3523-4693-9D3E-ED140F361D85}"/>
                  </a:ext>
                </a:extLst>
              </p:cNvPr>
              <p:cNvSpPr/>
              <p:nvPr/>
            </p:nvSpPr>
            <p:spPr>
              <a:xfrm>
                <a:off x="2265371" y="5085185"/>
                <a:ext cx="1094325" cy="1008112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525"/>
              </a:p>
            </p:txBody>
          </p: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xmlns="" id="{FDEBE06E-9730-47BF-BCB5-95D3BA9F8454}"/>
                  </a:ext>
                </a:extLst>
              </p:cNvPr>
              <p:cNvSpPr/>
              <p:nvPr/>
            </p:nvSpPr>
            <p:spPr>
              <a:xfrm>
                <a:off x="2312240" y="51346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12334</a:t>
                </a:r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xmlns="" id="{4C8C054B-8E11-4D95-9A58-C18CADA84C8B}"/>
                  </a:ext>
                </a:extLst>
              </p:cNvPr>
              <p:cNvSpPr/>
              <p:nvPr/>
            </p:nvSpPr>
            <p:spPr>
              <a:xfrm>
                <a:off x="2721885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</a:t>
                </a:r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xmlns="" id="{C6E10020-5920-414F-B701-6EF78541797F}"/>
                  </a:ext>
                </a:extLst>
              </p:cNvPr>
              <p:cNvSpPr/>
              <p:nvPr/>
            </p:nvSpPr>
            <p:spPr>
              <a:xfrm>
                <a:off x="3041426" y="51346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0.55</a:t>
                </a:r>
              </a:p>
            </p:txBody>
          </p:sp>
          <p:sp>
            <p:nvSpPr>
              <p:cNvPr id="50" name="Rettangolo 49">
                <a:extLst>
                  <a:ext uri="{FF2B5EF4-FFF2-40B4-BE49-F238E27FC236}">
                    <a16:creationId xmlns:a16="http://schemas.microsoft.com/office/drawing/2014/main" xmlns="" id="{C3916264-118E-4B7D-9477-14C406B12262}"/>
                  </a:ext>
                </a:extLst>
              </p:cNvPr>
              <p:cNvSpPr/>
              <p:nvPr/>
            </p:nvSpPr>
            <p:spPr>
              <a:xfrm>
                <a:off x="2312240" y="52533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134567</a:t>
                </a:r>
              </a:p>
            </p:txBody>
          </p:sp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xmlns="" id="{BF123993-DCAE-4935-A733-74E0C2F8EC53}"/>
                  </a:ext>
                </a:extLst>
              </p:cNvPr>
              <p:cNvSpPr/>
              <p:nvPr/>
            </p:nvSpPr>
            <p:spPr>
              <a:xfrm>
                <a:off x="2721885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1034</a:t>
                </a:r>
              </a:p>
            </p:txBody>
          </p: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xmlns="" id="{7F23DC8A-AD36-48D4-B65F-9F0319BC0242}"/>
                  </a:ext>
                </a:extLst>
              </p:cNvPr>
              <p:cNvSpPr/>
              <p:nvPr/>
            </p:nvSpPr>
            <p:spPr>
              <a:xfrm>
                <a:off x="3041426" y="52533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0.95</a:t>
                </a:r>
              </a:p>
            </p:txBody>
          </p:sp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xmlns="" id="{D4E0E40F-D24E-423E-B1D2-CD50BB8B518B}"/>
                  </a:ext>
                </a:extLst>
              </p:cNvPr>
              <p:cNvSpPr/>
              <p:nvPr/>
            </p:nvSpPr>
            <p:spPr>
              <a:xfrm>
                <a:off x="2312240" y="53719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234456</a:t>
                </a:r>
              </a:p>
            </p:txBody>
          </p:sp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xmlns="" id="{822E4791-5432-4407-9640-A2BD7B4D2618}"/>
                  </a:ext>
                </a:extLst>
              </p:cNvPr>
              <p:cNvSpPr/>
              <p:nvPr/>
            </p:nvSpPr>
            <p:spPr>
              <a:xfrm>
                <a:off x="2721885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</a:t>
                </a:r>
              </a:p>
            </p:txBody>
          </p:sp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xmlns="" id="{F4686335-06C2-4E7F-970E-8539F92EFD2F}"/>
                  </a:ext>
                </a:extLst>
              </p:cNvPr>
              <p:cNvSpPr/>
              <p:nvPr/>
            </p:nvSpPr>
            <p:spPr>
              <a:xfrm>
                <a:off x="3041426" y="53719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0.66</a:t>
                </a:r>
              </a:p>
            </p:txBody>
          </p: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xmlns="" id="{CFB5B50F-37FF-41FA-933E-02DA7F405F6B}"/>
                  </a:ext>
                </a:extLst>
              </p:cNvPr>
              <p:cNvSpPr/>
              <p:nvPr/>
            </p:nvSpPr>
            <p:spPr>
              <a:xfrm>
                <a:off x="2312240" y="54906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345664</a:t>
                </a:r>
              </a:p>
            </p:txBody>
          </p: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xmlns="" id="{BBAE97D9-CC1D-4B8B-B8D4-3FCB8DF8C0A0}"/>
                  </a:ext>
                </a:extLst>
              </p:cNvPr>
              <p:cNvSpPr/>
              <p:nvPr/>
            </p:nvSpPr>
            <p:spPr>
              <a:xfrm>
                <a:off x="2721885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2234</a:t>
                </a:r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xmlns="" id="{5519B5B9-62A0-4F1D-82B1-3A46E29D19D0}"/>
                  </a:ext>
                </a:extLst>
              </p:cNvPr>
              <p:cNvSpPr/>
              <p:nvPr/>
            </p:nvSpPr>
            <p:spPr>
              <a:xfrm>
                <a:off x="3041426" y="54906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0.45</a:t>
                </a:r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xmlns="" id="{5DF2E549-AA58-4366-9E36-7E51F4591B4F}"/>
                  </a:ext>
                </a:extLst>
              </p:cNvPr>
              <p:cNvSpPr/>
              <p:nvPr/>
            </p:nvSpPr>
            <p:spPr>
              <a:xfrm>
                <a:off x="2312240" y="56092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378902</a:t>
                </a:r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xmlns="" id="{AF344A29-327B-4911-BE9D-31E1A7B6F3AB}"/>
                  </a:ext>
                </a:extLst>
              </p:cNvPr>
              <p:cNvSpPr/>
              <p:nvPr/>
            </p:nvSpPr>
            <p:spPr>
              <a:xfrm>
                <a:off x="2721885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123</a:t>
                </a:r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xmlns="" id="{DD4D00E2-4B3A-4A88-A314-58F3F6253728}"/>
                  </a:ext>
                </a:extLst>
              </p:cNvPr>
              <p:cNvSpPr/>
              <p:nvPr/>
            </p:nvSpPr>
            <p:spPr>
              <a:xfrm>
                <a:off x="3041426" y="56092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0.57</a:t>
                </a:r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xmlns="" id="{CD79F7FE-9ED9-4643-996C-91DF0DC2B559}"/>
                  </a:ext>
                </a:extLst>
              </p:cNvPr>
              <p:cNvSpPr/>
              <p:nvPr/>
            </p:nvSpPr>
            <p:spPr>
              <a:xfrm>
                <a:off x="2312240" y="572791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435872</a:t>
                </a:r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xmlns="" id="{A142431D-0053-4DD8-B30D-88073F9133C8}"/>
                  </a:ext>
                </a:extLst>
              </p:cNvPr>
              <p:cNvSpPr/>
              <p:nvPr/>
            </p:nvSpPr>
            <p:spPr>
              <a:xfrm>
                <a:off x="2721885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22</a:t>
                </a:r>
              </a:p>
            </p:txBody>
          </p:sp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xmlns="" id="{1B2FF3DA-A17B-4FB6-91D0-DE33404379CC}"/>
                  </a:ext>
                </a:extLst>
              </p:cNvPr>
              <p:cNvSpPr/>
              <p:nvPr/>
            </p:nvSpPr>
            <p:spPr>
              <a:xfrm>
                <a:off x="3041426" y="572791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0.15</a:t>
                </a:r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xmlns="" id="{9E7FB73D-CD14-49DB-8E2A-D27AAFD49666}"/>
                  </a:ext>
                </a:extLst>
              </p:cNvPr>
              <p:cNvSpPr/>
              <p:nvPr/>
            </p:nvSpPr>
            <p:spPr>
              <a:xfrm>
                <a:off x="2312240" y="5846565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567342</a:t>
                </a:r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xmlns="" id="{21D95E31-C67D-43F5-BEEE-EA8B220C2759}"/>
                  </a:ext>
                </a:extLst>
              </p:cNvPr>
              <p:cNvSpPr/>
              <p:nvPr/>
            </p:nvSpPr>
            <p:spPr>
              <a:xfrm>
                <a:off x="2721885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3345</a:t>
                </a:r>
              </a:p>
            </p:txBody>
          </p:sp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xmlns="" id="{CB704CF7-A58E-4BBA-9F97-170F31E30404}"/>
                  </a:ext>
                </a:extLst>
              </p:cNvPr>
              <p:cNvSpPr/>
              <p:nvPr/>
            </p:nvSpPr>
            <p:spPr>
              <a:xfrm>
                <a:off x="3041426" y="5846565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0.17</a:t>
                </a:r>
              </a:p>
            </p:txBody>
          </p:sp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xmlns="" id="{229BAC1C-FC38-4656-8788-59BD48AA4194}"/>
                  </a:ext>
                </a:extLst>
              </p:cNvPr>
              <p:cNvSpPr/>
              <p:nvPr/>
            </p:nvSpPr>
            <p:spPr>
              <a:xfrm>
                <a:off x="2312240" y="5965218"/>
                <a:ext cx="372033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634652</a:t>
                </a:r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xmlns="" id="{EDBCB2AC-EB9D-4EF1-8D3F-E8A839A98ECC}"/>
                  </a:ext>
                </a:extLst>
              </p:cNvPr>
              <p:cNvSpPr/>
              <p:nvPr/>
            </p:nvSpPr>
            <p:spPr>
              <a:xfrm>
                <a:off x="2721885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623</a:t>
                </a:r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xmlns="" id="{E31DFA96-0D07-406C-89D0-5234E364ABB1}"/>
                  </a:ext>
                </a:extLst>
              </p:cNvPr>
              <p:cNvSpPr/>
              <p:nvPr/>
            </p:nvSpPr>
            <p:spPr>
              <a:xfrm>
                <a:off x="3041426" y="5965218"/>
                <a:ext cx="271400" cy="90007"/>
              </a:xfrm>
              <a:prstGeom prst="rect">
                <a:avLst/>
              </a:prstGeom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r"/>
                <a:r>
                  <a:rPr lang="en-US" sz="525" dirty="0"/>
                  <a:t>0.88</a:t>
                </a:r>
              </a:p>
            </p:txBody>
          </p:sp>
        </p:grpSp>
      </p:grpSp>
      <p:pic>
        <p:nvPicPr>
          <p:cNvPr id="121" name="Picture 1030" descr="Run31_2d">
            <a:extLst>
              <a:ext uri="{FF2B5EF4-FFF2-40B4-BE49-F238E27FC236}">
                <a16:creationId xmlns:a16="http://schemas.microsoft.com/office/drawing/2014/main" xmlns="" id="{6F98A56E-CF78-425A-8F85-B9C1CC06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61048"/>
            <a:ext cx="1325350" cy="95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" name="Gruppo 121">
            <a:extLst>
              <a:ext uri="{FF2B5EF4-FFF2-40B4-BE49-F238E27FC236}">
                <a16:creationId xmlns:a16="http://schemas.microsoft.com/office/drawing/2014/main" xmlns="" id="{50008BDB-E892-428A-85DB-A5D9CF0F8DE8}"/>
              </a:ext>
            </a:extLst>
          </p:cNvPr>
          <p:cNvGrpSpPr/>
          <p:nvPr/>
        </p:nvGrpSpPr>
        <p:grpSpPr>
          <a:xfrm>
            <a:off x="7758354" y="3591019"/>
            <a:ext cx="1216860" cy="704118"/>
            <a:chOff x="1127448" y="3994437"/>
            <a:chExt cx="2132434" cy="1273809"/>
          </a:xfrm>
        </p:grpSpPr>
        <p:sp>
          <p:nvSpPr>
            <p:cNvPr id="123" name="Rettangolo 122">
              <a:extLst>
                <a:ext uri="{FF2B5EF4-FFF2-40B4-BE49-F238E27FC236}">
                  <a16:creationId xmlns:a16="http://schemas.microsoft.com/office/drawing/2014/main" xmlns="" id="{5B6AC667-410C-426E-B3E3-3E5BE9354CF7}"/>
                </a:ext>
              </a:extLst>
            </p:cNvPr>
            <p:cNvSpPr/>
            <p:nvPr/>
          </p:nvSpPr>
          <p:spPr>
            <a:xfrm>
              <a:off x="1127448" y="3994437"/>
              <a:ext cx="2132434" cy="1273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4" name="Picture 8" descr="Risultati immagini per HPge spectrum">
              <a:extLst>
                <a:ext uri="{FF2B5EF4-FFF2-40B4-BE49-F238E27FC236}">
                  <a16:creationId xmlns:a16="http://schemas.microsoft.com/office/drawing/2014/main" xmlns="" id="{150EF648-F35B-4064-BBBB-E1932EFC4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48" y="4025326"/>
              <a:ext cx="2079598" cy="120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Freccia a destra 124">
            <a:extLst>
              <a:ext uri="{FF2B5EF4-FFF2-40B4-BE49-F238E27FC236}">
                <a16:creationId xmlns:a16="http://schemas.microsoft.com/office/drawing/2014/main" xmlns="" id="{52278AF8-BF5B-46EC-9A2E-715B54A36D6E}"/>
              </a:ext>
            </a:extLst>
          </p:cNvPr>
          <p:cNvSpPr/>
          <p:nvPr/>
        </p:nvSpPr>
        <p:spPr bwMode="auto">
          <a:xfrm rot="5400000">
            <a:off x="6013552" y="4862800"/>
            <a:ext cx="324038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126" name="Freccia a destra 125">
            <a:extLst>
              <a:ext uri="{FF2B5EF4-FFF2-40B4-BE49-F238E27FC236}">
                <a16:creationId xmlns:a16="http://schemas.microsoft.com/office/drawing/2014/main" xmlns="" id="{6F40A00A-AED9-4C6D-8DB9-9C63F037223F}"/>
              </a:ext>
            </a:extLst>
          </p:cNvPr>
          <p:cNvSpPr/>
          <p:nvPr/>
        </p:nvSpPr>
        <p:spPr bwMode="auto">
          <a:xfrm rot="5400000">
            <a:off x="4218848" y="4862799"/>
            <a:ext cx="324038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127" name="Freccia a destra 126">
            <a:extLst>
              <a:ext uri="{FF2B5EF4-FFF2-40B4-BE49-F238E27FC236}">
                <a16:creationId xmlns:a16="http://schemas.microsoft.com/office/drawing/2014/main" xmlns="" id="{98938CD5-1246-4641-87FA-5AF2DECA8670}"/>
              </a:ext>
            </a:extLst>
          </p:cNvPr>
          <p:cNvSpPr/>
          <p:nvPr/>
        </p:nvSpPr>
        <p:spPr bwMode="auto">
          <a:xfrm rot="5400000">
            <a:off x="7820838" y="4862801"/>
            <a:ext cx="324038" cy="2866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it-IT" sz="900" b="1" dirty="0">
              <a:solidFill>
                <a:srgbClr val="0F01BF"/>
              </a:solidFill>
              <a:latin typeface="Comic Sans MS" pitchFamily="66" charset="0"/>
            </a:endParaRPr>
          </a:p>
        </p:txBody>
      </p:sp>
      <p:sp>
        <p:nvSpPr>
          <p:cNvPr id="128" name="Rettangolo 1">
            <a:extLst>
              <a:ext uri="{FF2B5EF4-FFF2-40B4-BE49-F238E27FC236}">
                <a16:creationId xmlns:a16="http://schemas.microsoft.com/office/drawing/2014/main" xmlns="" id="{09654926-B006-46EE-AFE6-DE3A6F895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49" y="5265205"/>
            <a:ext cx="16546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Configuration &amp;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Monitoring</a:t>
            </a:r>
          </a:p>
        </p:txBody>
      </p:sp>
      <p:sp>
        <p:nvSpPr>
          <p:cNvPr id="129" name="Rettangolo 1">
            <a:extLst>
              <a:ext uri="{FF2B5EF4-FFF2-40B4-BE49-F238E27FC236}">
                <a16:creationId xmlns:a16="http://schemas.microsoft.com/office/drawing/2014/main" xmlns="" id="{1B9A9DDF-1E60-4EB6-AFB9-F4917C20A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658" y="5265205"/>
            <a:ext cx="17873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Post Process,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Event building</a:t>
            </a:r>
          </a:p>
        </p:txBody>
      </p:sp>
      <p:sp>
        <p:nvSpPr>
          <p:cNvPr id="130" name="Rettangolo 1">
            <a:extLst>
              <a:ext uri="{FF2B5EF4-FFF2-40B4-BE49-F238E27FC236}">
                <a16:creationId xmlns:a16="http://schemas.microsoft.com/office/drawing/2014/main" xmlns="" id="{2D7DBCD3-995A-4B78-A143-693D442E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656" y="5265205"/>
            <a:ext cx="16546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Comic Sans MS" pitchFamily="66" charset="0"/>
              </a:rPr>
              <a:t>Analysis,</a:t>
            </a:r>
          </a:p>
          <a:p>
            <a:pPr algn="ctr"/>
            <a:r>
              <a:rPr lang="en-US" sz="1350" b="1" dirty="0">
                <a:latin typeface="Comic Sans MS" pitchFamily="66" charset="0"/>
              </a:rPr>
              <a:t>Identification</a:t>
            </a: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xmlns="" id="{F5CA38D1-58C4-4B89-B5B6-B6B6EB6B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59" y="3671383"/>
            <a:ext cx="1684232" cy="103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2" name="Connettore 1 187">
            <a:extLst>
              <a:ext uri="{FF2B5EF4-FFF2-40B4-BE49-F238E27FC236}">
                <a16:creationId xmlns:a16="http://schemas.microsoft.com/office/drawing/2014/main" xmlns="" id="{F17F1C46-3ADD-4D1A-AD82-1BCE8F44A7E0}"/>
              </a:ext>
            </a:extLst>
          </p:cNvPr>
          <p:cNvCxnSpPr/>
          <p:nvPr/>
        </p:nvCxnSpPr>
        <p:spPr>
          <a:xfrm>
            <a:off x="1871700" y="1484784"/>
            <a:ext cx="0" cy="388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CasellaDiTesto 1">
            <a:extLst>
              <a:ext uri="{FF2B5EF4-FFF2-40B4-BE49-F238E27FC236}">
                <a16:creationId xmlns:a16="http://schemas.microsoft.com/office/drawing/2014/main" xmlns="" id="{6642D859-CEA1-4850-BE8C-D045AACC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706" y="1573191"/>
            <a:ext cx="1188132" cy="2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1200" b="1" kern="0" dirty="0">
                <a:solidFill>
                  <a:srgbClr val="0070C0"/>
                </a:solidFill>
                <a:latin typeface="Comic Sans MS" pitchFamily="66" charset="0"/>
              </a:rPr>
              <a:t>DIGITAL</a:t>
            </a:r>
          </a:p>
        </p:txBody>
      </p:sp>
      <p:sp>
        <p:nvSpPr>
          <p:cNvPr id="134" name="CasellaDiTesto 1">
            <a:extLst>
              <a:ext uri="{FF2B5EF4-FFF2-40B4-BE49-F238E27FC236}">
                <a16:creationId xmlns:a16="http://schemas.microsoft.com/office/drawing/2014/main" xmlns="" id="{AB2BA79E-9303-4A10-A90F-08185EF03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62" y="1573191"/>
            <a:ext cx="1188132" cy="2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8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sz="1200" b="1" kern="0" dirty="0">
                <a:solidFill>
                  <a:srgbClr val="0070C0"/>
                </a:solidFill>
                <a:latin typeface="Comic Sans MS" pitchFamily="66" charset="0"/>
              </a:rPr>
              <a:t>ANALOG</a:t>
            </a:r>
          </a:p>
        </p:txBody>
      </p:sp>
      <p:sp>
        <p:nvSpPr>
          <p:cNvPr id="135" name="Rettangolo 134">
            <a:extLst>
              <a:ext uri="{FF2B5EF4-FFF2-40B4-BE49-F238E27FC236}">
                <a16:creationId xmlns:a16="http://schemas.microsoft.com/office/drawing/2014/main" xmlns="" id="{393BAD64-C38B-4064-9300-5F6316CE6825}"/>
              </a:ext>
            </a:extLst>
          </p:cNvPr>
          <p:cNvSpPr/>
          <p:nvPr/>
        </p:nvSpPr>
        <p:spPr bwMode="auto">
          <a:xfrm>
            <a:off x="1493658" y="2209000"/>
            <a:ext cx="714375" cy="5179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1350" b="1" dirty="0">
                <a:solidFill>
                  <a:schemeClr val="tx1"/>
                </a:solidFill>
                <a:latin typeface="Comic Sans MS" pitchFamily="66" charset="0"/>
              </a:rPr>
              <a:t>FADC</a:t>
            </a:r>
          </a:p>
        </p:txBody>
      </p:sp>
      <p:sp>
        <p:nvSpPr>
          <p:cNvPr id="136" name="CasellaDiTesto 1">
            <a:extLst>
              <a:ext uri="{FF2B5EF4-FFF2-40B4-BE49-F238E27FC236}">
                <a16:creationId xmlns:a16="http://schemas.microsoft.com/office/drawing/2014/main" xmlns="" id="{786A7C95-9752-4345-BEE0-1C7D0ADF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760" y="1862826"/>
            <a:ext cx="9352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i="1" dirty="0">
                <a:solidFill>
                  <a:srgbClr val="FF0000"/>
                </a:solidFill>
                <a:latin typeface="Comic Sans MS" pitchFamily="66" charset="0"/>
              </a:rPr>
              <a:t>10-100 MB/s</a:t>
            </a:r>
            <a:endParaRPr lang="it-IT" sz="12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7" name="CasellaDiTesto 1">
            <a:extLst>
              <a:ext uri="{FF2B5EF4-FFF2-40B4-BE49-F238E27FC236}">
                <a16:creationId xmlns:a16="http://schemas.microsoft.com/office/drawing/2014/main" xmlns="" id="{11E65A24-869F-4D25-91CB-F1585CF6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706" y="1862826"/>
            <a:ext cx="10972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i="1" dirty="0">
                <a:solidFill>
                  <a:srgbClr val="FF0000"/>
                </a:solidFill>
                <a:latin typeface="Comic Sans MS" pitchFamily="66" charset="0"/>
              </a:rPr>
              <a:t> 100M - 1GB/s</a:t>
            </a:r>
            <a:endParaRPr lang="it-IT" sz="12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8" name="CasellaDiTesto 1">
            <a:extLst>
              <a:ext uri="{FF2B5EF4-FFF2-40B4-BE49-F238E27FC236}">
                <a16:creationId xmlns:a16="http://schemas.microsoft.com/office/drawing/2014/main" xmlns="" id="{90307222-5781-4361-A1AE-53168121D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610" y="1862826"/>
            <a:ext cx="9352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i="1" dirty="0">
                <a:solidFill>
                  <a:srgbClr val="FF0000"/>
                </a:solidFill>
                <a:latin typeface="Comic Sans MS" pitchFamily="66" charset="0"/>
              </a:rPr>
              <a:t>100k-1MB/s</a:t>
            </a:r>
            <a:endParaRPr lang="it-IT" sz="12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9" name="CasellaDiTesto 1">
            <a:extLst>
              <a:ext uri="{FF2B5EF4-FFF2-40B4-BE49-F238E27FC236}">
                <a16:creationId xmlns:a16="http://schemas.microsoft.com/office/drawing/2014/main" xmlns="" id="{DDFFA59A-75E0-4D04-9E31-40147CD78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674" y="1862826"/>
            <a:ext cx="9352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900" i="1" dirty="0">
                <a:solidFill>
                  <a:srgbClr val="FF0000"/>
                </a:solidFill>
                <a:latin typeface="Comic Sans MS" pitchFamily="66" charset="0"/>
              </a:rPr>
              <a:t>1kB/s</a:t>
            </a:r>
            <a:endParaRPr lang="it-IT" sz="12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0" name="Rettangolo 1">
            <a:extLst>
              <a:ext uri="{FF2B5EF4-FFF2-40B4-BE49-F238E27FC236}">
                <a16:creationId xmlns:a16="http://schemas.microsoft.com/office/drawing/2014/main" xmlns="" id="{6337EA50-F1CB-4CD0-AFB4-50E7A3EF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885" y="1678595"/>
            <a:ext cx="1282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omic Sans MS" pitchFamily="66" charset="0"/>
              </a:rPr>
              <a:t>Ext or Self </a:t>
            </a:r>
          </a:p>
          <a:p>
            <a:pPr algn="ctr"/>
            <a:r>
              <a:rPr lang="en-US" sz="900" b="1" dirty="0">
                <a:latin typeface="Comic Sans MS" pitchFamily="66" charset="0"/>
              </a:rPr>
              <a:t>Trigger</a:t>
            </a:r>
          </a:p>
        </p:txBody>
      </p:sp>
    </p:spTree>
    <p:extLst>
      <p:ext uri="{BB962C8B-B14F-4D97-AF65-F5344CB8AC3E}">
        <p14:creationId xmlns:p14="http://schemas.microsoft.com/office/powerpoint/2010/main" val="275618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EA67FCA-8715-4975-BE05-304F5CFD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53" y="1956717"/>
            <a:ext cx="1520092" cy="10411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69101" y="592669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Scalable system</a:t>
            </a:r>
          </a:p>
        </p:txBody>
      </p:sp>
      <p:pic>
        <p:nvPicPr>
          <p:cNvPr id="144" name="Immagine 143">
            <a:extLst>
              <a:ext uri="{FF2B5EF4-FFF2-40B4-BE49-F238E27FC236}">
                <a16:creationId xmlns:a16="http://schemas.microsoft.com/office/drawing/2014/main" xmlns="" id="{5806E832-9BD9-46D5-8D65-CBCEBCBF8A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61" y="4874435"/>
            <a:ext cx="1378292" cy="482402"/>
          </a:xfrm>
          <a:prstGeom prst="rect">
            <a:avLst/>
          </a:prstGeom>
        </p:spPr>
      </p:pic>
      <p:pic>
        <p:nvPicPr>
          <p:cNvPr id="145" name="Picture 4" descr="http://www.nuclearinstruments.eu/images/dt5550afes_m.png">
            <a:extLst>
              <a:ext uri="{FF2B5EF4-FFF2-40B4-BE49-F238E27FC236}">
                <a16:creationId xmlns:a16="http://schemas.microsoft.com/office/drawing/2014/main" xmlns="" id="{145ED007-0411-4293-A53D-B093EC21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43" y="4808952"/>
            <a:ext cx="1421585" cy="11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http://www.caen.it/documents/work_EcommerceProduct/883/V1740.png">
            <a:extLst>
              <a:ext uri="{FF2B5EF4-FFF2-40B4-BE49-F238E27FC236}">
                <a16:creationId xmlns:a16="http://schemas.microsoft.com/office/drawing/2014/main" xmlns="" id="{BB1C2B50-2DC1-47F4-AFCE-9FCDE430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763" y="1425024"/>
            <a:ext cx="1063385" cy="10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Immagine 150">
            <a:extLst>
              <a:ext uri="{FF2B5EF4-FFF2-40B4-BE49-F238E27FC236}">
                <a16:creationId xmlns:a16="http://schemas.microsoft.com/office/drawing/2014/main" xmlns="" id="{A3291344-EDDB-45D0-BA7F-3BFE7B9A42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59" y="2751655"/>
            <a:ext cx="1077889" cy="377261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04B8FA5A-D68E-4B5D-A286-F23518CD86DB}"/>
              </a:ext>
            </a:extLst>
          </p:cNvPr>
          <p:cNvGrpSpPr/>
          <p:nvPr/>
        </p:nvGrpSpPr>
        <p:grpSpPr>
          <a:xfrm>
            <a:off x="7264140" y="5166597"/>
            <a:ext cx="1575841" cy="1056065"/>
            <a:chOff x="7236037" y="4601728"/>
            <a:chExt cx="1575841" cy="1056065"/>
          </a:xfrm>
        </p:grpSpPr>
        <p:pic>
          <p:nvPicPr>
            <p:cNvPr id="142" name="Picture 2" descr="http://www.nuclearinstruments.eu/images/dt5550w_small.png">
              <a:extLst>
                <a:ext uri="{FF2B5EF4-FFF2-40B4-BE49-F238E27FC236}">
                  <a16:creationId xmlns:a16="http://schemas.microsoft.com/office/drawing/2014/main" xmlns="" id="{84D033DA-741C-4443-AF24-07A0044A0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037" y="4601728"/>
              <a:ext cx="1575841" cy="82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xmlns="" id="{CF27378F-F30B-427E-A26A-1E3D6783C5C4}"/>
                </a:ext>
              </a:extLst>
            </p:cNvPr>
            <p:cNvSpPr txBox="1"/>
            <p:nvPr/>
          </p:nvSpPr>
          <p:spPr>
            <a:xfrm>
              <a:off x="7599498" y="5380794"/>
              <a:ext cx="1144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DT5550W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D222077C-D28C-46A0-98BC-57F1BBDF8286}"/>
              </a:ext>
            </a:extLst>
          </p:cNvPr>
          <p:cNvGrpSpPr/>
          <p:nvPr/>
        </p:nvGrpSpPr>
        <p:grpSpPr>
          <a:xfrm>
            <a:off x="6318098" y="4614662"/>
            <a:ext cx="1375435" cy="690435"/>
            <a:chOff x="5924916" y="4341954"/>
            <a:chExt cx="1375435" cy="690435"/>
          </a:xfrm>
        </p:grpSpPr>
        <p:pic>
          <p:nvPicPr>
            <p:cNvPr id="143" name="Picture 2" descr="Risultati immagini per a1702 caen">
              <a:extLst>
                <a:ext uri="{FF2B5EF4-FFF2-40B4-BE49-F238E27FC236}">
                  <a16:creationId xmlns:a16="http://schemas.microsoft.com/office/drawing/2014/main" xmlns="" id="{529509A5-4033-468F-B0CD-99095A99F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33" b="30694"/>
            <a:stretch/>
          </p:blipFill>
          <p:spPr bwMode="auto">
            <a:xfrm>
              <a:off x="5924916" y="4341954"/>
              <a:ext cx="1375435" cy="519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xmlns="" id="{DA555D15-5D8C-47CE-9E06-549191F084D6}"/>
                </a:ext>
              </a:extLst>
            </p:cNvPr>
            <p:cNvSpPr txBox="1"/>
            <p:nvPr/>
          </p:nvSpPr>
          <p:spPr>
            <a:xfrm>
              <a:off x="6258090" y="4755390"/>
              <a:ext cx="583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A1702</a:t>
              </a:r>
            </a:p>
          </p:txBody>
        </p:sp>
      </p:grpSp>
      <p:sp>
        <p:nvSpPr>
          <p:cNvPr id="154" name="CasellaDiTesto 153">
            <a:extLst>
              <a:ext uri="{FF2B5EF4-FFF2-40B4-BE49-F238E27FC236}">
                <a16:creationId xmlns:a16="http://schemas.microsoft.com/office/drawing/2014/main" xmlns="" id="{CE3165DE-18BE-49E2-AD30-AE108B468009}"/>
              </a:ext>
            </a:extLst>
          </p:cNvPr>
          <p:cNvSpPr txBox="1"/>
          <p:nvPr/>
        </p:nvSpPr>
        <p:spPr>
          <a:xfrm>
            <a:off x="3569851" y="2751655"/>
            <a:ext cx="18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Digitizers</a:t>
            </a:r>
            <a:r>
              <a:rPr lang="it-IT" sz="1600" dirty="0"/>
              <a:t> + custom </a:t>
            </a:r>
            <a:r>
              <a:rPr lang="it-IT" sz="1600" dirty="0" err="1"/>
              <a:t>designed</a:t>
            </a:r>
            <a:r>
              <a:rPr lang="it-IT" sz="1600" dirty="0"/>
              <a:t> front-end</a:t>
            </a: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xmlns="" id="{F1003921-44F1-42E7-B2C0-2D800226FE8A}"/>
              </a:ext>
            </a:extLst>
          </p:cNvPr>
          <p:cNvSpPr txBox="1"/>
          <p:nvPr/>
        </p:nvSpPr>
        <p:spPr>
          <a:xfrm>
            <a:off x="1968515" y="4099085"/>
            <a:ext cx="1378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Digital Read-Out system</a:t>
            </a:r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xmlns="" id="{86CF900B-5318-470C-80C4-C22235D3F62C}"/>
              </a:ext>
            </a:extLst>
          </p:cNvPr>
          <p:cNvSpPr txBox="1"/>
          <p:nvPr/>
        </p:nvSpPr>
        <p:spPr>
          <a:xfrm>
            <a:off x="-64546" y="2997876"/>
            <a:ext cx="1843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Desktop </a:t>
            </a:r>
            <a:r>
              <a:rPr lang="it-IT" sz="1600" dirty="0" err="1"/>
              <a:t>Digitizers</a:t>
            </a:r>
            <a:endParaRPr lang="it-IT" sz="16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2E086CD-C01D-4654-83AE-42725E0219B3}"/>
              </a:ext>
            </a:extLst>
          </p:cNvPr>
          <p:cNvGrpSpPr/>
          <p:nvPr/>
        </p:nvGrpSpPr>
        <p:grpSpPr>
          <a:xfrm>
            <a:off x="376539" y="3161587"/>
            <a:ext cx="8767461" cy="1052975"/>
            <a:chOff x="386813" y="4754088"/>
            <a:chExt cx="8767461" cy="1052975"/>
          </a:xfrm>
        </p:grpSpPr>
        <p:sp>
          <p:nvSpPr>
            <p:cNvPr id="141" name="Freccia a destra 140">
              <a:extLst>
                <a:ext uri="{FF2B5EF4-FFF2-40B4-BE49-F238E27FC236}">
                  <a16:creationId xmlns:a16="http://schemas.microsoft.com/office/drawing/2014/main" xmlns="" id="{A5C5741C-C772-47EE-9BE1-4C85D51D00F6}"/>
                </a:ext>
              </a:extLst>
            </p:cNvPr>
            <p:cNvSpPr/>
            <p:nvPr/>
          </p:nvSpPr>
          <p:spPr>
            <a:xfrm>
              <a:off x="426817" y="4754088"/>
              <a:ext cx="8290366" cy="105297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NUMBER OF CHANNELS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xmlns="" id="{14707C36-0651-45DB-8D01-AB3EABA384FA}"/>
                </a:ext>
              </a:extLst>
            </p:cNvPr>
            <p:cNvSpPr txBox="1"/>
            <p:nvPr/>
          </p:nvSpPr>
          <p:spPr>
            <a:xfrm>
              <a:off x="386813" y="5136524"/>
              <a:ext cx="961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FEW TENS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xmlns="" id="{4C5C07C0-6E20-47F6-A435-3A6531F6CA55}"/>
                </a:ext>
              </a:extLst>
            </p:cNvPr>
            <p:cNvSpPr txBox="1"/>
            <p:nvPr/>
          </p:nvSpPr>
          <p:spPr>
            <a:xfrm>
              <a:off x="7378681" y="5045551"/>
              <a:ext cx="1775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HUNDREDS THOUSAND</a:t>
              </a:r>
            </a:p>
          </p:txBody>
        </p:sp>
      </p:grpSp>
      <p:sp>
        <p:nvSpPr>
          <p:cNvPr id="161" name="CasellaDiTesto 160">
            <a:extLst>
              <a:ext uri="{FF2B5EF4-FFF2-40B4-BE49-F238E27FC236}">
                <a16:creationId xmlns:a16="http://schemas.microsoft.com/office/drawing/2014/main" xmlns="" id="{58690A05-251E-4277-BCF1-FE6F2771D7C8}"/>
              </a:ext>
            </a:extLst>
          </p:cNvPr>
          <p:cNvSpPr txBox="1"/>
          <p:nvPr/>
        </p:nvSpPr>
        <p:spPr>
          <a:xfrm>
            <a:off x="6691154" y="4099085"/>
            <a:ext cx="18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Digital DAQ</a:t>
            </a:r>
            <a:br>
              <a:rPr lang="it-IT" sz="1600" dirty="0"/>
            </a:br>
            <a:r>
              <a:rPr lang="it-IT" sz="1600" dirty="0"/>
              <a:t> for ASICS</a:t>
            </a:r>
          </a:p>
        </p:txBody>
      </p:sp>
      <p:pic>
        <p:nvPicPr>
          <p:cNvPr id="162" name="Immagine 161">
            <a:extLst>
              <a:ext uri="{FF2B5EF4-FFF2-40B4-BE49-F238E27FC236}">
                <a16:creationId xmlns:a16="http://schemas.microsoft.com/office/drawing/2014/main" xmlns="" id="{9D305143-9E42-4675-B7AA-3A42A77CDB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07" y="1367351"/>
            <a:ext cx="1748986" cy="13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5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Scalable Solution</a:t>
            </a:r>
          </a:p>
        </p:txBody>
      </p:sp>
      <p:pic>
        <p:nvPicPr>
          <p:cNvPr id="146" name="Picture 4" descr="http://www.caen.it/documents/work_EcommerceProduct/883/V1740.png">
            <a:extLst>
              <a:ext uri="{FF2B5EF4-FFF2-40B4-BE49-F238E27FC236}">
                <a16:creationId xmlns:a16="http://schemas.microsoft.com/office/drawing/2014/main" xmlns="" id="{BB1C2B50-2DC1-47F4-AFCE-9FCDE430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27" y="1103485"/>
            <a:ext cx="1063385" cy="10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Immagine 150">
            <a:extLst>
              <a:ext uri="{FF2B5EF4-FFF2-40B4-BE49-F238E27FC236}">
                <a16:creationId xmlns:a16="http://schemas.microsoft.com/office/drawing/2014/main" xmlns="" id="{A3291344-EDDB-45D0-BA7F-3BFE7B9A42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33" y="5225292"/>
            <a:ext cx="1077889" cy="37726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2E086CD-C01D-4654-83AE-42725E0219B3}"/>
              </a:ext>
            </a:extLst>
          </p:cNvPr>
          <p:cNvGrpSpPr/>
          <p:nvPr/>
        </p:nvGrpSpPr>
        <p:grpSpPr>
          <a:xfrm>
            <a:off x="416543" y="5638948"/>
            <a:ext cx="8767461" cy="1052975"/>
            <a:chOff x="386813" y="4754088"/>
            <a:chExt cx="8767461" cy="1052975"/>
          </a:xfrm>
        </p:grpSpPr>
        <p:sp>
          <p:nvSpPr>
            <p:cNvPr id="141" name="Freccia a destra 140">
              <a:extLst>
                <a:ext uri="{FF2B5EF4-FFF2-40B4-BE49-F238E27FC236}">
                  <a16:creationId xmlns:a16="http://schemas.microsoft.com/office/drawing/2014/main" xmlns="" id="{A5C5741C-C772-47EE-9BE1-4C85D51D00F6}"/>
                </a:ext>
              </a:extLst>
            </p:cNvPr>
            <p:cNvSpPr/>
            <p:nvPr/>
          </p:nvSpPr>
          <p:spPr>
            <a:xfrm>
              <a:off x="426817" y="4754088"/>
              <a:ext cx="8290366" cy="105297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NUMBER OF CHANNELS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xmlns="" id="{14707C36-0651-45DB-8D01-AB3EABA384FA}"/>
                </a:ext>
              </a:extLst>
            </p:cNvPr>
            <p:cNvSpPr txBox="1"/>
            <p:nvPr/>
          </p:nvSpPr>
          <p:spPr>
            <a:xfrm>
              <a:off x="386813" y="5136524"/>
              <a:ext cx="961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FEW TENS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xmlns="" id="{4C5C07C0-6E20-47F6-A435-3A6531F6CA55}"/>
                </a:ext>
              </a:extLst>
            </p:cNvPr>
            <p:cNvSpPr txBox="1"/>
            <p:nvPr/>
          </p:nvSpPr>
          <p:spPr>
            <a:xfrm>
              <a:off x="7378681" y="5045551"/>
              <a:ext cx="1775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HUNDREDS THOUSAND</a:t>
              </a:r>
            </a:p>
          </p:txBody>
        </p:sp>
      </p:grpSp>
      <p:pic>
        <p:nvPicPr>
          <p:cNvPr id="27" name="Picture 8" descr="Risultati immagini per ATLAS CERN">
            <a:extLst>
              <a:ext uri="{FF2B5EF4-FFF2-40B4-BE49-F238E27FC236}">
                <a16:creationId xmlns:a16="http://schemas.microsoft.com/office/drawing/2014/main" xmlns="" id="{4C30945B-4369-4C8B-B3D8-48F3AD90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87" y="3942736"/>
            <a:ext cx="2146718" cy="139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www.caen.it/documents/work_EcommerceProduct/982/heagon_big.jpg">
            <a:extLst>
              <a:ext uri="{FF2B5EF4-FFF2-40B4-BE49-F238E27FC236}">
                <a16:creationId xmlns:a16="http://schemas.microsoft.com/office/drawing/2014/main" xmlns="" id="{201B7F1B-49BB-423E-8E6E-0C584135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7" y="2011258"/>
            <a:ext cx="1584619" cy="39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://www.caen.it/documents/work_EcommerceProduct/757/DT5730_L.png">
            <a:extLst>
              <a:ext uri="{FF2B5EF4-FFF2-40B4-BE49-F238E27FC236}">
                <a16:creationId xmlns:a16="http://schemas.microsoft.com/office/drawing/2014/main" xmlns="" id="{BC244EAB-6E5A-43FA-B72D-EE3B0B0ED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b="15941"/>
          <a:stretch/>
        </p:blipFill>
        <p:spPr bwMode="auto">
          <a:xfrm>
            <a:off x="394354" y="2677259"/>
            <a:ext cx="1166723" cy="5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Risultati immagini per NaI detector">
            <a:extLst>
              <a:ext uri="{FF2B5EF4-FFF2-40B4-BE49-F238E27FC236}">
                <a16:creationId xmlns:a16="http://schemas.microsoft.com/office/drawing/2014/main" xmlns="" id="{F505B5F0-52C0-40F4-A2FD-5D88B431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5066">
            <a:off x="575828" y="4728703"/>
            <a:ext cx="878973" cy="4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isultati immagini per HPge">
            <a:extLst>
              <a:ext uri="{FF2B5EF4-FFF2-40B4-BE49-F238E27FC236}">
                <a16:creationId xmlns:a16="http://schemas.microsoft.com/office/drawing/2014/main" xmlns="" id="{F9D61CDA-1930-4E59-8BCD-8D1E2EF0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8" y="4595041"/>
            <a:ext cx="970968" cy="9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xmlns="" id="{EC3D5C3B-962A-42D0-BA2C-A3853E3D2DD3}"/>
              </a:ext>
            </a:extLst>
          </p:cNvPr>
          <p:cNvGrpSpPr/>
          <p:nvPr/>
        </p:nvGrpSpPr>
        <p:grpSpPr>
          <a:xfrm>
            <a:off x="3032718" y="2166870"/>
            <a:ext cx="1653873" cy="992100"/>
            <a:chOff x="611006" y="1180659"/>
            <a:chExt cx="7738300" cy="4411977"/>
          </a:xfrm>
        </p:grpSpPr>
        <p:pic>
          <p:nvPicPr>
            <p:cNvPr id="36" name="Picture 2" descr="http://www.caen.it/documents/work_EcommerceProduct/943/VME8008B-g.jpg">
              <a:extLst>
                <a:ext uri="{FF2B5EF4-FFF2-40B4-BE49-F238E27FC236}">
                  <a16:creationId xmlns:a16="http://schemas.microsoft.com/office/drawing/2014/main" xmlns="" id="{0CB0277B-637B-4D2F-A5BB-2E004BF02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38" y="1180659"/>
              <a:ext cx="3584736" cy="1564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caen.it/documents/work_EcommerceProduct/952/V1725.jpg">
              <a:extLst>
                <a:ext uri="{FF2B5EF4-FFF2-40B4-BE49-F238E27FC236}">
                  <a16:creationId xmlns:a16="http://schemas.microsoft.com/office/drawing/2014/main" xmlns="" id="{A492F69A-A838-40CA-9C5E-77DB8F446C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8" r="38001"/>
            <a:stretch/>
          </p:blipFill>
          <p:spPr bwMode="auto">
            <a:xfrm>
              <a:off x="2771799" y="2769364"/>
              <a:ext cx="698587" cy="275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http://www.caen.it/documents/Ecommerce/657/1364_L.jpg">
              <a:extLst>
                <a:ext uri="{FF2B5EF4-FFF2-40B4-BE49-F238E27FC236}">
                  <a16:creationId xmlns:a16="http://schemas.microsoft.com/office/drawing/2014/main" xmlns="" id="{34F0010C-21FD-442C-956A-C74219306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006" y="2844922"/>
              <a:ext cx="724244" cy="273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aen.it/documents/work_EcommerceProduct/742/V6521H_S.JPG">
              <a:extLst>
                <a:ext uri="{FF2B5EF4-FFF2-40B4-BE49-F238E27FC236}">
                  <a16:creationId xmlns:a16="http://schemas.microsoft.com/office/drawing/2014/main" xmlns="" id="{DAAE9A2A-6EE3-4867-A028-41509AF07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262" y="2830205"/>
              <a:ext cx="732044" cy="276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http://www.caen.it/documents/Ecommerce/417/1279_L.JPG">
              <a:extLst>
                <a:ext uri="{FF2B5EF4-FFF2-40B4-BE49-F238E27FC236}">
                  <a16:creationId xmlns:a16="http://schemas.microsoft.com/office/drawing/2014/main" xmlns="" id="{2921FC46-C622-4AAB-99C2-AA306BCAD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06" y="2769989"/>
              <a:ext cx="792641" cy="276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xmlns="" id="{C6FC12F0-ADEC-44EC-9933-E9FAFFE6CABE}"/>
                </a:ext>
              </a:extLst>
            </p:cNvPr>
            <p:cNvCxnSpPr/>
            <p:nvPr/>
          </p:nvCxnSpPr>
          <p:spPr>
            <a:xfrm flipH="1" flipV="1">
              <a:off x="5004048" y="2745480"/>
              <a:ext cx="280367" cy="2957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xmlns="" id="{867DEE4B-2142-4908-88DB-5C5979FB0BCE}"/>
                </a:ext>
              </a:extLst>
            </p:cNvPr>
            <p:cNvCxnSpPr/>
            <p:nvPr/>
          </p:nvCxnSpPr>
          <p:spPr>
            <a:xfrm flipV="1">
              <a:off x="3363460" y="2708339"/>
              <a:ext cx="560468" cy="404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xmlns="" id="{9C147E74-26F1-4310-88A4-0DC3478CC027}"/>
                </a:ext>
              </a:extLst>
            </p:cNvPr>
            <p:cNvCxnSpPr/>
            <p:nvPr/>
          </p:nvCxnSpPr>
          <p:spPr>
            <a:xfrm flipH="1" flipV="1">
              <a:off x="5868144" y="2815159"/>
              <a:ext cx="1718308" cy="679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xmlns="" id="{DDC420BC-F802-454C-87BF-55FA17AB0373}"/>
                </a:ext>
              </a:extLst>
            </p:cNvPr>
            <p:cNvCxnSpPr/>
            <p:nvPr/>
          </p:nvCxnSpPr>
          <p:spPr>
            <a:xfrm flipV="1">
              <a:off x="1115616" y="2636331"/>
              <a:ext cx="1656184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5" descr="C:\Users\ctintori\Desktop\IEEE_Strasbourg\a3818.jpg">
              <a:extLst>
                <a:ext uri="{FF2B5EF4-FFF2-40B4-BE49-F238E27FC236}">
                  <a16:creationId xmlns:a16="http://schemas.microsoft.com/office/drawing/2014/main" xmlns="" id="{63913CF8-2942-44D8-B826-910C0D192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883" y="2821138"/>
              <a:ext cx="808218" cy="1988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xmlns="" id="{48C4D207-2B3E-4767-904C-E09A58345ED1}"/>
                </a:ext>
              </a:extLst>
            </p:cNvPr>
            <p:cNvCxnSpPr/>
            <p:nvPr/>
          </p:nvCxnSpPr>
          <p:spPr>
            <a:xfrm flipV="1">
              <a:off x="2987824" y="3749592"/>
              <a:ext cx="1004082" cy="404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nettore 1 4">
            <a:extLst>
              <a:ext uri="{FF2B5EF4-FFF2-40B4-BE49-F238E27FC236}">
                <a16:creationId xmlns:a16="http://schemas.microsoft.com/office/drawing/2014/main" xmlns="" id="{0EB85892-D711-400C-A220-769035D3A2AF}"/>
              </a:ext>
            </a:extLst>
          </p:cNvPr>
          <p:cNvCxnSpPr/>
          <p:nvPr/>
        </p:nvCxnSpPr>
        <p:spPr>
          <a:xfrm>
            <a:off x="2681790" y="1484784"/>
            <a:ext cx="0" cy="42235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Connettore 1 33">
            <a:extLst>
              <a:ext uri="{FF2B5EF4-FFF2-40B4-BE49-F238E27FC236}">
                <a16:creationId xmlns:a16="http://schemas.microsoft.com/office/drawing/2014/main" xmlns="" id="{51624E96-9C33-4982-9531-2DD62374C904}"/>
              </a:ext>
            </a:extLst>
          </p:cNvPr>
          <p:cNvCxnSpPr/>
          <p:nvPr/>
        </p:nvCxnSpPr>
        <p:spPr>
          <a:xfrm>
            <a:off x="6246186" y="1484784"/>
            <a:ext cx="0" cy="42235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Rettangolo 1">
            <a:extLst>
              <a:ext uri="{FF2B5EF4-FFF2-40B4-BE49-F238E27FC236}">
                <a16:creationId xmlns:a16="http://schemas.microsoft.com/office/drawing/2014/main" xmlns="" id="{9C878814-23C8-4F65-B478-893241D9D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3" y="1429877"/>
            <a:ext cx="23305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Comic Sans MS" pitchFamily="66" charset="0"/>
              </a:rPr>
              <a:t>Desktop / Handheld</a:t>
            </a:r>
          </a:p>
        </p:txBody>
      </p:sp>
      <p:sp>
        <p:nvSpPr>
          <p:cNvPr id="50" name="Rettangolo 1">
            <a:extLst>
              <a:ext uri="{FF2B5EF4-FFF2-40B4-BE49-F238E27FC236}">
                <a16:creationId xmlns:a16="http://schemas.microsoft.com/office/drawing/2014/main" xmlns="" id="{78F3984F-7C83-4D48-B448-E41C97E64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853" y="1429877"/>
            <a:ext cx="25762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Comic Sans MS" pitchFamily="66" charset="0"/>
              </a:rPr>
              <a:t>Mini crates / enclosures</a:t>
            </a:r>
          </a:p>
        </p:txBody>
      </p:sp>
      <p:sp>
        <p:nvSpPr>
          <p:cNvPr id="51" name="Rettangolo 1">
            <a:extLst>
              <a:ext uri="{FF2B5EF4-FFF2-40B4-BE49-F238E27FC236}">
                <a16:creationId xmlns:a16="http://schemas.microsoft.com/office/drawing/2014/main" xmlns="" id="{BD20B1C7-D79B-4F9C-BC56-B62A4790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497" y="1429877"/>
            <a:ext cx="2330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Comic Sans MS" pitchFamily="66" charset="0"/>
              </a:rPr>
              <a:t>Crates / Racks / Distributed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xmlns="" id="{4F8D52CA-A1C4-4CC1-9156-0065AAC559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9374" y="4322460"/>
            <a:ext cx="1364584" cy="1428798"/>
          </a:xfrm>
          <a:prstGeom prst="rect">
            <a:avLst/>
          </a:prstGeom>
        </p:spPr>
      </p:pic>
      <p:pic>
        <p:nvPicPr>
          <p:cNvPr id="53" name="Picture 2" descr="Z:\001_Maurizio\1_2016_3_IAEA\_DSC1291 copia.jpg">
            <a:extLst>
              <a:ext uri="{FF2B5EF4-FFF2-40B4-BE49-F238E27FC236}">
                <a16:creationId xmlns:a16="http://schemas.microsoft.com/office/drawing/2014/main" xmlns="" id="{A3A0AC8D-4789-4689-9283-D4B934B4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23" y="1990191"/>
            <a:ext cx="846236" cy="6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Risultati immagini per cargo scanning">
            <a:extLst>
              <a:ext uri="{FF2B5EF4-FFF2-40B4-BE49-F238E27FC236}">
                <a16:creationId xmlns:a16="http://schemas.microsoft.com/office/drawing/2014/main" xmlns="" id="{A3671E87-54B3-4FFF-B3F4-E397A56C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96" y="3555030"/>
            <a:ext cx="1811934" cy="10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xmlns="" id="{7546AB4A-2204-4308-B5E6-E0B5C241F6E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76" y="1974405"/>
            <a:ext cx="1409386" cy="1057039"/>
          </a:xfrm>
          <a:prstGeom prst="rect">
            <a:avLst/>
          </a:prstGeom>
        </p:spPr>
      </p:pic>
      <p:pic>
        <p:nvPicPr>
          <p:cNvPr id="56" name="Picture 14" descr="Risultati immagini per pet system">
            <a:extLst>
              <a:ext uri="{FF2B5EF4-FFF2-40B4-BE49-F238E27FC236}">
                <a16:creationId xmlns:a16="http://schemas.microsoft.com/office/drawing/2014/main" xmlns="" id="{2062B5F8-D62B-4185-9DAA-419B5529D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8900"/>
          <a:stretch/>
        </p:blipFill>
        <p:spPr bwMode="auto">
          <a:xfrm>
            <a:off x="4757226" y="4196442"/>
            <a:ext cx="1434953" cy="12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www.caen.it/documents/work_EcommerceProduct/935/DT5770_big.jpg">
            <a:extLst>
              <a:ext uri="{FF2B5EF4-FFF2-40B4-BE49-F238E27FC236}">
                <a16:creationId xmlns:a16="http://schemas.microsoft.com/office/drawing/2014/main" xmlns="" id="{BB168AA0-E84C-4B56-911A-2A641335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00" y="3054527"/>
            <a:ext cx="733542" cy="36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xmlns="" id="{3E6B9756-BFEA-4252-8D3F-F96053E1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41" y="2472768"/>
            <a:ext cx="460643" cy="4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 descr="Risultati immagini per NaI detector">
            <a:extLst>
              <a:ext uri="{FF2B5EF4-FFF2-40B4-BE49-F238E27FC236}">
                <a16:creationId xmlns:a16="http://schemas.microsoft.com/office/drawing/2014/main" xmlns="" id="{8EB0FB45-6298-4834-B12E-6D772733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0992">
            <a:off x="60762" y="4945145"/>
            <a:ext cx="1000019" cy="51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Risultati immagini per czt detector">
            <a:extLst>
              <a:ext uri="{FF2B5EF4-FFF2-40B4-BE49-F238E27FC236}">
                <a16:creationId xmlns:a16="http://schemas.microsoft.com/office/drawing/2014/main" xmlns="" id="{3BE67809-0E8A-478A-AEC3-E92F1D31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80" y="3417860"/>
            <a:ext cx="1181266" cy="7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Risultati immagini per pips detector">
            <a:extLst>
              <a:ext uri="{FF2B5EF4-FFF2-40B4-BE49-F238E27FC236}">
                <a16:creationId xmlns:a16="http://schemas.microsoft.com/office/drawing/2014/main" xmlns="" id="{3B3D7E43-4EA5-4C80-90E7-B4D7082B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4" y="3699796"/>
            <a:ext cx="378329" cy="3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Risultati immagini per sipm detector">
            <a:extLst>
              <a:ext uri="{FF2B5EF4-FFF2-40B4-BE49-F238E27FC236}">
                <a16:creationId xmlns:a16="http://schemas.microsoft.com/office/drawing/2014/main" xmlns="" id="{1E9F3387-6F33-42F7-B76A-950719B3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63" y="3695402"/>
            <a:ext cx="793778" cy="7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34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bg-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05" y="887270"/>
            <a:ext cx="7961594" cy="59707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522" y="3952495"/>
            <a:ext cx="1205523" cy="109028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424" y="4361063"/>
            <a:ext cx="1303215" cy="11019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71" y="4766337"/>
            <a:ext cx="1146792" cy="109544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511" y="5128021"/>
            <a:ext cx="1168398" cy="11350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8" y="5027884"/>
            <a:ext cx="2259277" cy="1835000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274149" y="42007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Network of Companies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97678" y="1026901"/>
            <a:ext cx="6560321" cy="28931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2400" baseline="30000" dirty="0"/>
              <a:t>Founded in 1979, CAEN SpA (Costruzioni Appearecchiature Elettroniche Nucleare) is an important industrial spin-off of the INFN.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baseline="30000" dirty="0"/>
              <a:t>Core business</a:t>
            </a:r>
            <a:r>
              <a:rPr lang="en-US" sz="2400" baseline="30000" dirty="0"/>
              <a:t>: Electronic Instrumentation for  physics experiments (world leader)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dirty="0"/>
              <a:t>Spin-off activities: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sz="1600" dirty="0"/>
              <a:t>&gt;	RFID (2003),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sz="1600" dirty="0"/>
              <a:t>&gt;	CAENels (2010),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sz="1600" dirty="0"/>
              <a:t>&gt;	CAENqS (2012),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sz="1600" dirty="0"/>
              <a:t>&gt;	CAEN SyS (2016)</a:t>
            </a:r>
            <a:endParaRPr lang="it-IT" sz="2400" dirty="0"/>
          </a:p>
        </p:txBody>
      </p:sp>
      <p:sp>
        <p:nvSpPr>
          <p:cNvPr id="22" name="Rettangolo 21"/>
          <p:cNvSpPr/>
          <p:nvPr/>
        </p:nvSpPr>
        <p:spPr>
          <a:xfrm>
            <a:off x="297679" y="4689330"/>
            <a:ext cx="1977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baseline="30000" dirty="0"/>
              <a:t>Total </a:t>
            </a:r>
            <a:r>
              <a:rPr lang="en-GB" sz="2400" b="1" baseline="30000" dirty="0"/>
              <a:t>Employees</a:t>
            </a:r>
            <a:r>
              <a:rPr lang="nl-NL" sz="2400" b="1" baseline="30000" dirty="0"/>
              <a:t>: 120</a:t>
            </a:r>
          </a:p>
        </p:txBody>
      </p:sp>
      <p:pic>
        <p:nvPicPr>
          <p:cNvPr id="5" name="Immagine 4" descr="Immagine che contiene segnale, arresto, esterni, cielo&#10;&#10;Descrizione generata con affidabilità molto elevata">
            <a:extLst>
              <a:ext uri="{FF2B5EF4-FFF2-40B4-BE49-F238E27FC236}">
                <a16:creationId xmlns:a16="http://schemas.microsoft.com/office/drawing/2014/main" xmlns="" id="{7D04FAA4-3E30-4051-BE29-85C9B5F12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4712" y="2173947"/>
            <a:ext cx="2174575" cy="2510105"/>
          </a:xfrm>
          <a:prstGeom prst="rect">
            <a:avLst/>
          </a:prstGeom>
        </p:spPr>
      </p:pic>
      <p:sp>
        <p:nvSpPr>
          <p:cNvPr id="23" name="Segnaposto piè di pagina 2">
            <a:extLst>
              <a:ext uri="{FF2B5EF4-FFF2-40B4-BE49-F238E27FC236}">
                <a16:creationId xmlns:a16="http://schemas.microsoft.com/office/drawing/2014/main" xmlns="" id="{86012F1E-D2A4-445B-9178-EF5F42F5F9EB}"/>
              </a:ext>
            </a:extLst>
          </p:cNvPr>
          <p:cNvSpPr txBox="1">
            <a:spLocks/>
          </p:cNvSpPr>
          <p:nvPr/>
        </p:nvSpPr>
        <p:spPr bwMode="auto">
          <a:xfrm>
            <a:off x="1462837" y="6705818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69101" y="592669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Multi-Board Readout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xmlns="" id="{5278887B-1998-4696-B4D4-F6428C9D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90" y="4579433"/>
            <a:ext cx="5203773" cy="18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xmlns="" id="{A38E95BA-2E10-4EB8-B762-AB8C9DDE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87" y="1610731"/>
            <a:ext cx="7736521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38138" indent="-338138" defTabSz="449263" eaLnBrk="0" hangingPunct="0"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450"/>
              </a:spcBef>
            </a:pPr>
            <a:r>
              <a:rPr lang="en-US" sz="1350" dirty="0">
                <a:latin typeface="Tahoma" pitchFamily="34" charset="0"/>
              </a:rPr>
              <a:t>CAEN digitizers are designed to work as a single unit as well in large experiments. Multiple boards can be synchronized and controlled as a big single system. High speed serial link on the front  panel guarantee a big transfer rate.</a:t>
            </a:r>
          </a:p>
          <a:p>
            <a:pPr marL="0" indent="0" eaLnBrk="1" hangingPunct="1">
              <a:spcBef>
                <a:spcPts val="450"/>
              </a:spcBef>
            </a:pPr>
            <a:endParaRPr lang="en-US" sz="1350" dirty="0">
              <a:latin typeface="Tahoma" pitchFamily="34" charset="0"/>
            </a:endParaRPr>
          </a:p>
          <a:p>
            <a:pPr marL="0" indent="0" eaLnBrk="1" hangingPunct="1">
              <a:spcBef>
                <a:spcPts val="450"/>
              </a:spcBef>
            </a:pPr>
            <a:r>
              <a:rPr lang="en-US" sz="1350" dirty="0">
                <a:latin typeface="Tahoma" pitchFamily="34" charset="0"/>
              </a:rPr>
              <a:t>An example (</a:t>
            </a:r>
            <a:r>
              <a:rPr lang="en-US" sz="1350" dirty="0" err="1">
                <a:latin typeface="Tahoma" pitchFamily="34" charset="0"/>
              </a:rPr>
              <a:t>Xmass</a:t>
            </a:r>
            <a:r>
              <a:rPr lang="en-US" sz="1350" dirty="0">
                <a:latin typeface="Tahoma" pitchFamily="34" charset="0"/>
              </a:rPr>
              <a:t>): </a:t>
            </a:r>
          </a:p>
          <a:p>
            <a:pPr eaLnBrk="1" hangingPunct="1">
              <a:spcBef>
                <a:spcPts val="450"/>
              </a:spcBef>
              <a:buFontTx/>
              <a:buChar char="•"/>
            </a:pPr>
            <a:endParaRPr lang="en-US" sz="1350" dirty="0">
              <a:latin typeface="Tahoma" pitchFamily="34" charset="0"/>
            </a:endParaRPr>
          </a:p>
          <a:p>
            <a:pPr eaLnBrk="1" hangingPunct="1">
              <a:spcBef>
                <a:spcPts val="450"/>
              </a:spcBef>
              <a:buFontTx/>
              <a:buChar char="•"/>
            </a:pPr>
            <a:r>
              <a:rPr lang="en-US" sz="1350" dirty="0">
                <a:latin typeface="Tahoma" pitchFamily="34" charset="0"/>
              </a:rPr>
              <a:t>16 digitizers in one VME crate read out by 1 computer @ 350 MB/s</a:t>
            </a:r>
          </a:p>
          <a:p>
            <a:pPr eaLnBrk="1" hangingPunct="1">
              <a:spcBef>
                <a:spcPts val="450"/>
              </a:spcBef>
              <a:buFontTx/>
              <a:buChar char="•"/>
            </a:pPr>
            <a:r>
              <a:rPr lang="en-US" sz="1350" dirty="0">
                <a:latin typeface="Tahoma" pitchFamily="34" charset="0"/>
              </a:rPr>
              <a:t>One 4 link A3818 </a:t>
            </a:r>
            <a:r>
              <a:rPr lang="en-US" sz="1350" dirty="0" err="1">
                <a:latin typeface="Tahoma" pitchFamily="34" charset="0"/>
              </a:rPr>
              <a:t>PCIe</a:t>
            </a:r>
            <a:r>
              <a:rPr lang="en-US" sz="1350" dirty="0">
                <a:latin typeface="Tahoma" pitchFamily="34" charset="0"/>
              </a:rPr>
              <a:t> card. Each link reads 4 digitizers in daisy chain</a:t>
            </a:r>
          </a:p>
          <a:p>
            <a:pPr eaLnBrk="1" hangingPunct="1">
              <a:spcBef>
                <a:spcPts val="450"/>
              </a:spcBef>
              <a:buFontTx/>
              <a:buChar char="•"/>
            </a:pPr>
            <a:r>
              <a:rPr lang="en-US" sz="1350" dirty="0">
                <a:latin typeface="Tahoma" pitchFamily="34" charset="0"/>
              </a:rPr>
              <a:t>~22 MB/s per digitizer (can be 4 times higher in a P-to-P topology)</a:t>
            </a:r>
          </a:p>
          <a:p>
            <a:pPr eaLnBrk="1" hangingPunct="1">
              <a:spcBef>
                <a:spcPts val="450"/>
              </a:spcBef>
              <a:buFontTx/>
              <a:buChar char="•"/>
            </a:pPr>
            <a:r>
              <a:rPr lang="en-US" sz="1350" dirty="0">
                <a:latin typeface="Tahoma" pitchFamily="34" charset="0"/>
              </a:rPr>
              <a:t>VME crate just for power and mechanics (no backplane communication)</a:t>
            </a:r>
          </a:p>
        </p:txBody>
      </p:sp>
    </p:spTree>
    <p:extLst>
      <p:ext uri="{BB962C8B-B14F-4D97-AF65-F5344CB8AC3E}">
        <p14:creationId xmlns:p14="http://schemas.microsoft.com/office/powerpoint/2010/main" val="115483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mid-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382102"/>
            <a:ext cx="8993187" cy="647589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Power Supplies Expertise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92124" y="1215543"/>
            <a:ext cx="75247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50014"/>
                </a:solidFill>
              </a:rPr>
              <a:t>High Voltage &amp; Low Voltage Power Supplies for Particle Physics Experiments and Laboratories providing: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Integration: Multi-Channel CAEN Systems (up to 768 HV </a:t>
            </a:r>
            <a:r>
              <a:rPr lang="en-US" dirty="0" err="1"/>
              <a:t>ch</a:t>
            </a:r>
            <a:r>
              <a:rPr lang="en-US" dirty="0"/>
              <a:t>/system)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Granularity: NIM, VME Modules, Rack-Mount And Desktop </a:t>
            </a:r>
            <a:br>
              <a:rPr lang="en-US" dirty="0"/>
            </a:br>
            <a:r>
              <a:rPr lang="en-US" dirty="0"/>
              <a:t>Devices (from 1 ch to 8 ch/module)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Custom: Stand-alone Power Supplies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HV Components: PCB mountable HV DC-DC </a:t>
            </a:r>
            <a:br>
              <a:rPr lang="en-US" dirty="0"/>
            </a:br>
            <a:r>
              <a:rPr lang="en-US" dirty="0"/>
              <a:t>converters</a:t>
            </a:r>
          </a:p>
          <a:p>
            <a:pPr marL="342900" indent="-342900">
              <a:spcAft>
                <a:spcPts val="600"/>
              </a:spcAft>
              <a:buFont typeface="Calibri" panose="020F0502020204030204" pitchFamily="34" charset="0"/>
              <a:buChar char="­"/>
            </a:pPr>
            <a:r>
              <a:rPr lang="en-US" dirty="0"/>
              <a:t>Hostile Area developments for LHC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22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69101" y="427192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Scalable system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2E086CD-C01D-4654-83AE-42725E0219B3}"/>
              </a:ext>
            </a:extLst>
          </p:cNvPr>
          <p:cNvGrpSpPr/>
          <p:nvPr/>
        </p:nvGrpSpPr>
        <p:grpSpPr>
          <a:xfrm>
            <a:off x="376539" y="3161587"/>
            <a:ext cx="8767461" cy="1052975"/>
            <a:chOff x="386813" y="4754088"/>
            <a:chExt cx="8767461" cy="1052975"/>
          </a:xfrm>
        </p:grpSpPr>
        <p:sp>
          <p:nvSpPr>
            <p:cNvPr id="141" name="Freccia a destra 140">
              <a:extLst>
                <a:ext uri="{FF2B5EF4-FFF2-40B4-BE49-F238E27FC236}">
                  <a16:creationId xmlns:a16="http://schemas.microsoft.com/office/drawing/2014/main" xmlns="" id="{A5C5741C-C772-47EE-9BE1-4C85D51D00F6}"/>
                </a:ext>
              </a:extLst>
            </p:cNvPr>
            <p:cNvSpPr/>
            <p:nvPr/>
          </p:nvSpPr>
          <p:spPr>
            <a:xfrm>
              <a:off x="426817" y="4754088"/>
              <a:ext cx="8290366" cy="105297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NUMBER OF CHANNELS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xmlns="" id="{14707C36-0651-45DB-8D01-AB3EABA384FA}"/>
                </a:ext>
              </a:extLst>
            </p:cNvPr>
            <p:cNvSpPr txBox="1"/>
            <p:nvPr/>
          </p:nvSpPr>
          <p:spPr>
            <a:xfrm>
              <a:off x="386813" y="5136524"/>
              <a:ext cx="961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FEW TENS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xmlns="" id="{4C5C07C0-6E20-47F6-A435-3A6531F6CA55}"/>
                </a:ext>
              </a:extLst>
            </p:cNvPr>
            <p:cNvSpPr txBox="1"/>
            <p:nvPr/>
          </p:nvSpPr>
          <p:spPr>
            <a:xfrm>
              <a:off x="7378681" y="5045551"/>
              <a:ext cx="1775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HUNDRED THOUSAND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9C6EDC6C-5324-46E0-B6E8-9F218ECAA8A7}"/>
              </a:ext>
            </a:extLst>
          </p:cNvPr>
          <p:cNvGrpSpPr/>
          <p:nvPr/>
        </p:nvGrpSpPr>
        <p:grpSpPr>
          <a:xfrm>
            <a:off x="269102" y="1285519"/>
            <a:ext cx="1312227" cy="1601275"/>
            <a:chOff x="5234988" y="2312984"/>
            <a:chExt cx="2409051" cy="2939700"/>
          </a:xfrm>
        </p:grpSpPr>
        <p:pic>
          <p:nvPicPr>
            <p:cNvPr id="27" name="Picture 2" descr="child1_1">
              <a:extLst>
                <a:ext uri="{FF2B5EF4-FFF2-40B4-BE49-F238E27FC236}">
                  <a16:creationId xmlns:a16="http://schemas.microsoft.com/office/drawing/2014/main" xmlns="" id="{AC2A8807-D077-41FB-8CA2-212FB64A2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805" y="2312984"/>
              <a:ext cx="2212234" cy="1592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xmlns="" id="{E8DF21A5-E1E0-4267-968A-9A747FC2C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9" b="89706" l="2809" r="977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988" y="4160296"/>
              <a:ext cx="2144615" cy="10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xmlns="" id="{B54DE65C-3003-4402-A17E-C7B17CEB58E4}"/>
              </a:ext>
            </a:extLst>
          </p:cNvPr>
          <p:cNvGrpSpPr/>
          <p:nvPr/>
        </p:nvGrpSpPr>
        <p:grpSpPr>
          <a:xfrm>
            <a:off x="1412837" y="4400724"/>
            <a:ext cx="2190536" cy="1454698"/>
            <a:chOff x="5610297" y="1583141"/>
            <a:chExt cx="3330360" cy="2211636"/>
          </a:xfrm>
        </p:grpSpPr>
        <p:pic>
          <p:nvPicPr>
            <p:cNvPr id="33" name="Picture 2" descr="http://www.caen.it/documents/work_EcommerceProduct/1059/R803X_small.jpg">
              <a:extLst>
                <a:ext uri="{FF2B5EF4-FFF2-40B4-BE49-F238E27FC236}">
                  <a16:creationId xmlns:a16="http://schemas.microsoft.com/office/drawing/2014/main" xmlns="" id="{4A204D1C-9B67-4629-B008-B4F693921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297" y="2952750"/>
              <a:ext cx="3039717" cy="84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www.caen.it/documents/work_EcommerceProduct/930/R14xxlat_1.jpg">
              <a:extLst>
                <a:ext uri="{FF2B5EF4-FFF2-40B4-BE49-F238E27FC236}">
                  <a16:creationId xmlns:a16="http://schemas.microsoft.com/office/drawing/2014/main" xmlns="" id="{2D2D05B5-BBB0-47CF-8EBA-67A7540D3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297" y="1583141"/>
              <a:ext cx="3330360" cy="148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 descr="C:\Users\Marco\Desktop\SY4527_back.jpg">
            <a:extLst>
              <a:ext uri="{FF2B5EF4-FFF2-40B4-BE49-F238E27FC236}">
                <a16:creationId xmlns:a16="http://schemas.microsoft.com/office/drawing/2014/main" xmlns="" id="{0604076C-6BB9-424A-8304-0921DF88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10" y="1295380"/>
            <a:ext cx="1858700" cy="146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FA1089A3-E13A-4989-B6D5-55DD4C2B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51" y="1324230"/>
            <a:ext cx="1385170" cy="14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 descr="http://www.caen.it/documents/work_EcommerceProduct/1051/A7585DU-big.jpg">
            <a:extLst>
              <a:ext uri="{FF2B5EF4-FFF2-40B4-BE49-F238E27FC236}">
                <a16:creationId xmlns:a16="http://schemas.microsoft.com/office/drawing/2014/main" xmlns="" id="{9FDA4E6F-2730-40C3-862B-69F2F41A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2733">
            <a:off x="6882057" y="4578619"/>
            <a:ext cx="754695" cy="8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hild1 A750x">
            <a:extLst>
              <a:ext uri="{FF2B5EF4-FFF2-40B4-BE49-F238E27FC236}">
                <a16:creationId xmlns:a16="http://schemas.microsoft.com/office/drawing/2014/main" xmlns="" id="{6B73C0DC-EEE9-42A5-AD8D-35386CD9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7" y="5418054"/>
            <a:ext cx="1897670" cy="9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AAD6FDD7-D538-4A37-8387-15990B7442AE}"/>
              </a:ext>
            </a:extLst>
          </p:cNvPr>
          <p:cNvSpPr txBox="1"/>
          <p:nvPr/>
        </p:nvSpPr>
        <p:spPr>
          <a:xfrm>
            <a:off x="145172" y="2928581"/>
            <a:ext cx="26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Desktop, NIM, VME, USB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xmlns="" id="{938DAACD-5678-4D4A-A863-9E6DCF1B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44" y="1278928"/>
            <a:ext cx="1609696" cy="150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http://www.caen.it/documents/work_EcommerceProduct/1057/N8033_big.jpg">
            <a:extLst>
              <a:ext uri="{FF2B5EF4-FFF2-40B4-BE49-F238E27FC236}">
                <a16:creationId xmlns:a16="http://schemas.microsoft.com/office/drawing/2014/main" xmlns="" id="{74DBACDF-68F8-49C0-9A0B-BD55282D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444" y="1245315"/>
            <a:ext cx="574581" cy="14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28605AA7-EDD8-49D9-BD01-F48234CFDFCD}"/>
              </a:ext>
            </a:extLst>
          </p:cNvPr>
          <p:cNvSpPr txBox="1"/>
          <p:nvPr/>
        </p:nvSpPr>
        <p:spPr>
          <a:xfrm>
            <a:off x="1383761" y="4001444"/>
            <a:ext cx="26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19’’ Rack </a:t>
            </a:r>
            <a:r>
              <a:rPr lang="en-US" sz="1400" dirty="0"/>
              <a:t>mountable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754D29D3-2E80-43D5-856F-6F5F06C4B7C4}"/>
              </a:ext>
            </a:extLst>
          </p:cNvPr>
          <p:cNvSpPr txBox="1"/>
          <p:nvPr/>
        </p:nvSpPr>
        <p:spPr>
          <a:xfrm>
            <a:off x="6503541" y="4025931"/>
            <a:ext cx="200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PCB mount for distributed systems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338DD5C4-7CC9-44B9-A637-8C6AB9685FAB}"/>
              </a:ext>
            </a:extLst>
          </p:cNvPr>
          <p:cNvSpPr txBox="1"/>
          <p:nvPr/>
        </p:nvSpPr>
        <p:spPr>
          <a:xfrm>
            <a:off x="3453473" y="2928581"/>
            <a:ext cx="26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Multichannel</a:t>
            </a:r>
            <a:r>
              <a:rPr lang="it-IT" sz="1400" dirty="0"/>
              <a:t> board</a:t>
            </a:r>
            <a:endParaRPr lang="en-US" sz="14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B493353E-0BB2-4814-854A-591E3C3825E8}"/>
              </a:ext>
            </a:extLst>
          </p:cNvPr>
          <p:cNvSpPr txBox="1"/>
          <p:nvPr/>
        </p:nvSpPr>
        <p:spPr>
          <a:xfrm>
            <a:off x="6181585" y="2928581"/>
            <a:ext cx="26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Universl</a:t>
            </a:r>
            <a:r>
              <a:rPr lang="it-IT" sz="1400" dirty="0"/>
              <a:t> </a:t>
            </a:r>
            <a:r>
              <a:rPr lang="it-IT" sz="1400" dirty="0" err="1"/>
              <a:t>Multichannel</a:t>
            </a:r>
            <a:r>
              <a:rPr lang="it-IT" sz="1400" dirty="0"/>
              <a:t> System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80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Universal Multichannel System</a:t>
            </a:r>
          </a:p>
        </p:txBody>
      </p:sp>
      <p:pic>
        <p:nvPicPr>
          <p:cNvPr id="9" name="Picture 3" descr="C:\Users\Alessandro\Desktop\bitmap.png">
            <a:extLst>
              <a:ext uri="{FF2B5EF4-FFF2-40B4-BE49-F238E27FC236}">
                <a16:creationId xmlns:a16="http://schemas.microsoft.com/office/drawing/2014/main" xmlns="" id="{1B33BFEA-D71C-4581-B678-DAC84C8C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8" y="991577"/>
            <a:ext cx="8096990" cy="57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Power Supply Control Software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793C4A7-094F-47E4-9770-1436467FE638}"/>
              </a:ext>
            </a:extLst>
          </p:cNvPr>
          <p:cNvSpPr txBox="1"/>
          <p:nvPr/>
        </p:nvSpPr>
        <p:spPr>
          <a:xfrm>
            <a:off x="251520" y="1533272"/>
            <a:ext cx="87400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CAEN provides a wide family of software tools to easily configure and </a:t>
            </a:r>
            <a:br>
              <a:rPr lang="en-US" dirty="0"/>
            </a:br>
            <a:r>
              <a:rPr lang="en-US" dirty="0"/>
              <a:t>control its Power Supplies: 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</a:rPr>
              <a:t>GECO</a:t>
            </a:r>
            <a:r>
              <a:rPr lang="en-US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2020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dirty="0"/>
              <a:t>(</a:t>
            </a:r>
            <a:r>
              <a:rPr lang="en-US" sz="1400" i="1" dirty="0"/>
              <a:t>General Control Software for CAEN HV Power Supplies</a:t>
            </a:r>
            <a:r>
              <a:rPr lang="en-US" sz="1400" dirty="0"/>
              <a:t>)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rgbClr val="C00000"/>
                </a:solidFill>
              </a:rPr>
              <a:t>HiVoCS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dirty="0"/>
              <a:t>(</a:t>
            </a:r>
            <a:r>
              <a:rPr lang="en-US" sz="1400" i="1" dirty="0"/>
              <a:t>Web based control software for SY4527/5527 Systems</a:t>
            </a:r>
            <a:r>
              <a:rPr lang="en-US" sz="1400" dirty="0"/>
              <a:t>)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</a:rPr>
              <a:t>CAEN HV Wrapper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400" dirty="0"/>
              <a:t>(</a:t>
            </a:r>
            <a:r>
              <a:rPr lang="en-US" sz="1400" i="1" dirty="0"/>
              <a:t>Library for CAEN Power Supply Control</a:t>
            </a:r>
            <a:r>
              <a:rPr lang="en-US" sz="1400" dirty="0"/>
              <a:t>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</a:rPr>
              <a:t>N14xx </a:t>
            </a:r>
            <a:r>
              <a:rPr lang="en-US" sz="1600" b="1" dirty="0" err="1">
                <a:solidFill>
                  <a:srgbClr val="C00000"/>
                </a:solidFill>
              </a:rPr>
              <a:t>LabVIEW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Instrument Driver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dirty="0"/>
              <a:t>(</a:t>
            </a:r>
            <a:r>
              <a:rPr lang="en-US" sz="1400" i="1" dirty="0"/>
              <a:t>for NIM and NDT only</a:t>
            </a:r>
            <a:r>
              <a:rPr lang="en-US" sz="1400" dirty="0"/>
              <a:t>)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</a:rPr>
              <a:t>OPC Server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</a:rPr>
              <a:t>EPICS </a:t>
            </a:r>
            <a:r>
              <a:rPr lang="en-US" sz="1600" b="1" dirty="0" err="1">
                <a:solidFill>
                  <a:srgbClr val="C00000"/>
                </a:solidFill>
              </a:rPr>
              <a:t>Input/Output</a:t>
            </a:r>
            <a:r>
              <a:rPr lang="en-US" sz="1600" b="1" dirty="0">
                <a:solidFill>
                  <a:srgbClr val="C00000"/>
                </a:solidFill>
              </a:rPr>
              <a:t> Controller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400" dirty="0"/>
              <a:t>(</a:t>
            </a:r>
            <a:r>
              <a:rPr lang="en-US" sz="1400" i="1" dirty="0"/>
              <a:t>for SY4527/5527 Systems only</a:t>
            </a:r>
            <a:r>
              <a:rPr lang="en-US" sz="1400" dirty="0"/>
              <a:t>)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801ABDE6-FF5C-4D3E-8E10-8505E5C5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03" y="2859505"/>
            <a:ext cx="1901554" cy="191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CD5999C7-C726-4867-B174-F7D6389C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40" y="4432729"/>
            <a:ext cx="1519077" cy="182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950381E2-1313-48BA-B912-71949FB9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05" y="1964905"/>
            <a:ext cx="2107261" cy="21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xmlns="" id="{6700FE06-67DE-4B26-8A27-3F77A635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39" y="5125833"/>
            <a:ext cx="1669083" cy="133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83849D49-B886-44CF-B28C-DA6E54B8B15D}"/>
              </a:ext>
            </a:extLst>
          </p:cNvPr>
          <p:cNvGrpSpPr/>
          <p:nvPr/>
        </p:nvGrpSpPr>
        <p:grpSpPr>
          <a:xfrm>
            <a:off x="752325" y="5314668"/>
            <a:ext cx="5353349" cy="1385212"/>
            <a:chOff x="251520" y="620688"/>
            <a:chExt cx="8856984" cy="2304256"/>
          </a:xfrm>
        </p:grpSpPr>
        <p:sp>
          <p:nvSpPr>
            <p:cNvPr id="21" name="Freccia a destra 20">
              <a:extLst>
                <a:ext uri="{FF2B5EF4-FFF2-40B4-BE49-F238E27FC236}">
                  <a16:creationId xmlns:a16="http://schemas.microsoft.com/office/drawing/2014/main" xmlns="" id="{353B1D48-1211-4BA9-83E6-A59B1053B74F}"/>
                </a:ext>
              </a:extLst>
            </p:cNvPr>
            <p:cNvSpPr/>
            <p:nvPr/>
          </p:nvSpPr>
          <p:spPr>
            <a:xfrm>
              <a:off x="251520" y="620688"/>
              <a:ext cx="8856984" cy="2304256"/>
            </a:xfrm>
            <a:prstGeom prst="rightArrow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22" name="Picture 2" descr="C:\Users\Alessandro\Desktop\GecoBig.png">
              <a:extLst>
                <a:ext uri="{FF2B5EF4-FFF2-40B4-BE49-F238E27FC236}">
                  <a16:creationId xmlns:a16="http://schemas.microsoft.com/office/drawing/2014/main" xmlns="" id="{8C2923AD-23FD-4711-8E27-EF155EFE1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917143" cy="91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Alessandro\Desktop\logo_659x595.png">
              <a:extLst>
                <a:ext uri="{FF2B5EF4-FFF2-40B4-BE49-F238E27FC236}">
                  <a16:creationId xmlns:a16="http://schemas.microsoft.com/office/drawing/2014/main" xmlns="" id="{4E257B32-C69E-4F73-92F8-66B0F5758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931" y="1268760"/>
              <a:ext cx="1116547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C:\Users\Alessandro\Desktop\OPCServer1.png">
              <a:extLst>
                <a:ext uri="{FF2B5EF4-FFF2-40B4-BE49-F238E27FC236}">
                  <a16:creationId xmlns:a16="http://schemas.microsoft.com/office/drawing/2014/main" xmlns="" id="{E0B0781B-1167-447B-ACB7-E90B7F400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250" y="1268760"/>
              <a:ext cx="1043260" cy="1043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Alessandro\Desktop\HVwrapper1.png">
              <a:extLst>
                <a:ext uri="{FF2B5EF4-FFF2-40B4-BE49-F238E27FC236}">
                  <a16:creationId xmlns:a16="http://schemas.microsoft.com/office/drawing/2014/main" xmlns="" id="{0363C99B-044D-4886-AEE5-56C3207B9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652" y="1288172"/>
              <a:ext cx="988700" cy="9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C:\Users\Alessandro\Desktop\hivocs1.png">
              <a:extLst>
                <a:ext uri="{FF2B5EF4-FFF2-40B4-BE49-F238E27FC236}">
                  <a16:creationId xmlns:a16="http://schemas.microsoft.com/office/drawing/2014/main" xmlns="" id="{053C772B-CF6D-4C70-9899-EA009956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459" y="1268761"/>
              <a:ext cx="988700" cy="9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:\Users\Alessandro\Desktop\labview_logo.png">
              <a:extLst>
                <a:ext uri="{FF2B5EF4-FFF2-40B4-BE49-F238E27FC236}">
                  <a16:creationId xmlns:a16="http://schemas.microsoft.com/office/drawing/2014/main" xmlns="" id="{04732ECE-432F-4522-8E55-CCFC403FF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282" y="1196752"/>
              <a:ext cx="924600" cy="111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68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middl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5"/>
            <a:ext cx="9144000" cy="557212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Custom Developments: Case History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74148" y="1149240"/>
            <a:ext cx="75247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C50014"/>
                </a:solidFill>
              </a:rPr>
              <a:t>Strong capability to manage complex custom solutions</a:t>
            </a:r>
            <a:endParaRPr lang="en-US" sz="2400" baseline="30000" dirty="0"/>
          </a:p>
          <a:p>
            <a:r>
              <a:rPr lang="en-US" sz="2400" baseline="30000" dirty="0"/>
              <a:t>	</a:t>
            </a:r>
            <a:r>
              <a:rPr lang="en-US" dirty="0"/>
              <a:t>- High Voltage</a:t>
            </a:r>
          </a:p>
          <a:p>
            <a:r>
              <a:rPr lang="en-US" dirty="0"/>
              <a:t>	- Digital and Analog Pulse Processing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655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  <a:gradFill flip="none" rotWithShape="1">
            <a:gsLst>
              <a:gs pos="19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LV Power Supply for ALMA (ESO)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92124" y="1258798"/>
            <a:ext cx="3873501" cy="2936116"/>
          </a:xfrm>
          <a:prstGeom prst="rect">
            <a:avLst/>
          </a:prstGeom>
          <a:gradFill flip="none" rotWithShape="1">
            <a:gsLst>
              <a:gs pos="23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76000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FF"/>
                </a:solidFill>
              </a:rPr>
              <a:t>Design of custom LV Power Supply System for ALMA</a:t>
            </a:r>
          </a:p>
          <a:p>
            <a:pPr marL="342900" indent="-3429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86 Complex LV Systems delivered (688 power channels)</a:t>
            </a:r>
          </a:p>
          <a:p>
            <a:pPr marL="342900" indent="-3429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Harsh environmental condition (desert at 5,000 m altitude)</a:t>
            </a:r>
          </a:p>
          <a:p>
            <a:pPr marL="342900" indent="-3429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Designed to operate for at least 30 years; 24/7 (24 hours a day, seven days a week)</a:t>
            </a:r>
            <a:endParaRPr lang="it-IT" sz="1600" b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276" y="1238689"/>
            <a:ext cx="2376488" cy="20749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1509" y="1238689"/>
            <a:ext cx="1480908" cy="207499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77338" y="6110967"/>
            <a:ext cx="8046670" cy="523220"/>
          </a:xfrm>
          <a:prstGeom prst="rect">
            <a:avLst/>
          </a:prstGeom>
          <a:gradFill flip="none" rotWithShape="1">
            <a:gsLst>
              <a:gs pos="24000">
                <a:srgbClr val="4A452A">
                  <a:alpha val="55000"/>
                </a:srgbClr>
              </a:gs>
              <a:gs pos="2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San Pedro de Atacama (5000 meters above sea level), Chajnantor plateau Chile.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The most complex ground-based astronomical observatory in the world.</a:t>
            </a:r>
            <a:endParaRPr lang="it-I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44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NA62@CERN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92124" y="1240703"/>
            <a:ext cx="3873501" cy="5617297"/>
          </a:xfrm>
          <a:prstGeom prst="rect">
            <a:avLst/>
          </a:prstGeom>
          <a:gradFill flip="none" rotWithShape="1">
            <a:gsLst>
              <a:gs pos="294">
                <a:schemeClr val="bg1">
                  <a:alpha val="1000"/>
                </a:schemeClr>
              </a:gs>
              <a:gs pos="20000">
                <a:srgbClr val="4A452A">
                  <a:alpha val="61000"/>
                </a:srgb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44000">
            <a:no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CAEN was contract-awarded to design and manufacture the Calorimeter REAdout Module (CREAM) 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for the NA62@CERN Liquid Krypton Calorimeter (LKr)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FF"/>
                </a:solidFill>
              </a:rPr>
              <a:t>VME 6U form factor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32 channel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14 bit 50 MS/s ADC 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2 Vpp input dynamics (differential)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14-bit programmable DC offset 	 adjustment (±1V)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Memory buffer:</a:t>
            </a:r>
          </a:p>
          <a:p>
            <a:pPr marL="992188" lvl="2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26 MB circular buffer</a:t>
            </a:r>
          </a:p>
          <a:p>
            <a:pPr marL="992188" lvl="2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5.2 GB event buffer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 err="1">
                <a:solidFill>
                  <a:srgbClr val="FFFFFF"/>
                </a:solidFill>
              </a:rPr>
              <a:t>Gbit</a:t>
            </a:r>
            <a:r>
              <a:rPr lang="en-US" sz="1400" b="1" dirty="0">
                <a:solidFill>
                  <a:srgbClr val="FFFFFF"/>
                </a:solidFill>
              </a:rPr>
              <a:t> Ethernet port for data readout</a:t>
            </a:r>
          </a:p>
          <a:p>
            <a:pPr marL="534988" lvl="1" indent="-174625" defTabSz="534988">
              <a:buFont typeface="Calibri" panose="020F0502020204030204" pitchFamily="34" charset="0"/>
              <a:buChar char="­"/>
            </a:pPr>
            <a:r>
              <a:rPr lang="en-US" sz="1400" b="1" dirty="0">
                <a:solidFill>
                  <a:srgbClr val="FFFFFF"/>
                </a:solidFill>
              </a:rPr>
              <a:t>VME64X compliant interface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2124" y="6303971"/>
            <a:ext cx="8046670" cy="461665"/>
          </a:xfrm>
          <a:prstGeom prst="rect">
            <a:avLst/>
          </a:prstGeom>
          <a:gradFill flip="none" rotWithShape="1">
            <a:gsLst>
              <a:gs pos="10000">
                <a:srgbClr val="4A452A">
                  <a:alpha val="55000"/>
                </a:srgbClr>
              </a:gs>
              <a:gs pos="2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455 modules - 13,249 read-out channels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144" y="1238689"/>
            <a:ext cx="2891632" cy="21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1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  <a:gradFill flip="none" rotWithShape="1">
            <a:gsLst>
              <a:gs pos="67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XMass @ Kamioka, Japan </a:t>
            </a:r>
            <a:r>
              <a:rPr lang="en-US" sz="2800" b="1" dirty="0"/>
              <a:t>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41284" y="1238689"/>
            <a:ext cx="3873501" cy="2592000"/>
          </a:xfrm>
          <a:prstGeom prst="rect">
            <a:avLst/>
          </a:prstGeom>
          <a:gradFill flip="none" rotWithShape="1">
            <a:gsLst>
              <a:gs pos="28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76000">
            <a:spAutoFit/>
          </a:bodyPr>
          <a:lstStyle/>
          <a:p>
            <a:pPr marL="342900" indent="-342900"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FF"/>
                </a:solidFill>
              </a:rPr>
              <a:t>Dark Matter experiment using a liquid Xenon TPC</a:t>
            </a:r>
          </a:p>
          <a:p>
            <a:pPr marL="342900" indent="-342900"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Equipped with 84 digitizers modules</a:t>
            </a:r>
          </a:p>
          <a:p>
            <a:pPr marL="342900" indent="-342900"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672 channels - 10 bit @ 1GHz </a:t>
            </a:r>
            <a:endParaRPr lang="it-IT" sz="1600" b="1" dirty="0">
              <a:solidFill>
                <a:srgbClr val="FFFF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77338" y="6110967"/>
            <a:ext cx="8046670" cy="523220"/>
          </a:xfrm>
          <a:prstGeom prst="rect">
            <a:avLst/>
          </a:prstGeom>
          <a:gradFill flip="none" rotWithShape="1">
            <a:gsLst>
              <a:gs pos="38517">
                <a:srgbClr val="827F6C">
                  <a:alpha val="5000"/>
                </a:srgbClr>
              </a:gs>
              <a:gs pos="55000">
                <a:srgbClr val="4A452A">
                  <a:alpha val="55000"/>
                </a:srgbClr>
              </a:gs>
              <a:gs pos="2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Readout Bandwidth = ~2 MB/s/ch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Total aggregate throughput = ~ 1GB/s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089" y="1238689"/>
            <a:ext cx="1632435" cy="221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7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  <a:gradFill flip="none" rotWithShape="1">
            <a:gsLst>
              <a:gs pos="38517">
                <a:srgbClr val="827F6C">
                  <a:alpha val="5000"/>
                </a:srgbClr>
              </a:gs>
              <a:gs pos="55000">
                <a:srgbClr val="4A452A">
                  <a:alpha val="55000"/>
                </a:srgbClr>
              </a:gs>
              <a:gs pos="2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Pierre Auger Observatory </a:t>
            </a:r>
            <a:r>
              <a:rPr lang="en-US" sz="2800" b="1" dirty="0"/>
              <a:t>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34466" y="1245360"/>
            <a:ext cx="2170601" cy="2364742"/>
          </a:xfrm>
          <a:prstGeom prst="rect">
            <a:avLst/>
          </a:prstGeom>
          <a:gradFill flip="none" rotWithShape="1">
            <a:gsLst>
              <a:gs pos="11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76000">
            <a:spAutoFit/>
          </a:bodyPr>
          <a:lstStyle/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Based on A7501 PCB mount HV DC-DC converter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00"/>
                </a:solidFill>
              </a:rPr>
              <a:t>Extended Temperature working range: 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it-IT" dirty="0">
                <a:solidFill>
                  <a:srgbClr val="FFFF00"/>
                </a:solidFill>
              </a:rPr>
              <a:t>-</a:t>
            </a:r>
            <a:r>
              <a:rPr lang="en-US" sz="1400" b="1" dirty="0">
                <a:solidFill>
                  <a:srgbClr val="FFFF00"/>
                </a:solidFill>
              </a:rPr>
              <a:t>10°C ÷70°C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00"/>
                </a:solidFill>
              </a:rPr>
              <a:t>Designed for long working life in harsh environment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77338" y="6264855"/>
            <a:ext cx="8046670" cy="307777"/>
          </a:xfrm>
          <a:prstGeom prst="rect">
            <a:avLst/>
          </a:prstGeom>
          <a:gradFill flip="none" rotWithShape="1">
            <a:gsLst>
              <a:gs pos="11000">
                <a:srgbClr val="827F6C">
                  <a:alpha val="5000"/>
                </a:srgbClr>
              </a:gs>
              <a:gs pos="18000">
                <a:srgbClr val="4A452A">
                  <a:alpha val="55000"/>
                </a:srgbClr>
              </a:gs>
              <a:gs pos="2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 tailored solution for Large Area experiments in harsh environment: A7501PB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840" y="1238689"/>
            <a:ext cx="2117669" cy="18453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335" y="1238689"/>
            <a:ext cx="2460864" cy="134468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726840" y="3076213"/>
            <a:ext cx="2135188" cy="1576769"/>
          </a:xfrm>
          <a:prstGeom prst="rect">
            <a:avLst/>
          </a:prstGeom>
          <a:gradFill flip="none" rotWithShape="1">
            <a:gsLst>
              <a:gs pos="21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76000">
            <a:spAutoFit/>
          </a:bodyPr>
          <a:lstStyle/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A detection area of 3.000 km</a:t>
            </a:r>
            <a:r>
              <a:rPr lang="en-US" sz="1400" b="1" baseline="30000" dirty="0">
                <a:solidFill>
                  <a:srgbClr val="FFFFFF"/>
                </a:solidFill>
              </a:rPr>
              <a:t>2 </a:t>
            </a:r>
            <a:r>
              <a:rPr lang="en-US" sz="1400" b="1" dirty="0">
                <a:solidFill>
                  <a:srgbClr val="FFFFFF"/>
                </a:solidFill>
              </a:rPr>
              <a:t>(the size of Luxembourg)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Mendoza Province (Argentina)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539336" y="2583376"/>
            <a:ext cx="2460863" cy="2423155"/>
          </a:xfrm>
          <a:prstGeom prst="rect">
            <a:avLst/>
          </a:prstGeom>
          <a:gradFill flip="none" rotWithShape="1">
            <a:gsLst>
              <a:gs pos="21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76000">
            <a:spAutoFit/>
          </a:bodyPr>
          <a:lstStyle/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High efficiency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2100 V/100 µA output ranges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Available with positive or negative polarity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Stand alone architecture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&gt;"/>
            </a:pPr>
            <a:r>
              <a:rPr lang="en-US" sz="1400" b="1" dirty="0">
                <a:solidFill>
                  <a:srgbClr val="FFFFFF"/>
                </a:solidFill>
              </a:rPr>
              <a:t>Compact package: 34,5 x 62,9 x 119 mm3 </a:t>
            </a:r>
          </a:p>
        </p:txBody>
      </p:sp>
    </p:spTree>
    <p:extLst>
      <p:ext uri="{BB962C8B-B14F-4D97-AF65-F5344CB8AC3E}">
        <p14:creationId xmlns:p14="http://schemas.microsoft.com/office/powerpoint/2010/main" val="291986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4"/>
          <a:stretch/>
        </p:blipFill>
        <p:spPr bwMode="auto">
          <a:xfrm>
            <a:off x="0" y="1064399"/>
            <a:ext cx="9144000" cy="579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313" y="1663605"/>
            <a:ext cx="5720555" cy="3976219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274149" y="4734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Quality Certification </a:t>
            </a: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CD3D0EDE-1669-4EA7-AC57-D8BFB559FC94}"/>
              </a:ext>
            </a:extLst>
          </p:cNvPr>
          <p:cNvSpPr txBox="1">
            <a:spLocks/>
          </p:cNvSpPr>
          <p:nvPr/>
        </p:nvSpPr>
        <p:spPr bwMode="auto">
          <a:xfrm>
            <a:off x="1493659" y="6685273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1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CERN/LHC Electronics in Hostile Environments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77338" y="1238689"/>
            <a:ext cx="3141717" cy="1844457"/>
          </a:xfrm>
          <a:prstGeom prst="rect">
            <a:avLst/>
          </a:prstGeom>
          <a:gradFill flip="none" rotWithShape="1">
            <a:gsLst>
              <a:gs pos="28000">
                <a:srgbClr val="4A452A">
                  <a:alpha val="52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08000" bIns="576000">
            <a:spAutoFit/>
          </a:bodyPr>
          <a:lstStyle/>
          <a:p>
            <a:pPr marL="15875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“EASY” Multi Function System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2 kGauss magnetic field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1*10</a:t>
            </a:r>
            <a:r>
              <a:rPr lang="en-US" sz="1600" b="1" baseline="30000" dirty="0">
                <a:solidFill>
                  <a:srgbClr val="FFFF00"/>
                </a:solidFill>
              </a:rPr>
              <a:t>11</a:t>
            </a:r>
            <a:r>
              <a:rPr lang="en-US" sz="1600" b="1" dirty="0">
                <a:solidFill>
                  <a:srgbClr val="FFFF00"/>
                </a:solidFill>
              </a:rPr>
              <a:t> p/cm</a:t>
            </a:r>
            <a:r>
              <a:rPr lang="en-US" sz="1600" b="1" baseline="30000" dirty="0">
                <a:solidFill>
                  <a:srgbClr val="FFFF00"/>
                </a:solidFill>
              </a:rPr>
              <a:t>2</a:t>
            </a:r>
            <a:r>
              <a:rPr lang="en-US" sz="1600" b="1" dirty="0">
                <a:solidFill>
                  <a:srgbClr val="FFFF00"/>
                </a:solidFill>
              </a:rPr>
              <a:t>  TD - 15 kRad TID</a:t>
            </a:r>
          </a:p>
          <a:p>
            <a:pPr marL="179388" indent="-163513">
              <a:lnSpc>
                <a:spcPts val="13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2*10</a:t>
            </a:r>
            <a:r>
              <a:rPr lang="en-US" sz="1600" b="1" baseline="30000" dirty="0">
                <a:solidFill>
                  <a:srgbClr val="FFFF00"/>
                </a:solidFill>
              </a:rPr>
              <a:t>12</a:t>
            </a:r>
            <a:r>
              <a:rPr lang="en-US" sz="1600" b="1" dirty="0">
                <a:solidFill>
                  <a:srgbClr val="FFFF00"/>
                </a:solidFill>
              </a:rPr>
              <a:t> n/cm</a:t>
            </a:r>
            <a:r>
              <a:rPr lang="en-US" sz="1600" b="1" baseline="30000" dirty="0">
                <a:solidFill>
                  <a:srgbClr val="FFFF00"/>
                </a:solidFill>
              </a:rPr>
              <a:t>2</a:t>
            </a:r>
            <a:r>
              <a:rPr lang="en-US" sz="1600" b="1" dirty="0">
                <a:solidFill>
                  <a:srgbClr val="FFFF00"/>
                </a:solidFill>
              </a:rPr>
              <a:t>  TD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3728" y="6274959"/>
            <a:ext cx="8046670" cy="369332"/>
          </a:xfrm>
          <a:prstGeom prst="rect">
            <a:avLst/>
          </a:prstGeom>
          <a:gradFill flip="none" rotWithShape="1">
            <a:gsLst>
              <a:gs pos="21000">
                <a:srgbClr val="4A452A">
                  <a:alpha val="55000"/>
                </a:srgbClr>
              </a:gs>
              <a:gs pos="14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Designed with </a:t>
            </a:r>
            <a:r>
              <a:rPr lang="en-US" sz="1600" b="1" dirty="0">
                <a:solidFill>
                  <a:srgbClr val="FFFF00"/>
                </a:solidFill>
              </a:rPr>
              <a:t>COTS</a:t>
            </a:r>
            <a:r>
              <a:rPr lang="en-US" b="1" dirty="0">
                <a:solidFill>
                  <a:srgbClr val="FFFF00"/>
                </a:solidFill>
              </a:rPr>
              <a:t> components to work in “hostile” areas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947" y="1137090"/>
            <a:ext cx="3126454" cy="46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1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CAEN &amp; LHC Experiments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44150" y="1238689"/>
            <a:ext cx="2365306" cy="3481187"/>
          </a:xfrm>
          <a:prstGeom prst="rect">
            <a:avLst/>
          </a:prstGeom>
          <a:gradFill flip="none" rotWithShape="1">
            <a:gsLst>
              <a:gs pos="28000">
                <a:srgbClr val="4A452A">
                  <a:alpha val="52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08000" bIns="576000">
            <a:spAutoFit/>
          </a:bodyPr>
          <a:lstStyle/>
          <a:p>
            <a:pPr marL="15875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1998 – 2016 </a:t>
            </a:r>
          </a:p>
          <a:p>
            <a:pPr marL="15875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SYNERGY for SUCCESS </a:t>
            </a:r>
          </a:p>
          <a:p>
            <a:pPr marL="15875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18 years of joint efforts to achieve top performances</a:t>
            </a:r>
          </a:p>
          <a:p>
            <a:pPr marL="179388" indent="-163513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8.500 </a:t>
            </a:r>
            <a:br>
              <a:rPr lang="en-US" sz="1600" b="1" dirty="0">
                <a:solidFill>
                  <a:srgbClr val="FFFF00"/>
                </a:solidFill>
              </a:rPr>
            </a:br>
            <a:r>
              <a:rPr lang="en-US" sz="1600" b="1" dirty="0">
                <a:solidFill>
                  <a:srgbClr val="FFFF00"/>
                </a:solidFill>
              </a:rPr>
              <a:t>electronic devices</a:t>
            </a:r>
          </a:p>
          <a:p>
            <a:pPr marL="179388" indent="-163513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&gt;"/>
            </a:pPr>
            <a:r>
              <a:rPr lang="en-US" sz="1600" b="1" dirty="0">
                <a:solidFill>
                  <a:srgbClr val="FFFF00"/>
                </a:solidFill>
              </a:rPr>
              <a:t>250.000 </a:t>
            </a:r>
            <a:br>
              <a:rPr lang="en-US" sz="1600" b="1" dirty="0">
                <a:solidFill>
                  <a:srgbClr val="FFFF00"/>
                </a:solidFill>
              </a:rPr>
            </a:br>
            <a:r>
              <a:rPr lang="en-US" sz="1600" b="1" dirty="0">
                <a:solidFill>
                  <a:srgbClr val="FFFF00"/>
                </a:solidFill>
              </a:rPr>
              <a:t>boards/sub-boards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24972" y="6213380"/>
            <a:ext cx="7608794" cy="584775"/>
          </a:xfrm>
          <a:prstGeom prst="rect">
            <a:avLst/>
          </a:prstGeom>
          <a:gradFill flip="none" rotWithShape="1">
            <a:gsLst>
              <a:gs pos="28000">
                <a:srgbClr val="4A452A">
                  <a:alpha val="55000"/>
                </a:srgbClr>
              </a:gs>
              <a:gs pos="1400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CAEN has received the ”CMS Crystal Award” for the development and production of the power system for the CMS/LHC Tracker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357" y="1239187"/>
            <a:ext cx="2504409" cy="21744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15" y="3582999"/>
            <a:ext cx="2489451" cy="19240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601" y="4368529"/>
            <a:ext cx="847634" cy="1769436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804" y="4803938"/>
            <a:ext cx="1188922" cy="21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3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bg-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7" y="887270"/>
            <a:ext cx="7961594" cy="59707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522" y="3952495"/>
            <a:ext cx="1205523" cy="109028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424" y="4361063"/>
            <a:ext cx="1303215" cy="11019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71" y="4766337"/>
            <a:ext cx="1146792" cy="109544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511" y="5128021"/>
            <a:ext cx="1168398" cy="11350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23" name="Segnaposto contenuto 13"/>
          <p:cNvSpPr txBox="1">
            <a:spLocks/>
          </p:cNvSpPr>
          <p:nvPr/>
        </p:nvSpPr>
        <p:spPr>
          <a:xfrm>
            <a:off x="395698" y="2942294"/>
            <a:ext cx="4934805" cy="25207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/>
              <a:buNone/>
            </a:pPr>
            <a:r>
              <a:rPr lang="it-IT" sz="2000" b="1" dirty="0" err="1"/>
              <a:t>Contact</a:t>
            </a:r>
            <a:r>
              <a:rPr lang="it-IT" sz="2000" b="1" dirty="0"/>
              <a:t> </a:t>
            </a:r>
            <a:r>
              <a:rPr lang="it-IT" sz="2000" b="1" dirty="0" err="1"/>
              <a:t>us</a:t>
            </a:r>
            <a:r>
              <a:rPr lang="it-IT" sz="2000" b="1" dirty="0"/>
              <a:t>:</a:t>
            </a:r>
          </a:p>
          <a:p>
            <a:pPr algn="ctr">
              <a:buFont typeface="Arial"/>
              <a:buNone/>
            </a:pPr>
            <a:r>
              <a:rPr lang="it-IT" sz="2000" dirty="0" err="1"/>
              <a:t>Tel</a:t>
            </a:r>
            <a:r>
              <a:rPr lang="it-IT" sz="2000" dirty="0"/>
              <a:t>: +39 0584 388398</a:t>
            </a:r>
          </a:p>
          <a:p>
            <a:pPr algn="ctr">
              <a:buFont typeface="Arial"/>
              <a:buNone/>
            </a:pPr>
            <a:r>
              <a:rPr lang="it-IT" sz="2000" dirty="0"/>
              <a:t>info@caen.it</a:t>
            </a:r>
          </a:p>
          <a:p>
            <a:pPr algn="ctr">
              <a:buFont typeface="Arial"/>
              <a:buNone/>
            </a:pPr>
            <a:endParaRPr lang="it-IT" sz="2000" dirty="0"/>
          </a:p>
          <a:p>
            <a:pPr algn="ctr">
              <a:buFont typeface="Arial"/>
              <a:buNone/>
            </a:pPr>
            <a:r>
              <a:rPr lang="it-IT" sz="2000" b="1" dirty="0" err="1"/>
              <a:t>Address</a:t>
            </a:r>
            <a:r>
              <a:rPr lang="it-IT" sz="2000" dirty="0"/>
              <a:t>:</a:t>
            </a:r>
          </a:p>
          <a:p>
            <a:pPr algn="ctr">
              <a:buFont typeface="Arial"/>
              <a:buNone/>
            </a:pPr>
            <a:r>
              <a:rPr lang="it-IT" sz="2000" dirty="0"/>
              <a:t>Via Vetraia 11</a:t>
            </a:r>
          </a:p>
          <a:p>
            <a:pPr algn="ctr">
              <a:buFont typeface="Arial"/>
              <a:buNone/>
            </a:pPr>
            <a:r>
              <a:rPr lang="it-IT" sz="2000" dirty="0"/>
              <a:t>55049 Viareggio (LU) </a:t>
            </a:r>
          </a:p>
          <a:p>
            <a:pPr algn="ctr">
              <a:buFont typeface="Arial"/>
              <a:buNone/>
            </a:pPr>
            <a:r>
              <a:rPr lang="it-IT" sz="2000" dirty="0"/>
              <a:t>ITALY</a:t>
            </a:r>
          </a:p>
          <a:p>
            <a:pPr algn="ctr">
              <a:buFont typeface="Arial"/>
              <a:buNone/>
            </a:pPr>
            <a:endParaRPr lang="it-IT" sz="2000" dirty="0"/>
          </a:p>
          <a:p>
            <a:pPr algn="ctr">
              <a:buFont typeface="Arial"/>
              <a:buNone/>
            </a:pP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05732" y="1732085"/>
            <a:ext cx="231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/>
              <a:t>Thank</a:t>
            </a:r>
            <a:r>
              <a:rPr lang="it-IT" sz="3600" b="1" dirty="0"/>
              <a:t> </a:t>
            </a:r>
            <a:r>
              <a:rPr lang="it-IT" sz="3600" b="1" dirty="0" err="1"/>
              <a:t>You</a:t>
            </a:r>
            <a:r>
              <a:rPr lang="it-IT" sz="3600" b="1" dirty="0"/>
              <a:t>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249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9" y="6632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Worldwide presence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92125" y="1246875"/>
            <a:ext cx="4985397" cy="3992371"/>
          </a:xfrm>
          <a:prstGeom prst="rect">
            <a:avLst/>
          </a:prstGeom>
          <a:gradFill flip="none" rotWithShape="1">
            <a:gsLst>
              <a:gs pos="22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bIns="54000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FFFFFF"/>
                </a:solidFill>
              </a:rPr>
              <a:t>Worldwide sales network offices in Italy, Germany, USA, Distributors in more than 30 countries.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FFFFFF"/>
                </a:solidFill>
              </a:rPr>
              <a:t>Portfolio: &gt; 5000 customers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FFFFFF"/>
                </a:solidFill>
              </a:rPr>
              <a:t>Customers Include all world leading research centres as: </a:t>
            </a:r>
          </a:p>
          <a:p>
            <a:pPr lvl="1"/>
            <a:r>
              <a:rPr lang="en-US" sz="1600" b="1" dirty="0">
                <a:solidFill>
                  <a:srgbClr val="FFFFFF"/>
                </a:solidFill>
              </a:rPr>
              <a:t>Europe: CERN, INFN, CEA, CNRS; GSI, ESO, ISIS, Ganil, PSI, …</a:t>
            </a:r>
          </a:p>
          <a:p>
            <a:pPr lvl="1">
              <a:spcBef>
                <a:spcPts val="600"/>
              </a:spcBef>
            </a:pPr>
            <a:r>
              <a:rPr lang="pt-BR" sz="1600" b="1" dirty="0">
                <a:solidFill>
                  <a:srgbClr val="FFFFFF"/>
                </a:solidFill>
              </a:rPr>
              <a:t>USA: FNAL, SLAC, Los Alamos, BNL, J</a:t>
            </a:r>
            <a:r>
              <a:rPr lang="it-IT" sz="1600" b="1" dirty="0">
                <a:solidFill>
                  <a:srgbClr val="FFFFFF"/>
                </a:solidFill>
              </a:rPr>
              <a:t>l</a:t>
            </a:r>
            <a:r>
              <a:rPr lang="pt-BR" sz="1600" b="1" dirty="0">
                <a:solidFill>
                  <a:srgbClr val="FFFFFF"/>
                </a:solidFill>
              </a:rPr>
              <a:t>ab, …</a:t>
            </a:r>
          </a:p>
          <a:p>
            <a:pPr lvl="1">
              <a:spcBef>
                <a:spcPts val="600"/>
              </a:spcBef>
            </a:pPr>
            <a:r>
              <a:rPr lang="de-DE" sz="1600" b="1" dirty="0">
                <a:solidFill>
                  <a:srgbClr val="FFFFFF"/>
                </a:solidFill>
              </a:rPr>
              <a:t>Asia: J-Park, KEK, Riken, IHEP, TIFR, …</a:t>
            </a:r>
          </a:p>
          <a:p>
            <a:pPr lvl="1">
              <a:spcBef>
                <a:spcPts val="600"/>
              </a:spcBef>
            </a:pPr>
            <a:r>
              <a:rPr lang="en-US" sz="1600" b="1" dirty="0">
                <a:solidFill>
                  <a:srgbClr val="FFFFFF"/>
                </a:solidFill>
              </a:rPr>
              <a:t>Africa: iThemba Labs, …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FFFFFF"/>
                </a:solidFill>
              </a:rPr>
              <a:t>And private companies: </a:t>
            </a:r>
          </a:p>
          <a:p>
            <a:pPr lvl="1"/>
            <a:r>
              <a:rPr lang="en-US" sz="1600" b="1" dirty="0">
                <a:solidFill>
                  <a:srgbClr val="FFFFFF"/>
                </a:solidFill>
              </a:rPr>
              <a:t>GE, Siemens, SAIC, L3, Raytheon, Lockheed…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57" y="3261925"/>
            <a:ext cx="4097853" cy="3596075"/>
          </a:xfrm>
          <a:prstGeom prst="rect">
            <a:avLst/>
          </a:prstGeom>
        </p:spPr>
      </p:pic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xmlns="" id="{2DB0340F-FC6A-4D79-8DDD-78C4298F8795}"/>
              </a:ext>
            </a:extLst>
          </p:cNvPr>
          <p:cNvSpPr txBox="1">
            <a:spLocks/>
          </p:cNvSpPr>
          <p:nvPr/>
        </p:nvSpPr>
        <p:spPr bwMode="auto">
          <a:xfrm>
            <a:off x="1493659" y="6818835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9" y="6632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Market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2124" y="1247963"/>
            <a:ext cx="4195285" cy="5718510"/>
          </a:xfrm>
          <a:prstGeom prst="rect">
            <a:avLst/>
          </a:prstGeom>
          <a:gradFill flip="none" rotWithShape="1">
            <a:gsLst>
              <a:gs pos="21000">
                <a:srgbClr val="4A452A">
                  <a:alpha val="50000"/>
                </a:srgbClr>
              </a:gs>
              <a:gs pos="2000">
                <a:schemeClr val="bg2">
                  <a:lumMod val="90000"/>
                  <a:alpha val="1500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4400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600" b="1" baseline="30000" dirty="0">
                <a:solidFill>
                  <a:srgbClr val="FFFFFF"/>
                </a:solidFill>
              </a:rPr>
              <a:t>For more than 35 years CAEN has been providing Scientists and Engineers with the most advanced electronic instrumentation for any particle or radiation detectors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600" b="1" baseline="30000" dirty="0">
                <a:solidFill>
                  <a:srgbClr val="FFFFFF"/>
                </a:solidFill>
              </a:rPr>
              <a:t>Strong of an extremely close collaboration with the world major research laboratories CAEN is proud to produce the best tools for:</a:t>
            </a:r>
          </a:p>
          <a:p>
            <a:endParaRPr lang="en-US" sz="2600" b="1" baseline="30000" dirty="0">
              <a:solidFill>
                <a:srgbClr val="FFFFFF"/>
              </a:solidFill>
            </a:endParaRP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High Energy Physics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Astrophysics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Neutrino Physics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Dark Matter Investigation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Nuclear Physics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Material Science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Medical Applications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Homeland Security</a:t>
            </a:r>
          </a:p>
          <a:p>
            <a:r>
              <a:rPr lang="en-US" sz="2600" b="1" baseline="30000" dirty="0">
                <a:solidFill>
                  <a:srgbClr val="FFFFFF"/>
                </a:solidFill>
              </a:rPr>
              <a:t>&gt;  Industrial Applications</a:t>
            </a:r>
            <a:endParaRPr lang="it-IT" sz="2600" b="1" baseline="30000" dirty="0">
              <a:solidFill>
                <a:srgbClr val="FFFFFF"/>
              </a:solidFill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0AD0BACF-2827-4680-BE56-A6E97FFB6761}"/>
              </a:ext>
            </a:extLst>
          </p:cNvPr>
          <p:cNvSpPr txBox="1">
            <a:spLocks/>
          </p:cNvSpPr>
          <p:nvPr/>
        </p:nvSpPr>
        <p:spPr bwMode="auto">
          <a:xfrm>
            <a:off x="1493659" y="6818835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rgbClr val="000000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9" y="6632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Key strengths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661062" y="1251237"/>
            <a:ext cx="3198854" cy="4207572"/>
          </a:xfrm>
          <a:prstGeom prst="rect">
            <a:avLst/>
          </a:prstGeom>
          <a:gradFill flip="none" rotWithShape="1">
            <a:gsLst>
              <a:gs pos="19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08000" bIns="82800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&gt; Product Development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	</a:t>
            </a:r>
            <a:r>
              <a:rPr lang="en-US" sz="2400" dirty="0">
                <a:solidFill>
                  <a:srgbClr val="FFFFFF"/>
                </a:solidFill>
              </a:rPr>
              <a:t>-  R&amp;D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-  System Integration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-  Custom Design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FFFFF"/>
                </a:solidFill>
              </a:rPr>
              <a:t>&gt; Test and Calibration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FFFFF"/>
                </a:solidFill>
              </a:rPr>
              <a:t>&gt; After sales Services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	</a:t>
            </a:r>
            <a:r>
              <a:rPr lang="en-US" sz="2400" dirty="0">
                <a:solidFill>
                  <a:srgbClr val="FFFFFF"/>
                </a:solidFill>
              </a:rPr>
              <a:t>-  Maintenance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-  Support</a:t>
            </a: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1268FA8A-4932-49A8-A8F2-AB66348779EF}"/>
              </a:ext>
            </a:extLst>
          </p:cNvPr>
          <p:cNvSpPr txBox="1">
            <a:spLocks/>
          </p:cNvSpPr>
          <p:nvPr/>
        </p:nvSpPr>
        <p:spPr bwMode="auto">
          <a:xfrm>
            <a:off x="1493659" y="6818835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9" y="6632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Product Development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764132" y="1239771"/>
            <a:ext cx="4916779" cy="3176521"/>
          </a:xfrm>
          <a:prstGeom prst="rect">
            <a:avLst/>
          </a:prstGeom>
          <a:gradFill flip="none" rotWithShape="1">
            <a:gsLst>
              <a:gs pos="11000">
                <a:srgbClr val="4A452A">
                  <a:alpha val="58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lIns="180000" tIns="108000" bIns="828000">
            <a:spAutoFit/>
          </a:bodyPr>
          <a:lstStyle/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The R&amp;D division is strong of 50 high level Physicists and Engineers who adopt forefront technologies to design innovative products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Ongoing collaborations with important institutes such as: INFN, </a:t>
            </a:r>
            <a:r>
              <a:rPr lang="en-US" sz="2000" b="1" dirty="0" err="1">
                <a:solidFill>
                  <a:srgbClr val="FFFFFF"/>
                </a:solidFill>
              </a:rPr>
              <a:t>Elettra</a:t>
            </a:r>
            <a:r>
              <a:rPr lang="en-US" sz="2000" b="1" dirty="0">
                <a:solidFill>
                  <a:srgbClr val="FFFFFF"/>
                </a:solidFill>
              </a:rPr>
              <a:t>, CEA, CNRS (LAL, IRES..), PSI … </a:t>
            </a:r>
            <a:endParaRPr lang="it-IT" sz="2000" b="1" dirty="0">
              <a:solidFill>
                <a:srgbClr val="FFFFFF"/>
              </a:solidFill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32A47CD7-BAF8-4BDE-BFFA-703468D32FF0}"/>
              </a:ext>
            </a:extLst>
          </p:cNvPr>
          <p:cNvSpPr txBox="1">
            <a:spLocks/>
          </p:cNvSpPr>
          <p:nvPr/>
        </p:nvSpPr>
        <p:spPr bwMode="auto">
          <a:xfrm>
            <a:off x="1493659" y="6798287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689"/>
            <a:ext cx="9144000" cy="57277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9" y="6632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Test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986069" y="1239771"/>
            <a:ext cx="4935985" cy="3638186"/>
          </a:xfrm>
          <a:prstGeom prst="rect">
            <a:avLst/>
          </a:prstGeom>
          <a:gradFill flip="none" rotWithShape="1">
            <a:gsLst>
              <a:gs pos="19000">
                <a:srgbClr val="4A452A">
                  <a:alpha val="58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lIns="180000" tIns="108000" bIns="828000">
            <a:spAutoFit/>
          </a:bodyPr>
          <a:lstStyle/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All assembling activities are outsourced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Experienced group of 20 engineers dedicated to in-house Test and Calibration of the entire production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Capability: 500 complex modules/month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All procedures are ISO certified providing the complete traceability of the products</a:t>
            </a:r>
            <a:endParaRPr lang="it-IT" sz="2000" b="1" dirty="0">
              <a:solidFill>
                <a:srgbClr val="FFFFFF"/>
              </a:solidFill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C89F87BC-5287-4148-ACD1-AE5E123422C8}"/>
              </a:ext>
            </a:extLst>
          </p:cNvPr>
          <p:cNvSpPr txBox="1">
            <a:spLocks/>
          </p:cNvSpPr>
          <p:nvPr/>
        </p:nvSpPr>
        <p:spPr bwMode="auto">
          <a:xfrm>
            <a:off x="1493659" y="6818835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6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794"/>
            <a:ext cx="9144000" cy="6096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77"/>
            <a:ext cx="6858000" cy="381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963" y="0"/>
            <a:ext cx="1193800" cy="8255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08" y="420077"/>
            <a:ext cx="2400300" cy="38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908" y="166077"/>
            <a:ext cx="800100" cy="254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4148" y="663217"/>
            <a:ext cx="734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Maintenance and Support services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85749" y="1234794"/>
            <a:ext cx="4952076" cy="4099850"/>
          </a:xfrm>
          <a:prstGeom prst="rect">
            <a:avLst/>
          </a:prstGeom>
          <a:gradFill flip="none" rotWithShape="1">
            <a:gsLst>
              <a:gs pos="19000">
                <a:srgbClr val="4A452A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6200000" scaled="0"/>
            <a:tileRect/>
          </a:gradFill>
        </p:spPr>
        <p:txBody>
          <a:bodyPr wrap="square" tIns="108000" bIns="828000">
            <a:spAutoFit/>
          </a:bodyPr>
          <a:lstStyle/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Excellent pre - and after - sales support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Strong maintenance division 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(25 engineers)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Long Term Maintenance Contract </a:t>
            </a:r>
            <a:br>
              <a:rPr lang="en-US" sz="20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(CERN 10 years and more)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On line support service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Short intervention time (on request, on-site within one day only in Europe)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&gt;"/>
            </a:pPr>
            <a:r>
              <a:rPr lang="en-US" sz="2000" b="1" dirty="0">
                <a:solidFill>
                  <a:srgbClr val="FFFFFF"/>
                </a:solidFill>
              </a:rPr>
              <a:t>Short delivery (on request worldwide)</a:t>
            </a:r>
            <a:endParaRPr lang="it-IT" sz="2000" b="1" dirty="0">
              <a:solidFill>
                <a:srgbClr val="FFFFFF"/>
              </a:solidFill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xmlns="" id="{DE2A945B-24EE-4A70-8E45-245418ACA2AC}"/>
              </a:ext>
            </a:extLst>
          </p:cNvPr>
          <p:cNvSpPr txBox="1">
            <a:spLocks/>
          </p:cNvSpPr>
          <p:nvPr/>
        </p:nvSpPr>
        <p:spPr bwMode="auto">
          <a:xfrm>
            <a:off x="1493659" y="7127057"/>
            <a:ext cx="6156722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8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600" dirty="0">
                <a:solidFill>
                  <a:schemeClr val="bg1"/>
                </a:solidFill>
              </a:rPr>
              <a:t>Reproduction, transfer, distribution of part or all of the contents in this document in any form without prior written permission of  CAEN S.p.A. is prohibited </a:t>
            </a:r>
          </a:p>
          <a:p>
            <a:pPr defTabSz="685800">
              <a:defRPr/>
            </a:pP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837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1529</Words>
  <Application>Microsoft Office PowerPoint</Application>
  <PresentationFormat>Presentazione su schermo (4:3)</PresentationFormat>
  <Paragraphs>326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caen</dc:creator>
  <cp:lastModifiedBy>Gianni Di Maio</cp:lastModifiedBy>
  <cp:revision>228</cp:revision>
  <dcterms:created xsi:type="dcterms:W3CDTF">2016-11-04T11:00:03Z</dcterms:created>
  <dcterms:modified xsi:type="dcterms:W3CDTF">2018-07-18T22:24:54Z</dcterms:modified>
</cp:coreProperties>
</file>