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300" r:id="rId2"/>
    <p:sldId id="298" r:id="rId3"/>
    <p:sldId id="299" r:id="rId4"/>
    <p:sldId id="332" r:id="rId5"/>
    <p:sldId id="333" r:id="rId6"/>
    <p:sldId id="334" r:id="rId7"/>
    <p:sldId id="345" r:id="rId8"/>
    <p:sldId id="347" r:id="rId9"/>
    <p:sldId id="293" r:id="rId10"/>
    <p:sldId id="292" r:id="rId11"/>
    <p:sldId id="294" r:id="rId12"/>
    <p:sldId id="296" r:id="rId13"/>
    <p:sldId id="335" r:id="rId14"/>
    <p:sldId id="337" r:id="rId15"/>
    <p:sldId id="336" r:id="rId16"/>
    <p:sldId id="301" r:id="rId17"/>
    <p:sldId id="288" r:id="rId18"/>
    <p:sldId id="302" r:id="rId19"/>
    <p:sldId id="327" r:id="rId20"/>
    <p:sldId id="324" r:id="rId21"/>
    <p:sldId id="325" r:id="rId22"/>
    <p:sldId id="329" r:id="rId23"/>
    <p:sldId id="330" r:id="rId24"/>
    <p:sldId id="331" r:id="rId25"/>
    <p:sldId id="303" r:id="rId26"/>
    <p:sldId id="305" r:id="rId27"/>
    <p:sldId id="306" r:id="rId28"/>
    <p:sldId id="307" r:id="rId29"/>
    <p:sldId id="308" r:id="rId30"/>
    <p:sldId id="311" r:id="rId31"/>
    <p:sldId id="312" r:id="rId32"/>
    <p:sldId id="316" r:id="rId33"/>
    <p:sldId id="326" r:id="rId34"/>
    <p:sldId id="322" r:id="rId35"/>
    <p:sldId id="323" r:id="rId36"/>
    <p:sldId id="338" r:id="rId37"/>
    <p:sldId id="342" r:id="rId38"/>
    <p:sldId id="344" r:id="rId39"/>
    <p:sldId id="348" r:id="rId40"/>
    <p:sldId id="339" r:id="rId41"/>
    <p:sldId id="353" r:id="rId42"/>
    <p:sldId id="340" r:id="rId43"/>
    <p:sldId id="350" r:id="rId44"/>
    <p:sldId id="351" r:id="rId45"/>
    <p:sldId id="343" r:id="rId46"/>
    <p:sldId id="321" r:id="rId47"/>
    <p:sldId id="271" r:id="rId4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32"/>
    <p:restoredTop sz="94670"/>
  </p:normalViewPr>
  <p:slideViewPr>
    <p:cSldViewPr snapToGrid="0" snapToObjects="1">
      <p:cViewPr varScale="1">
        <p:scale>
          <a:sx n="115" d="100"/>
          <a:sy n="115" d="100"/>
        </p:scale>
        <p:origin x="1496" y="208"/>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B801E9-737A-4C4F-9EC9-BE72EB0B53B4}" type="datetimeFigureOut">
              <a:rPr lang="en-GB" smtClean="0"/>
              <a:t>13/04/2018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D8F234-4E35-9147-8248-D6F09522772A}" type="slidenum">
              <a:rPr lang="en-GB" smtClean="0"/>
              <a:t>‹#›</a:t>
            </a:fld>
            <a:endParaRPr lang="en-GB"/>
          </a:p>
        </p:txBody>
      </p:sp>
    </p:spTree>
    <p:extLst>
      <p:ext uri="{BB962C8B-B14F-4D97-AF65-F5344CB8AC3E}">
        <p14:creationId xmlns:p14="http://schemas.microsoft.com/office/powerpoint/2010/main" val="2112181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rontiersin.org/articles/10.3389/fmed.2015.00012/full#B8"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treatment of systemic malignancies, when external radiation therapy is not applicable, radionuclide therapy can be an alternative. In this form of therapy, radionuclides are administered to the patient, often in a form where the radionuclide is labelled to a molecule that plays the active part in the localization of the tumor.</a:t>
            </a:r>
          </a:p>
          <a:p>
            <a:pPr algn="ctr"/>
            <a:r>
              <a:rPr lang="en-GB" altLang="en-US" sz="1200" dirty="0">
                <a:latin typeface="Arial" charset="0"/>
              </a:rPr>
              <a:t>76-y-old patient after external-beam radiation therapy to bone metastases and hormone therapy. </a:t>
            </a:r>
          </a:p>
          <a:p>
            <a:pPr algn="ctr"/>
            <a:r>
              <a:rPr lang="en-GB" sz="1200" dirty="0"/>
              <a:t>(A) </a:t>
            </a:r>
            <a:r>
              <a:rPr lang="en-GB" sz="1200" baseline="30000" dirty="0"/>
              <a:t>68</a:t>
            </a:r>
            <a:r>
              <a:rPr lang="en-GB" sz="1200" dirty="0"/>
              <a:t>Ga-PSMA PET/CT revealed progressive bone and lymph node metastases. (B) </a:t>
            </a:r>
            <a:r>
              <a:rPr lang="en-GB" sz="1200" baseline="30000" dirty="0"/>
              <a:t>177</a:t>
            </a:r>
            <a:r>
              <a:rPr lang="en-GB" sz="1200" dirty="0"/>
              <a:t>Lu-PSMA scintigraphy demonstrated resolution of metastases after first (1), second (2), and third (3) RLT cycles. (C) </a:t>
            </a:r>
            <a:r>
              <a:rPr lang="en-GB" sz="1200" baseline="30000" dirty="0"/>
              <a:t>68</a:t>
            </a:r>
            <a:r>
              <a:rPr lang="en-GB" sz="1200" dirty="0"/>
              <a:t>Ga-PSMA PET/CT showed excellent molecular response (RECIST 1.1 and EORTC criteria), with disappearance of most PSMA-avid metastases, after 3 PSMA RLT cycles. </a:t>
            </a:r>
          </a:p>
          <a:p>
            <a:pPr algn="ctr"/>
            <a:r>
              <a:rPr lang="en-GB" altLang="en-US" sz="1200" dirty="0">
                <a:latin typeface="Arial" charset="0"/>
              </a:rPr>
              <a:t>Richard P. Baum et al. J </a:t>
            </a:r>
            <a:r>
              <a:rPr lang="en-GB" altLang="en-US" sz="1200" dirty="0" err="1">
                <a:latin typeface="Arial" charset="0"/>
              </a:rPr>
              <a:t>Nucl</a:t>
            </a:r>
            <a:r>
              <a:rPr lang="en-GB" altLang="en-US" sz="1200" dirty="0">
                <a:latin typeface="Arial" charset="0"/>
              </a:rPr>
              <a:t> Med 2016;57:1006-1013</a:t>
            </a:r>
          </a:p>
          <a:p>
            <a:endParaRPr lang="en-US" dirty="0"/>
          </a:p>
        </p:txBody>
      </p:sp>
      <p:sp>
        <p:nvSpPr>
          <p:cNvPr id="4" name="Slide Number Placeholder 3"/>
          <p:cNvSpPr>
            <a:spLocks noGrp="1"/>
          </p:cNvSpPr>
          <p:nvPr>
            <p:ph type="sldNum" sz="quarter" idx="10"/>
          </p:nvPr>
        </p:nvSpPr>
        <p:spPr/>
        <p:txBody>
          <a:bodyPr/>
          <a:lstStyle/>
          <a:p>
            <a:fld id="{37E588FB-1AD9-C442-8BD9-D92B29E33F72}" type="slidenum">
              <a:rPr lang="en-US" smtClean="0"/>
              <a:t>11</a:t>
            </a:fld>
            <a:endParaRPr lang="en-US"/>
          </a:p>
        </p:txBody>
      </p:sp>
    </p:spTree>
    <p:extLst>
      <p:ext uri="{BB962C8B-B14F-4D97-AF65-F5344CB8AC3E}">
        <p14:creationId xmlns:p14="http://schemas.microsoft.com/office/powerpoint/2010/main" val="2059509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GB">
              <a:latin typeface="Calibri"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584163D-51B7-DF42-AA08-D8D4DD982919}" type="slidenum">
              <a:rPr lang="it-IT">
                <a:latin typeface="Calibri" charset="0"/>
              </a:rPr>
              <a:pPr eaLnBrk="1" hangingPunct="1"/>
              <a:t>31</a:t>
            </a:fld>
            <a:endParaRPr lang="it-IT">
              <a:latin typeface="Calibri" charset="0"/>
            </a:endParaRPr>
          </a:p>
        </p:txBody>
      </p:sp>
    </p:spTree>
    <p:extLst>
      <p:ext uri="{BB962C8B-B14F-4D97-AF65-F5344CB8AC3E}">
        <p14:creationId xmlns:p14="http://schemas.microsoft.com/office/powerpoint/2010/main" val="1516481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a:extLst>
              <a:ext uri="{FF2B5EF4-FFF2-40B4-BE49-F238E27FC236}">
                <a16:creationId xmlns:a16="http://schemas.microsoft.com/office/drawing/2014/main" id="{B6D4BD48-824F-1E4F-A429-162738FADC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Segnaposto note 2">
            <a:extLst>
              <a:ext uri="{FF2B5EF4-FFF2-40B4-BE49-F238E27FC236}">
                <a16:creationId xmlns:a16="http://schemas.microsoft.com/office/drawing/2014/main" id="{616B4B85-294E-324E-8F31-5C40180FA6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68612" name="Segnaposto numero diapositiva 3">
            <a:extLst>
              <a:ext uri="{FF2B5EF4-FFF2-40B4-BE49-F238E27FC236}">
                <a16:creationId xmlns:a16="http://schemas.microsoft.com/office/drawing/2014/main" id="{BE772873-DF46-954C-A62E-737A3B7A32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8B4647-C18C-CD4E-87D6-341469BBA838}" type="slidenum">
              <a:rPr lang="it-IT" altLang="it-IT"/>
              <a:pPr eaLnBrk="1" hangingPunct="1"/>
              <a:t>33</a:t>
            </a:fld>
            <a:endParaRPr lang="it-IT" altLang="it-IT"/>
          </a:p>
        </p:txBody>
      </p:sp>
    </p:spTree>
    <p:extLst>
      <p:ext uri="{BB962C8B-B14F-4D97-AF65-F5344CB8AC3E}">
        <p14:creationId xmlns:p14="http://schemas.microsoft.com/office/powerpoint/2010/main" val="2388535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en-GB" sz="1200" b="0" i="0" kern="1200" dirty="0" err="1">
                <a:solidFill>
                  <a:schemeClr val="tx1"/>
                </a:solidFill>
                <a:effectLst/>
                <a:latin typeface="+mn-lt"/>
                <a:ea typeface="+mn-ea"/>
                <a:cs typeface="+mn-cs"/>
              </a:rPr>
              <a:t>argeted</a:t>
            </a:r>
            <a:r>
              <a:rPr lang="en-GB" sz="1200" b="0" i="0" kern="1200" dirty="0">
                <a:solidFill>
                  <a:schemeClr val="tx1"/>
                </a:solidFill>
                <a:effectLst/>
                <a:latin typeface="+mn-lt"/>
                <a:ea typeface="+mn-ea"/>
                <a:cs typeface="+mn-cs"/>
              </a:rPr>
              <a:t> effects are caused by one or more particles traversing irradiated cells and can be divided in DNA and non-DNA-</a:t>
            </a:r>
            <a:r>
              <a:rPr lang="en-GB" sz="1200" b="0" i="0" kern="1200" dirty="0" err="1">
                <a:solidFill>
                  <a:schemeClr val="tx1"/>
                </a:solidFill>
                <a:effectLst/>
                <a:latin typeface="+mn-lt"/>
                <a:ea typeface="+mn-ea"/>
                <a:cs typeface="+mn-cs"/>
              </a:rPr>
              <a:t>centered</a:t>
            </a:r>
            <a:r>
              <a:rPr lang="en-GB" sz="1200" b="0" i="0" kern="1200" dirty="0">
                <a:solidFill>
                  <a:schemeClr val="tx1"/>
                </a:solidFill>
                <a:effectLst/>
                <a:latin typeface="+mn-lt"/>
                <a:ea typeface="+mn-ea"/>
                <a:cs typeface="+mn-cs"/>
              </a:rPr>
              <a:t> effects. Non-targeted effects describes the effects observed in cells that have not been directly traversed by particles but that are close to irradiated cells, as well as long-distance effects. DNA, mitochondria, and the cell membrane are the main sensitive targets of radiation. Following targeted and non-targeted effects, cells can survive (lesions are effectively repaired), they can die (lesions are not repaired) or they can be transformed. The dose–effect relationship of targeted effects is commonly fitted by linear or linear-quadratic models. </a:t>
            </a:r>
          </a:p>
          <a:p>
            <a:r>
              <a:rPr lang="en-GB" sz="1200" b="0" i="0" kern="1200" dirty="0">
                <a:solidFill>
                  <a:schemeClr val="tx1"/>
                </a:solidFill>
                <a:effectLst/>
                <a:latin typeface="+mn-lt"/>
                <a:ea typeface="+mn-ea"/>
                <a:cs typeface="+mn-cs"/>
              </a:rPr>
              <a:t>ROS and RNS participate in physiological processes including cell </a:t>
            </a:r>
            <a:r>
              <a:rPr lang="en-GB" sz="1200" b="0" i="0" kern="1200" dirty="0" err="1">
                <a:solidFill>
                  <a:schemeClr val="tx1"/>
                </a:solidFill>
                <a:effectLst/>
                <a:latin typeface="+mn-lt"/>
                <a:ea typeface="+mn-ea"/>
                <a:cs typeface="+mn-cs"/>
              </a:rPr>
              <a:t>signaling</a:t>
            </a:r>
            <a:r>
              <a:rPr lang="en-GB" sz="1200" b="0" i="0" kern="1200" dirty="0">
                <a:solidFill>
                  <a:schemeClr val="tx1"/>
                </a:solidFill>
                <a:effectLst/>
                <a:latin typeface="+mn-lt"/>
                <a:ea typeface="+mn-ea"/>
                <a:cs typeface="+mn-cs"/>
              </a:rPr>
              <a:t>, immune response, inflammation, apoptosis, and cell growth, and also in the cell response to radiation (</a:t>
            </a:r>
            <a:r>
              <a:rPr lang="en-GB" sz="1200" b="0" i="0" u="none" strike="noStrike" kern="1200" dirty="0">
                <a:solidFill>
                  <a:schemeClr val="tx1"/>
                </a:solidFill>
                <a:effectLst/>
                <a:latin typeface="+mn-lt"/>
                <a:ea typeface="+mn-ea"/>
                <a:cs typeface="+mn-cs"/>
                <a:hlinkClick r:id="rId3"/>
              </a:rPr>
              <a:t>8</a:t>
            </a:r>
            <a:r>
              <a:rPr lang="en-GB" sz="1200" b="0" i="0" kern="1200" dirty="0">
                <a:solidFill>
                  <a:schemeClr val="tx1"/>
                </a:solidFill>
                <a:effectLst/>
                <a:latin typeface="+mn-lt"/>
                <a:ea typeface="+mn-ea"/>
                <a:cs typeface="+mn-cs"/>
              </a:rPr>
              <a:t>). These endogenous and exogenous reactive species can cause cellular damage, when imbalance occurs between their production and their destruction by the cell enzymatic and non-enzymatic </a:t>
            </a:r>
            <a:r>
              <a:rPr lang="en-GB" sz="1200" b="0" i="0" kern="1200" dirty="0" err="1">
                <a:solidFill>
                  <a:schemeClr val="tx1"/>
                </a:solidFill>
                <a:effectLst/>
                <a:latin typeface="+mn-lt"/>
                <a:ea typeface="+mn-ea"/>
                <a:cs typeface="+mn-cs"/>
              </a:rPr>
              <a:t>defense</a:t>
            </a:r>
            <a:r>
              <a:rPr lang="en-GB" sz="1200" b="0" i="0" kern="1200" dirty="0">
                <a:solidFill>
                  <a:schemeClr val="tx1"/>
                </a:solidFill>
                <a:effectLst/>
                <a:latin typeface="+mn-lt"/>
                <a:ea typeface="+mn-ea"/>
                <a:cs typeface="+mn-cs"/>
              </a:rPr>
              <a:t> systems. For instance, </a:t>
            </a:r>
            <a:r>
              <a:rPr lang="en-GB" sz="1200" b="0" i="0" u="none" strike="noStrike" kern="1200" dirty="0">
                <a:solidFill>
                  <a:schemeClr val="tx1"/>
                </a:solidFill>
                <a:effectLst/>
                <a:latin typeface="+mn-lt"/>
                <a:ea typeface="+mn-ea"/>
                <a:cs typeface="+mn-cs"/>
              </a:rPr>
              <a:t>O⋅−2O2⋅−</a:t>
            </a:r>
            <a:r>
              <a:rPr lang="en-GB" sz="1200" b="0" i="0" kern="1200" dirty="0">
                <a:solidFill>
                  <a:schemeClr val="tx1"/>
                </a:solidFill>
                <a:effectLst/>
                <a:latin typeface="+mn-lt"/>
                <a:ea typeface="+mn-ea"/>
                <a:cs typeface="+mn-cs"/>
              </a:rPr>
              <a:t> can be reduced to H</a:t>
            </a:r>
            <a:r>
              <a:rPr lang="en-GB" sz="1200" b="0" i="0" kern="1200" baseline="-25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O</a:t>
            </a:r>
            <a:r>
              <a:rPr lang="en-GB" sz="1200" b="0" i="0" kern="1200" baseline="-25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 by the enzyme superoxide dismutase. H</a:t>
            </a:r>
            <a:r>
              <a:rPr lang="en-GB" sz="1200" b="0" i="0" kern="1200" baseline="-25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O</a:t>
            </a:r>
            <a:r>
              <a:rPr lang="en-GB" sz="1200" b="0" i="0" kern="1200" baseline="-25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 can in turn be reduced to water by the catalase or glutathione peroxidase enzymes, or can be used, in the presence of metal ions, such as Fe</a:t>
            </a:r>
            <a:r>
              <a:rPr lang="en-GB" sz="1200" b="0" i="0" kern="1200" baseline="30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 to produce </a:t>
            </a:r>
            <a:r>
              <a:rPr lang="en-GB" sz="1200" b="0" i="0" kern="1200" baseline="300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OH through the Fenton reaction. Superoxide dismutase, catalase, and glutathione peroxidase are part of the enzymatic </a:t>
            </a:r>
            <a:r>
              <a:rPr lang="en-GB" sz="1200" b="0" i="0" kern="1200" dirty="0" err="1">
                <a:solidFill>
                  <a:schemeClr val="tx1"/>
                </a:solidFill>
                <a:effectLst/>
                <a:latin typeface="+mn-lt"/>
                <a:ea typeface="+mn-ea"/>
                <a:cs typeface="+mn-cs"/>
              </a:rPr>
              <a:t>defense</a:t>
            </a:r>
            <a:r>
              <a:rPr lang="en-GB" sz="1200" b="0" i="0" kern="1200" dirty="0">
                <a:solidFill>
                  <a:schemeClr val="tx1"/>
                </a:solidFill>
                <a:effectLst/>
                <a:latin typeface="+mn-lt"/>
                <a:ea typeface="+mn-ea"/>
                <a:cs typeface="+mn-cs"/>
              </a:rPr>
              <a:t> system developed by cells to keep the level of these endogenous ROS as low as possible. Several intracellular components, particularly glutathione, urates, bilirubin, and vitamin E and C, can also act as radical scavengers. When the balance is tilted in </a:t>
            </a:r>
            <a:r>
              <a:rPr lang="en-GB" sz="1200" b="0" i="0" kern="1200" dirty="0" err="1">
                <a:solidFill>
                  <a:schemeClr val="tx1"/>
                </a:solidFill>
                <a:effectLst/>
                <a:latin typeface="+mn-lt"/>
                <a:ea typeface="+mn-ea"/>
                <a:cs typeface="+mn-cs"/>
              </a:rPr>
              <a:t>favor</a:t>
            </a:r>
            <a:r>
              <a:rPr lang="en-GB" sz="1200" b="0" i="0" kern="1200" dirty="0">
                <a:solidFill>
                  <a:schemeClr val="tx1"/>
                </a:solidFill>
                <a:effectLst/>
                <a:latin typeface="+mn-lt"/>
                <a:ea typeface="+mn-ea"/>
                <a:cs typeface="+mn-cs"/>
              </a:rPr>
              <a:t> of reactive species, all cell compartments (cell membrane, mitochondria, and particularly the nucleus) and constituents (DNA, lipids, and proteins) may be harmed and their functions altered.</a:t>
            </a:r>
            <a:endParaRPr lang="en-GB" dirty="0"/>
          </a:p>
        </p:txBody>
      </p:sp>
      <p:sp>
        <p:nvSpPr>
          <p:cNvPr id="4" name="Segnaposto numero diapositiva 3"/>
          <p:cNvSpPr>
            <a:spLocks noGrp="1"/>
          </p:cNvSpPr>
          <p:nvPr>
            <p:ph type="sldNum" sz="quarter" idx="10"/>
          </p:nvPr>
        </p:nvSpPr>
        <p:spPr/>
        <p:txBody>
          <a:bodyPr/>
          <a:lstStyle/>
          <a:p>
            <a:fld id="{007DBE8D-A031-43CD-97C8-A6FD4FF1A336}" type="slidenum">
              <a:rPr lang="en-GB" smtClean="0"/>
              <a:t>44</a:t>
            </a:fld>
            <a:endParaRPr lang="en-GB"/>
          </a:p>
        </p:txBody>
      </p:sp>
    </p:spTree>
    <p:extLst>
      <p:ext uri="{BB962C8B-B14F-4D97-AF65-F5344CB8AC3E}">
        <p14:creationId xmlns:p14="http://schemas.microsoft.com/office/powerpoint/2010/main" val="380482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a:extLst>
              <a:ext uri="{FF2B5EF4-FFF2-40B4-BE49-F238E27FC236}">
                <a16:creationId xmlns:a16="http://schemas.microsoft.com/office/drawing/2014/main" id="{C68EE52D-AA70-F341-B133-8648F930DE57}"/>
              </a:ext>
            </a:extLst>
          </p:cNvPr>
          <p:cNvSpPr>
            <a:spLocks noGrp="1" noRot="1" noChangeAspect="1" noTextEdit="1"/>
          </p:cNvSpPr>
          <p:nvPr>
            <p:ph type="sldImg"/>
          </p:nvPr>
        </p:nvSpPr>
        <p:spPr>
          <a:ln/>
        </p:spPr>
      </p:sp>
      <p:sp>
        <p:nvSpPr>
          <p:cNvPr id="148483" name="Segnaposto note 2">
            <a:extLst>
              <a:ext uri="{FF2B5EF4-FFF2-40B4-BE49-F238E27FC236}">
                <a16:creationId xmlns:a16="http://schemas.microsoft.com/office/drawing/2014/main" id="{78A435B7-0B7B-0545-A3D1-504881FD95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endParaRPr>
          </a:p>
        </p:txBody>
      </p:sp>
      <p:sp>
        <p:nvSpPr>
          <p:cNvPr id="148484" name="Segnaposto data 3">
            <a:extLst>
              <a:ext uri="{FF2B5EF4-FFF2-40B4-BE49-F238E27FC236}">
                <a16:creationId xmlns:a16="http://schemas.microsoft.com/office/drawing/2014/main" id="{D9127C50-FCCE-9440-A7EE-AD37D628AF7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novembre 2008</a:t>
            </a:r>
          </a:p>
        </p:txBody>
      </p:sp>
      <p:sp>
        <p:nvSpPr>
          <p:cNvPr id="148485" name="Segnaposto piè di pagina 4">
            <a:extLst>
              <a:ext uri="{FF2B5EF4-FFF2-40B4-BE49-F238E27FC236}">
                <a16:creationId xmlns:a16="http://schemas.microsoft.com/office/drawing/2014/main" id="{1A45323A-D0A2-D84B-AC9C-83134E32E7D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 IEO 2008</a:t>
            </a:r>
          </a:p>
        </p:txBody>
      </p:sp>
      <p:sp>
        <p:nvSpPr>
          <p:cNvPr id="148486" name="Segnaposto numero diapositiva 5">
            <a:extLst>
              <a:ext uri="{FF2B5EF4-FFF2-40B4-BE49-F238E27FC236}">
                <a16:creationId xmlns:a16="http://schemas.microsoft.com/office/drawing/2014/main" id="{4AE2ABA3-8B3A-D048-9619-E85DA64478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DE793F-5B32-8E4A-B0FE-7266D07BCCAC}" type="slidenum">
              <a:rPr lang="it-IT" altLang="it-IT"/>
              <a:pPr eaLnBrk="1" hangingPunct="1"/>
              <a:t>46</a:t>
            </a:fld>
            <a:endParaRPr lang="it-IT" altLang="it-IT"/>
          </a:p>
        </p:txBody>
      </p:sp>
    </p:spTree>
    <p:extLst>
      <p:ext uri="{BB962C8B-B14F-4D97-AF65-F5344CB8AC3E}">
        <p14:creationId xmlns:p14="http://schemas.microsoft.com/office/powerpoint/2010/main" val="1255916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A0C01D2F-B0FC-4C3D-B7FD-8E3B7468E5B2}" type="slidenum">
              <a:rPr lang="en-US" smtClean="0">
                <a:latin typeface="Arial" pitchFamily="34" charset="0"/>
              </a:rPr>
              <a:pPr/>
              <a:t>14</a:t>
            </a:fld>
            <a:endParaRPr lang="en-US">
              <a:latin typeface="Arial"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it-IT">
              <a:latin typeface="Arial" pitchFamily="34" charset="0"/>
            </a:endParaRPr>
          </a:p>
        </p:txBody>
      </p:sp>
    </p:spTree>
    <p:extLst>
      <p:ext uri="{BB962C8B-B14F-4D97-AF65-F5344CB8AC3E}">
        <p14:creationId xmlns:p14="http://schemas.microsoft.com/office/powerpoint/2010/main" val="255610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Dosimetric</a:t>
            </a:r>
            <a:r>
              <a:rPr lang="en-GB" baseline="0" dirty="0"/>
              <a:t> data in brain lesion (dotted lines) and </a:t>
            </a:r>
            <a:r>
              <a:rPr lang="en-GB" baseline="0" dirty="0" err="1"/>
              <a:t>extracranial</a:t>
            </a:r>
            <a:r>
              <a:rPr lang="en-GB" baseline="0" dirty="0"/>
              <a:t> </a:t>
            </a:r>
            <a:r>
              <a:rPr lang="en-GB" baseline="0" dirty="0" err="1"/>
              <a:t>mts</a:t>
            </a:r>
            <a:r>
              <a:rPr lang="en-GB" baseline="0" dirty="0"/>
              <a:t> (</a:t>
            </a:r>
            <a:r>
              <a:rPr lang="en-GB" baseline="0" dirty="0" err="1"/>
              <a:t>continous</a:t>
            </a:r>
            <a:r>
              <a:rPr lang="en-GB" baseline="0" dirty="0"/>
              <a:t> line) and in various organ, rescaling the diagnostic value od 124I to match the physical half life of 131I</a:t>
            </a:r>
          </a:p>
          <a:p>
            <a:endParaRPr lang="en-GB" dirty="0"/>
          </a:p>
        </p:txBody>
      </p:sp>
      <p:sp>
        <p:nvSpPr>
          <p:cNvPr id="4" name="Segnaposto numero diapositiva 3"/>
          <p:cNvSpPr>
            <a:spLocks noGrp="1"/>
          </p:cNvSpPr>
          <p:nvPr>
            <p:ph type="sldNum" sz="quarter" idx="10"/>
          </p:nvPr>
        </p:nvSpPr>
        <p:spPr/>
        <p:txBody>
          <a:bodyPr/>
          <a:lstStyle/>
          <a:p>
            <a:fld id="{72E8E0F6-42B7-469D-8F89-71B45098E8F5}" type="slidenum">
              <a:rPr lang="it-IT" smtClean="0"/>
              <a:t>15</a:t>
            </a:fld>
            <a:endParaRPr lang="it-IT"/>
          </a:p>
        </p:txBody>
      </p:sp>
    </p:spTree>
    <p:extLst>
      <p:ext uri="{BB962C8B-B14F-4D97-AF65-F5344CB8AC3E}">
        <p14:creationId xmlns:p14="http://schemas.microsoft.com/office/powerpoint/2010/main" val="299958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a:extLst>
              <a:ext uri="{FF2B5EF4-FFF2-40B4-BE49-F238E27FC236}">
                <a16:creationId xmlns:a16="http://schemas.microsoft.com/office/drawing/2014/main" id="{C8492CAF-CBAB-644F-A626-DB65D0C2EA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Segnaposto note 2">
            <a:extLst>
              <a:ext uri="{FF2B5EF4-FFF2-40B4-BE49-F238E27FC236}">
                <a16:creationId xmlns:a16="http://schemas.microsoft.com/office/drawing/2014/main" id="{F293E510-04C2-7D4D-B2B9-DA878AC4D2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69636" name="Segnaposto numero diapositiva 3">
            <a:extLst>
              <a:ext uri="{FF2B5EF4-FFF2-40B4-BE49-F238E27FC236}">
                <a16:creationId xmlns:a16="http://schemas.microsoft.com/office/drawing/2014/main" id="{F9BCEAFA-F45F-D347-8E65-9EED6B80A9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F25782-9097-CA49-ADBC-8EE51C958755}" type="slidenum">
              <a:rPr lang="it-IT" altLang="it-IT"/>
              <a:pPr eaLnBrk="1" hangingPunct="1"/>
              <a:t>19</a:t>
            </a:fld>
            <a:endParaRPr lang="it-IT" altLang="it-IT"/>
          </a:p>
        </p:txBody>
      </p:sp>
    </p:spTree>
    <p:extLst>
      <p:ext uri="{BB962C8B-B14F-4D97-AF65-F5344CB8AC3E}">
        <p14:creationId xmlns:p14="http://schemas.microsoft.com/office/powerpoint/2010/main" val="264002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immagine diapositiva 1">
            <a:extLst>
              <a:ext uri="{FF2B5EF4-FFF2-40B4-BE49-F238E27FC236}">
                <a16:creationId xmlns:a16="http://schemas.microsoft.com/office/drawing/2014/main" id="{F3CF668C-22B9-714F-A3A0-4A29700DED85}"/>
              </a:ext>
            </a:extLst>
          </p:cNvPr>
          <p:cNvSpPr>
            <a:spLocks noGrp="1" noRot="1" noChangeAspect="1" noTextEdit="1"/>
          </p:cNvSpPr>
          <p:nvPr>
            <p:ph type="sldImg"/>
          </p:nvPr>
        </p:nvSpPr>
        <p:spPr>
          <a:ln/>
        </p:spPr>
      </p:sp>
      <p:sp>
        <p:nvSpPr>
          <p:cNvPr id="82947" name="Segnaposto note 2">
            <a:extLst>
              <a:ext uri="{FF2B5EF4-FFF2-40B4-BE49-F238E27FC236}">
                <a16:creationId xmlns:a16="http://schemas.microsoft.com/office/drawing/2014/main" id="{98673919-FDBF-7940-8F87-F17187E27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2948" name="Segnaposto numero diapositiva 3">
            <a:extLst>
              <a:ext uri="{FF2B5EF4-FFF2-40B4-BE49-F238E27FC236}">
                <a16:creationId xmlns:a16="http://schemas.microsoft.com/office/drawing/2014/main" id="{A6D1FC91-FA0B-3043-A4D1-2F0A407B72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CB1D09-44F8-7447-B062-BD6C17B0468B}" type="slidenum">
              <a:rPr lang="it-IT" altLang="it-IT"/>
              <a:pPr eaLnBrk="1" hangingPunct="1"/>
              <a:t>22</a:t>
            </a:fld>
            <a:endParaRPr lang="it-IT" altLang="it-IT"/>
          </a:p>
        </p:txBody>
      </p:sp>
    </p:spTree>
    <p:extLst>
      <p:ext uri="{BB962C8B-B14F-4D97-AF65-F5344CB8AC3E}">
        <p14:creationId xmlns:p14="http://schemas.microsoft.com/office/powerpoint/2010/main" val="68084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immagine diapositiva 1">
            <a:extLst>
              <a:ext uri="{FF2B5EF4-FFF2-40B4-BE49-F238E27FC236}">
                <a16:creationId xmlns:a16="http://schemas.microsoft.com/office/drawing/2014/main" id="{A1BB3434-A2C2-B54C-A9DE-32B8DFB6A4DF}"/>
              </a:ext>
            </a:extLst>
          </p:cNvPr>
          <p:cNvSpPr>
            <a:spLocks noGrp="1" noRot="1" noChangeAspect="1" noTextEdit="1"/>
          </p:cNvSpPr>
          <p:nvPr>
            <p:ph type="sldImg"/>
          </p:nvPr>
        </p:nvSpPr>
        <p:spPr>
          <a:ln/>
        </p:spPr>
      </p:sp>
      <p:sp>
        <p:nvSpPr>
          <p:cNvPr id="83971" name="Segnaposto note 2">
            <a:extLst>
              <a:ext uri="{FF2B5EF4-FFF2-40B4-BE49-F238E27FC236}">
                <a16:creationId xmlns:a16="http://schemas.microsoft.com/office/drawing/2014/main" id="{A737515C-547D-CE4A-8735-B68D2C26DA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3972" name="Segnaposto numero diapositiva 3">
            <a:extLst>
              <a:ext uri="{FF2B5EF4-FFF2-40B4-BE49-F238E27FC236}">
                <a16:creationId xmlns:a16="http://schemas.microsoft.com/office/drawing/2014/main" id="{144AF87D-A2ED-D948-9775-67152E4B9E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97C475E-BE58-E54A-9A73-0ED41FB1D0E1}" type="slidenum">
              <a:rPr lang="it-IT" altLang="it-IT"/>
              <a:pPr eaLnBrk="1" hangingPunct="1"/>
              <a:t>23</a:t>
            </a:fld>
            <a:endParaRPr lang="it-IT" altLang="it-IT"/>
          </a:p>
        </p:txBody>
      </p:sp>
    </p:spTree>
    <p:extLst>
      <p:ext uri="{BB962C8B-B14F-4D97-AF65-F5344CB8AC3E}">
        <p14:creationId xmlns:p14="http://schemas.microsoft.com/office/powerpoint/2010/main" val="4093534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679463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a:ln/>
        </p:spPr>
      </p:sp>
      <p:sp>
        <p:nvSpPr>
          <p:cNvPr id="44035" name="Segnaposto note 2"/>
          <p:cNvSpPr>
            <a:spLocks noGrp="1"/>
          </p:cNvSpPr>
          <p:nvPr>
            <p:ph type="body" idx="1"/>
          </p:nvPr>
        </p:nvSpPr>
        <p:spPr>
          <a:noFill/>
          <a:ln/>
        </p:spPr>
        <p:txBody>
          <a:bodyPr/>
          <a:lstStyle/>
          <a:p>
            <a:endParaRPr lang="it-IT">
              <a:latin typeface="Arial" pitchFamily="34" charset="0"/>
            </a:endParaRPr>
          </a:p>
        </p:txBody>
      </p:sp>
      <p:sp>
        <p:nvSpPr>
          <p:cNvPr id="44036" name="Segnaposto numero diapositiva 3"/>
          <p:cNvSpPr>
            <a:spLocks noGrp="1"/>
          </p:cNvSpPr>
          <p:nvPr>
            <p:ph type="sldNum" sz="quarter" idx="5"/>
          </p:nvPr>
        </p:nvSpPr>
        <p:spPr>
          <a:noFill/>
        </p:spPr>
        <p:txBody>
          <a:bodyPr/>
          <a:lstStyle/>
          <a:p>
            <a:fld id="{0236B3AF-3F38-486E-A978-A824E50ACCE7}" type="slidenum">
              <a:rPr lang="it-IT" smtClean="0">
                <a:latin typeface="Arial" pitchFamily="34" charset="0"/>
              </a:rPr>
              <a:pPr/>
              <a:t>27</a:t>
            </a:fld>
            <a:endParaRPr lang="it-IT">
              <a:latin typeface="Arial" pitchFamily="34" charset="0"/>
            </a:endParaRPr>
          </a:p>
        </p:txBody>
      </p:sp>
    </p:spTree>
    <p:extLst>
      <p:ext uri="{BB962C8B-B14F-4D97-AF65-F5344CB8AC3E}">
        <p14:creationId xmlns:p14="http://schemas.microsoft.com/office/powerpoint/2010/main" val="64057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a:ln/>
        </p:spPr>
      </p:sp>
      <p:sp>
        <p:nvSpPr>
          <p:cNvPr id="41987" name="Segnaposto note 2"/>
          <p:cNvSpPr>
            <a:spLocks noGrp="1"/>
          </p:cNvSpPr>
          <p:nvPr>
            <p:ph type="body" idx="1"/>
          </p:nvPr>
        </p:nvSpPr>
        <p:spPr>
          <a:noFill/>
          <a:ln/>
        </p:spPr>
        <p:txBody>
          <a:bodyPr/>
          <a:lstStyle/>
          <a:p>
            <a:endParaRPr lang="it-IT">
              <a:latin typeface="Arial" pitchFamily="34" charset="0"/>
            </a:endParaRPr>
          </a:p>
        </p:txBody>
      </p:sp>
      <p:sp>
        <p:nvSpPr>
          <p:cNvPr id="41988" name="Segnaposto numero diapositiva 3"/>
          <p:cNvSpPr>
            <a:spLocks noGrp="1"/>
          </p:cNvSpPr>
          <p:nvPr>
            <p:ph type="sldNum" sz="quarter" idx="5"/>
          </p:nvPr>
        </p:nvSpPr>
        <p:spPr>
          <a:noFill/>
        </p:spPr>
        <p:txBody>
          <a:bodyPr/>
          <a:lstStyle/>
          <a:p>
            <a:fld id="{930FA2A8-4639-46D2-B118-2F0DCAB38757}" type="slidenum">
              <a:rPr lang="it-IT" smtClean="0">
                <a:latin typeface="Arial" pitchFamily="34" charset="0"/>
              </a:rPr>
              <a:pPr/>
              <a:t>29</a:t>
            </a:fld>
            <a:endParaRPr lang="it-IT">
              <a:latin typeface="Arial" pitchFamily="34" charset="0"/>
            </a:endParaRPr>
          </a:p>
        </p:txBody>
      </p:sp>
    </p:spTree>
    <p:extLst>
      <p:ext uri="{BB962C8B-B14F-4D97-AF65-F5344CB8AC3E}">
        <p14:creationId xmlns:p14="http://schemas.microsoft.com/office/powerpoint/2010/main" val="1438095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FCABA4-9815-A04F-80AB-DA376E38118A}" type="datetimeFigureOut">
              <a:rPr lang="en-GB" smtClean="0"/>
              <a:t>13/04/2018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229761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FCABA4-9815-A04F-80AB-DA376E38118A}" type="datetimeFigureOut">
              <a:rPr lang="en-GB" smtClean="0"/>
              <a:t>13/04/2018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2653438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FCABA4-9815-A04F-80AB-DA376E38118A}" type="datetimeFigureOut">
              <a:rPr lang="en-GB" smtClean="0"/>
              <a:t>13/04/2018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3359070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endParaRPr lang="en-GB"/>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data 5"/>
          <p:cNvSpPr>
            <a:spLocks noGrp="1"/>
          </p:cNvSpPr>
          <p:nvPr>
            <p:ph type="dt" sz="half" idx="10"/>
          </p:nvPr>
        </p:nvSpPr>
        <p:spPr>
          <a:xfrm>
            <a:off x="457200" y="6245225"/>
            <a:ext cx="2133600" cy="476250"/>
          </a:xfrm>
        </p:spPr>
        <p:txBody>
          <a:bodyPr/>
          <a:lstStyle>
            <a:lvl1pPr>
              <a:defRPr/>
            </a:lvl1pPr>
          </a:lstStyle>
          <a:p>
            <a:endParaRPr lang="en-US"/>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fld id="{71C5D021-3198-0244-8EA4-AB77DC1574C0}" type="slidenum">
              <a:rPr lang="en-US"/>
              <a:pPr/>
              <a:t>‹#›</a:t>
            </a:fld>
            <a:endParaRPr lang="en-US"/>
          </a:p>
        </p:txBody>
      </p:sp>
    </p:spTree>
    <p:extLst>
      <p:ext uri="{BB962C8B-B14F-4D97-AF65-F5344CB8AC3E}">
        <p14:creationId xmlns:p14="http://schemas.microsoft.com/office/powerpoint/2010/main" val="551118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5C5101DC-06DC-B748-9B61-550A4E3EF9D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53E4122-A7F0-7449-9F77-EC235508BA1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D626DB7-D54C-3B40-8F41-9B59E460B151}"/>
              </a:ext>
            </a:extLst>
          </p:cNvPr>
          <p:cNvSpPr>
            <a:spLocks noGrp="1" noChangeArrowheads="1"/>
          </p:cNvSpPr>
          <p:nvPr>
            <p:ph type="sldNum" sz="quarter" idx="12"/>
          </p:nvPr>
        </p:nvSpPr>
        <p:spPr>
          <a:ln/>
        </p:spPr>
        <p:txBody>
          <a:bodyPr/>
          <a:lstStyle>
            <a:lvl1pPr>
              <a:defRPr/>
            </a:lvl1pPr>
          </a:lstStyle>
          <a:p>
            <a:fld id="{E89D344A-D55F-1F49-B5FC-2FF51F5D33B1}" type="slidenum">
              <a:rPr lang="en-GB" altLang="it-IT"/>
              <a:pPr/>
              <a:t>‹#›</a:t>
            </a:fld>
            <a:endParaRPr lang="en-GB" altLang="it-IT"/>
          </a:p>
        </p:txBody>
      </p:sp>
    </p:spTree>
    <p:extLst>
      <p:ext uri="{BB962C8B-B14F-4D97-AF65-F5344CB8AC3E}">
        <p14:creationId xmlns:p14="http://schemas.microsoft.com/office/powerpoint/2010/main" val="24808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FCABA4-9815-A04F-80AB-DA376E38118A}" type="datetimeFigureOut">
              <a:rPr lang="en-GB" smtClean="0"/>
              <a:t>13/04/2018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400268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FCABA4-9815-A04F-80AB-DA376E38118A}" type="datetimeFigureOut">
              <a:rPr lang="en-GB" smtClean="0"/>
              <a:t>13/04/2018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63904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FCABA4-9815-A04F-80AB-DA376E38118A}" type="datetimeFigureOut">
              <a:rPr lang="en-GB" smtClean="0"/>
              <a:t>13/04/2018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106544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FCABA4-9815-A04F-80AB-DA376E38118A}" type="datetimeFigureOut">
              <a:rPr lang="en-GB" smtClean="0"/>
              <a:t>13/04/2018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395403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FCABA4-9815-A04F-80AB-DA376E38118A}" type="datetimeFigureOut">
              <a:rPr lang="en-GB" smtClean="0"/>
              <a:t>13/04/2018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4290162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CABA4-9815-A04F-80AB-DA376E38118A}" type="datetimeFigureOut">
              <a:rPr lang="en-GB" smtClean="0"/>
              <a:t>13/04/2018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3720172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FCABA4-9815-A04F-80AB-DA376E38118A}" type="datetimeFigureOut">
              <a:rPr lang="en-GB" smtClean="0"/>
              <a:t>13/04/2018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356726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FCABA4-9815-A04F-80AB-DA376E38118A}" type="datetimeFigureOut">
              <a:rPr lang="en-GB" smtClean="0"/>
              <a:t>13/04/2018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1EA89F-9814-D64F-B576-57314E559F38}" type="slidenum">
              <a:rPr lang="en-GB" smtClean="0"/>
              <a:t>‹#›</a:t>
            </a:fld>
            <a:endParaRPr lang="en-GB"/>
          </a:p>
        </p:txBody>
      </p:sp>
    </p:spTree>
    <p:extLst>
      <p:ext uri="{BB962C8B-B14F-4D97-AF65-F5344CB8AC3E}">
        <p14:creationId xmlns:p14="http://schemas.microsoft.com/office/powerpoint/2010/main" val="1204914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CABA4-9815-A04F-80AB-DA376E38118A}" type="datetimeFigureOut">
              <a:rPr lang="en-GB" smtClean="0"/>
              <a:t>13/04/2018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EA89F-9814-D64F-B576-57314E559F38}" type="slidenum">
              <a:rPr lang="en-GB" smtClean="0"/>
              <a:t>‹#›</a:t>
            </a:fld>
            <a:endParaRPr lang="en-GB"/>
          </a:p>
        </p:txBody>
      </p:sp>
    </p:spTree>
    <p:extLst>
      <p:ext uri="{BB962C8B-B14F-4D97-AF65-F5344CB8AC3E}">
        <p14:creationId xmlns:p14="http://schemas.microsoft.com/office/powerpoint/2010/main" val="3427894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jpeg"/><Relationship Id="rId2" Type="http://schemas.openxmlformats.org/officeDocument/2006/relationships/video" Target="CASALINI%20GIANCARLO.avi" TargetMode="External"/><Relationship Id="rId1" Type="http://schemas.microsoft.com/office/2007/relationships/media" Target="CASALINI%20GIANCARLO.avi" TargetMode="Externa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microsoft.com/office/2007/relationships/media" Target="file:///H:\cecconiPet24-ago10\avi.pet.avi" TargetMode="External"/><Relationship Id="rId7" Type="http://schemas.openxmlformats.org/officeDocument/2006/relationships/image" Target="../media/image73.png"/><Relationship Id="rId2" Type="http://schemas.openxmlformats.org/officeDocument/2006/relationships/video" Target="file:///E:\cecconi20-01-11\AVI.PET20GEN11.avi" TargetMode="External"/><Relationship Id="rId1" Type="http://schemas.microsoft.com/office/2007/relationships/media" Target="file:///E:\cecconi20-01-11\AVI.PET20GEN11.avi" TargetMode="External"/><Relationship Id="rId6" Type="http://schemas.openxmlformats.org/officeDocument/2006/relationships/image" Target="../media/image72.png"/><Relationship Id="rId5" Type="http://schemas.openxmlformats.org/officeDocument/2006/relationships/slideLayout" Target="../slideLayouts/slideLayout7.xml"/><Relationship Id="rId4" Type="http://schemas.openxmlformats.org/officeDocument/2006/relationships/video" Target="file:///H:\cecconiPet24-ago10\avi.pet.avi"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1.xml"/><Relationship Id="rId16"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34.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hyperlink" Target="http://www.google.it/imgres?imgurl=http://www.swissinfo.ch/media/cms/images/rdb/2008/11/rdbimg20081104_9928234_0.jpg&amp;imgrefurl=http://www.swissinfo.ch/ita/politica/Distribuzione_di_eroina,_la_pietra_dello_scandalo.html?cid=7025424&amp;usg=__d8DJemAtzTW7rVCWXVw3tTN5Yeo=&amp;h=210&amp;w=277&amp;sz=16&amp;hl=it&amp;start=30&amp;zoom=1&amp;itbs=1&amp;tbnid=5XOQv_cKX0zciM:&amp;tbnh=86&amp;tbnw=114&amp;prev=/images?q=industria+farmaceutica&amp;start=20&amp;hl=it&amp;sa=N&amp;gbv=2&amp;ndsp=20&amp;tbs=isch:1" TargetMode="External"/><Relationship Id="rId3" Type="http://schemas.openxmlformats.org/officeDocument/2006/relationships/hyperlink" Target="http://www.google.it/imgres?imgurl=http://quangkhoi.net/businesscenter/wp-content/uploads/2009/06/business-idea-business-magazine1.jpg&amp;imgrefurl=http://tommasotorti.blogspot.com/2009/09/life-idee-geniali-per-nuovi-progetti-di.html&amp;usg=__M4jRi5eerYRnZEhqzBdHukh9M8s=&amp;h=396&amp;w=396&amp;sz=19&amp;hl=it&amp;start=25&amp;zoom=1&amp;itbs=1&amp;tbnid=mMO_BTFPK2A86M:&amp;tbnh=124&amp;tbnw=124&amp;prev=/images?q=idea&amp;start=20&amp;hl=it&amp;sa=N&amp;gbv=2&amp;ndsp=20&amp;tbs=isch:1" TargetMode="External"/><Relationship Id="rId7" Type="http://schemas.openxmlformats.org/officeDocument/2006/relationships/hyperlink" Target="http://www.google.it/imgres?imgurl=http://www.unife.it/ricerca/sperimentazione-animale/adozione-animali-da-esperimento/criceto-thumb2237558.jpg&amp;imgrefurl=http://www.unife.it/ricerca/sperimentazione-animale&amp;usg=__Y-srHfx0HSIqZkh36kdF06u7Cbw=&amp;h=300&amp;w=300&amp;sz=27&amp;hl=it&amp;start=8&amp;zoom=1&amp;itbs=1&amp;tbnid=3IPdfZVLnlUL4M:&amp;tbnh=116&amp;tbnw=116&amp;prev=/images?q=sperimentazione+animale&amp;hl=it&amp;gbv=2&amp;tbs=isch:1" TargetMode="External"/><Relationship Id="rId12"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hyperlink" Target="http://www.google.it/imgres?imgurl=http://www.itas-spa.com/it/images/stories/divisioni/ecologia/principali_campi_applicazione.jpg&amp;imgrefurl=http://www.itas-spa.com/it/divisioni/ecologia/principali-campi-di-applicazione.html&amp;usg=__C1obUj3Ikh-31wnTX343tOgCxnY=&amp;h=360&amp;w=520&amp;sz=44&amp;hl=it&amp;start=17&amp;zoom=1&amp;itbs=1&amp;tbnid=ZAPdH9D3o_HLGM:&amp;tbnh=91&amp;tbnw=131&amp;prev=/images?q=industria+farmaceutica&amp;hl=it&amp;gbv=2&amp;tbs=isch:1" TargetMode="External"/><Relationship Id="rId5" Type="http://schemas.openxmlformats.org/officeDocument/2006/relationships/hyperlink" Target="http://www.google.it/imgres?imgurl=http://2.bp.blogspot.com/_lJNO-ZRuE1g/RbCgpQMu9CI/AAAAAAAAADo/kHxQOMwYeKQ/s400/clinical+trials.JPG&amp;imgrefurl=http://costruiamoildomani.blogspot.com/2008_04_01_archive.html&amp;usg=__8JEqh2RaY8w03Obsiy2-FFuUCxc=&amp;h=400&amp;w=285&amp;sz=23&amp;hl=it&amp;start=43&amp;zoom=1&amp;itbs=1&amp;tbnid=L9qMGgGklnY1EM:&amp;tbnh=124&amp;tbnw=88&amp;prev=/images?q=farmaci+sperimentazione&amp;start=40&amp;hl=it&amp;sa=N&amp;gbv=2&amp;ndsp=20&amp;tbs=isch:1" TargetMode="External"/><Relationship Id="rId10" Type="http://schemas.openxmlformats.org/officeDocument/2006/relationships/image" Target="../media/image104.jpeg"/><Relationship Id="rId4" Type="http://schemas.openxmlformats.org/officeDocument/2006/relationships/image" Target="../media/image101.jpeg"/><Relationship Id="rId9" Type="http://schemas.openxmlformats.org/officeDocument/2006/relationships/hyperlink" Target="http://www.google.it/imgres?imgurl=http://www.ausl.fo.it/Portals/0/Foto/Laboratorio.jpg&amp;imgrefurl=http://www.ausl.fo.it/Notizie/Convegni/ArchivioConvegni/tabid/815/ctl/Details/mid/2187/ItemID/1137/Default.aspx&amp;usg=__eYMbVq5M2zxqdQYTGMJ1LIx2Cc8=&amp;h=355&amp;w=350&amp;sz=12&amp;hl=it&amp;start=22&amp;zoom=1&amp;itbs=1&amp;tbnid=czSSXB-_9LcLYM:&amp;tbnh=121&amp;tbnw=119&amp;prev=/images?q=laboratorio&amp;start=20&amp;hl=it&amp;sa=N&amp;gbv=2&amp;ndsp=20&amp;tbs=isch:1" TargetMode="External"/><Relationship Id="rId1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txBox="1">
            <a:spLocks/>
          </p:cNvSpPr>
          <p:nvPr/>
        </p:nvSpPr>
        <p:spPr>
          <a:xfrm>
            <a:off x="1320090" y="5625333"/>
            <a:ext cx="6643688" cy="934176"/>
          </a:xfrm>
          <a:prstGeom prst="rect">
            <a:avLst/>
          </a:prstGeom>
        </p:spPr>
        <p:txBody>
          <a:bodyPr/>
          <a:lstStyle>
            <a:lvl1pPr marL="342900" indent="-342900" algn="l" defTabSz="449263" rtl="0" eaLnBrk="0" fontAlgn="base" hangingPunct="0">
              <a:lnSpc>
                <a:spcPct val="102000"/>
              </a:lnSpc>
              <a:spcBef>
                <a:spcPct val="0"/>
              </a:spcBef>
              <a:spcAft>
                <a:spcPts val="1425"/>
              </a:spcAft>
              <a:buClr>
                <a:srgbClr val="000000"/>
              </a:buClr>
              <a:buSzPct val="100000"/>
              <a:buFont typeface="Times New Roman" charset="0"/>
              <a:defRPr sz="3200">
                <a:solidFill>
                  <a:srgbClr val="000000"/>
                </a:solidFill>
                <a:latin typeface="+mn-lt"/>
                <a:ea typeface="+mn-ea"/>
                <a:cs typeface="SimSun" charset="0"/>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charset="0"/>
              <a:defRPr sz="2400">
                <a:solidFill>
                  <a:srgbClr val="000000"/>
                </a:solidFill>
                <a:latin typeface="+mn-lt"/>
                <a:ea typeface="+mn-ea"/>
                <a:cs typeface="SimSun" charset="0"/>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charset="0"/>
              <a:defRPr sz="2000">
                <a:solidFill>
                  <a:srgbClr val="000000"/>
                </a:solidFill>
                <a:latin typeface="+mn-lt"/>
                <a:ea typeface="+mn-ea"/>
                <a:cs typeface="SimSun" charset="0"/>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charset="0"/>
              <a:defRPr sz="2000">
                <a:solidFill>
                  <a:srgbClr val="000000"/>
                </a:solidFill>
                <a:latin typeface="+mn-lt"/>
                <a:ea typeface="+mn-ea"/>
                <a:cs typeface="SimSun" charset="0"/>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SimSun" charset="0"/>
              </a:defRPr>
            </a:lvl5pPr>
            <a:lvl6pPr marL="25146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a:lstStyle>
          <a:p>
            <a:pPr algn="ctr" eaLnBrk="1" hangingPunct="1">
              <a:lnSpc>
                <a:spcPts val="1800"/>
              </a:lnSpc>
              <a:spcAft>
                <a:spcPts val="225"/>
              </a:spcAft>
              <a:buFont typeface="Symbol" charset="0"/>
              <a:buNone/>
              <a:defRPr/>
            </a:pPr>
            <a:r>
              <a:rPr lang="it-IT" sz="1500" b="1" dirty="0"/>
              <a:t>Dai radionuclidi ai </a:t>
            </a:r>
            <a:r>
              <a:rPr lang="it-IT" sz="1500" b="1" dirty="0" err="1"/>
              <a:t>radiofarmaci</a:t>
            </a:r>
            <a:r>
              <a:rPr lang="it-IT" sz="1500" b="1" dirty="0"/>
              <a:t>: La Fisica Nucleare incontra la </a:t>
            </a:r>
            <a:r>
              <a:rPr lang="it-IT" sz="1500" b="1" dirty="0" err="1"/>
              <a:t>Radiofarmacia</a:t>
            </a:r>
            <a:endParaRPr lang="it-IT" sz="1500" b="1" dirty="0"/>
          </a:p>
          <a:p>
            <a:pPr algn="ctr" eaLnBrk="1" hangingPunct="1">
              <a:lnSpc>
                <a:spcPts val="1800"/>
              </a:lnSpc>
              <a:spcAft>
                <a:spcPts val="225"/>
              </a:spcAft>
              <a:buFont typeface="Symbol" charset="0"/>
              <a:buNone/>
              <a:defRPr/>
            </a:pPr>
            <a:r>
              <a:rPr lang="it-IT" sz="1500" i="1" dirty="0"/>
              <a:t>INFN, Laboratori Nazionali di Legnaro - </a:t>
            </a:r>
            <a:r>
              <a:rPr lang="it-IT" sz="1500" dirty="0"/>
              <a:t>Legnaro (Padova</a:t>
            </a:r>
            <a:r>
              <a:rPr lang="it-IT" sz="1200" dirty="0"/>
              <a:t>)</a:t>
            </a:r>
          </a:p>
          <a:p>
            <a:pPr algn="ctr" eaLnBrk="1" hangingPunct="1">
              <a:lnSpc>
                <a:spcPts val="1800"/>
              </a:lnSpc>
              <a:spcAft>
                <a:spcPts val="225"/>
              </a:spcAft>
              <a:buFont typeface="Symbol" charset="0"/>
              <a:buNone/>
              <a:defRPr/>
            </a:pPr>
            <a:r>
              <a:rPr lang="it-IT" sz="1200" b="1" dirty="0">
                <a:latin typeface="Trebuchet MS"/>
                <a:cs typeface="Trebuchet MS"/>
              </a:rPr>
              <a:t>Venerdì 13 Aprile 2018</a:t>
            </a:r>
            <a:endParaRPr lang="it-IT" sz="1125" b="1" dirty="0">
              <a:latin typeface="Trebuchet MS"/>
              <a:cs typeface="Trebuchet MS"/>
            </a:endParaRPr>
          </a:p>
        </p:txBody>
      </p:sp>
      <p:sp>
        <p:nvSpPr>
          <p:cNvPr id="5" name="Rettangolo 1"/>
          <p:cNvSpPr>
            <a:spLocks noChangeArrowheads="1"/>
          </p:cNvSpPr>
          <p:nvPr/>
        </p:nvSpPr>
        <p:spPr bwMode="auto">
          <a:xfrm>
            <a:off x="1002304" y="1889661"/>
            <a:ext cx="7187878" cy="2677656"/>
          </a:xfrm>
          <a:prstGeom prst="rect">
            <a:avLst/>
          </a:prstGeom>
          <a:noFill/>
          <a:ln w="9525">
            <a:noFill/>
            <a:miter lim="800000"/>
            <a:headEnd/>
            <a:tailEnd/>
          </a:ln>
        </p:spPr>
        <p:txBody>
          <a:bodyPr wrap="square">
            <a:spAutoFit/>
          </a:bodyPr>
          <a:lstStyle/>
          <a:p>
            <a:pPr algn="ctr" hangingPunct="1">
              <a:lnSpc>
                <a:spcPct val="120000"/>
              </a:lnSpc>
              <a:buFont typeface="Symbol" pitchFamily="18" charset="2"/>
              <a:buNone/>
            </a:pPr>
            <a:r>
              <a:rPr lang="it-IT" sz="2000" b="1" dirty="0">
                <a:solidFill>
                  <a:srgbClr val="000000"/>
                </a:solidFill>
                <a:latin typeface="Trebuchet MS"/>
                <a:cs typeface="Trebuchet MS"/>
              </a:rPr>
              <a:t>Paola Anna Erba, MD, </a:t>
            </a:r>
            <a:r>
              <a:rPr lang="it-IT" sz="2000" b="1" dirty="0" err="1">
                <a:solidFill>
                  <a:srgbClr val="000000"/>
                </a:solidFill>
                <a:latin typeface="Trebuchet MS"/>
                <a:cs typeface="Trebuchet MS"/>
              </a:rPr>
              <a:t>PhD</a:t>
            </a:r>
            <a:endParaRPr lang="it-IT" sz="2000" b="1" dirty="0">
              <a:solidFill>
                <a:srgbClr val="000000"/>
              </a:solidFill>
              <a:latin typeface="Trebuchet MS"/>
              <a:cs typeface="Trebuchet MS"/>
            </a:endParaRPr>
          </a:p>
          <a:p>
            <a:pPr algn="ctr" hangingPunct="1">
              <a:lnSpc>
                <a:spcPct val="120000"/>
              </a:lnSpc>
              <a:buFont typeface="Symbol" pitchFamily="18" charset="2"/>
              <a:buNone/>
            </a:pPr>
            <a:r>
              <a:rPr lang="it-IT" sz="2000" b="1" dirty="0" err="1">
                <a:solidFill>
                  <a:srgbClr val="000000"/>
                </a:solidFill>
                <a:latin typeface="Trebuchet MS"/>
                <a:cs typeface="Trebuchet MS"/>
              </a:rPr>
              <a:t>Nuclear</a:t>
            </a:r>
            <a:r>
              <a:rPr lang="it-IT" sz="2000" b="1" dirty="0">
                <a:solidFill>
                  <a:srgbClr val="000000"/>
                </a:solidFill>
                <a:latin typeface="Trebuchet MS"/>
                <a:cs typeface="Trebuchet MS"/>
              </a:rPr>
              <a:t> Medicine</a:t>
            </a:r>
          </a:p>
          <a:p>
            <a:pPr algn="ctr" hangingPunct="1">
              <a:lnSpc>
                <a:spcPct val="120000"/>
              </a:lnSpc>
              <a:buFont typeface="Symbol" pitchFamily="18" charset="2"/>
              <a:buNone/>
            </a:pPr>
            <a:r>
              <a:rPr lang="en-US" sz="2000" b="1" dirty="0">
                <a:solidFill>
                  <a:srgbClr val="000000"/>
                </a:solidFill>
                <a:latin typeface="Trebuchet MS"/>
                <a:cs typeface="Trebuchet MS"/>
              </a:rPr>
              <a:t>Department of Translational Research and New Technology in Medicine </a:t>
            </a:r>
          </a:p>
          <a:p>
            <a:pPr algn="ctr" hangingPunct="1">
              <a:lnSpc>
                <a:spcPct val="120000"/>
              </a:lnSpc>
              <a:buFont typeface="Symbol" pitchFamily="18" charset="2"/>
              <a:buNone/>
            </a:pPr>
            <a:r>
              <a:rPr lang="en-US" sz="2000" b="1" dirty="0">
                <a:solidFill>
                  <a:srgbClr val="000000"/>
                </a:solidFill>
                <a:latin typeface="Trebuchet MS"/>
                <a:cs typeface="Trebuchet MS"/>
              </a:rPr>
              <a:t>University of Pisa </a:t>
            </a:r>
          </a:p>
          <a:p>
            <a:pPr algn="ctr" hangingPunct="1">
              <a:lnSpc>
                <a:spcPct val="120000"/>
              </a:lnSpc>
              <a:buFont typeface="Symbol" pitchFamily="18" charset="2"/>
              <a:buNone/>
            </a:pPr>
            <a:endParaRPr lang="en-US" sz="2000" b="1" dirty="0">
              <a:solidFill>
                <a:srgbClr val="000000"/>
              </a:solidFill>
              <a:latin typeface="Trebuchet MS"/>
              <a:cs typeface="Trebuchet MS"/>
            </a:endParaRPr>
          </a:p>
          <a:p>
            <a:pPr algn="ctr" hangingPunct="1">
              <a:lnSpc>
                <a:spcPct val="120000"/>
              </a:lnSpc>
              <a:buFont typeface="Symbol" pitchFamily="18" charset="2"/>
              <a:buNone/>
            </a:pPr>
            <a:r>
              <a:rPr lang="en-US" sz="2000" b="1" dirty="0">
                <a:solidFill>
                  <a:srgbClr val="000000"/>
                </a:solidFill>
                <a:latin typeface="Trebuchet MS"/>
                <a:cs typeface="Trebuchet MS"/>
              </a:rPr>
              <a:t>paola.erba@unipi.it</a:t>
            </a:r>
            <a:endParaRPr lang="it-IT" sz="2000" b="1" dirty="0">
              <a:solidFill>
                <a:srgbClr val="000000"/>
              </a:solidFill>
              <a:latin typeface="Trebuchet MS"/>
              <a:cs typeface="Trebuchet MS"/>
            </a:endParaRPr>
          </a:p>
        </p:txBody>
      </p:sp>
      <p:pic>
        <p:nvPicPr>
          <p:cNvPr id="8" name="Picture 4" descr="&#10;LogoUnipi.gif                                                  0003B805Macintosh HD                   BC9430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34" y="3411105"/>
            <a:ext cx="1426112" cy="124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33237F2-36DE-3343-8700-A1DF2E7F6B20}"/>
              </a:ext>
            </a:extLst>
          </p:cNvPr>
          <p:cNvSpPr/>
          <p:nvPr/>
        </p:nvSpPr>
        <p:spPr>
          <a:xfrm>
            <a:off x="1320090" y="723693"/>
            <a:ext cx="6552307" cy="769441"/>
          </a:xfrm>
          <a:prstGeom prst="rect">
            <a:avLst/>
          </a:prstGeom>
        </p:spPr>
        <p:txBody>
          <a:bodyPr wrap="none">
            <a:spAutoFit/>
          </a:bodyPr>
          <a:lstStyle/>
          <a:p>
            <a:r>
              <a:rPr lang="it-IT" sz="4400" b="1" dirty="0">
                <a:solidFill>
                  <a:srgbClr val="333333"/>
                </a:solidFill>
              </a:rPr>
              <a:t>Le aspettative della Terapia</a:t>
            </a:r>
            <a:endParaRPr lang="en-GB" sz="4400" b="1" dirty="0"/>
          </a:p>
        </p:txBody>
      </p:sp>
    </p:spTree>
    <p:extLst>
      <p:ext uri="{BB962C8B-B14F-4D97-AF65-F5344CB8AC3E}">
        <p14:creationId xmlns:p14="http://schemas.microsoft.com/office/powerpoint/2010/main" val="375245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1415587" y="1074033"/>
            <a:ext cx="1309688" cy="2267633"/>
            <a:chOff x="486832" y="127002"/>
            <a:chExt cx="2328335" cy="3441858"/>
          </a:xfrm>
        </p:grpSpPr>
        <p:pic>
          <p:nvPicPr>
            <p:cNvPr id="2" name="Immagine 1" descr="F3.medium.gif"/>
            <p:cNvPicPr>
              <a:picLocks noChangeAspect="1"/>
            </p:cNvPicPr>
            <p:nvPr/>
          </p:nvPicPr>
          <p:blipFill rotWithShape="1">
            <a:blip r:embed="rId2">
              <a:extLst>
                <a:ext uri="{28A0092B-C50C-407E-A947-70E740481C1C}">
                  <a14:useLocalDpi xmlns:a14="http://schemas.microsoft.com/office/drawing/2010/main" val="0"/>
                </a:ext>
              </a:extLst>
            </a:blip>
            <a:srcRect l="2272" t="12309" r="68182" b="51177"/>
            <a:stretch/>
          </p:blipFill>
          <p:spPr>
            <a:xfrm>
              <a:off x="486832" y="127002"/>
              <a:ext cx="2324553" cy="1820331"/>
            </a:xfrm>
            <a:prstGeom prst="rect">
              <a:avLst/>
            </a:prstGeom>
          </p:spPr>
        </p:pic>
        <p:pic>
          <p:nvPicPr>
            <p:cNvPr id="3" name="Immagine 2" descr="F3.medium.gif"/>
            <p:cNvPicPr>
              <a:picLocks noChangeAspect="1"/>
            </p:cNvPicPr>
            <p:nvPr/>
          </p:nvPicPr>
          <p:blipFill rotWithShape="1">
            <a:blip r:embed="rId2">
              <a:extLst>
                <a:ext uri="{28A0092B-C50C-407E-A947-70E740481C1C}">
                  <a14:useLocalDpi xmlns:a14="http://schemas.microsoft.com/office/drawing/2010/main" val="0"/>
                </a:ext>
              </a:extLst>
            </a:blip>
            <a:srcRect l="35529" t="12192" r="34547" b="51177"/>
            <a:stretch/>
          </p:blipFill>
          <p:spPr>
            <a:xfrm>
              <a:off x="486833" y="1735665"/>
              <a:ext cx="2328334" cy="1833195"/>
            </a:xfrm>
            <a:prstGeom prst="rect">
              <a:avLst/>
            </a:prstGeom>
          </p:spPr>
        </p:pic>
      </p:grpSp>
      <p:pic>
        <p:nvPicPr>
          <p:cNvPr id="4" name="Immagine 3" descr="F3.medium.gif"/>
          <p:cNvPicPr>
            <a:picLocks noChangeAspect="1"/>
          </p:cNvPicPr>
          <p:nvPr/>
        </p:nvPicPr>
        <p:blipFill rotWithShape="1">
          <a:blip r:embed="rId2">
            <a:extLst>
              <a:ext uri="{28A0092B-C50C-407E-A947-70E740481C1C}">
                <a14:useLocalDpi xmlns:a14="http://schemas.microsoft.com/office/drawing/2010/main" val="0"/>
              </a:ext>
            </a:extLst>
          </a:blip>
          <a:srcRect l="68409" t="12663" r="1906" b="51177"/>
          <a:stretch/>
        </p:blipFill>
        <p:spPr>
          <a:xfrm>
            <a:off x="1404938" y="3726586"/>
            <a:ext cx="1320336" cy="1183313"/>
          </a:xfrm>
          <a:prstGeom prst="rect">
            <a:avLst/>
          </a:prstGeom>
        </p:spPr>
      </p:pic>
      <p:grpSp>
        <p:nvGrpSpPr>
          <p:cNvPr id="8" name="Gruppo 12"/>
          <p:cNvGrpSpPr>
            <a:grpSpLocks/>
          </p:cNvGrpSpPr>
          <p:nvPr/>
        </p:nvGrpSpPr>
        <p:grpSpPr bwMode="auto">
          <a:xfrm>
            <a:off x="6488908" y="1082437"/>
            <a:ext cx="1285875" cy="2371204"/>
            <a:chOff x="5572132" y="3111587"/>
            <a:chExt cx="2714643" cy="3482283"/>
          </a:xfrm>
        </p:grpSpPr>
        <p:pic>
          <p:nvPicPr>
            <p:cNvPr id="9" name="Immagine 8" descr="pet basel fegato.jpg"/>
            <p:cNvPicPr>
              <a:picLocks noChangeAspect="1"/>
            </p:cNvPicPr>
            <p:nvPr/>
          </p:nvPicPr>
          <p:blipFill>
            <a:blip r:embed="rId3" cstate="print"/>
            <a:srcRect l="1653" t="57188" r="52251" b="9479"/>
            <a:stretch>
              <a:fillRect/>
            </a:stretch>
          </p:blipFill>
          <p:spPr bwMode="auto">
            <a:xfrm>
              <a:off x="5589178" y="4842264"/>
              <a:ext cx="2697597" cy="1751606"/>
            </a:xfrm>
            <a:prstGeom prst="rect">
              <a:avLst/>
            </a:prstGeom>
            <a:noFill/>
            <a:ln w="9525">
              <a:noFill/>
              <a:miter lim="800000"/>
              <a:headEnd/>
              <a:tailEnd/>
            </a:ln>
          </p:spPr>
        </p:pic>
        <p:pic>
          <p:nvPicPr>
            <p:cNvPr id="10" name="Immagine 9" descr="pet basel fegato.jpg"/>
            <p:cNvPicPr>
              <a:picLocks noChangeAspect="1"/>
            </p:cNvPicPr>
            <p:nvPr/>
          </p:nvPicPr>
          <p:blipFill>
            <a:blip r:embed="rId3" cstate="print"/>
            <a:srcRect l="1509" t="9132" r="53465" b="57533"/>
            <a:stretch>
              <a:fillRect/>
            </a:stretch>
          </p:blipFill>
          <p:spPr bwMode="auto">
            <a:xfrm>
              <a:off x="5572132" y="3111587"/>
              <a:ext cx="2704641" cy="1751605"/>
            </a:xfrm>
            <a:prstGeom prst="rect">
              <a:avLst/>
            </a:prstGeom>
            <a:noFill/>
            <a:ln w="9525">
              <a:noFill/>
              <a:miter lim="800000"/>
              <a:headEnd/>
              <a:tailEnd/>
            </a:ln>
          </p:spPr>
        </p:pic>
      </p:grpSp>
      <p:pic>
        <p:nvPicPr>
          <p:cNvPr id="12" name="Immagine 3" descr="SPECT POST RIT FEGATO.jpg"/>
          <p:cNvPicPr>
            <a:picLocks noChangeAspect="1"/>
          </p:cNvPicPr>
          <p:nvPr/>
        </p:nvPicPr>
        <p:blipFill rotWithShape="1">
          <a:blip r:embed="rId4" cstate="print"/>
          <a:srcRect l="7543" t="60915" r="60149" b="15042"/>
          <a:stretch/>
        </p:blipFill>
        <p:spPr bwMode="auto">
          <a:xfrm>
            <a:off x="6500815" y="3731885"/>
            <a:ext cx="1285874" cy="1309254"/>
          </a:xfrm>
          <a:prstGeom prst="rect">
            <a:avLst/>
          </a:prstGeom>
          <a:noFill/>
          <a:ln w="9525">
            <a:noFill/>
            <a:miter lim="800000"/>
            <a:headEnd/>
            <a:tailEnd/>
          </a:ln>
        </p:spPr>
      </p:pic>
      <p:pic>
        <p:nvPicPr>
          <p:cNvPr id="17" name="Immagine 16" descr="F3.large.jpg"/>
          <p:cNvPicPr>
            <a:picLocks noChangeAspect="1"/>
          </p:cNvPicPr>
          <p:nvPr/>
        </p:nvPicPr>
        <p:blipFill rotWithShape="1">
          <a:blip r:embed="rId5">
            <a:extLst>
              <a:ext uri="{28A0092B-C50C-407E-A947-70E740481C1C}">
                <a14:useLocalDpi xmlns:a14="http://schemas.microsoft.com/office/drawing/2010/main" val="0"/>
              </a:ext>
            </a:extLst>
          </a:blip>
          <a:srcRect l="70028" t="68519" r="3376" b="2469"/>
          <a:stretch/>
        </p:blipFill>
        <p:spPr>
          <a:xfrm>
            <a:off x="5012534" y="3746434"/>
            <a:ext cx="1273969" cy="1294708"/>
          </a:xfrm>
          <a:prstGeom prst="rect">
            <a:avLst/>
          </a:prstGeom>
        </p:spPr>
      </p:pic>
      <p:grpSp>
        <p:nvGrpSpPr>
          <p:cNvPr id="5" name="Gruppo 4"/>
          <p:cNvGrpSpPr/>
          <p:nvPr/>
        </p:nvGrpSpPr>
        <p:grpSpPr>
          <a:xfrm>
            <a:off x="5012530" y="1078452"/>
            <a:ext cx="1273970" cy="2327563"/>
            <a:chOff x="6879166" y="148167"/>
            <a:chExt cx="2264834" cy="3386666"/>
          </a:xfrm>
        </p:grpSpPr>
        <p:pic>
          <p:nvPicPr>
            <p:cNvPr id="16" name="Immagine 15" descr="F3.large.jpg"/>
            <p:cNvPicPr>
              <a:picLocks noChangeAspect="1"/>
            </p:cNvPicPr>
            <p:nvPr/>
          </p:nvPicPr>
          <p:blipFill rotWithShape="1">
            <a:blip r:embed="rId5">
              <a:extLst>
                <a:ext uri="{28A0092B-C50C-407E-A947-70E740481C1C}">
                  <a14:useLocalDpi xmlns:a14="http://schemas.microsoft.com/office/drawing/2010/main" val="0"/>
                </a:ext>
              </a:extLst>
            </a:blip>
            <a:srcRect l="3188" t="3334" r="69709" b="71358"/>
            <a:stretch/>
          </p:blipFill>
          <p:spPr>
            <a:xfrm>
              <a:off x="6879167" y="148167"/>
              <a:ext cx="2264833" cy="1714500"/>
            </a:xfrm>
            <a:prstGeom prst="rect">
              <a:avLst/>
            </a:prstGeom>
          </p:spPr>
        </p:pic>
        <p:pic>
          <p:nvPicPr>
            <p:cNvPr id="18" name="Immagine 17" descr="F3.large.jpg"/>
            <p:cNvPicPr>
              <a:picLocks noChangeAspect="1"/>
            </p:cNvPicPr>
            <p:nvPr/>
          </p:nvPicPr>
          <p:blipFill rotWithShape="1">
            <a:blip r:embed="rId5">
              <a:extLst>
                <a:ext uri="{28A0092B-C50C-407E-A947-70E740481C1C}">
                  <a14:useLocalDpi xmlns:a14="http://schemas.microsoft.com/office/drawing/2010/main" val="0"/>
                </a:ext>
              </a:extLst>
            </a:blip>
            <a:srcRect l="69473" t="2037" r="1759" b="70802"/>
            <a:stretch/>
          </p:blipFill>
          <p:spPr>
            <a:xfrm>
              <a:off x="6879166" y="1812636"/>
              <a:ext cx="2264833" cy="1722197"/>
            </a:xfrm>
            <a:prstGeom prst="rect">
              <a:avLst/>
            </a:prstGeom>
          </p:spPr>
        </p:pic>
      </p:grpSp>
      <p:grpSp>
        <p:nvGrpSpPr>
          <p:cNvPr id="28" name="Gruppo 27"/>
          <p:cNvGrpSpPr/>
          <p:nvPr/>
        </p:nvGrpSpPr>
        <p:grpSpPr>
          <a:xfrm>
            <a:off x="1646308" y="5077390"/>
            <a:ext cx="783833" cy="707840"/>
            <a:chOff x="2750937" y="1555383"/>
            <a:chExt cx="4445000" cy="3238501"/>
          </a:xfrm>
        </p:grpSpPr>
        <p:pic>
          <p:nvPicPr>
            <p:cNvPr id="11" name="Immagine 10" descr="download.png"/>
            <p:cNvPicPr>
              <a:picLocks noChangeAspect="1"/>
            </p:cNvPicPr>
            <p:nvPr/>
          </p:nvPicPr>
          <p:blipFill rotWithShape="1">
            <a:blip r:embed="rId6">
              <a:extLst>
                <a:ext uri="{28A0092B-C50C-407E-A947-70E740481C1C}">
                  <a14:useLocalDpi xmlns:a14="http://schemas.microsoft.com/office/drawing/2010/main" val="0"/>
                </a:ext>
              </a:extLst>
            </a:blip>
            <a:srcRect l="16334" t="24667" r="13667" b="24333"/>
            <a:stretch/>
          </p:blipFill>
          <p:spPr>
            <a:xfrm>
              <a:off x="2750937" y="1555383"/>
              <a:ext cx="4445000" cy="3238501"/>
            </a:xfrm>
            <a:prstGeom prst="rect">
              <a:avLst/>
            </a:prstGeom>
            <a:ln w="28575" cmpd="sng">
              <a:noFill/>
            </a:ln>
          </p:spPr>
        </p:pic>
        <p:sp>
          <p:nvSpPr>
            <p:cNvPr id="13" name="Ovale 12"/>
            <p:cNvSpPr/>
            <p:nvPr/>
          </p:nvSpPr>
          <p:spPr>
            <a:xfrm>
              <a:off x="3120189" y="1861281"/>
              <a:ext cx="142324" cy="142330"/>
            </a:xfrm>
            <a:prstGeom prst="ellipse">
              <a:avLst/>
            </a:prstGeom>
            <a:solidFill>
              <a:srgbClr val="54EDF9"/>
            </a:solidFill>
            <a:ln>
              <a:solidFill>
                <a:srgbClr val="54ED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9" name="Ovale 18"/>
            <p:cNvSpPr/>
            <p:nvPr/>
          </p:nvSpPr>
          <p:spPr>
            <a:xfrm>
              <a:off x="6578894" y="2550168"/>
              <a:ext cx="142324" cy="142330"/>
            </a:xfrm>
            <a:prstGeom prst="ellipse">
              <a:avLst/>
            </a:prstGeom>
            <a:solidFill>
              <a:srgbClr val="54EDF9"/>
            </a:solidFill>
            <a:ln>
              <a:solidFill>
                <a:srgbClr val="54ED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0" name="Ovale 19"/>
            <p:cNvSpPr/>
            <p:nvPr/>
          </p:nvSpPr>
          <p:spPr>
            <a:xfrm>
              <a:off x="6327090" y="3623142"/>
              <a:ext cx="142324" cy="142330"/>
            </a:xfrm>
            <a:prstGeom prst="ellipse">
              <a:avLst/>
            </a:prstGeom>
            <a:solidFill>
              <a:srgbClr val="54EDF9"/>
            </a:solidFill>
            <a:ln>
              <a:solidFill>
                <a:srgbClr val="54ED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1" name="Ovale 20"/>
            <p:cNvSpPr/>
            <p:nvPr/>
          </p:nvSpPr>
          <p:spPr>
            <a:xfrm>
              <a:off x="6228557" y="4345757"/>
              <a:ext cx="142324" cy="142330"/>
            </a:xfrm>
            <a:prstGeom prst="ellipse">
              <a:avLst/>
            </a:prstGeom>
            <a:solidFill>
              <a:srgbClr val="54EDF9"/>
            </a:solidFill>
            <a:ln>
              <a:solidFill>
                <a:srgbClr val="54ED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cxnSp>
          <p:nvCxnSpPr>
            <p:cNvPr id="15" name="Connettore 1 14"/>
            <p:cNvCxnSpPr/>
            <p:nvPr/>
          </p:nvCxnSpPr>
          <p:spPr>
            <a:xfrm>
              <a:off x="3284409" y="1948871"/>
              <a:ext cx="372233" cy="43795"/>
            </a:xfrm>
            <a:prstGeom prst="line">
              <a:avLst/>
            </a:prstGeom>
            <a:ln w="28575" cmpd="sng">
              <a:solidFill>
                <a:srgbClr val="54EDF9"/>
              </a:solidFill>
            </a:ln>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flipH="1">
              <a:off x="6360805" y="2682435"/>
              <a:ext cx="197065" cy="350358"/>
            </a:xfrm>
            <a:prstGeom prst="line">
              <a:avLst/>
            </a:prstGeom>
            <a:ln w="28575" cmpd="sng">
              <a:solidFill>
                <a:srgbClr val="54EDF9"/>
              </a:solidFill>
            </a:ln>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a:off x="6174689" y="3963434"/>
              <a:ext cx="98532" cy="350359"/>
            </a:xfrm>
            <a:prstGeom prst="line">
              <a:avLst/>
            </a:prstGeom>
            <a:ln w="28575" cmpd="sng">
              <a:solidFill>
                <a:srgbClr val="54EDF9"/>
              </a:solidFill>
            </a:ln>
          </p:spPr>
          <p:style>
            <a:lnRef idx="2">
              <a:schemeClr val="accent1"/>
            </a:lnRef>
            <a:fillRef idx="0">
              <a:schemeClr val="accent1"/>
            </a:fillRef>
            <a:effectRef idx="1">
              <a:schemeClr val="accent1"/>
            </a:effectRef>
            <a:fontRef idx="minor">
              <a:schemeClr val="tx1"/>
            </a:fontRef>
          </p:style>
        </p:cxnSp>
        <p:cxnSp>
          <p:nvCxnSpPr>
            <p:cNvPr id="27" name="Connettore 1 26"/>
            <p:cNvCxnSpPr/>
            <p:nvPr/>
          </p:nvCxnSpPr>
          <p:spPr>
            <a:xfrm>
              <a:off x="6229429" y="3591178"/>
              <a:ext cx="76636" cy="54743"/>
            </a:xfrm>
            <a:prstGeom prst="line">
              <a:avLst/>
            </a:prstGeom>
            <a:ln w="38100" cmpd="sng">
              <a:solidFill>
                <a:srgbClr val="54EDF9"/>
              </a:solidFill>
            </a:ln>
          </p:spPr>
          <p:style>
            <a:lnRef idx="2">
              <a:schemeClr val="accent1"/>
            </a:lnRef>
            <a:fillRef idx="0">
              <a:schemeClr val="accent1"/>
            </a:fillRef>
            <a:effectRef idx="1">
              <a:schemeClr val="accent1"/>
            </a:effectRef>
            <a:fontRef idx="minor">
              <a:schemeClr val="tx1"/>
            </a:fontRef>
          </p:style>
        </p:cxnSp>
      </p:grpSp>
      <p:pic>
        <p:nvPicPr>
          <p:cNvPr id="29" name="Immagine 28"/>
          <p:cNvPicPr>
            <a:picLocks noChangeAspect="1"/>
          </p:cNvPicPr>
          <p:nvPr/>
        </p:nvPicPr>
        <p:blipFill>
          <a:blip r:embed="rId7"/>
          <a:stretch>
            <a:fillRect/>
          </a:stretch>
        </p:blipFill>
        <p:spPr>
          <a:xfrm>
            <a:off x="5168715" y="5192929"/>
            <a:ext cx="1004327" cy="554177"/>
          </a:xfrm>
          <a:prstGeom prst="rect">
            <a:avLst/>
          </a:prstGeom>
        </p:spPr>
      </p:pic>
      <p:pic>
        <p:nvPicPr>
          <p:cNvPr id="30" name="Immagine 4"/>
          <p:cNvPicPr>
            <a:picLocks noChangeAspect="1" noChangeArrowheads="1"/>
          </p:cNvPicPr>
          <p:nvPr/>
        </p:nvPicPr>
        <p:blipFill>
          <a:blip r:embed="rId8" cstate="print"/>
          <a:srcRect l="9958" t="45798" r="60143" b="5440"/>
          <a:stretch>
            <a:fillRect/>
          </a:stretch>
        </p:blipFill>
        <p:spPr bwMode="auto">
          <a:xfrm>
            <a:off x="6908426" y="5189008"/>
            <a:ext cx="475901" cy="709385"/>
          </a:xfrm>
          <a:prstGeom prst="rect">
            <a:avLst/>
          </a:prstGeom>
          <a:noFill/>
          <a:ln w="9525">
            <a:noFill/>
            <a:miter lim="800000"/>
            <a:headEnd/>
            <a:tailEnd/>
          </a:ln>
        </p:spPr>
      </p:pic>
      <p:sp>
        <p:nvSpPr>
          <p:cNvPr id="31" name="CasellaDiTesto 30"/>
          <p:cNvSpPr txBox="1"/>
          <p:nvPr/>
        </p:nvSpPr>
        <p:spPr>
          <a:xfrm>
            <a:off x="2857506" y="844543"/>
            <a:ext cx="2193548" cy="3323987"/>
          </a:xfrm>
          <a:prstGeom prst="rect">
            <a:avLst/>
          </a:prstGeom>
          <a:noFill/>
        </p:spPr>
        <p:txBody>
          <a:bodyPr wrap="square" rtlCol="0">
            <a:spAutoFit/>
          </a:bodyPr>
          <a:lstStyle/>
          <a:p>
            <a:pPr algn="ctr"/>
            <a:r>
              <a:rPr lang="en-GB" sz="3000" dirty="0"/>
              <a:t>Surrogate markers, imaging biomarkers </a:t>
            </a:r>
          </a:p>
          <a:p>
            <a:pPr algn="ctr"/>
            <a:r>
              <a:rPr lang="en-GB" sz="3000" dirty="0"/>
              <a:t>and </a:t>
            </a:r>
          </a:p>
          <a:p>
            <a:pPr algn="ctr"/>
            <a:r>
              <a:rPr lang="en-GB" sz="3000" dirty="0" err="1"/>
              <a:t>theranostic</a:t>
            </a:r>
            <a:r>
              <a:rPr lang="en-GB" sz="3000" dirty="0"/>
              <a:t> agents</a:t>
            </a:r>
          </a:p>
        </p:txBody>
      </p:sp>
    </p:spTree>
    <p:extLst>
      <p:ext uri="{BB962C8B-B14F-4D97-AF65-F5344CB8AC3E}">
        <p14:creationId xmlns:p14="http://schemas.microsoft.com/office/powerpoint/2010/main" val="1869537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540" y="601982"/>
            <a:ext cx="5915025" cy="994172"/>
          </a:xfrm>
        </p:spPr>
        <p:txBody>
          <a:bodyPr/>
          <a:lstStyle/>
          <a:p>
            <a:r>
              <a:rPr lang="en-US" dirty="0"/>
              <a:t>Applications - Efficacy</a:t>
            </a:r>
          </a:p>
        </p:txBody>
      </p:sp>
      <p:sp>
        <p:nvSpPr>
          <p:cNvPr id="3" name="Content Placeholder 2"/>
          <p:cNvSpPr>
            <a:spLocks noGrp="1"/>
          </p:cNvSpPr>
          <p:nvPr>
            <p:ph idx="1"/>
          </p:nvPr>
        </p:nvSpPr>
        <p:spPr>
          <a:xfrm>
            <a:off x="3281718" y="2216205"/>
            <a:ext cx="1098210" cy="343694"/>
          </a:xfrm>
        </p:spPr>
        <p:txBody>
          <a:bodyPr>
            <a:normAutofit fontScale="85000" lnSpcReduction="10000"/>
          </a:bodyPr>
          <a:lstStyle/>
          <a:p>
            <a:pPr marL="257175" lvl="1" indent="0">
              <a:buNone/>
            </a:pPr>
            <a:r>
              <a:rPr lang="it-IT" dirty="0"/>
              <a:t>PSMA</a:t>
            </a:r>
          </a:p>
        </p:txBody>
      </p:sp>
      <p:sp>
        <p:nvSpPr>
          <p:cNvPr id="9" name="Rectangle 8"/>
          <p:cNvSpPr/>
          <p:nvPr/>
        </p:nvSpPr>
        <p:spPr>
          <a:xfrm>
            <a:off x="5587689" y="6301765"/>
            <a:ext cx="2810783" cy="196208"/>
          </a:xfrm>
          <a:prstGeom prst="rect">
            <a:avLst/>
          </a:prstGeom>
        </p:spPr>
        <p:txBody>
          <a:bodyPr wrap="square">
            <a:spAutoFit/>
          </a:bodyPr>
          <a:lstStyle/>
          <a:p>
            <a:pPr algn="ctr"/>
            <a:r>
              <a:rPr lang="en-GB" altLang="en-US" sz="675" dirty="0">
                <a:latin typeface="Arial" charset="0"/>
              </a:rPr>
              <a:t>Richard P. Baum et al. J </a:t>
            </a:r>
            <a:r>
              <a:rPr lang="en-GB" altLang="en-US" sz="675" dirty="0" err="1">
                <a:latin typeface="Arial" charset="0"/>
              </a:rPr>
              <a:t>Nucl</a:t>
            </a:r>
            <a:r>
              <a:rPr lang="en-GB" altLang="en-US" sz="675" dirty="0">
                <a:latin typeface="Arial" charset="0"/>
              </a:rPr>
              <a:t> Med 2016;57:1006-1013</a:t>
            </a:r>
          </a:p>
        </p:txBody>
      </p:sp>
      <p:grpSp>
        <p:nvGrpSpPr>
          <p:cNvPr id="38" name="Group 37"/>
          <p:cNvGrpSpPr/>
          <p:nvPr/>
        </p:nvGrpSpPr>
        <p:grpSpPr>
          <a:xfrm>
            <a:off x="1968391" y="1773467"/>
            <a:ext cx="4223675" cy="1440663"/>
            <a:chOff x="2091064" y="2084916"/>
            <a:chExt cx="4570906" cy="1509232"/>
          </a:xfrm>
        </p:grpSpPr>
        <p:grpSp>
          <p:nvGrpSpPr>
            <p:cNvPr id="36" name="Group 35"/>
            <p:cNvGrpSpPr/>
            <p:nvPr/>
          </p:nvGrpSpPr>
          <p:grpSpPr>
            <a:xfrm>
              <a:off x="2091064" y="2084916"/>
              <a:ext cx="788809" cy="793318"/>
              <a:chOff x="2106226" y="2378865"/>
              <a:chExt cx="788809" cy="793318"/>
            </a:xfrm>
          </p:grpSpPr>
          <p:sp>
            <p:nvSpPr>
              <p:cNvPr id="20" name="Oval 19"/>
              <p:cNvSpPr/>
              <p:nvPr/>
            </p:nvSpPr>
            <p:spPr>
              <a:xfrm>
                <a:off x="2106226" y="2378865"/>
                <a:ext cx="788809" cy="79331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utoShape 10"/>
              <p:cNvSpPr>
                <a:spLocks noChangeArrowheads="1"/>
              </p:cNvSpPr>
              <p:nvPr/>
            </p:nvSpPr>
            <p:spPr bwMode="auto">
              <a:xfrm rot="10800000">
                <a:off x="2301662" y="2449273"/>
                <a:ext cx="384019" cy="340991"/>
              </a:xfrm>
              <a:prstGeom prst="triangle">
                <a:avLst>
                  <a:gd name="adj" fmla="val 50000"/>
                </a:avLst>
              </a:prstGeom>
              <a:solidFill>
                <a:srgbClr val="FFFF00"/>
              </a:solidFill>
              <a:ln>
                <a:noFill/>
              </a:ln>
              <a:effectLst>
                <a:prstShdw prst="shdw17" dist="17961" dir="5400000">
                  <a:schemeClr val="bg1">
                    <a:alpha val="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sp>
            <p:nvSpPr>
              <p:cNvPr id="23" name="AutoShape 11"/>
              <p:cNvSpPr>
                <a:spLocks noChangeArrowheads="1"/>
              </p:cNvSpPr>
              <p:nvPr/>
            </p:nvSpPr>
            <p:spPr bwMode="auto">
              <a:xfrm rot="3643872">
                <a:off x="2168619" y="2685743"/>
                <a:ext cx="386213" cy="353376"/>
              </a:xfrm>
              <a:prstGeom prst="triangle">
                <a:avLst>
                  <a:gd name="adj" fmla="val 50000"/>
                </a:avLst>
              </a:prstGeom>
              <a:solidFill>
                <a:srgbClr val="FFFF00"/>
              </a:solidFill>
              <a:ln>
                <a:noFill/>
              </a:ln>
              <a:effectLst>
                <a:prstShdw prst="shdw17" dist="17961" dir="5400000">
                  <a:schemeClr val="bg1">
                    <a:alpha val="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sp>
            <p:nvSpPr>
              <p:cNvPr id="24" name="AutoShape 12"/>
              <p:cNvSpPr>
                <a:spLocks noChangeArrowheads="1"/>
              </p:cNvSpPr>
              <p:nvPr/>
            </p:nvSpPr>
            <p:spPr bwMode="auto">
              <a:xfrm rot="18096413">
                <a:off x="2449713" y="2698899"/>
                <a:ext cx="392405" cy="329017"/>
              </a:xfrm>
              <a:prstGeom prst="triangle">
                <a:avLst>
                  <a:gd name="adj" fmla="val 50000"/>
                </a:avLst>
              </a:prstGeom>
              <a:solidFill>
                <a:srgbClr val="FFFF00"/>
              </a:solidFill>
              <a:ln>
                <a:noFill/>
              </a:ln>
              <a:effectLst>
                <a:prstShdw prst="shdw17" dist="17961" dir="5400000">
                  <a:schemeClr val="bg1">
                    <a:alpha val="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sp>
            <p:nvSpPr>
              <p:cNvPr id="25" name="Oval 8"/>
              <p:cNvSpPr>
                <a:spLocks noChangeArrowheads="1"/>
              </p:cNvSpPr>
              <p:nvPr/>
            </p:nvSpPr>
            <p:spPr bwMode="auto">
              <a:xfrm>
                <a:off x="2418537" y="2693441"/>
                <a:ext cx="166964" cy="167919"/>
              </a:xfrm>
              <a:prstGeom prst="ellipse">
                <a:avLst/>
              </a:prstGeom>
              <a:solidFill>
                <a:schemeClr val="tx1"/>
              </a:solidFill>
              <a:ln>
                <a:noFill/>
              </a:ln>
              <a:effectLst>
                <a:prstShdw prst="shdw17" dist="17961" dir="2700000">
                  <a:srgbClr val="000000">
                    <a:alpha val="0"/>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sp>
            <p:nvSpPr>
              <p:cNvPr id="26" name="Oval 25"/>
              <p:cNvSpPr/>
              <p:nvPr/>
            </p:nvSpPr>
            <p:spPr>
              <a:xfrm>
                <a:off x="2384981" y="2653652"/>
                <a:ext cx="227483" cy="24501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solidFill>
                  <a:srgbClr val="002060"/>
                </a:solidFill>
              </a:ln>
            </p:spPr>
            <p:style>
              <a:lnRef idx="1">
                <a:schemeClr val="accent5"/>
              </a:lnRef>
              <a:fillRef idx="3">
                <a:schemeClr val="accent5"/>
              </a:fillRef>
              <a:effectRef idx="2">
                <a:schemeClr val="accent5"/>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350"/>
              </a:p>
            </p:txBody>
          </p:sp>
        </p:grpSp>
        <p:grpSp>
          <p:nvGrpSpPr>
            <p:cNvPr id="35" name="Group 34"/>
            <p:cNvGrpSpPr/>
            <p:nvPr/>
          </p:nvGrpSpPr>
          <p:grpSpPr>
            <a:xfrm>
              <a:off x="2169624" y="2098390"/>
              <a:ext cx="4492346" cy="1495758"/>
              <a:chOff x="2184786" y="2392339"/>
              <a:chExt cx="4492346" cy="1495758"/>
            </a:xfrm>
          </p:grpSpPr>
          <p:sp>
            <p:nvSpPr>
              <p:cNvPr id="4" name="Rectangle 3"/>
              <p:cNvSpPr/>
              <p:nvPr/>
            </p:nvSpPr>
            <p:spPr>
              <a:xfrm>
                <a:off x="2879429" y="2641546"/>
                <a:ext cx="656591" cy="400109"/>
              </a:xfrm>
              <a:prstGeom prst="rect">
                <a:avLst/>
              </a:prstGeom>
            </p:spPr>
            <p:txBody>
              <a:bodyPr wrap="none">
                <a:spAutoFit/>
              </a:bodyPr>
              <a:lstStyle/>
              <a:p>
                <a:r>
                  <a:rPr lang="en-GB" sz="1350" baseline="30000" dirty="0"/>
                  <a:t>68</a:t>
                </a:r>
                <a:r>
                  <a:rPr lang="en-GB" sz="1350" dirty="0"/>
                  <a:t>Ga</a:t>
                </a:r>
                <a:endParaRPr lang="en-US" sz="1350" dirty="0"/>
              </a:p>
            </p:txBody>
          </p:sp>
          <p:sp>
            <p:nvSpPr>
              <p:cNvPr id="5" name="Rectangle 4"/>
              <p:cNvSpPr/>
              <p:nvPr/>
            </p:nvSpPr>
            <p:spPr>
              <a:xfrm>
                <a:off x="5248590" y="2651431"/>
                <a:ext cx="695063" cy="400109"/>
              </a:xfrm>
              <a:prstGeom prst="rect">
                <a:avLst/>
              </a:prstGeom>
            </p:spPr>
            <p:txBody>
              <a:bodyPr wrap="none">
                <a:spAutoFit/>
              </a:bodyPr>
              <a:lstStyle/>
              <a:p>
                <a:r>
                  <a:rPr lang="en-GB" sz="1350" baseline="30000" dirty="0"/>
                  <a:t>177</a:t>
                </a:r>
                <a:r>
                  <a:rPr lang="en-GB" sz="1350" dirty="0"/>
                  <a:t>Lu</a:t>
                </a:r>
                <a:endParaRPr lang="en-US" sz="1350" dirty="0"/>
              </a:p>
            </p:txBody>
          </p:sp>
          <p:grpSp>
            <p:nvGrpSpPr>
              <p:cNvPr id="8" name="Group 7"/>
              <p:cNvGrpSpPr/>
              <p:nvPr/>
            </p:nvGrpSpPr>
            <p:grpSpPr>
              <a:xfrm>
                <a:off x="5796024" y="2392339"/>
                <a:ext cx="788809" cy="793318"/>
                <a:chOff x="7790697" y="3288600"/>
                <a:chExt cx="1051745" cy="1057757"/>
              </a:xfrm>
            </p:grpSpPr>
            <p:sp>
              <p:nvSpPr>
                <p:cNvPr id="10" name="Oval 9"/>
                <p:cNvSpPr/>
                <p:nvPr/>
              </p:nvSpPr>
              <p:spPr>
                <a:xfrm>
                  <a:off x="7790697" y="3288600"/>
                  <a:ext cx="1051745" cy="105775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AutoShape 9"/>
                <p:cNvSpPr>
                  <a:spLocks noChangeArrowheads="1"/>
                </p:cNvSpPr>
                <p:nvPr/>
              </p:nvSpPr>
              <p:spPr bwMode="auto">
                <a:xfrm>
                  <a:off x="7895444" y="3394587"/>
                  <a:ext cx="845954" cy="850789"/>
                </a:xfrm>
                <a:custGeom>
                  <a:avLst/>
                  <a:gdLst>
                    <a:gd name="T0" fmla="*/ 456 w 21600"/>
                    <a:gd name="T1" fmla="*/ 0 h 21600"/>
                    <a:gd name="T2" fmla="*/ 134 w 21600"/>
                    <a:gd name="T3" fmla="*/ 134 h 21600"/>
                    <a:gd name="T4" fmla="*/ 0 w 21600"/>
                    <a:gd name="T5" fmla="*/ 456 h 21600"/>
                    <a:gd name="T6" fmla="*/ 134 w 21600"/>
                    <a:gd name="T7" fmla="*/ 778 h 21600"/>
                    <a:gd name="T8" fmla="*/ 456 w 21600"/>
                    <a:gd name="T9" fmla="*/ 912 h 21600"/>
                    <a:gd name="T10" fmla="*/ 778 w 21600"/>
                    <a:gd name="T11" fmla="*/ 778 h 21600"/>
                    <a:gd name="T12" fmla="*/ 912 w 21600"/>
                    <a:gd name="T13" fmla="*/ 456 h 21600"/>
                    <a:gd name="T14" fmla="*/ 778 w 21600"/>
                    <a:gd name="T15" fmla="*/ 134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74 h 21600"/>
                    <a:gd name="T26" fmla="*/ 18426 w 21600"/>
                    <a:gd name="T27" fmla="*/ 1842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608" y="10800"/>
                      </a:moveTo>
                      <a:cubicBezTo>
                        <a:pt x="6608" y="13115"/>
                        <a:pt x="8485" y="14992"/>
                        <a:pt x="10800" y="14992"/>
                      </a:cubicBezTo>
                      <a:cubicBezTo>
                        <a:pt x="13115" y="14992"/>
                        <a:pt x="14992" y="13115"/>
                        <a:pt x="14992" y="10800"/>
                      </a:cubicBezTo>
                      <a:cubicBezTo>
                        <a:pt x="14992" y="8485"/>
                        <a:pt x="13115" y="6608"/>
                        <a:pt x="10800" y="6608"/>
                      </a:cubicBezTo>
                      <a:cubicBezTo>
                        <a:pt x="8485" y="6608"/>
                        <a:pt x="6608" y="8485"/>
                        <a:pt x="6608" y="10800"/>
                      </a:cubicBezTo>
                      <a:close/>
                    </a:path>
                  </a:pathLst>
                </a:custGeom>
                <a:solidFill>
                  <a:schemeClr val="tx1"/>
                </a:solidFill>
                <a:ln>
                  <a:noFill/>
                </a:ln>
                <a:effectLst>
                  <a:prstShdw prst="shdw17" dist="17961" dir="2700000">
                    <a:schemeClr val="tx1">
                      <a:alpha val="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sp>
              <p:nvSpPr>
                <p:cNvPr id="12" name="AutoShape 10"/>
                <p:cNvSpPr>
                  <a:spLocks noChangeArrowheads="1"/>
                </p:cNvSpPr>
                <p:nvPr/>
              </p:nvSpPr>
              <p:spPr bwMode="auto">
                <a:xfrm rot="10800000">
                  <a:off x="8051278" y="3382477"/>
                  <a:ext cx="512025" cy="454654"/>
                </a:xfrm>
                <a:prstGeom prst="triangle">
                  <a:avLst>
                    <a:gd name="adj" fmla="val 50000"/>
                  </a:avLst>
                </a:prstGeom>
                <a:solidFill>
                  <a:srgbClr val="FFFF00"/>
                </a:solidFill>
                <a:ln>
                  <a:noFill/>
                </a:ln>
                <a:effectLst>
                  <a:prstShdw prst="shdw17" dist="17961" dir="5400000">
                    <a:schemeClr val="bg1">
                      <a:alpha val="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sp>
              <p:nvSpPr>
                <p:cNvPr id="13" name="AutoShape 11"/>
                <p:cNvSpPr>
                  <a:spLocks noChangeArrowheads="1"/>
                </p:cNvSpPr>
                <p:nvPr/>
              </p:nvSpPr>
              <p:spPr bwMode="auto">
                <a:xfrm rot="3643872">
                  <a:off x="7873887" y="3697771"/>
                  <a:ext cx="514951" cy="471168"/>
                </a:xfrm>
                <a:prstGeom prst="triangle">
                  <a:avLst>
                    <a:gd name="adj" fmla="val 50000"/>
                  </a:avLst>
                </a:prstGeom>
                <a:solidFill>
                  <a:srgbClr val="FFFF00"/>
                </a:solidFill>
                <a:ln>
                  <a:noFill/>
                </a:ln>
                <a:effectLst>
                  <a:prstShdw prst="shdw17" dist="17961" dir="5400000">
                    <a:schemeClr val="bg1">
                      <a:alpha val="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sp>
              <p:nvSpPr>
                <p:cNvPr id="14" name="AutoShape 12"/>
                <p:cNvSpPr>
                  <a:spLocks noChangeArrowheads="1"/>
                </p:cNvSpPr>
                <p:nvPr/>
              </p:nvSpPr>
              <p:spPr bwMode="auto">
                <a:xfrm rot="18096413">
                  <a:off x="8248680" y="3715312"/>
                  <a:ext cx="523207" cy="438689"/>
                </a:xfrm>
                <a:prstGeom prst="triangle">
                  <a:avLst>
                    <a:gd name="adj" fmla="val 50000"/>
                  </a:avLst>
                </a:prstGeom>
                <a:solidFill>
                  <a:srgbClr val="FFFF00"/>
                </a:solidFill>
                <a:ln>
                  <a:noFill/>
                </a:ln>
                <a:effectLst>
                  <a:prstShdw prst="shdw17" dist="17961" dir="5400000">
                    <a:schemeClr val="bg1">
                      <a:alpha val="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sp>
              <p:nvSpPr>
                <p:cNvPr id="15" name="Oval 8"/>
                <p:cNvSpPr>
                  <a:spLocks noChangeArrowheads="1"/>
                </p:cNvSpPr>
                <p:nvPr/>
              </p:nvSpPr>
              <p:spPr bwMode="auto">
                <a:xfrm>
                  <a:off x="8207111" y="3708035"/>
                  <a:ext cx="222619" cy="223892"/>
                </a:xfrm>
                <a:prstGeom prst="ellipse">
                  <a:avLst/>
                </a:prstGeom>
                <a:solidFill>
                  <a:schemeClr val="tx1"/>
                </a:solidFill>
                <a:ln>
                  <a:noFill/>
                </a:ln>
                <a:effectLst>
                  <a:prstShdw prst="shdw17" dist="17961" dir="2700000">
                    <a:srgbClr val="000000">
                      <a:alpha val="0"/>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grpSp>
          <p:sp>
            <p:nvSpPr>
              <p:cNvPr id="17" name="TextBox 16"/>
              <p:cNvSpPr txBox="1"/>
              <p:nvPr/>
            </p:nvSpPr>
            <p:spPr>
              <a:xfrm>
                <a:off x="5929889" y="3279981"/>
                <a:ext cx="747243" cy="608116"/>
              </a:xfrm>
              <a:prstGeom prst="rect">
                <a:avLst/>
              </a:prstGeom>
              <a:noFill/>
            </p:spPr>
            <p:txBody>
              <a:bodyPr wrap="square" rtlCol="0">
                <a:spAutoFit/>
              </a:bodyPr>
              <a:lstStyle/>
              <a:p>
                <a:pPr algn="ctr"/>
                <a:r>
                  <a:rPr lang="en-US" sz="788" dirty="0"/>
                  <a:t>Beta(-)-emitting isotope</a:t>
                </a:r>
              </a:p>
            </p:txBody>
          </p:sp>
          <p:sp>
            <p:nvSpPr>
              <p:cNvPr id="18" name="Notched Right Arrow 17"/>
              <p:cNvSpPr/>
              <p:nvPr/>
            </p:nvSpPr>
            <p:spPr>
              <a:xfrm rot="9951296">
                <a:off x="4723525" y="2803498"/>
                <a:ext cx="450856" cy="131333"/>
              </a:xfrm>
              <a:prstGeom prst="notchedRightArrow">
                <a:avLst/>
              </a:prstGeom>
              <a:gradFill>
                <a:gsLst>
                  <a:gs pos="0">
                    <a:schemeClr val="accent4">
                      <a:lumMod val="40000"/>
                      <a:lumOff val="60000"/>
                    </a:schemeClr>
                  </a:gs>
                  <a:gs pos="71000">
                    <a:schemeClr val="accent2">
                      <a:lumMod val="95000"/>
                      <a:lumOff val="5000"/>
                    </a:schemeClr>
                  </a:gs>
                  <a:gs pos="96000">
                    <a:srgbClr val="C00000"/>
                  </a:gs>
                </a:gsLst>
                <a:path path="circle">
                  <a:fillToRect l="50000" t="130000" r="50000" b="-30000"/>
                </a:path>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utoShape 9"/>
              <p:cNvSpPr>
                <a:spLocks noChangeArrowheads="1"/>
              </p:cNvSpPr>
              <p:nvPr/>
            </p:nvSpPr>
            <p:spPr bwMode="auto">
              <a:xfrm>
                <a:off x="2184786" y="2458355"/>
                <a:ext cx="634466" cy="638092"/>
              </a:xfrm>
              <a:custGeom>
                <a:avLst/>
                <a:gdLst>
                  <a:gd name="T0" fmla="*/ 456 w 21600"/>
                  <a:gd name="T1" fmla="*/ 0 h 21600"/>
                  <a:gd name="T2" fmla="*/ 134 w 21600"/>
                  <a:gd name="T3" fmla="*/ 134 h 21600"/>
                  <a:gd name="T4" fmla="*/ 0 w 21600"/>
                  <a:gd name="T5" fmla="*/ 456 h 21600"/>
                  <a:gd name="T6" fmla="*/ 134 w 21600"/>
                  <a:gd name="T7" fmla="*/ 778 h 21600"/>
                  <a:gd name="T8" fmla="*/ 456 w 21600"/>
                  <a:gd name="T9" fmla="*/ 912 h 21600"/>
                  <a:gd name="T10" fmla="*/ 778 w 21600"/>
                  <a:gd name="T11" fmla="*/ 778 h 21600"/>
                  <a:gd name="T12" fmla="*/ 912 w 21600"/>
                  <a:gd name="T13" fmla="*/ 456 h 21600"/>
                  <a:gd name="T14" fmla="*/ 778 w 21600"/>
                  <a:gd name="T15" fmla="*/ 134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74 h 21600"/>
                  <a:gd name="T26" fmla="*/ 18426 w 21600"/>
                  <a:gd name="T27" fmla="*/ 1842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608" y="10800"/>
                    </a:moveTo>
                    <a:cubicBezTo>
                      <a:pt x="6608" y="13115"/>
                      <a:pt x="8485" y="14992"/>
                      <a:pt x="10800" y="14992"/>
                    </a:cubicBezTo>
                    <a:cubicBezTo>
                      <a:pt x="13115" y="14992"/>
                      <a:pt x="14992" y="13115"/>
                      <a:pt x="14992" y="10800"/>
                    </a:cubicBezTo>
                    <a:cubicBezTo>
                      <a:pt x="14992" y="8485"/>
                      <a:pt x="13115" y="6608"/>
                      <a:pt x="10800" y="6608"/>
                    </a:cubicBezTo>
                    <a:cubicBezTo>
                      <a:pt x="8485" y="6608"/>
                      <a:pt x="6608" y="8485"/>
                      <a:pt x="6608" y="10800"/>
                    </a:cubicBezTo>
                    <a:close/>
                  </a:path>
                </a:pathLst>
              </a:custGeom>
              <a:solidFill>
                <a:schemeClr val="tx1"/>
              </a:solidFill>
              <a:ln>
                <a:noFill/>
              </a:ln>
              <a:effectLst>
                <a:prstShdw prst="shdw17" dist="17961" dir="2700000">
                  <a:schemeClr val="tx1">
                    <a:alpha val="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x-none" altLang="x-none" sz="1350"/>
              </a:p>
            </p:txBody>
          </p:sp>
          <p:sp>
            <p:nvSpPr>
              <p:cNvPr id="27" name="TextBox 26"/>
              <p:cNvSpPr txBox="1"/>
              <p:nvPr/>
            </p:nvSpPr>
            <p:spPr>
              <a:xfrm>
                <a:off x="2190227" y="3272544"/>
                <a:ext cx="747243" cy="608116"/>
              </a:xfrm>
              <a:prstGeom prst="rect">
                <a:avLst/>
              </a:prstGeom>
              <a:noFill/>
            </p:spPr>
            <p:txBody>
              <a:bodyPr wrap="square" rtlCol="0">
                <a:spAutoFit/>
              </a:bodyPr>
              <a:lstStyle/>
              <a:p>
                <a:pPr algn="ctr"/>
                <a:r>
                  <a:rPr lang="en-US" sz="788" dirty="0"/>
                  <a:t>Beta(+)-</a:t>
                </a:r>
              </a:p>
              <a:p>
                <a:pPr algn="ctr"/>
                <a:r>
                  <a:rPr lang="en-US" sz="788" dirty="0"/>
                  <a:t>emitting isotope</a:t>
                </a:r>
              </a:p>
            </p:txBody>
          </p:sp>
          <p:sp>
            <p:nvSpPr>
              <p:cNvPr id="28" name="Notched Right Arrow 27"/>
              <p:cNvSpPr/>
              <p:nvPr/>
            </p:nvSpPr>
            <p:spPr>
              <a:xfrm rot="710520">
                <a:off x="3329143" y="2803498"/>
                <a:ext cx="450856" cy="131333"/>
              </a:xfrm>
              <a:prstGeom prst="notchedRigh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Notched Right Arrow 28"/>
              <p:cNvSpPr/>
              <p:nvPr/>
            </p:nvSpPr>
            <p:spPr>
              <a:xfrm rot="8373009">
                <a:off x="3511658" y="3257671"/>
                <a:ext cx="463523" cy="114205"/>
              </a:xfrm>
              <a:prstGeom prst="notchedRigh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Notched Right Arrow 29"/>
              <p:cNvSpPr/>
              <p:nvPr/>
            </p:nvSpPr>
            <p:spPr>
              <a:xfrm rot="2319495">
                <a:off x="4451189" y="3255999"/>
                <a:ext cx="551917" cy="117122"/>
              </a:xfrm>
              <a:prstGeom prst="notchedRightArrow">
                <a:avLst/>
              </a:prstGeom>
              <a:gradFill>
                <a:gsLst>
                  <a:gs pos="0">
                    <a:schemeClr val="accent4">
                      <a:lumMod val="40000"/>
                      <a:lumOff val="60000"/>
                    </a:schemeClr>
                  </a:gs>
                  <a:gs pos="71000">
                    <a:schemeClr val="accent2">
                      <a:lumMod val="95000"/>
                      <a:lumOff val="5000"/>
                    </a:schemeClr>
                  </a:gs>
                  <a:gs pos="96000">
                    <a:srgbClr val="C00000"/>
                  </a:gs>
                </a:gsLst>
                <a:path path="circle">
                  <a:fillToRect l="50000" t="130000" r="50000" b="-30000"/>
                </a:path>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39" name="Group 38"/>
          <p:cNvGrpSpPr/>
          <p:nvPr/>
        </p:nvGrpSpPr>
        <p:grpSpPr>
          <a:xfrm>
            <a:off x="1971438" y="3223629"/>
            <a:ext cx="4478298" cy="3029527"/>
            <a:chOff x="2864878" y="3494278"/>
            <a:chExt cx="3148262" cy="2297531"/>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6455"/>
            <a:stretch/>
          </p:blipFill>
          <p:spPr bwMode="auto">
            <a:xfrm>
              <a:off x="2864878" y="3494278"/>
              <a:ext cx="3148262" cy="22975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 name="TextBox 30"/>
            <p:cNvSpPr txBox="1"/>
            <p:nvPr/>
          </p:nvSpPr>
          <p:spPr>
            <a:xfrm>
              <a:off x="3079481" y="5442579"/>
              <a:ext cx="590188" cy="289649"/>
            </a:xfrm>
            <a:prstGeom prst="rect">
              <a:avLst/>
            </a:prstGeom>
            <a:gradFill>
              <a:gsLst>
                <a:gs pos="0">
                  <a:schemeClr val="accent1">
                    <a:lumMod val="5000"/>
                    <a:lumOff val="95000"/>
                  </a:schemeClr>
                </a:gs>
                <a:gs pos="74000">
                  <a:srgbClr val="00B0F0"/>
                </a:gs>
                <a:gs pos="83000">
                  <a:srgbClr val="00B0F0"/>
                </a:gs>
                <a:gs pos="100000">
                  <a:schemeClr val="accent1">
                    <a:lumMod val="30000"/>
                    <a:lumOff val="70000"/>
                  </a:schemeClr>
                </a:gs>
              </a:gsLst>
              <a:lin ang="5400000" scaled="1"/>
            </a:gradFill>
            <a:ln>
              <a:solidFill>
                <a:srgbClr val="002060"/>
              </a:solidFill>
            </a:ln>
          </p:spPr>
          <p:txBody>
            <a:bodyPr wrap="none" rtlCol="0">
              <a:spAutoFit/>
            </a:bodyPr>
            <a:lstStyle/>
            <a:p>
              <a:pPr algn="ctr"/>
              <a:r>
                <a:rPr lang="en-US" sz="1350" dirty="0"/>
                <a:t>PET/CT</a:t>
              </a:r>
            </a:p>
          </p:txBody>
        </p:sp>
        <p:sp>
          <p:nvSpPr>
            <p:cNvPr id="32" name="TextBox 31"/>
            <p:cNvSpPr txBox="1"/>
            <p:nvPr/>
          </p:nvSpPr>
          <p:spPr>
            <a:xfrm>
              <a:off x="4448421" y="5234830"/>
              <a:ext cx="1111676" cy="490175"/>
            </a:xfrm>
            <a:prstGeom prst="rect">
              <a:avLst/>
            </a:prstGeom>
            <a:gradFill>
              <a:gsLst>
                <a:gs pos="0">
                  <a:schemeClr val="accent1">
                    <a:lumMod val="5000"/>
                    <a:lumOff val="95000"/>
                  </a:schemeClr>
                </a:gs>
                <a:gs pos="26000">
                  <a:srgbClr val="C00000"/>
                </a:gs>
                <a:gs pos="78000">
                  <a:srgbClr val="FFC000"/>
                </a:gs>
                <a:gs pos="100000">
                  <a:schemeClr val="accent1">
                    <a:lumMod val="30000"/>
                    <a:lumOff val="70000"/>
                  </a:schemeClr>
                </a:gs>
              </a:gsLst>
              <a:lin ang="5400000" scaled="1"/>
            </a:gradFill>
            <a:ln>
              <a:solidFill>
                <a:srgbClr val="C00000"/>
              </a:solidFill>
            </a:ln>
          </p:spPr>
          <p:txBody>
            <a:bodyPr wrap="none" rtlCol="0">
              <a:spAutoFit/>
            </a:bodyPr>
            <a:lstStyle/>
            <a:p>
              <a:pPr algn="ctr"/>
              <a:r>
                <a:rPr lang="en-US" sz="1350" dirty="0"/>
                <a:t>MOLECULAR</a:t>
              </a:r>
            </a:p>
            <a:p>
              <a:pPr algn="ctr"/>
              <a:r>
                <a:rPr lang="en-US" sz="1350" dirty="0"/>
                <a:t>RADIOTHERAPY</a:t>
              </a:r>
            </a:p>
          </p:txBody>
        </p:sp>
      </p:grpSp>
      <p:sp>
        <p:nvSpPr>
          <p:cNvPr id="33" name="Content Placeholder 2"/>
          <p:cNvSpPr txBox="1">
            <a:spLocks/>
          </p:cNvSpPr>
          <p:nvPr/>
        </p:nvSpPr>
        <p:spPr>
          <a:xfrm>
            <a:off x="784318" y="2100659"/>
            <a:ext cx="3936274" cy="3331818"/>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lvl="1"/>
            <a:endParaRPr lang="it-IT" sz="1125" dirty="0"/>
          </a:p>
          <a:p>
            <a:pPr lvl="1"/>
            <a:endParaRPr lang="it-IT" sz="1125" dirty="0"/>
          </a:p>
        </p:txBody>
      </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l="11216" r="8612"/>
          <a:stretch/>
        </p:blipFill>
        <p:spPr>
          <a:xfrm>
            <a:off x="6292571" y="1667407"/>
            <a:ext cx="986372" cy="985242"/>
          </a:xfrm>
          <a:prstGeom prst="rect">
            <a:avLst/>
          </a:prstGeom>
        </p:spPr>
      </p:pic>
      <p:sp>
        <p:nvSpPr>
          <p:cNvPr id="40" name="Oval 39"/>
          <p:cNvSpPr/>
          <p:nvPr/>
        </p:nvSpPr>
        <p:spPr>
          <a:xfrm flipV="1">
            <a:off x="5619187" y="2058798"/>
            <a:ext cx="234416" cy="214753"/>
          </a:xfrm>
          <a:prstGeom prst="ellipse">
            <a:avLst/>
          </a:prstGeom>
          <a:gradFill>
            <a:gsLst>
              <a:gs pos="0">
                <a:srgbClr val="C00000"/>
              </a:gs>
              <a:gs pos="50000">
                <a:schemeClr val="accent2">
                  <a:lumMod val="75000"/>
                </a:schemeClr>
              </a:gs>
              <a:gs pos="100000">
                <a:srgbClr val="FFC000"/>
              </a:gs>
            </a:gsLs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350"/>
          </a:p>
        </p:txBody>
      </p:sp>
    </p:spTree>
    <p:extLst>
      <p:ext uri="{BB962C8B-B14F-4D97-AF65-F5344CB8AC3E}">
        <p14:creationId xmlns:p14="http://schemas.microsoft.com/office/powerpoint/2010/main" val="1979241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a:t>
            </a:r>
            <a:r>
              <a:rPr lang="mr-IN" dirty="0"/>
              <a:t>–</a:t>
            </a:r>
            <a:r>
              <a:rPr lang="en-US" dirty="0"/>
              <a:t> Treatment response monitoring</a:t>
            </a:r>
          </a:p>
        </p:txBody>
      </p:sp>
      <p:sp>
        <p:nvSpPr>
          <p:cNvPr id="3" name="Content Placeholder 2"/>
          <p:cNvSpPr>
            <a:spLocks noGrp="1"/>
          </p:cNvSpPr>
          <p:nvPr>
            <p:ph idx="1"/>
          </p:nvPr>
        </p:nvSpPr>
        <p:spPr>
          <a:xfrm>
            <a:off x="628650" y="2067306"/>
            <a:ext cx="4120023" cy="3067516"/>
          </a:xfrm>
        </p:spPr>
        <p:txBody>
          <a:bodyPr/>
          <a:lstStyle/>
          <a:p>
            <a:r>
              <a:rPr lang="en-US" baseline="30000" dirty="0"/>
              <a:t>68</a:t>
            </a:r>
            <a:r>
              <a:rPr lang="en-US" dirty="0"/>
              <a:t>Ga-</a:t>
            </a:r>
            <a:r>
              <a:rPr lang="it-IT" dirty="0"/>
              <a:t>PSMA-PET/CT</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914" y="2909113"/>
            <a:ext cx="5350880" cy="28719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Rectangle 4"/>
          <p:cNvSpPr/>
          <p:nvPr/>
        </p:nvSpPr>
        <p:spPr>
          <a:xfrm>
            <a:off x="4671185" y="5518566"/>
            <a:ext cx="3026107" cy="196208"/>
          </a:xfrm>
          <a:prstGeom prst="rect">
            <a:avLst/>
          </a:prstGeom>
        </p:spPr>
        <p:txBody>
          <a:bodyPr wrap="square">
            <a:spAutoFit/>
          </a:bodyPr>
          <a:lstStyle/>
          <a:p>
            <a:pPr algn="ctr"/>
            <a:r>
              <a:rPr lang="en-GB" altLang="en-US" sz="675" dirty="0">
                <a:latin typeface="Arial" charset="0"/>
              </a:rPr>
              <a:t>Richard P. Baum et al. J </a:t>
            </a:r>
            <a:r>
              <a:rPr lang="en-GB" altLang="en-US" sz="675" dirty="0" err="1">
                <a:latin typeface="Arial" charset="0"/>
              </a:rPr>
              <a:t>Nucl</a:t>
            </a:r>
            <a:r>
              <a:rPr lang="en-GB" altLang="en-US" sz="675" dirty="0">
                <a:latin typeface="Arial" charset="0"/>
              </a:rPr>
              <a:t> Med 2016;57:1006-1013</a:t>
            </a:r>
          </a:p>
        </p:txBody>
      </p:sp>
      <p:sp>
        <p:nvSpPr>
          <p:cNvPr id="6" name="TextBox 5"/>
          <p:cNvSpPr txBox="1"/>
          <p:nvPr/>
        </p:nvSpPr>
        <p:spPr>
          <a:xfrm>
            <a:off x="2009657" y="5056049"/>
            <a:ext cx="1139147" cy="300082"/>
          </a:xfrm>
          <a:prstGeom prst="rect">
            <a:avLst/>
          </a:prstGeom>
          <a:gradFill>
            <a:gsLst>
              <a:gs pos="0">
                <a:schemeClr val="accent1">
                  <a:lumMod val="5000"/>
                  <a:lumOff val="95000"/>
                </a:schemeClr>
              </a:gs>
              <a:gs pos="74000">
                <a:srgbClr val="00B0F0"/>
              </a:gs>
              <a:gs pos="83000">
                <a:srgbClr val="00B0F0"/>
              </a:gs>
              <a:gs pos="100000">
                <a:schemeClr val="accent1">
                  <a:lumMod val="30000"/>
                  <a:lumOff val="70000"/>
                </a:schemeClr>
              </a:gs>
            </a:gsLst>
            <a:lin ang="5400000" scaled="1"/>
          </a:gradFill>
          <a:ln>
            <a:solidFill>
              <a:srgbClr val="002060"/>
            </a:solidFill>
          </a:ln>
        </p:spPr>
        <p:txBody>
          <a:bodyPr wrap="square" rtlCol="0">
            <a:spAutoFit/>
          </a:bodyPr>
          <a:lstStyle/>
          <a:p>
            <a:pPr algn="ctr"/>
            <a:r>
              <a:rPr lang="en-US" sz="1350" dirty="0"/>
              <a:t>PET/CT</a:t>
            </a:r>
          </a:p>
        </p:txBody>
      </p:sp>
      <p:sp>
        <p:nvSpPr>
          <p:cNvPr id="7" name="TextBox 6"/>
          <p:cNvSpPr txBox="1"/>
          <p:nvPr/>
        </p:nvSpPr>
        <p:spPr>
          <a:xfrm>
            <a:off x="5005464" y="5039945"/>
            <a:ext cx="1069656" cy="300082"/>
          </a:xfrm>
          <a:prstGeom prst="rect">
            <a:avLst/>
          </a:prstGeom>
          <a:gradFill>
            <a:gsLst>
              <a:gs pos="0">
                <a:schemeClr val="accent1">
                  <a:lumMod val="5000"/>
                  <a:lumOff val="95000"/>
                </a:schemeClr>
              </a:gs>
              <a:gs pos="74000">
                <a:srgbClr val="00B0F0"/>
              </a:gs>
              <a:gs pos="83000">
                <a:srgbClr val="00B0F0"/>
              </a:gs>
              <a:gs pos="100000">
                <a:schemeClr val="accent1">
                  <a:lumMod val="30000"/>
                  <a:lumOff val="70000"/>
                </a:schemeClr>
              </a:gs>
            </a:gsLst>
            <a:lin ang="5400000" scaled="1"/>
          </a:gradFill>
          <a:ln>
            <a:solidFill>
              <a:srgbClr val="002060"/>
            </a:solidFill>
          </a:ln>
        </p:spPr>
        <p:txBody>
          <a:bodyPr wrap="square" rtlCol="0">
            <a:spAutoFit/>
          </a:bodyPr>
          <a:lstStyle/>
          <a:p>
            <a:pPr algn="ctr"/>
            <a:r>
              <a:rPr lang="en-US" sz="1350" dirty="0"/>
              <a:t>PET/CT</a:t>
            </a:r>
          </a:p>
        </p:txBody>
      </p:sp>
      <p:sp>
        <p:nvSpPr>
          <p:cNvPr id="8" name="TextBox 7"/>
          <p:cNvSpPr txBox="1"/>
          <p:nvPr/>
        </p:nvSpPr>
        <p:spPr>
          <a:xfrm>
            <a:off x="1929912" y="2584794"/>
            <a:ext cx="1435319" cy="300082"/>
          </a:xfrm>
          <a:prstGeom prst="rect">
            <a:avLst/>
          </a:prstGeom>
          <a:gradFill>
            <a:gsLst>
              <a:gs pos="0">
                <a:schemeClr val="accent1">
                  <a:lumMod val="5000"/>
                  <a:lumOff val="95000"/>
                </a:schemeClr>
              </a:gs>
              <a:gs pos="74000">
                <a:srgbClr val="00B0F0"/>
              </a:gs>
              <a:gs pos="83000">
                <a:srgbClr val="00B0F0"/>
              </a:gs>
              <a:gs pos="100000">
                <a:schemeClr val="accent1">
                  <a:lumMod val="30000"/>
                  <a:lumOff val="70000"/>
                </a:schemeClr>
              </a:gs>
            </a:gsLst>
            <a:lin ang="5400000" scaled="1"/>
          </a:gradFill>
          <a:ln>
            <a:solidFill>
              <a:srgbClr val="002060"/>
            </a:solidFill>
          </a:ln>
        </p:spPr>
        <p:txBody>
          <a:bodyPr wrap="square" rtlCol="0">
            <a:spAutoFit/>
          </a:bodyPr>
          <a:lstStyle/>
          <a:p>
            <a:pPr algn="ctr"/>
            <a:r>
              <a:rPr lang="en-US" sz="1350" dirty="0"/>
              <a:t>B</a:t>
            </a:r>
            <a:r>
              <a:rPr lang="en-US" sz="1350"/>
              <a:t>aseline</a:t>
            </a:r>
            <a:endParaRPr lang="en-US" sz="1350" dirty="0"/>
          </a:p>
        </p:txBody>
      </p:sp>
      <p:sp>
        <p:nvSpPr>
          <p:cNvPr id="9" name="TextBox 8"/>
          <p:cNvSpPr txBox="1"/>
          <p:nvPr/>
        </p:nvSpPr>
        <p:spPr>
          <a:xfrm>
            <a:off x="4442615" y="2267802"/>
            <a:ext cx="1816233" cy="300082"/>
          </a:xfrm>
          <a:prstGeom prst="rect">
            <a:avLst/>
          </a:prstGeom>
          <a:gradFill>
            <a:gsLst>
              <a:gs pos="0">
                <a:schemeClr val="accent1">
                  <a:lumMod val="5000"/>
                  <a:lumOff val="95000"/>
                </a:schemeClr>
              </a:gs>
              <a:gs pos="74000">
                <a:srgbClr val="00B0F0"/>
              </a:gs>
              <a:gs pos="83000">
                <a:srgbClr val="00B0F0"/>
              </a:gs>
              <a:gs pos="100000">
                <a:schemeClr val="accent1">
                  <a:lumMod val="30000"/>
                  <a:lumOff val="70000"/>
                </a:schemeClr>
              </a:gs>
            </a:gsLst>
            <a:lin ang="5400000" scaled="1"/>
          </a:gradFill>
          <a:ln>
            <a:solidFill>
              <a:srgbClr val="002060"/>
            </a:solidFill>
          </a:ln>
        </p:spPr>
        <p:txBody>
          <a:bodyPr wrap="square" rtlCol="0">
            <a:spAutoFit/>
          </a:bodyPr>
          <a:lstStyle/>
          <a:p>
            <a:pPr algn="ctr"/>
            <a:r>
              <a:rPr lang="en-US" sz="1350" dirty="0"/>
              <a:t>End-of-treatment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481" y="1690689"/>
            <a:ext cx="1072554" cy="1072554"/>
          </a:xfrm>
          <a:prstGeom prst="rect">
            <a:avLst/>
          </a:prstGeom>
        </p:spPr>
      </p:pic>
    </p:spTree>
    <p:extLst>
      <p:ext uri="{BB962C8B-B14F-4D97-AF65-F5344CB8AC3E}">
        <p14:creationId xmlns:p14="http://schemas.microsoft.com/office/powerpoint/2010/main" val="705211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78" y="147578"/>
            <a:ext cx="7886700" cy="1325563"/>
          </a:xfrm>
        </p:spPr>
        <p:txBody>
          <a:bodyPr/>
          <a:lstStyle/>
          <a:p>
            <a:r>
              <a:rPr lang="en-US" dirty="0"/>
              <a:t>Applications - Safety</a:t>
            </a:r>
          </a:p>
        </p:txBody>
      </p:sp>
      <p:sp>
        <p:nvSpPr>
          <p:cNvPr id="3" name="Content Placeholder 2"/>
          <p:cNvSpPr>
            <a:spLocks noGrp="1"/>
          </p:cNvSpPr>
          <p:nvPr>
            <p:ph idx="1"/>
          </p:nvPr>
        </p:nvSpPr>
        <p:spPr>
          <a:xfrm>
            <a:off x="482600" y="1905000"/>
            <a:ext cx="7125379" cy="3183175"/>
          </a:xfrm>
        </p:spPr>
        <p:txBody>
          <a:bodyPr>
            <a:normAutofit/>
          </a:bodyPr>
          <a:lstStyle/>
          <a:p>
            <a:r>
              <a:rPr lang="en-US" sz="1125" dirty="0"/>
              <a:t> Different nuclide distribution taking into account the half-life of </a:t>
            </a:r>
            <a:r>
              <a:rPr lang="en-US" sz="1125" baseline="30000" dirty="0"/>
              <a:t>213</a:t>
            </a:r>
            <a:r>
              <a:rPr lang="en-US" sz="1125" dirty="0"/>
              <a:t>Bi or </a:t>
            </a:r>
            <a:r>
              <a:rPr lang="en-US" sz="1125" baseline="30000" dirty="0"/>
              <a:t>225</a:t>
            </a:r>
            <a:r>
              <a:rPr lang="en-US" sz="1125" dirty="0"/>
              <a:t>Ac extrapolated form </a:t>
            </a:r>
            <a:r>
              <a:rPr lang="en-US" sz="1125" baseline="30000" dirty="0"/>
              <a:t>68</a:t>
            </a:r>
            <a:r>
              <a:rPr lang="en-US" sz="1125" dirty="0"/>
              <a:t>Ga-PSMA-617 PET scans</a:t>
            </a:r>
          </a:p>
        </p:txBody>
      </p:sp>
      <p:sp>
        <p:nvSpPr>
          <p:cNvPr id="6" name="TextBox 5"/>
          <p:cNvSpPr txBox="1"/>
          <p:nvPr/>
        </p:nvSpPr>
        <p:spPr>
          <a:xfrm>
            <a:off x="482600" y="1456585"/>
            <a:ext cx="3739215" cy="300082"/>
          </a:xfrm>
          <a:prstGeom prst="rect">
            <a:avLst/>
          </a:prstGeom>
          <a:noFill/>
        </p:spPr>
        <p:txBody>
          <a:bodyPr wrap="square" rtlCol="0">
            <a:spAutoFit/>
          </a:bodyPr>
          <a:lstStyle/>
          <a:p>
            <a:r>
              <a:rPr lang="en-US" sz="1350" b="1" dirty="0"/>
              <a:t>Radiation Dosimetry in Nuclear Medicine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792" y="2656581"/>
            <a:ext cx="4513332" cy="2875017"/>
          </a:xfrm>
          <a:prstGeom prst="rect">
            <a:avLst/>
          </a:prstGeom>
        </p:spPr>
      </p:pic>
      <p:sp>
        <p:nvSpPr>
          <p:cNvPr id="9" name="Rectangle 8"/>
          <p:cNvSpPr/>
          <p:nvPr/>
        </p:nvSpPr>
        <p:spPr>
          <a:xfrm>
            <a:off x="1196558" y="3530828"/>
            <a:ext cx="607916" cy="300082"/>
          </a:xfrm>
          <a:prstGeom prst="rect">
            <a:avLst/>
          </a:prstGeom>
        </p:spPr>
        <p:txBody>
          <a:bodyPr wrap="square">
            <a:spAutoFit/>
          </a:bodyPr>
          <a:lstStyle/>
          <a:p>
            <a:r>
              <a:rPr lang="en-US" sz="1350" baseline="30000" dirty="0"/>
              <a:t>213</a:t>
            </a:r>
            <a:r>
              <a:rPr lang="en-US" sz="1350" dirty="0"/>
              <a:t>Bi</a:t>
            </a:r>
          </a:p>
        </p:txBody>
      </p:sp>
      <p:sp>
        <p:nvSpPr>
          <p:cNvPr id="10" name="Rectangle 9"/>
          <p:cNvSpPr/>
          <p:nvPr/>
        </p:nvSpPr>
        <p:spPr>
          <a:xfrm>
            <a:off x="1174716" y="4465229"/>
            <a:ext cx="673202" cy="300082"/>
          </a:xfrm>
          <a:prstGeom prst="rect">
            <a:avLst/>
          </a:prstGeom>
        </p:spPr>
        <p:txBody>
          <a:bodyPr wrap="square">
            <a:spAutoFit/>
          </a:bodyPr>
          <a:lstStyle/>
          <a:p>
            <a:r>
              <a:rPr lang="en-US" sz="1350" baseline="30000"/>
              <a:t>225</a:t>
            </a:r>
            <a:r>
              <a:rPr lang="en-US" sz="1350"/>
              <a:t>Ac</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819" y="2923823"/>
            <a:ext cx="2170997" cy="121400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820" y="4083783"/>
            <a:ext cx="2170997" cy="1363056"/>
          </a:xfrm>
          <a:prstGeom prst="rect">
            <a:avLst/>
          </a:prstGeom>
        </p:spPr>
      </p:pic>
      <p:sp>
        <p:nvSpPr>
          <p:cNvPr id="15" name="Rectangle 14"/>
          <p:cNvSpPr/>
          <p:nvPr/>
        </p:nvSpPr>
        <p:spPr>
          <a:xfrm>
            <a:off x="1378038" y="5661940"/>
            <a:ext cx="6359381" cy="213585"/>
          </a:xfrm>
          <a:prstGeom prst="rect">
            <a:avLst/>
          </a:prstGeom>
        </p:spPr>
        <p:txBody>
          <a:bodyPr wrap="square">
            <a:spAutoFit/>
          </a:bodyPr>
          <a:lstStyle/>
          <a:p>
            <a:pPr algn="r"/>
            <a:r>
              <a:rPr lang="en-US" sz="788" dirty="0" err="1"/>
              <a:t>Kratochwil</a:t>
            </a:r>
            <a:r>
              <a:rPr lang="en-US" sz="788" dirty="0"/>
              <a:t> et al. </a:t>
            </a:r>
            <a:r>
              <a:rPr lang="en-US" sz="788" dirty="0" err="1"/>
              <a:t>Eur</a:t>
            </a:r>
            <a:r>
              <a:rPr lang="en-US" sz="788" dirty="0"/>
              <a:t> J </a:t>
            </a:r>
            <a:r>
              <a:rPr lang="en-US" sz="788" dirty="0" err="1"/>
              <a:t>Nucl</a:t>
            </a:r>
            <a:r>
              <a:rPr lang="en-US" sz="788" dirty="0"/>
              <a:t> Med </a:t>
            </a:r>
            <a:r>
              <a:rPr lang="en-US" sz="788" dirty="0" err="1"/>
              <a:t>Mol</a:t>
            </a:r>
            <a:r>
              <a:rPr lang="en-US" sz="788" dirty="0"/>
              <a:t> Imaging (2017). https://</a:t>
            </a:r>
            <a:r>
              <a:rPr lang="en-US" sz="788" dirty="0" err="1"/>
              <a:t>doi.org</a:t>
            </a:r>
            <a:r>
              <a:rPr lang="en-US" sz="788" dirty="0"/>
              <a:t>/10.1007/s00259-017-3817-y</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3977" y="1473141"/>
            <a:ext cx="726884" cy="756620"/>
          </a:xfrm>
          <a:prstGeom prst="rect">
            <a:avLst/>
          </a:prstGeom>
        </p:spPr>
      </p:pic>
    </p:spTree>
    <p:extLst>
      <p:ext uri="{BB962C8B-B14F-4D97-AF65-F5344CB8AC3E}">
        <p14:creationId xmlns:p14="http://schemas.microsoft.com/office/powerpoint/2010/main" val="27729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68313" y="-100013"/>
            <a:ext cx="8135937" cy="1066801"/>
          </a:xfrm>
          <a:prstGeom prst="rect">
            <a:avLst/>
          </a:prstGeom>
          <a:noFill/>
          <a:ln w="9525">
            <a:noFill/>
            <a:miter lim="800000"/>
            <a:headEnd/>
            <a:tailEnd/>
          </a:ln>
        </p:spPr>
        <p:txBody>
          <a:bodyPr>
            <a:spAutoFit/>
          </a:bodyPr>
          <a:lstStyle/>
          <a:p>
            <a:pPr algn="ctr">
              <a:spcBef>
                <a:spcPct val="50000"/>
              </a:spcBef>
            </a:pPr>
            <a:r>
              <a:rPr lang="es-ES" sz="3200" b="1" dirty="0" err="1">
                <a:latin typeface="Trebuchet MS" pitchFamily="34" charset="0"/>
              </a:rPr>
              <a:t>Dosimetry</a:t>
            </a:r>
            <a:r>
              <a:rPr lang="es-ES" sz="3200" b="1" dirty="0">
                <a:latin typeface="Trebuchet MS" pitchFamily="34" charset="0"/>
              </a:rPr>
              <a:t>: WB </a:t>
            </a:r>
            <a:r>
              <a:rPr lang="es-ES" sz="3200" b="1" dirty="0" err="1">
                <a:latin typeface="Trebuchet MS" pitchFamily="34" charset="0"/>
              </a:rPr>
              <a:t>scintigraphy</a:t>
            </a:r>
            <a:r>
              <a:rPr lang="es-ES" sz="3200" b="1" dirty="0">
                <a:latin typeface="Trebuchet MS" pitchFamily="34" charset="0"/>
              </a:rPr>
              <a:t> and </a:t>
            </a:r>
            <a:r>
              <a:rPr lang="es-ES" sz="3200" b="1" dirty="0" err="1">
                <a:latin typeface="Trebuchet MS" pitchFamily="34" charset="0"/>
              </a:rPr>
              <a:t>blood-derived</a:t>
            </a:r>
            <a:r>
              <a:rPr lang="es-ES" sz="3200" b="1" dirty="0">
                <a:latin typeface="Trebuchet MS" pitchFamily="34" charset="0"/>
              </a:rPr>
              <a:t> </a:t>
            </a:r>
            <a:r>
              <a:rPr lang="es-ES" sz="3200" b="1" dirty="0" err="1">
                <a:latin typeface="Trebuchet MS" pitchFamily="34" charset="0"/>
              </a:rPr>
              <a:t>bone</a:t>
            </a:r>
            <a:r>
              <a:rPr lang="es-ES" sz="3200" b="1" dirty="0">
                <a:latin typeface="Trebuchet MS" pitchFamily="34" charset="0"/>
              </a:rPr>
              <a:t> </a:t>
            </a:r>
            <a:r>
              <a:rPr lang="es-ES" sz="3200" b="1" dirty="0" err="1">
                <a:latin typeface="Trebuchet MS" pitchFamily="34" charset="0"/>
              </a:rPr>
              <a:t>marrow</a:t>
            </a:r>
            <a:r>
              <a:rPr lang="es-ES" sz="3200" b="1" dirty="0">
                <a:latin typeface="Trebuchet MS" pitchFamily="34" charset="0"/>
              </a:rPr>
              <a:t> </a:t>
            </a:r>
            <a:r>
              <a:rPr lang="es-ES" sz="3200" b="1" dirty="0" err="1">
                <a:latin typeface="Trebuchet MS" pitchFamily="34" charset="0"/>
              </a:rPr>
              <a:t>irradiation</a:t>
            </a:r>
            <a:endParaRPr lang="es-ES" sz="3200" b="1" dirty="0">
              <a:latin typeface="Trebuchet MS" pitchFamily="34" charset="0"/>
            </a:endParaRPr>
          </a:p>
        </p:txBody>
      </p:sp>
      <p:grpSp>
        <p:nvGrpSpPr>
          <p:cNvPr id="4" name="Group 33"/>
          <p:cNvGrpSpPr>
            <a:grpSpLocks/>
          </p:cNvGrpSpPr>
          <p:nvPr/>
        </p:nvGrpSpPr>
        <p:grpSpPr bwMode="auto">
          <a:xfrm>
            <a:off x="222250" y="1109663"/>
            <a:ext cx="3240088" cy="5559425"/>
            <a:chOff x="158" y="729"/>
            <a:chExt cx="1929" cy="3255"/>
          </a:xfrm>
        </p:grpSpPr>
        <p:pic>
          <p:nvPicPr>
            <p:cNvPr id="16402" name="Immagine 3" descr="F:\44034 dx 48 h.jpg"/>
            <p:cNvPicPr>
              <a:picLocks noChangeAspect="1" noChangeArrowheads="1"/>
            </p:cNvPicPr>
            <p:nvPr/>
          </p:nvPicPr>
          <p:blipFill>
            <a:blip r:embed="rId3" cstate="print"/>
            <a:srcRect t="7845" r="53403" b="16183"/>
            <a:stretch>
              <a:fillRect/>
            </a:stretch>
          </p:blipFill>
          <p:spPr bwMode="auto">
            <a:xfrm>
              <a:off x="158" y="729"/>
              <a:ext cx="1929" cy="3255"/>
            </a:xfrm>
            <a:prstGeom prst="rect">
              <a:avLst/>
            </a:prstGeom>
            <a:noFill/>
            <a:ln w="9525">
              <a:noFill/>
              <a:miter lim="800000"/>
              <a:headEnd/>
              <a:tailEnd/>
            </a:ln>
          </p:spPr>
        </p:pic>
        <p:sp>
          <p:nvSpPr>
            <p:cNvPr id="16403" name="Rectangle 4"/>
            <p:cNvSpPr>
              <a:spLocks noChangeArrowheads="1"/>
            </p:cNvSpPr>
            <p:nvPr/>
          </p:nvSpPr>
          <p:spPr bwMode="auto">
            <a:xfrm>
              <a:off x="197" y="1080"/>
              <a:ext cx="864" cy="2880"/>
            </a:xfrm>
            <a:prstGeom prst="rect">
              <a:avLst/>
            </a:prstGeom>
            <a:noFill/>
            <a:ln w="9525">
              <a:solidFill>
                <a:srgbClr val="FFFF00"/>
              </a:solidFill>
              <a:miter lim="800000"/>
              <a:headEnd/>
              <a:tailEnd/>
            </a:ln>
          </p:spPr>
          <p:txBody>
            <a:bodyPr/>
            <a:lstStyle/>
            <a:p>
              <a:endParaRPr lang="it-IT"/>
            </a:p>
          </p:txBody>
        </p:sp>
        <p:sp>
          <p:nvSpPr>
            <p:cNvPr id="16404" name="Rectangle 5"/>
            <p:cNvSpPr>
              <a:spLocks noChangeArrowheads="1"/>
            </p:cNvSpPr>
            <p:nvPr/>
          </p:nvSpPr>
          <p:spPr bwMode="auto">
            <a:xfrm>
              <a:off x="557" y="891"/>
              <a:ext cx="216" cy="144"/>
            </a:xfrm>
            <a:prstGeom prst="rect">
              <a:avLst/>
            </a:prstGeom>
            <a:noFill/>
            <a:ln w="19050">
              <a:solidFill>
                <a:srgbClr val="FF9900"/>
              </a:solidFill>
              <a:miter lim="800000"/>
              <a:headEnd/>
              <a:tailEnd/>
            </a:ln>
          </p:spPr>
          <p:txBody>
            <a:bodyPr/>
            <a:lstStyle/>
            <a:p>
              <a:endParaRPr lang="it-IT"/>
            </a:p>
          </p:txBody>
        </p:sp>
        <p:sp>
          <p:nvSpPr>
            <p:cNvPr id="2" name="Oval 6"/>
            <p:cNvSpPr>
              <a:spLocks noChangeArrowheads="1"/>
            </p:cNvSpPr>
            <p:nvPr/>
          </p:nvSpPr>
          <p:spPr bwMode="auto">
            <a:xfrm rot="-1815386">
              <a:off x="486" y="1600"/>
              <a:ext cx="78" cy="97"/>
            </a:xfrm>
            <a:prstGeom prst="ellipse">
              <a:avLst/>
            </a:prstGeom>
            <a:noFill/>
            <a:ln w="9525">
              <a:solidFill>
                <a:srgbClr val="FF0000"/>
              </a:solidFill>
              <a:round/>
              <a:headEnd/>
              <a:tailEnd/>
            </a:ln>
          </p:spPr>
          <p:txBody>
            <a:bodyPr/>
            <a:lstStyle/>
            <a:p>
              <a:pPr>
                <a:defRPr/>
              </a:pPr>
              <a:endParaRPr lang="it-IT">
                <a:ln>
                  <a:solidFill>
                    <a:srgbClr val="FF0000"/>
                  </a:solidFill>
                </a:ln>
                <a:cs typeface="+mn-cs"/>
              </a:endParaRPr>
            </a:p>
          </p:txBody>
        </p:sp>
        <p:sp>
          <p:nvSpPr>
            <p:cNvPr id="6151" name="Oval 7"/>
            <p:cNvSpPr>
              <a:spLocks noChangeArrowheads="1"/>
            </p:cNvSpPr>
            <p:nvPr/>
          </p:nvSpPr>
          <p:spPr bwMode="auto">
            <a:xfrm rot="1980784">
              <a:off x="802" y="1600"/>
              <a:ext cx="78" cy="97"/>
            </a:xfrm>
            <a:prstGeom prst="ellipse">
              <a:avLst/>
            </a:prstGeom>
            <a:noFill/>
            <a:ln w="9525">
              <a:solidFill>
                <a:srgbClr val="00FFFF"/>
              </a:solidFill>
              <a:round/>
              <a:headEnd/>
              <a:tailEnd/>
            </a:ln>
          </p:spPr>
          <p:txBody>
            <a:bodyPr/>
            <a:lstStyle/>
            <a:p>
              <a:pPr>
                <a:defRPr/>
              </a:pPr>
              <a:endParaRPr lang="it-IT">
                <a:ln>
                  <a:solidFill>
                    <a:srgbClr val="FF0000"/>
                  </a:solidFill>
                </a:ln>
                <a:cs typeface="+mn-cs"/>
              </a:endParaRPr>
            </a:p>
          </p:txBody>
        </p:sp>
        <p:sp>
          <p:nvSpPr>
            <p:cNvPr id="16407" name="Rectangle 8"/>
            <p:cNvSpPr>
              <a:spLocks noChangeArrowheads="1"/>
            </p:cNvSpPr>
            <p:nvPr/>
          </p:nvSpPr>
          <p:spPr bwMode="auto">
            <a:xfrm>
              <a:off x="1178" y="1080"/>
              <a:ext cx="864" cy="2880"/>
            </a:xfrm>
            <a:prstGeom prst="rect">
              <a:avLst/>
            </a:prstGeom>
            <a:noFill/>
            <a:ln w="9525">
              <a:solidFill>
                <a:srgbClr val="FFFF00"/>
              </a:solidFill>
              <a:miter lim="800000"/>
              <a:headEnd/>
              <a:tailEnd/>
            </a:ln>
          </p:spPr>
          <p:txBody>
            <a:bodyPr/>
            <a:lstStyle/>
            <a:p>
              <a:endParaRPr lang="it-IT"/>
            </a:p>
          </p:txBody>
        </p:sp>
        <p:sp>
          <p:nvSpPr>
            <p:cNvPr id="16408" name="Rectangle 9"/>
            <p:cNvSpPr>
              <a:spLocks noChangeArrowheads="1"/>
            </p:cNvSpPr>
            <p:nvPr/>
          </p:nvSpPr>
          <p:spPr bwMode="auto">
            <a:xfrm>
              <a:off x="1502" y="891"/>
              <a:ext cx="216" cy="144"/>
            </a:xfrm>
            <a:prstGeom prst="rect">
              <a:avLst/>
            </a:prstGeom>
            <a:noFill/>
            <a:ln w="19050">
              <a:solidFill>
                <a:srgbClr val="FF9900"/>
              </a:solidFill>
              <a:miter lim="800000"/>
              <a:headEnd/>
              <a:tailEnd/>
            </a:ln>
          </p:spPr>
          <p:txBody>
            <a:bodyPr/>
            <a:lstStyle/>
            <a:p>
              <a:endParaRPr lang="it-IT"/>
            </a:p>
          </p:txBody>
        </p:sp>
        <p:sp>
          <p:nvSpPr>
            <p:cNvPr id="3" name="Oval 10"/>
            <p:cNvSpPr>
              <a:spLocks noChangeArrowheads="1"/>
            </p:cNvSpPr>
            <p:nvPr/>
          </p:nvSpPr>
          <p:spPr bwMode="auto">
            <a:xfrm rot="-1815386">
              <a:off x="1434" y="1588"/>
              <a:ext cx="78" cy="99"/>
            </a:xfrm>
            <a:prstGeom prst="ellipse">
              <a:avLst/>
            </a:prstGeom>
            <a:noFill/>
            <a:ln w="9525">
              <a:solidFill>
                <a:srgbClr val="00FFFF"/>
              </a:solidFill>
              <a:round/>
              <a:headEnd/>
              <a:tailEnd/>
            </a:ln>
          </p:spPr>
          <p:txBody>
            <a:bodyPr/>
            <a:lstStyle/>
            <a:p>
              <a:pPr>
                <a:defRPr/>
              </a:pPr>
              <a:endParaRPr lang="it-IT">
                <a:ln>
                  <a:solidFill>
                    <a:srgbClr val="FF0000"/>
                  </a:solidFill>
                </a:ln>
                <a:cs typeface="+mn-cs"/>
              </a:endParaRPr>
            </a:p>
          </p:txBody>
        </p:sp>
        <p:sp>
          <p:nvSpPr>
            <p:cNvPr id="6155" name="Oval 11"/>
            <p:cNvSpPr>
              <a:spLocks noChangeArrowheads="1"/>
            </p:cNvSpPr>
            <p:nvPr/>
          </p:nvSpPr>
          <p:spPr bwMode="auto">
            <a:xfrm rot="1980784">
              <a:off x="1702" y="1600"/>
              <a:ext cx="78" cy="97"/>
            </a:xfrm>
            <a:prstGeom prst="ellipse">
              <a:avLst/>
            </a:prstGeom>
            <a:noFill/>
            <a:ln w="9525">
              <a:solidFill>
                <a:srgbClr val="FF0000"/>
              </a:solidFill>
              <a:round/>
              <a:headEnd/>
              <a:tailEnd/>
            </a:ln>
          </p:spPr>
          <p:txBody>
            <a:bodyPr/>
            <a:lstStyle/>
            <a:p>
              <a:pPr>
                <a:defRPr/>
              </a:pPr>
              <a:endParaRPr lang="it-IT" dirty="0">
                <a:ln>
                  <a:solidFill>
                    <a:srgbClr val="FF0000"/>
                  </a:solidFill>
                </a:ln>
                <a:solidFill>
                  <a:srgbClr val="FF0000"/>
                </a:solidFill>
                <a:cs typeface="+mn-cs"/>
              </a:endParaRPr>
            </a:p>
          </p:txBody>
        </p:sp>
      </p:grpSp>
      <p:grpSp>
        <p:nvGrpSpPr>
          <p:cNvPr id="5" name="Gruppo 21"/>
          <p:cNvGrpSpPr>
            <a:grpSpLocks/>
          </p:cNvGrpSpPr>
          <p:nvPr/>
        </p:nvGrpSpPr>
        <p:grpSpPr bwMode="auto">
          <a:xfrm>
            <a:off x="3779838" y="1000125"/>
            <a:ext cx="5113337" cy="3048000"/>
            <a:chOff x="3779838" y="981075"/>
            <a:chExt cx="5113337" cy="2782476"/>
          </a:xfrm>
        </p:grpSpPr>
        <p:pic>
          <p:nvPicPr>
            <p:cNvPr id="16396" name="Picture 28" descr="44034   12 + 24"/>
            <p:cNvPicPr>
              <a:picLocks noChangeAspect="1" noChangeArrowheads="1"/>
            </p:cNvPicPr>
            <p:nvPr/>
          </p:nvPicPr>
          <p:blipFill>
            <a:blip r:embed="rId4" cstate="print"/>
            <a:srcRect l="47487" t="9602" r="5795" b="16570"/>
            <a:stretch>
              <a:fillRect/>
            </a:stretch>
          </p:blipFill>
          <p:spPr bwMode="auto">
            <a:xfrm>
              <a:off x="5605463" y="981075"/>
              <a:ext cx="1487487" cy="2422525"/>
            </a:xfrm>
            <a:prstGeom prst="rect">
              <a:avLst/>
            </a:prstGeom>
            <a:noFill/>
            <a:ln w="3175">
              <a:solidFill>
                <a:srgbClr val="99FF33"/>
              </a:solidFill>
              <a:miter lim="800000"/>
              <a:headEnd/>
              <a:tailEnd/>
            </a:ln>
          </p:spPr>
        </p:pic>
        <p:pic>
          <p:nvPicPr>
            <p:cNvPr id="16397" name="Picture 30" descr="44034 48 + 72"/>
            <p:cNvPicPr>
              <a:picLocks noChangeAspect="1" noChangeArrowheads="1"/>
            </p:cNvPicPr>
            <p:nvPr/>
          </p:nvPicPr>
          <p:blipFill>
            <a:blip r:embed="rId5" cstate="print"/>
            <a:srcRect l="854" t="9326" r="53551" b="16846"/>
            <a:stretch>
              <a:fillRect/>
            </a:stretch>
          </p:blipFill>
          <p:spPr bwMode="auto">
            <a:xfrm>
              <a:off x="7435850" y="981075"/>
              <a:ext cx="1457325" cy="2425700"/>
            </a:xfrm>
            <a:prstGeom prst="rect">
              <a:avLst/>
            </a:prstGeom>
            <a:noFill/>
            <a:ln w="3175">
              <a:solidFill>
                <a:srgbClr val="99FF33"/>
              </a:solidFill>
              <a:miter lim="800000"/>
              <a:headEnd/>
              <a:tailEnd/>
            </a:ln>
          </p:spPr>
        </p:pic>
        <p:pic>
          <p:nvPicPr>
            <p:cNvPr id="16398" name="Picture 31" descr="44034   12 + 24"/>
            <p:cNvPicPr>
              <a:picLocks noChangeAspect="1" noChangeArrowheads="1"/>
            </p:cNvPicPr>
            <p:nvPr/>
          </p:nvPicPr>
          <p:blipFill>
            <a:blip r:embed="rId4" cstate="print"/>
            <a:srcRect t="9602" r="53651" b="16570"/>
            <a:stretch>
              <a:fillRect/>
            </a:stretch>
          </p:blipFill>
          <p:spPr bwMode="auto">
            <a:xfrm>
              <a:off x="3779838" y="981075"/>
              <a:ext cx="1477962" cy="2422525"/>
            </a:xfrm>
            <a:prstGeom prst="rect">
              <a:avLst/>
            </a:prstGeom>
            <a:noFill/>
            <a:ln w="3175">
              <a:solidFill>
                <a:srgbClr val="99FF33"/>
              </a:solidFill>
              <a:miter lim="800000"/>
              <a:headEnd/>
              <a:tailEnd/>
            </a:ln>
          </p:spPr>
        </p:pic>
        <p:sp>
          <p:nvSpPr>
            <p:cNvPr id="16399" name="CasellaDiTesto 18"/>
            <p:cNvSpPr txBox="1">
              <a:spLocks noChangeArrowheads="1"/>
            </p:cNvSpPr>
            <p:nvPr/>
          </p:nvSpPr>
          <p:spPr bwMode="auto">
            <a:xfrm>
              <a:off x="4197350" y="3424984"/>
              <a:ext cx="642938" cy="334841"/>
            </a:xfrm>
            <a:prstGeom prst="rect">
              <a:avLst/>
            </a:prstGeom>
            <a:noFill/>
            <a:ln w="9525">
              <a:noFill/>
              <a:miter lim="800000"/>
              <a:headEnd/>
              <a:tailEnd/>
            </a:ln>
          </p:spPr>
          <p:txBody>
            <a:bodyPr>
              <a:spAutoFit/>
            </a:bodyPr>
            <a:lstStyle/>
            <a:p>
              <a:pPr algn="ctr"/>
              <a:r>
                <a:rPr lang="it-IT" b="1">
                  <a:solidFill>
                    <a:schemeClr val="bg1"/>
                  </a:solidFill>
                </a:rPr>
                <a:t>6 h</a:t>
              </a:r>
            </a:p>
          </p:txBody>
        </p:sp>
        <p:sp>
          <p:nvSpPr>
            <p:cNvPr id="16400" name="CasellaDiTesto 19"/>
            <p:cNvSpPr txBox="1">
              <a:spLocks noChangeArrowheads="1"/>
            </p:cNvSpPr>
            <p:nvPr/>
          </p:nvSpPr>
          <p:spPr bwMode="auto">
            <a:xfrm>
              <a:off x="6027738" y="3428784"/>
              <a:ext cx="642937" cy="334767"/>
            </a:xfrm>
            <a:prstGeom prst="rect">
              <a:avLst/>
            </a:prstGeom>
            <a:noFill/>
            <a:ln w="9525">
              <a:noFill/>
              <a:miter lim="800000"/>
              <a:headEnd/>
              <a:tailEnd/>
            </a:ln>
          </p:spPr>
          <p:txBody>
            <a:bodyPr>
              <a:spAutoFit/>
            </a:bodyPr>
            <a:lstStyle/>
            <a:p>
              <a:pPr algn="ctr"/>
              <a:r>
                <a:rPr lang="it-IT" b="1">
                  <a:solidFill>
                    <a:schemeClr val="bg1"/>
                  </a:solidFill>
                </a:rPr>
                <a:t>24 h</a:t>
              </a:r>
            </a:p>
          </p:txBody>
        </p:sp>
        <p:sp>
          <p:nvSpPr>
            <p:cNvPr id="16401" name="CasellaDiTesto 20"/>
            <p:cNvSpPr txBox="1">
              <a:spLocks noChangeArrowheads="1"/>
            </p:cNvSpPr>
            <p:nvPr/>
          </p:nvSpPr>
          <p:spPr bwMode="auto">
            <a:xfrm>
              <a:off x="7842250" y="3428784"/>
              <a:ext cx="644525" cy="334767"/>
            </a:xfrm>
            <a:prstGeom prst="rect">
              <a:avLst/>
            </a:prstGeom>
            <a:noFill/>
            <a:ln w="9525">
              <a:noFill/>
              <a:miter lim="800000"/>
              <a:headEnd/>
              <a:tailEnd/>
            </a:ln>
          </p:spPr>
          <p:txBody>
            <a:bodyPr>
              <a:spAutoFit/>
            </a:bodyPr>
            <a:lstStyle/>
            <a:p>
              <a:pPr algn="ctr"/>
              <a:r>
                <a:rPr lang="it-IT" b="1">
                  <a:solidFill>
                    <a:schemeClr val="bg1"/>
                  </a:solidFill>
                </a:rPr>
                <a:t>48 h</a:t>
              </a:r>
            </a:p>
          </p:txBody>
        </p:sp>
      </p:grpSp>
      <p:grpSp>
        <p:nvGrpSpPr>
          <p:cNvPr id="6" name="Gruppo 25"/>
          <p:cNvGrpSpPr>
            <a:grpSpLocks/>
          </p:cNvGrpSpPr>
          <p:nvPr/>
        </p:nvGrpSpPr>
        <p:grpSpPr bwMode="auto">
          <a:xfrm>
            <a:off x="3851275" y="4071938"/>
            <a:ext cx="5053013" cy="2803525"/>
            <a:chOff x="3851275" y="3933825"/>
            <a:chExt cx="5053013" cy="2803200"/>
          </a:xfrm>
        </p:grpSpPr>
        <p:pic>
          <p:nvPicPr>
            <p:cNvPr id="16390" name="Picture 27" descr="44034 96+8 gg"/>
            <p:cNvPicPr>
              <a:picLocks noChangeAspect="1" noChangeArrowheads="1"/>
            </p:cNvPicPr>
            <p:nvPr/>
          </p:nvPicPr>
          <p:blipFill>
            <a:blip r:embed="rId6" cstate="print"/>
            <a:srcRect t="10791" r="53929" b="16862"/>
            <a:stretch>
              <a:fillRect/>
            </a:stretch>
          </p:blipFill>
          <p:spPr bwMode="auto">
            <a:xfrm>
              <a:off x="5651500" y="3933825"/>
              <a:ext cx="1470025" cy="2374900"/>
            </a:xfrm>
            <a:prstGeom prst="rect">
              <a:avLst/>
            </a:prstGeom>
            <a:noFill/>
            <a:ln w="3175">
              <a:solidFill>
                <a:srgbClr val="99FF33"/>
              </a:solidFill>
              <a:miter lim="800000"/>
              <a:headEnd/>
              <a:tailEnd/>
            </a:ln>
          </p:spPr>
        </p:pic>
        <p:pic>
          <p:nvPicPr>
            <p:cNvPr id="16391" name="Picture 29" descr="44034 48 + 72"/>
            <p:cNvPicPr>
              <a:picLocks noChangeAspect="1" noChangeArrowheads="1"/>
            </p:cNvPicPr>
            <p:nvPr/>
          </p:nvPicPr>
          <p:blipFill>
            <a:blip r:embed="rId5" cstate="print"/>
            <a:srcRect l="50044" t="9326" r="5695" b="16846"/>
            <a:stretch>
              <a:fillRect/>
            </a:stretch>
          </p:blipFill>
          <p:spPr bwMode="auto">
            <a:xfrm>
              <a:off x="3851275" y="3933825"/>
              <a:ext cx="1411288" cy="2422525"/>
            </a:xfrm>
            <a:prstGeom prst="rect">
              <a:avLst/>
            </a:prstGeom>
            <a:noFill/>
            <a:ln w="3175">
              <a:solidFill>
                <a:srgbClr val="99FF33"/>
              </a:solidFill>
              <a:miter lim="800000"/>
              <a:headEnd/>
              <a:tailEnd/>
            </a:ln>
          </p:spPr>
        </p:pic>
        <p:pic>
          <p:nvPicPr>
            <p:cNvPr id="16392" name="Picture 32" descr="44034 96+8 gg"/>
            <p:cNvPicPr>
              <a:picLocks noChangeAspect="1" noChangeArrowheads="1"/>
            </p:cNvPicPr>
            <p:nvPr/>
          </p:nvPicPr>
          <p:blipFill>
            <a:blip r:embed="rId6" cstate="print"/>
            <a:srcRect l="48338" t="10791" r="6165" b="16862"/>
            <a:stretch>
              <a:fillRect/>
            </a:stretch>
          </p:blipFill>
          <p:spPr bwMode="auto">
            <a:xfrm>
              <a:off x="7451725" y="3933825"/>
              <a:ext cx="1452563" cy="2374900"/>
            </a:xfrm>
            <a:prstGeom prst="rect">
              <a:avLst/>
            </a:prstGeom>
            <a:noFill/>
            <a:ln w="3175">
              <a:solidFill>
                <a:srgbClr val="99FF33"/>
              </a:solidFill>
              <a:miter lim="800000"/>
              <a:headEnd/>
              <a:tailEnd/>
            </a:ln>
          </p:spPr>
        </p:pic>
        <p:sp>
          <p:nvSpPr>
            <p:cNvPr id="16393" name="CasellaDiTesto 22"/>
            <p:cNvSpPr txBox="1">
              <a:spLocks noChangeArrowheads="1"/>
            </p:cNvSpPr>
            <p:nvPr/>
          </p:nvSpPr>
          <p:spPr bwMode="auto">
            <a:xfrm>
              <a:off x="4235450" y="6370355"/>
              <a:ext cx="642938" cy="366670"/>
            </a:xfrm>
            <a:prstGeom prst="rect">
              <a:avLst/>
            </a:prstGeom>
            <a:noFill/>
            <a:ln w="9525">
              <a:noFill/>
              <a:miter lim="800000"/>
              <a:headEnd/>
              <a:tailEnd/>
            </a:ln>
          </p:spPr>
          <p:txBody>
            <a:bodyPr>
              <a:spAutoFit/>
            </a:bodyPr>
            <a:lstStyle/>
            <a:p>
              <a:pPr algn="ctr"/>
              <a:r>
                <a:rPr lang="it-IT" b="1">
                  <a:solidFill>
                    <a:schemeClr val="bg1"/>
                  </a:solidFill>
                </a:rPr>
                <a:t>72 h</a:t>
              </a:r>
            </a:p>
          </p:txBody>
        </p:sp>
        <p:sp>
          <p:nvSpPr>
            <p:cNvPr id="16394" name="CasellaDiTesto 23"/>
            <p:cNvSpPr txBox="1">
              <a:spLocks noChangeArrowheads="1"/>
            </p:cNvSpPr>
            <p:nvPr/>
          </p:nvSpPr>
          <p:spPr bwMode="auto">
            <a:xfrm>
              <a:off x="6064250" y="6370355"/>
              <a:ext cx="644525" cy="366670"/>
            </a:xfrm>
            <a:prstGeom prst="rect">
              <a:avLst/>
            </a:prstGeom>
            <a:noFill/>
            <a:ln w="9525">
              <a:noFill/>
              <a:miter lim="800000"/>
              <a:headEnd/>
              <a:tailEnd/>
            </a:ln>
          </p:spPr>
          <p:txBody>
            <a:bodyPr>
              <a:spAutoFit/>
            </a:bodyPr>
            <a:lstStyle/>
            <a:p>
              <a:pPr algn="ctr"/>
              <a:r>
                <a:rPr lang="it-IT" b="1">
                  <a:solidFill>
                    <a:schemeClr val="bg1"/>
                  </a:solidFill>
                </a:rPr>
                <a:t>96 h</a:t>
              </a:r>
            </a:p>
          </p:txBody>
        </p:sp>
        <p:sp>
          <p:nvSpPr>
            <p:cNvPr id="16395" name="CasellaDiTesto 24"/>
            <p:cNvSpPr txBox="1">
              <a:spLocks noChangeArrowheads="1"/>
            </p:cNvSpPr>
            <p:nvPr/>
          </p:nvSpPr>
          <p:spPr bwMode="auto">
            <a:xfrm>
              <a:off x="7785100" y="6367181"/>
              <a:ext cx="785813" cy="366670"/>
            </a:xfrm>
            <a:prstGeom prst="rect">
              <a:avLst/>
            </a:prstGeom>
            <a:noFill/>
            <a:ln w="9525">
              <a:noFill/>
              <a:miter lim="800000"/>
              <a:headEnd/>
              <a:tailEnd/>
            </a:ln>
          </p:spPr>
          <p:txBody>
            <a:bodyPr>
              <a:spAutoFit/>
            </a:bodyPr>
            <a:lstStyle/>
            <a:p>
              <a:pPr algn="ctr"/>
              <a:r>
                <a:rPr lang="it-IT" b="1">
                  <a:solidFill>
                    <a:schemeClr val="bg1"/>
                  </a:solidFill>
                </a:rPr>
                <a:t>192 h</a:t>
              </a:r>
            </a:p>
          </p:txBody>
        </p:sp>
      </p:grpSp>
    </p:spTree>
    <p:extLst>
      <p:ext uri="{BB962C8B-B14F-4D97-AF65-F5344CB8AC3E}">
        <p14:creationId xmlns:p14="http://schemas.microsoft.com/office/powerpoint/2010/main" val="720365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reen Shot 2015-06-10 at 17.34.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6028" t="45514" r="41625" b="43803"/>
          <a:stretch/>
        </p:blipFill>
        <p:spPr>
          <a:xfrm>
            <a:off x="2411760" y="3327561"/>
            <a:ext cx="4608512" cy="965535"/>
          </a:xfrm>
          <a:ln>
            <a:solidFill>
              <a:schemeClr val="tx1"/>
            </a:solidFill>
          </a:ln>
        </p:spPr>
      </p:pic>
      <p:pic>
        <p:nvPicPr>
          <p:cNvPr id="5" name="Segnaposto contenuto 3" descr="Screen Shot 2015-06-10 at 17.34.07.png"/>
          <p:cNvPicPr>
            <a:picLocks noChangeAspect="1"/>
          </p:cNvPicPr>
          <p:nvPr/>
        </p:nvPicPr>
        <p:blipFill rotWithShape="1">
          <a:blip r:embed="rId3">
            <a:extLst>
              <a:ext uri="{28A0092B-C50C-407E-A947-70E740481C1C}">
                <a14:useLocalDpi xmlns:a14="http://schemas.microsoft.com/office/drawing/2010/main" val="0"/>
              </a:ext>
            </a:extLst>
          </a:blip>
          <a:srcRect l="26028" t="18349" r="41625" b="56004"/>
          <a:stretch/>
        </p:blipFill>
        <p:spPr>
          <a:xfrm>
            <a:off x="251520" y="37816"/>
            <a:ext cx="6768752" cy="3247168"/>
          </a:xfrm>
          <a:prstGeom prst="rect">
            <a:avLst/>
          </a:prstGeom>
        </p:spPr>
      </p:pic>
      <p:pic>
        <p:nvPicPr>
          <p:cNvPr id="6" name="Segnaposto contenuto 3" descr="Screen Shot 2015-06-10 at 17.34.07.png"/>
          <p:cNvPicPr>
            <a:picLocks noChangeAspect="1"/>
          </p:cNvPicPr>
          <p:nvPr/>
        </p:nvPicPr>
        <p:blipFill rotWithShape="1">
          <a:blip r:embed="rId3">
            <a:extLst>
              <a:ext uri="{28A0092B-C50C-407E-A947-70E740481C1C}">
                <a14:useLocalDpi xmlns:a14="http://schemas.microsoft.com/office/drawing/2010/main" val="0"/>
              </a:ext>
            </a:extLst>
          </a:blip>
          <a:srcRect l="26028" t="56406" r="41625" b="20910"/>
          <a:stretch/>
        </p:blipFill>
        <p:spPr>
          <a:xfrm>
            <a:off x="2411760" y="4325839"/>
            <a:ext cx="4608512" cy="2050078"/>
          </a:xfrm>
          <a:prstGeom prst="rect">
            <a:avLst/>
          </a:prstGeom>
        </p:spPr>
      </p:pic>
      <p:sp>
        <p:nvSpPr>
          <p:cNvPr id="8" name="Rettangolo 7"/>
          <p:cNvSpPr/>
          <p:nvPr/>
        </p:nvSpPr>
        <p:spPr>
          <a:xfrm>
            <a:off x="4355976" y="6444044"/>
            <a:ext cx="4740563" cy="369332"/>
          </a:xfrm>
          <a:prstGeom prst="rect">
            <a:avLst/>
          </a:prstGeom>
        </p:spPr>
        <p:txBody>
          <a:bodyPr wrap="none">
            <a:spAutoFit/>
          </a:bodyPr>
          <a:lstStyle/>
          <a:p>
            <a:pPr algn="r"/>
            <a:r>
              <a:rPr lang="de-DE" i="1" dirty="0" err="1"/>
              <a:t>Poli</a:t>
            </a:r>
            <a:r>
              <a:rPr lang="de-DE" i="1" dirty="0"/>
              <a:t> et al. </a:t>
            </a:r>
            <a:r>
              <a:rPr lang="de-DE" i="1" dirty="0" err="1"/>
              <a:t>Cancer</a:t>
            </a:r>
            <a:r>
              <a:rPr lang="de-DE" i="1" dirty="0"/>
              <a:t> </a:t>
            </a:r>
            <a:r>
              <a:rPr lang="de-DE" i="1" dirty="0" err="1"/>
              <a:t>Immunol</a:t>
            </a:r>
            <a:r>
              <a:rPr lang="de-DE" i="1" dirty="0"/>
              <a:t> Res. 2013 Aug:134-43</a:t>
            </a:r>
            <a:endParaRPr lang="en-GB" i="1" dirty="0"/>
          </a:p>
        </p:txBody>
      </p:sp>
      <p:pic>
        <p:nvPicPr>
          <p:cNvPr id="9" name="Immagine 8" descr="Screen Shot 2015-06-10 at 17.34.16.png"/>
          <p:cNvPicPr>
            <a:picLocks noChangeAspect="1"/>
          </p:cNvPicPr>
          <p:nvPr/>
        </p:nvPicPr>
        <p:blipFill rotWithShape="1">
          <a:blip r:embed="rId4">
            <a:extLst>
              <a:ext uri="{28A0092B-C50C-407E-A947-70E740481C1C}">
                <a14:useLocalDpi xmlns:a14="http://schemas.microsoft.com/office/drawing/2010/main" val="0"/>
              </a:ext>
            </a:extLst>
          </a:blip>
          <a:srcRect l="29674" t="57317" r="51933" b="19633"/>
          <a:stretch/>
        </p:blipFill>
        <p:spPr>
          <a:xfrm>
            <a:off x="467544" y="3447141"/>
            <a:ext cx="1355813" cy="1061979"/>
          </a:xfrm>
          <a:prstGeom prst="rect">
            <a:avLst/>
          </a:prstGeom>
        </p:spPr>
      </p:pic>
      <p:pic>
        <p:nvPicPr>
          <p:cNvPr id="10" name="Immagine 9" descr="Screen Shot 2015-06-10 at 17.34.16.png"/>
          <p:cNvPicPr>
            <a:picLocks noChangeAspect="1"/>
          </p:cNvPicPr>
          <p:nvPr/>
        </p:nvPicPr>
        <p:blipFill rotWithShape="1">
          <a:blip r:embed="rId4">
            <a:extLst>
              <a:ext uri="{28A0092B-C50C-407E-A947-70E740481C1C}">
                <a14:useLocalDpi xmlns:a14="http://schemas.microsoft.com/office/drawing/2010/main" val="0"/>
              </a:ext>
            </a:extLst>
          </a:blip>
          <a:srcRect l="47800" t="57317" r="34182" b="19633"/>
          <a:stretch/>
        </p:blipFill>
        <p:spPr>
          <a:xfrm>
            <a:off x="539552" y="4653136"/>
            <a:ext cx="1328190" cy="1061979"/>
          </a:xfrm>
          <a:prstGeom prst="rect">
            <a:avLst/>
          </a:prstGeom>
        </p:spPr>
      </p:pic>
    </p:spTree>
    <p:extLst>
      <p:ext uri="{BB962C8B-B14F-4D97-AF65-F5344CB8AC3E}">
        <p14:creationId xmlns:p14="http://schemas.microsoft.com/office/powerpoint/2010/main" val="380802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F6A5-6E6C-1C4F-961B-1E7EF9B81C43}"/>
              </a:ext>
            </a:extLst>
          </p:cNvPr>
          <p:cNvSpPr>
            <a:spLocks noGrp="1"/>
          </p:cNvSpPr>
          <p:nvPr>
            <p:ph type="title"/>
          </p:nvPr>
        </p:nvSpPr>
        <p:spPr>
          <a:xfrm>
            <a:off x="292984" y="428264"/>
            <a:ext cx="8295431" cy="4491763"/>
          </a:xfrm>
        </p:spPr>
        <p:txBody>
          <a:bodyPr>
            <a:normAutofit fontScale="90000"/>
          </a:bodyPr>
          <a:lstStyle/>
          <a:p>
            <a:pPr>
              <a:lnSpc>
                <a:spcPct val="100000"/>
              </a:lnSpc>
            </a:pPr>
            <a:br>
              <a:rPr lang="en-GB" dirty="0"/>
            </a:br>
            <a:r>
              <a:rPr lang="en-GB" dirty="0"/>
              <a:t>Radionuclide Therapy </a:t>
            </a:r>
            <a:br>
              <a:rPr lang="en-GB" dirty="0"/>
            </a:br>
            <a:r>
              <a:rPr lang="en-GB" dirty="0"/>
              <a:t>Molecular Radiotherapy</a:t>
            </a:r>
            <a:br>
              <a:rPr lang="en-GB" dirty="0"/>
            </a:br>
            <a:r>
              <a:rPr lang="en-GB" dirty="0"/>
              <a:t>Peptide </a:t>
            </a:r>
            <a:r>
              <a:rPr lang="en-GB" dirty="0" err="1"/>
              <a:t>RadioReceptor</a:t>
            </a:r>
            <a:r>
              <a:rPr lang="en-GB" dirty="0"/>
              <a:t> Therapy (PRRT)</a:t>
            </a:r>
            <a:br>
              <a:rPr lang="en-GB" dirty="0"/>
            </a:br>
            <a:r>
              <a:rPr lang="en-GB" dirty="0" err="1"/>
              <a:t>Radioimmunotherapy</a:t>
            </a:r>
            <a:r>
              <a:rPr lang="en-GB" dirty="0"/>
              <a:t> (RIT)</a:t>
            </a:r>
            <a:br>
              <a:rPr lang="en-GB" dirty="0"/>
            </a:br>
            <a:r>
              <a:rPr lang="en-GB" dirty="0" err="1"/>
              <a:t>Theragnostic</a:t>
            </a:r>
            <a:br>
              <a:rPr lang="en-GB" dirty="0"/>
            </a:br>
            <a:br>
              <a:rPr lang="en-GB" dirty="0"/>
            </a:br>
            <a:br>
              <a:rPr lang="en-GB" dirty="0"/>
            </a:br>
            <a:endParaRPr lang="en-GB" dirty="0"/>
          </a:p>
        </p:txBody>
      </p:sp>
    </p:spTree>
    <p:extLst>
      <p:ext uri="{BB962C8B-B14F-4D97-AF65-F5344CB8AC3E}">
        <p14:creationId xmlns:p14="http://schemas.microsoft.com/office/powerpoint/2010/main" val="2569346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pic>
        <p:nvPicPr>
          <p:cNvPr id="4" name="Cancer Therapy.mp4 (1)">
            <a:hlinkClick r:id="" action="ppaction://media"/>
            <a:extLst>
              <a:ext uri="{FF2B5EF4-FFF2-40B4-BE49-F238E27FC236}">
                <a16:creationId xmlns:a16="http://schemas.microsoft.com/office/drawing/2014/main" id="{8DEFB47C-2D99-374C-9543-943790E5B2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967" y="365126"/>
            <a:ext cx="8947733" cy="5108574"/>
          </a:xfrm>
        </p:spPr>
      </p:pic>
    </p:spTree>
    <p:extLst>
      <p:ext uri="{BB962C8B-B14F-4D97-AF65-F5344CB8AC3E}">
        <p14:creationId xmlns:p14="http://schemas.microsoft.com/office/powerpoint/2010/main" val="297165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4D41-DF7C-F34A-8001-ABEA427AFCF9}"/>
              </a:ext>
            </a:extLst>
          </p:cNvPr>
          <p:cNvSpPr>
            <a:spLocks noGrp="1"/>
          </p:cNvSpPr>
          <p:nvPr>
            <p:ph type="title"/>
          </p:nvPr>
        </p:nvSpPr>
        <p:spPr>
          <a:xfrm>
            <a:off x="466604" y="238224"/>
            <a:ext cx="7886700" cy="1325563"/>
          </a:xfrm>
        </p:spPr>
        <p:txBody>
          <a:bodyPr/>
          <a:lstStyle/>
          <a:p>
            <a:pPr algn="ctr"/>
            <a:r>
              <a:rPr lang="en-GB" dirty="0"/>
              <a:t>Pre-requisite for radionuclide therapy</a:t>
            </a:r>
          </a:p>
        </p:txBody>
      </p:sp>
      <p:pic>
        <p:nvPicPr>
          <p:cNvPr id="4" name="Picture 3">
            <a:extLst>
              <a:ext uri="{FF2B5EF4-FFF2-40B4-BE49-F238E27FC236}">
                <a16:creationId xmlns:a16="http://schemas.microsoft.com/office/drawing/2014/main" id="{DBEF6678-F303-E344-9C0F-DA9138371526}"/>
              </a:ext>
            </a:extLst>
          </p:cNvPr>
          <p:cNvPicPr>
            <a:picLocks noChangeAspect="1"/>
          </p:cNvPicPr>
          <p:nvPr/>
        </p:nvPicPr>
        <p:blipFill>
          <a:blip r:embed="rId2"/>
          <a:stretch>
            <a:fillRect/>
          </a:stretch>
        </p:blipFill>
        <p:spPr>
          <a:xfrm>
            <a:off x="628650" y="2219433"/>
            <a:ext cx="2545013" cy="2707195"/>
          </a:xfrm>
          <a:prstGeom prst="rect">
            <a:avLst/>
          </a:prstGeom>
        </p:spPr>
      </p:pic>
      <p:grpSp>
        <p:nvGrpSpPr>
          <p:cNvPr id="8" name="Group 20">
            <a:extLst>
              <a:ext uri="{FF2B5EF4-FFF2-40B4-BE49-F238E27FC236}">
                <a16:creationId xmlns:a16="http://schemas.microsoft.com/office/drawing/2014/main" id="{0FA2607D-04FE-C04B-8326-AA0F1F73133F}"/>
              </a:ext>
            </a:extLst>
          </p:cNvPr>
          <p:cNvGrpSpPr>
            <a:grpSpLocks/>
          </p:cNvGrpSpPr>
          <p:nvPr/>
        </p:nvGrpSpPr>
        <p:grpSpPr bwMode="auto">
          <a:xfrm>
            <a:off x="3920054" y="2243144"/>
            <a:ext cx="4969303" cy="3389643"/>
            <a:chOff x="2880" y="2614"/>
            <a:chExt cx="2629" cy="1556"/>
          </a:xfrm>
        </p:grpSpPr>
        <p:pic>
          <p:nvPicPr>
            <p:cNvPr id="9" name="Picture 16">
              <a:extLst>
                <a:ext uri="{FF2B5EF4-FFF2-40B4-BE49-F238E27FC236}">
                  <a16:creationId xmlns:a16="http://schemas.microsoft.com/office/drawing/2014/main" id="{C2B4980C-FAB7-8644-90EC-3860FB46D889}"/>
                </a:ext>
              </a:extLst>
            </p:cNvPr>
            <p:cNvPicPr>
              <a:picLocks noChangeAspect="1" noChangeArrowheads="1"/>
            </p:cNvPicPr>
            <p:nvPr/>
          </p:nvPicPr>
          <p:blipFill>
            <a:blip r:embed="rId3" cstate="print"/>
            <a:srcRect l="8482" t="13368" r="6764" b="3828"/>
            <a:stretch>
              <a:fillRect/>
            </a:stretch>
          </p:blipFill>
          <p:spPr bwMode="auto">
            <a:xfrm>
              <a:off x="2880" y="2614"/>
              <a:ext cx="1996" cy="1237"/>
            </a:xfrm>
            <a:prstGeom prst="rect">
              <a:avLst/>
            </a:prstGeom>
            <a:noFill/>
            <a:ln w="9525">
              <a:noFill/>
              <a:miter lim="800000"/>
              <a:headEnd/>
              <a:tailEnd/>
            </a:ln>
          </p:spPr>
        </p:pic>
        <p:sp>
          <p:nvSpPr>
            <p:cNvPr id="10" name="Oval 17">
              <a:extLst>
                <a:ext uri="{FF2B5EF4-FFF2-40B4-BE49-F238E27FC236}">
                  <a16:creationId xmlns:a16="http://schemas.microsoft.com/office/drawing/2014/main" id="{D12BD2FE-53D9-4449-8ED2-80A464F3F839}"/>
                </a:ext>
              </a:extLst>
            </p:cNvPr>
            <p:cNvSpPr>
              <a:spLocks noChangeArrowheads="1"/>
            </p:cNvSpPr>
            <p:nvPr/>
          </p:nvSpPr>
          <p:spPr bwMode="auto">
            <a:xfrm rot="493152">
              <a:off x="4425" y="3608"/>
              <a:ext cx="408" cy="226"/>
            </a:xfrm>
            <a:prstGeom prst="ellipse">
              <a:avLst/>
            </a:prstGeom>
            <a:solidFill>
              <a:srgbClr val="FFFF00"/>
            </a:solidFill>
            <a:ln w="9525">
              <a:solidFill>
                <a:schemeClr val="tx1"/>
              </a:solidFill>
              <a:round/>
              <a:headEnd/>
              <a:tailEnd/>
            </a:ln>
          </p:spPr>
          <p:txBody>
            <a:bodyPr wrap="none" anchor="ctr"/>
            <a:lstStyle/>
            <a:p>
              <a:endParaRPr lang="it-IT" dirty="0">
                <a:solidFill>
                  <a:schemeClr val="tx2">
                    <a:lumMod val="50000"/>
                  </a:schemeClr>
                </a:solidFill>
              </a:endParaRPr>
            </a:p>
          </p:txBody>
        </p:sp>
        <p:pic>
          <p:nvPicPr>
            <p:cNvPr id="11" name="Picture 18" descr="radiaction">
              <a:extLst>
                <a:ext uri="{FF2B5EF4-FFF2-40B4-BE49-F238E27FC236}">
                  <a16:creationId xmlns:a16="http://schemas.microsoft.com/office/drawing/2014/main" id="{C0246C37-1D52-FD48-BBDD-067F166E3599}"/>
                </a:ext>
              </a:extLst>
            </p:cNvPr>
            <p:cNvPicPr>
              <a:picLocks noChangeAspect="1" noChangeArrowheads="1"/>
            </p:cNvPicPr>
            <p:nvPr/>
          </p:nvPicPr>
          <p:blipFill>
            <a:blip r:embed="rId4" cstate="print"/>
            <a:srcRect/>
            <a:stretch>
              <a:fillRect/>
            </a:stretch>
          </p:blipFill>
          <p:spPr bwMode="auto">
            <a:xfrm>
              <a:off x="4558" y="3657"/>
              <a:ext cx="136" cy="134"/>
            </a:xfrm>
            <a:prstGeom prst="rect">
              <a:avLst/>
            </a:prstGeom>
            <a:noFill/>
            <a:ln w="9525">
              <a:noFill/>
              <a:miter lim="800000"/>
              <a:headEnd/>
              <a:tailEnd/>
            </a:ln>
          </p:spPr>
        </p:pic>
        <p:sp>
          <p:nvSpPr>
            <p:cNvPr id="12" name="Text Box 19">
              <a:extLst>
                <a:ext uri="{FF2B5EF4-FFF2-40B4-BE49-F238E27FC236}">
                  <a16:creationId xmlns:a16="http://schemas.microsoft.com/office/drawing/2014/main" id="{88397E84-F06C-CB4A-916F-1B412974B51C}"/>
                </a:ext>
              </a:extLst>
            </p:cNvPr>
            <p:cNvSpPr txBox="1">
              <a:spLocks noChangeArrowheads="1"/>
            </p:cNvSpPr>
            <p:nvPr/>
          </p:nvSpPr>
          <p:spPr bwMode="auto">
            <a:xfrm>
              <a:off x="4546" y="3851"/>
              <a:ext cx="963" cy="319"/>
            </a:xfrm>
            <a:prstGeom prst="rect">
              <a:avLst/>
            </a:prstGeom>
            <a:noFill/>
            <a:ln w="9525">
              <a:noFill/>
              <a:miter lim="800000"/>
              <a:headEnd/>
              <a:tailEnd/>
            </a:ln>
          </p:spPr>
          <p:txBody>
            <a:bodyPr wrap="none">
              <a:spAutoFit/>
            </a:bodyPr>
            <a:lstStyle/>
            <a:p>
              <a:r>
                <a:rPr lang="it-IT" sz="2400" b="1" baseline="30000" dirty="0">
                  <a:solidFill>
                    <a:schemeClr val="tx2">
                      <a:lumMod val="50000"/>
                    </a:schemeClr>
                  </a:solidFill>
                </a:rPr>
                <a:t>131</a:t>
              </a:r>
              <a:r>
                <a:rPr lang="it-IT" sz="2400" b="1" dirty="0">
                  <a:solidFill>
                    <a:schemeClr val="tx2">
                      <a:lumMod val="50000"/>
                    </a:schemeClr>
                  </a:solidFill>
                </a:rPr>
                <a:t>I, </a:t>
              </a:r>
              <a:r>
                <a:rPr lang="it-IT" sz="2400" b="1" baseline="30000" dirty="0">
                  <a:solidFill>
                    <a:schemeClr val="tx2">
                      <a:lumMod val="50000"/>
                    </a:schemeClr>
                  </a:solidFill>
                </a:rPr>
                <a:t>111</a:t>
              </a:r>
              <a:r>
                <a:rPr lang="it-IT" sz="2400" b="1" dirty="0">
                  <a:solidFill>
                    <a:schemeClr val="tx2">
                      <a:lumMod val="50000"/>
                    </a:schemeClr>
                  </a:solidFill>
                </a:rPr>
                <a:t>In, </a:t>
              </a:r>
              <a:r>
                <a:rPr lang="it-IT" sz="2400" b="1" baseline="30000" dirty="0">
                  <a:solidFill>
                    <a:schemeClr val="tx2">
                      <a:lumMod val="50000"/>
                    </a:schemeClr>
                  </a:solidFill>
                </a:rPr>
                <a:t>99m</a:t>
              </a:r>
              <a:r>
                <a:rPr lang="it-IT" sz="2400" b="1" dirty="0">
                  <a:solidFill>
                    <a:schemeClr val="tx2">
                      <a:lumMod val="50000"/>
                    </a:schemeClr>
                  </a:solidFill>
                </a:rPr>
                <a:t>Tc, </a:t>
              </a:r>
            </a:p>
            <a:p>
              <a:r>
                <a:rPr lang="it-IT" sz="2400" b="1" baseline="30000" dirty="0">
                  <a:solidFill>
                    <a:schemeClr val="tx2">
                      <a:lumMod val="50000"/>
                    </a:schemeClr>
                  </a:solidFill>
                </a:rPr>
                <a:t>90</a:t>
              </a:r>
              <a:r>
                <a:rPr lang="it-IT" sz="2400" b="1" dirty="0">
                  <a:solidFill>
                    <a:schemeClr val="tx2">
                      <a:lumMod val="50000"/>
                    </a:schemeClr>
                  </a:solidFill>
                </a:rPr>
                <a:t>Y, </a:t>
              </a:r>
              <a:r>
                <a:rPr lang="it-IT" sz="2400" b="1" baseline="30000" dirty="0">
                  <a:solidFill>
                    <a:schemeClr val="tx2">
                      <a:lumMod val="50000"/>
                    </a:schemeClr>
                  </a:solidFill>
                </a:rPr>
                <a:t>177</a:t>
              </a:r>
              <a:r>
                <a:rPr lang="it-IT" sz="2400" b="1" dirty="0">
                  <a:solidFill>
                    <a:schemeClr val="tx2">
                      <a:lumMod val="50000"/>
                    </a:schemeClr>
                  </a:solidFill>
                </a:rPr>
                <a:t>Lu</a:t>
              </a:r>
            </a:p>
          </p:txBody>
        </p:sp>
      </p:grpSp>
    </p:spTree>
    <p:extLst>
      <p:ext uri="{BB962C8B-B14F-4D97-AF65-F5344CB8AC3E}">
        <p14:creationId xmlns:p14="http://schemas.microsoft.com/office/powerpoint/2010/main" val="427218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B6FF845-DFB8-7D41-B321-73922A502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295400"/>
            <a:ext cx="4776787"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Freeform 3">
            <a:extLst>
              <a:ext uri="{FF2B5EF4-FFF2-40B4-BE49-F238E27FC236}">
                <a16:creationId xmlns:a16="http://schemas.microsoft.com/office/drawing/2014/main" id="{2CC9F266-B4CF-E345-9D26-643A79B4B87C}"/>
              </a:ext>
            </a:extLst>
          </p:cNvPr>
          <p:cNvSpPr>
            <a:spLocks/>
          </p:cNvSpPr>
          <p:nvPr/>
        </p:nvSpPr>
        <p:spPr bwMode="auto">
          <a:xfrm>
            <a:off x="6394450" y="2546350"/>
            <a:ext cx="304800" cy="458788"/>
          </a:xfrm>
          <a:custGeom>
            <a:avLst/>
            <a:gdLst>
              <a:gd name="T0" fmla="*/ 2147483647 w 146"/>
              <a:gd name="T1" fmla="*/ 2147483647 h 289"/>
              <a:gd name="T2" fmla="*/ 2147483647 w 146"/>
              <a:gd name="T3" fmla="*/ 2147483647 h 289"/>
              <a:gd name="T4" fmla="*/ 0 w 146"/>
              <a:gd name="T5" fmla="*/ 2147483647 h 289"/>
              <a:gd name="T6" fmla="*/ 2147483647 w 146"/>
              <a:gd name="T7" fmla="*/ 2147483647 h 289"/>
              <a:gd name="T8" fmla="*/ 2147483647 w 146"/>
              <a:gd name="T9" fmla="*/ 0 h 289"/>
              <a:gd name="T10" fmla="*/ 2147483647 w 146"/>
              <a:gd name="T11" fmla="*/ 2147483647 h 289"/>
              <a:gd name="T12" fmla="*/ 0 60000 65536"/>
              <a:gd name="T13" fmla="*/ 0 60000 65536"/>
              <a:gd name="T14" fmla="*/ 0 60000 65536"/>
              <a:gd name="T15" fmla="*/ 0 60000 65536"/>
              <a:gd name="T16" fmla="*/ 0 60000 65536"/>
              <a:gd name="T17" fmla="*/ 0 60000 65536"/>
              <a:gd name="T18" fmla="*/ 0 w 146"/>
              <a:gd name="T19" fmla="*/ 0 h 289"/>
              <a:gd name="T20" fmla="*/ 146 w 146"/>
              <a:gd name="T21" fmla="*/ 289 h 289"/>
            </a:gdLst>
            <a:ahLst/>
            <a:cxnLst>
              <a:cxn ang="T12">
                <a:pos x="T0" y="T1"/>
              </a:cxn>
              <a:cxn ang="T13">
                <a:pos x="T2" y="T3"/>
              </a:cxn>
              <a:cxn ang="T14">
                <a:pos x="T4" y="T5"/>
              </a:cxn>
              <a:cxn ang="T15">
                <a:pos x="T6" y="T7"/>
              </a:cxn>
              <a:cxn ang="T16">
                <a:pos x="T8" y="T9"/>
              </a:cxn>
              <a:cxn ang="T17">
                <a:pos x="T10" y="T11"/>
              </a:cxn>
            </a:cxnLst>
            <a:rect l="T18" t="T19" r="T20" b="T21"/>
            <a:pathLst>
              <a:path w="146" h="289">
                <a:moveTo>
                  <a:pt x="145" y="145"/>
                </a:moveTo>
                <a:lnTo>
                  <a:pt x="88" y="288"/>
                </a:lnTo>
                <a:lnTo>
                  <a:pt x="0" y="231"/>
                </a:lnTo>
                <a:lnTo>
                  <a:pt x="2" y="55"/>
                </a:lnTo>
                <a:lnTo>
                  <a:pt x="92" y="0"/>
                </a:lnTo>
                <a:lnTo>
                  <a:pt x="145" y="145"/>
                </a:lnTo>
              </a:path>
            </a:pathLst>
          </a:custGeom>
          <a:solidFill>
            <a:srgbClr val="CC3300"/>
          </a:solidFill>
          <a:ln w="12700" cap="rnd">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196" name="AutoShape 4">
            <a:extLst>
              <a:ext uri="{FF2B5EF4-FFF2-40B4-BE49-F238E27FC236}">
                <a16:creationId xmlns:a16="http://schemas.microsoft.com/office/drawing/2014/main" id="{2CA013E7-C25B-1F4F-9272-60FD2F333E82}"/>
              </a:ext>
            </a:extLst>
          </p:cNvPr>
          <p:cNvSpPr>
            <a:spLocks noChangeArrowheads="1"/>
          </p:cNvSpPr>
          <p:nvPr/>
        </p:nvSpPr>
        <p:spPr bwMode="auto">
          <a:xfrm>
            <a:off x="6435725" y="3840163"/>
            <a:ext cx="301625" cy="225425"/>
          </a:xfrm>
          <a:prstGeom prst="plus">
            <a:avLst>
              <a:gd name="adj" fmla="val 24986"/>
            </a:avLst>
          </a:prstGeom>
          <a:solidFill>
            <a:srgbClr val="FF00FF"/>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197" name="AutoShape 5">
            <a:extLst>
              <a:ext uri="{FF2B5EF4-FFF2-40B4-BE49-F238E27FC236}">
                <a16:creationId xmlns:a16="http://schemas.microsoft.com/office/drawing/2014/main" id="{35DE6B62-28C6-0E44-BC9D-D455CBC24455}"/>
              </a:ext>
            </a:extLst>
          </p:cNvPr>
          <p:cNvSpPr>
            <a:spLocks noChangeArrowheads="1"/>
          </p:cNvSpPr>
          <p:nvPr/>
        </p:nvSpPr>
        <p:spPr bwMode="auto">
          <a:xfrm flipV="1">
            <a:off x="4214813" y="1219200"/>
            <a:ext cx="377825" cy="225425"/>
          </a:xfrm>
          <a:custGeom>
            <a:avLst/>
            <a:gdLst>
              <a:gd name="T0" fmla="*/ 1769423243 w 21600"/>
              <a:gd name="T1" fmla="*/ 128119459 h 21600"/>
              <a:gd name="T2" fmla="*/ 1011043941 w 21600"/>
              <a:gd name="T3" fmla="*/ 256239920 h 21600"/>
              <a:gd name="T4" fmla="*/ 252670167 w 21600"/>
              <a:gd name="T5" fmla="*/ 128119459 h 21600"/>
              <a:gd name="T6" fmla="*/ 1011043941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close/>
              </a:path>
            </a:pathLst>
          </a:custGeom>
          <a:solidFill>
            <a:srgbClr val="FF9900"/>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198" name="AutoShape 6">
            <a:extLst>
              <a:ext uri="{FF2B5EF4-FFF2-40B4-BE49-F238E27FC236}">
                <a16:creationId xmlns:a16="http://schemas.microsoft.com/office/drawing/2014/main" id="{D8B56550-107F-4D4C-8E0F-F43D2F137766}"/>
              </a:ext>
            </a:extLst>
          </p:cNvPr>
          <p:cNvSpPr>
            <a:spLocks noChangeArrowheads="1"/>
          </p:cNvSpPr>
          <p:nvPr/>
        </p:nvSpPr>
        <p:spPr bwMode="auto">
          <a:xfrm>
            <a:off x="2155825" y="2590800"/>
            <a:ext cx="301625" cy="301625"/>
          </a:xfrm>
          <a:prstGeom prst="hexagon">
            <a:avLst>
              <a:gd name="adj" fmla="val 24986"/>
              <a:gd name="vf" fmla="val 115470"/>
            </a:avLst>
          </a:prstGeom>
          <a:solidFill>
            <a:srgbClr val="00FFFF"/>
          </a:solidFill>
          <a:ln w="12700">
            <a:solidFill>
              <a:srgbClr val="3333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199" name="Line 7">
            <a:extLst>
              <a:ext uri="{FF2B5EF4-FFF2-40B4-BE49-F238E27FC236}">
                <a16:creationId xmlns:a16="http://schemas.microsoft.com/office/drawing/2014/main" id="{48A0F1C2-6428-DF4A-96FF-7057F51AF7AF}"/>
              </a:ext>
            </a:extLst>
          </p:cNvPr>
          <p:cNvSpPr>
            <a:spLocks noChangeShapeType="1"/>
          </p:cNvSpPr>
          <p:nvPr/>
        </p:nvSpPr>
        <p:spPr bwMode="auto">
          <a:xfrm>
            <a:off x="2182813" y="4038600"/>
            <a:ext cx="557212" cy="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8200" name="Line 8">
            <a:extLst>
              <a:ext uri="{FF2B5EF4-FFF2-40B4-BE49-F238E27FC236}">
                <a16:creationId xmlns:a16="http://schemas.microsoft.com/office/drawing/2014/main" id="{6836D0C8-3940-824C-8458-C80A3D03AB35}"/>
              </a:ext>
            </a:extLst>
          </p:cNvPr>
          <p:cNvSpPr>
            <a:spLocks noChangeShapeType="1"/>
          </p:cNvSpPr>
          <p:nvPr/>
        </p:nvSpPr>
        <p:spPr bwMode="auto">
          <a:xfrm flipH="1">
            <a:off x="2079625" y="4191000"/>
            <a:ext cx="608013" cy="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225" name="Text Box 9">
            <a:extLst>
              <a:ext uri="{FF2B5EF4-FFF2-40B4-BE49-F238E27FC236}">
                <a16:creationId xmlns:a16="http://schemas.microsoft.com/office/drawing/2014/main" id="{4E1CB3C0-6343-8443-9C47-6BD04D325C42}"/>
              </a:ext>
            </a:extLst>
          </p:cNvPr>
          <p:cNvSpPr txBox="1">
            <a:spLocks noChangeArrowheads="1"/>
          </p:cNvSpPr>
          <p:nvPr/>
        </p:nvSpPr>
        <p:spPr bwMode="auto">
          <a:xfrm>
            <a:off x="1236663" y="3657600"/>
            <a:ext cx="865187" cy="708025"/>
          </a:xfrm>
          <a:prstGeom prst="rect">
            <a:avLst/>
          </a:prstGeom>
          <a:noFill/>
          <a:ln w="9525">
            <a:noFill/>
            <a:miter lim="800000"/>
            <a:headEnd/>
            <a:tailEnd/>
          </a:ln>
          <a:effectLst/>
        </p:spPr>
        <p:txBody>
          <a:bodyPr wrap="none">
            <a:spAutoFit/>
          </a:bodyPr>
          <a:lstStyle/>
          <a:p>
            <a:pPr algn="ctr">
              <a:defRPr/>
            </a:pPr>
            <a:r>
              <a:rPr lang="it-IT" sz="2000" b="1" dirty="0" err="1">
                <a:effectLst>
                  <a:outerShdw blurRad="38100" dist="38100" dir="2700000" algn="tl">
                    <a:srgbClr val="000000"/>
                  </a:outerShdw>
                </a:effectLst>
                <a:latin typeface="Arial" charset="0"/>
              </a:rPr>
              <a:t>Na</a:t>
            </a:r>
            <a:r>
              <a:rPr lang="it-IT" sz="2000" b="1" dirty="0">
                <a:effectLst>
                  <a:outerShdw blurRad="38100" dist="38100" dir="2700000" algn="tl">
                    <a:srgbClr val="000000"/>
                  </a:outerShdw>
                </a:effectLst>
                <a:latin typeface="Arial" charset="0"/>
              </a:rPr>
              <a:t>/K</a:t>
            </a:r>
          </a:p>
          <a:p>
            <a:pPr algn="ctr">
              <a:defRPr/>
            </a:pPr>
            <a:r>
              <a:rPr lang="it-IT" sz="2000" b="1" dirty="0">
                <a:effectLst>
                  <a:outerShdw blurRad="38100" dist="38100" dir="2700000" algn="tl">
                    <a:srgbClr val="000000"/>
                  </a:outerShdw>
                </a:effectLst>
                <a:latin typeface="Arial" charset="0"/>
              </a:rPr>
              <a:t>(</a:t>
            </a:r>
            <a:r>
              <a:rPr lang="it-IT" sz="2000" b="1" baseline="30000" dirty="0">
                <a:effectLst>
                  <a:outerShdw blurRad="38100" dist="38100" dir="2700000" algn="tl">
                    <a:srgbClr val="000000"/>
                  </a:outerShdw>
                </a:effectLst>
                <a:latin typeface="Arial" charset="0"/>
              </a:rPr>
              <a:t>201</a:t>
            </a:r>
            <a:r>
              <a:rPr lang="it-IT" sz="2000" b="1" dirty="0">
                <a:effectLst>
                  <a:outerShdw blurRad="38100" dist="38100" dir="2700000" algn="tl">
                    <a:srgbClr val="000000"/>
                  </a:outerShdw>
                </a:effectLst>
                <a:latin typeface="Arial" charset="0"/>
              </a:rPr>
              <a:t>Tl)</a:t>
            </a:r>
          </a:p>
        </p:txBody>
      </p:sp>
      <p:sp>
        <p:nvSpPr>
          <p:cNvPr id="9226" name="Text Box 10">
            <a:extLst>
              <a:ext uri="{FF2B5EF4-FFF2-40B4-BE49-F238E27FC236}">
                <a16:creationId xmlns:a16="http://schemas.microsoft.com/office/drawing/2014/main" id="{BCCC8197-8CC5-334B-B6F7-3CD092E95248}"/>
              </a:ext>
            </a:extLst>
          </p:cNvPr>
          <p:cNvSpPr txBox="1">
            <a:spLocks noChangeArrowheads="1"/>
          </p:cNvSpPr>
          <p:nvPr/>
        </p:nvSpPr>
        <p:spPr bwMode="auto">
          <a:xfrm>
            <a:off x="3086100" y="436563"/>
            <a:ext cx="2692400" cy="701675"/>
          </a:xfrm>
          <a:prstGeom prst="rect">
            <a:avLst/>
          </a:prstGeom>
          <a:noFill/>
          <a:ln w="9525">
            <a:noFill/>
            <a:miter lim="800000"/>
            <a:headEnd/>
            <a:tailEnd/>
          </a:ln>
          <a:effectLst/>
        </p:spPr>
        <p:txBody>
          <a:bodyPr wrap="none">
            <a:spAutoFit/>
          </a:bodyPr>
          <a:lstStyle/>
          <a:p>
            <a:pPr algn="ctr">
              <a:defRPr/>
            </a:pPr>
            <a:r>
              <a:rPr lang="it-IT" sz="2000" b="1" dirty="0" err="1">
                <a:effectLst>
                  <a:outerShdw blurRad="38100" dist="38100" dir="2700000" algn="tl">
                    <a:srgbClr val="000000"/>
                  </a:outerShdw>
                </a:effectLst>
                <a:latin typeface="Arial" charset="0"/>
              </a:rPr>
              <a:t>rec</a:t>
            </a:r>
            <a:r>
              <a:rPr lang="it-IT" sz="2000" b="1" dirty="0">
                <a:effectLst>
                  <a:outerShdw blurRad="38100" dist="38100" dir="2700000" algn="tl">
                    <a:srgbClr val="000000"/>
                  </a:outerShdw>
                </a:effectLst>
                <a:latin typeface="Arial" charset="0"/>
              </a:rPr>
              <a:t>. ormoni steroidei</a:t>
            </a:r>
          </a:p>
          <a:p>
            <a:pPr algn="ctr">
              <a:defRPr/>
            </a:pPr>
            <a:r>
              <a:rPr lang="it-IT" sz="2000" b="1" dirty="0">
                <a:effectLst>
                  <a:outerShdw blurRad="38100" dist="38100" dir="2700000" algn="tl">
                    <a:srgbClr val="000000"/>
                  </a:outerShdw>
                </a:effectLst>
                <a:latin typeface="Arial" charset="0"/>
              </a:rPr>
              <a:t>(*I-Estr./</a:t>
            </a:r>
            <a:r>
              <a:rPr lang="it-IT" sz="2000" b="1" dirty="0" err="1">
                <a:effectLst>
                  <a:outerShdw blurRad="38100" dist="38100" dir="2700000" algn="tl">
                    <a:srgbClr val="000000"/>
                  </a:outerShdw>
                </a:effectLst>
                <a:latin typeface="Arial" charset="0"/>
              </a:rPr>
              <a:t>Prog</a:t>
            </a:r>
            <a:r>
              <a:rPr lang="it-IT" sz="2000" b="1" dirty="0">
                <a:effectLst>
                  <a:outerShdw blurRad="38100" dist="38100" dir="2700000" algn="tl">
                    <a:srgbClr val="000000"/>
                  </a:outerShdw>
                </a:effectLst>
                <a:latin typeface="Arial" charset="0"/>
              </a:rPr>
              <a:t>.)</a:t>
            </a:r>
          </a:p>
        </p:txBody>
      </p:sp>
      <p:sp>
        <p:nvSpPr>
          <p:cNvPr id="9227" name="Text Box 11">
            <a:extLst>
              <a:ext uri="{FF2B5EF4-FFF2-40B4-BE49-F238E27FC236}">
                <a16:creationId xmlns:a16="http://schemas.microsoft.com/office/drawing/2014/main" id="{59B72586-2129-6146-A0B9-AF32C6F313AA}"/>
              </a:ext>
            </a:extLst>
          </p:cNvPr>
          <p:cNvSpPr txBox="1">
            <a:spLocks noChangeArrowheads="1"/>
          </p:cNvSpPr>
          <p:nvPr/>
        </p:nvSpPr>
        <p:spPr bwMode="auto">
          <a:xfrm>
            <a:off x="393700" y="2082800"/>
            <a:ext cx="1593850" cy="1006475"/>
          </a:xfrm>
          <a:prstGeom prst="rect">
            <a:avLst/>
          </a:prstGeom>
          <a:noFill/>
          <a:ln w="9525">
            <a:noFill/>
            <a:miter lim="800000"/>
            <a:headEnd/>
            <a:tailEnd/>
          </a:ln>
          <a:effectLst/>
        </p:spPr>
        <p:txBody>
          <a:bodyPr wrap="none">
            <a:spAutoFit/>
          </a:bodyPr>
          <a:lstStyle/>
          <a:p>
            <a:pPr algn="ctr">
              <a:defRPr/>
            </a:pPr>
            <a:r>
              <a:rPr lang="it-IT" sz="2000" b="1" dirty="0">
                <a:effectLst>
                  <a:outerShdw blurRad="38100" dist="38100" dir="2700000" algn="tl">
                    <a:srgbClr val="000000"/>
                  </a:outerShdw>
                </a:effectLst>
                <a:latin typeface="Arial" charset="0"/>
              </a:rPr>
              <a:t>recettori</a:t>
            </a:r>
          </a:p>
          <a:p>
            <a:pPr algn="ctr">
              <a:defRPr/>
            </a:pPr>
            <a:r>
              <a:rPr lang="it-IT" sz="2000" b="1" dirty="0">
                <a:effectLst>
                  <a:outerShdw blurRad="38100" dist="38100" dir="2700000" algn="tl">
                    <a:srgbClr val="000000"/>
                  </a:outerShdw>
                </a:effectLst>
                <a:latin typeface="Arial" charset="0"/>
              </a:rPr>
              <a:t>transferrina</a:t>
            </a:r>
          </a:p>
          <a:p>
            <a:pPr algn="ctr">
              <a:defRPr/>
            </a:pPr>
            <a:r>
              <a:rPr lang="it-IT" sz="2000" b="1" dirty="0">
                <a:effectLst>
                  <a:outerShdw blurRad="38100" dist="38100" dir="2700000" algn="tl">
                    <a:srgbClr val="000000"/>
                  </a:outerShdw>
                </a:effectLst>
                <a:latin typeface="Arial" charset="0"/>
              </a:rPr>
              <a:t>(</a:t>
            </a:r>
            <a:r>
              <a:rPr lang="it-IT" sz="2000" b="1" baseline="30000" dirty="0">
                <a:effectLst>
                  <a:outerShdw blurRad="38100" dist="38100" dir="2700000" algn="tl">
                    <a:srgbClr val="000000"/>
                  </a:outerShdw>
                </a:effectLst>
                <a:latin typeface="Arial" charset="0"/>
              </a:rPr>
              <a:t>67</a:t>
            </a:r>
            <a:r>
              <a:rPr lang="it-IT" sz="2000" b="1" dirty="0">
                <a:effectLst>
                  <a:outerShdw blurRad="38100" dist="38100" dir="2700000" algn="tl">
                    <a:srgbClr val="000000"/>
                  </a:outerShdw>
                </a:effectLst>
                <a:latin typeface="Arial" charset="0"/>
              </a:rPr>
              <a:t>Ga)</a:t>
            </a:r>
          </a:p>
        </p:txBody>
      </p:sp>
      <p:sp>
        <p:nvSpPr>
          <p:cNvPr id="9228" name="Text Box 12">
            <a:extLst>
              <a:ext uri="{FF2B5EF4-FFF2-40B4-BE49-F238E27FC236}">
                <a16:creationId xmlns:a16="http://schemas.microsoft.com/office/drawing/2014/main" id="{6D7E93F4-4864-B540-A6D2-F315B59AABF6}"/>
              </a:ext>
            </a:extLst>
          </p:cNvPr>
          <p:cNvSpPr txBox="1">
            <a:spLocks noChangeArrowheads="1"/>
          </p:cNvSpPr>
          <p:nvPr/>
        </p:nvSpPr>
        <p:spPr bwMode="auto">
          <a:xfrm>
            <a:off x="519113" y="5837238"/>
            <a:ext cx="2524125" cy="641350"/>
          </a:xfrm>
          <a:prstGeom prst="rect">
            <a:avLst/>
          </a:prstGeom>
          <a:noFill/>
          <a:ln w="9525">
            <a:noFill/>
            <a:miter lim="800000"/>
            <a:headEnd/>
            <a:tailEnd/>
          </a:ln>
          <a:effectLst/>
        </p:spPr>
        <p:txBody>
          <a:bodyPr wrap="none">
            <a:spAutoFit/>
          </a:bodyPr>
          <a:lstStyle/>
          <a:p>
            <a:pPr algn="ctr">
              <a:lnSpc>
                <a:spcPct val="90000"/>
              </a:lnSpc>
              <a:defRPr/>
            </a:pPr>
            <a:r>
              <a:rPr lang="it-IT" sz="2000" b="1" dirty="0">
                <a:effectLst>
                  <a:outerShdw blurRad="38100" dist="38100" dir="2700000" algn="tl">
                    <a:srgbClr val="000000"/>
                  </a:outerShdw>
                </a:effectLst>
                <a:latin typeface="Arial" charset="0"/>
              </a:rPr>
              <a:t>substrati energetici</a:t>
            </a:r>
          </a:p>
          <a:p>
            <a:pPr algn="ctr">
              <a:lnSpc>
                <a:spcPct val="90000"/>
              </a:lnSpc>
              <a:defRPr/>
            </a:pPr>
            <a:r>
              <a:rPr lang="it-IT" sz="2000" b="1" dirty="0">
                <a:effectLst>
                  <a:outerShdw blurRad="38100" dist="38100" dir="2700000" algn="tl">
                    <a:srgbClr val="000000"/>
                  </a:outerShdw>
                </a:effectLst>
                <a:latin typeface="Arial" charset="0"/>
              </a:rPr>
              <a:t>(*I-Ac. grassi)</a:t>
            </a:r>
          </a:p>
        </p:txBody>
      </p:sp>
      <p:sp>
        <p:nvSpPr>
          <p:cNvPr id="8205" name="Line 13">
            <a:extLst>
              <a:ext uri="{FF2B5EF4-FFF2-40B4-BE49-F238E27FC236}">
                <a16:creationId xmlns:a16="http://schemas.microsoft.com/office/drawing/2014/main" id="{B89A7BC8-B419-D942-9877-8CB1084FF252}"/>
              </a:ext>
            </a:extLst>
          </p:cNvPr>
          <p:cNvSpPr>
            <a:spLocks noChangeShapeType="1"/>
          </p:cNvSpPr>
          <p:nvPr/>
        </p:nvSpPr>
        <p:spPr bwMode="auto">
          <a:xfrm flipV="1">
            <a:off x="1927225" y="4648200"/>
            <a:ext cx="914400" cy="1219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230" name="Text Box 14">
            <a:extLst>
              <a:ext uri="{FF2B5EF4-FFF2-40B4-BE49-F238E27FC236}">
                <a16:creationId xmlns:a16="http://schemas.microsoft.com/office/drawing/2014/main" id="{97077A5A-EC11-4249-8B5C-A6B3D96F5272}"/>
              </a:ext>
            </a:extLst>
          </p:cNvPr>
          <p:cNvSpPr txBox="1">
            <a:spLocks noChangeArrowheads="1"/>
          </p:cNvSpPr>
          <p:nvPr/>
        </p:nvSpPr>
        <p:spPr bwMode="auto">
          <a:xfrm>
            <a:off x="7373938" y="584200"/>
            <a:ext cx="1773237" cy="1006475"/>
          </a:xfrm>
          <a:prstGeom prst="rect">
            <a:avLst/>
          </a:prstGeom>
          <a:noFill/>
          <a:ln w="9525">
            <a:noFill/>
            <a:miter lim="800000"/>
            <a:headEnd/>
            <a:tailEnd/>
          </a:ln>
          <a:effectLst/>
        </p:spPr>
        <p:txBody>
          <a:bodyPr wrap="none">
            <a:spAutoFit/>
          </a:bodyPr>
          <a:lstStyle/>
          <a:p>
            <a:pPr algn="ctr">
              <a:defRPr/>
            </a:pPr>
            <a:r>
              <a:rPr lang="it-IT" sz="2000" b="1" dirty="0">
                <a:effectLst>
                  <a:outerShdw blurRad="38100" dist="38100" dir="2700000" algn="tl">
                    <a:srgbClr val="000000"/>
                  </a:outerShdw>
                </a:effectLst>
                <a:latin typeface="Arial" charset="0"/>
              </a:rPr>
              <a:t>precursori</a:t>
            </a:r>
          </a:p>
          <a:p>
            <a:pPr algn="ctr">
              <a:defRPr/>
            </a:pPr>
            <a:r>
              <a:rPr lang="it-IT" sz="2000" b="1" dirty="0">
                <a:effectLst>
                  <a:outerShdw blurRad="38100" dist="38100" dir="2700000" algn="tl">
                    <a:srgbClr val="000000"/>
                  </a:outerShdw>
                </a:effectLst>
                <a:latin typeface="Arial" charset="0"/>
              </a:rPr>
              <a:t>metabolici</a:t>
            </a:r>
          </a:p>
          <a:p>
            <a:pPr algn="ctr">
              <a:defRPr/>
            </a:pPr>
            <a:r>
              <a:rPr lang="it-IT" sz="2000" b="1" dirty="0">
                <a:effectLst>
                  <a:outerShdw blurRad="38100" dist="38100" dir="2700000" algn="tl">
                    <a:srgbClr val="000000"/>
                  </a:outerShdw>
                </a:effectLst>
                <a:latin typeface="Arial" charset="0"/>
              </a:rPr>
              <a:t>(</a:t>
            </a:r>
            <a:r>
              <a:rPr lang="it-IT" sz="2000" b="1" dirty="0" err="1">
                <a:effectLst>
                  <a:outerShdw blurRad="38100" dist="38100" dir="2700000" algn="tl">
                    <a:srgbClr val="000000"/>
                  </a:outerShdw>
                </a:effectLst>
                <a:latin typeface="Arial" charset="0"/>
              </a:rPr>
              <a:t>*I</a:t>
            </a:r>
            <a:r>
              <a:rPr lang="it-IT" sz="2000" b="1" dirty="0">
                <a:effectLst>
                  <a:outerShdw blurRad="38100" dist="38100" dir="2700000" algn="tl">
                    <a:srgbClr val="000000"/>
                  </a:outerShdw>
                </a:effectLst>
                <a:latin typeface="Arial" charset="0"/>
              </a:rPr>
              <a:t>; *I-Colest.)</a:t>
            </a:r>
          </a:p>
        </p:txBody>
      </p:sp>
      <p:sp>
        <p:nvSpPr>
          <p:cNvPr id="8207" name="Line 15">
            <a:extLst>
              <a:ext uri="{FF2B5EF4-FFF2-40B4-BE49-F238E27FC236}">
                <a16:creationId xmlns:a16="http://schemas.microsoft.com/office/drawing/2014/main" id="{87ED45CE-1403-A14D-97CB-00C8FCA6410E}"/>
              </a:ext>
            </a:extLst>
          </p:cNvPr>
          <p:cNvSpPr>
            <a:spLocks noChangeShapeType="1"/>
          </p:cNvSpPr>
          <p:nvPr/>
        </p:nvSpPr>
        <p:spPr bwMode="auto">
          <a:xfrm flipH="1">
            <a:off x="6083300" y="1233488"/>
            <a:ext cx="12954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232" name="Text Box 16">
            <a:extLst>
              <a:ext uri="{FF2B5EF4-FFF2-40B4-BE49-F238E27FC236}">
                <a16:creationId xmlns:a16="http://schemas.microsoft.com/office/drawing/2014/main" id="{7499EC65-419C-8D42-8CCA-1E571DED9F56}"/>
              </a:ext>
            </a:extLst>
          </p:cNvPr>
          <p:cNvSpPr txBox="1">
            <a:spLocks noChangeArrowheads="1"/>
          </p:cNvSpPr>
          <p:nvPr/>
        </p:nvSpPr>
        <p:spPr bwMode="auto">
          <a:xfrm>
            <a:off x="6600825" y="3406775"/>
            <a:ext cx="2451100" cy="641350"/>
          </a:xfrm>
          <a:prstGeom prst="rect">
            <a:avLst/>
          </a:prstGeom>
          <a:noFill/>
          <a:ln w="9525">
            <a:noFill/>
            <a:miter lim="800000"/>
            <a:headEnd/>
            <a:tailEnd/>
          </a:ln>
          <a:effectLst/>
        </p:spPr>
        <p:txBody>
          <a:bodyPr wrap="none">
            <a:spAutoFit/>
          </a:bodyPr>
          <a:lstStyle/>
          <a:p>
            <a:pPr algn="ctr">
              <a:lnSpc>
                <a:spcPct val="90000"/>
              </a:lnSpc>
              <a:defRPr/>
            </a:pPr>
            <a:r>
              <a:rPr lang="it-IT" sz="2000" b="1" dirty="0" err="1">
                <a:effectLst>
                  <a:outerShdw blurRad="38100" dist="38100" dir="2700000" algn="tl">
                    <a:srgbClr val="000000"/>
                  </a:outerShdw>
                </a:effectLst>
                <a:latin typeface="Arial" charset="0"/>
              </a:rPr>
              <a:t>rec</a:t>
            </a:r>
            <a:r>
              <a:rPr lang="it-IT" sz="2000" b="1" dirty="0">
                <a:effectLst>
                  <a:outerShdw blurRad="38100" dist="38100" dir="2700000" algn="tl">
                    <a:srgbClr val="000000"/>
                  </a:outerShdw>
                </a:effectLst>
                <a:latin typeface="Arial" charset="0"/>
              </a:rPr>
              <a:t>. fattori crescita</a:t>
            </a:r>
          </a:p>
          <a:p>
            <a:pPr algn="ctr">
              <a:lnSpc>
                <a:spcPct val="90000"/>
              </a:lnSpc>
              <a:defRPr/>
            </a:pPr>
            <a:r>
              <a:rPr lang="it-IT" sz="2000" b="1" dirty="0">
                <a:effectLst>
                  <a:outerShdw blurRad="38100" dist="38100" dir="2700000" algn="tl">
                    <a:srgbClr val="000000"/>
                  </a:outerShdw>
                </a:effectLst>
                <a:latin typeface="Arial" charset="0"/>
              </a:rPr>
              <a:t>(</a:t>
            </a:r>
            <a:r>
              <a:rPr lang="it-IT" sz="2000" b="1" baseline="30000" dirty="0">
                <a:effectLst>
                  <a:outerShdw blurRad="38100" dist="38100" dir="2700000" algn="tl">
                    <a:srgbClr val="000000"/>
                  </a:outerShdw>
                </a:effectLst>
                <a:latin typeface="Arial" charset="0"/>
              </a:rPr>
              <a:t>111</a:t>
            </a:r>
            <a:r>
              <a:rPr lang="it-IT" sz="2000" b="1" dirty="0">
                <a:effectLst>
                  <a:outerShdw blurRad="38100" dist="38100" dir="2700000" algn="tl">
                    <a:srgbClr val="000000"/>
                  </a:outerShdw>
                </a:effectLst>
                <a:latin typeface="Arial" charset="0"/>
              </a:rPr>
              <a:t>In-Octreotide)</a:t>
            </a:r>
          </a:p>
        </p:txBody>
      </p:sp>
      <p:sp>
        <p:nvSpPr>
          <p:cNvPr id="9233" name="Text Box 17">
            <a:extLst>
              <a:ext uri="{FF2B5EF4-FFF2-40B4-BE49-F238E27FC236}">
                <a16:creationId xmlns:a16="http://schemas.microsoft.com/office/drawing/2014/main" id="{3BAE2A24-726F-F048-AFDD-9D5466461632}"/>
              </a:ext>
            </a:extLst>
          </p:cNvPr>
          <p:cNvSpPr txBox="1">
            <a:spLocks noChangeArrowheads="1"/>
          </p:cNvSpPr>
          <p:nvPr/>
        </p:nvSpPr>
        <p:spPr bwMode="auto">
          <a:xfrm>
            <a:off x="6775450" y="2379663"/>
            <a:ext cx="1425575" cy="641350"/>
          </a:xfrm>
          <a:prstGeom prst="rect">
            <a:avLst/>
          </a:prstGeom>
          <a:noFill/>
          <a:ln w="9525">
            <a:noFill/>
            <a:miter lim="800000"/>
            <a:headEnd/>
            <a:tailEnd/>
          </a:ln>
          <a:effectLst/>
        </p:spPr>
        <p:txBody>
          <a:bodyPr wrap="none">
            <a:spAutoFit/>
          </a:bodyPr>
          <a:lstStyle/>
          <a:p>
            <a:pPr algn="ctr">
              <a:lnSpc>
                <a:spcPct val="90000"/>
              </a:lnSpc>
              <a:defRPr/>
            </a:pPr>
            <a:r>
              <a:rPr lang="it-IT" sz="2000" b="1" dirty="0">
                <a:effectLst>
                  <a:outerShdw blurRad="38100" dist="38100" dir="2700000" algn="tl">
                    <a:srgbClr val="000000"/>
                  </a:outerShdw>
                </a:effectLst>
                <a:latin typeface="Arial" charset="0"/>
              </a:rPr>
              <a:t>TAA</a:t>
            </a:r>
          </a:p>
          <a:p>
            <a:pPr algn="ctr">
              <a:lnSpc>
                <a:spcPct val="90000"/>
              </a:lnSpc>
              <a:defRPr/>
            </a:pPr>
            <a:r>
              <a:rPr lang="it-IT" sz="2000" b="1" dirty="0">
                <a:effectLst>
                  <a:outerShdw blurRad="38100" dist="38100" dir="2700000" algn="tl">
                    <a:srgbClr val="000000"/>
                  </a:outerShdw>
                </a:effectLst>
                <a:latin typeface="Arial" charset="0"/>
              </a:rPr>
              <a:t>(*R-MoAb)</a:t>
            </a:r>
          </a:p>
        </p:txBody>
      </p:sp>
      <p:sp>
        <p:nvSpPr>
          <p:cNvPr id="9234" name="Text Box 18">
            <a:extLst>
              <a:ext uri="{FF2B5EF4-FFF2-40B4-BE49-F238E27FC236}">
                <a16:creationId xmlns:a16="http://schemas.microsoft.com/office/drawing/2014/main" id="{AC8C43B1-24C6-EB41-9802-F0C17DE93563}"/>
              </a:ext>
            </a:extLst>
          </p:cNvPr>
          <p:cNvSpPr txBox="1">
            <a:spLocks noChangeArrowheads="1"/>
          </p:cNvSpPr>
          <p:nvPr/>
        </p:nvSpPr>
        <p:spPr bwMode="auto">
          <a:xfrm>
            <a:off x="6143625" y="5857875"/>
            <a:ext cx="1598613" cy="641350"/>
          </a:xfrm>
          <a:prstGeom prst="rect">
            <a:avLst/>
          </a:prstGeom>
          <a:noFill/>
          <a:ln w="9525">
            <a:noFill/>
            <a:miter lim="800000"/>
            <a:headEnd/>
            <a:tailEnd/>
          </a:ln>
          <a:effectLst/>
        </p:spPr>
        <p:txBody>
          <a:bodyPr wrap="none">
            <a:spAutoFit/>
          </a:bodyPr>
          <a:lstStyle/>
          <a:p>
            <a:pPr algn="ctr">
              <a:lnSpc>
                <a:spcPct val="90000"/>
              </a:lnSpc>
              <a:defRPr/>
            </a:pPr>
            <a:r>
              <a:rPr lang="it-IT" sz="2000" b="1" dirty="0">
                <a:effectLst>
                  <a:outerShdw blurRad="38100" dist="38100" dir="2700000" algn="tl">
                    <a:srgbClr val="000000"/>
                  </a:outerShdw>
                </a:effectLst>
                <a:latin typeface="Arial" charset="0"/>
              </a:rPr>
              <a:t>“farmaci”</a:t>
            </a:r>
          </a:p>
          <a:p>
            <a:pPr algn="ctr">
              <a:lnSpc>
                <a:spcPct val="90000"/>
              </a:lnSpc>
              <a:defRPr/>
            </a:pPr>
            <a:r>
              <a:rPr lang="it-IT" sz="2000" b="1" dirty="0">
                <a:effectLst>
                  <a:outerShdw blurRad="38100" dist="38100" dir="2700000" algn="tl">
                    <a:srgbClr val="000000"/>
                  </a:outerShdw>
                </a:effectLst>
                <a:latin typeface="Arial" charset="0"/>
              </a:rPr>
              <a:t>(</a:t>
            </a:r>
            <a:r>
              <a:rPr lang="it-IT" sz="2000" b="1" baseline="30000" dirty="0">
                <a:effectLst>
                  <a:outerShdw blurRad="38100" dist="38100" dir="2700000" algn="tl">
                    <a:srgbClr val="000000"/>
                  </a:outerShdw>
                </a:effectLst>
                <a:latin typeface="Arial" charset="0"/>
              </a:rPr>
              <a:t>99m</a:t>
            </a:r>
            <a:r>
              <a:rPr lang="it-IT" sz="2000" b="1" dirty="0">
                <a:effectLst>
                  <a:outerShdw blurRad="38100" dist="38100" dir="2700000" algn="tl">
                    <a:srgbClr val="000000"/>
                  </a:outerShdw>
                </a:effectLst>
                <a:latin typeface="Arial" charset="0"/>
              </a:rPr>
              <a:t>Tc-MIBI)</a:t>
            </a:r>
          </a:p>
        </p:txBody>
      </p:sp>
      <p:sp>
        <p:nvSpPr>
          <p:cNvPr id="8211" name="Line 19">
            <a:extLst>
              <a:ext uri="{FF2B5EF4-FFF2-40B4-BE49-F238E27FC236}">
                <a16:creationId xmlns:a16="http://schemas.microsoft.com/office/drawing/2014/main" id="{85B51CFB-07D1-024B-8715-B4F17E624A4C}"/>
              </a:ext>
            </a:extLst>
          </p:cNvPr>
          <p:cNvSpPr>
            <a:spLocks noChangeShapeType="1"/>
          </p:cNvSpPr>
          <p:nvPr/>
        </p:nvSpPr>
        <p:spPr bwMode="auto">
          <a:xfrm flipH="1" flipV="1">
            <a:off x="5678488" y="4403725"/>
            <a:ext cx="1233487" cy="144462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8212" name="AutoShape 20">
            <a:extLst>
              <a:ext uri="{FF2B5EF4-FFF2-40B4-BE49-F238E27FC236}">
                <a16:creationId xmlns:a16="http://schemas.microsoft.com/office/drawing/2014/main" id="{8687BCBC-196E-E447-8C19-70CF7A75AE4F}"/>
              </a:ext>
            </a:extLst>
          </p:cNvPr>
          <p:cNvSpPr>
            <a:spLocks noChangeArrowheads="1"/>
          </p:cNvSpPr>
          <p:nvPr/>
        </p:nvSpPr>
        <p:spPr bwMode="auto">
          <a:xfrm rot="-3058423">
            <a:off x="2733675" y="1573213"/>
            <a:ext cx="225425" cy="307975"/>
          </a:xfrm>
          <a:prstGeom prst="can">
            <a:avLst>
              <a:gd name="adj" fmla="val 34155"/>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9237" name="Text Box 21">
            <a:extLst>
              <a:ext uri="{FF2B5EF4-FFF2-40B4-BE49-F238E27FC236}">
                <a16:creationId xmlns:a16="http://schemas.microsoft.com/office/drawing/2014/main" id="{E0D1E2C6-2073-AC44-8681-0E8AF5E7969A}"/>
              </a:ext>
            </a:extLst>
          </p:cNvPr>
          <p:cNvSpPr txBox="1">
            <a:spLocks noChangeArrowheads="1"/>
          </p:cNvSpPr>
          <p:nvPr/>
        </p:nvSpPr>
        <p:spPr bwMode="auto">
          <a:xfrm>
            <a:off x="273051" y="939426"/>
            <a:ext cx="2424113" cy="641350"/>
          </a:xfrm>
          <a:prstGeom prst="rect">
            <a:avLst/>
          </a:prstGeom>
          <a:noFill/>
          <a:ln w="9525">
            <a:noFill/>
            <a:miter lim="800000"/>
            <a:headEnd/>
            <a:tailEnd/>
          </a:ln>
          <a:effectLst/>
        </p:spPr>
        <p:txBody>
          <a:bodyPr wrap="none">
            <a:spAutoFit/>
          </a:bodyPr>
          <a:lstStyle/>
          <a:p>
            <a:pPr algn="ctr">
              <a:lnSpc>
                <a:spcPct val="90000"/>
              </a:lnSpc>
              <a:defRPr/>
            </a:pPr>
            <a:r>
              <a:rPr lang="it-IT" sz="2000" b="1" dirty="0" err="1">
                <a:effectLst>
                  <a:outerShdw blurRad="38100" dist="38100" dir="2700000" algn="tl">
                    <a:srgbClr val="000000"/>
                  </a:outerShdw>
                </a:effectLst>
                <a:latin typeface="Arial" charset="0"/>
              </a:rPr>
              <a:t>rec</a:t>
            </a:r>
            <a:r>
              <a:rPr lang="it-IT" sz="2000" b="1" dirty="0">
                <a:effectLst>
                  <a:outerShdw blurRad="38100" dist="38100" dir="2700000" algn="tl">
                    <a:srgbClr val="000000"/>
                  </a:outerShdw>
                </a:effectLst>
                <a:latin typeface="Arial" charset="0"/>
              </a:rPr>
              <a:t>. peptidi diversi</a:t>
            </a:r>
          </a:p>
          <a:p>
            <a:pPr algn="ctr">
              <a:lnSpc>
                <a:spcPct val="90000"/>
              </a:lnSpc>
              <a:defRPr/>
            </a:pPr>
            <a:r>
              <a:rPr lang="it-IT" sz="2000" b="1" dirty="0">
                <a:effectLst>
                  <a:outerShdw blurRad="38100" dist="38100" dir="2700000" algn="tl">
                    <a:srgbClr val="000000"/>
                  </a:outerShdw>
                </a:effectLst>
                <a:latin typeface="Arial" charset="0"/>
              </a:rPr>
              <a:t>(</a:t>
            </a:r>
            <a:r>
              <a:rPr lang="it-IT" sz="2000" b="1" baseline="30000" dirty="0">
                <a:effectLst>
                  <a:outerShdw blurRad="38100" dist="38100" dir="2700000" algn="tl">
                    <a:srgbClr val="000000"/>
                  </a:outerShdw>
                </a:effectLst>
                <a:latin typeface="Arial" charset="0"/>
              </a:rPr>
              <a:t>123</a:t>
            </a:r>
            <a:r>
              <a:rPr lang="it-IT" sz="2000" b="1" dirty="0">
                <a:effectLst>
                  <a:outerShdw blurRad="38100" dist="38100" dir="2700000" algn="tl">
                    <a:srgbClr val="000000"/>
                  </a:outerShdw>
                </a:effectLst>
                <a:latin typeface="Arial" charset="0"/>
              </a:rPr>
              <a:t>I/</a:t>
            </a:r>
            <a:r>
              <a:rPr lang="it-IT" sz="2000" b="1" baseline="30000" dirty="0">
                <a:effectLst>
                  <a:outerShdw blurRad="38100" dist="38100" dir="2700000" algn="tl">
                    <a:srgbClr val="000000"/>
                  </a:outerShdw>
                </a:effectLst>
                <a:latin typeface="Arial" charset="0"/>
              </a:rPr>
              <a:t>99m</a:t>
            </a:r>
            <a:r>
              <a:rPr lang="it-IT" sz="2000" b="1" dirty="0">
                <a:effectLst>
                  <a:outerShdw blurRad="38100" dist="38100" dir="2700000" algn="tl">
                    <a:srgbClr val="000000"/>
                  </a:outerShdw>
                </a:effectLst>
                <a:latin typeface="Arial" charset="0"/>
              </a:rPr>
              <a:t>Tc-VIP . . .)</a:t>
            </a:r>
          </a:p>
        </p:txBody>
      </p:sp>
      <p:sp>
        <p:nvSpPr>
          <p:cNvPr id="8214" name="AutoShape 22">
            <a:extLst>
              <a:ext uri="{FF2B5EF4-FFF2-40B4-BE49-F238E27FC236}">
                <a16:creationId xmlns:a16="http://schemas.microsoft.com/office/drawing/2014/main" id="{5F43E4CA-D0BC-5D49-B178-F2B5C05CB81F}"/>
              </a:ext>
            </a:extLst>
          </p:cNvPr>
          <p:cNvSpPr>
            <a:spLocks noChangeArrowheads="1"/>
          </p:cNvSpPr>
          <p:nvPr/>
        </p:nvSpPr>
        <p:spPr bwMode="auto">
          <a:xfrm>
            <a:off x="3898900" y="4559300"/>
            <a:ext cx="660400" cy="457200"/>
          </a:xfrm>
          <a:custGeom>
            <a:avLst/>
            <a:gdLst>
              <a:gd name="T0" fmla="*/ 2147483647 w 21600"/>
              <a:gd name="T1" fmla="*/ 0 h 21600"/>
              <a:gd name="T2" fmla="*/ 2147483647 w 21600"/>
              <a:gd name="T3" fmla="*/ 2147483647 h 21600"/>
              <a:gd name="T4" fmla="*/ 2147483647 w 21600"/>
              <a:gd name="T5" fmla="*/ 1083935803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15" name="Line 23">
            <a:extLst>
              <a:ext uri="{FF2B5EF4-FFF2-40B4-BE49-F238E27FC236}">
                <a16:creationId xmlns:a16="http://schemas.microsoft.com/office/drawing/2014/main" id="{DDFAD91D-AB0B-E14D-A042-4FB332A2B698}"/>
              </a:ext>
            </a:extLst>
          </p:cNvPr>
          <p:cNvSpPr>
            <a:spLocks noChangeShapeType="1"/>
          </p:cNvSpPr>
          <p:nvPr/>
        </p:nvSpPr>
        <p:spPr bwMode="auto">
          <a:xfrm flipV="1">
            <a:off x="4238625" y="4711700"/>
            <a:ext cx="0" cy="10795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240" name="Text Box 24">
            <a:extLst>
              <a:ext uri="{FF2B5EF4-FFF2-40B4-BE49-F238E27FC236}">
                <a16:creationId xmlns:a16="http://schemas.microsoft.com/office/drawing/2014/main" id="{0C526199-A099-4144-8F2F-FB36BA1C1DA4}"/>
              </a:ext>
            </a:extLst>
          </p:cNvPr>
          <p:cNvSpPr txBox="1">
            <a:spLocks noChangeArrowheads="1"/>
          </p:cNvSpPr>
          <p:nvPr/>
        </p:nvSpPr>
        <p:spPr bwMode="auto">
          <a:xfrm>
            <a:off x="3571875" y="5715000"/>
            <a:ext cx="1325563" cy="641350"/>
          </a:xfrm>
          <a:prstGeom prst="rect">
            <a:avLst/>
          </a:prstGeom>
          <a:noFill/>
          <a:ln w="9525">
            <a:noFill/>
            <a:miter lim="800000"/>
            <a:headEnd/>
            <a:tailEnd/>
          </a:ln>
          <a:effectLst/>
        </p:spPr>
        <p:txBody>
          <a:bodyPr wrap="none">
            <a:spAutoFit/>
          </a:bodyPr>
          <a:lstStyle/>
          <a:p>
            <a:pPr algn="ctr">
              <a:lnSpc>
                <a:spcPct val="90000"/>
              </a:lnSpc>
              <a:defRPr/>
            </a:pPr>
            <a:r>
              <a:rPr lang="it-IT" sz="2000" b="1" dirty="0">
                <a:effectLst>
                  <a:outerShdw blurRad="38100" dist="38100" dir="2700000" algn="tl">
                    <a:srgbClr val="000000"/>
                  </a:outerShdw>
                </a:effectLst>
                <a:latin typeface="Arial" charset="0"/>
              </a:rPr>
              <a:t>mediatori</a:t>
            </a:r>
          </a:p>
          <a:p>
            <a:pPr algn="ctr">
              <a:lnSpc>
                <a:spcPct val="90000"/>
              </a:lnSpc>
              <a:defRPr/>
            </a:pPr>
            <a:r>
              <a:rPr lang="it-IT" sz="2000" b="1" dirty="0">
                <a:effectLst>
                  <a:outerShdw blurRad="38100" dist="38100" dir="2700000" algn="tl">
                    <a:srgbClr val="000000"/>
                  </a:outerShdw>
                </a:effectLst>
                <a:latin typeface="Arial" charset="0"/>
              </a:rPr>
              <a:t>(*I-MIBG)</a:t>
            </a:r>
          </a:p>
        </p:txBody>
      </p:sp>
    </p:spTree>
    <p:extLst>
      <p:ext uri="{BB962C8B-B14F-4D97-AF65-F5344CB8AC3E}">
        <p14:creationId xmlns:p14="http://schemas.microsoft.com/office/powerpoint/2010/main" val="268319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94E-AD55-6446-8F81-D4E7614D5A23}"/>
              </a:ext>
            </a:extLst>
          </p:cNvPr>
          <p:cNvSpPr>
            <a:spLocks noGrp="1"/>
          </p:cNvSpPr>
          <p:nvPr>
            <p:ph type="ctrTitle"/>
          </p:nvPr>
        </p:nvSpPr>
        <p:spPr/>
        <p:txBody>
          <a:bodyPr/>
          <a:lstStyle/>
          <a:p>
            <a:endParaRPr lang="en-GB" dirty="0"/>
          </a:p>
        </p:txBody>
      </p:sp>
      <p:pic>
        <p:nvPicPr>
          <p:cNvPr id="5" name="Picture 4">
            <a:extLst>
              <a:ext uri="{FF2B5EF4-FFF2-40B4-BE49-F238E27FC236}">
                <a16:creationId xmlns:a16="http://schemas.microsoft.com/office/drawing/2014/main" id="{5D725AFE-9BAA-1347-BBB8-88867C080FE1}"/>
              </a:ext>
            </a:extLst>
          </p:cNvPr>
          <p:cNvPicPr>
            <a:picLocks noChangeAspect="1"/>
          </p:cNvPicPr>
          <p:nvPr/>
        </p:nvPicPr>
        <p:blipFill rotWithShape="1">
          <a:blip r:embed="rId2"/>
          <a:srcRect l="18988" t="15519" r="18355" b="29595"/>
          <a:stretch/>
        </p:blipFill>
        <p:spPr>
          <a:xfrm>
            <a:off x="69446" y="0"/>
            <a:ext cx="8993529" cy="4965539"/>
          </a:xfrm>
          <a:prstGeom prst="rect">
            <a:avLst/>
          </a:prstGeom>
        </p:spPr>
      </p:pic>
    </p:spTree>
    <p:extLst>
      <p:ext uri="{BB962C8B-B14F-4D97-AF65-F5344CB8AC3E}">
        <p14:creationId xmlns:p14="http://schemas.microsoft.com/office/powerpoint/2010/main" val="4030960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D9EDA9-F558-7B48-9CA0-8471B0C2B8FD}"/>
              </a:ext>
            </a:extLst>
          </p:cNvPr>
          <p:cNvPicPr>
            <a:picLocks noGrp="1" noChangeAspect="1"/>
          </p:cNvPicPr>
          <p:nvPr>
            <p:ph idx="1"/>
          </p:nvPr>
        </p:nvPicPr>
        <p:blipFill>
          <a:blip r:embed="rId2"/>
          <a:stretch>
            <a:fillRect/>
          </a:stretch>
        </p:blipFill>
        <p:spPr>
          <a:xfrm>
            <a:off x="735633" y="604838"/>
            <a:ext cx="7505541" cy="5013467"/>
          </a:xfrm>
        </p:spPr>
      </p:pic>
    </p:spTree>
    <p:extLst>
      <p:ext uri="{BB962C8B-B14F-4D97-AF65-F5344CB8AC3E}">
        <p14:creationId xmlns:p14="http://schemas.microsoft.com/office/powerpoint/2010/main" val="4141808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397A-F6D2-C845-A38C-64DB0DBE3B82}"/>
              </a:ext>
            </a:extLst>
          </p:cNvPr>
          <p:cNvSpPr>
            <a:spLocks noGrp="1"/>
          </p:cNvSpPr>
          <p:nvPr>
            <p:ph type="title"/>
          </p:nvPr>
        </p:nvSpPr>
        <p:spPr/>
        <p:txBody>
          <a:bodyPr/>
          <a:lstStyle/>
          <a:p>
            <a:r>
              <a:rPr lang="en-GB" dirty="0"/>
              <a:t>PRRT </a:t>
            </a:r>
            <a:r>
              <a:rPr lang="en-GB" dirty="0" err="1"/>
              <a:t>theragnostic</a:t>
            </a:r>
            <a:r>
              <a:rPr lang="en-GB" dirty="0"/>
              <a:t> approach</a:t>
            </a:r>
          </a:p>
        </p:txBody>
      </p:sp>
      <p:sp>
        <p:nvSpPr>
          <p:cNvPr id="6" name="TextBox 5">
            <a:extLst>
              <a:ext uri="{FF2B5EF4-FFF2-40B4-BE49-F238E27FC236}">
                <a16:creationId xmlns:a16="http://schemas.microsoft.com/office/drawing/2014/main" id="{D06F8A78-5DD8-5F4D-9ECA-31B88257D23A}"/>
              </a:ext>
            </a:extLst>
          </p:cNvPr>
          <p:cNvSpPr txBox="1"/>
          <p:nvPr/>
        </p:nvSpPr>
        <p:spPr>
          <a:xfrm>
            <a:off x="243064" y="2013995"/>
            <a:ext cx="1872820" cy="369332"/>
          </a:xfrm>
          <a:prstGeom prst="rect">
            <a:avLst/>
          </a:prstGeom>
          <a:noFill/>
        </p:spPr>
        <p:txBody>
          <a:bodyPr wrap="none" rtlCol="0">
            <a:spAutoFit/>
          </a:bodyPr>
          <a:lstStyle/>
          <a:p>
            <a:r>
              <a:rPr lang="en-GB" dirty="0"/>
              <a:t>Octreotide (</a:t>
            </a:r>
            <a:r>
              <a:rPr lang="en-GB" baseline="30000" dirty="0"/>
              <a:t>111</a:t>
            </a:r>
            <a:r>
              <a:rPr lang="en-GB" dirty="0"/>
              <a:t>In-)</a:t>
            </a:r>
          </a:p>
        </p:txBody>
      </p:sp>
      <p:sp>
        <p:nvSpPr>
          <p:cNvPr id="7" name="TextBox 6">
            <a:extLst>
              <a:ext uri="{FF2B5EF4-FFF2-40B4-BE49-F238E27FC236}">
                <a16:creationId xmlns:a16="http://schemas.microsoft.com/office/drawing/2014/main" id="{F578D411-AE48-DE41-953B-0802F4C9E19A}"/>
              </a:ext>
            </a:extLst>
          </p:cNvPr>
          <p:cNvSpPr txBox="1"/>
          <p:nvPr/>
        </p:nvSpPr>
        <p:spPr>
          <a:xfrm>
            <a:off x="3098310" y="2013995"/>
            <a:ext cx="2646430" cy="369332"/>
          </a:xfrm>
          <a:prstGeom prst="rect">
            <a:avLst/>
          </a:prstGeom>
          <a:noFill/>
        </p:spPr>
        <p:txBody>
          <a:bodyPr wrap="none" rtlCol="0">
            <a:spAutoFit/>
          </a:bodyPr>
          <a:lstStyle/>
          <a:p>
            <a:r>
              <a:rPr lang="en-GB" baseline="30000" dirty="0"/>
              <a:t>68</a:t>
            </a:r>
            <a:r>
              <a:rPr lang="en-GB" dirty="0"/>
              <a:t>Ga-DOTATOC/DOTATATE</a:t>
            </a:r>
          </a:p>
        </p:txBody>
      </p:sp>
      <p:sp>
        <p:nvSpPr>
          <p:cNvPr id="8" name="TextBox 7">
            <a:extLst>
              <a:ext uri="{FF2B5EF4-FFF2-40B4-BE49-F238E27FC236}">
                <a16:creationId xmlns:a16="http://schemas.microsoft.com/office/drawing/2014/main" id="{271A5862-706E-C649-8F0B-27AEA455E648}"/>
              </a:ext>
            </a:extLst>
          </p:cNvPr>
          <p:cNvSpPr txBox="1"/>
          <p:nvPr/>
        </p:nvSpPr>
        <p:spPr>
          <a:xfrm>
            <a:off x="6098082" y="2013995"/>
            <a:ext cx="3024354" cy="369332"/>
          </a:xfrm>
          <a:prstGeom prst="rect">
            <a:avLst/>
          </a:prstGeom>
          <a:noFill/>
        </p:spPr>
        <p:txBody>
          <a:bodyPr wrap="none" rtlCol="0">
            <a:spAutoFit/>
          </a:bodyPr>
          <a:lstStyle/>
          <a:p>
            <a:r>
              <a:rPr lang="en-GB" baseline="30000" dirty="0"/>
              <a:t>90</a:t>
            </a:r>
            <a:r>
              <a:rPr lang="en-GB" dirty="0"/>
              <a:t>Y</a:t>
            </a:r>
            <a:r>
              <a:rPr lang="en-GB" baseline="30000" dirty="0"/>
              <a:t>-177</a:t>
            </a:r>
            <a:r>
              <a:rPr lang="en-GB" dirty="0"/>
              <a:t>Lua-DOTATOC/DOTATATE</a:t>
            </a:r>
          </a:p>
        </p:txBody>
      </p:sp>
      <p:pic>
        <p:nvPicPr>
          <p:cNvPr id="9" name="CASALINI GIANCARLO.avi">
            <a:hlinkClick r:id="" action="ppaction://media"/>
            <a:extLst>
              <a:ext uri="{FF2B5EF4-FFF2-40B4-BE49-F238E27FC236}">
                <a16:creationId xmlns:a16="http://schemas.microsoft.com/office/drawing/2014/main" id="{2EEF3D31-DA8B-F54E-B95D-A9355501FCDF}"/>
              </a:ext>
            </a:extLst>
          </p:cNvPr>
          <p:cNvPicPr>
            <a:picLocks noGrp="1" noRot="1" noChangeAspect="1" noChangeArrowheads="1"/>
          </p:cNvPicPr>
          <p:nvPr>
            <p:ph sz="half"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97541" y="2594743"/>
            <a:ext cx="1062218" cy="1062218"/>
          </a:xfrm>
          <a:ln>
            <a:solidFill>
              <a:srgbClr val="FFFF00"/>
            </a:solidFill>
            <a:miter lim="800000"/>
            <a:headEnd/>
            <a:tailEnd/>
          </a:ln>
        </p:spPr>
      </p:pic>
      <p:pic>
        <p:nvPicPr>
          <p:cNvPr id="10" name="Picture 3" descr="fegato 1">
            <a:extLst>
              <a:ext uri="{FF2B5EF4-FFF2-40B4-BE49-F238E27FC236}">
                <a16:creationId xmlns:a16="http://schemas.microsoft.com/office/drawing/2014/main" id="{077A6156-C1BD-A842-A6D5-98EDEE2CF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2574" b="76761"/>
          <a:stretch>
            <a:fillRect/>
          </a:stretch>
        </p:blipFill>
        <p:spPr>
          <a:xfrm>
            <a:off x="97541" y="4705840"/>
            <a:ext cx="2666428" cy="822784"/>
          </a:xfrm>
          <a:prstGeom prst="rect">
            <a:avLst/>
          </a:prstGeom>
          <a:ln>
            <a:solidFill>
              <a:srgbClr val="FFFF00"/>
            </a:solidFill>
            <a:miter lim="800000"/>
            <a:headEnd/>
            <a:tailEnd/>
          </a:ln>
        </p:spPr>
      </p:pic>
      <p:pic>
        <p:nvPicPr>
          <p:cNvPr id="11" name="Picture 3" descr="fegato 1">
            <a:extLst>
              <a:ext uri="{FF2B5EF4-FFF2-40B4-BE49-F238E27FC236}">
                <a16:creationId xmlns:a16="http://schemas.microsoft.com/office/drawing/2014/main" id="{3095A141-3AF6-5641-B553-3DB9F1BAD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1784" r="22508" b="44977"/>
          <a:stretch>
            <a:fillRect/>
          </a:stretch>
        </p:blipFill>
        <p:spPr bwMode="auto">
          <a:xfrm>
            <a:off x="97541" y="3843598"/>
            <a:ext cx="2668605" cy="82278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descr="fegato 1">
            <a:extLst>
              <a:ext uri="{FF2B5EF4-FFF2-40B4-BE49-F238E27FC236}">
                <a16:creationId xmlns:a16="http://schemas.microsoft.com/office/drawing/2014/main" id="{781DE30E-0685-2B48-BBB8-10463D950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2115" r="24176" b="14645"/>
          <a:stretch>
            <a:fillRect/>
          </a:stretch>
        </p:blipFill>
        <p:spPr bwMode="auto">
          <a:xfrm>
            <a:off x="97541" y="5581459"/>
            <a:ext cx="2682390" cy="84527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brozzi1catir">
            <a:extLst>
              <a:ext uri="{FF2B5EF4-FFF2-40B4-BE49-F238E27FC236}">
                <a16:creationId xmlns:a16="http://schemas.microsoft.com/office/drawing/2014/main" id="{E12C11FE-7AF4-5647-8E30-266475EBB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5433" t="42325" r="15623" b="28841"/>
          <a:stretch>
            <a:fillRect/>
          </a:stretch>
        </p:blipFill>
        <p:spPr bwMode="auto">
          <a:xfrm>
            <a:off x="3293797" y="2383327"/>
            <a:ext cx="2262051" cy="406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LLERINI THER">
            <a:extLst>
              <a:ext uri="{FF2B5EF4-FFF2-40B4-BE49-F238E27FC236}">
                <a16:creationId xmlns:a16="http://schemas.microsoft.com/office/drawing/2014/main" id="{E3A950A2-5A59-2744-BAFF-1C44553600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030" t="69664" r="49006" b="4720"/>
          <a:stretch/>
        </p:blipFill>
        <p:spPr bwMode="auto">
          <a:xfrm>
            <a:off x="6287626" y="2653884"/>
            <a:ext cx="2715197" cy="198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39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a:extLst>
              <a:ext uri="{FF2B5EF4-FFF2-40B4-BE49-F238E27FC236}">
                <a16:creationId xmlns:a16="http://schemas.microsoft.com/office/drawing/2014/main" id="{A0F38688-F5D9-6A44-A102-870333215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052513"/>
            <a:ext cx="3865563"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8">
            <a:extLst>
              <a:ext uri="{FF2B5EF4-FFF2-40B4-BE49-F238E27FC236}">
                <a16:creationId xmlns:a16="http://schemas.microsoft.com/office/drawing/2014/main" id="{8904645F-2F33-9C46-952D-3B2F08313E87}"/>
              </a:ext>
            </a:extLst>
          </p:cNvPr>
          <p:cNvSpPr>
            <a:spLocks noChangeArrowheads="1"/>
          </p:cNvSpPr>
          <p:nvPr/>
        </p:nvSpPr>
        <p:spPr bwMode="auto">
          <a:xfrm>
            <a:off x="323850" y="836613"/>
            <a:ext cx="7993063"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t>Radiosensitivity:</a:t>
            </a:r>
          </a:p>
          <a:p>
            <a:pPr eaLnBrk="1" hangingPunct="1"/>
            <a:endParaRPr lang="it-IT" altLang="it-IT" sz="1000" b="1"/>
          </a:p>
          <a:p>
            <a:pPr eaLnBrk="1" hangingPunct="1">
              <a:buFontTx/>
              <a:buChar char="•"/>
            </a:pPr>
            <a:r>
              <a:rPr lang="it-IT" altLang="it-IT" sz="2800"/>
              <a:t> growth pattern</a:t>
            </a:r>
          </a:p>
          <a:p>
            <a:pPr eaLnBrk="1" hangingPunct="1"/>
            <a:r>
              <a:rPr lang="it-IT" altLang="it-IT" sz="2800"/>
              <a:t>• DNA repair</a:t>
            </a:r>
          </a:p>
          <a:p>
            <a:pPr eaLnBrk="1" hangingPunct="1"/>
            <a:endParaRPr lang="it-IT" altLang="it-IT" sz="2800"/>
          </a:p>
          <a:p>
            <a:pPr eaLnBrk="1" hangingPunct="1"/>
            <a:endParaRPr lang="it-IT" altLang="it-IT" sz="2800"/>
          </a:p>
          <a:p>
            <a:pPr eaLnBrk="1" hangingPunct="1"/>
            <a:endParaRPr lang="it-IT" altLang="it-IT" sz="2800"/>
          </a:p>
          <a:p>
            <a:pPr eaLnBrk="1" hangingPunct="1"/>
            <a:endParaRPr lang="it-IT" altLang="it-IT" sz="2800"/>
          </a:p>
          <a:p>
            <a:pPr eaLnBrk="1" hangingPunct="1"/>
            <a:endParaRPr lang="it-IT" altLang="it-IT" sz="2800"/>
          </a:p>
          <a:p>
            <a:pPr eaLnBrk="1" hangingPunct="1"/>
            <a:endParaRPr lang="it-IT" altLang="it-IT" sz="2800"/>
          </a:p>
          <a:p>
            <a:pPr eaLnBrk="1" hangingPunct="1"/>
            <a:endParaRPr lang="it-IT" altLang="it-IT" sz="2800"/>
          </a:p>
          <a:p>
            <a:pPr eaLnBrk="1" hangingPunct="1"/>
            <a:r>
              <a:rPr lang="it-IT" altLang="it-IT" sz="2800" b="1"/>
              <a:t>Radioactivity concentration on tumor absorbed dose: </a:t>
            </a:r>
            <a:r>
              <a:rPr lang="it-IT" altLang="it-IT" sz="2800"/>
              <a:t> dose-response relationship</a:t>
            </a:r>
          </a:p>
        </p:txBody>
      </p:sp>
    </p:spTree>
    <p:extLst>
      <p:ext uri="{BB962C8B-B14F-4D97-AF65-F5344CB8AC3E}">
        <p14:creationId xmlns:p14="http://schemas.microsoft.com/office/powerpoint/2010/main" val="2480396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a:extLst>
              <a:ext uri="{FF2B5EF4-FFF2-40B4-BE49-F238E27FC236}">
                <a16:creationId xmlns:a16="http://schemas.microsoft.com/office/drawing/2014/main" id="{8741EA40-C462-8345-A743-FA9963901737}"/>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07950" y="2565400"/>
            <a:ext cx="4465638"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8">
            <a:extLst>
              <a:ext uri="{FF2B5EF4-FFF2-40B4-BE49-F238E27FC236}">
                <a16:creationId xmlns:a16="http://schemas.microsoft.com/office/drawing/2014/main" id="{FF1D9235-CE82-354B-AD4F-25E7F1C4DE59}"/>
              </a:ext>
            </a:extLst>
          </p:cNvPr>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4356100" y="2781300"/>
            <a:ext cx="439261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9">
            <a:extLst>
              <a:ext uri="{FF2B5EF4-FFF2-40B4-BE49-F238E27FC236}">
                <a16:creationId xmlns:a16="http://schemas.microsoft.com/office/drawing/2014/main" id="{61C43F68-204A-A94D-AEDE-04325A9E72B9}"/>
              </a:ext>
            </a:extLst>
          </p:cNvPr>
          <p:cNvSpPr>
            <a:spLocks noChangeArrowheads="1"/>
          </p:cNvSpPr>
          <p:nvPr/>
        </p:nvSpPr>
        <p:spPr bwMode="auto">
          <a:xfrm>
            <a:off x="395288" y="333375"/>
            <a:ext cx="80645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t>Pharmacokinetics</a:t>
            </a:r>
            <a:r>
              <a:rPr lang="it-IT" altLang="it-IT" sz="2800"/>
              <a:t>:</a:t>
            </a:r>
          </a:p>
          <a:p>
            <a:pPr eaLnBrk="1" hangingPunct="1"/>
            <a:endParaRPr lang="it-IT" altLang="it-IT" sz="1000"/>
          </a:p>
          <a:p>
            <a:pPr eaLnBrk="1" hangingPunct="1"/>
            <a:r>
              <a:rPr lang="it-IT" altLang="it-IT" sz="2800"/>
              <a:t>– rapid plasma clearance:</a:t>
            </a:r>
          </a:p>
          <a:p>
            <a:pPr eaLnBrk="1" hangingPunct="1"/>
            <a:r>
              <a:rPr lang="it-IT" altLang="it-IT" sz="2800"/>
              <a:t>– excretion/catabolism by the kidney:</a:t>
            </a:r>
          </a:p>
        </p:txBody>
      </p:sp>
    </p:spTree>
    <p:extLst>
      <p:ext uri="{BB962C8B-B14F-4D97-AF65-F5344CB8AC3E}">
        <p14:creationId xmlns:p14="http://schemas.microsoft.com/office/powerpoint/2010/main" val="2632422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99981-AF4C-7947-B4BD-64DA31622937}"/>
              </a:ext>
            </a:extLst>
          </p:cNvPr>
          <p:cNvPicPr>
            <a:picLocks noChangeAspect="1"/>
          </p:cNvPicPr>
          <p:nvPr/>
        </p:nvPicPr>
        <p:blipFill>
          <a:blip r:embed="rId2"/>
          <a:stretch>
            <a:fillRect/>
          </a:stretch>
        </p:blipFill>
        <p:spPr>
          <a:xfrm>
            <a:off x="1259549" y="3315943"/>
            <a:ext cx="6888089" cy="2965193"/>
          </a:xfrm>
          <a:prstGeom prst="rect">
            <a:avLst/>
          </a:prstGeom>
        </p:spPr>
      </p:pic>
      <p:pic>
        <p:nvPicPr>
          <p:cNvPr id="5" name="Picture 4">
            <a:extLst>
              <a:ext uri="{FF2B5EF4-FFF2-40B4-BE49-F238E27FC236}">
                <a16:creationId xmlns:a16="http://schemas.microsoft.com/office/drawing/2014/main" id="{75240D4B-DC27-114E-BF99-97D3E6DDF42F}"/>
              </a:ext>
            </a:extLst>
          </p:cNvPr>
          <p:cNvPicPr>
            <a:picLocks noChangeAspect="1"/>
          </p:cNvPicPr>
          <p:nvPr/>
        </p:nvPicPr>
        <p:blipFill>
          <a:blip r:embed="rId3"/>
          <a:stretch>
            <a:fillRect/>
          </a:stretch>
        </p:blipFill>
        <p:spPr>
          <a:xfrm>
            <a:off x="2021591" y="205286"/>
            <a:ext cx="5100818" cy="2970806"/>
          </a:xfrm>
          <a:prstGeom prst="rect">
            <a:avLst/>
          </a:prstGeom>
        </p:spPr>
      </p:pic>
    </p:spTree>
    <p:extLst>
      <p:ext uri="{BB962C8B-B14F-4D97-AF65-F5344CB8AC3E}">
        <p14:creationId xmlns:p14="http://schemas.microsoft.com/office/powerpoint/2010/main" val="264507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rc3039-f2.jpg"/>
          <p:cNvPicPr>
            <a:picLocks noChangeAspect="1"/>
          </p:cNvPicPr>
          <p:nvPr/>
        </p:nvPicPr>
        <p:blipFill rotWithShape="1">
          <a:blip r:embed="rId2">
            <a:extLst>
              <a:ext uri="{28A0092B-C50C-407E-A947-70E740481C1C}">
                <a14:useLocalDpi xmlns:a14="http://schemas.microsoft.com/office/drawing/2010/main" val="0"/>
              </a:ext>
            </a:extLst>
          </a:blip>
          <a:srcRect l="10577" t="44538" r="5142" b="7226"/>
          <a:stretch/>
        </p:blipFill>
        <p:spPr>
          <a:xfrm>
            <a:off x="323528" y="1196752"/>
            <a:ext cx="8365671" cy="4176464"/>
          </a:xfrm>
          <a:prstGeom prst="rect">
            <a:avLst/>
          </a:prstGeom>
        </p:spPr>
      </p:pic>
      <p:sp>
        <p:nvSpPr>
          <p:cNvPr id="3" name="Text Box 7"/>
          <p:cNvSpPr txBox="1">
            <a:spLocks noChangeArrowheads="1"/>
          </p:cNvSpPr>
          <p:nvPr/>
        </p:nvSpPr>
        <p:spPr bwMode="auto">
          <a:xfrm>
            <a:off x="285750" y="211138"/>
            <a:ext cx="8643938" cy="646112"/>
          </a:xfrm>
          <a:prstGeom prst="rect">
            <a:avLst/>
          </a:prstGeom>
          <a:noFill/>
          <a:ln w="9525">
            <a:noFill/>
            <a:miter lim="800000"/>
            <a:headEnd/>
            <a:tailEnd/>
          </a:ln>
        </p:spPr>
        <p:txBody>
          <a:bodyPr>
            <a:spAutoFit/>
          </a:bodyPr>
          <a:lstStyle/>
          <a:p>
            <a:r>
              <a:rPr lang="it-IT" sz="3600" b="1" dirty="0">
                <a:solidFill>
                  <a:schemeClr val="tx2">
                    <a:lumMod val="50000"/>
                  </a:schemeClr>
                </a:solidFill>
                <a:latin typeface="Trebuchet MS" pitchFamily="34" charset="0"/>
              </a:rPr>
              <a:t>…from </a:t>
            </a:r>
            <a:r>
              <a:rPr lang="it-IT" sz="3600" b="1" dirty="0" err="1">
                <a:solidFill>
                  <a:schemeClr val="tx2">
                    <a:lumMod val="50000"/>
                  </a:schemeClr>
                </a:solidFill>
                <a:latin typeface="Trebuchet MS" pitchFamily="34" charset="0"/>
              </a:rPr>
              <a:t>cellular</a:t>
            </a:r>
            <a:r>
              <a:rPr lang="it-IT" sz="3600" b="1" dirty="0">
                <a:solidFill>
                  <a:schemeClr val="tx2">
                    <a:lumMod val="50000"/>
                  </a:schemeClr>
                </a:solidFill>
                <a:latin typeface="Trebuchet MS" pitchFamily="34" charset="0"/>
              </a:rPr>
              <a:t> to </a:t>
            </a:r>
            <a:r>
              <a:rPr lang="it-IT" sz="3600" b="1" dirty="0" err="1">
                <a:solidFill>
                  <a:schemeClr val="tx2">
                    <a:lumMod val="50000"/>
                  </a:schemeClr>
                </a:solidFill>
                <a:latin typeface="Trebuchet MS" pitchFamily="34" charset="0"/>
              </a:rPr>
              <a:t>stromal</a:t>
            </a:r>
            <a:r>
              <a:rPr lang="it-IT" sz="3600" b="1" dirty="0">
                <a:solidFill>
                  <a:schemeClr val="tx2">
                    <a:lumMod val="50000"/>
                  </a:schemeClr>
                </a:solidFill>
                <a:latin typeface="Trebuchet MS" pitchFamily="34" charset="0"/>
              </a:rPr>
              <a:t> </a:t>
            </a:r>
            <a:r>
              <a:rPr lang="it-IT" sz="3600" b="1" dirty="0" err="1">
                <a:solidFill>
                  <a:schemeClr val="tx2">
                    <a:lumMod val="50000"/>
                  </a:schemeClr>
                </a:solidFill>
                <a:latin typeface="Trebuchet MS" pitchFamily="34" charset="0"/>
              </a:rPr>
              <a:t>targeting</a:t>
            </a:r>
            <a:r>
              <a:rPr lang="it-IT" sz="3600" b="1" dirty="0">
                <a:solidFill>
                  <a:schemeClr val="tx2">
                    <a:lumMod val="50000"/>
                  </a:schemeClr>
                </a:solidFill>
                <a:latin typeface="Trebuchet MS" pitchFamily="34" charset="0"/>
              </a:rPr>
              <a:t>…</a:t>
            </a:r>
          </a:p>
        </p:txBody>
      </p:sp>
      <p:sp>
        <p:nvSpPr>
          <p:cNvPr id="4" name="Rettangolo 3"/>
          <p:cNvSpPr/>
          <p:nvPr/>
        </p:nvSpPr>
        <p:spPr>
          <a:xfrm>
            <a:off x="1763688" y="6309320"/>
            <a:ext cx="7128792" cy="369332"/>
          </a:xfrm>
          <a:prstGeom prst="rect">
            <a:avLst/>
          </a:prstGeom>
        </p:spPr>
        <p:txBody>
          <a:bodyPr wrap="square">
            <a:spAutoFit/>
          </a:bodyPr>
          <a:lstStyle/>
          <a:p>
            <a:r>
              <a:rPr lang="en-GB" i="1" dirty="0"/>
              <a:t>adapted from Lambert et al.  Nature Reviews Cancer 2011; 11: 375-382</a:t>
            </a:r>
          </a:p>
        </p:txBody>
      </p:sp>
    </p:spTree>
    <p:extLst>
      <p:ext uri="{BB962C8B-B14F-4D97-AF65-F5344CB8AC3E}">
        <p14:creationId xmlns:p14="http://schemas.microsoft.com/office/powerpoint/2010/main" val="2081194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4"/>
          <p:cNvSpPr>
            <a:spLocks noGrp="1"/>
          </p:cNvSpPr>
          <p:nvPr>
            <p:ph type="title"/>
          </p:nvPr>
        </p:nvSpPr>
        <p:spPr/>
        <p:txBody>
          <a:bodyPr>
            <a:noAutofit/>
          </a:bodyPr>
          <a:lstStyle/>
          <a:p>
            <a:r>
              <a:rPr lang="en-US" sz="3600" dirty="0"/>
              <a:t>Expression and distribution of ED-B FN</a:t>
            </a:r>
          </a:p>
        </p:txBody>
      </p:sp>
      <p:sp>
        <p:nvSpPr>
          <p:cNvPr id="11267" name="Rectangle 45"/>
          <p:cNvSpPr>
            <a:spLocks noGrp="1"/>
          </p:cNvSpPr>
          <p:nvPr>
            <p:ph idx="1"/>
          </p:nvPr>
        </p:nvSpPr>
        <p:spPr>
          <a:xfrm>
            <a:off x="457200" y="1600200"/>
            <a:ext cx="5699760" cy="4525963"/>
          </a:xfrm>
        </p:spPr>
        <p:txBody>
          <a:bodyPr>
            <a:noAutofit/>
          </a:bodyPr>
          <a:lstStyle/>
          <a:p>
            <a:r>
              <a:rPr lang="en-US" sz="2400" dirty="0"/>
              <a:t>ED-B FN is not expressed in</a:t>
            </a:r>
            <a:br>
              <a:rPr lang="en-US" sz="2400" dirty="0"/>
            </a:br>
            <a:r>
              <a:rPr lang="en-US" sz="2400" dirty="0"/>
              <a:t>most normal adult tissues</a:t>
            </a:r>
          </a:p>
          <a:p>
            <a:r>
              <a:rPr lang="en-US" sz="2400" dirty="0"/>
              <a:t>ED-B FN expression is associated with newly formed vasculature in tumor and fetal tissues, and in </a:t>
            </a:r>
            <a:br>
              <a:rPr lang="en-US" sz="2400" dirty="0"/>
            </a:br>
            <a:r>
              <a:rPr lang="en-US" sz="2400" dirty="0"/>
              <a:t>tissues undergoing remodeling</a:t>
            </a:r>
          </a:p>
          <a:p>
            <a:r>
              <a:rPr lang="en-US" sz="2400" dirty="0"/>
              <a:t>ED-B FN is expressed in many </a:t>
            </a:r>
            <a:br>
              <a:rPr lang="en-US" sz="2400" dirty="0"/>
            </a:br>
            <a:r>
              <a:rPr lang="en-US" sz="2400" dirty="0"/>
              <a:t>types of human malignancies </a:t>
            </a:r>
            <a:br>
              <a:rPr lang="en-US" sz="2400" dirty="0"/>
            </a:br>
            <a:r>
              <a:rPr lang="en-US" sz="2400" dirty="0"/>
              <a:t>and is therefore an attractive </a:t>
            </a:r>
            <a:br>
              <a:rPr lang="en-US" sz="2400" dirty="0"/>
            </a:br>
            <a:r>
              <a:rPr lang="en-US" sz="2400" dirty="0"/>
              <a:t>target for anti-tumor therapies</a:t>
            </a:r>
          </a:p>
          <a:p>
            <a:endParaRPr lang="en-US" sz="2400" dirty="0"/>
          </a:p>
          <a:p>
            <a:endParaRPr lang="en-US" sz="2400" dirty="0"/>
          </a:p>
        </p:txBody>
      </p:sp>
      <p:sp>
        <p:nvSpPr>
          <p:cNvPr id="11272" name="AutoShape 8"/>
          <p:cNvSpPr>
            <a:spLocks noChangeAspect="1" noChangeArrowheads="1" noTextEdit="1"/>
          </p:cNvSpPr>
          <p:nvPr/>
        </p:nvSpPr>
        <p:spPr bwMode="auto">
          <a:xfrm>
            <a:off x="5573901" y="2042159"/>
            <a:ext cx="3341499" cy="3527063"/>
          </a:xfrm>
          <a:prstGeom prst="rect">
            <a:avLst/>
          </a:prstGeom>
          <a:noFill/>
          <a:ln w="9525">
            <a:noFill/>
            <a:miter lim="800000"/>
            <a:headEnd/>
            <a:tailEnd/>
          </a:ln>
        </p:spPr>
        <p:txBody>
          <a:bodyPr/>
          <a:lstStyle/>
          <a:p>
            <a:endParaRPr lang="en-US" dirty="0">
              <a:solidFill>
                <a:schemeClr val="bg1"/>
              </a:solidFill>
            </a:endParaRPr>
          </a:p>
        </p:txBody>
      </p:sp>
      <p:grpSp>
        <p:nvGrpSpPr>
          <p:cNvPr id="25" name="Group 24"/>
          <p:cNvGrpSpPr/>
          <p:nvPr/>
        </p:nvGrpSpPr>
        <p:grpSpPr>
          <a:xfrm>
            <a:off x="5087518" y="1781175"/>
            <a:ext cx="3819695" cy="3817031"/>
            <a:chOff x="5087518" y="1781175"/>
            <a:chExt cx="3819695" cy="3817031"/>
          </a:xfrm>
        </p:grpSpPr>
        <p:sp>
          <p:nvSpPr>
            <p:cNvPr id="11275" name="Rectangle 11"/>
            <p:cNvSpPr>
              <a:spLocks noChangeArrowheads="1"/>
            </p:cNvSpPr>
            <p:nvPr/>
          </p:nvSpPr>
          <p:spPr bwMode="auto">
            <a:xfrm>
              <a:off x="8003375" y="1781175"/>
              <a:ext cx="458459" cy="215444"/>
            </a:xfrm>
            <a:prstGeom prst="rect">
              <a:avLst/>
            </a:prstGeom>
            <a:noFill/>
            <a:ln w="9525">
              <a:noFill/>
              <a:miter lim="800000"/>
              <a:headEnd/>
              <a:tailEnd/>
            </a:ln>
          </p:spPr>
          <p:txBody>
            <a:bodyPr wrap="none" lIns="0" tIns="0" rIns="0" bIns="0">
              <a:spAutoFit/>
            </a:bodyPr>
            <a:lstStyle/>
            <a:p>
              <a:pPr marL="342900" indent="-342900" defTabSz="457200"/>
              <a:r>
                <a:rPr lang="en-US" sz="1400" b="1" dirty="0">
                  <a:solidFill>
                    <a:schemeClr val="bg1"/>
                  </a:solidFill>
                </a:rPr>
                <a:t>CD31</a:t>
              </a:r>
              <a:endParaRPr lang="en-US" b="1" dirty="0">
                <a:solidFill>
                  <a:schemeClr val="bg1"/>
                </a:solidFill>
              </a:endParaRPr>
            </a:p>
          </p:txBody>
        </p:sp>
        <p:sp>
          <p:nvSpPr>
            <p:cNvPr id="11282" name="Rectangle 18"/>
            <p:cNvSpPr>
              <a:spLocks noChangeArrowheads="1"/>
            </p:cNvSpPr>
            <p:nvPr/>
          </p:nvSpPr>
          <p:spPr bwMode="auto">
            <a:xfrm>
              <a:off x="6458943" y="1781175"/>
              <a:ext cx="780663" cy="230832"/>
            </a:xfrm>
            <a:prstGeom prst="rect">
              <a:avLst/>
            </a:prstGeom>
            <a:noFill/>
            <a:ln w="9525">
              <a:noFill/>
              <a:miter lim="800000"/>
              <a:headEnd/>
              <a:tailEnd/>
            </a:ln>
          </p:spPr>
          <p:txBody>
            <a:bodyPr wrap="none" lIns="0" tIns="0" rIns="0" bIns="0">
              <a:spAutoFit/>
            </a:bodyPr>
            <a:lstStyle/>
            <a:p>
              <a:pPr marL="342900" indent="-342900" defTabSz="457200"/>
              <a:r>
                <a:rPr lang="en-US" sz="1500" b="1" dirty="0">
                  <a:solidFill>
                    <a:schemeClr val="bg1"/>
                  </a:solidFill>
                </a:rPr>
                <a:t>ED-B FN</a:t>
              </a:r>
              <a:endParaRPr lang="en-US" b="1" dirty="0">
                <a:solidFill>
                  <a:schemeClr val="bg1"/>
                </a:solidFill>
              </a:endParaRPr>
            </a:p>
          </p:txBody>
        </p:sp>
        <p:sp>
          <p:nvSpPr>
            <p:cNvPr id="11276" name="Rectangle 12"/>
            <p:cNvSpPr>
              <a:spLocks noChangeArrowheads="1"/>
            </p:cNvSpPr>
            <p:nvPr/>
          </p:nvSpPr>
          <p:spPr bwMode="auto">
            <a:xfrm>
              <a:off x="5087518" y="4004560"/>
              <a:ext cx="1051570" cy="400110"/>
            </a:xfrm>
            <a:prstGeom prst="rect">
              <a:avLst/>
            </a:prstGeom>
            <a:noFill/>
            <a:ln w="9525">
              <a:noFill/>
              <a:miter lim="800000"/>
              <a:headEnd/>
              <a:tailEnd/>
            </a:ln>
          </p:spPr>
          <p:txBody>
            <a:bodyPr wrap="none" lIns="0" tIns="0" rIns="0" bIns="0">
              <a:spAutoFit/>
            </a:bodyPr>
            <a:lstStyle/>
            <a:p>
              <a:pPr marL="342900" indent="-342900" algn="r" defTabSz="457200"/>
              <a:r>
                <a:rPr lang="en-US" sz="1300" b="1" dirty="0">
                  <a:solidFill>
                    <a:schemeClr val="bg1"/>
                  </a:solidFill>
                </a:rPr>
                <a:t>Liver</a:t>
              </a:r>
              <a:br>
                <a:rPr lang="en-US" sz="1300" b="1" dirty="0">
                  <a:solidFill>
                    <a:schemeClr val="bg1"/>
                  </a:solidFill>
                </a:rPr>
              </a:br>
              <a:r>
                <a:rPr lang="en-US" sz="1300" b="1" dirty="0">
                  <a:solidFill>
                    <a:schemeClr val="bg1"/>
                  </a:solidFill>
                </a:rPr>
                <a:t>cirrhosis</a:t>
              </a:r>
              <a:endParaRPr lang="en-US" dirty="0">
                <a:solidFill>
                  <a:schemeClr val="bg1"/>
                </a:solidFill>
              </a:endParaRPr>
            </a:p>
          </p:txBody>
        </p:sp>
        <p:pic>
          <p:nvPicPr>
            <p:cNvPr id="11283" name="Picture 19"/>
            <p:cNvPicPr>
              <a:picLocks noChangeAspect="1" noChangeArrowheads="1"/>
            </p:cNvPicPr>
            <p:nvPr/>
          </p:nvPicPr>
          <p:blipFill>
            <a:blip r:embed="rId3" cstate="print"/>
            <a:srcRect/>
            <a:stretch>
              <a:fillRect/>
            </a:stretch>
          </p:blipFill>
          <p:spPr bwMode="auto">
            <a:xfrm>
              <a:off x="6196686" y="3363606"/>
              <a:ext cx="1293955" cy="1041064"/>
            </a:xfrm>
            <a:prstGeom prst="rect">
              <a:avLst/>
            </a:prstGeom>
            <a:noFill/>
            <a:ln w="9525">
              <a:noFill/>
              <a:miter lim="800000"/>
              <a:headEnd/>
              <a:tailEnd/>
            </a:ln>
          </p:spPr>
        </p:pic>
        <p:pic>
          <p:nvPicPr>
            <p:cNvPr id="11284" name="Picture 20"/>
            <p:cNvPicPr>
              <a:picLocks noChangeAspect="1" noChangeArrowheads="1"/>
            </p:cNvPicPr>
            <p:nvPr/>
          </p:nvPicPr>
          <p:blipFill>
            <a:blip r:embed="rId4" cstate="print"/>
            <a:srcRect/>
            <a:stretch>
              <a:fillRect/>
            </a:stretch>
          </p:blipFill>
          <p:spPr bwMode="auto">
            <a:xfrm>
              <a:off x="7593263" y="3376417"/>
              <a:ext cx="1313950" cy="1028253"/>
            </a:xfrm>
            <a:prstGeom prst="rect">
              <a:avLst/>
            </a:prstGeom>
            <a:noFill/>
            <a:ln w="9525">
              <a:noFill/>
              <a:miter lim="800000"/>
              <a:headEnd/>
              <a:tailEnd/>
            </a:ln>
          </p:spPr>
        </p:pic>
        <p:sp>
          <p:nvSpPr>
            <p:cNvPr id="11278" name="Rectangle 14"/>
            <p:cNvSpPr>
              <a:spLocks noChangeArrowheads="1"/>
            </p:cNvSpPr>
            <p:nvPr/>
          </p:nvSpPr>
          <p:spPr bwMode="auto">
            <a:xfrm>
              <a:off x="5778412" y="3029010"/>
              <a:ext cx="360676" cy="200055"/>
            </a:xfrm>
            <a:prstGeom prst="rect">
              <a:avLst/>
            </a:prstGeom>
            <a:noFill/>
            <a:ln w="9525">
              <a:noFill/>
              <a:miter lim="800000"/>
              <a:headEnd/>
              <a:tailEnd/>
            </a:ln>
          </p:spPr>
          <p:txBody>
            <a:bodyPr wrap="none" lIns="0" tIns="0" rIns="0" bIns="0">
              <a:spAutoFit/>
            </a:bodyPr>
            <a:lstStyle/>
            <a:p>
              <a:pPr marL="342900" indent="-342900" defTabSz="457200"/>
              <a:r>
                <a:rPr lang="en-US" sz="1300" b="1" dirty="0">
                  <a:solidFill>
                    <a:schemeClr val="bg1"/>
                  </a:solidFill>
                </a:rPr>
                <a:t>HCC</a:t>
              </a:r>
              <a:endParaRPr lang="en-US" dirty="0">
                <a:solidFill>
                  <a:schemeClr val="bg1"/>
                </a:solidFill>
              </a:endParaRPr>
            </a:p>
          </p:txBody>
        </p:sp>
        <p:pic>
          <p:nvPicPr>
            <p:cNvPr id="11285" name="Picture 21"/>
            <p:cNvPicPr>
              <a:picLocks noChangeAspect="1" noChangeArrowheads="1"/>
            </p:cNvPicPr>
            <p:nvPr/>
          </p:nvPicPr>
          <p:blipFill>
            <a:blip r:embed="rId5" cstate="print"/>
            <a:srcRect/>
            <a:stretch>
              <a:fillRect/>
            </a:stretch>
          </p:blipFill>
          <p:spPr bwMode="auto">
            <a:xfrm>
              <a:off x="6188053" y="2189366"/>
              <a:ext cx="1311221" cy="1039699"/>
            </a:xfrm>
            <a:prstGeom prst="rect">
              <a:avLst/>
            </a:prstGeom>
            <a:noFill/>
            <a:ln w="9525">
              <a:noFill/>
              <a:miter lim="800000"/>
              <a:headEnd/>
              <a:tailEnd/>
            </a:ln>
          </p:spPr>
        </p:pic>
        <p:pic>
          <p:nvPicPr>
            <p:cNvPr id="11286" name="Picture 22"/>
            <p:cNvPicPr>
              <a:picLocks noChangeAspect="1" noChangeArrowheads="1"/>
            </p:cNvPicPr>
            <p:nvPr/>
          </p:nvPicPr>
          <p:blipFill>
            <a:blip r:embed="rId6" cstate="print"/>
            <a:srcRect/>
            <a:stretch>
              <a:fillRect/>
            </a:stretch>
          </p:blipFill>
          <p:spPr bwMode="auto">
            <a:xfrm>
              <a:off x="7594628" y="2189366"/>
              <a:ext cx="1311221" cy="1039699"/>
            </a:xfrm>
            <a:prstGeom prst="rect">
              <a:avLst/>
            </a:prstGeom>
            <a:noFill/>
            <a:ln w="9525">
              <a:noFill/>
              <a:miter lim="800000"/>
              <a:headEnd/>
              <a:tailEnd/>
            </a:ln>
          </p:spPr>
        </p:pic>
        <p:sp>
          <p:nvSpPr>
            <p:cNvPr id="11273" name="Rectangle 9"/>
            <p:cNvSpPr>
              <a:spLocks noChangeArrowheads="1"/>
            </p:cNvSpPr>
            <p:nvPr/>
          </p:nvSpPr>
          <p:spPr bwMode="auto">
            <a:xfrm>
              <a:off x="5449797" y="5198096"/>
              <a:ext cx="689291" cy="400110"/>
            </a:xfrm>
            <a:prstGeom prst="rect">
              <a:avLst/>
            </a:prstGeom>
            <a:noFill/>
            <a:ln w="9525">
              <a:noFill/>
              <a:miter lim="800000"/>
              <a:headEnd/>
              <a:tailEnd/>
            </a:ln>
          </p:spPr>
          <p:txBody>
            <a:bodyPr wrap="none" lIns="0" tIns="0" rIns="0" bIns="0">
              <a:spAutoFit/>
            </a:bodyPr>
            <a:lstStyle/>
            <a:p>
              <a:pPr marL="342900" indent="-342900" algn="r" defTabSz="457200"/>
              <a:r>
                <a:rPr lang="en-US" sz="1300" b="1" dirty="0">
                  <a:solidFill>
                    <a:schemeClr val="bg1"/>
                  </a:solidFill>
                </a:rPr>
                <a:t>Normal</a:t>
              </a:r>
              <a:br>
                <a:rPr lang="en-US" sz="1300" b="1" dirty="0">
                  <a:solidFill>
                    <a:schemeClr val="bg1"/>
                  </a:solidFill>
                </a:rPr>
              </a:br>
              <a:r>
                <a:rPr lang="en-US" sz="1300" b="1" dirty="0">
                  <a:solidFill>
                    <a:schemeClr val="bg1"/>
                  </a:solidFill>
                </a:rPr>
                <a:t>liver</a:t>
              </a:r>
              <a:endParaRPr lang="en-US" dirty="0">
                <a:solidFill>
                  <a:schemeClr val="bg1"/>
                </a:solidFill>
              </a:endParaRPr>
            </a:p>
          </p:txBody>
        </p:sp>
        <p:pic>
          <p:nvPicPr>
            <p:cNvPr id="11287" name="Picture 23"/>
            <p:cNvPicPr>
              <a:picLocks noChangeAspect="1" noChangeArrowheads="1"/>
            </p:cNvPicPr>
            <p:nvPr/>
          </p:nvPicPr>
          <p:blipFill>
            <a:blip r:embed="rId7" cstate="print"/>
            <a:srcRect/>
            <a:stretch>
              <a:fillRect/>
            </a:stretch>
          </p:blipFill>
          <p:spPr bwMode="auto">
            <a:xfrm>
              <a:off x="6201391" y="4557142"/>
              <a:ext cx="1284544" cy="1041064"/>
            </a:xfrm>
            <a:prstGeom prst="rect">
              <a:avLst/>
            </a:prstGeom>
            <a:noFill/>
            <a:ln w="9525">
              <a:noFill/>
              <a:miter lim="800000"/>
              <a:headEnd/>
              <a:tailEnd/>
            </a:ln>
          </p:spPr>
        </p:pic>
        <p:pic>
          <p:nvPicPr>
            <p:cNvPr id="11288" name="Picture 24"/>
            <p:cNvPicPr>
              <a:picLocks noChangeAspect="1" noChangeArrowheads="1"/>
            </p:cNvPicPr>
            <p:nvPr/>
          </p:nvPicPr>
          <p:blipFill>
            <a:blip r:embed="rId8" cstate="print"/>
            <a:srcRect/>
            <a:stretch>
              <a:fillRect/>
            </a:stretch>
          </p:blipFill>
          <p:spPr bwMode="auto">
            <a:xfrm>
              <a:off x="7593263" y="4557142"/>
              <a:ext cx="1313950" cy="1041064"/>
            </a:xfrm>
            <a:prstGeom prst="rect">
              <a:avLst/>
            </a:prstGeom>
            <a:noFill/>
            <a:ln w="9525">
              <a:noFill/>
              <a:miter lim="800000"/>
              <a:headEnd/>
              <a:tailEnd/>
            </a:ln>
          </p:spPr>
        </p:pic>
      </p:grpSp>
      <p:sp>
        <p:nvSpPr>
          <p:cNvPr id="41" name="TextBox 40"/>
          <p:cNvSpPr txBox="1"/>
          <p:nvPr/>
        </p:nvSpPr>
        <p:spPr>
          <a:xfrm>
            <a:off x="174289" y="6485949"/>
            <a:ext cx="2305439" cy="276999"/>
          </a:xfrm>
          <a:prstGeom prst="rect">
            <a:avLst/>
          </a:prstGeom>
          <a:noFill/>
        </p:spPr>
        <p:txBody>
          <a:bodyPr wrap="none" rtlCol="0" anchor="b" anchorCtr="0">
            <a:spAutoFit/>
          </a:bodyPr>
          <a:lstStyle/>
          <a:p>
            <a:pPr algn="l"/>
            <a:r>
              <a:rPr lang="en-US" sz="1200" dirty="0">
                <a:solidFill>
                  <a:schemeClr val="bg1"/>
                </a:solidFill>
              </a:rPr>
              <a:t>HCC, hepatocellular carcinoma</a:t>
            </a:r>
          </a:p>
        </p:txBody>
      </p:sp>
    </p:spTree>
    <p:extLst>
      <p:ext uri="{BB962C8B-B14F-4D97-AF65-F5344CB8AC3E}">
        <p14:creationId xmlns:p14="http://schemas.microsoft.com/office/powerpoint/2010/main" val="2926889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
          <p:cNvGrpSpPr>
            <a:grpSpLocks/>
          </p:cNvGrpSpPr>
          <p:nvPr/>
        </p:nvGrpSpPr>
        <p:grpSpPr bwMode="auto">
          <a:xfrm>
            <a:off x="1214414" y="1357298"/>
            <a:ext cx="6715125" cy="4929188"/>
            <a:chOff x="1214414" y="714356"/>
            <a:chExt cx="6715172" cy="4929222"/>
          </a:xfrm>
        </p:grpSpPr>
        <p:pic>
          <p:nvPicPr>
            <p:cNvPr id="12291" name="Picture 2"/>
            <p:cNvPicPr>
              <a:picLocks noChangeAspect="1" noChangeArrowheads="1"/>
            </p:cNvPicPr>
            <p:nvPr/>
          </p:nvPicPr>
          <p:blipFill>
            <a:blip r:embed="rId3" cstate="print"/>
            <a:srcRect l="16113" t="26369" r="15771" b="8202"/>
            <a:stretch>
              <a:fillRect/>
            </a:stretch>
          </p:blipFill>
          <p:spPr bwMode="auto">
            <a:xfrm>
              <a:off x="1285852" y="714356"/>
              <a:ext cx="6643734" cy="4786346"/>
            </a:xfrm>
            <a:prstGeom prst="rect">
              <a:avLst/>
            </a:prstGeom>
            <a:noFill/>
            <a:ln w="9525">
              <a:noFill/>
              <a:miter lim="800000"/>
              <a:headEnd/>
              <a:tailEnd/>
            </a:ln>
          </p:spPr>
        </p:pic>
        <p:sp>
          <p:nvSpPr>
            <p:cNvPr id="3" name="Rettangolo 2"/>
            <p:cNvSpPr/>
            <p:nvPr/>
          </p:nvSpPr>
          <p:spPr>
            <a:xfrm>
              <a:off x="1214414" y="714356"/>
              <a:ext cx="6715172" cy="49292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5" name="CasellaDiTesto 2"/>
          <p:cNvSpPr txBox="1">
            <a:spLocks noChangeArrowheads="1"/>
          </p:cNvSpPr>
          <p:nvPr/>
        </p:nvSpPr>
        <p:spPr bwMode="auto">
          <a:xfrm>
            <a:off x="709613" y="188913"/>
            <a:ext cx="7678737" cy="708025"/>
          </a:xfrm>
          <a:prstGeom prst="rect">
            <a:avLst/>
          </a:prstGeom>
          <a:noFill/>
          <a:ln w="9525">
            <a:noFill/>
            <a:miter lim="800000"/>
            <a:headEnd/>
            <a:tailEnd/>
          </a:ln>
        </p:spPr>
        <p:txBody>
          <a:bodyPr>
            <a:spAutoFit/>
          </a:bodyPr>
          <a:lstStyle/>
          <a:p>
            <a:pPr algn="ctr"/>
            <a:r>
              <a:rPr lang="it-IT" sz="4000" dirty="0">
                <a:solidFill>
                  <a:schemeClr val="tx2">
                    <a:lumMod val="50000"/>
                  </a:schemeClr>
                </a:solidFill>
                <a:latin typeface="Trebuchet MS" pitchFamily="34" charset="0"/>
              </a:rPr>
              <a:t>In </a:t>
            </a:r>
            <a:r>
              <a:rPr lang="it-IT" sz="4000" dirty="0" err="1">
                <a:solidFill>
                  <a:schemeClr val="tx2">
                    <a:lumMod val="50000"/>
                  </a:schemeClr>
                </a:solidFill>
                <a:latin typeface="Trebuchet MS" pitchFamily="34" charset="0"/>
              </a:rPr>
              <a:t>Lymphoma</a:t>
            </a:r>
            <a:endParaRPr lang="it-IT" sz="4000" dirty="0">
              <a:solidFill>
                <a:schemeClr val="tx2">
                  <a:lumMod val="50000"/>
                </a:schemeClr>
              </a:solidFill>
              <a:latin typeface="Trebuchet MS" pitchFamily="34" charset="0"/>
            </a:endParaRPr>
          </a:p>
        </p:txBody>
      </p:sp>
    </p:spTree>
    <p:extLst>
      <p:ext uri="{BB962C8B-B14F-4D97-AF65-F5344CB8AC3E}">
        <p14:creationId xmlns:p14="http://schemas.microsoft.com/office/powerpoint/2010/main" val="2165248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0.cov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5" y="44624"/>
            <a:ext cx="3965240" cy="5172051"/>
          </a:xfrm>
          <a:prstGeom prst="rect">
            <a:avLst/>
          </a:prstGeom>
        </p:spPr>
      </p:pic>
      <p:pic>
        <p:nvPicPr>
          <p:cNvPr id="3" name="Immagine 2" descr="Screen Shot 2015-06-10 at 15.32.35.png"/>
          <p:cNvPicPr>
            <a:picLocks noChangeAspect="1"/>
          </p:cNvPicPr>
          <p:nvPr/>
        </p:nvPicPr>
        <p:blipFill rotWithShape="1">
          <a:blip r:embed="rId3">
            <a:extLst>
              <a:ext uri="{28A0092B-C50C-407E-A947-70E740481C1C}">
                <a14:useLocalDpi xmlns:a14="http://schemas.microsoft.com/office/drawing/2010/main" val="0"/>
              </a:ext>
            </a:extLst>
          </a:blip>
          <a:srcRect l="20641" t="28271" r="24959" b="34867"/>
          <a:stretch/>
        </p:blipFill>
        <p:spPr>
          <a:xfrm>
            <a:off x="35496" y="98239"/>
            <a:ext cx="4974248" cy="2106625"/>
          </a:xfrm>
          <a:prstGeom prst="rect">
            <a:avLst/>
          </a:prstGeom>
        </p:spPr>
      </p:pic>
    </p:spTree>
    <p:extLst>
      <p:ext uri="{BB962C8B-B14F-4D97-AF65-F5344CB8AC3E}">
        <p14:creationId xmlns:p14="http://schemas.microsoft.com/office/powerpoint/2010/main" val="2335087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2" descr="IICmeso.jpg"/>
          <p:cNvPicPr>
            <a:picLocks noChangeAspect="1"/>
          </p:cNvPicPr>
          <p:nvPr/>
        </p:nvPicPr>
        <p:blipFill>
          <a:blip r:embed="rId3" cstate="print"/>
          <a:srcRect t="48958" r="48936"/>
          <a:stretch>
            <a:fillRect/>
          </a:stretch>
        </p:blipFill>
        <p:spPr bwMode="auto">
          <a:xfrm>
            <a:off x="214313" y="1571625"/>
            <a:ext cx="2286000" cy="3500437"/>
          </a:xfrm>
          <a:prstGeom prst="rect">
            <a:avLst/>
          </a:prstGeom>
          <a:noFill/>
          <a:ln w="9525">
            <a:noFill/>
            <a:miter lim="800000"/>
            <a:headEnd/>
            <a:tailEnd/>
          </a:ln>
        </p:spPr>
      </p:pic>
      <p:sp>
        <p:nvSpPr>
          <p:cNvPr id="5" name="Titolo 1"/>
          <p:cNvSpPr txBox="1">
            <a:spLocks/>
          </p:cNvSpPr>
          <p:nvPr/>
        </p:nvSpPr>
        <p:spPr>
          <a:xfrm>
            <a:off x="214313" y="428625"/>
            <a:ext cx="8686800" cy="1143000"/>
          </a:xfrm>
          <a:prstGeom prst="rect">
            <a:avLst/>
          </a:prstGeom>
        </p:spPr>
        <p:txBody>
          <a:bodyPr/>
          <a:lstStyle/>
          <a:p>
            <a:pPr algn="ctr" eaLnBrk="0" hangingPunct="0">
              <a:defRPr/>
            </a:pPr>
            <a:r>
              <a:rPr lang="it-IT" sz="4400" b="1" kern="0" dirty="0">
                <a:solidFill>
                  <a:schemeClr val="tx2">
                    <a:lumMod val="50000"/>
                  </a:schemeClr>
                </a:solidFill>
                <a:latin typeface="Trebuchet MS" pitchFamily="34" charset="0"/>
                <a:ea typeface="+mj-ea"/>
                <a:cs typeface="+mj-cs"/>
              </a:rPr>
              <a:t>EB-D in </a:t>
            </a:r>
            <a:r>
              <a:rPr lang="it-IT" sz="4400" b="1" kern="0" dirty="0" err="1">
                <a:solidFill>
                  <a:schemeClr val="tx2">
                    <a:lumMod val="50000"/>
                  </a:schemeClr>
                </a:solidFill>
                <a:latin typeface="Trebuchet MS" pitchFamily="34" charset="0"/>
                <a:ea typeface="+mj-ea"/>
                <a:cs typeface="+mj-cs"/>
              </a:rPr>
              <a:t>Malignant</a:t>
            </a:r>
            <a:r>
              <a:rPr lang="it-IT" sz="4400" b="1" kern="0" dirty="0">
                <a:solidFill>
                  <a:schemeClr val="tx2">
                    <a:lumMod val="50000"/>
                  </a:schemeClr>
                </a:solidFill>
                <a:latin typeface="Trebuchet MS" pitchFamily="34" charset="0"/>
                <a:ea typeface="+mj-ea"/>
                <a:cs typeface="+mj-cs"/>
              </a:rPr>
              <a:t> </a:t>
            </a:r>
            <a:r>
              <a:rPr lang="it-IT" sz="4400" b="1" kern="0" dirty="0" err="1">
                <a:solidFill>
                  <a:schemeClr val="tx2">
                    <a:lumMod val="50000"/>
                  </a:schemeClr>
                </a:solidFill>
                <a:latin typeface="Trebuchet MS" pitchFamily="34" charset="0"/>
                <a:ea typeface="+mj-ea"/>
                <a:cs typeface="+mj-cs"/>
              </a:rPr>
              <a:t>mesothelioma</a:t>
            </a:r>
            <a:r>
              <a:rPr lang="it-IT" sz="4400" b="1" kern="0" dirty="0">
                <a:solidFill>
                  <a:schemeClr val="tx2">
                    <a:lumMod val="50000"/>
                  </a:schemeClr>
                </a:solidFill>
                <a:latin typeface="Trebuchet MS" pitchFamily="34" charset="0"/>
                <a:ea typeface="+mj-ea"/>
                <a:cs typeface="+mj-cs"/>
              </a:rPr>
              <a:t> </a:t>
            </a:r>
          </a:p>
        </p:txBody>
      </p:sp>
      <p:grpSp>
        <p:nvGrpSpPr>
          <p:cNvPr id="6" name="Gruppo 8">
            <a:extLst>
              <a:ext uri="{FF2B5EF4-FFF2-40B4-BE49-F238E27FC236}">
                <a16:creationId xmlns:a16="http://schemas.microsoft.com/office/drawing/2014/main" id="{53C90495-43EC-AA4D-B48B-571D4999CAFC}"/>
              </a:ext>
            </a:extLst>
          </p:cNvPr>
          <p:cNvGrpSpPr>
            <a:grpSpLocks/>
          </p:cNvGrpSpPr>
          <p:nvPr/>
        </p:nvGrpSpPr>
        <p:grpSpPr bwMode="auto">
          <a:xfrm>
            <a:off x="3106448" y="2857500"/>
            <a:ext cx="2438401" cy="3783012"/>
            <a:chOff x="5643570" y="1931680"/>
            <a:chExt cx="3901440" cy="5780722"/>
          </a:xfrm>
        </p:grpSpPr>
        <p:pic>
          <p:nvPicPr>
            <p:cNvPr id="7" name="Immagine 3" descr="L19-SIP #3.jpg">
              <a:extLst>
                <a:ext uri="{FF2B5EF4-FFF2-40B4-BE49-F238E27FC236}">
                  <a16:creationId xmlns:a16="http://schemas.microsoft.com/office/drawing/2014/main" id="{48CC1665-8BE3-934D-8395-35A472744DBF}"/>
                </a:ext>
              </a:extLst>
            </p:cNvPr>
            <p:cNvPicPr>
              <a:picLocks noChangeAspect="1"/>
            </p:cNvPicPr>
            <p:nvPr/>
          </p:nvPicPr>
          <p:blipFill>
            <a:blip r:embed="rId4" cstate="print">
              <a:lum bright="4000" contrast="-24000"/>
            </a:blip>
            <a:srcRect/>
            <a:stretch>
              <a:fillRect/>
            </a:stretch>
          </p:blipFill>
          <p:spPr bwMode="auto">
            <a:xfrm>
              <a:off x="5643570" y="4786322"/>
              <a:ext cx="3901440" cy="2926080"/>
            </a:xfrm>
            <a:prstGeom prst="rect">
              <a:avLst/>
            </a:prstGeom>
            <a:noFill/>
            <a:ln w="9525">
              <a:solidFill>
                <a:srgbClr val="66FFFF"/>
              </a:solidFill>
              <a:miter lim="800000"/>
              <a:headEnd/>
              <a:tailEnd/>
            </a:ln>
          </p:spPr>
        </p:pic>
        <p:pic>
          <p:nvPicPr>
            <p:cNvPr id="8" name="Immagine 4" descr="L19-SIP #1.jpg">
              <a:extLst>
                <a:ext uri="{FF2B5EF4-FFF2-40B4-BE49-F238E27FC236}">
                  <a16:creationId xmlns:a16="http://schemas.microsoft.com/office/drawing/2014/main" id="{865A21A0-99B9-8C48-9A43-177EF74DF219}"/>
                </a:ext>
              </a:extLst>
            </p:cNvPr>
            <p:cNvPicPr>
              <a:picLocks noChangeAspect="1"/>
            </p:cNvPicPr>
            <p:nvPr/>
          </p:nvPicPr>
          <p:blipFill>
            <a:blip r:embed="rId5" cstate="print">
              <a:lum bright="-2000" contrast="2000"/>
            </a:blip>
            <a:srcRect/>
            <a:stretch>
              <a:fillRect/>
            </a:stretch>
          </p:blipFill>
          <p:spPr bwMode="auto">
            <a:xfrm>
              <a:off x="5643570" y="1931680"/>
              <a:ext cx="3901440" cy="2926080"/>
            </a:xfrm>
            <a:prstGeom prst="rect">
              <a:avLst/>
            </a:prstGeom>
            <a:noFill/>
            <a:ln w="9525">
              <a:solidFill>
                <a:srgbClr val="66FFFF"/>
              </a:solidFill>
              <a:miter lim="800000"/>
              <a:headEnd/>
              <a:tailEnd/>
            </a:ln>
          </p:spPr>
        </p:pic>
      </p:grpSp>
      <p:pic>
        <p:nvPicPr>
          <p:cNvPr id="9" name="Picture 35" descr="F16 #2 10x">
            <a:extLst>
              <a:ext uri="{FF2B5EF4-FFF2-40B4-BE49-F238E27FC236}">
                <a16:creationId xmlns:a16="http://schemas.microsoft.com/office/drawing/2014/main" id="{C85BBCDF-574B-BC49-868E-5B728D861A96}"/>
              </a:ext>
            </a:extLst>
          </p:cNvPr>
          <p:cNvPicPr>
            <a:picLocks noChangeAspect="1" noChangeArrowheads="1"/>
          </p:cNvPicPr>
          <p:nvPr/>
        </p:nvPicPr>
        <p:blipFill>
          <a:blip r:embed="rId6" cstate="print"/>
          <a:srcRect/>
          <a:stretch>
            <a:fillRect/>
          </a:stretch>
        </p:blipFill>
        <p:spPr bwMode="auto">
          <a:xfrm>
            <a:off x="3106449" y="1571625"/>
            <a:ext cx="2462213" cy="1846263"/>
          </a:xfrm>
          <a:prstGeom prst="rect">
            <a:avLst/>
          </a:prstGeom>
          <a:noFill/>
          <a:ln w="9525">
            <a:solidFill>
              <a:schemeClr val="bg1"/>
            </a:solidFill>
            <a:miter lim="800000"/>
            <a:headEnd/>
            <a:tailEnd/>
          </a:ln>
        </p:spPr>
      </p:pic>
      <p:pic>
        <p:nvPicPr>
          <p:cNvPr id="10" name="Immagine 2">
            <a:extLst>
              <a:ext uri="{FF2B5EF4-FFF2-40B4-BE49-F238E27FC236}">
                <a16:creationId xmlns:a16="http://schemas.microsoft.com/office/drawing/2014/main" id="{13E5F251-393D-D54C-9FC8-5CC9ED7B0294}"/>
              </a:ext>
            </a:extLst>
          </p:cNvPr>
          <p:cNvPicPr>
            <a:picLocks noChangeAspect="1"/>
          </p:cNvPicPr>
          <p:nvPr/>
        </p:nvPicPr>
        <p:blipFill>
          <a:blip r:embed="rId7"/>
          <a:stretch>
            <a:fillRect/>
          </a:stretch>
        </p:blipFill>
        <p:spPr>
          <a:xfrm>
            <a:off x="6202408" y="1571625"/>
            <a:ext cx="2880320" cy="2269146"/>
          </a:xfrm>
          <a:prstGeom prst="rect">
            <a:avLst/>
          </a:prstGeom>
        </p:spPr>
      </p:pic>
    </p:spTree>
    <p:extLst>
      <p:ext uri="{BB962C8B-B14F-4D97-AF65-F5344CB8AC3E}">
        <p14:creationId xmlns:p14="http://schemas.microsoft.com/office/powerpoint/2010/main" val="34141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61DD30-4005-524A-A6DB-AF3ED84450E6}"/>
              </a:ext>
            </a:extLst>
          </p:cNvPr>
          <p:cNvPicPr>
            <a:picLocks noGrp="1" noChangeAspect="1"/>
          </p:cNvPicPr>
          <p:nvPr>
            <p:ph idx="1"/>
          </p:nvPr>
        </p:nvPicPr>
        <p:blipFill rotWithShape="1">
          <a:blip r:embed="rId2"/>
          <a:srcRect l="40524" t="31986" r="30382" b="44882"/>
          <a:stretch/>
        </p:blipFill>
        <p:spPr>
          <a:xfrm>
            <a:off x="88981" y="1256257"/>
            <a:ext cx="4220867" cy="2097388"/>
          </a:xfrm>
          <a:ln w="28575">
            <a:solidFill>
              <a:schemeClr val="tx1"/>
            </a:solidFill>
          </a:ln>
        </p:spPr>
      </p:pic>
      <p:pic>
        <p:nvPicPr>
          <p:cNvPr id="11" name="Content Placeholder 4">
            <a:extLst>
              <a:ext uri="{FF2B5EF4-FFF2-40B4-BE49-F238E27FC236}">
                <a16:creationId xmlns:a16="http://schemas.microsoft.com/office/drawing/2014/main" id="{147E8745-B9BF-D14C-91D6-C9EFD9398267}"/>
              </a:ext>
            </a:extLst>
          </p:cNvPr>
          <p:cNvPicPr>
            <a:picLocks noChangeAspect="1"/>
          </p:cNvPicPr>
          <p:nvPr/>
        </p:nvPicPr>
        <p:blipFill rotWithShape="1">
          <a:blip r:embed="rId2"/>
          <a:srcRect l="40524" t="21353" r="30382" b="68516"/>
          <a:stretch/>
        </p:blipFill>
        <p:spPr>
          <a:xfrm>
            <a:off x="93439" y="205934"/>
            <a:ext cx="4220867" cy="918567"/>
          </a:xfrm>
          <a:prstGeom prst="rect">
            <a:avLst/>
          </a:prstGeom>
          <a:ln w="19050">
            <a:solidFill>
              <a:schemeClr val="tx1"/>
            </a:solidFill>
          </a:ln>
        </p:spPr>
      </p:pic>
      <p:pic>
        <p:nvPicPr>
          <p:cNvPr id="13" name="Content Placeholder 4">
            <a:extLst>
              <a:ext uri="{FF2B5EF4-FFF2-40B4-BE49-F238E27FC236}">
                <a16:creationId xmlns:a16="http://schemas.microsoft.com/office/drawing/2014/main" id="{03702B35-E951-694D-BF07-2B00D38AFAA6}"/>
              </a:ext>
            </a:extLst>
          </p:cNvPr>
          <p:cNvPicPr>
            <a:picLocks noChangeAspect="1"/>
          </p:cNvPicPr>
          <p:nvPr/>
        </p:nvPicPr>
        <p:blipFill rotWithShape="1">
          <a:blip r:embed="rId2"/>
          <a:srcRect l="40524" t="64361" r="30382" b="22334"/>
          <a:stretch/>
        </p:blipFill>
        <p:spPr>
          <a:xfrm>
            <a:off x="4571999" y="2272283"/>
            <a:ext cx="3921719" cy="1120869"/>
          </a:xfrm>
          <a:prstGeom prst="rect">
            <a:avLst/>
          </a:prstGeom>
          <a:ln w="28575">
            <a:solidFill>
              <a:schemeClr val="tx1"/>
            </a:solidFill>
          </a:ln>
        </p:spPr>
      </p:pic>
      <p:pic>
        <p:nvPicPr>
          <p:cNvPr id="14" name="Content Placeholder 4">
            <a:extLst>
              <a:ext uri="{FF2B5EF4-FFF2-40B4-BE49-F238E27FC236}">
                <a16:creationId xmlns:a16="http://schemas.microsoft.com/office/drawing/2014/main" id="{19BC28B6-F7FE-A04F-ACE4-3D8A9BCD893B}"/>
              </a:ext>
            </a:extLst>
          </p:cNvPr>
          <p:cNvPicPr>
            <a:picLocks noChangeAspect="1"/>
          </p:cNvPicPr>
          <p:nvPr/>
        </p:nvPicPr>
        <p:blipFill rotWithShape="1">
          <a:blip r:embed="rId2"/>
          <a:srcRect l="40524" t="54454" r="30382" b="33947"/>
          <a:stretch/>
        </p:blipFill>
        <p:spPr>
          <a:xfrm>
            <a:off x="4571999" y="183993"/>
            <a:ext cx="3921719" cy="977136"/>
          </a:xfrm>
          <a:prstGeom prst="rect">
            <a:avLst/>
          </a:prstGeom>
          <a:ln w="28575">
            <a:solidFill>
              <a:schemeClr val="tx1"/>
            </a:solidFill>
          </a:ln>
        </p:spPr>
      </p:pic>
      <p:pic>
        <p:nvPicPr>
          <p:cNvPr id="15" name="Content Placeholder 4">
            <a:extLst>
              <a:ext uri="{FF2B5EF4-FFF2-40B4-BE49-F238E27FC236}">
                <a16:creationId xmlns:a16="http://schemas.microsoft.com/office/drawing/2014/main" id="{6C3DA91E-3186-6F43-9D20-885876819387}"/>
              </a:ext>
            </a:extLst>
          </p:cNvPr>
          <p:cNvPicPr>
            <a:picLocks noChangeAspect="1"/>
          </p:cNvPicPr>
          <p:nvPr/>
        </p:nvPicPr>
        <p:blipFill rotWithShape="1">
          <a:blip r:embed="rId2"/>
          <a:srcRect l="40524" t="76978" r="30382" b="11860"/>
          <a:stretch/>
        </p:blipFill>
        <p:spPr>
          <a:xfrm>
            <a:off x="88980" y="3543901"/>
            <a:ext cx="4220867" cy="1012102"/>
          </a:xfrm>
          <a:prstGeom prst="rect">
            <a:avLst/>
          </a:prstGeom>
          <a:noFill/>
          <a:ln w="28575">
            <a:solidFill>
              <a:schemeClr val="tx1"/>
            </a:solidFill>
          </a:ln>
        </p:spPr>
      </p:pic>
      <p:pic>
        <p:nvPicPr>
          <p:cNvPr id="16" name="Picture 15">
            <a:extLst>
              <a:ext uri="{FF2B5EF4-FFF2-40B4-BE49-F238E27FC236}">
                <a16:creationId xmlns:a16="http://schemas.microsoft.com/office/drawing/2014/main" id="{A24E62C4-FDE7-5A47-8BF5-00CB3416330E}"/>
              </a:ext>
            </a:extLst>
          </p:cNvPr>
          <p:cNvPicPr>
            <a:picLocks noChangeAspect="1"/>
          </p:cNvPicPr>
          <p:nvPr/>
        </p:nvPicPr>
        <p:blipFill rotWithShape="1">
          <a:blip r:embed="rId3"/>
          <a:srcRect l="39747" t="81614" r="29620" b="5290"/>
          <a:stretch/>
        </p:blipFill>
        <p:spPr>
          <a:xfrm>
            <a:off x="4571998" y="3556601"/>
            <a:ext cx="3921719" cy="1031727"/>
          </a:xfrm>
          <a:prstGeom prst="rect">
            <a:avLst/>
          </a:prstGeom>
          <a:ln w="28575">
            <a:solidFill>
              <a:schemeClr val="tx1"/>
            </a:solidFill>
          </a:ln>
        </p:spPr>
      </p:pic>
    </p:spTree>
    <p:extLst>
      <p:ext uri="{BB962C8B-B14F-4D97-AF65-F5344CB8AC3E}">
        <p14:creationId xmlns:p14="http://schemas.microsoft.com/office/powerpoint/2010/main" val="422366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6"/>
                                        </p:tgtEl>
                                        <p:attrNameLst>
                                          <p:attrName>style.opacity</p:attrName>
                                        </p:attrNameLst>
                                      </p:cBhvr>
                                      <p:to>
                                        <p:strVal val="0.5"/>
                                      </p:to>
                                    </p:set>
                                    <p:animEffect filter="image" prLst="opacity: 0.5">
                                      <p:cBhvr rctx="IE">
                                        <p:cTn id="7" dur="indefinite"/>
                                        <p:tgtEl>
                                          <p:spTgt spid="16"/>
                                        </p:tgtEl>
                                      </p:cBhvr>
                                    </p:animEffect>
                                  </p:childTnLst>
                                </p:cTn>
                              </p:par>
                              <p:par>
                                <p:cTn id="8" presetID="9" presetClass="emph" presetSubtype="0" nodeType="withEffect">
                                  <p:stCondLst>
                                    <p:cond delay="0"/>
                                  </p:stCondLst>
                                  <p:childTnLst>
                                    <p:set>
                                      <p:cBhvr>
                                        <p:cTn id="9" dur="indefinite"/>
                                        <p:tgtEl>
                                          <p:spTgt spid="13"/>
                                        </p:tgtEl>
                                        <p:attrNameLst>
                                          <p:attrName>style.opacity</p:attrName>
                                        </p:attrNameLst>
                                      </p:cBhvr>
                                      <p:to>
                                        <p:strVal val="0.5"/>
                                      </p:to>
                                    </p:set>
                                    <p:animEffect filter="image" prLst="opacity: 0.5">
                                      <p:cBhvr rctx="IE">
                                        <p:cTn id="10" dur="indefinite"/>
                                        <p:tgtEl>
                                          <p:spTgt spid="13"/>
                                        </p:tgtEl>
                                      </p:cBhvr>
                                    </p:animEffect>
                                  </p:childTnLst>
                                </p:cTn>
                              </p:par>
                              <p:par>
                                <p:cTn id="11" presetID="9" presetClass="emph" presetSubtype="0" nodeType="withEffect">
                                  <p:stCondLst>
                                    <p:cond delay="0"/>
                                  </p:stCondLst>
                                  <p:childTnLst>
                                    <p:set>
                                      <p:cBhvr>
                                        <p:cTn id="12" dur="indefinite"/>
                                        <p:tgtEl>
                                          <p:spTgt spid="14"/>
                                        </p:tgtEl>
                                        <p:attrNameLst>
                                          <p:attrName>style.opacity</p:attrName>
                                        </p:attrNameLst>
                                      </p:cBhvr>
                                      <p:to>
                                        <p:strVal val="0.5"/>
                                      </p:to>
                                    </p:set>
                                    <p:animEffect filter="image" prLst="opacity: 0.5">
                                      <p:cBhvr rctx="IE">
                                        <p:cTn id="13"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62" name="Rectangle 18"/>
          <p:cNvSpPr>
            <a:spLocks noGrp="1" noChangeArrowheads="1"/>
          </p:cNvSpPr>
          <p:nvPr>
            <p:ph type="title"/>
          </p:nvPr>
        </p:nvSpPr>
        <p:spPr>
          <a:xfrm>
            <a:off x="251520" y="5589240"/>
            <a:ext cx="4032448" cy="1143000"/>
          </a:xfrm>
        </p:spPr>
        <p:txBody>
          <a:bodyPr>
            <a:normAutofit/>
          </a:bodyPr>
          <a:lstStyle/>
          <a:p>
            <a:r>
              <a:rPr lang="en-US" sz="1800" b="1" dirty="0">
                <a:latin typeface="Trebuchet MS" charset="0"/>
              </a:rPr>
              <a:t>Diagnostic </a:t>
            </a:r>
            <a:r>
              <a:rPr lang="en-US" sz="1800" b="1" baseline="30000" dirty="0">
                <a:latin typeface="Trebuchet MS" charset="0"/>
              </a:rPr>
              <a:t>131</a:t>
            </a:r>
            <a:r>
              <a:rPr lang="en-US" sz="1800" b="1" dirty="0">
                <a:latin typeface="Trebuchet MS" charset="0"/>
              </a:rPr>
              <a:t>I-L19SIP SPECT-CT (72hrs after administration 5mCi)</a:t>
            </a:r>
          </a:p>
        </p:txBody>
      </p:sp>
      <p:grpSp>
        <p:nvGrpSpPr>
          <p:cNvPr id="31769" name="Group 25"/>
          <p:cNvGrpSpPr>
            <a:grpSpLocks/>
          </p:cNvGrpSpPr>
          <p:nvPr/>
        </p:nvGrpSpPr>
        <p:grpSpPr bwMode="auto">
          <a:xfrm>
            <a:off x="251520" y="1700809"/>
            <a:ext cx="4032448" cy="3744416"/>
            <a:chOff x="340" y="845"/>
            <a:chExt cx="2767" cy="2630"/>
          </a:xfrm>
        </p:grpSpPr>
        <p:grpSp>
          <p:nvGrpSpPr>
            <p:cNvPr id="31767" name="Group 23"/>
            <p:cNvGrpSpPr>
              <a:grpSpLocks/>
            </p:cNvGrpSpPr>
            <p:nvPr/>
          </p:nvGrpSpPr>
          <p:grpSpPr bwMode="auto">
            <a:xfrm>
              <a:off x="340" y="845"/>
              <a:ext cx="2767" cy="2600"/>
              <a:chOff x="340" y="845"/>
              <a:chExt cx="2767" cy="2600"/>
            </a:xfrm>
          </p:grpSpPr>
          <p:pic>
            <p:nvPicPr>
              <p:cNvPr id="31752" name="Picture 8"/>
              <p:cNvPicPr>
                <a:picLocks noChangeAspect="1" noChangeArrowheads="1"/>
              </p:cNvPicPr>
              <p:nvPr/>
            </p:nvPicPr>
            <p:blipFill>
              <a:blip r:embed="rId2">
                <a:lum bright="10000"/>
                <a:extLst>
                  <a:ext uri="{28A0092B-C50C-407E-A947-70E740481C1C}">
                    <a14:useLocalDpi xmlns:a14="http://schemas.microsoft.com/office/drawing/2010/main" val="0"/>
                  </a:ext>
                </a:extLst>
              </a:blip>
              <a:srcRect t="34995" r="24770" b="41011"/>
              <a:stretch>
                <a:fillRect/>
              </a:stretch>
            </p:blipFill>
            <p:spPr bwMode="auto">
              <a:xfrm>
                <a:off x="340" y="845"/>
                <a:ext cx="2767" cy="833"/>
              </a:xfrm>
              <a:prstGeom prst="rect">
                <a:avLst/>
              </a:prstGeom>
              <a:noFill/>
              <a:ln w="9525">
                <a:solidFill>
                  <a:srgbClr val="00FF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753" name="Picture 9"/>
              <p:cNvPicPr>
                <a:picLocks noChangeAspect="1" noChangeArrowheads="1"/>
              </p:cNvPicPr>
              <p:nvPr/>
            </p:nvPicPr>
            <p:blipFill>
              <a:blip r:embed="rId2">
                <a:extLst>
                  <a:ext uri="{28A0092B-C50C-407E-A947-70E740481C1C}">
                    <a14:useLocalDpi xmlns:a14="http://schemas.microsoft.com/office/drawing/2010/main" val="0"/>
                  </a:ext>
                </a:extLst>
              </a:blip>
              <a:srcRect t="62048" r="25636" b="9209"/>
              <a:stretch>
                <a:fillRect/>
              </a:stretch>
            </p:blipFill>
            <p:spPr bwMode="auto">
              <a:xfrm>
                <a:off x="340" y="2521"/>
                <a:ext cx="2767" cy="924"/>
              </a:xfrm>
              <a:prstGeom prst="rect">
                <a:avLst/>
              </a:prstGeom>
              <a:noFill/>
              <a:ln w="9525">
                <a:solidFill>
                  <a:srgbClr val="00FF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754" name="Picture 10"/>
              <p:cNvPicPr>
                <a:picLocks noChangeAspect="1" noChangeArrowheads="1"/>
              </p:cNvPicPr>
              <p:nvPr/>
            </p:nvPicPr>
            <p:blipFill>
              <a:blip r:embed="rId2">
                <a:extLst>
                  <a:ext uri="{28A0092B-C50C-407E-A947-70E740481C1C}">
                    <a14:useLocalDpi xmlns:a14="http://schemas.microsoft.com/office/drawing/2010/main" val="0"/>
                  </a:ext>
                </a:extLst>
              </a:blip>
              <a:srcRect t="4442" r="24202" b="71863"/>
              <a:stretch>
                <a:fillRect/>
              </a:stretch>
            </p:blipFill>
            <p:spPr bwMode="auto">
              <a:xfrm>
                <a:off x="340" y="1685"/>
                <a:ext cx="2767" cy="883"/>
              </a:xfrm>
              <a:prstGeom prst="rect">
                <a:avLst/>
              </a:prstGeom>
              <a:noFill/>
              <a:ln w="9525">
                <a:solidFill>
                  <a:srgbClr val="00FF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31768" name="Rectangle 24"/>
            <p:cNvSpPr>
              <a:spLocks noChangeArrowheads="1"/>
            </p:cNvSpPr>
            <p:nvPr/>
          </p:nvSpPr>
          <p:spPr bwMode="auto">
            <a:xfrm>
              <a:off x="340" y="845"/>
              <a:ext cx="2767" cy="2630"/>
            </a:xfrm>
            <a:prstGeom prst="rect">
              <a:avLst/>
            </a:prstGeom>
            <a:noFill/>
            <a:ln w="28575">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11" name="Group 18"/>
          <p:cNvGrpSpPr>
            <a:grpSpLocks/>
          </p:cNvGrpSpPr>
          <p:nvPr/>
        </p:nvGrpSpPr>
        <p:grpSpPr bwMode="auto">
          <a:xfrm>
            <a:off x="4572000" y="1700808"/>
            <a:ext cx="4249738" cy="3673475"/>
            <a:chOff x="657" y="1207"/>
            <a:chExt cx="2677" cy="2314"/>
          </a:xfrm>
        </p:grpSpPr>
        <p:grpSp>
          <p:nvGrpSpPr>
            <p:cNvPr id="12" name="Group 17"/>
            <p:cNvGrpSpPr>
              <a:grpSpLocks/>
            </p:cNvGrpSpPr>
            <p:nvPr/>
          </p:nvGrpSpPr>
          <p:grpSpPr bwMode="auto">
            <a:xfrm>
              <a:off x="657" y="1207"/>
              <a:ext cx="2677" cy="2313"/>
              <a:chOff x="657" y="1208"/>
              <a:chExt cx="2677" cy="2313"/>
            </a:xfrm>
          </p:grpSpPr>
          <p:pic>
            <p:nvPicPr>
              <p:cNvPr id="14" name="Picture 7" descr="44034ter"/>
              <p:cNvPicPr>
                <a:picLocks noChangeAspect="1" noChangeArrowheads="1"/>
              </p:cNvPicPr>
              <p:nvPr/>
            </p:nvPicPr>
            <p:blipFill>
              <a:blip r:embed="rId3">
                <a:extLst>
                  <a:ext uri="{28A0092B-C50C-407E-A947-70E740481C1C}">
                    <a14:useLocalDpi xmlns:a14="http://schemas.microsoft.com/office/drawing/2010/main" val="0"/>
                  </a:ext>
                </a:extLst>
              </a:blip>
              <a:srcRect t="6609" r="22740" b="73035"/>
              <a:stretch>
                <a:fillRect/>
              </a:stretch>
            </p:blipFill>
            <p:spPr bwMode="auto">
              <a:xfrm>
                <a:off x="657" y="2024"/>
                <a:ext cx="2677" cy="726"/>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5" name="Picture 10" descr="44034ter"/>
              <p:cNvPicPr>
                <a:picLocks noChangeAspect="1" noChangeArrowheads="1"/>
              </p:cNvPicPr>
              <p:nvPr/>
            </p:nvPicPr>
            <p:blipFill>
              <a:blip r:embed="rId3">
                <a:lum bright="4000"/>
                <a:extLst>
                  <a:ext uri="{28A0092B-C50C-407E-A947-70E740481C1C}">
                    <a14:useLocalDpi xmlns:a14="http://schemas.microsoft.com/office/drawing/2010/main" val="0"/>
                  </a:ext>
                </a:extLst>
              </a:blip>
              <a:srcRect t="35507" r="25450" b="41634"/>
              <a:stretch>
                <a:fillRect/>
              </a:stretch>
            </p:blipFill>
            <p:spPr bwMode="auto">
              <a:xfrm>
                <a:off x="657" y="1208"/>
                <a:ext cx="2677" cy="816"/>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6" name="Picture 13" descr="44034ter"/>
              <p:cNvPicPr>
                <a:picLocks noChangeAspect="1" noChangeArrowheads="1"/>
              </p:cNvPicPr>
              <p:nvPr/>
            </p:nvPicPr>
            <p:blipFill>
              <a:blip r:embed="rId3">
                <a:extLst>
                  <a:ext uri="{28A0092B-C50C-407E-A947-70E740481C1C}">
                    <a14:useLocalDpi xmlns:a14="http://schemas.microsoft.com/office/drawing/2010/main" val="0"/>
                  </a:ext>
                </a:extLst>
              </a:blip>
              <a:srcRect t="68370" r="25467" b="10023"/>
              <a:stretch>
                <a:fillRect/>
              </a:stretch>
            </p:blipFill>
            <p:spPr bwMode="auto">
              <a:xfrm>
                <a:off x="657" y="2750"/>
                <a:ext cx="2677" cy="771"/>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grpSp>
        <p:sp>
          <p:nvSpPr>
            <p:cNvPr id="13" name="Rectangle 16"/>
            <p:cNvSpPr>
              <a:spLocks noChangeArrowheads="1"/>
            </p:cNvSpPr>
            <p:nvPr/>
          </p:nvSpPr>
          <p:spPr bwMode="auto">
            <a:xfrm>
              <a:off x="657" y="1207"/>
              <a:ext cx="2677" cy="2314"/>
            </a:xfrm>
            <a:prstGeom prst="rect">
              <a:avLst/>
            </a:prstGeom>
            <a:noFill/>
            <a:ln w="28575">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sp>
        <p:nvSpPr>
          <p:cNvPr id="17" name="Rectangle 4"/>
          <p:cNvSpPr>
            <a:spLocks noChangeArrowheads="1"/>
          </p:cNvSpPr>
          <p:nvPr/>
        </p:nvSpPr>
        <p:spPr bwMode="auto">
          <a:xfrm>
            <a:off x="4499993" y="5517232"/>
            <a:ext cx="432048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b="1" dirty="0">
                <a:solidFill>
                  <a:srgbClr val="000000"/>
                </a:solidFill>
                <a:latin typeface="Trebuchet MS" charset="0"/>
              </a:rPr>
              <a:t>Post treatment </a:t>
            </a:r>
            <a:r>
              <a:rPr lang="en-US" b="1" baseline="30000" dirty="0">
                <a:solidFill>
                  <a:srgbClr val="000000"/>
                </a:solidFill>
                <a:latin typeface="Trebuchet MS" charset="0"/>
              </a:rPr>
              <a:t>131</a:t>
            </a:r>
            <a:r>
              <a:rPr lang="en-US" b="1" dirty="0">
                <a:solidFill>
                  <a:srgbClr val="000000"/>
                </a:solidFill>
                <a:latin typeface="Trebuchet MS" charset="0"/>
              </a:rPr>
              <a:t>I-L19SIP SPECT-CT (8 days after administration 150mCi)</a:t>
            </a:r>
          </a:p>
        </p:txBody>
      </p:sp>
      <p:sp>
        <p:nvSpPr>
          <p:cNvPr id="3" name="Rettangolo 2"/>
          <p:cNvSpPr/>
          <p:nvPr/>
        </p:nvSpPr>
        <p:spPr>
          <a:xfrm>
            <a:off x="1043608" y="323944"/>
            <a:ext cx="6984776" cy="584776"/>
          </a:xfrm>
          <a:prstGeom prst="rect">
            <a:avLst/>
          </a:prstGeom>
        </p:spPr>
        <p:txBody>
          <a:bodyPr wrap="square">
            <a:spAutoFit/>
          </a:bodyPr>
          <a:lstStyle/>
          <a:p>
            <a:pPr algn="ctr"/>
            <a:r>
              <a:rPr lang="en-US" sz="3200" dirty="0">
                <a:solidFill>
                  <a:schemeClr val="tx2">
                    <a:lumMod val="60000"/>
                    <a:lumOff val="40000"/>
                  </a:schemeClr>
                </a:solidFill>
                <a:latin typeface="Trebuchet MS" charset="0"/>
              </a:rPr>
              <a:t>GG44034: pleural mesothelioma</a:t>
            </a:r>
            <a:endParaRPr lang="en-GB" sz="3200" dirty="0">
              <a:solidFill>
                <a:schemeClr val="tx2">
                  <a:lumMod val="60000"/>
                  <a:lumOff val="40000"/>
                </a:schemeClr>
              </a:solidFill>
            </a:endParaRPr>
          </a:p>
        </p:txBody>
      </p:sp>
    </p:spTree>
    <p:extLst>
      <p:ext uri="{BB962C8B-B14F-4D97-AF65-F5344CB8AC3E}">
        <p14:creationId xmlns:p14="http://schemas.microsoft.com/office/powerpoint/2010/main" val="1351666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2571750" y="2357438"/>
            <a:ext cx="16430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b="1">
                <a:solidFill>
                  <a:srgbClr val="000000"/>
                </a:solidFill>
                <a:latin typeface="Trebuchet MS" charset="0"/>
              </a:rPr>
              <a:t>Diagnostic </a:t>
            </a:r>
            <a:r>
              <a:rPr lang="en-US" sz="2000" b="1" baseline="30000">
                <a:solidFill>
                  <a:srgbClr val="000000"/>
                </a:solidFill>
                <a:latin typeface="Trebuchet MS" charset="0"/>
              </a:rPr>
              <a:t>131</a:t>
            </a:r>
            <a:r>
              <a:rPr lang="en-US" sz="2000" b="1">
                <a:solidFill>
                  <a:srgbClr val="000000"/>
                </a:solidFill>
                <a:latin typeface="Trebuchet MS" charset="0"/>
              </a:rPr>
              <a:t>I-L19SIP SPECT/CT</a:t>
            </a:r>
          </a:p>
        </p:txBody>
      </p:sp>
      <p:sp>
        <p:nvSpPr>
          <p:cNvPr id="27651" name="Rectangle 4"/>
          <p:cNvSpPr>
            <a:spLocks noChangeArrowheads="1"/>
          </p:cNvSpPr>
          <p:nvPr/>
        </p:nvSpPr>
        <p:spPr bwMode="auto">
          <a:xfrm>
            <a:off x="4786313" y="2357438"/>
            <a:ext cx="17859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b="1">
                <a:solidFill>
                  <a:srgbClr val="000000"/>
                </a:solidFill>
                <a:latin typeface="Trebuchet MS" charset="0"/>
              </a:rPr>
              <a:t>Post RIT</a:t>
            </a:r>
          </a:p>
          <a:p>
            <a:pPr algn="ctr"/>
            <a:r>
              <a:rPr lang="en-US" sz="2000" b="1" baseline="30000">
                <a:solidFill>
                  <a:srgbClr val="000000"/>
                </a:solidFill>
                <a:latin typeface="Trebuchet MS" charset="0"/>
              </a:rPr>
              <a:t>131</a:t>
            </a:r>
            <a:r>
              <a:rPr lang="en-US" sz="2000" b="1">
                <a:solidFill>
                  <a:srgbClr val="000000"/>
                </a:solidFill>
                <a:latin typeface="Trebuchet MS" charset="0"/>
              </a:rPr>
              <a:t>I-L19SIP SPECT/CT</a:t>
            </a:r>
          </a:p>
        </p:txBody>
      </p:sp>
      <p:sp>
        <p:nvSpPr>
          <p:cNvPr id="12" name="Rectangle 4"/>
          <p:cNvSpPr>
            <a:spLocks noChangeArrowheads="1"/>
          </p:cNvSpPr>
          <p:nvPr/>
        </p:nvSpPr>
        <p:spPr bwMode="auto">
          <a:xfrm>
            <a:off x="357188" y="2357438"/>
            <a:ext cx="1643062" cy="1143000"/>
          </a:xfrm>
          <a:prstGeom prst="rect">
            <a:avLst/>
          </a:prstGeom>
          <a:noFill/>
          <a:ln w="9525">
            <a:noFill/>
            <a:miter lim="800000"/>
            <a:headEnd/>
            <a:tailEnd/>
          </a:ln>
        </p:spPr>
        <p:txBody>
          <a:bodyPr anchor="ctr"/>
          <a:lstStyle/>
          <a:p>
            <a:pPr algn="ctr" fontAlgn="auto">
              <a:spcBef>
                <a:spcPts val="0"/>
              </a:spcBef>
              <a:spcAft>
                <a:spcPts val="0"/>
              </a:spcAft>
              <a:defRPr/>
            </a:pPr>
            <a:r>
              <a:rPr lang="en-US" sz="2000" b="1" dirty="0">
                <a:solidFill>
                  <a:srgbClr val="000000"/>
                </a:solidFill>
                <a:latin typeface="Trebuchet MS" pitchFamily="34" charset="0"/>
                <a:ea typeface="+mn-ea"/>
                <a:cs typeface="+mn-cs"/>
              </a:rPr>
              <a:t>Baseline PET/CT</a:t>
            </a:r>
          </a:p>
          <a:p>
            <a:pPr algn="ctr" fontAlgn="auto">
              <a:spcBef>
                <a:spcPts val="0"/>
              </a:spcBef>
              <a:spcAft>
                <a:spcPts val="0"/>
              </a:spcAft>
              <a:defRPr/>
            </a:pPr>
            <a:r>
              <a:rPr lang="en-US" sz="2000" b="1" dirty="0">
                <a:solidFill>
                  <a:srgbClr val="000000"/>
                </a:solidFill>
                <a:latin typeface="Trebuchet MS" pitchFamily="34" charset="0"/>
                <a:ea typeface="+mn-ea"/>
                <a:cs typeface="+mn-cs"/>
              </a:rPr>
              <a:t>14/07/09</a:t>
            </a:r>
          </a:p>
        </p:txBody>
      </p:sp>
      <p:grpSp>
        <p:nvGrpSpPr>
          <p:cNvPr id="27653" name="Gruppo 36"/>
          <p:cNvGrpSpPr>
            <a:grpSpLocks/>
          </p:cNvGrpSpPr>
          <p:nvPr/>
        </p:nvGrpSpPr>
        <p:grpSpPr bwMode="auto">
          <a:xfrm>
            <a:off x="142875" y="630238"/>
            <a:ext cx="2071688" cy="1727200"/>
            <a:chOff x="142844" y="630938"/>
            <a:chExt cx="2071702" cy="1726491"/>
          </a:xfrm>
        </p:grpSpPr>
        <p:pic>
          <p:nvPicPr>
            <p:cNvPr id="27674" name="Picture 4" descr="C:\Documents and Settings\martina sollini\Documenti\USB novembre 2009\MARTINA (F)\IMMAGINI et\PER PRE LIVER .jpg"/>
            <p:cNvPicPr>
              <a:picLocks noChangeAspect="1" noChangeArrowheads="1"/>
            </p:cNvPicPr>
            <p:nvPr/>
          </p:nvPicPr>
          <p:blipFill>
            <a:blip r:embed="rId3">
              <a:extLst>
                <a:ext uri="{28A0092B-C50C-407E-A947-70E740481C1C}">
                  <a14:useLocalDpi xmlns:a14="http://schemas.microsoft.com/office/drawing/2010/main" val="0"/>
                </a:ext>
              </a:extLst>
            </a:blip>
            <a:srcRect l="1759" t="63586" r="56784" b="7666"/>
            <a:stretch>
              <a:fillRect/>
            </a:stretch>
          </p:blipFill>
          <p:spPr bwMode="auto">
            <a:xfrm>
              <a:off x="142844" y="630938"/>
              <a:ext cx="2071702" cy="172649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Rettangolo 12"/>
            <p:cNvSpPr/>
            <p:nvPr/>
          </p:nvSpPr>
          <p:spPr bwMode="auto">
            <a:xfrm>
              <a:off x="142844" y="643633"/>
              <a:ext cx="2071702" cy="17137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nvGrpSpPr>
          <p:cNvPr id="27654" name="Gruppo 20"/>
          <p:cNvGrpSpPr>
            <a:grpSpLocks/>
          </p:cNvGrpSpPr>
          <p:nvPr/>
        </p:nvGrpSpPr>
        <p:grpSpPr bwMode="auto">
          <a:xfrm>
            <a:off x="6929438" y="642938"/>
            <a:ext cx="2071687" cy="1714500"/>
            <a:chOff x="5715008" y="5000624"/>
            <a:chExt cx="2357454" cy="1857376"/>
          </a:xfrm>
        </p:grpSpPr>
        <p:pic>
          <p:nvPicPr>
            <p:cNvPr id="27672" name="Picture 3" descr="C:\Documents and Settings\martina sollini\Documenti\USB novembre 2009\MARTINA (F)\IMMAGINI et\PER POST LIVER.jpg"/>
            <p:cNvPicPr>
              <a:picLocks noChangeAspect="1" noChangeArrowheads="1"/>
            </p:cNvPicPr>
            <p:nvPr/>
          </p:nvPicPr>
          <p:blipFill>
            <a:blip r:embed="rId4">
              <a:extLst>
                <a:ext uri="{28A0092B-C50C-407E-A947-70E740481C1C}">
                  <a14:useLocalDpi xmlns:a14="http://schemas.microsoft.com/office/drawing/2010/main" val="0"/>
                </a:ext>
              </a:extLst>
            </a:blip>
            <a:srcRect t="62946" r="57538" b="7027"/>
            <a:stretch>
              <a:fillRect/>
            </a:stretch>
          </p:blipFill>
          <p:spPr bwMode="auto">
            <a:xfrm>
              <a:off x="5715008" y="5000636"/>
              <a:ext cx="2357454" cy="185736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4" name="Rettangolo 13"/>
            <p:cNvSpPr/>
            <p:nvPr/>
          </p:nvSpPr>
          <p:spPr bwMode="auto">
            <a:xfrm>
              <a:off x="5715008" y="5000624"/>
              <a:ext cx="2357454" cy="185737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nvGrpSpPr>
          <p:cNvPr id="27655" name="Gruppo 33"/>
          <p:cNvGrpSpPr>
            <a:grpSpLocks/>
          </p:cNvGrpSpPr>
          <p:nvPr/>
        </p:nvGrpSpPr>
        <p:grpSpPr bwMode="auto">
          <a:xfrm>
            <a:off x="2403475" y="642938"/>
            <a:ext cx="2097088" cy="1714500"/>
            <a:chOff x="2403739" y="642918"/>
            <a:chExt cx="2096823" cy="1714511"/>
          </a:xfrm>
        </p:grpSpPr>
        <p:pic>
          <p:nvPicPr>
            <p:cNvPr id="27670" name="Picture 6" descr="C:\Documents and Settings\martina sollini\Documenti\USB novembre 2009\MARTINA (F)\IMMAGINI et\SPECT DG.jpg"/>
            <p:cNvPicPr>
              <a:picLocks noChangeAspect="1" noChangeArrowheads="1"/>
            </p:cNvPicPr>
            <p:nvPr/>
          </p:nvPicPr>
          <p:blipFill>
            <a:blip r:embed="rId5">
              <a:extLst>
                <a:ext uri="{28A0092B-C50C-407E-A947-70E740481C1C}">
                  <a14:useLocalDpi xmlns:a14="http://schemas.microsoft.com/office/drawing/2010/main" val="0"/>
                </a:ext>
              </a:extLst>
            </a:blip>
            <a:srcRect l="1759" t="62946" r="55276" b="8305"/>
            <a:stretch>
              <a:fillRect/>
            </a:stretch>
          </p:blipFill>
          <p:spPr bwMode="auto">
            <a:xfrm>
              <a:off x="2403739" y="642918"/>
              <a:ext cx="2096823" cy="171451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ettangolo 14"/>
            <p:cNvSpPr/>
            <p:nvPr/>
          </p:nvSpPr>
          <p:spPr bwMode="auto">
            <a:xfrm>
              <a:off x="2403739" y="642918"/>
              <a:ext cx="2071426" cy="1714511"/>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nvGrpSpPr>
          <p:cNvPr id="27656" name="Gruppo 19"/>
          <p:cNvGrpSpPr>
            <a:grpSpLocks/>
          </p:cNvGrpSpPr>
          <p:nvPr/>
        </p:nvGrpSpPr>
        <p:grpSpPr bwMode="auto">
          <a:xfrm>
            <a:off x="4643438" y="642938"/>
            <a:ext cx="2071687" cy="1714500"/>
            <a:chOff x="571472" y="4286268"/>
            <a:chExt cx="2357454" cy="1857377"/>
          </a:xfrm>
        </p:grpSpPr>
        <p:pic>
          <p:nvPicPr>
            <p:cNvPr id="27668" name="Immagine 3" descr="ET TOMO 3.jpg"/>
            <p:cNvPicPr>
              <a:picLocks noChangeAspect="1"/>
            </p:cNvPicPr>
            <p:nvPr/>
          </p:nvPicPr>
          <p:blipFill>
            <a:blip r:embed="rId6">
              <a:extLst>
                <a:ext uri="{28A0092B-C50C-407E-A947-70E740481C1C}">
                  <a14:useLocalDpi xmlns:a14="http://schemas.microsoft.com/office/drawing/2010/main" val="0"/>
                </a:ext>
              </a:extLst>
            </a:blip>
            <a:srcRect t="56250" r="53217" b="7291"/>
            <a:stretch>
              <a:fillRect/>
            </a:stretch>
          </p:blipFill>
          <p:spPr bwMode="auto">
            <a:xfrm>
              <a:off x="571472" y="4315247"/>
              <a:ext cx="2357454" cy="182839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7" name="Rettangolo 16"/>
            <p:cNvSpPr/>
            <p:nvPr/>
          </p:nvSpPr>
          <p:spPr bwMode="auto">
            <a:xfrm>
              <a:off x="571472" y="4286268"/>
              <a:ext cx="2357454" cy="185737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22" name="Rectangle 4"/>
          <p:cNvSpPr>
            <a:spLocks noChangeArrowheads="1"/>
          </p:cNvSpPr>
          <p:nvPr/>
        </p:nvSpPr>
        <p:spPr bwMode="auto">
          <a:xfrm>
            <a:off x="7143750" y="2500313"/>
            <a:ext cx="1643063" cy="1143000"/>
          </a:xfrm>
          <a:prstGeom prst="rect">
            <a:avLst/>
          </a:prstGeom>
          <a:noFill/>
          <a:ln w="9525">
            <a:noFill/>
            <a:miter lim="800000"/>
            <a:headEnd/>
            <a:tailEnd/>
          </a:ln>
        </p:spPr>
        <p:txBody>
          <a:bodyPr anchor="ctr"/>
          <a:lstStyle/>
          <a:p>
            <a:pPr algn="ctr"/>
            <a:r>
              <a:rPr lang="en-US" sz="2000" b="1">
                <a:solidFill>
                  <a:srgbClr val="000000"/>
                </a:solidFill>
                <a:latin typeface="Trebuchet MS" charset="0"/>
              </a:rPr>
              <a:t>1° TA PET/CT 09/09/09</a:t>
            </a:r>
          </a:p>
          <a:p>
            <a:pPr algn="ctr"/>
            <a:endParaRPr lang="en-US" sz="2000" b="1">
              <a:solidFill>
                <a:srgbClr val="000000"/>
              </a:solidFill>
              <a:latin typeface="Trebuchet MS" charset="0"/>
            </a:endParaRPr>
          </a:p>
        </p:txBody>
      </p:sp>
      <p:grpSp>
        <p:nvGrpSpPr>
          <p:cNvPr id="27658" name="Gruppo 29"/>
          <p:cNvGrpSpPr>
            <a:grpSpLocks/>
          </p:cNvGrpSpPr>
          <p:nvPr/>
        </p:nvGrpSpPr>
        <p:grpSpPr bwMode="auto">
          <a:xfrm>
            <a:off x="571500" y="3429000"/>
            <a:ext cx="1214438" cy="3214688"/>
            <a:chOff x="571472" y="3429000"/>
            <a:chExt cx="1214446" cy="3214710"/>
          </a:xfrm>
        </p:grpSpPr>
        <p:pic>
          <p:nvPicPr>
            <p:cNvPr id="27666" name="Picture 7" descr="C:\Documents and Settings\martina sollini\Documenti\USB novembre 2009\MARTINA (F)\IMMAGINI et\PET-TC  VERTEBRA PRE.jpg"/>
            <p:cNvPicPr>
              <a:picLocks noChangeAspect="1" noChangeArrowheads="1"/>
            </p:cNvPicPr>
            <p:nvPr/>
          </p:nvPicPr>
          <p:blipFill>
            <a:blip r:embed="rId7">
              <a:extLst>
                <a:ext uri="{28A0092B-C50C-407E-A947-70E740481C1C}">
                  <a14:useLocalDpi xmlns:a14="http://schemas.microsoft.com/office/drawing/2010/main" val="0"/>
                </a:ext>
              </a:extLst>
            </a:blip>
            <a:srcRect l="53015" t="31004" r="28894" b="25554"/>
            <a:stretch>
              <a:fillRect/>
            </a:stretch>
          </p:blipFill>
          <p:spPr bwMode="auto">
            <a:xfrm>
              <a:off x="571472" y="3429000"/>
              <a:ext cx="1214446" cy="32115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5" name="Rettangolo 24"/>
            <p:cNvSpPr/>
            <p:nvPr/>
          </p:nvSpPr>
          <p:spPr bwMode="auto">
            <a:xfrm>
              <a:off x="571472" y="3429000"/>
              <a:ext cx="1214446" cy="321471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rgbClr val="000000"/>
                </a:solidFill>
              </a:endParaRPr>
            </a:p>
          </p:txBody>
        </p:sp>
      </p:grpSp>
      <p:grpSp>
        <p:nvGrpSpPr>
          <p:cNvPr id="27659" name="Gruppo 28"/>
          <p:cNvGrpSpPr>
            <a:grpSpLocks/>
          </p:cNvGrpSpPr>
          <p:nvPr/>
        </p:nvGrpSpPr>
        <p:grpSpPr bwMode="auto">
          <a:xfrm>
            <a:off x="7286625" y="3429000"/>
            <a:ext cx="1214438" cy="3214688"/>
            <a:chOff x="6072198" y="3429000"/>
            <a:chExt cx="1214446" cy="3214710"/>
          </a:xfrm>
        </p:grpSpPr>
        <p:pic>
          <p:nvPicPr>
            <p:cNvPr id="27664" name="Picture 8" descr="C:\Documents and Settings\martina sollini\Documenti\USB novembre 2009\MARTINA (F)\IMMAGINI et\PET-TC  VERTEBRA POST.jpg"/>
            <p:cNvPicPr>
              <a:picLocks noChangeAspect="1" noChangeArrowheads="1"/>
            </p:cNvPicPr>
            <p:nvPr/>
          </p:nvPicPr>
          <p:blipFill>
            <a:blip r:embed="rId8">
              <a:extLst>
                <a:ext uri="{28A0092B-C50C-407E-A947-70E740481C1C}">
                  <a14:useLocalDpi xmlns:a14="http://schemas.microsoft.com/office/drawing/2010/main" val="0"/>
                </a:ext>
              </a:extLst>
            </a:blip>
            <a:srcRect l="53769" t="34499" r="29648" b="28448"/>
            <a:stretch>
              <a:fillRect/>
            </a:stretch>
          </p:blipFill>
          <p:spPr bwMode="auto">
            <a:xfrm>
              <a:off x="6072198" y="3429000"/>
              <a:ext cx="1192283" cy="321471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8" name="Rettangolo 27"/>
            <p:cNvSpPr/>
            <p:nvPr/>
          </p:nvSpPr>
          <p:spPr bwMode="auto">
            <a:xfrm>
              <a:off x="6072198" y="3429000"/>
              <a:ext cx="1214446" cy="321471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rgbClr val="000000"/>
                </a:solidFill>
              </a:endParaRPr>
            </a:p>
          </p:txBody>
        </p:sp>
      </p:grpSp>
      <p:grpSp>
        <p:nvGrpSpPr>
          <p:cNvPr id="27660" name="Gruppo 32"/>
          <p:cNvGrpSpPr>
            <a:grpSpLocks/>
          </p:cNvGrpSpPr>
          <p:nvPr/>
        </p:nvGrpSpPr>
        <p:grpSpPr bwMode="auto">
          <a:xfrm>
            <a:off x="2428875" y="3571875"/>
            <a:ext cx="2071688" cy="3000375"/>
            <a:chOff x="2428860" y="3571876"/>
            <a:chExt cx="2071702" cy="3000396"/>
          </a:xfrm>
        </p:grpSpPr>
        <p:pic>
          <p:nvPicPr>
            <p:cNvPr id="27662" name="Picture 9" descr="C:\Documents and Settings\martina sollini\Documenti\USB novembre 2009\MARTINA (F)\IMMAGINI et\VERTEBRA DG.jpg"/>
            <p:cNvPicPr>
              <a:picLocks noChangeAspect="1" noChangeArrowheads="1"/>
            </p:cNvPicPr>
            <p:nvPr/>
          </p:nvPicPr>
          <p:blipFill>
            <a:blip r:embed="rId9">
              <a:extLst>
                <a:ext uri="{28A0092B-C50C-407E-A947-70E740481C1C}">
                  <a14:useLocalDpi xmlns:a14="http://schemas.microsoft.com/office/drawing/2010/main" val="0"/>
                </a:ext>
              </a:extLst>
            </a:blip>
            <a:srcRect l="4774" t="60052" r="59045" b="4173"/>
            <a:stretch>
              <a:fillRect/>
            </a:stretch>
          </p:blipFill>
          <p:spPr bwMode="auto">
            <a:xfrm>
              <a:off x="2450290" y="3571876"/>
              <a:ext cx="2050272" cy="300039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2" name="Rettangolo 31"/>
            <p:cNvSpPr/>
            <p:nvPr/>
          </p:nvSpPr>
          <p:spPr bwMode="auto">
            <a:xfrm>
              <a:off x="2428860" y="3571876"/>
              <a:ext cx="2071702" cy="30003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rgbClr val="000000"/>
                </a:solidFill>
              </a:endParaRPr>
            </a:p>
          </p:txBody>
        </p:sp>
      </p:grpSp>
      <p:sp>
        <p:nvSpPr>
          <p:cNvPr id="27661" name="CasellaDiTesto 34"/>
          <p:cNvSpPr txBox="1">
            <a:spLocks noChangeArrowheads="1"/>
          </p:cNvSpPr>
          <p:nvPr/>
        </p:nvSpPr>
        <p:spPr bwMode="auto">
          <a:xfrm>
            <a:off x="4286250" y="4643438"/>
            <a:ext cx="3286125"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it-IT" sz="3000" b="1">
                <a:solidFill>
                  <a:srgbClr val="000000"/>
                </a:solidFill>
                <a:latin typeface="Trebuchet MS" charset="0"/>
              </a:rPr>
              <a:t>ET06010G011</a:t>
            </a:r>
            <a:endParaRPr lang="en-US" sz="3000">
              <a:solidFill>
                <a:srgbClr val="000000"/>
              </a:solidFill>
            </a:endParaRPr>
          </a:p>
        </p:txBody>
      </p:sp>
    </p:spTree>
    <p:extLst>
      <p:ext uri="{BB962C8B-B14F-4D97-AF65-F5344CB8AC3E}">
        <p14:creationId xmlns:p14="http://schemas.microsoft.com/office/powerpoint/2010/main" val="464764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asellaDiTesto 1"/>
          <p:cNvSpPr txBox="1">
            <a:spLocks noChangeArrowheads="1"/>
          </p:cNvSpPr>
          <p:nvPr/>
        </p:nvSpPr>
        <p:spPr bwMode="auto">
          <a:xfrm>
            <a:off x="1398588" y="771525"/>
            <a:ext cx="5570537" cy="396875"/>
          </a:xfrm>
          <a:prstGeom prst="rect">
            <a:avLst/>
          </a:prstGeom>
          <a:noFill/>
          <a:ln w="9525">
            <a:noFill/>
            <a:miter lim="800000"/>
            <a:headEnd/>
            <a:tailEnd/>
          </a:ln>
        </p:spPr>
        <p:txBody>
          <a:bodyPr>
            <a:spAutoFit/>
          </a:bodyPr>
          <a:lstStyle/>
          <a:p>
            <a:pPr algn="ctr"/>
            <a:r>
              <a:rPr lang="en-US" sz="2000" dirty="0">
                <a:solidFill>
                  <a:schemeClr val="tx2">
                    <a:lumMod val="50000"/>
                  </a:schemeClr>
                </a:solidFill>
                <a:latin typeface="Arial" charset="0"/>
              </a:rPr>
              <a:t>Tumor assessment</a:t>
            </a:r>
          </a:p>
        </p:txBody>
      </p:sp>
      <p:sp>
        <p:nvSpPr>
          <p:cNvPr id="4" name="Rectangle 7"/>
          <p:cNvSpPr txBox="1">
            <a:spLocks noChangeArrowheads="1"/>
          </p:cNvSpPr>
          <p:nvPr/>
        </p:nvSpPr>
        <p:spPr bwMode="auto">
          <a:xfrm>
            <a:off x="685800" y="230188"/>
            <a:ext cx="7896225" cy="698500"/>
          </a:xfrm>
          <a:prstGeom prst="rect">
            <a:avLst/>
          </a:prstGeom>
          <a:noFill/>
          <a:ln>
            <a:miter lim="800000"/>
            <a:headEnd/>
            <a:tailEnd/>
          </a:ln>
        </p:spPr>
        <p:txBody>
          <a:bodyPr/>
          <a:lstStyle/>
          <a:p>
            <a:pPr eaLnBrk="0" hangingPunct="0">
              <a:defRPr/>
            </a:pPr>
            <a:r>
              <a:rPr lang="en-US" sz="3200" kern="0" dirty="0">
                <a:solidFill>
                  <a:srgbClr val="17B129"/>
                </a:solidFill>
                <a:latin typeface="+mj-lt"/>
                <a:ea typeface="+mj-ea"/>
                <a:cs typeface="+mj-cs"/>
              </a:rPr>
              <a:t>Patient 06.001.M.001- NSCLC</a:t>
            </a:r>
          </a:p>
        </p:txBody>
      </p:sp>
      <p:sp>
        <p:nvSpPr>
          <p:cNvPr id="6" name="CasellaDiTesto 5"/>
          <p:cNvSpPr txBox="1"/>
          <p:nvPr/>
        </p:nvSpPr>
        <p:spPr>
          <a:xfrm>
            <a:off x="827584" y="5774312"/>
            <a:ext cx="6929486" cy="369332"/>
          </a:xfrm>
          <a:prstGeom prst="rect">
            <a:avLst/>
          </a:prstGeom>
          <a:noFill/>
        </p:spPr>
        <p:txBody>
          <a:bodyPr wrap="square" rtlCol="0">
            <a:spAutoFit/>
          </a:bodyPr>
          <a:lstStyle/>
          <a:p>
            <a:r>
              <a:rPr lang="it-IT" dirty="0">
                <a:solidFill>
                  <a:schemeClr val="tx2">
                    <a:lumMod val="50000"/>
                  </a:schemeClr>
                </a:solidFill>
              </a:rPr>
              <a:t>PET/CT </a:t>
            </a:r>
            <a:r>
              <a:rPr lang="it-IT" dirty="0" err="1">
                <a:solidFill>
                  <a:schemeClr val="tx2">
                    <a:lumMod val="50000"/>
                  </a:schemeClr>
                </a:solidFill>
              </a:rPr>
              <a:t>baseline</a:t>
            </a:r>
            <a:r>
              <a:rPr lang="it-IT" dirty="0">
                <a:solidFill>
                  <a:schemeClr val="tx2">
                    <a:lumMod val="50000"/>
                  </a:schemeClr>
                </a:solidFill>
              </a:rPr>
              <a:t> 24/08/2010                                   PET/CT  20/01/11</a:t>
            </a:r>
          </a:p>
        </p:txBody>
      </p:sp>
      <p:grpSp>
        <p:nvGrpSpPr>
          <p:cNvPr id="2" name="Gruppo 9"/>
          <p:cNvGrpSpPr/>
          <p:nvPr/>
        </p:nvGrpSpPr>
        <p:grpSpPr>
          <a:xfrm>
            <a:off x="683568" y="1518449"/>
            <a:ext cx="6674514" cy="4070791"/>
            <a:chOff x="683568" y="1518449"/>
            <a:chExt cx="6674514" cy="4070791"/>
          </a:xfrm>
        </p:grpSpPr>
        <p:pic>
          <p:nvPicPr>
            <p:cNvPr id="7" name="AVI.PET20GEN11.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4500562" y="1518449"/>
              <a:ext cx="2857520" cy="4053691"/>
            </a:xfrm>
            <a:prstGeom prst="rect">
              <a:avLst/>
            </a:prstGeom>
          </p:spPr>
        </p:pic>
        <p:pic>
          <p:nvPicPr>
            <p:cNvPr id="8" name="avi.pet.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7" cstate="print"/>
            <a:stretch>
              <a:fillRect/>
            </a:stretch>
          </p:blipFill>
          <p:spPr>
            <a:xfrm>
              <a:off x="683568" y="1556792"/>
              <a:ext cx="3467906" cy="4032448"/>
            </a:xfrm>
            <a:prstGeom prst="rect">
              <a:avLst/>
            </a:prstGeom>
          </p:spPr>
        </p:pic>
      </p:grpSp>
    </p:spTree>
    <p:extLst>
      <p:ext uri="{BB962C8B-B14F-4D97-AF65-F5344CB8AC3E}">
        <p14:creationId xmlns:p14="http://schemas.microsoft.com/office/powerpoint/2010/main" val="3493908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781A5DD-8165-1145-ADDD-485E0E06CB78}"/>
              </a:ext>
            </a:extLst>
          </p:cNvPr>
          <p:cNvSpPr>
            <a:spLocks noGrp="1" noChangeArrowheads="1"/>
          </p:cNvSpPr>
          <p:nvPr>
            <p:ph type="title"/>
          </p:nvPr>
        </p:nvSpPr>
        <p:spPr>
          <a:xfrm>
            <a:off x="457200" y="211138"/>
            <a:ext cx="8229600" cy="1143000"/>
          </a:xfrm>
        </p:spPr>
        <p:txBody>
          <a:bodyPr/>
          <a:lstStyle/>
          <a:p>
            <a:pPr algn="ctr" eaLnBrk="1" hangingPunct="1"/>
            <a:r>
              <a:rPr lang="it-IT" altLang="it-IT" b="1" dirty="0"/>
              <a:t>Radioisotopi</a:t>
            </a:r>
          </a:p>
        </p:txBody>
      </p:sp>
      <p:pic>
        <p:nvPicPr>
          <p:cNvPr id="7171" name="Picture 3" descr="mendel">
            <a:extLst>
              <a:ext uri="{FF2B5EF4-FFF2-40B4-BE49-F238E27FC236}">
                <a16:creationId xmlns:a16="http://schemas.microsoft.com/office/drawing/2014/main" id="{65AA425B-6D56-E448-BE9F-90CA4E33C77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313" y="1622425"/>
            <a:ext cx="8207375" cy="4543425"/>
          </a:xfrm>
          <a:noFill/>
        </p:spPr>
      </p:pic>
      <p:pic>
        <p:nvPicPr>
          <p:cNvPr id="40964" name="Picture 4" descr="in">
            <a:extLst>
              <a:ext uri="{FF2B5EF4-FFF2-40B4-BE49-F238E27FC236}">
                <a16:creationId xmlns:a16="http://schemas.microsoft.com/office/drawing/2014/main" id="{FFEB1832-F8DF-5A42-BF1D-5EB99BE4E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052513"/>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o">
            <a:extLst>
              <a:ext uri="{FF2B5EF4-FFF2-40B4-BE49-F238E27FC236}">
                <a16:creationId xmlns:a16="http://schemas.microsoft.com/office/drawing/2014/main" id="{6641E90F-1ECB-0249-A05D-1531F444C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5486400"/>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p">
            <a:extLst>
              <a:ext uri="{FF2B5EF4-FFF2-40B4-BE49-F238E27FC236}">
                <a16:creationId xmlns:a16="http://schemas.microsoft.com/office/drawing/2014/main" id="{403A28B7-FF83-D94D-9D27-322DAF16E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3860800"/>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sm">
            <a:extLst>
              <a:ext uri="{FF2B5EF4-FFF2-40B4-BE49-F238E27FC236}">
                <a16:creationId xmlns:a16="http://schemas.microsoft.com/office/drawing/2014/main" id="{DF6FD9AF-98CC-DD43-A89D-C1A20089E2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2565400"/>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sr">
            <a:extLst>
              <a:ext uri="{FF2B5EF4-FFF2-40B4-BE49-F238E27FC236}">
                <a16:creationId xmlns:a16="http://schemas.microsoft.com/office/drawing/2014/main" id="{C95F052C-A901-9748-99BA-63CEAA2060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333375"/>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tc">
            <a:extLst>
              <a:ext uri="{FF2B5EF4-FFF2-40B4-BE49-F238E27FC236}">
                <a16:creationId xmlns:a16="http://schemas.microsoft.com/office/drawing/2014/main" id="{29660023-53B0-D446-A31D-FD3ADDAE43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850" y="2420938"/>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tl">
            <a:extLst>
              <a:ext uri="{FF2B5EF4-FFF2-40B4-BE49-F238E27FC236}">
                <a16:creationId xmlns:a16="http://schemas.microsoft.com/office/drawing/2014/main" id="{F919565E-D9E9-F848-B9C4-F2E333FFB0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950" y="765175"/>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1" descr="y">
            <a:extLst>
              <a:ext uri="{FF2B5EF4-FFF2-40B4-BE49-F238E27FC236}">
                <a16:creationId xmlns:a16="http://schemas.microsoft.com/office/drawing/2014/main" id="{70BEB0FD-CE6C-0449-B3B2-17E6677AE3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13" y="1773238"/>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2" descr="c">
            <a:extLst>
              <a:ext uri="{FF2B5EF4-FFF2-40B4-BE49-F238E27FC236}">
                <a16:creationId xmlns:a16="http://schemas.microsoft.com/office/drawing/2014/main" id="{E0D46260-E614-6B4C-9227-694383853E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825" y="4652963"/>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3" descr="cu">
            <a:extLst>
              <a:ext uri="{FF2B5EF4-FFF2-40B4-BE49-F238E27FC236}">
                <a16:creationId xmlns:a16="http://schemas.microsoft.com/office/drawing/2014/main" id="{2FE652EC-81F5-3942-8F25-EC9C7BAEED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7313" y="4221163"/>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4" descr="er">
            <a:extLst>
              <a:ext uri="{FF2B5EF4-FFF2-40B4-BE49-F238E27FC236}">
                <a16:creationId xmlns:a16="http://schemas.microsoft.com/office/drawing/2014/main" id="{E6EEE8AC-0A6B-304B-9BA7-679DBF3B7C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47813" y="1196975"/>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ga">
            <a:extLst>
              <a:ext uri="{FF2B5EF4-FFF2-40B4-BE49-F238E27FC236}">
                <a16:creationId xmlns:a16="http://schemas.microsoft.com/office/drawing/2014/main" id="{E28F8469-6EA2-924B-8AAC-130D80E220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84888" y="1196975"/>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6" descr="h">
            <a:extLst>
              <a:ext uri="{FF2B5EF4-FFF2-40B4-BE49-F238E27FC236}">
                <a16:creationId xmlns:a16="http://schemas.microsoft.com/office/drawing/2014/main" id="{FF0312EE-6507-654B-8411-9389D74506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3350" y="4652963"/>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7" descr="i">
            <a:extLst>
              <a:ext uri="{FF2B5EF4-FFF2-40B4-BE49-F238E27FC236}">
                <a16:creationId xmlns:a16="http://schemas.microsoft.com/office/drawing/2014/main" id="{6E51E701-9117-9E45-A5EC-86563A5F56F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5963" y="2708275"/>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676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0977"/>
                                        </p:tgtEl>
                                        <p:attrNameLst>
                                          <p:attrName>style.visibility</p:attrName>
                                        </p:attrNameLst>
                                      </p:cBhvr>
                                      <p:to>
                                        <p:strVal val="visible"/>
                                      </p:to>
                                    </p:set>
                                    <p:anim calcmode="lin" valueType="num">
                                      <p:cBhvr additive="base">
                                        <p:cTn id="7" dur="500" fill="hold"/>
                                        <p:tgtEl>
                                          <p:spTgt spid="40977"/>
                                        </p:tgtEl>
                                        <p:attrNameLst>
                                          <p:attrName>ppt_x</p:attrName>
                                        </p:attrNameLst>
                                      </p:cBhvr>
                                      <p:tavLst>
                                        <p:tav tm="0">
                                          <p:val>
                                            <p:strVal val="1+#ppt_w/2"/>
                                          </p:val>
                                        </p:tav>
                                        <p:tav tm="100000">
                                          <p:val>
                                            <p:strVal val="#ppt_x"/>
                                          </p:val>
                                        </p:tav>
                                      </p:tavLst>
                                    </p:anim>
                                    <p:anim calcmode="lin" valueType="num">
                                      <p:cBhvr additive="base">
                                        <p:cTn id="8" dur="500" fill="hold"/>
                                        <p:tgtEl>
                                          <p:spTgt spid="4097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964"/>
                                        </p:tgtEl>
                                        <p:attrNameLst>
                                          <p:attrName>style.visibility</p:attrName>
                                        </p:attrNameLst>
                                      </p:cBhvr>
                                      <p:to>
                                        <p:strVal val="visible"/>
                                      </p:to>
                                    </p:set>
                                    <p:anim calcmode="lin" valueType="num">
                                      <p:cBhvr additive="base">
                                        <p:cTn id="11" dur="500" fill="hold"/>
                                        <p:tgtEl>
                                          <p:spTgt spid="40964"/>
                                        </p:tgtEl>
                                        <p:attrNameLst>
                                          <p:attrName>ppt_x</p:attrName>
                                        </p:attrNameLst>
                                      </p:cBhvr>
                                      <p:tavLst>
                                        <p:tav tm="0">
                                          <p:val>
                                            <p:strVal val="1+#ppt_w/2"/>
                                          </p:val>
                                        </p:tav>
                                        <p:tav tm="100000">
                                          <p:val>
                                            <p:strVal val="#ppt_x"/>
                                          </p:val>
                                        </p:tav>
                                      </p:tavLst>
                                    </p:anim>
                                    <p:anim calcmode="lin" valueType="num">
                                      <p:cBhvr additive="base">
                                        <p:cTn id="12" dur="500" fill="hold"/>
                                        <p:tgtEl>
                                          <p:spTgt spid="4096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0975"/>
                                        </p:tgtEl>
                                        <p:attrNameLst>
                                          <p:attrName>style.visibility</p:attrName>
                                        </p:attrNameLst>
                                      </p:cBhvr>
                                      <p:to>
                                        <p:strVal val="visible"/>
                                      </p:to>
                                    </p:set>
                                    <p:anim calcmode="lin" valueType="num">
                                      <p:cBhvr additive="base">
                                        <p:cTn id="15" dur="500" fill="hold"/>
                                        <p:tgtEl>
                                          <p:spTgt spid="40975"/>
                                        </p:tgtEl>
                                        <p:attrNameLst>
                                          <p:attrName>ppt_x</p:attrName>
                                        </p:attrNameLst>
                                      </p:cBhvr>
                                      <p:tavLst>
                                        <p:tav tm="0">
                                          <p:val>
                                            <p:strVal val="1+#ppt_w/2"/>
                                          </p:val>
                                        </p:tav>
                                        <p:tav tm="100000">
                                          <p:val>
                                            <p:strVal val="#ppt_x"/>
                                          </p:val>
                                        </p:tav>
                                      </p:tavLst>
                                    </p:anim>
                                    <p:anim calcmode="lin" valueType="num">
                                      <p:cBhvr additive="base">
                                        <p:cTn id="16" dur="500" fill="hold"/>
                                        <p:tgtEl>
                                          <p:spTgt spid="4097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0970"/>
                                        </p:tgtEl>
                                        <p:attrNameLst>
                                          <p:attrName>style.visibility</p:attrName>
                                        </p:attrNameLst>
                                      </p:cBhvr>
                                      <p:to>
                                        <p:strVal val="visible"/>
                                      </p:to>
                                    </p:set>
                                    <p:anim calcmode="lin" valueType="num">
                                      <p:cBhvr additive="base">
                                        <p:cTn id="19" dur="500" fill="hold"/>
                                        <p:tgtEl>
                                          <p:spTgt spid="40970"/>
                                        </p:tgtEl>
                                        <p:attrNameLst>
                                          <p:attrName>ppt_x</p:attrName>
                                        </p:attrNameLst>
                                      </p:cBhvr>
                                      <p:tavLst>
                                        <p:tav tm="0">
                                          <p:val>
                                            <p:strVal val="1+#ppt_w/2"/>
                                          </p:val>
                                        </p:tav>
                                        <p:tav tm="100000">
                                          <p:val>
                                            <p:strVal val="#ppt_x"/>
                                          </p:val>
                                        </p:tav>
                                      </p:tavLst>
                                    </p:anim>
                                    <p:anim calcmode="lin" valueType="num">
                                      <p:cBhvr additive="base">
                                        <p:cTn id="20" dur="500" fill="hold"/>
                                        <p:tgtEl>
                                          <p:spTgt spid="4097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0969"/>
                                        </p:tgtEl>
                                        <p:attrNameLst>
                                          <p:attrName>style.visibility</p:attrName>
                                        </p:attrNameLst>
                                      </p:cBhvr>
                                      <p:to>
                                        <p:strVal val="visible"/>
                                      </p:to>
                                    </p:set>
                                    <p:anim calcmode="lin" valueType="num">
                                      <p:cBhvr additive="base">
                                        <p:cTn id="23" dur="500" fill="hold"/>
                                        <p:tgtEl>
                                          <p:spTgt spid="40969"/>
                                        </p:tgtEl>
                                        <p:attrNameLst>
                                          <p:attrName>ppt_x</p:attrName>
                                        </p:attrNameLst>
                                      </p:cBhvr>
                                      <p:tavLst>
                                        <p:tav tm="0">
                                          <p:val>
                                            <p:strVal val="1+#ppt_w/2"/>
                                          </p:val>
                                        </p:tav>
                                        <p:tav tm="100000">
                                          <p:val>
                                            <p:strVal val="#ppt_x"/>
                                          </p:val>
                                        </p:tav>
                                      </p:tavLst>
                                    </p:anim>
                                    <p:anim calcmode="lin" valueType="num">
                                      <p:cBhvr additive="base">
                                        <p:cTn id="24" dur="500" fill="hold"/>
                                        <p:tgtEl>
                                          <p:spTgt spid="40969"/>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0966"/>
                                        </p:tgtEl>
                                        <p:attrNameLst>
                                          <p:attrName>style.visibility</p:attrName>
                                        </p:attrNameLst>
                                      </p:cBhvr>
                                      <p:to>
                                        <p:strVal val="visible"/>
                                      </p:to>
                                    </p:set>
                                    <p:anim calcmode="lin" valueType="num">
                                      <p:cBhvr additive="base">
                                        <p:cTn id="27" dur="500" fill="hold"/>
                                        <p:tgtEl>
                                          <p:spTgt spid="40966"/>
                                        </p:tgtEl>
                                        <p:attrNameLst>
                                          <p:attrName>ppt_x</p:attrName>
                                        </p:attrNameLst>
                                      </p:cBhvr>
                                      <p:tavLst>
                                        <p:tav tm="0">
                                          <p:val>
                                            <p:strVal val="1+#ppt_w/2"/>
                                          </p:val>
                                        </p:tav>
                                        <p:tav tm="100000">
                                          <p:val>
                                            <p:strVal val="#ppt_x"/>
                                          </p:val>
                                        </p:tav>
                                      </p:tavLst>
                                    </p:anim>
                                    <p:anim calcmode="lin" valueType="num">
                                      <p:cBhvr additive="base">
                                        <p:cTn id="28" dur="500" fill="hold"/>
                                        <p:tgtEl>
                                          <p:spTgt spid="40966"/>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8" fill="hold" nodeType="clickEffect">
                                  <p:stCondLst>
                                    <p:cond delay="0"/>
                                  </p:stCondLst>
                                  <p:childTnLst>
                                    <p:set>
                                      <p:cBhvr>
                                        <p:cTn id="32" dur="1" fill="hold">
                                          <p:stCondLst>
                                            <p:cond delay="0"/>
                                          </p:stCondLst>
                                        </p:cTn>
                                        <p:tgtEl>
                                          <p:spTgt spid="40968"/>
                                        </p:tgtEl>
                                        <p:attrNameLst>
                                          <p:attrName>style.visibility</p:attrName>
                                        </p:attrNameLst>
                                      </p:cBhvr>
                                      <p:to>
                                        <p:strVal val="visible"/>
                                      </p:to>
                                    </p:set>
                                    <p:animEffect transition="in" filter="slide(fromLeft)">
                                      <p:cBhvr>
                                        <p:cTn id="33" dur="500"/>
                                        <p:tgtEl>
                                          <p:spTgt spid="40968"/>
                                        </p:tgtEl>
                                      </p:cBhvr>
                                    </p:animEffect>
                                  </p:childTnLst>
                                </p:cTn>
                              </p:par>
                              <p:par>
                                <p:cTn id="34" presetID="12" presetClass="entr" presetSubtype="8" fill="hold" nodeType="withEffect">
                                  <p:stCondLst>
                                    <p:cond delay="0"/>
                                  </p:stCondLst>
                                  <p:childTnLst>
                                    <p:set>
                                      <p:cBhvr>
                                        <p:cTn id="35" dur="1" fill="hold">
                                          <p:stCondLst>
                                            <p:cond delay="0"/>
                                          </p:stCondLst>
                                        </p:cTn>
                                        <p:tgtEl>
                                          <p:spTgt spid="40971"/>
                                        </p:tgtEl>
                                        <p:attrNameLst>
                                          <p:attrName>style.visibility</p:attrName>
                                        </p:attrNameLst>
                                      </p:cBhvr>
                                      <p:to>
                                        <p:strVal val="visible"/>
                                      </p:to>
                                    </p:set>
                                    <p:animEffect transition="in" filter="slide(fromLeft)">
                                      <p:cBhvr>
                                        <p:cTn id="36" dur="500"/>
                                        <p:tgtEl>
                                          <p:spTgt spid="40971"/>
                                        </p:tgtEl>
                                      </p:cBhvr>
                                    </p:animEffect>
                                  </p:childTnLst>
                                </p:cTn>
                              </p:par>
                              <p:par>
                                <p:cTn id="37" presetID="12" presetClass="entr" presetSubtype="8" fill="hold" nodeType="withEffect">
                                  <p:stCondLst>
                                    <p:cond delay="0"/>
                                  </p:stCondLst>
                                  <p:childTnLst>
                                    <p:set>
                                      <p:cBhvr>
                                        <p:cTn id="38" dur="1" fill="hold">
                                          <p:stCondLst>
                                            <p:cond delay="0"/>
                                          </p:stCondLst>
                                        </p:cTn>
                                        <p:tgtEl>
                                          <p:spTgt spid="40974"/>
                                        </p:tgtEl>
                                        <p:attrNameLst>
                                          <p:attrName>style.visibility</p:attrName>
                                        </p:attrNameLst>
                                      </p:cBhvr>
                                      <p:to>
                                        <p:strVal val="visible"/>
                                      </p:to>
                                    </p:set>
                                    <p:animEffect transition="in" filter="slide(fromLeft)">
                                      <p:cBhvr>
                                        <p:cTn id="39" dur="500"/>
                                        <p:tgtEl>
                                          <p:spTgt spid="40974"/>
                                        </p:tgtEl>
                                      </p:cBhvr>
                                    </p:animEffect>
                                  </p:childTnLst>
                                </p:cTn>
                              </p:par>
                              <p:par>
                                <p:cTn id="40" presetID="12" presetClass="entr" presetSubtype="8" fill="hold" nodeType="withEffect">
                                  <p:stCondLst>
                                    <p:cond delay="0"/>
                                  </p:stCondLst>
                                  <p:childTnLst>
                                    <p:set>
                                      <p:cBhvr>
                                        <p:cTn id="41" dur="1" fill="hold">
                                          <p:stCondLst>
                                            <p:cond delay="0"/>
                                          </p:stCondLst>
                                        </p:cTn>
                                        <p:tgtEl>
                                          <p:spTgt spid="40967"/>
                                        </p:tgtEl>
                                        <p:attrNameLst>
                                          <p:attrName>style.visibility</p:attrName>
                                        </p:attrNameLst>
                                      </p:cBhvr>
                                      <p:to>
                                        <p:strVal val="visible"/>
                                      </p:to>
                                    </p:set>
                                    <p:animEffect transition="in" filter="slide(fromLeft)">
                                      <p:cBhvr>
                                        <p:cTn id="42" dur="500"/>
                                        <p:tgtEl>
                                          <p:spTgt spid="4096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40973"/>
                                        </p:tgtEl>
                                        <p:attrNameLst>
                                          <p:attrName>style.visibility</p:attrName>
                                        </p:attrNameLst>
                                      </p:cBhvr>
                                      <p:to>
                                        <p:strVal val="visible"/>
                                      </p:to>
                                    </p:set>
                                    <p:anim calcmode="lin" valueType="num">
                                      <p:cBhvr additive="base">
                                        <p:cTn id="47" dur="500" fill="hold"/>
                                        <p:tgtEl>
                                          <p:spTgt spid="40973"/>
                                        </p:tgtEl>
                                        <p:attrNameLst>
                                          <p:attrName>ppt_x</p:attrName>
                                        </p:attrNameLst>
                                      </p:cBhvr>
                                      <p:tavLst>
                                        <p:tav tm="0">
                                          <p:val>
                                            <p:strVal val="#ppt_x"/>
                                          </p:val>
                                        </p:tav>
                                        <p:tav tm="100000">
                                          <p:val>
                                            <p:strVal val="#ppt_x"/>
                                          </p:val>
                                        </p:tav>
                                      </p:tavLst>
                                    </p:anim>
                                    <p:anim calcmode="lin" valueType="num">
                                      <p:cBhvr additive="base">
                                        <p:cTn id="48" dur="500" fill="hold"/>
                                        <p:tgtEl>
                                          <p:spTgt spid="4097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0965"/>
                                        </p:tgtEl>
                                        <p:attrNameLst>
                                          <p:attrName>style.visibility</p:attrName>
                                        </p:attrNameLst>
                                      </p:cBhvr>
                                      <p:to>
                                        <p:strVal val="visible"/>
                                      </p:to>
                                    </p:set>
                                    <p:anim calcmode="lin" valueType="num">
                                      <p:cBhvr additive="base">
                                        <p:cTn id="51" dur="500" fill="hold"/>
                                        <p:tgtEl>
                                          <p:spTgt spid="40965"/>
                                        </p:tgtEl>
                                        <p:attrNameLst>
                                          <p:attrName>ppt_x</p:attrName>
                                        </p:attrNameLst>
                                      </p:cBhvr>
                                      <p:tavLst>
                                        <p:tav tm="0">
                                          <p:val>
                                            <p:strVal val="#ppt_x"/>
                                          </p:val>
                                        </p:tav>
                                        <p:tav tm="100000">
                                          <p:val>
                                            <p:strVal val="#ppt_x"/>
                                          </p:val>
                                        </p:tav>
                                      </p:tavLst>
                                    </p:anim>
                                    <p:anim calcmode="lin" valueType="num">
                                      <p:cBhvr additive="base">
                                        <p:cTn id="52" dur="500" fill="hold"/>
                                        <p:tgtEl>
                                          <p:spTgt spid="4096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0976"/>
                                        </p:tgtEl>
                                        <p:attrNameLst>
                                          <p:attrName>style.visibility</p:attrName>
                                        </p:attrNameLst>
                                      </p:cBhvr>
                                      <p:to>
                                        <p:strVal val="visible"/>
                                      </p:to>
                                    </p:set>
                                    <p:anim calcmode="lin" valueType="num">
                                      <p:cBhvr additive="base">
                                        <p:cTn id="55" dur="500" fill="hold"/>
                                        <p:tgtEl>
                                          <p:spTgt spid="40976"/>
                                        </p:tgtEl>
                                        <p:attrNameLst>
                                          <p:attrName>ppt_x</p:attrName>
                                        </p:attrNameLst>
                                      </p:cBhvr>
                                      <p:tavLst>
                                        <p:tav tm="0">
                                          <p:val>
                                            <p:strVal val="#ppt_x"/>
                                          </p:val>
                                        </p:tav>
                                        <p:tav tm="100000">
                                          <p:val>
                                            <p:strVal val="#ppt_x"/>
                                          </p:val>
                                        </p:tav>
                                      </p:tavLst>
                                    </p:anim>
                                    <p:anim calcmode="lin" valueType="num">
                                      <p:cBhvr additive="base">
                                        <p:cTn id="56" dur="500" fill="hold"/>
                                        <p:tgtEl>
                                          <p:spTgt spid="4097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0972"/>
                                        </p:tgtEl>
                                        <p:attrNameLst>
                                          <p:attrName>style.visibility</p:attrName>
                                        </p:attrNameLst>
                                      </p:cBhvr>
                                      <p:to>
                                        <p:strVal val="visible"/>
                                      </p:to>
                                    </p:set>
                                    <p:anim calcmode="lin" valueType="num">
                                      <p:cBhvr additive="base">
                                        <p:cTn id="59" dur="500" fill="hold"/>
                                        <p:tgtEl>
                                          <p:spTgt spid="40972"/>
                                        </p:tgtEl>
                                        <p:attrNameLst>
                                          <p:attrName>ppt_x</p:attrName>
                                        </p:attrNameLst>
                                      </p:cBhvr>
                                      <p:tavLst>
                                        <p:tav tm="0">
                                          <p:val>
                                            <p:strVal val="#ppt_x"/>
                                          </p:val>
                                        </p:tav>
                                        <p:tav tm="100000">
                                          <p:val>
                                            <p:strVal val="#ppt_x"/>
                                          </p:val>
                                        </p:tav>
                                      </p:tavLst>
                                    </p:anim>
                                    <p:anim calcmode="lin" valueType="num">
                                      <p:cBhvr additive="base">
                                        <p:cTn id="60" dur="500" fill="hold"/>
                                        <p:tgtEl>
                                          <p:spTgt spid="40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rrowheads="1"/>
          </p:cNvPicPr>
          <p:nvPr/>
        </p:nvPicPr>
        <p:blipFill>
          <a:blip r:embed="rId2" cstate="print"/>
          <a:srcRect/>
          <a:stretch>
            <a:fillRect/>
          </a:stretch>
        </p:blipFill>
        <p:spPr bwMode="auto">
          <a:xfrm>
            <a:off x="2286000" y="1973263"/>
            <a:ext cx="6707188" cy="4252912"/>
          </a:xfrm>
          <a:prstGeom prst="rect">
            <a:avLst/>
          </a:prstGeom>
          <a:noFill/>
          <a:ln w="38100">
            <a:solidFill>
              <a:srgbClr val="FFFF00"/>
            </a:solidFill>
            <a:miter lim="800000"/>
            <a:headEnd/>
            <a:tailEnd/>
          </a:ln>
          <a:effectLst/>
        </p:spPr>
      </p:pic>
      <p:sp>
        <p:nvSpPr>
          <p:cNvPr id="48131" name="Text Box 3"/>
          <p:cNvSpPr txBox="1">
            <a:spLocks noChangeArrowheads="1"/>
          </p:cNvSpPr>
          <p:nvPr/>
        </p:nvSpPr>
        <p:spPr bwMode="auto">
          <a:xfrm>
            <a:off x="165996" y="430213"/>
            <a:ext cx="2112758" cy="830997"/>
          </a:xfrm>
          <a:prstGeom prst="rect">
            <a:avLst/>
          </a:prstGeom>
          <a:noFill/>
          <a:ln w="9525">
            <a:noFill/>
            <a:miter lim="800000"/>
            <a:headEnd/>
            <a:tailEnd/>
          </a:ln>
          <a:effectLst/>
        </p:spPr>
        <p:txBody>
          <a:bodyPr wrap="none">
            <a:spAutoFit/>
          </a:bodyPr>
          <a:lstStyle/>
          <a:p>
            <a:pPr algn="ctr" eaLnBrk="0" hangingPunct="0"/>
            <a:r>
              <a:rPr lang="it-IT" sz="2400" b="1" dirty="0"/>
              <a:t>Emissione beta</a:t>
            </a:r>
          </a:p>
          <a:p>
            <a:pPr algn="ctr" eaLnBrk="0" hangingPunct="0"/>
            <a:r>
              <a:rPr lang="it-IT" sz="2400" b="1" dirty="0"/>
              <a:t>(606 </a:t>
            </a:r>
            <a:r>
              <a:rPr lang="it-IT" sz="2400" b="1" dirty="0" err="1"/>
              <a:t>keV</a:t>
            </a:r>
            <a:r>
              <a:rPr lang="it-IT" sz="2400" b="1" dirty="0"/>
              <a:t>)</a:t>
            </a:r>
          </a:p>
        </p:txBody>
      </p:sp>
      <p:sp>
        <p:nvSpPr>
          <p:cNvPr id="48132" name="Text Box 4"/>
          <p:cNvSpPr txBox="1">
            <a:spLocks noChangeArrowheads="1"/>
          </p:cNvSpPr>
          <p:nvPr/>
        </p:nvSpPr>
        <p:spPr bwMode="auto">
          <a:xfrm>
            <a:off x="153696" y="4806950"/>
            <a:ext cx="2010358" cy="830997"/>
          </a:xfrm>
          <a:prstGeom prst="rect">
            <a:avLst/>
          </a:prstGeom>
          <a:noFill/>
          <a:ln w="9525">
            <a:noFill/>
            <a:miter lim="800000"/>
            <a:headEnd/>
            <a:tailEnd/>
          </a:ln>
          <a:effectLst/>
        </p:spPr>
        <p:txBody>
          <a:bodyPr wrap="none">
            <a:spAutoFit/>
          </a:bodyPr>
          <a:lstStyle/>
          <a:p>
            <a:pPr algn="ctr" eaLnBrk="0" hangingPunct="0"/>
            <a:r>
              <a:rPr lang="it-IT" sz="2400" b="1" dirty="0"/>
              <a:t>Emissione alfa</a:t>
            </a:r>
          </a:p>
          <a:p>
            <a:pPr algn="ctr" eaLnBrk="0" hangingPunct="0"/>
            <a:r>
              <a:rPr lang="it-IT" sz="2400" b="1" dirty="0"/>
              <a:t>(5,87 </a:t>
            </a:r>
            <a:r>
              <a:rPr lang="it-IT" sz="2400" b="1" dirty="0" err="1"/>
              <a:t>MeV</a:t>
            </a:r>
            <a:r>
              <a:rPr lang="it-IT" sz="2400" b="1" dirty="0"/>
              <a:t>)</a:t>
            </a:r>
          </a:p>
        </p:txBody>
      </p:sp>
      <p:sp>
        <p:nvSpPr>
          <p:cNvPr id="48133" name="Line 5"/>
          <p:cNvSpPr>
            <a:spLocks noChangeShapeType="1"/>
          </p:cNvSpPr>
          <p:nvPr/>
        </p:nvSpPr>
        <p:spPr bwMode="auto">
          <a:xfrm>
            <a:off x="1084263" y="1522413"/>
            <a:ext cx="1519237" cy="636587"/>
          </a:xfrm>
          <a:prstGeom prst="line">
            <a:avLst/>
          </a:prstGeom>
          <a:noFill/>
          <a:ln w="76200">
            <a:solidFill>
              <a:srgbClr val="00FFFF"/>
            </a:solidFill>
            <a:round/>
            <a:headEnd/>
            <a:tailEnd type="triangle" w="med" len="med"/>
          </a:ln>
          <a:effectLst/>
        </p:spPr>
        <p:txBody>
          <a:bodyPr wrap="none" anchor="ctr"/>
          <a:lstStyle/>
          <a:p>
            <a:endParaRPr lang="it-IT"/>
          </a:p>
        </p:txBody>
      </p:sp>
      <p:sp>
        <p:nvSpPr>
          <p:cNvPr id="48134" name="Line 6"/>
          <p:cNvSpPr>
            <a:spLocks noChangeShapeType="1"/>
          </p:cNvSpPr>
          <p:nvPr/>
        </p:nvSpPr>
        <p:spPr bwMode="auto">
          <a:xfrm flipV="1">
            <a:off x="1905000" y="5067300"/>
            <a:ext cx="1554163" cy="266700"/>
          </a:xfrm>
          <a:prstGeom prst="line">
            <a:avLst/>
          </a:prstGeom>
          <a:noFill/>
          <a:ln w="76200">
            <a:solidFill>
              <a:srgbClr val="00FFFF"/>
            </a:solidFill>
            <a:round/>
            <a:headEnd/>
            <a:tailEnd type="triangle" w="med" len="med"/>
          </a:ln>
          <a:effectLst/>
        </p:spPr>
        <p:txBody>
          <a:bodyPr wrap="none" anchor="ctr"/>
          <a:lstStyle/>
          <a:p>
            <a:endParaRPr lang="it-IT"/>
          </a:p>
        </p:txBody>
      </p:sp>
      <p:sp>
        <p:nvSpPr>
          <p:cNvPr id="48135" name="Line 7"/>
          <p:cNvSpPr>
            <a:spLocks noChangeShapeType="1"/>
          </p:cNvSpPr>
          <p:nvPr/>
        </p:nvSpPr>
        <p:spPr bwMode="auto">
          <a:xfrm>
            <a:off x="1096963" y="1547813"/>
            <a:ext cx="2179637" cy="2185987"/>
          </a:xfrm>
          <a:prstGeom prst="line">
            <a:avLst/>
          </a:prstGeom>
          <a:noFill/>
          <a:ln w="76200">
            <a:solidFill>
              <a:srgbClr val="00FFFF"/>
            </a:solidFill>
            <a:round/>
            <a:headEnd/>
            <a:tailEnd type="triangle" w="med" len="med"/>
          </a:ln>
          <a:effectLst/>
        </p:spPr>
        <p:txBody>
          <a:bodyPr wrap="none" anchor="ctr"/>
          <a:lstStyle/>
          <a:p>
            <a:endParaRPr lang="it-IT"/>
          </a:p>
        </p:txBody>
      </p:sp>
    </p:spTree>
    <p:extLst>
      <p:ext uri="{BB962C8B-B14F-4D97-AF65-F5344CB8AC3E}">
        <p14:creationId xmlns:p14="http://schemas.microsoft.com/office/powerpoint/2010/main" val="2319616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rrowheads="1"/>
          </p:cNvPicPr>
          <p:nvPr/>
        </p:nvPicPr>
        <p:blipFill>
          <a:blip r:embed="rId2" cstate="print"/>
          <a:srcRect/>
          <a:stretch>
            <a:fillRect/>
          </a:stretch>
        </p:blipFill>
        <p:spPr bwMode="auto">
          <a:xfrm>
            <a:off x="-141288" y="1112838"/>
            <a:ext cx="5843588" cy="4614862"/>
          </a:xfrm>
          <a:prstGeom prst="rect">
            <a:avLst/>
          </a:prstGeom>
          <a:noFill/>
          <a:ln w="12700">
            <a:noFill/>
            <a:miter lim="800000"/>
            <a:headEnd/>
            <a:tailEnd/>
          </a:ln>
          <a:effectLst/>
        </p:spPr>
      </p:pic>
      <p:sp>
        <p:nvSpPr>
          <p:cNvPr id="49155" name="Line 3"/>
          <p:cNvSpPr>
            <a:spLocks noChangeShapeType="1"/>
          </p:cNvSpPr>
          <p:nvPr/>
        </p:nvSpPr>
        <p:spPr bwMode="auto">
          <a:xfrm>
            <a:off x="2970213" y="4306888"/>
            <a:ext cx="681037" cy="1216025"/>
          </a:xfrm>
          <a:prstGeom prst="line">
            <a:avLst/>
          </a:prstGeom>
          <a:noFill/>
          <a:ln w="76200">
            <a:solidFill>
              <a:srgbClr val="FC0128"/>
            </a:solidFill>
            <a:round/>
            <a:headEnd type="triangle" w="med" len="med"/>
            <a:tailEnd/>
          </a:ln>
          <a:effectLst/>
        </p:spPr>
        <p:txBody>
          <a:bodyPr wrap="none" anchor="ctr"/>
          <a:lstStyle/>
          <a:p>
            <a:endParaRPr lang="it-IT"/>
          </a:p>
        </p:txBody>
      </p:sp>
      <p:sp>
        <p:nvSpPr>
          <p:cNvPr id="49156" name="Rectangle 4"/>
          <p:cNvSpPr>
            <a:spLocks noChangeArrowheads="1"/>
          </p:cNvSpPr>
          <p:nvPr/>
        </p:nvSpPr>
        <p:spPr bwMode="auto">
          <a:xfrm>
            <a:off x="1435100" y="5715000"/>
            <a:ext cx="6181725" cy="942975"/>
          </a:xfrm>
          <a:prstGeom prst="rect">
            <a:avLst/>
          </a:prstGeom>
          <a:noFill/>
          <a:ln w="12700">
            <a:noFill/>
            <a:miter lim="800000"/>
            <a:headEnd/>
            <a:tailEnd/>
          </a:ln>
          <a:effectLst/>
        </p:spPr>
        <p:txBody>
          <a:bodyPr lIns="90487" tIns="44450" rIns="90487" bIns="44450">
            <a:spAutoFit/>
          </a:bodyPr>
          <a:lstStyle/>
          <a:p>
            <a:pPr algn="ctr" eaLnBrk="0" hangingPunct="0"/>
            <a:r>
              <a:rPr lang="it-IT" sz="2800" b="1">
                <a:effectLst>
                  <a:outerShdw blurRad="38100" dist="38100" dir="2700000" algn="tl">
                    <a:srgbClr val="000000"/>
                  </a:outerShdw>
                </a:effectLst>
              </a:rPr>
              <a:t>Effetto radiobiologico potente</a:t>
            </a:r>
          </a:p>
          <a:p>
            <a:pPr algn="ctr" eaLnBrk="0" hangingPunct="0"/>
            <a:r>
              <a:rPr lang="it-IT" sz="2800" b="1">
                <a:effectLst>
                  <a:outerShdw blurRad="38100" dist="38100" dir="2700000" algn="tl">
                    <a:srgbClr val="000000"/>
                  </a:outerShdw>
                </a:effectLst>
              </a:rPr>
              <a:t>(localizzazione intranucleare)</a:t>
            </a:r>
          </a:p>
        </p:txBody>
      </p:sp>
      <p:sp>
        <p:nvSpPr>
          <p:cNvPr id="49157" name="Line 5"/>
          <p:cNvSpPr>
            <a:spLocks noChangeShapeType="1"/>
          </p:cNvSpPr>
          <p:nvPr/>
        </p:nvSpPr>
        <p:spPr bwMode="auto">
          <a:xfrm>
            <a:off x="5103813" y="2097088"/>
            <a:ext cx="681037" cy="225425"/>
          </a:xfrm>
          <a:prstGeom prst="line">
            <a:avLst/>
          </a:prstGeom>
          <a:noFill/>
          <a:ln w="76200">
            <a:solidFill>
              <a:srgbClr val="FC0128"/>
            </a:solidFill>
            <a:round/>
            <a:headEnd type="triangle" w="med" len="med"/>
            <a:tailEnd/>
          </a:ln>
          <a:effectLst/>
        </p:spPr>
        <p:txBody>
          <a:bodyPr wrap="none" anchor="ctr"/>
          <a:lstStyle/>
          <a:p>
            <a:endParaRPr lang="it-IT"/>
          </a:p>
        </p:txBody>
      </p:sp>
      <p:sp>
        <p:nvSpPr>
          <p:cNvPr id="49158" name="Rectangle 6"/>
          <p:cNvSpPr>
            <a:spLocks noChangeArrowheads="1"/>
          </p:cNvSpPr>
          <p:nvPr/>
        </p:nvSpPr>
        <p:spPr bwMode="auto">
          <a:xfrm>
            <a:off x="5613400" y="1833563"/>
            <a:ext cx="3667125" cy="1197764"/>
          </a:xfrm>
          <a:prstGeom prst="rect">
            <a:avLst/>
          </a:prstGeom>
          <a:noFill/>
          <a:ln w="12700">
            <a:noFill/>
            <a:miter lim="800000"/>
            <a:headEnd/>
            <a:tailEnd/>
          </a:ln>
          <a:effectLst/>
        </p:spPr>
        <p:txBody>
          <a:bodyPr lIns="90487" tIns="44450" rIns="90487" bIns="44450">
            <a:spAutoFit/>
          </a:bodyPr>
          <a:lstStyle/>
          <a:p>
            <a:pPr algn="ctr" eaLnBrk="0" hangingPunct="0"/>
            <a:r>
              <a:rPr lang="it-IT" sz="2400" b="1">
                <a:effectLst>
                  <a:outerShdw blurRad="38100" dist="38100" dir="2700000" algn="tl">
                    <a:srgbClr val="000000"/>
                  </a:outerShdw>
                </a:effectLst>
              </a:rPr>
              <a:t>Effetto radiobiologico pressoché assente</a:t>
            </a:r>
          </a:p>
          <a:p>
            <a:pPr algn="ctr" eaLnBrk="0" hangingPunct="0"/>
            <a:r>
              <a:rPr lang="it-IT" sz="2400" b="1">
                <a:effectLst>
                  <a:outerShdw blurRad="38100" dist="38100" dir="2700000" algn="tl">
                    <a:srgbClr val="000000"/>
                  </a:outerShdw>
                </a:effectLst>
              </a:rPr>
              <a:t>(legame di membrana)</a:t>
            </a:r>
          </a:p>
        </p:txBody>
      </p:sp>
      <p:sp>
        <p:nvSpPr>
          <p:cNvPr id="49159" name="Line 7"/>
          <p:cNvSpPr>
            <a:spLocks noChangeShapeType="1"/>
          </p:cNvSpPr>
          <p:nvPr/>
        </p:nvSpPr>
        <p:spPr bwMode="auto">
          <a:xfrm flipH="1" flipV="1">
            <a:off x="1266825" y="914400"/>
            <a:ext cx="530225" cy="1368425"/>
          </a:xfrm>
          <a:prstGeom prst="line">
            <a:avLst/>
          </a:prstGeom>
          <a:noFill/>
          <a:ln w="76200">
            <a:solidFill>
              <a:srgbClr val="FC0128"/>
            </a:solidFill>
            <a:round/>
            <a:headEnd type="triangle" w="med" len="med"/>
            <a:tailEnd/>
          </a:ln>
          <a:effectLst/>
        </p:spPr>
        <p:txBody>
          <a:bodyPr wrap="none" anchor="ctr"/>
          <a:lstStyle/>
          <a:p>
            <a:endParaRPr lang="it-IT"/>
          </a:p>
        </p:txBody>
      </p:sp>
      <p:sp>
        <p:nvSpPr>
          <p:cNvPr id="49160" name="Rectangle 8"/>
          <p:cNvSpPr>
            <a:spLocks noChangeArrowheads="1"/>
          </p:cNvSpPr>
          <p:nvPr/>
        </p:nvSpPr>
        <p:spPr bwMode="auto">
          <a:xfrm>
            <a:off x="0" y="195263"/>
            <a:ext cx="4876800" cy="828432"/>
          </a:xfrm>
          <a:prstGeom prst="rect">
            <a:avLst/>
          </a:prstGeom>
          <a:noFill/>
          <a:ln w="12700">
            <a:noFill/>
            <a:miter lim="800000"/>
            <a:headEnd/>
            <a:tailEnd/>
          </a:ln>
          <a:effectLst/>
        </p:spPr>
        <p:txBody>
          <a:bodyPr lIns="90487" tIns="44450" rIns="90487" bIns="44450">
            <a:spAutoFit/>
          </a:bodyPr>
          <a:lstStyle/>
          <a:p>
            <a:pPr algn="ctr" eaLnBrk="0" hangingPunct="0"/>
            <a:r>
              <a:rPr lang="it-IT" sz="2400" b="1" dirty="0">
                <a:effectLst>
                  <a:outerShdw blurRad="38100" dist="38100" dir="2700000" algn="tl">
                    <a:srgbClr val="000000"/>
                  </a:outerShdw>
                </a:effectLst>
              </a:rPr>
              <a:t>Effetto radiobiologico modesto</a:t>
            </a:r>
          </a:p>
          <a:p>
            <a:pPr algn="ctr" eaLnBrk="0" hangingPunct="0"/>
            <a:r>
              <a:rPr lang="it-IT" sz="2400" b="1" dirty="0">
                <a:effectLst>
                  <a:outerShdw blurRad="38100" dist="38100" dir="2700000" algn="tl">
                    <a:srgbClr val="000000"/>
                  </a:outerShdw>
                </a:effectLst>
              </a:rPr>
              <a:t>(localizzazione mitocondriale)</a:t>
            </a:r>
          </a:p>
        </p:txBody>
      </p:sp>
      <p:sp>
        <p:nvSpPr>
          <p:cNvPr id="49161" name="Rectangle 9"/>
          <p:cNvSpPr>
            <a:spLocks noChangeArrowheads="1"/>
          </p:cNvSpPr>
          <p:nvPr/>
        </p:nvSpPr>
        <p:spPr bwMode="auto">
          <a:xfrm>
            <a:off x="5205413" y="257175"/>
            <a:ext cx="3935412" cy="1074653"/>
          </a:xfrm>
          <a:prstGeom prst="rect">
            <a:avLst/>
          </a:prstGeom>
          <a:noFill/>
          <a:ln w="12700">
            <a:noFill/>
            <a:miter lim="800000"/>
            <a:headEnd/>
            <a:tailEnd/>
          </a:ln>
          <a:effectLst/>
        </p:spPr>
        <p:txBody>
          <a:bodyPr lIns="90487" tIns="44450" rIns="90487" bIns="44450">
            <a:spAutoFit/>
          </a:bodyPr>
          <a:lstStyle/>
          <a:p>
            <a:pPr algn="ctr" eaLnBrk="0" hangingPunct="0"/>
            <a:r>
              <a:rPr lang="it-IT" sz="3200" b="1" dirty="0"/>
              <a:t>Emissione di elettroni </a:t>
            </a:r>
            <a:r>
              <a:rPr lang="it-IT" sz="3200" b="1" dirty="0" err="1"/>
              <a:t>Auger</a:t>
            </a:r>
            <a:endParaRPr lang="it-IT" sz="3200" b="1" dirty="0"/>
          </a:p>
        </p:txBody>
      </p:sp>
    </p:spTree>
    <p:extLst>
      <p:ext uri="{BB962C8B-B14F-4D97-AF65-F5344CB8AC3E}">
        <p14:creationId xmlns:p14="http://schemas.microsoft.com/office/powerpoint/2010/main" val="1584757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en-GB"/>
          </a:p>
        </p:txBody>
      </p:sp>
      <p:sp>
        <p:nvSpPr>
          <p:cNvPr id="3" name="Sottotitolo 2"/>
          <p:cNvSpPr>
            <a:spLocks noGrp="1"/>
          </p:cNvSpPr>
          <p:nvPr>
            <p:ph type="subTitle" idx="1"/>
          </p:nvPr>
        </p:nvSpPr>
        <p:spPr/>
        <p:txBody>
          <a:bodyPr/>
          <a:lstStyle/>
          <a:p>
            <a:endParaRPr lang="en-GB"/>
          </a:p>
        </p:txBody>
      </p:sp>
      <p:pic>
        <p:nvPicPr>
          <p:cNvPr id="5" name="Immagine 4"/>
          <p:cNvPicPr>
            <a:picLocks noChangeAspect="1"/>
          </p:cNvPicPr>
          <p:nvPr/>
        </p:nvPicPr>
        <p:blipFill>
          <a:blip r:embed="rId2"/>
          <a:stretch>
            <a:fillRect/>
          </a:stretch>
        </p:blipFill>
        <p:spPr>
          <a:xfrm>
            <a:off x="773250" y="857250"/>
            <a:ext cx="7372647" cy="5143500"/>
          </a:xfrm>
          <a:prstGeom prst="rect">
            <a:avLst/>
          </a:prstGeom>
        </p:spPr>
      </p:pic>
    </p:spTree>
    <p:extLst>
      <p:ext uri="{BB962C8B-B14F-4D97-AF65-F5344CB8AC3E}">
        <p14:creationId xmlns:p14="http://schemas.microsoft.com/office/powerpoint/2010/main" val="1838199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pic>
        <p:nvPicPr>
          <p:cNvPr id="2050" name="Picture 2" descr="http://clincancerres.aacrjournals.org/content/clincanres/17/20/6406/F2.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022" y="1027907"/>
            <a:ext cx="6415283" cy="408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99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52979" y="947192"/>
            <a:ext cx="5638043" cy="3724613"/>
          </a:xfrm>
          <a:prstGeom prst="rect">
            <a:avLst/>
          </a:prstGeom>
        </p:spPr>
      </p:pic>
      <p:sp>
        <p:nvSpPr>
          <p:cNvPr id="3" name="Rettangolo 2"/>
          <p:cNvSpPr/>
          <p:nvPr/>
        </p:nvSpPr>
        <p:spPr>
          <a:xfrm>
            <a:off x="0" y="5261374"/>
            <a:ext cx="9144000" cy="715581"/>
          </a:xfrm>
          <a:prstGeom prst="rect">
            <a:avLst/>
          </a:prstGeom>
        </p:spPr>
        <p:txBody>
          <a:bodyPr wrap="square">
            <a:spAutoFit/>
          </a:bodyPr>
          <a:lstStyle/>
          <a:p>
            <a:r>
              <a:rPr lang="en-GB" sz="1350" dirty="0" err="1">
                <a:solidFill>
                  <a:srgbClr val="7F7E7E"/>
                </a:solidFill>
                <a:latin typeface="Arial" panose="020B0604020202020204" pitchFamily="34" charset="0"/>
              </a:rPr>
              <a:t>Tumor</a:t>
            </a:r>
            <a:r>
              <a:rPr lang="en-GB" sz="1350" dirty="0">
                <a:solidFill>
                  <a:srgbClr val="7F7E7E"/>
                </a:solidFill>
                <a:latin typeface="Arial" panose="020B0604020202020204" pitchFamily="34" charset="0"/>
              </a:rPr>
              <a:t> control probability (TCP) for various radionuclides. TCP = 0.9 versus </a:t>
            </a:r>
            <a:r>
              <a:rPr lang="en-GB" sz="1350" dirty="0" err="1">
                <a:solidFill>
                  <a:srgbClr val="7F7E7E"/>
                </a:solidFill>
                <a:latin typeface="Arial" panose="020B0604020202020204" pitchFamily="34" charset="0"/>
              </a:rPr>
              <a:t>tumor</a:t>
            </a:r>
            <a:r>
              <a:rPr lang="en-GB" sz="1350" dirty="0">
                <a:solidFill>
                  <a:srgbClr val="7F7E7E"/>
                </a:solidFill>
                <a:latin typeface="Arial" panose="020B0604020202020204" pitchFamily="34" charset="0"/>
              </a:rPr>
              <a:t> mass. The optimal TCP for various </a:t>
            </a:r>
            <a:r>
              <a:rPr lang="en-GB" sz="1350" dirty="0" err="1">
                <a:solidFill>
                  <a:srgbClr val="7F7E7E"/>
                </a:solidFill>
                <a:latin typeface="Arial" panose="020B0604020202020204" pitchFamily="34" charset="0"/>
              </a:rPr>
              <a:t>tumor</a:t>
            </a:r>
            <a:r>
              <a:rPr lang="en-GB" sz="1350" dirty="0">
                <a:solidFill>
                  <a:srgbClr val="7F7E7E"/>
                </a:solidFill>
                <a:latin typeface="Arial" panose="020B0604020202020204" pitchFamily="34" charset="0"/>
              </a:rPr>
              <a:t> masses when treated with </a:t>
            </a:r>
            <a:r>
              <a:rPr lang="en-GB" sz="1350" baseline="30000" dirty="0">
                <a:solidFill>
                  <a:srgbClr val="7F7E7E"/>
                </a:solidFill>
                <a:latin typeface="Arial" panose="020B0604020202020204" pitchFamily="34" charset="0"/>
              </a:rPr>
              <a:t>211</a:t>
            </a:r>
            <a:r>
              <a:rPr lang="en-GB" sz="1350" dirty="0">
                <a:solidFill>
                  <a:srgbClr val="7F7E7E"/>
                </a:solidFill>
                <a:latin typeface="Arial" panose="020B0604020202020204" pitchFamily="34" charset="0"/>
              </a:rPr>
              <a:t>At, </a:t>
            </a:r>
            <a:r>
              <a:rPr lang="en-GB" sz="1350" baseline="30000" dirty="0">
                <a:solidFill>
                  <a:srgbClr val="7F7E7E"/>
                </a:solidFill>
                <a:latin typeface="Arial" panose="020B0604020202020204" pitchFamily="34" charset="0"/>
              </a:rPr>
              <a:t>177</a:t>
            </a:r>
            <a:r>
              <a:rPr lang="en-GB" sz="1350" dirty="0">
                <a:solidFill>
                  <a:srgbClr val="7F7E7E"/>
                </a:solidFill>
                <a:latin typeface="Arial" panose="020B0604020202020204" pitchFamily="34" charset="0"/>
              </a:rPr>
              <a:t>Lu, </a:t>
            </a:r>
            <a:r>
              <a:rPr lang="en-GB" sz="1350" baseline="30000" dirty="0">
                <a:solidFill>
                  <a:srgbClr val="7F7E7E"/>
                </a:solidFill>
                <a:latin typeface="Arial" panose="020B0604020202020204" pitchFamily="34" charset="0"/>
              </a:rPr>
              <a:t>131</a:t>
            </a:r>
            <a:r>
              <a:rPr lang="en-GB" sz="1350" dirty="0">
                <a:solidFill>
                  <a:srgbClr val="7F7E7E"/>
                </a:solidFill>
                <a:latin typeface="Arial" panose="020B0604020202020204" pitchFamily="34" charset="0"/>
              </a:rPr>
              <a:t>I, and </a:t>
            </a:r>
            <a:r>
              <a:rPr lang="en-GB" sz="1350" baseline="30000" dirty="0">
                <a:solidFill>
                  <a:srgbClr val="7F7E7E"/>
                </a:solidFill>
                <a:latin typeface="Arial" panose="020B0604020202020204" pitchFamily="34" charset="0"/>
              </a:rPr>
              <a:t>90</a:t>
            </a:r>
            <a:r>
              <a:rPr lang="en-GB" sz="1350" dirty="0">
                <a:solidFill>
                  <a:srgbClr val="7F7E7E"/>
                </a:solidFill>
                <a:latin typeface="Arial" panose="020B0604020202020204" pitchFamily="34" charset="0"/>
              </a:rPr>
              <a:t>Y. This corresponds to approximately 10</a:t>
            </a:r>
            <a:r>
              <a:rPr lang="en-GB" sz="1350" baseline="30000" dirty="0">
                <a:solidFill>
                  <a:srgbClr val="7F7E7E"/>
                </a:solidFill>
                <a:latin typeface="Arial" panose="020B0604020202020204" pitchFamily="34" charset="0"/>
              </a:rPr>
              <a:t>–5</a:t>
            </a:r>
            <a:r>
              <a:rPr lang="en-GB" sz="1350" dirty="0">
                <a:solidFill>
                  <a:srgbClr val="7F7E7E"/>
                </a:solidFill>
                <a:latin typeface="Arial" panose="020B0604020202020204" pitchFamily="34" charset="0"/>
              </a:rPr>
              <a:t>, 10</a:t>
            </a:r>
            <a:r>
              <a:rPr lang="en-GB" sz="1350" baseline="30000" dirty="0">
                <a:solidFill>
                  <a:srgbClr val="7F7E7E"/>
                </a:solidFill>
                <a:latin typeface="Arial" panose="020B0604020202020204" pitchFamily="34" charset="0"/>
              </a:rPr>
              <a:t>–2</a:t>
            </a:r>
            <a:r>
              <a:rPr lang="en-GB" sz="1350" dirty="0">
                <a:solidFill>
                  <a:srgbClr val="7F7E7E"/>
                </a:solidFill>
                <a:latin typeface="Arial" panose="020B0604020202020204" pitchFamily="34" charset="0"/>
              </a:rPr>
              <a:t>, 0.1, and 10 g, respectively.</a:t>
            </a:r>
            <a:endParaRPr lang="en-GB" sz="1350" dirty="0"/>
          </a:p>
        </p:txBody>
      </p:sp>
    </p:spTree>
    <p:extLst>
      <p:ext uri="{BB962C8B-B14F-4D97-AF65-F5344CB8AC3E}">
        <p14:creationId xmlns:p14="http://schemas.microsoft.com/office/powerpoint/2010/main" val="1570511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66EBE1-0C38-844B-A490-C90A70C96D98}"/>
              </a:ext>
            </a:extLst>
          </p:cNvPr>
          <p:cNvPicPr>
            <a:picLocks noChangeAspect="1"/>
          </p:cNvPicPr>
          <p:nvPr/>
        </p:nvPicPr>
        <p:blipFill rotWithShape="1">
          <a:blip r:embed="rId2"/>
          <a:srcRect t="11439" b="54889"/>
          <a:stretch/>
        </p:blipFill>
        <p:spPr>
          <a:xfrm>
            <a:off x="0" y="317500"/>
            <a:ext cx="8369300" cy="2540000"/>
          </a:xfrm>
          <a:prstGeom prst="rect">
            <a:avLst/>
          </a:prstGeom>
        </p:spPr>
      </p:pic>
    </p:spTree>
    <p:extLst>
      <p:ext uri="{BB962C8B-B14F-4D97-AF65-F5344CB8AC3E}">
        <p14:creationId xmlns:p14="http://schemas.microsoft.com/office/powerpoint/2010/main" val="227978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798A-FD95-834B-A955-B270F7457DAC}"/>
              </a:ext>
            </a:extLst>
          </p:cNvPr>
          <p:cNvSpPr>
            <a:spLocks noGrp="1"/>
          </p:cNvSpPr>
          <p:nvPr>
            <p:ph type="title"/>
          </p:nvPr>
        </p:nvSpPr>
        <p:spPr/>
        <p:txBody>
          <a:bodyPr/>
          <a:lstStyle/>
          <a:p>
            <a:endParaRPr lang="en-GB" dirty="0"/>
          </a:p>
        </p:txBody>
      </p:sp>
      <p:pic>
        <p:nvPicPr>
          <p:cNvPr id="11" name="Picture 10">
            <a:extLst>
              <a:ext uri="{FF2B5EF4-FFF2-40B4-BE49-F238E27FC236}">
                <a16:creationId xmlns:a16="http://schemas.microsoft.com/office/drawing/2014/main" id="{DAB3199F-1A14-534C-BAB3-DEF3FDBA9EB8}"/>
              </a:ext>
            </a:extLst>
          </p:cNvPr>
          <p:cNvPicPr>
            <a:picLocks noChangeAspect="1"/>
          </p:cNvPicPr>
          <p:nvPr/>
        </p:nvPicPr>
        <p:blipFill rotWithShape="1">
          <a:blip r:embed="rId2">
            <a:duotone>
              <a:schemeClr val="accent1">
                <a:shade val="45000"/>
                <a:satMod val="135000"/>
              </a:schemeClr>
              <a:prstClr val="white"/>
            </a:duotone>
          </a:blip>
          <a:srcRect l="13889" t="17778" r="10000" b="4889"/>
          <a:stretch/>
        </p:blipFill>
        <p:spPr>
          <a:xfrm>
            <a:off x="-1" y="1"/>
            <a:ext cx="9124611" cy="6959600"/>
          </a:xfrm>
          <a:prstGeom prst="rect">
            <a:avLst/>
          </a:prstGeom>
        </p:spPr>
      </p:pic>
      <p:pic>
        <p:nvPicPr>
          <p:cNvPr id="12" name="Picture 11">
            <a:extLst>
              <a:ext uri="{FF2B5EF4-FFF2-40B4-BE49-F238E27FC236}">
                <a16:creationId xmlns:a16="http://schemas.microsoft.com/office/drawing/2014/main" id="{2A6C069A-534C-B045-90F2-78B70BE3A805}"/>
              </a:ext>
            </a:extLst>
          </p:cNvPr>
          <p:cNvPicPr>
            <a:picLocks noChangeAspect="1"/>
          </p:cNvPicPr>
          <p:nvPr/>
        </p:nvPicPr>
        <p:blipFill rotWithShape="1">
          <a:blip r:embed="rId3"/>
          <a:srcRect l="13611" r="18055" b="10666"/>
          <a:stretch/>
        </p:blipFill>
        <p:spPr>
          <a:xfrm>
            <a:off x="451190" y="1286447"/>
            <a:ext cx="4492482" cy="3670687"/>
          </a:xfrm>
          <a:prstGeom prst="rect">
            <a:avLst/>
          </a:prstGeom>
        </p:spPr>
      </p:pic>
      <p:pic>
        <p:nvPicPr>
          <p:cNvPr id="14" name="Content Placeholder 4">
            <a:extLst>
              <a:ext uri="{FF2B5EF4-FFF2-40B4-BE49-F238E27FC236}">
                <a16:creationId xmlns:a16="http://schemas.microsoft.com/office/drawing/2014/main" id="{8F0A7180-AEC9-2847-A2E4-2D7254AED180}"/>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Lst>
          </a:blip>
          <a:srcRect l="30117" t="22255" r="19719" b="5947"/>
          <a:stretch/>
        </p:blipFill>
        <p:spPr>
          <a:xfrm>
            <a:off x="4943672" y="1804989"/>
            <a:ext cx="3225800" cy="2885626"/>
          </a:xfrm>
          <a:prstGeom prst="rect">
            <a:avLst/>
          </a:prstGeom>
        </p:spPr>
      </p:pic>
    </p:spTree>
    <p:extLst>
      <p:ext uri="{BB962C8B-B14F-4D97-AF65-F5344CB8AC3E}">
        <p14:creationId xmlns:p14="http://schemas.microsoft.com/office/powerpoint/2010/main" val="3143323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28650" y="777876"/>
            <a:ext cx="7826120" cy="5143500"/>
          </a:xfrm>
          <a:prstGeom prst="rect">
            <a:avLst/>
          </a:prstGeom>
        </p:spPr>
      </p:pic>
    </p:spTree>
    <p:extLst>
      <p:ext uri="{BB962C8B-B14F-4D97-AF65-F5344CB8AC3E}">
        <p14:creationId xmlns:p14="http://schemas.microsoft.com/office/powerpoint/2010/main" val="122870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CA8E9-D2B8-FB42-8742-906C6EB309FC}"/>
              </a:ext>
            </a:extLst>
          </p:cNvPr>
          <p:cNvPicPr>
            <a:picLocks noChangeAspect="1"/>
          </p:cNvPicPr>
          <p:nvPr/>
        </p:nvPicPr>
        <p:blipFill>
          <a:blip r:embed="rId2"/>
          <a:stretch>
            <a:fillRect/>
          </a:stretch>
        </p:blipFill>
        <p:spPr>
          <a:xfrm>
            <a:off x="628650" y="1131094"/>
            <a:ext cx="3859634" cy="2894726"/>
          </a:xfrm>
          <a:prstGeom prst="rect">
            <a:avLst/>
          </a:prstGeom>
        </p:spPr>
      </p:pic>
      <p:sp>
        <p:nvSpPr>
          <p:cNvPr id="5" name="Rectangle 4">
            <a:extLst>
              <a:ext uri="{FF2B5EF4-FFF2-40B4-BE49-F238E27FC236}">
                <a16:creationId xmlns:a16="http://schemas.microsoft.com/office/drawing/2014/main" id="{F1B5A271-F96E-6543-955C-8BE738876245}"/>
              </a:ext>
            </a:extLst>
          </p:cNvPr>
          <p:cNvSpPr/>
          <p:nvPr/>
        </p:nvSpPr>
        <p:spPr>
          <a:xfrm>
            <a:off x="4488284" y="1131094"/>
            <a:ext cx="4572000" cy="4247317"/>
          </a:xfrm>
          <a:prstGeom prst="rect">
            <a:avLst/>
          </a:prstGeom>
        </p:spPr>
        <p:txBody>
          <a:bodyPr>
            <a:spAutoFit/>
          </a:bodyPr>
          <a:lstStyle/>
          <a:p>
            <a:r>
              <a:rPr lang="it-IT" sz="1350" dirty="0" err="1">
                <a:latin typeface="Times" pitchFamily="2" charset="0"/>
              </a:rPr>
              <a:t>Schematic</a:t>
            </a:r>
            <a:r>
              <a:rPr lang="it-IT" sz="1350" dirty="0">
                <a:latin typeface="Times" pitchFamily="2" charset="0"/>
              </a:rPr>
              <a:t> </a:t>
            </a:r>
            <a:r>
              <a:rPr lang="it-IT" sz="1350" dirty="0" err="1">
                <a:latin typeface="Times" pitchFamily="2" charset="0"/>
              </a:rPr>
              <a:t>representation</a:t>
            </a:r>
            <a:r>
              <a:rPr lang="it-IT" sz="1350" dirty="0">
                <a:latin typeface="Times" pitchFamily="2" charset="0"/>
              </a:rPr>
              <a:t> of the so-</a:t>
            </a:r>
            <a:r>
              <a:rPr lang="it-IT" sz="1350" dirty="0" err="1">
                <a:latin typeface="Times" pitchFamily="2" charset="0"/>
              </a:rPr>
              <a:t>called</a:t>
            </a:r>
            <a:r>
              <a:rPr lang="it-IT" sz="1350" dirty="0">
                <a:latin typeface="Times" pitchFamily="2" charset="0"/>
              </a:rPr>
              <a:t> </a:t>
            </a:r>
            <a:r>
              <a:rPr lang="it-IT" sz="1350" dirty="0" err="1">
                <a:latin typeface="Times" pitchFamily="2" charset="0"/>
              </a:rPr>
              <a:t>cross</a:t>
            </a:r>
            <a:r>
              <a:rPr lang="it-IT" sz="1350" dirty="0" err="1">
                <a:latin typeface="Helvetica" pitchFamily="2" charset="0"/>
              </a:rPr>
              <a:t>fi</a:t>
            </a:r>
            <a:r>
              <a:rPr lang="it-IT" sz="1350" dirty="0" err="1">
                <a:latin typeface="Times" pitchFamily="2" charset="0"/>
              </a:rPr>
              <a:t>re</a:t>
            </a:r>
            <a:endParaRPr lang="it-IT" sz="1350" dirty="0">
              <a:latin typeface="Times" pitchFamily="2" charset="0"/>
            </a:endParaRPr>
          </a:p>
          <a:p>
            <a:r>
              <a:rPr lang="it-IT" sz="1350" dirty="0" err="1">
                <a:latin typeface="Times" pitchFamily="2" charset="0"/>
              </a:rPr>
              <a:t>effect</a:t>
            </a:r>
            <a:r>
              <a:rPr lang="it-IT" sz="1350" dirty="0">
                <a:latin typeface="Times" pitchFamily="2" charset="0"/>
              </a:rPr>
              <a:t> for </a:t>
            </a:r>
            <a:r>
              <a:rPr lang="it-IT" sz="1350" dirty="0" err="1">
                <a:latin typeface="Times" pitchFamily="2" charset="0"/>
              </a:rPr>
              <a:t>particle-emitting</a:t>
            </a:r>
            <a:r>
              <a:rPr lang="it-IT" sz="1350" dirty="0">
                <a:latin typeface="Times" pitchFamily="2" charset="0"/>
              </a:rPr>
              <a:t> </a:t>
            </a:r>
            <a:r>
              <a:rPr lang="it-IT" sz="1350" dirty="0" err="1">
                <a:latin typeface="Times" pitchFamily="2" charset="0"/>
              </a:rPr>
              <a:t>radionuclides</a:t>
            </a:r>
            <a:r>
              <a:rPr lang="it-IT" sz="1350" dirty="0">
                <a:latin typeface="Times" pitchFamily="2" charset="0"/>
              </a:rPr>
              <a:t> </a:t>
            </a:r>
            <a:r>
              <a:rPr lang="it-IT" sz="1350" dirty="0" err="1">
                <a:latin typeface="Times" pitchFamily="2" charset="0"/>
              </a:rPr>
              <a:t>employed</a:t>
            </a:r>
            <a:r>
              <a:rPr lang="it-IT" sz="1350" dirty="0">
                <a:latin typeface="Times" pitchFamily="2" charset="0"/>
              </a:rPr>
              <a:t> for</a:t>
            </a:r>
          </a:p>
          <a:p>
            <a:r>
              <a:rPr lang="it-IT" sz="1350" dirty="0" err="1">
                <a:latin typeface="Times" pitchFamily="2" charset="0"/>
              </a:rPr>
              <a:t>therapy</a:t>
            </a:r>
            <a:r>
              <a:rPr lang="it-IT" sz="1350" dirty="0">
                <a:latin typeface="Times" pitchFamily="2" charset="0"/>
              </a:rPr>
              <a:t> (</a:t>
            </a:r>
            <a:r>
              <a:rPr lang="it-IT" sz="1350" dirty="0" err="1">
                <a:latin typeface="Times" pitchFamily="2" charset="0"/>
              </a:rPr>
              <a:t>assumed</a:t>
            </a:r>
            <a:r>
              <a:rPr lang="it-IT" sz="1350" dirty="0">
                <a:latin typeface="Times" pitchFamily="2" charset="0"/>
              </a:rPr>
              <a:t> to be </a:t>
            </a:r>
            <a:r>
              <a:rPr lang="el-GR" sz="1350" dirty="0">
                <a:latin typeface="Helvetica" pitchFamily="2" charset="0"/>
              </a:rPr>
              <a:t>β </a:t>
            </a:r>
            <a:r>
              <a:rPr lang="it-IT" sz="1350" dirty="0" err="1">
                <a:latin typeface="Times" pitchFamily="2" charset="0"/>
              </a:rPr>
              <a:t>particles</a:t>
            </a:r>
            <a:r>
              <a:rPr lang="it-IT" sz="1350" dirty="0">
                <a:latin typeface="Times" pitchFamily="2" charset="0"/>
              </a:rPr>
              <a:t> for </a:t>
            </a:r>
            <a:r>
              <a:rPr lang="it-IT" sz="1350" dirty="0" err="1">
                <a:latin typeface="Times" pitchFamily="2" charset="0"/>
              </a:rPr>
              <a:t>this</a:t>
            </a:r>
            <a:r>
              <a:rPr lang="it-IT" sz="1350" dirty="0">
                <a:latin typeface="Times" pitchFamily="2" charset="0"/>
              </a:rPr>
              <a:t> </a:t>
            </a:r>
            <a:r>
              <a:rPr lang="it-IT" sz="1350" dirty="0" err="1">
                <a:latin typeface="Times" pitchFamily="2" charset="0"/>
              </a:rPr>
              <a:t>representation</a:t>
            </a:r>
            <a:r>
              <a:rPr lang="it-IT" sz="1350" dirty="0">
                <a:latin typeface="Times" pitchFamily="2" charset="0"/>
              </a:rPr>
              <a:t>).</a:t>
            </a:r>
          </a:p>
          <a:p>
            <a:r>
              <a:rPr lang="it-IT" sz="1350" dirty="0" err="1">
                <a:latin typeface="Times" pitchFamily="2" charset="0"/>
              </a:rPr>
              <a:t>Because</a:t>
            </a:r>
            <a:r>
              <a:rPr lang="it-IT" sz="1350" dirty="0">
                <a:latin typeface="Times" pitchFamily="2" charset="0"/>
              </a:rPr>
              <a:t> of delivery of </a:t>
            </a:r>
            <a:r>
              <a:rPr lang="it-IT" sz="1350" dirty="0" err="1">
                <a:latin typeface="Times" pitchFamily="2" charset="0"/>
              </a:rPr>
              <a:t>energy</a:t>
            </a:r>
            <a:r>
              <a:rPr lang="it-IT" sz="1350" dirty="0">
                <a:latin typeface="Times" pitchFamily="2" charset="0"/>
              </a:rPr>
              <a:t> </a:t>
            </a:r>
            <a:r>
              <a:rPr lang="it-IT" sz="1350" dirty="0" err="1">
                <a:latin typeface="Times" pitchFamily="2" charset="0"/>
              </a:rPr>
              <a:t>within</a:t>
            </a:r>
            <a:r>
              <a:rPr lang="it-IT" sz="1350" dirty="0">
                <a:latin typeface="Times" pitchFamily="2" charset="0"/>
              </a:rPr>
              <a:t> a </a:t>
            </a:r>
            <a:r>
              <a:rPr lang="it-IT" sz="1350" dirty="0" err="1">
                <a:latin typeface="Times" pitchFamily="2" charset="0"/>
              </a:rPr>
              <a:t>certain</a:t>
            </a:r>
            <a:r>
              <a:rPr lang="it-IT" sz="1350" dirty="0">
                <a:latin typeface="Times" pitchFamily="2" charset="0"/>
              </a:rPr>
              <a:t> </a:t>
            </a:r>
            <a:r>
              <a:rPr lang="it-IT" sz="1350" dirty="0" err="1">
                <a:latin typeface="Times" pitchFamily="2" charset="0"/>
              </a:rPr>
              <a:t>range</a:t>
            </a:r>
            <a:r>
              <a:rPr lang="it-IT" sz="1350" dirty="0">
                <a:latin typeface="Times" pitchFamily="2" charset="0"/>
              </a:rPr>
              <a:t> from</a:t>
            </a:r>
          </a:p>
          <a:p>
            <a:r>
              <a:rPr lang="it-IT" sz="1350" dirty="0">
                <a:latin typeface="Times" pitchFamily="2" charset="0"/>
              </a:rPr>
              <a:t>the </a:t>
            </a:r>
            <a:r>
              <a:rPr lang="it-IT" sz="1350" dirty="0" err="1">
                <a:latin typeface="Times" pitchFamily="2" charset="0"/>
              </a:rPr>
              <a:t>point</a:t>
            </a:r>
            <a:r>
              <a:rPr lang="it-IT" sz="1350" dirty="0">
                <a:latin typeface="Times" pitchFamily="2" charset="0"/>
              </a:rPr>
              <a:t> of </a:t>
            </a:r>
            <a:r>
              <a:rPr lang="it-IT" sz="1350" dirty="0" err="1">
                <a:latin typeface="Times" pitchFamily="2" charset="0"/>
              </a:rPr>
              <a:t>emission</a:t>
            </a:r>
            <a:r>
              <a:rPr lang="it-IT" sz="1350" dirty="0">
                <a:latin typeface="Times" pitchFamily="2" charset="0"/>
              </a:rPr>
              <a:t>, the </a:t>
            </a:r>
            <a:r>
              <a:rPr lang="it-IT" sz="1350" dirty="0" err="1">
                <a:latin typeface="Times" pitchFamily="2" charset="0"/>
              </a:rPr>
              <a:t>radiotoxic</a:t>
            </a:r>
            <a:r>
              <a:rPr lang="it-IT" sz="1350" dirty="0">
                <a:latin typeface="Times" pitchFamily="2" charset="0"/>
              </a:rPr>
              <a:t> </a:t>
            </a:r>
            <a:r>
              <a:rPr lang="it-IT" sz="1350" dirty="0" err="1">
                <a:latin typeface="Times" pitchFamily="2" charset="0"/>
              </a:rPr>
              <a:t>effect</a:t>
            </a:r>
            <a:r>
              <a:rPr lang="it-IT" sz="1350" dirty="0">
                <a:latin typeface="Times" pitchFamily="2" charset="0"/>
              </a:rPr>
              <a:t> </a:t>
            </a:r>
            <a:r>
              <a:rPr lang="it-IT" sz="1350" dirty="0" err="1">
                <a:latin typeface="Times" pitchFamily="2" charset="0"/>
              </a:rPr>
              <a:t>is</a:t>
            </a:r>
            <a:r>
              <a:rPr lang="it-IT" sz="1350" dirty="0">
                <a:latin typeface="Times" pitchFamily="2" charset="0"/>
              </a:rPr>
              <a:t> </a:t>
            </a:r>
            <a:r>
              <a:rPr lang="it-IT" sz="1350" dirty="0" err="1">
                <a:latin typeface="Times" pitchFamily="2" charset="0"/>
              </a:rPr>
              <a:t>not</a:t>
            </a:r>
            <a:r>
              <a:rPr lang="it-IT" sz="1350" dirty="0">
                <a:latin typeface="Times" pitchFamily="2" charset="0"/>
              </a:rPr>
              <a:t> </a:t>
            </a:r>
            <a:r>
              <a:rPr lang="it-IT" sz="1350" dirty="0" err="1">
                <a:latin typeface="Times" pitchFamily="2" charset="0"/>
              </a:rPr>
              <a:t>limited</a:t>
            </a:r>
            <a:r>
              <a:rPr lang="it-IT" sz="1350" dirty="0">
                <a:latin typeface="Times" pitchFamily="2" charset="0"/>
              </a:rPr>
              <a:t> to</a:t>
            </a:r>
          </a:p>
          <a:p>
            <a:r>
              <a:rPr lang="it-IT" sz="1350" dirty="0">
                <a:latin typeface="Times" pitchFamily="2" charset="0"/>
              </a:rPr>
              <a:t>the </a:t>
            </a:r>
            <a:r>
              <a:rPr lang="it-IT" sz="1350" dirty="0" err="1">
                <a:latin typeface="Times" pitchFamily="2" charset="0"/>
              </a:rPr>
              <a:t>cells</a:t>
            </a:r>
            <a:r>
              <a:rPr lang="it-IT" sz="1350" dirty="0">
                <a:latin typeface="Times" pitchFamily="2" charset="0"/>
              </a:rPr>
              <a:t> </a:t>
            </a:r>
            <a:r>
              <a:rPr lang="it-IT" sz="1350" dirty="0" err="1">
                <a:latin typeface="Times" pitchFamily="2" charset="0"/>
              </a:rPr>
              <a:t>that</a:t>
            </a:r>
            <a:r>
              <a:rPr lang="it-IT" sz="1350" dirty="0">
                <a:latin typeface="Times" pitchFamily="2" charset="0"/>
              </a:rPr>
              <a:t> </a:t>
            </a:r>
            <a:r>
              <a:rPr lang="it-IT" sz="1350" dirty="0" err="1">
                <a:latin typeface="Times" pitchFamily="2" charset="0"/>
              </a:rPr>
              <a:t>speci</a:t>
            </a:r>
            <a:r>
              <a:rPr lang="it-IT" sz="1350" dirty="0" err="1">
                <a:latin typeface="Helvetica" pitchFamily="2" charset="0"/>
              </a:rPr>
              <a:t>fi</a:t>
            </a:r>
            <a:r>
              <a:rPr lang="it-IT" sz="1350" dirty="0" err="1">
                <a:latin typeface="Times" pitchFamily="2" charset="0"/>
              </a:rPr>
              <a:t>cally</a:t>
            </a:r>
            <a:r>
              <a:rPr lang="it-IT" sz="1350" dirty="0">
                <a:latin typeface="Times" pitchFamily="2" charset="0"/>
              </a:rPr>
              <a:t> accumulate the </a:t>
            </a:r>
            <a:r>
              <a:rPr lang="it-IT" sz="1350" dirty="0" err="1">
                <a:latin typeface="Times" pitchFamily="2" charset="0"/>
              </a:rPr>
              <a:t>radiopharmaceutical</a:t>
            </a:r>
            <a:endParaRPr lang="it-IT" sz="1350" dirty="0">
              <a:latin typeface="Times" pitchFamily="2" charset="0"/>
            </a:endParaRPr>
          </a:p>
          <a:p>
            <a:r>
              <a:rPr lang="it-IT" sz="1350" dirty="0" err="1">
                <a:latin typeface="Times" pitchFamily="2" charset="0"/>
              </a:rPr>
              <a:t>but</a:t>
            </a:r>
            <a:r>
              <a:rPr lang="it-IT" sz="1350" dirty="0">
                <a:latin typeface="Times" pitchFamily="2" charset="0"/>
              </a:rPr>
              <a:t> </a:t>
            </a:r>
            <a:r>
              <a:rPr lang="it-IT" sz="1350" dirty="0" err="1">
                <a:latin typeface="Times" pitchFamily="2" charset="0"/>
              </a:rPr>
              <a:t>also</a:t>
            </a:r>
            <a:r>
              <a:rPr lang="it-IT" sz="1350" dirty="0">
                <a:latin typeface="Times" pitchFamily="2" charset="0"/>
              </a:rPr>
              <a:t> </a:t>
            </a:r>
            <a:r>
              <a:rPr lang="it-IT" sz="1350" dirty="0" err="1">
                <a:latin typeface="Times" pitchFamily="2" charset="0"/>
              </a:rPr>
              <a:t>involves</a:t>
            </a:r>
            <a:r>
              <a:rPr lang="it-IT" sz="1350" dirty="0">
                <a:latin typeface="Times" pitchFamily="2" charset="0"/>
              </a:rPr>
              <a:t> </a:t>
            </a:r>
            <a:r>
              <a:rPr lang="it-IT" sz="1350" dirty="0" err="1">
                <a:latin typeface="Times" pitchFamily="2" charset="0"/>
              </a:rPr>
              <a:t>nearby</a:t>
            </a:r>
            <a:r>
              <a:rPr lang="it-IT" sz="1350" dirty="0">
                <a:latin typeface="Times" pitchFamily="2" charset="0"/>
              </a:rPr>
              <a:t> </a:t>
            </a:r>
            <a:r>
              <a:rPr lang="it-IT" sz="1350" dirty="0" err="1">
                <a:latin typeface="Times" pitchFamily="2" charset="0"/>
              </a:rPr>
              <a:t>cells</a:t>
            </a:r>
            <a:r>
              <a:rPr lang="it-IT" sz="1350" dirty="0">
                <a:latin typeface="Times" pitchFamily="2" charset="0"/>
              </a:rPr>
              <a:t> (</a:t>
            </a:r>
            <a:r>
              <a:rPr lang="it-IT" sz="1350" dirty="0" err="1">
                <a:latin typeface="Times" pitchFamily="2" charset="0"/>
              </a:rPr>
              <a:t>either</a:t>
            </a:r>
            <a:r>
              <a:rPr lang="it-IT" sz="1350" dirty="0">
                <a:latin typeface="Times" pitchFamily="2" charset="0"/>
              </a:rPr>
              <a:t> </a:t>
            </a:r>
            <a:r>
              <a:rPr lang="it-IT" sz="1350" dirty="0" err="1">
                <a:latin typeface="Times" pitchFamily="2" charset="0"/>
              </a:rPr>
              <a:t>they</a:t>
            </a:r>
            <a:r>
              <a:rPr lang="it-IT" sz="1350" dirty="0">
                <a:latin typeface="Times" pitchFamily="2" charset="0"/>
              </a:rPr>
              <a:t> be </a:t>
            </a:r>
            <a:r>
              <a:rPr lang="it-IT" sz="1350" dirty="0" err="1">
                <a:latin typeface="Times" pitchFamily="2" charset="0"/>
              </a:rPr>
              <a:t>neoplastic</a:t>
            </a:r>
            <a:endParaRPr lang="it-IT" sz="1350" dirty="0">
              <a:latin typeface="Times" pitchFamily="2" charset="0"/>
            </a:endParaRPr>
          </a:p>
          <a:p>
            <a:r>
              <a:rPr lang="it-IT" sz="1350" dirty="0">
                <a:latin typeface="Times" pitchFamily="2" charset="0"/>
              </a:rPr>
              <a:t>or tumor </a:t>
            </a:r>
            <a:r>
              <a:rPr lang="it-IT" sz="1350" dirty="0" err="1">
                <a:latin typeface="Times" pitchFamily="2" charset="0"/>
              </a:rPr>
              <a:t>cells</a:t>
            </a:r>
            <a:r>
              <a:rPr lang="it-IT" sz="1350" dirty="0">
                <a:latin typeface="Times" pitchFamily="2" charset="0"/>
              </a:rPr>
              <a:t>). In </a:t>
            </a:r>
            <a:r>
              <a:rPr lang="it-IT" sz="1350" dirty="0" err="1">
                <a:latin typeface="Times" pitchFamily="2" charset="0"/>
              </a:rPr>
              <a:t>this</a:t>
            </a:r>
            <a:r>
              <a:rPr lang="it-IT" sz="1350" dirty="0">
                <a:latin typeface="Times" pitchFamily="2" charset="0"/>
              </a:rPr>
              <a:t> </a:t>
            </a:r>
            <a:r>
              <a:rPr lang="it-IT" sz="1350" dirty="0" err="1">
                <a:latin typeface="Times" pitchFamily="2" charset="0"/>
              </a:rPr>
              <a:t>representation</a:t>
            </a:r>
            <a:r>
              <a:rPr lang="it-IT" sz="1350" dirty="0">
                <a:latin typeface="Times" pitchFamily="2" charset="0"/>
              </a:rPr>
              <a:t>, </a:t>
            </a:r>
            <a:r>
              <a:rPr lang="it-IT" sz="1350" dirty="0" err="1">
                <a:latin typeface="Times" pitchFamily="2" charset="0"/>
              </a:rPr>
              <a:t>it</a:t>
            </a:r>
            <a:r>
              <a:rPr lang="it-IT" sz="1350" dirty="0">
                <a:latin typeface="Times" pitchFamily="2" charset="0"/>
              </a:rPr>
              <a:t> </a:t>
            </a:r>
            <a:r>
              <a:rPr lang="it-IT" sz="1350" dirty="0" err="1">
                <a:latin typeface="Times" pitchFamily="2" charset="0"/>
              </a:rPr>
              <a:t>is</a:t>
            </a:r>
            <a:r>
              <a:rPr lang="it-IT" sz="1350" dirty="0">
                <a:latin typeface="Times" pitchFamily="2" charset="0"/>
              </a:rPr>
              <a:t> </a:t>
            </a:r>
            <a:r>
              <a:rPr lang="it-IT" sz="1350" dirty="0" err="1">
                <a:latin typeface="Times" pitchFamily="2" charset="0"/>
              </a:rPr>
              <a:t>assumed</a:t>
            </a:r>
            <a:r>
              <a:rPr lang="it-IT" sz="1350" dirty="0">
                <a:latin typeface="Times" pitchFamily="2" charset="0"/>
              </a:rPr>
              <a:t> </a:t>
            </a:r>
            <a:r>
              <a:rPr lang="it-IT" sz="1350" dirty="0" err="1">
                <a:latin typeface="Times" pitchFamily="2" charset="0"/>
              </a:rPr>
              <a:t>that</a:t>
            </a:r>
            <a:endParaRPr lang="it-IT" sz="1350" dirty="0">
              <a:latin typeface="Times" pitchFamily="2" charset="0"/>
            </a:endParaRPr>
          </a:p>
          <a:p>
            <a:r>
              <a:rPr lang="it-IT" sz="1350" dirty="0">
                <a:latin typeface="Times" pitchFamily="2" charset="0"/>
              </a:rPr>
              <a:t>the </a:t>
            </a:r>
            <a:r>
              <a:rPr lang="it-IT" sz="1350" dirty="0" err="1">
                <a:latin typeface="Times" pitchFamily="2" charset="0"/>
              </a:rPr>
              <a:t>radiopharmaceutical</a:t>
            </a:r>
            <a:r>
              <a:rPr lang="it-IT" sz="1350" dirty="0">
                <a:latin typeface="Times" pitchFamily="2" charset="0"/>
              </a:rPr>
              <a:t> </a:t>
            </a:r>
            <a:r>
              <a:rPr lang="it-IT" sz="1350" dirty="0" err="1">
                <a:latin typeface="Times" pitchFamily="2" charset="0"/>
              </a:rPr>
              <a:t>has</a:t>
            </a:r>
            <a:r>
              <a:rPr lang="it-IT" sz="1350" dirty="0">
                <a:latin typeface="Times" pitchFamily="2" charset="0"/>
              </a:rPr>
              <a:t> </a:t>
            </a:r>
            <a:r>
              <a:rPr lang="it-IT" sz="1350" dirty="0" err="1">
                <a:latin typeface="Times" pitchFamily="2" charset="0"/>
              </a:rPr>
              <a:t>accumulated</a:t>
            </a:r>
            <a:r>
              <a:rPr lang="it-IT" sz="1350" dirty="0">
                <a:latin typeface="Times" pitchFamily="2" charset="0"/>
              </a:rPr>
              <a:t> </a:t>
            </a:r>
            <a:r>
              <a:rPr lang="it-IT" sz="1350" dirty="0" err="1">
                <a:latin typeface="Times" pitchFamily="2" charset="0"/>
              </a:rPr>
              <a:t>at</a:t>
            </a:r>
            <a:r>
              <a:rPr lang="it-IT" sz="1350" dirty="0">
                <a:latin typeface="Times" pitchFamily="2" charset="0"/>
              </a:rPr>
              <a:t> </a:t>
            </a:r>
            <a:r>
              <a:rPr lang="it-IT" sz="1350" dirty="0" err="1">
                <a:latin typeface="Times" pitchFamily="2" charset="0"/>
              </a:rPr>
              <a:t>three</a:t>
            </a:r>
            <a:r>
              <a:rPr lang="it-IT" sz="1350" dirty="0">
                <a:latin typeface="Times" pitchFamily="2" charset="0"/>
              </a:rPr>
              <a:t> </a:t>
            </a:r>
            <a:r>
              <a:rPr lang="it-IT" sz="1350" dirty="0" err="1">
                <a:latin typeface="Times" pitchFamily="2" charset="0"/>
              </a:rPr>
              <a:t>speci</a:t>
            </a:r>
            <a:r>
              <a:rPr lang="it-IT" sz="1350" dirty="0" err="1">
                <a:latin typeface="Helvetica" pitchFamily="2" charset="0"/>
              </a:rPr>
              <a:t>fi</a:t>
            </a:r>
            <a:r>
              <a:rPr lang="it-IT" sz="1350" dirty="0" err="1">
                <a:latin typeface="Times" pitchFamily="2" charset="0"/>
              </a:rPr>
              <a:t>c</a:t>
            </a:r>
            <a:endParaRPr lang="it-IT" sz="1350" dirty="0">
              <a:latin typeface="Times" pitchFamily="2" charset="0"/>
            </a:endParaRPr>
          </a:p>
          <a:p>
            <a:r>
              <a:rPr lang="it-IT" sz="1350" dirty="0" err="1">
                <a:latin typeface="Times" pitchFamily="2" charset="0"/>
              </a:rPr>
              <a:t>locations</a:t>
            </a:r>
            <a:r>
              <a:rPr lang="it-IT" sz="1350" dirty="0">
                <a:latin typeface="Times" pitchFamily="2" charset="0"/>
              </a:rPr>
              <a:t> </a:t>
            </a:r>
            <a:r>
              <a:rPr lang="it-IT" sz="1350" dirty="0" err="1">
                <a:latin typeface="Times" pitchFamily="2" charset="0"/>
              </a:rPr>
              <a:t>within</a:t>
            </a:r>
            <a:r>
              <a:rPr lang="it-IT" sz="1350" dirty="0">
                <a:latin typeface="Times" pitchFamily="2" charset="0"/>
              </a:rPr>
              <a:t> a tumor </a:t>
            </a:r>
            <a:r>
              <a:rPr lang="it-IT" sz="1350" dirty="0" err="1">
                <a:latin typeface="Times" pitchFamily="2" charset="0"/>
              </a:rPr>
              <a:t>lesion</a:t>
            </a:r>
            <a:r>
              <a:rPr lang="it-IT" sz="1350" dirty="0">
                <a:latin typeface="Times" pitchFamily="2" charset="0"/>
              </a:rPr>
              <a:t> (the </a:t>
            </a:r>
            <a:r>
              <a:rPr lang="it-IT" sz="1350" dirty="0" err="1">
                <a:latin typeface="Times" pitchFamily="2" charset="0"/>
              </a:rPr>
              <a:t>uptake</a:t>
            </a:r>
            <a:r>
              <a:rPr lang="it-IT" sz="1350" dirty="0">
                <a:latin typeface="Times" pitchFamily="2" charset="0"/>
              </a:rPr>
              <a:t> </a:t>
            </a:r>
            <a:r>
              <a:rPr lang="it-IT" sz="1350" dirty="0" err="1">
                <a:latin typeface="Times" pitchFamily="2" charset="0"/>
              </a:rPr>
              <a:t>points</a:t>
            </a:r>
            <a:r>
              <a:rPr lang="it-IT" sz="1350" dirty="0">
                <a:latin typeface="Times" pitchFamily="2" charset="0"/>
              </a:rPr>
              <a:t> are</a:t>
            </a:r>
          </a:p>
          <a:p>
            <a:r>
              <a:rPr lang="it-IT" sz="1350" dirty="0" err="1">
                <a:latin typeface="Times" pitchFamily="2" charset="0"/>
              </a:rPr>
              <a:t>indicated</a:t>
            </a:r>
            <a:r>
              <a:rPr lang="it-IT" sz="1350" dirty="0">
                <a:latin typeface="Times" pitchFamily="2" charset="0"/>
              </a:rPr>
              <a:t> by the </a:t>
            </a:r>
            <a:r>
              <a:rPr lang="it-IT" sz="1350" dirty="0" err="1">
                <a:latin typeface="Times" pitchFamily="2" charset="0"/>
              </a:rPr>
              <a:t>radioactivity</a:t>
            </a:r>
            <a:r>
              <a:rPr lang="it-IT" sz="1350" dirty="0">
                <a:latin typeface="Times" pitchFamily="2" charset="0"/>
              </a:rPr>
              <a:t> </a:t>
            </a:r>
            <a:r>
              <a:rPr lang="it-IT" sz="1350" dirty="0" err="1">
                <a:latin typeface="Times" pitchFamily="2" charset="0"/>
              </a:rPr>
              <a:t>symbol</a:t>
            </a:r>
            <a:r>
              <a:rPr lang="it-IT" sz="1350" dirty="0">
                <a:latin typeface="Times" pitchFamily="2" charset="0"/>
              </a:rPr>
              <a:t>). The </a:t>
            </a:r>
            <a:r>
              <a:rPr lang="it-IT" sz="1350" dirty="0" err="1">
                <a:latin typeface="Times" pitchFamily="2" charset="0"/>
              </a:rPr>
              <a:t>red</a:t>
            </a:r>
            <a:r>
              <a:rPr lang="it-IT" sz="1350" dirty="0">
                <a:latin typeface="Times" pitchFamily="2" charset="0"/>
              </a:rPr>
              <a:t> area with</a:t>
            </a:r>
          </a:p>
          <a:p>
            <a:r>
              <a:rPr lang="it-IT" sz="1350" dirty="0" err="1">
                <a:latin typeface="Times" pitchFamily="2" charset="0"/>
              </a:rPr>
              <a:t>decreasing</a:t>
            </a:r>
            <a:r>
              <a:rPr lang="it-IT" sz="1350" dirty="0">
                <a:latin typeface="Times" pitchFamily="2" charset="0"/>
              </a:rPr>
              <a:t> </a:t>
            </a:r>
            <a:r>
              <a:rPr lang="it-IT" sz="1350" dirty="0" err="1">
                <a:latin typeface="Times" pitchFamily="2" charset="0"/>
              </a:rPr>
              <a:t>intensity</a:t>
            </a:r>
            <a:r>
              <a:rPr lang="it-IT" sz="1350" dirty="0">
                <a:latin typeface="Times" pitchFamily="2" charset="0"/>
              </a:rPr>
              <a:t> from the center </a:t>
            </a:r>
            <a:r>
              <a:rPr lang="it-IT" sz="1350" dirty="0" err="1">
                <a:latin typeface="Times" pitchFamily="2" charset="0"/>
              </a:rPr>
              <a:t>depicts</a:t>
            </a:r>
            <a:r>
              <a:rPr lang="it-IT" sz="1350" dirty="0">
                <a:latin typeface="Times" pitchFamily="2" charset="0"/>
              </a:rPr>
              <a:t> the </a:t>
            </a:r>
            <a:r>
              <a:rPr lang="it-IT" sz="1350" dirty="0" err="1">
                <a:latin typeface="Times" pitchFamily="2" charset="0"/>
              </a:rPr>
              <a:t>range</a:t>
            </a:r>
            <a:r>
              <a:rPr lang="it-IT" sz="1350" dirty="0">
                <a:latin typeface="Times" pitchFamily="2" charset="0"/>
              </a:rPr>
              <a:t> in</a:t>
            </a:r>
          </a:p>
          <a:p>
            <a:r>
              <a:rPr lang="it-IT" sz="1350" dirty="0" err="1">
                <a:latin typeface="Times" pitchFamily="2" charset="0"/>
              </a:rPr>
              <a:t>tissue</a:t>
            </a:r>
            <a:r>
              <a:rPr lang="it-IT" sz="1350" dirty="0">
                <a:latin typeface="Times" pitchFamily="2" charset="0"/>
              </a:rPr>
              <a:t> </a:t>
            </a:r>
            <a:r>
              <a:rPr lang="it-IT" sz="1350" dirty="0" err="1">
                <a:latin typeface="Times" pitchFamily="2" charset="0"/>
              </a:rPr>
              <a:t>along</a:t>
            </a:r>
            <a:r>
              <a:rPr lang="it-IT" sz="1350" dirty="0">
                <a:latin typeface="Times" pitchFamily="2" charset="0"/>
              </a:rPr>
              <a:t> </a:t>
            </a:r>
            <a:r>
              <a:rPr lang="it-IT" sz="1350" dirty="0" err="1">
                <a:latin typeface="Times" pitchFamily="2" charset="0"/>
              </a:rPr>
              <a:t>which</a:t>
            </a:r>
            <a:r>
              <a:rPr lang="it-IT" sz="1350" dirty="0">
                <a:latin typeface="Times" pitchFamily="2" charset="0"/>
              </a:rPr>
              <a:t> the </a:t>
            </a:r>
            <a:r>
              <a:rPr lang="it-IT" sz="1350" dirty="0" err="1">
                <a:latin typeface="Times" pitchFamily="2" charset="0"/>
              </a:rPr>
              <a:t>particles</a:t>
            </a:r>
            <a:r>
              <a:rPr lang="it-IT" sz="1350" dirty="0">
                <a:latin typeface="Times" pitchFamily="2" charset="0"/>
              </a:rPr>
              <a:t> </a:t>
            </a:r>
            <a:r>
              <a:rPr lang="it-IT" sz="1350" dirty="0" err="1">
                <a:latin typeface="Times" pitchFamily="2" charset="0"/>
              </a:rPr>
              <a:t>travel</a:t>
            </a:r>
            <a:r>
              <a:rPr lang="it-IT" sz="1350" dirty="0">
                <a:latin typeface="Times" pitchFamily="2" charset="0"/>
              </a:rPr>
              <a:t> and </a:t>
            </a:r>
            <a:r>
              <a:rPr lang="it-IT" sz="1350" dirty="0" err="1">
                <a:latin typeface="Times" pitchFamily="2" charset="0"/>
              </a:rPr>
              <a:t>deposit</a:t>
            </a:r>
            <a:r>
              <a:rPr lang="it-IT" sz="1350" dirty="0">
                <a:latin typeface="Times" pitchFamily="2" charset="0"/>
              </a:rPr>
              <a:t> </a:t>
            </a:r>
            <a:r>
              <a:rPr lang="it-IT" sz="1350" dirty="0" err="1">
                <a:latin typeface="Times" pitchFamily="2" charset="0"/>
              </a:rPr>
              <a:t>their</a:t>
            </a:r>
            <a:endParaRPr lang="it-IT" sz="1350" dirty="0">
              <a:latin typeface="Times" pitchFamily="2" charset="0"/>
            </a:endParaRPr>
          </a:p>
          <a:p>
            <a:r>
              <a:rPr lang="it-IT" sz="1350" dirty="0" err="1">
                <a:latin typeface="Times" pitchFamily="2" charset="0"/>
              </a:rPr>
              <a:t>energy</a:t>
            </a:r>
            <a:r>
              <a:rPr lang="it-IT" sz="1350" dirty="0">
                <a:latin typeface="Times" pitchFamily="2" charset="0"/>
              </a:rPr>
              <a:t>, with maximum in the center and </a:t>
            </a:r>
            <a:r>
              <a:rPr lang="it-IT" sz="1350" dirty="0" err="1">
                <a:latin typeface="Times" pitchFamily="2" charset="0"/>
              </a:rPr>
              <a:t>decreasing</a:t>
            </a:r>
            <a:r>
              <a:rPr lang="it-IT" sz="1350" dirty="0">
                <a:latin typeface="Times" pitchFamily="2" charset="0"/>
              </a:rPr>
              <a:t> delivery</a:t>
            </a:r>
          </a:p>
          <a:p>
            <a:r>
              <a:rPr lang="it-IT" sz="1350" dirty="0">
                <a:latin typeface="Times" pitchFamily="2" charset="0"/>
              </a:rPr>
              <a:t>of </a:t>
            </a:r>
            <a:r>
              <a:rPr lang="it-IT" sz="1350" dirty="0" err="1">
                <a:latin typeface="Times" pitchFamily="2" charset="0"/>
              </a:rPr>
              <a:t>energy</a:t>
            </a:r>
            <a:r>
              <a:rPr lang="it-IT" sz="1350" dirty="0">
                <a:latin typeface="Times" pitchFamily="2" charset="0"/>
              </a:rPr>
              <a:t> </a:t>
            </a:r>
            <a:r>
              <a:rPr lang="it-IT" sz="1350" dirty="0" err="1">
                <a:latin typeface="Times" pitchFamily="2" charset="0"/>
              </a:rPr>
              <a:t>toward</a:t>
            </a:r>
            <a:r>
              <a:rPr lang="it-IT" sz="1350" dirty="0">
                <a:latin typeface="Times" pitchFamily="2" charset="0"/>
              </a:rPr>
              <a:t> the </a:t>
            </a:r>
            <a:r>
              <a:rPr lang="it-IT" sz="1350" dirty="0" err="1">
                <a:latin typeface="Times" pitchFamily="2" charset="0"/>
              </a:rPr>
              <a:t>periphery</a:t>
            </a:r>
            <a:r>
              <a:rPr lang="it-IT" sz="1350" dirty="0">
                <a:latin typeface="Times" pitchFamily="2" charset="0"/>
              </a:rPr>
              <a:t>. The </a:t>
            </a:r>
            <a:r>
              <a:rPr lang="it-IT" sz="1350" dirty="0" err="1">
                <a:latin typeface="Times" pitchFamily="2" charset="0"/>
              </a:rPr>
              <a:t>arrows</a:t>
            </a:r>
            <a:r>
              <a:rPr lang="it-IT" sz="1350" dirty="0">
                <a:latin typeface="Times" pitchFamily="2" charset="0"/>
              </a:rPr>
              <a:t> indicate the</a:t>
            </a:r>
          </a:p>
          <a:p>
            <a:r>
              <a:rPr lang="it-IT" sz="1350" dirty="0" err="1">
                <a:latin typeface="Times" pitchFamily="2" charset="0"/>
              </a:rPr>
              <a:t>tissue</a:t>
            </a:r>
            <a:r>
              <a:rPr lang="it-IT" sz="1350" dirty="0">
                <a:latin typeface="Times" pitchFamily="2" charset="0"/>
              </a:rPr>
              <a:t> </a:t>
            </a:r>
            <a:r>
              <a:rPr lang="it-IT" sz="1350" dirty="0" err="1">
                <a:latin typeface="Times" pitchFamily="2" charset="0"/>
              </a:rPr>
              <a:t>zones</a:t>
            </a:r>
            <a:r>
              <a:rPr lang="it-IT" sz="1350" dirty="0">
                <a:latin typeface="Times" pitchFamily="2" charset="0"/>
              </a:rPr>
              <a:t> </a:t>
            </a:r>
            <a:r>
              <a:rPr lang="it-IT" sz="1350" dirty="0" err="1">
                <a:latin typeface="Times" pitchFamily="2" charset="0"/>
              </a:rPr>
              <a:t>between</a:t>
            </a:r>
            <a:r>
              <a:rPr lang="it-IT" sz="1350" dirty="0">
                <a:latin typeface="Times" pitchFamily="2" charset="0"/>
              </a:rPr>
              <a:t> the </a:t>
            </a:r>
            <a:r>
              <a:rPr lang="it-IT" sz="1350" dirty="0" err="1">
                <a:latin typeface="Times" pitchFamily="2" charset="0"/>
              </a:rPr>
              <a:t>different</a:t>
            </a:r>
            <a:r>
              <a:rPr lang="it-IT" sz="1350" dirty="0">
                <a:latin typeface="Times" pitchFamily="2" charset="0"/>
              </a:rPr>
              <a:t> radionuclide </a:t>
            </a:r>
            <a:r>
              <a:rPr lang="it-IT" sz="1350" dirty="0" err="1">
                <a:latin typeface="Times" pitchFamily="2" charset="0"/>
              </a:rPr>
              <a:t>localization</a:t>
            </a:r>
            <a:endParaRPr lang="it-IT" sz="1350" dirty="0">
              <a:latin typeface="Times" pitchFamily="2" charset="0"/>
            </a:endParaRPr>
          </a:p>
          <a:p>
            <a:r>
              <a:rPr lang="it-IT" sz="1350" dirty="0" err="1">
                <a:latin typeface="Times" pitchFamily="2" charset="0"/>
              </a:rPr>
              <a:t>points</a:t>
            </a:r>
            <a:r>
              <a:rPr lang="it-IT" sz="1350" dirty="0">
                <a:latin typeface="Times" pitchFamily="2" charset="0"/>
              </a:rPr>
              <a:t>; </a:t>
            </a:r>
            <a:r>
              <a:rPr lang="it-IT" sz="1350" dirty="0" err="1">
                <a:latin typeface="Times" pitchFamily="2" charset="0"/>
              </a:rPr>
              <a:t>these</a:t>
            </a:r>
            <a:r>
              <a:rPr lang="it-IT" sz="1350" dirty="0">
                <a:latin typeface="Times" pitchFamily="2" charset="0"/>
              </a:rPr>
              <a:t> are the </a:t>
            </a:r>
            <a:r>
              <a:rPr lang="it-IT" sz="1350" dirty="0" err="1">
                <a:latin typeface="Times" pitchFamily="2" charset="0"/>
              </a:rPr>
              <a:t>cells</a:t>
            </a:r>
            <a:r>
              <a:rPr lang="it-IT" sz="1350" dirty="0">
                <a:latin typeface="Times" pitchFamily="2" charset="0"/>
              </a:rPr>
              <a:t> </a:t>
            </a:r>
            <a:r>
              <a:rPr lang="it-IT" sz="1350" dirty="0" err="1">
                <a:latin typeface="Times" pitchFamily="2" charset="0"/>
              </a:rPr>
              <a:t>exposed</a:t>
            </a:r>
            <a:r>
              <a:rPr lang="it-IT" sz="1350" dirty="0">
                <a:latin typeface="Times" pitchFamily="2" charset="0"/>
              </a:rPr>
              <a:t> to the </a:t>
            </a:r>
            <a:r>
              <a:rPr lang="it-IT" sz="1350" dirty="0" err="1">
                <a:latin typeface="Times" pitchFamily="2" charset="0"/>
              </a:rPr>
              <a:t>cross</a:t>
            </a:r>
            <a:r>
              <a:rPr lang="it-IT" sz="1350" dirty="0" err="1">
                <a:latin typeface="Helvetica" pitchFamily="2" charset="0"/>
              </a:rPr>
              <a:t>fi</a:t>
            </a:r>
            <a:r>
              <a:rPr lang="it-IT" sz="1350" dirty="0" err="1">
                <a:latin typeface="Times" pitchFamily="2" charset="0"/>
              </a:rPr>
              <a:t>re</a:t>
            </a:r>
            <a:r>
              <a:rPr lang="it-IT" sz="1350" dirty="0">
                <a:latin typeface="Times" pitchFamily="2" charset="0"/>
              </a:rPr>
              <a:t> </a:t>
            </a:r>
            <a:r>
              <a:rPr lang="it-IT" sz="1350" dirty="0" err="1">
                <a:latin typeface="Times" pitchFamily="2" charset="0"/>
              </a:rPr>
              <a:t>effect</a:t>
            </a:r>
            <a:endParaRPr lang="it-IT" sz="1350" dirty="0">
              <a:latin typeface="Times" pitchFamily="2" charset="0"/>
            </a:endParaRPr>
          </a:p>
          <a:p>
            <a:r>
              <a:rPr lang="it-IT" sz="1350" dirty="0">
                <a:latin typeface="Times" pitchFamily="2" charset="0"/>
              </a:rPr>
              <a:t>(From Volterrani D, Erba PA, Mariani G, </a:t>
            </a:r>
            <a:r>
              <a:rPr lang="it-IT" sz="1350" dirty="0" err="1">
                <a:latin typeface="Times" pitchFamily="2" charset="0"/>
              </a:rPr>
              <a:t>eds</a:t>
            </a:r>
            <a:r>
              <a:rPr lang="it-IT" sz="1350" dirty="0">
                <a:latin typeface="Times" pitchFamily="2" charset="0"/>
              </a:rPr>
              <a:t>. Fondamenti</a:t>
            </a:r>
          </a:p>
          <a:p>
            <a:r>
              <a:rPr lang="it-IT" sz="1350" dirty="0">
                <a:latin typeface="Times" pitchFamily="2" charset="0"/>
              </a:rPr>
              <a:t>di medicina nucleare</a:t>
            </a:r>
            <a:r>
              <a:rPr lang="it-IT" sz="1350" dirty="0">
                <a:latin typeface="Helvetica" pitchFamily="2" charset="0"/>
              </a:rPr>
              <a:t>—</a:t>
            </a:r>
            <a:r>
              <a:rPr lang="it-IT" sz="1350" dirty="0">
                <a:latin typeface="Times" pitchFamily="2" charset="0"/>
              </a:rPr>
              <a:t>tecniche e applicazioni. Milan</a:t>
            </a:r>
          </a:p>
          <a:p>
            <a:r>
              <a:rPr lang="it-IT" sz="1350" dirty="0">
                <a:latin typeface="Times" pitchFamily="2" charset="0"/>
              </a:rPr>
              <a:t>(</a:t>
            </a:r>
            <a:r>
              <a:rPr lang="it-IT" sz="1350" dirty="0" err="1">
                <a:latin typeface="Times" pitchFamily="2" charset="0"/>
              </a:rPr>
              <a:t>Italy</a:t>
            </a:r>
            <a:r>
              <a:rPr lang="it-IT" sz="1350" dirty="0">
                <a:latin typeface="Times" pitchFamily="2" charset="0"/>
              </a:rPr>
              <a:t>): </a:t>
            </a:r>
            <a:r>
              <a:rPr lang="it-IT" sz="1350" dirty="0" err="1">
                <a:latin typeface="Times" pitchFamily="2" charset="0"/>
              </a:rPr>
              <a:t>Springer</a:t>
            </a:r>
            <a:r>
              <a:rPr lang="it-IT" sz="1350" dirty="0">
                <a:latin typeface="Times" pitchFamily="2" charset="0"/>
              </a:rPr>
              <a:t>; 2010, with </a:t>
            </a:r>
            <a:r>
              <a:rPr lang="it-IT" sz="1350" dirty="0" err="1">
                <a:latin typeface="Times" pitchFamily="2" charset="0"/>
              </a:rPr>
              <a:t>permission</a:t>
            </a:r>
            <a:r>
              <a:rPr lang="it-IT" sz="1350" dirty="0">
                <a:latin typeface="Times" pitchFamily="2" charset="0"/>
              </a:rPr>
              <a:t>)</a:t>
            </a:r>
          </a:p>
        </p:txBody>
      </p:sp>
    </p:spTree>
    <p:extLst>
      <p:ext uri="{BB962C8B-B14F-4D97-AF65-F5344CB8AC3E}">
        <p14:creationId xmlns:p14="http://schemas.microsoft.com/office/powerpoint/2010/main" val="140528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lincancerres.aacrjournals.org/content/clincanres/17/20/6406/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912263"/>
            <a:ext cx="7508968" cy="436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679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BE18C-A35B-374A-ACBD-EC31412F56E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0E29A1C-DCA8-E044-93AC-CA7E29242F14}"/>
              </a:ext>
            </a:extLst>
          </p:cNvPr>
          <p:cNvPicPr>
            <a:picLocks noGrp="1" noChangeAspect="1"/>
          </p:cNvPicPr>
          <p:nvPr>
            <p:ph idx="1"/>
          </p:nvPr>
        </p:nvPicPr>
        <p:blipFill>
          <a:blip r:embed="rId2"/>
          <a:stretch>
            <a:fillRect/>
          </a:stretch>
        </p:blipFill>
        <p:spPr>
          <a:xfrm>
            <a:off x="227877" y="1131093"/>
            <a:ext cx="4598198" cy="3615250"/>
          </a:xfrm>
          <a:prstGeom prst="rect">
            <a:avLst/>
          </a:prstGeom>
        </p:spPr>
      </p:pic>
      <p:sp>
        <p:nvSpPr>
          <p:cNvPr id="5" name="Rectangle 4">
            <a:extLst>
              <a:ext uri="{FF2B5EF4-FFF2-40B4-BE49-F238E27FC236}">
                <a16:creationId xmlns:a16="http://schemas.microsoft.com/office/drawing/2014/main" id="{110B0F6C-F993-6342-993C-F8B94D2EEEA9}"/>
              </a:ext>
            </a:extLst>
          </p:cNvPr>
          <p:cNvSpPr/>
          <p:nvPr/>
        </p:nvSpPr>
        <p:spPr>
          <a:xfrm>
            <a:off x="4386805" y="2674744"/>
            <a:ext cx="4572000" cy="715581"/>
          </a:xfrm>
          <a:prstGeom prst="rect">
            <a:avLst/>
          </a:prstGeom>
        </p:spPr>
        <p:txBody>
          <a:bodyPr>
            <a:spAutoFit/>
          </a:bodyPr>
          <a:lstStyle/>
          <a:p>
            <a:r>
              <a:rPr lang="it-IT" sz="1350" dirty="0">
                <a:latin typeface="Times" pitchFamily="2" charset="0"/>
              </a:rPr>
              <a:t> </a:t>
            </a:r>
            <a:r>
              <a:rPr lang="it-IT" sz="1350" dirty="0" err="1">
                <a:latin typeface="Times" pitchFamily="2" charset="0"/>
              </a:rPr>
              <a:t>directly</a:t>
            </a:r>
            <a:r>
              <a:rPr lang="it-IT" sz="1350" dirty="0">
                <a:latin typeface="Times" pitchFamily="2" charset="0"/>
              </a:rPr>
              <a:t> or </a:t>
            </a:r>
            <a:r>
              <a:rPr lang="it-IT" sz="1350" dirty="0" err="1">
                <a:latin typeface="Times" pitchFamily="2" charset="0"/>
              </a:rPr>
              <a:t>through</a:t>
            </a:r>
            <a:r>
              <a:rPr lang="it-IT" sz="1350" dirty="0">
                <a:latin typeface="Times" pitchFamily="2" charset="0"/>
              </a:rPr>
              <a:t> the </a:t>
            </a:r>
            <a:r>
              <a:rPr lang="it-IT" sz="1350" dirty="0" err="1">
                <a:latin typeface="Times" pitchFamily="2" charset="0"/>
              </a:rPr>
              <a:t>intermediacy</a:t>
            </a:r>
            <a:endParaRPr lang="it-IT" sz="1350" dirty="0">
              <a:latin typeface="Times" pitchFamily="2" charset="0"/>
            </a:endParaRPr>
          </a:p>
          <a:p>
            <a:r>
              <a:rPr lang="it-IT" sz="1350" dirty="0">
                <a:latin typeface="Times" pitchFamily="2" charset="0"/>
              </a:rPr>
              <a:t>of </a:t>
            </a:r>
            <a:r>
              <a:rPr lang="it-IT" sz="1350" dirty="0" err="1">
                <a:latin typeface="Times" pitchFamily="2" charset="0"/>
              </a:rPr>
              <a:t>oxygen-containing</a:t>
            </a:r>
            <a:r>
              <a:rPr lang="it-IT" sz="1350" dirty="0">
                <a:latin typeface="Times" pitchFamily="2" charset="0"/>
              </a:rPr>
              <a:t> </a:t>
            </a:r>
            <a:r>
              <a:rPr lang="it-IT" sz="1350" dirty="0" err="1">
                <a:latin typeface="Times" pitchFamily="2" charset="0"/>
              </a:rPr>
              <a:t>radicals</a:t>
            </a:r>
            <a:r>
              <a:rPr lang="it-IT" sz="1350" dirty="0">
                <a:latin typeface="Times" pitchFamily="2" charset="0"/>
              </a:rPr>
              <a:t>, </a:t>
            </a:r>
            <a:r>
              <a:rPr lang="it-IT" sz="1350" dirty="0" err="1">
                <a:latin typeface="Times" pitchFamily="2" charset="0"/>
              </a:rPr>
              <a:t>creates</a:t>
            </a:r>
            <a:r>
              <a:rPr lang="it-IT" sz="1350" dirty="0">
                <a:latin typeface="Times" pitchFamily="2" charset="0"/>
              </a:rPr>
              <a:t> </a:t>
            </a:r>
            <a:r>
              <a:rPr lang="it-IT" sz="1350" dirty="0" err="1">
                <a:latin typeface="Times" pitchFamily="2" charset="0"/>
              </a:rPr>
              <a:t>damage</a:t>
            </a:r>
            <a:endParaRPr lang="it-IT" sz="1350" dirty="0">
              <a:latin typeface="Times" pitchFamily="2" charset="0"/>
            </a:endParaRPr>
          </a:p>
          <a:p>
            <a:r>
              <a:rPr lang="it-IT" sz="1350" dirty="0" err="1">
                <a:latin typeface="Times" pitchFamily="2" charset="0"/>
              </a:rPr>
              <a:t>which</a:t>
            </a:r>
            <a:r>
              <a:rPr lang="it-IT" sz="1350" dirty="0">
                <a:latin typeface="Times" pitchFamily="2" charset="0"/>
              </a:rPr>
              <a:t> </a:t>
            </a:r>
            <a:r>
              <a:rPr lang="it-IT" sz="1350" dirty="0" err="1">
                <a:latin typeface="Times" pitchFamily="2" charset="0"/>
              </a:rPr>
              <a:t>is</a:t>
            </a:r>
            <a:r>
              <a:rPr lang="it-IT" sz="1350" dirty="0">
                <a:latin typeface="Times" pitchFamily="2" charset="0"/>
              </a:rPr>
              <a:t> </a:t>
            </a:r>
            <a:r>
              <a:rPr lang="it-IT" sz="1350" dirty="0" err="1">
                <a:latin typeface="Times" pitchFamily="2" charset="0"/>
              </a:rPr>
              <a:t>lethal</a:t>
            </a:r>
            <a:r>
              <a:rPr lang="it-IT" sz="1350" dirty="0">
                <a:latin typeface="Times" pitchFamily="2" charset="0"/>
              </a:rPr>
              <a:t> or </a:t>
            </a:r>
            <a:r>
              <a:rPr lang="it-IT" sz="1350" dirty="0" err="1">
                <a:latin typeface="Times" pitchFamily="2" charset="0"/>
              </a:rPr>
              <a:t>repairable</a:t>
            </a:r>
            <a:endParaRPr lang="it-IT" sz="1350" dirty="0">
              <a:latin typeface="Times" pitchFamily="2" charset="0"/>
            </a:endParaRPr>
          </a:p>
        </p:txBody>
      </p:sp>
    </p:spTree>
    <p:extLst>
      <p:ext uri="{BB962C8B-B14F-4D97-AF65-F5344CB8AC3E}">
        <p14:creationId xmlns:p14="http://schemas.microsoft.com/office/powerpoint/2010/main" val="1822443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1434877" y="857250"/>
            <a:ext cx="6274246" cy="4714804"/>
          </a:xfrm>
          <a:prstGeom prst="rect">
            <a:avLst/>
          </a:prstGeom>
        </p:spPr>
      </p:pic>
    </p:spTree>
    <p:extLst>
      <p:ext uri="{BB962C8B-B14F-4D97-AF65-F5344CB8AC3E}">
        <p14:creationId xmlns:p14="http://schemas.microsoft.com/office/powerpoint/2010/main" val="3562401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4416" y="645886"/>
            <a:ext cx="8755168" cy="3494314"/>
          </a:xfrm>
          <a:prstGeom prst="rect">
            <a:avLst/>
          </a:prstGeom>
        </p:spPr>
      </p:pic>
    </p:spTree>
    <p:extLst>
      <p:ext uri="{BB962C8B-B14F-4D97-AF65-F5344CB8AC3E}">
        <p14:creationId xmlns:p14="http://schemas.microsoft.com/office/powerpoint/2010/main" val="1104039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2E0E467-7A7A-234E-AEDA-961CAF652AA1}"/>
              </a:ext>
            </a:extLst>
          </p:cNvPr>
          <p:cNvSpPr>
            <a:spLocks noGrp="1" noChangeArrowheads="1"/>
          </p:cNvSpPr>
          <p:nvPr>
            <p:ph type="title"/>
          </p:nvPr>
        </p:nvSpPr>
        <p:spPr>
          <a:xfrm>
            <a:off x="1042988" y="260350"/>
            <a:ext cx="7572375" cy="549275"/>
          </a:xfrm>
        </p:spPr>
        <p:txBody>
          <a:bodyPr/>
          <a:lstStyle/>
          <a:p>
            <a:r>
              <a:rPr lang="it-IT" altLang="it-IT" sz="2800">
                <a:solidFill>
                  <a:schemeClr val="tx1"/>
                </a:solidFill>
                <a:latin typeface="Times New Roman" panose="02020603050405020304" pitchFamily="18" charset="0"/>
                <a:cs typeface="Times New Roman" panose="02020603050405020304" pitchFamily="18" charset="0"/>
              </a:rPr>
              <a:t>New radiopharmaceuticals</a:t>
            </a:r>
          </a:p>
        </p:txBody>
      </p:sp>
      <p:sp>
        <p:nvSpPr>
          <p:cNvPr id="540700" name="Rectangle 28">
            <a:extLst>
              <a:ext uri="{FF2B5EF4-FFF2-40B4-BE49-F238E27FC236}">
                <a16:creationId xmlns:a16="http://schemas.microsoft.com/office/drawing/2014/main" id="{11A4C2FA-62F9-D245-B787-F254CD047C3E}"/>
              </a:ext>
            </a:extLst>
          </p:cNvPr>
          <p:cNvSpPr>
            <a:spLocks noChangeArrowheads="1"/>
          </p:cNvSpPr>
          <p:nvPr/>
        </p:nvSpPr>
        <p:spPr bwMode="auto">
          <a:xfrm>
            <a:off x="7035800" y="4652963"/>
            <a:ext cx="1944688" cy="936625"/>
          </a:xfrm>
          <a:prstGeom prst="rect">
            <a:avLst/>
          </a:prstGeom>
          <a:gradFill rotWithShape="1">
            <a:gsLst>
              <a:gs pos="0">
                <a:srgbClr val="4B80D5">
                  <a:gamma/>
                  <a:shade val="46275"/>
                  <a:invGamma/>
                </a:srgbClr>
              </a:gs>
              <a:gs pos="50000">
                <a:srgbClr val="4B80D5"/>
              </a:gs>
              <a:gs pos="100000">
                <a:srgbClr val="4B80D5">
                  <a:gamma/>
                  <a:shade val="46275"/>
                  <a:invGamma/>
                </a:srgbClr>
              </a:gs>
            </a:gsLst>
            <a:lin ang="5400000" scaled="1"/>
          </a:gradFill>
          <a:ln w="9525">
            <a:noFill/>
            <a:miter lim="800000"/>
            <a:headEnd/>
            <a:tailEnd/>
          </a:ln>
          <a:effectLst>
            <a:prstShdw prst="shdw17" dist="17961" dir="2700000">
              <a:srgbClr val="4B80D5">
                <a:gamma/>
                <a:shade val="60000"/>
                <a:invGamma/>
                <a:alpha val="74998"/>
              </a:srgbClr>
            </a:prstShdw>
          </a:effectLst>
        </p:spPr>
        <p:txBody>
          <a:bodyPr wrap="none" anchor="ctr"/>
          <a:lstStyle/>
          <a:p>
            <a:pPr algn="ctr">
              <a:defRPr/>
            </a:pPr>
            <a:r>
              <a:rPr lang="it-IT"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optimization</a:t>
            </a:r>
            <a:endParaRPr lang="it-IT"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a:p>
            <a:pPr algn="ctr">
              <a:defRPr/>
            </a:pPr>
            <a:r>
              <a:rPr lang="it-IT"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phase</a:t>
            </a:r>
            <a:r>
              <a:rPr lang="it-IT"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 IV)</a:t>
            </a:r>
          </a:p>
        </p:txBody>
      </p:sp>
      <p:grpSp>
        <p:nvGrpSpPr>
          <p:cNvPr id="2" name="Group 62">
            <a:extLst>
              <a:ext uri="{FF2B5EF4-FFF2-40B4-BE49-F238E27FC236}">
                <a16:creationId xmlns:a16="http://schemas.microsoft.com/office/drawing/2014/main" id="{82461DE5-EED3-0847-817B-08503019C96D}"/>
              </a:ext>
            </a:extLst>
          </p:cNvPr>
          <p:cNvGrpSpPr>
            <a:grpSpLocks/>
          </p:cNvGrpSpPr>
          <p:nvPr/>
        </p:nvGrpSpPr>
        <p:grpSpPr bwMode="auto">
          <a:xfrm>
            <a:off x="1708150" y="2770188"/>
            <a:ext cx="1309688" cy="1741487"/>
            <a:chOff x="930" y="1859"/>
            <a:chExt cx="1043" cy="1326"/>
          </a:xfrm>
        </p:grpSpPr>
        <p:sp>
          <p:nvSpPr>
            <p:cNvPr id="540690" name="AutoShape 18">
              <a:extLst>
                <a:ext uri="{FF2B5EF4-FFF2-40B4-BE49-F238E27FC236}">
                  <a16:creationId xmlns:a16="http://schemas.microsoft.com/office/drawing/2014/main" id="{900C8EF9-101A-1245-B3C8-5BE800666C84}"/>
                </a:ext>
              </a:extLst>
            </p:cNvPr>
            <p:cNvSpPr>
              <a:spLocks noChangeArrowheads="1"/>
            </p:cNvSpPr>
            <p:nvPr/>
          </p:nvSpPr>
          <p:spPr bwMode="auto">
            <a:xfrm>
              <a:off x="930" y="1859"/>
              <a:ext cx="1043" cy="589"/>
            </a:xfrm>
            <a:prstGeom prst="homePlate">
              <a:avLst>
                <a:gd name="adj" fmla="val 44270"/>
              </a:avLst>
            </a:prstGeom>
            <a:gradFill rotWithShape="1">
              <a:gsLst>
                <a:gs pos="0">
                  <a:srgbClr val="4B80D5">
                    <a:gamma/>
                    <a:shade val="46275"/>
                    <a:invGamma/>
                  </a:srgbClr>
                </a:gs>
                <a:gs pos="50000">
                  <a:srgbClr val="4B80D5"/>
                </a:gs>
                <a:gs pos="100000">
                  <a:srgbClr val="4B80D5">
                    <a:gamma/>
                    <a:shade val="46275"/>
                    <a:invGamma/>
                  </a:srgbClr>
                </a:gs>
              </a:gsLst>
              <a:lin ang="5400000" scaled="1"/>
            </a:gradFill>
            <a:ln w="9525">
              <a:noFill/>
              <a:miter lim="800000"/>
              <a:headEnd/>
              <a:tailEnd/>
            </a:ln>
            <a:effectLst>
              <a:prstShdw prst="shdw17" dist="17961" dir="2700000">
                <a:srgbClr val="4B80D5">
                  <a:gamma/>
                  <a:shade val="60000"/>
                  <a:invGamma/>
                  <a:alpha val="74998"/>
                </a:srgbClr>
              </a:prstShdw>
            </a:effectLst>
          </p:spPr>
          <p:txBody>
            <a:bodyPr wrap="none" anchor="ctr"/>
            <a:lstStyle/>
            <a:p>
              <a:pPr algn="ctr">
                <a:defRPr/>
              </a:pPr>
              <a:r>
                <a:rPr lang="it-IT" sz="1600"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Laboratory</a:t>
              </a:r>
              <a:r>
                <a:rPr lang="it-IT" sz="1600"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 </a:t>
              </a:r>
            </a:p>
            <a:p>
              <a:pPr algn="ctr">
                <a:defRPr/>
              </a:pPr>
              <a:r>
                <a:rPr lang="it-IT" sz="1600"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design</a:t>
              </a:r>
            </a:p>
          </p:txBody>
        </p:sp>
        <p:pic>
          <p:nvPicPr>
            <p:cNvPr id="74782" name="Picture 49" descr="business-idea-business-magazine1">
              <a:hlinkClick r:id="rId3"/>
              <a:extLst>
                <a:ext uri="{FF2B5EF4-FFF2-40B4-BE49-F238E27FC236}">
                  <a16:creationId xmlns:a16="http://schemas.microsoft.com/office/drawing/2014/main" id="{902D5D5C-E1E2-5045-B85D-719B538A7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 y="2462"/>
              <a:ext cx="723"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63">
            <a:extLst>
              <a:ext uri="{FF2B5EF4-FFF2-40B4-BE49-F238E27FC236}">
                <a16:creationId xmlns:a16="http://schemas.microsoft.com/office/drawing/2014/main" id="{94EDB1D5-1321-AC42-84F7-23B2A1D59B98}"/>
              </a:ext>
            </a:extLst>
          </p:cNvPr>
          <p:cNvGrpSpPr>
            <a:grpSpLocks/>
          </p:cNvGrpSpPr>
          <p:nvPr/>
        </p:nvGrpSpPr>
        <p:grpSpPr bwMode="auto">
          <a:xfrm>
            <a:off x="2860675" y="2762250"/>
            <a:ext cx="1639888" cy="1706563"/>
            <a:chOff x="1845" y="1859"/>
            <a:chExt cx="1305" cy="1299"/>
          </a:xfrm>
        </p:grpSpPr>
        <p:sp>
          <p:nvSpPr>
            <p:cNvPr id="540692" name="AutoShape 20">
              <a:extLst>
                <a:ext uri="{FF2B5EF4-FFF2-40B4-BE49-F238E27FC236}">
                  <a16:creationId xmlns:a16="http://schemas.microsoft.com/office/drawing/2014/main" id="{C5D243B7-1B75-2B47-B32B-2D5D27ADDAEF}"/>
                </a:ext>
              </a:extLst>
            </p:cNvPr>
            <p:cNvSpPr>
              <a:spLocks noChangeArrowheads="1"/>
            </p:cNvSpPr>
            <p:nvPr/>
          </p:nvSpPr>
          <p:spPr bwMode="auto">
            <a:xfrm>
              <a:off x="2010" y="1859"/>
              <a:ext cx="1140" cy="562"/>
            </a:xfrm>
            <a:prstGeom prst="homePlate">
              <a:avLst>
                <a:gd name="adj" fmla="val 36927"/>
              </a:avLst>
            </a:prstGeom>
            <a:gradFill rotWithShape="1">
              <a:gsLst>
                <a:gs pos="0">
                  <a:srgbClr val="4B80D5">
                    <a:gamma/>
                    <a:shade val="46275"/>
                    <a:invGamma/>
                  </a:srgbClr>
                </a:gs>
                <a:gs pos="50000">
                  <a:srgbClr val="4B80D5"/>
                </a:gs>
                <a:gs pos="100000">
                  <a:srgbClr val="4B80D5">
                    <a:gamma/>
                    <a:shade val="46275"/>
                    <a:invGamma/>
                  </a:srgbClr>
                </a:gs>
              </a:gsLst>
              <a:lin ang="5400000" scaled="1"/>
            </a:gradFill>
            <a:ln w="9525">
              <a:noFill/>
              <a:miter lim="800000"/>
              <a:headEnd/>
              <a:tailEnd/>
            </a:ln>
            <a:effectLst>
              <a:prstShdw prst="shdw17" dist="17961" dir="2700000">
                <a:srgbClr val="4B80D5">
                  <a:gamma/>
                  <a:shade val="60000"/>
                  <a:invGamma/>
                  <a:alpha val="74998"/>
                </a:srgbClr>
              </a:prstShdw>
            </a:effectLst>
          </p:spPr>
          <p:txBody>
            <a:bodyPr wrap="none" anchor="ctr"/>
            <a:lstStyle/>
            <a:p>
              <a:pPr algn="ctr">
                <a:defRPr/>
              </a:pPr>
              <a:r>
                <a:rPr lang="it-IT" sz="1600"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Pre</a:t>
              </a:r>
              <a:r>
                <a:rPr lang="it-IT" sz="1600"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 </a:t>
              </a:r>
              <a:r>
                <a:rPr lang="it-IT" sz="1600"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clinical</a:t>
              </a:r>
              <a:r>
                <a:rPr lang="it-IT" sz="1600"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 </a:t>
              </a:r>
            </a:p>
            <a:p>
              <a:pPr algn="ctr">
                <a:defRPr/>
              </a:pPr>
              <a:r>
                <a:rPr lang="it-IT" sz="1600"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development</a:t>
              </a:r>
              <a:endParaRPr lang="it-IT" sz="1600"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pic>
          <p:nvPicPr>
            <p:cNvPr id="74779" name="Picture 47" descr="clinical%2Btrials">
              <a:hlinkClick r:id="rId5"/>
              <a:extLst>
                <a:ext uri="{FF2B5EF4-FFF2-40B4-BE49-F238E27FC236}">
                  <a16:creationId xmlns:a16="http://schemas.microsoft.com/office/drawing/2014/main" id="{598D9283-FBDD-8B4B-913B-A0A321CF96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301" b="4301"/>
            <a:stretch>
              <a:fillRect/>
            </a:stretch>
          </p:blipFill>
          <p:spPr bwMode="auto">
            <a:xfrm>
              <a:off x="1845" y="2476"/>
              <a:ext cx="52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0" name="Picture 51" descr="criceto-thumb2237558">
              <a:hlinkClick r:id="rId7"/>
              <a:extLst>
                <a:ext uri="{FF2B5EF4-FFF2-40B4-BE49-F238E27FC236}">
                  <a16:creationId xmlns:a16="http://schemas.microsoft.com/office/drawing/2014/main" id="{A2E7FD42-BB54-8041-98DA-3F9F6DF895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765" r="13075" b="2299"/>
            <a:stretch>
              <a:fillRect/>
            </a:stretch>
          </p:blipFill>
          <p:spPr bwMode="auto">
            <a:xfrm>
              <a:off x="2389" y="2478"/>
              <a:ext cx="54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61">
            <a:extLst>
              <a:ext uri="{FF2B5EF4-FFF2-40B4-BE49-F238E27FC236}">
                <a16:creationId xmlns:a16="http://schemas.microsoft.com/office/drawing/2014/main" id="{B8578ED3-ACC8-B84D-A07D-FE9682F8B911}"/>
              </a:ext>
            </a:extLst>
          </p:cNvPr>
          <p:cNvGrpSpPr>
            <a:grpSpLocks/>
          </p:cNvGrpSpPr>
          <p:nvPr/>
        </p:nvGrpSpPr>
        <p:grpSpPr bwMode="auto">
          <a:xfrm>
            <a:off x="611188" y="2760663"/>
            <a:ext cx="1041400" cy="1695450"/>
            <a:chOff x="55" y="1859"/>
            <a:chExt cx="829" cy="1291"/>
          </a:xfrm>
        </p:grpSpPr>
        <p:sp>
          <p:nvSpPr>
            <p:cNvPr id="540688" name="AutoShape 16">
              <a:extLst>
                <a:ext uri="{FF2B5EF4-FFF2-40B4-BE49-F238E27FC236}">
                  <a16:creationId xmlns:a16="http://schemas.microsoft.com/office/drawing/2014/main" id="{EA322F43-D2A1-844A-9A6A-31383A6D15D8}"/>
                </a:ext>
              </a:extLst>
            </p:cNvPr>
            <p:cNvSpPr>
              <a:spLocks noChangeArrowheads="1"/>
            </p:cNvSpPr>
            <p:nvPr/>
          </p:nvSpPr>
          <p:spPr bwMode="auto">
            <a:xfrm>
              <a:off x="68" y="1859"/>
              <a:ext cx="816" cy="589"/>
            </a:xfrm>
            <a:prstGeom prst="homePlate">
              <a:avLst>
                <a:gd name="adj" fmla="val 34635"/>
              </a:avLst>
            </a:prstGeom>
            <a:gradFill rotWithShape="1">
              <a:gsLst>
                <a:gs pos="0">
                  <a:srgbClr val="4B80D5">
                    <a:gamma/>
                    <a:shade val="46275"/>
                    <a:invGamma/>
                  </a:srgbClr>
                </a:gs>
                <a:gs pos="50000">
                  <a:srgbClr val="4B80D5"/>
                </a:gs>
                <a:gs pos="100000">
                  <a:srgbClr val="4B80D5">
                    <a:gamma/>
                    <a:shade val="46275"/>
                    <a:invGamma/>
                  </a:srgbClr>
                </a:gs>
              </a:gsLst>
              <a:lin ang="5400000" scaled="1"/>
            </a:gradFill>
            <a:ln w="9525">
              <a:noFill/>
              <a:miter lim="800000"/>
              <a:headEnd/>
              <a:tailEnd/>
            </a:ln>
            <a:effectLst>
              <a:prstShdw prst="shdw17" dist="17961" dir="2700000">
                <a:srgbClr val="4B80D5">
                  <a:gamma/>
                  <a:shade val="60000"/>
                  <a:invGamma/>
                  <a:alpha val="74998"/>
                </a:srgbClr>
              </a:prstShdw>
            </a:effectLst>
          </p:spPr>
          <p:txBody>
            <a:bodyPr wrap="none" anchor="ctr"/>
            <a:lstStyle/>
            <a:p>
              <a:pPr algn="ctr">
                <a:defRPr/>
              </a:pPr>
              <a:r>
                <a:rPr lang="it-IT" sz="1600"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Basic</a:t>
              </a:r>
              <a:endParaRPr lang="it-IT" sz="1600"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pic>
          <p:nvPicPr>
            <p:cNvPr id="74777" name="Picture 53" descr="Laboratorio">
              <a:hlinkClick r:id="rId9"/>
              <a:extLst>
                <a:ext uri="{FF2B5EF4-FFF2-40B4-BE49-F238E27FC236}">
                  <a16:creationId xmlns:a16="http://schemas.microsoft.com/office/drawing/2014/main" id="{920E1A44-6E2B-9E4C-9D78-A5DDB69FAB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 y="2470"/>
              <a:ext cx="669"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65">
            <a:extLst>
              <a:ext uri="{FF2B5EF4-FFF2-40B4-BE49-F238E27FC236}">
                <a16:creationId xmlns:a16="http://schemas.microsoft.com/office/drawing/2014/main" id="{DA9C82FA-6066-D54E-B584-0E8DF9CD42F8}"/>
              </a:ext>
            </a:extLst>
          </p:cNvPr>
          <p:cNvGrpSpPr>
            <a:grpSpLocks/>
          </p:cNvGrpSpPr>
          <p:nvPr/>
        </p:nvGrpSpPr>
        <p:grpSpPr bwMode="auto">
          <a:xfrm>
            <a:off x="6218238" y="2725738"/>
            <a:ext cx="1377950" cy="1530350"/>
            <a:chOff x="3742" y="1859"/>
            <a:chExt cx="1098" cy="1165"/>
          </a:xfrm>
        </p:grpSpPr>
        <p:sp>
          <p:nvSpPr>
            <p:cNvPr id="540691" name="AutoShape 19">
              <a:extLst>
                <a:ext uri="{FF2B5EF4-FFF2-40B4-BE49-F238E27FC236}">
                  <a16:creationId xmlns:a16="http://schemas.microsoft.com/office/drawing/2014/main" id="{4A408518-4C8E-5044-A48C-B2D57AAF42A7}"/>
                </a:ext>
              </a:extLst>
            </p:cNvPr>
            <p:cNvSpPr>
              <a:spLocks noChangeArrowheads="1"/>
            </p:cNvSpPr>
            <p:nvPr/>
          </p:nvSpPr>
          <p:spPr bwMode="auto">
            <a:xfrm>
              <a:off x="3742" y="1859"/>
              <a:ext cx="1098" cy="589"/>
            </a:xfrm>
            <a:prstGeom prst="homePlate">
              <a:avLst>
                <a:gd name="adj" fmla="val 40407"/>
              </a:avLst>
            </a:prstGeom>
            <a:gradFill rotWithShape="1">
              <a:gsLst>
                <a:gs pos="0">
                  <a:srgbClr val="4B80D5">
                    <a:gamma/>
                    <a:shade val="46275"/>
                    <a:invGamma/>
                  </a:srgbClr>
                </a:gs>
                <a:gs pos="50000">
                  <a:srgbClr val="4B80D5"/>
                </a:gs>
                <a:gs pos="100000">
                  <a:srgbClr val="4B80D5">
                    <a:gamma/>
                    <a:shade val="46275"/>
                    <a:invGamma/>
                  </a:srgbClr>
                </a:gs>
              </a:gsLst>
              <a:lin ang="5400000" scaled="1"/>
            </a:gradFill>
            <a:ln w="9525">
              <a:noFill/>
              <a:miter lim="800000"/>
              <a:headEnd/>
              <a:tailEnd/>
            </a:ln>
            <a:effectLst>
              <a:prstShdw prst="shdw17" dist="17961" dir="2700000">
                <a:srgbClr val="4B80D5">
                  <a:gamma/>
                  <a:shade val="60000"/>
                  <a:invGamma/>
                  <a:alpha val="74998"/>
                </a:srgbClr>
              </a:prstShdw>
            </a:effectLst>
          </p:spPr>
          <p:txBody>
            <a:bodyPr wrap="none" anchor="ctr"/>
            <a:lstStyle/>
            <a:p>
              <a:pPr algn="ctr">
                <a:defRPr/>
              </a:pPr>
              <a:r>
                <a:rPr lang="it-IT" sz="1600"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registration</a:t>
              </a:r>
              <a:endParaRPr lang="it-IT" sz="1600"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pic>
          <p:nvPicPr>
            <p:cNvPr id="74775" name="Picture 55" descr="principali_campi_applicazione">
              <a:hlinkClick r:id="rId11"/>
              <a:extLst>
                <a:ext uri="{FF2B5EF4-FFF2-40B4-BE49-F238E27FC236}">
                  <a16:creationId xmlns:a16="http://schemas.microsoft.com/office/drawing/2014/main" id="{BD6FC0C1-E69C-F647-9580-13F659C87C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42" y="2478"/>
              <a:ext cx="786"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64">
            <a:extLst>
              <a:ext uri="{FF2B5EF4-FFF2-40B4-BE49-F238E27FC236}">
                <a16:creationId xmlns:a16="http://schemas.microsoft.com/office/drawing/2014/main" id="{A3E1C335-51FC-5D4E-BE35-96C367AEAE5C}"/>
              </a:ext>
            </a:extLst>
          </p:cNvPr>
          <p:cNvGrpSpPr>
            <a:grpSpLocks/>
          </p:cNvGrpSpPr>
          <p:nvPr/>
        </p:nvGrpSpPr>
        <p:grpSpPr bwMode="auto">
          <a:xfrm>
            <a:off x="3297238" y="1228725"/>
            <a:ext cx="3397250" cy="2493963"/>
            <a:chOff x="2101" y="877"/>
            <a:chExt cx="2140" cy="1571"/>
          </a:xfrm>
        </p:grpSpPr>
        <p:sp>
          <p:nvSpPr>
            <p:cNvPr id="540693" name="AutoShape 21">
              <a:extLst>
                <a:ext uri="{FF2B5EF4-FFF2-40B4-BE49-F238E27FC236}">
                  <a16:creationId xmlns:a16="http://schemas.microsoft.com/office/drawing/2014/main" id="{6BA3A531-6600-5741-8250-1B826788FAA5}"/>
                </a:ext>
              </a:extLst>
            </p:cNvPr>
            <p:cNvSpPr>
              <a:spLocks noChangeArrowheads="1"/>
            </p:cNvSpPr>
            <p:nvPr/>
          </p:nvSpPr>
          <p:spPr bwMode="auto">
            <a:xfrm>
              <a:off x="2939" y="1859"/>
              <a:ext cx="963" cy="589"/>
            </a:xfrm>
            <a:prstGeom prst="homePlate">
              <a:avLst>
                <a:gd name="adj" fmla="val 32131"/>
              </a:avLst>
            </a:prstGeom>
            <a:gradFill rotWithShape="1">
              <a:gsLst>
                <a:gs pos="0">
                  <a:srgbClr val="4B80D5">
                    <a:gamma/>
                    <a:shade val="46275"/>
                    <a:invGamma/>
                  </a:srgbClr>
                </a:gs>
                <a:gs pos="50000">
                  <a:srgbClr val="4B80D5"/>
                </a:gs>
                <a:gs pos="100000">
                  <a:srgbClr val="4B80D5">
                    <a:gamma/>
                    <a:shade val="46275"/>
                    <a:invGamma/>
                  </a:srgbClr>
                </a:gs>
              </a:gsLst>
              <a:lin ang="5400000" scaled="1"/>
            </a:gradFill>
            <a:ln w="9525">
              <a:noFill/>
              <a:miter lim="800000"/>
              <a:headEnd/>
              <a:tailEnd/>
            </a:ln>
            <a:effectLst>
              <a:prstShdw prst="shdw17" dist="17961" dir="2700000">
                <a:srgbClr val="4B80D5">
                  <a:gamma/>
                  <a:shade val="60000"/>
                  <a:invGamma/>
                  <a:alpha val="74998"/>
                </a:srgbClr>
              </a:prstShdw>
            </a:effectLst>
          </p:spPr>
          <p:txBody>
            <a:bodyPr wrap="none" anchor="ctr"/>
            <a:lstStyle/>
            <a:p>
              <a:pPr algn="ctr">
                <a:defRPr/>
              </a:pPr>
              <a:r>
                <a:rPr lang="it-IT" sz="2000"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Clinical</a:t>
              </a:r>
              <a:r>
                <a:rPr lang="it-IT" sz="2000"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 </a:t>
              </a:r>
            </a:p>
            <a:p>
              <a:pPr algn="ctr">
                <a:defRPr/>
              </a:pPr>
              <a:r>
                <a:rPr lang="it-IT" sz="2000"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development</a:t>
              </a:r>
              <a:endParaRPr lang="it-IT" sz="2000" dirty="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sp>
          <p:nvSpPr>
            <p:cNvPr id="74769" name="Line 43">
              <a:extLst>
                <a:ext uri="{FF2B5EF4-FFF2-40B4-BE49-F238E27FC236}">
                  <a16:creationId xmlns:a16="http://schemas.microsoft.com/office/drawing/2014/main" id="{24084288-FBF0-634B-8852-DAC96B60832F}"/>
                </a:ext>
              </a:extLst>
            </p:cNvPr>
            <p:cNvSpPr>
              <a:spLocks noChangeShapeType="1"/>
            </p:cNvSpPr>
            <p:nvPr/>
          </p:nvSpPr>
          <p:spPr bwMode="auto">
            <a:xfrm flipH="1">
              <a:off x="3379" y="1418"/>
              <a:ext cx="499" cy="363"/>
            </a:xfrm>
            <a:prstGeom prst="line">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74770" name="Line 45">
              <a:extLst>
                <a:ext uri="{FF2B5EF4-FFF2-40B4-BE49-F238E27FC236}">
                  <a16:creationId xmlns:a16="http://schemas.microsoft.com/office/drawing/2014/main" id="{2ED1B6B8-254A-0644-84E1-99D406ECCA8E}"/>
                </a:ext>
              </a:extLst>
            </p:cNvPr>
            <p:cNvSpPr>
              <a:spLocks noChangeShapeType="1"/>
            </p:cNvSpPr>
            <p:nvPr/>
          </p:nvSpPr>
          <p:spPr bwMode="auto">
            <a:xfrm>
              <a:off x="2676" y="1435"/>
              <a:ext cx="408" cy="363"/>
            </a:xfrm>
            <a:prstGeom prst="line">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540730" name="AutoShape 58">
              <a:extLst>
                <a:ext uri="{FF2B5EF4-FFF2-40B4-BE49-F238E27FC236}">
                  <a16:creationId xmlns:a16="http://schemas.microsoft.com/office/drawing/2014/main" id="{411D55D8-FF13-F844-8A99-2C92FBD3114C}"/>
                </a:ext>
              </a:extLst>
            </p:cNvPr>
            <p:cNvSpPr>
              <a:spLocks noChangeArrowheads="1"/>
            </p:cNvSpPr>
            <p:nvPr/>
          </p:nvSpPr>
          <p:spPr bwMode="auto">
            <a:xfrm>
              <a:off x="2101" y="877"/>
              <a:ext cx="816" cy="499"/>
            </a:xfrm>
            <a:prstGeom prst="chevron">
              <a:avLst>
                <a:gd name="adj" fmla="val 40882"/>
              </a:avLst>
            </a:prstGeom>
            <a:gradFill rotWithShape="1">
              <a:gsLst>
                <a:gs pos="0">
                  <a:srgbClr val="4B80D5">
                    <a:gamma/>
                    <a:shade val="46275"/>
                    <a:invGamma/>
                  </a:srgbClr>
                </a:gs>
                <a:gs pos="50000">
                  <a:srgbClr val="4B80D5"/>
                </a:gs>
                <a:gs pos="100000">
                  <a:srgbClr val="4B80D5">
                    <a:gamma/>
                    <a:shade val="46275"/>
                    <a:invGamma/>
                  </a:srgbClr>
                </a:gs>
              </a:gsLst>
              <a:lin ang="5400000" scaled="1"/>
            </a:gradFill>
            <a:ln w="9525">
              <a:solidFill>
                <a:srgbClr val="6699FF"/>
              </a:solidFill>
              <a:miter lim="800000"/>
              <a:headEnd/>
              <a:tailEnd/>
            </a:ln>
            <a:effectLst>
              <a:prstShdw prst="shdw17" dist="17961" dir="2700000">
                <a:srgbClr val="6699FF">
                  <a:gamma/>
                  <a:shade val="60000"/>
                  <a:invGamma/>
                  <a:alpha val="74998"/>
                </a:srgbClr>
              </a:prstShdw>
            </a:effectLst>
          </p:spPr>
          <p:txBody>
            <a:bodyPr wrap="none" anchor="ctr"/>
            <a:lstStyle/>
            <a:p>
              <a:pPr algn="ctr">
                <a:defRPr/>
              </a:pPr>
              <a:r>
                <a:rPr lang="it-IT" sz="2400" dirty="0">
                  <a:solidFill>
                    <a:schemeClr val="bg1"/>
                  </a:solidFill>
                  <a:latin typeface="Arial" charset="0"/>
                  <a:ea typeface="ＭＳ Ｐゴシック" charset="-128"/>
                  <a:cs typeface="ＭＳ Ｐゴシック" charset="-128"/>
                </a:rPr>
                <a:t>   </a:t>
              </a:r>
              <a:r>
                <a:rPr lang="it-IT" sz="2000" dirty="0" err="1">
                  <a:solidFill>
                    <a:schemeClr val="bg1"/>
                  </a:solidFill>
                  <a:effectLst>
                    <a:outerShdw blurRad="38100" dist="38100" dir="2700000" algn="tl">
                      <a:srgbClr val="000000"/>
                    </a:outerShdw>
                  </a:effectLst>
                  <a:latin typeface="Arial" charset="0"/>
                  <a:ea typeface="ＭＳ Ｐゴシック" charset="-128"/>
                  <a:cs typeface="ＭＳ Ｐゴシック" charset="-128"/>
                </a:rPr>
                <a:t>phase</a:t>
              </a:r>
              <a:r>
                <a:rPr lang="it-IT" sz="2400" dirty="0">
                  <a:solidFill>
                    <a:schemeClr val="bg1"/>
                  </a:solidFill>
                  <a:latin typeface="Arial" charset="0"/>
                  <a:ea typeface="ＭＳ Ｐゴシック" charset="-128"/>
                  <a:cs typeface="ＭＳ Ｐゴシック" charset="-128"/>
                </a:rPr>
                <a:t> </a:t>
              </a:r>
              <a:r>
                <a:rPr lang="it-IT" sz="2000" dirty="0">
                  <a:solidFill>
                    <a:schemeClr val="bg1"/>
                  </a:solidFill>
                  <a:effectLst>
                    <a:outerShdw blurRad="38100" dist="38100" dir="2700000" algn="tl">
                      <a:srgbClr val="000000"/>
                    </a:outerShdw>
                  </a:effectLst>
                  <a:latin typeface="Arial" charset="0"/>
                  <a:ea typeface="ＭＳ Ｐゴシック" charset="-128"/>
                  <a:cs typeface="ＭＳ Ｐゴシック" charset="-128"/>
                </a:rPr>
                <a:t>I</a:t>
              </a:r>
            </a:p>
          </p:txBody>
        </p:sp>
        <p:sp>
          <p:nvSpPr>
            <p:cNvPr id="540731" name="AutoShape 59">
              <a:extLst>
                <a:ext uri="{FF2B5EF4-FFF2-40B4-BE49-F238E27FC236}">
                  <a16:creationId xmlns:a16="http://schemas.microsoft.com/office/drawing/2014/main" id="{7CEF96E5-D079-0648-A45B-44F803600B14}"/>
                </a:ext>
              </a:extLst>
            </p:cNvPr>
            <p:cNvSpPr>
              <a:spLocks noChangeArrowheads="1"/>
            </p:cNvSpPr>
            <p:nvPr/>
          </p:nvSpPr>
          <p:spPr bwMode="auto">
            <a:xfrm>
              <a:off x="2769" y="885"/>
              <a:ext cx="816" cy="499"/>
            </a:xfrm>
            <a:prstGeom prst="chevron">
              <a:avLst>
                <a:gd name="adj" fmla="val 40882"/>
              </a:avLst>
            </a:prstGeom>
            <a:gradFill rotWithShape="1">
              <a:gsLst>
                <a:gs pos="0">
                  <a:srgbClr val="4B80D5">
                    <a:gamma/>
                    <a:shade val="46275"/>
                    <a:invGamma/>
                  </a:srgbClr>
                </a:gs>
                <a:gs pos="50000">
                  <a:srgbClr val="4B80D5"/>
                </a:gs>
                <a:gs pos="100000">
                  <a:srgbClr val="4B80D5">
                    <a:gamma/>
                    <a:shade val="46275"/>
                    <a:invGamma/>
                  </a:srgbClr>
                </a:gs>
              </a:gsLst>
              <a:lin ang="5400000" scaled="1"/>
            </a:gradFill>
            <a:ln w="9525">
              <a:solidFill>
                <a:srgbClr val="6699FF"/>
              </a:solidFill>
              <a:miter lim="800000"/>
              <a:headEnd/>
              <a:tailEnd/>
            </a:ln>
            <a:effectLst>
              <a:prstShdw prst="shdw17" dist="17961" dir="2700000">
                <a:srgbClr val="6699FF">
                  <a:gamma/>
                  <a:shade val="60000"/>
                  <a:invGamma/>
                  <a:alpha val="74998"/>
                </a:srgbClr>
              </a:prstShdw>
            </a:effectLst>
          </p:spPr>
          <p:txBody>
            <a:bodyPr wrap="none" anchor="ctr"/>
            <a:lstStyle/>
            <a:p>
              <a:pPr algn="ctr">
                <a:defRPr/>
              </a:pPr>
              <a:r>
                <a:rPr lang="it-IT" sz="2000" dirty="0">
                  <a:solidFill>
                    <a:schemeClr val="bg1"/>
                  </a:solidFill>
                  <a:effectLst>
                    <a:outerShdw blurRad="38100" dist="38100" dir="2700000" algn="tl">
                      <a:srgbClr val="000000"/>
                    </a:outerShdw>
                  </a:effectLst>
                </a:rPr>
                <a:t>    </a:t>
              </a:r>
              <a:r>
                <a:rPr lang="it-IT" sz="2000" dirty="0" err="1">
                  <a:solidFill>
                    <a:schemeClr val="bg1"/>
                  </a:solidFill>
                  <a:effectLst>
                    <a:outerShdw blurRad="38100" dist="38100" dir="2700000" algn="tl">
                      <a:srgbClr val="000000"/>
                    </a:outerShdw>
                  </a:effectLst>
                </a:rPr>
                <a:t>phase</a:t>
              </a:r>
              <a:r>
                <a:rPr lang="it-IT" sz="2000" dirty="0">
                  <a:solidFill>
                    <a:schemeClr val="bg1"/>
                  </a:solidFill>
                </a:rPr>
                <a:t> I</a:t>
              </a:r>
              <a:r>
                <a:rPr lang="it-IT" sz="2000" dirty="0">
                  <a:solidFill>
                    <a:schemeClr val="bg1"/>
                  </a:solidFill>
                  <a:effectLst>
                    <a:outerShdw blurRad="38100" dist="38100" dir="2700000" algn="tl">
                      <a:srgbClr val="000000"/>
                    </a:outerShdw>
                  </a:effectLst>
                </a:rPr>
                <a:t>I</a:t>
              </a:r>
              <a:endParaRPr lang="it-IT" sz="2000" dirty="0"/>
            </a:p>
          </p:txBody>
        </p:sp>
        <p:sp>
          <p:nvSpPr>
            <p:cNvPr id="540732" name="AutoShape 60">
              <a:extLst>
                <a:ext uri="{FF2B5EF4-FFF2-40B4-BE49-F238E27FC236}">
                  <a16:creationId xmlns:a16="http://schemas.microsoft.com/office/drawing/2014/main" id="{743D168D-DCDC-134D-A967-F01F50A29431}"/>
                </a:ext>
              </a:extLst>
            </p:cNvPr>
            <p:cNvSpPr>
              <a:spLocks noChangeArrowheads="1"/>
            </p:cNvSpPr>
            <p:nvPr/>
          </p:nvSpPr>
          <p:spPr bwMode="auto">
            <a:xfrm>
              <a:off x="3425" y="890"/>
              <a:ext cx="816" cy="499"/>
            </a:xfrm>
            <a:prstGeom prst="chevron">
              <a:avLst>
                <a:gd name="adj" fmla="val 40882"/>
              </a:avLst>
            </a:prstGeom>
            <a:gradFill rotWithShape="1">
              <a:gsLst>
                <a:gs pos="0">
                  <a:srgbClr val="4B80D5">
                    <a:gamma/>
                    <a:shade val="46275"/>
                    <a:invGamma/>
                  </a:srgbClr>
                </a:gs>
                <a:gs pos="50000">
                  <a:srgbClr val="4B80D5"/>
                </a:gs>
                <a:gs pos="100000">
                  <a:srgbClr val="4B80D5">
                    <a:gamma/>
                    <a:shade val="46275"/>
                    <a:invGamma/>
                  </a:srgbClr>
                </a:gs>
              </a:gsLst>
              <a:lin ang="5400000" scaled="1"/>
            </a:gradFill>
            <a:ln w="9525">
              <a:solidFill>
                <a:srgbClr val="6699FF"/>
              </a:solidFill>
              <a:miter lim="800000"/>
              <a:headEnd/>
              <a:tailEnd/>
            </a:ln>
            <a:effectLst>
              <a:prstShdw prst="shdw17" dist="17961" dir="2700000">
                <a:srgbClr val="6699FF">
                  <a:gamma/>
                  <a:shade val="60000"/>
                  <a:invGamma/>
                  <a:alpha val="74998"/>
                </a:srgbClr>
              </a:prstShdw>
            </a:effectLst>
          </p:spPr>
          <p:txBody>
            <a:bodyPr wrap="none" anchor="ctr"/>
            <a:lstStyle/>
            <a:p>
              <a:pPr algn="ctr">
                <a:defRPr/>
              </a:pPr>
              <a:r>
                <a:rPr lang="it-IT" sz="2000" dirty="0">
                  <a:solidFill>
                    <a:schemeClr val="bg1"/>
                  </a:solidFill>
                  <a:effectLst>
                    <a:outerShdw blurRad="38100" dist="38100" dir="2700000" algn="tl">
                      <a:srgbClr val="000000"/>
                    </a:outerShdw>
                  </a:effectLst>
                </a:rPr>
                <a:t>    </a:t>
              </a:r>
              <a:r>
                <a:rPr lang="it-IT" sz="2000" dirty="0" err="1">
                  <a:solidFill>
                    <a:schemeClr val="bg1"/>
                  </a:solidFill>
                  <a:effectLst>
                    <a:outerShdw blurRad="38100" dist="38100" dir="2700000" algn="tl">
                      <a:srgbClr val="000000"/>
                    </a:outerShdw>
                  </a:effectLst>
                </a:rPr>
                <a:t>phase</a:t>
              </a:r>
              <a:r>
                <a:rPr lang="it-IT" sz="2000" dirty="0">
                  <a:solidFill>
                    <a:schemeClr val="bg1"/>
                  </a:solidFill>
                </a:rPr>
                <a:t> </a:t>
              </a:r>
              <a:r>
                <a:rPr lang="it-IT" sz="2000" dirty="0">
                  <a:solidFill>
                    <a:schemeClr val="bg1"/>
                  </a:solidFill>
                  <a:effectLst>
                    <a:outerShdw blurRad="38100" dist="38100" dir="2700000" algn="tl">
                      <a:srgbClr val="000000"/>
                    </a:outerShdw>
                  </a:effectLst>
                </a:rPr>
                <a:t>III</a:t>
              </a:r>
              <a:endParaRPr lang="it-IT" sz="2000" dirty="0"/>
            </a:p>
          </p:txBody>
        </p:sp>
      </p:grpSp>
      <p:grpSp>
        <p:nvGrpSpPr>
          <p:cNvPr id="7" name="Group 69">
            <a:extLst>
              <a:ext uri="{FF2B5EF4-FFF2-40B4-BE49-F238E27FC236}">
                <a16:creationId xmlns:a16="http://schemas.microsoft.com/office/drawing/2014/main" id="{18D15064-0095-D54E-8403-95D464ECC5D3}"/>
              </a:ext>
            </a:extLst>
          </p:cNvPr>
          <p:cNvGrpSpPr>
            <a:grpSpLocks/>
          </p:cNvGrpSpPr>
          <p:nvPr/>
        </p:nvGrpSpPr>
        <p:grpSpPr bwMode="auto">
          <a:xfrm>
            <a:off x="7524750" y="2473325"/>
            <a:ext cx="968375" cy="2035175"/>
            <a:chOff x="4724" y="1509"/>
            <a:chExt cx="771" cy="1550"/>
          </a:xfrm>
        </p:grpSpPr>
        <p:grpSp>
          <p:nvGrpSpPr>
            <p:cNvPr id="74764" name="Group 68">
              <a:extLst>
                <a:ext uri="{FF2B5EF4-FFF2-40B4-BE49-F238E27FC236}">
                  <a16:creationId xmlns:a16="http://schemas.microsoft.com/office/drawing/2014/main" id="{6F42BD1E-8CDE-5A43-9093-E8C2B671539F}"/>
                </a:ext>
              </a:extLst>
            </p:cNvPr>
            <p:cNvGrpSpPr>
              <a:grpSpLocks/>
            </p:cNvGrpSpPr>
            <p:nvPr/>
          </p:nvGrpSpPr>
          <p:grpSpPr bwMode="auto">
            <a:xfrm>
              <a:off x="4724" y="1509"/>
              <a:ext cx="771" cy="1550"/>
              <a:chOff x="4724" y="1509"/>
              <a:chExt cx="771" cy="1550"/>
            </a:xfrm>
          </p:grpSpPr>
          <p:sp>
            <p:nvSpPr>
              <p:cNvPr id="540695" name="AutoShape 23">
                <a:extLst>
                  <a:ext uri="{FF2B5EF4-FFF2-40B4-BE49-F238E27FC236}">
                    <a16:creationId xmlns:a16="http://schemas.microsoft.com/office/drawing/2014/main" id="{1832F0E5-A76B-2446-86A7-ED8B7992D0CB}"/>
                  </a:ext>
                </a:extLst>
              </p:cNvPr>
              <p:cNvSpPr>
                <a:spLocks noChangeArrowheads="1"/>
              </p:cNvSpPr>
              <p:nvPr/>
            </p:nvSpPr>
            <p:spPr bwMode="auto">
              <a:xfrm rot="5400000" flipV="1">
                <a:off x="4625" y="2292"/>
                <a:ext cx="944" cy="589"/>
              </a:xfrm>
              <a:prstGeom prst="homePlate">
                <a:avLst>
                  <a:gd name="adj" fmla="val 40068"/>
                </a:avLst>
              </a:prstGeom>
              <a:gradFill rotWithShape="1">
                <a:gsLst>
                  <a:gs pos="0">
                    <a:srgbClr val="233B63"/>
                  </a:gs>
                  <a:gs pos="50000">
                    <a:srgbClr val="4B80D5"/>
                  </a:gs>
                  <a:gs pos="100000">
                    <a:srgbClr val="233B63"/>
                  </a:gs>
                </a:gsLst>
                <a:lin ang="5400000" scaled="1"/>
              </a:gradFill>
              <a:ln w="9525">
                <a:noFill/>
                <a:miter lim="800000"/>
                <a:headEnd/>
                <a:tailEnd/>
              </a:ln>
              <a:effectLst>
                <a:prstShdw prst="shdw17" dist="17961" dir="2700000">
                  <a:srgbClr val="2D4D80">
                    <a:alpha val="74997"/>
                  </a:srgbClr>
                </a:prstShdw>
              </a:effectLst>
            </p:spPr>
            <p:txBody>
              <a:bodyPr rot="10800000" wrap="none" anchor="ctr"/>
              <a:lstStyle/>
              <a:p>
                <a:pPr algn="ctr">
                  <a:defRPr/>
                </a:pPr>
                <a:endParaRPr lang="it-IT" sz="2000">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p:txBody>
          </p:sp>
          <p:pic>
            <p:nvPicPr>
              <p:cNvPr id="74767" name="Picture 57" descr="rdbimg20081104_9928234_0">
                <a:hlinkClick r:id="rId13"/>
                <a:extLst>
                  <a:ext uri="{FF2B5EF4-FFF2-40B4-BE49-F238E27FC236}">
                    <a16:creationId xmlns:a16="http://schemas.microsoft.com/office/drawing/2014/main" id="{46812753-84F3-4843-A63D-9CDFF74AFB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24" y="1509"/>
                <a:ext cx="771"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0739" name="Text Box 67">
              <a:extLst>
                <a:ext uri="{FF2B5EF4-FFF2-40B4-BE49-F238E27FC236}">
                  <a16:creationId xmlns:a16="http://schemas.microsoft.com/office/drawing/2014/main" id="{8685BC5D-5C85-CE4F-B0BF-30CEA5F38B3F}"/>
                </a:ext>
              </a:extLst>
            </p:cNvPr>
            <p:cNvSpPr txBox="1">
              <a:spLocks noChangeArrowheads="1"/>
            </p:cNvSpPr>
            <p:nvPr/>
          </p:nvSpPr>
          <p:spPr bwMode="auto">
            <a:xfrm>
              <a:off x="4854" y="2269"/>
              <a:ext cx="551" cy="278"/>
            </a:xfrm>
            <a:prstGeom prst="rect">
              <a:avLst/>
            </a:prstGeom>
            <a:noFill/>
            <a:ln w="9525">
              <a:noFill/>
              <a:miter lim="800000"/>
              <a:headEnd/>
              <a:tailEnd/>
            </a:ln>
            <a:effectLst/>
          </p:spPr>
          <p:txBody>
            <a:bodyPr wrap="none">
              <a:spAutoFit/>
            </a:bodyPr>
            <a:lstStyle/>
            <a:p>
              <a:pPr>
                <a:defRPr/>
              </a:pPr>
              <a:r>
                <a:rPr lang="it-IT">
                  <a:solidFill>
                    <a:schemeClr val="bg1"/>
                  </a:solidFill>
                  <a:effectLst>
                    <a:outerShdw blurRad="38100" dist="38100" dir="2700000" algn="tl">
                      <a:srgbClr val="DDDDDD"/>
                    </a:outerShdw>
                  </a:effectLst>
                  <a:latin typeface="Arial" charset="0"/>
                  <a:ea typeface="ＭＳ Ｐゴシック" charset="-128"/>
                  <a:cs typeface="ＭＳ Ｐゴシック" charset="-128"/>
                </a:rPr>
                <a:t>A.I.C</a:t>
              </a:r>
            </a:p>
          </p:txBody>
        </p:sp>
      </p:grpSp>
      <p:sp>
        <p:nvSpPr>
          <p:cNvPr id="74762" name="Oval 88">
            <a:extLst>
              <a:ext uri="{FF2B5EF4-FFF2-40B4-BE49-F238E27FC236}">
                <a16:creationId xmlns:a16="http://schemas.microsoft.com/office/drawing/2014/main" id="{4DF12CF8-3688-5445-AF53-C112BD76E69E}"/>
              </a:ext>
            </a:extLst>
          </p:cNvPr>
          <p:cNvSpPr>
            <a:spLocks noChangeArrowheads="1"/>
          </p:cNvSpPr>
          <p:nvPr/>
        </p:nvSpPr>
        <p:spPr bwMode="auto">
          <a:xfrm>
            <a:off x="5867400" y="1773238"/>
            <a:ext cx="3276600" cy="4537075"/>
          </a:xfrm>
          <a:prstGeom prst="ellipse">
            <a:avLst/>
          </a:prstGeom>
          <a:solidFill>
            <a:srgbClr val="FF9933">
              <a:alpha val="36862"/>
            </a:srgbClr>
          </a:solidFill>
          <a:ln w="38100">
            <a:solidFill>
              <a:srgbClr val="FF9933"/>
            </a:solidFill>
            <a:prstDash val="dash"/>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2400">
              <a:solidFill>
                <a:srgbClr val="FF9933"/>
              </a:solidFill>
            </a:endParaRPr>
          </a:p>
        </p:txBody>
      </p:sp>
      <p:sp>
        <p:nvSpPr>
          <p:cNvPr id="74763" name="AutoShape 101">
            <a:extLst>
              <a:ext uri="{FF2B5EF4-FFF2-40B4-BE49-F238E27FC236}">
                <a16:creationId xmlns:a16="http://schemas.microsoft.com/office/drawing/2014/main" id="{942313B7-93F2-6948-95D5-8AC5E65A8025}"/>
              </a:ext>
            </a:extLst>
          </p:cNvPr>
          <p:cNvSpPr>
            <a:spLocks noChangeArrowheads="1"/>
          </p:cNvSpPr>
          <p:nvPr/>
        </p:nvSpPr>
        <p:spPr bwMode="auto">
          <a:xfrm flipV="1">
            <a:off x="2339975" y="1052513"/>
            <a:ext cx="5400675" cy="3887787"/>
          </a:xfrm>
          <a:prstGeom prst="triangle">
            <a:avLst>
              <a:gd name="adj" fmla="val 50000"/>
            </a:avLst>
          </a:prstGeom>
          <a:solidFill>
            <a:srgbClr val="3366CC">
              <a:alpha val="30196"/>
            </a:srgbClr>
          </a:solidFill>
          <a:ln w="38100">
            <a:solidFill>
              <a:srgbClr val="3366CC"/>
            </a:solidFill>
            <a:prstDash val="dash"/>
            <a:miter lim="800000"/>
            <a:headEnd/>
            <a:tailEnd/>
          </a:ln>
        </p:spPr>
        <p:txBody>
          <a:bodyPr rot="10800000"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it-IT" altLang="it-IT" sz="2400">
              <a:solidFill>
                <a:srgbClr val="66FF33"/>
              </a:solidFill>
            </a:endParaRPr>
          </a:p>
        </p:txBody>
      </p:sp>
    </p:spTree>
    <p:extLst>
      <p:ext uri="{BB962C8B-B14F-4D97-AF65-F5344CB8AC3E}">
        <p14:creationId xmlns:p14="http://schemas.microsoft.com/office/powerpoint/2010/main" val="1399851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ppt_w*0.7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strVal val="#ppt_w*0.7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animEffect transition="in" filter="fade">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strVal val="#ppt_w*0.7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animEffect transition="in" filter="fade">
                                      <p:cBhvr>
                                        <p:cTn id="35" dur="500"/>
                                        <p:tgtEl>
                                          <p:spTgt spid="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strVal val="#ppt_w*0.7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animEffect transition="in" filter="fade">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540700"/>
                                        </p:tgtEl>
                                        <p:attrNameLst>
                                          <p:attrName>style.visibility</p:attrName>
                                        </p:attrNameLst>
                                      </p:cBhvr>
                                      <p:to>
                                        <p:strVal val="visible"/>
                                      </p:to>
                                    </p:set>
                                    <p:anim calcmode="lin" valueType="num">
                                      <p:cBhvr>
                                        <p:cTn id="47" dur="500" fill="hold"/>
                                        <p:tgtEl>
                                          <p:spTgt spid="540700"/>
                                        </p:tgtEl>
                                        <p:attrNameLst>
                                          <p:attrName>ppt_w</p:attrName>
                                        </p:attrNameLst>
                                      </p:cBhvr>
                                      <p:tavLst>
                                        <p:tav tm="0">
                                          <p:val>
                                            <p:strVal val="#ppt_w*0.70"/>
                                          </p:val>
                                        </p:tav>
                                        <p:tav tm="100000">
                                          <p:val>
                                            <p:strVal val="#ppt_w"/>
                                          </p:val>
                                        </p:tav>
                                      </p:tavLst>
                                    </p:anim>
                                    <p:anim calcmode="lin" valueType="num">
                                      <p:cBhvr>
                                        <p:cTn id="48" dur="500" fill="hold"/>
                                        <p:tgtEl>
                                          <p:spTgt spid="540700"/>
                                        </p:tgtEl>
                                        <p:attrNameLst>
                                          <p:attrName>ppt_h</p:attrName>
                                        </p:attrNameLst>
                                      </p:cBhvr>
                                      <p:tavLst>
                                        <p:tav tm="0">
                                          <p:val>
                                            <p:strVal val="#ppt_h"/>
                                          </p:val>
                                        </p:tav>
                                        <p:tav tm="100000">
                                          <p:val>
                                            <p:strVal val="#ppt_h"/>
                                          </p:val>
                                        </p:tav>
                                      </p:tavLst>
                                    </p:anim>
                                    <p:animEffect transition="in" filter="fade">
                                      <p:cBhvr>
                                        <p:cTn id="49" dur="500"/>
                                        <p:tgtEl>
                                          <p:spTgt spid="540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0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DFBF8C-A4E3-5643-A189-7E1B003E7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511" y="1513350"/>
            <a:ext cx="4732761" cy="4723848"/>
          </a:xfrm>
          <a:prstGeom prst="rect">
            <a:avLst/>
          </a:prstGeom>
        </p:spPr>
      </p:pic>
    </p:spTree>
    <p:extLst>
      <p:ext uri="{BB962C8B-B14F-4D97-AF65-F5344CB8AC3E}">
        <p14:creationId xmlns:p14="http://schemas.microsoft.com/office/powerpoint/2010/main" val="311237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D8C22-7FCE-0E47-9F17-F7C746A8BA4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896608D-BB4B-4445-8D7B-895543FBD5C5}"/>
              </a:ext>
            </a:extLst>
          </p:cNvPr>
          <p:cNvPicPr>
            <a:picLocks noGrp="1" noChangeAspect="1"/>
          </p:cNvPicPr>
          <p:nvPr>
            <p:ph idx="1"/>
          </p:nvPr>
        </p:nvPicPr>
        <p:blipFill rotWithShape="1">
          <a:blip r:embed="rId2">
            <a:duotone>
              <a:schemeClr val="accent1">
                <a:shade val="45000"/>
                <a:satMod val="135000"/>
              </a:schemeClr>
              <a:prstClr val="white"/>
            </a:duotone>
          </a:blip>
          <a:srcRect l="16538" t="23422" r="21579" b="8574"/>
          <a:stretch/>
        </p:blipFill>
        <p:spPr>
          <a:xfrm>
            <a:off x="0" y="1"/>
            <a:ext cx="9144000" cy="6858000"/>
          </a:xfrm>
        </p:spPr>
      </p:pic>
    </p:spTree>
    <p:extLst>
      <p:ext uri="{BB962C8B-B14F-4D97-AF65-F5344CB8AC3E}">
        <p14:creationId xmlns:p14="http://schemas.microsoft.com/office/powerpoint/2010/main" val="3145859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61DD30-4005-524A-A6DB-AF3ED84450E6}"/>
              </a:ext>
            </a:extLst>
          </p:cNvPr>
          <p:cNvPicPr>
            <a:picLocks noGrp="1" noChangeAspect="1"/>
          </p:cNvPicPr>
          <p:nvPr>
            <p:ph idx="1"/>
          </p:nvPr>
        </p:nvPicPr>
        <p:blipFill rotWithShape="1">
          <a:blip r:embed="rId2"/>
          <a:srcRect l="40524" t="31986" r="30382" b="44882"/>
          <a:stretch/>
        </p:blipFill>
        <p:spPr>
          <a:xfrm>
            <a:off x="88981" y="1256257"/>
            <a:ext cx="4220867" cy="2097388"/>
          </a:xfrm>
          <a:ln w="28575">
            <a:solidFill>
              <a:schemeClr val="tx1"/>
            </a:solidFill>
          </a:ln>
        </p:spPr>
      </p:pic>
      <p:pic>
        <p:nvPicPr>
          <p:cNvPr id="11" name="Content Placeholder 4">
            <a:extLst>
              <a:ext uri="{FF2B5EF4-FFF2-40B4-BE49-F238E27FC236}">
                <a16:creationId xmlns:a16="http://schemas.microsoft.com/office/drawing/2014/main" id="{147E8745-B9BF-D14C-91D6-C9EFD9398267}"/>
              </a:ext>
            </a:extLst>
          </p:cNvPr>
          <p:cNvPicPr>
            <a:picLocks noChangeAspect="1"/>
          </p:cNvPicPr>
          <p:nvPr/>
        </p:nvPicPr>
        <p:blipFill rotWithShape="1">
          <a:blip r:embed="rId2"/>
          <a:srcRect l="40524" t="21353" r="30382" b="68516"/>
          <a:stretch/>
        </p:blipFill>
        <p:spPr>
          <a:xfrm>
            <a:off x="93439" y="205934"/>
            <a:ext cx="4220867" cy="918567"/>
          </a:xfrm>
          <a:prstGeom prst="rect">
            <a:avLst/>
          </a:prstGeom>
          <a:ln w="19050">
            <a:solidFill>
              <a:schemeClr val="tx1"/>
            </a:solidFill>
          </a:ln>
        </p:spPr>
      </p:pic>
      <p:pic>
        <p:nvPicPr>
          <p:cNvPr id="13" name="Content Placeholder 4">
            <a:extLst>
              <a:ext uri="{FF2B5EF4-FFF2-40B4-BE49-F238E27FC236}">
                <a16:creationId xmlns:a16="http://schemas.microsoft.com/office/drawing/2014/main" id="{03702B35-E951-694D-BF07-2B00D38AFAA6}"/>
              </a:ext>
            </a:extLst>
          </p:cNvPr>
          <p:cNvPicPr>
            <a:picLocks noChangeAspect="1"/>
          </p:cNvPicPr>
          <p:nvPr/>
        </p:nvPicPr>
        <p:blipFill rotWithShape="1">
          <a:blip r:embed="rId2"/>
          <a:srcRect l="40524" t="64361" r="30382" b="22334"/>
          <a:stretch/>
        </p:blipFill>
        <p:spPr>
          <a:xfrm>
            <a:off x="4571999" y="2221483"/>
            <a:ext cx="3921719" cy="1120869"/>
          </a:xfrm>
          <a:prstGeom prst="rect">
            <a:avLst/>
          </a:prstGeom>
          <a:ln w="28575">
            <a:solidFill>
              <a:schemeClr val="tx1"/>
            </a:solidFill>
          </a:ln>
        </p:spPr>
      </p:pic>
      <p:pic>
        <p:nvPicPr>
          <p:cNvPr id="14" name="Content Placeholder 4">
            <a:extLst>
              <a:ext uri="{FF2B5EF4-FFF2-40B4-BE49-F238E27FC236}">
                <a16:creationId xmlns:a16="http://schemas.microsoft.com/office/drawing/2014/main" id="{19BC28B6-F7FE-A04F-ACE4-3D8A9BCD893B}"/>
              </a:ext>
            </a:extLst>
          </p:cNvPr>
          <p:cNvPicPr>
            <a:picLocks noChangeAspect="1"/>
          </p:cNvPicPr>
          <p:nvPr/>
        </p:nvPicPr>
        <p:blipFill rotWithShape="1">
          <a:blip r:embed="rId2"/>
          <a:srcRect l="40524" t="54454" r="30382" b="33947"/>
          <a:stretch/>
        </p:blipFill>
        <p:spPr>
          <a:xfrm>
            <a:off x="4571999" y="205933"/>
            <a:ext cx="3921719" cy="955195"/>
          </a:xfrm>
          <a:prstGeom prst="rect">
            <a:avLst/>
          </a:prstGeom>
          <a:ln w="28575">
            <a:solidFill>
              <a:schemeClr val="tx1"/>
            </a:solidFill>
          </a:ln>
        </p:spPr>
      </p:pic>
      <p:pic>
        <p:nvPicPr>
          <p:cNvPr id="15" name="Content Placeholder 4">
            <a:extLst>
              <a:ext uri="{FF2B5EF4-FFF2-40B4-BE49-F238E27FC236}">
                <a16:creationId xmlns:a16="http://schemas.microsoft.com/office/drawing/2014/main" id="{6C3DA91E-3186-6F43-9D20-885876819387}"/>
              </a:ext>
            </a:extLst>
          </p:cNvPr>
          <p:cNvPicPr>
            <a:picLocks noChangeAspect="1"/>
          </p:cNvPicPr>
          <p:nvPr/>
        </p:nvPicPr>
        <p:blipFill rotWithShape="1">
          <a:blip r:embed="rId2"/>
          <a:srcRect l="40524" t="76978" r="30382" b="11860"/>
          <a:stretch/>
        </p:blipFill>
        <p:spPr>
          <a:xfrm>
            <a:off x="88980" y="3543901"/>
            <a:ext cx="4220867" cy="1012102"/>
          </a:xfrm>
          <a:prstGeom prst="rect">
            <a:avLst/>
          </a:prstGeom>
          <a:noFill/>
          <a:ln w="28575">
            <a:solidFill>
              <a:schemeClr val="tx1"/>
            </a:solidFill>
          </a:ln>
        </p:spPr>
      </p:pic>
      <p:pic>
        <p:nvPicPr>
          <p:cNvPr id="16" name="Picture 15">
            <a:extLst>
              <a:ext uri="{FF2B5EF4-FFF2-40B4-BE49-F238E27FC236}">
                <a16:creationId xmlns:a16="http://schemas.microsoft.com/office/drawing/2014/main" id="{A24E62C4-FDE7-5A47-8BF5-00CB3416330E}"/>
              </a:ext>
            </a:extLst>
          </p:cNvPr>
          <p:cNvPicPr>
            <a:picLocks noChangeAspect="1"/>
          </p:cNvPicPr>
          <p:nvPr/>
        </p:nvPicPr>
        <p:blipFill rotWithShape="1">
          <a:blip r:embed="rId3"/>
          <a:srcRect l="39747" t="81614" r="29620" b="5290"/>
          <a:stretch/>
        </p:blipFill>
        <p:spPr>
          <a:xfrm>
            <a:off x="4571998" y="3543901"/>
            <a:ext cx="3921719" cy="1031727"/>
          </a:xfrm>
          <a:prstGeom prst="rect">
            <a:avLst/>
          </a:prstGeom>
          <a:ln w="28575">
            <a:solidFill>
              <a:schemeClr val="tx1"/>
            </a:solidFill>
          </a:ln>
        </p:spPr>
      </p:pic>
    </p:spTree>
    <p:extLst>
      <p:ext uri="{BB962C8B-B14F-4D97-AF65-F5344CB8AC3E}">
        <p14:creationId xmlns:p14="http://schemas.microsoft.com/office/powerpoint/2010/main" val="19537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9" presetClass="emph" presetSubtype="0" nodeType="withEffect">
                                  <p:stCondLst>
                                    <p:cond delay="0"/>
                                  </p:stCondLst>
                                  <p:childTnLst>
                                    <p:set>
                                      <p:cBhvr>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par>
                                <p:cTn id="14" presetID="9" presetClass="emph" presetSubtype="0" nodeType="withEffect">
                                  <p:stCondLst>
                                    <p:cond delay="0"/>
                                  </p:stCondLst>
                                  <p:childTnLst>
                                    <p:set>
                                      <p:cBhvr>
                                        <p:cTn id="15" dur="indefinite"/>
                                        <p:tgtEl>
                                          <p:spTgt spid="13"/>
                                        </p:tgtEl>
                                        <p:attrNameLst>
                                          <p:attrName>style.opacity</p:attrName>
                                        </p:attrNameLst>
                                      </p:cBhvr>
                                      <p:to>
                                        <p:strVal val="0.5"/>
                                      </p:to>
                                    </p:set>
                                    <p:animEffect filter="image" prLst="opacity: 0.5">
                                      <p:cBhvr rctx="IE">
                                        <p:cTn id="16" dur="indefinite"/>
                                        <p:tgtEl>
                                          <p:spTgt spid="13"/>
                                        </p:tgtEl>
                                      </p:cBhvr>
                                    </p:animEffect>
                                  </p:childTnLst>
                                </p:cTn>
                              </p:par>
                              <p:par>
                                <p:cTn id="17" presetID="9" presetClass="emph" presetSubtype="0" nodeType="withEffect">
                                  <p:stCondLst>
                                    <p:cond delay="0"/>
                                  </p:stCondLst>
                                  <p:childTnLst>
                                    <p:set>
                                      <p:cBhvr>
                                        <p:cTn id="18" dur="indefinite"/>
                                        <p:tgtEl>
                                          <p:spTgt spid="16"/>
                                        </p:tgtEl>
                                        <p:attrNameLst>
                                          <p:attrName>style.opacity</p:attrName>
                                        </p:attrNameLst>
                                      </p:cBhvr>
                                      <p:to>
                                        <p:strVal val="0.5"/>
                                      </p:to>
                                    </p:set>
                                    <p:animEffect filter="image" prLst="opacity: 0.5">
                                      <p:cBhvr rctx="IE">
                                        <p:cTn id="19"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735032-20DB-C24E-85AD-C06F66D6C181}"/>
              </a:ext>
            </a:extLst>
          </p:cNvPr>
          <p:cNvPicPr>
            <a:picLocks noChangeAspect="1"/>
          </p:cNvPicPr>
          <p:nvPr/>
        </p:nvPicPr>
        <p:blipFill>
          <a:blip r:embed="rId2"/>
          <a:stretch>
            <a:fillRect/>
          </a:stretch>
        </p:blipFill>
        <p:spPr>
          <a:xfrm>
            <a:off x="482342" y="2844799"/>
            <a:ext cx="4965957" cy="3697801"/>
          </a:xfrm>
          <a:prstGeom prst="rect">
            <a:avLst/>
          </a:prstGeom>
        </p:spPr>
      </p:pic>
      <p:pic>
        <p:nvPicPr>
          <p:cNvPr id="7" name="Picture 6">
            <a:extLst>
              <a:ext uri="{FF2B5EF4-FFF2-40B4-BE49-F238E27FC236}">
                <a16:creationId xmlns:a16="http://schemas.microsoft.com/office/drawing/2014/main" id="{46FDED1D-376E-6342-A5C5-8052D0E4B653}"/>
              </a:ext>
            </a:extLst>
          </p:cNvPr>
          <p:cNvPicPr>
            <a:picLocks noChangeAspect="1"/>
          </p:cNvPicPr>
          <p:nvPr/>
        </p:nvPicPr>
        <p:blipFill>
          <a:blip r:embed="rId3"/>
          <a:stretch>
            <a:fillRect/>
          </a:stretch>
        </p:blipFill>
        <p:spPr>
          <a:xfrm>
            <a:off x="4560093" y="101600"/>
            <a:ext cx="4279000" cy="2640234"/>
          </a:xfrm>
          <a:prstGeom prst="rect">
            <a:avLst/>
          </a:prstGeom>
        </p:spPr>
      </p:pic>
    </p:spTree>
    <p:extLst>
      <p:ext uri="{BB962C8B-B14F-4D97-AF65-F5344CB8AC3E}">
        <p14:creationId xmlns:p14="http://schemas.microsoft.com/office/powerpoint/2010/main" val="197416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61DD30-4005-524A-A6DB-AF3ED84450E6}"/>
              </a:ext>
            </a:extLst>
          </p:cNvPr>
          <p:cNvPicPr>
            <a:picLocks noGrp="1" noChangeAspect="1"/>
          </p:cNvPicPr>
          <p:nvPr>
            <p:ph idx="1"/>
          </p:nvPr>
        </p:nvPicPr>
        <p:blipFill rotWithShape="1">
          <a:blip r:embed="rId2"/>
          <a:srcRect l="40524" t="31986" r="30382" b="44882"/>
          <a:stretch/>
        </p:blipFill>
        <p:spPr>
          <a:xfrm>
            <a:off x="88981" y="1256257"/>
            <a:ext cx="4220867" cy="2097388"/>
          </a:xfrm>
          <a:ln w="28575">
            <a:solidFill>
              <a:schemeClr val="tx1"/>
            </a:solidFill>
          </a:ln>
        </p:spPr>
      </p:pic>
      <p:pic>
        <p:nvPicPr>
          <p:cNvPr id="11" name="Content Placeholder 4">
            <a:extLst>
              <a:ext uri="{FF2B5EF4-FFF2-40B4-BE49-F238E27FC236}">
                <a16:creationId xmlns:a16="http://schemas.microsoft.com/office/drawing/2014/main" id="{147E8745-B9BF-D14C-91D6-C9EFD9398267}"/>
              </a:ext>
            </a:extLst>
          </p:cNvPr>
          <p:cNvPicPr>
            <a:picLocks noChangeAspect="1"/>
          </p:cNvPicPr>
          <p:nvPr/>
        </p:nvPicPr>
        <p:blipFill rotWithShape="1">
          <a:blip r:embed="rId2"/>
          <a:srcRect l="40524" t="21353" r="30382" b="68516"/>
          <a:stretch/>
        </p:blipFill>
        <p:spPr>
          <a:xfrm>
            <a:off x="93439" y="205934"/>
            <a:ext cx="4220867" cy="918567"/>
          </a:xfrm>
          <a:prstGeom prst="rect">
            <a:avLst/>
          </a:prstGeom>
          <a:ln w="19050">
            <a:solidFill>
              <a:schemeClr val="tx1"/>
            </a:solidFill>
          </a:ln>
        </p:spPr>
      </p:pic>
      <p:pic>
        <p:nvPicPr>
          <p:cNvPr id="13" name="Content Placeholder 4">
            <a:extLst>
              <a:ext uri="{FF2B5EF4-FFF2-40B4-BE49-F238E27FC236}">
                <a16:creationId xmlns:a16="http://schemas.microsoft.com/office/drawing/2014/main" id="{03702B35-E951-694D-BF07-2B00D38AFAA6}"/>
              </a:ext>
            </a:extLst>
          </p:cNvPr>
          <p:cNvPicPr>
            <a:picLocks noChangeAspect="1"/>
          </p:cNvPicPr>
          <p:nvPr/>
        </p:nvPicPr>
        <p:blipFill rotWithShape="1">
          <a:blip r:embed="rId2"/>
          <a:srcRect l="40524" t="64361" r="30382" b="22334"/>
          <a:stretch/>
        </p:blipFill>
        <p:spPr>
          <a:xfrm>
            <a:off x="4571999" y="2221483"/>
            <a:ext cx="3921719" cy="1120869"/>
          </a:xfrm>
          <a:prstGeom prst="rect">
            <a:avLst/>
          </a:prstGeom>
          <a:ln w="28575">
            <a:solidFill>
              <a:schemeClr val="tx1"/>
            </a:solidFill>
          </a:ln>
        </p:spPr>
      </p:pic>
      <p:pic>
        <p:nvPicPr>
          <p:cNvPr id="14" name="Content Placeholder 4">
            <a:extLst>
              <a:ext uri="{FF2B5EF4-FFF2-40B4-BE49-F238E27FC236}">
                <a16:creationId xmlns:a16="http://schemas.microsoft.com/office/drawing/2014/main" id="{19BC28B6-F7FE-A04F-ACE4-3D8A9BCD893B}"/>
              </a:ext>
            </a:extLst>
          </p:cNvPr>
          <p:cNvPicPr>
            <a:picLocks noChangeAspect="1"/>
          </p:cNvPicPr>
          <p:nvPr/>
        </p:nvPicPr>
        <p:blipFill rotWithShape="1">
          <a:blip r:embed="rId2"/>
          <a:srcRect l="40524" t="54454" r="30382" b="33947"/>
          <a:stretch/>
        </p:blipFill>
        <p:spPr>
          <a:xfrm>
            <a:off x="4571999" y="205933"/>
            <a:ext cx="3921719" cy="955195"/>
          </a:xfrm>
          <a:prstGeom prst="rect">
            <a:avLst/>
          </a:prstGeom>
          <a:ln w="28575">
            <a:solidFill>
              <a:schemeClr val="tx1"/>
            </a:solidFill>
          </a:ln>
        </p:spPr>
      </p:pic>
      <p:pic>
        <p:nvPicPr>
          <p:cNvPr id="15" name="Content Placeholder 4">
            <a:extLst>
              <a:ext uri="{FF2B5EF4-FFF2-40B4-BE49-F238E27FC236}">
                <a16:creationId xmlns:a16="http://schemas.microsoft.com/office/drawing/2014/main" id="{6C3DA91E-3186-6F43-9D20-885876819387}"/>
              </a:ext>
            </a:extLst>
          </p:cNvPr>
          <p:cNvPicPr>
            <a:picLocks noChangeAspect="1"/>
          </p:cNvPicPr>
          <p:nvPr/>
        </p:nvPicPr>
        <p:blipFill rotWithShape="1">
          <a:blip r:embed="rId2"/>
          <a:srcRect l="40524" t="76978" r="30382" b="11860"/>
          <a:stretch/>
        </p:blipFill>
        <p:spPr>
          <a:xfrm>
            <a:off x="88980" y="3543901"/>
            <a:ext cx="4220867" cy="1012102"/>
          </a:xfrm>
          <a:prstGeom prst="rect">
            <a:avLst/>
          </a:prstGeom>
          <a:noFill/>
          <a:ln w="28575">
            <a:solidFill>
              <a:schemeClr val="tx1"/>
            </a:solidFill>
          </a:ln>
        </p:spPr>
      </p:pic>
      <p:pic>
        <p:nvPicPr>
          <p:cNvPr id="16" name="Picture 15">
            <a:extLst>
              <a:ext uri="{FF2B5EF4-FFF2-40B4-BE49-F238E27FC236}">
                <a16:creationId xmlns:a16="http://schemas.microsoft.com/office/drawing/2014/main" id="{A24E62C4-FDE7-5A47-8BF5-00CB3416330E}"/>
              </a:ext>
            </a:extLst>
          </p:cNvPr>
          <p:cNvPicPr>
            <a:picLocks noChangeAspect="1"/>
          </p:cNvPicPr>
          <p:nvPr/>
        </p:nvPicPr>
        <p:blipFill rotWithShape="1">
          <a:blip r:embed="rId3"/>
          <a:srcRect l="39747" t="81614" r="29620" b="5290"/>
          <a:stretch/>
        </p:blipFill>
        <p:spPr>
          <a:xfrm>
            <a:off x="4571998" y="3543901"/>
            <a:ext cx="3921719" cy="1031727"/>
          </a:xfrm>
          <a:prstGeom prst="rect">
            <a:avLst/>
          </a:prstGeom>
          <a:ln w="28575">
            <a:solidFill>
              <a:schemeClr val="tx1"/>
            </a:solidFill>
          </a:ln>
        </p:spPr>
      </p:pic>
    </p:spTree>
    <p:extLst>
      <p:ext uri="{BB962C8B-B14F-4D97-AF65-F5344CB8AC3E}">
        <p14:creationId xmlns:p14="http://schemas.microsoft.com/office/powerpoint/2010/main" val="163993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9" presetClass="emph" presetSubtype="0" nodeType="withEffect">
                                  <p:stCondLst>
                                    <p:cond delay="0"/>
                                  </p:stCondLst>
                                  <p:childTnLst>
                                    <p:set>
                                      <p:cBhvr>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par>
                                <p:cTn id="14" presetID="9" presetClass="emph" presetSubtype="0" nodeType="withEffect">
                                  <p:stCondLst>
                                    <p:cond delay="0"/>
                                  </p:stCondLst>
                                  <p:childTnLst>
                                    <p:set>
                                      <p:cBhvr>
                                        <p:cTn id="15" dur="indefinite"/>
                                        <p:tgtEl>
                                          <p:spTgt spid="14"/>
                                        </p:tgtEl>
                                        <p:attrNameLst>
                                          <p:attrName>style.opacity</p:attrName>
                                        </p:attrNameLst>
                                      </p:cBhvr>
                                      <p:to>
                                        <p:strVal val="0.5"/>
                                      </p:to>
                                    </p:set>
                                    <p:animEffect filter="image" prLst="opacity: 0.5">
                                      <p:cBhvr rctx="IE">
                                        <p:cTn id="16"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8142" y="1106742"/>
            <a:ext cx="6172200" cy="857250"/>
          </a:xfrm>
        </p:spPr>
        <p:txBody>
          <a:bodyPr/>
          <a:lstStyle/>
          <a:p>
            <a:r>
              <a:rPr lang="en-GB" dirty="0"/>
              <a:t>Companion diagnostic</a:t>
            </a:r>
          </a:p>
        </p:txBody>
      </p:sp>
      <p:sp>
        <p:nvSpPr>
          <p:cNvPr id="8" name="CasellaDiTesto 7"/>
          <p:cNvSpPr txBox="1"/>
          <p:nvPr/>
        </p:nvSpPr>
        <p:spPr>
          <a:xfrm>
            <a:off x="3383870" y="2456895"/>
            <a:ext cx="2213683" cy="507831"/>
          </a:xfrm>
          <a:prstGeom prst="rect">
            <a:avLst/>
          </a:prstGeom>
          <a:solidFill>
            <a:srgbClr val="4BACC6"/>
          </a:solidFill>
        </p:spPr>
        <p:txBody>
          <a:bodyPr wrap="none" rtlCol="0">
            <a:spAutoFit/>
          </a:bodyPr>
          <a:lstStyle/>
          <a:p>
            <a:r>
              <a:rPr lang="en-GB" sz="2700" dirty="0">
                <a:solidFill>
                  <a:srgbClr val="1F497D"/>
                </a:solidFill>
              </a:rPr>
              <a:t>In vitro testing</a:t>
            </a:r>
          </a:p>
        </p:txBody>
      </p:sp>
      <p:sp>
        <p:nvSpPr>
          <p:cNvPr id="9" name="CasellaDiTesto 8"/>
          <p:cNvSpPr txBox="1"/>
          <p:nvPr/>
        </p:nvSpPr>
        <p:spPr>
          <a:xfrm>
            <a:off x="6138175" y="2078852"/>
            <a:ext cx="1080120" cy="507831"/>
          </a:xfrm>
          <a:prstGeom prst="rect">
            <a:avLst/>
          </a:prstGeom>
          <a:solidFill>
            <a:srgbClr val="4BACC6"/>
          </a:solidFill>
        </p:spPr>
        <p:txBody>
          <a:bodyPr wrap="square" rtlCol="0">
            <a:spAutoFit/>
          </a:bodyPr>
          <a:lstStyle/>
          <a:p>
            <a:r>
              <a:rPr lang="en-GB" sz="2700" dirty="0">
                <a:solidFill>
                  <a:srgbClr val="1F497D"/>
                </a:solidFill>
              </a:rPr>
              <a:t>TREAT</a:t>
            </a:r>
          </a:p>
        </p:txBody>
      </p:sp>
      <p:sp>
        <p:nvSpPr>
          <p:cNvPr id="10" name="CasellaDiTesto 9"/>
          <p:cNvSpPr txBox="1"/>
          <p:nvPr/>
        </p:nvSpPr>
        <p:spPr>
          <a:xfrm>
            <a:off x="6138175" y="2996955"/>
            <a:ext cx="1410643" cy="507831"/>
          </a:xfrm>
          <a:prstGeom prst="rect">
            <a:avLst/>
          </a:prstGeom>
          <a:solidFill>
            <a:srgbClr val="4BACC6"/>
          </a:solidFill>
        </p:spPr>
        <p:txBody>
          <a:bodyPr wrap="none" rtlCol="0">
            <a:spAutoFit/>
          </a:bodyPr>
          <a:lstStyle/>
          <a:p>
            <a:r>
              <a:rPr lang="en-GB" sz="2700" dirty="0" err="1">
                <a:solidFill>
                  <a:srgbClr val="1F497D"/>
                </a:solidFill>
              </a:rPr>
              <a:t>noTREAT</a:t>
            </a:r>
            <a:endParaRPr lang="en-GB" sz="2700" dirty="0">
              <a:solidFill>
                <a:srgbClr val="1F497D"/>
              </a:solidFill>
            </a:endParaRPr>
          </a:p>
        </p:txBody>
      </p:sp>
      <p:cxnSp>
        <p:nvCxnSpPr>
          <p:cNvPr id="12" name="Connettore 2 11"/>
          <p:cNvCxnSpPr/>
          <p:nvPr/>
        </p:nvCxnSpPr>
        <p:spPr>
          <a:xfrm flipV="1">
            <a:off x="5706126" y="2348880"/>
            <a:ext cx="324036" cy="324036"/>
          </a:xfrm>
          <a:prstGeom prst="straightConnector1">
            <a:avLst/>
          </a:prstGeom>
          <a:ln w="3810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ttore 2 12"/>
          <p:cNvCxnSpPr/>
          <p:nvPr/>
        </p:nvCxnSpPr>
        <p:spPr>
          <a:xfrm>
            <a:off x="5706126" y="2787216"/>
            <a:ext cx="270030" cy="371754"/>
          </a:xfrm>
          <a:prstGeom prst="straightConnector1">
            <a:avLst/>
          </a:prstGeom>
          <a:ln w="3810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6192181" y="2888943"/>
            <a:ext cx="1410643" cy="507831"/>
          </a:xfrm>
          <a:prstGeom prst="rect">
            <a:avLst/>
          </a:prstGeom>
          <a:solidFill>
            <a:srgbClr val="FFFF00"/>
          </a:solidFill>
        </p:spPr>
        <p:txBody>
          <a:bodyPr wrap="none" rtlCol="0">
            <a:spAutoFit/>
          </a:bodyPr>
          <a:lstStyle/>
          <a:p>
            <a:r>
              <a:rPr lang="en-GB" sz="2700" dirty="0" err="1">
                <a:solidFill>
                  <a:srgbClr val="000000"/>
                </a:solidFill>
              </a:rPr>
              <a:t>noTREAT</a:t>
            </a:r>
            <a:endParaRPr lang="en-GB" sz="2700" dirty="0">
              <a:solidFill>
                <a:srgbClr val="000000"/>
              </a:solidFill>
            </a:endParaRPr>
          </a:p>
        </p:txBody>
      </p:sp>
      <p:cxnSp>
        <p:nvCxnSpPr>
          <p:cNvPr id="19" name="Connettore 2 18"/>
          <p:cNvCxnSpPr/>
          <p:nvPr/>
        </p:nvCxnSpPr>
        <p:spPr>
          <a:xfrm flipV="1">
            <a:off x="5544108" y="2456892"/>
            <a:ext cx="324036" cy="324036"/>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0" name="Connettore 2 19"/>
          <p:cNvCxnSpPr/>
          <p:nvPr/>
        </p:nvCxnSpPr>
        <p:spPr>
          <a:xfrm>
            <a:off x="5544108" y="2726922"/>
            <a:ext cx="270030" cy="371754"/>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37" name="Immagine 36"/>
          <p:cNvPicPr>
            <a:picLocks noChangeAspect="1"/>
          </p:cNvPicPr>
          <p:nvPr/>
        </p:nvPicPr>
        <p:blipFill rotWithShape="1">
          <a:blip r:embed="rId2"/>
          <a:srcRect t="28706" r="55453" b="32063"/>
          <a:stretch/>
        </p:blipFill>
        <p:spPr>
          <a:xfrm>
            <a:off x="2141732" y="4077072"/>
            <a:ext cx="1649194" cy="1092143"/>
          </a:xfrm>
          <a:prstGeom prst="rect">
            <a:avLst/>
          </a:prstGeom>
        </p:spPr>
      </p:pic>
      <p:pic>
        <p:nvPicPr>
          <p:cNvPr id="38" name="Immagine 37"/>
          <p:cNvPicPr>
            <a:picLocks noChangeAspect="1"/>
          </p:cNvPicPr>
          <p:nvPr/>
        </p:nvPicPr>
        <p:blipFill rotWithShape="1">
          <a:blip r:embed="rId2"/>
          <a:srcRect l="67258" t="49576" r="16218"/>
          <a:stretch/>
        </p:blipFill>
        <p:spPr>
          <a:xfrm>
            <a:off x="6246186" y="3407220"/>
            <a:ext cx="1130219" cy="2593530"/>
          </a:xfrm>
          <a:prstGeom prst="rect">
            <a:avLst/>
          </a:prstGeom>
        </p:spPr>
      </p:pic>
      <p:pic>
        <p:nvPicPr>
          <p:cNvPr id="40" name="Immagine 39"/>
          <p:cNvPicPr>
            <a:picLocks noChangeAspect="1"/>
          </p:cNvPicPr>
          <p:nvPr/>
        </p:nvPicPr>
        <p:blipFill rotWithShape="1">
          <a:blip r:embed="rId2"/>
          <a:srcRect l="83269" t="24167" b="25932"/>
          <a:stretch/>
        </p:blipFill>
        <p:spPr>
          <a:xfrm>
            <a:off x="6289923" y="2618911"/>
            <a:ext cx="1144395" cy="2566705"/>
          </a:xfrm>
          <a:prstGeom prst="rect">
            <a:avLst/>
          </a:prstGeom>
        </p:spPr>
      </p:pic>
      <p:pic>
        <p:nvPicPr>
          <p:cNvPr id="41" name="Immagine 40"/>
          <p:cNvPicPr>
            <a:picLocks noChangeAspect="1"/>
          </p:cNvPicPr>
          <p:nvPr/>
        </p:nvPicPr>
        <p:blipFill>
          <a:blip r:embed="rId3"/>
          <a:stretch>
            <a:fillRect/>
          </a:stretch>
        </p:blipFill>
        <p:spPr>
          <a:xfrm>
            <a:off x="3465259" y="2942949"/>
            <a:ext cx="2024844" cy="1496486"/>
          </a:xfrm>
          <a:prstGeom prst="rect">
            <a:avLst/>
          </a:prstGeom>
        </p:spPr>
      </p:pic>
      <p:pic>
        <p:nvPicPr>
          <p:cNvPr id="44" name="Immagine 43"/>
          <p:cNvPicPr>
            <a:picLocks noChangeAspect="1"/>
          </p:cNvPicPr>
          <p:nvPr/>
        </p:nvPicPr>
        <p:blipFill rotWithShape="1">
          <a:blip r:embed="rId2"/>
          <a:srcRect t="28706" r="78271" b="32063"/>
          <a:stretch/>
        </p:blipFill>
        <p:spPr>
          <a:xfrm>
            <a:off x="2357755" y="2672916"/>
            <a:ext cx="804447" cy="1092143"/>
          </a:xfrm>
          <a:prstGeom prst="rect">
            <a:avLst/>
          </a:prstGeom>
        </p:spPr>
      </p:pic>
      <p:pic>
        <p:nvPicPr>
          <p:cNvPr id="46" name="Immagine 45"/>
          <p:cNvPicPr>
            <a:picLocks noChangeAspect="1"/>
          </p:cNvPicPr>
          <p:nvPr/>
        </p:nvPicPr>
        <p:blipFill rotWithShape="1">
          <a:blip r:embed="rId2"/>
          <a:srcRect t="28706" r="78271" b="32063"/>
          <a:stretch/>
        </p:blipFill>
        <p:spPr>
          <a:xfrm>
            <a:off x="2417403" y="2660893"/>
            <a:ext cx="804447" cy="1092143"/>
          </a:xfrm>
          <a:prstGeom prst="rect">
            <a:avLst/>
          </a:prstGeom>
        </p:spPr>
      </p:pic>
      <p:sp>
        <p:nvSpPr>
          <p:cNvPr id="47" name="CasellaDiTesto 46"/>
          <p:cNvSpPr txBox="1"/>
          <p:nvPr/>
        </p:nvSpPr>
        <p:spPr>
          <a:xfrm>
            <a:off x="1709683" y="2456895"/>
            <a:ext cx="1045479" cy="507831"/>
          </a:xfrm>
          <a:prstGeom prst="rect">
            <a:avLst/>
          </a:prstGeom>
          <a:solidFill>
            <a:srgbClr val="4BACC6"/>
          </a:solidFill>
        </p:spPr>
        <p:txBody>
          <a:bodyPr wrap="none" rtlCol="0">
            <a:spAutoFit/>
          </a:bodyPr>
          <a:lstStyle/>
          <a:p>
            <a:r>
              <a:rPr lang="en-GB" sz="2700" b="1" dirty="0">
                <a:solidFill>
                  <a:srgbClr val="1F497D"/>
                </a:solidFill>
              </a:rPr>
              <a:t>DRUG</a:t>
            </a:r>
          </a:p>
        </p:txBody>
      </p:sp>
      <p:sp>
        <p:nvSpPr>
          <p:cNvPr id="48" name="CasellaDiTesto 47"/>
          <p:cNvSpPr txBox="1"/>
          <p:nvPr/>
        </p:nvSpPr>
        <p:spPr>
          <a:xfrm>
            <a:off x="1583236" y="3658354"/>
            <a:ext cx="1199367" cy="507831"/>
          </a:xfrm>
          <a:prstGeom prst="rect">
            <a:avLst/>
          </a:prstGeom>
          <a:solidFill>
            <a:srgbClr val="FFFF00"/>
          </a:solidFill>
        </p:spPr>
        <p:txBody>
          <a:bodyPr wrap="none" rtlCol="0">
            <a:spAutoFit/>
          </a:bodyPr>
          <a:lstStyle/>
          <a:p>
            <a:r>
              <a:rPr lang="en-GB" sz="2700" dirty="0"/>
              <a:t>DRUG*</a:t>
            </a:r>
          </a:p>
        </p:txBody>
      </p:sp>
      <p:sp>
        <p:nvSpPr>
          <p:cNvPr id="49" name="CasellaDiTesto 48"/>
          <p:cNvSpPr txBox="1"/>
          <p:nvPr/>
        </p:nvSpPr>
        <p:spPr>
          <a:xfrm>
            <a:off x="3383870" y="2456895"/>
            <a:ext cx="2137508" cy="507831"/>
          </a:xfrm>
          <a:prstGeom prst="rect">
            <a:avLst/>
          </a:prstGeom>
          <a:solidFill>
            <a:srgbClr val="FFFF00"/>
          </a:solidFill>
        </p:spPr>
        <p:txBody>
          <a:bodyPr wrap="none" rtlCol="0">
            <a:spAutoFit/>
          </a:bodyPr>
          <a:lstStyle/>
          <a:p>
            <a:r>
              <a:rPr lang="en-GB" sz="2700" dirty="0">
                <a:solidFill>
                  <a:srgbClr val="000000"/>
                </a:solidFill>
              </a:rPr>
              <a:t>In vivo testing</a:t>
            </a:r>
          </a:p>
        </p:txBody>
      </p:sp>
      <p:pic>
        <p:nvPicPr>
          <p:cNvPr id="50" name="Immagine 49"/>
          <p:cNvPicPr>
            <a:picLocks noChangeAspect="1"/>
          </p:cNvPicPr>
          <p:nvPr/>
        </p:nvPicPr>
        <p:blipFill rotWithShape="1">
          <a:blip r:embed="rId2"/>
          <a:srcRect l="45746" t="23396" r="37024" b="26074"/>
          <a:stretch/>
        </p:blipFill>
        <p:spPr>
          <a:xfrm>
            <a:off x="3815916" y="2942946"/>
            <a:ext cx="1296144" cy="2858058"/>
          </a:xfrm>
          <a:prstGeom prst="rect">
            <a:avLst/>
          </a:prstGeom>
        </p:spPr>
      </p:pic>
      <p:sp>
        <p:nvSpPr>
          <p:cNvPr id="51" name="CasellaDiTesto 50"/>
          <p:cNvSpPr txBox="1"/>
          <p:nvPr/>
        </p:nvSpPr>
        <p:spPr>
          <a:xfrm>
            <a:off x="6300193" y="2078852"/>
            <a:ext cx="1080120" cy="507831"/>
          </a:xfrm>
          <a:prstGeom prst="rect">
            <a:avLst/>
          </a:prstGeom>
          <a:solidFill>
            <a:srgbClr val="FFFF00"/>
          </a:solidFill>
        </p:spPr>
        <p:txBody>
          <a:bodyPr wrap="square" rtlCol="0">
            <a:spAutoFit/>
          </a:bodyPr>
          <a:lstStyle/>
          <a:p>
            <a:r>
              <a:rPr lang="en-GB" sz="2700" dirty="0">
                <a:solidFill>
                  <a:srgbClr val="000000"/>
                </a:solidFill>
              </a:rPr>
              <a:t>TREAT</a:t>
            </a:r>
          </a:p>
        </p:txBody>
      </p:sp>
      <p:sp>
        <p:nvSpPr>
          <p:cNvPr id="52" name="CasellaDiTesto 51"/>
          <p:cNvSpPr txBox="1"/>
          <p:nvPr/>
        </p:nvSpPr>
        <p:spPr>
          <a:xfrm>
            <a:off x="1715326" y="2444872"/>
            <a:ext cx="1045479" cy="507831"/>
          </a:xfrm>
          <a:prstGeom prst="rect">
            <a:avLst/>
          </a:prstGeom>
          <a:solidFill>
            <a:srgbClr val="4BACC6"/>
          </a:solidFill>
        </p:spPr>
        <p:txBody>
          <a:bodyPr wrap="none" rtlCol="0">
            <a:spAutoFit/>
          </a:bodyPr>
          <a:lstStyle/>
          <a:p>
            <a:r>
              <a:rPr lang="en-GB" sz="2700" b="1" dirty="0">
                <a:solidFill>
                  <a:srgbClr val="1F497D"/>
                </a:solidFill>
              </a:rPr>
              <a:t>DRUG</a:t>
            </a:r>
          </a:p>
        </p:txBody>
      </p:sp>
    </p:spTree>
    <p:extLst>
      <p:ext uri="{BB962C8B-B14F-4D97-AF65-F5344CB8AC3E}">
        <p14:creationId xmlns:p14="http://schemas.microsoft.com/office/powerpoint/2010/main" val="74130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44"/>
                                        </p:tgtEl>
                                      </p:cBhvr>
                                    </p:animEffect>
                                    <p:set>
                                      <p:cBhvr>
                                        <p:cTn id="30" dur="1" fill="hold">
                                          <p:stCondLst>
                                            <p:cond delay="499"/>
                                          </p:stCondLst>
                                        </p:cTn>
                                        <p:tgtEl>
                                          <p:spTgt spid="44"/>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3" presetClass="exit" presetSubtype="10" fill="hold" nodeType="withEffect">
                                  <p:stCondLst>
                                    <p:cond delay="0"/>
                                  </p:stCondLst>
                                  <p:childTnLst>
                                    <p:animEffect transition="out" filter="blinds(horizontal)">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3" presetClass="exit" presetSubtype="10" fill="hold" nodeType="withEffect">
                                  <p:stCondLst>
                                    <p:cond delay="0"/>
                                  </p:stCondLst>
                                  <p:childTnLst>
                                    <p:animEffect transition="out" filter="blinds(horizont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nodeType="clickEffect">
                                  <p:stCondLst>
                                    <p:cond delay="0"/>
                                  </p:stCondLst>
                                  <p:childTnLst>
                                    <p:animEffect transition="out" filter="blinds(horizontal)">
                                      <p:cBhvr>
                                        <p:cTn id="52" dur="500"/>
                                        <p:tgtEl>
                                          <p:spTgt spid="44"/>
                                        </p:tgtEl>
                                      </p:cBhvr>
                                    </p:animEffect>
                                    <p:set>
                                      <p:cBhvr>
                                        <p:cTn id="53" dur="1" fill="hold">
                                          <p:stCondLst>
                                            <p:cond delay="499"/>
                                          </p:stCondLst>
                                        </p:cTn>
                                        <p:tgtEl>
                                          <p:spTgt spid="4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1"/>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8" grpId="0" animBg="1"/>
      <p:bldP spid="47" grpId="0" animBg="1"/>
      <p:bldP spid="48" grpId="0" animBg="1"/>
      <p:bldP spid="49" grpId="0" animBg="1"/>
      <p:bldP spid="51" grpId="0" animBg="1"/>
      <p:bldP spid="5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1945</TotalTime>
  <Words>972</Words>
  <Application>Microsoft Macintosh PowerPoint</Application>
  <PresentationFormat>On-screen Show (4:3)</PresentationFormat>
  <Paragraphs>200</Paragraphs>
  <Slides>47</Slides>
  <Notes>13</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ＭＳ Ｐゴシック</vt:lpstr>
      <vt:lpstr>SimSun</vt:lpstr>
      <vt:lpstr>Arial</vt:lpstr>
      <vt:lpstr>Calibri</vt:lpstr>
      <vt:lpstr>Calibri Light</vt:lpstr>
      <vt:lpstr>Helvetica</vt:lpstr>
      <vt:lpstr>Mangal</vt:lpstr>
      <vt:lpstr>Symbol</vt:lpstr>
      <vt:lpstr>Times</vt:lpstr>
      <vt:lpstr>Times New Roman</vt:lpstr>
      <vt:lpstr>Trebuchet MS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Companion diagnostic</vt:lpstr>
      <vt:lpstr>PowerPoint Presentation</vt:lpstr>
      <vt:lpstr>Applications - Efficacy</vt:lpstr>
      <vt:lpstr>Applications – Treatment response monitoring</vt:lpstr>
      <vt:lpstr>Applications - Safety</vt:lpstr>
      <vt:lpstr>PowerPoint Presentation</vt:lpstr>
      <vt:lpstr>PowerPoint Presentation</vt:lpstr>
      <vt:lpstr> Radionuclide Therapy  Molecular Radiotherapy Peptide RadioReceptor Therapy (PRRT) Radioimmunotherapy (RIT) Theragnostic   </vt:lpstr>
      <vt:lpstr>PowerPoint Presentation</vt:lpstr>
      <vt:lpstr>Pre-requisite for radionuclide therapy</vt:lpstr>
      <vt:lpstr>PowerPoint Presentation</vt:lpstr>
      <vt:lpstr>PowerPoint Presentation</vt:lpstr>
      <vt:lpstr>PRRT theragnostic approach</vt:lpstr>
      <vt:lpstr>PowerPoint Presentation</vt:lpstr>
      <vt:lpstr>PowerPoint Presentation</vt:lpstr>
      <vt:lpstr>PowerPoint Presentation</vt:lpstr>
      <vt:lpstr>PowerPoint Presentation</vt:lpstr>
      <vt:lpstr>Expression and distribution of ED-B FN</vt:lpstr>
      <vt:lpstr>PowerPoint Presentation</vt:lpstr>
      <vt:lpstr>PowerPoint Presentation</vt:lpstr>
      <vt:lpstr>PowerPoint Presentation</vt:lpstr>
      <vt:lpstr>Diagnostic 131I-L19SIP SPECT-CT (72hrs after administration 5mCi)</vt:lpstr>
      <vt:lpstr>PowerPoint Presentation</vt:lpstr>
      <vt:lpstr>PowerPoint Presentation</vt:lpstr>
      <vt:lpstr>Radioisotopi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radiopharmaceuticals</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Anna Erba</dc:creator>
  <cp:lastModifiedBy>Paola Anna Erba</cp:lastModifiedBy>
  <cp:revision>41</cp:revision>
  <dcterms:created xsi:type="dcterms:W3CDTF">2018-04-11T12:41:05Z</dcterms:created>
  <dcterms:modified xsi:type="dcterms:W3CDTF">2018-04-13T06:35:43Z</dcterms:modified>
</cp:coreProperties>
</file>