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2" r:id="rId1"/>
    <p:sldMasterId id="2147483954" r:id="rId2"/>
    <p:sldMasterId id="2147483966" r:id="rId3"/>
  </p:sldMasterIdLst>
  <p:notesMasterIdLst>
    <p:notesMasterId r:id="rId67"/>
  </p:notesMasterIdLst>
  <p:sldIdLst>
    <p:sldId id="446" r:id="rId4"/>
    <p:sldId id="480" r:id="rId5"/>
    <p:sldId id="481" r:id="rId6"/>
    <p:sldId id="482" r:id="rId7"/>
    <p:sldId id="433" r:id="rId8"/>
    <p:sldId id="483" r:id="rId9"/>
    <p:sldId id="484" r:id="rId10"/>
    <p:sldId id="485" r:id="rId11"/>
    <p:sldId id="491" r:id="rId12"/>
    <p:sldId id="492" r:id="rId13"/>
    <p:sldId id="494" r:id="rId14"/>
    <p:sldId id="490" r:id="rId15"/>
    <p:sldId id="501" r:id="rId16"/>
    <p:sldId id="512" r:id="rId17"/>
    <p:sldId id="503" r:id="rId18"/>
    <p:sldId id="504" r:id="rId19"/>
    <p:sldId id="505" r:id="rId20"/>
    <p:sldId id="506" r:id="rId21"/>
    <p:sldId id="507" r:id="rId22"/>
    <p:sldId id="508" r:id="rId23"/>
    <p:sldId id="509" r:id="rId24"/>
    <p:sldId id="510" r:id="rId25"/>
    <p:sldId id="511" r:id="rId26"/>
    <p:sldId id="456" r:id="rId27"/>
    <p:sldId id="457" r:id="rId28"/>
    <p:sldId id="460" r:id="rId29"/>
    <p:sldId id="458" r:id="rId30"/>
    <p:sldId id="459" r:id="rId31"/>
    <p:sldId id="462" r:id="rId32"/>
    <p:sldId id="463" r:id="rId33"/>
    <p:sldId id="464" r:id="rId34"/>
    <p:sldId id="465" r:id="rId35"/>
    <p:sldId id="466" r:id="rId36"/>
    <p:sldId id="519" r:id="rId37"/>
    <p:sldId id="515" r:id="rId38"/>
    <p:sldId id="516" r:id="rId39"/>
    <p:sldId id="517" r:id="rId40"/>
    <p:sldId id="488" r:id="rId41"/>
    <p:sldId id="489" r:id="rId42"/>
    <p:sldId id="499" r:id="rId43"/>
    <p:sldId id="514" r:id="rId44"/>
    <p:sldId id="513" r:id="rId45"/>
    <p:sldId id="518" r:id="rId46"/>
    <p:sldId id="486" r:id="rId47"/>
    <p:sldId id="487" r:id="rId48"/>
    <p:sldId id="493" r:id="rId49"/>
    <p:sldId id="495" r:id="rId50"/>
    <p:sldId id="496" r:id="rId51"/>
    <p:sldId id="497" r:id="rId52"/>
    <p:sldId id="498" r:id="rId53"/>
    <p:sldId id="500" r:id="rId54"/>
    <p:sldId id="502" r:id="rId55"/>
    <p:sldId id="391" r:id="rId56"/>
    <p:sldId id="451" r:id="rId57"/>
    <p:sldId id="412" r:id="rId58"/>
    <p:sldId id="390" r:id="rId59"/>
    <p:sldId id="394" r:id="rId60"/>
    <p:sldId id="445" r:id="rId61"/>
    <p:sldId id="392" r:id="rId62"/>
    <p:sldId id="393" r:id="rId63"/>
    <p:sldId id="428" r:id="rId64"/>
    <p:sldId id="402" r:id="rId65"/>
    <p:sldId id="424" r:id="rId66"/>
  </p:sldIdLst>
  <p:sldSz cx="10079038" cy="7559675"/>
  <p:notesSz cx="6805613" cy="9939338"/>
  <p:defaultTextStyle>
    <a:defPPr>
      <a:defRPr lang="en-GB"/>
    </a:defPPr>
    <a:lvl1pPr algn="l" defTabSz="449225" rtl="0" eaLnBrk="0" fontAlgn="base" hangingPunct="0">
      <a:spcBef>
        <a:spcPct val="0"/>
      </a:spcBef>
      <a:spcAft>
        <a:spcPct val="0"/>
      </a:spcAft>
      <a:defRPr kern="1200">
        <a:solidFill>
          <a:schemeClr val="tx1"/>
        </a:solidFill>
        <a:latin typeface="Arial" panose="020B0604020202020204" pitchFamily="34" charset="0"/>
        <a:ea typeface="Droid Sans Fallback" pitchFamily="34" charset="-128"/>
        <a:cs typeface="+mn-cs"/>
      </a:defRPr>
    </a:lvl1pPr>
    <a:lvl2pPr marL="742887" indent="-285726" algn="l" defTabSz="449225" rtl="0" eaLnBrk="0" fontAlgn="base" hangingPunct="0">
      <a:spcBef>
        <a:spcPct val="0"/>
      </a:spcBef>
      <a:spcAft>
        <a:spcPct val="0"/>
      </a:spcAft>
      <a:defRPr kern="1200">
        <a:solidFill>
          <a:schemeClr val="tx1"/>
        </a:solidFill>
        <a:latin typeface="Arial" panose="020B0604020202020204" pitchFamily="34" charset="0"/>
        <a:ea typeface="Droid Sans Fallback" pitchFamily="34" charset="-128"/>
        <a:cs typeface="+mn-cs"/>
      </a:defRPr>
    </a:lvl2pPr>
    <a:lvl3pPr marL="1142904" indent="-228581" algn="l" defTabSz="449225" rtl="0" eaLnBrk="0" fontAlgn="base" hangingPunct="0">
      <a:spcBef>
        <a:spcPct val="0"/>
      </a:spcBef>
      <a:spcAft>
        <a:spcPct val="0"/>
      </a:spcAft>
      <a:defRPr kern="1200">
        <a:solidFill>
          <a:schemeClr val="tx1"/>
        </a:solidFill>
        <a:latin typeface="Arial" panose="020B0604020202020204" pitchFamily="34" charset="0"/>
        <a:ea typeface="Droid Sans Fallback" pitchFamily="34" charset="-128"/>
        <a:cs typeface="+mn-cs"/>
      </a:defRPr>
    </a:lvl3pPr>
    <a:lvl4pPr marL="1600065" indent="-228581" algn="l" defTabSz="449225" rtl="0" eaLnBrk="0" fontAlgn="base" hangingPunct="0">
      <a:spcBef>
        <a:spcPct val="0"/>
      </a:spcBef>
      <a:spcAft>
        <a:spcPct val="0"/>
      </a:spcAft>
      <a:defRPr kern="1200">
        <a:solidFill>
          <a:schemeClr val="tx1"/>
        </a:solidFill>
        <a:latin typeface="Arial" panose="020B0604020202020204" pitchFamily="34" charset="0"/>
        <a:ea typeface="Droid Sans Fallback" pitchFamily="34" charset="-128"/>
        <a:cs typeface="+mn-cs"/>
      </a:defRPr>
    </a:lvl4pPr>
    <a:lvl5pPr marL="2057227" indent="-228581" algn="l" defTabSz="449225" rtl="0" eaLnBrk="0" fontAlgn="base" hangingPunct="0">
      <a:spcBef>
        <a:spcPct val="0"/>
      </a:spcBef>
      <a:spcAft>
        <a:spcPct val="0"/>
      </a:spcAft>
      <a:defRPr kern="1200">
        <a:solidFill>
          <a:schemeClr val="tx1"/>
        </a:solidFill>
        <a:latin typeface="Arial" panose="020B0604020202020204" pitchFamily="34" charset="0"/>
        <a:ea typeface="Droid Sans Fallback" pitchFamily="34" charset="-128"/>
        <a:cs typeface="+mn-cs"/>
      </a:defRPr>
    </a:lvl5pPr>
    <a:lvl6pPr marL="2285807" algn="l" defTabSz="914323" rtl="0" eaLnBrk="1" latinLnBrk="0" hangingPunct="1">
      <a:defRPr kern="1200">
        <a:solidFill>
          <a:schemeClr val="tx1"/>
        </a:solidFill>
        <a:latin typeface="Arial" panose="020B0604020202020204" pitchFamily="34" charset="0"/>
        <a:ea typeface="Droid Sans Fallback" pitchFamily="34" charset="-128"/>
        <a:cs typeface="+mn-cs"/>
      </a:defRPr>
    </a:lvl6pPr>
    <a:lvl7pPr marL="2742969" algn="l" defTabSz="914323" rtl="0" eaLnBrk="1" latinLnBrk="0" hangingPunct="1">
      <a:defRPr kern="1200">
        <a:solidFill>
          <a:schemeClr val="tx1"/>
        </a:solidFill>
        <a:latin typeface="Arial" panose="020B0604020202020204" pitchFamily="34" charset="0"/>
        <a:ea typeface="Droid Sans Fallback" pitchFamily="34" charset="-128"/>
        <a:cs typeface="+mn-cs"/>
      </a:defRPr>
    </a:lvl7pPr>
    <a:lvl8pPr marL="3200131" algn="l" defTabSz="914323" rtl="0" eaLnBrk="1" latinLnBrk="0" hangingPunct="1">
      <a:defRPr kern="1200">
        <a:solidFill>
          <a:schemeClr val="tx1"/>
        </a:solidFill>
        <a:latin typeface="Arial" panose="020B0604020202020204" pitchFamily="34" charset="0"/>
        <a:ea typeface="Droid Sans Fallback" pitchFamily="34" charset="-128"/>
        <a:cs typeface="+mn-cs"/>
      </a:defRPr>
    </a:lvl8pPr>
    <a:lvl9pPr marL="3657292" algn="l" defTabSz="914323" rtl="0" eaLnBrk="1" latinLnBrk="0" hangingPunct="1">
      <a:defRPr kern="1200">
        <a:solidFill>
          <a:schemeClr val="tx1"/>
        </a:solidFill>
        <a:latin typeface="Arial" panose="020B0604020202020204" pitchFamily="34" charset="0"/>
        <a:ea typeface="Droid Sans Fallback" pitchFamily="34" charset="-128"/>
        <a:cs typeface="+mn-cs"/>
      </a:defRPr>
    </a:lvl9pPr>
  </p:defaultTextStyle>
  <p:extLst>
    <p:ext uri="{EFAFB233-063F-42B5-8137-9DF3F51BA10A}">
      <p15:sldGuideLst xmlns="" xmlns:p15="http://schemas.microsoft.com/office/powerpoint/2012/main">
        <p15:guide id="1" orient="horz" pos="2948"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677" userDrawn="1">
          <p15:clr>
            <a:srgbClr val="A4A3A4"/>
          </p15:clr>
        </p15:guide>
        <p15:guide id="2" pos="19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A162D0"/>
    <a:srgbClr val="FF7C80"/>
    <a:srgbClr val="FFCC66"/>
    <a:srgbClr val="0000FF"/>
    <a:srgbClr val="4C216D"/>
    <a:srgbClr val="000099"/>
    <a:srgbClr val="2704BC"/>
    <a:srgbClr val="009900"/>
    <a:srgbClr val="F1F8EC"/>
    <a:srgbClr val="EAF2F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5" autoAdjust="0"/>
    <p:restoredTop sz="94660"/>
  </p:normalViewPr>
  <p:slideViewPr>
    <p:cSldViewPr snapToGrid="0" showGuides="1">
      <p:cViewPr varScale="1">
        <p:scale>
          <a:sx n="81" d="100"/>
          <a:sy n="81" d="100"/>
        </p:scale>
        <p:origin x="-666" y="-45"/>
      </p:cViewPr>
      <p:guideLst>
        <p:guide orient="horz" pos="2948"/>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snapToGrid="0" showGuides="1">
      <p:cViewPr varScale="1">
        <p:scale>
          <a:sx n="59" d="100"/>
          <a:sy n="59" d="100"/>
        </p:scale>
        <p:origin x="-1752" y="-72"/>
      </p:cViewPr>
      <p:guideLst>
        <p:guide orient="horz" pos="2677"/>
        <p:guide pos="1945"/>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 Id="rId4" Type="http://schemas.openxmlformats.org/officeDocument/2006/relationships/image" Target="../media/image16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image" Target="../media/image140.wmf"/><Relationship Id="rId3" Type="http://schemas.openxmlformats.org/officeDocument/2006/relationships/image" Target="../media/image130.wmf"/><Relationship Id="rId7" Type="http://schemas.openxmlformats.org/officeDocument/2006/relationships/image" Target="../media/image134.wmf"/><Relationship Id="rId12" Type="http://schemas.openxmlformats.org/officeDocument/2006/relationships/image" Target="../media/image139.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3.wmf"/><Relationship Id="rId11" Type="http://schemas.openxmlformats.org/officeDocument/2006/relationships/image" Target="../media/image138.wmf"/><Relationship Id="rId5" Type="http://schemas.openxmlformats.org/officeDocument/2006/relationships/image" Target="../media/image132.wmf"/><Relationship Id="rId10" Type="http://schemas.openxmlformats.org/officeDocument/2006/relationships/image" Target="../media/image137.wmf"/><Relationship Id="rId4" Type="http://schemas.openxmlformats.org/officeDocument/2006/relationships/image" Target="../media/image131.wmf"/><Relationship Id="rId9" Type="http://schemas.openxmlformats.org/officeDocument/2006/relationships/image" Target="../media/image136.wmf"/><Relationship Id="rId14" Type="http://schemas.openxmlformats.org/officeDocument/2006/relationships/image" Target="../media/image141.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image" Target="../media/image140.wmf"/><Relationship Id="rId3" Type="http://schemas.openxmlformats.org/officeDocument/2006/relationships/image" Target="../media/image130.wmf"/><Relationship Id="rId7" Type="http://schemas.openxmlformats.org/officeDocument/2006/relationships/image" Target="../media/image134.wmf"/><Relationship Id="rId12" Type="http://schemas.openxmlformats.org/officeDocument/2006/relationships/image" Target="../media/image139.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3.wmf"/><Relationship Id="rId11" Type="http://schemas.openxmlformats.org/officeDocument/2006/relationships/image" Target="../media/image138.wmf"/><Relationship Id="rId5" Type="http://schemas.openxmlformats.org/officeDocument/2006/relationships/image" Target="../media/image132.wmf"/><Relationship Id="rId10" Type="http://schemas.openxmlformats.org/officeDocument/2006/relationships/image" Target="../media/image137.wmf"/><Relationship Id="rId4" Type="http://schemas.openxmlformats.org/officeDocument/2006/relationships/image" Target="../media/image131.wmf"/><Relationship Id="rId9" Type="http://schemas.openxmlformats.org/officeDocument/2006/relationships/image" Target="../media/image136.wmf"/><Relationship Id="rId14" Type="http://schemas.openxmlformats.org/officeDocument/2006/relationships/image" Target="../media/image1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p:cNvSpPr>
          <p:nvPr>
            <p:ph type="sldImg"/>
          </p:nvPr>
        </p:nvSpPr>
        <p:spPr bwMode="auto">
          <a:xfrm>
            <a:off x="919163" y="755650"/>
            <a:ext cx="4964112"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sp>
      <p:sp>
        <p:nvSpPr>
          <p:cNvPr id="4098" name="Rectangle 2"/>
          <p:cNvSpPr>
            <a:spLocks noGrp="1" noChangeArrowheads="1"/>
          </p:cNvSpPr>
          <p:nvPr>
            <p:ph type="body"/>
          </p:nvPr>
        </p:nvSpPr>
        <p:spPr bwMode="auto">
          <a:xfrm>
            <a:off x="680276" y="4721002"/>
            <a:ext cx="5443633" cy="4471595"/>
          </a:xfrm>
          <a:prstGeom prst="rect">
            <a:avLst/>
          </a:prstGeom>
          <a:noFill/>
          <a:ln>
            <a:noFill/>
          </a:ln>
          <a:effectLst/>
          <a:extLst/>
        </p:spPr>
        <p:txBody>
          <a:bodyPr vert="horz" wrap="square" lIns="0" tIns="0" rIns="0" bIns="0" numCol="1" anchor="t" anchorCtr="0" compatLnSpc="1">
            <a:prstTxWarp prst="textNoShape">
              <a:avLst/>
            </a:prstTxWarp>
          </a:bodyPr>
          <a:lstStyle/>
          <a:p>
            <a:pPr lvl="0"/>
            <a:endParaRPr lang="ja-JP" altLang="ja-JP" noProof="0" smtClean="0"/>
          </a:p>
        </p:txBody>
      </p:sp>
      <p:sp>
        <p:nvSpPr>
          <p:cNvPr id="4099" name="Rectangle 3"/>
          <p:cNvSpPr>
            <a:spLocks noGrp="1" noChangeArrowheads="1"/>
          </p:cNvSpPr>
          <p:nvPr>
            <p:ph type="hdr"/>
          </p:nvPr>
        </p:nvSpPr>
        <p:spPr bwMode="auto">
          <a:xfrm>
            <a:off x="1" y="0"/>
            <a:ext cx="2952624" cy="495860"/>
          </a:xfrm>
          <a:prstGeom prst="rect">
            <a:avLst/>
          </a:prstGeom>
          <a:noFill/>
          <a:ln>
            <a:noFill/>
          </a:ln>
          <a:effectLst/>
          <a:ex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412154" algn="l"/>
                <a:tab pos="824307" algn="l"/>
                <a:tab pos="1236461" algn="l"/>
                <a:tab pos="1648614" algn="l"/>
                <a:tab pos="2060768" algn="l"/>
                <a:tab pos="2472921" algn="l"/>
                <a:tab pos="2885074" algn="l"/>
              </a:tabLst>
              <a:defRPr sz="1300">
                <a:solidFill>
                  <a:srgbClr val="000000"/>
                </a:solidFill>
                <a:latin typeface="Times New Roman" panose="02020603050405020304" pitchFamily="18" charset="0"/>
                <a:ea typeface="ＭＳ Ｐゴシック" panose="020B0600070205080204" pitchFamily="34" charset="-128"/>
              </a:defRPr>
            </a:lvl1pPr>
          </a:lstStyle>
          <a:p>
            <a:pPr>
              <a:defRPr/>
            </a:pPr>
            <a:endParaRPr lang="en-US" altLang="ja-JP"/>
          </a:p>
        </p:txBody>
      </p:sp>
      <p:sp>
        <p:nvSpPr>
          <p:cNvPr id="4100" name="Rectangle 4"/>
          <p:cNvSpPr>
            <a:spLocks noGrp="1" noChangeArrowheads="1"/>
          </p:cNvSpPr>
          <p:nvPr>
            <p:ph type="dt"/>
          </p:nvPr>
        </p:nvSpPr>
        <p:spPr bwMode="auto">
          <a:xfrm>
            <a:off x="3851561" y="0"/>
            <a:ext cx="2952624" cy="495860"/>
          </a:xfrm>
          <a:prstGeom prst="rect">
            <a:avLst/>
          </a:prstGeom>
          <a:noFill/>
          <a:ln>
            <a:noFill/>
          </a:ln>
          <a:effectLst/>
          <a:ex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412154" algn="l"/>
                <a:tab pos="824307" algn="l"/>
                <a:tab pos="1236461" algn="l"/>
                <a:tab pos="1648614" algn="l"/>
                <a:tab pos="2060768" algn="l"/>
                <a:tab pos="2472921" algn="l"/>
                <a:tab pos="2885074" algn="l"/>
              </a:tabLst>
              <a:defRPr sz="1300">
                <a:solidFill>
                  <a:srgbClr val="000000"/>
                </a:solidFill>
                <a:latin typeface="Times New Roman" panose="02020603050405020304" pitchFamily="18" charset="0"/>
                <a:ea typeface="ＭＳ Ｐゴシック" panose="020B0600070205080204" pitchFamily="34" charset="-128"/>
              </a:defRPr>
            </a:lvl1pPr>
          </a:lstStyle>
          <a:p>
            <a:pPr>
              <a:defRPr/>
            </a:pPr>
            <a:endParaRPr lang="en-US" altLang="ja-JP"/>
          </a:p>
        </p:txBody>
      </p:sp>
      <p:sp>
        <p:nvSpPr>
          <p:cNvPr id="4101" name="Rectangle 5"/>
          <p:cNvSpPr>
            <a:spLocks noGrp="1" noChangeArrowheads="1"/>
          </p:cNvSpPr>
          <p:nvPr>
            <p:ph type="ftr"/>
          </p:nvPr>
        </p:nvSpPr>
        <p:spPr bwMode="auto">
          <a:xfrm>
            <a:off x="1" y="9442002"/>
            <a:ext cx="2952624" cy="495860"/>
          </a:xfrm>
          <a:prstGeom prst="rect">
            <a:avLst/>
          </a:prstGeom>
          <a:noFill/>
          <a:ln>
            <a:noFill/>
          </a:ln>
          <a:effectLst/>
          <a:ex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412154" algn="l"/>
                <a:tab pos="824307" algn="l"/>
                <a:tab pos="1236461" algn="l"/>
                <a:tab pos="1648614" algn="l"/>
                <a:tab pos="2060768" algn="l"/>
                <a:tab pos="2472921" algn="l"/>
                <a:tab pos="2885074" algn="l"/>
              </a:tabLst>
              <a:defRPr sz="1300">
                <a:solidFill>
                  <a:srgbClr val="000000"/>
                </a:solidFill>
                <a:latin typeface="Times New Roman" panose="02020603050405020304" pitchFamily="18" charset="0"/>
                <a:ea typeface="ＭＳ Ｐゴシック" panose="020B0600070205080204" pitchFamily="34" charset="-128"/>
              </a:defRPr>
            </a:lvl1pPr>
          </a:lstStyle>
          <a:p>
            <a:pPr>
              <a:defRPr/>
            </a:pPr>
            <a:endParaRPr lang="en-US" altLang="ja-JP"/>
          </a:p>
        </p:txBody>
      </p:sp>
      <p:sp>
        <p:nvSpPr>
          <p:cNvPr id="4102" name="Rectangle 6"/>
          <p:cNvSpPr>
            <a:spLocks noGrp="1" noChangeArrowheads="1"/>
          </p:cNvSpPr>
          <p:nvPr>
            <p:ph type="sldNum"/>
          </p:nvPr>
        </p:nvSpPr>
        <p:spPr bwMode="auto">
          <a:xfrm>
            <a:off x="3851561" y="9442002"/>
            <a:ext cx="2952624" cy="495860"/>
          </a:xfrm>
          <a:prstGeom prst="rect">
            <a:avLst/>
          </a:prstGeom>
          <a:noFill/>
          <a:ln>
            <a:noFill/>
          </a:ln>
          <a:effectLst/>
          <a:ex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412154" algn="l"/>
                <a:tab pos="824307" algn="l"/>
                <a:tab pos="1236461" algn="l"/>
                <a:tab pos="1648614" algn="l"/>
                <a:tab pos="2060768" algn="l"/>
                <a:tab pos="2472921" algn="l"/>
                <a:tab pos="2885074" algn="l"/>
              </a:tabLst>
              <a:defRPr sz="1300">
                <a:solidFill>
                  <a:srgbClr val="000000"/>
                </a:solidFill>
                <a:latin typeface="Times New Roman" panose="02020603050405020304" pitchFamily="18" charset="0"/>
                <a:ea typeface="ＭＳ Ｐゴシック" panose="020B0600070205080204" pitchFamily="34" charset="-128"/>
              </a:defRPr>
            </a:lvl1pPr>
          </a:lstStyle>
          <a:p>
            <a:pPr>
              <a:defRPr/>
            </a:pPr>
            <a:fld id="{B1D7F2CD-3DC4-407A-B4AB-614662CC5F62}" type="slidenum">
              <a:rPr lang="en-US" altLang="ja-JP"/>
              <a:pPr>
                <a:defRPr/>
              </a:pPr>
              <a:t>‹#›</a:t>
            </a:fld>
            <a:endParaRPr lang="en-US" altLang="ja-JP"/>
          </a:p>
        </p:txBody>
      </p:sp>
    </p:spTree>
    <p:extLst>
      <p:ext uri="{BB962C8B-B14F-4D97-AF65-F5344CB8AC3E}">
        <p14:creationId xmlns="" xmlns:p14="http://schemas.microsoft.com/office/powerpoint/2010/main" val="3625872081"/>
      </p:ext>
    </p:extLst>
  </p:cSld>
  <p:clrMap bg1="lt1" tx1="dk1" bg2="lt2" tx2="dk2" accent1="accent1" accent2="accent2" accent3="accent3" accent4="accent4" accent5="accent5" accent6="accent6" hlink="hlink" folHlink="folHlink"/>
  <p:notesStyle>
    <a:lvl1pPr algn="l" defTabSz="44922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887" indent="-285726" algn="l" defTabSz="44922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2904" indent="-228581" algn="l" defTabSz="44922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065" indent="-228581" algn="l" defTabSz="44922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227" indent="-228581" algn="l" defTabSz="44922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5807" algn="l" defTabSz="914323" rtl="0" eaLnBrk="1" latinLnBrk="0" hangingPunct="1">
      <a:defRPr kumimoji="1" sz="1200" kern="1200">
        <a:solidFill>
          <a:schemeClr val="tx1"/>
        </a:solidFill>
        <a:latin typeface="+mn-lt"/>
        <a:ea typeface="+mn-ea"/>
        <a:cs typeface="+mn-cs"/>
      </a:defRPr>
    </a:lvl6pPr>
    <a:lvl7pPr marL="2742969" algn="l" defTabSz="914323" rtl="0" eaLnBrk="1" latinLnBrk="0" hangingPunct="1">
      <a:defRPr kumimoji="1" sz="1200" kern="1200">
        <a:solidFill>
          <a:schemeClr val="tx1"/>
        </a:solidFill>
        <a:latin typeface="+mn-lt"/>
        <a:ea typeface="+mn-ea"/>
        <a:cs typeface="+mn-cs"/>
      </a:defRPr>
    </a:lvl7pPr>
    <a:lvl8pPr marL="3200131" algn="l" defTabSz="914323" rtl="0" eaLnBrk="1" latinLnBrk="0" hangingPunct="1">
      <a:defRPr kumimoji="1" sz="1200" kern="1200">
        <a:solidFill>
          <a:schemeClr val="tx1"/>
        </a:solidFill>
        <a:latin typeface="+mn-lt"/>
        <a:ea typeface="+mn-ea"/>
        <a:cs typeface="+mn-cs"/>
      </a:defRPr>
    </a:lvl8pPr>
    <a:lvl9pPr marL="3657292" algn="l" defTabSz="914323"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http://www.kansai.qst.go.jp/icxrl2016/</a:t>
            </a:r>
            <a:endParaRPr lang="en-US" dirty="0"/>
          </a:p>
        </p:txBody>
      </p:sp>
      <p:sp>
        <p:nvSpPr>
          <p:cNvPr id="4" name="Slide Number Placeholder 3"/>
          <p:cNvSpPr>
            <a:spLocks noGrp="1"/>
          </p:cNvSpPr>
          <p:nvPr>
            <p:ph type="sldNum" sz="quarter" idx="10"/>
          </p:nvPr>
        </p:nvSpPr>
        <p:spPr/>
        <p:txBody>
          <a:bodyPr/>
          <a:lstStyle/>
          <a:p>
            <a:pPr>
              <a:defRPr/>
            </a:pPr>
            <a:fld id="{53387513-D499-495B-9325-2822FDF50BE9}" type="slidenum">
              <a:rPr lang="en-US" altLang="ja-JP" smtClean="0"/>
              <a:pPr>
                <a:defRPr/>
              </a:pPr>
              <a:t>1</a:t>
            </a:fld>
            <a:endParaRPr lang="en-US" altLang="ja-JP"/>
          </a:p>
        </p:txBody>
      </p:sp>
    </p:spTree>
    <p:extLst>
      <p:ext uri="{BB962C8B-B14F-4D97-AF65-F5344CB8AC3E}">
        <p14:creationId xmlns="" xmlns:p14="http://schemas.microsoft.com/office/powerpoint/2010/main" val="161089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F3329FEF-2DC5-4B07-9377-3A2A99EF86B6}" type="slidenum">
              <a:rPr lang="en-US" smtClean="0"/>
              <a:pPr/>
              <a:t>41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Suggest</a:t>
            </a:r>
            <a:r>
              <a:rPr lang="en-US" baseline="0" dirty="0" smtClean="0"/>
              <a:t> to skip this slide. </a:t>
            </a:r>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44</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 2013 Jan 17-18 </a:t>
            </a:r>
            <a:r>
              <a:rPr lang="en-US" dirty="0" err="1" smtClean="0"/>
              <a:t>exp.opj</a:t>
            </a:r>
            <a:endParaRPr lang="en-US" dirty="0" smtClean="0"/>
          </a:p>
          <a:p>
            <a:r>
              <a:rPr lang="en-US" dirty="0" smtClean="0"/>
              <a:t>KPSI experiments Fe and Al best </a:t>
            </a:r>
            <a:r>
              <a:rPr lang="en-US" dirty="0" err="1" smtClean="0"/>
              <a:t>shots.opj</a:t>
            </a:r>
            <a:r>
              <a:rPr lang="en-US" dirty="0" smtClean="0"/>
              <a:t> (in folder </a:t>
            </a:r>
            <a:r>
              <a:rPr lang="en-US" dirty="0" err="1" smtClean="0"/>
              <a:t>Alkhimova</a:t>
            </a:r>
            <a:r>
              <a:rPr lang="en-US" dirty="0" smtClean="0"/>
              <a:t>)</a:t>
            </a:r>
          </a:p>
          <a:p>
            <a:r>
              <a:rPr lang="en-US" dirty="0" smtClean="0"/>
              <a:t>SIF traces 2017-03-16.opj Book 9 </a:t>
            </a:r>
            <a:r>
              <a:rPr lang="en-US" smtClean="0"/>
              <a:t>40 fs Front </a:t>
            </a:r>
            <a:r>
              <a:rPr lang="en-US" dirty="0" smtClean="0"/>
              <a:t>energy scan</a:t>
            </a:r>
            <a:endParaRPr lang="en-US" dirty="0"/>
          </a:p>
        </p:txBody>
      </p:sp>
      <p:sp>
        <p:nvSpPr>
          <p:cNvPr id="4" name="Slide Number Placeholder 3"/>
          <p:cNvSpPr>
            <a:spLocks noGrp="1"/>
          </p:cNvSpPr>
          <p:nvPr>
            <p:ph type="sldNum" sz="quarter" idx="10"/>
          </p:nvPr>
        </p:nvSpPr>
        <p:spPr/>
        <p:txBody>
          <a:bodyPr/>
          <a:lstStyle/>
          <a:p>
            <a:fld id="{6CCA727B-D215-42C4-AE5F-DEDDB09A4A9B}" type="slidenum">
              <a:rPr lang="en-US" smtClean="0"/>
              <a:pPr/>
              <a:t>46</a:t>
            </a:fld>
            <a:endParaRPr lang="en-US"/>
          </a:p>
        </p:txBody>
      </p:sp>
    </p:spTree>
    <p:extLst>
      <p:ext uri="{BB962C8B-B14F-4D97-AF65-F5344CB8AC3E}">
        <p14:creationId xmlns="" xmlns:p14="http://schemas.microsoft.com/office/powerpoint/2010/main" val="313342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49</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SIF traces 2017-03-16.opj</a:t>
            </a:r>
            <a:endParaRPr lang="en-US" dirty="0"/>
          </a:p>
        </p:txBody>
      </p:sp>
      <p:sp>
        <p:nvSpPr>
          <p:cNvPr id="4" name="Slide Number Placeholder 3"/>
          <p:cNvSpPr>
            <a:spLocks noGrp="1"/>
          </p:cNvSpPr>
          <p:nvPr>
            <p:ph type="sldNum" sz="quarter" idx="10"/>
          </p:nvPr>
        </p:nvSpPr>
        <p:spPr/>
        <p:txBody>
          <a:bodyPr/>
          <a:lstStyle/>
          <a:p>
            <a:fld id="{FC497536-9383-44EB-8E16-E07D8D49E365}" type="slidenum">
              <a:rPr lang="en-US" smtClean="0"/>
              <a:pPr/>
              <a:t>52</a:t>
            </a:fld>
            <a:endParaRPr lang="en-US"/>
          </a:p>
        </p:txBody>
      </p:sp>
    </p:spTree>
    <p:extLst>
      <p:ext uri="{BB962C8B-B14F-4D97-AF65-F5344CB8AC3E}">
        <p14:creationId xmlns="" xmlns:p14="http://schemas.microsoft.com/office/powerpoint/2010/main" val="60194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SIF traces 2017-03-16.opj</a:t>
            </a:r>
            <a:endParaRPr lang="en-US" dirty="0"/>
          </a:p>
        </p:txBody>
      </p:sp>
      <p:sp>
        <p:nvSpPr>
          <p:cNvPr id="4" name="Slide Number Placeholder 3"/>
          <p:cNvSpPr>
            <a:spLocks noGrp="1"/>
          </p:cNvSpPr>
          <p:nvPr>
            <p:ph type="sldNum" sz="quarter" idx="10"/>
          </p:nvPr>
        </p:nvSpPr>
        <p:spPr/>
        <p:txBody>
          <a:bodyPr/>
          <a:lstStyle/>
          <a:p>
            <a:fld id="{FC497536-9383-44EB-8E16-E07D8D49E365}" type="slidenum">
              <a:rPr lang="en-US" smtClean="0"/>
              <a:pPr/>
              <a:t>53</a:t>
            </a:fld>
            <a:endParaRPr lang="en-US"/>
          </a:p>
        </p:txBody>
      </p:sp>
    </p:spTree>
    <p:extLst>
      <p:ext uri="{BB962C8B-B14F-4D97-AF65-F5344CB8AC3E}">
        <p14:creationId xmlns="" xmlns:p14="http://schemas.microsoft.com/office/powerpoint/2010/main" val="60194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59AD699-1A73-48CF-9D69-AA9301C68EC5}" type="slidenum">
              <a:rPr lang="ru-RU" smtClean="0"/>
              <a:pPr/>
              <a:t>54</a:t>
            </a:fld>
            <a:endParaRPr lang="ru-RU"/>
          </a:p>
        </p:txBody>
      </p:sp>
    </p:spTree>
    <p:extLst>
      <p:ext uri="{BB962C8B-B14F-4D97-AF65-F5344CB8AC3E}">
        <p14:creationId xmlns:p14="http://schemas.microsoft.com/office/powerpoint/2010/main" xmlns="" val="245718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SIF traces 2017-03-16.opj   Folder: Dependences of integral intensity</a:t>
            </a:r>
            <a:endParaRPr lang="en-US" dirty="0"/>
          </a:p>
        </p:txBody>
      </p:sp>
      <p:sp>
        <p:nvSpPr>
          <p:cNvPr id="4" name="Slide Number Placeholder 3"/>
          <p:cNvSpPr>
            <a:spLocks noGrp="1"/>
          </p:cNvSpPr>
          <p:nvPr>
            <p:ph type="sldNum" sz="quarter" idx="10"/>
          </p:nvPr>
        </p:nvSpPr>
        <p:spPr/>
        <p:txBody>
          <a:bodyPr/>
          <a:lstStyle/>
          <a:p>
            <a:fld id="{6CCA727B-D215-42C4-AE5F-DEDDB09A4A9B}" type="slidenum">
              <a:rPr lang="en-US" smtClean="0"/>
              <a:pPr/>
              <a:t>55</a:t>
            </a:fld>
            <a:endParaRPr lang="en-US"/>
          </a:p>
        </p:txBody>
      </p:sp>
    </p:spTree>
    <p:extLst>
      <p:ext uri="{BB962C8B-B14F-4D97-AF65-F5344CB8AC3E}">
        <p14:creationId xmlns="" xmlns:p14="http://schemas.microsoft.com/office/powerpoint/2010/main" val="373278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SIF traces 2017-03-16.opj for Front </a:t>
            </a:r>
          </a:p>
          <a:p>
            <a:r>
              <a:rPr lang="en-US" dirty="0" smtClean="0"/>
              <a:t>ImPro_2017-03-016_duration_SUS_Q11-20-2ver.opj Book 19</a:t>
            </a:r>
            <a:endParaRPr lang="en-US" dirty="0"/>
          </a:p>
        </p:txBody>
      </p:sp>
      <p:sp>
        <p:nvSpPr>
          <p:cNvPr id="4" name="Slide Number Placeholder 3"/>
          <p:cNvSpPr>
            <a:spLocks noGrp="1"/>
          </p:cNvSpPr>
          <p:nvPr>
            <p:ph type="sldNum" sz="quarter" idx="10"/>
          </p:nvPr>
        </p:nvSpPr>
        <p:spPr/>
        <p:txBody>
          <a:bodyPr/>
          <a:lstStyle/>
          <a:p>
            <a:fld id="{FC497536-9383-44EB-8E16-E07D8D49E365}" type="slidenum">
              <a:rPr lang="en-US" smtClean="0"/>
              <a:pPr/>
              <a:t>57</a:t>
            </a:fld>
            <a:endParaRPr lang="en-US"/>
          </a:p>
        </p:txBody>
      </p:sp>
    </p:spTree>
    <p:extLst>
      <p:ext uri="{BB962C8B-B14F-4D97-AF65-F5344CB8AC3E}">
        <p14:creationId xmlns="" xmlns:p14="http://schemas.microsoft.com/office/powerpoint/2010/main" val="334420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SIF traces 2017-03-16.opj for Front </a:t>
            </a:r>
          </a:p>
          <a:p>
            <a:r>
              <a:rPr lang="en-US" smtClean="0"/>
              <a:t>ImPro_2017-03-016_duration_SUS_Q11-20-2ver.opj Book 19</a:t>
            </a:r>
            <a:endParaRPr lang="en-US" dirty="0"/>
          </a:p>
        </p:txBody>
      </p:sp>
      <p:sp>
        <p:nvSpPr>
          <p:cNvPr id="4" name="Slide Number Placeholder 3"/>
          <p:cNvSpPr>
            <a:spLocks noGrp="1"/>
          </p:cNvSpPr>
          <p:nvPr>
            <p:ph type="sldNum" sz="quarter" idx="10"/>
          </p:nvPr>
        </p:nvSpPr>
        <p:spPr/>
        <p:txBody>
          <a:bodyPr/>
          <a:lstStyle/>
          <a:p>
            <a:fld id="{FC497536-9383-44EB-8E16-E07D8D49E365}" type="slidenum">
              <a:rPr lang="en-US" smtClean="0"/>
              <a:pPr/>
              <a:t>60</a:t>
            </a:fld>
            <a:endParaRPr lang="en-US"/>
          </a:p>
        </p:txBody>
      </p:sp>
    </p:spTree>
    <p:extLst>
      <p:ext uri="{BB962C8B-B14F-4D97-AF65-F5344CB8AC3E}">
        <p14:creationId xmlns="" xmlns:p14="http://schemas.microsoft.com/office/powerpoint/2010/main" val="260391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59AD699-1A73-48CF-9D69-AA9301C68EC5}" type="slidenum">
              <a:rPr lang="ru-RU" smtClean="0"/>
              <a:pPr/>
              <a:t>7</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xmlns="" val="25282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In</a:t>
            </a:r>
            <a:r>
              <a:rPr lang="en-US" baseline="0" dirty="0" smtClean="0"/>
              <a:t> some sense similar picture was observed with PW </a:t>
            </a:r>
            <a:r>
              <a:rPr lang="en-US" b="1" baseline="0" dirty="0" err="1" smtClean="0"/>
              <a:t>femtosecond</a:t>
            </a:r>
            <a:r>
              <a:rPr lang="en-US" b="0" baseline="0" dirty="0" smtClean="0"/>
              <a:t> laser pulses in our experiment at J-KAREN facility. </a:t>
            </a:r>
          </a:p>
          <a:p>
            <a:r>
              <a:rPr lang="en-US" b="0" baseline="0" dirty="0" smtClean="0"/>
              <a:t>Here the same Al targets were exposed to over6e20 W/cm2 intensities. The difference in the spectra is in the shift from KK to KL hollow ion states abundance. The effect is easily predictable, as short pulses effectively generates fast electrons, and electron distribution in plasma becomes far less </a:t>
            </a:r>
            <a:r>
              <a:rPr lang="en-US" b="0" baseline="0" dirty="0" err="1" smtClean="0"/>
              <a:t>Maxwellian</a:t>
            </a:r>
            <a:r>
              <a:rPr lang="en-US" b="0" baseline="0" dirty="0" smtClean="0"/>
              <a:t>. So KL hollow ion </a:t>
            </a:r>
            <a:r>
              <a:rPr lang="en-US" b="0" baseline="0" dirty="0" err="1" smtClean="0"/>
              <a:t>geneation</a:t>
            </a:r>
            <a:r>
              <a:rPr lang="en-US" b="0" baseline="0" dirty="0" smtClean="0"/>
              <a:t> by fast electrons competes with KK hollow ion production by X-rays.  But what is more important, that in this campaign we were able to test how the overall </a:t>
            </a:r>
            <a:r>
              <a:rPr lang="en-US" b="1" baseline="0" dirty="0" smtClean="0"/>
              <a:t>observed </a:t>
            </a:r>
            <a:r>
              <a:rPr lang="en-US" b="0" baseline="0" dirty="0" smtClean="0"/>
              <a:t>X-ray yield depends on the intensity of the laser field. And - the predicted power dependence of E^4-5 was experimentally confirmed. </a:t>
            </a:r>
            <a:endParaRPr lang="en-US" b="0"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8</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SIF traces 2017-03-16.opj   Folder: Dependences of integral intensity</a:t>
            </a:r>
            <a:endParaRPr lang="en-US" dirty="0"/>
          </a:p>
        </p:txBody>
      </p:sp>
      <p:sp>
        <p:nvSpPr>
          <p:cNvPr id="4" name="Slide Number Placeholder 3"/>
          <p:cNvSpPr>
            <a:spLocks noGrp="1"/>
          </p:cNvSpPr>
          <p:nvPr>
            <p:ph type="sldNum" sz="quarter" idx="10"/>
          </p:nvPr>
        </p:nvSpPr>
        <p:spPr/>
        <p:txBody>
          <a:bodyPr/>
          <a:lstStyle/>
          <a:p>
            <a:fld id="{6CCA727B-D215-42C4-AE5F-DEDDB09A4A9B}" type="slidenum">
              <a:rPr lang="en-US" smtClean="0"/>
              <a:pPr/>
              <a:t>13</a:t>
            </a:fld>
            <a:endParaRPr lang="en-US"/>
          </a:p>
        </p:txBody>
      </p:sp>
    </p:spTree>
    <p:extLst>
      <p:ext uri="{BB962C8B-B14F-4D97-AF65-F5344CB8AC3E}">
        <p14:creationId xmlns="" xmlns:p14="http://schemas.microsoft.com/office/powerpoint/2010/main" val="92242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F3329FEF-2DC5-4B07-9377-3A2A99EF86B6}"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Sent</a:t>
            </a:r>
            <a:r>
              <a:rPr lang="en-US" baseline="0" dirty="0" smtClean="0"/>
              <a:t> to </a:t>
            </a:r>
            <a:r>
              <a:rPr lang="en-US" baseline="0" dirty="0" err="1" smtClean="0"/>
              <a:t>Colgan</a:t>
            </a:r>
            <a:r>
              <a:rPr lang="en-US" baseline="0" dirty="0" smtClean="0"/>
              <a:t> 2015-11-27.</a:t>
            </a:r>
          </a:p>
          <a:p>
            <a:r>
              <a:rPr lang="en-US" baseline="0" dirty="0" smtClean="0"/>
              <a:t>answer 2015-1-30: </a:t>
            </a:r>
            <a:r>
              <a:rPr lang="en-US" dirty="0" smtClean="0">
                <a:effectLst/>
              </a:rPr>
              <a:t>Hi Anatoly,</a:t>
            </a:r>
            <a:br>
              <a:rPr lang="en-US" dirty="0" smtClean="0">
                <a:effectLst/>
              </a:rPr>
            </a:br>
            <a:endParaRPr lang="en-US" dirty="0" smtClean="0">
              <a:effectLst/>
            </a:endParaRPr>
          </a:p>
          <a:p>
            <a:r>
              <a:rPr lang="en-US" dirty="0" smtClean="0">
                <a:effectLst/>
              </a:rPr>
              <a:t> I haven’t yet had a chance to start the paper, but I hope to towards the end of this week. I plan to first make the figures</a:t>
            </a:r>
          </a:p>
          <a:p>
            <a:r>
              <a:rPr lang="en-US" dirty="0" smtClean="0">
                <a:effectLst/>
              </a:rPr>
              <a:t>that we will show and once I have those I’ll send them to you for your comment. Your figure looks </a:t>
            </a:r>
            <a:r>
              <a:rPr lang="en-US" smtClean="0">
                <a:effectLst/>
              </a:rPr>
              <a:t>good !</a:t>
            </a:r>
            <a:r>
              <a:rPr lang="en-US" dirty="0" smtClean="0">
                <a:effectLst/>
              </a:rPr>
              <a:t/>
            </a:r>
            <a:br>
              <a:rPr lang="en-US" dirty="0" smtClean="0">
                <a:effectLst/>
              </a:rPr>
            </a:br>
            <a:endParaRPr lang="en-US" dirty="0" smtClean="0">
              <a:effectLst/>
            </a:endParaRPr>
          </a:p>
          <a:p>
            <a:r>
              <a:rPr lang="en-US" dirty="0" smtClean="0">
                <a:effectLst/>
              </a:rPr>
              <a:t>James</a:t>
            </a:r>
          </a:p>
          <a:p>
            <a:endParaRPr lang="ru-RU" dirty="0"/>
          </a:p>
        </p:txBody>
      </p:sp>
      <p:sp>
        <p:nvSpPr>
          <p:cNvPr id="4" name="Номер слайда 3"/>
          <p:cNvSpPr>
            <a:spLocks noGrp="1"/>
          </p:cNvSpPr>
          <p:nvPr>
            <p:ph type="sldNum" sz="quarter" idx="10"/>
          </p:nvPr>
        </p:nvSpPr>
        <p:spPr/>
        <p:txBody>
          <a:bodyPr/>
          <a:lstStyle/>
          <a:p>
            <a:fld id="{96C6E950-5197-450B-8A0E-003A5CA02A0F}" type="slidenum">
              <a:rPr lang="en-US" smtClean="0"/>
              <a:pPr/>
              <a:t>27</a:t>
            </a:fld>
            <a:endParaRPr lang="en-US"/>
          </a:p>
        </p:txBody>
      </p:sp>
    </p:spTree>
    <p:extLst>
      <p:ext uri="{BB962C8B-B14F-4D97-AF65-F5344CB8AC3E}">
        <p14:creationId xmlns:p14="http://schemas.microsoft.com/office/powerpoint/2010/main" xmlns="" val="47776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28</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Sent</a:t>
            </a:r>
            <a:r>
              <a:rPr lang="en-US" baseline="0" dirty="0" smtClean="0"/>
              <a:t> to </a:t>
            </a:r>
            <a:r>
              <a:rPr lang="en-US" baseline="0" dirty="0" err="1" smtClean="0"/>
              <a:t>Colgan</a:t>
            </a:r>
            <a:r>
              <a:rPr lang="en-US" baseline="0" dirty="0" smtClean="0"/>
              <a:t> 2015-11-27.</a:t>
            </a:r>
          </a:p>
          <a:p>
            <a:r>
              <a:rPr lang="en-US" baseline="0" dirty="0" smtClean="0"/>
              <a:t>answer 2015-1-30: </a:t>
            </a:r>
            <a:r>
              <a:rPr lang="en-US" dirty="0" smtClean="0">
                <a:effectLst/>
              </a:rPr>
              <a:t>Hi Anatoly,</a:t>
            </a:r>
            <a:br>
              <a:rPr lang="en-US" dirty="0" smtClean="0">
                <a:effectLst/>
              </a:rPr>
            </a:br>
            <a:endParaRPr lang="en-US" dirty="0" smtClean="0">
              <a:effectLst/>
            </a:endParaRPr>
          </a:p>
          <a:p>
            <a:r>
              <a:rPr lang="en-US" dirty="0" smtClean="0">
                <a:effectLst/>
              </a:rPr>
              <a:t> I haven’t yet had a chance to start the paper, but I hope to towards the end of this week. I plan to first make the figures</a:t>
            </a:r>
          </a:p>
          <a:p>
            <a:r>
              <a:rPr lang="en-US" dirty="0" smtClean="0">
                <a:effectLst/>
              </a:rPr>
              <a:t>that we will show and once I have those I’ll send them to you for your comment. Your figure looks </a:t>
            </a:r>
            <a:r>
              <a:rPr lang="en-US" smtClean="0">
                <a:effectLst/>
              </a:rPr>
              <a:t>good !</a:t>
            </a:r>
            <a:r>
              <a:rPr lang="en-US" dirty="0" smtClean="0">
                <a:effectLst/>
              </a:rPr>
              <a:t/>
            </a:r>
            <a:br>
              <a:rPr lang="en-US" dirty="0" smtClean="0">
                <a:effectLst/>
              </a:rPr>
            </a:br>
            <a:endParaRPr lang="en-US" dirty="0" smtClean="0">
              <a:effectLst/>
            </a:endParaRPr>
          </a:p>
          <a:p>
            <a:r>
              <a:rPr lang="en-US" dirty="0" smtClean="0">
                <a:effectLst/>
              </a:rPr>
              <a:t>James</a:t>
            </a:r>
          </a:p>
          <a:p>
            <a:endParaRPr lang="ru-RU" dirty="0"/>
          </a:p>
        </p:txBody>
      </p:sp>
      <p:sp>
        <p:nvSpPr>
          <p:cNvPr id="4" name="Номер слайда 3"/>
          <p:cNvSpPr>
            <a:spLocks noGrp="1"/>
          </p:cNvSpPr>
          <p:nvPr>
            <p:ph type="sldNum" sz="quarter" idx="10"/>
          </p:nvPr>
        </p:nvSpPr>
        <p:spPr/>
        <p:txBody>
          <a:bodyPr/>
          <a:lstStyle/>
          <a:p>
            <a:fld id="{96C6E950-5197-450B-8A0E-003A5CA02A0F}" type="slidenum">
              <a:rPr lang="en-US" smtClean="0"/>
              <a:pPr/>
              <a:t>34</a:t>
            </a:fld>
            <a:endParaRPr lang="en-US"/>
          </a:p>
        </p:txBody>
      </p:sp>
    </p:spTree>
    <p:extLst>
      <p:ext uri="{BB962C8B-B14F-4D97-AF65-F5344CB8AC3E}">
        <p14:creationId xmlns:p14="http://schemas.microsoft.com/office/powerpoint/2010/main" xmlns="" val="4777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idx="10"/>
          </p:nvPr>
        </p:nvSpPr>
        <p:spPr/>
        <p:txBody>
          <a:bodyPr/>
          <a:lstStyle/>
          <a:p>
            <a:pPr>
              <a:defRPr/>
            </a:pPr>
            <a:fld id="{B1D7F2CD-3DC4-407A-B4AB-614662CC5F62}" type="slidenum">
              <a:rPr lang="en-US" altLang="ja-JP" smtClean="0"/>
              <a:pPr>
                <a:defRPr/>
              </a:pPr>
              <a:t>39</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928" y="1237197"/>
            <a:ext cx="8567182" cy="2631887"/>
          </a:xfrm>
        </p:spPr>
        <p:txBody>
          <a:bodyPr anchor="b"/>
          <a:lstStyle>
            <a:lvl1pPr algn="ctr">
              <a:defRPr sz="6600"/>
            </a:lvl1pPr>
          </a:lstStyle>
          <a:p>
            <a:r>
              <a:rPr lang="en-US" altLang="ja-JP" smtClean="0"/>
              <a:t>Click to edit Master title style</a:t>
            </a:r>
            <a:endParaRPr lang="en-US" dirty="0"/>
          </a:p>
        </p:txBody>
      </p:sp>
      <p:sp>
        <p:nvSpPr>
          <p:cNvPr id="3" name="Subtitle 2"/>
          <p:cNvSpPr>
            <a:spLocks noGrp="1"/>
          </p:cNvSpPr>
          <p:nvPr>
            <p:ph type="subTitle" idx="1"/>
          </p:nvPr>
        </p:nvSpPr>
        <p:spPr>
          <a:xfrm>
            <a:off x="1259881" y="3970581"/>
            <a:ext cx="7559279" cy="1825171"/>
          </a:xfrm>
        </p:spPr>
        <p:txBody>
          <a:bodyPr/>
          <a:lstStyle>
            <a:lvl1pPr marL="0" indent="0" algn="ctr">
              <a:buNone/>
              <a:defRPr sz="2600"/>
            </a:lvl1pPr>
            <a:lvl2pPr marL="503929" indent="0" algn="ctr">
              <a:buNone/>
              <a:defRPr sz="2200"/>
            </a:lvl2pPr>
            <a:lvl3pPr marL="1007858" indent="0" algn="ctr">
              <a:buNone/>
              <a:defRPr sz="2000"/>
            </a:lvl3pPr>
            <a:lvl4pPr marL="1511787" indent="0" algn="ctr">
              <a:buNone/>
              <a:defRPr sz="1800"/>
            </a:lvl4pPr>
            <a:lvl5pPr marL="2015717" indent="0" algn="ctr">
              <a:buNone/>
              <a:defRPr sz="1800"/>
            </a:lvl5pPr>
            <a:lvl6pPr marL="2519646" indent="0" algn="ctr">
              <a:buNone/>
              <a:defRPr sz="1800"/>
            </a:lvl6pPr>
            <a:lvl7pPr marL="3023575" indent="0" algn="ctr">
              <a:buNone/>
              <a:defRPr sz="1800"/>
            </a:lvl7pPr>
            <a:lvl8pPr marL="3527504" indent="0" algn="ctr">
              <a:buNone/>
              <a:defRPr sz="1800"/>
            </a:lvl8pPr>
            <a:lvl9pPr marL="4031433" indent="0" algn="ctr">
              <a:buNone/>
              <a:defRPr sz="1800"/>
            </a:lvl9pPr>
          </a:lstStyle>
          <a:p>
            <a:r>
              <a:rPr lang="en-US" altLang="ja-JP"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0187D08-2744-4BB1-968D-CF0B6D819869}" type="slidenum">
              <a:rPr lang="en-US" altLang="ja-JP" smtClean="0"/>
              <a:pPr>
                <a:defRPr/>
              </a:pPr>
              <a:t>‹#›</a:t>
            </a:fld>
            <a:endParaRPr lang="en-US" altLang="ja-JP"/>
          </a:p>
        </p:txBody>
      </p:sp>
    </p:spTree>
    <p:extLst>
      <p:ext uri="{BB962C8B-B14F-4D97-AF65-F5344CB8AC3E}">
        <p14:creationId xmlns="" xmlns:p14="http://schemas.microsoft.com/office/powerpoint/2010/main" val="1434482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6611122-0108-4025-B92E-34D2E5584992}" type="slidenum">
              <a:rPr lang="en-US" altLang="ja-JP" smtClean="0"/>
              <a:pPr>
                <a:defRPr/>
              </a:pPr>
              <a:t>‹#›</a:t>
            </a:fld>
            <a:endParaRPr lang="en-US" altLang="ja-JP"/>
          </a:p>
        </p:txBody>
      </p:sp>
    </p:spTree>
    <p:extLst>
      <p:ext uri="{BB962C8B-B14F-4D97-AF65-F5344CB8AC3E}">
        <p14:creationId xmlns="" xmlns:p14="http://schemas.microsoft.com/office/powerpoint/2010/main" val="299782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813" y="402484"/>
            <a:ext cx="2173293" cy="640647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692934" y="402484"/>
            <a:ext cx="6393890" cy="640647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E0F88517-2706-43B1-8CF1-CACE361027A1}" type="slidenum">
              <a:rPr lang="en-US" altLang="ja-JP" smtClean="0"/>
              <a:pPr>
                <a:defRPr/>
              </a:pPr>
              <a:t>‹#›</a:t>
            </a:fld>
            <a:endParaRPr lang="en-US" altLang="ja-JP"/>
          </a:p>
        </p:txBody>
      </p:sp>
    </p:spTree>
    <p:extLst>
      <p:ext uri="{BB962C8B-B14F-4D97-AF65-F5344CB8AC3E}">
        <p14:creationId xmlns="" xmlns:p14="http://schemas.microsoft.com/office/powerpoint/2010/main" val="57631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928" y="2348401"/>
            <a:ext cx="8567182" cy="1620430"/>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511857" y="4283817"/>
            <a:ext cx="7055327" cy="1931917"/>
          </a:xfrm>
        </p:spPr>
        <p:txBody>
          <a:bodyPr/>
          <a:lstStyle>
            <a:lvl1pPr marL="0" indent="0" algn="ctr">
              <a:buNone/>
              <a:defRPr/>
            </a:lvl1pPr>
            <a:lvl2pPr marL="503884" indent="0" algn="ctr">
              <a:buNone/>
              <a:defRPr/>
            </a:lvl2pPr>
            <a:lvl3pPr marL="1007767" indent="0" algn="ctr">
              <a:buNone/>
              <a:defRPr/>
            </a:lvl3pPr>
            <a:lvl4pPr marL="1511651" indent="0" algn="ctr">
              <a:buNone/>
              <a:defRPr/>
            </a:lvl4pPr>
            <a:lvl5pPr marL="2015534" indent="0" algn="ctr">
              <a:buNone/>
              <a:defRPr/>
            </a:lvl5pPr>
            <a:lvl6pPr marL="2519416" indent="0" algn="ctr">
              <a:buNone/>
              <a:defRPr/>
            </a:lvl6pPr>
            <a:lvl7pPr marL="3023300" indent="0" algn="ctr">
              <a:buNone/>
              <a:defRPr/>
            </a:lvl7pPr>
            <a:lvl8pPr marL="3527184" indent="0" algn="ctr">
              <a:buNone/>
              <a:defRPr/>
            </a:lvl8pPr>
            <a:lvl9pPr marL="4031067" indent="0" algn="ctr">
              <a:buNone/>
              <a:defRPr/>
            </a:lvl9pPr>
          </a:lstStyle>
          <a:p>
            <a:r>
              <a:rPr lang="ru-RU" smtClean="0"/>
              <a:t>Образец подзаголовка</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A40AE-C64A-4D84-9861-99551C5C9438}"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47441-343E-4336-9F94-B8718597BB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175" y="4857793"/>
            <a:ext cx="8567182" cy="1501435"/>
          </a:xfrm>
        </p:spPr>
        <p:txBody>
          <a:bodyPr anchor="t"/>
          <a:lstStyle>
            <a:lvl1pPr algn="l">
              <a:defRPr sz="4400" b="1" cap="all"/>
            </a:lvl1pPr>
          </a:lstStyle>
          <a:p>
            <a:r>
              <a:rPr lang="ru-RU" smtClean="0"/>
              <a:t>Образец заголовка</a:t>
            </a:r>
            <a:endParaRPr lang="en-US"/>
          </a:p>
        </p:txBody>
      </p:sp>
      <p:sp>
        <p:nvSpPr>
          <p:cNvPr id="3" name="Текст 2"/>
          <p:cNvSpPr>
            <a:spLocks noGrp="1"/>
          </p:cNvSpPr>
          <p:nvPr>
            <p:ph type="body" idx="1"/>
          </p:nvPr>
        </p:nvSpPr>
        <p:spPr>
          <a:xfrm>
            <a:off x="796175" y="3204115"/>
            <a:ext cx="8567182" cy="1653678"/>
          </a:xfrm>
        </p:spPr>
        <p:txBody>
          <a:bodyPr anchor="b"/>
          <a:lstStyle>
            <a:lvl1pPr marL="0" indent="0">
              <a:buNone/>
              <a:defRPr sz="2200"/>
            </a:lvl1pPr>
            <a:lvl2pPr marL="503884" indent="0">
              <a:buNone/>
              <a:defRPr sz="2000"/>
            </a:lvl2pPr>
            <a:lvl3pPr marL="1007767" indent="0">
              <a:buNone/>
              <a:defRPr sz="1800"/>
            </a:lvl3pPr>
            <a:lvl4pPr marL="1511651" indent="0">
              <a:buNone/>
              <a:defRPr sz="1500"/>
            </a:lvl4pPr>
            <a:lvl5pPr marL="2015534" indent="0">
              <a:buNone/>
              <a:defRPr sz="1500"/>
            </a:lvl5pPr>
            <a:lvl6pPr marL="2519416" indent="0">
              <a:buNone/>
              <a:defRPr sz="1500"/>
            </a:lvl6pPr>
            <a:lvl7pPr marL="3023300" indent="0">
              <a:buNone/>
              <a:defRPr sz="1500"/>
            </a:lvl7pPr>
            <a:lvl8pPr marL="3527184" indent="0">
              <a:buNone/>
              <a:defRPr sz="1500"/>
            </a:lvl8pPr>
            <a:lvl9pPr marL="4031067" indent="0">
              <a:buNone/>
              <a:defRPr sz="15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D760E7-C5B9-40B4-9870-E07014B4860E}"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503952" y="1763926"/>
            <a:ext cx="4451575"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5123511" y="1763926"/>
            <a:ext cx="4451575"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7798A-05D4-4BA6-B991-A3DA87D8619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503952" y="1692179"/>
            <a:ext cx="4453326" cy="705219"/>
          </a:xfrm>
        </p:spPr>
        <p:txBody>
          <a:bodyPr anchor="b"/>
          <a:lstStyle>
            <a:lvl1pPr marL="0" indent="0">
              <a:buNone/>
              <a:defRPr sz="2600" b="1"/>
            </a:lvl1pPr>
            <a:lvl2pPr marL="503884" indent="0">
              <a:buNone/>
              <a:defRPr sz="2200" b="1"/>
            </a:lvl2pPr>
            <a:lvl3pPr marL="1007767" indent="0">
              <a:buNone/>
              <a:defRPr sz="2000" b="1"/>
            </a:lvl3pPr>
            <a:lvl4pPr marL="1511651" indent="0">
              <a:buNone/>
              <a:defRPr sz="1800" b="1"/>
            </a:lvl4pPr>
            <a:lvl5pPr marL="2015534" indent="0">
              <a:buNone/>
              <a:defRPr sz="1800" b="1"/>
            </a:lvl5pPr>
            <a:lvl6pPr marL="2519416" indent="0">
              <a:buNone/>
              <a:defRPr sz="1800" b="1"/>
            </a:lvl6pPr>
            <a:lvl7pPr marL="3023300" indent="0">
              <a:buNone/>
              <a:defRPr sz="1800" b="1"/>
            </a:lvl7pPr>
            <a:lvl8pPr marL="3527184" indent="0">
              <a:buNone/>
              <a:defRPr sz="1800" b="1"/>
            </a:lvl8pPr>
            <a:lvl9pPr marL="4031067" indent="0">
              <a:buNone/>
              <a:defRPr sz="1800" b="1"/>
            </a:lvl9pPr>
          </a:lstStyle>
          <a:p>
            <a:pPr lvl="0"/>
            <a:r>
              <a:rPr lang="ru-RU" smtClean="0"/>
              <a:t>Образец текста</a:t>
            </a:r>
          </a:p>
        </p:txBody>
      </p:sp>
      <p:sp>
        <p:nvSpPr>
          <p:cNvPr id="4" name="Содержимое 3"/>
          <p:cNvSpPr>
            <a:spLocks noGrp="1"/>
          </p:cNvSpPr>
          <p:nvPr>
            <p:ph sz="half" idx="2"/>
          </p:nvPr>
        </p:nvSpPr>
        <p:spPr>
          <a:xfrm>
            <a:off x="503952" y="2397397"/>
            <a:ext cx="445332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5120013" y="1692179"/>
            <a:ext cx="4455075" cy="705219"/>
          </a:xfrm>
        </p:spPr>
        <p:txBody>
          <a:bodyPr anchor="b"/>
          <a:lstStyle>
            <a:lvl1pPr marL="0" indent="0">
              <a:buNone/>
              <a:defRPr sz="2600" b="1"/>
            </a:lvl1pPr>
            <a:lvl2pPr marL="503884" indent="0">
              <a:buNone/>
              <a:defRPr sz="2200" b="1"/>
            </a:lvl2pPr>
            <a:lvl3pPr marL="1007767" indent="0">
              <a:buNone/>
              <a:defRPr sz="2000" b="1"/>
            </a:lvl3pPr>
            <a:lvl4pPr marL="1511651" indent="0">
              <a:buNone/>
              <a:defRPr sz="1800" b="1"/>
            </a:lvl4pPr>
            <a:lvl5pPr marL="2015534" indent="0">
              <a:buNone/>
              <a:defRPr sz="1800" b="1"/>
            </a:lvl5pPr>
            <a:lvl6pPr marL="2519416" indent="0">
              <a:buNone/>
              <a:defRPr sz="1800" b="1"/>
            </a:lvl6pPr>
            <a:lvl7pPr marL="3023300" indent="0">
              <a:buNone/>
              <a:defRPr sz="1800" b="1"/>
            </a:lvl7pPr>
            <a:lvl8pPr marL="3527184" indent="0">
              <a:buNone/>
              <a:defRPr sz="1800" b="1"/>
            </a:lvl8pPr>
            <a:lvl9pPr marL="4031067" indent="0">
              <a:buNone/>
              <a:defRPr sz="1800" b="1"/>
            </a:lvl9pPr>
          </a:lstStyle>
          <a:p>
            <a:pPr lvl="0"/>
            <a:r>
              <a:rPr lang="ru-RU" smtClean="0"/>
              <a:t>Образец текста</a:t>
            </a:r>
          </a:p>
        </p:txBody>
      </p:sp>
      <p:sp>
        <p:nvSpPr>
          <p:cNvPr id="6" name="Содержимое 5"/>
          <p:cNvSpPr>
            <a:spLocks noGrp="1"/>
          </p:cNvSpPr>
          <p:nvPr>
            <p:ph sz="quarter" idx="4"/>
          </p:nvPr>
        </p:nvSpPr>
        <p:spPr>
          <a:xfrm>
            <a:off x="5120013" y="2397397"/>
            <a:ext cx="4455075"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48F4AF-A652-497F-B379-37947C5D58B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D615C6-4E79-422C-A95F-715EEC2A7FDA}"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ACE621-A91F-4FDB-83D8-2F571E943C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952" y="300987"/>
            <a:ext cx="3315934" cy="1280945"/>
          </a:xfrm>
        </p:spPr>
        <p:txBody>
          <a:bodyPr anchor="b"/>
          <a:lstStyle>
            <a:lvl1pPr algn="l">
              <a:defRPr sz="2200" b="1"/>
            </a:lvl1pPr>
          </a:lstStyle>
          <a:p>
            <a:r>
              <a:rPr lang="ru-RU" smtClean="0"/>
              <a:t>Образец заголовка</a:t>
            </a:r>
            <a:endParaRPr lang="en-US"/>
          </a:p>
        </p:txBody>
      </p:sp>
      <p:sp>
        <p:nvSpPr>
          <p:cNvPr id="3" name="Содержимое 2"/>
          <p:cNvSpPr>
            <a:spLocks noGrp="1"/>
          </p:cNvSpPr>
          <p:nvPr>
            <p:ph idx="1"/>
          </p:nvPr>
        </p:nvSpPr>
        <p:spPr>
          <a:xfrm>
            <a:off x="3940624" y="300989"/>
            <a:ext cx="5634462"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503952" y="1581934"/>
            <a:ext cx="3315934" cy="5171028"/>
          </a:xfrm>
        </p:spPr>
        <p:txBody>
          <a:bodyPr/>
          <a:lstStyle>
            <a:lvl1pPr marL="0" indent="0">
              <a:buNone/>
              <a:defRPr sz="1500"/>
            </a:lvl1pPr>
            <a:lvl2pPr marL="503884" indent="0">
              <a:buNone/>
              <a:defRPr sz="1300"/>
            </a:lvl2pPr>
            <a:lvl3pPr marL="1007767" indent="0">
              <a:buNone/>
              <a:defRPr sz="1100"/>
            </a:lvl3pPr>
            <a:lvl4pPr marL="1511651" indent="0">
              <a:buNone/>
              <a:defRPr sz="1000"/>
            </a:lvl4pPr>
            <a:lvl5pPr marL="2015534" indent="0">
              <a:buNone/>
              <a:defRPr sz="1000"/>
            </a:lvl5pPr>
            <a:lvl6pPr marL="2519416" indent="0">
              <a:buNone/>
              <a:defRPr sz="1000"/>
            </a:lvl6pPr>
            <a:lvl7pPr marL="3023300" indent="0">
              <a:buNone/>
              <a:defRPr sz="1000"/>
            </a:lvl7pPr>
            <a:lvl8pPr marL="3527184" indent="0">
              <a:buNone/>
              <a:defRPr sz="1000"/>
            </a:lvl8pPr>
            <a:lvl9pPr marL="4031067"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225573-BCB2-4AC4-B1EE-F2D0D057E927}"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314920E-6E25-435F-9234-74E5816DFC37}" type="slidenum">
              <a:rPr lang="en-US" altLang="ja-JP" smtClean="0"/>
              <a:pPr>
                <a:defRPr/>
              </a:pPr>
              <a:t>‹#›</a:t>
            </a:fld>
            <a:endParaRPr lang="en-US" altLang="ja-JP"/>
          </a:p>
        </p:txBody>
      </p:sp>
    </p:spTree>
    <p:extLst>
      <p:ext uri="{BB962C8B-B14F-4D97-AF65-F5344CB8AC3E}">
        <p14:creationId xmlns="" xmlns:p14="http://schemas.microsoft.com/office/powerpoint/2010/main" val="2158935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5563" y="5291772"/>
            <a:ext cx="6047423" cy="624724"/>
          </a:xfrm>
        </p:spPr>
        <p:txBody>
          <a:bodyPr anchor="b"/>
          <a:lstStyle>
            <a:lvl1pPr algn="l">
              <a:defRPr sz="2200" b="1"/>
            </a:lvl1pPr>
          </a:lstStyle>
          <a:p>
            <a:r>
              <a:rPr lang="ru-RU" smtClean="0"/>
              <a:t>Образец заголовка</a:t>
            </a:r>
            <a:endParaRPr lang="en-US"/>
          </a:p>
        </p:txBody>
      </p:sp>
      <p:sp>
        <p:nvSpPr>
          <p:cNvPr id="3" name="Рисунок 2"/>
          <p:cNvSpPr>
            <a:spLocks noGrp="1"/>
          </p:cNvSpPr>
          <p:nvPr>
            <p:ph type="pic" idx="1"/>
          </p:nvPr>
        </p:nvSpPr>
        <p:spPr>
          <a:xfrm>
            <a:off x="1975563" y="675471"/>
            <a:ext cx="6047423" cy="4535805"/>
          </a:xfrm>
        </p:spPr>
        <p:txBody>
          <a:bodyPr/>
          <a:lstStyle>
            <a:lvl1pPr marL="0" indent="0">
              <a:buNone/>
              <a:defRPr sz="3500"/>
            </a:lvl1pPr>
            <a:lvl2pPr marL="503884" indent="0">
              <a:buNone/>
              <a:defRPr sz="3100"/>
            </a:lvl2pPr>
            <a:lvl3pPr marL="1007767" indent="0">
              <a:buNone/>
              <a:defRPr sz="2600"/>
            </a:lvl3pPr>
            <a:lvl4pPr marL="1511651" indent="0">
              <a:buNone/>
              <a:defRPr sz="2200"/>
            </a:lvl4pPr>
            <a:lvl5pPr marL="2015534" indent="0">
              <a:buNone/>
              <a:defRPr sz="2200"/>
            </a:lvl5pPr>
            <a:lvl6pPr marL="2519416" indent="0">
              <a:buNone/>
              <a:defRPr sz="2200"/>
            </a:lvl6pPr>
            <a:lvl7pPr marL="3023300" indent="0">
              <a:buNone/>
              <a:defRPr sz="2200"/>
            </a:lvl7pPr>
            <a:lvl8pPr marL="3527184" indent="0">
              <a:buNone/>
              <a:defRPr sz="2200"/>
            </a:lvl8pPr>
            <a:lvl9pPr marL="4031067" indent="0">
              <a:buNone/>
              <a:defRPr sz="2200"/>
            </a:lvl9pPr>
          </a:lstStyle>
          <a:p>
            <a:pPr lvl="0"/>
            <a:endParaRPr lang="en-US" noProof="0" smtClean="0"/>
          </a:p>
        </p:txBody>
      </p:sp>
      <p:sp>
        <p:nvSpPr>
          <p:cNvPr id="4" name="Текст 3"/>
          <p:cNvSpPr>
            <a:spLocks noGrp="1"/>
          </p:cNvSpPr>
          <p:nvPr>
            <p:ph type="body" sz="half" idx="2"/>
          </p:nvPr>
        </p:nvSpPr>
        <p:spPr>
          <a:xfrm>
            <a:off x="1975563" y="5916496"/>
            <a:ext cx="6047423" cy="887211"/>
          </a:xfrm>
        </p:spPr>
        <p:txBody>
          <a:bodyPr/>
          <a:lstStyle>
            <a:lvl1pPr marL="0" indent="0">
              <a:buNone/>
              <a:defRPr sz="1500"/>
            </a:lvl1pPr>
            <a:lvl2pPr marL="503884" indent="0">
              <a:buNone/>
              <a:defRPr sz="1300"/>
            </a:lvl2pPr>
            <a:lvl3pPr marL="1007767" indent="0">
              <a:buNone/>
              <a:defRPr sz="1100"/>
            </a:lvl3pPr>
            <a:lvl4pPr marL="1511651" indent="0">
              <a:buNone/>
              <a:defRPr sz="1000"/>
            </a:lvl4pPr>
            <a:lvl5pPr marL="2015534" indent="0">
              <a:buNone/>
              <a:defRPr sz="1000"/>
            </a:lvl5pPr>
            <a:lvl6pPr marL="2519416" indent="0">
              <a:buNone/>
              <a:defRPr sz="1000"/>
            </a:lvl6pPr>
            <a:lvl7pPr marL="3023300" indent="0">
              <a:buNone/>
              <a:defRPr sz="1000"/>
            </a:lvl7pPr>
            <a:lvl8pPr marL="3527184" indent="0">
              <a:buNone/>
              <a:defRPr sz="1000"/>
            </a:lvl8pPr>
            <a:lvl9pPr marL="4031067"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26320-751B-48A7-9820-4E0381E37E73}"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889F2F-8F6E-40D3-A2D1-8B25F77B14A9}"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07302" y="302739"/>
            <a:ext cx="2267784" cy="645022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03953" y="302739"/>
            <a:ext cx="6635367" cy="645022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E8499-BE4D-48B1-B39C-4DBE38B51221}"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928" y="2348400"/>
            <a:ext cx="8567182" cy="1620430"/>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511856" y="4283816"/>
            <a:ext cx="7055327" cy="1931917"/>
          </a:xfrm>
        </p:spPr>
        <p:txBody>
          <a:bodyPr/>
          <a:lstStyle>
            <a:lvl1pPr marL="0" indent="0" algn="ctr">
              <a:buNone/>
              <a:defRPr/>
            </a:lvl1pPr>
            <a:lvl2pPr marL="503926" indent="0" algn="ctr">
              <a:buNone/>
              <a:defRPr/>
            </a:lvl2pPr>
            <a:lvl3pPr marL="1007852" indent="0" algn="ctr">
              <a:buNone/>
              <a:defRPr/>
            </a:lvl3pPr>
            <a:lvl4pPr marL="1511778" indent="0" algn="ctr">
              <a:buNone/>
              <a:defRPr/>
            </a:lvl4pPr>
            <a:lvl5pPr marL="2015703" indent="0" algn="ctr">
              <a:buNone/>
              <a:defRPr/>
            </a:lvl5pPr>
            <a:lvl6pPr marL="2519629" indent="0" algn="ctr">
              <a:buNone/>
              <a:defRPr/>
            </a:lvl6pPr>
            <a:lvl7pPr marL="3023555" indent="0" algn="ctr">
              <a:buNone/>
              <a:defRPr/>
            </a:lvl7pPr>
            <a:lvl8pPr marL="3527481" indent="0" algn="ctr">
              <a:buNone/>
              <a:defRPr/>
            </a:lvl8pPr>
            <a:lvl9pPr marL="4031407" indent="0" algn="ctr">
              <a:buNone/>
              <a:defRPr/>
            </a:lvl9pPr>
          </a:lstStyle>
          <a:p>
            <a:r>
              <a:rPr lang="ru-RU" smtClean="0"/>
              <a:t>Образец подзаголовка</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A40AE-C64A-4D84-9861-99551C5C9438}"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47441-343E-4336-9F94-B8718597BB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175" y="4857792"/>
            <a:ext cx="8567182" cy="1501435"/>
          </a:xfrm>
        </p:spPr>
        <p:txBody>
          <a:bodyPr anchor="t"/>
          <a:lstStyle>
            <a:lvl1pPr algn="l">
              <a:defRPr sz="4400" b="1" cap="all"/>
            </a:lvl1pPr>
          </a:lstStyle>
          <a:p>
            <a:r>
              <a:rPr lang="ru-RU" smtClean="0"/>
              <a:t>Образец заголовка</a:t>
            </a:r>
            <a:endParaRPr lang="en-US"/>
          </a:p>
        </p:txBody>
      </p:sp>
      <p:sp>
        <p:nvSpPr>
          <p:cNvPr id="3" name="Текст 2"/>
          <p:cNvSpPr>
            <a:spLocks noGrp="1"/>
          </p:cNvSpPr>
          <p:nvPr>
            <p:ph type="body" idx="1"/>
          </p:nvPr>
        </p:nvSpPr>
        <p:spPr>
          <a:xfrm>
            <a:off x="796175" y="3204114"/>
            <a:ext cx="8567182" cy="1653678"/>
          </a:xfrm>
        </p:spPr>
        <p:txBody>
          <a:bodyPr anchor="b"/>
          <a:lstStyle>
            <a:lvl1pPr marL="0" indent="0">
              <a:buNone/>
              <a:defRPr sz="2200"/>
            </a:lvl1pPr>
            <a:lvl2pPr marL="503926" indent="0">
              <a:buNone/>
              <a:defRPr sz="2000"/>
            </a:lvl2pPr>
            <a:lvl3pPr marL="1007852" indent="0">
              <a:buNone/>
              <a:defRPr sz="1800"/>
            </a:lvl3pPr>
            <a:lvl4pPr marL="1511778" indent="0">
              <a:buNone/>
              <a:defRPr sz="1500"/>
            </a:lvl4pPr>
            <a:lvl5pPr marL="2015703" indent="0">
              <a:buNone/>
              <a:defRPr sz="1500"/>
            </a:lvl5pPr>
            <a:lvl6pPr marL="2519629" indent="0">
              <a:buNone/>
              <a:defRPr sz="1500"/>
            </a:lvl6pPr>
            <a:lvl7pPr marL="3023555" indent="0">
              <a:buNone/>
              <a:defRPr sz="1500"/>
            </a:lvl7pPr>
            <a:lvl8pPr marL="3527481" indent="0">
              <a:buNone/>
              <a:defRPr sz="1500"/>
            </a:lvl8pPr>
            <a:lvl9pPr marL="4031407" indent="0">
              <a:buNone/>
              <a:defRPr sz="15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D760E7-C5B9-40B4-9870-E07014B4860E}"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503952" y="1763925"/>
            <a:ext cx="4451575"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5123511" y="1763925"/>
            <a:ext cx="4451575"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7798A-05D4-4BA6-B991-A3DA87D8619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503952" y="1692178"/>
            <a:ext cx="4453326" cy="705219"/>
          </a:xfrm>
        </p:spPr>
        <p:txBody>
          <a:bodyPr anchor="b"/>
          <a:lstStyle>
            <a:lvl1pPr marL="0" indent="0">
              <a:buNone/>
              <a:defRPr sz="2600" b="1"/>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ru-RU" smtClean="0"/>
              <a:t>Образец текста</a:t>
            </a:r>
          </a:p>
        </p:txBody>
      </p:sp>
      <p:sp>
        <p:nvSpPr>
          <p:cNvPr id="4" name="Содержимое 3"/>
          <p:cNvSpPr>
            <a:spLocks noGrp="1"/>
          </p:cNvSpPr>
          <p:nvPr>
            <p:ph sz="half" idx="2"/>
          </p:nvPr>
        </p:nvSpPr>
        <p:spPr>
          <a:xfrm>
            <a:off x="503952" y="2397397"/>
            <a:ext cx="445332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5120012" y="1692178"/>
            <a:ext cx="4455075" cy="705219"/>
          </a:xfrm>
        </p:spPr>
        <p:txBody>
          <a:bodyPr anchor="b"/>
          <a:lstStyle>
            <a:lvl1pPr marL="0" indent="0">
              <a:buNone/>
              <a:defRPr sz="2600" b="1"/>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ru-RU" smtClean="0"/>
              <a:t>Образец текста</a:t>
            </a:r>
          </a:p>
        </p:txBody>
      </p:sp>
      <p:sp>
        <p:nvSpPr>
          <p:cNvPr id="6" name="Содержимое 5"/>
          <p:cNvSpPr>
            <a:spLocks noGrp="1"/>
          </p:cNvSpPr>
          <p:nvPr>
            <p:ph sz="quarter" idx="4"/>
          </p:nvPr>
        </p:nvSpPr>
        <p:spPr>
          <a:xfrm>
            <a:off x="5120012" y="2397397"/>
            <a:ext cx="4455075"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48F4AF-A652-497F-B379-37947C5D58B0}"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D615C6-4E79-422C-A95F-715EEC2A7FDA}"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ACE621-A91F-4FDB-83D8-2F571E943C66}"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685" y="1884671"/>
            <a:ext cx="8693170" cy="3144614"/>
          </a:xfrm>
        </p:spPr>
        <p:txBody>
          <a:bodyPr anchor="b"/>
          <a:lstStyle>
            <a:lvl1pPr>
              <a:defRPr sz="6600"/>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687685" y="5059036"/>
            <a:ext cx="8693170" cy="1653678"/>
          </a:xfrm>
        </p:spPr>
        <p:txBody>
          <a:bodyPr/>
          <a:lstStyle>
            <a:lvl1pPr marL="0" indent="0">
              <a:buNone/>
              <a:defRPr sz="2600">
                <a:solidFill>
                  <a:schemeClr val="tx1"/>
                </a:solidFill>
              </a:defRPr>
            </a:lvl1pPr>
            <a:lvl2pPr marL="503929" indent="0">
              <a:buNone/>
              <a:defRPr sz="2200">
                <a:solidFill>
                  <a:schemeClr val="tx1">
                    <a:tint val="75000"/>
                  </a:schemeClr>
                </a:solidFill>
              </a:defRPr>
            </a:lvl2pPr>
            <a:lvl3pPr marL="1007858" indent="0">
              <a:buNone/>
              <a:defRPr sz="2000">
                <a:solidFill>
                  <a:schemeClr val="tx1">
                    <a:tint val="75000"/>
                  </a:schemeClr>
                </a:solidFill>
              </a:defRPr>
            </a:lvl3pPr>
            <a:lvl4pPr marL="1511787" indent="0">
              <a:buNone/>
              <a:defRPr sz="1800">
                <a:solidFill>
                  <a:schemeClr val="tx1">
                    <a:tint val="75000"/>
                  </a:schemeClr>
                </a:solidFill>
              </a:defRPr>
            </a:lvl4pPr>
            <a:lvl5pPr marL="2015717" indent="0">
              <a:buNone/>
              <a:defRPr sz="1800">
                <a:solidFill>
                  <a:schemeClr val="tx1">
                    <a:tint val="75000"/>
                  </a:schemeClr>
                </a:solidFill>
              </a:defRPr>
            </a:lvl5pPr>
            <a:lvl6pPr marL="2519646" indent="0">
              <a:buNone/>
              <a:defRPr sz="1800">
                <a:solidFill>
                  <a:schemeClr val="tx1">
                    <a:tint val="75000"/>
                  </a:schemeClr>
                </a:solidFill>
              </a:defRPr>
            </a:lvl6pPr>
            <a:lvl7pPr marL="3023575" indent="0">
              <a:buNone/>
              <a:defRPr sz="1800">
                <a:solidFill>
                  <a:schemeClr val="tx1">
                    <a:tint val="75000"/>
                  </a:schemeClr>
                </a:solidFill>
              </a:defRPr>
            </a:lvl7pPr>
            <a:lvl8pPr marL="3527504" indent="0">
              <a:buNone/>
              <a:defRPr sz="1800">
                <a:solidFill>
                  <a:schemeClr val="tx1">
                    <a:tint val="75000"/>
                  </a:schemeClr>
                </a:solidFill>
              </a:defRPr>
            </a:lvl8pPr>
            <a:lvl9pPr marL="4031433" indent="0">
              <a:buNone/>
              <a:defRPr sz="1800">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77BC17D5-8F81-4D4E-A9C1-50D07E63D73A}" type="slidenum">
              <a:rPr lang="en-US" altLang="ja-JP" smtClean="0"/>
              <a:pPr>
                <a:defRPr/>
              </a:pPr>
              <a:t>‹#›</a:t>
            </a:fld>
            <a:endParaRPr lang="en-US" altLang="ja-JP"/>
          </a:p>
        </p:txBody>
      </p:sp>
    </p:spTree>
    <p:extLst>
      <p:ext uri="{BB962C8B-B14F-4D97-AF65-F5344CB8AC3E}">
        <p14:creationId xmlns="" xmlns:p14="http://schemas.microsoft.com/office/powerpoint/2010/main" val="1947367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952" y="300987"/>
            <a:ext cx="3315934" cy="1280945"/>
          </a:xfrm>
        </p:spPr>
        <p:txBody>
          <a:bodyPr anchor="b"/>
          <a:lstStyle>
            <a:lvl1pPr algn="l">
              <a:defRPr sz="2200" b="1"/>
            </a:lvl1pPr>
          </a:lstStyle>
          <a:p>
            <a:r>
              <a:rPr lang="ru-RU" smtClean="0"/>
              <a:t>Образец заголовка</a:t>
            </a:r>
            <a:endParaRPr lang="en-US"/>
          </a:p>
        </p:txBody>
      </p:sp>
      <p:sp>
        <p:nvSpPr>
          <p:cNvPr id="3" name="Содержимое 2"/>
          <p:cNvSpPr>
            <a:spLocks noGrp="1"/>
          </p:cNvSpPr>
          <p:nvPr>
            <p:ph idx="1"/>
          </p:nvPr>
        </p:nvSpPr>
        <p:spPr>
          <a:xfrm>
            <a:off x="3940624" y="300988"/>
            <a:ext cx="5634462"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503952" y="1581933"/>
            <a:ext cx="3315934" cy="5171028"/>
          </a:xfrm>
        </p:spPr>
        <p:txBody>
          <a:bodyPr/>
          <a:lstStyle>
            <a:lvl1pPr marL="0" indent="0">
              <a:buNone/>
              <a:defRPr sz="15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225573-BCB2-4AC4-B1EE-F2D0D057E927}"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5562" y="5291772"/>
            <a:ext cx="6047423" cy="624724"/>
          </a:xfrm>
        </p:spPr>
        <p:txBody>
          <a:bodyPr anchor="b"/>
          <a:lstStyle>
            <a:lvl1pPr algn="l">
              <a:defRPr sz="2200" b="1"/>
            </a:lvl1pPr>
          </a:lstStyle>
          <a:p>
            <a:r>
              <a:rPr lang="ru-RU" smtClean="0"/>
              <a:t>Образец заголовка</a:t>
            </a:r>
            <a:endParaRPr lang="en-US"/>
          </a:p>
        </p:txBody>
      </p:sp>
      <p:sp>
        <p:nvSpPr>
          <p:cNvPr id="3" name="Рисунок 2"/>
          <p:cNvSpPr>
            <a:spLocks noGrp="1"/>
          </p:cNvSpPr>
          <p:nvPr>
            <p:ph type="pic" idx="1"/>
          </p:nvPr>
        </p:nvSpPr>
        <p:spPr>
          <a:xfrm>
            <a:off x="1975562" y="675471"/>
            <a:ext cx="6047423" cy="4535805"/>
          </a:xfrm>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pPr lvl="0"/>
            <a:endParaRPr lang="en-US" noProof="0" smtClean="0"/>
          </a:p>
        </p:txBody>
      </p:sp>
      <p:sp>
        <p:nvSpPr>
          <p:cNvPr id="4" name="Текст 3"/>
          <p:cNvSpPr>
            <a:spLocks noGrp="1"/>
          </p:cNvSpPr>
          <p:nvPr>
            <p:ph type="body" sz="half" idx="2"/>
          </p:nvPr>
        </p:nvSpPr>
        <p:spPr>
          <a:xfrm>
            <a:off x="1975562" y="5916496"/>
            <a:ext cx="6047423" cy="887211"/>
          </a:xfrm>
        </p:spPr>
        <p:txBody>
          <a:bodyPr/>
          <a:lstStyle>
            <a:lvl1pPr marL="0" indent="0">
              <a:buNone/>
              <a:defRPr sz="15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26320-751B-48A7-9820-4E0381E37E73}"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889F2F-8F6E-40D3-A2D1-8B25F77B14A9}"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07302" y="302738"/>
            <a:ext cx="2267784" cy="645022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503952" y="302738"/>
            <a:ext cx="6635367" cy="645022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E8499-BE4D-48B1-B39C-4DBE38B51221}"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Content Placeholder 2"/>
          <p:cNvSpPr>
            <a:spLocks noGrp="1"/>
          </p:cNvSpPr>
          <p:nvPr>
            <p:ph sz="half" idx="1"/>
          </p:nvPr>
        </p:nvSpPr>
        <p:spPr>
          <a:xfrm>
            <a:off x="692935" y="2012414"/>
            <a:ext cx="4283591" cy="4796544"/>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5102513" y="2012414"/>
            <a:ext cx="4283591" cy="4796544"/>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7D7E5157-F801-4533-8213-0635ABD87FF5}" type="slidenum">
              <a:rPr lang="en-US" altLang="ja-JP" smtClean="0"/>
              <a:pPr>
                <a:defRPr/>
              </a:pPr>
              <a:t>‹#›</a:t>
            </a:fld>
            <a:endParaRPr lang="en-US" altLang="ja-JP"/>
          </a:p>
        </p:txBody>
      </p:sp>
    </p:spTree>
    <p:extLst>
      <p:ext uri="{BB962C8B-B14F-4D97-AF65-F5344CB8AC3E}">
        <p14:creationId xmlns="" xmlns:p14="http://schemas.microsoft.com/office/powerpoint/2010/main" val="211784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247" y="402484"/>
            <a:ext cx="8693170" cy="1461188"/>
          </a:xfrm>
        </p:spPr>
        <p:txBody>
          <a:bodyPr/>
          <a:lstStyle/>
          <a:p>
            <a:r>
              <a:rPr lang="en-US" altLang="ja-JP" smtClean="0"/>
              <a:t>Click to edit Master title style</a:t>
            </a:r>
            <a:endParaRPr lang="en-US" dirty="0"/>
          </a:p>
        </p:txBody>
      </p:sp>
      <p:sp>
        <p:nvSpPr>
          <p:cNvPr id="3" name="Text Placeholder 2"/>
          <p:cNvSpPr>
            <a:spLocks noGrp="1"/>
          </p:cNvSpPr>
          <p:nvPr>
            <p:ph type="body" idx="1"/>
          </p:nvPr>
        </p:nvSpPr>
        <p:spPr>
          <a:xfrm>
            <a:off x="694249" y="1853171"/>
            <a:ext cx="4263905" cy="908210"/>
          </a:xfrm>
        </p:spPr>
        <p:txBody>
          <a:bodyPr anchor="b"/>
          <a:lstStyle>
            <a:lvl1pPr marL="0" indent="0">
              <a:buNone/>
              <a:defRPr sz="2600" b="1"/>
            </a:lvl1pPr>
            <a:lvl2pPr marL="503929" indent="0">
              <a:buNone/>
              <a:defRPr sz="2200" b="1"/>
            </a:lvl2pPr>
            <a:lvl3pPr marL="1007858" indent="0">
              <a:buNone/>
              <a:defRPr sz="2000" b="1"/>
            </a:lvl3pPr>
            <a:lvl4pPr marL="1511787" indent="0">
              <a:buNone/>
              <a:defRPr sz="1800" b="1"/>
            </a:lvl4pPr>
            <a:lvl5pPr marL="2015717" indent="0">
              <a:buNone/>
              <a:defRPr sz="1800" b="1"/>
            </a:lvl5pPr>
            <a:lvl6pPr marL="2519646" indent="0">
              <a:buNone/>
              <a:defRPr sz="1800" b="1"/>
            </a:lvl6pPr>
            <a:lvl7pPr marL="3023575" indent="0">
              <a:buNone/>
              <a:defRPr sz="1800" b="1"/>
            </a:lvl7pPr>
            <a:lvl8pPr marL="3527504" indent="0">
              <a:buNone/>
              <a:defRPr sz="1800" b="1"/>
            </a:lvl8pPr>
            <a:lvl9pPr marL="4031433" indent="0">
              <a:buNone/>
              <a:defRPr sz="1800" b="1"/>
            </a:lvl9pPr>
          </a:lstStyle>
          <a:p>
            <a:pPr lvl="0"/>
            <a:r>
              <a:rPr lang="en-US" altLang="ja-JP" smtClean="0"/>
              <a:t>Click to edit Master text styles</a:t>
            </a:r>
          </a:p>
        </p:txBody>
      </p:sp>
      <p:sp>
        <p:nvSpPr>
          <p:cNvPr id="4" name="Content Placeholder 3"/>
          <p:cNvSpPr>
            <a:spLocks noGrp="1"/>
          </p:cNvSpPr>
          <p:nvPr>
            <p:ph sz="half" idx="2"/>
          </p:nvPr>
        </p:nvSpPr>
        <p:spPr>
          <a:xfrm>
            <a:off x="694249" y="2761381"/>
            <a:ext cx="4263905" cy="4061576"/>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Text Placeholder 4"/>
          <p:cNvSpPr>
            <a:spLocks noGrp="1"/>
          </p:cNvSpPr>
          <p:nvPr>
            <p:ph type="body" sz="quarter" idx="3"/>
          </p:nvPr>
        </p:nvSpPr>
        <p:spPr>
          <a:xfrm>
            <a:off x="5102515" y="1853171"/>
            <a:ext cx="4284904" cy="908210"/>
          </a:xfrm>
        </p:spPr>
        <p:txBody>
          <a:bodyPr anchor="b"/>
          <a:lstStyle>
            <a:lvl1pPr marL="0" indent="0">
              <a:buNone/>
              <a:defRPr sz="2600" b="1"/>
            </a:lvl1pPr>
            <a:lvl2pPr marL="503929" indent="0">
              <a:buNone/>
              <a:defRPr sz="2200" b="1"/>
            </a:lvl2pPr>
            <a:lvl3pPr marL="1007858" indent="0">
              <a:buNone/>
              <a:defRPr sz="2000" b="1"/>
            </a:lvl3pPr>
            <a:lvl4pPr marL="1511787" indent="0">
              <a:buNone/>
              <a:defRPr sz="1800" b="1"/>
            </a:lvl4pPr>
            <a:lvl5pPr marL="2015717" indent="0">
              <a:buNone/>
              <a:defRPr sz="1800" b="1"/>
            </a:lvl5pPr>
            <a:lvl6pPr marL="2519646" indent="0">
              <a:buNone/>
              <a:defRPr sz="1800" b="1"/>
            </a:lvl6pPr>
            <a:lvl7pPr marL="3023575" indent="0">
              <a:buNone/>
              <a:defRPr sz="1800" b="1"/>
            </a:lvl7pPr>
            <a:lvl8pPr marL="3527504" indent="0">
              <a:buNone/>
              <a:defRPr sz="1800" b="1"/>
            </a:lvl8pPr>
            <a:lvl9pPr marL="4031433" indent="0">
              <a:buNone/>
              <a:defRPr sz="1800" b="1"/>
            </a:lvl9pPr>
          </a:lstStyle>
          <a:p>
            <a:pPr lvl="0"/>
            <a:r>
              <a:rPr lang="en-US" altLang="ja-JP" smtClean="0"/>
              <a:t>Click to edit Master text styles</a:t>
            </a:r>
          </a:p>
        </p:txBody>
      </p:sp>
      <p:sp>
        <p:nvSpPr>
          <p:cNvPr id="6" name="Content Placeholder 5"/>
          <p:cNvSpPr>
            <a:spLocks noGrp="1"/>
          </p:cNvSpPr>
          <p:nvPr>
            <p:ph sz="quarter" idx="4"/>
          </p:nvPr>
        </p:nvSpPr>
        <p:spPr>
          <a:xfrm>
            <a:off x="5102515" y="2761381"/>
            <a:ext cx="4284904" cy="4061576"/>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D5EA7AD1-F8EF-44EB-AC4B-03A687B135C5}" type="slidenum">
              <a:rPr lang="en-US" altLang="ja-JP" smtClean="0"/>
              <a:pPr>
                <a:defRPr/>
              </a:pPr>
              <a:t>‹#›</a:t>
            </a:fld>
            <a:endParaRPr lang="en-US" altLang="ja-JP"/>
          </a:p>
        </p:txBody>
      </p:sp>
    </p:spTree>
    <p:extLst>
      <p:ext uri="{BB962C8B-B14F-4D97-AF65-F5344CB8AC3E}">
        <p14:creationId xmlns="" xmlns:p14="http://schemas.microsoft.com/office/powerpoint/2010/main" val="110274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E0CD972E-065C-47D9-81D2-F6697EACAE04}" type="slidenum">
              <a:rPr lang="en-US" altLang="ja-JP" smtClean="0"/>
              <a:pPr>
                <a:defRPr/>
              </a:pPr>
              <a:t>‹#›</a:t>
            </a:fld>
            <a:endParaRPr lang="en-US" altLang="ja-JP"/>
          </a:p>
        </p:txBody>
      </p:sp>
    </p:spTree>
    <p:extLst>
      <p:ext uri="{BB962C8B-B14F-4D97-AF65-F5344CB8AC3E}">
        <p14:creationId xmlns="" xmlns:p14="http://schemas.microsoft.com/office/powerpoint/2010/main" val="1744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94EF4A0-0885-4DB5-8E79-C86D08C4CFB9}" type="slidenum">
              <a:rPr lang="en-US" altLang="ja-JP" smtClean="0"/>
              <a:pPr>
                <a:defRPr/>
              </a:pPr>
              <a:t>‹#›</a:t>
            </a:fld>
            <a:endParaRPr lang="en-US" altLang="ja-JP"/>
          </a:p>
        </p:txBody>
      </p:sp>
    </p:spTree>
    <p:extLst>
      <p:ext uri="{BB962C8B-B14F-4D97-AF65-F5344CB8AC3E}">
        <p14:creationId xmlns="" xmlns:p14="http://schemas.microsoft.com/office/powerpoint/2010/main" val="3580307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8"/>
            <a:ext cx="3250752" cy="1763924"/>
          </a:xfrm>
        </p:spPr>
        <p:txBody>
          <a:bodyPr anchor="b"/>
          <a:lstStyle>
            <a:lvl1pPr>
              <a:defRPr sz="3500"/>
            </a:lvl1pPr>
          </a:lstStyle>
          <a:p>
            <a:r>
              <a:rPr lang="en-US" altLang="ja-JP" smtClean="0"/>
              <a:t>Click to edit Master title style</a:t>
            </a:r>
            <a:endParaRPr lang="en-US" dirty="0"/>
          </a:p>
        </p:txBody>
      </p:sp>
      <p:sp>
        <p:nvSpPr>
          <p:cNvPr id="3" name="Content Placeholder 2"/>
          <p:cNvSpPr>
            <a:spLocks noGrp="1"/>
          </p:cNvSpPr>
          <p:nvPr>
            <p:ph idx="1"/>
          </p:nvPr>
        </p:nvSpPr>
        <p:spPr>
          <a:xfrm>
            <a:off x="4284905" y="1088456"/>
            <a:ext cx="5102513" cy="5372269"/>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694247" y="2267902"/>
            <a:ext cx="3250752" cy="4201570"/>
          </a:xfrm>
        </p:spPr>
        <p:txBody>
          <a:bodyPr/>
          <a:lstStyle>
            <a:lvl1pPr marL="0" indent="0">
              <a:buNone/>
              <a:defRPr sz="1800"/>
            </a:lvl1pPr>
            <a:lvl2pPr marL="503929" indent="0">
              <a:buNone/>
              <a:defRPr sz="1500"/>
            </a:lvl2pPr>
            <a:lvl3pPr marL="1007858" indent="0">
              <a:buNone/>
              <a:defRPr sz="1300"/>
            </a:lvl3pPr>
            <a:lvl4pPr marL="1511787" indent="0">
              <a:buNone/>
              <a:defRPr sz="1100"/>
            </a:lvl4pPr>
            <a:lvl5pPr marL="2015717" indent="0">
              <a:buNone/>
              <a:defRPr sz="1100"/>
            </a:lvl5pPr>
            <a:lvl6pPr marL="2519646" indent="0">
              <a:buNone/>
              <a:defRPr sz="1100"/>
            </a:lvl6pPr>
            <a:lvl7pPr marL="3023575" indent="0">
              <a:buNone/>
              <a:defRPr sz="1100"/>
            </a:lvl7pPr>
            <a:lvl8pPr marL="3527504" indent="0">
              <a:buNone/>
              <a:defRPr sz="1100"/>
            </a:lvl8pPr>
            <a:lvl9pPr marL="4031433" indent="0">
              <a:buNone/>
              <a:defRPr sz="11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73D6CC91-578F-4EA7-A72D-844BA209264F}" type="slidenum">
              <a:rPr lang="en-US" altLang="ja-JP" smtClean="0"/>
              <a:pPr>
                <a:defRPr/>
              </a:pPr>
              <a:t>‹#›</a:t>
            </a:fld>
            <a:endParaRPr lang="en-US" altLang="ja-JP"/>
          </a:p>
        </p:txBody>
      </p:sp>
    </p:spTree>
    <p:extLst>
      <p:ext uri="{BB962C8B-B14F-4D97-AF65-F5344CB8AC3E}">
        <p14:creationId xmlns="" xmlns:p14="http://schemas.microsoft.com/office/powerpoint/2010/main" val="126090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8"/>
            <a:ext cx="3250752" cy="1763924"/>
          </a:xfrm>
        </p:spPr>
        <p:txBody>
          <a:bodyPr anchor="b"/>
          <a:lstStyle>
            <a:lvl1pPr>
              <a:defRPr sz="3500"/>
            </a:lvl1pPr>
          </a:lstStyle>
          <a:p>
            <a:r>
              <a:rPr lang="en-US" altLang="ja-JP" smtClean="0"/>
              <a:t>Click to edit Master title style</a:t>
            </a:r>
            <a:endParaRPr lang="en-US" dirty="0"/>
          </a:p>
        </p:txBody>
      </p:sp>
      <p:sp>
        <p:nvSpPr>
          <p:cNvPr id="3" name="Picture Placeholder 2"/>
          <p:cNvSpPr>
            <a:spLocks noGrp="1" noChangeAspect="1"/>
          </p:cNvSpPr>
          <p:nvPr>
            <p:ph type="pic" idx="1"/>
          </p:nvPr>
        </p:nvSpPr>
        <p:spPr>
          <a:xfrm>
            <a:off x="4284905" y="1088456"/>
            <a:ext cx="5102513" cy="5372269"/>
          </a:xfrm>
        </p:spPr>
        <p:txBody>
          <a:bodyPr anchor="t"/>
          <a:lstStyle>
            <a:lvl1pPr marL="0" indent="0">
              <a:buNone/>
              <a:defRPr sz="3500"/>
            </a:lvl1pPr>
            <a:lvl2pPr marL="503929" indent="0">
              <a:buNone/>
              <a:defRPr sz="3100"/>
            </a:lvl2pPr>
            <a:lvl3pPr marL="1007858" indent="0">
              <a:buNone/>
              <a:defRPr sz="2600"/>
            </a:lvl3pPr>
            <a:lvl4pPr marL="1511787" indent="0">
              <a:buNone/>
              <a:defRPr sz="2200"/>
            </a:lvl4pPr>
            <a:lvl5pPr marL="2015717" indent="0">
              <a:buNone/>
              <a:defRPr sz="2200"/>
            </a:lvl5pPr>
            <a:lvl6pPr marL="2519646" indent="0">
              <a:buNone/>
              <a:defRPr sz="2200"/>
            </a:lvl6pPr>
            <a:lvl7pPr marL="3023575" indent="0">
              <a:buNone/>
              <a:defRPr sz="2200"/>
            </a:lvl7pPr>
            <a:lvl8pPr marL="3527504" indent="0">
              <a:buNone/>
              <a:defRPr sz="2200"/>
            </a:lvl8pPr>
            <a:lvl9pPr marL="4031433" indent="0">
              <a:buNone/>
              <a:defRPr sz="2200"/>
            </a:lvl9pPr>
          </a:lstStyle>
          <a:p>
            <a:r>
              <a:rPr lang="en-US" altLang="ja-JP" smtClean="0"/>
              <a:t>Click icon to add picture</a:t>
            </a:r>
            <a:endParaRPr lang="en-US" dirty="0"/>
          </a:p>
        </p:txBody>
      </p:sp>
      <p:sp>
        <p:nvSpPr>
          <p:cNvPr id="4" name="Text Placeholder 3"/>
          <p:cNvSpPr>
            <a:spLocks noGrp="1"/>
          </p:cNvSpPr>
          <p:nvPr>
            <p:ph type="body" sz="half" idx="2"/>
          </p:nvPr>
        </p:nvSpPr>
        <p:spPr>
          <a:xfrm>
            <a:off x="694247" y="2267902"/>
            <a:ext cx="3250752" cy="4201570"/>
          </a:xfrm>
        </p:spPr>
        <p:txBody>
          <a:bodyPr/>
          <a:lstStyle>
            <a:lvl1pPr marL="0" indent="0">
              <a:buNone/>
              <a:defRPr sz="1800"/>
            </a:lvl1pPr>
            <a:lvl2pPr marL="503929" indent="0">
              <a:buNone/>
              <a:defRPr sz="1500"/>
            </a:lvl2pPr>
            <a:lvl3pPr marL="1007858" indent="0">
              <a:buNone/>
              <a:defRPr sz="1300"/>
            </a:lvl3pPr>
            <a:lvl4pPr marL="1511787" indent="0">
              <a:buNone/>
              <a:defRPr sz="1100"/>
            </a:lvl4pPr>
            <a:lvl5pPr marL="2015717" indent="0">
              <a:buNone/>
              <a:defRPr sz="1100"/>
            </a:lvl5pPr>
            <a:lvl6pPr marL="2519646" indent="0">
              <a:buNone/>
              <a:defRPr sz="1100"/>
            </a:lvl6pPr>
            <a:lvl7pPr marL="3023575" indent="0">
              <a:buNone/>
              <a:defRPr sz="1100"/>
            </a:lvl7pPr>
            <a:lvl8pPr marL="3527504" indent="0">
              <a:buNone/>
              <a:defRPr sz="1100"/>
            </a:lvl8pPr>
            <a:lvl9pPr marL="4031433" indent="0">
              <a:buNone/>
              <a:defRPr sz="11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04-Oct-18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217EA654-CE7E-4480-A0F4-65A5F49F8757}" type="slidenum">
              <a:rPr lang="en-US" altLang="ja-JP" smtClean="0"/>
              <a:pPr>
                <a:defRPr/>
              </a:pPr>
              <a:t>‹#›</a:t>
            </a:fld>
            <a:endParaRPr lang="en-US" altLang="ja-JP"/>
          </a:p>
        </p:txBody>
      </p:sp>
    </p:spTree>
    <p:extLst>
      <p:ext uri="{BB962C8B-B14F-4D97-AF65-F5344CB8AC3E}">
        <p14:creationId xmlns="" xmlns:p14="http://schemas.microsoft.com/office/powerpoint/2010/main" val="20252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934" y="402484"/>
            <a:ext cx="8693170" cy="1461188"/>
          </a:xfrm>
          <a:prstGeom prst="rect">
            <a:avLst/>
          </a:prstGeom>
        </p:spPr>
        <p:txBody>
          <a:bodyPr vert="horz" lIns="91432" tIns="45716" rIns="91432" bIns="45716" rtlCol="0" anchor="ctr">
            <a:normAutofit/>
          </a:bodyPr>
          <a:lstStyle/>
          <a:p>
            <a:r>
              <a:rPr lang="en-US" altLang="ja-JP" smtClean="0"/>
              <a:t>Click to edit Master title style</a:t>
            </a:r>
            <a:endParaRPr lang="en-US" dirty="0"/>
          </a:p>
        </p:txBody>
      </p:sp>
      <p:sp>
        <p:nvSpPr>
          <p:cNvPr id="3" name="Text Placeholder 2"/>
          <p:cNvSpPr>
            <a:spLocks noGrp="1"/>
          </p:cNvSpPr>
          <p:nvPr>
            <p:ph type="body" idx="1"/>
          </p:nvPr>
        </p:nvSpPr>
        <p:spPr>
          <a:xfrm>
            <a:off x="692934" y="2012414"/>
            <a:ext cx="8693170" cy="4796544"/>
          </a:xfrm>
          <a:prstGeom prst="rect">
            <a:avLst/>
          </a:prstGeom>
        </p:spPr>
        <p:txBody>
          <a:bodyPr vert="horz" lIns="91432" tIns="45716" rIns="91432" bIns="45716"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2"/>
          </p:nvPr>
        </p:nvSpPr>
        <p:spPr>
          <a:xfrm>
            <a:off x="692934" y="7006701"/>
            <a:ext cx="2267784" cy="402483"/>
          </a:xfrm>
          <a:prstGeom prst="rect">
            <a:avLst/>
          </a:prstGeom>
        </p:spPr>
        <p:txBody>
          <a:bodyPr vert="horz" lIns="91432" tIns="45716" rIns="91432" bIns="45716" rtlCol="0" anchor="ctr"/>
          <a:lstStyle>
            <a:lvl1pPr algn="l">
              <a:defRPr sz="1300">
                <a:solidFill>
                  <a:schemeClr val="tx1">
                    <a:tint val="75000"/>
                  </a:schemeClr>
                </a:solidFill>
              </a:defRPr>
            </a:lvl1pPr>
          </a:lstStyle>
          <a:p>
            <a:fld id="{C764DE79-268F-4C1A-8933-263129D2AF90}" type="datetimeFigureOut">
              <a:rPr lang="en-US" dirty="0"/>
              <a:pPr/>
              <a:t>04-Oct-18</a:t>
            </a:fld>
            <a:endParaRPr lang="en-US" dirty="0"/>
          </a:p>
        </p:txBody>
      </p:sp>
      <p:sp>
        <p:nvSpPr>
          <p:cNvPr id="5" name="Footer Placeholder 4"/>
          <p:cNvSpPr>
            <a:spLocks noGrp="1"/>
          </p:cNvSpPr>
          <p:nvPr>
            <p:ph type="ftr" sz="quarter" idx="3"/>
          </p:nvPr>
        </p:nvSpPr>
        <p:spPr>
          <a:xfrm>
            <a:off x="3338683" y="7006701"/>
            <a:ext cx="3401675" cy="402483"/>
          </a:xfrm>
          <a:prstGeom prst="rect">
            <a:avLst/>
          </a:prstGeom>
        </p:spPr>
        <p:txBody>
          <a:bodyPr vert="horz" lIns="91432" tIns="45716" rIns="91432" bIns="45716"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18320" y="7006701"/>
            <a:ext cx="2267784" cy="402483"/>
          </a:xfrm>
          <a:prstGeom prst="rect">
            <a:avLst/>
          </a:prstGeom>
        </p:spPr>
        <p:txBody>
          <a:bodyPr vert="horz" lIns="91432" tIns="45716" rIns="91432" bIns="45716" rtlCol="0" anchor="ctr"/>
          <a:lstStyle>
            <a:lvl1pPr algn="r">
              <a:defRPr sz="1300">
                <a:solidFill>
                  <a:schemeClr val="tx1">
                    <a:tint val="75000"/>
                  </a:schemeClr>
                </a:solidFill>
              </a:defRPr>
            </a:lvl1pPr>
          </a:lstStyle>
          <a:p>
            <a:pPr>
              <a:defRPr/>
            </a:pPr>
            <a:fld id="{9164ED4F-A73F-49C6-B3FD-FF70A68CCF33}" type="slidenum">
              <a:rPr lang="en-US" altLang="ja-JP" smtClean="0"/>
              <a:pPr>
                <a:defRPr/>
              </a:pPr>
              <a:t>‹#›</a:t>
            </a:fld>
            <a:endParaRPr lang="en-US" altLang="ja-JP"/>
          </a:p>
        </p:txBody>
      </p:sp>
    </p:spTree>
    <p:extLst>
      <p:ext uri="{BB962C8B-B14F-4D97-AF65-F5344CB8AC3E}">
        <p14:creationId xmlns="" xmlns:p14="http://schemas.microsoft.com/office/powerpoint/2010/main" val="209579664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1007858" rtl="0" eaLnBrk="1" latinLnBrk="0" hangingPunct="1">
        <a:lnSpc>
          <a:spcPct val="90000"/>
        </a:lnSpc>
        <a:spcBef>
          <a:spcPct val="0"/>
        </a:spcBef>
        <a:buNone/>
        <a:defRPr kumimoji="1" sz="4800" kern="1200">
          <a:solidFill>
            <a:schemeClr val="tx1"/>
          </a:solidFill>
          <a:latin typeface="+mj-lt"/>
          <a:ea typeface="+mj-ea"/>
          <a:cs typeface="+mj-cs"/>
        </a:defRPr>
      </a:lvl1pPr>
    </p:titleStyle>
    <p:bodyStyle>
      <a:lvl1pPr marL="251965" indent="-251965" algn="l" defTabSz="1007858" rtl="0" eaLnBrk="1" latinLnBrk="0" hangingPunct="1">
        <a:lnSpc>
          <a:spcPct val="90000"/>
        </a:lnSpc>
        <a:spcBef>
          <a:spcPts val="1102"/>
        </a:spcBef>
        <a:buFont typeface="Arial" panose="020B0604020202020204" pitchFamily="34" charset="0"/>
        <a:buChar char="•"/>
        <a:defRPr kumimoji="1" sz="3100" kern="1200">
          <a:solidFill>
            <a:schemeClr val="tx1"/>
          </a:solidFill>
          <a:latin typeface="+mn-lt"/>
          <a:ea typeface="+mn-ea"/>
          <a:cs typeface="+mn-cs"/>
        </a:defRPr>
      </a:lvl1pPr>
      <a:lvl2pPr marL="755893" indent="-251965" algn="l" defTabSz="1007858" rtl="0" eaLnBrk="1" latinLnBrk="0" hangingPunct="1">
        <a:lnSpc>
          <a:spcPct val="90000"/>
        </a:lnSpc>
        <a:spcBef>
          <a:spcPts val="551"/>
        </a:spcBef>
        <a:buFont typeface="Arial" panose="020B0604020202020204" pitchFamily="34" charset="0"/>
        <a:buChar char="•"/>
        <a:defRPr kumimoji="1" sz="2600" kern="1200">
          <a:solidFill>
            <a:schemeClr val="tx1"/>
          </a:solidFill>
          <a:latin typeface="+mn-lt"/>
          <a:ea typeface="+mn-ea"/>
          <a:cs typeface="+mn-cs"/>
        </a:defRPr>
      </a:lvl2pPr>
      <a:lvl3pPr marL="1259823" indent="-251965" algn="l" defTabSz="1007858" rtl="0" eaLnBrk="1" latinLnBrk="0" hangingPunct="1">
        <a:lnSpc>
          <a:spcPct val="90000"/>
        </a:lnSpc>
        <a:spcBef>
          <a:spcPts val="551"/>
        </a:spcBef>
        <a:buFont typeface="Arial" panose="020B0604020202020204" pitchFamily="34" charset="0"/>
        <a:buChar char="•"/>
        <a:defRPr kumimoji="1" sz="2200" kern="1200">
          <a:solidFill>
            <a:schemeClr val="tx1"/>
          </a:solidFill>
          <a:latin typeface="+mn-lt"/>
          <a:ea typeface="+mn-ea"/>
          <a:cs typeface="+mn-cs"/>
        </a:defRPr>
      </a:lvl3pPr>
      <a:lvl4pPr marL="1763751"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4pPr>
      <a:lvl5pPr marL="2267681"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5pPr>
      <a:lvl6pPr marL="2771611"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6pPr>
      <a:lvl7pPr marL="3275539"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7pPr>
      <a:lvl8pPr marL="3779469"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8pPr>
      <a:lvl9pPr marL="4283397" indent="-251965" algn="l" defTabSz="1007858" rtl="0" eaLnBrk="1" latinLnBrk="0" hangingPunct="1">
        <a:lnSpc>
          <a:spcPct val="90000"/>
        </a:lnSpc>
        <a:spcBef>
          <a:spcPts val="551"/>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en-US"/>
      </a:defPPr>
      <a:lvl1pPr marL="0" algn="l" defTabSz="1007858" rtl="0" eaLnBrk="1" latinLnBrk="0" hangingPunct="1">
        <a:defRPr kumimoji="1" sz="2000" kern="1200">
          <a:solidFill>
            <a:schemeClr val="tx1"/>
          </a:solidFill>
          <a:latin typeface="+mn-lt"/>
          <a:ea typeface="+mn-ea"/>
          <a:cs typeface="+mn-cs"/>
        </a:defRPr>
      </a:lvl1pPr>
      <a:lvl2pPr marL="503929" algn="l" defTabSz="1007858" rtl="0" eaLnBrk="1" latinLnBrk="0" hangingPunct="1">
        <a:defRPr kumimoji="1" sz="2000" kern="1200">
          <a:solidFill>
            <a:schemeClr val="tx1"/>
          </a:solidFill>
          <a:latin typeface="+mn-lt"/>
          <a:ea typeface="+mn-ea"/>
          <a:cs typeface="+mn-cs"/>
        </a:defRPr>
      </a:lvl2pPr>
      <a:lvl3pPr marL="1007858" algn="l" defTabSz="1007858" rtl="0" eaLnBrk="1" latinLnBrk="0" hangingPunct="1">
        <a:defRPr kumimoji="1" sz="2000" kern="1200">
          <a:solidFill>
            <a:schemeClr val="tx1"/>
          </a:solidFill>
          <a:latin typeface="+mn-lt"/>
          <a:ea typeface="+mn-ea"/>
          <a:cs typeface="+mn-cs"/>
        </a:defRPr>
      </a:lvl3pPr>
      <a:lvl4pPr marL="1511787" algn="l" defTabSz="1007858" rtl="0" eaLnBrk="1" latinLnBrk="0" hangingPunct="1">
        <a:defRPr kumimoji="1" sz="2000" kern="1200">
          <a:solidFill>
            <a:schemeClr val="tx1"/>
          </a:solidFill>
          <a:latin typeface="+mn-lt"/>
          <a:ea typeface="+mn-ea"/>
          <a:cs typeface="+mn-cs"/>
        </a:defRPr>
      </a:lvl4pPr>
      <a:lvl5pPr marL="2015717" algn="l" defTabSz="1007858" rtl="0" eaLnBrk="1" latinLnBrk="0" hangingPunct="1">
        <a:defRPr kumimoji="1" sz="2000" kern="1200">
          <a:solidFill>
            <a:schemeClr val="tx1"/>
          </a:solidFill>
          <a:latin typeface="+mn-lt"/>
          <a:ea typeface="+mn-ea"/>
          <a:cs typeface="+mn-cs"/>
        </a:defRPr>
      </a:lvl5pPr>
      <a:lvl6pPr marL="2519646" algn="l" defTabSz="1007858" rtl="0" eaLnBrk="1" latinLnBrk="0" hangingPunct="1">
        <a:defRPr kumimoji="1" sz="2000" kern="1200">
          <a:solidFill>
            <a:schemeClr val="tx1"/>
          </a:solidFill>
          <a:latin typeface="+mn-lt"/>
          <a:ea typeface="+mn-ea"/>
          <a:cs typeface="+mn-cs"/>
        </a:defRPr>
      </a:lvl6pPr>
      <a:lvl7pPr marL="3023575" algn="l" defTabSz="1007858" rtl="0" eaLnBrk="1" latinLnBrk="0" hangingPunct="1">
        <a:defRPr kumimoji="1" sz="2000" kern="1200">
          <a:solidFill>
            <a:schemeClr val="tx1"/>
          </a:solidFill>
          <a:latin typeface="+mn-lt"/>
          <a:ea typeface="+mn-ea"/>
          <a:cs typeface="+mn-cs"/>
        </a:defRPr>
      </a:lvl7pPr>
      <a:lvl8pPr marL="3527504" algn="l" defTabSz="1007858" rtl="0" eaLnBrk="1" latinLnBrk="0" hangingPunct="1">
        <a:defRPr kumimoji="1" sz="2000" kern="1200">
          <a:solidFill>
            <a:schemeClr val="tx1"/>
          </a:solidFill>
          <a:latin typeface="+mn-lt"/>
          <a:ea typeface="+mn-ea"/>
          <a:cs typeface="+mn-cs"/>
        </a:defRPr>
      </a:lvl8pPr>
      <a:lvl9pPr marL="4031433" algn="l" defTabSz="1007858" rtl="0" eaLnBrk="1" latinLnBrk="0" hangingPunct="1">
        <a:defRPr kumimoji="1"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03952" y="302737"/>
            <a:ext cx="9071134" cy="1259946"/>
          </a:xfrm>
          <a:prstGeom prst="rect">
            <a:avLst/>
          </a:prstGeom>
          <a:noFill/>
          <a:ln w="9525">
            <a:noFill/>
            <a:miter lim="800000"/>
            <a:headEnd/>
            <a:tailEnd/>
          </a:ln>
        </p:spPr>
        <p:txBody>
          <a:bodyPr vert="horz" wrap="square" lIns="100776" tIns="50389" rIns="100776" bIns="50389" numCol="1" anchor="ctr" anchorCtr="0" compatLnSpc="1">
            <a:prstTxWarp prst="textNoShape">
              <a:avLst/>
            </a:prstTxWarp>
          </a:bodyPr>
          <a:lstStyle/>
          <a:p>
            <a:pPr lvl="0"/>
            <a:r>
              <a:rPr lang="ru-RU" smtClean="0"/>
              <a:t>Образец заголовка</a:t>
            </a:r>
          </a:p>
        </p:txBody>
      </p:sp>
      <p:sp>
        <p:nvSpPr>
          <p:cNvPr id="3075" name="Rectangle 3"/>
          <p:cNvSpPr>
            <a:spLocks noGrp="1" noChangeArrowheads="1"/>
          </p:cNvSpPr>
          <p:nvPr>
            <p:ph type="body" idx="1"/>
          </p:nvPr>
        </p:nvSpPr>
        <p:spPr bwMode="auto">
          <a:xfrm>
            <a:off x="503952" y="1763926"/>
            <a:ext cx="9071134" cy="4989036"/>
          </a:xfrm>
          <a:prstGeom prst="rect">
            <a:avLst/>
          </a:prstGeom>
          <a:noFill/>
          <a:ln w="9525">
            <a:noFill/>
            <a:miter lim="800000"/>
            <a:headEnd/>
            <a:tailEnd/>
          </a:ln>
        </p:spPr>
        <p:txBody>
          <a:bodyPr vert="horz" wrap="square" lIns="100776" tIns="50389" rIns="100776" bIns="50389"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503952" y="6884204"/>
            <a:ext cx="2351776" cy="524977"/>
          </a:xfrm>
          <a:prstGeom prst="rect">
            <a:avLst/>
          </a:prstGeom>
          <a:noFill/>
          <a:ln w="9525">
            <a:noFill/>
            <a:miter lim="800000"/>
            <a:headEnd/>
            <a:tailEnd/>
          </a:ln>
          <a:effectLst/>
        </p:spPr>
        <p:txBody>
          <a:bodyPr vert="horz" wrap="square" lIns="100776" tIns="50389" rIns="100776" bIns="50389" numCol="1" anchor="t" anchorCtr="0" compatLnSpc="1">
            <a:prstTxWarp prst="textNoShape">
              <a:avLst/>
            </a:prstTxWarp>
          </a:bodyPr>
          <a:lstStyle>
            <a:lvl1pPr defTabSz="914323" eaLnBrk="1" hangingPunct="1">
              <a:defRPr sz="1500" b="0">
                <a:latin typeface="Arial" pitchFamily="34" charset="0"/>
                <a:cs typeface="Arial" pitchFamily="34" charset="0"/>
              </a:defRPr>
            </a:lvl1pPr>
          </a:lstStyle>
          <a:p>
            <a:pPr>
              <a:defRPr/>
            </a:pPr>
            <a:endParaRPr lang="ru-RU" dirty="0">
              <a:solidFill>
                <a:srgbClr val="000000"/>
              </a:solidFill>
              <a:ea typeface="+mn-ea"/>
            </a:endParaRPr>
          </a:p>
        </p:txBody>
      </p:sp>
      <p:sp>
        <p:nvSpPr>
          <p:cNvPr id="1029" name="Rectangle 5"/>
          <p:cNvSpPr>
            <a:spLocks noGrp="1" noChangeArrowheads="1"/>
          </p:cNvSpPr>
          <p:nvPr>
            <p:ph type="ftr" sz="quarter" idx="3"/>
          </p:nvPr>
        </p:nvSpPr>
        <p:spPr bwMode="auto">
          <a:xfrm>
            <a:off x="3443673" y="6884204"/>
            <a:ext cx="3191695" cy="524977"/>
          </a:xfrm>
          <a:prstGeom prst="rect">
            <a:avLst/>
          </a:prstGeom>
          <a:noFill/>
          <a:ln w="9525">
            <a:noFill/>
            <a:miter lim="800000"/>
            <a:headEnd/>
            <a:tailEnd/>
          </a:ln>
          <a:effectLst/>
        </p:spPr>
        <p:txBody>
          <a:bodyPr vert="horz" wrap="square" lIns="100776" tIns="50389" rIns="100776" bIns="50389" numCol="1" anchor="t" anchorCtr="0" compatLnSpc="1">
            <a:prstTxWarp prst="textNoShape">
              <a:avLst/>
            </a:prstTxWarp>
          </a:bodyPr>
          <a:lstStyle>
            <a:lvl1pPr algn="ctr" defTabSz="914323" eaLnBrk="1" hangingPunct="1">
              <a:defRPr sz="1500" b="0">
                <a:latin typeface="Arial" pitchFamily="34" charset="0"/>
                <a:cs typeface="Arial" pitchFamily="34" charset="0"/>
              </a:defRPr>
            </a:lvl1pPr>
          </a:lstStyle>
          <a:p>
            <a:pPr>
              <a:defRPr/>
            </a:pPr>
            <a:endParaRPr lang="ru-RU" dirty="0">
              <a:solidFill>
                <a:srgbClr val="000000"/>
              </a:solidFill>
              <a:ea typeface="+mn-ea"/>
            </a:endParaRPr>
          </a:p>
        </p:txBody>
      </p:sp>
      <p:sp>
        <p:nvSpPr>
          <p:cNvPr id="1030" name="Rectangle 6"/>
          <p:cNvSpPr>
            <a:spLocks noGrp="1" noChangeArrowheads="1"/>
          </p:cNvSpPr>
          <p:nvPr>
            <p:ph type="sldNum" sz="quarter" idx="4"/>
          </p:nvPr>
        </p:nvSpPr>
        <p:spPr bwMode="auto">
          <a:xfrm>
            <a:off x="7223310" y="6884204"/>
            <a:ext cx="2351776" cy="524977"/>
          </a:xfrm>
          <a:prstGeom prst="rect">
            <a:avLst/>
          </a:prstGeom>
          <a:noFill/>
          <a:ln w="9525">
            <a:noFill/>
            <a:miter lim="800000"/>
            <a:headEnd/>
            <a:tailEnd/>
          </a:ln>
          <a:effectLst/>
        </p:spPr>
        <p:txBody>
          <a:bodyPr vert="horz" wrap="square" lIns="100776" tIns="50389" rIns="100776" bIns="50389" numCol="1" anchor="t" anchorCtr="0" compatLnSpc="1">
            <a:prstTxWarp prst="textNoShape">
              <a:avLst/>
            </a:prstTxWarp>
          </a:bodyPr>
          <a:lstStyle>
            <a:lvl1pPr algn="r" defTabSz="914323" eaLnBrk="1" hangingPunct="1">
              <a:defRPr sz="1500" b="0">
                <a:latin typeface="Arial" pitchFamily="34" charset="0"/>
                <a:cs typeface="Arial" pitchFamily="34" charset="0"/>
              </a:defRPr>
            </a:lvl1pPr>
          </a:lstStyle>
          <a:p>
            <a:pPr>
              <a:defRPr/>
            </a:pPr>
            <a:fld id="{F456E1C2-788B-4933-BF1D-73B3CCA11289}" type="slidenum">
              <a:rPr lang="ru-RU" smtClean="0">
                <a:solidFill>
                  <a:srgbClr val="000000"/>
                </a:solidFill>
                <a:ea typeface="+mn-ea"/>
              </a:rPr>
              <a:pPr>
                <a:defRPr/>
              </a:pPr>
              <a:t>‹#›</a:t>
            </a:fld>
            <a:endParaRPr lang="ru-RU" dirty="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itchFamily="34" charset="0"/>
          <a:cs typeface="Arial" pitchFamily="34" charset="0"/>
        </a:defRPr>
      </a:lvl2pPr>
      <a:lvl3pPr algn="ctr" rtl="0" eaLnBrk="0" fontAlgn="base" hangingPunct="0">
        <a:spcBef>
          <a:spcPct val="0"/>
        </a:spcBef>
        <a:spcAft>
          <a:spcPct val="0"/>
        </a:spcAft>
        <a:defRPr sz="4800">
          <a:solidFill>
            <a:schemeClr val="tx2"/>
          </a:solidFill>
          <a:latin typeface="Arial" pitchFamily="34" charset="0"/>
          <a:cs typeface="Arial" pitchFamily="34" charset="0"/>
        </a:defRPr>
      </a:lvl3pPr>
      <a:lvl4pPr algn="ctr" rtl="0" eaLnBrk="0" fontAlgn="base" hangingPunct="0">
        <a:spcBef>
          <a:spcPct val="0"/>
        </a:spcBef>
        <a:spcAft>
          <a:spcPct val="0"/>
        </a:spcAft>
        <a:defRPr sz="4800">
          <a:solidFill>
            <a:schemeClr val="tx2"/>
          </a:solidFill>
          <a:latin typeface="Arial" pitchFamily="34" charset="0"/>
          <a:cs typeface="Arial" pitchFamily="34" charset="0"/>
        </a:defRPr>
      </a:lvl4pPr>
      <a:lvl5pPr algn="ctr" rtl="0" eaLnBrk="0" fontAlgn="base" hangingPunct="0">
        <a:spcBef>
          <a:spcPct val="0"/>
        </a:spcBef>
        <a:spcAft>
          <a:spcPct val="0"/>
        </a:spcAft>
        <a:defRPr sz="4800">
          <a:solidFill>
            <a:schemeClr val="tx2"/>
          </a:solidFill>
          <a:latin typeface="Arial" pitchFamily="34" charset="0"/>
          <a:cs typeface="Arial" pitchFamily="34" charset="0"/>
        </a:defRPr>
      </a:lvl5pPr>
      <a:lvl6pPr marL="503884" algn="ctr" rtl="0" fontAlgn="base">
        <a:spcBef>
          <a:spcPct val="0"/>
        </a:spcBef>
        <a:spcAft>
          <a:spcPct val="0"/>
        </a:spcAft>
        <a:defRPr sz="4800">
          <a:solidFill>
            <a:schemeClr val="tx2"/>
          </a:solidFill>
          <a:latin typeface="Arial" pitchFamily="34" charset="0"/>
          <a:cs typeface="Arial" pitchFamily="34" charset="0"/>
        </a:defRPr>
      </a:lvl6pPr>
      <a:lvl7pPr marL="1007767" algn="ctr" rtl="0" fontAlgn="base">
        <a:spcBef>
          <a:spcPct val="0"/>
        </a:spcBef>
        <a:spcAft>
          <a:spcPct val="0"/>
        </a:spcAft>
        <a:defRPr sz="4800">
          <a:solidFill>
            <a:schemeClr val="tx2"/>
          </a:solidFill>
          <a:latin typeface="Arial" pitchFamily="34" charset="0"/>
          <a:cs typeface="Arial" pitchFamily="34" charset="0"/>
        </a:defRPr>
      </a:lvl7pPr>
      <a:lvl8pPr marL="1511651" algn="ctr" rtl="0" fontAlgn="base">
        <a:spcBef>
          <a:spcPct val="0"/>
        </a:spcBef>
        <a:spcAft>
          <a:spcPct val="0"/>
        </a:spcAft>
        <a:defRPr sz="4800">
          <a:solidFill>
            <a:schemeClr val="tx2"/>
          </a:solidFill>
          <a:latin typeface="Arial" pitchFamily="34" charset="0"/>
          <a:cs typeface="Arial" pitchFamily="34" charset="0"/>
        </a:defRPr>
      </a:lvl8pPr>
      <a:lvl9pPr marL="2015534" algn="ctr" rtl="0" fontAlgn="base">
        <a:spcBef>
          <a:spcPct val="0"/>
        </a:spcBef>
        <a:spcAft>
          <a:spcPct val="0"/>
        </a:spcAft>
        <a:defRPr sz="4800">
          <a:solidFill>
            <a:schemeClr val="tx2"/>
          </a:solidFill>
          <a:latin typeface="Arial" pitchFamily="34" charset="0"/>
          <a:cs typeface="Arial" pitchFamily="34" charset="0"/>
        </a:defRPr>
      </a:lvl9pPr>
    </p:titleStyle>
    <p:bodyStyle>
      <a:lvl1pPr marL="377912" indent="-377912" algn="l" rtl="0" eaLnBrk="0" fontAlgn="base" hangingPunct="0">
        <a:spcBef>
          <a:spcPct val="20000"/>
        </a:spcBef>
        <a:spcAft>
          <a:spcPct val="0"/>
        </a:spcAft>
        <a:buChar char="•"/>
        <a:defRPr sz="3500">
          <a:solidFill>
            <a:schemeClr val="tx1"/>
          </a:solidFill>
          <a:latin typeface="+mn-lt"/>
          <a:ea typeface="+mn-ea"/>
          <a:cs typeface="+mn-cs"/>
        </a:defRPr>
      </a:lvl1pPr>
      <a:lvl2pPr marL="818810" indent="-314927" algn="l" rtl="0" eaLnBrk="0" fontAlgn="base" hangingPunct="0">
        <a:spcBef>
          <a:spcPct val="20000"/>
        </a:spcBef>
        <a:spcAft>
          <a:spcPct val="0"/>
        </a:spcAft>
        <a:buChar char="–"/>
        <a:defRPr sz="3100">
          <a:solidFill>
            <a:schemeClr val="tx1"/>
          </a:solidFill>
          <a:latin typeface="+mn-lt"/>
          <a:cs typeface="+mn-cs"/>
        </a:defRPr>
      </a:lvl2pPr>
      <a:lvl3pPr marL="1259709" indent="-251942" algn="l" rtl="0" eaLnBrk="0" fontAlgn="base" hangingPunct="0">
        <a:spcBef>
          <a:spcPct val="20000"/>
        </a:spcBef>
        <a:spcAft>
          <a:spcPct val="0"/>
        </a:spcAft>
        <a:buChar char="•"/>
        <a:defRPr sz="2600">
          <a:solidFill>
            <a:schemeClr val="tx1"/>
          </a:solidFill>
          <a:latin typeface="+mn-lt"/>
          <a:cs typeface="+mn-cs"/>
        </a:defRPr>
      </a:lvl3pPr>
      <a:lvl4pPr marL="1763592" indent="-251942" algn="l" rtl="0" eaLnBrk="0" fontAlgn="base" hangingPunct="0">
        <a:spcBef>
          <a:spcPct val="20000"/>
        </a:spcBef>
        <a:spcAft>
          <a:spcPct val="0"/>
        </a:spcAft>
        <a:buChar char="–"/>
        <a:defRPr sz="2200">
          <a:solidFill>
            <a:schemeClr val="tx1"/>
          </a:solidFill>
          <a:latin typeface="+mn-lt"/>
          <a:cs typeface="+mn-cs"/>
        </a:defRPr>
      </a:lvl4pPr>
      <a:lvl5pPr marL="2267476" indent="-251942" algn="l" rtl="0" eaLnBrk="0" fontAlgn="base" hangingPunct="0">
        <a:spcBef>
          <a:spcPct val="20000"/>
        </a:spcBef>
        <a:spcAft>
          <a:spcPct val="0"/>
        </a:spcAft>
        <a:buChar char="»"/>
        <a:defRPr sz="2200">
          <a:solidFill>
            <a:schemeClr val="tx1"/>
          </a:solidFill>
          <a:latin typeface="+mn-lt"/>
          <a:cs typeface="+mn-cs"/>
        </a:defRPr>
      </a:lvl5pPr>
      <a:lvl6pPr marL="2771358" indent="-251942" algn="l" rtl="0" fontAlgn="base">
        <a:spcBef>
          <a:spcPct val="20000"/>
        </a:spcBef>
        <a:spcAft>
          <a:spcPct val="0"/>
        </a:spcAft>
        <a:buChar char="»"/>
        <a:defRPr sz="2200">
          <a:solidFill>
            <a:schemeClr val="tx1"/>
          </a:solidFill>
          <a:latin typeface="+mn-lt"/>
          <a:cs typeface="+mn-cs"/>
        </a:defRPr>
      </a:lvl6pPr>
      <a:lvl7pPr marL="3275242" indent="-251942" algn="l" rtl="0" fontAlgn="base">
        <a:spcBef>
          <a:spcPct val="20000"/>
        </a:spcBef>
        <a:spcAft>
          <a:spcPct val="0"/>
        </a:spcAft>
        <a:buChar char="»"/>
        <a:defRPr sz="2200">
          <a:solidFill>
            <a:schemeClr val="tx1"/>
          </a:solidFill>
          <a:latin typeface="+mn-lt"/>
          <a:cs typeface="+mn-cs"/>
        </a:defRPr>
      </a:lvl7pPr>
      <a:lvl8pPr marL="3779126" indent="-251942" algn="l" rtl="0" fontAlgn="base">
        <a:spcBef>
          <a:spcPct val="20000"/>
        </a:spcBef>
        <a:spcAft>
          <a:spcPct val="0"/>
        </a:spcAft>
        <a:buChar char="»"/>
        <a:defRPr sz="2200">
          <a:solidFill>
            <a:schemeClr val="tx1"/>
          </a:solidFill>
          <a:latin typeface="+mn-lt"/>
          <a:cs typeface="+mn-cs"/>
        </a:defRPr>
      </a:lvl8pPr>
      <a:lvl9pPr marL="4283009" indent="-251942" algn="l" rtl="0" fontAlgn="base">
        <a:spcBef>
          <a:spcPct val="20000"/>
        </a:spcBef>
        <a:spcAft>
          <a:spcPct val="0"/>
        </a:spcAft>
        <a:buChar char="»"/>
        <a:defRPr sz="2200">
          <a:solidFill>
            <a:schemeClr val="tx1"/>
          </a:solidFill>
          <a:latin typeface="+mn-lt"/>
          <a:cs typeface="+mn-cs"/>
        </a:defRPr>
      </a:lvl9pPr>
    </p:bodyStyle>
    <p:otherStyle>
      <a:defPPr>
        <a:defRPr lang="en-US"/>
      </a:defPPr>
      <a:lvl1pPr marL="0" algn="l" defTabSz="1007767" rtl="0" eaLnBrk="1" latinLnBrk="0" hangingPunct="1">
        <a:defRPr sz="2000" kern="1200">
          <a:solidFill>
            <a:schemeClr val="tx1"/>
          </a:solidFill>
          <a:latin typeface="+mn-lt"/>
          <a:ea typeface="+mn-ea"/>
          <a:cs typeface="+mn-cs"/>
        </a:defRPr>
      </a:lvl1pPr>
      <a:lvl2pPr marL="503884" algn="l" defTabSz="1007767" rtl="0" eaLnBrk="1" latinLnBrk="0" hangingPunct="1">
        <a:defRPr sz="2000" kern="1200">
          <a:solidFill>
            <a:schemeClr val="tx1"/>
          </a:solidFill>
          <a:latin typeface="+mn-lt"/>
          <a:ea typeface="+mn-ea"/>
          <a:cs typeface="+mn-cs"/>
        </a:defRPr>
      </a:lvl2pPr>
      <a:lvl3pPr marL="1007767" algn="l" defTabSz="1007767" rtl="0" eaLnBrk="1" latinLnBrk="0" hangingPunct="1">
        <a:defRPr sz="2000" kern="1200">
          <a:solidFill>
            <a:schemeClr val="tx1"/>
          </a:solidFill>
          <a:latin typeface="+mn-lt"/>
          <a:ea typeface="+mn-ea"/>
          <a:cs typeface="+mn-cs"/>
        </a:defRPr>
      </a:lvl3pPr>
      <a:lvl4pPr marL="1511651" algn="l" defTabSz="1007767" rtl="0" eaLnBrk="1" latinLnBrk="0" hangingPunct="1">
        <a:defRPr sz="2000" kern="1200">
          <a:solidFill>
            <a:schemeClr val="tx1"/>
          </a:solidFill>
          <a:latin typeface="+mn-lt"/>
          <a:ea typeface="+mn-ea"/>
          <a:cs typeface="+mn-cs"/>
        </a:defRPr>
      </a:lvl4pPr>
      <a:lvl5pPr marL="2015534" algn="l" defTabSz="1007767" rtl="0" eaLnBrk="1" latinLnBrk="0" hangingPunct="1">
        <a:defRPr sz="2000" kern="1200">
          <a:solidFill>
            <a:schemeClr val="tx1"/>
          </a:solidFill>
          <a:latin typeface="+mn-lt"/>
          <a:ea typeface="+mn-ea"/>
          <a:cs typeface="+mn-cs"/>
        </a:defRPr>
      </a:lvl5pPr>
      <a:lvl6pPr marL="2519416" algn="l" defTabSz="1007767" rtl="0" eaLnBrk="1" latinLnBrk="0" hangingPunct="1">
        <a:defRPr sz="2000" kern="1200">
          <a:solidFill>
            <a:schemeClr val="tx1"/>
          </a:solidFill>
          <a:latin typeface="+mn-lt"/>
          <a:ea typeface="+mn-ea"/>
          <a:cs typeface="+mn-cs"/>
        </a:defRPr>
      </a:lvl6pPr>
      <a:lvl7pPr marL="3023300" algn="l" defTabSz="1007767" rtl="0" eaLnBrk="1" latinLnBrk="0" hangingPunct="1">
        <a:defRPr sz="2000" kern="1200">
          <a:solidFill>
            <a:schemeClr val="tx1"/>
          </a:solidFill>
          <a:latin typeface="+mn-lt"/>
          <a:ea typeface="+mn-ea"/>
          <a:cs typeface="+mn-cs"/>
        </a:defRPr>
      </a:lvl7pPr>
      <a:lvl8pPr marL="3527184" algn="l" defTabSz="1007767" rtl="0" eaLnBrk="1" latinLnBrk="0" hangingPunct="1">
        <a:defRPr sz="2000" kern="1200">
          <a:solidFill>
            <a:schemeClr val="tx1"/>
          </a:solidFill>
          <a:latin typeface="+mn-lt"/>
          <a:ea typeface="+mn-ea"/>
          <a:cs typeface="+mn-cs"/>
        </a:defRPr>
      </a:lvl8pPr>
      <a:lvl9pPr marL="4031067" algn="l" defTabSz="1007767"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03952" y="302737"/>
            <a:ext cx="9071134" cy="1259946"/>
          </a:xfrm>
          <a:prstGeom prst="rect">
            <a:avLst/>
          </a:prstGeom>
          <a:noFill/>
          <a:ln w="9525">
            <a:noFill/>
            <a:miter lim="800000"/>
            <a:headEnd/>
            <a:tailEnd/>
          </a:ln>
        </p:spPr>
        <p:txBody>
          <a:bodyPr vert="horz" wrap="square" lIns="100785" tIns="50393" rIns="100785" bIns="50393" numCol="1" anchor="ctr" anchorCtr="0" compatLnSpc="1">
            <a:prstTxWarp prst="textNoShape">
              <a:avLst/>
            </a:prstTxWarp>
          </a:bodyPr>
          <a:lstStyle/>
          <a:p>
            <a:pPr lvl="0"/>
            <a:r>
              <a:rPr lang="ru-RU" smtClean="0"/>
              <a:t>Образец заголовка</a:t>
            </a:r>
          </a:p>
        </p:txBody>
      </p:sp>
      <p:sp>
        <p:nvSpPr>
          <p:cNvPr id="3075" name="Rectangle 3"/>
          <p:cNvSpPr>
            <a:spLocks noGrp="1" noChangeArrowheads="1"/>
          </p:cNvSpPr>
          <p:nvPr>
            <p:ph type="body" idx="1"/>
          </p:nvPr>
        </p:nvSpPr>
        <p:spPr bwMode="auto">
          <a:xfrm>
            <a:off x="503952" y="1763925"/>
            <a:ext cx="9071134" cy="4989036"/>
          </a:xfrm>
          <a:prstGeom prst="rect">
            <a:avLst/>
          </a:prstGeom>
          <a:noFill/>
          <a:ln w="9525">
            <a:noFill/>
            <a:miter lim="800000"/>
            <a:headEnd/>
            <a:tailEnd/>
          </a:ln>
        </p:spPr>
        <p:txBody>
          <a:bodyPr vert="horz" wrap="square" lIns="100785" tIns="50393" rIns="100785" bIns="50393"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503952" y="6884204"/>
            <a:ext cx="2351776" cy="524977"/>
          </a:xfrm>
          <a:prstGeom prst="rect">
            <a:avLst/>
          </a:prstGeom>
          <a:noFill/>
          <a:ln w="9525">
            <a:noFill/>
            <a:miter lim="800000"/>
            <a:headEnd/>
            <a:tailEnd/>
          </a:ln>
          <a:effectLst/>
        </p:spPr>
        <p:txBody>
          <a:bodyPr vert="horz" wrap="square" lIns="100785" tIns="50393" rIns="100785" bIns="50393" numCol="1" anchor="t" anchorCtr="0" compatLnSpc="1">
            <a:prstTxWarp prst="textNoShape">
              <a:avLst/>
            </a:prstTxWarp>
          </a:bodyPr>
          <a:lstStyle>
            <a:lvl1pPr>
              <a:defRPr sz="1500" b="0">
                <a:latin typeface="Arial" pitchFamily="34" charset="0"/>
                <a:cs typeface="Arial" pitchFamily="34" charset="0"/>
              </a:defRPr>
            </a:lvl1pPr>
          </a:lstStyle>
          <a:p>
            <a:pPr defTabSz="914400" eaLnBrk="1" hangingPunct="1">
              <a:defRPr/>
            </a:pPr>
            <a:endParaRPr lang="ru-RU">
              <a:solidFill>
                <a:srgbClr val="000000"/>
              </a:solidFill>
              <a:ea typeface="+mn-ea"/>
            </a:endParaRPr>
          </a:p>
        </p:txBody>
      </p:sp>
      <p:sp>
        <p:nvSpPr>
          <p:cNvPr id="1029" name="Rectangle 5"/>
          <p:cNvSpPr>
            <a:spLocks noGrp="1" noChangeArrowheads="1"/>
          </p:cNvSpPr>
          <p:nvPr>
            <p:ph type="ftr" sz="quarter" idx="3"/>
          </p:nvPr>
        </p:nvSpPr>
        <p:spPr bwMode="auto">
          <a:xfrm>
            <a:off x="3443672" y="6884204"/>
            <a:ext cx="3191695" cy="524977"/>
          </a:xfrm>
          <a:prstGeom prst="rect">
            <a:avLst/>
          </a:prstGeom>
          <a:noFill/>
          <a:ln w="9525">
            <a:noFill/>
            <a:miter lim="800000"/>
            <a:headEnd/>
            <a:tailEnd/>
          </a:ln>
          <a:effectLst/>
        </p:spPr>
        <p:txBody>
          <a:bodyPr vert="horz" wrap="square" lIns="100785" tIns="50393" rIns="100785" bIns="50393" numCol="1" anchor="t" anchorCtr="0" compatLnSpc="1">
            <a:prstTxWarp prst="textNoShape">
              <a:avLst/>
            </a:prstTxWarp>
          </a:bodyPr>
          <a:lstStyle>
            <a:lvl1pPr algn="ctr">
              <a:defRPr sz="1500" b="0">
                <a:latin typeface="Arial" pitchFamily="34" charset="0"/>
                <a:cs typeface="Arial" pitchFamily="34" charset="0"/>
              </a:defRPr>
            </a:lvl1pPr>
          </a:lstStyle>
          <a:p>
            <a:pPr defTabSz="914400" eaLnBrk="1" hangingPunct="1">
              <a:defRPr/>
            </a:pPr>
            <a:endParaRPr lang="ru-RU">
              <a:solidFill>
                <a:srgbClr val="000000"/>
              </a:solidFill>
              <a:ea typeface="+mn-ea"/>
            </a:endParaRPr>
          </a:p>
        </p:txBody>
      </p:sp>
      <p:sp>
        <p:nvSpPr>
          <p:cNvPr id="1030" name="Rectangle 6"/>
          <p:cNvSpPr>
            <a:spLocks noGrp="1" noChangeArrowheads="1"/>
          </p:cNvSpPr>
          <p:nvPr>
            <p:ph type="sldNum" sz="quarter" idx="4"/>
          </p:nvPr>
        </p:nvSpPr>
        <p:spPr bwMode="auto">
          <a:xfrm>
            <a:off x="7223310" y="6884204"/>
            <a:ext cx="2351776" cy="524977"/>
          </a:xfrm>
          <a:prstGeom prst="rect">
            <a:avLst/>
          </a:prstGeom>
          <a:noFill/>
          <a:ln w="9525">
            <a:noFill/>
            <a:miter lim="800000"/>
            <a:headEnd/>
            <a:tailEnd/>
          </a:ln>
          <a:effectLst/>
        </p:spPr>
        <p:txBody>
          <a:bodyPr vert="horz" wrap="square" lIns="100785" tIns="50393" rIns="100785" bIns="50393" numCol="1" anchor="t" anchorCtr="0" compatLnSpc="1">
            <a:prstTxWarp prst="textNoShape">
              <a:avLst/>
            </a:prstTxWarp>
          </a:bodyPr>
          <a:lstStyle>
            <a:lvl1pPr algn="r">
              <a:defRPr sz="1500" b="0">
                <a:latin typeface="Arial" pitchFamily="34" charset="0"/>
                <a:cs typeface="Arial" pitchFamily="34" charset="0"/>
              </a:defRPr>
            </a:lvl1pPr>
          </a:lstStyle>
          <a:p>
            <a:pPr defTabSz="914400" eaLnBrk="1" hangingPunct="1">
              <a:defRPr/>
            </a:pPr>
            <a:fld id="{F456E1C2-788B-4933-BF1D-73B3CCA11289}" type="slidenum">
              <a:rPr lang="ru-RU">
                <a:solidFill>
                  <a:srgbClr val="000000"/>
                </a:solidFill>
                <a:ea typeface="+mn-ea"/>
              </a:rPr>
              <a:pPr defTabSz="914400" eaLnBrk="1" hangingPunct="1">
                <a:defRPr/>
              </a:pPr>
              <a:t>‹#›</a:t>
            </a:fld>
            <a:endParaRPr lang="ru-RU">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itchFamily="34" charset="0"/>
          <a:cs typeface="Arial" pitchFamily="34" charset="0"/>
        </a:defRPr>
      </a:lvl2pPr>
      <a:lvl3pPr algn="ctr" rtl="0" eaLnBrk="0" fontAlgn="base" hangingPunct="0">
        <a:spcBef>
          <a:spcPct val="0"/>
        </a:spcBef>
        <a:spcAft>
          <a:spcPct val="0"/>
        </a:spcAft>
        <a:defRPr sz="4800">
          <a:solidFill>
            <a:schemeClr val="tx2"/>
          </a:solidFill>
          <a:latin typeface="Arial" pitchFamily="34" charset="0"/>
          <a:cs typeface="Arial" pitchFamily="34" charset="0"/>
        </a:defRPr>
      </a:lvl3pPr>
      <a:lvl4pPr algn="ctr" rtl="0" eaLnBrk="0" fontAlgn="base" hangingPunct="0">
        <a:spcBef>
          <a:spcPct val="0"/>
        </a:spcBef>
        <a:spcAft>
          <a:spcPct val="0"/>
        </a:spcAft>
        <a:defRPr sz="4800">
          <a:solidFill>
            <a:schemeClr val="tx2"/>
          </a:solidFill>
          <a:latin typeface="Arial" pitchFamily="34" charset="0"/>
          <a:cs typeface="Arial" pitchFamily="34" charset="0"/>
        </a:defRPr>
      </a:lvl4pPr>
      <a:lvl5pPr algn="ctr" rtl="0" eaLnBrk="0" fontAlgn="base" hangingPunct="0">
        <a:spcBef>
          <a:spcPct val="0"/>
        </a:spcBef>
        <a:spcAft>
          <a:spcPct val="0"/>
        </a:spcAft>
        <a:defRPr sz="4800">
          <a:solidFill>
            <a:schemeClr val="tx2"/>
          </a:solidFill>
          <a:latin typeface="Arial" pitchFamily="34" charset="0"/>
          <a:cs typeface="Arial" pitchFamily="34" charset="0"/>
        </a:defRPr>
      </a:lvl5pPr>
      <a:lvl6pPr marL="503926" algn="ctr" rtl="0" fontAlgn="base">
        <a:spcBef>
          <a:spcPct val="0"/>
        </a:spcBef>
        <a:spcAft>
          <a:spcPct val="0"/>
        </a:spcAft>
        <a:defRPr sz="4800">
          <a:solidFill>
            <a:schemeClr val="tx2"/>
          </a:solidFill>
          <a:latin typeface="Arial" pitchFamily="34" charset="0"/>
          <a:cs typeface="Arial" pitchFamily="34" charset="0"/>
        </a:defRPr>
      </a:lvl6pPr>
      <a:lvl7pPr marL="1007852" algn="ctr" rtl="0" fontAlgn="base">
        <a:spcBef>
          <a:spcPct val="0"/>
        </a:spcBef>
        <a:spcAft>
          <a:spcPct val="0"/>
        </a:spcAft>
        <a:defRPr sz="4800">
          <a:solidFill>
            <a:schemeClr val="tx2"/>
          </a:solidFill>
          <a:latin typeface="Arial" pitchFamily="34" charset="0"/>
          <a:cs typeface="Arial" pitchFamily="34" charset="0"/>
        </a:defRPr>
      </a:lvl7pPr>
      <a:lvl8pPr marL="1511778" algn="ctr" rtl="0" fontAlgn="base">
        <a:spcBef>
          <a:spcPct val="0"/>
        </a:spcBef>
        <a:spcAft>
          <a:spcPct val="0"/>
        </a:spcAft>
        <a:defRPr sz="4800">
          <a:solidFill>
            <a:schemeClr val="tx2"/>
          </a:solidFill>
          <a:latin typeface="Arial" pitchFamily="34" charset="0"/>
          <a:cs typeface="Arial" pitchFamily="34" charset="0"/>
        </a:defRPr>
      </a:lvl8pPr>
      <a:lvl9pPr marL="2015703" algn="ctr" rtl="0" fontAlgn="base">
        <a:spcBef>
          <a:spcPct val="0"/>
        </a:spcBef>
        <a:spcAft>
          <a:spcPct val="0"/>
        </a:spcAft>
        <a:defRPr sz="4800">
          <a:solidFill>
            <a:schemeClr val="tx2"/>
          </a:solidFill>
          <a:latin typeface="Arial" pitchFamily="34" charset="0"/>
          <a:cs typeface="Arial" pitchFamily="34" charset="0"/>
        </a:defRPr>
      </a:lvl9pPr>
    </p:titleStyle>
    <p:bodyStyle>
      <a:lvl1pPr marL="377944" indent="-377944" algn="l" rtl="0" eaLnBrk="0" fontAlgn="base" hangingPunct="0">
        <a:spcBef>
          <a:spcPct val="20000"/>
        </a:spcBef>
        <a:spcAft>
          <a:spcPct val="0"/>
        </a:spcAft>
        <a:buChar char="•"/>
        <a:defRPr sz="3500">
          <a:solidFill>
            <a:schemeClr val="tx1"/>
          </a:solidFill>
          <a:latin typeface="+mn-lt"/>
          <a:ea typeface="+mn-ea"/>
          <a:cs typeface="+mn-cs"/>
        </a:defRPr>
      </a:lvl1pPr>
      <a:lvl2pPr marL="818879" indent="-314954" algn="l" rtl="0" eaLnBrk="0" fontAlgn="base" hangingPunct="0">
        <a:spcBef>
          <a:spcPct val="20000"/>
        </a:spcBef>
        <a:spcAft>
          <a:spcPct val="0"/>
        </a:spcAft>
        <a:buChar char="–"/>
        <a:defRPr sz="3100">
          <a:solidFill>
            <a:schemeClr val="tx1"/>
          </a:solidFill>
          <a:latin typeface="+mn-lt"/>
          <a:cs typeface="+mn-cs"/>
        </a:defRPr>
      </a:lvl2pPr>
      <a:lvl3pPr marL="1259815" indent="-251963" algn="l" rtl="0" eaLnBrk="0" fontAlgn="base" hangingPunct="0">
        <a:spcBef>
          <a:spcPct val="20000"/>
        </a:spcBef>
        <a:spcAft>
          <a:spcPct val="0"/>
        </a:spcAft>
        <a:buChar char="•"/>
        <a:defRPr sz="2600">
          <a:solidFill>
            <a:schemeClr val="tx1"/>
          </a:solidFill>
          <a:latin typeface="+mn-lt"/>
          <a:cs typeface="+mn-cs"/>
        </a:defRPr>
      </a:lvl3pPr>
      <a:lvl4pPr marL="1763740" indent="-251963" algn="l" rtl="0" eaLnBrk="0" fontAlgn="base" hangingPunct="0">
        <a:spcBef>
          <a:spcPct val="20000"/>
        </a:spcBef>
        <a:spcAft>
          <a:spcPct val="0"/>
        </a:spcAft>
        <a:buChar char="–"/>
        <a:defRPr sz="2200">
          <a:solidFill>
            <a:schemeClr val="tx1"/>
          </a:solidFill>
          <a:latin typeface="+mn-lt"/>
          <a:cs typeface="+mn-cs"/>
        </a:defRPr>
      </a:lvl4pPr>
      <a:lvl5pPr marL="2267666" indent="-251963" algn="l" rtl="0" eaLnBrk="0" fontAlgn="base" hangingPunct="0">
        <a:spcBef>
          <a:spcPct val="20000"/>
        </a:spcBef>
        <a:spcAft>
          <a:spcPct val="0"/>
        </a:spcAft>
        <a:buChar char="»"/>
        <a:defRPr sz="2200">
          <a:solidFill>
            <a:schemeClr val="tx1"/>
          </a:solidFill>
          <a:latin typeface="+mn-lt"/>
          <a:cs typeface="+mn-cs"/>
        </a:defRPr>
      </a:lvl5pPr>
      <a:lvl6pPr marL="2771592" indent="-251963" algn="l" rtl="0" fontAlgn="base">
        <a:spcBef>
          <a:spcPct val="20000"/>
        </a:spcBef>
        <a:spcAft>
          <a:spcPct val="0"/>
        </a:spcAft>
        <a:buChar char="»"/>
        <a:defRPr sz="2200">
          <a:solidFill>
            <a:schemeClr val="tx1"/>
          </a:solidFill>
          <a:latin typeface="+mn-lt"/>
          <a:cs typeface="+mn-cs"/>
        </a:defRPr>
      </a:lvl6pPr>
      <a:lvl7pPr marL="3275518" indent="-251963" algn="l" rtl="0" fontAlgn="base">
        <a:spcBef>
          <a:spcPct val="20000"/>
        </a:spcBef>
        <a:spcAft>
          <a:spcPct val="0"/>
        </a:spcAft>
        <a:buChar char="»"/>
        <a:defRPr sz="2200">
          <a:solidFill>
            <a:schemeClr val="tx1"/>
          </a:solidFill>
          <a:latin typeface="+mn-lt"/>
          <a:cs typeface="+mn-cs"/>
        </a:defRPr>
      </a:lvl7pPr>
      <a:lvl8pPr marL="3779444" indent="-251963" algn="l" rtl="0" fontAlgn="base">
        <a:spcBef>
          <a:spcPct val="20000"/>
        </a:spcBef>
        <a:spcAft>
          <a:spcPct val="0"/>
        </a:spcAft>
        <a:buChar char="»"/>
        <a:defRPr sz="2200">
          <a:solidFill>
            <a:schemeClr val="tx1"/>
          </a:solidFill>
          <a:latin typeface="+mn-lt"/>
          <a:cs typeface="+mn-cs"/>
        </a:defRPr>
      </a:lvl8pPr>
      <a:lvl9pPr marL="4283370" indent="-251963" algn="l" rtl="0" fontAlgn="base">
        <a:spcBef>
          <a:spcPct val="20000"/>
        </a:spcBef>
        <a:spcAft>
          <a:spcPct val="0"/>
        </a:spcAft>
        <a:buChar char="»"/>
        <a:defRPr sz="2200">
          <a:solidFill>
            <a:schemeClr val="tx1"/>
          </a:solidFill>
          <a:latin typeface="+mn-lt"/>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24.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2.jpeg"/><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oleObject" Target="../embeddings/oleObject8.bin"/><Relationship Id="rId4" Type="http://schemas.openxmlformats.org/officeDocument/2006/relationships/image" Target="../media/image107.jpeg"/><Relationship Id="rId9"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oleObject" Target="../embeddings/oleObject16.bin"/><Relationship Id="rId4" Type="http://schemas.openxmlformats.org/officeDocument/2006/relationships/image" Target="../media/image107.jpeg"/><Relationship Id="rId9" Type="http://schemas.openxmlformats.org/officeDocument/2006/relationships/oleObject" Target="../embeddings/oleObject15.bin"/></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image" Target="../media/image25.jpe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3" Type="http://schemas.openxmlformats.org/officeDocument/2006/relationships/notesSlide" Target="../notesSlides/notesSlide14.xml"/><Relationship Id="rId7" Type="http://schemas.openxmlformats.org/officeDocument/2006/relationships/oleObject" Target="../embeddings/oleObject20.bin"/><Relationship Id="rId12" Type="http://schemas.openxmlformats.org/officeDocument/2006/relationships/oleObject" Target="../embeddings/oleObject25.bin"/><Relationship Id="rId17" Type="http://schemas.openxmlformats.org/officeDocument/2006/relationships/oleObject" Target="../embeddings/oleObject30.bin"/><Relationship Id="rId2" Type="http://schemas.openxmlformats.org/officeDocument/2006/relationships/slideLayout" Target="../slideLayouts/slideLayout2.xml"/><Relationship Id="rId16" Type="http://schemas.openxmlformats.org/officeDocument/2006/relationships/oleObject" Target="../embeddings/oleObject29.bin"/><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oleObject" Target="../embeddings/oleObject28.bin"/><Relationship Id="rId10" Type="http://schemas.openxmlformats.org/officeDocument/2006/relationships/oleObject" Target="../embeddings/oleObject23.bin"/><Relationship Id="rId4" Type="http://schemas.openxmlformats.org/officeDocument/2006/relationships/oleObject" Target="../embeddings/oleObject17.bin"/><Relationship Id="rId9" Type="http://schemas.openxmlformats.org/officeDocument/2006/relationships/oleObject" Target="../embeddings/oleObject22.bin"/><Relationship Id="rId14" Type="http://schemas.openxmlformats.org/officeDocument/2006/relationships/oleObject" Target="../embeddings/oleObject27.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oleObject" Target="../embeddings/oleObject40.bin"/><Relationship Id="rId3" Type="http://schemas.openxmlformats.org/officeDocument/2006/relationships/notesSlide" Target="../notesSlides/notesSlide15.xml"/><Relationship Id="rId7" Type="http://schemas.openxmlformats.org/officeDocument/2006/relationships/oleObject" Target="../embeddings/oleObject34.bin"/><Relationship Id="rId12" Type="http://schemas.openxmlformats.org/officeDocument/2006/relationships/oleObject" Target="../embeddings/oleObject39.bin"/><Relationship Id="rId17" Type="http://schemas.openxmlformats.org/officeDocument/2006/relationships/oleObject" Target="../embeddings/oleObject44.bin"/><Relationship Id="rId2" Type="http://schemas.openxmlformats.org/officeDocument/2006/relationships/slideLayout" Target="../slideLayouts/slideLayout2.xml"/><Relationship Id="rId16" Type="http://schemas.openxmlformats.org/officeDocument/2006/relationships/oleObject" Target="../embeddings/oleObject43.bin"/><Relationship Id="rId1" Type="http://schemas.openxmlformats.org/officeDocument/2006/relationships/vmlDrawing" Target="../drawings/vmlDrawing8.vml"/><Relationship Id="rId6" Type="http://schemas.openxmlformats.org/officeDocument/2006/relationships/oleObject" Target="../embeddings/oleObject33.bin"/><Relationship Id="rId11" Type="http://schemas.openxmlformats.org/officeDocument/2006/relationships/oleObject" Target="../embeddings/oleObject38.bin"/><Relationship Id="rId5" Type="http://schemas.openxmlformats.org/officeDocument/2006/relationships/oleObject" Target="../embeddings/oleObject32.bin"/><Relationship Id="rId15" Type="http://schemas.openxmlformats.org/officeDocument/2006/relationships/oleObject" Target="../embeddings/oleObject42.bin"/><Relationship Id="rId10" Type="http://schemas.openxmlformats.org/officeDocument/2006/relationships/oleObject" Target="../embeddings/oleObject37.bin"/><Relationship Id="rId4" Type="http://schemas.openxmlformats.org/officeDocument/2006/relationships/oleObject" Target="../embeddings/oleObject31.bin"/><Relationship Id="rId9" Type="http://schemas.openxmlformats.org/officeDocument/2006/relationships/oleObject" Target="../embeddings/oleObject36.bin"/><Relationship Id="rId14" Type="http://schemas.openxmlformats.org/officeDocument/2006/relationships/oleObject" Target="../embeddings/oleObject41.bin"/></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7.bin"/><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56.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56.png"/><Relationship Id="rId4" Type="http://schemas.openxmlformats.org/officeDocument/2006/relationships/oleObject" Target="../embeddings/oleObject51.bin"/></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4.bin"/><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61.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tiff"/></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010109" y="5376407"/>
            <a:ext cx="3691006" cy="576753"/>
          </a:xfrm>
          <a:prstGeom prst="rect">
            <a:avLst/>
          </a:prstGeom>
          <a:noFill/>
          <a:ln>
            <a:noFill/>
          </a:ln>
          <a:extLst/>
        </p:spPr>
        <p:txBody>
          <a:bodyPr wrap="square" lIns="100776" tIns="50389" rIns="100776" bIns="50389">
            <a:spAutoFit/>
          </a:bodyPr>
          <a:lstStyle/>
          <a:p>
            <a:pPr algn="ctr"/>
            <a:r>
              <a:rPr lang="en-US" altLang="ja-JP" sz="3100" b="1" dirty="0" smtClean="0">
                <a:solidFill>
                  <a:srgbClr val="0033CC"/>
                </a:solidFill>
              </a:rPr>
              <a:t> </a:t>
            </a:r>
            <a:r>
              <a:rPr lang="en-US" altLang="ja-JP" sz="2200" b="1" dirty="0" smtClean="0">
                <a:solidFill>
                  <a:srgbClr val="5A0DAF"/>
                </a:solidFill>
              </a:rPr>
              <a:t>Sergey A. </a:t>
            </a:r>
            <a:r>
              <a:rPr lang="en-US" altLang="ja-JP" sz="2200" b="1" dirty="0" err="1" smtClean="0">
                <a:solidFill>
                  <a:srgbClr val="5A0DAF"/>
                </a:solidFill>
              </a:rPr>
              <a:t>Pikuz</a:t>
            </a:r>
            <a:endParaRPr lang="ja-JP" altLang="ja-JP" sz="2200" b="1" dirty="0">
              <a:solidFill>
                <a:srgbClr val="5A0DAF"/>
              </a:solidFill>
            </a:endParaRPr>
          </a:p>
        </p:txBody>
      </p:sp>
      <p:sp>
        <p:nvSpPr>
          <p:cNvPr id="10" name="TextBox 9"/>
          <p:cNvSpPr txBox="1"/>
          <p:nvPr/>
        </p:nvSpPr>
        <p:spPr>
          <a:xfrm>
            <a:off x="2732589" y="5844150"/>
            <a:ext cx="4798753" cy="378761"/>
          </a:xfrm>
          <a:prstGeom prst="rect">
            <a:avLst/>
          </a:prstGeom>
          <a:noFill/>
        </p:spPr>
        <p:txBody>
          <a:bodyPr wrap="none" lIns="100776" tIns="50389" rIns="100776" bIns="50389" rtlCol="0">
            <a:spAutoFit/>
          </a:bodyPr>
          <a:lstStyle/>
          <a:p>
            <a:pPr algn="ctr"/>
            <a:r>
              <a:rPr lang="en-US" b="1" i="1" dirty="0" smtClean="0"/>
              <a:t>Joint Institute for High Temperatures RAS</a:t>
            </a:r>
          </a:p>
        </p:txBody>
      </p:sp>
      <p:sp>
        <p:nvSpPr>
          <p:cNvPr id="9" name="Rectangle 4"/>
          <p:cNvSpPr>
            <a:spLocks noChangeArrowheads="1"/>
          </p:cNvSpPr>
          <p:nvPr/>
        </p:nvSpPr>
        <p:spPr bwMode="auto">
          <a:xfrm>
            <a:off x="2656995" y="540945"/>
            <a:ext cx="7196250" cy="1209758"/>
          </a:xfrm>
          <a:prstGeom prst="rect">
            <a:avLst/>
          </a:prstGeom>
          <a:solidFill>
            <a:schemeClr val="bg1"/>
          </a:solidFill>
          <a:ln>
            <a:noFill/>
          </a:ln>
          <a:extLst/>
        </p:spPr>
        <p:txBody>
          <a:bodyPr wrap="square" lIns="100776" tIns="50389" rIns="100776" bIns="50389">
            <a:spAutoFit/>
          </a:bodyPr>
          <a:lstStyle/>
          <a:p>
            <a:pPr algn="r"/>
            <a:r>
              <a:rPr lang="en-US" b="1" dirty="0" smtClean="0"/>
              <a:t>International Conference </a:t>
            </a:r>
          </a:p>
          <a:p>
            <a:pPr algn="r"/>
            <a:r>
              <a:rPr lang="en-US" b="1" dirty="0" smtClean="0"/>
              <a:t>on Frontier in Diagnostic Technologies</a:t>
            </a:r>
          </a:p>
          <a:p>
            <a:pPr algn="r"/>
            <a:r>
              <a:rPr lang="en-US" b="1" dirty="0" smtClean="0"/>
              <a:t>INFN </a:t>
            </a:r>
            <a:r>
              <a:rPr lang="en-US" b="1" dirty="0" err="1" smtClean="0"/>
              <a:t>Frascati</a:t>
            </a:r>
            <a:r>
              <a:rPr lang="en-US" b="1" dirty="0" smtClean="0"/>
              <a:t>, Italy</a:t>
            </a:r>
            <a:endParaRPr lang="en-US" b="1" dirty="0" smtClean="0"/>
          </a:p>
          <a:p>
            <a:pPr algn="r"/>
            <a:r>
              <a:rPr lang="en-US" b="1" dirty="0" smtClean="0"/>
              <a:t>October </a:t>
            </a:r>
            <a:r>
              <a:rPr lang="en-US" b="1" dirty="0" smtClean="0"/>
              <a:t>03-05</a:t>
            </a:r>
            <a:r>
              <a:rPr lang="en-US" b="1" dirty="0" smtClean="0"/>
              <a:t>, 2018</a:t>
            </a:r>
            <a:endParaRPr lang="ja-JP" altLang="ja-JP" b="1" dirty="0">
              <a:effectLst>
                <a:outerShdw blurRad="38100" dist="38100" dir="2700000" algn="tl">
                  <a:srgbClr val="000000">
                    <a:alpha val="43137"/>
                  </a:srgbClr>
                </a:outerShdw>
              </a:effectLst>
            </a:endParaRPr>
          </a:p>
        </p:txBody>
      </p:sp>
      <p:sp>
        <p:nvSpPr>
          <p:cNvPr id="14" name="TextBox 13"/>
          <p:cNvSpPr txBox="1"/>
          <p:nvPr/>
        </p:nvSpPr>
        <p:spPr>
          <a:xfrm>
            <a:off x="2545166" y="6147438"/>
            <a:ext cx="5076649" cy="378761"/>
          </a:xfrm>
          <a:prstGeom prst="rect">
            <a:avLst/>
          </a:prstGeom>
          <a:noFill/>
        </p:spPr>
        <p:txBody>
          <a:bodyPr wrap="none" lIns="100776" tIns="50389" rIns="100776" bIns="50389" rtlCol="0">
            <a:spAutoFit/>
          </a:bodyPr>
          <a:lstStyle/>
          <a:p>
            <a:pPr algn="ctr"/>
            <a:r>
              <a:rPr lang="en-US" b="1" i="1" dirty="0" smtClean="0"/>
              <a:t>National Research Nuclear University </a:t>
            </a:r>
            <a:r>
              <a:rPr lang="en-US" b="1" i="1" dirty="0" err="1" smtClean="0"/>
              <a:t>MEPhI</a:t>
            </a:r>
            <a:endParaRPr lang="en-US" b="1" i="1" dirty="0" smtClean="0"/>
          </a:p>
        </p:txBody>
      </p:sp>
      <p:sp>
        <p:nvSpPr>
          <p:cNvPr id="15" name="Rectangle 18"/>
          <p:cNvSpPr>
            <a:spLocks noChangeArrowheads="1"/>
          </p:cNvSpPr>
          <p:nvPr/>
        </p:nvSpPr>
        <p:spPr bwMode="auto">
          <a:xfrm>
            <a:off x="0" y="2284260"/>
            <a:ext cx="10079038" cy="2608399"/>
          </a:xfrm>
          <a:prstGeom prst="rect">
            <a:avLst/>
          </a:prstGeom>
          <a:gradFill rotWithShape="1">
            <a:gsLst>
              <a:gs pos="0">
                <a:srgbClr val="BB86F6"/>
              </a:gs>
              <a:gs pos="50000">
                <a:schemeClr val="bg1"/>
              </a:gs>
              <a:gs pos="100000">
                <a:srgbClr val="BB86F6"/>
              </a:gs>
            </a:gsLst>
            <a:lin ang="18900000" scaled="1"/>
          </a:gradFill>
          <a:ln w="9525">
            <a:noFill/>
            <a:miter lim="800000"/>
            <a:headEnd/>
            <a:tailEnd/>
          </a:ln>
          <a:effectLst/>
        </p:spPr>
        <p:txBody>
          <a:bodyPr wrap="none" lIns="100776" tIns="50389" rIns="100776" bIns="50389" anchor="ctr"/>
          <a:lstStyle/>
          <a:p>
            <a:endParaRPr lang="en-US" dirty="0"/>
          </a:p>
        </p:txBody>
      </p:sp>
      <p:sp>
        <p:nvSpPr>
          <p:cNvPr id="16" name="Text Box 4"/>
          <p:cNvSpPr txBox="1">
            <a:spLocks noChangeArrowheads="1"/>
          </p:cNvSpPr>
          <p:nvPr/>
        </p:nvSpPr>
        <p:spPr bwMode="auto">
          <a:xfrm>
            <a:off x="2" y="2668526"/>
            <a:ext cx="10157833" cy="1774015"/>
          </a:xfrm>
          <a:prstGeom prst="rect">
            <a:avLst/>
          </a:prstGeom>
          <a:noFill/>
          <a:ln w="9525">
            <a:noFill/>
            <a:miter lim="800000"/>
            <a:headEnd/>
            <a:tailEnd/>
          </a:ln>
          <a:effectLst/>
        </p:spPr>
        <p:txBody>
          <a:bodyPr wrap="square" lIns="100776" tIns="50389" rIns="100776" bIns="50389">
            <a:spAutoFit/>
          </a:bodyPr>
          <a:lstStyle/>
          <a:p>
            <a:pPr algn="ctr">
              <a:spcBef>
                <a:spcPts val="400"/>
              </a:spcBef>
            </a:pPr>
            <a:r>
              <a:rPr lang="en-US" sz="3400" b="1" dirty="0" smtClean="0">
                <a:solidFill>
                  <a:srgbClr val="5A0DAF"/>
                </a:solidFill>
                <a:effectLst>
                  <a:outerShdw blurRad="38100" dist="38100" dir="2700000" algn="tl">
                    <a:srgbClr val="C0C0C0"/>
                  </a:outerShdw>
                </a:effectLst>
                <a:latin typeface="Comic Sans MS" pitchFamily="66" charset="0"/>
              </a:rPr>
              <a:t>Ultra-Intense X-rays in PW laser plasma – </a:t>
            </a:r>
          </a:p>
          <a:p>
            <a:pPr algn="ctr">
              <a:spcBef>
                <a:spcPts val="400"/>
              </a:spcBef>
            </a:pPr>
            <a:r>
              <a:rPr lang="en-US" sz="3400" b="1" dirty="0" smtClean="0">
                <a:solidFill>
                  <a:srgbClr val="5A0DAF"/>
                </a:solidFill>
                <a:effectLst>
                  <a:outerShdw blurRad="38100" dist="38100" dir="2700000" algn="tl">
                    <a:srgbClr val="C0C0C0"/>
                  </a:outerShdw>
                </a:effectLst>
                <a:latin typeface="Comic Sans MS" pitchFamily="66" charset="0"/>
              </a:rPr>
              <a:t>generation, transport and application to study</a:t>
            </a:r>
          </a:p>
          <a:p>
            <a:pPr algn="ctr">
              <a:spcBef>
                <a:spcPts val="400"/>
              </a:spcBef>
            </a:pPr>
            <a:r>
              <a:rPr lang="en-US" sz="3400" b="1" dirty="0" smtClean="0">
                <a:solidFill>
                  <a:srgbClr val="5A0DAF"/>
                </a:solidFill>
                <a:effectLst>
                  <a:outerShdw blurRad="38100" dist="38100" dir="2700000" algn="tl">
                    <a:srgbClr val="C0C0C0"/>
                  </a:outerShdw>
                </a:effectLst>
                <a:latin typeface="Comic Sans MS" pitchFamily="66" charset="0"/>
              </a:rPr>
              <a:t> radiation dominated and warm dense matter</a:t>
            </a:r>
            <a:endParaRPr lang="en-CA" sz="3400" b="1" dirty="0" smtClean="0">
              <a:solidFill>
                <a:srgbClr val="5A0DAF"/>
              </a:solidFill>
              <a:effectLst>
                <a:outerShdw blurRad="38100" dist="38100" dir="2700000" algn="tl">
                  <a:srgbClr val="C0C0C0"/>
                </a:outerShdw>
              </a:effectLst>
              <a:latin typeface="Comic Sans MS" pitchFamily="66" charset="0"/>
            </a:endParaRPr>
          </a:p>
        </p:txBody>
      </p:sp>
      <p:pic>
        <p:nvPicPr>
          <p:cNvPr id="71688" name="Picture 8" descr="https://upload.wikimedia.org/wikipedia/en/a/a4/MEPhI_Logo2014_en.png"/>
          <p:cNvPicPr>
            <a:picLocks noChangeAspect="1" noChangeArrowheads="1"/>
          </p:cNvPicPr>
          <p:nvPr/>
        </p:nvPicPr>
        <p:blipFill>
          <a:blip r:embed="rId3" cstate="print"/>
          <a:srcRect/>
          <a:stretch>
            <a:fillRect/>
          </a:stretch>
        </p:blipFill>
        <p:spPr bwMode="auto">
          <a:xfrm>
            <a:off x="8088386" y="5345036"/>
            <a:ext cx="1198277" cy="1190724"/>
          </a:xfrm>
          <a:prstGeom prst="rect">
            <a:avLst/>
          </a:prstGeom>
          <a:noFill/>
        </p:spPr>
      </p:pic>
      <p:pic>
        <p:nvPicPr>
          <p:cNvPr id="18" name="Picture 44" descr="JIHT-label"/>
          <p:cNvPicPr>
            <a:picLocks noChangeAspect="1" noChangeArrowheads="1"/>
          </p:cNvPicPr>
          <p:nvPr/>
        </p:nvPicPr>
        <p:blipFill>
          <a:blip r:embed="rId4" cstate="print"/>
          <a:srcRect/>
          <a:stretch>
            <a:fillRect/>
          </a:stretch>
        </p:blipFill>
        <p:spPr bwMode="auto">
          <a:xfrm>
            <a:off x="839511" y="5448378"/>
            <a:ext cx="922185" cy="1111580"/>
          </a:xfrm>
          <a:prstGeom prst="rect">
            <a:avLst/>
          </a:prstGeom>
          <a:solidFill>
            <a:srgbClr val="CC0000"/>
          </a:solidFill>
        </p:spPr>
      </p:pic>
    </p:spTree>
    <p:extLst>
      <p:ext uri="{BB962C8B-B14F-4D97-AF65-F5344CB8AC3E}">
        <p14:creationId xmlns="" xmlns:p14="http://schemas.microsoft.com/office/powerpoint/2010/main" val="4406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446029" y="0"/>
            <a:ext cx="7623544" cy="510363"/>
          </a:xfrm>
          <a:prstGeom prst="rect">
            <a:avLst/>
          </a:prstGeom>
          <a:noFill/>
          <a:ln>
            <a:noFill/>
          </a:ln>
        </p:spPr>
        <p:txBody>
          <a:bodyPr lIns="89978" tIns="44990" rIns="89978" bIns="44990"/>
          <a:lstStyle/>
          <a:p>
            <a:pPr algn="ctr"/>
            <a:r>
              <a:rPr lang="en-US" altLang="ja-JP" sz="2800" b="1" spc="-1" dirty="0">
                <a:solidFill>
                  <a:srgbClr val="7030A0"/>
                </a:solidFill>
                <a:uFill>
                  <a:solidFill>
                    <a:srgbClr val="FFFFFF"/>
                  </a:solidFill>
                </a:uFill>
              </a:rPr>
              <a:t>Electron impact </a:t>
            </a:r>
            <a:r>
              <a:rPr lang="en-US" altLang="ja-JP" sz="2800" b="1" spc="-1" dirty="0" smtClean="0">
                <a:solidFill>
                  <a:srgbClr val="7030A0"/>
                </a:solidFill>
                <a:uFill>
                  <a:solidFill>
                    <a:srgbClr val="FFFFFF"/>
                  </a:solidFill>
                </a:uFill>
              </a:rPr>
              <a:t>ionization </a:t>
            </a:r>
            <a:endParaRPr lang="en-US" sz="2800" b="1" spc="-1" dirty="0">
              <a:solidFill>
                <a:srgbClr val="7030A0"/>
              </a:solidFill>
              <a:uFill>
                <a:solidFill>
                  <a:srgbClr val="FFFFFF"/>
                </a:solidFill>
              </a:uFill>
              <a:latin typeface="Arial"/>
            </a:endParaRPr>
          </a:p>
        </p:txBody>
      </p:sp>
      <p:sp>
        <p:nvSpPr>
          <p:cNvPr id="48" name="CustomShape 3"/>
          <p:cNvSpPr/>
          <p:nvPr/>
        </p:nvSpPr>
        <p:spPr>
          <a:xfrm>
            <a:off x="4402893" y="5241851"/>
            <a:ext cx="1221734" cy="350445"/>
          </a:xfrm>
          <a:custGeom>
            <a:avLst/>
            <a:gdLst/>
            <a:ahLst/>
            <a:cxnLst/>
            <a:rect l="0" t="0" r="r" b="b"/>
            <a:pathLst>
              <a:path w="4574" h="1272">
                <a:moveTo>
                  <a:pt x="1143" y="0"/>
                </a:moveTo>
                <a:lnTo>
                  <a:pt x="1143" y="953"/>
                </a:lnTo>
                <a:lnTo>
                  <a:pt x="0" y="953"/>
                </a:lnTo>
                <a:lnTo>
                  <a:pt x="2286" y="1271"/>
                </a:lnTo>
                <a:lnTo>
                  <a:pt x="4573" y="953"/>
                </a:lnTo>
                <a:lnTo>
                  <a:pt x="3429" y="953"/>
                </a:lnTo>
                <a:lnTo>
                  <a:pt x="3429" y="0"/>
                </a:lnTo>
                <a:lnTo>
                  <a:pt x="1143" y="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49" name="CustomShape 4"/>
          <p:cNvSpPr/>
          <p:nvPr/>
        </p:nvSpPr>
        <p:spPr>
          <a:xfrm>
            <a:off x="4965240" y="3145378"/>
            <a:ext cx="731405" cy="274277"/>
          </a:xfrm>
          <a:custGeom>
            <a:avLst/>
            <a:gdLst/>
            <a:ahLst/>
            <a:cxnLst/>
            <a:rect l="0" t="0" r="r" b="b"/>
            <a:pathLst>
              <a:path w="2034" h="764">
                <a:moveTo>
                  <a:pt x="0" y="190"/>
                </a:moveTo>
                <a:lnTo>
                  <a:pt x="1524" y="190"/>
                </a:lnTo>
                <a:lnTo>
                  <a:pt x="1524" y="0"/>
                </a:lnTo>
                <a:lnTo>
                  <a:pt x="2033" y="381"/>
                </a:lnTo>
                <a:lnTo>
                  <a:pt x="1524" y="763"/>
                </a:lnTo>
                <a:lnTo>
                  <a:pt x="1524" y="572"/>
                </a:lnTo>
                <a:lnTo>
                  <a:pt x="0" y="572"/>
                </a:lnTo>
                <a:lnTo>
                  <a:pt x="0" y="19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6" name="Line 3"/>
          <p:cNvSpPr/>
          <p:nvPr/>
        </p:nvSpPr>
        <p:spPr>
          <a:xfrm>
            <a:off x="203507" y="589075"/>
            <a:ext cx="9540000" cy="0"/>
          </a:xfrm>
          <a:prstGeom prst="line">
            <a:avLst/>
          </a:prstGeom>
          <a:ln w="47625">
            <a:solidFill>
              <a:srgbClr val="000099"/>
            </a:solidFill>
            <a:round/>
          </a:ln>
        </p:spPr>
        <p:style>
          <a:lnRef idx="0">
            <a:scrgbClr r="0" g="0" b="0"/>
          </a:lnRef>
          <a:fillRef idx="0">
            <a:scrgbClr r="0" g="0" b="0"/>
          </a:fillRef>
          <a:effectRef idx="0">
            <a:scrgbClr r="0" g="0" b="0"/>
          </a:effectRef>
          <a:fontRef idx="minor"/>
        </p:style>
      </p:sp>
      <p:sp>
        <p:nvSpPr>
          <p:cNvPr id="7" name="TextShape 1"/>
          <p:cNvSpPr txBox="1"/>
          <p:nvPr/>
        </p:nvSpPr>
        <p:spPr>
          <a:xfrm>
            <a:off x="2743201" y="701750"/>
            <a:ext cx="5082363" cy="797441"/>
          </a:xfrm>
          <a:prstGeom prst="rect">
            <a:avLst/>
          </a:prstGeom>
          <a:noFill/>
          <a:ln>
            <a:noFill/>
          </a:ln>
        </p:spPr>
        <p:txBody>
          <a:bodyPr lIns="89978" tIns="44990" rIns="89978" bIns="44990"/>
          <a:lstStyle/>
          <a:p>
            <a:pPr algn="ctr"/>
            <a:r>
              <a:rPr lang="en-US" sz="3200" b="1" spc="-1" dirty="0" err="1" smtClean="0">
                <a:solidFill>
                  <a:srgbClr val="000000"/>
                </a:solidFill>
                <a:uFill>
                  <a:solidFill>
                    <a:srgbClr val="FFFFFF"/>
                  </a:solidFill>
                </a:uFill>
                <a:latin typeface="+mn-lt"/>
                <a:ea typeface="Droid Sans Fallback"/>
              </a:rPr>
              <a:t>C</a:t>
            </a:r>
            <a:r>
              <a:rPr lang="en-US" sz="3200" b="1" spc="-1" baseline="-33000" dirty="0" err="1" smtClean="0">
                <a:solidFill>
                  <a:srgbClr val="000000"/>
                </a:solidFill>
                <a:uFill>
                  <a:solidFill>
                    <a:srgbClr val="FFFFFF"/>
                  </a:solidFill>
                </a:uFill>
                <a:latin typeface="+mn-lt"/>
                <a:ea typeface="Droid Sans Fallback"/>
              </a:rPr>
              <a:t>i</a:t>
            </a:r>
            <a:r>
              <a:rPr lang="en-US" sz="3200" b="1" spc="-1" dirty="0" err="1" smtClean="0">
                <a:solidFill>
                  <a:srgbClr val="000000"/>
                </a:solidFill>
                <a:uFill>
                  <a:solidFill>
                    <a:srgbClr val="FFFFFF"/>
                  </a:solidFill>
                </a:uFill>
                <a:latin typeface="+mn-lt"/>
                <a:ea typeface="Droid Sans Fallback"/>
              </a:rPr>
              <a:t>N</a:t>
            </a:r>
            <a:r>
              <a:rPr lang="en-US" sz="3200" b="1" spc="-1" baseline="-33000" dirty="0" err="1" smtClean="0">
                <a:solidFill>
                  <a:srgbClr val="000000"/>
                </a:solidFill>
                <a:uFill>
                  <a:solidFill>
                    <a:srgbClr val="FFFFFF"/>
                  </a:solidFill>
                </a:uFill>
                <a:latin typeface="+mn-lt"/>
                <a:ea typeface="Droid Sans Fallback"/>
              </a:rPr>
              <a:t>e</a:t>
            </a:r>
            <a:r>
              <a:rPr lang="ru-RU" sz="3200" b="1" spc="-1" dirty="0" smtClean="0">
                <a:solidFill>
                  <a:srgbClr val="000000"/>
                </a:solidFill>
                <a:uFill>
                  <a:solidFill>
                    <a:srgbClr val="FFFFFF"/>
                  </a:solidFill>
                </a:uFill>
                <a:latin typeface="+mn-lt"/>
                <a:ea typeface="Arial"/>
                <a:sym typeface="Symbol" panose="05050102010706020507" pitchFamily="18" charset="2"/>
              </a:rPr>
              <a:t></a:t>
            </a:r>
            <a:r>
              <a:rPr lang="en-US" sz="3200" b="1" spc="-1" baseline="-33000" dirty="0" smtClean="0">
                <a:solidFill>
                  <a:srgbClr val="000000"/>
                </a:solidFill>
                <a:uFill>
                  <a:solidFill>
                    <a:srgbClr val="FFFFFF"/>
                  </a:solidFill>
                </a:uFill>
                <a:latin typeface="+mn-lt"/>
                <a:ea typeface="Droid Sans Fallback"/>
              </a:rPr>
              <a:t>plasma</a:t>
            </a:r>
            <a:r>
              <a:rPr lang="en-US" sz="3200" b="1" spc="-1" dirty="0" smtClean="0">
                <a:solidFill>
                  <a:srgbClr val="000000"/>
                </a:solidFill>
                <a:uFill>
                  <a:solidFill>
                    <a:srgbClr val="FFFFFF"/>
                  </a:solidFill>
                </a:uFill>
                <a:latin typeface="+mn-lt"/>
                <a:ea typeface="Droid Sans Fallback"/>
              </a:rPr>
              <a:t> </a:t>
            </a:r>
            <a:r>
              <a:rPr lang="en-US" sz="3200" b="1" spc="-1" dirty="0">
                <a:solidFill>
                  <a:srgbClr val="000000"/>
                </a:solidFill>
                <a:uFill>
                  <a:solidFill>
                    <a:srgbClr val="FFFFFF"/>
                  </a:solidFill>
                </a:uFill>
                <a:latin typeface="+mn-lt"/>
                <a:ea typeface="Droid Sans Fallback"/>
              </a:rPr>
              <a:t>&gt; </a:t>
            </a:r>
            <a:r>
              <a:rPr lang="en-US" sz="3200" b="1" spc="-1" dirty="0" smtClean="0">
                <a:solidFill>
                  <a:srgbClr val="000000"/>
                </a:solidFill>
                <a:uFill>
                  <a:solidFill>
                    <a:srgbClr val="FFFFFF"/>
                  </a:solidFill>
                </a:uFill>
                <a:latin typeface="+mn-lt"/>
                <a:ea typeface="Droid Sans Fallback"/>
              </a:rPr>
              <a:t>1</a:t>
            </a:r>
            <a:endParaRPr lang="en-US" sz="3200" b="1" spc="-1" dirty="0">
              <a:solidFill>
                <a:srgbClr val="000000"/>
              </a:solidFill>
              <a:uFill>
                <a:solidFill>
                  <a:srgbClr val="FFFFFF"/>
                </a:solidFill>
              </a:uFill>
              <a:latin typeface="+mn-lt"/>
            </a:endParaRPr>
          </a:p>
        </p:txBody>
      </p:sp>
      <p:sp>
        <p:nvSpPr>
          <p:cNvPr id="8" name="TextShape 1"/>
          <p:cNvSpPr txBox="1"/>
          <p:nvPr/>
        </p:nvSpPr>
        <p:spPr>
          <a:xfrm>
            <a:off x="626" y="1239751"/>
            <a:ext cx="10078413" cy="759172"/>
          </a:xfrm>
          <a:prstGeom prst="rect">
            <a:avLst/>
          </a:prstGeom>
          <a:noFill/>
          <a:ln>
            <a:noFill/>
          </a:ln>
        </p:spPr>
        <p:txBody>
          <a:bodyPr lIns="89978" tIns="44990" rIns="89978" bIns="44990"/>
          <a:lstStyle/>
          <a:p>
            <a:pPr algn="ctr">
              <a:lnSpc>
                <a:spcPct val="150000"/>
              </a:lnSpc>
            </a:pPr>
            <a:r>
              <a:rPr lang="en-US" sz="2400" spc="-1" dirty="0" smtClean="0">
                <a:solidFill>
                  <a:srgbClr val="000000"/>
                </a:solidFill>
                <a:uFill>
                  <a:solidFill>
                    <a:srgbClr val="FFFFFF"/>
                  </a:solidFill>
                </a:uFill>
                <a:latin typeface="Arial"/>
                <a:ea typeface="Droid Sans Fallback"/>
              </a:rPr>
              <a:t>Here</a:t>
            </a:r>
            <a:r>
              <a:rPr lang="en-US" sz="2400" b="1" spc="-1" dirty="0" smtClean="0">
                <a:solidFill>
                  <a:srgbClr val="000000"/>
                </a:solidFill>
                <a:uFill>
                  <a:solidFill>
                    <a:srgbClr val="FFFFFF"/>
                  </a:solidFill>
                </a:uFill>
                <a:latin typeface="Arial"/>
                <a:ea typeface="Droid Sans Fallback"/>
              </a:rPr>
              <a:t> C</a:t>
            </a:r>
            <a:r>
              <a:rPr lang="en-US" sz="2400" b="1" spc="-1" baseline="-33000" dirty="0" smtClean="0">
                <a:solidFill>
                  <a:srgbClr val="000000"/>
                </a:solidFill>
                <a:uFill>
                  <a:solidFill>
                    <a:srgbClr val="FFFFFF"/>
                  </a:solidFill>
                </a:uFill>
                <a:latin typeface="Arial"/>
                <a:ea typeface="Droid Sans Fallback"/>
              </a:rPr>
              <a:t>i</a:t>
            </a:r>
            <a:r>
              <a:rPr lang="en-US" sz="2400" b="1" spc="-1" dirty="0" smtClean="0">
                <a:solidFill>
                  <a:srgbClr val="000000"/>
                </a:solidFill>
                <a:uFill>
                  <a:solidFill>
                    <a:srgbClr val="FFFFFF"/>
                  </a:solidFill>
                </a:uFill>
                <a:latin typeface="Arial"/>
                <a:ea typeface="Droid Sans Fallback"/>
              </a:rPr>
              <a:t> </a:t>
            </a:r>
            <a:r>
              <a:rPr lang="en-US" sz="2400" spc="-1" dirty="0">
                <a:solidFill>
                  <a:srgbClr val="000000"/>
                </a:solidFill>
                <a:uFill>
                  <a:solidFill>
                    <a:srgbClr val="FFFFFF"/>
                  </a:solidFill>
                </a:uFill>
                <a:latin typeface="Arial"/>
                <a:ea typeface="Droid Sans Fallback"/>
              </a:rPr>
              <a:t> </a:t>
            </a:r>
            <a:r>
              <a:rPr lang="en-US" sz="2400" spc="-1" dirty="0" smtClean="0">
                <a:solidFill>
                  <a:srgbClr val="000000"/>
                </a:solidFill>
                <a:uFill>
                  <a:solidFill>
                    <a:srgbClr val="FFFFFF"/>
                  </a:solidFill>
                </a:uFill>
                <a:latin typeface="Arial"/>
                <a:ea typeface="Droid Sans Fallback"/>
              </a:rPr>
              <a:t>is </a:t>
            </a:r>
            <a:r>
              <a:rPr lang="en-US" sz="2400" spc="-1" dirty="0">
                <a:solidFill>
                  <a:srgbClr val="000000"/>
                </a:solidFill>
                <a:uFill>
                  <a:solidFill>
                    <a:srgbClr val="FFFFFF"/>
                  </a:solidFill>
                </a:uFill>
                <a:latin typeface="Arial"/>
                <a:ea typeface="Droid Sans Fallback"/>
              </a:rPr>
              <a:t>collisional ionization rate, </a:t>
            </a:r>
            <a:r>
              <a:rPr lang="en-US" sz="2400" spc="-1" dirty="0" smtClean="0">
                <a:solidFill>
                  <a:srgbClr val="000000"/>
                </a:solidFill>
                <a:uFill>
                  <a:solidFill>
                    <a:srgbClr val="FFFFFF"/>
                  </a:solidFill>
                </a:uFill>
                <a:latin typeface="Arial"/>
                <a:ea typeface="Droid Sans Fallback"/>
              </a:rPr>
              <a:t>which is strongly dependent </a:t>
            </a:r>
            <a:r>
              <a:rPr lang="en-US" sz="2400" spc="-1" dirty="0">
                <a:solidFill>
                  <a:srgbClr val="000000"/>
                </a:solidFill>
                <a:uFill>
                  <a:solidFill>
                    <a:srgbClr val="FFFFFF"/>
                  </a:solidFill>
                </a:uFill>
                <a:latin typeface="Arial"/>
                <a:ea typeface="Droid Sans Fallback"/>
              </a:rPr>
              <a:t>on </a:t>
            </a:r>
            <a:r>
              <a:rPr lang="en-US" sz="2400" b="1" spc="-1" dirty="0" err="1" smtClean="0">
                <a:solidFill>
                  <a:srgbClr val="000000"/>
                </a:solidFill>
                <a:uFill>
                  <a:solidFill>
                    <a:srgbClr val="FFFFFF"/>
                  </a:solidFill>
                </a:uFill>
                <a:latin typeface="Arial"/>
                <a:ea typeface="Droid Sans Fallback"/>
              </a:rPr>
              <a:t>T</a:t>
            </a:r>
            <a:r>
              <a:rPr lang="en-US" sz="2400" b="1" spc="-1" baseline="-33000" dirty="0" err="1" smtClean="0">
                <a:solidFill>
                  <a:srgbClr val="000000"/>
                </a:solidFill>
                <a:uFill>
                  <a:solidFill>
                    <a:srgbClr val="FFFFFF"/>
                  </a:solidFill>
                </a:uFill>
                <a:latin typeface="Arial"/>
                <a:ea typeface="Droid Sans Fallback"/>
              </a:rPr>
              <a:t>e</a:t>
            </a:r>
            <a:endParaRPr lang="en-US" sz="2400" b="1" spc="-1" baseline="-33000" dirty="0" smtClean="0">
              <a:solidFill>
                <a:srgbClr val="000000"/>
              </a:solidFill>
              <a:uFill>
                <a:solidFill>
                  <a:srgbClr val="FFFFFF"/>
                </a:solidFill>
              </a:uFill>
              <a:latin typeface="Arial"/>
              <a:ea typeface="Droid Sans Fallback"/>
            </a:endParaRPr>
          </a:p>
        </p:txBody>
      </p:sp>
      <p:sp>
        <p:nvSpPr>
          <p:cNvPr id="9" name="TextShape 1"/>
          <p:cNvSpPr txBox="1"/>
          <p:nvPr/>
        </p:nvSpPr>
        <p:spPr>
          <a:xfrm>
            <a:off x="202642" y="1732392"/>
            <a:ext cx="10078413" cy="766259"/>
          </a:xfrm>
          <a:prstGeom prst="rect">
            <a:avLst/>
          </a:prstGeom>
          <a:noFill/>
          <a:ln>
            <a:noFill/>
          </a:ln>
        </p:spPr>
        <p:txBody>
          <a:bodyPr lIns="89978" tIns="44990" rIns="89978" bIns="44990"/>
          <a:lstStyle/>
          <a:p>
            <a:pPr algn="ctr">
              <a:lnSpc>
                <a:spcPct val="150000"/>
              </a:lnSpc>
            </a:pPr>
            <a:r>
              <a:rPr lang="ru-RU" sz="2800" b="1" spc="-1" dirty="0" smtClean="0">
                <a:solidFill>
                  <a:srgbClr val="000000"/>
                </a:solidFill>
                <a:uFill>
                  <a:solidFill>
                    <a:srgbClr val="FFFFFF"/>
                  </a:solidFill>
                </a:uFill>
                <a:latin typeface="Symbol" pitchFamily="18" charset="2"/>
                <a:ea typeface="Arial"/>
              </a:rPr>
              <a:t>t</a:t>
            </a:r>
            <a:r>
              <a:rPr lang="en-US" sz="2800" b="1" spc="-1" baseline="-33000" dirty="0">
                <a:solidFill>
                  <a:srgbClr val="000000"/>
                </a:solidFill>
                <a:uFill>
                  <a:solidFill>
                    <a:srgbClr val="FFFFFF"/>
                  </a:solidFill>
                </a:uFill>
                <a:latin typeface="Arial"/>
                <a:ea typeface="Arial"/>
              </a:rPr>
              <a:t>plasma</a:t>
            </a:r>
            <a:r>
              <a:rPr lang="en-US" sz="2800" b="1" spc="-1" dirty="0">
                <a:solidFill>
                  <a:srgbClr val="000000"/>
                </a:solidFill>
                <a:uFill>
                  <a:solidFill>
                    <a:srgbClr val="FFFFFF"/>
                  </a:solidFill>
                </a:uFill>
                <a:latin typeface="Arial"/>
                <a:ea typeface="Arial"/>
              </a:rPr>
              <a:t> ~ </a:t>
            </a:r>
            <a:r>
              <a:rPr lang="en-US" sz="2800" b="1" spc="-1" dirty="0" err="1" smtClean="0">
                <a:solidFill>
                  <a:srgbClr val="000000"/>
                </a:solidFill>
                <a:uFill>
                  <a:solidFill>
                    <a:srgbClr val="FFFFFF"/>
                  </a:solidFill>
                </a:uFill>
                <a:latin typeface="Arial"/>
                <a:ea typeface="Arial"/>
              </a:rPr>
              <a:t>L</a:t>
            </a:r>
            <a:r>
              <a:rPr lang="en-US" sz="2800" b="1" spc="-1" baseline="-33000" dirty="0" err="1" smtClean="0">
                <a:solidFill>
                  <a:srgbClr val="000000"/>
                </a:solidFill>
                <a:uFill>
                  <a:solidFill>
                    <a:srgbClr val="FFFFFF"/>
                  </a:solidFill>
                </a:uFill>
                <a:latin typeface="Arial"/>
                <a:ea typeface="Arial"/>
              </a:rPr>
              <a:t>plasma</a:t>
            </a:r>
            <a:r>
              <a:rPr lang="en-US" sz="2800" b="1" spc="-1" dirty="0" smtClean="0">
                <a:solidFill>
                  <a:srgbClr val="000000"/>
                </a:solidFill>
                <a:uFill>
                  <a:solidFill>
                    <a:srgbClr val="FFFFFF"/>
                  </a:solidFill>
                </a:uFill>
                <a:latin typeface="Arial"/>
                <a:ea typeface="Arial"/>
              </a:rPr>
              <a:t>/</a:t>
            </a:r>
            <a:r>
              <a:rPr lang="en-US" sz="2800" b="1" spc="-1" dirty="0" err="1" smtClean="0">
                <a:solidFill>
                  <a:srgbClr val="000000"/>
                </a:solidFill>
                <a:uFill>
                  <a:solidFill>
                    <a:srgbClr val="FFFFFF"/>
                  </a:solidFill>
                </a:uFill>
                <a:latin typeface="Arial"/>
                <a:ea typeface="Arial"/>
              </a:rPr>
              <a:t>v</a:t>
            </a:r>
            <a:r>
              <a:rPr lang="en-US" sz="2800" b="1" spc="-1" baseline="-33000" dirty="0" err="1" smtClean="0">
                <a:solidFill>
                  <a:srgbClr val="000000"/>
                </a:solidFill>
                <a:uFill>
                  <a:solidFill>
                    <a:srgbClr val="FFFFFF"/>
                  </a:solidFill>
                </a:uFill>
                <a:latin typeface="Arial"/>
                <a:ea typeface="Arial"/>
              </a:rPr>
              <a:t>T</a:t>
            </a:r>
            <a:endParaRPr lang="en-US" sz="2800" b="1" spc="-1" baseline="-33000" dirty="0" smtClean="0">
              <a:solidFill>
                <a:srgbClr val="000000"/>
              </a:solidFill>
              <a:uFill>
                <a:solidFill>
                  <a:srgbClr val="FFFFFF"/>
                </a:solidFill>
              </a:uFill>
              <a:latin typeface="Arial"/>
              <a:ea typeface="Arial"/>
            </a:endParaRPr>
          </a:p>
          <a:p>
            <a:pPr algn="ctr">
              <a:lnSpc>
                <a:spcPct val="150000"/>
              </a:lnSpc>
            </a:pPr>
            <a:r>
              <a:rPr lang="en-US" altLang="ja-JP" sz="2400" spc="-1" dirty="0">
                <a:solidFill>
                  <a:srgbClr val="000000"/>
                </a:solidFill>
                <a:uFill>
                  <a:solidFill>
                    <a:srgbClr val="FFFFFF"/>
                  </a:solidFill>
                </a:uFill>
                <a:latin typeface="Arial"/>
              </a:rPr>
              <a:t>w</a:t>
            </a:r>
            <a:r>
              <a:rPr lang="en-US" altLang="ja-JP" sz="2400" spc="-1" dirty="0" smtClean="0">
                <a:solidFill>
                  <a:srgbClr val="000000"/>
                </a:solidFill>
                <a:uFill>
                  <a:solidFill>
                    <a:srgbClr val="FFFFFF"/>
                  </a:solidFill>
                </a:uFill>
                <a:latin typeface="Arial"/>
              </a:rPr>
              <a:t>here </a:t>
            </a:r>
            <a:r>
              <a:rPr lang="en-US" altLang="ja-JP" sz="2400" b="1" spc="-1" dirty="0" err="1" smtClean="0">
                <a:solidFill>
                  <a:srgbClr val="000000"/>
                </a:solidFill>
                <a:uFill>
                  <a:solidFill>
                    <a:srgbClr val="FFFFFF"/>
                  </a:solidFill>
                </a:uFill>
                <a:latin typeface="Arial"/>
                <a:ea typeface="Arial"/>
              </a:rPr>
              <a:t>L</a:t>
            </a:r>
            <a:r>
              <a:rPr lang="en-US" altLang="ja-JP" sz="2400" b="1" spc="-1" baseline="-33000" dirty="0" err="1" smtClean="0">
                <a:solidFill>
                  <a:srgbClr val="000000"/>
                </a:solidFill>
                <a:uFill>
                  <a:solidFill>
                    <a:srgbClr val="FFFFFF"/>
                  </a:solidFill>
                </a:uFill>
                <a:latin typeface="Arial"/>
                <a:ea typeface="Arial"/>
              </a:rPr>
              <a:t>plasma</a:t>
            </a:r>
            <a:r>
              <a:rPr lang="en-US" altLang="ja-JP" sz="2400" spc="-1" baseline="-33000" dirty="0" smtClean="0">
                <a:solidFill>
                  <a:srgbClr val="000000"/>
                </a:solidFill>
                <a:uFill>
                  <a:solidFill>
                    <a:srgbClr val="FFFFFF"/>
                  </a:solidFill>
                </a:uFill>
                <a:latin typeface="Arial"/>
                <a:ea typeface="Arial"/>
              </a:rPr>
              <a:t> </a:t>
            </a:r>
            <a:r>
              <a:rPr lang="en-US" altLang="ja-JP" sz="2400" spc="-1" dirty="0" smtClean="0">
                <a:solidFill>
                  <a:srgbClr val="000000"/>
                </a:solidFill>
                <a:uFill>
                  <a:solidFill>
                    <a:srgbClr val="FFFFFF"/>
                  </a:solidFill>
                </a:uFill>
                <a:latin typeface="Arial"/>
                <a:ea typeface="Arial"/>
              </a:rPr>
              <a:t>is plasma dimension and </a:t>
            </a:r>
            <a:r>
              <a:rPr lang="en-US" altLang="ja-JP" sz="2400" b="1" spc="-1" dirty="0" err="1" smtClean="0">
                <a:solidFill>
                  <a:srgbClr val="000000"/>
                </a:solidFill>
                <a:uFill>
                  <a:solidFill>
                    <a:srgbClr val="FFFFFF"/>
                  </a:solidFill>
                </a:uFill>
                <a:latin typeface="Arial"/>
                <a:ea typeface="Arial"/>
              </a:rPr>
              <a:t>v</a:t>
            </a:r>
            <a:r>
              <a:rPr lang="en-US" altLang="ja-JP" sz="2400" b="1" spc="-1" baseline="-25000" dirty="0" err="1" smtClean="0">
                <a:solidFill>
                  <a:srgbClr val="000000"/>
                </a:solidFill>
                <a:uFill>
                  <a:solidFill>
                    <a:srgbClr val="FFFFFF"/>
                  </a:solidFill>
                </a:uFill>
                <a:latin typeface="Arial"/>
                <a:ea typeface="Arial"/>
              </a:rPr>
              <a:t>T</a:t>
            </a:r>
            <a:r>
              <a:rPr lang="en-US" altLang="ja-JP" sz="2400" spc="-1" baseline="-25000" dirty="0" smtClean="0">
                <a:solidFill>
                  <a:srgbClr val="000000"/>
                </a:solidFill>
                <a:uFill>
                  <a:solidFill>
                    <a:srgbClr val="FFFFFF"/>
                  </a:solidFill>
                </a:uFill>
                <a:latin typeface="Arial"/>
                <a:ea typeface="Arial"/>
              </a:rPr>
              <a:t> </a:t>
            </a:r>
            <a:r>
              <a:rPr lang="en-US" altLang="ja-JP" sz="2400" spc="-1" dirty="0" smtClean="0">
                <a:solidFill>
                  <a:srgbClr val="000000"/>
                </a:solidFill>
                <a:uFill>
                  <a:solidFill>
                    <a:srgbClr val="FFFFFF"/>
                  </a:solidFill>
                </a:uFill>
                <a:latin typeface="Arial"/>
                <a:ea typeface="Arial"/>
              </a:rPr>
              <a:t>is plasma expansion speed </a:t>
            </a:r>
            <a:endParaRPr lang="en-US" sz="2400" spc="-1" dirty="0" smtClean="0">
              <a:solidFill>
                <a:srgbClr val="000000"/>
              </a:solidFill>
              <a:uFill>
                <a:solidFill>
                  <a:srgbClr val="FFFFFF"/>
                </a:solidFill>
              </a:uFill>
              <a:latin typeface="Arial"/>
            </a:endParaRPr>
          </a:p>
        </p:txBody>
      </p:sp>
      <p:sp>
        <p:nvSpPr>
          <p:cNvPr id="10" name="TextShape 1"/>
          <p:cNvSpPr txBox="1"/>
          <p:nvPr/>
        </p:nvSpPr>
        <p:spPr>
          <a:xfrm>
            <a:off x="163660" y="3001214"/>
            <a:ext cx="10078413" cy="688284"/>
          </a:xfrm>
          <a:prstGeom prst="rect">
            <a:avLst/>
          </a:prstGeom>
          <a:noFill/>
          <a:ln>
            <a:noFill/>
          </a:ln>
        </p:spPr>
        <p:txBody>
          <a:bodyPr lIns="89978" tIns="44990" rIns="89978" bIns="44990"/>
          <a:lstStyle/>
          <a:p>
            <a:pPr algn="just">
              <a:lnSpc>
                <a:spcPct val="150000"/>
              </a:lnSpc>
            </a:pPr>
            <a:r>
              <a:rPr lang="en-US" sz="2400" b="1" spc="-1" dirty="0" err="1" smtClean="0">
                <a:solidFill>
                  <a:srgbClr val="000000"/>
                </a:solidFill>
                <a:uFill>
                  <a:solidFill>
                    <a:srgbClr val="FFFFFF"/>
                  </a:solidFill>
                </a:uFill>
                <a:latin typeface="Arial"/>
                <a:ea typeface="Arial"/>
              </a:rPr>
              <a:t>T</a:t>
            </a:r>
            <a:r>
              <a:rPr lang="en-US" sz="2400" b="1" spc="-1" baseline="-33000" dirty="0" err="1" smtClean="0">
                <a:solidFill>
                  <a:srgbClr val="000000"/>
                </a:solidFill>
                <a:uFill>
                  <a:solidFill>
                    <a:srgbClr val="FFFFFF"/>
                  </a:solidFill>
                </a:uFill>
                <a:latin typeface="Arial"/>
                <a:ea typeface="Arial"/>
              </a:rPr>
              <a:t>e</a:t>
            </a:r>
            <a:r>
              <a:rPr lang="en-US" sz="2400" spc="-1" dirty="0" smtClean="0">
                <a:solidFill>
                  <a:srgbClr val="000000"/>
                </a:solidFill>
                <a:uFill>
                  <a:solidFill>
                    <a:srgbClr val="FFFFFF"/>
                  </a:solidFill>
                </a:uFill>
                <a:latin typeface="Arial"/>
                <a:ea typeface="Arial"/>
              </a:rPr>
              <a:t> </a:t>
            </a:r>
            <a:r>
              <a:rPr lang="en-US" sz="2400" spc="-1" dirty="0">
                <a:solidFill>
                  <a:srgbClr val="000000"/>
                </a:solidFill>
                <a:uFill>
                  <a:solidFill>
                    <a:srgbClr val="FFFFFF"/>
                  </a:solidFill>
                </a:uFill>
                <a:latin typeface="Arial"/>
                <a:ea typeface="Arial"/>
              </a:rPr>
              <a:t>must be not smaller then </a:t>
            </a:r>
            <a:r>
              <a:rPr lang="en-US" sz="2400" b="1" spc="-1" dirty="0" err="1">
                <a:solidFill>
                  <a:srgbClr val="000000"/>
                </a:solidFill>
                <a:uFill>
                  <a:solidFill>
                    <a:srgbClr val="FFFFFF"/>
                  </a:solidFill>
                </a:uFill>
                <a:latin typeface="Arial"/>
                <a:ea typeface="Arial"/>
              </a:rPr>
              <a:t>E</a:t>
            </a:r>
            <a:r>
              <a:rPr lang="en-US" sz="2400" b="1" spc="-1" baseline="-33000" dirty="0" err="1">
                <a:solidFill>
                  <a:srgbClr val="000000"/>
                </a:solidFill>
                <a:uFill>
                  <a:solidFill>
                    <a:srgbClr val="FFFFFF"/>
                  </a:solidFill>
                </a:uFill>
                <a:latin typeface="Arial"/>
                <a:ea typeface="Arial"/>
              </a:rPr>
              <a:t>i</a:t>
            </a:r>
            <a:r>
              <a:rPr lang="en-US" sz="2400" b="1" spc="-1" dirty="0">
                <a:solidFill>
                  <a:srgbClr val="000000"/>
                </a:solidFill>
                <a:uFill>
                  <a:solidFill>
                    <a:srgbClr val="FFFFFF"/>
                  </a:solidFill>
                </a:uFill>
                <a:latin typeface="Arial"/>
                <a:ea typeface="Arial"/>
              </a:rPr>
              <a:t>/4 </a:t>
            </a:r>
            <a:r>
              <a:rPr lang="en-US" sz="2400" spc="-1" dirty="0">
                <a:solidFill>
                  <a:srgbClr val="000000"/>
                </a:solidFill>
                <a:uFill>
                  <a:solidFill>
                    <a:srgbClr val="FFFFFF"/>
                  </a:solidFill>
                </a:uFill>
                <a:latin typeface="Arial"/>
                <a:ea typeface="Arial"/>
              </a:rPr>
              <a:t>                    </a:t>
            </a:r>
            <a:r>
              <a:rPr lang="en-US" sz="2400" b="1" spc="-1" dirty="0">
                <a:solidFill>
                  <a:srgbClr val="C00000"/>
                </a:solidFill>
                <a:uFill>
                  <a:solidFill>
                    <a:srgbClr val="FFFFFF"/>
                  </a:solidFill>
                </a:uFill>
                <a:latin typeface="Arial"/>
                <a:ea typeface="Arial"/>
              </a:rPr>
              <a:t>high </a:t>
            </a:r>
            <a:r>
              <a:rPr lang="en-US" sz="2400" b="1" spc="-1" dirty="0" err="1">
                <a:solidFill>
                  <a:srgbClr val="C00000"/>
                </a:solidFill>
                <a:uFill>
                  <a:solidFill>
                    <a:srgbClr val="FFFFFF"/>
                  </a:solidFill>
                </a:uFill>
                <a:latin typeface="Arial"/>
                <a:ea typeface="Arial"/>
              </a:rPr>
              <a:t>I</a:t>
            </a:r>
            <a:r>
              <a:rPr lang="en-US" sz="2400" b="1" spc="-1" baseline="-33000" dirty="0" err="1">
                <a:solidFill>
                  <a:srgbClr val="C00000"/>
                </a:solidFill>
                <a:uFill>
                  <a:solidFill>
                    <a:srgbClr val="FFFFFF"/>
                  </a:solidFill>
                </a:uFill>
                <a:latin typeface="Arial"/>
                <a:ea typeface="Arial"/>
              </a:rPr>
              <a:t>las</a:t>
            </a:r>
            <a:r>
              <a:rPr lang="en-US" sz="2400" b="1" spc="-1" dirty="0">
                <a:solidFill>
                  <a:srgbClr val="C00000"/>
                </a:solidFill>
                <a:uFill>
                  <a:solidFill>
                    <a:srgbClr val="FFFFFF"/>
                  </a:solidFill>
                </a:uFill>
                <a:latin typeface="Arial"/>
                <a:ea typeface="Arial"/>
              </a:rPr>
              <a:t> must be </a:t>
            </a:r>
            <a:r>
              <a:rPr lang="en-US" sz="2400" b="1" spc="-1" dirty="0" smtClean="0">
                <a:solidFill>
                  <a:srgbClr val="C00000"/>
                </a:solidFill>
                <a:uFill>
                  <a:solidFill>
                    <a:srgbClr val="FFFFFF"/>
                  </a:solidFill>
                </a:uFill>
                <a:latin typeface="Arial"/>
                <a:ea typeface="Arial"/>
              </a:rPr>
              <a:t>used</a:t>
            </a:r>
            <a:endParaRPr lang="en-US" sz="2400" b="1" spc="-1" dirty="0">
              <a:solidFill>
                <a:srgbClr val="C00000"/>
              </a:solidFill>
              <a:uFill>
                <a:solidFill>
                  <a:srgbClr val="FFFFFF"/>
                </a:solidFill>
              </a:uFill>
              <a:latin typeface="Arial"/>
            </a:endParaRPr>
          </a:p>
        </p:txBody>
      </p:sp>
      <p:sp>
        <p:nvSpPr>
          <p:cNvPr id="11" name="TextShape 1"/>
          <p:cNvSpPr txBox="1"/>
          <p:nvPr/>
        </p:nvSpPr>
        <p:spPr>
          <a:xfrm>
            <a:off x="241633" y="3662412"/>
            <a:ext cx="9508424" cy="1632604"/>
          </a:xfrm>
          <a:prstGeom prst="rect">
            <a:avLst/>
          </a:prstGeom>
          <a:noFill/>
          <a:ln>
            <a:noFill/>
          </a:ln>
        </p:spPr>
        <p:txBody>
          <a:bodyPr lIns="89978" tIns="44990" rIns="89978" bIns="44990"/>
          <a:lstStyle/>
          <a:p>
            <a:pPr algn="just">
              <a:lnSpc>
                <a:spcPct val="150000"/>
              </a:lnSpc>
            </a:pPr>
            <a:r>
              <a:rPr lang="en-US" sz="2400" i="1" spc="-1" dirty="0" smtClean="0">
                <a:solidFill>
                  <a:srgbClr val="0000FF"/>
                </a:solidFill>
                <a:uFill>
                  <a:solidFill>
                    <a:srgbClr val="FFFFFF"/>
                  </a:solidFill>
                </a:uFill>
                <a:latin typeface="Arial"/>
                <a:ea typeface="Arial"/>
              </a:rPr>
              <a:t>To </a:t>
            </a:r>
            <a:r>
              <a:rPr lang="en-US" sz="2400" i="1" spc="-1" dirty="0">
                <a:solidFill>
                  <a:srgbClr val="0000FF"/>
                </a:solidFill>
                <a:uFill>
                  <a:solidFill>
                    <a:srgbClr val="FFFFFF"/>
                  </a:solidFill>
                </a:uFill>
                <a:latin typeface="Arial"/>
                <a:ea typeface="Arial"/>
              </a:rPr>
              <a:t>obtain high </a:t>
            </a:r>
            <a:r>
              <a:rPr lang="en-US" sz="2400" b="1" i="1" spc="-1" dirty="0" err="1">
                <a:solidFill>
                  <a:srgbClr val="0000FF"/>
                </a:solidFill>
                <a:uFill>
                  <a:solidFill>
                    <a:srgbClr val="FFFFFF"/>
                  </a:solidFill>
                </a:uFill>
                <a:latin typeface="Arial"/>
                <a:ea typeface="Arial"/>
              </a:rPr>
              <a:t>I</a:t>
            </a:r>
            <a:r>
              <a:rPr lang="en-US" sz="2400" b="1" i="1" spc="-1" baseline="-33000" dirty="0" err="1">
                <a:solidFill>
                  <a:srgbClr val="0000FF"/>
                </a:solidFill>
                <a:uFill>
                  <a:solidFill>
                    <a:srgbClr val="FFFFFF"/>
                  </a:solidFill>
                </a:uFill>
                <a:latin typeface="Arial"/>
                <a:ea typeface="Arial"/>
              </a:rPr>
              <a:t>las</a:t>
            </a:r>
            <a:r>
              <a:rPr lang="en-US" sz="2400" i="1" spc="-1" dirty="0">
                <a:solidFill>
                  <a:srgbClr val="0000FF"/>
                </a:solidFill>
                <a:uFill>
                  <a:solidFill>
                    <a:srgbClr val="FFFFFF"/>
                  </a:solidFill>
                </a:uFill>
                <a:latin typeface="Arial"/>
                <a:ea typeface="Arial"/>
              </a:rPr>
              <a:t>  </a:t>
            </a:r>
            <a:r>
              <a:rPr lang="en-US" sz="2400" i="1" spc="-1" dirty="0" smtClean="0">
                <a:solidFill>
                  <a:srgbClr val="0000FF"/>
                </a:solidFill>
                <a:uFill>
                  <a:solidFill>
                    <a:srgbClr val="FFFFFF"/>
                  </a:solidFill>
                </a:uFill>
                <a:latin typeface="Arial"/>
                <a:ea typeface="Arial"/>
              </a:rPr>
              <a:t>:</a:t>
            </a:r>
          </a:p>
          <a:p>
            <a:pPr algn="just">
              <a:lnSpc>
                <a:spcPts val="3200"/>
              </a:lnSpc>
            </a:pPr>
            <a:r>
              <a:rPr lang="en-US" sz="2400" spc="-1" dirty="0" smtClean="0">
                <a:solidFill>
                  <a:srgbClr val="000000"/>
                </a:solidFill>
                <a:uFill>
                  <a:solidFill>
                    <a:srgbClr val="FFFFFF"/>
                  </a:solidFill>
                </a:uFill>
                <a:latin typeface="Arial"/>
                <a:ea typeface="Arial"/>
              </a:rPr>
              <a:t>1)  increase  </a:t>
            </a:r>
            <a:r>
              <a:rPr lang="en-US" sz="2400" b="1" spc="-1" dirty="0" err="1">
                <a:solidFill>
                  <a:srgbClr val="000000"/>
                </a:solidFill>
                <a:uFill>
                  <a:solidFill>
                    <a:srgbClr val="FFFFFF"/>
                  </a:solidFill>
                </a:uFill>
                <a:latin typeface="Arial"/>
                <a:ea typeface="Arial"/>
              </a:rPr>
              <a:t>E</a:t>
            </a:r>
            <a:r>
              <a:rPr lang="en-US" sz="2400" b="1" spc="-1" baseline="-33000" dirty="0" err="1">
                <a:solidFill>
                  <a:srgbClr val="000000"/>
                </a:solidFill>
                <a:uFill>
                  <a:solidFill>
                    <a:srgbClr val="FFFFFF"/>
                  </a:solidFill>
                </a:uFill>
                <a:latin typeface="Arial"/>
                <a:ea typeface="Arial"/>
              </a:rPr>
              <a:t>las</a:t>
            </a:r>
            <a:r>
              <a:rPr lang="en-US" sz="2400" spc="-1" dirty="0">
                <a:solidFill>
                  <a:srgbClr val="000000"/>
                </a:solidFill>
                <a:uFill>
                  <a:solidFill>
                    <a:srgbClr val="FFFFFF"/>
                  </a:solidFill>
                </a:uFill>
                <a:latin typeface="Arial"/>
                <a:ea typeface="Arial"/>
              </a:rPr>
              <a:t> </a:t>
            </a:r>
            <a:r>
              <a:rPr lang="en-US" sz="2400" spc="-1" dirty="0" smtClean="0">
                <a:solidFill>
                  <a:srgbClr val="000000"/>
                </a:solidFill>
                <a:uFill>
                  <a:solidFill>
                    <a:srgbClr val="FFFFFF"/>
                  </a:solidFill>
                </a:uFill>
                <a:latin typeface="Arial"/>
                <a:ea typeface="Arial"/>
              </a:rPr>
              <a:t>                expensive</a:t>
            </a:r>
          </a:p>
          <a:p>
            <a:pPr algn="just">
              <a:lnSpc>
                <a:spcPts val="3200"/>
              </a:lnSpc>
            </a:pPr>
            <a:r>
              <a:rPr lang="en-US" sz="2400" spc="-1" dirty="0" smtClean="0">
                <a:solidFill>
                  <a:srgbClr val="000000"/>
                </a:solidFill>
                <a:uFill>
                  <a:solidFill>
                    <a:srgbClr val="FFFFFF"/>
                  </a:solidFill>
                </a:uFill>
                <a:latin typeface="Arial"/>
                <a:ea typeface="Arial"/>
              </a:rPr>
              <a:t>2)  decrease </a:t>
            </a:r>
            <a:r>
              <a:rPr lang="en-US" sz="2400" b="1" spc="-1" dirty="0" err="1">
                <a:solidFill>
                  <a:srgbClr val="000000"/>
                </a:solidFill>
                <a:uFill>
                  <a:solidFill>
                    <a:srgbClr val="FFFFFF"/>
                  </a:solidFill>
                </a:uFill>
                <a:latin typeface="Arial"/>
                <a:ea typeface="Arial"/>
              </a:rPr>
              <a:t>R</a:t>
            </a:r>
            <a:r>
              <a:rPr lang="en-US" sz="2400" b="1" spc="-1" baseline="-33000" dirty="0" err="1">
                <a:solidFill>
                  <a:srgbClr val="000000"/>
                </a:solidFill>
                <a:uFill>
                  <a:solidFill>
                    <a:srgbClr val="FFFFFF"/>
                  </a:solidFill>
                </a:uFill>
                <a:latin typeface="Arial"/>
                <a:ea typeface="Arial"/>
              </a:rPr>
              <a:t>focal</a:t>
            </a:r>
            <a:r>
              <a:rPr lang="en-US" sz="2400" b="1" spc="-1" baseline="-33000" dirty="0">
                <a:solidFill>
                  <a:srgbClr val="000000"/>
                </a:solidFill>
                <a:uFill>
                  <a:solidFill>
                    <a:srgbClr val="FFFFFF"/>
                  </a:solidFill>
                </a:uFill>
                <a:latin typeface="Arial"/>
                <a:ea typeface="Arial"/>
              </a:rPr>
              <a:t> spot</a:t>
            </a:r>
            <a:r>
              <a:rPr lang="en-US" sz="2400" spc="-1" dirty="0">
                <a:solidFill>
                  <a:srgbClr val="000000"/>
                </a:solidFill>
                <a:uFill>
                  <a:solidFill>
                    <a:srgbClr val="FFFFFF"/>
                  </a:solidFill>
                </a:uFill>
                <a:latin typeface="Arial"/>
                <a:ea typeface="Arial"/>
              </a:rPr>
              <a:t> </a:t>
            </a:r>
            <a:r>
              <a:rPr lang="en-US" sz="2400" spc="-1" dirty="0" smtClean="0">
                <a:solidFill>
                  <a:srgbClr val="000000"/>
                </a:solidFill>
                <a:uFill>
                  <a:solidFill>
                    <a:srgbClr val="FFFFFF"/>
                  </a:solidFill>
                </a:uFill>
                <a:latin typeface="Arial"/>
                <a:ea typeface="Arial"/>
              </a:rPr>
              <a:t>             decreasing of </a:t>
            </a:r>
            <a:r>
              <a:rPr lang="en-US" sz="2400" b="1" spc="-1" dirty="0" err="1" smtClean="0">
                <a:solidFill>
                  <a:srgbClr val="000000"/>
                </a:solidFill>
                <a:uFill>
                  <a:solidFill>
                    <a:srgbClr val="FFFFFF"/>
                  </a:solidFill>
                </a:uFill>
                <a:latin typeface="Arial"/>
                <a:ea typeface="Arial"/>
              </a:rPr>
              <a:t>L</a:t>
            </a:r>
            <a:r>
              <a:rPr lang="en-US" sz="2400" b="1" spc="-1" baseline="-33000" dirty="0" err="1" smtClean="0">
                <a:solidFill>
                  <a:srgbClr val="000000"/>
                </a:solidFill>
                <a:uFill>
                  <a:solidFill>
                    <a:srgbClr val="FFFFFF"/>
                  </a:solidFill>
                </a:uFill>
                <a:latin typeface="Arial"/>
                <a:ea typeface="Arial"/>
              </a:rPr>
              <a:t>plasma</a:t>
            </a:r>
            <a:r>
              <a:rPr lang="en-US" sz="2400" b="1" spc="-1" baseline="-33000" dirty="0" smtClean="0">
                <a:solidFill>
                  <a:srgbClr val="000000"/>
                </a:solidFill>
                <a:uFill>
                  <a:solidFill>
                    <a:srgbClr val="FFFFFF"/>
                  </a:solidFill>
                </a:uFill>
                <a:latin typeface="Arial"/>
                <a:ea typeface="Arial"/>
              </a:rPr>
              <a:t> </a:t>
            </a:r>
            <a:r>
              <a:rPr lang="en-US" sz="2400" spc="-1" dirty="0">
                <a:solidFill>
                  <a:srgbClr val="000000"/>
                </a:solidFill>
                <a:uFill>
                  <a:solidFill>
                    <a:srgbClr val="FFFFFF"/>
                  </a:solidFill>
                </a:uFill>
                <a:latin typeface="Arial"/>
                <a:ea typeface="Arial"/>
              </a:rPr>
              <a:t>and</a:t>
            </a:r>
            <a:r>
              <a:rPr lang="en-US" sz="2400" spc="-1" baseline="-33000" dirty="0">
                <a:solidFill>
                  <a:srgbClr val="000000"/>
                </a:solidFill>
                <a:uFill>
                  <a:solidFill>
                    <a:srgbClr val="FFFFFF"/>
                  </a:solidFill>
                </a:uFill>
                <a:latin typeface="Arial"/>
                <a:ea typeface="Arial"/>
              </a:rPr>
              <a:t> </a:t>
            </a:r>
            <a:r>
              <a:rPr lang="ru-RU" sz="2800" b="1" spc="-1" dirty="0" err="1">
                <a:solidFill>
                  <a:srgbClr val="000000"/>
                </a:solidFill>
                <a:uFill>
                  <a:solidFill>
                    <a:srgbClr val="FFFFFF"/>
                  </a:solidFill>
                </a:uFill>
                <a:latin typeface="Symbol" pitchFamily="18" charset="2"/>
                <a:ea typeface="Arial"/>
              </a:rPr>
              <a:t>t</a:t>
            </a:r>
            <a:r>
              <a:rPr lang="en-US" sz="2800" b="1" spc="-1" baseline="-33000" dirty="0">
                <a:solidFill>
                  <a:srgbClr val="000000"/>
                </a:solidFill>
                <a:uFill>
                  <a:solidFill>
                    <a:srgbClr val="FFFFFF"/>
                  </a:solidFill>
                </a:uFill>
                <a:latin typeface="Arial"/>
                <a:ea typeface="Arial"/>
              </a:rPr>
              <a:t>plasma </a:t>
            </a:r>
            <a:endParaRPr lang="en-US" sz="2800" b="1" spc="-1" dirty="0">
              <a:solidFill>
                <a:srgbClr val="000000"/>
              </a:solidFill>
              <a:uFill>
                <a:solidFill>
                  <a:srgbClr val="FFFFFF"/>
                </a:solidFill>
              </a:uFill>
              <a:latin typeface="Arial"/>
            </a:endParaRPr>
          </a:p>
        </p:txBody>
      </p:sp>
      <p:sp>
        <p:nvSpPr>
          <p:cNvPr id="13" name="TextShape 1"/>
          <p:cNvSpPr txBox="1"/>
          <p:nvPr/>
        </p:nvSpPr>
        <p:spPr>
          <a:xfrm>
            <a:off x="1" y="5156003"/>
            <a:ext cx="10078413" cy="2265523"/>
          </a:xfrm>
          <a:prstGeom prst="rect">
            <a:avLst/>
          </a:prstGeom>
          <a:noFill/>
          <a:ln>
            <a:noFill/>
          </a:ln>
        </p:spPr>
        <p:txBody>
          <a:bodyPr lIns="89978" tIns="44990" rIns="89978" bIns="44990"/>
          <a:lstStyle/>
          <a:p>
            <a:pPr algn="ctr">
              <a:lnSpc>
                <a:spcPct val="100000"/>
              </a:lnSpc>
            </a:pPr>
            <a:endParaRPr lang="en-US" sz="2800" spc="-1" dirty="0">
              <a:solidFill>
                <a:srgbClr val="000000"/>
              </a:solidFill>
              <a:uFill>
                <a:solidFill>
                  <a:srgbClr val="FFFFFF"/>
                </a:solidFill>
              </a:uFill>
              <a:latin typeface="Arial"/>
            </a:endParaRPr>
          </a:p>
          <a:p>
            <a:pPr algn="ctr">
              <a:lnSpc>
                <a:spcPct val="100000"/>
              </a:lnSpc>
            </a:pPr>
            <a:r>
              <a:rPr lang="en-US" sz="2800" b="1" spc="-1" dirty="0">
                <a:solidFill>
                  <a:srgbClr val="7030A0"/>
                </a:solidFill>
                <a:uFill>
                  <a:solidFill>
                    <a:srgbClr val="FFFFFF"/>
                  </a:solidFill>
                </a:uFill>
                <a:latin typeface="Arial"/>
                <a:ea typeface="Arial"/>
              </a:rPr>
              <a:t>The best </a:t>
            </a:r>
            <a:r>
              <a:rPr lang="en-US" sz="2800" b="1" spc="-1" dirty="0" smtClean="0">
                <a:solidFill>
                  <a:srgbClr val="7030A0"/>
                </a:solidFill>
                <a:uFill>
                  <a:solidFill>
                    <a:srgbClr val="FFFFFF"/>
                  </a:solidFill>
                </a:uFill>
                <a:latin typeface="Arial"/>
                <a:ea typeface="Arial"/>
              </a:rPr>
              <a:t>solution is </a:t>
            </a:r>
            <a:endParaRPr lang="en-US" sz="2800" b="1" spc="-1" dirty="0">
              <a:solidFill>
                <a:srgbClr val="7030A0"/>
              </a:solidFill>
              <a:uFill>
                <a:solidFill>
                  <a:srgbClr val="FFFFFF"/>
                </a:solidFill>
              </a:uFill>
              <a:latin typeface="Arial"/>
            </a:endParaRPr>
          </a:p>
          <a:p>
            <a:pPr algn="ctr">
              <a:lnSpc>
                <a:spcPct val="100000"/>
              </a:lnSpc>
            </a:pPr>
            <a:r>
              <a:rPr lang="en-US" sz="2800" b="1" spc="-1" dirty="0">
                <a:solidFill>
                  <a:srgbClr val="7030A0"/>
                </a:solidFill>
                <a:uFill>
                  <a:solidFill>
                    <a:srgbClr val="FFFFFF"/>
                  </a:solidFill>
                </a:uFill>
                <a:latin typeface="Arial"/>
                <a:ea typeface="Arial"/>
              </a:rPr>
              <a:t>to use maximal possible value N</a:t>
            </a:r>
            <a:r>
              <a:rPr lang="en-US" sz="2800" b="1" spc="-1" baseline="-33000" dirty="0">
                <a:solidFill>
                  <a:srgbClr val="7030A0"/>
                </a:solidFill>
                <a:uFill>
                  <a:solidFill>
                    <a:srgbClr val="FFFFFF"/>
                  </a:solidFill>
                </a:uFill>
                <a:latin typeface="Arial"/>
                <a:ea typeface="Arial"/>
              </a:rPr>
              <a:t>e</a:t>
            </a:r>
            <a:r>
              <a:rPr lang="en-US" sz="2800" b="1" spc="-1" dirty="0">
                <a:solidFill>
                  <a:srgbClr val="7030A0"/>
                </a:solidFill>
                <a:uFill>
                  <a:solidFill>
                    <a:srgbClr val="FFFFFF"/>
                  </a:solidFill>
                </a:uFill>
                <a:latin typeface="Arial"/>
                <a:ea typeface="Arial"/>
              </a:rPr>
              <a:t> (solid state value)</a:t>
            </a:r>
            <a:endParaRPr lang="en-US" sz="2800" b="1" spc="-1" dirty="0">
              <a:solidFill>
                <a:srgbClr val="7030A0"/>
              </a:solidFill>
              <a:uFill>
                <a:solidFill>
                  <a:srgbClr val="FFFFFF"/>
                </a:solidFill>
              </a:uFill>
              <a:latin typeface="Arial"/>
            </a:endParaRPr>
          </a:p>
          <a:p>
            <a:pPr algn="ctr">
              <a:lnSpc>
                <a:spcPct val="150000"/>
              </a:lnSpc>
            </a:pPr>
            <a:r>
              <a:rPr lang="en-US" sz="2800" b="1" spc="-1" dirty="0" smtClean="0">
                <a:solidFill>
                  <a:srgbClr val="C00000"/>
                </a:solidFill>
                <a:uFill>
                  <a:solidFill>
                    <a:srgbClr val="FFFFFF"/>
                  </a:solidFill>
                </a:uFill>
                <a:latin typeface="Arial"/>
                <a:ea typeface="Arial"/>
              </a:rPr>
              <a:t>Very </a:t>
            </a:r>
            <a:r>
              <a:rPr lang="en-US" sz="2800" b="1" spc="-1" dirty="0">
                <a:solidFill>
                  <a:srgbClr val="C00000"/>
                </a:solidFill>
                <a:uFill>
                  <a:solidFill>
                    <a:srgbClr val="FFFFFF"/>
                  </a:solidFill>
                </a:uFill>
                <a:latin typeface="Arial"/>
                <a:ea typeface="Arial"/>
              </a:rPr>
              <a:t>high laser contrast </a:t>
            </a:r>
            <a:r>
              <a:rPr lang="en-US" sz="2800" b="1" spc="-1" dirty="0" err="1">
                <a:solidFill>
                  <a:srgbClr val="C00000"/>
                </a:solidFill>
                <a:uFill>
                  <a:solidFill>
                    <a:srgbClr val="FFFFFF"/>
                  </a:solidFill>
                </a:uFill>
                <a:latin typeface="Arial"/>
                <a:ea typeface="Arial"/>
              </a:rPr>
              <a:t>I</a:t>
            </a:r>
            <a:r>
              <a:rPr lang="en-US" sz="2800" b="1" spc="-1" baseline="-33000" dirty="0" err="1">
                <a:solidFill>
                  <a:srgbClr val="C00000"/>
                </a:solidFill>
                <a:uFill>
                  <a:solidFill>
                    <a:srgbClr val="FFFFFF"/>
                  </a:solidFill>
                </a:uFill>
                <a:latin typeface="Arial"/>
                <a:ea typeface="Arial"/>
              </a:rPr>
              <a:t>pulse</a:t>
            </a:r>
            <a:r>
              <a:rPr lang="en-US" sz="2800" b="1" spc="-1" dirty="0">
                <a:solidFill>
                  <a:srgbClr val="C00000"/>
                </a:solidFill>
                <a:uFill>
                  <a:solidFill>
                    <a:srgbClr val="FFFFFF"/>
                  </a:solidFill>
                </a:uFill>
                <a:latin typeface="Arial"/>
                <a:ea typeface="Arial"/>
              </a:rPr>
              <a:t>/</a:t>
            </a:r>
            <a:r>
              <a:rPr lang="en-US" sz="2800" b="1" spc="-1" dirty="0" err="1">
                <a:solidFill>
                  <a:srgbClr val="C00000"/>
                </a:solidFill>
                <a:uFill>
                  <a:solidFill>
                    <a:srgbClr val="FFFFFF"/>
                  </a:solidFill>
                </a:uFill>
                <a:latin typeface="Arial"/>
                <a:ea typeface="Arial"/>
              </a:rPr>
              <a:t>I</a:t>
            </a:r>
            <a:r>
              <a:rPr lang="en-US" sz="2800" b="1" spc="-1" baseline="-33000" dirty="0" err="1">
                <a:solidFill>
                  <a:srgbClr val="C00000"/>
                </a:solidFill>
                <a:uFill>
                  <a:solidFill>
                    <a:srgbClr val="FFFFFF"/>
                  </a:solidFill>
                </a:uFill>
                <a:latin typeface="Arial"/>
                <a:ea typeface="Arial"/>
              </a:rPr>
              <a:t>prepulse</a:t>
            </a:r>
            <a:r>
              <a:rPr lang="en-US" sz="2800" b="1" spc="-1" dirty="0">
                <a:solidFill>
                  <a:srgbClr val="C00000"/>
                </a:solidFill>
                <a:uFill>
                  <a:solidFill>
                    <a:srgbClr val="FFFFFF"/>
                  </a:solidFill>
                </a:uFill>
                <a:latin typeface="Arial"/>
                <a:ea typeface="Arial"/>
              </a:rPr>
              <a:t> &gt; 10</a:t>
            </a:r>
            <a:r>
              <a:rPr lang="en-US" sz="2800" b="1" spc="-1" baseline="33000" dirty="0">
                <a:solidFill>
                  <a:srgbClr val="C00000"/>
                </a:solidFill>
                <a:uFill>
                  <a:solidFill>
                    <a:srgbClr val="FFFFFF"/>
                  </a:solidFill>
                </a:uFill>
                <a:latin typeface="Arial"/>
                <a:ea typeface="Arial"/>
              </a:rPr>
              <a:t>10</a:t>
            </a:r>
            <a:r>
              <a:rPr lang="en-US" sz="2800" b="1" spc="-1" dirty="0">
                <a:solidFill>
                  <a:srgbClr val="C00000"/>
                </a:solidFill>
                <a:uFill>
                  <a:solidFill>
                    <a:srgbClr val="FFFFFF"/>
                  </a:solidFill>
                </a:uFill>
                <a:latin typeface="Arial"/>
                <a:ea typeface="Arial"/>
              </a:rPr>
              <a:t> is </a:t>
            </a:r>
            <a:r>
              <a:rPr lang="en-US" sz="2800" b="1" spc="-1" dirty="0" smtClean="0">
                <a:solidFill>
                  <a:srgbClr val="C00000"/>
                </a:solidFill>
                <a:uFill>
                  <a:solidFill>
                    <a:srgbClr val="FFFFFF"/>
                  </a:solidFill>
                </a:uFill>
                <a:latin typeface="Arial"/>
                <a:ea typeface="Arial"/>
              </a:rPr>
              <a:t>necessary</a:t>
            </a:r>
            <a:endParaRPr lang="en-US" sz="2800" b="1" spc="-1" dirty="0">
              <a:solidFill>
                <a:srgbClr val="C00000"/>
              </a:solidFill>
              <a:uFill>
                <a:solidFill>
                  <a:srgbClr val="FFFFFF"/>
                </a:solidFill>
              </a:uFill>
              <a:latin typeface="Arial"/>
            </a:endParaRPr>
          </a:p>
        </p:txBody>
      </p:sp>
      <p:cxnSp>
        <p:nvCxnSpPr>
          <p:cNvPr id="4" name="Straight Arrow Connector 3"/>
          <p:cNvCxnSpPr/>
          <p:nvPr/>
        </p:nvCxnSpPr>
        <p:spPr>
          <a:xfrm>
            <a:off x="3124745" y="4488849"/>
            <a:ext cx="5209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03264" y="4894112"/>
            <a:ext cx="5209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389644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 y="92148"/>
            <a:ext cx="9917208" cy="576747"/>
          </a:xfrm>
          <a:prstGeom prst="rect">
            <a:avLst/>
          </a:prstGeom>
          <a:noFill/>
        </p:spPr>
        <p:txBody>
          <a:bodyPr wrap="square" lIns="100776" tIns="50389" rIns="100776" bIns="50389" rtlCol="0">
            <a:spAutoFit/>
          </a:bodyPr>
          <a:lstStyle/>
          <a:p>
            <a:pPr algn="ctr"/>
            <a:r>
              <a:rPr lang="en-US" sz="3100" b="1" dirty="0">
                <a:solidFill>
                  <a:srgbClr val="7030A0"/>
                </a:solidFill>
                <a:effectLst>
                  <a:outerShdw blurRad="38100" dist="38100" dir="2700000" algn="tl">
                    <a:srgbClr val="000000">
                      <a:alpha val="43137"/>
                    </a:srgbClr>
                  </a:outerShdw>
                </a:effectLst>
              </a:rPr>
              <a:t>X</a:t>
            </a:r>
            <a:r>
              <a:rPr lang="en-US" sz="3100" b="1" dirty="0" smtClean="0">
                <a:solidFill>
                  <a:srgbClr val="7030A0"/>
                </a:solidFill>
                <a:effectLst>
                  <a:outerShdw blurRad="38100" dist="38100" dir="2700000" algn="tl">
                    <a:srgbClr val="000000">
                      <a:alpha val="43137"/>
                    </a:srgbClr>
                  </a:outerShdw>
                </a:effectLst>
              </a:rPr>
              <a:t>-ray </a:t>
            </a:r>
            <a:r>
              <a:rPr lang="en-US" sz="3100" b="1" dirty="0">
                <a:solidFill>
                  <a:srgbClr val="7030A0"/>
                </a:solidFill>
                <a:effectLst>
                  <a:outerShdw blurRad="38100" dist="38100" dir="2700000" algn="tl">
                    <a:srgbClr val="000000">
                      <a:alpha val="43137"/>
                    </a:srgbClr>
                  </a:outerShdw>
                </a:effectLst>
              </a:rPr>
              <a:t>spectra </a:t>
            </a:r>
            <a:r>
              <a:rPr lang="en-US" sz="3100" b="1" dirty="0" smtClean="0">
                <a:solidFill>
                  <a:srgbClr val="7030A0"/>
                </a:solidFill>
                <a:effectLst>
                  <a:outerShdw blurRad="38100" dist="38100" dir="2700000" algn="tl">
                    <a:srgbClr val="000000">
                      <a:alpha val="43137"/>
                    </a:srgbClr>
                  </a:outerShdw>
                </a:effectLst>
              </a:rPr>
              <a:t> depend on  </a:t>
            </a:r>
            <a:r>
              <a:rPr lang="en-US" sz="3100" b="1" dirty="0">
                <a:solidFill>
                  <a:srgbClr val="7030A0"/>
                </a:solidFill>
                <a:effectLst>
                  <a:outerShdw blurRad="38100" dist="38100" dir="2700000" algn="tl">
                    <a:srgbClr val="000000">
                      <a:alpha val="43137"/>
                    </a:srgbClr>
                  </a:outerShdw>
                </a:effectLst>
              </a:rPr>
              <a:t>l</a:t>
            </a:r>
            <a:r>
              <a:rPr lang="en-US" sz="3100" b="1" dirty="0" smtClean="0">
                <a:solidFill>
                  <a:srgbClr val="7030A0"/>
                </a:solidFill>
                <a:effectLst>
                  <a:outerShdw blurRad="38100" dist="38100" dir="2700000" algn="tl">
                    <a:srgbClr val="000000">
                      <a:alpha val="43137"/>
                    </a:srgbClr>
                  </a:outerShdw>
                </a:effectLst>
              </a:rPr>
              <a:t>aser </a:t>
            </a:r>
            <a:r>
              <a:rPr lang="en-US" sz="3100" b="1" dirty="0">
                <a:solidFill>
                  <a:srgbClr val="7030A0"/>
                </a:solidFill>
                <a:effectLst>
                  <a:outerShdw blurRad="38100" dist="38100" dir="2700000" algn="tl">
                    <a:srgbClr val="000000">
                      <a:alpha val="43137"/>
                    </a:srgbClr>
                  </a:outerShdw>
                </a:effectLst>
              </a:rPr>
              <a:t>contrast</a:t>
            </a:r>
          </a:p>
        </p:txBody>
      </p:sp>
      <p:sp>
        <p:nvSpPr>
          <p:cNvPr id="19" name="TextBox 18"/>
          <p:cNvSpPr txBox="1"/>
          <p:nvPr/>
        </p:nvSpPr>
        <p:spPr>
          <a:xfrm>
            <a:off x="4753710" y="776261"/>
            <a:ext cx="5093676" cy="1486757"/>
          </a:xfrm>
          <a:prstGeom prst="rect">
            <a:avLst/>
          </a:prstGeom>
          <a:noFill/>
        </p:spPr>
        <p:txBody>
          <a:bodyPr wrap="square" lIns="100776" tIns="50389" rIns="100776" bIns="50389" rtlCol="0">
            <a:spAutoFit/>
          </a:bodyPr>
          <a:lstStyle/>
          <a:p>
            <a:pPr algn="just"/>
            <a:r>
              <a:rPr kumimoji="1" lang="en-US" altLang="ja-JP" b="1" dirty="0" smtClean="0">
                <a:solidFill>
                  <a:srgbClr val="C00000"/>
                </a:solidFill>
                <a:latin typeface="Comic Sans MS" panose="030F0702030302020204" pitchFamily="66" charset="0"/>
              </a:rPr>
              <a:t>X-ray spectra of steel plasma allowed to observe laser contrast improvement, which  results in </a:t>
            </a:r>
            <a:r>
              <a:rPr kumimoji="1" lang="en-US" altLang="ja-JP" b="1" dirty="0">
                <a:solidFill>
                  <a:srgbClr val="C00000"/>
                </a:solidFill>
                <a:latin typeface="Comic Sans MS" panose="030F0702030302020204" pitchFamily="66" charset="0"/>
              </a:rPr>
              <a:t>appearance</a:t>
            </a:r>
            <a:r>
              <a:rPr kumimoji="1" lang="en-US" altLang="ja-JP" b="1" dirty="0" smtClean="0">
                <a:solidFill>
                  <a:srgbClr val="C00000"/>
                </a:solidFill>
                <a:latin typeface="Comic Sans MS" panose="030F0702030302020204" pitchFamily="66" charset="0"/>
              </a:rPr>
              <a:t> of transitions  in multi-charged  Fe and Cr ions and growth of its  relative intensities</a:t>
            </a:r>
            <a:r>
              <a:rPr kumimoji="1" lang="en-US" altLang="ja-JP" b="1" dirty="0" smtClean="0">
                <a:solidFill>
                  <a:srgbClr val="FF0000"/>
                </a:solidFill>
                <a:latin typeface="Comic Sans MS" panose="030F0702030302020204" pitchFamily="66" charset="0"/>
              </a:rPr>
              <a:t>. </a:t>
            </a:r>
            <a:endParaRPr kumimoji="1" lang="ja-JP" altLang="en-US" b="1" dirty="0">
              <a:solidFill>
                <a:srgbClr val="FF0000"/>
              </a:solidFill>
              <a:latin typeface="Comic Sans MS" panose="030F0702030302020204" pitchFamily="66" charset="0"/>
            </a:endParaRPr>
          </a:p>
        </p:txBody>
      </p:sp>
      <p:sp>
        <p:nvSpPr>
          <p:cNvPr id="14" name="TextBox 13"/>
          <p:cNvSpPr txBox="1"/>
          <p:nvPr/>
        </p:nvSpPr>
        <p:spPr>
          <a:xfrm>
            <a:off x="4957226" y="6239133"/>
            <a:ext cx="2462152" cy="655760"/>
          </a:xfrm>
          <a:prstGeom prst="rect">
            <a:avLst/>
          </a:prstGeom>
          <a:noFill/>
        </p:spPr>
        <p:txBody>
          <a:bodyPr wrap="none" lIns="100776" tIns="50389" rIns="100776" bIns="50389" rtlCol="0">
            <a:spAutoFit/>
          </a:bodyPr>
          <a:lstStyle/>
          <a:p>
            <a:r>
              <a:rPr lang="en-US" b="1" u="sng" dirty="0"/>
              <a:t>Laser contrast </a:t>
            </a:r>
            <a:r>
              <a:rPr lang="en-US" b="1" u="sng" dirty="0" smtClean="0"/>
              <a:t>&gt;10</a:t>
            </a:r>
            <a:r>
              <a:rPr lang="ru-RU" b="1" baseline="30000" dirty="0" smtClean="0">
                <a:ea typeface="Calibri" panose="020F0502020204030204" pitchFamily="34" charset="0"/>
              </a:rPr>
              <a:t> </a:t>
            </a:r>
            <a:r>
              <a:rPr lang="en-US" b="1" baseline="30000" dirty="0" smtClean="0">
                <a:ea typeface="Calibri" panose="020F0502020204030204" pitchFamily="34" charset="0"/>
              </a:rPr>
              <a:t>10</a:t>
            </a:r>
          </a:p>
          <a:p>
            <a:r>
              <a:rPr lang="en-US" b="1" u="sng" dirty="0" err="1" smtClean="0"/>
              <a:t>I</a:t>
            </a:r>
            <a:r>
              <a:rPr lang="en-US" b="1" u="sng" baseline="-25000" dirty="0" err="1" smtClean="0"/>
              <a:t>las</a:t>
            </a:r>
            <a:r>
              <a:rPr lang="en-US" b="1" u="sng" dirty="0" smtClean="0"/>
              <a:t> = 1e21 W/cm</a:t>
            </a:r>
            <a:r>
              <a:rPr lang="en-US" b="1" u="sng" baseline="20000" dirty="0" smtClean="0"/>
              <a:t>2</a:t>
            </a:r>
            <a:endParaRPr lang="ru-RU" b="1" u="sng" baseline="20000" dirty="0"/>
          </a:p>
        </p:txBody>
      </p:sp>
      <p:pic>
        <p:nvPicPr>
          <p:cNvPr id="15" name="Рисунок 14"/>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22386" y="973022"/>
            <a:ext cx="4464425" cy="6541238"/>
          </a:xfrm>
          <a:prstGeom prst="rect">
            <a:avLst/>
          </a:prstGeom>
          <a:noFill/>
          <a:ln>
            <a:noFill/>
          </a:ln>
        </p:spPr>
      </p:pic>
      <p:sp>
        <p:nvSpPr>
          <p:cNvPr id="16" name="TextBox 15"/>
          <p:cNvSpPr txBox="1"/>
          <p:nvPr/>
        </p:nvSpPr>
        <p:spPr>
          <a:xfrm>
            <a:off x="4957224" y="4908564"/>
            <a:ext cx="2377192" cy="655760"/>
          </a:xfrm>
          <a:prstGeom prst="rect">
            <a:avLst/>
          </a:prstGeom>
          <a:noFill/>
        </p:spPr>
        <p:txBody>
          <a:bodyPr wrap="none" lIns="100776" tIns="50389" rIns="100776" bIns="50389" rtlCol="0">
            <a:spAutoFit/>
          </a:bodyPr>
          <a:lstStyle/>
          <a:p>
            <a:r>
              <a:rPr lang="en-US" b="1" u="sng" dirty="0">
                <a:solidFill>
                  <a:srgbClr val="7030A0"/>
                </a:solidFill>
              </a:rPr>
              <a:t>Laser contrast </a:t>
            </a:r>
            <a:r>
              <a:rPr lang="en-US" b="1" u="sng" dirty="0" smtClean="0">
                <a:solidFill>
                  <a:srgbClr val="7030A0"/>
                </a:solidFill>
              </a:rPr>
              <a:t>~10</a:t>
            </a:r>
            <a:r>
              <a:rPr lang="ru-RU" b="1" baseline="30000" dirty="0" smtClean="0">
                <a:solidFill>
                  <a:srgbClr val="7030A0"/>
                </a:solidFill>
                <a:ea typeface="Calibri" panose="020F0502020204030204" pitchFamily="34" charset="0"/>
              </a:rPr>
              <a:t> </a:t>
            </a:r>
            <a:r>
              <a:rPr lang="en-US" b="1" baseline="30000" dirty="0" smtClean="0">
                <a:solidFill>
                  <a:srgbClr val="7030A0"/>
                </a:solidFill>
                <a:ea typeface="Calibri" panose="020F0502020204030204" pitchFamily="34" charset="0"/>
              </a:rPr>
              <a:t>6</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7" name="TextBox 16"/>
          <p:cNvSpPr txBox="1"/>
          <p:nvPr/>
        </p:nvSpPr>
        <p:spPr>
          <a:xfrm>
            <a:off x="4957226" y="3595582"/>
            <a:ext cx="2462152" cy="655760"/>
          </a:xfrm>
          <a:prstGeom prst="rect">
            <a:avLst/>
          </a:prstGeom>
          <a:noFill/>
        </p:spPr>
        <p:txBody>
          <a:bodyPr wrap="none" lIns="100776" tIns="50389" rIns="100776" bIns="50389" rtlCol="0">
            <a:spAutoFit/>
          </a:bodyPr>
          <a:lstStyle/>
          <a:p>
            <a:r>
              <a:rPr lang="en-US" b="1" u="sng" dirty="0">
                <a:solidFill>
                  <a:srgbClr val="C00000"/>
                </a:solidFill>
              </a:rPr>
              <a:t>Laser contrast </a:t>
            </a:r>
            <a:r>
              <a:rPr lang="en-US" b="1" u="sng" dirty="0" smtClean="0">
                <a:solidFill>
                  <a:srgbClr val="C00000"/>
                </a:solidFill>
              </a:rPr>
              <a:t>~10</a:t>
            </a:r>
            <a:r>
              <a:rPr lang="ru-RU" b="1" baseline="30000" dirty="0" smtClean="0">
                <a:solidFill>
                  <a:srgbClr val="C00000"/>
                </a:solidFill>
                <a:ea typeface="Calibri" panose="020F0502020204030204" pitchFamily="34" charset="0"/>
              </a:rPr>
              <a:t> </a:t>
            </a:r>
            <a:r>
              <a:rPr lang="en-US" b="1" baseline="30000" dirty="0" smtClean="0">
                <a:solidFill>
                  <a:srgbClr val="C00000"/>
                </a:solidFill>
                <a:ea typeface="Calibri" panose="020F0502020204030204" pitchFamily="34" charset="0"/>
              </a:rPr>
              <a:t>12</a:t>
            </a:r>
          </a:p>
          <a:p>
            <a:r>
              <a:rPr lang="en-US" b="1" u="sng" dirty="0" err="1" smtClean="0"/>
              <a:t>I</a:t>
            </a:r>
            <a:r>
              <a:rPr lang="en-US" b="1" u="sng" baseline="-25000" dirty="0" err="1" smtClean="0"/>
              <a:t>las</a:t>
            </a:r>
            <a:r>
              <a:rPr lang="en-US" b="1" u="sng" dirty="0" smtClean="0"/>
              <a:t> = 3e21 W/cm</a:t>
            </a:r>
            <a:r>
              <a:rPr lang="en-US" b="1" u="sng" baseline="20000" dirty="0" smtClean="0"/>
              <a:t>2</a:t>
            </a:r>
            <a:endParaRPr lang="ru-RU" b="1" u="sng" baseline="20000" dirty="0"/>
          </a:p>
        </p:txBody>
      </p:sp>
      <p:sp>
        <p:nvSpPr>
          <p:cNvPr id="18" name="TextBox 17"/>
          <p:cNvSpPr txBox="1"/>
          <p:nvPr/>
        </p:nvSpPr>
        <p:spPr>
          <a:xfrm>
            <a:off x="4927918" y="2223973"/>
            <a:ext cx="2462152" cy="655760"/>
          </a:xfrm>
          <a:prstGeom prst="rect">
            <a:avLst/>
          </a:prstGeom>
          <a:noFill/>
        </p:spPr>
        <p:txBody>
          <a:bodyPr wrap="none" lIns="100776" tIns="50389" rIns="100776" bIns="50389" rtlCol="0">
            <a:spAutoFit/>
          </a:bodyPr>
          <a:lstStyle/>
          <a:p>
            <a:r>
              <a:rPr lang="en-US" b="1" u="sng" dirty="0"/>
              <a:t>Laser contrast </a:t>
            </a:r>
            <a:r>
              <a:rPr lang="en-US" b="1" u="sng" dirty="0" smtClean="0"/>
              <a:t>~10</a:t>
            </a:r>
            <a:r>
              <a:rPr lang="ru-RU" b="1" baseline="30000" dirty="0" smtClean="0">
                <a:ea typeface="Calibri" panose="020F0502020204030204" pitchFamily="34" charset="0"/>
              </a:rPr>
              <a:t> </a:t>
            </a:r>
            <a:r>
              <a:rPr lang="en-US" b="1" baseline="30000" dirty="0" smtClean="0">
                <a:ea typeface="Calibri" panose="020F0502020204030204" pitchFamily="34" charset="0"/>
              </a:rPr>
              <a:t>12</a:t>
            </a:r>
          </a:p>
          <a:p>
            <a:r>
              <a:rPr lang="en-US" b="1" u="sng" dirty="0" err="1" smtClean="0"/>
              <a:t>I</a:t>
            </a:r>
            <a:r>
              <a:rPr lang="en-US" b="1" u="sng" baseline="-25000" dirty="0" err="1" smtClean="0"/>
              <a:t>las</a:t>
            </a:r>
            <a:r>
              <a:rPr lang="en-US" b="1" u="sng" dirty="0" smtClean="0"/>
              <a:t> = 9e21 W/cm</a:t>
            </a:r>
            <a:r>
              <a:rPr lang="en-US" b="1" u="sng" baseline="20000" dirty="0" smtClean="0"/>
              <a:t>2</a:t>
            </a:r>
            <a:endParaRPr lang="ru-RU" b="1" u="sng" baseline="20000" dirty="0"/>
          </a:p>
        </p:txBody>
      </p:sp>
    </p:spTree>
    <p:extLst>
      <p:ext uri="{BB962C8B-B14F-4D97-AF65-F5344CB8AC3E}">
        <p14:creationId xmlns:p14="http://schemas.microsoft.com/office/powerpoint/2010/main" xmlns="" val="2637868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1413267" y="6714069"/>
            <a:ext cx="2267784" cy="402483"/>
          </a:xfrm>
        </p:spPr>
        <p:txBody>
          <a:bodyPr/>
          <a:lstStyle/>
          <a:p>
            <a:fld id="{B527C38A-7A64-4F71-945C-942F7641B81D}" type="slidenum">
              <a:rPr lang="ru-RU" smtClean="0"/>
              <a:pPr/>
              <a:t>12</a:t>
            </a:fld>
            <a:endParaRPr lang="ru-RU" dirty="0"/>
          </a:p>
        </p:txBody>
      </p:sp>
      <p:sp>
        <p:nvSpPr>
          <p:cNvPr id="16" name="TextBox 15"/>
          <p:cNvSpPr txBox="1"/>
          <p:nvPr/>
        </p:nvSpPr>
        <p:spPr>
          <a:xfrm>
            <a:off x="6036586" y="854042"/>
            <a:ext cx="331761" cy="378761"/>
          </a:xfrm>
          <a:prstGeom prst="rect">
            <a:avLst/>
          </a:prstGeom>
          <a:noFill/>
        </p:spPr>
        <p:txBody>
          <a:bodyPr wrap="none" lIns="100776" tIns="50389" rIns="100776" bIns="50389" rtlCol="0">
            <a:spAutoFit/>
          </a:bodyPr>
          <a:lstStyle/>
          <a:p>
            <a:r>
              <a:rPr lang="en-US" dirty="0" smtClean="0"/>
              <a:t>  </a:t>
            </a:r>
            <a:endParaRPr lang="ru-RU" dirty="0"/>
          </a:p>
        </p:txBody>
      </p:sp>
      <p:sp>
        <p:nvSpPr>
          <p:cNvPr id="17" name="Прямоугольник 16"/>
          <p:cNvSpPr/>
          <p:nvPr/>
        </p:nvSpPr>
        <p:spPr>
          <a:xfrm>
            <a:off x="-72187" y="6626503"/>
            <a:ext cx="10305048" cy="378761"/>
          </a:xfrm>
          <a:prstGeom prst="rect">
            <a:avLst/>
          </a:prstGeom>
        </p:spPr>
        <p:txBody>
          <a:bodyPr wrap="square" lIns="100776" tIns="50389" rIns="100776" bIns="50389">
            <a:spAutoFit/>
          </a:bodyPr>
          <a:lstStyle/>
          <a:p>
            <a:r>
              <a:rPr lang="en-US" b="1" dirty="0"/>
              <a:t>X-ray spectra  emitted </a:t>
            </a:r>
            <a:r>
              <a:rPr lang="en-US" b="1" dirty="0" smtClean="0"/>
              <a:t>from</a:t>
            </a:r>
            <a:r>
              <a:rPr lang="ru-RU" b="1" dirty="0" smtClean="0"/>
              <a:t> </a:t>
            </a:r>
            <a:r>
              <a:rPr lang="en-US" b="1" dirty="0" smtClean="0"/>
              <a:t>from and rear sides of 5 </a:t>
            </a:r>
            <a:r>
              <a:rPr lang="en-US" b="1" dirty="0">
                <a:latin typeface="Symbol" panose="05050102010706020507" pitchFamily="18" charset="2"/>
              </a:rPr>
              <a:t>m</a:t>
            </a:r>
            <a:r>
              <a:rPr lang="en-US" b="1" dirty="0"/>
              <a:t>m thickness stainless steel (SUS) </a:t>
            </a:r>
            <a:r>
              <a:rPr lang="en-US" b="1" dirty="0" smtClean="0"/>
              <a:t>foils</a:t>
            </a:r>
            <a:endParaRPr lang="ru-RU" b="1" dirty="0"/>
          </a:p>
        </p:txBody>
      </p:sp>
      <p:sp>
        <p:nvSpPr>
          <p:cNvPr id="2" name="Прямоугольник 1"/>
          <p:cNvSpPr/>
          <p:nvPr/>
        </p:nvSpPr>
        <p:spPr>
          <a:xfrm>
            <a:off x="1293750" y="5533264"/>
            <a:ext cx="739788" cy="5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14" name="Прямоугольник 13"/>
          <p:cNvSpPr/>
          <p:nvPr/>
        </p:nvSpPr>
        <p:spPr>
          <a:xfrm>
            <a:off x="6196670" y="2307671"/>
            <a:ext cx="564518" cy="64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pic>
        <p:nvPicPr>
          <p:cNvPr id="3" name="Рисунок 2"/>
          <p:cNvPicPr>
            <a:picLocks noChangeAspect="1"/>
          </p:cNvPicPr>
          <p:nvPr/>
        </p:nvPicPr>
        <p:blipFill>
          <a:blip r:embed="rId2" cstate="print"/>
          <a:stretch>
            <a:fillRect/>
          </a:stretch>
        </p:blipFill>
        <p:spPr>
          <a:xfrm>
            <a:off x="111960" y="499320"/>
            <a:ext cx="9737334" cy="6127183"/>
          </a:xfrm>
          <a:prstGeom prst="rect">
            <a:avLst/>
          </a:prstGeom>
        </p:spPr>
      </p:pic>
      <p:sp>
        <p:nvSpPr>
          <p:cNvPr id="6" name="Овал 5"/>
          <p:cNvSpPr/>
          <p:nvPr/>
        </p:nvSpPr>
        <p:spPr>
          <a:xfrm>
            <a:off x="2033539" y="5310739"/>
            <a:ext cx="600018" cy="8121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1" name="Овал 20"/>
          <p:cNvSpPr/>
          <p:nvPr/>
        </p:nvSpPr>
        <p:spPr>
          <a:xfrm>
            <a:off x="7434647" y="5452103"/>
            <a:ext cx="563559" cy="67075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cxnSp>
        <p:nvCxnSpPr>
          <p:cNvPr id="8" name="Прямая соединительная линия 7"/>
          <p:cNvCxnSpPr/>
          <p:nvPr/>
        </p:nvCxnSpPr>
        <p:spPr>
          <a:xfrm>
            <a:off x="4591232" y="5896006"/>
            <a:ext cx="1087711" cy="108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75717" y="-9579"/>
            <a:ext cx="7796946" cy="532649"/>
          </a:xfrm>
          <a:prstGeom prst="rect">
            <a:avLst/>
          </a:prstGeom>
          <a:noFill/>
        </p:spPr>
        <p:txBody>
          <a:bodyPr wrap="none" lIns="100776" tIns="50389" rIns="100776" bIns="50389">
            <a:spAutoFit/>
          </a:bodyPr>
          <a:lstStyle/>
          <a:p>
            <a:pPr fontAlgn="auto">
              <a:spcBef>
                <a:spcPts val="0"/>
              </a:spcBef>
              <a:spcAft>
                <a:spcPts val="0"/>
              </a:spcAft>
              <a:defRPr/>
            </a:pPr>
            <a:r>
              <a:rPr lang="en-US" sz="2800" b="1" dirty="0">
                <a:solidFill>
                  <a:srgbClr val="7030A0"/>
                </a:solidFill>
                <a:effectLst>
                  <a:outerShdw blurRad="38100" dist="38100" dir="2700000" algn="tl">
                    <a:srgbClr val="000000">
                      <a:alpha val="43137"/>
                    </a:srgbClr>
                  </a:outerShdw>
                </a:effectLst>
              </a:rPr>
              <a:t>X</a:t>
            </a:r>
            <a:r>
              <a:rPr lang="en-US" sz="2800" b="1" dirty="0" smtClean="0">
                <a:solidFill>
                  <a:srgbClr val="7030A0"/>
                </a:solidFill>
                <a:effectLst>
                  <a:outerShdw blurRad="38100" dist="38100" dir="2700000" algn="tl">
                    <a:srgbClr val="000000">
                      <a:alpha val="43137"/>
                    </a:srgbClr>
                  </a:outerShdw>
                </a:effectLst>
              </a:rPr>
              <a:t>-ray  Fe spectra measurements/J-KAREN-P</a:t>
            </a:r>
            <a:endParaRPr lang="ru-RU" sz="28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240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363416" y="601289"/>
            <a:ext cx="8838823" cy="3724527"/>
            <a:chOff x="523616" y="838398"/>
            <a:chExt cx="7826130" cy="3100579"/>
          </a:xfrm>
        </p:grpSpPr>
        <p:graphicFrame>
          <p:nvGraphicFramePr>
            <p:cNvPr id="4" name="Object 3"/>
            <p:cNvGraphicFramePr>
              <a:graphicFrameLocks noChangeAspect="1"/>
            </p:cNvGraphicFramePr>
            <p:nvPr>
              <p:extLst/>
            </p:nvPr>
          </p:nvGraphicFramePr>
          <p:xfrm>
            <a:off x="523616" y="1033852"/>
            <a:ext cx="4159250" cy="2905125"/>
          </p:xfrm>
          <a:graphic>
            <a:graphicData uri="http://schemas.openxmlformats.org/presentationml/2006/ole">
              <p:oleObj spid="_x0000_s273410" name="Graph" r:id="rId4" imgW="4158720" imgH="2905200" progId="Origin50.Graph">
                <p:embed/>
              </p:oleObj>
            </a:graphicData>
          </a:graphic>
        </p:graphicFrame>
        <p:sp>
          <p:nvSpPr>
            <p:cNvPr id="6" name="TextBox 5"/>
            <p:cNvSpPr txBox="1"/>
            <p:nvPr/>
          </p:nvSpPr>
          <p:spPr>
            <a:xfrm>
              <a:off x="3615566" y="1657991"/>
              <a:ext cx="509828" cy="307460"/>
            </a:xfrm>
            <a:prstGeom prst="rect">
              <a:avLst/>
            </a:prstGeom>
            <a:noFill/>
          </p:spPr>
          <p:txBody>
            <a:bodyPr wrap="none" rtlCol="0">
              <a:spAutoFit/>
            </a:bodyPr>
            <a:lstStyle/>
            <a:p>
              <a:r>
                <a:rPr lang="en-US" b="1" dirty="0" smtClean="0">
                  <a:latin typeface="+mn-lt"/>
                </a:rPr>
                <a:t>a</a:t>
              </a:r>
              <a:r>
                <a:rPr lang="en-US" b="1" baseline="-25000" dirty="0" smtClean="0">
                  <a:latin typeface="+mn-lt"/>
                </a:rPr>
                <a:t>0</a:t>
              </a:r>
              <a:r>
                <a:rPr lang="en-US" b="1" baseline="30000" dirty="0" smtClean="0">
                  <a:latin typeface="+mn-lt"/>
                </a:rPr>
                <a:t>3.0</a:t>
              </a:r>
              <a:endParaRPr lang="en-US" b="1" baseline="30000" dirty="0">
                <a:latin typeface="+mn-lt"/>
              </a:endParaRPr>
            </a:p>
          </p:txBody>
        </p:sp>
        <p:grpSp>
          <p:nvGrpSpPr>
            <p:cNvPr id="7" name="Group 60"/>
            <p:cNvGrpSpPr/>
            <p:nvPr/>
          </p:nvGrpSpPr>
          <p:grpSpPr>
            <a:xfrm>
              <a:off x="1270229" y="838398"/>
              <a:ext cx="3744058" cy="393244"/>
              <a:chOff x="1270229" y="838398"/>
              <a:chExt cx="3744058" cy="393244"/>
            </a:xfrm>
          </p:grpSpPr>
          <p:cxnSp>
            <p:nvCxnSpPr>
              <p:cNvPr id="16" name="Straight Connector 15"/>
              <p:cNvCxnSpPr/>
              <p:nvPr/>
            </p:nvCxnSpPr>
            <p:spPr>
              <a:xfrm>
                <a:off x="1476375" y="1090586"/>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32449" y="1092601"/>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3127" y="1088570"/>
                <a:ext cx="0" cy="139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95560" y="1090582"/>
                <a:ext cx="0" cy="133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51275" y="1088865"/>
                <a:ext cx="0" cy="133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30"/>
              <p:cNvGrpSpPr/>
              <p:nvPr/>
            </p:nvGrpSpPr>
            <p:grpSpPr>
              <a:xfrm>
                <a:off x="1270229" y="838398"/>
                <a:ext cx="3744058" cy="276755"/>
                <a:chOff x="1270229" y="838398"/>
                <a:chExt cx="3744058" cy="276755"/>
              </a:xfrm>
            </p:grpSpPr>
            <p:sp>
              <p:nvSpPr>
                <p:cNvPr id="13" name="Rectangle 12"/>
                <p:cNvSpPr/>
                <p:nvPr/>
              </p:nvSpPr>
              <p:spPr>
                <a:xfrm>
                  <a:off x="3975101" y="858936"/>
                  <a:ext cx="1039186" cy="256217"/>
                </a:xfrm>
                <a:prstGeom prst="rect">
                  <a:avLst/>
                </a:prstGeom>
              </p:spPr>
              <p:txBody>
                <a:bodyPr wrap="none">
                  <a:spAutoFit/>
                </a:bodyPr>
                <a:lstStyle/>
                <a:p>
                  <a:r>
                    <a:rPr lang="en-US" sz="1400" dirty="0">
                      <a:latin typeface="+mn-lt"/>
                    </a:rPr>
                    <a:t>x 10</a:t>
                  </a:r>
                  <a:r>
                    <a:rPr lang="en-US" sz="1400" baseline="30000" dirty="0">
                      <a:latin typeface="+mn-lt"/>
                    </a:rPr>
                    <a:t>21</a:t>
                  </a:r>
                  <a:r>
                    <a:rPr lang="en-US" sz="1400" dirty="0">
                      <a:latin typeface="+mn-lt"/>
                    </a:rPr>
                    <a:t> W/cm</a:t>
                  </a:r>
                  <a:r>
                    <a:rPr lang="en-US" sz="1400" baseline="30000" dirty="0">
                      <a:latin typeface="+mn-lt"/>
                    </a:rPr>
                    <a:t>2 </a:t>
                  </a:r>
                  <a:endParaRPr lang="en-US" sz="1400" dirty="0">
                    <a:latin typeface="+mn-lt"/>
                  </a:endParaRPr>
                </a:p>
              </p:txBody>
            </p:sp>
            <p:sp>
              <p:nvSpPr>
                <p:cNvPr id="26" name="Rectangle 25"/>
                <p:cNvSpPr/>
                <p:nvPr/>
              </p:nvSpPr>
              <p:spPr>
                <a:xfrm>
                  <a:off x="3645129" y="858936"/>
                  <a:ext cx="365054" cy="256217"/>
                </a:xfrm>
                <a:prstGeom prst="rect">
                  <a:avLst/>
                </a:prstGeom>
              </p:spPr>
              <p:txBody>
                <a:bodyPr wrap="none">
                  <a:spAutoFit/>
                </a:bodyPr>
                <a:lstStyle/>
                <a:p>
                  <a:r>
                    <a:rPr lang="en-US" sz="1400" dirty="0">
                      <a:latin typeface="+mn-lt"/>
                    </a:rPr>
                    <a:t>6.2</a:t>
                  </a:r>
                </a:p>
              </p:txBody>
            </p:sp>
            <p:sp>
              <p:nvSpPr>
                <p:cNvPr id="27" name="Rectangle 26"/>
                <p:cNvSpPr/>
                <p:nvPr/>
              </p:nvSpPr>
              <p:spPr>
                <a:xfrm>
                  <a:off x="2896059" y="849411"/>
                  <a:ext cx="365054" cy="256217"/>
                </a:xfrm>
                <a:prstGeom prst="rect">
                  <a:avLst/>
                </a:prstGeom>
              </p:spPr>
              <p:txBody>
                <a:bodyPr wrap="none">
                  <a:spAutoFit/>
                </a:bodyPr>
                <a:lstStyle/>
                <a:p>
                  <a:r>
                    <a:rPr lang="en-US" sz="1400" dirty="0">
                      <a:latin typeface="+mn-lt"/>
                    </a:rPr>
                    <a:t>4.4</a:t>
                  </a:r>
                </a:p>
              </p:txBody>
            </p:sp>
            <p:sp>
              <p:nvSpPr>
                <p:cNvPr id="28" name="Rectangle 27"/>
                <p:cNvSpPr/>
                <p:nvPr/>
              </p:nvSpPr>
              <p:spPr>
                <a:xfrm>
                  <a:off x="2025879" y="849411"/>
                  <a:ext cx="365054" cy="256217"/>
                </a:xfrm>
                <a:prstGeom prst="rect">
                  <a:avLst/>
                </a:prstGeom>
              </p:spPr>
              <p:txBody>
                <a:bodyPr wrap="none">
                  <a:spAutoFit/>
                </a:bodyPr>
                <a:lstStyle/>
                <a:p>
                  <a:r>
                    <a:rPr lang="en-US" sz="1400" dirty="0">
                      <a:latin typeface="+mn-lt"/>
                    </a:rPr>
                    <a:t>2.3</a:t>
                  </a:r>
                </a:p>
              </p:txBody>
            </p:sp>
            <p:sp>
              <p:nvSpPr>
                <p:cNvPr id="29" name="Rectangle 28"/>
                <p:cNvSpPr/>
                <p:nvPr/>
              </p:nvSpPr>
              <p:spPr>
                <a:xfrm>
                  <a:off x="1270229" y="838398"/>
                  <a:ext cx="365054" cy="256217"/>
                </a:xfrm>
                <a:prstGeom prst="rect">
                  <a:avLst/>
                </a:prstGeom>
              </p:spPr>
              <p:txBody>
                <a:bodyPr wrap="none">
                  <a:spAutoFit/>
                </a:bodyPr>
                <a:lstStyle/>
                <a:p>
                  <a:r>
                    <a:rPr lang="en-US" sz="1400" dirty="0">
                      <a:latin typeface="+mn-lt"/>
                    </a:rPr>
                    <a:t>0.5</a:t>
                  </a:r>
                </a:p>
              </p:txBody>
            </p:sp>
            <p:sp>
              <p:nvSpPr>
                <p:cNvPr id="30" name="Rectangle 29"/>
                <p:cNvSpPr/>
                <p:nvPr/>
              </p:nvSpPr>
              <p:spPr>
                <a:xfrm>
                  <a:off x="1538594" y="844262"/>
                  <a:ext cx="365054" cy="256217"/>
                </a:xfrm>
                <a:prstGeom prst="rect">
                  <a:avLst/>
                </a:prstGeom>
              </p:spPr>
              <p:txBody>
                <a:bodyPr wrap="none">
                  <a:spAutoFit/>
                </a:bodyPr>
                <a:lstStyle/>
                <a:p>
                  <a:r>
                    <a:rPr lang="en-US" sz="1400" dirty="0">
                      <a:latin typeface="+mn-lt"/>
                    </a:rPr>
                    <a:t>1.1</a:t>
                  </a:r>
                </a:p>
              </p:txBody>
            </p:sp>
          </p:grpSp>
          <p:cxnSp>
            <p:nvCxnSpPr>
              <p:cNvPr id="56" name="Straight Connector 55"/>
              <p:cNvCxnSpPr/>
              <p:nvPr/>
            </p:nvCxnSpPr>
            <p:spPr>
              <a:xfrm>
                <a:off x="1419225" y="1089025"/>
                <a:ext cx="25200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839918" y="1936315"/>
              <a:ext cx="509828" cy="307460"/>
            </a:xfrm>
            <a:prstGeom prst="rect">
              <a:avLst/>
            </a:prstGeom>
            <a:noFill/>
          </p:spPr>
          <p:txBody>
            <a:bodyPr wrap="none" rtlCol="0">
              <a:spAutoFit/>
            </a:bodyPr>
            <a:lstStyle/>
            <a:p>
              <a:r>
                <a:rPr lang="en-US" b="1" dirty="0">
                  <a:latin typeface="+mn-lt"/>
                </a:rPr>
                <a:t>a</a:t>
              </a:r>
              <a:r>
                <a:rPr lang="en-US" b="1" baseline="-25000" dirty="0" smtClean="0">
                  <a:latin typeface="+mn-lt"/>
                </a:rPr>
                <a:t>0</a:t>
              </a:r>
              <a:r>
                <a:rPr lang="en-US" b="1" baseline="30000" dirty="0" smtClean="0">
                  <a:latin typeface="+mn-lt"/>
                </a:rPr>
                <a:t>5.8</a:t>
              </a:r>
              <a:endParaRPr lang="en-US" b="1" baseline="30000" dirty="0">
                <a:latin typeface="+mn-lt"/>
              </a:endParaRPr>
            </a:p>
          </p:txBody>
        </p:sp>
      </p:grpSp>
      <p:graphicFrame>
        <p:nvGraphicFramePr>
          <p:cNvPr id="5" name="Object 4"/>
          <p:cNvGraphicFramePr>
            <a:graphicFrameLocks noChangeAspect="1"/>
          </p:cNvGraphicFramePr>
          <p:nvPr>
            <p:extLst>
              <p:ext uri="{D42A27DB-BD31-4B8C-83A1-F6EECF244321}">
                <p14:modId xmlns="" xmlns:p14="http://schemas.microsoft.com/office/powerpoint/2010/main" val="953792496"/>
              </p:ext>
            </p:extLst>
          </p:nvPr>
        </p:nvGraphicFramePr>
        <p:xfrm>
          <a:off x="5096664" y="1046345"/>
          <a:ext cx="4584562" cy="3202194"/>
        </p:xfrm>
        <a:graphic>
          <a:graphicData uri="http://schemas.openxmlformats.org/presentationml/2006/ole">
            <p:oleObj spid="_x0000_s273411" name="Graph" r:id="rId5" imgW="4158720" imgH="2905200" progId="Origin50.Graph">
              <p:embed/>
            </p:oleObj>
          </a:graphicData>
        </a:graphic>
      </p:graphicFrame>
      <p:grpSp>
        <p:nvGrpSpPr>
          <p:cNvPr id="9" name="Group 61"/>
          <p:cNvGrpSpPr/>
          <p:nvPr/>
        </p:nvGrpSpPr>
        <p:grpSpPr>
          <a:xfrm>
            <a:off x="5914688" y="597822"/>
            <a:ext cx="4155118" cy="433456"/>
            <a:chOff x="5365979" y="892403"/>
            <a:chExt cx="3769645" cy="393244"/>
          </a:xfrm>
        </p:grpSpPr>
        <p:grpSp>
          <p:nvGrpSpPr>
            <p:cNvPr id="10" name="Group 39"/>
            <p:cNvGrpSpPr/>
            <p:nvPr/>
          </p:nvGrpSpPr>
          <p:grpSpPr>
            <a:xfrm>
              <a:off x="5365979" y="892403"/>
              <a:ext cx="3769645" cy="393244"/>
              <a:chOff x="1270229" y="838398"/>
              <a:chExt cx="3769645" cy="393244"/>
            </a:xfrm>
          </p:grpSpPr>
          <p:grpSp>
            <p:nvGrpSpPr>
              <p:cNvPr id="11" name="Group 40"/>
              <p:cNvGrpSpPr/>
              <p:nvPr/>
            </p:nvGrpSpPr>
            <p:grpSpPr>
              <a:xfrm>
                <a:off x="1476375" y="1088570"/>
                <a:ext cx="2374900" cy="143072"/>
                <a:chOff x="1476375" y="1088569"/>
                <a:chExt cx="2374900" cy="220825"/>
              </a:xfrm>
            </p:grpSpPr>
            <p:cxnSp>
              <p:nvCxnSpPr>
                <p:cNvPr id="49" name="Straight Connector 48"/>
                <p:cNvCxnSpPr/>
                <p:nvPr/>
              </p:nvCxnSpPr>
              <p:spPr>
                <a:xfrm>
                  <a:off x="1476375" y="1091680"/>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732449" y="1094790"/>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233127" y="1088569"/>
                  <a:ext cx="0" cy="214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95560" y="1091674"/>
                  <a:ext cx="0" cy="205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51275" y="1089024"/>
                  <a:ext cx="0" cy="205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41"/>
              <p:cNvGrpSpPr/>
              <p:nvPr/>
            </p:nvGrpSpPr>
            <p:grpSpPr>
              <a:xfrm>
                <a:off x="1270229" y="838398"/>
                <a:ext cx="3769645" cy="299762"/>
                <a:chOff x="1270229" y="838398"/>
                <a:chExt cx="3769645" cy="299762"/>
              </a:xfrm>
            </p:grpSpPr>
            <p:sp>
              <p:nvSpPr>
                <p:cNvPr id="43" name="Rectangle 42"/>
                <p:cNvSpPr/>
                <p:nvPr/>
              </p:nvSpPr>
              <p:spPr>
                <a:xfrm>
                  <a:off x="3975100" y="858936"/>
                  <a:ext cx="1064774" cy="279224"/>
                </a:xfrm>
                <a:prstGeom prst="rect">
                  <a:avLst/>
                </a:prstGeom>
              </p:spPr>
              <p:txBody>
                <a:bodyPr wrap="none">
                  <a:spAutoFit/>
                </a:bodyPr>
                <a:lstStyle/>
                <a:p>
                  <a:r>
                    <a:rPr lang="en-US" sz="1400" dirty="0">
                      <a:latin typeface="+mn-lt"/>
                    </a:rPr>
                    <a:t>x 10</a:t>
                  </a:r>
                  <a:r>
                    <a:rPr lang="en-US" sz="1400" baseline="30000" dirty="0">
                      <a:latin typeface="+mn-lt"/>
                    </a:rPr>
                    <a:t>21</a:t>
                  </a:r>
                  <a:r>
                    <a:rPr lang="en-US" sz="1400" dirty="0">
                      <a:latin typeface="+mn-lt"/>
                    </a:rPr>
                    <a:t> W/cm</a:t>
                  </a:r>
                  <a:r>
                    <a:rPr lang="en-US" sz="1400" baseline="30000" dirty="0">
                      <a:latin typeface="+mn-lt"/>
                    </a:rPr>
                    <a:t>2 </a:t>
                  </a:r>
                  <a:endParaRPr lang="en-US" sz="1400" dirty="0">
                    <a:latin typeface="+mn-lt"/>
                  </a:endParaRPr>
                </a:p>
              </p:txBody>
            </p:sp>
            <p:sp>
              <p:nvSpPr>
                <p:cNvPr id="44" name="Rectangle 43"/>
                <p:cNvSpPr/>
                <p:nvPr/>
              </p:nvSpPr>
              <p:spPr>
                <a:xfrm>
                  <a:off x="3645129" y="858936"/>
                  <a:ext cx="374043" cy="279224"/>
                </a:xfrm>
                <a:prstGeom prst="rect">
                  <a:avLst/>
                </a:prstGeom>
              </p:spPr>
              <p:txBody>
                <a:bodyPr wrap="none">
                  <a:spAutoFit/>
                </a:bodyPr>
                <a:lstStyle/>
                <a:p>
                  <a:r>
                    <a:rPr lang="en-US" sz="1400" dirty="0">
                      <a:latin typeface="+mn-lt"/>
                    </a:rPr>
                    <a:t>6.2</a:t>
                  </a:r>
                </a:p>
              </p:txBody>
            </p:sp>
            <p:sp>
              <p:nvSpPr>
                <p:cNvPr id="45" name="Rectangle 44"/>
                <p:cNvSpPr/>
                <p:nvPr/>
              </p:nvSpPr>
              <p:spPr>
                <a:xfrm>
                  <a:off x="2896057" y="849411"/>
                  <a:ext cx="374043" cy="279224"/>
                </a:xfrm>
                <a:prstGeom prst="rect">
                  <a:avLst/>
                </a:prstGeom>
              </p:spPr>
              <p:txBody>
                <a:bodyPr wrap="none">
                  <a:spAutoFit/>
                </a:bodyPr>
                <a:lstStyle/>
                <a:p>
                  <a:r>
                    <a:rPr lang="en-US" sz="1400" dirty="0">
                      <a:latin typeface="+mn-lt"/>
                    </a:rPr>
                    <a:t>4.4</a:t>
                  </a:r>
                </a:p>
              </p:txBody>
            </p:sp>
            <p:sp>
              <p:nvSpPr>
                <p:cNvPr id="46" name="Rectangle 45"/>
                <p:cNvSpPr/>
                <p:nvPr/>
              </p:nvSpPr>
              <p:spPr>
                <a:xfrm>
                  <a:off x="2025879" y="849411"/>
                  <a:ext cx="374043" cy="279224"/>
                </a:xfrm>
                <a:prstGeom prst="rect">
                  <a:avLst/>
                </a:prstGeom>
              </p:spPr>
              <p:txBody>
                <a:bodyPr wrap="none">
                  <a:spAutoFit/>
                </a:bodyPr>
                <a:lstStyle/>
                <a:p>
                  <a:r>
                    <a:rPr lang="en-US" sz="1400" dirty="0">
                      <a:latin typeface="+mn-lt"/>
                    </a:rPr>
                    <a:t>2.3</a:t>
                  </a:r>
                </a:p>
              </p:txBody>
            </p:sp>
            <p:sp>
              <p:nvSpPr>
                <p:cNvPr id="47" name="Rectangle 46"/>
                <p:cNvSpPr/>
                <p:nvPr/>
              </p:nvSpPr>
              <p:spPr>
                <a:xfrm>
                  <a:off x="1270229" y="838398"/>
                  <a:ext cx="374043" cy="279224"/>
                </a:xfrm>
                <a:prstGeom prst="rect">
                  <a:avLst/>
                </a:prstGeom>
              </p:spPr>
              <p:txBody>
                <a:bodyPr wrap="none">
                  <a:spAutoFit/>
                </a:bodyPr>
                <a:lstStyle/>
                <a:p>
                  <a:r>
                    <a:rPr lang="en-US" sz="1400" dirty="0">
                      <a:latin typeface="+mn-lt"/>
                    </a:rPr>
                    <a:t>0.5</a:t>
                  </a:r>
                </a:p>
              </p:txBody>
            </p:sp>
            <p:sp>
              <p:nvSpPr>
                <p:cNvPr id="48" name="Rectangle 47"/>
                <p:cNvSpPr/>
                <p:nvPr/>
              </p:nvSpPr>
              <p:spPr>
                <a:xfrm>
                  <a:off x="1538594" y="844262"/>
                  <a:ext cx="374043" cy="279224"/>
                </a:xfrm>
                <a:prstGeom prst="rect">
                  <a:avLst/>
                </a:prstGeom>
              </p:spPr>
              <p:txBody>
                <a:bodyPr wrap="none">
                  <a:spAutoFit/>
                </a:bodyPr>
                <a:lstStyle/>
                <a:p>
                  <a:r>
                    <a:rPr lang="en-US" sz="1400" dirty="0">
                      <a:latin typeface="+mn-lt"/>
                    </a:rPr>
                    <a:t>1.1</a:t>
                  </a:r>
                </a:p>
              </p:txBody>
            </p:sp>
          </p:grpSp>
        </p:grpSp>
        <p:cxnSp>
          <p:nvCxnSpPr>
            <p:cNvPr id="60" name="Straight Connector 59"/>
            <p:cNvCxnSpPr/>
            <p:nvPr/>
          </p:nvCxnSpPr>
          <p:spPr>
            <a:xfrm>
              <a:off x="5476940" y="1154143"/>
              <a:ext cx="25200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146988" y="200"/>
            <a:ext cx="9932050" cy="431601"/>
          </a:xfrm>
          <a:prstGeom prst="rect">
            <a:avLst/>
          </a:prstGeom>
          <a:noFill/>
        </p:spPr>
        <p:txBody>
          <a:bodyPr wrap="square" lIns="91432" tIns="45716" rIns="91432" bIns="45716" rtlCol="0">
            <a:spAutoFit/>
          </a:bodyPr>
          <a:lstStyle/>
          <a:p>
            <a:pPr algn="ctr"/>
            <a:r>
              <a:rPr lang="en-US" sz="2200" b="1" dirty="0" smtClean="0">
                <a:solidFill>
                  <a:srgbClr val="7030A0"/>
                </a:solidFill>
                <a:latin typeface="+mn-lt"/>
              </a:rPr>
              <a:t>X-ray </a:t>
            </a:r>
            <a:r>
              <a:rPr lang="en-US" sz="2200" b="1" dirty="0">
                <a:solidFill>
                  <a:srgbClr val="7030A0"/>
                </a:solidFill>
                <a:latin typeface="+mn-lt"/>
              </a:rPr>
              <a:t>yield on energy of  laser pulse   (spectral range 6.05 – 7 </a:t>
            </a:r>
            <a:r>
              <a:rPr lang="en-US" sz="2200" b="1" dirty="0" err="1">
                <a:solidFill>
                  <a:srgbClr val="7030A0"/>
                </a:solidFill>
                <a:latin typeface="+mn-lt"/>
              </a:rPr>
              <a:t>keV</a:t>
            </a:r>
            <a:r>
              <a:rPr lang="en-US" sz="2200" b="1" dirty="0">
                <a:solidFill>
                  <a:srgbClr val="7030A0"/>
                </a:solidFill>
                <a:latin typeface="+mn-lt"/>
              </a:rPr>
              <a:t>) </a:t>
            </a:r>
          </a:p>
        </p:txBody>
      </p:sp>
      <p:sp>
        <p:nvSpPr>
          <p:cNvPr id="67" name="TextBox 66"/>
          <p:cNvSpPr txBox="1"/>
          <p:nvPr/>
        </p:nvSpPr>
        <p:spPr>
          <a:xfrm>
            <a:off x="3575301" y="2888863"/>
            <a:ext cx="1127665" cy="369324"/>
          </a:xfrm>
          <a:prstGeom prst="rect">
            <a:avLst/>
          </a:prstGeom>
          <a:noFill/>
        </p:spPr>
        <p:txBody>
          <a:bodyPr wrap="none" lIns="91432" tIns="45716" rIns="91432" bIns="45716" rtlCol="0">
            <a:spAutoFit/>
          </a:bodyPr>
          <a:lstStyle/>
          <a:p>
            <a:r>
              <a:rPr lang="en-US" b="1" i="1" dirty="0">
                <a:latin typeface="+mn-lt"/>
              </a:rPr>
              <a:t>Front side</a:t>
            </a:r>
          </a:p>
        </p:txBody>
      </p:sp>
      <p:sp>
        <p:nvSpPr>
          <p:cNvPr id="68" name="TextBox 67"/>
          <p:cNvSpPr txBox="1"/>
          <p:nvPr/>
        </p:nvSpPr>
        <p:spPr>
          <a:xfrm>
            <a:off x="8299422" y="2912388"/>
            <a:ext cx="1064506" cy="369324"/>
          </a:xfrm>
          <a:prstGeom prst="rect">
            <a:avLst/>
          </a:prstGeom>
          <a:noFill/>
        </p:spPr>
        <p:txBody>
          <a:bodyPr wrap="none" lIns="91432" tIns="45716" rIns="91432" bIns="45716" rtlCol="0">
            <a:spAutoFit/>
          </a:bodyPr>
          <a:lstStyle/>
          <a:p>
            <a:r>
              <a:rPr lang="en-US" b="1" i="1" dirty="0">
                <a:latin typeface="+mn-lt"/>
              </a:rPr>
              <a:t>Rear side</a:t>
            </a:r>
          </a:p>
        </p:txBody>
      </p:sp>
      <p:grpSp>
        <p:nvGrpSpPr>
          <p:cNvPr id="14" name="Group 74"/>
          <p:cNvGrpSpPr/>
          <p:nvPr/>
        </p:nvGrpSpPr>
        <p:grpSpPr>
          <a:xfrm>
            <a:off x="195132" y="4385279"/>
            <a:ext cx="4747679" cy="3170869"/>
            <a:chOff x="2704322" y="3850821"/>
            <a:chExt cx="4307234" cy="2876707"/>
          </a:xfrm>
        </p:grpSpPr>
        <p:pic>
          <p:nvPicPr>
            <p:cNvPr id="3" name="Picture 2"/>
            <p:cNvPicPr>
              <a:picLocks noChangeAspect="1"/>
            </p:cNvPicPr>
            <p:nvPr/>
          </p:nvPicPr>
          <p:blipFill>
            <a:blip r:embed="rId6" cstate="print"/>
            <a:stretch>
              <a:fillRect/>
            </a:stretch>
          </p:blipFill>
          <p:spPr>
            <a:xfrm>
              <a:off x="2704322" y="3850821"/>
              <a:ext cx="3544078" cy="2640563"/>
            </a:xfrm>
            <a:prstGeom prst="rect">
              <a:avLst/>
            </a:prstGeom>
          </p:spPr>
        </p:pic>
        <p:sp>
          <p:nvSpPr>
            <p:cNvPr id="73" name="Rectangle 72"/>
            <p:cNvSpPr/>
            <p:nvPr/>
          </p:nvSpPr>
          <p:spPr>
            <a:xfrm>
              <a:off x="5577741" y="5221816"/>
              <a:ext cx="1433815" cy="712021"/>
            </a:xfrm>
            <a:prstGeom prst="rect">
              <a:avLst/>
            </a:prstGeom>
          </p:spPr>
          <p:txBody>
            <a:bodyPr wrap="none">
              <a:spAutoFit/>
            </a:bodyPr>
            <a:lstStyle/>
            <a:p>
              <a:pPr algn="ctr"/>
              <a:r>
                <a:rPr lang="en-US" sz="1500" b="1" dirty="0">
                  <a:solidFill>
                    <a:srgbClr val="002060"/>
                  </a:solidFill>
                  <a:latin typeface="+mn-lt"/>
                </a:rPr>
                <a:t>Spectral ranges </a:t>
              </a:r>
              <a:endParaRPr lang="en-US" sz="1500" b="1" dirty="0" smtClean="0">
                <a:solidFill>
                  <a:srgbClr val="002060"/>
                </a:solidFill>
                <a:latin typeface="+mn-lt"/>
              </a:endParaRPr>
            </a:p>
            <a:p>
              <a:pPr algn="ctr"/>
              <a:r>
                <a:rPr lang="en-US" sz="1500" b="1" dirty="0" smtClean="0">
                  <a:solidFill>
                    <a:srgbClr val="002060"/>
                  </a:solidFill>
                  <a:latin typeface="+mn-lt"/>
                </a:rPr>
                <a:t>  </a:t>
              </a:r>
              <a:r>
                <a:rPr lang="en-US" sz="1500" b="1" dirty="0">
                  <a:solidFill>
                    <a:srgbClr val="002060"/>
                  </a:solidFill>
                  <a:latin typeface="+mn-lt"/>
                </a:rPr>
                <a:t>1.45 – 1.85keV +</a:t>
              </a:r>
            </a:p>
            <a:p>
              <a:pPr algn="ctr"/>
              <a:r>
                <a:rPr lang="en-US" sz="1500" b="1" dirty="0">
                  <a:solidFill>
                    <a:srgbClr val="002060"/>
                  </a:solidFill>
                  <a:latin typeface="+mn-lt"/>
                </a:rPr>
                <a:t>   </a:t>
              </a:r>
              <a:r>
                <a:rPr lang="en-US" sz="1500" b="1" dirty="0" smtClean="0">
                  <a:solidFill>
                    <a:srgbClr val="002060"/>
                  </a:solidFill>
                  <a:latin typeface="+mn-lt"/>
                </a:rPr>
                <a:t>2.2 </a:t>
              </a:r>
              <a:r>
                <a:rPr lang="en-US" sz="1500" b="1" dirty="0">
                  <a:solidFill>
                    <a:srgbClr val="002060"/>
                  </a:solidFill>
                  <a:latin typeface="+mn-lt"/>
                </a:rPr>
                <a:t>– 2.75keV </a:t>
              </a:r>
            </a:p>
          </p:txBody>
        </p:sp>
        <p:sp>
          <p:nvSpPr>
            <p:cNvPr id="74" name="Rectangle 73"/>
            <p:cNvSpPr/>
            <p:nvPr/>
          </p:nvSpPr>
          <p:spPr>
            <a:xfrm>
              <a:off x="5826353" y="4316384"/>
              <a:ext cx="788983" cy="293185"/>
            </a:xfrm>
            <a:prstGeom prst="rect">
              <a:avLst/>
            </a:prstGeom>
          </p:spPr>
          <p:txBody>
            <a:bodyPr wrap="none">
              <a:spAutoFit/>
            </a:bodyPr>
            <a:lstStyle/>
            <a:p>
              <a:pPr algn="ctr"/>
              <a:r>
                <a:rPr lang="en-US" sz="1500" b="1" dirty="0">
                  <a:solidFill>
                    <a:srgbClr val="002060"/>
                  </a:solidFill>
                  <a:latin typeface="+mn-lt"/>
                </a:rPr>
                <a:t>Al target</a:t>
              </a:r>
            </a:p>
          </p:txBody>
        </p:sp>
        <p:sp>
          <p:nvSpPr>
            <p:cNvPr id="58" name="Rectangle 57"/>
            <p:cNvSpPr/>
            <p:nvPr/>
          </p:nvSpPr>
          <p:spPr>
            <a:xfrm>
              <a:off x="2815985" y="6462265"/>
              <a:ext cx="2493994" cy="265263"/>
            </a:xfrm>
            <a:prstGeom prst="rect">
              <a:avLst/>
            </a:prstGeom>
          </p:spPr>
          <p:txBody>
            <a:bodyPr wrap="none">
              <a:spAutoFit/>
            </a:bodyPr>
            <a:lstStyle/>
            <a:p>
              <a:pPr algn="ctr"/>
              <a:r>
                <a:rPr lang="en-US" sz="1300" i="1" dirty="0">
                  <a:solidFill>
                    <a:srgbClr val="990033"/>
                  </a:solidFill>
                  <a:latin typeface="+mn-lt"/>
                </a:rPr>
                <a:t>Faenov et al. Sci. Rep. 5, 13436 (2015)</a:t>
              </a:r>
            </a:p>
          </p:txBody>
        </p:sp>
      </p:grpSp>
      <p:cxnSp>
        <p:nvCxnSpPr>
          <p:cNvPr id="57" name="Straight Connector 56"/>
          <p:cNvCxnSpPr/>
          <p:nvPr/>
        </p:nvCxnSpPr>
        <p:spPr>
          <a:xfrm flipV="1">
            <a:off x="60317" y="415002"/>
            <a:ext cx="1003988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61893" y="4999893"/>
            <a:ext cx="3422350" cy="2225420"/>
          </a:xfrm>
          <a:prstGeom prst="rect">
            <a:avLst/>
          </a:prstGeom>
          <a:noFill/>
        </p:spPr>
        <p:txBody>
          <a:bodyPr wrap="none" lIns="100776" tIns="50389" rIns="100776" bIns="50389" rtlCol="0">
            <a:spAutoFit/>
          </a:bodyPr>
          <a:lstStyle/>
          <a:p>
            <a:r>
              <a:rPr lang="en-US" b="1" dirty="0" smtClean="0">
                <a:solidFill>
                  <a:srgbClr val="7030A0"/>
                </a:solidFill>
              </a:rPr>
              <a:t>Low Z (Al); 1.5-2.0 </a:t>
            </a:r>
            <a:r>
              <a:rPr lang="en-US" b="1" dirty="0" err="1" smtClean="0">
                <a:solidFill>
                  <a:srgbClr val="7030A0"/>
                </a:solidFill>
              </a:rPr>
              <a:t>keV</a:t>
            </a:r>
            <a:r>
              <a:rPr lang="en-US" b="1" dirty="0" smtClean="0">
                <a:solidFill>
                  <a:srgbClr val="7030A0"/>
                </a:solidFill>
              </a:rPr>
              <a:t> range:</a:t>
            </a:r>
          </a:p>
          <a:p>
            <a:r>
              <a:rPr lang="en-US" sz="2400" b="1" i="1" dirty="0" smtClean="0">
                <a:solidFill>
                  <a:srgbClr val="C00000"/>
                </a:solidFill>
              </a:rPr>
              <a:t>I</a:t>
            </a:r>
            <a:r>
              <a:rPr lang="en-US" sz="2400" b="1" i="1" baseline="-25000" dirty="0" smtClean="0">
                <a:solidFill>
                  <a:srgbClr val="C00000"/>
                </a:solidFill>
              </a:rPr>
              <a:t>X-ray</a:t>
            </a:r>
            <a:r>
              <a:rPr lang="en-US" sz="2400" b="1" i="1" dirty="0" smtClean="0">
                <a:solidFill>
                  <a:srgbClr val="C00000"/>
                </a:solidFill>
              </a:rPr>
              <a:t> </a:t>
            </a:r>
            <a:r>
              <a:rPr lang="en-US" sz="2400" b="1" dirty="0" smtClean="0">
                <a:solidFill>
                  <a:srgbClr val="C00000"/>
                </a:solidFill>
              </a:rPr>
              <a:t>~ a</a:t>
            </a:r>
            <a:r>
              <a:rPr lang="en-US" sz="2400" b="1" baseline="-25000" dirty="0" smtClean="0">
                <a:solidFill>
                  <a:srgbClr val="C00000"/>
                </a:solidFill>
              </a:rPr>
              <a:t>0</a:t>
            </a:r>
            <a:r>
              <a:rPr lang="en-US" sz="3200" b="1" baseline="20000" dirty="0" smtClean="0">
                <a:solidFill>
                  <a:srgbClr val="C00000"/>
                </a:solidFill>
              </a:rPr>
              <a:t>8</a:t>
            </a:r>
            <a:endParaRPr lang="en-US" sz="2400" b="1" baseline="20000" dirty="0" smtClean="0">
              <a:solidFill>
                <a:srgbClr val="C00000"/>
              </a:solidFill>
            </a:endParaRPr>
          </a:p>
          <a:p>
            <a:endParaRPr lang="en-US" b="1" dirty="0" smtClean="0">
              <a:solidFill>
                <a:srgbClr val="7030A0"/>
              </a:solidFill>
            </a:endParaRPr>
          </a:p>
          <a:p>
            <a:r>
              <a:rPr lang="en-US" b="1" dirty="0" smtClean="0">
                <a:solidFill>
                  <a:srgbClr val="7030A0"/>
                </a:solidFill>
              </a:rPr>
              <a:t>High Z (Fe); 6 – 7 </a:t>
            </a:r>
            <a:r>
              <a:rPr lang="en-US" b="1" dirty="0" err="1" smtClean="0">
                <a:solidFill>
                  <a:srgbClr val="7030A0"/>
                </a:solidFill>
              </a:rPr>
              <a:t>keV</a:t>
            </a:r>
            <a:r>
              <a:rPr lang="en-US" b="1" dirty="0" smtClean="0">
                <a:solidFill>
                  <a:srgbClr val="7030A0"/>
                </a:solidFill>
              </a:rPr>
              <a:t> range:</a:t>
            </a:r>
          </a:p>
          <a:p>
            <a:r>
              <a:rPr lang="en-US" sz="2400" b="1" i="1" dirty="0" smtClean="0">
                <a:solidFill>
                  <a:srgbClr val="C00000"/>
                </a:solidFill>
              </a:rPr>
              <a:t>I</a:t>
            </a:r>
            <a:r>
              <a:rPr lang="en-US" sz="2400" b="1" i="1" baseline="-25000" dirty="0" smtClean="0">
                <a:solidFill>
                  <a:srgbClr val="C00000"/>
                </a:solidFill>
              </a:rPr>
              <a:t>X-ray</a:t>
            </a:r>
            <a:r>
              <a:rPr lang="en-US" sz="2400" b="1" dirty="0" smtClean="0">
                <a:solidFill>
                  <a:srgbClr val="C00000"/>
                </a:solidFill>
              </a:rPr>
              <a:t> ~ a</a:t>
            </a:r>
            <a:r>
              <a:rPr lang="en-US" sz="2400" b="1" baseline="-25000" dirty="0" smtClean="0">
                <a:solidFill>
                  <a:srgbClr val="C00000"/>
                </a:solidFill>
              </a:rPr>
              <a:t>0</a:t>
            </a:r>
            <a:r>
              <a:rPr lang="en-US" sz="3200" b="1" baseline="20000" dirty="0" smtClean="0">
                <a:solidFill>
                  <a:srgbClr val="C00000"/>
                </a:solidFill>
              </a:rPr>
              <a:t>3-5</a:t>
            </a:r>
            <a:endParaRPr lang="en-US" sz="2400" b="1" baseline="20000" dirty="0" smtClean="0">
              <a:solidFill>
                <a:srgbClr val="C00000"/>
              </a:solidFill>
            </a:endParaRPr>
          </a:p>
          <a:p>
            <a:endParaRPr lang="en-US" dirty="0" smtClean="0">
              <a:solidFill>
                <a:srgbClr val="7030A0"/>
              </a:solidFill>
            </a:endParaRPr>
          </a:p>
          <a:p>
            <a:endParaRPr lang="en-US" dirty="0">
              <a:solidFill>
                <a:srgbClr val="7030A0"/>
              </a:solidFill>
            </a:endParaRPr>
          </a:p>
        </p:txBody>
      </p:sp>
    </p:spTree>
    <p:extLst>
      <p:ext uri="{BB962C8B-B14F-4D97-AF65-F5344CB8AC3E}">
        <p14:creationId xmlns="" xmlns:p14="http://schemas.microsoft.com/office/powerpoint/2010/main" val="80134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46896"/>
            <a:ext cx="10079038" cy="501872"/>
          </a:xfrm>
          <a:prstGeom prst="rect">
            <a:avLst/>
          </a:prstGeom>
          <a:noFill/>
        </p:spPr>
        <p:txBody>
          <a:bodyPr wrap="square" lIns="100776" tIns="50389" rIns="100776" bIns="50389" rtlCol="0">
            <a:spAutoFit/>
          </a:bodyPr>
          <a:lstStyle/>
          <a:p>
            <a:pPr algn="ctr"/>
            <a:r>
              <a:rPr lang="en-US" sz="2600" b="1" dirty="0">
                <a:solidFill>
                  <a:srgbClr val="C00000"/>
                </a:solidFill>
              </a:rPr>
              <a:t>Ultra-intense </a:t>
            </a:r>
            <a:r>
              <a:rPr lang="en-US" sz="2600" b="1" dirty="0" smtClean="0">
                <a:solidFill>
                  <a:srgbClr val="C00000"/>
                </a:solidFill>
              </a:rPr>
              <a:t>X-rays </a:t>
            </a:r>
            <a:r>
              <a:rPr lang="en-US" sz="2600" b="1" dirty="0" smtClean="0">
                <a:solidFill>
                  <a:srgbClr val="C00000"/>
                </a:solidFill>
              </a:rPr>
              <a:t>generation - Summary</a:t>
            </a:r>
            <a:endParaRPr lang="en-US" sz="2600" b="1" dirty="0">
              <a:solidFill>
                <a:srgbClr val="C00000"/>
              </a:solidFill>
            </a:endParaRPr>
          </a:p>
        </p:txBody>
      </p:sp>
      <p:sp>
        <p:nvSpPr>
          <p:cNvPr id="66" name="Прямоугольник 65"/>
          <p:cNvSpPr/>
          <p:nvPr/>
        </p:nvSpPr>
        <p:spPr>
          <a:xfrm>
            <a:off x="334110" y="2170336"/>
            <a:ext cx="6538699" cy="978925"/>
          </a:xfrm>
          <a:prstGeom prst="rect">
            <a:avLst/>
          </a:prstGeom>
        </p:spPr>
        <p:txBody>
          <a:bodyPr wrap="square" lIns="100776" tIns="50389" rIns="100776" bIns="50389">
            <a:spAutoFit/>
          </a:bodyPr>
          <a:lstStyle/>
          <a:p>
            <a:pPr algn="just"/>
            <a:r>
              <a:rPr lang="en-US" sz="1900" b="1" dirty="0" smtClean="0">
                <a:solidFill>
                  <a:srgbClr val="C00000"/>
                </a:solidFill>
              </a:rPr>
              <a:t>Non-linear increase </a:t>
            </a:r>
            <a:r>
              <a:rPr lang="en-US" sz="1900" b="1" dirty="0" smtClean="0">
                <a:solidFill>
                  <a:srgbClr val="002060"/>
                </a:solidFill>
              </a:rPr>
              <a:t>in X-ray yield caused by effective radiation friction force is observed, leading to </a:t>
            </a:r>
            <a:r>
              <a:rPr lang="en-US" sz="1900" b="1" dirty="0" smtClean="0">
                <a:solidFill>
                  <a:srgbClr val="C00000"/>
                </a:solidFill>
              </a:rPr>
              <a:t>10</a:t>
            </a:r>
            <a:r>
              <a:rPr lang="en-US" sz="1900" b="1" baseline="30000" dirty="0" smtClean="0">
                <a:solidFill>
                  <a:srgbClr val="C00000"/>
                </a:solidFill>
              </a:rPr>
              <a:t>17</a:t>
            </a:r>
            <a:r>
              <a:rPr lang="en-US" sz="1900" b="1" dirty="0" smtClean="0">
                <a:solidFill>
                  <a:srgbClr val="C00000"/>
                </a:solidFill>
              </a:rPr>
              <a:t>-10</a:t>
            </a:r>
            <a:r>
              <a:rPr lang="en-US" sz="1900" b="1" baseline="30000" dirty="0" smtClean="0">
                <a:solidFill>
                  <a:srgbClr val="C00000"/>
                </a:solidFill>
              </a:rPr>
              <a:t>18</a:t>
            </a:r>
            <a:r>
              <a:rPr lang="en-US" sz="1900" b="1" dirty="0" smtClean="0">
                <a:solidFill>
                  <a:srgbClr val="C00000"/>
                </a:solidFill>
              </a:rPr>
              <a:t> W/cm</a:t>
            </a:r>
            <a:r>
              <a:rPr lang="en-US" sz="1900" b="1" baseline="30000" dirty="0" smtClean="0">
                <a:solidFill>
                  <a:srgbClr val="C00000"/>
                </a:solidFill>
              </a:rPr>
              <a:t>2</a:t>
            </a:r>
            <a:r>
              <a:rPr lang="en-US" sz="1900" b="1" dirty="0" smtClean="0">
                <a:solidFill>
                  <a:srgbClr val="C00000"/>
                </a:solidFill>
              </a:rPr>
              <a:t> X-ray </a:t>
            </a:r>
            <a:r>
              <a:rPr lang="en-US" sz="1900" b="1" dirty="0" smtClean="0">
                <a:solidFill>
                  <a:srgbClr val="002060"/>
                </a:solidFill>
              </a:rPr>
              <a:t>intensities achieved</a:t>
            </a:r>
            <a:endParaRPr lang="en-US" sz="1900" b="1" dirty="0">
              <a:solidFill>
                <a:srgbClr val="002060"/>
              </a:solidFill>
            </a:endParaRPr>
          </a:p>
        </p:txBody>
      </p:sp>
      <p:sp>
        <p:nvSpPr>
          <p:cNvPr id="70" name="Прямоугольник 69"/>
          <p:cNvSpPr/>
          <p:nvPr/>
        </p:nvSpPr>
        <p:spPr>
          <a:xfrm>
            <a:off x="334110" y="5714277"/>
            <a:ext cx="6522310" cy="978925"/>
          </a:xfrm>
          <a:prstGeom prst="rect">
            <a:avLst/>
          </a:prstGeom>
        </p:spPr>
        <p:txBody>
          <a:bodyPr wrap="square" lIns="100776" tIns="50389" rIns="100776" bIns="50389">
            <a:spAutoFit/>
          </a:bodyPr>
          <a:lstStyle/>
          <a:p>
            <a:pPr algn="just"/>
            <a:r>
              <a:rPr lang="en-US" sz="1900" b="1" dirty="0" smtClean="0">
                <a:solidFill>
                  <a:srgbClr val="002060"/>
                </a:solidFill>
              </a:rPr>
              <a:t>Experimental confirmation that laser pulse of </a:t>
            </a:r>
          </a:p>
          <a:p>
            <a:pPr algn="just"/>
            <a:r>
              <a:rPr lang="en-US" sz="1900" b="1" dirty="0" smtClean="0">
                <a:solidFill>
                  <a:srgbClr val="002060"/>
                </a:solidFill>
              </a:rPr>
              <a:t>~ 10</a:t>
            </a:r>
            <a:r>
              <a:rPr lang="en-US" sz="1900" b="1" baseline="30000" dirty="0" smtClean="0">
                <a:solidFill>
                  <a:srgbClr val="002060"/>
                </a:solidFill>
              </a:rPr>
              <a:t>22</a:t>
            </a:r>
            <a:r>
              <a:rPr lang="en-US" sz="1900" b="1" dirty="0" smtClean="0">
                <a:solidFill>
                  <a:srgbClr val="002060"/>
                </a:solidFill>
              </a:rPr>
              <a:t> W/cm</a:t>
            </a:r>
            <a:r>
              <a:rPr lang="en-US" sz="1900" b="1" baseline="30000" dirty="0" smtClean="0">
                <a:solidFill>
                  <a:srgbClr val="002060"/>
                </a:solidFill>
              </a:rPr>
              <a:t>2</a:t>
            </a:r>
            <a:r>
              <a:rPr lang="en-US" sz="1900" b="1" dirty="0" smtClean="0">
                <a:solidFill>
                  <a:srgbClr val="002060"/>
                </a:solidFill>
              </a:rPr>
              <a:t> is absorbed in </a:t>
            </a:r>
            <a:r>
              <a:rPr lang="en-US" sz="1900" b="1" dirty="0" smtClean="0">
                <a:solidFill>
                  <a:srgbClr val="C00000"/>
                </a:solidFill>
              </a:rPr>
              <a:t>relativistic critical density </a:t>
            </a:r>
            <a:r>
              <a:rPr lang="en-US" sz="1900" b="1" dirty="0" smtClean="0">
                <a:solidFill>
                  <a:srgbClr val="002060"/>
                </a:solidFill>
              </a:rPr>
              <a:t>of ~ 5x10</a:t>
            </a:r>
            <a:r>
              <a:rPr lang="en-US" sz="1900" b="1" baseline="30000" dirty="0" smtClean="0">
                <a:solidFill>
                  <a:srgbClr val="002060"/>
                </a:solidFill>
              </a:rPr>
              <a:t>22</a:t>
            </a:r>
            <a:r>
              <a:rPr lang="en-US" sz="1900" b="1" dirty="0" smtClean="0">
                <a:solidFill>
                  <a:srgbClr val="002060"/>
                </a:solidFill>
              </a:rPr>
              <a:t> cm</a:t>
            </a:r>
            <a:r>
              <a:rPr lang="en-US" sz="1900" b="1" baseline="30000" dirty="0" smtClean="0">
                <a:solidFill>
                  <a:srgbClr val="002060"/>
                </a:solidFill>
              </a:rPr>
              <a:t>-3</a:t>
            </a:r>
          </a:p>
        </p:txBody>
      </p:sp>
      <p:pic>
        <p:nvPicPr>
          <p:cNvPr id="72" name="Рисунок 71"/>
          <p:cNvPicPr>
            <a:picLocks noChangeAspect="1"/>
          </p:cNvPicPr>
          <p:nvPr/>
        </p:nvPicPr>
        <p:blipFill>
          <a:blip r:embed="rId3" cstate="print"/>
          <a:stretch>
            <a:fillRect/>
          </a:stretch>
        </p:blipFill>
        <p:spPr>
          <a:xfrm>
            <a:off x="7186246" y="656565"/>
            <a:ext cx="2657065" cy="2199960"/>
          </a:xfrm>
          <a:prstGeom prst="rect">
            <a:avLst/>
          </a:prstGeom>
        </p:spPr>
      </p:pic>
      <p:sp>
        <p:nvSpPr>
          <p:cNvPr id="79" name="AutoShape 4"/>
          <p:cNvSpPr>
            <a:spLocks noChangeArrowheads="1"/>
          </p:cNvSpPr>
          <p:nvPr/>
        </p:nvSpPr>
        <p:spPr bwMode="auto">
          <a:xfrm>
            <a:off x="112638" y="2559360"/>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80" name="AutoShape 4"/>
          <p:cNvSpPr>
            <a:spLocks noChangeArrowheads="1"/>
          </p:cNvSpPr>
          <p:nvPr/>
        </p:nvSpPr>
        <p:spPr bwMode="auto">
          <a:xfrm>
            <a:off x="112638" y="3624241"/>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59" name="TextBox 58"/>
          <p:cNvSpPr txBox="1"/>
          <p:nvPr/>
        </p:nvSpPr>
        <p:spPr>
          <a:xfrm>
            <a:off x="334110" y="4234713"/>
            <a:ext cx="7145215" cy="1271313"/>
          </a:xfrm>
          <a:prstGeom prst="rect">
            <a:avLst/>
          </a:prstGeom>
          <a:noFill/>
        </p:spPr>
        <p:txBody>
          <a:bodyPr wrap="square" lIns="100776" tIns="50389" rIns="100776" bIns="50389" rtlCol="0">
            <a:spAutoFit/>
          </a:bodyPr>
          <a:lstStyle/>
          <a:p>
            <a:r>
              <a:rPr lang="en-US" sz="1900" b="1" dirty="0" smtClean="0">
                <a:solidFill>
                  <a:srgbClr val="002060"/>
                </a:solidFill>
              </a:rPr>
              <a:t>The emission of </a:t>
            </a:r>
            <a:r>
              <a:rPr lang="en-US" sz="1900" b="1" dirty="0" smtClean="0">
                <a:solidFill>
                  <a:srgbClr val="C00000"/>
                </a:solidFill>
              </a:rPr>
              <a:t>highly charged ions of high-Z elements</a:t>
            </a:r>
          </a:p>
          <a:p>
            <a:r>
              <a:rPr lang="en-US" sz="1900" b="1" dirty="0" smtClean="0">
                <a:solidFill>
                  <a:srgbClr val="002060"/>
                </a:solidFill>
              </a:rPr>
              <a:t>is acquired, showing critical sensitivity to laser contrast </a:t>
            </a:r>
          </a:p>
          <a:p>
            <a:pPr>
              <a:buFontTx/>
              <a:buChar char="-"/>
            </a:pPr>
            <a:r>
              <a:rPr lang="en-US" sz="1900" b="1" dirty="0" smtClean="0">
                <a:solidFill>
                  <a:srgbClr val="002060"/>
                </a:solidFill>
              </a:rPr>
              <a:t>i.e. one of the evidence that </a:t>
            </a:r>
            <a:r>
              <a:rPr lang="en-US" sz="1900" b="1" dirty="0" smtClean="0">
                <a:solidFill>
                  <a:srgbClr val="C00000"/>
                </a:solidFill>
              </a:rPr>
              <a:t>EII is still dominated </a:t>
            </a:r>
            <a:r>
              <a:rPr lang="en-US" sz="1900" b="1" dirty="0" smtClean="0">
                <a:solidFill>
                  <a:srgbClr val="002060"/>
                </a:solidFill>
              </a:rPr>
              <a:t>over</a:t>
            </a:r>
          </a:p>
          <a:p>
            <a:r>
              <a:rPr lang="en-US" sz="1900" b="1" dirty="0" smtClean="0">
                <a:solidFill>
                  <a:srgbClr val="002060"/>
                </a:solidFill>
              </a:rPr>
              <a:t>OFI even at </a:t>
            </a:r>
            <a:r>
              <a:rPr lang="en-US" sz="1900" b="1" dirty="0" smtClean="0">
                <a:solidFill>
                  <a:srgbClr val="C00000"/>
                </a:solidFill>
              </a:rPr>
              <a:t>1e22 W/cm</a:t>
            </a:r>
            <a:r>
              <a:rPr lang="en-US" sz="1900" b="1" baseline="30000" dirty="0" smtClean="0">
                <a:solidFill>
                  <a:srgbClr val="C00000"/>
                </a:solidFill>
              </a:rPr>
              <a:t>2</a:t>
            </a:r>
            <a:r>
              <a:rPr lang="en-US" sz="1900" b="1" dirty="0" smtClean="0">
                <a:solidFill>
                  <a:srgbClr val="C00000"/>
                </a:solidFill>
              </a:rPr>
              <a:t> </a:t>
            </a:r>
            <a:r>
              <a:rPr lang="en-US" sz="1900" b="1" dirty="0" smtClean="0">
                <a:solidFill>
                  <a:srgbClr val="002060"/>
                </a:solidFill>
              </a:rPr>
              <a:t>intensities</a:t>
            </a:r>
          </a:p>
        </p:txBody>
      </p:sp>
      <p:sp>
        <p:nvSpPr>
          <p:cNvPr id="61" name="AutoShape 4"/>
          <p:cNvSpPr>
            <a:spLocks noChangeArrowheads="1"/>
          </p:cNvSpPr>
          <p:nvPr/>
        </p:nvSpPr>
        <p:spPr bwMode="auto">
          <a:xfrm>
            <a:off x="112638" y="6134121"/>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pic>
        <p:nvPicPr>
          <p:cNvPr id="44" name="Picture 15" descr="Fig2-final"/>
          <p:cNvPicPr>
            <a:picLocks noChangeAspect="1" noChangeArrowheads="1"/>
          </p:cNvPicPr>
          <p:nvPr/>
        </p:nvPicPr>
        <p:blipFill>
          <a:blip r:embed="rId4" cstate="print"/>
          <a:srcRect/>
          <a:stretch>
            <a:fillRect/>
          </a:stretch>
        </p:blipFill>
        <p:spPr bwMode="auto">
          <a:xfrm>
            <a:off x="7122558" y="2883877"/>
            <a:ext cx="2716173" cy="2133600"/>
          </a:xfrm>
          <a:prstGeom prst="rect">
            <a:avLst/>
          </a:prstGeom>
          <a:noFill/>
          <a:ln w="9525">
            <a:noFill/>
            <a:miter lim="800000"/>
            <a:headEnd/>
            <a:tailEnd/>
          </a:ln>
        </p:spPr>
      </p:pic>
      <p:pic>
        <p:nvPicPr>
          <p:cNvPr id="60" name="Рисунок 59"/>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6080" t="3494" r="2718" b="68644"/>
          <a:stretch>
            <a:fillRect/>
          </a:stretch>
        </p:blipFill>
        <p:spPr bwMode="auto">
          <a:xfrm>
            <a:off x="7027985" y="5099550"/>
            <a:ext cx="2942492" cy="1330569"/>
          </a:xfrm>
          <a:prstGeom prst="rect">
            <a:avLst/>
          </a:prstGeom>
          <a:noFill/>
          <a:ln>
            <a:noFill/>
          </a:ln>
        </p:spPr>
      </p:pic>
      <p:pic>
        <p:nvPicPr>
          <p:cNvPr id="62" name="Рисунок 61"/>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7878" t="50091" r="5074" b="28403"/>
          <a:stretch>
            <a:fillRect/>
          </a:stretch>
        </p:blipFill>
        <p:spPr bwMode="auto">
          <a:xfrm>
            <a:off x="7032673" y="6424257"/>
            <a:ext cx="2849879" cy="1031631"/>
          </a:xfrm>
          <a:prstGeom prst="rect">
            <a:avLst/>
          </a:prstGeom>
          <a:noFill/>
          <a:ln>
            <a:noFill/>
          </a:ln>
        </p:spPr>
      </p:pic>
      <p:sp>
        <p:nvSpPr>
          <p:cNvPr id="63" name="Прямоугольник 62"/>
          <p:cNvSpPr/>
          <p:nvPr/>
        </p:nvSpPr>
        <p:spPr>
          <a:xfrm>
            <a:off x="334110" y="3351649"/>
            <a:ext cx="6538699" cy="686538"/>
          </a:xfrm>
          <a:prstGeom prst="rect">
            <a:avLst/>
          </a:prstGeom>
        </p:spPr>
        <p:txBody>
          <a:bodyPr wrap="square" lIns="100776" tIns="50389" rIns="100776" bIns="50389">
            <a:spAutoFit/>
          </a:bodyPr>
          <a:lstStyle/>
          <a:p>
            <a:pPr algn="just"/>
            <a:r>
              <a:rPr lang="en-US" sz="1900" b="1" dirty="0" smtClean="0">
                <a:solidFill>
                  <a:srgbClr val="002060"/>
                </a:solidFill>
              </a:rPr>
              <a:t>The mechanisms of </a:t>
            </a:r>
            <a:r>
              <a:rPr lang="en-US" sz="1900" b="1" dirty="0" smtClean="0">
                <a:solidFill>
                  <a:srgbClr val="C00000"/>
                </a:solidFill>
              </a:rPr>
              <a:t>ultra-intense X-ray generation </a:t>
            </a:r>
            <a:r>
              <a:rPr lang="en-US" sz="1900" b="1" dirty="0" smtClean="0">
                <a:solidFill>
                  <a:srgbClr val="002060"/>
                </a:solidFill>
              </a:rPr>
              <a:t>and plasma deep ionization is considered. </a:t>
            </a:r>
            <a:endParaRPr lang="en-US" sz="1900" b="1" dirty="0">
              <a:solidFill>
                <a:srgbClr val="002060"/>
              </a:solidFill>
            </a:endParaRPr>
          </a:p>
        </p:txBody>
      </p:sp>
      <p:sp>
        <p:nvSpPr>
          <p:cNvPr id="64" name="AutoShape 4"/>
          <p:cNvSpPr>
            <a:spLocks noChangeArrowheads="1"/>
          </p:cNvSpPr>
          <p:nvPr/>
        </p:nvSpPr>
        <p:spPr bwMode="auto">
          <a:xfrm>
            <a:off x="112638" y="4756622"/>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65" name="AutoShape 4"/>
          <p:cNvSpPr>
            <a:spLocks noChangeArrowheads="1"/>
          </p:cNvSpPr>
          <p:nvPr/>
        </p:nvSpPr>
        <p:spPr bwMode="auto">
          <a:xfrm>
            <a:off x="118499" y="1573817"/>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71" name="Прямоугольник 70"/>
          <p:cNvSpPr/>
          <p:nvPr/>
        </p:nvSpPr>
        <p:spPr>
          <a:xfrm>
            <a:off x="334110" y="1281410"/>
            <a:ext cx="6538699" cy="686538"/>
          </a:xfrm>
          <a:prstGeom prst="rect">
            <a:avLst/>
          </a:prstGeom>
        </p:spPr>
        <p:txBody>
          <a:bodyPr wrap="square" lIns="100776" tIns="50389" rIns="100776" bIns="50389">
            <a:spAutoFit/>
          </a:bodyPr>
          <a:lstStyle/>
          <a:p>
            <a:pPr algn="just"/>
            <a:r>
              <a:rPr lang="en-US" sz="1900" b="1" dirty="0" smtClean="0">
                <a:solidFill>
                  <a:srgbClr val="002060"/>
                </a:solidFill>
              </a:rPr>
              <a:t>First </a:t>
            </a:r>
            <a:r>
              <a:rPr lang="en-US" sz="1900" b="1" dirty="0" smtClean="0">
                <a:solidFill>
                  <a:srgbClr val="C00000"/>
                </a:solidFill>
              </a:rPr>
              <a:t>experiments </a:t>
            </a:r>
            <a:r>
              <a:rPr lang="en-US" sz="1900" b="1" dirty="0" smtClean="0">
                <a:solidFill>
                  <a:srgbClr val="002060"/>
                </a:solidFill>
              </a:rPr>
              <a:t>at J-KAREN-P </a:t>
            </a:r>
            <a:r>
              <a:rPr lang="en-US" sz="1900" b="1" dirty="0" smtClean="0">
                <a:solidFill>
                  <a:srgbClr val="C00000"/>
                </a:solidFill>
              </a:rPr>
              <a:t>at 1e22 W/cm</a:t>
            </a:r>
            <a:r>
              <a:rPr lang="en-US" sz="1900" b="1" baseline="30000" dirty="0" smtClean="0">
                <a:solidFill>
                  <a:srgbClr val="C00000"/>
                </a:solidFill>
              </a:rPr>
              <a:t>2 </a:t>
            </a:r>
            <a:r>
              <a:rPr lang="en-US" sz="1900" b="1" dirty="0" smtClean="0">
                <a:solidFill>
                  <a:srgbClr val="002060"/>
                </a:solidFill>
              </a:rPr>
              <a:t>intensity domain</a:t>
            </a:r>
            <a:endParaRPr lang="en-US" sz="1900" b="1" dirty="0">
              <a:solidFill>
                <a:srgbClr val="002060"/>
              </a:solidFill>
            </a:endParaRPr>
          </a:p>
        </p:txBody>
      </p:sp>
    </p:spTree>
    <p:extLst>
      <p:ext uri="{BB962C8B-B14F-4D97-AF65-F5344CB8AC3E}">
        <p14:creationId xmlns:p14="http://schemas.microsoft.com/office/powerpoint/2010/main" xmlns="" val="357447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8988" y="1081454"/>
            <a:ext cx="6780514" cy="440316"/>
          </a:xfrm>
          <a:prstGeom prst="rect">
            <a:avLst/>
          </a:prstGeom>
          <a:noFill/>
          <a:ln w="9525">
            <a:noFill/>
            <a:miter lim="800000"/>
            <a:headEnd/>
            <a:tailEnd/>
          </a:ln>
        </p:spPr>
        <p:txBody>
          <a:bodyPr wrap="none" lIns="100776" tIns="50389" rIns="100776" bIns="50389">
            <a:spAutoFit/>
          </a:bodyPr>
          <a:lstStyle/>
          <a:p>
            <a:pPr defTabSz="1007852" eaLnBrk="1" hangingPunct="1"/>
            <a:r>
              <a:rPr lang="en-US" sz="2200" b="1" dirty="0">
                <a:solidFill>
                  <a:srgbClr val="CC0000"/>
                </a:solidFill>
                <a:latin typeface="Arial" charset="0"/>
                <a:ea typeface="+mn-ea"/>
              </a:rPr>
              <a:t>Hot plasma (T</a:t>
            </a:r>
            <a:r>
              <a:rPr lang="en-US" sz="2200" b="1" baseline="-25000" dirty="0">
                <a:solidFill>
                  <a:srgbClr val="CC0000"/>
                </a:solidFill>
                <a:latin typeface="Arial" charset="0"/>
                <a:ea typeface="+mn-ea"/>
              </a:rPr>
              <a:t>e</a:t>
            </a:r>
            <a:r>
              <a:rPr lang="en-US" sz="2200" b="1" dirty="0">
                <a:solidFill>
                  <a:srgbClr val="CC0000"/>
                </a:solidFill>
                <a:latin typeface="Arial" charset="0"/>
                <a:ea typeface="+mn-ea"/>
              </a:rPr>
              <a:t> ~ 1 </a:t>
            </a:r>
            <a:r>
              <a:rPr lang="en-US" sz="2200" b="1" dirty="0" err="1">
                <a:solidFill>
                  <a:srgbClr val="CC0000"/>
                </a:solidFill>
                <a:latin typeface="Arial" charset="0"/>
                <a:ea typeface="+mn-ea"/>
              </a:rPr>
              <a:t>keV</a:t>
            </a:r>
            <a:r>
              <a:rPr lang="en-US" sz="2200" b="1" dirty="0">
                <a:solidFill>
                  <a:srgbClr val="CC0000"/>
                </a:solidFill>
                <a:latin typeface="Arial" charset="0"/>
                <a:ea typeface="+mn-ea"/>
              </a:rPr>
              <a:t>), commonly in laser focus</a:t>
            </a:r>
            <a:endParaRPr lang="ru-RU" sz="2200" b="1" dirty="0">
              <a:solidFill>
                <a:srgbClr val="CC0000"/>
              </a:solidFill>
              <a:latin typeface="Arial" charset="0"/>
              <a:ea typeface="+mn-ea"/>
            </a:endParaRPr>
          </a:p>
        </p:txBody>
      </p:sp>
      <p:sp>
        <p:nvSpPr>
          <p:cNvPr id="6147" name="Text Box 3"/>
          <p:cNvSpPr txBox="1">
            <a:spLocks noChangeArrowheads="1"/>
          </p:cNvSpPr>
          <p:nvPr/>
        </p:nvSpPr>
        <p:spPr bwMode="auto">
          <a:xfrm>
            <a:off x="139988" y="1478689"/>
            <a:ext cx="5049014" cy="440316"/>
          </a:xfrm>
          <a:prstGeom prst="rect">
            <a:avLst/>
          </a:prstGeom>
          <a:noFill/>
          <a:ln w="9525">
            <a:noFill/>
            <a:miter lim="800000"/>
            <a:headEnd/>
            <a:tailEnd/>
          </a:ln>
        </p:spPr>
        <p:txBody>
          <a:bodyPr wrap="none" lIns="100776" tIns="50389" rIns="100776" bIns="50389">
            <a:spAutoFit/>
          </a:bodyPr>
          <a:lstStyle/>
          <a:p>
            <a:pPr defTabSz="1007852" eaLnBrk="1" hangingPunct="1"/>
            <a:r>
              <a:rPr lang="en-US" sz="2200" b="1" dirty="0">
                <a:solidFill>
                  <a:srgbClr val="CC6600"/>
                </a:solidFill>
                <a:latin typeface="Arial" charset="0"/>
                <a:ea typeface="+mn-ea"/>
              </a:rPr>
              <a:t>WDM – (T</a:t>
            </a:r>
            <a:r>
              <a:rPr lang="en-US" sz="2200" b="1" baseline="-25000" dirty="0">
                <a:solidFill>
                  <a:srgbClr val="CC6600"/>
                </a:solidFill>
                <a:latin typeface="Arial" charset="0"/>
                <a:ea typeface="+mn-ea"/>
              </a:rPr>
              <a:t>e</a:t>
            </a:r>
            <a:r>
              <a:rPr lang="en-US" sz="2200" b="1" dirty="0">
                <a:solidFill>
                  <a:srgbClr val="CC6600"/>
                </a:solidFill>
                <a:latin typeface="Arial" charset="0"/>
                <a:ea typeface="+mn-ea"/>
              </a:rPr>
              <a:t> ~ 10-100 </a:t>
            </a:r>
            <a:r>
              <a:rPr lang="en-US" sz="2200" b="1" dirty="0" err="1">
                <a:solidFill>
                  <a:srgbClr val="CC6600"/>
                </a:solidFill>
                <a:latin typeface="Arial" charset="0"/>
                <a:ea typeface="+mn-ea"/>
              </a:rPr>
              <a:t>eV</a:t>
            </a:r>
            <a:r>
              <a:rPr lang="en-US" sz="2200" b="1" dirty="0">
                <a:solidFill>
                  <a:srgbClr val="CC6600"/>
                </a:solidFill>
                <a:latin typeface="Arial" charset="0"/>
                <a:ea typeface="+mn-ea"/>
              </a:rPr>
              <a:t>, N</a:t>
            </a:r>
            <a:r>
              <a:rPr lang="en-US" sz="2200" b="1" baseline="-25000" dirty="0">
                <a:solidFill>
                  <a:srgbClr val="CC6600"/>
                </a:solidFill>
                <a:latin typeface="Arial" charset="0"/>
                <a:ea typeface="+mn-ea"/>
              </a:rPr>
              <a:t>e</a:t>
            </a:r>
            <a:r>
              <a:rPr lang="en-US" sz="2200" b="1" dirty="0">
                <a:solidFill>
                  <a:srgbClr val="CC6600"/>
                </a:solidFill>
                <a:latin typeface="Arial" charset="0"/>
                <a:ea typeface="+mn-ea"/>
              </a:rPr>
              <a:t>~10</a:t>
            </a:r>
            <a:r>
              <a:rPr lang="en-US" sz="2200" b="1" baseline="30000" dirty="0">
                <a:solidFill>
                  <a:srgbClr val="CC6600"/>
                </a:solidFill>
                <a:latin typeface="Arial" charset="0"/>
                <a:ea typeface="+mn-ea"/>
              </a:rPr>
              <a:t>23</a:t>
            </a:r>
            <a:r>
              <a:rPr lang="en-US" sz="2200" b="1" dirty="0">
                <a:solidFill>
                  <a:srgbClr val="CC6600"/>
                </a:solidFill>
                <a:latin typeface="Arial" charset="0"/>
                <a:ea typeface="+mn-ea"/>
              </a:rPr>
              <a:t> cm</a:t>
            </a:r>
            <a:r>
              <a:rPr lang="en-US" sz="2200" b="1" baseline="30000" dirty="0">
                <a:solidFill>
                  <a:srgbClr val="CC6600"/>
                </a:solidFill>
                <a:latin typeface="Arial" charset="0"/>
                <a:ea typeface="+mn-ea"/>
              </a:rPr>
              <a:t>-3</a:t>
            </a:r>
            <a:r>
              <a:rPr lang="en-US" sz="2200" b="1" dirty="0">
                <a:solidFill>
                  <a:srgbClr val="CC6600"/>
                </a:solidFill>
                <a:latin typeface="Arial" charset="0"/>
                <a:ea typeface="+mn-ea"/>
              </a:rPr>
              <a:t>)</a:t>
            </a:r>
            <a:endParaRPr lang="ru-RU" sz="2200" b="1" dirty="0">
              <a:solidFill>
                <a:srgbClr val="CC6600"/>
              </a:solidFill>
              <a:latin typeface="Arial" charset="0"/>
              <a:ea typeface="+mn-ea"/>
            </a:endParaRPr>
          </a:p>
        </p:txBody>
      </p:sp>
      <p:sp>
        <p:nvSpPr>
          <p:cNvPr id="30724" name="Rectangle 4"/>
          <p:cNvSpPr>
            <a:spLocks noChangeArrowheads="1"/>
          </p:cNvSpPr>
          <p:nvPr/>
        </p:nvSpPr>
        <p:spPr bwMode="auto">
          <a:xfrm>
            <a:off x="516203" y="6320729"/>
            <a:ext cx="5713204" cy="1071258"/>
          </a:xfrm>
          <a:prstGeom prst="rect">
            <a:avLst/>
          </a:prstGeom>
          <a:noFill/>
          <a:ln w="9525">
            <a:noFill/>
            <a:miter lim="800000"/>
            <a:headEnd/>
            <a:tailEnd/>
          </a:ln>
        </p:spPr>
        <p:txBody>
          <a:bodyPr lIns="100776" tIns="50389" rIns="100776" bIns="50389">
            <a:spAutoFit/>
          </a:bodyPr>
          <a:lstStyle/>
          <a:p>
            <a:pPr algn="ctr" defTabSz="1007852" eaLnBrk="1" hangingPunct="1"/>
            <a:r>
              <a:rPr lang="en-US" b="1" dirty="0">
                <a:solidFill>
                  <a:srgbClr val="000066"/>
                </a:solidFill>
                <a:latin typeface="Arial" charset="0"/>
                <a:ea typeface="+mn-ea"/>
              </a:rPr>
              <a:t>By means of X-ray spectroscopy </a:t>
            </a:r>
          </a:p>
          <a:p>
            <a:pPr algn="ctr" defTabSz="1007852" eaLnBrk="1" hangingPunct="1"/>
            <a:r>
              <a:rPr lang="en-US" b="1" u="sng" dirty="0" err="1">
                <a:solidFill>
                  <a:srgbClr val="000066"/>
                </a:solidFill>
                <a:latin typeface="Arial" charset="0"/>
                <a:ea typeface="+mn-ea"/>
              </a:rPr>
              <a:t>T</a:t>
            </a:r>
            <a:r>
              <a:rPr lang="en-US" b="1" u="sng" baseline="-25000" dirty="0" err="1">
                <a:solidFill>
                  <a:srgbClr val="000066"/>
                </a:solidFill>
                <a:latin typeface="Arial" charset="0"/>
                <a:ea typeface="+mn-ea"/>
              </a:rPr>
              <a:t>e</a:t>
            </a:r>
            <a:r>
              <a:rPr lang="en-US" b="1" u="sng" baseline="30000" dirty="0" err="1">
                <a:solidFill>
                  <a:srgbClr val="000066"/>
                </a:solidFill>
                <a:latin typeface="Arial" charset="0"/>
                <a:ea typeface="+mn-ea"/>
              </a:rPr>
              <a:t>warm</a:t>
            </a:r>
            <a:r>
              <a:rPr lang="en-US" b="1" dirty="0">
                <a:solidFill>
                  <a:srgbClr val="000066"/>
                </a:solidFill>
                <a:latin typeface="Arial" charset="0"/>
                <a:ea typeface="+mn-ea"/>
              </a:rPr>
              <a:t>   can be determined when </a:t>
            </a:r>
            <a:r>
              <a:rPr lang="en-US" b="1" u="sng" dirty="0">
                <a:solidFill>
                  <a:srgbClr val="000066"/>
                </a:solidFill>
                <a:latin typeface="Arial" charset="0"/>
                <a:ea typeface="+mn-ea"/>
              </a:rPr>
              <a:t>over 10 </a:t>
            </a:r>
            <a:r>
              <a:rPr lang="en-US" b="1" u="sng" dirty="0" err="1">
                <a:solidFill>
                  <a:srgbClr val="000066"/>
                </a:solidFill>
                <a:latin typeface="Arial" charset="0"/>
                <a:ea typeface="+mn-ea"/>
              </a:rPr>
              <a:t>eV</a:t>
            </a:r>
            <a:r>
              <a:rPr lang="en-US" b="1" u="sng" dirty="0">
                <a:solidFill>
                  <a:srgbClr val="000066"/>
                </a:solidFill>
                <a:latin typeface="Arial" charset="0"/>
                <a:ea typeface="+mn-ea"/>
              </a:rPr>
              <a:t>.</a:t>
            </a:r>
          </a:p>
          <a:p>
            <a:pPr algn="ctr" defTabSz="1007852" eaLnBrk="1" hangingPunct="1"/>
            <a:endParaRPr lang="en-US" sz="900" b="1" dirty="0">
              <a:solidFill>
                <a:srgbClr val="000066"/>
              </a:solidFill>
              <a:latin typeface="Arial" charset="0"/>
              <a:ea typeface="+mn-ea"/>
            </a:endParaRPr>
          </a:p>
          <a:p>
            <a:pPr algn="ctr" defTabSz="1007852" eaLnBrk="1" hangingPunct="1"/>
            <a:r>
              <a:rPr lang="en-US" b="1" u="sng" dirty="0">
                <a:solidFill>
                  <a:srgbClr val="000066"/>
                </a:solidFill>
                <a:latin typeface="Arial" charset="0"/>
                <a:ea typeface="+mn-ea"/>
              </a:rPr>
              <a:t> Spatial resolution is of crucial importance.</a:t>
            </a:r>
            <a:endParaRPr lang="ru-RU" b="1" u="sng" dirty="0">
              <a:solidFill>
                <a:srgbClr val="000066"/>
              </a:solidFill>
              <a:latin typeface="Arial" charset="0"/>
              <a:ea typeface="+mn-ea"/>
            </a:endParaRPr>
          </a:p>
        </p:txBody>
      </p:sp>
      <p:sp>
        <p:nvSpPr>
          <p:cNvPr id="6152" name="Oval 5"/>
          <p:cNvSpPr>
            <a:spLocks noChangeArrowheads="1"/>
          </p:cNvSpPr>
          <p:nvPr/>
        </p:nvSpPr>
        <p:spPr bwMode="auto">
          <a:xfrm>
            <a:off x="1627346" y="4525307"/>
            <a:ext cx="2855727" cy="1175949"/>
          </a:xfrm>
          <a:prstGeom prst="ellipse">
            <a:avLst/>
          </a:prstGeom>
          <a:solidFill>
            <a:srgbClr val="FF9933"/>
          </a:solidFill>
          <a:ln w="9525">
            <a:noFill/>
            <a:round/>
            <a:headEnd/>
            <a:tailEnd/>
          </a:ln>
        </p:spPr>
        <p:txBody>
          <a:bodyPr wrap="none" lIns="100776" tIns="50389" rIns="100776" bIns="50389" anchor="ctr"/>
          <a:lstStyle/>
          <a:p>
            <a:pPr defTabSz="1007852" eaLnBrk="1" hangingPunct="1"/>
            <a:endParaRPr lang="en-US" dirty="0">
              <a:solidFill>
                <a:srgbClr val="000000"/>
              </a:solidFill>
              <a:latin typeface="Arial" charset="0"/>
              <a:ea typeface="+mn-ea"/>
            </a:endParaRPr>
          </a:p>
        </p:txBody>
      </p:sp>
      <p:sp>
        <p:nvSpPr>
          <p:cNvPr id="6153" name="Oval 5"/>
          <p:cNvSpPr>
            <a:spLocks noChangeArrowheads="1"/>
          </p:cNvSpPr>
          <p:nvPr/>
        </p:nvSpPr>
        <p:spPr bwMode="auto">
          <a:xfrm>
            <a:off x="1629095" y="2509392"/>
            <a:ext cx="2855727" cy="1175949"/>
          </a:xfrm>
          <a:prstGeom prst="ellipse">
            <a:avLst/>
          </a:prstGeom>
          <a:solidFill>
            <a:srgbClr val="FF5050"/>
          </a:solidFill>
          <a:ln w="9525">
            <a:noFill/>
            <a:round/>
            <a:headEnd/>
            <a:tailEnd/>
          </a:ln>
        </p:spPr>
        <p:txBody>
          <a:bodyPr wrap="none" lIns="100776" tIns="50389" rIns="100776" bIns="50389" anchor="ctr"/>
          <a:lstStyle/>
          <a:p>
            <a:pPr defTabSz="1007852" eaLnBrk="1" hangingPunct="1"/>
            <a:endParaRPr lang="en-US" dirty="0">
              <a:solidFill>
                <a:srgbClr val="000000"/>
              </a:solidFill>
              <a:latin typeface="Arial" charset="0"/>
              <a:ea typeface="+mn-ea"/>
            </a:endParaRPr>
          </a:p>
        </p:txBody>
      </p:sp>
      <p:sp>
        <p:nvSpPr>
          <p:cNvPr id="6154" name="Text Box 7"/>
          <p:cNvSpPr txBox="1">
            <a:spLocks noChangeArrowheads="1"/>
          </p:cNvSpPr>
          <p:nvPr/>
        </p:nvSpPr>
        <p:spPr bwMode="auto">
          <a:xfrm>
            <a:off x="1843733" y="2698385"/>
            <a:ext cx="2424705" cy="655760"/>
          </a:xfrm>
          <a:prstGeom prst="rect">
            <a:avLst/>
          </a:prstGeom>
          <a:noFill/>
          <a:ln w="9525">
            <a:noFill/>
            <a:miter lim="800000"/>
            <a:headEnd/>
            <a:tailEnd/>
          </a:ln>
        </p:spPr>
        <p:txBody>
          <a:bodyPr wrap="none" lIns="100776" tIns="50389" rIns="100776" bIns="50389">
            <a:spAutoFit/>
          </a:bodyPr>
          <a:lstStyle/>
          <a:p>
            <a:pPr algn="ctr" defTabSz="1007852" eaLnBrk="1" hangingPunct="1"/>
            <a:r>
              <a:rPr lang="en-US" b="1" i="1" dirty="0">
                <a:solidFill>
                  <a:srgbClr val="000000"/>
                </a:solidFill>
                <a:latin typeface="Arial" charset="0"/>
                <a:ea typeface="+mn-ea"/>
              </a:rPr>
              <a:t>Hot plasma</a:t>
            </a:r>
            <a:endParaRPr lang="ru-RU" b="1" i="1" dirty="0">
              <a:solidFill>
                <a:srgbClr val="000000"/>
              </a:solidFill>
              <a:latin typeface="Arial" charset="0"/>
              <a:ea typeface="+mn-ea"/>
            </a:endParaRPr>
          </a:p>
          <a:p>
            <a:pPr algn="ctr" defTabSz="1007852" eaLnBrk="1" hangingPunct="1"/>
            <a:r>
              <a:rPr lang="en-US" b="1" i="1" dirty="0" err="1">
                <a:solidFill>
                  <a:srgbClr val="000000"/>
                </a:solidFill>
                <a:latin typeface="Arial" charset="0"/>
                <a:ea typeface="+mn-ea"/>
              </a:rPr>
              <a:t>T</a:t>
            </a:r>
            <a:r>
              <a:rPr lang="en-US" b="1" i="1" baseline="-25000" dirty="0" err="1">
                <a:solidFill>
                  <a:srgbClr val="000000"/>
                </a:solidFill>
                <a:latin typeface="Arial" charset="0"/>
                <a:ea typeface="+mn-ea"/>
              </a:rPr>
              <a:t>e</a:t>
            </a:r>
            <a:r>
              <a:rPr lang="en-US" b="1" i="1" baseline="30000" dirty="0" err="1">
                <a:solidFill>
                  <a:srgbClr val="000000"/>
                </a:solidFill>
                <a:latin typeface="Arial" charset="0"/>
                <a:ea typeface="+mn-ea"/>
              </a:rPr>
              <a:t>hot</a:t>
            </a:r>
            <a:r>
              <a:rPr lang="en-US" b="1" i="1" dirty="0">
                <a:solidFill>
                  <a:srgbClr val="000000"/>
                </a:solidFill>
                <a:latin typeface="Arial" charset="0"/>
                <a:ea typeface="+mn-ea"/>
              </a:rPr>
              <a:t> ~ 5</a:t>
            </a:r>
            <a:r>
              <a:rPr lang="en-US" b="1" i="1" dirty="0" smtClean="0">
                <a:solidFill>
                  <a:srgbClr val="000000"/>
                </a:solidFill>
                <a:latin typeface="Arial" charset="0"/>
                <a:ea typeface="+mn-ea"/>
              </a:rPr>
              <a:t>00 </a:t>
            </a:r>
            <a:r>
              <a:rPr lang="en-US" b="1" i="1" dirty="0">
                <a:solidFill>
                  <a:srgbClr val="000000"/>
                </a:solidFill>
                <a:latin typeface="Arial" charset="0"/>
                <a:ea typeface="+mn-ea"/>
              </a:rPr>
              <a:t>– </a:t>
            </a:r>
            <a:r>
              <a:rPr lang="en-US" b="1" i="1" dirty="0" smtClean="0">
                <a:solidFill>
                  <a:srgbClr val="000000"/>
                </a:solidFill>
                <a:latin typeface="Arial" charset="0"/>
                <a:ea typeface="+mn-ea"/>
              </a:rPr>
              <a:t>5000 </a:t>
            </a:r>
            <a:r>
              <a:rPr lang="en-US" b="1" i="1" dirty="0" err="1">
                <a:solidFill>
                  <a:srgbClr val="000000"/>
                </a:solidFill>
                <a:latin typeface="Arial" charset="0"/>
                <a:ea typeface="+mn-ea"/>
              </a:rPr>
              <a:t>eV</a:t>
            </a:r>
            <a:endParaRPr lang="ru-RU" b="1" i="1" dirty="0">
              <a:solidFill>
                <a:srgbClr val="000000"/>
              </a:solidFill>
              <a:latin typeface="Arial" charset="0"/>
              <a:ea typeface="+mn-ea"/>
            </a:endParaRPr>
          </a:p>
        </p:txBody>
      </p:sp>
      <p:sp>
        <p:nvSpPr>
          <p:cNvPr id="6155" name="Text Box 8"/>
          <p:cNvSpPr txBox="1">
            <a:spLocks noChangeArrowheads="1"/>
          </p:cNvSpPr>
          <p:nvPr/>
        </p:nvSpPr>
        <p:spPr bwMode="auto">
          <a:xfrm>
            <a:off x="2045710" y="4777294"/>
            <a:ext cx="2020748" cy="655760"/>
          </a:xfrm>
          <a:prstGeom prst="rect">
            <a:avLst/>
          </a:prstGeom>
          <a:noFill/>
          <a:ln w="9525">
            <a:noFill/>
            <a:miter lim="800000"/>
            <a:headEnd/>
            <a:tailEnd/>
          </a:ln>
        </p:spPr>
        <p:txBody>
          <a:bodyPr wrap="none" lIns="100776" tIns="50389" rIns="100776" bIns="50389">
            <a:spAutoFit/>
          </a:bodyPr>
          <a:lstStyle/>
          <a:p>
            <a:pPr algn="ctr" defTabSz="1007852" eaLnBrk="1" hangingPunct="1"/>
            <a:r>
              <a:rPr lang="en-US" b="1" i="1" dirty="0">
                <a:solidFill>
                  <a:srgbClr val="000000"/>
                </a:solidFill>
                <a:latin typeface="Arial" charset="0"/>
                <a:ea typeface="+mn-ea"/>
              </a:rPr>
              <a:t>Warm plasma</a:t>
            </a:r>
            <a:endParaRPr lang="ru-RU" b="1" i="1" dirty="0">
              <a:solidFill>
                <a:srgbClr val="000000"/>
              </a:solidFill>
              <a:latin typeface="Arial" charset="0"/>
              <a:ea typeface="+mn-ea"/>
            </a:endParaRPr>
          </a:p>
          <a:p>
            <a:pPr algn="ctr" defTabSz="1007852" eaLnBrk="1" hangingPunct="1"/>
            <a:r>
              <a:rPr lang="en-US" b="1" i="1" dirty="0" err="1">
                <a:solidFill>
                  <a:srgbClr val="000000"/>
                </a:solidFill>
                <a:latin typeface="Arial" charset="0"/>
                <a:ea typeface="+mn-ea"/>
              </a:rPr>
              <a:t>T</a:t>
            </a:r>
            <a:r>
              <a:rPr lang="en-US" b="1" i="1" baseline="-25000" dirty="0" err="1">
                <a:solidFill>
                  <a:srgbClr val="000000"/>
                </a:solidFill>
                <a:latin typeface="Arial" charset="0"/>
                <a:ea typeface="+mn-ea"/>
              </a:rPr>
              <a:t>e</a:t>
            </a:r>
            <a:r>
              <a:rPr lang="en-US" b="1" i="1" baseline="30000" dirty="0" err="1">
                <a:solidFill>
                  <a:srgbClr val="000000"/>
                </a:solidFill>
                <a:latin typeface="Arial" charset="0"/>
                <a:ea typeface="+mn-ea"/>
              </a:rPr>
              <a:t>warm</a:t>
            </a:r>
            <a:r>
              <a:rPr lang="en-US" b="1" i="1" dirty="0">
                <a:solidFill>
                  <a:srgbClr val="000000"/>
                </a:solidFill>
                <a:latin typeface="Arial" charset="0"/>
                <a:ea typeface="+mn-ea"/>
              </a:rPr>
              <a:t> ~ </a:t>
            </a:r>
            <a:r>
              <a:rPr lang="ru-RU" b="1" i="1" dirty="0">
                <a:solidFill>
                  <a:srgbClr val="000000"/>
                </a:solidFill>
                <a:latin typeface="Arial" charset="0"/>
                <a:ea typeface="+mn-ea"/>
              </a:rPr>
              <a:t>1 -</a:t>
            </a:r>
            <a:r>
              <a:rPr lang="en-US" b="1" i="1" dirty="0">
                <a:solidFill>
                  <a:srgbClr val="000000"/>
                </a:solidFill>
                <a:latin typeface="Arial" charset="0"/>
                <a:ea typeface="+mn-ea"/>
              </a:rPr>
              <a:t> </a:t>
            </a:r>
            <a:r>
              <a:rPr lang="ru-RU" b="1" i="1" dirty="0">
                <a:solidFill>
                  <a:srgbClr val="000000"/>
                </a:solidFill>
                <a:latin typeface="Arial" charset="0"/>
                <a:ea typeface="+mn-ea"/>
              </a:rPr>
              <a:t>3</a:t>
            </a:r>
            <a:r>
              <a:rPr lang="en-US" b="1" i="1" dirty="0">
                <a:solidFill>
                  <a:srgbClr val="000000"/>
                </a:solidFill>
                <a:latin typeface="Arial" charset="0"/>
                <a:ea typeface="+mn-ea"/>
              </a:rPr>
              <a:t>0 </a:t>
            </a:r>
            <a:r>
              <a:rPr lang="en-US" b="1" i="1" dirty="0" err="1">
                <a:solidFill>
                  <a:srgbClr val="000000"/>
                </a:solidFill>
                <a:latin typeface="Arial" charset="0"/>
                <a:ea typeface="+mn-ea"/>
              </a:rPr>
              <a:t>eV</a:t>
            </a:r>
            <a:endParaRPr lang="ru-RU" b="1" i="1" dirty="0">
              <a:solidFill>
                <a:srgbClr val="000000"/>
              </a:solidFill>
              <a:latin typeface="Arial" charset="0"/>
              <a:ea typeface="+mn-ea"/>
            </a:endParaRPr>
          </a:p>
        </p:txBody>
      </p:sp>
      <p:sp>
        <p:nvSpPr>
          <p:cNvPr id="6156" name="Line 11"/>
          <p:cNvSpPr>
            <a:spLocks noChangeShapeType="1"/>
          </p:cNvSpPr>
          <p:nvPr/>
        </p:nvSpPr>
        <p:spPr bwMode="auto">
          <a:xfrm flipH="1">
            <a:off x="3725395" y="3853334"/>
            <a:ext cx="0" cy="671971"/>
          </a:xfrm>
          <a:prstGeom prst="line">
            <a:avLst/>
          </a:prstGeom>
          <a:noFill/>
          <a:ln w="76200" cmpd="tri">
            <a:solidFill>
              <a:srgbClr val="FF0000"/>
            </a:solidFill>
            <a:round/>
            <a:headEnd/>
            <a:tailEnd type="triangle" w="med" len="med"/>
          </a:ln>
        </p:spPr>
        <p:txBody>
          <a:bodyPr lIns="100776" tIns="50389" rIns="100776" bIns="50389"/>
          <a:lstStyle/>
          <a:p>
            <a:pPr defTabSz="1007852" eaLnBrk="1" hangingPunct="1"/>
            <a:endParaRPr lang="en-US" b="1" dirty="0">
              <a:solidFill>
                <a:srgbClr val="000000"/>
              </a:solidFill>
              <a:latin typeface="Arial" charset="0"/>
              <a:ea typeface="+mn-ea"/>
            </a:endParaRPr>
          </a:p>
        </p:txBody>
      </p:sp>
      <p:sp>
        <p:nvSpPr>
          <p:cNvPr id="6157" name="Line 11"/>
          <p:cNvSpPr>
            <a:spLocks noChangeShapeType="1"/>
          </p:cNvSpPr>
          <p:nvPr/>
        </p:nvSpPr>
        <p:spPr bwMode="auto">
          <a:xfrm flipH="1">
            <a:off x="2297531" y="3853334"/>
            <a:ext cx="0" cy="671971"/>
          </a:xfrm>
          <a:prstGeom prst="line">
            <a:avLst/>
          </a:prstGeom>
          <a:noFill/>
          <a:ln w="76200" cmpd="tri">
            <a:solidFill>
              <a:srgbClr val="FF0000"/>
            </a:solidFill>
            <a:round/>
            <a:headEnd/>
            <a:tailEnd type="triangle" w="med" len="med"/>
          </a:ln>
        </p:spPr>
        <p:txBody>
          <a:bodyPr lIns="100776" tIns="50389" rIns="100776" bIns="50389"/>
          <a:lstStyle/>
          <a:p>
            <a:pPr defTabSz="1007852" eaLnBrk="1" hangingPunct="1"/>
            <a:endParaRPr lang="en-US" b="1" dirty="0">
              <a:solidFill>
                <a:srgbClr val="000000"/>
              </a:solidFill>
              <a:latin typeface="Arial" charset="0"/>
              <a:ea typeface="+mn-ea"/>
            </a:endParaRPr>
          </a:p>
        </p:txBody>
      </p:sp>
      <p:sp>
        <p:nvSpPr>
          <p:cNvPr id="6158" name="Line 11"/>
          <p:cNvSpPr>
            <a:spLocks noChangeShapeType="1"/>
          </p:cNvSpPr>
          <p:nvPr/>
        </p:nvSpPr>
        <p:spPr bwMode="auto">
          <a:xfrm flipH="1">
            <a:off x="3055208" y="3853334"/>
            <a:ext cx="0" cy="671971"/>
          </a:xfrm>
          <a:prstGeom prst="line">
            <a:avLst/>
          </a:prstGeom>
          <a:noFill/>
          <a:ln w="76200" cmpd="tri">
            <a:solidFill>
              <a:srgbClr val="FF0000"/>
            </a:solidFill>
            <a:round/>
            <a:headEnd/>
            <a:tailEnd type="triangle" w="med" len="med"/>
          </a:ln>
        </p:spPr>
        <p:txBody>
          <a:bodyPr lIns="100776" tIns="50389" rIns="100776" bIns="50389"/>
          <a:lstStyle/>
          <a:p>
            <a:pPr defTabSz="1007852" eaLnBrk="1" hangingPunct="1"/>
            <a:endParaRPr lang="en-US" b="1" dirty="0">
              <a:solidFill>
                <a:srgbClr val="000000"/>
              </a:solidFill>
              <a:latin typeface="Arial" charset="0"/>
              <a:ea typeface="+mn-ea"/>
            </a:endParaRPr>
          </a:p>
        </p:txBody>
      </p:sp>
      <p:sp>
        <p:nvSpPr>
          <p:cNvPr id="6159" name="Text Box 13"/>
          <p:cNvSpPr txBox="1">
            <a:spLocks noChangeArrowheads="1"/>
          </p:cNvSpPr>
          <p:nvPr/>
        </p:nvSpPr>
        <p:spPr bwMode="auto">
          <a:xfrm>
            <a:off x="629096" y="3781904"/>
            <a:ext cx="1460275" cy="778871"/>
          </a:xfrm>
          <a:prstGeom prst="rect">
            <a:avLst/>
          </a:prstGeom>
          <a:noFill/>
          <a:ln w="9525">
            <a:noFill/>
            <a:miter lim="800000"/>
            <a:headEnd/>
            <a:tailEnd/>
          </a:ln>
        </p:spPr>
        <p:txBody>
          <a:bodyPr wrap="none" lIns="100776" tIns="50389" rIns="100776" bIns="50389">
            <a:spAutoFit/>
          </a:bodyPr>
          <a:lstStyle/>
          <a:p>
            <a:pPr algn="r" defTabSz="1007852" eaLnBrk="1" hangingPunct="1"/>
            <a:r>
              <a:rPr lang="en-US" sz="2200" b="1" dirty="0">
                <a:solidFill>
                  <a:srgbClr val="CC0000"/>
                </a:solidFill>
                <a:latin typeface="Arial" charset="0"/>
                <a:ea typeface="+mn-ea"/>
              </a:rPr>
              <a:t>hot</a:t>
            </a:r>
          </a:p>
          <a:p>
            <a:pPr algn="r" defTabSz="1007852" eaLnBrk="1" hangingPunct="1"/>
            <a:r>
              <a:rPr lang="en-US" sz="2200" b="1" dirty="0">
                <a:solidFill>
                  <a:srgbClr val="CC0000"/>
                </a:solidFill>
                <a:latin typeface="Arial" charset="0"/>
                <a:ea typeface="+mn-ea"/>
              </a:rPr>
              <a:t>electrons</a:t>
            </a:r>
            <a:endParaRPr lang="ru-RU" sz="2200" b="1" dirty="0">
              <a:solidFill>
                <a:srgbClr val="CC0000"/>
              </a:solidFill>
              <a:latin typeface="Arial" charset="0"/>
              <a:ea typeface="+mn-ea"/>
            </a:endParaRPr>
          </a:p>
        </p:txBody>
      </p:sp>
      <p:sp>
        <p:nvSpPr>
          <p:cNvPr id="6160" name="AutoShape 14"/>
          <p:cNvSpPr>
            <a:spLocks noChangeArrowheads="1"/>
          </p:cNvSpPr>
          <p:nvPr/>
        </p:nvSpPr>
        <p:spPr bwMode="auto">
          <a:xfrm>
            <a:off x="4649307" y="4945288"/>
            <a:ext cx="335968" cy="503978"/>
          </a:xfrm>
          <a:prstGeom prst="rightArrow">
            <a:avLst>
              <a:gd name="adj1" fmla="val 50000"/>
              <a:gd name="adj2" fmla="val 25000"/>
            </a:avLst>
          </a:prstGeom>
          <a:solidFill>
            <a:schemeClr val="accent2"/>
          </a:solidFill>
          <a:ln w="9525">
            <a:noFill/>
            <a:miter lim="800000"/>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
        <p:nvSpPr>
          <p:cNvPr id="6161" name="Text Box 15"/>
          <p:cNvSpPr txBox="1">
            <a:spLocks noChangeArrowheads="1"/>
          </p:cNvSpPr>
          <p:nvPr/>
        </p:nvSpPr>
        <p:spPr bwMode="auto">
          <a:xfrm>
            <a:off x="4547817" y="5412519"/>
            <a:ext cx="908842" cy="378761"/>
          </a:xfrm>
          <a:prstGeom prst="rect">
            <a:avLst/>
          </a:prstGeom>
          <a:noFill/>
          <a:ln w="9525">
            <a:noFill/>
            <a:miter lim="800000"/>
            <a:headEnd/>
            <a:tailEnd/>
          </a:ln>
        </p:spPr>
        <p:txBody>
          <a:bodyPr wrap="none" lIns="100776" tIns="50389" rIns="100776" bIns="50389">
            <a:spAutoFit/>
          </a:bodyPr>
          <a:lstStyle/>
          <a:p>
            <a:pPr defTabSz="1007852" eaLnBrk="1" hangingPunct="1"/>
            <a:r>
              <a:rPr lang="en-US" b="1" dirty="0">
                <a:solidFill>
                  <a:srgbClr val="000066"/>
                </a:solidFill>
                <a:latin typeface="Arial" charset="0"/>
                <a:ea typeface="+mn-ea"/>
              </a:rPr>
              <a:t>X-rays</a:t>
            </a:r>
            <a:endParaRPr lang="ru-RU" b="1" dirty="0">
              <a:solidFill>
                <a:srgbClr val="000066"/>
              </a:solidFill>
              <a:latin typeface="Arial" charset="0"/>
              <a:ea typeface="+mn-ea"/>
            </a:endParaRPr>
          </a:p>
        </p:txBody>
      </p:sp>
      <p:pic>
        <p:nvPicPr>
          <p:cNvPr id="30736" name="Picture 16" descr="wdm-concepts"/>
          <p:cNvPicPr>
            <a:picLocks noChangeAspect="1" noChangeArrowheads="1"/>
          </p:cNvPicPr>
          <p:nvPr/>
        </p:nvPicPr>
        <p:blipFill>
          <a:blip r:embed="rId2" cstate="print">
            <a:lum contrast="24000"/>
          </a:blip>
          <a:srcRect/>
          <a:stretch>
            <a:fillRect/>
          </a:stretch>
        </p:blipFill>
        <p:spPr bwMode="auto">
          <a:xfrm>
            <a:off x="6864595" y="843466"/>
            <a:ext cx="2631749" cy="6716211"/>
          </a:xfrm>
          <a:prstGeom prst="rect">
            <a:avLst/>
          </a:prstGeom>
          <a:noFill/>
          <a:ln w="9525">
            <a:noFill/>
            <a:miter lim="800000"/>
            <a:headEnd/>
            <a:tailEnd/>
          </a:ln>
        </p:spPr>
      </p:pic>
      <p:sp>
        <p:nvSpPr>
          <p:cNvPr id="30737" name="Rectangle 17"/>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900" b="1" dirty="0" smtClean="0">
                <a:solidFill>
                  <a:srgbClr val="5A0DAF"/>
                </a:solidFill>
                <a:effectLst>
                  <a:outerShdw blurRad="38100" dist="38100" dir="2700000" algn="tl">
                    <a:srgbClr val="000000"/>
                  </a:outerShdw>
                </a:effectLst>
                <a:latin typeface="Comic Sans MS" pitchFamily="66" charset="0"/>
                <a:ea typeface="+mn-ea"/>
              </a:rPr>
              <a:t>X-ray transport and WDM </a:t>
            </a:r>
            <a:r>
              <a:rPr lang="en-US" sz="2900" b="1" dirty="0">
                <a:solidFill>
                  <a:srgbClr val="5A0DAF"/>
                </a:solidFill>
                <a:effectLst>
                  <a:outerShdw blurRad="38100" dist="38100" dir="2700000" algn="tl">
                    <a:srgbClr val="000000"/>
                  </a:outerShdw>
                </a:effectLst>
                <a:latin typeface="Comic Sans MS" pitchFamily="66" charset="0"/>
                <a:ea typeface="+mn-ea"/>
              </a:rPr>
              <a:t>studies using optical </a:t>
            </a:r>
            <a:r>
              <a:rPr lang="en-US" sz="2900" b="1" dirty="0" smtClean="0">
                <a:solidFill>
                  <a:srgbClr val="5A0DAF"/>
                </a:solidFill>
                <a:effectLst>
                  <a:outerShdw blurRad="38100" dist="38100" dir="2700000" algn="tl">
                    <a:srgbClr val="000000"/>
                  </a:outerShdw>
                </a:effectLst>
                <a:latin typeface="Comic Sans MS" pitchFamily="66" charset="0"/>
                <a:ea typeface="+mn-ea"/>
              </a:rPr>
              <a:t>lasers</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grpSp>
        <p:nvGrpSpPr>
          <p:cNvPr id="2" name="Группа 28"/>
          <p:cNvGrpSpPr/>
          <p:nvPr/>
        </p:nvGrpSpPr>
        <p:grpSpPr>
          <a:xfrm>
            <a:off x="4063360" y="2929953"/>
            <a:ext cx="1606581" cy="1506644"/>
            <a:chOff x="3686400" y="2658000"/>
            <a:chExt cx="1457538" cy="1366800"/>
          </a:xfrm>
        </p:grpSpPr>
        <p:sp>
          <p:nvSpPr>
            <p:cNvPr id="18" name="Text Box 13"/>
            <p:cNvSpPr txBox="1">
              <a:spLocks noChangeArrowheads="1"/>
            </p:cNvSpPr>
            <p:nvPr/>
          </p:nvSpPr>
          <p:spPr bwMode="auto">
            <a:xfrm>
              <a:off x="3859612" y="3050475"/>
              <a:ext cx="1284326" cy="523220"/>
            </a:xfrm>
            <a:prstGeom prst="rect">
              <a:avLst/>
            </a:prstGeom>
            <a:noFill/>
            <a:ln w="9525">
              <a:noFill/>
              <a:miter lim="800000"/>
              <a:headEnd/>
              <a:tailEnd/>
            </a:ln>
          </p:spPr>
          <p:txBody>
            <a:bodyPr wrap="none">
              <a:spAutoFit/>
            </a:bodyPr>
            <a:lstStyle/>
            <a:p>
              <a:pPr algn="r" defTabSz="1007852" eaLnBrk="1" hangingPunct="1"/>
              <a:r>
                <a:rPr lang="en-US" sz="3100" b="1" dirty="0" smtClean="0">
                  <a:solidFill>
                    <a:srgbClr val="800080"/>
                  </a:solidFill>
                  <a:latin typeface="Arial" charset="0"/>
                  <a:ea typeface="+mn-ea"/>
                </a:rPr>
                <a:t>X-rays</a:t>
              </a:r>
              <a:endParaRPr lang="ru-RU" sz="2200" b="1" dirty="0">
                <a:solidFill>
                  <a:srgbClr val="800080"/>
                </a:solidFill>
                <a:latin typeface="Arial" charset="0"/>
                <a:ea typeface="+mn-ea"/>
              </a:endParaRPr>
            </a:p>
          </p:txBody>
        </p:sp>
        <p:sp>
          <p:nvSpPr>
            <p:cNvPr id="27" name="Стрелка вниз 26"/>
            <p:cNvSpPr/>
            <p:nvPr/>
          </p:nvSpPr>
          <p:spPr bwMode="auto">
            <a:xfrm>
              <a:off x="3686400" y="35784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07767" eaLnBrk="1" hangingPunct="1"/>
              <a:endParaRPr lang="en-US" b="1" dirty="0" smtClean="0">
                <a:solidFill>
                  <a:srgbClr val="800080"/>
                </a:solidFill>
                <a:ea typeface="+mn-ea"/>
              </a:endParaRPr>
            </a:p>
          </p:txBody>
        </p:sp>
        <p:sp>
          <p:nvSpPr>
            <p:cNvPr id="28" name="Стрелка вниз 27"/>
            <p:cNvSpPr/>
            <p:nvPr/>
          </p:nvSpPr>
          <p:spPr bwMode="auto">
            <a:xfrm rot="16200000">
              <a:off x="4206000" y="2694000"/>
              <a:ext cx="518400" cy="446400"/>
            </a:xfrm>
            <a:prstGeom prst="downArrow">
              <a:avLst/>
            </a:prstGeom>
            <a:solidFill>
              <a:srgbClr val="8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07767" eaLnBrk="1" hangingPunct="1"/>
              <a:endParaRPr lang="en-US" b="1" dirty="0" smtClean="0">
                <a:solidFill>
                  <a:srgbClr val="800080"/>
                </a:solidFill>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36"/>
                                        </p:tgtEl>
                                        <p:attrNameLst>
                                          <p:attrName>style.visibility</p:attrName>
                                        </p:attrNameLst>
                                      </p:cBhvr>
                                      <p:to>
                                        <p:strVal val="visible"/>
                                      </p:to>
                                    </p:set>
                                    <p:animEffect transition="in" filter="blinds(horizontal)">
                                      <p:cBhvr>
                                        <p:cTn id="12" dur="500"/>
                                        <p:tgtEl>
                                          <p:spTgt spid="307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Absorption spectroscopy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pic>
        <p:nvPicPr>
          <p:cNvPr id="13" name="Рисунок 12" descr="JETPL-fig1.jpg"/>
          <p:cNvPicPr>
            <a:picLocks noChangeAspect="1"/>
          </p:cNvPicPr>
          <p:nvPr/>
        </p:nvPicPr>
        <p:blipFill>
          <a:blip r:embed="rId2" cstate="print"/>
          <a:stretch>
            <a:fillRect/>
          </a:stretch>
        </p:blipFill>
        <p:spPr>
          <a:xfrm>
            <a:off x="1821596" y="1493429"/>
            <a:ext cx="6816789" cy="3652163"/>
          </a:xfrm>
          <a:prstGeom prst="rect">
            <a:avLst/>
          </a:prstGeom>
        </p:spPr>
      </p:pic>
      <p:sp>
        <p:nvSpPr>
          <p:cNvPr id="14" name="TextBox 13"/>
          <p:cNvSpPr txBox="1"/>
          <p:nvPr/>
        </p:nvSpPr>
        <p:spPr>
          <a:xfrm>
            <a:off x="888861" y="5674717"/>
            <a:ext cx="8608065" cy="1794533"/>
          </a:xfrm>
          <a:prstGeom prst="rect">
            <a:avLst/>
          </a:prstGeom>
          <a:noFill/>
        </p:spPr>
        <p:txBody>
          <a:bodyPr wrap="none" lIns="100776" tIns="50389" rIns="100776" bIns="50389" rtlCol="0">
            <a:spAutoFit/>
          </a:bodyPr>
          <a:lstStyle/>
          <a:p>
            <a:pPr defTabSz="1007852" eaLnBrk="1" hangingPunct="1"/>
            <a:r>
              <a:rPr lang="en-US" sz="2200" b="1" dirty="0" smtClean="0">
                <a:solidFill>
                  <a:srgbClr val="000000"/>
                </a:solidFill>
                <a:latin typeface="Arial" charset="0"/>
                <a:ea typeface="+mn-ea"/>
              </a:rPr>
              <a:t>Experiment @ Vulcan PW: </a:t>
            </a:r>
            <a:r>
              <a:rPr lang="en-US" sz="2200" b="1" dirty="0" smtClean="0">
                <a:solidFill>
                  <a:srgbClr val="C00000"/>
                </a:solidFill>
                <a:latin typeface="Arial" charset="0"/>
                <a:ea typeface="+mn-ea"/>
              </a:rPr>
              <a:t>5e20 W/cm2, 600J @1ps, </a:t>
            </a:r>
          </a:p>
          <a:p>
            <a:pPr defTabSz="1007852" eaLnBrk="1" hangingPunct="1"/>
            <a:r>
              <a:rPr lang="en-US" sz="2200" b="1" dirty="0" smtClean="0">
                <a:solidFill>
                  <a:srgbClr val="C00000"/>
                </a:solidFill>
                <a:latin typeface="Arial" charset="0"/>
                <a:ea typeface="+mn-ea"/>
              </a:rPr>
              <a:t>OPCPA + plasma mirror to ensure ultra high pulse contrast</a:t>
            </a:r>
          </a:p>
          <a:p>
            <a:pPr defTabSz="1007852" eaLnBrk="1" hangingPunct="1"/>
            <a:endParaRPr lang="en-US" sz="2200" b="1" dirty="0" smtClean="0">
              <a:solidFill>
                <a:srgbClr val="C00000"/>
              </a:solidFill>
              <a:latin typeface="Arial" charset="0"/>
              <a:ea typeface="+mn-ea"/>
            </a:endParaRPr>
          </a:p>
          <a:p>
            <a:pPr defTabSz="1007852" eaLnBrk="1" hangingPunct="1"/>
            <a:r>
              <a:rPr lang="en-US" sz="2200" b="1" dirty="0" smtClean="0">
                <a:solidFill>
                  <a:srgbClr val="000000"/>
                </a:solidFill>
                <a:latin typeface="Arial" charset="0"/>
                <a:ea typeface="+mn-ea"/>
              </a:rPr>
              <a:t>Combination of 3 FSSRs at each side aligned </a:t>
            </a:r>
            <a:r>
              <a:rPr lang="en-US" sz="2200" b="1" u="sng" dirty="0" smtClean="0">
                <a:solidFill>
                  <a:srgbClr val="000000"/>
                </a:solidFill>
                <a:latin typeface="Arial" charset="0"/>
                <a:ea typeface="+mn-ea"/>
              </a:rPr>
              <a:t>at merged bands</a:t>
            </a:r>
          </a:p>
          <a:p>
            <a:pPr defTabSz="1007852" eaLnBrk="1" hangingPunct="1"/>
            <a:r>
              <a:rPr lang="en-US" sz="2200" b="1" dirty="0" smtClean="0">
                <a:solidFill>
                  <a:srgbClr val="000000"/>
                </a:solidFill>
                <a:latin typeface="Arial" charset="0"/>
                <a:ea typeface="+mn-ea"/>
              </a:rPr>
              <a:t>in order to cross-calibrate and combine the spectra.</a:t>
            </a:r>
            <a:endParaRPr lang="en-US" sz="2200" b="1" dirty="0">
              <a:solidFill>
                <a:srgbClr val="000000"/>
              </a:solidFill>
              <a:latin typeface="Arial" charset="0"/>
              <a:ea typeface="+mn-ea"/>
            </a:endParaRPr>
          </a:p>
        </p:txBody>
      </p:sp>
      <p:pic>
        <p:nvPicPr>
          <p:cNvPr id="15" name="Рисунок 14" descr="RAL2016-exp-scheme-present..jpg"/>
          <p:cNvPicPr>
            <a:picLocks noChangeAspect="1"/>
          </p:cNvPicPr>
          <p:nvPr/>
        </p:nvPicPr>
        <p:blipFill>
          <a:blip r:embed="rId3" cstate="print"/>
          <a:stretch>
            <a:fillRect/>
          </a:stretch>
        </p:blipFill>
        <p:spPr>
          <a:xfrm>
            <a:off x="268333" y="1087323"/>
            <a:ext cx="9628701" cy="4287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linds(horizontal)">
                                      <p:cBhvr>
                                        <p:cTn id="10" dur="500"/>
                                        <p:tgtEl>
                                          <p:spTgt spid="1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blinds(horizontal)">
                                      <p:cBhvr>
                                        <p:cTn id="13" dur="500"/>
                                        <p:tgtEl>
                                          <p:spTgt spid="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blinds(horizontal)">
                                      <p:cBhvr>
                                        <p:cTn id="18" dur="500"/>
                                        <p:tgtEl>
                                          <p:spTgt spid="14">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blinds(horizontal)">
                                      <p:cBhvr>
                                        <p:cTn id="2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5970" y="1177802"/>
            <a:ext cx="2588752" cy="441039"/>
          </a:xfrm>
          <a:prstGeom prst="rect">
            <a:avLst/>
          </a:prstGeom>
          <a:noFill/>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FMiddle</a:t>
            </a:r>
            <a:r>
              <a:rPr lang="en-US" sz="2200" b="1" dirty="0">
                <a:solidFill>
                  <a:srgbClr val="000000"/>
                </a:solidFill>
                <a:latin typeface="Times New Roman" panose="02020603050405020304" pitchFamily="18" charset="0"/>
                <a:ea typeface="+mn-ea"/>
                <a:cs typeface="Times New Roman" panose="02020603050405020304" pitchFamily="18" charset="0"/>
              </a:rPr>
              <a:t> (CCD)</a:t>
            </a:r>
          </a:p>
        </p:txBody>
      </p:sp>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83198" y="1591592"/>
            <a:ext cx="2949416" cy="420706"/>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 xmlns:a14="http://schemas.microsoft.com/office/drawing/2010/main" val="0"/>
              </a:ext>
            </a:extLst>
          </a:blip>
          <a:srcRect l="3927" r="2719"/>
          <a:stretch/>
        </p:blipFill>
        <p:spPr>
          <a:xfrm>
            <a:off x="3321408" y="2051871"/>
            <a:ext cx="3224979" cy="2216286"/>
          </a:xfrm>
          <a:prstGeom prst="rect">
            <a:avLst/>
          </a:prstGeom>
        </p:spPr>
      </p:pic>
      <p:sp>
        <p:nvSpPr>
          <p:cNvPr id="7" name="TextBox 6"/>
          <p:cNvSpPr txBox="1"/>
          <p:nvPr/>
        </p:nvSpPr>
        <p:spPr>
          <a:xfrm>
            <a:off x="126981" y="146995"/>
            <a:ext cx="1738039" cy="508894"/>
          </a:xfrm>
          <a:prstGeom prst="rect">
            <a:avLst/>
          </a:prstGeom>
          <a:noFill/>
        </p:spPr>
        <p:txBody>
          <a:bodyPr wrap="square" lIns="100776" tIns="50389" rIns="100776" bIns="50389" rtlCol="0">
            <a:spAutoFit/>
          </a:bodyPr>
          <a:lstStyle/>
          <a:p>
            <a:pPr defTabSz="1007852" eaLnBrk="1" hangingPunct="1"/>
            <a:r>
              <a:rPr lang="en-US" sz="2600" b="1" dirty="0">
                <a:solidFill>
                  <a:srgbClr val="000000"/>
                </a:solidFill>
                <a:latin typeface="Times New Roman" panose="02020603050405020304" pitchFamily="18" charset="0"/>
                <a:ea typeface="+mn-ea"/>
                <a:cs typeface="Times New Roman" panose="02020603050405020304" pitchFamily="18" charset="0"/>
              </a:rPr>
              <a:t>Shot </a:t>
            </a:r>
            <a:r>
              <a:rPr lang="ru-RU" sz="2600" b="1" dirty="0">
                <a:solidFill>
                  <a:srgbClr val="000000"/>
                </a:solidFill>
                <a:latin typeface="Times New Roman" panose="02020603050405020304" pitchFamily="18" charset="0"/>
                <a:ea typeface="+mn-ea"/>
                <a:cs typeface="Times New Roman" panose="02020603050405020304" pitchFamily="18" charset="0"/>
              </a:rPr>
              <a:t>23</a:t>
            </a:r>
            <a:r>
              <a:rPr lang="en-US" sz="2600" b="1" dirty="0">
                <a:solidFill>
                  <a:srgbClr val="000000"/>
                </a:solidFill>
                <a:latin typeface="Times New Roman" panose="02020603050405020304" pitchFamily="18" charset="0"/>
                <a:ea typeface="+mn-ea"/>
                <a:cs typeface="Times New Roman" panose="02020603050405020304" pitchFamily="18" charset="0"/>
              </a:rPr>
              <a:t> </a:t>
            </a:r>
          </a:p>
        </p:txBody>
      </p:sp>
      <p:graphicFrame>
        <p:nvGraphicFramePr>
          <p:cNvPr id="8" name="Таблица 7"/>
          <p:cNvGraphicFramePr>
            <a:graphicFrameLocks noGrp="1"/>
          </p:cNvGraphicFramePr>
          <p:nvPr>
            <p:extLst>
              <p:ext uri="{D42A27DB-BD31-4B8C-83A1-F6EECF244321}">
                <p14:modId xmlns="" xmlns:p14="http://schemas.microsoft.com/office/powerpoint/2010/main" val="553856791"/>
              </p:ext>
            </p:extLst>
          </p:nvPr>
        </p:nvGraphicFramePr>
        <p:xfrm>
          <a:off x="1791283" y="54879"/>
          <a:ext cx="7941284" cy="1015196"/>
        </p:xfrm>
        <a:graphic>
          <a:graphicData uri="http://schemas.openxmlformats.org/drawingml/2006/table">
            <a:tbl>
              <a:tblPr firstRow="1" bandRow="1">
                <a:tableStyleId>{5940675A-B579-460E-94D1-54222C63F5DA}</a:tableStyleId>
              </a:tblPr>
              <a:tblGrid>
                <a:gridCol w="1985321">
                  <a:extLst>
                    <a:ext uri="{9D8B030D-6E8A-4147-A177-3AD203B41FA5}">
                      <a16:colId xmlns="" xmlns:a16="http://schemas.microsoft.com/office/drawing/2014/main" val="3569444120"/>
                    </a:ext>
                  </a:extLst>
                </a:gridCol>
                <a:gridCol w="1985321">
                  <a:extLst>
                    <a:ext uri="{9D8B030D-6E8A-4147-A177-3AD203B41FA5}">
                      <a16:colId xmlns="" xmlns:a16="http://schemas.microsoft.com/office/drawing/2014/main" val="86028867"/>
                    </a:ext>
                  </a:extLst>
                </a:gridCol>
                <a:gridCol w="1985321">
                  <a:extLst>
                    <a:ext uri="{9D8B030D-6E8A-4147-A177-3AD203B41FA5}">
                      <a16:colId xmlns="" xmlns:a16="http://schemas.microsoft.com/office/drawing/2014/main" val="3740309498"/>
                    </a:ext>
                  </a:extLst>
                </a:gridCol>
                <a:gridCol w="1985321">
                  <a:extLst>
                    <a:ext uri="{9D8B030D-6E8A-4147-A177-3AD203B41FA5}">
                      <a16:colId xmlns="" xmlns:a16="http://schemas.microsoft.com/office/drawing/2014/main" val="3301625405"/>
                    </a:ext>
                  </a:extLst>
                </a:gridCol>
              </a:tblGrid>
              <a:tr h="1015196">
                <a:tc>
                  <a:txBody>
                    <a:bodyPr/>
                    <a:lstStyle/>
                    <a:p>
                      <a:r>
                        <a:rPr lang="en-US" sz="2000" b="1" dirty="0">
                          <a:solidFill>
                            <a:srgbClr val="00B050"/>
                          </a:solidFill>
                          <a:latin typeface="Times New Roman" panose="02020603050405020304" pitchFamily="18" charset="0"/>
                          <a:cs typeface="Times New Roman" panose="02020603050405020304" pitchFamily="18" charset="0"/>
                        </a:rPr>
                        <a:t>Target:</a:t>
                      </a:r>
                      <a:r>
                        <a:rPr lang="ru-RU" sz="2000" b="1" dirty="0">
                          <a:solidFill>
                            <a:srgbClr val="00B050"/>
                          </a:solidFill>
                          <a:latin typeface="Times New Roman" panose="02020603050405020304" pitchFamily="18" charset="0"/>
                          <a:cs typeface="Times New Roman" panose="02020603050405020304" pitchFamily="18" charset="0"/>
                        </a:rPr>
                        <a:t> </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CH 3um + Si 2um + CH 3um</a:t>
                      </a:r>
                      <a:endParaRPr lang="ru-RU" sz="2000" b="1" dirty="0">
                        <a:solidFill>
                          <a:srgbClr val="FF0000"/>
                        </a:solidFill>
                        <a:latin typeface="Times New Roman" panose="02020603050405020304" pitchFamily="18" charset="0"/>
                        <a:cs typeface="Times New Roman" panose="02020603050405020304" pitchFamily="18" charset="0"/>
                      </a:endParaRPr>
                    </a:p>
                  </a:txBody>
                  <a:tcPr marL="75593" marR="75593" marT="50398" marB="50398"/>
                </a:tc>
                <a:tc>
                  <a:txBody>
                    <a:bodyPr/>
                    <a:lstStyle/>
                    <a:p>
                      <a:r>
                        <a:rPr lang="pt-BR" sz="2000" b="1" dirty="0">
                          <a:solidFill>
                            <a:srgbClr val="00B050"/>
                          </a:solidFill>
                          <a:latin typeface="Times New Roman" panose="02020603050405020304" pitchFamily="18" charset="0"/>
                          <a:cs typeface="Times New Roman" panose="02020603050405020304" pitchFamily="18" charset="0"/>
                        </a:rPr>
                        <a:t>Energy: </a:t>
                      </a:r>
                      <a:endParaRPr lang="ru-RU" sz="2000" b="1" dirty="0">
                        <a:solidFill>
                          <a:srgbClr val="00B050"/>
                        </a:solidFill>
                        <a:latin typeface="Times New Roman" panose="02020603050405020304" pitchFamily="18" charset="0"/>
                        <a:cs typeface="Times New Roman" panose="02020603050405020304" pitchFamily="18" charset="0"/>
                      </a:endParaRPr>
                    </a:p>
                    <a:p>
                      <a:r>
                        <a:rPr lang="ru-RU" sz="2000" b="1" kern="1200" dirty="0">
                          <a:solidFill>
                            <a:srgbClr val="FF0000"/>
                          </a:solidFill>
                          <a:effectLst/>
                          <a:latin typeface="Times New Roman" panose="02020603050405020304" pitchFamily="18" charset="0"/>
                          <a:ea typeface="+mn-ea"/>
                          <a:cs typeface="Times New Roman" panose="02020603050405020304" pitchFamily="18" charset="0"/>
                        </a:rPr>
                        <a:t>550.1 </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J</a:t>
                      </a:r>
                      <a:endParaRPr lang="pt-BR" sz="2000" b="1" dirty="0">
                        <a:solidFill>
                          <a:srgbClr val="FF0000"/>
                        </a:solidFill>
                        <a:latin typeface="Times New Roman" panose="02020603050405020304" pitchFamily="18" charset="0"/>
                        <a:cs typeface="Times New Roman" panose="02020603050405020304" pitchFamily="18" charset="0"/>
                      </a:endParaRPr>
                    </a:p>
                  </a:txBody>
                  <a:tcPr marL="75593" marR="75593" marT="50398" marB="50398"/>
                </a:tc>
                <a:tc>
                  <a:txBody>
                    <a:bodyPr/>
                    <a:lstStyle/>
                    <a:p>
                      <a:r>
                        <a:rPr lang="en-US" sz="2000" b="1" dirty="0">
                          <a:solidFill>
                            <a:srgbClr val="00B050"/>
                          </a:solidFill>
                          <a:latin typeface="Times New Roman" panose="02020603050405020304" pitchFamily="18" charset="0"/>
                          <a:cs typeface="Times New Roman" panose="02020603050405020304" pitchFamily="18" charset="0"/>
                        </a:rPr>
                        <a:t>Focal spot diameter:</a:t>
                      </a:r>
                      <a:endParaRPr lang="ru-RU" sz="2000" b="1" dirty="0">
                        <a:solidFill>
                          <a:srgbClr val="00B050"/>
                        </a:solidFill>
                        <a:latin typeface="Times New Roman" panose="02020603050405020304" pitchFamily="18" charset="0"/>
                        <a:cs typeface="Times New Roman" panose="02020603050405020304" pitchFamily="18" charset="0"/>
                      </a:endParaRPr>
                    </a:p>
                    <a:p>
                      <a:r>
                        <a:rPr lang="ru-RU" sz="2000" b="1" kern="1200" dirty="0">
                          <a:solidFill>
                            <a:srgbClr val="FF0000"/>
                          </a:solidFill>
                          <a:effectLst/>
                          <a:latin typeface="Times New Roman" panose="02020603050405020304" pitchFamily="18" charset="0"/>
                          <a:ea typeface="+mn-ea"/>
                          <a:cs typeface="Times New Roman" panose="02020603050405020304" pitchFamily="18" charset="0"/>
                        </a:rPr>
                        <a:t>7 </a:t>
                      </a:r>
                      <a:r>
                        <a:rPr lang="en-US" sz="2000" b="1" kern="1200" dirty="0">
                          <a:solidFill>
                            <a:srgbClr val="FF0000"/>
                          </a:solidFill>
                          <a:effectLst/>
                          <a:latin typeface="Times New Roman" panose="02020603050405020304" pitchFamily="18" charset="0"/>
                          <a:ea typeface="+mn-ea"/>
                          <a:cs typeface="Times New Roman" panose="02020603050405020304" pitchFamily="18" charset="0"/>
                        </a:rPr>
                        <a:t>um</a:t>
                      </a:r>
                      <a:endParaRPr lang="ru-RU" sz="2200" b="1" dirty="0">
                        <a:solidFill>
                          <a:srgbClr val="FF0000"/>
                        </a:solidFill>
                        <a:latin typeface="Times New Roman" panose="02020603050405020304" pitchFamily="18" charset="0"/>
                        <a:cs typeface="Times New Roman" panose="02020603050405020304" pitchFamily="18" charset="0"/>
                      </a:endParaRPr>
                    </a:p>
                  </a:txBody>
                  <a:tcPr marL="75593" marR="75593" marT="50398" marB="50398"/>
                </a:tc>
                <a:tc>
                  <a:txBody>
                    <a:bodyPr/>
                    <a:lstStyle/>
                    <a:p>
                      <a:r>
                        <a:rPr lang="en-US" sz="2000" b="1" dirty="0">
                          <a:solidFill>
                            <a:srgbClr val="00B050"/>
                          </a:solidFill>
                          <a:latin typeface="Times New Roman" panose="02020603050405020304" pitchFamily="18" charset="0"/>
                          <a:cs typeface="Times New Roman" panose="02020603050405020304" pitchFamily="18" charset="0"/>
                        </a:rPr>
                        <a:t>Pulse length : </a:t>
                      </a:r>
                      <a:endParaRPr lang="ru-RU" sz="2000" b="1" dirty="0">
                        <a:solidFill>
                          <a:srgbClr val="00B050"/>
                        </a:solidFill>
                        <a:latin typeface="Times New Roman" panose="02020603050405020304" pitchFamily="18" charset="0"/>
                        <a:cs typeface="Times New Roman" panose="02020603050405020304" pitchFamily="18" charset="0"/>
                      </a:endParaRPr>
                    </a:p>
                    <a:p>
                      <a:r>
                        <a:rPr lang="ru-RU" sz="2000" b="1" i="0" kern="1200" dirty="0">
                          <a:solidFill>
                            <a:srgbClr val="FF0000"/>
                          </a:solidFill>
                          <a:effectLst/>
                          <a:latin typeface="Times New Roman" panose="02020603050405020304" pitchFamily="18" charset="0"/>
                          <a:ea typeface="+mn-ea"/>
                          <a:cs typeface="Times New Roman" panose="02020603050405020304" pitchFamily="18" charset="0"/>
                        </a:rPr>
                        <a:t>1.9</a:t>
                      </a:r>
                      <a:r>
                        <a:rPr lang="ru-RU" sz="20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000" b="1" kern="1200" dirty="0" err="1">
                          <a:solidFill>
                            <a:srgbClr val="FF0000"/>
                          </a:solidFill>
                          <a:effectLst/>
                          <a:latin typeface="Times New Roman" panose="02020603050405020304" pitchFamily="18" charset="0"/>
                          <a:ea typeface="+mn-ea"/>
                          <a:cs typeface="Times New Roman" panose="02020603050405020304" pitchFamily="18" charset="0"/>
                        </a:rPr>
                        <a:t>ps</a:t>
                      </a:r>
                      <a:endParaRPr lang="en-US" sz="2000" b="1" dirty="0">
                        <a:solidFill>
                          <a:srgbClr val="FF0000"/>
                        </a:solidFill>
                        <a:latin typeface="Times New Roman" panose="02020603050405020304" pitchFamily="18" charset="0"/>
                        <a:cs typeface="Times New Roman" panose="02020603050405020304" pitchFamily="18" charset="0"/>
                      </a:endParaRPr>
                    </a:p>
                  </a:txBody>
                  <a:tcPr marL="75593" marR="75593" marT="50398" marB="50398"/>
                </a:tc>
                <a:extLst>
                  <a:ext uri="{0D108BD9-81ED-4DB2-BD59-A6C34878D82A}">
                    <a16:rowId xmlns="" xmlns:a16="http://schemas.microsoft.com/office/drawing/2014/main" val="2001630361"/>
                  </a:ext>
                </a:extLst>
              </a:tr>
            </a:tbl>
          </a:graphicData>
        </a:graphic>
      </p:graphicFrame>
      <p:sp>
        <p:nvSpPr>
          <p:cNvPr id="9" name="TextBox 8"/>
          <p:cNvSpPr txBox="1"/>
          <p:nvPr/>
        </p:nvSpPr>
        <p:spPr>
          <a:xfrm>
            <a:off x="6783155" y="1177801"/>
            <a:ext cx="2097509" cy="441047"/>
          </a:xfrm>
          <a:prstGeom prst="rect">
            <a:avLst/>
          </a:prstGeom>
          <a:noFill/>
          <a:ln>
            <a:noFill/>
          </a:ln>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FLong</a:t>
            </a:r>
            <a:endParaRPr lang="en-US" sz="2200" b="1" dirty="0">
              <a:solidFill>
                <a:srgbClr val="000000"/>
              </a:solidFill>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07699" y="1155489"/>
            <a:ext cx="1385868" cy="441047"/>
          </a:xfrm>
          <a:prstGeom prst="rect">
            <a:avLst/>
          </a:prstGeom>
          <a:noFill/>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FShort</a:t>
            </a:r>
            <a:endParaRPr lang="en-US" sz="2200" b="1" dirty="0">
              <a:solidFill>
                <a:srgbClr val="000000"/>
              </a:solidFill>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6783155" y="4246693"/>
            <a:ext cx="1385868" cy="441047"/>
          </a:xfrm>
          <a:prstGeom prst="rect">
            <a:avLst/>
          </a:prstGeom>
          <a:noFill/>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RLong</a:t>
            </a:r>
            <a:endParaRPr lang="en-US" sz="2200" b="1" dirty="0">
              <a:solidFill>
                <a:srgbClr val="000000"/>
              </a:solidFill>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11627" y="4243791"/>
            <a:ext cx="1385868" cy="441047"/>
          </a:xfrm>
          <a:prstGeom prst="rect">
            <a:avLst/>
          </a:prstGeom>
          <a:noFill/>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RShort</a:t>
            </a:r>
            <a:endParaRPr lang="en-US" sz="2200" b="1" dirty="0">
              <a:solidFill>
                <a:srgbClr val="000000"/>
              </a:solidFill>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3583196" y="4244204"/>
            <a:ext cx="1385868" cy="441047"/>
          </a:xfrm>
          <a:prstGeom prst="rect">
            <a:avLst/>
          </a:prstGeom>
          <a:noFill/>
        </p:spPr>
        <p:txBody>
          <a:bodyPr wrap="square" lIns="100776" tIns="50389" rIns="100776" bIns="50389" rtlCol="0">
            <a:spAutoFit/>
          </a:bodyPr>
          <a:lstStyle/>
          <a:p>
            <a:pPr defTabSz="1007852" eaLnBrk="1" hangingPunct="1"/>
            <a:r>
              <a:rPr lang="en-US" sz="2200" b="1" dirty="0" err="1">
                <a:solidFill>
                  <a:srgbClr val="000000"/>
                </a:solidFill>
                <a:latin typeface="Times New Roman" panose="02020603050405020304" pitchFamily="18" charset="0"/>
                <a:ea typeface="+mn-ea"/>
                <a:cs typeface="Times New Roman" panose="02020603050405020304" pitchFamily="18" charset="0"/>
              </a:rPr>
              <a:t>RMiddle</a:t>
            </a:r>
            <a:endParaRPr lang="en-US" sz="2200" b="1" dirty="0">
              <a:solidFill>
                <a:srgbClr val="000000"/>
              </a:solidFill>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5472" y="1592315"/>
            <a:ext cx="2949416" cy="419982"/>
          </a:xfrm>
          <a:prstGeom prst="rect">
            <a:avLst/>
          </a:prstGeom>
        </p:spPr>
      </p:pic>
      <p:pic>
        <p:nvPicPr>
          <p:cNvPr id="15" name="Рисунок 14"/>
          <p:cNvPicPr>
            <a:picLocks noChangeAspect="1"/>
          </p:cNvPicPr>
          <p:nvPr/>
        </p:nvPicPr>
        <p:blipFill rotWithShape="1">
          <a:blip r:embed="rId5" cstate="print">
            <a:extLst>
              <a:ext uri="{28A0092B-C50C-407E-A947-70E740481C1C}">
                <a14:useLocalDpi xmlns="" xmlns:a14="http://schemas.microsoft.com/office/drawing/2010/main" val="0"/>
              </a:ext>
            </a:extLst>
          </a:blip>
          <a:srcRect l="7522" r="3027"/>
          <a:stretch/>
        </p:blipFill>
        <p:spPr>
          <a:xfrm>
            <a:off x="192936" y="2053978"/>
            <a:ext cx="3081951" cy="2210367"/>
          </a:xfrm>
          <a:prstGeom prst="rect">
            <a:avLst/>
          </a:prstGeom>
        </p:spPr>
      </p:pic>
      <p:pic>
        <p:nvPicPr>
          <p:cNvPr id="17" name="Рисунок 1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840924" y="1587471"/>
            <a:ext cx="2949416" cy="419982"/>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 xmlns:a14="http://schemas.microsoft.com/office/drawing/2010/main" val="0"/>
              </a:ext>
            </a:extLst>
          </a:blip>
          <a:srcRect l="7716" r="2999"/>
          <a:stretch/>
        </p:blipFill>
        <p:spPr>
          <a:xfrm>
            <a:off x="6682377" y="2028521"/>
            <a:ext cx="3116949" cy="2239638"/>
          </a:xfrm>
          <a:prstGeom prst="rect">
            <a:avLst/>
          </a:prstGeom>
        </p:spPr>
      </p:pic>
      <p:pic>
        <p:nvPicPr>
          <p:cNvPr id="19" name="Рисунок 1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25472" y="4678152"/>
            <a:ext cx="2949416" cy="419982"/>
          </a:xfrm>
          <a:prstGeom prst="rect">
            <a:avLst/>
          </a:prstGeom>
        </p:spPr>
      </p:pic>
      <p:pic>
        <p:nvPicPr>
          <p:cNvPr id="20" name="Рисунок 19"/>
          <p:cNvPicPr>
            <a:picLocks noChangeAspect="1"/>
          </p:cNvPicPr>
          <p:nvPr/>
        </p:nvPicPr>
        <p:blipFill rotWithShape="1">
          <a:blip r:embed="rId9" cstate="print">
            <a:extLst>
              <a:ext uri="{28A0092B-C50C-407E-A947-70E740481C1C}">
                <a14:useLocalDpi xmlns="" xmlns:a14="http://schemas.microsoft.com/office/drawing/2010/main" val="0"/>
              </a:ext>
            </a:extLst>
          </a:blip>
          <a:srcRect l="7717" r="3277"/>
          <a:stretch/>
        </p:blipFill>
        <p:spPr>
          <a:xfrm>
            <a:off x="192936" y="5098136"/>
            <a:ext cx="3081951" cy="2221424"/>
          </a:xfrm>
          <a:prstGeom prst="rect">
            <a:avLst/>
          </a:prstGeom>
        </p:spPr>
      </p:pic>
      <p:pic>
        <p:nvPicPr>
          <p:cNvPr id="21" name="Рисунок 20"/>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583198" y="4684837"/>
            <a:ext cx="2949416" cy="419982"/>
          </a:xfrm>
          <a:prstGeom prst="rect">
            <a:avLst/>
          </a:prstGeom>
        </p:spPr>
      </p:pic>
      <p:pic>
        <p:nvPicPr>
          <p:cNvPr id="22" name="Рисунок 21"/>
          <p:cNvPicPr>
            <a:picLocks noChangeAspect="1"/>
          </p:cNvPicPr>
          <p:nvPr/>
        </p:nvPicPr>
        <p:blipFill rotWithShape="1">
          <a:blip r:embed="rId11" cstate="print">
            <a:extLst>
              <a:ext uri="{28A0092B-C50C-407E-A947-70E740481C1C}">
                <a14:useLocalDpi xmlns="" xmlns:a14="http://schemas.microsoft.com/office/drawing/2010/main" val="0"/>
              </a:ext>
            </a:extLst>
          </a:blip>
          <a:srcRect l="7717" r="3277"/>
          <a:stretch/>
        </p:blipFill>
        <p:spPr>
          <a:xfrm>
            <a:off x="3407423" y="5098136"/>
            <a:ext cx="3125191" cy="2252590"/>
          </a:xfrm>
          <a:prstGeom prst="rect">
            <a:avLst/>
          </a:prstGeom>
        </p:spPr>
      </p:pic>
      <p:pic>
        <p:nvPicPr>
          <p:cNvPr id="23" name="Рисунок 22"/>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6840923" y="4677826"/>
            <a:ext cx="2949416" cy="419982"/>
          </a:xfrm>
          <a:prstGeom prst="rect">
            <a:avLst/>
          </a:prstGeom>
        </p:spPr>
      </p:pic>
      <p:pic>
        <p:nvPicPr>
          <p:cNvPr id="24" name="Рисунок 23"/>
          <p:cNvPicPr>
            <a:picLocks noChangeAspect="1"/>
          </p:cNvPicPr>
          <p:nvPr/>
        </p:nvPicPr>
        <p:blipFill rotWithShape="1">
          <a:blip r:embed="rId13" cstate="print">
            <a:extLst>
              <a:ext uri="{28A0092B-C50C-407E-A947-70E740481C1C}">
                <a14:useLocalDpi xmlns="" xmlns:a14="http://schemas.microsoft.com/office/drawing/2010/main" val="0"/>
              </a:ext>
            </a:extLst>
          </a:blip>
          <a:srcRect l="7717" r="2720"/>
          <a:stretch/>
        </p:blipFill>
        <p:spPr>
          <a:xfrm>
            <a:off x="6682378" y="5097411"/>
            <a:ext cx="3116949" cy="2232670"/>
          </a:xfrm>
          <a:prstGeom prst="rect">
            <a:avLst/>
          </a:prstGeom>
        </p:spPr>
      </p:pic>
    </p:spTree>
    <p:extLst>
      <p:ext uri="{BB962C8B-B14F-4D97-AF65-F5344CB8AC3E}">
        <p14:creationId xmlns="" xmlns:p14="http://schemas.microsoft.com/office/powerpoint/2010/main" val="637998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Absorption spectroscopy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pic>
        <p:nvPicPr>
          <p:cNvPr id="5" name="Рисунок 4" descr="SiNspec.jpg"/>
          <p:cNvPicPr>
            <a:picLocks noChangeAspect="1"/>
          </p:cNvPicPr>
          <p:nvPr/>
        </p:nvPicPr>
        <p:blipFill>
          <a:blip r:embed="rId2" cstate="print"/>
          <a:srcRect l="10787" t="10975" r="13228" b="4867"/>
          <a:stretch>
            <a:fillRect/>
          </a:stretch>
        </p:blipFill>
        <p:spPr>
          <a:xfrm>
            <a:off x="1380908" y="1388917"/>
            <a:ext cx="6863062" cy="5341378"/>
          </a:xfrm>
          <a:prstGeom prst="rect">
            <a:avLst/>
          </a:prstGeom>
        </p:spPr>
      </p:pic>
      <p:pic>
        <p:nvPicPr>
          <p:cNvPr id="7" name="Рисунок 6" descr="5umspec.jpg"/>
          <p:cNvPicPr>
            <a:picLocks noChangeAspect="1"/>
          </p:cNvPicPr>
          <p:nvPr/>
        </p:nvPicPr>
        <p:blipFill>
          <a:blip r:embed="rId3" cstate="print"/>
          <a:srcRect l="11024" t="10975" r="13307" b="4643"/>
          <a:stretch>
            <a:fillRect/>
          </a:stretch>
        </p:blipFill>
        <p:spPr>
          <a:xfrm>
            <a:off x="4976029" y="2094060"/>
            <a:ext cx="4966069" cy="3891409"/>
          </a:xfrm>
          <a:prstGeom prst="rect">
            <a:avLst/>
          </a:prstGeom>
        </p:spPr>
      </p:pic>
      <p:sp>
        <p:nvSpPr>
          <p:cNvPr id="8" name="TextBox 7"/>
          <p:cNvSpPr txBox="1"/>
          <p:nvPr/>
        </p:nvSpPr>
        <p:spPr>
          <a:xfrm>
            <a:off x="8999709" y="2531798"/>
            <a:ext cx="734115" cy="378761"/>
          </a:xfrm>
          <a:prstGeom prst="rect">
            <a:avLst/>
          </a:prstGeom>
          <a:noFill/>
        </p:spPr>
        <p:txBody>
          <a:bodyPr wrap="none" lIns="100776" tIns="50389" rIns="100776" bIns="50389" rtlCol="0">
            <a:spAutoFit/>
          </a:bodyPr>
          <a:lstStyle/>
          <a:p>
            <a:pPr defTabSz="1007852" eaLnBrk="1" hangingPunct="1"/>
            <a:r>
              <a:rPr lang="en-US" b="1" dirty="0" err="1" smtClean="0">
                <a:solidFill>
                  <a:srgbClr val="000000"/>
                </a:solidFill>
                <a:latin typeface="Arial" charset="0"/>
                <a:ea typeface="+mn-ea"/>
              </a:rPr>
              <a:t>SiK</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9" name="TextBox 8"/>
          <p:cNvSpPr txBox="1"/>
          <p:nvPr/>
        </p:nvSpPr>
        <p:spPr>
          <a:xfrm>
            <a:off x="7786786" y="2144224"/>
            <a:ext cx="926475" cy="378761"/>
          </a:xfrm>
          <a:prstGeom prst="rect">
            <a:avLst/>
          </a:prstGeom>
          <a:noFill/>
        </p:spPr>
        <p:txBody>
          <a:bodyPr wrap="none" lIns="100776" tIns="50389" rIns="100776" bIns="50389" rtlCol="0">
            <a:spAutoFit/>
          </a:bodyPr>
          <a:lstStyle/>
          <a:p>
            <a:pPr defTabSz="1007852" eaLnBrk="1" hangingPunct="1"/>
            <a:r>
              <a:rPr lang="en-US" b="1" dirty="0" smtClean="0">
                <a:solidFill>
                  <a:srgbClr val="000000"/>
                </a:solidFill>
                <a:latin typeface="Arial" charset="0"/>
                <a:ea typeface="+mn-ea"/>
              </a:rPr>
              <a:t>Si </a:t>
            </a:r>
            <a:r>
              <a:rPr lang="en-US" b="1" dirty="0" err="1" smtClean="0">
                <a:solidFill>
                  <a:srgbClr val="000000"/>
                </a:solidFill>
                <a:latin typeface="Arial" charset="0"/>
                <a:ea typeface="+mn-ea"/>
              </a:rPr>
              <a:t>He</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0" name="TextBox 9"/>
          <p:cNvSpPr txBox="1"/>
          <p:nvPr/>
        </p:nvSpPr>
        <p:spPr>
          <a:xfrm>
            <a:off x="7510339" y="2534442"/>
            <a:ext cx="828115" cy="378761"/>
          </a:xfrm>
          <a:prstGeom prst="rect">
            <a:avLst/>
          </a:prstGeom>
          <a:noFill/>
        </p:spPr>
        <p:txBody>
          <a:bodyPr wrap="none" lIns="100776" tIns="50389" rIns="100776" bIns="50389" rtlCol="0">
            <a:spAutoFit/>
          </a:bodyPr>
          <a:lstStyle/>
          <a:p>
            <a:pPr defTabSz="1007852" eaLnBrk="1" hangingPunct="1"/>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1" name="TextBox 10"/>
          <p:cNvSpPr txBox="1"/>
          <p:nvPr/>
        </p:nvSpPr>
        <p:spPr>
          <a:xfrm>
            <a:off x="5964093" y="3250066"/>
            <a:ext cx="808879" cy="378761"/>
          </a:xfrm>
          <a:prstGeom prst="rect">
            <a:avLst/>
          </a:prstGeom>
          <a:noFill/>
        </p:spPr>
        <p:txBody>
          <a:bodyPr wrap="none" lIns="100776" tIns="50389" rIns="100776" bIns="50389" rtlCol="0">
            <a:spAutoFit/>
          </a:bodyPr>
          <a:lstStyle/>
          <a:p>
            <a:pPr defTabSz="1007852" eaLnBrk="1" hangingPunct="1"/>
            <a:r>
              <a:rPr lang="en-US" b="1" dirty="0" err="1" smtClean="0">
                <a:solidFill>
                  <a:srgbClr val="000000"/>
                </a:solidFill>
                <a:latin typeface="Arial" charset="0"/>
                <a:ea typeface="+mn-ea"/>
              </a:rPr>
              <a:t>SiLy</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2" name="TextBox 11"/>
          <p:cNvSpPr txBox="1"/>
          <p:nvPr/>
        </p:nvSpPr>
        <p:spPr>
          <a:xfrm>
            <a:off x="6790786" y="2997414"/>
            <a:ext cx="843119" cy="378761"/>
          </a:xfrm>
          <a:prstGeom prst="rect">
            <a:avLst/>
          </a:prstGeom>
          <a:noFill/>
        </p:spPr>
        <p:txBody>
          <a:bodyPr wrap="none" lIns="100776" tIns="50389" rIns="100776" bIns="50389" rtlCol="0">
            <a:spAutoFit/>
          </a:bodyPr>
          <a:lstStyle/>
          <a:p>
            <a:pPr defTabSz="1007852" eaLnBrk="1" hangingPunct="1"/>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sp>
        <p:nvSpPr>
          <p:cNvPr id="14" name="TextBox 13"/>
          <p:cNvSpPr txBox="1"/>
          <p:nvPr/>
        </p:nvSpPr>
        <p:spPr>
          <a:xfrm>
            <a:off x="5560666" y="3513299"/>
            <a:ext cx="811059" cy="378761"/>
          </a:xfrm>
          <a:prstGeom prst="rect">
            <a:avLst/>
          </a:prstGeom>
          <a:noFill/>
        </p:spPr>
        <p:txBody>
          <a:bodyPr wrap="none" lIns="100776" tIns="50389" rIns="100776" bIns="50389" rtlCol="0">
            <a:spAutoFit/>
          </a:bodyPr>
          <a:lstStyle/>
          <a:p>
            <a:pPr defTabSz="1007852" eaLnBrk="1" hangingPunct="1"/>
            <a:r>
              <a:rPr lang="en-US" b="1" dirty="0" err="1" smtClean="0">
                <a:solidFill>
                  <a:srgbClr val="000000"/>
                </a:solidFill>
                <a:latin typeface="Arial" charset="0"/>
                <a:ea typeface="+mn-ea"/>
              </a:rPr>
              <a:t>SiHe</a:t>
            </a:r>
            <a:r>
              <a:rPr lang="en-US" b="1" dirty="0" err="1" smtClean="0">
                <a:solidFill>
                  <a:srgbClr val="000000"/>
                </a:solidFill>
                <a:latin typeface="Symbol" pitchFamily="18" charset="2"/>
                <a:ea typeface="+mn-ea"/>
              </a:rPr>
              <a:t>g</a:t>
            </a:r>
            <a:endParaRPr lang="en-US" b="1" dirty="0">
              <a:solidFill>
                <a:srgbClr val="000000"/>
              </a:solidFill>
              <a:latin typeface="Symbol" pitchFamily="18" charset="2"/>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73000" y="73000"/>
                                    </p:animScale>
                                  </p:childTnLst>
                                </p:cTn>
                              </p:par>
                              <p:par>
                                <p:cTn id="7" presetID="35" presetClass="path" presetSubtype="0" accel="50000" decel="50000" fill="hold" nodeType="withEffect">
                                  <p:stCondLst>
                                    <p:cond delay="0"/>
                                  </p:stCondLst>
                                  <p:childTnLst>
                                    <p:animMotion origin="layout" path="M 0.02726 0.00092 L -0.22934 -0.00093 " pathEditMode="relative" rAng="0" ptsTypes="AA">
                                      <p:cBhvr>
                                        <p:cTn id="8" dur="1000" fill="hold"/>
                                        <p:tgtEl>
                                          <p:spTgt spid="5"/>
                                        </p:tgtEl>
                                        <p:attrNameLst>
                                          <p:attrName>ppt_x</p:attrName>
                                          <p:attrName>ppt_y</p:attrName>
                                        </p:attrNameLst>
                                      </p:cBhvr>
                                      <p:rCtr x="-128" y="-1"/>
                                    </p:animMotion>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1500"/>
                            </p:stCondLst>
                            <p:childTnLst>
                              <p:par>
                                <p:cTn id="14" presetID="3"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Absorption spectroscopy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pic>
        <p:nvPicPr>
          <p:cNvPr id="4" name="Рисунок 3" descr="5umcomp.jpg"/>
          <p:cNvPicPr>
            <a:picLocks noChangeAspect="1"/>
          </p:cNvPicPr>
          <p:nvPr/>
        </p:nvPicPr>
        <p:blipFill>
          <a:blip r:embed="rId2" cstate="print"/>
          <a:srcRect l="10787" t="10975" r="13150" b="5204"/>
          <a:stretch>
            <a:fillRect/>
          </a:stretch>
        </p:blipFill>
        <p:spPr>
          <a:xfrm>
            <a:off x="1476143" y="1261931"/>
            <a:ext cx="6897726" cy="5341377"/>
          </a:xfrm>
          <a:prstGeom prst="rect">
            <a:avLst/>
          </a:prstGeom>
        </p:spPr>
      </p:pic>
      <p:pic>
        <p:nvPicPr>
          <p:cNvPr id="5" name="Рисунок 4" descr="20comp.jpg"/>
          <p:cNvPicPr>
            <a:picLocks noChangeAspect="1"/>
          </p:cNvPicPr>
          <p:nvPr/>
        </p:nvPicPr>
        <p:blipFill>
          <a:blip r:embed="rId3" cstate="print"/>
          <a:srcRect l="10709" t="8397" r="11181" b="5428"/>
          <a:stretch>
            <a:fillRect/>
          </a:stretch>
        </p:blipFill>
        <p:spPr>
          <a:xfrm>
            <a:off x="4976029" y="1956748"/>
            <a:ext cx="5103009" cy="3956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71000" y="71000"/>
                                    </p:animScale>
                                  </p:childTnLst>
                                </p:cTn>
                              </p:par>
                              <p:par>
                                <p:cTn id="7" presetID="35" presetClass="path" presetSubtype="0" accel="50000" decel="50000" fill="hold" nodeType="withEffect">
                                  <p:stCondLst>
                                    <p:cond delay="0"/>
                                  </p:stCondLst>
                                  <p:childTnLst>
                                    <p:animMotion origin="layout" path="M 4.72222E-6 -0.00324 L -0.24237 0.00416 " pathEditMode="relative" rAng="0" ptsTypes="AA">
                                      <p:cBhvr>
                                        <p:cTn id="8" dur="1000" fill="hold"/>
                                        <p:tgtEl>
                                          <p:spTgt spid="4"/>
                                        </p:tgtEl>
                                        <p:attrNameLst>
                                          <p:attrName>ppt_x</p:attrName>
                                          <p:attrName>ppt_y</p:attrName>
                                        </p:attrNameLst>
                                      </p:cBhvr>
                                      <p:rCtr x="-121" y="4"/>
                                    </p:animMotion>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celia-label"/>
          <p:cNvPicPr>
            <a:picLocks noChangeAspect="1" noChangeArrowheads="1"/>
          </p:cNvPicPr>
          <p:nvPr/>
        </p:nvPicPr>
        <p:blipFill>
          <a:blip r:embed="rId2" cstate="print"/>
          <a:srcRect/>
          <a:stretch>
            <a:fillRect/>
          </a:stretch>
        </p:blipFill>
        <p:spPr bwMode="auto">
          <a:xfrm>
            <a:off x="233615" y="2690470"/>
            <a:ext cx="1723176" cy="1282942"/>
          </a:xfrm>
          <a:prstGeom prst="rect">
            <a:avLst/>
          </a:prstGeom>
          <a:noFill/>
          <a:ln w="9525">
            <a:noFill/>
            <a:miter lim="800000"/>
            <a:headEnd/>
            <a:tailEnd/>
          </a:ln>
        </p:spPr>
      </p:pic>
      <p:sp>
        <p:nvSpPr>
          <p:cNvPr id="4" name="Text Box 5"/>
          <p:cNvSpPr txBox="1">
            <a:spLocks noChangeArrowheads="1"/>
          </p:cNvSpPr>
          <p:nvPr/>
        </p:nvSpPr>
        <p:spPr bwMode="auto">
          <a:xfrm>
            <a:off x="2341195" y="4357312"/>
            <a:ext cx="203569" cy="655752"/>
          </a:xfrm>
          <a:prstGeom prst="rect">
            <a:avLst/>
          </a:prstGeom>
          <a:noFill/>
          <a:ln w="9525">
            <a:noFill/>
            <a:miter lim="800000"/>
            <a:headEnd/>
            <a:tailEnd/>
          </a:ln>
        </p:spPr>
        <p:txBody>
          <a:bodyPr wrap="none" lIns="100768" tIns="50385" rIns="100768" bIns="50385">
            <a:spAutoFit/>
          </a:bodyPr>
          <a:lstStyle/>
          <a:p>
            <a:pPr defTabSz="1007767" eaLnBrk="1" hangingPunct="1"/>
            <a:endParaRPr lang="ru-RU" dirty="0">
              <a:solidFill>
                <a:srgbClr val="000000"/>
              </a:solidFill>
              <a:latin typeface="Arial" charset="0"/>
              <a:ea typeface="+mn-ea"/>
            </a:endParaRPr>
          </a:p>
          <a:p>
            <a:pPr defTabSz="1007767" eaLnBrk="1" hangingPunct="1"/>
            <a:endParaRPr lang="ru-RU" dirty="0">
              <a:solidFill>
                <a:srgbClr val="000000"/>
              </a:solidFill>
              <a:latin typeface="Arial" charset="0"/>
              <a:ea typeface="+mn-ea"/>
            </a:endParaRPr>
          </a:p>
        </p:txBody>
      </p:sp>
      <p:pic>
        <p:nvPicPr>
          <p:cNvPr id="5" name="Picture 7" descr="JIHT-label"/>
          <p:cNvPicPr>
            <a:picLocks noChangeAspect="1" noChangeArrowheads="1"/>
          </p:cNvPicPr>
          <p:nvPr/>
        </p:nvPicPr>
        <p:blipFill>
          <a:blip r:embed="rId3" cstate="print"/>
          <a:srcRect/>
          <a:stretch>
            <a:fillRect/>
          </a:stretch>
        </p:blipFill>
        <p:spPr bwMode="auto">
          <a:xfrm>
            <a:off x="245693" y="911325"/>
            <a:ext cx="719591" cy="866322"/>
          </a:xfrm>
          <a:prstGeom prst="rect">
            <a:avLst/>
          </a:prstGeom>
          <a:solidFill>
            <a:srgbClr val="CC0000"/>
          </a:solidFill>
          <a:ln w="9525">
            <a:noFill/>
            <a:miter lim="800000"/>
            <a:headEnd/>
            <a:tailEnd/>
          </a:ln>
        </p:spPr>
      </p:pic>
      <p:pic>
        <p:nvPicPr>
          <p:cNvPr id="7" name="Picture 29" descr="gsilogo"/>
          <p:cNvPicPr>
            <a:picLocks noChangeAspect="1" noChangeArrowheads="1"/>
          </p:cNvPicPr>
          <p:nvPr/>
        </p:nvPicPr>
        <p:blipFill>
          <a:blip r:embed="rId4" cstate="print"/>
          <a:srcRect/>
          <a:stretch>
            <a:fillRect/>
          </a:stretch>
        </p:blipFill>
        <p:spPr bwMode="auto">
          <a:xfrm>
            <a:off x="279755" y="3714265"/>
            <a:ext cx="1962750" cy="1046855"/>
          </a:xfrm>
          <a:prstGeom prst="rect">
            <a:avLst/>
          </a:prstGeom>
          <a:noFill/>
          <a:ln w="9525">
            <a:noFill/>
            <a:miter lim="800000"/>
            <a:headEnd/>
            <a:tailEnd/>
          </a:ln>
        </p:spPr>
      </p:pic>
      <p:pic>
        <p:nvPicPr>
          <p:cNvPr id="8" name="Picture 33" descr="logo_en"/>
          <p:cNvPicPr>
            <a:picLocks noChangeAspect="1" noChangeArrowheads="1"/>
          </p:cNvPicPr>
          <p:nvPr/>
        </p:nvPicPr>
        <p:blipFill>
          <a:blip r:embed="rId5" cstate="print"/>
          <a:srcRect/>
          <a:stretch>
            <a:fillRect/>
          </a:stretch>
        </p:blipFill>
        <p:spPr bwMode="auto">
          <a:xfrm>
            <a:off x="83374" y="2153969"/>
            <a:ext cx="2541851" cy="322818"/>
          </a:xfrm>
          <a:prstGeom prst="rect">
            <a:avLst/>
          </a:prstGeom>
          <a:noFill/>
          <a:ln w="9525">
            <a:noFill/>
            <a:miter lim="800000"/>
            <a:headEnd/>
            <a:tailEnd/>
          </a:ln>
        </p:spPr>
      </p:pic>
      <p:sp>
        <p:nvSpPr>
          <p:cNvPr id="11"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68" tIns="50385" rIns="100768" bIns="50385" anchor="ctr"/>
          <a:lstStyle/>
          <a:p>
            <a:pPr algn="ctr" defTabSz="1007767"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Collaboration</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sp>
        <p:nvSpPr>
          <p:cNvPr id="12" name="Прямоугольник 11"/>
          <p:cNvSpPr/>
          <p:nvPr/>
        </p:nvSpPr>
        <p:spPr>
          <a:xfrm>
            <a:off x="1079330" y="999454"/>
            <a:ext cx="8904473" cy="655752"/>
          </a:xfrm>
          <a:prstGeom prst="rect">
            <a:avLst/>
          </a:prstGeom>
        </p:spPr>
        <p:txBody>
          <a:bodyPr wrap="square" lIns="100768" tIns="50385" rIns="100768" bIns="50385">
            <a:spAutoFit/>
          </a:bodyPr>
          <a:lstStyle/>
          <a:p>
            <a:pPr defTabSz="1007767" eaLnBrk="1" hangingPunct="1">
              <a:defRPr/>
            </a:pPr>
            <a:r>
              <a:rPr lang="en-CA" b="1" i="1" dirty="0">
                <a:solidFill>
                  <a:srgbClr val="000000"/>
                </a:solidFill>
                <a:ea typeface="+mn-ea"/>
              </a:rPr>
              <a:t>Joint Institute for High Temperatures RAS, </a:t>
            </a:r>
            <a:r>
              <a:rPr lang="en-CA" b="1" i="1" dirty="0" smtClean="0">
                <a:solidFill>
                  <a:srgbClr val="000000"/>
                </a:solidFill>
                <a:ea typeface="+mn-ea"/>
              </a:rPr>
              <a:t>Russia  - </a:t>
            </a:r>
            <a:r>
              <a:rPr lang="en-GB" b="1" dirty="0" err="1" smtClean="0">
                <a:solidFill>
                  <a:srgbClr val="000000"/>
                </a:solidFill>
                <a:ea typeface="+mn-ea"/>
              </a:rPr>
              <a:t>I.Yu</a:t>
            </a:r>
            <a:r>
              <a:rPr lang="en-GB" b="1" dirty="0">
                <a:solidFill>
                  <a:srgbClr val="000000"/>
                </a:solidFill>
                <a:ea typeface="+mn-ea"/>
              </a:rPr>
              <a:t>. </a:t>
            </a:r>
            <a:r>
              <a:rPr lang="en-GB" b="1" dirty="0" err="1" smtClean="0">
                <a:solidFill>
                  <a:srgbClr val="000000"/>
                </a:solidFill>
                <a:ea typeface="+mn-ea"/>
              </a:rPr>
              <a:t>Skobelev</a:t>
            </a:r>
            <a:r>
              <a:rPr lang="en-GB" b="1" dirty="0" smtClean="0">
                <a:solidFill>
                  <a:srgbClr val="000000"/>
                </a:solidFill>
                <a:ea typeface="+mn-ea"/>
              </a:rPr>
              <a:t>, </a:t>
            </a:r>
            <a:endParaRPr lang="en-GB" b="1" dirty="0" smtClean="0">
              <a:solidFill>
                <a:srgbClr val="000000"/>
              </a:solidFill>
              <a:ea typeface="+mn-ea"/>
            </a:endParaRPr>
          </a:p>
          <a:p>
            <a:pPr defTabSz="1007767" eaLnBrk="1" hangingPunct="1">
              <a:defRPr/>
            </a:pPr>
            <a:r>
              <a:rPr lang="en-GB" b="1" dirty="0" smtClean="0">
                <a:solidFill>
                  <a:srgbClr val="000000"/>
                </a:solidFill>
                <a:ea typeface="+mn-ea"/>
              </a:rPr>
              <a:t>M.A</a:t>
            </a:r>
            <a:r>
              <a:rPr lang="en-GB" b="1" dirty="0" smtClean="0">
                <a:solidFill>
                  <a:srgbClr val="000000"/>
                </a:solidFill>
                <a:ea typeface="+mn-ea"/>
              </a:rPr>
              <a:t>. </a:t>
            </a:r>
            <a:r>
              <a:rPr lang="en-GB" b="1" dirty="0" err="1" smtClean="0">
                <a:solidFill>
                  <a:srgbClr val="000000"/>
                </a:solidFill>
                <a:ea typeface="+mn-ea"/>
              </a:rPr>
              <a:t>Alkhimova</a:t>
            </a:r>
            <a:r>
              <a:rPr lang="en-GB" b="1" dirty="0" smtClean="0">
                <a:solidFill>
                  <a:srgbClr val="000000"/>
                </a:solidFill>
                <a:ea typeface="+mn-ea"/>
              </a:rPr>
              <a:t>, S.N. </a:t>
            </a:r>
            <a:r>
              <a:rPr lang="en-GB" b="1" dirty="0" err="1" smtClean="0">
                <a:solidFill>
                  <a:srgbClr val="000000"/>
                </a:solidFill>
                <a:ea typeface="+mn-ea"/>
              </a:rPr>
              <a:t>Ryazantsev</a:t>
            </a:r>
            <a:r>
              <a:rPr lang="en-GB" b="1" dirty="0" smtClean="0">
                <a:solidFill>
                  <a:srgbClr val="000000"/>
                </a:solidFill>
                <a:ea typeface="+mn-ea"/>
              </a:rPr>
              <a:t>, E.D. </a:t>
            </a:r>
            <a:r>
              <a:rPr lang="en-GB" b="1" dirty="0" err="1" smtClean="0">
                <a:solidFill>
                  <a:srgbClr val="000000"/>
                </a:solidFill>
                <a:ea typeface="+mn-ea"/>
              </a:rPr>
              <a:t>Filippov</a:t>
            </a:r>
            <a:r>
              <a:rPr lang="en-GB" b="1" dirty="0" smtClean="0">
                <a:solidFill>
                  <a:srgbClr val="000000"/>
                </a:solidFill>
                <a:ea typeface="+mn-ea"/>
              </a:rPr>
              <a:t>, S.S. </a:t>
            </a:r>
            <a:r>
              <a:rPr lang="en-GB" b="1" dirty="0" err="1" smtClean="0">
                <a:solidFill>
                  <a:srgbClr val="000000"/>
                </a:solidFill>
                <a:ea typeface="+mn-ea"/>
              </a:rPr>
              <a:t>Makarov</a:t>
            </a:r>
            <a:r>
              <a:rPr lang="en-GB" b="1" dirty="0" smtClean="0">
                <a:solidFill>
                  <a:srgbClr val="000000"/>
                </a:solidFill>
                <a:ea typeface="+mn-ea"/>
              </a:rPr>
              <a:t>, A.S. </a:t>
            </a:r>
            <a:r>
              <a:rPr lang="en-GB" b="1" dirty="0" err="1" smtClean="0">
                <a:solidFill>
                  <a:srgbClr val="000000"/>
                </a:solidFill>
                <a:ea typeface="+mn-ea"/>
              </a:rPr>
              <a:t>Martynenko</a:t>
            </a:r>
            <a:endParaRPr lang="en-US" b="1" dirty="0">
              <a:solidFill>
                <a:srgbClr val="000000"/>
              </a:solidFill>
              <a:ea typeface="+mn-ea"/>
            </a:endParaRPr>
          </a:p>
        </p:txBody>
      </p:sp>
      <p:sp>
        <p:nvSpPr>
          <p:cNvPr id="13" name="Прямоугольник 12"/>
          <p:cNvSpPr/>
          <p:nvPr/>
        </p:nvSpPr>
        <p:spPr>
          <a:xfrm>
            <a:off x="2586020" y="1826312"/>
            <a:ext cx="7889632" cy="932751"/>
          </a:xfrm>
          <a:prstGeom prst="rect">
            <a:avLst/>
          </a:prstGeom>
        </p:spPr>
        <p:txBody>
          <a:bodyPr wrap="square" lIns="100768" tIns="50385" rIns="100768" bIns="50385">
            <a:spAutoFit/>
          </a:bodyPr>
          <a:lstStyle/>
          <a:p>
            <a:pPr defTabSz="1007767" eaLnBrk="1" hangingPunct="1"/>
            <a:r>
              <a:rPr lang="en-US" b="1" i="1" dirty="0" smtClean="0">
                <a:solidFill>
                  <a:srgbClr val="000000"/>
                </a:solidFill>
                <a:latin typeface="Arial" charset="0"/>
                <a:ea typeface="+mn-ea"/>
              </a:rPr>
              <a:t>Open </a:t>
            </a:r>
            <a:r>
              <a:rPr lang="en-US" b="1" i="1" dirty="0">
                <a:solidFill>
                  <a:srgbClr val="000000"/>
                </a:solidFill>
                <a:latin typeface="Arial" charset="0"/>
                <a:ea typeface="+mn-ea"/>
              </a:rPr>
              <a:t>and </a:t>
            </a:r>
            <a:r>
              <a:rPr lang="en-US" b="1" i="1" dirty="0" err="1">
                <a:solidFill>
                  <a:srgbClr val="000000"/>
                </a:solidFill>
                <a:latin typeface="Arial" charset="0"/>
                <a:ea typeface="+mn-ea"/>
              </a:rPr>
              <a:t>Transdisciplinary</a:t>
            </a:r>
            <a:r>
              <a:rPr lang="en-US" b="1" i="1" dirty="0">
                <a:solidFill>
                  <a:srgbClr val="000000"/>
                </a:solidFill>
                <a:latin typeface="Arial" charset="0"/>
                <a:ea typeface="+mn-ea"/>
              </a:rPr>
              <a:t> Research </a:t>
            </a:r>
            <a:r>
              <a:rPr lang="en-US" b="1" i="1" dirty="0" smtClean="0">
                <a:solidFill>
                  <a:srgbClr val="000000"/>
                </a:solidFill>
                <a:latin typeface="Arial" charset="0"/>
                <a:ea typeface="+mn-ea"/>
              </a:rPr>
              <a:t>Initiative and </a:t>
            </a:r>
          </a:p>
          <a:p>
            <a:pPr defTabSz="1007767" eaLnBrk="1" hangingPunct="1"/>
            <a:r>
              <a:rPr lang="en-US" b="1" i="1" dirty="0" smtClean="0">
                <a:solidFill>
                  <a:srgbClr val="000000"/>
                </a:solidFill>
                <a:latin typeface="Arial" charset="0"/>
                <a:ea typeface="+mn-ea"/>
              </a:rPr>
              <a:t>Graduated School of Engineering,</a:t>
            </a:r>
            <a:r>
              <a:rPr lang="fr-CA" b="1" i="1" dirty="0" smtClean="0">
                <a:solidFill>
                  <a:srgbClr val="000000"/>
                </a:solidFill>
                <a:latin typeface="Arial" charset="0"/>
                <a:ea typeface="+mn-ea"/>
              </a:rPr>
              <a:t> Osaka University, Japan </a:t>
            </a:r>
            <a:endParaRPr lang="en-US" b="1" dirty="0" smtClean="0">
              <a:solidFill>
                <a:srgbClr val="000000"/>
              </a:solidFill>
              <a:latin typeface="Arial" charset="0"/>
              <a:ea typeface="+mn-ea"/>
            </a:endParaRPr>
          </a:p>
          <a:p>
            <a:pPr defTabSz="1007767" eaLnBrk="1" hangingPunct="1">
              <a:defRPr/>
            </a:pPr>
            <a:r>
              <a:rPr lang="en-GB" b="1" dirty="0" err="1" smtClean="0">
                <a:solidFill>
                  <a:srgbClr val="000000"/>
                </a:solidFill>
                <a:ea typeface="+mn-ea"/>
              </a:rPr>
              <a:t>A.Ya</a:t>
            </a:r>
            <a:r>
              <a:rPr lang="en-GB" b="1" dirty="0" smtClean="0">
                <a:solidFill>
                  <a:srgbClr val="000000"/>
                </a:solidFill>
                <a:ea typeface="+mn-ea"/>
              </a:rPr>
              <a:t>. </a:t>
            </a:r>
            <a:r>
              <a:rPr lang="en-GB" b="1" dirty="0" err="1" smtClean="0">
                <a:solidFill>
                  <a:srgbClr val="000000"/>
                </a:solidFill>
                <a:ea typeface="+mn-ea"/>
              </a:rPr>
              <a:t>Faenov</a:t>
            </a:r>
            <a:r>
              <a:rPr lang="en-GB" b="1" dirty="0" smtClean="0">
                <a:solidFill>
                  <a:srgbClr val="000000"/>
                </a:solidFill>
                <a:ea typeface="+mn-ea"/>
              </a:rPr>
              <a:t>,</a:t>
            </a:r>
            <a:r>
              <a:rPr lang="en-GB" b="1" dirty="0" smtClean="0">
                <a:solidFill>
                  <a:srgbClr val="000000"/>
                </a:solidFill>
                <a:ea typeface="+mn-ea"/>
              </a:rPr>
              <a:t> T.A. </a:t>
            </a:r>
            <a:r>
              <a:rPr lang="en-GB" b="1" dirty="0" err="1" smtClean="0">
                <a:solidFill>
                  <a:srgbClr val="000000"/>
                </a:solidFill>
                <a:ea typeface="+mn-ea"/>
              </a:rPr>
              <a:t>Pikuz</a:t>
            </a:r>
            <a:r>
              <a:rPr lang="en-GB" b="1" dirty="0" smtClean="0">
                <a:solidFill>
                  <a:srgbClr val="000000"/>
                </a:solidFill>
                <a:ea typeface="+mn-ea"/>
              </a:rPr>
              <a:t>, </a:t>
            </a:r>
            <a:r>
              <a:rPr lang="fr-FR" b="1" dirty="0" smtClean="0"/>
              <a:t> </a:t>
            </a:r>
            <a:r>
              <a:rPr lang="fr-FR" b="1" dirty="0" smtClean="0"/>
              <a:t>Y. Sentoku, A. Zhidkov, M. Hata, </a:t>
            </a:r>
            <a:r>
              <a:rPr lang="en-GB" b="1" dirty="0" smtClean="0">
                <a:solidFill>
                  <a:srgbClr val="000000"/>
                </a:solidFill>
                <a:ea typeface="+mn-ea"/>
              </a:rPr>
              <a:t>R</a:t>
            </a:r>
            <a:r>
              <a:rPr lang="en-GB" b="1" dirty="0" smtClean="0">
                <a:solidFill>
                  <a:srgbClr val="000000"/>
                </a:solidFill>
                <a:ea typeface="+mn-ea"/>
              </a:rPr>
              <a:t>. </a:t>
            </a:r>
            <a:r>
              <a:rPr lang="en-GB" b="1" dirty="0" smtClean="0">
                <a:solidFill>
                  <a:srgbClr val="000000"/>
                </a:solidFill>
                <a:ea typeface="+mn-ea"/>
              </a:rPr>
              <a:t>Kodama</a:t>
            </a:r>
            <a:endParaRPr lang="en-US" b="1" dirty="0">
              <a:solidFill>
                <a:srgbClr val="000000"/>
              </a:solidFill>
              <a:ea typeface="+mn-ea"/>
            </a:endParaRPr>
          </a:p>
        </p:txBody>
      </p:sp>
      <p:sp>
        <p:nvSpPr>
          <p:cNvPr id="14" name="Прямоугольник 13"/>
          <p:cNvSpPr/>
          <p:nvPr/>
        </p:nvSpPr>
        <p:spPr>
          <a:xfrm>
            <a:off x="2341195" y="2958624"/>
            <a:ext cx="7737845" cy="655752"/>
          </a:xfrm>
          <a:prstGeom prst="rect">
            <a:avLst/>
          </a:prstGeom>
        </p:spPr>
        <p:txBody>
          <a:bodyPr wrap="square" lIns="100768" tIns="50385" rIns="100768" bIns="50385">
            <a:spAutoFit/>
          </a:bodyPr>
          <a:lstStyle/>
          <a:p>
            <a:pPr defTabSz="1007767" eaLnBrk="1" hangingPunct="1">
              <a:defRPr/>
            </a:pPr>
            <a:r>
              <a:rPr lang="en-US" b="1" i="1" dirty="0">
                <a:solidFill>
                  <a:srgbClr val="000000"/>
                </a:solidFill>
                <a:ea typeface="+mn-ea"/>
              </a:rPr>
              <a:t>CELIA,</a:t>
            </a:r>
            <a:r>
              <a:rPr lang="en-CA" b="1" i="1" dirty="0">
                <a:solidFill>
                  <a:srgbClr val="000000"/>
                </a:solidFill>
                <a:ea typeface="+mn-ea"/>
              </a:rPr>
              <a:t> University</a:t>
            </a:r>
            <a:r>
              <a:rPr lang="en-US" b="1" i="1" dirty="0">
                <a:solidFill>
                  <a:srgbClr val="000000"/>
                </a:solidFill>
                <a:ea typeface="+mn-ea"/>
              </a:rPr>
              <a:t> of </a:t>
            </a:r>
            <a:r>
              <a:rPr lang="en-CA" b="1" i="1" dirty="0">
                <a:solidFill>
                  <a:srgbClr val="000000"/>
                </a:solidFill>
                <a:ea typeface="+mn-ea"/>
              </a:rPr>
              <a:t>Bordeaux</a:t>
            </a:r>
            <a:r>
              <a:rPr lang="en-US" b="1" i="1" dirty="0">
                <a:solidFill>
                  <a:srgbClr val="000000"/>
                </a:solidFill>
                <a:ea typeface="+mn-ea"/>
              </a:rPr>
              <a:t>, CNRS-CEA</a:t>
            </a:r>
            <a:r>
              <a:rPr lang="en-CA" b="1" i="1" dirty="0">
                <a:solidFill>
                  <a:srgbClr val="000000"/>
                </a:solidFill>
                <a:ea typeface="+mn-ea"/>
              </a:rPr>
              <a:t>, France </a:t>
            </a:r>
            <a:endParaRPr lang="en-CA" b="1" i="1" dirty="0" smtClean="0">
              <a:solidFill>
                <a:srgbClr val="000000"/>
              </a:solidFill>
              <a:ea typeface="+mn-ea"/>
            </a:endParaRPr>
          </a:p>
          <a:p>
            <a:pPr defTabSz="1007767" eaLnBrk="1" hangingPunct="1">
              <a:defRPr/>
            </a:pPr>
            <a:r>
              <a:rPr lang="en-GB" b="1" dirty="0" smtClean="0">
                <a:solidFill>
                  <a:srgbClr val="000000"/>
                </a:solidFill>
                <a:ea typeface="+mn-ea"/>
              </a:rPr>
              <a:t>G</a:t>
            </a:r>
            <a:r>
              <a:rPr lang="en-GB" b="1" dirty="0">
                <a:solidFill>
                  <a:srgbClr val="000000"/>
                </a:solidFill>
                <a:ea typeface="+mn-ea"/>
              </a:rPr>
              <a:t>. </a:t>
            </a:r>
            <a:r>
              <a:rPr lang="en-GB" b="1" dirty="0" err="1" smtClean="0">
                <a:solidFill>
                  <a:srgbClr val="000000"/>
                </a:solidFill>
                <a:ea typeface="+mn-ea"/>
              </a:rPr>
              <a:t>Boutoux</a:t>
            </a:r>
            <a:r>
              <a:rPr lang="en-GB" b="1" dirty="0" smtClean="0">
                <a:solidFill>
                  <a:srgbClr val="000000"/>
                </a:solidFill>
                <a:ea typeface="+mn-ea"/>
              </a:rPr>
              <a:t>, </a:t>
            </a:r>
            <a:r>
              <a:rPr lang="en-GB" b="1" dirty="0" smtClean="0">
                <a:solidFill>
                  <a:srgbClr val="000000"/>
                </a:solidFill>
                <a:ea typeface="+mn-ea"/>
              </a:rPr>
              <a:t>L</a:t>
            </a:r>
            <a:r>
              <a:rPr lang="en-GB" b="1" dirty="0">
                <a:solidFill>
                  <a:srgbClr val="000000"/>
                </a:solidFill>
                <a:ea typeface="+mn-ea"/>
              </a:rPr>
              <a:t>. </a:t>
            </a:r>
            <a:r>
              <a:rPr lang="en-GB" b="1" dirty="0" err="1" smtClean="0">
                <a:solidFill>
                  <a:srgbClr val="000000"/>
                </a:solidFill>
                <a:ea typeface="+mn-ea"/>
              </a:rPr>
              <a:t>Giuffrida</a:t>
            </a:r>
            <a:r>
              <a:rPr lang="en-GB" b="1" dirty="0" smtClean="0">
                <a:solidFill>
                  <a:srgbClr val="000000"/>
                </a:solidFill>
                <a:ea typeface="+mn-ea"/>
              </a:rPr>
              <a:t>, </a:t>
            </a:r>
            <a:r>
              <a:rPr lang="en-GB" b="1" dirty="0">
                <a:solidFill>
                  <a:srgbClr val="000000"/>
                </a:solidFill>
                <a:ea typeface="+mn-ea"/>
              </a:rPr>
              <a:t>T. </a:t>
            </a:r>
            <a:r>
              <a:rPr lang="en-GB" b="1" dirty="0" err="1" smtClean="0">
                <a:solidFill>
                  <a:srgbClr val="000000"/>
                </a:solidFill>
                <a:ea typeface="+mn-ea"/>
              </a:rPr>
              <a:t>Sakaki</a:t>
            </a:r>
            <a:r>
              <a:rPr lang="en-GB" b="1" dirty="0" smtClean="0">
                <a:solidFill>
                  <a:srgbClr val="000000"/>
                </a:solidFill>
                <a:ea typeface="+mn-ea"/>
              </a:rPr>
              <a:t>, </a:t>
            </a:r>
            <a:r>
              <a:rPr lang="en-GB" b="1" dirty="0">
                <a:solidFill>
                  <a:srgbClr val="000000"/>
                </a:solidFill>
                <a:ea typeface="+mn-ea"/>
              </a:rPr>
              <a:t>J.J. </a:t>
            </a:r>
            <a:r>
              <a:rPr lang="en-GB" b="1" dirty="0" smtClean="0">
                <a:solidFill>
                  <a:srgbClr val="000000"/>
                </a:solidFill>
                <a:ea typeface="+mn-ea"/>
              </a:rPr>
              <a:t>Santos, </a:t>
            </a:r>
            <a:r>
              <a:rPr lang="en-GB" b="1" dirty="0" smtClean="0">
                <a:solidFill>
                  <a:srgbClr val="000000"/>
                </a:solidFill>
                <a:ea typeface="+mn-ea"/>
              </a:rPr>
              <a:t>A</a:t>
            </a:r>
            <a:r>
              <a:rPr lang="en-GB" b="1" dirty="0">
                <a:solidFill>
                  <a:srgbClr val="000000"/>
                </a:solidFill>
                <a:ea typeface="+mn-ea"/>
              </a:rPr>
              <a:t>. </a:t>
            </a:r>
            <a:r>
              <a:rPr lang="en-GB" b="1" dirty="0" err="1" smtClean="0">
                <a:solidFill>
                  <a:srgbClr val="000000"/>
                </a:solidFill>
                <a:ea typeface="+mn-ea"/>
              </a:rPr>
              <a:t>Sauterey</a:t>
            </a:r>
            <a:r>
              <a:rPr lang="en-GB" b="1" dirty="0" smtClean="0">
                <a:solidFill>
                  <a:srgbClr val="000000"/>
                </a:solidFill>
                <a:ea typeface="+mn-ea"/>
              </a:rPr>
              <a:t>, D</a:t>
            </a:r>
            <a:r>
              <a:rPr lang="en-GB" b="1" dirty="0">
                <a:solidFill>
                  <a:srgbClr val="000000"/>
                </a:solidFill>
                <a:ea typeface="+mn-ea"/>
              </a:rPr>
              <a:t>. </a:t>
            </a:r>
            <a:r>
              <a:rPr lang="en-GB" b="1" dirty="0" err="1" smtClean="0">
                <a:solidFill>
                  <a:srgbClr val="000000"/>
                </a:solidFill>
                <a:ea typeface="+mn-ea"/>
              </a:rPr>
              <a:t>Batani</a:t>
            </a:r>
            <a:endParaRPr lang="en-US" b="1" dirty="0">
              <a:solidFill>
                <a:srgbClr val="000000"/>
              </a:solidFill>
              <a:ea typeface="+mn-ea"/>
            </a:endParaRPr>
          </a:p>
        </p:txBody>
      </p:sp>
      <p:sp>
        <p:nvSpPr>
          <p:cNvPr id="15" name="Прямоугольник 14"/>
          <p:cNvSpPr/>
          <p:nvPr/>
        </p:nvSpPr>
        <p:spPr>
          <a:xfrm>
            <a:off x="2341195" y="3881967"/>
            <a:ext cx="7507656" cy="655752"/>
          </a:xfrm>
          <a:prstGeom prst="rect">
            <a:avLst/>
          </a:prstGeom>
        </p:spPr>
        <p:txBody>
          <a:bodyPr wrap="square" lIns="100768" tIns="50385" rIns="100768" bIns="50385">
            <a:spAutoFit/>
          </a:bodyPr>
          <a:lstStyle/>
          <a:p>
            <a:pPr defTabSz="1007767" eaLnBrk="1" hangingPunct="1"/>
            <a:r>
              <a:rPr lang="en-CA" b="1" i="1" dirty="0" smtClean="0">
                <a:solidFill>
                  <a:srgbClr val="000000"/>
                </a:solidFill>
                <a:ea typeface="+mn-ea"/>
              </a:rPr>
              <a:t>GSI </a:t>
            </a:r>
            <a:r>
              <a:rPr lang="en-CA" b="1" i="1" dirty="0" err="1" smtClean="0">
                <a:solidFill>
                  <a:srgbClr val="000000"/>
                </a:solidFill>
                <a:ea typeface="+mn-ea"/>
              </a:rPr>
              <a:t>Helmholtzzentrum</a:t>
            </a:r>
            <a:r>
              <a:rPr lang="en-CA" b="1" i="1" dirty="0">
                <a:solidFill>
                  <a:srgbClr val="000000"/>
                </a:solidFill>
                <a:ea typeface="+mn-ea"/>
              </a:rPr>
              <a:t> </a:t>
            </a:r>
            <a:r>
              <a:rPr lang="en-CA" b="1" i="1" dirty="0" err="1" smtClean="0">
                <a:solidFill>
                  <a:srgbClr val="000000"/>
                </a:solidFill>
                <a:ea typeface="+mn-ea"/>
              </a:rPr>
              <a:t>für</a:t>
            </a:r>
            <a:r>
              <a:rPr lang="en-CA" b="1" i="1" dirty="0" smtClean="0">
                <a:solidFill>
                  <a:srgbClr val="000000"/>
                </a:solidFill>
                <a:ea typeface="+mn-ea"/>
              </a:rPr>
              <a:t> </a:t>
            </a:r>
            <a:r>
              <a:rPr lang="en-CA" b="1" i="1" dirty="0" err="1" smtClean="0">
                <a:solidFill>
                  <a:srgbClr val="000000"/>
                </a:solidFill>
                <a:ea typeface="+mn-ea"/>
              </a:rPr>
              <a:t>Schwerionenforschung</a:t>
            </a:r>
            <a:r>
              <a:rPr lang="en-CA" b="1" i="1" dirty="0" smtClean="0">
                <a:solidFill>
                  <a:srgbClr val="000000"/>
                </a:solidFill>
                <a:ea typeface="+mn-ea"/>
              </a:rPr>
              <a:t>, Germany</a:t>
            </a:r>
            <a:r>
              <a:rPr lang="en-CA" b="1" i="1" dirty="0" smtClean="0">
                <a:solidFill>
                  <a:srgbClr val="000000"/>
                </a:solidFill>
                <a:ea typeface="+mn-ea"/>
              </a:rPr>
              <a:t> </a:t>
            </a:r>
            <a:r>
              <a:rPr lang="en-GB" b="1" dirty="0" smtClean="0">
                <a:solidFill>
                  <a:srgbClr val="000000"/>
                </a:solidFill>
                <a:ea typeface="+mn-ea"/>
              </a:rPr>
              <a:t>P</a:t>
            </a:r>
            <a:r>
              <a:rPr lang="en-GB" b="1" dirty="0">
                <a:solidFill>
                  <a:srgbClr val="000000"/>
                </a:solidFill>
                <a:ea typeface="+mn-ea"/>
              </a:rPr>
              <a:t>. </a:t>
            </a:r>
            <a:r>
              <a:rPr lang="en-GB" b="1" dirty="0" err="1" smtClean="0">
                <a:solidFill>
                  <a:srgbClr val="000000"/>
                </a:solidFill>
                <a:ea typeface="+mn-ea"/>
              </a:rPr>
              <a:t>Neumayer</a:t>
            </a:r>
            <a:r>
              <a:rPr lang="en-GB" b="1" dirty="0" smtClean="0">
                <a:solidFill>
                  <a:srgbClr val="000000"/>
                </a:solidFill>
                <a:ea typeface="+mn-ea"/>
              </a:rPr>
              <a:t>, </a:t>
            </a:r>
            <a:r>
              <a:rPr lang="en-US" sz="1700" b="1" dirty="0" smtClean="0">
                <a:solidFill>
                  <a:srgbClr val="000000"/>
                </a:solidFill>
                <a:latin typeface="Arial" charset="0"/>
                <a:ea typeface="+mn-ea"/>
              </a:rPr>
              <a:t>K</a:t>
            </a:r>
            <a:r>
              <a:rPr lang="en-US" sz="1700" b="1" dirty="0">
                <a:solidFill>
                  <a:srgbClr val="000000"/>
                </a:solidFill>
                <a:latin typeface="Arial" charset="0"/>
                <a:ea typeface="+mn-ea"/>
              </a:rPr>
              <a:t>. </a:t>
            </a:r>
            <a:r>
              <a:rPr lang="en-US" sz="1700" b="1" dirty="0" smtClean="0">
                <a:solidFill>
                  <a:srgbClr val="000000"/>
                </a:solidFill>
                <a:latin typeface="Arial" charset="0"/>
                <a:ea typeface="+mn-ea"/>
              </a:rPr>
              <a:t>Li,</a:t>
            </a:r>
            <a:r>
              <a:rPr lang="en-US" sz="1700" b="1" i="1" baseline="30000" dirty="0" smtClean="0">
                <a:solidFill>
                  <a:srgbClr val="000000"/>
                </a:solidFill>
                <a:latin typeface="Arial" charset="0"/>
                <a:ea typeface="+mn-ea"/>
              </a:rPr>
              <a:t> </a:t>
            </a:r>
            <a:r>
              <a:rPr lang="en-GB" b="1" dirty="0" smtClean="0">
                <a:solidFill>
                  <a:srgbClr val="000000"/>
                </a:solidFill>
                <a:ea typeface="+mn-ea"/>
              </a:rPr>
              <a:t>D</a:t>
            </a:r>
            <a:r>
              <a:rPr lang="en-GB" b="1" dirty="0">
                <a:solidFill>
                  <a:srgbClr val="000000"/>
                </a:solidFill>
                <a:ea typeface="+mn-ea"/>
              </a:rPr>
              <a:t>. </a:t>
            </a:r>
            <a:r>
              <a:rPr lang="en-GB" b="1" dirty="0" err="1" smtClean="0">
                <a:solidFill>
                  <a:srgbClr val="000000"/>
                </a:solidFill>
                <a:ea typeface="+mn-ea"/>
              </a:rPr>
              <a:t>Khaghani</a:t>
            </a:r>
            <a:r>
              <a:rPr lang="en-GB" b="1" dirty="0" smtClean="0">
                <a:solidFill>
                  <a:srgbClr val="000000"/>
                </a:solidFill>
                <a:ea typeface="+mn-ea"/>
              </a:rPr>
              <a:t>, V</a:t>
            </a:r>
            <a:r>
              <a:rPr lang="en-GB" b="1" dirty="0">
                <a:solidFill>
                  <a:srgbClr val="000000"/>
                </a:solidFill>
                <a:ea typeface="+mn-ea"/>
              </a:rPr>
              <a:t>. </a:t>
            </a:r>
            <a:r>
              <a:rPr lang="en-GB" b="1" dirty="0" err="1" smtClean="0">
                <a:solidFill>
                  <a:srgbClr val="000000"/>
                </a:solidFill>
                <a:ea typeface="+mn-ea"/>
              </a:rPr>
              <a:t>Bagneux</a:t>
            </a:r>
            <a:r>
              <a:rPr lang="en-GB" b="1" dirty="0" smtClean="0">
                <a:solidFill>
                  <a:srgbClr val="000000"/>
                </a:solidFill>
                <a:ea typeface="+mn-ea"/>
              </a:rPr>
              <a:t> </a:t>
            </a:r>
            <a:endParaRPr lang="en-US" b="1" dirty="0">
              <a:solidFill>
                <a:srgbClr val="000000"/>
              </a:solidFill>
              <a:latin typeface="Arial" charset="0"/>
              <a:ea typeface="+mn-ea"/>
            </a:endParaRPr>
          </a:p>
        </p:txBody>
      </p:sp>
      <p:sp>
        <p:nvSpPr>
          <p:cNvPr id="17" name="Прямоугольник 16"/>
          <p:cNvSpPr/>
          <p:nvPr/>
        </p:nvSpPr>
        <p:spPr>
          <a:xfrm>
            <a:off x="2341194" y="4743507"/>
            <a:ext cx="6825175" cy="1163583"/>
          </a:xfrm>
          <a:prstGeom prst="rect">
            <a:avLst/>
          </a:prstGeom>
        </p:spPr>
        <p:txBody>
          <a:bodyPr wrap="square" lIns="100768" tIns="50385" rIns="100768" bIns="50385">
            <a:spAutoFit/>
          </a:bodyPr>
          <a:lstStyle/>
          <a:p>
            <a:pPr defTabSz="1007767"/>
            <a:r>
              <a:rPr lang="en-US" altLang="ja-JP" b="1" dirty="0" smtClean="0">
                <a:solidFill>
                  <a:srgbClr val="000000"/>
                </a:solidFill>
                <a:latin typeface="Arial" charset="0"/>
                <a:ea typeface="SimSun" pitchFamily="2" charset="-122"/>
                <a:cs typeface="Times New Roman" pitchFamily="18" charset="0"/>
              </a:rPr>
              <a:t>York Plasma Institute, University of York, UK</a:t>
            </a:r>
          </a:p>
          <a:p>
            <a:pPr defTabSz="1007767"/>
            <a:r>
              <a:rPr lang="en-US" altLang="ja-JP" sz="1700" b="1" dirty="0" smtClean="0">
                <a:solidFill>
                  <a:srgbClr val="000000"/>
                </a:solidFill>
                <a:latin typeface="Arial" charset="0"/>
                <a:ea typeface="SimSun" pitchFamily="2" charset="-122"/>
                <a:cs typeface="Times New Roman" pitchFamily="18" charset="0"/>
              </a:rPr>
              <a:t>P. </a:t>
            </a:r>
            <a:r>
              <a:rPr lang="en-US" altLang="ja-JP" sz="1700" b="1" dirty="0" err="1" smtClean="0">
                <a:solidFill>
                  <a:srgbClr val="000000"/>
                </a:solidFill>
                <a:latin typeface="Arial" charset="0"/>
                <a:ea typeface="SimSun" pitchFamily="2" charset="-122"/>
                <a:cs typeface="Times New Roman" pitchFamily="18" charset="0"/>
              </a:rPr>
              <a:t>Durey</a:t>
            </a:r>
            <a:r>
              <a:rPr lang="en-US" altLang="ja-JP" sz="1700" b="1" dirty="0" smtClean="0">
                <a:solidFill>
                  <a:srgbClr val="000000"/>
                </a:solidFill>
                <a:latin typeface="Arial" charset="0"/>
                <a:ea typeface="SimSun" pitchFamily="2" charset="-122"/>
                <a:cs typeface="Times New Roman" pitchFamily="18" charset="0"/>
              </a:rPr>
              <a:t>, L. </a:t>
            </a:r>
            <a:r>
              <a:rPr lang="en-US" altLang="ja-JP" sz="1700" b="1" dirty="0" err="1" smtClean="0">
                <a:solidFill>
                  <a:srgbClr val="000000"/>
                </a:solidFill>
                <a:latin typeface="Arial" charset="0"/>
                <a:ea typeface="SimSun" pitchFamily="2" charset="-122"/>
                <a:cs typeface="Times New Roman" pitchFamily="18" charset="0"/>
              </a:rPr>
              <a:t>Doehl</a:t>
            </a:r>
            <a:r>
              <a:rPr lang="en-US" altLang="ja-JP" sz="1700" b="1" dirty="0" smtClean="0">
                <a:solidFill>
                  <a:srgbClr val="000000"/>
                </a:solidFill>
                <a:latin typeface="Arial" charset="0"/>
                <a:ea typeface="SimSun" pitchFamily="2" charset="-122"/>
                <a:cs typeface="Times New Roman" pitchFamily="18" charset="0"/>
              </a:rPr>
              <a:t>, L. </a:t>
            </a:r>
            <a:r>
              <a:rPr lang="en-US" altLang="ja-JP" sz="1700" b="1" dirty="0" err="1" smtClean="0">
                <a:solidFill>
                  <a:srgbClr val="000000"/>
                </a:solidFill>
                <a:latin typeface="Arial" charset="0"/>
                <a:ea typeface="SimSun" pitchFamily="2" charset="-122"/>
                <a:cs typeface="Times New Roman" pitchFamily="18" charset="0"/>
              </a:rPr>
              <a:t>Antonelli</a:t>
            </a:r>
            <a:r>
              <a:rPr lang="en-US" altLang="ja-JP" sz="1700" b="1" dirty="0" smtClean="0">
                <a:solidFill>
                  <a:srgbClr val="000000"/>
                </a:solidFill>
                <a:latin typeface="Arial" charset="0"/>
                <a:ea typeface="SimSun" pitchFamily="2" charset="-122"/>
                <a:cs typeface="Times New Roman" pitchFamily="18" charset="0"/>
              </a:rPr>
              <a:t>, P.D. Farley, C. Baird, C.D. Murphy, </a:t>
            </a:r>
          </a:p>
          <a:p>
            <a:pPr defTabSz="1007767"/>
            <a:r>
              <a:rPr lang="en-US" altLang="ja-JP" sz="1700" b="1" dirty="0" smtClean="0">
                <a:solidFill>
                  <a:srgbClr val="000000"/>
                </a:solidFill>
                <a:latin typeface="Arial" charset="0"/>
                <a:ea typeface="SimSun" pitchFamily="2" charset="-122"/>
                <a:cs typeface="Times New Roman" pitchFamily="18" charset="0"/>
              </a:rPr>
              <a:t>K. Lancaster,  N. Woolsey</a:t>
            </a:r>
          </a:p>
        </p:txBody>
      </p:sp>
      <p:pic>
        <p:nvPicPr>
          <p:cNvPr id="18" name="Picture 20" descr="Image result for university of york"/>
          <p:cNvPicPr>
            <a:picLocks noChangeAspect="1" noChangeArrowheads="1"/>
          </p:cNvPicPr>
          <p:nvPr/>
        </p:nvPicPr>
        <p:blipFill>
          <a:blip r:embed="rId6" cstate="print"/>
          <a:srcRect/>
          <a:stretch>
            <a:fillRect/>
          </a:stretch>
        </p:blipFill>
        <p:spPr bwMode="auto">
          <a:xfrm>
            <a:off x="0" y="4771331"/>
            <a:ext cx="2277020" cy="1024713"/>
          </a:xfrm>
          <a:prstGeom prst="rect">
            <a:avLst/>
          </a:prstGeom>
          <a:noFill/>
        </p:spPr>
      </p:pic>
      <p:sp>
        <p:nvSpPr>
          <p:cNvPr id="19" name="Прямоугольник 18"/>
          <p:cNvSpPr/>
          <p:nvPr/>
        </p:nvSpPr>
        <p:spPr>
          <a:xfrm>
            <a:off x="2334359" y="5763820"/>
            <a:ext cx="8311661" cy="923322"/>
          </a:xfrm>
          <a:prstGeom prst="rect">
            <a:avLst/>
          </a:prstGeom>
        </p:spPr>
        <p:txBody>
          <a:bodyPr wrap="square" lIns="91432" tIns="45716" rIns="91432" bIns="45716">
            <a:spAutoFit/>
          </a:bodyPr>
          <a:lstStyle/>
          <a:p>
            <a:pPr>
              <a:spcBef>
                <a:spcPts val="1323"/>
              </a:spcBef>
            </a:pPr>
            <a:r>
              <a:rPr lang="en-US" b="1" dirty="0" smtClean="0"/>
              <a:t>K</a:t>
            </a:r>
            <a:r>
              <a:rPr lang="en-GB" b="1" dirty="0" err="1" smtClean="0"/>
              <a:t>ansai</a:t>
            </a:r>
            <a:r>
              <a:rPr lang="en-GB" b="1" dirty="0" smtClean="0"/>
              <a:t> Photon Research Institute QST, Japan</a:t>
            </a:r>
          </a:p>
          <a:p>
            <a:pPr>
              <a:spcBef>
                <a:spcPts val="0"/>
              </a:spcBef>
            </a:pPr>
            <a:r>
              <a:rPr lang="fr-FR" b="1" dirty="0" smtClean="0"/>
              <a:t>M. Nishiuchi, H. Sakaki, A.S. Pirozhkov, A. Sagisaka, N.P. Dover, </a:t>
            </a:r>
          </a:p>
          <a:p>
            <a:pPr>
              <a:spcBef>
                <a:spcPts val="0"/>
              </a:spcBef>
            </a:pPr>
            <a:r>
              <a:rPr lang="fr-FR" b="1" dirty="0" smtClean="0"/>
              <a:t>Ko</a:t>
            </a:r>
            <a:r>
              <a:rPr lang="fr-FR" b="1" dirty="0" smtClean="0"/>
              <a:t>. Kondo, K. Ogura, </a:t>
            </a:r>
            <a:r>
              <a:rPr lang="fr-FR" b="1" dirty="0" smtClean="0"/>
              <a:t>Y</a:t>
            </a:r>
            <a:r>
              <a:rPr lang="fr-FR" b="1" dirty="0" smtClean="0"/>
              <a:t>. Fukuda, H. Kiriyama, M. Kando, K. </a:t>
            </a:r>
            <a:r>
              <a:rPr lang="fr-FR" b="1" dirty="0" smtClean="0"/>
              <a:t>Kondo</a:t>
            </a:r>
            <a:endParaRPr lang="en-US" b="1" dirty="0" smtClean="0"/>
          </a:p>
        </p:txBody>
      </p:sp>
      <p:pic>
        <p:nvPicPr>
          <p:cNvPr id="20" name="Рисунок 19"/>
          <p:cNvPicPr>
            <a:picLocks noChangeAspect="1"/>
          </p:cNvPicPr>
          <p:nvPr/>
        </p:nvPicPr>
        <p:blipFill>
          <a:blip r:embed="rId7" cstate="print"/>
          <a:stretch>
            <a:fillRect/>
          </a:stretch>
        </p:blipFill>
        <p:spPr>
          <a:xfrm>
            <a:off x="281513" y="5738565"/>
            <a:ext cx="1845872" cy="996307"/>
          </a:xfrm>
          <a:prstGeom prst="rect">
            <a:avLst/>
          </a:prstGeom>
        </p:spPr>
      </p:pic>
      <p:sp>
        <p:nvSpPr>
          <p:cNvPr id="21" name="Прямоугольник 20"/>
          <p:cNvSpPr/>
          <p:nvPr/>
        </p:nvSpPr>
        <p:spPr>
          <a:xfrm>
            <a:off x="4060198" y="6792723"/>
            <a:ext cx="6095040" cy="655752"/>
          </a:xfrm>
          <a:prstGeom prst="rect">
            <a:avLst/>
          </a:prstGeom>
        </p:spPr>
        <p:txBody>
          <a:bodyPr wrap="square" lIns="100768" tIns="50385" rIns="100768" bIns="50385">
            <a:spAutoFit/>
          </a:bodyPr>
          <a:lstStyle/>
          <a:p>
            <a:pPr defTabSz="1007767" eaLnBrk="1" hangingPunct="1"/>
            <a:r>
              <a:rPr lang="en-US" altLang="ja-JP" b="1" dirty="0">
                <a:solidFill>
                  <a:srgbClr val="000000"/>
                </a:solidFill>
                <a:latin typeface="Arial" charset="0"/>
                <a:ea typeface="SimSun" pitchFamily="2" charset="-122"/>
                <a:cs typeface="Times New Roman" pitchFamily="18" charset="0"/>
              </a:rPr>
              <a:t>CLF, STFC Rutherford Appleton </a:t>
            </a:r>
            <a:r>
              <a:rPr lang="en-US" altLang="ja-JP" b="1" dirty="0" smtClean="0">
                <a:solidFill>
                  <a:srgbClr val="000000"/>
                </a:solidFill>
                <a:latin typeface="Arial" charset="0"/>
                <a:ea typeface="SimSun" pitchFamily="2" charset="-122"/>
                <a:cs typeface="Times New Roman" pitchFamily="18" charset="0"/>
              </a:rPr>
              <a:t>Laboratory, UK  </a:t>
            </a:r>
            <a:r>
              <a:rPr lang="en-US" altLang="ja-JP" b="1" dirty="0" smtClean="0">
                <a:solidFill>
                  <a:srgbClr val="000000"/>
                </a:solidFill>
                <a:latin typeface="Arial" charset="0"/>
                <a:ea typeface="SimSun" pitchFamily="2" charset="-122"/>
                <a:cs typeface="Times New Roman" pitchFamily="18" charset="0"/>
              </a:rPr>
              <a:t>N. </a:t>
            </a:r>
            <a:r>
              <a:rPr lang="en-US" altLang="ja-JP" b="1" dirty="0" smtClean="0">
                <a:solidFill>
                  <a:srgbClr val="000000"/>
                </a:solidFill>
                <a:latin typeface="Arial" charset="0"/>
                <a:ea typeface="SimSun" pitchFamily="2" charset="-122"/>
                <a:cs typeface="Times New Roman" pitchFamily="18" charset="0"/>
              </a:rPr>
              <a:t>Booth, D. </a:t>
            </a:r>
            <a:r>
              <a:rPr lang="en-US" altLang="ja-JP" b="1" dirty="0" err="1" smtClean="0">
                <a:solidFill>
                  <a:srgbClr val="000000"/>
                </a:solidFill>
                <a:latin typeface="Arial" charset="0"/>
                <a:ea typeface="SimSun" pitchFamily="2" charset="-122"/>
                <a:cs typeface="Times New Roman" pitchFamily="18" charset="0"/>
              </a:rPr>
              <a:t>Heathcote</a:t>
            </a:r>
            <a:r>
              <a:rPr lang="en-US" altLang="ja-JP" b="1" dirty="0" smtClean="0">
                <a:solidFill>
                  <a:srgbClr val="000000"/>
                </a:solidFill>
                <a:latin typeface="Arial" charset="0"/>
                <a:ea typeface="SimSun" pitchFamily="2" charset="-122"/>
                <a:cs typeface="Times New Roman" pitchFamily="18" charset="0"/>
              </a:rPr>
              <a:t>, C. </a:t>
            </a:r>
            <a:r>
              <a:rPr lang="en-US" altLang="ja-JP" b="1" dirty="0" err="1" smtClean="0">
                <a:solidFill>
                  <a:srgbClr val="000000"/>
                </a:solidFill>
                <a:latin typeface="Arial" charset="0"/>
                <a:ea typeface="SimSun" pitchFamily="2" charset="-122"/>
                <a:cs typeface="Times New Roman" pitchFamily="18" charset="0"/>
              </a:rPr>
              <a:t>Spindloe</a:t>
            </a:r>
            <a:endParaRPr lang="en-US" b="1" dirty="0">
              <a:solidFill>
                <a:srgbClr val="000000"/>
              </a:solidFill>
              <a:latin typeface="Arial" charset="0"/>
              <a:ea typeface="+mn-ea"/>
            </a:endParaRPr>
          </a:p>
        </p:txBody>
      </p:sp>
      <p:pic>
        <p:nvPicPr>
          <p:cNvPr id="22" name="Picture 34" descr="Related image"/>
          <p:cNvPicPr>
            <a:picLocks noChangeAspect="1" noChangeArrowheads="1"/>
          </p:cNvPicPr>
          <p:nvPr/>
        </p:nvPicPr>
        <p:blipFill>
          <a:blip r:embed="rId8" cstate="print"/>
          <a:srcRect/>
          <a:stretch>
            <a:fillRect/>
          </a:stretch>
        </p:blipFill>
        <p:spPr bwMode="auto">
          <a:xfrm>
            <a:off x="147626" y="6789452"/>
            <a:ext cx="3850911" cy="77022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0"/>
          <p:cNvGrpSpPr/>
          <p:nvPr/>
        </p:nvGrpSpPr>
        <p:grpSpPr>
          <a:xfrm>
            <a:off x="2023745" y="904780"/>
            <a:ext cx="7571183" cy="6301713"/>
            <a:chOff x="1836000" y="820800"/>
            <a:chExt cx="6868800" cy="5716800"/>
          </a:xfrm>
        </p:grpSpPr>
        <p:pic>
          <p:nvPicPr>
            <p:cNvPr id="6" name="Рисунок 5" descr="simul.jpg"/>
            <p:cNvPicPr>
              <a:picLocks noChangeAspect="1"/>
            </p:cNvPicPr>
            <p:nvPr/>
          </p:nvPicPr>
          <p:blipFill>
            <a:blip r:embed="rId2" cstate="print"/>
            <a:srcRect l="9623" t="10184" r="13028" b="6457"/>
            <a:stretch>
              <a:fillRect/>
            </a:stretch>
          </p:blipFill>
          <p:spPr>
            <a:xfrm>
              <a:off x="1836000" y="820800"/>
              <a:ext cx="6868800" cy="5716800"/>
            </a:xfrm>
            <a:prstGeom prst="rect">
              <a:avLst/>
            </a:prstGeom>
          </p:spPr>
        </p:pic>
        <p:sp>
          <p:nvSpPr>
            <p:cNvPr id="12" name="TextBox 11"/>
            <p:cNvSpPr txBox="1"/>
            <p:nvPr/>
          </p:nvSpPr>
          <p:spPr>
            <a:xfrm>
              <a:off x="6271200" y="921600"/>
              <a:ext cx="823420" cy="335051"/>
            </a:xfrm>
            <a:prstGeom prst="rect">
              <a:avLst/>
            </a:prstGeom>
            <a:noFill/>
          </p:spPr>
          <p:txBody>
            <a:bodyPr wrap="none" rtlCol="0">
              <a:spAutoFit/>
            </a:bodyPr>
            <a:lstStyle/>
            <a:p>
              <a:pPr defTabSz="1007852" eaLnBrk="1" hangingPunct="1"/>
              <a:r>
                <a:rPr lang="en-US" b="1" dirty="0" smtClean="0">
                  <a:solidFill>
                    <a:srgbClr val="000000"/>
                  </a:solidFill>
                  <a:latin typeface="Arial" charset="0"/>
                  <a:ea typeface="+mn-ea"/>
                </a:rPr>
                <a:t>Si </a:t>
              </a:r>
              <a:r>
                <a:rPr lang="en-US" b="1" dirty="0" err="1" smtClean="0">
                  <a:solidFill>
                    <a:srgbClr val="000000"/>
                  </a:solidFill>
                  <a:latin typeface="Arial" charset="0"/>
                  <a:ea typeface="+mn-ea"/>
                </a:rPr>
                <a:t>He</a:t>
              </a:r>
              <a:r>
                <a:rPr lang="en-US" b="1" dirty="0" err="1" smtClean="0">
                  <a:solidFill>
                    <a:srgbClr val="000000"/>
                  </a:solidFill>
                  <a:latin typeface="Symbol" pitchFamily="18" charset="2"/>
                  <a:ea typeface="+mn-ea"/>
                </a:rPr>
                <a:t>a</a:t>
              </a:r>
              <a:endParaRPr lang="en-US" b="1" dirty="0">
                <a:solidFill>
                  <a:srgbClr val="000000"/>
                </a:solidFill>
                <a:latin typeface="Symbol" pitchFamily="18" charset="2"/>
                <a:ea typeface="+mn-ea"/>
              </a:endParaRPr>
            </a:p>
          </p:txBody>
        </p:sp>
        <p:sp>
          <p:nvSpPr>
            <p:cNvPr id="13" name="TextBox 12"/>
            <p:cNvSpPr txBox="1"/>
            <p:nvPr/>
          </p:nvSpPr>
          <p:spPr>
            <a:xfrm>
              <a:off x="3968400" y="2283600"/>
              <a:ext cx="805969" cy="335051"/>
            </a:xfrm>
            <a:prstGeom prst="rect">
              <a:avLst/>
            </a:prstGeom>
            <a:noFill/>
          </p:spPr>
          <p:txBody>
            <a:bodyPr wrap="none" rtlCol="0">
              <a:spAutoFit/>
            </a:bodyPr>
            <a:lstStyle/>
            <a:p>
              <a:pPr defTabSz="1007852" eaLnBrk="1" hangingPunct="1"/>
              <a:r>
                <a:rPr lang="en-US" b="1" dirty="0" smtClean="0">
                  <a:solidFill>
                    <a:srgbClr val="000000"/>
                  </a:solidFill>
                  <a:latin typeface="Arial" charset="0"/>
                  <a:ea typeface="+mn-ea"/>
                </a:rPr>
                <a:t>Si He</a:t>
              </a:r>
              <a:r>
                <a:rPr lang="en-US" b="1" dirty="0" smtClean="0">
                  <a:solidFill>
                    <a:srgbClr val="000000"/>
                  </a:solidFill>
                  <a:latin typeface="Symbol" pitchFamily="18" charset="2"/>
                  <a:ea typeface="+mn-ea"/>
                </a:rPr>
                <a:t>b</a:t>
              </a:r>
              <a:endParaRPr lang="en-US" b="1" dirty="0">
                <a:solidFill>
                  <a:srgbClr val="000000"/>
                </a:solidFill>
                <a:latin typeface="Symbol" pitchFamily="18" charset="2"/>
                <a:ea typeface="+mn-ea"/>
              </a:endParaRPr>
            </a:p>
          </p:txBody>
        </p:sp>
        <p:cxnSp>
          <p:nvCxnSpPr>
            <p:cNvPr id="15" name="Прямая со стрелкой 14"/>
            <p:cNvCxnSpPr>
              <a:stCxn id="13" idx="2"/>
            </p:cNvCxnSpPr>
            <p:nvPr/>
          </p:nvCxnSpPr>
          <p:spPr bwMode="auto">
            <a:xfrm>
              <a:off x="4371385" y="2618651"/>
              <a:ext cx="42216" cy="66454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9" name="Прямая со стрелкой 18"/>
            <p:cNvCxnSpPr/>
            <p:nvPr/>
          </p:nvCxnSpPr>
          <p:spPr bwMode="auto">
            <a:xfrm>
              <a:off x="6718800" y="1216800"/>
              <a:ext cx="0" cy="288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18434"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Absorption spectroscopy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pic>
        <p:nvPicPr>
          <p:cNvPr id="7" name="Рисунок 6" descr="20comp.jpg"/>
          <p:cNvPicPr>
            <a:picLocks noChangeAspect="1"/>
          </p:cNvPicPr>
          <p:nvPr/>
        </p:nvPicPr>
        <p:blipFill>
          <a:blip r:embed="rId3" cstate="print"/>
          <a:srcRect l="10709" t="8397" r="11181" b="5428"/>
          <a:stretch>
            <a:fillRect/>
          </a:stretch>
        </p:blipFill>
        <p:spPr>
          <a:xfrm>
            <a:off x="0" y="4428046"/>
            <a:ext cx="4039551" cy="3131631"/>
          </a:xfrm>
          <a:prstGeom prst="rect">
            <a:avLst/>
          </a:prstGeom>
        </p:spPr>
      </p:pic>
      <p:sp>
        <p:nvSpPr>
          <p:cNvPr id="8" name="Стрелка вправо 7"/>
          <p:cNvSpPr/>
          <p:nvPr/>
        </p:nvSpPr>
        <p:spPr bwMode="auto">
          <a:xfrm rot="10800000">
            <a:off x="8539405" y="4627078"/>
            <a:ext cx="404749" cy="388897"/>
          </a:xfrm>
          <a:prstGeom prst="rightArrow">
            <a:avLst/>
          </a:prstGeom>
          <a:noFill/>
          <a:ln w="57150" cap="flat" cmpd="sng" algn="ctr">
            <a:solidFill>
              <a:srgbClr val="CC6600"/>
            </a:solidFill>
            <a:prstDash val="solid"/>
            <a:round/>
            <a:headEnd type="none" w="med" len="med"/>
            <a:tailEnd type="none" w="med" len="med"/>
          </a:ln>
          <a:effectLst/>
        </p:spPr>
        <p:txBody>
          <a:bodyPr vert="horz" wrap="square" lIns="100776" tIns="50389" rIns="100776" bIns="50389" numCol="1" rtlCol="0" anchor="t" anchorCtr="0" compatLnSpc="1">
            <a:prstTxWarp prst="textNoShape">
              <a:avLst/>
            </a:prstTxWarp>
          </a:bodyPr>
          <a:lstStyle/>
          <a:p>
            <a:pPr defTabSz="1007767" eaLnBrk="1" hangingPunct="1"/>
            <a:endParaRPr lang="en-US" b="1" dirty="0" smtClean="0">
              <a:solidFill>
                <a:srgbClr val="000000"/>
              </a:solidFill>
              <a:ea typeface="+mn-ea"/>
            </a:endParaRPr>
          </a:p>
        </p:txBody>
      </p:sp>
      <p:sp>
        <p:nvSpPr>
          <p:cNvPr id="9" name="TextBox 8"/>
          <p:cNvSpPr txBox="1"/>
          <p:nvPr/>
        </p:nvSpPr>
        <p:spPr>
          <a:xfrm>
            <a:off x="8388618" y="4071511"/>
            <a:ext cx="1690421" cy="508894"/>
          </a:xfrm>
          <a:prstGeom prst="rect">
            <a:avLst/>
          </a:prstGeom>
          <a:noFill/>
        </p:spPr>
        <p:txBody>
          <a:bodyPr wrap="square" lIns="100776" tIns="50389" rIns="100776" bIns="50389" rtlCol="0">
            <a:spAutoFit/>
          </a:bodyPr>
          <a:lstStyle/>
          <a:p>
            <a:pPr defTabSz="1007852" eaLnBrk="1" hangingPunct="1"/>
            <a:r>
              <a:rPr lang="en-US" sz="2600" b="1" i="1" dirty="0" smtClean="0">
                <a:solidFill>
                  <a:srgbClr val="CC6600"/>
                </a:solidFill>
                <a:latin typeface="Arial" charset="0"/>
                <a:ea typeface="+mn-ea"/>
              </a:rPr>
              <a:t>T</a:t>
            </a:r>
            <a:r>
              <a:rPr lang="en-US" sz="2600" b="1" i="1" baseline="-18000" dirty="0" smtClean="0">
                <a:solidFill>
                  <a:srgbClr val="CC6600"/>
                </a:solidFill>
                <a:latin typeface="Arial" charset="0"/>
                <a:ea typeface="+mn-ea"/>
              </a:rPr>
              <a:t>e</a:t>
            </a:r>
            <a:r>
              <a:rPr lang="en-US" sz="2600" b="1" i="1" dirty="0" smtClean="0">
                <a:solidFill>
                  <a:srgbClr val="CC6600"/>
                </a:solidFill>
                <a:latin typeface="Arial" charset="0"/>
                <a:ea typeface="+mn-ea"/>
              </a:rPr>
              <a:t> </a:t>
            </a:r>
            <a:r>
              <a:rPr lang="en-US" sz="2200" b="1" dirty="0" smtClean="0">
                <a:solidFill>
                  <a:srgbClr val="CC6600"/>
                </a:solidFill>
                <a:latin typeface="Arial" charset="0"/>
                <a:ea typeface="+mn-ea"/>
              </a:rPr>
              <a:t>up</a:t>
            </a:r>
            <a:endParaRPr lang="en-US" sz="2200" b="1" dirty="0">
              <a:solidFill>
                <a:srgbClr val="CC6600"/>
              </a:solidFill>
              <a:latin typeface="Arial" charset="0"/>
              <a:ea typeface="+mn-ea"/>
            </a:endParaRPr>
          </a:p>
        </p:txBody>
      </p:sp>
      <p:sp>
        <p:nvSpPr>
          <p:cNvPr id="10" name="Стрелка вправо 9"/>
          <p:cNvSpPr/>
          <p:nvPr/>
        </p:nvSpPr>
        <p:spPr bwMode="auto">
          <a:xfrm rot="5400000">
            <a:off x="4874170" y="5366520"/>
            <a:ext cx="404770" cy="388876"/>
          </a:xfrm>
          <a:prstGeom prst="rightArrow">
            <a:avLst/>
          </a:prstGeom>
          <a:noFill/>
          <a:ln w="57150" cap="flat" cmpd="sng" algn="ctr">
            <a:solidFill>
              <a:srgbClr val="CC6600"/>
            </a:solidFill>
            <a:prstDash val="solid"/>
            <a:round/>
            <a:headEnd type="none" w="med" len="med"/>
            <a:tailEnd type="none" w="med" len="med"/>
          </a:ln>
          <a:effectLst/>
        </p:spPr>
        <p:txBody>
          <a:bodyPr vert="horz" wrap="square" lIns="100776" tIns="50389" rIns="100776" bIns="50389" numCol="1" rtlCol="0" anchor="t" anchorCtr="0" compatLnSpc="1">
            <a:prstTxWarp prst="textNoShape">
              <a:avLst/>
            </a:prstTxWarp>
          </a:bodyPr>
          <a:lstStyle/>
          <a:p>
            <a:pPr defTabSz="1007767" eaLnBrk="1" hangingPunct="1"/>
            <a:endParaRPr lang="en-US" b="1" dirty="0" smtClean="0">
              <a:solidFill>
                <a:srgbClr val="000000"/>
              </a:solidFill>
              <a:ea typeface="+mn-ea"/>
            </a:endParaRPr>
          </a:p>
        </p:txBody>
      </p:sp>
      <p:sp>
        <p:nvSpPr>
          <p:cNvPr id="11" name="TextBox 10"/>
          <p:cNvSpPr txBox="1"/>
          <p:nvPr/>
        </p:nvSpPr>
        <p:spPr>
          <a:xfrm>
            <a:off x="5072587" y="4882373"/>
            <a:ext cx="1046262" cy="508894"/>
          </a:xfrm>
          <a:prstGeom prst="rect">
            <a:avLst/>
          </a:prstGeom>
          <a:noFill/>
        </p:spPr>
        <p:txBody>
          <a:bodyPr wrap="square" lIns="100776" tIns="50389" rIns="100776" bIns="50389" rtlCol="0">
            <a:spAutoFit/>
          </a:bodyPr>
          <a:lstStyle/>
          <a:p>
            <a:pPr defTabSz="1007852" eaLnBrk="1" hangingPunct="1"/>
            <a:r>
              <a:rPr lang="en-US" sz="2600" b="1" i="1" dirty="0" smtClean="0">
                <a:solidFill>
                  <a:srgbClr val="CC6600"/>
                </a:solidFill>
                <a:latin typeface="Arial" charset="0"/>
                <a:ea typeface="+mn-ea"/>
              </a:rPr>
              <a:t>T</a:t>
            </a:r>
            <a:r>
              <a:rPr lang="en-US" sz="2600" b="1" i="1" baseline="-18000" dirty="0" smtClean="0">
                <a:solidFill>
                  <a:srgbClr val="CC6600"/>
                </a:solidFill>
                <a:latin typeface="Arial" charset="0"/>
                <a:ea typeface="+mn-ea"/>
              </a:rPr>
              <a:t>e</a:t>
            </a:r>
            <a:r>
              <a:rPr lang="en-US" sz="2600" b="1" i="1" dirty="0" smtClean="0">
                <a:solidFill>
                  <a:srgbClr val="CC6600"/>
                </a:solidFill>
                <a:latin typeface="Arial" charset="0"/>
                <a:ea typeface="+mn-ea"/>
              </a:rPr>
              <a:t> </a:t>
            </a:r>
            <a:r>
              <a:rPr lang="en-US" sz="2200" b="1" dirty="0" smtClean="0">
                <a:solidFill>
                  <a:srgbClr val="CC6600"/>
                </a:solidFill>
                <a:latin typeface="Arial" charset="0"/>
                <a:ea typeface="+mn-ea"/>
              </a:rPr>
              <a:t>up</a:t>
            </a:r>
            <a:endParaRPr lang="en-US" sz="2200" b="1" dirty="0">
              <a:solidFill>
                <a:srgbClr val="CC6600"/>
              </a:solidFill>
              <a:latin typeface="Arial"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fig3.jpg"/>
          <p:cNvPicPr>
            <a:picLocks noChangeAspect="1"/>
          </p:cNvPicPr>
          <p:nvPr/>
        </p:nvPicPr>
        <p:blipFill>
          <a:blip r:embed="rId2" cstate="print"/>
          <a:stretch>
            <a:fillRect/>
          </a:stretch>
        </p:blipFill>
        <p:spPr>
          <a:xfrm>
            <a:off x="-182532" y="603187"/>
            <a:ext cx="5470009" cy="6961312"/>
          </a:xfrm>
          <a:prstGeom prst="rect">
            <a:avLst/>
          </a:prstGeom>
        </p:spPr>
      </p:pic>
      <p:sp>
        <p:nvSpPr>
          <p:cNvPr id="18434"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Absorption spectroscopy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sp>
        <p:nvSpPr>
          <p:cNvPr id="14" name="TextBox 13"/>
          <p:cNvSpPr txBox="1"/>
          <p:nvPr/>
        </p:nvSpPr>
        <p:spPr>
          <a:xfrm>
            <a:off x="4690324" y="936527"/>
            <a:ext cx="4666280" cy="1209758"/>
          </a:xfrm>
          <a:prstGeom prst="rect">
            <a:avLst/>
          </a:prstGeom>
          <a:noFill/>
        </p:spPr>
        <p:txBody>
          <a:bodyPr wrap="none" lIns="100776" tIns="50389" rIns="100776" bIns="50389" rtlCol="0">
            <a:spAutoFit/>
          </a:bodyPr>
          <a:lstStyle/>
          <a:p>
            <a:pPr defTabSz="1007852" eaLnBrk="1" hangingPunct="1"/>
            <a:r>
              <a:rPr lang="en-US" b="1" dirty="0" smtClean="0">
                <a:solidFill>
                  <a:srgbClr val="000000"/>
                </a:solidFill>
                <a:latin typeface="Arial" charset="0"/>
                <a:ea typeface="+mn-ea"/>
              </a:rPr>
              <a:t>The spectra from </a:t>
            </a:r>
            <a:r>
              <a:rPr lang="en-US" b="1" dirty="0" smtClean="0">
                <a:solidFill>
                  <a:srgbClr val="800080"/>
                </a:solidFill>
                <a:latin typeface="Arial" charset="0"/>
                <a:ea typeface="+mn-ea"/>
              </a:rPr>
              <a:t>the rear </a:t>
            </a:r>
          </a:p>
          <a:p>
            <a:pPr defTabSz="1007852" eaLnBrk="1" hangingPunct="1"/>
            <a:r>
              <a:rPr lang="en-US" b="1" dirty="0" smtClean="0">
                <a:solidFill>
                  <a:srgbClr val="000000"/>
                </a:solidFill>
                <a:latin typeface="Arial" charset="0"/>
                <a:ea typeface="+mn-ea"/>
              </a:rPr>
              <a:t>are simulated with use of </a:t>
            </a:r>
            <a:r>
              <a:rPr lang="en-US" b="1" dirty="0" err="1" smtClean="0">
                <a:solidFill>
                  <a:srgbClr val="000000"/>
                </a:solidFill>
                <a:latin typeface="Arial" charset="0"/>
                <a:ea typeface="+mn-ea"/>
              </a:rPr>
              <a:t>PrismSPEC</a:t>
            </a:r>
            <a:endParaRPr lang="en-US" b="1" dirty="0" smtClean="0">
              <a:solidFill>
                <a:srgbClr val="000000"/>
              </a:solidFill>
              <a:latin typeface="Arial" charset="0"/>
              <a:ea typeface="+mn-ea"/>
            </a:endParaRPr>
          </a:p>
          <a:p>
            <a:pPr defTabSz="1007852" eaLnBrk="1" hangingPunct="1"/>
            <a:r>
              <a:rPr lang="en-US" b="1" dirty="0" smtClean="0">
                <a:solidFill>
                  <a:srgbClr val="000000"/>
                </a:solidFill>
                <a:latin typeface="Arial" charset="0"/>
                <a:ea typeface="+mn-ea"/>
              </a:rPr>
              <a:t>absorption mode, when the initial </a:t>
            </a:r>
          </a:p>
          <a:p>
            <a:pPr defTabSz="1007852" eaLnBrk="1" hangingPunct="1"/>
            <a:r>
              <a:rPr lang="en-US" b="1" dirty="0" smtClean="0">
                <a:solidFill>
                  <a:srgbClr val="800080"/>
                </a:solidFill>
                <a:latin typeface="Arial" charset="0"/>
                <a:ea typeface="+mn-ea"/>
              </a:rPr>
              <a:t>front side </a:t>
            </a:r>
            <a:r>
              <a:rPr lang="en-US" b="1" dirty="0" smtClean="0">
                <a:solidFill>
                  <a:srgbClr val="000000"/>
                </a:solidFill>
                <a:latin typeface="Arial" charset="0"/>
                <a:ea typeface="+mn-ea"/>
              </a:rPr>
              <a:t>spectra is taken for the </a:t>
            </a:r>
            <a:r>
              <a:rPr lang="en-US" b="1" dirty="0" smtClean="0">
                <a:solidFill>
                  <a:srgbClr val="800080"/>
                </a:solidFill>
                <a:latin typeface="Arial" charset="0"/>
                <a:ea typeface="+mn-ea"/>
              </a:rPr>
              <a:t>source</a:t>
            </a:r>
          </a:p>
        </p:txBody>
      </p:sp>
      <p:sp>
        <p:nvSpPr>
          <p:cNvPr id="15" name="TextBox 14"/>
          <p:cNvSpPr txBox="1"/>
          <p:nvPr/>
        </p:nvSpPr>
        <p:spPr>
          <a:xfrm>
            <a:off x="4634772" y="2365127"/>
            <a:ext cx="4579334" cy="471094"/>
          </a:xfrm>
          <a:prstGeom prst="rect">
            <a:avLst/>
          </a:prstGeom>
          <a:noFill/>
        </p:spPr>
        <p:txBody>
          <a:bodyPr wrap="none" lIns="100776" tIns="50389" rIns="100776" bIns="50389" rtlCol="0">
            <a:spAutoFit/>
          </a:bodyPr>
          <a:lstStyle/>
          <a:p>
            <a:pPr defTabSz="1007852" eaLnBrk="1" hangingPunct="1"/>
            <a:r>
              <a:rPr lang="en-US" sz="2400" b="1" dirty="0" smtClean="0">
                <a:solidFill>
                  <a:srgbClr val="CC6600"/>
                </a:solidFill>
                <a:latin typeface="Arial" charset="0"/>
                <a:ea typeface="+mn-ea"/>
              </a:rPr>
              <a:t>T</a:t>
            </a:r>
            <a:r>
              <a:rPr lang="en-US" sz="2400" b="1" baseline="-14000" dirty="0" smtClean="0">
                <a:solidFill>
                  <a:srgbClr val="CC6600"/>
                </a:solidFill>
                <a:latin typeface="Arial" charset="0"/>
                <a:ea typeface="+mn-ea"/>
              </a:rPr>
              <a:t>e</a:t>
            </a:r>
            <a:r>
              <a:rPr lang="en-US" sz="2400" b="1" dirty="0" smtClean="0">
                <a:solidFill>
                  <a:srgbClr val="CC6600"/>
                </a:solidFill>
                <a:latin typeface="Arial" charset="0"/>
                <a:ea typeface="+mn-ea"/>
              </a:rPr>
              <a:t> = 320 </a:t>
            </a:r>
            <a:r>
              <a:rPr lang="en-US" sz="2400" b="1" dirty="0" err="1" smtClean="0">
                <a:solidFill>
                  <a:srgbClr val="CC6600"/>
                </a:solidFill>
                <a:latin typeface="Arial" charset="0"/>
                <a:ea typeface="+mn-ea"/>
              </a:rPr>
              <a:t>eV</a:t>
            </a:r>
            <a:r>
              <a:rPr lang="en-US" sz="2400" b="1" dirty="0" smtClean="0">
                <a:solidFill>
                  <a:srgbClr val="CC6600"/>
                </a:solidFill>
                <a:latin typeface="Arial" charset="0"/>
                <a:ea typeface="+mn-ea"/>
              </a:rPr>
              <a:t> </a:t>
            </a:r>
            <a:r>
              <a:rPr lang="en-US" sz="2200" b="1" dirty="0" smtClean="0">
                <a:solidFill>
                  <a:srgbClr val="CC6600"/>
                </a:solidFill>
                <a:latin typeface="Arial" charset="0"/>
                <a:ea typeface="+mn-ea"/>
              </a:rPr>
              <a:t>(20 um, 550 J pulse)</a:t>
            </a:r>
            <a:endParaRPr lang="en-US" sz="2600" b="1" dirty="0">
              <a:solidFill>
                <a:srgbClr val="CC6600"/>
              </a:solidFill>
              <a:latin typeface="Arial" charset="0"/>
              <a:ea typeface="+mn-ea"/>
            </a:endParaRPr>
          </a:p>
        </p:txBody>
      </p:sp>
      <p:sp>
        <p:nvSpPr>
          <p:cNvPr id="16" name="TextBox 15"/>
          <p:cNvSpPr txBox="1"/>
          <p:nvPr/>
        </p:nvSpPr>
        <p:spPr>
          <a:xfrm>
            <a:off x="4634770" y="5358573"/>
            <a:ext cx="4422239" cy="471094"/>
          </a:xfrm>
          <a:prstGeom prst="rect">
            <a:avLst/>
          </a:prstGeom>
          <a:noFill/>
        </p:spPr>
        <p:txBody>
          <a:bodyPr wrap="none" lIns="100776" tIns="50389" rIns="100776" bIns="50389" rtlCol="0">
            <a:spAutoFit/>
          </a:bodyPr>
          <a:lstStyle/>
          <a:p>
            <a:pPr defTabSz="1007852" eaLnBrk="1" hangingPunct="1"/>
            <a:r>
              <a:rPr lang="en-US" sz="2400" b="1" dirty="0" smtClean="0">
                <a:solidFill>
                  <a:srgbClr val="CC6600"/>
                </a:solidFill>
                <a:latin typeface="Arial" charset="0"/>
                <a:ea typeface="+mn-ea"/>
              </a:rPr>
              <a:t>T</a:t>
            </a:r>
            <a:r>
              <a:rPr lang="en-US" sz="2400" b="1" baseline="-14000" dirty="0" smtClean="0">
                <a:solidFill>
                  <a:srgbClr val="CC6600"/>
                </a:solidFill>
                <a:latin typeface="Arial" charset="0"/>
                <a:ea typeface="+mn-ea"/>
              </a:rPr>
              <a:t>e</a:t>
            </a:r>
            <a:r>
              <a:rPr lang="en-US" sz="2400" b="1" dirty="0" smtClean="0">
                <a:solidFill>
                  <a:srgbClr val="CC6600"/>
                </a:solidFill>
                <a:latin typeface="Arial" charset="0"/>
                <a:ea typeface="+mn-ea"/>
              </a:rPr>
              <a:t> = 140 </a:t>
            </a:r>
            <a:r>
              <a:rPr lang="en-US" sz="2400" b="1" dirty="0" err="1" smtClean="0">
                <a:solidFill>
                  <a:srgbClr val="CC6600"/>
                </a:solidFill>
                <a:latin typeface="Arial" charset="0"/>
                <a:ea typeface="+mn-ea"/>
              </a:rPr>
              <a:t>eV</a:t>
            </a:r>
            <a:r>
              <a:rPr lang="en-US" sz="2400" b="1" dirty="0" smtClean="0">
                <a:solidFill>
                  <a:srgbClr val="CC6600"/>
                </a:solidFill>
                <a:latin typeface="Arial" charset="0"/>
                <a:ea typeface="+mn-ea"/>
              </a:rPr>
              <a:t> </a:t>
            </a:r>
            <a:r>
              <a:rPr lang="en-US" sz="2200" b="1" dirty="0" smtClean="0">
                <a:solidFill>
                  <a:srgbClr val="CC6600"/>
                </a:solidFill>
                <a:latin typeface="Arial" charset="0"/>
                <a:ea typeface="+mn-ea"/>
              </a:rPr>
              <a:t>(10 um, 90 J pulse)</a:t>
            </a:r>
            <a:endParaRPr lang="en-US" sz="2600" b="1" dirty="0">
              <a:solidFill>
                <a:srgbClr val="CC6600"/>
              </a:solidFill>
              <a:latin typeface="Arial" charset="0"/>
              <a:ea typeface="+mn-ea"/>
            </a:endParaRPr>
          </a:p>
        </p:txBody>
      </p:sp>
      <p:sp>
        <p:nvSpPr>
          <p:cNvPr id="17" name="TextBox 16"/>
          <p:cNvSpPr txBox="1"/>
          <p:nvPr/>
        </p:nvSpPr>
        <p:spPr>
          <a:xfrm>
            <a:off x="4634772" y="3859866"/>
            <a:ext cx="4579334" cy="471094"/>
          </a:xfrm>
          <a:prstGeom prst="rect">
            <a:avLst/>
          </a:prstGeom>
          <a:noFill/>
        </p:spPr>
        <p:txBody>
          <a:bodyPr wrap="none" lIns="100776" tIns="50389" rIns="100776" bIns="50389" rtlCol="0">
            <a:spAutoFit/>
          </a:bodyPr>
          <a:lstStyle/>
          <a:p>
            <a:pPr defTabSz="1007852" eaLnBrk="1" hangingPunct="1"/>
            <a:r>
              <a:rPr lang="en-US" sz="2400" b="1" dirty="0" smtClean="0">
                <a:solidFill>
                  <a:srgbClr val="CC6600"/>
                </a:solidFill>
                <a:latin typeface="Arial" charset="0"/>
                <a:ea typeface="+mn-ea"/>
              </a:rPr>
              <a:t>T</a:t>
            </a:r>
            <a:r>
              <a:rPr lang="en-US" sz="2400" b="1" baseline="-14000" dirty="0" smtClean="0">
                <a:solidFill>
                  <a:srgbClr val="CC6600"/>
                </a:solidFill>
                <a:latin typeface="Arial" charset="0"/>
                <a:ea typeface="+mn-ea"/>
              </a:rPr>
              <a:t>e</a:t>
            </a:r>
            <a:r>
              <a:rPr lang="en-US" sz="2400" b="1" dirty="0" smtClean="0">
                <a:solidFill>
                  <a:srgbClr val="CC6600"/>
                </a:solidFill>
                <a:latin typeface="Arial" charset="0"/>
                <a:ea typeface="+mn-ea"/>
              </a:rPr>
              <a:t> = 300 </a:t>
            </a:r>
            <a:r>
              <a:rPr lang="en-US" sz="2400" b="1" dirty="0" err="1" smtClean="0">
                <a:solidFill>
                  <a:srgbClr val="CC6600"/>
                </a:solidFill>
                <a:latin typeface="Arial" charset="0"/>
                <a:ea typeface="+mn-ea"/>
              </a:rPr>
              <a:t>eV</a:t>
            </a:r>
            <a:r>
              <a:rPr lang="en-US" sz="2400" b="1" dirty="0" smtClean="0">
                <a:solidFill>
                  <a:srgbClr val="CC6600"/>
                </a:solidFill>
                <a:latin typeface="Arial" charset="0"/>
                <a:ea typeface="+mn-ea"/>
              </a:rPr>
              <a:t> </a:t>
            </a:r>
            <a:r>
              <a:rPr lang="en-US" sz="2200" b="1" dirty="0" smtClean="0">
                <a:solidFill>
                  <a:srgbClr val="CC6600"/>
                </a:solidFill>
                <a:latin typeface="Arial" charset="0"/>
                <a:ea typeface="+mn-ea"/>
              </a:rPr>
              <a:t>(10 um, 140 J pulse)</a:t>
            </a:r>
            <a:endParaRPr lang="en-US" sz="2600" b="1" dirty="0">
              <a:solidFill>
                <a:srgbClr val="CC6600"/>
              </a:solidFill>
              <a:latin typeface="Arial" charset="0"/>
              <a:ea typeface="+mn-ea"/>
            </a:endParaRPr>
          </a:p>
        </p:txBody>
      </p:sp>
      <p:sp>
        <p:nvSpPr>
          <p:cNvPr id="18" name="TextBox 17"/>
          <p:cNvSpPr txBox="1"/>
          <p:nvPr/>
        </p:nvSpPr>
        <p:spPr>
          <a:xfrm>
            <a:off x="6063295" y="2769897"/>
            <a:ext cx="1668665" cy="471094"/>
          </a:xfrm>
          <a:prstGeom prst="rect">
            <a:avLst/>
          </a:prstGeom>
          <a:noFill/>
        </p:spPr>
        <p:txBody>
          <a:bodyPr wrap="none" lIns="100776" tIns="50389" rIns="100776" bIns="50389" rtlCol="0">
            <a:spAutoFit/>
          </a:bodyPr>
          <a:lstStyle/>
          <a:p>
            <a:pPr defTabSz="1007852" eaLnBrk="1" hangingPunct="1"/>
            <a:r>
              <a:rPr lang="en-US" sz="2400" b="1" dirty="0" smtClean="0">
                <a:solidFill>
                  <a:srgbClr val="800080"/>
                </a:solidFill>
                <a:latin typeface="Arial" charset="0"/>
                <a:ea typeface="+mn-ea"/>
              </a:rPr>
              <a:t>d</a:t>
            </a:r>
            <a:r>
              <a:rPr lang="en-US" sz="2400" b="1" baseline="-14000" dirty="0" smtClean="0">
                <a:solidFill>
                  <a:srgbClr val="800080"/>
                </a:solidFill>
                <a:latin typeface="Arial" charset="0"/>
                <a:ea typeface="+mn-ea"/>
              </a:rPr>
              <a:t>b</a:t>
            </a:r>
            <a:r>
              <a:rPr lang="en-US" sz="2400" b="1" dirty="0" smtClean="0">
                <a:solidFill>
                  <a:srgbClr val="800080"/>
                </a:solidFill>
                <a:latin typeface="Arial" charset="0"/>
                <a:ea typeface="+mn-ea"/>
              </a:rPr>
              <a:t> = 5 um </a:t>
            </a:r>
            <a:endParaRPr lang="en-US" sz="2400" b="1" dirty="0">
              <a:solidFill>
                <a:srgbClr val="800080"/>
              </a:solidFill>
              <a:latin typeface="Arial" charset="0"/>
              <a:ea typeface="+mn-ea"/>
            </a:endParaRPr>
          </a:p>
        </p:txBody>
      </p:sp>
      <p:sp>
        <p:nvSpPr>
          <p:cNvPr id="19" name="TextBox 18"/>
          <p:cNvSpPr txBox="1"/>
          <p:nvPr/>
        </p:nvSpPr>
        <p:spPr>
          <a:xfrm>
            <a:off x="6063295" y="4318871"/>
            <a:ext cx="1668665" cy="471094"/>
          </a:xfrm>
          <a:prstGeom prst="rect">
            <a:avLst/>
          </a:prstGeom>
          <a:noFill/>
        </p:spPr>
        <p:txBody>
          <a:bodyPr wrap="none" lIns="100776" tIns="50389" rIns="100776" bIns="50389" rtlCol="0">
            <a:spAutoFit/>
          </a:bodyPr>
          <a:lstStyle/>
          <a:p>
            <a:pPr defTabSz="1007852" eaLnBrk="1" hangingPunct="1"/>
            <a:r>
              <a:rPr lang="en-US" sz="2400" b="1" dirty="0" smtClean="0">
                <a:solidFill>
                  <a:srgbClr val="800080"/>
                </a:solidFill>
                <a:latin typeface="Arial" charset="0"/>
                <a:ea typeface="+mn-ea"/>
              </a:rPr>
              <a:t>d</a:t>
            </a:r>
            <a:r>
              <a:rPr lang="en-US" sz="2400" b="1" baseline="-14000" dirty="0" smtClean="0">
                <a:solidFill>
                  <a:srgbClr val="800080"/>
                </a:solidFill>
                <a:latin typeface="Arial" charset="0"/>
                <a:ea typeface="+mn-ea"/>
              </a:rPr>
              <a:t>b</a:t>
            </a:r>
            <a:r>
              <a:rPr lang="en-US" sz="2400" b="1" dirty="0" smtClean="0">
                <a:solidFill>
                  <a:srgbClr val="800080"/>
                </a:solidFill>
                <a:latin typeface="Arial" charset="0"/>
                <a:ea typeface="+mn-ea"/>
              </a:rPr>
              <a:t> = 5 um </a:t>
            </a:r>
            <a:endParaRPr lang="en-US" sz="2400" b="1" dirty="0">
              <a:solidFill>
                <a:srgbClr val="800080"/>
              </a:solidFill>
              <a:latin typeface="Arial" charset="0"/>
              <a:ea typeface="+mn-ea"/>
            </a:endParaRPr>
          </a:p>
        </p:txBody>
      </p:sp>
      <p:sp>
        <p:nvSpPr>
          <p:cNvPr id="20" name="Овал 19"/>
          <p:cNvSpPr/>
          <p:nvPr/>
        </p:nvSpPr>
        <p:spPr bwMode="auto">
          <a:xfrm>
            <a:off x="2349131" y="3722298"/>
            <a:ext cx="460303" cy="1277803"/>
          </a:xfrm>
          <a:prstGeom prst="ellipse">
            <a:avLst/>
          </a:prstGeom>
          <a:noFill/>
          <a:ln w="38100" cap="flat" cmpd="sng" algn="ctr">
            <a:solidFill>
              <a:srgbClr val="800080"/>
            </a:solidFill>
            <a:prstDash val="solid"/>
            <a:round/>
            <a:headEnd type="none" w="med" len="med"/>
            <a:tailEnd type="none" w="med" len="med"/>
          </a:ln>
          <a:effectLst/>
        </p:spPr>
        <p:txBody>
          <a:bodyPr vert="horz" wrap="square" lIns="100776" tIns="50389" rIns="100776" bIns="50389" numCol="1" rtlCol="0" anchor="t" anchorCtr="0" compatLnSpc="1">
            <a:prstTxWarp prst="textNoShape">
              <a:avLst/>
            </a:prstTxWarp>
          </a:bodyPr>
          <a:lstStyle/>
          <a:p>
            <a:pPr defTabSz="1007767" eaLnBrk="1" hangingPunct="1"/>
            <a:endParaRPr lang="en-US" b="1" dirty="0" smtClean="0">
              <a:solidFill>
                <a:srgbClr val="000000"/>
              </a:solidFill>
              <a:ea typeface="+mn-ea"/>
            </a:endParaRPr>
          </a:p>
        </p:txBody>
      </p:sp>
      <p:sp>
        <p:nvSpPr>
          <p:cNvPr id="21" name="Овал 20"/>
          <p:cNvSpPr/>
          <p:nvPr/>
        </p:nvSpPr>
        <p:spPr bwMode="auto">
          <a:xfrm>
            <a:off x="2372940" y="5541116"/>
            <a:ext cx="509243" cy="1474897"/>
          </a:xfrm>
          <a:prstGeom prst="ellipse">
            <a:avLst/>
          </a:prstGeom>
          <a:noFill/>
          <a:ln w="38100" cap="flat" cmpd="sng" algn="ctr">
            <a:solidFill>
              <a:srgbClr val="800080"/>
            </a:solidFill>
            <a:prstDash val="solid"/>
            <a:round/>
            <a:headEnd type="none" w="med" len="med"/>
            <a:tailEnd type="none" w="med" len="med"/>
          </a:ln>
          <a:effectLst/>
        </p:spPr>
        <p:txBody>
          <a:bodyPr vert="horz" wrap="square" lIns="100776" tIns="50389" rIns="100776" bIns="50389" numCol="1" rtlCol="0" anchor="t" anchorCtr="0" compatLnSpc="1">
            <a:prstTxWarp prst="textNoShape">
              <a:avLst/>
            </a:prstTxWarp>
          </a:bodyPr>
          <a:lstStyle/>
          <a:p>
            <a:pPr defTabSz="1007767" eaLnBrk="1" hangingPunct="1"/>
            <a:endParaRPr lang="en-US" b="1" dirty="0" smtClean="0">
              <a:solidFill>
                <a:srgbClr val="000000"/>
              </a:solidFill>
              <a:ea typeface="+mn-ea"/>
            </a:endParaRPr>
          </a:p>
        </p:txBody>
      </p:sp>
      <p:sp>
        <p:nvSpPr>
          <p:cNvPr id="22" name="TextBox 21"/>
          <p:cNvSpPr txBox="1"/>
          <p:nvPr/>
        </p:nvSpPr>
        <p:spPr>
          <a:xfrm>
            <a:off x="4692543" y="5993508"/>
            <a:ext cx="4905641" cy="1209758"/>
          </a:xfrm>
          <a:prstGeom prst="rect">
            <a:avLst/>
          </a:prstGeom>
          <a:noFill/>
        </p:spPr>
        <p:txBody>
          <a:bodyPr wrap="none" lIns="100776" tIns="50389" rIns="100776" bIns="50389" rtlCol="0">
            <a:spAutoFit/>
          </a:bodyPr>
          <a:lstStyle/>
          <a:p>
            <a:pPr defTabSz="1007852" eaLnBrk="1" hangingPunct="1"/>
            <a:r>
              <a:rPr lang="en-US" b="1" dirty="0" smtClean="0">
                <a:solidFill>
                  <a:srgbClr val="800080"/>
                </a:solidFill>
                <a:latin typeface="Arial" charset="0"/>
                <a:ea typeface="+mn-ea"/>
              </a:rPr>
              <a:t>Often, the spectra could not be described</a:t>
            </a:r>
          </a:p>
          <a:p>
            <a:pPr defTabSz="1007852" eaLnBrk="1" hangingPunct="1"/>
            <a:r>
              <a:rPr lang="en-US" b="1" dirty="0" smtClean="0">
                <a:solidFill>
                  <a:srgbClr val="800080"/>
                </a:solidFill>
                <a:latin typeface="Arial" charset="0"/>
                <a:ea typeface="+mn-ea"/>
              </a:rPr>
              <a:t>in-full by a single Te – as H-like and He-like</a:t>
            </a:r>
          </a:p>
          <a:p>
            <a:pPr defTabSz="1007852" eaLnBrk="1" hangingPunct="1"/>
            <a:r>
              <a:rPr lang="en-US" b="1" dirty="0" smtClean="0">
                <a:solidFill>
                  <a:srgbClr val="800080"/>
                </a:solidFill>
                <a:latin typeface="Arial" charset="0"/>
                <a:ea typeface="+mn-ea"/>
              </a:rPr>
              <a:t>lines are absorbed differently, i.e. </a:t>
            </a:r>
          </a:p>
          <a:p>
            <a:pPr defTabSz="1007852" eaLnBrk="1" hangingPunct="1"/>
            <a:r>
              <a:rPr lang="en-US" b="1" dirty="0" smtClean="0">
                <a:solidFill>
                  <a:srgbClr val="800080"/>
                </a:solidFill>
                <a:latin typeface="Arial" charset="0"/>
                <a:ea typeface="+mn-ea"/>
              </a:rPr>
              <a:t>by different plasma zones. </a:t>
            </a:r>
          </a:p>
        </p:txBody>
      </p:sp>
      <p:pic>
        <p:nvPicPr>
          <p:cNvPr id="23" name="Рисунок 22" descr="10um.jpg"/>
          <p:cNvPicPr>
            <a:picLocks noChangeAspect="1"/>
          </p:cNvPicPr>
          <p:nvPr/>
        </p:nvPicPr>
        <p:blipFill>
          <a:blip r:embed="rId3" cstate="print"/>
          <a:srcRect l="13071" t="10863" r="13071" b="16701"/>
          <a:stretch>
            <a:fillRect/>
          </a:stretch>
        </p:blipFill>
        <p:spPr>
          <a:xfrm>
            <a:off x="531406" y="597385"/>
            <a:ext cx="4024003" cy="2434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ETPL-fig1.jpg"/>
          <p:cNvPicPr>
            <a:picLocks noChangeAspect="1"/>
          </p:cNvPicPr>
          <p:nvPr/>
        </p:nvPicPr>
        <p:blipFill>
          <a:blip r:embed="rId2" cstate="print"/>
          <a:srcRect l="19032" t="-2427" r="24737"/>
          <a:stretch>
            <a:fillRect/>
          </a:stretch>
        </p:blipFill>
        <p:spPr>
          <a:xfrm>
            <a:off x="658709" y="1095260"/>
            <a:ext cx="3610928" cy="3523880"/>
          </a:xfrm>
          <a:prstGeom prst="rect">
            <a:avLst/>
          </a:prstGeom>
        </p:spPr>
      </p:pic>
      <p:sp>
        <p:nvSpPr>
          <p:cNvPr id="3"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Model is developing…</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pic>
        <p:nvPicPr>
          <p:cNvPr id="4" name="Рисунок 3" descr="fig3.jpg"/>
          <p:cNvPicPr>
            <a:picLocks noChangeAspect="1"/>
          </p:cNvPicPr>
          <p:nvPr/>
        </p:nvPicPr>
        <p:blipFill>
          <a:blip r:embed="rId3" cstate="print"/>
          <a:srcRect l="11317" t="34773" r="11642" b="32164"/>
          <a:stretch>
            <a:fillRect/>
          </a:stretch>
        </p:blipFill>
        <p:spPr>
          <a:xfrm>
            <a:off x="2448704" y="4674697"/>
            <a:ext cx="5267685" cy="2877042"/>
          </a:xfrm>
          <a:prstGeom prst="rect">
            <a:avLst/>
          </a:prstGeom>
        </p:spPr>
      </p:pic>
      <p:pic>
        <p:nvPicPr>
          <p:cNvPr id="5" name="Рисунок 4" descr="2-zone-scheme.jpg"/>
          <p:cNvPicPr>
            <a:picLocks noChangeAspect="1"/>
          </p:cNvPicPr>
          <p:nvPr/>
        </p:nvPicPr>
        <p:blipFill>
          <a:blip r:embed="rId4" cstate="print"/>
          <a:stretch>
            <a:fillRect/>
          </a:stretch>
        </p:blipFill>
        <p:spPr>
          <a:xfrm>
            <a:off x="5999805" y="1290714"/>
            <a:ext cx="3058688" cy="3280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2350" y="1155496"/>
            <a:ext cx="8944154" cy="5364741"/>
          </a:xfrm>
          <a:prstGeom prst="rect">
            <a:avLst/>
          </a:prstGeom>
        </p:spPr>
        <p:txBody>
          <a:bodyPr wrap="square" lIns="100776" tIns="50389" rIns="100776" bIns="50389">
            <a:spAutoFit/>
          </a:bodyPr>
          <a:lstStyle/>
          <a:p>
            <a:pPr defTabSz="1007852" eaLnBrk="1" hangingPunct="1"/>
            <a:r>
              <a:rPr lang="en-US" b="1" dirty="0" smtClean="0">
                <a:solidFill>
                  <a:srgbClr val="CC0000"/>
                </a:solidFill>
                <a:latin typeface="Arial" charset="0"/>
                <a:ea typeface="+mn-ea"/>
              </a:rPr>
              <a:t>Method </a:t>
            </a:r>
            <a:r>
              <a:rPr lang="en-US" b="1" dirty="0">
                <a:solidFill>
                  <a:srgbClr val="CC0000"/>
                </a:solidFill>
                <a:latin typeface="Arial" charset="0"/>
                <a:ea typeface="+mn-ea"/>
              </a:rPr>
              <a:t>of absorption X-ray </a:t>
            </a:r>
            <a:r>
              <a:rPr lang="en-US" b="1" dirty="0" smtClean="0">
                <a:solidFill>
                  <a:srgbClr val="CC0000"/>
                </a:solidFill>
                <a:latin typeface="Arial" charset="0"/>
                <a:ea typeface="+mn-ea"/>
              </a:rPr>
              <a:t>spectroscopy </a:t>
            </a:r>
            <a:r>
              <a:rPr lang="en-US" b="1" dirty="0" smtClean="0">
                <a:solidFill>
                  <a:srgbClr val="000000"/>
                </a:solidFill>
                <a:latin typeface="Arial" charset="0"/>
                <a:ea typeface="+mn-ea"/>
              </a:rPr>
              <a:t>is developed </a:t>
            </a:r>
            <a:r>
              <a:rPr lang="en-US" b="1" dirty="0">
                <a:solidFill>
                  <a:srgbClr val="000000"/>
                </a:solidFill>
                <a:latin typeface="Arial" charset="0"/>
                <a:ea typeface="+mn-ea"/>
              </a:rPr>
              <a:t>to study the heating of a matter irradiated by the emission of relativistic laser plasma. </a:t>
            </a:r>
            <a:endParaRPr lang="en-US" b="1" dirty="0" smtClean="0">
              <a:solidFill>
                <a:srgbClr val="000000"/>
              </a:solidFill>
              <a:latin typeface="Arial" charset="0"/>
              <a:ea typeface="+mn-ea"/>
            </a:endParaRPr>
          </a:p>
          <a:p>
            <a:pPr defTabSz="1007852" eaLnBrk="1" hangingPunct="1"/>
            <a:endParaRPr lang="en-US" b="1" dirty="0" smtClean="0">
              <a:solidFill>
                <a:srgbClr val="000000"/>
              </a:solidFill>
              <a:latin typeface="Arial" charset="0"/>
              <a:ea typeface="+mn-ea"/>
            </a:endParaRPr>
          </a:p>
          <a:p>
            <a:pPr defTabSz="1007852" eaLnBrk="1" hangingPunct="1"/>
            <a:r>
              <a:rPr lang="en-US" b="1" dirty="0" smtClean="0">
                <a:solidFill>
                  <a:srgbClr val="000000"/>
                </a:solidFill>
                <a:latin typeface="Arial" charset="0"/>
                <a:ea typeface="+mn-ea"/>
              </a:rPr>
              <a:t>The core idea is in the </a:t>
            </a:r>
            <a:r>
              <a:rPr lang="en-US" b="1" dirty="0" smtClean="0">
                <a:solidFill>
                  <a:srgbClr val="CC0000"/>
                </a:solidFill>
                <a:latin typeface="Arial" charset="0"/>
                <a:ea typeface="+mn-ea"/>
              </a:rPr>
              <a:t>comparison of front and rear side spectra </a:t>
            </a:r>
            <a:r>
              <a:rPr lang="en-US" b="1" dirty="0" smtClean="0">
                <a:solidFill>
                  <a:srgbClr val="000000"/>
                </a:solidFill>
                <a:latin typeface="Arial" charset="0"/>
                <a:ea typeface="+mn-ea"/>
              </a:rPr>
              <a:t>measured with </a:t>
            </a:r>
            <a:r>
              <a:rPr lang="en-US" b="1" dirty="0" smtClean="0">
                <a:solidFill>
                  <a:srgbClr val="CC0000"/>
                </a:solidFill>
                <a:latin typeface="Arial" charset="0"/>
                <a:ea typeface="+mn-ea"/>
              </a:rPr>
              <a:t>exactly the same technique </a:t>
            </a:r>
            <a:r>
              <a:rPr lang="en-US" b="1" dirty="0" smtClean="0">
                <a:solidFill>
                  <a:srgbClr val="000000"/>
                </a:solidFill>
                <a:latin typeface="Arial" charset="0"/>
                <a:ea typeface="+mn-ea"/>
              </a:rPr>
              <a:t>and then in simulation of spectral features caused by absorption effect using </a:t>
            </a:r>
            <a:r>
              <a:rPr lang="en-US" b="1" dirty="0" err="1" smtClean="0">
                <a:solidFill>
                  <a:srgbClr val="000000"/>
                </a:solidFill>
                <a:latin typeface="Arial" charset="0"/>
                <a:ea typeface="+mn-ea"/>
              </a:rPr>
              <a:t>PrismSpect</a:t>
            </a:r>
            <a:r>
              <a:rPr lang="en-US" b="1" dirty="0" smtClean="0">
                <a:solidFill>
                  <a:srgbClr val="000000"/>
                </a:solidFill>
                <a:latin typeface="Arial" charset="0"/>
                <a:ea typeface="+mn-ea"/>
              </a:rPr>
              <a:t> code.</a:t>
            </a:r>
          </a:p>
          <a:p>
            <a:pPr defTabSz="1007852" eaLnBrk="1" hangingPunct="1"/>
            <a:endParaRPr lang="en-US" b="1" dirty="0">
              <a:solidFill>
                <a:srgbClr val="000000"/>
              </a:solidFill>
              <a:latin typeface="Arial" charset="0"/>
              <a:ea typeface="+mn-ea"/>
            </a:endParaRPr>
          </a:p>
          <a:p>
            <a:pPr defTabSz="1007852" eaLnBrk="1" hangingPunct="1"/>
            <a:r>
              <a:rPr lang="en-US" b="1" dirty="0" smtClean="0">
                <a:solidFill>
                  <a:srgbClr val="000000"/>
                </a:solidFill>
                <a:latin typeface="Arial" charset="0"/>
                <a:ea typeface="+mn-ea"/>
              </a:rPr>
              <a:t>The electron temperature of warm dense matter created at </a:t>
            </a:r>
            <a:r>
              <a:rPr lang="en-US" b="1" dirty="0" smtClean="0">
                <a:solidFill>
                  <a:srgbClr val="CC0000"/>
                </a:solidFill>
                <a:latin typeface="Arial" charset="0"/>
                <a:ea typeface="+mn-ea"/>
              </a:rPr>
              <a:t>rear side </a:t>
            </a:r>
            <a:r>
              <a:rPr lang="en-US" b="1" dirty="0" smtClean="0">
                <a:solidFill>
                  <a:srgbClr val="000000"/>
                </a:solidFill>
                <a:latin typeface="Arial" charset="0"/>
                <a:ea typeface="+mn-ea"/>
              </a:rPr>
              <a:t>of flat 10-20 um Silicon foils by 0.5 – 1.5 </a:t>
            </a:r>
            <a:r>
              <a:rPr lang="en-US" b="1" dirty="0" err="1" smtClean="0">
                <a:solidFill>
                  <a:srgbClr val="000000"/>
                </a:solidFill>
                <a:latin typeface="Arial" charset="0"/>
                <a:ea typeface="+mn-ea"/>
              </a:rPr>
              <a:t>ps</a:t>
            </a:r>
            <a:r>
              <a:rPr lang="en-US" b="1" dirty="0" smtClean="0">
                <a:solidFill>
                  <a:srgbClr val="000000"/>
                </a:solidFill>
                <a:latin typeface="Arial" charset="0"/>
                <a:ea typeface="+mn-ea"/>
              </a:rPr>
              <a:t> ultra-high contrast laser pulses of </a:t>
            </a:r>
            <a:r>
              <a:rPr lang="en-US" b="1" dirty="0" smtClean="0">
                <a:solidFill>
                  <a:srgbClr val="CC0000"/>
                </a:solidFill>
                <a:latin typeface="Arial" charset="0"/>
                <a:ea typeface="+mn-ea"/>
              </a:rPr>
              <a:t>1 – 5 </a:t>
            </a:r>
            <a:r>
              <a:rPr lang="ru-RU" b="1" dirty="0" err="1" smtClean="0">
                <a:solidFill>
                  <a:srgbClr val="CC0000"/>
                </a:solidFill>
                <a:latin typeface="Arial" charset="0"/>
                <a:ea typeface="+mn-ea"/>
              </a:rPr>
              <a:t>х</a:t>
            </a:r>
            <a:r>
              <a:rPr lang="en-US" b="1" dirty="0" smtClean="0">
                <a:solidFill>
                  <a:srgbClr val="CC0000"/>
                </a:solidFill>
                <a:latin typeface="Arial" charset="0"/>
                <a:ea typeface="+mn-ea"/>
              </a:rPr>
              <a:t> 10</a:t>
            </a:r>
            <a:r>
              <a:rPr lang="en-US" b="1" baseline="30000" dirty="0" smtClean="0">
                <a:solidFill>
                  <a:srgbClr val="CC0000"/>
                </a:solidFill>
                <a:latin typeface="Arial" charset="0"/>
                <a:ea typeface="+mn-ea"/>
              </a:rPr>
              <a:t>20 </a:t>
            </a:r>
            <a:r>
              <a:rPr lang="en-US" b="1" dirty="0" smtClean="0">
                <a:solidFill>
                  <a:srgbClr val="CC0000"/>
                </a:solidFill>
                <a:latin typeface="Arial" charset="0"/>
                <a:ea typeface="+mn-ea"/>
              </a:rPr>
              <a:t>W/cm</a:t>
            </a:r>
            <a:r>
              <a:rPr lang="en-US" b="1" baseline="30000" dirty="0" smtClean="0">
                <a:solidFill>
                  <a:srgbClr val="CC0000"/>
                </a:solidFill>
                <a:latin typeface="Arial" charset="0"/>
                <a:ea typeface="+mn-ea"/>
              </a:rPr>
              <a:t>2</a:t>
            </a:r>
            <a:r>
              <a:rPr lang="en-US" b="1" dirty="0" smtClean="0">
                <a:solidFill>
                  <a:srgbClr val="CC0000"/>
                </a:solidFill>
                <a:latin typeface="Arial" charset="0"/>
                <a:ea typeface="+mn-ea"/>
              </a:rPr>
              <a:t> </a:t>
            </a:r>
            <a:r>
              <a:rPr lang="en-US" b="1" dirty="0" smtClean="0">
                <a:solidFill>
                  <a:srgbClr val="000000"/>
                </a:solidFill>
                <a:latin typeface="Arial" charset="0"/>
                <a:ea typeface="+mn-ea"/>
              </a:rPr>
              <a:t>intensities is estimated to be in the range </a:t>
            </a:r>
            <a:r>
              <a:rPr lang="en-US" b="1" dirty="0" smtClean="0">
                <a:solidFill>
                  <a:srgbClr val="000000"/>
                </a:solidFill>
                <a:latin typeface="Arial" charset="0"/>
                <a:ea typeface="+mn-ea"/>
              </a:rPr>
              <a:t>of </a:t>
            </a:r>
          </a:p>
          <a:p>
            <a:pPr defTabSz="1007852" eaLnBrk="1" hangingPunct="1"/>
            <a:r>
              <a:rPr lang="en-US" b="1" dirty="0" smtClean="0">
                <a:solidFill>
                  <a:srgbClr val="CC0000"/>
                </a:solidFill>
                <a:latin typeface="Arial" charset="0"/>
                <a:ea typeface="+mn-ea"/>
              </a:rPr>
              <a:t>140-320 </a:t>
            </a:r>
            <a:r>
              <a:rPr lang="en-US" b="1" dirty="0" err="1" smtClean="0">
                <a:solidFill>
                  <a:srgbClr val="CC0000"/>
                </a:solidFill>
                <a:latin typeface="Arial" charset="0"/>
                <a:ea typeface="+mn-ea"/>
              </a:rPr>
              <a:t>eV</a:t>
            </a:r>
            <a:r>
              <a:rPr lang="en-US" b="1" dirty="0">
                <a:solidFill>
                  <a:srgbClr val="CC0000"/>
                </a:solidFill>
                <a:latin typeface="Arial" charset="0"/>
                <a:ea typeface="+mn-ea"/>
              </a:rPr>
              <a:t> </a:t>
            </a:r>
            <a:r>
              <a:rPr lang="en-US" b="1" dirty="0" smtClean="0">
                <a:solidFill>
                  <a:srgbClr val="000000"/>
                </a:solidFill>
                <a:latin typeface="Arial" charset="0"/>
                <a:ea typeface="+mn-ea"/>
              </a:rPr>
              <a:t>depending on laser energy.</a:t>
            </a:r>
          </a:p>
          <a:p>
            <a:pPr defTabSz="1007852" eaLnBrk="1" hangingPunct="1"/>
            <a:endParaRPr lang="en-US" b="1" dirty="0">
              <a:solidFill>
                <a:srgbClr val="000000"/>
              </a:solidFill>
              <a:latin typeface="Arial" charset="0"/>
              <a:ea typeface="+mn-ea"/>
            </a:endParaRPr>
          </a:p>
          <a:p>
            <a:pPr defTabSz="1007852" eaLnBrk="1" hangingPunct="1"/>
            <a:r>
              <a:rPr lang="en-US" b="1" dirty="0" smtClean="0">
                <a:solidFill>
                  <a:srgbClr val="000000"/>
                </a:solidFill>
                <a:latin typeface="Arial" charset="0"/>
                <a:ea typeface="+mn-ea"/>
              </a:rPr>
              <a:t>The advantage of the method include </a:t>
            </a:r>
            <a:r>
              <a:rPr lang="en-US" b="1" dirty="0">
                <a:solidFill>
                  <a:srgbClr val="000000"/>
                </a:solidFill>
                <a:latin typeface="Arial" charset="0"/>
                <a:ea typeface="+mn-ea"/>
              </a:rPr>
              <a:t>the possibility </a:t>
            </a:r>
            <a:r>
              <a:rPr lang="en-US" b="1" dirty="0">
                <a:solidFill>
                  <a:srgbClr val="800080"/>
                </a:solidFill>
                <a:latin typeface="Arial" charset="0"/>
                <a:ea typeface="+mn-ea"/>
              </a:rPr>
              <a:t>to </a:t>
            </a:r>
            <a:r>
              <a:rPr lang="en-US" b="1" dirty="0" smtClean="0">
                <a:solidFill>
                  <a:srgbClr val="800080"/>
                </a:solidFill>
                <a:latin typeface="Arial" charset="0"/>
                <a:ea typeface="+mn-ea"/>
              </a:rPr>
              <a:t>study a WDM </a:t>
            </a:r>
            <a:r>
              <a:rPr lang="en-US" b="1" dirty="0">
                <a:solidFill>
                  <a:srgbClr val="800080"/>
                </a:solidFill>
                <a:latin typeface="Arial" charset="0"/>
                <a:ea typeface="+mn-ea"/>
              </a:rPr>
              <a:t>with a low </a:t>
            </a:r>
            <a:r>
              <a:rPr lang="en-US" b="1" dirty="0" smtClean="0">
                <a:solidFill>
                  <a:srgbClr val="800080"/>
                </a:solidFill>
                <a:latin typeface="Arial" charset="0"/>
                <a:ea typeface="+mn-ea"/>
              </a:rPr>
              <a:t>self </a:t>
            </a:r>
            <a:r>
              <a:rPr lang="en-US" b="1" dirty="0" err="1" smtClean="0">
                <a:solidFill>
                  <a:srgbClr val="800080"/>
                </a:solidFill>
                <a:latin typeface="Arial" charset="0"/>
                <a:ea typeface="+mn-ea"/>
              </a:rPr>
              <a:t>emmisivity</a:t>
            </a:r>
            <a:r>
              <a:rPr lang="en-US" b="1" dirty="0">
                <a:solidFill>
                  <a:srgbClr val="000000"/>
                </a:solidFill>
                <a:latin typeface="Arial" charset="0"/>
                <a:ea typeface="+mn-ea"/>
              </a:rPr>
              <a:t>, as for homogeneous </a:t>
            </a:r>
            <a:r>
              <a:rPr lang="en-US" b="1" dirty="0" smtClean="0">
                <a:solidFill>
                  <a:srgbClr val="000000"/>
                </a:solidFill>
                <a:latin typeface="Arial" charset="0"/>
                <a:ea typeface="+mn-ea"/>
              </a:rPr>
              <a:t>as </a:t>
            </a:r>
            <a:r>
              <a:rPr lang="en-US" b="1" dirty="0">
                <a:solidFill>
                  <a:srgbClr val="000000"/>
                </a:solidFill>
                <a:latin typeface="Arial" charset="0"/>
                <a:ea typeface="+mn-ea"/>
              </a:rPr>
              <a:t>for </a:t>
            </a:r>
            <a:r>
              <a:rPr lang="en-US" b="1" dirty="0" smtClean="0">
                <a:solidFill>
                  <a:srgbClr val="000000"/>
                </a:solidFill>
                <a:latin typeface="Arial" charset="0"/>
                <a:ea typeface="+mn-ea"/>
              </a:rPr>
              <a:t>layered targets. </a:t>
            </a:r>
          </a:p>
          <a:p>
            <a:pPr defTabSz="1007852" eaLnBrk="1" hangingPunct="1"/>
            <a:endParaRPr lang="en-US" b="1" dirty="0">
              <a:solidFill>
                <a:srgbClr val="000000"/>
              </a:solidFill>
              <a:latin typeface="Arial" charset="0"/>
              <a:ea typeface="+mn-ea"/>
            </a:endParaRPr>
          </a:p>
          <a:p>
            <a:pPr defTabSz="1007852" eaLnBrk="1" hangingPunct="1"/>
            <a:r>
              <a:rPr lang="en-US" b="1" dirty="0" smtClean="0">
                <a:solidFill>
                  <a:srgbClr val="800080"/>
                </a:solidFill>
                <a:latin typeface="Arial" charset="0"/>
                <a:ea typeface="+mn-ea"/>
              </a:rPr>
              <a:t>Further development is seeing </a:t>
            </a:r>
            <a:r>
              <a:rPr lang="en-US" b="1" dirty="0" smtClean="0">
                <a:solidFill>
                  <a:srgbClr val="000000"/>
                </a:solidFill>
                <a:latin typeface="Arial" charset="0"/>
                <a:ea typeface="+mn-ea"/>
              </a:rPr>
              <a:t>implementing </a:t>
            </a:r>
            <a:r>
              <a:rPr lang="en-US" b="1" dirty="0" smtClean="0">
                <a:solidFill>
                  <a:srgbClr val="CC0000"/>
                </a:solidFill>
                <a:latin typeface="Arial" charset="0"/>
                <a:ea typeface="+mn-ea"/>
              </a:rPr>
              <a:t>multiple-zones concept</a:t>
            </a:r>
            <a:r>
              <a:rPr lang="en-US" b="1" dirty="0" smtClean="0">
                <a:solidFill>
                  <a:srgbClr val="000000"/>
                </a:solidFill>
                <a:latin typeface="Arial" charset="0"/>
                <a:ea typeface="+mn-ea"/>
              </a:rPr>
              <a:t>, where the plasma zones with different parameters are considered to contribute to the </a:t>
            </a:r>
            <a:r>
              <a:rPr lang="en-US" b="1" dirty="0" smtClean="0">
                <a:solidFill>
                  <a:srgbClr val="CC0000"/>
                </a:solidFill>
                <a:latin typeface="Arial" charset="0"/>
                <a:ea typeface="+mn-ea"/>
              </a:rPr>
              <a:t>absorption of a certain spectral components </a:t>
            </a:r>
            <a:r>
              <a:rPr lang="en-US" b="1" dirty="0" smtClean="0">
                <a:solidFill>
                  <a:srgbClr val="000000"/>
                </a:solidFill>
                <a:latin typeface="Arial" charset="0"/>
                <a:ea typeface="+mn-ea"/>
              </a:rPr>
              <a:t>(related to a particular ion charge states)</a:t>
            </a:r>
            <a:endParaRPr lang="en-US" b="1" dirty="0">
              <a:solidFill>
                <a:srgbClr val="000000"/>
              </a:solidFill>
              <a:latin typeface="Arial" charset="0"/>
              <a:ea typeface="+mn-ea"/>
            </a:endParaRPr>
          </a:p>
        </p:txBody>
      </p:sp>
      <p:sp>
        <p:nvSpPr>
          <p:cNvPr id="3"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defTabSz="1007852"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WDM absorption spectroscopy - Summary</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sp>
        <p:nvSpPr>
          <p:cNvPr id="4" name="AutoShape 4"/>
          <p:cNvSpPr>
            <a:spLocks noChangeArrowheads="1"/>
          </p:cNvSpPr>
          <p:nvPr/>
        </p:nvSpPr>
        <p:spPr bwMode="auto">
          <a:xfrm>
            <a:off x="468955" y="1373785"/>
            <a:ext cx="237977" cy="23799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
        <p:nvSpPr>
          <p:cNvPr id="5" name="AutoShape 7"/>
          <p:cNvSpPr>
            <a:spLocks noChangeArrowheads="1"/>
          </p:cNvSpPr>
          <p:nvPr/>
        </p:nvSpPr>
        <p:spPr bwMode="auto">
          <a:xfrm>
            <a:off x="468955" y="2352946"/>
            <a:ext cx="237977" cy="23799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
        <p:nvSpPr>
          <p:cNvPr id="7" name="AutoShape 15"/>
          <p:cNvSpPr>
            <a:spLocks noChangeArrowheads="1"/>
          </p:cNvSpPr>
          <p:nvPr/>
        </p:nvSpPr>
        <p:spPr bwMode="auto">
          <a:xfrm>
            <a:off x="468955" y="4686123"/>
            <a:ext cx="237977" cy="23799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
        <p:nvSpPr>
          <p:cNvPr id="8" name="AutoShape 17"/>
          <p:cNvSpPr>
            <a:spLocks noChangeArrowheads="1"/>
          </p:cNvSpPr>
          <p:nvPr/>
        </p:nvSpPr>
        <p:spPr bwMode="auto">
          <a:xfrm>
            <a:off x="468955" y="3541101"/>
            <a:ext cx="237977" cy="23799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
        <p:nvSpPr>
          <p:cNvPr id="9" name="AutoShape 19"/>
          <p:cNvSpPr>
            <a:spLocks noChangeArrowheads="1"/>
          </p:cNvSpPr>
          <p:nvPr/>
        </p:nvSpPr>
        <p:spPr bwMode="auto">
          <a:xfrm>
            <a:off x="468955" y="5765403"/>
            <a:ext cx="237977" cy="237990"/>
          </a:xfrm>
          <a:custGeom>
            <a:avLst/>
            <a:gdLst>
              <a:gd name="T0" fmla="*/ 10785006 w 21600"/>
              <a:gd name="T1" fmla="*/ 0 h 21600"/>
              <a:gd name="T2" fmla="*/ 3158577 w 21600"/>
              <a:gd name="T3" fmla="*/ 3158577 h 21600"/>
              <a:gd name="T4" fmla="*/ 0 w 21600"/>
              <a:gd name="T5" fmla="*/ 10785006 h 21600"/>
              <a:gd name="T6" fmla="*/ 3158577 w 21600"/>
              <a:gd name="T7" fmla="*/ 18411441 h 21600"/>
              <a:gd name="T8" fmla="*/ 10785006 w 21600"/>
              <a:gd name="T9" fmla="*/ 21570011 h 21600"/>
              <a:gd name="T10" fmla="*/ 18411441 w 21600"/>
              <a:gd name="T11" fmla="*/ 18411441 h 21600"/>
              <a:gd name="T12" fmla="*/ 21570011 w 21600"/>
              <a:gd name="T13" fmla="*/ 10785006 h 21600"/>
              <a:gd name="T14" fmla="*/ 18411441 w 21600"/>
              <a:gd name="T15" fmla="*/ 31585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76" tIns="50389" rIns="100776" bIns="50389" anchor="ctr"/>
          <a:lstStyle/>
          <a:p>
            <a:pPr defTabSz="1007852" eaLnBrk="1" hangingPunct="1"/>
            <a:endParaRPr lang="en-US" b="1" dirty="0">
              <a:solidFill>
                <a:srgbClr val="000000"/>
              </a:solidFill>
              <a:latin typeface="Arial" charset="0"/>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865" y="2579115"/>
            <a:ext cx="10015984" cy="369324"/>
          </a:xfrm>
          <a:prstGeom prst="rect">
            <a:avLst/>
          </a:prstGeom>
          <a:noFill/>
        </p:spPr>
        <p:txBody>
          <a:bodyPr wrap="square" lIns="91432" tIns="45716" rIns="91432" bIns="45716" rtlCol="0">
            <a:spAutoFit/>
          </a:bodyPr>
          <a:lstStyle/>
          <a:p>
            <a:pPr>
              <a:spcAft>
                <a:spcPts val="0"/>
              </a:spcAft>
            </a:pPr>
            <a:r>
              <a:rPr lang="en-US" dirty="0" smtClean="0"/>
              <a:t>// C.P. </a:t>
            </a:r>
            <a:r>
              <a:rPr lang="en-US" dirty="0" err="1" smtClean="0"/>
              <a:t>Ridgers</a:t>
            </a:r>
            <a:r>
              <a:rPr lang="en-US" dirty="0" smtClean="0"/>
              <a:t> </a:t>
            </a:r>
            <a:r>
              <a:rPr lang="en-US" i="1" dirty="0" smtClean="0"/>
              <a:t>et al</a:t>
            </a:r>
            <a:r>
              <a:rPr lang="en-US" dirty="0" smtClean="0"/>
              <a:t>. PRL</a:t>
            </a:r>
            <a:r>
              <a:rPr lang="en-US" i="1" dirty="0" smtClean="0"/>
              <a:t> </a:t>
            </a:r>
            <a:r>
              <a:rPr lang="en-US" b="1" dirty="0" smtClean="0"/>
              <a:t>108</a:t>
            </a:r>
            <a:r>
              <a:rPr lang="en-US" dirty="0"/>
              <a:t>, 165006 (2012</a:t>
            </a:r>
            <a:r>
              <a:rPr lang="en-US" dirty="0" smtClean="0"/>
              <a:t>). L.L. </a:t>
            </a:r>
            <a:r>
              <a:rPr lang="en-US" dirty="0" err="1" smtClean="0"/>
              <a:t>Ji</a:t>
            </a:r>
            <a:r>
              <a:rPr lang="en-US" dirty="0" smtClean="0"/>
              <a:t> et al. PRL</a:t>
            </a:r>
            <a:r>
              <a:rPr lang="en-US" i="1" dirty="0" smtClean="0"/>
              <a:t> </a:t>
            </a:r>
            <a:r>
              <a:rPr lang="en-US" b="1" dirty="0"/>
              <a:t>112</a:t>
            </a:r>
            <a:r>
              <a:rPr lang="en-US" dirty="0"/>
              <a:t>, 145003 (2014</a:t>
            </a:r>
            <a:r>
              <a:rPr lang="en-US" dirty="0" smtClean="0"/>
              <a:t>), ….many</a:t>
            </a:r>
            <a:endParaRPr lang="en-US" dirty="0"/>
          </a:p>
        </p:txBody>
      </p:sp>
      <p:sp>
        <p:nvSpPr>
          <p:cNvPr id="6"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85" tIns="50393" rIns="100785" bIns="50393" anchor="ctr"/>
          <a:lstStyle/>
          <a:p>
            <a:pPr algn="ctr" eaLnBrk="0" hangingPunct="0">
              <a:defRPr/>
            </a:pPr>
            <a:r>
              <a:rPr lang="en-US" sz="3200" b="1" dirty="0">
                <a:solidFill>
                  <a:srgbClr val="5A0DAF"/>
                </a:solidFill>
                <a:effectLst>
                  <a:outerShdw blurRad="38100" dist="38100" dir="2700000" algn="tl">
                    <a:srgbClr val="000000"/>
                  </a:outerShdw>
                </a:effectLst>
                <a:latin typeface="Comic Sans MS" pitchFamily="66" charset="0"/>
              </a:rPr>
              <a:t>Radiation dominated matter</a:t>
            </a:r>
          </a:p>
        </p:txBody>
      </p:sp>
      <p:sp>
        <p:nvSpPr>
          <p:cNvPr id="7" name="TextBox 6"/>
          <p:cNvSpPr txBox="1"/>
          <p:nvPr/>
        </p:nvSpPr>
        <p:spPr>
          <a:xfrm>
            <a:off x="315901" y="1767852"/>
            <a:ext cx="7893491" cy="830989"/>
          </a:xfrm>
          <a:prstGeom prst="rect">
            <a:avLst/>
          </a:prstGeom>
          <a:noFill/>
        </p:spPr>
        <p:txBody>
          <a:bodyPr wrap="none" lIns="91432" tIns="45716" rIns="91432" bIns="45716" rtlCol="0">
            <a:spAutoFit/>
          </a:bodyPr>
          <a:lstStyle/>
          <a:p>
            <a:r>
              <a:rPr lang="en-US" sz="2400" b="1" dirty="0" smtClean="0">
                <a:solidFill>
                  <a:srgbClr val="C00000"/>
                </a:solidFill>
              </a:rPr>
              <a:t>Radiation Dominated Regime </a:t>
            </a:r>
            <a:r>
              <a:rPr lang="en-US" sz="2400" b="1" dirty="0" smtClean="0"/>
              <a:t>of matter - </a:t>
            </a:r>
          </a:p>
          <a:p>
            <a:r>
              <a:rPr lang="en-US" sz="2400" b="1" dirty="0" smtClean="0"/>
              <a:t>when plasma radiation dominates particle dynamics </a:t>
            </a:r>
          </a:p>
        </p:txBody>
      </p:sp>
      <p:sp>
        <p:nvSpPr>
          <p:cNvPr id="10" name="TextBox 9"/>
          <p:cNvSpPr txBox="1"/>
          <p:nvPr/>
        </p:nvSpPr>
        <p:spPr>
          <a:xfrm>
            <a:off x="342932" y="3217200"/>
            <a:ext cx="8249871" cy="523212"/>
          </a:xfrm>
          <a:prstGeom prst="rect">
            <a:avLst/>
          </a:prstGeom>
          <a:noFill/>
        </p:spPr>
        <p:txBody>
          <a:bodyPr wrap="none" lIns="91432" tIns="45716" rIns="91432" bIns="45716" rtlCol="0">
            <a:spAutoFit/>
          </a:bodyPr>
          <a:lstStyle/>
          <a:p>
            <a:r>
              <a:rPr lang="en-US" b="1" dirty="0" smtClean="0">
                <a:solidFill>
                  <a:srgbClr val="7030A0"/>
                </a:solidFill>
              </a:rPr>
              <a:t>To reach RDR – the laser field should reach 1e23-1e24 W/cm</a:t>
            </a:r>
            <a:r>
              <a:rPr lang="en-US" b="1" baseline="30000" dirty="0" smtClean="0">
                <a:solidFill>
                  <a:srgbClr val="7030A0"/>
                </a:solidFill>
              </a:rPr>
              <a:t>2</a:t>
            </a:r>
            <a:r>
              <a:rPr lang="en-US" b="1" dirty="0" smtClean="0">
                <a:solidFill>
                  <a:srgbClr val="7030A0"/>
                </a:solidFill>
              </a:rPr>
              <a:t> intensity </a:t>
            </a:r>
            <a:r>
              <a:rPr lang="en-US" sz="2800" b="1" dirty="0" smtClean="0">
                <a:solidFill>
                  <a:srgbClr val="7030A0"/>
                </a:solidFill>
                <a:sym typeface="Wingdings" pitchFamily="2" charset="2"/>
              </a:rPr>
              <a:t></a:t>
            </a:r>
            <a:endParaRPr lang="en-US" b="1" dirty="0" smtClean="0">
              <a:solidFill>
                <a:srgbClr val="7030A0"/>
              </a:solidFill>
            </a:endParaRPr>
          </a:p>
        </p:txBody>
      </p:sp>
      <p:sp>
        <p:nvSpPr>
          <p:cNvPr id="13" name="Прямоугольник 12"/>
          <p:cNvSpPr/>
          <p:nvPr/>
        </p:nvSpPr>
        <p:spPr>
          <a:xfrm>
            <a:off x="323099" y="2939536"/>
            <a:ext cx="8437072" cy="369324"/>
          </a:xfrm>
          <a:prstGeom prst="rect">
            <a:avLst/>
          </a:prstGeom>
        </p:spPr>
        <p:txBody>
          <a:bodyPr wrap="square" lIns="91432" tIns="45716" rIns="91432" bIns="45716">
            <a:spAutoFit/>
          </a:bodyPr>
          <a:lstStyle/>
          <a:p>
            <a:pPr lvl="0"/>
            <a:r>
              <a:rPr lang="en-US" dirty="0" smtClean="0">
                <a:solidFill>
                  <a:srgbClr val="C00000"/>
                </a:solidFill>
              </a:rPr>
              <a:t> + </a:t>
            </a:r>
            <a:r>
              <a:rPr lang="en-US" b="1" dirty="0" smtClean="0">
                <a:solidFill>
                  <a:srgbClr val="C00000"/>
                </a:solidFill>
              </a:rPr>
              <a:t>up to 30% of optical laser radiation could be transformed to </a:t>
            </a:r>
            <a:r>
              <a:rPr lang="en-US" b="1" i="1" dirty="0" smtClean="0">
                <a:solidFill>
                  <a:srgbClr val="C00000"/>
                </a:solidFill>
              </a:rPr>
              <a:t>γ</a:t>
            </a:r>
            <a:r>
              <a:rPr lang="en-US" b="1" dirty="0" smtClean="0">
                <a:solidFill>
                  <a:srgbClr val="C00000"/>
                </a:solidFill>
              </a:rPr>
              <a:t> -ray flash)</a:t>
            </a:r>
            <a:endParaRPr lang="en-US" dirty="0">
              <a:solidFill>
                <a:srgbClr val="C00000"/>
              </a:solidFill>
            </a:endParaRPr>
          </a:p>
        </p:txBody>
      </p:sp>
      <p:sp>
        <p:nvSpPr>
          <p:cNvPr id="14" name="Овал 13"/>
          <p:cNvSpPr/>
          <p:nvPr/>
        </p:nvSpPr>
        <p:spPr bwMode="auto">
          <a:xfrm>
            <a:off x="5276019" y="2108200"/>
            <a:ext cx="2907842" cy="520700"/>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eaLnBrk="1">
              <a:lnSpc>
                <a:spcPct val="94000"/>
              </a:lnSpc>
              <a:buClr>
                <a:srgbClr val="000000"/>
              </a:buClr>
              <a:buSzPct val="100000"/>
            </a:pPr>
            <a:endParaRPr lang="en-US" dirty="0" smtClean="0"/>
          </a:p>
        </p:txBody>
      </p:sp>
      <p:sp>
        <p:nvSpPr>
          <p:cNvPr id="15" name="TextBox 14"/>
          <p:cNvSpPr txBox="1"/>
          <p:nvPr/>
        </p:nvSpPr>
        <p:spPr>
          <a:xfrm>
            <a:off x="328598" y="4523752"/>
            <a:ext cx="8954679" cy="830989"/>
          </a:xfrm>
          <a:prstGeom prst="rect">
            <a:avLst/>
          </a:prstGeom>
          <a:noFill/>
        </p:spPr>
        <p:txBody>
          <a:bodyPr wrap="none" lIns="91432" tIns="45716" rIns="91432" bIns="45716" rtlCol="0">
            <a:spAutoFit/>
          </a:bodyPr>
          <a:lstStyle/>
          <a:p>
            <a:r>
              <a:rPr lang="en-US" sz="2400" b="1" dirty="0" smtClean="0">
                <a:solidFill>
                  <a:srgbClr val="C00000"/>
                </a:solidFill>
              </a:rPr>
              <a:t>Radiation Dominated Kinetic Regime </a:t>
            </a:r>
            <a:r>
              <a:rPr lang="en-US" sz="2400" b="1" dirty="0" smtClean="0"/>
              <a:t>- </a:t>
            </a:r>
          </a:p>
          <a:p>
            <a:r>
              <a:rPr lang="en-US" sz="2400" b="1" dirty="0" smtClean="0"/>
              <a:t>when plasma radiation processes dominate atomic kinetics </a:t>
            </a:r>
          </a:p>
        </p:txBody>
      </p:sp>
      <p:sp>
        <p:nvSpPr>
          <p:cNvPr id="16" name="Прямоугольник 15"/>
          <p:cNvSpPr/>
          <p:nvPr/>
        </p:nvSpPr>
        <p:spPr>
          <a:xfrm>
            <a:off x="373195" y="5322372"/>
            <a:ext cx="4549114" cy="369324"/>
          </a:xfrm>
          <a:prstGeom prst="rect">
            <a:avLst/>
          </a:prstGeom>
        </p:spPr>
        <p:txBody>
          <a:bodyPr wrap="none" lIns="91432" tIns="45716" rIns="91432" bIns="45716">
            <a:spAutoFit/>
          </a:bodyPr>
          <a:lstStyle/>
          <a:p>
            <a:r>
              <a:rPr lang="en-US" dirty="0" smtClean="0"/>
              <a:t>// J. </a:t>
            </a:r>
            <a:r>
              <a:rPr lang="en-US" dirty="0" err="1" smtClean="0"/>
              <a:t>Colgan</a:t>
            </a:r>
            <a:r>
              <a:rPr lang="en-US" dirty="0" smtClean="0"/>
              <a:t> </a:t>
            </a:r>
            <a:r>
              <a:rPr lang="en-US" i="1" dirty="0" smtClean="0"/>
              <a:t>et al.</a:t>
            </a:r>
            <a:r>
              <a:rPr lang="en-US" dirty="0" smtClean="0"/>
              <a:t>, PRL </a:t>
            </a:r>
            <a:r>
              <a:rPr lang="en-US" b="1" dirty="0" smtClean="0"/>
              <a:t>110</a:t>
            </a:r>
            <a:r>
              <a:rPr lang="en-US" dirty="0" smtClean="0"/>
              <a:t>, 125001 (2013)</a:t>
            </a:r>
            <a:endParaRPr lang="en-US" dirty="0"/>
          </a:p>
        </p:txBody>
      </p:sp>
      <p:sp>
        <p:nvSpPr>
          <p:cNvPr id="17" name="TextBox 16"/>
          <p:cNvSpPr txBox="1"/>
          <p:nvPr/>
        </p:nvSpPr>
        <p:spPr>
          <a:xfrm>
            <a:off x="349281" y="5585750"/>
            <a:ext cx="7849120" cy="523212"/>
          </a:xfrm>
          <a:prstGeom prst="rect">
            <a:avLst/>
          </a:prstGeom>
          <a:noFill/>
        </p:spPr>
        <p:txBody>
          <a:bodyPr wrap="none" lIns="91432" tIns="45716" rIns="91432" bIns="45716" rtlCol="0">
            <a:spAutoFit/>
          </a:bodyPr>
          <a:lstStyle/>
          <a:p>
            <a:r>
              <a:rPr lang="en-US" b="1" dirty="0" smtClean="0">
                <a:solidFill>
                  <a:srgbClr val="C00000"/>
                </a:solidFill>
              </a:rPr>
              <a:t>To reach RDKR – the laser field of ~ 1e21 W/cm</a:t>
            </a:r>
            <a:r>
              <a:rPr lang="en-US" b="1" baseline="30000" dirty="0" smtClean="0">
                <a:solidFill>
                  <a:srgbClr val="C00000"/>
                </a:solidFill>
              </a:rPr>
              <a:t>2</a:t>
            </a:r>
            <a:r>
              <a:rPr lang="en-US" b="1" dirty="0" smtClean="0">
                <a:solidFill>
                  <a:srgbClr val="C00000"/>
                </a:solidFill>
              </a:rPr>
              <a:t> should be enough</a:t>
            </a:r>
            <a:r>
              <a:rPr lang="en-US" sz="2800" b="1" dirty="0" smtClean="0">
                <a:solidFill>
                  <a:srgbClr val="C00000"/>
                </a:solidFill>
              </a:rPr>
              <a:t> </a:t>
            </a:r>
            <a:r>
              <a:rPr lang="en-US" sz="2800" b="1" dirty="0" smtClean="0">
                <a:solidFill>
                  <a:srgbClr val="C00000"/>
                </a:solidFill>
                <a:sym typeface="Wingdings" pitchFamily="2" charset="2"/>
              </a:rPr>
              <a:t></a:t>
            </a:r>
            <a:endParaRPr lang="en-US" b="1" dirty="0" smtClean="0">
              <a:solidFill>
                <a:srgbClr val="C00000"/>
              </a:solidFill>
            </a:endParaRPr>
          </a:p>
        </p:txBody>
      </p:sp>
      <p:sp>
        <p:nvSpPr>
          <p:cNvPr id="18" name="Прямоугольник 17"/>
          <p:cNvSpPr/>
          <p:nvPr/>
        </p:nvSpPr>
        <p:spPr>
          <a:xfrm>
            <a:off x="717437" y="6070868"/>
            <a:ext cx="8920345" cy="369324"/>
          </a:xfrm>
          <a:prstGeom prst="rect">
            <a:avLst/>
          </a:prstGeom>
        </p:spPr>
        <p:txBody>
          <a:bodyPr wrap="square" lIns="91432" tIns="45716" rIns="91432" bIns="45716">
            <a:spAutoFit/>
          </a:bodyPr>
          <a:lstStyle/>
          <a:p>
            <a:pPr>
              <a:spcAft>
                <a:spcPts val="0"/>
              </a:spcAft>
            </a:pPr>
            <a:r>
              <a:rPr lang="en-US" b="1" i="1" dirty="0" smtClean="0"/>
              <a:t>Plasma produced by intense XFEL beam is a good example of RDKR</a:t>
            </a:r>
            <a:r>
              <a:rPr lang="en-US" b="1" i="1" dirty="0" smtClean="0"/>
              <a:t>. </a:t>
            </a:r>
            <a:endParaRPr lang="en-US" b="1" i="1" dirty="0"/>
          </a:p>
        </p:txBody>
      </p:sp>
      <p:sp>
        <p:nvSpPr>
          <p:cNvPr id="19" name="Овал 18"/>
          <p:cNvSpPr/>
          <p:nvPr/>
        </p:nvSpPr>
        <p:spPr bwMode="auto">
          <a:xfrm>
            <a:off x="6736289" y="4857749"/>
            <a:ext cx="2539600" cy="520700"/>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eaLnBrk="1">
              <a:lnSpc>
                <a:spcPct val="94000"/>
              </a:lnSpc>
              <a:buClr>
                <a:srgbClr val="000000"/>
              </a:buClr>
              <a:buSzPct val="100000"/>
            </a:pPr>
            <a:endParaRPr lang="en-US" dirty="0" smtClean="0"/>
          </a:p>
        </p:txBody>
      </p:sp>
    </p:spTree>
    <p:extLst>
      <p:ext uri="{BB962C8B-B14F-4D97-AF65-F5344CB8AC3E}">
        <p14:creationId xmlns:p14="http://schemas.microsoft.com/office/powerpoint/2010/main" xmlns="" val="34672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p:bldP spid="16" grpId="0"/>
      <p:bldP spid="17" grpId="0"/>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728680"/>
            <a:ext cx="10061690" cy="830989"/>
          </a:xfrm>
          <a:prstGeom prst="rect">
            <a:avLst/>
          </a:prstGeom>
          <a:noFill/>
        </p:spPr>
        <p:txBody>
          <a:bodyPr wrap="square" lIns="91432" tIns="45716" rIns="91432" bIns="45716">
            <a:spAutoFit/>
          </a:bodyPr>
          <a:lstStyle/>
          <a:p>
            <a:pPr algn="ctr"/>
            <a:r>
              <a:rPr lang="en-US" sz="2400" b="1" dirty="0">
                <a:solidFill>
                  <a:srgbClr val="C00000"/>
                </a:solidFill>
              </a:rPr>
              <a:t>KK Hollow </a:t>
            </a:r>
            <a:r>
              <a:rPr lang="en-US" sz="2400" b="1" dirty="0">
                <a:solidFill>
                  <a:srgbClr val="7030A0"/>
                </a:solidFill>
              </a:rPr>
              <a:t>ion spectra can be </a:t>
            </a:r>
            <a:r>
              <a:rPr lang="en-US" sz="2400" b="1" dirty="0">
                <a:solidFill>
                  <a:srgbClr val="C00000"/>
                </a:solidFill>
              </a:rPr>
              <a:t>dominant </a:t>
            </a:r>
            <a:r>
              <a:rPr lang="en-US" sz="2400" b="1" dirty="0" smtClean="0">
                <a:solidFill>
                  <a:srgbClr val="7030A0"/>
                </a:solidFill>
              </a:rPr>
              <a:t>in </a:t>
            </a:r>
            <a:r>
              <a:rPr lang="en-US" sz="2400" b="1" dirty="0">
                <a:solidFill>
                  <a:srgbClr val="7030A0"/>
                </a:solidFill>
              </a:rPr>
              <a:t>the plasma emission </a:t>
            </a:r>
            <a:endParaRPr lang="en-US" sz="2400" b="1" dirty="0" smtClean="0">
              <a:solidFill>
                <a:srgbClr val="7030A0"/>
              </a:solidFill>
            </a:endParaRPr>
          </a:p>
          <a:p>
            <a:pPr algn="ctr"/>
            <a:r>
              <a:rPr lang="en-US" sz="2400" b="1" dirty="0" smtClean="0">
                <a:solidFill>
                  <a:srgbClr val="7030A0"/>
                </a:solidFill>
              </a:rPr>
              <a:t>if there is an ultra-bright </a:t>
            </a:r>
            <a:r>
              <a:rPr lang="en-US" sz="2400" b="1" dirty="0">
                <a:solidFill>
                  <a:srgbClr val="7030A0"/>
                </a:solidFill>
              </a:rPr>
              <a:t>X-ray source</a:t>
            </a:r>
            <a:endParaRPr lang="ru-RU" sz="2400" b="1" dirty="0">
              <a:solidFill>
                <a:srgbClr val="7030A0"/>
              </a:solidFill>
            </a:endParaRPr>
          </a:p>
        </p:txBody>
      </p:sp>
      <p:sp>
        <p:nvSpPr>
          <p:cNvPr id="5" name="TextBox 4"/>
          <p:cNvSpPr txBox="1"/>
          <p:nvPr/>
        </p:nvSpPr>
        <p:spPr>
          <a:xfrm>
            <a:off x="269164" y="795261"/>
            <a:ext cx="9943204" cy="430819"/>
          </a:xfrm>
          <a:prstGeom prst="rect">
            <a:avLst/>
          </a:prstGeom>
          <a:noFill/>
        </p:spPr>
        <p:txBody>
          <a:bodyPr wrap="square" lIns="91432" tIns="45716" rIns="91432" bIns="45716" rtlCol="0">
            <a:spAutoFit/>
          </a:bodyPr>
          <a:lstStyle/>
          <a:p>
            <a:pPr algn="just"/>
            <a:r>
              <a:rPr lang="en-US" sz="2200" b="1" dirty="0">
                <a:solidFill>
                  <a:srgbClr val="C00000"/>
                </a:solidFill>
              </a:rPr>
              <a:t>X-Ray photons preferentially ionize inner shells rather than outer shells</a:t>
            </a:r>
          </a:p>
        </p:txBody>
      </p:sp>
      <p:sp>
        <p:nvSpPr>
          <p:cNvPr id="9" name="Rectangle 3"/>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400" b="1" dirty="0">
                <a:solidFill>
                  <a:srgbClr val="5A0DAF"/>
                </a:solidFill>
                <a:effectLst>
                  <a:outerShdw blurRad="38100" dist="38100" dir="2700000" algn="tl">
                    <a:srgbClr val="000000"/>
                  </a:outerShdw>
                </a:effectLst>
                <a:latin typeface="Comic Sans MS" pitchFamily="66" charset="0"/>
              </a:rPr>
              <a:t>High-temperature plasma under external intense X-rays</a:t>
            </a:r>
          </a:p>
        </p:txBody>
      </p:sp>
      <p:pic>
        <p:nvPicPr>
          <p:cNvPr id="10" name="Picture 10" descr="Fig2"/>
          <p:cNvPicPr>
            <a:picLocks noChangeAspect="1" noChangeArrowheads="1"/>
          </p:cNvPicPr>
          <p:nvPr/>
        </p:nvPicPr>
        <p:blipFill>
          <a:blip r:embed="rId2" cstate="print">
            <a:lum bright="-12000" contrast="30000"/>
          </a:blip>
          <a:srcRect/>
          <a:stretch>
            <a:fillRect/>
          </a:stretch>
        </p:blipFill>
        <p:spPr bwMode="auto">
          <a:xfrm>
            <a:off x="1904701" y="1271957"/>
            <a:ext cx="5831807" cy="4644781"/>
          </a:xfrm>
          <a:prstGeom prst="rect">
            <a:avLst/>
          </a:prstGeom>
          <a:noFill/>
          <a:ln w="9525">
            <a:noFill/>
            <a:miter lim="800000"/>
            <a:headEnd/>
            <a:tailEnd/>
          </a:ln>
        </p:spPr>
      </p:pic>
      <p:sp>
        <p:nvSpPr>
          <p:cNvPr id="6" name="Text Box 4"/>
          <p:cNvSpPr txBox="1">
            <a:spLocks noChangeArrowheads="1"/>
          </p:cNvSpPr>
          <p:nvPr/>
        </p:nvSpPr>
        <p:spPr bwMode="auto">
          <a:xfrm>
            <a:off x="393640" y="5962824"/>
            <a:ext cx="9758412" cy="646323"/>
          </a:xfrm>
          <a:prstGeom prst="rect">
            <a:avLst/>
          </a:prstGeom>
          <a:noFill/>
          <a:ln w="9525">
            <a:noFill/>
            <a:miter lim="800000"/>
            <a:headEnd/>
            <a:tailEnd/>
          </a:ln>
        </p:spPr>
        <p:txBody>
          <a:bodyPr wrap="square" lIns="91432" tIns="45716" rIns="91432" bIns="45716">
            <a:spAutoFit/>
          </a:bodyPr>
          <a:lstStyle/>
          <a:p>
            <a:pPr algn="ctr"/>
            <a:r>
              <a:rPr lang="en-US" b="1" dirty="0">
                <a:latin typeface="+mn-lt"/>
              </a:rPr>
              <a:t>Exotic hollow atom states </a:t>
            </a:r>
            <a:r>
              <a:rPr lang="en-US" b="1" dirty="0" smtClean="0">
                <a:latin typeface="+mn-lt"/>
              </a:rPr>
              <a:t>– the states with a number of K and/or L shell vacancies, but still populated outer shells</a:t>
            </a:r>
            <a:endParaRPr lang="ru-RU" b="1" dirty="0">
              <a:latin typeface="+mn-lt"/>
            </a:endParaRPr>
          </a:p>
        </p:txBody>
      </p:sp>
    </p:spTree>
    <p:extLst>
      <p:ext uri="{BB962C8B-B14F-4D97-AF65-F5344CB8AC3E}">
        <p14:creationId xmlns="" xmlns:p14="http://schemas.microsoft.com/office/powerpoint/2010/main" val="26017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78379" y="4176717"/>
            <a:ext cx="9912257" cy="2885189"/>
            <a:chOff x="20630" y="1313259"/>
            <a:chExt cx="8993636" cy="2617391"/>
          </a:xfrm>
        </p:grpSpPr>
        <p:sp>
          <p:nvSpPr>
            <p:cNvPr id="11268" name="TextBox 108"/>
            <p:cNvSpPr txBox="1">
              <a:spLocks noChangeArrowheads="1"/>
            </p:cNvSpPr>
            <p:nvPr/>
          </p:nvSpPr>
          <p:spPr bwMode="auto">
            <a:xfrm>
              <a:off x="1209626" y="1313259"/>
              <a:ext cx="6491476" cy="390893"/>
            </a:xfrm>
            <a:prstGeom prst="rect">
              <a:avLst/>
            </a:prstGeom>
            <a:noFill/>
            <a:ln w="9525">
              <a:noFill/>
              <a:miter lim="800000"/>
              <a:headEnd/>
              <a:tailEnd/>
            </a:ln>
          </p:spPr>
          <p:txBody>
            <a:bodyPr wrap="none">
              <a:spAutoFit/>
            </a:bodyPr>
            <a:lstStyle/>
            <a:p>
              <a:r>
                <a:rPr lang="en-US" altLang="ja-JP" sz="2200" dirty="0">
                  <a:solidFill>
                    <a:srgbClr val="C00000"/>
                  </a:solidFill>
                </a:rPr>
                <a:t>2</a:t>
              </a:r>
              <a:r>
                <a:rPr lang="ru-RU" altLang="ja-JP" sz="2200" dirty="0">
                  <a:solidFill>
                    <a:srgbClr val="C00000"/>
                  </a:solidFill>
                </a:rPr>
                <a:t>. </a:t>
              </a:r>
              <a:r>
                <a:rPr lang="en-US" altLang="ja-JP" sz="2200" dirty="0">
                  <a:solidFill>
                    <a:srgbClr val="C00000"/>
                  </a:solidFill>
                </a:rPr>
                <a:t>Indirect e</a:t>
              </a:r>
              <a:r>
                <a:rPr lang="en-US" altLang="ja-JP" sz="2200" dirty="0">
                  <a:solidFill>
                    <a:srgbClr val="C00000"/>
                  </a:solidFill>
                  <a:ea typeface="MS PGothic" pitchFamily="34" charset="-128"/>
                </a:rPr>
                <a:t>xcitation by visible ultra-intense laser pulses</a:t>
              </a:r>
              <a:endParaRPr lang="ru-RU" altLang="ja-JP" sz="2200" dirty="0">
                <a:solidFill>
                  <a:srgbClr val="C00000"/>
                </a:solidFill>
              </a:endParaRPr>
            </a:p>
          </p:txBody>
        </p:sp>
        <p:sp>
          <p:nvSpPr>
            <p:cNvPr id="94" name="Стрелка вправо с вырезом 93"/>
            <p:cNvSpPr/>
            <p:nvPr/>
          </p:nvSpPr>
          <p:spPr>
            <a:xfrm>
              <a:off x="20630" y="2420938"/>
              <a:ext cx="1727200" cy="1323975"/>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0" name="TextBox 109"/>
            <p:cNvSpPr txBox="1">
              <a:spLocks noChangeArrowheads="1"/>
            </p:cNvSpPr>
            <p:nvPr/>
          </p:nvSpPr>
          <p:spPr bwMode="auto">
            <a:xfrm>
              <a:off x="83331" y="2708275"/>
              <a:ext cx="1694405" cy="711984"/>
            </a:xfrm>
            <a:prstGeom prst="rect">
              <a:avLst/>
            </a:prstGeom>
            <a:noFill/>
            <a:ln w="9525">
              <a:noFill/>
              <a:miter lim="800000"/>
              <a:headEnd/>
              <a:tailEnd/>
            </a:ln>
          </p:spPr>
          <p:txBody>
            <a:bodyPr wrap="square">
              <a:spAutoFit/>
            </a:bodyPr>
            <a:lstStyle/>
            <a:p>
              <a:pPr algn="ctr"/>
              <a:r>
                <a:rPr lang="en-US" altLang="ja-JP" sz="1500" b="1" dirty="0">
                  <a:solidFill>
                    <a:srgbClr val="2901BB"/>
                  </a:solidFill>
                  <a:ea typeface="MS PGothic" pitchFamily="34" charset="-128"/>
                </a:rPr>
                <a:t>Ultra-intense optical laser </a:t>
              </a:r>
            </a:p>
            <a:p>
              <a:pPr algn="ctr"/>
              <a:r>
                <a:rPr lang="en-US" altLang="ja-JP" sz="1500" b="1" dirty="0">
                  <a:solidFill>
                    <a:srgbClr val="2901BB"/>
                  </a:solidFill>
                  <a:ea typeface="MS PGothic" pitchFamily="34" charset="-128"/>
                </a:rPr>
                <a:t>radiation</a:t>
              </a:r>
              <a:endParaRPr lang="ru-RU" altLang="ja-JP" sz="1500" b="1" dirty="0">
                <a:solidFill>
                  <a:srgbClr val="2901BB"/>
                </a:solidFill>
              </a:endParaRPr>
            </a:p>
          </p:txBody>
        </p:sp>
        <p:grpSp>
          <p:nvGrpSpPr>
            <p:cNvPr id="3" name="Group 17"/>
            <p:cNvGrpSpPr>
              <a:grpSpLocks/>
            </p:cNvGrpSpPr>
            <p:nvPr/>
          </p:nvGrpSpPr>
          <p:grpSpPr bwMode="auto">
            <a:xfrm>
              <a:off x="4988500" y="2492375"/>
              <a:ext cx="1246499" cy="1065213"/>
              <a:chOff x="2594550" y="2551113"/>
              <a:chExt cx="1246499" cy="1065212"/>
            </a:xfrm>
          </p:grpSpPr>
          <p:sp>
            <p:nvSpPr>
              <p:cNvPr id="105" name="Скругленный прямоугольник 104"/>
              <p:cNvSpPr/>
              <p:nvPr/>
            </p:nvSpPr>
            <p:spPr>
              <a:xfrm>
                <a:off x="2643393" y="2551113"/>
                <a:ext cx="1101725" cy="1065212"/>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C00000"/>
                  </a:solidFill>
                  <a:ea typeface="MS PGothic" pitchFamily="34" charset="-128"/>
                  <a:cs typeface="Arial" charset="0"/>
                </a:endParaRPr>
              </a:p>
            </p:txBody>
          </p:sp>
          <p:sp>
            <p:nvSpPr>
              <p:cNvPr id="11283" name="TextBox 111"/>
              <p:cNvSpPr txBox="1">
                <a:spLocks noChangeArrowheads="1"/>
              </p:cNvSpPr>
              <p:nvPr/>
            </p:nvSpPr>
            <p:spPr bwMode="auto">
              <a:xfrm>
                <a:off x="2594550" y="2766510"/>
                <a:ext cx="1246499" cy="502576"/>
              </a:xfrm>
              <a:prstGeom prst="rect">
                <a:avLst/>
              </a:prstGeom>
              <a:noFill/>
              <a:ln w="9525">
                <a:noFill/>
                <a:miter lim="800000"/>
                <a:headEnd/>
                <a:tailEnd/>
              </a:ln>
            </p:spPr>
            <p:txBody>
              <a:bodyPr wrap="square">
                <a:spAutoFit/>
              </a:bodyPr>
              <a:lstStyle/>
              <a:p>
                <a:pPr algn="ctr"/>
                <a:r>
                  <a:rPr lang="en-US" altLang="ja-JP" sz="1500" b="1" dirty="0">
                    <a:solidFill>
                      <a:srgbClr val="2901BB"/>
                    </a:solidFill>
                    <a:ea typeface="MS PGothic" pitchFamily="34" charset="-128"/>
                  </a:rPr>
                  <a:t>Warm dense plasma</a:t>
                </a:r>
                <a:endParaRPr lang="ru-RU" altLang="ja-JP" sz="1500" b="1" dirty="0">
                  <a:solidFill>
                    <a:srgbClr val="2901BB"/>
                  </a:solidFill>
                </a:endParaRPr>
              </a:p>
            </p:txBody>
          </p:sp>
        </p:grpSp>
        <p:sp>
          <p:nvSpPr>
            <p:cNvPr id="107" name="Стрелка вправо с вырезом 106"/>
            <p:cNvSpPr/>
            <p:nvPr/>
          </p:nvSpPr>
          <p:spPr>
            <a:xfrm>
              <a:off x="1604955" y="2205038"/>
              <a:ext cx="3373905" cy="1725612"/>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3" name="TextBox 117"/>
            <p:cNvSpPr txBox="1">
              <a:spLocks noChangeArrowheads="1"/>
            </p:cNvSpPr>
            <p:nvPr/>
          </p:nvSpPr>
          <p:spPr bwMode="auto">
            <a:xfrm>
              <a:off x="1871655" y="2717946"/>
              <a:ext cx="2913126" cy="711984"/>
            </a:xfrm>
            <a:prstGeom prst="rect">
              <a:avLst/>
            </a:prstGeom>
            <a:noFill/>
            <a:ln w="9525">
              <a:noFill/>
              <a:miter lim="800000"/>
              <a:headEnd/>
              <a:tailEnd/>
            </a:ln>
          </p:spPr>
          <p:txBody>
            <a:bodyPr wrap="square">
              <a:spAutoFit/>
            </a:bodyPr>
            <a:lstStyle/>
            <a:p>
              <a:pPr algn="ctr"/>
              <a:r>
                <a:rPr lang="en-US" altLang="ja-JP" sz="1500" b="1" dirty="0">
                  <a:solidFill>
                    <a:srgbClr val="2901BB"/>
                  </a:solidFill>
                  <a:ea typeface="MS PGothic" pitchFamily="34" charset="-128"/>
                </a:rPr>
                <a:t>Relativistic plasma –generation of ultra-intense fast electrons and </a:t>
              </a:r>
              <a:r>
                <a:rPr lang="ru-RU" altLang="ja-JP" sz="1500" b="1" dirty="0">
                  <a:solidFill>
                    <a:srgbClr val="2901BB"/>
                  </a:solidFill>
                </a:rPr>
                <a:t> </a:t>
              </a:r>
              <a:r>
                <a:rPr lang="en-US" altLang="ja-JP" sz="1500" b="1" dirty="0">
                  <a:solidFill>
                    <a:srgbClr val="2901BB"/>
                  </a:solidFill>
                  <a:ea typeface="MS PGothic" pitchFamily="34" charset="-128"/>
                </a:rPr>
                <a:t>X-ray beams</a:t>
              </a:r>
              <a:endParaRPr lang="ru-RU" altLang="ja-JP" sz="1500" b="1" dirty="0">
                <a:solidFill>
                  <a:srgbClr val="2901BB"/>
                </a:solidFill>
              </a:endParaRPr>
            </a:p>
          </p:txBody>
        </p:sp>
        <p:sp>
          <p:nvSpPr>
            <p:cNvPr id="121" name="Скругленный прямоугольник 120"/>
            <p:cNvSpPr/>
            <p:nvPr/>
          </p:nvSpPr>
          <p:spPr>
            <a:xfrm>
              <a:off x="6450453" y="2351087"/>
              <a:ext cx="2563813" cy="1433513"/>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5" name="TextBox 129"/>
            <p:cNvSpPr txBox="1">
              <a:spLocks noChangeArrowheads="1"/>
            </p:cNvSpPr>
            <p:nvPr/>
          </p:nvSpPr>
          <p:spPr bwMode="auto">
            <a:xfrm>
              <a:off x="6356343" y="2492375"/>
              <a:ext cx="2657923" cy="921391"/>
            </a:xfrm>
            <a:prstGeom prst="rect">
              <a:avLst/>
            </a:prstGeom>
            <a:noFill/>
            <a:ln w="9525">
              <a:noFill/>
              <a:miter lim="800000"/>
              <a:headEnd/>
              <a:tailEnd/>
            </a:ln>
          </p:spPr>
          <p:txBody>
            <a:bodyPr wrap="square">
              <a:spAutoFit/>
            </a:bodyPr>
            <a:lstStyle/>
            <a:p>
              <a:pPr algn="ctr"/>
              <a:r>
                <a:rPr lang="en-US" altLang="ja-JP" sz="1500" b="1" dirty="0">
                  <a:solidFill>
                    <a:srgbClr val="2901BB"/>
                  </a:solidFill>
                  <a:ea typeface="MS PGothic" pitchFamily="34" charset="-128"/>
                </a:rPr>
                <a:t>Production of Hollow ions in warm dense matter by electron or ions collisions or inner shell </a:t>
              </a:r>
              <a:r>
                <a:rPr lang="en-US" altLang="ja-JP" sz="1500" b="1" dirty="0" err="1">
                  <a:solidFill>
                    <a:srgbClr val="2901BB"/>
                  </a:solidFill>
                  <a:ea typeface="MS PGothic" pitchFamily="34" charset="-128"/>
                </a:rPr>
                <a:t>photoionization</a:t>
              </a:r>
              <a:endParaRPr lang="ru-RU" altLang="ja-JP" sz="1500" b="1" dirty="0">
                <a:solidFill>
                  <a:srgbClr val="2901BB"/>
                </a:solidFill>
              </a:endParaRPr>
            </a:p>
          </p:txBody>
        </p:sp>
      </p:grpSp>
      <p:grpSp>
        <p:nvGrpSpPr>
          <p:cNvPr id="4" name="Group 21"/>
          <p:cNvGrpSpPr/>
          <p:nvPr/>
        </p:nvGrpSpPr>
        <p:grpSpPr>
          <a:xfrm>
            <a:off x="591913" y="1398572"/>
            <a:ext cx="8816483" cy="2524396"/>
            <a:chOff x="592138" y="4115477"/>
            <a:chExt cx="7999412" cy="2290086"/>
          </a:xfrm>
        </p:grpSpPr>
        <p:sp>
          <p:nvSpPr>
            <p:cNvPr id="11276" name="TextBox 132"/>
            <p:cNvSpPr txBox="1">
              <a:spLocks noChangeArrowheads="1"/>
            </p:cNvSpPr>
            <p:nvPr/>
          </p:nvSpPr>
          <p:spPr bwMode="auto">
            <a:xfrm>
              <a:off x="966553" y="4115477"/>
              <a:ext cx="7222304" cy="390893"/>
            </a:xfrm>
            <a:prstGeom prst="rect">
              <a:avLst/>
            </a:prstGeom>
            <a:noFill/>
            <a:ln w="9525">
              <a:noFill/>
              <a:miter lim="800000"/>
              <a:headEnd/>
              <a:tailEnd/>
            </a:ln>
          </p:spPr>
          <p:txBody>
            <a:bodyPr wrap="none">
              <a:spAutoFit/>
            </a:bodyPr>
            <a:lstStyle/>
            <a:p>
              <a:r>
                <a:rPr lang="en-US" altLang="ja-JP" sz="2200" dirty="0">
                  <a:solidFill>
                    <a:srgbClr val="002060"/>
                  </a:solidFill>
                </a:rPr>
                <a:t>1</a:t>
              </a:r>
              <a:r>
                <a:rPr lang="ru-RU" altLang="ja-JP" sz="2200" dirty="0">
                  <a:solidFill>
                    <a:srgbClr val="002060"/>
                  </a:solidFill>
                </a:rPr>
                <a:t>. </a:t>
              </a:r>
              <a:r>
                <a:rPr lang="en-US" altLang="ja-JP" sz="2200" dirty="0">
                  <a:solidFill>
                    <a:srgbClr val="002060"/>
                  </a:solidFill>
                </a:rPr>
                <a:t>Direct e</a:t>
              </a:r>
              <a:r>
                <a:rPr lang="en-US" altLang="ja-JP" sz="2200" dirty="0">
                  <a:solidFill>
                    <a:srgbClr val="002060"/>
                  </a:solidFill>
                  <a:ea typeface="MS PGothic" pitchFamily="34" charset="-128"/>
                </a:rPr>
                <a:t>xcitation by ultra-intense X-ray laser or XFEL pulses</a:t>
              </a:r>
              <a:endParaRPr lang="ru-RU" altLang="ja-JP" sz="2200" dirty="0">
                <a:solidFill>
                  <a:srgbClr val="002060"/>
                </a:solidFill>
              </a:endParaRPr>
            </a:p>
          </p:txBody>
        </p:sp>
        <p:sp>
          <p:nvSpPr>
            <p:cNvPr id="136" name="Стрелка вправо с вырезом 135"/>
            <p:cNvSpPr/>
            <p:nvPr/>
          </p:nvSpPr>
          <p:spPr>
            <a:xfrm>
              <a:off x="592138" y="5067300"/>
              <a:ext cx="4752975" cy="1338263"/>
            </a:xfrm>
            <a:prstGeom prst="notchedRightArrow">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78" name="TextBox 136"/>
            <p:cNvSpPr txBox="1">
              <a:spLocks noChangeArrowheads="1"/>
            </p:cNvSpPr>
            <p:nvPr/>
          </p:nvSpPr>
          <p:spPr bwMode="auto">
            <a:xfrm>
              <a:off x="771525" y="5543144"/>
              <a:ext cx="4213225" cy="335051"/>
            </a:xfrm>
            <a:prstGeom prst="rect">
              <a:avLst/>
            </a:prstGeom>
            <a:noFill/>
            <a:ln w="9525">
              <a:noFill/>
              <a:miter lim="800000"/>
              <a:headEnd/>
              <a:tailEnd/>
            </a:ln>
          </p:spPr>
          <p:txBody>
            <a:bodyPr>
              <a:spAutoFit/>
            </a:bodyPr>
            <a:lstStyle/>
            <a:p>
              <a:pPr algn="ctr"/>
              <a:r>
                <a:rPr lang="en-US" altLang="ja-JP" b="1" dirty="0" smtClean="0">
                  <a:solidFill>
                    <a:srgbClr val="002060"/>
                  </a:solidFill>
                  <a:ea typeface="MS PGothic" pitchFamily="34" charset="-128"/>
                </a:rPr>
                <a:t>XFEL X-ray radiation</a:t>
              </a:r>
              <a:endParaRPr lang="ru-RU" altLang="ja-JP" b="1" dirty="0">
                <a:solidFill>
                  <a:srgbClr val="002060"/>
                </a:solidFill>
              </a:endParaRPr>
            </a:p>
          </p:txBody>
        </p:sp>
        <p:sp>
          <p:nvSpPr>
            <p:cNvPr id="133" name="Скругленный прямоугольник 132"/>
            <p:cNvSpPr/>
            <p:nvPr/>
          </p:nvSpPr>
          <p:spPr>
            <a:xfrm>
              <a:off x="5537200" y="4948238"/>
              <a:ext cx="3054350" cy="1395412"/>
            </a:xfrm>
            <a:prstGeom prst="round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a:solidFill>
                  <a:srgbClr val="FFFFFF"/>
                </a:solidFill>
                <a:ea typeface="MS PGothic" pitchFamily="34" charset="-128"/>
                <a:cs typeface="Arial" charset="0"/>
              </a:endParaRPr>
            </a:p>
          </p:txBody>
        </p:sp>
        <p:sp>
          <p:nvSpPr>
            <p:cNvPr id="11280" name="TextBox 129"/>
            <p:cNvSpPr txBox="1">
              <a:spLocks noChangeArrowheads="1"/>
            </p:cNvSpPr>
            <p:nvPr/>
          </p:nvSpPr>
          <p:spPr bwMode="auto">
            <a:xfrm>
              <a:off x="5537200" y="5168495"/>
              <a:ext cx="3011488" cy="837628"/>
            </a:xfrm>
            <a:prstGeom prst="rect">
              <a:avLst/>
            </a:prstGeom>
            <a:noFill/>
            <a:ln w="9525">
              <a:noFill/>
              <a:miter lim="800000"/>
              <a:headEnd/>
              <a:tailEnd/>
            </a:ln>
          </p:spPr>
          <p:txBody>
            <a:bodyPr>
              <a:spAutoFit/>
            </a:bodyPr>
            <a:lstStyle/>
            <a:p>
              <a:pPr algn="ctr">
                <a:spcAft>
                  <a:spcPts val="661"/>
                </a:spcAft>
              </a:pPr>
              <a:r>
                <a:rPr lang="en-US" altLang="ja-JP" b="1" dirty="0">
                  <a:solidFill>
                    <a:srgbClr val="002060"/>
                  </a:solidFill>
                  <a:ea typeface="MS PGothic" pitchFamily="34" charset="-128"/>
                </a:rPr>
                <a:t>Production of Hollow ions in warm dense matter by inner shell </a:t>
              </a:r>
              <a:r>
                <a:rPr lang="en-US" altLang="ja-JP" b="1" dirty="0" err="1">
                  <a:solidFill>
                    <a:srgbClr val="002060"/>
                  </a:solidFill>
                  <a:ea typeface="MS PGothic" pitchFamily="34" charset="-128"/>
                </a:rPr>
                <a:t>photoionization</a:t>
              </a:r>
              <a:endParaRPr lang="ru-RU" altLang="ja-JP" b="1" dirty="0">
                <a:solidFill>
                  <a:srgbClr val="002060"/>
                </a:solidFill>
              </a:endParaRPr>
            </a:p>
          </p:txBody>
        </p:sp>
      </p:grpSp>
      <p:sp>
        <p:nvSpPr>
          <p:cNvPr id="22" name="Rectangle 3"/>
          <p:cNvSpPr>
            <a:spLocks noChangeArrowheads="1"/>
          </p:cNvSpPr>
          <p:nvPr/>
        </p:nvSpPr>
        <p:spPr bwMode="auto">
          <a:xfrm>
            <a:off x="1058" y="1"/>
            <a:ext cx="10077980" cy="937846"/>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32" tIns="45716" rIns="91432" bIns="45716" anchor="ctr"/>
          <a:lstStyle/>
          <a:p>
            <a:pPr algn="ctr">
              <a:defRPr/>
            </a:pPr>
            <a:r>
              <a:rPr lang="en-US" sz="2800" dirty="0" smtClean="0">
                <a:solidFill>
                  <a:srgbClr val="7030A0"/>
                </a:solidFill>
                <a:effectLst>
                  <a:outerShdw blurRad="38100" dist="38100" dir="2700000" algn="tl">
                    <a:srgbClr val="000000"/>
                  </a:outerShdw>
                </a:effectLst>
                <a:latin typeface="+mn-lt"/>
              </a:rPr>
              <a:t>WDM with exotic atomic states due to intense X-rays</a:t>
            </a:r>
            <a:endParaRPr lang="en-US" sz="2800" dirty="0">
              <a:solidFill>
                <a:srgbClr val="7030A0"/>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xmlns="" val="14441334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20"/>
          <p:cNvSpPr>
            <a:spLocks noChangeArrowheads="1"/>
          </p:cNvSpPr>
          <p:nvPr/>
        </p:nvSpPr>
        <p:spPr bwMode="auto">
          <a:xfrm>
            <a:off x="1" y="0"/>
            <a:ext cx="9978251" cy="732978"/>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32" tIns="45716" rIns="91432" bIns="45716" anchor="ctr"/>
          <a:lstStyle/>
          <a:p>
            <a:pPr algn="ctr">
              <a:defRPr/>
            </a:pPr>
            <a:endParaRPr lang="en-US" sz="2600" dirty="0">
              <a:solidFill>
                <a:srgbClr val="C00000"/>
              </a:solidFill>
              <a:latin typeface="Arial Narrow" panose="020B0606020202030204" pitchFamily="34" charset="0"/>
            </a:endParaRPr>
          </a:p>
        </p:txBody>
      </p:sp>
      <p:grpSp>
        <p:nvGrpSpPr>
          <p:cNvPr id="2" name="Group 7"/>
          <p:cNvGrpSpPr/>
          <p:nvPr/>
        </p:nvGrpSpPr>
        <p:grpSpPr>
          <a:xfrm>
            <a:off x="135574" y="6102299"/>
            <a:ext cx="3537740" cy="1368586"/>
            <a:chOff x="244464" y="5949036"/>
            <a:chExt cx="3538297" cy="1368586"/>
          </a:xfrm>
        </p:grpSpPr>
        <p:sp>
          <p:nvSpPr>
            <p:cNvPr id="58" name="TextShape 55"/>
            <p:cNvSpPr txBox="1"/>
            <p:nvPr/>
          </p:nvSpPr>
          <p:spPr>
            <a:xfrm>
              <a:off x="758761" y="5949036"/>
              <a:ext cx="3024000" cy="936000"/>
            </a:xfrm>
            <a:prstGeom prst="rect">
              <a:avLst/>
            </a:prstGeom>
          </p:spPr>
          <p:txBody>
            <a:bodyPr lIns="90000" tIns="45000" rIns="90000" bIns="45000"/>
            <a:lstStyle/>
            <a:p>
              <a:r>
                <a:rPr lang="ru-RU" sz="1400" dirty="0">
                  <a:latin typeface="Arial"/>
                </a:rPr>
                <a:t>  resonance transitions</a:t>
              </a:r>
              <a:endParaRPr dirty="0"/>
            </a:p>
            <a:p>
              <a:r>
                <a:rPr lang="ru-RU" sz="1400" dirty="0">
                  <a:latin typeface="Arial"/>
                </a:rPr>
                <a:t>  Rydberg resonance transitions</a:t>
              </a:r>
              <a:endParaRPr dirty="0"/>
            </a:p>
            <a:p>
              <a:r>
                <a:rPr lang="ru-RU" sz="1400" dirty="0">
                  <a:latin typeface="Arial"/>
                </a:rPr>
                <a:t>  satellites</a:t>
              </a:r>
              <a:endParaRPr dirty="0"/>
            </a:p>
            <a:p>
              <a:r>
                <a:rPr lang="ru-RU" sz="1400" dirty="0">
                  <a:latin typeface="Arial"/>
                </a:rPr>
                <a:t>  Rydberg satellites</a:t>
              </a:r>
              <a:endParaRPr dirty="0"/>
            </a:p>
          </p:txBody>
        </p:sp>
        <p:sp>
          <p:nvSpPr>
            <p:cNvPr id="59" name="TextShape 57"/>
            <p:cNvSpPr txBox="1"/>
            <p:nvPr/>
          </p:nvSpPr>
          <p:spPr>
            <a:xfrm>
              <a:off x="763953" y="6813622"/>
              <a:ext cx="2952000" cy="504000"/>
            </a:xfrm>
            <a:prstGeom prst="rect">
              <a:avLst/>
            </a:prstGeom>
          </p:spPr>
          <p:txBody>
            <a:bodyPr lIns="90000" tIns="45000" rIns="90000" bIns="45000"/>
            <a:lstStyle/>
            <a:p>
              <a:r>
                <a:rPr lang="ru-RU" sz="1400" dirty="0">
                  <a:latin typeface="Arial"/>
                </a:rPr>
                <a:t>  hollow ion transitions</a:t>
              </a:r>
              <a:endParaRPr dirty="0"/>
            </a:p>
            <a:p>
              <a:r>
                <a:rPr lang="ru-RU" sz="1400" dirty="0">
                  <a:latin typeface="Arial"/>
                </a:rPr>
                <a:t>  Rydberg hollow ion transitions</a:t>
              </a:r>
              <a:endParaRPr dirty="0"/>
            </a:p>
          </p:txBody>
        </p:sp>
        <p:sp>
          <p:nvSpPr>
            <p:cNvPr id="63" name="Line 61"/>
            <p:cNvSpPr>
              <a:spLocks noChangeAspect="1"/>
            </p:cNvSpPr>
            <p:nvPr/>
          </p:nvSpPr>
          <p:spPr>
            <a:xfrm>
              <a:off x="274228" y="7188356"/>
              <a:ext cx="540000" cy="0"/>
            </a:xfrm>
            <a:prstGeom prst="line">
              <a:avLst/>
            </a:prstGeom>
            <a:ln w="36000">
              <a:solidFill>
                <a:srgbClr val="99FF66"/>
              </a:solidFill>
              <a:round/>
              <a:tailEnd type="none" w="med" len="med"/>
            </a:ln>
          </p:spPr>
        </p:sp>
        <p:sp>
          <p:nvSpPr>
            <p:cNvPr id="64" name="Line 62"/>
            <p:cNvSpPr>
              <a:spLocks noChangeAspect="1"/>
            </p:cNvSpPr>
            <p:nvPr/>
          </p:nvSpPr>
          <p:spPr>
            <a:xfrm>
              <a:off x="278433" y="6972354"/>
              <a:ext cx="540000" cy="0"/>
            </a:xfrm>
            <a:prstGeom prst="line">
              <a:avLst/>
            </a:prstGeom>
            <a:ln w="36000">
              <a:solidFill>
                <a:srgbClr val="9900FF"/>
              </a:solidFill>
              <a:round/>
              <a:tailEnd type="none" w="med" len="med"/>
            </a:ln>
          </p:spPr>
        </p:sp>
        <p:sp>
          <p:nvSpPr>
            <p:cNvPr id="118" name="Line 48"/>
            <p:cNvSpPr>
              <a:spLocks noChangeAspect="1"/>
            </p:cNvSpPr>
            <p:nvPr/>
          </p:nvSpPr>
          <p:spPr>
            <a:xfrm>
              <a:off x="272109" y="6759788"/>
              <a:ext cx="540000" cy="1"/>
            </a:xfrm>
            <a:prstGeom prst="line">
              <a:avLst/>
            </a:prstGeom>
            <a:ln w="36000">
              <a:solidFill>
                <a:srgbClr val="0066FF"/>
              </a:solidFill>
              <a:prstDash val="solid"/>
              <a:round/>
              <a:tailEnd type="none" w="med" len="med"/>
            </a:ln>
          </p:spPr>
        </p:sp>
        <p:sp>
          <p:nvSpPr>
            <p:cNvPr id="120" name="Line 19"/>
            <p:cNvSpPr>
              <a:spLocks/>
            </p:cNvSpPr>
            <p:nvPr/>
          </p:nvSpPr>
          <p:spPr>
            <a:xfrm flipV="1">
              <a:off x="244464" y="6104570"/>
              <a:ext cx="540000" cy="0"/>
            </a:xfrm>
            <a:prstGeom prst="line">
              <a:avLst/>
            </a:prstGeom>
            <a:ln w="28575">
              <a:solidFill>
                <a:schemeClr val="accent2">
                  <a:lumMod val="75000"/>
                </a:schemeClr>
              </a:solidFill>
              <a:tailEnd type="none" w="med" len="med"/>
            </a:ln>
          </p:spPr>
        </p:sp>
        <p:sp>
          <p:nvSpPr>
            <p:cNvPr id="121" name="Line 23"/>
            <p:cNvSpPr>
              <a:spLocks noChangeAspect="1"/>
            </p:cNvSpPr>
            <p:nvPr/>
          </p:nvSpPr>
          <p:spPr>
            <a:xfrm>
              <a:off x="265445" y="6337726"/>
              <a:ext cx="540000" cy="0"/>
            </a:xfrm>
            <a:prstGeom prst="line">
              <a:avLst/>
            </a:prstGeom>
            <a:ln w="28575">
              <a:solidFill>
                <a:schemeClr val="accent6">
                  <a:lumMod val="75000"/>
                </a:schemeClr>
              </a:solidFill>
              <a:tailEnd type="none" w="med" len="med"/>
            </a:ln>
          </p:spPr>
        </p:sp>
        <p:sp>
          <p:nvSpPr>
            <p:cNvPr id="122" name="Line 54"/>
            <p:cNvSpPr>
              <a:spLocks/>
            </p:cNvSpPr>
            <p:nvPr/>
          </p:nvSpPr>
          <p:spPr>
            <a:xfrm flipV="1">
              <a:off x="280665" y="6557378"/>
              <a:ext cx="540000" cy="0"/>
            </a:xfrm>
            <a:prstGeom prst="line">
              <a:avLst/>
            </a:prstGeom>
            <a:ln w="34925">
              <a:solidFill>
                <a:srgbClr val="FF0000"/>
              </a:solidFill>
              <a:prstDash val="solid"/>
              <a:round/>
              <a:tailEnd type="none" w="med" len="med"/>
            </a:ln>
          </p:spPr>
        </p:sp>
      </p:grpSp>
      <p:grpSp>
        <p:nvGrpSpPr>
          <p:cNvPr id="4" name="Group 1"/>
          <p:cNvGrpSpPr/>
          <p:nvPr/>
        </p:nvGrpSpPr>
        <p:grpSpPr>
          <a:xfrm>
            <a:off x="-21566" y="804825"/>
            <a:ext cx="5515648" cy="5899062"/>
            <a:chOff x="-21569" y="239333"/>
            <a:chExt cx="5516516" cy="5899062"/>
          </a:xfrm>
        </p:grpSpPr>
        <p:grpSp>
          <p:nvGrpSpPr>
            <p:cNvPr id="6" name="Group 108"/>
            <p:cNvGrpSpPr/>
            <p:nvPr/>
          </p:nvGrpSpPr>
          <p:grpSpPr>
            <a:xfrm>
              <a:off x="-21569" y="685080"/>
              <a:ext cx="1478689" cy="2391058"/>
              <a:chOff x="691742" y="685080"/>
              <a:chExt cx="1478689" cy="2391058"/>
            </a:xfrm>
          </p:grpSpPr>
          <p:sp>
            <p:nvSpPr>
              <p:cNvPr id="5" name="TextShape 2"/>
              <p:cNvSpPr txBox="1"/>
              <p:nvPr/>
            </p:nvSpPr>
            <p:spPr>
              <a:xfrm>
                <a:off x="691742" y="2729818"/>
                <a:ext cx="540000" cy="346320"/>
              </a:xfrm>
              <a:prstGeom prst="rect">
                <a:avLst/>
              </a:prstGeom>
            </p:spPr>
            <p:txBody>
              <a:bodyPr lIns="90000" tIns="45000" rIns="90000" bIns="45000"/>
              <a:lstStyle/>
              <a:p>
                <a:r>
                  <a:rPr lang="ru-RU" sz="1700" i="1" dirty="0">
                    <a:latin typeface="Arial"/>
                  </a:rPr>
                  <a:t>1s</a:t>
                </a:r>
                <a:endParaRPr sz="1700" i="1" dirty="0"/>
              </a:p>
            </p:txBody>
          </p:sp>
          <p:sp>
            <p:nvSpPr>
              <p:cNvPr id="12" name="TextShape 9"/>
              <p:cNvSpPr txBox="1"/>
              <p:nvPr/>
            </p:nvSpPr>
            <p:spPr>
              <a:xfrm>
                <a:off x="712528" y="685080"/>
                <a:ext cx="360000" cy="346320"/>
              </a:xfrm>
              <a:prstGeom prst="rect">
                <a:avLst/>
              </a:prstGeom>
            </p:spPr>
            <p:txBody>
              <a:bodyPr lIns="90000" tIns="45000" rIns="90000" bIns="45000"/>
              <a:lstStyle/>
              <a:p>
                <a:r>
                  <a:rPr lang="ru-RU" sz="1700" i="1" dirty="0">
                    <a:latin typeface="Arial"/>
                  </a:rPr>
                  <a:t>3l</a:t>
                </a:r>
                <a:endParaRPr sz="1700" i="1" dirty="0"/>
              </a:p>
            </p:txBody>
          </p:sp>
          <p:sp>
            <p:nvSpPr>
              <p:cNvPr id="16" name="TextShape 13"/>
              <p:cNvSpPr txBox="1"/>
              <p:nvPr/>
            </p:nvSpPr>
            <p:spPr>
              <a:xfrm>
                <a:off x="712528" y="1035141"/>
                <a:ext cx="360000" cy="346320"/>
              </a:xfrm>
              <a:prstGeom prst="rect">
                <a:avLst/>
              </a:prstGeom>
            </p:spPr>
            <p:txBody>
              <a:bodyPr lIns="90000" tIns="45000" rIns="90000" bIns="45000"/>
              <a:lstStyle/>
              <a:p>
                <a:r>
                  <a:rPr lang="ru-RU" sz="1700" i="1" dirty="0">
                    <a:latin typeface="Arial"/>
                  </a:rPr>
                  <a:t>2l</a:t>
                </a:r>
                <a:endParaRPr sz="1700" i="1" dirty="0"/>
              </a:p>
            </p:txBody>
          </p:sp>
          <p:sp>
            <p:nvSpPr>
              <p:cNvPr id="20" name="Line 17"/>
              <p:cNvSpPr/>
              <p:nvPr/>
            </p:nvSpPr>
            <p:spPr>
              <a:xfrm>
                <a:off x="1285195" y="1244239"/>
                <a:ext cx="0" cy="1656000"/>
              </a:xfrm>
              <a:prstGeom prst="line">
                <a:avLst/>
              </a:prstGeom>
              <a:ln w="28575">
                <a:solidFill>
                  <a:schemeClr val="accent2">
                    <a:lumMod val="75000"/>
                  </a:schemeClr>
                </a:solidFill>
                <a:tailEnd type="triangle" w="med" len="med"/>
              </a:ln>
            </p:spPr>
          </p:sp>
          <p:sp>
            <p:nvSpPr>
              <p:cNvPr id="24" name="TextShape 21"/>
              <p:cNvSpPr txBox="1"/>
              <p:nvPr/>
            </p:nvSpPr>
            <p:spPr>
              <a:xfrm>
                <a:off x="723987" y="1760588"/>
                <a:ext cx="648000" cy="456120"/>
              </a:xfrm>
              <a:prstGeom prst="rect">
                <a:avLst/>
              </a:prstGeom>
            </p:spPr>
            <p:txBody>
              <a:bodyPr lIns="90000" tIns="45000" rIns="90000" bIns="45000"/>
              <a:lstStyle/>
              <a:p>
                <a:r>
                  <a:rPr lang="ru-RU" sz="1700" b="1" dirty="0">
                    <a:solidFill>
                      <a:schemeClr val="accent2">
                        <a:lumMod val="50000"/>
                      </a:schemeClr>
                    </a:solidFill>
                    <a:cs typeface="Arial Unicode MS" panose="020B0604020202020204" pitchFamily="34" charset="-128"/>
                  </a:rPr>
                  <a:t>Ly</a:t>
                </a:r>
                <a:r>
                  <a:rPr lang="ru-RU" sz="1700" b="1" baseline="-25000" dirty="0">
                    <a:solidFill>
                      <a:schemeClr val="accent2">
                        <a:lumMod val="50000"/>
                      </a:schemeClr>
                    </a:solidFill>
                    <a:cs typeface="Arial Unicode MS" panose="020B0604020202020204" pitchFamily="34" charset="-128"/>
                    <a:sym typeface="Symbol" panose="05050102010706020507" pitchFamily="18" charset="2"/>
                  </a:rPr>
                  <a:t></a:t>
                </a:r>
                <a:endParaRPr sz="1700" b="1" dirty="0">
                  <a:solidFill>
                    <a:schemeClr val="accent2">
                      <a:lumMod val="50000"/>
                    </a:schemeClr>
                  </a:solidFill>
                  <a:cs typeface="Arial Unicode MS" panose="020B0604020202020204" pitchFamily="34" charset="-128"/>
                </a:endParaRPr>
              </a:p>
            </p:txBody>
          </p:sp>
          <p:grpSp>
            <p:nvGrpSpPr>
              <p:cNvPr id="8" name="Group 103"/>
              <p:cNvGrpSpPr/>
              <p:nvPr/>
            </p:nvGrpSpPr>
            <p:grpSpPr>
              <a:xfrm>
                <a:off x="1129180" y="865880"/>
                <a:ext cx="659863" cy="2070652"/>
                <a:chOff x="1129180" y="865880"/>
                <a:chExt cx="845469" cy="2070652"/>
              </a:xfrm>
            </p:grpSpPr>
            <p:cxnSp>
              <p:nvCxnSpPr>
                <p:cNvPr id="66" name="Straight Connector 65"/>
                <p:cNvCxnSpPr/>
                <p:nvPr/>
              </p:nvCxnSpPr>
              <p:spPr>
                <a:xfrm>
                  <a:off x="1155684" y="2936532"/>
                  <a:ext cx="818965" cy="0"/>
                </a:xfrm>
                <a:prstGeom prst="line">
                  <a:avLst/>
                </a:prstGeom>
                <a:ln w="6985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29180" y="1210436"/>
                  <a:ext cx="818965"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152525" y="865880"/>
                  <a:ext cx="818964"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105" name="TextShape 21"/>
              <p:cNvSpPr txBox="1"/>
              <p:nvPr/>
            </p:nvSpPr>
            <p:spPr>
              <a:xfrm>
                <a:off x="1522431" y="1773840"/>
                <a:ext cx="648000" cy="456120"/>
              </a:xfrm>
              <a:prstGeom prst="rect">
                <a:avLst/>
              </a:prstGeom>
            </p:spPr>
            <p:txBody>
              <a:bodyPr lIns="90000" tIns="45000" rIns="90000" bIns="45000"/>
              <a:lstStyle/>
              <a:p>
                <a:r>
                  <a:rPr lang="ru-RU" sz="1700" b="1" dirty="0">
                    <a:solidFill>
                      <a:schemeClr val="accent6">
                        <a:lumMod val="75000"/>
                      </a:schemeClr>
                    </a:solidFill>
                    <a:cs typeface="Arial Unicode MS" panose="020B0604020202020204" pitchFamily="34" charset="-128"/>
                  </a:rPr>
                  <a:t>Ly</a:t>
                </a:r>
                <a:r>
                  <a:rPr lang="ru-RU" sz="1700" b="1" baseline="-25000" dirty="0">
                    <a:solidFill>
                      <a:schemeClr val="accent6">
                        <a:lumMod val="75000"/>
                      </a:schemeClr>
                    </a:solidFill>
                    <a:cs typeface="Arial Unicode MS" panose="020B0604020202020204" pitchFamily="34" charset="-128"/>
                    <a:sym typeface="Symbol" panose="05050102010706020507" pitchFamily="18" charset="2"/>
                  </a:rPr>
                  <a:t></a:t>
                </a:r>
                <a:endParaRPr sz="1700" b="1" dirty="0">
                  <a:solidFill>
                    <a:schemeClr val="accent6">
                      <a:lumMod val="75000"/>
                    </a:schemeClr>
                  </a:solidFill>
                  <a:cs typeface="Arial Unicode MS" panose="020B0604020202020204" pitchFamily="34" charset="-128"/>
                </a:endParaRPr>
              </a:p>
            </p:txBody>
          </p:sp>
          <p:sp>
            <p:nvSpPr>
              <p:cNvPr id="21" name="Line 18"/>
              <p:cNvSpPr/>
              <p:nvPr/>
            </p:nvSpPr>
            <p:spPr>
              <a:xfrm>
                <a:off x="1543377" y="900000"/>
                <a:ext cx="0" cy="1980000"/>
              </a:xfrm>
              <a:prstGeom prst="line">
                <a:avLst/>
              </a:prstGeom>
              <a:ln w="28575">
                <a:solidFill>
                  <a:schemeClr val="accent6">
                    <a:lumMod val="75000"/>
                  </a:schemeClr>
                </a:solidFill>
                <a:tailEnd type="triangle" w="med" len="med"/>
              </a:ln>
            </p:spPr>
          </p:sp>
        </p:grpSp>
        <p:grpSp>
          <p:nvGrpSpPr>
            <p:cNvPr id="10" name="Group 127"/>
            <p:cNvGrpSpPr/>
            <p:nvPr/>
          </p:nvGrpSpPr>
          <p:grpSpPr>
            <a:xfrm>
              <a:off x="1301492" y="789684"/>
              <a:ext cx="2055992" cy="4481514"/>
              <a:chOff x="2197175" y="789684"/>
              <a:chExt cx="2055992" cy="4481514"/>
            </a:xfrm>
          </p:grpSpPr>
          <p:sp>
            <p:nvSpPr>
              <p:cNvPr id="7" name="TextShape 4"/>
              <p:cNvSpPr txBox="1"/>
              <p:nvPr/>
            </p:nvSpPr>
            <p:spPr>
              <a:xfrm>
                <a:off x="2413175" y="4916238"/>
                <a:ext cx="540000" cy="354960"/>
              </a:xfrm>
              <a:prstGeom prst="rect">
                <a:avLst/>
              </a:prstGeom>
            </p:spPr>
            <p:txBody>
              <a:bodyPr lIns="90000" tIns="45000" rIns="90000" bIns="45000"/>
              <a:lstStyle/>
              <a:p>
                <a:r>
                  <a:rPr lang="ru-RU" sz="1700" i="1" dirty="0">
                    <a:latin typeface="Arial"/>
                  </a:rPr>
                  <a:t>1</a:t>
                </a:r>
                <a:r>
                  <a:rPr lang="en-US" sz="1700" i="1" dirty="0">
                    <a:latin typeface="Arial"/>
                  </a:rPr>
                  <a:t>s</a:t>
                </a:r>
                <a:r>
                  <a:rPr lang="en-US" sz="1700" i="1" baseline="30000" dirty="0">
                    <a:latin typeface="Arial"/>
                  </a:rPr>
                  <a:t>2</a:t>
                </a:r>
                <a:endParaRPr sz="1700" i="1" dirty="0"/>
              </a:p>
            </p:txBody>
          </p:sp>
          <p:sp>
            <p:nvSpPr>
              <p:cNvPr id="13" name="CustomShape 10"/>
              <p:cNvSpPr/>
              <p:nvPr/>
            </p:nvSpPr>
            <p:spPr>
              <a:xfrm>
                <a:off x="2899724" y="1584000"/>
                <a:ext cx="936000" cy="36000"/>
              </a:xfrm>
              <a:prstGeom prst="rect">
                <a:avLst/>
              </a:prstGeom>
              <a:ln w="22225">
                <a:solidFill>
                  <a:srgbClr val="008000"/>
                </a:solidFill>
              </a:ln>
              <a:effectLst>
                <a:outerShdw blurRad="25400" dist="38100" dir="2700000" algn="tl" rotWithShape="0">
                  <a:srgbClr val="92D050">
                    <a:alpha val="40000"/>
                  </a:srgbClr>
                </a:outerShdw>
              </a:effectLst>
            </p:spPr>
          </p:sp>
          <p:sp>
            <p:nvSpPr>
              <p:cNvPr id="14" name="TextShape 11"/>
              <p:cNvSpPr txBox="1"/>
              <p:nvPr/>
            </p:nvSpPr>
            <p:spPr>
              <a:xfrm>
                <a:off x="2197175" y="3224958"/>
                <a:ext cx="612000" cy="346320"/>
              </a:xfrm>
              <a:prstGeom prst="rect">
                <a:avLst/>
              </a:prstGeom>
            </p:spPr>
            <p:txBody>
              <a:bodyPr lIns="90000" tIns="45000" rIns="90000" bIns="45000"/>
              <a:lstStyle/>
              <a:p>
                <a:r>
                  <a:rPr lang="ru-RU" sz="1700" i="1" dirty="0">
                    <a:latin typeface="Arial"/>
                  </a:rPr>
                  <a:t>1s3l</a:t>
                </a:r>
                <a:endParaRPr sz="1700" i="1" dirty="0"/>
              </a:p>
            </p:txBody>
          </p:sp>
          <p:sp>
            <p:nvSpPr>
              <p:cNvPr id="15" name="TextShape 12"/>
              <p:cNvSpPr txBox="1"/>
              <p:nvPr/>
            </p:nvSpPr>
            <p:spPr>
              <a:xfrm>
                <a:off x="2197175" y="3584958"/>
                <a:ext cx="648000" cy="346320"/>
              </a:xfrm>
              <a:prstGeom prst="rect">
                <a:avLst/>
              </a:prstGeom>
            </p:spPr>
            <p:txBody>
              <a:bodyPr lIns="90000" tIns="45000" rIns="90000" bIns="45000"/>
              <a:lstStyle/>
              <a:p>
                <a:r>
                  <a:rPr lang="ru-RU" sz="1700" i="1" dirty="0">
                    <a:latin typeface="Arial"/>
                  </a:rPr>
                  <a:t>1s2l</a:t>
                </a:r>
                <a:endParaRPr sz="1700" i="1" dirty="0"/>
              </a:p>
            </p:txBody>
          </p:sp>
          <p:sp>
            <p:nvSpPr>
              <p:cNvPr id="19" name="CustomShape 16"/>
              <p:cNvSpPr/>
              <p:nvPr/>
            </p:nvSpPr>
            <p:spPr>
              <a:xfrm>
                <a:off x="2899724" y="2052000"/>
                <a:ext cx="936000" cy="36000"/>
              </a:xfrm>
              <a:prstGeom prst="rect">
                <a:avLst/>
              </a:prstGeom>
              <a:noFill/>
              <a:ln w="15875">
                <a:solidFill>
                  <a:srgbClr val="9900FF"/>
                </a:solidFill>
              </a:ln>
              <a:effectLst>
                <a:outerShdw blurRad="50800" dist="38100" dir="2700000" algn="tl" rotWithShape="0">
                  <a:srgbClr val="7030A0">
                    <a:alpha val="40000"/>
                  </a:srgbClr>
                </a:outerShdw>
              </a:effectLst>
            </p:spPr>
          </p:sp>
          <p:sp>
            <p:nvSpPr>
              <p:cNvPr id="22" name="Line 19"/>
              <p:cNvSpPr/>
              <p:nvPr/>
            </p:nvSpPr>
            <p:spPr>
              <a:xfrm>
                <a:off x="3023845" y="3779838"/>
                <a:ext cx="0" cy="1331640"/>
              </a:xfrm>
              <a:prstGeom prst="line">
                <a:avLst/>
              </a:prstGeom>
              <a:ln w="28575">
                <a:solidFill>
                  <a:schemeClr val="accent2">
                    <a:lumMod val="75000"/>
                  </a:schemeClr>
                </a:solidFill>
                <a:tailEnd type="triangle" w="med" len="med"/>
              </a:ln>
            </p:spPr>
          </p:sp>
          <p:sp>
            <p:nvSpPr>
              <p:cNvPr id="28" name="TextShape 25"/>
              <p:cNvSpPr txBox="1"/>
              <p:nvPr/>
            </p:nvSpPr>
            <p:spPr>
              <a:xfrm>
                <a:off x="2464124" y="1886056"/>
                <a:ext cx="720000" cy="394920"/>
              </a:xfrm>
              <a:prstGeom prst="rect">
                <a:avLst/>
              </a:prstGeom>
            </p:spPr>
            <p:txBody>
              <a:bodyPr lIns="90000" tIns="45000" rIns="90000" bIns="45000"/>
              <a:lstStyle/>
              <a:p>
                <a:r>
                  <a:rPr lang="en-US" sz="1700" i="1" dirty="0">
                    <a:ea typeface="Arial Unicode MS" panose="020B0604020202020204" pitchFamily="34" charset="-128"/>
                    <a:cs typeface="Arial Unicode MS" panose="020B0604020202020204" pitchFamily="34" charset="-128"/>
                  </a:rPr>
                  <a:t>2l</a:t>
                </a:r>
                <a:r>
                  <a:rPr lang="en-US" sz="1700" i="1" baseline="30000" dirty="0">
                    <a:ea typeface="Arial Unicode MS" panose="020B0604020202020204" pitchFamily="34" charset="-128"/>
                    <a:cs typeface="Arial Unicode MS" panose="020B0604020202020204" pitchFamily="34" charset="-128"/>
                  </a:rPr>
                  <a:t>2</a:t>
                </a:r>
                <a:endParaRPr sz="1700" i="1" dirty="0">
                  <a:ea typeface="Arial Unicode MS" panose="020B0604020202020204" pitchFamily="34" charset="-128"/>
                  <a:cs typeface="Arial Unicode MS" panose="020B0604020202020204" pitchFamily="34" charset="-128"/>
                </a:endParaRPr>
              </a:p>
            </p:txBody>
          </p:sp>
          <p:sp>
            <p:nvSpPr>
              <p:cNvPr id="29" name="TextShape 26"/>
              <p:cNvSpPr txBox="1"/>
              <p:nvPr/>
            </p:nvSpPr>
            <p:spPr>
              <a:xfrm>
                <a:off x="2354794" y="1403391"/>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2l3l</a:t>
                </a:r>
                <a:endParaRPr sz="1700" i="1" dirty="0">
                  <a:ea typeface="Arial Unicode MS" panose="020B0604020202020204" pitchFamily="34" charset="-128"/>
                  <a:cs typeface="Arial Unicode MS" panose="020B0604020202020204" pitchFamily="34" charset="-128"/>
                </a:endParaRPr>
              </a:p>
            </p:txBody>
          </p:sp>
          <p:sp>
            <p:nvSpPr>
              <p:cNvPr id="36" name="CustomShape 34"/>
              <p:cNvSpPr/>
              <p:nvPr/>
            </p:nvSpPr>
            <p:spPr>
              <a:xfrm flipV="1">
                <a:off x="2899724" y="1403640"/>
                <a:ext cx="936000" cy="72000"/>
              </a:xfrm>
              <a:prstGeom prst="rect">
                <a:avLst/>
              </a:prstGeom>
              <a:ln w="22225">
                <a:solidFill>
                  <a:srgbClr val="9900FF"/>
                </a:solidFill>
              </a:ln>
              <a:effectLst>
                <a:outerShdw blurRad="50800" dist="25400" dir="2400000" algn="ctr" rotWithShape="0">
                  <a:srgbClr val="9900FF">
                    <a:alpha val="52000"/>
                  </a:srgbClr>
                </a:outerShdw>
              </a:effectLst>
            </p:spPr>
          </p:sp>
          <p:sp>
            <p:nvSpPr>
              <p:cNvPr id="37" name="TextShape 35"/>
              <p:cNvSpPr txBox="1"/>
              <p:nvPr/>
            </p:nvSpPr>
            <p:spPr>
              <a:xfrm>
                <a:off x="2354794" y="1195264"/>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2lnl</a:t>
                </a:r>
                <a:endParaRPr sz="1700" i="1" dirty="0">
                  <a:ea typeface="Arial Unicode MS" panose="020B0604020202020204" pitchFamily="34" charset="-128"/>
                  <a:cs typeface="Arial Unicode MS" panose="020B0604020202020204" pitchFamily="34" charset="-128"/>
                </a:endParaRPr>
              </a:p>
            </p:txBody>
          </p:sp>
          <p:sp>
            <p:nvSpPr>
              <p:cNvPr id="41" name="CustomShape 39"/>
              <p:cNvSpPr/>
              <p:nvPr/>
            </p:nvSpPr>
            <p:spPr>
              <a:xfrm>
                <a:off x="3317167" y="932244"/>
                <a:ext cx="936000" cy="72000"/>
              </a:xfrm>
              <a:prstGeom prst="rect">
                <a:avLst/>
              </a:prstGeom>
              <a:ln w="22225">
                <a:solidFill>
                  <a:srgbClr val="008000"/>
                </a:solidFill>
              </a:ln>
              <a:effectLst>
                <a:outerShdw blurRad="25400" dist="38100" dir="2700000" algn="tl" rotWithShape="0">
                  <a:srgbClr val="92D050">
                    <a:alpha val="46000"/>
                  </a:srgbClr>
                </a:outerShdw>
              </a:effectLst>
            </p:spPr>
          </p:sp>
          <p:sp>
            <p:nvSpPr>
              <p:cNvPr id="42" name="TextShape 40"/>
              <p:cNvSpPr txBox="1"/>
              <p:nvPr/>
            </p:nvSpPr>
            <p:spPr>
              <a:xfrm>
                <a:off x="2782176" y="789684"/>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3lnl</a:t>
                </a:r>
                <a:endParaRPr sz="1700" i="1" dirty="0">
                  <a:ea typeface="Arial Unicode MS" panose="020B0604020202020204" pitchFamily="34" charset="-128"/>
                  <a:cs typeface="Arial Unicode MS" panose="020B0604020202020204" pitchFamily="34" charset="-128"/>
                </a:endParaRPr>
              </a:p>
            </p:txBody>
          </p:sp>
          <p:sp>
            <p:nvSpPr>
              <p:cNvPr id="46" name="TextShape 44"/>
              <p:cNvSpPr txBox="1"/>
              <p:nvPr/>
            </p:nvSpPr>
            <p:spPr>
              <a:xfrm>
                <a:off x="2197175" y="2936958"/>
                <a:ext cx="612000" cy="346320"/>
              </a:xfrm>
              <a:prstGeom prst="rect">
                <a:avLst/>
              </a:prstGeom>
            </p:spPr>
            <p:txBody>
              <a:bodyPr lIns="90000" tIns="45000" rIns="90000" bIns="45000"/>
              <a:lstStyle/>
              <a:p>
                <a:r>
                  <a:rPr lang="ru-RU" sz="1700" i="1" dirty="0">
                    <a:latin typeface="Arial"/>
                  </a:rPr>
                  <a:t>1snl</a:t>
                </a:r>
                <a:endParaRPr sz="1700" i="1" dirty="0"/>
              </a:p>
            </p:txBody>
          </p:sp>
          <p:sp>
            <p:nvSpPr>
              <p:cNvPr id="52" name="Line 50"/>
              <p:cNvSpPr/>
              <p:nvPr/>
            </p:nvSpPr>
            <p:spPr>
              <a:xfrm>
                <a:off x="3957653" y="1017939"/>
                <a:ext cx="0" cy="2088000"/>
              </a:xfrm>
              <a:prstGeom prst="line">
                <a:avLst/>
              </a:prstGeom>
              <a:ln w="38100">
                <a:solidFill>
                  <a:srgbClr val="99FF66"/>
                </a:solidFill>
                <a:round/>
                <a:tailEnd type="triangle" w="med" len="med"/>
              </a:ln>
            </p:spPr>
          </p:sp>
          <p:sp>
            <p:nvSpPr>
              <p:cNvPr id="53" name="Line 51"/>
              <p:cNvSpPr/>
              <p:nvPr/>
            </p:nvSpPr>
            <p:spPr>
              <a:xfrm>
                <a:off x="3557897" y="1459878"/>
                <a:ext cx="0" cy="1656000"/>
              </a:xfrm>
              <a:prstGeom prst="line">
                <a:avLst/>
              </a:prstGeom>
              <a:ln w="38100">
                <a:solidFill>
                  <a:srgbClr val="9900FF"/>
                </a:solidFill>
                <a:round/>
                <a:tailEnd type="triangle" w="med" len="med"/>
              </a:ln>
            </p:spPr>
          </p:sp>
          <p:grpSp>
            <p:nvGrpSpPr>
              <p:cNvPr id="11" name="Group 107"/>
              <p:cNvGrpSpPr/>
              <p:nvPr/>
            </p:nvGrpSpPr>
            <p:grpSpPr>
              <a:xfrm>
                <a:off x="2881932" y="3120543"/>
                <a:ext cx="1113599" cy="2005910"/>
                <a:chOff x="3259618" y="3120543"/>
                <a:chExt cx="852097" cy="2005910"/>
              </a:xfrm>
            </p:grpSpPr>
            <p:cxnSp>
              <p:nvCxnSpPr>
                <p:cNvPr id="92" name="Straight Connector 91"/>
                <p:cNvCxnSpPr/>
                <p:nvPr/>
              </p:nvCxnSpPr>
              <p:spPr>
                <a:xfrm>
                  <a:off x="3292750" y="3750021"/>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285971" y="5126453"/>
                  <a:ext cx="818965" cy="0"/>
                </a:xfrm>
                <a:prstGeom prst="line">
                  <a:avLst/>
                </a:prstGeom>
                <a:ln w="69850" cap="rnd">
                  <a:solidFill>
                    <a:schemeClr val="bg1">
                      <a:lumMod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276184" y="34253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259618" y="31205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753141" y="29419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99" name="TextBox 98"/>
              <p:cNvSpPr txBox="1"/>
              <p:nvPr/>
            </p:nvSpPr>
            <p:spPr>
              <a:xfrm>
                <a:off x="2756455" y="28657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00" name="TextBox 99"/>
              <p:cNvSpPr txBox="1"/>
              <p:nvPr/>
            </p:nvSpPr>
            <p:spPr>
              <a:xfrm>
                <a:off x="2759767" y="27895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06" name="TextShape 21"/>
              <p:cNvSpPr txBox="1"/>
              <p:nvPr/>
            </p:nvSpPr>
            <p:spPr>
              <a:xfrm>
                <a:off x="2476588" y="4208927"/>
                <a:ext cx="648000" cy="456120"/>
              </a:xfrm>
              <a:prstGeom prst="rect">
                <a:avLst/>
              </a:prstGeom>
            </p:spPr>
            <p:txBody>
              <a:bodyPr lIns="90000" tIns="45000" rIns="90000" bIns="45000"/>
              <a:lstStyle/>
              <a:p>
                <a:r>
                  <a:rPr lang="en-US" sz="1700" b="1" dirty="0">
                    <a:solidFill>
                      <a:schemeClr val="accent2">
                        <a:lumMod val="50000"/>
                      </a:schemeClr>
                    </a:solidFill>
                    <a:cs typeface="Arial Unicode MS" panose="020B0604020202020204" pitchFamily="34" charset="-128"/>
                  </a:rPr>
                  <a:t>He</a:t>
                </a:r>
                <a:r>
                  <a:rPr lang="ru-RU" sz="1700" b="1" baseline="-25000" dirty="0">
                    <a:solidFill>
                      <a:schemeClr val="accent2">
                        <a:lumMod val="50000"/>
                      </a:schemeClr>
                    </a:solidFill>
                    <a:cs typeface="Arial Unicode MS" panose="020B0604020202020204" pitchFamily="34" charset="-128"/>
                    <a:sym typeface="Symbol" panose="05050102010706020507" pitchFamily="18" charset="2"/>
                  </a:rPr>
                  <a:t></a:t>
                </a:r>
                <a:endParaRPr sz="1700" b="1" dirty="0">
                  <a:solidFill>
                    <a:schemeClr val="accent2">
                      <a:lumMod val="50000"/>
                    </a:schemeClr>
                  </a:solidFill>
                  <a:cs typeface="Arial Unicode MS" panose="020B0604020202020204" pitchFamily="34" charset="-128"/>
                </a:endParaRPr>
              </a:p>
            </p:txBody>
          </p:sp>
          <p:sp>
            <p:nvSpPr>
              <p:cNvPr id="107" name="TextShape 21"/>
              <p:cNvSpPr txBox="1"/>
              <p:nvPr/>
            </p:nvSpPr>
            <p:spPr>
              <a:xfrm>
                <a:off x="3215398" y="4222179"/>
                <a:ext cx="648000" cy="456120"/>
              </a:xfrm>
              <a:prstGeom prst="rect">
                <a:avLst/>
              </a:prstGeom>
            </p:spPr>
            <p:txBody>
              <a:bodyPr lIns="90000" tIns="45000" rIns="90000" bIns="45000"/>
              <a:lstStyle/>
              <a:p>
                <a:r>
                  <a:rPr lang="en-US" sz="1700" b="1" dirty="0">
                    <a:solidFill>
                      <a:schemeClr val="accent6">
                        <a:lumMod val="75000"/>
                      </a:schemeClr>
                    </a:solidFill>
                    <a:cs typeface="Arial Unicode MS" panose="020B0604020202020204" pitchFamily="34" charset="-128"/>
                  </a:rPr>
                  <a:t>He</a:t>
                </a:r>
                <a:r>
                  <a:rPr lang="ru-RU" sz="1700" b="1" baseline="-25000" dirty="0">
                    <a:solidFill>
                      <a:schemeClr val="accent6">
                        <a:lumMod val="75000"/>
                      </a:schemeClr>
                    </a:solidFill>
                    <a:cs typeface="Arial Unicode MS" panose="020B0604020202020204" pitchFamily="34" charset="-128"/>
                    <a:sym typeface="Symbol" panose="05050102010706020507" pitchFamily="18" charset="2"/>
                  </a:rPr>
                  <a:t></a:t>
                </a:r>
                <a:endParaRPr sz="1700" b="1" dirty="0">
                  <a:solidFill>
                    <a:schemeClr val="accent6">
                      <a:lumMod val="75000"/>
                    </a:schemeClr>
                  </a:solidFill>
                  <a:cs typeface="Arial Unicode MS" panose="020B0604020202020204" pitchFamily="34" charset="-128"/>
                </a:endParaRPr>
              </a:p>
            </p:txBody>
          </p:sp>
          <p:sp>
            <p:nvSpPr>
              <p:cNvPr id="38" name="Line 36"/>
              <p:cNvSpPr/>
              <p:nvPr/>
            </p:nvSpPr>
            <p:spPr>
              <a:xfrm>
                <a:off x="3741653" y="1629939"/>
                <a:ext cx="0" cy="2088000"/>
              </a:xfrm>
              <a:prstGeom prst="line">
                <a:avLst/>
              </a:prstGeom>
              <a:ln w="38100">
                <a:solidFill>
                  <a:srgbClr val="99FF66"/>
                </a:solidFill>
                <a:round/>
                <a:tailEnd type="triangle" w="med" len="med"/>
              </a:ln>
            </p:spPr>
          </p:sp>
          <p:sp>
            <p:nvSpPr>
              <p:cNvPr id="51" name="Line 49"/>
              <p:cNvSpPr/>
              <p:nvPr/>
            </p:nvSpPr>
            <p:spPr>
              <a:xfrm>
                <a:off x="3384080" y="2092116"/>
                <a:ext cx="0" cy="1656000"/>
              </a:xfrm>
              <a:prstGeom prst="line">
                <a:avLst/>
              </a:prstGeom>
              <a:ln w="38100">
                <a:solidFill>
                  <a:srgbClr val="9900FF"/>
                </a:solidFill>
                <a:round/>
                <a:tailEnd type="triangle" w="med" len="med"/>
              </a:ln>
            </p:spPr>
          </p:sp>
          <p:sp>
            <p:nvSpPr>
              <p:cNvPr id="26" name="Line 23"/>
              <p:cNvSpPr/>
              <p:nvPr/>
            </p:nvSpPr>
            <p:spPr>
              <a:xfrm>
                <a:off x="3187724" y="3420360"/>
                <a:ext cx="0" cy="1655640"/>
              </a:xfrm>
              <a:prstGeom prst="line">
                <a:avLst/>
              </a:prstGeom>
              <a:ln w="28575">
                <a:solidFill>
                  <a:schemeClr val="accent6">
                    <a:lumMod val="75000"/>
                  </a:schemeClr>
                </a:solidFill>
                <a:tailEnd type="triangle" w="med" len="med"/>
              </a:ln>
            </p:spPr>
          </p:sp>
        </p:grpSp>
        <p:sp>
          <p:nvSpPr>
            <p:cNvPr id="111" name="TextShape 40"/>
            <p:cNvSpPr txBox="1"/>
            <p:nvPr/>
          </p:nvSpPr>
          <p:spPr>
            <a:xfrm>
              <a:off x="242518" y="243340"/>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H-like</a:t>
              </a:r>
              <a:endParaRPr sz="1700" b="1" u="sng" dirty="0">
                <a:ea typeface="Arial Unicode MS" panose="020B0604020202020204" pitchFamily="34" charset="-128"/>
                <a:cs typeface="Arial Unicode MS" panose="020B0604020202020204" pitchFamily="34" charset="-128"/>
              </a:endParaRPr>
            </a:p>
          </p:txBody>
        </p:sp>
        <p:sp>
          <p:nvSpPr>
            <p:cNvPr id="112" name="TextShape 40"/>
            <p:cNvSpPr txBox="1"/>
            <p:nvPr/>
          </p:nvSpPr>
          <p:spPr>
            <a:xfrm>
              <a:off x="2028630" y="246653"/>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He-like</a:t>
              </a:r>
              <a:endParaRPr sz="1700" b="1" u="sng" dirty="0">
                <a:ea typeface="Arial Unicode MS" panose="020B0604020202020204" pitchFamily="34" charset="-128"/>
                <a:cs typeface="Arial Unicode MS" panose="020B0604020202020204" pitchFamily="34" charset="-128"/>
              </a:endParaRPr>
            </a:p>
          </p:txBody>
        </p:sp>
        <p:sp>
          <p:nvSpPr>
            <p:cNvPr id="113" name="TextShape 40"/>
            <p:cNvSpPr txBox="1"/>
            <p:nvPr/>
          </p:nvSpPr>
          <p:spPr>
            <a:xfrm>
              <a:off x="3657334" y="239333"/>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Li-like</a:t>
              </a:r>
              <a:endParaRPr sz="1700" b="1" u="sng" dirty="0">
                <a:ea typeface="Arial Unicode MS" panose="020B0604020202020204" pitchFamily="34" charset="-128"/>
                <a:cs typeface="Arial Unicode MS" panose="020B0604020202020204" pitchFamily="34" charset="-128"/>
              </a:endParaRPr>
            </a:p>
          </p:txBody>
        </p:sp>
        <p:grpSp>
          <p:nvGrpSpPr>
            <p:cNvPr id="17" name="Group 126"/>
            <p:cNvGrpSpPr/>
            <p:nvPr/>
          </p:nvGrpSpPr>
          <p:grpSpPr>
            <a:xfrm>
              <a:off x="3449188" y="973800"/>
              <a:ext cx="2045759" cy="5164595"/>
              <a:chOff x="4734341" y="973800"/>
              <a:chExt cx="2045759" cy="5164595"/>
            </a:xfrm>
          </p:grpSpPr>
          <p:sp>
            <p:nvSpPr>
              <p:cNvPr id="9" name="TextShape 6"/>
              <p:cNvSpPr txBox="1"/>
              <p:nvPr/>
            </p:nvSpPr>
            <p:spPr>
              <a:xfrm>
                <a:off x="5794403" y="5743475"/>
                <a:ext cx="776973"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2l</a:t>
                </a:r>
                <a:endParaRPr sz="1700" i="1" dirty="0"/>
              </a:p>
            </p:txBody>
          </p:sp>
          <p:sp>
            <p:nvSpPr>
              <p:cNvPr id="30" name="CustomShape 27"/>
              <p:cNvSpPr/>
              <p:nvPr/>
            </p:nvSpPr>
            <p:spPr>
              <a:xfrm>
                <a:off x="4897879" y="3555390"/>
                <a:ext cx="936000" cy="144000"/>
              </a:xfrm>
              <a:prstGeom prst="rect">
                <a:avLst/>
              </a:prstGeom>
              <a:ln w="22225">
                <a:solidFill>
                  <a:srgbClr val="FF0000"/>
                </a:solidFill>
              </a:ln>
              <a:effectLst>
                <a:outerShdw blurRad="50800" dist="25400" dir="2700000" algn="tl" rotWithShape="0">
                  <a:srgbClr val="FF0000">
                    <a:alpha val="52000"/>
                  </a:srgbClr>
                </a:outerShdw>
              </a:effectLst>
            </p:spPr>
          </p:sp>
          <p:sp>
            <p:nvSpPr>
              <p:cNvPr id="31" name="TextShape 28"/>
              <p:cNvSpPr txBox="1"/>
              <p:nvPr/>
            </p:nvSpPr>
            <p:spPr>
              <a:xfrm>
                <a:off x="5848952" y="3454490"/>
                <a:ext cx="864000" cy="394920"/>
              </a:xfrm>
              <a:prstGeom prst="rect">
                <a:avLst/>
              </a:prstGeom>
            </p:spPr>
            <p:txBody>
              <a:bodyPr lIns="90000" tIns="45000" rIns="90000" bIns="45000"/>
              <a:lstStyle/>
              <a:p>
                <a:r>
                  <a:rPr lang="ru-RU" sz="1700" i="1" dirty="0">
                    <a:latin typeface="Arial"/>
                  </a:rPr>
                  <a:t>1s3lnl</a:t>
                </a:r>
                <a:endParaRPr sz="1700" i="1" dirty="0"/>
              </a:p>
            </p:txBody>
          </p:sp>
          <p:sp>
            <p:nvSpPr>
              <p:cNvPr id="32" name="CustomShape 29"/>
              <p:cNvSpPr/>
              <p:nvPr/>
            </p:nvSpPr>
            <p:spPr>
              <a:xfrm>
                <a:off x="4897879" y="4003872"/>
                <a:ext cx="936000" cy="71640"/>
              </a:xfrm>
              <a:prstGeom prst="rect">
                <a:avLst/>
              </a:prstGeom>
              <a:ln w="22225">
                <a:solidFill>
                  <a:srgbClr val="0066FF"/>
                </a:solidFill>
              </a:ln>
              <a:effectLst>
                <a:outerShdw blurRad="38100" dist="25400" dir="2700000" algn="tl" rotWithShape="0">
                  <a:srgbClr val="0066FF">
                    <a:alpha val="52000"/>
                  </a:srgbClr>
                </a:outerShdw>
              </a:effectLst>
            </p:spPr>
          </p:sp>
          <p:sp>
            <p:nvSpPr>
              <p:cNvPr id="33" name="CustomShape 31"/>
              <p:cNvSpPr/>
              <p:nvPr/>
            </p:nvSpPr>
            <p:spPr>
              <a:xfrm>
                <a:off x="4897879" y="4455750"/>
                <a:ext cx="936000" cy="35640"/>
              </a:xfrm>
              <a:prstGeom prst="rect">
                <a:avLst/>
              </a:prstGeom>
              <a:ln w="22225">
                <a:solidFill>
                  <a:srgbClr val="0066FF"/>
                </a:solidFill>
              </a:ln>
              <a:effectLst>
                <a:outerShdw blurRad="38100" dist="38100" dir="2700000" algn="tl" rotWithShape="0">
                  <a:srgbClr val="0066FF">
                    <a:alpha val="40000"/>
                  </a:srgbClr>
                </a:outerShdw>
              </a:effectLst>
            </p:spPr>
          </p:sp>
          <p:sp>
            <p:nvSpPr>
              <p:cNvPr id="34" name="TextShape 32"/>
              <p:cNvSpPr txBox="1"/>
              <p:nvPr/>
            </p:nvSpPr>
            <p:spPr>
              <a:xfrm>
                <a:off x="5856812" y="4276109"/>
                <a:ext cx="720000" cy="394920"/>
              </a:xfrm>
              <a:prstGeom prst="rect">
                <a:avLst/>
              </a:prstGeom>
            </p:spPr>
            <p:txBody>
              <a:bodyPr lIns="90000" tIns="45000" rIns="90000" bIns="45000"/>
              <a:lstStyle/>
              <a:p>
                <a:r>
                  <a:rPr lang="ru-RU" sz="1700" i="1" dirty="0">
                    <a:latin typeface="Arial"/>
                  </a:rPr>
                  <a:t>1s2l</a:t>
                </a:r>
                <a:r>
                  <a:rPr lang="en-US" sz="1700" i="1" baseline="30000" dirty="0">
                    <a:latin typeface="Arial"/>
                  </a:rPr>
                  <a:t>2</a:t>
                </a:r>
                <a:endParaRPr sz="1700" i="1" dirty="0"/>
              </a:p>
            </p:txBody>
          </p:sp>
          <p:sp>
            <p:nvSpPr>
              <p:cNvPr id="40" name="TextShape 38"/>
              <p:cNvSpPr txBox="1"/>
              <p:nvPr/>
            </p:nvSpPr>
            <p:spPr>
              <a:xfrm>
                <a:off x="5784466" y="5367714"/>
                <a:ext cx="995634"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3l</a:t>
                </a:r>
                <a:endParaRPr sz="1700" i="1" dirty="0"/>
              </a:p>
            </p:txBody>
          </p:sp>
          <p:sp>
            <p:nvSpPr>
              <p:cNvPr id="43" name="CustomShape 41"/>
              <p:cNvSpPr/>
              <p:nvPr/>
            </p:nvSpPr>
            <p:spPr>
              <a:xfrm>
                <a:off x="4897879" y="1076244"/>
                <a:ext cx="936000" cy="144000"/>
              </a:xfrm>
              <a:prstGeom prst="rect">
                <a:avLst/>
              </a:prstGeom>
              <a:ln w="22225">
                <a:solidFill>
                  <a:srgbClr val="008000"/>
                </a:solidFill>
              </a:ln>
              <a:effectLst>
                <a:outerShdw blurRad="25400" dist="25400" dir="1800000" algn="tl" rotWithShape="0">
                  <a:srgbClr val="92D050"/>
                </a:outerShdw>
              </a:effectLst>
            </p:spPr>
          </p:sp>
          <p:sp>
            <p:nvSpPr>
              <p:cNvPr id="44" name="TextShape 42"/>
              <p:cNvSpPr txBox="1"/>
              <p:nvPr/>
            </p:nvSpPr>
            <p:spPr>
              <a:xfrm>
                <a:off x="5923039" y="973800"/>
                <a:ext cx="720000" cy="394920"/>
              </a:xfrm>
              <a:prstGeom prst="rect">
                <a:avLst/>
              </a:prstGeom>
            </p:spPr>
            <p:txBody>
              <a:bodyPr lIns="90000" tIns="45000" rIns="90000" bIns="45000"/>
              <a:lstStyle/>
              <a:p>
                <a:r>
                  <a:rPr lang="ru-RU" sz="1700" i="1" dirty="0">
                    <a:latin typeface="Arial"/>
                  </a:rPr>
                  <a:t>3lnl</a:t>
                </a:r>
                <a:r>
                  <a:rPr lang="en-US" sz="1700" i="1" baseline="30000" dirty="0">
                    <a:latin typeface="Arial"/>
                  </a:rPr>
                  <a:t>2</a:t>
                </a:r>
                <a:endParaRPr sz="1700" i="1" dirty="0"/>
              </a:p>
            </p:txBody>
          </p:sp>
          <p:sp>
            <p:nvSpPr>
              <p:cNvPr id="48" name="TextShape 46"/>
              <p:cNvSpPr txBox="1"/>
              <p:nvPr/>
            </p:nvSpPr>
            <p:spPr>
              <a:xfrm>
                <a:off x="5888709" y="3142960"/>
                <a:ext cx="720000" cy="394920"/>
              </a:xfrm>
              <a:prstGeom prst="rect">
                <a:avLst/>
              </a:prstGeom>
            </p:spPr>
            <p:txBody>
              <a:bodyPr lIns="90000" tIns="45000" rIns="90000" bIns="45000"/>
              <a:lstStyle/>
              <a:p>
                <a:r>
                  <a:rPr lang="ru-RU" sz="1700" i="1" dirty="0">
                    <a:latin typeface="Arial"/>
                  </a:rPr>
                  <a:t>1snl</a:t>
                </a:r>
                <a:r>
                  <a:rPr lang="en-US" sz="1700" i="1" baseline="30000" dirty="0">
                    <a:latin typeface="Arial"/>
                  </a:rPr>
                  <a:t>2</a:t>
                </a:r>
                <a:endParaRPr sz="1700" i="1" dirty="0"/>
              </a:p>
            </p:txBody>
          </p:sp>
          <p:sp>
            <p:nvSpPr>
              <p:cNvPr id="49" name="Line 47"/>
              <p:cNvSpPr/>
              <p:nvPr/>
            </p:nvSpPr>
            <p:spPr>
              <a:xfrm>
                <a:off x="5365879" y="1211994"/>
                <a:ext cx="0" cy="2052000"/>
              </a:xfrm>
              <a:prstGeom prst="line">
                <a:avLst/>
              </a:prstGeom>
              <a:ln w="38100">
                <a:solidFill>
                  <a:srgbClr val="99FF66"/>
                </a:solidFill>
                <a:round/>
                <a:tailEnd type="triangle" w="med" len="med"/>
              </a:ln>
            </p:spPr>
          </p:sp>
          <p:sp>
            <p:nvSpPr>
              <p:cNvPr id="54" name="CustomShape 52"/>
              <p:cNvSpPr/>
              <p:nvPr/>
            </p:nvSpPr>
            <p:spPr>
              <a:xfrm>
                <a:off x="4897879" y="3267390"/>
                <a:ext cx="936000" cy="144000"/>
              </a:xfrm>
              <a:prstGeom prst="rect">
                <a:avLst/>
              </a:prstGeom>
              <a:ln w="22225">
                <a:solidFill>
                  <a:srgbClr val="FF0000"/>
                </a:solidFill>
              </a:ln>
              <a:effectLst>
                <a:outerShdw blurRad="50800" dist="25400" dir="2700000" algn="tl" rotWithShape="0">
                  <a:srgbClr val="FF0000">
                    <a:alpha val="58000"/>
                  </a:srgbClr>
                </a:outerShdw>
              </a:effectLst>
            </p:spPr>
          </p:sp>
          <p:sp>
            <p:nvSpPr>
              <p:cNvPr id="55" name="TextShape 53"/>
              <p:cNvSpPr txBox="1"/>
              <p:nvPr/>
            </p:nvSpPr>
            <p:spPr>
              <a:xfrm>
                <a:off x="5795096" y="5036587"/>
                <a:ext cx="816730"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nl</a:t>
                </a:r>
                <a:endParaRPr sz="1700" i="1" dirty="0"/>
              </a:p>
            </p:txBody>
          </p:sp>
          <p:sp>
            <p:nvSpPr>
              <p:cNvPr id="56" name="Line 54"/>
              <p:cNvSpPr/>
              <p:nvPr/>
            </p:nvSpPr>
            <p:spPr>
              <a:xfrm flipH="1">
                <a:off x="5689878" y="3707294"/>
                <a:ext cx="0" cy="1512000"/>
              </a:xfrm>
              <a:prstGeom prst="line">
                <a:avLst/>
              </a:prstGeom>
              <a:ln w="38100">
                <a:solidFill>
                  <a:srgbClr val="0066FF"/>
                </a:solidFill>
                <a:prstDash val="solid"/>
                <a:round/>
                <a:tailEnd type="triangle" w="med" len="med"/>
              </a:ln>
            </p:spPr>
          </p:sp>
          <p:cxnSp>
            <p:nvCxnSpPr>
              <p:cNvPr id="114" name="Straight Connector 113"/>
              <p:cNvCxnSpPr/>
              <p:nvPr/>
            </p:nvCxnSpPr>
            <p:spPr>
              <a:xfrm>
                <a:off x="4910171" y="5911642"/>
                <a:ext cx="844586" cy="0"/>
              </a:xfrm>
              <a:prstGeom prst="line">
                <a:avLst/>
              </a:prstGeom>
              <a:ln w="6985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93605" y="5557146"/>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886980" y="5242408"/>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0" name="Line 48"/>
              <p:cNvSpPr/>
              <p:nvPr/>
            </p:nvSpPr>
            <p:spPr>
              <a:xfrm flipH="1">
                <a:off x="5267739" y="4495505"/>
                <a:ext cx="0" cy="1404000"/>
              </a:xfrm>
              <a:prstGeom prst="line">
                <a:avLst/>
              </a:prstGeom>
              <a:ln w="38100">
                <a:solidFill>
                  <a:srgbClr val="FF0000"/>
                </a:solidFill>
                <a:prstDash val="solid"/>
                <a:round/>
                <a:tailEnd type="triangle" w="med" len="med"/>
              </a:ln>
            </p:spPr>
          </p:sp>
          <p:sp>
            <p:nvSpPr>
              <p:cNvPr id="57" name="Line 56"/>
              <p:cNvSpPr/>
              <p:nvPr/>
            </p:nvSpPr>
            <p:spPr>
              <a:xfrm flipH="1">
                <a:off x="5078896" y="4073445"/>
                <a:ext cx="0" cy="1476000"/>
              </a:xfrm>
              <a:prstGeom prst="line">
                <a:avLst/>
              </a:prstGeom>
              <a:ln w="38100">
                <a:solidFill>
                  <a:srgbClr val="FF0000"/>
                </a:solidFill>
                <a:prstDash val="solid"/>
                <a:round/>
                <a:tailEnd type="triangle" w="med" len="med"/>
              </a:ln>
            </p:spPr>
          </p:sp>
          <p:sp>
            <p:nvSpPr>
              <p:cNvPr id="35" name="Line 33"/>
              <p:cNvSpPr/>
              <p:nvPr/>
            </p:nvSpPr>
            <p:spPr>
              <a:xfrm flipH="1">
                <a:off x="5486400" y="4079628"/>
                <a:ext cx="0" cy="1800000"/>
              </a:xfrm>
              <a:prstGeom prst="line">
                <a:avLst/>
              </a:prstGeom>
              <a:ln w="38100">
                <a:solidFill>
                  <a:srgbClr val="0066FF"/>
                </a:solidFill>
                <a:prstDash val="solid"/>
                <a:round/>
                <a:tailEnd type="triangle" w="med" len="med"/>
              </a:ln>
            </p:spPr>
          </p:sp>
          <p:sp>
            <p:nvSpPr>
              <p:cNvPr id="123" name="TextBox 122"/>
              <p:cNvSpPr txBox="1"/>
              <p:nvPr/>
            </p:nvSpPr>
            <p:spPr>
              <a:xfrm>
                <a:off x="4734341" y="50523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4" name="TextBox 123"/>
              <p:cNvSpPr txBox="1"/>
              <p:nvPr/>
            </p:nvSpPr>
            <p:spPr>
              <a:xfrm>
                <a:off x="4737654" y="49761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5" name="TextBox 124"/>
              <p:cNvSpPr txBox="1"/>
              <p:nvPr/>
            </p:nvSpPr>
            <p:spPr>
              <a:xfrm>
                <a:off x="4740967" y="48999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6" name="TextShape 30"/>
              <p:cNvSpPr txBox="1"/>
              <p:nvPr/>
            </p:nvSpPr>
            <p:spPr>
              <a:xfrm>
                <a:off x="5840400" y="3863295"/>
                <a:ext cx="846548" cy="394920"/>
              </a:xfrm>
              <a:prstGeom prst="rect">
                <a:avLst/>
              </a:prstGeom>
            </p:spPr>
            <p:txBody>
              <a:bodyPr lIns="90000" tIns="45000" rIns="90000" bIns="45000"/>
              <a:lstStyle/>
              <a:p>
                <a:r>
                  <a:rPr lang="ru-RU" sz="1700" i="1" dirty="0">
                    <a:latin typeface="Arial"/>
                  </a:rPr>
                  <a:t>1s2l3l</a:t>
                </a:r>
                <a:endParaRPr sz="1700" i="1" dirty="0"/>
              </a:p>
            </p:txBody>
          </p:sp>
        </p:grpSp>
      </p:grpSp>
      <p:grpSp>
        <p:nvGrpSpPr>
          <p:cNvPr id="18" name="Group 5"/>
          <p:cNvGrpSpPr/>
          <p:nvPr/>
        </p:nvGrpSpPr>
        <p:grpSpPr>
          <a:xfrm>
            <a:off x="5334675" y="1736654"/>
            <a:ext cx="4871937" cy="4591692"/>
            <a:chOff x="5335513" y="958507"/>
            <a:chExt cx="4872704" cy="4591692"/>
          </a:xfrm>
        </p:grpSpPr>
        <p:grpSp>
          <p:nvGrpSpPr>
            <p:cNvPr id="23" name="Group 3"/>
            <p:cNvGrpSpPr>
              <a:grpSpLocks/>
            </p:cNvGrpSpPr>
            <p:nvPr/>
          </p:nvGrpSpPr>
          <p:grpSpPr>
            <a:xfrm>
              <a:off x="6362881" y="958507"/>
              <a:ext cx="3845336" cy="4591692"/>
              <a:chOff x="5948197" y="767117"/>
              <a:chExt cx="4342427" cy="4916755"/>
            </a:xfrm>
          </p:grpSpPr>
          <p:grpSp>
            <p:nvGrpSpPr>
              <p:cNvPr id="25" name="Group 149"/>
              <p:cNvGrpSpPr/>
              <p:nvPr/>
            </p:nvGrpSpPr>
            <p:grpSpPr>
              <a:xfrm>
                <a:off x="6197849" y="1669311"/>
                <a:ext cx="3187663" cy="3615063"/>
                <a:chOff x="6557874" y="4889890"/>
                <a:chExt cx="2528159" cy="997612"/>
              </a:xfrm>
            </p:grpSpPr>
            <p:cxnSp>
              <p:nvCxnSpPr>
                <p:cNvPr id="144" name="Straight Connector 143"/>
                <p:cNvCxnSpPr/>
                <p:nvPr/>
              </p:nvCxnSpPr>
              <p:spPr>
                <a:xfrm>
                  <a:off x="6557875" y="489176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373168" y="489363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8266064" y="4900175"/>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086033" y="488989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176"/>
              <p:cNvGrpSpPr/>
              <p:nvPr/>
            </p:nvGrpSpPr>
            <p:grpSpPr>
              <a:xfrm>
                <a:off x="5948197" y="5210477"/>
                <a:ext cx="4342427" cy="473395"/>
                <a:chOff x="5958830" y="5813860"/>
                <a:chExt cx="4342427" cy="473395"/>
              </a:xfrm>
            </p:grpSpPr>
            <p:grpSp>
              <p:nvGrpSpPr>
                <p:cNvPr id="39" name="Group 129"/>
                <p:cNvGrpSpPr>
                  <a:grpSpLocks noChangeAspect="1"/>
                </p:cNvGrpSpPr>
                <p:nvPr/>
              </p:nvGrpSpPr>
              <p:grpSpPr>
                <a:xfrm>
                  <a:off x="6049927" y="5813860"/>
                  <a:ext cx="3809690" cy="102821"/>
                  <a:chOff x="2186609" y="6174206"/>
                  <a:chExt cx="5685182" cy="107330"/>
                </a:xfrm>
              </p:grpSpPr>
              <p:cxnSp>
                <p:nvCxnSpPr>
                  <p:cNvPr id="131" name="Straight Connector 130"/>
                  <p:cNvCxnSpPr/>
                  <p:nvPr/>
                </p:nvCxnSpPr>
                <p:spPr>
                  <a:xfrm>
                    <a:off x="2186609" y="6182139"/>
                    <a:ext cx="56851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131"/>
                  <p:cNvGrpSpPr/>
                  <p:nvPr/>
                </p:nvGrpSpPr>
                <p:grpSpPr>
                  <a:xfrm>
                    <a:off x="2336928" y="6174206"/>
                    <a:ext cx="5293028" cy="107330"/>
                    <a:chOff x="2217660" y="6174206"/>
                    <a:chExt cx="5293028" cy="107330"/>
                  </a:xfrm>
                </p:grpSpPr>
                <p:cxnSp>
                  <p:nvCxnSpPr>
                    <p:cNvPr id="133" name="Straight Connector 132"/>
                    <p:cNvCxnSpPr/>
                    <p:nvPr/>
                  </p:nvCxnSpPr>
                  <p:spPr>
                    <a:xfrm>
                      <a:off x="2217660" y="6174206"/>
                      <a:ext cx="0" cy="89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85047" y="6174282"/>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554900" y="618876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14198" y="6192084"/>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864173" y="6184843"/>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533411" y="6178220"/>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183386" y="618215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861946" y="618484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510688" y="618878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7" name="TextShape 6"/>
                <p:cNvSpPr txBox="1"/>
                <p:nvPr/>
              </p:nvSpPr>
              <p:spPr>
                <a:xfrm>
                  <a:off x="5958830" y="5885243"/>
                  <a:ext cx="776973" cy="394920"/>
                </a:xfrm>
                <a:prstGeom prst="rect">
                  <a:avLst/>
                </a:prstGeom>
              </p:spPr>
              <p:txBody>
                <a:bodyPr lIns="90000" tIns="45000" rIns="90000" bIns="45000"/>
                <a:lstStyle/>
                <a:p>
                  <a:r>
                    <a:rPr lang="en-US" sz="1700" dirty="0">
                      <a:latin typeface="Arial"/>
                    </a:rPr>
                    <a:t>5.2</a:t>
                  </a:r>
                  <a:endParaRPr sz="1700" dirty="0"/>
                </a:p>
              </p:txBody>
            </p:sp>
            <p:sp>
              <p:nvSpPr>
                <p:cNvPr id="158" name="TextShape 6"/>
                <p:cNvSpPr txBox="1"/>
                <p:nvPr/>
              </p:nvSpPr>
              <p:spPr>
                <a:xfrm>
                  <a:off x="6812979" y="5888789"/>
                  <a:ext cx="776973" cy="394920"/>
                </a:xfrm>
                <a:prstGeom prst="rect">
                  <a:avLst/>
                </a:prstGeom>
              </p:spPr>
              <p:txBody>
                <a:bodyPr lIns="90000" tIns="45000" rIns="90000" bIns="45000"/>
                <a:lstStyle/>
                <a:p>
                  <a:r>
                    <a:rPr lang="en-US" sz="1700" dirty="0">
                      <a:latin typeface="Arial"/>
                    </a:rPr>
                    <a:t>5.6</a:t>
                  </a:r>
                  <a:endParaRPr sz="1700" dirty="0"/>
                </a:p>
              </p:txBody>
            </p:sp>
            <p:sp>
              <p:nvSpPr>
                <p:cNvPr id="159" name="TextShape 6"/>
                <p:cNvSpPr txBox="1"/>
                <p:nvPr/>
              </p:nvSpPr>
              <p:spPr>
                <a:xfrm>
                  <a:off x="7667128" y="5892335"/>
                  <a:ext cx="776973" cy="394920"/>
                </a:xfrm>
                <a:prstGeom prst="rect">
                  <a:avLst/>
                </a:prstGeom>
              </p:spPr>
              <p:txBody>
                <a:bodyPr lIns="90000" tIns="45000" rIns="90000" bIns="45000"/>
                <a:lstStyle/>
                <a:p>
                  <a:r>
                    <a:rPr lang="en-US" sz="1700" dirty="0">
                      <a:latin typeface="Arial"/>
                    </a:rPr>
                    <a:t>6.0</a:t>
                  </a:r>
                  <a:endParaRPr sz="1700" dirty="0"/>
                </a:p>
              </p:txBody>
            </p:sp>
            <p:sp>
              <p:nvSpPr>
                <p:cNvPr id="160" name="TextShape 6"/>
                <p:cNvSpPr txBox="1"/>
                <p:nvPr/>
              </p:nvSpPr>
              <p:spPr>
                <a:xfrm>
                  <a:off x="8574442" y="5885248"/>
                  <a:ext cx="776973" cy="394920"/>
                </a:xfrm>
                <a:prstGeom prst="rect">
                  <a:avLst/>
                </a:prstGeom>
              </p:spPr>
              <p:txBody>
                <a:bodyPr lIns="90000" tIns="45000" rIns="90000" bIns="45000"/>
                <a:lstStyle/>
                <a:p>
                  <a:r>
                    <a:rPr lang="en-US" sz="1700" dirty="0">
                      <a:latin typeface="Arial"/>
                    </a:rPr>
                    <a:t>6.4</a:t>
                  </a:r>
                  <a:endParaRPr sz="1700" dirty="0"/>
                </a:p>
              </p:txBody>
            </p:sp>
            <p:sp>
              <p:nvSpPr>
                <p:cNvPr id="161" name="TextShape 6"/>
                <p:cNvSpPr txBox="1"/>
                <p:nvPr/>
              </p:nvSpPr>
              <p:spPr>
                <a:xfrm>
                  <a:off x="9524284" y="5890454"/>
                  <a:ext cx="776973" cy="394920"/>
                </a:xfrm>
                <a:prstGeom prst="rect">
                  <a:avLst/>
                </a:prstGeom>
              </p:spPr>
              <p:txBody>
                <a:bodyPr lIns="90000" tIns="45000" rIns="90000" bIns="45000"/>
                <a:lstStyle/>
                <a:p>
                  <a:r>
                    <a:rPr lang="en-US" sz="1700" dirty="0">
                      <a:latin typeface="Arial"/>
                    </a:rPr>
                    <a:t>6.8</a:t>
                  </a:r>
                  <a:endParaRPr sz="1700" dirty="0"/>
                </a:p>
              </p:txBody>
            </p:sp>
          </p:grpSp>
          <p:grpSp>
            <p:nvGrpSpPr>
              <p:cNvPr id="47" name="Group 181"/>
              <p:cNvGrpSpPr/>
              <p:nvPr/>
            </p:nvGrpSpPr>
            <p:grpSpPr>
              <a:xfrm>
                <a:off x="6005844" y="767117"/>
                <a:ext cx="3846686" cy="1114780"/>
                <a:chOff x="6016476" y="223284"/>
                <a:chExt cx="3846686" cy="1114780"/>
              </a:xfrm>
            </p:grpSpPr>
            <p:cxnSp>
              <p:nvCxnSpPr>
                <p:cNvPr id="152" name="Straight Connector 151"/>
                <p:cNvCxnSpPr/>
                <p:nvPr/>
              </p:nvCxnSpPr>
              <p:spPr>
                <a:xfrm>
                  <a:off x="6053472" y="133806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166883" y="967563"/>
                  <a:ext cx="72000" cy="3508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7212417" y="900516"/>
                  <a:ext cx="72000" cy="4214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9363739" y="616688"/>
                  <a:ext cx="72000" cy="71946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8318205" y="733645"/>
                  <a:ext cx="70884" cy="59896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Shape 21"/>
                <p:cNvSpPr txBox="1"/>
                <p:nvPr/>
              </p:nvSpPr>
              <p:spPr>
                <a:xfrm>
                  <a:off x="8094968" y="318105"/>
                  <a:ext cx="648000" cy="456120"/>
                </a:xfrm>
                <a:prstGeom prst="rect">
                  <a:avLst/>
                </a:prstGeom>
                <a:solidFill>
                  <a:schemeClr val="bg1"/>
                </a:solidFill>
              </p:spPr>
              <p:txBody>
                <a:bodyPr lIns="90000" tIns="45000" rIns="90000" bIns="45000"/>
                <a:lstStyle/>
                <a:p>
                  <a:r>
                    <a:rPr lang="ru-RU" dirty="0" smtClean="0">
                      <a:solidFill>
                        <a:schemeClr val="accent2">
                          <a:lumMod val="50000"/>
                        </a:schemeClr>
                      </a:solidFill>
                      <a:cs typeface="Arial Unicode MS" panose="020B0604020202020204" pitchFamily="34" charset="-128"/>
                    </a:rPr>
                    <a:t>Ly</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7" name="TextShape 21"/>
                <p:cNvSpPr txBox="1"/>
                <p:nvPr/>
              </p:nvSpPr>
              <p:spPr>
                <a:xfrm>
                  <a:off x="6016476" y="554638"/>
                  <a:ext cx="648000" cy="456120"/>
                </a:xfrm>
                <a:prstGeom prst="rect">
                  <a:avLst/>
                </a:prstGeom>
                <a:solidFill>
                  <a:schemeClr val="bg1"/>
                </a:solidFill>
              </p:spPr>
              <p:txBody>
                <a:bodyPr lIns="90000" tIns="45000" rIns="90000" bIns="45000"/>
                <a:lstStyle/>
                <a:p>
                  <a:r>
                    <a:rPr lang="ru-RU" dirty="0" smtClean="0">
                      <a:solidFill>
                        <a:schemeClr val="accent6">
                          <a:lumMod val="75000"/>
                        </a:schemeClr>
                      </a:solidFill>
                      <a:cs typeface="Arial Unicode MS" panose="020B0604020202020204" pitchFamily="34" charset="-128"/>
                    </a:rPr>
                    <a:t>Ly</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sp>
              <p:nvSpPr>
                <p:cNvPr id="168" name="TextShape 21"/>
                <p:cNvSpPr txBox="1"/>
                <p:nvPr/>
              </p:nvSpPr>
              <p:spPr>
                <a:xfrm>
                  <a:off x="9133572" y="223284"/>
                  <a:ext cx="648000" cy="456120"/>
                </a:xfrm>
                <a:prstGeom prst="rect">
                  <a:avLst/>
                </a:prstGeom>
                <a:solidFill>
                  <a:schemeClr val="bg1"/>
                </a:solidFill>
              </p:spPr>
              <p:txBody>
                <a:bodyPr lIns="90000" tIns="45000" rIns="90000" bIns="45000"/>
                <a:lstStyle/>
                <a:p>
                  <a:r>
                    <a:rPr lang="en-US" dirty="0" smtClean="0">
                      <a:solidFill>
                        <a:schemeClr val="accent2">
                          <a:lumMod val="50000"/>
                        </a:schemeClr>
                      </a:solidFill>
                      <a:cs typeface="Arial Unicode MS" panose="020B0604020202020204" pitchFamily="34" charset="-128"/>
                    </a:rPr>
                    <a:t>He</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9" name="TextShape 21"/>
                <p:cNvSpPr txBox="1"/>
                <p:nvPr/>
              </p:nvSpPr>
              <p:spPr>
                <a:xfrm>
                  <a:off x="6990959" y="523615"/>
                  <a:ext cx="648000" cy="456120"/>
                </a:xfrm>
                <a:prstGeom prst="rect">
                  <a:avLst/>
                </a:prstGeom>
                <a:solidFill>
                  <a:schemeClr val="bg1"/>
                </a:solidFill>
              </p:spPr>
              <p:txBody>
                <a:bodyPr lIns="90000" tIns="45000" rIns="90000" bIns="45000"/>
                <a:lstStyle/>
                <a:p>
                  <a:r>
                    <a:rPr lang="en-US" dirty="0" smtClean="0">
                      <a:solidFill>
                        <a:schemeClr val="accent6">
                          <a:lumMod val="75000"/>
                        </a:schemeClr>
                      </a:solidFill>
                      <a:cs typeface="Arial Unicode MS" panose="020B0604020202020204" pitchFamily="34" charset="-128"/>
                    </a:rPr>
                    <a:t>He</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grpSp>
          <p:cxnSp>
            <p:nvCxnSpPr>
              <p:cNvPr id="153" name="Straight Connector 152"/>
              <p:cNvCxnSpPr/>
              <p:nvPr/>
            </p:nvCxnSpPr>
            <p:spPr>
              <a:xfrm>
                <a:off x="6080273" y="36063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179"/>
              <p:cNvGrpSpPr/>
              <p:nvPr/>
            </p:nvGrpSpPr>
            <p:grpSpPr>
              <a:xfrm>
                <a:off x="6043278" y="2164118"/>
                <a:ext cx="3809690" cy="1426465"/>
                <a:chOff x="6043278" y="2568153"/>
                <a:chExt cx="3809690" cy="1426465"/>
              </a:xfrm>
            </p:grpSpPr>
            <p:sp>
              <p:nvSpPr>
                <p:cNvPr id="171" name="Rectangle 170"/>
                <p:cNvSpPr/>
                <p:nvPr/>
              </p:nvSpPr>
              <p:spPr>
                <a:xfrm>
                  <a:off x="9435204" y="2568153"/>
                  <a:ext cx="191385" cy="5989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7340011" y="3703998"/>
                  <a:ext cx="443022" cy="29062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6043278" y="3173952"/>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178"/>
              <p:cNvGrpSpPr/>
              <p:nvPr/>
            </p:nvGrpSpPr>
            <p:grpSpPr>
              <a:xfrm>
                <a:off x="6048375" y="3858735"/>
                <a:ext cx="3809690" cy="562767"/>
                <a:chOff x="6048375" y="3646087"/>
                <a:chExt cx="3809690" cy="562767"/>
              </a:xfrm>
            </p:grpSpPr>
            <p:sp>
              <p:nvSpPr>
                <p:cNvPr id="173" name="Rectangle 172"/>
                <p:cNvSpPr/>
                <p:nvPr/>
              </p:nvSpPr>
              <p:spPr>
                <a:xfrm>
                  <a:off x="8399721" y="3646087"/>
                  <a:ext cx="637954" cy="545801"/>
                </a:xfrm>
                <a:prstGeom prst="rect">
                  <a:avLst/>
                </a:prstGeom>
                <a:solidFill>
                  <a:srgbClr val="99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a:off x="6048375" y="42088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177"/>
              <p:cNvGrpSpPr/>
              <p:nvPr/>
            </p:nvGrpSpPr>
            <p:grpSpPr>
              <a:xfrm>
                <a:off x="6048375" y="4975919"/>
                <a:ext cx="3809690" cy="246581"/>
                <a:chOff x="6048375" y="5092869"/>
                <a:chExt cx="3809690" cy="246581"/>
              </a:xfrm>
            </p:grpSpPr>
            <p:sp>
              <p:nvSpPr>
                <p:cNvPr id="175" name="Rectangle 174"/>
                <p:cNvSpPr/>
                <p:nvPr/>
              </p:nvSpPr>
              <p:spPr>
                <a:xfrm>
                  <a:off x="6471685" y="5092869"/>
                  <a:ext cx="482007" cy="2339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6048375" y="5339450"/>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6" name="TextShape 55"/>
            <p:cNvSpPr txBox="1"/>
            <p:nvPr/>
          </p:nvSpPr>
          <p:spPr>
            <a:xfrm>
              <a:off x="5557005" y="2238766"/>
              <a:ext cx="1109609" cy="313052"/>
            </a:xfrm>
            <a:prstGeom prst="rect">
              <a:avLst/>
            </a:prstGeom>
          </p:spPr>
          <p:txBody>
            <a:bodyPr lIns="90000" tIns="45000" rIns="90000" bIns="45000"/>
            <a:lstStyle/>
            <a:p>
              <a:r>
                <a:rPr lang="ru-RU" sz="1400" b="1" dirty="0">
                  <a:latin typeface="Arial"/>
                </a:rPr>
                <a:t> </a:t>
              </a:r>
              <a:r>
                <a:rPr lang="en-US" sz="1400" b="1" dirty="0">
                  <a:latin typeface="Arial"/>
                </a:rPr>
                <a:t>S</a:t>
              </a:r>
              <a:r>
                <a:rPr lang="ru-RU" sz="1400" b="1" dirty="0">
                  <a:latin typeface="Arial"/>
                </a:rPr>
                <a:t>atellites</a:t>
              </a:r>
              <a:endParaRPr b="1" dirty="0"/>
            </a:p>
            <a:p>
              <a:r>
                <a:rPr lang="ru-RU" sz="1400" b="1" dirty="0">
                  <a:latin typeface="Arial"/>
                </a:rPr>
                <a:t> </a:t>
              </a:r>
              <a:endParaRPr b="1" dirty="0"/>
            </a:p>
          </p:txBody>
        </p:sp>
        <p:sp>
          <p:nvSpPr>
            <p:cNvPr id="187" name="TextShape 55"/>
            <p:cNvSpPr txBox="1"/>
            <p:nvPr/>
          </p:nvSpPr>
          <p:spPr>
            <a:xfrm>
              <a:off x="5677507" y="3089536"/>
              <a:ext cx="935944" cy="447732"/>
            </a:xfrm>
            <a:prstGeom prst="rect">
              <a:avLst/>
            </a:prstGeom>
          </p:spPr>
          <p:txBody>
            <a:bodyPr lIns="90000" tIns="45000" rIns="90000" bIns="45000"/>
            <a:lstStyle/>
            <a:p>
              <a:r>
                <a:rPr lang="ru-RU" sz="1200" b="1" dirty="0">
                  <a:latin typeface="Arial"/>
                </a:rPr>
                <a:t> </a:t>
              </a:r>
              <a:r>
                <a:rPr lang="ru-RU" sz="1200" b="1" dirty="0"/>
                <a:t>Rydberg</a:t>
              </a:r>
              <a:endParaRPr lang="en-US" sz="1200" b="1" dirty="0"/>
            </a:p>
            <a:p>
              <a:r>
                <a:rPr lang="ru-RU" sz="1200" b="1" dirty="0"/>
                <a:t> satellites</a:t>
              </a:r>
              <a:endParaRPr sz="1200" b="1" dirty="0"/>
            </a:p>
          </p:txBody>
        </p:sp>
        <p:sp>
          <p:nvSpPr>
            <p:cNvPr id="188" name="TextShape 55"/>
            <p:cNvSpPr txBox="1"/>
            <p:nvPr/>
          </p:nvSpPr>
          <p:spPr>
            <a:xfrm>
              <a:off x="5339468" y="4448831"/>
              <a:ext cx="1316275" cy="646205"/>
            </a:xfrm>
            <a:prstGeom prst="rect">
              <a:avLst/>
            </a:prstGeom>
          </p:spPr>
          <p:txBody>
            <a:bodyPr lIns="90000" tIns="45000" rIns="90000" bIns="45000"/>
            <a:lstStyle/>
            <a:p>
              <a:pPr algn="ctr"/>
              <a:r>
                <a:rPr lang="ru-RU" sz="1200" b="1" dirty="0">
                  <a:latin typeface="Arial"/>
                </a:rPr>
                <a:t> </a:t>
              </a:r>
              <a:r>
                <a:rPr lang="en-US" sz="1200" b="1" dirty="0">
                  <a:latin typeface="Arial"/>
                </a:rPr>
                <a:t>KK-</a:t>
              </a:r>
              <a:r>
                <a:rPr lang="ru-RU" sz="1200" b="1" dirty="0"/>
                <a:t>Rydberg</a:t>
              </a:r>
              <a:endParaRPr lang="en-US" sz="1200" b="1" dirty="0"/>
            </a:p>
            <a:p>
              <a:pPr algn="ctr"/>
              <a:r>
                <a:rPr lang="ru-RU" sz="1200" b="1" dirty="0"/>
                <a:t> </a:t>
              </a:r>
              <a:r>
                <a:rPr lang="en-US" sz="1200" b="1" dirty="0"/>
                <a:t>hollow ion     transitions</a:t>
              </a:r>
              <a:endParaRPr sz="1200" b="1" dirty="0"/>
            </a:p>
          </p:txBody>
        </p:sp>
        <p:sp>
          <p:nvSpPr>
            <p:cNvPr id="189" name="TextShape 55"/>
            <p:cNvSpPr txBox="1"/>
            <p:nvPr/>
          </p:nvSpPr>
          <p:spPr>
            <a:xfrm>
              <a:off x="5335513" y="3803597"/>
              <a:ext cx="1329348" cy="447732"/>
            </a:xfrm>
            <a:prstGeom prst="rect">
              <a:avLst/>
            </a:prstGeom>
          </p:spPr>
          <p:txBody>
            <a:bodyPr lIns="90000" tIns="45000" rIns="90000" bIns="45000"/>
            <a:lstStyle/>
            <a:p>
              <a:pPr algn="ctr"/>
              <a:r>
                <a:rPr lang="en-US" sz="1200" b="1" dirty="0"/>
                <a:t>KK-Hollow ion transitions</a:t>
              </a:r>
              <a:endParaRPr sz="1200" b="1" dirty="0"/>
            </a:p>
          </p:txBody>
        </p:sp>
      </p:grpSp>
      <p:sp>
        <p:nvSpPr>
          <p:cNvPr id="143" name="TextShape 40"/>
          <p:cNvSpPr txBox="1"/>
          <p:nvPr/>
        </p:nvSpPr>
        <p:spPr>
          <a:xfrm>
            <a:off x="7168494" y="897149"/>
            <a:ext cx="1644509" cy="394920"/>
          </a:xfrm>
          <a:prstGeom prst="rect">
            <a:avLst/>
          </a:prstGeom>
        </p:spPr>
        <p:txBody>
          <a:bodyPr lIns="89994" tIns="44996" rIns="89994" bIns="44996"/>
          <a:lstStyle/>
          <a:p>
            <a:r>
              <a:rPr lang="en-US" sz="1700" b="1" u="sng" dirty="0">
                <a:ea typeface="Arial Unicode MS" panose="020B0604020202020204" pitchFamily="34" charset="-128"/>
                <a:cs typeface="Arial Unicode MS" panose="020B0604020202020204" pitchFamily="34" charset="-128"/>
              </a:rPr>
              <a:t>Spectral map</a:t>
            </a:r>
            <a:endParaRPr sz="1700" b="1" u="sng" dirty="0">
              <a:ea typeface="Arial Unicode MS" panose="020B0604020202020204" pitchFamily="34" charset="-128"/>
              <a:cs typeface="Arial Unicode MS" panose="020B0604020202020204" pitchFamily="34" charset="-128"/>
            </a:endParaRPr>
          </a:p>
        </p:txBody>
      </p:sp>
      <p:sp>
        <p:nvSpPr>
          <p:cNvPr id="145" name="TextShape 55"/>
          <p:cNvSpPr txBox="1"/>
          <p:nvPr/>
        </p:nvSpPr>
        <p:spPr>
          <a:xfrm>
            <a:off x="5414388" y="1500530"/>
            <a:ext cx="2207957" cy="447732"/>
          </a:xfrm>
          <a:prstGeom prst="rect">
            <a:avLst/>
          </a:prstGeom>
        </p:spPr>
        <p:txBody>
          <a:bodyPr lIns="89994" tIns="44996" rIns="89994" bIns="44996"/>
          <a:lstStyle/>
          <a:p>
            <a:pPr algn="ctr"/>
            <a:r>
              <a:rPr lang="ru-RU" sz="1200" b="1" dirty="0">
                <a:latin typeface="Arial"/>
              </a:rPr>
              <a:t> </a:t>
            </a:r>
            <a:r>
              <a:rPr lang="en-US" sz="1200" b="1" dirty="0">
                <a:latin typeface="Arial"/>
              </a:rPr>
              <a:t>Resonance and </a:t>
            </a:r>
            <a:r>
              <a:rPr lang="ru-RU" sz="1200" b="1" dirty="0"/>
              <a:t>Rydberg</a:t>
            </a:r>
            <a:r>
              <a:rPr lang="en-US" sz="1200" b="1" dirty="0"/>
              <a:t> resonance transitions</a:t>
            </a:r>
            <a:endParaRPr sz="1200" b="1" dirty="0"/>
          </a:p>
        </p:txBody>
      </p:sp>
      <p:sp>
        <p:nvSpPr>
          <p:cNvPr id="142" name="Text Box 86"/>
          <p:cNvSpPr txBox="1">
            <a:spLocks noChangeArrowheads="1"/>
          </p:cNvSpPr>
          <p:nvPr/>
        </p:nvSpPr>
        <p:spPr bwMode="auto">
          <a:xfrm>
            <a:off x="10675" y="72002"/>
            <a:ext cx="10068364" cy="572456"/>
          </a:xfrm>
          <a:prstGeom prst="rect">
            <a:avLst/>
          </a:prstGeom>
          <a:noFill/>
          <a:ln w="9525">
            <a:noFill/>
            <a:miter lim="800000"/>
            <a:headEnd/>
            <a:tailEnd/>
          </a:ln>
        </p:spPr>
        <p:txBody>
          <a:bodyPr wrap="square" lIns="91432" tIns="45716" rIns="91432" bIns="45716">
            <a:spAutoFit/>
          </a:bodyPr>
          <a:lstStyle/>
          <a:p>
            <a:pPr algn="ctr">
              <a:lnSpc>
                <a:spcPct val="130000"/>
              </a:lnSpc>
            </a:pPr>
            <a:r>
              <a:rPr lang="en-US" altLang="ja-JP" sz="2400" b="1" dirty="0" smtClean="0">
                <a:solidFill>
                  <a:srgbClr val="7030A0"/>
                </a:solidFill>
                <a:ea typeface="MS PGothic" pitchFamily="34" charset="-128"/>
              </a:rPr>
              <a:t>Hollow atom states and radiation transitions in</a:t>
            </a:r>
            <a:endParaRPr lang="en-US" altLang="ja-JP" sz="2400" b="1" dirty="0">
              <a:solidFill>
                <a:srgbClr val="7030A0"/>
              </a:solidFill>
              <a:ea typeface="MS PGothic" pitchFamily="34" charset="-128"/>
            </a:endParaRPr>
          </a:p>
        </p:txBody>
      </p:sp>
    </p:spTree>
    <p:extLst>
      <p:ext uri="{BB962C8B-B14F-4D97-AF65-F5344CB8AC3E}">
        <p14:creationId xmlns:p14="http://schemas.microsoft.com/office/powerpoint/2010/main" xmlns="" val="3354808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Рисунок 1" descr="рис4 схема спектра.jpg"/>
          <p:cNvPicPr>
            <a:picLocks noChangeAspect="1" noChangeArrowheads="1"/>
          </p:cNvPicPr>
          <p:nvPr/>
        </p:nvPicPr>
        <p:blipFill>
          <a:blip r:embed="rId3" cstate="print">
            <a:lum bright="-6000" contrast="30000"/>
          </a:blip>
          <a:srcRect/>
          <a:stretch>
            <a:fillRect/>
          </a:stretch>
        </p:blipFill>
        <p:spPr bwMode="auto">
          <a:xfrm>
            <a:off x="-194368" y="2261490"/>
            <a:ext cx="6388831" cy="4787208"/>
          </a:xfrm>
          <a:prstGeom prst="rect">
            <a:avLst/>
          </a:prstGeom>
          <a:noFill/>
          <a:ln w="9525">
            <a:noFill/>
            <a:miter lim="800000"/>
            <a:headEnd/>
            <a:tailEnd/>
          </a:ln>
        </p:spPr>
      </p:pic>
      <p:sp>
        <p:nvSpPr>
          <p:cNvPr id="224259" name="Rectangle 3"/>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400" b="1" dirty="0">
                <a:solidFill>
                  <a:srgbClr val="5A0DAF"/>
                </a:solidFill>
                <a:effectLst>
                  <a:outerShdw blurRad="38100" dist="38100" dir="2700000" algn="tl">
                    <a:srgbClr val="000000"/>
                  </a:outerShdw>
                </a:effectLst>
                <a:latin typeface="Comic Sans MS" pitchFamily="66" charset="0"/>
              </a:rPr>
              <a:t>Hollow atom spectroscopy, principles</a:t>
            </a:r>
          </a:p>
        </p:txBody>
      </p:sp>
      <p:sp>
        <p:nvSpPr>
          <p:cNvPr id="54276" name="Text Box 4"/>
          <p:cNvSpPr txBox="1">
            <a:spLocks noChangeArrowheads="1"/>
          </p:cNvSpPr>
          <p:nvPr/>
        </p:nvSpPr>
        <p:spPr bwMode="auto">
          <a:xfrm>
            <a:off x="4087065" y="845513"/>
            <a:ext cx="5715446" cy="932759"/>
          </a:xfrm>
          <a:prstGeom prst="rect">
            <a:avLst/>
          </a:prstGeom>
          <a:noFill/>
          <a:ln w="9525">
            <a:noFill/>
            <a:miter lim="800000"/>
            <a:headEnd/>
            <a:tailEnd/>
          </a:ln>
        </p:spPr>
        <p:txBody>
          <a:bodyPr wrap="square" lIns="100776" tIns="50389" rIns="100776" bIns="50389">
            <a:spAutoFit/>
          </a:bodyPr>
          <a:lstStyle/>
          <a:p>
            <a:r>
              <a:rPr lang="en-US" b="1" dirty="0">
                <a:latin typeface="Comic Sans MS" pitchFamily="66" charset="0"/>
              </a:rPr>
              <a:t>Exotic hollow atom states may be created </a:t>
            </a:r>
          </a:p>
          <a:p>
            <a:r>
              <a:rPr lang="en-US" b="1" dirty="0">
                <a:latin typeface="Comic Sans MS" pitchFamily="66" charset="0"/>
              </a:rPr>
              <a:t>by hot electron flow or X-ray radiation </a:t>
            </a:r>
          </a:p>
          <a:p>
            <a:r>
              <a:rPr lang="en-US" b="1" dirty="0">
                <a:latin typeface="Comic Sans MS" pitchFamily="66" charset="0"/>
              </a:rPr>
              <a:t>(external beam or plasma itself of)</a:t>
            </a:r>
            <a:endParaRPr lang="ru-RU" b="1" dirty="0">
              <a:latin typeface="Comic Sans MS" pitchFamily="66" charset="0"/>
            </a:endParaRPr>
          </a:p>
        </p:txBody>
      </p:sp>
      <p:sp>
        <p:nvSpPr>
          <p:cNvPr id="224269" name="Text Box 13"/>
          <p:cNvSpPr txBox="1">
            <a:spLocks noChangeArrowheads="1"/>
          </p:cNvSpPr>
          <p:nvPr/>
        </p:nvSpPr>
        <p:spPr bwMode="auto">
          <a:xfrm>
            <a:off x="39126" y="6954204"/>
            <a:ext cx="5772352" cy="378761"/>
          </a:xfrm>
          <a:prstGeom prst="rect">
            <a:avLst/>
          </a:prstGeom>
          <a:noFill/>
          <a:ln w="9525">
            <a:noFill/>
            <a:miter lim="800000"/>
            <a:headEnd/>
            <a:tailEnd/>
          </a:ln>
        </p:spPr>
        <p:txBody>
          <a:bodyPr wrap="none" lIns="100776" tIns="50389" rIns="100776" bIns="50389">
            <a:spAutoFit/>
          </a:bodyPr>
          <a:lstStyle/>
          <a:p>
            <a:r>
              <a:rPr lang="en-US" b="1" dirty="0">
                <a:solidFill>
                  <a:srgbClr val="CC0000"/>
                </a:solidFill>
                <a:latin typeface="Comic Sans MS" pitchFamily="66" charset="0"/>
              </a:rPr>
              <a:t>Becomes very significant for high intensity lasers</a:t>
            </a:r>
            <a:endParaRPr lang="ru-RU" b="1" dirty="0">
              <a:solidFill>
                <a:srgbClr val="CC0000"/>
              </a:solidFill>
              <a:latin typeface="Comic Sans MS" pitchFamily="66" charset="0"/>
            </a:endParaRPr>
          </a:p>
        </p:txBody>
      </p:sp>
      <p:sp>
        <p:nvSpPr>
          <p:cNvPr id="224270" name="Rectangle 14"/>
          <p:cNvSpPr>
            <a:spLocks noChangeArrowheads="1"/>
          </p:cNvSpPr>
          <p:nvPr/>
        </p:nvSpPr>
        <p:spPr bwMode="auto">
          <a:xfrm>
            <a:off x="639181" y="3699341"/>
            <a:ext cx="1825076" cy="475980"/>
          </a:xfrm>
          <a:prstGeom prst="rect">
            <a:avLst/>
          </a:prstGeom>
          <a:solidFill>
            <a:schemeClr val="bg1"/>
          </a:solidFill>
          <a:ln w="9525">
            <a:noFill/>
            <a:miter lim="800000"/>
            <a:headEnd/>
            <a:tailEnd/>
          </a:ln>
        </p:spPr>
        <p:txBody>
          <a:bodyPr wrap="none" lIns="100776" tIns="50389" rIns="100776" bIns="50389" anchor="ctr"/>
          <a:lstStyle/>
          <a:p>
            <a:endParaRPr lang="en-US"/>
          </a:p>
        </p:txBody>
      </p:sp>
      <p:sp>
        <p:nvSpPr>
          <p:cNvPr id="224271" name="Text Box 15"/>
          <p:cNvSpPr txBox="1">
            <a:spLocks noChangeArrowheads="1"/>
          </p:cNvSpPr>
          <p:nvPr/>
        </p:nvSpPr>
        <p:spPr bwMode="auto">
          <a:xfrm>
            <a:off x="955901" y="4180571"/>
            <a:ext cx="1330432" cy="655760"/>
          </a:xfrm>
          <a:prstGeom prst="rect">
            <a:avLst/>
          </a:prstGeom>
          <a:noFill/>
          <a:ln w="9525">
            <a:noFill/>
            <a:miter lim="800000"/>
            <a:headEnd/>
            <a:tailEnd/>
          </a:ln>
        </p:spPr>
        <p:txBody>
          <a:bodyPr wrap="none" lIns="100776" tIns="50389" rIns="100776" bIns="50389">
            <a:spAutoFit/>
          </a:bodyPr>
          <a:lstStyle/>
          <a:p>
            <a:r>
              <a:rPr lang="en-US" b="1">
                <a:solidFill>
                  <a:srgbClr val="CC0000"/>
                </a:solidFill>
                <a:latin typeface="Comic Sans MS" pitchFamily="66" charset="0"/>
              </a:rPr>
              <a:t>KK hollow</a:t>
            </a:r>
          </a:p>
          <a:p>
            <a:r>
              <a:rPr lang="en-US" b="1">
                <a:solidFill>
                  <a:srgbClr val="CC0000"/>
                </a:solidFill>
                <a:latin typeface="Comic Sans MS" pitchFamily="66" charset="0"/>
              </a:rPr>
              <a:t>atom lines</a:t>
            </a:r>
            <a:endParaRPr lang="ru-RU" b="1">
              <a:solidFill>
                <a:srgbClr val="CC0000"/>
              </a:solidFill>
              <a:latin typeface="Comic Sans MS" pitchFamily="66" charset="0"/>
            </a:endParaRPr>
          </a:p>
        </p:txBody>
      </p:sp>
      <p:sp>
        <p:nvSpPr>
          <p:cNvPr id="224272" name="Text Box 16"/>
          <p:cNvSpPr txBox="1">
            <a:spLocks noChangeArrowheads="1"/>
          </p:cNvSpPr>
          <p:nvPr/>
        </p:nvSpPr>
        <p:spPr bwMode="auto">
          <a:xfrm>
            <a:off x="4126598" y="4175320"/>
            <a:ext cx="1330432" cy="655760"/>
          </a:xfrm>
          <a:prstGeom prst="rect">
            <a:avLst/>
          </a:prstGeom>
          <a:noFill/>
          <a:ln w="9525">
            <a:noFill/>
            <a:miter lim="800000"/>
            <a:headEnd/>
            <a:tailEnd/>
          </a:ln>
        </p:spPr>
        <p:txBody>
          <a:bodyPr wrap="none" lIns="100776" tIns="50389" rIns="100776" bIns="50389">
            <a:spAutoFit/>
          </a:bodyPr>
          <a:lstStyle/>
          <a:p>
            <a:r>
              <a:rPr lang="en-US" b="1" dirty="0">
                <a:solidFill>
                  <a:srgbClr val="5A0DAF"/>
                </a:solidFill>
                <a:latin typeface="Comic Sans MS" pitchFamily="66" charset="0"/>
              </a:rPr>
              <a:t>KL hollow</a:t>
            </a:r>
          </a:p>
          <a:p>
            <a:r>
              <a:rPr lang="en-US" b="1" dirty="0">
                <a:solidFill>
                  <a:srgbClr val="5A0DAF"/>
                </a:solidFill>
                <a:latin typeface="Comic Sans MS" pitchFamily="66" charset="0"/>
              </a:rPr>
              <a:t>atom lines</a:t>
            </a:r>
            <a:endParaRPr lang="ru-RU" b="1" dirty="0">
              <a:solidFill>
                <a:srgbClr val="5A0DAF"/>
              </a:solidFill>
              <a:latin typeface="Comic Sans MS" pitchFamily="66" charset="0"/>
            </a:endParaRPr>
          </a:p>
        </p:txBody>
      </p:sp>
      <p:sp>
        <p:nvSpPr>
          <p:cNvPr id="224273" name="Line 17"/>
          <p:cNvSpPr>
            <a:spLocks noChangeShapeType="1"/>
          </p:cNvSpPr>
          <p:nvPr/>
        </p:nvSpPr>
        <p:spPr bwMode="auto">
          <a:xfrm flipH="1">
            <a:off x="3734634" y="4889290"/>
            <a:ext cx="713932" cy="953710"/>
          </a:xfrm>
          <a:prstGeom prst="line">
            <a:avLst/>
          </a:prstGeom>
          <a:noFill/>
          <a:ln w="28575">
            <a:solidFill>
              <a:srgbClr val="5A0DAF"/>
            </a:solidFill>
            <a:round/>
            <a:headEnd/>
            <a:tailEnd type="triangle" w="med" len="med"/>
          </a:ln>
        </p:spPr>
        <p:txBody>
          <a:bodyPr lIns="100776" tIns="50389" rIns="100776" bIns="50389"/>
          <a:lstStyle/>
          <a:p>
            <a:endParaRPr lang="en-US"/>
          </a:p>
        </p:txBody>
      </p:sp>
      <p:sp>
        <p:nvSpPr>
          <p:cNvPr id="224274" name="Line 18"/>
          <p:cNvSpPr>
            <a:spLocks noChangeShapeType="1"/>
          </p:cNvSpPr>
          <p:nvPr/>
        </p:nvSpPr>
        <p:spPr bwMode="auto">
          <a:xfrm>
            <a:off x="4448566" y="4889294"/>
            <a:ext cx="715682" cy="1111203"/>
          </a:xfrm>
          <a:prstGeom prst="line">
            <a:avLst/>
          </a:prstGeom>
          <a:noFill/>
          <a:ln w="28575">
            <a:solidFill>
              <a:srgbClr val="5A0DAF"/>
            </a:solidFill>
            <a:round/>
            <a:headEnd/>
            <a:tailEnd type="triangle" w="med" len="med"/>
          </a:ln>
        </p:spPr>
        <p:txBody>
          <a:bodyPr lIns="100776" tIns="50389" rIns="100776" bIns="50389"/>
          <a:lstStyle/>
          <a:p>
            <a:endParaRPr lang="en-US"/>
          </a:p>
        </p:txBody>
      </p:sp>
      <p:sp>
        <p:nvSpPr>
          <p:cNvPr id="224275" name="Line 19"/>
          <p:cNvSpPr>
            <a:spLocks noChangeShapeType="1"/>
          </p:cNvSpPr>
          <p:nvPr/>
        </p:nvSpPr>
        <p:spPr bwMode="auto">
          <a:xfrm>
            <a:off x="4448567" y="4889290"/>
            <a:ext cx="80492" cy="1032456"/>
          </a:xfrm>
          <a:prstGeom prst="line">
            <a:avLst/>
          </a:prstGeom>
          <a:noFill/>
          <a:ln w="28575">
            <a:solidFill>
              <a:srgbClr val="5A0DAF"/>
            </a:solidFill>
            <a:round/>
            <a:headEnd/>
            <a:tailEnd type="triangle" w="med" len="med"/>
          </a:ln>
        </p:spPr>
        <p:txBody>
          <a:bodyPr lIns="100776" tIns="50389" rIns="100776" bIns="50389"/>
          <a:lstStyle/>
          <a:p>
            <a:endParaRPr lang="en-US"/>
          </a:p>
        </p:txBody>
      </p:sp>
      <p:grpSp>
        <p:nvGrpSpPr>
          <p:cNvPr id="2" name="Group 21"/>
          <p:cNvGrpSpPr>
            <a:grpSpLocks/>
          </p:cNvGrpSpPr>
          <p:nvPr/>
        </p:nvGrpSpPr>
        <p:grpSpPr bwMode="auto">
          <a:xfrm>
            <a:off x="299223" y="859216"/>
            <a:ext cx="1784829" cy="1816424"/>
            <a:chOff x="68" y="491"/>
            <a:chExt cx="1020" cy="1038"/>
          </a:xfrm>
        </p:grpSpPr>
        <p:sp>
          <p:nvSpPr>
            <p:cNvPr id="54313" name="Oval 22"/>
            <p:cNvSpPr>
              <a:spLocks noChangeArrowheads="1"/>
            </p:cNvSpPr>
            <p:nvPr/>
          </p:nvSpPr>
          <p:spPr bwMode="auto">
            <a:xfrm>
              <a:off x="295" y="799"/>
              <a:ext cx="499" cy="499"/>
            </a:xfrm>
            <a:prstGeom prst="ellipse">
              <a:avLst/>
            </a:prstGeom>
            <a:noFill/>
            <a:ln w="9525">
              <a:solidFill>
                <a:schemeClr val="tx1"/>
              </a:solidFill>
              <a:round/>
              <a:headEnd/>
              <a:tailEnd/>
            </a:ln>
          </p:spPr>
          <p:txBody>
            <a:bodyPr wrap="none" anchor="ctr"/>
            <a:lstStyle/>
            <a:p>
              <a:endParaRPr lang="en-US"/>
            </a:p>
          </p:txBody>
        </p:sp>
        <p:grpSp>
          <p:nvGrpSpPr>
            <p:cNvPr id="3" name="Group 23"/>
            <p:cNvGrpSpPr>
              <a:grpSpLocks/>
            </p:cNvGrpSpPr>
            <p:nvPr/>
          </p:nvGrpSpPr>
          <p:grpSpPr bwMode="auto">
            <a:xfrm>
              <a:off x="442" y="932"/>
              <a:ext cx="182" cy="211"/>
              <a:chOff x="442" y="932"/>
              <a:chExt cx="182" cy="211"/>
            </a:xfrm>
          </p:grpSpPr>
          <p:sp>
            <p:nvSpPr>
              <p:cNvPr id="54334" name="Oval 24"/>
              <p:cNvSpPr>
                <a:spLocks noChangeArrowheads="1"/>
              </p:cNvSpPr>
              <p:nvPr/>
            </p:nvSpPr>
            <p:spPr bwMode="auto">
              <a:xfrm>
                <a:off x="476" y="981"/>
                <a:ext cx="136" cy="136"/>
              </a:xfrm>
              <a:prstGeom prst="ellipse">
                <a:avLst/>
              </a:prstGeom>
              <a:solidFill>
                <a:srgbClr val="CC0000"/>
              </a:solidFill>
              <a:ln w="9525">
                <a:noFill/>
                <a:round/>
                <a:headEnd/>
                <a:tailEnd/>
              </a:ln>
            </p:spPr>
            <p:txBody>
              <a:bodyPr wrap="none" anchor="ctr"/>
              <a:lstStyle/>
              <a:p>
                <a:pPr algn="ctr"/>
                <a:endParaRPr lang="en-US" b="1">
                  <a:solidFill>
                    <a:srgbClr val="CC0000"/>
                  </a:solidFill>
                </a:endParaRPr>
              </a:p>
            </p:txBody>
          </p:sp>
          <p:sp>
            <p:nvSpPr>
              <p:cNvPr id="54335" name="Text Box 25"/>
              <p:cNvSpPr txBox="1">
                <a:spLocks noChangeArrowheads="1"/>
              </p:cNvSpPr>
              <p:nvPr/>
            </p:nvSpPr>
            <p:spPr bwMode="auto">
              <a:xfrm>
                <a:off x="442" y="932"/>
                <a:ext cx="182" cy="211"/>
              </a:xfrm>
              <a:prstGeom prst="rect">
                <a:avLst/>
              </a:prstGeom>
              <a:noFill/>
              <a:ln w="9525">
                <a:noFill/>
                <a:miter lim="800000"/>
                <a:headEnd/>
                <a:tailEnd/>
              </a:ln>
            </p:spPr>
            <p:txBody>
              <a:bodyPr wrap="none">
                <a:spAutoFit/>
              </a:bodyPr>
              <a:lstStyle/>
              <a:p>
                <a:r>
                  <a:rPr lang="en-US" b="1">
                    <a:solidFill>
                      <a:schemeClr val="bg1"/>
                    </a:solidFill>
                  </a:rPr>
                  <a:t>+</a:t>
                </a:r>
                <a:endParaRPr lang="ru-RU" b="1">
                  <a:solidFill>
                    <a:schemeClr val="bg1"/>
                  </a:solidFill>
                </a:endParaRPr>
              </a:p>
            </p:txBody>
          </p:sp>
        </p:grpSp>
        <p:sp>
          <p:nvSpPr>
            <p:cNvPr id="54315" name="Oval 26"/>
            <p:cNvSpPr>
              <a:spLocks noChangeArrowheads="1"/>
            </p:cNvSpPr>
            <p:nvPr/>
          </p:nvSpPr>
          <p:spPr bwMode="auto">
            <a:xfrm>
              <a:off x="340" y="1186"/>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316" name="Oval 27"/>
            <p:cNvSpPr>
              <a:spLocks noChangeArrowheads="1"/>
            </p:cNvSpPr>
            <p:nvPr/>
          </p:nvSpPr>
          <p:spPr bwMode="auto">
            <a:xfrm>
              <a:off x="657" y="799"/>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317" name="Oval 28"/>
            <p:cNvSpPr>
              <a:spLocks noChangeArrowheads="1"/>
            </p:cNvSpPr>
            <p:nvPr/>
          </p:nvSpPr>
          <p:spPr bwMode="auto">
            <a:xfrm>
              <a:off x="204" y="707"/>
              <a:ext cx="680" cy="682"/>
            </a:xfrm>
            <a:prstGeom prst="ellipse">
              <a:avLst/>
            </a:prstGeom>
            <a:noFill/>
            <a:ln w="9525">
              <a:solidFill>
                <a:schemeClr val="tx1"/>
              </a:solidFill>
              <a:round/>
              <a:headEnd/>
              <a:tailEnd/>
            </a:ln>
          </p:spPr>
          <p:txBody>
            <a:bodyPr wrap="none" anchor="ctr"/>
            <a:lstStyle/>
            <a:p>
              <a:endParaRPr lang="en-US"/>
            </a:p>
          </p:txBody>
        </p:sp>
        <p:grpSp>
          <p:nvGrpSpPr>
            <p:cNvPr id="4" name="Group 29"/>
            <p:cNvGrpSpPr>
              <a:grpSpLocks/>
            </p:cNvGrpSpPr>
            <p:nvPr/>
          </p:nvGrpSpPr>
          <p:grpSpPr bwMode="auto">
            <a:xfrm>
              <a:off x="204" y="709"/>
              <a:ext cx="167" cy="185"/>
              <a:chOff x="524" y="520"/>
              <a:chExt cx="167" cy="185"/>
            </a:xfrm>
          </p:grpSpPr>
          <p:sp>
            <p:nvSpPr>
              <p:cNvPr id="54332" name="Oval 3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33" name="Text Box 31"/>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5" name="Group 32"/>
            <p:cNvGrpSpPr>
              <a:grpSpLocks/>
            </p:cNvGrpSpPr>
            <p:nvPr/>
          </p:nvGrpSpPr>
          <p:grpSpPr bwMode="auto">
            <a:xfrm>
              <a:off x="703" y="1162"/>
              <a:ext cx="167" cy="185"/>
              <a:chOff x="524" y="520"/>
              <a:chExt cx="167" cy="185"/>
            </a:xfrm>
          </p:grpSpPr>
          <p:sp>
            <p:nvSpPr>
              <p:cNvPr id="54330" name="Oval 3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31" name="Text Box 34"/>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sp>
          <p:nvSpPr>
            <p:cNvPr id="54320" name="Oval 35"/>
            <p:cNvSpPr>
              <a:spLocks noChangeArrowheads="1"/>
            </p:cNvSpPr>
            <p:nvPr/>
          </p:nvSpPr>
          <p:spPr bwMode="auto">
            <a:xfrm>
              <a:off x="68" y="572"/>
              <a:ext cx="952" cy="956"/>
            </a:xfrm>
            <a:prstGeom prst="ellipse">
              <a:avLst/>
            </a:prstGeom>
            <a:noFill/>
            <a:ln w="9525">
              <a:solidFill>
                <a:schemeClr val="tx1"/>
              </a:solidFill>
              <a:round/>
              <a:headEnd/>
              <a:tailEnd/>
            </a:ln>
          </p:spPr>
          <p:txBody>
            <a:bodyPr wrap="none" anchor="ctr"/>
            <a:lstStyle/>
            <a:p>
              <a:endParaRPr lang="en-US"/>
            </a:p>
          </p:txBody>
        </p:sp>
        <p:grpSp>
          <p:nvGrpSpPr>
            <p:cNvPr id="6" name="Group 36"/>
            <p:cNvGrpSpPr>
              <a:grpSpLocks/>
            </p:cNvGrpSpPr>
            <p:nvPr/>
          </p:nvGrpSpPr>
          <p:grpSpPr bwMode="auto">
            <a:xfrm>
              <a:off x="612" y="491"/>
              <a:ext cx="167" cy="185"/>
              <a:chOff x="524" y="520"/>
              <a:chExt cx="167" cy="185"/>
            </a:xfrm>
          </p:grpSpPr>
          <p:sp>
            <p:nvSpPr>
              <p:cNvPr id="54328" name="Oval 37"/>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9" name="Text Box 38"/>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7" name="Group 39"/>
            <p:cNvGrpSpPr>
              <a:grpSpLocks/>
            </p:cNvGrpSpPr>
            <p:nvPr/>
          </p:nvGrpSpPr>
          <p:grpSpPr bwMode="auto">
            <a:xfrm>
              <a:off x="204" y="1344"/>
              <a:ext cx="167" cy="185"/>
              <a:chOff x="524" y="520"/>
              <a:chExt cx="167" cy="185"/>
            </a:xfrm>
          </p:grpSpPr>
          <p:sp>
            <p:nvSpPr>
              <p:cNvPr id="54326" name="Oval 4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7" name="Text Box 41"/>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8" name="Group 42"/>
            <p:cNvGrpSpPr>
              <a:grpSpLocks/>
            </p:cNvGrpSpPr>
            <p:nvPr/>
          </p:nvGrpSpPr>
          <p:grpSpPr bwMode="auto">
            <a:xfrm>
              <a:off x="921" y="1011"/>
              <a:ext cx="167" cy="185"/>
              <a:chOff x="524" y="520"/>
              <a:chExt cx="167" cy="185"/>
            </a:xfrm>
          </p:grpSpPr>
          <p:sp>
            <p:nvSpPr>
              <p:cNvPr id="54324" name="Oval 4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25" name="Text Box 44"/>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grpSp>
        <p:nvGrpSpPr>
          <p:cNvPr id="9" name="Group 45"/>
          <p:cNvGrpSpPr>
            <a:grpSpLocks/>
          </p:cNvGrpSpPr>
          <p:nvPr/>
        </p:nvGrpSpPr>
        <p:grpSpPr bwMode="auto">
          <a:xfrm>
            <a:off x="2283534" y="859216"/>
            <a:ext cx="1784829" cy="1816424"/>
            <a:chOff x="1191" y="585"/>
            <a:chExt cx="1020" cy="1038"/>
          </a:xfrm>
        </p:grpSpPr>
        <p:sp>
          <p:nvSpPr>
            <p:cNvPr id="54290" name="Oval 46"/>
            <p:cNvSpPr>
              <a:spLocks noChangeArrowheads="1"/>
            </p:cNvSpPr>
            <p:nvPr/>
          </p:nvSpPr>
          <p:spPr bwMode="auto">
            <a:xfrm>
              <a:off x="1418" y="893"/>
              <a:ext cx="499" cy="499"/>
            </a:xfrm>
            <a:prstGeom prst="ellipse">
              <a:avLst/>
            </a:prstGeom>
            <a:noFill/>
            <a:ln w="9525">
              <a:solidFill>
                <a:schemeClr val="tx1"/>
              </a:solidFill>
              <a:round/>
              <a:headEnd/>
              <a:tailEnd/>
            </a:ln>
          </p:spPr>
          <p:txBody>
            <a:bodyPr wrap="none" anchor="ctr"/>
            <a:lstStyle/>
            <a:p>
              <a:endParaRPr lang="en-US"/>
            </a:p>
          </p:txBody>
        </p:sp>
        <p:grpSp>
          <p:nvGrpSpPr>
            <p:cNvPr id="10" name="Group 47"/>
            <p:cNvGrpSpPr>
              <a:grpSpLocks/>
            </p:cNvGrpSpPr>
            <p:nvPr/>
          </p:nvGrpSpPr>
          <p:grpSpPr bwMode="auto">
            <a:xfrm>
              <a:off x="1565" y="1026"/>
              <a:ext cx="182" cy="211"/>
              <a:chOff x="442" y="932"/>
              <a:chExt cx="182" cy="211"/>
            </a:xfrm>
          </p:grpSpPr>
          <p:sp>
            <p:nvSpPr>
              <p:cNvPr id="54311" name="Oval 48"/>
              <p:cNvSpPr>
                <a:spLocks noChangeArrowheads="1"/>
              </p:cNvSpPr>
              <p:nvPr/>
            </p:nvSpPr>
            <p:spPr bwMode="auto">
              <a:xfrm>
                <a:off x="476" y="981"/>
                <a:ext cx="136" cy="136"/>
              </a:xfrm>
              <a:prstGeom prst="ellipse">
                <a:avLst/>
              </a:prstGeom>
              <a:solidFill>
                <a:srgbClr val="CC0000"/>
              </a:solidFill>
              <a:ln w="9525">
                <a:noFill/>
                <a:round/>
                <a:headEnd/>
                <a:tailEnd/>
              </a:ln>
            </p:spPr>
            <p:txBody>
              <a:bodyPr wrap="none" anchor="ctr"/>
              <a:lstStyle/>
              <a:p>
                <a:pPr algn="ctr"/>
                <a:endParaRPr lang="en-US" b="1">
                  <a:solidFill>
                    <a:srgbClr val="CC0000"/>
                  </a:solidFill>
                </a:endParaRPr>
              </a:p>
            </p:txBody>
          </p:sp>
          <p:sp>
            <p:nvSpPr>
              <p:cNvPr id="54312" name="Text Box 49"/>
              <p:cNvSpPr txBox="1">
                <a:spLocks noChangeArrowheads="1"/>
              </p:cNvSpPr>
              <p:nvPr/>
            </p:nvSpPr>
            <p:spPr bwMode="auto">
              <a:xfrm>
                <a:off x="442" y="932"/>
                <a:ext cx="182" cy="211"/>
              </a:xfrm>
              <a:prstGeom prst="rect">
                <a:avLst/>
              </a:prstGeom>
              <a:noFill/>
              <a:ln w="9525">
                <a:noFill/>
                <a:miter lim="800000"/>
                <a:headEnd/>
                <a:tailEnd/>
              </a:ln>
            </p:spPr>
            <p:txBody>
              <a:bodyPr wrap="none">
                <a:spAutoFit/>
              </a:bodyPr>
              <a:lstStyle/>
              <a:p>
                <a:r>
                  <a:rPr lang="en-US" b="1">
                    <a:solidFill>
                      <a:schemeClr val="bg1"/>
                    </a:solidFill>
                  </a:rPr>
                  <a:t>+</a:t>
                </a:r>
                <a:endParaRPr lang="ru-RU" b="1">
                  <a:solidFill>
                    <a:schemeClr val="bg1"/>
                  </a:solidFill>
                </a:endParaRPr>
              </a:p>
            </p:txBody>
          </p:sp>
        </p:grpSp>
        <p:sp>
          <p:nvSpPr>
            <p:cNvPr id="54292" name="Oval 50"/>
            <p:cNvSpPr>
              <a:spLocks noChangeArrowheads="1"/>
            </p:cNvSpPr>
            <p:nvPr/>
          </p:nvSpPr>
          <p:spPr bwMode="auto">
            <a:xfrm>
              <a:off x="1463" y="1280"/>
              <a:ext cx="113" cy="113"/>
            </a:xfrm>
            <a:prstGeom prst="ellipse">
              <a:avLst/>
            </a:prstGeom>
            <a:solidFill>
              <a:schemeClr val="bg1"/>
            </a:solidFill>
            <a:ln w="19050">
              <a:solidFill>
                <a:srgbClr val="5A0DAF"/>
              </a:solidFill>
              <a:round/>
              <a:headEnd/>
              <a:tailEnd/>
            </a:ln>
          </p:spPr>
          <p:txBody>
            <a:bodyPr wrap="none" anchor="ctr"/>
            <a:lstStyle/>
            <a:p>
              <a:endParaRPr lang="en-US"/>
            </a:p>
          </p:txBody>
        </p:sp>
        <p:sp>
          <p:nvSpPr>
            <p:cNvPr id="54293" name="Oval 51"/>
            <p:cNvSpPr>
              <a:spLocks noChangeArrowheads="1"/>
            </p:cNvSpPr>
            <p:nvPr/>
          </p:nvSpPr>
          <p:spPr bwMode="auto">
            <a:xfrm>
              <a:off x="1327" y="801"/>
              <a:ext cx="680" cy="682"/>
            </a:xfrm>
            <a:prstGeom prst="ellipse">
              <a:avLst/>
            </a:prstGeom>
            <a:noFill/>
            <a:ln w="9525">
              <a:solidFill>
                <a:schemeClr val="tx1"/>
              </a:solidFill>
              <a:round/>
              <a:headEnd/>
              <a:tailEnd/>
            </a:ln>
          </p:spPr>
          <p:txBody>
            <a:bodyPr wrap="none" anchor="ctr"/>
            <a:lstStyle/>
            <a:p>
              <a:endParaRPr lang="en-US"/>
            </a:p>
          </p:txBody>
        </p:sp>
        <p:grpSp>
          <p:nvGrpSpPr>
            <p:cNvPr id="11" name="Group 52"/>
            <p:cNvGrpSpPr>
              <a:grpSpLocks/>
            </p:cNvGrpSpPr>
            <p:nvPr/>
          </p:nvGrpSpPr>
          <p:grpSpPr bwMode="auto">
            <a:xfrm>
              <a:off x="1758" y="884"/>
              <a:ext cx="167" cy="185"/>
              <a:chOff x="524" y="520"/>
              <a:chExt cx="167" cy="185"/>
            </a:xfrm>
          </p:grpSpPr>
          <p:sp>
            <p:nvSpPr>
              <p:cNvPr id="54309" name="Oval 5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10" name="Text Box 54"/>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12" name="Group 55"/>
            <p:cNvGrpSpPr>
              <a:grpSpLocks/>
            </p:cNvGrpSpPr>
            <p:nvPr/>
          </p:nvGrpSpPr>
          <p:grpSpPr bwMode="auto">
            <a:xfrm>
              <a:off x="1826" y="1256"/>
              <a:ext cx="167" cy="185"/>
              <a:chOff x="524" y="520"/>
              <a:chExt cx="167" cy="185"/>
            </a:xfrm>
          </p:grpSpPr>
          <p:sp>
            <p:nvSpPr>
              <p:cNvPr id="54307" name="Oval 56"/>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8" name="Text Box 57"/>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sp>
          <p:nvSpPr>
            <p:cNvPr id="54296" name="Oval 58"/>
            <p:cNvSpPr>
              <a:spLocks noChangeArrowheads="1"/>
            </p:cNvSpPr>
            <p:nvPr/>
          </p:nvSpPr>
          <p:spPr bwMode="auto">
            <a:xfrm>
              <a:off x="1191" y="666"/>
              <a:ext cx="952" cy="956"/>
            </a:xfrm>
            <a:prstGeom prst="ellipse">
              <a:avLst/>
            </a:prstGeom>
            <a:noFill/>
            <a:ln w="9525">
              <a:solidFill>
                <a:schemeClr val="tx1"/>
              </a:solidFill>
              <a:round/>
              <a:headEnd/>
              <a:tailEnd/>
            </a:ln>
          </p:spPr>
          <p:txBody>
            <a:bodyPr wrap="none" anchor="ctr"/>
            <a:lstStyle/>
            <a:p>
              <a:endParaRPr lang="en-US"/>
            </a:p>
          </p:txBody>
        </p:sp>
        <p:grpSp>
          <p:nvGrpSpPr>
            <p:cNvPr id="13" name="Group 59"/>
            <p:cNvGrpSpPr>
              <a:grpSpLocks/>
            </p:cNvGrpSpPr>
            <p:nvPr/>
          </p:nvGrpSpPr>
          <p:grpSpPr bwMode="auto">
            <a:xfrm>
              <a:off x="1735" y="585"/>
              <a:ext cx="167" cy="185"/>
              <a:chOff x="524" y="520"/>
              <a:chExt cx="167" cy="185"/>
            </a:xfrm>
          </p:grpSpPr>
          <p:sp>
            <p:nvSpPr>
              <p:cNvPr id="54305" name="Oval 60"/>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6" name="Text Box 61"/>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14" name="Group 62"/>
            <p:cNvGrpSpPr>
              <a:grpSpLocks/>
            </p:cNvGrpSpPr>
            <p:nvPr/>
          </p:nvGrpSpPr>
          <p:grpSpPr bwMode="auto">
            <a:xfrm>
              <a:off x="1327" y="1438"/>
              <a:ext cx="167" cy="185"/>
              <a:chOff x="524" y="520"/>
              <a:chExt cx="167" cy="185"/>
            </a:xfrm>
          </p:grpSpPr>
          <p:sp>
            <p:nvSpPr>
              <p:cNvPr id="54303" name="Oval 63"/>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4" name="Text Box 64"/>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grpSp>
          <p:nvGrpSpPr>
            <p:cNvPr id="15" name="Group 65"/>
            <p:cNvGrpSpPr>
              <a:grpSpLocks/>
            </p:cNvGrpSpPr>
            <p:nvPr/>
          </p:nvGrpSpPr>
          <p:grpSpPr bwMode="auto">
            <a:xfrm>
              <a:off x="2044" y="1105"/>
              <a:ext cx="167" cy="185"/>
              <a:chOff x="524" y="520"/>
              <a:chExt cx="167" cy="185"/>
            </a:xfrm>
          </p:grpSpPr>
          <p:sp>
            <p:nvSpPr>
              <p:cNvPr id="54301" name="Oval 66"/>
              <p:cNvSpPr>
                <a:spLocks noChangeArrowheads="1"/>
              </p:cNvSpPr>
              <p:nvPr/>
            </p:nvSpPr>
            <p:spPr bwMode="auto">
              <a:xfrm>
                <a:off x="560" y="569"/>
                <a:ext cx="113" cy="113"/>
              </a:xfrm>
              <a:prstGeom prst="ellipse">
                <a:avLst/>
              </a:prstGeom>
              <a:solidFill>
                <a:srgbClr val="5A0DAF"/>
              </a:solidFill>
              <a:ln w="19050">
                <a:noFill/>
                <a:round/>
                <a:headEnd/>
                <a:tailEnd/>
              </a:ln>
            </p:spPr>
            <p:txBody>
              <a:bodyPr wrap="none" anchor="ctr"/>
              <a:lstStyle/>
              <a:p>
                <a:endParaRPr lang="en-US"/>
              </a:p>
            </p:txBody>
          </p:sp>
          <p:sp>
            <p:nvSpPr>
              <p:cNvPr id="54302" name="Text Box 67"/>
              <p:cNvSpPr txBox="1">
                <a:spLocks noChangeArrowheads="1"/>
              </p:cNvSpPr>
              <p:nvPr/>
            </p:nvSpPr>
            <p:spPr bwMode="auto">
              <a:xfrm>
                <a:off x="524" y="520"/>
                <a:ext cx="167" cy="185"/>
              </a:xfrm>
              <a:prstGeom prst="rect">
                <a:avLst/>
              </a:prstGeom>
              <a:noFill/>
              <a:ln w="9525">
                <a:noFill/>
                <a:miter lim="800000"/>
                <a:headEnd/>
                <a:tailEnd/>
              </a:ln>
            </p:spPr>
            <p:txBody>
              <a:bodyPr wrap="none">
                <a:spAutoFit/>
              </a:bodyPr>
              <a:lstStyle/>
              <a:p>
                <a:r>
                  <a:rPr lang="en-US" sz="1500" b="1" dirty="0">
                    <a:solidFill>
                      <a:schemeClr val="bg1"/>
                    </a:solidFill>
                  </a:rPr>
                  <a:t>e</a:t>
                </a:r>
                <a:endParaRPr lang="ru-RU" sz="1500" b="1" dirty="0">
                  <a:solidFill>
                    <a:schemeClr val="bg1"/>
                  </a:solidFill>
                </a:endParaRPr>
              </a:p>
            </p:txBody>
          </p:sp>
        </p:grpSp>
        <p:sp>
          <p:nvSpPr>
            <p:cNvPr id="54300" name="Oval 68"/>
            <p:cNvSpPr>
              <a:spLocks noChangeArrowheads="1"/>
            </p:cNvSpPr>
            <p:nvPr/>
          </p:nvSpPr>
          <p:spPr bwMode="auto">
            <a:xfrm>
              <a:off x="1350" y="866"/>
              <a:ext cx="113" cy="113"/>
            </a:xfrm>
            <a:prstGeom prst="ellipse">
              <a:avLst/>
            </a:prstGeom>
            <a:solidFill>
              <a:schemeClr val="bg1"/>
            </a:solidFill>
            <a:ln w="19050">
              <a:solidFill>
                <a:srgbClr val="5A0DAF"/>
              </a:solidFill>
              <a:round/>
              <a:headEnd/>
              <a:tailEnd/>
            </a:ln>
          </p:spPr>
          <p:txBody>
            <a:bodyPr wrap="none" anchor="ctr"/>
            <a:lstStyle/>
            <a:p>
              <a:endParaRPr lang="en-US"/>
            </a:p>
          </p:txBody>
        </p:sp>
      </p:grpSp>
      <p:pic>
        <p:nvPicPr>
          <p:cNvPr id="71" name="Рисунок 7" descr="рис1"/>
          <p:cNvPicPr>
            <a:picLocks noChangeAspect="1" noChangeArrowheads="1"/>
          </p:cNvPicPr>
          <p:nvPr/>
        </p:nvPicPr>
        <p:blipFill>
          <a:blip r:embed="rId4" cstate="print"/>
          <a:srcRect l="9502" t="4936" r="12105" b="2930"/>
          <a:stretch>
            <a:fillRect/>
          </a:stretch>
        </p:blipFill>
        <p:spPr bwMode="auto">
          <a:xfrm>
            <a:off x="6675167" y="2430454"/>
            <a:ext cx="2946660" cy="5000656"/>
          </a:xfrm>
          <a:prstGeom prst="rect">
            <a:avLst/>
          </a:prstGeom>
          <a:noFill/>
          <a:ln w="9525">
            <a:noFill/>
            <a:miter lim="800000"/>
            <a:headEnd/>
            <a:tailEnd/>
          </a:ln>
        </p:spPr>
      </p:pic>
      <p:sp>
        <p:nvSpPr>
          <p:cNvPr id="73" name="TextBox 72"/>
          <p:cNvSpPr txBox="1"/>
          <p:nvPr/>
        </p:nvSpPr>
        <p:spPr>
          <a:xfrm>
            <a:off x="6162932" y="1797370"/>
            <a:ext cx="3807089" cy="655768"/>
          </a:xfrm>
          <a:prstGeom prst="rect">
            <a:avLst/>
          </a:prstGeom>
          <a:noFill/>
        </p:spPr>
        <p:txBody>
          <a:bodyPr wrap="none" lIns="100785" tIns="50393" rIns="100785" bIns="50393" rtlCol="0">
            <a:spAutoFit/>
          </a:bodyPr>
          <a:lstStyle/>
          <a:p>
            <a:pPr algn="ctr"/>
            <a:r>
              <a:rPr lang="en-US" b="1" dirty="0" smtClean="0">
                <a:solidFill>
                  <a:srgbClr val="C00000"/>
                </a:solidFill>
              </a:rPr>
              <a:t>First observation in laser plasma</a:t>
            </a:r>
          </a:p>
          <a:p>
            <a:pPr algn="ctr"/>
            <a:r>
              <a:rPr lang="en-US" b="1" dirty="0" smtClean="0">
                <a:solidFill>
                  <a:srgbClr val="C00000"/>
                </a:solidFill>
              </a:rPr>
              <a:t> </a:t>
            </a:r>
            <a:r>
              <a:rPr lang="en-US" b="1" dirty="0" smtClean="0">
                <a:solidFill>
                  <a:srgbClr val="7030A0"/>
                </a:solidFill>
                <a:effectLst>
                  <a:outerShdw blurRad="38100" dist="38100" dir="2700000" algn="tl">
                    <a:srgbClr val="000000">
                      <a:alpha val="43137"/>
                    </a:srgbClr>
                  </a:outerShdw>
                </a:effectLst>
              </a:rPr>
              <a:t>– 1997, LANL, 1e19 W/cm2</a:t>
            </a:r>
            <a:endParaRPr lang="en-US" b="1" dirty="0">
              <a:solidFill>
                <a:srgbClr val="7030A0"/>
              </a:solidFill>
              <a:effectLst>
                <a:outerShdw blurRad="38100" dist="38100" dir="2700000" algn="tl">
                  <a:srgbClr val="000000">
                    <a:alpha val="43137"/>
                  </a:srgbClr>
                </a:outerShdw>
              </a:effectLst>
            </a:endParaRPr>
          </a:p>
        </p:txBody>
      </p:sp>
      <p:sp>
        <p:nvSpPr>
          <p:cNvPr id="74" name="Oval 20"/>
          <p:cNvSpPr>
            <a:spLocks noChangeArrowheads="1"/>
          </p:cNvSpPr>
          <p:nvPr/>
        </p:nvSpPr>
        <p:spPr bwMode="auto">
          <a:xfrm>
            <a:off x="718442" y="5446724"/>
            <a:ext cx="2063053" cy="1427939"/>
          </a:xfrm>
          <a:prstGeom prst="ellipse">
            <a:avLst/>
          </a:prstGeom>
          <a:noFill/>
          <a:ln w="28575">
            <a:solidFill>
              <a:srgbClr val="CC0000"/>
            </a:solidFill>
            <a:round/>
            <a:headEnd/>
            <a:tailEnd/>
          </a:ln>
        </p:spPr>
        <p:txBody>
          <a:bodyPr wrap="none" lIns="100776" tIns="50389" rIns="100776" bIns="50389" anchor="ctr"/>
          <a:lstStyle/>
          <a:p>
            <a:endParaRPr lang="en-US"/>
          </a:p>
        </p:txBody>
      </p:sp>
      <p:sp>
        <p:nvSpPr>
          <p:cNvPr id="224276" name="Oval 20"/>
          <p:cNvSpPr>
            <a:spLocks noChangeArrowheads="1"/>
          </p:cNvSpPr>
          <p:nvPr/>
        </p:nvSpPr>
        <p:spPr bwMode="auto">
          <a:xfrm>
            <a:off x="7637544" y="5129223"/>
            <a:ext cx="1190570" cy="1427939"/>
          </a:xfrm>
          <a:prstGeom prst="ellipse">
            <a:avLst/>
          </a:prstGeom>
          <a:noFill/>
          <a:ln w="28575">
            <a:solidFill>
              <a:srgbClr val="CC0000"/>
            </a:solidFill>
            <a:round/>
            <a:headEnd/>
            <a:tailEnd/>
          </a:ln>
        </p:spPr>
        <p:txBody>
          <a:bodyPr wrap="none" lIns="100776" tIns="50389" rIns="100776" bIns="50389" anchor="ctr"/>
          <a:lstStyle/>
          <a:p>
            <a:endParaRPr lang="en-US"/>
          </a:p>
        </p:txBody>
      </p:sp>
      <p:grpSp>
        <p:nvGrpSpPr>
          <p:cNvPr id="16" name="Группа 63"/>
          <p:cNvGrpSpPr/>
          <p:nvPr/>
        </p:nvGrpSpPr>
        <p:grpSpPr>
          <a:xfrm>
            <a:off x="6072284" y="2313251"/>
            <a:ext cx="4434994" cy="4375313"/>
            <a:chOff x="4666141" y="1081454"/>
            <a:chExt cx="5522548" cy="5283996"/>
          </a:xfrm>
        </p:grpSpPr>
        <p:sp>
          <p:nvSpPr>
            <p:cNvPr id="65" name="Text Box 4"/>
            <p:cNvSpPr txBox="1">
              <a:spLocks noChangeArrowheads="1"/>
            </p:cNvSpPr>
            <p:nvPr/>
          </p:nvSpPr>
          <p:spPr bwMode="auto">
            <a:xfrm flipH="1">
              <a:off x="4937447" y="5937999"/>
              <a:ext cx="5251242" cy="427451"/>
            </a:xfrm>
            <a:prstGeom prst="rect">
              <a:avLst/>
            </a:prstGeom>
            <a:noFill/>
            <a:ln w="9525">
              <a:noFill/>
              <a:miter lim="800000"/>
              <a:headEnd/>
              <a:tailEnd/>
            </a:ln>
          </p:spPr>
          <p:txBody>
            <a:bodyPr wrap="none">
              <a:spAutoFit/>
            </a:bodyPr>
            <a:lstStyle/>
            <a:p>
              <a:r>
                <a:rPr lang="en-US" sz="1700" i="1" dirty="0"/>
                <a:t>// S.M. </a:t>
              </a:r>
              <a:r>
                <a:rPr lang="en-US" sz="1700" i="1" dirty="0" err="1"/>
                <a:t>Vinko</a:t>
              </a:r>
              <a:r>
                <a:rPr lang="en-US" sz="1700" i="1" dirty="0"/>
                <a:t> et al., Nature 482, 59 (2012)</a:t>
              </a:r>
              <a:endParaRPr lang="ru-RU" sz="1700" i="1" dirty="0"/>
            </a:p>
          </p:txBody>
        </p:sp>
        <p:grpSp>
          <p:nvGrpSpPr>
            <p:cNvPr id="17" name="Group 5"/>
            <p:cNvGrpSpPr>
              <a:grpSpLocks/>
            </p:cNvGrpSpPr>
            <p:nvPr/>
          </p:nvGrpSpPr>
          <p:grpSpPr bwMode="auto">
            <a:xfrm flipH="1">
              <a:off x="4908677" y="1795423"/>
              <a:ext cx="4899150" cy="4128073"/>
              <a:chOff x="-32" y="1018"/>
              <a:chExt cx="3538" cy="2650"/>
            </a:xfrm>
          </p:grpSpPr>
          <p:pic>
            <p:nvPicPr>
              <p:cNvPr id="68" name="Picture 6"/>
              <p:cNvPicPr>
                <a:picLocks noChangeAspect="1" noChangeArrowheads="1"/>
              </p:cNvPicPr>
              <p:nvPr/>
            </p:nvPicPr>
            <p:blipFill>
              <a:blip r:embed="rId5" cstate="print">
                <a:lum bright="-12000" contrast="24000"/>
              </a:blip>
              <a:srcRect/>
              <a:stretch>
                <a:fillRect/>
              </a:stretch>
            </p:blipFill>
            <p:spPr bwMode="auto">
              <a:xfrm>
                <a:off x="-32" y="2205"/>
                <a:ext cx="3538" cy="1463"/>
              </a:xfrm>
              <a:prstGeom prst="rect">
                <a:avLst/>
              </a:prstGeom>
              <a:noFill/>
              <a:ln w="9525">
                <a:noFill/>
                <a:miter lim="800000"/>
                <a:headEnd/>
                <a:tailEnd/>
              </a:ln>
            </p:spPr>
          </p:pic>
          <p:pic>
            <p:nvPicPr>
              <p:cNvPr id="69" name="Picture 7"/>
              <p:cNvPicPr>
                <a:picLocks noChangeAspect="1" noChangeArrowheads="1"/>
              </p:cNvPicPr>
              <p:nvPr/>
            </p:nvPicPr>
            <p:blipFill>
              <a:blip r:embed="rId6" cstate="print">
                <a:lum bright="-12000" contrast="24000"/>
              </a:blip>
              <a:srcRect/>
              <a:stretch>
                <a:fillRect/>
              </a:stretch>
            </p:blipFill>
            <p:spPr bwMode="auto">
              <a:xfrm>
                <a:off x="-21" y="1018"/>
                <a:ext cx="3515" cy="1153"/>
              </a:xfrm>
              <a:prstGeom prst="rect">
                <a:avLst/>
              </a:prstGeom>
              <a:noFill/>
              <a:ln w="9525">
                <a:noFill/>
                <a:miter lim="800000"/>
                <a:headEnd/>
                <a:tailEnd/>
              </a:ln>
            </p:spPr>
          </p:pic>
        </p:grpSp>
        <p:sp>
          <p:nvSpPr>
            <p:cNvPr id="67" name="Text Box 8"/>
            <p:cNvSpPr txBox="1">
              <a:spLocks noChangeArrowheads="1"/>
            </p:cNvSpPr>
            <p:nvPr/>
          </p:nvSpPr>
          <p:spPr bwMode="auto">
            <a:xfrm flipH="1">
              <a:off x="4666141" y="1081454"/>
              <a:ext cx="5116386" cy="631884"/>
            </a:xfrm>
            <a:prstGeom prst="rect">
              <a:avLst/>
            </a:prstGeom>
            <a:noFill/>
            <a:ln w="9525">
              <a:noFill/>
              <a:miter lim="800000"/>
              <a:headEnd/>
              <a:tailEnd/>
            </a:ln>
          </p:spPr>
          <p:txBody>
            <a:bodyPr wrap="none">
              <a:spAutoFit/>
            </a:bodyPr>
            <a:lstStyle/>
            <a:p>
              <a:pPr algn="ctr"/>
              <a:r>
                <a:rPr lang="en-US" sz="1400" b="1" u="sng" dirty="0">
                  <a:solidFill>
                    <a:srgbClr val="CC0000"/>
                  </a:solidFill>
                </a:rPr>
                <a:t>Hollow atom</a:t>
              </a:r>
              <a:r>
                <a:rPr lang="en-US" sz="1400" b="1" dirty="0"/>
                <a:t> spectral lines induced by intense</a:t>
              </a:r>
            </a:p>
            <a:p>
              <a:pPr algn="ctr"/>
              <a:r>
                <a:rPr lang="en-US" sz="1400" b="1" dirty="0"/>
                <a:t>quasi-</a:t>
              </a:r>
              <a:r>
                <a:rPr lang="en-US" sz="1400" b="1" dirty="0" err="1"/>
                <a:t>monocromatic</a:t>
              </a:r>
              <a:r>
                <a:rPr lang="en-US" sz="1400" b="1" dirty="0"/>
                <a:t> X-ray radiation of </a:t>
              </a:r>
              <a:r>
                <a:rPr lang="en-US" sz="1400" b="1" dirty="0" smtClean="0"/>
                <a:t>LCLS</a:t>
              </a:r>
              <a:endParaRPr lang="ru-RU" sz="1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4271"/>
                                        </p:tgtEl>
                                        <p:attrNameLst>
                                          <p:attrName>style.visibility</p:attrName>
                                        </p:attrNameLst>
                                      </p:cBhvr>
                                      <p:to>
                                        <p:strVal val="visible"/>
                                      </p:to>
                                    </p:set>
                                    <p:animEffect transition="in" filter="blinds(horizontal)">
                                      <p:cBhvr>
                                        <p:cTn id="7" dur="500"/>
                                        <p:tgtEl>
                                          <p:spTgt spid="22427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4272"/>
                                        </p:tgtEl>
                                        <p:attrNameLst>
                                          <p:attrName>style.visibility</p:attrName>
                                        </p:attrNameLst>
                                      </p:cBhvr>
                                      <p:to>
                                        <p:strVal val="visible"/>
                                      </p:to>
                                    </p:set>
                                    <p:animEffect transition="in" filter="blinds(horizontal)">
                                      <p:cBhvr>
                                        <p:cTn id="10" dur="500"/>
                                        <p:tgtEl>
                                          <p:spTgt spid="2242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4273"/>
                                        </p:tgtEl>
                                        <p:attrNameLst>
                                          <p:attrName>style.visibility</p:attrName>
                                        </p:attrNameLst>
                                      </p:cBhvr>
                                      <p:to>
                                        <p:strVal val="visible"/>
                                      </p:to>
                                    </p:set>
                                    <p:animEffect transition="in" filter="blinds(horizontal)">
                                      <p:cBhvr>
                                        <p:cTn id="13" dur="500"/>
                                        <p:tgtEl>
                                          <p:spTgt spid="22427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4274"/>
                                        </p:tgtEl>
                                        <p:attrNameLst>
                                          <p:attrName>style.visibility</p:attrName>
                                        </p:attrNameLst>
                                      </p:cBhvr>
                                      <p:to>
                                        <p:strVal val="visible"/>
                                      </p:to>
                                    </p:set>
                                    <p:animEffect transition="in" filter="blinds(horizontal)">
                                      <p:cBhvr>
                                        <p:cTn id="16" dur="500"/>
                                        <p:tgtEl>
                                          <p:spTgt spid="22427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4275"/>
                                        </p:tgtEl>
                                        <p:attrNameLst>
                                          <p:attrName>style.visibility</p:attrName>
                                        </p:attrNameLst>
                                      </p:cBhvr>
                                      <p:to>
                                        <p:strVal val="visible"/>
                                      </p:to>
                                    </p:set>
                                    <p:animEffect transition="in" filter="blinds(horizontal)">
                                      <p:cBhvr>
                                        <p:cTn id="19" dur="500"/>
                                        <p:tgtEl>
                                          <p:spTgt spid="22427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linds(horizontal)">
                                      <p:cBhvr>
                                        <p:cTn id="22" dur="500"/>
                                        <p:tgtEl>
                                          <p:spTgt spid="7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4269"/>
                                        </p:tgtEl>
                                        <p:attrNameLst>
                                          <p:attrName>style.visibility</p:attrName>
                                        </p:attrNameLst>
                                      </p:cBhvr>
                                      <p:to>
                                        <p:strVal val="visible"/>
                                      </p:to>
                                    </p:set>
                                    <p:animEffect transition="in" filter="blinds(horizontal)">
                                      <p:cBhvr>
                                        <p:cTn id="25" dur="500"/>
                                        <p:tgtEl>
                                          <p:spTgt spid="22426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blinds(horizontal)">
                                      <p:cBhvr>
                                        <p:cTn id="33" dur="500"/>
                                        <p:tgtEl>
                                          <p:spTgt spid="7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4276"/>
                                        </p:tgtEl>
                                        <p:attrNameLst>
                                          <p:attrName>style.visibility</p:attrName>
                                        </p:attrNameLst>
                                      </p:cBhvr>
                                      <p:to>
                                        <p:strVal val="visible"/>
                                      </p:to>
                                    </p:set>
                                    <p:animEffect transition="in" filter="blinds(horizontal)">
                                      <p:cBhvr>
                                        <p:cTn id="36" dur="500"/>
                                        <p:tgtEl>
                                          <p:spTgt spid="22427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71"/>
                                        </p:tgtEl>
                                      </p:cBhvr>
                                    </p:animEffect>
                                    <p:set>
                                      <p:cBhvr>
                                        <p:cTn id="41" dur="1" fill="hold">
                                          <p:stCondLst>
                                            <p:cond delay="499"/>
                                          </p:stCondLst>
                                        </p:cTn>
                                        <p:tgtEl>
                                          <p:spTgt spid="71"/>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73"/>
                                        </p:tgtEl>
                                      </p:cBhvr>
                                    </p:animEffect>
                                    <p:set>
                                      <p:cBhvr>
                                        <p:cTn id="44" dur="1" fill="hold">
                                          <p:stCondLst>
                                            <p:cond delay="499"/>
                                          </p:stCondLst>
                                        </p:cTn>
                                        <p:tgtEl>
                                          <p:spTgt spid="7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24276"/>
                                        </p:tgtEl>
                                      </p:cBhvr>
                                    </p:animEffect>
                                    <p:set>
                                      <p:cBhvr>
                                        <p:cTn id="47" dur="1" fill="hold">
                                          <p:stCondLst>
                                            <p:cond delay="499"/>
                                          </p:stCondLst>
                                        </p:cTn>
                                        <p:tgtEl>
                                          <p:spTgt spid="224276"/>
                                        </p:tgtEl>
                                        <p:attrNameLst>
                                          <p:attrName>style.visibility</p:attrName>
                                        </p:attrNameLst>
                                      </p:cBhvr>
                                      <p:to>
                                        <p:strVal val="hidden"/>
                                      </p:to>
                                    </p:set>
                                  </p:childTnLst>
                                </p:cTn>
                              </p:par>
                              <p:par>
                                <p:cTn id="48" presetID="3" presetClass="entr" presetSubtype="1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9" grpId="0"/>
      <p:bldP spid="224271" grpId="0"/>
      <p:bldP spid="224272" grpId="0"/>
      <p:bldP spid="224273" grpId="0" animBg="1"/>
      <p:bldP spid="224274" grpId="0" animBg="1"/>
      <p:bldP spid="224275" grpId="0" animBg="1"/>
      <p:bldP spid="73" grpId="0"/>
      <p:bldP spid="73" grpId="1"/>
      <p:bldP spid="74" grpId="0" animBg="1"/>
      <p:bldP spid="224276" grpId="0" animBg="1"/>
      <p:bldP spid="22427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2-1"/>
          <p:cNvPicPr>
            <a:picLocks noChangeAspect="1" noChangeArrowheads="1"/>
          </p:cNvPicPr>
          <p:nvPr/>
        </p:nvPicPr>
        <p:blipFill>
          <a:blip r:embed="rId2" cstate="print"/>
          <a:srcRect/>
          <a:stretch>
            <a:fillRect/>
          </a:stretch>
        </p:blipFill>
        <p:spPr bwMode="auto">
          <a:xfrm>
            <a:off x="1836415" y="1175240"/>
            <a:ext cx="6861095" cy="5211276"/>
          </a:xfrm>
          <a:prstGeom prst="rect">
            <a:avLst/>
          </a:prstGeom>
          <a:noFill/>
          <a:ln w="9525">
            <a:noFill/>
            <a:miter lim="800000"/>
            <a:headEnd/>
            <a:tailEnd/>
          </a:ln>
        </p:spPr>
      </p:pic>
      <p:pic>
        <p:nvPicPr>
          <p:cNvPr id="110595" name="Picture 3" descr="Fig2-2"/>
          <p:cNvPicPr>
            <a:picLocks noChangeAspect="1" noChangeArrowheads="1"/>
          </p:cNvPicPr>
          <p:nvPr/>
        </p:nvPicPr>
        <p:blipFill>
          <a:blip r:embed="rId3" cstate="print"/>
          <a:srcRect/>
          <a:stretch>
            <a:fillRect/>
          </a:stretch>
        </p:blipFill>
        <p:spPr bwMode="auto">
          <a:xfrm>
            <a:off x="1836415" y="1175240"/>
            <a:ext cx="6861095" cy="5211276"/>
          </a:xfrm>
          <a:prstGeom prst="rect">
            <a:avLst/>
          </a:prstGeom>
          <a:noFill/>
          <a:ln w="9525">
            <a:noFill/>
            <a:miter lim="800000"/>
            <a:headEnd/>
            <a:tailEnd/>
          </a:ln>
        </p:spPr>
      </p:pic>
      <p:pic>
        <p:nvPicPr>
          <p:cNvPr id="110596" name="Picture 4" descr="Fig2-3"/>
          <p:cNvPicPr>
            <a:picLocks noChangeAspect="1" noChangeArrowheads="1"/>
          </p:cNvPicPr>
          <p:nvPr/>
        </p:nvPicPr>
        <p:blipFill>
          <a:blip r:embed="rId4" cstate="print"/>
          <a:srcRect/>
          <a:stretch>
            <a:fillRect/>
          </a:stretch>
        </p:blipFill>
        <p:spPr bwMode="auto">
          <a:xfrm>
            <a:off x="1836415" y="1175240"/>
            <a:ext cx="6861095" cy="5211276"/>
          </a:xfrm>
          <a:prstGeom prst="rect">
            <a:avLst/>
          </a:prstGeom>
          <a:noFill/>
          <a:ln w="9525">
            <a:noFill/>
            <a:miter lim="800000"/>
            <a:headEnd/>
            <a:tailEnd/>
          </a:ln>
        </p:spPr>
      </p:pic>
      <p:pic>
        <p:nvPicPr>
          <p:cNvPr id="110597" name="Picture 5" descr="Fig2-4"/>
          <p:cNvPicPr>
            <a:picLocks noChangeAspect="1" noChangeArrowheads="1"/>
          </p:cNvPicPr>
          <p:nvPr/>
        </p:nvPicPr>
        <p:blipFill>
          <a:blip r:embed="rId5" cstate="print"/>
          <a:srcRect/>
          <a:stretch>
            <a:fillRect/>
          </a:stretch>
        </p:blipFill>
        <p:spPr bwMode="auto">
          <a:xfrm>
            <a:off x="1836415" y="1175240"/>
            <a:ext cx="6861095" cy="5211276"/>
          </a:xfrm>
          <a:prstGeom prst="rect">
            <a:avLst/>
          </a:prstGeom>
          <a:noFill/>
          <a:ln w="9525">
            <a:noFill/>
            <a:miter lim="800000"/>
            <a:headEnd/>
            <a:tailEnd/>
          </a:ln>
        </p:spPr>
      </p:pic>
      <p:pic>
        <p:nvPicPr>
          <p:cNvPr id="110598" name="Picture 6" descr="Fig2-5"/>
          <p:cNvPicPr>
            <a:picLocks noChangeAspect="1" noChangeArrowheads="1"/>
          </p:cNvPicPr>
          <p:nvPr/>
        </p:nvPicPr>
        <p:blipFill>
          <a:blip r:embed="rId6" cstate="print"/>
          <a:srcRect/>
          <a:stretch>
            <a:fillRect/>
          </a:stretch>
        </p:blipFill>
        <p:spPr bwMode="auto">
          <a:xfrm>
            <a:off x="1836415" y="1175240"/>
            <a:ext cx="6861095" cy="5211276"/>
          </a:xfrm>
          <a:prstGeom prst="rect">
            <a:avLst/>
          </a:prstGeom>
          <a:noFill/>
          <a:ln w="9525">
            <a:noFill/>
            <a:miter lim="800000"/>
            <a:headEnd/>
            <a:tailEnd/>
          </a:ln>
        </p:spPr>
      </p:pic>
      <p:pic>
        <p:nvPicPr>
          <p:cNvPr id="110599" name="Picture 7" descr="Fig2-6"/>
          <p:cNvPicPr>
            <a:picLocks noChangeAspect="1" noChangeArrowheads="1"/>
          </p:cNvPicPr>
          <p:nvPr/>
        </p:nvPicPr>
        <p:blipFill>
          <a:blip r:embed="rId7" cstate="print"/>
          <a:srcRect/>
          <a:stretch>
            <a:fillRect/>
          </a:stretch>
        </p:blipFill>
        <p:spPr bwMode="auto">
          <a:xfrm>
            <a:off x="1834664" y="1175240"/>
            <a:ext cx="6862845" cy="5211276"/>
          </a:xfrm>
          <a:prstGeom prst="rect">
            <a:avLst/>
          </a:prstGeom>
          <a:noFill/>
          <a:ln w="9525">
            <a:noFill/>
            <a:miter lim="800000"/>
            <a:headEnd/>
            <a:tailEnd/>
          </a:ln>
        </p:spPr>
      </p:pic>
      <p:sp>
        <p:nvSpPr>
          <p:cNvPr id="110600" name="Rectangle 8"/>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a:defRPr/>
            </a:pPr>
            <a:r>
              <a:rPr lang="en-US" sz="2600" dirty="0" smtClean="0">
                <a:solidFill>
                  <a:srgbClr val="5A0DAF"/>
                </a:solidFill>
                <a:effectLst>
                  <a:outerShdw blurRad="38100" dist="38100" dir="2700000" algn="tl">
                    <a:srgbClr val="000000"/>
                  </a:outerShdw>
                </a:effectLst>
                <a:latin typeface="Comic Sans MS" pitchFamily="66" charset="0"/>
              </a:rPr>
              <a:t>Hollow </a:t>
            </a:r>
            <a:r>
              <a:rPr lang="en-US" sz="2600" dirty="0">
                <a:solidFill>
                  <a:srgbClr val="5A0DAF"/>
                </a:solidFill>
                <a:effectLst>
                  <a:outerShdw blurRad="38100" dist="38100" dir="2700000" algn="tl">
                    <a:srgbClr val="000000"/>
                  </a:outerShdw>
                </a:effectLst>
                <a:latin typeface="Comic Sans MS" pitchFamily="66" charset="0"/>
              </a:rPr>
              <a:t>atom generation </a:t>
            </a:r>
            <a:r>
              <a:rPr lang="en-US" sz="2600" dirty="0" smtClean="0">
                <a:solidFill>
                  <a:srgbClr val="5A0DAF"/>
                </a:solidFill>
                <a:effectLst>
                  <a:outerShdw blurRad="38100" dist="38100" dir="2700000" algn="tl">
                    <a:srgbClr val="000000"/>
                  </a:outerShdw>
                </a:effectLst>
                <a:latin typeface="Comic Sans MS" pitchFamily="66" charset="0"/>
              </a:rPr>
              <a:t>in PW plasma</a:t>
            </a:r>
            <a:endParaRPr lang="en-US" sz="2600" dirty="0">
              <a:solidFill>
                <a:srgbClr val="5A0DAF"/>
              </a:solidFill>
              <a:effectLst>
                <a:outerShdw blurRad="38100" dist="38100" dir="2700000" algn="tl">
                  <a:srgbClr val="000000"/>
                </a:outerShdw>
              </a:effectLst>
              <a:latin typeface="Comic Sans MS" pitchFamily="66" charset="0"/>
            </a:endParaRPr>
          </a:p>
        </p:txBody>
      </p:sp>
      <p:sp>
        <p:nvSpPr>
          <p:cNvPr id="110605" name="Text Box 13"/>
          <p:cNvSpPr txBox="1">
            <a:spLocks noChangeArrowheads="1"/>
          </p:cNvSpPr>
          <p:nvPr/>
        </p:nvSpPr>
        <p:spPr bwMode="auto">
          <a:xfrm>
            <a:off x="482603" y="6549586"/>
            <a:ext cx="9013090" cy="655760"/>
          </a:xfrm>
          <a:prstGeom prst="rect">
            <a:avLst/>
          </a:prstGeom>
          <a:noFill/>
          <a:ln w="9525">
            <a:noFill/>
            <a:miter lim="800000"/>
            <a:headEnd/>
            <a:tailEnd/>
          </a:ln>
        </p:spPr>
        <p:txBody>
          <a:bodyPr wrap="square" lIns="100776" tIns="50389" rIns="100776" bIns="50389">
            <a:spAutoFit/>
          </a:bodyPr>
          <a:lstStyle/>
          <a:p>
            <a:r>
              <a:rPr lang="en-US" b="1" dirty="0">
                <a:solidFill>
                  <a:srgbClr val="C00000"/>
                </a:solidFill>
              </a:rPr>
              <a:t>Refluxing is very important to increase </a:t>
            </a:r>
            <a:r>
              <a:rPr lang="en-US" b="1" dirty="0" smtClean="0">
                <a:solidFill>
                  <a:srgbClr val="C00000"/>
                </a:solidFill>
              </a:rPr>
              <a:t>the electron </a:t>
            </a:r>
            <a:r>
              <a:rPr lang="en-US" b="1" dirty="0">
                <a:solidFill>
                  <a:srgbClr val="C00000"/>
                </a:solidFill>
              </a:rPr>
              <a:t>flux </a:t>
            </a:r>
            <a:r>
              <a:rPr lang="en-US" b="1" i="1" dirty="0">
                <a:solidFill>
                  <a:srgbClr val="C00000"/>
                </a:solidFill>
              </a:rPr>
              <a:t>inside</a:t>
            </a:r>
            <a:r>
              <a:rPr lang="en-US" b="1" dirty="0">
                <a:solidFill>
                  <a:srgbClr val="C00000"/>
                </a:solidFill>
              </a:rPr>
              <a:t> the plasma.</a:t>
            </a:r>
          </a:p>
          <a:p>
            <a:r>
              <a:rPr lang="en-US" b="1" dirty="0">
                <a:solidFill>
                  <a:srgbClr val="C00000"/>
                </a:solidFill>
              </a:rPr>
              <a:t>Thin </a:t>
            </a:r>
            <a:r>
              <a:rPr lang="ru-RU" b="1" dirty="0">
                <a:solidFill>
                  <a:srgbClr val="C00000"/>
                </a:solidFill>
              </a:rPr>
              <a:t>(</a:t>
            </a:r>
            <a:r>
              <a:rPr lang="en-US" b="1" dirty="0">
                <a:solidFill>
                  <a:srgbClr val="C00000"/>
                </a:solidFill>
              </a:rPr>
              <a:t>~ </a:t>
            </a:r>
            <a:r>
              <a:rPr lang="en-US" b="1" dirty="0">
                <a:solidFill>
                  <a:srgbClr val="C00000"/>
                </a:solidFill>
                <a:latin typeface="Symbol" pitchFamily="18" charset="2"/>
              </a:rPr>
              <a:t>m</a:t>
            </a:r>
            <a:r>
              <a:rPr lang="en-US" b="1" dirty="0">
                <a:solidFill>
                  <a:srgbClr val="C00000"/>
                </a:solidFill>
              </a:rPr>
              <a:t>m) targets is more </a:t>
            </a:r>
            <a:r>
              <a:rPr lang="en-US" b="1" dirty="0" smtClean="0">
                <a:solidFill>
                  <a:srgbClr val="C00000"/>
                </a:solidFill>
              </a:rPr>
              <a:t>effective due </a:t>
            </a:r>
            <a:r>
              <a:rPr lang="en-US" b="1" dirty="0">
                <a:solidFill>
                  <a:srgbClr val="C00000"/>
                </a:solidFill>
              </a:rPr>
              <a:t>to higher electron oscillation frequency</a:t>
            </a:r>
            <a:r>
              <a:rPr lang="en-US" dirty="0">
                <a:solidFill>
                  <a:schemeClr val="accent2"/>
                </a:solidFill>
              </a:rPr>
              <a:t>.</a:t>
            </a:r>
            <a:endParaRPr lang="ru-RU" dirty="0">
              <a:solidFill>
                <a:schemeClr val="accent2"/>
              </a:solidFill>
            </a:endParaRPr>
          </a:p>
        </p:txBody>
      </p:sp>
      <p:pic>
        <p:nvPicPr>
          <p:cNvPr id="110607" name="Picture 15" descr="Fig2-final"/>
          <p:cNvPicPr>
            <a:picLocks noChangeAspect="1" noChangeArrowheads="1"/>
          </p:cNvPicPr>
          <p:nvPr/>
        </p:nvPicPr>
        <p:blipFill>
          <a:blip r:embed="rId8" cstate="print"/>
          <a:srcRect/>
          <a:stretch>
            <a:fillRect/>
          </a:stretch>
        </p:blipFill>
        <p:spPr bwMode="auto">
          <a:xfrm>
            <a:off x="2042894" y="1250488"/>
            <a:ext cx="6288900" cy="4940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6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0605">
                                            <p:txEl>
                                              <p:pRg st="0" end="0"/>
                                            </p:txEl>
                                          </p:spTgt>
                                        </p:tgtEl>
                                        <p:attrNameLst>
                                          <p:attrName>style.visibility</p:attrName>
                                        </p:attrNameLst>
                                      </p:cBhvr>
                                      <p:to>
                                        <p:strVal val="visible"/>
                                      </p:to>
                                    </p:set>
                                    <p:animEffect transition="in" filter="blinds(horizontal)">
                                      <p:cBhvr>
                                        <p:cTn id="31" dur="500"/>
                                        <p:tgtEl>
                                          <p:spTgt spid="110605">
                                            <p:txEl>
                                              <p:pRg st="0" end="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10605">
                                            <p:txEl>
                                              <p:pRg st="1" end="1"/>
                                            </p:txEl>
                                          </p:spTgt>
                                        </p:tgtEl>
                                        <p:attrNameLst>
                                          <p:attrName>style.visibility</p:attrName>
                                        </p:attrNameLst>
                                      </p:cBhvr>
                                      <p:to>
                                        <p:strVal val="visible"/>
                                      </p:to>
                                    </p:set>
                                    <p:animEffect transition="in" filter="blinds(horizontal)">
                                      <p:cBhvr>
                                        <p:cTn id="34" dur="500"/>
                                        <p:tgtEl>
                                          <p:spTgt spid="1106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http://203.150.228.175/wp-content/uploads/2014/10/university-of-strathclyde-logo.png"/>
          <p:cNvPicPr>
            <a:picLocks noChangeAspect="1" noChangeArrowheads="1"/>
          </p:cNvPicPr>
          <p:nvPr/>
        </p:nvPicPr>
        <p:blipFill>
          <a:blip r:embed="rId2" cstate="print"/>
          <a:srcRect/>
          <a:stretch>
            <a:fillRect/>
          </a:stretch>
        </p:blipFill>
        <p:spPr bwMode="auto">
          <a:xfrm>
            <a:off x="384572" y="1459702"/>
            <a:ext cx="1473427" cy="1473504"/>
          </a:xfrm>
          <a:prstGeom prst="rect">
            <a:avLst/>
          </a:prstGeom>
          <a:noFill/>
        </p:spPr>
      </p:pic>
      <p:sp>
        <p:nvSpPr>
          <p:cNvPr id="7" name="Прямоугольник 6"/>
          <p:cNvSpPr/>
          <p:nvPr/>
        </p:nvSpPr>
        <p:spPr>
          <a:xfrm>
            <a:off x="2233258" y="1893341"/>
            <a:ext cx="8110893" cy="655752"/>
          </a:xfrm>
          <a:prstGeom prst="rect">
            <a:avLst/>
          </a:prstGeom>
        </p:spPr>
        <p:txBody>
          <a:bodyPr wrap="square" lIns="100768" tIns="50385" rIns="100768" bIns="50385">
            <a:spAutoFit/>
          </a:bodyPr>
          <a:lstStyle/>
          <a:p>
            <a:pPr defTabSz="1007767" eaLnBrk="1" hangingPunct="1">
              <a:tabLst>
                <a:tab pos="0" algn="l"/>
              </a:tabLst>
            </a:pPr>
            <a:r>
              <a:rPr lang="en-US" altLang="ja-JP" b="1" dirty="0" smtClean="0">
                <a:solidFill>
                  <a:srgbClr val="000000"/>
                </a:solidFill>
                <a:latin typeface="Arial" charset="0"/>
                <a:ea typeface="SimSun" pitchFamily="2" charset="-122"/>
                <a:cs typeface="Times New Roman" pitchFamily="18" charset="0"/>
              </a:rPr>
              <a:t>SUPA, Department of Physics, University of </a:t>
            </a:r>
            <a:r>
              <a:rPr lang="en-US" altLang="ja-JP" b="1" dirty="0" err="1" smtClean="0">
                <a:solidFill>
                  <a:srgbClr val="000000"/>
                </a:solidFill>
                <a:latin typeface="Arial" charset="0"/>
                <a:ea typeface="SimSun" pitchFamily="2" charset="-122"/>
                <a:cs typeface="Times New Roman" pitchFamily="18" charset="0"/>
              </a:rPr>
              <a:t>Strathclyde</a:t>
            </a:r>
            <a:r>
              <a:rPr lang="en-US" altLang="ja-JP" b="1" dirty="0" smtClean="0">
                <a:solidFill>
                  <a:srgbClr val="000000"/>
                </a:solidFill>
                <a:latin typeface="Arial" charset="0"/>
                <a:ea typeface="SimSun" pitchFamily="2" charset="-122"/>
                <a:cs typeface="Times New Roman" pitchFamily="18" charset="0"/>
              </a:rPr>
              <a:t>, UK </a:t>
            </a:r>
          </a:p>
          <a:p>
            <a:pPr defTabSz="1007767" eaLnBrk="1" hangingPunct="1">
              <a:tabLst>
                <a:tab pos="0" algn="l"/>
              </a:tabLst>
            </a:pPr>
            <a:r>
              <a:rPr lang="en-US" altLang="ja-JP" b="1" dirty="0" smtClean="0">
                <a:solidFill>
                  <a:srgbClr val="000000"/>
                </a:solidFill>
                <a:latin typeface="Arial" charset="0"/>
                <a:ea typeface="SimSun" pitchFamily="2" charset="-122"/>
                <a:cs typeface="Times New Roman" pitchFamily="18" charset="0"/>
              </a:rPr>
              <a:t>N.M.H</a:t>
            </a:r>
            <a:r>
              <a:rPr lang="en-US" altLang="ja-JP" b="1" dirty="0" smtClean="0">
                <a:solidFill>
                  <a:srgbClr val="000000"/>
                </a:solidFill>
                <a:latin typeface="Arial" charset="0"/>
                <a:ea typeface="SimSun" pitchFamily="2" charset="-122"/>
                <a:cs typeface="Times New Roman" pitchFamily="18" charset="0"/>
              </a:rPr>
              <a:t>. </a:t>
            </a:r>
            <a:r>
              <a:rPr lang="en-US" altLang="ja-JP" b="1" dirty="0" smtClean="0">
                <a:solidFill>
                  <a:srgbClr val="000000"/>
                </a:solidFill>
                <a:latin typeface="Arial" charset="0"/>
                <a:ea typeface="SimSun" pitchFamily="2" charset="-122"/>
                <a:cs typeface="Times New Roman" pitchFamily="18" charset="0"/>
              </a:rPr>
              <a:t>Butler, R.J. Dance, P. McKenna</a:t>
            </a:r>
          </a:p>
        </p:txBody>
      </p:sp>
      <p:pic>
        <p:nvPicPr>
          <p:cNvPr id="12" name="Picture 26" descr="Logo of Frankfurt University - back to the university's homepage"/>
          <p:cNvPicPr>
            <a:picLocks noChangeAspect="1" noChangeArrowheads="1"/>
          </p:cNvPicPr>
          <p:nvPr/>
        </p:nvPicPr>
        <p:blipFill>
          <a:blip r:embed="rId3" cstate="print"/>
          <a:srcRect/>
          <a:stretch>
            <a:fillRect/>
          </a:stretch>
        </p:blipFill>
        <p:spPr bwMode="auto">
          <a:xfrm>
            <a:off x="247965" y="862849"/>
            <a:ext cx="2003559" cy="913461"/>
          </a:xfrm>
          <a:prstGeom prst="rect">
            <a:avLst/>
          </a:prstGeom>
          <a:noFill/>
          <a:ln w="9525">
            <a:noFill/>
            <a:miter lim="800000"/>
            <a:headEnd/>
            <a:tailEnd/>
          </a:ln>
        </p:spPr>
      </p:pic>
      <p:pic>
        <p:nvPicPr>
          <p:cNvPr id="13" name="Picture 37" descr="Universidad Politécnica de Madrid"/>
          <p:cNvPicPr>
            <a:picLocks noChangeAspect="1" noChangeArrowheads="1"/>
          </p:cNvPicPr>
          <p:nvPr/>
        </p:nvPicPr>
        <p:blipFill>
          <a:blip r:embed="rId4" cstate="print"/>
          <a:srcRect/>
          <a:stretch>
            <a:fillRect/>
          </a:stretch>
        </p:blipFill>
        <p:spPr bwMode="auto">
          <a:xfrm>
            <a:off x="634553" y="4227617"/>
            <a:ext cx="1034414" cy="843678"/>
          </a:xfrm>
          <a:prstGeom prst="rect">
            <a:avLst/>
          </a:prstGeom>
          <a:noFill/>
          <a:ln w="9525">
            <a:noFill/>
            <a:miter lim="800000"/>
            <a:headEnd/>
            <a:tailEnd/>
          </a:ln>
        </p:spPr>
      </p:pic>
      <p:pic>
        <p:nvPicPr>
          <p:cNvPr id="14" name="Picture 39" descr="Logo CEA"/>
          <p:cNvPicPr>
            <a:picLocks noChangeAspect="1" noChangeArrowheads="1"/>
          </p:cNvPicPr>
          <p:nvPr/>
        </p:nvPicPr>
        <p:blipFill>
          <a:blip r:embed="rId5" cstate="print"/>
          <a:srcRect l="10479" t="8779" r="8020" b="5962"/>
          <a:stretch>
            <a:fillRect/>
          </a:stretch>
        </p:blipFill>
        <p:spPr bwMode="auto">
          <a:xfrm>
            <a:off x="647207" y="5112328"/>
            <a:ext cx="1026867" cy="872837"/>
          </a:xfrm>
          <a:prstGeom prst="rect">
            <a:avLst/>
          </a:prstGeom>
          <a:noFill/>
          <a:ln w="9525">
            <a:noFill/>
            <a:miter lim="800000"/>
            <a:headEnd/>
            <a:tailEnd/>
          </a:ln>
        </p:spPr>
      </p:pic>
      <p:sp>
        <p:nvSpPr>
          <p:cNvPr id="15" name="Text Box 6"/>
          <p:cNvSpPr txBox="1">
            <a:spLocks noChangeArrowheads="1"/>
          </p:cNvSpPr>
          <p:nvPr/>
        </p:nvSpPr>
        <p:spPr bwMode="auto">
          <a:xfrm>
            <a:off x="2233257" y="1085881"/>
            <a:ext cx="6266565" cy="655752"/>
          </a:xfrm>
          <a:prstGeom prst="rect">
            <a:avLst/>
          </a:prstGeom>
          <a:noFill/>
          <a:ln w="9525">
            <a:noFill/>
            <a:miter lim="800000"/>
            <a:headEnd/>
            <a:tailEnd/>
          </a:ln>
          <a:effectLst/>
        </p:spPr>
        <p:txBody>
          <a:bodyPr wrap="square" lIns="100768" tIns="50385" rIns="100768" bIns="50385">
            <a:spAutoFit/>
          </a:bodyPr>
          <a:lstStyle/>
          <a:p>
            <a:pPr defTabSz="1007767" eaLnBrk="1" hangingPunct="1">
              <a:defRPr/>
            </a:pPr>
            <a:r>
              <a:rPr lang="en-CA" b="1" dirty="0">
                <a:solidFill>
                  <a:srgbClr val="000000"/>
                </a:solidFill>
                <a:ea typeface="+mn-ea"/>
              </a:rPr>
              <a:t>Goethe University Frankfurt, Germany </a:t>
            </a:r>
            <a:endParaRPr lang="en-US" b="1" dirty="0">
              <a:solidFill>
                <a:srgbClr val="000000"/>
              </a:solidFill>
              <a:latin typeface="Arial" charset="0"/>
              <a:ea typeface="+mn-ea"/>
            </a:endParaRPr>
          </a:p>
          <a:p>
            <a:pPr defTabSz="1007767" eaLnBrk="1" hangingPunct="1">
              <a:defRPr/>
            </a:pPr>
            <a:r>
              <a:rPr lang="en-GB" b="1" dirty="0" smtClean="0">
                <a:solidFill>
                  <a:srgbClr val="000000"/>
                </a:solidFill>
                <a:ea typeface="+mn-ea"/>
              </a:rPr>
              <a:t>A. </a:t>
            </a:r>
            <a:r>
              <a:rPr lang="en-GB" b="1" dirty="0" err="1" smtClean="0">
                <a:solidFill>
                  <a:srgbClr val="000000"/>
                </a:solidFill>
                <a:ea typeface="+mn-ea"/>
              </a:rPr>
              <a:t>Schoenlein</a:t>
            </a:r>
            <a:r>
              <a:rPr lang="en-GB" b="1" dirty="0" smtClean="0">
                <a:solidFill>
                  <a:srgbClr val="000000"/>
                </a:solidFill>
                <a:ea typeface="+mn-ea"/>
              </a:rPr>
              <a:t>, A. Franz, J. Jacoby, O. </a:t>
            </a:r>
            <a:r>
              <a:rPr lang="en-GB" b="1" dirty="0" err="1" smtClean="0">
                <a:solidFill>
                  <a:srgbClr val="000000"/>
                </a:solidFill>
                <a:ea typeface="+mn-ea"/>
              </a:rPr>
              <a:t>Rosmej</a:t>
            </a:r>
            <a:endParaRPr lang="ru-RU" i="1" dirty="0">
              <a:solidFill>
                <a:srgbClr val="000000"/>
              </a:solidFill>
              <a:ea typeface="+mn-ea"/>
            </a:endParaRPr>
          </a:p>
        </p:txBody>
      </p:sp>
      <p:sp>
        <p:nvSpPr>
          <p:cNvPr id="16" name="Прямоугольник 15"/>
          <p:cNvSpPr/>
          <p:nvPr/>
        </p:nvSpPr>
        <p:spPr>
          <a:xfrm>
            <a:off x="2233257" y="5129134"/>
            <a:ext cx="4811625" cy="655752"/>
          </a:xfrm>
          <a:prstGeom prst="rect">
            <a:avLst/>
          </a:prstGeom>
        </p:spPr>
        <p:txBody>
          <a:bodyPr wrap="none" lIns="100768" tIns="50385" rIns="100768" bIns="50385">
            <a:spAutoFit/>
          </a:bodyPr>
          <a:lstStyle/>
          <a:p>
            <a:pPr defTabSz="1007767" eaLnBrk="1" hangingPunct="1"/>
            <a:r>
              <a:rPr lang="en-GB" b="1" dirty="0" smtClean="0">
                <a:solidFill>
                  <a:srgbClr val="000000"/>
                </a:solidFill>
                <a:ea typeface="+mn-ea"/>
              </a:rPr>
              <a:t>CEA DAM DIF, </a:t>
            </a:r>
            <a:r>
              <a:rPr lang="en-GB" b="1" dirty="0" err="1" smtClean="0">
                <a:solidFill>
                  <a:srgbClr val="000000"/>
                </a:solidFill>
                <a:ea typeface="+mn-ea"/>
              </a:rPr>
              <a:t>Bruyères</a:t>
            </a:r>
            <a:r>
              <a:rPr lang="en-GB" b="1" dirty="0" smtClean="0">
                <a:solidFill>
                  <a:srgbClr val="000000"/>
                </a:solidFill>
                <a:ea typeface="+mn-ea"/>
              </a:rPr>
              <a:t>-le-</a:t>
            </a:r>
            <a:r>
              <a:rPr lang="en-GB" b="1" dirty="0" err="1" smtClean="0">
                <a:solidFill>
                  <a:srgbClr val="000000"/>
                </a:solidFill>
                <a:ea typeface="+mn-ea"/>
              </a:rPr>
              <a:t>Chatel</a:t>
            </a:r>
            <a:r>
              <a:rPr lang="en-GB" b="1" dirty="0" smtClean="0">
                <a:solidFill>
                  <a:srgbClr val="000000"/>
                </a:solidFill>
                <a:ea typeface="+mn-ea"/>
              </a:rPr>
              <a:t>, France</a:t>
            </a:r>
            <a:r>
              <a:rPr lang="ru-RU" b="1" dirty="0" smtClean="0">
                <a:solidFill>
                  <a:srgbClr val="000000"/>
                </a:solidFill>
                <a:ea typeface="+mn-ea"/>
              </a:rPr>
              <a:t> </a:t>
            </a:r>
            <a:endParaRPr lang="en-US" b="1" dirty="0" smtClean="0">
              <a:solidFill>
                <a:srgbClr val="000000"/>
              </a:solidFill>
              <a:ea typeface="+mn-ea"/>
            </a:endParaRPr>
          </a:p>
          <a:p>
            <a:pPr defTabSz="1007767" eaLnBrk="1" hangingPunct="1"/>
            <a:r>
              <a:rPr lang="en-GB" b="1" dirty="0" smtClean="0">
                <a:solidFill>
                  <a:srgbClr val="000000"/>
                </a:solidFill>
                <a:ea typeface="+mn-ea"/>
              </a:rPr>
              <a:t>A. </a:t>
            </a:r>
            <a:r>
              <a:rPr lang="en-GB" b="1" dirty="0" err="1" smtClean="0">
                <a:solidFill>
                  <a:srgbClr val="000000"/>
                </a:solidFill>
                <a:ea typeface="+mn-ea"/>
              </a:rPr>
              <a:t>Debayle</a:t>
            </a:r>
            <a:r>
              <a:rPr lang="en-GB" b="1" dirty="0" smtClean="0">
                <a:solidFill>
                  <a:srgbClr val="000000"/>
                </a:solidFill>
                <a:ea typeface="+mn-ea"/>
              </a:rPr>
              <a:t> </a:t>
            </a:r>
            <a:endParaRPr lang="en-US" b="1" dirty="0">
              <a:solidFill>
                <a:srgbClr val="000000"/>
              </a:solidFill>
              <a:latin typeface="Arial" charset="0"/>
              <a:ea typeface="+mn-ea"/>
            </a:endParaRPr>
          </a:p>
        </p:txBody>
      </p:sp>
      <p:sp>
        <p:nvSpPr>
          <p:cNvPr id="17" name="Rectangle 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68" tIns="50385" rIns="100768" bIns="50385" anchor="ctr"/>
          <a:lstStyle/>
          <a:p>
            <a:pPr algn="ctr" defTabSz="1007767" eaLnBrk="1" hangingPunct="1">
              <a:defRPr/>
            </a:pPr>
            <a:r>
              <a:rPr lang="en-US" sz="2600" b="1" dirty="0" smtClean="0">
                <a:solidFill>
                  <a:srgbClr val="5A0DAF"/>
                </a:solidFill>
                <a:effectLst>
                  <a:outerShdw blurRad="38100" dist="38100" dir="2700000" algn="tl">
                    <a:srgbClr val="000000"/>
                  </a:outerShdw>
                </a:effectLst>
                <a:latin typeface="Comic Sans MS" pitchFamily="66" charset="0"/>
                <a:ea typeface="+mn-ea"/>
              </a:rPr>
              <a:t>Collaboration</a:t>
            </a:r>
            <a:endParaRPr lang="en-US" sz="2600" b="1" dirty="0">
              <a:solidFill>
                <a:srgbClr val="5A0DAF"/>
              </a:solidFill>
              <a:effectLst>
                <a:outerShdw blurRad="38100" dist="38100" dir="2700000" algn="tl">
                  <a:srgbClr val="000000"/>
                </a:outerShdw>
              </a:effectLst>
              <a:latin typeface="Comic Sans MS" pitchFamily="66" charset="0"/>
              <a:ea typeface="+mn-ea"/>
            </a:endParaRPr>
          </a:p>
        </p:txBody>
      </p:sp>
      <p:sp>
        <p:nvSpPr>
          <p:cNvPr id="22" name="Прямоугольник 21"/>
          <p:cNvSpPr/>
          <p:nvPr/>
        </p:nvSpPr>
        <p:spPr>
          <a:xfrm>
            <a:off x="2233258" y="4306287"/>
            <a:ext cx="4529432" cy="655752"/>
          </a:xfrm>
          <a:prstGeom prst="rect">
            <a:avLst/>
          </a:prstGeom>
        </p:spPr>
        <p:txBody>
          <a:bodyPr wrap="none" lIns="100768" tIns="50385" rIns="100768" bIns="50385">
            <a:spAutoFit/>
          </a:bodyPr>
          <a:lstStyle/>
          <a:p>
            <a:pPr defTabSz="1007767" eaLnBrk="1" hangingPunct="1"/>
            <a:r>
              <a:rPr lang="en-GB" b="1" dirty="0" smtClean="0">
                <a:solidFill>
                  <a:srgbClr val="000000"/>
                </a:solidFill>
                <a:ea typeface="+mn-ea"/>
              </a:rPr>
              <a:t>ETSI </a:t>
            </a:r>
            <a:r>
              <a:rPr lang="en-GB" b="1" dirty="0" err="1" smtClean="0">
                <a:solidFill>
                  <a:srgbClr val="000000"/>
                </a:solidFill>
                <a:ea typeface="+mn-ea"/>
              </a:rPr>
              <a:t>Aeronauticos</a:t>
            </a:r>
            <a:r>
              <a:rPr lang="en-GB" b="1" dirty="0" smtClean="0">
                <a:solidFill>
                  <a:srgbClr val="000000"/>
                </a:solidFill>
                <a:ea typeface="+mn-ea"/>
              </a:rPr>
              <a:t>, UPM, Madrid, Spain</a:t>
            </a:r>
          </a:p>
          <a:p>
            <a:pPr defTabSz="1007767" eaLnBrk="1" hangingPunct="1"/>
            <a:r>
              <a:rPr lang="en-GB" b="1" dirty="0" smtClean="0">
                <a:solidFill>
                  <a:srgbClr val="000000"/>
                </a:solidFill>
                <a:ea typeface="+mn-ea"/>
              </a:rPr>
              <a:t>J.J. </a:t>
            </a:r>
            <a:r>
              <a:rPr lang="en-GB" b="1" dirty="0" err="1" smtClean="0">
                <a:solidFill>
                  <a:srgbClr val="000000"/>
                </a:solidFill>
                <a:ea typeface="+mn-ea"/>
              </a:rPr>
              <a:t>Honrubia</a:t>
            </a:r>
            <a:endParaRPr lang="en-US" b="1" dirty="0">
              <a:solidFill>
                <a:srgbClr val="000000"/>
              </a:solidFill>
              <a:latin typeface="Arial" charset="0"/>
              <a:ea typeface="+mn-ea"/>
            </a:endParaRPr>
          </a:p>
        </p:txBody>
      </p:sp>
      <p:sp>
        <p:nvSpPr>
          <p:cNvPr id="25" name="Прямоугольник 24"/>
          <p:cNvSpPr/>
          <p:nvPr/>
        </p:nvSpPr>
        <p:spPr>
          <a:xfrm>
            <a:off x="2233257" y="6780791"/>
            <a:ext cx="6924378" cy="655752"/>
          </a:xfrm>
          <a:prstGeom prst="rect">
            <a:avLst/>
          </a:prstGeom>
        </p:spPr>
        <p:txBody>
          <a:bodyPr wrap="square" lIns="100768" tIns="50385" rIns="100768" bIns="50385">
            <a:spAutoFit/>
          </a:bodyPr>
          <a:lstStyle/>
          <a:p>
            <a:pPr defTabSz="1007767" eaLnBrk="1" hangingPunct="1"/>
            <a:r>
              <a:rPr lang="en-GB" b="1" dirty="0" smtClean="0">
                <a:solidFill>
                  <a:srgbClr val="000000"/>
                </a:solidFill>
                <a:ea typeface="+mn-ea"/>
              </a:rPr>
              <a:t>Institute for </a:t>
            </a:r>
            <a:r>
              <a:rPr lang="en-GB" b="1" dirty="0" err="1" smtClean="0">
                <a:solidFill>
                  <a:srgbClr val="000000"/>
                </a:solidFill>
                <a:ea typeface="+mn-ea"/>
              </a:rPr>
              <a:t>Kernphysics</a:t>
            </a:r>
            <a:r>
              <a:rPr lang="en-GB" b="1" dirty="0" smtClean="0">
                <a:solidFill>
                  <a:srgbClr val="000000"/>
                </a:solidFill>
                <a:ea typeface="+mn-ea"/>
              </a:rPr>
              <a:t>, TU Darmstadt, Germany</a:t>
            </a:r>
          </a:p>
          <a:p>
            <a:pPr defTabSz="1007767" eaLnBrk="1" hangingPunct="1"/>
            <a:r>
              <a:rPr lang="en-GB" b="1" dirty="0" smtClean="0">
                <a:solidFill>
                  <a:srgbClr val="000000"/>
                </a:solidFill>
                <a:ea typeface="+mn-ea"/>
              </a:rPr>
              <a:t>N. Neumann, M. Roth</a:t>
            </a:r>
            <a:endParaRPr lang="en-US" b="1" dirty="0">
              <a:solidFill>
                <a:srgbClr val="000000"/>
              </a:solidFill>
              <a:latin typeface="Arial" charset="0"/>
              <a:ea typeface="+mn-ea"/>
            </a:endParaRPr>
          </a:p>
        </p:txBody>
      </p:sp>
      <p:pic>
        <p:nvPicPr>
          <p:cNvPr id="18" name="Picture 27"/>
          <p:cNvPicPr>
            <a:picLocks noChangeAspect="1" noChangeArrowheads="1"/>
          </p:cNvPicPr>
          <p:nvPr/>
        </p:nvPicPr>
        <p:blipFill>
          <a:blip r:embed="rId6" cstate="print"/>
          <a:srcRect/>
          <a:stretch>
            <a:fillRect/>
          </a:stretch>
        </p:blipFill>
        <p:spPr bwMode="auto">
          <a:xfrm>
            <a:off x="243445" y="2684400"/>
            <a:ext cx="1812377" cy="739360"/>
          </a:xfrm>
          <a:prstGeom prst="rect">
            <a:avLst/>
          </a:prstGeom>
          <a:noFill/>
          <a:ln w="9525">
            <a:noFill/>
            <a:miter lim="800000"/>
            <a:headEnd/>
            <a:tailEnd/>
          </a:ln>
        </p:spPr>
      </p:pic>
      <p:sp>
        <p:nvSpPr>
          <p:cNvPr id="19" name="Прямоугольник 18"/>
          <p:cNvSpPr/>
          <p:nvPr/>
        </p:nvSpPr>
        <p:spPr>
          <a:xfrm>
            <a:off x="2233257" y="2700800"/>
            <a:ext cx="7432298" cy="655752"/>
          </a:xfrm>
          <a:prstGeom prst="rect">
            <a:avLst/>
          </a:prstGeom>
        </p:spPr>
        <p:txBody>
          <a:bodyPr wrap="square" lIns="100768" tIns="50385" rIns="100768" bIns="50385">
            <a:spAutoFit/>
          </a:bodyPr>
          <a:lstStyle/>
          <a:p>
            <a:pPr defTabSz="1007767" eaLnBrk="1" hangingPunct="1"/>
            <a:r>
              <a:rPr lang="en-US" b="1" i="1" dirty="0" smtClean="0">
                <a:solidFill>
                  <a:srgbClr val="000000"/>
                </a:solidFill>
                <a:ea typeface="+mn-ea"/>
              </a:rPr>
              <a:t>Sandia National Laboratories, Albuquerque, USA</a:t>
            </a:r>
          </a:p>
          <a:p>
            <a:pPr defTabSz="1007767" eaLnBrk="1" hangingPunct="1"/>
            <a:r>
              <a:rPr lang="en-US" b="1" dirty="0" smtClean="0">
                <a:solidFill>
                  <a:srgbClr val="000000"/>
                </a:solidFill>
                <a:ea typeface="+mn-ea"/>
              </a:rPr>
              <a:t>S.B. Hansen</a:t>
            </a:r>
            <a:endParaRPr lang="en-US" b="1" dirty="0">
              <a:solidFill>
                <a:srgbClr val="000000"/>
              </a:solidFill>
              <a:latin typeface="Arial" charset="0"/>
              <a:ea typeface="+mn-ea"/>
            </a:endParaRPr>
          </a:p>
        </p:txBody>
      </p:sp>
      <p:sp>
        <p:nvSpPr>
          <p:cNvPr id="20" name="Прямоугольник 19"/>
          <p:cNvSpPr/>
          <p:nvPr/>
        </p:nvSpPr>
        <p:spPr>
          <a:xfrm>
            <a:off x="2233258" y="3508258"/>
            <a:ext cx="7341161" cy="646323"/>
          </a:xfrm>
          <a:prstGeom prst="rect">
            <a:avLst/>
          </a:prstGeom>
        </p:spPr>
        <p:txBody>
          <a:bodyPr wrap="none" lIns="91432" tIns="45716" rIns="91432" bIns="45716">
            <a:spAutoFit/>
          </a:bodyPr>
          <a:lstStyle/>
          <a:p>
            <a:pPr>
              <a:spcBef>
                <a:spcPts val="1323"/>
              </a:spcBef>
            </a:pPr>
            <a:r>
              <a:rPr lang="en-US" b="1" dirty="0" smtClean="0"/>
              <a:t>Interdisciplinary Graduate School of Engineering Sciences, </a:t>
            </a:r>
          </a:p>
          <a:p>
            <a:pPr>
              <a:spcBef>
                <a:spcPts val="0"/>
              </a:spcBef>
            </a:pPr>
            <a:r>
              <a:rPr lang="en-US" b="1" dirty="0" smtClean="0"/>
              <a:t>Kyushu </a:t>
            </a:r>
            <a:r>
              <a:rPr lang="en-US" b="1" dirty="0" smtClean="0"/>
              <a:t>University, </a:t>
            </a:r>
            <a:r>
              <a:rPr lang="en-US" b="1" dirty="0" smtClean="0"/>
              <a:t>Japan </a:t>
            </a:r>
            <a:r>
              <a:rPr lang="en-US" dirty="0" smtClean="0"/>
              <a:t>- </a:t>
            </a:r>
            <a:r>
              <a:rPr lang="fr-FR" b="1" dirty="0" smtClean="0"/>
              <a:t>K</a:t>
            </a:r>
            <a:r>
              <a:rPr lang="fr-FR" b="1" dirty="0" smtClean="0"/>
              <a:t>. Nishitani, T. Miyahara, Y. Watanabe</a:t>
            </a:r>
            <a:r>
              <a:rPr lang="en-US" baseline="30000" dirty="0" smtClean="0"/>
              <a:t> </a:t>
            </a:r>
          </a:p>
        </p:txBody>
      </p:sp>
      <p:sp>
        <p:nvSpPr>
          <p:cNvPr id="21" name="Прямоугольник 20"/>
          <p:cNvSpPr/>
          <p:nvPr/>
        </p:nvSpPr>
        <p:spPr>
          <a:xfrm>
            <a:off x="2233258" y="5951981"/>
            <a:ext cx="7711228" cy="646323"/>
          </a:xfrm>
          <a:prstGeom prst="rect">
            <a:avLst/>
          </a:prstGeom>
        </p:spPr>
        <p:txBody>
          <a:bodyPr wrap="square" lIns="91432" tIns="45716" rIns="91432" bIns="45716">
            <a:spAutoFit/>
          </a:bodyPr>
          <a:lstStyle/>
          <a:p>
            <a:r>
              <a:rPr lang="en-US" b="1" dirty="0" err="1" smtClean="0"/>
              <a:t>Racah</a:t>
            </a:r>
            <a:r>
              <a:rPr lang="en-US" b="1" dirty="0" smtClean="0"/>
              <a:t> Institute of Physics, Hebrew University of Jerusalem, Israel</a:t>
            </a:r>
            <a:r>
              <a:rPr lang="en-US" b="1" dirty="0" smtClean="0"/>
              <a:t> – A. </a:t>
            </a:r>
            <a:r>
              <a:rPr lang="en-US" b="1" dirty="0" err="1" smtClean="0"/>
              <a:t>Zigler</a:t>
            </a:r>
            <a:endParaRPr lang="en-U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pectra-exp-1"/>
          <p:cNvPicPr>
            <a:picLocks noChangeAspect="1" noChangeArrowheads="1"/>
          </p:cNvPicPr>
          <p:nvPr/>
        </p:nvPicPr>
        <p:blipFill>
          <a:blip r:embed="rId2" cstate="print">
            <a:lum contrast="12000"/>
          </a:blip>
          <a:srcRect/>
          <a:stretch>
            <a:fillRect/>
          </a:stretch>
        </p:blipFill>
        <p:spPr bwMode="auto">
          <a:xfrm>
            <a:off x="45320" y="1319443"/>
            <a:ext cx="6346645" cy="5774752"/>
          </a:xfrm>
          <a:prstGeom prst="rect">
            <a:avLst/>
          </a:prstGeom>
          <a:noFill/>
          <a:ln w="9525">
            <a:noFill/>
            <a:miter lim="800000"/>
            <a:headEnd/>
            <a:tailEnd/>
          </a:ln>
        </p:spPr>
      </p:pic>
      <p:pic>
        <p:nvPicPr>
          <p:cNvPr id="226307" name="Picture 3" descr="spectra-exp-2"/>
          <p:cNvPicPr>
            <a:picLocks noChangeAspect="1" noChangeArrowheads="1"/>
          </p:cNvPicPr>
          <p:nvPr/>
        </p:nvPicPr>
        <p:blipFill>
          <a:blip r:embed="rId3" cstate="print">
            <a:lum contrast="12000"/>
          </a:blip>
          <a:srcRect/>
          <a:stretch>
            <a:fillRect/>
          </a:stretch>
        </p:blipFill>
        <p:spPr bwMode="auto">
          <a:xfrm>
            <a:off x="45320" y="1319443"/>
            <a:ext cx="6346645" cy="5774752"/>
          </a:xfrm>
          <a:prstGeom prst="rect">
            <a:avLst/>
          </a:prstGeom>
          <a:noFill/>
          <a:ln w="9525">
            <a:noFill/>
            <a:miter lim="800000"/>
            <a:headEnd/>
            <a:tailEnd/>
          </a:ln>
        </p:spPr>
      </p:pic>
      <p:pic>
        <p:nvPicPr>
          <p:cNvPr id="226308" name="Picture 4" descr="spectra-exp-3"/>
          <p:cNvPicPr>
            <a:picLocks noChangeAspect="1" noChangeArrowheads="1"/>
          </p:cNvPicPr>
          <p:nvPr/>
        </p:nvPicPr>
        <p:blipFill>
          <a:blip r:embed="rId4" cstate="print">
            <a:lum contrast="12000"/>
          </a:blip>
          <a:srcRect/>
          <a:stretch>
            <a:fillRect/>
          </a:stretch>
        </p:blipFill>
        <p:spPr bwMode="auto">
          <a:xfrm>
            <a:off x="45320" y="1319443"/>
            <a:ext cx="6346645" cy="5774752"/>
          </a:xfrm>
          <a:prstGeom prst="rect">
            <a:avLst/>
          </a:prstGeom>
          <a:noFill/>
          <a:ln w="9525">
            <a:noFill/>
            <a:miter lim="800000"/>
            <a:headEnd/>
            <a:tailEnd/>
          </a:ln>
        </p:spPr>
      </p:pic>
      <p:pic>
        <p:nvPicPr>
          <p:cNvPr id="226309" name="Picture 5" descr="spectra-exp-4"/>
          <p:cNvPicPr>
            <a:picLocks noChangeAspect="1" noChangeArrowheads="1"/>
          </p:cNvPicPr>
          <p:nvPr/>
        </p:nvPicPr>
        <p:blipFill>
          <a:blip r:embed="rId5" cstate="print">
            <a:lum contrast="12000"/>
          </a:blip>
          <a:srcRect/>
          <a:stretch>
            <a:fillRect/>
          </a:stretch>
        </p:blipFill>
        <p:spPr bwMode="auto">
          <a:xfrm>
            <a:off x="45320" y="1319444"/>
            <a:ext cx="6346645" cy="5773002"/>
          </a:xfrm>
          <a:prstGeom prst="rect">
            <a:avLst/>
          </a:prstGeom>
          <a:noFill/>
          <a:ln w="9525">
            <a:noFill/>
            <a:miter lim="800000"/>
            <a:headEnd/>
            <a:tailEnd/>
          </a:ln>
        </p:spPr>
      </p:pic>
      <p:pic>
        <p:nvPicPr>
          <p:cNvPr id="226310" name="Picture 6" descr="spectra-exp-5"/>
          <p:cNvPicPr>
            <a:picLocks noChangeAspect="1" noChangeArrowheads="1"/>
          </p:cNvPicPr>
          <p:nvPr/>
        </p:nvPicPr>
        <p:blipFill>
          <a:blip r:embed="rId6" cstate="print">
            <a:lum contrast="12000"/>
          </a:blip>
          <a:srcRect/>
          <a:stretch>
            <a:fillRect/>
          </a:stretch>
        </p:blipFill>
        <p:spPr bwMode="auto">
          <a:xfrm>
            <a:off x="45320" y="1319444"/>
            <a:ext cx="6346645" cy="5773002"/>
          </a:xfrm>
          <a:prstGeom prst="rect">
            <a:avLst/>
          </a:prstGeom>
          <a:noFill/>
          <a:ln w="9525">
            <a:noFill/>
            <a:miter lim="800000"/>
            <a:headEnd/>
            <a:tailEnd/>
          </a:ln>
        </p:spPr>
      </p:pic>
      <p:sp>
        <p:nvSpPr>
          <p:cNvPr id="226311" name="Rectangle 7"/>
          <p:cNvSpPr>
            <a:spLocks noChangeArrowheads="1"/>
          </p:cNvSpPr>
          <p:nvPr/>
        </p:nvSpPr>
        <p:spPr bwMode="auto">
          <a:xfrm>
            <a:off x="0" y="5862"/>
            <a:ext cx="10079038" cy="92396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800" b="1" dirty="0" smtClean="0">
                <a:solidFill>
                  <a:srgbClr val="7030A0"/>
                </a:solidFill>
                <a:effectLst>
                  <a:outerShdw blurRad="38100" dist="38100" dir="2700000" algn="tl">
                    <a:srgbClr val="000000"/>
                  </a:outerShdw>
                </a:effectLst>
                <a:latin typeface="Comic Sans MS" pitchFamily="66" charset="0"/>
              </a:rPr>
              <a:t>Hollow</a:t>
            </a:r>
            <a:r>
              <a:rPr lang="en-US" sz="2400" b="1" dirty="0" smtClean="0">
                <a:solidFill>
                  <a:srgbClr val="7030A0"/>
                </a:solidFill>
                <a:effectLst>
                  <a:outerShdw blurRad="38100" dist="38100" dir="2700000" algn="tl">
                    <a:srgbClr val="000000"/>
                  </a:outerShdw>
                </a:effectLst>
                <a:latin typeface="Comic Sans MS" pitchFamily="66" charset="0"/>
              </a:rPr>
              <a:t> </a:t>
            </a:r>
            <a:r>
              <a:rPr lang="en-US" sz="2800" b="1" dirty="0" smtClean="0">
                <a:solidFill>
                  <a:srgbClr val="7030A0"/>
                </a:solidFill>
                <a:effectLst>
                  <a:outerShdw blurRad="38100" dist="38100" dir="2700000" algn="tl">
                    <a:srgbClr val="000000"/>
                  </a:outerShdw>
                </a:effectLst>
                <a:latin typeface="Comic Sans MS" pitchFamily="66" charset="0"/>
              </a:rPr>
              <a:t>atom spectra </a:t>
            </a:r>
            <a:r>
              <a:rPr lang="en-US" sz="2800" b="1" dirty="0" smtClean="0">
                <a:solidFill>
                  <a:srgbClr val="7030A0"/>
                </a:solidFill>
                <a:effectLst>
                  <a:outerShdw blurRad="38100" dist="38100" dir="2700000" algn="tl">
                    <a:srgbClr val="000000"/>
                  </a:outerShdw>
                </a:effectLst>
                <a:latin typeface="Comic Sans MS" pitchFamily="66" charset="0"/>
              </a:rPr>
              <a:t>observation</a:t>
            </a:r>
            <a:endParaRPr lang="en-US" sz="2800" b="1" dirty="0" smtClean="0">
              <a:solidFill>
                <a:srgbClr val="7030A0"/>
              </a:solidFill>
              <a:effectLst>
                <a:outerShdw blurRad="38100" dist="38100" dir="2700000" algn="tl">
                  <a:srgbClr val="000000"/>
                </a:outerShdw>
              </a:effectLst>
              <a:latin typeface="Comic Sans MS" pitchFamily="66" charset="0"/>
            </a:endParaRPr>
          </a:p>
        </p:txBody>
      </p:sp>
      <p:sp>
        <p:nvSpPr>
          <p:cNvPr id="226312" name="Text Box 8"/>
          <p:cNvSpPr txBox="1">
            <a:spLocks noChangeArrowheads="1"/>
          </p:cNvSpPr>
          <p:nvPr/>
        </p:nvSpPr>
        <p:spPr bwMode="auto">
          <a:xfrm>
            <a:off x="204555" y="7190440"/>
            <a:ext cx="4237766" cy="317206"/>
          </a:xfrm>
          <a:prstGeom prst="rect">
            <a:avLst/>
          </a:prstGeom>
          <a:noFill/>
          <a:ln w="9525">
            <a:noFill/>
            <a:miter lim="800000"/>
            <a:headEnd/>
            <a:tailEnd/>
          </a:ln>
        </p:spPr>
        <p:txBody>
          <a:bodyPr wrap="none" lIns="100776" tIns="50389" rIns="100776" bIns="50389">
            <a:spAutoFit/>
          </a:bodyPr>
          <a:lstStyle/>
          <a:p>
            <a:r>
              <a:rPr lang="en-US" sz="1400" i="1" dirty="0"/>
              <a:t>[*] U. </a:t>
            </a:r>
            <a:r>
              <a:rPr lang="en-US" altLang="ja-JP" sz="1400" i="1" dirty="0" err="1">
                <a:ea typeface="MS PGothic" pitchFamily="34" charset="-128"/>
              </a:rPr>
              <a:t>Andiel</a:t>
            </a:r>
            <a:r>
              <a:rPr lang="en-US" altLang="ja-JP" sz="1400" i="1" dirty="0">
                <a:ea typeface="MS PGothic" pitchFamily="34" charset="-128"/>
              </a:rPr>
              <a:t> et al., Appl. Phys. </a:t>
            </a:r>
            <a:r>
              <a:rPr lang="en-US" altLang="ja-JP" sz="1400" i="1" dirty="0" err="1">
                <a:ea typeface="MS PGothic" pitchFamily="34" charset="-128"/>
              </a:rPr>
              <a:t>Lett</a:t>
            </a:r>
            <a:r>
              <a:rPr lang="en-US" altLang="ja-JP" sz="1400" i="1" dirty="0">
                <a:ea typeface="MS PGothic" pitchFamily="34" charset="-128"/>
              </a:rPr>
              <a:t>. 80, 198 (2002)</a:t>
            </a:r>
            <a:r>
              <a:rPr lang="ru-RU" altLang="ja-JP" sz="1400" i="1" dirty="0"/>
              <a:t> </a:t>
            </a:r>
            <a:endParaRPr lang="ru-RU" sz="1400" i="1" dirty="0"/>
          </a:p>
        </p:txBody>
      </p:sp>
      <p:sp>
        <p:nvSpPr>
          <p:cNvPr id="226313" name="Text Box 9"/>
          <p:cNvSpPr txBox="1">
            <a:spLocks noChangeArrowheads="1"/>
          </p:cNvSpPr>
          <p:nvPr/>
        </p:nvSpPr>
        <p:spPr bwMode="auto">
          <a:xfrm>
            <a:off x="1767156" y="3064122"/>
            <a:ext cx="1332034" cy="378761"/>
          </a:xfrm>
          <a:prstGeom prst="rect">
            <a:avLst/>
          </a:prstGeom>
          <a:noFill/>
          <a:ln w="9525">
            <a:noFill/>
            <a:miter lim="800000"/>
            <a:headEnd/>
            <a:tailEnd/>
          </a:ln>
        </p:spPr>
        <p:txBody>
          <a:bodyPr wrap="none" lIns="100776" tIns="50389" rIns="100776" bIns="50389">
            <a:spAutoFit/>
          </a:bodyPr>
          <a:lstStyle/>
          <a:p>
            <a:r>
              <a:rPr lang="en-US" b="1" dirty="0">
                <a:solidFill>
                  <a:srgbClr val="CC0000"/>
                </a:solidFill>
              </a:rPr>
              <a:t>KK hollow</a:t>
            </a:r>
            <a:endParaRPr lang="ru-RU" b="1" dirty="0">
              <a:solidFill>
                <a:srgbClr val="CC0000"/>
              </a:solidFill>
            </a:endParaRPr>
          </a:p>
        </p:txBody>
      </p:sp>
      <p:sp>
        <p:nvSpPr>
          <p:cNvPr id="226314" name="Text Box 10"/>
          <p:cNvSpPr txBox="1">
            <a:spLocks noChangeArrowheads="1"/>
          </p:cNvSpPr>
          <p:nvPr/>
        </p:nvSpPr>
        <p:spPr bwMode="auto">
          <a:xfrm>
            <a:off x="3985942" y="3037870"/>
            <a:ext cx="1302219" cy="378761"/>
          </a:xfrm>
          <a:prstGeom prst="rect">
            <a:avLst/>
          </a:prstGeom>
          <a:noFill/>
          <a:ln w="9525">
            <a:noFill/>
            <a:miter lim="800000"/>
            <a:headEnd/>
            <a:tailEnd/>
          </a:ln>
        </p:spPr>
        <p:txBody>
          <a:bodyPr wrap="none" lIns="100776" tIns="50389" rIns="100776" bIns="50389">
            <a:spAutoFit/>
          </a:bodyPr>
          <a:lstStyle/>
          <a:p>
            <a:r>
              <a:rPr lang="en-US" b="1" dirty="0">
                <a:solidFill>
                  <a:srgbClr val="CC0000"/>
                </a:solidFill>
              </a:rPr>
              <a:t>KL hollow</a:t>
            </a:r>
            <a:endParaRPr lang="ru-RU" b="1" dirty="0">
              <a:solidFill>
                <a:srgbClr val="CC0000"/>
              </a:solidFill>
            </a:endParaRPr>
          </a:p>
        </p:txBody>
      </p:sp>
      <p:sp>
        <p:nvSpPr>
          <p:cNvPr id="226315" name="Oval 11"/>
          <p:cNvSpPr>
            <a:spLocks noChangeArrowheads="1"/>
          </p:cNvSpPr>
          <p:nvPr/>
        </p:nvSpPr>
        <p:spPr bwMode="auto">
          <a:xfrm>
            <a:off x="1632417" y="1977418"/>
            <a:ext cx="1573099" cy="1587182"/>
          </a:xfrm>
          <a:prstGeom prst="ellipse">
            <a:avLst/>
          </a:prstGeom>
          <a:noFill/>
          <a:ln w="28575">
            <a:solidFill>
              <a:srgbClr val="CC0000"/>
            </a:solidFill>
            <a:round/>
            <a:headEnd/>
            <a:tailEnd/>
          </a:ln>
        </p:spPr>
        <p:txBody>
          <a:bodyPr wrap="none" lIns="100776" tIns="50389" rIns="100776" bIns="50389" anchor="ctr"/>
          <a:lstStyle/>
          <a:p>
            <a:endParaRPr lang="en-US"/>
          </a:p>
        </p:txBody>
      </p:sp>
      <p:sp>
        <p:nvSpPr>
          <p:cNvPr id="226316" name="Oval 12"/>
          <p:cNvSpPr>
            <a:spLocks noChangeArrowheads="1"/>
          </p:cNvSpPr>
          <p:nvPr/>
        </p:nvSpPr>
        <p:spPr bwMode="auto">
          <a:xfrm>
            <a:off x="3854705" y="1954670"/>
            <a:ext cx="1508357" cy="1587181"/>
          </a:xfrm>
          <a:prstGeom prst="ellipse">
            <a:avLst/>
          </a:prstGeom>
          <a:noFill/>
          <a:ln w="28575">
            <a:solidFill>
              <a:srgbClr val="CC0000"/>
            </a:solidFill>
            <a:round/>
            <a:headEnd/>
            <a:tailEnd/>
          </a:ln>
        </p:spPr>
        <p:txBody>
          <a:bodyPr wrap="none" lIns="100776" tIns="50389" rIns="100776" bIns="50389" anchor="ctr"/>
          <a:lstStyle/>
          <a:p>
            <a:endParaRPr lang="en-US"/>
          </a:p>
        </p:txBody>
      </p:sp>
      <p:grpSp>
        <p:nvGrpSpPr>
          <p:cNvPr id="2" name="Group 14"/>
          <p:cNvGrpSpPr>
            <a:grpSpLocks/>
          </p:cNvGrpSpPr>
          <p:nvPr/>
        </p:nvGrpSpPr>
        <p:grpSpPr bwMode="auto">
          <a:xfrm>
            <a:off x="6523818" y="1218030"/>
            <a:ext cx="3406925" cy="3016870"/>
            <a:chOff x="0" y="1317"/>
            <a:chExt cx="3765" cy="2821"/>
          </a:xfrm>
        </p:grpSpPr>
        <p:pic>
          <p:nvPicPr>
            <p:cNvPr id="56335" name="Рисунок 1" descr="рис4 схема спектра.jpg"/>
            <p:cNvPicPr>
              <a:picLocks noChangeAspect="1" noChangeArrowheads="1"/>
            </p:cNvPicPr>
            <p:nvPr/>
          </p:nvPicPr>
          <p:blipFill>
            <a:blip r:embed="rId7" cstate="print">
              <a:lum bright="-6000" contrast="30000"/>
            </a:blip>
            <a:srcRect/>
            <a:stretch>
              <a:fillRect/>
            </a:stretch>
          </p:blipFill>
          <p:spPr bwMode="auto">
            <a:xfrm>
              <a:off x="0" y="1317"/>
              <a:ext cx="3765" cy="2821"/>
            </a:xfrm>
            <a:prstGeom prst="rect">
              <a:avLst/>
            </a:prstGeom>
            <a:noFill/>
            <a:ln w="9525">
              <a:noFill/>
              <a:miter lim="800000"/>
              <a:headEnd/>
              <a:tailEnd/>
            </a:ln>
          </p:spPr>
        </p:pic>
        <p:sp>
          <p:nvSpPr>
            <p:cNvPr id="56336" name="Rectangle 16"/>
            <p:cNvSpPr>
              <a:spLocks noChangeArrowheads="1"/>
            </p:cNvSpPr>
            <p:nvPr/>
          </p:nvSpPr>
          <p:spPr bwMode="auto">
            <a:xfrm>
              <a:off x="619" y="2169"/>
              <a:ext cx="1043" cy="272"/>
            </a:xfrm>
            <a:prstGeom prst="rect">
              <a:avLst/>
            </a:prstGeom>
            <a:solidFill>
              <a:schemeClr val="bg1"/>
            </a:solidFill>
            <a:ln w="9525">
              <a:noFill/>
              <a:miter lim="800000"/>
              <a:headEnd/>
              <a:tailEnd/>
            </a:ln>
          </p:spPr>
          <p:txBody>
            <a:bodyPr wrap="none" anchor="ctr"/>
            <a:lstStyle/>
            <a:p>
              <a:endParaRPr lang="en-US"/>
            </a:p>
          </p:txBody>
        </p:sp>
        <p:sp>
          <p:nvSpPr>
            <p:cNvPr id="56337" name="Text Box 17"/>
            <p:cNvSpPr txBox="1">
              <a:spLocks noChangeArrowheads="1"/>
            </p:cNvSpPr>
            <p:nvPr/>
          </p:nvSpPr>
          <p:spPr bwMode="auto">
            <a:xfrm>
              <a:off x="748" y="2490"/>
              <a:ext cx="964" cy="403"/>
            </a:xfrm>
            <a:prstGeom prst="rect">
              <a:avLst/>
            </a:prstGeom>
            <a:noFill/>
            <a:ln w="9525">
              <a:noFill/>
              <a:miter lim="800000"/>
              <a:headEnd/>
              <a:tailEnd/>
            </a:ln>
          </p:spPr>
          <p:txBody>
            <a:bodyPr wrap="none">
              <a:spAutoFit/>
            </a:bodyPr>
            <a:lstStyle/>
            <a:p>
              <a:r>
                <a:rPr lang="en-US" sz="1100" b="1" dirty="0">
                  <a:solidFill>
                    <a:srgbClr val="CC0000"/>
                  </a:solidFill>
                  <a:latin typeface="Comic Sans MS" pitchFamily="66" charset="0"/>
                </a:rPr>
                <a:t>KK hollow</a:t>
              </a:r>
            </a:p>
            <a:p>
              <a:r>
                <a:rPr lang="en-US" sz="1100" b="1" dirty="0">
                  <a:solidFill>
                    <a:srgbClr val="CC0000"/>
                  </a:solidFill>
                  <a:latin typeface="Comic Sans MS" pitchFamily="66" charset="0"/>
                </a:rPr>
                <a:t>atom lines</a:t>
              </a:r>
              <a:endParaRPr lang="ru-RU" sz="1100" b="1" dirty="0">
                <a:solidFill>
                  <a:srgbClr val="CC0000"/>
                </a:solidFill>
                <a:latin typeface="Comic Sans MS" pitchFamily="66" charset="0"/>
              </a:endParaRPr>
            </a:p>
          </p:txBody>
        </p:sp>
        <p:sp>
          <p:nvSpPr>
            <p:cNvPr id="56338" name="Text Box 18"/>
            <p:cNvSpPr txBox="1">
              <a:spLocks noChangeArrowheads="1"/>
            </p:cNvSpPr>
            <p:nvPr/>
          </p:nvSpPr>
          <p:spPr bwMode="auto">
            <a:xfrm>
              <a:off x="2560" y="2487"/>
              <a:ext cx="964" cy="403"/>
            </a:xfrm>
            <a:prstGeom prst="rect">
              <a:avLst/>
            </a:prstGeom>
            <a:noFill/>
            <a:ln w="9525">
              <a:noFill/>
              <a:miter lim="800000"/>
              <a:headEnd/>
              <a:tailEnd/>
            </a:ln>
          </p:spPr>
          <p:txBody>
            <a:bodyPr wrap="none">
              <a:spAutoFit/>
            </a:bodyPr>
            <a:lstStyle/>
            <a:p>
              <a:r>
                <a:rPr lang="en-US" sz="1100" b="1" dirty="0">
                  <a:solidFill>
                    <a:srgbClr val="5A0DAF"/>
                  </a:solidFill>
                  <a:latin typeface="Comic Sans MS" pitchFamily="66" charset="0"/>
                </a:rPr>
                <a:t>KL hollow</a:t>
              </a:r>
            </a:p>
            <a:p>
              <a:r>
                <a:rPr lang="en-US" sz="1100" b="1" dirty="0">
                  <a:solidFill>
                    <a:srgbClr val="5A0DAF"/>
                  </a:solidFill>
                  <a:latin typeface="Comic Sans MS" pitchFamily="66" charset="0"/>
                </a:rPr>
                <a:t>atom lines</a:t>
              </a:r>
              <a:endParaRPr lang="ru-RU" sz="1100" b="1" dirty="0">
                <a:solidFill>
                  <a:srgbClr val="5A0DAF"/>
                </a:solidFill>
                <a:latin typeface="Comic Sans MS" pitchFamily="66" charset="0"/>
              </a:endParaRPr>
            </a:p>
          </p:txBody>
        </p:sp>
        <p:sp>
          <p:nvSpPr>
            <p:cNvPr id="56339" name="Line 19"/>
            <p:cNvSpPr>
              <a:spLocks noChangeShapeType="1"/>
            </p:cNvSpPr>
            <p:nvPr/>
          </p:nvSpPr>
          <p:spPr bwMode="auto">
            <a:xfrm flipH="1">
              <a:off x="2336" y="2794"/>
              <a:ext cx="408" cy="545"/>
            </a:xfrm>
            <a:prstGeom prst="line">
              <a:avLst/>
            </a:prstGeom>
            <a:noFill/>
            <a:ln w="28575">
              <a:solidFill>
                <a:srgbClr val="5A0DAF"/>
              </a:solidFill>
              <a:round/>
              <a:headEnd/>
              <a:tailEnd type="triangle" w="med" len="med"/>
            </a:ln>
          </p:spPr>
          <p:txBody>
            <a:bodyPr/>
            <a:lstStyle/>
            <a:p>
              <a:endParaRPr lang="en-US"/>
            </a:p>
          </p:txBody>
        </p:sp>
        <p:sp>
          <p:nvSpPr>
            <p:cNvPr id="56340" name="Line 20"/>
            <p:cNvSpPr>
              <a:spLocks noChangeShapeType="1"/>
            </p:cNvSpPr>
            <p:nvPr/>
          </p:nvSpPr>
          <p:spPr bwMode="auto">
            <a:xfrm>
              <a:off x="2744" y="2794"/>
              <a:ext cx="409" cy="635"/>
            </a:xfrm>
            <a:prstGeom prst="line">
              <a:avLst/>
            </a:prstGeom>
            <a:noFill/>
            <a:ln w="28575">
              <a:solidFill>
                <a:srgbClr val="5A0DAF"/>
              </a:solidFill>
              <a:round/>
              <a:headEnd/>
              <a:tailEnd type="triangle" w="med" len="med"/>
            </a:ln>
          </p:spPr>
          <p:txBody>
            <a:bodyPr/>
            <a:lstStyle/>
            <a:p>
              <a:endParaRPr lang="en-US"/>
            </a:p>
          </p:txBody>
        </p:sp>
        <p:sp>
          <p:nvSpPr>
            <p:cNvPr id="56341" name="Line 21"/>
            <p:cNvSpPr>
              <a:spLocks noChangeShapeType="1"/>
            </p:cNvSpPr>
            <p:nvPr/>
          </p:nvSpPr>
          <p:spPr bwMode="auto">
            <a:xfrm>
              <a:off x="2744" y="2794"/>
              <a:ext cx="46" cy="590"/>
            </a:xfrm>
            <a:prstGeom prst="line">
              <a:avLst/>
            </a:prstGeom>
            <a:noFill/>
            <a:ln w="28575">
              <a:solidFill>
                <a:srgbClr val="5A0DAF"/>
              </a:solidFill>
              <a:round/>
              <a:headEnd/>
              <a:tailEnd type="triangle" w="med" len="med"/>
            </a:ln>
          </p:spPr>
          <p:txBody>
            <a:bodyPr/>
            <a:lstStyle/>
            <a:p>
              <a:endParaRPr lang="en-US"/>
            </a:p>
          </p:txBody>
        </p:sp>
        <p:sp>
          <p:nvSpPr>
            <p:cNvPr id="56342" name="Oval 22"/>
            <p:cNvSpPr>
              <a:spLocks noChangeArrowheads="1"/>
            </p:cNvSpPr>
            <p:nvPr/>
          </p:nvSpPr>
          <p:spPr bwMode="auto">
            <a:xfrm>
              <a:off x="567" y="3112"/>
              <a:ext cx="1179" cy="816"/>
            </a:xfrm>
            <a:prstGeom prst="ellipse">
              <a:avLst/>
            </a:prstGeom>
            <a:noFill/>
            <a:ln w="28575">
              <a:solidFill>
                <a:srgbClr val="CC0000"/>
              </a:solidFill>
              <a:round/>
              <a:headEnd/>
              <a:tailEnd/>
            </a:ln>
          </p:spPr>
          <p:txBody>
            <a:bodyPr wrap="none" anchor="ctr"/>
            <a:lstStyle/>
            <a:p>
              <a:endParaRPr lang="en-US"/>
            </a:p>
          </p:txBody>
        </p:sp>
      </p:grpSp>
      <p:sp>
        <p:nvSpPr>
          <p:cNvPr id="24" name="Text Box 3"/>
          <p:cNvSpPr txBox="1">
            <a:spLocks noChangeArrowheads="1"/>
          </p:cNvSpPr>
          <p:nvPr/>
        </p:nvSpPr>
        <p:spPr bwMode="auto">
          <a:xfrm>
            <a:off x="7018415" y="6673800"/>
            <a:ext cx="2896501" cy="655760"/>
          </a:xfrm>
          <a:prstGeom prst="rect">
            <a:avLst/>
          </a:prstGeom>
          <a:noFill/>
          <a:ln w="9525">
            <a:noFill/>
            <a:miter lim="800000"/>
            <a:headEnd/>
            <a:tailEnd/>
          </a:ln>
        </p:spPr>
        <p:txBody>
          <a:bodyPr wrap="none" lIns="100776" tIns="50389" rIns="100776" bIns="50389">
            <a:spAutoFit/>
          </a:bodyPr>
          <a:lstStyle/>
          <a:p>
            <a:pPr algn="r"/>
            <a:r>
              <a:rPr lang="en-US" b="1" i="1" dirty="0"/>
              <a:t>High contrast of OPCPA </a:t>
            </a:r>
          </a:p>
          <a:p>
            <a:pPr algn="r"/>
            <a:r>
              <a:rPr lang="en-US" b="1" i="1" dirty="0">
                <a:solidFill>
                  <a:srgbClr val="CC0000"/>
                </a:solidFill>
              </a:rPr>
              <a:t>Vulcan PW laser</a:t>
            </a:r>
            <a:endParaRPr lang="ru-RU" b="1" i="1" dirty="0">
              <a:solidFill>
                <a:srgbClr val="CC0000"/>
              </a:solidFill>
            </a:endParaRPr>
          </a:p>
        </p:txBody>
      </p:sp>
      <p:sp>
        <p:nvSpPr>
          <p:cNvPr id="25" name="Text Box 5"/>
          <p:cNvSpPr txBox="1">
            <a:spLocks noChangeArrowheads="1"/>
          </p:cNvSpPr>
          <p:nvPr/>
        </p:nvSpPr>
        <p:spPr bwMode="auto">
          <a:xfrm>
            <a:off x="6389973" y="5641348"/>
            <a:ext cx="3524942" cy="378761"/>
          </a:xfrm>
          <a:prstGeom prst="rect">
            <a:avLst/>
          </a:prstGeom>
          <a:noFill/>
          <a:ln w="9525">
            <a:noFill/>
            <a:miter lim="800000"/>
            <a:headEnd/>
            <a:tailEnd/>
          </a:ln>
        </p:spPr>
        <p:txBody>
          <a:bodyPr wrap="none" lIns="100776" tIns="50389" rIns="100776" bIns="50389">
            <a:spAutoFit/>
          </a:bodyPr>
          <a:lstStyle/>
          <a:p>
            <a:pPr algn="r"/>
            <a:r>
              <a:rPr lang="en-US" b="1" dirty="0"/>
              <a:t>Laser energy – </a:t>
            </a:r>
            <a:r>
              <a:rPr lang="en-US" b="1" dirty="0">
                <a:solidFill>
                  <a:srgbClr val="CC0000"/>
                </a:solidFill>
              </a:rPr>
              <a:t>160 J on target</a:t>
            </a:r>
            <a:endParaRPr lang="ru-RU" b="1" dirty="0">
              <a:solidFill>
                <a:srgbClr val="CC0000"/>
              </a:solidFill>
            </a:endParaRPr>
          </a:p>
        </p:txBody>
      </p:sp>
      <p:sp>
        <p:nvSpPr>
          <p:cNvPr id="26" name="Text Box 6"/>
          <p:cNvSpPr txBox="1">
            <a:spLocks noChangeArrowheads="1"/>
          </p:cNvSpPr>
          <p:nvPr/>
        </p:nvSpPr>
        <p:spPr bwMode="auto">
          <a:xfrm>
            <a:off x="6672102" y="5965084"/>
            <a:ext cx="3242814" cy="378761"/>
          </a:xfrm>
          <a:prstGeom prst="rect">
            <a:avLst/>
          </a:prstGeom>
          <a:noFill/>
          <a:ln w="9525">
            <a:noFill/>
            <a:miter lim="800000"/>
            <a:headEnd/>
            <a:tailEnd/>
          </a:ln>
        </p:spPr>
        <p:txBody>
          <a:bodyPr wrap="none" lIns="100776" tIns="50389" rIns="100776" bIns="50389">
            <a:spAutoFit/>
          </a:bodyPr>
          <a:lstStyle/>
          <a:p>
            <a:pPr algn="r"/>
            <a:r>
              <a:rPr lang="en-US" b="1"/>
              <a:t>Pulse duration – 0.7 - 1.2 ps</a:t>
            </a:r>
            <a:endParaRPr lang="ru-RU" b="1"/>
          </a:p>
        </p:txBody>
      </p:sp>
      <p:sp>
        <p:nvSpPr>
          <p:cNvPr id="27" name="Text Box 7"/>
          <p:cNvSpPr txBox="1">
            <a:spLocks noChangeArrowheads="1"/>
          </p:cNvSpPr>
          <p:nvPr/>
        </p:nvSpPr>
        <p:spPr bwMode="auto">
          <a:xfrm>
            <a:off x="8201367" y="6276569"/>
            <a:ext cx="1713549" cy="378761"/>
          </a:xfrm>
          <a:prstGeom prst="rect">
            <a:avLst/>
          </a:prstGeom>
          <a:noFill/>
          <a:ln w="9525">
            <a:noFill/>
            <a:miter lim="800000"/>
            <a:headEnd/>
            <a:tailEnd/>
          </a:ln>
        </p:spPr>
        <p:txBody>
          <a:bodyPr wrap="none" lIns="100776" tIns="50389" rIns="100776" bIns="50389">
            <a:spAutoFit/>
          </a:bodyPr>
          <a:lstStyle/>
          <a:p>
            <a:pPr algn="r"/>
            <a:r>
              <a:rPr lang="en-US" b="1"/>
              <a:t>1</a:t>
            </a:r>
            <a:r>
              <a:rPr lang="en-US" b="1">
                <a:latin typeface="Symbol" pitchFamily="18" charset="2"/>
              </a:rPr>
              <a:t>w =  </a:t>
            </a:r>
            <a:r>
              <a:rPr lang="en-US" b="1">
                <a:cs typeface="Arial" pitchFamily="34" charset="0"/>
              </a:rPr>
              <a:t>1054 nm</a:t>
            </a:r>
            <a:endParaRPr lang="ru-RU" b="1">
              <a:cs typeface="Arial" pitchFamily="34" charset="0"/>
            </a:endParaRPr>
          </a:p>
        </p:txBody>
      </p:sp>
      <p:sp>
        <p:nvSpPr>
          <p:cNvPr id="28" name="Rectangle 11"/>
          <p:cNvSpPr>
            <a:spLocks noChangeArrowheads="1"/>
          </p:cNvSpPr>
          <p:nvPr/>
        </p:nvSpPr>
        <p:spPr bwMode="auto">
          <a:xfrm>
            <a:off x="7217096" y="5249056"/>
            <a:ext cx="2784355" cy="440316"/>
          </a:xfrm>
          <a:prstGeom prst="rect">
            <a:avLst/>
          </a:prstGeom>
          <a:noFill/>
          <a:ln w="9525">
            <a:noFill/>
            <a:miter lim="800000"/>
            <a:headEnd/>
            <a:tailEnd/>
          </a:ln>
        </p:spPr>
        <p:txBody>
          <a:bodyPr wrap="none" lIns="100776" tIns="50389" rIns="100776" bIns="50389" anchor="ctr">
            <a:spAutoFit/>
          </a:bodyPr>
          <a:lstStyle/>
          <a:p>
            <a:r>
              <a:rPr lang="en-US" altLang="ja-JP" sz="2200" b="1" i="1" dirty="0">
                <a:solidFill>
                  <a:srgbClr val="CC0000"/>
                </a:solidFill>
                <a:ea typeface="MS PGothic" pitchFamily="34" charset="-128"/>
              </a:rPr>
              <a:t>I</a:t>
            </a:r>
            <a:r>
              <a:rPr lang="en-US" altLang="ja-JP" sz="2200" b="1" baseline="-25000" dirty="0">
                <a:solidFill>
                  <a:srgbClr val="CC0000"/>
                </a:solidFill>
                <a:ea typeface="MS PGothic" pitchFamily="34" charset="-128"/>
              </a:rPr>
              <a:t> max</a:t>
            </a:r>
            <a:r>
              <a:rPr lang="en-US" altLang="ja-JP" sz="2200" b="1" dirty="0">
                <a:solidFill>
                  <a:srgbClr val="CC0000"/>
                </a:solidFill>
                <a:ea typeface="MS PGothic" pitchFamily="34" charset="-128"/>
              </a:rPr>
              <a:t>= 3</a:t>
            </a:r>
            <a:r>
              <a:rPr lang="en-US" altLang="ja-JP" sz="2200" b="1" dirty="0">
                <a:solidFill>
                  <a:srgbClr val="CC0000"/>
                </a:solidFill>
                <a:ea typeface="MS PGothic" pitchFamily="34" charset="-128"/>
                <a:sym typeface="Symbol" pitchFamily="18" charset="2"/>
              </a:rPr>
              <a:t></a:t>
            </a:r>
            <a:r>
              <a:rPr lang="en-US" altLang="ja-JP" sz="2200" b="1" dirty="0">
                <a:solidFill>
                  <a:srgbClr val="CC0000"/>
                </a:solidFill>
                <a:ea typeface="MS PGothic" pitchFamily="34" charset="-128"/>
              </a:rPr>
              <a:t>10</a:t>
            </a:r>
            <a:r>
              <a:rPr lang="en-US" altLang="ja-JP" sz="2200" b="1" baseline="30000" dirty="0">
                <a:solidFill>
                  <a:srgbClr val="CC0000"/>
                </a:solidFill>
                <a:ea typeface="MS PGothic" pitchFamily="34" charset="-128"/>
                <a:sym typeface="Symbol" pitchFamily="18" charset="2"/>
              </a:rPr>
              <a:t>20</a:t>
            </a:r>
            <a:r>
              <a:rPr lang="en-US" altLang="ja-JP" sz="2200" b="1" dirty="0">
                <a:solidFill>
                  <a:srgbClr val="CC0000"/>
                </a:solidFill>
                <a:ea typeface="MS PGothic" pitchFamily="34" charset="-128"/>
                <a:sym typeface="Symbol" pitchFamily="18" charset="2"/>
              </a:rPr>
              <a:t> W/cm</a:t>
            </a:r>
            <a:r>
              <a:rPr lang="en-US" altLang="ja-JP" sz="2200" b="1" baseline="30000" dirty="0">
                <a:solidFill>
                  <a:srgbClr val="CC0000"/>
                </a:solidFill>
                <a:ea typeface="MS PGothic" pitchFamily="34" charset="-128"/>
                <a:sym typeface="Symbol" pitchFamily="18" charset="2"/>
              </a:rPr>
              <a:t>2</a:t>
            </a:r>
            <a:r>
              <a:rPr lang="en-US" altLang="ja-JP" sz="2200" b="1" dirty="0">
                <a:ea typeface="MS PGothic" pitchFamily="34" charset="-128"/>
                <a:sym typeface="Symbol" pitchFamily="18" charset="2"/>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0" y="0"/>
            <a:ext cx="10079038" cy="633046"/>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endParaRPr lang="en-US" b="1" dirty="0">
              <a:solidFill>
                <a:schemeClr val="accent2">
                  <a:lumMod val="75000"/>
                </a:schemeClr>
              </a:solidFill>
              <a:effectLst>
                <a:outerShdw blurRad="38100" dist="38100" dir="2700000" algn="tl">
                  <a:srgbClr val="000000"/>
                </a:outerShdw>
              </a:effectLst>
              <a:latin typeface="Comic Sans MS" pitchFamily="66" charset="0"/>
            </a:endParaRPr>
          </a:p>
        </p:txBody>
      </p:sp>
      <p:sp>
        <p:nvSpPr>
          <p:cNvPr id="15363" name="TextBox 11"/>
          <p:cNvSpPr txBox="1">
            <a:spLocks noChangeArrowheads="1"/>
          </p:cNvSpPr>
          <p:nvPr/>
        </p:nvSpPr>
        <p:spPr bwMode="auto">
          <a:xfrm>
            <a:off x="353959" y="597"/>
            <a:ext cx="9357124" cy="523212"/>
          </a:xfrm>
          <a:prstGeom prst="rect">
            <a:avLst/>
          </a:prstGeom>
          <a:noFill/>
          <a:ln w="9525">
            <a:noFill/>
            <a:miter lim="800000"/>
            <a:headEnd/>
            <a:tailEnd/>
          </a:ln>
        </p:spPr>
        <p:txBody>
          <a:bodyPr lIns="91432" tIns="45716" rIns="91432" bIns="45716">
            <a:spAutoFit/>
          </a:bodyPr>
          <a:lstStyle/>
          <a:p>
            <a:pPr algn="ctr"/>
            <a:r>
              <a:rPr lang="en-US" altLang="ja-JP" sz="2800" b="1" dirty="0">
                <a:solidFill>
                  <a:srgbClr val="7030A0"/>
                </a:solidFill>
                <a:effectLst>
                  <a:outerShdw blurRad="38100" dist="38100" dir="2700000" algn="tl">
                    <a:srgbClr val="000000">
                      <a:alpha val="43137"/>
                    </a:srgbClr>
                  </a:outerShdw>
                </a:effectLst>
                <a:latin typeface="Comic Sans MS" pitchFamily="66" charset="0"/>
                <a:ea typeface="MS PGothic" pitchFamily="34" charset="-128"/>
              </a:rPr>
              <a:t>Modeling of  Al spectra by </a:t>
            </a:r>
            <a:r>
              <a:rPr lang="en-US" altLang="ja-JP" sz="2800" b="1" dirty="0" smtClean="0">
                <a:solidFill>
                  <a:srgbClr val="7030A0"/>
                </a:solidFill>
                <a:effectLst>
                  <a:outerShdw blurRad="38100" dist="38100" dir="2700000" algn="tl">
                    <a:srgbClr val="000000">
                      <a:alpha val="43137"/>
                    </a:srgbClr>
                  </a:outerShdw>
                </a:effectLst>
                <a:latin typeface="Comic Sans MS" pitchFamily="66" charset="0"/>
                <a:ea typeface="MS PGothic" pitchFamily="34" charset="-128"/>
              </a:rPr>
              <a:t>ATOMIC code</a:t>
            </a:r>
            <a:endParaRPr lang="en-US" altLang="ja-JP" sz="2800" b="1" dirty="0">
              <a:solidFill>
                <a:srgbClr val="7030A0"/>
              </a:solidFill>
              <a:effectLst>
                <a:outerShdw blurRad="38100" dist="38100" dir="2700000" algn="tl">
                  <a:srgbClr val="000000">
                    <a:alpha val="43137"/>
                  </a:srgbClr>
                </a:outerShdw>
              </a:effectLst>
              <a:latin typeface="Comic Sans MS" pitchFamily="66" charset="0"/>
              <a:ea typeface="MS PGothic" pitchFamily="34" charset="-128"/>
            </a:endParaRPr>
          </a:p>
        </p:txBody>
      </p:sp>
      <p:sp>
        <p:nvSpPr>
          <p:cNvPr id="15364" name="TextBox 4"/>
          <p:cNvSpPr txBox="1">
            <a:spLocks noChangeArrowheads="1"/>
          </p:cNvSpPr>
          <p:nvPr/>
        </p:nvSpPr>
        <p:spPr bwMode="auto">
          <a:xfrm>
            <a:off x="119509" y="746650"/>
            <a:ext cx="9959003" cy="3531728"/>
          </a:xfrm>
          <a:prstGeom prst="rect">
            <a:avLst/>
          </a:prstGeom>
          <a:noFill/>
          <a:ln w="9525">
            <a:noFill/>
            <a:miter lim="800000"/>
            <a:headEnd/>
            <a:tailEnd/>
          </a:ln>
        </p:spPr>
        <p:txBody>
          <a:bodyPr lIns="91432" tIns="45716" rIns="91432" bIns="45716">
            <a:spAutoFit/>
          </a:bodyPr>
          <a:lstStyle/>
          <a:p>
            <a:pPr algn="ctr"/>
            <a:r>
              <a:rPr lang="en-US" altLang="ja-JP" u="sng" dirty="0">
                <a:solidFill>
                  <a:srgbClr val="A50021"/>
                </a:solidFill>
                <a:ea typeface="MS PGothic" pitchFamily="34" charset="-128"/>
              </a:rPr>
              <a:t>M</a:t>
            </a:r>
            <a:r>
              <a:rPr lang="en-US" altLang="ja-JP" u="sng" dirty="0">
                <a:ea typeface="MS PGothic" pitchFamily="34" charset="-128"/>
              </a:rPr>
              <a:t>ixed </a:t>
            </a:r>
            <a:r>
              <a:rPr lang="en-US" altLang="ja-JP" u="sng" dirty="0">
                <a:solidFill>
                  <a:srgbClr val="A50021"/>
                </a:solidFill>
                <a:ea typeface="MS PGothic" pitchFamily="34" charset="-128"/>
              </a:rPr>
              <a:t>U</a:t>
            </a:r>
            <a:r>
              <a:rPr lang="en-US" altLang="ja-JP" u="sng" dirty="0">
                <a:ea typeface="MS PGothic" pitchFamily="34" charset="-128"/>
              </a:rPr>
              <a:t>nresolved </a:t>
            </a:r>
            <a:r>
              <a:rPr lang="en-US" altLang="ja-JP" u="sng" dirty="0">
                <a:solidFill>
                  <a:srgbClr val="A50021"/>
                </a:solidFill>
                <a:ea typeface="MS PGothic" pitchFamily="34" charset="-128"/>
              </a:rPr>
              <a:t>T</a:t>
            </a:r>
            <a:r>
              <a:rPr lang="en-US" altLang="ja-JP" u="sng" dirty="0">
                <a:ea typeface="MS PGothic" pitchFamily="34" charset="-128"/>
              </a:rPr>
              <a:t>ransition </a:t>
            </a:r>
            <a:r>
              <a:rPr lang="en-US" altLang="ja-JP" u="sng" dirty="0">
                <a:solidFill>
                  <a:srgbClr val="A50021"/>
                </a:solidFill>
                <a:ea typeface="MS PGothic" pitchFamily="34" charset="-128"/>
              </a:rPr>
              <a:t>A</a:t>
            </a:r>
            <a:r>
              <a:rPr lang="en-US" altLang="ja-JP" u="sng" dirty="0">
                <a:ea typeface="MS PGothic" pitchFamily="34" charset="-128"/>
              </a:rPr>
              <a:t>rray   (</a:t>
            </a:r>
            <a:r>
              <a:rPr lang="en-US" altLang="ja-JP" u="sng" dirty="0">
                <a:solidFill>
                  <a:srgbClr val="A50021"/>
                </a:solidFill>
                <a:ea typeface="MS PGothic" pitchFamily="34" charset="-128"/>
              </a:rPr>
              <a:t>MUTA</a:t>
            </a:r>
            <a:r>
              <a:rPr lang="en-US" altLang="ja-JP" u="sng" dirty="0">
                <a:ea typeface="MS PGothic" pitchFamily="34" charset="-128"/>
              </a:rPr>
              <a:t>) </a:t>
            </a:r>
            <a:r>
              <a:rPr lang="ru-RU" altLang="ja-JP" u="sng" dirty="0"/>
              <a:t> </a:t>
            </a:r>
            <a:r>
              <a:rPr lang="en-US" altLang="ja-JP" u="sng" dirty="0">
                <a:ea typeface="MS PGothic" pitchFamily="34" charset="-128"/>
              </a:rPr>
              <a:t>method</a:t>
            </a:r>
            <a:r>
              <a:rPr lang="ru-RU" altLang="ja-JP" u="sng" dirty="0"/>
              <a:t> </a:t>
            </a:r>
            <a:r>
              <a:rPr lang="ru-RU" altLang="ja-JP" i="1" dirty="0"/>
              <a:t>(</a:t>
            </a:r>
            <a:r>
              <a:rPr lang="en-US" altLang="ja-JP" i="1" dirty="0" err="1">
                <a:ea typeface="MS PGothic" pitchFamily="34" charset="-128"/>
              </a:rPr>
              <a:t>Mazevet</a:t>
            </a:r>
            <a:r>
              <a:rPr lang="en-US" altLang="ja-JP" i="1" dirty="0">
                <a:ea typeface="MS PGothic" pitchFamily="34" charset="-128"/>
              </a:rPr>
              <a:t> &amp; </a:t>
            </a:r>
            <a:r>
              <a:rPr lang="en-US" altLang="ja-JP" i="1" dirty="0" err="1">
                <a:ea typeface="MS PGothic" pitchFamily="34" charset="-128"/>
              </a:rPr>
              <a:t>Abdallah</a:t>
            </a:r>
            <a:r>
              <a:rPr lang="ru-RU" altLang="ja-JP" i="1" dirty="0"/>
              <a:t>) </a:t>
            </a:r>
            <a:r>
              <a:rPr lang="en-US" altLang="ja-JP" dirty="0">
                <a:ea typeface="MS PGothic" pitchFamily="34" charset="-128"/>
              </a:rPr>
              <a:t>:</a:t>
            </a:r>
          </a:p>
          <a:p>
            <a:r>
              <a:rPr lang="en-US" altLang="ja-JP" i="1" dirty="0">
                <a:ea typeface="MS PGothic" pitchFamily="34" charset="-128"/>
              </a:rPr>
              <a:t>The key principle </a:t>
            </a:r>
            <a:r>
              <a:rPr lang="en-US" altLang="ja-JP" dirty="0">
                <a:ea typeface="MS PGothic" pitchFamily="34" charset="-128"/>
              </a:rPr>
              <a:t>: </a:t>
            </a:r>
          </a:p>
          <a:p>
            <a:pPr algn="just"/>
            <a:r>
              <a:rPr lang="en-US" altLang="ja-JP" dirty="0">
                <a:ea typeface="MS PGothic" pitchFamily="34" charset="-128"/>
              </a:rPr>
              <a:t>           -  </a:t>
            </a:r>
            <a:r>
              <a:rPr lang="en-US" altLang="ja-JP" dirty="0">
                <a:solidFill>
                  <a:srgbClr val="C00000"/>
                </a:solidFill>
                <a:ea typeface="MS PGothic" pitchFamily="34" charset="-128"/>
              </a:rPr>
              <a:t>The most strong transitions calculated in details</a:t>
            </a:r>
          </a:p>
          <a:p>
            <a:pPr algn="just"/>
            <a:r>
              <a:rPr lang="en-US" altLang="ja-JP" dirty="0">
                <a:solidFill>
                  <a:srgbClr val="C00000"/>
                </a:solidFill>
                <a:ea typeface="MS PGothic" pitchFamily="34" charset="-128"/>
              </a:rPr>
              <a:t>                               ( Detailed level accounting -  DLA approach)</a:t>
            </a:r>
          </a:p>
          <a:p>
            <a:pPr algn="just"/>
            <a:r>
              <a:rPr lang="en-US" altLang="ja-JP" dirty="0">
                <a:ea typeface="MS PGothic" pitchFamily="34" charset="-128"/>
              </a:rPr>
              <a:t>           -  </a:t>
            </a:r>
            <a:r>
              <a:rPr lang="en-US" altLang="ja-JP" dirty="0">
                <a:solidFill>
                  <a:srgbClr val="7030A0"/>
                </a:solidFill>
                <a:ea typeface="MS PGothic" pitchFamily="34" charset="-128"/>
              </a:rPr>
              <a:t>The remain lines as  a massive of unresolved</a:t>
            </a:r>
          </a:p>
          <a:p>
            <a:pPr algn="just"/>
            <a:r>
              <a:rPr lang="en-US" altLang="ja-JP" dirty="0">
                <a:solidFill>
                  <a:srgbClr val="7030A0"/>
                </a:solidFill>
                <a:ea typeface="MS PGothic" pitchFamily="34" charset="-128"/>
              </a:rPr>
              <a:t>                               ( Unresolved transition array - UTA approach )</a:t>
            </a:r>
          </a:p>
          <a:p>
            <a:pPr>
              <a:spcBef>
                <a:spcPts val="331"/>
              </a:spcBef>
              <a:spcAft>
                <a:spcPts val="331"/>
              </a:spcAft>
              <a:buFontTx/>
              <a:buChar char="-"/>
            </a:pPr>
            <a:r>
              <a:rPr lang="en-US" dirty="0"/>
              <a:t> Configurations of the type K</a:t>
            </a:r>
            <a:r>
              <a:rPr lang="en-US" baseline="30000" dirty="0"/>
              <a:t>-1</a:t>
            </a:r>
            <a:r>
              <a:rPr lang="en-US" dirty="0"/>
              <a:t>LM</a:t>
            </a:r>
            <a:r>
              <a:rPr lang="en-US" baseline="30000" dirty="0"/>
              <a:t>+1</a:t>
            </a:r>
            <a:r>
              <a:rPr lang="en-US" dirty="0"/>
              <a:t>, KL</a:t>
            </a:r>
            <a:r>
              <a:rPr lang="en-US" baseline="30000" dirty="0"/>
              <a:t>-1</a:t>
            </a:r>
            <a:r>
              <a:rPr lang="en-US" dirty="0"/>
              <a:t>M</a:t>
            </a:r>
            <a:r>
              <a:rPr lang="en-US" baseline="30000" dirty="0"/>
              <a:t>+1</a:t>
            </a:r>
            <a:r>
              <a:rPr lang="en-US" dirty="0"/>
              <a:t>, K</a:t>
            </a:r>
            <a:r>
              <a:rPr lang="en-US" baseline="30000" dirty="0"/>
              <a:t>-2</a:t>
            </a:r>
            <a:r>
              <a:rPr lang="en-US" dirty="0"/>
              <a:t>LM</a:t>
            </a:r>
            <a:r>
              <a:rPr lang="en-US" baseline="30000" dirty="0"/>
              <a:t>+2</a:t>
            </a:r>
            <a:r>
              <a:rPr lang="en-US" dirty="0"/>
              <a:t>, K</a:t>
            </a:r>
            <a:r>
              <a:rPr lang="en-US" baseline="30000" dirty="0"/>
              <a:t>-1</a:t>
            </a:r>
            <a:r>
              <a:rPr lang="en-US" dirty="0"/>
              <a:t>L</a:t>
            </a:r>
            <a:r>
              <a:rPr lang="en-US" baseline="30000" dirty="0"/>
              <a:t>-1</a:t>
            </a:r>
            <a:r>
              <a:rPr lang="en-US" dirty="0"/>
              <a:t>M</a:t>
            </a:r>
            <a:r>
              <a:rPr lang="en-US" baseline="30000" dirty="0"/>
              <a:t>+2</a:t>
            </a:r>
            <a:r>
              <a:rPr lang="en-US" dirty="0"/>
              <a:t>, K</a:t>
            </a:r>
            <a:r>
              <a:rPr lang="en-US" baseline="30000" dirty="0"/>
              <a:t>-2</a:t>
            </a:r>
            <a:r>
              <a:rPr lang="en-US" dirty="0"/>
              <a:t>L</a:t>
            </a:r>
            <a:r>
              <a:rPr lang="en-US" baseline="30000" dirty="0"/>
              <a:t>-1</a:t>
            </a:r>
            <a:r>
              <a:rPr lang="en-US" dirty="0"/>
              <a:t>M</a:t>
            </a:r>
            <a:r>
              <a:rPr lang="en-US" baseline="30000" dirty="0"/>
              <a:t>+3</a:t>
            </a:r>
            <a:r>
              <a:rPr lang="en-US" dirty="0"/>
              <a:t>, K</a:t>
            </a:r>
            <a:r>
              <a:rPr lang="en-US" baseline="30000" dirty="0"/>
              <a:t>-1</a:t>
            </a:r>
            <a:r>
              <a:rPr lang="en-US" dirty="0"/>
              <a:t>L</a:t>
            </a:r>
            <a:r>
              <a:rPr lang="en-US" baseline="30000" dirty="0"/>
              <a:t>-2</a:t>
            </a:r>
            <a:r>
              <a:rPr lang="en-US" dirty="0"/>
              <a:t>M</a:t>
            </a:r>
            <a:r>
              <a:rPr lang="en-US" baseline="30000" dirty="0"/>
              <a:t>+3</a:t>
            </a:r>
            <a:r>
              <a:rPr lang="en-US" dirty="0"/>
              <a:t>, </a:t>
            </a:r>
          </a:p>
          <a:p>
            <a:pPr>
              <a:spcBef>
                <a:spcPts val="331"/>
              </a:spcBef>
              <a:spcAft>
                <a:spcPts val="331"/>
              </a:spcAft>
            </a:pPr>
            <a:r>
              <a:rPr lang="en-US" dirty="0"/>
              <a:t>the n = 1 sub- shell, L represents the n = 2 sub-shells, M represents the n = 3 sub-shells, and the notation K</a:t>
            </a:r>
            <a:r>
              <a:rPr lang="en-US" baseline="30000" dirty="0"/>
              <a:t>-2</a:t>
            </a:r>
            <a:r>
              <a:rPr lang="en-US" dirty="0"/>
              <a:t> signifies a 1s</a:t>
            </a:r>
            <a:r>
              <a:rPr lang="en-US" baseline="30000" dirty="0"/>
              <a:t>0</a:t>
            </a:r>
            <a:r>
              <a:rPr lang="en-US" dirty="0"/>
              <a:t> sub-sheK</a:t>
            </a:r>
            <a:r>
              <a:rPr lang="en-US" baseline="30000" dirty="0"/>
              <a:t>-2</a:t>
            </a:r>
            <a:r>
              <a:rPr lang="en-US" dirty="0"/>
              <a:t>L</a:t>
            </a:r>
            <a:r>
              <a:rPr lang="en-US" baseline="30000" dirty="0"/>
              <a:t>-2</a:t>
            </a:r>
            <a:r>
              <a:rPr lang="en-US" dirty="0"/>
              <a:t>M</a:t>
            </a:r>
            <a:r>
              <a:rPr lang="en-US" baseline="30000" dirty="0"/>
              <a:t>+4</a:t>
            </a:r>
            <a:r>
              <a:rPr lang="en-US" dirty="0"/>
              <a:t>, K</a:t>
            </a:r>
            <a:r>
              <a:rPr lang="en-US" baseline="30000" dirty="0"/>
              <a:t>-1</a:t>
            </a:r>
            <a:r>
              <a:rPr lang="en-US" dirty="0"/>
              <a:t>L</a:t>
            </a:r>
            <a:r>
              <a:rPr lang="en-US" baseline="30000" dirty="0"/>
              <a:t>-3</a:t>
            </a:r>
            <a:r>
              <a:rPr lang="en-US" dirty="0"/>
              <a:t>M</a:t>
            </a:r>
            <a:r>
              <a:rPr lang="en-US" baseline="30000" dirty="0"/>
              <a:t>+4</a:t>
            </a:r>
            <a:r>
              <a:rPr lang="en-US" dirty="0"/>
              <a:t>, K</a:t>
            </a:r>
            <a:r>
              <a:rPr lang="en-US" baseline="30000" dirty="0"/>
              <a:t>-2</a:t>
            </a:r>
            <a:r>
              <a:rPr lang="en-US" dirty="0"/>
              <a:t>L</a:t>
            </a:r>
            <a:r>
              <a:rPr lang="en-US" baseline="30000" dirty="0"/>
              <a:t>-3</a:t>
            </a:r>
            <a:r>
              <a:rPr lang="en-US" dirty="0"/>
              <a:t>M</a:t>
            </a:r>
            <a:r>
              <a:rPr lang="en-US" baseline="30000" dirty="0"/>
              <a:t>+5</a:t>
            </a:r>
            <a:r>
              <a:rPr lang="en-US" dirty="0"/>
              <a:t>, and K</a:t>
            </a:r>
            <a:r>
              <a:rPr lang="en-US" baseline="30000" dirty="0"/>
              <a:t>-1</a:t>
            </a:r>
            <a:r>
              <a:rPr lang="en-US" dirty="0"/>
              <a:t>L</a:t>
            </a:r>
            <a:r>
              <a:rPr lang="en-US" baseline="30000" dirty="0"/>
              <a:t>-4</a:t>
            </a:r>
            <a:r>
              <a:rPr lang="en-US" dirty="0"/>
              <a:t>M</a:t>
            </a:r>
            <a:r>
              <a:rPr lang="en-US" baseline="30000" dirty="0"/>
              <a:t>+5 </a:t>
            </a:r>
            <a:r>
              <a:rPr lang="en-US" dirty="0"/>
              <a:t>were included. In this notation K represents ll. </a:t>
            </a:r>
            <a:r>
              <a:rPr lang="en-US" dirty="0" err="1"/>
              <a:t>Rydberg</a:t>
            </a:r>
            <a:r>
              <a:rPr lang="en-US" dirty="0"/>
              <a:t> configurations up to n=7 were also included. This procedure resulted in </a:t>
            </a:r>
            <a:r>
              <a:rPr lang="en-US" b="1" dirty="0">
                <a:solidFill>
                  <a:srgbClr val="7030A0"/>
                </a:solidFill>
              </a:rPr>
              <a:t>over 21 000 atomic configurations</a:t>
            </a:r>
            <a:r>
              <a:rPr lang="en-US" dirty="0">
                <a:solidFill>
                  <a:srgbClr val="7030A0"/>
                </a:solidFill>
              </a:rPr>
              <a:t> </a:t>
            </a:r>
            <a:r>
              <a:rPr lang="en-US" dirty="0"/>
              <a:t>(for all ion stages of Al) that were included in atomic kinetics calculations. </a:t>
            </a:r>
            <a:endParaRPr lang="ru-RU" altLang="ja-JP" dirty="0">
              <a:solidFill>
                <a:srgbClr val="7030A0"/>
              </a:solidFill>
            </a:endParaRPr>
          </a:p>
        </p:txBody>
      </p:sp>
      <p:grpSp>
        <p:nvGrpSpPr>
          <p:cNvPr id="2" name="Group 12"/>
          <p:cNvGrpSpPr>
            <a:grpSpLocks/>
          </p:cNvGrpSpPr>
          <p:nvPr/>
        </p:nvGrpSpPr>
        <p:grpSpPr bwMode="auto">
          <a:xfrm>
            <a:off x="123621" y="4450708"/>
            <a:ext cx="9955418" cy="3108965"/>
            <a:chOff x="0" y="3933827"/>
            <a:chExt cx="9144000" cy="2820842"/>
          </a:xfrm>
        </p:grpSpPr>
        <p:sp>
          <p:nvSpPr>
            <p:cNvPr id="15367" name="TextBox 7"/>
            <p:cNvSpPr txBox="1">
              <a:spLocks noChangeArrowheads="1"/>
            </p:cNvSpPr>
            <p:nvPr/>
          </p:nvSpPr>
          <p:spPr bwMode="auto">
            <a:xfrm>
              <a:off x="0" y="5106990"/>
              <a:ext cx="9144000" cy="586432"/>
            </a:xfrm>
            <a:prstGeom prst="rect">
              <a:avLst/>
            </a:prstGeom>
            <a:noFill/>
            <a:ln w="9525">
              <a:noFill/>
              <a:miter lim="800000"/>
              <a:headEnd/>
              <a:tailEnd/>
            </a:ln>
          </p:spPr>
          <p:txBody>
            <a:bodyPr>
              <a:spAutoFit/>
            </a:bodyPr>
            <a:lstStyle/>
            <a:p>
              <a:pPr algn="just"/>
              <a:r>
                <a:rPr lang="en-US" altLang="ja-JP" dirty="0" smtClean="0">
                  <a:ea typeface="MS PGothic" pitchFamily="34" charset="-128"/>
                </a:rPr>
                <a:t>-   </a:t>
              </a:r>
              <a:r>
                <a:rPr lang="en-US" altLang="ja-JP" dirty="0">
                  <a:ea typeface="MS PGothic" pitchFamily="34" charset="-128"/>
                </a:rPr>
                <a:t>Energy of levels, oscillator strengths, cross-sections  - calculated by CATS</a:t>
              </a:r>
            </a:p>
            <a:p>
              <a:pPr algn="just"/>
              <a:r>
                <a:rPr lang="en-US" altLang="ja-JP" dirty="0">
                  <a:ea typeface="MS PGothic" pitchFamily="34" charset="-128"/>
                </a:rPr>
                <a:t>     program developed  as  an improvement of R. Cowan code  </a:t>
              </a:r>
              <a:endParaRPr lang="ru-RU" altLang="ja-JP" dirty="0"/>
            </a:p>
          </p:txBody>
        </p:sp>
        <p:sp>
          <p:nvSpPr>
            <p:cNvPr id="15368" name="TextBox 8"/>
            <p:cNvSpPr txBox="1">
              <a:spLocks noChangeArrowheads="1"/>
            </p:cNvSpPr>
            <p:nvPr/>
          </p:nvSpPr>
          <p:spPr bwMode="auto">
            <a:xfrm>
              <a:off x="0" y="5754691"/>
              <a:ext cx="9066213" cy="335104"/>
            </a:xfrm>
            <a:prstGeom prst="rect">
              <a:avLst/>
            </a:prstGeom>
            <a:noFill/>
            <a:ln w="9525">
              <a:noFill/>
              <a:miter lim="800000"/>
              <a:headEnd/>
              <a:tailEnd/>
            </a:ln>
          </p:spPr>
          <p:txBody>
            <a:bodyPr>
              <a:spAutoFit/>
            </a:bodyPr>
            <a:lstStyle/>
            <a:p>
              <a:pPr algn="just"/>
              <a:r>
                <a:rPr lang="en-US" altLang="ja-JP" dirty="0">
                  <a:solidFill>
                    <a:srgbClr val="7030A0"/>
                  </a:solidFill>
                  <a:ea typeface="MS PGothic" pitchFamily="34" charset="-128"/>
                </a:rPr>
                <a:t>-   Collision ionizations</a:t>
              </a:r>
              <a:r>
                <a:rPr lang="ru-RU" altLang="ja-JP" dirty="0">
                  <a:solidFill>
                    <a:srgbClr val="7030A0"/>
                  </a:solidFill>
                </a:rPr>
                <a:t>, </a:t>
              </a:r>
              <a:r>
                <a:rPr lang="en-US" altLang="ja-JP" dirty="0">
                  <a:solidFill>
                    <a:srgbClr val="7030A0"/>
                  </a:solidFill>
                  <a:ea typeface="MS PGothic" pitchFamily="34" charset="-128"/>
                </a:rPr>
                <a:t>photo ionization</a:t>
              </a:r>
              <a:r>
                <a:rPr lang="ru-RU" altLang="ja-JP" dirty="0">
                  <a:solidFill>
                    <a:srgbClr val="7030A0"/>
                  </a:solidFill>
                </a:rPr>
                <a:t>, </a:t>
              </a:r>
              <a:r>
                <a:rPr lang="en-US" altLang="ja-JP" dirty="0">
                  <a:solidFill>
                    <a:srgbClr val="7030A0"/>
                  </a:solidFill>
                  <a:ea typeface="MS PGothic" pitchFamily="34" charset="-128"/>
                </a:rPr>
                <a:t>auto ionization</a:t>
              </a:r>
              <a:r>
                <a:rPr lang="ru-RU" altLang="ja-JP" dirty="0">
                  <a:solidFill>
                    <a:srgbClr val="7030A0"/>
                  </a:solidFill>
                </a:rPr>
                <a:t> – </a:t>
              </a:r>
              <a:r>
                <a:rPr lang="en-US" altLang="ja-JP" dirty="0">
                  <a:solidFill>
                    <a:srgbClr val="7030A0"/>
                  </a:solidFill>
                  <a:ea typeface="MS PGothic" pitchFamily="34" charset="-128"/>
                </a:rPr>
                <a:t>calculated by </a:t>
              </a:r>
              <a:r>
                <a:rPr lang="ru-RU" altLang="ja-JP" dirty="0">
                  <a:solidFill>
                    <a:srgbClr val="7030A0"/>
                  </a:solidFill>
                </a:rPr>
                <a:t> </a:t>
              </a:r>
              <a:r>
                <a:rPr lang="en-US" altLang="ja-JP" dirty="0">
                  <a:solidFill>
                    <a:srgbClr val="7030A0"/>
                  </a:solidFill>
                  <a:ea typeface="MS PGothic" pitchFamily="34" charset="-128"/>
                </a:rPr>
                <a:t>GIPPER  code</a:t>
              </a:r>
              <a:endParaRPr lang="ru-RU" altLang="ja-JP" dirty="0">
                <a:solidFill>
                  <a:srgbClr val="7030A0"/>
                </a:solidFill>
              </a:endParaRPr>
            </a:p>
          </p:txBody>
        </p:sp>
        <p:sp>
          <p:nvSpPr>
            <p:cNvPr id="15369" name="TextBox 9"/>
            <p:cNvSpPr txBox="1">
              <a:spLocks noChangeArrowheads="1"/>
            </p:cNvSpPr>
            <p:nvPr/>
          </p:nvSpPr>
          <p:spPr bwMode="auto">
            <a:xfrm>
              <a:off x="0" y="6115053"/>
              <a:ext cx="9093201" cy="335104"/>
            </a:xfrm>
            <a:prstGeom prst="rect">
              <a:avLst/>
            </a:prstGeom>
            <a:noFill/>
            <a:ln w="9525">
              <a:noFill/>
              <a:miter lim="800000"/>
              <a:headEnd/>
              <a:tailEnd/>
            </a:ln>
          </p:spPr>
          <p:txBody>
            <a:bodyPr>
              <a:spAutoFit/>
            </a:bodyPr>
            <a:lstStyle/>
            <a:p>
              <a:pPr algn="just"/>
              <a:r>
                <a:rPr lang="en-US" altLang="ja-JP" dirty="0">
                  <a:solidFill>
                    <a:srgbClr val="C00000"/>
                  </a:solidFill>
                  <a:ea typeface="MS PGothic" pitchFamily="34" charset="-128"/>
                </a:rPr>
                <a:t>-   Time dependent </a:t>
              </a:r>
              <a:r>
                <a:rPr lang="en-US" altLang="ja-JP" dirty="0" err="1">
                  <a:solidFill>
                    <a:srgbClr val="C00000"/>
                  </a:solidFill>
                  <a:ea typeface="MS PGothic" pitchFamily="34" charset="-128"/>
                </a:rPr>
                <a:t>radiative</a:t>
              </a:r>
              <a:r>
                <a:rPr lang="en-US" altLang="ja-JP" dirty="0">
                  <a:solidFill>
                    <a:srgbClr val="C00000"/>
                  </a:solidFill>
                  <a:ea typeface="MS PGothic" pitchFamily="34" charset="-128"/>
                </a:rPr>
                <a:t> collision kinetics </a:t>
              </a:r>
              <a:r>
                <a:rPr lang="ru-RU" altLang="ja-JP" dirty="0">
                  <a:solidFill>
                    <a:srgbClr val="C00000"/>
                  </a:solidFill>
                </a:rPr>
                <a:t> – </a:t>
              </a:r>
              <a:r>
                <a:rPr lang="en-US" altLang="ja-JP" dirty="0">
                  <a:solidFill>
                    <a:srgbClr val="C00000"/>
                  </a:solidFill>
                  <a:ea typeface="MS PGothic" pitchFamily="34" charset="-128"/>
                </a:rPr>
                <a:t>calculated by code </a:t>
              </a:r>
              <a:r>
                <a:rPr lang="ru-RU" altLang="ja-JP" dirty="0">
                  <a:solidFill>
                    <a:srgbClr val="C00000"/>
                  </a:solidFill>
                </a:rPr>
                <a:t> </a:t>
              </a:r>
              <a:r>
                <a:rPr lang="en-US" altLang="ja-JP" dirty="0">
                  <a:solidFill>
                    <a:srgbClr val="C00000"/>
                  </a:solidFill>
                  <a:ea typeface="MS PGothic" pitchFamily="34" charset="-128"/>
                </a:rPr>
                <a:t>ATOMIC</a:t>
              </a:r>
              <a:endParaRPr lang="ru-RU" altLang="ja-JP" dirty="0">
                <a:solidFill>
                  <a:srgbClr val="C00000"/>
                </a:solidFill>
              </a:endParaRPr>
            </a:p>
          </p:txBody>
        </p:sp>
        <p:sp>
          <p:nvSpPr>
            <p:cNvPr id="15370" name="TextBox 11"/>
            <p:cNvSpPr txBox="1">
              <a:spLocks noChangeArrowheads="1"/>
            </p:cNvSpPr>
            <p:nvPr/>
          </p:nvSpPr>
          <p:spPr bwMode="auto">
            <a:xfrm>
              <a:off x="0" y="3933827"/>
              <a:ext cx="2941638" cy="335104"/>
            </a:xfrm>
            <a:prstGeom prst="rect">
              <a:avLst/>
            </a:prstGeom>
            <a:noFill/>
            <a:ln w="9525">
              <a:noFill/>
              <a:miter lim="800000"/>
              <a:headEnd/>
              <a:tailEnd/>
            </a:ln>
          </p:spPr>
          <p:txBody>
            <a:bodyPr>
              <a:spAutoFit/>
            </a:bodyPr>
            <a:lstStyle/>
            <a:p>
              <a:pPr algn="just"/>
              <a:r>
                <a:rPr lang="en-US" altLang="ja-JP" u="sng" dirty="0">
                  <a:solidFill>
                    <a:srgbClr val="C00000"/>
                  </a:solidFill>
                  <a:ea typeface="MS PGothic" pitchFamily="34" charset="-128"/>
                </a:rPr>
                <a:t>Other features:</a:t>
              </a:r>
              <a:endParaRPr lang="ru-RU" altLang="ja-JP" u="sng" dirty="0">
                <a:solidFill>
                  <a:srgbClr val="C00000"/>
                </a:solidFill>
              </a:endParaRPr>
            </a:p>
          </p:txBody>
        </p:sp>
        <p:sp>
          <p:nvSpPr>
            <p:cNvPr id="15371" name="Text Box 8"/>
            <p:cNvSpPr txBox="1">
              <a:spLocks noChangeArrowheads="1"/>
            </p:cNvSpPr>
            <p:nvPr/>
          </p:nvSpPr>
          <p:spPr bwMode="auto">
            <a:xfrm>
              <a:off x="4946149" y="6475415"/>
              <a:ext cx="4142781" cy="279254"/>
            </a:xfrm>
            <a:prstGeom prst="rect">
              <a:avLst/>
            </a:prstGeom>
            <a:noFill/>
            <a:ln w="9525">
              <a:noFill/>
              <a:miter lim="800000"/>
              <a:headEnd/>
              <a:tailEnd/>
            </a:ln>
          </p:spPr>
          <p:txBody>
            <a:bodyPr wrap="none">
              <a:spAutoFit/>
            </a:bodyPr>
            <a:lstStyle/>
            <a:p>
              <a:r>
                <a:rPr lang="en-US" sz="1400" b="1" dirty="0"/>
                <a:t>J. </a:t>
              </a:r>
              <a:r>
                <a:rPr lang="en-US" altLang="ja-JP" sz="1400" b="1" dirty="0" err="1">
                  <a:ea typeface="MS PGothic" pitchFamily="34" charset="-128"/>
                </a:rPr>
                <a:t>Colgan</a:t>
              </a:r>
              <a:r>
                <a:rPr lang="en-US" altLang="ja-JP" sz="1400" b="1" dirty="0">
                  <a:ea typeface="MS PGothic" pitchFamily="34" charset="-128"/>
                </a:rPr>
                <a:t> </a:t>
              </a:r>
              <a:r>
                <a:rPr lang="en-US" altLang="ja-JP" sz="1400" b="1" i="1" dirty="0">
                  <a:ea typeface="MS PGothic" pitchFamily="34" charset="-128"/>
                </a:rPr>
                <a:t>et al</a:t>
              </a:r>
              <a:r>
                <a:rPr lang="en-US" altLang="ja-JP" sz="1400" b="1" dirty="0">
                  <a:ea typeface="MS PGothic" pitchFamily="34" charset="-128"/>
                </a:rPr>
                <a:t>. Phys. Rev. </a:t>
              </a:r>
              <a:r>
                <a:rPr lang="en-US" altLang="ja-JP" sz="1400" b="1" dirty="0" err="1">
                  <a:ea typeface="MS PGothic" pitchFamily="34" charset="-128"/>
                </a:rPr>
                <a:t>Lett</a:t>
              </a:r>
              <a:r>
                <a:rPr lang="en-US" altLang="ja-JP" sz="1400" b="1" dirty="0">
                  <a:ea typeface="MS PGothic" pitchFamily="34" charset="-128"/>
                </a:rPr>
                <a:t>.  110, 125001 (2013)</a:t>
              </a:r>
              <a:r>
                <a:rPr lang="ru-RU" altLang="ja-JP" sz="1400" b="1" dirty="0"/>
                <a:t> </a:t>
              </a:r>
              <a:endParaRPr lang="ru-RU" sz="1400" b="1" dirty="0"/>
            </a:p>
          </p:txBody>
        </p:sp>
        <p:sp>
          <p:nvSpPr>
            <p:cNvPr id="15372" name="TextBox 15"/>
            <p:cNvSpPr txBox="1">
              <a:spLocks noChangeArrowheads="1"/>
            </p:cNvSpPr>
            <p:nvPr/>
          </p:nvSpPr>
          <p:spPr bwMode="auto">
            <a:xfrm>
              <a:off x="0" y="4314829"/>
              <a:ext cx="9036050" cy="837760"/>
            </a:xfrm>
            <a:prstGeom prst="rect">
              <a:avLst/>
            </a:prstGeom>
            <a:noFill/>
            <a:ln w="9525">
              <a:noFill/>
              <a:miter lim="800000"/>
              <a:headEnd/>
              <a:tailEnd/>
            </a:ln>
          </p:spPr>
          <p:txBody>
            <a:bodyPr>
              <a:spAutoFit/>
            </a:bodyPr>
            <a:lstStyle/>
            <a:p>
              <a:r>
                <a:rPr lang="en-US" dirty="0"/>
                <a:t>Calculations include all relevant atomic processes, that is, photoionization, collisional ionization, </a:t>
              </a:r>
              <a:r>
                <a:rPr lang="en-US" dirty="0" err="1"/>
                <a:t>autoionization</a:t>
              </a:r>
              <a:r>
                <a:rPr lang="en-US" dirty="0"/>
                <a:t>, collisional and radiative excitation and de-excitation, and all recombination processes.</a:t>
              </a:r>
            </a:p>
          </p:txBody>
        </p:sp>
      </p:grpSp>
    </p:spTree>
    <p:extLst>
      <p:ext uri="{BB962C8B-B14F-4D97-AF65-F5344CB8AC3E}">
        <p14:creationId xmlns="" xmlns:p14="http://schemas.microsoft.com/office/powerpoint/2010/main" val="7776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0"/>
            <a:ext cx="10079038" cy="92396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600" b="1" dirty="0">
                <a:solidFill>
                  <a:srgbClr val="7030A0"/>
                </a:solidFill>
                <a:effectLst>
                  <a:outerShdw blurRad="38100" dist="38100" dir="2700000" algn="tl">
                    <a:srgbClr val="000000"/>
                  </a:outerShdw>
                </a:effectLst>
                <a:latin typeface="Comic Sans MS" pitchFamily="66" charset="0"/>
              </a:rPr>
              <a:t>   NLTE ATOMIC spectra simulations</a:t>
            </a:r>
          </a:p>
        </p:txBody>
      </p:sp>
      <p:pic>
        <p:nvPicPr>
          <p:cNvPr id="227331" name="Picture 3" descr="Fig2"/>
          <p:cNvPicPr>
            <a:picLocks noChangeAspect="1" noChangeArrowheads="1"/>
          </p:cNvPicPr>
          <p:nvPr/>
        </p:nvPicPr>
        <p:blipFill>
          <a:blip r:embed="rId2" cstate="print">
            <a:lum contrast="12000"/>
          </a:blip>
          <a:srcRect/>
          <a:stretch>
            <a:fillRect/>
          </a:stretch>
        </p:blipFill>
        <p:spPr bwMode="auto">
          <a:xfrm>
            <a:off x="197734" y="1240701"/>
            <a:ext cx="3651901" cy="2908375"/>
          </a:xfrm>
          <a:prstGeom prst="rect">
            <a:avLst/>
          </a:prstGeom>
          <a:noFill/>
          <a:ln w="9525">
            <a:noFill/>
            <a:miter lim="800000"/>
            <a:headEnd/>
            <a:tailEnd/>
          </a:ln>
        </p:spPr>
      </p:pic>
      <p:sp>
        <p:nvSpPr>
          <p:cNvPr id="227332" name="Text Box 4"/>
          <p:cNvSpPr txBox="1">
            <a:spLocks noChangeArrowheads="1"/>
          </p:cNvSpPr>
          <p:nvPr/>
        </p:nvSpPr>
        <p:spPr bwMode="auto">
          <a:xfrm>
            <a:off x="197735" y="5526263"/>
            <a:ext cx="2575965" cy="932759"/>
          </a:xfrm>
          <a:prstGeom prst="rect">
            <a:avLst/>
          </a:prstGeom>
          <a:noFill/>
          <a:ln w="9525">
            <a:noFill/>
            <a:miter lim="800000"/>
            <a:headEnd/>
            <a:tailEnd/>
          </a:ln>
        </p:spPr>
        <p:txBody>
          <a:bodyPr wrap="none" lIns="100776" tIns="50389" rIns="100776" bIns="50389">
            <a:spAutoFit/>
          </a:bodyPr>
          <a:lstStyle/>
          <a:p>
            <a:r>
              <a:rPr lang="en-US" b="1"/>
              <a:t>bulk T</a:t>
            </a:r>
            <a:r>
              <a:rPr lang="en-US" b="1" baseline="-25000"/>
              <a:t>e</a:t>
            </a:r>
            <a:r>
              <a:rPr lang="en-US" b="1"/>
              <a:t> = 55 eV</a:t>
            </a:r>
          </a:p>
          <a:p>
            <a:r>
              <a:rPr lang="en-US" b="1"/>
              <a:t>N</a:t>
            </a:r>
            <a:r>
              <a:rPr lang="en-US" b="1" baseline="-25000"/>
              <a:t>e</a:t>
            </a:r>
            <a:r>
              <a:rPr lang="en-US" b="1"/>
              <a:t> = </a:t>
            </a:r>
            <a:r>
              <a:rPr lang="en-US" altLang="ja-JP" b="1">
                <a:ea typeface="MS PGothic" pitchFamily="34" charset="-128"/>
              </a:rPr>
              <a:t>3x10</a:t>
            </a:r>
            <a:r>
              <a:rPr lang="en-US" altLang="ja-JP" b="1" baseline="30000">
                <a:ea typeface="MS PGothic" pitchFamily="34" charset="-128"/>
              </a:rPr>
              <a:t>23</a:t>
            </a:r>
            <a:r>
              <a:rPr lang="en-US" altLang="ja-JP" b="1">
                <a:ea typeface="MS PGothic" pitchFamily="34" charset="-128"/>
              </a:rPr>
              <a:t> cm</a:t>
            </a:r>
            <a:r>
              <a:rPr lang="en-US" altLang="ja-JP" b="1" baseline="30000">
                <a:ea typeface="MS PGothic" pitchFamily="34" charset="-128"/>
              </a:rPr>
              <a:t>-3</a:t>
            </a:r>
            <a:r>
              <a:rPr lang="ru-RU" altLang="ja-JP" b="1"/>
              <a:t> </a:t>
            </a:r>
            <a:endParaRPr lang="en-US" altLang="ja-JP" b="1">
              <a:ea typeface="MS PGothic" pitchFamily="34" charset="-128"/>
            </a:endParaRPr>
          </a:p>
          <a:p>
            <a:r>
              <a:rPr lang="en-US" altLang="ja-JP" b="1">
                <a:solidFill>
                  <a:srgbClr val="CC0000"/>
                </a:solidFill>
                <a:ea typeface="MS PGothic" pitchFamily="34" charset="-128"/>
              </a:rPr>
              <a:t>5% of 5 keV</a:t>
            </a:r>
            <a:r>
              <a:rPr lang="ru-RU" altLang="ja-JP" b="1">
                <a:solidFill>
                  <a:srgbClr val="CC0000"/>
                </a:solidFill>
              </a:rPr>
              <a:t> </a:t>
            </a:r>
            <a:r>
              <a:rPr lang="en-US" altLang="ja-JP" b="1">
                <a:solidFill>
                  <a:srgbClr val="CC0000"/>
                </a:solidFill>
                <a:ea typeface="MS PGothic" pitchFamily="34" charset="-128"/>
              </a:rPr>
              <a:t>electrons</a:t>
            </a:r>
            <a:endParaRPr lang="ru-RU" b="1">
              <a:solidFill>
                <a:srgbClr val="CC0000"/>
              </a:solidFill>
            </a:endParaRPr>
          </a:p>
        </p:txBody>
      </p:sp>
      <p:sp>
        <p:nvSpPr>
          <p:cNvPr id="57349" name="Text Box 5"/>
          <p:cNvSpPr txBox="1">
            <a:spLocks noChangeArrowheads="1"/>
          </p:cNvSpPr>
          <p:nvPr/>
        </p:nvSpPr>
        <p:spPr bwMode="auto">
          <a:xfrm>
            <a:off x="4577564" y="953712"/>
            <a:ext cx="5299595" cy="332595"/>
          </a:xfrm>
          <a:prstGeom prst="rect">
            <a:avLst/>
          </a:prstGeom>
          <a:noFill/>
          <a:ln w="9525">
            <a:noFill/>
            <a:miter lim="800000"/>
            <a:headEnd/>
            <a:tailEnd/>
          </a:ln>
        </p:spPr>
        <p:txBody>
          <a:bodyPr wrap="none" lIns="100776" tIns="50389" rIns="100776" bIns="50389">
            <a:spAutoFit/>
          </a:bodyPr>
          <a:lstStyle/>
          <a:p>
            <a:r>
              <a:rPr lang="en-US" sz="1500" dirty="0"/>
              <a:t>// J. </a:t>
            </a:r>
            <a:r>
              <a:rPr lang="en-US" altLang="ja-JP" sz="1500" dirty="0" err="1">
                <a:ea typeface="MS PGothic" pitchFamily="34" charset="-128"/>
              </a:rPr>
              <a:t>Colgan</a:t>
            </a:r>
            <a:r>
              <a:rPr lang="en-US" altLang="ja-JP" sz="1500" dirty="0">
                <a:ea typeface="MS PGothic" pitchFamily="34" charset="-128"/>
              </a:rPr>
              <a:t> </a:t>
            </a:r>
            <a:r>
              <a:rPr lang="en-US" altLang="ja-JP" sz="1500" i="1" dirty="0">
                <a:ea typeface="MS PGothic" pitchFamily="34" charset="-128"/>
              </a:rPr>
              <a:t>et al</a:t>
            </a:r>
            <a:r>
              <a:rPr lang="en-US" altLang="ja-JP" sz="1500" dirty="0">
                <a:ea typeface="MS PGothic" pitchFamily="34" charset="-128"/>
              </a:rPr>
              <a:t>. </a:t>
            </a:r>
            <a:r>
              <a:rPr lang="en-US" altLang="ja-JP" sz="1500" i="1" dirty="0">
                <a:ea typeface="MS PGothic" pitchFamily="34" charset="-128"/>
              </a:rPr>
              <a:t>High Energy Density Physics</a:t>
            </a:r>
            <a:r>
              <a:rPr lang="en-US" altLang="ja-JP" sz="1500" dirty="0">
                <a:ea typeface="MS PGothic" pitchFamily="34" charset="-128"/>
              </a:rPr>
              <a:t> 7, 77 (2011)</a:t>
            </a:r>
            <a:r>
              <a:rPr lang="ru-RU" altLang="ja-JP" sz="1500" dirty="0"/>
              <a:t> </a:t>
            </a:r>
            <a:endParaRPr lang="ru-RU" sz="1500" dirty="0"/>
          </a:p>
        </p:txBody>
      </p:sp>
      <p:pic>
        <p:nvPicPr>
          <p:cNvPr id="57350" name="Picture 6" descr="spectra-calc-6"/>
          <p:cNvPicPr>
            <a:picLocks noChangeAspect="1" noChangeArrowheads="1"/>
          </p:cNvPicPr>
          <p:nvPr/>
        </p:nvPicPr>
        <p:blipFill>
          <a:blip r:embed="rId3" cstate="print"/>
          <a:srcRect/>
          <a:stretch>
            <a:fillRect/>
          </a:stretch>
        </p:blipFill>
        <p:spPr bwMode="auto">
          <a:xfrm>
            <a:off x="4278342" y="1287944"/>
            <a:ext cx="5711455" cy="6301480"/>
          </a:xfrm>
          <a:prstGeom prst="rect">
            <a:avLst/>
          </a:prstGeom>
          <a:noFill/>
          <a:ln w="9525">
            <a:noFill/>
            <a:miter lim="800000"/>
            <a:headEnd/>
            <a:tailEnd/>
          </a:ln>
        </p:spPr>
      </p:pic>
      <p:pic>
        <p:nvPicPr>
          <p:cNvPr id="227335" name="Picture 7" descr="spectra-calc-5"/>
          <p:cNvPicPr>
            <a:picLocks noChangeAspect="1" noChangeArrowheads="1"/>
          </p:cNvPicPr>
          <p:nvPr/>
        </p:nvPicPr>
        <p:blipFill>
          <a:blip r:embed="rId4" cstate="print"/>
          <a:srcRect/>
          <a:stretch>
            <a:fillRect/>
          </a:stretch>
        </p:blipFill>
        <p:spPr bwMode="auto">
          <a:xfrm>
            <a:off x="4278342" y="1287944"/>
            <a:ext cx="5711455" cy="6301480"/>
          </a:xfrm>
          <a:prstGeom prst="rect">
            <a:avLst/>
          </a:prstGeom>
          <a:noFill/>
          <a:ln w="9525">
            <a:noFill/>
            <a:miter lim="800000"/>
            <a:headEnd/>
            <a:tailEnd/>
          </a:ln>
        </p:spPr>
      </p:pic>
      <p:pic>
        <p:nvPicPr>
          <p:cNvPr id="227336" name="Picture 8" descr="spectra-calc-4"/>
          <p:cNvPicPr>
            <a:picLocks noChangeAspect="1" noChangeArrowheads="1"/>
          </p:cNvPicPr>
          <p:nvPr/>
        </p:nvPicPr>
        <p:blipFill>
          <a:blip r:embed="rId5" cstate="print"/>
          <a:srcRect/>
          <a:stretch>
            <a:fillRect/>
          </a:stretch>
        </p:blipFill>
        <p:spPr bwMode="auto">
          <a:xfrm>
            <a:off x="4278342" y="1287944"/>
            <a:ext cx="5711455" cy="6301480"/>
          </a:xfrm>
          <a:prstGeom prst="rect">
            <a:avLst/>
          </a:prstGeom>
          <a:noFill/>
          <a:ln w="9525">
            <a:noFill/>
            <a:miter lim="800000"/>
            <a:headEnd/>
            <a:tailEnd/>
          </a:ln>
        </p:spPr>
      </p:pic>
      <p:pic>
        <p:nvPicPr>
          <p:cNvPr id="227337" name="Picture 9" descr="spectra-calc-3"/>
          <p:cNvPicPr>
            <a:picLocks noChangeAspect="1" noChangeArrowheads="1"/>
          </p:cNvPicPr>
          <p:nvPr/>
        </p:nvPicPr>
        <p:blipFill>
          <a:blip r:embed="rId6" cstate="print"/>
          <a:srcRect/>
          <a:stretch>
            <a:fillRect/>
          </a:stretch>
        </p:blipFill>
        <p:spPr bwMode="auto">
          <a:xfrm>
            <a:off x="4278342" y="1287944"/>
            <a:ext cx="5711455" cy="6301480"/>
          </a:xfrm>
          <a:prstGeom prst="rect">
            <a:avLst/>
          </a:prstGeom>
          <a:noFill/>
          <a:ln w="9525">
            <a:noFill/>
            <a:miter lim="800000"/>
            <a:headEnd/>
            <a:tailEnd/>
          </a:ln>
        </p:spPr>
      </p:pic>
      <p:pic>
        <p:nvPicPr>
          <p:cNvPr id="227338" name="Picture 10" descr="spectra-calc-2"/>
          <p:cNvPicPr>
            <a:picLocks noChangeAspect="1" noChangeArrowheads="1"/>
          </p:cNvPicPr>
          <p:nvPr/>
        </p:nvPicPr>
        <p:blipFill>
          <a:blip r:embed="rId7" cstate="print"/>
          <a:srcRect/>
          <a:stretch>
            <a:fillRect/>
          </a:stretch>
        </p:blipFill>
        <p:spPr bwMode="auto">
          <a:xfrm>
            <a:off x="4278342" y="1287944"/>
            <a:ext cx="5711455" cy="6301480"/>
          </a:xfrm>
          <a:prstGeom prst="rect">
            <a:avLst/>
          </a:prstGeom>
          <a:noFill/>
          <a:ln w="9525">
            <a:noFill/>
            <a:miter lim="800000"/>
            <a:headEnd/>
            <a:tailEnd/>
          </a:ln>
        </p:spPr>
      </p:pic>
      <p:pic>
        <p:nvPicPr>
          <p:cNvPr id="227339" name="Picture 11" descr="spectra-calc-1"/>
          <p:cNvPicPr>
            <a:picLocks noChangeAspect="1" noChangeArrowheads="1"/>
          </p:cNvPicPr>
          <p:nvPr/>
        </p:nvPicPr>
        <p:blipFill>
          <a:blip r:embed="rId8" cstate="print"/>
          <a:srcRect/>
          <a:stretch>
            <a:fillRect/>
          </a:stretch>
        </p:blipFill>
        <p:spPr bwMode="auto">
          <a:xfrm>
            <a:off x="4278342" y="1287944"/>
            <a:ext cx="5711455" cy="6301480"/>
          </a:xfrm>
          <a:prstGeom prst="rect">
            <a:avLst/>
          </a:prstGeom>
          <a:noFill/>
          <a:ln w="9525">
            <a:noFill/>
            <a:miter lim="800000"/>
            <a:headEnd/>
            <a:tailEnd/>
          </a:ln>
        </p:spPr>
      </p:pic>
      <p:sp>
        <p:nvSpPr>
          <p:cNvPr id="227340" name="Text Box 12"/>
          <p:cNvSpPr txBox="1">
            <a:spLocks noChangeArrowheads="1"/>
          </p:cNvSpPr>
          <p:nvPr/>
        </p:nvSpPr>
        <p:spPr bwMode="auto">
          <a:xfrm>
            <a:off x="4421830" y="1410440"/>
            <a:ext cx="4140495" cy="378761"/>
          </a:xfrm>
          <a:prstGeom prst="rect">
            <a:avLst/>
          </a:prstGeom>
          <a:noFill/>
          <a:ln w="9525">
            <a:noFill/>
            <a:miter lim="800000"/>
            <a:headEnd/>
            <a:tailEnd/>
          </a:ln>
        </p:spPr>
        <p:txBody>
          <a:bodyPr wrap="none" lIns="100776" tIns="50389" rIns="100776" bIns="50389">
            <a:spAutoFit/>
          </a:bodyPr>
          <a:lstStyle/>
          <a:p>
            <a:r>
              <a:rPr lang="en-US" b="1" dirty="0">
                <a:solidFill>
                  <a:schemeClr val="bg2"/>
                </a:solidFill>
              </a:rPr>
              <a:t>No X-ray radiation, No hot electrons</a:t>
            </a:r>
            <a:endParaRPr lang="ru-RU" b="1" dirty="0">
              <a:solidFill>
                <a:schemeClr val="bg2"/>
              </a:solidFill>
            </a:endParaRPr>
          </a:p>
        </p:txBody>
      </p:sp>
      <p:sp>
        <p:nvSpPr>
          <p:cNvPr id="227341" name="Text Box 13"/>
          <p:cNvSpPr txBox="1">
            <a:spLocks noChangeArrowheads="1"/>
          </p:cNvSpPr>
          <p:nvPr/>
        </p:nvSpPr>
        <p:spPr bwMode="auto">
          <a:xfrm>
            <a:off x="4404332" y="2747384"/>
            <a:ext cx="3499294" cy="378761"/>
          </a:xfrm>
          <a:prstGeom prst="rect">
            <a:avLst/>
          </a:prstGeom>
          <a:noFill/>
          <a:ln w="9525">
            <a:noFill/>
            <a:miter lim="800000"/>
            <a:headEnd/>
            <a:tailEnd/>
          </a:ln>
        </p:spPr>
        <p:txBody>
          <a:bodyPr wrap="none" lIns="100776" tIns="50389" rIns="100776" bIns="50389">
            <a:spAutoFit/>
          </a:bodyPr>
          <a:lstStyle/>
          <a:p>
            <a:r>
              <a:rPr lang="en-US" b="1" dirty="0">
                <a:solidFill>
                  <a:srgbClr val="FF3300"/>
                </a:solidFill>
              </a:rPr>
              <a:t>5 </a:t>
            </a:r>
            <a:r>
              <a:rPr lang="en-US" b="1" dirty="0" err="1">
                <a:solidFill>
                  <a:srgbClr val="FF3300"/>
                </a:solidFill>
              </a:rPr>
              <a:t>keV</a:t>
            </a:r>
            <a:r>
              <a:rPr lang="en-US" b="1" dirty="0">
                <a:solidFill>
                  <a:srgbClr val="FF3300"/>
                </a:solidFill>
              </a:rPr>
              <a:t> electrons tail, No X-rays</a:t>
            </a:r>
            <a:endParaRPr lang="ru-RU" b="1" dirty="0">
              <a:solidFill>
                <a:srgbClr val="FF3300"/>
              </a:solidFill>
            </a:endParaRPr>
          </a:p>
        </p:txBody>
      </p:sp>
      <p:sp>
        <p:nvSpPr>
          <p:cNvPr id="227342" name="Text Box 14"/>
          <p:cNvSpPr txBox="1">
            <a:spLocks noChangeArrowheads="1"/>
          </p:cNvSpPr>
          <p:nvPr/>
        </p:nvSpPr>
        <p:spPr bwMode="auto">
          <a:xfrm>
            <a:off x="4413082" y="4891041"/>
            <a:ext cx="2845269" cy="378761"/>
          </a:xfrm>
          <a:prstGeom prst="rect">
            <a:avLst/>
          </a:prstGeom>
          <a:noFill/>
          <a:ln w="9525">
            <a:noFill/>
            <a:miter lim="800000"/>
            <a:headEnd/>
            <a:tailEnd/>
          </a:ln>
        </p:spPr>
        <p:txBody>
          <a:bodyPr wrap="none" lIns="100776" tIns="50389" rIns="100776" bIns="50389">
            <a:spAutoFit/>
          </a:bodyPr>
          <a:lstStyle/>
          <a:p>
            <a:r>
              <a:rPr lang="en-US" b="1">
                <a:solidFill>
                  <a:schemeClr val="accent2"/>
                </a:solidFill>
              </a:rPr>
              <a:t>Ultra intense keV X-rays</a:t>
            </a:r>
            <a:endParaRPr lang="ru-RU" b="1">
              <a:solidFill>
                <a:schemeClr val="accent2"/>
              </a:solidFill>
            </a:endParaRPr>
          </a:p>
        </p:txBody>
      </p:sp>
      <p:sp>
        <p:nvSpPr>
          <p:cNvPr id="227343" name="Text Box 15"/>
          <p:cNvSpPr txBox="1">
            <a:spLocks noChangeArrowheads="1"/>
          </p:cNvSpPr>
          <p:nvPr/>
        </p:nvSpPr>
        <p:spPr bwMode="auto">
          <a:xfrm>
            <a:off x="3975623" y="5526264"/>
            <a:ext cx="1585078" cy="440326"/>
          </a:xfrm>
          <a:prstGeom prst="rect">
            <a:avLst/>
          </a:prstGeom>
          <a:noFill/>
          <a:ln w="9525">
            <a:noFill/>
            <a:miter lim="800000"/>
            <a:headEnd/>
            <a:tailEnd/>
          </a:ln>
        </p:spPr>
        <p:txBody>
          <a:bodyPr wrap="none" lIns="100776" tIns="50389" rIns="100776" bIns="50389">
            <a:spAutoFit/>
          </a:bodyPr>
          <a:lstStyle/>
          <a:p>
            <a:r>
              <a:rPr lang="en-US" sz="2200" b="1" dirty="0">
                <a:solidFill>
                  <a:srgbClr val="CC0066"/>
                </a:solidFill>
              </a:rPr>
              <a:t>Combined</a:t>
            </a:r>
            <a:endParaRPr lang="ru-RU" sz="2200" b="1" dirty="0">
              <a:solidFill>
                <a:srgbClr val="CC0066"/>
              </a:solidFill>
            </a:endParaRPr>
          </a:p>
        </p:txBody>
      </p:sp>
      <p:grpSp>
        <p:nvGrpSpPr>
          <p:cNvPr id="2" name="Group 16"/>
          <p:cNvGrpSpPr>
            <a:grpSpLocks/>
          </p:cNvGrpSpPr>
          <p:nvPr/>
        </p:nvGrpSpPr>
        <p:grpSpPr bwMode="auto">
          <a:xfrm flipH="1">
            <a:off x="3" y="1240697"/>
            <a:ext cx="4245095" cy="3730840"/>
            <a:chOff x="-16" y="1018"/>
            <a:chExt cx="3554" cy="2650"/>
          </a:xfrm>
        </p:grpSpPr>
        <p:pic>
          <p:nvPicPr>
            <p:cNvPr id="57361" name="Picture 17"/>
            <p:cNvPicPr>
              <a:picLocks noChangeAspect="1" noChangeArrowheads="1"/>
            </p:cNvPicPr>
            <p:nvPr/>
          </p:nvPicPr>
          <p:blipFill>
            <a:blip r:embed="rId9" cstate="print">
              <a:lum bright="-12000" contrast="24000"/>
            </a:blip>
            <a:srcRect/>
            <a:stretch>
              <a:fillRect/>
            </a:stretch>
          </p:blipFill>
          <p:spPr bwMode="auto">
            <a:xfrm>
              <a:off x="0" y="2205"/>
              <a:ext cx="3538" cy="1463"/>
            </a:xfrm>
            <a:prstGeom prst="rect">
              <a:avLst/>
            </a:prstGeom>
            <a:noFill/>
            <a:ln w="9525">
              <a:noFill/>
              <a:miter lim="800000"/>
              <a:headEnd/>
              <a:tailEnd/>
            </a:ln>
          </p:spPr>
        </p:pic>
        <p:pic>
          <p:nvPicPr>
            <p:cNvPr id="57362" name="Picture 18"/>
            <p:cNvPicPr>
              <a:picLocks noChangeAspect="1" noChangeArrowheads="1"/>
            </p:cNvPicPr>
            <p:nvPr/>
          </p:nvPicPr>
          <p:blipFill>
            <a:blip r:embed="rId10" cstate="print">
              <a:lum bright="-12000" contrast="24000"/>
            </a:blip>
            <a:srcRect/>
            <a:stretch>
              <a:fillRect/>
            </a:stretch>
          </p:blipFill>
          <p:spPr bwMode="auto">
            <a:xfrm>
              <a:off x="-16" y="1018"/>
              <a:ext cx="3515" cy="115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blinds(horizontal)">
                                      <p:cBhvr>
                                        <p:cTn id="7" dur="500"/>
                                        <p:tgtEl>
                                          <p:spTgt spid="2273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7335"/>
                                        </p:tgtEl>
                                        <p:attrNameLst>
                                          <p:attrName>style.visibility</p:attrName>
                                        </p:attrNameLst>
                                      </p:cBhvr>
                                      <p:to>
                                        <p:strVal val="visible"/>
                                      </p:to>
                                    </p:set>
                                  </p:childTnLst>
                                </p:cTn>
                              </p:par>
                              <p:par>
                                <p:cTn id="12" presetID="3" presetClass="entr" presetSubtype="10" fill="hold" grpId="0" nodeType="withEffect">
                                  <p:stCondLst>
                                    <p:cond delay="0"/>
                                  </p:stCondLst>
                                  <p:childTnLst>
                                    <p:set>
                                      <p:cBhvr>
                                        <p:cTn id="13" dur="1" fill="hold">
                                          <p:stCondLst>
                                            <p:cond delay="0"/>
                                          </p:stCondLst>
                                        </p:cTn>
                                        <p:tgtEl>
                                          <p:spTgt spid="227340"/>
                                        </p:tgtEl>
                                        <p:attrNameLst>
                                          <p:attrName>style.visibility</p:attrName>
                                        </p:attrNameLst>
                                      </p:cBhvr>
                                      <p:to>
                                        <p:strVal val="visible"/>
                                      </p:to>
                                    </p:set>
                                    <p:animEffect transition="in" filter="blinds(horizontal)">
                                      <p:cBhvr>
                                        <p:cTn id="14" dur="500"/>
                                        <p:tgtEl>
                                          <p:spTgt spid="2273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336"/>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227341"/>
                                        </p:tgtEl>
                                        <p:attrNameLst>
                                          <p:attrName>style.visibility</p:attrName>
                                        </p:attrNameLst>
                                      </p:cBhvr>
                                      <p:to>
                                        <p:strVal val="visible"/>
                                      </p:to>
                                    </p:set>
                                    <p:animEffect transition="in" filter="blinds(horizontal)">
                                      <p:cBhvr>
                                        <p:cTn id="21" dur="500"/>
                                        <p:tgtEl>
                                          <p:spTgt spid="22734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27331"/>
                                        </p:tgtEl>
                                        <p:attrNameLst>
                                          <p:attrName>style.visibility</p:attrName>
                                        </p:attrNameLst>
                                      </p:cBhvr>
                                      <p:to>
                                        <p:strVal val="visible"/>
                                      </p:to>
                                    </p:set>
                                    <p:animEffect transition="in" filter="blinds(horizontal)">
                                      <p:cBhvr>
                                        <p:cTn id="26" dur="500"/>
                                        <p:tgtEl>
                                          <p:spTgt spid="2273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7337"/>
                                        </p:tgtEl>
                                        <p:attrNameLst>
                                          <p:attrName>style.visibility</p:attrName>
                                        </p:attrNameLst>
                                      </p:cBhvr>
                                      <p:to>
                                        <p:strVal val="visible"/>
                                      </p:to>
                                    </p:set>
                                  </p:childTnLst>
                                </p:cTn>
                              </p:par>
                              <p:par>
                                <p:cTn id="31" presetID="3" presetClass="entr" presetSubtype="10" fill="hold" grpId="0" nodeType="withEffect">
                                  <p:stCondLst>
                                    <p:cond delay="0"/>
                                  </p:stCondLst>
                                  <p:childTnLst>
                                    <p:set>
                                      <p:cBhvr>
                                        <p:cTn id="32" dur="1" fill="hold">
                                          <p:stCondLst>
                                            <p:cond delay="0"/>
                                          </p:stCondLst>
                                        </p:cTn>
                                        <p:tgtEl>
                                          <p:spTgt spid="227342"/>
                                        </p:tgtEl>
                                        <p:attrNameLst>
                                          <p:attrName>style.visibility</p:attrName>
                                        </p:attrNameLst>
                                      </p:cBhvr>
                                      <p:to>
                                        <p:strVal val="visible"/>
                                      </p:to>
                                    </p:set>
                                    <p:animEffect transition="in" filter="blinds(horizontal)">
                                      <p:cBhvr>
                                        <p:cTn id="33" dur="500"/>
                                        <p:tgtEl>
                                          <p:spTgt spid="22734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7338"/>
                                        </p:tgtEl>
                                        <p:attrNameLst>
                                          <p:attrName>style.visibility</p:attrName>
                                        </p:attrNameLst>
                                      </p:cBhvr>
                                      <p:to>
                                        <p:strVal val="visible"/>
                                      </p:to>
                                    </p:set>
                                  </p:childTnLst>
                                </p:cTn>
                              </p:par>
                              <p:par>
                                <p:cTn id="38" presetID="3" presetClass="exit" presetSubtype="10" fill="hold" grpId="1" nodeType="withEffect">
                                  <p:stCondLst>
                                    <p:cond delay="0"/>
                                  </p:stCondLst>
                                  <p:childTnLst>
                                    <p:animEffect transition="out" filter="blinds(horizontal)">
                                      <p:cBhvr>
                                        <p:cTn id="39" dur="500"/>
                                        <p:tgtEl>
                                          <p:spTgt spid="227342"/>
                                        </p:tgtEl>
                                      </p:cBhvr>
                                    </p:animEffect>
                                    <p:set>
                                      <p:cBhvr>
                                        <p:cTn id="40" dur="1" fill="hold">
                                          <p:stCondLst>
                                            <p:cond delay="499"/>
                                          </p:stCondLst>
                                        </p:cTn>
                                        <p:tgtEl>
                                          <p:spTgt spid="2273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7339"/>
                                        </p:tgtEl>
                                        <p:attrNameLst>
                                          <p:attrName>style.visibility</p:attrName>
                                        </p:attrNameLst>
                                      </p:cBhvr>
                                      <p:to>
                                        <p:strVal val="visible"/>
                                      </p:to>
                                    </p:set>
                                  </p:childTnLst>
                                </p:cTn>
                              </p:par>
                              <p:par>
                                <p:cTn id="45" presetID="3" presetClass="entr" presetSubtype="10" fill="hold" grpId="0" nodeType="withEffect">
                                  <p:stCondLst>
                                    <p:cond delay="0"/>
                                  </p:stCondLst>
                                  <p:childTnLst>
                                    <p:set>
                                      <p:cBhvr>
                                        <p:cTn id="46" dur="1" fill="hold">
                                          <p:stCondLst>
                                            <p:cond delay="0"/>
                                          </p:stCondLst>
                                        </p:cTn>
                                        <p:tgtEl>
                                          <p:spTgt spid="227343"/>
                                        </p:tgtEl>
                                        <p:attrNameLst>
                                          <p:attrName>style.visibility</p:attrName>
                                        </p:attrNameLst>
                                      </p:cBhvr>
                                      <p:to>
                                        <p:strVal val="visible"/>
                                      </p:to>
                                    </p:set>
                                    <p:animEffect transition="in" filter="blinds(horizontal)">
                                      <p:cBhvr>
                                        <p:cTn id="47" dur="500"/>
                                        <p:tgtEl>
                                          <p:spTgt spid="22734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linds(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40" grpId="0"/>
      <p:bldP spid="227341" grpId="0"/>
      <p:bldP spid="227342" grpId="0"/>
      <p:bldP spid="227342" grpId="1"/>
      <p:bldP spid="2273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1331627" y="1429691"/>
            <a:ext cx="2652909" cy="378761"/>
          </a:xfrm>
          <a:prstGeom prst="rect">
            <a:avLst/>
          </a:prstGeom>
          <a:noFill/>
          <a:ln w="9525">
            <a:noFill/>
            <a:miter lim="800000"/>
            <a:headEnd/>
            <a:tailEnd/>
          </a:ln>
        </p:spPr>
        <p:txBody>
          <a:bodyPr wrap="none" lIns="100776" tIns="50389" rIns="100776" bIns="50389">
            <a:spAutoFit/>
          </a:bodyPr>
          <a:lstStyle/>
          <a:p>
            <a:r>
              <a:rPr lang="en-US" b="1" i="1" dirty="0"/>
              <a:t>Radiation temperature</a:t>
            </a:r>
            <a:endParaRPr lang="ru-RU" b="1" i="1" dirty="0"/>
          </a:p>
        </p:txBody>
      </p:sp>
      <p:sp>
        <p:nvSpPr>
          <p:cNvPr id="58372" name="Text Box 4"/>
          <p:cNvSpPr txBox="1">
            <a:spLocks noChangeArrowheads="1"/>
          </p:cNvSpPr>
          <p:nvPr/>
        </p:nvSpPr>
        <p:spPr bwMode="auto">
          <a:xfrm>
            <a:off x="6467385" y="1427941"/>
            <a:ext cx="2229716" cy="378761"/>
          </a:xfrm>
          <a:prstGeom prst="rect">
            <a:avLst/>
          </a:prstGeom>
          <a:noFill/>
          <a:ln w="9525">
            <a:noFill/>
            <a:miter lim="800000"/>
            <a:headEnd/>
            <a:tailEnd/>
          </a:ln>
        </p:spPr>
        <p:txBody>
          <a:bodyPr wrap="none" lIns="100776" tIns="50389" rIns="100776" bIns="50389">
            <a:spAutoFit/>
          </a:bodyPr>
          <a:lstStyle/>
          <a:p>
            <a:r>
              <a:rPr lang="en-US" b="1" i="1" dirty="0"/>
              <a:t>Source brightness</a:t>
            </a:r>
            <a:endParaRPr lang="ru-RU" b="1" i="1" dirty="0"/>
          </a:p>
        </p:txBody>
      </p:sp>
      <p:sp>
        <p:nvSpPr>
          <p:cNvPr id="230405" name="Text Box 5"/>
          <p:cNvSpPr txBox="1">
            <a:spLocks noChangeArrowheads="1"/>
          </p:cNvSpPr>
          <p:nvPr/>
        </p:nvSpPr>
        <p:spPr bwMode="auto">
          <a:xfrm>
            <a:off x="335968" y="6299731"/>
            <a:ext cx="9519280" cy="778871"/>
          </a:xfrm>
          <a:prstGeom prst="rect">
            <a:avLst/>
          </a:prstGeom>
          <a:noFill/>
          <a:ln w="9525">
            <a:noFill/>
            <a:miter lim="800000"/>
            <a:headEnd/>
            <a:tailEnd/>
          </a:ln>
        </p:spPr>
        <p:txBody>
          <a:bodyPr wrap="square" lIns="100776" tIns="50389" rIns="100776" bIns="50389">
            <a:spAutoFit/>
          </a:bodyPr>
          <a:lstStyle/>
          <a:p>
            <a:r>
              <a:rPr lang="en-US" sz="2200" b="1" dirty="0">
                <a:solidFill>
                  <a:srgbClr val="CC0000"/>
                </a:solidFill>
              </a:rPr>
              <a:t>Confirms the source of </a:t>
            </a:r>
            <a:r>
              <a:rPr lang="en-US" sz="2200" b="1" i="1" dirty="0" err="1">
                <a:solidFill>
                  <a:srgbClr val="CC0000"/>
                </a:solidFill>
              </a:rPr>
              <a:t>I</a:t>
            </a:r>
            <a:r>
              <a:rPr lang="en-US" sz="2200" b="1" i="1" baseline="-25000" dirty="0" err="1">
                <a:solidFill>
                  <a:srgbClr val="CC0000"/>
                </a:solidFill>
              </a:rPr>
              <a:t>xray</a:t>
            </a:r>
            <a:r>
              <a:rPr lang="en-US" sz="2200" b="1" dirty="0">
                <a:solidFill>
                  <a:srgbClr val="CC0000"/>
                </a:solidFill>
              </a:rPr>
              <a:t> &gt; 1E18 W/cm</a:t>
            </a:r>
            <a:r>
              <a:rPr lang="en-US" sz="2200" b="1" baseline="30000" dirty="0">
                <a:solidFill>
                  <a:srgbClr val="CC0000"/>
                </a:solidFill>
              </a:rPr>
              <a:t>2</a:t>
            </a:r>
            <a:r>
              <a:rPr lang="en-US" sz="2200" b="1" dirty="0">
                <a:solidFill>
                  <a:srgbClr val="CC0000"/>
                </a:solidFill>
              </a:rPr>
              <a:t> intensity </a:t>
            </a:r>
            <a:r>
              <a:rPr lang="en-US" sz="2200" b="1" dirty="0" smtClean="0">
                <a:solidFill>
                  <a:srgbClr val="CC0000"/>
                </a:solidFill>
              </a:rPr>
              <a:t>	</a:t>
            </a:r>
            <a:r>
              <a:rPr lang="en-US" sz="2200" b="1" dirty="0">
                <a:solidFill>
                  <a:srgbClr val="CC0000"/>
                </a:solidFill>
              </a:rPr>
              <a:t>									</a:t>
            </a:r>
            <a:r>
              <a:rPr lang="en-US" sz="2200" b="1" dirty="0" smtClean="0">
                <a:solidFill>
                  <a:srgbClr val="CC0000"/>
                </a:solidFill>
              </a:rPr>
              <a:t>								and </a:t>
            </a:r>
            <a:r>
              <a:rPr lang="en-US" sz="2200" b="1" i="1" dirty="0" err="1">
                <a:solidFill>
                  <a:srgbClr val="CC0000"/>
                </a:solidFill>
              </a:rPr>
              <a:t>T</a:t>
            </a:r>
            <a:r>
              <a:rPr lang="en-US" sz="2200" b="1" i="1" baseline="-25000" dirty="0" err="1">
                <a:solidFill>
                  <a:srgbClr val="CC0000"/>
                </a:solidFill>
              </a:rPr>
              <a:t>rad</a:t>
            </a:r>
            <a:r>
              <a:rPr lang="en-US" sz="2200" b="1" dirty="0">
                <a:solidFill>
                  <a:srgbClr val="CC0000"/>
                </a:solidFill>
              </a:rPr>
              <a:t> ~ 3 </a:t>
            </a:r>
            <a:r>
              <a:rPr lang="en-US" sz="2200" b="1" dirty="0" err="1">
                <a:solidFill>
                  <a:srgbClr val="CC0000"/>
                </a:solidFill>
              </a:rPr>
              <a:t>kev</a:t>
            </a:r>
            <a:r>
              <a:rPr lang="en-US" sz="2200" b="1" dirty="0">
                <a:solidFill>
                  <a:srgbClr val="CC0000"/>
                </a:solidFill>
              </a:rPr>
              <a:t> existing</a:t>
            </a:r>
            <a:endParaRPr lang="ru-RU" sz="2200" b="1" dirty="0">
              <a:solidFill>
                <a:srgbClr val="CC0000"/>
              </a:solidFill>
            </a:endParaRPr>
          </a:p>
        </p:txBody>
      </p:sp>
      <p:pic>
        <p:nvPicPr>
          <p:cNvPr id="58374" name="Picture 6"/>
          <p:cNvPicPr>
            <a:picLocks noChangeAspect="1" noChangeArrowheads="1"/>
          </p:cNvPicPr>
          <p:nvPr/>
        </p:nvPicPr>
        <p:blipFill>
          <a:blip r:embed="rId2" cstate="print">
            <a:lum bright="-18000" contrast="36000"/>
          </a:blip>
          <a:srcRect/>
          <a:stretch>
            <a:fillRect/>
          </a:stretch>
        </p:blipFill>
        <p:spPr bwMode="auto">
          <a:xfrm>
            <a:off x="4670309" y="1844421"/>
            <a:ext cx="5391235" cy="3914582"/>
          </a:xfrm>
          <a:prstGeom prst="rect">
            <a:avLst/>
          </a:prstGeom>
          <a:noFill/>
          <a:ln w="9525">
            <a:noFill/>
            <a:miter lim="800000"/>
            <a:headEnd/>
            <a:tailEnd/>
          </a:ln>
        </p:spPr>
      </p:pic>
      <p:pic>
        <p:nvPicPr>
          <p:cNvPr id="58375" name="Picture 7"/>
          <p:cNvPicPr>
            <a:picLocks noChangeArrowheads="1"/>
          </p:cNvPicPr>
          <p:nvPr/>
        </p:nvPicPr>
        <p:blipFill>
          <a:blip r:embed="rId3" cstate="print">
            <a:lum bright="-12000" contrast="24000"/>
          </a:blip>
          <a:srcRect/>
          <a:stretch>
            <a:fillRect/>
          </a:stretch>
        </p:blipFill>
        <p:spPr bwMode="auto">
          <a:xfrm>
            <a:off x="0" y="1846175"/>
            <a:ext cx="5144509" cy="3907581"/>
          </a:xfrm>
          <a:prstGeom prst="rect">
            <a:avLst/>
          </a:prstGeom>
          <a:noFill/>
          <a:ln w="9525">
            <a:noFill/>
            <a:miter lim="800000"/>
            <a:headEnd/>
            <a:tailEnd/>
          </a:ln>
        </p:spPr>
      </p:pic>
      <p:sp>
        <p:nvSpPr>
          <p:cNvPr id="58376" name="Text Box 8"/>
          <p:cNvSpPr txBox="1">
            <a:spLocks noChangeArrowheads="1"/>
          </p:cNvSpPr>
          <p:nvPr/>
        </p:nvSpPr>
        <p:spPr bwMode="auto">
          <a:xfrm>
            <a:off x="1006156" y="5788755"/>
            <a:ext cx="3194275" cy="332595"/>
          </a:xfrm>
          <a:prstGeom prst="rect">
            <a:avLst/>
          </a:prstGeom>
          <a:noFill/>
          <a:ln w="9525">
            <a:noFill/>
            <a:miter lim="800000"/>
            <a:headEnd/>
            <a:tailEnd/>
          </a:ln>
        </p:spPr>
        <p:txBody>
          <a:bodyPr wrap="none" lIns="100776" tIns="50389" rIns="100776" bIns="50389">
            <a:spAutoFit/>
          </a:bodyPr>
          <a:lstStyle/>
          <a:p>
            <a:r>
              <a:rPr lang="en-US" sz="1500" b="1" dirty="0"/>
              <a:t>Varying </a:t>
            </a:r>
            <a:r>
              <a:rPr lang="en-US" sz="1500" b="1" dirty="0" err="1">
                <a:solidFill>
                  <a:srgbClr val="CC0000"/>
                </a:solidFill>
              </a:rPr>
              <a:t>Trad</a:t>
            </a:r>
            <a:r>
              <a:rPr lang="en-US" sz="1500" b="1" dirty="0"/>
              <a:t> in </a:t>
            </a:r>
            <a:r>
              <a:rPr lang="en-US" sz="1500" b="1" dirty="0">
                <a:solidFill>
                  <a:srgbClr val="CC0000"/>
                </a:solidFill>
              </a:rPr>
              <a:t>0.5 – 5 </a:t>
            </a:r>
            <a:r>
              <a:rPr lang="en-US" sz="1500" b="1" dirty="0" err="1">
                <a:solidFill>
                  <a:srgbClr val="CC0000"/>
                </a:solidFill>
              </a:rPr>
              <a:t>keV</a:t>
            </a:r>
            <a:r>
              <a:rPr lang="en-US" sz="1500" b="1" dirty="0"/>
              <a:t> range</a:t>
            </a:r>
            <a:endParaRPr lang="ru-RU" sz="1500" b="1" dirty="0"/>
          </a:p>
        </p:txBody>
      </p:sp>
      <p:sp>
        <p:nvSpPr>
          <p:cNvPr id="58377" name="Text Box 9"/>
          <p:cNvSpPr txBox="1">
            <a:spLocks noChangeArrowheads="1"/>
          </p:cNvSpPr>
          <p:nvPr/>
        </p:nvSpPr>
        <p:spPr bwMode="auto">
          <a:xfrm>
            <a:off x="5688710" y="5788755"/>
            <a:ext cx="3775139" cy="332595"/>
          </a:xfrm>
          <a:prstGeom prst="rect">
            <a:avLst/>
          </a:prstGeom>
          <a:noFill/>
          <a:ln w="9525">
            <a:noFill/>
            <a:miter lim="800000"/>
            <a:headEnd/>
            <a:tailEnd/>
          </a:ln>
        </p:spPr>
        <p:txBody>
          <a:bodyPr wrap="none" lIns="100776" tIns="50389" rIns="100776" bIns="50389">
            <a:spAutoFit/>
          </a:bodyPr>
          <a:lstStyle/>
          <a:p>
            <a:r>
              <a:rPr lang="en-US" sz="1500" b="1" dirty="0"/>
              <a:t>Testing </a:t>
            </a:r>
            <a:r>
              <a:rPr lang="en-US" sz="1500" b="1" dirty="0">
                <a:solidFill>
                  <a:srgbClr val="CC0000"/>
                </a:solidFill>
              </a:rPr>
              <a:t>Dilution factor</a:t>
            </a:r>
            <a:r>
              <a:rPr lang="en-US" sz="1500" b="1" dirty="0"/>
              <a:t> in </a:t>
            </a:r>
            <a:r>
              <a:rPr lang="en-US" sz="1500" b="1" dirty="0">
                <a:solidFill>
                  <a:srgbClr val="CC0000"/>
                </a:solidFill>
              </a:rPr>
              <a:t>0.01 – 1</a:t>
            </a:r>
            <a:r>
              <a:rPr lang="en-US" sz="1500" b="1" dirty="0"/>
              <a:t> range</a:t>
            </a:r>
            <a:endParaRPr lang="ru-RU" sz="1500" b="1" dirty="0"/>
          </a:p>
        </p:txBody>
      </p:sp>
      <p:sp>
        <p:nvSpPr>
          <p:cNvPr id="58378" name="Text Box 10"/>
          <p:cNvSpPr txBox="1">
            <a:spLocks noChangeArrowheads="1"/>
          </p:cNvSpPr>
          <p:nvPr/>
        </p:nvSpPr>
        <p:spPr bwMode="auto">
          <a:xfrm>
            <a:off x="419961" y="6887705"/>
            <a:ext cx="203585" cy="655760"/>
          </a:xfrm>
          <a:prstGeom prst="rect">
            <a:avLst/>
          </a:prstGeom>
          <a:noFill/>
          <a:ln w="9525">
            <a:noFill/>
            <a:miter lim="800000"/>
            <a:headEnd/>
            <a:tailEnd/>
          </a:ln>
        </p:spPr>
        <p:txBody>
          <a:bodyPr wrap="none" lIns="100776" tIns="50389" rIns="100776" bIns="50389">
            <a:spAutoFit/>
          </a:bodyPr>
          <a:lstStyle/>
          <a:p>
            <a:endParaRPr lang="en-US" b="1" i="1" dirty="0" smtClean="0"/>
          </a:p>
          <a:p>
            <a:endParaRPr lang="ru-RU" b="1" i="1" dirty="0"/>
          </a:p>
        </p:txBody>
      </p:sp>
      <p:sp>
        <p:nvSpPr>
          <p:cNvPr id="11" name="Rectangle 7"/>
          <p:cNvSpPr>
            <a:spLocks noChangeArrowheads="1"/>
          </p:cNvSpPr>
          <p:nvPr/>
        </p:nvSpPr>
        <p:spPr bwMode="auto">
          <a:xfrm>
            <a:off x="0" y="0"/>
            <a:ext cx="10079038" cy="923960"/>
          </a:xfrm>
          <a:prstGeom prst="rect">
            <a:avLst/>
          </a:prstGeom>
          <a:gradFill rotWithShape="0">
            <a:gsLst>
              <a:gs pos="0">
                <a:srgbClr val="A162D0"/>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400" b="1" dirty="0" smtClean="0">
                <a:solidFill>
                  <a:srgbClr val="7030A0"/>
                </a:solidFill>
                <a:effectLst>
                  <a:outerShdw blurRad="38100" dist="38100" dir="2700000" algn="tl">
                    <a:srgbClr val="000000"/>
                  </a:outerShdw>
                </a:effectLst>
                <a:latin typeface="Comic Sans MS" pitchFamily="66" charset="0"/>
              </a:rPr>
              <a:t>Parameters of X-ray source via hollow </a:t>
            </a:r>
            <a:r>
              <a:rPr lang="en-US" sz="2400" b="1" dirty="0" smtClean="0">
                <a:solidFill>
                  <a:srgbClr val="7030A0"/>
                </a:solidFill>
                <a:effectLst>
                  <a:outerShdw blurRad="38100" dist="38100" dir="2700000" algn="tl">
                    <a:srgbClr val="000000"/>
                  </a:outerShdw>
                </a:effectLst>
                <a:latin typeface="Comic Sans MS" pitchFamily="66" charset="0"/>
              </a:rPr>
              <a:t>atom </a:t>
            </a:r>
            <a:r>
              <a:rPr lang="en-US" sz="2400" b="1" dirty="0" smtClean="0">
                <a:solidFill>
                  <a:srgbClr val="7030A0"/>
                </a:solidFill>
                <a:effectLst>
                  <a:outerShdw blurRad="38100" dist="38100" dir="2700000" algn="tl">
                    <a:srgbClr val="000000"/>
                  </a:outerShdw>
                </a:effectLst>
                <a:latin typeface="Comic Sans MS" pitchFamily="66" charset="0"/>
              </a:rPr>
              <a:t>spectra</a:t>
            </a:r>
            <a:endParaRPr lang="en-US" b="1" dirty="0">
              <a:solidFill>
                <a:srgbClr val="7030A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Effect transition="in" filter="blinds(horizontal)">
                                      <p:cBhvr>
                                        <p:cTn id="7"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20"/>
          <p:cNvSpPr>
            <a:spLocks noChangeArrowheads="1"/>
          </p:cNvSpPr>
          <p:nvPr/>
        </p:nvSpPr>
        <p:spPr bwMode="auto">
          <a:xfrm>
            <a:off x="1" y="0"/>
            <a:ext cx="9978251" cy="732978"/>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91432" tIns="45716" rIns="91432" bIns="45716" anchor="ctr"/>
          <a:lstStyle/>
          <a:p>
            <a:pPr algn="ctr">
              <a:defRPr/>
            </a:pPr>
            <a:endParaRPr lang="en-US" sz="2600" dirty="0">
              <a:solidFill>
                <a:srgbClr val="C00000"/>
              </a:solidFill>
              <a:latin typeface="Arial Narrow" panose="020B0606020202030204" pitchFamily="34" charset="0"/>
            </a:endParaRPr>
          </a:p>
        </p:txBody>
      </p:sp>
      <p:grpSp>
        <p:nvGrpSpPr>
          <p:cNvPr id="2" name="Group 7"/>
          <p:cNvGrpSpPr/>
          <p:nvPr/>
        </p:nvGrpSpPr>
        <p:grpSpPr>
          <a:xfrm>
            <a:off x="135574" y="6102299"/>
            <a:ext cx="3537740" cy="1368586"/>
            <a:chOff x="244464" y="5949036"/>
            <a:chExt cx="3538297" cy="1368586"/>
          </a:xfrm>
        </p:grpSpPr>
        <p:sp>
          <p:nvSpPr>
            <p:cNvPr id="58" name="TextShape 55"/>
            <p:cNvSpPr txBox="1"/>
            <p:nvPr/>
          </p:nvSpPr>
          <p:spPr>
            <a:xfrm>
              <a:off x="758761" y="5949036"/>
              <a:ext cx="3024000" cy="936000"/>
            </a:xfrm>
            <a:prstGeom prst="rect">
              <a:avLst/>
            </a:prstGeom>
          </p:spPr>
          <p:txBody>
            <a:bodyPr lIns="90000" tIns="45000" rIns="90000" bIns="45000"/>
            <a:lstStyle/>
            <a:p>
              <a:r>
                <a:rPr lang="ru-RU" sz="1400" dirty="0">
                  <a:latin typeface="Arial"/>
                </a:rPr>
                <a:t>  resonance transitions</a:t>
              </a:r>
              <a:endParaRPr dirty="0"/>
            </a:p>
            <a:p>
              <a:r>
                <a:rPr lang="ru-RU" sz="1400" dirty="0">
                  <a:latin typeface="Arial"/>
                </a:rPr>
                <a:t>  Rydberg resonance transitions</a:t>
              </a:r>
              <a:endParaRPr dirty="0"/>
            </a:p>
            <a:p>
              <a:r>
                <a:rPr lang="ru-RU" sz="1400" dirty="0">
                  <a:latin typeface="Arial"/>
                </a:rPr>
                <a:t>  satellites</a:t>
              </a:r>
              <a:endParaRPr dirty="0"/>
            </a:p>
            <a:p>
              <a:r>
                <a:rPr lang="ru-RU" sz="1400" dirty="0">
                  <a:latin typeface="Arial"/>
                </a:rPr>
                <a:t>  Rydberg satellites</a:t>
              </a:r>
              <a:endParaRPr dirty="0"/>
            </a:p>
          </p:txBody>
        </p:sp>
        <p:sp>
          <p:nvSpPr>
            <p:cNvPr id="59" name="TextShape 57"/>
            <p:cNvSpPr txBox="1"/>
            <p:nvPr/>
          </p:nvSpPr>
          <p:spPr>
            <a:xfrm>
              <a:off x="763953" y="6813622"/>
              <a:ext cx="2952000" cy="504000"/>
            </a:xfrm>
            <a:prstGeom prst="rect">
              <a:avLst/>
            </a:prstGeom>
          </p:spPr>
          <p:txBody>
            <a:bodyPr lIns="90000" tIns="45000" rIns="90000" bIns="45000"/>
            <a:lstStyle/>
            <a:p>
              <a:r>
                <a:rPr lang="ru-RU" sz="1400" dirty="0">
                  <a:latin typeface="Arial"/>
                </a:rPr>
                <a:t>  hollow ion transitions</a:t>
              </a:r>
              <a:endParaRPr dirty="0"/>
            </a:p>
            <a:p>
              <a:r>
                <a:rPr lang="ru-RU" sz="1400" dirty="0">
                  <a:latin typeface="Arial"/>
                </a:rPr>
                <a:t>  Rydberg hollow ion transitions</a:t>
              </a:r>
              <a:endParaRPr dirty="0"/>
            </a:p>
          </p:txBody>
        </p:sp>
        <p:sp>
          <p:nvSpPr>
            <p:cNvPr id="63" name="Line 61"/>
            <p:cNvSpPr>
              <a:spLocks noChangeAspect="1"/>
            </p:cNvSpPr>
            <p:nvPr/>
          </p:nvSpPr>
          <p:spPr>
            <a:xfrm>
              <a:off x="274228" y="7188356"/>
              <a:ext cx="540000" cy="0"/>
            </a:xfrm>
            <a:prstGeom prst="line">
              <a:avLst/>
            </a:prstGeom>
            <a:ln w="36000">
              <a:solidFill>
                <a:srgbClr val="99FF66"/>
              </a:solidFill>
              <a:round/>
              <a:tailEnd type="none" w="med" len="med"/>
            </a:ln>
          </p:spPr>
        </p:sp>
        <p:sp>
          <p:nvSpPr>
            <p:cNvPr id="64" name="Line 62"/>
            <p:cNvSpPr>
              <a:spLocks noChangeAspect="1"/>
            </p:cNvSpPr>
            <p:nvPr/>
          </p:nvSpPr>
          <p:spPr>
            <a:xfrm>
              <a:off x="278433" y="6972354"/>
              <a:ext cx="540000" cy="0"/>
            </a:xfrm>
            <a:prstGeom prst="line">
              <a:avLst/>
            </a:prstGeom>
            <a:ln w="36000">
              <a:solidFill>
                <a:srgbClr val="9900FF"/>
              </a:solidFill>
              <a:round/>
              <a:tailEnd type="none" w="med" len="med"/>
            </a:ln>
          </p:spPr>
        </p:sp>
        <p:sp>
          <p:nvSpPr>
            <p:cNvPr id="118" name="Line 48"/>
            <p:cNvSpPr>
              <a:spLocks noChangeAspect="1"/>
            </p:cNvSpPr>
            <p:nvPr/>
          </p:nvSpPr>
          <p:spPr>
            <a:xfrm>
              <a:off x="272109" y="6759788"/>
              <a:ext cx="540000" cy="1"/>
            </a:xfrm>
            <a:prstGeom prst="line">
              <a:avLst/>
            </a:prstGeom>
            <a:ln w="36000">
              <a:solidFill>
                <a:srgbClr val="0066FF"/>
              </a:solidFill>
              <a:prstDash val="solid"/>
              <a:round/>
              <a:tailEnd type="none" w="med" len="med"/>
            </a:ln>
          </p:spPr>
        </p:sp>
        <p:sp>
          <p:nvSpPr>
            <p:cNvPr id="120" name="Line 19"/>
            <p:cNvSpPr>
              <a:spLocks/>
            </p:cNvSpPr>
            <p:nvPr/>
          </p:nvSpPr>
          <p:spPr>
            <a:xfrm flipV="1">
              <a:off x="244464" y="6104570"/>
              <a:ext cx="540000" cy="0"/>
            </a:xfrm>
            <a:prstGeom prst="line">
              <a:avLst/>
            </a:prstGeom>
            <a:ln w="28575">
              <a:solidFill>
                <a:schemeClr val="accent2">
                  <a:lumMod val="75000"/>
                </a:schemeClr>
              </a:solidFill>
              <a:tailEnd type="none" w="med" len="med"/>
            </a:ln>
          </p:spPr>
        </p:sp>
        <p:sp>
          <p:nvSpPr>
            <p:cNvPr id="121" name="Line 23"/>
            <p:cNvSpPr>
              <a:spLocks noChangeAspect="1"/>
            </p:cNvSpPr>
            <p:nvPr/>
          </p:nvSpPr>
          <p:spPr>
            <a:xfrm>
              <a:off x="265445" y="6337726"/>
              <a:ext cx="540000" cy="0"/>
            </a:xfrm>
            <a:prstGeom prst="line">
              <a:avLst/>
            </a:prstGeom>
            <a:ln w="28575">
              <a:solidFill>
                <a:schemeClr val="accent6">
                  <a:lumMod val="75000"/>
                </a:schemeClr>
              </a:solidFill>
              <a:tailEnd type="none" w="med" len="med"/>
            </a:ln>
          </p:spPr>
        </p:sp>
        <p:sp>
          <p:nvSpPr>
            <p:cNvPr id="122" name="Line 54"/>
            <p:cNvSpPr>
              <a:spLocks/>
            </p:cNvSpPr>
            <p:nvPr/>
          </p:nvSpPr>
          <p:spPr>
            <a:xfrm flipV="1">
              <a:off x="280665" y="6557378"/>
              <a:ext cx="540000" cy="0"/>
            </a:xfrm>
            <a:prstGeom prst="line">
              <a:avLst/>
            </a:prstGeom>
            <a:ln w="34925">
              <a:solidFill>
                <a:srgbClr val="FF0000"/>
              </a:solidFill>
              <a:prstDash val="solid"/>
              <a:round/>
              <a:tailEnd type="none" w="med" len="med"/>
            </a:ln>
          </p:spPr>
        </p:sp>
      </p:grpSp>
      <p:grpSp>
        <p:nvGrpSpPr>
          <p:cNvPr id="4" name="Group 1"/>
          <p:cNvGrpSpPr/>
          <p:nvPr/>
        </p:nvGrpSpPr>
        <p:grpSpPr>
          <a:xfrm>
            <a:off x="-21566" y="804825"/>
            <a:ext cx="5515648" cy="5899062"/>
            <a:chOff x="-21569" y="239333"/>
            <a:chExt cx="5516516" cy="5899062"/>
          </a:xfrm>
        </p:grpSpPr>
        <p:grpSp>
          <p:nvGrpSpPr>
            <p:cNvPr id="6" name="Group 108"/>
            <p:cNvGrpSpPr/>
            <p:nvPr/>
          </p:nvGrpSpPr>
          <p:grpSpPr>
            <a:xfrm>
              <a:off x="-21569" y="685080"/>
              <a:ext cx="1478689" cy="2391058"/>
              <a:chOff x="691742" y="685080"/>
              <a:chExt cx="1478689" cy="2391058"/>
            </a:xfrm>
          </p:grpSpPr>
          <p:sp>
            <p:nvSpPr>
              <p:cNvPr id="5" name="TextShape 2"/>
              <p:cNvSpPr txBox="1"/>
              <p:nvPr/>
            </p:nvSpPr>
            <p:spPr>
              <a:xfrm>
                <a:off x="691742" y="2729818"/>
                <a:ext cx="540000" cy="346320"/>
              </a:xfrm>
              <a:prstGeom prst="rect">
                <a:avLst/>
              </a:prstGeom>
            </p:spPr>
            <p:txBody>
              <a:bodyPr lIns="90000" tIns="45000" rIns="90000" bIns="45000"/>
              <a:lstStyle/>
              <a:p>
                <a:r>
                  <a:rPr lang="ru-RU" sz="1700" i="1" dirty="0">
                    <a:latin typeface="Arial"/>
                  </a:rPr>
                  <a:t>1s</a:t>
                </a:r>
                <a:endParaRPr sz="1700" i="1" dirty="0"/>
              </a:p>
            </p:txBody>
          </p:sp>
          <p:sp>
            <p:nvSpPr>
              <p:cNvPr id="12" name="TextShape 9"/>
              <p:cNvSpPr txBox="1"/>
              <p:nvPr/>
            </p:nvSpPr>
            <p:spPr>
              <a:xfrm>
                <a:off x="712528" y="685080"/>
                <a:ext cx="360000" cy="346320"/>
              </a:xfrm>
              <a:prstGeom prst="rect">
                <a:avLst/>
              </a:prstGeom>
            </p:spPr>
            <p:txBody>
              <a:bodyPr lIns="90000" tIns="45000" rIns="90000" bIns="45000"/>
              <a:lstStyle/>
              <a:p>
                <a:r>
                  <a:rPr lang="ru-RU" sz="1700" i="1" dirty="0">
                    <a:latin typeface="Arial"/>
                  </a:rPr>
                  <a:t>3l</a:t>
                </a:r>
                <a:endParaRPr sz="1700" i="1" dirty="0"/>
              </a:p>
            </p:txBody>
          </p:sp>
          <p:sp>
            <p:nvSpPr>
              <p:cNvPr id="16" name="TextShape 13"/>
              <p:cNvSpPr txBox="1"/>
              <p:nvPr/>
            </p:nvSpPr>
            <p:spPr>
              <a:xfrm>
                <a:off x="712528" y="1035141"/>
                <a:ext cx="360000" cy="346320"/>
              </a:xfrm>
              <a:prstGeom prst="rect">
                <a:avLst/>
              </a:prstGeom>
            </p:spPr>
            <p:txBody>
              <a:bodyPr lIns="90000" tIns="45000" rIns="90000" bIns="45000"/>
              <a:lstStyle/>
              <a:p>
                <a:r>
                  <a:rPr lang="ru-RU" sz="1700" i="1" dirty="0">
                    <a:latin typeface="Arial"/>
                  </a:rPr>
                  <a:t>2l</a:t>
                </a:r>
                <a:endParaRPr sz="1700" i="1" dirty="0"/>
              </a:p>
            </p:txBody>
          </p:sp>
          <p:sp>
            <p:nvSpPr>
              <p:cNvPr id="20" name="Line 17"/>
              <p:cNvSpPr/>
              <p:nvPr/>
            </p:nvSpPr>
            <p:spPr>
              <a:xfrm>
                <a:off x="1285195" y="1244239"/>
                <a:ext cx="0" cy="1656000"/>
              </a:xfrm>
              <a:prstGeom prst="line">
                <a:avLst/>
              </a:prstGeom>
              <a:ln w="28575">
                <a:solidFill>
                  <a:schemeClr val="accent2">
                    <a:lumMod val="75000"/>
                  </a:schemeClr>
                </a:solidFill>
                <a:tailEnd type="triangle" w="med" len="med"/>
              </a:ln>
            </p:spPr>
          </p:sp>
          <p:sp>
            <p:nvSpPr>
              <p:cNvPr id="24" name="TextShape 21"/>
              <p:cNvSpPr txBox="1"/>
              <p:nvPr/>
            </p:nvSpPr>
            <p:spPr>
              <a:xfrm>
                <a:off x="723987" y="1760588"/>
                <a:ext cx="648000" cy="456120"/>
              </a:xfrm>
              <a:prstGeom prst="rect">
                <a:avLst/>
              </a:prstGeom>
            </p:spPr>
            <p:txBody>
              <a:bodyPr lIns="90000" tIns="45000" rIns="90000" bIns="45000"/>
              <a:lstStyle/>
              <a:p>
                <a:r>
                  <a:rPr lang="ru-RU" sz="1700" b="1" dirty="0">
                    <a:solidFill>
                      <a:schemeClr val="accent2">
                        <a:lumMod val="50000"/>
                      </a:schemeClr>
                    </a:solidFill>
                    <a:cs typeface="Arial Unicode MS" panose="020B0604020202020204" pitchFamily="34" charset="-128"/>
                  </a:rPr>
                  <a:t>Ly</a:t>
                </a:r>
                <a:r>
                  <a:rPr lang="ru-RU" sz="1700" b="1" baseline="-25000" dirty="0">
                    <a:solidFill>
                      <a:schemeClr val="accent2">
                        <a:lumMod val="50000"/>
                      </a:schemeClr>
                    </a:solidFill>
                    <a:cs typeface="Arial Unicode MS" panose="020B0604020202020204" pitchFamily="34" charset="-128"/>
                    <a:sym typeface="Symbol" panose="05050102010706020507" pitchFamily="18" charset="2"/>
                  </a:rPr>
                  <a:t></a:t>
                </a:r>
                <a:endParaRPr sz="1700" b="1" dirty="0">
                  <a:solidFill>
                    <a:schemeClr val="accent2">
                      <a:lumMod val="50000"/>
                    </a:schemeClr>
                  </a:solidFill>
                  <a:cs typeface="Arial Unicode MS" panose="020B0604020202020204" pitchFamily="34" charset="-128"/>
                </a:endParaRPr>
              </a:p>
            </p:txBody>
          </p:sp>
          <p:grpSp>
            <p:nvGrpSpPr>
              <p:cNvPr id="8" name="Group 103"/>
              <p:cNvGrpSpPr/>
              <p:nvPr/>
            </p:nvGrpSpPr>
            <p:grpSpPr>
              <a:xfrm>
                <a:off x="1129180" y="865880"/>
                <a:ext cx="659863" cy="2070652"/>
                <a:chOff x="1129180" y="865880"/>
                <a:chExt cx="845469" cy="2070652"/>
              </a:xfrm>
            </p:grpSpPr>
            <p:cxnSp>
              <p:nvCxnSpPr>
                <p:cNvPr id="66" name="Straight Connector 65"/>
                <p:cNvCxnSpPr/>
                <p:nvPr/>
              </p:nvCxnSpPr>
              <p:spPr>
                <a:xfrm>
                  <a:off x="1155684" y="2936532"/>
                  <a:ext cx="818965" cy="0"/>
                </a:xfrm>
                <a:prstGeom prst="line">
                  <a:avLst/>
                </a:prstGeom>
                <a:ln w="6985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29180" y="1210436"/>
                  <a:ext cx="818965"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152525" y="865880"/>
                  <a:ext cx="818964" cy="0"/>
                </a:xfrm>
                <a:prstGeom prst="line">
                  <a:avLst/>
                </a:prstGeom>
                <a:ln w="50800" cap="rnd"/>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105" name="TextShape 21"/>
              <p:cNvSpPr txBox="1"/>
              <p:nvPr/>
            </p:nvSpPr>
            <p:spPr>
              <a:xfrm>
                <a:off x="1522431" y="1773840"/>
                <a:ext cx="648000" cy="456120"/>
              </a:xfrm>
              <a:prstGeom prst="rect">
                <a:avLst/>
              </a:prstGeom>
            </p:spPr>
            <p:txBody>
              <a:bodyPr lIns="90000" tIns="45000" rIns="90000" bIns="45000"/>
              <a:lstStyle/>
              <a:p>
                <a:r>
                  <a:rPr lang="ru-RU" sz="1700" b="1" dirty="0">
                    <a:solidFill>
                      <a:schemeClr val="accent6">
                        <a:lumMod val="75000"/>
                      </a:schemeClr>
                    </a:solidFill>
                    <a:cs typeface="Arial Unicode MS" panose="020B0604020202020204" pitchFamily="34" charset="-128"/>
                  </a:rPr>
                  <a:t>Ly</a:t>
                </a:r>
                <a:r>
                  <a:rPr lang="ru-RU" sz="1700" b="1" baseline="-25000" dirty="0">
                    <a:solidFill>
                      <a:schemeClr val="accent6">
                        <a:lumMod val="75000"/>
                      </a:schemeClr>
                    </a:solidFill>
                    <a:cs typeface="Arial Unicode MS" panose="020B0604020202020204" pitchFamily="34" charset="-128"/>
                    <a:sym typeface="Symbol" panose="05050102010706020507" pitchFamily="18" charset="2"/>
                  </a:rPr>
                  <a:t></a:t>
                </a:r>
                <a:endParaRPr sz="1700" b="1" dirty="0">
                  <a:solidFill>
                    <a:schemeClr val="accent6">
                      <a:lumMod val="75000"/>
                    </a:schemeClr>
                  </a:solidFill>
                  <a:cs typeface="Arial Unicode MS" panose="020B0604020202020204" pitchFamily="34" charset="-128"/>
                </a:endParaRPr>
              </a:p>
            </p:txBody>
          </p:sp>
          <p:sp>
            <p:nvSpPr>
              <p:cNvPr id="21" name="Line 18"/>
              <p:cNvSpPr/>
              <p:nvPr/>
            </p:nvSpPr>
            <p:spPr>
              <a:xfrm>
                <a:off x="1543377" y="900000"/>
                <a:ext cx="0" cy="1980000"/>
              </a:xfrm>
              <a:prstGeom prst="line">
                <a:avLst/>
              </a:prstGeom>
              <a:ln w="28575">
                <a:solidFill>
                  <a:schemeClr val="accent6">
                    <a:lumMod val="75000"/>
                  </a:schemeClr>
                </a:solidFill>
                <a:tailEnd type="triangle" w="med" len="med"/>
              </a:ln>
            </p:spPr>
          </p:sp>
        </p:grpSp>
        <p:grpSp>
          <p:nvGrpSpPr>
            <p:cNvPr id="10" name="Group 127"/>
            <p:cNvGrpSpPr/>
            <p:nvPr/>
          </p:nvGrpSpPr>
          <p:grpSpPr>
            <a:xfrm>
              <a:off x="1301492" y="789684"/>
              <a:ext cx="2055992" cy="4481514"/>
              <a:chOff x="2197175" y="789684"/>
              <a:chExt cx="2055992" cy="4481514"/>
            </a:xfrm>
          </p:grpSpPr>
          <p:sp>
            <p:nvSpPr>
              <p:cNvPr id="7" name="TextShape 4"/>
              <p:cNvSpPr txBox="1"/>
              <p:nvPr/>
            </p:nvSpPr>
            <p:spPr>
              <a:xfrm>
                <a:off x="2413175" y="4916238"/>
                <a:ext cx="540000" cy="354960"/>
              </a:xfrm>
              <a:prstGeom prst="rect">
                <a:avLst/>
              </a:prstGeom>
            </p:spPr>
            <p:txBody>
              <a:bodyPr lIns="90000" tIns="45000" rIns="90000" bIns="45000"/>
              <a:lstStyle/>
              <a:p>
                <a:r>
                  <a:rPr lang="ru-RU" sz="1700" i="1" dirty="0">
                    <a:latin typeface="Arial"/>
                  </a:rPr>
                  <a:t>1</a:t>
                </a:r>
                <a:r>
                  <a:rPr lang="en-US" sz="1700" i="1" dirty="0">
                    <a:latin typeface="Arial"/>
                  </a:rPr>
                  <a:t>s</a:t>
                </a:r>
                <a:r>
                  <a:rPr lang="en-US" sz="1700" i="1" baseline="30000" dirty="0">
                    <a:latin typeface="Arial"/>
                  </a:rPr>
                  <a:t>2</a:t>
                </a:r>
                <a:endParaRPr sz="1700" i="1" dirty="0"/>
              </a:p>
            </p:txBody>
          </p:sp>
          <p:sp>
            <p:nvSpPr>
              <p:cNvPr id="13" name="CustomShape 10"/>
              <p:cNvSpPr/>
              <p:nvPr/>
            </p:nvSpPr>
            <p:spPr>
              <a:xfrm>
                <a:off x="2899724" y="1584000"/>
                <a:ext cx="936000" cy="36000"/>
              </a:xfrm>
              <a:prstGeom prst="rect">
                <a:avLst/>
              </a:prstGeom>
              <a:ln w="22225">
                <a:solidFill>
                  <a:srgbClr val="008000"/>
                </a:solidFill>
              </a:ln>
              <a:effectLst>
                <a:outerShdw blurRad="25400" dist="38100" dir="2700000" algn="tl" rotWithShape="0">
                  <a:srgbClr val="92D050">
                    <a:alpha val="40000"/>
                  </a:srgbClr>
                </a:outerShdw>
              </a:effectLst>
            </p:spPr>
          </p:sp>
          <p:sp>
            <p:nvSpPr>
              <p:cNvPr id="14" name="TextShape 11"/>
              <p:cNvSpPr txBox="1"/>
              <p:nvPr/>
            </p:nvSpPr>
            <p:spPr>
              <a:xfrm>
                <a:off x="2197175" y="3224958"/>
                <a:ext cx="612000" cy="346320"/>
              </a:xfrm>
              <a:prstGeom prst="rect">
                <a:avLst/>
              </a:prstGeom>
            </p:spPr>
            <p:txBody>
              <a:bodyPr lIns="90000" tIns="45000" rIns="90000" bIns="45000"/>
              <a:lstStyle/>
              <a:p>
                <a:r>
                  <a:rPr lang="ru-RU" sz="1700" i="1" dirty="0">
                    <a:latin typeface="Arial"/>
                  </a:rPr>
                  <a:t>1s3l</a:t>
                </a:r>
                <a:endParaRPr sz="1700" i="1" dirty="0"/>
              </a:p>
            </p:txBody>
          </p:sp>
          <p:sp>
            <p:nvSpPr>
              <p:cNvPr id="15" name="TextShape 12"/>
              <p:cNvSpPr txBox="1"/>
              <p:nvPr/>
            </p:nvSpPr>
            <p:spPr>
              <a:xfrm>
                <a:off x="2197175" y="3584958"/>
                <a:ext cx="648000" cy="346320"/>
              </a:xfrm>
              <a:prstGeom prst="rect">
                <a:avLst/>
              </a:prstGeom>
            </p:spPr>
            <p:txBody>
              <a:bodyPr lIns="90000" tIns="45000" rIns="90000" bIns="45000"/>
              <a:lstStyle/>
              <a:p>
                <a:r>
                  <a:rPr lang="ru-RU" sz="1700" i="1" dirty="0">
                    <a:latin typeface="Arial"/>
                  </a:rPr>
                  <a:t>1s2l</a:t>
                </a:r>
                <a:endParaRPr sz="1700" i="1" dirty="0"/>
              </a:p>
            </p:txBody>
          </p:sp>
          <p:sp>
            <p:nvSpPr>
              <p:cNvPr id="19" name="CustomShape 16"/>
              <p:cNvSpPr/>
              <p:nvPr/>
            </p:nvSpPr>
            <p:spPr>
              <a:xfrm>
                <a:off x="2899724" y="2052000"/>
                <a:ext cx="936000" cy="36000"/>
              </a:xfrm>
              <a:prstGeom prst="rect">
                <a:avLst/>
              </a:prstGeom>
              <a:noFill/>
              <a:ln w="15875">
                <a:solidFill>
                  <a:srgbClr val="9900FF"/>
                </a:solidFill>
              </a:ln>
              <a:effectLst>
                <a:outerShdw blurRad="50800" dist="38100" dir="2700000" algn="tl" rotWithShape="0">
                  <a:srgbClr val="7030A0">
                    <a:alpha val="40000"/>
                  </a:srgbClr>
                </a:outerShdw>
              </a:effectLst>
            </p:spPr>
          </p:sp>
          <p:sp>
            <p:nvSpPr>
              <p:cNvPr id="22" name="Line 19"/>
              <p:cNvSpPr/>
              <p:nvPr/>
            </p:nvSpPr>
            <p:spPr>
              <a:xfrm>
                <a:off x="3023845" y="3779838"/>
                <a:ext cx="0" cy="1331640"/>
              </a:xfrm>
              <a:prstGeom prst="line">
                <a:avLst/>
              </a:prstGeom>
              <a:ln w="28575">
                <a:solidFill>
                  <a:schemeClr val="accent2">
                    <a:lumMod val="75000"/>
                  </a:schemeClr>
                </a:solidFill>
                <a:tailEnd type="triangle" w="med" len="med"/>
              </a:ln>
            </p:spPr>
          </p:sp>
          <p:sp>
            <p:nvSpPr>
              <p:cNvPr id="28" name="TextShape 25"/>
              <p:cNvSpPr txBox="1"/>
              <p:nvPr/>
            </p:nvSpPr>
            <p:spPr>
              <a:xfrm>
                <a:off x="2464124" y="1886056"/>
                <a:ext cx="720000" cy="394920"/>
              </a:xfrm>
              <a:prstGeom prst="rect">
                <a:avLst/>
              </a:prstGeom>
            </p:spPr>
            <p:txBody>
              <a:bodyPr lIns="90000" tIns="45000" rIns="90000" bIns="45000"/>
              <a:lstStyle/>
              <a:p>
                <a:r>
                  <a:rPr lang="en-US" sz="1700" i="1" dirty="0">
                    <a:ea typeface="Arial Unicode MS" panose="020B0604020202020204" pitchFamily="34" charset="-128"/>
                    <a:cs typeface="Arial Unicode MS" panose="020B0604020202020204" pitchFamily="34" charset="-128"/>
                  </a:rPr>
                  <a:t>2l</a:t>
                </a:r>
                <a:r>
                  <a:rPr lang="en-US" sz="1700" i="1" baseline="30000" dirty="0">
                    <a:ea typeface="Arial Unicode MS" panose="020B0604020202020204" pitchFamily="34" charset="-128"/>
                    <a:cs typeface="Arial Unicode MS" panose="020B0604020202020204" pitchFamily="34" charset="-128"/>
                  </a:rPr>
                  <a:t>2</a:t>
                </a:r>
                <a:endParaRPr sz="1700" i="1" dirty="0">
                  <a:ea typeface="Arial Unicode MS" panose="020B0604020202020204" pitchFamily="34" charset="-128"/>
                  <a:cs typeface="Arial Unicode MS" panose="020B0604020202020204" pitchFamily="34" charset="-128"/>
                </a:endParaRPr>
              </a:p>
            </p:txBody>
          </p:sp>
          <p:sp>
            <p:nvSpPr>
              <p:cNvPr id="29" name="TextShape 26"/>
              <p:cNvSpPr txBox="1"/>
              <p:nvPr/>
            </p:nvSpPr>
            <p:spPr>
              <a:xfrm>
                <a:off x="2354794" y="1403391"/>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2l3l</a:t>
                </a:r>
                <a:endParaRPr sz="1700" i="1" dirty="0">
                  <a:ea typeface="Arial Unicode MS" panose="020B0604020202020204" pitchFamily="34" charset="-128"/>
                  <a:cs typeface="Arial Unicode MS" panose="020B0604020202020204" pitchFamily="34" charset="-128"/>
                </a:endParaRPr>
              </a:p>
            </p:txBody>
          </p:sp>
          <p:sp>
            <p:nvSpPr>
              <p:cNvPr id="36" name="CustomShape 34"/>
              <p:cNvSpPr/>
              <p:nvPr/>
            </p:nvSpPr>
            <p:spPr>
              <a:xfrm flipV="1">
                <a:off x="2899724" y="1403640"/>
                <a:ext cx="936000" cy="72000"/>
              </a:xfrm>
              <a:prstGeom prst="rect">
                <a:avLst/>
              </a:prstGeom>
              <a:ln w="22225">
                <a:solidFill>
                  <a:srgbClr val="9900FF"/>
                </a:solidFill>
              </a:ln>
              <a:effectLst>
                <a:outerShdw blurRad="50800" dist="25400" dir="2400000" algn="ctr" rotWithShape="0">
                  <a:srgbClr val="9900FF">
                    <a:alpha val="52000"/>
                  </a:srgbClr>
                </a:outerShdw>
              </a:effectLst>
            </p:spPr>
          </p:sp>
          <p:sp>
            <p:nvSpPr>
              <p:cNvPr id="37" name="TextShape 35"/>
              <p:cNvSpPr txBox="1"/>
              <p:nvPr/>
            </p:nvSpPr>
            <p:spPr>
              <a:xfrm>
                <a:off x="2354794" y="1195264"/>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2lnl</a:t>
                </a:r>
                <a:endParaRPr sz="1700" i="1" dirty="0">
                  <a:ea typeface="Arial Unicode MS" panose="020B0604020202020204" pitchFamily="34" charset="-128"/>
                  <a:cs typeface="Arial Unicode MS" panose="020B0604020202020204" pitchFamily="34" charset="-128"/>
                </a:endParaRPr>
              </a:p>
            </p:txBody>
          </p:sp>
          <p:sp>
            <p:nvSpPr>
              <p:cNvPr id="41" name="CustomShape 39"/>
              <p:cNvSpPr/>
              <p:nvPr/>
            </p:nvSpPr>
            <p:spPr>
              <a:xfrm>
                <a:off x="3317167" y="932244"/>
                <a:ext cx="936000" cy="72000"/>
              </a:xfrm>
              <a:prstGeom prst="rect">
                <a:avLst/>
              </a:prstGeom>
              <a:ln w="22225">
                <a:solidFill>
                  <a:srgbClr val="008000"/>
                </a:solidFill>
              </a:ln>
              <a:effectLst>
                <a:outerShdw blurRad="25400" dist="38100" dir="2700000" algn="tl" rotWithShape="0">
                  <a:srgbClr val="92D050">
                    <a:alpha val="46000"/>
                  </a:srgbClr>
                </a:outerShdw>
              </a:effectLst>
            </p:spPr>
          </p:sp>
          <p:sp>
            <p:nvSpPr>
              <p:cNvPr id="42" name="TextShape 40"/>
              <p:cNvSpPr txBox="1"/>
              <p:nvPr/>
            </p:nvSpPr>
            <p:spPr>
              <a:xfrm>
                <a:off x="2782176" y="789684"/>
                <a:ext cx="720000" cy="394920"/>
              </a:xfrm>
              <a:prstGeom prst="rect">
                <a:avLst/>
              </a:prstGeom>
            </p:spPr>
            <p:txBody>
              <a:bodyPr lIns="90000" tIns="45000" rIns="90000" bIns="45000"/>
              <a:lstStyle/>
              <a:p>
                <a:r>
                  <a:rPr lang="ru-RU" sz="1700" i="1" dirty="0">
                    <a:ea typeface="Arial Unicode MS" panose="020B0604020202020204" pitchFamily="34" charset="-128"/>
                    <a:cs typeface="Arial Unicode MS" panose="020B0604020202020204" pitchFamily="34" charset="-128"/>
                  </a:rPr>
                  <a:t>3lnl</a:t>
                </a:r>
                <a:endParaRPr sz="1700" i="1" dirty="0">
                  <a:ea typeface="Arial Unicode MS" panose="020B0604020202020204" pitchFamily="34" charset="-128"/>
                  <a:cs typeface="Arial Unicode MS" panose="020B0604020202020204" pitchFamily="34" charset="-128"/>
                </a:endParaRPr>
              </a:p>
            </p:txBody>
          </p:sp>
          <p:sp>
            <p:nvSpPr>
              <p:cNvPr id="46" name="TextShape 44"/>
              <p:cNvSpPr txBox="1"/>
              <p:nvPr/>
            </p:nvSpPr>
            <p:spPr>
              <a:xfrm>
                <a:off x="2197175" y="2936958"/>
                <a:ext cx="612000" cy="346320"/>
              </a:xfrm>
              <a:prstGeom prst="rect">
                <a:avLst/>
              </a:prstGeom>
            </p:spPr>
            <p:txBody>
              <a:bodyPr lIns="90000" tIns="45000" rIns="90000" bIns="45000"/>
              <a:lstStyle/>
              <a:p>
                <a:r>
                  <a:rPr lang="ru-RU" sz="1700" i="1" dirty="0">
                    <a:latin typeface="Arial"/>
                  </a:rPr>
                  <a:t>1snl</a:t>
                </a:r>
                <a:endParaRPr sz="1700" i="1" dirty="0"/>
              </a:p>
            </p:txBody>
          </p:sp>
          <p:sp>
            <p:nvSpPr>
              <p:cNvPr id="52" name="Line 50"/>
              <p:cNvSpPr/>
              <p:nvPr/>
            </p:nvSpPr>
            <p:spPr>
              <a:xfrm>
                <a:off x="3957653" y="1017939"/>
                <a:ext cx="0" cy="2088000"/>
              </a:xfrm>
              <a:prstGeom prst="line">
                <a:avLst/>
              </a:prstGeom>
              <a:ln w="38100">
                <a:solidFill>
                  <a:srgbClr val="99FF66"/>
                </a:solidFill>
                <a:round/>
                <a:tailEnd type="triangle" w="med" len="med"/>
              </a:ln>
            </p:spPr>
          </p:sp>
          <p:sp>
            <p:nvSpPr>
              <p:cNvPr id="53" name="Line 51"/>
              <p:cNvSpPr/>
              <p:nvPr/>
            </p:nvSpPr>
            <p:spPr>
              <a:xfrm>
                <a:off x="3557897" y="1459878"/>
                <a:ext cx="0" cy="1656000"/>
              </a:xfrm>
              <a:prstGeom prst="line">
                <a:avLst/>
              </a:prstGeom>
              <a:ln w="38100">
                <a:solidFill>
                  <a:srgbClr val="9900FF"/>
                </a:solidFill>
                <a:round/>
                <a:tailEnd type="triangle" w="med" len="med"/>
              </a:ln>
            </p:spPr>
          </p:sp>
          <p:grpSp>
            <p:nvGrpSpPr>
              <p:cNvPr id="11" name="Group 107"/>
              <p:cNvGrpSpPr/>
              <p:nvPr/>
            </p:nvGrpSpPr>
            <p:grpSpPr>
              <a:xfrm>
                <a:off x="2881932" y="3120543"/>
                <a:ext cx="1113599" cy="2005910"/>
                <a:chOff x="3259618" y="3120543"/>
                <a:chExt cx="852097" cy="2005910"/>
              </a:xfrm>
            </p:grpSpPr>
            <p:cxnSp>
              <p:nvCxnSpPr>
                <p:cNvPr id="92" name="Straight Connector 91"/>
                <p:cNvCxnSpPr/>
                <p:nvPr/>
              </p:nvCxnSpPr>
              <p:spPr>
                <a:xfrm>
                  <a:off x="3292750" y="3750021"/>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285971" y="5126453"/>
                  <a:ext cx="818965" cy="0"/>
                </a:xfrm>
                <a:prstGeom prst="line">
                  <a:avLst/>
                </a:prstGeom>
                <a:ln w="69850" cap="rnd">
                  <a:solidFill>
                    <a:schemeClr val="bg1">
                      <a:lumMod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276184" y="34253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259618" y="3120543"/>
                  <a:ext cx="818965" cy="0"/>
                </a:xfrm>
                <a:prstGeom prst="line">
                  <a:avLst/>
                </a:prstGeom>
                <a:ln w="50800" cap="rnd">
                  <a:solidFill>
                    <a:schemeClr val="tx1">
                      <a:lumMod val="50000"/>
                      <a:lumOff val="50000"/>
                    </a:schemeClr>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753141" y="29419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99" name="TextBox 98"/>
              <p:cNvSpPr txBox="1"/>
              <p:nvPr/>
            </p:nvSpPr>
            <p:spPr>
              <a:xfrm>
                <a:off x="2756455" y="28657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00" name="TextBox 99"/>
              <p:cNvSpPr txBox="1"/>
              <p:nvPr/>
            </p:nvSpPr>
            <p:spPr>
              <a:xfrm>
                <a:off x="2759767" y="2789581"/>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06" name="TextShape 21"/>
              <p:cNvSpPr txBox="1"/>
              <p:nvPr/>
            </p:nvSpPr>
            <p:spPr>
              <a:xfrm>
                <a:off x="2476588" y="4208927"/>
                <a:ext cx="648000" cy="456120"/>
              </a:xfrm>
              <a:prstGeom prst="rect">
                <a:avLst/>
              </a:prstGeom>
            </p:spPr>
            <p:txBody>
              <a:bodyPr lIns="90000" tIns="45000" rIns="90000" bIns="45000"/>
              <a:lstStyle/>
              <a:p>
                <a:r>
                  <a:rPr lang="en-US" sz="1700" b="1" dirty="0">
                    <a:solidFill>
                      <a:schemeClr val="accent2">
                        <a:lumMod val="50000"/>
                      </a:schemeClr>
                    </a:solidFill>
                    <a:cs typeface="Arial Unicode MS" panose="020B0604020202020204" pitchFamily="34" charset="-128"/>
                  </a:rPr>
                  <a:t>He</a:t>
                </a:r>
                <a:r>
                  <a:rPr lang="ru-RU" sz="1700" b="1" baseline="-25000" dirty="0">
                    <a:solidFill>
                      <a:schemeClr val="accent2">
                        <a:lumMod val="50000"/>
                      </a:schemeClr>
                    </a:solidFill>
                    <a:cs typeface="Arial Unicode MS" panose="020B0604020202020204" pitchFamily="34" charset="-128"/>
                    <a:sym typeface="Symbol" panose="05050102010706020507" pitchFamily="18" charset="2"/>
                  </a:rPr>
                  <a:t></a:t>
                </a:r>
                <a:endParaRPr sz="1700" b="1" dirty="0">
                  <a:solidFill>
                    <a:schemeClr val="accent2">
                      <a:lumMod val="50000"/>
                    </a:schemeClr>
                  </a:solidFill>
                  <a:cs typeface="Arial Unicode MS" panose="020B0604020202020204" pitchFamily="34" charset="-128"/>
                </a:endParaRPr>
              </a:p>
            </p:txBody>
          </p:sp>
          <p:sp>
            <p:nvSpPr>
              <p:cNvPr id="107" name="TextShape 21"/>
              <p:cNvSpPr txBox="1"/>
              <p:nvPr/>
            </p:nvSpPr>
            <p:spPr>
              <a:xfrm>
                <a:off x="3215398" y="4222179"/>
                <a:ext cx="648000" cy="456120"/>
              </a:xfrm>
              <a:prstGeom prst="rect">
                <a:avLst/>
              </a:prstGeom>
            </p:spPr>
            <p:txBody>
              <a:bodyPr lIns="90000" tIns="45000" rIns="90000" bIns="45000"/>
              <a:lstStyle/>
              <a:p>
                <a:r>
                  <a:rPr lang="en-US" sz="1700" b="1" dirty="0">
                    <a:solidFill>
                      <a:schemeClr val="accent6">
                        <a:lumMod val="75000"/>
                      </a:schemeClr>
                    </a:solidFill>
                    <a:cs typeface="Arial Unicode MS" panose="020B0604020202020204" pitchFamily="34" charset="-128"/>
                  </a:rPr>
                  <a:t>He</a:t>
                </a:r>
                <a:r>
                  <a:rPr lang="ru-RU" sz="1700" b="1" baseline="-25000" dirty="0">
                    <a:solidFill>
                      <a:schemeClr val="accent6">
                        <a:lumMod val="75000"/>
                      </a:schemeClr>
                    </a:solidFill>
                    <a:cs typeface="Arial Unicode MS" panose="020B0604020202020204" pitchFamily="34" charset="-128"/>
                    <a:sym typeface="Symbol" panose="05050102010706020507" pitchFamily="18" charset="2"/>
                  </a:rPr>
                  <a:t></a:t>
                </a:r>
                <a:endParaRPr sz="1700" b="1" dirty="0">
                  <a:solidFill>
                    <a:schemeClr val="accent6">
                      <a:lumMod val="75000"/>
                    </a:schemeClr>
                  </a:solidFill>
                  <a:cs typeface="Arial Unicode MS" panose="020B0604020202020204" pitchFamily="34" charset="-128"/>
                </a:endParaRPr>
              </a:p>
            </p:txBody>
          </p:sp>
          <p:sp>
            <p:nvSpPr>
              <p:cNvPr id="38" name="Line 36"/>
              <p:cNvSpPr/>
              <p:nvPr/>
            </p:nvSpPr>
            <p:spPr>
              <a:xfrm>
                <a:off x="3741653" y="1629939"/>
                <a:ext cx="0" cy="2088000"/>
              </a:xfrm>
              <a:prstGeom prst="line">
                <a:avLst/>
              </a:prstGeom>
              <a:ln w="38100">
                <a:solidFill>
                  <a:srgbClr val="99FF66"/>
                </a:solidFill>
                <a:round/>
                <a:tailEnd type="triangle" w="med" len="med"/>
              </a:ln>
            </p:spPr>
          </p:sp>
          <p:sp>
            <p:nvSpPr>
              <p:cNvPr id="51" name="Line 49"/>
              <p:cNvSpPr/>
              <p:nvPr/>
            </p:nvSpPr>
            <p:spPr>
              <a:xfrm>
                <a:off x="3384080" y="2092116"/>
                <a:ext cx="0" cy="1656000"/>
              </a:xfrm>
              <a:prstGeom prst="line">
                <a:avLst/>
              </a:prstGeom>
              <a:ln w="38100">
                <a:solidFill>
                  <a:srgbClr val="9900FF"/>
                </a:solidFill>
                <a:round/>
                <a:tailEnd type="triangle" w="med" len="med"/>
              </a:ln>
            </p:spPr>
          </p:sp>
          <p:sp>
            <p:nvSpPr>
              <p:cNvPr id="26" name="Line 23"/>
              <p:cNvSpPr/>
              <p:nvPr/>
            </p:nvSpPr>
            <p:spPr>
              <a:xfrm>
                <a:off x="3187724" y="3420360"/>
                <a:ext cx="0" cy="1655640"/>
              </a:xfrm>
              <a:prstGeom prst="line">
                <a:avLst/>
              </a:prstGeom>
              <a:ln w="28575">
                <a:solidFill>
                  <a:schemeClr val="accent6">
                    <a:lumMod val="75000"/>
                  </a:schemeClr>
                </a:solidFill>
                <a:tailEnd type="triangle" w="med" len="med"/>
              </a:ln>
            </p:spPr>
          </p:sp>
        </p:grpSp>
        <p:sp>
          <p:nvSpPr>
            <p:cNvPr id="111" name="TextShape 40"/>
            <p:cNvSpPr txBox="1"/>
            <p:nvPr/>
          </p:nvSpPr>
          <p:spPr>
            <a:xfrm>
              <a:off x="242518" y="243340"/>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H-like</a:t>
              </a:r>
              <a:endParaRPr sz="1700" b="1" u="sng" dirty="0">
                <a:ea typeface="Arial Unicode MS" panose="020B0604020202020204" pitchFamily="34" charset="-128"/>
                <a:cs typeface="Arial Unicode MS" panose="020B0604020202020204" pitchFamily="34" charset="-128"/>
              </a:endParaRPr>
            </a:p>
          </p:txBody>
        </p:sp>
        <p:sp>
          <p:nvSpPr>
            <p:cNvPr id="112" name="TextShape 40"/>
            <p:cNvSpPr txBox="1"/>
            <p:nvPr/>
          </p:nvSpPr>
          <p:spPr>
            <a:xfrm>
              <a:off x="2028630" y="246653"/>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He-like</a:t>
              </a:r>
              <a:endParaRPr sz="1700" b="1" u="sng" dirty="0">
                <a:ea typeface="Arial Unicode MS" panose="020B0604020202020204" pitchFamily="34" charset="-128"/>
                <a:cs typeface="Arial Unicode MS" panose="020B0604020202020204" pitchFamily="34" charset="-128"/>
              </a:endParaRPr>
            </a:p>
          </p:txBody>
        </p:sp>
        <p:sp>
          <p:nvSpPr>
            <p:cNvPr id="113" name="TextShape 40"/>
            <p:cNvSpPr txBox="1"/>
            <p:nvPr/>
          </p:nvSpPr>
          <p:spPr>
            <a:xfrm>
              <a:off x="3657334" y="239333"/>
              <a:ext cx="944632" cy="394920"/>
            </a:xfrm>
            <a:prstGeom prst="rect">
              <a:avLst/>
            </a:prstGeom>
          </p:spPr>
          <p:txBody>
            <a:bodyPr lIns="90000" tIns="45000" rIns="90000" bIns="45000"/>
            <a:lstStyle/>
            <a:p>
              <a:r>
                <a:rPr lang="en-US" sz="1700" b="1" u="sng" dirty="0">
                  <a:ea typeface="Arial Unicode MS" panose="020B0604020202020204" pitchFamily="34" charset="-128"/>
                  <a:cs typeface="Arial Unicode MS" panose="020B0604020202020204" pitchFamily="34" charset="-128"/>
                </a:rPr>
                <a:t>Li-like</a:t>
              </a:r>
              <a:endParaRPr sz="1700" b="1" u="sng" dirty="0">
                <a:ea typeface="Arial Unicode MS" panose="020B0604020202020204" pitchFamily="34" charset="-128"/>
                <a:cs typeface="Arial Unicode MS" panose="020B0604020202020204" pitchFamily="34" charset="-128"/>
              </a:endParaRPr>
            </a:p>
          </p:txBody>
        </p:sp>
        <p:grpSp>
          <p:nvGrpSpPr>
            <p:cNvPr id="17" name="Group 126"/>
            <p:cNvGrpSpPr/>
            <p:nvPr/>
          </p:nvGrpSpPr>
          <p:grpSpPr>
            <a:xfrm>
              <a:off x="3449188" y="973800"/>
              <a:ext cx="2045759" cy="5164595"/>
              <a:chOff x="4734341" y="973800"/>
              <a:chExt cx="2045759" cy="5164595"/>
            </a:xfrm>
          </p:grpSpPr>
          <p:sp>
            <p:nvSpPr>
              <p:cNvPr id="9" name="TextShape 6"/>
              <p:cNvSpPr txBox="1"/>
              <p:nvPr/>
            </p:nvSpPr>
            <p:spPr>
              <a:xfrm>
                <a:off x="5794403" y="5743475"/>
                <a:ext cx="776973"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2l</a:t>
                </a:r>
                <a:endParaRPr sz="1700" i="1" dirty="0"/>
              </a:p>
            </p:txBody>
          </p:sp>
          <p:sp>
            <p:nvSpPr>
              <p:cNvPr id="30" name="CustomShape 27"/>
              <p:cNvSpPr/>
              <p:nvPr/>
            </p:nvSpPr>
            <p:spPr>
              <a:xfrm>
                <a:off x="4897879" y="3555390"/>
                <a:ext cx="936000" cy="144000"/>
              </a:xfrm>
              <a:prstGeom prst="rect">
                <a:avLst/>
              </a:prstGeom>
              <a:ln w="22225">
                <a:solidFill>
                  <a:srgbClr val="FF0000"/>
                </a:solidFill>
              </a:ln>
              <a:effectLst>
                <a:outerShdw blurRad="50800" dist="25400" dir="2700000" algn="tl" rotWithShape="0">
                  <a:srgbClr val="FF0000">
                    <a:alpha val="52000"/>
                  </a:srgbClr>
                </a:outerShdw>
              </a:effectLst>
            </p:spPr>
          </p:sp>
          <p:sp>
            <p:nvSpPr>
              <p:cNvPr id="31" name="TextShape 28"/>
              <p:cNvSpPr txBox="1"/>
              <p:nvPr/>
            </p:nvSpPr>
            <p:spPr>
              <a:xfrm>
                <a:off x="5848952" y="3454490"/>
                <a:ext cx="864000" cy="394920"/>
              </a:xfrm>
              <a:prstGeom prst="rect">
                <a:avLst/>
              </a:prstGeom>
            </p:spPr>
            <p:txBody>
              <a:bodyPr lIns="90000" tIns="45000" rIns="90000" bIns="45000"/>
              <a:lstStyle/>
              <a:p>
                <a:r>
                  <a:rPr lang="ru-RU" sz="1700" i="1" dirty="0">
                    <a:latin typeface="Arial"/>
                  </a:rPr>
                  <a:t>1s3lnl</a:t>
                </a:r>
                <a:endParaRPr sz="1700" i="1" dirty="0"/>
              </a:p>
            </p:txBody>
          </p:sp>
          <p:sp>
            <p:nvSpPr>
              <p:cNvPr id="32" name="CustomShape 29"/>
              <p:cNvSpPr/>
              <p:nvPr/>
            </p:nvSpPr>
            <p:spPr>
              <a:xfrm>
                <a:off x="4897879" y="4003872"/>
                <a:ext cx="936000" cy="71640"/>
              </a:xfrm>
              <a:prstGeom prst="rect">
                <a:avLst/>
              </a:prstGeom>
              <a:ln w="22225">
                <a:solidFill>
                  <a:srgbClr val="0066FF"/>
                </a:solidFill>
              </a:ln>
              <a:effectLst>
                <a:outerShdw blurRad="38100" dist="25400" dir="2700000" algn="tl" rotWithShape="0">
                  <a:srgbClr val="0066FF">
                    <a:alpha val="52000"/>
                  </a:srgbClr>
                </a:outerShdw>
              </a:effectLst>
            </p:spPr>
          </p:sp>
          <p:sp>
            <p:nvSpPr>
              <p:cNvPr id="33" name="CustomShape 31"/>
              <p:cNvSpPr/>
              <p:nvPr/>
            </p:nvSpPr>
            <p:spPr>
              <a:xfrm>
                <a:off x="4897879" y="4455750"/>
                <a:ext cx="936000" cy="35640"/>
              </a:xfrm>
              <a:prstGeom prst="rect">
                <a:avLst/>
              </a:prstGeom>
              <a:ln w="22225">
                <a:solidFill>
                  <a:srgbClr val="0066FF"/>
                </a:solidFill>
              </a:ln>
              <a:effectLst>
                <a:outerShdw blurRad="38100" dist="38100" dir="2700000" algn="tl" rotWithShape="0">
                  <a:srgbClr val="0066FF">
                    <a:alpha val="40000"/>
                  </a:srgbClr>
                </a:outerShdw>
              </a:effectLst>
            </p:spPr>
          </p:sp>
          <p:sp>
            <p:nvSpPr>
              <p:cNvPr id="34" name="TextShape 32"/>
              <p:cNvSpPr txBox="1"/>
              <p:nvPr/>
            </p:nvSpPr>
            <p:spPr>
              <a:xfrm>
                <a:off x="5856812" y="4276109"/>
                <a:ext cx="720000" cy="394920"/>
              </a:xfrm>
              <a:prstGeom prst="rect">
                <a:avLst/>
              </a:prstGeom>
            </p:spPr>
            <p:txBody>
              <a:bodyPr lIns="90000" tIns="45000" rIns="90000" bIns="45000"/>
              <a:lstStyle/>
              <a:p>
                <a:r>
                  <a:rPr lang="ru-RU" sz="1700" i="1" dirty="0">
                    <a:latin typeface="Arial"/>
                  </a:rPr>
                  <a:t>1s2l</a:t>
                </a:r>
                <a:r>
                  <a:rPr lang="en-US" sz="1700" i="1" baseline="30000" dirty="0">
                    <a:latin typeface="Arial"/>
                  </a:rPr>
                  <a:t>2</a:t>
                </a:r>
                <a:endParaRPr sz="1700" i="1" dirty="0"/>
              </a:p>
            </p:txBody>
          </p:sp>
          <p:sp>
            <p:nvSpPr>
              <p:cNvPr id="40" name="TextShape 38"/>
              <p:cNvSpPr txBox="1"/>
              <p:nvPr/>
            </p:nvSpPr>
            <p:spPr>
              <a:xfrm>
                <a:off x="5784466" y="5367714"/>
                <a:ext cx="995634"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3l</a:t>
                </a:r>
                <a:endParaRPr sz="1700" i="1" dirty="0"/>
              </a:p>
            </p:txBody>
          </p:sp>
          <p:sp>
            <p:nvSpPr>
              <p:cNvPr id="43" name="CustomShape 41"/>
              <p:cNvSpPr/>
              <p:nvPr/>
            </p:nvSpPr>
            <p:spPr>
              <a:xfrm>
                <a:off x="4897879" y="1076244"/>
                <a:ext cx="936000" cy="144000"/>
              </a:xfrm>
              <a:prstGeom prst="rect">
                <a:avLst/>
              </a:prstGeom>
              <a:ln w="22225">
                <a:solidFill>
                  <a:srgbClr val="008000"/>
                </a:solidFill>
              </a:ln>
              <a:effectLst>
                <a:outerShdw blurRad="25400" dist="25400" dir="1800000" algn="tl" rotWithShape="0">
                  <a:srgbClr val="92D050"/>
                </a:outerShdw>
              </a:effectLst>
            </p:spPr>
          </p:sp>
          <p:sp>
            <p:nvSpPr>
              <p:cNvPr id="44" name="TextShape 42"/>
              <p:cNvSpPr txBox="1"/>
              <p:nvPr/>
            </p:nvSpPr>
            <p:spPr>
              <a:xfrm>
                <a:off x="5923039" y="973800"/>
                <a:ext cx="720000" cy="394920"/>
              </a:xfrm>
              <a:prstGeom prst="rect">
                <a:avLst/>
              </a:prstGeom>
            </p:spPr>
            <p:txBody>
              <a:bodyPr lIns="90000" tIns="45000" rIns="90000" bIns="45000"/>
              <a:lstStyle/>
              <a:p>
                <a:r>
                  <a:rPr lang="ru-RU" sz="1700" i="1" dirty="0">
                    <a:latin typeface="Arial"/>
                  </a:rPr>
                  <a:t>3lnl</a:t>
                </a:r>
                <a:r>
                  <a:rPr lang="en-US" sz="1700" i="1" baseline="30000" dirty="0">
                    <a:latin typeface="Arial"/>
                  </a:rPr>
                  <a:t>2</a:t>
                </a:r>
                <a:endParaRPr sz="1700" i="1" dirty="0"/>
              </a:p>
            </p:txBody>
          </p:sp>
          <p:sp>
            <p:nvSpPr>
              <p:cNvPr id="48" name="TextShape 46"/>
              <p:cNvSpPr txBox="1"/>
              <p:nvPr/>
            </p:nvSpPr>
            <p:spPr>
              <a:xfrm>
                <a:off x="5888709" y="3142960"/>
                <a:ext cx="720000" cy="394920"/>
              </a:xfrm>
              <a:prstGeom prst="rect">
                <a:avLst/>
              </a:prstGeom>
            </p:spPr>
            <p:txBody>
              <a:bodyPr lIns="90000" tIns="45000" rIns="90000" bIns="45000"/>
              <a:lstStyle/>
              <a:p>
                <a:r>
                  <a:rPr lang="ru-RU" sz="1700" i="1" dirty="0">
                    <a:latin typeface="Arial"/>
                  </a:rPr>
                  <a:t>1snl</a:t>
                </a:r>
                <a:r>
                  <a:rPr lang="en-US" sz="1700" i="1" baseline="30000" dirty="0">
                    <a:latin typeface="Arial"/>
                  </a:rPr>
                  <a:t>2</a:t>
                </a:r>
                <a:endParaRPr sz="1700" i="1" dirty="0"/>
              </a:p>
            </p:txBody>
          </p:sp>
          <p:sp>
            <p:nvSpPr>
              <p:cNvPr id="49" name="Line 47"/>
              <p:cNvSpPr/>
              <p:nvPr/>
            </p:nvSpPr>
            <p:spPr>
              <a:xfrm>
                <a:off x="5365879" y="1211994"/>
                <a:ext cx="0" cy="2052000"/>
              </a:xfrm>
              <a:prstGeom prst="line">
                <a:avLst/>
              </a:prstGeom>
              <a:ln w="38100">
                <a:solidFill>
                  <a:srgbClr val="99FF66"/>
                </a:solidFill>
                <a:round/>
                <a:tailEnd type="triangle" w="med" len="med"/>
              </a:ln>
            </p:spPr>
          </p:sp>
          <p:sp>
            <p:nvSpPr>
              <p:cNvPr id="54" name="CustomShape 52"/>
              <p:cNvSpPr/>
              <p:nvPr/>
            </p:nvSpPr>
            <p:spPr>
              <a:xfrm>
                <a:off x="4897879" y="3267390"/>
                <a:ext cx="936000" cy="144000"/>
              </a:xfrm>
              <a:prstGeom prst="rect">
                <a:avLst/>
              </a:prstGeom>
              <a:ln w="22225">
                <a:solidFill>
                  <a:srgbClr val="FF0000"/>
                </a:solidFill>
              </a:ln>
              <a:effectLst>
                <a:outerShdw blurRad="50800" dist="25400" dir="2700000" algn="tl" rotWithShape="0">
                  <a:srgbClr val="FF0000">
                    <a:alpha val="58000"/>
                  </a:srgbClr>
                </a:outerShdw>
              </a:effectLst>
            </p:spPr>
          </p:sp>
          <p:sp>
            <p:nvSpPr>
              <p:cNvPr id="55" name="TextShape 53"/>
              <p:cNvSpPr txBox="1"/>
              <p:nvPr/>
            </p:nvSpPr>
            <p:spPr>
              <a:xfrm>
                <a:off x="5795096" y="5036587"/>
                <a:ext cx="816730" cy="394920"/>
              </a:xfrm>
              <a:prstGeom prst="rect">
                <a:avLst/>
              </a:prstGeom>
            </p:spPr>
            <p:txBody>
              <a:bodyPr lIns="90000" tIns="45000" rIns="90000" bIns="45000"/>
              <a:lstStyle/>
              <a:p>
                <a:r>
                  <a:rPr lang="ru-RU" sz="1700" i="1" dirty="0">
                    <a:latin typeface="Arial"/>
                  </a:rPr>
                  <a:t>1s</a:t>
                </a:r>
                <a:r>
                  <a:rPr lang="en-US" sz="1700" i="1" baseline="30000" dirty="0">
                    <a:latin typeface="Arial"/>
                  </a:rPr>
                  <a:t>2</a:t>
                </a:r>
                <a:r>
                  <a:rPr lang="ru-RU" sz="1700" i="1" dirty="0">
                    <a:latin typeface="Arial"/>
                  </a:rPr>
                  <a:t>nl</a:t>
                </a:r>
                <a:endParaRPr sz="1700" i="1" dirty="0"/>
              </a:p>
            </p:txBody>
          </p:sp>
          <p:sp>
            <p:nvSpPr>
              <p:cNvPr id="56" name="Line 54"/>
              <p:cNvSpPr/>
              <p:nvPr/>
            </p:nvSpPr>
            <p:spPr>
              <a:xfrm flipH="1">
                <a:off x="5689878" y="3707294"/>
                <a:ext cx="0" cy="1512000"/>
              </a:xfrm>
              <a:prstGeom prst="line">
                <a:avLst/>
              </a:prstGeom>
              <a:ln w="38100">
                <a:solidFill>
                  <a:srgbClr val="0066FF"/>
                </a:solidFill>
                <a:prstDash val="solid"/>
                <a:round/>
                <a:tailEnd type="triangle" w="med" len="med"/>
              </a:ln>
            </p:spPr>
          </p:sp>
          <p:cxnSp>
            <p:nvCxnSpPr>
              <p:cNvPr id="114" name="Straight Connector 113"/>
              <p:cNvCxnSpPr/>
              <p:nvPr/>
            </p:nvCxnSpPr>
            <p:spPr>
              <a:xfrm>
                <a:off x="4910171" y="5911642"/>
                <a:ext cx="844586" cy="0"/>
              </a:xfrm>
              <a:prstGeom prst="line">
                <a:avLst/>
              </a:prstGeom>
              <a:ln w="6985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893605" y="5557146"/>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886980" y="5242408"/>
                <a:ext cx="844586" cy="0"/>
              </a:xfrm>
              <a:prstGeom prst="line">
                <a:avLst/>
              </a:prstGeom>
              <a:ln w="50800" cap="rnd">
                <a:solidFill>
                  <a:srgbClr val="993366"/>
                </a:solidFill>
              </a:ln>
              <a:effectLst>
                <a:outerShdw blurRad="50800" dist="38100" dir="2400000" sx="101000" sy="101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0" name="Line 48"/>
              <p:cNvSpPr/>
              <p:nvPr/>
            </p:nvSpPr>
            <p:spPr>
              <a:xfrm flipH="1">
                <a:off x="5267739" y="4495505"/>
                <a:ext cx="0" cy="1404000"/>
              </a:xfrm>
              <a:prstGeom prst="line">
                <a:avLst/>
              </a:prstGeom>
              <a:ln w="38100">
                <a:solidFill>
                  <a:srgbClr val="FF0000"/>
                </a:solidFill>
                <a:prstDash val="solid"/>
                <a:round/>
                <a:tailEnd type="triangle" w="med" len="med"/>
              </a:ln>
            </p:spPr>
          </p:sp>
          <p:sp>
            <p:nvSpPr>
              <p:cNvPr id="57" name="Line 56"/>
              <p:cNvSpPr/>
              <p:nvPr/>
            </p:nvSpPr>
            <p:spPr>
              <a:xfrm flipH="1">
                <a:off x="5078896" y="4073445"/>
                <a:ext cx="0" cy="1476000"/>
              </a:xfrm>
              <a:prstGeom prst="line">
                <a:avLst/>
              </a:prstGeom>
              <a:ln w="38100">
                <a:solidFill>
                  <a:srgbClr val="FF0000"/>
                </a:solidFill>
                <a:prstDash val="solid"/>
                <a:round/>
                <a:tailEnd type="triangle" w="med" len="med"/>
              </a:ln>
            </p:spPr>
          </p:sp>
          <p:sp>
            <p:nvSpPr>
              <p:cNvPr id="35" name="Line 33"/>
              <p:cNvSpPr/>
              <p:nvPr/>
            </p:nvSpPr>
            <p:spPr>
              <a:xfrm flipH="1">
                <a:off x="5486400" y="4079628"/>
                <a:ext cx="0" cy="1800000"/>
              </a:xfrm>
              <a:prstGeom prst="line">
                <a:avLst/>
              </a:prstGeom>
              <a:ln w="38100">
                <a:solidFill>
                  <a:srgbClr val="0066FF"/>
                </a:solidFill>
                <a:prstDash val="solid"/>
                <a:round/>
                <a:tailEnd type="triangle" w="med" len="med"/>
              </a:ln>
            </p:spPr>
          </p:sp>
          <p:sp>
            <p:nvSpPr>
              <p:cNvPr id="123" name="TextBox 122"/>
              <p:cNvSpPr txBox="1"/>
              <p:nvPr/>
            </p:nvSpPr>
            <p:spPr>
              <a:xfrm>
                <a:off x="4734341" y="50523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4" name="TextBox 123"/>
              <p:cNvSpPr txBox="1"/>
              <p:nvPr/>
            </p:nvSpPr>
            <p:spPr>
              <a:xfrm>
                <a:off x="4737654" y="49761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5" name="TextBox 124"/>
              <p:cNvSpPr txBox="1"/>
              <p:nvPr/>
            </p:nvSpPr>
            <p:spPr>
              <a:xfrm>
                <a:off x="4740967" y="4899990"/>
                <a:ext cx="298527" cy="584775"/>
              </a:xfrm>
              <a:prstGeom prst="rect">
                <a:avLst/>
              </a:prstGeom>
              <a:noFill/>
            </p:spPr>
            <p:txBody>
              <a:bodyPr wrap="none" rtlCol="0">
                <a:spAutoFit/>
              </a:bodyPr>
              <a:lstStyle/>
              <a:p>
                <a:r>
                  <a:rPr lang="en-US" sz="3200" dirty="0">
                    <a:solidFill>
                      <a:schemeClr val="tx1">
                        <a:lumMod val="75000"/>
                        <a:lumOff val="25000"/>
                      </a:schemeClr>
                    </a:solidFill>
                  </a:rPr>
                  <a:t>.</a:t>
                </a:r>
              </a:p>
            </p:txBody>
          </p:sp>
          <p:sp>
            <p:nvSpPr>
              <p:cNvPr id="126" name="TextShape 30"/>
              <p:cNvSpPr txBox="1"/>
              <p:nvPr/>
            </p:nvSpPr>
            <p:spPr>
              <a:xfrm>
                <a:off x="5840400" y="3863295"/>
                <a:ext cx="846548" cy="394920"/>
              </a:xfrm>
              <a:prstGeom prst="rect">
                <a:avLst/>
              </a:prstGeom>
            </p:spPr>
            <p:txBody>
              <a:bodyPr lIns="90000" tIns="45000" rIns="90000" bIns="45000"/>
              <a:lstStyle/>
              <a:p>
                <a:r>
                  <a:rPr lang="ru-RU" sz="1700" i="1" dirty="0">
                    <a:latin typeface="Arial"/>
                  </a:rPr>
                  <a:t>1s2l3l</a:t>
                </a:r>
                <a:endParaRPr sz="1700" i="1" dirty="0"/>
              </a:p>
            </p:txBody>
          </p:sp>
        </p:grpSp>
      </p:grpSp>
      <p:grpSp>
        <p:nvGrpSpPr>
          <p:cNvPr id="18" name="Group 5"/>
          <p:cNvGrpSpPr/>
          <p:nvPr/>
        </p:nvGrpSpPr>
        <p:grpSpPr>
          <a:xfrm>
            <a:off x="5334675" y="1736654"/>
            <a:ext cx="4871937" cy="4591692"/>
            <a:chOff x="5335513" y="958507"/>
            <a:chExt cx="4872704" cy="4591692"/>
          </a:xfrm>
        </p:grpSpPr>
        <p:grpSp>
          <p:nvGrpSpPr>
            <p:cNvPr id="23" name="Group 3"/>
            <p:cNvGrpSpPr>
              <a:grpSpLocks/>
            </p:cNvGrpSpPr>
            <p:nvPr/>
          </p:nvGrpSpPr>
          <p:grpSpPr>
            <a:xfrm>
              <a:off x="6362881" y="958507"/>
              <a:ext cx="3845336" cy="4591692"/>
              <a:chOff x="5948197" y="767117"/>
              <a:chExt cx="4342427" cy="4916755"/>
            </a:xfrm>
          </p:grpSpPr>
          <p:grpSp>
            <p:nvGrpSpPr>
              <p:cNvPr id="25" name="Group 149"/>
              <p:cNvGrpSpPr/>
              <p:nvPr/>
            </p:nvGrpSpPr>
            <p:grpSpPr>
              <a:xfrm>
                <a:off x="6197849" y="1669311"/>
                <a:ext cx="3187663" cy="3615063"/>
                <a:chOff x="6557874" y="4889890"/>
                <a:chExt cx="2528159" cy="997612"/>
              </a:xfrm>
            </p:grpSpPr>
            <p:cxnSp>
              <p:nvCxnSpPr>
                <p:cNvPr id="144" name="Straight Connector 143"/>
                <p:cNvCxnSpPr/>
                <p:nvPr/>
              </p:nvCxnSpPr>
              <p:spPr>
                <a:xfrm>
                  <a:off x="6557875" y="489176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373168" y="489363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8266064" y="4900175"/>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086033" y="4889890"/>
                  <a:ext cx="0" cy="987327"/>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176"/>
              <p:cNvGrpSpPr/>
              <p:nvPr/>
            </p:nvGrpSpPr>
            <p:grpSpPr>
              <a:xfrm>
                <a:off x="5948197" y="5210477"/>
                <a:ext cx="4342427" cy="473395"/>
                <a:chOff x="5958830" y="5813860"/>
                <a:chExt cx="4342427" cy="473395"/>
              </a:xfrm>
            </p:grpSpPr>
            <p:grpSp>
              <p:nvGrpSpPr>
                <p:cNvPr id="39" name="Group 129"/>
                <p:cNvGrpSpPr>
                  <a:grpSpLocks noChangeAspect="1"/>
                </p:cNvGrpSpPr>
                <p:nvPr/>
              </p:nvGrpSpPr>
              <p:grpSpPr>
                <a:xfrm>
                  <a:off x="6049927" y="5813860"/>
                  <a:ext cx="3809690" cy="102821"/>
                  <a:chOff x="2186609" y="6174206"/>
                  <a:chExt cx="5685182" cy="107330"/>
                </a:xfrm>
              </p:grpSpPr>
              <p:cxnSp>
                <p:nvCxnSpPr>
                  <p:cNvPr id="131" name="Straight Connector 130"/>
                  <p:cNvCxnSpPr/>
                  <p:nvPr/>
                </p:nvCxnSpPr>
                <p:spPr>
                  <a:xfrm>
                    <a:off x="2186609" y="6182139"/>
                    <a:ext cx="56851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131"/>
                  <p:cNvGrpSpPr/>
                  <p:nvPr/>
                </p:nvGrpSpPr>
                <p:grpSpPr>
                  <a:xfrm>
                    <a:off x="2336928" y="6174206"/>
                    <a:ext cx="5293028" cy="107330"/>
                    <a:chOff x="2217660" y="6174206"/>
                    <a:chExt cx="5293028" cy="107330"/>
                  </a:xfrm>
                </p:grpSpPr>
                <p:cxnSp>
                  <p:nvCxnSpPr>
                    <p:cNvPr id="133" name="Straight Connector 132"/>
                    <p:cNvCxnSpPr/>
                    <p:nvPr/>
                  </p:nvCxnSpPr>
                  <p:spPr>
                    <a:xfrm>
                      <a:off x="2217660" y="6174206"/>
                      <a:ext cx="0" cy="89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885047" y="6174282"/>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554900" y="618876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14198" y="6192084"/>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864173" y="6184843"/>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533411" y="6178220"/>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183386" y="618215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861946" y="6184849"/>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510688" y="6188781"/>
                      <a:ext cx="0" cy="89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7" name="TextShape 6"/>
                <p:cNvSpPr txBox="1"/>
                <p:nvPr/>
              </p:nvSpPr>
              <p:spPr>
                <a:xfrm>
                  <a:off x="5958830" y="5885243"/>
                  <a:ext cx="776973" cy="394920"/>
                </a:xfrm>
                <a:prstGeom prst="rect">
                  <a:avLst/>
                </a:prstGeom>
              </p:spPr>
              <p:txBody>
                <a:bodyPr lIns="90000" tIns="45000" rIns="90000" bIns="45000"/>
                <a:lstStyle/>
                <a:p>
                  <a:r>
                    <a:rPr lang="en-US" sz="1700" dirty="0">
                      <a:latin typeface="Arial"/>
                    </a:rPr>
                    <a:t>5.2</a:t>
                  </a:r>
                  <a:endParaRPr sz="1700" dirty="0"/>
                </a:p>
              </p:txBody>
            </p:sp>
            <p:sp>
              <p:nvSpPr>
                <p:cNvPr id="158" name="TextShape 6"/>
                <p:cNvSpPr txBox="1"/>
                <p:nvPr/>
              </p:nvSpPr>
              <p:spPr>
                <a:xfrm>
                  <a:off x="6812979" y="5888789"/>
                  <a:ext cx="776973" cy="394920"/>
                </a:xfrm>
                <a:prstGeom prst="rect">
                  <a:avLst/>
                </a:prstGeom>
              </p:spPr>
              <p:txBody>
                <a:bodyPr lIns="90000" tIns="45000" rIns="90000" bIns="45000"/>
                <a:lstStyle/>
                <a:p>
                  <a:r>
                    <a:rPr lang="en-US" sz="1700" dirty="0">
                      <a:latin typeface="Arial"/>
                    </a:rPr>
                    <a:t>5.6</a:t>
                  </a:r>
                  <a:endParaRPr sz="1700" dirty="0"/>
                </a:p>
              </p:txBody>
            </p:sp>
            <p:sp>
              <p:nvSpPr>
                <p:cNvPr id="159" name="TextShape 6"/>
                <p:cNvSpPr txBox="1"/>
                <p:nvPr/>
              </p:nvSpPr>
              <p:spPr>
                <a:xfrm>
                  <a:off x="7667128" y="5892335"/>
                  <a:ext cx="776973" cy="394920"/>
                </a:xfrm>
                <a:prstGeom prst="rect">
                  <a:avLst/>
                </a:prstGeom>
              </p:spPr>
              <p:txBody>
                <a:bodyPr lIns="90000" tIns="45000" rIns="90000" bIns="45000"/>
                <a:lstStyle/>
                <a:p>
                  <a:r>
                    <a:rPr lang="en-US" sz="1700" dirty="0">
                      <a:latin typeface="Arial"/>
                    </a:rPr>
                    <a:t>6.0</a:t>
                  </a:r>
                  <a:endParaRPr sz="1700" dirty="0"/>
                </a:p>
              </p:txBody>
            </p:sp>
            <p:sp>
              <p:nvSpPr>
                <p:cNvPr id="160" name="TextShape 6"/>
                <p:cNvSpPr txBox="1"/>
                <p:nvPr/>
              </p:nvSpPr>
              <p:spPr>
                <a:xfrm>
                  <a:off x="8574442" y="5885248"/>
                  <a:ext cx="776973" cy="394920"/>
                </a:xfrm>
                <a:prstGeom prst="rect">
                  <a:avLst/>
                </a:prstGeom>
              </p:spPr>
              <p:txBody>
                <a:bodyPr lIns="90000" tIns="45000" rIns="90000" bIns="45000"/>
                <a:lstStyle/>
                <a:p>
                  <a:r>
                    <a:rPr lang="en-US" sz="1700" dirty="0">
                      <a:latin typeface="Arial"/>
                    </a:rPr>
                    <a:t>6.4</a:t>
                  </a:r>
                  <a:endParaRPr sz="1700" dirty="0"/>
                </a:p>
              </p:txBody>
            </p:sp>
            <p:sp>
              <p:nvSpPr>
                <p:cNvPr id="161" name="TextShape 6"/>
                <p:cNvSpPr txBox="1"/>
                <p:nvPr/>
              </p:nvSpPr>
              <p:spPr>
                <a:xfrm>
                  <a:off x="9524284" y="5890454"/>
                  <a:ext cx="776973" cy="394920"/>
                </a:xfrm>
                <a:prstGeom prst="rect">
                  <a:avLst/>
                </a:prstGeom>
              </p:spPr>
              <p:txBody>
                <a:bodyPr lIns="90000" tIns="45000" rIns="90000" bIns="45000"/>
                <a:lstStyle/>
                <a:p>
                  <a:r>
                    <a:rPr lang="en-US" sz="1700" dirty="0">
                      <a:latin typeface="Arial"/>
                    </a:rPr>
                    <a:t>6.8</a:t>
                  </a:r>
                  <a:endParaRPr sz="1700" dirty="0"/>
                </a:p>
              </p:txBody>
            </p:sp>
          </p:grpSp>
          <p:grpSp>
            <p:nvGrpSpPr>
              <p:cNvPr id="47" name="Group 181"/>
              <p:cNvGrpSpPr/>
              <p:nvPr/>
            </p:nvGrpSpPr>
            <p:grpSpPr>
              <a:xfrm>
                <a:off x="6005844" y="767117"/>
                <a:ext cx="3846686" cy="1114780"/>
                <a:chOff x="6016476" y="223284"/>
                <a:chExt cx="3846686" cy="1114780"/>
              </a:xfrm>
            </p:grpSpPr>
            <p:cxnSp>
              <p:nvCxnSpPr>
                <p:cNvPr id="152" name="Straight Connector 151"/>
                <p:cNvCxnSpPr/>
                <p:nvPr/>
              </p:nvCxnSpPr>
              <p:spPr>
                <a:xfrm>
                  <a:off x="6053472" y="133806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166883" y="967563"/>
                  <a:ext cx="72000" cy="3508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7212417" y="900516"/>
                  <a:ext cx="72000" cy="42146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9363739" y="616688"/>
                  <a:ext cx="72000" cy="71946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8318205" y="733645"/>
                  <a:ext cx="70884" cy="59896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Shape 21"/>
                <p:cNvSpPr txBox="1"/>
                <p:nvPr/>
              </p:nvSpPr>
              <p:spPr>
                <a:xfrm>
                  <a:off x="8094968" y="318105"/>
                  <a:ext cx="648000" cy="456120"/>
                </a:xfrm>
                <a:prstGeom prst="rect">
                  <a:avLst/>
                </a:prstGeom>
                <a:solidFill>
                  <a:schemeClr val="bg1"/>
                </a:solidFill>
              </p:spPr>
              <p:txBody>
                <a:bodyPr lIns="90000" tIns="45000" rIns="90000" bIns="45000"/>
                <a:lstStyle/>
                <a:p>
                  <a:r>
                    <a:rPr lang="ru-RU" dirty="0" smtClean="0">
                      <a:solidFill>
                        <a:schemeClr val="accent2">
                          <a:lumMod val="50000"/>
                        </a:schemeClr>
                      </a:solidFill>
                      <a:cs typeface="Arial Unicode MS" panose="020B0604020202020204" pitchFamily="34" charset="-128"/>
                    </a:rPr>
                    <a:t>Ly</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7" name="TextShape 21"/>
                <p:cNvSpPr txBox="1"/>
                <p:nvPr/>
              </p:nvSpPr>
              <p:spPr>
                <a:xfrm>
                  <a:off x="6016476" y="554638"/>
                  <a:ext cx="648000" cy="456120"/>
                </a:xfrm>
                <a:prstGeom prst="rect">
                  <a:avLst/>
                </a:prstGeom>
                <a:solidFill>
                  <a:schemeClr val="bg1"/>
                </a:solidFill>
              </p:spPr>
              <p:txBody>
                <a:bodyPr lIns="90000" tIns="45000" rIns="90000" bIns="45000"/>
                <a:lstStyle/>
                <a:p>
                  <a:r>
                    <a:rPr lang="ru-RU" dirty="0" smtClean="0">
                      <a:solidFill>
                        <a:schemeClr val="accent6">
                          <a:lumMod val="75000"/>
                        </a:schemeClr>
                      </a:solidFill>
                      <a:cs typeface="Arial Unicode MS" panose="020B0604020202020204" pitchFamily="34" charset="-128"/>
                    </a:rPr>
                    <a:t>Ly</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sp>
              <p:nvSpPr>
                <p:cNvPr id="168" name="TextShape 21"/>
                <p:cNvSpPr txBox="1"/>
                <p:nvPr/>
              </p:nvSpPr>
              <p:spPr>
                <a:xfrm>
                  <a:off x="9133572" y="223284"/>
                  <a:ext cx="648000" cy="456120"/>
                </a:xfrm>
                <a:prstGeom prst="rect">
                  <a:avLst/>
                </a:prstGeom>
                <a:solidFill>
                  <a:schemeClr val="bg1"/>
                </a:solidFill>
              </p:spPr>
              <p:txBody>
                <a:bodyPr lIns="90000" tIns="45000" rIns="90000" bIns="45000"/>
                <a:lstStyle/>
                <a:p>
                  <a:r>
                    <a:rPr lang="en-US" dirty="0" smtClean="0">
                      <a:solidFill>
                        <a:schemeClr val="accent2">
                          <a:lumMod val="50000"/>
                        </a:schemeClr>
                      </a:solidFill>
                      <a:cs typeface="Arial Unicode MS" panose="020B0604020202020204" pitchFamily="34" charset="-128"/>
                    </a:rPr>
                    <a:t>He</a:t>
                  </a:r>
                  <a:r>
                    <a:rPr lang="ru-RU" baseline="-25000" dirty="0" smtClean="0">
                      <a:solidFill>
                        <a:schemeClr val="accent2">
                          <a:lumMod val="50000"/>
                        </a:schemeClr>
                      </a:solidFill>
                      <a:cs typeface="Arial Unicode MS" panose="020B0604020202020204" pitchFamily="34" charset="-128"/>
                      <a:sym typeface="Symbol" panose="05050102010706020507" pitchFamily="18" charset="2"/>
                    </a:rPr>
                    <a:t></a:t>
                  </a:r>
                  <a:endParaRPr dirty="0">
                    <a:solidFill>
                      <a:schemeClr val="accent2">
                        <a:lumMod val="50000"/>
                      </a:schemeClr>
                    </a:solidFill>
                    <a:cs typeface="Arial Unicode MS" panose="020B0604020202020204" pitchFamily="34" charset="-128"/>
                  </a:endParaRPr>
                </a:p>
              </p:txBody>
            </p:sp>
            <p:sp>
              <p:nvSpPr>
                <p:cNvPr id="169" name="TextShape 21"/>
                <p:cNvSpPr txBox="1"/>
                <p:nvPr/>
              </p:nvSpPr>
              <p:spPr>
                <a:xfrm>
                  <a:off x="6990959" y="523615"/>
                  <a:ext cx="648000" cy="456120"/>
                </a:xfrm>
                <a:prstGeom prst="rect">
                  <a:avLst/>
                </a:prstGeom>
                <a:solidFill>
                  <a:schemeClr val="bg1"/>
                </a:solidFill>
              </p:spPr>
              <p:txBody>
                <a:bodyPr lIns="90000" tIns="45000" rIns="90000" bIns="45000"/>
                <a:lstStyle/>
                <a:p>
                  <a:r>
                    <a:rPr lang="en-US" dirty="0" smtClean="0">
                      <a:solidFill>
                        <a:schemeClr val="accent6">
                          <a:lumMod val="75000"/>
                        </a:schemeClr>
                      </a:solidFill>
                      <a:cs typeface="Arial Unicode MS" panose="020B0604020202020204" pitchFamily="34" charset="-128"/>
                    </a:rPr>
                    <a:t>He</a:t>
                  </a:r>
                  <a:r>
                    <a:rPr lang="ru-RU" baseline="-25000" dirty="0" smtClean="0">
                      <a:solidFill>
                        <a:schemeClr val="accent6">
                          <a:lumMod val="75000"/>
                        </a:schemeClr>
                      </a:solidFill>
                      <a:cs typeface="Arial Unicode MS" panose="020B0604020202020204" pitchFamily="34" charset="-128"/>
                      <a:sym typeface="Symbol" panose="05050102010706020507" pitchFamily="18" charset="2"/>
                    </a:rPr>
                    <a:t></a:t>
                  </a:r>
                  <a:endParaRPr dirty="0">
                    <a:solidFill>
                      <a:schemeClr val="accent6">
                        <a:lumMod val="75000"/>
                      </a:schemeClr>
                    </a:solidFill>
                    <a:cs typeface="Arial Unicode MS" panose="020B0604020202020204" pitchFamily="34" charset="-128"/>
                  </a:endParaRPr>
                </a:p>
              </p:txBody>
            </p:sp>
          </p:grpSp>
          <p:cxnSp>
            <p:nvCxnSpPr>
              <p:cNvPr id="153" name="Straight Connector 152"/>
              <p:cNvCxnSpPr/>
              <p:nvPr/>
            </p:nvCxnSpPr>
            <p:spPr>
              <a:xfrm>
                <a:off x="6080273" y="36063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179"/>
              <p:cNvGrpSpPr/>
              <p:nvPr/>
            </p:nvGrpSpPr>
            <p:grpSpPr>
              <a:xfrm>
                <a:off x="6043278" y="2164118"/>
                <a:ext cx="3809690" cy="1426465"/>
                <a:chOff x="6043278" y="2568153"/>
                <a:chExt cx="3809690" cy="1426465"/>
              </a:xfrm>
            </p:grpSpPr>
            <p:sp>
              <p:nvSpPr>
                <p:cNvPr id="171" name="Rectangle 170"/>
                <p:cNvSpPr/>
                <p:nvPr/>
              </p:nvSpPr>
              <p:spPr>
                <a:xfrm>
                  <a:off x="9435204" y="2568153"/>
                  <a:ext cx="191385" cy="5989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7340011" y="3703998"/>
                  <a:ext cx="443022" cy="29062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6043278" y="3173952"/>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178"/>
              <p:cNvGrpSpPr/>
              <p:nvPr/>
            </p:nvGrpSpPr>
            <p:grpSpPr>
              <a:xfrm>
                <a:off x="6048375" y="3858735"/>
                <a:ext cx="3809690" cy="562767"/>
                <a:chOff x="6048375" y="3646087"/>
                <a:chExt cx="3809690" cy="562767"/>
              </a:xfrm>
            </p:grpSpPr>
            <p:sp>
              <p:nvSpPr>
                <p:cNvPr id="173" name="Rectangle 172"/>
                <p:cNvSpPr/>
                <p:nvPr/>
              </p:nvSpPr>
              <p:spPr>
                <a:xfrm>
                  <a:off x="8399721" y="3646087"/>
                  <a:ext cx="637954" cy="545801"/>
                </a:xfrm>
                <a:prstGeom prst="rect">
                  <a:avLst/>
                </a:prstGeom>
                <a:solidFill>
                  <a:srgbClr val="99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a:off x="6048375" y="4208854"/>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177"/>
              <p:cNvGrpSpPr/>
              <p:nvPr/>
            </p:nvGrpSpPr>
            <p:grpSpPr>
              <a:xfrm>
                <a:off x="6048375" y="4975919"/>
                <a:ext cx="3809690" cy="246581"/>
                <a:chOff x="6048375" y="5092869"/>
                <a:chExt cx="3809690" cy="246581"/>
              </a:xfrm>
            </p:grpSpPr>
            <p:sp>
              <p:nvSpPr>
                <p:cNvPr id="175" name="Rectangle 174"/>
                <p:cNvSpPr/>
                <p:nvPr/>
              </p:nvSpPr>
              <p:spPr>
                <a:xfrm>
                  <a:off x="6471685" y="5092869"/>
                  <a:ext cx="482007" cy="2339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6048375" y="5339450"/>
                  <a:ext cx="38096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6" name="TextShape 55"/>
            <p:cNvSpPr txBox="1"/>
            <p:nvPr/>
          </p:nvSpPr>
          <p:spPr>
            <a:xfrm>
              <a:off x="5557005" y="2238766"/>
              <a:ext cx="1109609" cy="313052"/>
            </a:xfrm>
            <a:prstGeom prst="rect">
              <a:avLst/>
            </a:prstGeom>
          </p:spPr>
          <p:txBody>
            <a:bodyPr lIns="90000" tIns="45000" rIns="90000" bIns="45000"/>
            <a:lstStyle/>
            <a:p>
              <a:r>
                <a:rPr lang="ru-RU" sz="1400" b="1" dirty="0">
                  <a:latin typeface="Arial"/>
                </a:rPr>
                <a:t> </a:t>
              </a:r>
              <a:r>
                <a:rPr lang="en-US" sz="1400" b="1" dirty="0">
                  <a:latin typeface="Arial"/>
                </a:rPr>
                <a:t>S</a:t>
              </a:r>
              <a:r>
                <a:rPr lang="ru-RU" sz="1400" b="1" dirty="0">
                  <a:latin typeface="Arial"/>
                </a:rPr>
                <a:t>atellites</a:t>
              </a:r>
              <a:endParaRPr b="1" dirty="0"/>
            </a:p>
            <a:p>
              <a:r>
                <a:rPr lang="ru-RU" sz="1400" b="1" dirty="0">
                  <a:latin typeface="Arial"/>
                </a:rPr>
                <a:t> </a:t>
              </a:r>
              <a:endParaRPr b="1" dirty="0"/>
            </a:p>
          </p:txBody>
        </p:sp>
        <p:sp>
          <p:nvSpPr>
            <p:cNvPr id="187" name="TextShape 55"/>
            <p:cNvSpPr txBox="1"/>
            <p:nvPr/>
          </p:nvSpPr>
          <p:spPr>
            <a:xfrm>
              <a:off x="5677507" y="3089536"/>
              <a:ext cx="935944" cy="447732"/>
            </a:xfrm>
            <a:prstGeom prst="rect">
              <a:avLst/>
            </a:prstGeom>
          </p:spPr>
          <p:txBody>
            <a:bodyPr lIns="90000" tIns="45000" rIns="90000" bIns="45000"/>
            <a:lstStyle/>
            <a:p>
              <a:r>
                <a:rPr lang="ru-RU" sz="1200" b="1" dirty="0">
                  <a:latin typeface="Arial"/>
                </a:rPr>
                <a:t> </a:t>
              </a:r>
              <a:r>
                <a:rPr lang="ru-RU" sz="1200" b="1" dirty="0"/>
                <a:t>Rydberg</a:t>
              </a:r>
              <a:endParaRPr lang="en-US" sz="1200" b="1" dirty="0"/>
            </a:p>
            <a:p>
              <a:r>
                <a:rPr lang="ru-RU" sz="1200" b="1" dirty="0"/>
                <a:t> satellites</a:t>
              </a:r>
              <a:endParaRPr sz="1200" b="1" dirty="0"/>
            </a:p>
          </p:txBody>
        </p:sp>
        <p:sp>
          <p:nvSpPr>
            <p:cNvPr id="188" name="TextShape 55"/>
            <p:cNvSpPr txBox="1"/>
            <p:nvPr/>
          </p:nvSpPr>
          <p:spPr>
            <a:xfrm>
              <a:off x="5339468" y="4448831"/>
              <a:ext cx="1316275" cy="646205"/>
            </a:xfrm>
            <a:prstGeom prst="rect">
              <a:avLst/>
            </a:prstGeom>
          </p:spPr>
          <p:txBody>
            <a:bodyPr lIns="90000" tIns="45000" rIns="90000" bIns="45000"/>
            <a:lstStyle/>
            <a:p>
              <a:pPr algn="ctr"/>
              <a:r>
                <a:rPr lang="ru-RU" sz="1200" b="1" dirty="0">
                  <a:latin typeface="Arial"/>
                </a:rPr>
                <a:t> </a:t>
              </a:r>
              <a:r>
                <a:rPr lang="en-US" sz="1200" b="1" dirty="0">
                  <a:latin typeface="Arial"/>
                </a:rPr>
                <a:t>KK-</a:t>
              </a:r>
              <a:r>
                <a:rPr lang="ru-RU" sz="1200" b="1" dirty="0"/>
                <a:t>Rydberg</a:t>
              </a:r>
              <a:endParaRPr lang="en-US" sz="1200" b="1" dirty="0"/>
            </a:p>
            <a:p>
              <a:pPr algn="ctr"/>
              <a:r>
                <a:rPr lang="ru-RU" sz="1200" b="1" dirty="0"/>
                <a:t> </a:t>
              </a:r>
              <a:r>
                <a:rPr lang="en-US" sz="1200" b="1" dirty="0"/>
                <a:t>hollow ion     transitions</a:t>
              </a:r>
              <a:endParaRPr sz="1200" b="1" dirty="0"/>
            </a:p>
          </p:txBody>
        </p:sp>
        <p:sp>
          <p:nvSpPr>
            <p:cNvPr id="189" name="TextShape 55"/>
            <p:cNvSpPr txBox="1"/>
            <p:nvPr/>
          </p:nvSpPr>
          <p:spPr>
            <a:xfrm>
              <a:off x="5335513" y="3803597"/>
              <a:ext cx="1329348" cy="447732"/>
            </a:xfrm>
            <a:prstGeom prst="rect">
              <a:avLst/>
            </a:prstGeom>
          </p:spPr>
          <p:txBody>
            <a:bodyPr lIns="90000" tIns="45000" rIns="90000" bIns="45000"/>
            <a:lstStyle/>
            <a:p>
              <a:pPr algn="ctr"/>
              <a:r>
                <a:rPr lang="en-US" sz="1200" b="1" dirty="0"/>
                <a:t>KK-Hollow ion transitions</a:t>
              </a:r>
              <a:endParaRPr sz="1200" b="1" dirty="0"/>
            </a:p>
          </p:txBody>
        </p:sp>
      </p:grpSp>
      <p:sp>
        <p:nvSpPr>
          <p:cNvPr id="143" name="TextShape 40"/>
          <p:cNvSpPr txBox="1"/>
          <p:nvPr/>
        </p:nvSpPr>
        <p:spPr>
          <a:xfrm>
            <a:off x="7168494" y="897149"/>
            <a:ext cx="1644509" cy="394920"/>
          </a:xfrm>
          <a:prstGeom prst="rect">
            <a:avLst/>
          </a:prstGeom>
        </p:spPr>
        <p:txBody>
          <a:bodyPr lIns="89994" tIns="44996" rIns="89994" bIns="44996"/>
          <a:lstStyle/>
          <a:p>
            <a:r>
              <a:rPr lang="en-US" sz="1700" b="1" u="sng" dirty="0">
                <a:ea typeface="Arial Unicode MS" panose="020B0604020202020204" pitchFamily="34" charset="-128"/>
                <a:cs typeface="Arial Unicode MS" panose="020B0604020202020204" pitchFamily="34" charset="-128"/>
              </a:rPr>
              <a:t>Spectral map</a:t>
            </a:r>
            <a:endParaRPr sz="1700" b="1" u="sng" dirty="0">
              <a:ea typeface="Arial Unicode MS" panose="020B0604020202020204" pitchFamily="34" charset="-128"/>
              <a:cs typeface="Arial Unicode MS" panose="020B0604020202020204" pitchFamily="34" charset="-128"/>
            </a:endParaRPr>
          </a:p>
        </p:txBody>
      </p:sp>
      <p:sp>
        <p:nvSpPr>
          <p:cNvPr id="145" name="TextShape 55"/>
          <p:cNvSpPr txBox="1"/>
          <p:nvPr/>
        </p:nvSpPr>
        <p:spPr>
          <a:xfrm>
            <a:off x="5414388" y="1500530"/>
            <a:ext cx="2207957" cy="447732"/>
          </a:xfrm>
          <a:prstGeom prst="rect">
            <a:avLst/>
          </a:prstGeom>
        </p:spPr>
        <p:txBody>
          <a:bodyPr lIns="89994" tIns="44996" rIns="89994" bIns="44996"/>
          <a:lstStyle/>
          <a:p>
            <a:pPr algn="ctr"/>
            <a:r>
              <a:rPr lang="ru-RU" sz="1200" b="1" dirty="0">
                <a:latin typeface="Arial"/>
              </a:rPr>
              <a:t> </a:t>
            </a:r>
            <a:r>
              <a:rPr lang="en-US" sz="1200" b="1" dirty="0">
                <a:latin typeface="Arial"/>
              </a:rPr>
              <a:t>Resonance and </a:t>
            </a:r>
            <a:r>
              <a:rPr lang="ru-RU" sz="1200" b="1" dirty="0"/>
              <a:t>Rydberg</a:t>
            </a:r>
            <a:r>
              <a:rPr lang="en-US" sz="1200" b="1" dirty="0"/>
              <a:t> resonance transitions</a:t>
            </a:r>
            <a:endParaRPr sz="1200" b="1" dirty="0"/>
          </a:p>
        </p:txBody>
      </p:sp>
      <p:sp>
        <p:nvSpPr>
          <p:cNvPr id="142" name="Text Box 86"/>
          <p:cNvSpPr txBox="1">
            <a:spLocks noChangeArrowheads="1"/>
          </p:cNvSpPr>
          <p:nvPr/>
        </p:nvSpPr>
        <p:spPr bwMode="auto">
          <a:xfrm>
            <a:off x="10675" y="72002"/>
            <a:ext cx="10068364" cy="572456"/>
          </a:xfrm>
          <a:prstGeom prst="rect">
            <a:avLst/>
          </a:prstGeom>
          <a:noFill/>
          <a:ln w="9525">
            <a:noFill/>
            <a:miter lim="800000"/>
            <a:headEnd/>
            <a:tailEnd/>
          </a:ln>
        </p:spPr>
        <p:txBody>
          <a:bodyPr wrap="square" lIns="91432" tIns="45716" rIns="91432" bIns="45716">
            <a:spAutoFit/>
          </a:bodyPr>
          <a:lstStyle/>
          <a:p>
            <a:pPr algn="ctr">
              <a:lnSpc>
                <a:spcPct val="130000"/>
              </a:lnSpc>
            </a:pPr>
            <a:r>
              <a:rPr lang="en-US" altLang="ja-JP" sz="2400" b="1" dirty="0" smtClean="0">
                <a:solidFill>
                  <a:srgbClr val="7030A0"/>
                </a:solidFill>
                <a:ea typeface="MS PGothic" pitchFamily="34" charset="-128"/>
              </a:rPr>
              <a:t>Hollow atom states and radiation transitions in</a:t>
            </a:r>
            <a:endParaRPr lang="en-US" altLang="ja-JP" sz="2400" b="1" dirty="0">
              <a:solidFill>
                <a:srgbClr val="7030A0"/>
              </a:solidFill>
              <a:ea typeface="MS PGothic" pitchFamily="34" charset="-128"/>
            </a:endParaRPr>
          </a:p>
        </p:txBody>
      </p:sp>
    </p:spTree>
    <p:extLst>
      <p:ext uri="{BB962C8B-B14F-4D97-AF65-F5344CB8AC3E}">
        <p14:creationId xmlns:p14="http://schemas.microsoft.com/office/powerpoint/2010/main" xmlns="" val="3354808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0"/>
          <p:cNvSpPr>
            <a:spLocks noChangeArrowheads="1"/>
          </p:cNvSpPr>
          <p:nvPr/>
        </p:nvSpPr>
        <p:spPr bwMode="auto">
          <a:xfrm>
            <a:off x="0" y="0"/>
            <a:ext cx="10077980" cy="836311"/>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a:defRPr/>
            </a:pPr>
            <a:endParaRPr lang="en-US" sz="2000" dirty="0">
              <a:solidFill>
                <a:srgbClr val="5A0DAF"/>
              </a:solidFill>
              <a:effectLst>
                <a:outerShdw blurRad="38100" dist="38100" dir="2700000" algn="tl">
                  <a:srgbClr val="000000"/>
                </a:outerShdw>
              </a:effectLst>
              <a:latin typeface="+mn-lt"/>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11410" y="1476541"/>
            <a:ext cx="3229572" cy="4033921"/>
          </a:xfrm>
          <a:prstGeom prst="rect">
            <a:avLst/>
          </a:prstGeom>
        </p:spPr>
      </p:pic>
      <p:pic>
        <p:nvPicPr>
          <p:cNvPr id="3" name="Picture 2"/>
          <p:cNvPicPr>
            <a:picLocks noChangeAspect="1"/>
          </p:cNvPicPr>
          <p:nvPr/>
        </p:nvPicPr>
        <p:blipFill>
          <a:blip r:embed="rId3" cstate="print"/>
          <a:stretch>
            <a:fillRect/>
          </a:stretch>
        </p:blipFill>
        <p:spPr>
          <a:xfrm>
            <a:off x="31838" y="1655384"/>
            <a:ext cx="6337096" cy="3855079"/>
          </a:xfrm>
          <a:prstGeom prst="rect">
            <a:avLst/>
          </a:prstGeom>
        </p:spPr>
      </p:pic>
      <p:sp>
        <p:nvSpPr>
          <p:cNvPr id="4" name="TextBox 3"/>
          <p:cNvSpPr txBox="1"/>
          <p:nvPr/>
        </p:nvSpPr>
        <p:spPr>
          <a:xfrm>
            <a:off x="370502" y="1472983"/>
            <a:ext cx="535170" cy="375843"/>
          </a:xfrm>
          <a:prstGeom prst="rect">
            <a:avLst/>
          </a:prstGeom>
          <a:noFill/>
        </p:spPr>
        <p:txBody>
          <a:bodyPr wrap="square" rtlCol="0">
            <a:spAutoFit/>
          </a:bodyPr>
          <a:lstStyle/>
          <a:p>
            <a:r>
              <a:rPr kumimoji="1" lang="en-US" altLang="ja-JP" b="1" dirty="0" smtClean="0"/>
              <a:t>(a)</a:t>
            </a:r>
            <a:endParaRPr kumimoji="1" lang="ja-JP" altLang="en-US" b="1" dirty="0"/>
          </a:p>
        </p:txBody>
      </p:sp>
      <p:sp>
        <p:nvSpPr>
          <p:cNvPr id="5" name="TextBox 4"/>
          <p:cNvSpPr txBox="1"/>
          <p:nvPr/>
        </p:nvSpPr>
        <p:spPr>
          <a:xfrm>
            <a:off x="6505880" y="1476541"/>
            <a:ext cx="535170" cy="375843"/>
          </a:xfrm>
          <a:prstGeom prst="rect">
            <a:avLst/>
          </a:prstGeom>
          <a:noFill/>
        </p:spPr>
        <p:txBody>
          <a:bodyPr wrap="square" rtlCol="0">
            <a:spAutoFit/>
          </a:bodyPr>
          <a:lstStyle/>
          <a:p>
            <a:r>
              <a:rPr kumimoji="1" lang="en-US" altLang="ja-JP" b="1" dirty="0" smtClean="0"/>
              <a:t>(b)</a:t>
            </a:r>
            <a:endParaRPr kumimoji="1" lang="ja-JP" altLang="en-US" b="1" dirty="0"/>
          </a:p>
        </p:txBody>
      </p:sp>
      <p:sp>
        <p:nvSpPr>
          <p:cNvPr id="6" name="Text Box 6"/>
          <p:cNvSpPr txBox="1">
            <a:spLocks noChangeArrowheads="1"/>
          </p:cNvSpPr>
          <p:nvPr/>
        </p:nvSpPr>
        <p:spPr bwMode="auto">
          <a:xfrm>
            <a:off x="7288492" y="7282677"/>
            <a:ext cx="2913672" cy="276999"/>
          </a:xfrm>
          <a:prstGeom prst="rect">
            <a:avLst/>
          </a:prstGeom>
          <a:noFill/>
          <a:ln w="9525">
            <a:noFill/>
            <a:miter lim="800000"/>
            <a:headEnd/>
            <a:tailEnd/>
          </a:ln>
        </p:spPr>
        <p:txBody>
          <a:bodyPr wrap="none">
            <a:spAutoFit/>
          </a:bodyPr>
          <a:lstStyle/>
          <a:p>
            <a:r>
              <a:rPr lang="en-US" sz="1200" b="1" i="1" dirty="0"/>
              <a:t>J. </a:t>
            </a:r>
            <a:r>
              <a:rPr lang="en-US" sz="1200" b="1" i="1" dirty="0" err="1"/>
              <a:t>Colgan</a:t>
            </a:r>
            <a:r>
              <a:rPr lang="en-US" sz="1200" b="1" i="1" dirty="0"/>
              <a:t> et al., </a:t>
            </a:r>
            <a:r>
              <a:rPr lang="en-US" sz="1200" b="1" i="1" dirty="0" smtClean="0"/>
              <a:t>EPL </a:t>
            </a:r>
            <a:r>
              <a:rPr lang="en-US" sz="1200" b="1" i="1" dirty="0"/>
              <a:t>(</a:t>
            </a:r>
            <a:r>
              <a:rPr lang="en-US" sz="1200" b="1" i="1" dirty="0" smtClean="0"/>
              <a:t>2016), accepted</a:t>
            </a:r>
          </a:p>
        </p:txBody>
      </p:sp>
      <p:sp>
        <p:nvSpPr>
          <p:cNvPr id="7" name="Rectangle 2"/>
          <p:cNvSpPr>
            <a:spLocks noChangeArrowheads="1"/>
          </p:cNvSpPr>
          <p:nvPr/>
        </p:nvSpPr>
        <p:spPr bwMode="auto">
          <a:xfrm>
            <a:off x="4762" y="0"/>
            <a:ext cx="10074276" cy="806450"/>
          </a:xfrm>
          <a:prstGeom prst="rect">
            <a:avLst/>
          </a:prstGeom>
          <a:noFill/>
          <a:ln>
            <a:noFill/>
          </a:ln>
        </p:spPr>
        <p:txBody>
          <a:bodyPr lIns="90000" tIns="61920" rIns="90000" bIns="45000"/>
          <a:lstStyle>
            <a:lvl1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1pPr>
            <a:lvl2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2pPr>
            <a:lvl3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3pPr>
            <a:lvl4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4pPr>
            <a:lvl5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7186613" algn="l"/>
                <a:tab pos="7635875" algn="l"/>
                <a:tab pos="8085138" algn="l"/>
                <a:tab pos="8534400" algn="l"/>
                <a:tab pos="8983663" algn="l"/>
                <a:tab pos="9434513" algn="l"/>
              </a:tabLst>
              <a:defRPr>
                <a:solidFill>
                  <a:schemeClr val="tx1"/>
                </a:solidFill>
                <a:latin typeface="Arial" panose="020B0604020202020204" pitchFamily="34" charset="0"/>
                <a:ea typeface="Droid Sans Fallback" pitchFamily="34" charset="-128"/>
              </a:defRPr>
            </a:lvl9pPr>
          </a:lstStyle>
          <a:p>
            <a:pPr algn="ctr" eaLnBrk="1">
              <a:buClr>
                <a:srgbClr val="000000"/>
              </a:buClr>
              <a:buSzPct val="100000"/>
              <a:buFont typeface="Times New Roman" panose="02020603050405020304" pitchFamily="18" charset="0"/>
              <a:buNone/>
            </a:pPr>
            <a:r>
              <a:rPr lang="ja-JP" altLang="ja-JP" sz="2200" b="1" dirty="0">
                <a:solidFill>
                  <a:srgbClr val="7030A0"/>
                </a:solidFill>
                <a:ea typeface="ＭＳ Ｐゴシック" panose="020B0600070205080204" pitchFamily="50" charset="-128"/>
              </a:rPr>
              <a:t>The scheme of the experiment on the observation </a:t>
            </a:r>
            <a:r>
              <a:rPr lang="en-US" altLang="ja-JP" sz="2200" b="1" dirty="0" smtClean="0">
                <a:solidFill>
                  <a:srgbClr val="7030A0"/>
                </a:solidFill>
                <a:ea typeface="ＭＳ Ｐゴシック" panose="020B0600070205080204" pitchFamily="50" charset="-128"/>
              </a:rPr>
              <a:t>Rydberg Hollow ions </a:t>
            </a:r>
            <a:r>
              <a:rPr lang="ja-JP" altLang="ja-JP" sz="2200" b="1" dirty="0" smtClean="0">
                <a:solidFill>
                  <a:srgbClr val="7030A0"/>
                </a:solidFill>
                <a:ea typeface="ＭＳ Ｐゴシック" panose="020B0600070205080204" pitchFamily="50" charset="-128"/>
              </a:rPr>
              <a:t>satellites </a:t>
            </a:r>
            <a:r>
              <a:rPr lang="ja-JP" altLang="ja-JP" sz="2200" b="1" dirty="0">
                <a:solidFill>
                  <a:srgbClr val="7030A0"/>
                </a:solidFill>
                <a:ea typeface="ＭＳ Ｐゴシック" panose="020B0600070205080204" pitchFamily="50" charset="-128"/>
              </a:rPr>
              <a:t>in the laser-produced </a:t>
            </a:r>
            <a:r>
              <a:rPr lang="en-US" altLang="ja-JP" sz="2200" b="1" dirty="0" smtClean="0">
                <a:solidFill>
                  <a:srgbClr val="7030A0"/>
                </a:solidFill>
                <a:ea typeface="ＭＳ Ｐゴシック" panose="020B0600070205080204" pitchFamily="50" charset="-128"/>
              </a:rPr>
              <a:t>Si </a:t>
            </a:r>
            <a:r>
              <a:rPr lang="ja-JP" altLang="ja-JP" sz="2200" b="1" dirty="0" smtClean="0">
                <a:solidFill>
                  <a:srgbClr val="7030A0"/>
                </a:solidFill>
                <a:ea typeface="ＭＳ Ｐゴシック" panose="020B0600070205080204" pitchFamily="50" charset="-128"/>
              </a:rPr>
              <a:t>plasma</a:t>
            </a:r>
            <a:endParaRPr lang="ja-JP" altLang="ja-JP" sz="2200" b="1" dirty="0">
              <a:solidFill>
                <a:srgbClr val="7030A0"/>
              </a:solidFill>
              <a:ea typeface="ＭＳ Ｐゴシック" panose="020B0600070205080204" pitchFamily="50" charset="-128"/>
            </a:endParaRPr>
          </a:p>
        </p:txBody>
      </p:sp>
      <p:sp>
        <p:nvSpPr>
          <p:cNvPr id="11" name="TextBox 10"/>
          <p:cNvSpPr txBox="1"/>
          <p:nvPr/>
        </p:nvSpPr>
        <p:spPr>
          <a:xfrm>
            <a:off x="1" y="6084634"/>
            <a:ext cx="10046671" cy="1077218"/>
          </a:xfrm>
          <a:prstGeom prst="rect">
            <a:avLst/>
          </a:prstGeom>
          <a:noFill/>
        </p:spPr>
        <p:txBody>
          <a:bodyPr wrap="square" rtlCol="0">
            <a:spAutoFit/>
          </a:bodyPr>
          <a:lstStyle/>
          <a:p>
            <a:pPr>
              <a:spcAft>
                <a:spcPts val="1200"/>
              </a:spcAft>
            </a:pPr>
            <a:r>
              <a:rPr kumimoji="1" lang="en-US" altLang="ja-JP" b="1" dirty="0" smtClean="0">
                <a:solidFill>
                  <a:srgbClr val="FF0000"/>
                </a:solidFill>
              </a:rPr>
              <a:t>Vulcan Petawatt laser parameters: </a:t>
            </a:r>
            <a:r>
              <a:rPr kumimoji="1" lang="en-US" altLang="ja-JP" b="1" dirty="0" smtClean="0">
                <a:solidFill>
                  <a:srgbClr val="FF0000"/>
                </a:solidFill>
                <a:sym typeface="Symbol" panose="05050102010706020507" pitchFamily="18" charset="2"/>
              </a:rPr>
              <a:t> = </a:t>
            </a:r>
            <a:r>
              <a:rPr kumimoji="1" lang="en-US" altLang="ja-JP" b="1" dirty="0" smtClean="0">
                <a:solidFill>
                  <a:srgbClr val="FF0000"/>
                </a:solidFill>
              </a:rPr>
              <a:t>1054 nm, </a:t>
            </a:r>
            <a:r>
              <a:rPr kumimoji="1" lang="en-US" altLang="ja-JP" b="1" dirty="0" smtClean="0">
                <a:solidFill>
                  <a:srgbClr val="FF0000"/>
                </a:solidFill>
                <a:sym typeface="Symbol" panose="05050102010706020507" pitchFamily="18" charset="2"/>
              </a:rPr>
              <a:t>~</a:t>
            </a:r>
            <a:r>
              <a:rPr kumimoji="1" lang="en-US" altLang="ja-JP" b="1" dirty="0" smtClean="0">
                <a:solidFill>
                  <a:srgbClr val="FF0000"/>
                </a:solidFill>
              </a:rPr>
              <a:t>1 </a:t>
            </a:r>
            <a:r>
              <a:rPr kumimoji="1" lang="en-US" altLang="ja-JP" b="1" dirty="0" err="1" smtClean="0">
                <a:solidFill>
                  <a:srgbClr val="FF0000"/>
                </a:solidFill>
              </a:rPr>
              <a:t>ps</a:t>
            </a:r>
            <a:r>
              <a:rPr kumimoji="1" lang="en-US" altLang="ja-JP" b="1" dirty="0" smtClean="0">
                <a:solidFill>
                  <a:srgbClr val="FF0000"/>
                </a:solidFill>
              </a:rPr>
              <a:t>, E = 114 J on the target, I = 3x10</a:t>
            </a:r>
            <a:r>
              <a:rPr kumimoji="1" lang="en-US" altLang="ja-JP" b="1" baseline="30000" dirty="0" smtClean="0">
                <a:solidFill>
                  <a:srgbClr val="FF0000"/>
                </a:solidFill>
              </a:rPr>
              <a:t>20</a:t>
            </a:r>
            <a:r>
              <a:rPr kumimoji="1" lang="en-US" altLang="ja-JP" b="1" dirty="0" smtClean="0">
                <a:solidFill>
                  <a:srgbClr val="FF0000"/>
                </a:solidFill>
              </a:rPr>
              <a:t> W/cm</a:t>
            </a:r>
            <a:r>
              <a:rPr kumimoji="1" lang="en-US" altLang="ja-JP" b="1" baseline="30000" dirty="0" smtClean="0">
                <a:solidFill>
                  <a:srgbClr val="FF0000"/>
                </a:solidFill>
              </a:rPr>
              <a:t>2</a:t>
            </a:r>
            <a:r>
              <a:rPr kumimoji="1" lang="en-US" altLang="ja-JP" b="1" dirty="0" smtClean="0">
                <a:solidFill>
                  <a:srgbClr val="FF0000"/>
                </a:solidFill>
              </a:rPr>
              <a:t>, Laser contrast ~ 10</a:t>
            </a:r>
            <a:r>
              <a:rPr kumimoji="1" lang="en-US" altLang="ja-JP" b="1" baseline="30000" dirty="0">
                <a:solidFill>
                  <a:srgbClr val="FF0000"/>
                </a:solidFill>
              </a:rPr>
              <a:t>9</a:t>
            </a:r>
            <a:r>
              <a:rPr kumimoji="1" lang="en-US" altLang="ja-JP" b="1" dirty="0" smtClean="0">
                <a:solidFill>
                  <a:srgbClr val="FF0000"/>
                </a:solidFill>
              </a:rPr>
              <a:t>, laser spot size on the target ~ 7 </a:t>
            </a:r>
            <a:r>
              <a:rPr kumimoji="1" lang="en-US" altLang="ja-JP" b="1" dirty="0">
                <a:solidFill>
                  <a:srgbClr val="FF0000"/>
                </a:solidFill>
                <a:sym typeface="Symbol" panose="05050102010706020507" pitchFamily="18" charset="2"/>
              </a:rPr>
              <a:t>m</a:t>
            </a:r>
            <a:endParaRPr kumimoji="1" lang="en-US" altLang="ja-JP" b="1" baseline="30000" dirty="0" smtClean="0">
              <a:solidFill>
                <a:srgbClr val="FF0000"/>
              </a:solidFill>
            </a:endParaRPr>
          </a:p>
          <a:p>
            <a:pPr>
              <a:spcAft>
                <a:spcPts val="1200"/>
              </a:spcAft>
            </a:pPr>
            <a:r>
              <a:rPr kumimoji="1" lang="en-US" altLang="ja-JP" b="1" dirty="0" smtClean="0">
                <a:solidFill>
                  <a:srgbClr val="0000FF"/>
                </a:solidFill>
              </a:rPr>
              <a:t>Target: 1.6 </a:t>
            </a:r>
            <a:r>
              <a:rPr kumimoji="1" lang="en-US" altLang="ja-JP" b="1" dirty="0" smtClean="0">
                <a:solidFill>
                  <a:srgbClr val="0000FF"/>
                </a:solidFill>
                <a:sym typeface="Symbol" panose="05050102010706020507" pitchFamily="18" charset="2"/>
              </a:rPr>
              <a:t>m CH + 2 </a:t>
            </a:r>
            <a:r>
              <a:rPr kumimoji="1" lang="en-US" altLang="ja-JP" b="1" dirty="0">
                <a:solidFill>
                  <a:srgbClr val="0000FF"/>
                </a:solidFill>
                <a:sym typeface="Symbol" panose="05050102010706020507" pitchFamily="18" charset="2"/>
              </a:rPr>
              <a:t>m </a:t>
            </a:r>
            <a:r>
              <a:rPr kumimoji="1" lang="en-US" altLang="ja-JP" b="1" dirty="0" smtClean="0">
                <a:solidFill>
                  <a:srgbClr val="0000FF"/>
                </a:solidFill>
                <a:sym typeface="Symbol" panose="05050102010706020507" pitchFamily="18" charset="2"/>
              </a:rPr>
              <a:t>Si + 1.6 </a:t>
            </a:r>
            <a:r>
              <a:rPr kumimoji="1" lang="en-US" altLang="ja-JP" b="1" dirty="0">
                <a:solidFill>
                  <a:srgbClr val="0000FF"/>
                </a:solidFill>
                <a:sym typeface="Symbol" panose="05050102010706020507" pitchFamily="18" charset="2"/>
              </a:rPr>
              <a:t></a:t>
            </a:r>
            <a:r>
              <a:rPr kumimoji="1" lang="en-US" altLang="ja-JP" b="1" dirty="0" smtClean="0">
                <a:solidFill>
                  <a:srgbClr val="0000FF"/>
                </a:solidFill>
                <a:sym typeface="Symbol" panose="05050102010706020507" pitchFamily="18" charset="2"/>
              </a:rPr>
              <a:t>m CH</a:t>
            </a:r>
            <a:r>
              <a:rPr kumimoji="1" lang="en-US" altLang="ja-JP" b="1" dirty="0" smtClean="0">
                <a:solidFill>
                  <a:srgbClr val="0000FF"/>
                </a:solidFill>
              </a:rPr>
              <a:t>  </a:t>
            </a:r>
            <a:endParaRPr kumimoji="1" lang="ja-JP" altLang="en-US" b="1" dirty="0">
              <a:solidFill>
                <a:srgbClr val="0000FF"/>
              </a:solidFill>
            </a:endParaRPr>
          </a:p>
        </p:txBody>
      </p:sp>
      <p:sp>
        <p:nvSpPr>
          <p:cNvPr id="8" name="Rectangle 7"/>
          <p:cNvSpPr/>
          <p:nvPr/>
        </p:nvSpPr>
        <p:spPr bwMode="auto">
          <a:xfrm>
            <a:off x="6611410" y="3962401"/>
            <a:ext cx="772297" cy="35705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pPr>
            <a:endParaRPr kumimoji="0" lang="ja-JP" altLang="en-US" sz="1800" b="0" i="0" u="none" strike="noStrike" cap="none" normalizeH="0" baseline="0" smtClean="0">
              <a:ln>
                <a:noFill/>
              </a:ln>
              <a:effectLst/>
              <a:latin typeface="Arial" panose="020B0604020202020204" pitchFamily="34" charset="0"/>
            </a:endParaRPr>
          </a:p>
        </p:txBody>
      </p:sp>
    </p:spTree>
    <p:extLst>
      <p:ext uri="{BB962C8B-B14F-4D97-AF65-F5344CB8AC3E}">
        <p14:creationId xmlns="" xmlns:p14="http://schemas.microsoft.com/office/powerpoint/2010/main" val="3935451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46268" y="626049"/>
            <a:ext cx="10225306" cy="5854399"/>
          </a:xfrm>
          <a:prstGeom prst="rect">
            <a:avLst/>
          </a:prstGeom>
        </p:spPr>
      </p:pic>
      <p:sp>
        <p:nvSpPr>
          <p:cNvPr id="3" name="Text Box 6"/>
          <p:cNvSpPr txBox="1">
            <a:spLocks noChangeArrowheads="1"/>
          </p:cNvSpPr>
          <p:nvPr/>
        </p:nvSpPr>
        <p:spPr bwMode="auto">
          <a:xfrm>
            <a:off x="8408495" y="7093576"/>
            <a:ext cx="1718918" cy="461665"/>
          </a:xfrm>
          <a:prstGeom prst="rect">
            <a:avLst/>
          </a:prstGeom>
          <a:noFill/>
          <a:ln w="9525">
            <a:noFill/>
            <a:miter lim="800000"/>
            <a:headEnd/>
            <a:tailEnd/>
          </a:ln>
        </p:spPr>
        <p:txBody>
          <a:bodyPr wrap="none">
            <a:spAutoFit/>
          </a:bodyPr>
          <a:lstStyle/>
          <a:p>
            <a:r>
              <a:rPr lang="en-US" sz="1200" b="1" i="1" dirty="0"/>
              <a:t>J. </a:t>
            </a:r>
            <a:r>
              <a:rPr lang="en-US" sz="1200" b="1" i="1" dirty="0" err="1"/>
              <a:t>Colgan</a:t>
            </a:r>
            <a:r>
              <a:rPr lang="en-US" sz="1200" b="1" i="1" dirty="0"/>
              <a:t> et al., </a:t>
            </a:r>
            <a:endParaRPr lang="en-US" sz="1200" b="1" i="1" dirty="0" smtClean="0"/>
          </a:p>
          <a:p>
            <a:r>
              <a:rPr lang="en-US" sz="1200" b="1" i="1" dirty="0" smtClean="0"/>
              <a:t>EPL </a:t>
            </a:r>
            <a:r>
              <a:rPr lang="en-US" sz="1200" b="1" i="1" dirty="0"/>
              <a:t>(</a:t>
            </a:r>
            <a:r>
              <a:rPr lang="en-US" sz="1200" b="1" i="1" dirty="0" smtClean="0"/>
              <a:t>2016), accepted</a:t>
            </a:r>
          </a:p>
        </p:txBody>
      </p:sp>
      <p:sp>
        <p:nvSpPr>
          <p:cNvPr id="4" name="Rectangle 3"/>
          <p:cNvSpPr>
            <a:spLocks noChangeArrowheads="1"/>
          </p:cNvSpPr>
          <p:nvPr/>
        </p:nvSpPr>
        <p:spPr bwMode="auto">
          <a:xfrm>
            <a:off x="0" y="1"/>
            <a:ext cx="10079038" cy="635393"/>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a:r>
              <a:rPr lang="en-US" sz="2400" b="1" dirty="0" err="1" smtClean="0">
                <a:solidFill>
                  <a:srgbClr val="7030A0"/>
                </a:solidFill>
                <a:effectLst>
                  <a:outerShdw blurRad="38100" dist="38100" dir="2700000" algn="tl">
                    <a:srgbClr val="000000"/>
                  </a:outerShdw>
                </a:effectLst>
                <a:latin typeface="+mn-lt"/>
              </a:rPr>
              <a:t>Rydberg</a:t>
            </a:r>
            <a:r>
              <a:rPr lang="en-US" sz="2400" b="1" dirty="0" smtClean="0">
                <a:solidFill>
                  <a:srgbClr val="7030A0"/>
                </a:solidFill>
                <a:effectLst>
                  <a:outerShdw blurRad="38100" dist="38100" dir="2700000" algn="tl">
                    <a:srgbClr val="000000"/>
                  </a:outerShdw>
                </a:effectLst>
                <a:latin typeface="+mn-lt"/>
              </a:rPr>
              <a:t> hollow ion spectra </a:t>
            </a:r>
            <a:endParaRPr lang="en-US" sz="2400" b="1" dirty="0">
              <a:solidFill>
                <a:srgbClr val="7030A0"/>
              </a:solidFill>
              <a:effectLst>
                <a:outerShdw blurRad="38100" dist="38100" dir="2700000" algn="tl">
                  <a:srgbClr val="000000"/>
                </a:outerShdw>
              </a:effectLst>
              <a:latin typeface="+mn-lt"/>
            </a:endParaRPr>
          </a:p>
        </p:txBody>
      </p:sp>
      <p:sp>
        <p:nvSpPr>
          <p:cNvPr id="6" name="TextBox 5"/>
          <p:cNvSpPr txBox="1"/>
          <p:nvPr/>
        </p:nvSpPr>
        <p:spPr>
          <a:xfrm>
            <a:off x="0" y="6364845"/>
            <a:ext cx="8456868" cy="1323439"/>
          </a:xfrm>
          <a:prstGeom prst="rect">
            <a:avLst/>
          </a:prstGeom>
          <a:noFill/>
        </p:spPr>
        <p:txBody>
          <a:bodyPr wrap="square" rtlCol="0">
            <a:spAutoFit/>
          </a:bodyPr>
          <a:lstStyle/>
          <a:p>
            <a:r>
              <a:rPr kumimoji="1" lang="en-US" altLang="ja-JP" sz="1600" b="1" dirty="0" smtClean="0"/>
              <a:t>Modeling parameters include: 6 </a:t>
            </a:r>
            <a:r>
              <a:rPr kumimoji="1" lang="en-US" altLang="ja-JP" sz="1600" b="1" dirty="0" smtClean="0">
                <a:sym typeface="Symbol" panose="05050102010706020507" pitchFamily="18" charset="2"/>
              </a:rPr>
              <a:t>m </a:t>
            </a:r>
            <a:r>
              <a:rPr kumimoji="1" lang="en-US" altLang="ja-JP" sz="1600" b="1" dirty="0" smtClean="0"/>
              <a:t>optical thickness, 1% hot electrons and also</a:t>
            </a:r>
          </a:p>
          <a:p>
            <a:r>
              <a:rPr kumimoji="1" lang="en-US" altLang="ja-JP" sz="1600" b="1" dirty="0" smtClean="0">
                <a:solidFill>
                  <a:srgbClr val="FF00FF"/>
                </a:solidFill>
              </a:rPr>
              <a:t>Zone I -  N</a:t>
            </a:r>
            <a:r>
              <a:rPr kumimoji="1" lang="en-US" altLang="ja-JP" sz="1600" b="1" baseline="-25000" dirty="0" smtClean="0">
                <a:solidFill>
                  <a:srgbClr val="FF00FF"/>
                </a:solidFill>
              </a:rPr>
              <a:t>e</a:t>
            </a:r>
            <a:r>
              <a:rPr kumimoji="1" lang="en-US" altLang="ja-JP" sz="1600" b="1" dirty="0" smtClean="0">
                <a:solidFill>
                  <a:srgbClr val="FF00FF"/>
                </a:solidFill>
              </a:rPr>
              <a:t>=10</a:t>
            </a:r>
            <a:r>
              <a:rPr kumimoji="1" lang="en-US" altLang="ja-JP" sz="1600" b="1" baseline="30000" dirty="0" smtClean="0">
                <a:solidFill>
                  <a:srgbClr val="FF00FF"/>
                </a:solidFill>
              </a:rPr>
              <a:t>22</a:t>
            </a:r>
            <a:r>
              <a:rPr kumimoji="1" lang="en-US" altLang="ja-JP" sz="1600" b="1" dirty="0" smtClean="0">
                <a:solidFill>
                  <a:srgbClr val="FF00FF"/>
                </a:solidFill>
              </a:rPr>
              <a:t> cm</a:t>
            </a:r>
            <a:r>
              <a:rPr kumimoji="1" lang="en-US" altLang="ja-JP" sz="1600" b="1" baseline="30000" dirty="0" smtClean="0">
                <a:solidFill>
                  <a:srgbClr val="FF00FF"/>
                </a:solidFill>
              </a:rPr>
              <a:t>-3</a:t>
            </a:r>
            <a:r>
              <a:rPr kumimoji="1" lang="en-US" altLang="ja-JP" sz="1600" b="1" dirty="0" smtClean="0">
                <a:solidFill>
                  <a:srgbClr val="FF00FF"/>
                </a:solidFill>
              </a:rPr>
              <a:t>, bulk </a:t>
            </a:r>
            <a:r>
              <a:rPr kumimoji="1" lang="en-US" altLang="ja-JP" sz="1600" b="1" dirty="0" err="1" smtClean="0">
                <a:solidFill>
                  <a:srgbClr val="FF00FF"/>
                </a:solidFill>
              </a:rPr>
              <a:t>T</a:t>
            </a:r>
            <a:r>
              <a:rPr kumimoji="1" lang="en-US" altLang="ja-JP" sz="1600" b="1" baseline="-25000" dirty="0" err="1" smtClean="0">
                <a:solidFill>
                  <a:srgbClr val="FF00FF"/>
                </a:solidFill>
              </a:rPr>
              <a:t>e</a:t>
            </a:r>
            <a:r>
              <a:rPr kumimoji="1" lang="en-US" altLang="ja-JP" sz="1600" b="1" dirty="0" smtClean="0">
                <a:solidFill>
                  <a:srgbClr val="FF00FF"/>
                </a:solidFill>
              </a:rPr>
              <a:t>= 550 eV for Front and 400 eV for Rear spectrometers</a:t>
            </a:r>
          </a:p>
          <a:p>
            <a:r>
              <a:rPr kumimoji="1" lang="en-US" altLang="ja-JP" sz="1600" b="1" dirty="0" smtClean="0">
                <a:solidFill>
                  <a:srgbClr val="C00000"/>
                </a:solidFill>
              </a:rPr>
              <a:t>Zone II - N</a:t>
            </a:r>
            <a:r>
              <a:rPr kumimoji="1" lang="en-US" altLang="ja-JP" sz="1600" b="1" baseline="-25000" dirty="0" smtClean="0">
                <a:solidFill>
                  <a:srgbClr val="C00000"/>
                </a:solidFill>
              </a:rPr>
              <a:t>e</a:t>
            </a:r>
            <a:r>
              <a:rPr kumimoji="1" lang="en-US" altLang="ja-JP" sz="1600" b="1" dirty="0" smtClean="0">
                <a:solidFill>
                  <a:srgbClr val="C00000"/>
                </a:solidFill>
              </a:rPr>
              <a:t>=3x10</a:t>
            </a:r>
            <a:r>
              <a:rPr kumimoji="1" lang="en-US" altLang="ja-JP" sz="1600" b="1" baseline="30000" dirty="0" smtClean="0">
                <a:solidFill>
                  <a:srgbClr val="C00000"/>
                </a:solidFill>
              </a:rPr>
              <a:t>23</a:t>
            </a:r>
            <a:r>
              <a:rPr kumimoji="1" lang="en-US" altLang="ja-JP" sz="1600" b="1" dirty="0" smtClean="0">
                <a:solidFill>
                  <a:srgbClr val="C00000"/>
                </a:solidFill>
              </a:rPr>
              <a:t> cm</a:t>
            </a:r>
            <a:r>
              <a:rPr kumimoji="1" lang="en-US" altLang="ja-JP" sz="1600" b="1" baseline="30000" dirty="0" smtClean="0">
                <a:solidFill>
                  <a:srgbClr val="C00000"/>
                </a:solidFill>
              </a:rPr>
              <a:t>-3</a:t>
            </a:r>
            <a:r>
              <a:rPr kumimoji="1" lang="en-US" altLang="ja-JP" sz="1600" b="1" dirty="0" smtClean="0">
                <a:solidFill>
                  <a:srgbClr val="C00000"/>
                </a:solidFill>
              </a:rPr>
              <a:t>,T</a:t>
            </a:r>
            <a:r>
              <a:rPr kumimoji="1" lang="en-US" altLang="ja-JP" sz="1600" b="1" baseline="-25000" dirty="0" smtClean="0">
                <a:solidFill>
                  <a:srgbClr val="C00000"/>
                </a:solidFill>
              </a:rPr>
              <a:t>e</a:t>
            </a:r>
            <a:r>
              <a:rPr kumimoji="1" lang="en-US" altLang="ja-JP" sz="1600" b="1" dirty="0">
                <a:solidFill>
                  <a:srgbClr val="C00000"/>
                </a:solidFill>
              </a:rPr>
              <a:t>= </a:t>
            </a:r>
            <a:r>
              <a:rPr kumimoji="1" lang="en-US" altLang="ja-JP" sz="1600" b="1" dirty="0" smtClean="0">
                <a:solidFill>
                  <a:srgbClr val="C00000"/>
                </a:solidFill>
              </a:rPr>
              <a:t>180 </a:t>
            </a:r>
            <a:r>
              <a:rPr kumimoji="1" lang="en-US" altLang="ja-JP" sz="1600" b="1" dirty="0">
                <a:solidFill>
                  <a:srgbClr val="C00000"/>
                </a:solidFill>
              </a:rPr>
              <a:t>eV </a:t>
            </a:r>
            <a:r>
              <a:rPr kumimoji="1" lang="en-US" altLang="ja-JP" sz="1600" b="1" dirty="0" smtClean="0">
                <a:solidFill>
                  <a:srgbClr val="C00000"/>
                </a:solidFill>
              </a:rPr>
              <a:t>and </a:t>
            </a:r>
            <a:r>
              <a:rPr kumimoji="1" lang="en-US" altLang="ja-JP" sz="1600" b="1" dirty="0" err="1">
                <a:solidFill>
                  <a:srgbClr val="C00000"/>
                </a:solidFill>
              </a:rPr>
              <a:t>T</a:t>
            </a:r>
            <a:r>
              <a:rPr kumimoji="1" lang="en-US" altLang="ja-JP" sz="1600" b="1" baseline="-25000" dirty="0" err="1">
                <a:solidFill>
                  <a:srgbClr val="C00000"/>
                </a:solidFill>
              </a:rPr>
              <a:t>e</a:t>
            </a:r>
            <a:r>
              <a:rPr kumimoji="1" lang="en-US" altLang="ja-JP" sz="1600" b="1" dirty="0">
                <a:solidFill>
                  <a:srgbClr val="C00000"/>
                </a:solidFill>
              </a:rPr>
              <a:t>= 9</a:t>
            </a:r>
            <a:r>
              <a:rPr kumimoji="1" lang="en-US" altLang="ja-JP" sz="1600" b="1" dirty="0" smtClean="0">
                <a:solidFill>
                  <a:srgbClr val="C00000"/>
                </a:solidFill>
              </a:rPr>
              <a:t>0 eV, </a:t>
            </a:r>
            <a:r>
              <a:rPr kumimoji="1" lang="en-US" altLang="ja-JP" sz="1600" b="1" dirty="0" err="1" smtClean="0">
                <a:solidFill>
                  <a:srgbClr val="C00000"/>
                </a:solidFill>
              </a:rPr>
              <a:t>kT</a:t>
            </a:r>
            <a:r>
              <a:rPr kumimoji="1" lang="en-US" altLang="ja-JP" sz="1600" b="1" baseline="-25000" dirty="0" err="1" smtClean="0">
                <a:solidFill>
                  <a:srgbClr val="C00000"/>
                </a:solidFill>
              </a:rPr>
              <a:t>r</a:t>
            </a:r>
            <a:r>
              <a:rPr kumimoji="1" lang="en-US" altLang="ja-JP" sz="1600" b="1" dirty="0" smtClean="0">
                <a:solidFill>
                  <a:srgbClr val="C00000"/>
                </a:solidFill>
              </a:rPr>
              <a:t> = 2 </a:t>
            </a:r>
            <a:r>
              <a:rPr kumimoji="1" lang="en-US" altLang="ja-JP" sz="1600" b="1" dirty="0" err="1" smtClean="0">
                <a:solidFill>
                  <a:srgbClr val="C00000"/>
                </a:solidFill>
              </a:rPr>
              <a:t>KeV</a:t>
            </a:r>
            <a:endParaRPr kumimoji="1" lang="en-US" altLang="ja-JP" sz="1600" b="1" dirty="0" smtClean="0">
              <a:solidFill>
                <a:srgbClr val="C00000"/>
              </a:solidFill>
            </a:endParaRPr>
          </a:p>
          <a:p>
            <a:r>
              <a:rPr kumimoji="1" lang="en-US" altLang="ja-JP" sz="1600" b="1" dirty="0">
                <a:solidFill>
                  <a:srgbClr val="2901BB"/>
                </a:solidFill>
              </a:rPr>
              <a:t>Zone </a:t>
            </a:r>
            <a:r>
              <a:rPr kumimoji="1" lang="en-US" altLang="ja-JP" sz="1600" b="1" dirty="0" smtClean="0">
                <a:solidFill>
                  <a:srgbClr val="2901BB"/>
                </a:solidFill>
              </a:rPr>
              <a:t>III </a:t>
            </a:r>
            <a:r>
              <a:rPr kumimoji="1" lang="en-US" altLang="ja-JP" sz="1600" b="1" dirty="0">
                <a:solidFill>
                  <a:srgbClr val="2901BB"/>
                </a:solidFill>
              </a:rPr>
              <a:t>- N</a:t>
            </a:r>
            <a:r>
              <a:rPr kumimoji="1" lang="en-US" altLang="ja-JP" sz="1600" b="1" baseline="-25000" dirty="0">
                <a:solidFill>
                  <a:srgbClr val="2901BB"/>
                </a:solidFill>
              </a:rPr>
              <a:t>e</a:t>
            </a:r>
            <a:r>
              <a:rPr kumimoji="1" lang="en-US" altLang="ja-JP" sz="1600" b="1" dirty="0">
                <a:solidFill>
                  <a:srgbClr val="2901BB"/>
                </a:solidFill>
              </a:rPr>
              <a:t>=3x10</a:t>
            </a:r>
            <a:r>
              <a:rPr kumimoji="1" lang="en-US" altLang="ja-JP" sz="1600" b="1" baseline="30000" dirty="0">
                <a:solidFill>
                  <a:srgbClr val="2901BB"/>
                </a:solidFill>
              </a:rPr>
              <a:t>23</a:t>
            </a:r>
            <a:r>
              <a:rPr kumimoji="1" lang="en-US" altLang="ja-JP" sz="1600" b="1" dirty="0">
                <a:solidFill>
                  <a:srgbClr val="2901BB"/>
                </a:solidFill>
              </a:rPr>
              <a:t> cm</a:t>
            </a:r>
            <a:r>
              <a:rPr kumimoji="1" lang="en-US" altLang="ja-JP" sz="1600" b="1" baseline="30000" dirty="0">
                <a:solidFill>
                  <a:srgbClr val="2901BB"/>
                </a:solidFill>
              </a:rPr>
              <a:t>-3</a:t>
            </a:r>
            <a:r>
              <a:rPr kumimoji="1" lang="en-US" altLang="ja-JP" sz="1600" b="1" dirty="0">
                <a:solidFill>
                  <a:srgbClr val="2901BB"/>
                </a:solidFill>
              </a:rPr>
              <a:t>,T</a:t>
            </a:r>
            <a:r>
              <a:rPr kumimoji="1" lang="en-US" altLang="ja-JP" sz="1600" b="1" baseline="-25000" dirty="0">
                <a:solidFill>
                  <a:srgbClr val="2901BB"/>
                </a:solidFill>
              </a:rPr>
              <a:t>e</a:t>
            </a:r>
            <a:r>
              <a:rPr kumimoji="1" lang="en-US" altLang="ja-JP" sz="1600" b="1" dirty="0">
                <a:solidFill>
                  <a:srgbClr val="2901BB"/>
                </a:solidFill>
              </a:rPr>
              <a:t>= </a:t>
            </a:r>
            <a:r>
              <a:rPr kumimoji="1" lang="en-US" altLang="ja-JP" sz="1600" b="1" dirty="0" smtClean="0">
                <a:solidFill>
                  <a:srgbClr val="2901BB"/>
                </a:solidFill>
              </a:rPr>
              <a:t>10 eV, </a:t>
            </a:r>
            <a:r>
              <a:rPr kumimoji="1" lang="en-US" altLang="ja-JP" sz="1600" b="1" dirty="0" err="1">
                <a:solidFill>
                  <a:srgbClr val="2901BB"/>
                </a:solidFill>
              </a:rPr>
              <a:t>kT</a:t>
            </a:r>
            <a:r>
              <a:rPr kumimoji="1" lang="en-US" altLang="ja-JP" sz="1600" b="1" baseline="-25000" dirty="0" err="1">
                <a:solidFill>
                  <a:srgbClr val="2901BB"/>
                </a:solidFill>
              </a:rPr>
              <a:t>r</a:t>
            </a:r>
            <a:r>
              <a:rPr kumimoji="1" lang="en-US" altLang="ja-JP" sz="1600" b="1" dirty="0">
                <a:solidFill>
                  <a:srgbClr val="2901BB"/>
                </a:solidFill>
              </a:rPr>
              <a:t> = </a:t>
            </a:r>
            <a:r>
              <a:rPr kumimoji="1" lang="en-US" altLang="ja-JP" sz="1600" b="1" dirty="0" smtClean="0">
                <a:solidFill>
                  <a:srgbClr val="2901BB"/>
                </a:solidFill>
              </a:rPr>
              <a:t>3 </a:t>
            </a:r>
            <a:r>
              <a:rPr kumimoji="1" lang="en-US" altLang="ja-JP" sz="1600" b="1" dirty="0" err="1" smtClean="0">
                <a:solidFill>
                  <a:srgbClr val="2901BB"/>
                </a:solidFill>
              </a:rPr>
              <a:t>KeV</a:t>
            </a:r>
            <a:r>
              <a:rPr kumimoji="1" lang="en-US" altLang="ja-JP" sz="1600" b="1" dirty="0" smtClean="0">
                <a:solidFill>
                  <a:srgbClr val="2901BB"/>
                </a:solidFill>
              </a:rPr>
              <a:t> + </a:t>
            </a:r>
            <a:r>
              <a:rPr kumimoji="1" lang="en-US" altLang="ja-JP" sz="1600" b="1" dirty="0" err="1">
                <a:solidFill>
                  <a:srgbClr val="2901BB"/>
                </a:solidFill>
              </a:rPr>
              <a:t>kT</a:t>
            </a:r>
            <a:r>
              <a:rPr kumimoji="1" lang="en-US" altLang="ja-JP" sz="1600" b="1" baseline="-25000" dirty="0" err="1">
                <a:solidFill>
                  <a:srgbClr val="2901BB"/>
                </a:solidFill>
              </a:rPr>
              <a:t>r</a:t>
            </a:r>
            <a:r>
              <a:rPr kumimoji="1" lang="en-US" altLang="ja-JP" sz="1600" b="1" dirty="0">
                <a:solidFill>
                  <a:srgbClr val="2901BB"/>
                </a:solidFill>
              </a:rPr>
              <a:t> = 3 </a:t>
            </a:r>
            <a:r>
              <a:rPr kumimoji="1" lang="en-US" altLang="ja-JP" sz="1600" b="1" dirty="0" err="1">
                <a:solidFill>
                  <a:srgbClr val="2901BB"/>
                </a:solidFill>
              </a:rPr>
              <a:t>KeV</a:t>
            </a:r>
            <a:r>
              <a:rPr kumimoji="1" lang="en-US" altLang="ja-JP" sz="1600" b="1" dirty="0">
                <a:solidFill>
                  <a:srgbClr val="2901BB"/>
                </a:solidFill>
              </a:rPr>
              <a:t> </a:t>
            </a:r>
            <a:r>
              <a:rPr kumimoji="1" lang="en-US" altLang="ja-JP" sz="1600" b="1" dirty="0" err="1" smtClean="0">
                <a:solidFill>
                  <a:srgbClr val="2901BB"/>
                </a:solidFill>
              </a:rPr>
              <a:t>enchanced</a:t>
            </a:r>
            <a:r>
              <a:rPr kumimoji="1" lang="en-US" altLang="ja-JP" sz="1600" b="1" dirty="0" smtClean="0">
                <a:solidFill>
                  <a:srgbClr val="2901BB"/>
                </a:solidFill>
              </a:rPr>
              <a:t> by factor of 5</a:t>
            </a:r>
            <a:endParaRPr kumimoji="1" lang="en-US" altLang="ja-JP" sz="1600" b="1" dirty="0">
              <a:solidFill>
                <a:srgbClr val="2901BB"/>
              </a:solidFill>
            </a:endParaRPr>
          </a:p>
          <a:p>
            <a:endParaRPr kumimoji="1" lang="ja-JP" altLang="en-US" sz="1600" dirty="0"/>
          </a:p>
        </p:txBody>
      </p:sp>
      <p:sp>
        <p:nvSpPr>
          <p:cNvPr id="7" name="TextBox 6"/>
          <p:cNvSpPr txBox="1"/>
          <p:nvPr/>
        </p:nvSpPr>
        <p:spPr>
          <a:xfrm>
            <a:off x="2730738" y="3705727"/>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
        <p:nvSpPr>
          <p:cNvPr id="8" name="TextBox 7"/>
          <p:cNvSpPr txBox="1"/>
          <p:nvPr/>
        </p:nvSpPr>
        <p:spPr>
          <a:xfrm>
            <a:off x="2690635" y="2582782"/>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
        <p:nvSpPr>
          <p:cNvPr id="9" name="TextBox 8"/>
          <p:cNvSpPr txBox="1"/>
          <p:nvPr/>
        </p:nvSpPr>
        <p:spPr>
          <a:xfrm>
            <a:off x="3468552" y="2576666"/>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sym typeface="Symbol" panose="05050102010706020507" pitchFamily="18" charset="2"/>
              </a:rPr>
              <a:t>He</a:t>
            </a:r>
            <a:r>
              <a:rPr kumimoji="1" lang="en-US" altLang="ja-JP" sz="1400" b="1" baseline="-25000" dirty="0">
                <a:solidFill>
                  <a:srgbClr val="C00000"/>
                </a:solidFill>
                <a:sym typeface="Symbol" panose="05050102010706020507" pitchFamily="18" charset="2"/>
              </a:rPr>
              <a:t></a:t>
            </a:r>
            <a:endParaRPr kumimoji="1" lang="ja-JP" altLang="en-US" sz="1400" b="1" dirty="0">
              <a:solidFill>
                <a:srgbClr val="C00000"/>
              </a:solidFill>
            </a:endParaRPr>
          </a:p>
        </p:txBody>
      </p:sp>
      <p:sp>
        <p:nvSpPr>
          <p:cNvPr id="10" name="TextBox 9"/>
          <p:cNvSpPr txBox="1"/>
          <p:nvPr/>
        </p:nvSpPr>
        <p:spPr>
          <a:xfrm>
            <a:off x="1768351" y="1884745"/>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
        <p:nvSpPr>
          <p:cNvPr id="11" name="TextBox 10"/>
          <p:cNvSpPr txBox="1"/>
          <p:nvPr/>
        </p:nvSpPr>
        <p:spPr>
          <a:xfrm>
            <a:off x="1768351" y="4790352"/>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
        <p:nvSpPr>
          <p:cNvPr id="12" name="TextBox 11"/>
          <p:cNvSpPr txBox="1"/>
          <p:nvPr/>
        </p:nvSpPr>
        <p:spPr>
          <a:xfrm>
            <a:off x="3344239" y="3715651"/>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sym typeface="Symbol" panose="05050102010706020507" pitchFamily="18" charset="2"/>
              </a:rPr>
              <a:t>He</a:t>
            </a:r>
            <a:r>
              <a:rPr kumimoji="1" lang="en-US" altLang="ja-JP" sz="1400" b="1" baseline="-25000" dirty="0">
                <a:solidFill>
                  <a:srgbClr val="C00000"/>
                </a:solidFill>
                <a:sym typeface="Symbol" panose="05050102010706020507" pitchFamily="18" charset="2"/>
              </a:rPr>
              <a:t></a:t>
            </a:r>
            <a:endParaRPr kumimoji="1" lang="ja-JP" altLang="en-US" sz="1400" b="1" dirty="0">
              <a:solidFill>
                <a:srgbClr val="C00000"/>
              </a:solidFill>
            </a:endParaRPr>
          </a:p>
        </p:txBody>
      </p:sp>
      <p:sp>
        <p:nvSpPr>
          <p:cNvPr id="13" name="TextBox 12"/>
          <p:cNvSpPr txBox="1"/>
          <p:nvPr/>
        </p:nvSpPr>
        <p:spPr>
          <a:xfrm>
            <a:off x="6941123" y="1065805"/>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sym typeface="Symbol" panose="05050102010706020507" pitchFamily="18" charset="2"/>
              </a:rPr>
              <a:t>He</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
        <p:nvSpPr>
          <p:cNvPr id="14" name="TextBox 13"/>
          <p:cNvSpPr txBox="1"/>
          <p:nvPr/>
        </p:nvSpPr>
        <p:spPr>
          <a:xfrm>
            <a:off x="5601813" y="1304620"/>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a:solidFill>
                  <a:srgbClr val="C00000"/>
                </a:solidFill>
                <a:sym typeface="Symbol" panose="05050102010706020507" pitchFamily="18" charset="2"/>
              </a:rPr>
              <a:t></a:t>
            </a:r>
            <a:endParaRPr kumimoji="1" lang="ja-JP" altLang="en-US" sz="1400" b="1" dirty="0">
              <a:solidFill>
                <a:srgbClr val="C00000"/>
              </a:solidFill>
            </a:endParaRPr>
          </a:p>
        </p:txBody>
      </p:sp>
      <p:sp>
        <p:nvSpPr>
          <p:cNvPr id="15" name="TextBox 14"/>
          <p:cNvSpPr txBox="1"/>
          <p:nvPr/>
        </p:nvSpPr>
        <p:spPr>
          <a:xfrm>
            <a:off x="5525623" y="4982275"/>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rPr>
              <a:t>Ly</a:t>
            </a:r>
            <a:r>
              <a:rPr kumimoji="1" lang="en-US" altLang="ja-JP" sz="1400" b="1" baseline="-25000" dirty="0">
                <a:solidFill>
                  <a:srgbClr val="C00000"/>
                </a:solidFill>
                <a:sym typeface="Symbol" panose="05050102010706020507" pitchFamily="18" charset="2"/>
              </a:rPr>
              <a:t></a:t>
            </a:r>
            <a:endParaRPr kumimoji="1" lang="ja-JP" altLang="en-US" sz="1400" b="1" dirty="0">
              <a:solidFill>
                <a:srgbClr val="C00000"/>
              </a:solidFill>
            </a:endParaRPr>
          </a:p>
        </p:txBody>
      </p:sp>
      <p:sp>
        <p:nvSpPr>
          <p:cNvPr id="16" name="TextBox 15"/>
          <p:cNvSpPr txBox="1"/>
          <p:nvPr/>
        </p:nvSpPr>
        <p:spPr>
          <a:xfrm>
            <a:off x="6985228" y="3696718"/>
            <a:ext cx="529307" cy="307777"/>
          </a:xfrm>
          <a:prstGeom prst="rect">
            <a:avLst/>
          </a:prstGeom>
          <a:solidFill>
            <a:srgbClr val="FFFFCC"/>
          </a:solidFill>
        </p:spPr>
        <p:txBody>
          <a:bodyPr wrap="square" rtlCol="0">
            <a:spAutoFit/>
          </a:bodyPr>
          <a:lstStyle/>
          <a:p>
            <a:r>
              <a:rPr kumimoji="1" lang="en-US" altLang="ja-JP" sz="1400" b="1" dirty="0" smtClean="0">
                <a:solidFill>
                  <a:srgbClr val="C00000"/>
                </a:solidFill>
                <a:sym typeface="Symbol" panose="05050102010706020507" pitchFamily="18" charset="2"/>
              </a:rPr>
              <a:t>He</a:t>
            </a:r>
            <a:r>
              <a:rPr kumimoji="1" lang="en-US" altLang="ja-JP" sz="1400" b="1" baseline="-25000" dirty="0" smtClean="0">
                <a:solidFill>
                  <a:srgbClr val="C00000"/>
                </a:solidFill>
                <a:sym typeface="Symbol" panose="05050102010706020507" pitchFamily="18" charset="2"/>
              </a:rPr>
              <a:t></a:t>
            </a:r>
            <a:endParaRPr kumimoji="1" lang="ja-JP" altLang="en-US" sz="1400" b="1" dirty="0">
              <a:solidFill>
                <a:srgbClr val="C00000"/>
              </a:solidFill>
            </a:endParaRPr>
          </a:p>
        </p:txBody>
      </p:sp>
    </p:spTree>
    <p:extLst>
      <p:ext uri="{BB962C8B-B14F-4D97-AF65-F5344CB8AC3E}">
        <p14:creationId xmlns="" xmlns:p14="http://schemas.microsoft.com/office/powerpoint/2010/main" val="3174584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522332" y="832521"/>
            <a:ext cx="6130230" cy="6382339"/>
          </a:xfrm>
          <a:prstGeom prst="rect">
            <a:avLst/>
          </a:prstGeom>
        </p:spPr>
      </p:pic>
      <p:sp>
        <p:nvSpPr>
          <p:cNvPr id="3" name="Text Box 6"/>
          <p:cNvSpPr txBox="1">
            <a:spLocks noChangeArrowheads="1"/>
          </p:cNvSpPr>
          <p:nvPr/>
        </p:nvSpPr>
        <p:spPr bwMode="auto">
          <a:xfrm>
            <a:off x="8201417" y="7051842"/>
            <a:ext cx="1877621" cy="461665"/>
          </a:xfrm>
          <a:prstGeom prst="rect">
            <a:avLst/>
          </a:prstGeom>
          <a:noFill/>
          <a:ln w="9525">
            <a:noFill/>
            <a:miter lim="800000"/>
            <a:headEnd/>
            <a:tailEnd/>
          </a:ln>
        </p:spPr>
        <p:txBody>
          <a:bodyPr wrap="square">
            <a:spAutoFit/>
          </a:bodyPr>
          <a:lstStyle/>
          <a:p>
            <a:r>
              <a:rPr lang="en-US" sz="1200" b="1" i="1" dirty="0"/>
              <a:t>J. </a:t>
            </a:r>
            <a:r>
              <a:rPr lang="en-US" sz="1200" b="1" i="1" dirty="0" err="1"/>
              <a:t>Colgan</a:t>
            </a:r>
            <a:r>
              <a:rPr lang="en-US" sz="1200" b="1" i="1" dirty="0"/>
              <a:t> et al., </a:t>
            </a:r>
            <a:r>
              <a:rPr lang="en-US" sz="1200" b="1" i="1" dirty="0" smtClean="0"/>
              <a:t>EPL </a:t>
            </a:r>
            <a:r>
              <a:rPr lang="en-US" sz="1200" b="1" i="1" dirty="0"/>
              <a:t>(</a:t>
            </a:r>
            <a:r>
              <a:rPr lang="en-US" sz="1200" b="1" i="1" dirty="0" smtClean="0"/>
              <a:t>2016</a:t>
            </a:r>
            <a:r>
              <a:rPr lang="en-US" sz="1200" b="1" i="1" dirty="0" smtClean="0"/>
              <a:t>)</a:t>
            </a:r>
            <a:endParaRPr lang="en-US" sz="1200" b="1" i="1" dirty="0" smtClean="0"/>
          </a:p>
        </p:txBody>
      </p:sp>
      <p:sp>
        <p:nvSpPr>
          <p:cNvPr id="7" name="TextBox 6"/>
          <p:cNvSpPr txBox="1"/>
          <p:nvPr/>
        </p:nvSpPr>
        <p:spPr>
          <a:xfrm>
            <a:off x="0" y="6922472"/>
            <a:ext cx="8201418" cy="584775"/>
          </a:xfrm>
          <a:prstGeom prst="rect">
            <a:avLst/>
          </a:prstGeom>
          <a:solidFill>
            <a:srgbClr val="FFFFCC"/>
          </a:solidFill>
        </p:spPr>
        <p:txBody>
          <a:bodyPr wrap="square" rtlCol="0">
            <a:spAutoFit/>
          </a:bodyPr>
          <a:lstStyle/>
          <a:p>
            <a:r>
              <a:rPr kumimoji="1" lang="en-US" altLang="ja-JP" sz="1600" b="1" dirty="0" smtClean="0">
                <a:solidFill>
                  <a:srgbClr val="C00000"/>
                </a:solidFill>
              </a:rPr>
              <a:t>Observed spectra could not be explained only by influence of hot electrons. </a:t>
            </a:r>
          </a:p>
          <a:p>
            <a:r>
              <a:rPr kumimoji="1" lang="en-US" altLang="ja-JP" sz="1600" b="1" dirty="0" smtClean="0">
                <a:solidFill>
                  <a:srgbClr val="C00000"/>
                </a:solidFill>
              </a:rPr>
              <a:t>The photo pumping by external X-ray source should be introduced in modeling </a:t>
            </a:r>
            <a:endParaRPr kumimoji="1" lang="ja-JP" altLang="en-US" sz="1600" b="1" dirty="0">
              <a:solidFill>
                <a:srgbClr val="C00000"/>
              </a:solidFill>
            </a:endParaRPr>
          </a:p>
        </p:txBody>
      </p:sp>
      <p:pic>
        <p:nvPicPr>
          <p:cNvPr id="8" name="Picture 7"/>
          <p:cNvPicPr>
            <a:picLocks noChangeAspect="1"/>
          </p:cNvPicPr>
          <p:nvPr/>
        </p:nvPicPr>
        <p:blipFill>
          <a:blip r:embed="rId3" cstate="print"/>
          <a:stretch>
            <a:fillRect/>
          </a:stretch>
        </p:blipFill>
        <p:spPr>
          <a:xfrm>
            <a:off x="-145230" y="832519"/>
            <a:ext cx="3667562" cy="6083692"/>
          </a:xfrm>
          <a:prstGeom prst="rect">
            <a:avLst/>
          </a:prstGeom>
        </p:spPr>
      </p:pic>
      <p:sp>
        <p:nvSpPr>
          <p:cNvPr id="9" name="Rectangle 20"/>
          <p:cNvSpPr>
            <a:spLocks noChangeArrowheads="1"/>
          </p:cNvSpPr>
          <p:nvPr/>
        </p:nvSpPr>
        <p:spPr bwMode="auto">
          <a:xfrm>
            <a:off x="1" y="1"/>
            <a:ext cx="10077980" cy="525443"/>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a:defRPr/>
            </a:pPr>
            <a:r>
              <a:rPr lang="en-US" sz="2425" dirty="0" smtClean="0">
                <a:solidFill>
                  <a:srgbClr val="5A0DAF"/>
                </a:solidFill>
                <a:effectLst>
                  <a:outerShdw blurRad="38100" dist="38100" dir="2700000" algn="tl">
                    <a:srgbClr val="000000"/>
                  </a:outerShdw>
                </a:effectLst>
                <a:latin typeface="Comic Sans MS" pitchFamily="66" charset="0"/>
              </a:rPr>
              <a:t>Modeling of Si hollow ion spectra </a:t>
            </a:r>
            <a:r>
              <a:rPr lang="en-US" sz="2425" dirty="0" err="1" smtClean="0">
                <a:solidFill>
                  <a:srgbClr val="5A0DAF"/>
                </a:solidFill>
                <a:effectLst>
                  <a:outerShdw blurRad="38100" dist="38100" dir="2700000" algn="tl">
                    <a:srgbClr val="000000"/>
                  </a:outerShdw>
                </a:effectLst>
                <a:latin typeface="Comic Sans MS" pitchFamily="66" charset="0"/>
              </a:rPr>
              <a:t>vs</a:t>
            </a:r>
            <a:r>
              <a:rPr lang="en-US" sz="2425" dirty="0" smtClean="0">
                <a:solidFill>
                  <a:srgbClr val="5A0DAF"/>
                </a:solidFill>
                <a:effectLst>
                  <a:outerShdw blurRad="38100" dist="38100" dir="2700000" algn="tl">
                    <a:srgbClr val="000000"/>
                  </a:outerShdw>
                </a:effectLst>
                <a:latin typeface="Comic Sans MS" pitchFamily="66" charset="0"/>
              </a:rPr>
              <a:t> radiation temperature and hot e</a:t>
            </a:r>
            <a:endParaRPr lang="en-US" sz="2425" dirty="0">
              <a:solidFill>
                <a:srgbClr val="5A0DAF"/>
              </a:solidFill>
              <a:effectLst>
                <a:outerShdw blurRad="38100" dist="38100" dir="2700000" algn="tl">
                  <a:srgbClr val="000000"/>
                </a:outerShdw>
              </a:effectLst>
              <a:latin typeface="Comic Sans MS" pitchFamily="66" charset="0"/>
            </a:endParaRPr>
          </a:p>
        </p:txBody>
      </p:sp>
    </p:spTree>
    <p:extLst>
      <p:ext uri="{BB962C8B-B14F-4D97-AF65-F5344CB8AC3E}">
        <p14:creationId xmlns="" xmlns:p14="http://schemas.microsoft.com/office/powerpoint/2010/main" val="8010512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5761" y="1219101"/>
            <a:ext cx="5009369" cy="569379"/>
          </a:xfrm>
          <a:prstGeom prst="rect">
            <a:avLst/>
          </a:prstGeom>
          <a:noFill/>
        </p:spPr>
        <p:txBody>
          <a:bodyPr wrap="none" lIns="91432" tIns="45716" rIns="91432" bIns="45716" rtlCol="0">
            <a:spAutoFit/>
          </a:bodyPr>
          <a:lstStyle/>
          <a:p>
            <a:r>
              <a:rPr lang="ru-RU" sz="3100" b="1" dirty="0">
                <a:solidFill>
                  <a:schemeClr val="accent5">
                    <a:lumMod val="50000"/>
                  </a:schemeClr>
                </a:solidFill>
              </a:rPr>
              <a:t>A(1s2l</a:t>
            </a:r>
            <a:r>
              <a:rPr lang="ru-RU" sz="3100" b="1" baseline="30000" dirty="0">
                <a:solidFill>
                  <a:schemeClr val="accent5">
                    <a:lumMod val="50000"/>
                  </a:schemeClr>
                </a:solidFill>
              </a:rPr>
              <a:t>n</a:t>
            </a:r>
            <a:r>
              <a:rPr lang="ru-RU" sz="3100" b="1" dirty="0">
                <a:solidFill>
                  <a:schemeClr val="accent5">
                    <a:lumMod val="50000"/>
                  </a:schemeClr>
                </a:solidFill>
              </a:rPr>
              <a:t>) </a:t>
            </a:r>
            <a:r>
              <a:rPr lang="ru-RU" sz="3100" b="1" dirty="0"/>
              <a:t>+ </a:t>
            </a:r>
            <a:r>
              <a:rPr lang="en-US" sz="3100" b="1" dirty="0"/>
              <a:t>ħ</a:t>
            </a:r>
            <a:r>
              <a:rPr lang="el-GR" sz="3100" b="1" dirty="0"/>
              <a:t>ω</a:t>
            </a:r>
            <a:r>
              <a:rPr lang="ru-RU" sz="3100" b="1" dirty="0"/>
              <a:t> → </a:t>
            </a:r>
            <a:r>
              <a:rPr lang="ru-RU" sz="3100" b="1" dirty="0">
                <a:solidFill>
                  <a:srgbClr val="C00000"/>
                </a:solidFill>
              </a:rPr>
              <a:t>A(2l</a:t>
            </a:r>
            <a:r>
              <a:rPr lang="ru-RU" sz="3100" b="1" baseline="30000" dirty="0">
                <a:solidFill>
                  <a:srgbClr val="C00000"/>
                </a:solidFill>
              </a:rPr>
              <a:t>n</a:t>
            </a:r>
            <a:r>
              <a:rPr lang="ru-RU" sz="3100" b="1" dirty="0">
                <a:solidFill>
                  <a:srgbClr val="C00000"/>
                </a:solidFill>
              </a:rPr>
              <a:t>) </a:t>
            </a:r>
            <a:r>
              <a:rPr lang="ru-RU" sz="3100" b="1" dirty="0"/>
              <a:t>+ </a:t>
            </a:r>
            <a:r>
              <a:rPr lang="ru-RU" sz="3100" b="1" dirty="0" err="1"/>
              <a:t>e</a:t>
            </a:r>
            <a:endParaRPr lang="ru-RU" sz="3100" b="1" dirty="0"/>
          </a:p>
        </p:txBody>
      </p:sp>
      <p:sp>
        <p:nvSpPr>
          <p:cNvPr id="7" name="TextBox 6"/>
          <p:cNvSpPr txBox="1"/>
          <p:nvPr/>
        </p:nvSpPr>
        <p:spPr>
          <a:xfrm>
            <a:off x="567225" y="3015740"/>
            <a:ext cx="9256044" cy="2693037"/>
          </a:xfrm>
          <a:prstGeom prst="rect">
            <a:avLst/>
          </a:prstGeom>
          <a:noFill/>
        </p:spPr>
        <p:txBody>
          <a:bodyPr wrap="none" lIns="91432" tIns="45716" rIns="91432" bIns="45716" rtlCol="0">
            <a:spAutoFit/>
          </a:bodyPr>
          <a:lstStyle/>
          <a:p>
            <a:pPr algn="ctr"/>
            <a:r>
              <a:rPr lang="ru-RU" sz="3100" b="1" dirty="0">
                <a:solidFill>
                  <a:srgbClr val="C00000"/>
                </a:solidFill>
              </a:rPr>
              <a:t>N(2l</a:t>
            </a:r>
            <a:r>
              <a:rPr lang="ru-RU" sz="3100" b="1" baseline="30000" dirty="0">
                <a:solidFill>
                  <a:srgbClr val="C00000"/>
                </a:solidFill>
              </a:rPr>
              <a:t>n</a:t>
            </a:r>
            <a:r>
              <a:rPr lang="ru-RU" sz="3100" b="1" dirty="0">
                <a:solidFill>
                  <a:srgbClr val="C00000"/>
                </a:solidFill>
              </a:rPr>
              <a:t>)</a:t>
            </a:r>
            <a:r>
              <a:rPr lang="ru-RU" sz="3100" b="1" dirty="0"/>
              <a:t>/</a:t>
            </a:r>
            <a:r>
              <a:rPr lang="ru-RU" sz="3100" b="1" dirty="0">
                <a:solidFill>
                  <a:srgbClr val="009900"/>
                </a:solidFill>
              </a:rPr>
              <a:t>N(1s2l</a:t>
            </a:r>
            <a:r>
              <a:rPr lang="ru-RU" sz="3100" b="1" baseline="30000" dirty="0">
                <a:solidFill>
                  <a:srgbClr val="009900"/>
                </a:solidFill>
              </a:rPr>
              <a:t>n</a:t>
            </a:r>
            <a:r>
              <a:rPr lang="ru-RU" sz="3100" b="1" dirty="0">
                <a:solidFill>
                  <a:srgbClr val="009900"/>
                </a:solidFill>
              </a:rPr>
              <a:t>)</a:t>
            </a:r>
            <a:r>
              <a:rPr lang="ru-RU" sz="3100" b="1" dirty="0"/>
              <a:t>  ≈  </a:t>
            </a:r>
            <a:r>
              <a:rPr lang="en-US" sz="3100" b="1" dirty="0"/>
              <a:t>(</a:t>
            </a:r>
            <a:r>
              <a:rPr lang="en-US" sz="3100" b="1" dirty="0">
                <a:solidFill>
                  <a:srgbClr val="FF0000"/>
                </a:solidFill>
              </a:rPr>
              <a:t>I</a:t>
            </a:r>
            <a:r>
              <a:rPr lang="en-US" sz="3100" b="1" baseline="-25000" dirty="0">
                <a:solidFill>
                  <a:srgbClr val="FF0000"/>
                </a:solidFill>
              </a:rPr>
              <a:t>X-ray</a:t>
            </a:r>
            <a:r>
              <a:rPr lang="en-US" sz="3100" b="1" dirty="0">
                <a:solidFill>
                  <a:srgbClr val="FF0000"/>
                </a:solidFill>
              </a:rPr>
              <a:t>/</a:t>
            </a:r>
            <a:r>
              <a:rPr lang="en-US" sz="3100" b="1" dirty="0" err="1">
                <a:solidFill>
                  <a:srgbClr val="FF0000"/>
                </a:solidFill>
              </a:rPr>
              <a:t>ħ</a:t>
            </a:r>
            <a:r>
              <a:rPr lang="en-US" sz="3100" b="1" dirty="0" err="1">
                <a:solidFill>
                  <a:srgbClr val="FF0000"/>
                </a:solidFill>
                <a:latin typeface="Symbol" pitchFamily="18" charset="2"/>
              </a:rPr>
              <a:t>w</a:t>
            </a:r>
            <a:r>
              <a:rPr lang="en-US" sz="3100" b="1" dirty="0">
                <a:solidFill>
                  <a:srgbClr val="FF0000"/>
                </a:solidFill>
              </a:rPr>
              <a:t>)</a:t>
            </a:r>
            <a:r>
              <a:rPr lang="en-US" sz="3100" b="1" dirty="0" err="1">
                <a:solidFill>
                  <a:srgbClr val="0070C0"/>
                </a:solidFill>
                <a:latin typeface="Symbol" pitchFamily="18" charset="2"/>
              </a:rPr>
              <a:t>s</a:t>
            </a:r>
            <a:r>
              <a:rPr lang="en-US" sz="3100" b="1" baseline="30000" dirty="0" err="1">
                <a:solidFill>
                  <a:srgbClr val="0070C0"/>
                </a:solidFill>
              </a:rPr>
              <a:t>ph</a:t>
            </a:r>
            <a:r>
              <a:rPr lang="ru-RU" sz="3100" b="1" dirty="0">
                <a:solidFill>
                  <a:srgbClr val="0070C0"/>
                </a:solidFill>
              </a:rPr>
              <a:t>(1s2l</a:t>
            </a:r>
            <a:r>
              <a:rPr lang="ru-RU" sz="3100" b="1" baseline="30000" dirty="0">
                <a:solidFill>
                  <a:srgbClr val="0070C0"/>
                </a:solidFill>
              </a:rPr>
              <a:t>n</a:t>
            </a:r>
            <a:r>
              <a:rPr lang="en-US" sz="3100" b="1" dirty="0">
                <a:solidFill>
                  <a:srgbClr val="0070C0"/>
                </a:solidFill>
              </a:rPr>
              <a:t> </a:t>
            </a:r>
            <a:r>
              <a:rPr lang="ru-RU" sz="3100" b="1" dirty="0">
                <a:solidFill>
                  <a:srgbClr val="0070C0"/>
                </a:solidFill>
              </a:rPr>
              <a:t>→ 2l</a:t>
            </a:r>
            <a:r>
              <a:rPr lang="ru-RU" sz="3100" b="1" baseline="30000" dirty="0">
                <a:solidFill>
                  <a:srgbClr val="0070C0"/>
                </a:solidFill>
              </a:rPr>
              <a:t>n</a:t>
            </a:r>
            <a:r>
              <a:rPr lang="ru-RU" sz="3100" b="1" dirty="0">
                <a:solidFill>
                  <a:srgbClr val="0070C0"/>
                </a:solidFill>
              </a:rPr>
              <a:t>)/</a:t>
            </a:r>
            <a:r>
              <a:rPr lang="en-US" sz="3100" b="1" dirty="0">
                <a:solidFill>
                  <a:srgbClr val="0070C0"/>
                </a:solidFill>
              </a:rPr>
              <a:t> </a:t>
            </a:r>
            <a:r>
              <a:rPr lang="en-US" sz="3100" b="1" dirty="0">
                <a:latin typeface="Symbol" pitchFamily="18" charset="2"/>
              </a:rPr>
              <a:t>G</a:t>
            </a:r>
            <a:r>
              <a:rPr lang="ru-RU" sz="3100" b="1" dirty="0"/>
              <a:t>(2l</a:t>
            </a:r>
            <a:r>
              <a:rPr lang="ru-RU" sz="3100" b="1" baseline="30000" dirty="0"/>
              <a:t>n</a:t>
            </a:r>
            <a:r>
              <a:rPr lang="ru-RU" sz="3100" b="1" dirty="0"/>
              <a:t>)</a:t>
            </a:r>
          </a:p>
          <a:p>
            <a:pPr algn="ctr"/>
            <a:endParaRPr lang="ru-RU" dirty="0"/>
          </a:p>
          <a:p>
            <a:pPr algn="ctr"/>
            <a:r>
              <a:rPr lang="ru-RU" sz="2400" b="1" dirty="0">
                <a:solidFill>
                  <a:srgbClr val="C00000"/>
                </a:solidFill>
              </a:rPr>
              <a:t>N(2l</a:t>
            </a:r>
            <a:r>
              <a:rPr lang="ru-RU" sz="2400" b="1" baseline="30000" dirty="0">
                <a:solidFill>
                  <a:srgbClr val="C00000"/>
                </a:solidFill>
              </a:rPr>
              <a:t>n</a:t>
            </a:r>
            <a:r>
              <a:rPr lang="ru-RU" sz="2400" b="1" dirty="0">
                <a:solidFill>
                  <a:srgbClr val="C00000"/>
                </a:solidFill>
              </a:rPr>
              <a:t>) – </a:t>
            </a:r>
            <a:r>
              <a:rPr lang="ru-RU" sz="2400" b="1" dirty="0" err="1">
                <a:solidFill>
                  <a:srgbClr val="C00000"/>
                </a:solidFill>
              </a:rPr>
              <a:t>population</a:t>
            </a:r>
            <a:r>
              <a:rPr lang="ru-RU" sz="2400" b="1" dirty="0">
                <a:solidFill>
                  <a:srgbClr val="C00000"/>
                </a:solidFill>
              </a:rPr>
              <a:t> </a:t>
            </a:r>
            <a:r>
              <a:rPr lang="ru-RU" sz="2400" b="1" dirty="0" err="1">
                <a:solidFill>
                  <a:srgbClr val="C00000"/>
                </a:solidFill>
              </a:rPr>
              <a:t>of</a:t>
            </a:r>
            <a:r>
              <a:rPr lang="ru-RU" sz="2400" b="1" dirty="0">
                <a:solidFill>
                  <a:srgbClr val="C00000"/>
                </a:solidFill>
              </a:rPr>
              <a:t> </a:t>
            </a:r>
            <a:r>
              <a:rPr lang="ru-RU" sz="2400" b="1" dirty="0" err="1">
                <a:solidFill>
                  <a:srgbClr val="C00000"/>
                </a:solidFill>
              </a:rPr>
              <a:t>hollow</a:t>
            </a:r>
            <a:r>
              <a:rPr lang="ru-RU" sz="2400" b="1" dirty="0">
                <a:solidFill>
                  <a:srgbClr val="C00000"/>
                </a:solidFill>
              </a:rPr>
              <a:t> </a:t>
            </a:r>
            <a:r>
              <a:rPr lang="ru-RU" sz="2400" b="1" dirty="0" err="1">
                <a:solidFill>
                  <a:srgbClr val="C00000"/>
                </a:solidFill>
              </a:rPr>
              <a:t>ions</a:t>
            </a:r>
            <a:endParaRPr lang="ru-RU" sz="2400" b="1" dirty="0">
              <a:solidFill>
                <a:srgbClr val="C00000"/>
              </a:solidFill>
            </a:endParaRPr>
          </a:p>
          <a:p>
            <a:pPr algn="ctr"/>
            <a:r>
              <a:rPr lang="ru-RU" sz="2400" b="1" dirty="0">
                <a:solidFill>
                  <a:srgbClr val="467A4F"/>
                </a:solidFill>
              </a:rPr>
              <a:t>N(1s2l</a:t>
            </a:r>
            <a:r>
              <a:rPr lang="ru-RU" sz="2400" b="1" baseline="30000" dirty="0">
                <a:solidFill>
                  <a:srgbClr val="467A4F"/>
                </a:solidFill>
              </a:rPr>
              <a:t>n</a:t>
            </a:r>
            <a:r>
              <a:rPr lang="ru-RU" sz="2400" b="1" dirty="0">
                <a:solidFill>
                  <a:srgbClr val="467A4F"/>
                </a:solidFill>
              </a:rPr>
              <a:t>) – </a:t>
            </a:r>
            <a:r>
              <a:rPr lang="ru-RU" sz="2400" b="1" dirty="0" err="1">
                <a:solidFill>
                  <a:srgbClr val="467A4F"/>
                </a:solidFill>
              </a:rPr>
              <a:t>population</a:t>
            </a:r>
            <a:r>
              <a:rPr lang="ru-RU" sz="2400" b="1" dirty="0">
                <a:solidFill>
                  <a:srgbClr val="467A4F"/>
                </a:solidFill>
              </a:rPr>
              <a:t> </a:t>
            </a:r>
            <a:r>
              <a:rPr lang="ru-RU" sz="2400" b="1" dirty="0" err="1">
                <a:solidFill>
                  <a:srgbClr val="467A4F"/>
                </a:solidFill>
              </a:rPr>
              <a:t>of</a:t>
            </a:r>
            <a:r>
              <a:rPr lang="ru-RU" sz="2400" b="1" dirty="0">
                <a:solidFill>
                  <a:srgbClr val="467A4F"/>
                </a:solidFill>
              </a:rPr>
              <a:t> </a:t>
            </a:r>
            <a:r>
              <a:rPr lang="ru-RU" sz="2400" b="1" dirty="0" err="1">
                <a:solidFill>
                  <a:srgbClr val="467A4F"/>
                </a:solidFill>
              </a:rPr>
              <a:t>usual</a:t>
            </a:r>
            <a:r>
              <a:rPr lang="ru-RU" sz="2400" b="1" dirty="0">
                <a:solidFill>
                  <a:srgbClr val="467A4F"/>
                </a:solidFill>
              </a:rPr>
              <a:t> </a:t>
            </a:r>
            <a:r>
              <a:rPr lang="ru-RU" sz="2400" b="1" dirty="0" err="1">
                <a:solidFill>
                  <a:srgbClr val="467A4F"/>
                </a:solidFill>
              </a:rPr>
              <a:t>autoionizing</a:t>
            </a:r>
            <a:r>
              <a:rPr lang="ru-RU" sz="2400" b="1" dirty="0">
                <a:solidFill>
                  <a:srgbClr val="467A4F"/>
                </a:solidFill>
              </a:rPr>
              <a:t> </a:t>
            </a:r>
            <a:r>
              <a:rPr lang="ru-RU" sz="2400" b="1" dirty="0" err="1">
                <a:solidFill>
                  <a:srgbClr val="467A4F"/>
                </a:solidFill>
              </a:rPr>
              <a:t>states</a:t>
            </a:r>
            <a:endParaRPr lang="ru-RU" sz="2400" b="1" dirty="0">
              <a:solidFill>
                <a:srgbClr val="467A4F"/>
              </a:solidFill>
            </a:endParaRPr>
          </a:p>
          <a:p>
            <a:pPr algn="ctr"/>
            <a:r>
              <a:rPr lang="en-US" sz="2400" b="1" dirty="0">
                <a:solidFill>
                  <a:srgbClr val="FF0000"/>
                </a:solidFill>
              </a:rPr>
              <a:t>I</a:t>
            </a:r>
            <a:r>
              <a:rPr lang="en-US" sz="2400" b="1" baseline="-25000" dirty="0">
                <a:solidFill>
                  <a:srgbClr val="FF0000"/>
                </a:solidFill>
              </a:rPr>
              <a:t>X-ray</a:t>
            </a:r>
            <a:r>
              <a:rPr lang="ru-RU" sz="2400" b="1" dirty="0">
                <a:solidFill>
                  <a:srgbClr val="FF0000"/>
                </a:solidFill>
              </a:rPr>
              <a:t> </a:t>
            </a:r>
            <a:r>
              <a:rPr lang="ru-RU" sz="2400" b="1" dirty="0" err="1">
                <a:solidFill>
                  <a:srgbClr val="FF0000"/>
                </a:solidFill>
              </a:rPr>
              <a:t>and</a:t>
            </a:r>
            <a:r>
              <a:rPr lang="ru-RU" sz="2400" b="1" dirty="0">
                <a:solidFill>
                  <a:srgbClr val="FF0000"/>
                </a:solidFill>
              </a:rPr>
              <a:t> </a:t>
            </a:r>
            <a:r>
              <a:rPr lang="en-US" sz="2400" b="1" dirty="0" err="1">
                <a:solidFill>
                  <a:srgbClr val="FF0000"/>
                </a:solidFill>
              </a:rPr>
              <a:t>ħ</a:t>
            </a:r>
            <a:r>
              <a:rPr lang="en-US" sz="2400" b="1" dirty="0" err="1">
                <a:solidFill>
                  <a:srgbClr val="FF0000"/>
                </a:solidFill>
                <a:latin typeface="Symbol" pitchFamily="18" charset="2"/>
              </a:rPr>
              <a:t>w</a:t>
            </a:r>
            <a:r>
              <a:rPr lang="ru-RU" sz="2400" b="1" dirty="0">
                <a:solidFill>
                  <a:srgbClr val="FF0000"/>
                </a:solidFill>
                <a:latin typeface="Symbol" pitchFamily="18" charset="2"/>
              </a:rPr>
              <a:t> </a:t>
            </a:r>
            <a:r>
              <a:rPr lang="ru-RU" sz="2400" b="1" dirty="0">
                <a:solidFill>
                  <a:srgbClr val="FF0000"/>
                </a:solidFill>
              </a:rPr>
              <a:t>– </a:t>
            </a:r>
            <a:r>
              <a:rPr lang="ru-RU" sz="2400" b="1" dirty="0" err="1">
                <a:solidFill>
                  <a:srgbClr val="FF0000"/>
                </a:solidFill>
              </a:rPr>
              <a:t>intensity</a:t>
            </a:r>
            <a:r>
              <a:rPr lang="ru-RU" sz="2400" b="1" dirty="0">
                <a:solidFill>
                  <a:srgbClr val="FF0000"/>
                </a:solidFill>
              </a:rPr>
              <a:t> </a:t>
            </a:r>
            <a:r>
              <a:rPr lang="ru-RU" sz="2400" b="1" dirty="0" err="1">
                <a:solidFill>
                  <a:srgbClr val="FF0000"/>
                </a:solidFill>
              </a:rPr>
              <a:t>and</a:t>
            </a:r>
            <a:r>
              <a:rPr lang="ru-RU" sz="2400" b="1" dirty="0">
                <a:solidFill>
                  <a:srgbClr val="FF0000"/>
                </a:solidFill>
              </a:rPr>
              <a:t> </a:t>
            </a:r>
            <a:r>
              <a:rPr lang="ru-RU" sz="2400" b="1" dirty="0" err="1">
                <a:solidFill>
                  <a:srgbClr val="FF0000"/>
                </a:solidFill>
              </a:rPr>
              <a:t>energy</a:t>
            </a:r>
            <a:r>
              <a:rPr lang="ru-RU" sz="2400" b="1" dirty="0">
                <a:solidFill>
                  <a:srgbClr val="FF0000"/>
                </a:solidFill>
              </a:rPr>
              <a:t> </a:t>
            </a:r>
            <a:r>
              <a:rPr lang="ru-RU" sz="2400" b="1" dirty="0" err="1">
                <a:solidFill>
                  <a:srgbClr val="FF0000"/>
                </a:solidFill>
              </a:rPr>
              <a:t>of</a:t>
            </a:r>
            <a:r>
              <a:rPr lang="ru-RU" sz="2400" b="1" dirty="0">
                <a:solidFill>
                  <a:srgbClr val="FF0000"/>
                </a:solidFill>
              </a:rPr>
              <a:t> </a:t>
            </a:r>
            <a:r>
              <a:rPr lang="ru-RU" sz="2400" b="1" dirty="0" err="1">
                <a:solidFill>
                  <a:srgbClr val="FF0000"/>
                </a:solidFill>
              </a:rPr>
              <a:t>X-ray</a:t>
            </a:r>
            <a:r>
              <a:rPr lang="ru-RU" sz="2400" b="1" dirty="0">
                <a:solidFill>
                  <a:srgbClr val="FF0000"/>
                </a:solidFill>
              </a:rPr>
              <a:t> </a:t>
            </a:r>
            <a:r>
              <a:rPr lang="ru-RU" sz="2400" b="1" dirty="0" err="1">
                <a:solidFill>
                  <a:srgbClr val="FF0000"/>
                </a:solidFill>
              </a:rPr>
              <a:t>photons</a:t>
            </a:r>
            <a:endParaRPr lang="ru-RU" sz="2400" b="1" dirty="0">
              <a:solidFill>
                <a:srgbClr val="FF0000"/>
              </a:solidFill>
            </a:endParaRPr>
          </a:p>
          <a:p>
            <a:pPr algn="ctr"/>
            <a:r>
              <a:rPr lang="en-US" sz="2400" b="1" dirty="0" err="1">
                <a:solidFill>
                  <a:srgbClr val="0070C0"/>
                </a:solidFill>
                <a:latin typeface="Symbol" pitchFamily="18" charset="2"/>
              </a:rPr>
              <a:t>s</a:t>
            </a:r>
            <a:r>
              <a:rPr lang="en-US" sz="2400" b="1" baseline="30000" dirty="0" err="1">
                <a:solidFill>
                  <a:srgbClr val="0070C0"/>
                </a:solidFill>
              </a:rPr>
              <a:t>ph</a:t>
            </a:r>
            <a:r>
              <a:rPr lang="ru-RU" sz="2400" b="1" dirty="0">
                <a:solidFill>
                  <a:srgbClr val="0070C0"/>
                </a:solidFill>
              </a:rPr>
              <a:t>(1s2l</a:t>
            </a:r>
            <a:r>
              <a:rPr lang="ru-RU" sz="2400" b="1" baseline="30000" dirty="0">
                <a:solidFill>
                  <a:srgbClr val="0070C0"/>
                </a:solidFill>
              </a:rPr>
              <a:t>n</a:t>
            </a:r>
            <a:r>
              <a:rPr lang="en-US" sz="2400" b="1" dirty="0">
                <a:solidFill>
                  <a:srgbClr val="0070C0"/>
                </a:solidFill>
              </a:rPr>
              <a:t> </a:t>
            </a:r>
            <a:r>
              <a:rPr lang="ru-RU" sz="2400" b="1" dirty="0">
                <a:solidFill>
                  <a:srgbClr val="0070C0"/>
                </a:solidFill>
              </a:rPr>
              <a:t>→ 2l</a:t>
            </a:r>
            <a:r>
              <a:rPr lang="ru-RU" sz="2400" b="1" baseline="30000" dirty="0">
                <a:solidFill>
                  <a:srgbClr val="0070C0"/>
                </a:solidFill>
              </a:rPr>
              <a:t>n</a:t>
            </a:r>
            <a:r>
              <a:rPr lang="ru-RU" sz="2400" b="1" dirty="0">
                <a:solidFill>
                  <a:srgbClr val="0070C0"/>
                </a:solidFill>
              </a:rPr>
              <a:t>) – </a:t>
            </a:r>
            <a:r>
              <a:rPr lang="ru-RU" sz="2400" b="1" dirty="0" err="1">
                <a:solidFill>
                  <a:srgbClr val="0070C0"/>
                </a:solidFill>
              </a:rPr>
              <a:t>photoionization</a:t>
            </a:r>
            <a:r>
              <a:rPr lang="ru-RU" sz="2400" b="1" dirty="0">
                <a:solidFill>
                  <a:srgbClr val="0070C0"/>
                </a:solidFill>
              </a:rPr>
              <a:t> </a:t>
            </a:r>
            <a:r>
              <a:rPr lang="ru-RU" sz="2400" b="1" dirty="0" err="1">
                <a:solidFill>
                  <a:srgbClr val="0070C0"/>
                </a:solidFill>
              </a:rPr>
              <a:t>cross</a:t>
            </a:r>
            <a:r>
              <a:rPr lang="ru-RU" sz="2400" b="1" dirty="0">
                <a:solidFill>
                  <a:srgbClr val="0070C0"/>
                </a:solidFill>
              </a:rPr>
              <a:t> </a:t>
            </a:r>
            <a:r>
              <a:rPr lang="ru-RU" sz="2400" b="1" dirty="0" err="1">
                <a:solidFill>
                  <a:srgbClr val="0070C0"/>
                </a:solidFill>
              </a:rPr>
              <a:t>section</a:t>
            </a:r>
            <a:endParaRPr lang="ru-RU" sz="2400" b="1" dirty="0">
              <a:solidFill>
                <a:srgbClr val="0070C0"/>
              </a:solidFill>
            </a:endParaRPr>
          </a:p>
          <a:p>
            <a:pPr algn="ctr">
              <a:buFont typeface="Symbol"/>
              <a:buChar char="G"/>
            </a:pPr>
            <a:r>
              <a:rPr lang="ru-RU" sz="2400" dirty="0"/>
              <a:t>(2l</a:t>
            </a:r>
            <a:r>
              <a:rPr lang="ru-RU" sz="2400" baseline="30000" dirty="0"/>
              <a:t>n</a:t>
            </a:r>
            <a:r>
              <a:rPr lang="ru-RU" sz="2400" dirty="0"/>
              <a:t>) – </a:t>
            </a:r>
            <a:r>
              <a:rPr lang="ru-RU" sz="2400" dirty="0" err="1"/>
              <a:t>autoionization</a:t>
            </a:r>
            <a:r>
              <a:rPr lang="ru-RU" sz="2400" dirty="0"/>
              <a:t> </a:t>
            </a:r>
            <a:r>
              <a:rPr lang="ru-RU" sz="2400" dirty="0" err="1"/>
              <a:t>probability</a:t>
            </a:r>
            <a:endParaRPr lang="ru-RU" sz="2400" dirty="0"/>
          </a:p>
        </p:txBody>
      </p:sp>
      <p:sp>
        <p:nvSpPr>
          <p:cNvPr id="8" name="TextBox 7"/>
          <p:cNvSpPr txBox="1"/>
          <p:nvPr/>
        </p:nvSpPr>
        <p:spPr>
          <a:xfrm>
            <a:off x="577803" y="5934205"/>
            <a:ext cx="9285469" cy="1569652"/>
          </a:xfrm>
          <a:prstGeom prst="rect">
            <a:avLst/>
          </a:prstGeom>
          <a:noFill/>
        </p:spPr>
        <p:txBody>
          <a:bodyPr wrap="square" lIns="91432" tIns="45716" rIns="91432" bIns="45716" rtlCol="0">
            <a:spAutoFit/>
          </a:bodyPr>
          <a:lstStyle/>
          <a:p>
            <a:pPr algn="ctr"/>
            <a:r>
              <a:rPr lang="en-US" sz="2600" b="1" dirty="0"/>
              <a:t>For</a:t>
            </a:r>
            <a:r>
              <a:rPr lang="ru-RU" sz="2600" b="1" dirty="0"/>
              <a:t> ion</a:t>
            </a:r>
            <a:r>
              <a:rPr lang="en-US" sz="2600" b="1" dirty="0"/>
              <a:t>s</a:t>
            </a:r>
            <a:r>
              <a:rPr lang="ru-RU" sz="2600" b="1" dirty="0"/>
              <a:t> with </a:t>
            </a:r>
            <a:r>
              <a:rPr lang="en-US" sz="2600" b="1" dirty="0"/>
              <a:t>different</a:t>
            </a:r>
            <a:r>
              <a:rPr lang="ru-RU" sz="2600" b="1" dirty="0"/>
              <a:t> Z:  </a:t>
            </a:r>
            <a:r>
              <a:rPr lang="en-US" sz="2600" b="1" dirty="0">
                <a:latin typeface="Symbol" pitchFamily="18" charset="2"/>
              </a:rPr>
              <a:t>w</a:t>
            </a:r>
            <a:r>
              <a:rPr lang="ru-RU" sz="2600" b="1" dirty="0">
                <a:latin typeface="Symbol" pitchFamily="18" charset="2"/>
              </a:rPr>
              <a:t> </a:t>
            </a:r>
            <a:r>
              <a:rPr lang="ru-RU" sz="2600" b="1" dirty="0"/>
              <a:t>~ Z</a:t>
            </a:r>
            <a:r>
              <a:rPr lang="ru-RU" sz="2600" b="1" baseline="30000" dirty="0"/>
              <a:t>2</a:t>
            </a:r>
            <a:r>
              <a:rPr lang="ru-RU" sz="2600" b="1" dirty="0"/>
              <a:t>, </a:t>
            </a:r>
            <a:r>
              <a:rPr lang="en-US" sz="2600" b="1" dirty="0" err="1">
                <a:latin typeface="Symbol" pitchFamily="18" charset="2"/>
              </a:rPr>
              <a:t>s</a:t>
            </a:r>
            <a:r>
              <a:rPr lang="en-US" sz="2600" b="1" baseline="30000" dirty="0" err="1"/>
              <a:t>ph</a:t>
            </a:r>
            <a:r>
              <a:rPr lang="ru-RU" sz="2600" b="1" dirty="0"/>
              <a:t> ~ Z</a:t>
            </a:r>
            <a:r>
              <a:rPr lang="ru-RU" sz="2600" b="1" baseline="30000" dirty="0"/>
              <a:t>-2</a:t>
            </a:r>
            <a:r>
              <a:rPr lang="ru-RU" sz="2600" b="1" dirty="0"/>
              <a:t>, G ~ </a:t>
            </a:r>
            <a:r>
              <a:rPr lang="ru-RU" sz="2600" b="1" dirty="0" err="1"/>
              <a:t>const</a:t>
            </a:r>
            <a:r>
              <a:rPr lang="ru-RU" sz="2600" b="1" dirty="0"/>
              <a:t>, </a:t>
            </a:r>
            <a:r>
              <a:rPr lang="ru-RU" sz="2600" b="1" dirty="0" err="1"/>
              <a:t>and</a:t>
            </a:r>
            <a:endParaRPr lang="ru-RU" sz="2600" b="1" dirty="0"/>
          </a:p>
          <a:p>
            <a:pPr algn="ctr"/>
            <a:endParaRPr lang="ru-RU" sz="1300" b="1" dirty="0"/>
          </a:p>
          <a:p>
            <a:pPr algn="ctr"/>
            <a:r>
              <a:rPr lang="ru-RU" sz="3100" b="1" dirty="0">
                <a:solidFill>
                  <a:srgbClr val="7030A0"/>
                </a:solidFill>
              </a:rPr>
              <a:t>N(2l</a:t>
            </a:r>
            <a:r>
              <a:rPr lang="ru-RU" sz="3100" b="1" baseline="30000" dirty="0">
                <a:solidFill>
                  <a:srgbClr val="7030A0"/>
                </a:solidFill>
              </a:rPr>
              <a:t>n</a:t>
            </a:r>
            <a:r>
              <a:rPr lang="ru-RU" sz="3100" b="1" dirty="0">
                <a:solidFill>
                  <a:srgbClr val="7030A0"/>
                </a:solidFill>
              </a:rPr>
              <a:t>)/N(1s2l</a:t>
            </a:r>
            <a:r>
              <a:rPr lang="ru-RU" sz="3100" b="1" baseline="30000" dirty="0">
                <a:solidFill>
                  <a:srgbClr val="7030A0"/>
                </a:solidFill>
              </a:rPr>
              <a:t>n</a:t>
            </a:r>
            <a:r>
              <a:rPr lang="ru-RU" sz="3100" b="1" dirty="0">
                <a:solidFill>
                  <a:srgbClr val="7030A0"/>
                </a:solidFill>
              </a:rPr>
              <a:t>) ~ Z</a:t>
            </a:r>
            <a:r>
              <a:rPr lang="ru-RU" sz="3100" b="1" baseline="30000" dirty="0">
                <a:solidFill>
                  <a:srgbClr val="7030A0"/>
                </a:solidFill>
              </a:rPr>
              <a:t>-4</a:t>
            </a:r>
          </a:p>
          <a:p>
            <a:pPr algn="ctr"/>
            <a:endParaRPr lang="ru-RU" sz="2600" b="1" dirty="0"/>
          </a:p>
        </p:txBody>
      </p:sp>
      <p:sp>
        <p:nvSpPr>
          <p:cNvPr id="9" name="TextBox 8"/>
          <p:cNvSpPr txBox="1"/>
          <p:nvPr/>
        </p:nvSpPr>
        <p:spPr>
          <a:xfrm>
            <a:off x="5869414" y="2159935"/>
            <a:ext cx="1871009" cy="492434"/>
          </a:xfrm>
          <a:prstGeom prst="rect">
            <a:avLst/>
          </a:prstGeom>
          <a:noFill/>
        </p:spPr>
        <p:txBody>
          <a:bodyPr wrap="none" lIns="91432" tIns="45716" rIns="91432" bIns="45716" rtlCol="0">
            <a:spAutoFit/>
          </a:bodyPr>
          <a:lstStyle/>
          <a:p>
            <a:r>
              <a:rPr lang="en-US" sz="2600" b="1" dirty="0">
                <a:solidFill>
                  <a:srgbClr val="C00000"/>
                </a:solidFill>
              </a:rPr>
              <a:t>H</a:t>
            </a:r>
            <a:r>
              <a:rPr lang="ru-RU" sz="2600" b="1" dirty="0" err="1">
                <a:solidFill>
                  <a:srgbClr val="C00000"/>
                </a:solidFill>
              </a:rPr>
              <a:t>ollow</a:t>
            </a:r>
            <a:r>
              <a:rPr lang="ru-RU" sz="2600" b="1" dirty="0">
                <a:solidFill>
                  <a:srgbClr val="C00000"/>
                </a:solidFill>
              </a:rPr>
              <a:t> </a:t>
            </a:r>
            <a:r>
              <a:rPr lang="ru-RU" sz="2600" b="1" dirty="0" err="1">
                <a:solidFill>
                  <a:srgbClr val="C00000"/>
                </a:solidFill>
              </a:rPr>
              <a:t>ion</a:t>
            </a:r>
            <a:endParaRPr lang="ru-RU" sz="2600" b="1" dirty="0">
              <a:solidFill>
                <a:srgbClr val="C00000"/>
              </a:solidFill>
            </a:endParaRPr>
          </a:p>
        </p:txBody>
      </p:sp>
      <p:sp>
        <p:nvSpPr>
          <p:cNvPr id="10" name="Прямоугольник 9"/>
          <p:cNvSpPr/>
          <p:nvPr/>
        </p:nvSpPr>
        <p:spPr>
          <a:xfrm>
            <a:off x="6186865" y="1795764"/>
            <a:ext cx="793631" cy="7936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ru-RU">
              <a:solidFill>
                <a:srgbClr val="C00000"/>
              </a:solidFill>
            </a:endParaRPr>
          </a:p>
        </p:txBody>
      </p:sp>
      <p:sp>
        <p:nvSpPr>
          <p:cNvPr id="11" name="Прямоугольник 10"/>
          <p:cNvSpPr/>
          <p:nvPr/>
        </p:nvSpPr>
        <p:spPr>
          <a:xfrm>
            <a:off x="3134808" y="1795764"/>
            <a:ext cx="1111082" cy="79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ru-RU"/>
          </a:p>
        </p:txBody>
      </p:sp>
      <p:sp>
        <p:nvSpPr>
          <p:cNvPr id="12" name="TextBox 11"/>
          <p:cNvSpPr txBox="1"/>
          <p:nvPr/>
        </p:nvSpPr>
        <p:spPr>
          <a:xfrm>
            <a:off x="2020995" y="2147339"/>
            <a:ext cx="3020362" cy="892544"/>
          </a:xfrm>
          <a:prstGeom prst="rect">
            <a:avLst/>
          </a:prstGeom>
          <a:noFill/>
        </p:spPr>
        <p:txBody>
          <a:bodyPr wrap="none" lIns="91432" tIns="45716" rIns="91432" bIns="45716" rtlCol="0">
            <a:spAutoFit/>
          </a:bodyPr>
          <a:lstStyle/>
          <a:p>
            <a:pPr algn="ctr"/>
            <a:r>
              <a:rPr lang="ru-RU" sz="2600" b="1" dirty="0">
                <a:solidFill>
                  <a:schemeClr val="accent5">
                    <a:lumMod val="50000"/>
                  </a:schemeClr>
                </a:solidFill>
              </a:rPr>
              <a:t>Ion in the </a:t>
            </a:r>
            <a:endParaRPr lang="en-US" sz="2600" b="1" dirty="0">
              <a:solidFill>
                <a:schemeClr val="accent5">
                  <a:lumMod val="50000"/>
                </a:schemeClr>
              </a:solidFill>
            </a:endParaRPr>
          </a:p>
          <a:p>
            <a:pPr algn="ctr"/>
            <a:r>
              <a:rPr lang="ru-RU" sz="2600" b="1" dirty="0">
                <a:solidFill>
                  <a:schemeClr val="accent5">
                    <a:lumMod val="50000"/>
                  </a:schemeClr>
                </a:solidFill>
              </a:rPr>
              <a:t>autoionizing state</a:t>
            </a:r>
          </a:p>
        </p:txBody>
      </p:sp>
      <p:sp>
        <p:nvSpPr>
          <p:cNvPr id="17" name="Стрелка вниз 16"/>
          <p:cNvSpPr/>
          <p:nvPr/>
        </p:nvSpPr>
        <p:spPr>
          <a:xfrm>
            <a:off x="3535378" y="1843958"/>
            <a:ext cx="317452" cy="396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ru-RU"/>
          </a:p>
        </p:txBody>
      </p:sp>
      <p:sp>
        <p:nvSpPr>
          <p:cNvPr id="18" name="Стрелка вниз 17"/>
          <p:cNvSpPr/>
          <p:nvPr/>
        </p:nvSpPr>
        <p:spPr>
          <a:xfrm>
            <a:off x="6424954" y="1854347"/>
            <a:ext cx="317452" cy="3968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ru-RU">
              <a:solidFill>
                <a:srgbClr val="C00000"/>
              </a:solidFill>
            </a:endParaRPr>
          </a:p>
        </p:txBody>
      </p:sp>
      <p:sp>
        <p:nvSpPr>
          <p:cNvPr id="15" name="Rectangle 3"/>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400" b="1" dirty="0" smtClean="0">
                <a:solidFill>
                  <a:srgbClr val="5A0DAF"/>
                </a:solidFill>
                <a:effectLst>
                  <a:outerShdw blurRad="38100" dist="38100" dir="2700000" algn="tl">
                    <a:srgbClr val="000000"/>
                  </a:outerShdw>
                </a:effectLst>
                <a:latin typeface="Comic Sans MS" pitchFamily="66" charset="0"/>
              </a:rPr>
              <a:t>Efficiency of hollow ions </a:t>
            </a:r>
            <a:r>
              <a:rPr lang="en-US" sz="2400" b="1" dirty="0" err="1" smtClean="0">
                <a:solidFill>
                  <a:srgbClr val="5A0DAF"/>
                </a:solidFill>
                <a:effectLst>
                  <a:outerShdw blurRad="38100" dist="38100" dir="2700000" algn="tl">
                    <a:srgbClr val="000000"/>
                  </a:outerShdw>
                </a:effectLst>
                <a:latin typeface="Comic Sans MS" pitchFamily="66" charset="0"/>
              </a:rPr>
              <a:t>photoionization</a:t>
            </a:r>
            <a:endParaRPr lang="en-US" sz="2400" b="1" dirty="0">
              <a:solidFill>
                <a:srgbClr val="5A0DAF"/>
              </a:solidFill>
              <a:effectLst>
                <a:outerShdw blurRad="38100" dist="38100" dir="2700000" algn="tl">
                  <a:srgbClr val="000000"/>
                </a:outerShdw>
              </a:effectLst>
              <a:latin typeface="Comic Sans MS" pitchFamily="66" charset="0"/>
            </a:endParaRPr>
          </a:p>
        </p:txBody>
      </p:sp>
    </p:spTree>
    <p:extLst>
      <p:ext uri="{BB962C8B-B14F-4D97-AF65-F5344CB8AC3E}">
        <p14:creationId xmlns="" xmlns:p14="http://schemas.microsoft.com/office/powerpoint/2010/main" val="3486880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661634" y="1563290"/>
            <a:ext cx="9417405" cy="5322406"/>
          </a:xfrm>
          <a:prstGeom prst="rect">
            <a:avLst/>
          </a:prstGeom>
          <a:noFill/>
          <a:ln w="9525">
            <a:noFill/>
            <a:miter lim="800000"/>
            <a:headEnd/>
            <a:tailEnd/>
          </a:ln>
          <a:effectLst/>
        </p:spPr>
      </p:pic>
      <p:sp>
        <p:nvSpPr>
          <p:cNvPr id="8" name="TextBox 7"/>
          <p:cNvSpPr txBox="1"/>
          <p:nvPr/>
        </p:nvSpPr>
        <p:spPr>
          <a:xfrm>
            <a:off x="5579733" y="3779837"/>
            <a:ext cx="524420" cy="499417"/>
          </a:xfrm>
          <a:prstGeom prst="rect">
            <a:avLst/>
          </a:prstGeom>
          <a:noFill/>
        </p:spPr>
        <p:txBody>
          <a:bodyPr wrap="none" lIns="91432" tIns="45716" rIns="91432" bIns="45716" rtlCol="0">
            <a:spAutoFit/>
          </a:bodyPr>
          <a:lstStyle/>
          <a:p>
            <a:r>
              <a:rPr lang="ru-RU" sz="2600" b="1" dirty="0" err="1">
                <a:solidFill>
                  <a:schemeClr val="accent1">
                    <a:lumMod val="75000"/>
                  </a:schemeClr>
                </a:solidFill>
              </a:rPr>
              <a:t>Al</a:t>
            </a:r>
            <a:endParaRPr lang="ru-RU" sz="2600" b="1" dirty="0">
              <a:solidFill>
                <a:schemeClr val="accent1">
                  <a:lumMod val="75000"/>
                </a:schemeClr>
              </a:solidFill>
            </a:endParaRPr>
          </a:p>
        </p:txBody>
      </p:sp>
      <p:sp>
        <p:nvSpPr>
          <p:cNvPr id="9" name="TextBox 8"/>
          <p:cNvSpPr txBox="1"/>
          <p:nvPr/>
        </p:nvSpPr>
        <p:spPr>
          <a:xfrm>
            <a:off x="7897714" y="3763087"/>
            <a:ext cx="505188" cy="499417"/>
          </a:xfrm>
          <a:prstGeom prst="rect">
            <a:avLst/>
          </a:prstGeom>
          <a:noFill/>
        </p:spPr>
        <p:txBody>
          <a:bodyPr wrap="none" lIns="91432" tIns="45716" rIns="91432" bIns="45716" rtlCol="0">
            <a:spAutoFit/>
          </a:bodyPr>
          <a:lstStyle/>
          <a:p>
            <a:r>
              <a:rPr lang="ru-RU" sz="2600" b="1" dirty="0" err="1">
                <a:solidFill>
                  <a:schemeClr val="accent2">
                    <a:lumMod val="75000"/>
                  </a:schemeClr>
                </a:solidFill>
              </a:rPr>
              <a:t>Si</a:t>
            </a:r>
            <a:endParaRPr lang="ru-RU" sz="2600" b="1" dirty="0">
              <a:solidFill>
                <a:schemeClr val="accent2">
                  <a:lumMod val="75000"/>
                </a:schemeClr>
              </a:solidFill>
            </a:endParaRPr>
          </a:p>
        </p:txBody>
      </p:sp>
      <p:sp>
        <p:nvSpPr>
          <p:cNvPr id="10" name="TextBox 9"/>
          <p:cNvSpPr txBox="1"/>
          <p:nvPr/>
        </p:nvSpPr>
        <p:spPr>
          <a:xfrm>
            <a:off x="8150308" y="4990604"/>
            <a:ext cx="479799" cy="499417"/>
          </a:xfrm>
          <a:prstGeom prst="rect">
            <a:avLst/>
          </a:prstGeom>
          <a:noFill/>
        </p:spPr>
        <p:txBody>
          <a:bodyPr wrap="none" lIns="91432" tIns="45716" rIns="91432" bIns="45716" rtlCol="0">
            <a:spAutoFit/>
          </a:bodyPr>
          <a:lstStyle/>
          <a:p>
            <a:r>
              <a:rPr lang="ru-RU" sz="2600" b="1" dirty="0" err="1">
                <a:solidFill>
                  <a:srgbClr val="FFC000"/>
                </a:solidFill>
              </a:rPr>
              <a:t>Ti</a:t>
            </a:r>
            <a:endParaRPr lang="ru-RU" sz="2600" b="1" dirty="0">
              <a:solidFill>
                <a:srgbClr val="FFC000"/>
              </a:solidFill>
            </a:endParaRPr>
          </a:p>
        </p:txBody>
      </p:sp>
      <p:sp>
        <p:nvSpPr>
          <p:cNvPr id="11" name="TextBox 10"/>
          <p:cNvSpPr txBox="1"/>
          <p:nvPr/>
        </p:nvSpPr>
        <p:spPr>
          <a:xfrm>
            <a:off x="9089702" y="5727988"/>
            <a:ext cx="580517" cy="499417"/>
          </a:xfrm>
          <a:prstGeom prst="rect">
            <a:avLst/>
          </a:prstGeom>
          <a:noFill/>
        </p:spPr>
        <p:txBody>
          <a:bodyPr wrap="none" lIns="91432" tIns="45716" rIns="91432" bIns="45716" rtlCol="0">
            <a:spAutoFit/>
          </a:bodyPr>
          <a:lstStyle/>
          <a:p>
            <a:r>
              <a:rPr lang="ru-RU" sz="2600" b="1" dirty="0" err="1">
                <a:solidFill>
                  <a:srgbClr val="7030A0"/>
                </a:solidFill>
              </a:rPr>
              <a:t>Fe</a:t>
            </a:r>
            <a:endParaRPr lang="ru-RU" sz="2600" b="1" dirty="0">
              <a:solidFill>
                <a:srgbClr val="7030A0"/>
              </a:solidFill>
            </a:endParaRPr>
          </a:p>
        </p:txBody>
      </p:sp>
      <p:sp>
        <p:nvSpPr>
          <p:cNvPr id="12" name="TextBox 11"/>
          <p:cNvSpPr txBox="1"/>
          <p:nvPr/>
        </p:nvSpPr>
        <p:spPr>
          <a:xfrm>
            <a:off x="4088700" y="6885697"/>
            <a:ext cx="2441230" cy="569379"/>
          </a:xfrm>
          <a:prstGeom prst="rect">
            <a:avLst/>
          </a:prstGeom>
          <a:noFill/>
        </p:spPr>
        <p:txBody>
          <a:bodyPr wrap="none" lIns="91432" tIns="45716" rIns="91432" bIns="45716" rtlCol="0">
            <a:spAutoFit/>
          </a:bodyPr>
          <a:lstStyle/>
          <a:p>
            <a:r>
              <a:rPr lang="ru-RU" sz="3100" b="1" dirty="0" err="1">
                <a:solidFill>
                  <a:srgbClr val="FF0000"/>
                </a:solidFill>
              </a:rPr>
              <a:t>I</a:t>
            </a:r>
            <a:r>
              <a:rPr lang="ru-RU" sz="3100" b="1" baseline="-25000" dirty="0" err="1">
                <a:solidFill>
                  <a:srgbClr val="FF0000"/>
                </a:solidFill>
              </a:rPr>
              <a:t>X-Ray</a:t>
            </a:r>
            <a:r>
              <a:rPr lang="ru-RU" sz="3100" b="1" dirty="0">
                <a:solidFill>
                  <a:srgbClr val="FF0000"/>
                </a:solidFill>
              </a:rPr>
              <a:t>, W/cm</a:t>
            </a:r>
            <a:r>
              <a:rPr lang="ru-RU" sz="3100" b="1" baseline="30000" dirty="0">
                <a:solidFill>
                  <a:srgbClr val="FF0000"/>
                </a:solidFill>
              </a:rPr>
              <a:t>2</a:t>
            </a:r>
          </a:p>
        </p:txBody>
      </p:sp>
      <p:sp>
        <p:nvSpPr>
          <p:cNvPr id="13" name="TextBox 12"/>
          <p:cNvSpPr txBox="1"/>
          <p:nvPr/>
        </p:nvSpPr>
        <p:spPr>
          <a:xfrm rot="16200000">
            <a:off x="-2729407" y="3959108"/>
            <a:ext cx="6051641" cy="461657"/>
          </a:xfrm>
          <a:prstGeom prst="rect">
            <a:avLst/>
          </a:prstGeom>
          <a:noFill/>
        </p:spPr>
        <p:txBody>
          <a:bodyPr wrap="none" lIns="91432" tIns="45716" rIns="91432" bIns="45716" rtlCol="0">
            <a:spAutoFit/>
          </a:bodyPr>
          <a:lstStyle/>
          <a:p>
            <a:r>
              <a:rPr lang="ru-RU" sz="2400" b="1" dirty="0"/>
              <a:t>N(</a:t>
            </a:r>
            <a:r>
              <a:rPr lang="ru-RU" sz="2400" b="1" dirty="0" err="1"/>
              <a:t>hollow</a:t>
            </a:r>
            <a:r>
              <a:rPr lang="ru-RU" sz="2400" b="1" dirty="0"/>
              <a:t> </a:t>
            </a:r>
            <a:r>
              <a:rPr lang="ru-RU" sz="2400" b="1" dirty="0" err="1"/>
              <a:t>ion</a:t>
            </a:r>
            <a:r>
              <a:rPr lang="ru-RU" sz="2400" b="1" dirty="0"/>
              <a:t> </a:t>
            </a:r>
            <a:r>
              <a:rPr lang="ru-RU" sz="2400" b="1" dirty="0" err="1"/>
              <a:t>state</a:t>
            </a:r>
            <a:r>
              <a:rPr lang="ru-RU" sz="2400" b="1" dirty="0"/>
              <a:t>)/N(</a:t>
            </a:r>
            <a:r>
              <a:rPr lang="ru-RU" sz="2400" b="1" dirty="0" err="1"/>
              <a:t>autoionizing</a:t>
            </a:r>
            <a:r>
              <a:rPr lang="ru-RU" sz="2400" b="1" dirty="0"/>
              <a:t> </a:t>
            </a:r>
            <a:r>
              <a:rPr lang="ru-RU" sz="2400" b="1" dirty="0" err="1"/>
              <a:t>state</a:t>
            </a:r>
            <a:r>
              <a:rPr lang="ru-RU" sz="2400" b="1" dirty="0"/>
              <a:t>)</a:t>
            </a:r>
          </a:p>
        </p:txBody>
      </p:sp>
      <p:sp>
        <p:nvSpPr>
          <p:cNvPr id="2" name="TextBox 1"/>
          <p:cNvSpPr txBox="1"/>
          <p:nvPr/>
        </p:nvSpPr>
        <p:spPr>
          <a:xfrm>
            <a:off x="1660097" y="1736331"/>
            <a:ext cx="5822368" cy="1211915"/>
          </a:xfrm>
          <a:prstGeom prst="rect">
            <a:avLst/>
          </a:prstGeom>
          <a:solidFill>
            <a:srgbClr val="FFFFCC"/>
          </a:solidFill>
        </p:spPr>
        <p:txBody>
          <a:bodyPr wrap="square" lIns="91432" tIns="45716" rIns="91432" bIns="45716" rtlCol="0">
            <a:spAutoFit/>
          </a:bodyPr>
          <a:lstStyle/>
          <a:p>
            <a:r>
              <a:rPr kumimoji="1" lang="en-US" altLang="ja-JP" sz="2400" b="1" dirty="0">
                <a:solidFill>
                  <a:srgbClr val="2901BB"/>
                </a:solidFill>
              </a:rPr>
              <a:t>The fact of observation of Hollow ions of different ions allowed to estimate the value of X-ray source intensity</a:t>
            </a:r>
            <a:endParaRPr kumimoji="1" lang="ja-JP" altLang="en-US" sz="2400" b="1" dirty="0">
              <a:solidFill>
                <a:srgbClr val="2901BB"/>
              </a:solidFill>
            </a:endParaRPr>
          </a:p>
        </p:txBody>
      </p:sp>
      <p:sp>
        <p:nvSpPr>
          <p:cNvPr id="14" name="Rectangle 3"/>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eaLnBrk="0" hangingPunct="0">
              <a:defRPr/>
            </a:pPr>
            <a:r>
              <a:rPr lang="en-US" sz="2400" b="1" dirty="0" smtClean="0">
                <a:solidFill>
                  <a:srgbClr val="5A0DAF"/>
                </a:solidFill>
                <a:effectLst>
                  <a:outerShdw blurRad="38100" dist="38100" dir="2700000" algn="tl">
                    <a:srgbClr val="000000"/>
                  </a:outerShdw>
                </a:effectLst>
                <a:latin typeface="Comic Sans MS" pitchFamily="66" charset="0"/>
              </a:rPr>
              <a:t>Efficiency of hollow ions </a:t>
            </a:r>
            <a:r>
              <a:rPr lang="en-US" sz="2400" b="1" dirty="0" err="1" smtClean="0">
                <a:solidFill>
                  <a:srgbClr val="5A0DAF"/>
                </a:solidFill>
                <a:effectLst>
                  <a:outerShdw blurRad="38100" dist="38100" dir="2700000" algn="tl">
                    <a:srgbClr val="000000"/>
                  </a:outerShdw>
                </a:effectLst>
                <a:latin typeface="Comic Sans MS" pitchFamily="66" charset="0"/>
              </a:rPr>
              <a:t>photoionization</a:t>
            </a:r>
            <a:r>
              <a:rPr lang="en-US" sz="2400" b="1" dirty="0" smtClean="0">
                <a:solidFill>
                  <a:srgbClr val="5A0DAF"/>
                </a:solidFill>
                <a:effectLst>
                  <a:outerShdw blurRad="38100" dist="38100" dir="2700000" algn="tl">
                    <a:srgbClr val="000000"/>
                  </a:outerShdw>
                </a:effectLst>
                <a:latin typeface="Comic Sans MS" pitchFamily="66" charset="0"/>
              </a:rPr>
              <a:t> by external X-rays</a:t>
            </a:r>
            <a:endParaRPr lang="en-US" sz="2400" b="1" dirty="0">
              <a:solidFill>
                <a:srgbClr val="5A0DAF"/>
              </a:solidFill>
              <a:effectLst>
                <a:outerShdw blurRad="38100" dist="38100" dir="2700000" algn="tl">
                  <a:srgbClr val="000000"/>
                </a:outerShdw>
              </a:effectLst>
              <a:latin typeface="Comic Sans MS" pitchFamily="66" charset="0"/>
            </a:endParaRPr>
          </a:p>
        </p:txBody>
      </p:sp>
    </p:spTree>
    <p:extLst>
      <p:ext uri="{BB962C8B-B14F-4D97-AF65-F5344CB8AC3E}">
        <p14:creationId xmlns="" xmlns:p14="http://schemas.microsoft.com/office/powerpoint/2010/main" val="2625164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2-1"/>
          <p:cNvPicPr>
            <a:picLocks noChangeAspect="1" noChangeArrowheads="1"/>
          </p:cNvPicPr>
          <p:nvPr/>
        </p:nvPicPr>
        <p:blipFill>
          <a:blip r:embed="rId2" cstate="print"/>
          <a:srcRect/>
          <a:stretch>
            <a:fillRect/>
          </a:stretch>
        </p:blipFill>
        <p:spPr bwMode="auto">
          <a:xfrm>
            <a:off x="1836415" y="1175240"/>
            <a:ext cx="6861095" cy="5211276"/>
          </a:xfrm>
          <a:prstGeom prst="rect">
            <a:avLst/>
          </a:prstGeom>
          <a:noFill/>
          <a:ln w="9525">
            <a:noFill/>
            <a:miter lim="800000"/>
            <a:headEnd/>
            <a:tailEnd/>
          </a:ln>
        </p:spPr>
      </p:pic>
      <p:pic>
        <p:nvPicPr>
          <p:cNvPr id="110595" name="Picture 3" descr="Fig2-2"/>
          <p:cNvPicPr>
            <a:picLocks noChangeAspect="1" noChangeArrowheads="1"/>
          </p:cNvPicPr>
          <p:nvPr/>
        </p:nvPicPr>
        <p:blipFill>
          <a:blip r:embed="rId3" cstate="print"/>
          <a:srcRect/>
          <a:stretch>
            <a:fillRect/>
          </a:stretch>
        </p:blipFill>
        <p:spPr bwMode="auto">
          <a:xfrm>
            <a:off x="1836415" y="1175240"/>
            <a:ext cx="6861095" cy="5211276"/>
          </a:xfrm>
          <a:prstGeom prst="rect">
            <a:avLst/>
          </a:prstGeom>
          <a:noFill/>
          <a:ln w="9525">
            <a:noFill/>
            <a:miter lim="800000"/>
            <a:headEnd/>
            <a:tailEnd/>
          </a:ln>
        </p:spPr>
      </p:pic>
      <p:pic>
        <p:nvPicPr>
          <p:cNvPr id="110596" name="Picture 4" descr="Fig2-3"/>
          <p:cNvPicPr>
            <a:picLocks noChangeAspect="1" noChangeArrowheads="1"/>
          </p:cNvPicPr>
          <p:nvPr/>
        </p:nvPicPr>
        <p:blipFill>
          <a:blip r:embed="rId4" cstate="print"/>
          <a:srcRect/>
          <a:stretch>
            <a:fillRect/>
          </a:stretch>
        </p:blipFill>
        <p:spPr bwMode="auto">
          <a:xfrm>
            <a:off x="1836415" y="1175240"/>
            <a:ext cx="6861095" cy="5211276"/>
          </a:xfrm>
          <a:prstGeom prst="rect">
            <a:avLst/>
          </a:prstGeom>
          <a:noFill/>
          <a:ln w="9525">
            <a:noFill/>
            <a:miter lim="800000"/>
            <a:headEnd/>
            <a:tailEnd/>
          </a:ln>
        </p:spPr>
      </p:pic>
      <p:pic>
        <p:nvPicPr>
          <p:cNvPr id="110597" name="Picture 5" descr="Fig2-4"/>
          <p:cNvPicPr>
            <a:picLocks noChangeAspect="1" noChangeArrowheads="1"/>
          </p:cNvPicPr>
          <p:nvPr/>
        </p:nvPicPr>
        <p:blipFill>
          <a:blip r:embed="rId5" cstate="print"/>
          <a:srcRect/>
          <a:stretch>
            <a:fillRect/>
          </a:stretch>
        </p:blipFill>
        <p:spPr bwMode="auto">
          <a:xfrm>
            <a:off x="1836415" y="1175240"/>
            <a:ext cx="6861095" cy="5211276"/>
          </a:xfrm>
          <a:prstGeom prst="rect">
            <a:avLst/>
          </a:prstGeom>
          <a:noFill/>
          <a:ln w="9525">
            <a:noFill/>
            <a:miter lim="800000"/>
            <a:headEnd/>
            <a:tailEnd/>
          </a:ln>
        </p:spPr>
      </p:pic>
      <p:pic>
        <p:nvPicPr>
          <p:cNvPr id="110598" name="Picture 6" descr="Fig2-5"/>
          <p:cNvPicPr>
            <a:picLocks noChangeAspect="1" noChangeArrowheads="1"/>
          </p:cNvPicPr>
          <p:nvPr/>
        </p:nvPicPr>
        <p:blipFill>
          <a:blip r:embed="rId6" cstate="print"/>
          <a:srcRect/>
          <a:stretch>
            <a:fillRect/>
          </a:stretch>
        </p:blipFill>
        <p:spPr bwMode="auto">
          <a:xfrm>
            <a:off x="1836415" y="1175240"/>
            <a:ext cx="6861095" cy="5211276"/>
          </a:xfrm>
          <a:prstGeom prst="rect">
            <a:avLst/>
          </a:prstGeom>
          <a:noFill/>
          <a:ln w="9525">
            <a:noFill/>
            <a:miter lim="800000"/>
            <a:headEnd/>
            <a:tailEnd/>
          </a:ln>
        </p:spPr>
      </p:pic>
      <p:pic>
        <p:nvPicPr>
          <p:cNvPr id="110599" name="Picture 7" descr="Fig2-6"/>
          <p:cNvPicPr>
            <a:picLocks noChangeAspect="1" noChangeArrowheads="1"/>
          </p:cNvPicPr>
          <p:nvPr/>
        </p:nvPicPr>
        <p:blipFill>
          <a:blip r:embed="rId7" cstate="print"/>
          <a:srcRect/>
          <a:stretch>
            <a:fillRect/>
          </a:stretch>
        </p:blipFill>
        <p:spPr bwMode="auto">
          <a:xfrm>
            <a:off x="1834664" y="1175240"/>
            <a:ext cx="6862845" cy="5211276"/>
          </a:xfrm>
          <a:prstGeom prst="rect">
            <a:avLst/>
          </a:prstGeom>
          <a:noFill/>
          <a:ln w="9525">
            <a:noFill/>
            <a:miter lim="800000"/>
            <a:headEnd/>
            <a:tailEnd/>
          </a:ln>
        </p:spPr>
      </p:pic>
      <p:sp>
        <p:nvSpPr>
          <p:cNvPr id="110600" name="Rectangle 8"/>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a:defRPr/>
            </a:pPr>
            <a:r>
              <a:rPr lang="en-US" sz="2600" dirty="0" smtClean="0">
                <a:solidFill>
                  <a:srgbClr val="5A0DAF"/>
                </a:solidFill>
                <a:effectLst>
                  <a:outerShdw blurRad="38100" dist="38100" dir="2700000" algn="tl">
                    <a:srgbClr val="000000"/>
                  </a:outerShdw>
                </a:effectLst>
                <a:latin typeface="Comic Sans MS" pitchFamily="66" charset="0"/>
              </a:rPr>
              <a:t>Hollow </a:t>
            </a:r>
            <a:r>
              <a:rPr lang="en-US" sz="2600" dirty="0">
                <a:solidFill>
                  <a:srgbClr val="5A0DAF"/>
                </a:solidFill>
                <a:effectLst>
                  <a:outerShdw blurRad="38100" dist="38100" dir="2700000" algn="tl">
                    <a:srgbClr val="000000"/>
                  </a:outerShdw>
                </a:effectLst>
                <a:latin typeface="Comic Sans MS" pitchFamily="66" charset="0"/>
              </a:rPr>
              <a:t>atom generation </a:t>
            </a:r>
            <a:r>
              <a:rPr lang="en-US" sz="2600" dirty="0" smtClean="0">
                <a:solidFill>
                  <a:srgbClr val="5A0DAF"/>
                </a:solidFill>
                <a:effectLst>
                  <a:outerShdw blurRad="38100" dist="38100" dir="2700000" algn="tl">
                    <a:srgbClr val="000000"/>
                  </a:outerShdw>
                </a:effectLst>
                <a:latin typeface="Comic Sans MS" pitchFamily="66" charset="0"/>
              </a:rPr>
              <a:t>in PW plasma</a:t>
            </a:r>
            <a:endParaRPr lang="en-US" sz="2600" dirty="0">
              <a:solidFill>
                <a:srgbClr val="5A0DAF"/>
              </a:solidFill>
              <a:effectLst>
                <a:outerShdw blurRad="38100" dist="38100" dir="2700000" algn="tl">
                  <a:srgbClr val="000000"/>
                </a:outerShdw>
              </a:effectLst>
              <a:latin typeface="Comic Sans MS" pitchFamily="66" charset="0"/>
            </a:endParaRPr>
          </a:p>
        </p:txBody>
      </p:sp>
      <p:sp>
        <p:nvSpPr>
          <p:cNvPr id="110605" name="Text Box 13"/>
          <p:cNvSpPr txBox="1">
            <a:spLocks noChangeArrowheads="1"/>
          </p:cNvSpPr>
          <p:nvPr/>
        </p:nvSpPr>
        <p:spPr bwMode="auto">
          <a:xfrm>
            <a:off x="482603" y="6549586"/>
            <a:ext cx="9013090" cy="831197"/>
          </a:xfrm>
          <a:prstGeom prst="rect">
            <a:avLst/>
          </a:prstGeom>
          <a:noFill/>
          <a:ln w="9525">
            <a:noFill/>
            <a:miter lim="800000"/>
            <a:headEnd/>
            <a:tailEnd/>
          </a:ln>
        </p:spPr>
        <p:txBody>
          <a:bodyPr wrap="square" lIns="100776" tIns="50389" rIns="100776" bIns="50389">
            <a:spAutoFit/>
          </a:bodyPr>
          <a:lstStyle/>
          <a:p>
            <a:pPr algn="ctr"/>
            <a:r>
              <a:rPr lang="en-US" b="1" dirty="0" smtClean="0">
                <a:solidFill>
                  <a:schemeClr val="accent2"/>
                </a:solidFill>
              </a:rPr>
              <a:t>X-rays in ultra-relativistic laser plasma:</a:t>
            </a:r>
          </a:p>
          <a:p>
            <a:pPr algn="ctr"/>
            <a:r>
              <a:rPr lang="en-US" sz="2800" b="1" dirty="0" smtClean="0">
                <a:solidFill>
                  <a:schemeClr val="accent2"/>
                </a:solidFill>
              </a:rPr>
              <a:t>Generation – Transport – States of matter</a:t>
            </a:r>
            <a:endParaRPr lang="ru-RU" sz="2800" b="1" dirty="0">
              <a:solidFill>
                <a:schemeClr val="accent2"/>
              </a:solidFill>
            </a:endParaRPr>
          </a:p>
        </p:txBody>
      </p:sp>
      <p:pic>
        <p:nvPicPr>
          <p:cNvPr id="110607" name="Picture 15" descr="Fig2-final"/>
          <p:cNvPicPr>
            <a:picLocks noChangeAspect="1" noChangeArrowheads="1"/>
          </p:cNvPicPr>
          <p:nvPr/>
        </p:nvPicPr>
        <p:blipFill>
          <a:blip r:embed="rId8" cstate="print"/>
          <a:srcRect/>
          <a:stretch>
            <a:fillRect/>
          </a:stretch>
        </p:blipFill>
        <p:spPr bwMode="auto">
          <a:xfrm>
            <a:off x="2042894" y="1250488"/>
            <a:ext cx="6288900" cy="4940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6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0605">
                                            <p:txEl>
                                              <p:pRg st="0" end="0"/>
                                            </p:txEl>
                                          </p:spTgt>
                                        </p:tgtEl>
                                        <p:attrNameLst>
                                          <p:attrName>style.visibility</p:attrName>
                                        </p:attrNameLst>
                                      </p:cBhvr>
                                      <p:to>
                                        <p:strVal val="visible"/>
                                      </p:to>
                                    </p:set>
                                    <p:animEffect transition="in" filter="blinds(horizontal)">
                                      <p:cBhvr>
                                        <p:cTn id="31" dur="500"/>
                                        <p:tgtEl>
                                          <p:spTgt spid="110605">
                                            <p:txEl>
                                              <p:pRg st="0" end="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10605">
                                            <p:txEl>
                                              <p:pRg st="1" end="1"/>
                                            </p:txEl>
                                          </p:spTgt>
                                        </p:tgtEl>
                                        <p:attrNameLst>
                                          <p:attrName>style.visibility</p:attrName>
                                        </p:attrNameLst>
                                      </p:cBhvr>
                                      <p:to>
                                        <p:strVal val="visible"/>
                                      </p:to>
                                    </p:set>
                                    <p:animEffect transition="in" filter="blinds(horizontal)">
                                      <p:cBhvr>
                                        <p:cTn id="34" dur="500"/>
                                        <p:tgtEl>
                                          <p:spTgt spid="1106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04447" y="820615"/>
            <a:ext cx="9591109" cy="5697413"/>
          </a:xfrm>
          <a:prstGeom prst="rect">
            <a:avLst/>
          </a:prstGeom>
          <a:noFill/>
          <a:ln>
            <a:noFill/>
          </a:ln>
        </p:spPr>
      </p:pic>
      <p:sp>
        <p:nvSpPr>
          <p:cNvPr id="3" name="TextBox 2"/>
          <p:cNvSpPr txBox="1"/>
          <p:nvPr/>
        </p:nvSpPr>
        <p:spPr>
          <a:xfrm>
            <a:off x="498231" y="914400"/>
            <a:ext cx="4671090" cy="471094"/>
          </a:xfrm>
          <a:prstGeom prst="rect">
            <a:avLst/>
          </a:prstGeom>
          <a:solidFill>
            <a:schemeClr val="bg1"/>
          </a:solidFill>
        </p:spPr>
        <p:txBody>
          <a:bodyPr wrap="none" lIns="100776" tIns="50389" rIns="100776" bIns="50389" rtlCol="0">
            <a:spAutoFit/>
          </a:bodyPr>
          <a:lstStyle/>
          <a:p>
            <a:r>
              <a:rPr lang="en-US" sz="2400" b="1" i="1" dirty="0" err="1" smtClean="0">
                <a:solidFill>
                  <a:srgbClr val="C00000"/>
                </a:solidFill>
              </a:rPr>
              <a:t>I</a:t>
            </a:r>
            <a:r>
              <a:rPr lang="en-US" sz="2400" b="1" i="1" baseline="-25000" dirty="0" err="1" smtClean="0">
                <a:solidFill>
                  <a:srgbClr val="C00000"/>
                </a:solidFill>
              </a:rPr>
              <a:t>las</a:t>
            </a:r>
            <a:r>
              <a:rPr lang="en-US" sz="2400" b="1" i="1" dirty="0" smtClean="0">
                <a:solidFill>
                  <a:srgbClr val="C00000"/>
                </a:solidFill>
              </a:rPr>
              <a:t> = 9e21 </a:t>
            </a:r>
            <a:r>
              <a:rPr lang="en-US" sz="2400" b="1" i="1" dirty="0" smtClean="0">
                <a:solidFill>
                  <a:srgbClr val="C00000"/>
                </a:solidFill>
              </a:rPr>
              <a:t>W/cm</a:t>
            </a:r>
            <a:r>
              <a:rPr lang="en-US" sz="2400" b="1" i="1" baseline="30000" dirty="0" smtClean="0">
                <a:solidFill>
                  <a:srgbClr val="C00000"/>
                </a:solidFill>
              </a:rPr>
              <a:t>2 </a:t>
            </a:r>
            <a:r>
              <a:rPr lang="en-US" sz="2400" b="1" i="1" dirty="0" smtClean="0">
                <a:solidFill>
                  <a:srgbClr val="7030A0"/>
                </a:solidFill>
              </a:rPr>
              <a:t>– Fe/Cr target</a:t>
            </a:r>
            <a:endParaRPr lang="en-US" sz="2400" b="1" i="1" baseline="30000" dirty="0">
              <a:solidFill>
                <a:srgbClr val="7030A0"/>
              </a:solidFill>
            </a:endParaRPr>
          </a:p>
        </p:txBody>
      </p:sp>
      <p:graphicFrame>
        <p:nvGraphicFramePr>
          <p:cNvPr id="6" name="Таблица 5"/>
          <p:cNvGraphicFramePr>
            <a:graphicFrameLocks noGrp="1"/>
          </p:cNvGraphicFramePr>
          <p:nvPr/>
        </p:nvGraphicFramePr>
        <p:xfrm>
          <a:off x="74454" y="5700346"/>
          <a:ext cx="6120130" cy="1747861"/>
        </p:xfrm>
        <a:graphic>
          <a:graphicData uri="http://schemas.openxmlformats.org/drawingml/2006/table">
            <a:tbl>
              <a:tblPr/>
              <a:tblGrid>
                <a:gridCol w="1300480"/>
                <a:gridCol w="1229995"/>
                <a:gridCol w="1229995"/>
                <a:gridCol w="1216660"/>
                <a:gridCol w="1143000"/>
              </a:tblGrid>
              <a:tr h="253951">
                <a:tc>
                  <a:txBody>
                    <a:bodyPr/>
                    <a:lstStyle/>
                    <a:p>
                      <a:pPr algn="ctr">
                        <a:spcAft>
                          <a:spcPts val="0"/>
                        </a:spcAft>
                      </a:pPr>
                      <a:r>
                        <a:rPr lang="ru-RU" sz="1400" b="1" dirty="0" err="1">
                          <a:solidFill>
                            <a:srgbClr val="000000"/>
                          </a:solidFill>
                          <a:latin typeface="+mn-lt"/>
                          <a:ea typeface="DejaVu Sans"/>
                          <a:cs typeface="Liberation Sans"/>
                        </a:rPr>
                        <a:t>Zone</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mn-lt"/>
                          <a:ea typeface="DejaVu Sans"/>
                          <a:cs typeface="Liberation Sans"/>
                        </a:rPr>
                        <a:t>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7C80"/>
                    </a:solidFill>
                  </a:tcPr>
                </a:tc>
                <a:tc>
                  <a:txBody>
                    <a:bodyPr/>
                    <a:lstStyle/>
                    <a:p>
                      <a:pPr algn="ctr">
                        <a:spcAft>
                          <a:spcPts val="0"/>
                        </a:spcAft>
                      </a:pPr>
                      <a:r>
                        <a:rPr lang="ru-RU" sz="1400" b="1"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ru-RU" sz="1400" b="1" dirty="0">
                          <a:solidFill>
                            <a:srgbClr val="000000"/>
                          </a:solidFill>
                          <a:latin typeface="+mn-lt"/>
                          <a:ea typeface="DejaVu Sans"/>
                          <a:cs typeface="Liberation Sans"/>
                        </a:rPr>
                        <a:t>2.2</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ru-RU" sz="1400" b="1" dirty="0">
                          <a:solidFill>
                            <a:srgbClr val="000000"/>
                          </a:solidFill>
                          <a:latin typeface="+mn-lt"/>
                          <a:ea typeface="DejaVu Sans"/>
                          <a:cs typeface="Liberation Sans"/>
                        </a:rPr>
                        <a:t>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1">
                        <a:lumMod val="40000"/>
                        <a:lumOff val="60000"/>
                      </a:schemeClr>
                    </a:solidFill>
                  </a:tcPr>
                </a:tc>
              </a:tr>
              <a:tr h="253951">
                <a:tc>
                  <a:txBody>
                    <a:bodyPr/>
                    <a:lstStyle/>
                    <a:p>
                      <a:pPr algn="ctr">
                        <a:spcAft>
                          <a:spcPts val="0"/>
                        </a:spcAft>
                      </a:pPr>
                      <a:r>
                        <a:rPr lang="en-US" sz="1400" b="1" i="1" dirty="0">
                          <a:solidFill>
                            <a:srgbClr val="000000"/>
                          </a:solidFill>
                          <a:latin typeface="+mn-lt"/>
                          <a:ea typeface="DejaVu Sans"/>
                          <a:cs typeface="Liberation Sans"/>
                        </a:rPr>
                        <a:t>Ni </a:t>
                      </a:r>
                      <a:r>
                        <a:rPr lang="en-US" sz="1400" b="1" dirty="0">
                          <a:solidFill>
                            <a:srgbClr val="000000"/>
                          </a:solidFill>
                          <a:latin typeface="+mn-lt"/>
                          <a:ea typeface="DejaVu Sans"/>
                          <a:cs typeface="Liberation Sans"/>
                        </a:rPr>
                        <a:t>(cm</a:t>
                      </a:r>
                      <a:r>
                        <a:rPr lang="en-US" sz="1400" b="1" baseline="30000" dirty="0">
                          <a:solidFill>
                            <a:srgbClr val="000000"/>
                          </a:solidFill>
                          <a:latin typeface="+mn-lt"/>
                          <a:ea typeface="DejaVu Sans"/>
                          <a:cs typeface="Liberation Sans"/>
                        </a:rPr>
                        <a:t>-3</a:t>
                      </a:r>
                      <a:r>
                        <a:rPr lang="en-US" sz="1400" b="1" dirty="0">
                          <a:solidFill>
                            <a:srgbClr val="000000"/>
                          </a:solidFill>
                          <a:latin typeface="+mn-lt"/>
                          <a:ea typeface="DejaVu Sans"/>
                          <a:cs typeface="Liberation Sans"/>
                        </a:rPr>
                        <a:t>)</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5×10</a:t>
                      </a:r>
                      <a:r>
                        <a:rPr lang="en-US" sz="1400" b="1" baseline="30000"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i="1">
                          <a:solidFill>
                            <a:srgbClr val="000000"/>
                          </a:solidFill>
                          <a:latin typeface="+mn-lt"/>
                          <a:ea typeface="DejaVu Sans"/>
                          <a:cs typeface="Liberation Sans"/>
                        </a:rPr>
                        <a:t>N</a:t>
                      </a:r>
                      <a:r>
                        <a:rPr lang="en-US" sz="1400" b="1" i="1" baseline="-25000">
                          <a:solidFill>
                            <a:srgbClr val="000000"/>
                          </a:solidFill>
                          <a:latin typeface="+mn-lt"/>
                          <a:ea typeface="DejaVu Sans"/>
                          <a:cs typeface="Liberation Sans"/>
                        </a:rPr>
                        <a:t>e</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9×10</a:t>
                      </a:r>
                      <a:r>
                        <a:rPr lang="en-US" sz="1400" b="1" baseline="20000" dirty="0">
                          <a:solidFill>
                            <a:srgbClr val="000000"/>
                          </a:solidFill>
                          <a:latin typeface="+mn-lt"/>
                          <a:ea typeface="DejaVu Sans"/>
                          <a:cs typeface="Liberation Sans"/>
                        </a:rPr>
                        <a:t>22</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1.9×10</a:t>
                      </a:r>
                      <a:r>
                        <a:rPr lang="en-US" sz="1400" b="1" baseline="20000" dirty="0">
                          <a:solidFill>
                            <a:srgbClr val="000000"/>
                          </a:solidFill>
                          <a:latin typeface="+mn-lt"/>
                          <a:ea typeface="DejaVu Sans"/>
                          <a:cs typeface="Liberation Sans"/>
                        </a:rPr>
                        <a:t>24</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1.5×10</a:t>
                      </a:r>
                      <a:r>
                        <a:rPr lang="en-US" sz="1400" b="1" baseline="20000" dirty="0">
                          <a:solidFill>
                            <a:srgbClr val="000000"/>
                          </a:solidFill>
                          <a:latin typeface="+mn-lt"/>
                          <a:ea typeface="DejaVu Sans"/>
                          <a:cs typeface="Liberation Sans"/>
                        </a:rPr>
                        <a:t>24</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2.3×10</a:t>
                      </a:r>
                      <a:r>
                        <a:rPr lang="en-US" sz="1400" b="1" baseline="20000" dirty="0" smtClean="0">
                          <a:solidFill>
                            <a:srgbClr val="000000"/>
                          </a:solidFill>
                          <a:latin typeface="+mn-lt"/>
                          <a:ea typeface="DejaVu Sans"/>
                          <a:cs typeface="Liberation Sans"/>
                        </a:rPr>
                        <a:t>23</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9715">
                <a:tc>
                  <a:txBody>
                    <a:bodyPr/>
                    <a:lstStyle/>
                    <a:p>
                      <a:pPr algn="ctr">
                        <a:spcAft>
                          <a:spcPts val="0"/>
                        </a:spcAft>
                      </a:pP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e</a:t>
                      </a:r>
                      <a:r>
                        <a:rPr lang="en-US" sz="1400" b="1">
                          <a:solidFill>
                            <a:srgbClr val="000000"/>
                          </a:solidFill>
                          <a:latin typeface="+mn-lt"/>
                          <a:ea typeface="DejaVu Sans"/>
                          <a:cs typeface="Liberation Sans"/>
                        </a:rPr>
                        <a:t> (eV)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2800(±120)</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1600(±100)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400(±50)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50(±5)</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a:solidFill>
                            <a:srgbClr val="000000"/>
                          </a:solidFill>
                          <a:latin typeface="+mn-lt"/>
                          <a:ea typeface="DejaVu Sans"/>
                          <a:cs typeface="Liberation Sans"/>
                        </a:rPr>
                        <a:t> </a:t>
                      </a: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hot</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a:t>
                      </a:r>
                      <a:r>
                        <a:rPr lang="ru-RU"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a:t>
                      </a:r>
                      <a:r>
                        <a:rPr lang="ru-RU"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0.1%, 10 </a:t>
                      </a:r>
                      <a:r>
                        <a:rPr lang="ru-RU" sz="1400" b="1" dirty="0" err="1">
                          <a:solidFill>
                            <a:srgbClr val="000000"/>
                          </a:solidFill>
                          <a:latin typeface="+mn-lt"/>
                          <a:ea typeface="DejaVu Sans"/>
                          <a:cs typeface="Liberation Sans"/>
                        </a:rPr>
                        <a:t>keV</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0.1%, 10 </a:t>
                      </a:r>
                      <a:r>
                        <a:rPr lang="ru-RU" sz="1400" b="1" dirty="0" err="1">
                          <a:solidFill>
                            <a:srgbClr val="000000"/>
                          </a:solidFill>
                          <a:latin typeface="+mn-lt"/>
                          <a:ea typeface="DejaVu Sans"/>
                          <a:cs typeface="Liberation Sans"/>
                        </a:rPr>
                        <a:t>keV</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472342">
                <a:tc>
                  <a:txBody>
                    <a:bodyPr/>
                    <a:lstStyle/>
                    <a:p>
                      <a:pPr algn="ctr">
                        <a:spcAft>
                          <a:spcPts val="0"/>
                        </a:spcAft>
                      </a:pPr>
                      <a:r>
                        <a:rPr lang="en-US" sz="1400" b="1">
                          <a:solidFill>
                            <a:srgbClr val="000000"/>
                          </a:solidFill>
                          <a:latin typeface="+mn-lt"/>
                          <a:ea typeface="DejaVu Sans"/>
                          <a:cs typeface="Liberation Sans"/>
                        </a:rPr>
                        <a:t> Electron energy density (J/cm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2.5× 10</a:t>
                      </a:r>
                      <a:r>
                        <a:rPr lang="en-US" sz="1400" b="1" baseline="30000">
                          <a:solidFill>
                            <a:srgbClr val="000000"/>
                          </a:solidFill>
                          <a:latin typeface="+mn-lt"/>
                          <a:ea typeface="DejaVu Sans"/>
                          <a:cs typeface="Liberation Sans"/>
                        </a:rPr>
                        <a:t>7</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4.</a:t>
                      </a:r>
                      <a:r>
                        <a:rPr lang="ru-RU" sz="1400" b="1">
                          <a:solidFill>
                            <a:srgbClr val="000000"/>
                          </a:solidFill>
                          <a:latin typeface="+mn-lt"/>
                          <a:ea typeface="DejaVu Sans"/>
                          <a:cs typeface="Liberation Sans"/>
                        </a:rPr>
                        <a:t>8 </a:t>
                      </a:r>
                      <a:r>
                        <a:rPr lang="en-US" sz="1400" b="1">
                          <a:solidFill>
                            <a:srgbClr val="000000"/>
                          </a:solidFill>
                          <a:latin typeface="+mn-lt"/>
                          <a:ea typeface="DejaVu Sans"/>
                          <a:cs typeface="Liberation Sans"/>
                        </a:rPr>
                        <a:t>×10</a:t>
                      </a:r>
                      <a:r>
                        <a:rPr lang="en-US" sz="1400" b="1" baseline="30000">
                          <a:solidFill>
                            <a:srgbClr val="000000"/>
                          </a:solidFill>
                          <a:latin typeface="+mn-lt"/>
                          <a:ea typeface="DejaVu Sans"/>
                          <a:cs typeface="Liberation Sans"/>
                        </a:rPr>
                        <a:t>8</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6×10</a:t>
                      </a:r>
                      <a:r>
                        <a:rPr lang="en-US" sz="1400" b="1" baseline="30000" dirty="0">
                          <a:solidFill>
                            <a:srgbClr val="000000"/>
                          </a:solidFill>
                          <a:latin typeface="+mn-lt"/>
                          <a:ea typeface="DejaVu Sans"/>
                          <a:cs typeface="Liberation Sans"/>
                        </a:rPr>
                        <a:t>7</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1.8 ×10</a:t>
                      </a:r>
                      <a:r>
                        <a:rPr lang="en-US" sz="1400" b="1" baseline="30000" dirty="0">
                          <a:solidFill>
                            <a:srgbClr val="000000"/>
                          </a:solidFill>
                          <a:latin typeface="+mn-lt"/>
                          <a:ea typeface="DejaVu Sans"/>
                          <a:cs typeface="Liberation Sans"/>
                        </a:rPr>
                        <a:t>6</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bl>
          </a:graphicData>
        </a:graphic>
      </p:graphicFrame>
      <p:sp>
        <p:nvSpPr>
          <p:cNvPr id="7" name="TextBox 6"/>
          <p:cNvSpPr txBox="1"/>
          <p:nvPr/>
        </p:nvSpPr>
        <p:spPr>
          <a:xfrm>
            <a:off x="-221795" y="107950"/>
            <a:ext cx="10510907" cy="471102"/>
          </a:xfrm>
          <a:prstGeom prst="rect">
            <a:avLst/>
          </a:prstGeom>
          <a:noFill/>
        </p:spPr>
        <p:txBody>
          <a:bodyPr wrap="square" lIns="100776" tIns="50389" rIns="100776" bIns="50389">
            <a:spAutoFit/>
          </a:bodyPr>
          <a:lstStyle/>
          <a:p>
            <a:pPr algn="ctr">
              <a:defRPr/>
            </a:pPr>
            <a:r>
              <a:rPr lang="en-US" sz="2400" b="1" dirty="0" smtClean="0">
                <a:solidFill>
                  <a:srgbClr val="7030A0"/>
                </a:solidFill>
                <a:latin typeface="Comic Sans MS" panose="030F0702030302020204" pitchFamily="66" charset="0"/>
              </a:rPr>
              <a:t>Attempt to acquire hollow atoms in high-Z targets</a:t>
            </a:r>
            <a:endParaRPr lang="ru-RU" b="1" dirty="0">
              <a:solidFill>
                <a:srgbClr val="7030A0"/>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4950" y="0"/>
            <a:ext cx="10079038" cy="501872"/>
          </a:xfrm>
          <a:prstGeom prst="rect">
            <a:avLst/>
          </a:prstGeom>
          <a:noFill/>
        </p:spPr>
        <p:txBody>
          <a:bodyPr wrap="square" lIns="100776" tIns="50389" rIns="100776" bIns="50389" rtlCol="0">
            <a:spAutoFit/>
          </a:bodyPr>
          <a:lstStyle/>
          <a:p>
            <a:r>
              <a:rPr lang="en-US" sz="2600" b="1" dirty="0" smtClean="0">
                <a:solidFill>
                  <a:srgbClr val="C00000"/>
                </a:solidFill>
              </a:rPr>
              <a:t>X-rays in PW laser plasma - Summary</a:t>
            </a:r>
            <a:endParaRPr lang="en-US" sz="2600" b="1" dirty="0">
              <a:solidFill>
                <a:srgbClr val="C00000"/>
              </a:solidFill>
            </a:endParaRPr>
          </a:p>
        </p:txBody>
      </p:sp>
      <p:sp>
        <p:nvSpPr>
          <p:cNvPr id="66" name="Прямоугольник 65"/>
          <p:cNvSpPr/>
          <p:nvPr/>
        </p:nvSpPr>
        <p:spPr>
          <a:xfrm>
            <a:off x="359516" y="1797201"/>
            <a:ext cx="6538699" cy="932759"/>
          </a:xfrm>
          <a:prstGeom prst="rect">
            <a:avLst/>
          </a:prstGeom>
        </p:spPr>
        <p:txBody>
          <a:bodyPr wrap="square" lIns="100776" tIns="50389" rIns="100776" bIns="50389">
            <a:spAutoFit/>
          </a:bodyPr>
          <a:lstStyle/>
          <a:p>
            <a:pPr algn="just"/>
            <a:r>
              <a:rPr lang="en-US" b="1" dirty="0" smtClean="0">
                <a:solidFill>
                  <a:srgbClr val="C00000"/>
                </a:solidFill>
              </a:rPr>
              <a:t>Non-linear increase </a:t>
            </a:r>
            <a:r>
              <a:rPr lang="en-US" b="1" dirty="0" smtClean="0">
                <a:solidFill>
                  <a:srgbClr val="002060"/>
                </a:solidFill>
              </a:rPr>
              <a:t>in X-ray yield caused by effective radiation friction force is observed, leading to </a:t>
            </a:r>
            <a:r>
              <a:rPr lang="en-US" b="1" dirty="0" smtClean="0">
                <a:solidFill>
                  <a:srgbClr val="C00000"/>
                </a:solidFill>
              </a:rPr>
              <a:t>10</a:t>
            </a:r>
            <a:r>
              <a:rPr lang="en-US" b="1" baseline="30000" dirty="0" smtClean="0">
                <a:solidFill>
                  <a:srgbClr val="C00000"/>
                </a:solidFill>
              </a:rPr>
              <a:t>17</a:t>
            </a:r>
            <a:r>
              <a:rPr lang="en-US" b="1" dirty="0" smtClean="0">
                <a:solidFill>
                  <a:srgbClr val="C00000"/>
                </a:solidFill>
              </a:rPr>
              <a:t>-10</a:t>
            </a:r>
            <a:r>
              <a:rPr lang="en-US" b="1" baseline="30000" dirty="0" smtClean="0">
                <a:solidFill>
                  <a:srgbClr val="C00000"/>
                </a:solidFill>
              </a:rPr>
              <a:t>18</a:t>
            </a:r>
            <a:r>
              <a:rPr lang="en-US" b="1" dirty="0" smtClean="0">
                <a:solidFill>
                  <a:srgbClr val="C00000"/>
                </a:solidFill>
              </a:rPr>
              <a:t> W/cm</a:t>
            </a:r>
            <a:r>
              <a:rPr lang="en-US" b="1" baseline="30000" dirty="0" smtClean="0">
                <a:solidFill>
                  <a:srgbClr val="C00000"/>
                </a:solidFill>
              </a:rPr>
              <a:t>2</a:t>
            </a:r>
            <a:r>
              <a:rPr lang="en-US" b="1" dirty="0" smtClean="0">
                <a:solidFill>
                  <a:srgbClr val="C00000"/>
                </a:solidFill>
              </a:rPr>
              <a:t> X-ray </a:t>
            </a:r>
            <a:r>
              <a:rPr lang="en-US" b="1" dirty="0" smtClean="0">
                <a:solidFill>
                  <a:srgbClr val="002060"/>
                </a:solidFill>
              </a:rPr>
              <a:t>intensities achieved</a:t>
            </a:r>
            <a:endParaRPr lang="en-US" b="1" dirty="0">
              <a:solidFill>
                <a:srgbClr val="002060"/>
              </a:solidFill>
            </a:endParaRPr>
          </a:p>
        </p:txBody>
      </p:sp>
      <p:sp>
        <p:nvSpPr>
          <p:cNvPr id="67" name="TextBox 66"/>
          <p:cNvSpPr txBox="1"/>
          <p:nvPr/>
        </p:nvSpPr>
        <p:spPr>
          <a:xfrm>
            <a:off x="157334" y="707828"/>
            <a:ext cx="6844505" cy="686538"/>
          </a:xfrm>
          <a:prstGeom prst="rect">
            <a:avLst/>
          </a:prstGeom>
          <a:noFill/>
        </p:spPr>
        <p:txBody>
          <a:bodyPr wrap="none" lIns="100776" tIns="50389" rIns="100776" bIns="50389" rtlCol="0">
            <a:spAutoFit/>
          </a:bodyPr>
          <a:lstStyle/>
          <a:p>
            <a:r>
              <a:rPr lang="en-US" sz="1900" b="1" dirty="0" smtClean="0"/>
              <a:t>Studies on </a:t>
            </a:r>
            <a:r>
              <a:rPr lang="en-US" sz="1900" b="1" dirty="0" err="1" smtClean="0"/>
              <a:t>radiative</a:t>
            </a:r>
            <a:r>
              <a:rPr lang="en-US" sz="1900" b="1" dirty="0" smtClean="0"/>
              <a:t> properties of laser plasma at </a:t>
            </a:r>
            <a:endParaRPr lang="en-US" sz="1900" b="1" dirty="0" smtClean="0"/>
          </a:p>
          <a:p>
            <a:r>
              <a:rPr lang="en-US" sz="1900" b="1" u="sng" dirty="0" smtClean="0">
                <a:solidFill>
                  <a:srgbClr val="002060"/>
                </a:solidFill>
              </a:rPr>
              <a:t>10</a:t>
            </a:r>
            <a:r>
              <a:rPr lang="en-US" sz="1900" b="1" u="sng" baseline="30000" dirty="0" smtClean="0">
                <a:solidFill>
                  <a:srgbClr val="002060"/>
                </a:solidFill>
              </a:rPr>
              <a:t>20</a:t>
            </a:r>
            <a:r>
              <a:rPr lang="en-US" sz="1900" b="1" u="sng" dirty="0" smtClean="0">
                <a:solidFill>
                  <a:srgbClr val="002060"/>
                </a:solidFill>
              </a:rPr>
              <a:t>-10</a:t>
            </a:r>
            <a:r>
              <a:rPr lang="en-US" sz="1900" b="1" u="sng" baseline="30000" dirty="0" smtClean="0">
                <a:solidFill>
                  <a:srgbClr val="002060"/>
                </a:solidFill>
              </a:rPr>
              <a:t>22</a:t>
            </a:r>
            <a:r>
              <a:rPr lang="en-US" sz="1900" b="1" u="sng" dirty="0" smtClean="0">
                <a:solidFill>
                  <a:srgbClr val="002060"/>
                </a:solidFill>
              </a:rPr>
              <a:t> </a:t>
            </a:r>
            <a:r>
              <a:rPr lang="en-US" b="1" u="sng" dirty="0" smtClean="0">
                <a:solidFill>
                  <a:srgbClr val="002060"/>
                </a:solidFill>
              </a:rPr>
              <a:t>W/cm</a:t>
            </a:r>
            <a:r>
              <a:rPr lang="en-US" b="1" u="sng" baseline="30000" dirty="0" smtClean="0">
                <a:solidFill>
                  <a:srgbClr val="002060"/>
                </a:solidFill>
              </a:rPr>
              <a:t>2</a:t>
            </a:r>
            <a:r>
              <a:rPr lang="en-US" sz="1900" b="1" dirty="0" smtClean="0"/>
              <a:t> intensities </a:t>
            </a:r>
            <a:r>
              <a:rPr lang="en-US" sz="1900" b="1" dirty="0" smtClean="0">
                <a:solidFill>
                  <a:prstClr val="black"/>
                </a:solidFill>
              </a:rPr>
              <a:t>at J-KAREN-P and Vulcan PW:</a:t>
            </a:r>
            <a:endParaRPr lang="en-US" sz="1900" b="1" dirty="0" smtClean="0"/>
          </a:p>
        </p:txBody>
      </p:sp>
      <p:pic>
        <p:nvPicPr>
          <p:cNvPr id="72" name="Рисунок 71"/>
          <p:cNvPicPr>
            <a:picLocks noChangeAspect="1"/>
          </p:cNvPicPr>
          <p:nvPr/>
        </p:nvPicPr>
        <p:blipFill>
          <a:blip r:embed="rId3" cstate="print"/>
          <a:stretch>
            <a:fillRect/>
          </a:stretch>
        </p:blipFill>
        <p:spPr>
          <a:xfrm>
            <a:off x="7530191" y="0"/>
            <a:ext cx="2313120" cy="1915185"/>
          </a:xfrm>
          <a:prstGeom prst="rect">
            <a:avLst/>
          </a:prstGeom>
        </p:spPr>
      </p:pic>
      <p:sp>
        <p:nvSpPr>
          <p:cNvPr id="79" name="AutoShape 4"/>
          <p:cNvSpPr>
            <a:spLocks noChangeArrowheads="1"/>
          </p:cNvSpPr>
          <p:nvPr/>
        </p:nvSpPr>
        <p:spPr bwMode="auto">
          <a:xfrm>
            <a:off x="112638" y="2190054"/>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80" name="AutoShape 4"/>
          <p:cNvSpPr>
            <a:spLocks noChangeArrowheads="1"/>
          </p:cNvSpPr>
          <p:nvPr/>
        </p:nvSpPr>
        <p:spPr bwMode="auto">
          <a:xfrm>
            <a:off x="112638" y="6674169"/>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59" name="TextBox 58"/>
          <p:cNvSpPr txBox="1"/>
          <p:nvPr/>
        </p:nvSpPr>
        <p:spPr>
          <a:xfrm>
            <a:off x="359516" y="4876058"/>
            <a:ext cx="7145215" cy="932759"/>
          </a:xfrm>
          <a:prstGeom prst="rect">
            <a:avLst/>
          </a:prstGeom>
          <a:noFill/>
        </p:spPr>
        <p:txBody>
          <a:bodyPr wrap="square" lIns="100776" tIns="50389" rIns="100776" bIns="50389" rtlCol="0">
            <a:spAutoFit/>
          </a:bodyPr>
          <a:lstStyle/>
          <a:p>
            <a:r>
              <a:rPr lang="en-US" b="1" dirty="0" smtClean="0">
                <a:solidFill>
                  <a:srgbClr val="C00000"/>
                </a:solidFill>
              </a:rPr>
              <a:t>Radiation dominated kinetics </a:t>
            </a:r>
            <a:r>
              <a:rPr lang="en-US" b="1" dirty="0" smtClean="0">
                <a:solidFill>
                  <a:srgbClr val="002060"/>
                </a:solidFill>
              </a:rPr>
              <a:t>and corresponding </a:t>
            </a:r>
          </a:p>
          <a:p>
            <a:r>
              <a:rPr lang="en-US" b="1" dirty="0" smtClean="0">
                <a:solidFill>
                  <a:srgbClr val="002060"/>
                </a:solidFill>
              </a:rPr>
              <a:t>prominent concentration of hollow atoms </a:t>
            </a:r>
            <a:r>
              <a:rPr lang="en-US" b="1" dirty="0" smtClean="0">
                <a:solidFill>
                  <a:srgbClr val="002060"/>
                </a:solidFill>
              </a:rPr>
              <a:t>is </a:t>
            </a:r>
            <a:r>
              <a:rPr lang="en-US" b="1" dirty="0" smtClean="0">
                <a:solidFill>
                  <a:srgbClr val="C00000"/>
                </a:solidFill>
              </a:rPr>
              <a:t>achieved  </a:t>
            </a:r>
            <a:endParaRPr lang="en-US" b="1" dirty="0" smtClean="0">
              <a:solidFill>
                <a:srgbClr val="C00000"/>
              </a:solidFill>
            </a:endParaRPr>
          </a:p>
          <a:p>
            <a:r>
              <a:rPr lang="en-US" b="1" dirty="0" smtClean="0">
                <a:solidFill>
                  <a:srgbClr val="C00000"/>
                </a:solidFill>
              </a:rPr>
              <a:t>for Al/Si targets, though not yet for high Z elements</a:t>
            </a:r>
            <a:endParaRPr lang="en-US" b="1" dirty="0">
              <a:solidFill>
                <a:srgbClr val="C00000"/>
              </a:solidFill>
            </a:endParaRPr>
          </a:p>
        </p:txBody>
      </p:sp>
      <p:pic>
        <p:nvPicPr>
          <p:cNvPr id="44" name="Picture 15" descr="Fig2-final"/>
          <p:cNvPicPr>
            <a:picLocks noChangeAspect="1" noChangeArrowheads="1"/>
          </p:cNvPicPr>
          <p:nvPr/>
        </p:nvPicPr>
        <p:blipFill>
          <a:blip r:embed="rId4" cstate="print"/>
          <a:srcRect/>
          <a:stretch>
            <a:fillRect/>
          </a:stretch>
        </p:blipFill>
        <p:spPr bwMode="auto">
          <a:xfrm>
            <a:off x="7558405" y="2006599"/>
            <a:ext cx="2337476" cy="1836127"/>
          </a:xfrm>
          <a:prstGeom prst="rect">
            <a:avLst/>
          </a:prstGeom>
          <a:noFill/>
          <a:ln w="9525">
            <a:noFill/>
            <a:miter lim="800000"/>
            <a:headEnd/>
            <a:tailEnd/>
          </a:ln>
        </p:spPr>
      </p:pic>
      <p:sp>
        <p:nvSpPr>
          <p:cNvPr id="16" name="Прямоугольник 15"/>
          <p:cNvSpPr/>
          <p:nvPr/>
        </p:nvSpPr>
        <p:spPr>
          <a:xfrm>
            <a:off x="359516" y="3064345"/>
            <a:ext cx="7366000" cy="1477328"/>
          </a:xfrm>
          <a:prstGeom prst="rect">
            <a:avLst/>
          </a:prstGeom>
        </p:spPr>
        <p:txBody>
          <a:bodyPr wrap="square">
            <a:spAutoFit/>
          </a:bodyPr>
          <a:lstStyle/>
          <a:p>
            <a:pPr defTabSz="1007852" eaLnBrk="1" hangingPunct="1"/>
            <a:r>
              <a:rPr lang="en-US" b="1" dirty="0" smtClean="0">
                <a:solidFill>
                  <a:srgbClr val="C00000"/>
                </a:solidFill>
                <a:latin typeface="Arial" charset="0"/>
              </a:rPr>
              <a:t>Method of absorption X-ray spectroscopy </a:t>
            </a:r>
            <a:r>
              <a:rPr lang="en-US" b="1" dirty="0" smtClean="0">
                <a:solidFill>
                  <a:srgbClr val="002060"/>
                </a:solidFill>
                <a:latin typeface="Arial" charset="0"/>
              </a:rPr>
              <a:t>is developed to </a:t>
            </a:r>
            <a:r>
              <a:rPr lang="en-US" b="1" dirty="0" smtClean="0">
                <a:solidFill>
                  <a:srgbClr val="002060"/>
                </a:solidFill>
                <a:latin typeface="Arial" charset="0"/>
              </a:rPr>
              <a:t>study the </a:t>
            </a:r>
            <a:r>
              <a:rPr lang="en-US" b="1" dirty="0" smtClean="0">
                <a:solidFill>
                  <a:srgbClr val="C00000"/>
                </a:solidFill>
                <a:latin typeface="Arial" charset="0"/>
              </a:rPr>
              <a:t>radiation transport or/and the </a:t>
            </a:r>
            <a:r>
              <a:rPr lang="en-US" b="1" dirty="0" smtClean="0">
                <a:solidFill>
                  <a:srgbClr val="C00000"/>
                </a:solidFill>
                <a:latin typeface="Arial" charset="0"/>
              </a:rPr>
              <a:t>heating of a matter </a:t>
            </a:r>
            <a:r>
              <a:rPr lang="en-US" b="1" dirty="0" smtClean="0">
                <a:solidFill>
                  <a:srgbClr val="002060"/>
                </a:solidFill>
                <a:latin typeface="Arial" charset="0"/>
              </a:rPr>
              <a:t>irradiated by the emission of relativistic laser plasma. </a:t>
            </a:r>
            <a:r>
              <a:rPr lang="en-US" b="1" dirty="0" smtClean="0">
                <a:solidFill>
                  <a:srgbClr val="002060"/>
                </a:solidFill>
                <a:latin typeface="Arial" charset="0"/>
              </a:rPr>
              <a:t> Si WDM </a:t>
            </a:r>
            <a:r>
              <a:rPr lang="en-US" b="1" dirty="0" smtClean="0">
                <a:solidFill>
                  <a:srgbClr val="002060"/>
                </a:solidFill>
                <a:latin typeface="Arial" charset="0"/>
              </a:rPr>
              <a:t>created </a:t>
            </a:r>
            <a:r>
              <a:rPr lang="en-US" b="1" dirty="0" smtClean="0">
                <a:solidFill>
                  <a:srgbClr val="002060"/>
                </a:solidFill>
                <a:latin typeface="Arial" charset="0"/>
              </a:rPr>
              <a:t>at rear </a:t>
            </a:r>
            <a:r>
              <a:rPr lang="en-US" b="1" dirty="0" smtClean="0">
                <a:solidFill>
                  <a:srgbClr val="002060"/>
                </a:solidFill>
                <a:latin typeface="Arial" charset="0"/>
              </a:rPr>
              <a:t>side of </a:t>
            </a:r>
            <a:r>
              <a:rPr lang="en-US" b="1" dirty="0" smtClean="0">
                <a:solidFill>
                  <a:srgbClr val="002060"/>
                </a:solidFill>
                <a:latin typeface="Arial" charset="0"/>
              </a:rPr>
              <a:t>10-20 </a:t>
            </a:r>
            <a:r>
              <a:rPr lang="en-US" b="1" dirty="0" smtClean="0">
                <a:solidFill>
                  <a:srgbClr val="002060"/>
                </a:solidFill>
                <a:latin typeface="Arial" charset="0"/>
              </a:rPr>
              <a:t>um </a:t>
            </a:r>
            <a:r>
              <a:rPr lang="en-US" b="1" dirty="0" smtClean="0">
                <a:solidFill>
                  <a:srgbClr val="002060"/>
                </a:solidFill>
                <a:latin typeface="Arial" charset="0"/>
              </a:rPr>
              <a:t>foils </a:t>
            </a:r>
            <a:r>
              <a:rPr lang="en-US" b="1" dirty="0" smtClean="0">
                <a:solidFill>
                  <a:srgbClr val="002060"/>
                </a:solidFill>
                <a:latin typeface="Arial" charset="0"/>
              </a:rPr>
              <a:t>by </a:t>
            </a:r>
            <a:r>
              <a:rPr lang="en-US" b="1" dirty="0" smtClean="0">
                <a:solidFill>
                  <a:srgbClr val="002060"/>
                </a:solidFill>
                <a:latin typeface="Arial" charset="0"/>
              </a:rPr>
              <a:t>laser </a:t>
            </a:r>
            <a:r>
              <a:rPr lang="en-US" b="1" dirty="0" smtClean="0">
                <a:solidFill>
                  <a:srgbClr val="002060"/>
                </a:solidFill>
                <a:latin typeface="Arial" charset="0"/>
              </a:rPr>
              <a:t>pulses of </a:t>
            </a:r>
            <a:r>
              <a:rPr lang="en-US" b="1" dirty="0" smtClean="0">
                <a:solidFill>
                  <a:srgbClr val="002060"/>
                </a:solidFill>
                <a:latin typeface="Arial" charset="0"/>
              </a:rPr>
              <a:t>1 </a:t>
            </a:r>
            <a:r>
              <a:rPr lang="en-US" b="1" dirty="0" smtClean="0">
                <a:solidFill>
                  <a:srgbClr val="002060"/>
                </a:solidFill>
                <a:latin typeface="Arial" charset="0"/>
              </a:rPr>
              <a:t>– 5 </a:t>
            </a:r>
            <a:r>
              <a:rPr lang="ru-RU" b="1" dirty="0" err="1" smtClean="0">
                <a:solidFill>
                  <a:srgbClr val="002060"/>
                </a:solidFill>
                <a:latin typeface="Arial" charset="0"/>
              </a:rPr>
              <a:t>х</a:t>
            </a:r>
            <a:r>
              <a:rPr lang="en-US" b="1" dirty="0" smtClean="0">
                <a:solidFill>
                  <a:srgbClr val="002060"/>
                </a:solidFill>
                <a:latin typeface="Arial" charset="0"/>
              </a:rPr>
              <a:t> 10</a:t>
            </a:r>
            <a:r>
              <a:rPr lang="en-US" b="1" baseline="30000" dirty="0" smtClean="0">
                <a:solidFill>
                  <a:srgbClr val="002060"/>
                </a:solidFill>
                <a:latin typeface="Arial" charset="0"/>
              </a:rPr>
              <a:t>20 </a:t>
            </a:r>
            <a:r>
              <a:rPr lang="en-US" b="1" dirty="0" smtClean="0">
                <a:solidFill>
                  <a:srgbClr val="002060"/>
                </a:solidFill>
                <a:latin typeface="Arial" charset="0"/>
              </a:rPr>
              <a:t>W/cm</a:t>
            </a:r>
            <a:r>
              <a:rPr lang="en-US" b="1" baseline="30000" dirty="0" smtClean="0">
                <a:solidFill>
                  <a:srgbClr val="002060"/>
                </a:solidFill>
                <a:latin typeface="Arial" charset="0"/>
              </a:rPr>
              <a:t>2</a:t>
            </a:r>
            <a:r>
              <a:rPr lang="en-US" b="1" dirty="0" smtClean="0">
                <a:solidFill>
                  <a:srgbClr val="002060"/>
                </a:solidFill>
                <a:latin typeface="Arial" charset="0"/>
              </a:rPr>
              <a:t> </a:t>
            </a:r>
            <a:r>
              <a:rPr lang="en-US" b="1" dirty="0" smtClean="0">
                <a:solidFill>
                  <a:srgbClr val="002060"/>
                </a:solidFill>
                <a:latin typeface="Arial" charset="0"/>
              </a:rPr>
              <a:t>intensities </a:t>
            </a:r>
            <a:r>
              <a:rPr lang="en-US" b="1" dirty="0" smtClean="0">
                <a:solidFill>
                  <a:srgbClr val="002060"/>
                </a:solidFill>
                <a:latin typeface="Arial" charset="0"/>
              </a:rPr>
              <a:t>is estimated </a:t>
            </a:r>
            <a:r>
              <a:rPr lang="en-US" b="1" dirty="0" smtClean="0">
                <a:solidFill>
                  <a:srgbClr val="002060"/>
                </a:solidFill>
                <a:latin typeface="Arial" charset="0"/>
              </a:rPr>
              <a:t>to </a:t>
            </a:r>
            <a:r>
              <a:rPr lang="en-US" b="1" dirty="0" smtClean="0">
                <a:solidFill>
                  <a:srgbClr val="002060"/>
                </a:solidFill>
                <a:latin typeface="Arial" charset="0"/>
              </a:rPr>
              <a:t>be in the range </a:t>
            </a:r>
            <a:r>
              <a:rPr lang="en-US" b="1" dirty="0" smtClean="0">
                <a:solidFill>
                  <a:srgbClr val="002060"/>
                </a:solidFill>
                <a:latin typeface="Arial" charset="0"/>
              </a:rPr>
              <a:t>of 140-320 </a:t>
            </a:r>
            <a:r>
              <a:rPr lang="en-US" b="1" dirty="0" err="1" smtClean="0">
                <a:solidFill>
                  <a:srgbClr val="002060"/>
                </a:solidFill>
                <a:latin typeface="Arial" charset="0"/>
              </a:rPr>
              <a:t>eV</a:t>
            </a:r>
            <a:endParaRPr lang="en-US" b="1" dirty="0" smtClean="0">
              <a:solidFill>
                <a:srgbClr val="002060"/>
              </a:solidFill>
              <a:latin typeface="Arial" charset="0"/>
            </a:endParaRPr>
          </a:p>
        </p:txBody>
      </p:sp>
      <p:pic>
        <p:nvPicPr>
          <p:cNvPr id="275458" name="Picture 2"/>
          <p:cNvPicPr>
            <a:picLocks noChangeAspect="1" noChangeArrowheads="1"/>
          </p:cNvPicPr>
          <p:nvPr/>
        </p:nvPicPr>
        <p:blipFill>
          <a:blip r:embed="rId5" cstate="print"/>
          <a:srcRect l="50083" t="35111" r="27917" b="26222"/>
          <a:stretch>
            <a:fillRect/>
          </a:stretch>
        </p:blipFill>
        <p:spPr bwMode="auto">
          <a:xfrm>
            <a:off x="7855971" y="5627109"/>
            <a:ext cx="1954779" cy="1932566"/>
          </a:xfrm>
          <a:prstGeom prst="rect">
            <a:avLst/>
          </a:prstGeom>
          <a:noFill/>
          <a:ln w="9525">
            <a:noFill/>
            <a:miter lim="800000"/>
            <a:headEnd/>
            <a:tailEnd/>
          </a:ln>
        </p:spPr>
      </p:pic>
      <p:pic>
        <p:nvPicPr>
          <p:cNvPr id="275459" name="Picture 3"/>
          <p:cNvPicPr>
            <a:picLocks noChangeAspect="1" noChangeArrowheads="1"/>
          </p:cNvPicPr>
          <p:nvPr/>
        </p:nvPicPr>
        <p:blipFill>
          <a:blip r:embed="rId6" cstate="print"/>
          <a:srcRect l="43125" t="26296" r="19667" b="21259"/>
          <a:stretch>
            <a:fillRect/>
          </a:stretch>
        </p:blipFill>
        <p:spPr bwMode="auto">
          <a:xfrm>
            <a:off x="7620000" y="3886974"/>
            <a:ext cx="2190750" cy="1736899"/>
          </a:xfrm>
          <a:prstGeom prst="rect">
            <a:avLst/>
          </a:prstGeom>
          <a:noFill/>
          <a:ln w="9525">
            <a:noFill/>
            <a:miter lim="800000"/>
            <a:headEnd/>
            <a:tailEnd/>
          </a:ln>
        </p:spPr>
      </p:pic>
      <p:sp>
        <p:nvSpPr>
          <p:cNvPr id="77" name="TextBox 76"/>
          <p:cNvSpPr txBox="1"/>
          <p:nvPr/>
        </p:nvSpPr>
        <p:spPr>
          <a:xfrm>
            <a:off x="359516" y="6143202"/>
            <a:ext cx="7145215" cy="1209758"/>
          </a:xfrm>
          <a:prstGeom prst="rect">
            <a:avLst/>
          </a:prstGeom>
          <a:noFill/>
        </p:spPr>
        <p:txBody>
          <a:bodyPr wrap="square" lIns="100776" tIns="50389" rIns="100776" bIns="50389" rtlCol="0">
            <a:spAutoFit/>
          </a:bodyPr>
          <a:lstStyle/>
          <a:p>
            <a:r>
              <a:rPr lang="en-US" b="1" dirty="0" smtClean="0">
                <a:solidFill>
                  <a:srgbClr val="002060"/>
                </a:solidFill>
              </a:rPr>
              <a:t>The method of </a:t>
            </a:r>
            <a:r>
              <a:rPr lang="en-US" b="1" dirty="0" smtClean="0">
                <a:solidFill>
                  <a:srgbClr val="C00000"/>
                </a:solidFill>
              </a:rPr>
              <a:t>hollow atom spectroscopy </a:t>
            </a:r>
            <a:r>
              <a:rPr lang="en-US" b="1" dirty="0" smtClean="0">
                <a:solidFill>
                  <a:srgbClr val="002060"/>
                </a:solidFill>
              </a:rPr>
              <a:t>proves its </a:t>
            </a:r>
            <a:r>
              <a:rPr lang="en-US" b="1" dirty="0" smtClean="0">
                <a:solidFill>
                  <a:srgbClr val="C00000"/>
                </a:solidFill>
              </a:rPr>
              <a:t>unique capabilities to characterize both X-ray emissivity of relativistic plasma and the states of matter with radiation dominated kinetics / particle dynamics</a:t>
            </a:r>
            <a:endParaRPr lang="en-US" b="1" dirty="0">
              <a:solidFill>
                <a:srgbClr val="C00000"/>
              </a:solidFill>
            </a:endParaRPr>
          </a:p>
        </p:txBody>
      </p:sp>
      <p:sp>
        <p:nvSpPr>
          <p:cNvPr id="78" name="AutoShape 4"/>
          <p:cNvSpPr>
            <a:spLocks noChangeArrowheads="1"/>
          </p:cNvSpPr>
          <p:nvPr/>
        </p:nvSpPr>
        <p:spPr bwMode="auto">
          <a:xfrm>
            <a:off x="125338" y="3727908"/>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
        <p:nvSpPr>
          <p:cNvPr id="82" name="AutoShape 4"/>
          <p:cNvSpPr>
            <a:spLocks noChangeArrowheads="1"/>
          </p:cNvSpPr>
          <p:nvPr/>
        </p:nvSpPr>
        <p:spPr bwMode="auto">
          <a:xfrm>
            <a:off x="99450" y="5275354"/>
            <a:ext cx="150199" cy="162776"/>
          </a:xfrm>
          <a:custGeom>
            <a:avLst/>
            <a:gdLst>
              <a:gd name="T0" fmla="*/ 1077501496 w 21600"/>
              <a:gd name="T1" fmla="*/ 0 h 21600"/>
              <a:gd name="T2" fmla="*/ 315565163 w 21600"/>
              <a:gd name="T3" fmla="*/ 315565163 h 21600"/>
              <a:gd name="T4" fmla="*/ 0 w 21600"/>
              <a:gd name="T5" fmla="*/ 1077501496 h 21600"/>
              <a:gd name="T6" fmla="*/ 315565163 w 21600"/>
              <a:gd name="T7" fmla="*/ 1839438548 h 21600"/>
              <a:gd name="T8" fmla="*/ 1077501496 w 21600"/>
              <a:gd name="T9" fmla="*/ 2147483647 h 21600"/>
              <a:gd name="T10" fmla="*/ 1839438548 w 21600"/>
              <a:gd name="T11" fmla="*/ 1839438548 h 21600"/>
              <a:gd name="T12" fmla="*/ 2147483647 w 21600"/>
              <a:gd name="T13" fmla="*/ 1077501496 h 21600"/>
              <a:gd name="T14" fmla="*/ 1839438548 w 21600"/>
              <a:gd name="T15" fmla="*/ 31556516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5"/>
          </a:solidFill>
          <a:ln w="9525">
            <a:solidFill>
              <a:schemeClr val="tx1"/>
            </a:solidFill>
            <a:round/>
            <a:headEnd/>
            <a:tailEnd/>
          </a:ln>
        </p:spPr>
        <p:txBody>
          <a:bodyPr wrap="none" lIns="111085" tIns="55543" rIns="111085" bIns="55543" anchor="ctr"/>
          <a:lstStyle/>
          <a:p>
            <a:endParaRPr lang="en-US"/>
          </a:p>
        </p:txBody>
      </p:sp>
    </p:spTree>
    <p:extLst>
      <p:ext uri="{BB962C8B-B14F-4D97-AF65-F5344CB8AC3E}">
        <p14:creationId xmlns:p14="http://schemas.microsoft.com/office/powerpoint/2010/main" xmlns="" val="3574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95" name="Picture 171" descr="JETPL-fig2"/>
          <p:cNvPicPr>
            <a:picLocks noChangeAspect="1" noChangeArrowheads="1"/>
          </p:cNvPicPr>
          <p:nvPr/>
        </p:nvPicPr>
        <p:blipFill>
          <a:blip r:embed="rId2" cstate="print"/>
          <a:srcRect/>
          <a:stretch>
            <a:fillRect/>
          </a:stretch>
        </p:blipFill>
        <p:spPr bwMode="auto">
          <a:xfrm>
            <a:off x="5217234" y="4054011"/>
            <a:ext cx="5202951" cy="3652203"/>
          </a:xfrm>
          <a:prstGeom prst="rect">
            <a:avLst/>
          </a:prstGeom>
          <a:noFill/>
          <a:ln w="9525">
            <a:noFill/>
            <a:miter lim="800000"/>
            <a:headEnd/>
            <a:tailEnd/>
          </a:ln>
        </p:spPr>
      </p:pic>
      <p:sp>
        <p:nvSpPr>
          <p:cNvPr id="70" name="Rectangle 20"/>
          <p:cNvSpPr>
            <a:spLocks noChangeArrowheads="1"/>
          </p:cNvSpPr>
          <p:nvPr/>
        </p:nvSpPr>
        <p:spPr bwMode="auto">
          <a:xfrm>
            <a:off x="0" y="0"/>
            <a:ext cx="10079038" cy="732978"/>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anchor="ctr"/>
          <a:lstStyle/>
          <a:p>
            <a:pPr algn="ctr">
              <a:defRPr/>
            </a:pPr>
            <a:r>
              <a:rPr lang="en-US" sz="2646" b="1" dirty="0" smtClean="0">
                <a:solidFill>
                  <a:srgbClr val="7030A0"/>
                </a:solidFill>
                <a:latin typeface="Comic Sans MS" pitchFamily="66" charset="0"/>
              </a:rPr>
              <a:t>The need for “multiple-zones” concept </a:t>
            </a:r>
            <a:endParaRPr lang="en-US" sz="2646" b="1" dirty="0">
              <a:solidFill>
                <a:srgbClr val="7030A0"/>
              </a:solidFill>
              <a:latin typeface="Comic Sans MS" pitchFamily="66" charset="0"/>
            </a:endParaRPr>
          </a:p>
        </p:txBody>
      </p:sp>
      <p:pic>
        <p:nvPicPr>
          <p:cNvPr id="86" name="Рисунок 7" descr="Fig1_exp-ver2..jpg"/>
          <p:cNvPicPr>
            <a:picLocks noChangeAspect="1"/>
          </p:cNvPicPr>
          <p:nvPr/>
        </p:nvPicPr>
        <p:blipFill>
          <a:blip r:embed="rId3" cstate="print"/>
          <a:srcRect/>
          <a:stretch>
            <a:fillRect/>
          </a:stretch>
        </p:blipFill>
        <p:spPr bwMode="auto">
          <a:xfrm>
            <a:off x="350617" y="1189893"/>
            <a:ext cx="4801841" cy="5544527"/>
          </a:xfrm>
          <a:prstGeom prst="rect">
            <a:avLst/>
          </a:prstGeom>
          <a:noFill/>
          <a:ln w="9525">
            <a:noFill/>
            <a:miter lim="800000"/>
            <a:headEnd/>
            <a:tailEnd/>
          </a:ln>
        </p:spPr>
      </p:pic>
      <p:pic>
        <p:nvPicPr>
          <p:cNvPr id="103594" name="Picture 170"/>
          <p:cNvPicPr>
            <a:picLocks noChangeAspect="1" noChangeArrowheads="1"/>
          </p:cNvPicPr>
          <p:nvPr/>
        </p:nvPicPr>
        <p:blipFill>
          <a:blip r:embed="rId4" cstate="print"/>
          <a:srcRect/>
          <a:stretch>
            <a:fillRect/>
          </a:stretch>
        </p:blipFill>
        <p:spPr bwMode="auto">
          <a:xfrm>
            <a:off x="5588017" y="656492"/>
            <a:ext cx="4347802" cy="3725740"/>
          </a:xfrm>
          <a:prstGeom prst="rect">
            <a:avLst/>
          </a:prstGeom>
          <a:noFill/>
          <a:ln w="9525">
            <a:noFill/>
            <a:miter lim="800000"/>
            <a:headEnd/>
            <a:tailEnd/>
          </a:ln>
        </p:spPr>
      </p:pic>
    </p:spTree>
    <p:extLst>
      <p:ext uri="{BB962C8B-B14F-4D97-AF65-F5344CB8AC3E}">
        <p14:creationId xmlns="" xmlns:p14="http://schemas.microsoft.com/office/powerpoint/2010/main" val="30978991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411" y="78392"/>
            <a:ext cx="8814339" cy="594205"/>
          </a:xfrm>
          <a:prstGeom prst="rect">
            <a:avLst/>
          </a:prstGeom>
          <a:noFill/>
        </p:spPr>
        <p:txBody>
          <a:bodyPr wrap="none" lIns="100776" tIns="50389" rIns="100776" bIns="50389">
            <a:spAutoFit/>
          </a:bodyPr>
          <a:lstStyle/>
          <a:p>
            <a:pPr fontAlgn="auto">
              <a:spcBef>
                <a:spcPts val="0"/>
              </a:spcBef>
              <a:spcAft>
                <a:spcPts val="0"/>
              </a:spcAft>
              <a:defRPr/>
            </a:pPr>
            <a:r>
              <a:rPr lang="en-US" sz="3200" b="1" dirty="0" smtClean="0">
                <a:solidFill>
                  <a:srgbClr val="7030A0"/>
                </a:solidFill>
                <a:effectLst>
                  <a:outerShdw blurRad="38100" dist="38100" dir="2700000" algn="tl">
                    <a:srgbClr val="000000">
                      <a:alpha val="43137"/>
                    </a:srgbClr>
                  </a:outerShdw>
                </a:effectLst>
                <a:latin typeface="+mn-lt"/>
              </a:rPr>
              <a:t>Al x-ray </a:t>
            </a:r>
            <a:r>
              <a:rPr lang="ru-RU" sz="3200" b="1" dirty="0" smtClean="0">
                <a:solidFill>
                  <a:srgbClr val="7030A0"/>
                </a:solidFill>
                <a:effectLst>
                  <a:outerShdw blurRad="38100" dist="38100" dir="2700000" algn="tl">
                    <a:srgbClr val="000000">
                      <a:alpha val="43137"/>
                    </a:srgbClr>
                  </a:outerShdw>
                </a:effectLst>
                <a:latin typeface="+mn-lt"/>
              </a:rPr>
              <a:t> </a:t>
            </a:r>
            <a:r>
              <a:rPr lang="en-US" sz="3200" b="1" dirty="0" smtClean="0">
                <a:solidFill>
                  <a:srgbClr val="7030A0"/>
                </a:solidFill>
                <a:effectLst>
                  <a:outerShdw blurRad="38100" dist="38100" dir="2700000" algn="tl">
                    <a:srgbClr val="000000">
                      <a:alpha val="43137"/>
                    </a:srgbClr>
                  </a:outerShdw>
                </a:effectLst>
                <a:latin typeface="+mn-lt"/>
              </a:rPr>
              <a:t>spectra</a:t>
            </a:r>
            <a:r>
              <a:rPr lang="ru-RU" sz="3200" b="1" dirty="0">
                <a:solidFill>
                  <a:srgbClr val="7030A0"/>
                </a:solidFill>
                <a:effectLst>
                  <a:outerShdw blurRad="38100" dist="38100" dir="2700000" algn="tl">
                    <a:srgbClr val="000000">
                      <a:alpha val="43137"/>
                    </a:srgbClr>
                  </a:outerShdw>
                </a:effectLst>
              </a:rPr>
              <a:t> </a:t>
            </a:r>
            <a:r>
              <a:rPr lang="en-US" sz="3200" b="1" dirty="0" smtClean="0">
                <a:solidFill>
                  <a:srgbClr val="7030A0"/>
                </a:solidFill>
                <a:effectLst>
                  <a:outerShdw blurRad="38100" dist="38100" dir="2700000" algn="tl">
                    <a:srgbClr val="000000">
                      <a:alpha val="43137"/>
                    </a:srgbClr>
                  </a:outerShdw>
                </a:effectLst>
              </a:rPr>
              <a:t>modeling by ATOMIC</a:t>
            </a:r>
            <a:r>
              <a:rPr lang="en-US" sz="3200" b="1" dirty="0" smtClean="0">
                <a:solidFill>
                  <a:srgbClr val="7030A0"/>
                </a:solidFill>
                <a:effectLst>
                  <a:outerShdw blurRad="38100" dist="38100" dir="2700000" algn="tl">
                    <a:srgbClr val="000000">
                      <a:alpha val="43137"/>
                    </a:srgbClr>
                  </a:outerShdw>
                </a:effectLst>
                <a:latin typeface="+mn-lt"/>
              </a:rPr>
              <a:t> /J-KAREN</a:t>
            </a:r>
            <a:endParaRPr lang="ru-RU" sz="3200" b="1" dirty="0">
              <a:solidFill>
                <a:srgbClr val="7030A0"/>
              </a:solidFill>
              <a:effectLst>
                <a:outerShdw blurRad="38100" dist="38100" dir="2700000" algn="tl">
                  <a:srgbClr val="000000">
                    <a:alpha val="43137"/>
                  </a:srgbClr>
                </a:outerShdw>
              </a:effectLst>
              <a:latin typeface="+mn-lt"/>
            </a:endParaRPr>
          </a:p>
        </p:txBody>
      </p:sp>
      <mc:AlternateContent xmlns:mc="http://schemas.openxmlformats.org/markup-compatibility/2006">
        <mc:Choice xmlns="" xmlns:a14="http://schemas.microsoft.com/office/drawing/2010/main" Requires="a14">
          <p:sp>
            <p:nvSpPr>
              <p:cNvPr id="8" name="Прямоугольник 7"/>
              <p:cNvSpPr/>
              <p:nvPr/>
            </p:nvSpPr>
            <p:spPr>
              <a:xfrm>
                <a:off x="1497039" y="4895657"/>
                <a:ext cx="3812693" cy="369332"/>
              </a:xfrm>
              <a:prstGeom prst="rect">
                <a:avLst/>
              </a:prstGeom>
            </p:spPr>
            <p:txBody>
              <a:bodyPr wrap="square">
                <a:spAutoFit/>
              </a:bodyPr>
              <a:lstStyle/>
              <a:p>
                <a14:m>
                  <m:oMath xmlns:m="http://schemas.openxmlformats.org/officeDocument/2006/math">
                    <m:sSub>
                      <m:sSubPr>
                        <m:ctrlPr>
                          <a:rPr lang="ru-RU" i="1">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𝑇</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𝑒</m:t>
                        </m:r>
                      </m:sub>
                    </m:sSub>
                    <m:r>
                      <a:rPr lang="ru-RU" i="1">
                        <a:effectLst/>
                        <a:latin typeface="Cambria Math" panose="02040503050406030204" pitchFamily="18" charset="0"/>
                        <a:ea typeface="Calibri" panose="020F0502020204030204" pitchFamily="34" charset="0"/>
                        <a:cs typeface="Times New Roman" panose="02020603050405020304" pitchFamily="18" charset="0"/>
                      </a:rPr>
                      <m:t>=320 эВ</m:t>
                    </m:r>
                  </m:oMath>
                </a14:m>
                <a:r>
                  <a:rPr lang="ru-RU" i="1"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i="1"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ru-RU" i="1">
                            <a:effectLst/>
                            <a:latin typeface="Cambria Math" panose="020405030504060302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𝑁</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𝑒</m:t>
                        </m:r>
                      </m:sub>
                    </m:sSub>
                    <m:r>
                      <a:rPr lang="ru-RU"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ru-RU" i="1">
                            <a:effectLst/>
                            <a:latin typeface="Cambria Math" panose="02040503050406030204" pitchFamily="18" charset="0"/>
                          </a:rPr>
                        </m:ctrlPr>
                      </m:sSupPr>
                      <m:e>
                        <m:r>
                          <a:rPr lang="ru-RU" i="1">
                            <a:effectLst/>
                            <a:latin typeface="Cambria Math" panose="02040503050406030204" pitchFamily="18" charset="0"/>
                            <a:ea typeface="Calibri" panose="020F0502020204030204" pitchFamily="34" charset="0"/>
                            <a:cs typeface="Times New Roman" panose="02020603050405020304" pitchFamily="18" charset="0"/>
                          </a:rPr>
                          <m:t>10</m:t>
                        </m:r>
                      </m:e>
                      <m:sup>
                        <m:r>
                          <a:rPr lang="ru-RU" i="1">
                            <a:effectLst/>
                            <a:latin typeface="Cambria Math" panose="02040503050406030204" pitchFamily="18" charset="0"/>
                            <a:ea typeface="Calibri" panose="020F0502020204030204" pitchFamily="34" charset="0"/>
                            <a:cs typeface="Times New Roman" panose="02020603050405020304" pitchFamily="18" charset="0"/>
                          </a:rPr>
                          <m:t>23</m:t>
                        </m:r>
                      </m:sup>
                    </m:sSup>
                    <m:sSup>
                      <m:sSupPr>
                        <m:ctrlPr>
                          <a:rPr lang="ru-RU" i="1">
                            <a:effectLst/>
                            <a:latin typeface="Cambria Math" panose="02040503050406030204" pitchFamily="18" charset="0"/>
                          </a:rPr>
                        </m:ctrlPr>
                      </m:sSupPr>
                      <m:e>
                        <m:r>
                          <a:rPr lang="ru-RU" i="1">
                            <a:effectLst/>
                            <a:latin typeface="Cambria Math" panose="02040503050406030204" pitchFamily="18" charset="0"/>
                            <a:ea typeface="Calibri" panose="020F0502020204030204" pitchFamily="34" charset="0"/>
                            <a:cs typeface="Times New Roman" panose="02020603050405020304" pitchFamily="18" charset="0"/>
                          </a:rPr>
                          <m:t>см</m:t>
                        </m:r>
                      </m:e>
                      <m:sup>
                        <m:r>
                          <a:rPr lang="ru-RU"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ru-RU" dirty="0"/>
              </a:p>
            </p:txBody>
          </p:sp>
        </mc:Choice>
        <mc:Fallback>
          <p:sp>
            <p:nvSpPr>
              <p:cNvPr id="8" name="Прямоугольник 7"/>
              <p:cNvSpPr>
                <a:spLocks noRot="1" noChangeAspect="1" noMove="1" noResize="1" noEditPoints="1" noAdjustHandles="1" noChangeArrowheads="1" noChangeShapeType="1" noTextEdit="1"/>
              </p:cNvSpPr>
              <p:nvPr/>
            </p:nvSpPr>
            <p:spPr>
              <a:xfrm>
                <a:off x="1650122" y="5396555"/>
                <a:ext cx="4202568" cy="407120"/>
              </a:xfrm>
              <a:prstGeom prst="rect">
                <a:avLst/>
              </a:prstGeom>
              <a:blipFill rotWithShape="0">
                <a:blip r:embed="rId3" cstate="print"/>
                <a:stretch>
                  <a:fillRect t="-8197" b="-24590"/>
                </a:stretch>
              </a:blipFill>
            </p:spPr>
            <p:txBody>
              <a:bodyPr lIns="100776" tIns="50389" rIns="100776" bIns="50389"/>
              <a:lstStyle/>
              <a:p>
                <a:r>
                  <a:rPr lang="ru-RU">
                    <a:noFill/>
                  </a:rPr>
                  <a:t> </a:t>
                </a:r>
              </a:p>
            </p:txBody>
          </p:sp>
        </mc:Fallback>
      </mc:AlternateContent>
      <p:sp>
        <p:nvSpPr>
          <p:cNvPr id="9" name="Прямоугольник 8"/>
          <p:cNvSpPr>
            <a:spLocks noRot="1" noChangeAspect="1" noMove="1" noResize="1" noEditPoints="1" noAdjustHandles="1" noChangeArrowheads="1" noChangeShapeType="1" noTextEdit="1"/>
          </p:cNvSpPr>
          <p:nvPr/>
        </p:nvSpPr>
        <p:spPr>
          <a:xfrm>
            <a:off x="1650121" y="5897959"/>
            <a:ext cx="3532571" cy="712460"/>
          </a:xfrm>
          <a:prstGeom prst="rect">
            <a:avLst/>
          </a:prstGeom>
          <a:blipFill rotWithShape="0">
            <a:blip r:embed="rId4" cstate="print"/>
            <a:stretch>
              <a:fillRect t="-5660" b="-14151"/>
            </a:stretch>
          </a:blipFill>
        </p:spPr>
        <p:txBody>
          <a:bodyPr lIns="100776" tIns="50389" rIns="100776" bIns="50389"/>
          <a:lstStyle/>
          <a:p>
            <a:r>
              <a:rPr lang="ru-RU">
                <a:noFill/>
                <a:latin typeface="+mn-lt"/>
              </a:rPr>
              <a:t> </a:t>
            </a:r>
          </a:p>
        </p:txBody>
      </p:sp>
      <p:sp>
        <p:nvSpPr>
          <p:cNvPr id="10" name="Прямоугольник 9"/>
          <p:cNvSpPr>
            <a:spLocks noRot="1" noChangeAspect="1" noMove="1" noResize="1" noEditPoints="1" noAdjustHandles="1" noChangeArrowheads="1" noChangeShapeType="1" noTextEdit="1"/>
          </p:cNvSpPr>
          <p:nvPr/>
        </p:nvSpPr>
        <p:spPr>
          <a:xfrm>
            <a:off x="1650123" y="6704702"/>
            <a:ext cx="3525503" cy="1017800"/>
          </a:xfrm>
          <a:prstGeom prst="rect">
            <a:avLst/>
          </a:prstGeom>
          <a:blipFill rotWithShape="0">
            <a:blip r:embed="rId5" cstate="print"/>
            <a:stretch>
              <a:fillRect t="-3974" r="-763"/>
            </a:stretch>
          </a:blipFill>
        </p:spPr>
        <p:txBody>
          <a:bodyPr lIns="100776" tIns="50389" rIns="100776" bIns="50389"/>
          <a:lstStyle/>
          <a:p>
            <a:r>
              <a:rPr lang="ru-RU">
                <a:noFill/>
                <a:latin typeface="+mn-lt"/>
              </a:rPr>
              <a:t> </a:t>
            </a:r>
          </a:p>
        </p:txBody>
      </p:sp>
      <p:sp>
        <p:nvSpPr>
          <p:cNvPr id="11" name="TextBox 10"/>
          <p:cNvSpPr txBox="1"/>
          <p:nvPr/>
        </p:nvSpPr>
        <p:spPr>
          <a:xfrm>
            <a:off x="391370" y="6772556"/>
            <a:ext cx="987974" cy="441039"/>
          </a:xfrm>
          <a:prstGeom prst="rect">
            <a:avLst/>
          </a:prstGeom>
          <a:noFill/>
        </p:spPr>
        <p:txBody>
          <a:bodyPr wrap="none" lIns="100776" tIns="50389" rIns="100776" bIns="50389" rtlCol="0">
            <a:spAutoFit/>
          </a:bodyPr>
          <a:lstStyle/>
          <a:p>
            <a:r>
              <a:rPr lang="en-US" sz="2200" b="1" dirty="0" smtClean="0">
                <a:solidFill>
                  <a:schemeClr val="accent1">
                    <a:lumMod val="75000"/>
                  </a:schemeClr>
                </a:solidFill>
                <a:latin typeface="+mn-lt"/>
              </a:rPr>
              <a:t>Zone </a:t>
            </a:r>
            <a:r>
              <a:rPr lang="ru-RU" sz="2200" b="1" dirty="0" smtClean="0">
                <a:solidFill>
                  <a:schemeClr val="accent1">
                    <a:lumMod val="75000"/>
                  </a:schemeClr>
                </a:solidFill>
                <a:latin typeface="+mn-lt"/>
              </a:rPr>
              <a:t>3</a:t>
            </a:r>
            <a:endParaRPr lang="ru-RU" sz="2200" b="1" dirty="0">
              <a:solidFill>
                <a:schemeClr val="accent1">
                  <a:lumMod val="75000"/>
                </a:schemeClr>
              </a:solidFill>
              <a:latin typeface="+mn-lt"/>
            </a:endParaRPr>
          </a:p>
        </p:txBody>
      </p:sp>
      <p:sp>
        <p:nvSpPr>
          <p:cNvPr id="12" name="TextBox 11"/>
          <p:cNvSpPr txBox="1"/>
          <p:nvPr/>
        </p:nvSpPr>
        <p:spPr>
          <a:xfrm>
            <a:off x="391373" y="5365773"/>
            <a:ext cx="987974" cy="441039"/>
          </a:xfrm>
          <a:prstGeom prst="rect">
            <a:avLst/>
          </a:prstGeom>
          <a:noFill/>
        </p:spPr>
        <p:txBody>
          <a:bodyPr wrap="none" lIns="100776" tIns="50389" rIns="100776" bIns="50389" rtlCol="0">
            <a:spAutoFit/>
          </a:bodyPr>
          <a:lstStyle/>
          <a:p>
            <a:r>
              <a:rPr lang="en-US" sz="2200" b="1" dirty="0" smtClean="0">
                <a:latin typeface="+mn-lt"/>
              </a:rPr>
              <a:t>Zone </a:t>
            </a:r>
            <a:r>
              <a:rPr lang="ru-RU" sz="2200" b="1" dirty="0" smtClean="0">
                <a:latin typeface="+mn-lt"/>
              </a:rPr>
              <a:t>1</a:t>
            </a:r>
            <a:endParaRPr lang="ru-RU" sz="2200" b="1" dirty="0">
              <a:latin typeface="+mn-lt"/>
            </a:endParaRPr>
          </a:p>
        </p:txBody>
      </p:sp>
      <p:sp>
        <p:nvSpPr>
          <p:cNvPr id="13" name="TextBox 12"/>
          <p:cNvSpPr txBox="1"/>
          <p:nvPr/>
        </p:nvSpPr>
        <p:spPr>
          <a:xfrm>
            <a:off x="391371" y="6033665"/>
            <a:ext cx="987974" cy="441039"/>
          </a:xfrm>
          <a:prstGeom prst="rect">
            <a:avLst/>
          </a:prstGeom>
          <a:noFill/>
        </p:spPr>
        <p:txBody>
          <a:bodyPr wrap="none" lIns="100776" tIns="50389" rIns="100776" bIns="50389" rtlCol="0">
            <a:spAutoFit/>
          </a:bodyPr>
          <a:lstStyle/>
          <a:p>
            <a:r>
              <a:rPr lang="en-US" sz="2200" b="1" dirty="0" smtClean="0">
                <a:solidFill>
                  <a:srgbClr val="FF0000"/>
                </a:solidFill>
                <a:latin typeface="+mn-lt"/>
              </a:rPr>
              <a:t>Zone</a:t>
            </a:r>
            <a:r>
              <a:rPr lang="ru-RU" sz="2200" b="1" dirty="0" smtClean="0">
                <a:solidFill>
                  <a:srgbClr val="FF0000"/>
                </a:solidFill>
                <a:latin typeface="+mn-lt"/>
              </a:rPr>
              <a:t> 2</a:t>
            </a:r>
            <a:endParaRPr lang="ru-RU" sz="2200" b="1" dirty="0">
              <a:solidFill>
                <a:srgbClr val="FF0000"/>
              </a:solidFill>
              <a:latin typeface="+mn-lt"/>
            </a:endParaRPr>
          </a:p>
        </p:txBody>
      </p:sp>
      <p:sp>
        <p:nvSpPr>
          <p:cNvPr id="15" name="Прямоугольник 14"/>
          <p:cNvSpPr/>
          <p:nvPr/>
        </p:nvSpPr>
        <p:spPr>
          <a:xfrm>
            <a:off x="5182692" y="7132321"/>
            <a:ext cx="5039519" cy="378761"/>
          </a:xfrm>
          <a:prstGeom prst="rect">
            <a:avLst/>
          </a:prstGeom>
        </p:spPr>
        <p:txBody>
          <a:bodyPr lIns="100776" tIns="50389" rIns="100776" bIns="50389">
            <a:spAutoFit/>
          </a:bodyPr>
          <a:lstStyle/>
          <a:p>
            <a:r>
              <a:rPr lang="ru-RU" i="1" dirty="0" smtClean="0">
                <a:latin typeface="Calibri" pitchFamily="34" charset="0"/>
              </a:rPr>
              <a:t>//</a:t>
            </a:r>
            <a:r>
              <a:rPr lang="en-US" i="1" dirty="0" err="1" smtClean="0">
                <a:latin typeface="Calibri" pitchFamily="34" charset="0"/>
              </a:rPr>
              <a:t>Colgan</a:t>
            </a:r>
            <a:r>
              <a:rPr lang="en-US" i="1" dirty="0">
                <a:latin typeface="Calibri" pitchFamily="34" charset="0"/>
              </a:rPr>
              <a:t>, J. et al. </a:t>
            </a:r>
            <a:r>
              <a:rPr lang="en-US" i="1" dirty="0" smtClean="0">
                <a:latin typeface="Calibri" pitchFamily="34" charset="0"/>
              </a:rPr>
              <a:t>Phys</a:t>
            </a:r>
            <a:r>
              <a:rPr lang="en-US" i="1" dirty="0">
                <a:latin typeface="Calibri" pitchFamily="34" charset="0"/>
              </a:rPr>
              <a:t>. Rev. Let. 110, 125001 (2013)</a:t>
            </a:r>
            <a:endParaRPr lang="ru-RU" i="1" dirty="0">
              <a:latin typeface="Calibri" pitchFamily="34" charset="0"/>
            </a:endParaRPr>
          </a:p>
        </p:txBody>
      </p:sp>
      <p:sp>
        <p:nvSpPr>
          <p:cNvPr id="16" name="Номер слайда 15"/>
          <p:cNvSpPr>
            <a:spLocks noGrp="1"/>
          </p:cNvSpPr>
          <p:nvPr>
            <p:ph type="sldNum" sz="quarter" idx="12"/>
          </p:nvPr>
        </p:nvSpPr>
        <p:spPr/>
        <p:txBody>
          <a:bodyPr/>
          <a:lstStyle/>
          <a:p>
            <a:fld id="{B527C38A-7A64-4F71-945C-942F7641B81D}" type="slidenum">
              <a:rPr lang="ru-RU" smtClean="0"/>
              <a:pPr/>
              <a:t>44</a:t>
            </a:fld>
            <a:endParaRPr lang="ru-RU" dirty="0"/>
          </a:p>
        </p:txBody>
      </p:sp>
      <p:sp>
        <p:nvSpPr>
          <p:cNvPr id="17" name="TextBox 12"/>
          <p:cNvSpPr txBox="1">
            <a:spLocks noChangeArrowheads="1"/>
          </p:cNvSpPr>
          <p:nvPr/>
        </p:nvSpPr>
        <p:spPr bwMode="auto">
          <a:xfrm>
            <a:off x="5282747" y="6861374"/>
            <a:ext cx="5938933" cy="378761"/>
          </a:xfrm>
          <a:prstGeom prst="rect">
            <a:avLst/>
          </a:prstGeom>
          <a:noFill/>
          <a:ln w="9525">
            <a:noFill/>
            <a:miter lim="800000"/>
            <a:headEnd/>
            <a:tailEnd/>
          </a:ln>
        </p:spPr>
        <p:txBody>
          <a:bodyPr lIns="100776" tIns="50389" rIns="100776" bIns="50389">
            <a:spAutoFit/>
          </a:bodyPr>
          <a:lstStyle/>
          <a:p>
            <a:r>
              <a:rPr lang="en-US" i="1" dirty="0" smtClean="0">
                <a:latin typeface="Calibri" pitchFamily="34" charset="0"/>
              </a:rPr>
              <a:t>// </a:t>
            </a:r>
            <a:r>
              <a:rPr lang="en-US" i="1" dirty="0" err="1" smtClean="0">
                <a:latin typeface="Calibri" pitchFamily="34" charset="0"/>
              </a:rPr>
              <a:t>A.Ya</a:t>
            </a:r>
            <a:r>
              <a:rPr lang="en-US" i="1" dirty="0" smtClean="0">
                <a:latin typeface="Calibri" pitchFamily="34" charset="0"/>
              </a:rPr>
              <a:t>. </a:t>
            </a:r>
            <a:r>
              <a:rPr lang="en-US" i="1" dirty="0" err="1" smtClean="0">
                <a:latin typeface="Calibri" pitchFamily="34" charset="0"/>
              </a:rPr>
              <a:t>Faenov</a:t>
            </a:r>
            <a:r>
              <a:rPr lang="en-US" i="1" dirty="0" smtClean="0">
                <a:latin typeface="Calibri" pitchFamily="34" charset="0"/>
              </a:rPr>
              <a:t> </a:t>
            </a:r>
            <a:r>
              <a:rPr lang="en-US" altLang="ru-RU" i="1" dirty="0" smtClean="0">
                <a:latin typeface="Calibri" pitchFamily="34" charset="0"/>
              </a:rPr>
              <a:t>et al., Scientific Reports. 5, (2015) </a:t>
            </a:r>
            <a:endParaRPr lang="ru-RU" i="1" dirty="0">
              <a:latin typeface="Calibri" pitchFamily="34" charset="0"/>
            </a:endParaRPr>
          </a:p>
        </p:txBody>
      </p:sp>
      <p:pic>
        <p:nvPicPr>
          <p:cNvPr id="18" name="Picture 84"/>
          <p:cNvPicPr>
            <a:picLocks noChangeAspect="1"/>
          </p:cNvPicPr>
          <p:nvPr/>
        </p:nvPicPr>
        <p:blipFill>
          <a:blip r:embed="rId6" cstate="print"/>
          <a:srcRect r="48540"/>
          <a:stretch>
            <a:fillRect/>
          </a:stretch>
        </p:blipFill>
        <p:spPr>
          <a:xfrm>
            <a:off x="233705" y="707570"/>
            <a:ext cx="4778176" cy="4591273"/>
          </a:xfrm>
          <a:prstGeom prst="rect">
            <a:avLst/>
          </a:prstGeom>
        </p:spPr>
      </p:pic>
      <p:pic>
        <p:nvPicPr>
          <p:cNvPr id="19" name="Picture 84"/>
          <p:cNvPicPr>
            <a:picLocks noChangeAspect="1"/>
          </p:cNvPicPr>
          <p:nvPr/>
        </p:nvPicPr>
        <p:blipFill>
          <a:blip r:embed="rId6" cstate="print"/>
          <a:srcRect l="52120"/>
          <a:stretch>
            <a:fillRect/>
          </a:stretch>
        </p:blipFill>
        <p:spPr>
          <a:xfrm>
            <a:off x="5333768" y="1980727"/>
            <a:ext cx="4745271" cy="4418108"/>
          </a:xfrm>
          <a:prstGeom prst="rect">
            <a:avLst/>
          </a:prstGeom>
        </p:spPr>
      </p:pic>
      <p:sp>
        <p:nvSpPr>
          <p:cNvPr id="20" name="Прямоугольник 19"/>
          <p:cNvSpPr/>
          <p:nvPr/>
        </p:nvSpPr>
        <p:spPr>
          <a:xfrm>
            <a:off x="4863978" y="881952"/>
            <a:ext cx="5138860" cy="923322"/>
          </a:xfrm>
          <a:prstGeom prst="rect">
            <a:avLst/>
          </a:prstGeom>
        </p:spPr>
        <p:txBody>
          <a:bodyPr wrap="square" lIns="91432" tIns="45716" rIns="91432" bIns="45716">
            <a:spAutoFit/>
          </a:bodyPr>
          <a:lstStyle/>
          <a:p>
            <a:r>
              <a:rPr lang="en-GB" altLang="ja-JP" b="1" dirty="0" smtClean="0">
                <a:solidFill>
                  <a:srgbClr val="7030A0"/>
                </a:solidFill>
              </a:rPr>
              <a:t>Multiple-zone approach </a:t>
            </a:r>
            <a:r>
              <a:rPr lang="en-GB" altLang="ja-JP" b="1" dirty="0" smtClean="0"/>
              <a:t>for spectra </a:t>
            </a:r>
            <a:r>
              <a:rPr lang="en-GB" altLang="ja-JP" b="1" dirty="0" err="1" smtClean="0"/>
              <a:t>modeling</a:t>
            </a:r>
            <a:r>
              <a:rPr lang="en-GB" altLang="ja-JP" b="1" dirty="0" smtClean="0"/>
              <a:t>:</a:t>
            </a:r>
          </a:p>
          <a:p>
            <a:r>
              <a:rPr lang="en-GB" altLang="ja-JP" b="1" dirty="0" smtClean="0"/>
              <a:t>zones 2 and 3 do include 1% hot electrons and an 1.5 </a:t>
            </a:r>
            <a:r>
              <a:rPr lang="en-GB" altLang="ja-JP" b="1" dirty="0" err="1" smtClean="0"/>
              <a:t>keV</a:t>
            </a:r>
            <a:r>
              <a:rPr lang="en-GB" altLang="ja-JP" b="1" dirty="0" smtClean="0"/>
              <a:t> X-ray pump source. </a:t>
            </a:r>
            <a:endParaRPr lang="en-US" dirty="0"/>
          </a:p>
        </p:txBody>
      </p:sp>
    </p:spTree>
    <p:extLst>
      <p:ext uri="{BB962C8B-B14F-4D97-AF65-F5344CB8AC3E}">
        <p14:creationId xmlns="" xmlns:p14="http://schemas.microsoft.com/office/powerpoint/2010/main" val="56400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714241" y="-819815"/>
            <a:ext cx="203585" cy="378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00776" tIns="50389" rIns="100776" bIns="50389" numCol="1" anchor="ctr" anchorCtr="0" compatLnSpc="1">
            <a:prstTxWarp prst="textNoShape">
              <a:avLst/>
            </a:prstTxWarp>
            <a:spAutoFit/>
          </a:bodyPr>
          <a:lstStyle/>
          <a:p>
            <a:endParaRPr lang="ru-RU"/>
          </a:p>
        </p:txBody>
      </p:sp>
      <p:sp>
        <p:nvSpPr>
          <p:cNvPr id="18" name="TextBox 17"/>
          <p:cNvSpPr txBox="1"/>
          <p:nvPr/>
        </p:nvSpPr>
        <p:spPr>
          <a:xfrm>
            <a:off x="-451556" y="6395668"/>
            <a:ext cx="5239416" cy="347983"/>
          </a:xfrm>
          <a:prstGeom prst="rect">
            <a:avLst/>
          </a:prstGeom>
          <a:noFill/>
        </p:spPr>
        <p:txBody>
          <a:bodyPr wrap="square" lIns="100776" tIns="50389" rIns="100776" bIns="50389" rtlCol="0">
            <a:spAutoFit/>
          </a:bodyPr>
          <a:lstStyle>
            <a:defPPr>
              <a:defRPr lang="ru-RU"/>
            </a:defPPr>
            <a:lvl1pPr algn="ctr">
              <a:defRPr sz="1600" b="1"/>
            </a:lvl1pPr>
          </a:lstStyle>
          <a:p>
            <a:pPr marL="314927" indent="-314927">
              <a:buFont typeface="Wingdings" panose="05000000000000000000" pitchFamily="2" charset="2"/>
              <a:buChar char="§"/>
            </a:pPr>
            <a:r>
              <a:rPr lang="en-US" dirty="0"/>
              <a:t> </a:t>
            </a:r>
            <a:r>
              <a:rPr lang="en-US" dirty="0" smtClean="0"/>
              <a:t>Electron densities  relations:</a:t>
            </a:r>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012" y="472629"/>
            <a:ext cx="10079038" cy="5669756"/>
          </a:xfrm>
          <a:prstGeom prst="rect">
            <a:avLst/>
          </a:prstGeom>
          <a:ln>
            <a:no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333" y="469541"/>
            <a:ext cx="10079038" cy="5669756"/>
          </a:xfrm>
          <a:prstGeom prst="rect">
            <a:avLst/>
          </a:prstGeom>
          <a:ln>
            <a:noFill/>
          </a:ln>
        </p:spPr>
      </p:pic>
      <p:pic>
        <p:nvPicPr>
          <p:cNvPr id="9" name="Рисунок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655" y="490018"/>
            <a:ext cx="10079038" cy="5669756"/>
          </a:xfrm>
          <a:prstGeom prst="rect">
            <a:avLst/>
          </a:prstGeom>
          <a:ln>
            <a:noFill/>
          </a:ln>
        </p:spPr>
      </p:pic>
      <p:pic>
        <p:nvPicPr>
          <p:cNvPr id="10" name="Рисунок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333" y="487981"/>
            <a:ext cx="10079038" cy="5669756"/>
          </a:xfrm>
          <a:prstGeom prst="rect">
            <a:avLst/>
          </a:prstGeom>
          <a:ln>
            <a:noFill/>
          </a:ln>
        </p:spPr>
      </p:pic>
      <p:pic>
        <p:nvPicPr>
          <p:cNvPr id="15" name="Рисунок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3330" y="566744"/>
            <a:ext cx="10079038" cy="5669756"/>
          </a:xfrm>
          <a:prstGeom prst="rect">
            <a:avLst/>
          </a:prstGeom>
          <a:ln>
            <a:noFill/>
          </a:ln>
        </p:spPr>
      </p:pic>
      <p:sp>
        <p:nvSpPr>
          <p:cNvPr id="24" name="TextBox 23"/>
          <p:cNvSpPr txBox="1"/>
          <p:nvPr/>
        </p:nvSpPr>
        <p:spPr>
          <a:xfrm>
            <a:off x="0" y="52759"/>
            <a:ext cx="10184546" cy="532657"/>
          </a:xfrm>
          <a:prstGeom prst="rect">
            <a:avLst/>
          </a:prstGeom>
          <a:noFill/>
        </p:spPr>
        <p:txBody>
          <a:bodyPr wrap="square" lIns="100776" tIns="50389" rIns="100776" bIns="50389">
            <a:spAutoFit/>
          </a:bodyPr>
          <a:lstStyle/>
          <a:p>
            <a:pPr algn="ctr" fontAlgn="auto">
              <a:spcBef>
                <a:spcPts val="0"/>
              </a:spcBef>
              <a:spcAft>
                <a:spcPts val="0"/>
              </a:spcAft>
              <a:defRPr/>
            </a:pPr>
            <a:r>
              <a:rPr lang="en-US" sz="2800" b="1" dirty="0" smtClean="0">
                <a:solidFill>
                  <a:srgbClr val="7030A0"/>
                </a:solidFill>
                <a:effectLst>
                  <a:outerShdw blurRad="38100" dist="38100" dir="2700000" algn="tl">
                    <a:srgbClr val="000000">
                      <a:alpha val="43137"/>
                    </a:srgbClr>
                  </a:outerShdw>
                </a:effectLst>
              </a:rPr>
              <a:t>Plasma with strong gradients – multiple zones approach  </a:t>
            </a:r>
            <a:endParaRPr lang="ru-RU" sz="2800" b="1" dirty="0">
              <a:solidFill>
                <a:srgbClr val="7030A0"/>
              </a:solidFill>
              <a:effectLst>
                <a:outerShdw blurRad="38100" dist="38100" dir="2700000" algn="tl">
                  <a:srgbClr val="000000">
                    <a:alpha val="43137"/>
                  </a:srgbClr>
                </a:outerShdw>
              </a:effectLst>
            </a:endParaRPr>
          </a:p>
        </p:txBody>
      </p:sp>
      <p:sp>
        <p:nvSpPr>
          <p:cNvPr id="6" name="TextBox 5"/>
          <p:cNvSpPr txBox="1"/>
          <p:nvPr/>
        </p:nvSpPr>
        <p:spPr>
          <a:xfrm>
            <a:off x="6495632" y="1167585"/>
            <a:ext cx="3402110" cy="1532923"/>
          </a:xfrm>
          <a:prstGeom prst="rect">
            <a:avLst/>
          </a:prstGeom>
          <a:noFill/>
          <a:ln>
            <a:noFill/>
          </a:ln>
        </p:spPr>
        <p:txBody>
          <a:bodyPr wrap="square" lIns="100776" tIns="50389" rIns="100776" bIns="50389" rtlCol="0">
            <a:spAutoFit/>
          </a:bodyPr>
          <a:lstStyle/>
          <a:p>
            <a:r>
              <a:rPr lang="en-US" b="1" dirty="0" smtClean="0">
                <a:solidFill>
                  <a:srgbClr val="FF0000"/>
                </a:solidFill>
              </a:rPr>
              <a:t>Zone</a:t>
            </a:r>
            <a:r>
              <a:rPr lang="ru-RU" b="1" dirty="0" smtClean="0">
                <a:solidFill>
                  <a:srgbClr val="FF0000"/>
                </a:solidFill>
              </a:rPr>
              <a:t> 1 </a:t>
            </a:r>
            <a:r>
              <a:rPr lang="en-US" b="1" dirty="0" smtClean="0">
                <a:solidFill>
                  <a:srgbClr val="FF0000"/>
                </a:solidFill>
              </a:rPr>
              <a:t> (T</a:t>
            </a:r>
            <a:r>
              <a:rPr lang="en-US" sz="1300" b="1" dirty="0" smtClean="0">
                <a:solidFill>
                  <a:srgbClr val="FF0000"/>
                </a:solidFill>
              </a:rPr>
              <a:t>e </a:t>
            </a:r>
            <a:r>
              <a:rPr lang="en-US" b="1" dirty="0" smtClean="0">
                <a:solidFill>
                  <a:srgbClr val="FF0000"/>
                </a:solidFill>
              </a:rPr>
              <a:t>~ 2-3 keV)</a:t>
            </a:r>
            <a:endParaRPr lang="en-US" b="1" dirty="0">
              <a:solidFill>
                <a:srgbClr val="FF0000"/>
              </a:solidFill>
            </a:endParaRPr>
          </a:p>
          <a:p>
            <a:r>
              <a:rPr lang="en-US" sz="1500" b="1" dirty="0" smtClean="0"/>
              <a:t>High temperature  plasma created by laser pulse on the focal spot area.  Generation of MeV  electrons oscillated though the target  and  bright x-ray photons</a:t>
            </a:r>
            <a:endParaRPr lang="ru-RU" sz="1500" b="1" dirty="0"/>
          </a:p>
        </p:txBody>
      </p:sp>
      <p:sp>
        <p:nvSpPr>
          <p:cNvPr id="21" name="TextBox 20"/>
          <p:cNvSpPr txBox="1"/>
          <p:nvPr/>
        </p:nvSpPr>
        <p:spPr>
          <a:xfrm>
            <a:off x="6495633" y="2792301"/>
            <a:ext cx="3220516" cy="1071258"/>
          </a:xfrm>
          <a:prstGeom prst="rect">
            <a:avLst/>
          </a:prstGeom>
          <a:noFill/>
          <a:ln>
            <a:noFill/>
          </a:ln>
        </p:spPr>
        <p:txBody>
          <a:bodyPr wrap="square" lIns="100776" tIns="50389" rIns="100776" bIns="50389" rtlCol="0">
            <a:spAutoFit/>
          </a:bodyPr>
          <a:lstStyle/>
          <a:p>
            <a:r>
              <a:rPr lang="en-US" b="1" dirty="0" smtClean="0">
                <a:solidFill>
                  <a:srgbClr val="FFC000"/>
                </a:solidFill>
              </a:rPr>
              <a:t>Zone</a:t>
            </a:r>
            <a:r>
              <a:rPr lang="ru-RU" b="1" dirty="0" smtClean="0">
                <a:solidFill>
                  <a:srgbClr val="FFC000"/>
                </a:solidFill>
              </a:rPr>
              <a:t> 2 </a:t>
            </a:r>
            <a:r>
              <a:rPr lang="en-US" b="1" dirty="0">
                <a:solidFill>
                  <a:schemeClr val="accent4">
                    <a:lumMod val="75000"/>
                  </a:schemeClr>
                </a:solidFill>
              </a:rPr>
              <a:t>(T</a:t>
            </a:r>
            <a:r>
              <a:rPr lang="en-US" sz="1300" b="1" dirty="0">
                <a:solidFill>
                  <a:schemeClr val="accent4">
                    <a:lumMod val="75000"/>
                  </a:schemeClr>
                </a:solidFill>
              </a:rPr>
              <a:t>e </a:t>
            </a:r>
            <a:r>
              <a:rPr lang="en-US" b="1" dirty="0">
                <a:solidFill>
                  <a:schemeClr val="accent4">
                    <a:lumMod val="75000"/>
                  </a:schemeClr>
                </a:solidFill>
              </a:rPr>
              <a:t>~ </a:t>
            </a:r>
            <a:r>
              <a:rPr lang="en-US" b="1" dirty="0" smtClean="0">
                <a:solidFill>
                  <a:schemeClr val="accent4">
                    <a:lumMod val="75000"/>
                  </a:schemeClr>
                </a:solidFill>
              </a:rPr>
              <a:t>0.5-1 keV</a:t>
            </a:r>
            <a:r>
              <a:rPr lang="en-US" b="1" dirty="0">
                <a:solidFill>
                  <a:schemeClr val="accent4">
                    <a:lumMod val="75000"/>
                  </a:schemeClr>
                </a:solidFill>
              </a:rPr>
              <a:t>)</a:t>
            </a:r>
          </a:p>
          <a:p>
            <a:r>
              <a:rPr lang="en-US" sz="1500" b="1" dirty="0" smtClean="0"/>
              <a:t>Plasma  with Ne close to solid  and Te below  than  plasma in 1 </a:t>
            </a:r>
            <a:r>
              <a:rPr lang="en-US" sz="1500" b="1" dirty="0"/>
              <a:t>Z</a:t>
            </a:r>
            <a:r>
              <a:rPr lang="en-US" sz="1500" b="1" dirty="0" smtClean="0"/>
              <a:t>one.  </a:t>
            </a:r>
            <a:r>
              <a:rPr lang="en-US" sz="1500" b="1" dirty="0"/>
              <a:t> </a:t>
            </a:r>
            <a:endParaRPr lang="ru-RU" sz="1500" b="1" dirty="0"/>
          </a:p>
        </p:txBody>
      </p:sp>
      <p:sp>
        <p:nvSpPr>
          <p:cNvPr id="22" name="TextBox 21"/>
          <p:cNvSpPr txBox="1"/>
          <p:nvPr/>
        </p:nvSpPr>
        <p:spPr>
          <a:xfrm>
            <a:off x="6495633" y="3891205"/>
            <a:ext cx="3220516" cy="1071258"/>
          </a:xfrm>
          <a:prstGeom prst="rect">
            <a:avLst/>
          </a:prstGeom>
          <a:noFill/>
          <a:ln>
            <a:noFill/>
          </a:ln>
        </p:spPr>
        <p:txBody>
          <a:bodyPr wrap="square" lIns="100776" tIns="50389" rIns="100776" bIns="50389" rtlCol="0">
            <a:spAutoFit/>
          </a:bodyPr>
          <a:lstStyle/>
          <a:p>
            <a:r>
              <a:rPr lang="en-US" b="1" dirty="0" smtClean="0">
                <a:solidFill>
                  <a:srgbClr val="7030A0"/>
                </a:solidFill>
              </a:rPr>
              <a:t>Zone</a:t>
            </a:r>
            <a:r>
              <a:rPr lang="ru-RU" b="1" dirty="0" smtClean="0">
                <a:solidFill>
                  <a:srgbClr val="7030A0"/>
                </a:solidFill>
              </a:rPr>
              <a:t> 3 </a:t>
            </a:r>
            <a:r>
              <a:rPr lang="en-US" b="1" dirty="0">
                <a:solidFill>
                  <a:srgbClr val="7030A0"/>
                </a:solidFill>
              </a:rPr>
              <a:t>(T</a:t>
            </a:r>
            <a:r>
              <a:rPr lang="en-US" sz="1300" b="1" dirty="0">
                <a:solidFill>
                  <a:srgbClr val="7030A0"/>
                </a:solidFill>
              </a:rPr>
              <a:t>e </a:t>
            </a:r>
            <a:r>
              <a:rPr lang="en-US" b="1" dirty="0" smtClean="0">
                <a:solidFill>
                  <a:srgbClr val="7030A0"/>
                </a:solidFill>
              </a:rPr>
              <a:t>~ 10-30 eV</a:t>
            </a:r>
            <a:r>
              <a:rPr lang="en-US" b="1" dirty="0">
                <a:solidFill>
                  <a:srgbClr val="7030A0"/>
                </a:solidFill>
              </a:rPr>
              <a:t>)</a:t>
            </a:r>
          </a:p>
          <a:p>
            <a:r>
              <a:rPr lang="en-US" sz="1500" b="1" dirty="0" smtClean="0"/>
              <a:t>Target regions heated mostly be hot electrons  from zone 1.  </a:t>
            </a:r>
            <a:r>
              <a:rPr lang="en-US" sz="1500" b="1" dirty="0"/>
              <a:t> </a:t>
            </a:r>
            <a:r>
              <a:rPr lang="en-US" sz="1500" b="1" dirty="0" smtClean="0"/>
              <a:t>Plasma with lowest  Te.</a:t>
            </a:r>
            <a:endParaRPr lang="ru-RU" sz="1500" b="1" dirty="0"/>
          </a:p>
        </p:txBody>
      </p:sp>
      <p:sp>
        <p:nvSpPr>
          <p:cNvPr id="11" name="TextBox 10"/>
          <p:cNvSpPr txBox="1"/>
          <p:nvPr/>
        </p:nvSpPr>
        <p:spPr>
          <a:xfrm>
            <a:off x="26829" y="5332960"/>
            <a:ext cx="10052209" cy="407114"/>
          </a:xfrm>
          <a:prstGeom prst="rect">
            <a:avLst/>
          </a:prstGeom>
          <a:noFill/>
        </p:spPr>
        <p:txBody>
          <a:bodyPr wrap="square" lIns="100776" tIns="50389" rIns="100776" bIns="50389" rtlCol="0">
            <a:spAutoFit/>
          </a:bodyPr>
          <a:lstStyle>
            <a:defPPr>
              <a:defRPr lang="ru-RU"/>
            </a:defPPr>
            <a:lvl1pPr algn="ctr">
              <a:defRPr sz="1600" b="1"/>
            </a:lvl1pPr>
          </a:lstStyle>
          <a:p>
            <a:r>
              <a:rPr lang="ru-RU" sz="2000" dirty="0">
                <a:solidFill>
                  <a:srgbClr val="000099"/>
                </a:solidFill>
                <a:latin typeface="Comic Sans MS" pitchFamily="66" charset="0"/>
              </a:rPr>
              <a:t> </a:t>
            </a:r>
            <a:r>
              <a:rPr lang="en-US" sz="2000" dirty="0">
                <a:solidFill>
                  <a:srgbClr val="000099"/>
                </a:solidFill>
                <a:latin typeface="Comic Sans MS" pitchFamily="66" charset="0"/>
              </a:rPr>
              <a:t>  </a:t>
            </a:r>
            <a:r>
              <a:rPr lang="en-US" sz="2000" dirty="0" smtClean="0">
                <a:solidFill>
                  <a:srgbClr val="000099"/>
                </a:solidFill>
                <a:latin typeface="Comic Sans MS" pitchFamily="66" charset="0"/>
              </a:rPr>
              <a:t>Temperature and electron density relations for </a:t>
            </a:r>
            <a:r>
              <a:rPr lang="en-US" sz="2000" dirty="0">
                <a:solidFill>
                  <a:srgbClr val="000099"/>
                </a:solidFill>
                <a:latin typeface="Comic Sans MS" pitchFamily="66" charset="0"/>
              </a:rPr>
              <a:t>plasma zones </a:t>
            </a:r>
            <a:r>
              <a:rPr lang="en-US" sz="2000" dirty="0" smtClean="0">
                <a:solidFill>
                  <a:srgbClr val="000099"/>
                </a:solidFill>
                <a:latin typeface="Comic Sans MS" pitchFamily="66" charset="0"/>
              </a:rPr>
              <a:t>approach</a:t>
            </a:r>
            <a:r>
              <a:rPr lang="ru-RU" sz="2000" dirty="0" smtClean="0">
                <a:solidFill>
                  <a:srgbClr val="000099"/>
                </a:solidFill>
                <a:latin typeface="Comic Sans MS" pitchFamily="66" charset="0"/>
              </a:rPr>
              <a:t>:</a:t>
            </a:r>
            <a:r>
              <a:rPr lang="en-US" sz="2000" dirty="0" smtClean="0">
                <a:solidFill>
                  <a:srgbClr val="000099"/>
                </a:solidFill>
                <a:latin typeface="Comic Sans MS" pitchFamily="66" charset="0"/>
              </a:rPr>
              <a:t> </a:t>
            </a:r>
            <a:endParaRPr lang="ru-RU" sz="2000" dirty="0">
              <a:solidFill>
                <a:srgbClr val="000099"/>
              </a:solidFill>
              <a:latin typeface="Comic Sans MS" pitchFamily="66" charset="0"/>
            </a:endParaRPr>
          </a:p>
        </p:txBody>
      </p:sp>
      <p:graphicFrame>
        <p:nvGraphicFramePr>
          <p:cNvPr id="13" name="Объект 12"/>
          <p:cNvGraphicFramePr>
            <a:graphicFrameLocks noChangeAspect="1"/>
          </p:cNvGraphicFramePr>
          <p:nvPr>
            <p:extLst>
              <p:ext uri="{D42A27DB-BD31-4B8C-83A1-F6EECF244321}">
                <p14:modId xmlns:p14="http://schemas.microsoft.com/office/powerpoint/2010/main" xmlns="" val="2867667068"/>
              </p:ext>
            </p:extLst>
          </p:nvPr>
        </p:nvGraphicFramePr>
        <p:xfrm>
          <a:off x="3981978" y="6232156"/>
          <a:ext cx="4582812" cy="356985"/>
        </p:xfrm>
        <a:graphic>
          <a:graphicData uri="http://schemas.openxmlformats.org/presentationml/2006/ole">
            <p:oleObj spid="_x0000_s269314" name="Equation" r:id="rId8" imgW="2527200" imgH="241200" progId="">
              <p:embed/>
            </p:oleObj>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xmlns="" val="100539050"/>
              </p:ext>
            </p:extLst>
          </p:nvPr>
        </p:nvGraphicFramePr>
        <p:xfrm>
          <a:off x="3993055" y="6556969"/>
          <a:ext cx="4350085" cy="1002706"/>
        </p:xfrm>
        <a:graphic>
          <a:graphicData uri="http://schemas.openxmlformats.org/presentationml/2006/ole">
            <p:oleObj spid="_x0000_s269315" name="Equation" r:id="rId9" imgW="2514600" imgH="711000" progId="">
              <p:embed/>
            </p:oleObj>
          </a:graphicData>
        </a:graphic>
      </p:graphicFrame>
      <p:sp>
        <p:nvSpPr>
          <p:cNvPr id="17" name="TextBox 16"/>
          <p:cNvSpPr txBox="1"/>
          <p:nvPr/>
        </p:nvSpPr>
        <p:spPr>
          <a:xfrm>
            <a:off x="-498772" y="5782479"/>
            <a:ext cx="5239416" cy="347983"/>
          </a:xfrm>
          <a:prstGeom prst="rect">
            <a:avLst/>
          </a:prstGeom>
          <a:noFill/>
        </p:spPr>
        <p:txBody>
          <a:bodyPr wrap="square" lIns="100776" tIns="50389" rIns="100776" bIns="50389" rtlCol="0">
            <a:spAutoFit/>
          </a:bodyPr>
          <a:lstStyle>
            <a:defPPr>
              <a:defRPr lang="ru-RU"/>
            </a:defPPr>
            <a:lvl1pPr algn="ctr">
              <a:defRPr sz="1600" b="1"/>
            </a:lvl1pPr>
          </a:lstStyle>
          <a:p>
            <a:pPr marL="314927" indent="-314927">
              <a:buFont typeface="Wingdings" panose="05000000000000000000" pitchFamily="2" charset="2"/>
              <a:buChar char="§"/>
            </a:pPr>
            <a:r>
              <a:rPr lang="ru-RU" dirty="0"/>
              <a:t> </a:t>
            </a:r>
            <a:r>
              <a:rPr lang="en-US" dirty="0" smtClean="0"/>
              <a:t>High temperature gradient:</a:t>
            </a:r>
            <a:endParaRPr lang="ru-RU" dirty="0"/>
          </a:p>
        </p:txBody>
      </p:sp>
      <p:graphicFrame>
        <p:nvGraphicFramePr>
          <p:cNvPr id="25" name="Объект 24"/>
          <p:cNvGraphicFramePr>
            <a:graphicFrameLocks noChangeAspect="1"/>
          </p:cNvGraphicFramePr>
          <p:nvPr>
            <p:extLst>
              <p:ext uri="{D42A27DB-BD31-4B8C-83A1-F6EECF244321}">
                <p14:modId xmlns:p14="http://schemas.microsoft.com/office/powerpoint/2010/main" xmlns="" val="2665244012"/>
              </p:ext>
            </p:extLst>
          </p:nvPr>
        </p:nvGraphicFramePr>
        <p:xfrm>
          <a:off x="3983303" y="5843633"/>
          <a:ext cx="2325529" cy="600224"/>
        </p:xfrm>
        <a:graphic>
          <a:graphicData uri="http://schemas.openxmlformats.org/presentationml/2006/ole">
            <p:oleObj spid="_x0000_s269316" name="Equation" r:id="rId10" imgW="1282680" imgH="406080" progId="">
              <p:embed/>
            </p:oleObj>
          </a:graphicData>
        </a:graphic>
      </p:graphicFrame>
    </p:spTree>
    <p:extLst>
      <p:ext uri="{BB962C8B-B14F-4D97-AF65-F5344CB8AC3E}">
        <p14:creationId xmlns:p14="http://schemas.microsoft.com/office/powerpoint/2010/main" xmlns="" val="2400862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351695" y="-56757"/>
            <a:ext cx="9505742" cy="830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spAutoFit/>
          </a:bodyPr>
          <a:lstStyle/>
          <a:p>
            <a:pPr algn="ctr" defTabSz="914323"/>
            <a:r>
              <a:rPr lang="en-US" altLang="ja-JP" sz="2400" b="1" dirty="0" smtClean="0">
                <a:solidFill>
                  <a:srgbClr val="7030A0"/>
                </a:solidFill>
                <a:latin typeface="+mn-lt"/>
                <a:ea typeface="ＭＳ 明朝" panose="02020609040205080304" pitchFamily="17" charset="-128"/>
                <a:cs typeface="Times New Roman" panose="02020603050405020304" pitchFamily="18" charset="0"/>
              </a:rPr>
              <a:t> Summary of the laser parameters  for different experimental campaign</a:t>
            </a:r>
            <a:endParaRPr lang="en-US" altLang="ja-JP" sz="2400" b="1" dirty="0" smtClean="0">
              <a:solidFill>
                <a:srgbClr val="7030A0"/>
              </a:solidFill>
              <a:latin typeface="+mn-lt"/>
            </a:endParaRPr>
          </a:p>
          <a:p>
            <a:pPr algn="ctr" defTabSz="914323"/>
            <a:endParaRPr lang="en-US" altLang="ja-JP" sz="2400" b="1" dirty="0" smtClean="0">
              <a:solidFill>
                <a:srgbClr val="7030A0"/>
              </a:solidFill>
              <a:latin typeface="+mn-lt"/>
            </a:endParaRPr>
          </a:p>
        </p:txBody>
      </p:sp>
      <p:graphicFrame>
        <p:nvGraphicFramePr>
          <p:cNvPr id="19" name="Table 18"/>
          <p:cNvGraphicFramePr>
            <a:graphicFrameLocks noGrp="1"/>
          </p:cNvGraphicFramePr>
          <p:nvPr>
            <p:extLst>
              <p:ext uri="{D42A27DB-BD31-4B8C-83A1-F6EECF244321}">
                <p14:modId xmlns="" xmlns:p14="http://schemas.microsoft.com/office/powerpoint/2010/main" val="726732485"/>
              </p:ext>
            </p:extLst>
          </p:nvPr>
        </p:nvGraphicFramePr>
        <p:xfrm>
          <a:off x="170825" y="444127"/>
          <a:ext cx="9756949" cy="3537453"/>
        </p:xfrm>
        <a:graphic>
          <a:graphicData uri="http://schemas.openxmlformats.org/drawingml/2006/table">
            <a:tbl>
              <a:tblPr firstRow="1" bandRow="1">
                <a:tableStyleId>{5940675A-B579-460E-94D1-54222C63F5DA}</a:tableStyleId>
              </a:tblPr>
              <a:tblGrid>
                <a:gridCol w="2351314"/>
                <a:gridCol w="2069960"/>
                <a:gridCol w="3024555"/>
                <a:gridCol w="2311120"/>
              </a:tblGrid>
              <a:tr h="595418">
                <a:tc>
                  <a:txBody>
                    <a:bodyPr/>
                    <a:lstStyle/>
                    <a:p>
                      <a:pPr algn="ctr"/>
                      <a:r>
                        <a:rPr kumimoji="0" lang="en-US" altLang="ja-JP" sz="1700" b="1" u="none" strike="noStrike" cap="none" normalizeH="0" baseline="0" dirty="0" smtClean="0">
                          <a:ln>
                            <a:noFill/>
                          </a:ln>
                          <a:effectLst/>
                        </a:rPr>
                        <a:t>Parameters</a:t>
                      </a:r>
                      <a:endParaRPr kumimoji="1" lang="ja-JP" altLang="en-US" sz="1700" b="1" dirty="0"/>
                    </a:p>
                  </a:txBody>
                  <a:tcPr/>
                </a:tc>
                <a:tc>
                  <a:txBody>
                    <a:bodyPr/>
                    <a:lstStyle/>
                    <a:p>
                      <a:pPr algn="ctr"/>
                      <a:r>
                        <a:rPr kumimoji="1" lang="en-US" altLang="ja-JP" sz="1700" b="1" dirty="0" smtClean="0"/>
                        <a:t>J-KAREN(until 2013)</a:t>
                      </a:r>
                      <a:endParaRPr kumimoji="1" lang="ja-JP" altLang="en-US" sz="1700" b="1" dirty="0">
                        <a:solidFill>
                          <a:schemeClr val="tx1"/>
                        </a:solidFill>
                      </a:endParaRPr>
                    </a:p>
                  </a:txBody>
                  <a:tcPr>
                    <a:solidFill>
                      <a:schemeClr val="accent1">
                        <a:lumMod val="20000"/>
                        <a:lumOff val="80000"/>
                      </a:schemeClr>
                    </a:solidFill>
                  </a:tcPr>
                </a:tc>
                <a:tc>
                  <a:txBody>
                    <a:bodyPr/>
                    <a:lstStyle/>
                    <a:p>
                      <a:pPr algn="ctr"/>
                      <a:r>
                        <a:rPr kumimoji="1" lang="en-US" altLang="ja-JP" sz="1700" b="1" dirty="0" smtClean="0"/>
                        <a:t>J-KAREN-P</a:t>
                      </a:r>
                    </a:p>
                    <a:p>
                      <a:pPr algn="ctr"/>
                      <a:r>
                        <a:rPr kumimoji="1" lang="en-US" altLang="ja-JP" sz="1700" b="1" dirty="0" smtClean="0"/>
                        <a:t>Dec. 2015 –March 2016</a:t>
                      </a:r>
                      <a:endParaRPr kumimoji="1" lang="ja-JP" altLang="en-US" sz="1700" b="1" dirty="0">
                        <a:solidFill>
                          <a:schemeClr val="tx1"/>
                        </a:solidFill>
                      </a:endParaRPr>
                    </a:p>
                  </a:txBody>
                  <a:tcPr>
                    <a:solidFill>
                      <a:schemeClr val="accent6">
                        <a:lumMod val="20000"/>
                        <a:lumOff val="80000"/>
                      </a:schemeClr>
                    </a:solidFill>
                  </a:tcPr>
                </a:tc>
                <a:tc>
                  <a:txBody>
                    <a:bodyPr/>
                    <a:lstStyle/>
                    <a:p>
                      <a:pPr algn="ctr"/>
                      <a:r>
                        <a:rPr kumimoji="1" lang="en-US" altLang="ja-JP" sz="1700" b="1" dirty="0" smtClean="0"/>
                        <a:t>J-KAREN-P</a:t>
                      </a:r>
                    </a:p>
                    <a:p>
                      <a:pPr algn="ctr"/>
                      <a:r>
                        <a:rPr kumimoji="1" lang="en-US" altLang="ja-JP" sz="1700" b="1" dirty="0" smtClean="0"/>
                        <a:t>Dec. 2016 – March 2017</a:t>
                      </a:r>
                      <a:endParaRPr kumimoji="1" lang="ja-JP" altLang="en-US" sz="1700" b="1" dirty="0">
                        <a:solidFill>
                          <a:schemeClr val="tx1"/>
                        </a:solidFill>
                      </a:endParaRPr>
                    </a:p>
                  </a:txBody>
                  <a:tcPr>
                    <a:solidFill>
                      <a:schemeClr val="accent2">
                        <a:lumMod val="20000"/>
                        <a:lumOff val="80000"/>
                      </a:schemeClr>
                    </a:solidFill>
                  </a:tcPr>
                </a:tc>
              </a:tr>
              <a:tr h="343428">
                <a:tc>
                  <a:txBody>
                    <a:bodyPr/>
                    <a:lstStyle/>
                    <a:p>
                      <a:pPr algn="ctr"/>
                      <a:r>
                        <a:rPr kumimoji="0" lang="en-US" altLang="ja-JP" sz="1700" b="1" u="none" strike="noStrike" cap="none" normalizeH="0" baseline="0" dirty="0" smtClean="0">
                          <a:ln>
                            <a:noFill/>
                          </a:ln>
                          <a:effectLst/>
                        </a:rPr>
                        <a:t>Peak power (TW)</a:t>
                      </a:r>
                      <a:endParaRPr kumimoji="1" lang="ja-JP" altLang="en-US" sz="1700" b="1" dirty="0"/>
                    </a:p>
                  </a:txBody>
                  <a:tcPr/>
                </a:tc>
                <a:tc>
                  <a:txBody>
                    <a:bodyPr/>
                    <a:lstStyle/>
                    <a:p>
                      <a:pPr algn="ctr"/>
                      <a:r>
                        <a:rPr kumimoji="1" lang="en-US" altLang="ja-JP" sz="1700" b="1" dirty="0" smtClean="0"/>
                        <a:t>~ 200 </a:t>
                      </a:r>
                      <a:endParaRPr kumimoji="1" lang="ja-JP" altLang="en-US" sz="1700" b="1" dirty="0"/>
                    </a:p>
                  </a:txBody>
                  <a:tcPr>
                    <a:solidFill>
                      <a:schemeClr val="accent1">
                        <a:lumMod val="20000"/>
                        <a:lumOff val="80000"/>
                      </a:schemeClr>
                    </a:solidFill>
                  </a:tcPr>
                </a:tc>
                <a:tc>
                  <a:txBody>
                    <a:bodyPr/>
                    <a:lstStyle/>
                    <a:p>
                      <a:pPr algn="ctr"/>
                      <a:r>
                        <a:rPr kumimoji="1" lang="en-US" altLang="ja-JP" sz="1700" b="1" dirty="0" smtClean="0"/>
                        <a:t>~ 350</a:t>
                      </a:r>
                      <a:endParaRPr kumimoji="1" lang="ja-JP" altLang="en-US" sz="1700" b="1" dirty="0"/>
                    </a:p>
                  </a:txBody>
                  <a:tcPr>
                    <a:solidFill>
                      <a:schemeClr val="accent6">
                        <a:lumMod val="20000"/>
                        <a:lumOff val="80000"/>
                      </a:schemeClr>
                    </a:solidFill>
                  </a:tcPr>
                </a:tc>
                <a:tc>
                  <a:txBody>
                    <a:bodyPr/>
                    <a:lstStyle/>
                    <a:p>
                      <a:pPr algn="ctr"/>
                      <a:r>
                        <a:rPr kumimoji="1" lang="en-US" altLang="ja-JP" sz="1700" b="1" dirty="0" smtClean="0"/>
                        <a:t>~ 250</a:t>
                      </a:r>
                      <a:endParaRPr kumimoji="1" lang="ja-JP" altLang="en-US" sz="1700" b="1" dirty="0"/>
                    </a:p>
                  </a:txBody>
                  <a:tcPr>
                    <a:solidFill>
                      <a:schemeClr val="accent2">
                        <a:lumMod val="20000"/>
                        <a:lumOff val="80000"/>
                      </a:schemeClr>
                    </a:solidFill>
                  </a:tcPr>
                </a:tc>
              </a:tr>
              <a:tr h="343428">
                <a:tc>
                  <a:txBody>
                    <a:bodyPr/>
                    <a:lstStyle/>
                    <a:p>
                      <a:pPr algn="ctr"/>
                      <a:r>
                        <a:rPr kumimoji="0" lang="en-US" altLang="ja-JP" sz="1700" b="1" u="none" strike="noStrike" cap="none" normalizeH="0" baseline="0" dirty="0" smtClean="0">
                          <a:ln>
                            <a:noFill/>
                          </a:ln>
                          <a:effectLst/>
                        </a:rPr>
                        <a:t>Energy on target (J)</a:t>
                      </a:r>
                      <a:endParaRPr kumimoji="1" lang="ja-JP" altLang="en-US" sz="1700" b="1" dirty="0">
                        <a:solidFill>
                          <a:srgbClr val="FF0000"/>
                        </a:solidFill>
                      </a:endParaRPr>
                    </a:p>
                  </a:txBody>
                  <a:tcPr/>
                </a:tc>
                <a:tc>
                  <a:txBody>
                    <a:bodyPr/>
                    <a:lstStyle/>
                    <a:p>
                      <a:pPr algn="ctr"/>
                      <a:r>
                        <a:rPr kumimoji="1" lang="en-US" altLang="ja-JP" sz="1700" b="1" dirty="0" smtClean="0"/>
                        <a:t>~ 7</a:t>
                      </a:r>
                      <a:endParaRPr kumimoji="1" lang="ja-JP" altLang="en-US" sz="1700" b="1" dirty="0">
                        <a:solidFill>
                          <a:srgbClr val="FF0000"/>
                        </a:solidFill>
                      </a:endParaRPr>
                    </a:p>
                  </a:txBody>
                  <a:tcPr>
                    <a:solidFill>
                      <a:schemeClr val="accent1">
                        <a:lumMod val="20000"/>
                        <a:lumOff val="80000"/>
                      </a:schemeClr>
                    </a:solidFill>
                  </a:tcPr>
                </a:tc>
                <a:tc>
                  <a:txBody>
                    <a:bodyPr/>
                    <a:lstStyle/>
                    <a:p>
                      <a:pPr algn="ctr"/>
                      <a:r>
                        <a:rPr kumimoji="1" lang="en-US" altLang="ja-JP" sz="1700" b="1" dirty="0" smtClean="0"/>
                        <a:t>~ 14</a:t>
                      </a:r>
                      <a:endParaRPr kumimoji="1" lang="ja-JP" altLang="en-US" sz="1700" b="1" dirty="0">
                        <a:solidFill>
                          <a:srgbClr val="FF0000"/>
                        </a:solidFill>
                      </a:endParaRPr>
                    </a:p>
                  </a:txBody>
                  <a:tcPr>
                    <a:solidFill>
                      <a:schemeClr val="accent6">
                        <a:lumMod val="20000"/>
                        <a:lumOff val="80000"/>
                      </a:schemeClr>
                    </a:solidFill>
                  </a:tcPr>
                </a:tc>
                <a:tc>
                  <a:txBody>
                    <a:bodyPr/>
                    <a:lstStyle/>
                    <a:p>
                      <a:pPr algn="ctr"/>
                      <a:r>
                        <a:rPr kumimoji="1" lang="en-US" altLang="ja-JP" sz="1700" b="1" dirty="0" smtClean="0"/>
                        <a:t> ~ 10</a:t>
                      </a:r>
                      <a:endParaRPr kumimoji="1" lang="ja-JP" altLang="en-US" sz="1700" b="1" dirty="0">
                        <a:solidFill>
                          <a:srgbClr val="FF0000"/>
                        </a:solidFill>
                      </a:endParaRPr>
                    </a:p>
                  </a:txBody>
                  <a:tcPr>
                    <a:solidFill>
                      <a:schemeClr val="accent2">
                        <a:lumMod val="20000"/>
                        <a:lumOff val="80000"/>
                      </a:schemeClr>
                    </a:solidFill>
                  </a:tcPr>
                </a:tc>
              </a:tr>
              <a:tr h="343428">
                <a:tc>
                  <a:txBody>
                    <a:bodyPr/>
                    <a:lstStyle/>
                    <a:p>
                      <a:pPr algn="ctr"/>
                      <a:r>
                        <a:rPr kumimoji="0" lang="en-US" altLang="ja-JP" sz="1700" b="1" u="none" strike="noStrike" cap="none" normalizeH="0" baseline="0" dirty="0" smtClean="0">
                          <a:ln>
                            <a:noFill/>
                          </a:ln>
                          <a:effectLst/>
                        </a:rPr>
                        <a:t>Pulse duration (fs)</a:t>
                      </a:r>
                      <a:endParaRPr kumimoji="1" lang="ja-JP" altLang="en-US" sz="1700" b="1" dirty="0"/>
                    </a:p>
                  </a:txBody>
                  <a:tcPr/>
                </a:tc>
                <a:tc>
                  <a:txBody>
                    <a:bodyPr/>
                    <a:lstStyle/>
                    <a:p>
                      <a:pPr algn="ctr"/>
                      <a:r>
                        <a:rPr kumimoji="1" lang="en-US" altLang="ja-JP" sz="1700" b="1" dirty="0" smtClean="0"/>
                        <a:t>~ 30</a:t>
                      </a:r>
                      <a:endParaRPr kumimoji="1" lang="ja-JP" altLang="en-US" sz="1700" b="1" dirty="0"/>
                    </a:p>
                  </a:txBody>
                  <a:tcPr>
                    <a:solidFill>
                      <a:schemeClr val="accent1">
                        <a:lumMod val="20000"/>
                        <a:lumOff val="80000"/>
                      </a:schemeClr>
                    </a:solidFill>
                  </a:tcPr>
                </a:tc>
                <a:tc>
                  <a:txBody>
                    <a:bodyPr/>
                    <a:lstStyle/>
                    <a:p>
                      <a:pPr algn="ctr"/>
                      <a:r>
                        <a:rPr kumimoji="1" lang="en-US" altLang="ja-JP" sz="1700" b="1" dirty="0" smtClean="0"/>
                        <a:t>~ 36</a:t>
                      </a:r>
                      <a:endParaRPr kumimoji="1" lang="ja-JP" altLang="en-US" sz="1700" b="1" dirty="0"/>
                    </a:p>
                  </a:txBody>
                  <a:tcPr>
                    <a:solidFill>
                      <a:schemeClr val="accent6">
                        <a:lumMod val="20000"/>
                        <a:lumOff val="80000"/>
                      </a:schemeClr>
                    </a:solidFill>
                  </a:tcPr>
                </a:tc>
                <a:tc>
                  <a:txBody>
                    <a:bodyPr/>
                    <a:lstStyle/>
                    <a:p>
                      <a:pPr algn="ctr"/>
                      <a:r>
                        <a:rPr kumimoji="1" lang="en-US" altLang="ja-JP" sz="1700" b="1" dirty="0" smtClean="0"/>
                        <a:t>~ 40</a:t>
                      </a:r>
                      <a:endParaRPr kumimoji="1" lang="ja-JP" altLang="en-US" sz="1700" b="1" dirty="0"/>
                    </a:p>
                  </a:txBody>
                  <a:tcPr>
                    <a:solidFill>
                      <a:schemeClr val="accent2">
                        <a:lumMod val="20000"/>
                        <a:lumOff val="80000"/>
                      </a:schemeClr>
                    </a:solidFill>
                  </a:tcPr>
                </a:tc>
              </a:tr>
              <a:tr h="541389">
                <a:tc>
                  <a:txBody>
                    <a:bodyPr/>
                    <a:lstStyle/>
                    <a:p>
                      <a:pPr algn="ctr"/>
                      <a:r>
                        <a:rPr kumimoji="0" lang="en-US" altLang="ja-JP" sz="1700" b="1" u="none" strike="noStrike" cap="none" normalizeH="0" baseline="0" dirty="0" smtClean="0">
                          <a:ln>
                            <a:noFill/>
                          </a:ln>
                          <a:effectLst/>
                        </a:rPr>
                        <a:t>Contrast ratio </a:t>
                      </a:r>
                      <a:endParaRPr kumimoji="1" lang="ja-JP" altLang="en-US" sz="1700" b="1" dirty="0">
                        <a:solidFill>
                          <a:srgbClr val="FF0000"/>
                        </a:solidFill>
                      </a:endParaRPr>
                    </a:p>
                  </a:txBody>
                  <a:tcPr/>
                </a:tc>
                <a:tc>
                  <a:txBody>
                    <a:bodyPr/>
                    <a:lstStyle/>
                    <a:p>
                      <a:pPr algn="ctr"/>
                      <a:r>
                        <a:rPr kumimoji="1" lang="en-US" altLang="ja-JP" sz="1700" b="1" dirty="0" smtClean="0"/>
                        <a:t>&gt; 10</a:t>
                      </a:r>
                      <a:r>
                        <a:rPr kumimoji="1" lang="en-US" altLang="ja-JP" sz="1700" b="1" baseline="30000" dirty="0" smtClean="0"/>
                        <a:t>10</a:t>
                      </a:r>
                      <a:endParaRPr kumimoji="1" lang="ja-JP" altLang="en-US" sz="1700" b="1" dirty="0">
                        <a:solidFill>
                          <a:srgbClr val="FF0000"/>
                        </a:solidFill>
                      </a:endParaRPr>
                    </a:p>
                  </a:txBody>
                  <a:tcPr>
                    <a:solidFill>
                      <a:schemeClr val="accent1">
                        <a:lumMod val="20000"/>
                        <a:lumOff val="80000"/>
                      </a:schemeClr>
                    </a:solidFill>
                  </a:tcPr>
                </a:tc>
                <a:tc>
                  <a:txBody>
                    <a:bodyPr/>
                    <a:lstStyle/>
                    <a:p>
                      <a:pPr algn="ctr"/>
                      <a:r>
                        <a:rPr kumimoji="1" lang="en-US" altLang="ja-JP" sz="1700" b="1" dirty="0" smtClean="0"/>
                        <a:t>10</a:t>
                      </a:r>
                      <a:r>
                        <a:rPr kumimoji="1" lang="en-US" altLang="ja-JP" sz="1700" b="1" baseline="30000" dirty="0" smtClean="0"/>
                        <a:t>10  </a:t>
                      </a:r>
                    </a:p>
                  </a:txBody>
                  <a:tcPr>
                    <a:solidFill>
                      <a:schemeClr val="accent6">
                        <a:lumMod val="20000"/>
                        <a:lumOff val="80000"/>
                      </a:schemeClr>
                    </a:solidFill>
                  </a:tcPr>
                </a:tc>
                <a:tc>
                  <a:txBody>
                    <a:bodyPr/>
                    <a:lstStyle/>
                    <a:p>
                      <a:pPr algn="ctr"/>
                      <a:r>
                        <a:rPr kumimoji="1" lang="en-US" altLang="ja-JP" sz="1700" b="1" dirty="0" smtClean="0"/>
                        <a:t>~ 3x10</a:t>
                      </a:r>
                      <a:r>
                        <a:rPr kumimoji="1" lang="en-US" altLang="ja-JP" sz="1700" b="1" baseline="30000" dirty="0" smtClean="0"/>
                        <a:t>12</a:t>
                      </a:r>
                      <a:endParaRPr kumimoji="1" lang="ja-JP" altLang="en-US" sz="1700" b="1" dirty="0">
                        <a:solidFill>
                          <a:srgbClr val="FF0000"/>
                        </a:solidFill>
                      </a:endParaRPr>
                    </a:p>
                  </a:txBody>
                  <a:tcPr>
                    <a:solidFill>
                      <a:schemeClr val="accent2">
                        <a:lumMod val="20000"/>
                        <a:lumOff val="80000"/>
                      </a:schemeClr>
                    </a:solidFill>
                  </a:tcPr>
                </a:tc>
              </a:tr>
              <a:tr h="466224">
                <a:tc>
                  <a:txBody>
                    <a:bodyPr/>
                    <a:lstStyle/>
                    <a:p>
                      <a:pPr algn="ctr"/>
                      <a:r>
                        <a:rPr kumimoji="0" lang="en-US" altLang="ja-JP" sz="1700" b="1" u="none" strike="noStrike" cap="none" normalizeH="0" baseline="0" dirty="0" smtClean="0">
                          <a:ln>
                            <a:noFill/>
                          </a:ln>
                          <a:effectLst/>
                        </a:rPr>
                        <a:t>Peak irradiance (W/cm</a:t>
                      </a:r>
                      <a:r>
                        <a:rPr kumimoji="0" lang="en-US" altLang="ja-JP" sz="1700" b="1" u="none" strike="noStrike" cap="none" normalizeH="0" baseline="30000" dirty="0" smtClean="0">
                          <a:ln>
                            <a:noFill/>
                          </a:ln>
                          <a:effectLst/>
                        </a:rPr>
                        <a:t>2</a:t>
                      </a:r>
                      <a:r>
                        <a:rPr kumimoji="0" lang="en-US" altLang="ja-JP" sz="1700" b="1" u="none" strike="noStrike" cap="none" normalizeH="0" baseline="0" dirty="0" smtClean="0">
                          <a:ln>
                            <a:noFill/>
                          </a:ln>
                          <a:effectLst/>
                        </a:rPr>
                        <a:t>) </a:t>
                      </a:r>
                      <a:endParaRPr kumimoji="1" lang="ja-JP" altLang="en-US" sz="1700" b="1" dirty="0"/>
                    </a:p>
                  </a:txBody>
                  <a:tcPr/>
                </a:tc>
                <a:tc>
                  <a:txBody>
                    <a:bodyPr/>
                    <a:lstStyle/>
                    <a:p>
                      <a:pPr algn="ctr"/>
                      <a:r>
                        <a:rPr kumimoji="1" lang="en-US" altLang="ja-JP" sz="1700" b="1" dirty="0" smtClean="0"/>
                        <a:t>~</a:t>
                      </a:r>
                      <a:r>
                        <a:rPr kumimoji="1" lang="en-US" altLang="ja-JP" sz="1700" b="1" baseline="0" dirty="0" smtClean="0"/>
                        <a:t> </a:t>
                      </a:r>
                      <a:r>
                        <a:rPr kumimoji="1" lang="en-US" altLang="ja-JP" sz="1700" b="1" dirty="0" smtClean="0"/>
                        <a:t>10</a:t>
                      </a:r>
                      <a:r>
                        <a:rPr kumimoji="1" lang="en-US" altLang="ja-JP" sz="1700" b="1" baseline="30000" dirty="0" smtClean="0"/>
                        <a:t>21</a:t>
                      </a:r>
                      <a:endParaRPr kumimoji="1" lang="ja-JP" altLang="en-US" sz="1700" b="1" dirty="0"/>
                    </a:p>
                  </a:txBody>
                  <a:tcPr>
                    <a:solidFill>
                      <a:schemeClr val="accent1">
                        <a:lumMod val="20000"/>
                        <a:lumOff val="80000"/>
                      </a:schemeClr>
                    </a:solidFill>
                  </a:tcPr>
                </a:tc>
                <a:tc>
                  <a:txBody>
                    <a:bodyPr/>
                    <a:lstStyle/>
                    <a:p>
                      <a:pPr algn="ctr"/>
                      <a:r>
                        <a:rPr kumimoji="1" lang="en-US" altLang="ja-JP" sz="1700" b="1" dirty="0" smtClean="0"/>
                        <a:t>~ 3 x 10</a:t>
                      </a:r>
                      <a:r>
                        <a:rPr kumimoji="1" lang="en-US" altLang="ja-JP" sz="1700" b="1" baseline="30000" dirty="0" smtClean="0"/>
                        <a:t>21 </a:t>
                      </a:r>
                      <a:endParaRPr kumimoji="1" lang="ja-JP" altLang="en-US" sz="1700" b="1" dirty="0"/>
                    </a:p>
                  </a:txBody>
                  <a:tcPr>
                    <a:solidFill>
                      <a:schemeClr val="accent6">
                        <a:lumMod val="20000"/>
                        <a:lumOff val="80000"/>
                      </a:schemeClr>
                    </a:solidFill>
                  </a:tcPr>
                </a:tc>
                <a:tc>
                  <a:txBody>
                    <a:bodyPr/>
                    <a:lstStyle/>
                    <a:p>
                      <a:pPr algn="ctr"/>
                      <a:r>
                        <a:rPr kumimoji="1" lang="en-US" altLang="ja-JP" sz="1700" b="1" dirty="0" smtClean="0"/>
                        <a:t>~ 9 x 10</a:t>
                      </a:r>
                      <a:r>
                        <a:rPr kumimoji="1" lang="en-US" altLang="ja-JP" sz="1700" b="1" baseline="30000" dirty="0" smtClean="0"/>
                        <a:t>21 </a:t>
                      </a:r>
                      <a:endParaRPr kumimoji="1" lang="ja-JP" altLang="en-US" sz="1700" b="1" dirty="0"/>
                    </a:p>
                  </a:txBody>
                  <a:tcPr>
                    <a:solidFill>
                      <a:schemeClr val="accent2">
                        <a:lumMod val="20000"/>
                        <a:lumOff val="80000"/>
                      </a:schemeClr>
                    </a:solidFill>
                  </a:tcPr>
                </a:tc>
              </a:tr>
              <a:tr h="466224">
                <a:tc gridSpan="4">
                  <a:txBody>
                    <a:bodyPr/>
                    <a:lstStyle/>
                    <a:p>
                      <a:pPr algn="ctr"/>
                      <a:r>
                        <a:rPr kumimoji="1" lang="en-US" altLang="ja-JP" sz="1700" b="1" i="1" dirty="0" smtClean="0"/>
                        <a:t>Ref. M. </a:t>
                      </a:r>
                      <a:r>
                        <a:rPr kumimoji="1" lang="en-US" altLang="ja-JP" sz="1700" b="1" i="1" dirty="0" err="1" smtClean="0"/>
                        <a:t>Nishiuchi</a:t>
                      </a:r>
                      <a:r>
                        <a:rPr kumimoji="1" lang="en-US" altLang="ja-JP" sz="1700" b="1" i="1" dirty="0" smtClean="0"/>
                        <a:t> et al., Prague SPIE Proceedings</a:t>
                      </a:r>
                      <a:r>
                        <a:rPr kumimoji="1" lang="en-US" altLang="ja-JP" sz="1700" b="1" i="1" baseline="0" dirty="0" smtClean="0"/>
                        <a:t> (2017)</a:t>
                      </a:r>
                      <a:endParaRPr kumimoji="1" lang="ja-JP" altLang="en-US" sz="1700" b="1" i="1" dirty="0"/>
                    </a:p>
                  </a:txBody>
                  <a:tcPr/>
                </a:tc>
                <a:tc hMerge="1">
                  <a:txBody>
                    <a:bodyPr/>
                    <a:lstStyle/>
                    <a:p>
                      <a:pPr algn="ctr"/>
                      <a:endParaRPr kumimoji="1" lang="ja-JP" altLang="en-US" sz="1600" b="1" dirty="0"/>
                    </a:p>
                  </a:txBody>
                  <a:tcPr>
                    <a:solidFill>
                      <a:schemeClr val="accent1">
                        <a:lumMod val="20000"/>
                        <a:lumOff val="80000"/>
                      </a:schemeClr>
                    </a:solidFill>
                  </a:tcPr>
                </a:tc>
                <a:tc hMerge="1">
                  <a:txBody>
                    <a:bodyPr/>
                    <a:lstStyle/>
                    <a:p>
                      <a:pPr algn="ctr"/>
                      <a:endParaRPr kumimoji="1" lang="ja-JP" altLang="en-US" sz="1600" b="1" dirty="0"/>
                    </a:p>
                  </a:txBody>
                  <a:tcPr>
                    <a:solidFill>
                      <a:schemeClr val="accent6">
                        <a:lumMod val="20000"/>
                        <a:lumOff val="80000"/>
                      </a:schemeClr>
                    </a:solidFill>
                  </a:tcPr>
                </a:tc>
                <a:tc hMerge="1">
                  <a:txBody>
                    <a:bodyPr/>
                    <a:lstStyle/>
                    <a:p>
                      <a:pPr algn="ctr"/>
                      <a:endParaRPr kumimoji="1" lang="ja-JP" altLang="en-US" sz="1600" b="1" dirty="0"/>
                    </a:p>
                  </a:txBody>
                  <a:tcPr>
                    <a:solidFill>
                      <a:schemeClr val="accent2">
                        <a:lumMod val="20000"/>
                        <a:lumOff val="80000"/>
                      </a:schemeClr>
                    </a:solidFill>
                  </a:tcPr>
                </a:tc>
              </a:tr>
            </a:tbl>
          </a:graphicData>
        </a:graphic>
      </p:graphicFrame>
      <p:cxnSp>
        <p:nvCxnSpPr>
          <p:cNvPr id="20" name="Прямая соединительная линия 3"/>
          <p:cNvCxnSpPr/>
          <p:nvPr/>
        </p:nvCxnSpPr>
        <p:spPr>
          <a:xfrm flipV="1">
            <a:off x="100484" y="381838"/>
            <a:ext cx="9827289" cy="20097"/>
          </a:xfrm>
          <a:prstGeom prst="line">
            <a:avLst/>
          </a:prstGeom>
          <a:ln w="38100" cmpd="tri">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389203" y="3662200"/>
            <a:ext cx="3089079" cy="378653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kumimoji="1" lang="ja-JP" altLang="en-US"/>
          </a:p>
        </p:txBody>
      </p:sp>
      <p:sp>
        <p:nvSpPr>
          <p:cNvPr id="31" name="Rectangle 30"/>
          <p:cNvSpPr/>
          <p:nvPr/>
        </p:nvSpPr>
        <p:spPr>
          <a:xfrm>
            <a:off x="6687967" y="3667060"/>
            <a:ext cx="3089079" cy="3786533"/>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kumimoji="1" lang="ja-JP" altLang="en-US"/>
          </a:p>
        </p:txBody>
      </p:sp>
      <p:sp>
        <p:nvSpPr>
          <p:cNvPr id="29" name="Rectangle 28"/>
          <p:cNvSpPr/>
          <p:nvPr/>
        </p:nvSpPr>
        <p:spPr>
          <a:xfrm>
            <a:off x="100485" y="3676161"/>
            <a:ext cx="3089079" cy="3786533"/>
          </a:xfrm>
          <a:prstGeom prst="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kumimoji="1" lang="ja-JP" altLang="en-US"/>
          </a:p>
        </p:txBody>
      </p:sp>
      <p:graphicFrame>
        <p:nvGraphicFramePr>
          <p:cNvPr id="5" name="Object 4"/>
          <p:cNvGraphicFramePr>
            <a:graphicFrameLocks noChangeAspect="1"/>
          </p:cNvGraphicFramePr>
          <p:nvPr>
            <p:extLst>
              <p:ext uri="{D42A27DB-BD31-4B8C-83A1-F6EECF244321}">
                <p14:modId xmlns="" xmlns:p14="http://schemas.microsoft.com/office/powerpoint/2010/main" val="2526790570"/>
              </p:ext>
            </p:extLst>
          </p:nvPr>
        </p:nvGraphicFramePr>
        <p:xfrm>
          <a:off x="210444" y="3517362"/>
          <a:ext cx="3362161" cy="4294005"/>
        </p:xfrm>
        <a:graphic>
          <a:graphicData uri="http://schemas.openxmlformats.org/presentationml/2006/ole">
            <p:oleObj spid="_x0000_s270338" name="Graph" r:id="rId4" imgW="2905200" imgH="4158720" progId="Origin50.Graph">
              <p:embed/>
            </p:oleObj>
          </a:graphicData>
        </a:graphic>
      </p:graphicFrame>
      <p:graphicFrame>
        <p:nvGraphicFramePr>
          <p:cNvPr id="6" name="Object 5"/>
          <p:cNvGraphicFramePr>
            <a:graphicFrameLocks noChangeAspect="1"/>
          </p:cNvGraphicFramePr>
          <p:nvPr>
            <p:extLst>
              <p:ext uri="{D42A27DB-BD31-4B8C-83A1-F6EECF244321}">
                <p14:modId xmlns="" xmlns:p14="http://schemas.microsoft.com/office/powerpoint/2010/main" val="2132235940"/>
              </p:ext>
            </p:extLst>
          </p:nvPr>
        </p:nvGraphicFramePr>
        <p:xfrm>
          <a:off x="3200924" y="3506990"/>
          <a:ext cx="3362161" cy="4294005"/>
        </p:xfrm>
        <a:graphic>
          <a:graphicData uri="http://schemas.openxmlformats.org/presentationml/2006/ole">
            <p:oleObj spid="_x0000_s270339" name="Graph" r:id="rId5" imgW="2905200" imgH="4158720" progId="Origin50.Graph">
              <p:embed/>
            </p:oleObj>
          </a:graphicData>
        </a:graphic>
      </p:graphicFrame>
      <p:graphicFrame>
        <p:nvGraphicFramePr>
          <p:cNvPr id="7" name="Object 6"/>
          <p:cNvGraphicFramePr>
            <a:graphicFrameLocks noChangeAspect="1"/>
          </p:cNvGraphicFramePr>
          <p:nvPr>
            <p:extLst>
              <p:ext uri="{D42A27DB-BD31-4B8C-83A1-F6EECF244321}">
                <p14:modId xmlns="" xmlns:p14="http://schemas.microsoft.com/office/powerpoint/2010/main" val="1850232848"/>
              </p:ext>
            </p:extLst>
          </p:nvPr>
        </p:nvGraphicFramePr>
        <p:xfrm>
          <a:off x="6424003" y="3506990"/>
          <a:ext cx="3373237" cy="4294005"/>
        </p:xfrm>
        <a:graphic>
          <a:graphicData uri="http://schemas.openxmlformats.org/presentationml/2006/ole">
            <p:oleObj spid="_x0000_s270340" name="Graph" r:id="rId6" imgW="2905200" imgH="4158720" progId="Origin50.Graph">
              <p:embed/>
            </p:oleObj>
          </a:graphicData>
        </a:graphic>
      </p:graphicFrame>
      <p:sp>
        <p:nvSpPr>
          <p:cNvPr id="8" name="TextBox 7"/>
          <p:cNvSpPr txBox="1"/>
          <p:nvPr/>
        </p:nvSpPr>
        <p:spPr>
          <a:xfrm>
            <a:off x="1781734" y="5658570"/>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9" name="TextBox 8"/>
          <p:cNvSpPr txBox="1"/>
          <p:nvPr/>
        </p:nvSpPr>
        <p:spPr>
          <a:xfrm>
            <a:off x="2096473" y="4008945"/>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0" name="TextBox 9"/>
          <p:cNvSpPr txBox="1"/>
          <p:nvPr/>
        </p:nvSpPr>
        <p:spPr>
          <a:xfrm>
            <a:off x="1293037" y="6631985"/>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11" name="TextBox 10"/>
          <p:cNvSpPr txBox="1"/>
          <p:nvPr/>
        </p:nvSpPr>
        <p:spPr>
          <a:xfrm>
            <a:off x="4419636" y="5100109"/>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2" name="TextBox 11"/>
          <p:cNvSpPr txBox="1"/>
          <p:nvPr/>
        </p:nvSpPr>
        <p:spPr>
          <a:xfrm>
            <a:off x="4601466" y="3989926"/>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3" name="TextBox 12"/>
          <p:cNvSpPr txBox="1"/>
          <p:nvPr/>
        </p:nvSpPr>
        <p:spPr>
          <a:xfrm>
            <a:off x="4063849" y="5492584"/>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14" name="TextBox 13"/>
          <p:cNvSpPr txBox="1"/>
          <p:nvPr/>
        </p:nvSpPr>
        <p:spPr>
          <a:xfrm>
            <a:off x="5533684" y="3991656"/>
            <a:ext cx="568081" cy="312858"/>
          </a:xfrm>
          <a:prstGeom prst="rect">
            <a:avLst/>
          </a:prstGeom>
          <a:noFill/>
        </p:spPr>
        <p:txBody>
          <a:bodyPr wrap="none" lIns="91432" tIns="45716" rIns="91432" bIns="45716" rtlCol="0">
            <a:spAutoFit/>
          </a:bodyPr>
          <a:lstStyle/>
          <a:p>
            <a:r>
              <a:rPr lang="en-US" sz="1400" b="1" dirty="0" smtClean="0">
                <a:latin typeface="+mn-lt"/>
              </a:rPr>
              <a:t>Cr K</a:t>
            </a:r>
            <a:r>
              <a:rPr lang="en-US" sz="1400" b="1" baseline="-25000" dirty="0">
                <a:latin typeface="+mn-lt"/>
                <a:sym typeface="Symbol" panose="05050102010706020507" pitchFamily="18" charset="2"/>
              </a:rPr>
              <a:t></a:t>
            </a:r>
            <a:endParaRPr lang="en-US" sz="1400" b="1" dirty="0">
              <a:latin typeface="+mn-lt"/>
            </a:endParaRPr>
          </a:p>
        </p:txBody>
      </p:sp>
      <p:sp>
        <p:nvSpPr>
          <p:cNvPr id="15" name="TextBox 14"/>
          <p:cNvSpPr txBox="1"/>
          <p:nvPr/>
        </p:nvSpPr>
        <p:spPr>
          <a:xfrm>
            <a:off x="7974988" y="3848609"/>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6" name="TextBox 15"/>
          <p:cNvSpPr txBox="1"/>
          <p:nvPr/>
        </p:nvSpPr>
        <p:spPr>
          <a:xfrm>
            <a:off x="8522320" y="4560493"/>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7" name="TextBox 16"/>
          <p:cNvSpPr txBox="1"/>
          <p:nvPr/>
        </p:nvSpPr>
        <p:spPr>
          <a:xfrm>
            <a:off x="7486291" y="5461461"/>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cxnSp>
        <p:nvCxnSpPr>
          <p:cNvPr id="33" name="Straight Arrow Connector 32"/>
          <p:cNvCxnSpPr/>
          <p:nvPr/>
        </p:nvCxnSpPr>
        <p:spPr>
          <a:xfrm flipH="1">
            <a:off x="1670766" y="3522557"/>
            <a:ext cx="943777" cy="149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761936" y="3542230"/>
            <a:ext cx="648663" cy="118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8187985" y="3517362"/>
            <a:ext cx="161656" cy="138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63722" y="6706316"/>
            <a:ext cx="2414107" cy="312858"/>
          </a:xfrm>
          <a:prstGeom prst="rect">
            <a:avLst/>
          </a:prstGeom>
          <a:noFill/>
        </p:spPr>
        <p:txBody>
          <a:bodyPr wrap="square" lIns="91432" tIns="45716" rIns="91432" bIns="45716" rtlCol="0">
            <a:spAutoFit/>
          </a:bodyPr>
          <a:lstStyle/>
          <a:p>
            <a:r>
              <a:rPr kumimoji="1" lang="en-US" altLang="ja-JP" sz="1400" b="1" dirty="0" smtClean="0">
                <a:solidFill>
                  <a:srgbClr val="0000FF"/>
                </a:solidFill>
              </a:rPr>
              <a:t>The best laser contrast </a:t>
            </a:r>
            <a:endParaRPr kumimoji="1" lang="ja-JP" altLang="en-US" sz="1400" b="1" dirty="0">
              <a:solidFill>
                <a:srgbClr val="0000FF"/>
              </a:solidFill>
            </a:endParaRPr>
          </a:p>
        </p:txBody>
      </p:sp>
      <p:sp>
        <p:nvSpPr>
          <p:cNvPr id="2" name="Rectangle 1"/>
          <p:cNvSpPr/>
          <p:nvPr/>
        </p:nvSpPr>
        <p:spPr>
          <a:xfrm>
            <a:off x="108546" y="3612832"/>
            <a:ext cx="3123403" cy="276991"/>
          </a:xfrm>
          <a:prstGeom prst="rect">
            <a:avLst/>
          </a:prstGeom>
        </p:spPr>
        <p:txBody>
          <a:bodyPr wrap="none" lIns="91432" tIns="45716" rIns="91432" bIns="45716">
            <a:spAutoFit/>
          </a:bodyPr>
          <a:lstStyle/>
          <a:p>
            <a:r>
              <a:rPr lang="en-US" altLang="ja-JP" sz="1200" b="1" dirty="0" smtClean="0">
                <a:solidFill>
                  <a:srgbClr val="0000FF"/>
                </a:solidFill>
              </a:rPr>
              <a:t>M</a:t>
            </a:r>
            <a:r>
              <a:rPr lang="en-US" altLang="ja-JP" sz="1200" b="1" dirty="0">
                <a:solidFill>
                  <a:srgbClr val="0000FF"/>
                </a:solidFill>
              </a:rPr>
              <a:t>. </a:t>
            </a:r>
            <a:r>
              <a:rPr lang="en-US" altLang="ja-JP" sz="1200" b="1" dirty="0" err="1">
                <a:solidFill>
                  <a:srgbClr val="0000FF"/>
                </a:solidFill>
              </a:rPr>
              <a:t>Nisiuchi</a:t>
            </a:r>
            <a:r>
              <a:rPr lang="en-US" altLang="ja-JP" sz="1200" b="1" dirty="0">
                <a:solidFill>
                  <a:srgbClr val="0000FF"/>
                </a:solidFill>
              </a:rPr>
              <a:t> et al., </a:t>
            </a:r>
            <a:r>
              <a:rPr lang="en-US" altLang="ja-JP" sz="1200" b="1" dirty="0" err="1">
                <a:solidFill>
                  <a:srgbClr val="0000FF"/>
                </a:solidFill>
              </a:rPr>
              <a:t>PoP</a:t>
            </a:r>
            <a:r>
              <a:rPr lang="en-US" altLang="ja-JP" sz="1200" b="1" dirty="0">
                <a:solidFill>
                  <a:srgbClr val="0000FF"/>
                </a:solidFill>
              </a:rPr>
              <a:t> 22, 033107 (2015))</a:t>
            </a:r>
            <a:endParaRPr lang="ja-JP" altLang="en-US" sz="1200" dirty="0"/>
          </a:p>
        </p:txBody>
      </p:sp>
    </p:spTree>
    <p:extLst>
      <p:ext uri="{BB962C8B-B14F-4D97-AF65-F5344CB8AC3E}">
        <p14:creationId xmlns="" xmlns:p14="http://schemas.microsoft.com/office/powerpoint/2010/main" val="3418128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stretch>
            <a:fillRect/>
          </a:stretch>
        </p:blipFill>
        <p:spPr>
          <a:xfrm>
            <a:off x="3673805" y="1240272"/>
            <a:ext cx="3520521" cy="5110805"/>
          </a:xfrm>
          <a:prstGeom prst="rect">
            <a:avLst/>
          </a:prstGeom>
        </p:spPr>
      </p:pic>
      <p:pic>
        <p:nvPicPr>
          <p:cNvPr id="21" name="Рисунок 20"/>
          <p:cNvPicPr>
            <a:picLocks noChangeAspect="1"/>
          </p:cNvPicPr>
          <p:nvPr/>
        </p:nvPicPr>
        <p:blipFill>
          <a:blip r:embed="rId4" cstate="print"/>
          <a:stretch>
            <a:fillRect/>
          </a:stretch>
        </p:blipFill>
        <p:spPr>
          <a:xfrm>
            <a:off x="24058" y="1241409"/>
            <a:ext cx="3632611" cy="5120046"/>
          </a:xfrm>
          <a:prstGeom prst="rect">
            <a:avLst/>
          </a:prstGeom>
        </p:spPr>
      </p:pic>
      <p:sp>
        <p:nvSpPr>
          <p:cNvPr id="2" name="Номер слайда 1"/>
          <p:cNvSpPr>
            <a:spLocks noGrp="1"/>
          </p:cNvSpPr>
          <p:nvPr>
            <p:ph type="sldNum" sz="quarter" idx="12"/>
          </p:nvPr>
        </p:nvSpPr>
        <p:spPr/>
        <p:txBody>
          <a:bodyPr/>
          <a:lstStyle/>
          <a:p>
            <a:fld id="{B527C38A-7A64-4F71-945C-942F7641B81D}" type="slidenum">
              <a:rPr lang="ru-RU" smtClean="0"/>
              <a:pPr/>
              <a:t>47</a:t>
            </a:fld>
            <a:endParaRPr lang="ru-RU"/>
          </a:p>
        </p:txBody>
      </p:sp>
      <mc:AlternateContent xmlns:mc="http://schemas.openxmlformats.org/markup-compatibility/2006">
        <mc:Choice xmlns:a14="http://schemas.microsoft.com/office/drawing/2010/main" xmlns="" Requires="a14">
          <p:sp>
            <p:nvSpPr>
              <p:cNvPr id="4" name="TextBox 3"/>
              <p:cNvSpPr txBox="1"/>
              <p:nvPr/>
            </p:nvSpPr>
            <p:spPr>
              <a:xfrm>
                <a:off x="6522201" y="753469"/>
                <a:ext cx="2594970" cy="1077218"/>
              </a:xfrm>
              <a:prstGeom prst="rect">
                <a:avLst/>
              </a:prstGeom>
              <a:noFill/>
            </p:spPr>
            <p:txBody>
              <a:bodyPr wrap="square" rtlCol="0">
                <a:spAutoFit/>
              </a:bodyPr>
              <a:lstStyle/>
              <a:p>
                <a:pPr algn="ctr"/>
                <a:r>
                  <a:rPr lang="en-US" sz="1600" b="1" dirty="0" smtClean="0"/>
                  <a:t>Target  in focus: </a:t>
                </a:r>
              </a:p>
              <a:p>
                <a:pPr algn="ctr"/>
                <a:r>
                  <a:rPr lang="en-US" sz="1600" b="1" dirty="0" smtClean="0"/>
                  <a:t>Relativistic laser intensity on target : </a:t>
                </a:r>
                <a14:m>
                  <m:oMath xmlns:m="http://schemas.openxmlformats.org/officeDocument/2006/math">
                    <m:sSub>
                      <m:sSubPr>
                        <m:ctrlPr>
                          <a:rPr lang="en-US" sz="1600" b="1" i="1" u="sng">
                            <a:latin typeface="Cambria Math" panose="02040503050406030204" pitchFamily="18" charset="0"/>
                            <a:ea typeface="Droid Sans Fallback"/>
                          </a:rPr>
                        </m:ctrlPr>
                      </m:sSubPr>
                      <m:e>
                        <m:r>
                          <a:rPr lang="en-US" sz="1600" b="1" i="1" u="sng">
                            <a:latin typeface="Cambria Math" panose="02040503050406030204" pitchFamily="18" charset="0"/>
                            <a:ea typeface="Droid Sans Fallback"/>
                          </a:rPr>
                          <m:t>𝑰</m:t>
                        </m:r>
                      </m:e>
                      <m:sub>
                        <m:r>
                          <a:rPr lang="en-US" sz="1600" b="1" i="1" u="sng">
                            <a:latin typeface="Cambria Math" panose="02040503050406030204" pitchFamily="18" charset="0"/>
                            <a:ea typeface="Droid Sans Fallback"/>
                          </a:rPr>
                          <m:t>𝒍𝒕</m:t>
                        </m:r>
                      </m:sub>
                    </m:sSub>
                  </m:oMath>
                </a14:m>
                <a:r>
                  <a:rPr lang="en-US" sz="1600" b="1" u="sng" dirty="0">
                    <a:latin typeface="Times New Roman" panose="02020603050405020304" pitchFamily="18" charset="0"/>
                    <a:ea typeface="Droid Sans Fallback"/>
                  </a:rPr>
                  <a:t>~ </a:t>
                </a:r>
                <a:r>
                  <a:rPr lang="en-US" sz="1600" b="1" u="sng" dirty="0" smtClean="0">
                    <a:latin typeface="Times New Roman" panose="02020603050405020304" pitchFamily="18" charset="0"/>
                    <a:ea typeface="Droid Sans Fallback"/>
                  </a:rPr>
                  <a:t>3.2</a:t>
                </a:r>
                <a:r>
                  <a:rPr lang="ru-RU" sz="1600" b="1" u="sng" dirty="0" smtClean="0">
                    <a:latin typeface="Times New Roman" panose="02020603050405020304" pitchFamily="18" charset="0"/>
                    <a:ea typeface="Droid Sans Fallback"/>
                  </a:rPr>
                  <a:t>×</a:t>
                </a:r>
                <a:r>
                  <a:rPr lang="en-US" sz="1600" b="1" u="sng" dirty="0" smtClean="0">
                    <a:latin typeface="Times New Roman" panose="02020603050405020304" pitchFamily="18" charset="0"/>
                    <a:ea typeface="Droid Sans Fallback"/>
                  </a:rPr>
                  <a:t>10</a:t>
                </a:r>
                <a:r>
                  <a:rPr lang="en-US" sz="1600" b="1" u="sng" baseline="30000" dirty="0" smtClean="0">
                    <a:latin typeface="Times New Roman" panose="02020603050405020304" pitchFamily="18" charset="0"/>
                    <a:ea typeface="Droid Sans Fallback"/>
                  </a:rPr>
                  <a:t>21</a:t>
                </a:r>
                <a:r>
                  <a:rPr lang="en-US" sz="1600" b="1" u="sng" dirty="0" smtClean="0">
                    <a:latin typeface="Times New Roman" panose="02020603050405020304" pitchFamily="18" charset="0"/>
                    <a:ea typeface="Droid Sans Fallback"/>
                  </a:rPr>
                  <a:t> </a:t>
                </a:r>
                <a:r>
                  <a:rPr lang="en-US" sz="1600" b="1" u="sng" dirty="0">
                    <a:latin typeface="Times New Roman" panose="02020603050405020304" pitchFamily="18" charset="0"/>
                    <a:ea typeface="Droid Sans Fallback"/>
                  </a:rPr>
                  <a:t>W/cm</a:t>
                </a:r>
                <a:r>
                  <a:rPr lang="en-US" sz="1600" b="1" u="sng" baseline="30000" dirty="0">
                    <a:latin typeface="Times New Roman" panose="02020603050405020304" pitchFamily="18" charset="0"/>
                    <a:ea typeface="Droid Sans Fallback"/>
                  </a:rPr>
                  <a:t>2 </a:t>
                </a:r>
                <a:endParaRPr lang="en-US" sz="1600" b="1" dirty="0" smtClean="0"/>
              </a:p>
              <a:p>
                <a:pPr algn="ctr"/>
                <a:r>
                  <a:rPr lang="en-US" sz="1600" b="1" dirty="0" smtClean="0"/>
                  <a:t>  </a:t>
                </a:r>
                <a:endParaRPr lang="ru-RU" sz="1600" b="1" dirty="0"/>
              </a:p>
            </p:txBody>
          </p:sp>
        </mc:Choice>
        <mc:Fallback>
          <p:sp>
            <p:nvSpPr>
              <p:cNvPr id="4" name="TextBox 3"/>
              <p:cNvSpPr txBox="1">
                <a:spLocks noRot="1" noChangeAspect="1" noMove="1" noResize="1" noEditPoints="1" noAdjustHandles="1" noChangeArrowheads="1" noChangeShapeType="1" noTextEdit="1"/>
              </p:cNvSpPr>
              <p:nvPr/>
            </p:nvSpPr>
            <p:spPr>
              <a:xfrm>
                <a:off x="7189142" y="830560"/>
                <a:ext cx="2860324" cy="1187433"/>
              </a:xfrm>
              <a:prstGeom prst="rect">
                <a:avLst/>
              </a:prstGeom>
              <a:blipFill rotWithShape="0">
                <a:blip r:embed="rId5" cstate="print"/>
                <a:stretch>
                  <a:fillRect l="-1174" t="-1705" r="-2817"/>
                </a:stretch>
              </a:blipFill>
            </p:spPr>
            <p:txBody>
              <a:bodyPr lIns="100776" tIns="50389" rIns="100776" bIns="50389"/>
              <a:lstStyle/>
              <a:p>
                <a:r>
                  <a:rPr lang="ru-RU">
                    <a:noFill/>
                  </a:rPr>
                  <a:t> </a:t>
                </a:r>
              </a:p>
            </p:txBody>
          </p:sp>
        </mc:Fallback>
      </mc:AlternateContent>
      <p:sp>
        <p:nvSpPr>
          <p:cNvPr id="7" name="TextBox 6"/>
          <p:cNvSpPr txBox="1">
            <a:spLocks noChangeArrowheads="1"/>
          </p:cNvSpPr>
          <p:nvPr/>
        </p:nvSpPr>
        <p:spPr bwMode="auto">
          <a:xfrm>
            <a:off x="0" y="7462679"/>
            <a:ext cx="10079038" cy="37876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002060"/>
              </a:gs>
            </a:gsLst>
            <a:path path="shape">
              <a:fillToRect l="50000" t="50000" r="50000" b="50000"/>
            </a:path>
            <a:tileRect/>
          </a:gradFill>
          <a:ln w="9525">
            <a:noFill/>
            <a:miter lim="800000"/>
            <a:headEnd/>
            <a:tailEnd/>
          </a:ln>
        </p:spPr>
        <p:txBody>
          <a:bodyPr wrap="square" lIns="100776" tIns="50389" rIns="100776" bIns="50389">
            <a:spAutoFit/>
          </a:bodyPr>
          <a:lstStyle>
            <a:defPPr>
              <a:defRPr lang="ru-RU"/>
            </a:defPPr>
            <a:lvl1pPr algn="ctr">
              <a:defRPr b="1"/>
            </a:lvl1pPr>
          </a:lstStyle>
          <a:p>
            <a:endParaRPr lang="ru-RU" dirty="0"/>
          </a:p>
        </p:txBody>
      </p:sp>
      <p:sp>
        <p:nvSpPr>
          <p:cNvPr id="9" name="TextBox 8"/>
          <p:cNvSpPr txBox="1"/>
          <p:nvPr/>
        </p:nvSpPr>
        <p:spPr>
          <a:xfrm>
            <a:off x="1025857" y="869613"/>
            <a:ext cx="5239416" cy="594205"/>
          </a:xfrm>
          <a:prstGeom prst="rect">
            <a:avLst/>
          </a:prstGeom>
          <a:noFill/>
        </p:spPr>
        <p:txBody>
          <a:bodyPr wrap="square" lIns="100776" tIns="50389" rIns="100776" bIns="50389" rtlCol="0">
            <a:spAutoFit/>
          </a:bodyPr>
          <a:lstStyle>
            <a:defPPr>
              <a:defRPr lang="ru-RU"/>
            </a:defPPr>
            <a:lvl1pPr algn="ctr">
              <a:defRPr sz="1600" b="1"/>
            </a:lvl1pPr>
          </a:lstStyle>
          <a:p>
            <a:r>
              <a:rPr lang="en-US" dirty="0"/>
              <a:t> </a:t>
            </a:r>
            <a:r>
              <a:rPr lang="en-US" dirty="0" smtClean="0"/>
              <a:t> Choose  Plasma density for Zone 1:</a:t>
            </a:r>
          </a:p>
          <a:p>
            <a:r>
              <a:rPr lang="en-US" dirty="0" smtClean="0"/>
              <a:t>Using   relative intensities of lines Fe He</a:t>
            </a:r>
            <a:r>
              <a:rPr lang="en-US" sz="1300" dirty="0" smtClean="0">
                <a:latin typeface="Symbol" panose="05050102010706020507" pitchFamily="18" charset="2"/>
              </a:rPr>
              <a:t>a</a:t>
            </a:r>
            <a:r>
              <a:rPr lang="en-US" dirty="0" smtClean="0"/>
              <a:t>1/He</a:t>
            </a:r>
            <a:r>
              <a:rPr lang="en-US" sz="1300" dirty="0" smtClean="0">
                <a:latin typeface="Symbol" panose="05050102010706020507" pitchFamily="18" charset="2"/>
              </a:rPr>
              <a:t>a</a:t>
            </a:r>
            <a:r>
              <a:rPr lang="en-US" dirty="0" smtClean="0"/>
              <a:t>2</a:t>
            </a:r>
            <a:endParaRPr lang="ru-RU" dirty="0"/>
          </a:p>
        </p:txBody>
      </p:sp>
      <p:sp>
        <p:nvSpPr>
          <p:cNvPr id="10" name="TextBox 9"/>
          <p:cNvSpPr txBox="1"/>
          <p:nvPr/>
        </p:nvSpPr>
        <p:spPr>
          <a:xfrm>
            <a:off x="-787841" y="6339458"/>
            <a:ext cx="5239416" cy="347983"/>
          </a:xfrm>
          <a:prstGeom prst="rect">
            <a:avLst/>
          </a:prstGeom>
          <a:noFill/>
        </p:spPr>
        <p:txBody>
          <a:bodyPr wrap="square" lIns="100776" tIns="50389" rIns="100776" bIns="50389" rtlCol="0">
            <a:spAutoFit/>
          </a:bodyPr>
          <a:lstStyle>
            <a:defPPr>
              <a:defRPr lang="ru-RU"/>
            </a:defPPr>
            <a:lvl1pPr algn="ctr">
              <a:defRPr sz="1600" b="1"/>
            </a:lvl1pPr>
          </a:lstStyle>
          <a:p>
            <a:r>
              <a:rPr lang="en-US" dirty="0"/>
              <a:t> </a:t>
            </a:r>
            <a:r>
              <a:rPr lang="en-US" dirty="0" smtClean="0"/>
              <a:t>  Optically Thin case                   </a:t>
            </a:r>
            <a:endParaRPr lang="ru-RU" dirty="0"/>
          </a:p>
        </p:txBody>
      </p:sp>
      <p:graphicFrame>
        <p:nvGraphicFramePr>
          <p:cNvPr id="11" name="Объект 10"/>
          <p:cNvGraphicFramePr>
            <a:graphicFrameLocks noChangeAspect="1"/>
          </p:cNvGraphicFramePr>
          <p:nvPr>
            <p:extLst>
              <p:ext uri="{D42A27DB-BD31-4B8C-83A1-F6EECF244321}">
                <p14:modId xmlns:p14="http://schemas.microsoft.com/office/powerpoint/2010/main" xmlns="" val="830398831"/>
              </p:ext>
            </p:extLst>
          </p:nvPr>
        </p:nvGraphicFramePr>
        <p:xfrm>
          <a:off x="333069" y="6604803"/>
          <a:ext cx="3293186" cy="339485"/>
        </p:xfrm>
        <a:graphic>
          <a:graphicData uri="http://schemas.openxmlformats.org/presentationml/2006/ole">
            <p:oleObj spid="_x0000_s271362" name="Equation" r:id="rId6" imgW="1815840" imgH="228600" progId="">
              <p:embed/>
            </p:oleObj>
          </a:graphicData>
        </a:graphic>
      </p:graphicFrame>
      <p:sp>
        <p:nvSpPr>
          <p:cNvPr id="12" name="TextBox 11"/>
          <p:cNvSpPr txBox="1"/>
          <p:nvPr/>
        </p:nvSpPr>
        <p:spPr>
          <a:xfrm>
            <a:off x="2952777" y="6357550"/>
            <a:ext cx="5239416" cy="347983"/>
          </a:xfrm>
          <a:prstGeom prst="rect">
            <a:avLst/>
          </a:prstGeom>
          <a:noFill/>
        </p:spPr>
        <p:txBody>
          <a:bodyPr wrap="square" lIns="100776" tIns="50389" rIns="100776" bIns="50389" rtlCol="0">
            <a:spAutoFit/>
          </a:bodyPr>
          <a:lstStyle>
            <a:defPPr>
              <a:defRPr lang="ru-RU"/>
            </a:defPPr>
            <a:lvl1pPr algn="ctr">
              <a:defRPr sz="1600" b="1"/>
            </a:lvl1pPr>
          </a:lstStyle>
          <a:p>
            <a:r>
              <a:rPr lang="en-US" dirty="0"/>
              <a:t> </a:t>
            </a:r>
            <a:r>
              <a:rPr lang="en-US" dirty="0" smtClean="0"/>
              <a:t>  Optically Thick case                   </a:t>
            </a:r>
            <a:endParaRPr lang="ru-RU" dirty="0"/>
          </a:p>
        </p:txBody>
      </p:sp>
      <p:graphicFrame>
        <p:nvGraphicFramePr>
          <p:cNvPr id="14" name="Объект 13"/>
          <p:cNvGraphicFramePr>
            <a:graphicFrameLocks noChangeAspect="1"/>
          </p:cNvGraphicFramePr>
          <p:nvPr>
            <p:extLst>
              <p:ext uri="{D42A27DB-BD31-4B8C-83A1-F6EECF244321}">
                <p14:modId xmlns:p14="http://schemas.microsoft.com/office/powerpoint/2010/main" xmlns="" val="3187178019"/>
              </p:ext>
            </p:extLst>
          </p:nvPr>
        </p:nvGraphicFramePr>
        <p:xfrm>
          <a:off x="4330839" y="6597643"/>
          <a:ext cx="2787483" cy="339485"/>
        </p:xfrm>
        <a:graphic>
          <a:graphicData uri="http://schemas.openxmlformats.org/presentationml/2006/ole">
            <p:oleObj spid="_x0000_s271363" name="Equation" r:id="rId7" imgW="1536480" imgH="228600" progId="">
              <p:embed/>
            </p:oleObj>
          </a:graphicData>
        </a:graphic>
      </p:graphicFrame>
      <p:sp>
        <p:nvSpPr>
          <p:cNvPr id="15" name="Прямоугольник 14"/>
          <p:cNvSpPr/>
          <p:nvPr/>
        </p:nvSpPr>
        <p:spPr>
          <a:xfrm>
            <a:off x="7067039" y="2295614"/>
            <a:ext cx="3034957" cy="378761"/>
          </a:xfrm>
          <a:prstGeom prst="rect">
            <a:avLst/>
          </a:prstGeom>
          <a:ln w="19050">
            <a:solidFill>
              <a:schemeClr val="accent4">
                <a:lumMod val="60000"/>
                <a:lumOff val="40000"/>
              </a:schemeClr>
            </a:solidFill>
          </a:ln>
        </p:spPr>
        <p:txBody>
          <a:bodyPr wrap="square" lIns="100776" tIns="50389" rIns="100776" bIns="50389">
            <a:spAutoFit/>
          </a:bodyPr>
          <a:lstStyle/>
          <a:p>
            <a:r>
              <a:rPr lang="ru-RU" b="1" i="1" dirty="0">
                <a:latin typeface="Times New Roman" panose="02020603050405020304" pitchFamily="18" charset="0"/>
                <a:ea typeface="MS Mincho" panose="02020609040205080304" pitchFamily="49" charset="-128"/>
              </a:rPr>
              <a:t>N</a:t>
            </a:r>
            <a:r>
              <a:rPr lang="ru-RU" b="1" i="1" baseline="-25000" dirty="0">
                <a:latin typeface="Times New Roman" panose="02020603050405020304" pitchFamily="18" charset="0"/>
                <a:ea typeface="MS Mincho" panose="02020609040205080304" pitchFamily="49" charset="-128"/>
              </a:rPr>
              <a:t>e1</a:t>
            </a:r>
            <a:r>
              <a:rPr lang="ru-RU" b="1" dirty="0">
                <a:latin typeface="Times New Roman" panose="02020603050405020304" pitchFamily="18" charset="0"/>
                <a:ea typeface="MS Mincho" panose="02020609040205080304" pitchFamily="49" charset="-128"/>
              </a:rPr>
              <a:t> </a:t>
            </a:r>
            <a:r>
              <a:rPr lang="en-US" b="1" dirty="0" smtClean="0">
                <a:latin typeface="Times New Roman" panose="02020603050405020304" pitchFamily="18" charset="0"/>
                <a:ea typeface="MS Mincho" panose="02020609040205080304" pitchFamily="49" charset="-128"/>
              </a:rPr>
              <a:t>~</a:t>
            </a:r>
            <a:r>
              <a:rPr lang="ru-RU" b="1" dirty="0">
                <a:latin typeface="Times New Roman" panose="02020603050405020304" pitchFamily="18" charset="0"/>
                <a:ea typeface="MS Mincho" panose="02020609040205080304" pitchFamily="49" charset="-128"/>
              </a:rPr>
              <a:t> </a:t>
            </a:r>
            <a:r>
              <a:rPr lang="en-US" b="1" dirty="0" smtClean="0">
                <a:latin typeface="Times New Roman" panose="02020603050405020304" pitchFamily="18" charset="0"/>
                <a:ea typeface="MS Mincho" panose="02020609040205080304" pitchFamily="49" charset="-128"/>
              </a:rPr>
              <a:t>5x</a:t>
            </a:r>
            <a:r>
              <a:rPr lang="ru-RU" b="1" dirty="0" smtClean="0">
                <a:latin typeface="Times New Roman" panose="02020603050405020304" pitchFamily="18" charset="0"/>
                <a:ea typeface="MS Mincho" panose="02020609040205080304" pitchFamily="49" charset="-128"/>
              </a:rPr>
              <a:t>10</a:t>
            </a:r>
            <a:r>
              <a:rPr lang="ru-RU" b="1" baseline="30000" dirty="0" smtClean="0">
                <a:latin typeface="Times New Roman" panose="02020603050405020304" pitchFamily="18" charset="0"/>
                <a:ea typeface="MS Mincho" panose="02020609040205080304" pitchFamily="49" charset="-128"/>
              </a:rPr>
              <a:t>22</a:t>
            </a:r>
            <a:r>
              <a:rPr lang="en-US" b="1" baseline="30000" dirty="0" smtClean="0">
                <a:latin typeface="Times New Roman" panose="02020603050405020304" pitchFamily="18" charset="0"/>
                <a:ea typeface="MS Mincho" panose="02020609040205080304" pitchFamily="49" charset="-128"/>
              </a:rPr>
              <a:t> </a:t>
            </a:r>
            <a:r>
              <a:rPr lang="en-US" b="1" dirty="0">
                <a:latin typeface="Times New Roman" panose="02020603050405020304" pitchFamily="18" charset="0"/>
                <a:ea typeface="MS Mincho" panose="02020609040205080304" pitchFamily="49" charset="-128"/>
              </a:rPr>
              <a:t>cm</a:t>
            </a:r>
            <a:r>
              <a:rPr lang="ru-RU" b="1" baseline="30000" dirty="0">
                <a:latin typeface="Times New Roman" panose="02020603050405020304" pitchFamily="18" charset="0"/>
                <a:ea typeface="MS Mincho" panose="02020609040205080304" pitchFamily="49" charset="-128"/>
              </a:rPr>
              <a:t> - 3</a:t>
            </a:r>
            <a:r>
              <a:rPr kumimoji="1" lang="en-US" b="1" dirty="0"/>
              <a:t> </a:t>
            </a:r>
            <a:r>
              <a:rPr lang="en-US" b="1" dirty="0" smtClean="0">
                <a:latin typeface="Times New Roman" panose="02020603050405020304" pitchFamily="18" charset="0"/>
                <a:ea typeface="MS Mincho" panose="02020609040205080304" pitchFamily="49" charset="-128"/>
              </a:rPr>
              <a:t>, </a:t>
            </a:r>
            <a:r>
              <a:rPr lang="en-US" b="1" i="1" dirty="0" smtClean="0">
                <a:latin typeface="Times New Roman" panose="02020603050405020304" pitchFamily="18" charset="0"/>
                <a:ea typeface="MS Mincho" panose="02020609040205080304" pitchFamily="49" charset="-128"/>
              </a:rPr>
              <a:t>d</a:t>
            </a:r>
            <a:r>
              <a:rPr lang="en-US" b="1" i="1" baseline="-25000" dirty="0" smtClean="0">
                <a:latin typeface="Times New Roman" panose="02020603050405020304" pitchFamily="18" charset="0"/>
                <a:ea typeface="MS Mincho" panose="02020609040205080304" pitchFamily="49" charset="-128"/>
              </a:rPr>
              <a:t>1</a:t>
            </a:r>
            <a:r>
              <a:rPr lang="en-US" b="1" i="1" dirty="0" smtClean="0">
                <a:latin typeface="Times New Roman" panose="02020603050405020304" pitchFamily="18" charset="0"/>
                <a:ea typeface="MS Mincho" panose="02020609040205080304" pitchFamily="49" charset="-128"/>
              </a:rPr>
              <a:t> =2 </a:t>
            </a:r>
            <a:r>
              <a:rPr lang="en-US" b="1" i="1" dirty="0" smtClean="0">
                <a:latin typeface="Symbol" panose="05050102010706020507" pitchFamily="18" charset="2"/>
                <a:ea typeface="MS Mincho" panose="02020609040205080304" pitchFamily="49" charset="-128"/>
              </a:rPr>
              <a:t>m</a:t>
            </a:r>
            <a:r>
              <a:rPr lang="en-US" b="1" i="1" dirty="0" smtClean="0">
                <a:latin typeface="Times New Roman" panose="02020603050405020304" pitchFamily="18" charset="0"/>
                <a:ea typeface="MS Mincho" panose="02020609040205080304" pitchFamily="49" charset="-128"/>
              </a:rPr>
              <a:t>m</a:t>
            </a:r>
            <a:endParaRPr lang="ru-RU" b="1" dirty="0"/>
          </a:p>
        </p:txBody>
      </p:sp>
      <p:sp>
        <p:nvSpPr>
          <p:cNvPr id="17" name="Прямоугольник 16"/>
          <p:cNvSpPr/>
          <p:nvPr/>
        </p:nvSpPr>
        <p:spPr>
          <a:xfrm>
            <a:off x="153354" y="6821799"/>
            <a:ext cx="9574795" cy="655760"/>
          </a:xfrm>
          <a:prstGeom prst="rect">
            <a:avLst/>
          </a:prstGeom>
        </p:spPr>
        <p:txBody>
          <a:bodyPr wrap="square" lIns="100776" tIns="50389" rIns="100776" bIns="50389">
            <a:spAutoFit/>
          </a:bodyPr>
          <a:lstStyle/>
          <a:p>
            <a:pPr algn="ctr"/>
            <a:r>
              <a:rPr kumimoji="1" lang="en-US" b="1" dirty="0">
                <a:solidFill>
                  <a:srgbClr val="C00000"/>
                </a:solidFill>
              </a:rPr>
              <a:t>    </a:t>
            </a:r>
            <a:r>
              <a:rPr kumimoji="1" lang="en-US" b="1" dirty="0" smtClean="0">
                <a:solidFill>
                  <a:srgbClr val="C00000"/>
                </a:solidFill>
              </a:rPr>
              <a:t>Measured spectrum compared with modelling only  in the thick plasma case and</a:t>
            </a:r>
          </a:p>
          <a:p>
            <a:pPr algn="ctr"/>
            <a:r>
              <a:rPr kumimoji="1" lang="en-US" b="1" dirty="0" smtClean="0">
                <a:solidFill>
                  <a:srgbClr val="C00000"/>
                </a:solidFill>
              </a:rPr>
              <a:t>when N</a:t>
            </a:r>
            <a:r>
              <a:rPr kumimoji="1" lang="en-US" sz="1500" b="1" baseline="-25000" dirty="0" smtClean="0">
                <a:solidFill>
                  <a:srgbClr val="C00000"/>
                </a:solidFill>
              </a:rPr>
              <a:t>e1</a:t>
            </a:r>
            <a:r>
              <a:rPr kumimoji="1" lang="en-US" sz="1500" b="1" dirty="0" smtClean="0">
                <a:solidFill>
                  <a:srgbClr val="C00000"/>
                </a:solidFill>
              </a:rPr>
              <a:t>~ </a:t>
            </a:r>
            <a:r>
              <a:rPr lang="ru-RU" dirty="0">
                <a:solidFill>
                  <a:srgbClr val="C00000"/>
                </a:solidFill>
                <a:latin typeface="Times New Roman" panose="02020603050405020304" pitchFamily="18" charset="0"/>
                <a:ea typeface="MS Mincho" panose="02020609040205080304" pitchFamily="49" charset="-128"/>
              </a:rPr>
              <a:t>10</a:t>
            </a:r>
            <a:r>
              <a:rPr lang="ru-RU" baseline="30000" dirty="0">
                <a:solidFill>
                  <a:srgbClr val="C00000"/>
                </a:solidFill>
                <a:latin typeface="Times New Roman" panose="02020603050405020304" pitchFamily="18" charset="0"/>
                <a:ea typeface="MS Mincho" panose="02020609040205080304" pitchFamily="49" charset="-128"/>
              </a:rPr>
              <a:t>22</a:t>
            </a:r>
            <a:r>
              <a:rPr lang="ru-RU" dirty="0">
                <a:solidFill>
                  <a:srgbClr val="C00000"/>
                </a:solidFill>
                <a:latin typeface="Times New Roman" panose="02020603050405020304" pitchFamily="18" charset="0"/>
                <a:ea typeface="MS Mincho" panose="02020609040205080304" pitchFamily="49" charset="-128"/>
              </a:rPr>
              <a:t> </a:t>
            </a:r>
            <a:r>
              <a:rPr lang="en-US" dirty="0">
                <a:solidFill>
                  <a:srgbClr val="C00000"/>
                </a:solidFill>
                <a:latin typeface="Times New Roman" panose="02020603050405020304" pitchFamily="18" charset="0"/>
                <a:ea typeface="MS Mincho" panose="02020609040205080304" pitchFamily="49" charset="-128"/>
              </a:rPr>
              <a:t>-10</a:t>
            </a:r>
            <a:r>
              <a:rPr lang="ru-RU" baseline="30000" dirty="0">
                <a:solidFill>
                  <a:srgbClr val="C00000"/>
                </a:solidFill>
                <a:latin typeface="Times New Roman" panose="02020603050405020304" pitchFamily="18" charset="0"/>
                <a:ea typeface="MS Mincho" panose="02020609040205080304" pitchFamily="49" charset="-128"/>
              </a:rPr>
              <a:t>2</a:t>
            </a:r>
            <a:r>
              <a:rPr lang="en-US" baseline="30000" dirty="0">
                <a:solidFill>
                  <a:srgbClr val="C00000"/>
                </a:solidFill>
                <a:latin typeface="Times New Roman" panose="02020603050405020304" pitchFamily="18" charset="0"/>
                <a:ea typeface="MS Mincho" panose="02020609040205080304" pitchFamily="49" charset="-128"/>
              </a:rPr>
              <a:t>3</a:t>
            </a:r>
            <a:r>
              <a:rPr lang="en-US" dirty="0">
                <a:solidFill>
                  <a:srgbClr val="C00000"/>
                </a:solidFill>
                <a:latin typeface="Times New Roman" panose="02020603050405020304" pitchFamily="18" charset="0"/>
                <a:ea typeface="MS Mincho" panose="02020609040205080304" pitchFamily="49" charset="-128"/>
              </a:rPr>
              <a:t> </a:t>
            </a:r>
            <a:r>
              <a:rPr lang="en-US" dirty="0" smtClean="0">
                <a:solidFill>
                  <a:srgbClr val="C00000"/>
                </a:solidFill>
                <a:latin typeface="Times New Roman" panose="02020603050405020304" pitchFamily="18" charset="0"/>
                <a:ea typeface="MS Mincho" panose="02020609040205080304" pitchFamily="49" charset="-128"/>
              </a:rPr>
              <a:t>cm</a:t>
            </a:r>
            <a:r>
              <a:rPr lang="ru-RU" baseline="30000" dirty="0">
                <a:solidFill>
                  <a:srgbClr val="C00000"/>
                </a:solidFill>
                <a:latin typeface="Times New Roman" panose="02020603050405020304" pitchFamily="18" charset="0"/>
                <a:ea typeface="MS Mincho" panose="02020609040205080304" pitchFamily="49" charset="-128"/>
              </a:rPr>
              <a:t> - 3</a:t>
            </a:r>
            <a:r>
              <a:rPr kumimoji="1" lang="en-US" b="1" dirty="0" smtClean="0">
                <a:solidFill>
                  <a:srgbClr val="C00000"/>
                </a:solidFill>
              </a:rPr>
              <a:t> &gt; </a:t>
            </a:r>
            <a:r>
              <a:rPr kumimoji="1" lang="en-US" b="1" dirty="0" err="1" smtClean="0">
                <a:solidFill>
                  <a:srgbClr val="C00000"/>
                </a:solidFill>
              </a:rPr>
              <a:t>N</a:t>
            </a:r>
            <a:r>
              <a:rPr kumimoji="1" lang="en-US" sz="1500" b="1" baseline="-25000" dirty="0" err="1" smtClean="0">
                <a:solidFill>
                  <a:srgbClr val="C00000"/>
                </a:solidFill>
              </a:rPr>
              <a:t>cr</a:t>
            </a:r>
            <a:endParaRPr lang="ru-RU" b="1" dirty="0">
              <a:solidFill>
                <a:srgbClr val="C00000"/>
              </a:solidFill>
            </a:endParaRPr>
          </a:p>
        </p:txBody>
      </p:sp>
      <p:sp>
        <p:nvSpPr>
          <p:cNvPr id="18" name="TextBox 17"/>
          <p:cNvSpPr txBox="1"/>
          <p:nvPr/>
        </p:nvSpPr>
        <p:spPr>
          <a:xfrm>
            <a:off x="5770046" y="1930010"/>
            <a:ext cx="5239416" cy="347983"/>
          </a:xfrm>
          <a:prstGeom prst="rect">
            <a:avLst/>
          </a:prstGeom>
          <a:noFill/>
        </p:spPr>
        <p:txBody>
          <a:bodyPr wrap="square" lIns="100776" tIns="50389" rIns="100776" bIns="50389" rtlCol="0">
            <a:spAutoFit/>
          </a:bodyPr>
          <a:lstStyle>
            <a:defPPr>
              <a:defRPr lang="ru-RU"/>
            </a:defPPr>
            <a:lvl1pPr algn="ctr">
              <a:defRPr sz="1600" b="1"/>
            </a:lvl1pPr>
          </a:lstStyle>
          <a:p>
            <a:r>
              <a:rPr lang="en-US" dirty="0"/>
              <a:t> </a:t>
            </a:r>
            <a:r>
              <a:rPr lang="en-US" dirty="0" smtClean="0"/>
              <a:t>  Best matching  for</a:t>
            </a:r>
            <a:endParaRPr lang="ru-RU" dirty="0"/>
          </a:p>
        </p:txBody>
      </p:sp>
      <mc:AlternateContent xmlns:mc="http://schemas.openxmlformats.org/markup-compatibility/2006">
        <mc:Choice xmlns:a14="http://schemas.microsoft.com/office/drawing/2010/main" xmlns="" Requires="a14">
          <p:sp>
            <p:nvSpPr>
              <p:cNvPr id="22" name="TextBox 21"/>
              <p:cNvSpPr txBox="1"/>
              <p:nvPr/>
            </p:nvSpPr>
            <p:spPr>
              <a:xfrm>
                <a:off x="-322008" y="37965"/>
                <a:ext cx="9382125" cy="830997"/>
              </a:xfrm>
              <a:prstGeom prst="rect">
                <a:avLst/>
              </a:prstGeom>
              <a:noFill/>
            </p:spPr>
            <p:txBody>
              <a:bodyPr wrap="square">
                <a:spAutoFit/>
              </a:bodyPr>
              <a:lstStyle/>
              <a:p>
                <a:pPr algn="ctr" fontAlgn="auto">
                  <a:spcBef>
                    <a:spcPts val="0"/>
                  </a:spcBef>
                  <a:spcAft>
                    <a:spcPts val="0"/>
                  </a:spcAft>
                  <a:defRPr/>
                </a:pPr>
                <a:r>
                  <a:rPr lang="en-US" sz="2400" b="1" dirty="0" smtClean="0">
                    <a:solidFill>
                      <a:srgbClr val="7030A0"/>
                    </a:solidFill>
                  </a:rPr>
                  <a:t>    High-resolution  SUS x-ray spectra modeling for relativistic laser intensity case </a:t>
                </a:r>
                <a:r>
                  <a:rPr lang="en-US" sz="2000" b="1" dirty="0" smtClean="0">
                    <a:solidFill>
                      <a:srgbClr val="7030A0"/>
                    </a:solidFill>
                  </a:rPr>
                  <a:t>(</a:t>
                </a:r>
                <a:r>
                  <a:rPr lang="en-US" sz="2400" b="1" dirty="0" smtClean="0">
                    <a:solidFill>
                      <a:srgbClr val="7030A0"/>
                    </a:solidFill>
                  </a:rPr>
                  <a:t> </a:t>
                </a:r>
                <a14:m>
                  <m:oMath xmlns:m="http://schemas.openxmlformats.org/officeDocument/2006/math">
                    <m:sSub>
                      <m:sSubPr>
                        <m:ctrlPr>
                          <a:rPr lang="en-US" sz="2000" b="1" i="1" smtClean="0">
                            <a:solidFill>
                              <a:srgbClr val="7030A0"/>
                            </a:solidFill>
                            <a:latin typeface="Cambria Math" panose="02040503050406030204" pitchFamily="18" charset="0"/>
                            <a:ea typeface="Droid Sans Fallback"/>
                          </a:rPr>
                        </m:ctrlPr>
                      </m:sSubPr>
                      <m:e>
                        <m:r>
                          <a:rPr lang="en-US" sz="2000" b="1" i="1">
                            <a:solidFill>
                              <a:srgbClr val="7030A0"/>
                            </a:solidFill>
                            <a:latin typeface="Cambria Math" panose="02040503050406030204" pitchFamily="18" charset="0"/>
                            <a:ea typeface="Droid Sans Fallback"/>
                          </a:rPr>
                          <m:t>𝑰</m:t>
                        </m:r>
                      </m:e>
                      <m:sub>
                        <m:r>
                          <a:rPr lang="en-US" sz="2000" b="1" i="1">
                            <a:solidFill>
                              <a:srgbClr val="7030A0"/>
                            </a:solidFill>
                            <a:latin typeface="Cambria Math" panose="02040503050406030204" pitchFamily="18" charset="0"/>
                            <a:ea typeface="Droid Sans Fallback"/>
                          </a:rPr>
                          <m:t>𝒍𝒕</m:t>
                        </m:r>
                      </m:sub>
                    </m:sSub>
                  </m:oMath>
                </a14:m>
                <a:r>
                  <a:rPr lang="en-US" sz="2000" b="1" dirty="0">
                    <a:solidFill>
                      <a:srgbClr val="7030A0"/>
                    </a:solidFill>
                    <a:latin typeface="Times New Roman" panose="02020603050405020304" pitchFamily="18" charset="0"/>
                    <a:ea typeface="Droid Sans Fallback"/>
                  </a:rPr>
                  <a:t>~ </a:t>
                </a:r>
                <a:r>
                  <a:rPr lang="en-US" sz="2000" b="1" dirty="0" smtClean="0">
                    <a:solidFill>
                      <a:srgbClr val="7030A0"/>
                    </a:solidFill>
                    <a:latin typeface="Times New Roman" panose="02020603050405020304" pitchFamily="18" charset="0"/>
                    <a:ea typeface="Droid Sans Fallback"/>
                  </a:rPr>
                  <a:t>3</a:t>
                </a:r>
                <a:r>
                  <a:rPr lang="ru-RU" sz="2000" b="1" dirty="0" smtClean="0">
                    <a:solidFill>
                      <a:srgbClr val="7030A0"/>
                    </a:solidFill>
                    <a:latin typeface="Times New Roman" panose="02020603050405020304" pitchFamily="18" charset="0"/>
                    <a:ea typeface="Droid Sans Fallback"/>
                  </a:rPr>
                  <a:t>×</a:t>
                </a:r>
                <a:r>
                  <a:rPr lang="en-US" sz="2000" b="1" dirty="0" smtClean="0">
                    <a:solidFill>
                      <a:srgbClr val="7030A0"/>
                    </a:solidFill>
                    <a:latin typeface="Times New Roman" panose="02020603050405020304" pitchFamily="18" charset="0"/>
                    <a:ea typeface="Droid Sans Fallback"/>
                  </a:rPr>
                  <a:t>10</a:t>
                </a:r>
                <a:r>
                  <a:rPr lang="en-US" sz="2000" b="1" baseline="30000" dirty="0" smtClean="0">
                    <a:solidFill>
                      <a:srgbClr val="7030A0"/>
                    </a:solidFill>
                    <a:latin typeface="Times New Roman" panose="02020603050405020304" pitchFamily="18" charset="0"/>
                    <a:ea typeface="Droid Sans Fallback"/>
                  </a:rPr>
                  <a:t>21</a:t>
                </a:r>
                <a:r>
                  <a:rPr lang="en-US" sz="2000" b="1" dirty="0" smtClean="0">
                    <a:solidFill>
                      <a:srgbClr val="7030A0"/>
                    </a:solidFill>
                    <a:latin typeface="Times New Roman" panose="02020603050405020304" pitchFamily="18" charset="0"/>
                    <a:ea typeface="Droid Sans Fallback"/>
                  </a:rPr>
                  <a:t> W/cm</a:t>
                </a:r>
                <a:r>
                  <a:rPr lang="en-US" sz="2000" b="1" baseline="30000" dirty="0" smtClean="0">
                    <a:solidFill>
                      <a:srgbClr val="7030A0"/>
                    </a:solidFill>
                    <a:latin typeface="Times New Roman" panose="02020603050405020304" pitchFamily="18" charset="0"/>
                    <a:ea typeface="Droid Sans Fallback"/>
                  </a:rPr>
                  <a:t>2 </a:t>
                </a:r>
                <a:r>
                  <a:rPr lang="en-US" sz="2000" b="1" dirty="0" smtClean="0">
                    <a:solidFill>
                      <a:srgbClr val="7030A0"/>
                    </a:solidFill>
                  </a:rPr>
                  <a:t>)</a:t>
                </a:r>
                <a:endParaRPr lang="ru-RU" sz="2000" b="1" dirty="0">
                  <a:solidFill>
                    <a:srgbClr val="7030A0"/>
                  </a:solidFill>
                  <a:effectLst>
                    <a:outerShdw blurRad="38100" dist="38100" dir="2700000" algn="tl">
                      <a:srgbClr val="000000">
                        <a:alpha val="43137"/>
                      </a:srgbClr>
                    </a:outerShdw>
                  </a:effectLst>
                </a:endParaRPr>
              </a:p>
            </p:txBody>
          </p:sp>
        </mc:Choice>
        <mc:Fallback>
          <p:sp>
            <p:nvSpPr>
              <p:cNvPr id="22" name="TextBox 21"/>
              <p:cNvSpPr txBox="1">
                <a:spLocks noRot="1" noChangeAspect="1" noMove="1" noResize="1" noEditPoints="1" noAdjustHandles="1" noChangeArrowheads="1" noChangeShapeType="1" noTextEdit="1"/>
              </p:cNvSpPr>
              <p:nvPr/>
            </p:nvSpPr>
            <p:spPr>
              <a:xfrm>
                <a:off x="-354934" y="41850"/>
                <a:ext cx="10341513" cy="916020"/>
              </a:xfrm>
              <a:prstGeom prst="rect">
                <a:avLst/>
              </a:prstGeom>
              <a:blipFill rotWithShape="0">
                <a:blip r:embed="rId8" cstate="print"/>
                <a:stretch>
                  <a:fillRect t="-5839" b="-15328"/>
                </a:stretch>
              </a:blipFill>
            </p:spPr>
            <p:txBody>
              <a:bodyPr lIns="100776" tIns="50389" rIns="100776" bIns="50389"/>
              <a:lstStyle/>
              <a:p>
                <a:r>
                  <a:rPr lang="ru-RU">
                    <a:noFill/>
                  </a:rPr>
                  <a:t> </a:t>
                </a:r>
              </a:p>
            </p:txBody>
          </p:sp>
        </mc:Fallback>
      </mc:AlternateContent>
      <p:sp>
        <p:nvSpPr>
          <p:cNvPr id="13" name="Прямоугольник 12"/>
          <p:cNvSpPr/>
          <p:nvPr/>
        </p:nvSpPr>
        <p:spPr>
          <a:xfrm>
            <a:off x="333070" y="6163235"/>
            <a:ext cx="6987031" cy="198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3" name="TextBox 22"/>
          <p:cNvSpPr txBox="1"/>
          <p:nvPr/>
        </p:nvSpPr>
        <p:spPr>
          <a:xfrm>
            <a:off x="593648" y="6054088"/>
            <a:ext cx="2613877" cy="305333"/>
          </a:xfrm>
          <a:prstGeom prst="rect">
            <a:avLst/>
          </a:prstGeom>
          <a:solidFill>
            <a:schemeClr val="bg1"/>
          </a:solidFill>
        </p:spPr>
        <p:txBody>
          <a:bodyPr wrap="square" lIns="100776" tIns="50389" rIns="100776" bIns="50389" rtlCol="0">
            <a:spAutoFit/>
          </a:bodyPr>
          <a:lstStyle/>
          <a:p>
            <a:pPr algn="ctr"/>
            <a:r>
              <a:rPr lang="en-US" sz="1300" dirty="0" smtClean="0">
                <a:solidFill>
                  <a:srgbClr val="002060"/>
                </a:solidFill>
              </a:rPr>
              <a:t>Wavelength </a:t>
            </a:r>
            <a:r>
              <a:rPr lang="ru-RU" sz="1300" dirty="0" smtClean="0">
                <a:solidFill>
                  <a:srgbClr val="002060"/>
                </a:solidFill>
              </a:rPr>
              <a:t> (</a:t>
            </a:r>
            <a:r>
              <a:rPr lang="en-US" sz="1300" dirty="0" smtClean="0">
                <a:solidFill>
                  <a:srgbClr val="002060"/>
                </a:solidFill>
              </a:rPr>
              <a:t>Å</a:t>
            </a:r>
            <a:r>
              <a:rPr lang="ru-RU" sz="1300" dirty="0" smtClean="0">
                <a:solidFill>
                  <a:srgbClr val="002060"/>
                </a:solidFill>
              </a:rPr>
              <a:t>)</a:t>
            </a:r>
            <a:endParaRPr lang="ru-RU" sz="1300" dirty="0">
              <a:solidFill>
                <a:srgbClr val="002060"/>
              </a:solidFill>
            </a:endParaRPr>
          </a:p>
        </p:txBody>
      </p:sp>
      <p:sp>
        <p:nvSpPr>
          <p:cNvPr id="24" name="TextBox 23"/>
          <p:cNvSpPr txBox="1"/>
          <p:nvPr/>
        </p:nvSpPr>
        <p:spPr>
          <a:xfrm>
            <a:off x="4196828" y="6113294"/>
            <a:ext cx="2613877" cy="305333"/>
          </a:xfrm>
          <a:prstGeom prst="rect">
            <a:avLst/>
          </a:prstGeom>
          <a:solidFill>
            <a:schemeClr val="bg1"/>
          </a:solidFill>
        </p:spPr>
        <p:txBody>
          <a:bodyPr wrap="square" lIns="100776" tIns="50389" rIns="100776" bIns="50389" rtlCol="0">
            <a:spAutoFit/>
          </a:bodyPr>
          <a:lstStyle/>
          <a:p>
            <a:pPr algn="ctr"/>
            <a:r>
              <a:rPr lang="en-US" sz="1300" dirty="0" smtClean="0">
                <a:solidFill>
                  <a:srgbClr val="002060"/>
                </a:solidFill>
              </a:rPr>
              <a:t>Wavelength </a:t>
            </a:r>
            <a:r>
              <a:rPr lang="ru-RU" sz="1300" dirty="0" smtClean="0">
                <a:solidFill>
                  <a:srgbClr val="002060"/>
                </a:solidFill>
              </a:rPr>
              <a:t> (</a:t>
            </a:r>
            <a:r>
              <a:rPr lang="en-US" sz="1300" dirty="0" smtClean="0">
                <a:solidFill>
                  <a:srgbClr val="002060"/>
                </a:solidFill>
              </a:rPr>
              <a:t>Å</a:t>
            </a:r>
            <a:r>
              <a:rPr lang="ru-RU" sz="1300" dirty="0" smtClean="0">
                <a:solidFill>
                  <a:srgbClr val="002060"/>
                </a:solidFill>
              </a:rPr>
              <a:t>)</a:t>
            </a:r>
            <a:endParaRPr lang="ru-RU" sz="1300" dirty="0">
              <a:solidFill>
                <a:srgbClr val="002060"/>
              </a:solidFill>
            </a:endParaRPr>
          </a:p>
        </p:txBody>
      </p:sp>
      <p:sp>
        <p:nvSpPr>
          <p:cNvPr id="25" name="Прямоугольник 24"/>
          <p:cNvSpPr/>
          <p:nvPr/>
        </p:nvSpPr>
        <p:spPr>
          <a:xfrm>
            <a:off x="24059" y="1757008"/>
            <a:ext cx="225209" cy="312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6" name="Прямоугольник 25"/>
          <p:cNvSpPr/>
          <p:nvPr/>
        </p:nvSpPr>
        <p:spPr>
          <a:xfrm>
            <a:off x="3610153" y="2216565"/>
            <a:ext cx="204708" cy="336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dirty="0"/>
          </a:p>
        </p:txBody>
      </p:sp>
      <p:sp>
        <p:nvSpPr>
          <p:cNvPr id="19" name="Овал 18"/>
          <p:cNvSpPr/>
          <p:nvPr/>
        </p:nvSpPr>
        <p:spPr>
          <a:xfrm>
            <a:off x="3656669" y="2264247"/>
            <a:ext cx="3565894" cy="191557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16" name="Прямоугольник 15"/>
          <p:cNvSpPr/>
          <p:nvPr/>
        </p:nvSpPr>
        <p:spPr>
          <a:xfrm>
            <a:off x="3107785" y="1514220"/>
            <a:ext cx="199481" cy="2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7" name="Прямоугольник 26"/>
          <p:cNvSpPr/>
          <p:nvPr/>
        </p:nvSpPr>
        <p:spPr>
          <a:xfrm>
            <a:off x="3130331" y="2448606"/>
            <a:ext cx="199481" cy="2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8" name="Прямоугольник 27"/>
          <p:cNvSpPr/>
          <p:nvPr/>
        </p:nvSpPr>
        <p:spPr>
          <a:xfrm>
            <a:off x="3138250" y="3311199"/>
            <a:ext cx="199481" cy="2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9" name="Прямоугольник 28"/>
          <p:cNvSpPr/>
          <p:nvPr/>
        </p:nvSpPr>
        <p:spPr>
          <a:xfrm>
            <a:off x="6695790" y="3359668"/>
            <a:ext cx="199481" cy="2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0" name="Прямоугольник 29"/>
          <p:cNvSpPr/>
          <p:nvPr/>
        </p:nvSpPr>
        <p:spPr>
          <a:xfrm>
            <a:off x="6690699" y="2442640"/>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1" name="Прямоугольник 30"/>
          <p:cNvSpPr/>
          <p:nvPr/>
        </p:nvSpPr>
        <p:spPr>
          <a:xfrm>
            <a:off x="6685420" y="4251285"/>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2" name="Прямоугольник 31"/>
          <p:cNvSpPr/>
          <p:nvPr/>
        </p:nvSpPr>
        <p:spPr>
          <a:xfrm>
            <a:off x="6644703" y="5152057"/>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3" name="Прямоугольник 32"/>
          <p:cNvSpPr/>
          <p:nvPr/>
        </p:nvSpPr>
        <p:spPr>
          <a:xfrm>
            <a:off x="3098092" y="4194870"/>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4" name="Прямоугольник 33"/>
          <p:cNvSpPr/>
          <p:nvPr/>
        </p:nvSpPr>
        <p:spPr>
          <a:xfrm>
            <a:off x="3088300" y="5095786"/>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5" name="Прямоугольник 34"/>
          <p:cNvSpPr/>
          <p:nvPr/>
        </p:nvSpPr>
        <p:spPr>
          <a:xfrm>
            <a:off x="6707497" y="1563099"/>
            <a:ext cx="250567" cy="20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6" name="TextBox 35"/>
          <p:cNvSpPr txBox="1"/>
          <p:nvPr/>
        </p:nvSpPr>
        <p:spPr>
          <a:xfrm>
            <a:off x="6591660" y="1440464"/>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37" name="TextBox 36"/>
          <p:cNvSpPr txBox="1"/>
          <p:nvPr/>
        </p:nvSpPr>
        <p:spPr>
          <a:xfrm>
            <a:off x="6582963" y="3251201"/>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38" name="TextBox 37"/>
          <p:cNvSpPr txBox="1"/>
          <p:nvPr/>
        </p:nvSpPr>
        <p:spPr>
          <a:xfrm>
            <a:off x="6599222" y="5046926"/>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39" name="TextBox 38"/>
          <p:cNvSpPr txBox="1"/>
          <p:nvPr/>
        </p:nvSpPr>
        <p:spPr>
          <a:xfrm>
            <a:off x="6591660" y="4143987"/>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0" name="TextBox 39"/>
          <p:cNvSpPr txBox="1"/>
          <p:nvPr/>
        </p:nvSpPr>
        <p:spPr>
          <a:xfrm>
            <a:off x="2959015" y="4982110"/>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1" name="TextBox 40"/>
          <p:cNvSpPr txBox="1"/>
          <p:nvPr/>
        </p:nvSpPr>
        <p:spPr>
          <a:xfrm>
            <a:off x="2974358" y="4082427"/>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2" name="TextBox 41"/>
          <p:cNvSpPr txBox="1"/>
          <p:nvPr/>
        </p:nvSpPr>
        <p:spPr>
          <a:xfrm>
            <a:off x="3007898" y="3209054"/>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3" name="TextBox 42"/>
          <p:cNvSpPr txBox="1"/>
          <p:nvPr/>
        </p:nvSpPr>
        <p:spPr>
          <a:xfrm>
            <a:off x="3027070" y="2338020"/>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4" name="TextBox 43"/>
          <p:cNvSpPr txBox="1"/>
          <p:nvPr/>
        </p:nvSpPr>
        <p:spPr>
          <a:xfrm>
            <a:off x="2959015" y="1432262"/>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
        <p:nvSpPr>
          <p:cNvPr id="45" name="TextBox 44"/>
          <p:cNvSpPr txBox="1"/>
          <p:nvPr/>
        </p:nvSpPr>
        <p:spPr>
          <a:xfrm>
            <a:off x="6624946" y="2333210"/>
            <a:ext cx="424753" cy="286437"/>
          </a:xfrm>
          <a:prstGeom prst="rect">
            <a:avLst/>
          </a:prstGeom>
          <a:noFill/>
        </p:spPr>
        <p:txBody>
          <a:bodyPr wrap="none" lIns="100776" tIns="50389" rIns="100776" bIns="50389" rtlCol="0">
            <a:spAutoFit/>
          </a:bodyPr>
          <a:lstStyle/>
          <a:p>
            <a:r>
              <a:rPr lang="en-US" sz="1200" b="1" dirty="0" smtClean="0"/>
              <a:t>cm</a:t>
            </a:r>
            <a:endParaRPr lang="ru-RU" sz="1200" b="1" dirty="0"/>
          </a:p>
        </p:txBody>
      </p:sp>
    </p:spTree>
    <p:extLst>
      <p:ext uri="{BB962C8B-B14F-4D97-AF65-F5344CB8AC3E}">
        <p14:creationId xmlns:p14="http://schemas.microsoft.com/office/powerpoint/2010/main" xmlns="" val="41900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27689" y="7756204"/>
            <a:ext cx="10079038" cy="37876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002060"/>
              </a:gs>
            </a:gsLst>
            <a:path path="shape">
              <a:fillToRect l="50000" t="50000" r="50000" b="50000"/>
            </a:path>
            <a:tileRect/>
          </a:gradFill>
          <a:ln w="9525">
            <a:noFill/>
            <a:miter lim="800000"/>
            <a:headEnd/>
            <a:tailEnd/>
          </a:ln>
        </p:spPr>
        <p:txBody>
          <a:bodyPr wrap="square" lIns="100776" tIns="50389" rIns="100776" bIns="50389">
            <a:spAutoFit/>
          </a:bodyPr>
          <a:lstStyle>
            <a:defPPr>
              <a:defRPr lang="ru-RU"/>
            </a:defPPr>
            <a:lvl1pPr algn="ctr">
              <a:defRPr b="1"/>
            </a:lvl1pPr>
          </a:lstStyle>
          <a:p>
            <a:endParaRPr lang="ru-RU" dirty="0"/>
          </a:p>
        </p:txBody>
      </p:sp>
      <p:sp>
        <p:nvSpPr>
          <p:cNvPr id="12" name="Rectangle 2"/>
          <p:cNvSpPr>
            <a:spLocks noChangeArrowheads="1"/>
          </p:cNvSpPr>
          <p:nvPr/>
        </p:nvSpPr>
        <p:spPr bwMode="auto">
          <a:xfrm>
            <a:off x="714241" y="-819815"/>
            <a:ext cx="203585" cy="378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00776" tIns="50389" rIns="100776" bIns="50389" numCol="1" anchor="ctr" anchorCtr="0" compatLnSpc="1">
            <a:prstTxWarp prst="textNoShape">
              <a:avLst/>
            </a:prstTxWarp>
            <a:spAutoFit/>
          </a:bodyPr>
          <a:lstStyle/>
          <a:p>
            <a:endParaRPr lang="ru-RU"/>
          </a:p>
        </p:txBody>
      </p:sp>
      <p:sp>
        <p:nvSpPr>
          <p:cNvPr id="18" name="TextBox 17"/>
          <p:cNvSpPr txBox="1"/>
          <p:nvPr/>
        </p:nvSpPr>
        <p:spPr>
          <a:xfrm>
            <a:off x="-451556" y="6395668"/>
            <a:ext cx="5239416" cy="347983"/>
          </a:xfrm>
          <a:prstGeom prst="rect">
            <a:avLst/>
          </a:prstGeom>
          <a:noFill/>
        </p:spPr>
        <p:txBody>
          <a:bodyPr wrap="square" lIns="100776" tIns="50389" rIns="100776" bIns="50389" rtlCol="0">
            <a:spAutoFit/>
          </a:bodyPr>
          <a:lstStyle>
            <a:defPPr>
              <a:defRPr lang="ru-RU"/>
            </a:defPPr>
            <a:lvl1pPr algn="ctr">
              <a:defRPr sz="1600" b="1"/>
            </a:lvl1pPr>
          </a:lstStyle>
          <a:p>
            <a:pPr marL="314927" indent="-314927">
              <a:buFont typeface="Wingdings" panose="05000000000000000000" pitchFamily="2" charset="2"/>
              <a:buChar char="§"/>
            </a:pPr>
            <a:r>
              <a:rPr lang="en-US" dirty="0"/>
              <a:t> </a:t>
            </a:r>
            <a:r>
              <a:rPr lang="en-US" dirty="0" smtClean="0"/>
              <a:t>Electron densities  relations:</a:t>
            </a:r>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012" y="472629"/>
            <a:ext cx="10079038" cy="5669756"/>
          </a:xfrm>
          <a:prstGeom prst="rect">
            <a:avLst/>
          </a:prstGeom>
          <a:ln>
            <a:no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333" y="469541"/>
            <a:ext cx="10079038" cy="5669756"/>
          </a:xfrm>
          <a:prstGeom prst="rect">
            <a:avLst/>
          </a:prstGeom>
          <a:ln>
            <a:noFill/>
          </a:ln>
        </p:spPr>
      </p:pic>
      <p:pic>
        <p:nvPicPr>
          <p:cNvPr id="9" name="Рисунок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655" y="490018"/>
            <a:ext cx="10079038" cy="5669756"/>
          </a:xfrm>
          <a:prstGeom prst="rect">
            <a:avLst/>
          </a:prstGeom>
          <a:ln>
            <a:noFill/>
          </a:ln>
        </p:spPr>
      </p:pic>
      <p:pic>
        <p:nvPicPr>
          <p:cNvPr id="10" name="Рисунок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333" y="487981"/>
            <a:ext cx="10079038" cy="5669756"/>
          </a:xfrm>
          <a:prstGeom prst="rect">
            <a:avLst/>
          </a:prstGeom>
          <a:ln>
            <a:noFill/>
          </a:ln>
        </p:spPr>
      </p:pic>
      <p:pic>
        <p:nvPicPr>
          <p:cNvPr id="15" name="Рисунок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3330" y="402608"/>
            <a:ext cx="10079038" cy="5669756"/>
          </a:xfrm>
          <a:prstGeom prst="rect">
            <a:avLst/>
          </a:prstGeom>
          <a:ln>
            <a:noFill/>
          </a:ln>
        </p:spPr>
      </p:pic>
      <p:sp>
        <p:nvSpPr>
          <p:cNvPr id="24" name="TextBox 23"/>
          <p:cNvSpPr txBox="1"/>
          <p:nvPr/>
        </p:nvSpPr>
        <p:spPr>
          <a:xfrm>
            <a:off x="0" y="1"/>
            <a:ext cx="10079038" cy="532657"/>
          </a:xfrm>
          <a:prstGeom prst="rect">
            <a:avLst/>
          </a:prstGeom>
          <a:noFill/>
        </p:spPr>
        <p:txBody>
          <a:bodyPr wrap="square" lIns="100776" tIns="50389" rIns="100776" bIns="50389">
            <a:spAutoFit/>
          </a:bodyPr>
          <a:lstStyle/>
          <a:p>
            <a:pPr algn="ctr" fontAlgn="auto">
              <a:spcBef>
                <a:spcPts val="0"/>
              </a:spcBef>
              <a:spcAft>
                <a:spcPts val="0"/>
              </a:spcAft>
              <a:defRPr/>
            </a:pPr>
            <a:r>
              <a:rPr lang="en-US" sz="2800" b="1" dirty="0" smtClean="0">
                <a:solidFill>
                  <a:srgbClr val="7030A0"/>
                </a:solidFill>
                <a:effectLst>
                  <a:outerShdw blurRad="38100" dist="38100" dir="2700000" algn="tl">
                    <a:srgbClr val="000000">
                      <a:alpha val="43137"/>
                    </a:srgbClr>
                  </a:outerShdw>
                </a:effectLst>
              </a:rPr>
              <a:t>Plasma with strong gradients – multiple zones approach  </a:t>
            </a:r>
            <a:endParaRPr lang="ru-RU" sz="2800" b="1" dirty="0">
              <a:solidFill>
                <a:srgbClr val="7030A0"/>
              </a:solidFill>
              <a:effectLst>
                <a:outerShdw blurRad="38100" dist="38100" dir="2700000" algn="tl">
                  <a:srgbClr val="000000">
                    <a:alpha val="43137"/>
                  </a:srgbClr>
                </a:outerShdw>
              </a:effectLst>
            </a:endParaRPr>
          </a:p>
        </p:txBody>
      </p:sp>
      <p:sp>
        <p:nvSpPr>
          <p:cNvPr id="6" name="TextBox 5"/>
          <p:cNvSpPr txBox="1"/>
          <p:nvPr/>
        </p:nvSpPr>
        <p:spPr>
          <a:xfrm>
            <a:off x="6495632" y="1278964"/>
            <a:ext cx="3402110" cy="1532923"/>
          </a:xfrm>
          <a:prstGeom prst="rect">
            <a:avLst/>
          </a:prstGeom>
          <a:noFill/>
          <a:ln>
            <a:noFill/>
          </a:ln>
        </p:spPr>
        <p:txBody>
          <a:bodyPr wrap="square" lIns="100776" tIns="50389" rIns="100776" bIns="50389" rtlCol="0">
            <a:spAutoFit/>
          </a:bodyPr>
          <a:lstStyle/>
          <a:p>
            <a:r>
              <a:rPr lang="en-US" b="1" dirty="0" smtClean="0">
                <a:solidFill>
                  <a:srgbClr val="FF0000"/>
                </a:solidFill>
              </a:rPr>
              <a:t>Zone</a:t>
            </a:r>
            <a:r>
              <a:rPr lang="ru-RU" b="1" dirty="0" smtClean="0">
                <a:solidFill>
                  <a:srgbClr val="FF0000"/>
                </a:solidFill>
              </a:rPr>
              <a:t> 1 </a:t>
            </a:r>
            <a:r>
              <a:rPr lang="en-US" b="1" dirty="0" smtClean="0">
                <a:solidFill>
                  <a:srgbClr val="FF0000"/>
                </a:solidFill>
              </a:rPr>
              <a:t> (T</a:t>
            </a:r>
            <a:r>
              <a:rPr lang="en-US" sz="1300" b="1" dirty="0" smtClean="0">
                <a:solidFill>
                  <a:srgbClr val="FF0000"/>
                </a:solidFill>
              </a:rPr>
              <a:t>e </a:t>
            </a:r>
            <a:r>
              <a:rPr lang="en-US" b="1" dirty="0" smtClean="0">
                <a:solidFill>
                  <a:srgbClr val="FF0000"/>
                </a:solidFill>
              </a:rPr>
              <a:t>~ 2-3 keV)</a:t>
            </a:r>
            <a:endParaRPr lang="en-US" b="1" dirty="0">
              <a:solidFill>
                <a:srgbClr val="FF0000"/>
              </a:solidFill>
            </a:endParaRPr>
          </a:p>
          <a:p>
            <a:r>
              <a:rPr lang="en-US" sz="1500" b="1" dirty="0" smtClean="0"/>
              <a:t>High temperature  plasma created by laser pulse on the focal spot area.  Generation of MeV  electrons oscillated though the target  and  bright x-ray photons</a:t>
            </a:r>
            <a:endParaRPr lang="ru-RU" sz="1500" b="1" dirty="0"/>
          </a:p>
        </p:txBody>
      </p:sp>
      <p:sp>
        <p:nvSpPr>
          <p:cNvPr id="21" name="TextBox 20"/>
          <p:cNvSpPr txBox="1"/>
          <p:nvPr/>
        </p:nvSpPr>
        <p:spPr>
          <a:xfrm>
            <a:off x="6574243" y="2903678"/>
            <a:ext cx="3220516" cy="1071258"/>
          </a:xfrm>
          <a:prstGeom prst="rect">
            <a:avLst/>
          </a:prstGeom>
          <a:noFill/>
          <a:ln>
            <a:noFill/>
          </a:ln>
        </p:spPr>
        <p:txBody>
          <a:bodyPr wrap="square" lIns="100776" tIns="50389" rIns="100776" bIns="50389" rtlCol="0">
            <a:spAutoFit/>
          </a:bodyPr>
          <a:lstStyle/>
          <a:p>
            <a:r>
              <a:rPr lang="en-US" b="1" dirty="0" smtClean="0">
                <a:solidFill>
                  <a:srgbClr val="FFC000"/>
                </a:solidFill>
              </a:rPr>
              <a:t>Zone</a:t>
            </a:r>
            <a:r>
              <a:rPr lang="ru-RU" b="1" dirty="0" smtClean="0">
                <a:solidFill>
                  <a:srgbClr val="FFC000"/>
                </a:solidFill>
              </a:rPr>
              <a:t> 2 </a:t>
            </a:r>
            <a:r>
              <a:rPr lang="en-US" b="1" dirty="0">
                <a:solidFill>
                  <a:schemeClr val="accent4">
                    <a:lumMod val="75000"/>
                  </a:schemeClr>
                </a:solidFill>
              </a:rPr>
              <a:t>(T</a:t>
            </a:r>
            <a:r>
              <a:rPr lang="en-US" sz="1300" b="1" dirty="0">
                <a:solidFill>
                  <a:schemeClr val="accent4">
                    <a:lumMod val="75000"/>
                  </a:schemeClr>
                </a:solidFill>
              </a:rPr>
              <a:t>e </a:t>
            </a:r>
            <a:r>
              <a:rPr lang="en-US" b="1" dirty="0">
                <a:solidFill>
                  <a:schemeClr val="accent4">
                    <a:lumMod val="75000"/>
                  </a:schemeClr>
                </a:solidFill>
              </a:rPr>
              <a:t>~ </a:t>
            </a:r>
            <a:r>
              <a:rPr lang="en-US" b="1" dirty="0" smtClean="0">
                <a:solidFill>
                  <a:schemeClr val="accent4">
                    <a:lumMod val="75000"/>
                  </a:schemeClr>
                </a:solidFill>
              </a:rPr>
              <a:t>0.5-1 keV</a:t>
            </a:r>
            <a:r>
              <a:rPr lang="en-US" b="1" dirty="0">
                <a:solidFill>
                  <a:schemeClr val="accent4">
                    <a:lumMod val="75000"/>
                  </a:schemeClr>
                </a:solidFill>
              </a:rPr>
              <a:t>)</a:t>
            </a:r>
          </a:p>
          <a:p>
            <a:r>
              <a:rPr lang="en-US" sz="1500" b="1" dirty="0" smtClean="0"/>
              <a:t>Plasma  with Ne close to solid  and Te below  than  plasma in 1 </a:t>
            </a:r>
            <a:r>
              <a:rPr lang="en-US" sz="1500" b="1" dirty="0"/>
              <a:t>Z</a:t>
            </a:r>
            <a:r>
              <a:rPr lang="en-US" sz="1500" b="1" dirty="0" smtClean="0"/>
              <a:t>one.  </a:t>
            </a:r>
            <a:r>
              <a:rPr lang="en-US" sz="1500" b="1" dirty="0"/>
              <a:t> </a:t>
            </a:r>
            <a:endParaRPr lang="ru-RU" sz="1500" b="1" dirty="0"/>
          </a:p>
        </p:txBody>
      </p:sp>
      <p:sp>
        <p:nvSpPr>
          <p:cNvPr id="22" name="TextBox 21"/>
          <p:cNvSpPr txBox="1"/>
          <p:nvPr/>
        </p:nvSpPr>
        <p:spPr>
          <a:xfrm>
            <a:off x="6578299" y="3891205"/>
            <a:ext cx="3220516" cy="1071258"/>
          </a:xfrm>
          <a:prstGeom prst="rect">
            <a:avLst/>
          </a:prstGeom>
          <a:noFill/>
          <a:ln>
            <a:noFill/>
          </a:ln>
        </p:spPr>
        <p:txBody>
          <a:bodyPr wrap="square" lIns="100776" tIns="50389" rIns="100776" bIns="50389" rtlCol="0">
            <a:spAutoFit/>
          </a:bodyPr>
          <a:lstStyle/>
          <a:p>
            <a:r>
              <a:rPr lang="en-US" b="1" dirty="0" smtClean="0">
                <a:solidFill>
                  <a:srgbClr val="7030A0"/>
                </a:solidFill>
              </a:rPr>
              <a:t>Zone</a:t>
            </a:r>
            <a:r>
              <a:rPr lang="ru-RU" b="1" dirty="0" smtClean="0">
                <a:solidFill>
                  <a:srgbClr val="7030A0"/>
                </a:solidFill>
              </a:rPr>
              <a:t> 3 </a:t>
            </a:r>
            <a:r>
              <a:rPr lang="en-US" b="1" dirty="0">
                <a:solidFill>
                  <a:srgbClr val="7030A0"/>
                </a:solidFill>
              </a:rPr>
              <a:t>(T</a:t>
            </a:r>
            <a:r>
              <a:rPr lang="en-US" sz="1300" b="1" dirty="0">
                <a:solidFill>
                  <a:srgbClr val="7030A0"/>
                </a:solidFill>
              </a:rPr>
              <a:t>e </a:t>
            </a:r>
            <a:r>
              <a:rPr lang="en-US" b="1" dirty="0" smtClean="0">
                <a:solidFill>
                  <a:srgbClr val="7030A0"/>
                </a:solidFill>
              </a:rPr>
              <a:t>~ 10-30 eV</a:t>
            </a:r>
            <a:r>
              <a:rPr lang="en-US" b="1" dirty="0">
                <a:solidFill>
                  <a:srgbClr val="7030A0"/>
                </a:solidFill>
              </a:rPr>
              <a:t>)</a:t>
            </a:r>
          </a:p>
          <a:p>
            <a:r>
              <a:rPr lang="en-US" sz="1500" b="1" dirty="0" smtClean="0"/>
              <a:t>Target regions heated mostly be hot electrons  from zone 1.  </a:t>
            </a:r>
            <a:r>
              <a:rPr lang="en-US" sz="1500" b="1" dirty="0"/>
              <a:t> </a:t>
            </a:r>
            <a:r>
              <a:rPr lang="en-US" sz="1500" b="1" dirty="0" smtClean="0"/>
              <a:t>Plasma with lowest  Te.</a:t>
            </a:r>
            <a:endParaRPr lang="ru-RU" sz="1500" b="1" dirty="0"/>
          </a:p>
        </p:txBody>
      </p:sp>
      <p:sp>
        <p:nvSpPr>
          <p:cNvPr id="11" name="TextBox 10"/>
          <p:cNvSpPr txBox="1"/>
          <p:nvPr/>
        </p:nvSpPr>
        <p:spPr>
          <a:xfrm>
            <a:off x="26829" y="5332960"/>
            <a:ext cx="10052209" cy="407114"/>
          </a:xfrm>
          <a:prstGeom prst="rect">
            <a:avLst/>
          </a:prstGeom>
          <a:noFill/>
        </p:spPr>
        <p:txBody>
          <a:bodyPr wrap="square" lIns="100776" tIns="50389" rIns="100776" bIns="50389" rtlCol="0">
            <a:spAutoFit/>
          </a:bodyPr>
          <a:lstStyle>
            <a:defPPr>
              <a:defRPr lang="ru-RU"/>
            </a:defPPr>
            <a:lvl1pPr algn="ctr">
              <a:defRPr sz="1600" b="1"/>
            </a:lvl1pPr>
          </a:lstStyle>
          <a:p>
            <a:r>
              <a:rPr lang="ru-RU" sz="2000" dirty="0">
                <a:solidFill>
                  <a:srgbClr val="000099"/>
                </a:solidFill>
                <a:latin typeface="Comic Sans MS" pitchFamily="66" charset="0"/>
              </a:rPr>
              <a:t> </a:t>
            </a:r>
            <a:r>
              <a:rPr lang="en-US" sz="2000" dirty="0">
                <a:solidFill>
                  <a:srgbClr val="000099"/>
                </a:solidFill>
                <a:latin typeface="Comic Sans MS" pitchFamily="66" charset="0"/>
              </a:rPr>
              <a:t>  </a:t>
            </a:r>
            <a:r>
              <a:rPr lang="en-US" sz="2000" dirty="0" smtClean="0">
                <a:solidFill>
                  <a:srgbClr val="000099"/>
                </a:solidFill>
                <a:latin typeface="Comic Sans MS" pitchFamily="66" charset="0"/>
              </a:rPr>
              <a:t>Temperature and electron density relations for </a:t>
            </a:r>
            <a:r>
              <a:rPr lang="en-US" sz="2000" dirty="0">
                <a:solidFill>
                  <a:srgbClr val="000099"/>
                </a:solidFill>
                <a:latin typeface="Comic Sans MS" pitchFamily="66" charset="0"/>
              </a:rPr>
              <a:t>plasma zones </a:t>
            </a:r>
            <a:r>
              <a:rPr lang="en-US" sz="2000" dirty="0" smtClean="0">
                <a:solidFill>
                  <a:srgbClr val="000099"/>
                </a:solidFill>
                <a:latin typeface="Comic Sans MS" pitchFamily="66" charset="0"/>
              </a:rPr>
              <a:t>conception</a:t>
            </a:r>
            <a:r>
              <a:rPr lang="ru-RU" sz="2000" dirty="0" smtClean="0">
                <a:solidFill>
                  <a:srgbClr val="000099"/>
                </a:solidFill>
                <a:latin typeface="Comic Sans MS" pitchFamily="66" charset="0"/>
              </a:rPr>
              <a:t>:</a:t>
            </a:r>
            <a:r>
              <a:rPr lang="en-US" sz="2000" dirty="0" smtClean="0">
                <a:solidFill>
                  <a:srgbClr val="000099"/>
                </a:solidFill>
                <a:latin typeface="Comic Sans MS" pitchFamily="66" charset="0"/>
              </a:rPr>
              <a:t> </a:t>
            </a:r>
            <a:endParaRPr lang="ru-RU" sz="2000" dirty="0">
              <a:solidFill>
                <a:srgbClr val="000099"/>
              </a:solidFill>
              <a:latin typeface="Comic Sans MS" pitchFamily="66" charset="0"/>
            </a:endParaRPr>
          </a:p>
        </p:txBody>
      </p:sp>
      <p:graphicFrame>
        <p:nvGraphicFramePr>
          <p:cNvPr id="13" name="Объект 12"/>
          <p:cNvGraphicFramePr>
            <a:graphicFrameLocks noChangeAspect="1"/>
          </p:cNvGraphicFramePr>
          <p:nvPr>
            <p:extLst>
              <p:ext uri="{D42A27DB-BD31-4B8C-83A1-F6EECF244321}">
                <p14:modId xmlns:p14="http://schemas.microsoft.com/office/powerpoint/2010/main" xmlns="" val="2867667068"/>
              </p:ext>
            </p:extLst>
          </p:nvPr>
        </p:nvGraphicFramePr>
        <p:xfrm>
          <a:off x="3981978" y="6232156"/>
          <a:ext cx="4582812" cy="356985"/>
        </p:xfrm>
        <a:graphic>
          <a:graphicData uri="http://schemas.openxmlformats.org/presentationml/2006/ole">
            <p:oleObj spid="_x0000_s272386" name="Equation" r:id="rId8" imgW="2527200" imgH="241200" progId="">
              <p:embed/>
            </p:oleObj>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xmlns="" val="100539050"/>
              </p:ext>
            </p:extLst>
          </p:nvPr>
        </p:nvGraphicFramePr>
        <p:xfrm>
          <a:off x="3993055" y="6556969"/>
          <a:ext cx="4350085" cy="1002706"/>
        </p:xfrm>
        <a:graphic>
          <a:graphicData uri="http://schemas.openxmlformats.org/presentationml/2006/ole">
            <p:oleObj spid="_x0000_s272387" name="Equation" r:id="rId9" imgW="2514600" imgH="711000" progId="">
              <p:embed/>
            </p:oleObj>
          </a:graphicData>
        </a:graphic>
      </p:graphicFrame>
      <p:sp>
        <p:nvSpPr>
          <p:cNvPr id="17" name="TextBox 16"/>
          <p:cNvSpPr txBox="1"/>
          <p:nvPr/>
        </p:nvSpPr>
        <p:spPr>
          <a:xfrm>
            <a:off x="-498772" y="5782479"/>
            <a:ext cx="5239416" cy="347983"/>
          </a:xfrm>
          <a:prstGeom prst="rect">
            <a:avLst/>
          </a:prstGeom>
          <a:noFill/>
        </p:spPr>
        <p:txBody>
          <a:bodyPr wrap="square" lIns="100776" tIns="50389" rIns="100776" bIns="50389" rtlCol="0">
            <a:spAutoFit/>
          </a:bodyPr>
          <a:lstStyle>
            <a:defPPr>
              <a:defRPr lang="ru-RU"/>
            </a:defPPr>
            <a:lvl1pPr algn="ctr">
              <a:defRPr sz="1600" b="1"/>
            </a:lvl1pPr>
          </a:lstStyle>
          <a:p>
            <a:pPr marL="314927" indent="-314927">
              <a:buFont typeface="Wingdings" panose="05000000000000000000" pitchFamily="2" charset="2"/>
              <a:buChar char="§"/>
            </a:pPr>
            <a:r>
              <a:rPr lang="ru-RU" dirty="0"/>
              <a:t> </a:t>
            </a:r>
            <a:r>
              <a:rPr lang="en-US" dirty="0" smtClean="0"/>
              <a:t>High temperature gradient:</a:t>
            </a:r>
            <a:endParaRPr lang="ru-RU" dirty="0"/>
          </a:p>
        </p:txBody>
      </p:sp>
      <p:graphicFrame>
        <p:nvGraphicFramePr>
          <p:cNvPr id="25" name="Объект 24"/>
          <p:cNvGraphicFramePr>
            <a:graphicFrameLocks noChangeAspect="1"/>
          </p:cNvGraphicFramePr>
          <p:nvPr>
            <p:extLst>
              <p:ext uri="{D42A27DB-BD31-4B8C-83A1-F6EECF244321}">
                <p14:modId xmlns:p14="http://schemas.microsoft.com/office/powerpoint/2010/main" xmlns="" val="2665244012"/>
              </p:ext>
            </p:extLst>
          </p:nvPr>
        </p:nvGraphicFramePr>
        <p:xfrm>
          <a:off x="3983303" y="5843633"/>
          <a:ext cx="2325529" cy="600224"/>
        </p:xfrm>
        <a:graphic>
          <a:graphicData uri="http://schemas.openxmlformats.org/presentationml/2006/ole">
            <p:oleObj spid="_x0000_s272388" name="Equation" r:id="rId10" imgW="1282680" imgH="406080" progId="">
              <p:embed/>
            </p:oleObj>
          </a:graphicData>
        </a:graphic>
      </p:graphicFrame>
    </p:spTree>
    <p:extLst>
      <p:ext uri="{BB962C8B-B14F-4D97-AF65-F5344CB8AC3E}">
        <p14:creationId xmlns:p14="http://schemas.microsoft.com/office/powerpoint/2010/main" xmlns="" val="2400862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94243" y="966096"/>
            <a:ext cx="2524669" cy="655760"/>
          </a:xfrm>
          <a:prstGeom prst="rect">
            <a:avLst/>
          </a:prstGeom>
          <a:solidFill>
            <a:schemeClr val="accent4">
              <a:lumMod val="20000"/>
              <a:lumOff val="80000"/>
            </a:schemeClr>
          </a:solidFill>
        </p:spPr>
        <p:txBody>
          <a:bodyPr wrap="none" lIns="100776" tIns="50389" rIns="100776" bIns="50389" rtlCol="0">
            <a:spAutoFit/>
          </a:bodyPr>
          <a:lstStyle/>
          <a:p>
            <a:r>
              <a:rPr lang="en-US" b="1" dirty="0" smtClean="0"/>
              <a:t>Zone </a:t>
            </a:r>
            <a:r>
              <a:rPr lang="ru-RU" b="1" dirty="0" smtClean="0"/>
              <a:t> 1.</a:t>
            </a:r>
            <a:endParaRPr lang="en-US" b="1" dirty="0" smtClean="0"/>
          </a:p>
          <a:p>
            <a:r>
              <a:rPr lang="en-US" b="1" dirty="0" smtClean="0"/>
              <a:t>Electron temperature</a:t>
            </a:r>
            <a:endParaRPr lang="ru-RU" b="1" dirty="0" smtClean="0"/>
          </a:p>
        </p:txBody>
      </p:sp>
      <p:sp>
        <p:nvSpPr>
          <p:cNvPr id="7" name="Прямоугольник 6"/>
          <p:cNvSpPr/>
          <p:nvPr/>
        </p:nvSpPr>
        <p:spPr>
          <a:xfrm>
            <a:off x="4993534" y="1817341"/>
            <a:ext cx="1604481" cy="378761"/>
          </a:xfrm>
          <a:prstGeom prst="rect">
            <a:avLst/>
          </a:prstGeom>
          <a:ln w="22225">
            <a:solidFill>
              <a:schemeClr val="accent4">
                <a:lumMod val="60000"/>
                <a:lumOff val="40000"/>
              </a:schemeClr>
            </a:solidFill>
          </a:ln>
        </p:spPr>
        <p:txBody>
          <a:bodyPr wrap="none" lIns="100776" tIns="50389" rIns="100776" bIns="50389">
            <a:spAutoFit/>
          </a:bodyPr>
          <a:lstStyle/>
          <a:p>
            <a:r>
              <a:rPr lang="en-US" dirty="0" smtClean="0">
                <a:latin typeface="Times New Roman" panose="02020603050405020304" pitchFamily="18" charset="0"/>
                <a:ea typeface="MS Mincho" panose="02020609040205080304" pitchFamily="49" charset="-128"/>
              </a:rPr>
              <a:t>T</a:t>
            </a:r>
            <a:r>
              <a:rPr lang="en-US" baseline="-25000" dirty="0" smtClean="0">
                <a:latin typeface="Times New Roman" panose="02020603050405020304" pitchFamily="18" charset="0"/>
                <a:ea typeface="MS Mincho" panose="02020609040205080304" pitchFamily="49" charset="-128"/>
              </a:rPr>
              <a:t>e1 </a:t>
            </a:r>
            <a:r>
              <a:rPr lang="ru-RU" dirty="0" smtClean="0">
                <a:latin typeface="Times New Roman" panose="02020603050405020304" pitchFamily="18" charset="0"/>
                <a:ea typeface="MS Mincho" panose="02020609040205080304" pitchFamily="49" charset="-128"/>
              </a:rPr>
              <a:t> </a:t>
            </a:r>
            <a:r>
              <a:rPr lang="ru-RU" dirty="0">
                <a:latin typeface="Times New Roman" panose="02020603050405020304" pitchFamily="18" charset="0"/>
                <a:ea typeface="MS Mincho" panose="02020609040205080304" pitchFamily="49" charset="-128"/>
              </a:rPr>
              <a:t>= </a:t>
            </a:r>
            <a:r>
              <a:rPr lang="ru-RU" dirty="0" smtClean="0">
                <a:latin typeface="Times New Roman" panose="02020603050405020304" pitchFamily="18" charset="0"/>
                <a:ea typeface="MS Mincho" panose="02020609040205080304" pitchFamily="49" charset="-128"/>
              </a:rPr>
              <a:t> 2200</a:t>
            </a:r>
            <a:r>
              <a:rPr lang="ru-RU" dirty="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eV</a:t>
            </a:r>
            <a:endParaRPr lang="ru-RU" dirty="0"/>
          </a:p>
        </p:txBody>
      </p:sp>
      <p:sp>
        <p:nvSpPr>
          <p:cNvPr id="9" name="TextBox 8"/>
          <p:cNvSpPr txBox="1"/>
          <p:nvPr/>
        </p:nvSpPr>
        <p:spPr>
          <a:xfrm>
            <a:off x="4786087" y="960572"/>
            <a:ext cx="2588789" cy="655760"/>
          </a:xfrm>
          <a:prstGeom prst="rect">
            <a:avLst/>
          </a:prstGeom>
          <a:solidFill>
            <a:schemeClr val="accent4">
              <a:lumMod val="20000"/>
              <a:lumOff val="80000"/>
            </a:schemeClr>
          </a:solidFill>
        </p:spPr>
        <p:txBody>
          <a:bodyPr wrap="none" lIns="100776" tIns="50389" rIns="100776" bIns="50389" rtlCol="0">
            <a:spAutoFit/>
          </a:bodyPr>
          <a:lstStyle/>
          <a:p>
            <a:r>
              <a:rPr lang="en-US" b="1" dirty="0" smtClean="0"/>
              <a:t>Zones</a:t>
            </a:r>
            <a:r>
              <a:rPr lang="ru-RU" b="1" dirty="0" smtClean="0"/>
              <a:t> 2</a:t>
            </a:r>
            <a:r>
              <a:rPr lang="en-US" b="1" dirty="0" smtClean="0"/>
              <a:t>.1</a:t>
            </a:r>
            <a:r>
              <a:rPr lang="en-US" b="1" dirty="0"/>
              <a:t> </a:t>
            </a:r>
            <a:r>
              <a:rPr lang="ru-RU" b="1" dirty="0"/>
              <a:t> </a:t>
            </a:r>
            <a:r>
              <a:rPr lang="ru-RU" b="1" dirty="0" smtClean="0"/>
              <a:t>и </a:t>
            </a:r>
            <a:r>
              <a:rPr lang="en-US" b="1" dirty="0" smtClean="0"/>
              <a:t>2.2</a:t>
            </a:r>
            <a:r>
              <a:rPr lang="ru-RU" b="1" dirty="0" smtClean="0"/>
              <a:t>.</a:t>
            </a:r>
          </a:p>
          <a:p>
            <a:r>
              <a:rPr lang="en-US" b="1" dirty="0"/>
              <a:t> </a:t>
            </a:r>
            <a:r>
              <a:rPr lang="en-US" b="1" dirty="0" smtClean="0"/>
              <a:t>Electron temperature</a:t>
            </a:r>
            <a:endParaRPr lang="ru-RU" b="1" dirty="0"/>
          </a:p>
        </p:txBody>
      </p:sp>
      <p:sp>
        <p:nvSpPr>
          <p:cNvPr id="10" name="Прямоугольник 9"/>
          <p:cNvSpPr/>
          <p:nvPr/>
        </p:nvSpPr>
        <p:spPr>
          <a:xfrm>
            <a:off x="4993533" y="1819766"/>
            <a:ext cx="2905222" cy="378761"/>
          </a:xfrm>
          <a:prstGeom prst="rect">
            <a:avLst/>
          </a:prstGeom>
          <a:solidFill>
            <a:schemeClr val="accent4">
              <a:lumMod val="20000"/>
              <a:lumOff val="80000"/>
            </a:schemeClr>
          </a:solidFill>
          <a:ln w="22225">
            <a:solidFill>
              <a:schemeClr val="accent4">
                <a:lumMod val="60000"/>
                <a:lumOff val="40000"/>
              </a:schemeClr>
            </a:solidFill>
          </a:ln>
        </p:spPr>
        <p:txBody>
          <a:bodyPr wrap="none" lIns="100776" tIns="50389" rIns="100776" bIns="50389">
            <a:spAutoFit/>
          </a:bodyPr>
          <a:lstStyle/>
          <a:p>
            <a:r>
              <a:rPr lang="en-US" dirty="0" smtClean="0">
                <a:latin typeface="Times New Roman" panose="02020603050405020304" pitchFamily="18" charset="0"/>
                <a:ea typeface="MS Mincho" panose="02020609040205080304" pitchFamily="49" charset="-128"/>
              </a:rPr>
              <a:t>T</a:t>
            </a:r>
            <a:r>
              <a:rPr lang="en-US" baseline="-25000" dirty="0" smtClean="0">
                <a:latin typeface="Times New Roman" panose="02020603050405020304" pitchFamily="18" charset="0"/>
                <a:ea typeface="MS Mincho" panose="02020609040205080304" pitchFamily="49" charset="-128"/>
              </a:rPr>
              <a:t>e2.1 </a:t>
            </a:r>
            <a:r>
              <a:rPr lang="ru-RU" dirty="0" smtClean="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11</a:t>
            </a:r>
            <a:r>
              <a:rPr lang="ru-RU" dirty="0" smtClean="0">
                <a:latin typeface="Times New Roman" panose="02020603050405020304" pitchFamily="18" charset="0"/>
                <a:ea typeface="MS Mincho" panose="02020609040205080304" pitchFamily="49" charset="-128"/>
              </a:rPr>
              <a:t>00 </a:t>
            </a:r>
            <a:r>
              <a:rPr lang="en-US" dirty="0" smtClean="0">
                <a:latin typeface="Times New Roman" panose="02020603050405020304" pitchFamily="18" charset="0"/>
                <a:ea typeface="MS Mincho" panose="02020609040205080304" pitchFamily="49" charset="-128"/>
              </a:rPr>
              <a:t>eV</a:t>
            </a:r>
            <a:r>
              <a:rPr lang="ru-RU" dirty="0" smtClean="0">
                <a:latin typeface="Times New Roman" panose="02020603050405020304" pitchFamily="18" charset="0"/>
                <a:ea typeface="MS Mincho" panose="02020609040205080304" pitchFamily="49" charset="-128"/>
              </a:rPr>
              <a:t>,</a:t>
            </a:r>
            <a:r>
              <a:rPr lang="en-US" dirty="0" smtClean="0">
                <a:latin typeface="Times New Roman" panose="02020603050405020304" pitchFamily="18" charset="0"/>
                <a:ea typeface="MS Mincho" panose="02020609040205080304" pitchFamily="49" charset="-128"/>
              </a:rPr>
              <a:t> T</a:t>
            </a:r>
            <a:r>
              <a:rPr lang="en-US" baseline="-25000" dirty="0" smtClean="0">
                <a:latin typeface="Times New Roman" panose="02020603050405020304" pitchFamily="18" charset="0"/>
                <a:ea typeface="MS Mincho" panose="02020609040205080304" pitchFamily="49" charset="-128"/>
              </a:rPr>
              <a:t>e2.2 </a:t>
            </a:r>
            <a:r>
              <a:rPr lang="en-US" dirty="0" smtClean="0">
                <a:latin typeface="Times New Roman" panose="02020603050405020304" pitchFamily="18" charset="0"/>
                <a:ea typeface="MS Mincho" panose="02020609040205080304" pitchFamily="49" charset="-128"/>
              </a:rPr>
              <a:t>=3</a:t>
            </a:r>
            <a:r>
              <a:rPr lang="ru-RU" dirty="0" smtClean="0">
                <a:latin typeface="Times New Roman" panose="02020603050405020304" pitchFamily="18" charset="0"/>
                <a:ea typeface="MS Mincho" panose="02020609040205080304" pitchFamily="49" charset="-128"/>
              </a:rPr>
              <a:t>00</a:t>
            </a:r>
            <a:r>
              <a:rPr lang="ru-RU" dirty="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eV</a:t>
            </a:r>
            <a:endParaRPr lang="ru-RU" dirty="0"/>
          </a:p>
        </p:txBody>
      </p:sp>
      <p:sp>
        <p:nvSpPr>
          <p:cNvPr id="11" name="Прямоугольник 10"/>
          <p:cNvSpPr/>
          <p:nvPr/>
        </p:nvSpPr>
        <p:spPr>
          <a:xfrm>
            <a:off x="4827676" y="6131045"/>
            <a:ext cx="5251362" cy="932759"/>
          </a:xfrm>
          <a:prstGeom prst="rect">
            <a:avLst/>
          </a:prstGeom>
        </p:spPr>
        <p:txBody>
          <a:bodyPr wrap="square" lIns="100776" tIns="50389" rIns="100776" bIns="50389">
            <a:spAutoFit/>
          </a:bodyPr>
          <a:lstStyle/>
          <a:p>
            <a:pPr algn="ctr">
              <a:spcAft>
                <a:spcPts val="882"/>
              </a:spcAft>
            </a:pPr>
            <a:r>
              <a:rPr lang="en-US" dirty="0">
                <a:ea typeface="MS Mincho" panose="02020609040205080304" pitchFamily="49" charset="-128"/>
                <a:cs typeface="Times New Roman" panose="02020603050405020304" pitchFamily="18" charset="0"/>
              </a:rPr>
              <a:t>Emissive Fe spectrum  calculated for </a:t>
            </a:r>
            <a:r>
              <a:rPr lang="ru-RU" dirty="0" smtClean="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N</a:t>
            </a:r>
            <a:r>
              <a:rPr lang="en-US" baseline="-25000" dirty="0">
                <a:ea typeface="MS Mincho" panose="02020609040205080304" pitchFamily="49" charset="-128"/>
                <a:cs typeface="Times New Roman" panose="02020603050405020304" pitchFamily="18" charset="0"/>
              </a:rPr>
              <a:t>e</a:t>
            </a:r>
            <a:r>
              <a:rPr lang="ru-RU" dirty="0">
                <a:ea typeface="MS Mincho" panose="02020609040205080304" pitchFamily="49" charset="-128"/>
                <a:cs typeface="Times New Roman" panose="02020603050405020304" pitchFamily="18" charset="0"/>
              </a:rPr>
              <a:t> = 5·10</a:t>
            </a:r>
            <a:r>
              <a:rPr lang="ru-RU" baseline="30000" dirty="0">
                <a:ea typeface="MS Mincho" panose="02020609040205080304" pitchFamily="49" charset="-128"/>
                <a:cs typeface="Times New Roman" panose="02020603050405020304" pitchFamily="18" charset="0"/>
              </a:rPr>
              <a:t>23</a:t>
            </a:r>
            <a:r>
              <a:rPr lang="ru-RU" dirty="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cm</a:t>
            </a:r>
            <a:r>
              <a:rPr lang="ru-RU" baseline="30000" dirty="0" smtClean="0">
                <a:ea typeface="MS Mincho" panose="02020609040205080304" pitchFamily="49" charset="-128"/>
                <a:cs typeface="Times New Roman" panose="02020603050405020304" pitchFamily="18" charset="0"/>
              </a:rPr>
              <a:t>-3</a:t>
            </a:r>
            <a:r>
              <a:rPr lang="ru-RU" dirty="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d </a:t>
            </a:r>
            <a:r>
              <a:rPr lang="ru-RU" dirty="0">
                <a:ea typeface="MS Mincho" panose="02020609040205080304" pitchFamily="49" charset="-128"/>
                <a:cs typeface="Times New Roman" panose="02020603050405020304" pitchFamily="18" charset="0"/>
              </a:rPr>
              <a:t>= 2 </a:t>
            </a:r>
            <a:r>
              <a:rPr lang="en-US" dirty="0" smtClean="0">
                <a:latin typeface="Symbol" panose="05050102010706020507" pitchFamily="18" charset="2"/>
                <a:ea typeface="MS Mincho" panose="02020609040205080304" pitchFamily="49" charset="-128"/>
                <a:cs typeface="Times New Roman" panose="02020603050405020304" pitchFamily="18" charset="0"/>
              </a:rPr>
              <a:t>m</a:t>
            </a:r>
            <a:r>
              <a:rPr lang="en-US" dirty="0" smtClean="0">
                <a:ea typeface="MS Mincho" panose="02020609040205080304" pitchFamily="49" charset="-128"/>
                <a:cs typeface="Times New Roman" panose="02020603050405020304" pitchFamily="18" charset="0"/>
              </a:rPr>
              <a:t>m and various electron temperatures</a:t>
            </a:r>
            <a:endParaRPr lang="ru-RU" sz="1500" dirty="0">
              <a:ea typeface="MS Mincho" panose="02020609040205080304" pitchFamily="49" charset="-128"/>
              <a:cs typeface="Times New Roman" panose="02020603050405020304" pitchFamily="18" charset="0"/>
            </a:endParaRPr>
          </a:p>
        </p:txBody>
      </p:sp>
      <p:sp>
        <p:nvSpPr>
          <p:cNvPr id="13" name="TextBox 12"/>
          <p:cNvSpPr txBox="1"/>
          <p:nvPr/>
        </p:nvSpPr>
        <p:spPr>
          <a:xfrm>
            <a:off x="4786086" y="953044"/>
            <a:ext cx="3302638" cy="655760"/>
          </a:xfrm>
          <a:prstGeom prst="rect">
            <a:avLst/>
          </a:prstGeom>
          <a:solidFill>
            <a:schemeClr val="accent4">
              <a:lumMod val="20000"/>
              <a:lumOff val="80000"/>
            </a:schemeClr>
          </a:solidFill>
        </p:spPr>
        <p:txBody>
          <a:bodyPr wrap="none" lIns="100776" tIns="50389" rIns="100776" bIns="50389" rtlCol="0">
            <a:spAutoFit/>
          </a:bodyPr>
          <a:lstStyle/>
          <a:p>
            <a:r>
              <a:rPr lang="en-US" b="1" dirty="0" smtClean="0"/>
              <a:t>Zones</a:t>
            </a:r>
            <a:r>
              <a:rPr lang="ru-RU" b="1" dirty="0" smtClean="0"/>
              <a:t> 2.1 и 2.2.</a:t>
            </a:r>
          </a:p>
          <a:p>
            <a:r>
              <a:rPr lang="ru-RU" b="1" dirty="0" smtClean="0"/>
              <a:t> </a:t>
            </a:r>
            <a:r>
              <a:rPr lang="en-US" b="1" dirty="0" smtClean="0"/>
              <a:t>To choose  electron density</a:t>
            </a:r>
            <a:endParaRPr lang="ru-RU" b="1" dirty="0"/>
          </a:p>
        </p:txBody>
      </p:sp>
      <p:sp>
        <p:nvSpPr>
          <p:cNvPr id="15" name="Прямоугольник 14"/>
          <p:cNvSpPr/>
          <p:nvPr/>
        </p:nvSpPr>
        <p:spPr>
          <a:xfrm>
            <a:off x="4586867" y="6093548"/>
            <a:ext cx="5492172" cy="994314"/>
          </a:xfrm>
          <a:prstGeom prst="rect">
            <a:avLst/>
          </a:prstGeom>
          <a:solidFill>
            <a:schemeClr val="bg1"/>
          </a:solidFill>
        </p:spPr>
        <p:txBody>
          <a:bodyPr wrap="square" lIns="100776" tIns="50389" rIns="100776" bIns="50389">
            <a:spAutoFit/>
          </a:bodyPr>
          <a:lstStyle/>
          <a:p>
            <a:pPr algn="ctr">
              <a:spcAft>
                <a:spcPts val="882"/>
              </a:spcAft>
            </a:pPr>
            <a:r>
              <a:rPr lang="en-US" dirty="0" smtClean="0">
                <a:ea typeface="MS Mincho" panose="02020609040205080304" pitchFamily="49" charset="-128"/>
                <a:cs typeface="Times New Roman" panose="02020603050405020304" pitchFamily="18" charset="0"/>
              </a:rPr>
              <a:t>   Emissive Fe spectrum  calculated for </a:t>
            </a:r>
            <a:r>
              <a:rPr lang="ru-RU" dirty="0" smtClean="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T</a:t>
            </a:r>
            <a:r>
              <a:rPr lang="en-US" baseline="-25000" dirty="0">
                <a:ea typeface="MS Mincho" panose="02020609040205080304" pitchFamily="49" charset="-128"/>
                <a:cs typeface="Times New Roman" panose="02020603050405020304" pitchFamily="18" charset="0"/>
              </a:rPr>
              <a:t>e</a:t>
            </a:r>
            <a:r>
              <a:rPr lang="ru-RU" dirty="0">
                <a:ea typeface="MS Mincho" panose="02020609040205080304" pitchFamily="49" charset="-128"/>
                <a:cs typeface="Times New Roman" panose="02020603050405020304" pitchFamily="18" charset="0"/>
              </a:rPr>
              <a:t> = 9</a:t>
            </a:r>
            <a:r>
              <a:rPr lang="ru-RU" dirty="0" smtClean="0">
                <a:ea typeface="MS Mincho" panose="02020609040205080304" pitchFamily="49" charset="-128"/>
                <a:cs typeface="Times New Roman" panose="02020603050405020304" pitchFamily="18" charset="0"/>
              </a:rPr>
              <a:t>00 </a:t>
            </a:r>
            <a:r>
              <a:rPr lang="en-US" dirty="0" smtClean="0">
                <a:ea typeface="MS Mincho" panose="02020609040205080304" pitchFamily="49" charset="-128"/>
                <a:cs typeface="Times New Roman" panose="02020603050405020304" pitchFamily="18" charset="0"/>
              </a:rPr>
              <a:t>eV</a:t>
            </a:r>
            <a:r>
              <a:rPr lang="ru-RU" dirty="0" smtClean="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d </a:t>
            </a:r>
            <a:r>
              <a:rPr lang="ru-RU" dirty="0">
                <a:ea typeface="MS Mincho" panose="02020609040205080304" pitchFamily="49" charset="-128"/>
                <a:cs typeface="Times New Roman" panose="02020603050405020304" pitchFamily="18" charset="0"/>
              </a:rPr>
              <a:t>= 2 </a:t>
            </a:r>
            <a:r>
              <a:rPr lang="en-US" dirty="0" smtClean="0">
                <a:latin typeface="Symbol" panose="05050102010706020507" pitchFamily="18" charset="2"/>
                <a:ea typeface="MS Mincho" panose="02020609040205080304" pitchFamily="49" charset="-128"/>
                <a:cs typeface="Times New Roman" panose="02020603050405020304" pitchFamily="18" charset="0"/>
              </a:rPr>
              <a:t>m</a:t>
            </a:r>
            <a:r>
              <a:rPr lang="en-US" dirty="0" smtClean="0">
                <a:ea typeface="MS Mincho" panose="02020609040205080304" pitchFamily="49" charset="-128"/>
                <a:cs typeface="Times New Roman" panose="02020603050405020304" pitchFamily="18" charset="0"/>
              </a:rPr>
              <a:t>m</a:t>
            </a:r>
            <a:r>
              <a:rPr lang="ru-RU" dirty="0" smtClean="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 and various electron densities </a:t>
            </a:r>
            <a:r>
              <a:rPr lang="en-US" sz="2200" dirty="0" smtClean="0">
                <a:ea typeface="MS Mincho" panose="02020609040205080304" pitchFamily="49" charset="-128"/>
                <a:cs typeface="Times New Roman" panose="02020603050405020304" pitchFamily="18" charset="0"/>
              </a:rPr>
              <a:t>N</a:t>
            </a:r>
            <a:r>
              <a:rPr lang="en-US" dirty="0" smtClean="0">
                <a:ea typeface="MS Mincho" panose="02020609040205080304" pitchFamily="49" charset="-128"/>
                <a:cs typeface="Times New Roman" panose="02020603050405020304" pitchFamily="18" charset="0"/>
              </a:rPr>
              <a:t>e2 including  hot electrons with </a:t>
            </a:r>
            <a:r>
              <a:rPr lang="ru-RU" dirty="0" smtClean="0">
                <a:ea typeface="MS Mincho" panose="02020609040205080304" pitchFamily="49" charset="-128"/>
                <a:cs typeface="Times New Roman" panose="02020603050405020304" pitchFamily="18" charset="0"/>
              </a:rPr>
              <a:t> </a:t>
            </a:r>
            <a:r>
              <a:rPr lang="en-US" dirty="0">
                <a:ea typeface="MS Mincho" panose="02020609040205080304" pitchFamily="49" charset="-128"/>
                <a:cs typeface="Times New Roman" panose="02020603050405020304" pitchFamily="18" charset="0"/>
              </a:rPr>
              <a:t>T</a:t>
            </a:r>
            <a:r>
              <a:rPr lang="en-US" baseline="-25000" dirty="0">
                <a:ea typeface="MS Mincho" panose="02020609040205080304" pitchFamily="49" charset="-128"/>
                <a:cs typeface="Times New Roman" panose="02020603050405020304" pitchFamily="18" charset="0"/>
              </a:rPr>
              <a:t>hot</a:t>
            </a:r>
            <a:r>
              <a:rPr lang="ru-RU" dirty="0">
                <a:ea typeface="MS Mincho" panose="02020609040205080304" pitchFamily="49" charset="-128"/>
                <a:cs typeface="Times New Roman" panose="02020603050405020304" pitchFamily="18" charset="0"/>
              </a:rPr>
              <a:t> = 10 </a:t>
            </a:r>
            <a:r>
              <a:rPr lang="en-US" dirty="0" smtClean="0">
                <a:ea typeface="MS Mincho" panose="02020609040205080304" pitchFamily="49" charset="-128"/>
                <a:cs typeface="Times New Roman" panose="02020603050405020304" pitchFamily="18" charset="0"/>
              </a:rPr>
              <a:t>keV</a:t>
            </a:r>
            <a:r>
              <a:rPr lang="ru-RU" dirty="0" smtClean="0">
                <a:ea typeface="MS Mincho" panose="02020609040205080304" pitchFamily="49" charset="-128"/>
                <a:cs typeface="Times New Roman" panose="02020603050405020304" pitchFamily="18" charset="0"/>
              </a:rPr>
              <a:t>.</a:t>
            </a:r>
            <a:endParaRPr lang="ru-RU" sz="1500" dirty="0">
              <a:ea typeface="MS Mincho" panose="02020609040205080304" pitchFamily="49" charset="-128"/>
              <a:cs typeface="Times New Roman" panose="02020603050405020304" pitchFamily="18" charset="0"/>
            </a:endParaRPr>
          </a:p>
        </p:txBody>
      </p:sp>
      <p:sp>
        <p:nvSpPr>
          <p:cNvPr id="14" name="Прямоугольник 13"/>
          <p:cNvSpPr/>
          <p:nvPr/>
        </p:nvSpPr>
        <p:spPr>
          <a:xfrm>
            <a:off x="4988990" y="1815228"/>
            <a:ext cx="4869506" cy="378761"/>
          </a:xfrm>
          <a:prstGeom prst="rect">
            <a:avLst/>
          </a:prstGeom>
          <a:solidFill>
            <a:schemeClr val="accent4">
              <a:lumMod val="20000"/>
              <a:lumOff val="80000"/>
            </a:schemeClr>
          </a:solidFill>
          <a:ln w="22225">
            <a:solidFill>
              <a:schemeClr val="accent4">
                <a:lumMod val="60000"/>
                <a:lumOff val="40000"/>
              </a:schemeClr>
            </a:solidFill>
          </a:ln>
        </p:spPr>
        <p:txBody>
          <a:bodyPr wrap="square" lIns="100776" tIns="50389" rIns="100776" bIns="50389">
            <a:spAutoFit/>
          </a:bodyPr>
          <a:lstStyle/>
          <a:p>
            <a:r>
              <a:rPr lang="en-US" dirty="0" smtClean="0">
                <a:latin typeface="Times New Roman" panose="02020603050405020304" pitchFamily="18" charset="0"/>
                <a:ea typeface="MS Mincho" panose="02020609040205080304" pitchFamily="49" charset="-128"/>
              </a:rPr>
              <a:t>N</a:t>
            </a:r>
            <a:r>
              <a:rPr lang="en-US" baseline="-25000" dirty="0" smtClean="0">
                <a:latin typeface="Times New Roman" panose="02020603050405020304" pitchFamily="18" charset="0"/>
                <a:ea typeface="MS Mincho" panose="02020609040205080304" pitchFamily="49" charset="-128"/>
              </a:rPr>
              <a:t>e1 </a:t>
            </a:r>
            <a:r>
              <a:rPr lang="en-US" dirty="0" smtClean="0">
                <a:latin typeface="Times New Roman" panose="02020603050405020304" pitchFamily="18" charset="0"/>
                <a:ea typeface="MS Mincho" panose="02020609040205080304" pitchFamily="49" charset="-128"/>
              </a:rPr>
              <a:t>≤ N</a:t>
            </a:r>
            <a:r>
              <a:rPr lang="en-US" baseline="-25000" dirty="0" smtClean="0">
                <a:latin typeface="Times New Roman" panose="02020603050405020304" pitchFamily="18" charset="0"/>
                <a:ea typeface="MS Mincho" panose="02020609040205080304" pitchFamily="49" charset="-128"/>
              </a:rPr>
              <a:t>e2</a:t>
            </a:r>
            <a:r>
              <a:rPr lang="ru-RU" baseline="-25000" dirty="0" smtClean="0">
                <a:latin typeface="Times New Roman" panose="02020603050405020304" pitchFamily="18" charset="0"/>
                <a:ea typeface="MS Mincho" panose="02020609040205080304" pitchFamily="49" charset="-128"/>
              </a:rPr>
              <a:t>.1</a:t>
            </a:r>
            <a:r>
              <a:rPr lang="en-US" baseline="-25000" dirty="0" smtClean="0">
                <a:latin typeface="Times New Roman" panose="02020603050405020304" pitchFamily="18" charset="0"/>
                <a:ea typeface="MS Mincho" panose="02020609040205080304" pitchFamily="49" charset="-128"/>
              </a:rPr>
              <a:t> </a:t>
            </a:r>
            <a:r>
              <a:rPr lang="ru-RU" dirty="0" smtClean="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 N</a:t>
            </a:r>
            <a:r>
              <a:rPr lang="en-US" baseline="-25000" dirty="0" smtClean="0">
                <a:latin typeface="Times New Roman" panose="02020603050405020304" pitchFamily="18" charset="0"/>
                <a:ea typeface="MS Mincho" panose="02020609040205080304" pitchFamily="49" charset="-128"/>
              </a:rPr>
              <a:t>e</a:t>
            </a:r>
            <a:r>
              <a:rPr lang="ru-RU" baseline="-25000" dirty="0" smtClean="0">
                <a:latin typeface="Times New Roman" panose="02020603050405020304" pitchFamily="18" charset="0"/>
                <a:ea typeface="MS Mincho" panose="02020609040205080304" pitchFamily="49" charset="-128"/>
              </a:rPr>
              <a:t>2.2</a:t>
            </a:r>
            <a:r>
              <a:rPr lang="en-US" dirty="0" smtClean="0">
                <a:latin typeface="Times New Roman" panose="02020603050405020304" pitchFamily="18" charset="0"/>
                <a:ea typeface="MS Mincho" panose="02020609040205080304" pitchFamily="49" charset="-128"/>
              </a:rPr>
              <a:t> ≤ </a:t>
            </a:r>
            <a:r>
              <a:rPr lang="en-US" dirty="0" err="1" smtClean="0">
                <a:latin typeface="Times New Roman" panose="02020603050405020304" pitchFamily="18" charset="0"/>
                <a:ea typeface="MS Mincho" panose="02020609040205080304" pitchFamily="49" charset="-128"/>
              </a:rPr>
              <a:t>N</a:t>
            </a:r>
            <a:r>
              <a:rPr lang="en-US" baseline="-25000" dirty="0" err="1" smtClean="0">
                <a:latin typeface="Times New Roman" panose="02020603050405020304" pitchFamily="18" charset="0"/>
                <a:ea typeface="MS Mincho" panose="02020609040205080304" pitchFamily="49" charset="-128"/>
              </a:rPr>
              <a:t>solid</a:t>
            </a:r>
            <a:r>
              <a:rPr lang="en-US" baseline="-25000" dirty="0" smtClean="0">
                <a:latin typeface="Times New Roman" panose="02020603050405020304" pitchFamily="18" charset="0"/>
                <a:ea typeface="MS Mincho" panose="02020609040205080304" pitchFamily="49" charset="-128"/>
              </a:rPr>
              <a:t> </a:t>
            </a:r>
            <a:r>
              <a:rPr lang="ru-RU" baseline="-25000" dirty="0" smtClean="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N</a:t>
            </a:r>
            <a:r>
              <a:rPr lang="en-US" baseline="-25000" dirty="0" smtClean="0">
                <a:latin typeface="Times New Roman" panose="02020603050405020304" pitchFamily="18" charset="0"/>
                <a:ea typeface="MS Mincho" panose="02020609040205080304" pitchFamily="49" charset="-128"/>
              </a:rPr>
              <a:t>e2 </a:t>
            </a:r>
            <a:r>
              <a:rPr lang="en-US" dirty="0" smtClean="0">
                <a:latin typeface="Times New Roman" panose="02020603050405020304" pitchFamily="18" charset="0"/>
                <a:ea typeface="MS Mincho" panose="02020609040205080304" pitchFamily="49" charset="-128"/>
              </a:rPr>
              <a:t>= 5×10</a:t>
            </a:r>
            <a:r>
              <a:rPr lang="en-US" b="1" baseline="30000" dirty="0" smtClean="0">
                <a:latin typeface="Times New Roman" panose="02020603050405020304" pitchFamily="18" charset="0"/>
                <a:ea typeface="Droid Sans Fallback"/>
              </a:rPr>
              <a:t>23 </a:t>
            </a:r>
            <a:r>
              <a:rPr lang="en-US" dirty="0" smtClean="0">
                <a:latin typeface="Times New Roman" panose="02020603050405020304" pitchFamily="18" charset="0"/>
                <a:ea typeface="MS Mincho" panose="02020609040205080304" pitchFamily="49" charset="-128"/>
              </a:rPr>
              <a:t>cm</a:t>
            </a:r>
            <a:r>
              <a:rPr lang="ru-RU" b="1" baseline="30000" dirty="0" smtClean="0">
                <a:latin typeface="Times New Roman" panose="02020603050405020304" pitchFamily="18" charset="0"/>
                <a:ea typeface="Droid Sans Fallback"/>
              </a:rPr>
              <a:t>-3</a:t>
            </a:r>
            <a:r>
              <a:rPr lang="en-US" b="1" baseline="30000" dirty="0" smtClean="0">
                <a:latin typeface="Times New Roman" panose="02020603050405020304" pitchFamily="18" charset="0"/>
                <a:ea typeface="Droid Sans Fallback"/>
              </a:rPr>
              <a:t> </a:t>
            </a:r>
            <a:r>
              <a:rPr lang="en-US" baseline="-25000" dirty="0" smtClean="0">
                <a:latin typeface="Times New Roman" panose="02020603050405020304" pitchFamily="18" charset="0"/>
                <a:ea typeface="MS Mincho" panose="02020609040205080304" pitchFamily="49" charset="-128"/>
              </a:rPr>
              <a:t> </a:t>
            </a:r>
            <a:endParaRPr lang="ru-RU" dirty="0"/>
          </a:p>
        </p:txBody>
      </p:sp>
      <p:sp>
        <p:nvSpPr>
          <p:cNvPr id="18" name="TextBox 6"/>
          <p:cNvSpPr txBox="1">
            <a:spLocks noChangeArrowheads="1"/>
          </p:cNvSpPr>
          <p:nvPr/>
        </p:nvSpPr>
        <p:spPr bwMode="auto">
          <a:xfrm>
            <a:off x="0" y="7430704"/>
            <a:ext cx="10079038" cy="37876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002060"/>
              </a:gs>
            </a:gsLst>
            <a:path path="shape">
              <a:fillToRect l="50000" t="50000" r="50000" b="50000"/>
            </a:path>
            <a:tileRect/>
          </a:gradFill>
          <a:ln w="9525">
            <a:noFill/>
            <a:miter lim="800000"/>
            <a:headEnd/>
            <a:tailEnd/>
          </a:ln>
        </p:spPr>
        <p:txBody>
          <a:bodyPr wrap="square" lIns="100776" tIns="50389" rIns="100776" bIns="50389">
            <a:spAutoFit/>
          </a:bodyPr>
          <a:lstStyle>
            <a:defPPr>
              <a:defRPr lang="ru-RU"/>
            </a:defPPr>
            <a:lvl1pPr algn="ctr">
              <a:defRPr b="1"/>
            </a:lvl1pPr>
          </a:lstStyle>
          <a:p>
            <a:endParaRPr lang="ru-RU" dirty="0"/>
          </a:p>
        </p:txBody>
      </p:sp>
      <p:pic>
        <p:nvPicPr>
          <p:cNvPr id="19" name="Рисунок 18"/>
          <p:cNvPicPr/>
          <p:nvPr/>
        </p:nvPicPr>
        <p:blipFill>
          <a:blip r:embed="rId3" cstate="print"/>
          <a:stretch>
            <a:fillRect/>
          </a:stretch>
        </p:blipFill>
        <p:spPr>
          <a:xfrm>
            <a:off x="36339" y="780314"/>
            <a:ext cx="4634041" cy="5765846"/>
          </a:xfrm>
          <a:prstGeom prst="rect">
            <a:avLst/>
          </a:prstGeom>
        </p:spPr>
      </p:pic>
      <p:sp>
        <p:nvSpPr>
          <p:cNvPr id="20" name="TextBox 19"/>
          <p:cNvSpPr txBox="1"/>
          <p:nvPr/>
        </p:nvSpPr>
        <p:spPr>
          <a:xfrm>
            <a:off x="-215935" y="126967"/>
            <a:ext cx="10510907" cy="441039"/>
          </a:xfrm>
          <a:prstGeom prst="rect">
            <a:avLst/>
          </a:prstGeom>
          <a:noFill/>
        </p:spPr>
        <p:txBody>
          <a:bodyPr wrap="square" lIns="100776" tIns="50389" rIns="100776" bIns="50389">
            <a:spAutoFit/>
          </a:bodyPr>
          <a:lstStyle/>
          <a:p>
            <a:pPr algn="ctr">
              <a:defRPr/>
            </a:pPr>
            <a:r>
              <a:rPr lang="en-US" sz="2200" b="1" dirty="0">
                <a:solidFill>
                  <a:srgbClr val="7030A0"/>
                </a:solidFill>
                <a:latin typeface="Comic Sans MS" panose="030F0702030302020204" pitchFamily="66" charset="0"/>
              </a:rPr>
              <a:t> </a:t>
            </a:r>
            <a:r>
              <a:rPr lang="en-US" sz="2200" b="1" dirty="0" smtClean="0">
                <a:solidFill>
                  <a:srgbClr val="7030A0"/>
                </a:solidFill>
                <a:latin typeface="Comic Sans MS" panose="030F0702030302020204" pitchFamily="66" charset="0"/>
              </a:rPr>
              <a:t>Determination on plasma parameters for Zones 1, 2 and 3</a:t>
            </a:r>
            <a:endParaRPr lang="ru-RU" b="1" dirty="0">
              <a:solidFill>
                <a:srgbClr val="7030A0"/>
              </a:solidFill>
              <a:latin typeface="Comic Sans MS" panose="030F0702030302020204" pitchFamily="66" charset="0"/>
            </a:endParaRPr>
          </a:p>
        </p:txBody>
      </p:sp>
      <p:pic>
        <p:nvPicPr>
          <p:cNvPr id="22" name="Рисунок 21"/>
          <p:cNvPicPr>
            <a:picLocks noChangeAspect="1"/>
          </p:cNvPicPr>
          <p:nvPr/>
        </p:nvPicPr>
        <p:blipFill>
          <a:blip r:embed="rId4" cstate="print"/>
          <a:stretch>
            <a:fillRect/>
          </a:stretch>
        </p:blipFill>
        <p:spPr>
          <a:xfrm>
            <a:off x="5260815" y="2484763"/>
            <a:ext cx="4318870" cy="3403369"/>
          </a:xfrm>
          <a:prstGeom prst="rect">
            <a:avLst/>
          </a:prstGeom>
        </p:spPr>
      </p:pic>
      <p:sp>
        <p:nvSpPr>
          <p:cNvPr id="23" name="TextBox 22"/>
          <p:cNvSpPr txBox="1"/>
          <p:nvPr/>
        </p:nvSpPr>
        <p:spPr>
          <a:xfrm>
            <a:off x="6999431" y="688974"/>
            <a:ext cx="3130782" cy="840426"/>
          </a:xfrm>
          <a:prstGeom prst="rect">
            <a:avLst/>
          </a:prstGeom>
          <a:noFill/>
        </p:spPr>
        <p:txBody>
          <a:bodyPr wrap="square" lIns="100776" tIns="50389" rIns="100776" bIns="50389" rtlCol="0">
            <a:spAutoFit/>
          </a:bodyPr>
          <a:lstStyle>
            <a:defPPr>
              <a:defRPr lang="ru-RU"/>
            </a:defPPr>
            <a:lvl1pPr algn="ctr">
              <a:defRPr sz="1600" b="1"/>
            </a:lvl1pPr>
          </a:lstStyle>
          <a:p>
            <a:r>
              <a:rPr lang="en-US" u="sng" dirty="0"/>
              <a:t> </a:t>
            </a:r>
            <a:r>
              <a:rPr lang="en-US" u="sng" dirty="0" smtClean="0"/>
              <a:t>Emission of </a:t>
            </a:r>
            <a:r>
              <a:rPr lang="ru-RU" u="sng" dirty="0" smtClean="0"/>
              <a:t> </a:t>
            </a:r>
            <a:r>
              <a:rPr lang="en-US" u="sng" dirty="0" smtClean="0"/>
              <a:t>Li, Be, B-like satellites to </a:t>
            </a:r>
            <a:endParaRPr lang="ru-RU" u="sng" dirty="0" smtClean="0"/>
          </a:p>
          <a:p>
            <a:r>
              <a:rPr lang="en-US" u="sng" dirty="0" smtClean="0"/>
              <a:t>Fe He</a:t>
            </a:r>
            <a:r>
              <a:rPr lang="en-US" sz="1300" u="sng" dirty="0" smtClean="0">
                <a:latin typeface="Symbol" panose="05050102010706020507" pitchFamily="18" charset="2"/>
              </a:rPr>
              <a:t>a</a:t>
            </a:r>
            <a:r>
              <a:rPr lang="en-US" u="sng" dirty="0" smtClean="0"/>
              <a:t> 2</a:t>
            </a:r>
          </a:p>
        </p:txBody>
      </p:sp>
      <p:sp>
        <p:nvSpPr>
          <p:cNvPr id="24" name="Овал 23"/>
          <p:cNvSpPr/>
          <p:nvPr/>
        </p:nvSpPr>
        <p:spPr>
          <a:xfrm rot="20446463">
            <a:off x="2431193" y="1996198"/>
            <a:ext cx="243214" cy="826222"/>
          </a:xfrm>
          <a:prstGeom prst="ellipse">
            <a:avLst/>
          </a:prstGeom>
          <a:noFill/>
          <a:ln w="22225">
            <a:solidFill>
              <a:srgbClr val="DB25B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pic>
        <p:nvPicPr>
          <p:cNvPr id="25" name="Рисунок 24"/>
          <p:cNvPicPr>
            <a:picLocks noChangeAspect="1"/>
          </p:cNvPicPr>
          <p:nvPr/>
        </p:nvPicPr>
        <p:blipFill>
          <a:blip r:embed="rId5" cstate="print"/>
          <a:stretch>
            <a:fillRect/>
          </a:stretch>
        </p:blipFill>
        <p:spPr>
          <a:xfrm>
            <a:off x="5319357" y="2446337"/>
            <a:ext cx="4372406" cy="3414773"/>
          </a:xfrm>
          <a:prstGeom prst="rect">
            <a:avLst/>
          </a:prstGeom>
        </p:spPr>
      </p:pic>
      <p:sp>
        <p:nvSpPr>
          <p:cNvPr id="21" name="Овал 20"/>
          <p:cNvSpPr/>
          <p:nvPr/>
        </p:nvSpPr>
        <p:spPr>
          <a:xfrm>
            <a:off x="2978350" y="1821006"/>
            <a:ext cx="273308" cy="946504"/>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7" name="Овал 26"/>
          <p:cNvSpPr/>
          <p:nvPr/>
        </p:nvSpPr>
        <p:spPr>
          <a:xfrm>
            <a:off x="3672477" y="1837388"/>
            <a:ext cx="292150" cy="946504"/>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8" name="TextBox 27"/>
          <p:cNvSpPr txBox="1"/>
          <p:nvPr/>
        </p:nvSpPr>
        <p:spPr>
          <a:xfrm>
            <a:off x="4786086" y="972047"/>
            <a:ext cx="3823416" cy="655760"/>
          </a:xfrm>
          <a:prstGeom prst="rect">
            <a:avLst/>
          </a:prstGeom>
          <a:solidFill>
            <a:schemeClr val="accent4">
              <a:lumMod val="20000"/>
              <a:lumOff val="80000"/>
            </a:schemeClr>
          </a:solidFill>
        </p:spPr>
        <p:txBody>
          <a:bodyPr wrap="square" lIns="100776" tIns="50389" rIns="100776" bIns="50389" rtlCol="0">
            <a:spAutoFit/>
          </a:bodyPr>
          <a:lstStyle/>
          <a:p>
            <a:r>
              <a:rPr lang="en-US" b="1" dirty="0" smtClean="0"/>
              <a:t>Zone</a:t>
            </a:r>
            <a:r>
              <a:rPr lang="ru-RU" b="1" dirty="0" smtClean="0"/>
              <a:t> 3</a:t>
            </a:r>
          </a:p>
          <a:p>
            <a:r>
              <a:rPr lang="en-US" b="1" dirty="0"/>
              <a:t> </a:t>
            </a:r>
            <a:r>
              <a:rPr lang="en-US" b="1" dirty="0" smtClean="0"/>
              <a:t>Emission lines:</a:t>
            </a:r>
            <a:r>
              <a:rPr lang="ru-RU" b="1" dirty="0" smtClean="0"/>
              <a:t> </a:t>
            </a:r>
            <a:r>
              <a:rPr lang="en-US" b="1" dirty="0" smtClean="0"/>
              <a:t>Fe K</a:t>
            </a:r>
            <a:r>
              <a:rPr lang="en-US" sz="1300" b="1" dirty="0" smtClean="0">
                <a:latin typeface="Symbol" panose="05050102010706020507" pitchFamily="18" charset="2"/>
              </a:rPr>
              <a:t>a</a:t>
            </a:r>
            <a:r>
              <a:rPr lang="en-US" b="1" dirty="0" smtClean="0"/>
              <a:t>, Cr K</a:t>
            </a:r>
            <a:r>
              <a:rPr lang="en-US" sz="1300" b="1" dirty="0" smtClean="0">
                <a:latin typeface="Symbol" panose="05050102010706020507" pitchFamily="18" charset="2"/>
              </a:rPr>
              <a:t>a</a:t>
            </a:r>
            <a:endParaRPr lang="ru-RU" sz="1300" b="1" dirty="0" smtClean="0"/>
          </a:p>
        </p:txBody>
      </p:sp>
      <p:sp>
        <p:nvSpPr>
          <p:cNvPr id="29" name="Прямоугольник 28"/>
          <p:cNvSpPr/>
          <p:nvPr/>
        </p:nvSpPr>
        <p:spPr>
          <a:xfrm>
            <a:off x="4988990" y="1819708"/>
            <a:ext cx="4869506" cy="378761"/>
          </a:xfrm>
          <a:prstGeom prst="rect">
            <a:avLst/>
          </a:prstGeom>
          <a:solidFill>
            <a:schemeClr val="accent4">
              <a:lumMod val="20000"/>
              <a:lumOff val="80000"/>
            </a:schemeClr>
          </a:solidFill>
          <a:ln w="22225">
            <a:solidFill>
              <a:schemeClr val="accent4">
                <a:lumMod val="60000"/>
                <a:lumOff val="40000"/>
              </a:schemeClr>
            </a:solidFill>
          </a:ln>
        </p:spPr>
        <p:txBody>
          <a:bodyPr wrap="square" lIns="100776" tIns="50389" rIns="100776" bIns="50389">
            <a:spAutoFit/>
          </a:bodyPr>
          <a:lstStyle/>
          <a:p>
            <a:r>
              <a:rPr lang="en-US" dirty="0">
                <a:latin typeface="Times New Roman" panose="02020603050405020304" pitchFamily="18" charset="0"/>
                <a:ea typeface="MS Mincho" panose="02020609040205080304" pitchFamily="49" charset="-128"/>
              </a:rPr>
              <a:t>T</a:t>
            </a:r>
            <a:r>
              <a:rPr lang="en-US" baseline="-25000" dirty="0">
                <a:latin typeface="Times New Roman" panose="02020603050405020304" pitchFamily="18" charset="0"/>
                <a:ea typeface="MS Mincho" panose="02020609040205080304" pitchFamily="49" charset="-128"/>
              </a:rPr>
              <a:t>e</a:t>
            </a:r>
            <a:r>
              <a:rPr lang="ru-RU" baseline="-25000" dirty="0">
                <a:latin typeface="Times New Roman" panose="02020603050405020304" pitchFamily="18" charset="0"/>
                <a:ea typeface="MS Mincho" panose="02020609040205080304" pitchFamily="49" charset="-128"/>
              </a:rPr>
              <a:t>3</a:t>
            </a:r>
            <a:r>
              <a:rPr lang="en-US" dirty="0">
                <a:latin typeface="Times New Roman" panose="02020603050405020304" pitchFamily="18" charset="0"/>
                <a:ea typeface="MS Mincho" panose="02020609040205080304" pitchFamily="49" charset="-128"/>
              </a:rPr>
              <a:t> </a:t>
            </a:r>
            <a:r>
              <a:rPr lang="ru-RU" dirty="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2</a:t>
            </a:r>
            <a:r>
              <a:rPr lang="ru-RU" dirty="0" smtClean="0">
                <a:latin typeface="Times New Roman" panose="02020603050405020304" pitchFamily="18" charset="0"/>
                <a:ea typeface="MS Mincho" panose="02020609040205080304" pitchFamily="49" charset="-128"/>
              </a:rPr>
              <a:t>0 </a:t>
            </a:r>
            <a:r>
              <a:rPr lang="en-US" dirty="0" smtClean="0">
                <a:latin typeface="Times New Roman" panose="02020603050405020304" pitchFamily="18" charset="0"/>
                <a:ea typeface="MS Mincho" panose="02020609040205080304" pitchFamily="49" charset="-128"/>
              </a:rPr>
              <a:t>eV</a:t>
            </a:r>
            <a:r>
              <a:rPr lang="ru-RU" dirty="0" smtClean="0">
                <a:latin typeface="Times New Roman" panose="02020603050405020304" pitchFamily="18" charset="0"/>
                <a:ea typeface="MS Mincho" panose="02020609040205080304" pitchFamily="49" charset="-128"/>
              </a:rPr>
              <a:t> </a:t>
            </a:r>
            <a:r>
              <a:rPr lang="ru-RU" dirty="0">
                <a:latin typeface="Times New Roman" panose="02020603050405020304" pitchFamily="18" charset="0"/>
                <a:ea typeface="MS Mincho" panose="02020609040205080304" pitchFamily="49" charset="-128"/>
              </a:rPr>
              <a:t>и </a:t>
            </a:r>
            <a:r>
              <a:rPr lang="en-US" dirty="0">
                <a:latin typeface="Times New Roman" panose="02020603050405020304" pitchFamily="18" charset="0"/>
                <a:ea typeface="MS Mincho" panose="02020609040205080304" pitchFamily="49" charset="-128"/>
              </a:rPr>
              <a:t>N</a:t>
            </a:r>
            <a:r>
              <a:rPr lang="en-US" baseline="-25000" dirty="0">
                <a:latin typeface="Times New Roman" panose="02020603050405020304" pitchFamily="18" charset="0"/>
                <a:ea typeface="MS Mincho" panose="02020609040205080304" pitchFamily="49" charset="-128"/>
              </a:rPr>
              <a:t>e</a:t>
            </a:r>
            <a:r>
              <a:rPr lang="ru-RU" baseline="-25000" dirty="0">
                <a:latin typeface="Times New Roman" panose="02020603050405020304" pitchFamily="18" charset="0"/>
                <a:ea typeface="MS Mincho" panose="02020609040205080304" pitchFamily="49" charset="-128"/>
              </a:rPr>
              <a:t>3</a:t>
            </a:r>
            <a:r>
              <a:rPr lang="en-US" dirty="0">
                <a:latin typeface="Times New Roman" panose="02020603050405020304" pitchFamily="18" charset="0"/>
                <a:ea typeface="MS Mincho" panose="02020609040205080304" pitchFamily="49" charset="-128"/>
              </a:rPr>
              <a:t>= </a:t>
            </a:r>
            <a:r>
              <a:rPr lang="en-US" dirty="0" smtClean="0">
                <a:latin typeface="Times New Roman" panose="02020603050405020304" pitchFamily="18" charset="0"/>
                <a:ea typeface="MS Mincho" panose="02020609040205080304" pitchFamily="49" charset="-128"/>
              </a:rPr>
              <a:t>2.3×10</a:t>
            </a:r>
            <a:r>
              <a:rPr lang="en-US" b="1" baseline="30000" dirty="0" smtClean="0">
                <a:latin typeface="Times New Roman" panose="02020603050405020304" pitchFamily="18" charset="0"/>
                <a:ea typeface="Droid Sans Fallback"/>
              </a:rPr>
              <a:t>23 </a:t>
            </a:r>
            <a:r>
              <a:rPr lang="en-US" dirty="0" smtClean="0">
                <a:latin typeface="Times New Roman" panose="02020603050405020304" pitchFamily="18" charset="0"/>
                <a:ea typeface="MS Mincho" panose="02020609040205080304" pitchFamily="49" charset="-128"/>
              </a:rPr>
              <a:t>cm</a:t>
            </a:r>
            <a:r>
              <a:rPr lang="ru-RU" b="1" baseline="30000" dirty="0" smtClean="0">
                <a:latin typeface="Times New Roman" panose="02020603050405020304" pitchFamily="18" charset="0"/>
                <a:ea typeface="Droid Sans Fallback"/>
              </a:rPr>
              <a:t>-3</a:t>
            </a:r>
            <a:endParaRPr lang="ru-RU" dirty="0"/>
          </a:p>
        </p:txBody>
      </p:sp>
      <p:sp>
        <p:nvSpPr>
          <p:cNvPr id="2" name="Прямоугольник 1"/>
          <p:cNvSpPr/>
          <p:nvPr/>
        </p:nvSpPr>
        <p:spPr>
          <a:xfrm>
            <a:off x="4993532" y="5638260"/>
            <a:ext cx="4455566" cy="28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0" name="Прямоугольник 29"/>
          <p:cNvSpPr/>
          <p:nvPr/>
        </p:nvSpPr>
        <p:spPr>
          <a:xfrm rot="16200000">
            <a:off x="3518918" y="3943278"/>
            <a:ext cx="3435192" cy="32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1" name="TextBox 30"/>
          <p:cNvSpPr txBox="1"/>
          <p:nvPr/>
        </p:nvSpPr>
        <p:spPr>
          <a:xfrm>
            <a:off x="6348544" y="5578433"/>
            <a:ext cx="2613877" cy="339261"/>
          </a:xfrm>
          <a:prstGeom prst="rect">
            <a:avLst/>
          </a:prstGeom>
          <a:solidFill>
            <a:schemeClr val="bg1"/>
          </a:solidFill>
        </p:spPr>
        <p:txBody>
          <a:bodyPr wrap="square" lIns="100776" tIns="50389" rIns="100776" bIns="50389" rtlCol="0">
            <a:spAutoFit/>
          </a:bodyPr>
          <a:lstStyle/>
          <a:p>
            <a:pPr algn="ctr"/>
            <a:r>
              <a:rPr lang="en-US" sz="1500" dirty="0" smtClean="0">
                <a:solidFill>
                  <a:srgbClr val="002060"/>
                </a:solidFill>
              </a:rPr>
              <a:t>Wavelength </a:t>
            </a:r>
            <a:r>
              <a:rPr lang="ru-RU" sz="1500" dirty="0" smtClean="0">
                <a:solidFill>
                  <a:srgbClr val="002060"/>
                </a:solidFill>
              </a:rPr>
              <a:t> (</a:t>
            </a:r>
            <a:r>
              <a:rPr lang="en-US" sz="1500" dirty="0" smtClean="0">
                <a:solidFill>
                  <a:srgbClr val="002060"/>
                </a:solidFill>
              </a:rPr>
              <a:t>Å</a:t>
            </a:r>
            <a:r>
              <a:rPr lang="ru-RU" sz="1500" dirty="0" smtClean="0">
                <a:solidFill>
                  <a:srgbClr val="002060"/>
                </a:solidFill>
              </a:rPr>
              <a:t>)</a:t>
            </a:r>
            <a:endParaRPr lang="ru-RU" sz="1500" dirty="0">
              <a:solidFill>
                <a:srgbClr val="002060"/>
              </a:solidFill>
            </a:endParaRPr>
          </a:p>
        </p:txBody>
      </p:sp>
      <p:sp>
        <p:nvSpPr>
          <p:cNvPr id="32" name="Прямоугольник 31"/>
          <p:cNvSpPr/>
          <p:nvPr/>
        </p:nvSpPr>
        <p:spPr>
          <a:xfrm>
            <a:off x="278150" y="6216132"/>
            <a:ext cx="4172475" cy="35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3" name="TextBox 32"/>
          <p:cNvSpPr txBox="1"/>
          <p:nvPr/>
        </p:nvSpPr>
        <p:spPr>
          <a:xfrm>
            <a:off x="995008" y="6187949"/>
            <a:ext cx="2756377" cy="332595"/>
          </a:xfrm>
          <a:prstGeom prst="rect">
            <a:avLst/>
          </a:prstGeom>
          <a:solidFill>
            <a:schemeClr val="bg1"/>
          </a:solidFill>
        </p:spPr>
        <p:txBody>
          <a:bodyPr wrap="square" lIns="100776" tIns="50389" rIns="100776" bIns="50389" rtlCol="0">
            <a:spAutoFit/>
          </a:bodyPr>
          <a:lstStyle/>
          <a:p>
            <a:pPr algn="ctr"/>
            <a:r>
              <a:rPr lang="en-US" sz="1500" dirty="0" smtClean="0">
                <a:solidFill>
                  <a:srgbClr val="002060"/>
                </a:solidFill>
              </a:rPr>
              <a:t>Wavelength </a:t>
            </a:r>
            <a:r>
              <a:rPr lang="ru-RU" sz="1500" dirty="0" smtClean="0">
                <a:solidFill>
                  <a:srgbClr val="002060"/>
                </a:solidFill>
              </a:rPr>
              <a:t> </a:t>
            </a:r>
            <a:r>
              <a:rPr lang="en-US" sz="1500" dirty="0" smtClean="0">
                <a:solidFill>
                  <a:srgbClr val="002060"/>
                </a:solidFill>
              </a:rPr>
              <a:t> 8</a:t>
            </a:r>
            <a:r>
              <a:rPr lang="en-US" sz="1500" baseline="30000" dirty="0" smtClean="0">
                <a:solidFill>
                  <a:srgbClr val="002060"/>
                </a:solidFill>
              </a:rPr>
              <a:t>th</a:t>
            </a:r>
            <a:r>
              <a:rPr lang="en-US" sz="1500" dirty="0" smtClean="0">
                <a:solidFill>
                  <a:srgbClr val="002060"/>
                </a:solidFill>
              </a:rPr>
              <a:t> ref. order </a:t>
            </a:r>
            <a:r>
              <a:rPr lang="ru-RU" sz="1500" dirty="0" smtClean="0">
                <a:solidFill>
                  <a:srgbClr val="002060"/>
                </a:solidFill>
              </a:rPr>
              <a:t>(</a:t>
            </a:r>
            <a:r>
              <a:rPr lang="en-US" sz="1500" dirty="0" smtClean="0">
                <a:solidFill>
                  <a:srgbClr val="002060"/>
                </a:solidFill>
              </a:rPr>
              <a:t>Å</a:t>
            </a:r>
            <a:r>
              <a:rPr lang="ru-RU" sz="1500" dirty="0" smtClean="0">
                <a:solidFill>
                  <a:srgbClr val="002060"/>
                </a:solidFill>
              </a:rPr>
              <a:t>)</a:t>
            </a:r>
            <a:endParaRPr lang="ru-RU" sz="1500" dirty="0">
              <a:solidFill>
                <a:srgbClr val="002060"/>
              </a:solidFill>
            </a:endParaRPr>
          </a:p>
        </p:txBody>
      </p:sp>
      <p:sp>
        <p:nvSpPr>
          <p:cNvPr id="34" name="Прямоугольник 33"/>
          <p:cNvSpPr/>
          <p:nvPr/>
        </p:nvSpPr>
        <p:spPr>
          <a:xfrm>
            <a:off x="36338" y="1639471"/>
            <a:ext cx="325662" cy="442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5" name="Прямоугольник 34"/>
          <p:cNvSpPr/>
          <p:nvPr/>
        </p:nvSpPr>
        <p:spPr>
          <a:xfrm>
            <a:off x="254985" y="682033"/>
            <a:ext cx="4172475" cy="35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6" name="TextBox 35"/>
          <p:cNvSpPr txBox="1"/>
          <p:nvPr/>
        </p:nvSpPr>
        <p:spPr>
          <a:xfrm>
            <a:off x="971844" y="653852"/>
            <a:ext cx="2767819" cy="339261"/>
          </a:xfrm>
          <a:prstGeom prst="rect">
            <a:avLst/>
          </a:prstGeom>
          <a:solidFill>
            <a:schemeClr val="bg1"/>
          </a:solidFill>
        </p:spPr>
        <p:txBody>
          <a:bodyPr wrap="square" lIns="100776" tIns="50389" rIns="100776" bIns="50389" rtlCol="0">
            <a:spAutoFit/>
          </a:bodyPr>
          <a:lstStyle/>
          <a:p>
            <a:pPr algn="ctr"/>
            <a:r>
              <a:rPr lang="en-US" sz="1500" dirty="0" smtClean="0">
                <a:solidFill>
                  <a:srgbClr val="002060"/>
                </a:solidFill>
              </a:rPr>
              <a:t>Wavelength 7</a:t>
            </a:r>
            <a:r>
              <a:rPr lang="en-US" sz="1500" baseline="30000" dirty="0" smtClean="0">
                <a:solidFill>
                  <a:srgbClr val="002060"/>
                </a:solidFill>
              </a:rPr>
              <a:t>th</a:t>
            </a:r>
            <a:r>
              <a:rPr lang="en-US" sz="1500" dirty="0" smtClean="0">
                <a:solidFill>
                  <a:srgbClr val="002060"/>
                </a:solidFill>
              </a:rPr>
              <a:t>  ref. order </a:t>
            </a:r>
            <a:r>
              <a:rPr lang="ru-RU" sz="1500" dirty="0" smtClean="0">
                <a:solidFill>
                  <a:srgbClr val="002060"/>
                </a:solidFill>
              </a:rPr>
              <a:t>(</a:t>
            </a:r>
            <a:r>
              <a:rPr lang="en-US" sz="1500" dirty="0" smtClean="0">
                <a:solidFill>
                  <a:srgbClr val="002060"/>
                </a:solidFill>
              </a:rPr>
              <a:t>Å</a:t>
            </a:r>
            <a:r>
              <a:rPr lang="ru-RU" sz="1500" dirty="0" smtClean="0">
                <a:solidFill>
                  <a:srgbClr val="002060"/>
                </a:solidFill>
              </a:rPr>
              <a:t>)</a:t>
            </a:r>
            <a:endParaRPr lang="ru-RU" sz="1500" dirty="0">
              <a:solidFill>
                <a:srgbClr val="002060"/>
              </a:solidFill>
            </a:endParaRPr>
          </a:p>
        </p:txBody>
      </p:sp>
      <p:sp>
        <p:nvSpPr>
          <p:cNvPr id="37" name="Прямоугольник 36"/>
          <p:cNvSpPr/>
          <p:nvPr/>
        </p:nvSpPr>
        <p:spPr>
          <a:xfrm>
            <a:off x="4697823" y="2496297"/>
            <a:ext cx="272284" cy="265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8" name="Прямоугольник 37"/>
          <p:cNvSpPr/>
          <p:nvPr/>
        </p:nvSpPr>
        <p:spPr>
          <a:xfrm rot="16200000">
            <a:off x="2944614" y="3834317"/>
            <a:ext cx="3435192" cy="472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6" name="Овал 5"/>
          <p:cNvSpPr/>
          <p:nvPr/>
        </p:nvSpPr>
        <p:spPr>
          <a:xfrm>
            <a:off x="194796" y="2787956"/>
            <a:ext cx="4137669" cy="154509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9" name="Прямоугольник 38"/>
          <p:cNvSpPr/>
          <p:nvPr/>
        </p:nvSpPr>
        <p:spPr>
          <a:xfrm rot="16200000">
            <a:off x="3759844" y="3962598"/>
            <a:ext cx="3435192" cy="32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40" name="TextBox 39"/>
          <p:cNvSpPr txBox="1"/>
          <p:nvPr/>
        </p:nvSpPr>
        <p:spPr>
          <a:xfrm rot="16200000">
            <a:off x="4463226" y="3821401"/>
            <a:ext cx="2032547" cy="332595"/>
          </a:xfrm>
          <a:prstGeom prst="rect">
            <a:avLst/>
          </a:prstGeom>
          <a:noFill/>
        </p:spPr>
        <p:txBody>
          <a:bodyPr wrap="none" lIns="100776" tIns="50389" rIns="100776" bIns="50389" rtlCol="0">
            <a:spAutoFit/>
          </a:bodyPr>
          <a:lstStyle/>
          <a:p>
            <a:r>
              <a:rPr lang="en-US" sz="1500" dirty="0" smtClean="0">
                <a:solidFill>
                  <a:srgbClr val="002060"/>
                </a:solidFill>
              </a:rPr>
              <a:t> X-ray Intensity </a:t>
            </a:r>
            <a:r>
              <a:rPr lang="ru-RU" sz="1500" dirty="0" smtClean="0">
                <a:solidFill>
                  <a:srgbClr val="002060"/>
                </a:solidFill>
              </a:rPr>
              <a:t> (</a:t>
            </a:r>
            <a:r>
              <a:rPr lang="en-US" sz="1500" dirty="0" smtClean="0">
                <a:solidFill>
                  <a:srgbClr val="002060"/>
                </a:solidFill>
              </a:rPr>
              <a:t>a.u</a:t>
            </a:r>
            <a:r>
              <a:rPr lang="ru-RU" sz="1500" dirty="0" smtClean="0">
                <a:solidFill>
                  <a:srgbClr val="002060"/>
                </a:solidFill>
              </a:rPr>
              <a:t>.)</a:t>
            </a:r>
            <a:endParaRPr lang="ru-RU" sz="1500" dirty="0">
              <a:solidFill>
                <a:srgbClr val="002060"/>
              </a:solidFill>
            </a:endParaRPr>
          </a:p>
        </p:txBody>
      </p:sp>
      <p:sp>
        <p:nvSpPr>
          <p:cNvPr id="41" name="TextBox 40"/>
          <p:cNvSpPr txBox="1"/>
          <p:nvPr/>
        </p:nvSpPr>
        <p:spPr>
          <a:xfrm>
            <a:off x="1568183" y="1365090"/>
            <a:ext cx="203621" cy="288377"/>
          </a:xfrm>
          <a:prstGeom prst="rect">
            <a:avLst/>
          </a:prstGeom>
          <a:solidFill>
            <a:schemeClr val="bg1"/>
          </a:solidFill>
        </p:spPr>
        <p:txBody>
          <a:bodyPr wrap="none" lIns="100776" tIns="50389" rIns="100776" bIns="50389" rtlCol="0">
            <a:spAutoFit/>
          </a:bodyPr>
          <a:lstStyle/>
          <a:p>
            <a:endParaRPr lang="ru-RU" sz="1200" b="1" dirty="0"/>
          </a:p>
        </p:txBody>
      </p:sp>
      <p:sp>
        <p:nvSpPr>
          <p:cNvPr id="42" name="TextBox 41"/>
          <p:cNvSpPr txBox="1"/>
          <p:nvPr/>
        </p:nvSpPr>
        <p:spPr>
          <a:xfrm>
            <a:off x="1610179" y="2974865"/>
            <a:ext cx="203621" cy="288377"/>
          </a:xfrm>
          <a:prstGeom prst="rect">
            <a:avLst/>
          </a:prstGeom>
          <a:solidFill>
            <a:schemeClr val="bg1"/>
          </a:solidFill>
        </p:spPr>
        <p:txBody>
          <a:bodyPr wrap="none" lIns="100776" tIns="50389" rIns="100776" bIns="50389" rtlCol="0">
            <a:spAutoFit/>
          </a:bodyPr>
          <a:lstStyle/>
          <a:p>
            <a:endParaRPr lang="ru-RU" sz="1200" b="1" dirty="0"/>
          </a:p>
        </p:txBody>
      </p:sp>
      <p:sp>
        <p:nvSpPr>
          <p:cNvPr id="43" name="TextBox 42"/>
          <p:cNvSpPr txBox="1"/>
          <p:nvPr/>
        </p:nvSpPr>
        <p:spPr>
          <a:xfrm>
            <a:off x="1602150" y="4484675"/>
            <a:ext cx="203621" cy="288377"/>
          </a:xfrm>
          <a:prstGeom prst="rect">
            <a:avLst/>
          </a:prstGeom>
          <a:solidFill>
            <a:schemeClr val="bg1"/>
          </a:solidFill>
        </p:spPr>
        <p:txBody>
          <a:bodyPr wrap="none" lIns="100776" tIns="50389" rIns="100776" bIns="50389" rtlCol="0">
            <a:spAutoFit/>
          </a:bodyPr>
          <a:lstStyle/>
          <a:p>
            <a:endParaRPr lang="ru-RU" sz="1200" b="1" dirty="0"/>
          </a:p>
        </p:txBody>
      </p:sp>
      <p:sp>
        <p:nvSpPr>
          <p:cNvPr id="44" name="TextBox 43"/>
          <p:cNvSpPr txBox="1"/>
          <p:nvPr/>
        </p:nvSpPr>
        <p:spPr>
          <a:xfrm>
            <a:off x="1440624" y="1351093"/>
            <a:ext cx="391090" cy="286437"/>
          </a:xfrm>
          <a:prstGeom prst="rect">
            <a:avLst/>
          </a:prstGeom>
          <a:noFill/>
        </p:spPr>
        <p:txBody>
          <a:bodyPr wrap="none" lIns="100776" tIns="50389" rIns="100776" bIns="50389" rtlCol="0">
            <a:spAutoFit/>
          </a:bodyPr>
          <a:lstStyle/>
          <a:p>
            <a:r>
              <a:rPr lang="en-US" sz="1200" b="1" dirty="0" smtClean="0"/>
              <a:t>eV</a:t>
            </a:r>
            <a:endParaRPr lang="ru-RU" sz="1200" b="1" dirty="0"/>
          </a:p>
        </p:txBody>
      </p:sp>
      <p:sp>
        <p:nvSpPr>
          <p:cNvPr id="45" name="TextBox 44"/>
          <p:cNvSpPr txBox="1"/>
          <p:nvPr/>
        </p:nvSpPr>
        <p:spPr>
          <a:xfrm>
            <a:off x="1517371" y="2985658"/>
            <a:ext cx="391090" cy="286437"/>
          </a:xfrm>
          <a:prstGeom prst="rect">
            <a:avLst/>
          </a:prstGeom>
          <a:noFill/>
        </p:spPr>
        <p:txBody>
          <a:bodyPr wrap="none" lIns="100776" tIns="50389" rIns="100776" bIns="50389" rtlCol="0">
            <a:spAutoFit/>
          </a:bodyPr>
          <a:lstStyle/>
          <a:p>
            <a:r>
              <a:rPr lang="en-US" sz="1200" b="1" dirty="0" smtClean="0"/>
              <a:t>eV</a:t>
            </a:r>
            <a:endParaRPr lang="ru-RU" sz="1200" b="1" dirty="0"/>
          </a:p>
        </p:txBody>
      </p:sp>
      <p:sp>
        <p:nvSpPr>
          <p:cNvPr id="46" name="TextBox 45"/>
          <p:cNvSpPr txBox="1"/>
          <p:nvPr/>
        </p:nvSpPr>
        <p:spPr>
          <a:xfrm>
            <a:off x="1534462" y="4488466"/>
            <a:ext cx="391090" cy="286437"/>
          </a:xfrm>
          <a:prstGeom prst="rect">
            <a:avLst/>
          </a:prstGeom>
          <a:noFill/>
        </p:spPr>
        <p:txBody>
          <a:bodyPr wrap="none" lIns="100776" tIns="50389" rIns="100776" bIns="50389" rtlCol="0">
            <a:spAutoFit/>
          </a:bodyPr>
          <a:lstStyle/>
          <a:p>
            <a:r>
              <a:rPr lang="en-US" sz="1200" b="1" dirty="0" smtClean="0"/>
              <a:t>eV</a:t>
            </a:r>
            <a:endParaRPr lang="ru-RU" sz="1200" b="1" dirty="0"/>
          </a:p>
        </p:txBody>
      </p:sp>
      <p:sp>
        <p:nvSpPr>
          <p:cNvPr id="5" name="Прямоугольник 4"/>
          <p:cNvSpPr/>
          <p:nvPr/>
        </p:nvSpPr>
        <p:spPr>
          <a:xfrm>
            <a:off x="-138360" y="6473790"/>
            <a:ext cx="4725227" cy="932759"/>
          </a:xfrm>
          <a:prstGeom prst="rect">
            <a:avLst/>
          </a:prstGeom>
        </p:spPr>
        <p:txBody>
          <a:bodyPr wrap="square" lIns="100776" tIns="50389" rIns="100776" bIns="50389">
            <a:spAutoFit/>
          </a:bodyPr>
          <a:lstStyle/>
          <a:p>
            <a:pPr algn="ctr">
              <a:spcAft>
                <a:spcPts val="882"/>
              </a:spcAft>
            </a:pPr>
            <a:r>
              <a:rPr lang="en-US" dirty="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Measured spectrum compared with modeling results, obtained for various temperatures of  Zone 1. </a:t>
            </a:r>
            <a:endParaRPr lang="ru-RU" sz="1500" dirty="0">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xmlns="" val="371459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animBg="1"/>
      <p:bldP spid="15" grpId="0" animBg="1"/>
      <p:bldP spid="14" grpId="0" animBg="1"/>
      <p:bldP spid="23" grpId="0"/>
      <p:bldP spid="24" grpId="0" animBg="1"/>
      <p:bldP spid="21" grpId="0" animBg="1"/>
      <p:bldP spid="27" grpId="0" animBg="1"/>
      <p:bldP spid="28" grpId="0" animBg="1"/>
      <p:bldP spid="29" grpId="0" animBg="1"/>
      <p:bldP spid="31" grpId="0" animBg="1"/>
      <p:bldP spid="6"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516201" y="1035340"/>
          <a:ext cx="6194409" cy="964209"/>
        </p:xfrm>
        <a:graphic>
          <a:graphicData uri="http://schemas.openxmlformats.org/presentationml/2006/ole">
            <p:oleObj spid="_x0000_s166914" name="Формула" r:id="rId3" imgW="2793960" imgH="419040" progId="">
              <p:embed/>
            </p:oleObj>
          </a:graphicData>
        </a:graphic>
      </p:graphicFrame>
      <p:graphicFrame>
        <p:nvGraphicFramePr>
          <p:cNvPr id="122883" name="Object 3"/>
          <p:cNvGraphicFramePr>
            <a:graphicFrameLocks noChangeAspect="1"/>
          </p:cNvGraphicFramePr>
          <p:nvPr/>
        </p:nvGraphicFramePr>
        <p:xfrm>
          <a:off x="754178" y="5724527"/>
          <a:ext cx="4617809" cy="1200448"/>
        </p:xfrm>
        <a:graphic>
          <a:graphicData uri="http://schemas.openxmlformats.org/presentationml/2006/ole">
            <p:oleObj spid="_x0000_s166915" name="Формула" r:id="rId4" imgW="1930320" imgH="495000" progId="">
              <p:embed/>
            </p:oleObj>
          </a:graphicData>
        </a:graphic>
      </p:graphicFrame>
      <p:sp>
        <p:nvSpPr>
          <p:cNvPr id="2053" name="Text Box 5"/>
          <p:cNvSpPr txBox="1">
            <a:spLocks noChangeArrowheads="1"/>
          </p:cNvSpPr>
          <p:nvPr/>
        </p:nvSpPr>
        <p:spPr bwMode="auto">
          <a:xfrm>
            <a:off x="7102573" y="1350847"/>
            <a:ext cx="2442916" cy="440316"/>
          </a:xfrm>
          <a:prstGeom prst="rect">
            <a:avLst/>
          </a:prstGeom>
          <a:noFill/>
          <a:ln w="9525">
            <a:noFill/>
            <a:miter lim="800000"/>
            <a:headEnd/>
            <a:tailEnd/>
          </a:ln>
        </p:spPr>
        <p:txBody>
          <a:bodyPr wrap="none" lIns="100776" tIns="50389" rIns="100776" bIns="50389">
            <a:spAutoFit/>
          </a:bodyPr>
          <a:lstStyle/>
          <a:p>
            <a:r>
              <a:rPr lang="en-US" sz="2200" i="1" dirty="0" err="1"/>
              <a:t>f</a:t>
            </a:r>
            <a:r>
              <a:rPr lang="en-US" sz="2200" i="1" baseline="-25000" dirty="0" err="1"/>
              <a:t>R</a:t>
            </a:r>
            <a:r>
              <a:rPr lang="en-US" dirty="0"/>
              <a:t> </a:t>
            </a:r>
            <a:r>
              <a:rPr lang="en-US" dirty="0">
                <a:cs typeface="Arial" pitchFamily="34" charset="0"/>
              </a:rPr>
              <a:t>≠ 0 when E means:</a:t>
            </a:r>
          </a:p>
        </p:txBody>
      </p:sp>
      <p:sp>
        <p:nvSpPr>
          <p:cNvPr id="2054" name="Text Box 6"/>
          <p:cNvSpPr txBox="1">
            <a:spLocks noChangeArrowheads="1"/>
          </p:cNvSpPr>
          <p:nvPr/>
        </p:nvSpPr>
        <p:spPr bwMode="auto">
          <a:xfrm>
            <a:off x="732840" y="2023434"/>
            <a:ext cx="3425107" cy="655760"/>
          </a:xfrm>
          <a:prstGeom prst="rect">
            <a:avLst/>
          </a:prstGeom>
          <a:noFill/>
          <a:ln w="9525">
            <a:noFill/>
            <a:miter lim="800000"/>
            <a:headEnd/>
            <a:tailEnd/>
          </a:ln>
        </p:spPr>
        <p:txBody>
          <a:bodyPr wrap="none" lIns="100776" tIns="50389" rIns="100776" bIns="50389">
            <a:spAutoFit/>
          </a:bodyPr>
          <a:lstStyle/>
          <a:p>
            <a:pPr algn="ctr"/>
            <a:r>
              <a:rPr lang="en-US" b="1" dirty="0" err="1"/>
              <a:t>E</a:t>
            </a:r>
            <a:r>
              <a:rPr lang="en-US" b="1" baseline="-25000" dirty="0" err="1"/>
              <a:t>laser</a:t>
            </a:r>
            <a:r>
              <a:rPr lang="en-US" b="1" dirty="0"/>
              <a:t>, i.e. </a:t>
            </a:r>
            <a:r>
              <a:rPr lang="en-US" b="1" dirty="0">
                <a:solidFill>
                  <a:srgbClr val="5A0DAF"/>
                </a:solidFill>
              </a:rPr>
              <a:t>Thomson scattering</a:t>
            </a:r>
          </a:p>
          <a:p>
            <a:pPr algn="ctr"/>
            <a:r>
              <a:rPr lang="en-US" b="1" dirty="0">
                <a:solidFill>
                  <a:srgbClr val="5A0DAF"/>
                </a:solidFill>
              </a:rPr>
              <a:t>at incident laser radiation</a:t>
            </a:r>
            <a:endParaRPr lang="ru-RU" b="1" dirty="0">
              <a:solidFill>
                <a:srgbClr val="5A0DAF"/>
              </a:solidFill>
            </a:endParaRPr>
          </a:p>
        </p:txBody>
      </p:sp>
      <p:sp>
        <p:nvSpPr>
          <p:cNvPr id="2055" name="Text Box 7"/>
          <p:cNvSpPr txBox="1">
            <a:spLocks noChangeArrowheads="1"/>
          </p:cNvSpPr>
          <p:nvPr/>
        </p:nvSpPr>
        <p:spPr bwMode="auto">
          <a:xfrm>
            <a:off x="5770575" y="2023434"/>
            <a:ext cx="3733141" cy="655760"/>
          </a:xfrm>
          <a:prstGeom prst="rect">
            <a:avLst/>
          </a:prstGeom>
          <a:noFill/>
          <a:ln w="9525">
            <a:noFill/>
            <a:miter lim="800000"/>
            <a:headEnd/>
            <a:tailEnd/>
          </a:ln>
        </p:spPr>
        <p:txBody>
          <a:bodyPr wrap="none" lIns="100776" tIns="50389" rIns="100776" bIns="50389">
            <a:spAutoFit/>
          </a:bodyPr>
          <a:lstStyle/>
          <a:p>
            <a:pPr algn="ctr"/>
            <a:r>
              <a:rPr lang="en-US" b="1" dirty="0" err="1"/>
              <a:t>E</a:t>
            </a:r>
            <a:r>
              <a:rPr lang="en-US" b="1" baseline="-25000" dirty="0" err="1"/>
              <a:t>plasma-transv</a:t>
            </a:r>
            <a:r>
              <a:rPr lang="en-US" b="1" dirty="0"/>
              <a:t>, i.e. </a:t>
            </a:r>
            <a:r>
              <a:rPr lang="en-US" b="1" dirty="0" err="1">
                <a:solidFill>
                  <a:srgbClr val="5A0DAF"/>
                </a:solidFill>
              </a:rPr>
              <a:t>Bremsstrahlung</a:t>
            </a:r>
            <a:r>
              <a:rPr lang="en-US" b="1" dirty="0">
                <a:solidFill>
                  <a:srgbClr val="5A0DAF"/>
                </a:solidFill>
              </a:rPr>
              <a:t> </a:t>
            </a:r>
          </a:p>
          <a:p>
            <a:pPr algn="ctr"/>
            <a:r>
              <a:rPr lang="en-US" b="1" dirty="0">
                <a:solidFill>
                  <a:srgbClr val="5A0DAF"/>
                </a:solidFill>
              </a:rPr>
              <a:t>in a plasma during refluxing</a:t>
            </a:r>
            <a:endParaRPr lang="ru-RU" b="1" dirty="0">
              <a:solidFill>
                <a:srgbClr val="5A0DAF"/>
              </a:solidFill>
            </a:endParaRPr>
          </a:p>
        </p:txBody>
      </p:sp>
      <p:pic>
        <p:nvPicPr>
          <p:cNvPr id="2056" name="Picture 8" descr="Fig1-part-a&amp;b"/>
          <p:cNvPicPr>
            <a:picLocks noChangeAspect="1" noChangeArrowheads="1"/>
          </p:cNvPicPr>
          <p:nvPr/>
        </p:nvPicPr>
        <p:blipFill>
          <a:blip r:embed="rId5" cstate="print"/>
          <a:srcRect/>
          <a:stretch>
            <a:fillRect/>
          </a:stretch>
        </p:blipFill>
        <p:spPr bwMode="auto">
          <a:xfrm>
            <a:off x="1706088" y="2788151"/>
            <a:ext cx="6745606" cy="3058868"/>
          </a:xfrm>
          <a:prstGeom prst="rect">
            <a:avLst/>
          </a:prstGeom>
          <a:noFill/>
          <a:ln w="9525">
            <a:noFill/>
            <a:miter lim="800000"/>
            <a:headEnd/>
            <a:tailEnd/>
          </a:ln>
        </p:spPr>
      </p:pic>
      <p:sp>
        <p:nvSpPr>
          <p:cNvPr id="2057" name="Rectangle 9"/>
          <p:cNvSpPr>
            <a:spLocks noChangeArrowheads="1"/>
          </p:cNvSpPr>
          <p:nvPr/>
        </p:nvSpPr>
        <p:spPr bwMode="auto">
          <a:xfrm>
            <a:off x="0" y="3052001"/>
            <a:ext cx="203585" cy="378761"/>
          </a:xfrm>
          <a:prstGeom prst="rect">
            <a:avLst/>
          </a:prstGeom>
          <a:noFill/>
          <a:ln w="9525">
            <a:noFill/>
            <a:miter lim="800000"/>
            <a:headEnd/>
            <a:tailEnd/>
          </a:ln>
        </p:spPr>
        <p:txBody>
          <a:bodyPr wrap="none" lIns="100776" tIns="50389" rIns="100776" bIns="50389" anchor="ctr">
            <a:spAutoFit/>
          </a:bodyPr>
          <a:lstStyle/>
          <a:p>
            <a:endParaRPr lang="en-US"/>
          </a:p>
        </p:txBody>
      </p:sp>
      <p:graphicFrame>
        <p:nvGraphicFramePr>
          <p:cNvPr id="122890" name="Object 4"/>
          <p:cNvGraphicFramePr>
            <a:graphicFrameLocks noChangeAspect="1"/>
          </p:cNvGraphicFramePr>
          <p:nvPr/>
        </p:nvGraphicFramePr>
        <p:xfrm>
          <a:off x="6071921" y="5962515"/>
          <a:ext cx="3769140" cy="593224"/>
        </p:xfrm>
        <a:graphic>
          <a:graphicData uri="http://schemas.openxmlformats.org/presentationml/2006/ole">
            <p:oleObj spid="_x0000_s166916" name="Формула" r:id="rId6" imgW="1511300" imgH="241300" progId="">
              <p:embed/>
            </p:oleObj>
          </a:graphicData>
        </a:graphic>
      </p:graphicFrame>
      <p:sp>
        <p:nvSpPr>
          <p:cNvPr id="122892" name="Rectangle 12"/>
          <p:cNvSpPr>
            <a:spLocks noChangeArrowheads="1"/>
          </p:cNvSpPr>
          <p:nvPr/>
        </p:nvSpPr>
        <p:spPr bwMode="auto">
          <a:xfrm>
            <a:off x="0" y="0"/>
            <a:ext cx="10079038" cy="923960"/>
          </a:xfrm>
          <a:prstGeom prst="rect">
            <a:avLst/>
          </a:prstGeom>
          <a:gradFill rotWithShape="0">
            <a:gsLst>
              <a:gs pos="0">
                <a:srgbClr val="BB86F6"/>
              </a:gs>
              <a:gs pos="100000">
                <a:schemeClr val="bg1"/>
              </a:gs>
            </a:gsLst>
            <a:path path="rect">
              <a:fillToRect r="100000" b="100000"/>
            </a:path>
          </a:gradFill>
          <a:ln w="9525">
            <a:noFill/>
            <a:miter lim="800000"/>
            <a:headEnd/>
            <a:tailEnd/>
          </a:ln>
          <a:effectLst/>
        </p:spPr>
        <p:txBody>
          <a:bodyPr lIns="100776" tIns="50389" rIns="100776" bIns="50389" anchor="ctr"/>
          <a:lstStyle/>
          <a:p>
            <a:pPr algn="ctr">
              <a:defRPr/>
            </a:pPr>
            <a:r>
              <a:rPr lang="en-US" sz="2600" dirty="0">
                <a:solidFill>
                  <a:srgbClr val="5A0DAF"/>
                </a:solidFill>
                <a:effectLst>
                  <a:outerShdw blurRad="38100" dist="38100" dir="2700000" algn="tl">
                    <a:srgbClr val="000000"/>
                  </a:outerShdw>
                </a:effectLst>
                <a:latin typeface="Comic Sans MS" pitchFamily="66" charset="0"/>
              </a:rPr>
              <a:t>Ultra intense source of X-rays in </a:t>
            </a:r>
            <a:r>
              <a:rPr lang="en-US" sz="2600" dirty="0" err="1">
                <a:solidFill>
                  <a:srgbClr val="5A0DAF"/>
                </a:solidFill>
                <a:effectLst>
                  <a:outerShdw blurRad="38100" dist="38100" dir="2700000" algn="tl">
                    <a:srgbClr val="000000"/>
                  </a:outerShdw>
                </a:effectLst>
                <a:latin typeface="Comic Sans MS" pitchFamily="66" charset="0"/>
              </a:rPr>
              <a:t>keV</a:t>
            </a:r>
            <a:r>
              <a:rPr lang="en-US" sz="2600" dirty="0">
                <a:solidFill>
                  <a:srgbClr val="5A0DAF"/>
                </a:solidFill>
                <a:effectLst>
                  <a:outerShdw blurRad="38100" dist="38100" dir="2700000" algn="tl">
                    <a:srgbClr val="000000"/>
                  </a:outerShdw>
                </a:effectLst>
                <a:latin typeface="Comic Sans MS" pitchFamily="66" charset="0"/>
              </a:rPr>
              <a:t> range</a:t>
            </a:r>
          </a:p>
        </p:txBody>
      </p:sp>
      <p:sp>
        <p:nvSpPr>
          <p:cNvPr id="13" name="Прямоугольник 12"/>
          <p:cNvSpPr>
            <a:spLocks noChangeArrowheads="1"/>
          </p:cNvSpPr>
          <p:nvPr/>
        </p:nvSpPr>
        <p:spPr bwMode="auto">
          <a:xfrm>
            <a:off x="671936" y="6847456"/>
            <a:ext cx="9071134" cy="508894"/>
          </a:xfrm>
          <a:prstGeom prst="rect">
            <a:avLst/>
          </a:prstGeom>
          <a:noFill/>
          <a:ln w="9525">
            <a:noFill/>
            <a:miter lim="800000"/>
            <a:headEnd/>
            <a:tailEnd/>
          </a:ln>
        </p:spPr>
        <p:txBody>
          <a:bodyPr lIns="100776" tIns="50389" rIns="100776" bIns="50389">
            <a:spAutoFit/>
          </a:bodyPr>
          <a:lstStyle/>
          <a:p>
            <a:r>
              <a:rPr lang="en-US" b="1" dirty="0"/>
              <a:t>With</a:t>
            </a:r>
            <a:r>
              <a:rPr lang="en-US" sz="2600" b="1" dirty="0"/>
              <a:t>  </a:t>
            </a:r>
            <a:r>
              <a:rPr lang="en-US" sz="2600" b="1" i="1" dirty="0" err="1">
                <a:solidFill>
                  <a:srgbClr val="5A0DAF"/>
                </a:solidFill>
              </a:rPr>
              <a:t>I</a:t>
            </a:r>
            <a:r>
              <a:rPr lang="en-US" sz="2600" b="1" i="1" baseline="-25000" dirty="0" err="1">
                <a:solidFill>
                  <a:srgbClr val="5A0DAF"/>
                </a:solidFill>
              </a:rPr>
              <a:t>Las</a:t>
            </a:r>
            <a:r>
              <a:rPr lang="en-US" sz="2600" b="1" dirty="0">
                <a:solidFill>
                  <a:srgbClr val="5A0DAF"/>
                </a:solidFill>
              </a:rPr>
              <a:t> = 3e20 W/cm</a:t>
            </a:r>
            <a:r>
              <a:rPr lang="en-US" sz="2600" b="1" baseline="30000" dirty="0">
                <a:solidFill>
                  <a:srgbClr val="5A0DAF"/>
                </a:solidFill>
              </a:rPr>
              <a:t>2</a:t>
            </a:r>
            <a:r>
              <a:rPr lang="en-US" sz="2600" b="1" dirty="0"/>
              <a:t>	</a:t>
            </a:r>
            <a:r>
              <a:rPr lang="en-US" sz="2600" b="1" i="1" dirty="0" err="1">
                <a:solidFill>
                  <a:srgbClr val="CC0000"/>
                </a:solidFill>
              </a:rPr>
              <a:t>I</a:t>
            </a:r>
            <a:r>
              <a:rPr lang="en-US" sz="2600" b="1" i="1" baseline="-25000" dirty="0" err="1">
                <a:solidFill>
                  <a:srgbClr val="CC0000"/>
                </a:solidFill>
              </a:rPr>
              <a:t>Xray</a:t>
            </a:r>
            <a:r>
              <a:rPr lang="en-US" sz="2600" b="1" dirty="0">
                <a:solidFill>
                  <a:srgbClr val="CC0000"/>
                </a:solidFill>
              </a:rPr>
              <a:t> ~ </a:t>
            </a:r>
            <a:r>
              <a:rPr lang="ru-RU" sz="2600" b="1" dirty="0">
                <a:solidFill>
                  <a:srgbClr val="CC0000"/>
                </a:solidFill>
              </a:rPr>
              <a:t>5</a:t>
            </a:r>
            <a:r>
              <a:rPr lang="en-US" sz="2600" b="1" dirty="0">
                <a:solidFill>
                  <a:srgbClr val="CC0000"/>
                </a:solidFill>
              </a:rPr>
              <a:t>e1</a:t>
            </a:r>
            <a:r>
              <a:rPr lang="ru-RU" sz="2600" b="1" dirty="0">
                <a:solidFill>
                  <a:srgbClr val="CC0000"/>
                </a:solidFill>
              </a:rPr>
              <a:t>8</a:t>
            </a:r>
            <a:r>
              <a:rPr lang="en-US" sz="2600" b="1" dirty="0">
                <a:solidFill>
                  <a:srgbClr val="CC0000"/>
                </a:solidFill>
              </a:rPr>
              <a:t> W/cm</a:t>
            </a:r>
            <a:r>
              <a:rPr lang="en-US" sz="2600" b="1" baseline="30000" dirty="0">
                <a:solidFill>
                  <a:srgbClr val="CC0000"/>
                </a:solidFill>
              </a:rPr>
              <a:t>2</a:t>
            </a:r>
            <a:r>
              <a:rPr lang="en-US" b="1" dirty="0"/>
              <a:t>  to be estimated</a:t>
            </a:r>
            <a:endParaRPr lang="ru-RU" b="1" dirty="0"/>
          </a:p>
        </p:txBody>
      </p:sp>
      <p:sp>
        <p:nvSpPr>
          <p:cNvPr id="12" name="Text Box 7"/>
          <p:cNvSpPr txBox="1">
            <a:spLocks noChangeArrowheads="1"/>
          </p:cNvSpPr>
          <p:nvPr/>
        </p:nvSpPr>
        <p:spPr bwMode="auto">
          <a:xfrm>
            <a:off x="2287054" y="809536"/>
            <a:ext cx="2710982" cy="369324"/>
          </a:xfrm>
          <a:prstGeom prst="rect">
            <a:avLst/>
          </a:prstGeom>
          <a:noFill/>
          <a:ln w="9525">
            <a:noFill/>
            <a:miter lim="800000"/>
            <a:headEnd/>
            <a:tailEnd/>
          </a:ln>
        </p:spPr>
        <p:txBody>
          <a:bodyPr wrap="none" lIns="91432" tIns="45716" rIns="91432" bIns="45716">
            <a:spAutoFit/>
          </a:bodyPr>
          <a:lstStyle/>
          <a:p>
            <a:r>
              <a:rPr lang="en-US" b="1" i="1" dirty="0">
                <a:solidFill>
                  <a:srgbClr val="C00000"/>
                </a:solidFill>
              </a:rPr>
              <a:t>Radiation friction force</a:t>
            </a:r>
            <a:endParaRPr lang="ru-RU" b="1" i="1" dirty="0">
              <a:solidFill>
                <a:srgbClr val="C00000"/>
              </a:solidFill>
            </a:endParaRPr>
          </a:p>
        </p:txBody>
      </p:sp>
      <p:sp>
        <p:nvSpPr>
          <p:cNvPr id="14" name="Text Box 10"/>
          <p:cNvSpPr txBox="1">
            <a:spLocks noChangeArrowheads="1"/>
          </p:cNvSpPr>
          <p:nvPr/>
        </p:nvSpPr>
        <p:spPr bwMode="auto">
          <a:xfrm>
            <a:off x="5266755" y="845427"/>
            <a:ext cx="4999868" cy="295894"/>
          </a:xfrm>
          <a:prstGeom prst="rect">
            <a:avLst/>
          </a:prstGeom>
          <a:noFill/>
          <a:ln w="9525">
            <a:noFill/>
            <a:miter lim="800000"/>
            <a:headEnd/>
            <a:tailEnd/>
          </a:ln>
        </p:spPr>
        <p:txBody>
          <a:bodyPr wrap="square" lIns="91432" tIns="45716" rIns="91432" bIns="45716">
            <a:spAutoFit/>
          </a:bodyPr>
          <a:lstStyle/>
          <a:p>
            <a:r>
              <a:rPr lang="en-US" sz="1300" i="1" dirty="0"/>
              <a:t>L. </a:t>
            </a:r>
            <a:r>
              <a:rPr lang="en-US" altLang="ja-JP" sz="1300" i="1" dirty="0">
                <a:ea typeface="MS PGothic" pitchFamily="34" charset="-128"/>
              </a:rPr>
              <a:t>Landau, &amp; E. </a:t>
            </a:r>
            <a:r>
              <a:rPr lang="en-US" altLang="ja-JP" sz="1300" i="1" dirty="0" err="1">
                <a:ea typeface="MS PGothic" pitchFamily="34" charset="-128"/>
              </a:rPr>
              <a:t>Lifshitz</a:t>
            </a:r>
            <a:r>
              <a:rPr lang="en-US" altLang="ja-JP" sz="1300" i="1" dirty="0">
                <a:ea typeface="MS PGothic" pitchFamily="34" charset="-128"/>
              </a:rPr>
              <a:t> The classical theory of fields (1961)</a:t>
            </a:r>
            <a:endParaRPr lang="ru-RU" sz="1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blinds(horizontal)">
                                      <p:cBhvr>
                                        <p:cTn id="7" dur="500"/>
                                        <p:tgtEl>
                                          <p:spTgt spid="122883"/>
                                        </p:tgtEl>
                                      </p:cBhvr>
                                    </p:animEffect>
                                  </p:childTnLst>
                                </p:cTn>
                              </p:par>
                              <p:par>
                                <p:cTn id="8" presetID="3" presetClass="entr" presetSubtype="10" fill="hold" nodeType="withEffect">
                                  <p:stCondLst>
                                    <p:cond delay="0"/>
                                  </p:stCondLst>
                                  <p:childTnLst>
                                    <p:set>
                                      <p:cBhvr>
                                        <p:cTn id="9" dur="1" fill="hold">
                                          <p:stCondLst>
                                            <p:cond delay="0"/>
                                          </p:stCondLst>
                                        </p:cTn>
                                        <p:tgtEl>
                                          <p:spTgt spid="122890"/>
                                        </p:tgtEl>
                                        <p:attrNameLst>
                                          <p:attrName>style.visibility</p:attrName>
                                        </p:attrNameLst>
                                      </p:cBhvr>
                                      <p:to>
                                        <p:strVal val="visible"/>
                                      </p:to>
                                    </p:set>
                                    <p:animEffect transition="in" filter="blinds(horizontal)">
                                      <p:cBhvr>
                                        <p:cTn id="10" dur="500"/>
                                        <p:tgtEl>
                                          <p:spTgt spid="12289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81019" y="668224"/>
            <a:ext cx="9698038" cy="5715001"/>
          </a:xfrm>
          <a:prstGeom prst="rect">
            <a:avLst/>
          </a:prstGeom>
          <a:noFill/>
          <a:ln>
            <a:noFill/>
          </a:ln>
        </p:spPr>
      </p:pic>
      <p:sp>
        <p:nvSpPr>
          <p:cNvPr id="3" name="TextBox 2"/>
          <p:cNvSpPr txBox="1"/>
          <p:nvPr/>
        </p:nvSpPr>
        <p:spPr>
          <a:xfrm>
            <a:off x="463062" y="732694"/>
            <a:ext cx="2619246" cy="471094"/>
          </a:xfrm>
          <a:prstGeom prst="rect">
            <a:avLst/>
          </a:prstGeom>
          <a:solidFill>
            <a:schemeClr val="bg1"/>
          </a:solidFill>
        </p:spPr>
        <p:txBody>
          <a:bodyPr wrap="none" lIns="100776" tIns="50389" rIns="100776" bIns="50389" rtlCol="0">
            <a:spAutoFit/>
          </a:bodyPr>
          <a:lstStyle/>
          <a:p>
            <a:r>
              <a:rPr lang="en-US" sz="2400" b="1" i="1" dirty="0" err="1" smtClean="0">
                <a:solidFill>
                  <a:srgbClr val="C00000"/>
                </a:solidFill>
              </a:rPr>
              <a:t>I</a:t>
            </a:r>
            <a:r>
              <a:rPr lang="en-US" sz="2400" b="1" i="1" baseline="-25000" dirty="0" err="1" smtClean="0">
                <a:solidFill>
                  <a:srgbClr val="C00000"/>
                </a:solidFill>
              </a:rPr>
              <a:t>las</a:t>
            </a:r>
            <a:r>
              <a:rPr lang="en-US" sz="2400" b="1" i="1" dirty="0" smtClean="0">
                <a:solidFill>
                  <a:srgbClr val="C00000"/>
                </a:solidFill>
              </a:rPr>
              <a:t> = 3e21 W/cm</a:t>
            </a:r>
            <a:r>
              <a:rPr lang="en-US" sz="2400" b="1" i="1" baseline="30000" dirty="0" smtClean="0">
                <a:solidFill>
                  <a:srgbClr val="C00000"/>
                </a:solidFill>
              </a:rPr>
              <a:t>2</a:t>
            </a:r>
            <a:endParaRPr lang="en-US" sz="2400" b="1" i="1" baseline="30000" dirty="0">
              <a:solidFill>
                <a:srgbClr val="C00000"/>
              </a:solidFill>
            </a:endParaRPr>
          </a:p>
        </p:txBody>
      </p:sp>
      <p:graphicFrame>
        <p:nvGraphicFramePr>
          <p:cNvPr id="4" name="Таблица 3"/>
          <p:cNvGraphicFramePr>
            <a:graphicFrameLocks noGrp="1"/>
          </p:cNvGraphicFramePr>
          <p:nvPr/>
        </p:nvGraphicFramePr>
        <p:xfrm>
          <a:off x="127205" y="5782463"/>
          <a:ext cx="6120130" cy="1742097"/>
        </p:xfrm>
        <a:graphic>
          <a:graphicData uri="http://schemas.openxmlformats.org/drawingml/2006/table">
            <a:tbl>
              <a:tblPr/>
              <a:tblGrid>
                <a:gridCol w="1300480"/>
                <a:gridCol w="1229995"/>
                <a:gridCol w="1229995"/>
                <a:gridCol w="1216660"/>
                <a:gridCol w="1143000"/>
              </a:tblGrid>
              <a:tr h="253951">
                <a:tc>
                  <a:txBody>
                    <a:bodyPr/>
                    <a:lstStyle/>
                    <a:p>
                      <a:pPr algn="ctr">
                        <a:spcAft>
                          <a:spcPts val="0"/>
                        </a:spcAft>
                      </a:pPr>
                      <a:r>
                        <a:rPr lang="ru-RU" sz="1400" b="1" dirty="0" err="1">
                          <a:solidFill>
                            <a:srgbClr val="000000"/>
                          </a:solidFill>
                          <a:latin typeface="+mn-lt"/>
                          <a:ea typeface="DejaVu Sans"/>
                          <a:cs typeface="Liberation Sans"/>
                        </a:rPr>
                        <a:t>Zone</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mn-lt"/>
                          <a:ea typeface="DejaVu Sans"/>
                          <a:cs typeface="Liberation Sans"/>
                        </a:rPr>
                        <a:t>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7C80"/>
                    </a:solidFill>
                  </a:tcPr>
                </a:tc>
                <a:tc>
                  <a:txBody>
                    <a:bodyPr/>
                    <a:lstStyle/>
                    <a:p>
                      <a:pPr algn="ctr">
                        <a:spcAft>
                          <a:spcPts val="0"/>
                        </a:spcAft>
                      </a:pPr>
                      <a:r>
                        <a:rPr lang="ru-RU" sz="1400" b="1"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ru-RU" sz="1400" b="1" dirty="0">
                          <a:solidFill>
                            <a:srgbClr val="000000"/>
                          </a:solidFill>
                          <a:latin typeface="+mn-lt"/>
                          <a:ea typeface="DejaVu Sans"/>
                          <a:cs typeface="Liberation Sans"/>
                        </a:rPr>
                        <a:t>2.2</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CC66"/>
                    </a:solidFill>
                  </a:tcPr>
                </a:tc>
                <a:tc>
                  <a:txBody>
                    <a:bodyPr/>
                    <a:lstStyle/>
                    <a:p>
                      <a:pPr algn="ctr">
                        <a:spcAft>
                          <a:spcPts val="0"/>
                        </a:spcAft>
                      </a:pPr>
                      <a:r>
                        <a:rPr lang="ru-RU" sz="1400" b="1" dirty="0">
                          <a:solidFill>
                            <a:srgbClr val="000000"/>
                          </a:solidFill>
                          <a:latin typeface="+mn-lt"/>
                          <a:ea typeface="DejaVu Sans"/>
                          <a:cs typeface="Liberation Sans"/>
                        </a:rPr>
                        <a:t>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1">
                        <a:lumMod val="60000"/>
                        <a:lumOff val="40000"/>
                      </a:schemeClr>
                    </a:solidFill>
                  </a:tcPr>
                </a:tc>
              </a:tr>
              <a:tr h="253951">
                <a:tc>
                  <a:txBody>
                    <a:bodyPr/>
                    <a:lstStyle/>
                    <a:p>
                      <a:pPr algn="ctr">
                        <a:spcAft>
                          <a:spcPts val="0"/>
                        </a:spcAft>
                      </a:pPr>
                      <a:r>
                        <a:rPr lang="en-US" sz="1400" b="1" i="1" dirty="0">
                          <a:solidFill>
                            <a:srgbClr val="000000"/>
                          </a:solidFill>
                          <a:latin typeface="+mn-lt"/>
                          <a:ea typeface="DejaVu Sans"/>
                          <a:cs typeface="Liberation Sans"/>
                        </a:rPr>
                        <a:t>N</a:t>
                      </a:r>
                      <a:r>
                        <a:rPr lang="en-US" sz="1400" b="1" i="1" baseline="-25000" dirty="0">
                          <a:solidFill>
                            <a:srgbClr val="000000"/>
                          </a:solidFill>
                          <a:latin typeface="+mn-lt"/>
                          <a:ea typeface="DejaVu Sans"/>
                          <a:cs typeface="Liberation Sans"/>
                        </a:rPr>
                        <a:t>i</a:t>
                      </a:r>
                      <a:r>
                        <a:rPr lang="en-US" sz="1400" b="1" i="1" dirty="0">
                          <a:solidFill>
                            <a:srgbClr val="000000"/>
                          </a:solidFill>
                          <a:latin typeface="+mn-lt"/>
                          <a:ea typeface="DejaVu Sans"/>
                          <a:cs typeface="Liberation Sans"/>
                        </a:rPr>
                        <a:t> </a:t>
                      </a:r>
                      <a:r>
                        <a:rPr lang="en-US" sz="1400" b="1" dirty="0">
                          <a:solidFill>
                            <a:srgbClr val="000000"/>
                          </a:solidFill>
                          <a:latin typeface="+mn-lt"/>
                          <a:ea typeface="DejaVu Sans"/>
                          <a:cs typeface="Liberation Sans"/>
                        </a:rPr>
                        <a:t>(cm</a:t>
                      </a:r>
                      <a:r>
                        <a:rPr lang="en-US" sz="1400" b="1" baseline="30000" dirty="0">
                          <a:solidFill>
                            <a:srgbClr val="000000"/>
                          </a:solidFill>
                          <a:latin typeface="+mn-lt"/>
                          <a:ea typeface="DejaVu Sans"/>
                          <a:cs typeface="Liberation Sans"/>
                        </a:rPr>
                        <a:t>-3</a:t>
                      </a:r>
                      <a:r>
                        <a:rPr lang="en-US" sz="1400" b="1" dirty="0">
                          <a:solidFill>
                            <a:srgbClr val="000000"/>
                          </a:solidFill>
                          <a:latin typeface="+mn-lt"/>
                          <a:ea typeface="DejaVu Sans"/>
                          <a:cs typeface="Liberation Sans"/>
                        </a:rPr>
                        <a:t>)</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2×10</a:t>
                      </a:r>
                      <a:r>
                        <a:rPr lang="en-US" sz="1400" b="1" baseline="30000"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i="1">
                          <a:solidFill>
                            <a:srgbClr val="000000"/>
                          </a:solidFill>
                          <a:latin typeface="+mn-lt"/>
                          <a:ea typeface="DejaVu Sans"/>
                          <a:cs typeface="Liberation Sans"/>
                        </a:rPr>
                        <a:t>N</a:t>
                      </a:r>
                      <a:r>
                        <a:rPr lang="en-US" sz="1400" b="1" i="1" baseline="-25000">
                          <a:solidFill>
                            <a:srgbClr val="000000"/>
                          </a:solidFill>
                          <a:latin typeface="+mn-lt"/>
                          <a:ea typeface="DejaVu Sans"/>
                          <a:cs typeface="Liberation Sans"/>
                        </a:rPr>
                        <a:t>e</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5×10</a:t>
                      </a:r>
                      <a:r>
                        <a:rPr lang="en-US" sz="1400" b="1" baseline="30000" dirty="0" smtClean="0">
                          <a:solidFill>
                            <a:srgbClr val="000000"/>
                          </a:solidFill>
                          <a:latin typeface="+mn-lt"/>
                          <a:ea typeface="DejaVu Sans"/>
                          <a:cs typeface="Liberation Sans"/>
                        </a:rPr>
                        <a:t>22</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5×10</a:t>
                      </a:r>
                      <a:r>
                        <a:rPr lang="en-US" sz="1400" b="1" baseline="30000" dirty="0" smtClean="0">
                          <a:solidFill>
                            <a:srgbClr val="000000"/>
                          </a:solidFill>
                          <a:latin typeface="+mn-lt"/>
                          <a:ea typeface="DejaVu Sans"/>
                          <a:cs typeface="Liberation Sans"/>
                        </a:rPr>
                        <a:t>23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5×10</a:t>
                      </a:r>
                      <a:r>
                        <a:rPr lang="en-US" sz="1400" b="1" baseline="30000" dirty="0" smtClean="0">
                          <a:solidFill>
                            <a:srgbClr val="000000"/>
                          </a:solidFill>
                          <a:latin typeface="+mn-lt"/>
                          <a:ea typeface="DejaVu Sans"/>
                          <a:cs typeface="Liberation Sans"/>
                        </a:rPr>
                        <a:t>23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2.3×10</a:t>
                      </a:r>
                      <a:r>
                        <a:rPr lang="en-US" sz="1400" b="1" baseline="30000" dirty="0" smtClean="0">
                          <a:solidFill>
                            <a:srgbClr val="000000"/>
                          </a:solidFill>
                          <a:latin typeface="+mn-lt"/>
                          <a:ea typeface="DejaVu Sans"/>
                          <a:cs typeface="Liberation Sans"/>
                        </a:rPr>
                        <a:t>23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e</a:t>
                      </a:r>
                      <a:r>
                        <a:rPr lang="en-US" sz="1400" b="1">
                          <a:solidFill>
                            <a:srgbClr val="000000"/>
                          </a:solidFill>
                          <a:latin typeface="+mn-lt"/>
                          <a:ea typeface="DejaVu Sans"/>
                          <a:cs typeface="Liberation Sans"/>
                        </a:rPr>
                        <a:t> (eV)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2200 </a:t>
                      </a:r>
                      <a:r>
                        <a:rPr lang="en-US" sz="1400" b="1" dirty="0">
                          <a:solidFill>
                            <a:srgbClr val="000000"/>
                          </a:solidFill>
                          <a:latin typeface="+mn-lt"/>
                          <a:ea typeface="DejaVu Sans"/>
                          <a:cs typeface="Liberation Sans"/>
                        </a:rPr>
                        <a:t>(±120)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1100</a:t>
                      </a:r>
                      <a:r>
                        <a:rPr lang="en-US" sz="1400" b="1" dirty="0">
                          <a:solidFill>
                            <a:srgbClr val="000000"/>
                          </a:solidFill>
                          <a:latin typeface="+mn-lt"/>
                          <a:ea typeface="DejaVu Sans"/>
                          <a:cs typeface="Liberation Sans"/>
                        </a:rPr>
                        <a:t>(±100)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300</a:t>
                      </a:r>
                      <a:r>
                        <a:rPr lang="en-US" sz="1400" b="1" dirty="0">
                          <a:solidFill>
                            <a:srgbClr val="000000"/>
                          </a:solidFill>
                          <a:latin typeface="+mn-lt"/>
                          <a:ea typeface="DejaVu Sans"/>
                          <a:cs typeface="Liberation Sans"/>
                        </a:rPr>
                        <a:t>(±50)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20 (±5)</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a:solidFill>
                            <a:srgbClr val="000000"/>
                          </a:solidFill>
                          <a:latin typeface="+mn-lt"/>
                          <a:ea typeface="DejaVu Sans"/>
                          <a:cs typeface="Liberation Sans"/>
                        </a:rPr>
                        <a:t> </a:t>
                      </a: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hot</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0.11%, 10 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72342">
                <a:tc>
                  <a:txBody>
                    <a:bodyPr/>
                    <a:lstStyle/>
                    <a:p>
                      <a:pPr algn="ctr">
                        <a:spcAft>
                          <a:spcPts val="0"/>
                        </a:spcAft>
                      </a:pPr>
                      <a:r>
                        <a:rPr lang="en-US" sz="1400" b="1">
                          <a:solidFill>
                            <a:srgbClr val="000000"/>
                          </a:solidFill>
                          <a:latin typeface="+mn-lt"/>
                          <a:ea typeface="DejaVu Sans"/>
                          <a:cs typeface="Liberation Sans"/>
                        </a:rPr>
                        <a:t>Electron energy density (J/cm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1.04 ×10</a:t>
                      </a:r>
                      <a:r>
                        <a:rPr lang="en-US" sz="1400" b="1" baseline="30000">
                          <a:solidFill>
                            <a:srgbClr val="000000"/>
                          </a:solidFill>
                          <a:latin typeface="+mn-lt"/>
                          <a:ea typeface="DejaVu Sans"/>
                          <a:cs typeface="Liberation Sans"/>
                        </a:rPr>
                        <a:t>7</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1.6 ×10</a:t>
                      </a:r>
                      <a:r>
                        <a:rPr lang="en-US" sz="1400" b="1" baseline="30000" dirty="0">
                          <a:solidFill>
                            <a:srgbClr val="000000"/>
                          </a:solidFill>
                          <a:latin typeface="+mn-lt"/>
                          <a:ea typeface="DejaVu Sans"/>
                          <a:cs typeface="Liberation Sans"/>
                        </a:rPr>
                        <a:t>8</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5×10</a:t>
                      </a:r>
                      <a:r>
                        <a:rPr lang="en-US" sz="1400" b="1" baseline="30000">
                          <a:solidFill>
                            <a:srgbClr val="000000"/>
                          </a:solidFill>
                          <a:latin typeface="+mn-lt"/>
                          <a:ea typeface="DejaVu Sans"/>
                          <a:cs typeface="Liberation Sans"/>
                        </a:rPr>
                        <a:t>7</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9.</a:t>
                      </a:r>
                      <a:r>
                        <a:rPr lang="ru-RU" sz="1400" b="1" dirty="0">
                          <a:solidFill>
                            <a:srgbClr val="000000"/>
                          </a:solidFill>
                          <a:latin typeface="+mn-lt"/>
                          <a:ea typeface="DejaVu Sans"/>
                          <a:cs typeface="Liberation Sans"/>
                        </a:rPr>
                        <a:t>3</a:t>
                      </a:r>
                      <a:r>
                        <a:rPr lang="en-US" sz="1400" b="1" dirty="0">
                          <a:solidFill>
                            <a:srgbClr val="000000"/>
                          </a:solidFill>
                          <a:latin typeface="+mn-lt"/>
                          <a:ea typeface="DejaVu Sans"/>
                          <a:cs typeface="Liberation Sans"/>
                        </a:rPr>
                        <a:t>×10</a:t>
                      </a:r>
                      <a:r>
                        <a:rPr lang="en-US" sz="1400" b="1" baseline="30000" dirty="0">
                          <a:solidFill>
                            <a:srgbClr val="000000"/>
                          </a:solidFill>
                          <a:latin typeface="+mn-lt"/>
                          <a:ea typeface="DejaVu Sans"/>
                          <a:cs typeface="Liberation Sans"/>
                        </a:rPr>
                        <a:t>5</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sp>
        <p:nvSpPr>
          <p:cNvPr id="5" name="TextBox 4"/>
          <p:cNvSpPr txBox="1"/>
          <p:nvPr/>
        </p:nvSpPr>
        <p:spPr>
          <a:xfrm>
            <a:off x="-221795" y="0"/>
            <a:ext cx="10510907" cy="471102"/>
          </a:xfrm>
          <a:prstGeom prst="rect">
            <a:avLst/>
          </a:prstGeom>
          <a:noFill/>
        </p:spPr>
        <p:txBody>
          <a:bodyPr wrap="square" lIns="100776" tIns="50389" rIns="100776" bIns="50389">
            <a:spAutoFit/>
          </a:bodyPr>
          <a:lstStyle/>
          <a:p>
            <a:pPr algn="ctr">
              <a:defRPr/>
            </a:pPr>
            <a:r>
              <a:rPr lang="en-US" sz="2400" b="1" dirty="0" smtClean="0">
                <a:solidFill>
                  <a:srgbClr val="7030A0"/>
                </a:solidFill>
                <a:latin typeface="Comic Sans MS" panose="030F0702030302020204" pitchFamily="66" charset="0"/>
              </a:rPr>
              <a:t>Integrated spectra and revealed plasma parameters</a:t>
            </a:r>
            <a:endParaRPr lang="ru-RU" b="1" dirty="0">
              <a:solidFill>
                <a:srgbClr val="7030A0"/>
              </a:solidFill>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stretch>
            <a:fillRect/>
          </a:stretch>
        </p:blipFill>
        <p:spPr>
          <a:xfrm>
            <a:off x="7449089" y="5082186"/>
            <a:ext cx="2199541" cy="700907"/>
          </a:xfrm>
          <a:prstGeom prst="rect">
            <a:avLst/>
          </a:prstGeom>
        </p:spPr>
      </p:pic>
      <p:pic>
        <p:nvPicPr>
          <p:cNvPr id="12" name="Рисунок 11"/>
          <p:cNvPicPr>
            <a:picLocks noChangeAspect="1"/>
          </p:cNvPicPr>
          <p:nvPr/>
        </p:nvPicPr>
        <p:blipFill>
          <a:blip r:embed="rId3" cstate="print"/>
          <a:stretch>
            <a:fillRect/>
          </a:stretch>
        </p:blipFill>
        <p:spPr>
          <a:xfrm>
            <a:off x="7524985" y="5690066"/>
            <a:ext cx="2149029" cy="640472"/>
          </a:xfrm>
          <a:prstGeom prst="rect">
            <a:avLst/>
          </a:prstGeom>
        </p:spPr>
      </p:pic>
      <p:sp>
        <p:nvSpPr>
          <p:cNvPr id="14" name="Овал 13"/>
          <p:cNvSpPr/>
          <p:nvPr/>
        </p:nvSpPr>
        <p:spPr>
          <a:xfrm>
            <a:off x="7280140" y="4991764"/>
            <a:ext cx="2638719" cy="15681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15" name="TextBox 14"/>
          <p:cNvSpPr txBox="1"/>
          <p:nvPr/>
        </p:nvSpPr>
        <p:spPr>
          <a:xfrm>
            <a:off x="-169649" y="22405"/>
            <a:ext cx="10344900" cy="576753"/>
          </a:xfrm>
          <a:prstGeom prst="rect">
            <a:avLst/>
          </a:prstGeom>
          <a:noFill/>
        </p:spPr>
        <p:txBody>
          <a:bodyPr wrap="square" lIns="100776" tIns="50389" rIns="100776" bIns="50389">
            <a:spAutoFit/>
          </a:bodyPr>
          <a:lstStyle/>
          <a:p>
            <a:pPr algn="ctr" fontAlgn="auto">
              <a:spcBef>
                <a:spcPts val="0"/>
              </a:spcBef>
              <a:spcAft>
                <a:spcPts val="0"/>
              </a:spcAft>
              <a:defRPr/>
            </a:pPr>
            <a:r>
              <a:rPr lang="en-US" sz="3100" b="1" dirty="0" smtClean="0">
                <a:solidFill>
                  <a:srgbClr val="7030A0"/>
                </a:solidFill>
                <a:effectLst>
                  <a:outerShdw blurRad="38100" dist="38100" dir="2700000" algn="tl">
                    <a:srgbClr val="000000">
                      <a:alpha val="43137"/>
                    </a:srgbClr>
                  </a:outerShdw>
                </a:effectLst>
              </a:rPr>
              <a:t> </a:t>
            </a:r>
            <a:endParaRPr lang="ru-RU" sz="2200" b="1" dirty="0">
              <a:solidFill>
                <a:srgbClr val="7030A0"/>
              </a:solidFill>
              <a:effectLst>
                <a:outerShdw blurRad="38100" dist="38100" dir="2700000" algn="tl">
                  <a:srgbClr val="000000">
                    <a:alpha val="43137"/>
                  </a:srgbClr>
                </a:outerShdw>
              </a:effectLst>
            </a:endParaRPr>
          </a:p>
        </p:txBody>
      </p:sp>
      <p:sp>
        <p:nvSpPr>
          <p:cNvPr id="18" name="TextBox 17"/>
          <p:cNvSpPr txBox="1"/>
          <p:nvPr/>
        </p:nvSpPr>
        <p:spPr>
          <a:xfrm>
            <a:off x="-87923" y="6495455"/>
            <a:ext cx="10166961" cy="978925"/>
          </a:xfrm>
          <a:prstGeom prst="rect">
            <a:avLst/>
          </a:prstGeom>
          <a:noFill/>
        </p:spPr>
        <p:txBody>
          <a:bodyPr wrap="square" lIns="100776" tIns="50389" rIns="100776" bIns="50389" rtlCol="0">
            <a:spAutoFit/>
          </a:bodyPr>
          <a:lstStyle>
            <a:defPPr>
              <a:defRPr lang="ru-RU"/>
            </a:defPPr>
            <a:lvl1pPr algn="ctr">
              <a:defRPr sz="1600" b="1"/>
            </a:lvl1pPr>
          </a:lstStyle>
          <a:p>
            <a:r>
              <a:rPr kumimoji="1" lang="en-US" sz="1900" dirty="0" smtClean="0">
                <a:solidFill>
                  <a:srgbClr val="C00000"/>
                </a:solidFill>
              </a:rPr>
              <a:t>A </a:t>
            </a:r>
            <a:r>
              <a:rPr kumimoji="1" lang="en-US" sz="1900" dirty="0">
                <a:solidFill>
                  <a:srgbClr val="C00000"/>
                </a:solidFill>
              </a:rPr>
              <a:t>key conclusion is that the zone with highest electron temperature and ionization does not correspond to the classical critical electron plasma </a:t>
            </a:r>
            <a:r>
              <a:rPr kumimoji="1" lang="en-US" sz="1900" dirty="0" smtClean="0">
                <a:solidFill>
                  <a:srgbClr val="C00000"/>
                </a:solidFill>
              </a:rPr>
              <a:t>density (</a:t>
            </a:r>
            <a:r>
              <a:rPr kumimoji="1" lang="en-US" sz="1900" u="sng" dirty="0" err="1" smtClean="0">
                <a:solidFill>
                  <a:srgbClr val="C00000"/>
                </a:solidFill>
              </a:rPr>
              <a:t>N</a:t>
            </a:r>
            <a:r>
              <a:rPr kumimoji="1" lang="en-US" sz="1900" u="sng" baseline="-20000" dirty="0" err="1" smtClean="0">
                <a:solidFill>
                  <a:srgbClr val="C00000"/>
                </a:solidFill>
              </a:rPr>
              <a:t>e,cr</a:t>
            </a:r>
            <a:r>
              <a:rPr kumimoji="1" lang="ru-RU" sz="1900" u="sng" baseline="-20000" dirty="0" smtClean="0">
                <a:solidFill>
                  <a:srgbClr val="C00000"/>
                </a:solidFill>
              </a:rPr>
              <a:t>.</a:t>
            </a:r>
            <a:r>
              <a:rPr kumimoji="1" lang="en-US" sz="1900" u="sng" dirty="0" smtClean="0">
                <a:solidFill>
                  <a:srgbClr val="C00000"/>
                </a:solidFill>
              </a:rPr>
              <a:t>~</a:t>
            </a:r>
            <a:r>
              <a:rPr kumimoji="1" lang="ru-RU" sz="1900" u="sng" dirty="0" smtClean="0">
                <a:solidFill>
                  <a:srgbClr val="C00000"/>
                </a:solidFill>
              </a:rPr>
              <a:t> </a:t>
            </a:r>
            <a:r>
              <a:rPr kumimoji="1" lang="ru-RU" sz="1900" u="sng" dirty="0">
                <a:solidFill>
                  <a:srgbClr val="C00000"/>
                </a:solidFill>
              </a:rPr>
              <a:t>10</a:t>
            </a:r>
            <a:r>
              <a:rPr lang="ru-RU" sz="1900" baseline="30000" dirty="0">
                <a:solidFill>
                  <a:srgbClr val="C00000"/>
                </a:solidFill>
                <a:latin typeface="Comic Sans MS" panose="030F0702030302020204" pitchFamily="66" charset="0"/>
                <a:ea typeface="MS Mincho" panose="02020609040205080304" pitchFamily="49" charset="-128"/>
              </a:rPr>
              <a:t>21 </a:t>
            </a:r>
            <a:r>
              <a:rPr kumimoji="1" lang="en-US" sz="1900" dirty="0">
                <a:solidFill>
                  <a:srgbClr val="C00000"/>
                </a:solidFill>
              </a:rPr>
              <a:t>cm</a:t>
            </a:r>
            <a:r>
              <a:rPr lang="ru-RU" sz="1900" baseline="30000" dirty="0" smtClean="0">
                <a:solidFill>
                  <a:srgbClr val="C00000"/>
                </a:solidFill>
                <a:latin typeface="Comic Sans MS" panose="030F0702030302020204" pitchFamily="66" charset="0"/>
                <a:ea typeface="MS Mincho" panose="02020609040205080304" pitchFamily="49" charset="-128"/>
              </a:rPr>
              <a:t>-3</a:t>
            </a:r>
            <a:r>
              <a:rPr kumimoji="1" lang="en-US" sz="1900" dirty="0" smtClean="0">
                <a:solidFill>
                  <a:srgbClr val="C00000"/>
                </a:solidFill>
              </a:rPr>
              <a:t>) but </a:t>
            </a:r>
            <a:r>
              <a:rPr kumimoji="1" lang="en-US" sz="1900" dirty="0">
                <a:solidFill>
                  <a:srgbClr val="C00000"/>
                </a:solidFill>
              </a:rPr>
              <a:t>a much higher electron density, </a:t>
            </a:r>
            <a:r>
              <a:rPr kumimoji="1" lang="en-US" sz="1900" dirty="0" smtClean="0">
                <a:solidFill>
                  <a:srgbClr val="C00000"/>
                </a:solidFill>
              </a:rPr>
              <a:t>namely  </a:t>
            </a:r>
            <a:r>
              <a:rPr kumimoji="1" lang="en-US" sz="1900" dirty="0">
                <a:solidFill>
                  <a:srgbClr val="C00000"/>
                </a:solidFill>
              </a:rPr>
              <a:t>relativistic critical </a:t>
            </a:r>
            <a:r>
              <a:rPr kumimoji="1" lang="en-US" sz="1900" dirty="0" smtClean="0">
                <a:solidFill>
                  <a:srgbClr val="C00000"/>
                </a:solidFill>
              </a:rPr>
              <a:t>density</a:t>
            </a:r>
            <a:endParaRPr kumimoji="1" lang="ru-RU" sz="1900" dirty="0">
              <a:solidFill>
                <a:srgbClr val="C00000"/>
              </a:solidFill>
            </a:endParaRPr>
          </a:p>
        </p:txBody>
      </p:sp>
      <p:pic>
        <p:nvPicPr>
          <p:cNvPr id="4" name="Рисунок 3"/>
          <p:cNvPicPr>
            <a:picLocks noChangeAspect="1"/>
          </p:cNvPicPr>
          <p:nvPr/>
        </p:nvPicPr>
        <p:blipFill>
          <a:blip r:embed="rId4" cstate="print"/>
          <a:stretch>
            <a:fillRect/>
          </a:stretch>
        </p:blipFill>
        <p:spPr>
          <a:xfrm>
            <a:off x="5039519" y="694212"/>
            <a:ext cx="4971247" cy="4089644"/>
          </a:xfrm>
          <a:prstGeom prst="rect">
            <a:avLst/>
          </a:prstGeom>
        </p:spPr>
      </p:pic>
      <p:sp>
        <p:nvSpPr>
          <p:cNvPr id="24" name="TextBox 23"/>
          <p:cNvSpPr txBox="1"/>
          <p:nvPr/>
        </p:nvSpPr>
        <p:spPr>
          <a:xfrm>
            <a:off x="-233595" y="53384"/>
            <a:ext cx="10344900" cy="532657"/>
          </a:xfrm>
          <a:prstGeom prst="rect">
            <a:avLst/>
          </a:prstGeom>
          <a:noFill/>
        </p:spPr>
        <p:txBody>
          <a:bodyPr wrap="square" lIns="100776" tIns="50389" rIns="100776" bIns="50389">
            <a:spAutoFit/>
          </a:bodyPr>
          <a:lstStyle/>
          <a:p>
            <a:pPr algn="ctr" fontAlgn="auto">
              <a:spcBef>
                <a:spcPts val="0"/>
              </a:spcBef>
              <a:spcAft>
                <a:spcPts val="0"/>
              </a:spcAft>
              <a:defRPr/>
            </a:pPr>
            <a:r>
              <a:rPr lang="en-US" sz="2800" b="1" dirty="0" smtClean="0">
                <a:solidFill>
                  <a:srgbClr val="7030A0"/>
                </a:solidFill>
                <a:latin typeface="+mn-lt"/>
              </a:rPr>
              <a:t>Plasma parameters in the laser focal spot</a:t>
            </a:r>
            <a:endParaRPr lang="ru-RU" sz="2800" b="1" dirty="0">
              <a:solidFill>
                <a:srgbClr val="7030A0"/>
              </a:solidFill>
              <a:latin typeface="+mn-lt"/>
            </a:endParaRPr>
          </a:p>
        </p:txBody>
      </p:sp>
      <p:sp>
        <p:nvSpPr>
          <p:cNvPr id="26" name="Прямоугольник 25"/>
          <p:cNvSpPr/>
          <p:nvPr/>
        </p:nvSpPr>
        <p:spPr>
          <a:xfrm>
            <a:off x="762175" y="4422720"/>
            <a:ext cx="4469495" cy="24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7" name="TextBox 26"/>
          <p:cNvSpPr txBox="1"/>
          <p:nvPr/>
        </p:nvSpPr>
        <p:spPr>
          <a:xfrm>
            <a:off x="6233094" y="4506547"/>
            <a:ext cx="3250876" cy="339261"/>
          </a:xfrm>
          <a:prstGeom prst="rect">
            <a:avLst/>
          </a:prstGeom>
          <a:solidFill>
            <a:schemeClr val="bg1"/>
          </a:solidFill>
        </p:spPr>
        <p:txBody>
          <a:bodyPr wrap="square" lIns="100776" tIns="50389" rIns="100776" bIns="50389" rtlCol="0">
            <a:spAutoFit/>
          </a:bodyPr>
          <a:lstStyle/>
          <a:p>
            <a:pPr algn="ctr"/>
            <a:r>
              <a:rPr lang="en-US" sz="1500" b="1" dirty="0" smtClean="0"/>
              <a:t>Wavelength </a:t>
            </a:r>
            <a:r>
              <a:rPr lang="ru-RU" sz="1500" b="1" dirty="0" smtClean="0"/>
              <a:t> </a:t>
            </a:r>
            <a:r>
              <a:rPr lang="en-US" sz="1500" b="1" dirty="0" smtClean="0"/>
              <a:t> 8</a:t>
            </a:r>
            <a:r>
              <a:rPr lang="en-US" sz="1500" b="1" baseline="30000" dirty="0" smtClean="0"/>
              <a:t>th</a:t>
            </a:r>
            <a:r>
              <a:rPr lang="en-US" sz="1500" b="1" dirty="0" smtClean="0"/>
              <a:t> ref. order </a:t>
            </a:r>
            <a:r>
              <a:rPr lang="ru-RU" sz="1500" b="1" dirty="0" smtClean="0"/>
              <a:t>(</a:t>
            </a:r>
            <a:r>
              <a:rPr lang="en-US" sz="1500" b="1" dirty="0" smtClean="0"/>
              <a:t>Å</a:t>
            </a:r>
            <a:r>
              <a:rPr lang="ru-RU" sz="1500" b="1" dirty="0" smtClean="0"/>
              <a:t>)</a:t>
            </a:r>
            <a:endParaRPr lang="ru-RU" sz="1500" b="1" dirty="0"/>
          </a:p>
        </p:txBody>
      </p:sp>
      <p:sp>
        <p:nvSpPr>
          <p:cNvPr id="28" name="Прямоугольник 27"/>
          <p:cNvSpPr/>
          <p:nvPr/>
        </p:nvSpPr>
        <p:spPr>
          <a:xfrm>
            <a:off x="5231049" y="668146"/>
            <a:ext cx="4469495" cy="24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29" name="TextBox 28"/>
          <p:cNvSpPr txBox="1"/>
          <p:nvPr/>
        </p:nvSpPr>
        <p:spPr>
          <a:xfrm>
            <a:off x="6226995" y="582034"/>
            <a:ext cx="3098713" cy="339261"/>
          </a:xfrm>
          <a:prstGeom prst="rect">
            <a:avLst/>
          </a:prstGeom>
          <a:solidFill>
            <a:schemeClr val="bg1"/>
          </a:solidFill>
        </p:spPr>
        <p:txBody>
          <a:bodyPr wrap="square" lIns="100776" tIns="50389" rIns="100776" bIns="50389" rtlCol="0">
            <a:spAutoFit/>
          </a:bodyPr>
          <a:lstStyle/>
          <a:p>
            <a:pPr algn="ctr"/>
            <a:r>
              <a:rPr lang="en-US" sz="1500" b="1" dirty="0" smtClean="0"/>
              <a:t>Wavelength </a:t>
            </a:r>
            <a:r>
              <a:rPr lang="ru-RU" sz="1500" b="1" dirty="0" smtClean="0"/>
              <a:t> </a:t>
            </a:r>
            <a:r>
              <a:rPr lang="en-US" sz="1500" b="1" dirty="0" smtClean="0"/>
              <a:t> 7</a:t>
            </a:r>
            <a:r>
              <a:rPr lang="en-US" sz="1500" b="1" baseline="30000" dirty="0" smtClean="0"/>
              <a:t>th</a:t>
            </a:r>
            <a:r>
              <a:rPr lang="en-US" sz="1500" b="1" dirty="0" smtClean="0"/>
              <a:t> ref. order </a:t>
            </a:r>
            <a:r>
              <a:rPr lang="ru-RU" sz="1500" b="1" dirty="0" smtClean="0"/>
              <a:t>(</a:t>
            </a:r>
            <a:r>
              <a:rPr lang="en-US" sz="1500" b="1" dirty="0" smtClean="0"/>
              <a:t>Å</a:t>
            </a:r>
            <a:r>
              <a:rPr lang="ru-RU" sz="1500" b="1" dirty="0" smtClean="0"/>
              <a:t>)</a:t>
            </a:r>
            <a:endParaRPr lang="ru-RU" sz="1500" b="1" dirty="0"/>
          </a:p>
        </p:txBody>
      </p:sp>
      <p:sp>
        <p:nvSpPr>
          <p:cNvPr id="30" name="Прямоугольник 29"/>
          <p:cNvSpPr/>
          <p:nvPr/>
        </p:nvSpPr>
        <p:spPr>
          <a:xfrm rot="16200000">
            <a:off x="3414560" y="2675770"/>
            <a:ext cx="3435192" cy="32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31" name="Прямоугольник 30"/>
          <p:cNvSpPr/>
          <p:nvPr/>
        </p:nvSpPr>
        <p:spPr>
          <a:xfrm rot="16200000">
            <a:off x="-741792" y="2269412"/>
            <a:ext cx="3435192" cy="32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43" name="TextBox 42"/>
          <p:cNvSpPr txBox="1"/>
          <p:nvPr/>
        </p:nvSpPr>
        <p:spPr>
          <a:xfrm rot="16200000">
            <a:off x="4045054" y="2363713"/>
            <a:ext cx="2160787" cy="378761"/>
          </a:xfrm>
          <a:prstGeom prst="rect">
            <a:avLst/>
          </a:prstGeom>
          <a:noFill/>
        </p:spPr>
        <p:txBody>
          <a:bodyPr wrap="none" lIns="100776" tIns="50389" rIns="100776" bIns="50389" rtlCol="0">
            <a:spAutoFit/>
          </a:bodyPr>
          <a:lstStyle/>
          <a:p>
            <a:r>
              <a:rPr lang="en-US" dirty="0" smtClean="0">
                <a:solidFill>
                  <a:srgbClr val="002060"/>
                </a:solidFill>
              </a:rPr>
              <a:t> </a:t>
            </a:r>
            <a:r>
              <a:rPr lang="en-US" sz="1500" b="1" dirty="0"/>
              <a:t>X-ray</a:t>
            </a:r>
            <a:r>
              <a:rPr lang="en-US" dirty="0" smtClean="0">
                <a:solidFill>
                  <a:srgbClr val="002060"/>
                </a:solidFill>
              </a:rPr>
              <a:t> </a:t>
            </a:r>
            <a:r>
              <a:rPr lang="en-US" sz="1500" b="1" dirty="0"/>
              <a:t>Intensity </a:t>
            </a:r>
            <a:r>
              <a:rPr lang="ru-RU" sz="1500" b="1" dirty="0"/>
              <a:t> (</a:t>
            </a:r>
            <a:r>
              <a:rPr lang="en-US" sz="1500" b="1" dirty="0"/>
              <a:t>a.u</a:t>
            </a:r>
            <a:r>
              <a:rPr lang="ru-RU" sz="1500" b="1" dirty="0"/>
              <a:t>.)</a:t>
            </a:r>
          </a:p>
        </p:txBody>
      </p:sp>
      <p:pic>
        <p:nvPicPr>
          <p:cNvPr id="2" name="Рисунок 1"/>
          <p:cNvPicPr>
            <a:picLocks noChangeAspect="1"/>
          </p:cNvPicPr>
          <p:nvPr/>
        </p:nvPicPr>
        <p:blipFill>
          <a:blip r:embed="rId5" cstate="print"/>
          <a:stretch>
            <a:fillRect/>
          </a:stretch>
        </p:blipFill>
        <p:spPr>
          <a:xfrm>
            <a:off x="453619" y="931011"/>
            <a:ext cx="4103830" cy="3521153"/>
          </a:xfrm>
          <a:prstGeom prst="rect">
            <a:avLst/>
          </a:prstGeom>
        </p:spPr>
      </p:pic>
      <p:graphicFrame>
        <p:nvGraphicFramePr>
          <p:cNvPr id="23" name="Таблица 22"/>
          <p:cNvGraphicFramePr>
            <a:graphicFrameLocks noGrp="1"/>
          </p:cNvGraphicFramePr>
          <p:nvPr/>
        </p:nvGraphicFramePr>
        <p:xfrm>
          <a:off x="156514" y="4580792"/>
          <a:ext cx="6120130" cy="1747861"/>
        </p:xfrm>
        <a:graphic>
          <a:graphicData uri="http://schemas.openxmlformats.org/drawingml/2006/table">
            <a:tbl>
              <a:tblPr/>
              <a:tblGrid>
                <a:gridCol w="1300480"/>
                <a:gridCol w="1229995"/>
                <a:gridCol w="1229995"/>
                <a:gridCol w="1216660"/>
                <a:gridCol w="1143000"/>
              </a:tblGrid>
              <a:tr h="253951">
                <a:tc>
                  <a:txBody>
                    <a:bodyPr/>
                    <a:lstStyle/>
                    <a:p>
                      <a:pPr algn="ctr">
                        <a:spcAft>
                          <a:spcPts val="0"/>
                        </a:spcAft>
                      </a:pPr>
                      <a:r>
                        <a:rPr lang="ru-RU" sz="1400" b="1" dirty="0" err="1">
                          <a:solidFill>
                            <a:srgbClr val="000000"/>
                          </a:solidFill>
                          <a:latin typeface="+mn-lt"/>
                          <a:ea typeface="DejaVu Sans"/>
                          <a:cs typeface="Liberation Sans"/>
                        </a:rPr>
                        <a:t>Zone</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mn-lt"/>
                          <a:ea typeface="DejaVu Sans"/>
                          <a:cs typeface="Liberation Sans"/>
                        </a:rPr>
                        <a:t>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rgbClr val="FF7C80"/>
                    </a:solidFill>
                  </a:tcPr>
                </a:tc>
                <a:tc>
                  <a:txBody>
                    <a:bodyPr/>
                    <a:lstStyle/>
                    <a:p>
                      <a:pPr algn="ctr">
                        <a:spcAft>
                          <a:spcPts val="0"/>
                        </a:spcAft>
                      </a:pPr>
                      <a:r>
                        <a:rPr lang="ru-RU" sz="1400" b="1"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ru-RU" sz="1400" b="1" dirty="0">
                          <a:solidFill>
                            <a:srgbClr val="000000"/>
                          </a:solidFill>
                          <a:latin typeface="+mn-lt"/>
                          <a:ea typeface="DejaVu Sans"/>
                          <a:cs typeface="Liberation Sans"/>
                        </a:rPr>
                        <a:t>2.2</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ru-RU" sz="1400" b="1" dirty="0">
                          <a:solidFill>
                            <a:srgbClr val="000000"/>
                          </a:solidFill>
                          <a:latin typeface="+mn-lt"/>
                          <a:ea typeface="DejaVu Sans"/>
                          <a:cs typeface="Liberation Sans"/>
                        </a:rPr>
                        <a:t>3</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solidFill>
                      <a:schemeClr val="accent1">
                        <a:lumMod val="40000"/>
                        <a:lumOff val="60000"/>
                      </a:schemeClr>
                    </a:solidFill>
                  </a:tcPr>
                </a:tc>
              </a:tr>
              <a:tr h="253951">
                <a:tc>
                  <a:txBody>
                    <a:bodyPr/>
                    <a:lstStyle/>
                    <a:p>
                      <a:pPr algn="ctr">
                        <a:spcAft>
                          <a:spcPts val="0"/>
                        </a:spcAft>
                      </a:pPr>
                      <a:r>
                        <a:rPr lang="en-US" sz="1400" b="1" i="1" dirty="0">
                          <a:solidFill>
                            <a:srgbClr val="000000"/>
                          </a:solidFill>
                          <a:latin typeface="+mn-lt"/>
                          <a:ea typeface="DejaVu Sans"/>
                          <a:cs typeface="Liberation Sans"/>
                        </a:rPr>
                        <a:t>Ni </a:t>
                      </a:r>
                      <a:r>
                        <a:rPr lang="en-US" sz="1400" b="1" dirty="0">
                          <a:solidFill>
                            <a:srgbClr val="000000"/>
                          </a:solidFill>
                          <a:latin typeface="+mn-lt"/>
                          <a:ea typeface="DejaVu Sans"/>
                          <a:cs typeface="Liberation Sans"/>
                        </a:rPr>
                        <a:t>(cm</a:t>
                      </a:r>
                      <a:r>
                        <a:rPr lang="en-US" sz="1400" b="1" baseline="30000" dirty="0">
                          <a:solidFill>
                            <a:srgbClr val="000000"/>
                          </a:solidFill>
                          <a:latin typeface="+mn-lt"/>
                          <a:ea typeface="DejaVu Sans"/>
                          <a:cs typeface="Liberation Sans"/>
                        </a:rPr>
                        <a:t>-3</a:t>
                      </a:r>
                      <a:r>
                        <a:rPr lang="en-US" sz="1400" b="1" dirty="0">
                          <a:solidFill>
                            <a:srgbClr val="000000"/>
                          </a:solidFill>
                          <a:latin typeface="+mn-lt"/>
                          <a:ea typeface="DejaVu Sans"/>
                          <a:cs typeface="Liberation Sans"/>
                        </a:rPr>
                        <a:t>)</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5×10</a:t>
                      </a:r>
                      <a:r>
                        <a:rPr lang="en-US" sz="1400" b="1" baseline="30000" dirty="0">
                          <a:solidFill>
                            <a:srgbClr val="000000"/>
                          </a:solidFill>
                          <a:latin typeface="+mn-lt"/>
                          <a:ea typeface="DejaVu Sans"/>
                          <a:cs typeface="Liberation Sans"/>
                        </a:rPr>
                        <a:t>21</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8×10</a:t>
                      </a:r>
                      <a:r>
                        <a:rPr lang="en-US" sz="1400" b="1" baseline="30000">
                          <a:solidFill>
                            <a:srgbClr val="000000"/>
                          </a:solidFill>
                          <a:latin typeface="+mn-lt"/>
                          <a:ea typeface="DejaVu Sans"/>
                          <a:cs typeface="Liberation Sans"/>
                        </a:rPr>
                        <a:t>22</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i="1">
                          <a:solidFill>
                            <a:srgbClr val="000000"/>
                          </a:solidFill>
                          <a:latin typeface="+mn-lt"/>
                          <a:ea typeface="DejaVu Sans"/>
                          <a:cs typeface="Liberation Sans"/>
                        </a:rPr>
                        <a:t>N</a:t>
                      </a:r>
                      <a:r>
                        <a:rPr lang="en-US" sz="1400" b="1" i="1" baseline="-25000">
                          <a:solidFill>
                            <a:srgbClr val="000000"/>
                          </a:solidFill>
                          <a:latin typeface="+mn-lt"/>
                          <a:ea typeface="DejaVu Sans"/>
                          <a:cs typeface="Liberation Sans"/>
                        </a:rPr>
                        <a:t>e</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9×10</a:t>
                      </a:r>
                      <a:r>
                        <a:rPr lang="en-US" sz="1400" b="1" baseline="20000" dirty="0">
                          <a:solidFill>
                            <a:srgbClr val="000000"/>
                          </a:solidFill>
                          <a:latin typeface="+mn-lt"/>
                          <a:ea typeface="DejaVu Sans"/>
                          <a:cs typeface="Liberation Sans"/>
                        </a:rPr>
                        <a:t>22</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5×10</a:t>
                      </a:r>
                      <a:r>
                        <a:rPr lang="en-US" sz="1400" b="1" baseline="20000" dirty="0" smtClean="0">
                          <a:solidFill>
                            <a:srgbClr val="000000"/>
                          </a:solidFill>
                          <a:latin typeface="+mn-lt"/>
                          <a:ea typeface="DejaVu Sans"/>
                          <a:cs typeface="Liberation Sans"/>
                        </a:rPr>
                        <a:t>23</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5×10</a:t>
                      </a:r>
                      <a:r>
                        <a:rPr lang="en-US" sz="1400" b="1" baseline="20000" dirty="0" smtClean="0">
                          <a:solidFill>
                            <a:srgbClr val="000000"/>
                          </a:solidFill>
                          <a:latin typeface="+mn-lt"/>
                          <a:ea typeface="DejaVu Sans"/>
                          <a:cs typeface="Liberation Sans"/>
                        </a:rPr>
                        <a:t>23</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smtClean="0">
                          <a:solidFill>
                            <a:srgbClr val="000000"/>
                          </a:solidFill>
                          <a:latin typeface="+mn-lt"/>
                          <a:ea typeface="DejaVu Sans"/>
                          <a:cs typeface="Liberation Sans"/>
                        </a:rPr>
                        <a:t>2.5×10</a:t>
                      </a:r>
                      <a:r>
                        <a:rPr lang="en-US" sz="1400" b="1" baseline="20000" dirty="0" smtClean="0">
                          <a:solidFill>
                            <a:srgbClr val="000000"/>
                          </a:solidFill>
                          <a:latin typeface="+mn-lt"/>
                          <a:ea typeface="DejaVu Sans"/>
                          <a:cs typeface="Liberation Sans"/>
                        </a:rPr>
                        <a:t>23</a:t>
                      </a:r>
                      <a:endParaRPr lang="en-US" sz="1800" b="1" baseline="20000"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9715">
                <a:tc>
                  <a:txBody>
                    <a:bodyPr/>
                    <a:lstStyle/>
                    <a:p>
                      <a:pPr algn="ctr">
                        <a:spcAft>
                          <a:spcPts val="0"/>
                        </a:spcAft>
                      </a:pP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e</a:t>
                      </a:r>
                      <a:r>
                        <a:rPr lang="en-US" sz="1400" b="1">
                          <a:solidFill>
                            <a:srgbClr val="000000"/>
                          </a:solidFill>
                          <a:latin typeface="+mn-lt"/>
                          <a:ea typeface="DejaVu Sans"/>
                          <a:cs typeface="Liberation Sans"/>
                        </a:rPr>
                        <a:t> (eV)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2800(±120)</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1600(±100)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400(±50)</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50(±5)</a:t>
                      </a:r>
                      <a:endParaRPr lang="en-US" sz="1800" b="1">
                        <a:solidFill>
                          <a:srgbClr val="000000"/>
                        </a:solidFill>
                        <a:latin typeface="+mn-lt"/>
                        <a:ea typeface="DejaVu Sans"/>
                        <a:cs typeface="Liberation Sans"/>
                      </a:endParaRPr>
                    </a:p>
                  </a:txBody>
                  <a:tcPr marL="0" marR="17781" marT="17780" marB="17780">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253951">
                <a:tc>
                  <a:txBody>
                    <a:bodyPr/>
                    <a:lstStyle/>
                    <a:p>
                      <a:pPr algn="ctr">
                        <a:spcAft>
                          <a:spcPts val="0"/>
                        </a:spcAft>
                      </a:pPr>
                      <a:r>
                        <a:rPr lang="en-US" sz="1400" b="1">
                          <a:solidFill>
                            <a:srgbClr val="000000"/>
                          </a:solidFill>
                          <a:latin typeface="+mn-lt"/>
                          <a:ea typeface="DejaVu Sans"/>
                          <a:cs typeface="Liberation Sans"/>
                        </a:rPr>
                        <a:t> </a:t>
                      </a:r>
                      <a:r>
                        <a:rPr lang="en-US" sz="1400" b="1" i="1">
                          <a:solidFill>
                            <a:srgbClr val="000000"/>
                          </a:solidFill>
                          <a:latin typeface="+mn-lt"/>
                          <a:ea typeface="DejaVu Sans"/>
                          <a:cs typeface="Liberation Sans"/>
                        </a:rPr>
                        <a:t>T</a:t>
                      </a:r>
                      <a:r>
                        <a:rPr lang="en-US" sz="1400" b="1" i="1" baseline="-25000">
                          <a:solidFill>
                            <a:srgbClr val="000000"/>
                          </a:solidFill>
                          <a:latin typeface="+mn-lt"/>
                          <a:ea typeface="DejaVu Sans"/>
                          <a:cs typeface="Liberation Sans"/>
                        </a:rPr>
                        <a:t>hot</a:t>
                      </a:r>
                      <a:r>
                        <a:rPr lang="en-US" sz="1400" b="1" i="1">
                          <a:solidFill>
                            <a:srgbClr val="000000"/>
                          </a:solidFill>
                          <a:latin typeface="+mn-lt"/>
                          <a:ea typeface="DejaVu Sans"/>
                          <a:cs typeface="Liberation Sans"/>
                        </a:rPr>
                        <a:t> </a:t>
                      </a:r>
                      <a:r>
                        <a:rPr lang="en-US"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a:t>
                      </a:r>
                      <a:r>
                        <a:rPr lang="ru-RU"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0.1%, 10 </a:t>
                      </a:r>
                      <a:r>
                        <a:rPr lang="ru-RU" sz="1400" b="1">
                          <a:solidFill>
                            <a:srgbClr val="000000"/>
                          </a:solidFill>
                          <a:latin typeface="+mn-lt"/>
                          <a:ea typeface="DejaVu Sans"/>
                          <a:cs typeface="Liberation Sans"/>
                        </a:rPr>
                        <a:t>keV</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0.1%, 10 </a:t>
                      </a:r>
                      <a:r>
                        <a:rPr lang="ru-RU" sz="1400" b="1" dirty="0" err="1">
                          <a:solidFill>
                            <a:srgbClr val="000000"/>
                          </a:solidFill>
                          <a:latin typeface="+mn-lt"/>
                          <a:ea typeface="DejaVu Sans"/>
                          <a:cs typeface="Liberation Sans"/>
                        </a:rPr>
                        <a:t>keV</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0.1%, 10 </a:t>
                      </a:r>
                      <a:r>
                        <a:rPr lang="ru-RU" sz="1400" b="1" dirty="0" err="1">
                          <a:solidFill>
                            <a:srgbClr val="000000"/>
                          </a:solidFill>
                          <a:latin typeface="+mn-lt"/>
                          <a:ea typeface="DejaVu Sans"/>
                          <a:cs typeface="Liberation Sans"/>
                        </a:rPr>
                        <a:t>keV</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472342">
                <a:tc>
                  <a:txBody>
                    <a:bodyPr/>
                    <a:lstStyle/>
                    <a:p>
                      <a:pPr algn="ctr">
                        <a:spcAft>
                          <a:spcPts val="0"/>
                        </a:spcAft>
                      </a:pPr>
                      <a:r>
                        <a:rPr lang="en-US" sz="1400" b="1">
                          <a:solidFill>
                            <a:srgbClr val="000000"/>
                          </a:solidFill>
                          <a:latin typeface="+mn-lt"/>
                          <a:ea typeface="DejaVu Sans"/>
                          <a:cs typeface="Liberation Sans"/>
                        </a:rPr>
                        <a:t> Electron energy density (J/cm</a:t>
                      </a:r>
                      <a:r>
                        <a:rPr lang="en-US" sz="1400" b="1" baseline="30000">
                          <a:solidFill>
                            <a:srgbClr val="000000"/>
                          </a:solidFill>
                          <a:latin typeface="+mn-lt"/>
                          <a:ea typeface="DejaVu Sans"/>
                          <a:cs typeface="Liberation Sans"/>
                        </a:rPr>
                        <a:t>3</a:t>
                      </a:r>
                      <a:r>
                        <a:rPr lang="en-US" sz="1400" b="1">
                          <a:solidFill>
                            <a:srgbClr val="000000"/>
                          </a:solidFill>
                          <a:latin typeface="+mn-lt"/>
                          <a:ea typeface="DejaVu Sans"/>
                          <a:cs typeface="Liberation Sans"/>
                        </a:rPr>
                        <a:t>)</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2.5× 10</a:t>
                      </a:r>
                      <a:r>
                        <a:rPr lang="en-US" sz="1400" b="1" baseline="30000">
                          <a:solidFill>
                            <a:srgbClr val="000000"/>
                          </a:solidFill>
                          <a:latin typeface="+mn-lt"/>
                          <a:ea typeface="DejaVu Sans"/>
                          <a:cs typeface="Liberation Sans"/>
                        </a:rPr>
                        <a:t>7</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a:solidFill>
                            <a:srgbClr val="000000"/>
                          </a:solidFill>
                          <a:latin typeface="+mn-lt"/>
                          <a:ea typeface="DejaVu Sans"/>
                          <a:cs typeface="Liberation Sans"/>
                        </a:rPr>
                        <a:t>4.</a:t>
                      </a:r>
                      <a:r>
                        <a:rPr lang="ru-RU" sz="1400" b="1">
                          <a:solidFill>
                            <a:srgbClr val="000000"/>
                          </a:solidFill>
                          <a:latin typeface="+mn-lt"/>
                          <a:ea typeface="DejaVu Sans"/>
                          <a:cs typeface="Liberation Sans"/>
                        </a:rPr>
                        <a:t>8 </a:t>
                      </a:r>
                      <a:r>
                        <a:rPr lang="en-US" sz="1400" b="1">
                          <a:solidFill>
                            <a:srgbClr val="000000"/>
                          </a:solidFill>
                          <a:latin typeface="+mn-lt"/>
                          <a:ea typeface="DejaVu Sans"/>
                          <a:cs typeface="Liberation Sans"/>
                        </a:rPr>
                        <a:t>×10</a:t>
                      </a:r>
                      <a:r>
                        <a:rPr lang="en-US" sz="1400" b="1" baseline="30000">
                          <a:solidFill>
                            <a:srgbClr val="000000"/>
                          </a:solidFill>
                          <a:latin typeface="+mn-lt"/>
                          <a:ea typeface="DejaVu Sans"/>
                          <a:cs typeface="Liberation Sans"/>
                        </a:rPr>
                        <a:t>8</a:t>
                      </a:r>
                      <a:endParaRPr lang="en-US" sz="1800" b="1">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6×10</a:t>
                      </a:r>
                      <a:r>
                        <a:rPr lang="en-US" sz="1400" b="1" baseline="30000" dirty="0">
                          <a:solidFill>
                            <a:srgbClr val="000000"/>
                          </a:solidFill>
                          <a:latin typeface="+mn-lt"/>
                          <a:ea typeface="DejaVu Sans"/>
                          <a:cs typeface="Liberation Sans"/>
                        </a:rPr>
                        <a:t>7</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spcAft>
                          <a:spcPts val="0"/>
                        </a:spcAft>
                      </a:pPr>
                      <a:r>
                        <a:rPr lang="en-US" sz="1400" b="1" dirty="0">
                          <a:solidFill>
                            <a:srgbClr val="000000"/>
                          </a:solidFill>
                          <a:latin typeface="+mn-lt"/>
                          <a:ea typeface="DejaVu Sans"/>
                          <a:cs typeface="Liberation Sans"/>
                        </a:rPr>
                        <a:t>1.8 ×10</a:t>
                      </a:r>
                      <a:r>
                        <a:rPr lang="en-US" sz="1400" b="1" baseline="30000" dirty="0">
                          <a:solidFill>
                            <a:srgbClr val="000000"/>
                          </a:solidFill>
                          <a:latin typeface="+mn-lt"/>
                          <a:ea typeface="DejaVu Sans"/>
                          <a:cs typeface="Liberation Sans"/>
                        </a:rPr>
                        <a:t>6</a:t>
                      </a:r>
                      <a:endParaRPr lang="en-US" sz="1800" b="1" dirty="0">
                        <a:solidFill>
                          <a:srgbClr val="000000"/>
                        </a:solidFill>
                        <a:latin typeface="+mn-lt"/>
                        <a:ea typeface="DejaVu Sans"/>
                        <a:cs typeface="Liberation Sans"/>
                      </a:endParaRPr>
                    </a:p>
                  </a:txBody>
                  <a:tcPr marL="0" marR="17781" marT="17780" marB="1778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bl>
          </a:graphicData>
        </a:graphic>
      </p:graphicFrame>
      <p:sp>
        <p:nvSpPr>
          <p:cNvPr id="25" name="Овал 24"/>
          <p:cNvSpPr/>
          <p:nvPr/>
        </p:nvSpPr>
        <p:spPr>
          <a:xfrm>
            <a:off x="1406879" y="5017479"/>
            <a:ext cx="1277707" cy="3994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Tree>
    <p:extLst>
      <p:ext uri="{BB962C8B-B14F-4D97-AF65-F5344CB8AC3E}">
        <p14:creationId xmlns:p14="http://schemas.microsoft.com/office/powerpoint/2010/main" xmlns="" val="64708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63" y="4987992"/>
            <a:ext cx="10269181" cy="2109988"/>
            <a:chOff x="0" y="4455033"/>
            <a:chExt cx="12421353" cy="2552190"/>
          </a:xfrm>
        </p:grpSpPr>
        <p:graphicFrame>
          <p:nvGraphicFramePr>
            <p:cNvPr id="15" name="Object 14"/>
            <p:cNvGraphicFramePr>
              <a:graphicFrameLocks noChangeAspect="1"/>
            </p:cNvGraphicFramePr>
            <p:nvPr>
              <p:extLst/>
            </p:nvPr>
          </p:nvGraphicFramePr>
          <p:xfrm>
            <a:off x="4818062" y="4543845"/>
            <a:ext cx="2555875" cy="2463378"/>
          </p:xfrm>
          <a:graphic>
            <a:graphicData uri="http://schemas.openxmlformats.org/presentationml/2006/ole">
              <p:oleObj spid="_x0000_s274434" name="Graph" r:id="rId4" imgW="2905200" imgH="4158720" progId="Origin50.Graph">
                <p:embed/>
              </p:oleObj>
            </a:graphicData>
          </a:graphic>
        </p:graphicFrame>
        <p:graphicFrame>
          <p:nvGraphicFramePr>
            <p:cNvPr id="21" name="Object 20"/>
            <p:cNvGraphicFramePr>
              <a:graphicFrameLocks noChangeAspect="1"/>
            </p:cNvGraphicFramePr>
            <p:nvPr>
              <p:extLst/>
            </p:nvPr>
          </p:nvGraphicFramePr>
          <p:xfrm>
            <a:off x="0" y="4563705"/>
            <a:ext cx="2556000" cy="2390784"/>
          </p:xfrm>
          <a:graphic>
            <a:graphicData uri="http://schemas.openxmlformats.org/presentationml/2006/ole">
              <p:oleObj spid="_x0000_s274435" name="Graph" r:id="rId5" imgW="2905200" imgH="4158720" progId="Origin50.Graph">
                <p:embed/>
              </p:oleObj>
            </a:graphicData>
          </a:graphic>
        </p:graphicFrame>
        <p:graphicFrame>
          <p:nvGraphicFramePr>
            <p:cNvPr id="23" name="Object 22"/>
            <p:cNvGraphicFramePr>
              <a:graphicFrameLocks noChangeAspect="1"/>
            </p:cNvGraphicFramePr>
            <p:nvPr>
              <p:extLst/>
            </p:nvPr>
          </p:nvGraphicFramePr>
          <p:xfrm>
            <a:off x="9685421" y="4455033"/>
            <a:ext cx="2735932" cy="2532639"/>
          </p:xfrm>
          <a:graphic>
            <a:graphicData uri="http://schemas.openxmlformats.org/presentationml/2006/ole">
              <p:oleObj spid="_x0000_s274436" name="Graph" r:id="rId6" imgW="2905200" imgH="4158720" progId="Origin50.Graph">
                <p:embed/>
              </p:oleObj>
            </a:graphicData>
          </a:graphic>
        </p:graphicFrame>
        <p:graphicFrame>
          <p:nvGraphicFramePr>
            <p:cNvPr id="24" name="Object 23"/>
            <p:cNvGraphicFramePr>
              <a:graphicFrameLocks noChangeAspect="1"/>
            </p:cNvGraphicFramePr>
            <p:nvPr>
              <p:extLst/>
            </p:nvPr>
          </p:nvGraphicFramePr>
          <p:xfrm>
            <a:off x="7158787" y="4582274"/>
            <a:ext cx="2827424" cy="2388094"/>
          </p:xfrm>
          <a:graphic>
            <a:graphicData uri="http://schemas.openxmlformats.org/presentationml/2006/ole">
              <p:oleObj spid="_x0000_s274437" name="Graph" r:id="rId7" imgW="2905200" imgH="4158720" progId="Origin50.Graph">
                <p:embed/>
              </p:oleObj>
            </a:graphicData>
          </a:graphic>
        </p:graphicFrame>
        <p:graphicFrame>
          <p:nvGraphicFramePr>
            <p:cNvPr id="25" name="Object 24"/>
            <p:cNvGraphicFramePr>
              <a:graphicFrameLocks noChangeAspect="1"/>
            </p:cNvGraphicFramePr>
            <p:nvPr>
              <p:extLst/>
            </p:nvPr>
          </p:nvGraphicFramePr>
          <p:xfrm>
            <a:off x="2265592" y="4556233"/>
            <a:ext cx="2715482" cy="2402070"/>
          </p:xfrm>
          <a:graphic>
            <a:graphicData uri="http://schemas.openxmlformats.org/presentationml/2006/ole">
              <p:oleObj spid="_x0000_s274438" name="Graph" r:id="rId8" imgW="2905200" imgH="4158720" progId="Origin50.Graph">
                <p:embed/>
              </p:oleObj>
            </a:graphicData>
          </a:graphic>
        </p:graphicFrame>
      </p:grpSp>
      <p:grpSp>
        <p:nvGrpSpPr>
          <p:cNvPr id="5" name="Group 35"/>
          <p:cNvGrpSpPr>
            <a:grpSpLocks noChangeAspect="1"/>
          </p:cNvGrpSpPr>
          <p:nvPr/>
        </p:nvGrpSpPr>
        <p:grpSpPr>
          <a:xfrm>
            <a:off x="2757438" y="1100747"/>
            <a:ext cx="4291195" cy="1283459"/>
            <a:chOff x="3317549" y="739418"/>
            <a:chExt cx="5926651" cy="1479800"/>
          </a:xfrm>
        </p:grpSpPr>
        <p:sp>
          <p:nvSpPr>
            <p:cNvPr id="35" name="Freeform 34"/>
            <p:cNvSpPr/>
            <p:nvPr/>
          </p:nvSpPr>
          <p:spPr>
            <a:xfrm>
              <a:off x="4048018" y="750013"/>
              <a:ext cx="4399662" cy="1469205"/>
            </a:xfrm>
            <a:custGeom>
              <a:avLst/>
              <a:gdLst>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298004 w 4407613"/>
                <a:gd name="connsiteY12" fmla="*/ 410967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395686 w 4407613"/>
                <a:gd name="connsiteY10" fmla="*/ 6299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399662"/>
                <a:gd name="connsiteY0" fmla="*/ 0 h 1469205"/>
                <a:gd name="connsiteX1" fmla="*/ 0 w 4399662"/>
                <a:gd name="connsiteY1" fmla="*/ 1469205 h 1469205"/>
                <a:gd name="connsiteX2" fmla="*/ 678094 w 4399662"/>
                <a:gd name="connsiteY2" fmla="*/ 1243174 h 1469205"/>
                <a:gd name="connsiteX3" fmla="*/ 1454597 w 4399662"/>
                <a:gd name="connsiteY3" fmla="*/ 972070 h 1469205"/>
                <a:gd name="connsiteX4" fmla="*/ 2003461 w 4399662"/>
                <a:gd name="connsiteY4" fmla="*/ 811659 h 1469205"/>
                <a:gd name="connsiteX5" fmla="*/ 2208944 w 4399662"/>
                <a:gd name="connsiteY5" fmla="*/ 801385 h 1469205"/>
                <a:gd name="connsiteX6" fmla="*/ 2445249 w 4399662"/>
                <a:gd name="connsiteY6" fmla="*/ 821933 h 1469205"/>
                <a:gd name="connsiteX7" fmla="*/ 2876764 w 4399662"/>
                <a:gd name="connsiteY7" fmla="*/ 924675 h 1469205"/>
                <a:gd name="connsiteX8" fmla="*/ 3544584 w 4399662"/>
                <a:gd name="connsiteY8" fmla="*/ 1150706 h 1469205"/>
                <a:gd name="connsiteX9" fmla="*/ 4399662 w 4399662"/>
                <a:gd name="connsiteY9" fmla="*/ 1461254 h 1469205"/>
                <a:gd name="connsiteX10" fmla="*/ 4395686 w 4399662"/>
                <a:gd name="connsiteY10" fmla="*/ 6299 h 1469205"/>
                <a:gd name="connsiteX11" fmla="*/ 3955551 w 4399662"/>
                <a:gd name="connsiteY11" fmla="*/ 164387 h 1469205"/>
                <a:gd name="connsiteX12" fmla="*/ 3361614 w 4399662"/>
                <a:gd name="connsiteY12" fmla="*/ 371211 h 1469205"/>
                <a:gd name="connsiteX13" fmla="*/ 2804845 w 4399662"/>
                <a:gd name="connsiteY13" fmla="*/ 554805 h 1469205"/>
                <a:gd name="connsiteX14" fmla="*/ 2408128 w 4399662"/>
                <a:gd name="connsiteY14" fmla="*/ 645620 h 1469205"/>
                <a:gd name="connsiteX15" fmla="*/ 2157573 w 4399662"/>
                <a:gd name="connsiteY15" fmla="*/ 657547 h 1469205"/>
                <a:gd name="connsiteX16" fmla="*/ 1674688 w 4399662"/>
                <a:gd name="connsiteY16" fmla="*/ 575353 h 1469205"/>
                <a:gd name="connsiteX17" fmla="*/ 914400 w 4399662"/>
                <a:gd name="connsiteY17" fmla="*/ 308225 h 1469205"/>
                <a:gd name="connsiteX18" fmla="*/ 10274 w 4399662"/>
                <a:gd name="connsiteY18" fmla="*/ 0 h 1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9662" h="1469205">
                  <a:moveTo>
                    <a:pt x="10274" y="0"/>
                  </a:moveTo>
                  <a:cubicBezTo>
                    <a:pt x="6849" y="489735"/>
                    <a:pt x="3425" y="979470"/>
                    <a:pt x="0" y="1469205"/>
                  </a:cubicBezTo>
                  <a:lnTo>
                    <a:pt x="678094" y="1243174"/>
                  </a:lnTo>
                  <a:lnTo>
                    <a:pt x="1454597" y="972070"/>
                  </a:lnTo>
                  <a:cubicBezTo>
                    <a:pt x="1669357" y="886795"/>
                    <a:pt x="1820506" y="865129"/>
                    <a:pt x="2003461" y="811659"/>
                  </a:cubicBezTo>
                  <a:lnTo>
                    <a:pt x="2208944" y="801385"/>
                  </a:lnTo>
                  <a:lnTo>
                    <a:pt x="2445249" y="821933"/>
                  </a:lnTo>
                  <a:cubicBezTo>
                    <a:pt x="2589087" y="856180"/>
                    <a:pt x="2705096" y="866574"/>
                    <a:pt x="2876764" y="924675"/>
                  </a:cubicBezTo>
                  <a:lnTo>
                    <a:pt x="3544584" y="1150706"/>
                  </a:lnTo>
                  <a:lnTo>
                    <a:pt x="4399662" y="1461254"/>
                  </a:lnTo>
                  <a:cubicBezTo>
                    <a:pt x="4395686" y="973619"/>
                    <a:pt x="4399662" y="493934"/>
                    <a:pt x="4395686" y="6299"/>
                  </a:cubicBezTo>
                  <a:lnTo>
                    <a:pt x="3955551" y="164387"/>
                  </a:lnTo>
                  <a:lnTo>
                    <a:pt x="3361614" y="371211"/>
                  </a:lnTo>
                  <a:lnTo>
                    <a:pt x="2804845" y="554805"/>
                  </a:lnTo>
                  <a:lnTo>
                    <a:pt x="2408128" y="645620"/>
                  </a:lnTo>
                  <a:lnTo>
                    <a:pt x="2157573" y="657547"/>
                  </a:lnTo>
                  <a:lnTo>
                    <a:pt x="1674688" y="575353"/>
                  </a:lnTo>
                  <a:lnTo>
                    <a:pt x="914400" y="308225"/>
                  </a:lnTo>
                  <a:lnTo>
                    <a:pt x="10274" y="0"/>
                  </a:lnTo>
                  <a:close/>
                </a:path>
              </a:pathLst>
            </a:custGeom>
            <a:gradFill flip="none" rotWithShape="1">
              <a:gsLst>
                <a:gs pos="0">
                  <a:schemeClr val="accent1">
                    <a:lumMod val="5000"/>
                    <a:lumOff val="95000"/>
                  </a:schemeClr>
                </a:gs>
                <a:gs pos="0">
                  <a:schemeClr val="accent1">
                    <a:lumMod val="20000"/>
                    <a:lumOff val="80000"/>
                  </a:schemeClr>
                </a:gs>
                <a:gs pos="55000">
                  <a:schemeClr val="accent1">
                    <a:lumMod val="45000"/>
                    <a:lumOff val="55000"/>
                  </a:schemeClr>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7" name="Group 4"/>
            <p:cNvGrpSpPr>
              <a:grpSpLocks noChangeAspect="1"/>
            </p:cNvGrpSpPr>
            <p:nvPr/>
          </p:nvGrpSpPr>
          <p:grpSpPr>
            <a:xfrm>
              <a:off x="3317549" y="739418"/>
              <a:ext cx="5926651" cy="1479291"/>
              <a:chOff x="3028424" y="2899610"/>
              <a:chExt cx="6204494" cy="1768643"/>
            </a:xfrm>
          </p:grpSpPr>
          <p:grpSp>
            <p:nvGrpSpPr>
              <p:cNvPr id="17" name="Group 21"/>
              <p:cNvGrpSpPr/>
              <p:nvPr/>
            </p:nvGrpSpPr>
            <p:grpSpPr>
              <a:xfrm>
                <a:off x="3792000" y="2899610"/>
                <a:ext cx="4608000" cy="1768643"/>
                <a:chOff x="3792000" y="2579272"/>
                <a:chExt cx="4608000" cy="2088982"/>
              </a:xfrm>
            </p:grpSpPr>
            <p:grpSp>
              <p:nvGrpSpPr>
                <p:cNvPr id="18" name="Group 6"/>
                <p:cNvGrpSpPr>
                  <a:grpSpLocks noChangeAspect="1"/>
                </p:cNvGrpSpPr>
                <p:nvPr/>
              </p:nvGrpSpPr>
              <p:grpSpPr>
                <a:xfrm>
                  <a:off x="3792000" y="2579272"/>
                  <a:ext cx="4608000" cy="2088982"/>
                  <a:chOff x="3560322" y="2553255"/>
                  <a:chExt cx="5054372" cy="2476559"/>
                </a:xfrm>
              </p:grpSpPr>
              <p:grpSp>
                <p:nvGrpSpPr>
                  <p:cNvPr id="20" name="Group 1"/>
                  <p:cNvGrpSpPr/>
                  <p:nvPr/>
                </p:nvGrpSpPr>
                <p:grpSpPr>
                  <a:xfrm>
                    <a:off x="3560322" y="2553255"/>
                    <a:ext cx="5054372" cy="2476559"/>
                    <a:chOff x="3560322" y="2553255"/>
                    <a:chExt cx="5054372" cy="2476559"/>
                  </a:xfrm>
                </p:grpSpPr>
                <p:sp>
                  <p:nvSpPr>
                    <p:cNvPr id="11" name="Freeform 10"/>
                    <p:cNvSpPr/>
                    <p:nvPr/>
                  </p:nvSpPr>
                  <p:spPr>
                    <a:xfrm>
                      <a:off x="3560322" y="2553255"/>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Freeform 11"/>
                    <p:cNvSpPr/>
                    <p:nvPr/>
                  </p:nvSpPr>
                  <p:spPr>
                    <a:xfrm flipV="1">
                      <a:off x="3568339" y="3920851"/>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cxnSp>
                <p:nvCxnSpPr>
                  <p:cNvPr id="4" name="Straight Connector 3"/>
                  <p:cNvCxnSpPr/>
                  <p:nvPr/>
                </p:nvCxnSpPr>
                <p:spPr>
                  <a:xfrm>
                    <a:off x="6096000" y="3413787"/>
                    <a:ext cx="0" cy="794084"/>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84498" y="3629255"/>
                    <a:ext cx="0" cy="7940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39585" y="3615636"/>
                    <a:ext cx="0" cy="79408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7925437" y="2815363"/>
                  <a:ext cx="0" cy="162000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43515" y="2751190"/>
                  <a:ext cx="0" cy="1764000"/>
                </a:xfrm>
                <a:prstGeom prst="line">
                  <a:avLst/>
                </a:prstGeom>
                <a:ln w="31750">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028424" y="3644903"/>
                <a:ext cx="1238132" cy="403057"/>
              </a:xfrm>
              <a:prstGeom prst="rect">
                <a:avLst/>
              </a:prstGeom>
              <a:noFill/>
            </p:spPr>
            <p:txBody>
              <a:bodyPr wrap="none" rtlCol="0">
                <a:spAutoFit/>
              </a:bodyPr>
              <a:lstStyle/>
              <a:p>
                <a:r>
                  <a:rPr lang="en-US" sz="1300" b="1" dirty="0">
                    <a:solidFill>
                      <a:srgbClr val="FF00FF"/>
                    </a:solidFill>
                  </a:rPr>
                  <a:t>- 160 µm</a:t>
                </a:r>
              </a:p>
            </p:txBody>
          </p:sp>
          <p:sp>
            <p:nvSpPr>
              <p:cNvPr id="26" name="TextBox 25"/>
              <p:cNvSpPr txBox="1"/>
              <p:nvPr/>
            </p:nvSpPr>
            <p:spPr>
              <a:xfrm>
                <a:off x="7934526" y="3644903"/>
                <a:ext cx="1298392" cy="403057"/>
              </a:xfrm>
              <a:prstGeom prst="rect">
                <a:avLst/>
              </a:prstGeom>
              <a:noFill/>
            </p:spPr>
            <p:txBody>
              <a:bodyPr wrap="none" rtlCol="0">
                <a:spAutoFit/>
              </a:bodyPr>
              <a:lstStyle/>
              <a:p>
                <a:r>
                  <a:rPr lang="en-US" sz="1300" b="1" dirty="0">
                    <a:solidFill>
                      <a:srgbClr val="0000FF"/>
                    </a:solidFill>
                  </a:rPr>
                  <a:t>+ 140 µm</a:t>
                </a:r>
              </a:p>
            </p:txBody>
          </p:sp>
          <p:sp>
            <p:nvSpPr>
              <p:cNvPr id="29" name="TextBox 28"/>
              <p:cNvSpPr txBox="1"/>
              <p:nvPr/>
            </p:nvSpPr>
            <p:spPr>
              <a:xfrm>
                <a:off x="5041005" y="4041773"/>
                <a:ext cx="1103703" cy="403057"/>
              </a:xfrm>
              <a:prstGeom prst="rect">
                <a:avLst/>
              </a:prstGeom>
              <a:noFill/>
            </p:spPr>
            <p:txBody>
              <a:bodyPr wrap="none" rtlCol="0">
                <a:spAutoFit/>
              </a:bodyPr>
              <a:lstStyle/>
              <a:p>
                <a:r>
                  <a:rPr lang="en-US" sz="1300" b="1" dirty="0">
                    <a:solidFill>
                      <a:srgbClr val="002060"/>
                    </a:solidFill>
                  </a:rPr>
                  <a:t>- 20 µm</a:t>
                </a:r>
              </a:p>
            </p:txBody>
          </p:sp>
          <p:sp>
            <p:nvSpPr>
              <p:cNvPr id="30" name="TextBox 29"/>
              <p:cNvSpPr txBox="1"/>
              <p:nvPr/>
            </p:nvSpPr>
            <p:spPr>
              <a:xfrm>
                <a:off x="6238672" y="4041773"/>
                <a:ext cx="1163964" cy="403057"/>
              </a:xfrm>
              <a:prstGeom prst="rect">
                <a:avLst/>
              </a:prstGeom>
              <a:noFill/>
            </p:spPr>
            <p:txBody>
              <a:bodyPr wrap="none" rtlCol="0">
                <a:spAutoFit/>
              </a:bodyPr>
              <a:lstStyle/>
              <a:p>
                <a:r>
                  <a:rPr lang="en-US" sz="1300" b="1" dirty="0">
                    <a:solidFill>
                      <a:srgbClr val="FF0000"/>
                    </a:solidFill>
                  </a:rPr>
                  <a:t>+ 20 µm</a:t>
                </a:r>
              </a:p>
            </p:txBody>
          </p:sp>
          <p:sp>
            <p:nvSpPr>
              <p:cNvPr id="31" name="TextBox 30"/>
              <p:cNvSpPr txBox="1"/>
              <p:nvPr/>
            </p:nvSpPr>
            <p:spPr>
              <a:xfrm>
                <a:off x="5762862" y="3201367"/>
                <a:ext cx="980863" cy="403057"/>
              </a:xfrm>
              <a:prstGeom prst="rect">
                <a:avLst/>
              </a:prstGeom>
              <a:noFill/>
            </p:spPr>
            <p:txBody>
              <a:bodyPr wrap="none" rtlCol="0">
                <a:spAutoFit/>
              </a:bodyPr>
              <a:lstStyle/>
              <a:p>
                <a:r>
                  <a:rPr lang="en-US" sz="1300" b="1" dirty="0">
                    <a:solidFill>
                      <a:schemeClr val="accent6">
                        <a:lumMod val="75000"/>
                      </a:schemeClr>
                    </a:solidFill>
                  </a:rPr>
                  <a:t>Focus</a:t>
                </a:r>
              </a:p>
            </p:txBody>
          </p:sp>
        </p:grpSp>
      </p:grpSp>
      <p:grpSp>
        <p:nvGrpSpPr>
          <p:cNvPr id="22" name="Group 17"/>
          <p:cNvGrpSpPr/>
          <p:nvPr/>
        </p:nvGrpSpPr>
        <p:grpSpPr>
          <a:xfrm>
            <a:off x="-264" y="2744598"/>
            <a:ext cx="10099386" cy="2199104"/>
            <a:chOff x="113016" y="392128"/>
            <a:chExt cx="12215973" cy="2659982"/>
          </a:xfrm>
        </p:grpSpPr>
        <p:graphicFrame>
          <p:nvGraphicFramePr>
            <p:cNvPr id="6" name="Object 5"/>
            <p:cNvGraphicFramePr>
              <a:graphicFrameLocks noChangeAspect="1"/>
            </p:cNvGraphicFramePr>
            <p:nvPr>
              <p:extLst/>
            </p:nvPr>
          </p:nvGraphicFramePr>
          <p:xfrm>
            <a:off x="4938377" y="392128"/>
            <a:ext cx="2555875" cy="2659982"/>
          </p:xfrm>
          <a:graphic>
            <a:graphicData uri="http://schemas.openxmlformats.org/presentationml/2006/ole">
              <p:oleObj spid="_x0000_s274439" name="Graph" r:id="rId9" imgW="2905200" imgH="4158720" progId="Origin50.Graph">
                <p:embed/>
              </p:oleObj>
            </a:graphicData>
          </a:graphic>
        </p:graphicFrame>
        <p:graphicFrame>
          <p:nvGraphicFramePr>
            <p:cNvPr id="27" name="Object 26"/>
            <p:cNvGraphicFramePr>
              <a:graphicFrameLocks noChangeAspect="1"/>
            </p:cNvGraphicFramePr>
            <p:nvPr>
              <p:extLst/>
            </p:nvPr>
          </p:nvGraphicFramePr>
          <p:xfrm>
            <a:off x="2369471" y="433135"/>
            <a:ext cx="2695825" cy="2611855"/>
          </p:xfrm>
          <a:graphic>
            <a:graphicData uri="http://schemas.openxmlformats.org/presentationml/2006/ole">
              <p:oleObj spid="_x0000_s274440" name="Graph" r:id="rId10" imgW="2905200" imgH="4158720" progId="Origin50.Graph">
                <p:embed/>
              </p:oleObj>
            </a:graphicData>
          </a:graphic>
        </p:graphicFrame>
        <p:graphicFrame>
          <p:nvGraphicFramePr>
            <p:cNvPr id="28" name="Object 27"/>
            <p:cNvGraphicFramePr>
              <a:graphicFrameLocks noChangeAspect="1"/>
            </p:cNvGraphicFramePr>
            <p:nvPr>
              <p:extLst/>
            </p:nvPr>
          </p:nvGraphicFramePr>
          <p:xfrm>
            <a:off x="7242259" y="441653"/>
            <a:ext cx="2905125" cy="2583365"/>
          </p:xfrm>
          <a:graphic>
            <a:graphicData uri="http://schemas.openxmlformats.org/presentationml/2006/ole">
              <p:oleObj spid="_x0000_s274441" name="Graph" r:id="rId11" imgW="2905200" imgH="4158720" progId="Origin50.Graph">
                <p:embed/>
              </p:oleObj>
            </a:graphicData>
          </a:graphic>
        </p:graphicFrame>
        <p:graphicFrame>
          <p:nvGraphicFramePr>
            <p:cNvPr id="8" name="Object 7"/>
            <p:cNvGraphicFramePr>
              <a:graphicFrameLocks noChangeAspect="1"/>
            </p:cNvGraphicFramePr>
            <p:nvPr>
              <p:extLst/>
            </p:nvPr>
          </p:nvGraphicFramePr>
          <p:xfrm>
            <a:off x="113016" y="534255"/>
            <a:ext cx="2568539" cy="2486346"/>
          </p:xfrm>
          <a:graphic>
            <a:graphicData uri="http://schemas.openxmlformats.org/presentationml/2006/ole">
              <p:oleObj spid="_x0000_s274442" name="Graph" r:id="rId12" imgW="2905200" imgH="4158720" progId="Origin50.Graph">
                <p:embed/>
              </p:oleObj>
            </a:graphicData>
          </a:graphic>
        </p:graphicFrame>
        <p:graphicFrame>
          <p:nvGraphicFramePr>
            <p:cNvPr id="13" name="Object 12"/>
            <p:cNvGraphicFramePr>
              <a:graphicFrameLocks noChangeAspect="1"/>
            </p:cNvGraphicFramePr>
            <p:nvPr>
              <p:extLst/>
            </p:nvPr>
          </p:nvGraphicFramePr>
          <p:xfrm>
            <a:off x="9852916" y="554804"/>
            <a:ext cx="2476073" cy="2438195"/>
          </p:xfrm>
          <a:graphic>
            <a:graphicData uri="http://schemas.openxmlformats.org/presentationml/2006/ole">
              <p:oleObj spid="_x0000_s274443" name="Graph" r:id="rId13" imgW="2905200" imgH="4158720" progId="Origin50.Graph">
                <p:embed/>
              </p:oleObj>
            </a:graphicData>
          </a:graphic>
        </p:graphicFrame>
      </p:grpSp>
      <p:sp>
        <p:nvSpPr>
          <p:cNvPr id="34" name="TextBox 33"/>
          <p:cNvSpPr txBox="1"/>
          <p:nvPr/>
        </p:nvSpPr>
        <p:spPr>
          <a:xfrm>
            <a:off x="74176" y="4986835"/>
            <a:ext cx="1654620" cy="295915"/>
          </a:xfrm>
          <a:prstGeom prst="rect">
            <a:avLst/>
          </a:prstGeom>
          <a:noFill/>
        </p:spPr>
        <p:txBody>
          <a:bodyPr wrap="none" lIns="91432" tIns="45716" rIns="91432" bIns="45716" rtlCol="0">
            <a:spAutoFit/>
          </a:bodyPr>
          <a:lstStyle/>
          <a:p>
            <a:r>
              <a:rPr lang="en-US" sz="1300" b="1" dirty="0"/>
              <a:t>Rear side spectra:</a:t>
            </a:r>
          </a:p>
        </p:txBody>
      </p:sp>
      <p:sp>
        <p:nvSpPr>
          <p:cNvPr id="33" name="TextBox 32"/>
          <p:cNvSpPr txBox="1"/>
          <p:nvPr/>
        </p:nvSpPr>
        <p:spPr>
          <a:xfrm>
            <a:off x="-265" y="2775340"/>
            <a:ext cx="1712328" cy="295915"/>
          </a:xfrm>
          <a:prstGeom prst="rect">
            <a:avLst/>
          </a:prstGeom>
          <a:noFill/>
        </p:spPr>
        <p:txBody>
          <a:bodyPr wrap="none" lIns="91432" tIns="45716" rIns="91432" bIns="45716" rtlCol="0">
            <a:spAutoFit/>
          </a:bodyPr>
          <a:lstStyle/>
          <a:p>
            <a:r>
              <a:rPr lang="en-US" sz="1300" b="1" dirty="0"/>
              <a:t>Front side spectra:</a:t>
            </a:r>
          </a:p>
        </p:txBody>
      </p:sp>
      <p:grpSp>
        <p:nvGrpSpPr>
          <p:cNvPr id="32" name="Group 31"/>
          <p:cNvGrpSpPr/>
          <p:nvPr/>
        </p:nvGrpSpPr>
        <p:grpSpPr>
          <a:xfrm>
            <a:off x="125733" y="995219"/>
            <a:ext cx="2462429" cy="1278464"/>
            <a:chOff x="260497" y="902844"/>
            <a:chExt cx="2096215" cy="999158"/>
          </a:xfrm>
        </p:grpSpPr>
        <p:grpSp>
          <p:nvGrpSpPr>
            <p:cNvPr id="36" name="Group 52"/>
            <p:cNvGrpSpPr/>
            <p:nvPr/>
          </p:nvGrpSpPr>
          <p:grpSpPr>
            <a:xfrm>
              <a:off x="723869" y="902844"/>
              <a:ext cx="1632843" cy="999158"/>
              <a:chOff x="965158" y="686206"/>
              <a:chExt cx="2177123" cy="1332210"/>
            </a:xfrm>
          </p:grpSpPr>
          <p:grpSp>
            <p:nvGrpSpPr>
              <p:cNvPr id="37" name="Group 43"/>
              <p:cNvGrpSpPr/>
              <p:nvPr/>
            </p:nvGrpSpPr>
            <p:grpSpPr>
              <a:xfrm>
                <a:off x="965158" y="1112110"/>
                <a:ext cx="1531695" cy="639504"/>
                <a:chOff x="965158" y="1207807"/>
                <a:chExt cx="1531695" cy="639504"/>
              </a:xfrm>
            </p:grpSpPr>
            <p:grpSp>
              <p:nvGrpSpPr>
                <p:cNvPr id="38" name="Group 36"/>
                <p:cNvGrpSpPr/>
                <p:nvPr/>
              </p:nvGrpSpPr>
              <p:grpSpPr>
                <a:xfrm rot="-2700000">
                  <a:off x="965158" y="1207807"/>
                  <a:ext cx="1531695" cy="639504"/>
                  <a:chOff x="3918732" y="458346"/>
                  <a:chExt cx="924076" cy="435935"/>
                </a:xfrm>
              </p:grpSpPr>
              <p:grpSp>
                <p:nvGrpSpPr>
                  <p:cNvPr id="41" name="Group 37"/>
                  <p:cNvGrpSpPr>
                    <a:grpSpLocks noChangeAspect="1"/>
                  </p:cNvGrpSpPr>
                  <p:nvPr/>
                </p:nvGrpSpPr>
                <p:grpSpPr>
                  <a:xfrm>
                    <a:off x="3974436" y="569297"/>
                    <a:ext cx="868372" cy="291940"/>
                    <a:chOff x="3974436" y="569297"/>
                    <a:chExt cx="3854938" cy="1296000"/>
                  </a:xfrm>
                </p:grpSpPr>
                <p:sp>
                  <p:nvSpPr>
                    <p:cNvPr id="40" name="Freeform 39"/>
                    <p:cNvSpPr/>
                    <p:nvPr/>
                  </p:nvSpPr>
                  <p:spPr>
                    <a:xfrm>
                      <a:off x="3975387" y="578576"/>
                      <a:ext cx="3853197" cy="1286721"/>
                    </a:xfrm>
                    <a:custGeom>
                      <a:avLst/>
                      <a:gdLst>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298004 w 4407613"/>
                        <a:gd name="connsiteY12" fmla="*/ 410967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395686 w 4407613"/>
                        <a:gd name="connsiteY10" fmla="*/ 6299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399662"/>
                        <a:gd name="connsiteY0" fmla="*/ 0 h 1469205"/>
                        <a:gd name="connsiteX1" fmla="*/ 0 w 4399662"/>
                        <a:gd name="connsiteY1" fmla="*/ 1469205 h 1469205"/>
                        <a:gd name="connsiteX2" fmla="*/ 678094 w 4399662"/>
                        <a:gd name="connsiteY2" fmla="*/ 1243174 h 1469205"/>
                        <a:gd name="connsiteX3" fmla="*/ 1454597 w 4399662"/>
                        <a:gd name="connsiteY3" fmla="*/ 972070 h 1469205"/>
                        <a:gd name="connsiteX4" fmla="*/ 2003461 w 4399662"/>
                        <a:gd name="connsiteY4" fmla="*/ 811659 h 1469205"/>
                        <a:gd name="connsiteX5" fmla="*/ 2208944 w 4399662"/>
                        <a:gd name="connsiteY5" fmla="*/ 801385 h 1469205"/>
                        <a:gd name="connsiteX6" fmla="*/ 2445249 w 4399662"/>
                        <a:gd name="connsiteY6" fmla="*/ 821933 h 1469205"/>
                        <a:gd name="connsiteX7" fmla="*/ 2876764 w 4399662"/>
                        <a:gd name="connsiteY7" fmla="*/ 924675 h 1469205"/>
                        <a:gd name="connsiteX8" fmla="*/ 3544584 w 4399662"/>
                        <a:gd name="connsiteY8" fmla="*/ 1150706 h 1469205"/>
                        <a:gd name="connsiteX9" fmla="*/ 4399662 w 4399662"/>
                        <a:gd name="connsiteY9" fmla="*/ 1461254 h 1469205"/>
                        <a:gd name="connsiteX10" fmla="*/ 4395686 w 4399662"/>
                        <a:gd name="connsiteY10" fmla="*/ 6299 h 1469205"/>
                        <a:gd name="connsiteX11" fmla="*/ 3955551 w 4399662"/>
                        <a:gd name="connsiteY11" fmla="*/ 164387 h 1469205"/>
                        <a:gd name="connsiteX12" fmla="*/ 3361614 w 4399662"/>
                        <a:gd name="connsiteY12" fmla="*/ 371211 h 1469205"/>
                        <a:gd name="connsiteX13" fmla="*/ 2804845 w 4399662"/>
                        <a:gd name="connsiteY13" fmla="*/ 554805 h 1469205"/>
                        <a:gd name="connsiteX14" fmla="*/ 2408128 w 4399662"/>
                        <a:gd name="connsiteY14" fmla="*/ 645620 h 1469205"/>
                        <a:gd name="connsiteX15" fmla="*/ 2157573 w 4399662"/>
                        <a:gd name="connsiteY15" fmla="*/ 657547 h 1469205"/>
                        <a:gd name="connsiteX16" fmla="*/ 1674688 w 4399662"/>
                        <a:gd name="connsiteY16" fmla="*/ 575353 h 1469205"/>
                        <a:gd name="connsiteX17" fmla="*/ 914400 w 4399662"/>
                        <a:gd name="connsiteY17" fmla="*/ 308225 h 1469205"/>
                        <a:gd name="connsiteX18" fmla="*/ 10274 w 4399662"/>
                        <a:gd name="connsiteY18" fmla="*/ 0 h 1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9662" h="1469205">
                          <a:moveTo>
                            <a:pt x="10274" y="0"/>
                          </a:moveTo>
                          <a:cubicBezTo>
                            <a:pt x="6849" y="489735"/>
                            <a:pt x="3425" y="979470"/>
                            <a:pt x="0" y="1469205"/>
                          </a:cubicBezTo>
                          <a:lnTo>
                            <a:pt x="678094" y="1243174"/>
                          </a:lnTo>
                          <a:lnTo>
                            <a:pt x="1454597" y="972070"/>
                          </a:lnTo>
                          <a:cubicBezTo>
                            <a:pt x="1669357" y="886795"/>
                            <a:pt x="1820506" y="865129"/>
                            <a:pt x="2003461" y="811659"/>
                          </a:cubicBezTo>
                          <a:lnTo>
                            <a:pt x="2208944" y="801385"/>
                          </a:lnTo>
                          <a:lnTo>
                            <a:pt x="2445249" y="821933"/>
                          </a:lnTo>
                          <a:cubicBezTo>
                            <a:pt x="2589087" y="856180"/>
                            <a:pt x="2705096" y="866574"/>
                            <a:pt x="2876764" y="924675"/>
                          </a:cubicBezTo>
                          <a:lnTo>
                            <a:pt x="3544584" y="1150706"/>
                          </a:lnTo>
                          <a:lnTo>
                            <a:pt x="4399662" y="1461254"/>
                          </a:lnTo>
                          <a:cubicBezTo>
                            <a:pt x="4395686" y="973619"/>
                            <a:pt x="4399662" y="493934"/>
                            <a:pt x="4395686" y="6299"/>
                          </a:cubicBezTo>
                          <a:lnTo>
                            <a:pt x="3955551" y="164387"/>
                          </a:lnTo>
                          <a:lnTo>
                            <a:pt x="3361614" y="371211"/>
                          </a:lnTo>
                          <a:lnTo>
                            <a:pt x="2804845" y="554805"/>
                          </a:lnTo>
                          <a:lnTo>
                            <a:pt x="2408128" y="645620"/>
                          </a:lnTo>
                          <a:lnTo>
                            <a:pt x="2157573" y="657547"/>
                          </a:lnTo>
                          <a:lnTo>
                            <a:pt x="1674688" y="575353"/>
                          </a:lnTo>
                          <a:lnTo>
                            <a:pt x="914400" y="308225"/>
                          </a:lnTo>
                          <a:lnTo>
                            <a:pt x="10274" y="0"/>
                          </a:lnTo>
                          <a:close/>
                        </a:path>
                      </a:pathLst>
                    </a:custGeom>
                    <a:gradFill flip="none" rotWithShape="1">
                      <a:gsLst>
                        <a:gs pos="0">
                          <a:schemeClr val="accent1">
                            <a:lumMod val="5000"/>
                            <a:lumOff val="95000"/>
                          </a:schemeClr>
                        </a:gs>
                        <a:gs pos="0">
                          <a:schemeClr val="accent1">
                            <a:lumMod val="20000"/>
                            <a:lumOff val="80000"/>
                          </a:schemeClr>
                        </a:gs>
                        <a:gs pos="55000">
                          <a:schemeClr val="accent1">
                            <a:lumMod val="45000"/>
                            <a:lumOff val="55000"/>
                          </a:schemeClr>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44" name="Group 40"/>
                    <p:cNvGrpSpPr/>
                    <p:nvPr/>
                  </p:nvGrpSpPr>
                  <p:grpSpPr>
                    <a:xfrm>
                      <a:off x="3974436" y="569297"/>
                      <a:ext cx="3854938" cy="1295554"/>
                      <a:chOff x="3560322" y="2553255"/>
                      <a:chExt cx="5054372" cy="2476559"/>
                    </a:xfrm>
                  </p:grpSpPr>
                  <p:sp>
                    <p:nvSpPr>
                      <p:cNvPr id="42" name="Freeform 41"/>
                      <p:cNvSpPr/>
                      <p:nvPr/>
                    </p:nvSpPr>
                    <p:spPr>
                      <a:xfrm>
                        <a:off x="3560322" y="2553255"/>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Freeform 42"/>
                      <p:cNvSpPr/>
                      <p:nvPr/>
                    </p:nvSpPr>
                    <p:spPr>
                      <a:xfrm flipV="1">
                        <a:off x="3568339" y="3920851"/>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sp>
                <p:nvSpPr>
                  <p:cNvPr id="39" name="Rectangle 38"/>
                  <p:cNvSpPr/>
                  <p:nvPr/>
                </p:nvSpPr>
                <p:spPr>
                  <a:xfrm>
                    <a:off x="3918732" y="458346"/>
                    <a:ext cx="382772" cy="4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4" name="Rectangle 13"/>
                <p:cNvSpPr/>
                <p:nvPr/>
              </p:nvSpPr>
              <p:spPr>
                <a:xfrm>
                  <a:off x="1078789" y="1513430"/>
                  <a:ext cx="1207212" cy="209043"/>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45" name="TextBox 44"/>
              <p:cNvSpPr txBox="1"/>
              <p:nvPr/>
            </p:nvSpPr>
            <p:spPr>
              <a:xfrm>
                <a:off x="1130595" y="1350829"/>
                <a:ext cx="1212131" cy="320716"/>
              </a:xfrm>
              <a:prstGeom prst="rect">
                <a:avLst/>
              </a:prstGeom>
              <a:noFill/>
            </p:spPr>
            <p:txBody>
              <a:bodyPr wrap="none" rtlCol="0">
                <a:spAutoFit/>
              </a:bodyPr>
              <a:lstStyle/>
              <a:p>
                <a:r>
                  <a:rPr lang="en-US" sz="1400" b="1" dirty="0">
                    <a:solidFill>
                      <a:srgbClr val="FFFF00"/>
                    </a:solidFill>
                  </a:rPr>
                  <a:t>SUS  5 µm</a:t>
                </a:r>
              </a:p>
            </p:txBody>
          </p:sp>
          <p:cxnSp>
            <p:nvCxnSpPr>
              <p:cNvPr id="47" name="Straight Connector 46"/>
              <p:cNvCxnSpPr/>
              <p:nvPr/>
            </p:nvCxnSpPr>
            <p:spPr>
              <a:xfrm flipV="1">
                <a:off x="1800208" y="861233"/>
                <a:ext cx="570852" cy="578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147776" y="1105782"/>
                <a:ext cx="497079" cy="304680"/>
              </a:xfrm>
              <a:prstGeom prst="rect">
                <a:avLst/>
              </a:prstGeom>
              <a:noFill/>
            </p:spPr>
            <p:txBody>
              <a:bodyPr wrap="none" rtlCol="0">
                <a:spAutoFit/>
              </a:bodyPr>
              <a:lstStyle/>
              <a:p>
                <a:r>
                  <a:rPr lang="en-US" sz="1300" b="1" dirty="0"/>
                  <a:t>45</a:t>
                </a:r>
                <a:r>
                  <a:rPr lang="en-US" sz="1300" b="1" dirty="0">
                    <a:sym typeface="Symbol" panose="05050102010706020507" pitchFamily="18" charset="2"/>
                  </a:rPr>
                  <a:t></a:t>
                </a:r>
                <a:endParaRPr lang="en-US" sz="1300" b="1" dirty="0"/>
              </a:p>
            </p:txBody>
          </p:sp>
          <p:sp>
            <p:nvSpPr>
              <p:cNvPr id="50" name="TextBox 49"/>
              <p:cNvSpPr txBox="1"/>
              <p:nvPr/>
            </p:nvSpPr>
            <p:spPr>
              <a:xfrm>
                <a:off x="2426865" y="686206"/>
                <a:ext cx="715416" cy="304680"/>
              </a:xfrm>
              <a:prstGeom prst="rect">
                <a:avLst/>
              </a:prstGeom>
              <a:noFill/>
            </p:spPr>
            <p:txBody>
              <a:bodyPr wrap="none" rtlCol="0">
                <a:spAutoFit/>
              </a:bodyPr>
              <a:lstStyle/>
              <a:p>
                <a:r>
                  <a:rPr lang="en-US" sz="1300" b="1" dirty="0"/>
                  <a:t>Laser</a:t>
                </a:r>
              </a:p>
            </p:txBody>
          </p:sp>
          <p:sp>
            <p:nvSpPr>
              <p:cNvPr id="51" name="Right Arrow 50"/>
              <p:cNvSpPr/>
              <p:nvPr/>
            </p:nvSpPr>
            <p:spPr>
              <a:xfrm rot="16200000">
                <a:off x="1541722" y="914400"/>
                <a:ext cx="287079" cy="44656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Right Arrow 51"/>
              <p:cNvSpPr/>
              <p:nvPr/>
            </p:nvSpPr>
            <p:spPr>
              <a:xfrm rot="5400000">
                <a:off x="1534633" y="1651593"/>
                <a:ext cx="287079" cy="44656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54" name="TextBox 53"/>
            <p:cNvSpPr txBox="1"/>
            <p:nvPr/>
          </p:nvSpPr>
          <p:spPr>
            <a:xfrm>
              <a:off x="265814" y="1090317"/>
              <a:ext cx="915922" cy="228510"/>
            </a:xfrm>
            <a:prstGeom prst="rect">
              <a:avLst/>
            </a:prstGeom>
            <a:noFill/>
          </p:spPr>
          <p:txBody>
            <a:bodyPr wrap="none" rtlCol="0">
              <a:spAutoFit/>
            </a:bodyPr>
            <a:lstStyle/>
            <a:p>
              <a:r>
                <a:rPr lang="en-US" sz="1300" b="1" dirty="0">
                  <a:solidFill>
                    <a:srgbClr val="FF0000"/>
                  </a:solidFill>
                </a:rPr>
                <a:t>Front X-ray</a:t>
              </a:r>
            </a:p>
          </p:txBody>
        </p:sp>
        <p:sp>
          <p:nvSpPr>
            <p:cNvPr id="55" name="TextBox 54"/>
            <p:cNvSpPr txBox="1"/>
            <p:nvPr/>
          </p:nvSpPr>
          <p:spPr>
            <a:xfrm>
              <a:off x="260497" y="1643210"/>
              <a:ext cx="866796" cy="228510"/>
            </a:xfrm>
            <a:prstGeom prst="rect">
              <a:avLst/>
            </a:prstGeom>
            <a:noFill/>
          </p:spPr>
          <p:txBody>
            <a:bodyPr wrap="none" rtlCol="0">
              <a:spAutoFit/>
            </a:bodyPr>
            <a:lstStyle/>
            <a:p>
              <a:r>
                <a:rPr lang="en-US" sz="1300" b="1" dirty="0">
                  <a:solidFill>
                    <a:srgbClr val="FF0000"/>
                  </a:solidFill>
                </a:rPr>
                <a:t>Rear X-ray</a:t>
              </a:r>
            </a:p>
          </p:txBody>
        </p:sp>
      </p:grpSp>
      <p:cxnSp>
        <p:nvCxnSpPr>
          <p:cNvPr id="57" name="Elbow Connector 56"/>
          <p:cNvCxnSpPr/>
          <p:nvPr/>
        </p:nvCxnSpPr>
        <p:spPr>
          <a:xfrm>
            <a:off x="2564916" y="1171229"/>
            <a:ext cx="478074" cy="30193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004145" y="1032796"/>
            <a:ext cx="1618776" cy="295915"/>
          </a:xfrm>
          <a:prstGeom prst="rect">
            <a:avLst/>
          </a:prstGeom>
          <a:noFill/>
        </p:spPr>
        <p:txBody>
          <a:bodyPr wrap="none" lIns="91432" tIns="45716" rIns="91432" bIns="45716" rtlCol="0">
            <a:spAutoFit/>
          </a:bodyPr>
          <a:lstStyle/>
          <a:p>
            <a:r>
              <a:rPr lang="en-US" sz="1300" b="1" dirty="0">
                <a:latin typeface="+mn-lt"/>
              </a:rPr>
              <a:t>Pulse duration: 40 fs</a:t>
            </a:r>
          </a:p>
        </p:txBody>
      </p:sp>
      <p:sp>
        <p:nvSpPr>
          <p:cNvPr id="59" name="TextBox 58"/>
          <p:cNvSpPr txBox="1"/>
          <p:nvPr/>
        </p:nvSpPr>
        <p:spPr>
          <a:xfrm>
            <a:off x="6989493" y="1237904"/>
            <a:ext cx="2202270" cy="295915"/>
          </a:xfrm>
          <a:prstGeom prst="rect">
            <a:avLst/>
          </a:prstGeom>
          <a:noFill/>
        </p:spPr>
        <p:txBody>
          <a:bodyPr wrap="none" lIns="91432" tIns="45716" rIns="91432" bIns="45716" rtlCol="0">
            <a:spAutoFit/>
          </a:bodyPr>
          <a:lstStyle/>
          <a:p>
            <a:r>
              <a:rPr lang="en-US" sz="1300" b="1" dirty="0">
                <a:latin typeface="+mn-lt"/>
              </a:rPr>
              <a:t>Laser energy (on target):  9 J </a:t>
            </a:r>
          </a:p>
        </p:txBody>
      </p:sp>
      <p:sp>
        <p:nvSpPr>
          <p:cNvPr id="60" name="TextBox 59"/>
          <p:cNvSpPr txBox="1"/>
          <p:nvPr/>
        </p:nvSpPr>
        <p:spPr>
          <a:xfrm>
            <a:off x="6991404" y="1423631"/>
            <a:ext cx="2604736" cy="892544"/>
          </a:xfrm>
          <a:prstGeom prst="rect">
            <a:avLst/>
          </a:prstGeom>
          <a:noFill/>
        </p:spPr>
        <p:txBody>
          <a:bodyPr wrap="none" lIns="91432" tIns="45716" rIns="91432" bIns="45716" rtlCol="0">
            <a:spAutoFit/>
          </a:bodyPr>
          <a:lstStyle/>
          <a:p>
            <a:r>
              <a:rPr lang="en-US" sz="1300" b="1" dirty="0">
                <a:latin typeface="+mn-lt"/>
              </a:rPr>
              <a:t>Laser intensity:</a:t>
            </a:r>
          </a:p>
          <a:p>
            <a:r>
              <a:rPr lang="en-US" sz="1300" b="1" dirty="0">
                <a:latin typeface="+mn-lt"/>
              </a:rPr>
              <a:t>             </a:t>
            </a:r>
            <a:r>
              <a:rPr lang="en-US" sz="1300" b="1" i="1" dirty="0">
                <a:latin typeface="+mn-lt"/>
              </a:rPr>
              <a:t>in focus </a:t>
            </a:r>
            <a:r>
              <a:rPr lang="en-US" sz="1300" b="1" dirty="0">
                <a:latin typeface="+mn-lt"/>
              </a:rPr>
              <a:t>      6.1x10</a:t>
            </a:r>
            <a:r>
              <a:rPr lang="en-US" sz="1300" b="1" baseline="30000" dirty="0">
                <a:latin typeface="+mn-lt"/>
              </a:rPr>
              <a:t>21 </a:t>
            </a:r>
            <a:r>
              <a:rPr lang="en-US" sz="1300" b="1" dirty="0">
                <a:latin typeface="+mn-lt"/>
              </a:rPr>
              <a:t>W/cm</a:t>
            </a:r>
            <a:r>
              <a:rPr lang="en-US" sz="1300" b="1" baseline="30000" dirty="0">
                <a:latin typeface="+mn-lt"/>
              </a:rPr>
              <a:t>2</a:t>
            </a:r>
            <a:r>
              <a:rPr lang="en-US" sz="1300" b="1" dirty="0">
                <a:latin typeface="+mn-lt"/>
              </a:rPr>
              <a:t> </a:t>
            </a:r>
          </a:p>
          <a:p>
            <a:r>
              <a:rPr lang="en-US" sz="1300" b="1" i="1" dirty="0">
                <a:latin typeface="+mn-lt"/>
                <a:sym typeface="Symbol" panose="05050102010706020507" pitchFamily="18" charset="2"/>
              </a:rPr>
              <a:t>         </a:t>
            </a:r>
            <a:r>
              <a:rPr lang="en-US" sz="1300" b="1" i="1" dirty="0">
                <a:latin typeface="+mn-lt"/>
              </a:rPr>
              <a:t>f = 20 µm </a:t>
            </a:r>
            <a:r>
              <a:rPr lang="en-US" sz="1300" b="1" dirty="0">
                <a:latin typeface="+mn-lt"/>
              </a:rPr>
              <a:t>    0.9x10</a:t>
            </a:r>
            <a:r>
              <a:rPr lang="en-US" sz="1300" b="1" baseline="30000" dirty="0">
                <a:latin typeface="+mn-lt"/>
              </a:rPr>
              <a:t>21 </a:t>
            </a:r>
            <a:r>
              <a:rPr lang="en-US" sz="1300" b="1" dirty="0">
                <a:latin typeface="+mn-lt"/>
              </a:rPr>
              <a:t>W/cm</a:t>
            </a:r>
            <a:r>
              <a:rPr lang="en-US" sz="1300" b="1" baseline="30000" dirty="0">
                <a:latin typeface="+mn-lt"/>
              </a:rPr>
              <a:t>2</a:t>
            </a:r>
            <a:endParaRPr lang="en-US" sz="1300" b="1" dirty="0">
              <a:latin typeface="+mn-lt"/>
            </a:endParaRPr>
          </a:p>
          <a:p>
            <a:r>
              <a:rPr lang="en-US" sz="1300" b="1" dirty="0">
                <a:latin typeface="+mn-lt"/>
              </a:rPr>
              <a:t>       </a:t>
            </a:r>
            <a:r>
              <a:rPr lang="en-US" sz="1300" b="1" dirty="0" smtClean="0">
                <a:latin typeface="+mn-lt"/>
              </a:rPr>
              <a:t>            </a:t>
            </a:r>
            <a:endParaRPr lang="en-US" sz="1300" b="1" dirty="0">
              <a:latin typeface="+mn-lt"/>
            </a:endParaRPr>
          </a:p>
        </p:txBody>
      </p:sp>
      <p:sp>
        <p:nvSpPr>
          <p:cNvPr id="61" name="TextBox 60"/>
          <p:cNvSpPr txBox="1"/>
          <p:nvPr/>
        </p:nvSpPr>
        <p:spPr>
          <a:xfrm>
            <a:off x="4831983" y="2856966"/>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62" name="TextBox 61"/>
          <p:cNvSpPr txBox="1"/>
          <p:nvPr/>
        </p:nvSpPr>
        <p:spPr>
          <a:xfrm>
            <a:off x="5206535" y="3185140"/>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63" name="TextBox 62"/>
          <p:cNvSpPr txBox="1"/>
          <p:nvPr/>
        </p:nvSpPr>
        <p:spPr>
          <a:xfrm>
            <a:off x="4365594" y="3008101"/>
            <a:ext cx="399468" cy="270395"/>
          </a:xfrm>
          <a:prstGeom prst="rect">
            <a:avLst/>
          </a:prstGeom>
          <a:noFill/>
        </p:spPr>
        <p:txBody>
          <a:bodyPr wrap="none" lIns="91432" tIns="45716" rIns="91432" bIns="45716" rtlCol="0">
            <a:spAutoFit/>
          </a:bodyPr>
          <a:lstStyle/>
          <a:p>
            <a:r>
              <a:rPr lang="en-US" sz="1100" b="1" dirty="0"/>
              <a:t>Fe </a:t>
            </a:r>
          </a:p>
        </p:txBody>
      </p:sp>
      <p:sp>
        <p:nvSpPr>
          <p:cNvPr id="64" name="TextBox 63"/>
          <p:cNvSpPr txBox="1"/>
          <p:nvPr/>
        </p:nvSpPr>
        <p:spPr>
          <a:xfrm>
            <a:off x="4624448" y="3752339"/>
            <a:ext cx="432029" cy="261967"/>
          </a:xfrm>
          <a:prstGeom prst="rect">
            <a:avLst/>
          </a:prstGeom>
          <a:noFill/>
        </p:spPr>
        <p:txBody>
          <a:bodyPr wrap="none" lIns="91432" tIns="45716" rIns="91432" bIns="45716" rtlCol="0">
            <a:spAutoFit/>
          </a:bodyPr>
          <a:lstStyle/>
          <a:p>
            <a:r>
              <a:rPr lang="en-US" sz="1100" dirty="0"/>
              <a:t> Ly</a:t>
            </a:r>
            <a:r>
              <a:rPr lang="en-US" sz="1100" baseline="-25000" dirty="0">
                <a:sym typeface="Symbol" panose="05050102010706020507" pitchFamily="18" charset="2"/>
              </a:rPr>
              <a:t></a:t>
            </a:r>
            <a:endParaRPr lang="en-US" sz="1100" dirty="0"/>
          </a:p>
        </p:txBody>
      </p:sp>
      <p:sp>
        <p:nvSpPr>
          <p:cNvPr id="65" name="TextBox 64"/>
          <p:cNvSpPr txBox="1"/>
          <p:nvPr/>
        </p:nvSpPr>
        <p:spPr>
          <a:xfrm>
            <a:off x="304330" y="11716"/>
            <a:ext cx="9724268" cy="465527"/>
          </a:xfrm>
          <a:prstGeom prst="rect">
            <a:avLst/>
          </a:prstGeom>
          <a:noFill/>
        </p:spPr>
        <p:txBody>
          <a:bodyPr wrap="none" lIns="91432" tIns="45716" rIns="91432" bIns="45716" rtlCol="0">
            <a:spAutoFit/>
          </a:bodyPr>
          <a:lstStyle/>
          <a:p>
            <a:r>
              <a:rPr lang="en-US" sz="2400" b="1" dirty="0">
                <a:solidFill>
                  <a:srgbClr val="7030A0"/>
                </a:solidFill>
              </a:rPr>
              <a:t>X-ray spectra of SUS target: dependence on </a:t>
            </a:r>
            <a:r>
              <a:rPr lang="en-US" sz="2400" b="1" dirty="0" smtClean="0">
                <a:solidFill>
                  <a:srgbClr val="7030A0"/>
                </a:solidFill>
              </a:rPr>
              <a:t>target displacement</a:t>
            </a:r>
            <a:endParaRPr lang="en-US" sz="2400" b="1" dirty="0">
              <a:solidFill>
                <a:srgbClr val="7030A0"/>
              </a:solidFill>
            </a:endParaRPr>
          </a:p>
        </p:txBody>
      </p:sp>
      <p:cxnSp>
        <p:nvCxnSpPr>
          <p:cNvPr id="67" name="Straight Connector 66"/>
          <p:cNvCxnSpPr/>
          <p:nvPr/>
        </p:nvCxnSpPr>
        <p:spPr>
          <a:xfrm flipV="1">
            <a:off x="117590" y="542745"/>
            <a:ext cx="98551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flipV="1">
            <a:off x="-262" y="4954700"/>
            <a:ext cx="10003383" cy="674639"/>
          </a:xfrm>
          <a:custGeom>
            <a:avLst/>
            <a:gdLst>
              <a:gd name="connsiteX0" fmla="*/ 0 w 12099851"/>
              <a:gd name="connsiteY0" fmla="*/ 542261 h 808075"/>
              <a:gd name="connsiteX1" fmla="*/ 10632 w 12099851"/>
              <a:gd name="connsiteY1" fmla="*/ 797442 h 808075"/>
              <a:gd name="connsiteX2" fmla="*/ 12099851 w 12099851"/>
              <a:gd name="connsiteY2" fmla="*/ 808075 h 808075"/>
              <a:gd name="connsiteX3" fmla="*/ 12099851 w 12099851"/>
              <a:gd name="connsiteY3" fmla="*/ 0 h 808075"/>
              <a:gd name="connsiteX0" fmla="*/ 0 w 12099851"/>
              <a:gd name="connsiteY0" fmla="*/ 542261 h 813345"/>
              <a:gd name="connsiteX1" fmla="*/ 2681 w 12099851"/>
              <a:gd name="connsiteY1" fmla="*/ 813345 h 813345"/>
              <a:gd name="connsiteX2" fmla="*/ 12099851 w 12099851"/>
              <a:gd name="connsiteY2" fmla="*/ 808075 h 813345"/>
              <a:gd name="connsiteX3" fmla="*/ 12099851 w 12099851"/>
              <a:gd name="connsiteY3" fmla="*/ 0 h 813345"/>
              <a:gd name="connsiteX0" fmla="*/ 0 w 12099851"/>
              <a:gd name="connsiteY0" fmla="*/ 542261 h 816027"/>
              <a:gd name="connsiteX1" fmla="*/ 2681 w 12099851"/>
              <a:gd name="connsiteY1" fmla="*/ 813345 h 816027"/>
              <a:gd name="connsiteX2" fmla="*/ 12091900 w 12099851"/>
              <a:gd name="connsiteY2" fmla="*/ 816027 h 816027"/>
              <a:gd name="connsiteX3" fmla="*/ 12099851 w 12099851"/>
              <a:gd name="connsiteY3" fmla="*/ 0 h 816027"/>
            </a:gdLst>
            <a:ahLst/>
            <a:cxnLst>
              <a:cxn ang="0">
                <a:pos x="connsiteX0" y="connsiteY0"/>
              </a:cxn>
              <a:cxn ang="0">
                <a:pos x="connsiteX1" y="connsiteY1"/>
              </a:cxn>
              <a:cxn ang="0">
                <a:pos x="connsiteX2" y="connsiteY2"/>
              </a:cxn>
              <a:cxn ang="0">
                <a:pos x="connsiteX3" y="connsiteY3"/>
              </a:cxn>
            </a:cxnLst>
            <a:rect l="l" t="t" r="r" b="b"/>
            <a:pathLst>
              <a:path w="12099851" h="816027">
                <a:moveTo>
                  <a:pt x="0" y="542261"/>
                </a:moveTo>
                <a:cubicBezTo>
                  <a:pt x="894" y="632622"/>
                  <a:pt x="1787" y="722984"/>
                  <a:pt x="2681" y="813345"/>
                </a:cubicBezTo>
                <a:lnTo>
                  <a:pt x="12091900" y="816027"/>
                </a:lnTo>
                <a:cubicBezTo>
                  <a:pt x="12094550" y="544018"/>
                  <a:pt x="12097201" y="272009"/>
                  <a:pt x="12099851" y="0"/>
                </a:cubicBezTo>
              </a:path>
            </a:pathLst>
          </a:custGeom>
          <a:noFill/>
          <a:ln>
            <a:solidFill>
              <a:schemeClr val="bg2">
                <a:lumMod val="75000"/>
              </a:schemeClr>
            </a:solidFill>
          </a:ln>
          <a:effectLst>
            <a:outerShdw blurRad="50800" dist="38100" dir="2700000" algn="tl" rotWithShape="0">
              <a:schemeClr val="tx1">
                <a:lumMod val="50000"/>
                <a:lumOff val="50000"/>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400" dirty="0"/>
          </a:p>
        </p:txBody>
      </p:sp>
      <p:sp>
        <p:nvSpPr>
          <p:cNvPr id="73" name="TextBox 72"/>
          <p:cNvSpPr txBox="1"/>
          <p:nvPr/>
        </p:nvSpPr>
        <p:spPr>
          <a:xfrm>
            <a:off x="6751987" y="3523635"/>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74" name="TextBox 73"/>
          <p:cNvSpPr txBox="1"/>
          <p:nvPr/>
        </p:nvSpPr>
        <p:spPr>
          <a:xfrm>
            <a:off x="7343340" y="3115736"/>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5" name="TextBox 74"/>
          <p:cNvSpPr txBox="1"/>
          <p:nvPr/>
        </p:nvSpPr>
        <p:spPr>
          <a:xfrm>
            <a:off x="9359255" y="2973164"/>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6" name="TextBox 75"/>
          <p:cNvSpPr txBox="1"/>
          <p:nvPr/>
        </p:nvSpPr>
        <p:spPr>
          <a:xfrm>
            <a:off x="2640585" y="3460639"/>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77" name="TextBox 76"/>
          <p:cNvSpPr txBox="1"/>
          <p:nvPr/>
        </p:nvSpPr>
        <p:spPr>
          <a:xfrm>
            <a:off x="3202099" y="3211890"/>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8" name="TextBox 77"/>
          <p:cNvSpPr txBox="1"/>
          <p:nvPr/>
        </p:nvSpPr>
        <p:spPr>
          <a:xfrm>
            <a:off x="1398387" y="2999689"/>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9" name="TextBox 78"/>
          <p:cNvSpPr txBox="1"/>
          <p:nvPr/>
        </p:nvSpPr>
        <p:spPr>
          <a:xfrm>
            <a:off x="433237" y="3034626"/>
            <a:ext cx="399468" cy="270395"/>
          </a:xfrm>
          <a:prstGeom prst="rect">
            <a:avLst/>
          </a:prstGeom>
          <a:noFill/>
        </p:spPr>
        <p:txBody>
          <a:bodyPr wrap="none" lIns="91432" tIns="45716" rIns="91432" bIns="45716" rtlCol="0">
            <a:spAutoFit/>
          </a:bodyPr>
          <a:lstStyle/>
          <a:p>
            <a:r>
              <a:rPr lang="en-US" sz="1100" b="1" dirty="0"/>
              <a:t>Fe </a:t>
            </a:r>
          </a:p>
        </p:txBody>
      </p:sp>
      <p:sp>
        <p:nvSpPr>
          <p:cNvPr id="80" name="TextBox 79"/>
          <p:cNvSpPr txBox="1"/>
          <p:nvPr/>
        </p:nvSpPr>
        <p:spPr>
          <a:xfrm>
            <a:off x="2283368" y="3014731"/>
            <a:ext cx="399468" cy="270395"/>
          </a:xfrm>
          <a:prstGeom prst="rect">
            <a:avLst/>
          </a:prstGeom>
          <a:noFill/>
        </p:spPr>
        <p:txBody>
          <a:bodyPr wrap="none" lIns="91432" tIns="45716" rIns="91432" bIns="45716" rtlCol="0">
            <a:spAutoFit/>
          </a:bodyPr>
          <a:lstStyle/>
          <a:p>
            <a:r>
              <a:rPr lang="en-US" sz="1100" b="1" dirty="0"/>
              <a:t>Fe </a:t>
            </a:r>
          </a:p>
        </p:txBody>
      </p:sp>
      <p:sp>
        <p:nvSpPr>
          <p:cNvPr id="81" name="TextBox 80"/>
          <p:cNvSpPr txBox="1"/>
          <p:nvPr/>
        </p:nvSpPr>
        <p:spPr>
          <a:xfrm>
            <a:off x="8420631" y="3044574"/>
            <a:ext cx="399468" cy="270395"/>
          </a:xfrm>
          <a:prstGeom prst="rect">
            <a:avLst/>
          </a:prstGeom>
          <a:noFill/>
        </p:spPr>
        <p:txBody>
          <a:bodyPr wrap="none" lIns="91432" tIns="45716" rIns="91432" bIns="45716" rtlCol="0">
            <a:spAutoFit/>
          </a:bodyPr>
          <a:lstStyle/>
          <a:p>
            <a:r>
              <a:rPr lang="en-US" sz="1100" b="1" dirty="0"/>
              <a:t>Fe </a:t>
            </a:r>
          </a:p>
        </p:txBody>
      </p:sp>
      <p:sp>
        <p:nvSpPr>
          <p:cNvPr id="82" name="TextBox 81"/>
          <p:cNvSpPr txBox="1"/>
          <p:nvPr/>
        </p:nvSpPr>
        <p:spPr>
          <a:xfrm>
            <a:off x="6338405" y="3051203"/>
            <a:ext cx="399468" cy="270395"/>
          </a:xfrm>
          <a:prstGeom prst="rect">
            <a:avLst/>
          </a:prstGeom>
          <a:noFill/>
        </p:spPr>
        <p:txBody>
          <a:bodyPr wrap="none" lIns="91432" tIns="45716" rIns="91432" bIns="45716" rtlCol="0">
            <a:spAutoFit/>
          </a:bodyPr>
          <a:lstStyle/>
          <a:p>
            <a:r>
              <a:rPr lang="en-US" sz="1100" b="1" dirty="0"/>
              <a:t>Fe </a:t>
            </a:r>
          </a:p>
        </p:txBody>
      </p:sp>
      <p:grpSp>
        <p:nvGrpSpPr>
          <p:cNvPr id="46" name="Group 94"/>
          <p:cNvGrpSpPr/>
          <p:nvPr/>
        </p:nvGrpSpPr>
        <p:grpSpPr>
          <a:xfrm>
            <a:off x="8440822" y="5889390"/>
            <a:ext cx="587020" cy="409025"/>
            <a:chOff x="10210122" y="5617272"/>
            <a:chExt cx="710044" cy="494747"/>
          </a:xfrm>
        </p:grpSpPr>
        <p:sp>
          <p:nvSpPr>
            <p:cNvPr id="83" name="TextBox 82"/>
            <p:cNvSpPr txBox="1"/>
            <p:nvPr/>
          </p:nvSpPr>
          <p:spPr>
            <a:xfrm>
              <a:off x="10210122" y="5795582"/>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(7)</a:t>
              </a:r>
              <a:endParaRPr lang="en-US" sz="1100" dirty="0"/>
            </a:p>
          </p:txBody>
        </p:sp>
        <p:sp>
          <p:nvSpPr>
            <p:cNvPr id="84" name="TextBox 83"/>
            <p:cNvSpPr txBox="1"/>
            <p:nvPr/>
          </p:nvSpPr>
          <p:spPr>
            <a:xfrm>
              <a:off x="10241850" y="5617272"/>
              <a:ext cx="469615" cy="316437"/>
            </a:xfrm>
            <a:prstGeom prst="rect">
              <a:avLst/>
            </a:prstGeom>
            <a:noFill/>
          </p:spPr>
          <p:txBody>
            <a:bodyPr wrap="none" rtlCol="0">
              <a:spAutoFit/>
            </a:bodyPr>
            <a:lstStyle/>
            <a:p>
              <a:r>
                <a:rPr lang="en-US" sz="1100" b="1" dirty="0"/>
                <a:t>Fe </a:t>
              </a:r>
            </a:p>
          </p:txBody>
        </p:sp>
      </p:grpSp>
      <p:grpSp>
        <p:nvGrpSpPr>
          <p:cNvPr id="48" name="Group 93"/>
          <p:cNvGrpSpPr/>
          <p:nvPr/>
        </p:nvGrpSpPr>
        <p:grpSpPr>
          <a:xfrm>
            <a:off x="9014430" y="5151237"/>
            <a:ext cx="587020" cy="409027"/>
            <a:chOff x="10903943" y="4724413"/>
            <a:chExt cx="710044" cy="494749"/>
          </a:xfrm>
        </p:grpSpPr>
        <p:sp>
          <p:nvSpPr>
            <p:cNvPr id="85" name="TextBox 84"/>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86" name="TextBox 85"/>
            <p:cNvSpPr txBox="1"/>
            <p:nvPr/>
          </p:nvSpPr>
          <p:spPr>
            <a:xfrm>
              <a:off x="10935670" y="4724413"/>
              <a:ext cx="469615" cy="316437"/>
            </a:xfrm>
            <a:prstGeom prst="rect">
              <a:avLst/>
            </a:prstGeom>
            <a:noFill/>
          </p:spPr>
          <p:txBody>
            <a:bodyPr wrap="none" rtlCol="0">
              <a:spAutoFit/>
            </a:bodyPr>
            <a:lstStyle/>
            <a:p>
              <a:r>
                <a:rPr lang="en-US" sz="1100" b="1" dirty="0"/>
                <a:t>Fe </a:t>
              </a:r>
            </a:p>
          </p:txBody>
        </p:sp>
      </p:grpSp>
      <p:grpSp>
        <p:nvGrpSpPr>
          <p:cNvPr id="53" name="Group 92"/>
          <p:cNvGrpSpPr/>
          <p:nvPr/>
        </p:nvGrpSpPr>
        <p:grpSpPr>
          <a:xfrm>
            <a:off x="9555562" y="5734789"/>
            <a:ext cx="587020" cy="409026"/>
            <a:chOff x="11558484" y="5430266"/>
            <a:chExt cx="710044" cy="494748"/>
          </a:xfrm>
        </p:grpSpPr>
        <p:sp>
          <p:nvSpPr>
            <p:cNvPr id="87" name="TextBox 86"/>
            <p:cNvSpPr txBox="1"/>
            <p:nvPr/>
          </p:nvSpPr>
          <p:spPr>
            <a:xfrm>
              <a:off x="11558484" y="5608577"/>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88" name="TextBox 87"/>
            <p:cNvSpPr txBox="1"/>
            <p:nvPr/>
          </p:nvSpPr>
          <p:spPr>
            <a:xfrm>
              <a:off x="11590211" y="5430266"/>
              <a:ext cx="459919" cy="316437"/>
            </a:xfrm>
            <a:prstGeom prst="rect">
              <a:avLst/>
            </a:prstGeom>
            <a:noFill/>
          </p:spPr>
          <p:txBody>
            <a:bodyPr wrap="none" rtlCol="0">
              <a:spAutoFit/>
            </a:bodyPr>
            <a:lstStyle/>
            <a:p>
              <a:r>
                <a:rPr lang="en-US" sz="1100" b="1" dirty="0"/>
                <a:t>Cr </a:t>
              </a:r>
            </a:p>
          </p:txBody>
        </p:sp>
      </p:grpSp>
      <p:sp>
        <p:nvSpPr>
          <p:cNvPr id="89" name="TextBox 88"/>
          <p:cNvSpPr txBox="1"/>
          <p:nvPr/>
        </p:nvSpPr>
        <p:spPr>
          <a:xfrm>
            <a:off x="6991885" y="5394807"/>
            <a:ext cx="587004" cy="261602"/>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90" name="TextBox 89"/>
          <p:cNvSpPr txBox="1"/>
          <p:nvPr/>
        </p:nvSpPr>
        <p:spPr>
          <a:xfrm>
            <a:off x="7018113" y="5247386"/>
            <a:ext cx="399468" cy="270395"/>
          </a:xfrm>
          <a:prstGeom prst="rect">
            <a:avLst/>
          </a:prstGeom>
          <a:noFill/>
        </p:spPr>
        <p:txBody>
          <a:bodyPr wrap="none" lIns="91432" tIns="45716" rIns="91432" bIns="45716" rtlCol="0">
            <a:spAutoFit/>
          </a:bodyPr>
          <a:lstStyle/>
          <a:p>
            <a:r>
              <a:rPr lang="en-US" sz="1100" b="1" dirty="0"/>
              <a:t>Fe </a:t>
            </a:r>
          </a:p>
        </p:txBody>
      </p:sp>
      <p:sp>
        <p:nvSpPr>
          <p:cNvPr id="91" name="TextBox 90"/>
          <p:cNvSpPr txBox="1"/>
          <p:nvPr/>
        </p:nvSpPr>
        <p:spPr>
          <a:xfrm>
            <a:off x="7562859" y="5500907"/>
            <a:ext cx="587004" cy="261602"/>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92" name="TextBox 91"/>
          <p:cNvSpPr txBox="1"/>
          <p:nvPr/>
        </p:nvSpPr>
        <p:spPr>
          <a:xfrm>
            <a:off x="7589085" y="5353486"/>
            <a:ext cx="391454" cy="270395"/>
          </a:xfrm>
          <a:prstGeom prst="rect">
            <a:avLst/>
          </a:prstGeom>
          <a:noFill/>
        </p:spPr>
        <p:txBody>
          <a:bodyPr wrap="none" lIns="91432" tIns="45716" rIns="91432" bIns="45716" rtlCol="0">
            <a:spAutoFit/>
          </a:bodyPr>
          <a:lstStyle/>
          <a:p>
            <a:r>
              <a:rPr lang="en-US" sz="1100" b="1" dirty="0"/>
              <a:t>Cr </a:t>
            </a:r>
          </a:p>
        </p:txBody>
      </p:sp>
      <p:grpSp>
        <p:nvGrpSpPr>
          <p:cNvPr id="56" name="Group 95"/>
          <p:cNvGrpSpPr/>
          <p:nvPr/>
        </p:nvGrpSpPr>
        <p:grpSpPr>
          <a:xfrm>
            <a:off x="360590" y="5537931"/>
            <a:ext cx="587020" cy="409025"/>
            <a:chOff x="10210122" y="5617272"/>
            <a:chExt cx="710044" cy="494747"/>
          </a:xfrm>
        </p:grpSpPr>
        <p:sp>
          <p:nvSpPr>
            <p:cNvPr id="97" name="TextBox 96"/>
            <p:cNvSpPr txBox="1"/>
            <p:nvPr/>
          </p:nvSpPr>
          <p:spPr>
            <a:xfrm>
              <a:off x="10210122" y="5795582"/>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(7)</a:t>
              </a:r>
              <a:endParaRPr lang="en-US" sz="1100" dirty="0"/>
            </a:p>
          </p:txBody>
        </p:sp>
        <p:sp>
          <p:nvSpPr>
            <p:cNvPr id="98" name="TextBox 97"/>
            <p:cNvSpPr txBox="1"/>
            <p:nvPr/>
          </p:nvSpPr>
          <p:spPr>
            <a:xfrm>
              <a:off x="10241850" y="5617272"/>
              <a:ext cx="469615" cy="316437"/>
            </a:xfrm>
            <a:prstGeom prst="rect">
              <a:avLst/>
            </a:prstGeom>
            <a:noFill/>
          </p:spPr>
          <p:txBody>
            <a:bodyPr wrap="none" rtlCol="0">
              <a:spAutoFit/>
            </a:bodyPr>
            <a:lstStyle/>
            <a:p>
              <a:r>
                <a:rPr lang="en-US" sz="1100" b="1" dirty="0"/>
                <a:t>Fe </a:t>
              </a:r>
            </a:p>
          </p:txBody>
        </p:sp>
      </p:grpSp>
      <p:grpSp>
        <p:nvGrpSpPr>
          <p:cNvPr id="66" name="Group 98"/>
          <p:cNvGrpSpPr/>
          <p:nvPr/>
        </p:nvGrpSpPr>
        <p:grpSpPr>
          <a:xfrm>
            <a:off x="860969" y="5227498"/>
            <a:ext cx="587020" cy="409027"/>
            <a:chOff x="10827428" y="4724413"/>
            <a:chExt cx="710046" cy="494749"/>
          </a:xfrm>
        </p:grpSpPr>
        <p:sp>
          <p:nvSpPr>
            <p:cNvPr id="100" name="TextBox 99"/>
            <p:cNvSpPr txBox="1"/>
            <p:nvPr/>
          </p:nvSpPr>
          <p:spPr>
            <a:xfrm>
              <a:off x="10827428" y="4902725"/>
              <a:ext cx="710046" cy="316437"/>
            </a:xfrm>
            <a:prstGeom prst="rect">
              <a:avLst/>
            </a:prstGeom>
            <a:noFill/>
          </p:spPr>
          <p:txBody>
            <a:bodyPr wrap="none" rtlCol="0">
              <a:spAutoFit/>
            </a:bodyPr>
            <a:lstStyle/>
            <a:p>
              <a:pPr algn="r"/>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1" name="TextBox 100"/>
            <p:cNvSpPr txBox="1"/>
            <p:nvPr/>
          </p:nvSpPr>
          <p:spPr>
            <a:xfrm>
              <a:off x="10859706" y="4724413"/>
              <a:ext cx="469615" cy="316437"/>
            </a:xfrm>
            <a:prstGeom prst="rect">
              <a:avLst/>
            </a:prstGeom>
            <a:noFill/>
          </p:spPr>
          <p:txBody>
            <a:bodyPr wrap="none" rtlCol="0">
              <a:spAutoFit/>
            </a:bodyPr>
            <a:lstStyle/>
            <a:p>
              <a:pPr algn="r"/>
              <a:r>
                <a:rPr lang="en-US" sz="1100" b="1" dirty="0"/>
                <a:t>Fe </a:t>
              </a:r>
            </a:p>
          </p:txBody>
        </p:sp>
      </p:grpSp>
      <p:grpSp>
        <p:nvGrpSpPr>
          <p:cNvPr id="68" name="Group 101"/>
          <p:cNvGrpSpPr/>
          <p:nvPr/>
        </p:nvGrpSpPr>
        <p:grpSpPr>
          <a:xfrm>
            <a:off x="1425597" y="5840890"/>
            <a:ext cx="587020" cy="409026"/>
            <a:chOff x="11558484" y="5430266"/>
            <a:chExt cx="710044" cy="494748"/>
          </a:xfrm>
        </p:grpSpPr>
        <p:sp>
          <p:nvSpPr>
            <p:cNvPr id="103" name="TextBox 102"/>
            <p:cNvSpPr txBox="1"/>
            <p:nvPr/>
          </p:nvSpPr>
          <p:spPr>
            <a:xfrm>
              <a:off x="11558484" y="5608577"/>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4" name="TextBox 103"/>
            <p:cNvSpPr txBox="1"/>
            <p:nvPr/>
          </p:nvSpPr>
          <p:spPr>
            <a:xfrm>
              <a:off x="11590211" y="5430266"/>
              <a:ext cx="459919" cy="316437"/>
            </a:xfrm>
            <a:prstGeom prst="rect">
              <a:avLst/>
            </a:prstGeom>
            <a:noFill/>
          </p:spPr>
          <p:txBody>
            <a:bodyPr wrap="none" rtlCol="0">
              <a:spAutoFit/>
            </a:bodyPr>
            <a:lstStyle/>
            <a:p>
              <a:r>
                <a:rPr lang="en-US" sz="1100" b="1" dirty="0"/>
                <a:t>Cr </a:t>
              </a:r>
            </a:p>
          </p:txBody>
        </p:sp>
      </p:grpSp>
      <p:grpSp>
        <p:nvGrpSpPr>
          <p:cNvPr id="69" name="Group 104"/>
          <p:cNvGrpSpPr/>
          <p:nvPr/>
        </p:nvGrpSpPr>
        <p:grpSpPr>
          <a:xfrm>
            <a:off x="4903028" y="5151237"/>
            <a:ext cx="587020" cy="409027"/>
            <a:chOff x="10903943" y="4724413"/>
            <a:chExt cx="710044" cy="494749"/>
          </a:xfrm>
        </p:grpSpPr>
        <p:sp>
          <p:nvSpPr>
            <p:cNvPr id="106" name="TextBox 105"/>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7" name="TextBox 106"/>
            <p:cNvSpPr txBox="1"/>
            <p:nvPr/>
          </p:nvSpPr>
          <p:spPr>
            <a:xfrm>
              <a:off x="10935670" y="4724413"/>
              <a:ext cx="469615" cy="316437"/>
            </a:xfrm>
            <a:prstGeom prst="rect">
              <a:avLst/>
            </a:prstGeom>
            <a:noFill/>
          </p:spPr>
          <p:txBody>
            <a:bodyPr wrap="none" rtlCol="0">
              <a:spAutoFit/>
            </a:bodyPr>
            <a:lstStyle/>
            <a:p>
              <a:r>
                <a:rPr lang="en-US" sz="1100" b="1" dirty="0"/>
                <a:t>Fe </a:t>
              </a:r>
            </a:p>
          </p:txBody>
        </p:sp>
      </p:grpSp>
      <p:grpSp>
        <p:nvGrpSpPr>
          <p:cNvPr id="70" name="Group 107"/>
          <p:cNvGrpSpPr/>
          <p:nvPr/>
        </p:nvGrpSpPr>
        <p:grpSpPr>
          <a:xfrm>
            <a:off x="2870536" y="5151237"/>
            <a:ext cx="587020" cy="409027"/>
            <a:chOff x="10903943" y="4724413"/>
            <a:chExt cx="710044" cy="494749"/>
          </a:xfrm>
        </p:grpSpPr>
        <p:sp>
          <p:nvSpPr>
            <p:cNvPr id="109" name="TextBox 108"/>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10" name="TextBox 109"/>
            <p:cNvSpPr txBox="1"/>
            <p:nvPr/>
          </p:nvSpPr>
          <p:spPr>
            <a:xfrm>
              <a:off x="10935670" y="4724413"/>
              <a:ext cx="469615" cy="316437"/>
            </a:xfrm>
            <a:prstGeom prst="rect">
              <a:avLst/>
            </a:prstGeom>
            <a:noFill/>
          </p:spPr>
          <p:txBody>
            <a:bodyPr wrap="none" rtlCol="0">
              <a:spAutoFit/>
            </a:bodyPr>
            <a:lstStyle/>
            <a:p>
              <a:r>
                <a:rPr lang="en-US" sz="1100" b="1" dirty="0"/>
                <a:t>Fe </a:t>
              </a:r>
            </a:p>
          </p:txBody>
        </p:sp>
      </p:grpSp>
      <p:sp>
        <p:nvSpPr>
          <p:cNvPr id="111" name="TextBox 110"/>
          <p:cNvSpPr txBox="1"/>
          <p:nvPr/>
        </p:nvSpPr>
        <p:spPr>
          <a:xfrm>
            <a:off x="3650264" y="983060"/>
            <a:ext cx="522900" cy="295915"/>
          </a:xfrm>
          <a:prstGeom prst="rect">
            <a:avLst/>
          </a:prstGeom>
          <a:noFill/>
        </p:spPr>
        <p:txBody>
          <a:bodyPr wrap="none" lIns="91432" tIns="45716" rIns="91432" bIns="45716" rtlCol="0">
            <a:spAutoFit/>
          </a:bodyPr>
          <a:lstStyle/>
          <a:p>
            <a:r>
              <a:rPr lang="en-US" sz="1300" b="1" dirty="0"/>
              <a:t>f/1.4</a:t>
            </a:r>
          </a:p>
        </p:txBody>
      </p:sp>
      <p:sp>
        <p:nvSpPr>
          <p:cNvPr id="112" name="Freeform 111"/>
          <p:cNvSpPr/>
          <p:nvPr/>
        </p:nvSpPr>
        <p:spPr>
          <a:xfrm flipV="1">
            <a:off x="9608" y="2769442"/>
            <a:ext cx="10003383" cy="674639"/>
          </a:xfrm>
          <a:custGeom>
            <a:avLst/>
            <a:gdLst>
              <a:gd name="connsiteX0" fmla="*/ 0 w 12099851"/>
              <a:gd name="connsiteY0" fmla="*/ 542261 h 808075"/>
              <a:gd name="connsiteX1" fmla="*/ 10632 w 12099851"/>
              <a:gd name="connsiteY1" fmla="*/ 797442 h 808075"/>
              <a:gd name="connsiteX2" fmla="*/ 12099851 w 12099851"/>
              <a:gd name="connsiteY2" fmla="*/ 808075 h 808075"/>
              <a:gd name="connsiteX3" fmla="*/ 12099851 w 12099851"/>
              <a:gd name="connsiteY3" fmla="*/ 0 h 808075"/>
              <a:gd name="connsiteX0" fmla="*/ 0 w 12099851"/>
              <a:gd name="connsiteY0" fmla="*/ 542261 h 813345"/>
              <a:gd name="connsiteX1" fmla="*/ 2681 w 12099851"/>
              <a:gd name="connsiteY1" fmla="*/ 813345 h 813345"/>
              <a:gd name="connsiteX2" fmla="*/ 12099851 w 12099851"/>
              <a:gd name="connsiteY2" fmla="*/ 808075 h 813345"/>
              <a:gd name="connsiteX3" fmla="*/ 12099851 w 12099851"/>
              <a:gd name="connsiteY3" fmla="*/ 0 h 813345"/>
              <a:gd name="connsiteX0" fmla="*/ 0 w 12099851"/>
              <a:gd name="connsiteY0" fmla="*/ 542261 h 816027"/>
              <a:gd name="connsiteX1" fmla="*/ 2681 w 12099851"/>
              <a:gd name="connsiteY1" fmla="*/ 813345 h 816027"/>
              <a:gd name="connsiteX2" fmla="*/ 12091900 w 12099851"/>
              <a:gd name="connsiteY2" fmla="*/ 816027 h 816027"/>
              <a:gd name="connsiteX3" fmla="*/ 12099851 w 12099851"/>
              <a:gd name="connsiteY3" fmla="*/ 0 h 816027"/>
            </a:gdLst>
            <a:ahLst/>
            <a:cxnLst>
              <a:cxn ang="0">
                <a:pos x="connsiteX0" y="connsiteY0"/>
              </a:cxn>
              <a:cxn ang="0">
                <a:pos x="connsiteX1" y="connsiteY1"/>
              </a:cxn>
              <a:cxn ang="0">
                <a:pos x="connsiteX2" y="connsiteY2"/>
              </a:cxn>
              <a:cxn ang="0">
                <a:pos x="connsiteX3" y="connsiteY3"/>
              </a:cxn>
            </a:cxnLst>
            <a:rect l="l" t="t" r="r" b="b"/>
            <a:pathLst>
              <a:path w="12099851" h="816027">
                <a:moveTo>
                  <a:pt x="0" y="542261"/>
                </a:moveTo>
                <a:cubicBezTo>
                  <a:pt x="894" y="632622"/>
                  <a:pt x="1787" y="722984"/>
                  <a:pt x="2681" y="813345"/>
                </a:cubicBezTo>
                <a:lnTo>
                  <a:pt x="12091900" y="816027"/>
                </a:lnTo>
                <a:cubicBezTo>
                  <a:pt x="12094550" y="544018"/>
                  <a:pt x="12097201" y="272009"/>
                  <a:pt x="12099851" y="0"/>
                </a:cubicBezTo>
              </a:path>
            </a:pathLst>
          </a:custGeom>
          <a:noFill/>
          <a:ln>
            <a:solidFill>
              <a:schemeClr val="bg2">
                <a:lumMod val="75000"/>
              </a:schemeClr>
            </a:solidFill>
          </a:ln>
          <a:effectLst>
            <a:outerShdw blurRad="50800" dist="38100" dir="2700000" algn="tl" rotWithShape="0">
              <a:schemeClr val="tx1">
                <a:lumMod val="50000"/>
                <a:lumOff val="50000"/>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400" dirty="0"/>
          </a:p>
        </p:txBody>
      </p:sp>
      <p:sp>
        <p:nvSpPr>
          <p:cNvPr id="130" name="Rectangle 129"/>
          <p:cNvSpPr/>
          <p:nvPr/>
        </p:nvSpPr>
        <p:spPr>
          <a:xfrm>
            <a:off x="4078227" y="2674963"/>
            <a:ext cx="2071912" cy="4312892"/>
          </a:xfrm>
          <a:prstGeom prst="rect">
            <a:avLst/>
          </a:prstGeom>
          <a:solidFill>
            <a:schemeClr val="bg1">
              <a:lumMod val="7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1" tIns="37794" rIns="75591" bIns="37794" numCol="1" spcCol="0" rtlCol="0" fromWordArt="0" anchor="ctr" anchorCtr="0" forceAA="0" compatLnSpc="1">
            <a:prstTxWarp prst="textNoShape">
              <a:avLst/>
            </a:prstTxWarp>
            <a:noAutofit/>
          </a:bodyPr>
          <a:lstStyle/>
          <a:p>
            <a:pPr algn="ctr"/>
            <a:endParaRPr lang="en-US" sz="1400" dirty="0"/>
          </a:p>
        </p:txBody>
      </p:sp>
      <p:grpSp>
        <p:nvGrpSpPr>
          <p:cNvPr id="71" name="Group 112"/>
          <p:cNvGrpSpPr>
            <a:grpSpLocks noChangeAspect="1"/>
          </p:cNvGrpSpPr>
          <p:nvPr/>
        </p:nvGrpSpPr>
        <p:grpSpPr>
          <a:xfrm>
            <a:off x="67578" y="922194"/>
            <a:ext cx="4807181" cy="6029202"/>
            <a:chOff x="372533" y="529508"/>
            <a:chExt cx="5336825" cy="6220806"/>
          </a:xfrm>
        </p:grpSpPr>
        <p:grpSp>
          <p:nvGrpSpPr>
            <p:cNvPr id="93" name="Group 113"/>
            <p:cNvGrpSpPr>
              <a:grpSpLocks noChangeAspect="1"/>
            </p:cNvGrpSpPr>
            <p:nvPr/>
          </p:nvGrpSpPr>
          <p:grpSpPr>
            <a:xfrm>
              <a:off x="372533" y="529508"/>
              <a:ext cx="4766814" cy="6220806"/>
              <a:chOff x="237066" y="609600"/>
              <a:chExt cx="4718755" cy="6158089"/>
            </a:xfrm>
          </p:grpSpPr>
          <p:sp>
            <p:nvSpPr>
              <p:cNvPr id="116" name="Rectangle 115"/>
              <p:cNvSpPr/>
              <p:nvPr/>
            </p:nvSpPr>
            <p:spPr>
              <a:xfrm>
                <a:off x="237066" y="654756"/>
                <a:ext cx="4718755" cy="6112933"/>
              </a:xfrm>
              <a:prstGeom prst="rect">
                <a:avLst/>
              </a:prstGeom>
              <a:solidFill>
                <a:schemeClr val="bg1"/>
              </a:solidFill>
              <a:ln w="25400">
                <a:solidFill>
                  <a:srgbClr val="FFC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aphicFrame>
            <p:nvGraphicFramePr>
              <p:cNvPr id="117" name="Object 116"/>
              <p:cNvGraphicFramePr>
                <a:graphicFrameLocks noChangeAspect="1"/>
              </p:cNvGraphicFramePr>
              <p:nvPr>
                <p:extLst/>
              </p:nvPr>
            </p:nvGraphicFramePr>
            <p:xfrm>
              <a:off x="288045" y="4198055"/>
              <a:ext cx="4430711" cy="2566988"/>
            </p:xfrm>
            <a:graphic>
              <a:graphicData uri="http://schemas.openxmlformats.org/presentationml/2006/ole">
                <p:oleObj spid="_x0000_s274444" name="Graph" r:id="rId14" imgW="4158720" imgH="2905200" progId="Origin50.Graph">
                  <p:embed/>
                </p:oleObj>
              </a:graphicData>
            </a:graphic>
          </p:graphicFrame>
          <p:graphicFrame>
            <p:nvGraphicFramePr>
              <p:cNvPr id="118" name="Object 117"/>
              <p:cNvGraphicFramePr>
                <a:graphicFrameLocks noChangeAspect="1"/>
              </p:cNvGraphicFramePr>
              <p:nvPr>
                <p:extLst/>
              </p:nvPr>
            </p:nvGraphicFramePr>
            <p:xfrm>
              <a:off x="320146" y="1388533"/>
              <a:ext cx="4448175" cy="2497667"/>
            </p:xfrm>
            <a:graphic>
              <a:graphicData uri="http://schemas.openxmlformats.org/presentationml/2006/ole">
                <p:oleObj spid="_x0000_s274445" name="Graph" r:id="rId15" imgW="4158720" imgH="2905200" progId="Origin50.Graph">
                  <p:embed/>
                </p:oleObj>
              </a:graphicData>
            </a:graphic>
          </p:graphicFrame>
          <p:sp>
            <p:nvSpPr>
              <p:cNvPr id="119" name="TextBox 118"/>
              <p:cNvSpPr txBox="1"/>
              <p:nvPr/>
            </p:nvSpPr>
            <p:spPr>
              <a:xfrm>
                <a:off x="237067" y="609600"/>
                <a:ext cx="1018319" cy="377227"/>
              </a:xfrm>
              <a:prstGeom prst="rect">
                <a:avLst/>
              </a:prstGeom>
              <a:noFill/>
            </p:spPr>
            <p:txBody>
              <a:bodyPr wrap="none" rtlCol="0">
                <a:spAutoFit/>
              </a:bodyPr>
              <a:lstStyle/>
              <a:p>
                <a:r>
                  <a:rPr lang="en-US" b="1" u="sng" dirty="0">
                    <a:latin typeface="+mn-lt"/>
                  </a:rPr>
                  <a:t>In focus</a:t>
                </a:r>
              </a:p>
            </p:txBody>
          </p:sp>
          <p:sp>
            <p:nvSpPr>
              <p:cNvPr id="120" name="TextBox 119"/>
              <p:cNvSpPr txBox="1"/>
              <p:nvPr/>
            </p:nvSpPr>
            <p:spPr>
              <a:xfrm>
                <a:off x="242711" y="1373128"/>
                <a:ext cx="740998" cy="363845"/>
              </a:xfrm>
              <a:prstGeom prst="rect">
                <a:avLst/>
              </a:prstGeom>
              <a:noFill/>
            </p:spPr>
            <p:txBody>
              <a:bodyPr wrap="none" rtlCol="0">
                <a:spAutoFit/>
              </a:bodyPr>
              <a:lstStyle/>
              <a:p>
                <a:r>
                  <a:rPr lang="en-US" sz="1700" b="1" dirty="0">
                    <a:latin typeface="+mn-lt"/>
                  </a:rPr>
                  <a:t>Front</a:t>
                </a:r>
              </a:p>
            </p:txBody>
          </p:sp>
          <p:sp>
            <p:nvSpPr>
              <p:cNvPr id="121" name="TextBox 120"/>
              <p:cNvSpPr txBox="1"/>
              <p:nvPr/>
            </p:nvSpPr>
            <p:spPr>
              <a:xfrm>
                <a:off x="270933" y="3965457"/>
                <a:ext cx="666898" cy="363845"/>
              </a:xfrm>
              <a:prstGeom prst="rect">
                <a:avLst/>
              </a:prstGeom>
              <a:noFill/>
            </p:spPr>
            <p:txBody>
              <a:bodyPr wrap="none" rtlCol="0">
                <a:spAutoFit/>
              </a:bodyPr>
              <a:lstStyle/>
              <a:p>
                <a:r>
                  <a:rPr lang="en-US" sz="1700" b="1" dirty="0">
                    <a:latin typeface="+mn-lt"/>
                  </a:rPr>
                  <a:t>Rear</a:t>
                </a:r>
              </a:p>
            </p:txBody>
          </p:sp>
          <p:sp>
            <p:nvSpPr>
              <p:cNvPr id="122" name="TextBox 121"/>
              <p:cNvSpPr txBox="1"/>
              <p:nvPr/>
            </p:nvSpPr>
            <p:spPr>
              <a:xfrm>
                <a:off x="2300257" y="1395706"/>
                <a:ext cx="777886" cy="314356"/>
              </a:xfrm>
              <a:prstGeom prst="rect">
                <a:avLst/>
              </a:prstGeom>
              <a:noFill/>
            </p:spPr>
            <p:txBody>
              <a:bodyPr wrap="none"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23" name="TextBox 122"/>
              <p:cNvSpPr txBox="1"/>
              <p:nvPr/>
            </p:nvSpPr>
            <p:spPr>
              <a:xfrm>
                <a:off x="2993898" y="1818394"/>
                <a:ext cx="661615" cy="314356"/>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24" name="TextBox 123"/>
              <p:cNvSpPr txBox="1"/>
              <p:nvPr/>
            </p:nvSpPr>
            <p:spPr>
              <a:xfrm>
                <a:off x="1767005" y="2422724"/>
                <a:ext cx="722358" cy="314356"/>
              </a:xfrm>
              <a:prstGeom prst="rect">
                <a:avLst/>
              </a:prstGeom>
              <a:noFill/>
            </p:spPr>
            <p:txBody>
              <a:bodyPr wrap="none"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125" name="TextBox 124"/>
              <p:cNvSpPr txBox="1"/>
              <p:nvPr/>
            </p:nvSpPr>
            <p:spPr>
              <a:xfrm>
                <a:off x="2928053" y="4056053"/>
                <a:ext cx="666900" cy="314356"/>
              </a:xfrm>
              <a:prstGeom prst="rect">
                <a:avLst/>
              </a:prstGeom>
              <a:noFill/>
            </p:spPr>
            <p:txBody>
              <a:bodyPr wrap="none" rtlCol="0">
                <a:spAutoFit/>
              </a:bodyPr>
              <a:lstStyle/>
              <a:p>
                <a:r>
                  <a:rPr lang="en-US" sz="1400" b="1" dirty="0">
                    <a:latin typeface="+mn-lt"/>
                  </a:rPr>
                  <a:t>Fe K</a:t>
                </a:r>
                <a:r>
                  <a:rPr lang="en-US" sz="1400" b="1" baseline="-25000" dirty="0">
                    <a:latin typeface="+mn-lt"/>
                    <a:sym typeface="Symbol" panose="05050102010706020507" pitchFamily="18" charset="2"/>
                  </a:rPr>
                  <a:t></a:t>
                </a:r>
                <a:r>
                  <a:rPr lang="en-US" sz="1400" b="1" dirty="0">
                    <a:latin typeface="+mn-lt"/>
                    <a:sym typeface="Symbol" panose="05050102010706020507" pitchFamily="18" charset="2"/>
                  </a:rPr>
                  <a:t> </a:t>
                </a:r>
                <a:endParaRPr lang="en-US" sz="1400" b="1" dirty="0">
                  <a:latin typeface="+mn-lt"/>
                </a:endParaRPr>
              </a:p>
            </p:txBody>
          </p:sp>
          <p:sp>
            <p:nvSpPr>
              <p:cNvPr id="126" name="TextBox 125"/>
              <p:cNvSpPr txBox="1"/>
              <p:nvPr/>
            </p:nvSpPr>
            <p:spPr>
              <a:xfrm>
                <a:off x="3819878" y="4355069"/>
                <a:ext cx="474243" cy="314356"/>
              </a:xfrm>
              <a:prstGeom prst="rect">
                <a:avLst/>
              </a:prstGeom>
              <a:noFill/>
            </p:spPr>
            <p:txBody>
              <a:bodyPr wrap="none" rtlCol="0">
                <a:spAutoFit/>
              </a:bodyPr>
              <a:lstStyle/>
              <a:p>
                <a:r>
                  <a:rPr lang="en-US" sz="1400" dirty="0">
                    <a:solidFill>
                      <a:srgbClr val="7030A0"/>
                    </a:solidFill>
                    <a:latin typeface="+mn-lt"/>
                  </a:rPr>
                  <a:t> K</a:t>
                </a:r>
                <a:r>
                  <a:rPr lang="en-US" sz="1400" baseline="-25000" dirty="0">
                    <a:solidFill>
                      <a:srgbClr val="7030A0"/>
                    </a:solidFill>
                    <a:latin typeface="+mn-lt"/>
                    <a:sym typeface="Symbol" panose="05050102010706020507" pitchFamily="18" charset="2"/>
                  </a:rPr>
                  <a:t></a:t>
                </a:r>
                <a:r>
                  <a:rPr lang="en-US" sz="1400" dirty="0">
                    <a:solidFill>
                      <a:srgbClr val="7030A0"/>
                    </a:solidFill>
                    <a:latin typeface="+mn-lt"/>
                    <a:sym typeface="Symbol" panose="05050102010706020507" pitchFamily="18" charset="2"/>
                  </a:rPr>
                  <a:t> </a:t>
                </a:r>
                <a:endParaRPr lang="en-US" sz="1400" dirty="0">
                  <a:solidFill>
                    <a:srgbClr val="7030A0"/>
                  </a:solidFill>
                  <a:latin typeface="+mn-lt"/>
                </a:endParaRPr>
              </a:p>
            </p:txBody>
          </p:sp>
          <p:sp>
            <p:nvSpPr>
              <p:cNvPr id="127" name="TextBox 126"/>
              <p:cNvSpPr txBox="1"/>
              <p:nvPr/>
            </p:nvSpPr>
            <p:spPr>
              <a:xfrm>
                <a:off x="3580670" y="4346084"/>
                <a:ext cx="377352" cy="314356"/>
              </a:xfrm>
              <a:prstGeom prst="rect">
                <a:avLst/>
              </a:prstGeom>
              <a:noFill/>
            </p:spPr>
            <p:txBody>
              <a:bodyPr wrap="none" rtlCol="0">
                <a:spAutoFit/>
              </a:bodyPr>
              <a:lstStyle/>
              <a:p>
                <a:r>
                  <a:rPr lang="en-US" sz="1400" b="1" dirty="0">
                    <a:solidFill>
                      <a:srgbClr val="7030A0"/>
                    </a:solidFill>
                    <a:latin typeface="+mn-lt"/>
                  </a:rPr>
                  <a:t>Cr</a:t>
                </a:r>
              </a:p>
            </p:txBody>
          </p:sp>
          <p:sp>
            <p:nvSpPr>
              <p:cNvPr id="128" name="TextBox 127"/>
              <p:cNvSpPr txBox="1"/>
              <p:nvPr/>
            </p:nvSpPr>
            <p:spPr>
              <a:xfrm>
                <a:off x="3465691" y="3599745"/>
                <a:ext cx="1459021" cy="267202"/>
              </a:xfrm>
              <a:prstGeom prst="rect">
                <a:avLst/>
              </a:prstGeom>
              <a:noFill/>
            </p:spPr>
            <p:txBody>
              <a:bodyPr wrap="none" rtlCol="0">
                <a:spAutoFit/>
              </a:bodyPr>
              <a:lstStyle/>
              <a:p>
                <a:r>
                  <a:rPr lang="en-US" sz="1100" dirty="0">
                    <a:solidFill>
                      <a:srgbClr val="0000FF"/>
                    </a:solidFill>
                  </a:rPr>
                  <a:t>(Quartz, 2</a:t>
                </a:r>
                <a:r>
                  <a:rPr lang="en-US" sz="1100" baseline="30000" dirty="0">
                    <a:solidFill>
                      <a:srgbClr val="0000FF"/>
                    </a:solidFill>
                  </a:rPr>
                  <a:t>nd</a:t>
                </a:r>
                <a:r>
                  <a:rPr lang="en-US" sz="1100" dirty="0">
                    <a:solidFill>
                      <a:srgbClr val="0000FF"/>
                    </a:solidFill>
                  </a:rPr>
                  <a:t> order)</a:t>
                </a:r>
              </a:p>
            </p:txBody>
          </p:sp>
          <p:sp>
            <p:nvSpPr>
              <p:cNvPr id="129" name="TextBox 128"/>
              <p:cNvSpPr txBox="1"/>
              <p:nvPr/>
            </p:nvSpPr>
            <p:spPr>
              <a:xfrm>
                <a:off x="3533423" y="6469787"/>
                <a:ext cx="1335703" cy="267202"/>
              </a:xfrm>
              <a:prstGeom prst="rect">
                <a:avLst/>
              </a:prstGeom>
              <a:noFill/>
            </p:spPr>
            <p:txBody>
              <a:bodyPr wrap="none" rtlCol="0">
                <a:spAutoFit/>
              </a:bodyPr>
              <a:lstStyle/>
              <a:p>
                <a:r>
                  <a:rPr lang="en-US" sz="1100" dirty="0">
                    <a:solidFill>
                      <a:srgbClr val="0000FF"/>
                    </a:solidFill>
                  </a:rPr>
                  <a:t>(Mica, 8</a:t>
                </a:r>
                <a:r>
                  <a:rPr lang="en-US" sz="1100" baseline="30000" dirty="0">
                    <a:solidFill>
                      <a:srgbClr val="0000FF"/>
                    </a:solidFill>
                  </a:rPr>
                  <a:t>th</a:t>
                </a:r>
                <a:r>
                  <a:rPr lang="en-US" sz="1100" dirty="0">
                    <a:solidFill>
                      <a:srgbClr val="0000FF"/>
                    </a:solidFill>
                  </a:rPr>
                  <a:t>  order)</a:t>
                </a:r>
              </a:p>
            </p:txBody>
          </p:sp>
        </p:grpSp>
        <p:sp>
          <p:nvSpPr>
            <p:cNvPr id="115" name="Freeform 114"/>
            <p:cNvSpPr/>
            <p:nvPr/>
          </p:nvSpPr>
          <p:spPr>
            <a:xfrm>
              <a:off x="5147734" y="654756"/>
              <a:ext cx="561624" cy="248355"/>
            </a:xfrm>
            <a:custGeom>
              <a:avLst/>
              <a:gdLst>
                <a:gd name="connsiteX0" fmla="*/ 0 w 745066"/>
                <a:gd name="connsiteY0" fmla="*/ 0 h 135467"/>
                <a:gd name="connsiteX1" fmla="*/ 733777 w 745066"/>
                <a:gd name="connsiteY1" fmla="*/ 0 h 135467"/>
                <a:gd name="connsiteX2" fmla="*/ 745066 w 745066"/>
                <a:gd name="connsiteY2" fmla="*/ 135467 h 135467"/>
              </a:gdLst>
              <a:ahLst/>
              <a:cxnLst>
                <a:cxn ang="0">
                  <a:pos x="connsiteX0" y="connsiteY0"/>
                </a:cxn>
                <a:cxn ang="0">
                  <a:pos x="connsiteX1" y="connsiteY1"/>
                </a:cxn>
                <a:cxn ang="0">
                  <a:pos x="connsiteX2" y="connsiteY2"/>
                </a:cxn>
              </a:cxnLst>
              <a:rect l="l" t="t" r="r" b="b"/>
              <a:pathLst>
                <a:path w="745066" h="135467">
                  <a:moveTo>
                    <a:pt x="0" y="0"/>
                  </a:moveTo>
                  <a:lnTo>
                    <a:pt x="733777" y="0"/>
                  </a:lnTo>
                  <a:lnTo>
                    <a:pt x="745066" y="135467"/>
                  </a:lnTo>
                </a:path>
              </a:pathLst>
            </a:custGeom>
            <a:noFill/>
            <a:ln w="44450">
              <a:solidFill>
                <a:srgbClr val="FFC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grpSp>
        <p:nvGrpSpPr>
          <p:cNvPr id="94" name="Group 130"/>
          <p:cNvGrpSpPr>
            <a:grpSpLocks noChangeAspect="1"/>
          </p:cNvGrpSpPr>
          <p:nvPr/>
        </p:nvGrpSpPr>
        <p:grpSpPr>
          <a:xfrm>
            <a:off x="5120973" y="2132215"/>
            <a:ext cx="4809738" cy="4865645"/>
            <a:chOff x="6600825" y="1490163"/>
            <a:chExt cx="5486071" cy="5318067"/>
          </a:xfrm>
        </p:grpSpPr>
        <p:grpSp>
          <p:nvGrpSpPr>
            <p:cNvPr id="95" name="Group 131"/>
            <p:cNvGrpSpPr>
              <a:grpSpLocks noChangeAspect="1"/>
            </p:cNvGrpSpPr>
            <p:nvPr/>
          </p:nvGrpSpPr>
          <p:grpSpPr>
            <a:xfrm>
              <a:off x="6600825" y="1912377"/>
              <a:ext cx="5486071" cy="4895853"/>
              <a:chOff x="5423921" y="909144"/>
              <a:chExt cx="5611941" cy="5901674"/>
            </a:xfrm>
          </p:grpSpPr>
          <p:sp>
            <p:nvSpPr>
              <p:cNvPr id="134" name="Rectangle 133"/>
              <p:cNvSpPr/>
              <p:nvPr/>
            </p:nvSpPr>
            <p:spPr>
              <a:xfrm>
                <a:off x="5423921" y="964811"/>
                <a:ext cx="5611941" cy="5803851"/>
              </a:xfrm>
              <a:prstGeom prst="rect">
                <a:avLst/>
              </a:prstGeom>
              <a:solidFill>
                <a:schemeClr val="bg1"/>
              </a:solidFill>
              <a:ln w="25400">
                <a:solidFill>
                  <a:srgbClr val="FFC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nvGrpSpPr>
              <p:cNvPr id="96" name="Group 134"/>
              <p:cNvGrpSpPr/>
              <p:nvPr/>
            </p:nvGrpSpPr>
            <p:grpSpPr>
              <a:xfrm>
                <a:off x="5524159" y="909144"/>
                <a:ext cx="5423657" cy="5901674"/>
                <a:chOff x="5524159" y="909144"/>
                <a:chExt cx="5423657" cy="5901674"/>
              </a:xfrm>
            </p:grpSpPr>
            <p:graphicFrame>
              <p:nvGraphicFramePr>
                <p:cNvPr id="136" name="Object 135"/>
                <p:cNvGraphicFramePr>
                  <a:graphicFrameLocks noChangeAspect="1"/>
                </p:cNvGraphicFramePr>
                <p:nvPr>
                  <p:extLst/>
                </p:nvPr>
              </p:nvGraphicFramePr>
              <p:xfrm>
                <a:off x="5728137" y="1384011"/>
                <a:ext cx="5087007" cy="2767631"/>
              </p:xfrm>
              <a:graphic>
                <a:graphicData uri="http://schemas.openxmlformats.org/presentationml/2006/ole">
                  <p:oleObj spid="_x0000_s274446" name="Graph" r:id="rId16" imgW="4158720" imgH="2905200" progId="Origin50.Graph">
                    <p:embed/>
                  </p:oleObj>
                </a:graphicData>
              </a:graphic>
            </p:graphicFrame>
            <p:graphicFrame>
              <p:nvGraphicFramePr>
                <p:cNvPr id="137" name="Object 136"/>
                <p:cNvGraphicFramePr>
                  <a:graphicFrameLocks noChangeAspect="1"/>
                </p:cNvGraphicFramePr>
                <p:nvPr>
                  <p:extLst/>
                </p:nvPr>
              </p:nvGraphicFramePr>
              <p:xfrm>
                <a:off x="5699215" y="4082108"/>
                <a:ext cx="5104764" cy="2700018"/>
              </p:xfrm>
              <a:graphic>
                <a:graphicData uri="http://schemas.openxmlformats.org/presentationml/2006/ole">
                  <p:oleObj spid="_x0000_s274447" name="Graph" r:id="rId17" imgW="4158720" imgH="2905200" progId="Origin50.Graph">
                    <p:embed/>
                  </p:oleObj>
                </a:graphicData>
              </a:graphic>
            </p:graphicFrame>
            <p:sp>
              <p:nvSpPr>
                <p:cNvPr id="138" name="TextBox 137"/>
                <p:cNvSpPr txBox="1"/>
                <p:nvPr/>
              </p:nvSpPr>
              <p:spPr>
                <a:xfrm>
                  <a:off x="8748313" y="1319150"/>
                  <a:ext cx="702434"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39" name="TextBox 138"/>
                <p:cNvSpPr txBox="1"/>
                <p:nvPr/>
              </p:nvSpPr>
              <p:spPr>
                <a:xfrm>
                  <a:off x="8753568" y="4078113"/>
                  <a:ext cx="702434"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40" name="TextBox 139"/>
                <p:cNvSpPr txBox="1"/>
                <p:nvPr/>
              </p:nvSpPr>
              <p:spPr>
                <a:xfrm>
                  <a:off x="9668885" y="5232685"/>
                  <a:ext cx="503501" cy="405505"/>
                </a:xfrm>
                <a:prstGeom prst="rect">
                  <a:avLst/>
                </a:prstGeom>
                <a:noFill/>
              </p:spPr>
              <p:txBody>
                <a:bodyPr wrap="none" rtlCol="0">
                  <a:spAutoFit/>
                </a:bodyPr>
                <a:lstStyle/>
                <a:p>
                  <a:r>
                    <a:rPr lang="en-US" sz="1400" dirty="0">
                      <a:solidFill>
                        <a:srgbClr val="7030A0"/>
                      </a:solidFill>
                      <a:latin typeface="+mn-lt"/>
                    </a:rPr>
                    <a:t> K</a:t>
                  </a:r>
                  <a:r>
                    <a:rPr lang="en-US" sz="1400" baseline="-25000" dirty="0">
                      <a:solidFill>
                        <a:srgbClr val="7030A0"/>
                      </a:solidFill>
                      <a:latin typeface="+mn-lt"/>
                      <a:sym typeface="Symbol" panose="05050102010706020507" pitchFamily="18" charset="2"/>
                    </a:rPr>
                    <a:t></a:t>
                  </a:r>
                  <a:r>
                    <a:rPr lang="en-US" sz="1400" dirty="0">
                      <a:solidFill>
                        <a:srgbClr val="7030A0"/>
                      </a:solidFill>
                      <a:latin typeface="+mn-lt"/>
                      <a:sym typeface="Symbol" panose="05050102010706020507" pitchFamily="18" charset="2"/>
                    </a:rPr>
                    <a:t> </a:t>
                  </a:r>
                  <a:endParaRPr lang="en-US" sz="1400" dirty="0">
                    <a:solidFill>
                      <a:srgbClr val="7030A0"/>
                    </a:solidFill>
                    <a:latin typeface="+mn-lt"/>
                  </a:endParaRPr>
                </a:p>
              </p:txBody>
            </p:sp>
            <p:sp>
              <p:nvSpPr>
                <p:cNvPr id="141" name="TextBox 140"/>
                <p:cNvSpPr txBox="1"/>
                <p:nvPr/>
              </p:nvSpPr>
              <p:spPr>
                <a:xfrm>
                  <a:off x="9429676" y="5223696"/>
                  <a:ext cx="449262" cy="405505"/>
                </a:xfrm>
                <a:prstGeom prst="rect">
                  <a:avLst/>
                </a:prstGeom>
                <a:noFill/>
              </p:spPr>
              <p:txBody>
                <a:bodyPr wrap="none" rtlCol="0">
                  <a:spAutoFit/>
                </a:bodyPr>
                <a:lstStyle/>
                <a:p>
                  <a:r>
                    <a:rPr lang="en-US" sz="1400" b="1" dirty="0">
                      <a:solidFill>
                        <a:srgbClr val="7030A0"/>
                      </a:solidFill>
                    </a:rPr>
                    <a:t>Cr</a:t>
                  </a:r>
                </a:p>
              </p:txBody>
            </p:sp>
            <p:sp>
              <p:nvSpPr>
                <p:cNvPr id="142" name="TextBox 141"/>
                <p:cNvSpPr txBox="1"/>
                <p:nvPr/>
              </p:nvSpPr>
              <p:spPr>
                <a:xfrm>
                  <a:off x="6709304" y="5376143"/>
                  <a:ext cx="1443098"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r>
                    <a:rPr lang="en-US" sz="1400" b="1" dirty="0">
                      <a:latin typeface="+mn-lt"/>
                      <a:sym typeface="Symbol" panose="05050102010706020507" pitchFamily="18" charset="2"/>
                    </a:rPr>
                    <a:t> </a:t>
                  </a:r>
                  <a:r>
                    <a:rPr lang="en-US" sz="1100" dirty="0">
                      <a:latin typeface="+mn-lt"/>
                      <a:sym typeface="Symbol" panose="05050102010706020507" pitchFamily="18" charset="2"/>
                    </a:rPr>
                    <a:t>(7</a:t>
                  </a:r>
                  <a:r>
                    <a:rPr lang="en-US" sz="1100" baseline="30000" dirty="0">
                      <a:latin typeface="+mn-lt"/>
                      <a:sym typeface="Symbol" panose="05050102010706020507" pitchFamily="18" charset="2"/>
                    </a:rPr>
                    <a:t>th</a:t>
                  </a:r>
                  <a:r>
                    <a:rPr lang="en-US" sz="1100" dirty="0">
                      <a:latin typeface="+mn-lt"/>
                      <a:sym typeface="Symbol" panose="05050102010706020507" pitchFamily="18" charset="2"/>
                    </a:rPr>
                    <a:t> order)</a:t>
                  </a:r>
                  <a:endParaRPr lang="en-US" sz="1100" dirty="0">
                    <a:latin typeface="+mn-lt"/>
                  </a:endParaRPr>
                </a:p>
              </p:txBody>
            </p:sp>
            <p:sp>
              <p:nvSpPr>
                <p:cNvPr id="143" name="TextBox 142"/>
                <p:cNvSpPr txBox="1"/>
                <p:nvPr/>
              </p:nvSpPr>
              <p:spPr>
                <a:xfrm>
                  <a:off x="9398780" y="3795791"/>
                  <a:ext cx="1549036" cy="344679"/>
                </a:xfrm>
                <a:prstGeom prst="rect">
                  <a:avLst/>
                </a:prstGeom>
                <a:noFill/>
              </p:spPr>
              <p:txBody>
                <a:bodyPr wrap="none" rtlCol="0">
                  <a:spAutoFit/>
                </a:bodyPr>
                <a:lstStyle/>
                <a:p>
                  <a:r>
                    <a:rPr lang="en-US" sz="1100" dirty="0">
                      <a:solidFill>
                        <a:srgbClr val="0000FF"/>
                      </a:solidFill>
                    </a:rPr>
                    <a:t>(Quartz, 2</a:t>
                  </a:r>
                  <a:r>
                    <a:rPr lang="en-US" sz="1100" baseline="30000" dirty="0">
                      <a:solidFill>
                        <a:srgbClr val="0000FF"/>
                      </a:solidFill>
                    </a:rPr>
                    <a:t>nd</a:t>
                  </a:r>
                  <a:r>
                    <a:rPr lang="en-US" sz="1100" dirty="0">
                      <a:solidFill>
                        <a:srgbClr val="0000FF"/>
                      </a:solidFill>
                    </a:rPr>
                    <a:t> order)</a:t>
                  </a:r>
                </a:p>
              </p:txBody>
            </p:sp>
            <p:sp>
              <p:nvSpPr>
                <p:cNvPr id="144" name="TextBox 143"/>
                <p:cNvSpPr txBox="1"/>
                <p:nvPr/>
              </p:nvSpPr>
              <p:spPr>
                <a:xfrm>
                  <a:off x="9498047" y="6466139"/>
                  <a:ext cx="1418110" cy="344679"/>
                </a:xfrm>
                <a:prstGeom prst="rect">
                  <a:avLst/>
                </a:prstGeom>
                <a:noFill/>
              </p:spPr>
              <p:txBody>
                <a:bodyPr wrap="none" rtlCol="0">
                  <a:spAutoFit/>
                </a:bodyPr>
                <a:lstStyle/>
                <a:p>
                  <a:r>
                    <a:rPr lang="en-US" sz="1100" dirty="0">
                      <a:solidFill>
                        <a:srgbClr val="0000FF"/>
                      </a:solidFill>
                    </a:rPr>
                    <a:t>(Mica, 8</a:t>
                  </a:r>
                  <a:r>
                    <a:rPr lang="en-US" sz="1100" baseline="30000" dirty="0">
                      <a:solidFill>
                        <a:srgbClr val="0000FF"/>
                      </a:solidFill>
                    </a:rPr>
                    <a:t>th</a:t>
                  </a:r>
                  <a:r>
                    <a:rPr lang="en-US" sz="1100" dirty="0">
                      <a:solidFill>
                        <a:srgbClr val="0000FF"/>
                      </a:solidFill>
                    </a:rPr>
                    <a:t>  order)</a:t>
                  </a:r>
                </a:p>
              </p:txBody>
            </p:sp>
            <p:sp>
              <p:nvSpPr>
                <p:cNvPr id="145" name="TextBox 144"/>
                <p:cNvSpPr txBox="1"/>
                <p:nvPr/>
              </p:nvSpPr>
              <p:spPr>
                <a:xfrm>
                  <a:off x="5550047" y="909144"/>
                  <a:ext cx="2072363" cy="486606"/>
                </a:xfrm>
                <a:prstGeom prst="rect">
                  <a:avLst/>
                </a:prstGeom>
                <a:noFill/>
              </p:spPr>
              <p:txBody>
                <a:bodyPr wrap="none" rtlCol="0">
                  <a:spAutoFit/>
                </a:bodyPr>
                <a:lstStyle/>
                <a:p>
                  <a:r>
                    <a:rPr lang="en-US" b="1" u="sng" dirty="0">
                      <a:latin typeface="+mn-lt"/>
                    </a:rPr>
                    <a:t>Defocus 140 µm </a:t>
                  </a:r>
                </a:p>
              </p:txBody>
            </p:sp>
            <p:sp>
              <p:nvSpPr>
                <p:cNvPr id="146" name="TextBox 145"/>
                <p:cNvSpPr txBox="1"/>
                <p:nvPr/>
              </p:nvSpPr>
              <p:spPr>
                <a:xfrm>
                  <a:off x="5524159" y="1472975"/>
                  <a:ext cx="786715" cy="469343"/>
                </a:xfrm>
                <a:prstGeom prst="rect">
                  <a:avLst/>
                </a:prstGeom>
                <a:noFill/>
              </p:spPr>
              <p:txBody>
                <a:bodyPr wrap="none" rtlCol="0">
                  <a:spAutoFit/>
                </a:bodyPr>
                <a:lstStyle/>
                <a:p>
                  <a:r>
                    <a:rPr lang="en-US" sz="1700" b="1" dirty="0">
                      <a:latin typeface="+mn-lt"/>
                    </a:rPr>
                    <a:t>Front</a:t>
                  </a:r>
                </a:p>
              </p:txBody>
            </p:sp>
            <p:sp>
              <p:nvSpPr>
                <p:cNvPr id="147" name="TextBox 146"/>
                <p:cNvSpPr txBox="1"/>
                <p:nvPr/>
              </p:nvSpPr>
              <p:spPr>
                <a:xfrm>
                  <a:off x="5552381" y="4065305"/>
                  <a:ext cx="708043" cy="469343"/>
                </a:xfrm>
                <a:prstGeom prst="rect">
                  <a:avLst/>
                </a:prstGeom>
                <a:noFill/>
              </p:spPr>
              <p:txBody>
                <a:bodyPr wrap="none" rtlCol="0">
                  <a:spAutoFit/>
                </a:bodyPr>
                <a:lstStyle/>
                <a:p>
                  <a:r>
                    <a:rPr lang="en-US" sz="1700" b="1" dirty="0">
                      <a:latin typeface="+mn-lt"/>
                    </a:rPr>
                    <a:t>Rear</a:t>
                  </a:r>
                </a:p>
              </p:txBody>
            </p:sp>
          </p:grpSp>
        </p:grpSp>
        <p:sp>
          <p:nvSpPr>
            <p:cNvPr id="133" name="Freeform 132"/>
            <p:cNvSpPr/>
            <p:nvPr/>
          </p:nvSpPr>
          <p:spPr>
            <a:xfrm>
              <a:off x="7686356" y="1490163"/>
              <a:ext cx="741417" cy="423725"/>
            </a:xfrm>
            <a:custGeom>
              <a:avLst/>
              <a:gdLst>
                <a:gd name="connsiteX0" fmla="*/ 0 w 745066"/>
                <a:gd name="connsiteY0" fmla="*/ 0 h 135467"/>
                <a:gd name="connsiteX1" fmla="*/ 733777 w 745066"/>
                <a:gd name="connsiteY1" fmla="*/ 0 h 135467"/>
                <a:gd name="connsiteX2" fmla="*/ 745066 w 745066"/>
                <a:gd name="connsiteY2" fmla="*/ 135467 h 135467"/>
              </a:gdLst>
              <a:ahLst/>
              <a:cxnLst>
                <a:cxn ang="0">
                  <a:pos x="connsiteX0" y="connsiteY0"/>
                </a:cxn>
                <a:cxn ang="0">
                  <a:pos x="connsiteX1" y="connsiteY1"/>
                </a:cxn>
                <a:cxn ang="0">
                  <a:pos x="connsiteX2" y="connsiteY2"/>
                </a:cxn>
              </a:cxnLst>
              <a:rect l="l" t="t" r="r" b="b"/>
              <a:pathLst>
                <a:path w="745066" h="135467">
                  <a:moveTo>
                    <a:pt x="0" y="0"/>
                  </a:moveTo>
                  <a:lnTo>
                    <a:pt x="733777" y="0"/>
                  </a:lnTo>
                  <a:lnTo>
                    <a:pt x="745066" y="135467"/>
                  </a:lnTo>
                </a:path>
              </a:pathLst>
            </a:custGeom>
            <a:noFill/>
            <a:ln w="44450">
              <a:solidFill>
                <a:srgbClr val="FFC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spTree>
    <p:extLst>
      <p:ext uri="{BB962C8B-B14F-4D97-AF65-F5344CB8AC3E}">
        <p14:creationId xmlns="" xmlns:p14="http://schemas.microsoft.com/office/powerpoint/2010/main" val="32098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3" y="4987992"/>
            <a:ext cx="10269181" cy="2109988"/>
            <a:chOff x="0" y="4455033"/>
            <a:chExt cx="12421353" cy="2552190"/>
          </a:xfrm>
        </p:grpSpPr>
        <p:graphicFrame>
          <p:nvGraphicFramePr>
            <p:cNvPr id="15" name="Object 14"/>
            <p:cNvGraphicFramePr>
              <a:graphicFrameLocks noChangeAspect="1"/>
            </p:cNvGraphicFramePr>
            <p:nvPr>
              <p:extLst/>
            </p:nvPr>
          </p:nvGraphicFramePr>
          <p:xfrm>
            <a:off x="4818062" y="4543845"/>
            <a:ext cx="2555875" cy="2463378"/>
          </p:xfrm>
          <a:graphic>
            <a:graphicData uri="http://schemas.openxmlformats.org/presentationml/2006/ole">
              <p:oleObj spid="_x0000_s126707" name="Graph" r:id="rId4" imgW="2905200" imgH="4158720" progId="Origin50.Graph">
                <p:embed/>
              </p:oleObj>
            </a:graphicData>
          </a:graphic>
        </p:graphicFrame>
        <p:graphicFrame>
          <p:nvGraphicFramePr>
            <p:cNvPr id="21" name="Object 20"/>
            <p:cNvGraphicFramePr>
              <a:graphicFrameLocks noChangeAspect="1"/>
            </p:cNvGraphicFramePr>
            <p:nvPr>
              <p:extLst/>
            </p:nvPr>
          </p:nvGraphicFramePr>
          <p:xfrm>
            <a:off x="0" y="4563705"/>
            <a:ext cx="2556000" cy="2390784"/>
          </p:xfrm>
          <a:graphic>
            <a:graphicData uri="http://schemas.openxmlformats.org/presentationml/2006/ole">
              <p:oleObj spid="_x0000_s126708" name="Graph" r:id="rId5" imgW="2905200" imgH="4158720" progId="Origin50.Graph">
                <p:embed/>
              </p:oleObj>
            </a:graphicData>
          </a:graphic>
        </p:graphicFrame>
        <p:graphicFrame>
          <p:nvGraphicFramePr>
            <p:cNvPr id="23" name="Object 22"/>
            <p:cNvGraphicFramePr>
              <a:graphicFrameLocks noChangeAspect="1"/>
            </p:cNvGraphicFramePr>
            <p:nvPr>
              <p:extLst/>
            </p:nvPr>
          </p:nvGraphicFramePr>
          <p:xfrm>
            <a:off x="9685421" y="4455033"/>
            <a:ext cx="2735932" cy="2532639"/>
          </p:xfrm>
          <a:graphic>
            <a:graphicData uri="http://schemas.openxmlformats.org/presentationml/2006/ole">
              <p:oleObj spid="_x0000_s126709" name="Graph" r:id="rId6" imgW="2905200" imgH="4158720" progId="Origin50.Graph">
                <p:embed/>
              </p:oleObj>
            </a:graphicData>
          </a:graphic>
        </p:graphicFrame>
        <p:graphicFrame>
          <p:nvGraphicFramePr>
            <p:cNvPr id="24" name="Object 23"/>
            <p:cNvGraphicFramePr>
              <a:graphicFrameLocks noChangeAspect="1"/>
            </p:cNvGraphicFramePr>
            <p:nvPr>
              <p:extLst/>
            </p:nvPr>
          </p:nvGraphicFramePr>
          <p:xfrm>
            <a:off x="7158787" y="4582274"/>
            <a:ext cx="2827424" cy="2388094"/>
          </p:xfrm>
          <a:graphic>
            <a:graphicData uri="http://schemas.openxmlformats.org/presentationml/2006/ole">
              <p:oleObj spid="_x0000_s126710" name="Graph" r:id="rId7" imgW="2905200" imgH="4158720" progId="Origin50.Graph">
                <p:embed/>
              </p:oleObj>
            </a:graphicData>
          </a:graphic>
        </p:graphicFrame>
        <p:graphicFrame>
          <p:nvGraphicFramePr>
            <p:cNvPr id="25" name="Object 24"/>
            <p:cNvGraphicFramePr>
              <a:graphicFrameLocks noChangeAspect="1"/>
            </p:cNvGraphicFramePr>
            <p:nvPr>
              <p:extLst/>
            </p:nvPr>
          </p:nvGraphicFramePr>
          <p:xfrm>
            <a:off x="2265592" y="4556233"/>
            <a:ext cx="2715482" cy="2402070"/>
          </p:xfrm>
          <a:graphic>
            <a:graphicData uri="http://schemas.openxmlformats.org/presentationml/2006/ole">
              <p:oleObj spid="_x0000_s126711" name="Graph" r:id="rId8" imgW="2905200" imgH="4158720" progId="Origin50.Graph">
                <p:embed/>
              </p:oleObj>
            </a:graphicData>
          </a:graphic>
        </p:graphicFrame>
      </p:grpSp>
      <p:grpSp>
        <p:nvGrpSpPr>
          <p:cNvPr id="36" name="Group 35"/>
          <p:cNvGrpSpPr>
            <a:grpSpLocks noChangeAspect="1"/>
          </p:cNvGrpSpPr>
          <p:nvPr/>
        </p:nvGrpSpPr>
        <p:grpSpPr>
          <a:xfrm>
            <a:off x="2757438" y="1100747"/>
            <a:ext cx="4291195" cy="1283459"/>
            <a:chOff x="3317549" y="739418"/>
            <a:chExt cx="5926651" cy="1479800"/>
          </a:xfrm>
        </p:grpSpPr>
        <p:sp>
          <p:nvSpPr>
            <p:cNvPr id="35" name="Freeform 34"/>
            <p:cNvSpPr/>
            <p:nvPr/>
          </p:nvSpPr>
          <p:spPr>
            <a:xfrm>
              <a:off x="4048018" y="750013"/>
              <a:ext cx="4399662" cy="1469205"/>
            </a:xfrm>
            <a:custGeom>
              <a:avLst/>
              <a:gdLst>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298004 w 4407613"/>
                <a:gd name="connsiteY12" fmla="*/ 410967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395686 w 4407613"/>
                <a:gd name="connsiteY10" fmla="*/ 6299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399662"/>
                <a:gd name="connsiteY0" fmla="*/ 0 h 1469205"/>
                <a:gd name="connsiteX1" fmla="*/ 0 w 4399662"/>
                <a:gd name="connsiteY1" fmla="*/ 1469205 h 1469205"/>
                <a:gd name="connsiteX2" fmla="*/ 678094 w 4399662"/>
                <a:gd name="connsiteY2" fmla="*/ 1243174 h 1469205"/>
                <a:gd name="connsiteX3" fmla="*/ 1454597 w 4399662"/>
                <a:gd name="connsiteY3" fmla="*/ 972070 h 1469205"/>
                <a:gd name="connsiteX4" fmla="*/ 2003461 w 4399662"/>
                <a:gd name="connsiteY4" fmla="*/ 811659 h 1469205"/>
                <a:gd name="connsiteX5" fmla="*/ 2208944 w 4399662"/>
                <a:gd name="connsiteY5" fmla="*/ 801385 h 1469205"/>
                <a:gd name="connsiteX6" fmla="*/ 2445249 w 4399662"/>
                <a:gd name="connsiteY6" fmla="*/ 821933 h 1469205"/>
                <a:gd name="connsiteX7" fmla="*/ 2876764 w 4399662"/>
                <a:gd name="connsiteY7" fmla="*/ 924675 h 1469205"/>
                <a:gd name="connsiteX8" fmla="*/ 3544584 w 4399662"/>
                <a:gd name="connsiteY8" fmla="*/ 1150706 h 1469205"/>
                <a:gd name="connsiteX9" fmla="*/ 4399662 w 4399662"/>
                <a:gd name="connsiteY9" fmla="*/ 1461254 h 1469205"/>
                <a:gd name="connsiteX10" fmla="*/ 4395686 w 4399662"/>
                <a:gd name="connsiteY10" fmla="*/ 6299 h 1469205"/>
                <a:gd name="connsiteX11" fmla="*/ 3955551 w 4399662"/>
                <a:gd name="connsiteY11" fmla="*/ 164387 h 1469205"/>
                <a:gd name="connsiteX12" fmla="*/ 3361614 w 4399662"/>
                <a:gd name="connsiteY12" fmla="*/ 371211 h 1469205"/>
                <a:gd name="connsiteX13" fmla="*/ 2804845 w 4399662"/>
                <a:gd name="connsiteY13" fmla="*/ 554805 h 1469205"/>
                <a:gd name="connsiteX14" fmla="*/ 2408128 w 4399662"/>
                <a:gd name="connsiteY14" fmla="*/ 645620 h 1469205"/>
                <a:gd name="connsiteX15" fmla="*/ 2157573 w 4399662"/>
                <a:gd name="connsiteY15" fmla="*/ 657547 h 1469205"/>
                <a:gd name="connsiteX16" fmla="*/ 1674688 w 4399662"/>
                <a:gd name="connsiteY16" fmla="*/ 575353 h 1469205"/>
                <a:gd name="connsiteX17" fmla="*/ 914400 w 4399662"/>
                <a:gd name="connsiteY17" fmla="*/ 308225 h 1469205"/>
                <a:gd name="connsiteX18" fmla="*/ 10274 w 4399662"/>
                <a:gd name="connsiteY18" fmla="*/ 0 h 1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9662" h="1469205">
                  <a:moveTo>
                    <a:pt x="10274" y="0"/>
                  </a:moveTo>
                  <a:cubicBezTo>
                    <a:pt x="6849" y="489735"/>
                    <a:pt x="3425" y="979470"/>
                    <a:pt x="0" y="1469205"/>
                  </a:cubicBezTo>
                  <a:lnTo>
                    <a:pt x="678094" y="1243174"/>
                  </a:lnTo>
                  <a:lnTo>
                    <a:pt x="1454597" y="972070"/>
                  </a:lnTo>
                  <a:cubicBezTo>
                    <a:pt x="1669357" y="886795"/>
                    <a:pt x="1820506" y="865129"/>
                    <a:pt x="2003461" y="811659"/>
                  </a:cubicBezTo>
                  <a:lnTo>
                    <a:pt x="2208944" y="801385"/>
                  </a:lnTo>
                  <a:lnTo>
                    <a:pt x="2445249" y="821933"/>
                  </a:lnTo>
                  <a:cubicBezTo>
                    <a:pt x="2589087" y="856180"/>
                    <a:pt x="2705096" y="866574"/>
                    <a:pt x="2876764" y="924675"/>
                  </a:cubicBezTo>
                  <a:lnTo>
                    <a:pt x="3544584" y="1150706"/>
                  </a:lnTo>
                  <a:lnTo>
                    <a:pt x="4399662" y="1461254"/>
                  </a:lnTo>
                  <a:cubicBezTo>
                    <a:pt x="4395686" y="973619"/>
                    <a:pt x="4399662" y="493934"/>
                    <a:pt x="4395686" y="6299"/>
                  </a:cubicBezTo>
                  <a:lnTo>
                    <a:pt x="3955551" y="164387"/>
                  </a:lnTo>
                  <a:lnTo>
                    <a:pt x="3361614" y="371211"/>
                  </a:lnTo>
                  <a:lnTo>
                    <a:pt x="2804845" y="554805"/>
                  </a:lnTo>
                  <a:lnTo>
                    <a:pt x="2408128" y="645620"/>
                  </a:lnTo>
                  <a:lnTo>
                    <a:pt x="2157573" y="657547"/>
                  </a:lnTo>
                  <a:lnTo>
                    <a:pt x="1674688" y="575353"/>
                  </a:lnTo>
                  <a:lnTo>
                    <a:pt x="914400" y="308225"/>
                  </a:lnTo>
                  <a:lnTo>
                    <a:pt x="10274" y="0"/>
                  </a:lnTo>
                  <a:close/>
                </a:path>
              </a:pathLst>
            </a:custGeom>
            <a:gradFill flip="none" rotWithShape="1">
              <a:gsLst>
                <a:gs pos="0">
                  <a:schemeClr val="accent1">
                    <a:lumMod val="5000"/>
                    <a:lumOff val="95000"/>
                  </a:schemeClr>
                </a:gs>
                <a:gs pos="0">
                  <a:schemeClr val="accent1">
                    <a:lumMod val="20000"/>
                    <a:lumOff val="80000"/>
                  </a:schemeClr>
                </a:gs>
                <a:gs pos="55000">
                  <a:schemeClr val="accent1">
                    <a:lumMod val="45000"/>
                    <a:lumOff val="55000"/>
                  </a:schemeClr>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5" name="Group 4"/>
            <p:cNvGrpSpPr>
              <a:grpSpLocks noChangeAspect="1"/>
            </p:cNvGrpSpPr>
            <p:nvPr/>
          </p:nvGrpSpPr>
          <p:grpSpPr>
            <a:xfrm>
              <a:off x="3317549" y="739418"/>
              <a:ext cx="5926651" cy="1479291"/>
              <a:chOff x="3028424" y="2899610"/>
              <a:chExt cx="6204494" cy="1768643"/>
            </a:xfrm>
          </p:grpSpPr>
          <p:grpSp>
            <p:nvGrpSpPr>
              <p:cNvPr id="22" name="Group 21"/>
              <p:cNvGrpSpPr/>
              <p:nvPr/>
            </p:nvGrpSpPr>
            <p:grpSpPr>
              <a:xfrm>
                <a:off x="3792000" y="2899610"/>
                <a:ext cx="4608000" cy="1768643"/>
                <a:chOff x="3792000" y="2579272"/>
                <a:chExt cx="4608000" cy="2088982"/>
              </a:xfrm>
            </p:grpSpPr>
            <p:grpSp>
              <p:nvGrpSpPr>
                <p:cNvPr id="7" name="Group 6"/>
                <p:cNvGrpSpPr>
                  <a:grpSpLocks noChangeAspect="1"/>
                </p:cNvGrpSpPr>
                <p:nvPr/>
              </p:nvGrpSpPr>
              <p:grpSpPr>
                <a:xfrm>
                  <a:off x="3792000" y="2579272"/>
                  <a:ext cx="4608000" cy="2088982"/>
                  <a:chOff x="3560322" y="2553255"/>
                  <a:chExt cx="5054372" cy="2476559"/>
                </a:xfrm>
              </p:grpSpPr>
              <p:grpSp>
                <p:nvGrpSpPr>
                  <p:cNvPr id="2" name="Group 1"/>
                  <p:cNvGrpSpPr/>
                  <p:nvPr/>
                </p:nvGrpSpPr>
                <p:grpSpPr>
                  <a:xfrm>
                    <a:off x="3560322" y="2553255"/>
                    <a:ext cx="5054372" cy="2476559"/>
                    <a:chOff x="3560322" y="2553255"/>
                    <a:chExt cx="5054372" cy="2476559"/>
                  </a:xfrm>
                </p:grpSpPr>
                <p:sp>
                  <p:nvSpPr>
                    <p:cNvPr id="11" name="Freeform 10"/>
                    <p:cNvSpPr/>
                    <p:nvPr/>
                  </p:nvSpPr>
                  <p:spPr>
                    <a:xfrm>
                      <a:off x="3560322" y="2553255"/>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Freeform 11"/>
                    <p:cNvSpPr/>
                    <p:nvPr/>
                  </p:nvSpPr>
                  <p:spPr>
                    <a:xfrm flipV="1">
                      <a:off x="3568339" y="3920851"/>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cxnSp>
                <p:nvCxnSpPr>
                  <p:cNvPr id="4" name="Straight Connector 3"/>
                  <p:cNvCxnSpPr/>
                  <p:nvPr/>
                </p:nvCxnSpPr>
                <p:spPr>
                  <a:xfrm>
                    <a:off x="6096000" y="3413787"/>
                    <a:ext cx="0" cy="794084"/>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84498" y="3629255"/>
                    <a:ext cx="0" cy="7940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39585" y="3615636"/>
                    <a:ext cx="0" cy="79408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7925437" y="2815363"/>
                  <a:ext cx="0" cy="162000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43515" y="2751190"/>
                  <a:ext cx="0" cy="1764000"/>
                </a:xfrm>
                <a:prstGeom prst="line">
                  <a:avLst/>
                </a:prstGeom>
                <a:ln w="31750">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028424" y="3644903"/>
                <a:ext cx="1238132" cy="403057"/>
              </a:xfrm>
              <a:prstGeom prst="rect">
                <a:avLst/>
              </a:prstGeom>
              <a:noFill/>
            </p:spPr>
            <p:txBody>
              <a:bodyPr wrap="none" rtlCol="0">
                <a:spAutoFit/>
              </a:bodyPr>
              <a:lstStyle/>
              <a:p>
                <a:r>
                  <a:rPr lang="en-US" sz="1300" b="1" dirty="0">
                    <a:solidFill>
                      <a:srgbClr val="FF00FF"/>
                    </a:solidFill>
                  </a:rPr>
                  <a:t>- 160 µm</a:t>
                </a:r>
              </a:p>
            </p:txBody>
          </p:sp>
          <p:sp>
            <p:nvSpPr>
              <p:cNvPr id="26" name="TextBox 25"/>
              <p:cNvSpPr txBox="1"/>
              <p:nvPr/>
            </p:nvSpPr>
            <p:spPr>
              <a:xfrm>
                <a:off x="7934526" y="3644903"/>
                <a:ext cx="1298392" cy="403057"/>
              </a:xfrm>
              <a:prstGeom prst="rect">
                <a:avLst/>
              </a:prstGeom>
              <a:noFill/>
            </p:spPr>
            <p:txBody>
              <a:bodyPr wrap="none" rtlCol="0">
                <a:spAutoFit/>
              </a:bodyPr>
              <a:lstStyle/>
              <a:p>
                <a:r>
                  <a:rPr lang="en-US" sz="1300" b="1" dirty="0">
                    <a:solidFill>
                      <a:srgbClr val="0000FF"/>
                    </a:solidFill>
                  </a:rPr>
                  <a:t>+ 140 µm</a:t>
                </a:r>
              </a:p>
            </p:txBody>
          </p:sp>
          <p:sp>
            <p:nvSpPr>
              <p:cNvPr id="29" name="TextBox 28"/>
              <p:cNvSpPr txBox="1"/>
              <p:nvPr/>
            </p:nvSpPr>
            <p:spPr>
              <a:xfrm>
                <a:off x="5041005" y="4041773"/>
                <a:ext cx="1103703" cy="403057"/>
              </a:xfrm>
              <a:prstGeom prst="rect">
                <a:avLst/>
              </a:prstGeom>
              <a:noFill/>
            </p:spPr>
            <p:txBody>
              <a:bodyPr wrap="none" rtlCol="0">
                <a:spAutoFit/>
              </a:bodyPr>
              <a:lstStyle/>
              <a:p>
                <a:r>
                  <a:rPr lang="en-US" sz="1300" b="1" dirty="0">
                    <a:solidFill>
                      <a:srgbClr val="002060"/>
                    </a:solidFill>
                  </a:rPr>
                  <a:t>- 20 µm</a:t>
                </a:r>
              </a:p>
            </p:txBody>
          </p:sp>
          <p:sp>
            <p:nvSpPr>
              <p:cNvPr id="30" name="TextBox 29"/>
              <p:cNvSpPr txBox="1"/>
              <p:nvPr/>
            </p:nvSpPr>
            <p:spPr>
              <a:xfrm>
                <a:off x="6238672" y="4041773"/>
                <a:ext cx="1163964" cy="403057"/>
              </a:xfrm>
              <a:prstGeom prst="rect">
                <a:avLst/>
              </a:prstGeom>
              <a:noFill/>
            </p:spPr>
            <p:txBody>
              <a:bodyPr wrap="none" rtlCol="0">
                <a:spAutoFit/>
              </a:bodyPr>
              <a:lstStyle/>
              <a:p>
                <a:r>
                  <a:rPr lang="en-US" sz="1300" b="1" dirty="0">
                    <a:solidFill>
                      <a:srgbClr val="FF0000"/>
                    </a:solidFill>
                  </a:rPr>
                  <a:t>+ 20 µm</a:t>
                </a:r>
              </a:p>
            </p:txBody>
          </p:sp>
          <p:sp>
            <p:nvSpPr>
              <p:cNvPr id="31" name="TextBox 30"/>
              <p:cNvSpPr txBox="1"/>
              <p:nvPr/>
            </p:nvSpPr>
            <p:spPr>
              <a:xfrm>
                <a:off x="5762862" y="3201367"/>
                <a:ext cx="980863" cy="403057"/>
              </a:xfrm>
              <a:prstGeom prst="rect">
                <a:avLst/>
              </a:prstGeom>
              <a:noFill/>
            </p:spPr>
            <p:txBody>
              <a:bodyPr wrap="none" rtlCol="0">
                <a:spAutoFit/>
              </a:bodyPr>
              <a:lstStyle/>
              <a:p>
                <a:r>
                  <a:rPr lang="en-US" sz="1300" b="1" dirty="0">
                    <a:solidFill>
                      <a:schemeClr val="accent6">
                        <a:lumMod val="75000"/>
                      </a:schemeClr>
                    </a:solidFill>
                  </a:rPr>
                  <a:t>Focus</a:t>
                </a:r>
              </a:p>
            </p:txBody>
          </p:sp>
        </p:grpSp>
      </p:grpSp>
      <p:grpSp>
        <p:nvGrpSpPr>
          <p:cNvPr id="18" name="Group 17"/>
          <p:cNvGrpSpPr/>
          <p:nvPr/>
        </p:nvGrpSpPr>
        <p:grpSpPr>
          <a:xfrm>
            <a:off x="-264" y="2744598"/>
            <a:ext cx="10099386" cy="2199104"/>
            <a:chOff x="113016" y="392128"/>
            <a:chExt cx="12215973" cy="2659982"/>
          </a:xfrm>
        </p:grpSpPr>
        <p:graphicFrame>
          <p:nvGraphicFramePr>
            <p:cNvPr id="6" name="Object 5"/>
            <p:cNvGraphicFramePr>
              <a:graphicFrameLocks noChangeAspect="1"/>
            </p:cNvGraphicFramePr>
            <p:nvPr>
              <p:extLst/>
            </p:nvPr>
          </p:nvGraphicFramePr>
          <p:xfrm>
            <a:off x="4938377" y="392128"/>
            <a:ext cx="2555875" cy="2659982"/>
          </p:xfrm>
          <a:graphic>
            <a:graphicData uri="http://schemas.openxmlformats.org/presentationml/2006/ole">
              <p:oleObj spid="_x0000_s126712" name="Graph" r:id="rId9" imgW="2905200" imgH="4158720" progId="Origin50.Graph">
                <p:embed/>
              </p:oleObj>
            </a:graphicData>
          </a:graphic>
        </p:graphicFrame>
        <p:graphicFrame>
          <p:nvGraphicFramePr>
            <p:cNvPr id="27" name="Object 26"/>
            <p:cNvGraphicFramePr>
              <a:graphicFrameLocks noChangeAspect="1"/>
            </p:cNvGraphicFramePr>
            <p:nvPr>
              <p:extLst/>
            </p:nvPr>
          </p:nvGraphicFramePr>
          <p:xfrm>
            <a:off x="2369471" y="433135"/>
            <a:ext cx="2695825" cy="2611855"/>
          </p:xfrm>
          <a:graphic>
            <a:graphicData uri="http://schemas.openxmlformats.org/presentationml/2006/ole">
              <p:oleObj spid="_x0000_s126713" name="Graph" r:id="rId10" imgW="2905200" imgH="4158720" progId="Origin50.Graph">
                <p:embed/>
              </p:oleObj>
            </a:graphicData>
          </a:graphic>
        </p:graphicFrame>
        <p:graphicFrame>
          <p:nvGraphicFramePr>
            <p:cNvPr id="28" name="Object 27"/>
            <p:cNvGraphicFramePr>
              <a:graphicFrameLocks noChangeAspect="1"/>
            </p:cNvGraphicFramePr>
            <p:nvPr>
              <p:extLst/>
            </p:nvPr>
          </p:nvGraphicFramePr>
          <p:xfrm>
            <a:off x="7242259" y="441653"/>
            <a:ext cx="2905125" cy="2583365"/>
          </p:xfrm>
          <a:graphic>
            <a:graphicData uri="http://schemas.openxmlformats.org/presentationml/2006/ole">
              <p:oleObj spid="_x0000_s126714" name="Graph" r:id="rId11" imgW="2905200" imgH="4158720" progId="Origin50.Graph">
                <p:embed/>
              </p:oleObj>
            </a:graphicData>
          </a:graphic>
        </p:graphicFrame>
        <p:graphicFrame>
          <p:nvGraphicFramePr>
            <p:cNvPr id="8" name="Object 7"/>
            <p:cNvGraphicFramePr>
              <a:graphicFrameLocks noChangeAspect="1"/>
            </p:cNvGraphicFramePr>
            <p:nvPr>
              <p:extLst/>
            </p:nvPr>
          </p:nvGraphicFramePr>
          <p:xfrm>
            <a:off x="113016" y="534255"/>
            <a:ext cx="2568539" cy="2486346"/>
          </p:xfrm>
          <a:graphic>
            <a:graphicData uri="http://schemas.openxmlformats.org/presentationml/2006/ole">
              <p:oleObj spid="_x0000_s126715" name="Graph" r:id="rId12" imgW="2905200" imgH="4158720" progId="Origin50.Graph">
                <p:embed/>
              </p:oleObj>
            </a:graphicData>
          </a:graphic>
        </p:graphicFrame>
        <p:graphicFrame>
          <p:nvGraphicFramePr>
            <p:cNvPr id="13" name="Object 12"/>
            <p:cNvGraphicFramePr>
              <a:graphicFrameLocks noChangeAspect="1"/>
            </p:cNvGraphicFramePr>
            <p:nvPr>
              <p:extLst/>
            </p:nvPr>
          </p:nvGraphicFramePr>
          <p:xfrm>
            <a:off x="9852916" y="554804"/>
            <a:ext cx="2476073" cy="2438195"/>
          </p:xfrm>
          <a:graphic>
            <a:graphicData uri="http://schemas.openxmlformats.org/presentationml/2006/ole">
              <p:oleObj spid="_x0000_s126716" name="Graph" r:id="rId13" imgW="2905200" imgH="4158720" progId="Origin50.Graph">
                <p:embed/>
              </p:oleObj>
            </a:graphicData>
          </a:graphic>
        </p:graphicFrame>
      </p:grpSp>
      <p:sp>
        <p:nvSpPr>
          <p:cNvPr id="34" name="TextBox 33"/>
          <p:cNvSpPr txBox="1"/>
          <p:nvPr/>
        </p:nvSpPr>
        <p:spPr>
          <a:xfrm>
            <a:off x="74176" y="4986835"/>
            <a:ext cx="1654620" cy="295915"/>
          </a:xfrm>
          <a:prstGeom prst="rect">
            <a:avLst/>
          </a:prstGeom>
          <a:noFill/>
        </p:spPr>
        <p:txBody>
          <a:bodyPr wrap="none" lIns="91432" tIns="45716" rIns="91432" bIns="45716" rtlCol="0">
            <a:spAutoFit/>
          </a:bodyPr>
          <a:lstStyle/>
          <a:p>
            <a:r>
              <a:rPr lang="en-US" sz="1300" b="1" dirty="0"/>
              <a:t>Rear side spectra:</a:t>
            </a:r>
          </a:p>
        </p:txBody>
      </p:sp>
      <p:sp>
        <p:nvSpPr>
          <p:cNvPr id="33" name="TextBox 32"/>
          <p:cNvSpPr txBox="1"/>
          <p:nvPr/>
        </p:nvSpPr>
        <p:spPr>
          <a:xfrm>
            <a:off x="-265" y="2775340"/>
            <a:ext cx="1712328" cy="295915"/>
          </a:xfrm>
          <a:prstGeom prst="rect">
            <a:avLst/>
          </a:prstGeom>
          <a:noFill/>
        </p:spPr>
        <p:txBody>
          <a:bodyPr wrap="none" lIns="91432" tIns="45716" rIns="91432" bIns="45716" rtlCol="0">
            <a:spAutoFit/>
          </a:bodyPr>
          <a:lstStyle/>
          <a:p>
            <a:r>
              <a:rPr lang="en-US" sz="1300" b="1" dirty="0"/>
              <a:t>Front side spectra:</a:t>
            </a:r>
          </a:p>
        </p:txBody>
      </p:sp>
      <p:grpSp>
        <p:nvGrpSpPr>
          <p:cNvPr id="32" name="Group 31"/>
          <p:cNvGrpSpPr/>
          <p:nvPr/>
        </p:nvGrpSpPr>
        <p:grpSpPr>
          <a:xfrm>
            <a:off x="125733" y="995219"/>
            <a:ext cx="2462429" cy="1278464"/>
            <a:chOff x="260497" y="902844"/>
            <a:chExt cx="2096215" cy="999158"/>
          </a:xfrm>
        </p:grpSpPr>
        <p:grpSp>
          <p:nvGrpSpPr>
            <p:cNvPr id="53" name="Group 52"/>
            <p:cNvGrpSpPr/>
            <p:nvPr/>
          </p:nvGrpSpPr>
          <p:grpSpPr>
            <a:xfrm>
              <a:off x="723869" y="902844"/>
              <a:ext cx="1632843" cy="999158"/>
              <a:chOff x="965158" y="686206"/>
              <a:chExt cx="2177123" cy="1332210"/>
            </a:xfrm>
          </p:grpSpPr>
          <p:grpSp>
            <p:nvGrpSpPr>
              <p:cNvPr id="44" name="Group 43"/>
              <p:cNvGrpSpPr/>
              <p:nvPr/>
            </p:nvGrpSpPr>
            <p:grpSpPr>
              <a:xfrm>
                <a:off x="965158" y="1112110"/>
                <a:ext cx="1531695" cy="639504"/>
                <a:chOff x="965158" y="1207807"/>
                <a:chExt cx="1531695" cy="639504"/>
              </a:xfrm>
            </p:grpSpPr>
            <p:grpSp>
              <p:nvGrpSpPr>
                <p:cNvPr id="37" name="Group 36"/>
                <p:cNvGrpSpPr/>
                <p:nvPr/>
              </p:nvGrpSpPr>
              <p:grpSpPr>
                <a:xfrm rot="-2700000">
                  <a:off x="965158" y="1207807"/>
                  <a:ext cx="1531695" cy="639504"/>
                  <a:chOff x="3918732" y="458346"/>
                  <a:chExt cx="924076" cy="435935"/>
                </a:xfrm>
              </p:grpSpPr>
              <p:grpSp>
                <p:nvGrpSpPr>
                  <p:cNvPr id="38" name="Group 37"/>
                  <p:cNvGrpSpPr>
                    <a:grpSpLocks noChangeAspect="1"/>
                  </p:cNvGrpSpPr>
                  <p:nvPr/>
                </p:nvGrpSpPr>
                <p:grpSpPr>
                  <a:xfrm>
                    <a:off x="3974436" y="569297"/>
                    <a:ext cx="868372" cy="291940"/>
                    <a:chOff x="3974436" y="569297"/>
                    <a:chExt cx="3854938" cy="1296000"/>
                  </a:xfrm>
                </p:grpSpPr>
                <p:sp>
                  <p:nvSpPr>
                    <p:cNvPr id="40" name="Freeform 39"/>
                    <p:cNvSpPr/>
                    <p:nvPr/>
                  </p:nvSpPr>
                  <p:spPr>
                    <a:xfrm>
                      <a:off x="3975387" y="578576"/>
                      <a:ext cx="3853197" cy="1286721"/>
                    </a:xfrm>
                    <a:custGeom>
                      <a:avLst/>
                      <a:gdLst>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298004 w 4407613"/>
                        <a:gd name="connsiteY12" fmla="*/ 410967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387011 w 4407613"/>
                        <a:gd name="connsiteY3" fmla="*/ 976045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4153 w 4407613"/>
                        <a:gd name="connsiteY14" fmla="*/ 657547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407613 w 4407613"/>
                        <a:gd name="connsiteY10" fmla="*/ 10275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407613"/>
                        <a:gd name="connsiteY0" fmla="*/ 0 h 1469205"/>
                        <a:gd name="connsiteX1" fmla="*/ 0 w 4407613"/>
                        <a:gd name="connsiteY1" fmla="*/ 1469205 h 1469205"/>
                        <a:gd name="connsiteX2" fmla="*/ 678094 w 4407613"/>
                        <a:gd name="connsiteY2" fmla="*/ 1243174 h 1469205"/>
                        <a:gd name="connsiteX3" fmla="*/ 1454597 w 4407613"/>
                        <a:gd name="connsiteY3" fmla="*/ 972070 h 1469205"/>
                        <a:gd name="connsiteX4" fmla="*/ 2003461 w 4407613"/>
                        <a:gd name="connsiteY4" fmla="*/ 811659 h 1469205"/>
                        <a:gd name="connsiteX5" fmla="*/ 2208944 w 4407613"/>
                        <a:gd name="connsiteY5" fmla="*/ 801385 h 1469205"/>
                        <a:gd name="connsiteX6" fmla="*/ 2445249 w 4407613"/>
                        <a:gd name="connsiteY6" fmla="*/ 821933 h 1469205"/>
                        <a:gd name="connsiteX7" fmla="*/ 2876764 w 4407613"/>
                        <a:gd name="connsiteY7" fmla="*/ 924675 h 1469205"/>
                        <a:gd name="connsiteX8" fmla="*/ 3544584 w 4407613"/>
                        <a:gd name="connsiteY8" fmla="*/ 1150706 h 1469205"/>
                        <a:gd name="connsiteX9" fmla="*/ 4407613 w 4407613"/>
                        <a:gd name="connsiteY9" fmla="*/ 1469205 h 1469205"/>
                        <a:gd name="connsiteX10" fmla="*/ 4395686 w 4407613"/>
                        <a:gd name="connsiteY10" fmla="*/ 6299 h 1469205"/>
                        <a:gd name="connsiteX11" fmla="*/ 3955551 w 4407613"/>
                        <a:gd name="connsiteY11" fmla="*/ 164387 h 1469205"/>
                        <a:gd name="connsiteX12" fmla="*/ 3361614 w 4407613"/>
                        <a:gd name="connsiteY12" fmla="*/ 371211 h 1469205"/>
                        <a:gd name="connsiteX13" fmla="*/ 2804845 w 4407613"/>
                        <a:gd name="connsiteY13" fmla="*/ 554805 h 1469205"/>
                        <a:gd name="connsiteX14" fmla="*/ 2408128 w 4407613"/>
                        <a:gd name="connsiteY14" fmla="*/ 645620 h 1469205"/>
                        <a:gd name="connsiteX15" fmla="*/ 2157573 w 4407613"/>
                        <a:gd name="connsiteY15" fmla="*/ 657547 h 1469205"/>
                        <a:gd name="connsiteX16" fmla="*/ 1674688 w 4407613"/>
                        <a:gd name="connsiteY16" fmla="*/ 575353 h 1469205"/>
                        <a:gd name="connsiteX17" fmla="*/ 914400 w 4407613"/>
                        <a:gd name="connsiteY17" fmla="*/ 308225 h 1469205"/>
                        <a:gd name="connsiteX18" fmla="*/ 10274 w 4407613"/>
                        <a:gd name="connsiteY18" fmla="*/ 0 h 1469205"/>
                        <a:gd name="connsiteX0" fmla="*/ 10274 w 4399662"/>
                        <a:gd name="connsiteY0" fmla="*/ 0 h 1469205"/>
                        <a:gd name="connsiteX1" fmla="*/ 0 w 4399662"/>
                        <a:gd name="connsiteY1" fmla="*/ 1469205 h 1469205"/>
                        <a:gd name="connsiteX2" fmla="*/ 678094 w 4399662"/>
                        <a:gd name="connsiteY2" fmla="*/ 1243174 h 1469205"/>
                        <a:gd name="connsiteX3" fmla="*/ 1454597 w 4399662"/>
                        <a:gd name="connsiteY3" fmla="*/ 972070 h 1469205"/>
                        <a:gd name="connsiteX4" fmla="*/ 2003461 w 4399662"/>
                        <a:gd name="connsiteY4" fmla="*/ 811659 h 1469205"/>
                        <a:gd name="connsiteX5" fmla="*/ 2208944 w 4399662"/>
                        <a:gd name="connsiteY5" fmla="*/ 801385 h 1469205"/>
                        <a:gd name="connsiteX6" fmla="*/ 2445249 w 4399662"/>
                        <a:gd name="connsiteY6" fmla="*/ 821933 h 1469205"/>
                        <a:gd name="connsiteX7" fmla="*/ 2876764 w 4399662"/>
                        <a:gd name="connsiteY7" fmla="*/ 924675 h 1469205"/>
                        <a:gd name="connsiteX8" fmla="*/ 3544584 w 4399662"/>
                        <a:gd name="connsiteY8" fmla="*/ 1150706 h 1469205"/>
                        <a:gd name="connsiteX9" fmla="*/ 4399662 w 4399662"/>
                        <a:gd name="connsiteY9" fmla="*/ 1461254 h 1469205"/>
                        <a:gd name="connsiteX10" fmla="*/ 4395686 w 4399662"/>
                        <a:gd name="connsiteY10" fmla="*/ 6299 h 1469205"/>
                        <a:gd name="connsiteX11" fmla="*/ 3955551 w 4399662"/>
                        <a:gd name="connsiteY11" fmla="*/ 164387 h 1469205"/>
                        <a:gd name="connsiteX12" fmla="*/ 3361614 w 4399662"/>
                        <a:gd name="connsiteY12" fmla="*/ 371211 h 1469205"/>
                        <a:gd name="connsiteX13" fmla="*/ 2804845 w 4399662"/>
                        <a:gd name="connsiteY13" fmla="*/ 554805 h 1469205"/>
                        <a:gd name="connsiteX14" fmla="*/ 2408128 w 4399662"/>
                        <a:gd name="connsiteY14" fmla="*/ 645620 h 1469205"/>
                        <a:gd name="connsiteX15" fmla="*/ 2157573 w 4399662"/>
                        <a:gd name="connsiteY15" fmla="*/ 657547 h 1469205"/>
                        <a:gd name="connsiteX16" fmla="*/ 1674688 w 4399662"/>
                        <a:gd name="connsiteY16" fmla="*/ 575353 h 1469205"/>
                        <a:gd name="connsiteX17" fmla="*/ 914400 w 4399662"/>
                        <a:gd name="connsiteY17" fmla="*/ 308225 h 1469205"/>
                        <a:gd name="connsiteX18" fmla="*/ 10274 w 4399662"/>
                        <a:gd name="connsiteY18" fmla="*/ 0 h 1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9662" h="1469205">
                          <a:moveTo>
                            <a:pt x="10274" y="0"/>
                          </a:moveTo>
                          <a:cubicBezTo>
                            <a:pt x="6849" y="489735"/>
                            <a:pt x="3425" y="979470"/>
                            <a:pt x="0" y="1469205"/>
                          </a:cubicBezTo>
                          <a:lnTo>
                            <a:pt x="678094" y="1243174"/>
                          </a:lnTo>
                          <a:lnTo>
                            <a:pt x="1454597" y="972070"/>
                          </a:lnTo>
                          <a:cubicBezTo>
                            <a:pt x="1669357" y="886795"/>
                            <a:pt x="1820506" y="865129"/>
                            <a:pt x="2003461" y="811659"/>
                          </a:cubicBezTo>
                          <a:lnTo>
                            <a:pt x="2208944" y="801385"/>
                          </a:lnTo>
                          <a:lnTo>
                            <a:pt x="2445249" y="821933"/>
                          </a:lnTo>
                          <a:cubicBezTo>
                            <a:pt x="2589087" y="856180"/>
                            <a:pt x="2705096" y="866574"/>
                            <a:pt x="2876764" y="924675"/>
                          </a:cubicBezTo>
                          <a:lnTo>
                            <a:pt x="3544584" y="1150706"/>
                          </a:lnTo>
                          <a:lnTo>
                            <a:pt x="4399662" y="1461254"/>
                          </a:lnTo>
                          <a:cubicBezTo>
                            <a:pt x="4395686" y="973619"/>
                            <a:pt x="4399662" y="493934"/>
                            <a:pt x="4395686" y="6299"/>
                          </a:cubicBezTo>
                          <a:lnTo>
                            <a:pt x="3955551" y="164387"/>
                          </a:lnTo>
                          <a:lnTo>
                            <a:pt x="3361614" y="371211"/>
                          </a:lnTo>
                          <a:lnTo>
                            <a:pt x="2804845" y="554805"/>
                          </a:lnTo>
                          <a:lnTo>
                            <a:pt x="2408128" y="645620"/>
                          </a:lnTo>
                          <a:lnTo>
                            <a:pt x="2157573" y="657547"/>
                          </a:lnTo>
                          <a:lnTo>
                            <a:pt x="1674688" y="575353"/>
                          </a:lnTo>
                          <a:lnTo>
                            <a:pt x="914400" y="308225"/>
                          </a:lnTo>
                          <a:lnTo>
                            <a:pt x="10274" y="0"/>
                          </a:lnTo>
                          <a:close/>
                        </a:path>
                      </a:pathLst>
                    </a:custGeom>
                    <a:gradFill flip="none" rotWithShape="1">
                      <a:gsLst>
                        <a:gs pos="0">
                          <a:schemeClr val="accent1">
                            <a:lumMod val="5000"/>
                            <a:lumOff val="95000"/>
                          </a:schemeClr>
                        </a:gs>
                        <a:gs pos="0">
                          <a:schemeClr val="accent1">
                            <a:lumMod val="20000"/>
                            <a:lumOff val="80000"/>
                          </a:schemeClr>
                        </a:gs>
                        <a:gs pos="55000">
                          <a:schemeClr val="accent1">
                            <a:lumMod val="45000"/>
                            <a:lumOff val="55000"/>
                          </a:schemeClr>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41" name="Group 40"/>
                    <p:cNvGrpSpPr/>
                    <p:nvPr/>
                  </p:nvGrpSpPr>
                  <p:grpSpPr>
                    <a:xfrm>
                      <a:off x="3974436" y="569297"/>
                      <a:ext cx="3854938" cy="1295554"/>
                      <a:chOff x="3560322" y="2553255"/>
                      <a:chExt cx="5054372" cy="2476559"/>
                    </a:xfrm>
                  </p:grpSpPr>
                  <p:sp>
                    <p:nvSpPr>
                      <p:cNvPr id="42" name="Freeform 41"/>
                      <p:cNvSpPr/>
                      <p:nvPr/>
                    </p:nvSpPr>
                    <p:spPr>
                      <a:xfrm>
                        <a:off x="3560322" y="2553255"/>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Freeform 42"/>
                      <p:cNvSpPr/>
                      <p:nvPr/>
                    </p:nvSpPr>
                    <p:spPr>
                      <a:xfrm flipV="1">
                        <a:off x="3568339" y="3920851"/>
                        <a:ext cx="5046355" cy="1108963"/>
                      </a:xfrm>
                      <a:custGeom>
                        <a:avLst/>
                        <a:gdLst>
                          <a:gd name="connsiteX0" fmla="*/ 0 w 4970834"/>
                          <a:gd name="connsiteY0" fmla="*/ 0 h 1221926"/>
                          <a:gd name="connsiteX1" fmla="*/ 1964988 w 4970834"/>
                          <a:gd name="connsiteY1" fmla="*/ 992222 h 1221926"/>
                          <a:gd name="connsiteX2" fmla="*/ 2519464 w 4970834"/>
                          <a:gd name="connsiteY2" fmla="*/ 1177047 h 1221926"/>
                          <a:gd name="connsiteX3" fmla="*/ 2840477 w 4970834"/>
                          <a:gd name="connsiteY3" fmla="*/ 1108954 h 1221926"/>
                          <a:gd name="connsiteX4" fmla="*/ 4970834 w 4970834"/>
                          <a:gd name="connsiteY4" fmla="*/ 38911 h 1221926"/>
                          <a:gd name="connsiteX5" fmla="*/ 4970834 w 4970834"/>
                          <a:gd name="connsiteY5" fmla="*/ 38911 h 1221926"/>
                          <a:gd name="connsiteX0" fmla="*/ 0 w 4970834"/>
                          <a:gd name="connsiteY0" fmla="*/ 0 h 1192719"/>
                          <a:gd name="connsiteX1" fmla="*/ 1964988 w 4970834"/>
                          <a:gd name="connsiteY1" fmla="*/ 992222 h 1192719"/>
                          <a:gd name="connsiteX2" fmla="*/ 2500008 w 4970834"/>
                          <a:gd name="connsiteY2" fmla="*/ 1108953 h 1192719"/>
                          <a:gd name="connsiteX3" fmla="*/ 2840477 w 4970834"/>
                          <a:gd name="connsiteY3" fmla="*/ 1108954 h 1192719"/>
                          <a:gd name="connsiteX4" fmla="*/ 4970834 w 4970834"/>
                          <a:gd name="connsiteY4" fmla="*/ 38911 h 1192719"/>
                          <a:gd name="connsiteX5" fmla="*/ 4970834 w 4970834"/>
                          <a:gd name="connsiteY5" fmla="*/ 38911 h 1192719"/>
                          <a:gd name="connsiteX0" fmla="*/ 0 w 4970834"/>
                          <a:gd name="connsiteY0" fmla="*/ 0 h 1126028"/>
                          <a:gd name="connsiteX1" fmla="*/ 1964988 w 4970834"/>
                          <a:gd name="connsiteY1" fmla="*/ 992222 h 1126028"/>
                          <a:gd name="connsiteX2" fmla="*/ 2500008 w 4970834"/>
                          <a:gd name="connsiteY2" fmla="*/ 1108953 h 1126028"/>
                          <a:gd name="connsiteX3" fmla="*/ 3161490 w 4970834"/>
                          <a:gd name="connsiteY3" fmla="*/ 924128 h 1126028"/>
                          <a:gd name="connsiteX4" fmla="*/ 4970834 w 4970834"/>
                          <a:gd name="connsiteY4" fmla="*/ 38911 h 1126028"/>
                          <a:gd name="connsiteX5" fmla="*/ 4970834 w 4970834"/>
                          <a:gd name="connsiteY5" fmla="*/ 38911 h 1126028"/>
                          <a:gd name="connsiteX0" fmla="*/ 0 w 4970834"/>
                          <a:gd name="connsiteY0" fmla="*/ 0 h 1121894"/>
                          <a:gd name="connsiteX1" fmla="*/ 1964988 w 4970834"/>
                          <a:gd name="connsiteY1" fmla="*/ 992222 h 1121894"/>
                          <a:gd name="connsiteX2" fmla="*/ 2500008 w 4970834"/>
                          <a:gd name="connsiteY2" fmla="*/ 1108953 h 1121894"/>
                          <a:gd name="connsiteX3" fmla="*/ 3161490 w 4970834"/>
                          <a:gd name="connsiteY3" fmla="*/ 924128 h 1121894"/>
                          <a:gd name="connsiteX4" fmla="*/ 4970834 w 4970834"/>
                          <a:gd name="connsiteY4" fmla="*/ 38911 h 1121894"/>
                          <a:gd name="connsiteX5" fmla="*/ 4970834 w 4970834"/>
                          <a:gd name="connsiteY5" fmla="*/ 38911 h 1121894"/>
                          <a:gd name="connsiteX0" fmla="*/ 0 w 4970834"/>
                          <a:gd name="connsiteY0" fmla="*/ 0 h 1125148"/>
                          <a:gd name="connsiteX1" fmla="*/ 1293779 w 4970834"/>
                          <a:gd name="connsiteY1" fmla="*/ 642026 h 1125148"/>
                          <a:gd name="connsiteX2" fmla="*/ 2500008 w 4970834"/>
                          <a:gd name="connsiteY2" fmla="*/ 1108953 h 1125148"/>
                          <a:gd name="connsiteX3" fmla="*/ 3161490 w 4970834"/>
                          <a:gd name="connsiteY3" fmla="*/ 924128 h 1125148"/>
                          <a:gd name="connsiteX4" fmla="*/ 4970834 w 4970834"/>
                          <a:gd name="connsiteY4" fmla="*/ 38911 h 1125148"/>
                          <a:gd name="connsiteX5" fmla="*/ 4970834 w 4970834"/>
                          <a:gd name="connsiteY5" fmla="*/ 38911 h 1125148"/>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8953"/>
                          <a:gd name="connsiteX1" fmla="*/ 1293779 w 4970834"/>
                          <a:gd name="connsiteY1" fmla="*/ 642026 h 1108953"/>
                          <a:gd name="connsiteX2" fmla="*/ 2500008 w 4970834"/>
                          <a:gd name="connsiteY2" fmla="*/ 1108953 h 1108953"/>
                          <a:gd name="connsiteX3" fmla="*/ 3784060 w 4970834"/>
                          <a:gd name="connsiteY3" fmla="*/ 642026 h 1108953"/>
                          <a:gd name="connsiteX4" fmla="*/ 4970834 w 4970834"/>
                          <a:gd name="connsiteY4" fmla="*/ 38911 h 1108953"/>
                          <a:gd name="connsiteX5" fmla="*/ 4970834 w 4970834"/>
                          <a:gd name="connsiteY5" fmla="*/ 38911 h 1108953"/>
                          <a:gd name="connsiteX0" fmla="*/ 0 w 4970834"/>
                          <a:gd name="connsiteY0" fmla="*/ 0 h 1109083"/>
                          <a:gd name="connsiteX1" fmla="*/ 1293779 w 4970834"/>
                          <a:gd name="connsiteY1" fmla="*/ 642026 h 1109083"/>
                          <a:gd name="connsiteX2" fmla="*/ 2500008 w 4970834"/>
                          <a:gd name="connsiteY2" fmla="*/ 1108953 h 1109083"/>
                          <a:gd name="connsiteX3" fmla="*/ 3735421 w 4970834"/>
                          <a:gd name="connsiteY3" fmla="*/ 680937 h 1109083"/>
                          <a:gd name="connsiteX4" fmla="*/ 4970834 w 4970834"/>
                          <a:gd name="connsiteY4" fmla="*/ 38911 h 1109083"/>
                          <a:gd name="connsiteX5" fmla="*/ 4970834 w 4970834"/>
                          <a:gd name="connsiteY5" fmla="*/ 38911 h 1109083"/>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366"/>
                          <a:gd name="connsiteX1" fmla="*/ 1293779 w 4970834"/>
                          <a:gd name="connsiteY1" fmla="*/ 642026 h 1109366"/>
                          <a:gd name="connsiteX2" fmla="*/ 2500008 w 4970834"/>
                          <a:gd name="connsiteY2" fmla="*/ 1108953 h 1109366"/>
                          <a:gd name="connsiteX3" fmla="*/ 3949430 w 4970834"/>
                          <a:gd name="connsiteY3" fmla="*/ 564205 h 1109366"/>
                          <a:gd name="connsiteX4" fmla="*/ 4970834 w 4970834"/>
                          <a:gd name="connsiteY4" fmla="*/ 38911 h 1109366"/>
                          <a:gd name="connsiteX5" fmla="*/ 4970834 w 4970834"/>
                          <a:gd name="connsiteY5" fmla="*/ 38911 h 1109366"/>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00008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09005"/>
                          <a:gd name="connsiteX1" fmla="*/ 1196502 w 4970834"/>
                          <a:gd name="connsiteY1" fmla="*/ 593387 h 1109005"/>
                          <a:gd name="connsiteX2" fmla="*/ 2538919 w 4970834"/>
                          <a:gd name="connsiteY2" fmla="*/ 1108953 h 1109005"/>
                          <a:gd name="connsiteX3" fmla="*/ 3949430 w 4970834"/>
                          <a:gd name="connsiteY3" fmla="*/ 564205 h 1109005"/>
                          <a:gd name="connsiteX4" fmla="*/ 4970834 w 4970834"/>
                          <a:gd name="connsiteY4" fmla="*/ 38911 h 1109005"/>
                          <a:gd name="connsiteX5" fmla="*/ 4970834 w 4970834"/>
                          <a:gd name="connsiteY5" fmla="*/ 38911 h 1109005"/>
                          <a:gd name="connsiteX0" fmla="*/ 0 w 4970834"/>
                          <a:gd name="connsiteY0" fmla="*/ 0 h 1110140"/>
                          <a:gd name="connsiteX1" fmla="*/ 1196502 w 4970834"/>
                          <a:gd name="connsiteY1" fmla="*/ 593387 h 1110140"/>
                          <a:gd name="connsiteX2" fmla="*/ 2538919 w 4970834"/>
                          <a:gd name="connsiteY2" fmla="*/ 1108953 h 1110140"/>
                          <a:gd name="connsiteX3" fmla="*/ 3949430 w 4970834"/>
                          <a:gd name="connsiteY3" fmla="*/ 564205 h 1110140"/>
                          <a:gd name="connsiteX4" fmla="*/ 4970834 w 4970834"/>
                          <a:gd name="connsiteY4" fmla="*/ 38911 h 1110140"/>
                          <a:gd name="connsiteX5" fmla="*/ 4970834 w 4970834"/>
                          <a:gd name="connsiteY5" fmla="*/ 38911 h 1110140"/>
                          <a:gd name="connsiteX0" fmla="*/ 0 w 4970834"/>
                          <a:gd name="connsiteY0" fmla="*/ 0 h 1109000"/>
                          <a:gd name="connsiteX1" fmla="*/ 1196502 w 4970834"/>
                          <a:gd name="connsiteY1" fmla="*/ 593387 h 1109000"/>
                          <a:gd name="connsiteX2" fmla="*/ 2538919 w 4970834"/>
                          <a:gd name="connsiteY2" fmla="*/ 1108953 h 1109000"/>
                          <a:gd name="connsiteX3" fmla="*/ 3949430 w 4970834"/>
                          <a:gd name="connsiteY3" fmla="*/ 564205 h 1109000"/>
                          <a:gd name="connsiteX4" fmla="*/ 4970834 w 4970834"/>
                          <a:gd name="connsiteY4" fmla="*/ 38911 h 1109000"/>
                          <a:gd name="connsiteX5" fmla="*/ 4970834 w 4970834"/>
                          <a:gd name="connsiteY5" fmla="*/ 38911 h 1109000"/>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6"/>
                          <a:gd name="connsiteX1" fmla="*/ 1196502 w 4970834"/>
                          <a:gd name="connsiteY1" fmla="*/ 593387 h 1108976"/>
                          <a:gd name="connsiteX2" fmla="*/ 2538919 w 4970834"/>
                          <a:gd name="connsiteY2" fmla="*/ 1108953 h 1108976"/>
                          <a:gd name="connsiteX3" fmla="*/ 3900791 w 4970834"/>
                          <a:gd name="connsiteY3" fmla="*/ 573932 h 1108976"/>
                          <a:gd name="connsiteX4" fmla="*/ 4970834 w 4970834"/>
                          <a:gd name="connsiteY4" fmla="*/ 38911 h 1108976"/>
                          <a:gd name="connsiteX5" fmla="*/ 4970834 w 4970834"/>
                          <a:gd name="connsiteY5" fmla="*/ 38911 h 1108976"/>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8977"/>
                          <a:gd name="connsiteX1" fmla="*/ 1196502 w 4970834"/>
                          <a:gd name="connsiteY1" fmla="*/ 593387 h 1108977"/>
                          <a:gd name="connsiteX2" fmla="*/ 2538919 w 4970834"/>
                          <a:gd name="connsiteY2" fmla="*/ 1108953 h 1108977"/>
                          <a:gd name="connsiteX3" fmla="*/ 3900791 w 4970834"/>
                          <a:gd name="connsiteY3" fmla="*/ 573932 h 1108977"/>
                          <a:gd name="connsiteX4" fmla="*/ 4970834 w 4970834"/>
                          <a:gd name="connsiteY4" fmla="*/ 38911 h 1108977"/>
                          <a:gd name="connsiteX5" fmla="*/ 4970834 w 4970834"/>
                          <a:gd name="connsiteY5" fmla="*/ 38911 h 1108977"/>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5" fmla="*/ 4970834 w 4970834"/>
                          <a:gd name="connsiteY5" fmla="*/ 38911 h 1109056"/>
                          <a:gd name="connsiteX0" fmla="*/ 0 w 5046536"/>
                          <a:gd name="connsiteY0" fmla="*/ 4972 h 1114028"/>
                          <a:gd name="connsiteX1" fmla="*/ 1196502 w 5046536"/>
                          <a:gd name="connsiteY1" fmla="*/ 598359 h 1114028"/>
                          <a:gd name="connsiteX2" fmla="*/ 2538919 w 5046536"/>
                          <a:gd name="connsiteY2" fmla="*/ 1113925 h 1114028"/>
                          <a:gd name="connsiteX3" fmla="*/ 3880592 w 5046536"/>
                          <a:gd name="connsiteY3" fmla="*/ 558356 h 1114028"/>
                          <a:gd name="connsiteX4" fmla="*/ 4970834 w 5046536"/>
                          <a:gd name="connsiteY4" fmla="*/ 43883 h 1114028"/>
                          <a:gd name="connsiteX5" fmla="*/ 4950635 w 5046536"/>
                          <a:gd name="connsiteY5" fmla="*/ 23335 h 1114028"/>
                          <a:gd name="connsiteX0" fmla="*/ 0 w 4990485"/>
                          <a:gd name="connsiteY0" fmla="*/ 0 h 1109056"/>
                          <a:gd name="connsiteX1" fmla="*/ 1196502 w 4990485"/>
                          <a:gd name="connsiteY1" fmla="*/ 593387 h 1109056"/>
                          <a:gd name="connsiteX2" fmla="*/ 2538919 w 4990485"/>
                          <a:gd name="connsiteY2" fmla="*/ 1108953 h 1109056"/>
                          <a:gd name="connsiteX3" fmla="*/ 3880592 w 4990485"/>
                          <a:gd name="connsiteY3" fmla="*/ 553384 h 1109056"/>
                          <a:gd name="connsiteX4" fmla="*/ 4970834 w 4990485"/>
                          <a:gd name="connsiteY4" fmla="*/ 38911 h 1109056"/>
                          <a:gd name="connsiteX5" fmla="*/ 4607240 w 4990485"/>
                          <a:gd name="connsiteY5" fmla="*/ 182750 h 1109056"/>
                          <a:gd name="connsiteX0" fmla="*/ 0 w 4970834"/>
                          <a:gd name="connsiteY0" fmla="*/ 0 h 1109056"/>
                          <a:gd name="connsiteX1" fmla="*/ 1196502 w 4970834"/>
                          <a:gd name="connsiteY1" fmla="*/ 593387 h 1109056"/>
                          <a:gd name="connsiteX2" fmla="*/ 2538919 w 4970834"/>
                          <a:gd name="connsiteY2" fmla="*/ 1108953 h 1109056"/>
                          <a:gd name="connsiteX3" fmla="*/ 3880592 w 4970834"/>
                          <a:gd name="connsiteY3" fmla="*/ 553384 h 1109056"/>
                          <a:gd name="connsiteX4" fmla="*/ 4970834 w 4970834"/>
                          <a:gd name="connsiteY4" fmla="*/ 38911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6"/>
                          <a:gd name="connsiteX1" fmla="*/ 1196502 w 4960734"/>
                          <a:gd name="connsiteY1" fmla="*/ 593387 h 1109056"/>
                          <a:gd name="connsiteX2" fmla="*/ 2538919 w 4960734"/>
                          <a:gd name="connsiteY2" fmla="*/ 1108953 h 1109056"/>
                          <a:gd name="connsiteX3" fmla="*/ 3880592 w 4960734"/>
                          <a:gd name="connsiteY3" fmla="*/ 553384 h 1109056"/>
                          <a:gd name="connsiteX4" fmla="*/ 4960734 w 4960734"/>
                          <a:gd name="connsiteY4" fmla="*/ 18363 h 1109056"/>
                          <a:gd name="connsiteX0" fmla="*/ 0 w 4960734"/>
                          <a:gd name="connsiteY0" fmla="*/ 0 h 1109050"/>
                          <a:gd name="connsiteX1" fmla="*/ 1196502 w 4960734"/>
                          <a:gd name="connsiteY1" fmla="*/ 593387 h 1109050"/>
                          <a:gd name="connsiteX2" fmla="*/ 2508619 w 4960734"/>
                          <a:gd name="connsiteY2" fmla="*/ 1108953 h 1109050"/>
                          <a:gd name="connsiteX3" fmla="*/ 3880592 w 4960734"/>
                          <a:gd name="connsiteY3" fmla="*/ 553384 h 1109050"/>
                          <a:gd name="connsiteX4" fmla="*/ 4960734 w 4960734"/>
                          <a:gd name="connsiteY4" fmla="*/ 18363 h 1109050"/>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5086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76"/>
                          <a:gd name="connsiteX1" fmla="*/ 1196502 w 4960734"/>
                          <a:gd name="connsiteY1" fmla="*/ 593387 h 1108976"/>
                          <a:gd name="connsiteX2" fmla="*/ 2498519 w 4960734"/>
                          <a:gd name="connsiteY2" fmla="*/ 1108953 h 1108976"/>
                          <a:gd name="connsiteX3" fmla="*/ 3880592 w 4960734"/>
                          <a:gd name="connsiteY3" fmla="*/ 573932 h 1108976"/>
                          <a:gd name="connsiteX4" fmla="*/ 4960734 w 4960734"/>
                          <a:gd name="connsiteY4" fmla="*/ 18363 h 1108976"/>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8"/>
                          <a:gd name="connsiteX1" fmla="*/ 1196502 w 4960734"/>
                          <a:gd name="connsiteY1" fmla="*/ 593387 h 1108958"/>
                          <a:gd name="connsiteX2" fmla="*/ 2498519 w 4960734"/>
                          <a:gd name="connsiteY2" fmla="*/ 1108953 h 1108958"/>
                          <a:gd name="connsiteX3" fmla="*/ 3860392 w 4960734"/>
                          <a:gd name="connsiteY3" fmla="*/ 584207 h 1108958"/>
                          <a:gd name="connsiteX4" fmla="*/ 4960734 w 4960734"/>
                          <a:gd name="connsiteY4" fmla="*/ 18363 h 1108958"/>
                          <a:gd name="connsiteX0" fmla="*/ 0 w 4960734"/>
                          <a:gd name="connsiteY0" fmla="*/ 0 h 1108956"/>
                          <a:gd name="connsiteX1" fmla="*/ 1196502 w 4960734"/>
                          <a:gd name="connsiteY1" fmla="*/ 593387 h 1108956"/>
                          <a:gd name="connsiteX2" fmla="*/ 2498519 w 4960734"/>
                          <a:gd name="connsiteY2" fmla="*/ 1108953 h 1108956"/>
                          <a:gd name="connsiteX3" fmla="*/ 3860392 w 4960734"/>
                          <a:gd name="connsiteY3" fmla="*/ 584207 h 1108956"/>
                          <a:gd name="connsiteX4" fmla="*/ 4960734 w 4960734"/>
                          <a:gd name="connsiteY4" fmla="*/ 18363 h 1108956"/>
                          <a:gd name="connsiteX0" fmla="*/ 0 w 4960734"/>
                          <a:gd name="connsiteY0" fmla="*/ 0 h 1108957"/>
                          <a:gd name="connsiteX1" fmla="*/ 1196502 w 4960734"/>
                          <a:gd name="connsiteY1" fmla="*/ 593387 h 1108957"/>
                          <a:gd name="connsiteX2" fmla="*/ 2498519 w 4960734"/>
                          <a:gd name="connsiteY2" fmla="*/ 1108953 h 1108957"/>
                          <a:gd name="connsiteX3" fmla="*/ 3860392 w 4960734"/>
                          <a:gd name="connsiteY3" fmla="*/ 584207 h 1108957"/>
                          <a:gd name="connsiteX4" fmla="*/ 4960734 w 4960734"/>
                          <a:gd name="connsiteY4" fmla="*/ 18363 h 1108957"/>
                          <a:gd name="connsiteX0" fmla="*/ 0 w 4960734"/>
                          <a:gd name="connsiteY0" fmla="*/ 0 h 1108963"/>
                          <a:gd name="connsiteX1" fmla="*/ 1170941 w 4960734"/>
                          <a:gd name="connsiteY1" fmla="*/ 597721 h 1108963"/>
                          <a:gd name="connsiteX2" fmla="*/ 2498519 w 4960734"/>
                          <a:gd name="connsiteY2" fmla="*/ 1108953 h 1108963"/>
                          <a:gd name="connsiteX3" fmla="*/ 3860392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 name="connsiteX0" fmla="*/ 0 w 4960734"/>
                          <a:gd name="connsiteY0" fmla="*/ 0 h 1108963"/>
                          <a:gd name="connsiteX1" fmla="*/ 1170941 w 4960734"/>
                          <a:gd name="connsiteY1" fmla="*/ 597721 h 1108963"/>
                          <a:gd name="connsiteX2" fmla="*/ 2498519 w 4960734"/>
                          <a:gd name="connsiteY2" fmla="*/ 1108953 h 1108963"/>
                          <a:gd name="connsiteX3" fmla="*/ 3885953 w 4960734"/>
                          <a:gd name="connsiteY3" fmla="*/ 584207 h 1108963"/>
                          <a:gd name="connsiteX4" fmla="*/ 4960734 w 4960734"/>
                          <a:gd name="connsiteY4" fmla="*/ 18363 h 110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734" h="1108963">
                            <a:moveTo>
                              <a:pt x="0" y="0"/>
                            </a:moveTo>
                            <a:lnTo>
                              <a:pt x="1170941" y="597721"/>
                            </a:lnTo>
                            <a:cubicBezTo>
                              <a:pt x="1480860" y="747877"/>
                              <a:pt x="2046017" y="1111205"/>
                              <a:pt x="2498519" y="1108953"/>
                            </a:cubicBezTo>
                            <a:cubicBezTo>
                              <a:pt x="2951021" y="1106701"/>
                              <a:pt x="3510143" y="774639"/>
                              <a:pt x="3885953" y="584207"/>
                            </a:cubicBezTo>
                            <a:cubicBezTo>
                              <a:pt x="4261763" y="393775"/>
                              <a:pt x="4600687" y="196703"/>
                              <a:pt x="4960734" y="18363"/>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sp>
                <p:nvSpPr>
                  <p:cNvPr id="39" name="Rectangle 38"/>
                  <p:cNvSpPr/>
                  <p:nvPr/>
                </p:nvSpPr>
                <p:spPr>
                  <a:xfrm>
                    <a:off x="3918732" y="458346"/>
                    <a:ext cx="382772" cy="4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4" name="Rectangle 13"/>
                <p:cNvSpPr/>
                <p:nvPr/>
              </p:nvSpPr>
              <p:spPr>
                <a:xfrm>
                  <a:off x="1078789" y="1513430"/>
                  <a:ext cx="1207212" cy="209043"/>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45" name="TextBox 44"/>
              <p:cNvSpPr txBox="1"/>
              <p:nvPr/>
            </p:nvSpPr>
            <p:spPr>
              <a:xfrm>
                <a:off x="1130595" y="1350829"/>
                <a:ext cx="1212131" cy="320716"/>
              </a:xfrm>
              <a:prstGeom prst="rect">
                <a:avLst/>
              </a:prstGeom>
              <a:noFill/>
            </p:spPr>
            <p:txBody>
              <a:bodyPr wrap="none" rtlCol="0">
                <a:spAutoFit/>
              </a:bodyPr>
              <a:lstStyle/>
              <a:p>
                <a:r>
                  <a:rPr lang="en-US" sz="1400" b="1" dirty="0">
                    <a:solidFill>
                      <a:srgbClr val="FFFF00"/>
                    </a:solidFill>
                  </a:rPr>
                  <a:t>SUS  5 µm</a:t>
                </a:r>
              </a:p>
            </p:txBody>
          </p:sp>
          <p:cxnSp>
            <p:nvCxnSpPr>
              <p:cNvPr id="47" name="Straight Connector 46"/>
              <p:cNvCxnSpPr/>
              <p:nvPr/>
            </p:nvCxnSpPr>
            <p:spPr>
              <a:xfrm flipV="1">
                <a:off x="1800208" y="861233"/>
                <a:ext cx="570852" cy="578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147776" y="1105782"/>
                <a:ext cx="497079" cy="304680"/>
              </a:xfrm>
              <a:prstGeom prst="rect">
                <a:avLst/>
              </a:prstGeom>
              <a:noFill/>
            </p:spPr>
            <p:txBody>
              <a:bodyPr wrap="none" rtlCol="0">
                <a:spAutoFit/>
              </a:bodyPr>
              <a:lstStyle/>
              <a:p>
                <a:r>
                  <a:rPr lang="en-US" sz="1300" b="1" dirty="0"/>
                  <a:t>45</a:t>
                </a:r>
                <a:r>
                  <a:rPr lang="en-US" sz="1300" b="1" dirty="0">
                    <a:sym typeface="Symbol" panose="05050102010706020507" pitchFamily="18" charset="2"/>
                  </a:rPr>
                  <a:t></a:t>
                </a:r>
                <a:endParaRPr lang="en-US" sz="1300" b="1" dirty="0"/>
              </a:p>
            </p:txBody>
          </p:sp>
          <p:sp>
            <p:nvSpPr>
              <p:cNvPr id="50" name="TextBox 49"/>
              <p:cNvSpPr txBox="1"/>
              <p:nvPr/>
            </p:nvSpPr>
            <p:spPr>
              <a:xfrm>
                <a:off x="2426865" y="686206"/>
                <a:ext cx="715416" cy="304680"/>
              </a:xfrm>
              <a:prstGeom prst="rect">
                <a:avLst/>
              </a:prstGeom>
              <a:noFill/>
            </p:spPr>
            <p:txBody>
              <a:bodyPr wrap="none" rtlCol="0">
                <a:spAutoFit/>
              </a:bodyPr>
              <a:lstStyle/>
              <a:p>
                <a:r>
                  <a:rPr lang="en-US" sz="1300" b="1" dirty="0"/>
                  <a:t>Laser</a:t>
                </a:r>
              </a:p>
            </p:txBody>
          </p:sp>
          <p:sp>
            <p:nvSpPr>
              <p:cNvPr id="51" name="Right Arrow 50"/>
              <p:cNvSpPr/>
              <p:nvPr/>
            </p:nvSpPr>
            <p:spPr>
              <a:xfrm rot="16200000">
                <a:off x="1541722" y="914400"/>
                <a:ext cx="287079" cy="44656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Right Arrow 51"/>
              <p:cNvSpPr/>
              <p:nvPr/>
            </p:nvSpPr>
            <p:spPr>
              <a:xfrm rot="5400000">
                <a:off x="1534633" y="1651593"/>
                <a:ext cx="287079" cy="44656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54" name="TextBox 53"/>
            <p:cNvSpPr txBox="1"/>
            <p:nvPr/>
          </p:nvSpPr>
          <p:spPr>
            <a:xfrm>
              <a:off x="265814" y="1090317"/>
              <a:ext cx="915922" cy="228510"/>
            </a:xfrm>
            <a:prstGeom prst="rect">
              <a:avLst/>
            </a:prstGeom>
            <a:noFill/>
          </p:spPr>
          <p:txBody>
            <a:bodyPr wrap="none" rtlCol="0">
              <a:spAutoFit/>
            </a:bodyPr>
            <a:lstStyle/>
            <a:p>
              <a:r>
                <a:rPr lang="en-US" sz="1300" b="1" dirty="0">
                  <a:solidFill>
                    <a:srgbClr val="FF0000"/>
                  </a:solidFill>
                </a:rPr>
                <a:t>Front X-ray</a:t>
              </a:r>
            </a:p>
          </p:txBody>
        </p:sp>
        <p:sp>
          <p:nvSpPr>
            <p:cNvPr id="55" name="TextBox 54"/>
            <p:cNvSpPr txBox="1"/>
            <p:nvPr/>
          </p:nvSpPr>
          <p:spPr>
            <a:xfrm>
              <a:off x="260497" y="1643210"/>
              <a:ext cx="866796" cy="228510"/>
            </a:xfrm>
            <a:prstGeom prst="rect">
              <a:avLst/>
            </a:prstGeom>
            <a:noFill/>
          </p:spPr>
          <p:txBody>
            <a:bodyPr wrap="none" rtlCol="0">
              <a:spAutoFit/>
            </a:bodyPr>
            <a:lstStyle/>
            <a:p>
              <a:r>
                <a:rPr lang="en-US" sz="1300" b="1" dirty="0">
                  <a:solidFill>
                    <a:srgbClr val="FF0000"/>
                  </a:solidFill>
                </a:rPr>
                <a:t>Rear X-ray</a:t>
              </a:r>
            </a:p>
          </p:txBody>
        </p:sp>
      </p:grpSp>
      <p:cxnSp>
        <p:nvCxnSpPr>
          <p:cNvPr id="57" name="Elbow Connector 56"/>
          <p:cNvCxnSpPr/>
          <p:nvPr/>
        </p:nvCxnSpPr>
        <p:spPr>
          <a:xfrm>
            <a:off x="2564916" y="1171229"/>
            <a:ext cx="478074" cy="30193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004145" y="1032796"/>
            <a:ext cx="1618776" cy="295915"/>
          </a:xfrm>
          <a:prstGeom prst="rect">
            <a:avLst/>
          </a:prstGeom>
          <a:noFill/>
        </p:spPr>
        <p:txBody>
          <a:bodyPr wrap="none" lIns="91432" tIns="45716" rIns="91432" bIns="45716" rtlCol="0">
            <a:spAutoFit/>
          </a:bodyPr>
          <a:lstStyle/>
          <a:p>
            <a:r>
              <a:rPr lang="en-US" sz="1300" b="1" dirty="0">
                <a:latin typeface="+mn-lt"/>
              </a:rPr>
              <a:t>Pulse duration: 40 fs</a:t>
            </a:r>
          </a:p>
        </p:txBody>
      </p:sp>
      <p:sp>
        <p:nvSpPr>
          <p:cNvPr id="59" name="TextBox 58"/>
          <p:cNvSpPr txBox="1"/>
          <p:nvPr/>
        </p:nvSpPr>
        <p:spPr>
          <a:xfrm>
            <a:off x="6989493" y="1237904"/>
            <a:ext cx="2202270" cy="295915"/>
          </a:xfrm>
          <a:prstGeom prst="rect">
            <a:avLst/>
          </a:prstGeom>
          <a:noFill/>
        </p:spPr>
        <p:txBody>
          <a:bodyPr wrap="none" lIns="91432" tIns="45716" rIns="91432" bIns="45716" rtlCol="0">
            <a:spAutoFit/>
          </a:bodyPr>
          <a:lstStyle/>
          <a:p>
            <a:r>
              <a:rPr lang="en-US" sz="1300" b="1" dirty="0">
                <a:latin typeface="+mn-lt"/>
              </a:rPr>
              <a:t>Laser energy (on target):  9 J </a:t>
            </a:r>
          </a:p>
        </p:txBody>
      </p:sp>
      <p:sp>
        <p:nvSpPr>
          <p:cNvPr id="60" name="TextBox 59"/>
          <p:cNvSpPr txBox="1"/>
          <p:nvPr/>
        </p:nvSpPr>
        <p:spPr>
          <a:xfrm>
            <a:off x="6991404" y="1423631"/>
            <a:ext cx="2604736" cy="892544"/>
          </a:xfrm>
          <a:prstGeom prst="rect">
            <a:avLst/>
          </a:prstGeom>
          <a:noFill/>
        </p:spPr>
        <p:txBody>
          <a:bodyPr wrap="none" lIns="91432" tIns="45716" rIns="91432" bIns="45716" rtlCol="0">
            <a:spAutoFit/>
          </a:bodyPr>
          <a:lstStyle/>
          <a:p>
            <a:r>
              <a:rPr lang="en-US" sz="1300" b="1" dirty="0">
                <a:latin typeface="+mn-lt"/>
              </a:rPr>
              <a:t>Laser intensity:</a:t>
            </a:r>
          </a:p>
          <a:p>
            <a:r>
              <a:rPr lang="en-US" sz="1300" b="1" dirty="0">
                <a:latin typeface="+mn-lt"/>
              </a:rPr>
              <a:t>             </a:t>
            </a:r>
            <a:r>
              <a:rPr lang="en-US" sz="1300" b="1" i="1" dirty="0">
                <a:latin typeface="+mn-lt"/>
              </a:rPr>
              <a:t>in focus </a:t>
            </a:r>
            <a:r>
              <a:rPr lang="en-US" sz="1300" b="1" dirty="0">
                <a:latin typeface="+mn-lt"/>
              </a:rPr>
              <a:t>      6.1x10</a:t>
            </a:r>
            <a:r>
              <a:rPr lang="en-US" sz="1300" b="1" baseline="30000" dirty="0">
                <a:latin typeface="+mn-lt"/>
              </a:rPr>
              <a:t>21 </a:t>
            </a:r>
            <a:r>
              <a:rPr lang="en-US" sz="1300" b="1" dirty="0">
                <a:latin typeface="+mn-lt"/>
              </a:rPr>
              <a:t>W/cm</a:t>
            </a:r>
            <a:r>
              <a:rPr lang="en-US" sz="1300" b="1" baseline="30000" dirty="0">
                <a:latin typeface="+mn-lt"/>
              </a:rPr>
              <a:t>2</a:t>
            </a:r>
            <a:r>
              <a:rPr lang="en-US" sz="1300" b="1" dirty="0">
                <a:latin typeface="+mn-lt"/>
              </a:rPr>
              <a:t> </a:t>
            </a:r>
          </a:p>
          <a:p>
            <a:r>
              <a:rPr lang="en-US" sz="1300" b="1" i="1" dirty="0">
                <a:latin typeface="+mn-lt"/>
                <a:sym typeface="Symbol" panose="05050102010706020507" pitchFamily="18" charset="2"/>
              </a:rPr>
              <a:t>         </a:t>
            </a:r>
            <a:r>
              <a:rPr lang="en-US" sz="1300" b="1" i="1" dirty="0">
                <a:latin typeface="+mn-lt"/>
              </a:rPr>
              <a:t>f = 20 µm </a:t>
            </a:r>
            <a:r>
              <a:rPr lang="en-US" sz="1300" b="1" dirty="0">
                <a:latin typeface="+mn-lt"/>
              </a:rPr>
              <a:t>    0.9x10</a:t>
            </a:r>
            <a:r>
              <a:rPr lang="en-US" sz="1300" b="1" baseline="30000" dirty="0">
                <a:latin typeface="+mn-lt"/>
              </a:rPr>
              <a:t>21 </a:t>
            </a:r>
            <a:r>
              <a:rPr lang="en-US" sz="1300" b="1" dirty="0">
                <a:latin typeface="+mn-lt"/>
              </a:rPr>
              <a:t>W/cm</a:t>
            </a:r>
            <a:r>
              <a:rPr lang="en-US" sz="1300" b="1" baseline="30000" dirty="0">
                <a:latin typeface="+mn-lt"/>
              </a:rPr>
              <a:t>2</a:t>
            </a:r>
            <a:endParaRPr lang="en-US" sz="1300" b="1" dirty="0">
              <a:latin typeface="+mn-lt"/>
            </a:endParaRPr>
          </a:p>
          <a:p>
            <a:r>
              <a:rPr lang="en-US" sz="1300" b="1" dirty="0">
                <a:latin typeface="+mn-lt"/>
              </a:rPr>
              <a:t>       </a:t>
            </a:r>
            <a:r>
              <a:rPr lang="en-US" sz="1300" b="1" dirty="0" smtClean="0">
                <a:latin typeface="+mn-lt"/>
              </a:rPr>
              <a:t>            </a:t>
            </a:r>
            <a:endParaRPr lang="en-US" sz="1300" b="1" dirty="0">
              <a:latin typeface="+mn-lt"/>
            </a:endParaRPr>
          </a:p>
        </p:txBody>
      </p:sp>
      <p:sp>
        <p:nvSpPr>
          <p:cNvPr id="61" name="TextBox 60"/>
          <p:cNvSpPr txBox="1"/>
          <p:nvPr/>
        </p:nvSpPr>
        <p:spPr>
          <a:xfrm>
            <a:off x="4831983" y="2856966"/>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62" name="TextBox 61"/>
          <p:cNvSpPr txBox="1"/>
          <p:nvPr/>
        </p:nvSpPr>
        <p:spPr>
          <a:xfrm>
            <a:off x="5206535" y="3185140"/>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63" name="TextBox 62"/>
          <p:cNvSpPr txBox="1"/>
          <p:nvPr/>
        </p:nvSpPr>
        <p:spPr>
          <a:xfrm>
            <a:off x="4365594" y="3008101"/>
            <a:ext cx="399468" cy="270395"/>
          </a:xfrm>
          <a:prstGeom prst="rect">
            <a:avLst/>
          </a:prstGeom>
          <a:noFill/>
        </p:spPr>
        <p:txBody>
          <a:bodyPr wrap="none" lIns="91432" tIns="45716" rIns="91432" bIns="45716" rtlCol="0">
            <a:spAutoFit/>
          </a:bodyPr>
          <a:lstStyle/>
          <a:p>
            <a:r>
              <a:rPr lang="en-US" sz="1100" b="1" dirty="0"/>
              <a:t>Fe </a:t>
            </a:r>
          </a:p>
        </p:txBody>
      </p:sp>
      <p:sp>
        <p:nvSpPr>
          <p:cNvPr id="64" name="TextBox 63"/>
          <p:cNvSpPr txBox="1"/>
          <p:nvPr/>
        </p:nvSpPr>
        <p:spPr>
          <a:xfrm>
            <a:off x="4624448" y="3752339"/>
            <a:ext cx="432029" cy="261967"/>
          </a:xfrm>
          <a:prstGeom prst="rect">
            <a:avLst/>
          </a:prstGeom>
          <a:noFill/>
        </p:spPr>
        <p:txBody>
          <a:bodyPr wrap="none" lIns="91432" tIns="45716" rIns="91432" bIns="45716" rtlCol="0">
            <a:spAutoFit/>
          </a:bodyPr>
          <a:lstStyle/>
          <a:p>
            <a:r>
              <a:rPr lang="en-US" sz="1100" dirty="0"/>
              <a:t> Ly</a:t>
            </a:r>
            <a:r>
              <a:rPr lang="en-US" sz="1100" baseline="-25000" dirty="0">
                <a:sym typeface="Symbol" panose="05050102010706020507" pitchFamily="18" charset="2"/>
              </a:rPr>
              <a:t></a:t>
            </a:r>
            <a:endParaRPr lang="en-US" sz="1100" dirty="0"/>
          </a:p>
        </p:txBody>
      </p:sp>
      <p:sp>
        <p:nvSpPr>
          <p:cNvPr id="65" name="TextBox 64"/>
          <p:cNvSpPr txBox="1"/>
          <p:nvPr/>
        </p:nvSpPr>
        <p:spPr>
          <a:xfrm>
            <a:off x="304330" y="11716"/>
            <a:ext cx="9724268" cy="465527"/>
          </a:xfrm>
          <a:prstGeom prst="rect">
            <a:avLst/>
          </a:prstGeom>
          <a:noFill/>
        </p:spPr>
        <p:txBody>
          <a:bodyPr wrap="none" lIns="91432" tIns="45716" rIns="91432" bIns="45716" rtlCol="0">
            <a:spAutoFit/>
          </a:bodyPr>
          <a:lstStyle/>
          <a:p>
            <a:r>
              <a:rPr lang="en-US" sz="2400" b="1" dirty="0">
                <a:solidFill>
                  <a:srgbClr val="7030A0"/>
                </a:solidFill>
              </a:rPr>
              <a:t>X-ray spectra of SUS target: dependence on </a:t>
            </a:r>
            <a:r>
              <a:rPr lang="en-US" sz="2400" b="1" dirty="0" smtClean="0">
                <a:solidFill>
                  <a:srgbClr val="7030A0"/>
                </a:solidFill>
              </a:rPr>
              <a:t>target displacement</a:t>
            </a:r>
            <a:endParaRPr lang="en-US" sz="2400" b="1" dirty="0">
              <a:solidFill>
                <a:srgbClr val="7030A0"/>
              </a:solidFill>
            </a:endParaRPr>
          </a:p>
        </p:txBody>
      </p:sp>
      <p:cxnSp>
        <p:nvCxnSpPr>
          <p:cNvPr id="67" name="Straight Connector 66"/>
          <p:cNvCxnSpPr/>
          <p:nvPr/>
        </p:nvCxnSpPr>
        <p:spPr>
          <a:xfrm flipV="1">
            <a:off x="117590" y="542745"/>
            <a:ext cx="98551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flipV="1">
            <a:off x="-262" y="4954700"/>
            <a:ext cx="10003383" cy="674639"/>
          </a:xfrm>
          <a:custGeom>
            <a:avLst/>
            <a:gdLst>
              <a:gd name="connsiteX0" fmla="*/ 0 w 12099851"/>
              <a:gd name="connsiteY0" fmla="*/ 542261 h 808075"/>
              <a:gd name="connsiteX1" fmla="*/ 10632 w 12099851"/>
              <a:gd name="connsiteY1" fmla="*/ 797442 h 808075"/>
              <a:gd name="connsiteX2" fmla="*/ 12099851 w 12099851"/>
              <a:gd name="connsiteY2" fmla="*/ 808075 h 808075"/>
              <a:gd name="connsiteX3" fmla="*/ 12099851 w 12099851"/>
              <a:gd name="connsiteY3" fmla="*/ 0 h 808075"/>
              <a:gd name="connsiteX0" fmla="*/ 0 w 12099851"/>
              <a:gd name="connsiteY0" fmla="*/ 542261 h 813345"/>
              <a:gd name="connsiteX1" fmla="*/ 2681 w 12099851"/>
              <a:gd name="connsiteY1" fmla="*/ 813345 h 813345"/>
              <a:gd name="connsiteX2" fmla="*/ 12099851 w 12099851"/>
              <a:gd name="connsiteY2" fmla="*/ 808075 h 813345"/>
              <a:gd name="connsiteX3" fmla="*/ 12099851 w 12099851"/>
              <a:gd name="connsiteY3" fmla="*/ 0 h 813345"/>
              <a:gd name="connsiteX0" fmla="*/ 0 w 12099851"/>
              <a:gd name="connsiteY0" fmla="*/ 542261 h 816027"/>
              <a:gd name="connsiteX1" fmla="*/ 2681 w 12099851"/>
              <a:gd name="connsiteY1" fmla="*/ 813345 h 816027"/>
              <a:gd name="connsiteX2" fmla="*/ 12091900 w 12099851"/>
              <a:gd name="connsiteY2" fmla="*/ 816027 h 816027"/>
              <a:gd name="connsiteX3" fmla="*/ 12099851 w 12099851"/>
              <a:gd name="connsiteY3" fmla="*/ 0 h 816027"/>
            </a:gdLst>
            <a:ahLst/>
            <a:cxnLst>
              <a:cxn ang="0">
                <a:pos x="connsiteX0" y="connsiteY0"/>
              </a:cxn>
              <a:cxn ang="0">
                <a:pos x="connsiteX1" y="connsiteY1"/>
              </a:cxn>
              <a:cxn ang="0">
                <a:pos x="connsiteX2" y="connsiteY2"/>
              </a:cxn>
              <a:cxn ang="0">
                <a:pos x="connsiteX3" y="connsiteY3"/>
              </a:cxn>
            </a:cxnLst>
            <a:rect l="l" t="t" r="r" b="b"/>
            <a:pathLst>
              <a:path w="12099851" h="816027">
                <a:moveTo>
                  <a:pt x="0" y="542261"/>
                </a:moveTo>
                <a:cubicBezTo>
                  <a:pt x="894" y="632622"/>
                  <a:pt x="1787" y="722984"/>
                  <a:pt x="2681" y="813345"/>
                </a:cubicBezTo>
                <a:lnTo>
                  <a:pt x="12091900" y="816027"/>
                </a:lnTo>
                <a:cubicBezTo>
                  <a:pt x="12094550" y="544018"/>
                  <a:pt x="12097201" y="272009"/>
                  <a:pt x="12099851" y="0"/>
                </a:cubicBezTo>
              </a:path>
            </a:pathLst>
          </a:custGeom>
          <a:noFill/>
          <a:ln>
            <a:solidFill>
              <a:schemeClr val="bg2">
                <a:lumMod val="75000"/>
              </a:schemeClr>
            </a:solidFill>
          </a:ln>
          <a:effectLst>
            <a:outerShdw blurRad="50800" dist="38100" dir="2700000" algn="tl" rotWithShape="0">
              <a:schemeClr val="tx1">
                <a:lumMod val="50000"/>
                <a:lumOff val="50000"/>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400" dirty="0"/>
          </a:p>
        </p:txBody>
      </p:sp>
      <p:sp>
        <p:nvSpPr>
          <p:cNvPr id="73" name="TextBox 72"/>
          <p:cNvSpPr txBox="1"/>
          <p:nvPr/>
        </p:nvSpPr>
        <p:spPr>
          <a:xfrm>
            <a:off x="6751987" y="3523635"/>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74" name="TextBox 73"/>
          <p:cNvSpPr txBox="1"/>
          <p:nvPr/>
        </p:nvSpPr>
        <p:spPr>
          <a:xfrm>
            <a:off x="7343340" y="3115736"/>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5" name="TextBox 74"/>
          <p:cNvSpPr txBox="1"/>
          <p:nvPr/>
        </p:nvSpPr>
        <p:spPr>
          <a:xfrm>
            <a:off x="9359255" y="2973164"/>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6" name="TextBox 75"/>
          <p:cNvSpPr txBox="1"/>
          <p:nvPr/>
        </p:nvSpPr>
        <p:spPr>
          <a:xfrm>
            <a:off x="2640585" y="3460639"/>
            <a:ext cx="463833" cy="261967"/>
          </a:xfrm>
          <a:prstGeom prst="rect">
            <a:avLst/>
          </a:prstGeom>
          <a:noFill/>
        </p:spPr>
        <p:txBody>
          <a:bodyPr wrap="none" lIns="91432" tIns="45716" rIns="91432" bIns="45716" rtlCol="0">
            <a:spAutoFit/>
          </a:bodyPr>
          <a:lstStyle/>
          <a:p>
            <a:r>
              <a:rPr lang="en-US" sz="1100" dirty="0"/>
              <a:t> He</a:t>
            </a:r>
            <a:r>
              <a:rPr lang="en-US" sz="1100" baseline="-25000" dirty="0">
                <a:sym typeface="Symbol" panose="05050102010706020507" pitchFamily="18" charset="2"/>
              </a:rPr>
              <a:t></a:t>
            </a:r>
            <a:endParaRPr lang="en-US" sz="1100" dirty="0"/>
          </a:p>
        </p:txBody>
      </p:sp>
      <p:sp>
        <p:nvSpPr>
          <p:cNvPr id="77" name="TextBox 76"/>
          <p:cNvSpPr txBox="1"/>
          <p:nvPr/>
        </p:nvSpPr>
        <p:spPr>
          <a:xfrm>
            <a:off x="3202099" y="3211890"/>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8" name="TextBox 77"/>
          <p:cNvSpPr txBox="1"/>
          <p:nvPr/>
        </p:nvSpPr>
        <p:spPr>
          <a:xfrm>
            <a:off x="1398387" y="2999689"/>
            <a:ext cx="377254" cy="261967"/>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endParaRPr lang="en-US" sz="1100" dirty="0"/>
          </a:p>
        </p:txBody>
      </p:sp>
      <p:sp>
        <p:nvSpPr>
          <p:cNvPr id="79" name="TextBox 78"/>
          <p:cNvSpPr txBox="1"/>
          <p:nvPr/>
        </p:nvSpPr>
        <p:spPr>
          <a:xfrm>
            <a:off x="433237" y="3034626"/>
            <a:ext cx="399468" cy="270395"/>
          </a:xfrm>
          <a:prstGeom prst="rect">
            <a:avLst/>
          </a:prstGeom>
          <a:noFill/>
        </p:spPr>
        <p:txBody>
          <a:bodyPr wrap="none" lIns="91432" tIns="45716" rIns="91432" bIns="45716" rtlCol="0">
            <a:spAutoFit/>
          </a:bodyPr>
          <a:lstStyle/>
          <a:p>
            <a:r>
              <a:rPr lang="en-US" sz="1100" b="1" dirty="0"/>
              <a:t>Fe </a:t>
            </a:r>
          </a:p>
        </p:txBody>
      </p:sp>
      <p:sp>
        <p:nvSpPr>
          <p:cNvPr id="80" name="TextBox 79"/>
          <p:cNvSpPr txBox="1"/>
          <p:nvPr/>
        </p:nvSpPr>
        <p:spPr>
          <a:xfrm>
            <a:off x="2283368" y="3014731"/>
            <a:ext cx="399468" cy="270395"/>
          </a:xfrm>
          <a:prstGeom prst="rect">
            <a:avLst/>
          </a:prstGeom>
          <a:noFill/>
        </p:spPr>
        <p:txBody>
          <a:bodyPr wrap="none" lIns="91432" tIns="45716" rIns="91432" bIns="45716" rtlCol="0">
            <a:spAutoFit/>
          </a:bodyPr>
          <a:lstStyle/>
          <a:p>
            <a:r>
              <a:rPr lang="en-US" sz="1100" b="1" dirty="0"/>
              <a:t>Fe </a:t>
            </a:r>
          </a:p>
        </p:txBody>
      </p:sp>
      <p:sp>
        <p:nvSpPr>
          <p:cNvPr id="81" name="TextBox 80"/>
          <p:cNvSpPr txBox="1"/>
          <p:nvPr/>
        </p:nvSpPr>
        <p:spPr>
          <a:xfrm>
            <a:off x="8420631" y="3044574"/>
            <a:ext cx="399468" cy="270395"/>
          </a:xfrm>
          <a:prstGeom prst="rect">
            <a:avLst/>
          </a:prstGeom>
          <a:noFill/>
        </p:spPr>
        <p:txBody>
          <a:bodyPr wrap="none" lIns="91432" tIns="45716" rIns="91432" bIns="45716" rtlCol="0">
            <a:spAutoFit/>
          </a:bodyPr>
          <a:lstStyle/>
          <a:p>
            <a:r>
              <a:rPr lang="en-US" sz="1100" b="1" dirty="0"/>
              <a:t>Fe </a:t>
            </a:r>
          </a:p>
        </p:txBody>
      </p:sp>
      <p:sp>
        <p:nvSpPr>
          <p:cNvPr id="82" name="TextBox 81"/>
          <p:cNvSpPr txBox="1"/>
          <p:nvPr/>
        </p:nvSpPr>
        <p:spPr>
          <a:xfrm>
            <a:off x="6338405" y="3051203"/>
            <a:ext cx="399468" cy="270395"/>
          </a:xfrm>
          <a:prstGeom prst="rect">
            <a:avLst/>
          </a:prstGeom>
          <a:noFill/>
        </p:spPr>
        <p:txBody>
          <a:bodyPr wrap="none" lIns="91432" tIns="45716" rIns="91432" bIns="45716" rtlCol="0">
            <a:spAutoFit/>
          </a:bodyPr>
          <a:lstStyle/>
          <a:p>
            <a:r>
              <a:rPr lang="en-US" sz="1100" b="1" dirty="0"/>
              <a:t>Fe </a:t>
            </a:r>
          </a:p>
        </p:txBody>
      </p:sp>
      <p:grpSp>
        <p:nvGrpSpPr>
          <p:cNvPr id="95" name="Group 94"/>
          <p:cNvGrpSpPr/>
          <p:nvPr/>
        </p:nvGrpSpPr>
        <p:grpSpPr>
          <a:xfrm>
            <a:off x="8440822" y="5889390"/>
            <a:ext cx="587020" cy="409025"/>
            <a:chOff x="10210122" y="5617272"/>
            <a:chExt cx="710044" cy="494747"/>
          </a:xfrm>
        </p:grpSpPr>
        <p:sp>
          <p:nvSpPr>
            <p:cNvPr id="83" name="TextBox 82"/>
            <p:cNvSpPr txBox="1"/>
            <p:nvPr/>
          </p:nvSpPr>
          <p:spPr>
            <a:xfrm>
              <a:off x="10210122" y="5795582"/>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(7)</a:t>
              </a:r>
              <a:endParaRPr lang="en-US" sz="1100" dirty="0"/>
            </a:p>
          </p:txBody>
        </p:sp>
        <p:sp>
          <p:nvSpPr>
            <p:cNvPr id="84" name="TextBox 83"/>
            <p:cNvSpPr txBox="1"/>
            <p:nvPr/>
          </p:nvSpPr>
          <p:spPr>
            <a:xfrm>
              <a:off x="10241850" y="5617272"/>
              <a:ext cx="469615" cy="316437"/>
            </a:xfrm>
            <a:prstGeom prst="rect">
              <a:avLst/>
            </a:prstGeom>
            <a:noFill/>
          </p:spPr>
          <p:txBody>
            <a:bodyPr wrap="none" rtlCol="0">
              <a:spAutoFit/>
            </a:bodyPr>
            <a:lstStyle/>
            <a:p>
              <a:r>
                <a:rPr lang="en-US" sz="1100" b="1" dirty="0"/>
                <a:t>Fe </a:t>
              </a:r>
            </a:p>
          </p:txBody>
        </p:sp>
      </p:grpSp>
      <p:grpSp>
        <p:nvGrpSpPr>
          <p:cNvPr id="94" name="Group 93"/>
          <p:cNvGrpSpPr/>
          <p:nvPr/>
        </p:nvGrpSpPr>
        <p:grpSpPr>
          <a:xfrm>
            <a:off x="9014430" y="5151237"/>
            <a:ext cx="587020" cy="409027"/>
            <a:chOff x="10903943" y="4724413"/>
            <a:chExt cx="710044" cy="494749"/>
          </a:xfrm>
        </p:grpSpPr>
        <p:sp>
          <p:nvSpPr>
            <p:cNvPr id="85" name="TextBox 84"/>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86" name="TextBox 85"/>
            <p:cNvSpPr txBox="1"/>
            <p:nvPr/>
          </p:nvSpPr>
          <p:spPr>
            <a:xfrm>
              <a:off x="10935670" y="4724413"/>
              <a:ext cx="469615" cy="316437"/>
            </a:xfrm>
            <a:prstGeom prst="rect">
              <a:avLst/>
            </a:prstGeom>
            <a:noFill/>
          </p:spPr>
          <p:txBody>
            <a:bodyPr wrap="none" rtlCol="0">
              <a:spAutoFit/>
            </a:bodyPr>
            <a:lstStyle/>
            <a:p>
              <a:r>
                <a:rPr lang="en-US" sz="1100" b="1" dirty="0"/>
                <a:t>Fe </a:t>
              </a:r>
            </a:p>
          </p:txBody>
        </p:sp>
      </p:grpSp>
      <p:grpSp>
        <p:nvGrpSpPr>
          <p:cNvPr id="93" name="Group 92"/>
          <p:cNvGrpSpPr/>
          <p:nvPr/>
        </p:nvGrpSpPr>
        <p:grpSpPr>
          <a:xfrm>
            <a:off x="9555562" y="5734789"/>
            <a:ext cx="587020" cy="409026"/>
            <a:chOff x="11558484" y="5430266"/>
            <a:chExt cx="710044" cy="494748"/>
          </a:xfrm>
        </p:grpSpPr>
        <p:sp>
          <p:nvSpPr>
            <p:cNvPr id="87" name="TextBox 86"/>
            <p:cNvSpPr txBox="1"/>
            <p:nvPr/>
          </p:nvSpPr>
          <p:spPr>
            <a:xfrm>
              <a:off x="11558484" y="5608577"/>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88" name="TextBox 87"/>
            <p:cNvSpPr txBox="1"/>
            <p:nvPr/>
          </p:nvSpPr>
          <p:spPr>
            <a:xfrm>
              <a:off x="11590211" y="5430266"/>
              <a:ext cx="459919" cy="316437"/>
            </a:xfrm>
            <a:prstGeom prst="rect">
              <a:avLst/>
            </a:prstGeom>
            <a:noFill/>
          </p:spPr>
          <p:txBody>
            <a:bodyPr wrap="none" rtlCol="0">
              <a:spAutoFit/>
            </a:bodyPr>
            <a:lstStyle/>
            <a:p>
              <a:r>
                <a:rPr lang="en-US" sz="1100" b="1" dirty="0"/>
                <a:t>Cr </a:t>
              </a:r>
            </a:p>
          </p:txBody>
        </p:sp>
      </p:grpSp>
      <p:sp>
        <p:nvSpPr>
          <p:cNvPr id="89" name="TextBox 88"/>
          <p:cNvSpPr txBox="1"/>
          <p:nvPr/>
        </p:nvSpPr>
        <p:spPr>
          <a:xfrm>
            <a:off x="6991885" y="5394807"/>
            <a:ext cx="587004" cy="261602"/>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90" name="TextBox 89"/>
          <p:cNvSpPr txBox="1"/>
          <p:nvPr/>
        </p:nvSpPr>
        <p:spPr>
          <a:xfrm>
            <a:off x="7018113" y="5247386"/>
            <a:ext cx="399468" cy="270395"/>
          </a:xfrm>
          <a:prstGeom prst="rect">
            <a:avLst/>
          </a:prstGeom>
          <a:noFill/>
        </p:spPr>
        <p:txBody>
          <a:bodyPr wrap="none" lIns="91432" tIns="45716" rIns="91432" bIns="45716" rtlCol="0">
            <a:spAutoFit/>
          </a:bodyPr>
          <a:lstStyle/>
          <a:p>
            <a:r>
              <a:rPr lang="en-US" sz="1100" b="1" dirty="0"/>
              <a:t>Fe </a:t>
            </a:r>
          </a:p>
        </p:txBody>
      </p:sp>
      <p:sp>
        <p:nvSpPr>
          <p:cNvPr id="91" name="TextBox 90"/>
          <p:cNvSpPr txBox="1"/>
          <p:nvPr/>
        </p:nvSpPr>
        <p:spPr>
          <a:xfrm>
            <a:off x="7562859" y="5500907"/>
            <a:ext cx="587004" cy="261602"/>
          </a:xfrm>
          <a:prstGeom prst="rect">
            <a:avLst/>
          </a:prstGeom>
          <a:noFill/>
        </p:spPr>
        <p:txBody>
          <a:bodyPr wrap="none" lIns="91432" tIns="45716" rIns="91432" bIns="45716"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92" name="TextBox 91"/>
          <p:cNvSpPr txBox="1"/>
          <p:nvPr/>
        </p:nvSpPr>
        <p:spPr>
          <a:xfrm>
            <a:off x="7589085" y="5353486"/>
            <a:ext cx="391454" cy="270395"/>
          </a:xfrm>
          <a:prstGeom prst="rect">
            <a:avLst/>
          </a:prstGeom>
          <a:noFill/>
        </p:spPr>
        <p:txBody>
          <a:bodyPr wrap="none" lIns="91432" tIns="45716" rIns="91432" bIns="45716" rtlCol="0">
            <a:spAutoFit/>
          </a:bodyPr>
          <a:lstStyle/>
          <a:p>
            <a:r>
              <a:rPr lang="en-US" sz="1100" b="1" dirty="0"/>
              <a:t>Cr </a:t>
            </a:r>
          </a:p>
        </p:txBody>
      </p:sp>
      <p:grpSp>
        <p:nvGrpSpPr>
          <p:cNvPr id="96" name="Group 95"/>
          <p:cNvGrpSpPr/>
          <p:nvPr/>
        </p:nvGrpSpPr>
        <p:grpSpPr>
          <a:xfrm>
            <a:off x="360590" y="5537931"/>
            <a:ext cx="587020" cy="409025"/>
            <a:chOff x="10210122" y="5617272"/>
            <a:chExt cx="710044" cy="494747"/>
          </a:xfrm>
        </p:grpSpPr>
        <p:sp>
          <p:nvSpPr>
            <p:cNvPr id="97" name="TextBox 96"/>
            <p:cNvSpPr txBox="1"/>
            <p:nvPr/>
          </p:nvSpPr>
          <p:spPr>
            <a:xfrm>
              <a:off x="10210122" y="5795582"/>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(7)</a:t>
              </a:r>
              <a:endParaRPr lang="en-US" sz="1100" dirty="0"/>
            </a:p>
          </p:txBody>
        </p:sp>
        <p:sp>
          <p:nvSpPr>
            <p:cNvPr id="98" name="TextBox 97"/>
            <p:cNvSpPr txBox="1"/>
            <p:nvPr/>
          </p:nvSpPr>
          <p:spPr>
            <a:xfrm>
              <a:off x="10241850" y="5617272"/>
              <a:ext cx="469615" cy="316437"/>
            </a:xfrm>
            <a:prstGeom prst="rect">
              <a:avLst/>
            </a:prstGeom>
            <a:noFill/>
          </p:spPr>
          <p:txBody>
            <a:bodyPr wrap="none" rtlCol="0">
              <a:spAutoFit/>
            </a:bodyPr>
            <a:lstStyle/>
            <a:p>
              <a:r>
                <a:rPr lang="en-US" sz="1100" b="1" dirty="0"/>
                <a:t>Fe </a:t>
              </a:r>
            </a:p>
          </p:txBody>
        </p:sp>
      </p:grpSp>
      <p:grpSp>
        <p:nvGrpSpPr>
          <p:cNvPr id="99" name="Group 98"/>
          <p:cNvGrpSpPr/>
          <p:nvPr/>
        </p:nvGrpSpPr>
        <p:grpSpPr>
          <a:xfrm>
            <a:off x="860969" y="5227498"/>
            <a:ext cx="587020" cy="409027"/>
            <a:chOff x="10827428" y="4724413"/>
            <a:chExt cx="710046" cy="494749"/>
          </a:xfrm>
        </p:grpSpPr>
        <p:sp>
          <p:nvSpPr>
            <p:cNvPr id="100" name="TextBox 99"/>
            <p:cNvSpPr txBox="1"/>
            <p:nvPr/>
          </p:nvSpPr>
          <p:spPr>
            <a:xfrm>
              <a:off x="10827428" y="4902725"/>
              <a:ext cx="710046" cy="316437"/>
            </a:xfrm>
            <a:prstGeom prst="rect">
              <a:avLst/>
            </a:prstGeom>
            <a:noFill/>
          </p:spPr>
          <p:txBody>
            <a:bodyPr wrap="none" rtlCol="0">
              <a:spAutoFit/>
            </a:bodyPr>
            <a:lstStyle/>
            <a:p>
              <a:pPr algn="r"/>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1" name="TextBox 100"/>
            <p:cNvSpPr txBox="1"/>
            <p:nvPr/>
          </p:nvSpPr>
          <p:spPr>
            <a:xfrm>
              <a:off x="10859706" y="4724413"/>
              <a:ext cx="469615" cy="316437"/>
            </a:xfrm>
            <a:prstGeom prst="rect">
              <a:avLst/>
            </a:prstGeom>
            <a:noFill/>
          </p:spPr>
          <p:txBody>
            <a:bodyPr wrap="none" rtlCol="0">
              <a:spAutoFit/>
            </a:bodyPr>
            <a:lstStyle/>
            <a:p>
              <a:pPr algn="r"/>
              <a:r>
                <a:rPr lang="en-US" sz="1100" b="1" dirty="0"/>
                <a:t>Fe </a:t>
              </a:r>
            </a:p>
          </p:txBody>
        </p:sp>
      </p:grpSp>
      <p:grpSp>
        <p:nvGrpSpPr>
          <p:cNvPr id="102" name="Group 101"/>
          <p:cNvGrpSpPr/>
          <p:nvPr/>
        </p:nvGrpSpPr>
        <p:grpSpPr>
          <a:xfrm>
            <a:off x="1425597" y="5840890"/>
            <a:ext cx="587020" cy="409026"/>
            <a:chOff x="11558484" y="5430266"/>
            <a:chExt cx="710044" cy="494748"/>
          </a:xfrm>
        </p:grpSpPr>
        <p:sp>
          <p:nvSpPr>
            <p:cNvPr id="103" name="TextBox 102"/>
            <p:cNvSpPr txBox="1"/>
            <p:nvPr/>
          </p:nvSpPr>
          <p:spPr>
            <a:xfrm>
              <a:off x="11558484" y="5608577"/>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4" name="TextBox 103"/>
            <p:cNvSpPr txBox="1"/>
            <p:nvPr/>
          </p:nvSpPr>
          <p:spPr>
            <a:xfrm>
              <a:off x="11590211" y="5430266"/>
              <a:ext cx="459919" cy="316437"/>
            </a:xfrm>
            <a:prstGeom prst="rect">
              <a:avLst/>
            </a:prstGeom>
            <a:noFill/>
          </p:spPr>
          <p:txBody>
            <a:bodyPr wrap="none" rtlCol="0">
              <a:spAutoFit/>
            </a:bodyPr>
            <a:lstStyle/>
            <a:p>
              <a:r>
                <a:rPr lang="en-US" sz="1100" b="1" dirty="0"/>
                <a:t>Cr </a:t>
              </a:r>
            </a:p>
          </p:txBody>
        </p:sp>
      </p:grpSp>
      <p:grpSp>
        <p:nvGrpSpPr>
          <p:cNvPr id="105" name="Group 104"/>
          <p:cNvGrpSpPr/>
          <p:nvPr/>
        </p:nvGrpSpPr>
        <p:grpSpPr>
          <a:xfrm>
            <a:off x="4903028" y="5151237"/>
            <a:ext cx="587020" cy="409027"/>
            <a:chOff x="10903943" y="4724413"/>
            <a:chExt cx="710044" cy="494749"/>
          </a:xfrm>
        </p:grpSpPr>
        <p:sp>
          <p:nvSpPr>
            <p:cNvPr id="106" name="TextBox 105"/>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07" name="TextBox 106"/>
            <p:cNvSpPr txBox="1"/>
            <p:nvPr/>
          </p:nvSpPr>
          <p:spPr>
            <a:xfrm>
              <a:off x="10935670" y="4724413"/>
              <a:ext cx="469615" cy="316437"/>
            </a:xfrm>
            <a:prstGeom prst="rect">
              <a:avLst/>
            </a:prstGeom>
            <a:noFill/>
          </p:spPr>
          <p:txBody>
            <a:bodyPr wrap="none" rtlCol="0">
              <a:spAutoFit/>
            </a:bodyPr>
            <a:lstStyle/>
            <a:p>
              <a:r>
                <a:rPr lang="en-US" sz="1100" b="1" dirty="0"/>
                <a:t>Fe </a:t>
              </a:r>
            </a:p>
          </p:txBody>
        </p:sp>
      </p:grpSp>
      <p:grpSp>
        <p:nvGrpSpPr>
          <p:cNvPr id="108" name="Group 107"/>
          <p:cNvGrpSpPr/>
          <p:nvPr/>
        </p:nvGrpSpPr>
        <p:grpSpPr>
          <a:xfrm>
            <a:off x="2870536" y="5151237"/>
            <a:ext cx="587020" cy="409027"/>
            <a:chOff x="10903943" y="4724413"/>
            <a:chExt cx="710044" cy="494749"/>
          </a:xfrm>
        </p:grpSpPr>
        <p:sp>
          <p:nvSpPr>
            <p:cNvPr id="109" name="TextBox 108"/>
            <p:cNvSpPr txBox="1"/>
            <p:nvPr/>
          </p:nvSpPr>
          <p:spPr>
            <a:xfrm>
              <a:off x="10903943" y="4902725"/>
              <a:ext cx="710044" cy="316437"/>
            </a:xfrm>
            <a:prstGeom prst="rect">
              <a:avLst/>
            </a:prstGeom>
            <a:noFill/>
          </p:spPr>
          <p:txBody>
            <a:bodyPr wrap="none" rtlCol="0">
              <a:spAutoFit/>
            </a:bodyPr>
            <a:lstStyle/>
            <a:p>
              <a:r>
                <a:rPr lang="en-US" sz="1100" dirty="0"/>
                <a:t> K</a:t>
              </a:r>
              <a:r>
                <a:rPr lang="en-US" sz="1100" baseline="-25000" dirty="0">
                  <a:sym typeface="Symbol" panose="05050102010706020507" pitchFamily="18" charset="2"/>
                </a:rPr>
                <a:t></a:t>
              </a:r>
              <a:r>
                <a:rPr lang="en-US" sz="1100" dirty="0">
                  <a:sym typeface="Symbol" panose="05050102010706020507" pitchFamily="18" charset="2"/>
                </a:rPr>
                <a:t> (8)</a:t>
              </a:r>
              <a:endParaRPr lang="en-US" sz="1100" dirty="0"/>
            </a:p>
          </p:txBody>
        </p:sp>
        <p:sp>
          <p:nvSpPr>
            <p:cNvPr id="110" name="TextBox 109"/>
            <p:cNvSpPr txBox="1"/>
            <p:nvPr/>
          </p:nvSpPr>
          <p:spPr>
            <a:xfrm>
              <a:off x="10935670" y="4724413"/>
              <a:ext cx="469615" cy="316437"/>
            </a:xfrm>
            <a:prstGeom prst="rect">
              <a:avLst/>
            </a:prstGeom>
            <a:noFill/>
          </p:spPr>
          <p:txBody>
            <a:bodyPr wrap="none" rtlCol="0">
              <a:spAutoFit/>
            </a:bodyPr>
            <a:lstStyle/>
            <a:p>
              <a:r>
                <a:rPr lang="en-US" sz="1100" b="1" dirty="0"/>
                <a:t>Fe </a:t>
              </a:r>
            </a:p>
          </p:txBody>
        </p:sp>
      </p:grpSp>
      <p:sp>
        <p:nvSpPr>
          <p:cNvPr id="111" name="TextBox 110"/>
          <p:cNvSpPr txBox="1"/>
          <p:nvPr/>
        </p:nvSpPr>
        <p:spPr>
          <a:xfrm>
            <a:off x="3650264" y="983060"/>
            <a:ext cx="522900" cy="295915"/>
          </a:xfrm>
          <a:prstGeom prst="rect">
            <a:avLst/>
          </a:prstGeom>
          <a:noFill/>
        </p:spPr>
        <p:txBody>
          <a:bodyPr wrap="none" lIns="91432" tIns="45716" rIns="91432" bIns="45716" rtlCol="0">
            <a:spAutoFit/>
          </a:bodyPr>
          <a:lstStyle/>
          <a:p>
            <a:r>
              <a:rPr lang="en-US" sz="1300" b="1" dirty="0"/>
              <a:t>f/1.4</a:t>
            </a:r>
          </a:p>
        </p:txBody>
      </p:sp>
      <p:sp>
        <p:nvSpPr>
          <p:cNvPr id="112" name="Freeform 111"/>
          <p:cNvSpPr/>
          <p:nvPr/>
        </p:nvSpPr>
        <p:spPr>
          <a:xfrm flipV="1">
            <a:off x="9608" y="2769442"/>
            <a:ext cx="10003383" cy="674639"/>
          </a:xfrm>
          <a:custGeom>
            <a:avLst/>
            <a:gdLst>
              <a:gd name="connsiteX0" fmla="*/ 0 w 12099851"/>
              <a:gd name="connsiteY0" fmla="*/ 542261 h 808075"/>
              <a:gd name="connsiteX1" fmla="*/ 10632 w 12099851"/>
              <a:gd name="connsiteY1" fmla="*/ 797442 h 808075"/>
              <a:gd name="connsiteX2" fmla="*/ 12099851 w 12099851"/>
              <a:gd name="connsiteY2" fmla="*/ 808075 h 808075"/>
              <a:gd name="connsiteX3" fmla="*/ 12099851 w 12099851"/>
              <a:gd name="connsiteY3" fmla="*/ 0 h 808075"/>
              <a:gd name="connsiteX0" fmla="*/ 0 w 12099851"/>
              <a:gd name="connsiteY0" fmla="*/ 542261 h 813345"/>
              <a:gd name="connsiteX1" fmla="*/ 2681 w 12099851"/>
              <a:gd name="connsiteY1" fmla="*/ 813345 h 813345"/>
              <a:gd name="connsiteX2" fmla="*/ 12099851 w 12099851"/>
              <a:gd name="connsiteY2" fmla="*/ 808075 h 813345"/>
              <a:gd name="connsiteX3" fmla="*/ 12099851 w 12099851"/>
              <a:gd name="connsiteY3" fmla="*/ 0 h 813345"/>
              <a:gd name="connsiteX0" fmla="*/ 0 w 12099851"/>
              <a:gd name="connsiteY0" fmla="*/ 542261 h 816027"/>
              <a:gd name="connsiteX1" fmla="*/ 2681 w 12099851"/>
              <a:gd name="connsiteY1" fmla="*/ 813345 h 816027"/>
              <a:gd name="connsiteX2" fmla="*/ 12091900 w 12099851"/>
              <a:gd name="connsiteY2" fmla="*/ 816027 h 816027"/>
              <a:gd name="connsiteX3" fmla="*/ 12099851 w 12099851"/>
              <a:gd name="connsiteY3" fmla="*/ 0 h 816027"/>
            </a:gdLst>
            <a:ahLst/>
            <a:cxnLst>
              <a:cxn ang="0">
                <a:pos x="connsiteX0" y="connsiteY0"/>
              </a:cxn>
              <a:cxn ang="0">
                <a:pos x="connsiteX1" y="connsiteY1"/>
              </a:cxn>
              <a:cxn ang="0">
                <a:pos x="connsiteX2" y="connsiteY2"/>
              </a:cxn>
              <a:cxn ang="0">
                <a:pos x="connsiteX3" y="connsiteY3"/>
              </a:cxn>
            </a:cxnLst>
            <a:rect l="l" t="t" r="r" b="b"/>
            <a:pathLst>
              <a:path w="12099851" h="816027">
                <a:moveTo>
                  <a:pt x="0" y="542261"/>
                </a:moveTo>
                <a:cubicBezTo>
                  <a:pt x="894" y="632622"/>
                  <a:pt x="1787" y="722984"/>
                  <a:pt x="2681" y="813345"/>
                </a:cubicBezTo>
                <a:lnTo>
                  <a:pt x="12091900" y="816027"/>
                </a:lnTo>
                <a:cubicBezTo>
                  <a:pt x="12094550" y="544018"/>
                  <a:pt x="12097201" y="272009"/>
                  <a:pt x="12099851" y="0"/>
                </a:cubicBezTo>
              </a:path>
            </a:pathLst>
          </a:custGeom>
          <a:noFill/>
          <a:ln>
            <a:solidFill>
              <a:schemeClr val="bg2">
                <a:lumMod val="75000"/>
              </a:schemeClr>
            </a:solidFill>
          </a:ln>
          <a:effectLst>
            <a:outerShdw blurRad="50800" dist="38100" dir="2700000" algn="tl" rotWithShape="0">
              <a:schemeClr val="tx1">
                <a:lumMod val="50000"/>
                <a:lumOff val="50000"/>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sz="1400" dirty="0"/>
          </a:p>
        </p:txBody>
      </p:sp>
      <p:sp>
        <p:nvSpPr>
          <p:cNvPr id="130" name="Rectangle 129"/>
          <p:cNvSpPr/>
          <p:nvPr/>
        </p:nvSpPr>
        <p:spPr>
          <a:xfrm>
            <a:off x="4078227" y="2674963"/>
            <a:ext cx="2071912" cy="4312892"/>
          </a:xfrm>
          <a:prstGeom prst="rect">
            <a:avLst/>
          </a:prstGeom>
          <a:solidFill>
            <a:schemeClr val="bg1">
              <a:lumMod val="7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1" tIns="37794" rIns="75591" bIns="37794" numCol="1" spcCol="0" rtlCol="0" fromWordArt="0" anchor="ctr" anchorCtr="0" forceAA="0" compatLnSpc="1">
            <a:prstTxWarp prst="textNoShape">
              <a:avLst/>
            </a:prstTxWarp>
            <a:noAutofit/>
          </a:bodyPr>
          <a:lstStyle/>
          <a:p>
            <a:pPr algn="ctr"/>
            <a:endParaRPr lang="en-US" sz="1400" dirty="0"/>
          </a:p>
        </p:txBody>
      </p:sp>
      <p:grpSp>
        <p:nvGrpSpPr>
          <p:cNvPr id="113" name="Group 112"/>
          <p:cNvGrpSpPr>
            <a:grpSpLocks noChangeAspect="1"/>
          </p:cNvGrpSpPr>
          <p:nvPr/>
        </p:nvGrpSpPr>
        <p:grpSpPr>
          <a:xfrm>
            <a:off x="67578" y="922194"/>
            <a:ext cx="4807181" cy="6029202"/>
            <a:chOff x="372533" y="529508"/>
            <a:chExt cx="5336825" cy="6220806"/>
          </a:xfrm>
        </p:grpSpPr>
        <p:grpSp>
          <p:nvGrpSpPr>
            <p:cNvPr id="114" name="Group 113"/>
            <p:cNvGrpSpPr>
              <a:grpSpLocks noChangeAspect="1"/>
            </p:cNvGrpSpPr>
            <p:nvPr/>
          </p:nvGrpSpPr>
          <p:grpSpPr>
            <a:xfrm>
              <a:off x="372533" y="529508"/>
              <a:ext cx="4766814" cy="6220806"/>
              <a:chOff x="237066" y="609600"/>
              <a:chExt cx="4718755" cy="6158089"/>
            </a:xfrm>
          </p:grpSpPr>
          <p:sp>
            <p:nvSpPr>
              <p:cNvPr id="116" name="Rectangle 115"/>
              <p:cNvSpPr/>
              <p:nvPr/>
            </p:nvSpPr>
            <p:spPr>
              <a:xfrm>
                <a:off x="237066" y="654756"/>
                <a:ext cx="4718755" cy="6112933"/>
              </a:xfrm>
              <a:prstGeom prst="rect">
                <a:avLst/>
              </a:prstGeom>
              <a:solidFill>
                <a:schemeClr val="bg1"/>
              </a:solidFill>
              <a:ln w="25400">
                <a:solidFill>
                  <a:srgbClr val="FFC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aphicFrame>
            <p:nvGraphicFramePr>
              <p:cNvPr id="117" name="Object 116"/>
              <p:cNvGraphicFramePr>
                <a:graphicFrameLocks noChangeAspect="1"/>
              </p:cNvGraphicFramePr>
              <p:nvPr>
                <p:extLst/>
              </p:nvPr>
            </p:nvGraphicFramePr>
            <p:xfrm>
              <a:off x="288045" y="4198055"/>
              <a:ext cx="4430711" cy="2566988"/>
            </p:xfrm>
            <a:graphic>
              <a:graphicData uri="http://schemas.openxmlformats.org/presentationml/2006/ole">
                <p:oleObj spid="_x0000_s126717" name="Graph" r:id="rId14" imgW="4158720" imgH="2905200" progId="Origin50.Graph">
                  <p:embed/>
                </p:oleObj>
              </a:graphicData>
            </a:graphic>
          </p:graphicFrame>
          <p:graphicFrame>
            <p:nvGraphicFramePr>
              <p:cNvPr id="118" name="Object 117"/>
              <p:cNvGraphicFramePr>
                <a:graphicFrameLocks noChangeAspect="1"/>
              </p:cNvGraphicFramePr>
              <p:nvPr>
                <p:extLst/>
              </p:nvPr>
            </p:nvGraphicFramePr>
            <p:xfrm>
              <a:off x="320146" y="1388533"/>
              <a:ext cx="4448175" cy="2497667"/>
            </p:xfrm>
            <a:graphic>
              <a:graphicData uri="http://schemas.openxmlformats.org/presentationml/2006/ole">
                <p:oleObj spid="_x0000_s126718" name="Graph" r:id="rId15" imgW="4158720" imgH="2905200" progId="Origin50.Graph">
                  <p:embed/>
                </p:oleObj>
              </a:graphicData>
            </a:graphic>
          </p:graphicFrame>
          <p:sp>
            <p:nvSpPr>
              <p:cNvPr id="119" name="TextBox 118"/>
              <p:cNvSpPr txBox="1"/>
              <p:nvPr/>
            </p:nvSpPr>
            <p:spPr>
              <a:xfrm>
                <a:off x="237067" y="609600"/>
                <a:ext cx="1018319" cy="377227"/>
              </a:xfrm>
              <a:prstGeom prst="rect">
                <a:avLst/>
              </a:prstGeom>
              <a:noFill/>
            </p:spPr>
            <p:txBody>
              <a:bodyPr wrap="none" rtlCol="0">
                <a:spAutoFit/>
              </a:bodyPr>
              <a:lstStyle/>
              <a:p>
                <a:r>
                  <a:rPr lang="en-US" b="1" u="sng" dirty="0">
                    <a:latin typeface="+mn-lt"/>
                  </a:rPr>
                  <a:t>In focus</a:t>
                </a:r>
              </a:p>
            </p:txBody>
          </p:sp>
          <p:sp>
            <p:nvSpPr>
              <p:cNvPr id="120" name="TextBox 119"/>
              <p:cNvSpPr txBox="1"/>
              <p:nvPr/>
            </p:nvSpPr>
            <p:spPr>
              <a:xfrm>
                <a:off x="242711" y="1373128"/>
                <a:ext cx="740998" cy="363845"/>
              </a:xfrm>
              <a:prstGeom prst="rect">
                <a:avLst/>
              </a:prstGeom>
              <a:noFill/>
            </p:spPr>
            <p:txBody>
              <a:bodyPr wrap="none" rtlCol="0">
                <a:spAutoFit/>
              </a:bodyPr>
              <a:lstStyle/>
              <a:p>
                <a:r>
                  <a:rPr lang="en-US" sz="1700" b="1" dirty="0">
                    <a:latin typeface="+mn-lt"/>
                  </a:rPr>
                  <a:t>Front</a:t>
                </a:r>
              </a:p>
            </p:txBody>
          </p:sp>
          <p:sp>
            <p:nvSpPr>
              <p:cNvPr id="121" name="TextBox 120"/>
              <p:cNvSpPr txBox="1"/>
              <p:nvPr/>
            </p:nvSpPr>
            <p:spPr>
              <a:xfrm>
                <a:off x="270933" y="3965457"/>
                <a:ext cx="666898" cy="363845"/>
              </a:xfrm>
              <a:prstGeom prst="rect">
                <a:avLst/>
              </a:prstGeom>
              <a:noFill/>
            </p:spPr>
            <p:txBody>
              <a:bodyPr wrap="none" rtlCol="0">
                <a:spAutoFit/>
              </a:bodyPr>
              <a:lstStyle/>
              <a:p>
                <a:r>
                  <a:rPr lang="en-US" sz="1700" b="1" dirty="0">
                    <a:latin typeface="+mn-lt"/>
                  </a:rPr>
                  <a:t>Rear</a:t>
                </a:r>
              </a:p>
            </p:txBody>
          </p:sp>
          <p:sp>
            <p:nvSpPr>
              <p:cNvPr id="122" name="TextBox 121"/>
              <p:cNvSpPr txBox="1"/>
              <p:nvPr/>
            </p:nvSpPr>
            <p:spPr>
              <a:xfrm>
                <a:off x="2300257" y="1395706"/>
                <a:ext cx="777886" cy="314356"/>
              </a:xfrm>
              <a:prstGeom prst="rect">
                <a:avLst/>
              </a:prstGeom>
              <a:noFill/>
            </p:spPr>
            <p:txBody>
              <a:bodyPr wrap="none"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23" name="TextBox 122"/>
              <p:cNvSpPr txBox="1"/>
              <p:nvPr/>
            </p:nvSpPr>
            <p:spPr>
              <a:xfrm>
                <a:off x="2993898" y="1818394"/>
                <a:ext cx="661615" cy="314356"/>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24" name="TextBox 123"/>
              <p:cNvSpPr txBox="1"/>
              <p:nvPr/>
            </p:nvSpPr>
            <p:spPr>
              <a:xfrm>
                <a:off x="1767005" y="2422724"/>
                <a:ext cx="722358" cy="314356"/>
              </a:xfrm>
              <a:prstGeom prst="rect">
                <a:avLst/>
              </a:prstGeom>
              <a:noFill/>
            </p:spPr>
            <p:txBody>
              <a:bodyPr wrap="none"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125" name="TextBox 124"/>
              <p:cNvSpPr txBox="1"/>
              <p:nvPr/>
            </p:nvSpPr>
            <p:spPr>
              <a:xfrm>
                <a:off x="2928053" y="4056053"/>
                <a:ext cx="666900" cy="314356"/>
              </a:xfrm>
              <a:prstGeom prst="rect">
                <a:avLst/>
              </a:prstGeom>
              <a:noFill/>
            </p:spPr>
            <p:txBody>
              <a:bodyPr wrap="none" rtlCol="0">
                <a:spAutoFit/>
              </a:bodyPr>
              <a:lstStyle/>
              <a:p>
                <a:r>
                  <a:rPr lang="en-US" sz="1400" b="1" dirty="0">
                    <a:latin typeface="+mn-lt"/>
                  </a:rPr>
                  <a:t>Fe K</a:t>
                </a:r>
                <a:r>
                  <a:rPr lang="en-US" sz="1400" b="1" baseline="-25000" dirty="0">
                    <a:latin typeface="+mn-lt"/>
                    <a:sym typeface="Symbol" panose="05050102010706020507" pitchFamily="18" charset="2"/>
                  </a:rPr>
                  <a:t></a:t>
                </a:r>
                <a:r>
                  <a:rPr lang="en-US" sz="1400" b="1" dirty="0">
                    <a:latin typeface="+mn-lt"/>
                    <a:sym typeface="Symbol" panose="05050102010706020507" pitchFamily="18" charset="2"/>
                  </a:rPr>
                  <a:t> </a:t>
                </a:r>
                <a:endParaRPr lang="en-US" sz="1400" b="1" dirty="0">
                  <a:latin typeface="+mn-lt"/>
                </a:endParaRPr>
              </a:p>
            </p:txBody>
          </p:sp>
          <p:sp>
            <p:nvSpPr>
              <p:cNvPr id="126" name="TextBox 125"/>
              <p:cNvSpPr txBox="1"/>
              <p:nvPr/>
            </p:nvSpPr>
            <p:spPr>
              <a:xfrm>
                <a:off x="3819878" y="4355069"/>
                <a:ext cx="474243" cy="314356"/>
              </a:xfrm>
              <a:prstGeom prst="rect">
                <a:avLst/>
              </a:prstGeom>
              <a:noFill/>
            </p:spPr>
            <p:txBody>
              <a:bodyPr wrap="none" rtlCol="0">
                <a:spAutoFit/>
              </a:bodyPr>
              <a:lstStyle/>
              <a:p>
                <a:r>
                  <a:rPr lang="en-US" sz="1400" dirty="0">
                    <a:solidFill>
                      <a:srgbClr val="7030A0"/>
                    </a:solidFill>
                    <a:latin typeface="+mn-lt"/>
                  </a:rPr>
                  <a:t> K</a:t>
                </a:r>
                <a:r>
                  <a:rPr lang="en-US" sz="1400" baseline="-25000" dirty="0">
                    <a:solidFill>
                      <a:srgbClr val="7030A0"/>
                    </a:solidFill>
                    <a:latin typeface="+mn-lt"/>
                    <a:sym typeface="Symbol" panose="05050102010706020507" pitchFamily="18" charset="2"/>
                  </a:rPr>
                  <a:t></a:t>
                </a:r>
                <a:r>
                  <a:rPr lang="en-US" sz="1400" dirty="0">
                    <a:solidFill>
                      <a:srgbClr val="7030A0"/>
                    </a:solidFill>
                    <a:latin typeface="+mn-lt"/>
                    <a:sym typeface="Symbol" panose="05050102010706020507" pitchFamily="18" charset="2"/>
                  </a:rPr>
                  <a:t> </a:t>
                </a:r>
                <a:endParaRPr lang="en-US" sz="1400" dirty="0">
                  <a:solidFill>
                    <a:srgbClr val="7030A0"/>
                  </a:solidFill>
                  <a:latin typeface="+mn-lt"/>
                </a:endParaRPr>
              </a:p>
            </p:txBody>
          </p:sp>
          <p:sp>
            <p:nvSpPr>
              <p:cNvPr id="127" name="TextBox 126"/>
              <p:cNvSpPr txBox="1"/>
              <p:nvPr/>
            </p:nvSpPr>
            <p:spPr>
              <a:xfrm>
                <a:off x="3580670" y="4346084"/>
                <a:ext cx="377352" cy="314356"/>
              </a:xfrm>
              <a:prstGeom prst="rect">
                <a:avLst/>
              </a:prstGeom>
              <a:noFill/>
            </p:spPr>
            <p:txBody>
              <a:bodyPr wrap="none" rtlCol="0">
                <a:spAutoFit/>
              </a:bodyPr>
              <a:lstStyle/>
              <a:p>
                <a:r>
                  <a:rPr lang="en-US" sz="1400" b="1" dirty="0">
                    <a:solidFill>
                      <a:srgbClr val="7030A0"/>
                    </a:solidFill>
                    <a:latin typeface="+mn-lt"/>
                  </a:rPr>
                  <a:t>Cr</a:t>
                </a:r>
              </a:p>
            </p:txBody>
          </p:sp>
          <p:sp>
            <p:nvSpPr>
              <p:cNvPr id="128" name="TextBox 127"/>
              <p:cNvSpPr txBox="1"/>
              <p:nvPr/>
            </p:nvSpPr>
            <p:spPr>
              <a:xfrm>
                <a:off x="3465691" y="3599745"/>
                <a:ext cx="1459021" cy="267202"/>
              </a:xfrm>
              <a:prstGeom prst="rect">
                <a:avLst/>
              </a:prstGeom>
              <a:noFill/>
            </p:spPr>
            <p:txBody>
              <a:bodyPr wrap="none" rtlCol="0">
                <a:spAutoFit/>
              </a:bodyPr>
              <a:lstStyle/>
              <a:p>
                <a:r>
                  <a:rPr lang="en-US" sz="1100" dirty="0">
                    <a:solidFill>
                      <a:srgbClr val="0000FF"/>
                    </a:solidFill>
                  </a:rPr>
                  <a:t>(Quartz, 2</a:t>
                </a:r>
                <a:r>
                  <a:rPr lang="en-US" sz="1100" baseline="30000" dirty="0">
                    <a:solidFill>
                      <a:srgbClr val="0000FF"/>
                    </a:solidFill>
                  </a:rPr>
                  <a:t>nd</a:t>
                </a:r>
                <a:r>
                  <a:rPr lang="en-US" sz="1100" dirty="0">
                    <a:solidFill>
                      <a:srgbClr val="0000FF"/>
                    </a:solidFill>
                  </a:rPr>
                  <a:t> order)</a:t>
                </a:r>
              </a:p>
            </p:txBody>
          </p:sp>
          <p:sp>
            <p:nvSpPr>
              <p:cNvPr id="129" name="TextBox 128"/>
              <p:cNvSpPr txBox="1"/>
              <p:nvPr/>
            </p:nvSpPr>
            <p:spPr>
              <a:xfrm>
                <a:off x="3533423" y="6469787"/>
                <a:ext cx="1335703" cy="267202"/>
              </a:xfrm>
              <a:prstGeom prst="rect">
                <a:avLst/>
              </a:prstGeom>
              <a:noFill/>
            </p:spPr>
            <p:txBody>
              <a:bodyPr wrap="none" rtlCol="0">
                <a:spAutoFit/>
              </a:bodyPr>
              <a:lstStyle/>
              <a:p>
                <a:r>
                  <a:rPr lang="en-US" sz="1100" dirty="0">
                    <a:solidFill>
                      <a:srgbClr val="0000FF"/>
                    </a:solidFill>
                  </a:rPr>
                  <a:t>(Mica, 8</a:t>
                </a:r>
                <a:r>
                  <a:rPr lang="en-US" sz="1100" baseline="30000" dirty="0">
                    <a:solidFill>
                      <a:srgbClr val="0000FF"/>
                    </a:solidFill>
                  </a:rPr>
                  <a:t>th</a:t>
                </a:r>
                <a:r>
                  <a:rPr lang="en-US" sz="1100" dirty="0">
                    <a:solidFill>
                      <a:srgbClr val="0000FF"/>
                    </a:solidFill>
                  </a:rPr>
                  <a:t>  order)</a:t>
                </a:r>
              </a:p>
            </p:txBody>
          </p:sp>
        </p:grpSp>
        <p:sp>
          <p:nvSpPr>
            <p:cNvPr id="115" name="Freeform 114"/>
            <p:cNvSpPr/>
            <p:nvPr/>
          </p:nvSpPr>
          <p:spPr>
            <a:xfrm>
              <a:off x="5147734" y="654756"/>
              <a:ext cx="561624" cy="248355"/>
            </a:xfrm>
            <a:custGeom>
              <a:avLst/>
              <a:gdLst>
                <a:gd name="connsiteX0" fmla="*/ 0 w 745066"/>
                <a:gd name="connsiteY0" fmla="*/ 0 h 135467"/>
                <a:gd name="connsiteX1" fmla="*/ 733777 w 745066"/>
                <a:gd name="connsiteY1" fmla="*/ 0 h 135467"/>
                <a:gd name="connsiteX2" fmla="*/ 745066 w 745066"/>
                <a:gd name="connsiteY2" fmla="*/ 135467 h 135467"/>
              </a:gdLst>
              <a:ahLst/>
              <a:cxnLst>
                <a:cxn ang="0">
                  <a:pos x="connsiteX0" y="connsiteY0"/>
                </a:cxn>
                <a:cxn ang="0">
                  <a:pos x="connsiteX1" y="connsiteY1"/>
                </a:cxn>
                <a:cxn ang="0">
                  <a:pos x="connsiteX2" y="connsiteY2"/>
                </a:cxn>
              </a:cxnLst>
              <a:rect l="l" t="t" r="r" b="b"/>
              <a:pathLst>
                <a:path w="745066" h="135467">
                  <a:moveTo>
                    <a:pt x="0" y="0"/>
                  </a:moveTo>
                  <a:lnTo>
                    <a:pt x="733777" y="0"/>
                  </a:lnTo>
                  <a:lnTo>
                    <a:pt x="745066" y="135467"/>
                  </a:lnTo>
                </a:path>
              </a:pathLst>
            </a:custGeom>
            <a:noFill/>
            <a:ln w="44450">
              <a:solidFill>
                <a:srgbClr val="FFC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grpSp>
        <p:nvGrpSpPr>
          <p:cNvPr id="131" name="Group 130"/>
          <p:cNvGrpSpPr>
            <a:grpSpLocks noChangeAspect="1"/>
          </p:cNvGrpSpPr>
          <p:nvPr/>
        </p:nvGrpSpPr>
        <p:grpSpPr>
          <a:xfrm>
            <a:off x="5120973" y="2132215"/>
            <a:ext cx="4809738" cy="4865645"/>
            <a:chOff x="6600825" y="1490163"/>
            <a:chExt cx="5486071" cy="5318067"/>
          </a:xfrm>
        </p:grpSpPr>
        <p:grpSp>
          <p:nvGrpSpPr>
            <p:cNvPr id="132" name="Group 131"/>
            <p:cNvGrpSpPr>
              <a:grpSpLocks noChangeAspect="1"/>
            </p:cNvGrpSpPr>
            <p:nvPr/>
          </p:nvGrpSpPr>
          <p:grpSpPr>
            <a:xfrm>
              <a:off x="6600825" y="1912377"/>
              <a:ext cx="5486071" cy="4895853"/>
              <a:chOff x="5423921" y="909144"/>
              <a:chExt cx="5611941" cy="5901674"/>
            </a:xfrm>
          </p:grpSpPr>
          <p:sp>
            <p:nvSpPr>
              <p:cNvPr id="134" name="Rectangle 133"/>
              <p:cNvSpPr/>
              <p:nvPr/>
            </p:nvSpPr>
            <p:spPr>
              <a:xfrm>
                <a:off x="5423921" y="964811"/>
                <a:ext cx="5611941" cy="5803851"/>
              </a:xfrm>
              <a:prstGeom prst="rect">
                <a:avLst/>
              </a:prstGeom>
              <a:solidFill>
                <a:schemeClr val="bg1"/>
              </a:solidFill>
              <a:ln w="25400">
                <a:solidFill>
                  <a:srgbClr val="FFC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nvGrpSpPr>
              <p:cNvPr id="135" name="Group 134"/>
              <p:cNvGrpSpPr/>
              <p:nvPr/>
            </p:nvGrpSpPr>
            <p:grpSpPr>
              <a:xfrm>
                <a:off x="5524159" y="909144"/>
                <a:ext cx="5423657" cy="5901674"/>
                <a:chOff x="5524159" y="909144"/>
                <a:chExt cx="5423657" cy="5901674"/>
              </a:xfrm>
            </p:grpSpPr>
            <p:graphicFrame>
              <p:nvGraphicFramePr>
                <p:cNvPr id="136" name="Object 135"/>
                <p:cNvGraphicFramePr>
                  <a:graphicFrameLocks noChangeAspect="1"/>
                </p:cNvGraphicFramePr>
                <p:nvPr>
                  <p:extLst/>
                </p:nvPr>
              </p:nvGraphicFramePr>
              <p:xfrm>
                <a:off x="5728137" y="1384011"/>
                <a:ext cx="5087007" cy="2767631"/>
              </p:xfrm>
              <a:graphic>
                <a:graphicData uri="http://schemas.openxmlformats.org/presentationml/2006/ole">
                  <p:oleObj spid="_x0000_s126719" name="Graph" r:id="rId16" imgW="4158720" imgH="2905200" progId="Origin50.Graph">
                    <p:embed/>
                  </p:oleObj>
                </a:graphicData>
              </a:graphic>
            </p:graphicFrame>
            <p:graphicFrame>
              <p:nvGraphicFramePr>
                <p:cNvPr id="137" name="Object 136"/>
                <p:cNvGraphicFramePr>
                  <a:graphicFrameLocks noChangeAspect="1"/>
                </p:cNvGraphicFramePr>
                <p:nvPr>
                  <p:extLst/>
                </p:nvPr>
              </p:nvGraphicFramePr>
              <p:xfrm>
                <a:off x="5699215" y="4082108"/>
                <a:ext cx="5104764" cy="2700018"/>
              </p:xfrm>
              <a:graphic>
                <a:graphicData uri="http://schemas.openxmlformats.org/presentationml/2006/ole">
                  <p:oleObj spid="_x0000_s126720" name="Graph" r:id="rId17" imgW="4158720" imgH="2905200" progId="Origin50.Graph">
                    <p:embed/>
                  </p:oleObj>
                </a:graphicData>
              </a:graphic>
            </p:graphicFrame>
            <p:sp>
              <p:nvSpPr>
                <p:cNvPr id="138" name="TextBox 137"/>
                <p:cNvSpPr txBox="1"/>
                <p:nvPr/>
              </p:nvSpPr>
              <p:spPr>
                <a:xfrm>
                  <a:off x="8748313" y="1319150"/>
                  <a:ext cx="702434"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39" name="TextBox 138"/>
                <p:cNvSpPr txBox="1"/>
                <p:nvPr/>
              </p:nvSpPr>
              <p:spPr>
                <a:xfrm>
                  <a:off x="8753568" y="4078113"/>
                  <a:ext cx="702434"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140" name="TextBox 139"/>
                <p:cNvSpPr txBox="1"/>
                <p:nvPr/>
              </p:nvSpPr>
              <p:spPr>
                <a:xfrm>
                  <a:off x="9668885" y="5232685"/>
                  <a:ext cx="503501" cy="405505"/>
                </a:xfrm>
                <a:prstGeom prst="rect">
                  <a:avLst/>
                </a:prstGeom>
                <a:noFill/>
              </p:spPr>
              <p:txBody>
                <a:bodyPr wrap="none" rtlCol="0">
                  <a:spAutoFit/>
                </a:bodyPr>
                <a:lstStyle/>
                <a:p>
                  <a:r>
                    <a:rPr lang="en-US" sz="1400" dirty="0">
                      <a:solidFill>
                        <a:srgbClr val="7030A0"/>
                      </a:solidFill>
                      <a:latin typeface="+mn-lt"/>
                    </a:rPr>
                    <a:t> K</a:t>
                  </a:r>
                  <a:r>
                    <a:rPr lang="en-US" sz="1400" baseline="-25000" dirty="0">
                      <a:solidFill>
                        <a:srgbClr val="7030A0"/>
                      </a:solidFill>
                      <a:latin typeface="+mn-lt"/>
                      <a:sym typeface="Symbol" panose="05050102010706020507" pitchFamily="18" charset="2"/>
                    </a:rPr>
                    <a:t></a:t>
                  </a:r>
                  <a:r>
                    <a:rPr lang="en-US" sz="1400" dirty="0">
                      <a:solidFill>
                        <a:srgbClr val="7030A0"/>
                      </a:solidFill>
                      <a:latin typeface="+mn-lt"/>
                      <a:sym typeface="Symbol" panose="05050102010706020507" pitchFamily="18" charset="2"/>
                    </a:rPr>
                    <a:t> </a:t>
                  </a:r>
                  <a:endParaRPr lang="en-US" sz="1400" dirty="0">
                    <a:solidFill>
                      <a:srgbClr val="7030A0"/>
                    </a:solidFill>
                    <a:latin typeface="+mn-lt"/>
                  </a:endParaRPr>
                </a:p>
              </p:txBody>
            </p:sp>
            <p:sp>
              <p:nvSpPr>
                <p:cNvPr id="141" name="TextBox 140"/>
                <p:cNvSpPr txBox="1"/>
                <p:nvPr/>
              </p:nvSpPr>
              <p:spPr>
                <a:xfrm>
                  <a:off x="9429676" y="5223696"/>
                  <a:ext cx="449262" cy="405505"/>
                </a:xfrm>
                <a:prstGeom prst="rect">
                  <a:avLst/>
                </a:prstGeom>
                <a:noFill/>
              </p:spPr>
              <p:txBody>
                <a:bodyPr wrap="none" rtlCol="0">
                  <a:spAutoFit/>
                </a:bodyPr>
                <a:lstStyle/>
                <a:p>
                  <a:r>
                    <a:rPr lang="en-US" sz="1400" b="1" dirty="0">
                      <a:solidFill>
                        <a:srgbClr val="7030A0"/>
                      </a:solidFill>
                    </a:rPr>
                    <a:t>Cr</a:t>
                  </a:r>
                </a:p>
              </p:txBody>
            </p:sp>
            <p:sp>
              <p:nvSpPr>
                <p:cNvPr id="142" name="TextBox 141"/>
                <p:cNvSpPr txBox="1"/>
                <p:nvPr/>
              </p:nvSpPr>
              <p:spPr>
                <a:xfrm>
                  <a:off x="6709304" y="5376143"/>
                  <a:ext cx="1443098" cy="405505"/>
                </a:xfrm>
                <a:prstGeom prst="rect">
                  <a:avLst/>
                </a:prstGeom>
                <a:noFill/>
              </p:spPr>
              <p:txBody>
                <a:bodyPr wrap="none" rtlCol="0">
                  <a:spAutoFit/>
                </a:bodyPr>
                <a:lstStyle/>
                <a:p>
                  <a:r>
                    <a:rPr lang="en-US" sz="1400" b="1" dirty="0">
                      <a:latin typeface="+mn-lt"/>
                    </a:rPr>
                    <a:t> Fe K</a:t>
                  </a:r>
                  <a:r>
                    <a:rPr lang="en-US" sz="1400" b="1" baseline="-25000" dirty="0">
                      <a:latin typeface="+mn-lt"/>
                      <a:sym typeface="Symbol" panose="05050102010706020507" pitchFamily="18" charset="2"/>
                    </a:rPr>
                    <a:t></a:t>
                  </a:r>
                  <a:r>
                    <a:rPr lang="en-US" sz="1400" b="1" dirty="0">
                      <a:latin typeface="+mn-lt"/>
                      <a:sym typeface="Symbol" panose="05050102010706020507" pitchFamily="18" charset="2"/>
                    </a:rPr>
                    <a:t> </a:t>
                  </a:r>
                  <a:r>
                    <a:rPr lang="en-US" sz="1100" dirty="0">
                      <a:latin typeface="+mn-lt"/>
                      <a:sym typeface="Symbol" panose="05050102010706020507" pitchFamily="18" charset="2"/>
                    </a:rPr>
                    <a:t>(7</a:t>
                  </a:r>
                  <a:r>
                    <a:rPr lang="en-US" sz="1100" baseline="30000" dirty="0">
                      <a:latin typeface="+mn-lt"/>
                      <a:sym typeface="Symbol" panose="05050102010706020507" pitchFamily="18" charset="2"/>
                    </a:rPr>
                    <a:t>th</a:t>
                  </a:r>
                  <a:r>
                    <a:rPr lang="en-US" sz="1100" dirty="0">
                      <a:latin typeface="+mn-lt"/>
                      <a:sym typeface="Symbol" panose="05050102010706020507" pitchFamily="18" charset="2"/>
                    </a:rPr>
                    <a:t> order)</a:t>
                  </a:r>
                  <a:endParaRPr lang="en-US" sz="1100" dirty="0">
                    <a:latin typeface="+mn-lt"/>
                  </a:endParaRPr>
                </a:p>
              </p:txBody>
            </p:sp>
            <p:sp>
              <p:nvSpPr>
                <p:cNvPr id="143" name="TextBox 142"/>
                <p:cNvSpPr txBox="1"/>
                <p:nvPr/>
              </p:nvSpPr>
              <p:spPr>
                <a:xfrm>
                  <a:off x="9398780" y="3795791"/>
                  <a:ext cx="1549036" cy="344679"/>
                </a:xfrm>
                <a:prstGeom prst="rect">
                  <a:avLst/>
                </a:prstGeom>
                <a:noFill/>
              </p:spPr>
              <p:txBody>
                <a:bodyPr wrap="none" rtlCol="0">
                  <a:spAutoFit/>
                </a:bodyPr>
                <a:lstStyle/>
                <a:p>
                  <a:r>
                    <a:rPr lang="en-US" sz="1100" dirty="0">
                      <a:solidFill>
                        <a:srgbClr val="0000FF"/>
                      </a:solidFill>
                    </a:rPr>
                    <a:t>(Quartz, 2</a:t>
                  </a:r>
                  <a:r>
                    <a:rPr lang="en-US" sz="1100" baseline="30000" dirty="0">
                      <a:solidFill>
                        <a:srgbClr val="0000FF"/>
                      </a:solidFill>
                    </a:rPr>
                    <a:t>nd</a:t>
                  </a:r>
                  <a:r>
                    <a:rPr lang="en-US" sz="1100" dirty="0">
                      <a:solidFill>
                        <a:srgbClr val="0000FF"/>
                      </a:solidFill>
                    </a:rPr>
                    <a:t> order)</a:t>
                  </a:r>
                </a:p>
              </p:txBody>
            </p:sp>
            <p:sp>
              <p:nvSpPr>
                <p:cNvPr id="144" name="TextBox 143"/>
                <p:cNvSpPr txBox="1"/>
                <p:nvPr/>
              </p:nvSpPr>
              <p:spPr>
                <a:xfrm>
                  <a:off x="9498047" y="6466139"/>
                  <a:ext cx="1418110" cy="344679"/>
                </a:xfrm>
                <a:prstGeom prst="rect">
                  <a:avLst/>
                </a:prstGeom>
                <a:noFill/>
              </p:spPr>
              <p:txBody>
                <a:bodyPr wrap="none" rtlCol="0">
                  <a:spAutoFit/>
                </a:bodyPr>
                <a:lstStyle/>
                <a:p>
                  <a:r>
                    <a:rPr lang="en-US" sz="1100" dirty="0">
                      <a:solidFill>
                        <a:srgbClr val="0000FF"/>
                      </a:solidFill>
                    </a:rPr>
                    <a:t>(Mica, 8</a:t>
                  </a:r>
                  <a:r>
                    <a:rPr lang="en-US" sz="1100" baseline="30000" dirty="0">
                      <a:solidFill>
                        <a:srgbClr val="0000FF"/>
                      </a:solidFill>
                    </a:rPr>
                    <a:t>th</a:t>
                  </a:r>
                  <a:r>
                    <a:rPr lang="en-US" sz="1100" dirty="0">
                      <a:solidFill>
                        <a:srgbClr val="0000FF"/>
                      </a:solidFill>
                    </a:rPr>
                    <a:t>  order)</a:t>
                  </a:r>
                </a:p>
              </p:txBody>
            </p:sp>
            <p:sp>
              <p:nvSpPr>
                <p:cNvPr id="145" name="TextBox 144"/>
                <p:cNvSpPr txBox="1"/>
                <p:nvPr/>
              </p:nvSpPr>
              <p:spPr>
                <a:xfrm>
                  <a:off x="5550047" y="909144"/>
                  <a:ext cx="2072363" cy="486606"/>
                </a:xfrm>
                <a:prstGeom prst="rect">
                  <a:avLst/>
                </a:prstGeom>
                <a:noFill/>
              </p:spPr>
              <p:txBody>
                <a:bodyPr wrap="none" rtlCol="0">
                  <a:spAutoFit/>
                </a:bodyPr>
                <a:lstStyle/>
                <a:p>
                  <a:r>
                    <a:rPr lang="en-US" b="1" u="sng" dirty="0">
                      <a:latin typeface="+mn-lt"/>
                    </a:rPr>
                    <a:t>Defocus 140 µm </a:t>
                  </a:r>
                </a:p>
              </p:txBody>
            </p:sp>
            <p:sp>
              <p:nvSpPr>
                <p:cNvPr id="146" name="TextBox 145"/>
                <p:cNvSpPr txBox="1"/>
                <p:nvPr/>
              </p:nvSpPr>
              <p:spPr>
                <a:xfrm>
                  <a:off x="5524159" y="1472975"/>
                  <a:ext cx="786715" cy="469343"/>
                </a:xfrm>
                <a:prstGeom prst="rect">
                  <a:avLst/>
                </a:prstGeom>
                <a:noFill/>
              </p:spPr>
              <p:txBody>
                <a:bodyPr wrap="none" rtlCol="0">
                  <a:spAutoFit/>
                </a:bodyPr>
                <a:lstStyle/>
                <a:p>
                  <a:r>
                    <a:rPr lang="en-US" sz="1700" b="1" dirty="0">
                      <a:latin typeface="+mn-lt"/>
                    </a:rPr>
                    <a:t>Front</a:t>
                  </a:r>
                </a:p>
              </p:txBody>
            </p:sp>
            <p:sp>
              <p:nvSpPr>
                <p:cNvPr id="147" name="TextBox 146"/>
                <p:cNvSpPr txBox="1"/>
                <p:nvPr/>
              </p:nvSpPr>
              <p:spPr>
                <a:xfrm>
                  <a:off x="5552381" y="4065305"/>
                  <a:ext cx="708043" cy="469343"/>
                </a:xfrm>
                <a:prstGeom prst="rect">
                  <a:avLst/>
                </a:prstGeom>
                <a:noFill/>
              </p:spPr>
              <p:txBody>
                <a:bodyPr wrap="none" rtlCol="0">
                  <a:spAutoFit/>
                </a:bodyPr>
                <a:lstStyle/>
                <a:p>
                  <a:r>
                    <a:rPr lang="en-US" sz="1700" b="1" dirty="0">
                      <a:latin typeface="+mn-lt"/>
                    </a:rPr>
                    <a:t>Rear</a:t>
                  </a:r>
                </a:p>
              </p:txBody>
            </p:sp>
          </p:grpSp>
        </p:grpSp>
        <p:sp>
          <p:nvSpPr>
            <p:cNvPr id="133" name="Freeform 132"/>
            <p:cNvSpPr/>
            <p:nvPr/>
          </p:nvSpPr>
          <p:spPr>
            <a:xfrm>
              <a:off x="7686356" y="1490163"/>
              <a:ext cx="741417" cy="423725"/>
            </a:xfrm>
            <a:custGeom>
              <a:avLst/>
              <a:gdLst>
                <a:gd name="connsiteX0" fmla="*/ 0 w 745066"/>
                <a:gd name="connsiteY0" fmla="*/ 0 h 135467"/>
                <a:gd name="connsiteX1" fmla="*/ 733777 w 745066"/>
                <a:gd name="connsiteY1" fmla="*/ 0 h 135467"/>
                <a:gd name="connsiteX2" fmla="*/ 745066 w 745066"/>
                <a:gd name="connsiteY2" fmla="*/ 135467 h 135467"/>
              </a:gdLst>
              <a:ahLst/>
              <a:cxnLst>
                <a:cxn ang="0">
                  <a:pos x="connsiteX0" y="connsiteY0"/>
                </a:cxn>
                <a:cxn ang="0">
                  <a:pos x="connsiteX1" y="connsiteY1"/>
                </a:cxn>
                <a:cxn ang="0">
                  <a:pos x="connsiteX2" y="connsiteY2"/>
                </a:cxn>
              </a:cxnLst>
              <a:rect l="l" t="t" r="r" b="b"/>
              <a:pathLst>
                <a:path w="745066" h="135467">
                  <a:moveTo>
                    <a:pt x="0" y="0"/>
                  </a:moveTo>
                  <a:lnTo>
                    <a:pt x="733777" y="0"/>
                  </a:lnTo>
                  <a:lnTo>
                    <a:pt x="745066" y="135467"/>
                  </a:lnTo>
                </a:path>
              </a:pathLst>
            </a:custGeom>
            <a:noFill/>
            <a:ln w="44450">
              <a:solidFill>
                <a:srgbClr val="FFC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spTree>
    <p:extLst>
      <p:ext uri="{BB962C8B-B14F-4D97-AF65-F5344CB8AC3E}">
        <p14:creationId xmlns="" xmlns:p14="http://schemas.microsoft.com/office/powerpoint/2010/main" val="32098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stretch>
            <a:fillRect/>
          </a:stretch>
        </p:blipFill>
        <p:spPr>
          <a:xfrm>
            <a:off x="361025" y="698911"/>
            <a:ext cx="9272991" cy="2483968"/>
          </a:xfrm>
          <a:prstGeom prst="rect">
            <a:avLst/>
          </a:prstGeom>
        </p:spPr>
      </p:pic>
      <p:sp>
        <p:nvSpPr>
          <p:cNvPr id="6" name="TextBox 5"/>
          <p:cNvSpPr txBox="1"/>
          <p:nvPr/>
        </p:nvSpPr>
        <p:spPr>
          <a:xfrm>
            <a:off x="68245" y="-133328"/>
            <a:ext cx="9858559" cy="882093"/>
          </a:xfrm>
          <a:prstGeom prst="rect">
            <a:avLst/>
          </a:prstGeom>
          <a:noFill/>
        </p:spPr>
        <p:txBody>
          <a:bodyPr wrap="square" lIns="100768" tIns="50385" rIns="100768" bIns="50385">
            <a:spAutoFit/>
          </a:bodyPr>
          <a:lstStyle/>
          <a:p>
            <a:pPr algn="ctr">
              <a:defRPr/>
            </a:pPr>
            <a:r>
              <a:rPr lang="en-US" sz="3100" b="1" dirty="0">
                <a:solidFill>
                  <a:srgbClr val="7030A0"/>
                </a:solidFill>
                <a:effectLst>
                  <a:outerShdw blurRad="38100" dist="38100" dir="2700000" algn="tl">
                    <a:srgbClr val="000000">
                      <a:alpha val="43137"/>
                    </a:srgbClr>
                  </a:outerShdw>
                </a:effectLst>
              </a:rPr>
              <a:t> </a:t>
            </a:r>
            <a:r>
              <a:rPr lang="en-US" b="1" dirty="0"/>
              <a:t>X-ray source intensity  depends on laser intensity on target </a:t>
            </a:r>
            <a:r>
              <a:rPr lang="en-US" b="1" dirty="0" smtClean="0"/>
              <a:t> changed </a:t>
            </a:r>
            <a:r>
              <a:rPr lang="en-US" b="1" dirty="0"/>
              <a:t>by t</a:t>
            </a:r>
            <a:r>
              <a:rPr lang="en-US" b="1" dirty="0" smtClean="0"/>
              <a:t>arget displacement along laser axis due to focal spot  non-uniformity</a:t>
            </a:r>
            <a:endParaRPr lang="ru-RU" b="1" dirty="0"/>
          </a:p>
        </p:txBody>
      </p:sp>
      <p:pic>
        <p:nvPicPr>
          <p:cNvPr id="9" name="Рисунок 8"/>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65765" y="3418564"/>
            <a:ext cx="4798042" cy="3546867"/>
          </a:xfrm>
          <a:prstGeom prst="rect">
            <a:avLst/>
          </a:prstGeom>
          <a:noFill/>
          <a:ln>
            <a:noFill/>
          </a:ln>
        </p:spPr>
      </p:pic>
      <p:sp>
        <p:nvSpPr>
          <p:cNvPr id="10" name="Номер слайда 9"/>
          <p:cNvSpPr>
            <a:spLocks noGrp="1"/>
          </p:cNvSpPr>
          <p:nvPr>
            <p:ph type="sldNum" sz="quarter" idx="12"/>
          </p:nvPr>
        </p:nvSpPr>
        <p:spPr/>
        <p:txBody>
          <a:bodyPr/>
          <a:lstStyle/>
          <a:p>
            <a:fld id="{B527C38A-7A64-4F71-945C-942F7641B81D}" type="slidenum">
              <a:rPr lang="ru-RU" smtClean="0"/>
              <a:pPr/>
              <a:t>54</a:t>
            </a:fld>
            <a:endParaRPr lang="ru-RU"/>
          </a:p>
        </p:txBody>
      </p:sp>
      <p:sp>
        <p:nvSpPr>
          <p:cNvPr id="11" name="Прямоугольник 10"/>
          <p:cNvSpPr/>
          <p:nvPr/>
        </p:nvSpPr>
        <p:spPr>
          <a:xfrm>
            <a:off x="168914" y="6831073"/>
            <a:ext cx="4886802" cy="655752"/>
          </a:xfrm>
          <a:prstGeom prst="rect">
            <a:avLst/>
          </a:prstGeom>
        </p:spPr>
        <p:txBody>
          <a:bodyPr wrap="square" lIns="100768" tIns="50385" rIns="100768" bIns="50385">
            <a:spAutoFit/>
          </a:bodyPr>
          <a:lstStyle/>
          <a:p>
            <a:pPr algn="ctr"/>
            <a:r>
              <a:rPr lang="en-US" b="1" dirty="0">
                <a:latin typeface="Calibri" panose="020F0502020204030204" pitchFamily="34" charset="0"/>
                <a:ea typeface="MS Mincho" panose="02020609040205080304" pitchFamily="49" charset="-128"/>
                <a:cs typeface="Times New Roman" panose="02020603050405020304" pitchFamily="18" charset="0"/>
              </a:rPr>
              <a:t>Laser intensity on the target v</a:t>
            </a:r>
            <a:r>
              <a:rPr lang="en-US" b="1" dirty="0" smtClean="0">
                <a:latin typeface="Calibri" panose="020F0502020204030204" pitchFamily="34" charset="0"/>
                <a:ea typeface="MS Mincho" panose="02020609040205080304" pitchFamily="49" charset="-128"/>
                <a:cs typeface="Times New Roman" panose="02020603050405020304" pitchFamily="18" charset="0"/>
              </a:rPr>
              <a:t>s </a:t>
            </a:r>
            <a:r>
              <a:rPr lang="en-US" b="1" dirty="0">
                <a:latin typeface="Calibri" panose="020F0502020204030204" pitchFamily="34" charset="0"/>
                <a:ea typeface="MS Mincho" panose="02020609040205080304" pitchFamily="49" charset="-128"/>
                <a:cs typeface="Times New Roman" panose="02020603050405020304" pitchFamily="18" charset="0"/>
              </a:rPr>
              <a:t>magnitude of </a:t>
            </a:r>
            <a:r>
              <a:rPr lang="ru-RU" b="1" dirty="0" smtClean="0">
                <a:latin typeface="Calibri" panose="020F0502020204030204" pitchFamily="34" charset="0"/>
                <a:ea typeface="MS Mincho" panose="02020609040205080304" pitchFamily="49" charset="-128"/>
                <a:cs typeface="Times New Roman" panose="02020603050405020304" pitchFamily="18" charset="0"/>
              </a:rPr>
              <a:t> </a:t>
            </a:r>
            <a:r>
              <a:rPr lang="en-US" b="1" dirty="0" smtClean="0">
                <a:latin typeface="Calibri" panose="020F0502020204030204" pitchFamily="34" charset="0"/>
                <a:ea typeface="MS Mincho" panose="02020609040205080304" pitchFamily="49" charset="-128"/>
                <a:cs typeface="Times New Roman" panose="02020603050405020304" pitchFamily="18" charset="0"/>
              </a:rPr>
              <a:t>target mirror displacement</a:t>
            </a:r>
            <a:endParaRPr lang="ru-RU" dirty="0"/>
          </a:p>
        </p:txBody>
      </p:sp>
      <p:sp>
        <p:nvSpPr>
          <p:cNvPr id="12" name="Прямоугольник 11"/>
          <p:cNvSpPr/>
          <p:nvPr/>
        </p:nvSpPr>
        <p:spPr>
          <a:xfrm>
            <a:off x="4974836" y="3457072"/>
            <a:ext cx="535449" cy="30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68" tIns="50385" rIns="100768" bIns="50385" rtlCol="0" anchor="ctr"/>
          <a:lstStyle/>
          <a:p>
            <a:pPr algn="ctr"/>
            <a:endParaRPr lang="ru-RU"/>
          </a:p>
        </p:txBody>
      </p:sp>
      <p:sp>
        <p:nvSpPr>
          <p:cNvPr id="13" name="Прямоугольник 12"/>
          <p:cNvSpPr/>
          <p:nvPr/>
        </p:nvSpPr>
        <p:spPr>
          <a:xfrm>
            <a:off x="5521567" y="6866075"/>
            <a:ext cx="4530316" cy="655752"/>
          </a:xfrm>
          <a:prstGeom prst="rect">
            <a:avLst/>
          </a:prstGeom>
        </p:spPr>
        <p:txBody>
          <a:bodyPr wrap="square" lIns="100768" tIns="50385" rIns="100768" bIns="50385">
            <a:spAutoFit/>
          </a:bodyPr>
          <a:lstStyle/>
          <a:p>
            <a:pPr algn="ctr"/>
            <a:r>
              <a:rPr lang="en-US" b="1" dirty="0">
                <a:latin typeface="Calibri" panose="020F0502020204030204" pitchFamily="34" charset="0"/>
                <a:ea typeface="MS Mincho" panose="02020609040205080304" pitchFamily="49" charset="-128"/>
                <a:cs typeface="Times New Roman" panose="02020603050405020304" pitchFamily="18" charset="0"/>
              </a:rPr>
              <a:t>X-ray spectra (raw data) measured for all mica reflection </a:t>
            </a:r>
            <a:r>
              <a:rPr lang="en-US" b="1" dirty="0" smtClean="0">
                <a:latin typeface="Calibri" panose="020F0502020204030204" pitchFamily="34" charset="0"/>
                <a:ea typeface="MS Mincho" panose="02020609040205080304" pitchFamily="49" charset="-128"/>
                <a:cs typeface="Times New Roman" panose="02020603050405020304" pitchFamily="18" charset="0"/>
              </a:rPr>
              <a:t>orders</a:t>
            </a:r>
            <a:endParaRPr lang="ru-RU" b="1" dirty="0">
              <a:latin typeface="Calibri" panose="020F0502020204030204" pitchFamily="34" charset="0"/>
              <a:ea typeface="MS Mincho" panose="02020609040205080304" pitchFamily="49" charset="-128"/>
              <a:cs typeface="Times New Roman" panose="02020603050405020304" pitchFamily="18" charset="0"/>
            </a:endParaRPr>
          </a:p>
        </p:txBody>
      </p:sp>
      <p:pic>
        <p:nvPicPr>
          <p:cNvPr id="2" name="Рисунок 1"/>
          <p:cNvPicPr>
            <a:picLocks noChangeAspect="1"/>
          </p:cNvPicPr>
          <p:nvPr/>
        </p:nvPicPr>
        <p:blipFill>
          <a:blip r:embed="rId5" cstate="print"/>
          <a:stretch>
            <a:fillRect/>
          </a:stretch>
        </p:blipFill>
        <p:spPr>
          <a:xfrm>
            <a:off x="317378" y="3593566"/>
            <a:ext cx="4560311" cy="3076840"/>
          </a:xfrm>
          <a:prstGeom prst="rect">
            <a:avLst/>
          </a:prstGeom>
        </p:spPr>
      </p:pic>
      <p:sp>
        <p:nvSpPr>
          <p:cNvPr id="3" name="TextBox 2"/>
          <p:cNvSpPr txBox="1"/>
          <p:nvPr/>
        </p:nvSpPr>
        <p:spPr>
          <a:xfrm rot="16200000">
            <a:off x="-1144708" y="4823804"/>
            <a:ext cx="2627245" cy="378753"/>
          </a:xfrm>
          <a:prstGeom prst="rect">
            <a:avLst/>
          </a:prstGeom>
          <a:noFill/>
        </p:spPr>
        <p:txBody>
          <a:bodyPr wrap="none" lIns="100768" tIns="50385" rIns="100768" bIns="50385" rtlCol="0">
            <a:spAutoFit/>
          </a:bodyPr>
          <a:lstStyle/>
          <a:p>
            <a:r>
              <a:rPr lang="en-US" dirty="0" smtClean="0"/>
              <a:t>Laser intensity (W/cm2)</a:t>
            </a:r>
            <a:endParaRPr lang="ru-RU" dirty="0"/>
          </a:p>
        </p:txBody>
      </p:sp>
      <p:sp>
        <p:nvSpPr>
          <p:cNvPr id="14" name="TextBox 13"/>
          <p:cNvSpPr txBox="1"/>
          <p:nvPr/>
        </p:nvSpPr>
        <p:spPr>
          <a:xfrm>
            <a:off x="1619313" y="6570228"/>
            <a:ext cx="2144741" cy="378753"/>
          </a:xfrm>
          <a:prstGeom prst="rect">
            <a:avLst/>
          </a:prstGeom>
          <a:noFill/>
        </p:spPr>
        <p:txBody>
          <a:bodyPr wrap="none" lIns="100768" tIns="50385" rIns="100768" bIns="50385" rtlCol="0">
            <a:spAutoFit/>
          </a:bodyPr>
          <a:lstStyle/>
          <a:p>
            <a:r>
              <a:rPr lang="en-US" dirty="0" smtClean="0"/>
              <a:t>Displacement (</a:t>
            </a:r>
            <a:r>
              <a:rPr lang="en-US" dirty="0" smtClean="0">
                <a:latin typeface="Symbol" panose="05050102010706020507" pitchFamily="18" charset="2"/>
              </a:rPr>
              <a:t>m</a:t>
            </a:r>
            <a:r>
              <a:rPr lang="en-US" dirty="0" smtClean="0"/>
              <a:t>m)</a:t>
            </a:r>
            <a:endParaRPr lang="ru-RU" dirty="0"/>
          </a:p>
        </p:txBody>
      </p:sp>
      <p:sp>
        <p:nvSpPr>
          <p:cNvPr id="15" name="TextBox 14"/>
          <p:cNvSpPr txBox="1"/>
          <p:nvPr/>
        </p:nvSpPr>
        <p:spPr>
          <a:xfrm rot="16200000">
            <a:off x="4050024" y="4757976"/>
            <a:ext cx="2268172" cy="378753"/>
          </a:xfrm>
          <a:prstGeom prst="rect">
            <a:avLst/>
          </a:prstGeom>
          <a:solidFill>
            <a:schemeClr val="bg1"/>
          </a:solidFill>
        </p:spPr>
        <p:txBody>
          <a:bodyPr wrap="none" lIns="100768" tIns="50385" rIns="100768" bIns="50385" rtlCol="0">
            <a:spAutoFit/>
          </a:bodyPr>
          <a:lstStyle/>
          <a:p>
            <a:r>
              <a:rPr lang="en-US" dirty="0" smtClean="0"/>
              <a:t>X-ray intensity (a.u.)</a:t>
            </a:r>
            <a:endParaRPr lang="ru-RU" dirty="0"/>
          </a:p>
        </p:txBody>
      </p:sp>
    </p:spTree>
    <p:extLst>
      <p:ext uri="{BB962C8B-B14F-4D97-AF65-F5344CB8AC3E}">
        <p14:creationId xmlns:p14="http://schemas.microsoft.com/office/powerpoint/2010/main" xmlns="" val="1355650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 xmlns:p14="http://schemas.microsoft.com/office/powerpoint/2010/main" val="2690061176"/>
              </p:ext>
            </p:extLst>
          </p:nvPr>
        </p:nvGraphicFramePr>
        <p:xfrm>
          <a:off x="4615416" y="625962"/>
          <a:ext cx="5340732" cy="3960000"/>
        </p:xfrm>
        <a:graphic>
          <a:graphicData uri="http://schemas.openxmlformats.org/presentationml/2006/ole">
            <p:oleObj spid="_x0000_s125184" name="Graph" r:id="rId4" imgW="4158720" imgH="2905200" progId="Origin50.Graph">
              <p:embed/>
            </p:oleObj>
          </a:graphicData>
        </a:graphic>
      </p:graphicFrame>
      <p:graphicFrame>
        <p:nvGraphicFramePr>
          <p:cNvPr id="2" name="Object 1"/>
          <p:cNvGraphicFramePr>
            <a:graphicFrameLocks noChangeAspect="1"/>
          </p:cNvGraphicFramePr>
          <p:nvPr>
            <p:extLst>
              <p:ext uri="{D42A27DB-BD31-4B8C-83A1-F6EECF244321}">
                <p14:modId xmlns="" xmlns:p14="http://schemas.microsoft.com/office/powerpoint/2010/main" val="2359779826"/>
              </p:ext>
            </p:extLst>
          </p:nvPr>
        </p:nvGraphicFramePr>
        <p:xfrm>
          <a:off x="-305194" y="625962"/>
          <a:ext cx="4920611" cy="3960000"/>
        </p:xfrm>
        <a:graphic>
          <a:graphicData uri="http://schemas.openxmlformats.org/presentationml/2006/ole">
            <p:oleObj spid="_x0000_s125185" name="Graph" r:id="rId5" imgW="4158720" imgH="2905200" progId="Origin50.Graph">
              <p:embed/>
            </p:oleObj>
          </a:graphicData>
        </a:graphic>
      </p:graphicFrame>
      <p:sp>
        <p:nvSpPr>
          <p:cNvPr id="70" name="TextBox 69"/>
          <p:cNvSpPr txBox="1"/>
          <p:nvPr/>
        </p:nvSpPr>
        <p:spPr>
          <a:xfrm>
            <a:off x="8391557" y="690903"/>
            <a:ext cx="1064506" cy="369324"/>
          </a:xfrm>
          <a:prstGeom prst="rect">
            <a:avLst/>
          </a:prstGeom>
          <a:noFill/>
        </p:spPr>
        <p:txBody>
          <a:bodyPr wrap="none" lIns="91432" tIns="45716" rIns="91432" bIns="45716" rtlCol="0">
            <a:spAutoFit/>
          </a:bodyPr>
          <a:lstStyle/>
          <a:p>
            <a:r>
              <a:rPr lang="en-US" b="1" i="1" dirty="0">
                <a:latin typeface="+mn-lt"/>
              </a:rPr>
              <a:t>Rear side</a:t>
            </a:r>
          </a:p>
        </p:txBody>
      </p:sp>
      <p:sp>
        <p:nvSpPr>
          <p:cNvPr id="66" name="TextBox 65"/>
          <p:cNvSpPr txBox="1"/>
          <p:nvPr/>
        </p:nvSpPr>
        <p:spPr>
          <a:xfrm>
            <a:off x="86699" y="80386"/>
            <a:ext cx="9932051" cy="431657"/>
          </a:xfrm>
          <a:prstGeom prst="rect">
            <a:avLst/>
          </a:prstGeom>
          <a:noFill/>
        </p:spPr>
        <p:txBody>
          <a:bodyPr wrap="square" lIns="91432" tIns="45716" rIns="91432" bIns="45716" rtlCol="0">
            <a:spAutoFit/>
          </a:bodyPr>
          <a:lstStyle/>
          <a:p>
            <a:pPr algn="ctr"/>
            <a:r>
              <a:rPr lang="en-US" sz="2200" b="1" dirty="0">
                <a:solidFill>
                  <a:srgbClr val="002060"/>
                </a:solidFill>
                <a:latin typeface="+mn-lt"/>
              </a:rPr>
              <a:t>Dependence of x-ray yield on target displacement </a:t>
            </a:r>
            <a:r>
              <a:rPr lang="en-US" b="1" dirty="0">
                <a:solidFill>
                  <a:srgbClr val="002060"/>
                </a:solidFill>
                <a:latin typeface="+mn-lt"/>
              </a:rPr>
              <a:t>(spectral range 6.05 – 7 </a:t>
            </a:r>
            <a:r>
              <a:rPr lang="en-US" b="1" dirty="0" err="1">
                <a:solidFill>
                  <a:srgbClr val="002060"/>
                </a:solidFill>
                <a:latin typeface="+mn-lt"/>
              </a:rPr>
              <a:t>keV</a:t>
            </a:r>
            <a:r>
              <a:rPr lang="en-US" b="1" dirty="0">
                <a:solidFill>
                  <a:srgbClr val="002060"/>
                </a:solidFill>
                <a:latin typeface="+mn-lt"/>
              </a:rPr>
              <a:t>) </a:t>
            </a:r>
          </a:p>
        </p:txBody>
      </p:sp>
      <p:sp>
        <p:nvSpPr>
          <p:cNvPr id="69" name="TextBox 68"/>
          <p:cNvSpPr txBox="1"/>
          <p:nvPr/>
        </p:nvSpPr>
        <p:spPr>
          <a:xfrm>
            <a:off x="2987666" y="690903"/>
            <a:ext cx="1127665" cy="369324"/>
          </a:xfrm>
          <a:prstGeom prst="rect">
            <a:avLst/>
          </a:prstGeom>
          <a:noFill/>
        </p:spPr>
        <p:txBody>
          <a:bodyPr wrap="none" lIns="91432" tIns="45716" rIns="91432" bIns="45716" rtlCol="0">
            <a:spAutoFit/>
          </a:bodyPr>
          <a:lstStyle/>
          <a:p>
            <a:r>
              <a:rPr lang="en-US" b="1" i="1" dirty="0">
                <a:latin typeface="+mn-lt"/>
              </a:rPr>
              <a:t>Front side</a:t>
            </a:r>
          </a:p>
        </p:txBody>
      </p:sp>
      <p:grpSp>
        <p:nvGrpSpPr>
          <p:cNvPr id="10" name="Group 9"/>
          <p:cNvGrpSpPr/>
          <p:nvPr/>
        </p:nvGrpSpPr>
        <p:grpSpPr>
          <a:xfrm>
            <a:off x="4239524" y="4578766"/>
            <a:ext cx="4251334" cy="2703624"/>
            <a:chOff x="2595780" y="4740128"/>
            <a:chExt cx="4251334" cy="2703623"/>
          </a:xfrm>
        </p:grpSpPr>
        <p:grpSp>
          <p:nvGrpSpPr>
            <p:cNvPr id="80" name="Group 79"/>
            <p:cNvGrpSpPr/>
            <p:nvPr/>
          </p:nvGrpSpPr>
          <p:grpSpPr>
            <a:xfrm>
              <a:off x="2595780" y="4740128"/>
              <a:ext cx="4251334" cy="2645747"/>
              <a:chOff x="5953287" y="4162425"/>
              <a:chExt cx="3136017" cy="2400300"/>
            </a:xfrm>
          </p:grpSpPr>
          <p:sp>
            <p:nvSpPr>
              <p:cNvPr id="79" name="Rectangle 78"/>
              <p:cNvSpPr/>
              <p:nvPr/>
            </p:nvSpPr>
            <p:spPr>
              <a:xfrm>
                <a:off x="5984154" y="4162425"/>
                <a:ext cx="3105150" cy="24003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Object 77"/>
              <p:cNvGraphicFramePr>
                <a:graphicFrameLocks noChangeAspect="1"/>
              </p:cNvGraphicFramePr>
              <p:nvPr>
                <p:extLst/>
              </p:nvPr>
            </p:nvGraphicFramePr>
            <p:xfrm>
              <a:off x="5953287" y="4200524"/>
              <a:ext cx="2993141" cy="2290763"/>
            </p:xfrm>
            <a:graphic>
              <a:graphicData uri="http://schemas.openxmlformats.org/presentationml/2006/ole">
                <p:oleObj spid="_x0000_s125186" name="Graph" r:id="rId6" imgW="4158720" imgH="2905920" progId="Origin50.Graph">
                  <p:embed/>
                </p:oleObj>
              </a:graphicData>
            </a:graphic>
          </p:graphicFrame>
        </p:grpSp>
        <p:sp>
          <p:nvSpPr>
            <p:cNvPr id="81" name="TextBox 80"/>
            <p:cNvSpPr txBox="1"/>
            <p:nvPr/>
          </p:nvSpPr>
          <p:spPr>
            <a:xfrm>
              <a:off x="4282948" y="7135974"/>
              <a:ext cx="1031373" cy="307777"/>
            </a:xfrm>
            <a:prstGeom prst="rect">
              <a:avLst/>
            </a:prstGeom>
            <a:noFill/>
          </p:spPr>
          <p:txBody>
            <a:bodyPr wrap="none" rtlCol="0">
              <a:spAutoFit/>
            </a:bodyPr>
            <a:lstStyle/>
            <a:p>
              <a:r>
                <a:rPr lang="en-US" sz="1400" dirty="0">
                  <a:latin typeface="+mn-lt"/>
                </a:rPr>
                <a:t>x (microns) </a:t>
              </a:r>
            </a:p>
          </p:txBody>
        </p:sp>
      </p:grpSp>
      <p:cxnSp>
        <p:nvCxnSpPr>
          <p:cNvPr id="57" name="Straight Connector 56"/>
          <p:cNvCxnSpPr/>
          <p:nvPr/>
        </p:nvCxnSpPr>
        <p:spPr>
          <a:xfrm flipV="1">
            <a:off x="60317" y="590006"/>
            <a:ext cx="1003988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47057" y="5675296"/>
            <a:ext cx="3159823" cy="369324"/>
          </a:xfrm>
          <a:prstGeom prst="rect">
            <a:avLst/>
          </a:prstGeom>
          <a:noFill/>
        </p:spPr>
        <p:txBody>
          <a:bodyPr wrap="none" lIns="91432" tIns="45716" rIns="91432" bIns="45716" rtlCol="0">
            <a:spAutoFit/>
          </a:bodyPr>
          <a:lstStyle/>
          <a:p>
            <a:r>
              <a:rPr kumimoji="1" lang="en-US" altLang="ja-JP" b="1" i="1" dirty="0" smtClean="0"/>
              <a:t>Laser intensity focus scan:</a:t>
            </a:r>
            <a:endParaRPr kumimoji="1" lang="ja-JP" altLang="en-US" b="1" i="1" dirty="0"/>
          </a:p>
        </p:txBody>
      </p:sp>
      <p:sp>
        <p:nvSpPr>
          <p:cNvPr id="3" name="TextBox 2"/>
          <p:cNvSpPr txBox="1"/>
          <p:nvPr/>
        </p:nvSpPr>
        <p:spPr>
          <a:xfrm>
            <a:off x="6769339" y="7261947"/>
            <a:ext cx="2359171" cy="312858"/>
          </a:xfrm>
          <a:prstGeom prst="rect">
            <a:avLst/>
          </a:prstGeom>
          <a:noFill/>
        </p:spPr>
        <p:txBody>
          <a:bodyPr wrap="square" lIns="91432" tIns="45716" rIns="91432" bIns="45716" rtlCol="0">
            <a:spAutoFit/>
          </a:bodyPr>
          <a:lstStyle/>
          <a:p>
            <a:r>
              <a:rPr lang="en-US" sz="1400" i="1" dirty="0" smtClean="0"/>
              <a:t>Courtesy A. </a:t>
            </a:r>
            <a:r>
              <a:rPr lang="en-US" sz="1400" i="1" dirty="0" err="1" smtClean="0"/>
              <a:t>Pirozhkov</a:t>
            </a:r>
            <a:endParaRPr lang="en-US" sz="1400" i="1" dirty="0"/>
          </a:p>
        </p:txBody>
      </p:sp>
    </p:spTree>
    <p:extLst>
      <p:ext uri="{BB962C8B-B14F-4D97-AF65-F5344CB8AC3E}">
        <p14:creationId xmlns="" xmlns:p14="http://schemas.microsoft.com/office/powerpoint/2010/main" val="12219638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581" y="1143281"/>
            <a:ext cx="10080625" cy="5670352"/>
          </a:xfrm>
          <a:prstGeom prst="rect">
            <a:avLst/>
          </a:prstGeom>
        </p:spPr>
      </p:pic>
      <p:sp>
        <p:nvSpPr>
          <p:cNvPr id="3" name="TextBox 2"/>
          <p:cNvSpPr txBox="1"/>
          <p:nvPr/>
        </p:nvSpPr>
        <p:spPr>
          <a:xfrm>
            <a:off x="946098" y="-26526"/>
            <a:ext cx="8186840" cy="830989"/>
          </a:xfrm>
          <a:prstGeom prst="rect">
            <a:avLst/>
          </a:prstGeom>
          <a:noFill/>
        </p:spPr>
        <p:txBody>
          <a:bodyPr wrap="none" lIns="91432" tIns="45716" rIns="91432" bIns="45716" rtlCol="0">
            <a:spAutoFit/>
          </a:bodyPr>
          <a:lstStyle/>
          <a:p>
            <a:pPr algn="ctr"/>
            <a:r>
              <a:rPr lang="en-US" sz="2400" b="1" dirty="0">
                <a:solidFill>
                  <a:srgbClr val="7030A0"/>
                </a:solidFill>
              </a:rPr>
              <a:t>D</a:t>
            </a:r>
            <a:r>
              <a:rPr lang="en-US" sz="2400" b="1" dirty="0" smtClean="0">
                <a:solidFill>
                  <a:srgbClr val="7030A0"/>
                </a:solidFill>
              </a:rPr>
              <a:t>ependence </a:t>
            </a:r>
            <a:r>
              <a:rPr lang="en-US" sz="2400" b="1" dirty="0">
                <a:solidFill>
                  <a:srgbClr val="7030A0"/>
                </a:solidFill>
              </a:rPr>
              <a:t>of x-ray spectra on energy of  laser pulse </a:t>
            </a:r>
          </a:p>
          <a:p>
            <a:pPr algn="ctr"/>
            <a:r>
              <a:rPr lang="en-US" sz="2400" b="1" dirty="0">
                <a:solidFill>
                  <a:srgbClr val="7030A0"/>
                </a:solidFill>
              </a:rPr>
              <a:t>(target SUS, thickness 5 µm; target in the focal plane) </a:t>
            </a:r>
          </a:p>
        </p:txBody>
      </p:sp>
      <p:cxnSp>
        <p:nvCxnSpPr>
          <p:cNvPr id="4" name="Прямая соединительная линия 3"/>
          <p:cNvCxnSpPr/>
          <p:nvPr/>
        </p:nvCxnSpPr>
        <p:spPr>
          <a:xfrm>
            <a:off x="157958" y="943074"/>
            <a:ext cx="9921875" cy="1588"/>
          </a:xfrm>
          <a:prstGeom prst="line">
            <a:avLst/>
          </a:prstGeom>
          <a:ln w="38100" cmpd="tri">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490075" y="1742697"/>
            <a:ext cx="2492974" cy="369324"/>
          </a:xfrm>
          <a:prstGeom prst="rect">
            <a:avLst/>
          </a:prstGeom>
        </p:spPr>
        <p:txBody>
          <a:bodyPr wrap="none" lIns="91432" tIns="45716" rIns="91432" bIns="45716">
            <a:spAutoFit/>
          </a:bodyPr>
          <a:lstStyle/>
          <a:p>
            <a:r>
              <a:rPr kumimoji="1" lang="en-US" altLang="ja-JP" b="1" dirty="0" smtClean="0">
                <a:solidFill>
                  <a:srgbClr val="0000FF"/>
                </a:solidFill>
              </a:rPr>
              <a:t>J-KAREN (until </a:t>
            </a:r>
            <a:r>
              <a:rPr kumimoji="1" lang="en-US" altLang="ja-JP" b="1" dirty="0">
                <a:solidFill>
                  <a:srgbClr val="0000FF"/>
                </a:solidFill>
              </a:rPr>
              <a:t>2013)</a:t>
            </a:r>
            <a:endParaRPr kumimoji="1" lang="ja-JP" altLang="en-US" b="1" dirty="0">
              <a:solidFill>
                <a:srgbClr val="0000FF"/>
              </a:solidFill>
            </a:endParaRPr>
          </a:p>
        </p:txBody>
      </p:sp>
      <p:sp>
        <p:nvSpPr>
          <p:cNvPr id="6" name="Rectangle 5"/>
          <p:cNvSpPr/>
          <p:nvPr/>
        </p:nvSpPr>
        <p:spPr>
          <a:xfrm>
            <a:off x="610175" y="1742697"/>
            <a:ext cx="5038725" cy="369324"/>
          </a:xfrm>
          <a:prstGeom prst="rect">
            <a:avLst/>
          </a:prstGeom>
        </p:spPr>
        <p:txBody>
          <a:bodyPr lIns="91432" tIns="45716" rIns="91432" bIns="45716">
            <a:spAutoFit/>
          </a:bodyPr>
          <a:lstStyle/>
          <a:p>
            <a:r>
              <a:rPr kumimoji="1" lang="en-US" altLang="ja-JP" b="1" dirty="0" smtClean="0">
                <a:solidFill>
                  <a:srgbClr val="C00000"/>
                </a:solidFill>
              </a:rPr>
              <a:t>J-KAREN-P  (Dec</a:t>
            </a:r>
            <a:r>
              <a:rPr kumimoji="1" lang="en-US" altLang="ja-JP" b="1" dirty="0">
                <a:solidFill>
                  <a:srgbClr val="C00000"/>
                </a:solidFill>
              </a:rPr>
              <a:t>. 2015 –March </a:t>
            </a:r>
            <a:r>
              <a:rPr kumimoji="1" lang="en-US" altLang="ja-JP" b="1" dirty="0" smtClean="0">
                <a:solidFill>
                  <a:srgbClr val="C00000"/>
                </a:solidFill>
              </a:rPr>
              <a:t>2016)</a:t>
            </a:r>
            <a:endParaRPr kumimoji="1" lang="ja-JP" altLang="en-US" b="1" dirty="0">
              <a:solidFill>
                <a:srgbClr val="C00000"/>
              </a:solidFill>
            </a:endParaRPr>
          </a:p>
        </p:txBody>
      </p:sp>
      <p:sp>
        <p:nvSpPr>
          <p:cNvPr id="7" name="TextBox 6"/>
          <p:cNvSpPr txBox="1"/>
          <p:nvPr/>
        </p:nvSpPr>
        <p:spPr>
          <a:xfrm>
            <a:off x="1286189" y="6813632"/>
            <a:ext cx="2642716" cy="369324"/>
          </a:xfrm>
          <a:prstGeom prst="rect">
            <a:avLst/>
          </a:prstGeom>
          <a:noFill/>
        </p:spPr>
        <p:txBody>
          <a:bodyPr wrap="square" lIns="91432" tIns="45716" rIns="91432" bIns="45716" rtlCol="0">
            <a:spAutoFit/>
          </a:bodyPr>
          <a:lstStyle/>
          <a:p>
            <a:r>
              <a:rPr kumimoji="1" lang="en-US" altLang="ja-JP" b="1" dirty="0" smtClean="0">
                <a:solidFill>
                  <a:srgbClr val="C00000"/>
                </a:solidFill>
              </a:rPr>
              <a:t>Worse laser contrast</a:t>
            </a:r>
            <a:endParaRPr kumimoji="1" lang="ja-JP" altLang="en-US" b="1" dirty="0">
              <a:solidFill>
                <a:srgbClr val="C00000"/>
              </a:solidFill>
            </a:endParaRPr>
          </a:p>
        </p:txBody>
      </p:sp>
      <p:sp>
        <p:nvSpPr>
          <p:cNvPr id="8" name="TextBox 7"/>
          <p:cNvSpPr txBox="1"/>
          <p:nvPr/>
        </p:nvSpPr>
        <p:spPr>
          <a:xfrm>
            <a:off x="6854651" y="6813633"/>
            <a:ext cx="2642716" cy="369324"/>
          </a:xfrm>
          <a:prstGeom prst="rect">
            <a:avLst/>
          </a:prstGeom>
          <a:noFill/>
        </p:spPr>
        <p:txBody>
          <a:bodyPr wrap="square" lIns="91432" tIns="45716" rIns="91432" bIns="45716" rtlCol="0">
            <a:spAutoFit/>
          </a:bodyPr>
          <a:lstStyle/>
          <a:p>
            <a:r>
              <a:rPr kumimoji="1" lang="en-US" altLang="ja-JP" b="1" dirty="0" smtClean="0">
                <a:solidFill>
                  <a:srgbClr val="0000FF"/>
                </a:solidFill>
              </a:rPr>
              <a:t>Better laser contrast</a:t>
            </a:r>
            <a:endParaRPr kumimoji="1" lang="ja-JP" altLang="en-US" b="1" dirty="0">
              <a:solidFill>
                <a:srgbClr val="0000FF"/>
              </a:solidFill>
            </a:endParaRPr>
          </a:p>
        </p:txBody>
      </p:sp>
      <p:sp>
        <p:nvSpPr>
          <p:cNvPr id="9" name="Rectangle 8"/>
          <p:cNvSpPr/>
          <p:nvPr/>
        </p:nvSpPr>
        <p:spPr>
          <a:xfrm>
            <a:off x="6481753" y="2112029"/>
            <a:ext cx="3123403" cy="276991"/>
          </a:xfrm>
          <a:prstGeom prst="rect">
            <a:avLst/>
          </a:prstGeom>
        </p:spPr>
        <p:txBody>
          <a:bodyPr wrap="none" lIns="91432" tIns="45716" rIns="91432" bIns="45716">
            <a:spAutoFit/>
          </a:bodyPr>
          <a:lstStyle/>
          <a:p>
            <a:r>
              <a:rPr lang="en-US" altLang="ja-JP" sz="1200" b="1" dirty="0" smtClean="0">
                <a:solidFill>
                  <a:srgbClr val="0000FF"/>
                </a:solidFill>
              </a:rPr>
              <a:t>M</a:t>
            </a:r>
            <a:r>
              <a:rPr lang="en-US" altLang="ja-JP" sz="1200" b="1" dirty="0">
                <a:solidFill>
                  <a:srgbClr val="0000FF"/>
                </a:solidFill>
              </a:rPr>
              <a:t>. </a:t>
            </a:r>
            <a:r>
              <a:rPr lang="en-US" altLang="ja-JP" sz="1200" b="1" dirty="0" err="1">
                <a:solidFill>
                  <a:srgbClr val="0000FF"/>
                </a:solidFill>
              </a:rPr>
              <a:t>Nisiuchi</a:t>
            </a:r>
            <a:r>
              <a:rPr lang="en-US" altLang="ja-JP" sz="1200" b="1" dirty="0">
                <a:solidFill>
                  <a:srgbClr val="0000FF"/>
                </a:solidFill>
              </a:rPr>
              <a:t> et al., </a:t>
            </a:r>
            <a:r>
              <a:rPr lang="en-US" altLang="ja-JP" sz="1200" b="1" dirty="0" err="1">
                <a:solidFill>
                  <a:srgbClr val="0000FF"/>
                </a:solidFill>
              </a:rPr>
              <a:t>PoP</a:t>
            </a:r>
            <a:r>
              <a:rPr lang="en-US" altLang="ja-JP" sz="1200" b="1" dirty="0">
                <a:solidFill>
                  <a:srgbClr val="0000FF"/>
                </a:solidFill>
              </a:rPr>
              <a:t> 22, 033107 (2015))</a:t>
            </a:r>
            <a:endParaRPr lang="ja-JP" altLang="en-US" sz="1200" dirty="0"/>
          </a:p>
        </p:txBody>
      </p:sp>
    </p:spTree>
    <p:extLst>
      <p:ext uri="{BB962C8B-B14F-4D97-AF65-F5344CB8AC3E}">
        <p14:creationId xmlns="" xmlns:p14="http://schemas.microsoft.com/office/powerpoint/2010/main" val="3341066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nvPr>
        </p:nvGraphicFramePr>
        <p:xfrm>
          <a:off x="5719502" y="1114056"/>
          <a:ext cx="4465900" cy="6671090"/>
        </p:xfrm>
        <a:graphic>
          <a:graphicData uri="http://schemas.openxmlformats.org/presentationml/2006/ole">
            <p:oleObj spid="_x0000_s116991" name="Graph" r:id="rId4" imgW="2905200" imgH="4158720" progId="Origin50.Graph">
              <p:embed/>
            </p:oleObj>
          </a:graphicData>
        </a:graphic>
      </p:graphicFrame>
      <p:graphicFrame>
        <p:nvGraphicFramePr>
          <p:cNvPr id="7" name="Object 6"/>
          <p:cNvGraphicFramePr>
            <a:graphicFrameLocks noChangeAspect="1"/>
          </p:cNvGraphicFramePr>
          <p:nvPr>
            <p:extLst/>
          </p:nvPr>
        </p:nvGraphicFramePr>
        <p:xfrm>
          <a:off x="-263" y="832778"/>
          <a:ext cx="4585263" cy="6978894"/>
        </p:xfrm>
        <a:graphic>
          <a:graphicData uri="http://schemas.openxmlformats.org/presentationml/2006/ole">
            <p:oleObj spid="_x0000_s116992" name="Graph" r:id="rId5" imgW="2905200" imgH="4158720" progId="Origin50.Graph">
              <p:embed/>
            </p:oleObj>
          </a:graphicData>
        </a:graphic>
      </p:graphicFrame>
      <p:cxnSp>
        <p:nvCxnSpPr>
          <p:cNvPr id="35" name="Straight Connector 34"/>
          <p:cNvCxnSpPr/>
          <p:nvPr/>
        </p:nvCxnSpPr>
        <p:spPr>
          <a:xfrm flipV="1">
            <a:off x="-263" y="821453"/>
            <a:ext cx="10079567"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50642" y="-26527"/>
            <a:ext cx="8977762" cy="646323"/>
          </a:xfrm>
          <a:prstGeom prst="rect">
            <a:avLst/>
          </a:prstGeom>
          <a:noFill/>
        </p:spPr>
        <p:txBody>
          <a:bodyPr wrap="none" lIns="91432" tIns="45716" rIns="91432" bIns="45716" rtlCol="0">
            <a:spAutoFit/>
          </a:bodyPr>
          <a:lstStyle/>
          <a:p>
            <a:pPr algn="ctr"/>
            <a:r>
              <a:rPr lang="en-US" b="1" dirty="0">
                <a:solidFill>
                  <a:srgbClr val="7030A0"/>
                </a:solidFill>
              </a:rPr>
              <a:t>D</a:t>
            </a:r>
            <a:r>
              <a:rPr lang="en-US" b="1" dirty="0" smtClean="0">
                <a:solidFill>
                  <a:srgbClr val="7030A0"/>
                </a:solidFill>
              </a:rPr>
              <a:t>ependence </a:t>
            </a:r>
            <a:r>
              <a:rPr lang="en-US" b="1" dirty="0">
                <a:solidFill>
                  <a:srgbClr val="7030A0"/>
                </a:solidFill>
              </a:rPr>
              <a:t>of x-ray spectra on energy of  laser </a:t>
            </a:r>
            <a:r>
              <a:rPr lang="en-US" b="1" dirty="0" smtClean="0">
                <a:solidFill>
                  <a:srgbClr val="7030A0"/>
                </a:solidFill>
              </a:rPr>
              <a:t>pulse (J-KAREN-P March 2017) </a:t>
            </a:r>
            <a:endParaRPr lang="en-US" b="1" dirty="0">
              <a:solidFill>
                <a:srgbClr val="7030A0"/>
              </a:solidFill>
            </a:endParaRPr>
          </a:p>
          <a:p>
            <a:pPr algn="ctr"/>
            <a:r>
              <a:rPr lang="en-US" b="1" dirty="0">
                <a:solidFill>
                  <a:srgbClr val="7030A0"/>
                </a:solidFill>
              </a:rPr>
              <a:t>(target SUS, thickness 5 µm; target in the focal plane) </a:t>
            </a:r>
          </a:p>
        </p:txBody>
      </p:sp>
      <p:grpSp>
        <p:nvGrpSpPr>
          <p:cNvPr id="118" name="Group 117"/>
          <p:cNvGrpSpPr/>
          <p:nvPr/>
        </p:nvGrpSpPr>
        <p:grpSpPr>
          <a:xfrm>
            <a:off x="3954112" y="2071174"/>
            <a:ext cx="1381095" cy="4507078"/>
            <a:chOff x="3587338" y="1517976"/>
            <a:chExt cx="1252904" cy="3480144"/>
          </a:xfrm>
        </p:grpSpPr>
        <p:sp>
          <p:nvSpPr>
            <p:cNvPr id="67" name="Freeform 66"/>
            <p:cNvSpPr/>
            <p:nvPr/>
          </p:nvSpPr>
          <p:spPr>
            <a:xfrm>
              <a:off x="3587338" y="1517976"/>
              <a:ext cx="1128958" cy="1982021"/>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2332568"/>
                <a:gd name="connsiteY0" fmla="*/ 2095703 h 2095928"/>
                <a:gd name="connsiteX1" fmla="*/ 180137 w 2332568"/>
                <a:gd name="connsiteY1" fmla="*/ 2095928 h 2095928"/>
                <a:gd name="connsiteX2" fmla="*/ 180137 w 2332568"/>
                <a:gd name="connsiteY2" fmla="*/ 0 h 2095928"/>
                <a:gd name="connsiteX3" fmla="*/ 2332568 w 233256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332568" h="2095928">
                  <a:moveTo>
                    <a:pt x="0" y="2095703"/>
                  </a:moveTo>
                  <a:lnTo>
                    <a:pt x="180137" y="2095928"/>
                  </a:lnTo>
                  <a:lnTo>
                    <a:pt x="180137" y="0"/>
                  </a:lnTo>
                  <a:lnTo>
                    <a:pt x="2332568" y="451"/>
                  </a:ln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596612" y="2117550"/>
              <a:ext cx="1175418" cy="2187377"/>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874018"/>
                <a:gd name="connsiteY0" fmla="*/ 2095703 h 2095928"/>
                <a:gd name="connsiteX1" fmla="*/ 263423 w 1874018"/>
                <a:gd name="connsiteY1" fmla="*/ 2095928 h 2095928"/>
                <a:gd name="connsiteX2" fmla="*/ 263423 w 1874018"/>
                <a:gd name="connsiteY2" fmla="*/ 0 h 2095928"/>
                <a:gd name="connsiteX3" fmla="*/ 1874018 w 187401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1874018" h="2095928">
                  <a:moveTo>
                    <a:pt x="0" y="2095703"/>
                  </a:moveTo>
                  <a:lnTo>
                    <a:pt x="263423" y="2095928"/>
                  </a:lnTo>
                  <a:lnTo>
                    <a:pt x="263423" y="0"/>
                  </a:lnTo>
                  <a:lnTo>
                    <a:pt x="1874018" y="451"/>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3595446" y="2755223"/>
              <a:ext cx="1176618" cy="1872734"/>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052488" h="2095928">
                  <a:moveTo>
                    <a:pt x="0" y="2095703"/>
                  </a:moveTo>
                  <a:lnTo>
                    <a:pt x="441893" y="2095928"/>
                  </a:lnTo>
                  <a:lnTo>
                    <a:pt x="441893" y="0"/>
                  </a:lnTo>
                  <a:lnTo>
                    <a:pt x="2052488" y="451"/>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609474" y="3625864"/>
              <a:ext cx="1230768" cy="1322935"/>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 name="connsiteX0" fmla="*/ 0 w 2157966"/>
                <a:gd name="connsiteY0" fmla="*/ 2095704 h 2095928"/>
                <a:gd name="connsiteX1" fmla="*/ 547371 w 2157966"/>
                <a:gd name="connsiteY1" fmla="*/ 2095928 h 2095928"/>
                <a:gd name="connsiteX2" fmla="*/ 547371 w 2157966"/>
                <a:gd name="connsiteY2" fmla="*/ 0 h 2095928"/>
                <a:gd name="connsiteX3" fmla="*/ 2157966 w 2157966"/>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157966" h="2095928">
                  <a:moveTo>
                    <a:pt x="0" y="2095704"/>
                  </a:moveTo>
                  <a:lnTo>
                    <a:pt x="547371" y="2095928"/>
                  </a:lnTo>
                  <a:lnTo>
                    <a:pt x="547371" y="0"/>
                  </a:lnTo>
                  <a:lnTo>
                    <a:pt x="2157966" y="451"/>
                  </a:lnTo>
                </a:path>
              </a:pathLst>
            </a:cu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3621760" y="4240307"/>
              <a:ext cx="1012845" cy="757813"/>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 name="connsiteX0" fmla="*/ 0 w 2195331"/>
                <a:gd name="connsiteY0" fmla="*/ 2126587 h 2126587"/>
                <a:gd name="connsiteX1" fmla="*/ 584736 w 2195331"/>
                <a:gd name="connsiteY1" fmla="*/ 2095928 h 2126587"/>
                <a:gd name="connsiteX2" fmla="*/ 584736 w 2195331"/>
                <a:gd name="connsiteY2" fmla="*/ 0 h 2126587"/>
                <a:gd name="connsiteX3" fmla="*/ 2195331 w 2195331"/>
                <a:gd name="connsiteY3" fmla="*/ 451 h 2126587"/>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42945"/>
                <a:gd name="connsiteY0" fmla="*/ 2095705 h 2095929"/>
                <a:gd name="connsiteX1" fmla="*/ 632350 w 2242945"/>
                <a:gd name="connsiteY1" fmla="*/ 2095928 h 2095929"/>
                <a:gd name="connsiteX2" fmla="*/ 632350 w 2242945"/>
                <a:gd name="connsiteY2" fmla="*/ 0 h 2095929"/>
                <a:gd name="connsiteX3" fmla="*/ 2242945 w 2242945"/>
                <a:gd name="connsiteY3" fmla="*/ 451 h 2095929"/>
                <a:gd name="connsiteX0" fmla="*/ 0 w 1766803"/>
                <a:gd name="connsiteY0" fmla="*/ 2095705 h 2095929"/>
                <a:gd name="connsiteX1" fmla="*/ 632350 w 1766803"/>
                <a:gd name="connsiteY1" fmla="*/ 2095928 h 2095929"/>
                <a:gd name="connsiteX2" fmla="*/ 632350 w 1766803"/>
                <a:gd name="connsiteY2" fmla="*/ 0 h 2095929"/>
                <a:gd name="connsiteX3" fmla="*/ 1766803 w 1766803"/>
                <a:gd name="connsiteY3" fmla="*/ 450 h 2095929"/>
              </a:gdLst>
              <a:ahLst/>
              <a:cxnLst>
                <a:cxn ang="0">
                  <a:pos x="connsiteX0" y="connsiteY0"/>
                </a:cxn>
                <a:cxn ang="0">
                  <a:pos x="connsiteX1" y="connsiteY1"/>
                </a:cxn>
                <a:cxn ang="0">
                  <a:pos x="connsiteX2" y="connsiteY2"/>
                </a:cxn>
                <a:cxn ang="0">
                  <a:pos x="connsiteX3" y="connsiteY3"/>
                </a:cxn>
              </a:cxnLst>
              <a:rect l="l" t="t" r="r" b="b"/>
              <a:pathLst>
                <a:path w="1766803" h="2095929">
                  <a:moveTo>
                    <a:pt x="0" y="2095705"/>
                  </a:moveTo>
                  <a:lnTo>
                    <a:pt x="632350" y="2095928"/>
                  </a:lnTo>
                  <a:lnTo>
                    <a:pt x="632350" y="0"/>
                  </a:lnTo>
                  <a:lnTo>
                    <a:pt x="1766803" y="450"/>
                  </a:lnTo>
                </a:path>
              </a:pathLst>
            </a:cu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Freeform 76"/>
          <p:cNvSpPr/>
          <p:nvPr/>
        </p:nvSpPr>
        <p:spPr>
          <a:xfrm flipH="1">
            <a:off x="5182694" y="2071175"/>
            <a:ext cx="1244467" cy="3155708"/>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2332568"/>
              <a:gd name="connsiteY0" fmla="*/ 2095703 h 2095928"/>
              <a:gd name="connsiteX1" fmla="*/ 180137 w 2332568"/>
              <a:gd name="connsiteY1" fmla="*/ 2095928 h 2095928"/>
              <a:gd name="connsiteX2" fmla="*/ 180137 w 2332568"/>
              <a:gd name="connsiteY2" fmla="*/ 0 h 2095928"/>
              <a:gd name="connsiteX3" fmla="*/ 2332568 w 233256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332568" h="2095928">
                <a:moveTo>
                  <a:pt x="0" y="2095703"/>
                </a:moveTo>
                <a:lnTo>
                  <a:pt x="180137" y="2095928"/>
                </a:lnTo>
                <a:lnTo>
                  <a:pt x="180137" y="0"/>
                </a:lnTo>
                <a:lnTo>
                  <a:pt x="2332568" y="451"/>
                </a:ln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78" name="Freeform 77"/>
          <p:cNvSpPr/>
          <p:nvPr/>
        </p:nvSpPr>
        <p:spPr>
          <a:xfrm flipH="1">
            <a:off x="5121257" y="2836450"/>
            <a:ext cx="1295681" cy="3170222"/>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874018"/>
              <a:gd name="connsiteY0" fmla="*/ 2095703 h 2095928"/>
              <a:gd name="connsiteX1" fmla="*/ 263423 w 1874018"/>
              <a:gd name="connsiteY1" fmla="*/ 2095928 h 2095928"/>
              <a:gd name="connsiteX2" fmla="*/ 263423 w 1874018"/>
              <a:gd name="connsiteY2" fmla="*/ 0 h 2095928"/>
              <a:gd name="connsiteX3" fmla="*/ 1874018 w 187401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1874018" h="2095928">
                <a:moveTo>
                  <a:pt x="0" y="2095703"/>
                </a:moveTo>
                <a:lnTo>
                  <a:pt x="263423" y="2095928"/>
                </a:lnTo>
                <a:lnTo>
                  <a:pt x="263423" y="0"/>
                </a:lnTo>
                <a:lnTo>
                  <a:pt x="1874018" y="451"/>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79" name="Freeform 78"/>
          <p:cNvSpPr/>
          <p:nvPr/>
        </p:nvSpPr>
        <p:spPr>
          <a:xfrm flipH="1">
            <a:off x="5121220" y="3673745"/>
            <a:ext cx="1297003" cy="2710636"/>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052488" h="2095928">
                <a:moveTo>
                  <a:pt x="0" y="2095703"/>
                </a:moveTo>
                <a:lnTo>
                  <a:pt x="441893" y="2095928"/>
                </a:lnTo>
                <a:lnTo>
                  <a:pt x="441893" y="0"/>
                </a:lnTo>
                <a:lnTo>
                  <a:pt x="2052488" y="451"/>
                </a:lnTo>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0" name="Freeform 79"/>
          <p:cNvSpPr/>
          <p:nvPr/>
        </p:nvSpPr>
        <p:spPr>
          <a:xfrm flipH="1">
            <a:off x="5046065" y="4801065"/>
            <a:ext cx="1356694" cy="1729526"/>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 name="connsiteX0" fmla="*/ 0 w 2157966"/>
              <a:gd name="connsiteY0" fmla="*/ 2095704 h 2095928"/>
              <a:gd name="connsiteX1" fmla="*/ 547371 w 2157966"/>
              <a:gd name="connsiteY1" fmla="*/ 2095928 h 2095928"/>
              <a:gd name="connsiteX2" fmla="*/ 547371 w 2157966"/>
              <a:gd name="connsiteY2" fmla="*/ 0 h 2095928"/>
              <a:gd name="connsiteX3" fmla="*/ 2157966 w 2157966"/>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157966" h="2095928">
                <a:moveTo>
                  <a:pt x="0" y="2095704"/>
                </a:moveTo>
                <a:lnTo>
                  <a:pt x="547371" y="2095928"/>
                </a:lnTo>
                <a:lnTo>
                  <a:pt x="547371" y="0"/>
                </a:lnTo>
                <a:lnTo>
                  <a:pt x="2157966" y="451"/>
                </a:lnTo>
              </a:path>
            </a:pathLst>
          </a:cu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1" name="Freeform 80"/>
          <p:cNvSpPr/>
          <p:nvPr/>
        </p:nvSpPr>
        <p:spPr>
          <a:xfrm flipH="1">
            <a:off x="5272739" y="5596820"/>
            <a:ext cx="1116474" cy="994694"/>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 name="connsiteX0" fmla="*/ 0 w 2195331"/>
              <a:gd name="connsiteY0" fmla="*/ 2126587 h 2126587"/>
              <a:gd name="connsiteX1" fmla="*/ 584736 w 2195331"/>
              <a:gd name="connsiteY1" fmla="*/ 2095928 h 2126587"/>
              <a:gd name="connsiteX2" fmla="*/ 584736 w 2195331"/>
              <a:gd name="connsiteY2" fmla="*/ 0 h 2126587"/>
              <a:gd name="connsiteX3" fmla="*/ 2195331 w 2195331"/>
              <a:gd name="connsiteY3" fmla="*/ 451 h 2126587"/>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31041"/>
              <a:gd name="connsiteY0" fmla="*/ 2111146 h 2111146"/>
              <a:gd name="connsiteX1" fmla="*/ 620446 w 2231041"/>
              <a:gd name="connsiteY1" fmla="*/ 2095928 h 2111146"/>
              <a:gd name="connsiteX2" fmla="*/ 620446 w 2231041"/>
              <a:gd name="connsiteY2" fmla="*/ 0 h 2111146"/>
              <a:gd name="connsiteX3" fmla="*/ 2231041 w 2231041"/>
              <a:gd name="connsiteY3" fmla="*/ 451 h 2111146"/>
              <a:gd name="connsiteX0" fmla="*/ 0 w 2242945"/>
              <a:gd name="connsiteY0" fmla="*/ 2095705 h 2095929"/>
              <a:gd name="connsiteX1" fmla="*/ 632350 w 2242945"/>
              <a:gd name="connsiteY1" fmla="*/ 2095928 h 2095929"/>
              <a:gd name="connsiteX2" fmla="*/ 632350 w 2242945"/>
              <a:gd name="connsiteY2" fmla="*/ 0 h 2095929"/>
              <a:gd name="connsiteX3" fmla="*/ 2242945 w 2242945"/>
              <a:gd name="connsiteY3" fmla="*/ 451 h 2095929"/>
              <a:gd name="connsiteX0" fmla="*/ 0 w 1766803"/>
              <a:gd name="connsiteY0" fmla="*/ 2095705 h 2095929"/>
              <a:gd name="connsiteX1" fmla="*/ 632350 w 1766803"/>
              <a:gd name="connsiteY1" fmla="*/ 2095928 h 2095929"/>
              <a:gd name="connsiteX2" fmla="*/ 632350 w 1766803"/>
              <a:gd name="connsiteY2" fmla="*/ 0 h 2095929"/>
              <a:gd name="connsiteX3" fmla="*/ 1766803 w 1766803"/>
              <a:gd name="connsiteY3" fmla="*/ 450 h 2095929"/>
            </a:gdLst>
            <a:ahLst/>
            <a:cxnLst>
              <a:cxn ang="0">
                <a:pos x="connsiteX0" y="connsiteY0"/>
              </a:cxn>
              <a:cxn ang="0">
                <a:pos x="connsiteX1" y="connsiteY1"/>
              </a:cxn>
              <a:cxn ang="0">
                <a:pos x="connsiteX2" y="connsiteY2"/>
              </a:cxn>
              <a:cxn ang="0">
                <a:pos x="connsiteX3" y="connsiteY3"/>
              </a:cxn>
            </a:cxnLst>
            <a:rect l="l" t="t" r="r" b="b"/>
            <a:pathLst>
              <a:path w="1766803" h="2095929">
                <a:moveTo>
                  <a:pt x="0" y="2095705"/>
                </a:moveTo>
                <a:lnTo>
                  <a:pt x="632350" y="2095928"/>
                </a:lnTo>
                <a:lnTo>
                  <a:pt x="632350" y="0"/>
                </a:lnTo>
                <a:lnTo>
                  <a:pt x="1766803" y="450"/>
                </a:lnTo>
              </a:path>
            </a:pathLst>
          </a:cu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64" name="TextBox 63"/>
          <p:cNvSpPr txBox="1"/>
          <p:nvPr/>
        </p:nvSpPr>
        <p:spPr>
          <a:xfrm>
            <a:off x="2440522" y="1516671"/>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65" name="TextBox 64"/>
          <p:cNvSpPr txBox="1"/>
          <p:nvPr/>
        </p:nvSpPr>
        <p:spPr>
          <a:xfrm>
            <a:off x="2713595" y="2519342"/>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73" name="TextBox 72"/>
          <p:cNvSpPr txBox="1"/>
          <p:nvPr/>
        </p:nvSpPr>
        <p:spPr>
          <a:xfrm>
            <a:off x="1451325" y="4140221"/>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93" name="Rectangle 92"/>
          <p:cNvSpPr/>
          <p:nvPr/>
        </p:nvSpPr>
        <p:spPr>
          <a:xfrm>
            <a:off x="4407339" y="4582221"/>
            <a:ext cx="1547301" cy="6830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4" name="Rectangle 93"/>
          <p:cNvSpPr/>
          <p:nvPr/>
        </p:nvSpPr>
        <p:spPr>
          <a:xfrm>
            <a:off x="4448782" y="5425502"/>
            <a:ext cx="1469936" cy="6752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56" name="TextBox 55"/>
          <p:cNvSpPr txBox="1"/>
          <p:nvPr/>
        </p:nvSpPr>
        <p:spPr>
          <a:xfrm>
            <a:off x="8929156" y="2630309"/>
            <a:ext cx="732405" cy="312858"/>
          </a:xfrm>
          <a:prstGeom prst="rect">
            <a:avLst/>
          </a:prstGeom>
          <a:noFill/>
        </p:spPr>
        <p:txBody>
          <a:bodyPr wrap="none" lIns="91432" tIns="45716" rIns="91432" bIns="45716" rtlCol="0">
            <a:spAutoFit/>
          </a:bodyPr>
          <a:lstStyle/>
          <a:p>
            <a:r>
              <a:rPr lang="en-US" sz="1400" dirty="0">
                <a:solidFill>
                  <a:srgbClr val="7030A0"/>
                </a:solidFill>
              </a:rPr>
              <a:t> Cr K</a:t>
            </a:r>
            <a:r>
              <a:rPr lang="en-US" sz="1400" baseline="-25000" dirty="0">
                <a:solidFill>
                  <a:srgbClr val="7030A0"/>
                </a:solidFill>
                <a:sym typeface="Symbol" panose="05050102010706020507" pitchFamily="18" charset="2"/>
              </a:rPr>
              <a:t></a:t>
            </a:r>
            <a:r>
              <a:rPr lang="en-US" sz="1400" dirty="0">
                <a:solidFill>
                  <a:srgbClr val="7030A0"/>
                </a:solidFill>
                <a:sym typeface="Symbol" panose="05050102010706020507" pitchFamily="18" charset="2"/>
              </a:rPr>
              <a:t> </a:t>
            </a:r>
            <a:endParaRPr lang="en-US" sz="1400" dirty="0">
              <a:solidFill>
                <a:srgbClr val="7030A0"/>
              </a:solidFill>
            </a:endParaRPr>
          </a:p>
        </p:txBody>
      </p:sp>
      <p:sp>
        <p:nvSpPr>
          <p:cNvPr id="58" name="TextBox 57"/>
          <p:cNvSpPr txBox="1"/>
          <p:nvPr/>
        </p:nvSpPr>
        <p:spPr>
          <a:xfrm>
            <a:off x="6517753" y="3497382"/>
            <a:ext cx="675169" cy="323157"/>
          </a:xfrm>
          <a:prstGeom prst="rect">
            <a:avLst/>
          </a:prstGeom>
          <a:noFill/>
        </p:spPr>
        <p:txBody>
          <a:bodyPr wrap="none" lIns="91432" tIns="45716" rIns="91432" bIns="45716" rtlCol="0">
            <a:spAutoFit/>
          </a:bodyPr>
          <a:lstStyle/>
          <a:p>
            <a:r>
              <a:rPr lang="en-US" sz="1500" b="1" dirty="0">
                <a:latin typeface="+mn-lt"/>
              </a:rPr>
              <a:t> K</a:t>
            </a:r>
            <a:r>
              <a:rPr lang="en-US" sz="1500" b="1" baseline="-25000" dirty="0">
                <a:latin typeface="+mn-lt"/>
                <a:sym typeface="Symbol" panose="05050102010706020507" pitchFamily="18" charset="2"/>
              </a:rPr>
              <a:t></a:t>
            </a:r>
            <a:r>
              <a:rPr lang="en-US" sz="1500" b="1" dirty="0">
                <a:latin typeface="+mn-lt"/>
                <a:sym typeface="Symbol" panose="05050102010706020507" pitchFamily="18" charset="2"/>
              </a:rPr>
              <a:t> (7)</a:t>
            </a:r>
            <a:endParaRPr lang="en-US" sz="1500" b="1" dirty="0">
              <a:latin typeface="+mn-lt"/>
            </a:endParaRPr>
          </a:p>
        </p:txBody>
      </p:sp>
      <p:sp>
        <p:nvSpPr>
          <p:cNvPr id="59" name="TextBox 58"/>
          <p:cNvSpPr txBox="1"/>
          <p:nvPr/>
        </p:nvSpPr>
        <p:spPr>
          <a:xfrm>
            <a:off x="6578964" y="3304598"/>
            <a:ext cx="417423" cy="329770"/>
          </a:xfrm>
          <a:prstGeom prst="rect">
            <a:avLst/>
          </a:prstGeom>
          <a:noFill/>
        </p:spPr>
        <p:txBody>
          <a:bodyPr wrap="none" lIns="91432" tIns="45716" rIns="91432" bIns="45716" rtlCol="0">
            <a:spAutoFit/>
          </a:bodyPr>
          <a:lstStyle/>
          <a:p>
            <a:r>
              <a:rPr lang="en-US" sz="1500" b="1" dirty="0">
                <a:latin typeface="+mn-lt"/>
              </a:rPr>
              <a:t>Fe </a:t>
            </a:r>
          </a:p>
        </p:txBody>
      </p:sp>
      <p:sp>
        <p:nvSpPr>
          <p:cNvPr id="61" name="TextBox 60"/>
          <p:cNvSpPr txBox="1"/>
          <p:nvPr/>
        </p:nvSpPr>
        <p:spPr>
          <a:xfrm>
            <a:off x="8643080" y="1753702"/>
            <a:ext cx="675169" cy="323157"/>
          </a:xfrm>
          <a:prstGeom prst="rect">
            <a:avLst/>
          </a:prstGeom>
          <a:noFill/>
        </p:spPr>
        <p:txBody>
          <a:bodyPr wrap="none" lIns="91432" tIns="45716" rIns="91432" bIns="45716" rtlCol="0">
            <a:spAutoFit/>
          </a:bodyPr>
          <a:lstStyle/>
          <a:p>
            <a:r>
              <a:rPr lang="en-US" sz="1500" b="1" dirty="0">
                <a:latin typeface="+mn-lt"/>
              </a:rPr>
              <a:t> K</a:t>
            </a:r>
            <a:r>
              <a:rPr lang="en-US" sz="1500" b="1" baseline="-25000" dirty="0">
                <a:latin typeface="+mn-lt"/>
                <a:sym typeface="Symbol" panose="05050102010706020507" pitchFamily="18" charset="2"/>
              </a:rPr>
              <a:t></a:t>
            </a:r>
            <a:r>
              <a:rPr lang="en-US" sz="1500" b="1" dirty="0">
                <a:latin typeface="+mn-lt"/>
                <a:sym typeface="Symbol" panose="05050102010706020507" pitchFamily="18" charset="2"/>
              </a:rPr>
              <a:t> (8)</a:t>
            </a:r>
            <a:endParaRPr lang="en-US" sz="1500" b="1" dirty="0">
              <a:latin typeface="+mn-lt"/>
            </a:endParaRPr>
          </a:p>
        </p:txBody>
      </p:sp>
      <p:sp>
        <p:nvSpPr>
          <p:cNvPr id="62" name="TextBox 61"/>
          <p:cNvSpPr txBox="1"/>
          <p:nvPr/>
        </p:nvSpPr>
        <p:spPr>
          <a:xfrm>
            <a:off x="8669306" y="1571220"/>
            <a:ext cx="417423" cy="329770"/>
          </a:xfrm>
          <a:prstGeom prst="rect">
            <a:avLst/>
          </a:prstGeom>
          <a:noFill/>
        </p:spPr>
        <p:txBody>
          <a:bodyPr wrap="none" lIns="91432" tIns="45716" rIns="91432" bIns="45716" rtlCol="0">
            <a:spAutoFit/>
          </a:bodyPr>
          <a:lstStyle/>
          <a:p>
            <a:r>
              <a:rPr lang="en-US" sz="1500" b="1" dirty="0">
                <a:latin typeface="+mn-lt"/>
              </a:rPr>
              <a:t>Fe </a:t>
            </a:r>
          </a:p>
        </p:txBody>
      </p:sp>
      <p:sp>
        <p:nvSpPr>
          <p:cNvPr id="63" name="TextBox 62"/>
          <p:cNvSpPr txBox="1"/>
          <p:nvPr/>
        </p:nvSpPr>
        <p:spPr>
          <a:xfrm>
            <a:off x="7514842" y="2713140"/>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02" name="TextBox 101"/>
          <p:cNvSpPr txBox="1"/>
          <p:nvPr/>
        </p:nvSpPr>
        <p:spPr>
          <a:xfrm>
            <a:off x="216072" y="1086369"/>
            <a:ext cx="3685608" cy="369324"/>
          </a:xfrm>
          <a:prstGeom prst="rect">
            <a:avLst/>
          </a:prstGeom>
          <a:noFill/>
        </p:spPr>
        <p:txBody>
          <a:bodyPr wrap="none" lIns="91432" tIns="45716" rIns="91432" bIns="45716" rtlCol="0">
            <a:spAutoFit/>
          </a:bodyPr>
          <a:lstStyle/>
          <a:p>
            <a:r>
              <a:rPr lang="en-US" b="1" i="1" dirty="0"/>
              <a:t>From the front side of the target</a:t>
            </a:r>
          </a:p>
        </p:txBody>
      </p:sp>
      <p:sp>
        <p:nvSpPr>
          <p:cNvPr id="103" name="TextBox 102"/>
          <p:cNvSpPr txBox="1"/>
          <p:nvPr/>
        </p:nvSpPr>
        <p:spPr>
          <a:xfrm>
            <a:off x="6644971" y="1117711"/>
            <a:ext cx="3595840" cy="369324"/>
          </a:xfrm>
          <a:prstGeom prst="rect">
            <a:avLst/>
          </a:prstGeom>
          <a:noFill/>
        </p:spPr>
        <p:txBody>
          <a:bodyPr wrap="none" lIns="91432" tIns="45716" rIns="91432" bIns="45716" rtlCol="0">
            <a:spAutoFit/>
          </a:bodyPr>
          <a:lstStyle/>
          <a:p>
            <a:r>
              <a:rPr lang="en-US" b="1" i="1" dirty="0"/>
              <a:t>From the rear side of the target</a:t>
            </a:r>
          </a:p>
        </p:txBody>
      </p:sp>
      <p:grpSp>
        <p:nvGrpSpPr>
          <p:cNvPr id="126" name="Group 125"/>
          <p:cNvGrpSpPr/>
          <p:nvPr/>
        </p:nvGrpSpPr>
        <p:grpSpPr>
          <a:xfrm>
            <a:off x="4382374" y="5363420"/>
            <a:ext cx="1612942" cy="736116"/>
            <a:chOff x="4360857" y="5924367"/>
            <a:chExt cx="1463232" cy="667791"/>
          </a:xfrm>
        </p:grpSpPr>
        <p:sp>
          <p:nvSpPr>
            <p:cNvPr id="88" name="Rectangle 87"/>
            <p:cNvSpPr/>
            <p:nvPr/>
          </p:nvSpPr>
          <p:spPr>
            <a:xfrm>
              <a:off x="4672436" y="5924367"/>
              <a:ext cx="618333" cy="279210"/>
            </a:xfrm>
            <a:prstGeom prst="rect">
              <a:avLst/>
            </a:prstGeom>
          </p:spPr>
          <p:txBody>
            <a:bodyPr wrap="none">
              <a:spAutoFit/>
            </a:bodyPr>
            <a:lstStyle/>
            <a:p>
              <a:pPr algn="ctr"/>
              <a:r>
                <a:rPr lang="en-US" sz="1400" b="1" dirty="0"/>
                <a:t>0.75 J</a:t>
              </a:r>
            </a:p>
          </p:txBody>
        </p:sp>
        <p:sp>
          <p:nvSpPr>
            <p:cNvPr id="89" name="Rectangle 88"/>
            <p:cNvSpPr/>
            <p:nvPr/>
          </p:nvSpPr>
          <p:spPr>
            <a:xfrm>
              <a:off x="4360857" y="6097002"/>
              <a:ext cx="1463232" cy="279210"/>
            </a:xfrm>
            <a:prstGeom prst="rect">
              <a:avLst/>
            </a:prstGeom>
          </p:spPr>
          <p:txBody>
            <a:bodyPr wrap="none">
              <a:spAutoFit/>
            </a:bodyPr>
            <a:lstStyle/>
            <a:p>
              <a:pPr lvl="0" algn="ctr">
                <a:defRPr/>
              </a:pPr>
              <a:r>
                <a:rPr lang="en-US" sz="1400" b="1" dirty="0"/>
                <a:t>( 0.5·10</a:t>
              </a:r>
              <a:r>
                <a:rPr lang="en-US" sz="1400" b="1" baseline="30000" dirty="0"/>
                <a:t>21</a:t>
              </a:r>
              <a:r>
                <a:rPr lang="en-US" sz="1400" b="1" dirty="0"/>
                <a:t> W/cm</a:t>
              </a:r>
              <a:r>
                <a:rPr lang="en-US" sz="1400" b="1" baseline="30000" dirty="0"/>
                <a:t>2 </a:t>
              </a:r>
              <a:r>
                <a:rPr lang="en-US" sz="1400" b="1" dirty="0"/>
                <a:t>)</a:t>
              </a:r>
            </a:p>
          </p:txBody>
        </p:sp>
        <p:cxnSp>
          <p:nvCxnSpPr>
            <p:cNvPr id="100" name="Straight Connector 99"/>
            <p:cNvCxnSpPr/>
            <p:nvPr/>
          </p:nvCxnSpPr>
          <p:spPr>
            <a:xfrm>
              <a:off x="5036872" y="6356183"/>
              <a:ext cx="4360" cy="22509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4581677" y="6312948"/>
              <a:ext cx="382749" cy="279210"/>
            </a:xfrm>
            <a:prstGeom prst="rect">
              <a:avLst/>
            </a:prstGeom>
          </p:spPr>
          <p:txBody>
            <a:bodyPr wrap="none">
              <a:spAutoFit/>
            </a:bodyPr>
            <a:lstStyle/>
            <a:p>
              <a:pPr algn="ctr"/>
              <a:r>
                <a:rPr lang="en-US" sz="1400" b="1" dirty="0"/>
                <a:t>----</a:t>
              </a:r>
            </a:p>
          </p:txBody>
        </p:sp>
        <p:sp>
          <p:nvSpPr>
            <p:cNvPr id="125" name="Rectangle 124"/>
            <p:cNvSpPr/>
            <p:nvPr/>
          </p:nvSpPr>
          <p:spPr>
            <a:xfrm>
              <a:off x="5143151" y="6296903"/>
              <a:ext cx="382749" cy="279210"/>
            </a:xfrm>
            <a:prstGeom prst="rect">
              <a:avLst/>
            </a:prstGeom>
          </p:spPr>
          <p:txBody>
            <a:bodyPr wrap="none">
              <a:spAutoFit/>
            </a:bodyPr>
            <a:lstStyle/>
            <a:p>
              <a:pPr algn="ctr"/>
              <a:r>
                <a:rPr lang="en-US" sz="1400" b="1" dirty="0"/>
                <a:t>----</a:t>
              </a:r>
            </a:p>
          </p:txBody>
        </p:sp>
      </p:grpSp>
      <p:sp>
        <p:nvSpPr>
          <p:cNvPr id="127" name="Rectangle 126"/>
          <p:cNvSpPr/>
          <p:nvPr/>
        </p:nvSpPr>
        <p:spPr>
          <a:xfrm>
            <a:off x="4777954" y="4536718"/>
            <a:ext cx="595035" cy="312842"/>
          </a:xfrm>
          <a:prstGeom prst="rect">
            <a:avLst/>
          </a:prstGeom>
        </p:spPr>
        <p:txBody>
          <a:bodyPr wrap="none" lIns="91432" tIns="45716" rIns="91432" bIns="45716">
            <a:spAutoFit/>
          </a:bodyPr>
          <a:lstStyle/>
          <a:p>
            <a:pPr algn="ctr"/>
            <a:r>
              <a:rPr lang="en-US" sz="1400" b="1" dirty="0"/>
              <a:t>1.7 J</a:t>
            </a:r>
          </a:p>
        </p:txBody>
      </p:sp>
      <p:sp>
        <p:nvSpPr>
          <p:cNvPr id="128" name="Rectangle 127"/>
          <p:cNvSpPr/>
          <p:nvPr/>
        </p:nvSpPr>
        <p:spPr>
          <a:xfrm>
            <a:off x="4391227" y="4727016"/>
            <a:ext cx="1612926" cy="307768"/>
          </a:xfrm>
          <a:prstGeom prst="rect">
            <a:avLst/>
          </a:prstGeom>
        </p:spPr>
        <p:txBody>
          <a:bodyPr wrap="none" lIns="91432" tIns="45716" rIns="91432" bIns="45716">
            <a:spAutoFit/>
          </a:bodyPr>
          <a:lstStyle/>
          <a:p>
            <a:pPr lvl="0" algn="ctr">
              <a:defRPr/>
            </a:pPr>
            <a:r>
              <a:rPr lang="en-US" sz="1400" b="1" dirty="0"/>
              <a:t>( 1.1·10</a:t>
            </a:r>
            <a:r>
              <a:rPr lang="en-US" sz="1400" b="1" baseline="30000" dirty="0"/>
              <a:t>21</a:t>
            </a:r>
            <a:r>
              <a:rPr lang="en-US" sz="1400" b="1" dirty="0"/>
              <a:t> W/cm</a:t>
            </a:r>
            <a:r>
              <a:rPr lang="en-US" sz="1400" b="1" baseline="30000" dirty="0"/>
              <a:t>2 </a:t>
            </a:r>
            <a:r>
              <a:rPr lang="en-US" sz="1400" b="1" dirty="0"/>
              <a:t>)</a:t>
            </a:r>
          </a:p>
        </p:txBody>
      </p:sp>
      <p:cxnSp>
        <p:nvCxnSpPr>
          <p:cNvPr id="129" name="Straight Connector 128"/>
          <p:cNvCxnSpPr/>
          <p:nvPr/>
        </p:nvCxnSpPr>
        <p:spPr>
          <a:xfrm>
            <a:off x="5123131" y="4986189"/>
            <a:ext cx="4806" cy="2481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4434982" y="4965057"/>
            <a:ext cx="768158" cy="312842"/>
          </a:xfrm>
          <a:prstGeom prst="rect">
            <a:avLst/>
          </a:prstGeom>
        </p:spPr>
        <p:txBody>
          <a:bodyPr wrap="none" lIns="91432" tIns="45716" rIns="91432" bIns="45716">
            <a:spAutoFit/>
          </a:bodyPr>
          <a:lstStyle/>
          <a:p>
            <a:pPr algn="ctr"/>
            <a:r>
              <a:rPr lang="en-US" sz="1400" b="1" dirty="0"/>
              <a:t>400 eV</a:t>
            </a:r>
          </a:p>
        </p:txBody>
      </p:sp>
      <p:sp>
        <p:nvSpPr>
          <p:cNvPr id="131" name="Rectangle 130"/>
          <p:cNvSpPr/>
          <p:nvPr/>
        </p:nvSpPr>
        <p:spPr>
          <a:xfrm>
            <a:off x="5080430" y="4960637"/>
            <a:ext cx="768158" cy="312842"/>
          </a:xfrm>
          <a:prstGeom prst="rect">
            <a:avLst/>
          </a:prstGeom>
        </p:spPr>
        <p:txBody>
          <a:bodyPr wrap="none" lIns="91432" tIns="45716" rIns="91432" bIns="45716">
            <a:spAutoFit/>
          </a:bodyPr>
          <a:lstStyle/>
          <a:p>
            <a:pPr algn="ctr"/>
            <a:r>
              <a:rPr lang="en-US" sz="1400" b="1" dirty="0"/>
              <a:t>300 eV</a:t>
            </a:r>
          </a:p>
        </p:txBody>
      </p:sp>
      <p:grpSp>
        <p:nvGrpSpPr>
          <p:cNvPr id="3" name="Group 2"/>
          <p:cNvGrpSpPr/>
          <p:nvPr/>
        </p:nvGrpSpPr>
        <p:grpSpPr>
          <a:xfrm>
            <a:off x="4362577" y="3543229"/>
            <a:ext cx="1663681" cy="744957"/>
            <a:chOff x="4363367" y="3643704"/>
            <a:chExt cx="1663681" cy="744956"/>
          </a:xfrm>
        </p:grpSpPr>
        <p:grpSp>
          <p:nvGrpSpPr>
            <p:cNvPr id="2" name="Group 1"/>
            <p:cNvGrpSpPr/>
            <p:nvPr/>
          </p:nvGrpSpPr>
          <p:grpSpPr>
            <a:xfrm>
              <a:off x="4363367" y="3643704"/>
              <a:ext cx="1663681" cy="744956"/>
              <a:chOff x="4363367" y="3643704"/>
              <a:chExt cx="1663681" cy="744956"/>
            </a:xfrm>
          </p:grpSpPr>
          <p:sp>
            <p:nvSpPr>
              <p:cNvPr id="92" name="Rectangle 91"/>
              <p:cNvSpPr/>
              <p:nvPr/>
            </p:nvSpPr>
            <p:spPr>
              <a:xfrm>
                <a:off x="4363367" y="3693527"/>
                <a:ext cx="1645113" cy="673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807255" y="3643704"/>
                <a:ext cx="582211" cy="307777"/>
              </a:xfrm>
              <a:prstGeom prst="rect">
                <a:avLst/>
              </a:prstGeom>
            </p:spPr>
            <p:txBody>
              <a:bodyPr wrap="none">
                <a:spAutoFit/>
              </a:bodyPr>
              <a:lstStyle/>
              <a:p>
                <a:pPr algn="ctr"/>
                <a:r>
                  <a:rPr lang="en-US" sz="1400" b="1" dirty="0"/>
                  <a:t>3.4 J</a:t>
                </a:r>
              </a:p>
            </p:txBody>
          </p:sp>
          <p:sp>
            <p:nvSpPr>
              <p:cNvPr id="136" name="Rectangle 135"/>
              <p:cNvSpPr/>
              <p:nvPr/>
            </p:nvSpPr>
            <p:spPr>
              <a:xfrm>
                <a:off x="4414106" y="3834002"/>
                <a:ext cx="1612942" cy="307777"/>
              </a:xfrm>
              <a:prstGeom prst="rect">
                <a:avLst/>
              </a:prstGeom>
            </p:spPr>
            <p:txBody>
              <a:bodyPr wrap="none">
                <a:spAutoFit/>
              </a:bodyPr>
              <a:lstStyle/>
              <a:p>
                <a:pPr lvl="0" algn="ctr">
                  <a:defRPr/>
                </a:pPr>
                <a:r>
                  <a:rPr lang="en-US" sz="1400" b="1" dirty="0"/>
                  <a:t>( 2.3·10</a:t>
                </a:r>
                <a:r>
                  <a:rPr lang="en-US" sz="1400" b="1" baseline="30000" dirty="0"/>
                  <a:t>21</a:t>
                </a:r>
                <a:r>
                  <a:rPr lang="en-US" sz="1400" b="1" dirty="0"/>
                  <a:t> W/cm</a:t>
                </a:r>
                <a:r>
                  <a:rPr lang="en-US" sz="1400" b="1" baseline="30000" dirty="0"/>
                  <a:t>2 </a:t>
                </a:r>
                <a:r>
                  <a:rPr lang="en-US" sz="1400" b="1" dirty="0"/>
                  <a:t>)</a:t>
                </a:r>
              </a:p>
            </p:txBody>
          </p:sp>
          <p:sp>
            <p:nvSpPr>
              <p:cNvPr id="137" name="Rectangle 136"/>
              <p:cNvSpPr/>
              <p:nvPr/>
            </p:nvSpPr>
            <p:spPr>
              <a:xfrm>
                <a:off x="4426095" y="4072043"/>
                <a:ext cx="752129" cy="307777"/>
              </a:xfrm>
              <a:prstGeom prst="rect">
                <a:avLst/>
              </a:prstGeom>
            </p:spPr>
            <p:txBody>
              <a:bodyPr wrap="none">
                <a:spAutoFit/>
              </a:bodyPr>
              <a:lstStyle/>
              <a:p>
                <a:pPr algn="ctr"/>
                <a:r>
                  <a:rPr lang="en-US" sz="1400" b="1" dirty="0"/>
                  <a:t>700 eV</a:t>
                </a:r>
              </a:p>
            </p:txBody>
          </p:sp>
          <p:sp>
            <p:nvSpPr>
              <p:cNvPr id="138" name="Rectangle 137"/>
              <p:cNvSpPr/>
              <p:nvPr/>
            </p:nvSpPr>
            <p:spPr>
              <a:xfrm>
                <a:off x="5111330" y="4080883"/>
                <a:ext cx="752129" cy="307777"/>
              </a:xfrm>
              <a:prstGeom prst="rect">
                <a:avLst/>
              </a:prstGeom>
            </p:spPr>
            <p:txBody>
              <a:bodyPr wrap="none">
                <a:spAutoFit/>
              </a:bodyPr>
              <a:lstStyle/>
              <a:p>
                <a:pPr algn="ctr"/>
                <a:r>
                  <a:rPr lang="en-US" sz="1400" b="1" dirty="0"/>
                  <a:t>600 eV</a:t>
                </a:r>
              </a:p>
            </p:txBody>
          </p:sp>
        </p:grpSp>
        <p:cxnSp>
          <p:nvCxnSpPr>
            <p:cNvPr id="147" name="Straight Connector 146"/>
            <p:cNvCxnSpPr/>
            <p:nvPr/>
          </p:nvCxnSpPr>
          <p:spPr>
            <a:xfrm>
              <a:off x="5132765" y="4119698"/>
              <a:ext cx="4806" cy="2481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331394" y="2680357"/>
            <a:ext cx="1716962" cy="736116"/>
            <a:chOff x="4332189" y="2750692"/>
            <a:chExt cx="1716963" cy="736116"/>
          </a:xfrm>
        </p:grpSpPr>
        <p:sp>
          <p:nvSpPr>
            <p:cNvPr id="133" name="Rectangle 132"/>
            <p:cNvSpPr/>
            <p:nvPr/>
          </p:nvSpPr>
          <p:spPr>
            <a:xfrm>
              <a:off x="4372210" y="2790669"/>
              <a:ext cx="1645113" cy="673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829353" y="2750692"/>
              <a:ext cx="582211" cy="307777"/>
            </a:xfrm>
            <a:prstGeom prst="rect">
              <a:avLst/>
            </a:prstGeom>
          </p:spPr>
          <p:txBody>
            <a:bodyPr wrap="none">
              <a:spAutoFit/>
            </a:bodyPr>
            <a:lstStyle/>
            <a:p>
              <a:pPr algn="ctr"/>
              <a:r>
                <a:rPr lang="en-US" sz="1400" b="1" dirty="0"/>
                <a:t>6.5 J</a:t>
              </a:r>
            </a:p>
          </p:txBody>
        </p:sp>
        <p:sp>
          <p:nvSpPr>
            <p:cNvPr id="140" name="Rectangle 139"/>
            <p:cNvSpPr/>
            <p:nvPr/>
          </p:nvSpPr>
          <p:spPr>
            <a:xfrm>
              <a:off x="4436209" y="2940991"/>
              <a:ext cx="1612943" cy="307777"/>
            </a:xfrm>
            <a:prstGeom prst="rect">
              <a:avLst/>
            </a:prstGeom>
          </p:spPr>
          <p:txBody>
            <a:bodyPr wrap="none">
              <a:spAutoFit/>
            </a:bodyPr>
            <a:lstStyle/>
            <a:p>
              <a:pPr lvl="0" algn="ctr">
                <a:defRPr/>
              </a:pPr>
              <a:r>
                <a:rPr lang="en-US" sz="1400" b="1" dirty="0"/>
                <a:t>( 4.4·10</a:t>
              </a:r>
              <a:r>
                <a:rPr lang="en-US" sz="1400" b="1" baseline="30000" dirty="0"/>
                <a:t>21</a:t>
              </a:r>
              <a:r>
                <a:rPr lang="en-US" sz="1400" b="1" dirty="0"/>
                <a:t> W/cm</a:t>
              </a:r>
              <a:r>
                <a:rPr lang="en-US" sz="1400" b="1" baseline="30000" dirty="0"/>
                <a:t>2 </a:t>
              </a:r>
              <a:r>
                <a:rPr lang="en-US" sz="1400" b="1" dirty="0"/>
                <a:t>)</a:t>
              </a:r>
            </a:p>
          </p:txBody>
        </p:sp>
        <p:sp>
          <p:nvSpPr>
            <p:cNvPr id="141" name="Rectangle 140"/>
            <p:cNvSpPr/>
            <p:nvPr/>
          </p:nvSpPr>
          <p:spPr>
            <a:xfrm>
              <a:off x="4332189" y="3179031"/>
              <a:ext cx="851515" cy="307777"/>
            </a:xfrm>
            <a:prstGeom prst="rect">
              <a:avLst/>
            </a:prstGeom>
          </p:spPr>
          <p:txBody>
            <a:bodyPr wrap="none">
              <a:spAutoFit/>
            </a:bodyPr>
            <a:lstStyle/>
            <a:p>
              <a:pPr algn="ctr"/>
              <a:r>
                <a:rPr lang="en-US" sz="1400" b="1" dirty="0"/>
                <a:t>1000 eV</a:t>
              </a:r>
            </a:p>
          </p:txBody>
        </p:sp>
        <p:sp>
          <p:nvSpPr>
            <p:cNvPr id="142" name="Rectangle 141"/>
            <p:cNvSpPr/>
            <p:nvPr/>
          </p:nvSpPr>
          <p:spPr>
            <a:xfrm>
              <a:off x="5133435" y="3174610"/>
              <a:ext cx="752129" cy="307777"/>
            </a:xfrm>
            <a:prstGeom prst="rect">
              <a:avLst/>
            </a:prstGeom>
          </p:spPr>
          <p:txBody>
            <a:bodyPr wrap="none">
              <a:spAutoFit/>
            </a:bodyPr>
            <a:lstStyle/>
            <a:p>
              <a:pPr algn="ctr"/>
              <a:r>
                <a:rPr lang="en-US" sz="1400" b="1" dirty="0"/>
                <a:t>900 eV</a:t>
              </a:r>
            </a:p>
          </p:txBody>
        </p:sp>
        <p:cxnSp>
          <p:nvCxnSpPr>
            <p:cNvPr id="148" name="Straight Connector 147"/>
            <p:cNvCxnSpPr/>
            <p:nvPr/>
          </p:nvCxnSpPr>
          <p:spPr>
            <a:xfrm>
              <a:off x="5132760" y="3217841"/>
              <a:ext cx="4806" cy="2481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353496" y="1817490"/>
            <a:ext cx="1716963" cy="736114"/>
            <a:chOff x="4354288" y="1857681"/>
            <a:chExt cx="1716964" cy="736114"/>
          </a:xfrm>
        </p:grpSpPr>
        <p:sp>
          <p:nvSpPr>
            <p:cNvPr id="134" name="Rectangle 133"/>
            <p:cNvSpPr/>
            <p:nvPr/>
          </p:nvSpPr>
          <p:spPr>
            <a:xfrm>
              <a:off x="4354526" y="1897654"/>
              <a:ext cx="1645113" cy="673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4851452" y="1857681"/>
              <a:ext cx="582211" cy="307777"/>
            </a:xfrm>
            <a:prstGeom prst="rect">
              <a:avLst/>
            </a:prstGeom>
          </p:spPr>
          <p:txBody>
            <a:bodyPr wrap="none">
              <a:spAutoFit/>
            </a:bodyPr>
            <a:lstStyle/>
            <a:p>
              <a:pPr algn="ctr"/>
              <a:r>
                <a:rPr lang="en-US" sz="1400" b="1" dirty="0"/>
                <a:t>9.2 J</a:t>
              </a:r>
            </a:p>
          </p:txBody>
        </p:sp>
        <p:sp>
          <p:nvSpPr>
            <p:cNvPr id="144" name="Rectangle 143"/>
            <p:cNvSpPr/>
            <p:nvPr/>
          </p:nvSpPr>
          <p:spPr>
            <a:xfrm>
              <a:off x="4458309" y="2047979"/>
              <a:ext cx="1612943" cy="307777"/>
            </a:xfrm>
            <a:prstGeom prst="rect">
              <a:avLst/>
            </a:prstGeom>
          </p:spPr>
          <p:txBody>
            <a:bodyPr wrap="none">
              <a:spAutoFit/>
            </a:bodyPr>
            <a:lstStyle/>
            <a:p>
              <a:pPr lvl="0" algn="ctr">
                <a:defRPr/>
              </a:pPr>
              <a:r>
                <a:rPr lang="en-US" sz="1400" b="1" dirty="0"/>
                <a:t>( 6.2·10</a:t>
              </a:r>
              <a:r>
                <a:rPr lang="en-US" sz="1400" b="1" baseline="30000" dirty="0"/>
                <a:t>21</a:t>
              </a:r>
              <a:r>
                <a:rPr lang="en-US" sz="1400" b="1" dirty="0"/>
                <a:t> W/cm</a:t>
              </a:r>
              <a:r>
                <a:rPr lang="en-US" sz="1400" b="1" baseline="30000" dirty="0"/>
                <a:t>2 </a:t>
              </a:r>
              <a:r>
                <a:rPr lang="en-US" sz="1400" b="1" dirty="0"/>
                <a:t>)</a:t>
              </a:r>
            </a:p>
          </p:txBody>
        </p:sp>
        <p:sp>
          <p:nvSpPr>
            <p:cNvPr id="145" name="Rectangle 144"/>
            <p:cNvSpPr/>
            <p:nvPr/>
          </p:nvSpPr>
          <p:spPr>
            <a:xfrm>
              <a:off x="4354288" y="2286018"/>
              <a:ext cx="851515" cy="307777"/>
            </a:xfrm>
            <a:prstGeom prst="rect">
              <a:avLst/>
            </a:prstGeom>
          </p:spPr>
          <p:txBody>
            <a:bodyPr wrap="none">
              <a:spAutoFit/>
            </a:bodyPr>
            <a:lstStyle/>
            <a:p>
              <a:pPr algn="ctr"/>
              <a:r>
                <a:rPr lang="en-US" sz="1400" b="1" dirty="0"/>
                <a:t>1200 eV</a:t>
              </a:r>
            </a:p>
          </p:txBody>
        </p:sp>
        <p:sp>
          <p:nvSpPr>
            <p:cNvPr id="146" name="Rectangle 145"/>
            <p:cNvSpPr/>
            <p:nvPr/>
          </p:nvSpPr>
          <p:spPr>
            <a:xfrm>
              <a:off x="5110778" y="2281599"/>
              <a:ext cx="841641" cy="307777"/>
            </a:xfrm>
            <a:prstGeom prst="rect">
              <a:avLst/>
            </a:prstGeom>
          </p:spPr>
          <p:txBody>
            <a:bodyPr wrap="none">
              <a:spAutoFit/>
            </a:bodyPr>
            <a:lstStyle/>
            <a:p>
              <a:pPr algn="ctr"/>
              <a:r>
                <a:rPr lang="en-US" sz="1400" b="1" dirty="0"/>
                <a:t>1100 eV</a:t>
              </a:r>
            </a:p>
          </p:txBody>
        </p:sp>
        <p:cxnSp>
          <p:nvCxnSpPr>
            <p:cNvPr id="149" name="Straight Connector 148"/>
            <p:cNvCxnSpPr/>
            <p:nvPr/>
          </p:nvCxnSpPr>
          <p:spPr>
            <a:xfrm>
              <a:off x="5141596" y="2324829"/>
              <a:ext cx="4806" cy="2481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7514841" y="2919974"/>
            <a:ext cx="707668" cy="312858"/>
          </a:xfrm>
          <a:prstGeom prst="rect">
            <a:avLst/>
          </a:prstGeom>
          <a:noFill/>
        </p:spPr>
        <p:txBody>
          <a:bodyPr wrap="none" lIns="91432" tIns="45716" rIns="91432" bIns="45716" rtlCol="0">
            <a:spAutoFit/>
          </a:bodyPr>
          <a:lstStyle/>
          <a:p>
            <a:r>
              <a:rPr lang="en-US" sz="1400" b="1" dirty="0">
                <a:latin typeface="+mn-lt"/>
              </a:rPr>
              <a:t> Cr He</a:t>
            </a:r>
            <a:r>
              <a:rPr lang="en-US" sz="1400" b="1" baseline="-25000" dirty="0">
                <a:latin typeface="+mn-lt"/>
                <a:sym typeface="Symbol" panose="05050102010706020507" pitchFamily="18" charset="2"/>
              </a:rPr>
              <a:t></a:t>
            </a:r>
            <a:endParaRPr lang="en-US" sz="1400" b="1" dirty="0">
              <a:latin typeface="+mn-lt"/>
            </a:endParaRPr>
          </a:p>
        </p:txBody>
      </p:sp>
      <p:sp>
        <p:nvSpPr>
          <p:cNvPr id="66" name="TextBox 65"/>
          <p:cNvSpPr txBox="1"/>
          <p:nvPr/>
        </p:nvSpPr>
        <p:spPr>
          <a:xfrm>
            <a:off x="3859572" y="7098181"/>
            <a:ext cx="2414107" cy="369324"/>
          </a:xfrm>
          <a:prstGeom prst="rect">
            <a:avLst/>
          </a:prstGeom>
          <a:solidFill>
            <a:schemeClr val="accent5">
              <a:lumMod val="20000"/>
              <a:lumOff val="80000"/>
            </a:schemeClr>
          </a:solidFill>
        </p:spPr>
        <p:txBody>
          <a:bodyPr wrap="square" lIns="91432" tIns="45716" rIns="91432" bIns="45716" rtlCol="0">
            <a:spAutoFit/>
          </a:bodyPr>
          <a:lstStyle/>
          <a:p>
            <a:r>
              <a:rPr kumimoji="1" lang="en-US" altLang="ja-JP" b="1" dirty="0" smtClean="0">
                <a:solidFill>
                  <a:srgbClr val="0000FF"/>
                </a:solidFill>
                <a:latin typeface="+mn-lt"/>
              </a:rPr>
              <a:t>The best laser contrast </a:t>
            </a:r>
            <a:endParaRPr kumimoji="1" lang="ja-JP" altLang="en-US" b="1" dirty="0">
              <a:solidFill>
                <a:srgbClr val="0000FF"/>
              </a:solidFill>
              <a:latin typeface="+mn-lt"/>
            </a:endParaRPr>
          </a:p>
        </p:txBody>
      </p:sp>
    </p:spTree>
    <p:extLst>
      <p:ext uri="{BB962C8B-B14F-4D97-AF65-F5344CB8AC3E}">
        <p14:creationId xmlns="" xmlns:p14="http://schemas.microsoft.com/office/powerpoint/2010/main" val="2915029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527C38A-7A64-4F71-945C-942F7641B81D}" type="slidenum">
              <a:rPr lang="ru-RU" smtClean="0"/>
              <a:pPr/>
              <a:t>58</a:t>
            </a:fld>
            <a:endParaRPr lang="ru-RU"/>
          </a:p>
        </p:txBody>
      </p:sp>
      <p:pic>
        <p:nvPicPr>
          <p:cNvPr id="7" name="Рисунок 6"/>
          <p:cNvPicPr>
            <a:picLocks noChangeAspect="1"/>
          </p:cNvPicPr>
          <p:nvPr/>
        </p:nvPicPr>
        <p:blipFill>
          <a:blip r:embed="rId2" cstate="print"/>
          <a:stretch>
            <a:fillRect/>
          </a:stretch>
        </p:blipFill>
        <p:spPr>
          <a:xfrm>
            <a:off x="0" y="713970"/>
            <a:ext cx="4842902" cy="3679296"/>
          </a:xfrm>
          <a:prstGeom prst="rect">
            <a:avLst/>
          </a:prstGeom>
        </p:spPr>
      </p:pic>
      <p:pic>
        <p:nvPicPr>
          <p:cNvPr id="8" name="Рисунок 7"/>
          <p:cNvPicPr>
            <a:picLocks noChangeAspect="1"/>
          </p:cNvPicPr>
          <p:nvPr/>
        </p:nvPicPr>
        <p:blipFill>
          <a:blip r:embed="rId3" cstate="print"/>
          <a:stretch>
            <a:fillRect/>
          </a:stretch>
        </p:blipFill>
        <p:spPr>
          <a:xfrm>
            <a:off x="4842903" y="713971"/>
            <a:ext cx="4955527" cy="3656770"/>
          </a:xfrm>
          <a:prstGeom prst="rect">
            <a:avLst/>
          </a:prstGeom>
        </p:spPr>
      </p:pic>
      <p:sp>
        <p:nvSpPr>
          <p:cNvPr id="9" name="TextBox 8"/>
          <p:cNvSpPr txBox="1"/>
          <p:nvPr/>
        </p:nvSpPr>
        <p:spPr>
          <a:xfrm>
            <a:off x="115489" y="4370741"/>
            <a:ext cx="5177481" cy="1486757"/>
          </a:xfrm>
          <a:prstGeom prst="rect">
            <a:avLst/>
          </a:prstGeom>
          <a:noFill/>
        </p:spPr>
        <p:txBody>
          <a:bodyPr wrap="square" lIns="100776" tIns="50389" rIns="100776" bIns="50389" rtlCol="0">
            <a:spAutoFit/>
          </a:bodyPr>
          <a:lstStyle/>
          <a:p>
            <a:r>
              <a:rPr lang="en-US" b="1" dirty="0" smtClean="0"/>
              <a:t>Total </a:t>
            </a:r>
            <a:r>
              <a:rPr lang="en-US" b="1" dirty="0"/>
              <a:t>x-ray emission intensities as a function of diﬀerent laser intensities on target. Intensity of X-ray emission integrated over the wavelength range 1.7–2.1 </a:t>
            </a:r>
            <a:r>
              <a:rPr lang="en-US" b="1" dirty="0">
                <a:latin typeface="Calibri" panose="020F0502020204030204" pitchFamily="34" charset="0"/>
              </a:rPr>
              <a:t>Å</a:t>
            </a:r>
            <a:r>
              <a:rPr lang="en-US" b="1" dirty="0" smtClean="0"/>
              <a:t>.</a:t>
            </a:r>
            <a:endParaRPr lang="en-US" b="1" dirty="0"/>
          </a:p>
          <a:p>
            <a:endParaRPr lang="ru-RU" b="1" dirty="0"/>
          </a:p>
        </p:txBody>
      </p:sp>
      <p:sp>
        <p:nvSpPr>
          <p:cNvPr id="10" name="Прямоугольник 9"/>
          <p:cNvSpPr/>
          <p:nvPr/>
        </p:nvSpPr>
        <p:spPr>
          <a:xfrm>
            <a:off x="4882662" y="4296423"/>
            <a:ext cx="5227873" cy="1486757"/>
          </a:xfrm>
          <a:prstGeom prst="rect">
            <a:avLst/>
          </a:prstGeom>
        </p:spPr>
        <p:txBody>
          <a:bodyPr wrap="square" lIns="100776" tIns="50389" rIns="100776" bIns="50389">
            <a:spAutoFit/>
          </a:bodyPr>
          <a:lstStyle/>
          <a:p>
            <a:pPr algn="r"/>
            <a:r>
              <a:rPr lang="ru-RU" b="1" dirty="0"/>
              <a:t>X-</a:t>
            </a:r>
            <a:r>
              <a:rPr lang="ru-RU" b="1" dirty="0" err="1"/>
              <a:t>ray</a:t>
            </a:r>
            <a:r>
              <a:rPr lang="ru-RU" b="1" dirty="0"/>
              <a:t> </a:t>
            </a:r>
            <a:r>
              <a:rPr lang="ru-RU" b="1" dirty="0" err="1"/>
              <a:t>spectra</a:t>
            </a:r>
            <a:r>
              <a:rPr lang="ru-RU" b="1" dirty="0"/>
              <a:t> </a:t>
            </a:r>
            <a:r>
              <a:rPr lang="ru-RU" b="1" dirty="0" err="1"/>
              <a:t>measured</a:t>
            </a:r>
            <a:r>
              <a:rPr lang="ru-RU" b="1" dirty="0"/>
              <a:t> </a:t>
            </a:r>
            <a:r>
              <a:rPr lang="ru-RU" b="1" dirty="0" err="1"/>
              <a:t>at</a:t>
            </a:r>
            <a:r>
              <a:rPr lang="ru-RU" b="1" dirty="0"/>
              <a:t> </a:t>
            </a:r>
            <a:r>
              <a:rPr lang="ru-RU" b="1" dirty="0" err="1"/>
              <a:t>best</a:t>
            </a:r>
            <a:r>
              <a:rPr lang="ru-RU" b="1" dirty="0"/>
              <a:t> </a:t>
            </a:r>
            <a:r>
              <a:rPr lang="ru-RU" b="1" dirty="0" err="1"/>
              <a:t>focusing</a:t>
            </a:r>
            <a:r>
              <a:rPr lang="ru-RU" b="1" dirty="0"/>
              <a:t> </a:t>
            </a:r>
            <a:r>
              <a:rPr lang="ru-RU" b="1" dirty="0" err="1"/>
              <a:t>conditions</a:t>
            </a:r>
            <a:r>
              <a:rPr lang="ru-RU" b="1" dirty="0"/>
              <a:t>, </a:t>
            </a:r>
            <a:r>
              <a:rPr lang="ru-RU" b="1" dirty="0" err="1"/>
              <a:t>and</a:t>
            </a:r>
            <a:r>
              <a:rPr lang="ru-RU" b="1" dirty="0"/>
              <a:t> </a:t>
            </a:r>
            <a:r>
              <a:rPr lang="ru-RU" b="1" dirty="0" err="1"/>
              <a:t>bulk</a:t>
            </a:r>
            <a:r>
              <a:rPr lang="ru-RU" b="1" dirty="0"/>
              <a:t> </a:t>
            </a:r>
            <a:r>
              <a:rPr lang="ru-RU" b="1" dirty="0" err="1"/>
              <a:t>electron</a:t>
            </a:r>
            <a:r>
              <a:rPr lang="ru-RU" b="1" dirty="0"/>
              <a:t> </a:t>
            </a:r>
            <a:r>
              <a:rPr lang="ru-RU" b="1" dirty="0" err="1"/>
              <a:t>temperature</a:t>
            </a:r>
            <a:r>
              <a:rPr lang="ru-RU" b="1" dirty="0"/>
              <a:t> estimation </a:t>
            </a:r>
            <a:r>
              <a:rPr lang="ru-RU" b="1" dirty="0" err="1"/>
              <a:t>with</a:t>
            </a:r>
            <a:r>
              <a:rPr lang="ru-RU" b="1" dirty="0"/>
              <a:t> </a:t>
            </a:r>
            <a:r>
              <a:rPr lang="ru-RU" b="1" dirty="0" err="1"/>
              <a:t>the</a:t>
            </a:r>
            <a:r>
              <a:rPr lang="ru-RU" b="1" dirty="0"/>
              <a:t> </a:t>
            </a:r>
            <a:r>
              <a:rPr lang="ru-RU" b="1" dirty="0" err="1"/>
              <a:t>assumption</a:t>
            </a:r>
            <a:r>
              <a:rPr lang="ru-RU" b="1" dirty="0"/>
              <a:t> </a:t>
            </a:r>
            <a:r>
              <a:rPr lang="ru-RU" b="1" dirty="0" err="1"/>
              <a:t>of</a:t>
            </a:r>
            <a:r>
              <a:rPr lang="ru-RU" b="1" dirty="0"/>
              <a:t> bremsstrahlung </a:t>
            </a:r>
            <a:r>
              <a:rPr lang="ru-RU" b="1" dirty="0" err="1"/>
              <a:t>radiation</a:t>
            </a:r>
            <a:r>
              <a:rPr lang="ru-RU" b="1" dirty="0"/>
              <a:t> </a:t>
            </a:r>
            <a:r>
              <a:rPr lang="ru-RU" b="1" dirty="0" err="1"/>
              <a:t>contribution</a:t>
            </a:r>
            <a:r>
              <a:rPr lang="ru-RU" b="1" dirty="0"/>
              <a:t> </a:t>
            </a:r>
            <a:r>
              <a:rPr lang="ru-RU" b="1" dirty="0" err="1"/>
              <a:t>in</a:t>
            </a:r>
            <a:r>
              <a:rPr lang="ru-RU" b="1" dirty="0"/>
              <a:t> </a:t>
            </a:r>
            <a:r>
              <a:rPr lang="ru-RU" b="1" dirty="0" err="1"/>
              <a:t>measured</a:t>
            </a:r>
            <a:r>
              <a:rPr lang="ru-RU" b="1" dirty="0"/>
              <a:t> x-</a:t>
            </a:r>
            <a:r>
              <a:rPr lang="ru-RU" b="1" dirty="0" err="1"/>
              <a:t>ray</a:t>
            </a:r>
            <a:r>
              <a:rPr lang="ru-RU" b="1" dirty="0"/>
              <a:t> </a:t>
            </a:r>
            <a:r>
              <a:rPr lang="ru-RU" b="1" dirty="0" err="1"/>
              <a:t>spectra</a:t>
            </a:r>
            <a:r>
              <a:rPr lang="ru-RU" b="1" dirty="0"/>
              <a:t>.</a:t>
            </a:r>
          </a:p>
        </p:txBody>
      </p:sp>
      <p:pic>
        <p:nvPicPr>
          <p:cNvPr id="11" name="Рисунок 10"/>
          <p:cNvPicPr>
            <a:picLocks noChangeAspect="1"/>
          </p:cNvPicPr>
          <p:nvPr/>
        </p:nvPicPr>
        <p:blipFill>
          <a:blip r:embed="rId4" cstate="print"/>
          <a:stretch>
            <a:fillRect/>
          </a:stretch>
        </p:blipFill>
        <p:spPr>
          <a:xfrm>
            <a:off x="1343871" y="5495175"/>
            <a:ext cx="7181316" cy="1363539"/>
          </a:xfrm>
          <a:prstGeom prst="rect">
            <a:avLst/>
          </a:prstGeom>
        </p:spPr>
      </p:pic>
      <p:sp>
        <p:nvSpPr>
          <p:cNvPr id="12" name="Прямоугольник 11"/>
          <p:cNvSpPr/>
          <p:nvPr/>
        </p:nvSpPr>
        <p:spPr>
          <a:xfrm>
            <a:off x="-99645" y="111511"/>
            <a:ext cx="10267925" cy="501872"/>
          </a:xfrm>
          <a:prstGeom prst="rect">
            <a:avLst/>
          </a:prstGeom>
        </p:spPr>
        <p:txBody>
          <a:bodyPr wrap="square" lIns="100776" tIns="50389" rIns="100776" bIns="50389">
            <a:spAutoFit/>
          </a:bodyPr>
          <a:lstStyle/>
          <a:p>
            <a:pPr algn="ctr"/>
            <a:r>
              <a:rPr lang="en-US" sz="2600" b="1" dirty="0">
                <a:solidFill>
                  <a:srgbClr val="7030A0"/>
                </a:solidFill>
                <a:effectLst>
                  <a:outerShdw blurRad="38100" dist="38100" dir="2700000" algn="tl">
                    <a:srgbClr val="000000">
                      <a:alpha val="43137"/>
                    </a:srgbClr>
                  </a:outerShdw>
                </a:effectLst>
              </a:rPr>
              <a:t>Nonlinear growth of X-ray intensity with laser intensity on </a:t>
            </a:r>
            <a:r>
              <a:rPr lang="en-US" sz="2600" b="1" dirty="0" smtClean="0">
                <a:solidFill>
                  <a:srgbClr val="7030A0"/>
                </a:solidFill>
                <a:effectLst>
                  <a:outerShdw blurRad="38100" dist="38100" dir="2700000" algn="tl">
                    <a:srgbClr val="000000">
                      <a:alpha val="43137"/>
                    </a:srgbClr>
                  </a:outerShdw>
                </a:effectLst>
              </a:rPr>
              <a:t>target</a:t>
            </a:r>
            <a:endParaRPr lang="ru-RU" sz="2600"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488204" y="6819585"/>
            <a:ext cx="9480594" cy="655760"/>
          </a:xfrm>
          <a:prstGeom prst="rect">
            <a:avLst/>
          </a:prstGeom>
        </p:spPr>
        <p:txBody>
          <a:bodyPr wrap="square" lIns="100776" tIns="50389" rIns="100776" bIns="50389">
            <a:spAutoFit/>
          </a:bodyPr>
          <a:lstStyle/>
          <a:p>
            <a:pPr algn="ctr"/>
            <a:r>
              <a:rPr lang="ru-RU" b="1" dirty="0" err="1" smtClean="0"/>
              <a:t>Temperature</a:t>
            </a:r>
            <a:r>
              <a:rPr lang="ru-RU" b="1" dirty="0" smtClean="0"/>
              <a:t> </a:t>
            </a:r>
            <a:r>
              <a:rPr lang="ru-RU" b="1" dirty="0"/>
              <a:t>estimation </a:t>
            </a:r>
            <a:r>
              <a:rPr lang="ru-RU" b="1" dirty="0" err="1"/>
              <a:t>is</a:t>
            </a:r>
            <a:r>
              <a:rPr lang="ru-RU" b="1" dirty="0"/>
              <a:t> </a:t>
            </a:r>
            <a:r>
              <a:rPr lang="ru-RU" b="1" dirty="0" err="1"/>
              <a:t>made</a:t>
            </a:r>
            <a:r>
              <a:rPr lang="ru-RU" b="1" dirty="0"/>
              <a:t> </a:t>
            </a:r>
            <a:r>
              <a:rPr lang="ru-RU" b="1" dirty="0" err="1"/>
              <a:t>with</a:t>
            </a:r>
            <a:r>
              <a:rPr lang="ru-RU" b="1" dirty="0"/>
              <a:t> </a:t>
            </a:r>
            <a:r>
              <a:rPr lang="ru-RU" b="1" dirty="0" err="1"/>
              <a:t>the</a:t>
            </a:r>
            <a:r>
              <a:rPr lang="ru-RU" b="1" dirty="0"/>
              <a:t> </a:t>
            </a:r>
            <a:r>
              <a:rPr lang="ru-RU" b="1" dirty="0" err="1"/>
              <a:t>assumption</a:t>
            </a:r>
            <a:r>
              <a:rPr lang="ru-RU" b="1" dirty="0"/>
              <a:t> </a:t>
            </a:r>
            <a:r>
              <a:rPr lang="ru-RU" b="1" dirty="0" err="1"/>
              <a:t>of</a:t>
            </a:r>
            <a:r>
              <a:rPr lang="ru-RU" b="1" dirty="0"/>
              <a:t> bremsstrahlung </a:t>
            </a:r>
            <a:r>
              <a:rPr lang="ru-RU" b="1" dirty="0" err="1"/>
              <a:t>radiation</a:t>
            </a:r>
            <a:r>
              <a:rPr lang="ru-RU" b="1" dirty="0"/>
              <a:t> </a:t>
            </a:r>
            <a:r>
              <a:rPr lang="ru-RU" b="1" dirty="0" err="1"/>
              <a:t>to</a:t>
            </a:r>
            <a:r>
              <a:rPr lang="ru-RU" b="1" dirty="0"/>
              <a:t> </a:t>
            </a:r>
            <a:r>
              <a:rPr lang="ru-RU" b="1" dirty="0" err="1"/>
              <a:t>be</a:t>
            </a:r>
            <a:r>
              <a:rPr lang="ru-RU" b="1" dirty="0"/>
              <a:t> </a:t>
            </a:r>
            <a:r>
              <a:rPr lang="ru-RU" b="1" dirty="0" err="1"/>
              <a:t>registered</a:t>
            </a:r>
            <a:r>
              <a:rPr lang="ru-RU" b="1" dirty="0"/>
              <a:t> </a:t>
            </a:r>
            <a:r>
              <a:rPr lang="ru-RU" b="1" dirty="0" err="1"/>
              <a:t>from</a:t>
            </a:r>
            <a:r>
              <a:rPr lang="ru-RU" b="1" dirty="0"/>
              <a:t> 5th </a:t>
            </a:r>
            <a:r>
              <a:rPr lang="ru-RU" b="1" dirty="0" err="1"/>
              <a:t>and</a:t>
            </a:r>
            <a:r>
              <a:rPr lang="ru-RU" b="1" dirty="0"/>
              <a:t> 7th </a:t>
            </a:r>
            <a:r>
              <a:rPr lang="ru-RU" b="1" dirty="0" err="1"/>
              <a:t>mica</a:t>
            </a:r>
            <a:r>
              <a:rPr lang="ru-RU" b="1" dirty="0"/>
              <a:t> </a:t>
            </a:r>
            <a:r>
              <a:rPr lang="ru-RU" b="1" dirty="0" err="1"/>
              <a:t>reﬂection</a:t>
            </a:r>
            <a:r>
              <a:rPr lang="ru-RU" b="1" dirty="0"/>
              <a:t> </a:t>
            </a:r>
            <a:r>
              <a:rPr lang="ru-RU" b="1" dirty="0" err="1"/>
              <a:t>orders</a:t>
            </a:r>
            <a:endParaRPr lang="ru-RU" b="1" dirty="0"/>
          </a:p>
        </p:txBody>
      </p:sp>
    </p:spTree>
    <p:extLst>
      <p:ext uri="{BB962C8B-B14F-4D97-AF65-F5344CB8AC3E}">
        <p14:creationId xmlns="" xmlns:p14="http://schemas.microsoft.com/office/powerpoint/2010/main" val="13078105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4469228" y="5583552"/>
            <a:ext cx="1618036" cy="1286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graphicFrame>
        <p:nvGraphicFramePr>
          <p:cNvPr id="4" name="Object 3"/>
          <p:cNvGraphicFramePr>
            <a:graphicFrameLocks noChangeAspect="1"/>
          </p:cNvGraphicFramePr>
          <p:nvPr>
            <p:extLst/>
          </p:nvPr>
        </p:nvGraphicFramePr>
        <p:xfrm>
          <a:off x="-260" y="1421218"/>
          <a:ext cx="4164448" cy="6190600"/>
        </p:xfrm>
        <a:graphic>
          <a:graphicData uri="http://schemas.openxmlformats.org/presentationml/2006/ole">
            <p:oleObj spid="_x0000_s119041" name="Graph" r:id="rId3" imgW="2905200" imgH="4158720" progId="Origin50.Graph">
              <p:embed/>
            </p:oleObj>
          </a:graphicData>
        </a:graphic>
      </p:graphicFrame>
      <p:graphicFrame>
        <p:nvGraphicFramePr>
          <p:cNvPr id="8" name="Object 7"/>
          <p:cNvGraphicFramePr>
            <a:graphicFrameLocks noChangeAspect="1"/>
          </p:cNvGraphicFramePr>
          <p:nvPr>
            <p:extLst/>
          </p:nvPr>
        </p:nvGraphicFramePr>
        <p:xfrm>
          <a:off x="6170183" y="1431619"/>
          <a:ext cx="4089651" cy="6190600"/>
        </p:xfrm>
        <a:graphic>
          <a:graphicData uri="http://schemas.openxmlformats.org/presentationml/2006/ole">
            <p:oleObj spid="_x0000_s119042" name="Graph" r:id="rId4" imgW="2905200" imgH="4158720" progId="Origin50.Graph">
              <p:embed/>
            </p:oleObj>
          </a:graphicData>
        </a:graphic>
      </p:graphicFrame>
      <p:cxnSp>
        <p:nvCxnSpPr>
          <p:cNvPr id="5" name="Straight Connector 4"/>
          <p:cNvCxnSpPr/>
          <p:nvPr/>
        </p:nvCxnSpPr>
        <p:spPr>
          <a:xfrm flipV="1">
            <a:off x="-263" y="776965"/>
            <a:ext cx="1003988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2554" y="0"/>
            <a:ext cx="8935442" cy="769433"/>
          </a:xfrm>
          <a:prstGeom prst="rect">
            <a:avLst/>
          </a:prstGeom>
          <a:noFill/>
        </p:spPr>
        <p:txBody>
          <a:bodyPr wrap="none" lIns="91432" tIns="45716" rIns="91432" bIns="45716" rtlCol="0">
            <a:spAutoFit/>
          </a:bodyPr>
          <a:lstStyle/>
          <a:p>
            <a:pPr algn="ctr"/>
            <a:r>
              <a:rPr lang="en-US" sz="2200" b="1" dirty="0" smtClean="0">
                <a:solidFill>
                  <a:srgbClr val="7030A0"/>
                </a:solidFill>
              </a:rPr>
              <a:t>Bulk electron </a:t>
            </a:r>
            <a:r>
              <a:rPr lang="en-US" sz="2200" b="1" dirty="0">
                <a:solidFill>
                  <a:srgbClr val="7030A0"/>
                </a:solidFill>
              </a:rPr>
              <a:t>temperature on dependence of </a:t>
            </a:r>
            <a:r>
              <a:rPr lang="en-US" sz="2200" b="1" dirty="0" smtClean="0">
                <a:solidFill>
                  <a:srgbClr val="7030A0"/>
                </a:solidFill>
              </a:rPr>
              <a:t>target displacement</a:t>
            </a:r>
            <a:endParaRPr lang="en-US" sz="2200" b="1" dirty="0">
              <a:solidFill>
                <a:srgbClr val="7030A0"/>
              </a:solidFill>
            </a:endParaRPr>
          </a:p>
          <a:p>
            <a:pPr algn="ctr"/>
            <a:r>
              <a:rPr lang="en-US" sz="2200" b="1" dirty="0">
                <a:solidFill>
                  <a:srgbClr val="7030A0"/>
                </a:solidFill>
              </a:rPr>
              <a:t> (SUS target; thickness 5 µm ) </a:t>
            </a:r>
          </a:p>
        </p:txBody>
      </p:sp>
      <mc:AlternateContent xmlns:mc="http://schemas.openxmlformats.org/markup-compatibility/2006">
        <mc:Choice xmlns="" xmlns:a14="http://schemas.microsoft.com/office/drawing/2010/main" Requires="a14">
          <p:sp>
            <p:nvSpPr>
              <p:cNvPr id="9" name="TextBox 8"/>
              <p:cNvSpPr txBox="1"/>
              <p:nvPr/>
            </p:nvSpPr>
            <p:spPr>
              <a:xfrm>
                <a:off x="2859984" y="957929"/>
                <a:ext cx="4711349" cy="507831"/>
              </a:xfrm>
              <a:prstGeom prst="rect">
                <a:avLst/>
              </a:prstGeom>
              <a:noFill/>
            </p:spPr>
            <p:txBody>
              <a:bodyPr wrap="square" lIns="0" tIns="0" rIns="0" bIns="0" rtlCol="0">
                <a:spAutoFit/>
              </a:bodyPr>
              <a:lstStyle/>
              <a:p>
                <a14:m>
                  <m:oMath xmlns:m="http://schemas.openxmlformats.org/officeDocument/2006/math">
                    <m:r>
                      <a:rPr lang="en-US" sz="2205" b="1" i="1">
                        <a:latin typeface="Cambria Math" panose="02040503050406030204" pitchFamily="18" charset="0"/>
                      </a:rPr>
                      <m:t>𝒅</m:t>
                    </m:r>
                    <m:d>
                      <m:dPr>
                        <m:begChr m:val="["/>
                        <m:endChr m:val="]"/>
                        <m:ctrlPr>
                          <a:rPr lang="en-US" sz="2205" b="1" i="1">
                            <a:latin typeface="Cambria Math" panose="02040503050406030204" pitchFamily="18" charset="0"/>
                          </a:rPr>
                        </m:ctrlPr>
                      </m:dPr>
                      <m:e>
                        <m:r>
                          <a:rPr lang="en-US" sz="2205" b="1" i="1">
                            <a:latin typeface="Cambria Math" panose="02040503050406030204" pitchFamily="18" charset="0"/>
                          </a:rPr>
                          <m:t>𝒍𝒏</m:t>
                        </m:r>
                        <m:d>
                          <m:dPr>
                            <m:ctrlPr>
                              <a:rPr lang="en-US" sz="2205" b="1" i="1">
                                <a:latin typeface="Cambria Math" panose="02040503050406030204" pitchFamily="18" charset="0"/>
                              </a:rPr>
                            </m:ctrlPr>
                          </m:dPr>
                          <m:e>
                            <m:sSub>
                              <m:sSubPr>
                                <m:ctrlPr>
                                  <a:rPr lang="en-US" sz="2205" b="1" i="1">
                                    <a:latin typeface="Cambria Math" panose="02040503050406030204" pitchFamily="18" charset="0"/>
                                  </a:rPr>
                                </m:ctrlPr>
                              </m:sSubPr>
                              <m:e>
                                <m:r>
                                  <a:rPr lang="en-US" sz="2205" b="1" i="1">
                                    <a:latin typeface="Cambria Math" panose="02040503050406030204" pitchFamily="18" charset="0"/>
                                  </a:rPr>
                                  <m:t>𝑰</m:t>
                                </m:r>
                              </m:e>
                              <m:sub>
                                <m:r>
                                  <a:rPr lang="en-US" sz="2205" b="1" i="1">
                                    <a:latin typeface="Cambria Math" panose="02040503050406030204" pitchFamily="18" charset="0"/>
                                  </a:rPr>
                                  <m:t>𝒃𝒓𝒎𝒔</m:t>
                                </m:r>
                              </m:sub>
                            </m:sSub>
                            <m:d>
                              <m:dPr>
                                <m:ctrlPr>
                                  <a:rPr lang="en-US" sz="2205" b="1" i="1">
                                    <a:latin typeface="Cambria Math" panose="02040503050406030204" pitchFamily="18" charset="0"/>
                                  </a:rPr>
                                </m:ctrlPr>
                              </m:dPr>
                              <m:e>
                                <m:sSub>
                                  <m:sSubPr>
                                    <m:ctrlPr>
                                      <a:rPr lang="en-US" sz="2205" b="1" i="1">
                                        <a:latin typeface="Cambria Math" panose="02040503050406030204" pitchFamily="18" charset="0"/>
                                      </a:rPr>
                                    </m:ctrlPr>
                                  </m:sSubPr>
                                  <m:e>
                                    <m:r>
                                      <a:rPr lang="en-US" sz="2205" b="1" i="1">
                                        <a:latin typeface="Cambria Math" panose="02040503050406030204" pitchFamily="18" charset="0"/>
                                      </a:rPr>
                                      <m:t>𝑬</m:t>
                                    </m:r>
                                  </m:e>
                                  <m:sub>
                                    <m:r>
                                      <a:rPr lang="en-US" sz="2205" b="1" i="1">
                                        <a:latin typeface="Cambria Math" panose="02040503050406030204" pitchFamily="18" charset="0"/>
                                      </a:rPr>
                                      <m:t>𝒑𝒉</m:t>
                                    </m:r>
                                  </m:sub>
                                </m:sSub>
                              </m:e>
                            </m:d>
                          </m:e>
                        </m:d>
                      </m:e>
                    </m:d>
                    <m:r>
                      <a:rPr lang="en-US" sz="2205" b="1" i="1">
                        <a:latin typeface="Cambria Math" panose="02040503050406030204" pitchFamily="18" charset="0"/>
                      </a:rPr>
                      <m:t>𝒅</m:t>
                    </m:r>
                    <m:sSub>
                      <m:sSubPr>
                        <m:ctrlPr>
                          <a:rPr lang="en-US" sz="2205" b="1" i="1">
                            <a:latin typeface="Cambria Math" panose="02040503050406030204" pitchFamily="18" charset="0"/>
                          </a:rPr>
                        </m:ctrlPr>
                      </m:sSubPr>
                      <m:e>
                        <m:r>
                          <a:rPr lang="en-US" sz="2205" b="1" i="1">
                            <a:latin typeface="Cambria Math" panose="02040503050406030204" pitchFamily="18" charset="0"/>
                          </a:rPr>
                          <m:t>𝑬</m:t>
                        </m:r>
                      </m:e>
                      <m:sub>
                        <m:r>
                          <a:rPr lang="en-US" sz="2205" b="1" i="1">
                            <a:latin typeface="Cambria Math" panose="02040503050406030204" pitchFamily="18" charset="0"/>
                          </a:rPr>
                          <m:t>𝒑𝒉</m:t>
                        </m:r>
                      </m:sub>
                    </m:sSub>
                    <m:r>
                      <a:rPr lang="en-US" sz="2205" b="1">
                        <a:latin typeface="Cambria Math" panose="02040503050406030204" pitchFamily="18" charset="0"/>
                      </a:rPr>
                      <m:t>=−</m:t>
                    </m:r>
                    <m:r>
                      <a:rPr lang="en-US" sz="2205" b="1">
                        <a:latin typeface="Cambria Math" panose="02040503050406030204" pitchFamily="18" charset="0"/>
                      </a:rPr>
                      <m:t>𝟏</m:t>
                    </m:r>
                    <m:r>
                      <a:rPr lang="en-US" sz="2205" b="1">
                        <a:latin typeface="Cambria Math" panose="02040503050406030204" pitchFamily="18" charset="0"/>
                      </a:rPr>
                      <m:t>/</m:t>
                    </m:r>
                    <m:r>
                      <a:rPr lang="en-US" sz="2205" b="1">
                        <a:latin typeface="Cambria Math" panose="02040503050406030204" pitchFamily="18" charset="0"/>
                      </a:rPr>
                      <m:t>𝐤</m:t>
                    </m:r>
                    <m:sSub>
                      <m:sSubPr>
                        <m:ctrlPr>
                          <a:rPr lang="en-US" sz="2205" b="1" i="1">
                            <a:latin typeface="Cambria Math" panose="02040503050406030204" pitchFamily="18" charset="0"/>
                          </a:rPr>
                        </m:ctrlPr>
                      </m:sSubPr>
                      <m:e>
                        <m:r>
                          <a:rPr lang="en-US" sz="2205" b="1" i="1">
                            <a:latin typeface="Cambria Math" panose="02040503050406030204" pitchFamily="18" charset="0"/>
                          </a:rPr>
                          <m:t>𝑻</m:t>
                        </m:r>
                      </m:e>
                      <m:sub>
                        <m:r>
                          <a:rPr lang="en-US" sz="2205" b="1" i="1">
                            <a:latin typeface="Cambria Math" panose="02040503050406030204" pitchFamily="18" charset="0"/>
                          </a:rPr>
                          <m:t>𝒆</m:t>
                        </m:r>
                      </m:sub>
                    </m:sSub>
                  </m:oMath>
                </a14:m>
                <a:r>
                  <a:rPr lang="en-US" sz="2205" b="1" dirty="0"/>
                  <a:t> </a:t>
                </a:r>
              </a:p>
            </p:txBody>
          </p:sp>
        </mc:Choice>
        <mc:Fallback>
          <p:sp>
            <p:nvSpPr>
              <p:cNvPr id="9" name="TextBox 8"/>
              <p:cNvSpPr txBox="1">
                <a:spLocks noRot="1" noChangeAspect="1" noMove="1" noResize="1" noEditPoints="1" noAdjustHandles="1" noChangeArrowheads="1" noChangeShapeType="1" noTextEdit="1"/>
              </p:cNvSpPr>
              <p:nvPr/>
            </p:nvSpPr>
            <p:spPr>
              <a:xfrm>
                <a:off x="2594765" y="869016"/>
                <a:ext cx="4274050" cy="460639"/>
              </a:xfrm>
              <a:prstGeom prst="rect">
                <a:avLst/>
              </a:prstGeom>
              <a:blipFill rotWithShape="0">
                <a:blip r:embed="rId5" cstate="print"/>
                <a:stretch>
                  <a:fillRect/>
                </a:stretch>
              </a:blipFill>
            </p:spPr>
            <p:txBody>
              <a:bodyPr lIns="91432" tIns="45716" rIns="91432" bIns="45716"/>
              <a:lstStyle/>
              <a:p>
                <a:r>
                  <a:rPr lang="en-US">
                    <a:noFill/>
                  </a:rPr>
                  <a:t> </a:t>
                </a:r>
              </a:p>
            </p:txBody>
          </p:sp>
        </mc:Fallback>
      </mc:AlternateContent>
      <p:sp>
        <p:nvSpPr>
          <p:cNvPr id="10" name="TextBox 9"/>
          <p:cNvSpPr txBox="1"/>
          <p:nvPr/>
        </p:nvSpPr>
        <p:spPr>
          <a:xfrm>
            <a:off x="123230" y="1577092"/>
            <a:ext cx="3277804" cy="369324"/>
          </a:xfrm>
          <a:prstGeom prst="rect">
            <a:avLst/>
          </a:prstGeom>
          <a:noFill/>
        </p:spPr>
        <p:txBody>
          <a:bodyPr wrap="none" lIns="91432" tIns="45716" rIns="91432" bIns="45716" rtlCol="0">
            <a:spAutoFit/>
          </a:bodyPr>
          <a:lstStyle/>
          <a:p>
            <a:r>
              <a:rPr lang="en-US" b="1" i="1" dirty="0">
                <a:latin typeface="+mn-lt"/>
              </a:rPr>
              <a:t>From the front side of the target</a:t>
            </a:r>
          </a:p>
        </p:txBody>
      </p:sp>
      <p:sp>
        <p:nvSpPr>
          <p:cNvPr id="11" name="TextBox 10"/>
          <p:cNvSpPr txBox="1"/>
          <p:nvPr/>
        </p:nvSpPr>
        <p:spPr>
          <a:xfrm>
            <a:off x="6552130" y="1608434"/>
            <a:ext cx="3199771" cy="369324"/>
          </a:xfrm>
          <a:prstGeom prst="rect">
            <a:avLst/>
          </a:prstGeom>
          <a:noFill/>
        </p:spPr>
        <p:txBody>
          <a:bodyPr wrap="none" lIns="91432" tIns="45716" rIns="91432" bIns="45716" rtlCol="0">
            <a:spAutoFit/>
          </a:bodyPr>
          <a:lstStyle/>
          <a:p>
            <a:r>
              <a:rPr lang="en-US" b="1" i="1" dirty="0">
                <a:latin typeface="+mn-lt"/>
              </a:rPr>
              <a:t>From the rear side of the target</a:t>
            </a:r>
          </a:p>
        </p:txBody>
      </p:sp>
      <p:sp>
        <p:nvSpPr>
          <p:cNvPr id="13" name="Freeform 12"/>
          <p:cNvSpPr/>
          <p:nvPr/>
        </p:nvSpPr>
        <p:spPr>
          <a:xfrm>
            <a:off x="3635811" y="2833562"/>
            <a:ext cx="1210934" cy="3093511"/>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2332568"/>
              <a:gd name="connsiteY0" fmla="*/ 2095703 h 2095928"/>
              <a:gd name="connsiteX1" fmla="*/ 180137 w 2332568"/>
              <a:gd name="connsiteY1" fmla="*/ 2095928 h 2095928"/>
              <a:gd name="connsiteX2" fmla="*/ 180137 w 2332568"/>
              <a:gd name="connsiteY2" fmla="*/ 0 h 2095928"/>
              <a:gd name="connsiteX3" fmla="*/ 2332568 w 233256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332568" h="2095928">
                <a:moveTo>
                  <a:pt x="0" y="2095703"/>
                </a:moveTo>
                <a:lnTo>
                  <a:pt x="180137" y="2095928"/>
                </a:lnTo>
                <a:lnTo>
                  <a:pt x="180137" y="0"/>
                </a:lnTo>
                <a:lnTo>
                  <a:pt x="2332568" y="451"/>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4" name="Freeform 13"/>
          <p:cNvSpPr/>
          <p:nvPr/>
        </p:nvSpPr>
        <p:spPr>
          <a:xfrm flipH="1">
            <a:off x="5729174" y="2840396"/>
            <a:ext cx="1080836" cy="1586240"/>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321472"/>
              <a:gd name="connsiteY0" fmla="*/ 2095703 h 2095928"/>
              <a:gd name="connsiteX1" fmla="*/ 180137 w 1321472"/>
              <a:gd name="connsiteY1" fmla="*/ 2095928 h 2095928"/>
              <a:gd name="connsiteX2" fmla="*/ 180137 w 1321472"/>
              <a:gd name="connsiteY2" fmla="*/ 0 h 2095928"/>
              <a:gd name="connsiteX3" fmla="*/ 1321472 w 1321472"/>
              <a:gd name="connsiteY3" fmla="*/ 452 h 2095928"/>
            </a:gdLst>
            <a:ahLst/>
            <a:cxnLst>
              <a:cxn ang="0">
                <a:pos x="connsiteX0" y="connsiteY0"/>
              </a:cxn>
              <a:cxn ang="0">
                <a:pos x="connsiteX1" y="connsiteY1"/>
              </a:cxn>
              <a:cxn ang="0">
                <a:pos x="connsiteX2" y="connsiteY2"/>
              </a:cxn>
              <a:cxn ang="0">
                <a:pos x="connsiteX3" y="connsiteY3"/>
              </a:cxn>
            </a:cxnLst>
            <a:rect l="l" t="t" r="r" b="b"/>
            <a:pathLst>
              <a:path w="1321472" h="2095928">
                <a:moveTo>
                  <a:pt x="0" y="2095703"/>
                </a:moveTo>
                <a:lnTo>
                  <a:pt x="180137" y="2095928"/>
                </a:lnTo>
                <a:lnTo>
                  <a:pt x="180137" y="0"/>
                </a:lnTo>
                <a:lnTo>
                  <a:pt x="1321472" y="452"/>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5" name="Freeform 14"/>
          <p:cNvSpPr/>
          <p:nvPr/>
        </p:nvSpPr>
        <p:spPr>
          <a:xfrm>
            <a:off x="3619511" y="3823626"/>
            <a:ext cx="1260767" cy="2420440"/>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874018"/>
              <a:gd name="connsiteY0" fmla="*/ 2095703 h 2095928"/>
              <a:gd name="connsiteX1" fmla="*/ 263423 w 1874018"/>
              <a:gd name="connsiteY1" fmla="*/ 2095928 h 2095928"/>
              <a:gd name="connsiteX2" fmla="*/ 263423 w 1874018"/>
              <a:gd name="connsiteY2" fmla="*/ 0 h 2095928"/>
              <a:gd name="connsiteX3" fmla="*/ 1874018 w 187401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1874018" h="2095928">
                <a:moveTo>
                  <a:pt x="0" y="2095703"/>
                </a:moveTo>
                <a:lnTo>
                  <a:pt x="263423" y="2095928"/>
                </a:lnTo>
                <a:lnTo>
                  <a:pt x="263423" y="0"/>
                </a:lnTo>
                <a:lnTo>
                  <a:pt x="1874018" y="451"/>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6" name="Freeform 15"/>
          <p:cNvSpPr/>
          <p:nvPr/>
        </p:nvSpPr>
        <p:spPr>
          <a:xfrm flipH="1">
            <a:off x="5578786" y="3832887"/>
            <a:ext cx="1199333" cy="1892968"/>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321472"/>
              <a:gd name="connsiteY0" fmla="*/ 2095703 h 2095928"/>
              <a:gd name="connsiteX1" fmla="*/ 180137 w 1321472"/>
              <a:gd name="connsiteY1" fmla="*/ 2095928 h 2095928"/>
              <a:gd name="connsiteX2" fmla="*/ 180137 w 1321472"/>
              <a:gd name="connsiteY2" fmla="*/ 0 h 2095928"/>
              <a:gd name="connsiteX3" fmla="*/ 1321472 w 1321472"/>
              <a:gd name="connsiteY3" fmla="*/ 452 h 2095928"/>
            </a:gdLst>
            <a:ahLst/>
            <a:cxnLst>
              <a:cxn ang="0">
                <a:pos x="connsiteX0" y="connsiteY0"/>
              </a:cxn>
              <a:cxn ang="0">
                <a:pos x="connsiteX1" y="connsiteY1"/>
              </a:cxn>
              <a:cxn ang="0">
                <a:pos x="connsiteX2" y="connsiteY2"/>
              </a:cxn>
              <a:cxn ang="0">
                <a:pos x="connsiteX3" y="connsiteY3"/>
              </a:cxn>
            </a:cxnLst>
            <a:rect l="l" t="t" r="r" b="b"/>
            <a:pathLst>
              <a:path w="1321472" h="2095928">
                <a:moveTo>
                  <a:pt x="0" y="2095703"/>
                </a:moveTo>
                <a:lnTo>
                  <a:pt x="180137" y="2095928"/>
                </a:lnTo>
                <a:lnTo>
                  <a:pt x="180137" y="0"/>
                </a:lnTo>
                <a:lnTo>
                  <a:pt x="1321472" y="452"/>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7" name="Freeform 16"/>
          <p:cNvSpPr/>
          <p:nvPr/>
        </p:nvSpPr>
        <p:spPr>
          <a:xfrm>
            <a:off x="3618223" y="4639015"/>
            <a:ext cx="1262055" cy="1709144"/>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790732"/>
              <a:gd name="connsiteY0" fmla="*/ 2095703 h 2095928"/>
              <a:gd name="connsiteX1" fmla="*/ 180137 w 1790732"/>
              <a:gd name="connsiteY1" fmla="*/ 2095928 h 2095928"/>
              <a:gd name="connsiteX2" fmla="*/ 180137 w 1790732"/>
              <a:gd name="connsiteY2" fmla="*/ 0 h 2095928"/>
              <a:gd name="connsiteX3" fmla="*/ 1790732 w 1790732"/>
              <a:gd name="connsiteY3" fmla="*/ 451 h 2095928"/>
              <a:gd name="connsiteX0" fmla="*/ 0 w 1933508"/>
              <a:gd name="connsiteY0" fmla="*/ 2095703 h 2095928"/>
              <a:gd name="connsiteX1" fmla="*/ 322913 w 1933508"/>
              <a:gd name="connsiteY1" fmla="*/ 2095928 h 2095928"/>
              <a:gd name="connsiteX2" fmla="*/ 322913 w 1933508"/>
              <a:gd name="connsiteY2" fmla="*/ 0 h 2095928"/>
              <a:gd name="connsiteX3" fmla="*/ 1933508 w 1933508"/>
              <a:gd name="connsiteY3" fmla="*/ 451 h 2095928"/>
              <a:gd name="connsiteX0" fmla="*/ 0 w 2052488"/>
              <a:gd name="connsiteY0" fmla="*/ 2095703 h 2095928"/>
              <a:gd name="connsiteX1" fmla="*/ 441893 w 2052488"/>
              <a:gd name="connsiteY1" fmla="*/ 2095928 h 2095928"/>
              <a:gd name="connsiteX2" fmla="*/ 441893 w 2052488"/>
              <a:gd name="connsiteY2" fmla="*/ 0 h 2095928"/>
              <a:gd name="connsiteX3" fmla="*/ 2052488 w 2052488"/>
              <a:gd name="connsiteY3" fmla="*/ 451 h 2095928"/>
            </a:gdLst>
            <a:ahLst/>
            <a:cxnLst>
              <a:cxn ang="0">
                <a:pos x="connsiteX0" y="connsiteY0"/>
              </a:cxn>
              <a:cxn ang="0">
                <a:pos x="connsiteX1" y="connsiteY1"/>
              </a:cxn>
              <a:cxn ang="0">
                <a:pos x="connsiteX2" y="connsiteY2"/>
              </a:cxn>
              <a:cxn ang="0">
                <a:pos x="connsiteX3" y="connsiteY3"/>
              </a:cxn>
            </a:cxnLst>
            <a:rect l="l" t="t" r="r" b="b"/>
            <a:pathLst>
              <a:path w="2052488" h="2095928">
                <a:moveTo>
                  <a:pt x="0" y="2095703"/>
                </a:moveTo>
                <a:lnTo>
                  <a:pt x="441893" y="2095928"/>
                </a:lnTo>
                <a:lnTo>
                  <a:pt x="441893" y="0"/>
                </a:lnTo>
                <a:lnTo>
                  <a:pt x="2052488" y="45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8" name="Freeform 17"/>
          <p:cNvSpPr/>
          <p:nvPr/>
        </p:nvSpPr>
        <p:spPr>
          <a:xfrm flipH="1">
            <a:off x="5656690" y="4639015"/>
            <a:ext cx="1211216" cy="1404280"/>
          </a:xfrm>
          <a:custGeom>
            <a:avLst/>
            <a:gdLst>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4" fmla="*/ 369870 w 380144"/>
              <a:gd name="connsiteY4" fmla="*/ 30822 h 2095928"/>
              <a:gd name="connsiteX0" fmla="*/ 0 w 380144"/>
              <a:gd name="connsiteY0" fmla="*/ 2085654 h 2095928"/>
              <a:gd name="connsiteX1" fmla="*/ 195209 w 380144"/>
              <a:gd name="connsiteY1" fmla="*/ 2095928 h 2095928"/>
              <a:gd name="connsiteX2" fmla="*/ 195209 w 380144"/>
              <a:gd name="connsiteY2" fmla="*/ 0 h 2095928"/>
              <a:gd name="connsiteX3" fmla="*/ 380144 w 380144"/>
              <a:gd name="connsiteY3" fmla="*/ 20548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20337"/>
              <a:gd name="connsiteY0" fmla="*/ 2085654 h 2095928"/>
              <a:gd name="connsiteX1" fmla="*/ 195209 w 420337"/>
              <a:gd name="connsiteY1" fmla="*/ 2095928 h 2095928"/>
              <a:gd name="connsiteX2" fmla="*/ 195209 w 420337"/>
              <a:gd name="connsiteY2" fmla="*/ 0 h 2095928"/>
              <a:gd name="connsiteX3" fmla="*/ 420337 w 420337"/>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60530"/>
              <a:gd name="connsiteY0" fmla="*/ 2085654 h 2095928"/>
              <a:gd name="connsiteX1" fmla="*/ 195209 w 460530"/>
              <a:gd name="connsiteY1" fmla="*/ 2095928 h 2095928"/>
              <a:gd name="connsiteX2" fmla="*/ 195209 w 460530"/>
              <a:gd name="connsiteY2" fmla="*/ 0 h 2095928"/>
              <a:gd name="connsiteX3" fmla="*/ 460530 w 460530"/>
              <a:gd name="connsiteY3" fmla="*/ 10499 h 2095928"/>
              <a:gd name="connsiteX0" fmla="*/ 0 w 480627"/>
              <a:gd name="connsiteY0" fmla="*/ 2085654 h 2095928"/>
              <a:gd name="connsiteX1" fmla="*/ 195209 w 480627"/>
              <a:gd name="connsiteY1" fmla="*/ 2095928 h 2095928"/>
              <a:gd name="connsiteX2" fmla="*/ 195209 w 480627"/>
              <a:gd name="connsiteY2" fmla="*/ 0 h 2095928"/>
              <a:gd name="connsiteX3" fmla="*/ 480627 w 480627"/>
              <a:gd name="connsiteY3" fmla="*/ 5475 h 2095928"/>
              <a:gd name="connsiteX0" fmla="*/ 0 w 465555"/>
              <a:gd name="connsiteY0" fmla="*/ 2095703 h 2095928"/>
              <a:gd name="connsiteX1" fmla="*/ 180137 w 465555"/>
              <a:gd name="connsiteY1" fmla="*/ 2095928 h 2095928"/>
              <a:gd name="connsiteX2" fmla="*/ 180137 w 465555"/>
              <a:gd name="connsiteY2" fmla="*/ 0 h 2095928"/>
              <a:gd name="connsiteX3" fmla="*/ 465555 w 465555"/>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0676"/>
              <a:gd name="connsiteY0" fmla="*/ 2095703 h 2095928"/>
              <a:gd name="connsiteX1" fmla="*/ 180137 w 490676"/>
              <a:gd name="connsiteY1" fmla="*/ 2095928 h 2095928"/>
              <a:gd name="connsiteX2" fmla="*/ 180137 w 490676"/>
              <a:gd name="connsiteY2" fmla="*/ 0 h 2095928"/>
              <a:gd name="connsiteX3" fmla="*/ 490676 w 490676"/>
              <a:gd name="connsiteY3" fmla="*/ 5475 h 2095928"/>
              <a:gd name="connsiteX0" fmla="*/ 0 w 495700"/>
              <a:gd name="connsiteY0" fmla="*/ 2100276 h 2100501"/>
              <a:gd name="connsiteX1" fmla="*/ 180137 w 495700"/>
              <a:gd name="connsiteY1" fmla="*/ 2100501 h 2100501"/>
              <a:gd name="connsiteX2" fmla="*/ 180137 w 495700"/>
              <a:gd name="connsiteY2" fmla="*/ 4573 h 2100501"/>
              <a:gd name="connsiteX3" fmla="*/ 495700 w 495700"/>
              <a:gd name="connsiteY3" fmla="*/ 0 h 2100501"/>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505749"/>
              <a:gd name="connsiteY0" fmla="*/ 2096064 h 2096289"/>
              <a:gd name="connsiteX1" fmla="*/ 180137 w 505749"/>
              <a:gd name="connsiteY1" fmla="*/ 2096289 h 2096289"/>
              <a:gd name="connsiteX2" fmla="*/ 180137 w 505749"/>
              <a:gd name="connsiteY2" fmla="*/ 361 h 2096289"/>
              <a:gd name="connsiteX3" fmla="*/ 505749 w 505749"/>
              <a:gd name="connsiteY3" fmla="*/ 812 h 2096289"/>
              <a:gd name="connsiteX0" fmla="*/ 0 w 505749"/>
              <a:gd name="connsiteY0" fmla="*/ 2095703 h 2095928"/>
              <a:gd name="connsiteX1" fmla="*/ 180137 w 505749"/>
              <a:gd name="connsiteY1" fmla="*/ 2095928 h 2095928"/>
              <a:gd name="connsiteX2" fmla="*/ 180137 w 505749"/>
              <a:gd name="connsiteY2" fmla="*/ 0 h 2095928"/>
              <a:gd name="connsiteX3" fmla="*/ 505749 w 505749"/>
              <a:gd name="connsiteY3" fmla="*/ 451 h 2095928"/>
              <a:gd name="connsiteX0" fmla="*/ 0 w 1321472"/>
              <a:gd name="connsiteY0" fmla="*/ 2095703 h 2095928"/>
              <a:gd name="connsiteX1" fmla="*/ 180137 w 1321472"/>
              <a:gd name="connsiteY1" fmla="*/ 2095928 h 2095928"/>
              <a:gd name="connsiteX2" fmla="*/ 180137 w 1321472"/>
              <a:gd name="connsiteY2" fmla="*/ 0 h 2095928"/>
              <a:gd name="connsiteX3" fmla="*/ 1321472 w 1321472"/>
              <a:gd name="connsiteY3" fmla="*/ 452 h 2095928"/>
              <a:gd name="connsiteX0" fmla="*/ 0 w 1524278"/>
              <a:gd name="connsiteY0" fmla="*/ 2095703 h 2095928"/>
              <a:gd name="connsiteX1" fmla="*/ 382943 w 1524278"/>
              <a:gd name="connsiteY1" fmla="*/ 2095928 h 2095928"/>
              <a:gd name="connsiteX2" fmla="*/ 382943 w 1524278"/>
              <a:gd name="connsiteY2" fmla="*/ 0 h 2095928"/>
              <a:gd name="connsiteX3" fmla="*/ 1524278 w 1524278"/>
              <a:gd name="connsiteY3" fmla="*/ 452 h 2095928"/>
            </a:gdLst>
            <a:ahLst/>
            <a:cxnLst>
              <a:cxn ang="0">
                <a:pos x="connsiteX0" y="connsiteY0"/>
              </a:cxn>
              <a:cxn ang="0">
                <a:pos x="connsiteX1" y="connsiteY1"/>
              </a:cxn>
              <a:cxn ang="0">
                <a:pos x="connsiteX2" y="connsiteY2"/>
              </a:cxn>
              <a:cxn ang="0">
                <a:pos x="connsiteX3" y="connsiteY3"/>
              </a:cxn>
            </a:cxnLst>
            <a:rect l="l" t="t" r="r" b="b"/>
            <a:pathLst>
              <a:path w="1524278" h="2095928">
                <a:moveTo>
                  <a:pt x="0" y="2095703"/>
                </a:moveTo>
                <a:lnTo>
                  <a:pt x="382943" y="2095928"/>
                </a:lnTo>
                <a:lnTo>
                  <a:pt x="382943" y="0"/>
                </a:lnTo>
                <a:lnTo>
                  <a:pt x="1524278" y="45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grpSp>
        <p:nvGrpSpPr>
          <p:cNvPr id="24" name="Group 23"/>
          <p:cNvGrpSpPr/>
          <p:nvPr/>
        </p:nvGrpSpPr>
        <p:grpSpPr>
          <a:xfrm>
            <a:off x="4728832" y="4448596"/>
            <a:ext cx="1133584" cy="416941"/>
            <a:chOff x="4404870" y="2592179"/>
            <a:chExt cx="1028367" cy="378241"/>
          </a:xfrm>
        </p:grpSpPr>
        <p:sp>
          <p:nvSpPr>
            <p:cNvPr id="19" name="Rectangle 18"/>
            <p:cNvSpPr/>
            <p:nvPr/>
          </p:nvSpPr>
          <p:spPr>
            <a:xfrm>
              <a:off x="4412698" y="2592179"/>
              <a:ext cx="914214" cy="378241"/>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404870" y="2596634"/>
              <a:ext cx="1028367" cy="335051"/>
            </a:xfrm>
            <a:prstGeom prst="rect">
              <a:avLst/>
            </a:prstGeom>
            <a:noFill/>
          </p:spPr>
          <p:txBody>
            <a:bodyPr wrap="square" rtlCol="0">
              <a:spAutoFit/>
            </a:bodyPr>
            <a:lstStyle/>
            <a:p>
              <a:r>
                <a:rPr lang="en-US" dirty="0" smtClean="0">
                  <a:latin typeface="+mn-lt"/>
                </a:rPr>
                <a:t>0.90·10</a:t>
              </a:r>
              <a:r>
                <a:rPr lang="en-US" baseline="30000" dirty="0" smtClean="0">
                  <a:latin typeface="+mn-lt"/>
                </a:rPr>
                <a:t>21</a:t>
              </a:r>
              <a:endParaRPr lang="en-US" dirty="0">
                <a:latin typeface="+mn-lt"/>
              </a:endParaRPr>
            </a:p>
          </p:txBody>
        </p:sp>
      </p:grpSp>
      <p:grpSp>
        <p:nvGrpSpPr>
          <p:cNvPr id="25" name="Group 24"/>
          <p:cNvGrpSpPr/>
          <p:nvPr/>
        </p:nvGrpSpPr>
        <p:grpSpPr>
          <a:xfrm>
            <a:off x="4728832" y="3610244"/>
            <a:ext cx="1133584" cy="416941"/>
            <a:chOff x="4404870" y="2592179"/>
            <a:chExt cx="1028367" cy="378241"/>
          </a:xfrm>
        </p:grpSpPr>
        <p:sp>
          <p:nvSpPr>
            <p:cNvPr id="26" name="Rectangle 25"/>
            <p:cNvSpPr/>
            <p:nvPr/>
          </p:nvSpPr>
          <p:spPr>
            <a:xfrm>
              <a:off x="4412698" y="2592179"/>
              <a:ext cx="914214" cy="378241"/>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04870" y="2596634"/>
              <a:ext cx="1028367" cy="335051"/>
            </a:xfrm>
            <a:prstGeom prst="rect">
              <a:avLst/>
            </a:prstGeom>
            <a:noFill/>
          </p:spPr>
          <p:txBody>
            <a:bodyPr wrap="square" rtlCol="0">
              <a:spAutoFit/>
            </a:bodyPr>
            <a:lstStyle/>
            <a:p>
              <a:r>
                <a:rPr lang="en-US" dirty="0" smtClean="0">
                  <a:latin typeface="+mn-lt"/>
                </a:rPr>
                <a:t>0.92·10</a:t>
              </a:r>
              <a:r>
                <a:rPr lang="en-US" baseline="30000" dirty="0" smtClean="0">
                  <a:latin typeface="+mn-lt"/>
                </a:rPr>
                <a:t>21</a:t>
              </a:r>
              <a:endParaRPr lang="en-US" dirty="0">
                <a:latin typeface="+mn-lt"/>
              </a:endParaRPr>
            </a:p>
          </p:txBody>
        </p:sp>
      </p:grpSp>
      <p:grpSp>
        <p:nvGrpSpPr>
          <p:cNvPr id="28" name="Group 27"/>
          <p:cNvGrpSpPr/>
          <p:nvPr/>
        </p:nvGrpSpPr>
        <p:grpSpPr>
          <a:xfrm>
            <a:off x="4728832" y="2631927"/>
            <a:ext cx="1133584" cy="416941"/>
            <a:chOff x="4404870" y="2592179"/>
            <a:chExt cx="1028367" cy="378241"/>
          </a:xfrm>
        </p:grpSpPr>
        <p:sp>
          <p:nvSpPr>
            <p:cNvPr id="29" name="Rectangle 28"/>
            <p:cNvSpPr/>
            <p:nvPr/>
          </p:nvSpPr>
          <p:spPr>
            <a:xfrm>
              <a:off x="4412698" y="2592179"/>
              <a:ext cx="914214" cy="378241"/>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04870" y="2596634"/>
              <a:ext cx="1028367" cy="335051"/>
            </a:xfrm>
            <a:prstGeom prst="rect">
              <a:avLst/>
            </a:prstGeom>
            <a:noFill/>
          </p:spPr>
          <p:txBody>
            <a:bodyPr wrap="square" rtlCol="0">
              <a:spAutoFit/>
            </a:bodyPr>
            <a:lstStyle/>
            <a:p>
              <a:r>
                <a:rPr lang="en-US" dirty="0" smtClean="0">
                  <a:latin typeface="+mn-lt"/>
                </a:rPr>
                <a:t>6.1·10</a:t>
              </a:r>
              <a:r>
                <a:rPr lang="en-US" baseline="30000" dirty="0" smtClean="0">
                  <a:latin typeface="+mn-lt"/>
                </a:rPr>
                <a:t>21</a:t>
              </a:r>
              <a:endParaRPr lang="en-US" dirty="0">
                <a:latin typeface="+mn-lt"/>
              </a:endParaRPr>
            </a:p>
          </p:txBody>
        </p:sp>
      </p:grpSp>
      <p:sp>
        <p:nvSpPr>
          <p:cNvPr id="31" name="Rectangle 30"/>
          <p:cNvSpPr/>
          <p:nvPr/>
        </p:nvSpPr>
        <p:spPr>
          <a:xfrm>
            <a:off x="4827225" y="4876005"/>
            <a:ext cx="836110" cy="369324"/>
          </a:xfrm>
          <a:prstGeom prst="rect">
            <a:avLst/>
          </a:prstGeom>
        </p:spPr>
        <p:txBody>
          <a:bodyPr wrap="none" lIns="91432" tIns="45716" rIns="91432" bIns="45716">
            <a:spAutoFit/>
          </a:bodyPr>
          <a:lstStyle/>
          <a:p>
            <a:r>
              <a:rPr lang="en-US" dirty="0" smtClean="0">
                <a:latin typeface="+mn-lt"/>
              </a:rPr>
              <a:t>W/cm</a:t>
            </a:r>
            <a:r>
              <a:rPr lang="en-US" baseline="30000" dirty="0" smtClean="0">
                <a:latin typeface="+mn-lt"/>
              </a:rPr>
              <a:t>2</a:t>
            </a:r>
            <a:endParaRPr lang="en-US" dirty="0">
              <a:latin typeface="+mn-lt"/>
            </a:endParaRPr>
          </a:p>
        </p:txBody>
      </p:sp>
      <p:sp>
        <p:nvSpPr>
          <p:cNvPr id="32" name="Rectangle 31"/>
          <p:cNvSpPr/>
          <p:nvPr/>
        </p:nvSpPr>
        <p:spPr>
          <a:xfrm>
            <a:off x="3713411" y="2433277"/>
            <a:ext cx="888497" cy="369324"/>
          </a:xfrm>
          <a:prstGeom prst="rect">
            <a:avLst/>
          </a:prstGeom>
        </p:spPr>
        <p:txBody>
          <a:bodyPr wrap="none" lIns="91432" tIns="45716" rIns="91432" bIns="45716">
            <a:spAutoFit/>
          </a:bodyPr>
          <a:lstStyle/>
          <a:p>
            <a:r>
              <a:rPr lang="en-US" b="1" dirty="0" smtClean="0">
                <a:latin typeface="+mn-lt"/>
              </a:rPr>
              <a:t>1.2 </a:t>
            </a:r>
            <a:r>
              <a:rPr lang="en-US" b="1" dirty="0" err="1" smtClean="0">
                <a:latin typeface="+mn-lt"/>
              </a:rPr>
              <a:t>keV</a:t>
            </a:r>
            <a:endParaRPr lang="en-US" b="1" dirty="0">
              <a:latin typeface="+mn-lt"/>
            </a:endParaRPr>
          </a:p>
        </p:txBody>
      </p:sp>
      <p:sp>
        <p:nvSpPr>
          <p:cNvPr id="33" name="Rectangle 32"/>
          <p:cNvSpPr/>
          <p:nvPr/>
        </p:nvSpPr>
        <p:spPr>
          <a:xfrm>
            <a:off x="5817745" y="2433277"/>
            <a:ext cx="888497" cy="369324"/>
          </a:xfrm>
          <a:prstGeom prst="rect">
            <a:avLst/>
          </a:prstGeom>
        </p:spPr>
        <p:txBody>
          <a:bodyPr wrap="none" lIns="91432" tIns="45716" rIns="91432" bIns="45716">
            <a:spAutoFit/>
          </a:bodyPr>
          <a:lstStyle/>
          <a:p>
            <a:r>
              <a:rPr lang="en-US" b="1" dirty="0" smtClean="0">
                <a:latin typeface="+mn-lt"/>
              </a:rPr>
              <a:t>1.1 </a:t>
            </a:r>
            <a:r>
              <a:rPr lang="en-US" b="1" dirty="0" err="1" smtClean="0">
                <a:latin typeface="+mn-lt"/>
              </a:rPr>
              <a:t>keV</a:t>
            </a:r>
            <a:endParaRPr lang="en-US" b="1" dirty="0">
              <a:latin typeface="+mn-lt"/>
            </a:endParaRPr>
          </a:p>
        </p:txBody>
      </p:sp>
      <p:sp>
        <p:nvSpPr>
          <p:cNvPr id="34" name="Rectangle 33"/>
          <p:cNvSpPr/>
          <p:nvPr/>
        </p:nvSpPr>
        <p:spPr>
          <a:xfrm>
            <a:off x="3762042" y="3450072"/>
            <a:ext cx="888497" cy="369324"/>
          </a:xfrm>
          <a:prstGeom prst="rect">
            <a:avLst/>
          </a:prstGeom>
        </p:spPr>
        <p:txBody>
          <a:bodyPr wrap="none" lIns="91432" tIns="45716" rIns="91432" bIns="45716">
            <a:spAutoFit/>
          </a:bodyPr>
          <a:lstStyle/>
          <a:p>
            <a:r>
              <a:rPr lang="en-US" b="1" dirty="0" smtClean="0">
                <a:latin typeface="+mn-lt"/>
              </a:rPr>
              <a:t>1.1 </a:t>
            </a:r>
            <a:r>
              <a:rPr lang="en-US" b="1" dirty="0" err="1" smtClean="0">
                <a:latin typeface="+mn-lt"/>
              </a:rPr>
              <a:t>keV</a:t>
            </a:r>
            <a:endParaRPr lang="en-US" b="1" dirty="0">
              <a:latin typeface="+mn-lt"/>
            </a:endParaRPr>
          </a:p>
        </p:txBody>
      </p:sp>
      <p:sp>
        <p:nvSpPr>
          <p:cNvPr id="35" name="Rectangle 34"/>
          <p:cNvSpPr/>
          <p:nvPr/>
        </p:nvSpPr>
        <p:spPr>
          <a:xfrm>
            <a:off x="5760269" y="3458913"/>
            <a:ext cx="888497" cy="369324"/>
          </a:xfrm>
          <a:prstGeom prst="rect">
            <a:avLst/>
          </a:prstGeom>
        </p:spPr>
        <p:txBody>
          <a:bodyPr wrap="none" lIns="91432" tIns="45716" rIns="91432" bIns="45716">
            <a:spAutoFit/>
          </a:bodyPr>
          <a:lstStyle/>
          <a:p>
            <a:r>
              <a:rPr lang="en-US" b="1" dirty="0" smtClean="0">
                <a:latin typeface="+mn-lt"/>
              </a:rPr>
              <a:t>0.9 </a:t>
            </a:r>
            <a:r>
              <a:rPr lang="en-US" b="1" dirty="0" err="1" smtClean="0">
                <a:latin typeface="+mn-lt"/>
              </a:rPr>
              <a:t>keV</a:t>
            </a:r>
            <a:endParaRPr lang="en-US" b="1" dirty="0">
              <a:latin typeface="+mn-lt"/>
            </a:endParaRPr>
          </a:p>
        </p:txBody>
      </p:sp>
      <p:sp>
        <p:nvSpPr>
          <p:cNvPr id="36" name="Rectangle 35"/>
          <p:cNvSpPr/>
          <p:nvPr/>
        </p:nvSpPr>
        <p:spPr>
          <a:xfrm>
            <a:off x="3731093" y="4294461"/>
            <a:ext cx="888497" cy="369324"/>
          </a:xfrm>
          <a:prstGeom prst="rect">
            <a:avLst/>
          </a:prstGeom>
        </p:spPr>
        <p:txBody>
          <a:bodyPr wrap="none" lIns="91432" tIns="45716" rIns="91432" bIns="45716">
            <a:spAutoFit/>
          </a:bodyPr>
          <a:lstStyle/>
          <a:p>
            <a:r>
              <a:rPr lang="en-US" b="1" dirty="0" smtClean="0">
                <a:latin typeface="+mn-lt"/>
              </a:rPr>
              <a:t>1.0 </a:t>
            </a:r>
            <a:r>
              <a:rPr lang="en-US" b="1" dirty="0" err="1" smtClean="0">
                <a:latin typeface="+mn-lt"/>
              </a:rPr>
              <a:t>keV</a:t>
            </a:r>
            <a:endParaRPr lang="en-US" b="1" dirty="0">
              <a:latin typeface="+mn-lt"/>
            </a:endParaRPr>
          </a:p>
        </p:txBody>
      </p:sp>
      <p:sp>
        <p:nvSpPr>
          <p:cNvPr id="37" name="Rectangle 36"/>
          <p:cNvSpPr/>
          <p:nvPr/>
        </p:nvSpPr>
        <p:spPr>
          <a:xfrm>
            <a:off x="5742582" y="4290040"/>
            <a:ext cx="888497" cy="369324"/>
          </a:xfrm>
          <a:prstGeom prst="rect">
            <a:avLst/>
          </a:prstGeom>
        </p:spPr>
        <p:txBody>
          <a:bodyPr wrap="none" lIns="91432" tIns="45716" rIns="91432" bIns="45716">
            <a:spAutoFit/>
          </a:bodyPr>
          <a:lstStyle/>
          <a:p>
            <a:r>
              <a:rPr lang="en-US" b="1" dirty="0" smtClean="0">
                <a:latin typeface="+mn-lt"/>
              </a:rPr>
              <a:t>0.8 </a:t>
            </a:r>
            <a:r>
              <a:rPr lang="en-US" b="1" dirty="0" err="1" smtClean="0">
                <a:latin typeface="+mn-lt"/>
              </a:rPr>
              <a:t>keV</a:t>
            </a:r>
            <a:endParaRPr lang="en-US" b="1" dirty="0">
              <a:latin typeface="+mn-lt"/>
            </a:endParaRPr>
          </a:p>
        </p:txBody>
      </p:sp>
      <p:sp>
        <p:nvSpPr>
          <p:cNvPr id="38" name="Rectangle 37"/>
          <p:cNvSpPr/>
          <p:nvPr/>
        </p:nvSpPr>
        <p:spPr>
          <a:xfrm>
            <a:off x="3868139" y="2017719"/>
            <a:ext cx="704857" cy="369324"/>
          </a:xfrm>
          <a:prstGeom prst="rect">
            <a:avLst/>
          </a:prstGeom>
          <a:solidFill>
            <a:schemeClr val="accent1">
              <a:lumMod val="20000"/>
              <a:lumOff val="80000"/>
            </a:schemeClr>
          </a:solidFill>
        </p:spPr>
        <p:txBody>
          <a:bodyPr wrap="none" lIns="91432" tIns="45716" rIns="91432" bIns="45716">
            <a:spAutoFit/>
          </a:bodyPr>
          <a:lstStyle/>
          <a:p>
            <a:r>
              <a:rPr lang="en-US" b="1" dirty="0" err="1" smtClean="0">
                <a:latin typeface="+mn-lt"/>
              </a:rPr>
              <a:t>kTe</a:t>
            </a:r>
            <a:r>
              <a:rPr lang="en-US" b="1" baseline="-25000" dirty="0" err="1" smtClean="0">
                <a:latin typeface="+mn-lt"/>
              </a:rPr>
              <a:t>fr</a:t>
            </a:r>
            <a:r>
              <a:rPr lang="en-US" b="1" baseline="-25000" dirty="0" smtClean="0">
                <a:latin typeface="+mn-lt"/>
              </a:rPr>
              <a:t> </a:t>
            </a:r>
            <a:r>
              <a:rPr lang="en-US" b="1" dirty="0" smtClean="0">
                <a:latin typeface="+mn-lt"/>
              </a:rPr>
              <a:t>:</a:t>
            </a:r>
            <a:endParaRPr lang="en-US" b="1" dirty="0">
              <a:latin typeface="+mn-lt"/>
            </a:endParaRPr>
          </a:p>
        </p:txBody>
      </p:sp>
      <p:sp>
        <p:nvSpPr>
          <p:cNvPr id="39" name="Rectangle 38"/>
          <p:cNvSpPr/>
          <p:nvPr/>
        </p:nvSpPr>
        <p:spPr>
          <a:xfrm>
            <a:off x="5919420" y="2026556"/>
            <a:ext cx="658434" cy="369324"/>
          </a:xfrm>
          <a:prstGeom prst="rect">
            <a:avLst/>
          </a:prstGeom>
          <a:solidFill>
            <a:schemeClr val="accent1">
              <a:lumMod val="20000"/>
              <a:lumOff val="80000"/>
            </a:schemeClr>
          </a:solidFill>
        </p:spPr>
        <p:txBody>
          <a:bodyPr wrap="none" lIns="91432" tIns="45716" rIns="91432" bIns="45716">
            <a:spAutoFit/>
          </a:bodyPr>
          <a:lstStyle/>
          <a:p>
            <a:r>
              <a:rPr lang="en-US" b="1" dirty="0" err="1" smtClean="0">
                <a:latin typeface="+mn-lt"/>
              </a:rPr>
              <a:t>kTe</a:t>
            </a:r>
            <a:r>
              <a:rPr lang="en-US" b="1" baseline="-25000" dirty="0" err="1" smtClean="0">
                <a:latin typeface="+mn-lt"/>
              </a:rPr>
              <a:t>r</a:t>
            </a:r>
            <a:r>
              <a:rPr lang="en-US" b="1" baseline="-25000" dirty="0" smtClean="0">
                <a:latin typeface="+mn-lt"/>
              </a:rPr>
              <a:t> </a:t>
            </a:r>
            <a:r>
              <a:rPr lang="en-US" b="1" dirty="0" smtClean="0">
                <a:latin typeface="+mn-lt"/>
              </a:rPr>
              <a:t>:</a:t>
            </a:r>
            <a:endParaRPr lang="en-US" b="1" dirty="0">
              <a:latin typeface="+mn-lt"/>
            </a:endParaRPr>
          </a:p>
        </p:txBody>
      </p:sp>
      <p:sp>
        <p:nvSpPr>
          <p:cNvPr id="41" name="TextBox 40"/>
          <p:cNvSpPr txBox="1"/>
          <p:nvPr/>
        </p:nvSpPr>
        <p:spPr>
          <a:xfrm>
            <a:off x="3653507" y="1516171"/>
            <a:ext cx="2684821" cy="369324"/>
          </a:xfrm>
          <a:prstGeom prst="rect">
            <a:avLst/>
          </a:prstGeom>
          <a:noFill/>
        </p:spPr>
        <p:txBody>
          <a:bodyPr wrap="none" lIns="91432" tIns="45716" rIns="91432" bIns="45716" rtlCol="0">
            <a:spAutoFit/>
          </a:bodyPr>
          <a:lstStyle/>
          <a:p>
            <a:r>
              <a:rPr lang="en-US" b="1" dirty="0">
                <a:solidFill>
                  <a:srgbClr val="0000FF"/>
                </a:solidFill>
                <a:latin typeface="+mn-lt"/>
              </a:rPr>
              <a:t>On-target laser energy: 9 J</a:t>
            </a:r>
          </a:p>
        </p:txBody>
      </p:sp>
      <p:sp>
        <p:nvSpPr>
          <p:cNvPr id="44" name="TextBox 43"/>
          <p:cNvSpPr txBox="1"/>
          <p:nvPr/>
        </p:nvSpPr>
        <p:spPr>
          <a:xfrm>
            <a:off x="1931678" y="2301919"/>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45" name="TextBox 44"/>
          <p:cNvSpPr txBox="1"/>
          <p:nvPr/>
        </p:nvSpPr>
        <p:spPr>
          <a:xfrm>
            <a:off x="1077431" y="2906711"/>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46" name="TextBox 45"/>
          <p:cNvSpPr txBox="1"/>
          <p:nvPr/>
        </p:nvSpPr>
        <p:spPr>
          <a:xfrm>
            <a:off x="2242208" y="4540862"/>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48" name="TextBox 47"/>
          <p:cNvSpPr txBox="1"/>
          <p:nvPr/>
        </p:nvSpPr>
        <p:spPr>
          <a:xfrm>
            <a:off x="6754092" y="3147537"/>
            <a:ext cx="645826" cy="312858"/>
          </a:xfrm>
          <a:prstGeom prst="rect">
            <a:avLst/>
          </a:prstGeom>
          <a:noFill/>
        </p:spPr>
        <p:txBody>
          <a:bodyPr wrap="none" lIns="91432" tIns="45716" rIns="91432" bIns="45716" rtlCol="0">
            <a:spAutoFit/>
          </a:bodyPr>
          <a:lstStyle/>
          <a:p>
            <a:r>
              <a:rPr lang="en-US" sz="1400" dirty="0">
                <a:solidFill>
                  <a:srgbClr val="7030A0"/>
                </a:solidFill>
                <a:latin typeface="+mn-lt"/>
              </a:rPr>
              <a:t> Cr K</a:t>
            </a:r>
            <a:r>
              <a:rPr lang="en-US" sz="1400" baseline="-25000" dirty="0">
                <a:solidFill>
                  <a:srgbClr val="7030A0"/>
                </a:solidFill>
                <a:latin typeface="+mn-lt"/>
                <a:sym typeface="Symbol" panose="05050102010706020507" pitchFamily="18" charset="2"/>
              </a:rPr>
              <a:t></a:t>
            </a:r>
            <a:r>
              <a:rPr lang="en-US" sz="1400" dirty="0">
                <a:solidFill>
                  <a:srgbClr val="7030A0"/>
                </a:solidFill>
                <a:latin typeface="+mn-lt"/>
                <a:sym typeface="Symbol" panose="05050102010706020507" pitchFamily="18" charset="2"/>
              </a:rPr>
              <a:t> </a:t>
            </a:r>
            <a:endParaRPr lang="en-US" sz="1400" dirty="0">
              <a:solidFill>
                <a:srgbClr val="7030A0"/>
              </a:solidFill>
              <a:latin typeface="+mn-lt"/>
            </a:endParaRPr>
          </a:p>
        </p:txBody>
      </p:sp>
      <p:grpSp>
        <p:nvGrpSpPr>
          <p:cNvPr id="49" name="Group 48"/>
          <p:cNvGrpSpPr/>
          <p:nvPr/>
        </p:nvGrpSpPr>
        <p:grpSpPr>
          <a:xfrm>
            <a:off x="9011119" y="4490757"/>
            <a:ext cx="663964" cy="510782"/>
            <a:chOff x="10210125" y="5617254"/>
            <a:chExt cx="803112" cy="617828"/>
          </a:xfrm>
        </p:grpSpPr>
        <p:sp>
          <p:nvSpPr>
            <p:cNvPr id="50" name="TextBox 49"/>
            <p:cNvSpPr txBox="1"/>
            <p:nvPr/>
          </p:nvSpPr>
          <p:spPr>
            <a:xfrm>
              <a:off x="10210125" y="5844190"/>
              <a:ext cx="803112" cy="390892"/>
            </a:xfrm>
            <a:prstGeom prst="rect">
              <a:avLst/>
            </a:prstGeom>
            <a:noFill/>
          </p:spPr>
          <p:txBody>
            <a:bodyPr wrap="none" rtlCol="0">
              <a:spAutoFit/>
            </a:bodyPr>
            <a:lstStyle/>
            <a:p>
              <a:r>
                <a:rPr lang="en-US" sz="1500" dirty="0">
                  <a:latin typeface="+mn-lt"/>
                </a:rPr>
                <a:t> K</a:t>
              </a:r>
              <a:r>
                <a:rPr lang="en-US" sz="1500" baseline="-25000" dirty="0">
                  <a:latin typeface="+mn-lt"/>
                  <a:sym typeface="Symbol" panose="05050102010706020507" pitchFamily="18" charset="2"/>
                </a:rPr>
                <a:t></a:t>
              </a:r>
              <a:r>
                <a:rPr lang="en-US" sz="1500" dirty="0">
                  <a:latin typeface="+mn-lt"/>
                  <a:sym typeface="Symbol" panose="05050102010706020507" pitchFamily="18" charset="2"/>
                </a:rPr>
                <a:t> (7)</a:t>
              </a:r>
              <a:endParaRPr lang="en-US" sz="1500" dirty="0">
                <a:latin typeface="+mn-lt"/>
              </a:endParaRPr>
            </a:p>
          </p:txBody>
        </p:sp>
        <p:sp>
          <p:nvSpPr>
            <p:cNvPr id="51" name="TextBox 50"/>
            <p:cNvSpPr txBox="1"/>
            <p:nvPr/>
          </p:nvSpPr>
          <p:spPr>
            <a:xfrm>
              <a:off x="10241853" y="5617254"/>
              <a:ext cx="495284" cy="390892"/>
            </a:xfrm>
            <a:prstGeom prst="rect">
              <a:avLst/>
            </a:prstGeom>
            <a:noFill/>
          </p:spPr>
          <p:txBody>
            <a:bodyPr wrap="none" rtlCol="0">
              <a:spAutoFit/>
            </a:bodyPr>
            <a:lstStyle/>
            <a:p>
              <a:r>
                <a:rPr lang="en-US" sz="1500" b="1" dirty="0">
                  <a:latin typeface="+mn-lt"/>
                </a:rPr>
                <a:t>Fe </a:t>
              </a:r>
            </a:p>
          </p:txBody>
        </p:sp>
      </p:grpSp>
      <p:grpSp>
        <p:nvGrpSpPr>
          <p:cNvPr id="52" name="Group 51"/>
          <p:cNvGrpSpPr/>
          <p:nvPr/>
        </p:nvGrpSpPr>
        <p:grpSpPr>
          <a:xfrm>
            <a:off x="7369873" y="2393491"/>
            <a:ext cx="663964" cy="510776"/>
            <a:chOff x="10903946" y="4724411"/>
            <a:chExt cx="803112" cy="617823"/>
          </a:xfrm>
        </p:grpSpPr>
        <p:sp>
          <p:nvSpPr>
            <p:cNvPr id="53" name="TextBox 52"/>
            <p:cNvSpPr txBox="1"/>
            <p:nvPr/>
          </p:nvSpPr>
          <p:spPr>
            <a:xfrm>
              <a:off x="10903946" y="4951341"/>
              <a:ext cx="803112" cy="390893"/>
            </a:xfrm>
            <a:prstGeom prst="rect">
              <a:avLst/>
            </a:prstGeom>
            <a:noFill/>
          </p:spPr>
          <p:txBody>
            <a:bodyPr wrap="none" rtlCol="0">
              <a:spAutoFit/>
            </a:bodyPr>
            <a:lstStyle/>
            <a:p>
              <a:r>
                <a:rPr lang="en-US" sz="1500" dirty="0">
                  <a:latin typeface="+mn-lt"/>
                </a:rPr>
                <a:t> K</a:t>
              </a:r>
              <a:r>
                <a:rPr lang="en-US" sz="1500" baseline="-25000" dirty="0">
                  <a:latin typeface="+mn-lt"/>
                  <a:sym typeface="Symbol" panose="05050102010706020507" pitchFamily="18" charset="2"/>
                </a:rPr>
                <a:t></a:t>
              </a:r>
              <a:r>
                <a:rPr lang="en-US" sz="1500" dirty="0">
                  <a:latin typeface="+mn-lt"/>
                  <a:sym typeface="Symbol" panose="05050102010706020507" pitchFamily="18" charset="2"/>
                </a:rPr>
                <a:t> (8)</a:t>
              </a:r>
              <a:endParaRPr lang="en-US" sz="1500" dirty="0">
                <a:latin typeface="+mn-lt"/>
              </a:endParaRPr>
            </a:p>
          </p:txBody>
        </p:sp>
        <p:sp>
          <p:nvSpPr>
            <p:cNvPr id="54" name="TextBox 53"/>
            <p:cNvSpPr txBox="1"/>
            <p:nvPr/>
          </p:nvSpPr>
          <p:spPr>
            <a:xfrm>
              <a:off x="10935674" y="4724411"/>
              <a:ext cx="495284" cy="390893"/>
            </a:xfrm>
            <a:prstGeom prst="rect">
              <a:avLst/>
            </a:prstGeom>
            <a:noFill/>
          </p:spPr>
          <p:txBody>
            <a:bodyPr wrap="none" rtlCol="0">
              <a:spAutoFit/>
            </a:bodyPr>
            <a:lstStyle/>
            <a:p>
              <a:r>
                <a:rPr lang="en-US" sz="1500" b="1" dirty="0">
                  <a:latin typeface="+mn-lt"/>
                </a:rPr>
                <a:t>Fe </a:t>
              </a:r>
            </a:p>
          </p:txBody>
        </p:sp>
      </p:grpSp>
      <p:grpSp>
        <p:nvGrpSpPr>
          <p:cNvPr id="64" name="Group 63"/>
          <p:cNvGrpSpPr/>
          <p:nvPr/>
        </p:nvGrpSpPr>
        <p:grpSpPr>
          <a:xfrm>
            <a:off x="4562070" y="5520502"/>
            <a:ext cx="1490204" cy="1319257"/>
            <a:chOff x="3946358" y="5056226"/>
            <a:chExt cx="1351885" cy="1196806"/>
          </a:xfrm>
          <a:solidFill>
            <a:schemeClr val="bg1"/>
          </a:solidFill>
        </p:grpSpPr>
        <p:sp>
          <p:nvSpPr>
            <p:cNvPr id="56" name="TextBox 55"/>
            <p:cNvSpPr txBox="1"/>
            <p:nvPr/>
          </p:nvSpPr>
          <p:spPr>
            <a:xfrm>
              <a:off x="4050369" y="5056226"/>
              <a:ext cx="923858" cy="338554"/>
            </a:xfrm>
            <a:prstGeom prst="rect">
              <a:avLst/>
            </a:prstGeom>
            <a:noFill/>
          </p:spPr>
          <p:txBody>
            <a:bodyPr wrap="none" rtlCol="0">
              <a:spAutoFit/>
            </a:bodyPr>
            <a:lstStyle/>
            <a:p>
              <a:r>
                <a:rPr lang="en-US" b="1" dirty="0">
                  <a:solidFill>
                    <a:srgbClr val="002060"/>
                  </a:solidFill>
                  <a:latin typeface="+mn-lt"/>
                </a:rPr>
                <a:t>Defocus:</a:t>
              </a:r>
            </a:p>
          </p:txBody>
        </p:sp>
        <p:cxnSp>
          <p:nvCxnSpPr>
            <p:cNvPr id="58" name="Straight Connector 57"/>
            <p:cNvCxnSpPr/>
            <p:nvPr/>
          </p:nvCxnSpPr>
          <p:spPr>
            <a:xfrm>
              <a:off x="3946358" y="5823281"/>
              <a:ext cx="468000" cy="0"/>
            </a:xfrm>
            <a:prstGeom prst="line">
              <a:avLst/>
            </a:prstGeom>
            <a:grpFill/>
            <a:ln w="317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59538" y="5542545"/>
              <a:ext cx="468000" cy="0"/>
            </a:xfrm>
            <a:prstGeom prst="line">
              <a:avLst/>
            </a:prstGeom>
            <a:grpFill/>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59538" y="6104019"/>
              <a:ext cx="468000" cy="0"/>
            </a:xfrm>
            <a:prstGeom prst="line">
              <a:avLst/>
            </a:prstGeom>
            <a:grpFill/>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427538" y="5365036"/>
              <a:ext cx="830633" cy="338554"/>
            </a:xfrm>
            <a:prstGeom prst="rect">
              <a:avLst/>
            </a:prstGeom>
            <a:noFill/>
          </p:spPr>
          <p:txBody>
            <a:bodyPr wrap="none" rtlCol="0">
              <a:spAutoFit/>
            </a:bodyPr>
            <a:lstStyle/>
            <a:p>
              <a:r>
                <a:rPr lang="en-US" b="1" dirty="0">
                  <a:solidFill>
                    <a:srgbClr val="002060"/>
                  </a:solidFill>
                  <a:latin typeface="+mn-lt"/>
                </a:rPr>
                <a:t>- 20 µm</a:t>
              </a:r>
            </a:p>
          </p:txBody>
        </p:sp>
        <p:sp>
          <p:nvSpPr>
            <p:cNvPr id="62" name="TextBox 61"/>
            <p:cNvSpPr txBox="1"/>
            <p:nvPr/>
          </p:nvSpPr>
          <p:spPr>
            <a:xfrm>
              <a:off x="4583948" y="5649783"/>
              <a:ext cx="273684" cy="335051"/>
            </a:xfrm>
            <a:prstGeom prst="rect">
              <a:avLst/>
            </a:prstGeom>
            <a:noFill/>
          </p:spPr>
          <p:txBody>
            <a:bodyPr wrap="none" rtlCol="0">
              <a:spAutoFit/>
            </a:bodyPr>
            <a:lstStyle/>
            <a:p>
              <a:r>
                <a:rPr lang="en-US" b="1" dirty="0">
                  <a:solidFill>
                    <a:srgbClr val="002060"/>
                  </a:solidFill>
                  <a:latin typeface="+mn-lt"/>
                </a:rPr>
                <a:t>0</a:t>
              </a:r>
            </a:p>
          </p:txBody>
        </p:sp>
        <p:sp>
          <p:nvSpPr>
            <p:cNvPr id="63" name="TextBox 62"/>
            <p:cNvSpPr txBox="1"/>
            <p:nvPr/>
          </p:nvSpPr>
          <p:spPr>
            <a:xfrm>
              <a:off x="4427538" y="5914478"/>
              <a:ext cx="870705" cy="338554"/>
            </a:xfrm>
            <a:prstGeom prst="rect">
              <a:avLst/>
            </a:prstGeom>
            <a:noFill/>
          </p:spPr>
          <p:txBody>
            <a:bodyPr wrap="none" rtlCol="0">
              <a:spAutoFit/>
            </a:bodyPr>
            <a:lstStyle/>
            <a:p>
              <a:r>
                <a:rPr lang="en-US" b="1" dirty="0">
                  <a:solidFill>
                    <a:srgbClr val="002060"/>
                  </a:solidFill>
                  <a:latin typeface="+mn-lt"/>
                </a:rPr>
                <a:t>+ 20 µm</a:t>
              </a:r>
            </a:p>
          </p:txBody>
        </p:sp>
      </p:grpSp>
      <p:sp>
        <p:nvSpPr>
          <p:cNvPr id="66" name="TextBox 65"/>
          <p:cNvSpPr txBox="1"/>
          <p:nvPr/>
        </p:nvSpPr>
        <p:spPr>
          <a:xfrm>
            <a:off x="7747642" y="3835042"/>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67" name="TextBox 66"/>
          <p:cNvSpPr txBox="1"/>
          <p:nvPr/>
        </p:nvSpPr>
        <p:spPr>
          <a:xfrm>
            <a:off x="7756065" y="4041876"/>
            <a:ext cx="707668" cy="312858"/>
          </a:xfrm>
          <a:prstGeom prst="rect">
            <a:avLst/>
          </a:prstGeom>
          <a:noFill/>
        </p:spPr>
        <p:txBody>
          <a:bodyPr wrap="none" lIns="91432" tIns="45716" rIns="91432" bIns="45716" rtlCol="0">
            <a:spAutoFit/>
          </a:bodyPr>
          <a:lstStyle/>
          <a:p>
            <a:r>
              <a:rPr lang="en-US" sz="1400" b="1" dirty="0">
                <a:latin typeface="+mn-lt"/>
              </a:rPr>
              <a:t> Cr He</a:t>
            </a:r>
            <a:r>
              <a:rPr lang="en-US" sz="1400" b="1" baseline="-25000" dirty="0">
                <a:latin typeface="+mn-lt"/>
                <a:sym typeface="Symbol" panose="05050102010706020507" pitchFamily="18" charset="2"/>
              </a:rPr>
              <a:t></a:t>
            </a:r>
            <a:endParaRPr lang="en-US" sz="1400" b="1" dirty="0">
              <a:latin typeface="+mn-lt"/>
            </a:endParaRPr>
          </a:p>
        </p:txBody>
      </p:sp>
      <p:sp>
        <p:nvSpPr>
          <p:cNvPr id="2" name="TextBox 1"/>
          <p:cNvSpPr txBox="1"/>
          <p:nvPr/>
        </p:nvSpPr>
        <p:spPr>
          <a:xfrm>
            <a:off x="998834" y="7202319"/>
            <a:ext cx="8841822" cy="369324"/>
          </a:xfrm>
          <a:prstGeom prst="rect">
            <a:avLst/>
          </a:prstGeom>
          <a:noFill/>
        </p:spPr>
        <p:txBody>
          <a:bodyPr wrap="square" lIns="91432" tIns="45716" rIns="91432" bIns="45716" rtlCol="0">
            <a:spAutoFit/>
          </a:bodyPr>
          <a:lstStyle/>
          <a:p>
            <a:r>
              <a:rPr kumimoji="1" lang="en-US" altLang="ja-JP" b="1" dirty="0" smtClean="0">
                <a:solidFill>
                  <a:srgbClr val="C00000"/>
                </a:solidFill>
              </a:rPr>
              <a:t>Higher laser intensity – higher bulk </a:t>
            </a:r>
            <a:r>
              <a:rPr kumimoji="1" lang="en-US" altLang="ja-JP" b="1" dirty="0" err="1" smtClean="0">
                <a:solidFill>
                  <a:srgbClr val="C00000"/>
                </a:solidFill>
              </a:rPr>
              <a:t>T</a:t>
            </a:r>
            <a:r>
              <a:rPr kumimoji="1" lang="en-US" altLang="ja-JP" b="1" baseline="-25000" dirty="0" err="1" smtClean="0">
                <a:solidFill>
                  <a:srgbClr val="C00000"/>
                </a:solidFill>
              </a:rPr>
              <a:t>e</a:t>
            </a:r>
            <a:r>
              <a:rPr kumimoji="1" lang="en-US" altLang="ja-JP" b="1" dirty="0" smtClean="0">
                <a:solidFill>
                  <a:srgbClr val="C00000"/>
                </a:solidFill>
              </a:rPr>
              <a:t> – higher X-ray emission intensity</a:t>
            </a:r>
            <a:endParaRPr kumimoji="1" lang="ja-JP" altLang="en-US" b="1" dirty="0">
              <a:solidFill>
                <a:srgbClr val="C00000"/>
              </a:solidFill>
            </a:endParaRPr>
          </a:p>
        </p:txBody>
      </p:sp>
    </p:spTree>
    <p:extLst>
      <p:ext uri="{BB962C8B-B14F-4D97-AF65-F5344CB8AC3E}">
        <p14:creationId xmlns="" xmlns:p14="http://schemas.microsoft.com/office/powerpoint/2010/main" val="3174305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72" y="880964"/>
            <a:ext cx="6521327" cy="655760"/>
          </a:xfrm>
          <a:prstGeom prst="rect">
            <a:avLst/>
          </a:prstGeom>
          <a:noFill/>
        </p:spPr>
        <p:txBody>
          <a:bodyPr wrap="square" lIns="100776" tIns="50389" rIns="100776" bIns="50389" rtlCol="0">
            <a:spAutoFit/>
          </a:bodyPr>
          <a:lstStyle/>
          <a:p>
            <a:r>
              <a:rPr lang="en-US" b="1" dirty="0" smtClean="0">
                <a:solidFill>
                  <a:srgbClr val="C00000"/>
                </a:solidFill>
                <a:latin typeface="Comic Sans MS" panose="030F0702030302020204" pitchFamily="66" charset="0"/>
              </a:rPr>
              <a:t>Experiments at J-KAREN-P (since march 2016)</a:t>
            </a:r>
            <a:r>
              <a:rPr lang="ru-RU" b="1" dirty="0" smtClean="0">
                <a:solidFill>
                  <a:srgbClr val="C00000"/>
                </a:solidFill>
                <a:latin typeface="Comic Sans MS" panose="030F0702030302020204" pitchFamily="66" charset="0"/>
              </a:rPr>
              <a:t> </a:t>
            </a:r>
            <a:endParaRPr lang="en-US" b="1" dirty="0" smtClean="0">
              <a:solidFill>
                <a:srgbClr val="C00000"/>
              </a:solidFill>
              <a:latin typeface="Comic Sans MS" panose="030F0702030302020204" pitchFamily="66" charset="0"/>
            </a:endParaRPr>
          </a:p>
          <a:p>
            <a:r>
              <a:rPr lang="en-US" b="1" dirty="0" smtClean="0">
                <a:solidFill>
                  <a:srgbClr val="C00000"/>
                </a:solidFill>
                <a:latin typeface="Comic Sans MS" panose="030F0702030302020204" pitchFamily="66" charset="0"/>
              </a:rPr>
              <a:t>Kansai Photon Science Institute, Kyoto, Japan</a:t>
            </a:r>
            <a:endParaRPr lang="en-US" b="1" dirty="0">
              <a:solidFill>
                <a:srgbClr val="C00000"/>
              </a:solidFill>
              <a:latin typeface="Comic Sans MS" panose="030F0702030302020204" pitchFamily="66" charset="0"/>
            </a:endParaRPr>
          </a:p>
        </p:txBody>
      </p:sp>
      <p:pic>
        <p:nvPicPr>
          <p:cNvPr id="20" name="Рисунок 19"/>
          <p:cNvPicPr>
            <a:picLocks noChangeAspect="1"/>
          </p:cNvPicPr>
          <p:nvPr/>
        </p:nvPicPr>
        <p:blipFill>
          <a:blip r:embed="rId2" cstate="print"/>
          <a:stretch>
            <a:fillRect/>
          </a:stretch>
        </p:blipFill>
        <p:spPr>
          <a:xfrm>
            <a:off x="8401046" y="806191"/>
            <a:ext cx="1391332" cy="751009"/>
          </a:xfrm>
          <a:prstGeom prst="rect">
            <a:avLst/>
          </a:prstGeom>
        </p:spPr>
      </p:pic>
      <p:pic>
        <p:nvPicPr>
          <p:cNvPr id="21" name="Рисунок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739" y="4857019"/>
            <a:ext cx="4221692" cy="2227654"/>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Прямоугольник 28"/>
          <p:cNvSpPr/>
          <p:nvPr/>
        </p:nvSpPr>
        <p:spPr>
          <a:xfrm>
            <a:off x="4409360" y="1819450"/>
            <a:ext cx="5691037" cy="655760"/>
          </a:xfrm>
          <a:prstGeom prst="rect">
            <a:avLst/>
          </a:prstGeom>
        </p:spPr>
        <p:txBody>
          <a:bodyPr wrap="square" lIns="100776" tIns="50389" rIns="100776" bIns="50389">
            <a:spAutoFit/>
          </a:bodyPr>
          <a:lstStyle/>
          <a:p>
            <a:pPr algn="ctr"/>
            <a:r>
              <a:rPr lang="en-US" dirty="0" smtClean="0"/>
              <a:t> </a:t>
            </a:r>
            <a:r>
              <a:rPr lang="ru-RU" dirty="0" smtClean="0"/>
              <a:t> </a:t>
            </a:r>
            <a:r>
              <a:rPr lang="en-US" b="1" dirty="0">
                <a:solidFill>
                  <a:srgbClr val="002060"/>
                </a:solidFill>
                <a:latin typeface="Comic Sans MS" panose="030F0702030302020204" pitchFamily="66" charset="0"/>
              </a:rPr>
              <a:t> </a:t>
            </a:r>
            <a:r>
              <a:rPr lang="en-US" b="1" dirty="0" smtClean="0">
                <a:solidFill>
                  <a:srgbClr val="002060"/>
                </a:solidFill>
                <a:latin typeface="Comic Sans MS" panose="030F0702030302020204" pitchFamily="66" charset="0"/>
              </a:rPr>
              <a:t>High resolution X-ray spectrometers  coupled with CCDs, 2 channels</a:t>
            </a:r>
            <a:endParaRPr lang="ru-RU" b="1" dirty="0">
              <a:solidFill>
                <a:srgbClr val="002060"/>
              </a:solidFill>
              <a:latin typeface="Comic Sans MS" panose="030F0702030302020204" pitchFamily="66" charset="0"/>
            </a:endParaRPr>
          </a:p>
        </p:txBody>
      </p:sp>
      <p:sp>
        <p:nvSpPr>
          <p:cNvPr id="2" name="Прямоугольник 1"/>
          <p:cNvSpPr/>
          <p:nvPr/>
        </p:nvSpPr>
        <p:spPr>
          <a:xfrm>
            <a:off x="576530" y="3131916"/>
            <a:ext cx="3382276" cy="378761"/>
          </a:xfrm>
          <a:prstGeom prst="rect">
            <a:avLst/>
          </a:prstGeom>
        </p:spPr>
        <p:txBody>
          <a:bodyPr wrap="none" lIns="100776" tIns="50389" rIns="100776" bIns="50389">
            <a:spAutoFit/>
          </a:bodyPr>
          <a:lstStyle/>
          <a:p>
            <a:r>
              <a:rPr lang="en-US" b="1" dirty="0" smtClean="0"/>
              <a:t>Laser power  </a:t>
            </a:r>
            <a:r>
              <a:rPr lang="en-US" b="1" dirty="0" err="1" smtClean="0"/>
              <a:t>P</a:t>
            </a:r>
            <a:r>
              <a:rPr lang="en-US" sz="1300" b="1" dirty="0" err="1" smtClean="0"/>
              <a:t>laser</a:t>
            </a:r>
            <a:r>
              <a:rPr lang="ru-RU" b="1" dirty="0" smtClean="0"/>
              <a:t>= </a:t>
            </a:r>
            <a:r>
              <a:rPr lang="en-US" b="1" dirty="0" smtClean="0"/>
              <a:t>0.35 PW</a:t>
            </a:r>
            <a:r>
              <a:rPr lang="ru-RU" b="1" dirty="0" smtClean="0"/>
              <a:t> </a:t>
            </a:r>
            <a:endParaRPr lang="ru-RU" b="1" dirty="0"/>
          </a:p>
        </p:txBody>
      </p:sp>
      <p:sp>
        <p:nvSpPr>
          <p:cNvPr id="17" name="Прямоугольник 16"/>
          <p:cNvSpPr/>
          <p:nvPr/>
        </p:nvSpPr>
        <p:spPr>
          <a:xfrm>
            <a:off x="576529" y="3519013"/>
            <a:ext cx="3783026" cy="378761"/>
          </a:xfrm>
          <a:prstGeom prst="rect">
            <a:avLst/>
          </a:prstGeom>
        </p:spPr>
        <p:txBody>
          <a:bodyPr wrap="none" lIns="100776" tIns="50389" rIns="100776" bIns="50389">
            <a:spAutoFit/>
          </a:bodyPr>
          <a:lstStyle/>
          <a:p>
            <a:r>
              <a:rPr lang="en-US" b="1" dirty="0" smtClean="0"/>
              <a:t>Laser contrast up to </a:t>
            </a:r>
            <a:r>
              <a:rPr lang="en-US" b="1" dirty="0" err="1" smtClean="0"/>
              <a:t>C</a:t>
            </a:r>
            <a:r>
              <a:rPr lang="en-US" sz="1300" b="1" dirty="0" err="1" smtClean="0"/>
              <a:t>laser</a:t>
            </a:r>
            <a:r>
              <a:rPr lang="en-US" b="1" dirty="0" smtClean="0"/>
              <a:t> ~</a:t>
            </a:r>
            <a:r>
              <a:rPr lang="ru-RU" b="1" dirty="0" smtClean="0"/>
              <a:t> </a:t>
            </a:r>
            <a:r>
              <a:rPr lang="en-US" b="1" dirty="0" smtClean="0"/>
              <a:t>10</a:t>
            </a:r>
            <a:r>
              <a:rPr lang="en-US" altLang="ja-JP" b="1" baseline="30000" dirty="0">
                <a:latin typeface="Calibri" pitchFamily="34" charset="0"/>
                <a:sym typeface="Symbol" pitchFamily="18" charset="2"/>
              </a:rPr>
              <a:t>12</a:t>
            </a:r>
            <a:r>
              <a:rPr lang="ru-RU" b="1" dirty="0" smtClean="0"/>
              <a:t> </a:t>
            </a:r>
            <a:endParaRPr lang="ru-RU" b="1" dirty="0"/>
          </a:p>
        </p:txBody>
      </p:sp>
      <p:sp>
        <p:nvSpPr>
          <p:cNvPr id="22" name="Прямоугольник 21"/>
          <p:cNvSpPr/>
          <p:nvPr/>
        </p:nvSpPr>
        <p:spPr>
          <a:xfrm>
            <a:off x="576530" y="3906112"/>
            <a:ext cx="2761913" cy="378761"/>
          </a:xfrm>
          <a:prstGeom prst="rect">
            <a:avLst/>
          </a:prstGeom>
        </p:spPr>
        <p:txBody>
          <a:bodyPr wrap="none" lIns="100776" tIns="50389" rIns="100776" bIns="50389">
            <a:spAutoFit/>
          </a:bodyPr>
          <a:lstStyle/>
          <a:p>
            <a:r>
              <a:rPr lang="en-US" b="1" dirty="0" smtClean="0"/>
              <a:t>Pulse duration τ ~</a:t>
            </a:r>
            <a:r>
              <a:rPr lang="ru-RU" b="1" dirty="0" smtClean="0"/>
              <a:t> </a:t>
            </a:r>
            <a:r>
              <a:rPr lang="en-US" b="1" dirty="0" smtClean="0"/>
              <a:t>40 fs</a:t>
            </a:r>
            <a:endParaRPr lang="ru-RU" b="1" dirty="0"/>
          </a:p>
        </p:txBody>
      </p:sp>
      <p:sp>
        <p:nvSpPr>
          <p:cNvPr id="7" name="Прямоугольник 6"/>
          <p:cNvSpPr/>
          <p:nvPr/>
        </p:nvSpPr>
        <p:spPr>
          <a:xfrm>
            <a:off x="576529" y="2744819"/>
            <a:ext cx="2740497" cy="378761"/>
          </a:xfrm>
          <a:prstGeom prst="rect">
            <a:avLst/>
          </a:prstGeom>
        </p:spPr>
        <p:txBody>
          <a:bodyPr wrap="none" lIns="100776" tIns="50389" rIns="100776" bIns="50389">
            <a:spAutoFit/>
          </a:bodyPr>
          <a:lstStyle/>
          <a:p>
            <a:r>
              <a:rPr lang="en-US" b="1" dirty="0" smtClean="0"/>
              <a:t>Wavelength </a:t>
            </a:r>
            <a:r>
              <a:rPr lang="ru-RU" b="1" dirty="0" smtClean="0"/>
              <a:t>λ</a:t>
            </a:r>
            <a:r>
              <a:rPr lang="ru-RU" b="1" dirty="0"/>
              <a:t>= 800 </a:t>
            </a:r>
            <a:r>
              <a:rPr lang="en-US" b="1" dirty="0" smtClean="0"/>
              <a:t>nm</a:t>
            </a:r>
            <a:r>
              <a:rPr lang="ru-RU" b="1" dirty="0" smtClean="0"/>
              <a:t> </a:t>
            </a:r>
            <a:endParaRPr lang="ru-RU" b="1" dirty="0"/>
          </a:p>
        </p:txBody>
      </p:sp>
      <p:sp>
        <p:nvSpPr>
          <p:cNvPr id="8" name="Прямоугольник 7"/>
          <p:cNvSpPr/>
          <p:nvPr/>
        </p:nvSpPr>
        <p:spPr>
          <a:xfrm>
            <a:off x="576529" y="2357720"/>
            <a:ext cx="2400788" cy="378761"/>
          </a:xfrm>
          <a:prstGeom prst="rect">
            <a:avLst/>
          </a:prstGeom>
        </p:spPr>
        <p:txBody>
          <a:bodyPr wrap="none" lIns="100776" tIns="50389" rIns="100776" bIns="50389">
            <a:spAutoFit/>
          </a:bodyPr>
          <a:lstStyle/>
          <a:p>
            <a:r>
              <a:rPr lang="en-US" b="1" dirty="0" err="1" smtClean="0"/>
              <a:t>Ti:Sapphire</a:t>
            </a:r>
            <a:r>
              <a:rPr lang="ru-RU" b="1" dirty="0" smtClean="0"/>
              <a:t>, </a:t>
            </a:r>
            <a:r>
              <a:rPr lang="en-US" b="1" dirty="0"/>
              <a:t>OPCPA</a:t>
            </a:r>
            <a:endParaRPr lang="ru-RU" b="1" dirty="0"/>
          </a:p>
        </p:txBody>
      </p:sp>
      <p:sp>
        <p:nvSpPr>
          <p:cNvPr id="9" name="Прямоугольник 8"/>
          <p:cNvSpPr/>
          <p:nvPr/>
        </p:nvSpPr>
        <p:spPr>
          <a:xfrm>
            <a:off x="265813" y="1925421"/>
            <a:ext cx="3284492" cy="378761"/>
          </a:xfrm>
          <a:prstGeom prst="rect">
            <a:avLst/>
          </a:prstGeom>
        </p:spPr>
        <p:txBody>
          <a:bodyPr wrap="none" lIns="100776" tIns="50389" rIns="100776" bIns="50389">
            <a:spAutoFit/>
          </a:bodyPr>
          <a:lstStyle/>
          <a:p>
            <a:r>
              <a:rPr lang="en-US" b="1" u="sng" dirty="0" smtClean="0">
                <a:solidFill>
                  <a:srgbClr val="002060"/>
                </a:solidFill>
                <a:latin typeface="Comic Sans MS" panose="030F0702030302020204" pitchFamily="66" charset="0"/>
              </a:rPr>
              <a:t> J-KAREN-P laser facility</a:t>
            </a:r>
            <a:r>
              <a:rPr lang="ru-RU" b="1" u="sng" dirty="0" smtClean="0">
                <a:solidFill>
                  <a:srgbClr val="002060"/>
                </a:solidFill>
                <a:latin typeface="Comic Sans MS" panose="030F0702030302020204" pitchFamily="66" charset="0"/>
              </a:rPr>
              <a:t>:</a:t>
            </a:r>
            <a:endParaRPr lang="ru-RU" b="1" u="sng" dirty="0">
              <a:solidFill>
                <a:srgbClr val="002060"/>
              </a:solidFill>
              <a:latin typeface="Comic Sans MS" panose="030F0702030302020204" pitchFamily="66" charset="0"/>
            </a:endParaRPr>
          </a:p>
        </p:txBody>
      </p:sp>
      <p:sp>
        <p:nvSpPr>
          <p:cNvPr id="23" name="Прямоугольник 22"/>
          <p:cNvSpPr/>
          <p:nvPr/>
        </p:nvSpPr>
        <p:spPr>
          <a:xfrm>
            <a:off x="576530" y="4293210"/>
            <a:ext cx="3723715" cy="378761"/>
          </a:xfrm>
          <a:prstGeom prst="rect">
            <a:avLst/>
          </a:prstGeom>
        </p:spPr>
        <p:txBody>
          <a:bodyPr wrap="none" lIns="100776" tIns="50389" rIns="100776" bIns="50389">
            <a:spAutoFit/>
          </a:bodyPr>
          <a:lstStyle/>
          <a:p>
            <a:r>
              <a:rPr lang="en-US" b="1" dirty="0" smtClean="0"/>
              <a:t>Energy on target </a:t>
            </a:r>
            <a:r>
              <a:rPr lang="en-US" b="1" dirty="0"/>
              <a:t> </a:t>
            </a:r>
            <a:r>
              <a:rPr lang="en-US" b="1" dirty="0" smtClean="0"/>
              <a:t> up to </a:t>
            </a:r>
            <a:r>
              <a:rPr lang="ru-RU" b="1" dirty="0" smtClean="0"/>
              <a:t> Е</a:t>
            </a:r>
            <a:r>
              <a:rPr lang="en-US" b="1" dirty="0" smtClean="0"/>
              <a:t>~</a:t>
            </a:r>
            <a:r>
              <a:rPr lang="ru-RU" b="1" dirty="0" smtClean="0"/>
              <a:t> 14</a:t>
            </a:r>
            <a:r>
              <a:rPr lang="en-US" b="1" dirty="0" smtClean="0"/>
              <a:t> </a:t>
            </a:r>
            <a:r>
              <a:rPr lang="en-US" b="1" dirty="0"/>
              <a:t>J</a:t>
            </a:r>
            <a:endParaRPr lang="ru-RU" b="1" dirty="0"/>
          </a:p>
        </p:txBody>
      </p:sp>
      <p:sp>
        <p:nvSpPr>
          <p:cNvPr id="24" name="AutoShape 15"/>
          <p:cNvSpPr>
            <a:spLocks noChangeArrowheads="1"/>
          </p:cNvSpPr>
          <p:nvPr/>
        </p:nvSpPr>
        <p:spPr bwMode="auto">
          <a:xfrm>
            <a:off x="344255" y="2446425"/>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sp>
        <p:nvSpPr>
          <p:cNvPr id="25" name="AutoShape 15"/>
          <p:cNvSpPr>
            <a:spLocks noChangeArrowheads="1"/>
          </p:cNvSpPr>
          <p:nvPr/>
        </p:nvSpPr>
        <p:spPr bwMode="auto">
          <a:xfrm>
            <a:off x="344255" y="2834128"/>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sp>
        <p:nvSpPr>
          <p:cNvPr id="28" name="AutoShape 15"/>
          <p:cNvSpPr>
            <a:spLocks noChangeArrowheads="1"/>
          </p:cNvSpPr>
          <p:nvPr/>
        </p:nvSpPr>
        <p:spPr bwMode="auto">
          <a:xfrm>
            <a:off x="344255" y="3221831"/>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sp>
        <p:nvSpPr>
          <p:cNvPr id="30" name="AutoShape 15"/>
          <p:cNvSpPr>
            <a:spLocks noChangeArrowheads="1"/>
          </p:cNvSpPr>
          <p:nvPr/>
        </p:nvSpPr>
        <p:spPr bwMode="auto">
          <a:xfrm>
            <a:off x="344255" y="3609534"/>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sp>
        <p:nvSpPr>
          <p:cNvPr id="31" name="AutoShape 15"/>
          <p:cNvSpPr>
            <a:spLocks noChangeArrowheads="1"/>
          </p:cNvSpPr>
          <p:nvPr/>
        </p:nvSpPr>
        <p:spPr bwMode="auto">
          <a:xfrm>
            <a:off x="344255" y="3997237"/>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sp>
        <p:nvSpPr>
          <p:cNvPr id="32" name="AutoShape 15"/>
          <p:cNvSpPr>
            <a:spLocks noChangeArrowheads="1"/>
          </p:cNvSpPr>
          <p:nvPr/>
        </p:nvSpPr>
        <p:spPr bwMode="auto">
          <a:xfrm>
            <a:off x="344255" y="4384940"/>
            <a:ext cx="237977" cy="237966"/>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BB86F6"/>
          </a:solidFill>
          <a:ln w="9525">
            <a:solidFill>
              <a:schemeClr val="tx1"/>
            </a:solidFill>
            <a:round/>
            <a:headEnd/>
            <a:tailEnd/>
          </a:ln>
        </p:spPr>
        <p:txBody>
          <a:bodyPr wrap="none" lIns="100764" tIns="50382" rIns="100764" bIns="50382" anchor="ctr"/>
          <a:lstStyle/>
          <a:p>
            <a:endParaRPr lang="en-US" dirty="0"/>
          </a:p>
        </p:txBody>
      </p:sp>
      <p:pic>
        <p:nvPicPr>
          <p:cNvPr id="6" name="Рисунок 5"/>
          <p:cNvPicPr>
            <a:picLocks noChangeAspect="1"/>
          </p:cNvPicPr>
          <p:nvPr/>
        </p:nvPicPr>
        <p:blipFill>
          <a:blip r:embed="rId4" cstate="print"/>
          <a:stretch>
            <a:fillRect/>
          </a:stretch>
        </p:blipFill>
        <p:spPr>
          <a:xfrm>
            <a:off x="4697961" y="2511680"/>
            <a:ext cx="5359720" cy="2997630"/>
          </a:xfrm>
          <a:prstGeom prst="rect">
            <a:avLst/>
          </a:prstGeom>
        </p:spPr>
      </p:pic>
      <p:pic>
        <p:nvPicPr>
          <p:cNvPr id="10" name="Рисунок 9"/>
          <p:cNvPicPr>
            <a:picLocks noChangeAspect="1"/>
          </p:cNvPicPr>
          <p:nvPr/>
        </p:nvPicPr>
        <p:blipFill>
          <a:blip r:embed="rId5" cstate="print"/>
          <a:stretch>
            <a:fillRect/>
          </a:stretch>
        </p:blipFill>
        <p:spPr>
          <a:xfrm>
            <a:off x="4697960" y="4638312"/>
            <a:ext cx="5402435" cy="2532273"/>
          </a:xfrm>
          <a:prstGeom prst="rect">
            <a:avLst/>
          </a:prstGeom>
        </p:spPr>
      </p:pic>
      <p:sp>
        <p:nvSpPr>
          <p:cNvPr id="5" name="TextBox 4"/>
          <p:cNvSpPr txBox="1"/>
          <p:nvPr/>
        </p:nvSpPr>
        <p:spPr>
          <a:xfrm>
            <a:off x="7012003" y="6804566"/>
            <a:ext cx="2960685" cy="378761"/>
          </a:xfrm>
          <a:prstGeom prst="rect">
            <a:avLst/>
          </a:prstGeom>
          <a:noFill/>
        </p:spPr>
        <p:txBody>
          <a:bodyPr wrap="none" lIns="100776" tIns="50389" rIns="100776" bIns="50389" rtlCol="0">
            <a:spAutoFit/>
          </a:bodyPr>
          <a:lstStyle/>
          <a:p>
            <a:r>
              <a:rPr lang="en-US" dirty="0" smtClean="0"/>
              <a:t> FSSR in vacuum chamber</a:t>
            </a:r>
            <a:endParaRPr lang="ru-RU" dirty="0"/>
          </a:p>
        </p:txBody>
      </p:sp>
      <p:sp>
        <p:nvSpPr>
          <p:cNvPr id="11" name="Прямоугольник 10"/>
          <p:cNvSpPr/>
          <p:nvPr/>
        </p:nvSpPr>
        <p:spPr>
          <a:xfrm>
            <a:off x="1513224" y="165397"/>
            <a:ext cx="7527577" cy="532649"/>
          </a:xfrm>
          <a:prstGeom prst="rect">
            <a:avLst/>
          </a:prstGeom>
          <a:noFill/>
        </p:spPr>
        <p:txBody>
          <a:bodyPr wrap="none" lIns="100776" tIns="50389" rIns="100776" bIns="50389">
            <a:spAutoFit/>
          </a:bodyPr>
          <a:lstStyle/>
          <a:p>
            <a:r>
              <a:rPr lang="en-US" sz="2800" b="1" dirty="0">
                <a:solidFill>
                  <a:srgbClr val="7030A0"/>
                </a:solidFill>
                <a:effectLst>
                  <a:outerShdw blurRad="38100" dist="38100" dir="2700000" algn="tl">
                    <a:srgbClr val="000000">
                      <a:alpha val="43137"/>
                    </a:srgbClr>
                  </a:outerShdw>
                </a:effectLst>
              </a:rPr>
              <a:t>Experiments </a:t>
            </a:r>
            <a:r>
              <a:rPr lang="en-US" sz="2800" b="1" dirty="0" smtClean="0">
                <a:solidFill>
                  <a:srgbClr val="7030A0"/>
                </a:solidFill>
                <a:effectLst>
                  <a:outerShdw blurRad="38100" dist="38100" dir="2700000" algn="tl">
                    <a:srgbClr val="000000">
                      <a:alpha val="43137"/>
                    </a:srgbClr>
                  </a:outerShdw>
                </a:effectLst>
              </a:rPr>
              <a:t>with </a:t>
            </a:r>
            <a:r>
              <a:rPr lang="en-US" sz="2800" b="1" dirty="0">
                <a:solidFill>
                  <a:srgbClr val="7030A0"/>
                </a:solidFill>
                <a:effectLst>
                  <a:outerShdw blurRad="38100" dist="38100" dir="2700000" algn="tl">
                    <a:srgbClr val="000000">
                      <a:alpha val="43137"/>
                    </a:srgbClr>
                  </a:outerShdw>
                </a:effectLst>
              </a:rPr>
              <a:t>J-KAREN-P Laser facility</a:t>
            </a:r>
            <a:endParaRPr lang="ru-RU" sz="28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1495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Object 66"/>
          <p:cNvGraphicFramePr>
            <a:graphicFrameLocks noChangeAspect="1"/>
          </p:cNvGraphicFramePr>
          <p:nvPr>
            <p:extLst>
              <p:ext uri="{D42A27DB-BD31-4B8C-83A1-F6EECF244321}">
                <p14:modId xmlns="" xmlns:p14="http://schemas.microsoft.com/office/powerpoint/2010/main" val="1865290429"/>
              </p:ext>
            </p:extLst>
          </p:nvPr>
        </p:nvGraphicFramePr>
        <p:xfrm>
          <a:off x="6718129" y="2200574"/>
          <a:ext cx="3069399" cy="4584803"/>
        </p:xfrm>
        <a:graphic>
          <a:graphicData uri="http://schemas.openxmlformats.org/presentationml/2006/ole">
            <p:oleObj spid="_x0000_s118269" name="Graph" r:id="rId4" imgW="2905200" imgH="4158720" progId="Origin50.Graph">
              <p:embed/>
            </p:oleObj>
          </a:graphicData>
        </a:graphic>
      </p:graphicFrame>
      <p:grpSp>
        <p:nvGrpSpPr>
          <p:cNvPr id="52" name="Group 51"/>
          <p:cNvGrpSpPr/>
          <p:nvPr/>
        </p:nvGrpSpPr>
        <p:grpSpPr>
          <a:xfrm>
            <a:off x="-53122" y="1901433"/>
            <a:ext cx="3590429" cy="4841211"/>
            <a:chOff x="-63934" y="795948"/>
            <a:chExt cx="4342894" cy="5855812"/>
          </a:xfrm>
        </p:grpSpPr>
        <p:graphicFrame>
          <p:nvGraphicFramePr>
            <p:cNvPr id="12" name="Object 11"/>
            <p:cNvGraphicFramePr>
              <a:graphicFrameLocks noChangeAspect="1"/>
            </p:cNvGraphicFramePr>
            <p:nvPr/>
          </p:nvGraphicFramePr>
          <p:xfrm>
            <a:off x="-63934" y="932420"/>
            <a:ext cx="3994806" cy="5719340"/>
          </p:xfrm>
          <a:graphic>
            <a:graphicData uri="http://schemas.openxmlformats.org/presentationml/2006/ole">
              <p:oleObj spid="_x0000_s118270" name="Graph" r:id="rId5" imgW="2905200" imgH="4158720" progId="Origin50.Graph">
                <p:embed/>
              </p:oleObj>
            </a:graphicData>
          </a:graphic>
        </p:graphicFrame>
        <p:sp>
          <p:nvSpPr>
            <p:cNvPr id="23" name="Left-Right Arrow 22"/>
            <p:cNvSpPr/>
            <p:nvPr/>
          </p:nvSpPr>
          <p:spPr>
            <a:xfrm>
              <a:off x="3506951" y="1950081"/>
              <a:ext cx="578069" cy="294289"/>
            </a:xfrm>
            <a:prstGeom prst="leftRightArrow">
              <a:avLst>
                <a:gd name="adj1" fmla="val 42858"/>
                <a:gd name="adj2" fmla="val 678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sp>
          <p:nvSpPr>
            <p:cNvPr id="25" name="TextBox 24"/>
            <p:cNvSpPr txBox="1"/>
            <p:nvPr/>
          </p:nvSpPr>
          <p:spPr>
            <a:xfrm>
              <a:off x="1115093" y="795948"/>
              <a:ext cx="2355749" cy="446735"/>
            </a:xfrm>
            <a:prstGeom prst="rect">
              <a:avLst/>
            </a:prstGeom>
            <a:noFill/>
          </p:spPr>
          <p:txBody>
            <a:bodyPr wrap="none" rtlCol="0">
              <a:spAutoFit/>
            </a:bodyPr>
            <a:lstStyle/>
            <a:p>
              <a:r>
                <a:rPr lang="en-US" b="1" dirty="0">
                  <a:latin typeface="+mn-lt"/>
                </a:rPr>
                <a:t>Front side spectra:</a:t>
              </a:r>
            </a:p>
          </p:txBody>
        </p:sp>
        <p:sp>
          <p:nvSpPr>
            <p:cNvPr id="26" name="TextBox 25"/>
            <p:cNvSpPr txBox="1"/>
            <p:nvPr/>
          </p:nvSpPr>
          <p:spPr>
            <a:xfrm>
              <a:off x="3314260" y="3725927"/>
              <a:ext cx="641250" cy="372280"/>
            </a:xfrm>
            <a:prstGeom prst="rect">
              <a:avLst/>
            </a:prstGeom>
            <a:noFill/>
          </p:spPr>
          <p:txBody>
            <a:bodyPr wrap="none" rtlCol="0">
              <a:spAutoFit/>
            </a:bodyPr>
            <a:lstStyle/>
            <a:p>
              <a:r>
                <a:rPr lang="en-US" sz="1400" dirty="0">
                  <a:latin typeface="+mn-lt"/>
                </a:rPr>
                <a:t>40 fs</a:t>
              </a:r>
            </a:p>
          </p:txBody>
        </p:sp>
        <p:sp>
          <p:nvSpPr>
            <p:cNvPr id="27" name="TextBox 26"/>
            <p:cNvSpPr txBox="1"/>
            <p:nvPr/>
          </p:nvSpPr>
          <p:spPr>
            <a:xfrm>
              <a:off x="3251200" y="4293891"/>
              <a:ext cx="751772" cy="372280"/>
            </a:xfrm>
            <a:prstGeom prst="rect">
              <a:avLst/>
            </a:prstGeom>
            <a:noFill/>
          </p:spPr>
          <p:txBody>
            <a:bodyPr wrap="none" rtlCol="0">
              <a:spAutoFit/>
            </a:bodyPr>
            <a:lstStyle/>
            <a:p>
              <a:r>
                <a:rPr lang="en-US" sz="1400" dirty="0">
                  <a:solidFill>
                    <a:schemeClr val="accent6">
                      <a:lumMod val="50000"/>
                    </a:schemeClr>
                  </a:solidFill>
                  <a:latin typeface="+mn-lt"/>
                </a:rPr>
                <a:t>200 fs</a:t>
              </a:r>
            </a:p>
          </p:txBody>
        </p:sp>
        <p:sp>
          <p:nvSpPr>
            <p:cNvPr id="28" name="TextBox 27"/>
            <p:cNvSpPr txBox="1"/>
            <p:nvPr/>
          </p:nvSpPr>
          <p:spPr>
            <a:xfrm>
              <a:off x="3261708" y="4524715"/>
              <a:ext cx="1017252" cy="372280"/>
            </a:xfrm>
            <a:prstGeom prst="rect">
              <a:avLst/>
            </a:prstGeom>
            <a:noFill/>
          </p:spPr>
          <p:txBody>
            <a:bodyPr wrap="none" rtlCol="0">
              <a:spAutoFit/>
            </a:bodyPr>
            <a:lstStyle/>
            <a:p>
              <a:r>
                <a:rPr lang="en-US" sz="1400" dirty="0">
                  <a:solidFill>
                    <a:srgbClr val="FF0000"/>
                  </a:solidFill>
                  <a:latin typeface="+mn-lt"/>
                </a:rPr>
                <a:t>1 </a:t>
              </a:r>
              <a:r>
                <a:rPr lang="en-US" sz="1400" dirty="0" err="1">
                  <a:solidFill>
                    <a:srgbClr val="FF0000"/>
                  </a:solidFill>
                  <a:latin typeface="+mn-lt"/>
                </a:rPr>
                <a:t>ps</a:t>
              </a:r>
              <a:r>
                <a:rPr lang="en-US" sz="1400" dirty="0">
                  <a:solidFill>
                    <a:srgbClr val="FF0000"/>
                  </a:solidFill>
                  <a:latin typeface="+mn-lt"/>
                </a:rPr>
                <a:t> (NC)</a:t>
              </a:r>
            </a:p>
          </p:txBody>
        </p:sp>
        <p:sp>
          <p:nvSpPr>
            <p:cNvPr id="29" name="TextBox 28"/>
            <p:cNvSpPr txBox="1"/>
            <p:nvPr/>
          </p:nvSpPr>
          <p:spPr>
            <a:xfrm>
              <a:off x="3251200" y="4808491"/>
              <a:ext cx="751772" cy="372280"/>
            </a:xfrm>
            <a:prstGeom prst="rect">
              <a:avLst/>
            </a:prstGeom>
            <a:noFill/>
          </p:spPr>
          <p:txBody>
            <a:bodyPr wrap="none" rtlCol="0">
              <a:spAutoFit/>
            </a:bodyPr>
            <a:lstStyle/>
            <a:p>
              <a:r>
                <a:rPr lang="en-US" sz="1400" dirty="0">
                  <a:solidFill>
                    <a:srgbClr val="0000FF"/>
                  </a:solidFill>
                  <a:latin typeface="+mn-lt"/>
                </a:rPr>
                <a:t>400 fs</a:t>
              </a:r>
            </a:p>
          </p:txBody>
        </p:sp>
        <p:sp>
          <p:nvSpPr>
            <p:cNvPr id="30" name="TextBox 29"/>
            <p:cNvSpPr txBox="1"/>
            <p:nvPr/>
          </p:nvSpPr>
          <p:spPr>
            <a:xfrm>
              <a:off x="3251200" y="4992420"/>
              <a:ext cx="627523" cy="372280"/>
            </a:xfrm>
            <a:prstGeom prst="rect">
              <a:avLst/>
            </a:prstGeom>
            <a:noFill/>
          </p:spPr>
          <p:txBody>
            <a:bodyPr wrap="none" rtlCol="0">
              <a:spAutoFit/>
            </a:bodyPr>
            <a:lstStyle/>
            <a:p>
              <a:r>
                <a:rPr lang="en-US" sz="1400" dirty="0">
                  <a:solidFill>
                    <a:srgbClr val="FF00FF"/>
                  </a:solidFill>
                  <a:latin typeface="+mn-lt"/>
                </a:rPr>
                <a:t>1 </a:t>
              </a:r>
              <a:r>
                <a:rPr lang="en-US" sz="1400" dirty="0" err="1">
                  <a:solidFill>
                    <a:srgbClr val="FF00FF"/>
                  </a:solidFill>
                  <a:latin typeface="+mn-lt"/>
                </a:rPr>
                <a:t>ps</a:t>
              </a:r>
              <a:r>
                <a:rPr lang="en-US" sz="1400" dirty="0">
                  <a:solidFill>
                    <a:srgbClr val="FF00FF"/>
                  </a:solidFill>
                  <a:latin typeface="+mn-lt"/>
                </a:rPr>
                <a:t> </a:t>
              </a:r>
            </a:p>
          </p:txBody>
        </p:sp>
      </p:grpSp>
      <p:cxnSp>
        <p:nvCxnSpPr>
          <p:cNvPr id="35" name="Straight Connector 34"/>
          <p:cNvCxnSpPr/>
          <p:nvPr/>
        </p:nvCxnSpPr>
        <p:spPr>
          <a:xfrm flipV="1">
            <a:off x="-263" y="834711"/>
            <a:ext cx="10079567" cy="1604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391446" y="1925277"/>
            <a:ext cx="3438603" cy="2401772"/>
            <a:chOff x="3076897" y="1676241"/>
            <a:chExt cx="3119438" cy="2178844"/>
          </a:xfrm>
        </p:grpSpPr>
        <p:graphicFrame>
          <p:nvGraphicFramePr>
            <p:cNvPr id="21" name="Object 20"/>
            <p:cNvGraphicFramePr>
              <a:graphicFrameLocks noChangeAspect="1"/>
            </p:cNvGraphicFramePr>
            <p:nvPr>
              <p:extLst/>
            </p:nvPr>
          </p:nvGraphicFramePr>
          <p:xfrm>
            <a:off x="3076897" y="1676241"/>
            <a:ext cx="3119438" cy="2178844"/>
          </p:xfrm>
          <a:graphic>
            <a:graphicData uri="http://schemas.openxmlformats.org/presentationml/2006/ole">
              <p:oleObj spid="_x0000_s118271" name="Graph" r:id="rId6" imgW="4158720" imgH="2905200" progId="Origin50.Graph">
                <p:embed/>
              </p:oleObj>
            </a:graphicData>
          </a:graphic>
        </p:graphicFrame>
        <p:sp>
          <p:nvSpPr>
            <p:cNvPr id="31" name="TextBox 30"/>
            <p:cNvSpPr txBox="1"/>
            <p:nvPr/>
          </p:nvSpPr>
          <p:spPr>
            <a:xfrm>
              <a:off x="4627697" y="1803062"/>
              <a:ext cx="686755" cy="338554"/>
            </a:xfrm>
            <a:prstGeom prst="rect">
              <a:avLst/>
            </a:prstGeom>
            <a:noFill/>
          </p:spPr>
          <p:txBody>
            <a:bodyPr wrap="none" rtlCol="0">
              <a:spAutoFit/>
            </a:bodyPr>
            <a:lstStyle/>
            <a:p>
              <a:r>
                <a:rPr lang="en-US" b="1" dirty="0">
                  <a:latin typeface="+mn-lt"/>
                </a:rPr>
                <a:t>Front </a:t>
              </a:r>
            </a:p>
          </p:txBody>
        </p:sp>
        <p:sp>
          <p:nvSpPr>
            <p:cNvPr id="33" name="TextBox 32"/>
            <p:cNvSpPr txBox="1"/>
            <p:nvPr/>
          </p:nvSpPr>
          <p:spPr>
            <a:xfrm>
              <a:off x="5144852" y="2263275"/>
              <a:ext cx="717219" cy="446735"/>
            </a:xfrm>
            <a:prstGeom prst="rect">
              <a:avLst/>
            </a:prstGeom>
            <a:noFill/>
          </p:spPr>
          <p:txBody>
            <a:bodyPr wrap="none" rtlCol="0">
              <a:spAutoFit/>
            </a:bodyPr>
            <a:lstStyle/>
            <a:p>
              <a:r>
                <a:rPr lang="en-US" sz="1300" i="1" dirty="0">
                  <a:latin typeface="+mn-lt"/>
                </a:rPr>
                <a:t>Negative</a:t>
              </a:r>
            </a:p>
            <a:p>
              <a:r>
                <a:rPr lang="en-US" sz="1300" i="1" dirty="0">
                  <a:latin typeface="+mn-lt"/>
                </a:rPr>
                <a:t> chirp</a:t>
              </a:r>
            </a:p>
          </p:txBody>
        </p:sp>
        <p:sp>
          <p:nvSpPr>
            <p:cNvPr id="36" name="Oval 35"/>
            <p:cNvSpPr/>
            <p:nvPr/>
          </p:nvSpPr>
          <p:spPr>
            <a:xfrm>
              <a:off x="5628283" y="2488978"/>
              <a:ext cx="141890" cy="14189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grpSp>
        <p:nvGrpSpPr>
          <p:cNvPr id="3" name="Group 2"/>
          <p:cNvGrpSpPr/>
          <p:nvPr/>
        </p:nvGrpSpPr>
        <p:grpSpPr>
          <a:xfrm>
            <a:off x="3407107" y="4437195"/>
            <a:ext cx="3438603" cy="2401772"/>
            <a:chOff x="3091105" y="3735199"/>
            <a:chExt cx="3119438" cy="2178844"/>
          </a:xfrm>
        </p:grpSpPr>
        <p:graphicFrame>
          <p:nvGraphicFramePr>
            <p:cNvPr id="20" name="Object 19"/>
            <p:cNvGraphicFramePr>
              <a:graphicFrameLocks noChangeAspect="1"/>
            </p:cNvGraphicFramePr>
            <p:nvPr>
              <p:extLst/>
            </p:nvPr>
          </p:nvGraphicFramePr>
          <p:xfrm>
            <a:off x="3091105" y="3735199"/>
            <a:ext cx="3119438" cy="2178844"/>
          </p:xfrm>
          <a:graphic>
            <a:graphicData uri="http://schemas.openxmlformats.org/presentationml/2006/ole">
              <p:oleObj spid="_x0000_s118272" name="Graph" r:id="rId7" imgW="4158720" imgH="2905200" progId="Origin50.Graph">
                <p:embed/>
              </p:oleObj>
            </a:graphicData>
          </a:graphic>
        </p:graphicFrame>
        <p:sp>
          <p:nvSpPr>
            <p:cNvPr id="32" name="TextBox 31"/>
            <p:cNvSpPr txBox="1"/>
            <p:nvPr/>
          </p:nvSpPr>
          <p:spPr>
            <a:xfrm>
              <a:off x="4600294" y="3841232"/>
              <a:ext cx="620843" cy="338554"/>
            </a:xfrm>
            <a:prstGeom prst="rect">
              <a:avLst/>
            </a:prstGeom>
            <a:noFill/>
          </p:spPr>
          <p:txBody>
            <a:bodyPr wrap="none" rtlCol="0">
              <a:spAutoFit/>
            </a:bodyPr>
            <a:lstStyle/>
            <a:p>
              <a:r>
                <a:rPr lang="en-US" b="1" dirty="0">
                  <a:latin typeface="+mn-lt"/>
                </a:rPr>
                <a:t>Rear </a:t>
              </a:r>
            </a:p>
          </p:txBody>
        </p:sp>
        <p:sp>
          <p:nvSpPr>
            <p:cNvPr id="34" name="TextBox 33"/>
            <p:cNvSpPr txBox="1"/>
            <p:nvPr/>
          </p:nvSpPr>
          <p:spPr>
            <a:xfrm>
              <a:off x="5173354" y="4034871"/>
              <a:ext cx="717219" cy="446735"/>
            </a:xfrm>
            <a:prstGeom prst="rect">
              <a:avLst/>
            </a:prstGeom>
            <a:noFill/>
          </p:spPr>
          <p:txBody>
            <a:bodyPr wrap="none" rtlCol="0">
              <a:spAutoFit/>
            </a:bodyPr>
            <a:lstStyle/>
            <a:p>
              <a:r>
                <a:rPr lang="en-US" sz="1300" i="1" dirty="0">
                  <a:latin typeface="+mn-lt"/>
                </a:rPr>
                <a:t>Negative</a:t>
              </a:r>
            </a:p>
            <a:p>
              <a:r>
                <a:rPr lang="en-US" sz="1300" i="1" dirty="0">
                  <a:latin typeface="+mn-lt"/>
                </a:rPr>
                <a:t> chirp</a:t>
              </a:r>
            </a:p>
          </p:txBody>
        </p:sp>
        <p:sp>
          <p:nvSpPr>
            <p:cNvPr id="37" name="Oval 36"/>
            <p:cNvSpPr/>
            <p:nvPr/>
          </p:nvSpPr>
          <p:spPr>
            <a:xfrm>
              <a:off x="5640114" y="4258660"/>
              <a:ext cx="141890" cy="141890"/>
            </a:xfrm>
            <a:prstGeom prst="ellipse">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400" dirty="0"/>
            </a:p>
          </p:txBody>
        </p:sp>
      </p:grpSp>
      <p:grpSp>
        <p:nvGrpSpPr>
          <p:cNvPr id="2" name="Group 1"/>
          <p:cNvGrpSpPr/>
          <p:nvPr/>
        </p:nvGrpSpPr>
        <p:grpSpPr>
          <a:xfrm>
            <a:off x="1208335" y="1176903"/>
            <a:ext cx="6698215" cy="798284"/>
            <a:chOff x="1096419" y="1357804"/>
            <a:chExt cx="6076500" cy="724189"/>
          </a:xfrm>
        </p:grpSpPr>
        <p:sp>
          <p:nvSpPr>
            <p:cNvPr id="38" name="Rectangle 37"/>
            <p:cNvSpPr/>
            <p:nvPr/>
          </p:nvSpPr>
          <p:spPr>
            <a:xfrm rot="10800000">
              <a:off x="3626644" y="1598227"/>
              <a:ext cx="2159876" cy="78824"/>
            </a:xfrm>
            <a:prstGeom prst="rect">
              <a:avLst/>
            </a:prstGeom>
            <a:gradFill flip="none" rotWithShape="1">
              <a:gsLst>
                <a:gs pos="0">
                  <a:srgbClr val="A30501"/>
                </a:gs>
                <a:gs pos="100000">
                  <a:srgbClr val="FFCCCC"/>
                </a:gs>
              </a:gsLst>
              <a:lin ang="108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7" tIns="37798" rIns="75597" bIns="37798" numCol="1" spcCol="0" rtlCol="0" fromWordArt="0" anchor="ctr" anchorCtr="0" forceAA="0" compatLnSpc="1">
              <a:prstTxWarp prst="textNoShape">
                <a:avLst/>
              </a:prstTxWarp>
              <a:noAutofit/>
            </a:bodyPr>
            <a:lstStyle/>
            <a:p>
              <a:pPr algn="ctr"/>
              <a:endParaRPr lang="en-US" sz="1500" dirty="0"/>
            </a:p>
          </p:txBody>
        </p:sp>
        <p:cxnSp>
          <p:nvCxnSpPr>
            <p:cNvPr id="42" name="Straight Connector 41"/>
            <p:cNvCxnSpPr/>
            <p:nvPr/>
          </p:nvCxnSpPr>
          <p:spPr>
            <a:xfrm>
              <a:off x="3734991" y="1613993"/>
              <a:ext cx="0" cy="46800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69229" y="1610051"/>
              <a:ext cx="0" cy="46800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463654" y="1610260"/>
              <a:ext cx="0" cy="46800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06666" y="1602169"/>
              <a:ext cx="0" cy="46800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556336" y="1361746"/>
              <a:ext cx="391474" cy="293170"/>
            </a:xfrm>
            <a:prstGeom prst="rect">
              <a:avLst/>
            </a:prstGeom>
            <a:noFill/>
          </p:spPr>
          <p:txBody>
            <a:bodyPr wrap="none" rtlCol="0">
              <a:spAutoFit/>
            </a:bodyPr>
            <a:lstStyle/>
            <a:p>
              <a:r>
                <a:rPr lang="en-US" sz="1500" b="1" dirty="0">
                  <a:solidFill>
                    <a:srgbClr val="A30501"/>
                  </a:solidFill>
                  <a:latin typeface="+mn-lt"/>
                </a:rPr>
                <a:t>6.1</a:t>
              </a:r>
            </a:p>
          </p:txBody>
        </p:sp>
        <p:sp>
          <p:nvSpPr>
            <p:cNvPr id="47" name="TextBox 46"/>
            <p:cNvSpPr txBox="1"/>
            <p:nvPr/>
          </p:nvSpPr>
          <p:spPr>
            <a:xfrm>
              <a:off x="3915001" y="1357804"/>
              <a:ext cx="391474" cy="293170"/>
            </a:xfrm>
            <a:prstGeom prst="rect">
              <a:avLst/>
            </a:prstGeom>
            <a:noFill/>
          </p:spPr>
          <p:txBody>
            <a:bodyPr wrap="none" rtlCol="0">
              <a:spAutoFit/>
            </a:bodyPr>
            <a:lstStyle/>
            <a:p>
              <a:r>
                <a:rPr lang="en-US" sz="1500" b="1" dirty="0">
                  <a:solidFill>
                    <a:srgbClr val="A30501"/>
                  </a:solidFill>
                  <a:latin typeface="+mn-lt"/>
                </a:rPr>
                <a:t>1.2</a:t>
              </a:r>
            </a:p>
          </p:txBody>
        </p:sp>
        <p:sp>
          <p:nvSpPr>
            <p:cNvPr id="48" name="TextBox 47"/>
            <p:cNvSpPr txBox="1"/>
            <p:nvPr/>
          </p:nvSpPr>
          <p:spPr>
            <a:xfrm>
              <a:off x="4297314" y="1361745"/>
              <a:ext cx="391474" cy="293170"/>
            </a:xfrm>
            <a:prstGeom prst="rect">
              <a:avLst/>
            </a:prstGeom>
            <a:noFill/>
          </p:spPr>
          <p:txBody>
            <a:bodyPr wrap="none" rtlCol="0">
              <a:spAutoFit/>
            </a:bodyPr>
            <a:lstStyle/>
            <a:p>
              <a:r>
                <a:rPr lang="en-US" sz="1500" b="1" dirty="0">
                  <a:solidFill>
                    <a:srgbClr val="A30501"/>
                  </a:solidFill>
                  <a:latin typeface="+mn-lt"/>
                </a:rPr>
                <a:t>0.6</a:t>
              </a:r>
            </a:p>
          </p:txBody>
        </p:sp>
        <p:sp>
          <p:nvSpPr>
            <p:cNvPr id="49" name="TextBox 48"/>
            <p:cNvSpPr txBox="1"/>
            <p:nvPr/>
          </p:nvSpPr>
          <p:spPr>
            <a:xfrm>
              <a:off x="5538832" y="1364926"/>
              <a:ext cx="568889" cy="293170"/>
            </a:xfrm>
            <a:prstGeom prst="rect">
              <a:avLst/>
            </a:prstGeom>
            <a:noFill/>
          </p:spPr>
          <p:txBody>
            <a:bodyPr wrap="none" rtlCol="0">
              <a:spAutoFit/>
            </a:bodyPr>
            <a:lstStyle/>
            <a:p>
              <a:r>
                <a:rPr lang="en-US" sz="1500" b="1" dirty="0">
                  <a:solidFill>
                    <a:srgbClr val="A30501"/>
                  </a:solidFill>
                  <a:latin typeface="+mn-lt"/>
                </a:rPr>
                <a:t>0.006</a:t>
              </a:r>
            </a:p>
          </p:txBody>
        </p:sp>
        <p:sp>
          <p:nvSpPr>
            <p:cNvPr id="50" name="TextBox 49"/>
            <p:cNvSpPr txBox="1"/>
            <p:nvPr/>
          </p:nvSpPr>
          <p:spPr>
            <a:xfrm>
              <a:off x="1096419" y="1429232"/>
              <a:ext cx="2346987" cy="335051"/>
            </a:xfrm>
            <a:prstGeom prst="rect">
              <a:avLst/>
            </a:prstGeom>
            <a:noFill/>
          </p:spPr>
          <p:txBody>
            <a:bodyPr wrap="none" rtlCol="0">
              <a:spAutoFit/>
            </a:bodyPr>
            <a:lstStyle/>
            <a:p>
              <a:r>
                <a:rPr lang="en-US" b="1" i="1" dirty="0">
                  <a:solidFill>
                    <a:srgbClr val="A30501"/>
                  </a:solidFill>
                  <a:latin typeface="+mn-lt"/>
                </a:rPr>
                <a:t>On-target laser intensity:</a:t>
              </a:r>
            </a:p>
          </p:txBody>
        </p:sp>
        <p:sp>
          <p:nvSpPr>
            <p:cNvPr id="51" name="TextBox 50"/>
            <p:cNvSpPr txBox="1"/>
            <p:nvPr/>
          </p:nvSpPr>
          <p:spPr>
            <a:xfrm>
              <a:off x="6049857" y="1360984"/>
              <a:ext cx="1123062" cy="293170"/>
            </a:xfrm>
            <a:prstGeom prst="rect">
              <a:avLst/>
            </a:prstGeom>
            <a:noFill/>
          </p:spPr>
          <p:txBody>
            <a:bodyPr wrap="none" rtlCol="0">
              <a:spAutoFit/>
            </a:bodyPr>
            <a:lstStyle/>
            <a:p>
              <a:r>
                <a:rPr lang="en-US" sz="1500" b="1" dirty="0">
                  <a:solidFill>
                    <a:srgbClr val="A30501"/>
                  </a:solidFill>
                  <a:latin typeface="+mn-lt"/>
                </a:rPr>
                <a:t>x 10</a:t>
              </a:r>
              <a:r>
                <a:rPr lang="en-US" sz="1500" b="1" baseline="30000" dirty="0">
                  <a:solidFill>
                    <a:srgbClr val="A30501"/>
                  </a:solidFill>
                  <a:latin typeface="+mn-lt"/>
                </a:rPr>
                <a:t>21</a:t>
              </a:r>
              <a:r>
                <a:rPr lang="en-US" sz="1500" b="1" dirty="0">
                  <a:solidFill>
                    <a:srgbClr val="A30501"/>
                  </a:solidFill>
                  <a:latin typeface="+mn-lt"/>
                </a:rPr>
                <a:t> W/cm</a:t>
              </a:r>
              <a:r>
                <a:rPr lang="en-US" sz="1500" b="1" baseline="30000" dirty="0">
                  <a:solidFill>
                    <a:srgbClr val="A30501"/>
                  </a:solidFill>
                  <a:latin typeface="+mn-lt"/>
                </a:rPr>
                <a:t>2</a:t>
              </a:r>
              <a:endParaRPr lang="en-US" sz="1500" b="1" dirty="0">
                <a:solidFill>
                  <a:srgbClr val="A30501"/>
                </a:solidFill>
                <a:latin typeface="+mn-lt"/>
              </a:endParaRPr>
            </a:p>
          </p:txBody>
        </p:sp>
      </p:grpSp>
      <p:sp>
        <p:nvSpPr>
          <p:cNvPr id="55" name="TextBox 54"/>
          <p:cNvSpPr txBox="1"/>
          <p:nvPr/>
        </p:nvSpPr>
        <p:spPr>
          <a:xfrm>
            <a:off x="312915" y="0"/>
            <a:ext cx="9453213" cy="769433"/>
          </a:xfrm>
          <a:prstGeom prst="rect">
            <a:avLst/>
          </a:prstGeom>
          <a:noFill/>
        </p:spPr>
        <p:txBody>
          <a:bodyPr wrap="none" lIns="91432" tIns="45716" rIns="91432" bIns="45716" rtlCol="0">
            <a:spAutoFit/>
          </a:bodyPr>
          <a:lstStyle/>
          <a:p>
            <a:pPr algn="ctr"/>
            <a:r>
              <a:rPr lang="en-US" sz="2200" b="1" dirty="0">
                <a:solidFill>
                  <a:srgbClr val="7030A0"/>
                </a:solidFill>
              </a:rPr>
              <a:t>D</a:t>
            </a:r>
            <a:r>
              <a:rPr lang="en-US" sz="2200" b="1" dirty="0" smtClean="0">
                <a:solidFill>
                  <a:srgbClr val="7030A0"/>
                </a:solidFill>
              </a:rPr>
              <a:t>ependence </a:t>
            </a:r>
            <a:r>
              <a:rPr lang="en-US" sz="2200" b="1" dirty="0">
                <a:solidFill>
                  <a:srgbClr val="7030A0"/>
                </a:solidFill>
              </a:rPr>
              <a:t>of x-ray spectra on duration of  laser pulse </a:t>
            </a:r>
            <a:r>
              <a:rPr lang="en-US" sz="2200" b="1" dirty="0" smtClean="0">
                <a:solidFill>
                  <a:srgbClr val="7030A0"/>
                </a:solidFill>
              </a:rPr>
              <a:t>(preliminary)</a:t>
            </a:r>
            <a:endParaRPr lang="en-US" sz="2200" b="1" dirty="0">
              <a:solidFill>
                <a:srgbClr val="7030A0"/>
              </a:solidFill>
            </a:endParaRPr>
          </a:p>
          <a:p>
            <a:pPr algn="ctr"/>
            <a:r>
              <a:rPr lang="en-US" sz="2200" b="1" dirty="0">
                <a:solidFill>
                  <a:srgbClr val="7030A0"/>
                </a:solidFill>
              </a:rPr>
              <a:t>(target in the focal plane) </a:t>
            </a:r>
          </a:p>
        </p:txBody>
      </p:sp>
      <p:sp>
        <p:nvSpPr>
          <p:cNvPr id="53" name="TextBox 52"/>
          <p:cNvSpPr txBox="1"/>
          <p:nvPr/>
        </p:nvSpPr>
        <p:spPr>
          <a:xfrm>
            <a:off x="202014" y="7152555"/>
            <a:ext cx="4264485" cy="369324"/>
          </a:xfrm>
          <a:prstGeom prst="rect">
            <a:avLst/>
          </a:prstGeom>
          <a:noFill/>
        </p:spPr>
        <p:txBody>
          <a:bodyPr wrap="none" lIns="91432" tIns="45716" rIns="91432" bIns="45716" rtlCol="0">
            <a:spAutoFit/>
          </a:bodyPr>
          <a:lstStyle/>
          <a:p>
            <a:r>
              <a:rPr lang="en-US" b="1" dirty="0" smtClean="0">
                <a:latin typeface="+mn-lt"/>
              </a:rPr>
              <a:t>Target: Stainless-steel SUS, thickness 5 µm </a:t>
            </a:r>
            <a:endParaRPr lang="en-US" b="1" dirty="0">
              <a:latin typeface="+mn-lt"/>
            </a:endParaRPr>
          </a:p>
        </p:txBody>
      </p:sp>
      <p:sp>
        <p:nvSpPr>
          <p:cNvPr id="56" name="TextBox 55"/>
          <p:cNvSpPr txBox="1"/>
          <p:nvPr/>
        </p:nvSpPr>
        <p:spPr>
          <a:xfrm>
            <a:off x="1692952" y="2514126"/>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57" name="TextBox 56"/>
          <p:cNvSpPr txBox="1"/>
          <p:nvPr/>
        </p:nvSpPr>
        <p:spPr>
          <a:xfrm>
            <a:off x="2151701" y="3211757"/>
            <a:ext cx="621937" cy="312858"/>
          </a:xfrm>
          <a:prstGeom prst="rect">
            <a:avLst/>
          </a:prstGeom>
          <a:noFill/>
        </p:spPr>
        <p:txBody>
          <a:bodyPr wrap="none" lIns="91432" tIns="45716" rIns="91432" bIns="45716" rtlCol="0">
            <a:spAutoFit/>
          </a:bodyPr>
          <a:lstStyle/>
          <a:p>
            <a:r>
              <a:rPr lang="en-US" sz="1400" b="1" dirty="0">
                <a:latin typeface="+mn-lt"/>
              </a:rPr>
              <a:t> Fe K</a:t>
            </a:r>
            <a:r>
              <a:rPr lang="en-US" sz="1400" b="1" baseline="-25000" dirty="0">
                <a:latin typeface="+mn-lt"/>
                <a:sym typeface="Symbol" panose="05050102010706020507" pitchFamily="18" charset="2"/>
              </a:rPr>
              <a:t></a:t>
            </a:r>
            <a:endParaRPr lang="en-US" sz="1400" b="1" dirty="0">
              <a:latin typeface="+mn-lt"/>
            </a:endParaRPr>
          </a:p>
        </p:txBody>
      </p:sp>
      <p:sp>
        <p:nvSpPr>
          <p:cNvPr id="58" name="TextBox 57"/>
          <p:cNvSpPr txBox="1"/>
          <p:nvPr/>
        </p:nvSpPr>
        <p:spPr>
          <a:xfrm>
            <a:off x="783324" y="4262353"/>
            <a:ext cx="678125" cy="312858"/>
          </a:xfrm>
          <a:prstGeom prst="rect">
            <a:avLst/>
          </a:prstGeom>
          <a:noFill/>
        </p:spPr>
        <p:txBody>
          <a:bodyPr wrap="none" lIns="91432" tIns="45716" rIns="91432" bIns="45716" rtlCol="0">
            <a:spAutoFit/>
          </a:bodyPr>
          <a:lstStyle/>
          <a:p>
            <a:r>
              <a:rPr lang="en-US" sz="1400" b="1" dirty="0">
                <a:latin typeface="+mn-lt"/>
              </a:rPr>
              <a:t> Fe Ly</a:t>
            </a:r>
            <a:r>
              <a:rPr lang="en-US" sz="1400" b="1" baseline="-25000" dirty="0">
                <a:latin typeface="+mn-lt"/>
                <a:sym typeface="Symbol" panose="05050102010706020507" pitchFamily="18" charset="2"/>
              </a:rPr>
              <a:t></a:t>
            </a:r>
            <a:endParaRPr lang="en-US" sz="1400" b="1" dirty="0">
              <a:latin typeface="+mn-lt"/>
            </a:endParaRPr>
          </a:p>
        </p:txBody>
      </p:sp>
      <p:sp>
        <p:nvSpPr>
          <p:cNvPr id="66" name="TextBox 65"/>
          <p:cNvSpPr txBox="1"/>
          <p:nvPr/>
        </p:nvSpPr>
        <p:spPr>
          <a:xfrm>
            <a:off x="7791414" y="3438723"/>
            <a:ext cx="729719" cy="312858"/>
          </a:xfrm>
          <a:prstGeom prst="rect">
            <a:avLst/>
          </a:prstGeom>
          <a:noFill/>
        </p:spPr>
        <p:txBody>
          <a:bodyPr wrap="none" lIns="91432" tIns="45716" rIns="91432" bIns="45716" rtlCol="0">
            <a:spAutoFit/>
          </a:bodyPr>
          <a:lstStyle/>
          <a:p>
            <a:r>
              <a:rPr lang="en-US" sz="1400" b="1" dirty="0">
                <a:latin typeface="+mn-lt"/>
              </a:rPr>
              <a:t> Fe He</a:t>
            </a:r>
            <a:r>
              <a:rPr lang="en-US" sz="1400" b="1" baseline="-25000" dirty="0">
                <a:latin typeface="+mn-lt"/>
                <a:sym typeface="Symbol" panose="05050102010706020507" pitchFamily="18" charset="2"/>
              </a:rPr>
              <a:t></a:t>
            </a:r>
            <a:endParaRPr lang="en-US" sz="1400" b="1" dirty="0">
              <a:latin typeface="+mn-lt"/>
            </a:endParaRPr>
          </a:p>
        </p:txBody>
      </p:sp>
      <p:sp>
        <p:nvSpPr>
          <p:cNvPr id="14" name="TextBox 13"/>
          <p:cNvSpPr txBox="1"/>
          <p:nvPr/>
        </p:nvSpPr>
        <p:spPr>
          <a:xfrm>
            <a:off x="9340712" y="3689109"/>
            <a:ext cx="530129" cy="307768"/>
          </a:xfrm>
          <a:prstGeom prst="rect">
            <a:avLst/>
          </a:prstGeom>
          <a:noFill/>
        </p:spPr>
        <p:txBody>
          <a:bodyPr wrap="none" lIns="91432" tIns="45716" rIns="91432" bIns="45716" rtlCol="0">
            <a:spAutoFit/>
          </a:bodyPr>
          <a:lstStyle/>
          <a:p>
            <a:r>
              <a:rPr lang="en-US" sz="1400" dirty="0">
                <a:latin typeface="+mn-lt"/>
              </a:rPr>
              <a:t>40 fs</a:t>
            </a:r>
          </a:p>
        </p:txBody>
      </p:sp>
      <p:sp>
        <p:nvSpPr>
          <p:cNvPr id="15" name="TextBox 14"/>
          <p:cNvSpPr txBox="1"/>
          <p:nvPr/>
        </p:nvSpPr>
        <p:spPr>
          <a:xfrm>
            <a:off x="9327678" y="4492866"/>
            <a:ext cx="621501" cy="307768"/>
          </a:xfrm>
          <a:prstGeom prst="rect">
            <a:avLst/>
          </a:prstGeom>
          <a:noFill/>
        </p:spPr>
        <p:txBody>
          <a:bodyPr wrap="none" lIns="91432" tIns="45716" rIns="91432" bIns="45716" rtlCol="0">
            <a:spAutoFit/>
          </a:bodyPr>
          <a:lstStyle/>
          <a:p>
            <a:r>
              <a:rPr lang="en-US" sz="1400" dirty="0">
                <a:solidFill>
                  <a:schemeClr val="accent6">
                    <a:lumMod val="50000"/>
                  </a:schemeClr>
                </a:solidFill>
                <a:latin typeface="+mn-lt"/>
              </a:rPr>
              <a:t>200 fs</a:t>
            </a:r>
          </a:p>
        </p:txBody>
      </p:sp>
      <p:sp>
        <p:nvSpPr>
          <p:cNvPr id="16" name="TextBox 15"/>
          <p:cNvSpPr txBox="1"/>
          <p:nvPr/>
        </p:nvSpPr>
        <p:spPr>
          <a:xfrm>
            <a:off x="9314644" y="4688374"/>
            <a:ext cx="840983" cy="307768"/>
          </a:xfrm>
          <a:prstGeom prst="rect">
            <a:avLst/>
          </a:prstGeom>
          <a:noFill/>
        </p:spPr>
        <p:txBody>
          <a:bodyPr wrap="none" lIns="91432" tIns="45716" rIns="91432" bIns="45716" rtlCol="0">
            <a:spAutoFit/>
          </a:bodyPr>
          <a:lstStyle/>
          <a:p>
            <a:r>
              <a:rPr lang="en-US" sz="1400" dirty="0">
                <a:solidFill>
                  <a:srgbClr val="FF0000"/>
                </a:solidFill>
                <a:latin typeface="+mn-lt"/>
              </a:rPr>
              <a:t>1 </a:t>
            </a:r>
            <a:r>
              <a:rPr lang="en-US" sz="1400" dirty="0" err="1">
                <a:solidFill>
                  <a:srgbClr val="FF0000"/>
                </a:solidFill>
                <a:latin typeface="+mn-lt"/>
              </a:rPr>
              <a:t>ps</a:t>
            </a:r>
            <a:r>
              <a:rPr lang="en-US" sz="1400" dirty="0">
                <a:solidFill>
                  <a:srgbClr val="FF0000"/>
                </a:solidFill>
                <a:latin typeface="+mn-lt"/>
              </a:rPr>
              <a:t> (NC)</a:t>
            </a:r>
          </a:p>
        </p:txBody>
      </p:sp>
      <p:sp>
        <p:nvSpPr>
          <p:cNvPr id="17" name="TextBox 16"/>
          <p:cNvSpPr txBox="1"/>
          <p:nvPr/>
        </p:nvSpPr>
        <p:spPr>
          <a:xfrm>
            <a:off x="9343827" y="5157595"/>
            <a:ext cx="621501" cy="307768"/>
          </a:xfrm>
          <a:prstGeom prst="rect">
            <a:avLst/>
          </a:prstGeom>
          <a:noFill/>
        </p:spPr>
        <p:txBody>
          <a:bodyPr wrap="none" lIns="91432" tIns="45716" rIns="91432" bIns="45716" rtlCol="0">
            <a:spAutoFit/>
          </a:bodyPr>
          <a:lstStyle/>
          <a:p>
            <a:r>
              <a:rPr lang="en-US" sz="1400" dirty="0">
                <a:solidFill>
                  <a:srgbClr val="0000FF"/>
                </a:solidFill>
                <a:latin typeface="+mn-lt"/>
              </a:rPr>
              <a:t>400 fs</a:t>
            </a:r>
          </a:p>
        </p:txBody>
      </p:sp>
      <p:sp>
        <p:nvSpPr>
          <p:cNvPr id="18" name="TextBox 17"/>
          <p:cNvSpPr txBox="1"/>
          <p:nvPr/>
        </p:nvSpPr>
        <p:spPr>
          <a:xfrm>
            <a:off x="9348171" y="5309657"/>
            <a:ext cx="518780" cy="307768"/>
          </a:xfrm>
          <a:prstGeom prst="rect">
            <a:avLst/>
          </a:prstGeom>
          <a:noFill/>
        </p:spPr>
        <p:txBody>
          <a:bodyPr wrap="none" lIns="91432" tIns="45716" rIns="91432" bIns="45716" rtlCol="0">
            <a:spAutoFit/>
          </a:bodyPr>
          <a:lstStyle/>
          <a:p>
            <a:r>
              <a:rPr lang="en-US" sz="1400" dirty="0">
                <a:solidFill>
                  <a:srgbClr val="FF00FF"/>
                </a:solidFill>
                <a:latin typeface="+mn-lt"/>
              </a:rPr>
              <a:t>1 </a:t>
            </a:r>
            <a:r>
              <a:rPr lang="en-US" sz="1400" dirty="0" err="1">
                <a:solidFill>
                  <a:srgbClr val="FF00FF"/>
                </a:solidFill>
                <a:latin typeface="+mn-lt"/>
              </a:rPr>
              <a:t>ps</a:t>
            </a:r>
            <a:r>
              <a:rPr lang="en-US" sz="1400" dirty="0">
                <a:solidFill>
                  <a:srgbClr val="FF00FF"/>
                </a:solidFill>
                <a:latin typeface="+mn-lt"/>
              </a:rPr>
              <a:t> </a:t>
            </a:r>
          </a:p>
        </p:txBody>
      </p:sp>
      <p:sp>
        <p:nvSpPr>
          <p:cNvPr id="22" name="Left-Right Arrow 21"/>
          <p:cNvSpPr/>
          <p:nvPr/>
        </p:nvSpPr>
        <p:spPr>
          <a:xfrm>
            <a:off x="6577519" y="5644196"/>
            <a:ext cx="477911" cy="243300"/>
          </a:xfrm>
          <a:prstGeom prst="leftRightArrow">
            <a:avLst>
              <a:gd name="adj1" fmla="val 42858"/>
              <a:gd name="adj2" fmla="val 67857"/>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591" tIns="37794" rIns="75591" bIns="37794" numCol="1" spcCol="0" rtlCol="0" fromWordArt="0" anchor="ctr" anchorCtr="0" forceAA="0" compatLnSpc="1">
            <a:prstTxWarp prst="textNoShape">
              <a:avLst/>
            </a:prstTxWarp>
            <a:noAutofit/>
          </a:bodyPr>
          <a:lstStyle/>
          <a:p>
            <a:pPr algn="ctr"/>
            <a:endParaRPr lang="en-US" sz="1400" dirty="0"/>
          </a:p>
        </p:txBody>
      </p:sp>
      <p:sp>
        <p:nvSpPr>
          <p:cNvPr id="24" name="TextBox 23"/>
          <p:cNvSpPr txBox="1"/>
          <p:nvPr/>
        </p:nvSpPr>
        <p:spPr>
          <a:xfrm>
            <a:off x="7791414" y="1895428"/>
            <a:ext cx="1875369" cy="369324"/>
          </a:xfrm>
          <a:prstGeom prst="rect">
            <a:avLst/>
          </a:prstGeom>
          <a:noFill/>
        </p:spPr>
        <p:txBody>
          <a:bodyPr wrap="none" lIns="91432" tIns="45716" rIns="91432" bIns="45716" rtlCol="0">
            <a:spAutoFit/>
          </a:bodyPr>
          <a:lstStyle/>
          <a:p>
            <a:r>
              <a:rPr lang="en-US" b="1" dirty="0">
                <a:latin typeface="+mn-lt"/>
              </a:rPr>
              <a:t>Rear side spectra:</a:t>
            </a:r>
          </a:p>
        </p:txBody>
      </p:sp>
      <p:sp>
        <p:nvSpPr>
          <p:cNvPr id="59" name="TextBox 58"/>
          <p:cNvSpPr txBox="1"/>
          <p:nvPr/>
        </p:nvSpPr>
        <p:spPr>
          <a:xfrm>
            <a:off x="8982205" y="2900475"/>
            <a:ext cx="652893" cy="312858"/>
          </a:xfrm>
          <a:prstGeom prst="rect">
            <a:avLst/>
          </a:prstGeom>
          <a:noFill/>
        </p:spPr>
        <p:txBody>
          <a:bodyPr wrap="none" lIns="91432" tIns="45716" rIns="91432" bIns="45716" rtlCol="0">
            <a:spAutoFit/>
          </a:bodyPr>
          <a:lstStyle/>
          <a:p>
            <a:r>
              <a:rPr lang="en-US" sz="1400" b="1" dirty="0">
                <a:solidFill>
                  <a:srgbClr val="7030A0"/>
                </a:solidFill>
                <a:latin typeface="+mn-lt"/>
              </a:rPr>
              <a:t> Cr K</a:t>
            </a:r>
            <a:r>
              <a:rPr lang="en-US" sz="1400" b="1" baseline="-25000" dirty="0">
                <a:solidFill>
                  <a:srgbClr val="7030A0"/>
                </a:solidFill>
                <a:latin typeface="+mn-lt"/>
                <a:sym typeface="Symbol" panose="05050102010706020507" pitchFamily="18" charset="2"/>
              </a:rPr>
              <a:t></a:t>
            </a:r>
            <a:r>
              <a:rPr lang="en-US" sz="1400" b="1" dirty="0">
                <a:solidFill>
                  <a:srgbClr val="7030A0"/>
                </a:solidFill>
                <a:latin typeface="+mn-lt"/>
                <a:sym typeface="Symbol" panose="05050102010706020507" pitchFamily="18" charset="2"/>
              </a:rPr>
              <a:t> </a:t>
            </a:r>
            <a:endParaRPr lang="en-US" sz="1400" b="1" dirty="0">
              <a:solidFill>
                <a:srgbClr val="7030A0"/>
              </a:solidFill>
              <a:latin typeface="+mn-lt"/>
            </a:endParaRPr>
          </a:p>
        </p:txBody>
      </p:sp>
      <p:grpSp>
        <p:nvGrpSpPr>
          <p:cNvPr id="63" name="Group 62"/>
          <p:cNvGrpSpPr/>
          <p:nvPr/>
        </p:nvGrpSpPr>
        <p:grpSpPr>
          <a:xfrm>
            <a:off x="8457395" y="2274154"/>
            <a:ext cx="675185" cy="496874"/>
            <a:chOff x="10903953" y="4724406"/>
            <a:chExt cx="816688" cy="601004"/>
          </a:xfrm>
        </p:grpSpPr>
        <p:sp>
          <p:nvSpPr>
            <p:cNvPr id="64" name="TextBox 63"/>
            <p:cNvSpPr txBox="1"/>
            <p:nvPr/>
          </p:nvSpPr>
          <p:spPr>
            <a:xfrm>
              <a:off x="10903953" y="4934519"/>
              <a:ext cx="816688" cy="390891"/>
            </a:xfrm>
            <a:prstGeom prst="rect">
              <a:avLst/>
            </a:prstGeom>
            <a:noFill/>
          </p:spPr>
          <p:txBody>
            <a:bodyPr wrap="none" rtlCol="0">
              <a:spAutoFit/>
            </a:bodyPr>
            <a:lstStyle/>
            <a:p>
              <a:r>
                <a:rPr lang="en-US" sz="1500" b="1" dirty="0">
                  <a:latin typeface="+mn-lt"/>
                </a:rPr>
                <a:t> K</a:t>
              </a:r>
              <a:r>
                <a:rPr lang="en-US" sz="1500" b="1" baseline="-25000" dirty="0">
                  <a:latin typeface="+mn-lt"/>
                  <a:sym typeface="Symbol" panose="05050102010706020507" pitchFamily="18" charset="2"/>
                </a:rPr>
                <a:t></a:t>
              </a:r>
              <a:r>
                <a:rPr lang="en-US" sz="1500" b="1" dirty="0">
                  <a:latin typeface="+mn-lt"/>
                  <a:sym typeface="Symbol" panose="05050102010706020507" pitchFamily="18" charset="2"/>
                </a:rPr>
                <a:t> (8)</a:t>
              </a:r>
              <a:endParaRPr lang="en-US" sz="1500" b="1" dirty="0">
                <a:latin typeface="+mn-lt"/>
              </a:endParaRPr>
            </a:p>
          </p:txBody>
        </p:sp>
        <p:sp>
          <p:nvSpPr>
            <p:cNvPr id="65" name="TextBox 64"/>
            <p:cNvSpPr txBox="1"/>
            <p:nvPr/>
          </p:nvSpPr>
          <p:spPr>
            <a:xfrm>
              <a:off x="10935694" y="4724406"/>
              <a:ext cx="495287" cy="390891"/>
            </a:xfrm>
            <a:prstGeom prst="rect">
              <a:avLst/>
            </a:prstGeom>
            <a:noFill/>
          </p:spPr>
          <p:txBody>
            <a:bodyPr wrap="none" rtlCol="0">
              <a:spAutoFit/>
            </a:bodyPr>
            <a:lstStyle/>
            <a:p>
              <a:r>
                <a:rPr lang="en-US" sz="1500" b="1" dirty="0">
                  <a:latin typeface="+mn-lt"/>
                </a:rPr>
                <a:t>Fe </a:t>
              </a:r>
            </a:p>
          </p:txBody>
        </p:sp>
      </p:grpSp>
      <p:grpSp>
        <p:nvGrpSpPr>
          <p:cNvPr id="7" name="Group 6"/>
          <p:cNvGrpSpPr/>
          <p:nvPr/>
        </p:nvGrpSpPr>
        <p:grpSpPr>
          <a:xfrm>
            <a:off x="7245767" y="3819163"/>
            <a:ext cx="675185" cy="609215"/>
            <a:chOff x="6573456" y="3453063"/>
            <a:chExt cx="612515" cy="552669"/>
          </a:xfrm>
        </p:grpSpPr>
        <p:sp>
          <p:nvSpPr>
            <p:cNvPr id="6" name="Rectangle 5"/>
            <p:cNvSpPr/>
            <p:nvPr/>
          </p:nvSpPr>
          <p:spPr>
            <a:xfrm>
              <a:off x="6797842" y="3453063"/>
              <a:ext cx="120316" cy="49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6573456" y="3554974"/>
              <a:ext cx="612515" cy="450758"/>
              <a:chOff x="10188913" y="5617264"/>
              <a:chExt cx="816686" cy="601009"/>
            </a:xfrm>
          </p:grpSpPr>
          <p:sp>
            <p:nvSpPr>
              <p:cNvPr id="61" name="TextBox 60"/>
              <p:cNvSpPr txBox="1"/>
              <p:nvPr/>
            </p:nvSpPr>
            <p:spPr>
              <a:xfrm>
                <a:off x="10188913" y="5827382"/>
                <a:ext cx="816686" cy="390891"/>
              </a:xfrm>
              <a:prstGeom prst="rect">
                <a:avLst/>
              </a:prstGeom>
              <a:noFill/>
            </p:spPr>
            <p:txBody>
              <a:bodyPr wrap="none" rtlCol="0">
                <a:spAutoFit/>
              </a:bodyPr>
              <a:lstStyle/>
              <a:p>
                <a:r>
                  <a:rPr lang="en-US" sz="1500" b="1" dirty="0">
                    <a:latin typeface="+mn-lt"/>
                  </a:rPr>
                  <a:t> K</a:t>
                </a:r>
                <a:r>
                  <a:rPr lang="en-US" sz="1500" b="1" baseline="-25000" dirty="0">
                    <a:latin typeface="+mn-lt"/>
                    <a:sym typeface="Symbol" panose="05050102010706020507" pitchFamily="18" charset="2"/>
                  </a:rPr>
                  <a:t></a:t>
                </a:r>
                <a:r>
                  <a:rPr lang="en-US" sz="1500" b="1" dirty="0">
                    <a:latin typeface="+mn-lt"/>
                    <a:sym typeface="Symbol" panose="05050102010706020507" pitchFamily="18" charset="2"/>
                  </a:rPr>
                  <a:t> (7)</a:t>
                </a:r>
                <a:endParaRPr lang="en-US" sz="1500" b="1" dirty="0">
                  <a:latin typeface="+mn-lt"/>
                </a:endParaRPr>
              </a:p>
            </p:txBody>
          </p:sp>
          <p:sp>
            <p:nvSpPr>
              <p:cNvPr id="62" name="TextBox 61"/>
              <p:cNvSpPr txBox="1"/>
              <p:nvPr/>
            </p:nvSpPr>
            <p:spPr>
              <a:xfrm>
                <a:off x="10241848" y="5617264"/>
                <a:ext cx="495285" cy="390891"/>
              </a:xfrm>
              <a:prstGeom prst="rect">
                <a:avLst/>
              </a:prstGeom>
              <a:noFill/>
            </p:spPr>
            <p:txBody>
              <a:bodyPr wrap="none" rtlCol="0">
                <a:spAutoFit/>
              </a:bodyPr>
              <a:lstStyle/>
              <a:p>
                <a:r>
                  <a:rPr lang="en-US" sz="1500" b="1" dirty="0">
                    <a:latin typeface="+mn-lt"/>
                  </a:rPr>
                  <a:t>Fe </a:t>
                </a:r>
              </a:p>
            </p:txBody>
          </p:sp>
        </p:grpSp>
      </p:grpSp>
    </p:spTree>
    <p:extLst>
      <p:ext uri="{BB962C8B-B14F-4D97-AF65-F5344CB8AC3E}">
        <p14:creationId xmlns="" xmlns:p14="http://schemas.microsoft.com/office/powerpoint/2010/main" val="16307929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99649" y="1910704"/>
            <a:ext cx="9983025" cy="4994184"/>
          </a:xfrm>
          <a:prstGeom prst="rect">
            <a:avLst/>
          </a:prstGeom>
        </p:spPr>
      </p:pic>
      <p:sp>
        <p:nvSpPr>
          <p:cNvPr id="6" name="Line 59"/>
          <p:cNvSpPr>
            <a:spLocks noChangeShapeType="1"/>
          </p:cNvSpPr>
          <p:nvPr/>
        </p:nvSpPr>
        <p:spPr bwMode="auto">
          <a:xfrm>
            <a:off x="99650" y="994074"/>
            <a:ext cx="9880269" cy="0"/>
          </a:xfrm>
          <a:prstGeom prst="line">
            <a:avLst/>
          </a:prstGeom>
          <a:noFill/>
          <a:ln w="76200" cmpd="tri">
            <a:solidFill>
              <a:srgbClr val="003366"/>
            </a:solidFill>
            <a:round/>
            <a:headEnd/>
            <a:tailEnd/>
          </a:ln>
        </p:spPr>
        <p:txBody>
          <a:bodyPr lIns="91432" tIns="45716" rIns="91432" bIns="45716"/>
          <a:lstStyle/>
          <a:p>
            <a:endParaRPr lang="en-US"/>
          </a:p>
        </p:txBody>
      </p:sp>
      <p:sp>
        <p:nvSpPr>
          <p:cNvPr id="7" name="Text Box 66"/>
          <p:cNvSpPr txBox="1">
            <a:spLocks noChangeArrowheads="1"/>
          </p:cNvSpPr>
          <p:nvPr/>
        </p:nvSpPr>
        <p:spPr bwMode="auto">
          <a:xfrm>
            <a:off x="1461494" y="1593102"/>
            <a:ext cx="2883832" cy="646323"/>
          </a:xfrm>
          <a:prstGeom prst="rect">
            <a:avLst/>
          </a:prstGeom>
          <a:noFill/>
          <a:ln w="9525">
            <a:noFill/>
            <a:miter lim="800000"/>
            <a:headEnd/>
            <a:tailEnd/>
          </a:ln>
        </p:spPr>
        <p:txBody>
          <a:bodyPr lIns="91432" tIns="45716" rIns="91432" bIns="45716">
            <a:spAutoFit/>
          </a:bodyPr>
          <a:lstStyle/>
          <a:p>
            <a:pPr algn="ctr"/>
            <a:r>
              <a:rPr lang="ru-RU" altLang="ja-JP" dirty="0">
                <a:solidFill>
                  <a:srgbClr val="0000FF"/>
                </a:solidFill>
              </a:rPr>
              <a:t>КК</a:t>
            </a:r>
            <a:r>
              <a:rPr lang="en-US" altLang="ja-JP" dirty="0">
                <a:solidFill>
                  <a:srgbClr val="0000FF"/>
                </a:solidFill>
                <a:ea typeface="MS PGothic" pitchFamily="34" charset="-128"/>
              </a:rPr>
              <a:t> </a:t>
            </a:r>
            <a:r>
              <a:rPr lang="ru-RU" altLang="ja-JP" dirty="0">
                <a:solidFill>
                  <a:srgbClr val="0000FF"/>
                </a:solidFill>
              </a:rPr>
              <a:t>–</a:t>
            </a:r>
            <a:r>
              <a:rPr lang="en-US" altLang="ja-JP" dirty="0">
                <a:solidFill>
                  <a:srgbClr val="0000FF"/>
                </a:solidFill>
                <a:ea typeface="MS PGothic" pitchFamily="34" charset="-128"/>
              </a:rPr>
              <a:t> Hollow ion</a:t>
            </a:r>
          </a:p>
          <a:p>
            <a:pPr algn="ctr"/>
            <a:r>
              <a:rPr lang="en-US" altLang="ja-JP" dirty="0">
                <a:solidFill>
                  <a:srgbClr val="0000FF"/>
                </a:solidFill>
                <a:ea typeface="MS PGothic" pitchFamily="34" charset="-128"/>
              </a:rPr>
              <a:t>(2 vacancies in K – shell</a:t>
            </a:r>
            <a:r>
              <a:rPr lang="ru-RU" altLang="ja-JP" dirty="0">
                <a:solidFill>
                  <a:srgbClr val="0000FF"/>
                </a:solidFill>
              </a:rPr>
              <a:t>)</a:t>
            </a:r>
          </a:p>
        </p:txBody>
      </p:sp>
      <p:sp>
        <p:nvSpPr>
          <p:cNvPr id="8" name="Text Box 66"/>
          <p:cNvSpPr txBox="1">
            <a:spLocks noChangeArrowheads="1"/>
          </p:cNvSpPr>
          <p:nvPr/>
        </p:nvSpPr>
        <p:spPr bwMode="auto">
          <a:xfrm>
            <a:off x="4630299" y="1593103"/>
            <a:ext cx="2899560" cy="923322"/>
          </a:xfrm>
          <a:prstGeom prst="rect">
            <a:avLst/>
          </a:prstGeom>
          <a:noFill/>
          <a:ln w="9525">
            <a:noFill/>
            <a:miter lim="800000"/>
            <a:headEnd/>
            <a:tailEnd/>
          </a:ln>
        </p:spPr>
        <p:txBody>
          <a:bodyPr wrap="none" lIns="91432" tIns="45716" rIns="91432" bIns="45716">
            <a:spAutoFit/>
          </a:bodyPr>
          <a:lstStyle/>
          <a:p>
            <a:pPr algn="ctr"/>
            <a:r>
              <a:rPr lang="ru-RU" altLang="ja-JP" dirty="0">
                <a:solidFill>
                  <a:srgbClr val="C00000"/>
                </a:solidFill>
              </a:rPr>
              <a:t>К</a:t>
            </a:r>
            <a:r>
              <a:rPr lang="en-US" altLang="ja-JP" dirty="0">
                <a:solidFill>
                  <a:srgbClr val="C00000"/>
                </a:solidFill>
                <a:ea typeface="MS PGothic" pitchFamily="34" charset="-128"/>
              </a:rPr>
              <a:t>L </a:t>
            </a:r>
            <a:r>
              <a:rPr lang="ru-RU" altLang="ja-JP" dirty="0">
                <a:solidFill>
                  <a:srgbClr val="C00000"/>
                </a:solidFill>
              </a:rPr>
              <a:t>–</a:t>
            </a:r>
            <a:r>
              <a:rPr lang="en-US" altLang="ja-JP" dirty="0">
                <a:solidFill>
                  <a:srgbClr val="C00000"/>
                </a:solidFill>
                <a:ea typeface="MS PGothic" pitchFamily="34" charset="-128"/>
              </a:rPr>
              <a:t> Hollow ion  </a:t>
            </a:r>
          </a:p>
          <a:p>
            <a:pPr algn="ctr"/>
            <a:r>
              <a:rPr lang="en-US" altLang="ja-JP" dirty="0">
                <a:solidFill>
                  <a:srgbClr val="C00000"/>
                </a:solidFill>
                <a:ea typeface="MS PGothic" pitchFamily="34" charset="-128"/>
              </a:rPr>
              <a:t>(1 vacancy in</a:t>
            </a:r>
            <a:r>
              <a:rPr lang="ru-RU" altLang="ja-JP" dirty="0">
                <a:solidFill>
                  <a:srgbClr val="C00000"/>
                </a:solidFill>
              </a:rPr>
              <a:t> К</a:t>
            </a:r>
            <a:r>
              <a:rPr lang="en-US" altLang="ja-JP" dirty="0">
                <a:solidFill>
                  <a:srgbClr val="C00000"/>
                </a:solidFill>
                <a:ea typeface="MS PGothic" pitchFamily="34" charset="-128"/>
              </a:rPr>
              <a:t> </a:t>
            </a:r>
            <a:r>
              <a:rPr lang="ru-RU" altLang="ja-JP" dirty="0">
                <a:solidFill>
                  <a:srgbClr val="C00000"/>
                </a:solidFill>
              </a:rPr>
              <a:t>-</a:t>
            </a:r>
            <a:r>
              <a:rPr lang="en-US" altLang="ja-JP" dirty="0">
                <a:solidFill>
                  <a:srgbClr val="C00000"/>
                </a:solidFill>
                <a:ea typeface="MS PGothic" pitchFamily="34" charset="-128"/>
              </a:rPr>
              <a:t> shell</a:t>
            </a:r>
            <a:r>
              <a:rPr lang="ru-RU" altLang="ja-JP" dirty="0">
                <a:solidFill>
                  <a:srgbClr val="C00000"/>
                </a:solidFill>
              </a:rPr>
              <a:t> </a:t>
            </a:r>
            <a:endParaRPr lang="en-US" altLang="ja-JP" dirty="0">
              <a:solidFill>
                <a:srgbClr val="C00000"/>
              </a:solidFill>
              <a:ea typeface="MS PGothic" pitchFamily="34" charset="-128"/>
            </a:endParaRPr>
          </a:p>
          <a:p>
            <a:pPr algn="ctr"/>
            <a:r>
              <a:rPr lang="en-US" altLang="ja-JP" dirty="0">
                <a:solidFill>
                  <a:srgbClr val="C00000"/>
                </a:solidFill>
                <a:ea typeface="MS PGothic" pitchFamily="34" charset="-128"/>
              </a:rPr>
              <a:t>and</a:t>
            </a:r>
            <a:r>
              <a:rPr lang="ru-RU" altLang="ja-JP" dirty="0">
                <a:solidFill>
                  <a:srgbClr val="C00000"/>
                </a:solidFill>
              </a:rPr>
              <a:t> 1 </a:t>
            </a:r>
            <a:r>
              <a:rPr lang="en-US" altLang="ja-JP" dirty="0">
                <a:solidFill>
                  <a:srgbClr val="C00000"/>
                </a:solidFill>
                <a:ea typeface="MS PGothic" pitchFamily="34" charset="-128"/>
              </a:rPr>
              <a:t>vacancy</a:t>
            </a:r>
            <a:r>
              <a:rPr lang="ru-RU" altLang="ja-JP" dirty="0">
                <a:solidFill>
                  <a:srgbClr val="C00000"/>
                </a:solidFill>
              </a:rPr>
              <a:t> </a:t>
            </a:r>
            <a:r>
              <a:rPr lang="en-US" altLang="ja-JP" dirty="0">
                <a:solidFill>
                  <a:srgbClr val="C00000"/>
                </a:solidFill>
                <a:ea typeface="MS PGothic" pitchFamily="34" charset="-128"/>
              </a:rPr>
              <a:t>in</a:t>
            </a:r>
            <a:r>
              <a:rPr lang="ru-RU" altLang="ja-JP" dirty="0">
                <a:solidFill>
                  <a:srgbClr val="C00000"/>
                </a:solidFill>
              </a:rPr>
              <a:t> </a:t>
            </a:r>
            <a:r>
              <a:rPr lang="en-US" altLang="ja-JP" dirty="0">
                <a:solidFill>
                  <a:srgbClr val="C00000"/>
                </a:solidFill>
                <a:ea typeface="MS PGothic" pitchFamily="34" charset="-128"/>
              </a:rPr>
              <a:t>L – shell</a:t>
            </a:r>
            <a:r>
              <a:rPr lang="ru-RU" altLang="ja-JP" dirty="0">
                <a:solidFill>
                  <a:srgbClr val="C00000"/>
                </a:solidFill>
              </a:rPr>
              <a:t>)</a:t>
            </a:r>
          </a:p>
        </p:txBody>
      </p:sp>
      <p:sp>
        <p:nvSpPr>
          <p:cNvPr id="9" name="TextBox 8"/>
          <p:cNvSpPr txBox="1"/>
          <p:nvPr/>
        </p:nvSpPr>
        <p:spPr>
          <a:xfrm>
            <a:off x="529" y="31739"/>
            <a:ext cx="10078509" cy="954099"/>
          </a:xfrm>
          <a:prstGeom prst="rect">
            <a:avLst/>
          </a:prstGeom>
          <a:solidFill>
            <a:srgbClr val="FFFFCC"/>
          </a:solidFill>
        </p:spPr>
        <p:txBody>
          <a:bodyPr wrap="square" lIns="91432" tIns="45716" rIns="91432" bIns="45716" rtlCol="0">
            <a:spAutoFit/>
          </a:bodyPr>
          <a:lstStyle/>
          <a:p>
            <a:pPr algn="ctr"/>
            <a:r>
              <a:rPr kumimoji="1" lang="en-US" altLang="ja-JP" sz="2800" b="1" dirty="0">
                <a:solidFill>
                  <a:srgbClr val="7030A0"/>
                </a:solidFill>
              </a:rPr>
              <a:t>Hollow ions line position shifts to shorter wavelength </a:t>
            </a:r>
          </a:p>
          <a:p>
            <a:pPr algn="ctr"/>
            <a:r>
              <a:rPr kumimoji="1" lang="en-US" altLang="ja-JP" sz="2800" b="1" dirty="0">
                <a:solidFill>
                  <a:srgbClr val="7030A0"/>
                </a:solidFill>
              </a:rPr>
              <a:t>as atom ionizes</a:t>
            </a:r>
            <a:endParaRPr kumimoji="1" lang="ja-JP" altLang="en-US" sz="2800" b="1" dirty="0">
              <a:solidFill>
                <a:srgbClr val="7030A0"/>
              </a:solidFill>
            </a:endParaRPr>
          </a:p>
        </p:txBody>
      </p:sp>
      <p:sp>
        <p:nvSpPr>
          <p:cNvPr id="3" name="Rectangle 2"/>
          <p:cNvSpPr/>
          <p:nvPr/>
        </p:nvSpPr>
        <p:spPr bwMode="auto">
          <a:xfrm>
            <a:off x="409010" y="6268062"/>
            <a:ext cx="9130530" cy="513692"/>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19" tIns="45709" rIns="91419" bIns="45709" numCol="1" rtlCol="0" anchor="t" anchorCtr="0" compatLnSpc="1">
            <a:prstTxWarp prst="textNoShape">
              <a:avLst/>
            </a:prstTxWarp>
          </a:bodyPr>
          <a:lstStyle/>
          <a:p>
            <a:pPr defTabSz="449135" eaLnBrk="1">
              <a:lnSpc>
                <a:spcPct val="94000"/>
              </a:lnSpc>
              <a:buClr>
                <a:srgbClr val="000000"/>
              </a:buClr>
              <a:buSzPct val="100000"/>
            </a:pPr>
            <a:endParaRPr lang="ja-JP" altLang="en-US" dirty="0"/>
          </a:p>
        </p:txBody>
      </p:sp>
      <p:sp>
        <p:nvSpPr>
          <p:cNvPr id="2" name="TextBox 1"/>
          <p:cNvSpPr txBox="1"/>
          <p:nvPr/>
        </p:nvSpPr>
        <p:spPr>
          <a:xfrm>
            <a:off x="626200" y="6268064"/>
            <a:ext cx="9227047" cy="431601"/>
          </a:xfrm>
          <a:prstGeom prst="rect">
            <a:avLst/>
          </a:prstGeom>
          <a:solidFill>
            <a:schemeClr val="bg2">
              <a:lumMod val="20000"/>
              <a:lumOff val="80000"/>
            </a:schemeClr>
          </a:solidFill>
        </p:spPr>
        <p:txBody>
          <a:bodyPr wrap="square" lIns="91432" tIns="45716" rIns="91432" bIns="45716" rtlCol="0">
            <a:spAutoFit/>
          </a:bodyPr>
          <a:lstStyle/>
          <a:p>
            <a:r>
              <a:rPr kumimoji="1" lang="en-US" altLang="ja-JP" sz="2200" b="1" dirty="0">
                <a:solidFill>
                  <a:srgbClr val="7030A0"/>
                </a:solidFill>
              </a:rPr>
              <a:t>Hollow ions spectra are </a:t>
            </a:r>
            <a:r>
              <a:rPr kumimoji="1" lang="en-US" altLang="ja-JP" sz="2200" b="1" dirty="0" smtClean="0">
                <a:solidFill>
                  <a:srgbClr val="7030A0"/>
                </a:solidFill>
              </a:rPr>
              <a:t>very sensitive to temperature </a:t>
            </a:r>
            <a:r>
              <a:rPr kumimoji="1" lang="en-US" altLang="ja-JP" sz="2200" b="1" dirty="0">
                <a:solidFill>
                  <a:srgbClr val="7030A0"/>
                </a:solidFill>
              </a:rPr>
              <a:t>and </a:t>
            </a:r>
            <a:r>
              <a:rPr kumimoji="1" lang="en-US" altLang="ja-JP" sz="2200" b="1" dirty="0" smtClean="0">
                <a:solidFill>
                  <a:srgbClr val="7030A0"/>
                </a:solidFill>
              </a:rPr>
              <a:t>density</a:t>
            </a:r>
            <a:endParaRPr kumimoji="1" lang="ja-JP" altLang="en-US" sz="2200" b="1" dirty="0">
              <a:solidFill>
                <a:srgbClr val="7030A0"/>
              </a:solidFill>
            </a:endParaRPr>
          </a:p>
        </p:txBody>
      </p:sp>
    </p:spTree>
    <p:extLst>
      <p:ext uri="{BB962C8B-B14F-4D97-AF65-F5344CB8AC3E}">
        <p14:creationId xmlns="" xmlns:p14="http://schemas.microsoft.com/office/powerpoint/2010/main" val="20858592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403271" y="299067"/>
            <a:ext cx="9202161" cy="3275488"/>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403272" y="4451063"/>
            <a:ext cx="9202161" cy="2703364"/>
          </a:xfrm>
          <a:prstGeom prst="rect">
            <a:avLst/>
          </a:prstGeom>
          <a:noFill/>
          <a:ln w="9525">
            <a:noFill/>
            <a:miter lim="800000"/>
            <a:headEnd/>
            <a:tailEnd/>
          </a:ln>
        </p:spPr>
      </p:pic>
      <p:sp>
        <p:nvSpPr>
          <p:cNvPr id="4" name="Rectangle 3"/>
          <p:cNvSpPr/>
          <p:nvPr/>
        </p:nvSpPr>
        <p:spPr>
          <a:xfrm>
            <a:off x="70610" y="3544410"/>
            <a:ext cx="9676562" cy="729422"/>
          </a:xfrm>
          <a:prstGeom prst="rect">
            <a:avLst/>
          </a:prstGeom>
        </p:spPr>
        <p:txBody>
          <a:bodyPr wrap="square" lIns="91432" tIns="45716" rIns="91432" bIns="45716">
            <a:spAutoFit/>
          </a:bodyPr>
          <a:lstStyle/>
          <a:p>
            <a:pPr>
              <a:lnSpc>
                <a:spcPct val="115000"/>
              </a:lnSpc>
              <a:spcAft>
                <a:spcPts val="1000"/>
              </a:spcAft>
            </a:pP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a</a:t>
            </a:r>
            <a:r>
              <a:rPr lang="en-US" altLang="ja-JP" sz="1200" b="1" dirty="0">
                <a:solidFill>
                  <a:srgbClr val="C00000"/>
                </a:solidFill>
                <a:latin typeface="Calibri" panose="020F0502020204030204" pitchFamily="34" charset="0"/>
                <a:ea typeface="ＭＳ 明朝" panose="02020609040205080304" pitchFamily="17" charset="-128"/>
                <a:cs typeface="Times New Roman" panose="02020603050405020304" pitchFamily="18" charset="0"/>
              </a:rPr>
              <a:t>) 3500 eV and 8x10</a:t>
            </a:r>
            <a:r>
              <a:rPr lang="en-US" altLang="ja-JP" sz="1200" b="1" baseline="30000" dirty="0">
                <a:solidFill>
                  <a:srgbClr val="C00000"/>
                </a:solidFill>
                <a:latin typeface="Calibri" panose="020F0502020204030204" pitchFamily="34" charset="0"/>
                <a:ea typeface="ＭＳ 明朝" panose="02020609040205080304" pitchFamily="17" charset="-128"/>
                <a:cs typeface="Times New Roman" panose="02020603050405020304" pitchFamily="18" charset="0"/>
              </a:rPr>
              <a:t>22</a:t>
            </a:r>
            <a:r>
              <a:rPr lang="en-US" altLang="ja-JP" sz="1200" b="1" dirty="0">
                <a:solidFill>
                  <a:srgbClr val="C00000"/>
                </a:solidFill>
                <a:latin typeface="Calibri" panose="020F0502020204030204" pitchFamily="34" charset="0"/>
                <a:ea typeface="ＭＳ 明朝" panose="02020609040205080304" pitchFamily="17" charset="-128"/>
                <a:cs typeface="Times New Roman" panose="02020603050405020304" pitchFamily="18" charset="0"/>
              </a:rPr>
              <a:t> cm</a:t>
            </a:r>
            <a:r>
              <a:rPr lang="en-US" altLang="ja-JP" sz="1200" b="1" baseline="30000" dirty="0">
                <a:solidFill>
                  <a:srgbClr val="C00000"/>
                </a:solidFill>
                <a:latin typeface="Calibri" panose="020F0502020204030204" pitchFamily="34" charset="0"/>
                <a:ea typeface="ＭＳ 明朝" panose="02020609040205080304" pitchFamily="17" charset="-128"/>
                <a:cs typeface="Times New Roman" panose="02020603050405020304" pitchFamily="18" charset="0"/>
              </a:rPr>
              <a:t>-3</a:t>
            </a:r>
            <a:r>
              <a:rPr lang="en-US" altLang="ja-JP" sz="1200" b="1" dirty="0">
                <a:solidFill>
                  <a:srgbClr val="C00000"/>
                </a:solidFill>
                <a:latin typeface="Calibri" panose="020F0502020204030204" pitchFamily="34" charset="0"/>
                <a:ea typeface="ＭＳ 明朝" panose="02020609040205080304" pitchFamily="17" charset="-128"/>
                <a:cs typeface="Times New Roman" panose="02020603050405020304" pitchFamily="18" charset="0"/>
              </a:rPr>
              <a:t> modeling matches Heα and Lyα transitions</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b</a:t>
            </a:r>
            <a:r>
              <a:rPr lang="en-US" altLang="ja-JP" sz="1200" b="1" dirty="0">
                <a:solidFill>
                  <a:srgbClr val="FF0000"/>
                </a:solidFill>
                <a:latin typeface="Calibri" panose="020F0502020204030204" pitchFamily="34" charset="0"/>
                <a:ea typeface="ＭＳ 明朝" panose="02020609040205080304" pitchFamily="17" charset="-128"/>
                <a:cs typeface="Times New Roman" panose="02020603050405020304" pitchFamily="18" charset="0"/>
              </a:rPr>
              <a:t>) 700 eV and 1.8x10</a:t>
            </a:r>
            <a:r>
              <a:rPr lang="en-US" altLang="ja-JP" sz="1200" b="1" baseline="30000" dirty="0">
                <a:solidFill>
                  <a:srgbClr val="FF0000"/>
                </a:solidFill>
                <a:latin typeface="Calibri" panose="020F0502020204030204" pitchFamily="34" charset="0"/>
                <a:ea typeface="ＭＳ 明朝" panose="02020609040205080304" pitchFamily="17" charset="-128"/>
                <a:cs typeface="Times New Roman" panose="02020603050405020304" pitchFamily="18" charset="0"/>
              </a:rPr>
              <a:t>24</a:t>
            </a:r>
            <a:r>
              <a:rPr lang="en-US" altLang="ja-JP" sz="1200" b="1" dirty="0">
                <a:solidFill>
                  <a:srgbClr val="FF0000"/>
                </a:solidFill>
                <a:latin typeface="Calibri" panose="020F0502020204030204" pitchFamily="34" charset="0"/>
                <a:ea typeface="ＭＳ 明朝" panose="02020609040205080304" pitchFamily="17" charset="-128"/>
                <a:cs typeface="Times New Roman" panose="02020603050405020304" pitchFamily="18" charset="0"/>
              </a:rPr>
              <a:t> cm</a:t>
            </a:r>
            <a:r>
              <a:rPr lang="en-US" altLang="ja-JP" sz="1200" b="1" baseline="30000" dirty="0">
                <a:solidFill>
                  <a:srgbClr val="FF0000"/>
                </a:solidFill>
                <a:latin typeface="Calibri" panose="020F0502020204030204" pitchFamily="34" charset="0"/>
                <a:ea typeface="ＭＳ 明朝" panose="02020609040205080304" pitchFamily="17" charset="-128"/>
                <a:cs typeface="Times New Roman" panose="02020603050405020304" pitchFamily="18" charset="0"/>
              </a:rPr>
              <a:t>-3</a:t>
            </a:r>
            <a:r>
              <a:rPr lang="en-US" altLang="ja-JP" sz="1200" b="1" dirty="0">
                <a:solidFill>
                  <a:srgbClr val="FF0000"/>
                </a:solidFill>
                <a:latin typeface="Calibri" panose="020F0502020204030204" pitchFamily="34" charset="0"/>
                <a:ea typeface="ＭＳ 明朝" panose="02020609040205080304" pitchFamily="17" charset="-128"/>
                <a:cs typeface="Times New Roman" panose="02020603050405020304" pitchFamily="18" charset="0"/>
              </a:rPr>
              <a:t> modeling matches B-like and C-like structures between 1.88 and 1.9 Å</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c) Modeling for cold K</a:t>
            </a:r>
            <a:r>
              <a:rPr lang="en-US" altLang="ja-JP" sz="1200" b="1" baseline="-25000"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α</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and K</a:t>
            </a:r>
            <a:r>
              <a:rPr lang="en-US" altLang="ja-JP" sz="1200" b="1" baseline="-25000"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β</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transitions suggest 10 eV electron temperatures with a 8x10</a:t>
            </a:r>
            <a:r>
              <a:rPr lang="en-US" altLang="ja-JP" sz="1200" b="1" baseline="30000"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22</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cm</a:t>
            </a:r>
            <a:r>
              <a:rPr lang="en-US" altLang="ja-JP" sz="1200" b="1" baseline="30000"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-3</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electron density. All models include 0.1% hot electrons described with a Gaussian distribution at 10 </a:t>
            </a:r>
            <a:r>
              <a:rPr lang="en-US" altLang="ja-JP" sz="1200" b="1" dirty="0" err="1">
                <a:solidFill>
                  <a:srgbClr val="0000FF"/>
                </a:solidFill>
                <a:latin typeface="Calibri" panose="020F0502020204030204" pitchFamily="34" charset="0"/>
                <a:ea typeface="ＭＳ 明朝" panose="02020609040205080304" pitchFamily="17" charset="-128"/>
                <a:cs typeface="Times New Roman" panose="02020603050405020304" pitchFamily="18" charset="0"/>
              </a:rPr>
              <a:t>keV</a:t>
            </a:r>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 with a 50 eV half width at half max (HWHM). </a:t>
            </a:r>
            <a:endParaRPr lang="ja-JP"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endParaRPr>
          </a:p>
        </p:txBody>
      </p:sp>
      <p:sp>
        <p:nvSpPr>
          <p:cNvPr id="5" name="Rectangle 4"/>
          <p:cNvSpPr/>
          <p:nvPr/>
        </p:nvSpPr>
        <p:spPr>
          <a:xfrm>
            <a:off x="1375833" y="7249188"/>
            <a:ext cx="7435779" cy="276991"/>
          </a:xfrm>
          <a:prstGeom prst="rect">
            <a:avLst/>
          </a:prstGeom>
        </p:spPr>
        <p:txBody>
          <a:bodyPr wrap="square" lIns="91432" tIns="45716" rIns="91432" bIns="45716">
            <a:spAutoFit/>
          </a:bodyPr>
          <a:lstStyle/>
          <a:p>
            <a:r>
              <a:rPr lang="en-US" altLang="ja-JP" sz="1200" b="1" dirty="0">
                <a:solidFill>
                  <a:srgbClr val="0000FF"/>
                </a:solidFill>
                <a:latin typeface="Calibri" panose="020F0502020204030204" pitchFamily="34" charset="0"/>
                <a:ea typeface="ＭＳ 明朝" panose="02020609040205080304" pitchFamily="17" charset="-128"/>
                <a:cs typeface="Times New Roman" panose="02020603050405020304" pitchFamily="18" charset="0"/>
              </a:rPr>
              <a:t>Combination of theoretical models shown above demonstrate a very good matched to the experimental spectrum</a:t>
            </a:r>
            <a:endParaRPr lang="ja-JP" altLang="en-US" sz="1200" b="1" dirty="0">
              <a:solidFill>
                <a:srgbClr val="0000FF"/>
              </a:solidFill>
            </a:endParaRPr>
          </a:p>
        </p:txBody>
      </p:sp>
      <p:sp>
        <p:nvSpPr>
          <p:cNvPr id="6" name="TextBox 5"/>
          <p:cNvSpPr txBox="1"/>
          <p:nvPr/>
        </p:nvSpPr>
        <p:spPr>
          <a:xfrm>
            <a:off x="-72580" y="-29596"/>
            <a:ext cx="10153860" cy="369324"/>
          </a:xfrm>
          <a:prstGeom prst="rect">
            <a:avLst/>
          </a:prstGeom>
          <a:noFill/>
        </p:spPr>
        <p:txBody>
          <a:bodyPr wrap="square" lIns="91432" tIns="45716" rIns="91432" bIns="45716" rtlCol="0">
            <a:spAutoFit/>
          </a:bodyPr>
          <a:lstStyle/>
          <a:p>
            <a:r>
              <a:rPr lang="en-US" altLang="ja-JP" b="1" dirty="0">
                <a:solidFill>
                  <a:srgbClr val="7030A0"/>
                </a:solidFill>
                <a:latin typeface="Calibri" panose="020F0502020204030204" pitchFamily="34" charset="0"/>
                <a:ea typeface="ＭＳ 明朝" panose="02020609040205080304" pitchFamily="17" charset="-128"/>
                <a:cs typeface="Times New Roman" panose="02020603050405020304" pitchFamily="18" charset="0"/>
              </a:rPr>
              <a:t>Theoretical modeling matched to experimental data from laser experiments performed at JKAREN facility</a:t>
            </a:r>
            <a:endParaRPr kumimoji="1" lang="ja-JP" altLang="en-US" b="1" dirty="0">
              <a:solidFill>
                <a:srgbClr val="7030A0"/>
              </a:solidFill>
            </a:endParaRPr>
          </a:p>
        </p:txBody>
      </p:sp>
      <p:cxnSp>
        <p:nvCxnSpPr>
          <p:cNvPr id="7" name="Прямая соединительная линия 3"/>
          <p:cNvCxnSpPr/>
          <p:nvPr/>
        </p:nvCxnSpPr>
        <p:spPr>
          <a:xfrm>
            <a:off x="2" y="306733"/>
            <a:ext cx="9921875" cy="1588"/>
          </a:xfrm>
          <a:prstGeom prst="line">
            <a:avLst/>
          </a:prstGeom>
          <a:ln w="38100" cmpd="tri">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7350" y="516957"/>
            <a:ext cx="2401556" cy="312858"/>
          </a:xfrm>
          <a:prstGeom prst="rect">
            <a:avLst/>
          </a:prstGeom>
          <a:noFill/>
        </p:spPr>
        <p:txBody>
          <a:bodyPr wrap="square" lIns="91432" tIns="45716" rIns="91432" bIns="45716" rtlCol="0">
            <a:spAutoFit/>
          </a:bodyPr>
          <a:lstStyle/>
          <a:p>
            <a:r>
              <a:rPr kumimoji="1" lang="en-US" altLang="ja-JP" sz="1400" dirty="0" smtClean="0">
                <a:solidFill>
                  <a:srgbClr val="C00000"/>
                </a:solidFill>
              </a:rPr>
              <a:t>(Laser preplasma)</a:t>
            </a:r>
            <a:endParaRPr kumimoji="1" lang="ja-JP" altLang="en-US" sz="1400" dirty="0">
              <a:solidFill>
                <a:srgbClr val="C00000"/>
              </a:solidFill>
            </a:endParaRPr>
          </a:p>
        </p:txBody>
      </p:sp>
      <p:sp>
        <p:nvSpPr>
          <p:cNvPr id="9" name="TextBox 8"/>
          <p:cNvSpPr txBox="1"/>
          <p:nvPr/>
        </p:nvSpPr>
        <p:spPr>
          <a:xfrm>
            <a:off x="1508929" y="1613900"/>
            <a:ext cx="2401556" cy="312858"/>
          </a:xfrm>
          <a:prstGeom prst="rect">
            <a:avLst/>
          </a:prstGeom>
          <a:noFill/>
        </p:spPr>
        <p:txBody>
          <a:bodyPr wrap="square" lIns="91432" tIns="45716" rIns="91432" bIns="45716" rtlCol="0">
            <a:spAutoFit/>
          </a:bodyPr>
          <a:lstStyle/>
          <a:p>
            <a:r>
              <a:rPr kumimoji="1" lang="en-US" altLang="ja-JP" sz="1400" dirty="0" smtClean="0">
                <a:solidFill>
                  <a:srgbClr val="FF0000"/>
                </a:solidFill>
              </a:rPr>
              <a:t>(Main laser pulse)</a:t>
            </a:r>
            <a:endParaRPr kumimoji="1" lang="ja-JP" altLang="en-US" sz="1400" dirty="0">
              <a:solidFill>
                <a:srgbClr val="FF0000"/>
              </a:solidFill>
            </a:endParaRPr>
          </a:p>
        </p:txBody>
      </p:sp>
      <p:sp>
        <p:nvSpPr>
          <p:cNvPr id="10" name="TextBox 9"/>
          <p:cNvSpPr txBox="1"/>
          <p:nvPr/>
        </p:nvSpPr>
        <p:spPr>
          <a:xfrm>
            <a:off x="1508929" y="2556953"/>
            <a:ext cx="2401556" cy="312858"/>
          </a:xfrm>
          <a:prstGeom prst="rect">
            <a:avLst/>
          </a:prstGeom>
          <a:noFill/>
        </p:spPr>
        <p:txBody>
          <a:bodyPr wrap="square" lIns="91432" tIns="45716" rIns="91432" bIns="45716" rtlCol="0">
            <a:spAutoFit/>
          </a:bodyPr>
          <a:lstStyle/>
          <a:p>
            <a:r>
              <a:rPr kumimoji="1" lang="en-US" altLang="ja-JP" sz="1400" dirty="0" smtClean="0">
                <a:solidFill>
                  <a:srgbClr val="0000FF"/>
                </a:solidFill>
              </a:rPr>
              <a:t>(Periphery of laser spot)</a:t>
            </a:r>
            <a:endParaRPr kumimoji="1" lang="ja-JP" altLang="en-US" sz="1400" dirty="0">
              <a:solidFill>
                <a:srgbClr val="0000FF"/>
              </a:solidFill>
            </a:endParaRPr>
          </a:p>
        </p:txBody>
      </p:sp>
    </p:spTree>
    <p:extLst>
      <p:ext uri="{BB962C8B-B14F-4D97-AF65-F5344CB8AC3E}">
        <p14:creationId xmlns="" xmlns:p14="http://schemas.microsoft.com/office/powerpoint/2010/main" val="4741543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p:cNvSpPr>
            <a:spLocks noChangeArrowheads="1"/>
          </p:cNvSpPr>
          <p:nvPr/>
        </p:nvSpPr>
        <p:spPr bwMode="auto">
          <a:xfrm>
            <a:off x="1" y="594"/>
            <a:ext cx="10079038" cy="1060122"/>
          </a:xfrm>
          <a:prstGeom prst="rect">
            <a:avLst/>
          </a:prstGeom>
          <a:gradFill rotWithShape="1">
            <a:gsLst>
              <a:gs pos="0">
                <a:srgbClr val="BB86F6"/>
              </a:gs>
              <a:gs pos="50000">
                <a:schemeClr val="bg1"/>
              </a:gs>
              <a:gs pos="100000">
                <a:schemeClr val="accent1">
                  <a:lumMod val="50000"/>
                </a:schemeClr>
              </a:gs>
            </a:gsLst>
            <a:lin ang="18900000" scaled="1"/>
          </a:gradFill>
          <a:ln w="9525">
            <a:noFill/>
            <a:miter lim="800000"/>
            <a:headEnd/>
            <a:tailEnd/>
          </a:ln>
          <a:effectLst/>
        </p:spPr>
        <p:txBody>
          <a:bodyPr wrap="none" lIns="91432" tIns="45716" rIns="91432" bIns="45716" anchor="ctr"/>
          <a:lstStyle/>
          <a:p>
            <a:pPr>
              <a:defRPr/>
            </a:pPr>
            <a:endParaRPr lang="en-US"/>
          </a:p>
        </p:txBody>
      </p:sp>
      <p:sp>
        <p:nvSpPr>
          <p:cNvPr id="2" name="Прямоугольник 1"/>
          <p:cNvSpPr/>
          <p:nvPr/>
        </p:nvSpPr>
        <p:spPr>
          <a:xfrm>
            <a:off x="39652" y="-98564"/>
            <a:ext cx="9943206" cy="1046432"/>
          </a:xfrm>
          <a:prstGeom prst="rect">
            <a:avLst/>
          </a:prstGeom>
        </p:spPr>
        <p:txBody>
          <a:bodyPr wrap="square" lIns="91432" tIns="45716" rIns="91432" bIns="45716">
            <a:spAutoFit/>
          </a:bodyPr>
          <a:lstStyle/>
          <a:p>
            <a:pPr algn="ctr"/>
            <a:r>
              <a:rPr lang="en-US" sz="3100" b="1" dirty="0">
                <a:solidFill>
                  <a:srgbClr val="7030A0"/>
                </a:solidFill>
              </a:rPr>
              <a:t>High-temperature plasma </a:t>
            </a:r>
            <a:r>
              <a:rPr lang="en-US" sz="3100" dirty="0">
                <a:solidFill>
                  <a:srgbClr val="7030A0"/>
                </a:solidFill>
              </a:rPr>
              <a:t>created by </a:t>
            </a:r>
            <a:r>
              <a:rPr lang="en-US" sz="3100" b="1" dirty="0">
                <a:solidFill>
                  <a:srgbClr val="7030A0"/>
                </a:solidFill>
              </a:rPr>
              <a:t> fast charged particles</a:t>
            </a:r>
            <a:endParaRPr lang="ru-RU" sz="3100" dirty="0">
              <a:solidFill>
                <a:srgbClr val="7030A0"/>
              </a:solidFill>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15232" y="1292172"/>
            <a:ext cx="7116259" cy="40830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53" y="5996770"/>
            <a:ext cx="9011617" cy="1523486"/>
          </a:xfrm>
          <a:prstGeom prst="rect">
            <a:avLst/>
          </a:prstGeom>
          <a:solidFill>
            <a:srgbClr val="FFFFCC"/>
          </a:solidFill>
        </p:spPr>
        <p:txBody>
          <a:bodyPr wrap="none" lIns="91432" tIns="45716" rIns="91432" bIns="45716" rtlCol="0">
            <a:spAutoFit/>
          </a:bodyPr>
          <a:lstStyle/>
          <a:p>
            <a:pPr algn="ctr"/>
            <a:r>
              <a:rPr lang="en-US" sz="3100" b="1" dirty="0">
                <a:solidFill>
                  <a:srgbClr val="3333CC"/>
                </a:solidFill>
              </a:rPr>
              <a:t>KK hollow ion spectra are very weak, but</a:t>
            </a:r>
          </a:p>
          <a:p>
            <a:pPr algn="ctr"/>
            <a:r>
              <a:rPr lang="en-US" sz="3100" b="1" dirty="0">
                <a:solidFill>
                  <a:srgbClr val="3333CC"/>
                </a:solidFill>
              </a:rPr>
              <a:t> KL hollow ion spectra can play </a:t>
            </a:r>
            <a:r>
              <a:rPr lang="en-US" sz="3100" b="1" dirty="0">
                <a:solidFill>
                  <a:srgbClr val="C00000"/>
                </a:solidFill>
              </a:rPr>
              <a:t>important role </a:t>
            </a:r>
          </a:p>
          <a:p>
            <a:pPr algn="ctr"/>
            <a:r>
              <a:rPr lang="en-US" sz="3100" b="1" dirty="0">
                <a:solidFill>
                  <a:srgbClr val="3333CC"/>
                </a:solidFill>
              </a:rPr>
              <a:t>in the X-Ray plasma emission</a:t>
            </a:r>
            <a:endParaRPr lang="ru-RU" sz="3100" b="1" dirty="0">
              <a:solidFill>
                <a:srgbClr val="3333CC"/>
              </a:solidFill>
            </a:endParaRPr>
          </a:p>
        </p:txBody>
      </p:sp>
      <p:sp>
        <p:nvSpPr>
          <p:cNvPr id="4" name="TextBox 3"/>
          <p:cNvSpPr txBox="1"/>
          <p:nvPr/>
        </p:nvSpPr>
        <p:spPr>
          <a:xfrm>
            <a:off x="39652" y="1042511"/>
            <a:ext cx="9940002" cy="431589"/>
          </a:xfrm>
          <a:prstGeom prst="rect">
            <a:avLst/>
          </a:prstGeom>
          <a:noFill/>
        </p:spPr>
        <p:txBody>
          <a:bodyPr wrap="square" lIns="91432" tIns="45716" rIns="91432" bIns="45716" rtlCol="0">
            <a:spAutoFit/>
          </a:bodyPr>
          <a:lstStyle/>
          <a:p>
            <a:pPr algn="ctr"/>
            <a:r>
              <a:rPr lang="en-US" sz="2200" b="1" dirty="0">
                <a:solidFill>
                  <a:srgbClr val="FF0000"/>
                </a:solidFill>
              </a:rPr>
              <a:t>Hot electrons preferentially ionize outer shells rather than inner shells</a:t>
            </a:r>
          </a:p>
        </p:txBody>
      </p:sp>
      <p:sp>
        <p:nvSpPr>
          <p:cNvPr id="5" name="TextBox 4"/>
          <p:cNvSpPr txBox="1"/>
          <p:nvPr/>
        </p:nvSpPr>
        <p:spPr>
          <a:xfrm>
            <a:off x="39652" y="5110584"/>
            <a:ext cx="9914796" cy="770859"/>
          </a:xfrm>
          <a:prstGeom prst="rect">
            <a:avLst/>
          </a:prstGeom>
          <a:noFill/>
        </p:spPr>
        <p:txBody>
          <a:bodyPr wrap="square" lIns="91432" tIns="45716" rIns="91432" bIns="45716" rtlCol="0">
            <a:spAutoFit/>
          </a:bodyPr>
          <a:lstStyle/>
          <a:p>
            <a:pPr algn="just"/>
            <a:r>
              <a:rPr lang="en-US" sz="2200" dirty="0"/>
              <a:t>During ion collisions with hot electrons, hollow ions are formed, but their abundance is lower than abundance of the usual ions. Thus,</a:t>
            </a:r>
            <a:endParaRPr lang="ru-RU" sz="2200" dirty="0"/>
          </a:p>
        </p:txBody>
      </p:sp>
      <p:sp>
        <p:nvSpPr>
          <p:cNvPr id="8" name="Line 59"/>
          <p:cNvSpPr>
            <a:spLocks noChangeShapeType="1"/>
          </p:cNvSpPr>
          <p:nvPr/>
        </p:nvSpPr>
        <p:spPr bwMode="auto">
          <a:xfrm>
            <a:off x="99386" y="1060715"/>
            <a:ext cx="9880269" cy="0"/>
          </a:xfrm>
          <a:prstGeom prst="line">
            <a:avLst/>
          </a:prstGeom>
          <a:noFill/>
          <a:ln w="76200" cmpd="tri">
            <a:solidFill>
              <a:srgbClr val="003366"/>
            </a:solidFill>
            <a:round/>
            <a:headEnd/>
            <a:tailEnd/>
          </a:ln>
        </p:spPr>
        <p:txBody>
          <a:bodyPr lIns="91432" tIns="45716" rIns="91432" bIns="45716"/>
          <a:lstStyle/>
          <a:p>
            <a:endParaRPr lang="en-US"/>
          </a:p>
        </p:txBody>
      </p:sp>
    </p:spTree>
    <p:extLst>
      <p:ext uri="{BB962C8B-B14F-4D97-AF65-F5344CB8AC3E}">
        <p14:creationId xmlns="" xmlns:p14="http://schemas.microsoft.com/office/powerpoint/2010/main" val="3925350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stretch>
            <a:fillRect/>
          </a:stretch>
        </p:blipFill>
        <p:spPr>
          <a:xfrm>
            <a:off x="0" y="-3918"/>
            <a:ext cx="1490858" cy="804732"/>
          </a:xfrm>
          <a:prstGeom prst="rect">
            <a:avLst/>
          </a:prstGeom>
        </p:spPr>
      </p:pic>
      <p:sp>
        <p:nvSpPr>
          <p:cNvPr id="4" name="Прямоугольник 3"/>
          <p:cNvSpPr/>
          <p:nvPr/>
        </p:nvSpPr>
        <p:spPr>
          <a:xfrm>
            <a:off x="6929339" y="4093076"/>
            <a:ext cx="282598" cy="652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776" tIns="50389" rIns="100776" bIns="50389" rtlCol="0" anchor="ctr"/>
          <a:lstStyle/>
          <a:p>
            <a:pPr algn="ctr"/>
            <a:endParaRPr lang="ru-RU"/>
          </a:p>
        </p:txBody>
      </p:sp>
      <p:sp>
        <p:nvSpPr>
          <p:cNvPr id="5" name="TextBox 4"/>
          <p:cNvSpPr txBox="1"/>
          <p:nvPr/>
        </p:nvSpPr>
        <p:spPr>
          <a:xfrm>
            <a:off x="1725853" y="41455"/>
            <a:ext cx="8234565" cy="532649"/>
          </a:xfrm>
          <a:prstGeom prst="rect">
            <a:avLst/>
          </a:prstGeom>
          <a:noFill/>
        </p:spPr>
        <p:txBody>
          <a:bodyPr wrap="none" lIns="100776" tIns="50389" rIns="100776" bIns="50389">
            <a:spAutoFit/>
          </a:bodyPr>
          <a:lstStyle/>
          <a:p>
            <a:pPr fontAlgn="auto">
              <a:spcBef>
                <a:spcPts val="0"/>
              </a:spcBef>
              <a:spcAft>
                <a:spcPts val="0"/>
              </a:spcAft>
              <a:defRPr/>
            </a:pPr>
            <a:r>
              <a:rPr lang="en-US" sz="28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Experimental </a:t>
            </a:r>
            <a:r>
              <a:rPr lang="en-US" sz="2800" b="1" dirty="0" smtClean="0">
                <a:ln>
                  <a:solidFill>
                    <a:srgbClr val="002060"/>
                  </a:solidFill>
                </a:ln>
                <a:solidFill>
                  <a:srgbClr val="7030A0"/>
                </a:solidFill>
                <a:effectLst>
                  <a:outerShdw blurRad="38100" dist="38100" dir="2700000" algn="tl">
                    <a:srgbClr val="000000">
                      <a:alpha val="43137"/>
                    </a:srgbClr>
                  </a:outerShdw>
                </a:effectLst>
                <a:latin typeface="Comic Sans MS" pitchFamily="66" charset="0"/>
              </a:rPr>
              <a:t>Setup J-KAREN-P laser facility</a:t>
            </a:r>
            <a:endParaRPr lang="ru-RU" sz="2800" b="1" dirty="0">
              <a:ln>
                <a:solidFill>
                  <a:srgbClr val="002060"/>
                </a:solidFill>
              </a:ln>
              <a:solidFill>
                <a:srgbClr val="7030A0"/>
              </a:solidFill>
              <a:effectLst>
                <a:outerShdw blurRad="38100" dist="38100" dir="2700000" algn="tl">
                  <a:srgbClr val="000000">
                    <a:alpha val="43137"/>
                  </a:srgbClr>
                </a:outerShdw>
              </a:effectLst>
              <a:latin typeface="Comic Sans MS" pitchFamily="66" charset="0"/>
            </a:endParaRPr>
          </a:p>
        </p:txBody>
      </p:sp>
      <p:sp>
        <p:nvSpPr>
          <p:cNvPr id="24" name="TextBox 23"/>
          <p:cNvSpPr txBox="1"/>
          <p:nvPr/>
        </p:nvSpPr>
        <p:spPr>
          <a:xfrm>
            <a:off x="4800440" y="1206633"/>
            <a:ext cx="203621" cy="474973"/>
          </a:xfrm>
          <a:prstGeom prst="rect">
            <a:avLst/>
          </a:prstGeom>
          <a:noFill/>
        </p:spPr>
        <p:txBody>
          <a:bodyPr wrap="none" lIns="100776" tIns="50389" rIns="100776" bIns="50389" rtlCol="0">
            <a:spAutoFit/>
          </a:bodyPr>
          <a:lstStyle/>
          <a:p>
            <a:endParaRPr lang="ru-RU" sz="2400" b="1" dirty="0">
              <a:solidFill>
                <a:srgbClr val="000099"/>
              </a:solidFill>
              <a:latin typeface="Comic Sans MS" pitchFamily="66" charset="0"/>
            </a:endParaRPr>
          </a:p>
        </p:txBody>
      </p:sp>
      <p:sp>
        <p:nvSpPr>
          <p:cNvPr id="28" name="TextBox 27"/>
          <p:cNvSpPr txBox="1"/>
          <p:nvPr/>
        </p:nvSpPr>
        <p:spPr>
          <a:xfrm>
            <a:off x="24222" y="3857296"/>
            <a:ext cx="10060512" cy="441039"/>
          </a:xfrm>
          <a:prstGeom prst="rect">
            <a:avLst/>
          </a:prstGeom>
          <a:solidFill>
            <a:schemeClr val="bg1"/>
          </a:solidFill>
        </p:spPr>
        <p:txBody>
          <a:bodyPr wrap="square" lIns="100776" tIns="50389" rIns="100776" bIns="50389" rtlCol="0">
            <a:spAutoFit/>
          </a:bodyPr>
          <a:lstStyle/>
          <a:p>
            <a:pPr algn="ctr"/>
            <a:r>
              <a:rPr lang="en-US" sz="2200" b="1" dirty="0" smtClean="0">
                <a:solidFill>
                  <a:srgbClr val="7030A0"/>
                </a:solidFill>
                <a:latin typeface="Comic Sans MS" pitchFamily="66" charset="0"/>
              </a:rPr>
              <a:t>Sharp laser focusing with f/1.4 parabola. Focal spot diameter ~</a:t>
            </a:r>
            <a:r>
              <a:rPr lang="ru-RU" sz="2200" b="1" dirty="0" smtClean="0">
                <a:solidFill>
                  <a:srgbClr val="7030A0"/>
                </a:solidFill>
                <a:latin typeface="Comic Sans MS" pitchFamily="66" charset="0"/>
              </a:rPr>
              <a:t>1,5 </a:t>
            </a:r>
            <a:r>
              <a:rPr lang="en-US" sz="2200" b="1" dirty="0" smtClean="0">
                <a:solidFill>
                  <a:srgbClr val="7030A0"/>
                </a:solidFill>
                <a:latin typeface="Symbol" panose="05050102010706020507" pitchFamily="18" charset="2"/>
              </a:rPr>
              <a:t>m</a:t>
            </a:r>
            <a:r>
              <a:rPr lang="en-US" sz="2200" b="1" dirty="0" smtClean="0">
                <a:solidFill>
                  <a:srgbClr val="7030A0"/>
                </a:solidFill>
                <a:latin typeface="Comic Sans MS" pitchFamily="66" charset="0"/>
              </a:rPr>
              <a:t>m</a:t>
            </a:r>
            <a:endParaRPr lang="ru-RU" sz="2200" b="1" dirty="0">
              <a:solidFill>
                <a:srgbClr val="7030A0"/>
              </a:solidFill>
              <a:latin typeface="Comic Sans MS" pitchFamily="66" charset="0"/>
            </a:endParaRPr>
          </a:p>
        </p:txBody>
      </p:sp>
      <p:pic>
        <p:nvPicPr>
          <p:cNvPr id="6" name="Рисунок 5"/>
          <p:cNvPicPr>
            <a:picLocks noChangeAspect="1"/>
          </p:cNvPicPr>
          <p:nvPr/>
        </p:nvPicPr>
        <p:blipFill>
          <a:blip r:embed="rId4" cstate="print"/>
          <a:stretch>
            <a:fillRect/>
          </a:stretch>
        </p:blipFill>
        <p:spPr>
          <a:xfrm>
            <a:off x="212541" y="927084"/>
            <a:ext cx="9406764" cy="2833841"/>
          </a:xfrm>
          <a:prstGeom prst="rect">
            <a:avLst/>
          </a:prstGeom>
        </p:spPr>
      </p:pic>
      <p:pic>
        <p:nvPicPr>
          <p:cNvPr id="26" name="Рисунок 25"/>
          <p:cNvPicPr>
            <a:picLocks noChangeAspect="1"/>
          </p:cNvPicPr>
          <p:nvPr/>
        </p:nvPicPr>
        <p:blipFill>
          <a:blip r:embed="rId5" cstate="print"/>
          <a:stretch>
            <a:fillRect/>
          </a:stretch>
        </p:blipFill>
        <p:spPr>
          <a:xfrm>
            <a:off x="-37254" y="4447053"/>
            <a:ext cx="10116292" cy="2862615"/>
          </a:xfrm>
          <a:prstGeom prst="rect">
            <a:avLst/>
          </a:prstGeom>
        </p:spPr>
      </p:pic>
      <p:sp>
        <p:nvSpPr>
          <p:cNvPr id="27" name="Прямоугольник 26"/>
          <p:cNvSpPr/>
          <p:nvPr/>
        </p:nvSpPr>
        <p:spPr>
          <a:xfrm>
            <a:off x="5551715" y="7213978"/>
            <a:ext cx="4545136" cy="378761"/>
          </a:xfrm>
          <a:prstGeom prst="rect">
            <a:avLst/>
          </a:prstGeom>
        </p:spPr>
        <p:txBody>
          <a:bodyPr wrap="square" lIns="100776" tIns="50389" rIns="100776" bIns="50389">
            <a:spAutoFit/>
          </a:bodyPr>
          <a:lstStyle/>
          <a:p>
            <a:r>
              <a:rPr lang="ru-RU" b="1" dirty="0"/>
              <a:t> </a:t>
            </a:r>
            <a:r>
              <a:rPr lang="en-US" b="1" dirty="0" smtClean="0"/>
              <a:t>Laser intensity on </a:t>
            </a:r>
            <a:r>
              <a:rPr lang="en-US" b="1" dirty="0" smtClean="0"/>
              <a:t>target </a:t>
            </a:r>
            <a:r>
              <a:rPr lang="en-US" b="1" dirty="0" err="1" smtClean="0"/>
              <a:t>vs</a:t>
            </a:r>
            <a:r>
              <a:rPr lang="en-US" b="1" dirty="0" smtClean="0"/>
              <a:t> target shift</a:t>
            </a:r>
            <a:endParaRPr lang="ru-RU" dirty="0"/>
          </a:p>
        </p:txBody>
      </p:sp>
      <p:sp>
        <p:nvSpPr>
          <p:cNvPr id="32" name="Прямоугольник 31"/>
          <p:cNvSpPr/>
          <p:nvPr/>
        </p:nvSpPr>
        <p:spPr>
          <a:xfrm>
            <a:off x="8292884" y="7185763"/>
            <a:ext cx="267640" cy="378761"/>
          </a:xfrm>
          <a:prstGeom prst="rect">
            <a:avLst/>
          </a:prstGeom>
        </p:spPr>
        <p:txBody>
          <a:bodyPr wrap="none" lIns="100776" tIns="50389" rIns="100776" bIns="50389">
            <a:spAutoFit/>
          </a:bodyPr>
          <a:lstStyle/>
          <a:p>
            <a:r>
              <a:rPr lang="en-US" b="1" dirty="0" smtClean="0"/>
              <a:t> </a:t>
            </a:r>
            <a:endParaRPr lang="ru-RU" dirty="0"/>
          </a:p>
        </p:txBody>
      </p:sp>
      <p:sp>
        <p:nvSpPr>
          <p:cNvPr id="34" name="Прямоугольник 33"/>
          <p:cNvSpPr/>
          <p:nvPr/>
        </p:nvSpPr>
        <p:spPr>
          <a:xfrm>
            <a:off x="2250398" y="7078855"/>
            <a:ext cx="2832128" cy="378761"/>
          </a:xfrm>
          <a:prstGeom prst="rect">
            <a:avLst/>
          </a:prstGeom>
        </p:spPr>
        <p:txBody>
          <a:bodyPr wrap="square" lIns="100776" tIns="50389" rIns="100776" bIns="50389">
            <a:spAutoFit/>
          </a:bodyPr>
          <a:lstStyle/>
          <a:p>
            <a:r>
              <a:rPr lang="en-US" b="1" dirty="0"/>
              <a:t> </a:t>
            </a:r>
            <a:r>
              <a:rPr lang="en-US" b="1" dirty="0" smtClean="0"/>
              <a:t>Focal spot snaps</a:t>
            </a:r>
            <a:r>
              <a:rPr lang="ru-RU" b="1" dirty="0" smtClean="0"/>
              <a:t> </a:t>
            </a:r>
            <a:endParaRPr lang="ru-RU" dirty="0"/>
          </a:p>
        </p:txBody>
      </p:sp>
    </p:spTree>
    <p:extLst>
      <p:ext uri="{BB962C8B-B14F-4D97-AF65-F5344CB8AC3E}">
        <p14:creationId xmlns:p14="http://schemas.microsoft.com/office/powerpoint/2010/main" xmlns="" val="3902299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969" y="12870"/>
            <a:ext cx="8701027" cy="712460"/>
          </a:xfrm>
          <a:prstGeom prst="rect">
            <a:avLst/>
          </a:prstGeom>
          <a:noFill/>
        </p:spPr>
        <p:txBody>
          <a:bodyPr wrap="none" lIns="100776" tIns="50389" rIns="100776" bIns="50389">
            <a:spAutoFit/>
          </a:bodyPr>
          <a:lstStyle/>
          <a:p>
            <a:pPr fontAlgn="auto">
              <a:spcBef>
                <a:spcPts val="0"/>
              </a:spcBef>
              <a:spcAft>
                <a:spcPts val="0"/>
              </a:spcAft>
              <a:defRPr/>
            </a:pPr>
            <a:r>
              <a:rPr lang="en-US" sz="4000" b="1" dirty="0" smtClean="0">
                <a:solidFill>
                  <a:srgbClr val="7030A0"/>
                </a:solidFill>
                <a:effectLst>
                  <a:outerShdw blurRad="38100" dist="38100" dir="2700000" algn="tl">
                    <a:srgbClr val="000000">
                      <a:alpha val="43137"/>
                    </a:srgbClr>
                  </a:outerShdw>
                </a:effectLst>
                <a:latin typeface="+mn-lt"/>
              </a:rPr>
              <a:t>Al x-ray spectra measurements/J-KAREN</a:t>
            </a:r>
            <a:endParaRPr lang="ru-RU" sz="4000" b="1" dirty="0">
              <a:solidFill>
                <a:srgbClr val="7030A0"/>
              </a:solidFill>
              <a:effectLst>
                <a:outerShdw blurRad="38100" dist="38100" dir="2700000" algn="tl">
                  <a:srgbClr val="000000">
                    <a:alpha val="43137"/>
                  </a:srgbClr>
                </a:outerShdw>
              </a:effectLst>
              <a:latin typeface="+mn-lt"/>
            </a:endParaRPr>
          </a:p>
        </p:txBody>
      </p:sp>
      <p:sp>
        <p:nvSpPr>
          <p:cNvPr id="8" name="TextBox 12"/>
          <p:cNvSpPr txBox="1">
            <a:spLocks noChangeArrowheads="1"/>
          </p:cNvSpPr>
          <p:nvPr/>
        </p:nvSpPr>
        <p:spPr bwMode="auto">
          <a:xfrm>
            <a:off x="274495" y="7180907"/>
            <a:ext cx="5938933" cy="363372"/>
          </a:xfrm>
          <a:prstGeom prst="rect">
            <a:avLst/>
          </a:prstGeom>
          <a:noFill/>
          <a:ln w="9525">
            <a:noFill/>
            <a:miter lim="800000"/>
            <a:headEnd/>
            <a:tailEnd/>
          </a:ln>
        </p:spPr>
        <p:txBody>
          <a:bodyPr lIns="100776" tIns="50389" rIns="100776" bIns="50389">
            <a:spAutoFit/>
          </a:bodyPr>
          <a:lstStyle/>
          <a:p>
            <a:r>
              <a:rPr lang="en-US" sz="1700" i="1" dirty="0" err="1" smtClean="0">
                <a:latin typeface="Calibri" pitchFamily="34" charset="0"/>
              </a:rPr>
              <a:t>A.Ya</a:t>
            </a:r>
            <a:r>
              <a:rPr lang="en-US" sz="1700" i="1" dirty="0" smtClean="0">
                <a:latin typeface="Calibri" pitchFamily="34" charset="0"/>
              </a:rPr>
              <a:t>. </a:t>
            </a:r>
            <a:r>
              <a:rPr lang="en-US" sz="1700" i="1" dirty="0" err="1" smtClean="0">
                <a:latin typeface="Calibri" pitchFamily="34" charset="0"/>
              </a:rPr>
              <a:t>Faenov</a:t>
            </a:r>
            <a:r>
              <a:rPr lang="en-US" sz="1700" i="1" dirty="0" smtClean="0">
                <a:latin typeface="Calibri" pitchFamily="34" charset="0"/>
              </a:rPr>
              <a:t> </a:t>
            </a:r>
            <a:r>
              <a:rPr lang="en-US" altLang="ru-RU" sz="1700" i="1" dirty="0" smtClean="0">
                <a:latin typeface="Calibri" pitchFamily="34" charset="0"/>
              </a:rPr>
              <a:t>et al., Scientific Reports. 5, (2015) </a:t>
            </a:r>
            <a:endParaRPr lang="ru-RU" sz="1700" i="1" dirty="0">
              <a:latin typeface="Calibri" pitchFamily="34" charset="0"/>
            </a:endParaRPr>
          </a:p>
        </p:txBody>
      </p:sp>
      <mc:AlternateContent xmlns:mc="http://schemas.openxmlformats.org/markup-compatibility/2006">
        <mc:Choice xmlns="" xmlns:a14="http://schemas.microsoft.com/office/drawing/2010/main" Requires="a14">
          <p:sp>
            <p:nvSpPr>
              <p:cNvPr id="2" name="Прямоугольник 1"/>
              <p:cNvSpPr/>
              <p:nvPr/>
            </p:nvSpPr>
            <p:spPr>
              <a:xfrm>
                <a:off x="110385" y="6459773"/>
                <a:ext cx="46970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Times New Roman" panose="02020603050405020304" pitchFamily="18" charset="0"/>
                        </a:rPr>
                        <m:t>𝑛𝑜𝑟𝑚𝑎𝑙𝑖𝑧𝑒𝑑</m:t>
                      </m:r>
                      <m:r>
                        <a:rPr lang="en-US" i="1" smtClean="0">
                          <a:latin typeface="Cambria Math" panose="02040503050406030204" pitchFamily="18" charset="0"/>
                          <a:ea typeface="Times New Roman" panose="02020603050405020304" pitchFamily="18" charset="0"/>
                        </a:rPr>
                        <m:t> </m:t>
                      </m:r>
                      <m:r>
                        <a:rPr lang="en-US" i="1" smtClean="0">
                          <a:latin typeface="Cambria Math" panose="02040503050406030204" pitchFamily="18" charset="0"/>
                          <a:ea typeface="Times New Roman" panose="02020603050405020304" pitchFamily="18" charset="0"/>
                        </a:rPr>
                        <m:t>𝑙𝑎𝑠𝑒𝑟</m:t>
                      </m:r>
                      <m:r>
                        <a:rPr lang="en-US" i="1" smtClean="0">
                          <a:latin typeface="Cambria Math" panose="02040503050406030204" pitchFamily="18" charset="0"/>
                          <a:ea typeface="Times New Roman" panose="02020603050405020304" pitchFamily="18" charset="0"/>
                        </a:rPr>
                        <m:t> </m:t>
                      </m:r>
                      <m:r>
                        <a:rPr lang="en-US" i="1" smtClean="0">
                          <a:latin typeface="Cambria Math" panose="02040503050406030204" pitchFamily="18" charset="0"/>
                          <a:ea typeface="Times New Roman" panose="02020603050405020304" pitchFamily="18" charset="0"/>
                        </a:rPr>
                        <m:t>𝑓𝑖𝑒𝑙𝑑</m:t>
                      </m:r>
                      <m:r>
                        <a:rPr lang="en-US" b="0" i="1" smtClean="0">
                          <a:latin typeface="Cambria Math" panose="02040503050406030204" pitchFamily="18" charset="0"/>
                          <a:ea typeface="Times New Roman" panose="02020603050405020304" pitchFamily="18" charset="0"/>
                        </a:rPr>
                        <m:t> −</m:t>
                      </m:r>
                      <m:sSub>
                        <m:sSubPr>
                          <m:ctrlPr>
                            <a:rPr lang="ru-RU" i="1" smtClean="0">
                              <a:latin typeface="Cambria Math" panose="02040503050406030204" pitchFamily="18" charset="0"/>
                              <a:ea typeface="Times New Roman" panose="02020603050405020304" pitchFamily="18" charset="0"/>
                            </a:rPr>
                          </m:ctrlPr>
                        </m:sSub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sSub>
                        <m:sSubPr>
                          <m:ctrlPr>
                            <a:rPr lang="ru-RU" i="1">
                              <a:effectLst/>
                              <a:latin typeface="Cambria Math" panose="02040503050406030204" pitchFamily="18" charset="0"/>
                              <a:ea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𝐿𝑎𝑠</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𝑚𝑐</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𝜔</m:t>
                      </m:r>
                    </m:oMath>
                  </m:oMathPara>
                </a14:m>
                <a:endParaRPr lang="ru-RU" dirty="0">
                  <a:latin typeface="+mn-lt"/>
                </a:endParaRPr>
              </a:p>
            </p:txBody>
          </p:sp>
        </mc:Choice>
        <mc:Fallback>
          <p:sp>
            <p:nvSpPr>
              <p:cNvPr id="2" name="Прямоугольник 1"/>
              <p:cNvSpPr>
                <a:spLocks noRot="1" noChangeAspect="1" noMove="1" noResize="1" noEditPoints="1" noAdjustHandles="1" noChangeArrowheads="1" noChangeShapeType="1" noTextEdit="1"/>
              </p:cNvSpPr>
              <p:nvPr/>
            </p:nvSpPr>
            <p:spPr>
              <a:xfrm>
                <a:off x="110386" y="6459774"/>
                <a:ext cx="4697055" cy="369332"/>
              </a:xfrm>
              <a:prstGeom prst="rect">
                <a:avLst/>
              </a:prstGeom>
              <a:blipFill rotWithShape="0">
                <a:blip r:embed="rId3" cstate="print"/>
                <a:stretch>
                  <a:fillRect b="-13333"/>
                </a:stretch>
              </a:blipFill>
            </p:spPr>
            <p:txBody>
              <a:bodyPr lIns="91432" tIns="45716" rIns="91432" bIns="45716"/>
              <a:lstStyle/>
              <a:p>
                <a:r>
                  <a:rPr lang="en-US">
                    <a:noFill/>
                  </a:rPr>
                  <a:t> </a:t>
                </a:r>
              </a:p>
            </p:txBody>
          </p:sp>
        </mc:Fallback>
      </mc:AlternateContent>
      <p:sp>
        <p:nvSpPr>
          <p:cNvPr id="3" name="Номер слайда 2"/>
          <p:cNvSpPr>
            <a:spLocks noGrp="1"/>
          </p:cNvSpPr>
          <p:nvPr>
            <p:ph type="sldNum" sz="quarter" idx="12"/>
          </p:nvPr>
        </p:nvSpPr>
        <p:spPr/>
        <p:txBody>
          <a:bodyPr/>
          <a:lstStyle/>
          <a:p>
            <a:fld id="{B527C38A-7A64-4F71-945C-942F7641B81D}" type="slidenum">
              <a:rPr lang="ru-RU" smtClean="0"/>
              <a:pPr/>
              <a:t>8</a:t>
            </a:fld>
            <a:endParaRPr lang="ru-RU"/>
          </a:p>
        </p:txBody>
      </p:sp>
      <p:pic>
        <p:nvPicPr>
          <p:cNvPr id="11" name="Picture 1"/>
          <p:cNvPicPr>
            <a:picLocks noChangeAspect="1"/>
          </p:cNvPicPr>
          <p:nvPr/>
        </p:nvPicPr>
        <p:blipFill>
          <a:blip r:embed="rId4" cstate="print">
            <a:extLst>
              <a:ext uri="{28A0092B-C50C-407E-A947-70E740481C1C}">
                <a14:useLocalDpi xmlns="" xmlns:a14="http://schemas.microsoft.com/office/drawing/2010/main" val="0"/>
              </a:ext>
            </a:extLst>
          </a:blip>
          <a:srcRect l="8407" r="10532" b="7001"/>
          <a:stretch>
            <a:fillRect/>
          </a:stretch>
        </p:blipFill>
        <p:spPr>
          <a:xfrm>
            <a:off x="0" y="736023"/>
            <a:ext cx="5083343" cy="4094475"/>
          </a:xfrm>
          <a:prstGeom prst="rect">
            <a:avLst/>
          </a:prstGeom>
        </p:spPr>
      </p:pic>
      <p:pic>
        <p:nvPicPr>
          <p:cNvPr id="12" name="Picture 83"/>
          <p:cNvPicPr>
            <a:picLocks noChangeAspect="1"/>
          </p:cNvPicPr>
          <p:nvPr/>
        </p:nvPicPr>
        <p:blipFill>
          <a:blip r:embed="rId5" cstate="print"/>
          <a:stretch>
            <a:fillRect/>
          </a:stretch>
        </p:blipFill>
        <p:spPr>
          <a:xfrm>
            <a:off x="4912246" y="896354"/>
            <a:ext cx="5166793" cy="3765884"/>
          </a:xfrm>
          <a:prstGeom prst="rect">
            <a:avLst/>
          </a:prstGeom>
        </p:spPr>
      </p:pic>
      <p:sp>
        <p:nvSpPr>
          <p:cNvPr id="15" name="TextBox 14"/>
          <p:cNvSpPr txBox="1"/>
          <p:nvPr/>
        </p:nvSpPr>
        <p:spPr>
          <a:xfrm>
            <a:off x="1564040" y="4960815"/>
            <a:ext cx="6450596" cy="646323"/>
          </a:xfrm>
          <a:prstGeom prst="rect">
            <a:avLst/>
          </a:prstGeom>
          <a:noFill/>
        </p:spPr>
        <p:txBody>
          <a:bodyPr wrap="none" lIns="91432" tIns="45716" rIns="91432" bIns="45716" rtlCol="0">
            <a:spAutoFit/>
          </a:bodyPr>
          <a:lstStyle/>
          <a:p>
            <a:pPr algn="ctr"/>
            <a:r>
              <a:rPr lang="en-US" b="1" dirty="0" smtClean="0">
                <a:latin typeface="+mn-lt"/>
              </a:rPr>
              <a:t>Nonlinear growth of X-ray intensity in </a:t>
            </a:r>
            <a:r>
              <a:rPr lang="en-US" b="1" dirty="0" smtClean="0">
                <a:solidFill>
                  <a:srgbClr val="7030A0"/>
                </a:solidFill>
                <a:latin typeface="+mn-lt"/>
              </a:rPr>
              <a:t>1.5-2 </a:t>
            </a:r>
            <a:r>
              <a:rPr lang="en-US" b="1" dirty="0" err="1" smtClean="0">
                <a:solidFill>
                  <a:srgbClr val="7030A0"/>
                </a:solidFill>
                <a:latin typeface="+mn-lt"/>
              </a:rPr>
              <a:t>keV</a:t>
            </a:r>
            <a:r>
              <a:rPr lang="en-US" b="1" dirty="0" smtClean="0">
                <a:solidFill>
                  <a:srgbClr val="7030A0"/>
                </a:solidFill>
                <a:latin typeface="+mn-lt"/>
              </a:rPr>
              <a:t> </a:t>
            </a:r>
            <a:r>
              <a:rPr lang="en-US" b="1" dirty="0" smtClean="0">
                <a:latin typeface="+mn-lt"/>
              </a:rPr>
              <a:t>band is observed </a:t>
            </a:r>
          </a:p>
          <a:p>
            <a:pPr algn="ctr"/>
            <a:r>
              <a:rPr lang="en-US" b="1" dirty="0" smtClean="0">
                <a:latin typeface="+mn-lt"/>
              </a:rPr>
              <a:t>for laser intensity  </a:t>
            </a:r>
            <a:r>
              <a:rPr lang="en-US" b="1" i="1" dirty="0" err="1" smtClean="0">
                <a:latin typeface="+mn-lt"/>
              </a:rPr>
              <a:t>I</a:t>
            </a:r>
            <a:r>
              <a:rPr lang="en-US" b="1" i="1" baseline="-25000" dirty="0" err="1" smtClean="0">
                <a:latin typeface="+mn-lt"/>
              </a:rPr>
              <a:t>las</a:t>
            </a:r>
            <a:r>
              <a:rPr lang="en-US" b="1" dirty="0" smtClean="0">
                <a:latin typeface="+mn-lt"/>
              </a:rPr>
              <a:t> ranged from 2e20 W/cm</a:t>
            </a:r>
            <a:r>
              <a:rPr lang="en-US" b="1" baseline="30000" dirty="0" smtClean="0">
                <a:latin typeface="+mn-lt"/>
              </a:rPr>
              <a:t>2</a:t>
            </a:r>
            <a:r>
              <a:rPr lang="en-US" b="1" dirty="0" smtClean="0">
                <a:latin typeface="+mn-lt"/>
              </a:rPr>
              <a:t> to 1.1e21 W/cm</a:t>
            </a:r>
            <a:r>
              <a:rPr lang="en-US" b="1" baseline="30000" dirty="0" smtClean="0">
                <a:latin typeface="+mn-lt"/>
              </a:rPr>
              <a:t>2</a:t>
            </a:r>
            <a:r>
              <a:rPr lang="en-US" b="1" dirty="0" smtClean="0">
                <a:latin typeface="+mn-lt"/>
              </a:rPr>
              <a:t> </a:t>
            </a:r>
          </a:p>
        </p:txBody>
      </p:sp>
      <p:sp>
        <p:nvSpPr>
          <p:cNvPr id="16" name="TextBox 15"/>
          <p:cNvSpPr txBox="1"/>
          <p:nvPr/>
        </p:nvSpPr>
        <p:spPr>
          <a:xfrm>
            <a:off x="2948355" y="5715001"/>
            <a:ext cx="4199807" cy="532649"/>
          </a:xfrm>
          <a:prstGeom prst="rect">
            <a:avLst/>
          </a:prstGeom>
          <a:noFill/>
          <a:ln w="28575">
            <a:solidFill>
              <a:srgbClr val="7030A0"/>
            </a:solidFill>
          </a:ln>
        </p:spPr>
        <p:txBody>
          <a:bodyPr wrap="none" lIns="100776" tIns="50389" rIns="100776" bIns="50389" rtlCol="0">
            <a:spAutoFit/>
          </a:bodyPr>
          <a:lstStyle/>
          <a:p>
            <a:r>
              <a:rPr lang="en-US" sz="2800" b="1" dirty="0" smtClean="0">
                <a:solidFill>
                  <a:srgbClr val="7030A0"/>
                </a:solidFill>
              </a:rPr>
              <a:t> </a:t>
            </a:r>
            <a:r>
              <a:rPr lang="en-US" sz="2800" b="1" i="1" dirty="0" smtClean="0">
                <a:solidFill>
                  <a:srgbClr val="7030A0"/>
                </a:solidFill>
              </a:rPr>
              <a:t>I</a:t>
            </a:r>
            <a:r>
              <a:rPr lang="en-US" sz="2800" b="1" i="1" baseline="-25000" dirty="0" smtClean="0">
                <a:solidFill>
                  <a:srgbClr val="7030A0"/>
                </a:solidFill>
              </a:rPr>
              <a:t>X-ray</a:t>
            </a:r>
            <a:r>
              <a:rPr lang="en-US" sz="2800" b="1" dirty="0" smtClean="0">
                <a:solidFill>
                  <a:srgbClr val="7030A0"/>
                </a:solidFill>
              </a:rPr>
              <a:t> ~ </a:t>
            </a:r>
            <a:r>
              <a:rPr lang="en-US" sz="2800" b="1" i="1" dirty="0" smtClean="0">
                <a:solidFill>
                  <a:srgbClr val="7030A0"/>
                </a:solidFill>
              </a:rPr>
              <a:t>a</a:t>
            </a:r>
            <a:r>
              <a:rPr lang="en-US" sz="2800" b="1" baseline="-25000" dirty="0" smtClean="0">
                <a:solidFill>
                  <a:srgbClr val="7030A0"/>
                </a:solidFill>
              </a:rPr>
              <a:t>0</a:t>
            </a:r>
            <a:r>
              <a:rPr lang="en-US" sz="3200" b="1" baseline="30000" dirty="0" smtClean="0">
                <a:solidFill>
                  <a:srgbClr val="7030A0"/>
                </a:solidFill>
              </a:rPr>
              <a:t>8</a:t>
            </a:r>
            <a:r>
              <a:rPr lang="en-US" b="1" dirty="0" smtClean="0">
                <a:solidFill>
                  <a:srgbClr val="7030A0"/>
                </a:solidFill>
              </a:rPr>
              <a:t>, or  </a:t>
            </a:r>
            <a:r>
              <a:rPr lang="en-US" sz="2800" b="1" i="1" dirty="0" smtClean="0">
                <a:solidFill>
                  <a:srgbClr val="C00000"/>
                </a:solidFill>
              </a:rPr>
              <a:t>I</a:t>
            </a:r>
            <a:r>
              <a:rPr lang="en-US" sz="2800" b="1" i="1" baseline="-25000" dirty="0" smtClean="0">
                <a:solidFill>
                  <a:srgbClr val="C00000"/>
                </a:solidFill>
              </a:rPr>
              <a:t>X-ray</a:t>
            </a:r>
            <a:r>
              <a:rPr lang="en-US" sz="2800" b="1" dirty="0" smtClean="0">
                <a:solidFill>
                  <a:srgbClr val="C00000"/>
                </a:solidFill>
              </a:rPr>
              <a:t> ~ </a:t>
            </a:r>
            <a:r>
              <a:rPr lang="en-US" sz="2800" b="1" i="1" dirty="0" smtClean="0">
                <a:solidFill>
                  <a:srgbClr val="C00000"/>
                </a:solidFill>
              </a:rPr>
              <a:t>E</a:t>
            </a:r>
            <a:r>
              <a:rPr lang="en-US" sz="2800" b="1" i="1" baseline="-25000" dirty="0" smtClean="0">
                <a:solidFill>
                  <a:srgbClr val="C00000"/>
                </a:solidFill>
              </a:rPr>
              <a:t>las</a:t>
            </a:r>
            <a:r>
              <a:rPr lang="en-US" sz="3200" b="1" baseline="30000" dirty="0" smtClean="0">
                <a:solidFill>
                  <a:srgbClr val="C00000"/>
                </a:solidFill>
              </a:rPr>
              <a:t>4</a:t>
            </a:r>
            <a:endParaRPr lang="en-US" sz="2800" b="1" baseline="30000" dirty="0">
              <a:solidFill>
                <a:srgbClr val="C00000"/>
              </a:solidFill>
            </a:endParaRPr>
          </a:p>
        </p:txBody>
      </p:sp>
    </p:spTree>
    <p:extLst>
      <p:ext uri="{BB962C8B-B14F-4D97-AF65-F5344CB8AC3E}">
        <p14:creationId xmlns="" xmlns:p14="http://schemas.microsoft.com/office/powerpoint/2010/main" val="426441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65076" y="94900"/>
            <a:ext cx="10144114" cy="596426"/>
          </a:xfrm>
          <a:prstGeom prst="rect">
            <a:avLst/>
          </a:prstGeom>
          <a:noFill/>
          <a:ln>
            <a:noFill/>
          </a:ln>
        </p:spPr>
        <p:txBody>
          <a:bodyPr lIns="89978" tIns="44990" rIns="89978" bIns="44990"/>
          <a:lstStyle/>
          <a:p>
            <a:r>
              <a:rPr lang="en-US" sz="2600" b="1" spc="-1" dirty="0">
                <a:solidFill>
                  <a:srgbClr val="7030A0"/>
                </a:solidFill>
                <a:uFill>
                  <a:solidFill>
                    <a:srgbClr val="FFFFFF"/>
                  </a:solidFill>
                </a:uFill>
                <a:latin typeface="Arial"/>
              </a:rPr>
              <a:t>Generation of multicharged K-ions in a laser-produced plasma</a:t>
            </a:r>
          </a:p>
        </p:txBody>
      </p:sp>
      <p:sp>
        <p:nvSpPr>
          <p:cNvPr id="42" name="TextShape 2"/>
          <p:cNvSpPr txBox="1"/>
          <p:nvPr/>
        </p:nvSpPr>
        <p:spPr>
          <a:xfrm>
            <a:off x="293717" y="593783"/>
            <a:ext cx="8411155" cy="769919"/>
          </a:xfrm>
          <a:prstGeom prst="rect">
            <a:avLst/>
          </a:prstGeom>
          <a:noFill/>
          <a:ln>
            <a:noFill/>
          </a:ln>
        </p:spPr>
        <p:txBody>
          <a:bodyPr lIns="89978" tIns="44990" rIns="89978" bIns="44990"/>
          <a:lstStyle/>
          <a:p>
            <a:pPr>
              <a:lnSpc>
                <a:spcPct val="100000"/>
              </a:lnSpc>
            </a:pPr>
            <a:r>
              <a:rPr lang="en-US" sz="2400" b="1" spc="-1" dirty="0">
                <a:solidFill>
                  <a:srgbClr val="000000"/>
                </a:solidFill>
                <a:uFill>
                  <a:solidFill>
                    <a:srgbClr val="FFFFFF"/>
                  </a:solidFill>
                </a:uFill>
                <a:latin typeface="Arial"/>
              </a:rPr>
              <a:t>                          1) by optical field ionization (OFI)</a:t>
            </a:r>
          </a:p>
          <a:p>
            <a:pPr>
              <a:lnSpc>
                <a:spcPct val="100000"/>
              </a:lnSpc>
            </a:pPr>
            <a:r>
              <a:rPr lang="en-US" sz="2400" b="1" spc="-1" dirty="0">
                <a:solidFill>
                  <a:srgbClr val="000000"/>
                </a:solidFill>
                <a:uFill>
                  <a:solidFill>
                    <a:srgbClr val="FFFFFF"/>
                  </a:solidFill>
                </a:uFill>
                <a:latin typeface="Arial"/>
              </a:rPr>
              <a:t>                          2) by electron impact ionization (CI</a:t>
            </a:r>
            <a:r>
              <a:rPr lang="en-US" sz="2400" spc="-1" dirty="0">
                <a:solidFill>
                  <a:srgbClr val="000000"/>
                </a:solidFill>
                <a:uFill>
                  <a:solidFill>
                    <a:srgbClr val="FFFFFF"/>
                  </a:solidFill>
                </a:uFill>
                <a:latin typeface="Arial"/>
              </a:rPr>
              <a:t>)</a:t>
            </a:r>
          </a:p>
        </p:txBody>
      </p:sp>
      <p:sp>
        <p:nvSpPr>
          <p:cNvPr id="43" name="Line 3"/>
          <p:cNvSpPr/>
          <p:nvPr/>
        </p:nvSpPr>
        <p:spPr>
          <a:xfrm>
            <a:off x="512561" y="1471341"/>
            <a:ext cx="9051134" cy="0"/>
          </a:xfrm>
          <a:prstGeom prst="line">
            <a:avLst/>
          </a:prstGeom>
          <a:ln w="73080">
            <a:solidFill>
              <a:srgbClr val="7030A0"/>
            </a:solidFill>
            <a:round/>
          </a:ln>
        </p:spPr>
        <p:style>
          <a:lnRef idx="0">
            <a:scrgbClr r="0" g="0" b="0"/>
          </a:lnRef>
          <a:fillRef idx="0">
            <a:scrgbClr r="0" g="0" b="0"/>
          </a:fillRef>
          <a:effectRef idx="0">
            <a:scrgbClr r="0" g="0" b="0"/>
          </a:effectRef>
          <a:fontRef idx="minor"/>
        </p:style>
      </p:sp>
      <p:sp>
        <p:nvSpPr>
          <p:cNvPr id="44" name="TextShape 4"/>
          <p:cNvSpPr txBox="1"/>
          <p:nvPr/>
        </p:nvSpPr>
        <p:spPr>
          <a:xfrm>
            <a:off x="2" y="1529863"/>
            <a:ext cx="10078413" cy="6240829"/>
          </a:xfrm>
          <a:prstGeom prst="rect">
            <a:avLst/>
          </a:prstGeom>
          <a:noFill/>
          <a:ln>
            <a:noFill/>
          </a:ln>
        </p:spPr>
        <p:txBody>
          <a:bodyPr lIns="89978" tIns="44990" rIns="89978" bIns="44990"/>
          <a:lstStyle/>
          <a:p>
            <a:pPr algn="ctr"/>
            <a:r>
              <a:rPr lang="en-US" sz="3600" b="1" spc="-1" dirty="0">
                <a:solidFill>
                  <a:srgbClr val="C00000"/>
                </a:solidFill>
                <a:uFill>
                  <a:solidFill>
                    <a:srgbClr val="FFFFFF"/>
                  </a:solidFill>
                </a:uFill>
                <a:latin typeface="Arial"/>
                <a:ea typeface="Droid Sans Fallback"/>
              </a:rPr>
              <a:t>OFI</a:t>
            </a:r>
            <a:endParaRPr lang="en-US" sz="3600" spc="-1" dirty="0">
              <a:solidFill>
                <a:srgbClr val="C00000"/>
              </a:solidFill>
              <a:uFill>
                <a:solidFill>
                  <a:srgbClr val="FFFFFF"/>
                </a:solidFill>
              </a:uFill>
              <a:latin typeface="Arial"/>
            </a:endParaRPr>
          </a:p>
          <a:p>
            <a:r>
              <a:rPr lang="en-US" spc="-1" dirty="0">
                <a:solidFill>
                  <a:srgbClr val="000000"/>
                </a:solidFill>
                <a:uFill>
                  <a:solidFill>
                    <a:srgbClr val="FFFFFF"/>
                  </a:solidFill>
                </a:uFill>
                <a:latin typeface="Arial"/>
                <a:ea typeface="Droid Sans Fallback"/>
              </a:rPr>
              <a:t>An atom is </a:t>
            </a:r>
            <a:r>
              <a:rPr lang="en-US" spc="-1" dirty="0" err="1">
                <a:solidFill>
                  <a:srgbClr val="000000"/>
                </a:solidFill>
                <a:uFill>
                  <a:solidFill>
                    <a:srgbClr val="FFFFFF"/>
                  </a:solidFill>
                </a:uFill>
                <a:latin typeface="Arial"/>
                <a:ea typeface="Droid Sans Fallback"/>
              </a:rPr>
              <a:t>ionizated</a:t>
            </a:r>
            <a:r>
              <a:rPr lang="en-US" spc="-1" dirty="0">
                <a:solidFill>
                  <a:srgbClr val="000000"/>
                </a:solidFill>
                <a:uFill>
                  <a:solidFill>
                    <a:srgbClr val="FFFFFF"/>
                  </a:solidFill>
                </a:uFill>
                <a:latin typeface="Arial"/>
                <a:ea typeface="Droid Sans Fallback"/>
              </a:rPr>
              <a:t> by a strong laser field in tunneling regime if the </a:t>
            </a:r>
            <a:r>
              <a:rPr lang="en-US" spc="-1" dirty="0" err="1">
                <a:solidFill>
                  <a:srgbClr val="000000"/>
                </a:solidFill>
                <a:uFill>
                  <a:solidFill>
                    <a:srgbClr val="FFFFFF"/>
                  </a:solidFill>
                </a:uFill>
                <a:latin typeface="Arial"/>
                <a:ea typeface="Droid Sans Fallback"/>
              </a:rPr>
              <a:t>Keldysh</a:t>
            </a:r>
            <a:r>
              <a:rPr lang="en-US" spc="-1" dirty="0">
                <a:solidFill>
                  <a:srgbClr val="000000"/>
                </a:solidFill>
                <a:uFill>
                  <a:solidFill>
                    <a:srgbClr val="FFFFFF"/>
                  </a:solidFill>
                </a:uFill>
                <a:latin typeface="Arial"/>
                <a:ea typeface="Droid Sans Fallback"/>
              </a:rPr>
              <a:t> parameter </a:t>
            </a:r>
            <a:r>
              <a:rPr lang="en-US" spc="-1" dirty="0">
                <a:solidFill>
                  <a:srgbClr val="000000"/>
                </a:solidFill>
                <a:uFill>
                  <a:solidFill>
                    <a:srgbClr val="FFFFFF"/>
                  </a:solidFill>
                </a:uFill>
                <a:latin typeface="Arial"/>
                <a:ea typeface="Arial"/>
              </a:rPr>
              <a:t>ω</a:t>
            </a:r>
            <a:r>
              <a:rPr lang="en-US" spc="-1" dirty="0">
                <a:solidFill>
                  <a:srgbClr val="000000"/>
                </a:solidFill>
                <a:uFill>
                  <a:solidFill>
                    <a:srgbClr val="FFFFFF"/>
                  </a:solidFill>
                </a:uFill>
                <a:latin typeface="Arial"/>
                <a:ea typeface="Droid Sans Fallback"/>
              </a:rPr>
              <a:t>(2</a:t>
            </a:r>
            <a:r>
              <a:rPr lang="en-US" i="1" spc="-1" dirty="0">
                <a:solidFill>
                  <a:srgbClr val="000000"/>
                </a:solidFill>
                <a:uFill>
                  <a:solidFill>
                    <a:srgbClr val="FFFFFF"/>
                  </a:solidFill>
                </a:uFill>
                <a:latin typeface="Arial"/>
                <a:ea typeface="Droid Sans Fallback"/>
              </a:rPr>
              <a:t>E</a:t>
            </a:r>
            <a:r>
              <a:rPr lang="en-US" spc="-1" baseline="-26000" dirty="0">
                <a:solidFill>
                  <a:srgbClr val="000000"/>
                </a:solidFill>
                <a:uFill>
                  <a:solidFill>
                    <a:srgbClr val="FFFFFF"/>
                  </a:solidFill>
                </a:uFill>
                <a:latin typeface="Arial"/>
                <a:ea typeface="Droid Sans Fallback"/>
              </a:rPr>
              <a:t>i</a:t>
            </a:r>
            <a:r>
              <a:rPr lang="en-US" spc="-1" dirty="0">
                <a:solidFill>
                  <a:srgbClr val="000000"/>
                </a:solidFill>
                <a:uFill>
                  <a:solidFill>
                    <a:srgbClr val="FFFFFF"/>
                  </a:solidFill>
                </a:uFill>
                <a:latin typeface="Arial"/>
                <a:ea typeface="Droid Sans Fallback"/>
              </a:rPr>
              <a:t>)</a:t>
            </a:r>
            <a:r>
              <a:rPr lang="en-US" spc="-1" baseline="26000" dirty="0">
                <a:solidFill>
                  <a:srgbClr val="000000"/>
                </a:solidFill>
                <a:uFill>
                  <a:solidFill>
                    <a:srgbClr val="FFFFFF"/>
                  </a:solidFill>
                </a:uFill>
                <a:latin typeface="Arial"/>
                <a:ea typeface="Droid Sans Fallback"/>
              </a:rPr>
              <a:t>1/2</a:t>
            </a:r>
            <a:r>
              <a:rPr lang="en-US" spc="-1" dirty="0">
                <a:solidFill>
                  <a:srgbClr val="000000"/>
                </a:solidFill>
                <a:uFill>
                  <a:solidFill>
                    <a:srgbClr val="FFFFFF"/>
                  </a:solidFill>
                </a:uFill>
                <a:latin typeface="Arial"/>
                <a:ea typeface="Droid Sans Fallback"/>
              </a:rPr>
              <a:t>/</a:t>
            </a:r>
            <a:r>
              <a:rPr lang="en-US" i="1" spc="-1" dirty="0">
                <a:solidFill>
                  <a:srgbClr val="000000"/>
                </a:solidFill>
                <a:uFill>
                  <a:solidFill>
                    <a:srgbClr val="FFFFFF"/>
                  </a:solidFill>
                </a:uFill>
                <a:latin typeface="Arial"/>
                <a:ea typeface="Droid Sans Fallback"/>
              </a:rPr>
              <a:t>F</a:t>
            </a:r>
            <a:r>
              <a:rPr lang="en-US" spc="-1" dirty="0">
                <a:solidFill>
                  <a:srgbClr val="000000"/>
                </a:solidFill>
                <a:uFill>
                  <a:solidFill>
                    <a:srgbClr val="FFFFFF"/>
                  </a:solidFill>
                </a:uFill>
                <a:latin typeface="Arial"/>
                <a:ea typeface="Droid Sans Fallback"/>
              </a:rPr>
              <a:t> is less than 1. (</a:t>
            </a:r>
            <a:r>
              <a:rPr lang="en-US" i="1" spc="-1" dirty="0" err="1">
                <a:solidFill>
                  <a:srgbClr val="000000"/>
                </a:solidFill>
                <a:uFill>
                  <a:solidFill>
                    <a:srgbClr val="FFFFFF"/>
                  </a:solidFill>
                </a:uFill>
                <a:latin typeface="Arial"/>
                <a:ea typeface="Droid Sans Fallback"/>
              </a:rPr>
              <a:t>E</a:t>
            </a:r>
            <a:r>
              <a:rPr lang="en-US" spc="-1" baseline="-26000" dirty="0" err="1">
                <a:solidFill>
                  <a:srgbClr val="000000"/>
                </a:solidFill>
                <a:uFill>
                  <a:solidFill>
                    <a:srgbClr val="FFFFFF"/>
                  </a:solidFill>
                </a:uFill>
                <a:latin typeface="Arial"/>
                <a:ea typeface="Droid Sans Fallback"/>
              </a:rPr>
              <a:t>i</a:t>
            </a:r>
            <a:r>
              <a:rPr lang="en-US" spc="-1" dirty="0">
                <a:solidFill>
                  <a:srgbClr val="000000"/>
                </a:solidFill>
                <a:uFill>
                  <a:solidFill>
                    <a:srgbClr val="FFFFFF"/>
                  </a:solidFill>
                </a:uFill>
                <a:latin typeface="Arial"/>
                <a:ea typeface="Droid Sans Fallback"/>
              </a:rPr>
              <a:t> - the ionization potential, </a:t>
            </a:r>
            <a:r>
              <a:rPr lang="en-US" i="1" spc="-1" dirty="0">
                <a:solidFill>
                  <a:srgbClr val="000000"/>
                </a:solidFill>
                <a:uFill>
                  <a:solidFill>
                    <a:srgbClr val="FFFFFF"/>
                  </a:solidFill>
                </a:uFill>
                <a:latin typeface="Arial"/>
                <a:ea typeface="Droid Sans Fallback"/>
              </a:rPr>
              <a:t>F</a:t>
            </a:r>
            <a:r>
              <a:rPr lang="en-US" spc="-1" dirty="0">
                <a:solidFill>
                  <a:srgbClr val="000000"/>
                </a:solidFill>
                <a:uFill>
                  <a:solidFill>
                    <a:srgbClr val="FFFFFF"/>
                  </a:solidFill>
                </a:uFill>
                <a:latin typeface="Arial"/>
                <a:ea typeface="Droid Sans Fallback"/>
              </a:rPr>
              <a:t> - the field strength, </a:t>
            </a:r>
            <a:r>
              <a:rPr lang="en-US" spc="-1" dirty="0">
                <a:solidFill>
                  <a:srgbClr val="000000"/>
                </a:solidFill>
                <a:uFill>
                  <a:solidFill>
                    <a:srgbClr val="FFFFFF"/>
                  </a:solidFill>
                </a:uFill>
                <a:latin typeface="Arial"/>
                <a:ea typeface="Arial"/>
              </a:rPr>
              <a:t>ω – the </a:t>
            </a:r>
            <a:r>
              <a:rPr lang="en-US" spc="-1" dirty="0">
                <a:solidFill>
                  <a:srgbClr val="000000"/>
                </a:solidFill>
                <a:uFill>
                  <a:solidFill>
                    <a:srgbClr val="FFFFFF"/>
                  </a:solidFill>
                </a:uFill>
                <a:latin typeface="Arial"/>
                <a:ea typeface="Droid Sans Fallback"/>
              </a:rPr>
              <a:t>laser frequency)</a:t>
            </a:r>
            <a:endParaRPr lang="en-US" spc="-1" dirty="0">
              <a:solidFill>
                <a:srgbClr val="000000"/>
              </a:solidFill>
              <a:uFill>
                <a:solidFill>
                  <a:srgbClr val="FFFFFF"/>
                </a:solidFill>
              </a:uFill>
              <a:latin typeface="Arial"/>
            </a:endParaRPr>
          </a:p>
          <a:p>
            <a:pPr algn="just"/>
            <a:r>
              <a:rPr lang="en-US" spc="-1" dirty="0">
                <a:solidFill>
                  <a:srgbClr val="000000"/>
                </a:solidFill>
                <a:uFill>
                  <a:solidFill>
                    <a:srgbClr val="FFFFFF"/>
                  </a:solidFill>
                </a:uFill>
                <a:latin typeface="Arial"/>
                <a:ea typeface="Droid Sans Fallback"/>
              </a:rPr>
              <a:t>The ionization </a:t>
            </a:r>
            <a:r>
              <a:rPr lang="en-US" spc="-1" dirty="0" smtClean="0">
                <a:solidFill>
                  <a:srgbClr val="000000"/>
                </a:solidFill>
                <a:uFill>
                  <a:solidFill>
                    <a:srgbClr val="FFFFFF"/>
                  </a:solidFill>
                </a:uFill>
                <a:latin typeface="Arial"/>
                <a:ea typeface="Droid Sans Fallback"/>
              </a:rPr>
              <a:t>rate is</a:t>
            </a:r>
            <a:endParaRPr lang="en-US" spc="-1" dirty="0">
              <a:solidFill>
                <a:srgbClr val="000000"/>
              </a:solidFill>
              <a:uFill>
                <a:solidFill>
                  <a:srgbClr val="FFFFFF"/>
                </a:solidFill>
              </a:uFill>
              <a:latin typeface="Arial"/>
            </a:endParaRPr>
          </a:p>
          <a:p>
            <a:pPr algn="just"/>
            <a:endParaRPr lang="en-US" spc="-1" dirty="0">
              <a:solidFill>
                <a:srgbClr val="000000"/>
              </a:solidFill>
              <a:uFill>
                <a:solidFill>
                  <a:srgbClr val="FFFFFF"/>
                </a:solidFill>
              </a:uFill>
              <a:latin typeface="Arial"/>
            </a:endParaRPr>
          </a:p>
          <a:p>
            <a:pPr algn="just"/>
            <a:endParaRPr lang="en-US" spc="-1" dirty="0">
              <a:solidFill>
                <a:srgbClr val="000000"/>
              </a:solidFill>
              <a:uFill>
                <a:solidFill>
                  <a:srgbClr val="FFFFFF"/>
                </a:solidFill>
              </a:uFill>
              <a:latin typeface="Arial"/>
            </a:endParaRPr>
          </a:p>
          <a:p>
            <a:pPr algn="just"/>
            <a:endParaRPr lang="en-US" spc="-1" dirty="0">
              <a:solidFill>
                <a:srgbClr val="000000"/>
              </a:solidFill>
              <a:uFill>
                <a:solidFill>
                  <a:srgbClr val="FFFFFF"/>
                </a:solidFill>
              </a:uFill>
              <a:latin typeface="Arial"/>
            </a:endParaRPr>
          </a:p>
          <a:p>
            <a:pPr algn="just"/>
            <a:r>
              <a:rPr lang="en-US" spc="-1" dirty="0" smtClean="0">
                <a:solidFill>
                  <a:srgbClr val="000000"/>
                </a:solidFill>
                <a:uFill>
                  <a:solidFill>
                    <a:srgbClr val="FFFFFF"/>
                  </a:solidFill>
                </a:uFill>
                <a:latin typeface="Arial"/>
                <a:ea typeface="Droid Sans Fallback"/>
              </a:rPr>
              <a:t>where Z </a:t>
            </a:r>
            <a:r>
              <a:rPr lang="en-US" spc="-1" dirty="0">
                <a:solidFill>
                  <a:srgbClr val="000000"/>
                </a:solidFill>
                <a:uFill>
                  <a:solidFill>
                    <a:srgbClr val="FFFFFF"/>
                  </a:solidFill>
                </a:uFill>
                <a:latin typeface="Arial"/>
                <a:ea typeface="Droid Sans Fallback"/>
              </a:rPr>
              <a:t>- spectroscopic symbol, n* = Z/(2E</a:t>
            </a:r>
            <a:r>
              <a:rPr lang="en-US" spc="-1" baseline="-33000" dirty="0">
                <a:solidFill>
                  <a:srgbClr val="000000"/>
                </a:solidFill>
                <a:uFill>
                  <a:solidFill>
                    <a:srgbClr val="FFFFFF"/>
                  </a:solidFill>
                </a:uFill>
                <a:latin typeface="Arial"/>
                <a:ea typeface="Droid Sans Fallback"/>
              </a:rPr>
              <a:t>i</a:t>
            </a:r>
            <a:r>
              <a:rPr lang="en-US" spc="-1" dirty="0">
                <a:solidFill>
                  <a:srgbClr val="000000"/>
                </a:solidFill>
                <a:uFill>
                  <a:solidFill>
                    <a:srgbClr val="FFFFFF"/>
                  </a:solidFill>
                </a:uFill>
                <a:latin typeface="Arial"/>
                <a:ea typeface="Droid Sans Fallback"/>
              </a:rPr>
              <a:t>)</a:t>
            </a:r>
            <a:r>
              <a:rPr lang="en-US" spc="-1" baseline="33000" dirty="0">
                <a:solidFill>
                  <a:srgbClr val="000000"/>
                </a:solidFill>
                <a:uFill>
                  <a:solidFill>
                    <a:srgbClr val="FFFFFF"/>
                  </a:solidFill>
                </a:uFill>
                <a:latin typeface="Arial"/>
                <a:ea typeface="Droid Sans Fallback"/>
              </a:rPr>
              <a:t>1/2</a:t>
            </a:r>
            <a:r>
              <a:rPr lang="en-US" spc="-1" dirty="0">
                <a:solidFill>
                  <a:srgbClr val="000000"/>
                </a:solidFill>
                <a:uFill>
                  <a:solidFill>
                    <a:srgbClr val="FFFFFF"/>
                  </a:solidFill>
                </a:uFill>
                <a:latin typeface="Arial"/>
                <a:ea typeface="Droid Sans Fallback"/>
              </a:rPr>
              <a:t> - effective principal quantum number</a:t>
            </a:r>
            <a:endParaRPr lang="en-US" spc="-1" dirty="0">
              <a:solidFill>
                <a:srgbClr val="000000"/>
              </a:solidFill>
              <a:uFill>
                <a:solidFill>
                  <a:srgbClr val="FFFFFF"/>
                </a:solidFill>
              </a:uFill>
              <a:latin typeface="Arial"/>
            </a:endParaRPr>
          </a:p>
          <a:p>
            <a:pPr algn="just">
              <a:spcAft>
                <a:spcPts val="1200"/>
              </a:spcAft>
            </a:pPr>
            <a:r>
              <a:rPr lang="en-US" spc="-1" dirty="0">
                <a:solidFill>
                  <a:srgbClr val="000000"/>
                </a:solidFill>
                <a:uFill>
                  <a:solidFill>
                    <a:srgbClr val="FFFFFF"/>
                  </a:solidFill>
                </a:uFill>
                <a:latin typeface="Arial"/>
                <a:ea typeface="Droid Sans Fallback"/>
              </a:rPr>
              <a:t>The dependence on the laser field strength or intensity has a threshold behavior.</a:t>
            </a:r>
            <a:endParaRPr lang="en-US" spc="-1" dirty="0">
              <a:solidFill>
                <a:srgbClr val="000000"/>
              </a:solidFill>
              <a:uFill>
                <a:solidFill>
                  <a:srgbClr val="FFFFFF"/>
                </a:solidFill>
              </a:uFill>
              <a:latin typeface="Arial"/>
            </a:endParaRPr>
          </a:p>
          <a:p>
            <a:pPr algn="just"/>
            <a:r>
              <a:rPr lang="ru-RU" spc="-1" dirty="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For obtaining Li-like </a:t>
            </a:r>
            <a:r>
              <a:rPr lang="en-US" spc="-1" dirty="0" err="1">
                <a:solidFill>
                  <a:srgbClr val="000000"/>
                </a:solidFill>
                <a:uFill>
                  <a:solidFill>
                    <a:srgbClr val="FFFFFF"/>
                  </a:solidFill>
                </a:uFill>
                <a:latin typeface="Arial"/>
                <a:ea typeface="Droid Sans Fallback"/>
              </a:rPr>
              <a:t>Ar</a:t>
            </a:r>
            <a:r>
              <a:rPr lang="en-US" spc="-1" dirty="0">
                <a:solidFill>
                  <a:srgbClr val="000000"/>
                </a:solidFill>
                <a:uFill>
                  <a:solidFill>
                    <a:srgbClr val="FFFFFF"/>
                  </a:solidFill>
                </a:uFill>
                <a:latin typeface="Arial"/>
                <a:ea typeface="Droid Sans Fallback"/>
              </a:rPr>
              <a:t> XVI		</a:t>
            </a:r>
            <a:r>
              <a:rPr lang="en-US" spc="-1" dirty="0" smtClean="0">
                <a:solidFill>
                  <a:srgbClr val="000000"/>
                </a:solidFill>
                <a:uFill>
                  <a:solidFill>
                    <a:srgbClr val="FFFFFF"/>
                  </a:solidFill>
                </a:uFill>
                <a:latin typeface="Arial"/>
                <a:ea typeface="Droid Sans Fallback"/>
              </a:rPr>
              <a:t>      </a:t>
            </a:r>
            <a:r>
              <a:rPr lang="en-US" spc="-1" dirty="0" err="1" smtClean="0">
                <a:solidFill>
                  <a:srgbClr val="000000"/>
                </a:solidFill>
                <a:uFill>
                  <a:solidFill>
                    <a:srgbClr val="FFFFFF"/>
                  </a:solidFill>
                </a:uFill>
                <a:latin typeface="Arial"/>
                <a:ea typeface="Droid Sans Fallback"/>
              </a:rPr>
              <a:t>I</a:t>
            </a:r>
            <a:r>
              <a:rPr lang="en-US" spc="-1" baseline="-33000" dirty="0" err="1" smtClean="0">
                <a:solidFill>
                  <a:srgbClr val="000000"/>
                </a:solidFill>
                <a:uFill>
                  <a:solidFill>
                    <a:srgbClr val="FFFFFF"/>
                  </a:solidFill>
                </a:uFill>
                <a:latin typeface="Arial"/>
                <a:ea typeface="Droid Sans Fallback"/>
              </a:rPr>
              <a:t>las</a:t>
            </a:r>
            <a:r>
              <a:rPr lang="en-US" spc="-1" dirty="0" smtClean="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&gt;</a:t>
            </a:r>
            <a:r>
              <a:rPr lang="en-US" spc="-1" dirty="0" smtClean="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10</a:t>
            </a:r>
            <a:r>
              <a:rPr lang="en-US" spc="-1" baseline="33000" dirty="0">
                <a:solidFill>
                  <a:srgbClr val="000000"/>
                </a:solidFill>
                <a:uFill>
                  <a:solidFill>
                    <a:srgbClr val="FFFFFF"/>
                  </a:solidFill>
                </a:uFill>
                <a:latin typeface="Arial"/>
                <a:ea typeface="Droid Sans Fallback"/>
              </a:rPr>
              <a:t>19</a:t>
            </a:r>
            <a:r>
              <a:rPr lang="en-US" spc="-1" dirty="0">
                <a:solidFill>
                  <a:srgbClr val="000000"/>
                </a:solidFill>
                <a:uFill>
                  <a:solidFill>
                    <a:srgbClr val="FFFFFF"/>
                  </a:solidFill>
                </a:uFill>
                <a:latin typeface="Arial"/>
                <a:ea typeface="Droid Sans Fallback"/>
              </a:rPr>
              <a:t> W/cm</a:t>
            </a:r>
            <a:r>
              <a:rPr lang="en-US" spc="-1" baseline="33000" dirty="0">
                <a:solidFill>
                  <a:srgbClr val="000000"/>
                </a:solidFill>
                <a:uFill>
                  <a:solidFill>
                    <a:srgbClr val="FFFFFF"/>
                  </a:solidFill>
                </a:uFill>
                <a:latin typeface="Arial"/>
                <a:ea typeface="Droid Sans Fallback"/>
              </a:rPr>
              <a:t>2</a:t>
            </a:r>
            <a:r>
              <a:rPr lang="en-US" spc="-1" dirty="0">
                <a:solidFill>
                  <a:srgbClr val="000000"/>
                </a:solidFill>
                <a:uFill>
                  <a:solidFill>
                    <a:srgbClr val="FFFFFF"/>
                  </a:solidFill>
                </a:uFill>
                <a:latin typeface="Arial"/>
                <a:ea typeface="Droid Sans Fallback"/>
              </a:rPr>
              <a:t> is necessary</a:t>
            </a:r>
            <a:endParaRPr lang="en-US" spc="-1" dirty="0">
              <a:solidFill>
                <a:srgbClr val="000000"/>
              </a:solidFill>
              <a:uFill>
                <a:solidFill>
                  <a:srgbClr val="FFFFFF"/>
                </a:solidFill>
              </a:uFill>
              <a:latin typeface="Arial"/>
            </a:endParaRPr>
          </a:p>
          <a:p>
            <a:pPr algn="just"/>
            <a:r>
              <a:rPr lang="ru-RU" spc="-1" dirty="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For obtaining He-like </a:t>
            </a:r>
            <a:r>
              <a:rPr lang="en-US" spc="-1" dirty="0" err="1">
                <a:solidFill>
                  <a:srgbClr val="000000"/>
                </a:solidFill>
                <a:uFill>
                  <a:solidFill>
                    <a:srgbClr val="FFFFFF"/>
                  </a:solidFill>
                </a:uFill>
                <a:latin typeface="Arial"/>
                <a:ea typeface="Droid Sans Fallback"/>
              </a:rPr>
              <a:t>Ar</a:t>
            </a:r>
            <a:r>
              <a:rPr lang="en-US" spc="-1" dirty="0">
                <a:solidFill>
                  <a:srgbClr val="000000"/>
                </a:solidFill>
                <a:uFill>
                  <a:solidFill>
                    <a:srgbClr val="FFFFFF"/>
                  </a:solidFill>
                </a:uFill>
                <a:latin typeface="Arial"/>
                <a:ea typeface="Droid Sans Fallback"/>
              </a:rPr>
              <a:t> XVII</a:t>
            </a:r>
            <a:r>
              <a:rPr lang="ru-RU" spc="-1" dirty="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	</a:t>
            </a:r>
            <a:r>
              <a:rPr lang="en-US" spc="-1" dirty="0" err="1">
                <a:solidFill>
                  <a:srgbClr val="000000"/>
                </a:solidFill>
                <a:uFill>
                  <a:solidFill>
                    <a:srgbClr val="FFFFFF"/>
                  </a:solidFill>
                </a:uFill>
                <a:latin typeface="Arial"/>
                <a:ea typeface="Droid Sans Fallback"/>
              </a:rPr>
              <a:t>I</a:t>
            </a:r>
            <a:r>
              <a:rPr lang="en-US" spc="-1" baseline="-33000" dirty="0" err="1">
                <a:solidFill>
                  <a:srgbClr val="000000"/>
                </a:solidFill>
                <a:uFill>
                  <a:solidFill>
                    <a:srgbClr val="FFFFFF"/>
                  </a:solidFill>
                </a:uFill>
                <a:latin typeface="Arial"/>
                <a:ea typeface="Droid Sans Fallback"/>
              </a:rPr>
              <a:t>las</a:t>
            </a:r>
            <a:r>
              <a:rPr lang="en-US" spc="-1" dirty="0">
                <a:solidFill>
                  <a:srgbClr val="000000"/>
                </a:solidFill>
                <a:uFill>
                  <a:solidFill>
                    <a:srgbClr val="FFFFFF"/>
                  </a:solidFill>
                </a:uFill>
                <a:latin typeface="Arial"/>
                <a:ea typeface="Droid Sans Fallback"/>
              </a:rPr>
              <a:t> </a:t>
            </a:r>
            <a:r>
              <a:rPr lang="en-US" spc="-1" dirty="0" smtClean="0">
                <a:solidFill>
                  <a:srgbClr val="000000"/>
                </a:solidFill>
                <a:uFill>
                  <a:solidFill>
                    <a:srgbClr val="FFFFFF"/>
                  </a:solidFill>
                </a:uFill>
                <a:latin typeface="Arial"/>
                <a:ea typeface="Droid Sans Fallback"/>
              </a:rPr>
              <a:t>&gt; </a:t>
            </a:r>
            <a:r>
              <a:rPr lang="en-US" spc="-1" dirty="0">
                <a:solidFill>
                  <a:srgbClr val="000000"/>
                </a:solidFill>
                <a:uFill>
                  <a:solidFill>
                    <a:srgbClr val="FFFFFF"/>
                  </a:solidFill>
                </a:uFill>
                <a:latin typeface="Arial"/>
                <a:ea typeface="Droid Sans Fallback"/>
              </a:rPr>
              <a:t>10</a:t>
            </a:r>
            <a:r>
              <a:rPr lang="en-US" spc="-1" baseline="33000" dirty="0">
                <a:solidFill>
                  <a:srgbClr val="000000"/>
                </a:solidFill>
                <a:uFill>
                  <a:solidFill>
                    <a:srgbClr val="FFFFFF"/>
                  </a:solidFill>
                </a:uFill>
                <a:latin typeface="Arial"/>
                <a:ea typeface="Droid Sans Fallback"/>
              </a:rPr>
              <a:t>20</a:t>
            </a:r>
            <a:r>
              <a:rPr lang="en-US" spc="-1" dirty="0">
                <a:solidFill>
                  <a:srgbClr val="000000"/>
                </a:solidFill>
                <a:uFill>
                  <a:solidFill>
                    <a:srgbClr val="FFFFFF"/>
                  </a:solidFill>
                </a:uFill>
                <a:latin typeface="Arial"/>
                <a:ea typeface="Droid Sans Fallback"/>
              </a:rPr>
              <a:t> W/cm</a:t>
            </a:r>
            <a:r>
              <a:rPr lang="en-US" spc="-1" baseline="33000" dirty="0">
                <a:solidFill>
                  <a:srgbClr val="000000"/>
                </a:solidFill>
                <a:uFill>
                  <a:solidFill>
                    <a:srgbClr val="FFFFFF"/>
                  </a:solidFill>
                </a:uFill>
                <a:latin typeface="Arial"/>
                <a:ea typeface="Droid Sans Fallback"/>
              </a:rPr>
              <a:t>2</a:t>
            </a:r>
            <a:r>
              <a:rPr lang="en-US" spc="-1" dirty="0">
                <a:solidFill>
                  <a:srgbClr val="000000"/>
                </a:solidFill>
                <a:uFill>
                  <a:solidFill>
                    <a:srgbClr val="FFFFFF"/>
                  </a:solidFill>
                </a:uFill>
                <a:latin typeface="Arial"/>
                <a:ea typeface="Droid Sans Fallback"/>
              </a:rPr>
              <a:t> is necessary</a:t>
            </a:r>
            <a:endParaRPr lang="en-US" spc="-1" dirty="0">
              <a:solidFill>
                <a:srgbClr val="000000"/>
              </a:solidFill>
              <a:uFill>
                <a:solidFill>
                  <a:srgbClr val="FFFFFF"/>
                </a:solidFill>
              </a:uFill>
              <a:latin typeface="Arial"/>
            </a:endParaRPr>
          </a:p>
          <a:p>
            <a:pPr algn="just"/>
            <a:r>
              <a:rPr lang="ru-RU" spc="-1" dirty="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For obtaining H-like </a:t>
            </a:r>
            <a:r>
              <a:rPr lang="en-US" spc="-1" dirty="0" err="1">
                <a:solidFill>
                  <a:srgbClr val="000000"/>
                </a:solidFill>
                <a:uFill>
                  <a:solidFill>
                    <a:srgbClr val="FFFFFF"/>
                  </a:solidFill>
                </a:uFill>
                <a:latin typeface="Arial"/>
                <a:ea typeface="Droid Sans Fallback"/>
              </a:rPr>
              <a:t>Ar</a:t>
            </a:r>
            <a:r>
              <a:rPr lang="en-US" spc="-1" dirty="0">
                <a:solidFill>
                  <a:srgbClr val="000000"/>
                </a:solidFill>
                <a:uFill>
                  <a:solidFill>
                    <a:srgbClr val="FFFFFF"/>
                  </a:solidFill>
                </a:uFill>
                <a:latin typeface="Arial"/>
                <a:ea typeface="Droid Sans Fallback"/>
              </a:rPr>
              <a:t> XVIII		</a:t>
            </a:r>
            <a:r>
              <a:rPr lang="en-US" spc="-1" dirty="0" smtClean="0">
                <a:solidFill>
                  <a:srgbClr val="000000"/>
                </a:solidFill>
                <a:uFill>
                  <a:solidFill>
                    <a:srgbClr val="FFFFFF"/>
                  </a:solidFill>
                </a:uFill>
                <a:latin typeface="Arial"/>
                <a:ea typeface="Droid Sans Fallback"/>
              </a:rPr>
              <a:t>      </a:t>
            </a:r>
            <a:r>
              <a:rPr lang="en-US" spc="-1" dirty="0" err="1" smtClean="0">
                <a:solidFill>
                  <a:srgbClr val="000000"/>
                </a:solidFill>
                <a:uFill>
                  <a:solidFill>
                    <a:srgbClr val="FFFFFF"/>
                  </a:solidFill>
                </a:uFill>
                <a:latin typeface="Arial"/>
                <a:ea typeface="Droid Sans Fallback"/>
              </a:rPr>
              <a:t>I</a:t>
            </a:r>
            <a:r>
              <a:rPr lang="en-US" spc="-1" baseline="-33000" dirty="0" err="1" smtClean="0">
                <a:solidFill>
                  <a:srgbClr val="000000"/>
                </a:solidFill>
                <a:uFill>
                  <a:solidFill>
                    <a:srgbClr val="FFFFFF"/>
                  </a:solidFill>
                </a:uFill>
                <a:latin typeface="Arial"/>
                <a:ea typeface="Droid Sans Fallback"/>
              </a:rPr>
              <a:t>las</a:t>
            </a:r>
            <a:r>
              <a:rPr lang="en-US" spc="-1" dirty="0" smtClean="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&gt;</a:t>
            </a:r>
            <a:r>
              <a:rPr lang="en-US" spc="-1" dirty="0" smtClean="0">
                <a:solidFill>
                  <a:srgbClr val="000000"/>
                </a:solidFill>
                <a:uFill>
                  <a:solidFill>
                    <a:srgbClr val="FFFFFF"/>
                  </a:solidFill>
                </a:uFill>
                <a:latin typeface="Arial"/>
                <a:ea typeface="Droid Sans Fallback"/>
              </a:rPr>
              <a:t> </a:t>
            </a:r>
            <a:r>
              <a:rPr lang="en-US" spc="-1" dirty="0">
                <a:solidFill>
                  <a:srgbClr val="000000"/>
                </a:solidFill>
                <a:uFill>
                  <a:solidFill>
                    <a:srgbClr val="FFFFFF"/>
                  </a:solidFill>
                </a:uFill>
                <a:latin typeface="Arial"/>
                <a:ea typeface="Droid Sans Fallback"/>
              </a:rPr>
              <a:t>2.5x10</a:t>
            </a:r>
            <a:r>
              <a:rPr lang="en-US" spc="-1" baseline="33000" dirty="0">
                <a:solidFill>
                  <a:srgbClr val="000000"/>
                </a:solidFill>
                <a:uFill>
                  <a:solidFill>
                    <a:srgbClr val="FFFFFF"/>
                  </a:solidFill>
                </a:uFill>
                <a:latin typeface="Arial"/>
                <a:ea typeface="Droid Sans Fallback"/>
              </a:rPr>
              <a:t>21</a:t>
            </a:r>
            <a:r>
              <a:rPr lang="en-US" spc="-1" dirty="0">
                <a:solidFill>
                  <a:srgbClr val="000000"/>
                </a:solidFill>
                <a:uFill>
                  <a:solidFill>
                    <a:srgbClr val="FFFFFF"/>
                  </a:solidFill>
                </a:uFill>
                <a:latin typeface="Arial"/>
                <a:ea typeface="Droid Sans Fallback"/>
              </a:rPr>
              <a:t> W/cm</a:t>
            </a:r>
            <a:r>
              <a:rPr lang="en-US" spc="-1" baseline="33000" dirty="0">
                <a:solidFill>
                  <a:srgbClr val="000000"/>
                </a:solidFill>
                <a:uFill>
                  <a:solidFill>
                    <a:srgbClr val="FFFFFF"/>
                  </a:solidFill>
                </a:uFill>
                <a:latin typeface="Arial"/>
                <a:ea typeface="Droid Sans Fallback"/>
              </a:rPr>
              <a:t>2</a:t>
            </a:r>
            <a:r>
              <a:rPr lang="en-US" spc="-1" dirty="0">
                <a:solidFill>
                  <a:srgbClr val="000000"/>
                </a:solidFill>
                <a:uFill>
                  <a:solidFill>
                    <a:srgbClr val="FFFFFF"/>
                  </a:solidFill>
                </a:uFill>
                <a:latin typeface="Arial"/>
                <a:ea typeface="Droid Sans Fallback"/>
              </a:rPr>
              <a:t> is necessary</a:t>
            </a:r>
            <a:endParaRPr lang="en-US" spc="-1" dirty="0">
              <a:solidFill>
                <a:srgbClr val="000000"/>
              </a:solidFill>
              <a:uFill>
                <a:solidFill>
                  <a:srgbClr val="FFFFFF"/>
                </a:solidFill>
              </a:uFill>
              <a:latin typeface="Arial"/>
            </a:endParaRPr>
          </a:p>
          <a:p>
            <a:pPr algn="just"/>
            <a:endParaRPr lang="en-US" spc="-1" dirty="0">
              <a:solidFill>
                <a:srgbClr val="000000"/>
              </a:solidFill>
              <a:uFill>
                <a:solidFill>
                  <a:srgbClr val="FFFFFF"/>
                </a:solidFill>
              </a:uFill>
              <a:latin typeface="Arial"/>
            </a:endParaRPr>
          </a:p>
          <a:p>
            <a:pPr algn="ctr">
              <a:spcAft>
                <a:spcPts val="1200"/>
              </a:spcAft>
            </a:pPr>
            <a:r>
              <a:rPr lang="en-US" b="1" spc="-1" dirty="0">
                <a:solidFill>
                  <a:srgbClr val="C00000"/>
                </a:solidFill>
                <a:uFill>
                  <a:solidFill>
                    <a:srgbClr val="FFFFFF"/>
                  </a:solidFill>
                </a:uFill>
                <a:latin typeface="Arial"/>
                <a:ea typeface="Droid Sans Fallback"/>
              </a:rPr>
              <a:t>Along isoelectronic sequence </a:t>
            </a:r>
            <a:r>
              <a:rPr lang="en-US" b="1" spc="-1" dirty="0" err="1">
                <a:solidFill>
                  <a:srgbClr val="C00000"/>
                </a:solidFill>
                <a:uFill>
                  <a:solidFill>
                    <a:srgbClr val="FFFFFF"/>
                  </a:solidFill>
                </a:uFill>
                <a:latin typeface="Arial"/>
                <a:ea typeface="Droid Sans Fallback"/>
              </a:rPr>
              <a:t>I</a:t>
            </a:r>
            <a:r>
              <a:rPr lang="en-US" b="1" spc="-1" baseline="-33000" dirty="0" err="1">
                <a:solidFill>
                  <a:srgbClr val="C00000"/>
                </a:solidFill>
                <a:uFill>
                  <a:solidFill>
                    <a:srgbClr val="FFFFFF"/>
                  </a:solidFill>
                </a:uFill>
                <a:latin typeface="Arial"/>
                <a:ea typeface="Droid Sans Fallback"/>
              </a:rPr>
              <a:t>las</a:t>
            </a:r>
            <a:r>
              <a:rPr lang="en-US" b="1" spc="-1" dirty="0">
                <a:solidFill>
                  <a:srgbClr val="C00000"/>
                </a:solidFill>
                <a:uFill>
                  <a:solidFill>
                    <a:srgbClr val="FFFFFF"/>
                  </a:solidFill>
                </a:uFill>
                <a:latin typeface="Arial"/>
                <a:ea typeface="Droid Sans Fallback"/>
              </a:rPr>
              <a:t> ~ Z</a:t>
            </a:r>
            <a:r>
              <a:rPr lang="en-US" b="1" spc="-1" baseline="33000" dirty="0">
                <a:solidFill>
                  <a:srgbClr val="C00000"/>
                </a:solidFill>
                <a:uFill>
                  <a:solidFill>
                    <a:srgbClr val="FFFFFF"/>
                  </a:solidFill>
                </a:uFill>
                <a:latin typeface="Arial"/>
                <a:ea typeface="Droid Sans Fallback"/>
              </a:rPr>
              <a:t>6</a:t>
            </a:r>
            <a:r>
              <a:rPr lang="en-US" spc="-1" dirty="0">
                <a:solidFill>
                  <a:srgbClr val="000000"/>
                </a:solidFill>
                <a:uFill>
                  <a:solidFill>
                    <a:srgbClr val="FFFFFF"/>
                  </a:solidFill>
                </a:uFill>
                <a:latin typeface="Arial"/>
                <a:ea typeface="Droid Sans Fallback"/>
              </a:rPr>
              <a:t>.</a:t>
            </a:r>
          </a:p>
          <a:p>
            <a:pPr algn="ctr"/>
            <a:r>
              <a:rPr lang="en-US" spc="-1" dirty="0">
                <a:solidFill>
                  <a:srgbClr val="000000"/>
                </a:solidFill>
                <a:uFill>
                  <a:solidFill>
                    <a:srgbClr val="FFFFFF"/>
                  </a:solidFill>
                </a:uFill>
                <a:latin typeface="Arial"/>
                <a:ea typeface="Droid Sans Fallback"/>
              </a:rPr>
              <a:t> For obtaining He-like Fe XXV	        </a:t>
            </a:r>
            <a:r>
              <a:rPr lang="en-US" spc="-1" dirty="0" err="1">
                <a:solidFill>
                  <a:srgbClr val="000000"/>
                </a:solidFill>
                <a:uFill>
                  <a:solidFill>
                    <a:srgbClr val="FFFFFF"/>
                  </a:solidFill>
                </a:uFill>
                <a:latin typeface="Arial"/>
                <a:ea typeface="Droid Sans Fallback"/>
              </a:rPr>
              <a:t>I</a:t>
            </a:r>
            <a:r>
              <a:rPr lang="en-US" spc="-1" baseline="-33000" dirty="0" err="1">
                <a:solidFill>
                  <a:srgbClr val="000000"/>
                </a:solidFill>
                <a:uFill>
                  <a:solidFill>
                    <a:srgbClr val="FFFFFF"/>
                  </a:solidFill>
                </a:uFill>
                <a:latin typeface="Arial"/>
                <a:ea typeface="Droid Sans Fallback"/>
              </a:rPr>
              <a:t>las</a:t>
            </a:r>
            <a:r>
              <a:rPr lang="en-US" spc="-1" dirty="0">
                <a:solidFill>
                  <a:srgbClr val="000000"/>
                </a:solidFill>
                <a:uFill>
                  <a:solidFill>
                    <a:srgbClr val="FFFFFF"/>
                  </a:solidFill>
                </a:uFill>
                <a:latin typeface="Arial"/>
                <a:ea typeface="Droid Sans Fallback"/>
              </a:rPr>
              <a:t> </a:t>
            </a:r>
            <a:r>
              <a:rPr lang="en-US" spc="-1" dirty="0" smtClean="0">
                <a:solidFill>
                  <a:srgbClr val="000000"/>
                </a:solidFill>
                <a:uFill>
                  <a:solidFill>
                    <a:srgbClr val="FFFFFF"/>
                  </a:solidFill>
                </a:uFill>
                <a:latin typeface="Arial"/>
                <a:ea typeface="Droid Sans Fallback"/>
              </a:rPr>
              <a:t>&gt; </a:t>
            </a:r>
            <a:r>
              <a:rPr lang="en-US" spc="-1" dirty="0">
                <a:solidFill>
                  <a:srgbClr val="000000"/>
                </a:solidFill>
                <a:uFill>
                  <a:solidFill>
                    <a:srgbClr val="FFFFFF"/>
                  </a:solidFill>
                </a:uFill>
                <a:latin typeface="Arial"/>
                <a:ea typeface="Droid Sans Fallback"/>
              </a:rPr>
              <a:t>10</a:t>
            </a:r>
            <a:r>
              <a:rPr lang="en-US" spc="-1" baseline="33000" dirty="0">
                <a:solidFill>
                  <a:srgbClr val="000000"/>
                </a:solidFill>
                <a:uFill>
                  <a:solidFill>
                    <a:srgbClr val="FFFFFF"/>
                  </a:solidFill>
                </a:uFill>
                <a:latin typeface="Arial"/>
                <a:ea typeface="Droid Sans Fallback"/>
              </a:rPr>
              <a:t>21</a:t>
            </a:r>
            <a:r>
              <a:rPr lang="en-US" spc="-1" dirty="0">
                <a:solidFill>
                  <a:srgbClr val="000000"/>
                </a:solidFill>
                <a:uFill>
                  <a:solidFill>
                    <a:srgbClr val="FFFFFF"/>
                  </a:solidFill>
                </a:uFill>
                <a:latin typeface="Arial"/>
                <a:ea typeface="Droid Sans Fallback"/>
              </a:rPr>
              <a:t> W/cm</a:t>
            </a:r>
            <a:r>
              <a:rPr lang="en-US" spc="-1" baseline="33000" dirty="0">
                <a:solidFill>
                  <a:srgbClr val="000000"/>
                </a:solidFill>
                <a:uFill>
                  <a:solidFill>
                    <a:srgbClr val="FFFFFF"/>
                  </a:solidFill>
                </a:uFill>
                <a:latin typeface="Arial"/>
                <a:ea typeface="Droid Sans Fallback"/>
              </a:rPr>
              <a:t>2</a:t>
            </a:r>
            <a:r>
              <a:rPr lang="en-US" spc="-1" dirty="0">
                <a:solidFill>
                  <a:srgbClr val="000000"/>
                </a:solidFill>
                <a:uFill>
                  <a:solidFill>
                    <a:srgbClr val="FFFFFF"/>
                  </a:solidFill>
                </a:uFill>
                <a:latin typeface="Arial"/>
                <a:ea typeface="Droid Sans Fallback"/>
              </a:rPr>
              <a:t> is necessary.</a:t>
            </a:r>
            <a:endParaRPr lang="en-US" spc="-1" dirty="0">
              <a:solidFill>
                <a:srgbClr val="000000"/>
              </a:solidFill>
              <a:uFill>
                <a:solidFill>
                  <a:srgbClr val="FFFFFF"/>
                </a:solidFill>
              </a:uFill>
              <a:latin typeface="Arial"/>
            </a:endParaRPr>
          </a:p>
          <a:p>
            <a:pPr algn="just"/>
            <a:r>
              <a:rPr lang="en-US" altLang="ja-JP" b="1" spc="-1" dirty="0">
                <a:solidFill>
                  <a:srgbClr val="0000CC"/>
                </a:solidFill>
                <a:uFill>
                  <a:solidFill>
                    <a:srgbClr val="FFFFFF"/>
                  </a:solidFill>
                </a:uFill>
                <a:ea typeface="Droid Sans Fallback"/>
              </a:rPr>
              <a:t>                  </a:t>
            </a:r>
            <a:r>
              <a:rPr lang="en-US" altLang="ja-JP" b="1" spc="-1" dirty="0">
                <a:solidFill>
                  <a:srgbClr val="7030A0"/>
                </a:solidFill>
                <a:uFill>
                  <a:solidFill>
                    <a:srgbClr val="FFFFFF"/>
                  </a:solidFill>
                </a:uFill>
                <a:ea typeface="Droid Sans Fallback"/>
              </a:rPr>
              <a:t>For obtaining H-like Fe XXVI          </a:t>
            </a:r>
            <a:r>
              <a:rPr lang="en-US" altLang="ja-JP" b="1" spc="-1" dirty="0" err="1" smtClean="0">
                <a:solidFill>
                  <a:srgbClr val="7030A0"/>
                </a:solidFill>
                <a:uFill>
                  <a:solidFill>
                    <a:srgbClr val="FFFFFF"/>
                  </a:solidFill>
                </a:uFill>
                <a:ea typeface="Droid Sans Fallback"/>
              </a:rPr>
              <a:t>I</a:t>
            </a:r>
            <a:r>
              <a:rPr lang="en-US" altLang="ja-JP" b="1" spc="-1" baseline="-33000" dirty="0" err="1" smtClean="0">
                <a:solidFill>
                  <a:srgbClr val="7030A0"/>
                </a:solidFill>
                <a:uFill>
                  <a:solidFill>
                    <a:srgbClr val="FFFFFF"/>
                  </a:solidFill>
                </a:uFill>
                <a:ea typeface="Droid Sans Fallback"/>
              </a:rPr>
              <a:t>las</a:t>
            </a:r>
            <a:r>
              <a:rPr lang="en-US" altLang="ja-JP" b="1" spc="-1" dirty="0" smtClean="0">
                <a:solidFill>
                  <a:srgbClr val="7030A0"/>
                </a:solidFill>
                <a:uFill>
                  <a:solidFill>
                    <a:srgbClr val="FFFFFF"/>
                  </a:solidFill>
                </a:uFill>
                <a:ea typeface="Droid Sans Fallback"/>
              </a:rPr>
              <a:t> </a:t>
            </a:r>
            <a:r>
              <a:rPr lang="en-US" altLang="ja-JP" b="1" spc="-1" dirty="0">
                <a:solidFill>
                  <a:srgbClr val="7030A0"/>
                </a:solidFill>
                <a:uFill>
                  <a:solidFill>
                    <a:srgbClr val="FFFFFF"/>
                  </a:solidFill>
                </a:uFill>
                <a:ea typeface="Droid Sans Fallback"/>
              </a:rPr>
              <a:t>&gt;</a:t>
            </a:r>
            <a:r>
              <a:rPr lang="en-US" altLang="ja-JP" b="1" spc="-1" dirty="0" smtClean="0">
                <a:solidFill>
                  <a:srgbClr val="7030A0"/>
                </a:solidFill>
                <a:uFill>
                  <a:solidFill>
                    <a:srgbClr val="FFFFFF"/>
                  </a:solidFill>
                </a:uFill>
                <a:ea typeface="Droid Sans Fallback"/>
              </a:rPr>
              <a:t> </a:t>
            </a:r>
            <a:r>
              <a:rPr lang="en-US" altLang="ja-JP" b="1" spc="-1" dirty="0">
                <a:solidFill>
                  <a:srgbClr val="7030A0"/>
                </a:solidFill>
                <a:uFill>
                  <a:solidFill>
                    <a:srgbClr val="FFFFFF"/>
                  </a:solidFill>
                </a:uFill>
                <a:ea typeface="Droid Sans Fallback"/>
              </a:rPr>
              <a:t>2.x10</a:t>
            </a:r>
            <a:r>
              <a:rPr lang="en-US" altLang="ja-JP" b="1" spc="-1" baseline="33000" dirty="0">
                <a:solidFill>
                  <a:srgbClr val="7030A0"/>
                </a:solidFill>
                <a:uFill>
                  <a:solidFill>
                    <a:srgbClr val="FFFFFF"/>
                  </a:solidFill>
                </a:uFill>
                <a:ea typeface="Droid Sans Fallback"/>
              </a:rPr>
              <a:t>22</a:t>
            </a:r>
            <a:r>
              <a:rPr lang="en-US" altLang="ja-JP" b="1" spc="-1" dirty="0">
                <a:solidFill>
                  <a:srgbClr val="7030A0"/>
                </a:solidFill>
                <a:uFill>
                  <a:solidFill>
                    <a:srgbClr val="FFFFFF"/>
                  </a:solidFill>
                </a:uFill>
                <a:ea typeface="Droid Sans Fallback"/>
              </a:rPr>
              <a:t> W/cm</a:t>
            </a:r>
            <a:r>
              <a:rPr lang="en-US" altLang="ja-JP" b="1" spc="-1" baseline="33000" dirty="0">
                <a:solidFill>
                  <a:srgbClr val="7030A0"/>
                </a:solidFill>
                <a:uFill>
                  <a:solidFill>
                    <a:srgbClr val="FFFFFF"/>
                  </a:solidFill>
                </a:uFill>
                <a:ea typeface="Droid Sans Fallback"/>
              </a:rPr>
              <a:t>2</a:t>
            </a:r>
            <a:r>
              <a:rPr lang="en-US" altLang="ja-JP" b="1" spc="-1" dirty="0">
                <a:solidFill>
                  <a:srgbClr val="7030A0"/>
                </a:solidFill>
                <a:uFill>
                  <a:solidFill>
                    <a:srgbClr val="FFFFFF"/>
                  </a:solidFill>
                </a:uFill>
                <a:ea typeface="Droid Sans Fallback"/>
              </a:rPr>
              <a:t> is necessary</a:t>
            </a:r>
            <a:endParaRPr lang="en-US" altLang="ja-JP" b="1" spc="-1" dirty="0">
              <a:solidFill>
                <a:srgbClr val="7030A0"/>
              </a:solidFill>
              <a:uFill>
                <a:solidFill>
                  <a:srgbClr val="FFFFFF"/>
                </a:solidFill>
              </a:uFill>
            </a:endParaRPr>
          </a:p>
          <a:p>
            <a:pPr algn="just"/>
            <a:endParaRPr lang="en-US" spc="-1" dirty="0">
              <a:solidFill>
                <a:srgbClr val="000000"/>
              </a:solidFill>
              <a:uFill>
                <a:solidFill>
                  <a:srgbClr val="FFFFFF"/>
                </a:solidFill>
              </a:uFill>
              <a:latin typeface="Arial"/>
            </a:endParaRPr>
          </a:p>
        </p:txBody>
      </p:sp>
      <p:pic>
        <p:nvPicPr>
          <p:cNvPr id="45" name="Рисунок 44"/>
          <p:cNvPicPr/>
          <p:nvPr/>
        </p:nvPicPr>
        <p:blipFill>
          <a:blip r:embed="rId2" cstate="print"/>
          <a:stretch/>
        </p:blipFill>
        <p:spPr>
          <a:xfrm>
            <a:off x="2723580" y="2801815"/>
            <a:ext cx="6413470" cy="1266092"/>
          </a:xfrm>
          <a:prstGeom prst="rect">
            <a:avLst/>
          </a:prstGeom>
          <a:ln>
            <a:noFill/>
          </a:ln>
        </p:spPr>
      </p:pic>
    </p:spTree>
    <p:extLst>
      <p:ext uri="{BB962C8B-B14F-4D97-AF65-F5344CB8AC3E}">
        <p14:creationId xmlns="" xmlns:p14="http://schemas.microsoft.com/office/powerpoint/2010/main" val="40075996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lipFill rotWithShape="0">
          <a:blip xmlns:r="http://schemas.openxmlformats.org/officeDocument/2006/relationships" r:embed="rId1"/>
          <a:stretch>
            <a:fillRect l="-1896" t="-3046"/>
          </a:stretch>
        </a:blipFill>
      </a:spPr>
      <a:bodyPr lIns="100785" tIns="50393" rIns="100785" bIns="50393"/>
      <a:lstStyle>
        <a:defPPr>
          <a:defRPr>
            <a:no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8793</TotalTime>
  <Words>5766</Words>
  <Application>Microsoft Office PowerPoint</Application>
  <PresentationFormat>Произвольный</PresentationFormat>
  <Paragraphs>1071</Paragraphs>
  <Slides>63</Slides>
  <Notes>19</Notes>
  <HiddenSlides>0</HiddenSlides>
  <MMClips>0</MMClips>
  <ScaleCrop>false</ScaleCrop>
  <HeadingPairs>
    <vt:vector size="6" baseType="variant">
      <vt:variant>
        <vt:lpstr>Тема</vt:lpstr>
      </vt:variant>
      <vt:variant>
        <vt:i4>3</vt:i4>
      </vt:variant>
      <vt:variant>
        <vt:lpstr>Внедренные серверы OLE</vt:lpstr>
      </vt:variant>
      <vt:variant>
        <vt:i4>3</vt:i4>
      </vt:variant>
      <vt:variant>
        <vt:lpstr>Заголовки слайдов</vt:lpstr>
      </vt:variant>
      <vt:variant>
        <vt:i4>63</vt:i4>
      </vt:variant>
    </vt:vector>
  </HeadingPairs>
  <TitlesOfParts>
    <vt:vector size="69" baseType="lpstr">
      <vt:lpstr>Office Theme</vt:lpstr>
      <vt:lpstr>Оформление по умолчанию</vt:lpstr>
      <vt:lpstr>1_Оформление по умолчанию</vt:lpstr>
      <vt:lpstr>Формула</vt:lpstr>
      <vt:lpstr>Graph</vt:lpstr>
      <vt:lpstr>Equation</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Igor Yu Skobelev</dc:creator>
  <cp:lastModifiedBy>Sergey Pikuz</cp:lastModifiedBy>
  <cp:revision>411</cp:revision>
  <cp:lastPrinted>2017-04-16T03:03:10Z</cp:lastPrinted>
  <dcterms:created xsi:type="dcterms:W3CDTF">2015-03-17T12:04:26Z</dcterms:created>
  <dcterms:modified xsi:type="dcterms:W3CDTF">2018-10-05T08:41:21Z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9</vt:i4>
  </property>
  <property fmtid="{D5CDD505-2E9C-101B-9397-08002B2CF9AE}" pid="8" name="PresentationFormat">
    <vt:lpwstr>Произвольный</vt:lpwstr>
  </property>
  <property fmtid="{D5CDD505-2E9C-101B-9397-08002B2CF9AE}" pid="9" name="ScaleCrop">
    <vt:bool>false</vt:bool>
  </property>
  <property fmtid="{D5CDD505-2E9C-101B-9397-08002B2CF9AE}" pid="10" name="ShareDoc">
    <vt:bool>false</vt:bool>
  </property>
  <property fmtid="{D5CDD505-2E9C-101B-9397-08002B2CF9AE}" pid="11" name="Slides">
    <vt:i4>9</vt:i4>
  </property>
</Properties>
</file>