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568" r:id="rId2"/>
    <p:sldId id="1993" r:id="rId3"/>
    <p:sldId id="1990" r:id="rId4"/>
    <p:sldId id="1994" r:id="rId5"/>
    <p:sldId id="1969" r:id="rId6"/>
    <p:sldId id="1972" r:id="rId7"/>
    <p:sldId id="1965" r:id="rId8"/>
    <p:sldId id="1970" r:id="rId9"/>
    <p:sldId id="1968" r:id="rId10"/>
    <p:sldId id="1978" r:id="rId11"/>
    <p:sldId id="1976" r:id="rId12"/>
    <p:sldId id="1981" r:id="rId13"/>
    <p:sldId id="1992" r:id="rId14"/>
    <p:sldId id="1998" r:id="rId15"/>
    <p:sldId id="1999" r:id="rId16"/>
    <p:sldId id="1979" r:id="rId17"/>
    <p:sldId id="1997" r:id="rId18"/>
    <p:sldId id="1985" r:id="rId19"/>
    <p:sldId id="1991" r:id="rId20"/>
    <p:sldId id="1995" r:id="rId21"/>
    <p:sldId id="1996" r:id="rId22"/>
    <p:sldId id="1986" r:id="rId23"/>
    <p:sldId id="1988" r:id="rId24"/>
    <p:sldId id="1987" r:id="rId25"/>
    <p:sldId id="1989" r:id="rId26"/>
    <p:sldId id="1982" r:id="rId27"/>
  </p:sldIdLst>
  <p:sldSz cx="9144000" cy="5143500" type="screen16x9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orient="horz" pos="628" userDrawn="1">
          <p15:clr>
            <a:srgbClr val="A4A3A4"/>
          </p15:clr>
        </p15:guide>
        <p15:guide id="4" pos="5251" userDrawn="1">
          <p15:clr>
            <a:srgbClr val="A4A3A4"/>
          </p15:clr>
        </p15:guide>
        <p15:guide id="5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E"/>
    <a:srgbClr val="FF0000"/>
    <a:srgbClr val="009644"/>
    <a:srgbClr val="4F81BD"/>
    <a:srgbClr val="FFC000"/>
    <a:srgbClr val="17375E"/>
    <a:srgbClr val="C0C0C0"/>
    <a:srgbClr val="00FF00"/>
    <a:srgbClr val="990099"/>
    <a:srgbClr val="003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0" autoAdjust="0"/>
    <p:restoredTop sz="88429" autoAdjust="0"/>
  </p:normalViewPr>
  <p:slideViewPr>
    <p:cSldViewPr>
      <p:cViewPr varScale="1">
        <p:scale>
          <a:sx n="132" d="100"/>
          <a:sy n="132" d="100"/>
        </p:scale>
        <p:origin x="96" y="342"/>
      </p:cViewPr>
      <p:guideLst>
        <p:guide orient="horz" pos="3240"/>
        <p:guide orient="horz" pos="628"/>
        <p:guide pos="5251"/>
        <p:guide pos="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1136"/>
    </p:cViewPr>
  </p:sorterViewPr>
  <p:notesViewPr>
    <p:cSldViewPr>
      <p:cViewPr varScale="1">
        <p:scale>
          <a:sx n="77" d="100"/>
          <a:sy n="77" d="100"/>
        </p:scale>
        <p:origin x="-2208" y="-90"/>
      </p:cViewPr>
      <p:guideLst>
        <p:guide orient="horz" pos="3132"/>
        <p:guide pos="214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/>
          <a:lstStyle>
            <a:lvl1pPr algn="l">
              <a:defRPr sz="13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443" y="2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/>
          <a:lstStyle>
            <a:lvl1pPr algn="r">
              <a:defRPr sz="1300"/>
            </a:lvl1pPr>
          </a:lstStyle>
          <a:p>
            <a:pPr>
              <a:defRPr/>
            </a:pPr>
            <a:fld id="{D0617223-37D1-4538-923C-6B117196357E}" type="datetimeFigureOut">
              <a:rPr lang="en-US"/>
              <a:pPr>
                <a:defRPr/>
              </a:pPr>
              <a:t>10/3/2018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936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443" y="9445936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 anchor="b"/>
          <a:lstStyle>
            <a:lvl1pPr algn="r">
              <a:defRPr sz="1300"/>
            </a:lvl1pPr>
          </a:lstStyle>
          <a:p>
            <a:pPr>
              <a:defRPr/>
            </a:pPr>
            <a:fld id="{602268FF-81BF-4736-830D-281BB962F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901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50169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>
            <a:lvl1pPr algn="l" defTabSz="976145">
              <a:defRPr sz="14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443" y="2"/>
            <a:ext cx="2948565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>
            <a:lvl1pPr algn="r" defTabSz="976145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6125"/>
            <a:ext cx="663098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769"/>
            <a:ext cx="5444490" cy="447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936"/>
            <a:ext cx="2950169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b" anchorCtr="0" compatLnSpc="1">
            <a:prstTxWarp prst="textNoShape">
              <a:avLst/>
            </a:prstTxWarp>
          </a:bodyPr>
          <a:lstStyle>
            <a:lvl1pPr algn="l" defTabSz="976145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443" y="9445936"/>
            <a:ext cx="2948565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b" anchorCtr="0" compatLnSpc="1">
            <a:prstTxWarp prst="textNoShape">
              <a:avLst/>
            </a:prstTxWarp>
          </a:bodyPr>
          <a:lstStyle>
            <a:lvl1pPr algn="r" defTabSz="976145">
              <a:defRPr sz="1400"/>
            </a:lvl1pPr>
          </a:lstStyle>
          <a:p>
            <a:pPr>
              <a:defRPr/>
            </a:pPr>
            <a:fld id="{B16AB1AD-67F4-4C8E-A88E-285F0961B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40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0987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24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19893" y="9720785"/>
            <a:ext cx="3077805" cy="512081"/>
          </a:xfrm>
          <a:ln>
            <a:miter lim="800000"/>
            <a:headEnd/>
            <a:tailEnd/>
          </a:ln>
        </p:spPr>
        <p:txBody>
          <a:bodyPr lIns="93075" tIns="46537" rIns="93075" bIns="46537"/>
          <a:lstStyle/>
          <a:p>
            <a:pPr>
              <a:defRPr/>
            </a:pPr>
            <a:fld id="{5BFD637F-9286-5748-9311-D21C796D2EB7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6125"/>
            <a:ext cx="6823075" cy="3838575"/>
          </a:xfrm>
          <a:solidFill>
            <a:srgbClr val="FFFFFF"/>
          </a:solidFill>
          <a:ln/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5292" y="4853403"/>
            <a:ext cx="5208717" cy="4636685"/>
          </a:xfrm>
          <a:ln>
            <a:miter lim="800000"/>
            <a:headEnd/>
            <a:tailEnd/>
          </a:ln>
        </p:spPr>
        <p:txBody>
          <a:bodyPr wrap="none" lIns="99823" tIns="49912" rIns="99823" bIns="49912" anchor="ctr"/>
          <a:lstStyle/>
          <a:p>
            <a:pPr>
              <a:defRPr/>
            </a:pPr>
            <a:r>
              <a:rPr lang="de-DE" dirty="0" err="1" smtClean="0"/>
              <a:t>Mention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Add X </a:t>
            </a:r>
            <a:r>
              <a:rPr lang="de-DE" dirty="0" err="1" smtClean="0"/>
              <a:t>section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83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64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1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4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0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344260"/>
            <a:ext cx="9144000" cy="729695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60" y="421070"/>
            <a:ext cx="7162800" cy="45983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037285"/>
            <a:ext cx="7162800" cy="1077515"/>
          </a:xfrm>
        </p:spPr>
        <p:txBody>
          <a:bodyPr anchor="b"/>
          <a:lstStyle>
            <a:lvl1pPr marL="0" indent="0">
              <a:buNone/>
              <a:defRPr sz="1500" i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4" y="-35845"/>
            <a:ext cx="1057276" cy="74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\cern.ch\dfs\Users\f\flatorre\Documents\My Pictures\Cern3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" y="-35845"/>
            <a:ext cx="744268" cy="7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7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17/10/2016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- EURADOS WG9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3340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914400"/>
            <a:ext cx="3659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1394221"/>
            <a:ext cx="3659188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0976" y="914400"/>
            <a:ext cx="366062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0976" y="1394221"/>
            <a:ext cx="3660625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857251"/>
            <a:ext cx="3657600" cy="19595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857251"/>
            <a:ext cx="3657600" cy="19595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47800" y="2896792"/>
            <a:ext cx="3657600" cy="19609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896792"/>
            <a:ext cx="3657600" cy="19609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914400"/>
            <a:ext cx="75438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914400"/>
            <a:ext cx="7467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33400" y="4686300"/>
            <a:ext cx="129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857750"/>
            <a:ext cx="1219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 -</a:t>
            </a:r>
            <a:fld id="{6A59D7EB-9048-4DBB-B21A-D5AD76E636FE}" type="slidenum">
              <a:rPr lang="en-US" sz="105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r>
              <a:rPr lang="en-US" sz="105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7" name="NameInfo"/>
          <p:cNvSpPr txBox="1"/>
          <p:nvPr/>
        </p:nvSpPr>
        <p:spPr>
          <a:xfrm>
            <a:off x="7874000" y="4857750"/>
            <a:ext cx="19050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9740" y="4837645"/>
            <a:ext cx="424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AA5DB9-D22A-4160-9776-E969CB8E7A13}" type="slidenum">
              <a:rPr lang="en-GB" sz="900" smtClean="0"/>
              <a:pPr/>
              <a:t>‹#›</a:t>
            </a:fld>
            <a:endParaRPr lang="en-GB" sz="9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561" y="4857074"/>
            <a:ext cx="211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3F7E"/>
                </a:solidFill>
              </a:rPr>
              <a:t>F.Murtas</a:t>
            </a:r>
            <a:r>
              <a:rPr lang="it-IT" sz="1200" dirty="0" smtClean="0">
                <a:solidFill>
                  <a:srgbClr val="003F7E"/>
                </a:solidFill>
              </a:rPr>
              <a:t> CERN &amp; INFN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66230" y="487321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1200" b="0" baseline="3000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ICFDT5 </a:t>
            </a:r>
            <a:r>
              <a:rPr lang="en-US" sz="1200" b="0" dirty="0" err="1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Frascati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baseline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October 3</a:t>
            </a:r>
            <a:r>
              <a:rPr lang="en-US" sz="1200" b="0" baseline="3000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rd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baseline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2018 </a:t>
            </a:r>
            <a:endParaRPr lang="en-US" sz="1200" b="0" dirty="0">
              <a:solidFill>
                <a:srgbClr val="003F7E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9" r:id="rId4"/>
    <p:sldLayoutId id="2147483660" r:id="rId5"/>
    <p:sldLayoutId id="2147483661" r:id="rId6"/>
    <p:sldLayoutId id="2147483664" r:id="rId7"/>
    <p:sldLayoutId id="2147483665" r:id="rId8"/>
    <p:sldLayoutId id="2147483666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37609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376092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 b="1">
          <a:solidFill>
            <a:srgbClr val="376092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rgbClr val="376092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rgbClr val="37609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10" y="382665"/>
            <a:ext cx="7181734" cy="53767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it-IT" sz="2400" dirty="0"/>
              <a:t>PIX-based detectors</a:t>
            </a:r>
            <a:endParaRPr lang="en-US" cap="none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>
          <a:xfrm>
            <a:off x="1576410" y="1073955"/>
            <a:ext cx="5847161" cy="645107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F.Murtas</a:t>
            </a:r>
            <a:r>
              <a:rPr lang="en-US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/>
            <a:r>
              <a:rPr lang="en-US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INFN - </a:t>
            </a:r>
            <a:r>
              <a:rPr lang="en-US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</a:t>
            </a:r>
            <a:r>
              <a:rPr lang="en-US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Nazionali</a:t>
            </a:r>
            <a:r>
              <a:rPr lang="en-US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Frascati</a:t>
            </a:r>
            <a:r>
              <a:rPr lang="en-US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CERN </a:t>
            </a:r>
            <a:endParaRPr lang="en-US" sz="1350" i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01070" y="1872682"/>
            <a:ext cx="8295480" cy="184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</a:rPr>
              <a:t>Timepix</a:t>
            </a:r>
            <a:r>
              <a:rPr lang="en-US" dirty="0" smtClean="0">
                <a:solidFill>
                  <a:srgbClr val="003F7E"/>
                </a:solidFill>
              </a:rPr>
              <a:t> as user friendly silicon detector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3F7E"/>
                </a:solidFill>
              </a:rPr>
              <a:t>Installation of </a:t>
            </a:r>
            <a:r>
              <a:rPr lang="en-US" dirty="0" err="1" smtClean="0">
                <a:solidFill>
                  <a:srgbClr val="FF0000"/>
                </a:solidFill>
              </a:rPr>
              <a:t>Timepixes</a:t>
            </a:r>
            <a:r>
              <a:rPr lang="en-US" dirty="0" smtClean="0">
                <a:solidFill>
                  <a:srgbClr val="003F7E"/>
                </a:solidFill>
              </a:rPr>
              <a:t> and </a:t>
            </a:r>
            <a:r>
              <a:rPr lang="en-US" dirty="0">
                <a:solidFill>
                  <a:srgbClr val="FF0000"/>
                </a:solidFill>
              </a:rPr>
              <a:t>Timepix3</a:t>
            </a:r>
            <a:r>
              <a:rPr lang="en-US" dirty="0">
                <a:solidFill>
                  <a:srgbClr val="003F7E"/>
                </a:solidFill>
              </a:rPr>
              <a:t> </a:t>
            </a:r>
            <a:r>
              <a:rPr lang="en-US" dirty="0" smtClean="0">
                <a:solidFill>
                  <a:srgbClr val="003F7E"/>
                </a:solidFill>
              </a:rPr>
              <a:t>in Ua9-SPS at CERN  </a:t>
            </a:r>
            <a:endParaRPr lang="en-GB" dirty="0">
              <a:solidFill>
                <a:srgbClr val="003F7E"/>
              </a:solidFill>
            </a:endParaRP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3F7E"/>
                </a:solidFill>
              </a:rPr>
              <a:t>Instrumentation for extracted beams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>
                <a:solidFill>
                  <a:srgbClr val="003F7E"/>
                </a:solidFill>
              </a:rPr>
              <a:t> : higly pixelated diamond detector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0000"/>
                </a:solidFill>
              </a:rPr>
              <a:t>GEMpix </a:t>
            </a:r>
            <a:r>
              <a:rPr lang="it-IT" dirty="0" smtClean="0">
                <a:solidFill>
                  <a:srgbClr val="003F7E"/>
                </a:solidFill>
              </a:rPr>
              <a:t>: a gas chamber for </a:t>
            </a:r>
            <a:r>
              <a:rPr lang="it-IT" dirty="0" smtClean="0">
                <a:solidFill>
                  <a:srgbClr val="FF0000"/>
                </a:solidFill>
              </a:rPr>
              <a:t>hadron therapy</a:t>
            </a:r>
            <a:r>
              <a:rPr lang="it-IT" dirty="0" smtClean="0">
                <a:solidFill>
                  <a:srgbClr val="003F7E"/>
                </a:solidFill>
              </a:rPr>
              <a:t> quality controls 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3F7E"/>
                </a:solidFill>
              </a:rPr>
              <a:t>Future programs </a:t>
            </a:r>
            <a:endParaRPr lang="en-GB" dirty="0" smtClean="0">
              <a:solidFill>
                <a:srgbClr val="003F7E"/>
              </a:solidFill>
            </a:endParaRP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fr-CH" b="1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1"/>
            <a:ext cx="7467600" cy="708422"/>
          </a:xfrm>
        </p:spPr>
        <p:txBody>
          <a:bodyPr/>
          <a:lstStyle/>
          <a:p>
            <a:r>
              <a:rPr lang="it-IT" dirty="0" smtClean="0"/>
              <a:t>Online double </a:t>
            </a:r>
            <a:r>
              <a:rPr lang="it-IT" dirty="0" err="1" smtClean="0"/>
              <a:t>channeling</a:t>
            </a:r>
            <a:r>
              <a:rPr lang="it-IT" dirty="0" smtClean="0"/>
              <a:t> </a:t>
            </a:r>
            <a:r>
              <a:rPr lang="it-IT" dirty="0" err="1" smtClean="0"/>
              <a:t>monitoring</a:t>
            </a:r>
            <a:endParaRPr lang="en-GB" dirty="0"/>
          </a:p>
        </p:txBody>
      </p:sp>
      <p:pic>
        <p:nvPicPr>
          <p:cNvPr id="3" name="double_channel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"/>
                </p14:media>
              </p:ext>
            </p:extLst>
          </p:nvPr>
        </p:nvPicPr>
        <p:blipFill rotWithShape="1">
          <a:blip r:embed="rId4" cstate="print"/>
          <a:srcRect l="26183"/>
          <a:stretch>
            <a:fillRect/>
          </a:stretch>
        </p:blipFill>
        <p:spPr>
          <a:xfrm rot="5400000">
            <a:off x="-362743" y="1284883"/>
            <a:ext cx="4031925" cy="307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85" y="1304385"/>
            <a:ext cx="4694691" cy="3369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574" y="4755413"/>
            <a:ext cx="2579376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/>
              <a:t>F.Murtas</a:t>
            </a:r>
            <a:r>
              <a:rPr lang="en-GB" sz="1200" dirty="0"/>
              <a:t>,  A. </a:t>
            </a:r>
            <a:r>
              <a:rPr lang="en-GB" sz="1200" dirty="0" err="1"/>
              <a:t>Natochi</a:t>
            </a:r>
            <a:r>
              <a:rPr lang="en-GB" sz="1200" dirty="0"/>
              <a:t>,  </a:t>
            </a:r>
            <a:r>
              <a:rPr lang="en-GB" sz="1200" dirty="0" err="1" smtClean="0"/>
              <a:t>W.Scandale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5837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024" y="0"/>
            <a:ext cx="8105775" cy="708422"/>
          </a:xfrm>
        </p:spPr>
        <p:txBody>
          <a:bodyPr/>
          <a:lstStyle/>
          <a:p>
            <a:r>
              <a:rPr lang="en-US" dirty="0" smtClean="0"/>
              <a:t>Timepix telescope for crystal tests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" y="843525"/>
            <a:ext cx="2419515" cy="1814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774" y="881930"/>
            <a:ext cx="6300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We have used two quads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and two 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timepix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 as telescope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for measurements with </a:t>
            </a:r>
            <a:r>
              <a:rPr lang="en-US" sz="1800" dirty="0" smtClean="0">
                <a:solidFill>
                  <a:srgbClr val="FF0000"/>
                </a:solidFill>
              </a:rPr>
              <a:t>track reconstruction using the </a:t>
            </a:r>
            <a:r>
              <a:rPr lang="en-US" sz="1800" dirty="0" err="1" smtClean="0">
                <a:solidFill>
                  <a:srgbClr val="FF0000"/>
                </a:solidFill>
              </a:rPr>
              <a:t>ToA</a:t>
            </a:r>
            <a:r>
              <a:rPr lang="en-US" sz="1800" dirty="0" smtClean="0">
                <a:solidFill>
                  <a:srgbClr val="FF0000"/>
                </a:solidFill>
              </a:rPr>
              <a:t> mode.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The telescope was 100 meters from the crystals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The result are comparable with the CMS tracker used up to now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234" y="2686977"/>
            <a:ext cx="2402181" cy="2112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0479" y="3419942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This is the image of main and the channeled beam 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produced by the crystal on test.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0188" y="3954"/>
            <a:ext cx="8105775" cy="708422"/>
          </a:xfrm>
        </p:spPr>
        <p:txBody>
          <a:bodyPr/>
          <a:lstStyle/>
          <a:p>
            <a:r>
              <a:rPr lang="en-US" dirty="0" err="1" smtClean="0"/>
              <a:t>TimepixQuad</a:t>
            </a:r>
            <a:r>
              <a:rPr lang="en-US" dirty="0" smtClean="0"/>
              <a:t> detector for test on beam extraction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262" y="2989745"/>
            <a:ext cx="2411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We have used two quads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as beam monitor near the crystals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n counting mode for studies on beam extraction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1" y="1013334"/>
            <a:ext cx="2404867" cy="18036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76413" y="920335"/>
            <a:ext cx="3018447" cy="3983243"/>
            <a:chOff x="2876413" y="920335"/>
            <a:chExt cx="3018447" cy="3983243"/>
          </a:xfrm>
        </p:grpSpPr>
        <p:sp>
          <p:nvSpPr>
            <p:cNvPr id="10" name="Down Arrow 9"/>
            <p:cNvSpPr/>
            <p:nvPr/>
          </p:nvSpPr>
          <p:spPr bwMode="auto">
            <a:xfrm>
              <a:off x="4283075" y="2610155"/>
              <a:ext cx="365735" cy="674906"/>
            </a:xfrm>
            <a:prstGeom prst="downArrow">
              <a:avLst/>
            </a:prstGeom>
            <a:solidFill>
              <a:srgbClr val="4F81BD">
                <a:alpha val="52157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180" y="920335"/>
              <a:ext cx="3012680" cy="16516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413" y="3263040"/>
              <a:ext cx="2999748" cy="16405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03900" y="2648560"/>
              <a:ext cx="1438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subtraction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47340" y="1061744"/>
            <a:ext cx="3578203" cy="3863447"/>
            <a:chOff x="5647340" y="1061744"/>
            <a:chExt cx="3578203" cy="386344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340" y="1061744"/>
              <a:ext cx="1766559" cy="171816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876161" y="1124126"/>
              <a:ext cx="3349382" cy="3801065"/>
              <a:chOff x="5876161" y="1124126"/>
              <a:chExt cx="3349382" cy="380106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375" y="1124126"/>
                <a:ext cx="1638093" cy="155205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8162" y="2851365"/>
                <a:ext cx="2211249" cy="2073826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876161" y="1295953"/>
                <a:ext cx="159184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050" dirty="0">
                    <a:solidFill>
                      <a:schemeClr val="bg1"/>
                    </a:solidFill>
                    <a:latin typeface="LiberationSans"/>
                  </a:rPr>
                  <a:t>Without any object</a:t>
                </a:r>
              </a:p>
              <a:p>
                <a:r>
                  <a:rPr lang="en-GB" sz="1050" dirty="0">
                    <a:solidFill>
                      <a:schemeClr val="bg1"/>
                    </a:solidFill>
                    <a:latin typeface="LiberationSans"/>
                  </a:rPr>
                  <a:t>on the beam</a:t>
                </a:r>
                <a:endParaRPr lang="en-GB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841403" y="1284475"/>
                <a:ext cx="124906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>
                    <a:latin typeface="LiberationSans"/>
                  </a:rPr>
                  <a:t>Crystal in VR</a:t>
                </a:r>
              </a:p>
              <a:p>
                <a:r>
                  <a:rPr lang="en-GB" sz="1200" dirty="0">
                    <a:latin typeface="LiberationSans"/>
                  </a:rPr>
                  <a:t>+ septum</a:t>
                </a:r>
                <a:endParaRPr lang="en-GB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648810" y="3139155"/>
                <a:ext cx="174013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LiberationSans"/>
                  </a:rPr>
                  <a:t>Image subtraction</a:t>
                </a:r>
                <a:endParaRPr lang="en-GB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84275" y="4383876"/>
                <a:ext cx="8547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 smtClean="0"/>
                  <a:t>Chanelling</a:t>
                </a:r>
                <a:endParaRPr lang="en-GB" sz="1100" dirty="0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7555513" y="4261570"/>
                <a:ext cx="165697" cy="15362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8412500" y="3612472"/>
                <a:ext cx="8130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0" dirty="0" smtClean="0"/>
                  <a:t>Volume</a:t>
                </a:r>
              </a:p>
              <a:p>
                <a:r>
                  <a:rPr lang="it-IT" sz="1050" dirty="0" err="1" smtClean="0"/>
                  <a:t>Reflection</a:t>
                </a:r>
                <a:endParaRPr lang="en-GB" sz="1050" dirty="0"/>
              </a:p>
            </p:txBody>
          </p:sp>
          <p:cxnSp>
            <p:nvCxnSpPr>
              <p:cNvPr id="34" name="Straight Arrow Connector 33"/>
              <p:cNvCxnSpPr>
                <a:stCxn id="33" idx="1"/>
              </p:cNvCxnSpPr>
              <p:nvPr/>
            </p:nvCxnSpPr>
            <p:spPr bwMode="auto">
              <a:xfrm flipH="1">
                <a:off x="8068288" y="3827916"/>
                <a:ext cx="344212" cy="10136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2" name="TextBox 21"/>
          <p:cNvSpPr txBox="1"/>
          <p:nvPr/>
        </p:nvSpPr>
        <p:spPr>
          <a:xfrm>
            <a:off x="6229188" y="4854072"/>
            <a:ext cx="2579376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/>
              <a:t>F.Murtas</a:t>
            </a:r>
            <a:r>
              <a:rPr lang="en-GB" sz="1200" dirty="0"/>
              <a:t>,  A. </a:t>
            </a:r>
            <a:r>
              <a:rPr lang="en-GB" sz="1200" dirty="0" err="1"/>
              <a:t>Natochi</a:t>
            </a:r>
            <a:r>
              <a:rPr lang="en-GB" sz="1200" dirty="0"/>
              <a:t>,  </a:t>
            </a:r>
            <a:r>
              <a:rPr lang="en-GB" sz="1200" dirty="0" err="1" smtClean="0"/>
              <a:t>W.Scandale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91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887" y="0"/>
            <a:ext cx="7467600" cy="708422"/>
          </a:xfrm>
        </p:spPr>
        <p:txBody>
          <a:bodyPr/>
          <a:lstStyle/>
          <a:p>
            <a:r>
              <a:rPr lang="it-IT" dirty="0" smtClean="0"/>
              <a:t>Measurements on neutron beam (nTOF@CERN) 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3131" r="35699" b="14285"/>
          <a:stretch/>
        </p:blipFill>
        <p:spPr>
          <a:xfrm>
            <a:off x="155035" y="967130"/>
            <a:ext cx="3380030" cy="230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8573" y="1485583"/>
            <a:ext cx="2286225" cy="128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99" y="1688435"/>
            <a:ext cx="3377476" cy="2744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507" y="3451009"/>
            <a:ext cx="5166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3F7E"/>
                </a:solidFill>
              </a:rPr>
              <a:t>There is a big interest in the Neutron Spallation </a:t>
            </a:r>
            <a:r>
              <a:rPr lang="it-IT" sz="1600" dirty="0">
                <a:solidFill>
                  <a:srgbClr val="003F7E"/>
                </a:solidFill>
              </a:rPr>
              <a:t>S</a:t>
            </a:r>
            <a:r>
              <a:rPr lang="it-IT" sz="1600" dirty="0" smtClean="0">
                <a:solidFill>
                  <a:srgbClr val="003F7E"/>
                </a:solidFill>
              </a:rPr>
              <a:t>ource</a:t>
            </a:r>
          </a:p>
          <a:p>
            <a:r>
              <a:rPr lang="it-IT" sz="1600" dirty="0" smtClean="0">
                <a:solidFill>
                  <a:srgbClr val="003F7E"/>
                </a:solidFill>
              </a:rPr>
              <a:t>for a good monitoring of beam position and intensity</a:t>
            </a:r>
          </a:p>
          <a:p>
            <a:endParaRPr lang="it-IT" sz="1600" dirty="0" smtClean="0">
              <a:solidFill>
                <a:srgbClr val="003F7E"/>
              </a:solidFill>
            </a:endParaRPr>
          </a:p>
          <a:p>
            <a:r>
              <a:rPr lang="it-IT" sz="1600" dirty="0" smtClean="0">
                <a:solidFill>
                  <a:srgbClr val="003F7E"/>
                </a:solidFill>
              </a:rPr>
              <a:t>The Timepix-quad has been recently </a:t>
            </a:r>
          </a:p>
          <a:p>
            <a:r>
              <a:rPr lang="it-IT" sz="1600" dirty="0" smtClean="0">
                <a:solidFill>
                  <a:srgbClr val="003F7E"/>
                </a:solidFill>
              </a:rPr>
              <a:t>used for the beam alignment at nTOF faclity at CERN </a:t>
            </a:r>
          </a:p>
          <a:p>
            <a:r>
              <a:rPr lang="it-IT" sz="1600" dirty="0" smtClean="0">
                <a:solidFill>
                  <a:srgbClr val="003F7E"/>
                </a:solidFill>
              </a:rPr>
              <a:t> </a:t>
            </a:r>
            <a:endParaRPr lang="it-IT" sz="1600" dirty="0">
              <a:solidFill>
                <a:srgbClr val="003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89" y="1765245"/>
            <a:ext cx="82493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DIAMONDPix</a:t>
            </a:r>
          </a:p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Higly pixelated diamond detector</a:t>
            </a:r>
            <a:endParaRPr lang="it-IT" sz="4000" b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126" y="-6053"/>
            <a:ext cx="7467600" cy="70842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radiation hardness detector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069795" y="2514142"/>
            <a:ext cx="2492834" cy="1958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51" y="3685495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Recently two </a:t>
            </a:r>
            <a:r>
              <a:rPr lang="en-US" sz="1800" dirty="0" err="1">
                <a:solidFill>
                  <a:srgbClr val="002060"/>
                </a:solidFill>
              </a:rPr>
              <a:t>D</a:t>
            </a:r>
            <a:r>
              <a:rPr lang="en-US" sz="1800" dirty="0" err="1" smtClean="0">
                <a:solidFill>
                  <a:srgbClr val="002060"/>
                </a:solidFill>
              </a:rPr>
              <a:t>iamondpix</a:t>
            </a:r>
            <a:r>
              <a:rPr lang="en-US" sz="1800" dirty="0" smtClean="0">
                <a:solidFill>
                  <a:srgbClr val="002060"/>
                </a:solidFill>
              </a:rPr>
              <a:t> have been tested on 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charged and neutron beam for future applications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pic>
        <p:nvPicPr>
          <p:cNvPr id="7" name="Picture" descr="C:\Users\claps\Desktop\DIAMONDs\ImmaginiPoster\projec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91" y="1864826"/>
            <a:ext cx="2401170" cy="162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" descr="C:\Users\claps\Desktop\DIAMONDs\ImmaginiPaper\tiff files\2AFIG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47" y="836409"/>
            <a:ext cx="3168650" cy="90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3157901" y="971016"/>
            <a:ext cx="4992787" cy="1525374"/>
            <a:chOff x="3157901" y="971016"/>
            <a:chExt cx="4992787" cy="1525374"/>
          </a:xfrm>
        </p:grpSpPr>
        <p:pic>
          <p:nvPicPr>
            <p:cNvPr id="11" name="Picture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96660" y="971016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9670" y="985764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5748" y="995289"/>
              <a:ext cx="1424940" cy="105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5149189" y="2034725"/>
              <a:ext cx="1428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Pads on diamond </a:t>
              </a:r>
            </a:p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downward surface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7901" y="2016885"/>
              <a:ext cx="1983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Gold cathode on diamond </a:t>
              </a:r>
            </a:p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upward surface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9007" y="2108598"/>
              <a:ext cx="1193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Timepix3 Pads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409403" y="689280"/>
            <a:ext cx="2908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3F7E"/>
                </a:solidFill>
                <a:latin typeface="+mn-lt"/>
                <a:ea typeface="Droid Sans Fallback"/>
              </a:rPr>
              <a:t>Made by Element6 and </a:t>
            </a:r>
            <a:r>
              <a:rPr lang="en-US" sz="1200" dirty="0" err="1" smtClean="0">
                <a:solidFill>
                  <a:srgbClr val="003F7E"/>
                </a:solidFill>
                <a:latin typeface="+mn-lt"/>
                <a:ea typeface="Droid Sans Fallback"/>
              </a:rPr>
              <a:t>Fraunhofer</a:t>
            </a:r>
            <a:r>
              <a:rPr lang="en-US" sz="1200" dirty="0" smtClean="0">
                <a:solidFill>
                  <a:srgbClr val="003F7E"/>
                </a:solidFill>
                <a:latin typeface="+mn-lt"/>
                <a:ea typeface="Droid Sans Fallback"/>
              </a:rPr>
              <a:t> </a:t>
            </a:r>
            <a:r>
              <a:rPr lang="en-US" sz="1200" dirty="0">
                <a:solidFill>
                  <a:srgbClr val="003F7E"/>
                </a:solidFill>
                <a:latin typeface="+mn-lt"/>
                <a:ea typeface="Droid Sans Fallback"/>
              </a:rPr>
              <a:t>IZM </a:t>
            </a:r>
            <a:endParaRPr lang="it-IT" sz="1200" dirty="0">
              <a:solidFill>
                <a:srgbClr val="003F7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0"/>
            <a:ext cx="7467600" cy="70842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radiation hardness detector </a:t>
            </a: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5445" y="42286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495" y="4109066"/>
            <a:ext cx="9336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Details on :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err="1" smtClean="0">
                <a:solidFill>
                  <a:srgbClr val="009644"/>
                </a:solidFill>
              </a:rPr>
              <a:t>Diamondpix</a:t>
            </a:r>
            <a:r>
              <a:rPr lang="en-US" sz="1800" dirty="0" smtClean="0">
                <a:solidFill>
                  <a:srgbClr val="009644"/>
                </a:solidFill>
              </a:rPr>
              <a:t>: a CVD diamond detector with </a:t>
            </a:r>
            <a:r>
              <a:rPr lang="en-US" sz="1800" dirty="0" smtClean="0">
                <a:solidFill>
                  <a:srgbClr val="009644"/>
                </a:solidFill>
              </a:rPr>
              <a:t>Timepix3 </a:t>
            </a:r>
            <a:r>
              <a:rPr lang="en-US" sz="1800" dirty="0" smtClean="0">
                <a:solidFill>
                  <a:srgbClr val="009644"/>
                </a:solidFill>
              </a:rPr>
              <a:t>chip interface </a:t>
            </a:r>
            <a:r>
              <a:rPr lang="en-US" sz="1800" dirty="0" smtClean="0">
                <a:solidFill>
                  <a:srgbClr val="009644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TNS </a:t>
            </a:r>
            <a:r>
              <a:rPr lang="en-US" sz="1800" dirty="0" smtClean="0">
                <a:solidFill>
                  <a:srgbClr val="FF0000"/>
                </a:solidFill>
              </a:rPr>
              <a:t>00581-2018-R1 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" name="Picture" descr="C:\Users\claps\Desktop\DIAMONDs\ImmaginiPoster\neutron&amp;gamma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176" y="798218"/>
            <a:ext cx="3286964" cy="292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5835" y="3656770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F7E"/>
                </a:solidFill>
              </a:rPr>
              <a:t>Neutron / Gamma discrimination</a:t>
            </a:r>
            <a:endParaRPr lang="it-IT" dirty="0">
              <a:solidFill>
                <a:srgbClr val="003F7E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42041" y="613572"/>
            <a:ext cx="7991850" cy="3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49" name="Picture" descr="n14MeV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91" y="1246298"/>
            <a:ext cx="5327900" cy="16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 flipV="1">
            <a:off x="3942041" y="2911267"/>
            <a:ext cx="79918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16" name="Group 15"/>
          <p:cNvGrpSpPr/>
          <p:nvPr/>
        </p:nvGrpSpPr>
        <p:grpSpPr>
          <a:xfrm>
            <a:off x="3727090" y="2863633"/>
            <a:ext cx="4698866" cy="400110"/>
            <a:chOff x="3727090" y="2863633"/>
            <a:chExt cx="4698866" cy="400110"/>
          </a:xfrm>
        </p:grpSpPr>
        <p:sp>
          <p:nvSpPr>
            <p:cNvPr id="12" name="TextBox 11"/>
            <p:cNvSpPr txBox="1"/>
            <p:nvPr/>
          </p:nvSpPr>
          <p:spPr>
            <a:xfrm>
              <a:off x="5631074" y="2863633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3F7E"/>
                  </a:solidFill>
                </a:rPr>
                <a:t>N</a:t>
              </a:r>
              <a:r>
                <a:rPr lang="it-IT" dirty="0" smtClean="0">
                  <a:solidFill>
                    <a:srgbClr val="003F7E"/>
                  </a:solidFill>
                </a:rPr>
                <a:t>eutrons</a:t>
              </a:r>
              <a:endParaRPr lang="it-IT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2544" y="2863633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3F7E"/>
                  </a:solidFill>
                </a:rPr>
                <a:t>G</a:t>
              </a:r>
              <a:r>
                <a:rPr lang="it-IT" dirty="0" smtClean="0">
                  <a:solidFill>
                    <a:srgbClr val="003F7E"/>
                  </a:solidFill>
                </a:rPr>
                <a:t>ammas</a:t>
              </a:r>
              <a:endParaRPr lang="it-IT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27090" y="2863633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</a:rPr>
                <a:t>Beam image</a:t>
              </a:r>
              <a:endParaRPr lang="it-IT" dirty="0">
                <a:solidFill>
                  <a:srgbClr val="003F7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047230" y="3743115"/>
            <a:ext cx="3288733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G.Claps</a:t>
            </a:r>
            <a:r>
              <a:rPr lang="en-GB" sz="1200" dirty="0" smtClean="0"/>
              <a:t>,  F, </a:t>
            </a:r>
            <a:r>
              <a:rPr lang="en-GB" sz="1200" dirty="0" err="1" smtClean="0"/>
              <a:t>Cordella</a:t>
            </a:r>
            <a:r>
              <a:rPr lang="en-GB" sz="1200" dirty="0"/>
              <a:t>, </a:t>
            </a:r>
            <a:r>
              <a:rPr lang="en-GB" sz="1200" dirty="0" err="1" smtClean="0"/>
              <a:t>C.Digiulio</a:t>
            </a:r>
            <a:r>
              <a:rPr lang="en-GB" sz="1200" dirty="0" smtClean="0"/>
              <a:t>, </a:t>
            </a:r>
            <a:r>
              <a:rPr lang="en-GB" sz="1200" dirty="0" smtClean="0"/>
              <a:t>L. </a:t>
            </a:r>
            <a:r>
              <a:rPr lang="en-GB" sz="1200" dirty="0" err="1" smtClean="0"/>
              <a:t>Foggetta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751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726" y="1765245"/>
            <a:ext cx="7568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GEMPix</a:t>
            </a:r>
          </a:p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Higly pixelated 3GEM detector</a:t>
            </a:r>
            <a:endParaRPr lang="it-IT" sz="4000" b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8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GEMPix</a:t>
            </a:r>
            <a:r>
              <a:rPr lang="en-US" sz="2700" dirty="0"/>
              <a:t>: triple-GEM + </a:t>
            </a:r>
            <a:r>
              <a:rPr lang="en-US" sz="2700" dirty="0" err="1"/>
              <a:t>Timepix</a:t>
            </a:r>
            <a:r>
              <a:rPr lang="en-US" sz="2700" dirty="0"/>
              <a:t> ASIC</a:t>
            </a:r>
            <a:endParaRPr lang="en-GB" sz="27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922338"/>
            <a:ext cx="2743200" cy="1566862"/>
          </a:xfrm>
        </p:spPr>
        <p:txBody>
          <a:bodyPr>
            <a:noAutofit/>
          </a:bodyPr>
          <a:lstStyle/>
          <a:p>
            <a:pPr marL="27432" indent="0">
              <a:buNone/>
            </a:pPr>
            <a:r>
              <a:rPr lang="en-US" b="0" dirty="0">
                <a:solidFill>
                  <a:srgbClr val="FF0000"/>
                </a:solidFill>
              </a:rPr>
              <a:t>3 GEMs:</a:t>
            </a:r>
          </a:p>
          <a:p>
            <a:r>
              <a:rPr lang="en-US" sz="1350" b="0" dirty="0" err="1"/>
              <a:t>Kapton</a:t>
            </a:r>
            <a:r>
              <a:rPr lang="en-US" sz="1350" b="0" dirty="0"/>
              <a:t> foil with thin copper layers</a:t>
            </a:r>
          </a:p>
          <a:p>
            <a:r>
              <a:rPr lang="en-US" sz="1350" b="0" dirty="0"/>
              <a:t>Gas amplification in holes (large field)</a:t>
            </a:r>
          </a:p>
          <a:p>
            <a:r>
              <a:rPr lang="en-US" sz="1350" b="0" dirty="0"/>
              <a:t>Total gain of max 10</a:t>
            </a:r>
            <a:r>
              <a:rPr lang="en-US" sz="1350" b="0" baseline="30000" dirty="0"/>
              <a:t>5</a:t>
            </a:r>
            <a:endParaRPr lang="en-GB" sz="1350" b="0" dirty="0"/>
          </a:p>
        </p:txBody>
      </p:sp>
      <p:pic>
        <p:nvPicPr>
          <p:cNvPr id="10" name="Picture 2" descr="C:\Users\jleidner\sciebo\GEMPix\Plots\Presentations\DPG_2016\Pictures\KaptonFoil_Hole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36274"/>
            <a:ext cx="2699239" cy="19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leidner\sciebo\GEMPix\Plots\Presentations\Pictures\GEMPix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7" y="2279952"/>
            <a:ext cx="2000249" cy="22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jleidner\sciebo\GEMPix\Plots\Presentations\DPG_2016\Pictures\GEM_Multiplicatio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31" y="2593424"/>
            <a:ext cx="1880696" cy="17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897489" y="924235"/>
            <a:ext cx="2743200" cy="1567448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4 </a:t>
            </a:r>
            <a:r>
              <a:rPr lang="en-US" sz="1800" dirty="0" err="1">
                <a:solidFill>
                  <a:srgbClr val="FF0000"/>
                </a:solidFill>
              </a:rPr>
              <a:t>Timepix</a:t>
            </a:r>
            <a:r>
              <a:rPr lang="en-US" sz="1800" dirty="0">
                <a:solidFill>
                  <a:srgbClr val="FF0000"/>
                </a:solidFill>
              </a:rPr>
              <a:t> chips:</a:t>
            </a:r>
          </a:p>
          <a:p>
            <a:r>
              <a:rPr lang="en-US" sz="1350" dirty="0">
                <a:solidFill>
                  <a:srgbClr val="003F7E"/>
                </a:solidFill>
              </a:rPr>
              <a:t>512 x 512 pixels </a:t>
            </a:r>
          </a:p>
          <a:p>
            <a:r>
              <a:rPr lang="en-US" sz="1350" dirty="0">
                <a:solidFill>
                  <a:srgbClr val="003F7E"/>
                </a:solidFill>
              </a:rPr>
              <a:t>each 55µm x 55 µm</a:t>
            </a:r>
          </a:p>
          <a:p>
            <a:r>
              <a:rPr lang="en-US" sz="1350" dirty="0">
                <a:solidFill>
                  <a:srgbClr val="003F7E"/>
                </a:solidFill>
              </a:rPr>
              <a:t>detection threshold per pixel of 1000 electrons</a:t>
            </a:r>
          </a:p>
        </p:txBody>
      </p:sp>
      <p:pic>
        <p:nvPicPr>
          <p:cNvPr id="13" name="Picture 2" descr="ARD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4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GEMPix: triple-GEM + Timepix </a:t>
            </a:r>
            <a:r>
              <a:rPr lang="it-IT" dirty="0" smtClean="0"/>
              <a:t>ASIC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4204838" y="735546"/>
            <a:ext cx="160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Head-on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7346" y="2228946"/>
            <a:ext cx="147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Side-on</a:t>
            </a:r>
            <a:endParaRPr lang="en-GB" sz="2400" b="1" dirty="0">
              <a:solidFill>
                <a:srgbClr val="0070C0"/>
              </a:solidFill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277541" y="819321"/>
            <a:ext cx="3695700" cy="1999834"/>
            <a:chOff x="1688306" y="1406525"/>
            <a:chExt cx="4926807" cy="2666445"/>
          </a:xfrm>
        </p:grpSpPr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3060700"/>
              <a:ext cx="4357688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2339975" y="2636838"/>
              <a:ext cx="288925" cy="42386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4333875" y="2636838"/>
              <a:ext cx="288925" cy="42386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121587" y="2989263"/>
              <a:ext cx="720609" cy="714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2484438" y="3276600"/>
              <a:ext cx="46037" cy="73025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auto">
            <a:xfrm>
              <a:off x="4427538" y="3276600"/>
              <a:ext cx="46037" cy="73025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16" name="TextBox 29"/>
            <p:cNvSpPr txBox="1">
              <a:spLocks noChangeArrowheads="1"/>
            </p:cNvSpPr>
            <p:nvPr/>
          </p:nvSpPr>
          <p:spPr bwMode="auto">
            <a:xfrm>
              <a:off x="3416300" y="3703638"/>
              <a:ext cx="18147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 b="0">
                  <a:solidFill>
                    <a:srgbClr val="000066"/>
                  </a:solidFill>
                </a:rPr>
                <a:t>Gas flux AR CO</a:t>
              </a:r>
              <a:r>
                <a:rPr lang="en-GB" sz="1200" b="0" baseline="-250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17" name="Bent Arrow 16"/>
            <p:cNvSpPr/>
            <p:nvPr/>
          </p:nvSpPr>
          <p:spPr bwMode="auto">
            <a:xfrm rot="16200000">
              <a:off x="2827138" y="3067917"/>
              <a:ext cx="195262" cy="901555"/>
            </a:xfrm>
            <a:prstGeom prst="bentArrow">
              <a:avLst/>
            </a:prstGeom>
            <a:solidFill>
              <a:srgbClr val="00B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18" name="Bent Arrow 17"/>
            <p:cNvSpPr/>
            <p:nvPr/>
          </p:nvSpPr>
          <p:spPr bwMode="auto">
            <a:xfrm flipV="1">
              <a:off x="4427890" y="3421063"/>
              <a:ext cx="720609" cy="185737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cxnSp>
          <p:nvCxnSpPr>
            <p:cNvPr id="19" name="Straight Arrow Connector 26"/>
            <p:cNvCxnSpPr>
              <a:cxnSpLocks noChangeShapeType="1"/>
            </p:cNvCxnSpPr>
            <p:nvPr/>
          </p:nvCxnSpPr>
          <p:spPr bwMode="auto">
            <a:xfrm>
              <a:off x="3416300" y="1744663"/>
              <a:ext cx="0" cy="644525"/>
            </a:xfrm>
            <a:prstGeom prst="straightConnector1">
              <a:avLst/>
            </a:prstGeom>
            <a:noFill/>
            <a:ln w="19050" algn="ctr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33"/>
            <p:cNvCxnSpPr>
              <a:cxnSpLocks noChangeShapeType="1"/>
            </p:cNvCxnSpPr>
            <p:nvPr/>
          </p:nvCxnSpPr>
          <p:spPr bwMode="auto">
            <a:xfrm>
              <a:off x="2628900" y="2924175"/>
              <a:ext cx="1704975" cy="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39"/>
            <p:cNvCxnSpPr>
              <a:cxnSpLocks noChangeShapeType="1"/>
            </p:cNvCxnSpPr>
            <p:nvPr/>
          </p:nvCxnSpPr>
          <p:spPr bwMode="auto">
            <a:xfrm>
              <a:off x="2627313" y="2852738"/>
              <a:ext cx="1706562" cy="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40"/>
            <p:cNvCxnSpPr>
              <a:cxnSpLocks noChangeShapeType="1"/>
            </p:cNvCxnSpPr>
            <p:nvPr/>
          </p:nvCxnSpPr>
          <p:spPr bwMode="auto">
            <a:xfrm>
              <a:off x="2627313" y="2781300"/>
              <a:ext cx="1704975" cy="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Box 41"/>
            <p:cNvSpPr txBox="1">
              <a:spLocks noChangeArrowheads="1"/>
            </p:cNvSpPr>
            <p:nvPr/>
          </p:nvSpPr>
          <p:spPr bwMode="auto">
            <a:xfrm>
              <a:off x="1688306" y="1879600"/>
              <a:ext cx="13296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 b="0">
                  <a:solidFill>
                    <a:srgbClr val="000066"/>
                  </a:solidFill>
                </a:rPr>
                <a:t>Triple GEM</a:t>
              </a:r>
            </a:p>
          </p:txBody>
        </p:sp>
        <p:cxnSp>
          <p:nvCxnSpPr>
            <p:cNvPr id="24" name="Straight Arrow Connector 43"/>
            <p:cNvCxnSpPr>
              <a:cxnSpLocks noChangeShapeType="1"/>
              <a:stCxn id="23" idx="2"/>
            </p:cNvCxnSpPr>
            <p:nvPr/>
          </p:nvCxnSpPr>
          <p:spPr bwMode="auto">
            <a:xfrm>
              <a:off x="2339975" y="2219325"/>
              <a:ext cx="651668" cy="629444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45"/>
            <p:cNvSpPr txBox="1">
              <a:spLocks noChangeArrowheads="1"/>
            </p:cNvSpPr>
            <p:nvPr/>
          </p:nvSpPr>
          <p:spPr bwMode="auto">
            <a:xfrm>
              <a:off x="3902075" y="2219325"/>
              <a:ext cx="1528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 b="0">
                  <a:solidFill>
                    <a:srgbClr val="000066"/>
                  </a:solidFill>
                </a:rPr>
                <a:t>Mylar window</a:t>
              </a:r>
            </a:p>
          </p:txBody>
        </p:sp>
        <p:sp>
          <p:nvSpPr>
            <p:cNvPr id="26" name="TextBox 48"/>
            <p:cNvSpPr txBox="1">
              <a:spLocks noChangeArrowheads="1"/>
            </p:cNvSpPr>
            <p:nvPr/>
          </p:nvSpPr>
          <p:spPr bwMode="auto">
            <a:xfrm>
              <a:off x="2470149" y="1406525"/>
              <a:ext cx="2237860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050" b="0">
                  <a:solidFill>
                    <a:srgbClr val="000066"/>
                  </a:solidFill>
                </a:rPr>
                <a:t>Particles to be analysed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902512" y="2565400"/>
              <a:ext cx="1882472" cy="714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340663" y="2557463"/>
              <a:ext cx="719022" cy="7302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cxnSp>
          <p:nvCxnSpPr>
            <p:cNvPr id="29" name="Straight Connector 54"/>
            <p:cNvCxnSpPr>
              <a:cxnSpLocks noChangeShapeType="1"/>
            </p:cNvCxnSpPr>
            <p:nvPr/>
          </p:nvCxnSpPr>
          <p:spPr bwMode="auto">
            <a:xfrm>
              <a:off x="2957513" y="2565400"/>
              <a:ext cx="1171575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57"/>
            <p:cNvCxnSpPr>
              <a:cxnSpLocks noChangeShapeType="1"/>
            </p:cNvCxnSpPr>
            <p:nvPr/>
          </p:nvCxnSpPr>
          <p:spPr bwMode="auto">
            <a:xfrm>
              <a:off x="3568700" y="1897063"/>
              <a:ext cx="0" cy="644525"/>
            </a:xfrm>
            <a:prstGeom prst="straightConnector1">
              <a:avLst/>
            </a:prstGeom>
            <a:noFill/>
            <a:ln w="19050" algn="ctr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58"/>
            <p:cNvCxnSpPr>
              <a:cxnSpLocks noChangeShapeType="1"/>
            </p:cNvCxnSpPr>
            <p:nvPr/>
          </p:nvCxnSpPr>
          <p:spPr bwMode="auto">
            <a:xfrm>
              <a:off x="3276600" y="1909763"/>
              <a:ext cx="0" cy="644525"/>
            </a:xfrm>
            <a:prstGeom prst="straightConnector1">
              <a:avLst/>
            </a:prstGeom>
            <a:noFill/>
            <a:ln w="19050" algn="ctr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4193958" y="2522674"/>
            <a:ext cx="3694510" cy="1714595"/>
            <a:chOff x="1688306" y="1595438"/>
            <a:chExt cx="4926807" cy="2514412"/>
          </a:xfrm>
        </p:grpSpPr>
        <p:pic>
          <p:nvPicPr>
            <p:cNvPr id="33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3060700"/>
              <a:ext cx="4357688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339975" y="2354263"/>
              <a:ext cx="288925" cy="70643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4333875" y="2354263"/>
              <a:ext cx="288925" cy="70643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120462" y="2988765"/>
              <a:ext cx="720841" cy="715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339286" y="2276387"/>
              <a:ext cx="3445430" cy="7857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2484438" y="3276600"/>
              <a:ext cx="46037" cy="73025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4427538" y="3276600"/>
              <a:ext cx="46037" cy="73025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40" name="TextBox 29"/>
            <p:cNvSpPr txBox="1">
              <a:spLocks noChangeArrowheads="1"/>
            </p:cNvSpPr>
            <p:nvPr/>
          </p:nvSpPr>
          <p:spPr bwMode="auto">
            <a:xfrm>
              <a:off x="3416300" y="3703638"/>
              <a:ext cx="1041478" cy="40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 b="0">
                  <a:solidFill>
                    <a:srgbClr val="000066"/>
                  </a:solidFill>
                </a:rPr>
                <a:t>Gas flux</a:t>
              </a:r>
            </a:p>
          </p:txBody>
        </p:sp>
        <p:sp>
          <p:nvSpPr>
            <p:cNvPr id="41" name="Bent Arrow 40"/>
            <p:cNvSpPr/>
            <p:nvPr/>
          </p:nvSpPr>
          <p:spPr bwMode="auto">
            <a:xfrm rot="16200000">
              <a:off x="2826675" y="3067761"/>
              <a:ext cx="193809" cy="901845"/>
            </a:xfrm>
            <a:prstGeom prst="bentArrow">
              <a:avLst/>
            </a:prstGeom>
            <a:solidFill>
              <a:srgbClr val="00B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42" name="Bent Arrow 41"/>
            <p:cNvSpPr/>
            <p:nvPr/>
          </p:nvSpPr>
          <p:spPr bwMode="auto">
            <a:xfrm flipV="1">
              <a:off x="4427185" y="3421779"/>
              <a:ext cx="720841" cy="185078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 sz="1500">
                <a:cs typeface="Arial" charset="0"/>
              </a:endParaRPr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2339975" y="2420938"/>
              <a:ext cx="288925" cy="28733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44" name="Rectangle 34"/>
            <p:cNvSpPr>
              <a:spLocks noChangeArrowheads="1"/>
            </p:cNvSpPr>
            <p:nvPr/>
          </p:nvSpPr>
          <p:spPr bwMode="auto">
            <a:xfrm>
              <a:off x="4333875" y="2425700"/>
              <a:ext cx="288925" cy="287338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cxnSp>
          <p:nvCxnSpPr>
            <p:cNvPr id="45" name="Straight Arrow Connector 26"/>
            <p:cNvCxnSpPr>
              <a:cxnSpLocks noChangeShapeType="1"/>
            </p:cNvCxnSpPr>
            <p:nvPr/>
          </p:nvCxnSpPr>
          <p:spPr bwMode="auto">
            <a:xfrm>
              <a:off x="1819275" y="2624138"/>
              <a:ext cx="3760788" cy="0"/>
            </a:xfrm>
            <a:prstGeom prst="straightConnector1">
              <a:avLst/>
            </a:prstGeom>
            <a:noFill/>
            <a:ln w="19050" algn="ctr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33"/>
            <p:cNvCxnSpPr>
              <a:cxnSpLocks noChangeShapeType="1"/>
            </p:cNvCxnSpPr>
            <p:nvPr/>
          </p:nvCxnSpPr>
          <p:spPr bwMode="auto">
            <a:xfrm>
              <a:off x="2628900" y="2924175"/>
              <a:ext cx="1704975" cy="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Connector 39"/>
            <p:cNvCxnSpPr>
              <a:cxnSpLocks noChangeShapeType="1"/>
            </p:cNvCxnSpPr>
            <p:nvPr/>
          </p:nvCxnSpPr>
          <p:spPr bwMode="auto">
            <a:xfrm>
              <a:off x="2627313" y="2852738"/>
              <a:ext cx="1706562" cy="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40"/>
            <p:cNvCxnSpPr>
              <a:cxnSpLocks noChangeShapeType="1"/>
            </p:cNvCxnSpPr>
            <p:nvPr/>
          </p:nvCxnSpPr>
          <p:spPr bwMode="auto">
            <a:xfrm>
              <a:off x="2627313" y="2781300"/>
              <a:ext cx="1704975" cy="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TextBox 41"/>
            <p:cNvSpPr txBox="1">
              <a:spLocks noChangeArrowheads="1"/>
            </p:cNvSpPr>
            <p:nvPr/>
          </p:nvSpPr>
          <p:spPr bwMode="auto">
            <a:xfrm>
              <a:off x="1688306" y="1860550"/>
              <a:ext cx="1330066" cy="40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 b="0">
                  <a:solidFill>
                    <a:srgbClr val="000066"/>
                  </a:solidFill>
                </a:rPr>
                <a:t>Triple GEM</a:t>
              </a:r>
            </a:p>
          </p:txBody>
        </p:sp>
        <p:cxnSp>
          <p:nvCxnSpPr>
            <p:cNvPr id="50" name="Straight Arrow Connector 43"/>
            <p:cNvCxnSpPr>
              <a:cxnSpLocks noChangeShapeType="1"/>
              <a:stCxn id="49" idx="2"/>
            </p:cNvCxnSpPr>
            <p:nvPr/>
          </p:nvCxnSpPr>
          <p:spPr bwMode="auto">
            <a:xfrm>
              <a:off x="2339975" y="2200276"/>
              <a:ext cx="651668" cy="588962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48"/>
            <p:cNvSpPr txBox="1">
              <a:spLocks noChangeArrowheads="1"/>
            </p:cNvSpPr>
            <p:nvPr/>
          </p:nvSpPr>
          <p:spPr bwMode="auto">
            <a:xfrm>
              <a:off x="4760913" y="2730501"/>
              <a:ext cx="1449776" cy="60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050" b="0">
                  <a:solidFill>
                    <a:srgbClr val="000066"/>
                  </a:solidFill>
                </a:rPr>
                <a:t>Particles </a:t>
              </a:r>
            </a:p>
            <a:p>
              <a:pPr eaLnBrk="1" hangingPunct="1"/>
              <a:r>
                <a:rPr lang="en-GB" sz="1050" b="0">
                  <a:solidFill>
                    <a:srgbClr val="000066"/>
                  </a:solidFill>
                </a:rPr>
                <a:t>to be analysed</a:t>
              </a: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3132138" y="2354263"/>
              <a:ext cx="709612" cy="714375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  <p:sp>
          <p:nvSpPr>
            <p:cNvPr id="53" name="TextBox 50"/>
            <p:cNvSpPr txBox="1">
              <a:spLocks noChangeArrowheads="1"/>
            </p:cNvSpPr>
            <p:nvPr/>
          </p:nvSpPr>
          <p:spPr bwMode="auto">
            <a:xfrm>
              <a:off x="2651125" y="1595438"/>
              <a:ext cx="1776841" cy="40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 b="0">
                  <a:solidFill>
                    <a:srgbClr val="000066"/>
                  </a:solidFill>
                </a:rPr>
                <a:t>Length analysed</a:t>
              </a:r>
            </a:p>
          </p:txBody>
        </p:sp>
        <p:sp>
          <p:nvSpPr>
            <p:cNvPr id="54" name="Right Brace 51"/>
            <p:cNvSpPr>
              <a:spLocks/>
            </p:cNvSpPr>
            <p:nvPr/>
          </p:nvSpPr>
          <p:spPr bwMode="auto">
            <a:xfrm rot="-5400000">
              <a:off x="3323431" y="1742282"/>
              <a:ext cx="327025" cy="709612"/>
            </a:xfrm>
            <a:prstGeom prst="rightBrace">
              <a:avLst>
                <a:gd name="adj1" fmla="val 8328"/>
                <a:gd name="adj2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sz="1500"/>
            </a:p>
          </p:txBody>
        </p:sp>
      </p:grpSp>
      <p:pic>
        <p:nvPicPr>
          <p:cNvPr id="55" name="Picture 2" descr="ARD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2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775367"/>
            <a:ext cx="3645694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85825" y="7144"/>
            <a:ext cx="7450138" cy="685800"/>
          </a:xfrm>
        </p:spPr>
        <p:txBody>
          <a:bodyPr/>
          <a:lstStyle/>
          <a:p>
            <a:pPr>
              <a:lnSpc>
                <a:spcPct val="95000"/>
              </a:lnSpc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n-GB" dirty="0" smtClean="0"/>
              <a:t>Hybrid Silicon Pixel Detectors</a:t>
            </a:r>
            <a:endParaRPr lang="en-GB" dirty="0"/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654690" y="3591262"/>
            <a:ext cx="798824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500" dirty="0" smtClean="0">
                <a:solidFill>
                  <a:srgbClr val="003F7E"/>
                </a:solidFill>
              </a:rPr>
              <a:t>Standard </a:t>
            </a:r>
            <a:r>
              <a:rPr lang="en-GB" sz="1500" dirty="0">
                <a:solidFill>
                  <a:srgbClr val="003F7E"/>
                </a:solidFill>
              </a:rPr>
              <a:t>CMOS can be used allowing on-pixel signal processing </a:t>
            </a:r>
          </a:p>
          <a:p>
            <a:endParaRPr lang="en-GB" sz="1500" dirty="0" smtClean="0">
              <a:solidFill>
                <a:srgbClr val="003F7E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can be changed 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 application(Si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GaAs, CdTe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..)</a:t>
            </a:r>
            <a:endParaRPr lang="en-GB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1500" dirty="0">
              <a:solidFill>
                <a:srgbClr val="003F7E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10" y="958850"/>
            <a:ext cx="2571768" cy="267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5422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52485" y="805120"/>
            <a:ext cx="5499687" cy="4068304"/>
            <a:chOff x="1437048" y="697781"/>
            <a:chExt cx="7332915" cy="5424405"/>
          </a:xfrm>
        </p:grpSpPr>
        <p:pic>
          <p:nvPicPr>
            <p:cNvPr id="4099" name="Picture 3" descr="C:\Users\jleidner\sciebo\GEMPix\Plots\Presentations\Pictures\Microdosimetry_FancyEvents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713" y="697781"/>
              <a:ext cx="5857875" cy="542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437048" y="1757993"/>
              <a:ext cx="11674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/>
                <a:t>3x3 cm</a:t>
              </a:r>
              <a:r>
                <a:rPr lang="en-GB" sz="1500" baseline="30000" dirty="0"/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8283740" y="1345154"/>
              <a:ext cx="0" cy="16489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7318924" y="1852806"/>
              <a:ext cx="24711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/>
                <a:t>Z coordinate (1 cm)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8283740" y="3812997"/>
              <a:ext cx="0" cy="16489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6200000">
              <a:off x="7318925" y="4320649"/>
              <a:ext cx="24711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/>
                <a:t>Z coordinate (1 cm)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3D Track Reconstruction (TOA)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41064" y="2248975"/>
            <a:ext cx="21648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Possibility to study single particles</a:t>
            </a:r>
          </a:p>
          <a:p>
            <a:r>
              <a:rPr lang="en-US" sz="1500" dirty="0"/>
              <a:t>→ lateral measurements</a:t>
            </a:r>
          </a:p>
          <a:p>
            <a:r>
              <a:rPr lang="en-US" sz="1500" dirty="0"/>
              <a:t>→ </a:t>
            </a:r>
            <a:r>
              <a:rPr lang="en-US" sz="1500" dirty="0" err="1"/>
              <a:t>secondaries</a:t>
            </a:r>
            <a:endParaRPr lang="en-GB" sz="1500" dirty="0"/>
          </a:p>
        </p:txBody>
      </p:sp>
      <p:sp>
        <p:nvSpPr>
          <p:cNvPr id="22" name="TextBox 21"/>
          <p:cNvSpPr txBox="1"/>
          <p:nvPr/>
        </p:nvSpPr>
        <p:spPr>
          <a:xfrm>
            <a:off x="117020" y="4111040"/>
            <a:ext cx="2682722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Stuart </a:t>
            </a:r>
            <a:r>
              <a:rPr lang="en-GB" sz="1200" dirty="0" err="1" smtClean="0"/>
              <a:t>P.George</a:t>
            </a:r>
            <a:r>
              <a:rPr lang="en-GB" sz="1200" dirty="0" smtClean="0"/>
              <a:t>, </a:t>
            </a:r>
            <a:r>
              <a:rPr lang="en-GB" sz="1200" dirty="0" err="1" smtClean="0"/>
              <a:t>F.Murtas</a:t>
            </a:r>
            <a:r>
              <a:rPr lang="en-GB" sz="1200" dirty="0"/>
              <a:t>,  </a:t>
            </a:r>
            <a:r>
              <a:rPr lang="en-GB" sz="1200" dirty="0" smtClean="0"/>
              <a:t>M. </a:t>
            </a:r>
            <a:r>
              <a:rPr lang="en-GB" sz="1200" dirty="0" err="1" smtClean="0"/>
              <a:t>Silari</a:t>
            </a:r>
            <a:endParaRPr lang="en-GB" sz="1200" dirty="0"/>
          </a:p>
        </p:txBody>
      </p:sp>
      <p:pic>
        <p:nvPicPr>
          <p:cNvPr id="12" name="Picture 2" descr="ARD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5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Measurement (TOT)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52675" y="881063"/>
            <a:ext cx="6791325" cy="1330325"/>
          </a:xfrm>
        </p:spPr>
        <p:txBody>
          <a:bodyPr>
            <a:noAutofit/>
          </a:bodyPr>
          <a:lstStyle/>
          <a:p>
            <a:pPr marL="27432" indent="0">
              <a:buNone/>
            </a:pPr>
            <a:r>
              <a:rPr lang="en-US" sz="2100" b="0" dirty="0">
                <a:solidFill>
                  <a:schemeClr val="tx1"/>
                </a:solidFill>
              </a:rPr>
              <a:t>X-ray detection: 6 </a:t>
            </a:r>
            <a:r>
              <a:rPr lang="en-US" sz="2100" b="0" dirty="0" err="1">
                <a:solidFill>
                  <a:schemeClr val="tx1"/>
                </a:solidFill>
              </a:rPr>
              <a:t>keV</a:t>
            </a:r>
            <a:r>
              <a:rPr lang="en-US" sz="2100" b="0" dirty="0">
                <a:solidFill>
                  <a:schemeClr val="tx1"/>
                </a:solidFill>
              </a:rPr>
              <a:t> from </a:t>
            </a:r>
            <a:r>
              <a:rPr lang="en-US" sz="2100" b="0" baseline="30000" dirty="0">
                <a:solidFill>
                  <a:schemeClr val="tx1"/>
                </a:solidFill>
              </a:rPr>
              <a:t>55</a:t>
            </a:r>
            <a:r>
              <a:rPr lang="en-US" sz="2100" b="0" dirty="0">
                <a:solidFill>
                  <a:schemeClr val="tx1"/>
                </a:solidFill>
              </a:rPr>
              <a:t>Fe (1s frame)</a:t>
            </a:r>
          </a:p>
        </p:txBody>
      </p:sp>
      <p:pic>
        <p:nvPicPr>
          <p:cNvPr id="9218" name="Picture 2" descr="C:\Users\jleidner\sciebo\GEMPix\Plots\Presentations\DPG_2016\Pictures\Fe55_Frame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47" y="1403155"/>
            <a:ext cx="3962753" cy="30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leidner\sciebo\GEMPix\Plots\Presentations\DPG_2016\Pictures\Fe55_Clust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02074"/>
            <a:ext cx="1348036" cy="13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4497088"/>
            <a:ext cx="2106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20% energy resolution</a:t>
            </a:r>
            <a:endParaRPr lang="en-GB" sz="1500" dirty="0"/>
          </a:p>
        </p:txBody>
      </p:sp>
      <p:pic>
        <p:nvPicPr>
          <p:cNvPr id="11" name="Picture 10" descr="C:\Users\jleidner\sciebo\GEMPix\Plots\TP_Corr13\TO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60" y="2745407"/>
            <a:ext cx="2759616" cy="17277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76493" y="2938178"/>
            <a:ext cx="105311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20% energy resolution for 6 </a:t>
            </a:r>
            <a:r>
              <a:rPr lang="en-GB" sz="1500" dirty="0" err="1"/>
              <a:t>keV</a:t>
            </a:r>
            <a:endParaRPr lang="en-GB" sz="1500" dirty="0"/>
          </a:p>
          <a:p>
            <a:endParaRPr lang="en-GB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2921793" y="1800225"/>
            <a:ext cx="10727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Single 6 </a:t>
            </a:r>
            <a:r>
              <a:rPr lang="en-US" sz="1500" dirty="0" err="1"/>
              <a:t>keV</a:t>
            </a:r>
            <a:r>
              <a:rPr lang="en-US" sz="1500" dirty="0"/>
              <a:t> X-Ray</a:t>
            </a:r>
            <a:endParaRPr lang="en-GB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6108200" y="4543254"/>
            <a:ext cx="263726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Stuart </a:t>
            </a:r>
            <a:r>
              <a:rPr lang="en-GB" sz="1200" dirty="0" err="1" smtClean="0"/>
              <a:t>P.George</a:t>
            </a:r>
            <a:r>
              <a:rPr lang="en-GB" sz="1200" dirty="0" smtClean="0"/>
              <a:t>, </a:t>
            </a:r>
            <a:r>
              <a:rPr lang="en-GB" sz="1200" dirty="0" err="1" smtClean="0"/>
              <a:t>F.Murtas</a:t>
            </a:r>
            <a:r>
              <a:rPr lang="en-GB" sz="1200" dirty="0"/>
              <a:t>,  </a:t>
            </a:r>
            <a:r>
              <a:rPr lang="en-GB" sz="1200" dirty="0" smtClean="0"/>
              <a:t>M. </a:t>
            </a:r>
            <a:r>
              <a:rPr lang="en-GB" sz="1200" dirty="0" err="1" smtClean="0"/>
              <a:t>Silari</a:t>
            </a:r>
            <a:endParaRPr lang="en-GB" sz="1200" dirty="0"/>
          </a:p>
        </p:txBody>
      </p:sp>
      <p:pic>
        <p:nvPicPr>
          <p:cNvPr id="14" name="Picture 2" descr="ARD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17645" y="996950"/>
            <a:ext cx="3595238" cy="1945354"/>
            <a:chOff x="715882" y="1099422"/>
            <a:chExt cx="3951659" cy="2286000"/>
          </a:xfrm>
        </p:grpSpPr>
        <p:pic>
          <p:nvPicPr>
            <p:cNvPr id="8" name="Picture 2" descr="C:\Users\jleidner\sciebo\GEMPix\Plots\Presentations\Pictures\GEMPix_in_WaterPhantom_Scheme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954" y="1099422"/>
              <a:ext cx="3303587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787890" y="2377310"/>
              <a:ext cx="151216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15882" y="2079986"/>
              <a:ext cx="7827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Beam</a:t>
              </a:r>
              <a:endParaRPr lang="en-GB" sz="15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GEMPix in CNAO water phantom, </a:t>
            </a:r>
            <a:r>
              <a:rPr lang="en-GB" baseline="30000" dirty="0"/>
              <a:t>12</a:t>
            </a:r>
            <a:r>
              <a:rPr lang="en-GB" dirty="0"/>
              <a:t>C-ion </a:t>
            </a:r>
            <a:r>
              <a:rPr lang="en-GB" dirty="0" smtClean="0"/>
              <a:t>beam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757672" y="843524"/>
            <a:ext cx="2815797" cy="2602294"/>
            <a:chOff x="5943448" y="1325606"/>
            <a:chExt cx="3149671" cy="3657804"/>
          </a:xfrm>
        </p:grpSpPr>
        <p:pic>
          <p:nvPicPr>
            <p:cNvPr id="13" name="Picture 3" descr="C:\Users\jleidner\sciebo\GEMPix\Plots\Presentations\Pictures\GEMPix_in_WaterPhantom3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5486222" y="1782832"/>
              <a:ext cx="3657804" cy="274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96692" y="4529167"/>
              <a:ext cx="1996427" cy="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Water phantom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05473" y="3353228"/>
              <a:ext cx="10801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FC000"/>
                  </a:solidFill>
                </a:rPr>
                <a:t>GEMPix</a:t>
              </a:r>
              <a:endParaRPr lang="en-GB" sz="15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6" name="Picture 2" descr="C:\Users\jleidner\sciebo\GEMPix\Plots\Presentations\Pictures\GEMPix_in_WaterPhanto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960" y="2880347"/>
            <a:ext cx="2653393" cy="20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55" y="3403393"/>
            <a:ext cx="6688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F7E"/>
                </a:solidFill>
              </a:rPr>
              <a:t>Background: ion chambers in a water phantom are commonly </a:t>
            </a:r>
            <a:r>
              <a:rPr lang="en-US" sz="1200" dirty="0" smtClean="0">
                <a:solidFill>
                  <a:srgbClr val="003F7E"/>
                </a:solidFill>
              </a:rPr>
              <a:t>used </a:t>
            </a:r>
            <a:r>
              <a:rPr lang="en-US" sz="1200" dirty="0">
                <a:solidFill>
                  <a:srgbClr val="003F7E"/>
                </a:solidFill>
              </a:rPr>
              <a:t>for </a:t>
            </a:r>
            <a:r>
              <a:rPr lang="en-US" sz="1200" dirty="0" smtClean="0">
                <a:solidFill>
                  <a:srgbClr val="003F7E"/>
                </a:solidFill>
              </a:rPr>
              <a:t/>
            </a:r>
            <a:br>
              <a:rPr lang="en-US" sz="1200" dirty="0" smtClean="0">
                <a:solidFill>
                  <a:srgbClr val="003F7E"/>
                </a:solidFill>
              </a:rPr>
            </a:br>
            <a:r>
              <a:rPr lang="en-US" sz="1200" dirty="0" smtClean="0">
                <a:solidFill>
                  <a:srgbClr val="003F7E"/>
                </a:solidFill>
              </a:rPr>
              <a:t>quality </a:t>
            </a:r>
            <a:r>
              <a:rPr lang="en-US" sz="1200" dirty="0">
                <a:solidFill>
                  <a:srgbClr val="003F7E"/>
                </a:solidFill>
              </a:rPr>
              <a:t>assurance in radiation therapy, good reliability but bad spatial resolution </a:t>
            </a:r>
            <a:r>
              <a:rPr lang="en-US" sz="1200" dirty="0" smtClean="0">
                <a:solidFill>
                  <a:srgbClr val="003F7E"/>
                </a:solidFill>
              </a:rPr>
              <a:t/>
            </a:r>
            <a:br>
              <a:rPr lang="en-US" sz="1200" dirty="0" smtClean="0">
                <a:solidFill>
                  <a:srgbClr val="003F7E"/>
                </a:solidFill>
              </a:rPr>
            </a:br>
            <a:r>
              <a:rPr lang="en-US" sz="1200" dirty="0" smtClean="0">
                <a:solidFill>
                  <a:srgbClr val="003F7E"/>
                </a:solidFill>
              </a:rPr>
              <a:t>(</a:t>
            </a:r>
            <a:r>
              <a:rPr lang="en-US" sz="1200" dirty="0">
                <a:solidFill>
                  <a:srgbClr val="003F7E"/>
                </a:solidFill>
              </a:rPr>
              <a:t>state of the art: array of ICs with some mm spatial resolution)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F7E"/>
                </a:solidFill>
              </a:rPr>
              <a:t>GEMPix inserted in water phantom with 3D positioning system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F7E"/>
                </a:solidFill>
              </a:rPr>
              <a:t>3D energy deposition obtained (2D images at different depths)</a:t>
            </a:r>
          </a:p>
        </p:txBody>
      </p:sp>
      <p:pic>
        <p:nvPicPr>
          <p:cNvPr id="18" name="Picture 2" descr="ARD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08200" y="4864210"/>
            <a:ext cx="216770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 </a:t>
            </a:r>
            <a:r>
              <a:rPr lang="en-GB" sz="1200" dirty="0" err="1" smtClean="0"/>
              <a:t>Leidner</a:t>
            </a:r>
            <a:r>
              <a:rPr lang="en-GB" sz="1200" dirty="0" smtClean="0"/>
              <a:t>, </a:t>
            </a:r>
            <a:r>
              <a:rPr lang="en-GB" sz="1200" dirty="0" err="1" smtClean="0"/>
              <a:t>F.Murtas</a:t>
            </a:r>
            <a:r>
              <a:rPr lang="en-GB" sz="1200" dirty="0"/>
              <a:t>,  </a:t>
            </a:r>
            <a:r>
              <a:rPr lang="en-GB" sz="1200" dirty="0" smtClean="0"/>
              <a:t>M. </a:t>
            </a:r>
            <a:r>
              <a:rPr lang="en-GB" sz="1200" dirty="0" err="1" smtClean="0"/>
              <a:t>Silari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80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leidner\sciebo\GEMPix\Plots\Presentations\DPG_2017\Pictures\july_run11_pf_flu_GE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0" y="826604"/>
            <a:ext cx="5072953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Depth Scan: Bragg </a:t>
            </a:r>
            <a:r>
              <a:rPr lang="en-US" sz="2700" dirty="0" smtClean="0"/>
              <a:t>Curve</a:t>
            </a:r>
            <a:endParaRPr lang="en-GB" sz="2700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3635375"/>
            <a:ext cx="6853238" cy="1201738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smtClean="0"/>
              <a:t>GEMPix measurement normalized to dose delivery system of CNAO (DDS), integral of the 2D images (previous slide) summed per depth position -&gt; Bragg curve</a:t>
            </a:r>
          </a:p>
          <a:p>
            <a:r>
              <a:rPr lang="en-US" b="0" dirty="0" smtClean="0"/>
              <a:t>In general: </a:t>
            </a:r>
            <a:r>
              <a:rPr lang="en-US" b="0" dirty="0" smtClean="0">
                <a:solidFill>
                  <a:srgbClr val="FF0000"/>
                </a:solidFill>
              </a:rPr>
              <a:t>good agreement </a:t>
            </a:r>
            <a:r>
              <a:rPr lang="en-US" b="0" dirty="0" smtClean="0"/>
              <a:t>with FLUKA simulations and measurements with PTW </a:t>
            </a:r>
            <a:r>
              <a:rPr lang="en-US" b="0" dirty="0" err="1" smtClean="0"/>
              <a:t>peakfinder</a:t>
            </a:r>
            <a:r>
              <a:rPr lang="en-US" b="0" dirty="0" smtClean="0"/>
              <a:t> (commercial device to find Bragg peak position, based on ion chambers)</a:t>
            </a:r>
          </a:p>
          <a:p>
            <a:r>
              <a:rPr lang="en-US" b="0" dirty="0" smtClean="0"/>
              <a:t>Our results: Underestimation in plateau, fluctuations in peak, underestimation in tail</a:t>
            </a:r>
          </a:p>
          <a:p>
            <a:r>
              <a:rPr lang="en-US" b="0" dirty="0" smtClean="0"/>
              <a:t>Improvements: TP correction for GEMPix and </a:t>
            </a:r>
            <a:r>
              <a:rPr lang="en-US" b="0" dirty="0" smtClean="0">
                <a:solidFill>
                  <a:srgbClr val="FF0000"/>
                </a:solidFill>
              </a:rPr>
              <a:t>new, integrated system</a:t>
            </a:r>
            <a:endParaRPr lang="en-GB" b="0" dirty="0">
              <a:solidFill>
                <a:srgbClr val="FF0000"/>
              </a:solidFill>
            </a:endParaRPr>
          </a:p>
        </p:txBody>
      </p:sp>
      <p:pic>
        <p:nvPicPr>
          <p:cNvPr id="10" name="Picture 3" descr="C:\Users\jleidner\sciebo\GEMPix\Plots\Presentations\DPG_2017\Pictures\july_run11_pf_flu_GEM_zoo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87" y="1175175"/>
            <a:ext cx="3307650" cy="18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87136" y="2044506"/>
            <a:ext cx="1674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Zoom to Bragg peak</a:t>
            </a:r>
            <a:endParaRPr lang="en-GB" sz="15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06840" y="2686965"/>
            <a:ext cx="9721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4913" y="2308165"/>
            <a:ext cx="728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Beam</a:t>
            </a:r>
            <a:endParaRPr lang="en-GB" sz="1500" dirty="0">
              <a:solidFill>
                <a:srgbClr val="FF0000"/>
              </a:solidFill>
            </a:endParaRPr>
          </a:p>
        </p:txBody>
      </p:sp>
      <p:pic>
        <p:nvPicPr>
          <p:cNvPr id="14" name="Picture 2" descr="ARD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22680" y="4236244"/>
            <a:ext cx="216770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 </a:t>
            </a:r>
            <a:r>
              <a:rPr lang="en-GB" sz="1200" dirty="0" err="1" smtClean="0"/>
              <a:t>Leidner</a:t>
            </a:r>
            <a:r>
              <a:rPr lang="en-GB" sz="1200" dirty="0" smtClean="0"/>
              <a:t>, </a:t>
            </a:r>
            <a:r>
              <a:rPr lang="en-GB" sz="1200" dirty="0" err="1" smtClean="0"/>
              <a:t>F.Murtas</a:t>
            </a:r>
            <a:r>
              <a:rPr lang="en-GB" sz="1200" dirty="0"/>
              <a:t>,  </a:t>
            </a:r>
            <a:r>
              <a:rPr lang="en-GB" sz="1200" dirty="0" smtClean="0"/>
              <a:t>M. </a:t>
            </a:r>
            <a:r>
              <a:rPr lang="en-GB" sz="1200" dirty="0" err="1" smtClean="0"/>
              <a:t>Silari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447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2D beam images 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0" y="3414713"/>
            <a:ext cx="6172200" cy="1198562"/>
          </a:xfrm>
        </p:spPr>
        <p:txBody>
          <a:bodyPr>
            <a:normAutofit fontScale="85000" lnSpcReduction="20000"/>
          </a:bodyPr>
          <a:lstStyle/>
          <a:p>
            <a:pPr marL="27432" indent="0">
              <a:buNone/>
            </a:pPr>
            <a:r>
              <a:rPr lang="en-US" b="0" dirty="0"/>
              <a:t>X/Y axes: position on detector</a:t>
            </a:r>
          </a:p>
          <a:p>
            <a:pPr marL="27432" indent="0">
              <a:buNone/>
            </a:pPr>
            <a:r>
              <a:rPr lang="en-US" b="0" dirty="0"/>
              <a:t>Z axis (color): deposited </a:t>
            </a:r>
            <a:r>
              <a:rPr lang="en-US" b="0" dirty="0" smtClean="0"/>
              <a:t>energy</a:t>
            </a:r>
            <a:endParaRPr lang="en-GB" b="0" dirty="0" smtClean="0"/>
          </a:p>
          <a:p>
            <a:pPr marL="27432" indent="0">
              <a:buNone/>
            </a:pPr>
            <a:r>
              <a:rPr lang="en-GB" b="0" dirty="0" smtClean="0"/>
              <a:t>Beam spot taken on Plateau, Bragg Peak and Tail</a:t>
            </a:r>
          </a:p>
          <a:p>
            <a:pPr marL="27432" indent="0">
              <a:buNone/>
            </a:pPr>
            <a:r>
              <a:rPr lang="en-US" b="0" dirty="0" smtClean="0"/>
              <a:t>Frame length: </a:t>
            </a:r>
            <a:r>
              <a:rPr lang="en-US" b="0" dirty="0" smtClean="0">
                <a:solidFill>
                  <a:srgbClr val="FF0000"/>
                </a:solidFill>
              </a:rPr>
              <a:t>20 </a:t>
            </a:r>
            <a:r>
              <a:rPr lang="en-US" b="0" dirty="0" err="1" smtClean="0">
                <a:solidFill>
                  <a:srgbClr val="FF0000"/>
                </a:solidFill>
              </a:rPr>
              <a:t>ms</a:t>
            </a:r>
            <a:r>
              <a:rPr lang="en-US" b="0" dirty="0" smtClean="0">
                <a:solidFill>
                  <a:srgbClr val="FF0000"/>
                </a:solidFill>
              </a:rPr>
              <a:t> / 100 </a:t>
            </a:r>
            <a:r>
              <a:rPr lang="en-US" b="0" dirty="0" err="1" smtClean="0">
                <a:solidFill>
                  <a:srgbClr val="FF0000"/>
                </a:solidFill>
              </a:rPr>
              <a:t>ms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dirty="0" smtClean="0"/>
              <a:t>(before / after the Bragg Peak)</a:t>
            </a:r>
          </a:p>
          <a:p>
            <a:pPr marL="27432" indent="0">
              <a:buNone/>
            </a:pPr>
            <a:r>
              <a:rPr lang="en-US" b="0" dirty="0" smtClean="0"/>
              <a:t>Beam halo: </a:t>
            </a:r>
            <a:r>
              <a:rPr lang="en-US" b="0" dirty="0" smtClean="0">
                <a:solidFill>
                  <a:srgbClr val="FF0000"/>
                </a:solidFill>
              </a:rPr>
              <a:t>single particle reconstruction</a:t>
            </a:r>
          </a:p>
          <a:p>
            <a:pPr marL="27432" indent="0">
              <a:buNone/>
            </a:pPr>
            <a:endParaRPr lang="en-US" b="0" dirty="0" smtClean="0">
              <a:solidFill>
                <a:srgbClr val="FF0000"/>
              </a:solidFill>
            </a:endParaRPr>
          </a:p>
          <a:p>
            <a:endParaRPr lang="en-GB" b="0" dirty="0"/>
          </a:p>
        </p:txBody>
      </p:sp>
      <p:grpSp>
        <p:nvGrpSpPr>
          <p:cNvPr id="9" name="Group 8"/>
          <p:cNvGrpSpPr/>
          <p:nvPr/>
        </p:nvGrpSpPr>
        <p:grpSpPr>
          <a:xfrm>
            <a:off x="1141859" y="889227"/>
            <a:ext cx="6839567" cy="2500578"/>
            <a:chOff x="-1522" y="1326335"/>
            <a:chExt cx="9119423" cy="33341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" y="1616037"/>
              <a:ext cx="3032241" cy="30444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719" y="1616037"/>
              <a:ext cx="3052398" cy="304382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117" y="1616037"/>
              <a:ext cx="3034784" cy="299450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21" y="1326335"/>
              <a:ext cx="30322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Plateau</a:t>
              </a:r>
              <a:endParaRPr lang="en-GB" sz="15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30718" y="1326335"/>
              <a:ext cx="30523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Peak</a:t>
              </a:r>
              <a:endParaRPr lang="en-GB" sz="15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3117" y="1326335"/>
              <a:ext cx="30347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Tail</a:t>
              </a:r>
              <a:endParaRPr lang="en-GB" sz="1500" dirty="0"/>
            </a:p>
          </p:txBody>
        </p:sp>
      </p:grpSp>
      <p:pic>
        <p:nvPicPr>
          <p:cNvPr id="16" name="Picture 2" descr="ARD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9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3D energy deposition </a:t>
            </a:r>
            <a:endParaRPr lang="en-GB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0" y="3805238"/>
            <a:ext cx="6172200" cy="809625"/>
          </a:xfrm>
        </p:spPr>
        <p:txBody>
          <a:bodyPr>
            <a:normAutofit/>
          </a:bodyPr>
          <a:lstStyle/>
          <a:p>
            <a:r>
              <a:rPr lang="en-US" dirty="0"/>
              <a:t>Reconstructed 3D energy deposition (smoothed)</a:t>
            </a:r>
          </a:p>
          <a:p>
            <a:r>
              <a:rPr lang="en-US" u="sng" dirty="0"/>
              <a:t>Unique</a:t>
            </a:r>
            <a:r>
              <a:rPr lang="en-US" dirty="0"/>
              <a:t> imaging technology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383382" y="1134710"/>
            <a:ext cx="6675335" cy="2599194"/>
            <a:chOff x="59821" y="1422602"/>
            <a:chExt cx="9790491" cy="3465592"/>
          </a:xfrm>
        </p:grpSpPr>
        <p:pic>
          <p:nvPicPr>
            <p:cNvPr id="10" name="Picture 9" descr="C:\Users\jleidner\sciebo\GEMPix\Plots\Presentations\FridaySeminar\BraggPeakReconstruction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1" y="1422602"/>
              <a:ext cx="9095239" cy="346559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3580685" y="3631974"/>
              <a:ext cx="615296" cy="61529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1"/>
            </p:cNvCxnSpPr>
            <p:nvPr/>
          </p:nvCxnSpPr>
          <p:spPr>
            <a:xfrm flipH="1" flipV="1">
              <a:off x="4324170" y="3461056"/>
              <a:ext cx="1219852" cy="43258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675167" y="2414093"/>
              <a:ext cx="11751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Beam</a:t>
              </a:r>
              <a:endParaRPr lang="en-GB" sz="18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9197" y="3494885"/>
              <a:ext cx="199428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Bragg Peak</a:t>
              </a:r>
              <a:endParaRPr lang="en-GB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03462" y="4160762"/>
              <a:ext cx="31484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Fragmentation Tail</a:t>
              </a:r>
              <a:endParaRPr lang="en-GB" sz="18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7855688" y="2660314"/>
              <a:ext cx="819479" cy="1385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 descr="ARD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39" y="96499"/>
            <a:ext cx="778996" cy="51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20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6285"/>
            <a:ext cx="7467600" cy="708422"/>
          </a:xfrm>
        </p:spPr>
        <p:txBody>
          <a:bodyPr/>
          <a:lstStyle/>
          <a:p>
            <a:r>
              <a:rPr lang="it-IT" dirty="0" smtClean="0"/>
              <a:t>Summary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0640" y="843525"/>
            <a:ext cx="718985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3F7E"/>
                </a:solidFill>
              </a:rPr>
              <a:t>Timepixes</a:t>
            </a:r>
            <a:r>
              <a:rPr lang="en-US" sz="1800" dirty="0" smtClean="0">
                <a:solidFill>
                  <a:srgbClr val="003F7E"/>
                </a:solidFill>
              </a:rPr>
              <a:t> (</a:t>
            </a:r>
            <a:r>
              <a:rPr lang="en-US" sz="1800" dirty="0" smtClean="0">
                <a:solidFill>
                  <a:srgbClr val="FF0000"/>
                </a:solidFill>
              </a:rPr>
              <a:t>Timepix, Timepix3, </a:t>
            </a:r>
            <a:r>
              <a:rPr lang="en-US" sz="1800" dirty="0" smtClean="0">
                <a:solidFill>
                  <a:srgbClr val="FF0000"/>
                </a:solidFill>
              </a:rPr>
              <a:t>Quads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</a:rPr>
              <a:t>Diamondpix</a:t>
            </a:r>
            <a:r>
              <a:rPr lang="en-US" sz="1800" dirty="0" smtClean="0">
                <a:solidFill>
                  <a:srgbClr val="FF0000"/>
                </a:solidFill>
              </a:rPr>
              <a:t>,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GEMPix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003F7E"/>
                </a:solidFill>
              </a:rPr>
              <a:t>) </a:t>
            </a:r>
            <a:endParaRPr lang="en-US" sz="1800" dirty="0" smtClean="0">
              <a:solidFill>
                <a:srgbClr val="003F7E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show good performances in high intensity beam monitoring.</a:t>
            </a:r>
          </a:p>
          <a:p>
            <a:endParaRPr lang="en-US" sz="1800" dirty="0" smtClean="0">
              <a:solidFill>
                <a:srgbClr val="003F7E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They have been installed successfully in different facility </a:t>
            </a:r>
          </a:p>
          <a:p>
            <a:r>
              <a:rPr lang="en-US" sz="1800" dirty="0" smtClean="0">
                <a:solidFill>
                  <a:srgbClr val="003F7E"/>
                </a:solidFill>
              </a:rPr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UA9, </a:t>
            </a:r>
            <a:r>
              <a:rPr lang="en-US" sz="1800" dirty="0" err="1" smtClean="0">
                <a:solidFill>
                  <a:srgbClr val="FF0000"/>
                </a:solidFill>
              </a:rPr>
              <a:t>NToF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003F7E"/>
                </a:solidFill>
              </a:rPr>
              <a:t>@CERN and </a:t>
            </a:r>
            <a:r>
              <a:rPr lang="en-US" sz="1800" dirty="0" smtClean="0">
                <a:solidFill>
                  <a:srgbClr val="FF0000"/>
                </a:solidFill>
              </a:rPr>
              <a:t>CNAO</a:t>
            </a:r>
            <a:r>
              <a:rPr lang="en-US" sz="1800" dirty="0" smtClean="0">
                <a:solidFill>
                  <a:srgbClr val="003F7E"/>
                </a:solidFill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</a:rPr>
              <a:t>BTF</a:t>
            </a:r>
            <a:r>
              <a:rPr lang="en-US" sz="1800" dirty="0" smtClean="0">
                <a:solidFill>
                  <a:srgbClr val="003F7E"/>
                </a:solidFill>
              </a:rPr>
              <a:t> in Italy </a:t>
            </a:r>
            <a:r>
              <a:rPr lang="en-US" sz="1800" dirty="0" smtClean="0">
                <a:solidFill>
                  <a:srgbClr val="003F7E"/>
                </a:solidFill>
              </a:rPr>
              <a:t> …. but </a:t>
            </a:r>
            <a:r>
              <a:rPr lang="en-US" sz="1800" dirty="0" smtClean="0">
                <a:solidFill>
                  <a:srgbClr val="003F7E"/>
                </a:solidFill>
              </a:rPr>
              <a:t>also in </a:t>
            </a:r>
            <a:r>
              <a:rPr lang="en-US" sz="1800" dirty="0" smtClean="0">
                <a:solidFill>
                  <a:srgbClr val="FF0000"/>
                </a:solidFill>
              </a:rPr>
              <a:t>ISS</a:t>
            </a:r>
            <a:r>
              <a:rPr lang="en-US" sz="1800" dirty="0" smtClean="0">
                <a:solidFill>
                  <a:srgbClr val="003F7E"/>
                </a:solidFill>
              </a:rPr>
              <a:t>)</a:t>
            </a:r>
            <a:endParaRPr lang="en-US" sz="1800" dirty="0" smtClean="0">
              <a:solidFill>
                <a:srgbClr val="003F7E"/>
              </a:solidFill>
            </a:endParaRPr>
          </a:p>
          <a:p>
            <a:r>
              <a:rPr lang="en-US" sz="1800" dirty="0">
                <a:solidFill>
                  <a:srgbClr val="003F7E"/>
                </a:solidFill>
              </a:rPr>
              <a:t>a</a:t>
            </a:r>
            <a:r>
              <a:rPr lang="en-US" sz="1800" dirty="0" smtClean="0">
                <a:solidFill>
                  <a:srgbClr val="003F7E"/>
                </a:solidFill>
              </a:rPr>
              <a:t>nd they provide useful information on beam characteristics </a:t>
            </a:r>
          </a:p>
          <a:p>
            <a:r>
              <a:rPr lang="en-US" sz="1800" dirty="0" smtClean="0">
                <a:solidFill>
                  <a:srgbClr val="003F7E"/>
                </a:solidFill>
              </a:rPr>
              <a:t>and they become important for future project </a:t>
            </a:r>
            <a:r>
              <a:rPr lang="en-US" sz="1800" dirty="0" smtClean="0">
                <a:solidFill>
                  <a:srgbClr val="003F7E"/>
                </a:solidFill>
              </a:rPr>
              <a:t>.</a:t>
            </a:r>
            <a:endParaRPr lang="en-US" sz="1800" dirty="0" smtClean="0">
              <a:solidFill>
                <a:srgbClr val="003F7E"/>
              </a:solidFill>
            </a:endParaRPr>
          </a:p>
          <a:p>
            <a:endParaRPr lang="en-US" sz="1800" dirty="0">
              <a:solidFill>
                <a:srgbClr val="003F7E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Improvement on acquisition software are fundamental</a:t>
            </a:r>
          </a:p>
          <a:p>
            <a:endParaRPr lang="en-US" sz="1800" dirty="0" smtClean="0">
              <a:solidFill>
                <a:srgbClr val="003F7E"/>
              </a:solidFill>
            </a:endParaRPr>
          </a:p>
          <a:p>
            <a:r>
              <a:rPr lang="en-US" sz="1800" dirty="0">
                <a:solidFill>
                  <a:srgbClr val="003F7E"/>
                </a:solidFill>
              </a:rPr>
              <a:t>W</a:t>
            </a:r>
            <a:r>
              <a:rPr lang="en-US" sz="1800" dirty="0" smtClean="0">
                <a:solidFill>
                  <a:srgbClr val="003F7E"/>
                </a:solidFill>
              </a:rPr>
              <a:t>aiting </a:t>
            </a:r>
            <a:r>
              <a:rPr lang="en-US" sz="1800" dirty="0" smtClean="0">
                <a:solidFill>
                  <a:srgbClr val="FF0000"/>
                </a:solidFill>
              </a:rPr>
              <a:t>Timepix2 </a:t>
            </a:r>
            <a:r>
              <a:rPr lang="en-US" sz="1800" dirty="0" smtClean="0">
                <a:solidFill>
                  <a:srgbClr val="003F7E"/>
                </a:solidFill>
              </a:rPr>
              <a:t>test and results on performances </a:t>
            </a:r>
          </a:p>
          <a:p>
            <a:r>
              <a:rPr lang="en-US" sz="1800" dirty="0" smtClean="0">
                <a:solidFill>
                  <a:srgbClr val="003F7E"/>
                </a:solidFill>
              </a:rPr>
              <a:t> </a:t>
            </a:r>
            <a:endParaRPr lang="en-US" sz="1800" dirty="0">
              <a:solidFill>
                <a:srgbClr val="003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0"/>
            <a:ext cx="7467600" cy="708422"/>
          </a:xfrm>
        </p:spPr>
        <p:txBody>
          <a:bodyPr/>
          <a:lstStyle/>
          <a:p>
            <a:r>
              <a:rPr lang="it-IT" dirty="0" smtClean="0"/>
              <a:t>Timepix family</a:t>
            </a:r>
            <a:endParaRPr lang="it-IT" dirty="0"/>
          </a:p>
        </p:txBody>
      </p:sp>
      <p:sp>
        <p:nvSpPr>
          <p:cNvPr id="10" name="AutoShape 4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8" name="Group 17"/>
          <p:cNvGrpSpPr/>
          <p:nvPr/>
        </p:nvGrpSpPr>
        <p:grpSpPr>
          <a:xfrm>
            <a:off x="269362" y="843525"/>
            <a:ext cx="2996868" cy="3994120"/>
            <a:chOff x="269362" y="843525"/>
            <a:chExt cx="2996868" cy="3994120"/>
          </a:xfrm>
        </p:grpSpPr>
        <p:sp>
          <p:nvSpPr>
            <p:cNvPr id="6" name="TextBox 5"/>
            <p:cNvSpPr txBox="1"/>
            <p:nvPr/>
          </p:nvSpPr>
          <p:spPr>
            <a:xfrm>
              <a:off x="472272" y="843525"/>
              <a:ext cx="2014078" cy="2339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 :</a:t>
              </a:r>
            </a:p>
            <a:p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oriented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Counting mode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of arrival  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12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Dead Time</a:t>
              </a:r>
              <a:endParaRPr lang="it-IT" sz="1400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&gt;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5 keV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10 ns resolution</a:t>
              </a:r>
              <a:endPara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kB/s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69362" y="3374293"/>
              <a:ext cx="2996868" cy="146335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034034" y="843525"/>
            <a:ext cx="3731464" cy="3994120"/>
            <a:chOff x="2034034" y="843525"/>
            <a:chExt cx="3731464" cy="399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8255" y="3380909"/>
              <a:ext cx="1869405" cy="14567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43040" y="843525"/>
              <a:ext cx="2422458" cy="289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Timepix3</a:t>
              </a: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Pixel oriented</a:t>
              </a:r>
              <a:endParaRPr lang="it-IT" sz="24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Counting </a:t>
              </a:r>
              <a:r>
                <a:rPr lang="it-IT" sz="1400" dirty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of </a:t>
              </a: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arrival  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</a:t>
              </a:r>
            </a:p>
            <a:p>
              <a:pPr lvl="0"/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it-IT" sz="14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Continous measurement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&gt; 3 keV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1.5 ns resoution</a:t>
              </a: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MB/s</a:t>
              </a: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Temperature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it-IT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034034" y="943553"/>
              <a:ext cx="1113745" cy="20005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68977" y="843525"/>
            <a:ext cx="3544591" cy="3994120"/>
            <a:chOff x="5268977" y="843525"/>
            <a:chExt cx="3544591" cy="3994120"/>
          </a:xfrm>
        </p:grpSpPr>
        <p:sp>
          <p:nvSpPr>
            <p:cNvPr id="7" name="TextBox 6"/>
            <p:cNvSpPr txBox="1"/>
            <p:nvPr/>
          </p:nvSpPr>
          <p:spPr>
            <a:xfrm>
              <a:off x="6799490" y="843525"/>
              <a:ext cx="201407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Timepix2</a:t>
              </a:r>
            </a:p>
            <a:p>
              <a:pPr lvl="0"/>
              <a:r>
                <a:rPr lang="it-IT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Pixel </a:t>
              </a:r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oriented</a:t>
              </a: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oriented</a:t>
              </a:r>
              <a:endParaRPr lang="it-IT" sz="24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35" y="3380909"/>
              <a:ext cx="2189085" cy="1456736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 bwMode="auto">
            <a:xfrm>
              <a:off x="5268977" y="943553"/>
              <a:ext cx="1113745" cy="20005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9398" y="1923603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44400" y="2277546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it-IT" sz="4000" b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2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90" y="8404"/>
            <a:ext cx="7467600" cy="708422"/>
          </a:xfrm>
        </p:spPr>
        <p:txBody>
          <a:bodyPr/>
          <a:lstStyle/>
          <a:p>
            <a:r>
              <a:rPr lang="en-GB" dirty="0" err="1" smtClean="0"/>
              <a:t>Timepix</a:t>
            </a:r>
            <a:r>
              <a:rPr lang="en-GB" dirty="0" smtClean="0"/>
              <a:t> on ISS</a:t>
            </a:r>
            <a:endParaRPr lang="en-GB" dirty="0"/>
          </a:p>
        </p:txBody>
      </p:sp>
      <p:pic>
        <p:nvPicPr>
          <p:cNvPr id="6" name="Picture 5" descr="NASAp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/>
          <a:stretch/>
        </p:blipFill>
        <p:spPr>
          <a:xfrm>
            <a:off x="78615" y="1150765"/>
            <a:ext cx="4370652" cy="30708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30" y="4109940"/>
            <a:ext cx="437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3F7E"/>
                </a:solidFill>
              </a:rPr>
              <a:t>Image of the astronaut Chris Cassidy working near the Timepix USB on the International Space Station (Courtesy of NASA, photo ref. no. iss036e006175)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71999" y="878409"/>
            <a:ext cx="4371623" cy="3877862"/>
            <a:chOff x="4571999" y="878409"/>
            <a:chExt cx="4371623" cy="38778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1156000"/>
              <a:ext cx="4371623" cy="29539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21205" y="4433106"/>
              <a:ext cx="38600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solidFill>
                    <a:srgbClr val="003F7E"/>
                  </a:solidFill>
                </a:rPr>
                <a:t>University of Houston, IEAP Prague, NASA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6377035" y="2836005"/>
              <a:ext cx="685586" cy="119801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751253" y="4070445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5.5 </a:t>
              </a:r>
              <a:r>
                <a:rPr lang="en-GB" sz="1200" err="1"/>
                <a:t>mGy</a:t>
              </a:r>
              <a:r>
                <a:rPr lang="en-GB" sz="1200"/>
                <a:t>/d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5800961" y="1150765"/>
              <a:ext cx="460859" cy="72131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943098" y="878409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0.3 </a:t>
              </a:r>
              <a:r>
                <a:rPr lang="en-GB" sz="1200" dirty="0" err="1"/>
                <a:t>mGy</a:t>
              </a:r>
              <a:r>
                <a:rPr lang="en-GB" sz="1200" dirty="0"/>
                <a:t>/d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4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UA9 SPS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2017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Rectangle 5"/>
          <p:cNvSpPr>
            <a:spLocks noChangeArrowheads="1"/>
          </p:cNvSpPr>
          <p:nvPr/>
        </p:nvSpPr>
        <p:spPr bwMode="auto">
          <a:xfrm>
            <a:off x="414294" y="1616742"/>
            <a:ext cx="1191" cy="1191"/>
          </a:xfrm>
          <a:prstGeom prst="rect">
            <a:avLst/>
          </a:prstGeom>
          <a:solidFill>
            <a:srgbClr val="8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91" name="Rectangle 7"/>
          <p:cNvSpPr>
            <a:spLocks noChangeArrowheads="1"/>
          </p:cNvSpPr>
          <p:nvPr/>
        </p:nvSpPr>
        <p:spPr bwMode="auto">
          <a:xfrm>
            <a:off x="4054079" y="1682353"/>
            <a:ext cx="642805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Primary Beam</a:t>
            </a:r>
            <a:endParaRPr lang="en-US" altLang="en-US" sz="1350"/>
          </a:p>
        </p:txBody>
      </p:sp>
      <p:sp>
        <p:nvSpPr>
          <p:cNvPr id="92" name="Rectangle 8"/>
          <p:cNvSpPr>
            <a:spLocks noChangeArrowheads="1"/>
          </p:cNvSpPr>
          <p:nvPr/>
        </p:nvSpPr>
        <p:spPr bwMode="auto">
          <a:xfrm>
            <a:off x="4688682" y="1682354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93" name="Freeform 9"/>
          <p:cNvSpPr>
            <a:spLocks/>
          </p:cNvSpPr>
          <p:nvPr/>
        </p:nvSpPr>
        <p:spPr bwMode="auto">
          <a:xfrm>
            <a:off x="145460" y="1614287"/>
            <a:ext cx="8804710" cy="336553"/>
          </a:xfrm>
          <a:custGeom>
            <a:avLst/>
            <a:gdLst>
              <a:gd name="T0" fmla="*/ 0 w 12888"/>
              <a:gd name="T1" fmla="*/ 0 h 236"/>
              <a:gd name="T2" fmla="*/ 0 w 12888"/>
              <a:gd name="T3" fmla="*/ 0 h 236"/>
              <a:gd name="T4" fmla="*/ 12888 w 12888"/>
              <a:gd name="T5" fmla="*/ 0 h 236"/>
              <a:gd name="T6" fmla="*/ 12888 w 12888"/>
              <a:gd name="T7" fmla="*/ 236 h 236"/>
              <a:gd name="T8" fmla="*/ 0 w 12888"/>
              <a:gd name="T9" fmla="*/ 236 h 236"/>
              <a:gd name="T10" fmla="*/ 0 w 12888"/>
              <a:gd name="T11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88" h="236">
                <a:moveTo>
                  <a:pt x="0" y="0"/>
                </a:moveTo>
                <a:lnTo>
                  <a:pt x="0" y="0"/>
                </a:lnTo>
                <a:lnTo>
                  <a:pt x="12888" y="0"/>
                </a:lnTo>
                <a:lnTo>
                  <a:pt x="12888" y="236"/>
                </a:lnTo>
                <a:lnTo>
                  <a:pt x="0" y="23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302" name="Rectangle 301"/>
          <p:cNvSpPr/>
          <p:nvPr/>
        </p:nvSpPr>
        <p:spPr>
          <a:xfrm rot="163850" flipV="1">
            <a:off x="3106778" y="1832619"/>
            <a:ext cx="2617769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1" name="Rectangle 300"/>
          <p:cNvSpPr/>
          <p:nvPr/>
        </p:nvSpPr>
        <p:spPr>
          <a:xfrm>
            <a:off x="145460" y="1755577"/>
            <a:ext cx="8766305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83" name="Group 82"/>
          <p:cNvGrpSpPr/>
          <p:nvPr/>
        </p:nvGrpSpPr>
        <p:grpSpPr>
          <a:xfrm>
            <a:off x="3523060" y="1995675"/>
            <a:ext cx="835819" cy="301011"/>
            <a:chOff x="3523060" y="2073833"/>
            <a:chExt cx="835819" cy="301011"/>
          </a:xfrm>
        </p:grpSpPr>
        <p:sp>
          <p:nvSpPr>
            <p:cNvPr id="105" name="Freeform 21"/>
            <p:cNvSpPr>
              <a:spLocks/>
            </p:cNvSpPr>
            <p:nvPr/>
          </p:nvSpPr>
          <p:spPr bwMode="auto">
            <a:xfrm>
              <a:off x="3523060" y="2073833"/>
              <a:ext cx="835819" cy="301011"/>
            </a:xfrm>
            <a:custGeom>
              <a:avLst/>
              <a:gdLst>
                <a:gd name="T0" fmla="*/ 0 w 1921"/>
                <a:gd name="T1" fmla="*/ 0 h 347"/>
                <a:gd name="T2" fmla="*/ 0 w 1921"/>
                <a:gd name="T3" fmla="*/ 0 h 347"/>
                <a:gd name="T4" fmla="*/ 1921 w 1921"/>
                <a:gd name="T5" fmla="*/ 0 h 347"/>
                <a:gd name="T6" fmla="*/ 1921 w 1921"/>
                <a:gd name="T7" fmla="*/ 347 h 347"/>
                <a:gd name="T8" fmla="*/ 0 w 1921"/>
                <a:gd name="T9" fmla="*/ 347 h 347"/>
                <a:gd name="T10" fmla="*/ 0 w 1921"/>
                <a:gd name="T1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7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7"/>
                  </a:lnTo>
                  <a:lnTo>
                    <a:pt x="0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3649223" y="2097380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</p:grpSp>
      <p:sp>
        <p:nvSpPr>
          <p:cNvPr id="108" name="Rectangle 24"/>
          <p:cNvSpPr>
            <a:spLocks noChangeArrowheads="1"/>
          </p:cNvSpPr>
          <p:nvPr/>
        </p:nvSpPr>
        <p:spPr bwMode="auto">
          <a:xfrm>
            <a:off x="4121944" y="219908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09" name="Rectangle 25"/>
          <p:cNvSpPr>
            <a:spLocks noChangeArrowheads="1"/>
          </p:cNvSpPr>
          <p:nvPr/>
        </p:nvSpPr>
        <p:spPr bwMode="auto">
          <a:xfrm>
            <a:off x="863776" y="1619262"/>
            <a:ext cx="45365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Helvetica Neue Light" charset="-95"/>
              </a:rPr>
              <a:t>Beam Pipe</a:t>
            </a:r>
            <a:endParaRPr lang="en-US" altLang="en-US" sz="1350" dirty="0"/>
          </a:p>
        </p:txBody>
      </p:sp>
      <p:sp>
        <p:nvSpPr>
          <p:cNvPr id="110" name="Rectangle 26"/>
          <p:cNvSpPr>
            <a:spLocks noChangeArrowheads="1"/>
          </p:cNvSpPr>
          <p:nvPr/>
        </p:nvSpPr>
        <p:spPr bwMode="auto">
          <a:xfrm>
            <a:off x="4496991" y="1935957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82" name="Group 81"/>
          <p:cNvGrpSpPr/>
          <p:nvPr/>
        </p:nvGrpSpPr>
        <p:grpSpPr>
          <a:xfrm>
            <a:off x="3523060" y="1297623"/>
            <a:ext cx="835819" cy="275597"/>
            <a:chOff x="3523060" y="1259218"/>
            <a:chExt cx="835819" cy="275597"/>
          </a:xfrm>
        </p:grpSpPr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3523060" y="1259218"/>
              <a:ext cx="835819" cy="275597"/>
            </a:xfrm>
            <a:custGeom>
              <a:avLst/>
              <a:gdLst>
                <a:gd name="T0" fmla="*/ 0 w 1921"/>
                <a:gd name="T1" fmla="*/ 0 h 348"/>
                <a:gd name="T2" fmla="*/ 0 w 1921"/>
                <a:gd name="T3" fmla="*/ 0 h 348"/>
                <a:gd name="T4" fmla="*/ 1921 w 1921"/>
                <a:gd name="T5" fmla="*/ 0 h 348"/>
                <a:gd name="T6" fmla="*/ 1921 w 1921"/>
                <a:gd name="T7" fmla="*/ 348 h 348"/>
                <a:gd name="T8" fmla="*/ 0 w 1921"/>
                <a:gd name="T9" fmla="*/ 348 h 348"/>
                <a:gd name="T10" fmla="*/ 0 w 1921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8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28" name="Rectangle 44"/>
            <p:cNvSpPr>
              <a:spLocks noChangeArrowheads="1"/>
            </p:cNvSpPr>
            <p:nvPr/>
          </p:nvSpPr>
          <p:spPr bwMode="auto">
            <a:xfrm>
              <a:off x="3669507" y="1263253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  <p:sp>
          <p:nvSpPr>
            <p:cNvPr id="129" name="Rectangle 45"/>
            <p:cNvSpPr>
              <a:spLocks noChangeArrowheads="1"/>
            </p:cNvSpPr>
            <p:nvPr/>
          </p:nvSpPr>
          <p:spPr bwMode="auto">
            <a:xfrm>
              <a:off x="4121944" y="1263254"/>
              <a:ext cx="65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/>
            </a:p>
          </p:txBody>
        </p:sp>
      </p:grpSp>
      <p:sp>
        <p:nvSpPr>
          <p:cNvPr id="161" name="Rectangle 77"/>
          <p:cNvSpPr>
            <a:spLocks noChangeArrowheads="1"/>
          </p:cNvSpPr>
          <p:nvPr/>
        </p:nvSpPr>
        <p:spPr bwMode="auto">
          <a:xfrm>
            <a:off x="640794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70" name="Rectangle 86"/>
          <p:cNvSpPr>
            <a:spLocks noChangeArrowheads="1"/>
          </p:cNvSpPr>
          <p:nvPr/>
        </p:nvSpPr>
        <p:spPr bwMode="auto">
          <a:xfrm>
            <a:off x="2377679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83" name="Rectangle 99"/>
          <p:cNvSpPr>
            <a:spLocks noChangeArrowheads="1"/>
          </p:cNvSpPr>
          <p:nvPr/>
        </p:nvSpPr>
        <p:spPr bwMode="auto">
          <a:xfrm rot="16200000">
            <a:off x="4476012" y="2323130"/>
            <a:ext cx="7053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B</a:t>
            </a:r>
            <a:endParaRPr lang="en-US" altLang="en-US" sz="1350"/>
          </a:p>
        </p:txBody>
      </p:sp>
      <p:sp>
        <p:nvSpPr>
          <p:cNvPr id="184" name="Rectangle 100"/>
          <p:cNvSpPr>
            <a:spLocks noChangeArrowheads="1"/>
          </p:cNvSpPr>
          <p:nvPr/>
        </p:nvSpPr>
        <p:spPr bwMode="auto">
          <a:xfrm rot="16200000">
            <a:off x="4483226" y="2258836"/>
            <a:ext cx="56106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L</a:t>
            </a:r>
            <a:endParaRPr lang="en-US" altLang="en-US" sz="1350"/>
          </a:p>
        </p:txBody>
      </p:sp>
      <p:sp>
        <p:nvSpPr>
          <p:cNvPr id="185" name="Rectangle 101"/>
          <p:cNvSpPr>
            <a:spLocks noChangeArrowheads="1"/>
          </p:cNvSpPr>
          <p:nvPr/>
        </p:nvSpPr>
        <p:spPr bwMode="auto">
          <a:xfrm rot="16200000">
            <a:off x="4467998" y="2188589"/>
            <a:ext cx="8656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M</a:t>
            </a:r>
            <a:endParaRPr lang="en-US" altLang="en-US" sz="1350"/>
          </a:p>
        </p:txBody>
      </p:sp>
      <p:sp>
        <p:nvSpPr>
          <p:cNvPr id="186" name="Rectangle 102"/>
          <p:cNvSpPr>
            <a:spLocks noChangeArrowheads="1"/>
          </p:cNvSpPr>
          <p:nvPr/>
        </p:nvSpPr>
        <p:spPr bwMode="auto">
          <a:xfrm rot="16200000">
            <a:off x="4510651" y="2105332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528062" y="1842055"/>
            <a:ext cx="580138" cy="287565"/>
            <a:chOff x="5074141" y="2015350"/>
            <a:chExt cx="580138" cy="287565"/>
          </a:xfrm>
        </p:grpSpPr>
        <p:sp>
          <p:nvSpPr>
            <p:cNvPr id="234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36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60cm</a:t>
              </a:r>
              <a:endParaRPr lang="en-US" altLang="en-US" sz="1400" dirty="0"/>
            </a:p>
          </p:txBody>
        </p:sp>
      </p:grpSp>
      <p:sp>
        <p:nvSpPr>
          <p:cNvPr id="237" name="Rectangle 153"/>
          <p:cNvSpPr>
            <a:spLocks noChangeArrowheads="1"/>
          </p:cNvSpPr>
          <p:nvPr/>
        </p:nvSpPr>
        <p:spPr bwMode="auto">
          <a:xfrm>
            <a:off x="5614988" y="2058591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271" name="Rectangle 187"/>
          <p:cNvSpPr>
            <a:spLocks noChangeArrowheads="1"/>
          </p:cNvSpPr>
          <p:nvPr/>
        </p:nvSpPr>
        <p:spPr bwMode="auto">
          <a:xfrm>
            <a:off x="7937024" y="1073955"/>
            <a:ext cx="10504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2 </a:t>
            </a:r>
            <a:r>
              <a:rPr lang="en-US" altLang="en-US" sz="1200" b="1" dirty="0" err="1">
                <a:solidFill>
                  <a:srgbClr val="FF0000"/>
                </a:solidFill>
                <a:latin typeface="Helvetica Neue Light" charset="-95"/>
              </a:rPr>
              <a:t>Timepixes</a:t>
            </a:r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   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207"/>
          <p:cNvSpPr>
            <a:spLocks noChangeArrowheads="1"/>
          </p:cNvSpPr>
          <p:nvPr/>
        </p:nvSpPr>
        <p:spPr bwMode="auto">
          <a:xfrm>
            <a:off x="6271023" y="2551510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9" name="Rectangle 210"/>
          <p:cNvSpPr>
            <a:spLocks noChangeArrowheads="1"/>
          </p:cNvSpPr>
          <p:nvPr/>
        </p:nvSpPr>
        <p:spPr bwMode="auto">
          <a:xfrm>
            <a:off x="5360194" y="255984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20" name="Rectangle 211"/>
          <p:cNvSpPr>
            <a:spLocks noChangeArrowheads="1"/>
          </p:cNvSpPr>
          <p:nvPr/>
        </p:nvSpPr>
        <p:spPr bwMode="auto">
          <a:xfrm>
            <a:off x="4923183" y="1886099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80" name="Rectangle 271"/>
          <p:cNvSpPr>
            <a:spLocks noChangeArrowheads="1"/>
          </p:cNvSpPr>
          <p:nvPr/>
        </p:nvSpPr>
        <p:spPr bwMode="auto">
          <a:xfrm>
            <a:off x="772239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34346" y="1286670"/>
            <a:ext cx="193217" cy="805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H="1">
            <a:off x="7812538" y="1280717"/>
            <a:ext cx="226932" cy="6268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 rot="16200000">
            <a:off x="1075915" y="2052809"/>
            <a:ext cx="421910" cy="230832"/>
            <a:chOff x="401972" y="2750741"/>
            <a:chExt cx="421910" cy="230832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 rot="16200000">
            <a:off x="3202835" y="2052810"/>
            <a:ext cx="421910" cy="230832"/>
            <a:chOff x="401972" y="2750741"/>
            <a:chExt cx="421910" cy="230832"/>
          </a:xfrm>
        </p:grpSpPr>
        <p:sp>
          <p:nvSpPr>
            <p:cNvPr id="289" name="Rectangle 28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 rot="16200000">
            <a:off x="4354235" y="2052809"/>
            <a:ext cx="421910" cy="230832"/>
            <a:chOff x="401972" y="2750741"/>
            <a:chExt cx="421910" cy="230832"/>
          </a:xfrm>
        </p:grpSpPr>
        <p:sp>
          <p:nvSpPr>
            <p:cNvPr id="299" name="Rectangle 29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 rot="16200000">
            <a:off x="6012259" y="2052809"/>
            <a:ext cx="421910" cy="230832"/>
            <a:chOff x="401972" y="2750741"/>
            <a:chExt cx="421910" cy="230832"/>
          </a:xfrm>
        </p:grpSpPr>
        <p:sp>
          <p:nvSpPr>
            <p:cNvPr id="304" name="Rectangle 303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7" name="Group 306"/>
          <p:cNvGrpSpPr/>
          <p:nvPr/>
        </p:nvGrpSpPr>
        <p:grpSpPr>
          <a:xfrm rot="16200000">
            <a:off x="7744870" y="2052809"/>
            <a:ext cx="421910" cy="230832"/>
            <a:chOff x="401972" y="2750741"/>
            <a:chExt cx="421910" cy="230832"/>
          </a:xfrm>
        </p:grpSpPr>
        <p:sp>
          <p:nvSpPr>
            <p:cNvPr id="308" name="Rectangle 30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 rot="16200000">
            <a:off x="8400616" y="2052809"/>
            <a:ext cx="421910" cy="230832"/>
            <a:chOff x="401972" y="2750741"/>
            <a:chExt cx="421910" cy="230832"/>
          </a:xfrm>
        </p:grpSpPr>
        <p:sp>
          <p:nvSpPr>
            <p:cNvPr id="312" name="Rectangle 311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8" name="Rectangle 317"/>
          <p:cNvSpPr/>
          <p:nvPr/>
        </p:nvSpPr>
        <p:spPr bwMode="auto">
          <a:xfrm rot="16200000">
            <a:off x="4612041" y="1361060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336" name="Group 335"/>
          <p:cNvGrpSpPr/>
          <p:nvPr/>
        </p:nvGrpSpPr>
        <p:grpSpPr>
          <a:xfrm rot="16200000">
            <a:off x="5958233" y="1680593"/>
            <a:ext cx="916781" cy="215444"/>
            <a:chOff x="70410" y="2382256"/>
            <a:chExt cx="916781" cy="215444"/>
          </a:xfrm>
        </p:grpSpPr>
        <p:sp>
          <p:nvSpPr>
            <p:cNvPr id="337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52010</a:t>
              </a:r>
              <a:endParaRPr lang="en-GB" sz="800" dirty="0"/>
            </a:p>
          </p:txBody>
        </p:sp>
      </p:grpSp>
      <p:grpSp>
        <p:nvGrpSpPr>
          <p:cNvPr id="339" name="Group 338"/>
          <p:cNvGrpSpPr/>
          <p:nvPr/>
        </p:nvGrpSpPr>
        <p:grpSpPr>
          <a:xfrm rot="16200000">
            <a:off x="6173324" y="1680593"/>
            <a:ext cx="916781" cy="215444"/>
            <a:chOff x="70410" y="2382256"/>
            <a:chExt cx="916781" cy="215444"/>
          </a:xfrm>
        </p:grpSpPr>
        <p:sp>
          <p:nvSpPr>
            <p:cNvPr id="340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52110</a:t>
              </a:r>
              <a:endParaRPr lang="en-GB" sz="8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 rot="16200000">
            <a:off x="7728710" y="1678436"/>
            <a:ext cx="916781" cy="215444"/>
            <a:chOff x="70410" y="2382256"/>
            <a:chExt cx="916781" cy="215444"/>
          </a:xfrm>
        </p:grpSpPr>
        <p:sp>
          <p:nvSpPr>
            <p:cNvPr id="343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52210</a:t>
              </a:r>
              <a:endParaRPr lang="en-GB" sz="800" dirty="0"/>
            </a:p>
          </p:txBody>
        </p:sp>
      </p:grpSp>
      <p:grpSp>
        <p:nvGrpSpPr>
          <p:cNvPr id="345" name="Group 344"/>
          <p:cNvGrpSpPr/>
          <p:nvPr/>
        </p:nvGrpSpPr>
        <p:grpSpPr>
          <a:xfrm rot="16200000">
            <a:off x="7934144" y="1678436"/>
            <a:ext cx="916781" cy="215444"/>
            <a:chOff x="70410" y="2382256"/>
            <a:chExt cx="916781" cy="215444"/>
          </a:xfrm>
        </p:grpSpPr>
        <p:sp>
          <p:nvSpPr>
            <p:cNvPr id="346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52310</a:t>
              </a:r>
              <a:endParaRPr lang="en-GB" sz="800" dirty="0"/>
            </a:p>
          </p:txBody>
        </p:sp>
      </p:grpSp>
      <p:sp>
        <p:nvSpPr>
          <p:cNvPr id="351" name="Rectangle 350"/>
          <p:cNvSpPr/>
          <p:nvPr/>
        </p:nvSpPr>
        <p:spPr bwMode="auto">
          <a:xfrm rot="16200000">
            <a:off x="4612041" y="1996181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2" name="Rectangle 351"/>
          <p:cNvSpPr/>
          <p:nvPr/>
        </p:nvSpPr>
        <p:spPr bwMode="auto">
          <a:xfrm rot="16200000">
            <a:off x="7445375" y="1366387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3" name="Rectangle 352"/>
          <p:cNvSpPr/>
          <p:nvPr/>
        </p:nvSpPr>
        <p:spPr bwMode="auto">
          <a:xfrm rot="16200000">
            <a:off x="7445375" y="200150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3830" y="1209114"/>
            <a:ext cx="633507" cy="1164783"/>
            <a:chOff x="558810" y="1209114"/>
            <a:chExt cx="633507" cy="1164783"/>
          </a:xfrm>
        </p:grpSpPr>
        <p:sp>
          <p:nvSpPr>
            <p:cNvPr id="111" name="Rectangle 27"/>
            <p:cNvSpPr>
              <a:spLocks noChangeArrowheads="1"/>
            </p:cNvSpPr>
            <p:nvPr/>
          </p:nvSpPr>
          <p:spPr bwMode="auto">
            <a:xfrm>
              <a:off x="659919" y="1232511"/>
              <a:ext cx="41998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Crystal</a:t>
              </a:r>
            </a:p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1    2 </a:t>
              </a:r>
              <a:endPara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07973" y="1209114"/>
              <a:ext cx="515303" cy="1142644"/>
            </a:xfrm>
            <a:prstGeom prst="rect">
              <a:avLst/>
            </a:prstGeom>
            <a:solidFill>
              <a:srgbClr val="FFC000">
                <a:alpha val="1411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810" y="200456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IHEP</a:t>
              </a:r>
            </a:p>
            <a:p>
              <a:pPr algn="ctr"/>
              <a:r>
                <a:rPr lang="en-US" sz="900" dirty="0" smtClean="0"/>
                <a:t>GONIO1</a:t>
              </a:r>
              <a:endParaRPr lang="en-GB" sz="900" dirty="0"/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2690155" y="1200749"/>
            <a:ext cx="515303" cy="1142644"/>
          </a:xfrm>
          <a:prstGeom prst="rect">
            <a:avLst/>
          </a:prstGeom>
          <a:solidFill>
            <a:srgbClr val="FFC000">
              <a:alpha val="141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51750" y="20004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IHEP</a:t>
            </a:r>
          </a:p>
          <a:p>
            <a:pPr algn="ctr"/>
            <a:r>
              <a:rPr lang="en-US" sz="900" dirty="0" smtClean="0"/>
              <a:t>GONIO2</a:t>
            </a:r>
            <a:endParaRPr lang="en-GB" sz="900" dirty="0"/>
          </a:p>
        </p:txBody>
      </p:sp>
      <p:sp>
        <p:nvSpPr>
          <p:cNvPr id="136" name="Rectangle 27"/>
          <p:cNvSpPr>
            <a:spLocks noChangeArrowheads="1"/>
          </p:cNvSpPr>
          <p:nvPr/>
        </p:nvSpPr>
        <p:spPr bwMode="auto">
          <a:xfrm>
            <a:off x="2747638" y="1232511"/>
            <a:ext cx="4199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Crystal</a:t>
            </a:r>
          </a:p>
          <a:p>
            <a:pPr algn="ctr" defTabSz="685800"/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3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   </a:t>
            </a:r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4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</a:t>
            </a: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Block Arc 138"/>
          <p:cNvSpPr/>
          <p:nvPr/>
        </p:nvSpPr>
        <p:spPr>
          <a:xfrm rot="16642938">
            <a:off x="2749989" y="1635337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0" name="Block Arc 139"/>
          <p:cNvSpPr/>
          <p:nvPr/>
        </p:nvSpPr>
        <p:spPr>
          <a:xfrm rot="16642938">
            <a:off x="3006648" y="1635304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 bwMode="auto">
          <a:xfrm rot="16200000">
            <a:off x="4958383" y="199265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err="1" smtClean="0">
                <a:solidFill>
                  <a:schemeClr val="bg1"/>
                </a:solidFill>
              </a:rPr>
              <a:t>CpFM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6928729" y="1850130"/>
            <a:ext cx="580138" cy="287565"/>
            <a:chOff x="5074141" y="2015350"/>
            <a:chExt cx="580138" cy="287565"/>
          </a:xfrm>
        </p:grpSpPr>
        <p:sp>
          <p:nvSpPr>
            <p:cNvPr id="143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44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100cm</a:t>
              </a:r>
              <a:endParaRPr lang="en-US" altLang="en-US" sz="1400" dirty="0"/>
            </a:p>
          </p:txBody>
        </p:sp>
      </p:grpSp>
      <p:sp>
        <p:nvSpPr>
          <p:cNvPr id="145" name="Rectangle 187"/>
          <p:cNvSpPr>
            <a:spLocks noChangeArrowheads="1"/>
          </p:cNvSpPr>
          <p:nvPr/>
        </p:nvSpPr>
        <p:spPr bwMode="auto">
          <a:xfrm>
            <a:off x="4504046" y="2743298"/>
            <a:ext cx="12235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 smtClean="0">
                <a:solidFill>
                  <a:srgbClr val="FF0000"/>
                </a:solidFill>
                <a:latin typeface="Helvetica Neue Light" charset="-95"/>
              </a:rPr>
              <a:t>1 new Timepix   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48" name="Group 147"/>
          <p:cNvGrpSpPr/>
          <p:nvPr/>
        </p:nvGrpSpPr>
        <p:grpSpPr>
          <a:xfrm rot="16200000">
            <a:off x="5205754" y="2052029"/>
            <a:ext cx="421910" cy="230832"/>
            <a:chOff x="401972" y="2750741"/>
            <a:chExt cx="421910" cy="230832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Block Arc 11"/>
          <p:cNvSpPr/>
          <p:nvPr/>
        </p:nvSpPr>
        <p:spPr>
          <a:xfrm rot="16642938">
            <a:off x="292069" y="1645623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2229295" y="2389382"/>
            <a:ext cx="6440225" cy="2435227"/>
            <a:chOff x="-54776" y="3185842"/>
            <a:chExt cx="8586965" cy="3246968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3975431"/>
              <a:ext cx="1657350" cy="1734099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894" y="3975431"/>
              <a:ext cx="1597540" cy="1741498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629" y="3982291"/>
              <a:ext cx="2911640" cy="1734638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-54776" y="6001924"/>
              <a:ext cx="858696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rgbClr val="003F7E"/>
                  </a:solidFill>
                </a:rPr>
                <a:t>3 </a:t>
              </a:r>
              <a:r>
                <a:rPr lang="en-US" sz="1500" dirty="0" err="1" smtClean="0">
                  <a:solidFill>
                    <a:srgbClr val="003F7E"/>
                  </a:solidFill>
                </a:rPr>
                <a:t>Time</a:t>
              </a:r>
              <a:r>
                <a:rPr lang="en-US" sz="1500" dirty="0" err="1" smtClean="0">
                  <a:solidFill>
                    <a:srgbClr val="003F7E"/>
                  </a:solidFill>
                </a:rPr>
                <a:t>pix</a:t>
              </a:r>
              <a:r>
                <a:rPr lang="en-US" sz="1500" dirty="0">
                  <a:solidFill>
                    <a:srgbClr val="003F7E"/>
                  </a:solidFill>
                </a:rPr>
                <a:t> </a:t>
              </a:r>
              <a:r>
                <a:rPr lang="en-US" sz="1500" dirty="0" smtClean="0">
                  <a:solidFill>
                    <a:srgbClr val="003F7E"/>
                  </a:solidFill>
                </a:rPr>
                <a:t>installed inside the beam pipe in secondary vacuum Roman Pot</a:t>
              </a:r>
              <a:endParaRPr lang="en-US" sz="1500" dirty="0">
                <a:solidFill>
                  <a:srgbClr val="003F7E"/>
                </a:solidFill>
              </a:endParaRPr>
            </a:p>
          </p:txBody>
        </p:sp>
        <p:sp>
          <p:nvSpPr>
            <p:cNvPr id="159" name="Right Brace 158"/>
            <p:cNvSpPr/>
            <p:nvPr/>
          </p:nvSpPr>
          <p:spPr>
            <a:xfrm rot="16200000">
              <a:off x="3786498" y="-381224"/>
              <a:ext cx="982498" cy="8116629"/>
            </a:xfrm>
            <a:prstGeom prst="rightBrace">
              <a:avLst>
                <a:gd name="adj1" fmla="val 68600"/>
                <a:gd name="adj2" fmla="val 3969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13" name="Rectangle 63"/>
          <p:cNvSpPr>
            <a:spLocks noChangeArrowheads="1"/>
          </p:cNvSpPr>
          <p:nvPr/>
        </p:nvSpPr>
        <p:spPr bwMode="auto">
          <a:xfrm>
            <a:off x="3669507" y="804852"/>
            <a:ext cx="39433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43 m</a:t>
            </a:r>
            <a:endParaRPr lang="en-US" altLang="en-US" sz="1800" dirty="0"/>
          </a:p>
        </p:txBody>
      </p:sp>
      <p:sp>
        <p:nvSpPr>
          <p:cNvPr id="114" name="Rectangle 72"/>
          <p:cNvSpPr>
            <a:spLocks noChangeArrowheads="1"/>
          </p:cNvSpPr>
          <p:nvPr/>
        </p:nvSpPr>
        <p:spPr bwMode="auto">
          <a:xfrm>
            <a:off x="6101050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85 m </a:t>
            </a:r>
            <a:endParaRPr lang="en-US" altLang="en-US" sz="1800" dirty="0"/>
          </a:p>
        </p:txBody>
      </p:sp>
      <p:sp>
        <p:nvSpPr>
          <p:cNvPr id="115" name="Rectangle 77"/>
          <p:cNvSpPr>
            <a:spLocks noChangeArrowheads="1"/>
          </p:cNvSpPr>
          <p:nvPr/>
        </p:nvSpPr>
        <p:spPr bwMode="auto">
          <a:xfrm>
            <a:off x="640794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17" name="Rectangle 86"/>
          <p:cNvSpPr>
            <a:spLocks noChangeArrowheads="1"/>
          </p:cNvSpPr>
          <p:nvPr/>
        </p:nvSpPr>
        <p:spPr bwMode="auto">
          <a:xfrm>
            <a:off x="2377679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18" name="Rectangle 271"/>
          <p:cNvSpPr>
            <a:spLocks noChangeArrowheads="1"/>
          </p:cNvSpPr>
          <p:nvPr/>
        </p:nvSpPr>
        <p:spPr bwMode="auto">
          <a:xfrm>
            <a:off x="772239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cxnSp>
        <p:nvCxnSpPr>
          <p:cNvPr id="119" name="Straight Arrow Connector 118"/>
          <p:cNvCxnSpPr/>
          <p:nvPr/>
        </p:nvCxnSpPr>
        <p:spPr bwMode="auto">
          <a:xfrm>
            <a:off x="4879240" y="996951"/>
            <a:ext cx="2843154" cy="7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120" name="Straight Arrow Connector 119"/>
          <p:cNvCxnSpPr/>
          <p:nvPr/>
        </p:nvCxnSpPr>
        <p:spPr bwMode="auto">
          <a:xfrm>
            <a:off x="2968503" y="996950"/>
            <a:ext cx="1890838" cy="2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122" name="Straight Arrow Connector 121"/>
          <p:cNvCxnSpPr/>
          <p:nvPr/>
        </p:nvCxnSpPr>
        <p:spPr bwMode="auto">
          <a:xfrm>
            <a:off x="501070" y="996950"/>
            <a:ext cx="24467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23" name="Rectangle 81"/>
          <p:cNvSpPr>
            <a:spLocks noChangeArrowheads="1"/>
          </p:cNvSpPr>
          <p:nvPr/>
        </p:nvSpPr>
        <p:spPr bwMode="auto">
          <a:xfrm>
            <a:off x="1369694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 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50 m</a:t>
            </a:r>
            <a:endParaRPr lang="en-US" alt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" y="2606641"/>
            <a:ext cx="1953944" cy="19539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090564" y="1985837"/>
            <a:ext cx="621660" cy="5823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F7E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1948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0017 -0.0115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301" grpId="0" animBg="1"/>
      <p:bldP spid="140" grpId="0" animBg="1"/>
      <p:bldP spid="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 rot="325748" flipV="1">
            <a:off x="3011975" y="2007187"/>
            <a:ext cx="2680956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UA9 SPS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2018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Rectangle 5"/>
          <p:cNvSpPr>
            <a:spLocks noChangeArrowheads="1"/>
          </p:cNvSpPr>
          <p:nvPr/>
        </p:nvSpPr>
        <p:spPr bwMode="auto">
          <a:xfrm>
            <a:off x="414294" y="1616742"/>
            <a:ext cx="1191" cy="1191"/>
          </a:xfrm>
          <a:prstGeom prst="rect">
            <a:avLst/>
          </a:prstGeom>
          <a:solidFill>
            <a:srgbClr val="8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91" name="Rectangle 7"/>
          <p:cNvSpPr>
            <a:spLocks noChangeArrowheads="1"/>
          </p:cNvSpPr>
          <p:nvPr/>
        </p:nvSpPr>
        <p:spPr bwMode="auto">
          <a:xfrm>
            <a:off x="4054079" y="1682353"/>
            <a:ext cx="642805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Primary Beam</a:t>
            </a:r>
            <a:endParaRPr lang="en-US" altLang="en-US" sz="1350"/>
          </a:p>
        </p:txBody>
      </p:sp>
      <p:sp>
        <p:nvSpPr>
          <p:cNvPr id="92" name="Rectangle 8"/>
          <p:cNvSpPr>
            <a:spLocks noChangeArrowheads="1"/>
          </p:cNvSpPr>
          <p:nvPr/>
        </p:nvSpPr>
        <p:spPr bwMode="auto">
          <a:xfrm>
            <a:off x="4688682" y="1682354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93" name="Freeform 9"/>
          <p:cNvSpPr>
            <a:spLocks/>
          </p:cNvSpPr>
          <p:nvPr/>
        </p:nvSpPr>
        <p:spPr bwMode="auto">
          <a:xfrm>
            <a:off x="145460" y="1614287"/>
            <a:ext cx="8804710" cy="336553"/>
          </a:xfrm>
          <a:custGeom>
            <a:avLst/>
            <a:gdLst>
              <a:gd name="T0" fmla="*/ 0 w 12888"/>
              <a:gd name="T1" fmla="*/ 0 h 236"/>
              <a:gd name="T2" fmla="*/ 0 w 12888"/>
              <a:gd name="T3" fmla="*/ 0 h 236"/>
              <a:gd name="T4" fmla="*/ 12888 w 12888"/>
              <a:gd name="T5" fmla="*/ 0 h 236"/>
              <a:gd name="T6" fmla="*/ 12888 w 12888"/>
              <a:gd name="T7" fmla="*/ 236 h 236"/>
              <a:gd name="T8" fmla="*/ 0 w 12888"/>
              <a:gd name="T9" fmla="*/ 236 h 236"/>
              <a:gd name="T10" fmla="*/ 0 w 12888"/>
              <a:gd name="T11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88" h="236">
                <a:moveTo>
                  <a:pt x="0" y="0"/>
                </a:moveTo>
                <a:lnTo>
                  <a:pt x="0" y="0"/>
                </a:lnTo>
                <a:lnTo>
                  <a:pt x="12888" y="0"/>
                </a:lnTo>
                <a:lnTo>
                  <a:pt x="12888" y="236"/>
                </a:lnTo>
                <a:lnTo>
                  <a:pt x="0" y="23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302" name="Rectangle 301"/>
          <p:cNvSpPr/>
          <p:nvPr/>
        </p:nvSpPr>
        <p:spPr>
          <a:xfrm rot="163850" flipV="1">
            <a:off x="412472" y="1876258"/>
            <a:ext cx="5129449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1" name="Rectangle 300"/>
          <p:cNvSpPr/>
          <p:nvPr/>
        </p:nvSpPr>
        <p:spPr>
          <a:xfrm>
            <a:off x="145460" y="1755577"/>
            <a:ext cx="8766305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83" name="Group 82"/>
          <p:cNvGrpSpPr/>
          <p:nvPr/>
        </p:nvGrpSpPr>
        <p:grpSpPr>
          <a:xfrm>
            <a:off x="3523060" y="2078714"/>
            <a:ext cx="835819" cy="301011"/>
            <a:chOff x="3523060" y="2073833"/>
            <a:chExt cx="835819" cy="301011"/>
          </a:xfrm>
        </p:grpSpPr>
        <p:sp>
          <p:nvSpPr>
            <p:cNvPr id="105" name="Freeform 21"/>
            <p:cNvSpPr>
              <a:spLocks/>
            </p:cNvSpPr>
            <p:nvPr/>
          </p:nvSpPr>
          <p:spPr bwMode="auto">
            <a:xfrm>
              <a:off x="3523060" y="2073833"/>
              <a:ext cx="835819" cy="301011"/>
            </a:xfrm>
            <a:custGeom>
              <a:avLst/>
              <a:gdLst>
                <a:gd name="T0" fmla="*/ 0 w 1921"/>
                <a:gd name="T1" fmla="*/ 0 h 347"/>
                <a:gd name="T2" fmla="*/ 0 w 1921"/>
                <a:gd name="T3" fmla="*/ 0 h 347"/>
                <a:gd name="T4" fmla="*/ 1921 w 1921"/>
                <a:gd name="T5" fmla="*/ 0 h 347"/>
                <a:gd name="T6" fmla="*/ 1921 w 1921"/>
                <a:gd name="T7" fmla="*/ 347 h 347"/>
                <a:gd name="T8" fmla="*/ 0 w 1921"/>
                <a:gd name="T9" fmla="*/ 347 h 347"/>
                <a:gd name="T10" fmla="*/ 0 w 1921"/>
                <a:gd name="T1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7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7"/>
                  </a:lnTo>
                  <a:lnTo>
                    <a:pt x="0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3649223" y="2097380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</p:grpSp>
      <p:sp>
        <p:nvSpPr>
          <p:cNvPr id="108" name="Rectangle 24"/>
          <p:cNvSpPr>
            <a:spLocks noChangeArrowheads="1"/>
          </p:cNvSpPr>
          <p:nvPr/>
        </p:nvSpPr>
        <p:spPr bwMode="auto">
          <a:xfrm>
            <a:off x="4121944" y="219908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09" name="Rectangle 25"/>
          <p:cNvSpPr>
            <a:spLocks noChangeArrowheads="1"/>
          </p:cNvSpPr>
          <p:nvPr/>
        </p:nvSpPr>
        <p:spPr bwMode="auto">
          <a:xfrm>
            <a:off x="863776" y="1619262"/>
            <a:ext cx="45365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Helvetica Neue Light" charset="-95"/>
              </a:rPr>
              <a:t>Beam Pipe</a:t>
            </a:r>
            <a:endParaRPr lang="en-US" altLang="en-US" sz="1350" dirty="0"/>
          </a:p>
        </p:txBody>
      </p:sp>
      <p:sp>
        <p:nvSpPr>
          <p:cNvPr id="110" name="Rectangle 26"/>
          <p:cNvSpPr>
            <a:spLocks noChangeArrowheads="1"/>
          </p:cNvSpPr>
          <p:nvPr/>
        </p:nvSpPr>
        <p:spPr bwMode="auto">
          <a:xfrm>
            <a:off x="4496991" y="1935957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82" name="Group 81"/>
          <p:cNvGrpSpPr/>
          <p:nvPr/>
        </p:nvGrpSpPr>
        <p:grpSpPr>
          <a:xfrm>
            <a:off x="3523060" y="1227575"/>
            <a:ext cx="835819" cy="275597"/>
            <a:chOff x="3523060" y="1259218"/>
            <a:chExt cx="835819" cy="275597"/>
          </a:xfrm>
        </p:grpSpPr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3523060" y="1259218"/>
              <a:ext cx="835819" cy="275597"/>
            </a:xfrm>
            <a:custGeom>
              <a:avLst/>
              <a:gdLst>
                <a:gd name="T0" fmla="*/ 0 w 1921"/>
                <a:gd name="T1" fmla="*/ 0 h 348"/>
                <a:gd name="T2" fmla="*/ 0 w 1921"/>
                <a:gd name="T3" fmla="*/ 0 h 348"/>
                <a:gd name="T4" fmla="*/ 1921 w 1921"/>
                <a:gd name="T5" fmla="*/ 0 h 348"/>
                <a:gd name="T6" fmla="*/ 1921 w 1921"/>
                <a:gd name="T7" fmla="*/ 348 h 348"/>
                <a:gd name="T8" fmla="*/ 0 w 1921"/>
                <a:gd name="T9" fmla="*/ 348 h 348"/>
                <a:gd name="T10" fmla="*/ 0 w 1921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8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28" name="Rectangle 44"/>
            <p:cNvSpPr>
              <a:spLocks noChangeArrowheads="1"/>
            </p:cNvSpPr>
            <p:nvPr/>
          </p:nvSpPr>
          <p:spPr bwMode="auto">
            <a:xfrm>
              <a:off x="3669507" y="1263253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  <p:sp>
          <p:nvSpPr>
            <p:cNvPr id="129" name="Rectangle 45"/>
            <p:cNvSpPr>
              <a:spLocks noChangeArrowheads="1"/>
            </p:cNvSpPr>
            <p:nvPr/>
          </p:nvSpPr>
          <p:spPr bwMode="auto">
            <a:xfrm>
              <a:off x="4121944" y="1263254"/>
              <a:ext cx="65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/>
            </a:p>
          </p:txBody>
        </p:sp>
      </p:grpSp>
      <p:sp>
        <p:nvSpPr>
          <p:cNvPr id="147" name="Rectangle 63"/>
          <p:cNvSpPr>
            <a:spLocks noChangeArrowheads="1"/>
          </p:cNvSpPr>
          <p:nvPr/>
        </p:nvSpPr>
        <p:spPr bwMode="auto">
          <a:xfrm>
            <a:off x="3466278" y="804852"/>
            <a:ext cx="39433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43 m</a:t>
            </a:r>
            <a:endParaRPr lang="en-US" altLang="en-US" sz="1800" dirty="0"/>
          </a:p>
        </p:txBody>
      </p:sp>
      <p:sp>
        <p:nvSpPr>
          <p:cNvPr id="156" name="Rectangle 72"/>
          <p:cNvSpPr>
            <a:spLocks noChangeArrowheads="1"/>
          </p:cNvSpPr>
          <p:nvPr/>
        </p:nvSpPr>
        <p:spPr bwMode="auto">
          <a:xfrm>
            <a:off x="6101050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85 m </a:t>
            </a:r>
            <a:endParaRPr lang="en-US" altLang="en-US" sz="1800" dirty="0"/>
          </a:p>
        </p:txBody>
      </p:sp>
      <p:sp>
        <p:nvSpPr>
          <p:cNvPr id="161" name="Rectangle 77"/>
          <p:cNvSpPr>
            <a:spLocks noChangeArrowheads="1"/>
          </p:cNvSpPr>
          <p:nvPr/>
        </p:nvSpPr>
        <p:spPr bwMode="auto">
          <a:xfrm>
            <a:off x="640794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65" name="Rectangle 81"/>
          <p:cNvSpPr>
            <a:spLocks noChangeArrowheads="1"/>
          </p:cNvSpPr>
          <p:nvPr/>
        </p:nvSpPr>
        <p:spPr bwMode="auto">
          <a:xfrm>
            <a:off x="769905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~ 44 m</a:t>
            </a:r>
            <a:endParaRPr lang="en-US" altLang="en-US" sz="1800" dirty="0"/>
          </a:p>
        </p:txBody>
      </p:sp>
      <p:sp>
        <p:nvSpPr>
          <p:cNvPr id="170" name="Rectangle 86"/>
          <p:cNvSpPr>
            <a:spLocks noChangeArrowheads="1"/>
          </p:cNvSpPr>
          <p:nvPr/>
        </p:nvSpPr>
        <p:spPr bwMode="auto">
          <a:xfrm>
            <a:off x="2377679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83" name="Rectangle 99"/>
          <p:cNvSpPr>
            <a:spLocks noChangeArrowheads="1"/>
          </p:cNvSpPr>
          <p:nvPr/>
        </p:nvSpPr>
        <p:spPr bwMode="auto">
          <a:xfrm rot="16200000">
            <a:off x="4476012" y="2323130"/>
            <a:ext cx="7053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B</a:t>
            </a:r>
            <a:endParaRPr lang="en-US" altLang="en-US" sz="1350"/>
          </a:p>
        </p:txBody>
      </p:sp>
      <p:sp>
        <p:nvSpPr>
          <p:cNvPr id="184" name="Rectangle 100"/>
          <p:cNvSpPr>
            <a:spLocks noChangeArrowheads="1"/>
          </p:cNvSpPr>
          <p:nvPr/>
        </p:nvSpPr>
        <p:spPr bwMode="auto">
          <a:xfrm rot="16200000">
            <a:off x="4483226" y="2258836"/>
            <a:ext cx="56106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L</a:t>
            </a:r>
            <a:endParaRPr lang="en-US" altLang="en-US" sz="1350"/>
          </a:p>
        </p:txBody>
      </p:sp>
      <p:sp>
        <p:nvSpPr>
          <p:cNvPr id="185" name="Rectangle 101"/>
          <p:cNvSpPr>
            <a:spLocks noChangeArrowheads="1"/>
          </p:cNvSpPr>
          <p:nvPr/>
        </p:nvSpPr>
        <p:spPr bwMode="auto">
          <a:xfrm rot="16200000">
            <a:off x="4467998" y="2188589"/>
            <a:ext cx="8656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M</a:t>
            </a:r>
            <a:endParaRPr lang="en-US" altLang="en-US" sz="1350"/>
          </a:p>
        </p:txBody>
      </p:sp>
      <p:sp>
        <p:nvSpPr>
          <p:cNvPr id="186" name="Rectangle 102"/>
          <p:cNvSpPr>
            <a:spLocks noChangeArrowheads="1"/>
          </p:cNvSpPr>
          <p:nvPr/>
        </p:nvSpPr>
        <p:spPr bwMode="auto">
          <a:xfrm rot="16200000">
            <a:off x="4510651" y="2105332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528062" y="1842055"/>
            <a:ext cx="580138" cy="287565"/>
            <a:chOff x="5074141" y="2015350"/>
            <a:chExt cx="580138" cy="287565"/>
          </a:xfrm>
        </p:grpSpPr>
        <p:sp>
          <p:nvSpPr>
            <p:cNvPr id="234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36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60cm</a:t>
              </a:r>
              <a:endParaRPr lang="en-US" altLang="en-US" sz="1400" dirty="0"/>
            </a:p>
          </p:txBody>
        </p:sp>
      </p:grpSp>
      <p:sp>
        <p:nvSpPr>
          <p:cNvPr id="237" name="Rectangle 153"/>
          <p:cNvSpPr>
            <a:spLocks noChangeArrowheads="1"/>
          </p:cNvSpPr>
          <p:nvPr/>
        </p:nvSpPr>
        <p:spPr bwMode="auto">
          <a:xfrm>
            <a:off x="5614988" y="2058591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271" name="Rectangle 187"/>
          <p:cNvSpPr>
            <a:spLocks noChangeArrowheads="1"/>
          </p:cNvSpPr>
          <p:nvPr/>
        </p:nvSpPr>
        <p:spPr bwMode="auto">
          <a:xfrm>
            <a:off x="7937024" y="1150621"/>
            <a:ext cx="78707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2 </a:t>
            </a:r>
            <a:r>
              <a:rPr lang="en-US" altLang="en-US" sz="900" b="1" dirty="0" err="1">
                <a:solidFill>
                  <a:schemeClr val="tx2"/>
                </a:solidFill>
                <a:latin typeface="Helvetica Neue Light" charset="-95"/>
              </a:rPr>
              <a:t>Timepixes</a:t>
            </a:r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    </a:t>
            </a:r>
            <a:endParaRPr lang="en-US" altLang="en-US" sz="2100" b="1" dirty="0">
              <a:solidFill>
                <a:schemeClr val="tx2"/>
              </a:solidFill>
            </a:endParaRPr>
          </a:p>
        </p:txBody>
      </p:sp>
      <p:sp>
        <p:nvSpPr>
          <p:cNvPr id="276" name="Rectangle 192"/>
          <p:cNvSpPr>
            <a:spLocks noChangeArrowheads="1"/>
          </p:cNvSpPr>
          <p:nvPr/>
        </p:nvSpPr>
        <p:spPr bwMode="auto">
          <a:xfrm>
            <a:off x="5254186" y="1150765"/>
            <a:ext cx="8356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1 </a:t>
            </a:r>
            <a:r>
              <a:rPr lang="en-US" altLang="en-US" sz="1200" b="1" dirty="0" smtClean="0">
                <a:solidFill>
                  <a:srgbClr val="FF0000"/>
                </a:solidFill>
                <a:latin typeface="Helvetica Neue Light" charset="-95"/>
              </a:rPr>
              <a:t>Timepix3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207"/>
          <p:cNvSpPr>
            <a:spLocks noChangeArrowheads="1"/>
          </p:cNvSpPr>
          <p:nvPr/>
        </p:nvSpPr>
        <p:spPr bwMode="auto">
          <a:xfrm>
            <a:off x="6271023" y="2551510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9" name="Rectangle 210"/>
          <p:cNvSpPr>
            <a:spLocks noChangeArrowheads="1"/>
          </p:cNvSpPr>
          <p:nvPr/>
        </p:nvSpPr>
        <p:spPr bwMode="auto">
          <a:xfrm>
            <a:off x="5360194" y="255984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20" name="Rectangle 211"/>
          <p:cNvSpPr>
            <a:spLocks noChangeArrowheads="1"/>
          </p:cNvSpPr>
          <p:nvPr/>
        </p:nvSpPr>
        <p:spPr bwMode="auto">
          <a:xfrm>
            <a:off x="4923183" y="1886099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80" name="Rectangle 271"/>
          <p:cNvSpPr>
            <a:spLocks noChangeArrowheads="1"/>
          </p:cNvSpPr>
          <p:nvPr/>
        </p:nvSpPr>
        <p:spPr bwMode="auto">
          <a:xfrm>
            <a:off x="772239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34346" y="1286670"/>
            <a:ext cx="193217" cy="805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H="1">
            <a:off x="7812538" y="1280717"/>
            <a:ext cx="226932" cy="6268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>
            <a:stCxn id="276" idx="2"/>
            <a:endCxn id="318" idx="2"/>
          </p:cNvCxnSpPr>
          <p:nvPr/>
        </p:nvCxnSpPr>
        <p:spPr>
          <a:xfrm flipH="1">
            <a:off x="4955354" y="1335431"/>
            <a:ext cx="716639" cy="1216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293"/>
          <p:cNvSpPr txBox="1"/>
          <p:nvPr/>
        </p:nvSpPr>
        <p:spPr>
          <a:xfrm>
            <a:off x="107445" y="2763775"/>
            <a:ext cx="398378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We doubled </a:t>
            </a:r>
            <a:r>
              <a:rPr lang="en-US" sz="1500" dirty="0" smtClean="0">
                <a:solidFill>
                  <a:srgbClr val="003F7E"/>
                </a:solidFill>
              </a:rPr>
              <a:t>the number of </a:t>
            </a:r>
            <a:r>
              <a:rPr lang="en-US" sz="1500" dirty="0" err="1">
                <a:solidFill>
                  <a:srgbClr val="003F7E"/>
                </a:solidFill>
              </a:rPr>
              <a:t>T</a:t>
            </a:r>
            <a:r>
              <a:rPr lang="en-US" sz="1500" dirty="0" err="1" smtClean="0">
                <a:solidFill>
                  <a:srgbClr val="003F7E"/>
                </a:solidFill>
              </a:rPr>
              <a:t>imepix</a:t>
            </a:r>
            <a:r>
              <a:rPr lang="en-US" sz="1500" dirty="0" smtClean="0">
                <a:solidFill>
                  <a:srgbClr val="003F7E"/>
                </a:solidFill>
              </a:rPr>
              <a:t> </a:t>
            </a:r>
            <a:r>
              <a:rPr lang="en-US" sz="1500" dirty="0" smtClean="0">
                <a:solidFill>
                  <a:srgbClr val="003F7E"/>
                </a:solidFill>
              </a:rPr>
              <a:t>detectors</a:t>
            </a:r>
          </a:p>
          <a:p>
            <a:endParaRPr lang="en-US" sz="1500" dirty="0">
              <a:solidFill>
                <a:srgbClr val="003F7E"/>
              </a:solidFill>
            </a:endParaRPr>
          </a:p>
          <a:p>
            <a:r>
              <a:rPr lang="en-US" sz="1500" dirty="0" smtClean="0">
                <a:solidFill>
                  <a:srgbClr val="003F7E"/>
                </a:solidFill>
              </a:rPr>
              <a:t>A </a:t>
            </a:r>
            <a:r>
              <a:rPr lang="en-US" sz="1500" dirty="0">
                <a:solidFill>
                  <a:srgbClr val="003F7E"/>
                </a:solidFill>
              </a:rPr>
              <a:t>third </a:t>
            </a:r>
            <a:r>
              <a:rPr lang="en-US" sz="1500" dirty="0" smtClean="0">
                <a:solidFill>
                  <a:srgbClr val="003F7E"/>
                </a:solidFill>
              </a:rPr>
              <a:t>Roman Pot  was installed on </a:t>
            </a:r>
          </a:p>
          <a:p>
            <a:r>
              <a:rPr lang="en-US" sz="1500" dirty="0" smtClean="0">
                <a:solidFill>
                  <a:srgbClr val="003F7E"/>
                </a:solidFill>
              </a:rPr>
              <a:t>January 2018 with </a:t>
            </a:r>
            <a:r>
              <a:rPr lang="en-US" sz="1500" dirty="0" smtClean="0">
                <a:solidFill>
                  <a:srgbClr val="FF0000"/>
                </a:solidFill>
              </a:rPr>
              <a:t>2 </a:t>
            </a:r>
            <a:r>
              <a:rPr lang="en-US" sz="1500" dirty="0" err="1" smtClean="0">
                <a:solidFill>
                  <a:srgbClr val="FF0000"/>
                </a:solidFill>
              </a:rPr>
              <a:t>Timepixes</a:t>
            </a:r>
            <a:endParaRPr lang="en-US" sz="1500" dirty="0" smtClean="0">
              <a:solidFill>
                <a:srgbClr val="FF0000"/>
              </a:solidFill>
            </a:endParaRPr>
          </a:p>
          <a:p>
            <a:endParaRPr lang="en-US" sz="1500" dirty="0">
              <a:solidFill>
                <a:srgbClr val="003F7E"/>
              </a:solidFill>
            </a:endParaRPr>
          </a:p>
          <a:p>
            <a:r>
              <a:rPr lang="en-US" sz="1500" dirty="0" smtClean="0">
                <a:solidFill>
                  <a:srgbClr val="003F7E"/>
                </a:solidFill>
              </a:rPr>
              <a:t>A new </a:t>
            </a:r>
            <a:r>
              <a:rPr lang="en-US" sz="1500" dirty="0" smtClean="0">
                <a:solidFill>
                  <a:srgbClr val="FF0000"/>
                </a:solidFill>
              </a:rPr>
              <a:t>Timepix3 </a:t>
            </a:r>
            <a:r>
              <a:rPr lang="en-US" sz="1500" dirty="0" smtClean="0">
                <a:solidFill>
                  <a:srgbClr val="003F7E"/>
                </a:solidFill>
              </a:rPr>
              <a:t>has been installed in June</a:t>
            </a:r>
          </a:p>
          <a:p>
            <a:r>
              <a:rPr lang="en-US" sz="1500" dirty="0">
                <a:solidFill>
                  <a:srgbClr val="003F7E"/>
                </a:solidFill>
              </a:rPr>
              <a:t>o</a:t>
            </a:r>
            <a:r>
              <a:rPr lang="en-US" sz="1500" dirty="0" smtClean="0">
                <a:solidFill>
                  <a:srgbClr val="003F7E"/>
                </a:solidFill>
              </a:rPr>
              <a:t>n Roman Pot  1 external side</a:t>
            </a:r>
            <a:endParaRPr lang="en-US" sz="1500" dirty="0">
              <a:solidFill>
                <a:srgbClr val="003F7E"/>
              </a:solidFill>
            </a:endParaRPr>
          </a:p>
        </p:txBody>
      </p:sp>
      <p:sp>
        <p:nvSpPr>
          <p:cNvPr id="297" name="Right Brace 296"/>
          <p:cNvSpPr/>
          <p:nvPr/>
        </p:nvSpPr>
        <p:spPr>
          <a:xfrm rot="16200000">
            <a:off x="5954173" y="667927"/>
            <a:ext cx="736874" cy="4179785"/>
          </a:xfrm>
          <a:prstGeom prst="rightBrace">
            <a:avLst>
              <a:gd name="adj1" fmla="val 68600"/>
              <a:gd name="adj2" fmla="val 151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284" name="Straight Arrow Connector 283"/>
          <p:cNvCxnSpPr/>
          <p:nvPr/>
        </p:nvCxnSpPr>
        <p:spPr bwMode="auto">
          <a:xfrm>
            <a:off x="4879240" y="996951"/>
            <a:ext cx="2843154" cy="7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>
            <a:off x="2968503" y="996950"/>
            <a:ext cx="1890838" cy="2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500644" y="996950"/>
            <a:ext cx="1056563" cy="3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grpSp>
        <p:nvGrpSpPr>
          <p:cNvPr id="22" name="Group 21"/>
          <p:cNvGrpSpPr/>
          <p:nvPr/>
        </p:nvGrpSpPr>
        <p:grpSpPr>
          <a:xfrm rot="16200000">
            <a:off x="1075915" y="2052809"/>
            <a:ext cx="421910" cy="230832"/>
            <a:chOff x="401972" y="2750741"/>
            <a:chExt cx="421910" cy="230832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 rot="16200000">
            <a:off x="3202835" y="2052810"/>
            <a:ext cx="421910" cy="230832"/>
            <a:chOff x="401972" y="2750741"/>
            <a:chExt cx="421910" cy="230832"/>
          </a:xfrm>
        </p:grpSpPr>
        <p:sp>
          <p:nvSpPr>
            <p:cNvPr id="289" name="Rectangle 28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 rot="16200000">
            <a:off x="4354235" y="2052809"/>
            <a:ext cx="421910" cy="230832"/>
            <a:chOff x="401972" y="2750741"/>
            <a:chExt cx="421910" cy="230832"/>
          </a:xfrm>
        </p:grpSpPr>
        <p:sp>
          <p:nvSpPr>
            <p:cNvPr id="299" name="Rectangle 29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 rot="16200000">
            <a:off x="6012259" y="2052809"/>
            <a:ext cx="421910" cy="230832"/>
            <a:chOff x="401972" y="2750741"/>
            <a:chExt cx="421910" cy="230832"/>
          </a:xfrm>
        </p:grpSpPr>
        <p:sp>
          <p:nvSpPr>
            <p:cNvPr id="304" name="Rectangle 303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7" name="Group 306"/>
          <p:cNvGrpSpPr/>
          <p:nvPr/>
        </p:nvGrpSpPr>
        <p:grpSpPr>
          <a:xfrm rot="16200000">
            <a:off x="7744870" y="2052809"/>
            <a:ext cx="421910" cy="230832"/>
            <a:chOff x="401972" y="2750741"/>
            <a:chExt cx="421910" cy="230832"/>
          </a:xfrm>
        </p:grpSpPr>
        <p:sp>
          <p:nvSpPr>
            <p:cNvPr id="308" name="Rectangle 30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 rot="16200000">
            <a:off x="8400616" y="2052809"/>
            <a:ext cx="421910" cy="230832"/>
            <a:chOff x="401972" y="2750741"/>
            <a:chExt cx="421910" cy="230832"/>
          </a:xfrm>
        </p:grpSpPr>
        <p:sp>
          <p:nvSpPr>
            <p:cNvPr id="312" name="Rectangle 311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8" name="Rectangle 317"/>
          <p:cNvSpPr/>
          <p:nvPr/>
        </p:nvSpPr>
        <p:spPr bwMode="auto">
          <a:xfrm rot="16200000">
            <a:off x="4612041" y="1361060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336" name="Group 335"/>
          <p:cNvGrpSpPr/>
          <p:nvPr/>
        </p:nvGrpSpPr>
        <p:grpSpPr>
          <a:xfrm rot="16200000">
            <a:off x="5958233" y="1680593"/>
            <a:ext cx="916781" cy="215444"/>
            <a:chOff x="70410" y="2382256"/>
            <a:chExt cx="916781" cy="215444"/>
          </a:xfrm>
        </p:grpSpPr>
        <p:sp>
          <p:nvSpPr>
            <p:cNvPr id="337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52010</a:t>
              </a:r>
              <a:endParaRPr lang="en-GB" sz="800" dirty="0"/>
            </a:p>
          </p:txBody>
        </p:sp>
      </p:grpSp>
      <p:grpSp>
        <p:nvGrpSpPr>
          <p:cNvPr id="339" name="Group 338"/>
          <p:cNvGrpSpPr/>
          <p:nvPr/>
        </p:nvGrpSpPr>
        <p:grpSpPr>
          <a:xfrm rot="16200000">
            <a:off x="6173324" y="1680593"/>
            <a:ext cx="916781" cy="215444"/>
            <a:chOff x="70410" y="2382256"/>
            <a:chExt cx="916781" cy="215444"/>
          </a:xfrm>
        </p:grpSpPr>
        <p:sp>
          <p:nvSpPr>
            <p:cNvPr id="340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52110</a:t>
              </a:r>
              <a:endParaRPr lang="en-GB" sz="8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 rot="16200000">
            <a:off x="7728710" y="1678436"/>
            <a:ext cx="916781" cy="215444"/>
            <a:chOff x="70410" y="2382256"/>
            <a:chExt cx="916781" cy="215444"/>
          </a:xfrm>
        </p:grpSpPr>
        <p:sp>
          <p:nvSpPr>
            <p:cNvPr id="343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52210</a:t>
              </a:r>
              <a:endParaRPr lang="en-GB" sz="800" dirty="0"/>
            </a:p>
          </p:txBody>
        </p:sp>
      </p:grpSp>
      <p:grpSp>
        <p:nvGrpSpPr>
          <p:cNvPr id="345" name="Group 344"/>
          <p:cNvGrpSpPr/>
          <p:nvPr/>
        </p:nvGrpSpPr>
        <p:grpSpPr>
          <a:xfrm rot="16200000">
            <a:off x="7934144" y="1678436"/>
            <a:ext cx="916781" cy="215444"/>
            <a:chOff x="70410" y="2382256"/>
            <a:chExt cx="916781" cy="215444"/>
          </a:xfrm>
        </p:grpSpPr>
        <p:sp>
          <p:nvSpPr>
            <p:cNvPr id="346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52310</a:t>
              </a:r>
              <a:endParaRPr lang="en-GB" sz="800" dirty="0"/>
            </a:p>
          </p:txBody>
        </p:sp>
      </p:grpSp>
      <p:sp>
        <p:nvSpPr>
          <p:cNvPr id="351" name="Rectangle 350"/>
          <p:cNvSpPr/>
          <p:nvPr/>
        </p:nvSpPr>
        <p:spPr bwMode="auto">
          <a:xfrm rot="16200000">
            <a:off x="4612041" y="1996181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2" name="Rectangle 351"/>
          <p:cNvSpPr/>
          <p:nvPr/>
        </p:nvSpPr>
        <p:spPr bwMode="auto">
          <a:xfrm rot="16200000">
            <a:off x="7445375" y="1366387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3" name="Rectangle 352"/>
          <p:cNvSpPr/>
          <p:nvPr/>
        </p:nvSpPr>
        <p:spPr bwMode="auto">
          <a:xfrm rot="16200000">
            <a:off x="7445375" y="200150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7" name="Rectangle 187"/>
          <p:cNvSpPr>
            <a:spLocks noChangeArrowheads="1"/>
          </p:cNvSpPr>
          <p:nvPr/>
        </p:nvSpPr>
        <p:spPr bwMode="auto">
          <a:xfrm>
            <a:off x="1691625" y="1150765"/>
            <a:ext cx="10504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2 </a:t>
            </a:r>
            <a:r>
              <a:rPr lang="en-US" altLang="en-US" sz="1200" b="1" dirty="0" err="1">
                <a:solidFill>
                  <a:srgbClr val="FF0000"/>
                </a:solidFill>
                <a:latin typeface="Helvetica Neue Light" charset="-95"/>
              </a:rPr>
              <a:t>Timepixes</a:t>
            </a:r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   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30" name="Straight Arrow Connector 129"/>
          <p:cNvCxnSpPr/>
          <p:nvPr/>
        </p:nvCxnSpPr>
        <p:spPr>
          <a:xfrm flipH="1">
            <a:off x="1686924" y="1358019"/>
            <a:ext cx="193217" cy="805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1665116" y="1352066"/>
            <a:ext cx="226932" cy="6268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 bwMode="auto">
          <a:xfrm rot="16200000">
            <a:off x="1309907" y="1360402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RP0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4" name="Rectangle 123"/>
          <p:cNvSpPr/>
          <p:nvPr/>
        </p:nvSpPr>
        <p:spPr bwMode="auto">
          <a:xfrm rot="16200000">
            <a:off x="1309907" y="1995523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RP0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3830" y="1209114"/>
            <a:ext cx="633507" cy="1164783"/>
            <a:chOff x="558810" y="1209114"/>
            <a:chExt cx="633507" cy="1164783"/>
          </a:xfrm>
        </p:grpSpPr>
        <p:sp>
          <p:nvSpPr>
            <p:cNvPr id="111" name="Rectangle 27"/>
            <p:cNvSpPr>
              <a:spLocks noChangeArrowheads="1"/>
            </p:cNvSpPr>
            <p:nvPr/>
          </p:nvSpPr>
          <p:spPr bwMode="auto">
            <a:xfrm>
              <a:off x="659919" y="1232511"/>
              <a:ext cx="41998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Crystal</a:t>
              </a:r>
            </a:p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1    2 </a:t>
              </a:r>
              <a:endPara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07973" y="1209114"/>
              <a:ext cx="515303" cy="1142644"/>
            </a:xfrm>
            <a:prstGeom prst="rect">
              <a:avLst/>
            </a:prstGeom>
            <a:solidFill>
              <a:srgbClr val="FFC000">
                <a:alpha val="1411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810" y="200456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IHEP</a:t>
              </a:r>
            </a:p>
            <a:p>
              <a:pPr algn="ctr"/>
              <a:r>
                <a:rPr lang="en-US" sz="900" dirty="0" smtClean="0"/>
                <a:t>GONIO1</a:t>
              </a:r>
              <a:endParaRPr lang="en-GB" sz="900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917399" y="1848054"/>
            <a:ext cx="580138" cy="364509"/>
            <a:chOff x="5074141" y="2015350"/>
            <a:chExt cx="580138" cy="364509"/>
          </a:xfrm>
        </p:grpSpPr>
        <p:sp>
          <p:nvSpPr>
            <p:cNvPr id="134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35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endParaRPr lang="en-US" altLang="en-US" sz="1400" dirty="0"/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2690155" y="1200749"/>
            <a:ext cx="515303" cy="1142644"/>
          </a:xfrm>
          <a:prstGeom prst="rect">
            <a:avLst/>
          </a:prstGeom>
          <a:solidFill>
            <a:srgbClr val="FFC000">
              <a:alpha val="141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51750" y="20004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IHEP</a:t>
            </a:r>
          </a:p>
          <a:p>
            <a:pPr algn="ctr"/>
            <a:r>
              <a:rPr lang="en-US" sz="900" dirty="0" smtClean="0"/>
              <a:t>GONIO2</a:t>
            </a:r>
            <a:endParaRPr lang="en-GB" sz="900" dirty="0"/>
          </a:p>
        </p:txBody>
      </p:sp>
      <p:sp>
        <p:nvSpPr>
          <p:cNvPr id="136" name="Rectangle 27"/>
          <p:cNvSpPr>
            <a:spLocks noChangeArrowheads="1"/>
          </p:cNvSpPr>
          <p:nvPr/>
        </p:nvSpPr>
        <p:spPr bwMode="auto">
          <a:xfrm>
            <a:off x="2747638" y="1232511"/>
            <a:ext cx="4199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Crystal</a:t>
            </a:r>
          </a:p>
          <a:p>
            <a:pPr algn="ctr" defTabSz="685800"/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3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   </a:t>
            </a:r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4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</a:t>
            </a: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Block Arc 138"/>
          <p:cNvSpPr/>
          <p:nvPr/>
        </p:nvSpPr>
        <p:spPr>
          <a:xfrm rot="16642938">
            <a:off x="2749989" y="1777186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0" name="Block Arc 139"/>
          <p:cNvSpPr/>
          <p:nvPr/>
        </p:nvSpPr>
        <p:spPr>
          <a:xfrm rot="16642938">
            <a:off x="3006648" y="1758794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 bwMode="auto">
          <a:xfrm rot="16200000">
            <a:off x="4958383" y="199265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err="1" smtClean="0">
                <a:solidFill>
                  <a:schemeClr val="bg1"/>
                </a:solidFill>
              </a:rPr>
              <a:t>CpFM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6928729" y="1850130"/>
            <a:ext cx="580138" cy="287565"/>
            <a:chOff x="5074141" y="2015350"/>
            <a:chExt cx="580138" cy="287565"/>
          </a:xfrm>
        </p:grpSpPr>
        <p:sp>
          <p:nvSpPr>
            <p:cNvPr id="143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44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100cm</a:t>
              </a:r>
              <a:endParaRPr lang="en-US" altLang="en-US" sz="1400" dirty="0"/>
            </a:p>
          </p:txBody>
        </p:sp>
      </p:grpSp>
      <p:sp>
        <p:nvSpPr>
          <p:cNvPr id="145" name="Rectangle 187"/>
          <p:cNvSpPr>
            <a:spLocks noChangeArrowheads="1"/>
          </p:cNvSpPr>
          <p:nvPr/>
        </p:nvSpPr>
        <p:spPr bwMode="auto">
          <a:xfrm>
            <a:off x="5167356" y="2444257"/>
            <a:ext cx="78867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1</a:t>
            </a:r>
            <a:r>
              <a:rPr lang="en-US" altLang="en-US" sz="900" b="1" dirty="0" smtClean="0">
                <a:solidFill>
                  <a:schemeClr val="tx2"/>
                </a:solidFill>
                <a:latin typeface="Helvetica Neue Light" charset="-95"/>
              </a:rPr>
              <a:t> </a:t>
            </a:r>
            <a:r>
              <a:rPr lang="en-US" altLang="en-US" sz="900" b="1" dirty="0" err="1">
                <a:solidFill>
                  <a:schemeClr val="tx2"/>
                </a:solidFill>
                <a:latin typeface="Helvetica Neue Light" charset="-95"/>
              </a:rPr>
              <a:t>Timepixes</a:t>
            </a:r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    </a:t>
            </a:r>
            <a:endParaRPr lang="en-US" altLang="en-US" sz="2100" b="1" dirty="0">
              <a:solidFill>
                <a:schemeClr val="tx2"/>
              </a:solidFill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 flipH="1" flipV="1">
            <a:off x="4954070" y="2297208"/>
            <a:ext cx="133621" cy="2007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 rot="16200000">
            <a:off x="5205754" y="2052029"/>
            <a:ext cx="421910" cy="230832"/>
            <a:chOff x="401972" y="2750741"/>
            <a:chExt cx="421910" cy="230832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Block Arc 11"/>
          <p:cNvSpPr/>
          <p:nvPr/>
        </p:nvSpPr>
        <p:spPr>
          <a:xfrm rot="16642938">
            <a:off x="292069" y="1645623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48059" y="2692240"/>
            <a:ext cx="1405879" cy="225793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97" y="3136459"/>
            <a:ext cx="1299053" cy="1732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2033" y="4606152"/>
            <a:ext cx="210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3F7E"/>
                </a:solidFill>
              </a:rPr>
              <a:t>Katrine readout of Timepix3 </a:t>
            </a:r>
          </a:p>
          <a:p>
            <a:r>
              <a:rPr lang="en-US" sz="1200" dirty="0" smtClean="0">
                <a:solidFill>
                  <a:srgbClr val="003F7E"/>
                </a:solidFill>
              </a:rPr>
              <a:t>(P. </a:t>
            </a:r>
            <a:r>
              <a:rPr lang="en-US" sz="1200" dirty="0" err="1" smtClean="0">
                <a:solidFill>
                  <a:srgbClr val="003F7E"/>
                </a:solidFill>
              </a:rPr>
              <a:t>Burian</a:t>
            </a:r>
            <a:r>
              <a:rPr lang="en-US" sz="1200" dirty="0" smtClean="0">
                <a:solidFill>
                  <a:srgbClr val="003F7E"/>
                </a:solidFill>
              </a:rPr>
              <a:t>)</a:t>
            </a:r>
            <a:endParaRPr lang="en-GB" sz="1200" dirty="0">
              <a:solidFill>
                <a:srgbClr val="003F7E"/>
              </a:solidFill>
            </a:endParaRPr>
          </a:p>
        </p:txBody>
      </p:sp>
      <p:cxnSp>
        <p:nvCxnSpPr>
          <p:cNvPr id="113" name="Straight Arrow Connector 112"/>
          <p:cNvCxnSpPr/>
          <p:nvPr/>
        </p:nvCxnSpPr>
        <p:spPr bwMode="auto">
          <a:xfrm flipV="1">
            <a:off x="1557207" y="996950"/>
            <a:ext cx="1390599" cy="6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14" name="Rectangle 81"/>
          <p:cNvSpPr>
            <a:spLocks noChangeArrowheads="1"/>
          </p:cNvSpPr>
          <p:nvPr/>
        </p:nvSpPr>
        <p:spPr bwMode="auto">
          <a:xfrm>
            <a:off x="1928166" y="804852"/>
            <a:ext cx="3590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 ~ 6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 m</a:t>
            </a:r>
            <a:endParaRPr lang="en-US" altLang="en-US" sz="1800" dirty="0"/>
          </a:p>
        </p:txBody>
      </p:sp>
      <p:sp>
        <p:nvSpPr>
          <p:cNvPr id="116" name="Block Arc 115"/>
          <p:cNvSpPr/>
          <p:nvPr/>
        </p:nvSpPr>
        <p:spPr>
          <a:xfrm rot="16642938">
            <a:off x="560904" y="1643579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0017 -0.011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7531E-6 L -0.00018 -0.011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302" grpId="0" animBg="1"/>
      <p:bldP spid="301" grpId="0" animBg="1"/>
      <p:bldP spid="14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85825" y="1"/>
            <a:ext cx="8105775" cy="708422"/>
          </a:xfrm>
        </p:spPr>
        <p:txBody>
          <a:bodyPr/>
          <a:lstStyle/>
          <a:p>
            <a:r>
              <a:rPr lang="en-US" dirty="0" smtClean="0"/>
              <a:t>The UA9 detectors : Timepix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53820" y="838243"/>
            <a:ext cx="4971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Based on silicon sensor </a:t>
            </a:r>
            <a:r>
              <a:rPr lang="en-US" sz="1500" dirty="0" smtClean="0">
                <a:solidFill>
                  <a:srgbClr val="002060"/>
                </a:solidFill>
              </a:rPr>
              <a:t>300 </a:t>
            </a:r>
            <a:r>
              <a:rPr lang="en-US" sz="15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500" dirty="0" smtClean="0">
                <a:solidFill>
                  <a:srgbClr val="002060"/>
                </a:solidFill>
              </a:rPr>
              <a:t>m </a:t>
            </a:r>
            <a:r>
              <a:rPr lang="en-US" sz="1500" dirty="0">
                <a:solidFill>
                  <a:srgbClr val="002060"/>
                </a:solidFill>
              </a:rPr>
              <a:t>thick</a:t>
            </a:r>
          </a:p>
          <a:p>
            <a:endParaRPr lang="en-US" sz="1500" dirty="0">
              <a:solidFill>
                <a:srgbClr val="002060"/>
              </a:solidFill>
            </a:endParaRPr>
          </a:p>
          <a:p>
            <a:r>
              <a:rPr lang="en-US" sz="1500" dirty="0">
                <a:solidFill>
                  <a:srgbClr val="002060"/>
                </a:solidFill>
              </a:rPr>
              <a:t>About  20 readouts per </a:t>
            </a:r>
            <a:r>
              <a:rPr lang="en-US" sz="1500" dirty="0" smtClean="0">
                <a:solidFill>
                  <a:srgbClr val="002060"/>
                </a:solidFill>
              </a:rPr>
              <a:t>seconds</a:t>
            </a:r>
            <a:endParaRPr lang="en-US" sz="1500" dirty="0">
              <a:solidFill>
                <a:srgbClr val="00206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200 </a:t>
            </a:r>
            <a:r>
              <a:rPr lang="en-US" sz="15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500" dirty="0" smtClean="0">
                <a:solidFill>
                  <a:srgbClr val="002060"/>
                </a:solidFill>
              </a:rPr>
              <a:t>s </a:t>
            </a:r>
            <a:r>
              <a:rPr lang="en-US" sz="1500" dirty="0">
                <a:solidFill>
                  <a:srgbClr val="002060"/>
                </a:solidFill>
              </a:rPr>
              <a:t>with 20 ns resolution </a:t>
            </a:r>
            <a:r>
              <a:rPr lang="en-US" sz="1500" dirty="0" smtClean="0">
                <a:solidFill>
                  <a:srgbClr val="002060"/>
                </a:solidFill>
              </a:rPr>
              <a:t>or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 </a:t>
            </a:r>
            <a:r>
              <a:rPr lang="en-US" sz="1500" dirty="0">
                <a:solidFill>
                  <a:srgbClr val="002060"/>
                </a:solidFill>
              </a:rPr>
              <a:t>ms with 200 ns resolution </a:t>
            </a:r>
          </a:p>
          <a:p>
            <a:endParaRPr lang="en-US" sz="1500" dirty="0" smtClean="0">
              <a:solidFill>
                <a:srgbClr val="002060"/>
              </a:solidFill>
            </a:endParaRPr>
          </a:p>
          <a:p>
            <a:r>
              <a:rPr lang="en-US" sz="1500" dirty="0" smtClean="0">
                <a:solidFill>
                  <a:srgbClr val="002060"/>
                </a:solidFill>
              </a:rPr>
              <a:t>Cluster reconstruction offline  (was online in 2016)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Synchronized </a:t>
            </a:r>
            <a:r>
              <a:rPr lang="en-US" sz="1500" dirty="0">
                <a:solidFill>
                  <a:srgbClr val="FF0000"/>
                </a:solidFill>
              </a:rPr>
              <a:t>readout with </a:t>
            </a:r>
            <a:r>
              <a:rPr lang="en-US" sz="1500" dirty="0" smtClean="0">
                <a:solidFill>
                  <a:srgbClr val="FF0000"/>
                </a:solidFill>
              </a:rPr>
              <a:t>SPS Radiofrequency  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0" y="905369"/>
            <a:ext cx="2329827" cy="1657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786854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We have </a:t>
            </a:r>
            <a:r>
              <a:rPr lang="en-US" sz="1400" dirty="0" smtClean="0">
                <a:solidFill>
                  <a:srgbClr val="002060"/>
                </a:solidFill>
              </a:rPr>
              <a:t>five </a:t>
            </a:r>
            <a:r>
              <a:rPr lang="en-US" sz="1400" dirty="0">
                <a:solidFill>
                  <a:srgbClr val="002060"/>
                </a:solidFill>
              </a:rPr>
              <a:t>assemblies installed </a:t>
            </a:r>
            <a:r>
              <a:rPr lang="en-US" sz="1400" dirty="0" smtClean="0">
                <a:solidFill>
                  <a:srgbClr val="002060"/>
                </a:solidFill>
              </a:rPr>
              <a:t>with </a:t>
            </a:r>
            <a:r>
              <a:rPr lang="en-US" sz="1400" dirty="0">
                <a:solidFill>
                  <a:srgbClr val="002060"/>
                </a:solidFill>
              </a:rPr>
              <a:t>14x14 mm</a:t>
            </a:r>
            <a:r>
              <a:rPr lang="en-US" sz="1400" baseline="30000" dirty="0">
                <a:solidFill>
                  <a:srgbClr val="002060"/>
                </a:solidFill>
              </a:rPr>
              <a:t>2 </a:t>
            </a:r>
            <a:r>
              <a:rPr lang="en-US" sz="1400" dirty="0">
                <a:solidFill>
                  <a:srgbClr val="002060"/>
                </a:solidFill>
              </a:rPr>
              <a:t>active area (2 cm</a:t>
            </a:r>
            <a:r>
              <a:rPr lang="en-US" sz="1400" baseline="30000" dirty="0">
                <a:solidFill>
                  <a:srgbClr val="002060"/>
                </a:solidFill>
              </a:rPr>
              <a:t>2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2 </a:t>
            </a:r>
            <a:r>
              <a:rPr lang="en-US" sz="1400" dirty="0" err="1">
                <a:solidFill>
                  <a:srgbClr val="002060"/>
                </a:solidFill>
              </a:rPr>
              <a:t>Timpixes</a:t>
            </a:r>
            <a:r>
              <a:rPr lang="en-US" sz="1400" dirty="0">
                <a:solidFill>
                  <a:srgbClr val="002060"/>
                </a:solidFill>
              </a:rPr>
              <a:t> on Roman pot </a:t>
            </a:r>
            <a:r>
              <a:rPr lang="en-US" sz="1400" dirty="0" smtClean="0">
                <a:solidFill>
                  <a:srgbClr val="002060"/>
                </a:solidFill>
              </a:rPr>
              <a:t>#0  (after the first </a:t>
            </a:r>
            <a:r>
              <a:rPr lang="en-US" sz="1400" dirty="0" err="1" smtClean="0">
                <a:solidFill>
                  <a:srgbClr val="002060"/>
                </a:solidFill>
              </a:rPr>
              <a:t>Gonio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crystals 1 and 2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image of the channeled beam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US" sz="1400" dirty="0">
              <a:solidFill>
                <a:srgbClr val="002060"/>
              </a:solidFill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1 Timepix </a:t>
            </a:r>
            <a:r>
              <a:rPr lang="en-US" sz="1400" dirty="0" smtClean="0">
                <a:solidFill>
                  <a:srgbClr val="002060"/>
                </a:solidFill>
              </a:rPr>
              <a:t>  on </a:t>
            </a:r>
            <a:r>
              <a:rPr lang="en-US" sz="1400" dirty="0">
                <a:solidFill>
                  <a:srgbClr val="002060"/>
                </a:solidFill>
              </a:rPr>
              <a:t>Roman pot #1  </a:t>
            </a:r>
            <a:r>
              <a:rPr lang="en-US" sz="1400" dirty="0" smtClean="0">
                <a:solidFill>
                  <a:srgbClr val="002060"/>
                </a:solidFill>
              </a:rPr>
              <a:t>(</a:t>
            </a:r>
            <a:r>
              <a:rPr lang="en-US" sz="1400" dirty="0">
                <a:solidFill>
                  <a:srgbClr val="002060"/>
                </a:solidFill>
              </a:rPr>
              <a:t>after the </a:t>
            </a:r>
            <a:r>
              <a:rPr lang="en-US" sz="1400" dirty="0" smtClean="0">
                <a:solidFill>
                  <a:srgbClr val="002060"/>
                </a:solidFill>
              </a:rPr>
              <a:t>second </a:t>
            </a:r>
            <a:r>
              <a:rPr lang="en-US" sz="1400" dirty="0">
                <a:solidFill>
                  <a:srgbClr val="002060"/>
                </a:solidFill>
              </a:rPr>
              <a:t>Gonio </a:t>
            </a:r>
            <a:r>
              <a:rPr lang="en-US" sz="1400" dirty="0">
                <a:solidFill>
                  <a:srgbClr val="FF0000"/>
                </a:solidFill>
              </a:rPr>
              <a:t>crystals </a:t>
            </a:r>
            <a:r>
              <a:rPr lang="en-US" sz="1400" dirty="0" smtClean="0">
                <a:solidFill>
                  <a:srgbClr val="FF0000"/>
                </a:solidFill>
              </a:rPr>
              <a:t>3 </a:t>
            </a:r>
            <a:r>
              <a:rPr lang="en-US" sz="1400" dirty="0">
                <a:solidFill>
                  <a:srgbClr val="FF0000"/>
                </a:solidFill>
              </a:rPr>
              <a:t>and </a:t>
            </a:r>
            <a:r>
              <a:rPr lang="en-US" sz="1400" dirty="0" smtClean="0">
                <a:solidFill>
                  <a:srgbClr val="FF0000"/>
                </a:solidFill>
              </a:rPr>
              <a:t>4 </a:t>
            </a:r>
            <a:r>
              <a:rPr lang="en-US" sz="1400" dirty="0">
                <a:solidFill>
                  <a:srgbClr val="002060"/>
                </a:solidFill>
              </a:rPr>
              <a:t>image of the </a:t>
            </a:r>
            <a:r>
              <a:rPr lang="en-US" sz="1400" dirty="0" smtClean="0">
                <a:solidFill>
                  <a:srgbClr val="002060"/>
                </a:solidFill>
              </a:rPr>
              <a:t>double channeled </a:t>
            </a:r>
            <a:r>
              <a:rPr lang="en-US" sz="1400" dirty="0">
                <a:solidFill>
                  <a:srgbClr val="002060"/>
                </a:solidFill>
              </a:rPr>
              <a:t>beam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US" sz="1400" dirty="0">
              <a:solidFill>
                <a:srgbClr val="002060"/>
              </a:solidFill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2060"/>
                </a:solidFill>
              </a:rPr>
              <a:t>2 </a:t>
            </a:r>
            <a:r>
              <a:rPr lang="en-US" sz="1400" dirty="0" err="1">
                <a:solidFill>
                  <a:srgbClr val="002060"/>
                </a:solidFill>
              </a:rPr>
              <a:t>Timpixes</a:t>
            </a:r>
            <a:r>
              <a:rPr lang="en-US" sz="1400" dirty="0">
                <a:solidFill>
                  <a:srgbClr val="002060"/>
                </a:solidFill>
              </a:rPr>
              <a:t> on Roman pot </a:t>
            </a:r>
            <a:r>
              <a:rPr lang="en-US" sz="1400" dirty="0" smtClean="0">
                <a:solidFill>
                  <a:srgbClr val="002060"/>
                </a:solidFill>
              </a:rPr>
              <a:t>#3  </a:t>
            </a:r>
            <a:r>
              <a:rPr lang="en-US" sz="1400" dirty="0">
                <a:solidFill>
                  <a:srgbClr val="002060"/>
                </a:solidFill>
              </a:rPr>
              <a:t>(dispersive area for extracted beam image)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The detector is read in </a:t>
            </a:r>
            <a:r>
              <a:rPr lang="en-US" sz="1400" dirty="0" err="1">
                <a:solidFill>
                  <a:srgbClr val="FF0000"/>
                </a:solidFill>
              </a:rPr>
              <a:t>ToA</a:t>
            </a:r>
            <a:r>
              <a:rPr lang="en-US" sz="1400" dirty="0">
                <a:solidFill>
                  <a:srgbClr val="FF0000"/>
                </a:solidFill>
              </a:rPr>
              <a:t> (Time of Arrival) </a:t>
            </a:r>
            <a:r>
              <a:rPr lang="en-US" sz="1400" dirty="0">
                <a:solidFill>
                  <a:srgbClr val="002060"/>
                </a:solidFill>
              </a:rPr>
              <a:t>to measure the particle flux versus </a:t>
            </a:r>
            <a:r>
              <a:rPr lang="en-US" sz="1400" dirty="0" smtClean="0">
                <a:solidFill>
                  <a:srgbClr val="002060"/>
                </a:solidFill>
              </a:rPr>
              <a:t>time </a:t>
            </a:r>
          </a:p>
          <a:p>
            <a:r>
              <a:rPr lang="en-US" sz="1400" dirty="0" smtClean="0">
                <a:solidFill>
                  <a:srgbClr val="002060"/>
                </a:solidFill>
              </a:rPr>
              <a:t>with a </a:t>
            </a:r>
            <a:r>
              <a:rPr lang="en-US" sz="1400" dirty="0" smtClean="0">
                <a:solidFill>
                  <a:srgbClr val="FF0000"/>
                </a:solidFill>
              </a:rPr>
              <a:t>memory of 10 or 100 beam turns  </a:t>
            </a:r>
            <a:r>
              <a:rPr lang="en-US" sz="1400" dirty="0" smtClean="0">
                <a:solidFill>
                  <a:srgbClr val="002060"/>
                </a:solidFill>
              </a:rPr>
              <a:t>and Medipix mode for a  high statistic images.</a:t>
            </a:r>
            <a:endParaRPr lang="en-US" sz="1400" dirty="0">
              <a:solidFill>
                <a:srgbClr val="002060"/>
              </a:solidFill>
            </a:endParaRPr>
          </a:p>
          <a:p>
            <a:endParaRPr lang="en-US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Rate of 10-20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ames per second with dead time </a:t>
            </a:r>
            <a:r>
              <a:rPr lang="en-US" sz="1400" dirty="0" smtClean="0">
                <a:solidFill>
                  <a:srgbClr val="002060"/>
                </a:solidFill>
              </a:rPr>
              <a:t>(can be improved  )</a:t>
            </a:r>
          </a:p>
        </p:txBody>
      </p:sp>
    </p:spTree>
    <p:extLst>
      <p:ext uri="{BB962C8B-B14F-4D97-AF65-F5344CB8AC3E}">
        <p14:creationId xmlns:p14="http://schemas.microsoft.com/office/powerpoint/2010/main" val="17637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85825" y="1"/>
            <a:ext cx="8105775" cy="708422"/>
          </a:xfrm>
        </p:spPr>
        <p:txBody>
          <a:bodyPr/>
          <a:lstStyle/>
          <a:p>
            <a:r>
              <a:rPr lang="en-US" dirty="0" smtClean="0"/>
              <a:t>The UA9 detectors : Timepix3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640" y="844963"/>
            <a:ext cx="2600872" cy="2026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5800" y="844963"/>
            <a:ext cx="49715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Based on silicon sensor </a:t>
            </a:r>
            <a:r>
              <a:rPr lang="en-US" sz="1200" dirty="0" smtClean="0">
                <a:solidFill>
                  <a:srgbClr val="002060"/>
                </a:solidFill>
              </a:rPr>
              <a:t>300 </a:t>
            </a:r>
            <a:r>
              <a:rPr lang="en-US" sz="12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002060"/>
                </a:solidFill>
              </a:rPr>
              <a:t>m thick 14x14 </a:t>
            </a:r>
            <a:r>
              <a:rPr lang="en-US" sz="1200" dirty="0">
                <a:solidFill>
                  <a:srgbClr val="002060"/>
                </a:solidFill>
              </a:rPr>
              <a:t>mm</a:t>
            </a:r>
            <a:r>
              <a:rPr lang="en-US" sz="1200" baseline="30000" dirty="0">
                <a:solidFill>
                  <a:srgbClr val="002060"/>
                </a:solidFill>
              </a:rPr>
              <a:t>2 </a:t>
            </a:r>
            <a:r>
              <a:rPr lang="en-US" sz="1200" dirty="0">
                <a:solidFill>
                  <a:srgbClr val="002060"/>
                </a:solidFill>
              </a:rPr>
              <a:t>active area (2 cm</a:t>
            </a:r>
            <a:r>
              <a:rPr lang="en-US" sz="1200" baseline="30000" dirty="0">
                <a:solidFill>
                  <a:srgbClr val="002060"/>
                </a:solidFill>
              </a:rPr>
              <a:t>2</a:t>
            </a:r>
            <a:r>
              <a:rPr lang="en-US" sz="1200" dirty="0" smtClean="0">
                <a:solidFill>
                  <a:srgbClr val="002060"/>
                </a:solidFill>
              </a:rPr>
              <a:t>)</a:t>
            </a:r>
            <a:endParaRPr lang="en-US" sz="1200" dirty="0">
              <a:solidFill>
                <a:srgbClr val="002060"/>
              </a:solidFill>
            </a:endParaRP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Chips provided by Medipix Collaboration 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Timepix3 board designed and built by </a:t>
            </a:r>
            <a:r>
              <a:rPr lang="en-US" sz="1200" dirty="0" smtClean="0">
                <a:solidFill>
                  <a:srgbClr val="FF0000"/>
                </a:solidFill>
              </a:rPr>
              <a:t>University of West </a:t>
            </a:r>
            <a:r>
              <a:rPr lang="en-US" sz="1200" dirty="0" err="1" smtClean="0">
                <a:solidFill>
                  <a:srgbClr val="FF0000"/>
                </a:solidFill>
              </a:rPr>
              <a:t>Boemia</a:t>
            </a:r>
            <a:r>
              <a:rPr lang="en-US" sz="1200" dirty="0" smtClean="0">
                <a:solidFill>
                  <a:srgbClr val="FF0000"/>
                </a:solidFill>
              </a:rPr>
              <a:t> and IEAP in Prague 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Also the holder was realized by the same group</a:t>
            </a:r>
          </a:p>
          <a:p>
            <a:r>
              <a:rPr lang="en-US" sz="1200" dirty="0">
                <a:solidFill>
                  <a:srgbClr val="002060"/>
                </a:solidFill>
              </a:rPr>
              <a:t>d</a:t>
            </a:r>
            <a:r>
              <a:rPr lang="en-US" sz="1200" dirty="0" smtClean="0">
                <a:solidFill>
                  <a:srgbClr val="002060"/>
                </a:solidFill>
              </a:rPr>
              <a:t>esigned also for the </a:t>
            </a:r>
            <a:r>
              <a:rPr lang="en-US" sz="1200" dirty="0" smtClean="0">
                <a:solidFill>
                  <a:srgbClr val="FF0000"/>
                </a:solidFill>
              </a:rPr>
              <a:t>chip heat extraction 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Data acquisition with time frame and continuous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1.56 ns resolution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</a:t>
            </a:r>
            <a:r>
              <a:rPr lang="en-US" sz="1200" dirty="0" smtClean="0">
                <a:solidFill>
                  <a:srgbClr val="FF0000"/>
                </a:solidFill>
              </a:rPr>
              <a:t>harge and time at the same time  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Possibility to read the beam without dead time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(Data Driven Mode)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0" y="2941684"/>
            <a:ext cx="2600872" cy="1950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711" y="4382687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holder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1806840" y="3839116"/>
            <a:ext cx="422455" cy="6528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8815" y="2358375"/>
            <a:ext cx="2594362" cy="19457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8505" y="4782797"/>
            <a:ext cx="2814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Timepix3 data acquisition system</a:t>
            </a:r>
            <a:endParaRPr lang="en-GB" sz="14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453845" y="4209907"/>
            <a:ext cx="481371" cy="5728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3015345" y="3918298"/>
            <a:ext cx="3284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9644"/>
                </a:solidFill>
              </a:rPr>
              <a:t>Petr </a:t>
            </a:r>
            <a:r>
              <a:rPr lang="en-GB" sz="1200" dirty="0" err="1" smtClean="0">
                <a:solidFill>
                  <a:srgbClr val="009644"/>
                </a:solidFill>
              </a:rPr>
              <a:t>Burian</a:t>
            </a:r>
            <a:r>
              <a:rPr lang="en-GB" sz="1200" dirty="0" smtClean="0">
                <a:solidFill>
                  <a:srgbClr val="009644"/>
                </a:solidFill>
              </a:rPr>
              <a:t>        (Technical Coordinator) </a:t>
            </a:r>
            <a:r>
              <a:rPr lang="en-GB" sz="1200" dirty="0">
                <a:solidFill>
                  <a:srgbClr val="009644"/>
                </a:solidFill>
              </a:rPr>
              <a:t/>
            </a:r>
            <a:br>
              <a:rPr lang="en-GB" sz="1200" dirty="0">
                <a:solidFill>
                  <a:srgbClr val="009644"/>
                </a:solidFill>
              </a:rPr>
            </a:br>
            <a:r>
              <a:rPr lang="en-GB" sz="1200" dirty="0">
                <a:solidFill>
                  <a:srgbClr val="009644"/>
                </a:solidFill>
              </a:rPr>
              <a:t>Pavel </a:t>
            </a:r>
            <a:r>
              <a:rPr lang="en-GB" sz="1200" dirty="0" err="1" smtClean="0">
                <a:solidFill>
                  <a:srgbClr val="009644"/>
                </a:solidFill>
              </a:rPr>
              <a:t>Broulím</a:t>
            </a:r>
            <a:r>
              <a:rPr lang="en-GB" sz="1200" dirty="0">
                <a:solidFill>
                  <a:srgbClr val="009644"/>
                </a:solidFill>
              </a:rPr>
              <a:t> </a:t>
            </a:r>
            <a:r>
              <a:rPr lang="en-GB" sz="1200" dirty="0" smtClean="0">
                <a:solidFill>
                  <a:srgbClr val="009644"/>
                </a:solidFill>
              </a:rPr>
              <a:t>   (HW </a:t>
            </a:r>
            <a:r>
              <a:rPr lang="en-GB" sz="1200" dirty="0">
                <a:solidFill>
                  <a:srgbClr val="009644"/>
                </a:solidFill>
              </a:rPr>
              <a:t>designer) </a:t>
            </a:r>
            <a:br>
              <a:rPr lang="en-GB" sz="1200" dirty="0">
                <a:solidFill>
                  <a:srgbClr val="009644"/>
                </a:solidFill>
              </a:rPr>
            </a:br>
            <a:r>
              <a:rPr lang="en-GB" sz="1200" dirty="0" err="1">
                <a:solidFill>
                  <a:srgbClr val="009644"/>
                </a:solidFill>
              </a:rPr>
              <a:t>Lukáš</a:t>
            </a:r>
            <a:r>
              <a:rPr lang="en-GB" sz="1200" dirty="0">
                <a:solidFill>
                  <a:srgbClr val="009644"/>
                </a:solidFill>
              </a:rPr>
              <a:t> </a:t>
            </a:r>
            <a:r>
              <a:rPr lang="en-GB" sz="1200" dirty="0" err="1">
                <a:solidFill>
                  <a:srgbClr val="009644"/>
                </a:solidFill>
              </a:rPr>
              <a:t>Pušman</a:t>
            </a:r>
            <a:r>
              <a:rPr lang="en-GB" sz="1200" dirty="0">
                <a:solidFill>
                  <a:srgbClr val="009644"/>
                </a:solidFill>
              </a:rPr>
              <a:t>, </a:t>
            </a:r>
            <a:r>
              <a:rPr lang="en-GB" sz="1200" dirty="0" smtClean="0">
                <a:solidFill>
                  <a:srgbClr val="009644"/>
                </a:solidFill>
              </a:rPr>
              <a:t> </a:t>
            </a:r>
            <a:r>
              <a:rPr lang="en-GB" sz="1200" dirty="0">
                <a:solidFill>
                  <a:srgbClr val="009644"/>
                </a:solidFill>
              </a:rPr>
              <a:t>(mechanics designer) </a:t>
            </a:r>
            <a:br>
              <a:rPr lang="en-GB" sz="1200" dirty="0">
                <a:solidFill>
                  <a:srgbClr val="009644"/>
                </a:solidFill>
              </a:rPr>
            </a:br>
            <a:r>
              <a:rPr lang="en-GB" sz="1200" dirty="0" err="1">
                <a:solidFill>
                  <a:srgbClr val="009644"/>
                </a:solidFill>
              </a:rPr>
              <a:t>Benedikt</a:t>
            </a:r>
            <a:r>
              <a:rPr lang="en-GB" sz="1200" dirty="0">
                <a:solidFill>
                  <a:srgbClr val="009644"/>
                </a:solidFill>
              </a:rPr>
              <a:t> Ludwig </a:t>
            </a:r>
            <a:r>
              <a:rPr lang="en-GB" sz="1200" dirty="0" smtClean="0">
                <a:solidFill>
                  <a:srgbClr val="009644"/>
                </a:solidFill>
              </a:rPr>
              <a:t>Bergmann (data </a:t>
            </a:r>
            <a:r>
              <a:rPr lang="en-GB" sz="1200" dirty="0">
                <a:solidFill>
                  <a:srgbClr val="009644"/>
                </a:solidFill>
              </a:rPr>
              <a:t>evaluation) </a:t>
            </a:r>
          </a:p>
        </p:txBody>
      </p:sp>
    </p:spTree>
    <p:extLst>
      <p:ext uri="{BB962C8B-B14F-4D97-AF65-F5344CB8AC3E}">
        <p14:creationId xmlns:p14="http://schemas.microsoft.com/office/powerpoint/2010/main" val="22238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5" y="1"/>
            <a:ext cx="8105775" cy="708422"/>
          </a:xfrm>
        </p:spPr>
        <p:txBody>
          <a:bodyPr/>
          <a:lstStyle/>
          <a:p>
            <a:r>
              <a:rPr lang="en-US" dirty="0" smtClean="0"/>
              <a:t>Double </a:t>
            </a:r>
            <a:r>
              <a:rPr lang="en-US" dirty="0" err="1" smtClean="0"/>
              <a:t>Channelling</a:t>
            </a:r>
            <a:r>
              <a:rPr lang="en-US" dirty="0" smtClean="0"/>
              <a:t> seen by </a:t>
            </a:r>
            <a:r>
              <a:rPr lang="en-US" dirty="0" err="1" smtClean="0"/>
              <a:t>Timepix</a:t>
            </a:r>
            <a:r>
              <a:rPr lang="en-US" dirty="0" smtClean="0"/>
              <a:t> in UA9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7441" r="4589" b="9476"/>
          <a:stretch/>
        </p:blipFill>
        <p:spPr>
          <a:xfrm rot="5400000">
            <a:off x="5269904" y="920889"/>
            <a:ext cx="1428078" cy="1468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0737" y="1307055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4136571" y="1472177"/>
            <a:ext cx="848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Vertical</a:t>
            </a:r>
          </a:p>
          <a:p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14mm</a:t>
            </a:r>
            <a:endParaRPr lang="en-US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4904088" y="943821"/>
            <a:ext cx="178160" cy="1304291"/>
          </a:xfrm>
          <a:prstGeom prst="leftBrace">
            <a:avLst>
              <a:gd name="adj1" fmla="val 5782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TextBox 13"/>
          <p:cNvSpPr txBox="1"/>
          <p:nvPr/>
        </p:nvSpPr>
        <p:spPr>
          <a:xfrm>
            <a:off x="5289098" y="2632635"/>
            <a:ext cx="16417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Horizontal 14mm</a:t>
            </a:r>
          </a:p>
        </p:txBody>
      </p:sp>
      <p:sp>
        <p:nvSpPr>
          <p:cNvPr id="15" name="Left Brace 14"/>
          <p:cNvSpPr/>
          <p:nvPr/>
        </p:nvSpPr>
        <p:spPr>
          <a:xfrm rot="16200000">
            <a:off x="5865824" y="1855668"/>
            <a:ext cx="168885" cy="1385046"/>
          </a:xfrm>
          <a:prstGeom prst="leftBrace">
            <a:avLst>
              <a:gd name="adj1" fmla="val 5782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34" name="Group 33"/>
          <p:cNvGrpSpPr/>
          <p:nvPr/>
        </p:nvGrpSpPr>
        <p:grpSpPr>
          <a:xfrm>
            <a:off x="142742" y="2158577"/>
            <a:ext cx="4337409" cy="2493664"/>
            <a:chOff x="59529" y="3616047"/>
            <a:chExt cx="4801688" cy="23910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3" y="3973078"/>
              <a:ext cx="3347591" cy="17751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9529" y="3616047"/>
              <a:ext cx="4801688" cy="6768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On October 17</a:t>
              </a:r>
              <a:r>
                <a:rPr lang="en-US" sz="1200" baseline="30000" dirty="0">
                  <a:solidFill>
                    <a:schemeClr val="tx2">
                      <a:lumMod val="50000"/>
                    </a:schemeClr>
                  </a:solidFill>
                </a:rPr>
                <a:t>th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 double crystal experiment was </a:t>
              </a:r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performed :</a:t>
              </a:r>
            </a:p>
            <a:p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a 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second crystal was inserted in the channeled beam</a:t>
              </a:r>
            </a:p>
            <a:p>
              <a:endParaRPr lang="en-US" sz="1200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-484878" y="4599457"/>
              <a:ext cx="140893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Horizontal 14mm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6601" y="5507462"/>
              <a:ext cx="58819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Time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3625" y="5717023"/>
              <a:ext cx="2363219" cy="29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Horizontal profile vs time 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2354" y="5145064"/>
              <a:ext cx="2665796" cy="265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crystal </a:t>
              </a:r>
              <a:r>
                <a:rPr lang="en-US" sz="1050" b="1" dirty="0" err="1" smtClean="0">
                  <a:solidFill>
                    <a:schemeClr val="bg1"/>
                  </a:solidFill>
                </a:rPr>
                <a:t>shadowduring</a:t>
              </a:r>
              <a:r>
                <a:rPr lang="en-US" sz="1050" b="1" dirty="0" smtClean="0">
                  <a:solidFill>
                    <a:schemeClr val="bg1"/>
                  </a:solidFill>
                </a:rPr>
                <a:t> </a:t>
              </a:r>
              <a:r>
                <a:rPr lang="en-US" sz="1050" b="1" dirty="0">
                  <a:solidFill>
                    <a:schemeClr val="bg1"/>
                  </a:solidFill>
                </a:rPr>
                <a:t>insertion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1467928" y="4894709"/>
              <a:ext cx="468730" cy="18597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14763" y="2917397"/>
            <a:ext cx="1439818" cy="1551622"/>
            <a:chOff x="4309526" y="3923824"/>
            <a:chExt cx="1919757" cy="20688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3" t="8534" r="4348" b="9343"/>
            <a:stretch/>
          </p:blipFill>
          <p:spPr>
            <a:xfrm rot="5400000">
              <a:off x="4263428" y="4046239"/>
              <a:ext cx="2068831" cy="182400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09526" y="3948597"/>
              <a:ext cx="191975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crystal shadow</a:t>
              </a:r>
            </a:p>
            <a:p>
              <a:r>
                <a:rPr lang="en-US" sz="1050" b="1" dirty="0">
                  <a:solidFill>
                    <a:schemeClr val="bg1"/>
                  </a:solidFill>
                </a:rPr>
                <a:t>on channeled beam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81716" y="2928765"/>
            <a:ext cx="1460656" cy="1558528"/>
            <a:chOff x="6718288" y="3905021"/>
            <a:chExt cx="1947541" cy="20780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" t="9679" r="3834" b="9300"/>
            <a:stretch/>
          </p:blipFill>
          <p:spPr>
            <a:xfrm rot="5400000">
              <a:off x="6639100" y="4056042"/>
              <a:ext cx="2078039" cy="177599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72789" y="3942390"/>
              <a:ext cx="183853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crystal shadow</a:t>
              </a:r>
            </a:p>
            <a:p>
              <a:r>
                <a:rPr lang="en-US" sz="1050" b="1" dirty="0">
                  <a:solidFill>
                    <a:schemeClr val="bg1"/>
                  </a:solidFill>
                </a:rPr>
                <a:t>set for channeling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18288" y="5552048"/>
              <a:ext cx="19475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channeled beam</a:t>
              </a:r>
            </a:p>
          </p:txBody>
        </p:sp>
        <p:sp>
          <p:nvSpPr>
            <p:cNvPr id="31" name="Right Arrow 30"/>
            <p:cNvSpPr/>
            <p:nvPr/>
          </p:nvSpPr>
          <p:spPr>
            <a:xfrm rot="16200000">
              <a:off x="7335717" y="5453380"/>
              <a:ext cx="195639" cy="212951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3332" y="956703"/>
            <a:ext cx="31197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Beam Characteristics :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Single bunch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Intensity </a:t>
            </a:r>
            <a:r>
              <a:rPr lang="en-US" sz="1400" dirty="0" smtClean="0">
                <a:solidFill>
                  <a:srgbClr val="FF0000"/>
                </a:solidFill>
              </a:rPr>
              <a:t>1.2 10</a:t>
            </a:r>
            <a:r>
              <a:rPr lang="en-US" sz="1400" baseline="30000" dirty="0" smtClean="0">
                <a:solidFill>
                  <a:srgbClr val="FF0000"/>
                </a:solidFill>
              </a:rPr>
              <a:t>11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p/bunch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Momentum 270 GeV/c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User LHCMD3 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</a:rPr>
              <a:t>Qh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 =20.13 Qv= 20.18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930894" y="1358732"/>
            <a:ext cx="943936" cy="94418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71000">
                <a:srgbClr val="FFFF00"/>
              </a:gs>
              <a:gs pos="99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3615" y="1419205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Main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Beam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6113174" y="4603013"/>
            <a:ext cx="2579376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/>
              <a:t>F.Murtas</a:t>
            </a:r>
            <a:r>
              <a:rPr lang="en-GB" sz="1200" dirty="0"/>
              <a:t>,  A. </a:t>
            </a:r>
            <a:r>
              <a:rPr lang="en-GB" sz="1200" dirty="0" err="1"/>
              <a:t>Natochi</a:t>
            </a:r>
            <a:r>
              <a:rPr lang="en-GB" sz="1200" dirty="0"/>
              <a:t>,  </a:t>
            </a:r>
            <a:r>
              <a:rPr lang="en-GB" sz="1200" dirty="0" err="1" smtClean="0"/>
              <a:t>W.Scandale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185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dipix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MedipixTemplate</Template>
  <TotalTime>105205</TotalTime>
  <Words>1436</Words>
  <Application>Microsoft Office PowerPoint</Application>
  <PresentationFormat>On-screen Show (16:9)</PresentationFormat>
  <Paragraphs>353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MS PGothic</vt:lpstr>
      <vt:lpstr>Arial</vt:lpstr>
      <vt:lpstr>Comic Sans MS</vt:lpstr>
      <vt:lpstr>Droid Sans Fallback</vt:lpstr>
      <vt:lpstr>Franklin Gothic Medium</vt:lpstr>
      <vt:lpstr>Helvetica Neue Light</vt:lpstr>
      <vt:lpstr>LiberationSans</vt:lpstr>
      <vt:lpstr>Lucida Sans Unicode</vt:lpstr>
      <vt:lpstr>Symbol</vt:lpstr>
      <vt:lpstr>Wingdings</vt:lpstr>
      <vt:lpstr>MedipixTemplate</vt:lpstr>
      <vt:lpstr>PIX-based detectors</vt:lpstr>
      <vt:lpstr>Hybrid Silicon Pixel Detectors</vt:lpstr>
      <vt:lpstr>Timepix family</vt:lpstr>
      <vt:lpstr>Timepix on ISS</vt:lpstr>
      <vt:lpstr>The UA9 SPS experimental setup 2017 </vt:lpstr>
      <vt:lpstr>The UA9 SPS experimental setup 2018 </vt:lpstr>
      <vt:lpstr>The UA9 detectors : Timepix </vt:lpstr>
      <vt:lpstr>The UA9 detectors : Timepix3 </vt:lpstr>
      <vt:lpstr>Double Channelling seen by Timepix in UA9</vt:lpstr>
      <vt:lpstr>Online double channeling monitoring</vt:lpstr>
      <vt:lpstr>Timepix telescope for crystal tests </vt:lpstr>
      <vt:lpstr>TimepixQuad detector for test on beam extraction</vt:lpstr>
      <vt:lpstr>Measurements on neutron beam (nTOF@CERN) </vt:lpstr>
      <vt:lpstr>PowerPoint Presentation</vt:lpstr>
      <vt:lpstr>Diamondpix : a radiation hardness detector </vt:lpstr>
      <vt:lpstr>Diamondpix : a radiation hardness detector </vt:lpstr>
      <vt:lpstr>PowerPoint Presentation</vt:lpstr>
      <vt:lpstr>GEMPix: triple-GEM + Timepix ASIC</vt:lpstr>
      <vt:lpstr>GEMPix: triple-GEM + Timepix ASIC</vt:lpstr>
      <vt:lpstr>3D Track Reconstruction (TOA)</vt:lpstr>
      <vt:lpstr>Charge Measurement (TOT)</vt:lpstr>
      <vt:lpstr>GEMPix in CNAO water phantom, 12C-ion beam</vt:lpstr>
      <vt:lpstr>Depth Scan: Bragg Curve</vt:lpstr>
      <vt:lpstr>2D beam images </vt:lpstr>
      <vt:lpstr>3D energy deposition </vt:lpstr>
      <vt:lpstr>Summary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Medipix3 Test set up</dc:title>
  <dc:creator>Xavier Llopart</dc:creator>
  <cp:lastModifiedBy>fabrizio</cp:lastModifiedBy>
  <cp:revision>1334</cp:revision>
  <cp:lastPrinted>2018-10-02T14:52:45Z</cp:lastPrinted>
  <dcterms:created xsi:type="dcterms:W3CDTF">2009-01-28T08:24:25Z</dcterms:created>
  <dcterms:modified xsi:type="dcterms:W3CDTF">2018-10-03T10:36:27Z</dcterms:modified>
</cp:coreProperties>
</file>