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5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50" r:id="rId4"/>
    <p:sldId id="383" r:id="rId5"/>
    <p:sldId id="396" r:id="rId6"/>
    <p:sldId id="387" r:id="rId7"/>
    <p:sldId id="364" r:id="rId8"/>
    <p:sldId id="365" r:id="rId9"/>
    <p:sldId id="388" r:id="rId10"/>
    <p:sldId id="317" r:id="rId11"/>
    <p:sldId id="400" r:id="rId12"/>
    <p:sldId id="386" r:id="rId13"/>
    <p:sldId id="384" r:id="rId14"/>
    <p:sldId id="385" r:id="rId15"/>
    <p:sldId id="393" r:id="rId16"/>
    <p:sldId id="401" r:id="rId17"/>
    <p:sldId id="380" r:id="rId18"/>
    <p:sldId id="367" r:id="rId19"/>
    <p:sldId id="323" r:id="rId20"/>
    <p:sldId id="342" r:id="rId21"/>
    <p:sldId id="356" r:id="rId22"/>
    <p:sldId id="392" r:id="rId23"/>
    <p:sldId id="402" r:id="rId24"/>
    <p:sldId id="389" r:id="rId25"/>
    <p:sldId id="390" r:id="rId26"/>
    <p:sldId id="391" r:id="rId27"/>
    <p:sldId id="394" r:id="rId28"/>
    <p:sldId id="395" r:id="rId29"/>
    <p:sldId id="309" r:id="rId30"/>
  </p:sldIdLst>
  <p:sldSz cx="9144000" cy="6858000" type="screen4x3"/>
  <p:notesSz cx="6794500" cy="9906000"/>
  <p:custDataLst>
    <p:tags r:id="rId3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CC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0" autoAdjust="0"/>
  </p:normalViewPr>
  <p:slideViewPr>
    <p:cSldViewPr showGuides="1">
      <p:cViewPr varScale="1">
        <p:scale>
          <a:sx n="83" d="100"/>
          <a:sy n="83" d="100"/>
        </p:scale>
        <p:origin x="725" y="67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3" y="4705350"/>
            <a:ext cx="4982634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1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1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0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6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0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condLogo0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8" name="frise0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3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7B5E437-E486-449B-8F56-F4D87DD8B1F8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B46DB7-5DD2-47F4-85BE-AF87DA2688A9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C368DE-B5D4-4CC2-8F03-E3F271A3F698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27BCCF-1744-467C-8CE3-69CF4A59FCC6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1D6DE6E-37EB-422C-A213-C48A01468BDD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0AEA679-0304-4903-92C1-CF470A48303E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7000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C12379E-845B-4830-9593-3B828DB58C52}" type="datetime3">
              <a:rPr lang="en-US" smtClean="0"/>
              <a:t>2 October 2018</a:t>
            </a:fld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2AF09DA4-B740-4DBC-9D5D-281A304EB322}" type="datetimeFigureOut">
              <a:rPr lang="en-US" smtClean="0">
                <a:solidFill>
                  <a:schemeClr val="bg1"/>
                </a:solidFill>
              </a:rPr>
              <a:pPr/>
              <a:t>10/2/2018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E31A13B-7C08-48F3-8B26-94B266D5FBED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78F2EF-3ED8-4640-86F1-20B063E4B50D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5B25F5E-E844-4480-A908-9582EE0E13CE}" type="datetime3">
              <a:rPr lang="en-US" smtClean="0"/>
              <a:t>2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dirty="0" smtClean="0"/>
              <a:t>DTU Physics, Technical University of Denmark</a:t>
            </a:r>
            <a:endParaRPr lang="en-US" sz="9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D2875F1-74C6-449F-B40C-A348C2F545E9}" type="datetime3">
              <a:rPr lang="en-US" smtClean="0"/>
              <a:t>2 October 2018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dirty="0" smtClean="0"/>
              <a:t>DTU Physics, Technical University of Denmark</a:t>
            </a:r>
            <a:endParaRPr lang="en-US" sz="9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ECBD656-1B57-43B6-A462-5F92F01E77EE}" type="datetime3">
              <a:rPr lang="en-US" smtClean="0"/>
              <a:t>2 October 2018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3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064896" cy="792088"/>
          </a:xfrm>
        </p:spPr>
        <p:txBody>
          <a:bodyPr/>
          <a:lstStyle/>
          <a:p>
            <a:r>
              <a:rPr lang="en-US" dirty="0"/>
              <a:t>Diagnostic of fast-ion energy spectra and densities in </a:t>
            </a:r>
            <a:r>
              <a:rPr lang="en-US" dirty="0" smtClean="0"/>
              <a:t>magnetized </a:t>
            </a:r>
            <a:r>
              <a:rPr lang="en-US" dirty="0"/>
              <a:t>plasmas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628800"/>
            <a:ext cx="6048672" cy="576064"/>
          </a:xfrm>
        </p:spPr>
        <p:txBody>
          <a:bodyPr/>
          <a:lstStyle/>
          <a:p>
            <a:r>
              <a:rPr lang="da-DK" sz="1800" b="1" dirty="0" smtClean="0"/>
              <a:t>Mirko Salewski</a:t>
            </a:r>
          </a:p>
          <a:p>
            <a:r>
              <a:rPr lang="da-DK" sz="1400" b="1" dirty="0" smtClean="0"/>
              <a:t>Technical </a:t>
            </a:r>
            <a:r>
              <a:rPr lang="da-DK" sz="1400" b="1" dirty="0" err="1" smtClean="0"/>
              <a:t>University</a:t>
            </a:r>
            <a:r>
              <a:rPr lang="da-DK" sz="1400" b="1" dirty="0" smtClean="0"/>
              <a:t> of Denmark</a:t>
            </a:r>
          </a:p>
          <a:p>
            <a:r>
              <a:rPr lang="da-DK" sz="1400" b="1" dirty="0" smtClean="0"/>
              <a:t>Department of </a:t>
            </a:r>
            <a:r>
              <a:rPr lang="da-DK" sz="1400" b="1" dirty="0" err="1" smtClean="0"/>
              <a:t>Physics</a:t>
            </a:r>
            <a:endParaRPr lang="da-DK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278092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M. </a:t>
            </a:r>
            <a:r>
              <a:rPr lang="da-DK" sz="1400" dirty="0" err="1"/>
              <a:t>Nocente</a:t>
            </a:r>
            <a:r>
              <a:rPr lang="da-DK" sz="1400" dirty="0"/>
              <a:t>, B</a:t>
            </a:r>
            <a:r>
              <a:rPr lang="da-DK" sz="1400" dirty="0" smtClean="0"/>
              <a:t>. </a:t>
            </a:r>
            <a:r>
              <a:rPr lang="da-DK" sz="1400" dirty="0"/>
              <a:t>Madsen, </a:t>
            </a:r>
            <a:r>
              <a:rPr lang="da-DK" sz="1400" dirty="0" smtClean="0"/>
              <a:t>I</a:t>
            </a:r>
            <a:r>
              <a:rPr lang="da-DK" sz="1400" dirty="0"/>
              <a:t>. </a:t>
            </a:r>
            <a:r>
              <a:rPr lang="da-DK" sz="1400" dirty="0" err="1"/>
              <a:t>Abramovic</a:t>
            </a:r>
            <a:r>
              <a:rPr lang="da-DK" sz="1400" dirty="0"/>
              <a:t>, </a:t>
            </a:r>
            <a:r>
              <a:rPr lang="da-DK" sz="1400" dirty="0" smtClean="0"/>
              <a:t>  G. </a:t>
            </a:r>
            <a:r>
              <a:rPr lang="da-DK" sz="1400" dirty="0" err="1" smtClean="0"/>
              <a:t>Gorini</a:t>
            </a:r>
            <a:r>
              <a:rPr lang="da-DK" sz="1400" dirty="0"/>
              <a:t>, </a:t>
            </a:r>
            <a:r>
              <a:rPr lang="da-DK" sz="1400" dirty="0" smtClean="0"/>
              <a:t>A.S</a:t>
            </a:r>
            <a:r>
              <a:rPr lang="da-DK" sz="1400" dirty="0"/>
              <a:t>. Jacobsen, </a:t>
            </a:r>
            <a:r>
              <a:rPr lang="da-DK" sz="1400" dirty="0" smtClean="0"/>
              <a:t>V.G</a:t>
            </a:r>
            <a:r>
              <a:rPr lang="da-DK" sz="1400" dirty="0"/>
              <a:t>. </a:t>
            </a:r>
            <a:r>
              <a:rPr lang="da-DK" sz="1400" dirty="0" err="1"/>
              <a:t>Kiptily</a:t>
            </a:r>
            <a:r>
              <a:rPr lang="da-DK" sz="1400" dirty="0"/>
              <a:t>, </a:t>
            </a:r>
            <a:r>
              <a:rPr lang="da-DK" sz="1400" dirty="0" smtClean="0"/>
              <a:t> S.B</a:t>
            </a:r>
            <a:r>
              <a:rPr lang="da-DK" sz="1400" dirty="0"/>
              <a:t>. </a:t>
            </a:r>
            <a:r>
              <a:rPr lang="da-DK" sz="1400" dirty="0" smtClean="0"/>
              <a:t>Korsholm</a:t>
            </a:r>
            <a:r>
              <a:rPr lang="da-DK" sz="1400" dirty="0"/>
              <a:t>, </a:t>
            </a:r>
            <a:r>
              <a:rPr lang="da-DK" sz="1400" dirty="0" smtClean="0"/>
              <a:t>D</a:t>
            </a:r>
            <a:r>
              <a:rPr lang="da-DK" sz="1400" dirty="0"/>
              <a:t>. </a:t>
            </a:r>
            <a:r>
              <a:rPr lang="da-DK" sz="1400" dirty="0" err="1"/>
              <a:t>Moseev</a:t>
            </a:r>
            <a:r>
              <a:rPr lang="da-DK" sz="1400" dirty="0"/>
              <a:t>, </a:t>
            </a:r>
            <a:r>
              <a:rPr lang="da-DK" sz="1400" dirty="0" smtClean="0"/>
              <a:t>J</a:t>
            </a:r>
            <a:r>
              <a:rPr lang="da-DK" sz="1400" dirty="0"/>
              <a:t>. Rasmussen, </a:t>
            </a:r>
            <a:r>
              <a:rPr lang="da-DK" sz="1400" dirty="0" smtClean="0"/>
              <a:t>M</a:t>
            </a:r>
            <a:r>
              <a:rPr lang="da-DK" sz="1400" dirty="0"/>
              <a:t>. </a:t>
            </a:r>
            <a:r>
              <a:rPr lang="da-DK" sz="1400" dirty="0" err="1"/>
              <a:t>Tardocchi</a:t>
            </a:r>
            <a:r>
              <a:rPr lang="da-DK" sz="1400" dirty="0"/>
              <a:t>, </a:t>
            </a:r>
            <a:r>
              <a:rPr lang="da-DK" sz="1400" dirty="0" smtClean="0"/>
              <a:t>B</a:t>
            </a:r>
            <a:r>
              <a:rPr lang="da-DK" sz="1400" dirty="0"/>
              <a:t>. </a:t>
            </a:r>
            <a:r>
              <a:rPr lang="da-DK" sz="1400" dirty="0" err="1"/>
              <a:t>Geiger</a:t>
            </a:r>
            <a:r>
              <a:rPr lang="da-DK" sz="1400" dirty="0"/>
              <a:t>, </a:t>
            </a:r>
            <a:r>
              <a:rPr lang="da-DK" sz="1400" dirty="0" smtClean="0"/>
              <a:t>J</a:t>
            </a:r>
            <a:r>
              <a:rPr lang="da-DK" sz="1400" dirty="0"/>
              <a:t>. Eriksson, </a:t>
            </a:r>
            <a:r>
              <a:rPr lang="da-DK" sz="1400" dirty="0" smtClean="0"/>
              <a:t>    the </a:t>
            </a:r>
            <a:r>
              <a:rPr lang="da-DK" sz="1400" dirty="0"/>
              <a:t>JET </a:t>
            </a:r>
            <a:r>
              <a:rPr lang="da-DK" sz="1400" dirty="0" err="1"/>
              <a:t>Contributors</a:t>
            </a:r>
            <a:r>
              <a:rPr lang="da-DK" sz="1400" dirty="0"/>
              <a:t>, </a:t>
            </a:r>
            <a:r>
              <a:rPr lang="da-DK" sz="1400" dirty="0" smtClean="0"/>
              <a:t>the </a:t>
            </a:r>
            <a:r>
              <a:rPr lang="da-DK" sz="1400" dirty="0"/>
              <a:t>ASDEX Upgrade Team, and the </a:t>
            </a:r>
            <a:r>
              <a:rPr lang="da-DK" sz="1400" dirty="0" err="1"/>
              <a:t>EUROfusion</a:t>
            </a:r>
            <a:r>
              <a:rPr lang="da-DK" sz="1400" dirty="0"/>
              <a:t> </a:t>
            </a:r>
            <a:r>
              <a:rPr lang="da-DK" sz="1400" dirty="0" smtClean="0"/>
              <a:t>MST1 Team </a:t>
            </a:r>
            <a:endParaRPr lang="da-DK" sz="1400" dirty="0"/>
          </a:p>
        </p:txBody>
      </p:sp>
      <p:sp>
        <p:nvSpPr>
          <p:cNvPr id="5" name="Rectangle 4"/>
          <p:cNvSpPr/>
          <p:nvPr/>
        </p:nvSpPr>
        <p:spPr>
          <a:xfrm>
            <a:off x="3203848" y="618011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5th International Conference on Frontiers in Diagnostic Technologies, </a:t>
            </a:r>
            <a:r>
              <a:rPr lang="en-US" sz="1200" dirty="0" err="1" smtClean="0"/>
              <a:t>Frascati</a:t>
            </a:r>
            <a:r>
              <a:rPr lang="en-US" sz="1200" dirty="0" smtClean="0"/>
              <a:t>, Rome, 3-5 October 2018</a:t>
            </a:r>
            <a:endParaRPr lang="da-D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1944216"/>
          </a:xfrm>
        </p:spPr>
        <p:txBody>
          <a:bodyPr/>
          <a:lstStyle/>
          <a:p>
            <a:r>
              <a:rPr lang="en-US" sz="2000" dirty="0"/>
              <a:t>ITER measurement requirements</a:t>
            </a:r>
          </a:p>
          <a:p>
            <a:r>
              <a:rPr lang="en-US" sz="2000" dirty="0" smtClean="0"/>
              <a:t>High-resolution fast-ion measurements</a:t>
            </a:r>
          </a:p>
          <a:p>
            <a:r>
              <a:rPr lang="en-US" sz="2000" b="1" dirty="0" smtClean="0"/>
              <a:t>Velocity-space coverage of fast-ion measurements</a:t>
            </a:r>
          </a:p>
          <a:p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 at JET and ASDEX Upgrade</a:t>
            </a:r>
          </a:p>
          <a:p>
            <a:r>
              <a:rPr lang="da-DK" sz="2000" dirty="0" err="1" smtClean="0"/>
              <a:t>Prospects</a:t>
            </a:r>
            <a:r>
              <a:rPr lang="da-DK" sz="2000" dirty="0" smtClean="0"/>
              <a:t> for </a:t>
            </a:r>
            <a:r>
              <a:rPr lang="da-DK" sz="2000" dirty="0" err="1" smtClean="0"/>
              <a:t>alpha</a:t>
            </a:r>
            <a:r>
              <a:rPr lang="da-DK" sz="2000" dirty="0" smtClean="0"/>
              <a:t> </a:t>
            </a:r>
            <a:r>
              <a:rPr lang="da-DK" sz="2000" dirty="0" err="1" smtClean="0"/>
              <a:t>diagnostic</a:t>
            </a:r>
            <a:r>
              <a:rPr lang="da-DK" sz="2000" dirty="0" smtClean="0"/>
              <a:t> at ITER: </a:t>
            </a:r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,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</a:t>
            </a:r>
            <a:r>
              <a:rPr lang="da-DK" sz="2000" dirty="0" err="1" smtClean="0"/>
              <a:t>spectrum</a:t>
            </a:r>
            <a:r>
              <a:rPr lang="da-DK" sz="2000" dirty="0" smtClean="0"/>
              <a:t> </a:t>
            </a:r>
            <a:r>
              <a:rPr lang="da-DK" sz="2000" dirty="0" err="1" smtClean="0"/>
              <a:t>inference</a:t>
            </a:r>
            <a:r>
              <a:rPr lang="da-DK" sz="2000" dirty="0" smtClean="0"/>
              <a:t>, model </a:t>
            </a:r>
            <a:r>
              <a:rPr lang="da-DK" sz="2000" dirty="0" err="1" smtClean="0"/>
              <a:t>fitting</a:t>
            </a:r>
            <a:endParaRPr lang="da-DK" sz="2000" dirty="0" smtClean="0"/>
          </a:p>
          <a:p>
            <a:r>
              <a:rPr lang="en-US" sz="2000" dirty="0" smtClean="0"/>
              <a:t>Conclusions</a:t>
            </a:r>
          </a:p>
          <a:p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67544" y="332656"/>
            <a:ext cx="77724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Outline</a:t>
            </a:r>
            <a:endParaRPr 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8180" y="141419"/>
            <a:ext cx="7772400" cy="531912"/>
          </a:xfrm>
        </p:spPr>
        <p:txBody>
          <a:bodyPr/>
          <a:lstStyle/>
          <a:p>
            <a:r>
              <a:rPr lang="da-DK" dirty="0" err="1" smtClean="0"/>
              <a:t>Velocity-space</a:t>
            </a:r>
            <a:r>
              <a:rPr lang="da-DK" dirty="0" smtClean="0"/>
              <a:t> </a:t>
            </a:r>
            <a:r>
              <a:rPr lang="da-DK" dirty="0" err="1" smtClean="0"/>
              <a:t>origin</a:t>
            </a:r>
            <a:r>
              <a:rPr lang="da-DK" dirty="0" smtClean="0"/>
              <a:t> of the CTS signal</a:t>
            </a:r>
            <a:endParaRPr lang="da-DK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33" y="854652"/>
            <a:ext cx="2664296" cy="206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58" y="2941583"/>
            <a:ext cx="6359692" cy="32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942902" y="1615496"/>
            <a:ext cx="72008" cy="13474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158926" y="1687504"/>
            <a:ext cx="576064" cy="12753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3374950" y="1831520"/>
            <a:ext cx="1872208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590974" y="1831520"/>
            <a:ext cx="3528392" cy="11368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142702" y="1687504"/>
            <a:ext cx="58755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142702" y="1687504"/>
            <a:ext cx="0" cy="30963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142702" y="4783848"/>
            <a:ext cx="3960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98" y="803372"/>
            <a:ext cx="3455586" cy="8841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18282" y="6079447"/>
            <a:ext cx="2552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Salewski et al. (2011) </a:t>
            </a:r>
            <a:r>
              <a:rPr lang="en-US" sz="1200" i="1" dirty="0" smtClean="0"/>
              <a:t>NF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0072" y="161549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Shape</a:t>
            </a:r>
            <a:r>
              <a:rPr lang="da-DK" b="1" dirty="0" smtClean="0"/>
              <a:t> of w is </a:t>
            </a:r>
            <a:r>
              <a:rPr lang="da-DK" b="1" dirty="0" err="1" smtClean="0"/>
              <a:t>implied</a:t>
            </a:r>
            <a:r>
              <a:rPr lang="da-DK" b="1" dirty="0" smtClean="0"/>
              <a:t> by </a:t>
            </a:r>
            <a:r>
              <a:rPr lang="da-DK" b="1" dirty="0" err="1" smtClean="0"/>
              <a:t>energy</a:t>
            </a:r>
            <a:r>
              <a:rPr lang="da-DK" b="1" dirty="0" smtClean="0"/>
              <a:t> and momentum </a:t>
            </a:r>
            <a:r>
              <a:rPr lang="da-DK" b="1" dirty="0" err="1" smtClean="0"/>
              <a:t>conservation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91904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90" y="3789040"/>
            <a:ext cx="2486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7" y="1124744"/>
            <a:ext cx="32650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1920" y="4437112"/>
            <a:ext cx="504056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Signal from E&gt;E</a:t>
            </a:r>
            <a:r>
              <a:rPr lang="da-DK" sz="2000" baseline="-25000" dirty="0" smtClean="0"/>
              <a:t>min</a:t>
            </a:r>
            <a:r>
              <a:rPr lang="da-DK" sz="2000" dirty="0" smtClean="0"/>
              <a:t> for given u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603920"/>
          </a:xfrm>
        </p:spPr>
        <p:txBody>
          <a:bodyPr/>
          <a:lstStyle/>
          <a:p>
            <a:r>
              <a:rPr lang="da-DK" dirty="0" smtClean="0"/>
              <a:t>Alpha </a:t>
            </a:r>
            <a:r>
              <a:rPr lang="da-DK" dirty="0" err="1" smtClean="0"/>
              <a:t>densities</a:t>
            </a:r>
            <a:r>
              <a:rPr lang="da-DK" dirty="0" smtClean="0"/>
              <a:t> and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 smtClean="0"/>
              <a:t>spectrum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192846" y="4437112"/>
            <a:ext cx="351505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densities</a:t>
            </a:r>
            <a:endParaRPr lang="da-DK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Signal/ion </a:t>
            </a:r>
            <a:r>
              <a:rPr lang="da-DK" sz="2000" dirty="0" err="1"/>
              <a:t>varies</a:t>
            </a:r>
            <a:r>
              <a:rPr lang="da-DK" sz="2000" dirty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f(</a:t>
            </a:r>
            <a:r>
              <a:rPr lang="da-DK" sz="2000" dirty="0" err="1" smtClean="0"/>
              <a:t>E,p</a:t>
            </a:r>
            <a:r>
              <a:rPr lang="da-DK" sz="2000" dirty="0"/>
              <a:t>) is </a:t>
            </a:r>
            <a:r>
              <a:rPr lang="da-DK" sz="2000" dirty="0" err="1"/>
              <a:t>incompletely</a:t>
            </a:r>
            <a:r>
              <a:rPr lang="da-DK" sz="2000" dirty="0"/>
              <a:t> </a:t>
            </a:r>
            <a:r>
              <a:rPr lang="da-DK" sz="2000" dirty="0" err="1" smtClean="0"/>
              <a:t>diagnosed</a:t>
            </a:r>
            <a:endParaRPr lang="da-DK" sz="20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483768" y="1289172"/>
            <a:ext cx="0" cy="20146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699792" y="1289172"/>
            <a:ext cx="0" cy="20146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1099204"/>
            <a:ext cx="3937078" cy="10073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3059833" y="3140968"/>
            <a:ext cx="216023" cy="21579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699792" y="2456893"/>
            <a:ext cx="3240360" cy="19802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004048" y="2234301"/>
            <a:ext cx="391275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Weight</a:t>
            </a:r>
            <a:r>
              <a:rPr lang="da-DK" sz="2000" dirty="0" smtClean="0"/>
              <a:t> </a:t>
            </a:r>
            <a:r>
              <a:rPr lang="da-DK" sz="2000" dirty="0" err="1" smtClean="0"/>
              <a:t>function</a:t>
            </a:r>
            <a:r>
              <a:rPr lang="da-DK" sz="2000" dirty="0" smtClean="0"/>
              <a:t> </a:t>
            </a:r>
            <a:r>
              <a:rPr lang="da-DK" sz="2000" dirty="0"/>
              <a:t>suggests </a:t>
            </a:r>
            <a:r>
              <a:rPr lang="da-DK" sz="2000" dirty="0" err="1"/>
              <a:t>incomplete</a:t>
            </a:r>
            <a:r>
              <a:rPr lang="da-DK" sz="2000" dirty="0"/>
              <a:t> </a:t>
            </a:r>
            <a:r>
              <a:rPr lang="da-DK" sz="2000" dirty="0" err="1"/>
              <a:t>velocity-space</a:t>
            </a:r>
            <a:r>
              <a:rPr lang="da-DK" sz="2000" dirty="0"/>
              <a:t> </a:t>
            </a:r>
            <a:r>
              <a:rPr lang="da-DK" sz="2000" dirty="0" err="1" smtClean="0"/>
              <a:t>coverage</a:t>
            </a:r>
            <a:r>
              <a:rPr lang="da-DK" sz="2000" dirty="0" smtClean="0"/>
              <a:t> and </a:t>
            </a:r>
            <a:r>
              <a:rPr lang="da-DK" sz="2000" dirty="0" err="1" smtClean="0"/>
              <a:t>no</a:t>
            </a:r>
            <a:r>
              <a:rPr lang="da-DK" sz="2000" dirty="0" smtClean="0"/>
              <a:t>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resolution.</a:t>
            </a:r>
            <a:endParaRPr lang="da-DK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2051720" y="2106529"/>
            <a:ext cx="452140" cy="28346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15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4488" cy="747936"/>
          </a:xfrm>
        </p:spPr>
        <p:txBody>
          <a:bodyPr/>
          <a:lstStyle/>
          <a:p>
            <a:r>
              <a:rPr lang="da-DK" dirty="0"/>
              <a:t>A</a:t>
            </a:r>
            <a:r>
              <a:rPr lang="da-DK" dirty="0" smtClean="0"/>
              <a:t>lpha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spectra</a:t>
            </a:r>
            <a:r>
              <a:rPr lang="da-DK" dirty="0" smtClean="0"/>
              <a:t> and </a:t>
            </a:r>
            <a:r>
              <a:rPr lang="da-DK" dirty="0" err="1" smtClean="0"/>
              <a:t>densities</a:t>
            </a:r>
            <a:r>
              <a:rPr lang="da-DK" dirty="0" smtClean="0"/>
              <a:t> </a:t>
            </a:r>
            <a:r>
              <a:rPr lang="da-DK" dirty="0" err="1" smtClean="0"/>
              <a:t>cannot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determined</a:t>
            </a:r>
            <a:r>
              <a:rPr lang="da-DK" dirty="0" smtClean="0"/>
              <a:t> </a:t>
            </a:r>
            <a:r>
              <a:rPr lang="da-DK" dirty="0" err="1" smtClean="0"/>
              <a:t>directly</a:t>
            </a:r>
            <a:r>
              <a:rPr lang="da-DK" dirty="0" smtClean="0"/>
              <a:t> by CTS, GRS or NES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760640" cy="5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7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16824" cy="504056"/>
          </a:xfrm>
        </p:spPr>
        <p:txBody>
          <a:bodyPr/>
          <a:lstStyle/>
          <a:p>
            <a:r>
              <a:rPr lang="da-DK" dirty="0" smtClean="0"/>
              <a:t>Options for </a:t>
            </a:r>
            <a:r>
              <a:rPr lang="da-DK" dirty="0" err="1" smtClean="0"/>
              <a:t>alpha-particle</a:t>
            </a:r>
            <a:r>
              <a:rPr lang="da-DK" dirty="0" smtClean="0"/>
              <a:t>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spectrum</a:t>
            </a:r>
            <a:r>
              <a:rPr lang="da-DK" dirty="0" smtClean="0"/>
              <a:t> and </a:t>
            </a:r>
            <a:r>
              <a:rPr lang="da-DK" dirty="0" err="1" smtClean="0"/>
              <a:t>density</a:t>
            </a:r>
            <a:r>
              <a:rPr lang="da-DK" dirty="0" smtClean="0"/>
              <a:t> </a:t>
            </a:r>
            <a:r>
              <a:rPr lang="da-DK" dirty="0" err="1" smtClean="0"/>
              <a:t>measurements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77281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2000" dirty="0" smtClean="0"/>
              <a:t>Measure 2D </a:t>
            </a:r>
            <a:r>
              <a:rPr lang="da-DK" sz="2000" dirty="0" err="1" smtClean="0"/>
              <a:t>velocity</a:t>
            </a:r>
            <a:r>
              <a:rPr lang="da-DK" sz="2000" dirty="0" smtClean="0"/>
              <a:t> distribution </a:t>
            </a:r>
            <a:r>
              <a:rPr lang="da-DK" sz="2000" dirty="0" err="1" smtClean="0"/>
              <a:t>function</a:t>
            </a:r>
            <a:r>
              <a:rPr lang="da-DK" sz="2000" dirty="0" smtClean="0"/>
              <a:t> by </a:t>
            </a:r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endParaRPr lang="da-DK" sz="2000" dirty="0" smtClean="0"/>
          </a:p>
          <a:p>
            <a:pPr marL="800100" lvl="1" indent="-342900">
              <a:buFontTx/>
              <a:buChar char="-"/>
            </a:pPr>
            <a:r>
              <a:rPr lang="da-DK" sz="2000" dirty="0" err="1" smtClean="0"/>
              <a:t>Integrate</a:t>
            </a:r>
            <a:r>
              <a:rPr lang="da-DK" sz="2000" dirty="0" smtClean="0"/>
              <a:t> to </a:t>
            </a:r>
            <a:r>
              <a:rPr lang="da-DK" sz="2000" dirty="0" err="1" smtClean="0"/>
              <a:t>get</a:t>
            </a:r>
            <a:r>
              <a:rPr lang="da-DK" sz="2000" dirty="0" smtClean="0"/>
              <a:t>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</a:t>
            </a:r>
            <a:r>
              <a:rPr lang="da-DK" sz="2000" dirty="0" err="1" smtClean="0"/>
              <a:t>spectrum</a:t>
            </a:r>
            <a:endParaRPr lang="da-DK" sz="2000" dirty="0" smtClean="0"/>
          </a:p>
          <a:p>
            <a:pPr marL="800100" lvl="1" indent="-342900">
              <a:buFontTx/>
              <a:buChar char="-"/>
            </a:pPr>
            <a:r>
              <a:rPr lang="da-DK" sz="2000" dirty="0" err="1" smtClean="0"/>
              <a:t>Integrate</a:t>
            </a:r>
            <a:r>
              <a:rPr lang="da-DK" sz="2000" dirty="0" smtClean="0"/>
              <a:t> </a:t>
            </a:r>
            <a:r>
              <a:rPr lang="da-DK" sz="2000" dirty="0" err="1" smtClean="0"/>
              <a:t>again</a:t>
            </a:r>
            <a:r>
              <a:rPr lang="da-DK" sz="2000" dirty="0" smtClean="0"/>
              <a:t> to </a:t>
            </a:r>
            <a:r>
              <a:rPr lang="da-DK" sz="2000" dirty="0" err="1" smtClean="0"/>
              <a:t>get</a:t>
            </a:r>
            <a:r>
              <a:rPr lang="da-DK" sz="2000" dirty="0" smtClean="0"/>
              <a:t> </a:t>
            </a:r>
            <a:r>
              <a:rPr lang="da-DK" sz="2000" dirty="0" err="1" smtClean="0"/>
              <a:t>density</a:t>
            </a:r>
            <a:endParaRPr lang="da-DK" sz="2000" dirty="0" smtClean="0"/>
          </a:p>
          <a:p>
            <a:pPr marL="342900" indent="-342900">
              <a:buAutoNum type="arabicPeriod"/>
            </a:pPr>
            <a:r>
              <a:rPr lang="da-DK" sz="2000" dirty="0" smtClean="0"/>
              <a:t>Measure 1D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</a:t>
            </a:r>
            <a:r>
              <a:rPr lang="da-DK" sz="2000" dirty="0" err="1" smtClean="0"/>
              <a:t>spectrum</a:t>
            </a:r>
            <a:r>
              <a:rPr lang="da-DK" sz="2000" dirty="0" smtClean="0"/>
              <a:t> by </a:t>
            </a:r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 with prior: </a:t>
            </a:r>
            <a:r>
              <a:rPr lang="da-DK" sz="2000" dirty="0" err="1" smtClean="0"/>
              <a:t>isotropy</a:t>
            </a:r>
            <a:endParaRPr lang="da-DK" sz="2000" dirty="0" smtClean="0"/>
          </a:p>
          <a:p>
            <a:pPr lvl="1"/>
            <a:r>
              <a:rPr lang="da-DK" sz="2000" dirty="0" smtClean="0"/>
              <a:t>- </a:t>
            </a:r>
            <a:r>
              <a:rPr lang="da-DK" sz="2000" dirty="0" err="1" smtClean="0"/>
              <a:t>Integrate</a:t>
            </a:r>
            <a:r>
              <a:rPr lang="da-DK" sz="2000" dirty="0" smtClean="0"/>
              <a:t> to </a:t>
            </a:r>
            <a:r>
              <a:rPr lang="da-DK" sz="2000" dirty="0" err="1" smtClean="0"/>
              <a:t>get</a:t>
            </a:r>
            <a:r>
              <a:rPr lang="da-DK" sz="2000" dirty="0" smtClean="0"/>
              <a:t> </a:t>
            </a:r>
            <a:r>
              <a:rPr lang="da-DK" sz="2000" dirty="0" err="1" smtClean="0"/>
              <a:t>density</a:t>
            </a:r>
            <a:endParaRPr lang="da-DK" sz="2000" dirty="0" smtClean="0"/>
          </a:p>
          <a:p>
            <a:pPr marL="342900" indent="-342900">
              <a:buAutoNum type="arabicPeriod"/>
            </a:pPr>
            <a:r>
              <a:rPr lang="da-DK" sz="2000" dirty="0" err="1" smtClean="0"/>
              <a:t>Fit</a:t>
            </a:r>
            <a:r>
              <a:rPr lang="da-DK" sz="2000" dirty="0" smtClean="0"/>
              <a:t> a model, </a:t>
            </a:r>
            <a:r>
              <a:rPr lang="da-DK" sz="2000" dirty="0" err="1" smtClean="0"/>
              <a:t>e.g</a:t>
            </a:r>
            <a:r>
              <a:rPr lang="da-DK" sz="2000" dirty="0" smtClean="0"/>
              <a:t>. </a:t>
            </a:r>
            <a:r>
              <a:rPr lang="da-DK" sz="2000" dirty="0" err="1" smtClean="0"/>
              <a:t>slowing-down</a:t>
            </a:r>
            <a:r>
              <a:rPr lang="da-DK" sz="2000" dirty="0" smtClean="0"/>
              <a:t> distributions</a:t>
            </a:r>
          </a:p>
          <a:p>
            <a:pPr lvl="1"/>
            <a:r>
              <a:rPr lang="da-DK" sz="2000" dirty="0" smtClean="0"/>
              <a:t>- </a:t>
            </a:r>
            <a:r>
              <a:rPr lang="da-DK" sz="2000" dirty="0" err="1" smtClean="0"/>
              <a:t>Spectrum</a:t>
            </a:r>
            <a:r>
              <a:rPr lang="da-DK" sz="2000" dirty="0" smtClean="0"/>
              <a:t> is </a:t>
            </a:r>
            <a:r>
              <a:rPr lang="da-DK" sz="2000" dirty="0" err="1" smtClean="0"/>
              <a:t>assumed</a:t>
            </a:r>
            <a:r>
              <a:rPr lang="da-DK" sz="2000" dirty="0" smtClean="0"/>
              <a:t>, not </a:t>
            </a:r>
            <a:r>
              <a:rPr lang="da-DK" sz="2000" dirty="0" err="1" smtClean="0"/>
              <a:t>measured</a:t>
            </a:r>
            <a:r>
              <a:rPr lang="da-DK" sz="2000" dirty="0" smtClean="0"/>
              <a:t>.</a:t>
            </a:r>
          </a:p>
          <a:p>
            <a:pPr marL="342900" indent="-342900">
              <a:buAutoNum type="arabicPeriod"/>
            </a:pPr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389474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1944216"/>
          </a:xfrm>
        </p:spPr>
        <p:txBody>
          <a:bodyPr/>
          <a:lstStyle/>
          <a:p>
            <a:r>
              <a:rPr lang="en-US" sz="2000" dirty="0"/>
              <a:t>ITER measurement requirements</a:t>
            </a:r>
          </a:p>
          <a:p>
            <a:r>
              <a:rPr lang="en-US" sz="2000" dirty="0" smtClean="0"/>
              <a:t>High-resolution fast-ion measurements</a:t>
            </a:r>
          </a:p>
          <a:p>
            <a:r>
              <a:rPr lang="en-US" sz="2000" dirty="0" smtClean="0"/>
              <a:t>Velocity-space coverage of fast-ion measurements</a:t>
            </a:r>
          </a:p>
          <a:p>
            <a:r>
              <a:rPr lang="da-DK" sz="2000" b="1" dirty="0" err="1" smtClean="0"/>
              <a:t>Velocity-space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tomography</a:t>
            </a:r>
            <a:r>
              <a:rPr lang="da-DK" sz="2000" b="1" dirty="0" smtClean="0"/>
              <a:t> at JET and ASDEX Upgrade</a:t>
            </a:r>
          </a:p>
          <a:p>
            <a:r>
              <a:rPr lang="da-DK" sz="2000" dirty="0" err="1" smtClean="0"/>
              <a:t>Prospects</a:t>
            </a:r>
            <a:r>
              <a:rPr lang="da-DK" sz="2000" dirty="0" smtClean="0"/>
              <a:t> for </a:t>
            </a:r>
            <a:r>
              <a:rPr lang="da-DK" sz="2000" dirty="0" err="1" smtClean="0"/>
              <a:t>alpha</a:t>
            </a:r>
            <a:r>
              <a:rPr lang="da-DK" sz="2000" dirty="0" smtClean="0"/>
              <a:t> </a:t>
            </a:r>
            <a:r>
              <a:rPr lang="da-DK" sz="2000" dirty="0" err="1" smtClean="0"/>
              <a:t>diagnostic</a:t>
            </a:r>
            <a:r>
              <a:rPr lang="da-DK" sz="2000" dirty="0" smtClean="0"/>
              <a:t> at ITER: </a:t>
            </a:r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,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</a:t>
            </a:r>
            <a:r>
              <a:rPr lang="da-DK" sz="2000" dirty="0" err="1" smtClean="0"/>
              <a:t>spectrum</a:t>
            </a:r>
            <a:r>
              <a:rPr lang="da-DK" sz="2000" dirty="0" smtClean="0"/>
              <a:t> </a:t>
            </a:r>
            <a:r>
              <a:rPr lang="da-DK" sz="2000" dirty="0" err="1" smtClean="0"/>
              <a:t>inference</a:t>
            </a:r>
            <a:r>
              <a:rPr lang="da-DK" sz="2000" dirty="0" smtClean="0"/>
              <a:t>, model </a:t>
            </a:r>
            <a:r>
              <a:rPr lang="da-DK" sz="2000" dirty="0" err="1" smtClean="0"/>
              <a:t>fitting</a:t>
            </a:r>
            <a:endParaRPr lang="da-DK" sz="2000" dirty="0" smtClean="0"/>
          </a:p>
          <a:p>
            <a:r>
              <a:rPr lang="en-US" sz="2000" dirty="0" smtClean="0"/>
              <a:t>Conclusions</a:t>
            </a:r>
          </a:p>
          <a:p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67544" y="332656"/>
            <a:ext cx="77724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Outline</a:t>
            </a:r>
            <a:endParaRPr 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al\Dropbox\salewski2017nf\tomograph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" y="2493969"/>
            <a:ext cx="3215547" cy="24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31719"/>
            <a:ext cx="7759558" cy="531912"/>
          </a:xfrm>
        </p:spPr>
        <p:txBody>
          <a:bodyPr/>
          <a:lstStyle/>
          <a:p>
            <a:r>
              <a:rPr lang="en-US" dirty="0" smtClean="0"/>
              <a:t>Introduction to velocity-space tomography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48" y="2749254"/>
            <a:ext cx="1110532" cy="23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08835" y="2647167"/>
            <a:ext cx="1938700" cy="2158421"/>
            <a:chOff x="6443177" y="2869211"/>
            <a:chExt cx="1837770" cy="2481074"/>
          </a:xfrm>
        </p:grpSpPr>
        <p:pic>
          <p:nvPicPr>
            <p:cNvPr id="17" name="Picture 2" descr="C:\Users\msal\Dropbox\salewski2017nf\dataHpGeExpSynth286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297" y="2869211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msal\Dropbox\salewski2017nf\dataHpGeExpSynth336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177" y="3616540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msal\Dropbox\salewski2017nf\dataTOFORExpSynt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31" y="355428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msal\Dropbox\salewski2017nf\dataDiamondExpSynth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278" y="460295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msal\Dropbox\salewski2017nf\dataNE213ExpSynth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61" y="441153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413184" y="1213924"/>
            <a:ext cx="2218349" cy="398629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Forward problem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9932" y="5900829"/>
            <a:ext cx="279656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</a:t>
            </a:r>
          </a:p>
          <a:p>
            <a:r>
              <a:rPr lang="en-US" sz="1200" dirty="0" smtClean="0"/>
              <a:t> (2011,12,13,14,15,16,17,18) </a:t>
            </a:r>
            <a:r>
              <a:rPr lang="en-US" sz="1200" i="1" dirty="0" smtClean="0"/>
              <a:t>NF</a:t>
            </a:r>
            <a:endParaRPr lang="en-US" sz="1200" i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233745" y="6147804"/>
            <a:ext cx="2261833" cy="4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2000" kern="0" dirty="0" smtClean="0"/>
              <a:t>Inverse problem</a:t>
            </a:r>
          </a:p>
          <a:p>
            <a:pPr marL="0" indent="0">
              <a:buFontTx/>
              <a:buNone/>
            </a:pPr>
            <a:endParaRPr lang="da-DK" sz="2000" kern="0" dirty="0"/>
          </a:p>
        </p:txBody>
      </p:sp>
      <p:sp>
        <p:nvSpPr>
          <p:cNvPr id="10" name="Curved Down Arrow 9"/>
          <p:cNvSpPr/>
          <p:nvPr/>
        </p:nvSpPr>
        <p:spPr bwMode="auto">
          <a:xfrm>
            <a:off x="1475655" y="1052736"/>
            <a:ext cx="6066557" cy="115212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32" name="Curved Down Arrow 31"/>
          <p:cNvSpPr/>
          <p:nvPr/>
        </p:nvSpPr>
        <p:spPr bwMode="auto">
          <a:xfrm rot="10800000">
            <a:off x="1281484" y="4976716"/>
            <a:ext cx="6066557" cy="115212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1893" y="1485619"/>
                <a:ext cx="13974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𝑊𝐹</m:t>
                      </m:r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a-DK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3" y="1485619"/>
                <a:ext cx="13974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92460" y="2276876"/>
            <a:ext cx="2911388" cy="3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2000" kern="0" dirty="0" smtClean="0"/>
              <a:t>Distribution </a:t>
            </a:r>
            <a:r>
              <a:rPr lang="da-DK" sz="2000" kern="0" dirty="0" err="1" smtClean="0"/>
              <a:t>function</a:t>
            </a:r>
            <a:r>
              <a:rPr lang="da-DK" sz="2000" kern="0" dirty="0" smtClean="0"/>
              <a:t> F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6276787" y="2239855"/>
            <a:ext cx="2349011" cy="3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2000" kern="0" dirty="0" smtClean="0"/>
              <a:t>Measurements 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892684" y="2236899"/>
            <a:ext cx="1302832" cy="3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2000" kern="0" dirty="0" smtClean="0"/>
              <a:t>Matrix W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83820"/>
            <a:ext cx="4116865" cy="47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44" y="399858"/>
            <a:ext cx="8136904" cy="504056"/>
          </a:xfrm>
        </p:spPr>
        <p:txBody>
          <a:bodyPr/>
          <a:lstStyle/>
          <a:p>
            <a:r>
              <a:rPr lang="da-DK" dirty="0" err="1" smtClean="0"/>
              <a:t>Velocity-space</a:t>
            </a:r>
            <a:r>
              <a:rPr lang="da-DK" dirty="0" smtClean="0"/>
              <a:t> </a:t>
            </a:r>
            <a:r>
              <a:rPr lang="da-DK" dirty="0" err="1" smtClean="0"/>
              <a:t>tomography</a:t>
            </a:r>
            <a:r>
              <a:rPr lang="da-DK" dirty="0" smtClean="0"/>
              <a:t> vs. </a:t>
            </a:r>
            <a:r>
              <a:rPr lang="da-DK" dirty="0" smtClean="0"/>
              <a:t>Simulation at JET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81" y="1084105"/>
            <a:ext cx="8414413" cy="600033"/>
          </a:xfrm>
        </p:spPr>
        <p:txBody>
          <a:bodyPr/>
          <a:lstStyle/>
          <a:p>
            <a:r>
              <a:rPr lang="da-DK" sz="2000" dirty="0" smtClean="0"/>
              <a:t>4.5 MW NBI + 3 MW 3rd </a:t>
            </a:r>
            <a:r>
              <a:rPr lang="da-DK" sz="2000" dirty="0" err="1" smtClean="0"/>
              <a:t>harmonic</a:t>
            </a:r>
            <a:r>
              <a:rPr lang="da-DK" sz="2000" dirty="0" smtClean="0"/>
              <a:t> ICRF </a:t>
            </a:r>
            <a:r>
              <a:rPr lang="da-DK" sz="2000" dirty="0" err="1" smtClean="0"/>
              <a:t>measured</a:t>
            </a:r>
            <a:r>
              <a:rPr lang="da-DK" sz="2000" dirty="0" smtClean="0"/>
              <a:t> by GRS/NES</a:t>
            </a:r>
          </a:p>
          <a:p>
            <a:r>
              <a:rPr lang="da-DK" sz="2000" dirty="0" smtClean="0"/>
              <a:t>Basic </a:t>
            </a:r>
            <a:r>
              <a:rPr lang="da-DK" sz="2000" dirty="0" smtClean="0"/>
              <a:t>features </a:t>
            </a:r>
            <a:r>
              <a:rPr lang="da-DK" sz="2000" dirty="0" err="1" smtClean="0"/>
              <a:t>agree</a:t>
            </a:r>
            <a:r>
              <a:rPr lang="da-DK" sz="2000" dirty="0" smtClean="0"/>
              <a:t>: </a:t>
            </a:r>
            <a:r>
              <a:rPr lang="da-DK" sz="2000" dirty="0" err="1" smtClean="0"/>
              <a:t>Tail</a:t>
            </a:r>
            <a:r>
              <a:rPr lang="da-DK" sz="2000" dirty="0" smtClean="0"/>
              <a:t> </a:t>
            </a:r>
            <a:r>
              <a:rPr lang="da-DK" sz="2000" dirty="0" err="1" smtClean="0"/>
              <a:t>length</a:t>
            </a:r>
            <a:r>
              <a:rPr lang="da-DK" sz="2000" dirty="0" smtClean="0"/>
              <a:t>, </a:t>
            </a:r>
            <a:r>
              <a:rPr lang="da-DK" sz="2000" dirty="0" err="1" smtClean="0"/>
              <a:t>tail</a:t>
            </a:r>
            <a:r>
              <a:rPr lang="da-DK" sz="2000" dirty="0" smtClean="0"/>
              <a:t> </a:t>
            </a:r>
            <a:r>
              <a:rPr lang="da-DK" sz="2000" dirty="0" err="1" smtClean="0"/>
              <a:t>width</a:t>
            </a:r>
            <a:r>
              <a:rPr lang="da-DK" sz="2000" dirty="0" smtClean="0"/>
              <a:t>.</a:t>
            </a:r>
          </a:p>
          <a:p>
            <a:r>
              <a:rPr lang="da-DK" sz="2000" dirty="0" smtClean="0"/>
              <a:t>Barrier region suggests </a:t>
            </a:r>
            <a:r>
              <a:rPr lang="da-DK" sz="2000" dirty="0" err="1" smtClean="0"/>
              <a:t>low</a:t>
            </a:r>
            <a:r>
              <a:rPr lang="da-DK" sz="2000" dirty="0" smtClean="0"/>
              <a:t> </a:t>
            </a:r>
            <a:r>
              <a:rPr lang="da-DK" sz="2000" dirty="0" err="1" smtClean="0"/>
              <a:t>densities</a:t>
            </a:r>
            <a:r>
              <a:rPr lang="da-DK" sz="2000" dirty="0" smtClean="0"/>
              <a:t> </a:t>
            </a:r>
            <a:r>
              <a:rPr lang="da-DK" sz="2000" dirty="0" err="1" smtClean="0"/>
              <a:t>above</a:t>
            </a:r>
            <a:r>
              <a:rPr lang="da-DK" sz="2000" dirty="0" smtClean="0"/>
              <a:t> 2 </a:t>
            </a:r>
            <a:r>
              <a:rPr lang="da-DK" sz="2000" dirty="0" err="1" smtClean="0"/>
              <a:t>MeV</a:t>
            </a:r>
            <a:r>
              <a:rPr lang="da-DK" sz="2000" dirty="0" smtClean="0"/>
              <a:t>.</a:t>
            </a:r>
          </a:p>
          <a:p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 </a:t>
            </a:r>
            <a:r>
              <a:rPr lang="da-DK" sz="2000" dirty="0" err="1" smtClean="0"/>
              <a:t>confirms</a:t>
            </a:r>
            <a:r>
              <a:rPr lang="da-DK" sz="2000" dirty="0" smtClean="0"/>
              <a:t> the barrier </a:t>
            </a:r>
            <a:r>
              <a:rPr lang="da-DK" sz="2000" dirty="0" err="1" smtClean="0"/>
              <a:t>experimentally</a:t>
            </a:r>
            <a:r>
              <a:rPr lang="da-DK" sz="2000" dirty="0" smtClean="0"/>
              <a:t>.</a:t>
            </a:r>
          </a:p>
          <a:p>
            <a:endParaRPr lang="da-DK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0516" y="2603933"/>
            <a:ext cx="80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[</a:t>
            </a:r>
            <a:r>
              <a:rPr lang="da-DK" dirty="0" err="1" smtClean="0"/>
              <a:t>a.u</a:t>
            </a:r>
            <a:r>
              <a:rPr lang="da-DK" dirty="0" smtClean="0"/>
              <a:t>.]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2636912"/>
            <a:ext cx="80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[</a:t>
            </a:r>
            <a:r>
              <a:rPr lang="da-DK" dirty="0" err="1" smtClean="0"/>
              <a:t>a.u</a:t>
            </a:r>
            <a:r>
              <a:rPr lang="da-DK" dirty="0" smtClean="0"/>
              <a:t>.]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6610"/>
            <a:ext cx="8420472" cy="31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34324" y="2584238"/>
            <a:ext cx="80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[</a:t>
            </a:r>
            <a:r>
              <a:rPr lang="da-DK" dirty="0" err="1" smtClean="0"/>
              <a:t>a.u</a:t>
            </a:r>
            <a:r>
              <a:rPr lang="da-DK" dirty="0" smtClean="0"/>
              <a:t>.]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6036081" y="6090467"/>
            <a:ext cx="2745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 (2017) </a:t>
            </a:r>
            <a:r>
              <a:rPr lang="en-US" sz="1200" i="1" dirty="0" smtClean="0"/>
              <a:t>NF</a:t>
            </a:r>
          </a:p>
        </p:txBody>
      </p:sp>
    </p:spTree>
    <p:extLst>
      <p:ext uri="{BB962C8B-B14F-4D97-AF65-F5344CB8AC3E}">
        <p14:creationId xmlns:p14="http://schemas.microsoft.com/office/powerpoint/2010/main" val="32958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321" y="404664"/>
            <a:ext cx="8063292" cy="531912"/>
          </a:xfrm>
        </p:spPr>
        <p:txBody>
          <a:bodyPr/>
          <a:lstStyle/>
          <a:p>
            <a:r>
              <a:rPr lang="en-US" dirty="0" smtClean="0"/>
              <a:t>Velocity-space tomography vs. simulation at ASDEX Upgrade</a:t>
            </a:r>
            <a:endParaRPr lang="en-US" dirty="0"/>
          </a:p>
        </p:txBody>
      </p:sp>
      <p:pic>
        <p:nvPicPr>
          <p:cNvPr id="7" name="Picture 2" descr="C:\Users\msal\Dropbox\salewski2016nfb\TRANSP_null30x30_315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2" y="2917114"/>
            <a:ext cx="4120027" cy="30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7299" y="2619486"/>
            <a:ext cx="1599788" cy="4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Simulation</a:t>
            </a:r>
          </a:p>
          <a:p>
            <a:endParaRPr lang="en-US" sz="2000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0" y="1632549"/>
            <a:ext cx="868231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msal\Dropbox\salewski2016nfb\T1_peaks30x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917114"/>
            <a:ext cx="4104456" cy="30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41546" y="6007134"/>
            <a:ext cx="2219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 (2016b) NF</a:t>
            </a:r>
            <a:endParaRPr lang="en-US" sz="1200" i="1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06774" y="2621278"/>
            <a:ext cx="2009442" cy="4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Measurement</a:t>
            </a:r>
          </a:p>
          <a:p>
            <a:endParaRPr lang="en-US" sz="2000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0881" y="1084105"/>
            <a:ext cx="8414413" cy="600033"/>
          </a:xfrm>
        </p:spPr>
        <p:txBody>
          <a:bodyPr/>
          <a:lstStyle/>
          <a:p>
            <a:r>
              <a:rPr lang="da-DK" sz="2000" dirty="0" smtClean="0"/>
              <a:t>2.5 MW NBI  </a:t>
            </a:r>
            <a:r>
              <a:rPr lang="da-DK" sz="2000" dirty="0" err="1" smtClean="0"/>
              <a:t>measured</a:t>
            </a:r>
            <a:r>
              <a:rPr lang="da-DK" sz="2000" dirty="0" smtClean="0"/>
              <a:t> by 5-view fast-ion D-</a:t>
            </a:r>
            <a:r>
              <a:rPr lang="da-DK" sz="2000" dirty="0" err="1" smtClean="0"/>
              <a:t>alpha</a:t>
            </a:r>
            <a:r>
              <a:rPr lang="da-DK" sz="2000" dirty="0" smtClean="0"/>
              <a:t> </a:t>
            </a:r>
            <a:r>
              <a:rPr lang="da-DK" sz="2000" dirty="0" err="1" smtClean="0"/>
              <a:t>spectroscopy</a:t>
            </a:r>
            <a:endParaRPr lang="da-DK" sz="2000" dirty="0" smtClean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9281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83888"/>
            <a:ext cx="7772400" cy="531912"/>
          </a:xfrm>
        </p:spPr>
        <p:txBody>
          <a:bodyPr/>
          <a:lstStyle/>
          <a:p>
            <a:r>
              <a:rPr lang="en-US" dirty="0" smtClean="0"/>
              <a:t>Tomography movie of a </a:t>
            </a:r>
            <a:r>
              <a:rPr lang="en-US" dirty="0" err="1" smtClean="0"/>
              <a:t>sawtooth</a:t>
            </a:r>
            <a:r>
              <a:rPr lang="en-US" dirty="0" smtClean="0"/>
              <a:t> crash</a:t>
            </a:r>
            <a:endParaRPr lang="en-US" dirty="0"/>
          </a:p>
        </p:txBody>
      </p:sp>
      <p:pic>
        <p:nvPicPr>
          <p:cNvPr id="3" name="Movie_2_sawteet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6" r="17652"/>
          <a:stretch/>
        </p:blipFill>
        <p:spPr>
          <a:xfrm>
            <a:off x="-612576" y="954450"/>
            <a:ext cx="5508000" cy="5328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6516" y="6028240"/>
            <a:ext cx="2745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 (2016b) NF</a:t>
            </a:r>
            <a:endParaRPr lang="en-US" sz="12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5059966" y="1124744"/>
                <a:ext cx="4082537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8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4675" indent="-1952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279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986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1177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749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0321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893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9465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a-DK" sz="2000" kern="0" dirty="0" smtClean="0"/>
                  <a:t>Upper panel: Measurement of fast ion </a:t>
                </a:r>
                <a:r>
                  <a:rPr lang="da-DK" sz="2000" kern="0" dirty="0" err="1" smtClean="0"/>
                  <a:t>density</a:t>
                </a:r>
                <a:r>
                  <a:rPr lang="da-DK" sz="2000" kern="0" dirty="0" smtClean="0"/>
                  <a:t> </a:t>
                </a:r>
              </a:p>
              <a:p>
                <a:endParaRPr lang="da-DK" sz="2000" b="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0" i="1" kern="0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a-DK" sz="2000" b="0" i="1" kern="0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a-DK" sz="2000" b="0" i="1" kern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a-DK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a-DK" sz="2000" b="0" i="1" kern="0" smtClean="0">
                              <a:latin typeface="Cambria Math"/>
                            </a:rPr>
                            <m:t>𝑓𝑑𝐸𝑑𝑝</m:t>
                          </m:r>
                        </m:e>
                      </m:nary>
                    </m:oMath>
                  </m:oMathPara>
                </a14:m>
                <a:endParaRPr lang="da-DK" sz="2000" kern="0" dirty="0" smtClean="0"/>
              </a:p>
              <a:p>
                <a:pPr marL="0" indent="0">
                  <a:buNone/>
                </a:pPr>
                <a:endParaRPr lang="da-DK" sz="2000" kern="0" dirty="0"/>
              </a:p>
              <a:p>
                <a:r>
                  <a:rPr lang="da-DK" sz="2000" kern="0" dirty="0" err="1" smtClean="0"/>
                  <a:t>Lower</a:t>
                </a:r>
                <a:r>
                  <a:rPr lang="da-DK" sz="2000" kern="0" dirty="0" smtClean="0"/>
                  <a:t> panel: </a:t>
                </a:r>
                <a:r>
                  <a:rPr lang="da-DK" sz="2000" kern="0" dirty="0" err="1" smtClean="0"/>
                  <a:t>tomographic</a:t>
                </a:r>
                <a:r>
                  <a:rPr lang="da-DK" sz="2000" kern="0" dirty="0" smtClean="0"/>
                  <a:t> inversion </a:t>
                </a:r>
                <a:r>
                  <a:rPr lang="da-DK" sz="2000" kern="0" dirty="0" err="1" smtClean="0"/>
                  <a:t>movie</a:t>
                </a:r>
                <a:endParaRPr lang="da-DK" sz="2000" kern="0" dirty="0"/>
              </a:p>
              <a:p>
                <a:r>
                  <a:rPr lang="da-DK" sz="2000" kern="0" dirty="0" err="1" smtClean="0"/>
                  <a:t>fit</a:t>
                </a:r>
                <a:r>
                  <a:rPr lang="da-DK" sz="2000" kern="0" dirty="0" smtClean="0"/>
                  <a:t> to 50.000 data points</a:t>
                </a:r>
              </a:p>
              <a:p>
                <a:pPr lvl="1"/>
                <a:r>
                  <a:rPr lang="da-DK" sz="2000" kern="0" dirty="0" smtClean="0"/>
                  <a:t>100 frames</a:t>
                </a:r>
              </a:p>
              <a:p>
                <a:pPr lvl="1"/>
                <a:r>
                  <a:rPr lang="da-DK" sz="2000" kern="0" dirty="0" smtClean="0"/>
                  <a:t>5 </a:t>
                </a:r>
                <a:r>
                  <a:rPr lang="da-DK" sz="2000" kern="0" dirty="0" err="1" smtClean="0"/>
                  <a:t>spectra</a:t>
                </a:r>
                <a:r>
                  <a:rPr lang="da-DK" sz="2000" kern="0" dirty="0" smtClean="0"/>
                  <a:t> per frame</a:t>
                </a:r>
              </a:p>
              <a:p>
                <a:pPr lvl="1"/>
                <a:r>
                  <a:rPr lang="da-DK" sz="2000" kern="0" dirty="0" smtClean="0"/>
                  <a:t>100 data points per </a:t>
                </a:r>
                <a:r>
                  <a:rPr lang="da-DK" sz="2000" kern="0" dirty="0" err="1" smtClean="0"/>
                  <a:t>spectrum</a:t>
                </a:r>
                <a:endParaRPr lang="da-DK" sz="2000" kern="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9966" y="1124744"/>
                <a:ext cx="4082537" cy="2088232"/>
              </a:xfrm>
              <a:prstGeom prst="rect">
                <a:avLst/>
              </a:prstGeom>
              <a:blipFill>
                <a:blip r:embed="rId6"/>
                <a:stretch>
                  <a:fillRect l="-3881" t="-4386" r="-3881" b="-1271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31" y="3429000"/>
            <a:ext cx="8280920" cy="1944216"/>
          </a:xfrm>
        </p:spPr>
        <p:txBody>
          <a:bodyPr/>
          <a:lstStyle/>
          <a:p>
            <a:r>
              <a:rPr lang="en-US" sz="2000" b="1" dirty="0"/>
              <a:t>ITER measurement requirements</a:t>
            </a:r>
          </a:p>
          <a:p>
            <a:r>
              <a:rPr lang="en-US" sz="2000" dirty="0" smtClean="0"/>
              <a:t>High-resolution fast-ion measurements</a:t>
            </a:r>
          </a:p>
          <a:p>
            <a:r>
              <a:rPr lang="en-US" sz="2000" dirty="0" smtClean="0"/>
              <a:t>Velocity-space coverage of fast-ion measurements</a:t>
            </a:r>
          </a:p>
          <a:p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 at JET and ASDEX Upgrade</a:t>
            </a:r>
          </a:p>
          <a:p>
            <a:r>
              <a:rPr lang="da-DK" sz="2000" dirty="0" err="1" smtClean="0"/>
              <a:t>Prospects</a:t>
            </a:r>
            <a:r>
              <a:rPr lang="da-DK" sz="2000" dirty="0" smtClean="0"/>
              <a:t> for </a:t>
            </a:r>
            <a:r>
              <a:rPr lang="da-DK" sz="2000" dirty="0" err="1" smtClean="0"/>
              <a:t>alpha</a:t>
            </a:r>
            <a:r>
              <a:rPr lang="da-DK" sz="2000" dirty="0" smtClean="0"/>
              <a:t> </a:t>
            </a:r>
            <a:r>
              <a:rPr lang="da-DK" sz="2000" dirty="0" err="1" smtClean="0"/>
              <a:t>diagnostic</a:t>
            </a:r>
            <a:r>
              <a:rPr lang="da-DK" sz="2000" dirty="0" smtClean="0"/>
              <a:t> at ITER: </a:t>
            </a:r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,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</a:t>
            </a:r>
            <a:r>
              <a:rPr lang="da-DK" sz="2000" dirty="0" err="1" smtClean="0"/>
              <a:t>spectrum</a:t>
            </a:r>
            <a:r>
              <a:rPr lang="da-DK" sz="2000" dirty="0" smtClean="0"/>
              <a:t> </a:t>
            </a:r>
            <a:r>
              <a:rPr lang="da-DK" sz="2000" dirty="0" err="1" smtClean="0"/>
              <a:t>inference</a:t>
            </a:r>
            <a:r>
              <a:rPr lang="da-DK" sz="2000" dirty="0" smtClean="0"/>
              <a:t>, model </a:t>
            </a:r>
            <a:r>
              <a:rPr lang="da-DK" sz="2000" dirty="0" err="1" smtClean="0"/>
              <a:t>fitting</a:t>
            </a:r>
            <a:endParaRPr lang="da-DK" sz="2000" dirty="0" smtClean="0"/>
          </a:p>
          <a:p>
            <a:r>
              <a:rPr lang="en-US" sz="2000" dirty="0" smtClean="0"/>
              <a:t>Conclusions</a:t>
            </a:r>
          </a:p>
          <a:p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23528" y="2708920"/>
            <a:ext cx="77724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Outline</a:t>
            </a:r>
            <a:endParaRPr 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3870" y="1340768"/>
            <a:ext cx="82809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a-DK" sz="2000" kern="0" dirty="0" smtClean="0">
                <a:solidFill>
                  <a:srgbClr val="FF0000"/>
                </a:solidFill>
              </a:rPr>
              <a:t>Alpha </a:t>
            </a:r>
            <a:r>
              <a:rPr lang="da-DK" sz="2000" kern="0" dirty="0" err="1" smtClean="0">
                <a:solidFill>
                  <a:srgbClr val="FF0000"/>
                </a:solidFill>
              </a:rPr>
              <a:t>particle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density</a:t>
            </a:r>
            <a:r>
              <a:rPr lang="da-DK" sz="2000" kern="0" dirty="0" smtClean="0">
                <a:solidFill>
                  <a:srgbClr val="FF0000"/>
                </a:solidFill>
              </a:rPr>
              <a:t> and </a:t>
            </a:r>
            <a:r>
              <a:rPr lang="da-DK" sz="2000" kern="0" dirty="0" err="1" smtClean="0">
                <a:solidFill>
                  <a:srgbClr val="FF0000"/>
                </a:solidFill>
              </a:rPr>
              <a:t>energy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spectrum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measurements</a:t>
            </a:r>
            <a:r>
              <a:rPr lang="da-DK" sz="2000" kern="0" dirty="0" smtClean="0">
                <a:solidFill>
                  <a:srgbClr val="FF0000"/>
                </a:solidFill>
              </a:rPr>
              <a:t> at ITER </a:t>
            </a:r>
            <a:r>
              <a:rPr lang="da-DK" sz="2000" kern="0" dirty="0" err="1" smtClean="0">
                <a:solidFill>
                  <a:srgbClr val="FF0000"/>
                </a:solidFill>
              </a:rPr>
              <a:t>will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be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possible</a:t>
            </a:r>
            <a:r>
              <a:rPr lang="da-DK" sz="2000" kern="0" dirty="0" smtClean="0">
                <a:solidFill>
                  <a:srgbClr val="FF0000"/>
                </a:solidFill>
              </a:rPr>
              <a:t> by solution of inverse problems: </a:t>
            </a:r>
            <a:r>
              <a:rPr lang="da-DK" sz="2000" kern="0" dirty="0" err="1" smtClean="0">
                <a:solidFill>
                  <a:srgbClr val="FF0000"/>
                </a:solidFill>
              </a:rPr>
              <a:t>velocity-space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tomography</a:t>
            </a:r>
            <a:r>
              <a:rPr lang="da-DK" sz="2000" kern="0" dirty="0" smtClean="0">
                <a:solidFill>
                  <a:srgbClr val="FF0000"/>
                </a:solidFill>
              </a:rPr>
              <a:t>, </a:t>
            </a:r>
            <a:r>
              <a:rPr lang="da-DK" sz="2000" kern="0" dirty="0" err="1" smtClean="0">
                <a:solidFill>
                  <a:srgbClr val="FF0000"/>
                </a:solidFill>
              </a:rPr>
              <a:t>energy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spectrum</a:t>
            </a:r>
            <a:r>
              <a:rPr lang="da-DK" sz="2000" kern="0" dirty="0" smtClean="0">
                <a:solidFill>
                  <a:srgbClr val="FF0000"/>
                </a:solidFill>
              </a:rPr>
              <a:t> </a:t>
            </a:r>
            <a:r>
              <a:rPr lang="da-DK" sz="2000" kern="0" dirty="0" err="1" smtClean="0">
                <a:solidFill>
                  <a:srgbClr val="FF0000"/>
                </a:solidFill>
              </a:rPr>
              <a:t>inference</a:t>
            </a:r>
            <a:r>
              <a:rPr lang="da-DK" sz="2000" kern="0" dirty="0" smtClean="0">
                <a:solidFill>
                  <a:srgbClr val="FF0000"/>
                </a:solidFill>
              </a:rPr>
              <a:t>, model </a:t>
            </a:r>
            <a:r>
              <a:rPr lang="da-DK" sz="2000" kern="0" dirty="0" err="1" smtClean="0">
                <a:solidFill>
                  <a:srgbClr val="FF0000"/>
                </a:solidFill>
              </a:rPr>
              <a:t>fitting</a:t>
            </a:r>
            <a:endParaRPr lang="en-US" sz="2000" kern="0" dirty="0" smtClean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5536" y="332656"/>
            <a:ext cx="77724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Main message of this talk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8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64896" cy="531912"/>
          </a:xfrm>
        </p:spPr>
        <p:txBody>
          <a:bodyPr/>
          <a:lstStyle/>
          <a:p>
            <a:r>
              <a:rPr lang="en-US" dirty="0" err="1" smtClean="0"/>
              <a:t>Sawteeth</a:t>
            </a:r>
            <a:r>
              <a:rPr lang="en-US" dirty="0" smtClean="0"/>
              <a:t>: FIDA tomography vs. TRANSP</a:t>
            </a:r>
            <a:endParaRPr lang="en-US" dirty="0"/>
          </a:p>
        </p:txBody>
      </p:sp>
      <p:pic>
        <p:nvPicPr>
          <p:cNvPr id="8" name="Picture 2" descr="C:\Users\msal\Dropbox\salewski2016nfb\32323nfastPitchExpS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5643"/>
            <a:ext cx="5208950" cy="3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2041042"/>
            <a:ext cx="1117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kern="0" dirty="0" smtClean="0"/>
              <a:t>TRANSP</a:t>
            </a:r>
            <a:endParaRPr lang="da-DK" kern="0" dirty="0"/>
          </a:p>
        </p:txBody>
      </p:sp>
      <p:sp>
        <p:nvSpPr>
          <p:cNvPr id="10" name="Rectangle 9"/>
          <p:cNvSpPr/>
          <p:nvPr/>
        </p:nvSpPr>
        <p:spPr>
          <a:xfrm>
            <a:off x="3995936" y="3090446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kern="0" dirty="0" smtClean="0"/>
              <a:t>FIDA</a:t>
            </a:r>
            <a:endParaRPr lang="da-DK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08104" y="1475643"/>
            <a:ext cx="28083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a-DK" sz="2000" kern="0" dirty="0" err="1" smtClean="0"/>
              <a:t>Fairly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good</a:t>
            </a:r>
            <a:r>
              <a:rPr lang="da-DK" sz="2000" kern="0" dirty="0" smtClean="0"/>
              <a:t> agreement</a:t>
            </a:r>
          </a:p>
          <a:p>
            <a:r>
              <a:rPr lang="da-DK" sz="2000" kern="0" dirty="0" err="1" smtClean="0"/>
              <a:t>Measured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crashes</a:t>
            </a:r>
            <a:r>
              <a:rPr lang="da-DK" sz="2000" kern="0" dirty="0" smtClean="0"/>
              <a:t> smaller </a:t>
            </a:r>
            <a:r>
              <a:rPr lang="da-DK" sz="2000" kern="0" dirty="0" err="1" smtClean="0"/>
              <a:t>than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simulated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crashes</a:t>
            </a:r>
            <a:r>
              <a:rPr lang="da-DK" sz="2000" kern="0" dirty="0" smtClean="0"/>
              <a:t>.</a:t>
            </a:r>
          </a:p>
          <a:p>
            <a:r>
              <a:rPr lang="da-DK" sz="2000" kern="0" dirty="0" smtClean="0"/>
              <a:t>No </a:t>
            </a:r>
            <a:r>
              <a:rPr lang="da-DK" sz="2000" kern="0" dirty="0" err="1" smtClean="0"/>
              <a:t>measured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crashes</a:t>
            </a:r>
            <a:r>
              <a:rPr lang="da-DK" sz="2000" kern="0" dirty="0" smtClean="0"/>
              <a:t> for |p|&lt;0.25 in agreement with </a:t>
            </a:r>
            <a:r>
              <a:rPr lang="da-DK" sz="2000" kern="0" dirty="0" err="1" smtClean="0"/>
              <a:t>Kolesnichenko</a:t>
            </a:r>
            <a:r>
              <a:rPr lang="da-DK" sz="2000" kern="0" dirty="0" smtClean="0"/>
              <a:t> (1996) NF and </a:t>
            </a:r>
            <a:r>
              <a:rPr lang="da-DK" sz="2000" kern="0" dirty="0" err="1" smtClean="0"/>
              <a:t>disagreement</a:t>
            </a:r>
            <a:r>
              <a:rPr lang="da-DK" sz="2000" kern="0" dirty="0" smtClean="0"/>
              <a:t> with TRANSP.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6516" y="6028240"/>
            <a:ext cx="2745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 (2016b) NF</a:t>
            </a:r>
            <a:endParaRPr lang="en-US" sz="1200" i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94871" y="5517232"/>
            <a:ext cx="1905140" cy="4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AUG #32323</a:t>
            </a:r>
          </a:p>
        </p:txBody>
      </p:sp>
    </p:spTree>
    <p:extLst>
      <p:ext uri="{BB962C8B-B14F-4D97-AF65-F5344CB8AC3E}">
        <p14:creationId xmlns:p14="http://schemas.microsoft.com/office/powerpoint/2010/main" val="751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75928"/>
          </a:xfrm>
        </p:spPr>
        <p:txBody>
          <a:bodyPr/>
          <a:lstStyle/>
          <a:p>
            <a:r>
              <a:rPr lang="da-DK" dirty="0" smtClean="0"/>
              <a:t>Energy </a:t>
            </a:r>
            <a:r>
              <a:rPr lang="da-DK" dirty="0" err="1" smtClean="0"/>
              <a:t>spectrum</a:t>
            </a:r>
            <a:r>
              <a:rPr lang="da-DK" dirty="0" smtClean="0"/>
              <a:t> </a:t>
            </a:r>
            <a:r>
              <a:rPr lang="da-DK" dirty="0" err="1" smtClean="0"/>
              <a:t>measurements</a:t>
            </a:r>
            <a:r>
              <a:rPr lang="da-DK" dirty="0" smtClean="0"/>
              <a:t> at JET and ASDEX Upgrade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5489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34076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ASDEX Upgrade</a:t>
            </a:r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37624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JET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Fast-ion </a:t>
            </a:r>
            <a:r>
              <a:rPr lang="da-DK" dirty="0" err="1" smtClean="0"/>
              <a:t>density</a:t>
            </a:r>
            <a:r>
              <a:rPr lang="da-DK" dirty="0" smtClean="0"/>
              <a:t> and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spectrum</a:t>
            </a:r>
            <a:r>
              <a:rPr lang="da-DK" dirty="0" smtClean="0"/>
              <a:t> </a:t>
            </a:r>
            <a:r>
              <a:rPr lang="da-DK" dirty="0" err="1" smtClean="0"/>
              <a:t>measurements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demonstrated</a:t>
            </a:r>
            <a:r>
              <a:rPr lang="da-DK" dirty="0" smtClean="0"/>
              <a:t> at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machines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48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1944216"/>
          </a:xfrm>
        </p:spPr>
        <p:txBody>
          <a:bodyPr/>
          <a:lstStyle/>
          <a:p>
            <a:r>
              <a:rPr lang="en-US" sz="2000" dirty="0"/>
              <a:t>ITER measurement requirements</a:t>
            </a:r>
          </a:p>
          <a:p>
            <a:r>
              <a:rPr lang="en-US" sz="2000" dirty="0" smtClean="0"/>
              <a:t>High-resolution fast-ion measurements</a:t>
            </a:r>
          </a:p>
          <a:p>
            <a:r>
              <a:rPr lang="en-US" sz="2000" dirty="0" smtClean="0"/>
              <a:t>Velocity-space coverage of fast-ion measurements</a:t>
            </a:r>
          </a:p>
          <a:p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 at JET and ASDEX Upgrade</a:t>
            </a:r>
          </a:p>
          <a:p>
            <a:r>
              <a:rPr lang="da-DK" sz="2000" b="1" dirty="0" err="1" smtClean="0"/>
              <a:t>Prospects</a:t>
            </a:r>
            <a:r>
              <a:rPr lang="da-DK" sz="2000" b="1" dirty="0" smtClean="0"/>
              <a:t> for </a:t>
            </a:r>
            <a:r>
              <a:rPr lang="da-DK" sz="2000" b="1" dirty="0" err="1" smtClean="0"/>
              <a:t>alpha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diagnostic</a:t>
            </a:r>
            <a:r>
              <a:rPr lang="da-DK" sz="2000" b="1" dirty="0" smtClean="0"/>
              <a:t> at ITER: </a:t>
            </a:r>
            <a:r>
              <a:rPr lang="da-DK" sz="2000" b="1" dirty="0" err="1" smtClean="0"/>
              <a:t>Velocity-space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tomography</a:t>
            </a:r>
            <a:r>
              <a:rPr lang="da-DK" sz="2000" b="1" dirty="0" smtClean="0"/>
              <a:t>, </a:t>
            </a:r>
            <a:r>
              <a:rPr lang="da-DK" sz="2000" b="1" dirty="0" err="1" smtClean="0"/>
              <a:t>energy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spectrum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inference</a:t>
            </a:r>
            <a:r>
              <a:rPr lang="da-DK" sz="2000" b="1" dirty="0" smtClean="0"/>
              <a:t>, model </a:t>
            </a:r>
            <a:r>
              <a:rPr lang="da-DK" sz="2000" b="1" dirty="0" err="1" smtClean="0"/>
              <a:t>fitting</a:t>
            </a:r>
            <a:endParaRPr lang="da-DK" sz="2000" b="1" dirty="0" smtClean="0"/>
          </a:p>
          <a:p>
            <a:r>
              <a:rPr lang="en-US" sz="2000" dirty="0" smtClean="0"/>
              <a:t>Conclusions</a:t>
            </a:r>
          </a:p>
          <a:p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67544" y="332656"/>
            <a:ext cx="77724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Outline</a:t>
            </a:r>
            <a:endParaRPr 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82" y="188640"/>
            <a:ext cx="7772400" cy="603920"/>
          </a:xfrm>
        </p:spPr>
        <p:txBody>
          <a:bodyPr/>
          <a:lstStyle/>
          <a:p>
            <a:r>
              <a:rPr lang="da-DK" dirty="0" smtClean="0"/>
              <a:t>Alpha </a:t>
            </a:r>
            <a:r>
              <a:rPr lang="da-DK" dirty="0" err="1" smtClean="0"/>
              <a:t>velocity-space</a:t>
            </a:r>
            <a:r>
              <a:rPr lang="da-DK" dirty="0" smtClean="0"/>
              <a:t> </a:t>
            </a:r>
            <a:r>
              <a:rPr lang="da-DK" dirty="0" err="1" smtClean="0"/>
              <a:t>diagnostic</a:t>
            </a:r>
            <a:r>
              <a:rPr lang="da-DK" dirty="0" smtClean="0"/>
              <a:t> at ITER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6" name="Picture 2" descr="C:\Users\msal\Dropbox\salewski2016itpa\Rzf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31" y="2204864"/>
            <a:ext cx="2242010" cy="36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83" y="3009275"/>
            <a:ext cx="2292698" cy="30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0" y="2822308"/>
            <a:ext cx="2385082" cy="31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376" y="980728"/>
            <a:ext cx="8030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2 gamma-</a:t>
            </a:r>
            <a:r>
              <a:rPr lang="da-DK" sz="2000" dirty="0" err="1" smtClean="0"/>
              <a:t>ray</a:t>
            </a:r>
            <a:r>
              <a:rPr lang="da-DK" sz="2000" dirty="0" smtClean="0"/>
              <a:t> </a:t>
            </a:r>
            <a:r>
              <a:rPr lang="da-DK" sz="2000" dirty="0" err="1" smtClean="0"/>
              <a:t>views</a:t>
            </a:r>
            <a:r>
              <a:rPr lang="da-DK" sz="2000" dirty="0" smtClean="0"/>
              <a:t> and 1 CTS </a:t>
            </a:r>
            <a:r>
              <a:rPr lang="da-DK" sz="2000" dirty="0" err="1" smtClean="0"/>
              <a:t>view</a:t>
            </a:r>
            <a:r>
              <a:rPr lang="da-DK" sz="2000" dirty="0" smtClean="0"/>
              <a:t> in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All lines-of-</a:t>
            </a:r>
            <a:r>
              <a:rPr lang="da-DK" sz="2000" dirty="0" err="1" smtClean="0"/>
              <a:t>sight</a:t>
            </a:r>
            <a:r>
              <a:rPr lang="da-DK" sz="2000" dirty="0" smtClean="0"/>
              <a:t> </a:t>
            </a:r>
            <a:r>
              <a:rPr lang="da-DK" sz="2000" dirty="0" err="1" smtClean="0"/>
              <a:t>almost</a:t>
            </a:r>
            <a:r>
              <a:rPr lang="da-DK" sz="2000" dirty="0" smtClean="0"/>
              <a:t> </a:t>
            </a:r>
            <a:r>
              <a:rPr lang="da-DK" sz="2000" dirty="0" err="1" smtClean="0"/>
              <a:t>perpendicular</a:t>
            </a:r>
            <a:r>
              <a:rPr lang="da-DK" sz="2000" dirty="0"/>
              <a:t> </a:t>
            </a:r>
            <a:r>
              <a:rPr lang="da-DK" sz="2000" dirty="0" smtClean="0"/>
              <a:t>to </a:t>
            </a:r>
            <a:r>
              <a:rPr lang="da-DK" sz="2000" b="1" dirty="0" smtClean="0"/>
              <a:t>B</a:t>
            </a:r>
            <a:r>
              <a:rPr lang="da-DK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GRS: 90</a:t>
            </a:r>
            <a:r>
              <a:rPr lang="da-DK" sz="2000" dirty="0" smtClean="0">
                <a:latin typeface="Yu Gothic" panose="020B0400000000000000" pitchFamily="34" charset="-128"/>
                <a:ea typeface="Yu Gothic" panose="020B0400000000000000" pitchFamily="34" charset="-128"/>
                <a:cs typeface="Adobe Devanagari" panose="02040503050201020203" pitchFamily="18" charset="0"/>
              </a:rPr>
              <a:t>°</a:t>
            </a:r>
            <a:r>
              <a:rPr lang="da-DK" sz="2000" dirty="0" smtClean="0"/>
              <a:t>, CTS: 97</a:t>
            </a:r>
            <a:r>
              <a:rPr lang="da-DK" sz="2000" dirty="0">
                <a:latin typeface="Adobe Devanagari" panose="02040503050201020203" pitchFamily="18" charset="0"/>
                <a:ea typeface="Yu Gothic" panose="020B0400000000000000" pitchFamily="34" charset="-128"/>
                <a:cs typeface="Adobe Devanagari" panose="02040503050201020203" pitchFamily="18" charset="0"/>
              </a:rPr>
              <a:t>°</a:t>
            </a:r>
            <a:endParaRPr lang="da-DK" sz="2000" dirty="0" smtClean="0"/>
          </a:p>
        </p:txBody>
      </p:sp>
      <p:sp>
        <p:nvSpPr>
          <p:cNvPr id="9" name="Rectángulo 11"/>
          <p:cNvSpPr/>
          <p:nvPr/>
        </p:nvSpPr>
        <p:spPr>
          <a:xfrm>
            <a:off x="624600" y="6093296"/>
            <a:ext cx="2730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Shevelev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(2013) NF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11"/>
          <p:cNvSpPr/>
          <p:nvPr/>
        </p:nvSpPr>
        <p:spPr>
          <a:xfrm>
            <a:off x="3203848" y="6115290"/>
            <a:ext cx="2730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Nocente et al. (2017) NF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228184" y="6104321"/>
            <a:ext cx="2730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Salewski et al. (2016) ITPA-EP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1800000"/>
          </a:xfrm>
        </p:spPr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1026" name="Picture 2" descr="C:\Users\msal\Dropbox\tomoITER\results\sim30slowDow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77" y="90872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al\Dropbox\tomoITER\results\tomo30CTS97GRS90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97" y="90872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212" y="934116"/>
            <a:ext cx="1751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Ground</a:t>
            </a:r>
            <a:r>
              <a:rPr lang="da-DK" dirty="0" smtClean="0"/>
              <a:t> </a:t>
            </a:r>
            <a:r>
              <a:rPr lang="da-DK" dirty="0" err="1" smtClean="0"/>
              <a:t>truth</a:t>
            </a:r>
            <a:endParaRPr lang="da-DK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934116"/>
            <a:ext cx="1453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Tomography</a:t>
            </a:r>
            <a:endParaRPr lang="da-DK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273931"/>
            <a:ext cx="7914456" cy="6039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/>
              <a:t>E&gt;1.7 </a:t>
            </a:r>
            <a:r>
              <a:rPr lang="en-US" kern="0" dirty="0" smtClean="0"/>
              <a:t>MeV: </a:t>
            </a:r>
            <a:r>
              <a:rPr lang="en-US" kern="0" dirty="0"/>
              <a:t>Velocity-space </a:t>
            </a:r>
            <a:r>
              <a:rPr lang="en-US" kern="0" dirty="0" smtClean="0"/>
              <a:t>tomography</a:t>
            </a:r>
            <a:endParaRPr lang="en-US" kern="0" dirty="0"/>
          </a:p>
        </p:txBody>
      </p:sp>
      <p:pic>
        <p:nvPicPr>
          <p:cNvPr id="15" name="Picture 2" descr="C:\Users\msal\Dropbox\tomoITER\results\sim30slowDown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77" y="280389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sal\Dropbox\tomoITER\results\sim30slowDownS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77" y="469906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sal\Dropbox\tomoITER\results\tomo30CTS97GRS9090S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48" y="469659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sal\Dropbox\tomoITER\results\tomo30CTS97GRS9090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97" y="280635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326" y="1964984"/>
            <a:ext cx="175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Alpha </a:t>
            </a:r>
            <a:r>
              <a:rPr lang="da-DK" dirty="0" err="1" smtClean="0"/>
              <a:t>slowing</a:t>
            </a:r>
            <a:r>
              <a:rPr lang="da-DK" dirty="0" err="1"/>
              <a:t>-</a:t>
            </a:r>
            <a:r>
              <a:rPr lang="da-DK" dirty="0" err="1" smtClean="0"/>
              <a:t>down</a:t>
            </a:r>
            <a:endParaRPr lang="da-DK" dirty="0"/>
          </a:p>
        </p:txBody>
      </p:sp>
      <p:sp>
        <p:nvSpPr>
          <p:cNvPr id="30" name="TextBox 29"/>
          <p:cNvSpPr txBox="1"/>
          <p:nvPr/>
        </p:nvSpPr>
        <p:spPr>
          <a:xfrm>
            <a:off x="79326" y="2892260"/>
            <a:ext cx="1825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Co- and </a:t>
            </a:r>
            <a:r>
              <a:rPr lang="da-DK" dirty="0" err="1" smtClean="0"/>
              <a:t>counter-passing</a:t>
            </a:r>
            <a:r>
              <a:rPr lang="da-DK" dirty="0" smtClean="0"/>
              <a:t> </a:t>
            </a:r>
            <a:r>
              <a:rPr lang="da-DK" dirty="0" err="1" smtClean="0"/>
              <a:t>ejected</a:t>
            </a:r>
            <a:r>
              <a:rPr lang="da-DK" dirty="0" smtClean="0"/>
              <a:t>, but not </a:t>
            </a:r>
            <a:r>
              <a:rPr lang="da-DK" dirty="0" err="1" smtClean="0"/>
              <a:t>trapped</a:t>
            </a:r>
            <a:endParaRPr lang="da-DK" dirty="0"/>
          </a:p>
        </p:txBody>
      </p:sp>
      <p:sp>
        <p:nvSpPr>
          <p:cNvPr id="31" name="TextBox 30"/>
          <p:cNvSpPr txBox="1"/>
          <p:nvPr/>
        </p:nvSpPr>
        <p:spPr>
          <a:xfrm>
            <a:off x="26564" y="4941168"/>
            <a:ext cx="1825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Co-</a:t>
            </a:r>
            <a:r>
              <a:rPr lang="da-DK" dirty="0" err="1" smtClean="0"/>
              <a:t>passing</a:t>
            </a:r>
            <a:r>
              <a:rPr lang="da-DK" dirty="0" smtClean="0"/>
              <a:t> </a:t>
            </a:r>
            <a:r>
              <a:rPr lang="da-DK" dirty="0" err="1" smtClean="0"/>
              <a:t>ejected</a:t>
            </a:r>
            <a:r>
              <a:rPr lang="da-DK" dirty="0" smtClean="0"/>
              <a:t>, but not </a:t>
            </a:r>
            <a:r>
              <a:rPr lang="da-DK" dirty="0" err="1" smtClean="0"/>
              <a:t>trapped</a:t>
            </a:r>
            <a:r>
              <a:rPr lang="da-DK" dirty="0" smtClean="0"/>
              <a:t> and </a:t>
            </a:r>
            <a:r>
              <a:rPr lang="da-DK" dirty="0" err="1" smtClean="0"/>
              <a:t>counter-passing</a:t>
            </a:r>
            <a:endParaRPr lang="da-DK" dirty="0"/>
          </a:p>
        </p:txBody>
      </p:sp>
      <p:pic>
        <p:nvPicPr>
          <p:cNvPr id="33" name="Picture 2" descr="http://i.ndtvimg.com/mt/2014-03/OK_Think_Stock_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7" y="3249398"/>
            <a:ext cx="96010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.ndtvimg.com/mt/2014-03/OK_Think_Stock_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33" y="1518617"/>
            <a:ext cx="96010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870297" y="4279448"/>
            <a:ext cx="20676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 smtClean="0">
                <a:solidFill>
                  <a:srgbClr val="FF0000"/>
                </a:solidFill>
              </a:rPr>
              <a:t>Can’t</a:t>
            </a:r>
            <a:r>
              <a:rPr lang="da-DK" sz="2000" b="1" dirty="0" smtClean="0">
                <a:solidFill>
                  <a:srgbClr val="FF0000"/>
                </a:solidFill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</a:rPr>
              <a:t>tell</a:t>
            </a:r>
            <a:r>
              <a:rPr lang="da-DK" sz="2000" b="1" dirty="0" smtClean="0">
                <a:solidFill>
                  <a:srgbClr val="FF0000"/>
                </a:solidFill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</a:rPr>
              <a:t>co</a:t>
            </a:r>
            <a:r>
              <a:rPr lang="da-DK" sz="2000" b="1" dirty="0" smtClean="0">
                <a:solidFill>
                  <a:srgbClr val="FF0000"/>
                </a:solidFill>
              </a:rPr>
              <a:t>- and </a:t>
            </a:r>
            <a:r>
              <a:rPr lang="da-DK" sz="2000" b="1" dirty="0" err="1" smtClean="0">
                <a:solidFill>
                  <a:srgbClr val="FF0000"/>
                </a:solidFill>
              </a:rPr>
              <a:t>counter-going</a:t>
            </a:r>
            <a:r>
              <a:rPr lang="da-DK" sz="2000" b="1" dirty="0" smtClean="0">
                <a:solidFill>
                  <a:srgbClr val="FF0000"/>
                </a:solidFill>
              </a:rPr>
              <a:t> ions </a:t>
            </a:r>
            <a:r>
              <a:rPr lang="da-DK" sz="2000" b="1" dirty="0" err="1" smtClean="0">
                <a:solidFill>
                  <a:srgbClr val="FF0000"/>
                </a:solidFill>
              </a:rPr>
              <a:t>apart</a:t>
            </a:r>
            <a:r>
              <a:rPr lang="da-DK" sz="20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da-DK" sz="2000" b="1" dirty="0" smtClean="0">
                <a:solidFill>
                  <a:srgbClr val="FF0000"/>
                </a:solidFill>
              </a:rPr>
              <a:t>(</a:t>
            </a:r>
            <a:r>
              <a:rPr lang="da-DK" sz="2000" b="1" dirty="0" err="1" smtClean="0">
                <a:solidFill>
                  <a:srgbClr val="FF0000"/>
                </a:solidFill>
              </a:rPr>
              <a:t>E,|p</a:t>
            </a:r>
            <a:r>
              <a:rPr lang="da-DK" sz="2000" b="1" dirty="0" smtClean="0">
                <a:solidFill>
                  <a:srgbClr val="FF0000"/>
                </a:solidFill>
              </a:rPr>
              <a:t>|)-</a:t>
            </a:r>
            <a:r>
              <a:rPr lang="da-DK" sz="2000" b="1" smtClean="0">
                <a:solidFill>
                  <a:srgbClr val="FF0000"/>
                </a:solidFill>
              </a:rPr>
              <a:t>coordinates</a:t>
            </a:r>
            <a:endParaRPr lang="da-D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615" y="1121960"/>
            <a:ext cx="174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Ground</a:t>
            </a:r>
            <a:r>
              <a:rPr lang="da-DK" dirty="0" smtClean="0"/>
              <a:t> </a:t>
            </a:r>
            <a:r>
              <a:rPr lang="da-DK" dirty="0" err="1" smtClean="0"/>
              <a:t>truth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1148644"/>
            <a:ext cx="20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GRS 2x90+ CTS</a:t>
            </a:r>
            <a:endParaRPr lang="da-DK" dirty="0"/>
          </a:p>
        </p:txBody>
      </p:sp>
      <p:pic>
        <p:nvPicPr>
          <p:cNvPr id="3074" name="Picture 2" descr="C:\Users\msal\Dropbox\tomoITER\results\sim30slowDown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" y="1451316"/>
            <a:ext cx="3024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al\Dropbox\tomoITER\results\tomo30CTS97GRS9090S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10072"/>
            <a:ext cx="3024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sal\Dropbox\tomoITER\results\tomo30CTS97GRS908030S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4154"/>
            <a:ext cx="3024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7733" y="309708"/>
            <a:ext cx="8372196" cy="6039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Oblique views tell co-/counter-going ions apart</a:t>
            </a:r>
            <a:endParaRPr lang="en-US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4221088"/>
            <a:ext cx="3382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Inversion with an </a:t>
            </a:r>
            <a:r>
              <a:rPr lang="da-DK" sz="2000" dirty="0" err="1" smtClean="0"/>
              <a:t>additional</a:t>
            </a:r>
            <a:r>
              <a:rPr lang="da-DK" sz="2000" dirty="0" smtClean="0"/>
              <a:t> 30</a:t>
            </a:r>
            <a:r>
              <a:rPr lang="da-DK" sz="2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°</a:t>
            </a:r>
            <a:r>
              <a:rPr lang="da-DK" sz="2000" dirty="0" smtClean="0">
                <a:latin typeface="+mn-lt"/>
                <a:cs typeface="Adobe Devanagari" panose="02040503050201020203" pitchFamily="18" charset="0"/>
              </a:rPr>
              <a:t>GRS </a:t>
            </a:r>
            <a:r>
              <a:rPr lang="da-DK" sz="2000" dirty="0" err="1" smtClean="0">
                <a:latin typeface="+mn-lt"/>
                <a:cs typeface="Adobe Devanagari" panose="02040503050201020203" pitchFamily="18" charset="0"/>
              </a:rPr>
              <a:t>detector</a:t>
            </a:r>
            <a:endParaRPr lang="da-DK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 err="1" smtClean="0">
                <a:solidFill>
                  <a:srgbClr val="FF0000"/>
                </a:solidFill>
                <a:cs typeface="Adobe Devanagari" panose="02040503050201020203" pitchFamily="18" charset="0"/>
              </a:rPr>
              <a:t>Anisotropy</a:t>
            </a:r>
            <a:r>
              <a:rPr lang="da-DK" sz="2000" b="1" dirty="0" smtClean="0">
                <a:solidFill>
                  <a:srgbClr val="FF0000"/>
                </a:solidFill>
                <a:cs typeface="Adobe Devanagari" panose="02040503050201020203" pitchFamily="18" charset="0"/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  <a:cs typeface="Adobe Devanagari" panose="02040503050201020203" pitchFamily="18" charset="0"/>
              </a:rPr>
              <a:t>could</a:t>
            </a:r>
            <a:r>
              <a:rPr lang="da-DK" sz="2000" b="1" dirty="0" smtClean="0">
                <a:solidFill>
                  <a:srgbClr val="FF0000"/>
                </a:solidFill>
                <a:cs typeface="Adobe Devanagari" panose="02040503050201020203" pitchFamily="18" charset="0"/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  <a:cs typeface="Adobe Devanagari" panose="02040503050201020203" pitchFamily="18" charset="0"/>
              </a:rPr>
              <a:t>then</a:t>
            </a:r>
            <a:r>
              <a:rPr lang="da-DK" sz="2000" b="1" dirty="0" smtClean="0">
                <a:solidFill>
                  <a:srgbClr val="FF0000"/>
                </a:solidFill>
                <a:cs typeface="Adobe Devanagari" panose="02040503050201020203" pitchFamily="18" charset="0"/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  <a:cs typeface="Adobe Devanagari" panose="02040503050201020203" pitchFamily="18" charset="0"/>
              </a:rPr>
              <a:t>be</a:t>
            </a:r>
            <a:r>
              <a:rPr lang="da-DK" sz="2000" b="1" dirty="0" smtClean="0">
                <a:solidFill>
                  <a:srgbClr val="FF0000"/>
                </a:solidFill>
                <a:cs typeface="Adobe Devanagari" panose="02040503050201020203" pitchFamily="18" charset="0"/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  <a:cs typeface="Adobe Devanagari" panose="02040503050201020203" pitchFamily="18" charset="0"/>
              </a:rPr>
              <a:t>tracked</a:t>
            </a:r>
            <a:r>
              <a:rPr lang="da-DK" sz="2000" b="1" dirty="0" smtClean="0">
                <a:solidFill>
                  <a:srgbClr val="FF0000"/>
                </a:solidFill>
                <a:cs typeface="Adobe Devanagari" panose="02040503050201020203" pitchFamily="18" charset="0"/>
              </a:rPr>
              <a:t>.</a:t>
            </a:r>
            <a:endParaRPr lang="da-DK" sz="2000" dirty="0" smtClean="0"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6803"/>
            <a:ext cx="3846548" cy="29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9" y="3116803"/>
            <a:ext cx="3928782" cy="307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8099462" cy="6039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 smtClean="0"/>
              <a:t>E&lt;1.7 </a:t>
            </a:r>
            <a:r>
              <a:rPr lang="da-DK" kern="0" dirty="0" err="1" smtClean="0"/>
              <a:t>MeV</a:t>
            </a:r>
            <a:r>
              <a:rPr lang="da-DK" kern="0" dirty="0" smtClean="0"/>
              <a:t>: Energy </a:t>
            </a:r>
            <a:r>
              <a:rPr lang="da-DK" kern="0" dirty="0" err="1" smtClean="0"/>
              <a:t>spectrum</a:t>
            </a:r>
            <a:r>
              <a:rPr lang="da-DK" kern="0" dirty="0" smtClean="0"/>
              <a:t> </a:t>
            </a:r>
            <a:r>
              <a:rPr lang="da-DK" kern="0" dirty="0" err="1" smtClean="0"/>
              <a:t>inference</a:t>
            </a:r>
            <a:r>
              <a:rPr lang="da-DK" kern="0" dirty="0" smtClean="0"/>
              <a:t> </a:t>
            </a:r>
            <a:r>
              <a:rPr lang="da-DK" kern="0" dirty="0" err="1" smtClean="0"/>
              <a:t>assuming</a:t>
            </a:r>
            <a:r>
              <a:rPr lang="da-DK" kern="0" dirty="0" smtClean="0"/>
              <a:t> </a:t>
            </a:r>
            <a:r>
              <a:rPr lang="da-DK" kern="0" dirty="0" err="1" smtClean="0"/>
              <a:t>isotropy</a:t>
            </a:r>
            <a:endParaRPr lang="da-DK" kern="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1820"/>
            <a:ext cx="5760640" cy="10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765" y="2257444"/>
            <a:ext cx="427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Combined</a:t>
            </a:r>
            <a:r>
              <a:rPr lang="da-DK" dirty="0" smtClean="0"/>
              <a:t> gamma-</a:t>
            </a:r>
            <a:r>
              <a:rPr lang="da-DK" dirty="0" err="1" smtClean="0"/>
              <a:t>ray</a:t>
            </a:r>
            <a:r>
              <a:rPr lang="da-DK" dirty="0" smtClean="0"/>
              <a:t> </a:t>
            </a:r>
            <a:r>
              <a:rPr lang="da-DK" dirty="0" err="1" smtClean="0"/>
              <a:t>spectroscopy</a:t>
            </a:r>
            <a:r>
              <a:rPr lang="da-DK" dirty="0" smtClean="0"/>
              <a:t> and </a:t>
            </a:r>
            <a:r>
              <a:rPr lang="da-DK" dirty="0" err="1" smtClean="0"/>
              <a:t>collective</a:t>
            </a:r>
            <a:r>
              <a:rPr lang="da-DK" dirty="0" smtClean="0"/>
              <a:t> Thomson </a:t>
            </a:r>
            <a:r>
              <a:rPr lang="da-DK" dirty="0" err="1" smtClean="0"/>
              <a:t>scattering</a:t>
            </a:r>
            <a:r>
              <a:rPr lang="da-DK" dirty="0" smtClean="0"/>
              <a:t> (&gt;1.7 </a:t>
            </a:r>
            <a:r>
              <a:rPr lang="da-DK" dirty="0" err="1" smtClean="0"/>
              <a:t>MeV</a:t>
            </a:r>
            <a:r>
              <a:rPr lang="da-DK" dirty="0" smtClean="0"/>
              <a:t>) 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4894958" y="2251513"/>
            <a:ext cx="427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Collective</a:t>
            </a:r>
            <a:r>
              <a:rPr lang="da-DK" dirty="0" smtClean="0"/>
              <a:t> Thomson </a:t>
            </a:r>
            <a:r>
              <a:rPr lang="da-DK" dirty="0" err="1" smtClean="0"/>
              <a:t>scattering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 (&gt;0.5 </a:t>
            </a:r>
            <a:r>
              <a:rPr lang="da-DK" dirty="0" err="1" smtClean="0"/>
              <a:t>MeV</a:t>
            </a:r>
            <a:r>
              <a:rPr lang="da-DK" dirty="0" smtClean="0"/>
              <a:t>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6566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603920"/>
          </a:xfrm>
        </p:spPr>
        <p:txBody>
          <a:bodyPr/>
          <a:lstStyle/>
          <a:p>
            <a:r>
              <a:rPr lang="da-DK" dirty="0" smtClean="0"/>
              <a:t>Alpha </a:t>
            </a:r>
            <a:r>
              <a:rPr lang="da-DK" dirty="0" err="1" smtClean="0"/>
              <a:t>densities</a:t>
            </a:r>
            <a:r>
              <a:rPr lang="da-DK" dirty="0" smtClean="0"/>
              <a:t> by </a:t>
            </a:r>
            <a:r>
              <a:rPr lang="da-DK" dirty="0" err="1" smtClean="0"/>
              <a:t>fitting</a:t>
            </a:r>
            <a:r>
              <a:rPr lang="da-DK" dirty="0" smtClean="0"/>
              <a:t> a model to the 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968552" cy="41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0676" y="2922140"/>
            <a:ext cx="320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Compute</a:t>
            </a:r>
            <a:r>
              <a:rPr lang="da-DK" sz="1800" dirty="0" smtClean="0"/>
              <a:t> </a:t>
            </a:r>
            <a:r>
              <a:rPr lang="da-DK" sz="1800" dirty="0" err="1" smtClean="0"/>
              <a:t>expected</a:t>
            </a:r>
            <a:r>
              <a:rPr lang="da-DK" sz="1800" dirty="0" smtClean="0"/>
              <a:t> </a:t>
            </a:r>
            <a:r>
              <a:rPr lang="da-DK" sz="1800" dirty="0" err="1" smtClean="0"/>
              <a:t>spectrum</a:t>
            </a:r>
            <a:r>
              <a:rPr lang="da-DK" sz="1800" dirty="0" smtClean="0"/>
              <a:t> for </a:t>
            </a:r>
            <a:r>
              <a:rPr lang="da-DK" sz="1800" dirty="0" err="1" smtClean="0"/>
              <a:t>various</a:t>
            </a:r>
            <a:r>
              <a:rPr lang="da-DK" sz="1800" dirty="0" smtClean="0"/>
              <a:t> </a:t>
            </a:r>
            <a:r>
              <a:rPr lang="da-DK" sz="1800" dirty="0" err="1" smtClean="0"/>
              <a:t>alpha</a:t>
            </a:r>
            <a:r>
              <a:rPr lang="da-DK" sz="1800" dirty="0" smtClean="0"/>
              <a:t> </a:t>
            </a:r>
            <a:r>
              <a:rPr lang="da-DK" sz="1800" dirty="0" err="1" smtClean="0"/>
              <a:t>densities</a:t>
            </a:r>
            <a:r>
              <a:rPr lang="da-DK" sz="1800" dirty="0" smtClean="0"/>
              <a:t> of an </a:t>
            </a:r>
            <a:r>
              <a:rPr lang="da-DK" sz="1800" dirty="0" err="1" smtClean="0"/>
              <a:t>alpha-particle</a:t>
            </a:r>
            <a:r>
              <a:rPr lang="da-DK" sz="1800" dirty="0" smtClean="0"/>
              <a:t> </a:t>
            </a:r>
            <a:r>
              <a:rPr lang="da-DK" sz="1800" dirty="0" err="1" smtClean="0"/>
              <a:t>slowing</a:t>
            </a:r>
            <a:r>
              <a:rPr lang="da-DK" sz="1800" dirty="0" smtClean="0"/>
              <a:t> </a:t>
            </a:r>
            <a:r>
              <a:rPr lang="da-DK" sz="1800" dirty="0" err="1" smtClean="0"/>
              <a:t>down</a:t>
            </a:r>
            <a:r>
              <a:rPr lang="da-DK" sz="1800" dirty="0" smtClean="0"/>
              <a:t> distribution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6525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14456" cy="60392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107924" cy="3528392"/>
          </a:xfrm>
        </p:spPr>
        <p:txBody>
          <a:bodyPr/>
          <a:lstStyle/>
          <a:p>
            <a:r>
              <a:rPr lang="da-DK" sz="1800" dirty="0" smtClean="0"/>
              <a:t>ITER </a:t>
            </a:r>
            <a:r>
              <a:rPr lang="da-DK" sz="1800" dirty="0" err="1" smtClean="0"/>
              <a:t>measurement</a:t>
            </a:r>
            <a:r>
              <a:rPr lang="da-DK" sz="1800" dirty="0" smtClean="0"/>
              <a:t> </a:t>
            </a:r>
            <a:r>
              <a:rPr lang="da-DK" sz="1800" dirty="0" err="1" smtClean="0"/>
              <a:t>requirements</a:t>
            </a:r>
            <a:r>
              <a:rPr lang="da-DK" sz="1800" dirty="0" smtClean="0"/>
              <a:t> on </a:t>
            </a:r>
            <a:r>
              <a:rPr lang="da-DK" sz="1800" dirty="0" err="1" smtClean="0"/>
              <a:t>alpha</a:t>
            </a:r>
            <a:r>
              <a:rPr lang="da-DK" sz="1800" dirty="0" smtClean="0"/>
              <a:t> </a:t>
            </a:r>
            <a:r>
              <a:rPr lang="da-DK" sz="1800" dirty="0" err="1" smtClean="0"/>
              <a:t>energy</a:t>
            </a:r>
            <a:r>
              <a:rPr lang="da-DK" sz="1800" dirty="0" smtClean="0"/>
              <a:t> </a:t>
            </a:r>
            <a:r>
              <a:rPr lang="da-DK" sz="1800" dirty="0" err="1" smtClean="0"/>
              <a:t>spectra</a:t>
            </a:r>
            <a:r>
              <a:rPr lang="da-DK" sz="1800" dirty="0" smtClean="0"/>
              <a:t> </a:t>
            </a:r>
            <a:r>
              <a:rPr lang="da-DK" sz="1800" dirty="0" smtClean="0"/>
              <a:t>and </a:t>
            </a:r>
            <a:r>
              <a:rPr lang="da-DK" sz="1800" dirty="0" err="1" smtClean="0"/>
              <a:t>densities</a:t>
            </a:r>
            <a:r>
              <a:rPr lang="da-DK" sz="1800" dirty="0" smtClean="0"/>
              <a:t> </a:t>
            </a:r>
            <a:r>
              <a:rPr lang="da-DK" sz="1800" dirty="0" err="1" smtClean="0"/>
              <a:t>can</a:t>
            </a:r>
            <a:r>
              <a:rPr lang="da-DK" sz="1800" dirty="0" smtClean="0"/>
              <a:t> </a:t>
            </a:r>
            <a:r>
              <a:rPr lang="da-DK" sz="1800" dirty="0" err="1" smtClean="0"/>
              <a:t>be</a:t>
            </a:r>
            <a:r>
              <a:rPr lang="da-DK" sz="1800" dirty="0" smtClean="0"/>
              <a:t> </a:t>
            </a:r>
            <a:r>
              <a:rPr lang="da-DK" sz="1800" dirty="0" err="1" smtClean="0"/>
              <a:t>fulfilled</a:t>
            </a:r>
            <a:r>
              <a:rPr lang="da-DK" sz="1800" dirty="0" smtClean="0"/>
              <a:t> by </a:t>
            </a:r>
            <a:r>
              <a:rPr lang="da-DK" sz="1800" dirty="0" err="1" smtClean="0"/>
              <a:t>solving</a:t>
            </a:r>
            <a:r>
              <a:rPr lang="da-DK" sz="1800" dirty="0" smtClean="0"/>
              <a:t> inverse problems.</a:t>
            </a:r>
          </a:p>
          <a:p>
            <a:r>
              <a:rPr lang="da-DK" sz="1800" dirty="0" smtClean="0"/>
              <a:t>2D </a:t>
            </a:r>
            <a:r>
              <a:rPr lang="da-DK" sz="1800" dirty="0" err="1" smtClean="0"/>
              <a:t>velocity</a:t>
            </a:r>
            <a:r>
              <a:rPr lang="da-DK" sz="1800" dirty="0" smtClean="0"/>
              <a:t>-distribution </a:t>
            </a:r>
            <a:r>
              <a:rPr lang="da-DK" sz="1800" dirty="0" err="1" smtClean="0"/>
              <a:t>functions</a:t>
            </a:r>
            <a:r>
              <a:rPr lang="da-DK" sz="1800" dirty="0" smtClean="0"/>
              <a:t> by </a:t>
            </a:r>
            <a:r>
              <a:rPr lang="da-DK" sz="1800" dirty="0" err="1" smtClean="0"/>
              <a:t>velocity-space</a:t>
            </a:r>
            <a:r>
              <a:rPr lang="da-DK" sz="1800" dirty="0" smtClean="0"/>
              <a:t> </a:t>
            </a:r>
            <a:r>
              <a:rPr lang="da-DK" sz="1800" dirty="0" err="1" smtClean="0"/>
              <a:t>tomography</a:t>
            </a:r>
            <a:endParaRPr lang="da-DK" sz="1800" dirty="0"/>
          </a:p>
          <a:p>
            <a:pPr lvl="1"/>
            <a:r>
              <a:rPr lang="da-DK" sz="1800" dirty="0" smtClean="0"/>
              <a:t>E&gt;1.7 </a:t>
            </a:r>
            <a:r>
              <a:rPr lang="da-DK" sz="1800" dirty="0" err="1" smtClean="0"/>
              <a:t>MeV</a:t>
            </a:r>
            <a:r>
              <a:rPr lang="da-DK" sz="1800" dirty="0" smtClean="0"/>
              <a:t> in (</a:t>
            </a:r>
            <a:r>
              <a:rPr lang="da-DK" sz="1800" dirty="0" err="1" smtClean="0"/>
              <a:t>E,|p</a:t>
            </a:r>
            <a:r>
              <a:rPr lang="da-DK" sz="1800" dirty="0" smtClean="0"/>
              <a:t>|), </a:t>
            </a:r>
            <a:r>
              <a:rPr lang="da-DK" sz="1800" dirty="0" err="1" smtClean="0"/>
              <a:t>requires</a:t>
            </a:r>
            <a:r>
              <a:rPr lang="da-DK" sz="1800" dirty="0" smtClean="0"/>
              <a:t> </a:t>
            </a:r>
            <a:r>
              <a:rPr lang="da-DK" sz="1800" dirty="0" err="1" smtClean="0"/>
              <a:t>oblique</a:t>
            </a:r>
            <a:r>
              <a:rPr lang="da-DK" sz="1800" dirty="0" smtClean="0"/>
              <a:t> GRS </a:t>
            </a:r>
            <a:r>
              <a:rPr lang="da-DK" sz="1800" dirty="0" err="1" smtClean="0"/>
              <a:t>detector</a:t>
            </a:r>
            <a:r>
              <a:rPr lang="da-DK" sz="1800" dirty="0" smtClean="0"/>
              <a:t> to </a:t>
            </a:r>
            <a:r>
              <a:rPr lang="da-DK" sz="1800" dirty="0" err="1" smtClean="0"/>
              <a:t>get</a:t>
            </a:r>
            <a:r>
              <a:rPr lang="da-DK" sz="1800" dirty="0" smtClean="0"/>
              <a:t> (</a:t>
            </a:r>
            <a:r>
              <a:rPr lang="da-DK" sz="1800" dirty="0" err="1" smtClean="0"/>
              <a:t>E,p</a:t>
            </a:r>
            <a:r>
              <a:rPr lang="da-DK" sz="1800" dirty="0" smtClean="0"/>
              <a:t>)</a:t>
            </a:r>
            <a:endParaRPr lang="da-DK" sz="1800" dirty="0" smtClean="0"/>
          </a:p>
          <a:p>
            <a:r>
              <a:rPr lang="da-DK" sz="1800" dirty="0" smtClean="0"/>
              <a:t>Energy </a:t>
            </a:r>
            <a:r>
              <a:rPr lang="da-DK" sz="1800" dirty="0" err="1" smtClean="0"/>
              <a:t>spectra</a:t>
            </a:r>
            <a:endParaRPr lang="da-DK" sz="1800" dirty="0" smtClean="0"/>
          </a:p>
          <a:p>
            <a:pPr lvl="1"/>
            <a:r>
              <a:rPr lang="da-DK" sz="1800" dirty="0" err="1" smtClean="0"/>
              <a:t>Integrate</a:t>
            </a:r>
            <a:r>
              <a:rPr lang="da-DK" sz="1800" dirty="0" smtClean="0"/>
              <a:t> 2D </a:t>
            </a:r>
            <a:r>
              <a:rPr lang="da-DK" sz="1800" dirty="0" err="1" smtClean="0"/>
              <a:t>velocity</a:t>
            </a:r>
            <a:r>
              <a:rPr lang="da-DK" sz="1800" dirty="0" smtClean="0"/>
              <a:t> distribution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</a:t>
            </a:r>
            <a:r>
              <a:rPr lang="da-DK" sz="1800" dirty="0" smtClean="0"/>
              <a:t>over </a:t>
            </a:r>
            <a:r>
              <a:rPr lang="da-DK" sz="1800" dirty="0" err="1" smtClean="0"/>
              <a:t>pitch</a:t>
            </a:r>
            <a:endParaRPr lang="da-DK" sz="1800" dirty="0" smtClean="0"/>
          </a:p>
          <a:p>
            <a:pPr lvl="1"/>
            <a:r>
              <a:rPr lang="da-DK" sz="1800" dirty="0" err="1" smtClean="0"/>
              <a:t>Velocity-space</a:t>
            </a:r>
            <a:r>
              <a:rPr lang="da-DK" sz="1800" dirty="0" smtClean="0"/>
              <a:t> </a:t>
            </a:r>
            <a:r>
              <a:rPr lang="da-DK" sz="1800" dirty="0" err="1" smtClean="0"/>
              <a:t>tomography</a:t>
            </a:r>
            <a:r>
              <a:rPr lang="da-DK" sz="1800" dirty="0" smtClean="0"/>
              <a:t> </a:t>
            </a:r>
            <a:r>
              <a:rPr lang="da-DK" sz="1800" dirty="0" err="1" smtClean="0"/>
              <a:t>assuming</a:t>
            </a:r>
            <a:r>
              <a:rPr lang="da-DK" sz="1800" dirty="0" smtClean="0"/>
              <a:t> </a:t>
            </a:r>
            <a:r>
              <a:rPr lang="da-DK" sz="1800" dirty="0" err="1" smtClean="0"/>
              <a:t>isotropy</a:t>
            </a:r>
            <a:endParaRPr lang="da-DK" sz="1800" dirty="0" smtClean="0"/>
          </a:p>
          <a:p>
            <a:r>
              <a:rPr lang="da-DK" sz="1800" dirty="0" smtClean="0"/>
              <a:t>Alpha </a:t>
            </a:r>
            <a:r>
              <a:rPr lang="da-DK" sz="1800" dirty="0" err="1" smtClean="0"/>
              <a:t>densities</a:t>
            </a:r>
            <a:endParaRPr lang="da-DK" sz="1800" dirty="0" smtClean="0"/>
          </a:p>
          <a:p>
            <a:pPr lvl="1"/>
            <a:r>
              <a:rPr lang="da-DK" sz="1800" dirty="0" smtClean="0"/>
              <a:t>Integration of </a:t>
            </a:r>
            <a:r>
              <a:rPr lang="da-DK" sz="1800" dirty="0" err="1" smtClean="0"/>
              <a:t>energy</a:t>
            </a:r>
            <a:r>
              <a:rPr lang="da-DK" sz="1800" dirty="0" smtClean="0"/>
              <a:t> </a:t>
            </a:r>
            <a:r>
              <a:rPr lang="da-DK" sz="1800" dirty="0" err="1" smtClean="0"/>
              <a:t>spectra</a:t>
            </a:r>
            <a:r>
              <a:rPr lang="da-DK" sz="1800" dirty="0" smtClean="0"/>
              <a:t> </a:t>
            </a:r>
            <a:r>
              <a:rPr lang="da-DK" sz="1800" dirty="0" err="1" smtClean="0"/>
              <a:t>above</a:t>
            </a:r>
            <a:endParaRPr lang="da-DK" sz="1800" dirty="0" smtClean="0"/>
          </a:p>
          <a:p>
            <a:pPr lvl="1"/>
            <a:r>
              <a:rPr lang="da-DK" sz="1800" dirty="0" err="1" smtClean="0"/>
              <a:t>Fit</a:t>
            </a:r>
            <a:r>
              <a:rPr lang="da-DK" sz="1800" dirty="0" smtClean="0"/>
              <a:t> a model to the </a:t>
            </a:r>
            <a:r>
              <a:rPr lang="da-DK" sz="1800" dirty="0" err="1" smtClean="0"/>
              <a:t>measurements</a:t>
            </a:r>
            <a:r>
              <a:rPr lang="da-DK" sz="1800" dirty="0" smtClean="0"/>
              <a:t>, </a:t>
            </a:r>
            <a:r>
              <a:rPr lang="da-DK" sz="1800" dirty="0" err="1" smtClean="0"/>
              <a:t>e.g</a:t>
            </a:r>
            <a:r>
              <a:rPr lang="da-DK" sz="1800" dirty="0" smtClean="0"/>
              <a:t>. </a:t>
            </a:r>
            <a:r>
              <a:rPr lang="da-DK" sz="1800" dirty="0" err="1" smtClean="0"/>
              <a:t>isotropic</a:t>
            </a:r>
            <a:r>
              <a:rPr lang="da-DK" sz="1800" dirty="0" smtClean="0"/>
              <a:t> </a:t>
            </a:r>
            <a:r>
              <a:rPr lang="da-DK" sz="1800" dirty="0" err="1" smtClean="0"/>
              <a:t>slowing-down</a:t>
            </a:r>
            <a:r>
              <a:rPr lang="da-DK" sz="1800" dirty="0" smtClean="0"/>
              <a:t> </a:t>
            </a:r>
            <a:r>
              <a:rPr lang="da-DK" sz="1800" dirty="0" smtClean="0"/>
              <a:t>distribution</a:t>
            </a:r>
            <a:endParaRPr lang="da-DK" sz="1800" dirty="0"/>
          </a:p>
          <a:p>
            <a:r>
              <a:rPr lang="da-DK" sz="1800" dirty="0" err="1" smtClean="0"/>
              <a:t>Velocity-space</a:t>
            </a:r>
            <a:r>
              <a:rPr lang="da-DK" sz="1800" dirty="0" smtClean="0"/>
              <a:t> </a:t>
            </a:r>
            <a:r>
              <a:rPr lang="da-DK" sz="1800" dirty="0" err="1" smtClean="0"/>
              <a:t>tomography</a:t>
            </a:r>
            <a:r>
              <a:rPr lang="da-DK" sz="1800" dirty="0" smtClean="0"/>
              <a:t> </a:t>
            </a:r>
            <a:r>
              <a:rPr lang="da-DK" sz="1800" dirty="0" err="1" smtClean="0"/>
              <a:t>experimentally</a:t>
            </a:r>
            <a:r>
              <a:rPr lang="da-DK" sz="1800" dirty="0" smtClean="0"/>
              <a:t> </a:t>
            </a:r>
            <a:r>
              <a:rPr lang="da-DK" sz="1800" dirty="0" err="1" smtClean="0"/>
              <a:t>demonstrated</a:t>
            </a:r>
            <a:r>
              <a:rPr lang="da-DK" sz="1800" dirty="0" smtClean="0"/>
              <a:t> on JET and ASDEX Upgrade. 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736" y="5733256"/>
            <a:ext cx="52565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Thank you for your attention!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14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99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ITER measurement 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" y="1495272"/>
            <a:ext cx="9219945" cy="18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43614"/>
              </p:ext>
            </p:extLst>
          </p:nvPr>
        </p:nvGraphicFramePr>
        <p:xfrm>
          <a:off x="431540" y="4149080"/>
          <a:ext cx="8532948" cy="205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Title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Range Value Coverage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Condition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Time Res.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Spatial Res.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Accuracy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30. Confined alphas and fast </a:t>
                      </a:r>
                      <a:r>
                        <a:rPr lang="en-GB" sz="1100" dirty="0" smtClean="0">
                          <a:effectLst/>
                        </a:rPr>
                        <a:t>ions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       alpha density profile 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(0.1 - 2) E</a:t>
                      </a:r>
                      <a:r>
                        <a:rPr lang="en-GB" sz="1100" baseline="30000" dirty="0">
                          <a:effectLst/>
                        </a:rPr>
                        <a:t>18</a:t>
                      </a:r>
                      <a:r>
                        <a:rPr lang="en-GB" sz="1100" dirty="0">
                          <a:effectLst/>
                        </a:rPr>
                        <a:t> m</a:t>
                      </a:r>
                      <a:r>
                        <a:rPr lang="en-GB" sz="1100" baseline="30000" dirty="0">
                          <a:effectLst/>
                        </a:rPr>
                        <a:t>-3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(blank)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100ms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a/10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20%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30. Confined alphas and fast ions </a:t>
                      </a:r>
                      <a:r>
                        <a:rPr lang="en-GB" sz="1100" dirty="0" smtClean="0">
                          <a:effectLst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       alpha energy</a:t>
                      </a:r>
                      <a:r>
                        <a:rPr lang="en-GB" sz="1100" baseline="0" dirty="0" smtClean="0">
                          <a:effectLst/>
                        </a:rPr>
                        <a:t> spectrum</a:t>
                      </a:r>
                      <a:endParaRPr lang="da-DK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0.1 - 3.5 MeV,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Energy res. 10 %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100ms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a/10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20%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30. Confined alphas and fast ions </a:t>
                      </a:r>
                      <a:r>
                        <a:rPr lang="en-GB" sz="1100" dirty="0" smtClean="0">
                          <a:effectLst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       D, T, H, He3 energy</a:t>
                      </a:r>
                      <a:r>
                        <a:rPr lang="en-GB" sz="1100" baseline="0" dirty="0" smtClean="0">
                          <a:effectLst/>
                        </a:rPr>
                        <a:t> spectrum</a:t>
                      </a:r>
                      <a:endParaRPr lang="da-DK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0.1 - 1 MeV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Energy res. 10 %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100ms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a/20</a:t>
                      </a:r>
                      <a:endParaRPr lang="da-DK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20%</a:t>
                      </a:r>
                      <a:endParaRPr lang="da-DK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496" y="2303021"/>
            <a:ext cx="9001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9816" y="105273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Donne et al. (2007)</a:t>
            </a:r>
            <a:r>
              <a:rPr lang="da-DK" i="1" dirty="0" smtClean="0"/>
              <a:t> </a:t>
            </a:r>
            <a:r>
              <a:rPr lang="fr-FR" i="1" dirty="0" smtClean="0"/>
              <a:t>NF. </a:t>
            </a:r>
            <a:r>
              <a:rPr lang="fr-FR" dirty="0" smtClean="0"/>
              <a:t>Progress in the ITER </a:t>
            </a:r>
            <a:r>
              <a:rPr lang="fr-FR" dirty="0" err="1" smtClean="0"/>
              <a:t>Physics</a:t>
            </a:r>
            <a:r>
              <a:rPr lang="fr-FR" dirty="0" smtClean="0"/>
              <a:t> Base, Ch.7: Diagnostics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421962" y="3778007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Now in the ITER </a:t>
            </a:r>
            <a:r>
              <a:rPr lang="da-DK" dirty="0" err="1" smtClean="0"/>
              <a:t>measurement</a:t>
            </a:r>
            <a:r>
              <a:rPr lang="da-DK" dirty="0" smtClean="0"/>
              <a:t> </a:t>
            </a:r>
            <a:r>
              <a:rPr lang="da-DK" dirty="0" err="1" smtClean="0"/>
              <a:t>requirements</a:t>
            </a:r>
            <a:r>
              <a:rPr lang="da-DK" dirty="0" smtClean="0"/>
              <a:t> database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739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1944216"/>
          </a:xfrm>
        </p:spPr>
        <p:txBody>
          <a:bodyPr/>
          <a:lstStyle/>
          <a:p>
            <a:r>
              <a:rPr lang="en-US" sz="2000" dirty="0"/>
              <a:t>ITER measurement requirements</a:t>
            </a:r>
          </a:p>
          <a:p>
            <a:r>
              <a:rPr lang="en-US" sz="2000" b="1" dirty="0" smtClean="0"/>
              <a:t>High-resolution fast-ion measurements</a:t>
            </a:r>
          </a:p>
          <a:p>
            <a:r>
              <a:rPr lang="en-US" sz="2000" dirty="0" smtClean="0"/>
              <a:t>Velocity-space coverage of fast-ion measurements</a:t>
            </a:r>
          </a:p>
          <a:p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 at JET and ASDEX Upgrade</a:t>
            </a:r>
          </a:p>
          <a:p>
            <a:r>
              <a:rPr lang="da-DK" sz="2000" dirty="0" err="1" smtClean="0"/>
              <a:t>Prospects</a:t>
            </a:r>
            <a:r>
              <a:rPr lang="da-DK" sz="2000" dirty="0" smtClean="0"/>
              <a:t> for </a:t>
            </a:r>
            <a:r>
              <a:rPr lang="da-DK" sz="2000" dirty="0" err="1" smtClean="0"/>
              <a:t>alpha</a:t>
            </a:r>
            <a:r>
              <a:rPr lang="da-DK" sz="2000" dirty="0" smtClean="0"/>
              <a:t> </a:t>
            </a:r>
            <a:r>
              <a:rPr lang="da-DK" sz="2000" dirty="0" err="1" smtClean="0"/>
              <a:t>diagnostic</a:t>
            </a:r>
            <a:r>
              <a:rPr lang="da-DK" sz="2000" dirty="0" smtClean="0"/>
              <a:t> at ITER: </a:t>
            </a:r>
            <a:r>
              <a:rPr lang="da-DK" sz="2000" dirty="0" err="1" smtClean="0"/>
              <a:t>Velocity-space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tomography</a:t>
            </a:r>
            <a:r>
              <a:rPr lang="da-DK" sz="2000" dirty="0" smtClean="0"/>
              <a:t>, </a:t>
            </a:r>
            <a:r>
              <a:rPr lang="da-DK" sz="2000" dirty="0" err="1" smtClean="0"/>
              <a:t>energy</a:t>
            </a:r>
            <a:r>
              <a:rPr lang="da-DK" sz="2000" dirty="0" smtClean="0"/>
              <a:t> </a:t>
            </a:r>
            <a:r>
              <a:rPr lang="da-DK" sz="2000" dirty="0" err="1" smtClean="0"/>
              <a:t>spectrum</a:t>
            </a:r>
            <a:r>
              <a:rPr lang="da-DK" sz="2000" dirty="0" smtClean="0"/>
              <a:t> </a:t>
            </a:r>
            <a:r>
              <a:rPr lang="da-DK" sz="2000" dirty="0" err="1" smtClean="0"/>
              <a:t>inference</a:t>
            </a:r>
            <a:r>
              <a:rPr lang="da-DK" sz="2000" dirty="0" smtClean="0"/>
              <a:t>, model </a:t>
            </a:r>
            <a:r>
              <a:rPr lang="da-DK" sz="2000" dirty="0" err="1" smtClean="0"/>
              <a:t>fitting</a:t>
            </a:r>
            <a:endParaRPr lang="da-DK" sz="2000" dirty="0" smtClean="0"/>
          </a:p>
          <a:p>
            <a:r>
              <a:rPr lang="en-US" sz="2000" dirty="0" smtClean="0"/>
              <a:t>Conclusions</a:t>
            </a:r>
          </a:p>
          <a:p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67544" y="332656"/>
            <a:ext cx="77724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Outline</a:t>
            </a:r>
            <a:endParaRPr 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08912" cy="675928"/>
          </a:xfrm>
        </p:spPr>
        <p:txBody>
          <a:bodyPr/>
          <a:lstStyle/>
          <a:p>
            <a:r>
              <a:rPr lang="da-DK" dirty="0" smtClean="0"/>
              <a:t>Neutron </a:t>
            </a:r>
            <a:r>
              <a:rPr lang="da-DK" dirty="0"/>
              <a:t>emission </a:t>
            </a:r>
            <a:r>
              <a:rPr lang="da-DK" dirty="0" smtClean="0"/>
              <a:t>and gamma-</a:t>
            </a:r>
            <a:r>
              <a:rPr lang="da-DK" dirty="0" err="1" smtClean="0"/>
              <a:t>ray</a:t>
            </a:r>
            <a:r>
              <a:rPr lang="da-DK" dirty="0" smtClean="0"/>
              <a:t> </a:t>
            </a:r>
            <a:r>
              <a:rPr lang="da-DK" dirty="0" err="1" smtClean="0"/>
              <a:t>spectrometry</a:t>
            </a:r>
            <a:r>
              <a:rPr lang="da-DK" dirty="0" smtClean="0"/>
              <a:t> at JET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msal\Dropbox\salewski2017nf\TOFOR_MPR_GR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5121"/>
            <a:ext cx="83531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20072" y="1340768"/>
            <a:ext cx="26642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Perpendicular view</a:t>
            </a:r>
          </a:p>
          <a:p>
            <a:pPr marL="0" indent="0">
              <a:buNone/>
            </a:pPr>
            <a:r>
              <a:rPr lang="el-GR" sz="2000" kern="0" dirty="0">
                <a:solidFill>
                  <a:srgbClr val="0070C0"/>
                </a:solidFill>
              </a:rPr>
              <a:t>Φ</a:t>
            </a:r>
            <a:r>
              <a:rPr lang="da-DK" sz="2000" kern="0" dirty="0" smtClean="0">
                <a:solidFill>
                  <a:srgbClr val="0070C0"/>
                </a:solidFill>
              </a:rPr>
              <a:t>=90°(</a:t>
            </a:r>
            <a:r>
              <a:rPr lang="da-DK" sz="2000" kern="0" dirty="0">
                <a:solidFill>
                  <a:srgbClr val="0070C0"/>
                </a:solidFill>
              </a:rPr>
              <a:t>LOS, B</a:t>
            </a:r>
            <a:r>
              <a:rPr lang="en-US" sz="2000" kern="0" dirty="0">
                <a:solidFill>
                  <a:srgbClr val="0070C0"/>
                </a:solidFill>
              </a:rPr>
              <a:t>)</a:t>
            </a:r>
          </a:p>
          <a:p>
            <a:endParaRPr lang="en-US" sz="20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8911" y="2996952"/>
            <a:ext cx="26642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solidFill>
                  <a:srgbClr val="FF6600"/>
                </a:solidFill>
              </a:rPr>
              <a:t>Oblique view </a:t>
            </a:r>
            <a:r>
              <a:rPr lang="el-GR" sz="2000" kern="0" dirty="0" smtClean="0">
                <a:solidFill>
                  <a:srgbClr val="FF6600"/>
                </a:solidFill>
              </a:rPr>
              <a:t>Φ</a:t>
            </a:r>
            <a:r>
              <a:rPr lang="da-DK" sz="2000" kern="0" dirty="0" smtClean="0">
                <a:solidFill>
                  <a:srgbClr val="FF6600"/>
                </a:solidFill>
              </a:rPr>
              <a:t>=47°(LOS, B</a:t>
            </a:r>
            <a:r>
              <a:rPr lang="en-US" sz="2000" kern="0" dirty="0" smtClean="0">
                <a:solidFill>
                  <a:srgbClr val="FF6600"/>
                </a:solidFill>
              </a:rPr>
              <a:t>)</a:t>
            </a:r>
          </a:p>
          <a:p>
            <a:endParaRPr lang="en-US" sz="2000" kern="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516" y="6028240"/>
            <a:ext cx="2745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Eriksson et al (2015) </a:t>
            </a:r>
            <a:r>
              <a:rPr lang="en-US" sz="1200" i="1" dirty="0" smtClean="0"/>
              <a:t>NF</a:t>
            </a:r>
          </a:p>
        </p:txBody>
      </p:sp>
    </p:spTree>
    <p:extLst>
      <p:ext uri="{BB962C8B-B14F-4D97-AF65-F5344CB8AC3E}">
        <p14:creationId xmlns:p14="http://schemas.microsoft.com/office/powerpoint/2010/main" val="38491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70" y="116632"/>
            <a:ext cx="4034408" cy="675928"/>
          </a:xfrm>
        </p:spPr>
        <p:txBody>
          <a:bodyPr/>
          <a:lstStyle/>
          <a:p>
            <a:r>
              <a:rPr lang="da-DK" dirty="0" smtClean="0"/>
              <a:t>NES </a:t>
            </a:r>
            <a:r>
              <a:rPr lang="da-DK" dirty="0" err="1" smtClean="0"/>
              <a:t>measurements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9" y="1052736"/>
            <a:ext cx="4165941" cy="4565650"/>
          </a:xfrm>
        </p:spPr>
        <p:txBody>
          <a:bodyPr/>
          <a:lstStyle/>
          <a:p>
            <a:r>
              <a:rPr lang="da-DK" sz="2000" dirty="0" smtClean="0"/>
              <a:t>3 </a:t>
            </a:r>
            <a:r>
              <a:rPr lang="da-DK" sz="2000" dirty="0" err="1" smtClean="0"/>
              <a:t>simultaneously</a:t>
            </a:r>
            <a:r>
              <a:rPr lang="da-DK" sz="2000" dirty="0" smtClean="0"/>
              <a:t> </a:t>
            </a:r>
            <a:r>
              <a:rPr lang="da-DK" sz="2000" dirty="0" err="1" smtClean="0"/>
              <a:t>measured</a:t>
            </a:r>
            <a:r>
              <a:rPr lang="da-DK" sz="2000" dirty="0" smtClean="0"/>
              <a:t> </a:t>
            </a:r>
            <a:r>
              <a:rPr lang="da-DK" sz="2000" dirty="0" err="1" smtClean="0"/>
              <a:t>spectra</a:t>
            </a:r>
            <a:r>
              <a:rPr lang="da-DK" sz="2000" dirty="0" smtClean="0"/>
              <a:t> in JET #86459 </a:t>
            </a:r>
          </a:p>
          <a:p>
            <a:r>
              <a:rPr lang="da-DK" sz="2000" dirty="0" smtClean="0"/>
              <a:t>4.5 MW NBI + 3 MW </a:t>
            </a:r>
            <a:r>
              <a:rPr lang="da-DK" sz="2000" dirty="0"/>
              <a:t>3rd </a:t>
            </a:r>
            <a:r>
              <a:rPr lang="da-DK" sz="2000" dirty="0" err="1"/>
              <a:t>harmonic</a:t>
            </a:r>
            <a:r>
              <a:rPr lang="da-DK" sz="2000" dirty="0"/>
              <a:t> </a:t>
            </a:r>
            <a:r>
              <a:rPr lang="da-DK" sz="2000" dirty="0" smtClean="0"/>
              <a:t>ICRF-heating</a:t>
            </a:r>
          </a:p>
          <a:p>
            <a:r>
              <a:rPr lang="da-DK" sz="2000" dirty="0" smtClean="0"/>
              <a:t>Yellow: </a:t>
            </a:r>
            <a:r>
              <a:rPr lang="da-DK" sz="2000" dirty="0" err="1" smtClean="0"/>
              <a:t>Used</a:t>
            </a:r>
            <a:r>
              <a:rPr lang="da-DK" sz="2000" dirty="0" smtClean="0"/>
              <a:t> for inversion</a:t>
            </a:r>
          </a:p>
          <a:p>
            <a:r>
              <a:rPr lang="da-DK" sz="2000" dirty="0" smtClean="0"/>
              <a:t>Measure </a:t>
            </a:r>
            <a:r>
              <a:rPr lang="da-DK" sz="2000" dirty="0" err="1" smtClean="0"/>
              <a:t>spectra</a:t>
            </a:r>
            <a:r>
              <a:rPr lang="da-DK" sz="2000" dirty="0" smtClean="0"/>
              <a:t> of </a:t>
            </a:r>
            <a:r>
              <a:rPr lang="da-DK" sz="2000" dirty="0" err="1" smtClean="0"/>
              <a:t>various</a:t>
            </a:r>
            <a:r>
              <a:rPr lang="da-DK" sz="2000" dirty="0" smtClean="0"/>
              <a:t> </a:t>
            </a:r>
            <a:r>
              <a:rPr lang="da-DK" sz="2000" dirty="0" err="1" smtClean="0"/>
              <a:t>quantities</a:t>
            </a: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:\Users\msal\Dropbox\salewski2017nf\dataDiamondExpSyn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472277" cy="26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sal\Dropbox\salewski2017nf\dataNE213ExpSyn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sal\Dropbox\salewski2017nf\dataTOFORExpSyn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15" y="692696"/>
            <a:ext cx="3271339" cy="2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6305239"/>
            <a:ext cx="2745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 (2017) </a:t>
            </a:r>
            <a:r>
              <a:rPr lang="en-US" sz="1200" i="1" dirty="0" smtClean="0"/>
              <a:t>NF</a:t>
            </a:r>
          </a:p>
        </p:txBody>
      </p:sp>
    </p:spTree>
    <p:extLst>
      <p:ext uri="{BB962C8B-B14F-4D97-AF65-F5344CB8AC3E}">
        <p14:creationId xmlns:p14="http://schemas.microsoft.com/office/powerpoint/2010/main" val="13410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708"/>
            <a:ext cx="4034408" cy="675928"/>
          </a:xfrm>
        </p:spPr>
        <p:txBody>
          <a:bodyPr/>
          <a:lstStyle/>
          <a:p>
            <a:r>
              <a:rPr lang="da-DK" dirty="0" smtClean="0"/>
              <a:t>GRS </a:t>
            </a:r>
            <a:r>
              <a:rPr lang="da-DK" dirty="0" err="1" smtClean="0"/>
              <a:t>measurements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09" y="1146175"/>
            <a:ext cx="4218082" cy="4565650"/>
          </a:xfrm>
        </p:spPr>
        <p:txBody>
          <a:bodyPr/>
          <a:lstStyle/>
          <a:p>
            <a:r>
              <a:rPr lang="da-DK" sz="2000" dirty="0" smtClean="0"/>
              <a:t>2 GRS </a:t>
            </a:r>
            <a:r>
              <a:rPr lang="da-DK" sz="2000" dirty="0" err="1" smtClean="0"/>
              <a:t>spectra</a:t>
            </a:r>
            <a:r>
              <a:rPr lang="da-DK" sz="2000" dirty="0" smtClean="0"/>
              <a:t> in JET #86459</a:t>
            </a:r>
          </a:p>
          <a:p>
            <a:r>
              <a:rPr lang="da-DK" sz="2000" dirty="0" smtClean="0"/>
              <a:t>High-resolution High-</a:t>
            </a:r>
            <a:r>
              <a:rPr lang="da-DK" sz="2000" dirty="0" err="1" smtClean="0"/>
              <a:t>purity</a:t>
            </a:r>
            <a:r>
              <a:rPr lang="da-DK" sz="2000" dirty="0" smtClean="0"/>
              <a:t> Germanium </a:t>
            </a:r>
            <a:r>
              <a:rPr lang="da-DK" sz="2000" dirty="0" err="1" smtClean="0"/>
              <a:t>detector</a:t>
            </a:r>
            <a:r>
              <a:rPr lang="da-DK" sz="2000" dirty="0" smtClean="0"/>
              <a:t>           (1keV over 10 </a:t>
            </a:r>
            <a:r>
              <a:rPr lang="da-DK" sz="2000" dirty="0" err="1" smtClean="0"/>
              <a:t>MeV</a:t>
            </a:r>
            <a:r>
              <a:rPr lang="da-DK" sz="2000" dirty="0" smtClean="0"/>
              <a:t>)</a:t>
            </a:r>
          </a:p>
          <a:p>
            <a:r>
              <a:rPr lang="da-DK" sz="2000" dirty="0" err="1" smtClean="0"/>
              <a:t>Two</a:t>
            </a:r>
            <a:r>
              <a:rPr lang="da-DK" sz="2000" dirty="0" smtClean="0"/>
              <a:t> </a:t>
            </a:r>
            <a:r>
              <a:rPr lang="da-DK" sz="2000" dirty="0" err="1" smtClean="0"/>
              <a:t>competing</a:t>
            </a:r>
            <a:r>
              <a:rPr lang="da-DK" sz="2000" dirty="0" smtClean="0"/>
              <a:t> </a:t>
            </a:r>
            <a:r>
              <a:rPr lang="da-DK" sz="2000" dirty="0" err="1" smtClean="0"/>
              <a:t>reactions</a:t>
            </a:r>
            <a:endParaRPr lang="da-DK" sz="2000" dirty="0" smtClean="0"/>
          </a:p>
          <a:p>
            <a:r>
              <a:rPr lang="da-DK" sz="2000" dirty="0" smtClean="0"/>
              <a:t>Measure gamma-</a:t>
            </a:r>
            <a:r>
              <a:rPr lang="da-DK" sz="2000" dirty="0" err="1" smtClean="0"/>
              <a:t>ray</a:t>
            </a:r>
            <a:r>
              <a:rPr lang="da-DK" sz="2000" dirty="0" smtClean="0"/>
              <a:t> </a:t>
            </a:r>
            <a:r>
              <a:rPr lang="da-DK" sz="2000" dirty="0" err="1" smtClean="0"/>
              <a:t>energies</a:t>
            </a:r>
            <a:endParaRPr lang="da-DK" sz="2000" dirty="0" smtClean="0"/>
          </a:p>
          <a:p>
            <a:endParaRPr lang="da-DK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C:\Users\msal\Dropbox\salewski2017nf\dataHpGeExpSynth28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639909" cy="27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al\Dropbox\salewski2017nf\dataHpGeExpSynth33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38" y="3537774"/>
            <a:ext cx="3691771" cy="27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sal\Dropbox\salewski2017nf\dataHpGeEx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665330" cy="27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92241" y="6507263"/>
            <a:ext cx="2745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Salewski et al (2017) </a:t>
            </a:r>
            <a:r>
              <a:rPr lang="en-US" sz="1200" i="1" dirty="0" smtClean="0"/>
              <a:t>NF</a:t>
            </a:r>
          </a:p>
        </p:txBody>
      </p:sp>
    </p:spTree>
    <p:extLst>
      <p:ext uri="{BB962C8B-B14F-4D97-AF65-F5344CB8AC3E}">
        <p14:creationId xmlns:p14="http://schemas.microsoft.com/office/powerpoint/2010/main" val="32248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64807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Collective Thomson scattering measurement at ASDEX Upgrade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152" y="6007821"/>
            <a:ext cx="2552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Rasmussen et al. (2015) </a:t>
            </a:r>
            <a:r>
              <a:rPr lang="en-US" sz="1200" i="1" dirty="0" smtClean="0"/>
              <a:t>PPCF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2102" y="2296792"/>
            <a:ext cx="4344975" cy="3443691"/>
            <a:chOff x="4419600" y="2894624"/>
            <a:chExt cx="4487107" cy="32775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894624"/>
              <a:ext cx="4487107" cy="32775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5400" y="3082039"/>
              <a:ext cx="1080000" cy="609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 smtClean="0"/>
                <a:t>Data</a:t>
              </a:r>
            </a:p>
            <a:p>
              <a:r>
                <a:rPr lang="da-DK" b="1" dirty="0" smtClean="0">
                  <a:latin typeface="Times New Roman"/>
                  <a:cs typeface="Times New Roman"/>
                </a:rPr>
                <a:t>−</a:t>
              </a:r>
              <a:r>
                <a:rPr lang="da-DK" dirty="0" smtClean="0">
                  <a:latin typeface="Times New Roman"/>
                  <a:cs typeface="Times New Roman"/>
                </a:rPr>
                <a:t>  </a:t>
              </a:r>
              <a:r>
                <a:rPr lang="da-DK" sz="1200" dirty="0" smtClean="0">
                  <a:latin typeface="Times New Roman"/>
                  <a:cs typeface="Times New Roman"/>
                </a:rPr>
                <a:t> </a:t>
              </a:r>
              <a:r>
                <a:rPr lang="da-DK" dirty="0" smtClean="0"/>
                <a:t>Sim</a:t>
              </a:r>
              <a:endParaRPr lang="da-DK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9512" y="1398897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CTS measures velocities projected along a resolved direction u.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l="4" r="50887"/>
          <a:stretch/>
        </p:blipFill>
        <p:spPr bwMode="auto">
          <a:xfrm>
            <a:off x="800073" y="2055605"/>
            <a:ext cx="2664000" cy="392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41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615"/>
            <a:ext cx="6930018" cy="5112568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7687" y="317885"/>
            <a:ext cx="5501329" cy="531912"/>
          </a:xfrm>
        </p:spPr>
        <p:txBody>
          <a:bodyPr/>
          <a:lstStyle/>
          <a:p>
            <a:r>
              <a:rPr lang="en-US" dirty="0" smtClean="0"/>
              <a:t>Fast-ion D-alpha spectroscopy </a:t>
            </a:r>
            <a:r>
              <a:rPr lang="en-US" dirty="0" smtClean="0"/>
              <a:t>at ASDEX Upgrade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578" y="6081183"/>
            <a:ext cx="2402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Weiland et al (2016) </a:t>
            </a:r>
            <a:r>
              <a:rPr lang="en-US" sz="1200" i="1" dirty="0" smtClean="0"/>
              <a:t>PPCF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296144" y="3625433"/>
            <a:ext cx="2808312" cy="12241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104456" y="1105153"/>
            <a:ext cx="72008" cy="2592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104456" y="2435577"/>
            <a:ext cx="1124508" cy="11898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168352" y="3625433"/>
            <a:ext cx="972108" cy="2304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656184" y="3589429"/>
            <a:ext cx="2448272" cy="5400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4032448" y="3481417"/>
            <a:ext cx="216024" cy="21602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Mirko Salewski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88" y="5292244"/>
            <a:ext cx="143961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98" y="700009"/>
            <a:ext cx="1439610" cy="10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47" y="2860779"/>
            <a:ext cx="1439610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88" y="4076800"/>
            <a:ext cx="1439610" cy="10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90" y="1748752"/>
            <a:ext cx="143961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8871</TotalTime>
  <Words>1402</Words>
  <Application>Microsoft Office PowerPoint</Application>
  <PresentationFormat>On-screen Show (4:3)</PresentationFormat>
  <Paragraphs>273</Paragraphs>
  <Slides>28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Yu Gothic</vt:lpstr>
      <vt:lpstr>Adobe Devanagari</vt:lpstr>
      <vt:lpstr>Arial</vt:lpstr>
      <vt:lpstr>Cambria Math</vt:lpstr>
      <vt:lpstr>Times New Roman</vt:lpstr>
      <vt:lpstr>Verdana</vt:lpstr>
      <vt:lpstr>Institute</vt:lpstr>
      <vt:lpstr>Corporate</vt:lpstr>
      <vt:lpstr>Diagnostic of fast-ion energy spectra and densities in magnetized plasmas</vt:lpstr>
      <vt:lpstr>PowerPoint Presentation</vt:lpstr>
      <vt:lpstr>ITER measurement requirements</vt:lpstr>
      <vt:lpstr>PowerPoint Presentation</vt:lpstr>
      <vt:lpstr>Neutron emission and gamma-ray spectrometry at JET</vt:lpstr>
      <vt:lpstr>NES measurements</vt:lpstr>
      <vt:lpstr>GRS measurements</vt:lpstr>
      <vt:lpstr>Collective Thomson scattering measurement at ASDEX Upgrade</vt:lpstr>
      <vt:lpstr>Fast-ion D-alpha spectroscopy at ASDEX Upgrade</vt:lpstr>
      <vt:lpstr>PowerPoint Presentation</vt:lpstr>
      <vt:lpstr>Velocity-space origin of the CTS signal</vt:lpstr>
      <vt:lpstr>Alpha densities and energy spectrum</vt:lpstr>
      <vt:lpstr>Alpha energy spectra and densities cannot be determined directly by CTS, GRS or NES</vt:lpstr>
      <vt:lpstr>Options for alpha-particle energy spectrum and density measurements</vt:lpstr>
      <vt:lpstr>PowerPoint Presentation</vt:lpstr>
      <vt:lpstr>Introduction to velocity-space tomography</vt:lpstr>
      <vt:lpstr>Velocity-space tomography vs. Simulation at JET</vt:lpstr>
      <vt:lpstr>Velocity-space tomography vs. simulation at ASDEX Upgrade</vt:lpstr>
      <vt:lpstr>Tomography movie of a sawtooth crash</vt:lpstr>
      <vt:lpstr>Sawteeth: FIDA tomography vs. TRANSP</vt:lpstr>
      <vt:lpstr>Energy spectrum measurements at JET and ASDEX Upgrade</vt:lpstr>
      <vt:lpstr>PowerPoint Presentation</vt:lpstr>
      <vt:lpstr>Alpha velocity-space diagnostic at ITER</vt:lpstr>
      <vt:lpstr>PowerPoint Presentation</vt:lpstr>
      <vt:lpstr>PowerPoint Presentation</vt:lpstr>
      <vt:lpstr>PowerPoint Presentation</vt:lpstr>
      <vt:lpstr>Alpha densities by fitting a model to the data</vt:lpstr>
      <vt:lpstr>Conclusions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Mirko Salewski</dc:creator>
  <cp:lastModifiedBy>Mirko Salewski</cp:lastModifiedBy>
  <cp:revision>571</cp:revision>
  <cp:lastPrinted>2017-05-23T16:00:23Z</cp:lastPrinted>
  <dcterms:created xsi:type="dcterms:W3CDTF">2011-02-04T12:04:51Z</dcterms:created>
  <dcterms:modified xsi:type="dcterms:W3CDTF">2018-10-02T10:32:42Z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DTU Physics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/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DTU Physics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US English</vt:lpwstr>
  </property>
  <property fmtid="{D5CDD505-2E9C-101B-9397-08002B2CF9AE}" pid="15" name="CurrentClientLogoPath">
    <vt:lpwstr/>
  </property>
  <property fmtid="{D5CDD505-2E9C-101B-9397-08002B2CF9AE}" pid="16" name="CurrentPaperType">
    <vt:lpwstr/>
  </property>
  <property fmtid="{D5CDD505-2E9C-101B-9397-08002B2CF9AE}" pid="17" name="CurrentInformationClass">
    <vt:lpwstr/>
  </property>
  <property fmtid="{D5CDD505-2E9C-101B-9397-08002B2CF9AE}" pid="18" name="CurrentRestrictedAccess">
    <vt:lpwstr/>
  </property>
</Properties>
</file>